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40"/>
  </p:notesMasterIdLst>
  <p:handoutMasterIdLst>
    <p:handoutMasterId r:id="rId41"/>
  </p:handoutMasterIdLst>
  <p:sldIdLst>
    <p:sldId id="256" r:id="rId2"/>
    <p:sldId id="288" r:id="rId3"/>
    <p:sldId id="257" r:id="rId4"/>
    <p:sldId id="289" r:id="rId5"/>
    <p:sldId id="290" r:id="rId6"/>
    <p:sldId id="292" r:id="rId7"/>
    <p:sldId id="291" r:id="rId8"/>
    <p:sldId id="266" r:id="rId9"/>
    <p:sldId id="274" r:id="rId10"/>
    <p:sldId id="293" r:id="rId11"/>
    <p:sldId id="275" r:id="rId12"/>
    <p:sldId id="276" r:id="rId13"/>
    <p:sldId id="295" r:id="rId14"/>
    <p:sldId id="294" r:id="rId15"/>
    <p:sldId id="296" r:id="rId16"/>
    <p:sldId id="297" r:id="rId17"/>
    <p:sldId id="277" r:id="rId18"/>
    <p:sldId id="267" r:id="rId19"/>
    <p:sldId id="259" r:id="rId20"/>
    <p:sldId id="298" r:id="rId21"/>
    <p:sldId id="270" r:id="rId22"/>
    <p:sldId id="299" r:id="rId23"/>
    <p:sldId id="278" r:id="rId24"/>
    <p:sldId id="279" r:id="rId25"/>
    <p:sldId id="269" r:id="rId26"/>
    <p:sldId id="268" r:id="rId27"/>
    <p:sldId id="280" r:id="rId28"/>
    <p:sldId id="300" r:id="rId29"/>
    <p:sldId id="281" r:id="rId30"/>
    <p:sldId id="282" r:id="rId31"/>
    <p:sldId id="301" r:id="rId32"/>
    <p:sldId id="302" r:id="rId33"/>
    <p:sldId id="283" r:id="rId34"/>
    <p:sldId id="284" r:id="rId35"/>
    <p:sldId id="285" r:id="rId36"/>
    <p:sldId id="303" r:id="rId37"/>
    <p:sldId id="286" r:id="rId38"/>
    <p:sldId id="28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50" autoAdjust="0"/>
    <p:restoredTop sz="94660"/>
  </p:normalViewPr>
  <p:slideViewPr>
    <p:cSldViewPr snapToObjects="1">
      <p:cViewPr>
        <p:scale>
          <a:sx n="80" d="100"/>
          <a:sy n="80" d="100"/>
        </p:scale>
        <p:origin x="-7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E7FB4E5-6D96-4D69-AB3C-1F0949131D68}" type="datetimeFigureOut">
              <a:rPr lang="en-US" smtClean="0"/>
              <a:t>3/10/2013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0BA2DF-E9D3-49EF-A073-EB4FB7A999F3}" type="slidenum">
              <a:rPr lang="en-US" smtClean="0"/>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4BAE71-CDC9-4A2C-8C6F-AB5628698478}" type="datetimeFigureOut">
              <a:rPr lang="en-US" smtClean="0"/>
              <a:t>3/10/2013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71A72F-0424-40FB-A8C3-2619C0BC0007}" type="slidenum">
              <a:rPr lang="en-US" smtClean="0"/>
              <a:t>‹#›</a:t>
            </a:fld>
            <a:endParaRPr 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C71A72F-0424-40FB-A8C3-2619C0BC0007}"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Pisa, March 2013</a:t>
            </a:r>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Pisa, March 2013</a:t>
            </a:r>
            <a:endParaRPr lang="en-US"/>
          </a:p>
        </p:txBody>
      </p:sp>
      <p:sp>
        <p:nvSpPr>
          <p:cNvPr id="8" name="Footer Placeholder 7"/>
          <p:cNvSpPr>
            <a:spLocks noGrp="1"/>
          </p:cNvSpPr>
          <p:nvPr>
            <p:ph type="ftr" sz="quarter" idx="11"/>
          </p:nvPr>
        </p:nvSpPr>
        <p:spPr/>
        <p:txBody>
          <a:bodyPr/>
          <a:lstStyle/>
          <a:p>
            <a:r>
              <a:rPr lang="en-US" smtClean="0"/>
              <a:t>IAPP - FTK workshop # 1</a:t>
            </a:r>
            <a:endParaRPr lang="en-US"/>
          </a:p>
        </p:txBody>
      </p:sp>
      <p:sp>
        <p:nvSpPr>
          <p:cNvPr id="9" name="Slide Number Placeholder 8"/>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Footer Placeholder 3"/>
          <p:cNvSpPr>
            <a:spLocks noGrp="1"/>
          </p:cNvSpPr>
          <p:nvPr>
            <p:ph type="ftr" sz="quarter" idx="11"/>
          </p:nvPr>
        </p:nvSpPr>
        <p:spPr/>
        <p:txBody>
          <a:bodyPr/>
          <a:lstStyle/>
          <a:p>
            <a:r>
              <a:rPr lang="en-US" smtClean="0"/>
              <a:t>IAPP - FTK workshop # 1</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Pisa, March 2013</a:t>
            </a:r>
            <a:endParaRPr lang="en-US"/>
          </a:p>
        </p:txBody>
      </p:sp>
      <p:sp>
        <p:nvSpPr>
          <p:cNvPr id="3" name="Footer Placeholder 2"/>
          <p:cNvSpPr>
            <a:spLocks noGrp="1"/>
          </p:cNvSpPr>
          <p:nvPr>
            <p:ph type="ftr" sz="quarter" idx="11"/>
          </p:nvPr>
        </p:nvSpPr>
        <p:spPr/>
        <p:txBody>
          <a:bodyPr/>
          <a:lstStyle/>
          <a:p>
            <a:r>
              <a:rPr lang="en-US" smtClean="0"/>
              <a:t>IAPP - FTK workshop # 1</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Pisa, March 2013</a:t>
            </a:r>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Pisa, March 2013</a:t>
            </a:r>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Pisa, March 2013</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IAPP - FTK workshop # 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224EE-7966-8142-A0EF-7E5D4BE20BA0}" type="slidenum">
              <a:rPr lang="en-US" smtClean="0"/>
              <a:pPr/>
              <a:t>‹#›</a:t>
            </a:fld>
            <a:r>
              <a:rPr lang="en-US" dirty="0" smtClean="0"/>
              <a:t>/24</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40768"/>
            <a:ext cx="7992888" cy="3662541"/>
          </a:xfrm>
          <a:prstGeom prst="rect">
            <a:avLst/>
          </a:prstGeom>
          <a:noFill/>
        </p:spPr>
        <p:txBody>
          <a:bodyPr wrap="square" rtlCol="0">
            <a:spAutoFit/>
          </a:bodyPr>
          <a:lstStyle/>
          <a:p>
            <a:pPr algn="ctr"/>
            <a:r>
              <a:rPr lang="en-US" sz="3200" b="1" dirty="0" smtClean="0">
                <a:solidFill>
                  <a:srgbClr val="0070C0"/>
                </a:solidFill>
                <a:latin typeface="Comic Sans MS"/>
              </a:rPr>
              <a:t>Presentation</a:t>
            </a:r>
            <a:r>
              <a:rPr lang="en-US" sz="3200" b="1" dirty="0">
                <a:solidFill>
                  <a:srgbClr val="0070C0"/>
                </a:solidFill>
                <a:latin typeface="Comic Sans MS"/>
              </a:rPr>
              <a:t>, </a:t>
            </a:r>
            <a:r>
              <a:rPr lang="en-US" sz="3200" b="1" dirty="0" smtClean="0">
                <a:solidFill>
                  <a:srgbClr val="0070C0"/>
                </a:solidFill>
                <a:latin typeface="Comic Sans MS"/>
              </a:rPr>
              <a:t>Discussion </a:t>
            </a:r>
            <a:r>
              <a:rPr lang="en-US" sz="3200" b="1" dirty="0">
                <a:solidFill>
                  <a:srgbClr val="0070C0"/>
                </a:solidFill>
                <a:latin typeface="Comic Sans MS"/>
              </a:rPr>
              <a:t>and </a:t>
            </a:r>
            <a:r>
              <a:rPr lang="en-US" sz="3200" b="1" dirty="0" smtClean="0">
                <a:solidFill>
                  <a:srgbClr val="0070C0"/>
                </a:solidFill>
                <a:latin typeface="Comic Sans MS"/>
              </a:rPr>
              <a:t>Signature </a:t>
            </a:r>
            <a:r>
              <a:rPr lang="en-US" sz="3200" b="1" dirty="0">
                <a:solidFill>
                  <a:srgbClr val="0070C0"/>
                </a:solidFill>
                <a:latin typeface="Comic Sans MS"/>
              </a:rPr>
              <a:t>of </a:t>
            </a:r>
            <a:r>
              <a:rPr lang="en-US" sz="3200" b="1" dirty="0" smtClean="0">
                <a:solidFill>
                  <a:srgbClr val="0070C0"/>
                </a:solidFill>
                <a:latin typeface="Comic Sans MS"/>
              </a:rPr>
              <a:t>Consortium Agreement</a:t>
            </a:r>
            <a:endParaRPr lang="en-US" sz="3200" b="1" dirty="0" smtClean="0">
              <a:solidFill>
                <a:srgbClr val="0070C0"/>
              </a:solidFill>
              <a:latin typeface="Comic Sans MS"/>
            </a:endParaRPr>
          </a:p>
          <a:p>
            <a:pPr algn="ctr"/>
            <a:endParaRPr lang="en-US" sz="2400" dirty="0" smtClean="0">
              <a:latin typeface="Comic Sans MS"/>
            </a:endParaRPr>
          </a:p>
          <a:p>
            <a:pPr algn="ctr"/>
            <a:endParaRPr lang="en-US" sz="2400" dirty="0" smtClean="0">
              <a:latin typeface="Comic Sans MS"/>
            </a:endParaRPr>
          </a:p>
          <a:p>
            <a:pPr algn="ctr"/>
            <a:endParaRPr lang="en-US" sz="2400" dirty="0" smtClean="0">
              <a:latin typeface="Comic Sans MS"/>
            </a:endParaRPr>
          </a:p>
          <a:p>
            <a:pPr algn="ctr"/>
            <a:endParaRPr lang="en-US" sz="2400" dirty="0" smtClean="0">
              <a:latin typeface="Comic Sans MS"/>
            </a:endParaRPr>
          </a:p>
          <a:p>
            <a:pPr algn="ctr"/>
            <a:r>
              <a:rPr lang="en-US" sz="2400" dirty="0" smtClean="0">
                <a:latin typeface="Comic Sans MS"/>
              </a:rPr>
              <a:t>M. </a:t>
            </a:r>
            <a:r>
              <a:rPr lang="en-US" sz="2400" dirty="0" err="1" smtClean="0">
                <a:latin typeface="Comic Sans MS"/>
              </a:rPr>
              <a:t>Dell’Orso</a:t>
            </a:r>
            <a:r>
              <a:rPr lang="en-US" sz="2400" dirty="0" smtClean="0">
                <a:latin typeface="Comic Sans MS"/>
              </a:rPr>
              <a:t> </a:t>
            </a:r>
            <a:r>
              <a:rPr lang="en-US" sz="2400" dirty="0" smtClean="0">
                <a:latin typeface="Comic Sans MS"/>
              </a:rPr>
              <a:t> &amp;  P</a:t>
            </a:r>
            <a:r>
              <a:rPr lang="en-US" sz="2400" dirty="0" smtClean="0">
                <a:latin typeface="Comic Sans MS"/>
              </a:rPr>
              <a:t>. </a:t>
            </a:r>
            <a:r>
              <a:rPr lang="en-US" sz="2400" dirty="0" err="1" smtClean="0">
                <a:latin typeface="Comic Sans MS"/>
              </a:rPr>
              <a:t>Giannetti</a:t>
            </a:r>
            <a:r>
              <a:rPr lang="en-US" sz="2400" dirty="0" smtClean="0">
                <a:latin typeface="Comic Sans MS"/>
              </a:rPr>
              <a:t> </a:t>
            </a:r>
          </a:p>
          <a:p>
            <a:pPr algn="ctr"/>
            <a:endParaRPr lang="en-US" sz="2400" dirty="0" smtClean="0">
              <a:latin typeface="Comic Sans MS"/>
            </a:endParaRPr>
          </a:p>
          <a:p>
            <a:pPr algn="ctr"/>
            <a:r>
              <a:rPr lang="en-US" sz="2400" dirty="0" err="1" smtClean="0">
                <a:latin typeface="Comic Sans MS"/>
              </a:rPr>
              <a:t>Universit</a:t>
            </a:r>
            <a:r>
              <a:rPr lang="en-US" sz="2400" dirty="0" err="1" smtClean="0">
                <a:latin typeface="Comic Sans MS" pitchFamily="66" charset="0"/>
              </a:rPr>
              <a:t>à</a:t>
            </a:r>
            <a:r>
              <a:rPr lang="en-US" sz="2400" dirty="0" smtClean="0">
                <a:latin typeface="Comic Sans MS" pitchFamily="66" charset="0"/>
              </a:rPr>
              <a:t> </a:t>
            </a:r>
            <a:r>
              <a:rPr lang="en-US" sz="2400" dirty="0" err="1" smtClean="0">
                <a:latin typeface="Comic Sans MS" pitchFamily="66" charset="0"/>
              </a:rPr>
              <a:t>di</a:t>
            </a:r>
            <a:r>
              <a:rPr lang="en-US" sz="2400" dirty="0" smtClean="0">
                <a:latin typeface="Comic Sans MS" pitchFamily="66" charset="0"/>
              </a:rPr>
              <a:t> Pisa  &amp;  </a:t>
            </a:r>
            <a:r>
              <a:rPr lang="en-US" sz="2400" dirty="0" smtClean="0">
                <a:latin typeface="Comic Sans MS"/>
              </a:rPr>
              <a:t>INFN Pisa</a:t>
            </a:r>
            <a:endParaRPr lang="en-US" sz="2400" dirty="0">
              <a:latin typeface="Comic Sans MS"/>
            </a:endParaRP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1</a:t>
            </a:fld>
            <a:endParaRPr lang="en-US" dirty="0"/>
          </a:p>
        </p:txBody>
      </p:sp>
      <p:sp>
        <p:nvSpPr>
          <p:cNvPr id="6" name="Footer Placeholder 5"/>
          <p:cNvSpPr>
            <a:spLocks noGrp="1"/>
          </p:cNvSpPr>
          <p:nvPr>
            <p:ph type="ftr" sz="quarter" idx="11"/>
          </p:nvPr>
        </p:nvSpPr>
        <p:spPr/>
        <p:txBody>
          <a:bodyPr/>
          <a:lstStyle/>
          <a:p>
            <a:r>
              <a:rPr lang="en-US" dirty="0" smtClean="0"/>
              <a:t>IAPP - FTK workshop # 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476672"/>
            <a:ext cx="8229600" cy="4062651"/>
          </a:xfrm>
          <a:prstGeom prst="rect">
            <a:avLst/>
          </a:prstGeom>
        </p:spPr>
        <p:txBody>
          <a:bodyPr wrap="square">
            <a:spAutoFit/>
          </a:bodyPr>
          <a:lstStyle/>
          <a:p>
            <a:r>
              <a:rPr lang="en-GB" b="1" dirty="0" smtClean="0"/>
              <a:t>Section 5:</a:t>
            </a:r>
            <a:r>
              <a:rPr lang="en-GB" b="1" dirty="0" smtClean="0">
                <a:solidFill>
                  <a:srgbClr val="00B0F0"/>
                </a:solidFill>
              </a:rPr>
              <a:t> </a:t>
            </a:r>
            <a:r>
              <a:rPr lang="en-GB" b="1" dirty="0" smtClean="0">
                <a:solidFill>
                  <a:srgbClr val="00B0F0"/>
                </a:solidFill>
              </a:rPr>
              <a:t> </a:t>
            </a:r>
            <a:r>
              <a:rPr lang="en-GB" sz="2400" b="1" dirty="0" smtClean="0">
                <a:solidFill>
                  <a:srgbClr val="0070C0"/>
                </a:solidFill>
              </a:rPr>
              <a:t>Liability </a:t>
            </a:r>
            <a:r>
              <a:rPr lang="en-GB" sz="2400" b="1" dirty="0" smtClean="0">
                <a:solidFill>
                  <a:srgbClr val="0070C0"/>
                </a:solidFill>
              </a:rPr>
              <a:t>towards each </a:t>
            </a:r>
            <a:r>
              <a:rPr lang="en-GB" sz="2400" b="1" dirty="0" smtClean="0">
                <a:solidFill>
                  <a:srgbClr val="0070C0"/>
                </a:solidFill>
              </a:rPr>
              <a:t>other</a:t>
            </a:r>
            <a:r>
              <a:rPr lang="en-GB" dirty="0" smtClean="0"/>
              <a:t>    (part 2)</a:t>
            </a:r>
            <a:endParaRPr lang="it-IT" sz="2400" b="1" dirty="0" smtClean="0">
              <a:solidFill>
                <a:srgbClr val="0070C0"/>
              </a:solidFill>
            </a:endParaRPr>
          </a:p>
          <a:p>
            <a:endParaRPr lang="en-GB" b="1" dirty="0" smtClean="0"/>
          </a:p>
          <a:p>
            <a:r>
              <a:rPr lang="en-US" b="1" dirty="0"/>
              <a:t>5.3</a:t>
            </a:r>
            <a:r>
              <a:rPr lang="en-US" dirty="0"/>
              <a:t> </a:t>
            </a:r>
            <a:r>
              <a:rPr lang="en-US" dirty="0" smtClean="0"/>
              <a:t> </a:t>
            </a:r>
            <a:r>
              <a:rPr lang="en-US" b="1" dirty="0" smtClean="0">
                <a:solidFill>
                  <a:srgbClr val="0070C0"/>
                </a:solidFill>
              </a:rPr>
              <a:t>Damage </a:t>
            </a:r>
            <a:r>
              <a:rPr lang="en-US" b="1" dirty="0">
                <a:solidFill>
                  <a:srgbClr val="0070C0"/>
                </a:solidFill>
              </a:rPr>
              <a:t>caused to third parties</a:t>
            </a:r>
          </a:p>
          <a:p>
            <a:r>
              <a:rPr lang="en-US" dirty="0"/>
              <a:t>Each Party shall be solely liable for any loss, damage or injury to third parties resulting from the performance of the said Party’s obligations by it or on its behalf under this Consortium Agreement or from its use of Foreground or Background</a:t>
            </a:r>
            <a:r>
              <a:rPr lang="en-US" dirty="0" smtClean="0"/>
              <a:t>.</a:t>
            </a:r>
          </a:p>
          <a:p>
            <a:endParaRPr lang="en-US" dirty="0"/>
          </a:p>
          <a:p>
            <a:r>
              <a:rPr lang="en-US" b="1" dirty="0"/>
              <a:t>5.4</a:t>
            </a:r>
            <a:r>
              <a:rPr lang="en-US" dirty="0"/>
              <a:t> </a:t>
            </a:r>
            <a:r>
              <a:rPr lang="en-US" dirty="0" smtClean="0"/>
              <a:t> </a:t>
            </a:r>
            <a:r>
              <a:rPr lang="en-US" b="1" dirty="0" smtClean="0">
                <a:solidFill>
                  <a:srgbClr val="0070C0"/>
                </a:solidFill>
              </a:rPr>
              <a:t>Force </a:t>
            </a:r>
            <a:r>
              <a:rPr lang="en-US" b="1" dirty="0">
                <a:solidFill>
                  <a:srgbClr val="0070C0"/>
                </a:solidFill>
              </a:rPr>
              <a:t>Majeure</a:t>
            </a:r>
          </a:p>
          <a:p>
            <a:r>
              <a:rPr lang="en-US" dirty="0"/>
              <a:t>No Party shall be considered to be in breach of this Consortium Agreement if such breach is caused by Force Majeure. Each Party will notify the competent Consortium Bodies of any Force Majeure without undue delay</a:t>
            </a:r>
            <a:r>
              <a:rPr lang="en-US" dirty="0" smtClean="0"/>
              <a:t>.  </a:t>
            </a:r>
            <a:r>
              <a:rPr lang="en-GB" dirty="0" smtClean="0"/>
              <a:t>If </a:t>
            </a:r>
            <a:r>
              <a:rPr lang="en-GB" dirty="0" smtClean="0"/>
              <a:t>the consequences of Force Majeure for the Project are not overcome within 6 weeks after such notification, the transfer of tasks - if any - shall be decided by the competent Consortium Bodies.</a:t>
            </a:r>
            <a:endParaRPr lang="en-US" dirty="0" smtClean="0"/>
          </a:p>
          <a:p>
            <a:endParaRPr lang="it-IT" dirty="0"/>
          </a:p>
        </p:txBody>
      </p:sp>
      <p:sp>
        <p:nvSpPr>
          <p:cNvPr id="6" name="Date Placeholder 5"/>
          <p:cNvSpPr>
            <a:spLocks noGrp="1"/>
          </p:cNvSpPr>
          <p:nvPr>
            <p:ph type="dt" sz="half" idx="10"/>
          </p:nvPr>
        </p:nvSpPr>
        <p:spPr/>
        <p:txBody>
          <a:bodyPr/>
          <a:lstStyle/>
          <a:p>
            <a:r>
              <a:rPr lang="en-US" dirty="0" smtClean="0"/>
              <a:t>Pisa, March 2013</a:t>
            </a:r>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10</a:t>
            </a:fld>
            <a:endParaRPr lang="en-US"/>
          </a:p>
        </p:txBody>
      </p:sp>
      <p:sp>
        <p:nvSpPr>
          <p:cNvPr id="8" name="Footer Placeholder 7"/>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4048604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688" y="296644"/>
            <a:ext cx="8686800" cy="6509474"/>
          </a:xfrm>
          <a:prstGeom prst="rect">
            <a:avLst/>
          </a:prstGeom>
        </p:spPr>
        <p:txBody>
          <a:bodyPr wrap="square">
            <a:spAutoFit/>
          </a:bodyPr>
          <a:lstStyle/>
          <a:p>
            <a:r>
              <a:rPr lang="en-GB" b="1" dirty="0"/>
              <a:t>Section 6: </a:t>
            </a:r>
            <a:r>
              <a:rPr lang="en-GB" b="1" dirty="0" smtClean="0"/>
              <a:t> </a:t>
            </a:r>
            <a:r>
              <a:rPr lang="en-GB" sz="2400" b="1" dirty="0" smtClean="0">
                <a:solidFill>
                  <a:srgbClr val="0070C0"/>
                </a:solidFill>
              </a:rPr>
              <a:t>Governance structure</a:t>
            </a:r>
          </a:p>
          <a:p>
            <a:endParaRPr lang="it-IT" sz="2400" b="1" dirty="0">
              <a:solidFill>
                <a:srgbClr val="00B0F0"/>
              </a:solidFill>
            </a:endParaRPr>
          </a:p>
          <a:p>
            <a:r>
              <a:rPr lang="en-GB" b="1" dirty="0" smtClean="0"/>
              <a:t>6.1  </a:t>
            </a:r>
            <a:r>
              <a:rPr lang="en-GB" b="1" dirty="0">
                <a:solidFill>
                  <a:srgbClr val="0070C0"/>
                </a:solidFill>
              </a:rPr>
              <a:t>General structure</a:t>
            </a:r>
            <a:endParaRPr lang="it-IT" b="1" dirty="0">
              <a:solidFill>
                <a:srgbClr val="0070C0"/>
              </a:solidFill>
            </a:endParaRPr>
          </a:p>
          <a:p>
            <a:r>
              <a:rPr lang="en-GB" dirty="0"/>
              <a:t>The organisational structure of the Consortium shall comprise the following Consortium Bodies</a:t>
            </a:r>
            <a:r>
              <a:rPr lang="en-GB" dirty="0" smtClean="0"/>
              <a:t>:</a:t>
            </a:r>
          </a:p>
          <a:p>
            <a:r>
              <a:rPr lang="en-US" b="1" dirty="0">
                <a:solidFill>
                  <a:srgbClr val="FF0000"/>
                </a:solidFill>
              </a:rPr>
              <a:t>General Assembly </a:t>
            </a:r>
            <a:r>
              <a:rPr lang="en-US" dirty="0" smtClean="0">
                <a:solidFill>
                  <a:srgbClr val="FF0000"/>
                </a:solidFill>
              </a:rPr>
              <a:t> </a:t>
            </a:r>
            <a:r>
              <a:rPr lang="en-US" dirty="0" smtClean="0"/>
              <a:t>(</a:t>
            </a:r>
            <a:r>
              <a:rPr lang="en-US" dirty="0" smtClean="0"/>
              <a:t>GA)</a:t>
            </a:r>
            <a:r>
              <a:rPr lang="en-US" dirty="0" smtClean="0">
                <a:solidFill>
                  <a:srgbClr val="FF0000"/>
                </a:solidFill>
              </a:rPr>
              <a:t> </a:t>
            </a:r>
            <a:r>
              <a:rPr lang="en-US" dirty="0" smtClean="0"/>
              <a:t>as </a:t>
            </a:r>
            <a:r>
              <a:rPr lang="en-US" dirty="0"/>
              <a:t>the ultimate decision-making body of the Consortium. This body corresponds to the Steering </a:t>
            </a:r>
            <a:r>
              <a:rPr lang="en-US" dirty="0" smtClean="0"/>
              <a:t>Committee </a:t>
            </a:r>
            <a:r>
              <a:rPr lang="en-US" dirty="0"/>
              <a:t>(SC), described in Annex </a:t>
            </a:r>
            <a:r>
              <a:rPr lang="en-US" dirty="0" smtClean="0"/>
              <a:t>1</a:t>
            </a:r>
            <a:endParaRPr lang="en-US" dirty="0"/>
          </a:p>
          <a:p>
            <a:r>
              <a:rPr lang="en-US" b="1" dirty="0">
                <a:solidFill>
                  <a:srgbClr val="FF0000"/>
                </a:solidFill>
              </a:rPr>
              <a:t>Executive Board </a:t>
            </a:r>
            <a:r>
              <a:rPr lang="en-US" dirty="0" smtClean="0"/>
              <a:t>(EB)</a:t>
            </a:r>
            <a:r>
              <a:rPr lang="en-US" dirty="0" smtClean="0">
                <a:solidFill>
                  <a:srgbClr val="FF0000"/>
                </a:solidFill>
              </a:rPr>
              <a:t> </a:t>
            </a:r>
            <a:r>
              <a:rPr lang="en-US" dirty="0" smtClean="0"/>
              <a:t>as </a:t>
            </a:r>
            <a:r>
              <a:rPr lang="en-US" dirty="0"/>
              <a:t>the supervisory body for the execution of the Project which shall report to and be accountable to the General Assembly. This body corresponds to the Scientific Board (SB), described in Annex 1. </a:t>
            </a:r>
          </a:p>
          <a:p>
            <a:endParaRPr lang="en-US" dirty="0"/>
          </a:p>
          <a:p>
            <a:r>
              <a:rPr lang="en-US" dirty="0"/>
              <a:t>The Steering committee and the Scientific Board will be </a:t>
            </a:r>
            <a:r>
              <a:rPr lang="en-US" b="1" dirty="0">
                <a:solidFill>
                  <a:srgbClr val="FF0000"/>
                </a:solidFill>
              </a:rPr>
              <a:t>chaired by the project coordinator </a:t>
            </a:r>
            <a:r>
              <a:rPr lang="en-US" dirty="0"/>
              <a:t>and both will </a:t>
            </a:r>
            <a:r>
              <a:rPr lang="en-US" b="1" dirty="0">
                <a:solidFill>
                  <a:srgbClr val="FF0000"/>
                </a:solidFill>
              </a:rPr>
              <a:t>vote</a:t>
            </a:r>
            <a:r>
              <a:rPr lang="en-US" dirty="0"/>
              <a:t> for a </a:t>
            </a:r>
            <a:r>
              <a:rPr lang="en-US" b="1" dirty="0">
                <a:solidFill>
                  <a:srgbClr val="FF0000"/>
                </a:solidFill>
              </a:rPr>
              <a:t>deputy </a:t>
            </a:r>
            <a:r>
              <a:rPr lang="en-US" b="1" dirty="0" smtClean="0">
                <a:solidFill>
                  <a:srgbClr val="FF0000"/>
                </a:solidFill>
              </a:rPr>
              <a:t>coordinator</a:t>
            </a:r>
          </a:p>
          <a:p>
            <a:endParaRPr lang="en-US" dirty="0">
              <a:solidFill>
                <a:srgbClr val="FF0000"/>
              </a:solidFill>
            </a:endParaRPr>
          </a:p>
          <a:p>
            <a:r>
              <a:rPr lang="en-GB" dirty="0"/>
              <a:t>The</a:t>
            </a:r>
            <a:r>
              <a:rPr lang="en-GB" b="1" dirty="0"/>
              <a:t> </a:t>
            </a:r>
            <a:r>
              <a:rPr lang="en-GB" b="1" dirty="0">
                <a:solidFill>
                  <a:srgbClr val="FF0000"/>
                </a:solidFill>
              </a:rPr>
              <a:t>Coordinator</a:t>
            </a:r>
            <a:r>
              <a:rPr lang="en-GB" dirty="0">
                <a:solidFill>
                  <a:srgbClr val="FF0000"/>
                </a:solidFill>
              </a:rPr>
              <a:t> </a:t>
            </a:r>
            <a:r>
              <a:rPr lang="en-GB" dirty="0"/>
              <a:t>is the legal entity acting as the </a:t>
            </a:r>
            <a:r>
              <a:rPr lang="en-GB" dirty="0">
                <a:solidFill>
                  <a:srgbClr val="FF0000"/>
                </a:solidFill>
              </a:rPr>
              <a:t>intermediary</a:t>
            </a:r>
            <a:r>
              <a:rPr lang="en-GB" dirty="0"/>
              <a:t> between the Parties and the European Commission. </a:t>
            </a:r>
            <a:r>
              <a:rPr lang="en-GB" dirty="0" smtClean="0"/>
              <a:t>The Coordinator shall, in addition to its responsibilities as a Party, perform the tasks assigned to it as described in the EC-GA and this Consortium Agreement</a:t>
            </a:r>
            <a:r>
              <a:rPr lang="en-GB" dirty="0" smtClean="0"/>
              <a:t>.</a:t>
            </a:r>
          </a:p>
          <a:p>
            <a:endParaRPr lang="it-IT" sz="900" dirty="0"/>
          </a:p>
          <a:p>
            <a:r>
              <a:rPr lang="en-GB" dirty="0"/>
              <a:t>The </a:t>
            </a:r>
            <a:r>
              <a:rPr lang="en-GB" b="1" dirty="0">
                <a:solidFill>
                  <a:srgbClr val="FF0000"/>
                </a:solidFill>
              </a:rPr>
              <a:t>Management Support Team</a:t>
            </a:r>
            <a:r>
              <a:rPr lang="en-GB" dirty="0">
                <a:solidFill>
                  <a:srgbClr val="FF0000"/>
                </a:solidFill>
              </a:rPr>
              <a:t> </a:t>
            </a:r>
            <a:r>
              <a:rPr lang="en-GB" dirty="0"/>
              <a:t>(WP managers </a:t>
            </a:r>
            <a:r>
              <a:rPr lang="en-GB" dirty="0" smtClean="0"/>
              <a:t>in Annex 1) </a:t>
            </a:r>
            <a:r>
              <a:rPr lang="en-GB" dirty="0"/>
              <a:t>assists the Executive Board and the Coordinator. </a:t>
            </a:r>
            <a:endParaRPr lang="it-IT" dirty="0"/>
          </a:p>
          <a:p>
            <a:endParaRPr lang="it-IT" dirty="0" smtClean="0"/>
          </a:p>
          <a:p>
            <a:endParaRPr lang="en-US" dirty="0">
              <a:solidFill>
                <a:srgbClr val="FF0000"/>
              </a:solidFill>
            </a:endParaRPr>
          </a:p>
          <a:p>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299698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024" y="134044"/>
            <a:ext cx="8964488" cy="6463308"/>
          </a:xfrm>
          <a:prstGeom prst="rect">
            <a:avLst/>
          </a:prstGeom>
        </p:spPr>
        <p:txBody>
          <a:bodyPr wrap="square">
            <a:spAutoFit/>
          </a:bodyPr>
          <a:lstStyle/>
          <a:p>
            <a:r>
              <a:rPr lang="en-GB" b="1" dirty="0" smtClean="0"/>
              <a:t>6.2  </a:t>
            </a:r>
            <a:r>
              <a:rPr lang="en-GB" b="1" dirty="0">
                <a:solidFill>
                  <a:srgbClr val="0070C0"/>
                </a:solidFill>
              </a:rPr>
              <a:t>General operational procedures for all Consortium </a:t>
            </a:r>
            <a:r>
              <a:rPr lang="en-GB" b="1" dirty="0" smtClean="0">
                <a:solidFill>
                  <a:srgbClr val="0070C0"/>
                </a:solidFill>
              </a:rPr>
              <a:t>Bodies</a:t>
            </a:r>
          </a:p>
          <a:p>
            <a:endParaRPr lang="it-IT" b="1" dirty="0">
              <a:solidFill>
                <a:srgbClr val="0070C0"/>
              </a:solidFill>
            </a:endParaRPr>
          </a:p>
          <a:p>
            <a:r>
              <a:rPr lang="en-GB" b="1" dirty="0"/>
              <a:t>6.2.1 </a:t>
            </a:r>
            <a:r>
              <a:rPr lang="en-GB" b="1" dirty="0" smtClean="0"/>
              <a:t> </a:t>
            </a:r>
            <a:r>
              <a:rPr lang="en-GB" b="1" dirty="0" smtClean="0">
                <a:solidFill>
                  <a:srgbClr val="0070C0"/>
                </a:solidFill>
              </a:rPr>
              <a:t>Representation </a:t>
            </a:r>
            <a:r>
              <a:rPr lang="en-GB" b="1" dirty="0">
                <a:solidFill>
                  <a:srgbClr val="0070C0"/>
                </a:solidFill>
              </a:rPr>
              <a:t>in meetings</a:t>
            </a:r>
            <a:endParaRPr lang="it-IT" b="1" dirty="0">
              <a:solidFill>
                <a:srgbClr val="0070C0"/>
              </a:solidFill>
            </a:endParaRPr>
          </a:p>
          <a:p>
            <a:r>
              <a:rPr lang="en-GB" dirty="0"/>
              <a:t>Any </a:t>
            </a:r>
            <a:r>
              <a:rPr lang="en-GB" b="1" dirty="0">
                <a:solidFill>
                  <a:srgbClr val="FF0000"/>
                </a:solidFill>
              </a:rPr>
              <a:t>member</a:t>
            </a:r>
            <a:r>
              <a:rPr lang="en-GB" dirty="0"/>
              <a:t> of a </a:t>
            </a:r>
            <a:r>
              <a:rPr lang="en-GB" b="1" dirty="0">
                <a:solidFill>
                  <a:srgbClr val="FF0000"/>
                </a:solidFill>
              </a:rPr>
              <a:t>Consortium </a:t>
            </a:r>
            <a:r>
              <a:rPr lang="en-GB" b="1" dirty="0" smtClean="0">
                <a:solidFill>
                  <a:srgbClr val="FF0000"/>
                </a:solidFill>
              </a:rPr>
              <a:t>Body</a:t>
            </a:r>
            <a:r>
              <a:rPr lang="en-GB" dirty="0" smtClean="0"/>
              <a:t> </a:t>
            </a:r>
            <a:r>
              <a:rPr lang="en-GB" b="1" dirty="0" smtClean="0"/>
              <a:t>...</a:t>
            </a:r>
            <a:r>
              <a:rPr lang="it-IT" dirty="0" smtClean="0"/>
              <a:t> </a:t>
            </a:r>
            <a:r>
              <a:rPr lang="en-GB" dirty="0" smtClean="0"/>
              <a:t>should </a:t>
            </a:r>
            <a:r>
              <a:rPr lang="en-GB" dirty="0"/>
              <a:t>be present or represented at any meeting of such Consortium </a:t>
            </a:r>
            <a:r>
              <a:rPr lang="en-GB" dirty="0" smtClean="0"/>
              <a:t>Body;</a:t>
            </a:r>
            <a:r>
              <a:rPr lang="it-IT" dirty="0"/>
              <a:t> </a:t>
            </a:r>
            <a:r>
              <a:rPr lang="en-GB" b="1" dirty="0" smtClean="0">
                <a:solidFill>
                  <a:srgbClr val="FF0000"/>
                </a:solidFill>
              </a:rPr>
              <a:t>may </a:t>
            </a:r>
            <a:r>
              <a:rPr lang="en-GB" b="1" dirty="0">
                <a:solidFill>
                  <a:srgbClr val="FF0000"/>
                </a:solidFill>
              </a:rPr>
              <a:t>appoint a substitute</a:t>
            </a:r>
            <a:r>
              <a:rPr lang="en-GB" dirty="0"/>
              <a:t> or a </a:t>
            </a:r>
            <a:r>
              <a:rPr lang="en-GB" b="1" dirty="0">
                <a:solidFill>
                  <a:srgbClr val="FF0000"/>
                </a:solidFill>
              </a:rPr>
              <a:t>proxy</a:t>
            </a:r>
            <a:r>
              <a:rPr lang="en-GB" dirty="0"/>
              <a:t> to attend and vote at any meeting;</a:t>
            </a:r>
            <a:r>
              <a:rPr lang="en-GB" sz="900" dirty="0"/>
              <a:t> </a:t>
            </a:r>
            <a:r>
              <a:rPr lang="it-IT" sz="900" dirty="0" smtClean="0"/>
              <a:t> </a:t>
            </a:r>
            <a:r>
              <a:rPr lang="en-GB" dirty="0" smtClean="0"/>
              <a:t>and </a:t>
            </a:r>
            <a:r>
              <a:rPr lang="en-GB" dirty="0" smtClean="0"/>
              <a:t>shall participate in a cooperative manner in the </a:t>
            </a:r>
            <a:r>
              <a:rPr lang="en-GB" dirty="0" smtClean="0"/>
              <a:t>meetings.</a:t>
            </a:r>
          </a:p>
          <a:p>
            <a:endParaRPr lang="it-IT" dirty="0"/>
          </a:p>
          <a:p>
            <a:r>
              <a:rPr lang="en-GB" b="1" dirty="0"/>
              <a:t>6.2.2 </a:t>
            </a:r>
            <a:r>
              <a:rPr lang="en-GB" b="1" dirty="0" smtClean="0"/>
              <a:t> </a:t>
            </a:r>
            <a:r>
              <a:rPr lang="en-GB" b="1" dirty="0" smtClean="0">
                <a:solidFill>
                  <a:srgbClr val="0070C0"/>
                </a:solidFill>
              </a:rPr>
              <a:t>Preparation </a:t>
            </a:r>
            <a:r>
              <a:rPr lang="en-GB" b="1" dirty="0">
                <a:solidFill>
                  <a:srgbClr val="0070C0"/>
                </a:solidFill>
              </a:rPr>
              <a:t>and organisation of meetings</a:t>
            </a:r>
            <a:endParaRPr lang="it-IT" b="1" dirty="0">
              <a:solidFill>
                <a:srgbClr val="0070C0"/>
              </a:solidFill>
            </a:endParaRPr>
          </a:p>
          <a:p>
            <a:r>
              <a:rPr lang="en-GB" dirty="0"/>
              <a:t>6.2.2.1 </a:t>
            </a:r>
            <a:r>
              <a:rPr lang="en-GB" dirty="0" smtClean="0"/>
              <a:t> </a:t>
            </a:r>
            <a:r>
              <a:rPr lang="en-GB" b="1" dirty="0" smtClean="0">
                <a:solidFill>
                  <a:srgbClr val="0070C0"/>
                </a:solidFill>
              </a:rPr>
              <a:t>Convening </a:t>
            </a:r>
            <a:r>
              <a:rPr lang="en-GB" b="1" dirty="0">
                <a:solidFill>
                  <a:srgbClr val="0070C0"/>
                </a:solidFill>
              </a:rPr>
              <a:t>meetings</a:t>
            </a:r>
            <a:r>
              <a:rPr lang="en-GB" dirty="0"/>
              <a:t>:</a:t>
            </a:r>
            <a:r>
              <a:rPr lang="en-GB" b="1" dirty="0">
                <a:solidFill>
                  <a:srgbClr val="00B0F0"/>
                </a:solidFill>
              </a:rPr>
              <a:t/>
            </a:r>
            <a:br>
              <a:rPr lang="en-GB" b="1" dirty="0">
                <a:solidFill>
                  <a:srgbClr val="00B0F0"/>
                </a:solidFill>
              </a:rPr>
            </a:br>
            <a:r>
              <a:rPr lang="en-GB" dirty="0"/>
              <a:t>The chairperson of a Consortium Body shall convene meetings of that Consortium Body</a:t>
            </a:r>
            <a:r>
              <a:rPr lang="en-GB" dirty="0" smtClean="0"/>
              <a:t>.</a:t>
            </a:r>
            <a:endParaRPr lang="it-IT" dirty="0"/>
          </a:p>
          <a:p>
            <a:r>
              <a:rPr lang="en-GB" dirty="0"/>
              <a:t>	</a:t>
            </a:r>
            <a:r>
              <a:rPr lang="en-GB" dirty="0" smtClean="0"/>
              <a:t>                           </a:t>
            </a:r>
            <a:r>
              <a:rPr lang="en-GB" u="sng" dirty="0" smtClean="0"/>
              <a:t>Ordinary </a:t>
            </a:r>
            <a:r>
              <a:rPr lang="en-GB" u="sng" dirty="0"/>
              <a:t>meeting</a:t>
            </a:r>
            <a:r>
              <a:rPr lang="en-GB" dirty="0"/>
              <a:t>	</a:t>
            </a:r>
            <a:r>
              <a:rPr lang="en-GB" dirty="0" smtClean="0"/>
              <a:t>      </a:t>
            </a:r>
            <a:r>
              <a:rPr lang="en-GB" u="sng" dirty="0" smtClean="0"/>
              <a:t>Extraordinary </a:t>
            </a:r>
            <a:r>
              <a:rPr lang="en-GB" u="sng" dirty="0" smtClean="0"/>
              <a:t>meeting</a:t>
            </a:r>
            <a:r>
              <a:rPr lang="en-GB" dirty="0"/>
              <a:t/>
            </a:r>
            <a:br>
              <a:rPr lang="en-GB" dirty="0"/>
            </a:br>
            <a:r>
              <a:rPr lang="en-GB" b="1" dirty="0">
                <a:solidFill>
                  <a:srgbClr val="FF0000"/>
                </a:solidFill>
              </a:rPr>
              <a:t>General Assembly</a:t>
            </a:r>
            <a:r>
              <a:rPr lang="en-GB" dirty="0"/>
              <a:t>	At least </a:t>
            </a:r>
            <a:r>
              <a:rPr lang="en-GB" b="1" dirty="0">
                <a:solidFill>
                  <a:srgbClr val="FF0000"/>
                </a:solidFill>
              </a:rPr>
              <a:t>once a </a:t>
            </a:r>
            <a:r>
              <a:rPr lang="en-GB" b="1" dirty="0" smtClean="0">
                <a:solidFill>
                  <a:srgbClr val="FF0000"/>
                </a:solidFill>
              </a:rPr>
              <a:t>year</a:t>
            </a:r>
            <a:r>
              <a:rPr lang="en-GB" dirty="0" smtClean="0"/>
              <a:t>      upon </a:t>
            </a:r>
            <a:r>
              <a:rPr lang="en-GB" dirty="0" smtClean="0"/>
              <a:t>written </a:t>
            </a:r>
            <a:r>
              <a:rPr lang="en-GB" b="1" dirty="0" smtClean="0">
                <a:solidFill>
                  <a:srgbClr val="FF0000"/>
                </a:solidFill>
              </a:rPr>
              <a:t>request of</a:t>
            </a:r>
            <a:r>
              <a:rPr lang="en-GB" b="1" dirty="0">
                <a:solidFill>
                  <a:srgbClr val="FF0000"/>
                </a:solidFill>
              </a:rPr>
              <a:t> </a:t>
            </a:r>
            <a:r>
              <a:rPr lang="en-GB" b="1" dirty="0" smtClean="0">
                <a:solidFill>
                  <a:srgbClr val="FF0000"/>
                </a:solidFill>
              </a:rPr>
              <a:t>EB</a:t>
            </a:r>
            <a:r>
              <a:rPr lang="en-GB" dirty="0" smtClean="0">
                <a:solidFill>
                  <a:srgbClr val="FF0000"/>
                </a:solidFill>
              </a:rPr>
              <a:t> </a:t>
            </a:r>
            <a:r>
              <a:rPr lang="en-GB" dirty="0" smtClean="0"/>
              <a:t>or</a:t>
            </a:r>
          </a:p>
          <a:p>
            <a:r>
              <a:rPr lang="en-GB" dirty="0" smtClean="0"/>
              <a:t> </a:t>
            </a:r>
            <a:r>
              <a:rPr lang="en-GB" dirty="0" smtClean="0"/>
              <a:t>                                                                           </a:t>
            </a:r>
            <a:r>
              <a:rPr lang="en-GB" b="1" dirty="0" smtClean="0">
                <a:solidFill>
                  <a:srgbClr val="FF0000"/>
                </a:solidFill>
              </a:rPr>
              <a:t>1/3</a:t>
            </a:r>
            <a:r>
              <a:rPr lang="en-GB" dirty="0" smtClean="0"/>
              <a:t> </a:t>
            </a:r>
            <a:r>
              <a:rPr lang="en-GB" dirty="0" smtClean="0"/>
              <a:t>of the </a:t>
            </a:r>
            <a:r>
              <a:rPr lang="en-GB" dirty="0" smtClean="0"/>
              <a:t>Members</a:t>
            </a:r>
            <a:r>
              <a:rPr lang="en-GB" dirty="0" smtClean="0"/>
              <a:t> </a:t>
            </a:r>
            <a:r>
              <a:rPr lang="en-GB" dirty="0" smtClean="0"/>
              <a:t>of </a:t>
            </a:r>
            <a:r>
              <a:rPr lang="en-GB" b="1" dirty="0" smtClean="0">
                <a:solidFill>
                  <a:srgbClr val="FF0000"/>
                </a:solidFill>
              </a:rPr>
              <a:t>GA</a:t>
            </a:r>
            <a:endParaRPr lang="it-IT" b="1" dirty="0">
              <a:solidFill>
                <a:srgbClr val="FF0000"/>
              </a:solidFill>
            </a:endParaRPr>
          </a:p>
          <a:p>
            <a:r>
              <a:rPr lang="en-GB" b="1" dirty="0">
                <a:solidFill>
                  <a:srgbClr val="FF0000"/>
                </a:solidFill>
              </a:rPr>
              <a:t>Executive Board</a:t>
            </a:r>
            <a:r>
              <a:rPr lang="en-GB" dirty="0"/>
              <a:t>	At least </a:t>
            </a:r>
            <a:r>
              <a:rPr lang="en-GB" b="1" dirty="0" smtClean="0">
                <a:solidFill>
                  <a:srgbClr val="FF0000"/>
                </a:solidFill>
              </a:rPr>
              <a:t>quarterly</a:t>
            </a:r>
            <a:r>
              <a:rPr lang="en-GB" dirty="0"/>
              <a:t> </a:t>
            </a:r>
            <a:r>
              <a:rPr lang="en-GB" dirty="0" smtClean="0"/>
              <a:t>         upon</a:t>
            </a:r>
            <a:r>
              <a:rPr lang="en-GB" dirty="0" smtClean="0"/>
              <a:t> </a:t>
            </a:r>
            <a:r>
              <a:rPr lang="en-GB" dirty="0" smtClean="0"/>
              <a:t>written </a:t>
            </a:r>
            <a:r>
              <a:rPr lang="en-GB" b="1" dirty="0">
                <a:solidFill>
                  <a:srgbClr val="FF0000"/>
                </a:solidFill>
              </a:rPr>
              <a:t>request of any </a:t>
            </a:r>
            <a:r>
              <a:rPr lang="en-GB" b="1" dirty="0" smtClean="0">
                <a:solidFill>
                  <a:srgbClr val="FF0000"/>
                </a:solidFill>
              </a:rPr>
              <a:t>EB Member</a:t>
            </a:r>
            <a:endParaRPr lang="it-IT" sz="800" b="1" dirty="0">
              <a:solidFill>
                <a:srgbClr val="FF0000"/>
              </a:solidFill>
            </a:endParaRPr>
          </a:p>
          <a:p>
            <a:endParaRPr lang="en-GB" sz="800" dirty="0"/>
          </a:p>
          <a:p>
            <a:r>
              <a:rPr lang="en-GB" sz="1600" i="1" dirty="0" smtClean="0"/>
              <a:t>Rules </a:t>
            </a:r>
            <a:r>
              <a:rPr lang="en-GB" sz="1600" i="1" dirty="0" smtClean="0"/>
              <a:t>follow for</a:t>
            </a:r>
            <a:r>
              <a:rPr lang="en-GB" sz="1600" dirty="0" smtClean="0"/>
              <a:t>:</a:t>
            </a:r>
            <a:endParaRPr lang="it-IT" sz="1600" dirty="0"/>
          </a:p>
          <a:p>
            <a:r>
              <a:rPr lang="en-GB" dirty="0" smtClean="0"/>
              <a:t>6.2.2.2  </a:t>
            </a:r>
            <a:r>
              <a:rPr lang="en-GB" b="1" dirty="0" smtClean="0">
                <a:solidFill>
                  <a:srgbClr val="0070C0"/>
                </a:solidFill>
              </a:rPr>
              <a:t>Notice </a:t>
            </a:r>
            <a:r>
              <a:rPr lang="en-GB" b="1" dirty="0">
                <a:solidFill>
                  <a:srgbClr val="0070C0"/>
                </a:solidFill>
              </a:rPr>
              <a:t>of a </a:t>
            </a:r>
            <a:r>
              <a:rPr lang="en-GB" b="1" dirty="0" smtClean="0">
                <a:solidFill>
                  <a:srgbClr val="0070C0"/>
                </a:solidFill>
              </a:rPr>
              <a:t>meeting</a:t>
            </a:r>
            <a:endParaRPr lang="it-IT" b="1" dirty="0"/>
          </a:p>
          <a:p>
            <a:r>
              <a:rPr lang="en-GB" dirty="0" smtClean="0"/>
              <a:t>6.2.2.3  </a:t>
            </a:r>
            <a:r>
              <a:rPr lang="en-GB" b="1" dirty="0" smtClean="0">
                <a:solidFill>
                  <a:srgbClr val="0070C0"/>
                </a:solidFill>
              </a:rPr>
              <a:t>Sending </a:t>
            </a:r>
            <a:r>
              <a:rPr lang="en-GB" b="1" dirty="0">
                <a:solidFill>
                  <a:srgbClr val="0070C0"/>
                </a:solidFill>
              </a:rPr>
              <a:t>the </a:t>
            </a:r>
            <a:r>
              <a:rPr lang="en-GB" b="1" dirty="0" smtClean="0">
                <a:solidFill>
                  <a:srgbClr val="0070C0"/>
                </a:solidFill>
              </a:rPr>
              <a:t>agenda</a:t>
            </a:r>
            <a:endParaRPr lang="en-GB" b="1" dirty="0" smtClean="0"/>
          </a:p>
          <a:p>
            <a:r>
              <a:rPr lang="en-GB" dirty="0" smtClean="0"/>
              <a:t>6.2.2.4  </a:t>
            </a:r>
            <a:r>
              <a:rPr lang="en-GB" b="1" dirty="0" smtClean="0">
                <a:solidFill>
                  <a:srgbClr val="0070C0"/>
                </a:solidFill>
              </a:rPr>
              <a:t>Adding </a:t>
            </a:r>
            <a:r>
              <a:rPr lang="en-GB" b="1" dirty="0">
                <a:solidFill>
                  <a:srgbClr val="0070C0"/>
                </a:solidFill>
              </a:rPr>
              <a:t>agenda </a:t>
            </a:r>
            <a:r>
              <a:rPr lang="en-GB" b="1" dirty="0" smtClean="0">
                <a:solidFill>
                  <a:srgbClr val="0070C0"/>
                </a:solidFill>
              </a:rPr>
              <a:t>items</a:t>
            </a:r>
          </a:p>
          <a:p>
            <a:r>
              <a:rPr lang="en-GB" dirty="0" smtClean="0"/>
              <a:t>6.2.2.5  </a:t>
            </a:r>
            <a:r>
              <a:rPr lang="en-GB" b="1" dirty="0" smtClean="0">
                <a:solidFill>
                  <a:srgbClr val="0070C0"/>
                </a:solidFill>
              </a:rPr>
              <a:t>Adding agenda </a:t>
            </a:r>
            <a:r>
              <a:rPr lang="en-GB" b="1" dirty="0" smtClean="0">
                <a:solidFill>
                  <a:srgbClr val="0070C0"/>
                </a:solidFill>
              </a:rPr>
              <a:t>items during a meeting</a:t>
            </a:r>
            <a:endParaRPr lang="it-IT" b="1" dirty="0"/>
          </a:p>
          <a:p>
            <a:r>
              <a:rPr lang="en-GB" dirty="0" smtClean="0"/>
              <a:t>6.2.2.6  </a:t>
            </a:r>
            <a:r>
              <a:rPr lang="en-GB" b="1" dirty="0" smtClean="0">
                <a:solidFill>
                  <a:srgbClr val="0070C0"/>
                </a:solidFill>
              </a:rPr>
              <a:t>Taking decisions without a meeting</a:t>
            </a:r>
            <a:endParaRPr lang="it-IT" dirty="0">
              <a:solidFill>
                <a:srgbClr val="0070C0"/>
              </a:solidFill>
            </a:endParaRPr>
          </a:p>
          <a:p>
            <a:r>
              <a:rPr lang="en-GB" dirty="0"/>
              <a:t>6.2.2.7 </a:t>
            </a:r>
            <a:r>
              <a:rPr lang="en-GB" dirty="0" smtClean="0"/>
              <a:t> </a:t>
            </a:r>
            <a:r>
              <a:rPr lang="en-GB" b="1" dirty="0" smtClean="0">
                <a:solidFill>
                  <a:srgbClr val="0070C0"/>
                </a:solidFill>
              </a:rPr>
              <a:t>Tele-meetings</a:t>
            </a:r>
            <a:endParaRPr lang="it-IT" b="1" dirty="0">
              <a:solidFill>
                <a:srgbClr val="0070C0"/>
              </a:solidFill>
            </a:endParaRPr>
          </a:p>
          <a:p>
            <a:r>
              <a:rPr lang="en-GB" dirty="0" smtClean="0"/>
              <a:t>6.2.2.8  </a:t>
            </a:r>
            <a:r>
              <a:rPr lang="en-GB" b="1" dirty="0" smtClean="0">
                <a:solidFill>
                  <a:srgbClr val="0070C0"/>
                </a:solidFill>
              </a:rPr>
              <a:t>Timing of decision binding</a:t>
            </a:r>
            <a:endParaRPr lang="en-GB" b="1" dirty="0" smtClean="0">
              <a:solidFill>
                <a:srgbClr val="0070C0"/>
              </a:solidFill>
            </a:endParaRPr>
          </a:p>
        </p:txBody>
      </p:sp>
      <p:sp>
        <p:nvSpPr>
          <p:cNvPr id="3" name="Date Placeholder 2"/>
          <p:cNvSpPr>
            <a:spLocks noGrp="1"/>
          </p:cNvSpPr>
          <p:nvPr>
            <p:ph type="dt" sz="half" idx="10"/>
          </p:nvPr>
        </p:nvSpPr>
        <p:spPr/>
        <p:txBody>
          <a:bodyPr/>
          <a:lstStyle/>
          <a:p>
            <a:r>
              <a:rPr lang="en-US" dirty="0" smtClean="0"/>
              <a:t>Pisa, March 2013</a:t>
            </a:r>
            <a:endParaRPr lang="en-US" dirty="0"/>
          </a:p>
        </p:txBody>
      </p:sp>
      <p:sp>
        <p:nvSpPr>
          <p:cNvPr id="4" name="Slide Number Placeholder 3"/>
          <p:cNvSpPr>
            <a:spLocks noGrp="1"/>
          </p:cNvSpPr>
          <p:nvPr>
            <p:ph type="sldNum" sz="quarter" idx="12"/>
          </p:nvPr>
        </p:nvSpPr>
        <p:spPr/>
        <p:txBody>
          <a:bodyPr/>
          <a:lstStyle/>
          <a:p>
            <a:fld id="{885224EE-7966-8142-A0EF-7E5D4BE20BA0}" type="slidenum">
              <a:rPr lang="en-US" smtClean="0"/>
              <a:pPr/>
              <a:t>12</a:t>
            </a:fld>
            <a:endParaRPr lang="en-US"/>
          </a:p>
        </p:txBody>
      </p:sp>
      <p:sp>
        <p:nvSpPr>
          <p:cNvPr id="5" name="Footer Placeholder 4"/>
          <p:cNvSpPr>
            <a:spLocks noGrp="1"/>
          </p:cNvSpPr>
          <p:nvPr>
            <p:ph type="ftr" sz="quarter" idx="11"/>
          </p:nvPr>
        </p:nvSpPr>
        <p:spPr/>
        <p:txBody>
          <a:bodyPr/>
          <a:lstStyle/>
          <a:p>
            <a:r>
              <a:rPr lang="en-US" dirty="0" smtClean="0"/>
              <a:t>IAPP - FTK workshop # 1</a:t>
            </a:r>
            <a:endParaRPr lang="en-US" dirty="0"/>
          </a:p>
        </p:txBody>
      </p:sp>
    </p:spTree>
    <p:extLst>
      <p:ext uri="{BB962C8B-B14F-4D97-AF65-F5344CB8AC3E}">
        <p14:creationId xmlns:p14="http://schemas.microsoft.com/office/powerpoint/2010/main" xmlns="" val="1056211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Pisa, March 2013</a:t>
            </a:r>
            <a:endParaRPr lang="en-US"/>
          </a:p>
        </p:txBody>
      </p:sp>
      <p:sp>
        <p:nvSpPr>
          <p:cNvPr id="3" name="Footer Placeholder 2"/>
          <p:cNvSpPr>
            <a:spLocks noGrp="1"/>
          </p:cNvSpPr>
          <p:nvPr>
            <p:ph type="ftr" sz="quarter" idx="11"/>
          </p:nvPr>
        </p:nvSpPr>
        <p:spPr/>
        <p:txBody>
          <a:bodyPr/>
          <a:lstStyle/>
          <a:p>
            <a:r>
              <a:rPr lang="en-US" smtClean="0"/>
              <a:t>IAPP - FTK workshop # 1</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13</a:t>
            </a:fld>
            <a:endParaRPr lang="en-US"/>
          </a:p>
        </p:txBody>
      </p:sp>
      <p:sp>
        <p:nvSpPr>
          <p:cNvPr id="1025" name="Rectangle 1"/>
          <p:cNvSpPr>
            <a:spLocks noChangeArrowheads="1"/>
          </p:cNvSpPr>
          <p:nvPr/>
        </p:nvSpPr>
        <p:spPr bwMode="auto">
          <a:xfrm>
            <a:off x="286245" y="112558"/>
            <a:ext cx="856895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1400" dirty="0" smtClean="0"/>
              <a:t>6.2.2.2</a:t>
            </a:r>
            <a:r>
              <a:rPr lang="en-GB" sz="1400" b="1" dirty="0" smtClean="0"/>
              <a:t> </a:t>
            </a:r>
            <a:r>
              <a:rPr lang="en-GB" sz="1400" b="1" dirty="0" smtClean="0">
                <a:solidFill>
                  <a:srgbClr val="0070C0"/>
                </a:solidFill>
              </a:rPr>
              <a:t>Notice of a </a:t>
            </a:r>
            <a:r>
              <a:rPr lang="en-GB" sz="1400" b="1" dirty="0" smtClean="0">
                <a:solidFill>
                  <a:srgbClr val="0070C0"/>
                </a:solidFill>
              </a:rPr>
              <a:t>meeting</a:t>
            </a:r>
            <a:r>
              <a:rPr lang="en-GB" sz="1400" dirty="0" smtClean="0"/>
              <a:t>:</a:t>
            </a:r>
            <a:r>
              <a:rPr lang="en-US" sz="1400" dirty="0" smtClean="0"/>
              <a:t>    </a:t>
            </a:r>
            <a:r>
              <a:rPr lang="en-GB" sz="1400" dirty="0" smtClean="0"/>
              <a:t>The </a:t>
            </a:r>
            <a:r>
              <a:rPr lang="en-GB" sz="1400" b="1" dirty="0" smtClean="0">
                <a:solidFill>
                  <a:srgbClr val="FF0000"/>
                </a:solidFill>
              </a:rPr>
              <a:t>chairperson</a:t>
            </a:r>
            <a:r>
              <a:rPr lang="en-GB" sz="1400" dirty="0" smtClean="0"/>
              <a:t> of a Consortium Body shall give notice in writing of a meeting to each Member of that Consortium Body as soon as possible and no later than the minimum number of days preceding the meeting as indicated below.</a:t>
            </a:r>
            <a:endParaRPr lang="en-US" sz="1400" dirty="0" smtClean="0"/>
          </a:p>
          <a:p>
            <a:r>
              <a:rPr lang="en-GB" sz="1400" b="1" dirty="0" smtClean="0">
                <a:solidFill>
                  <a:srgbClr val="FF0000"/>
                </a:solidFill>
              </a:rPr>
              <a:t>General Assembly</a:t>
            </a:r>
            <a:r>
              <a:rPr lang="en-GB" sz="1400" dirty="0" smtClean="0"/>
              <a:t>       </a:t>
            </a:r>
            <a:r>
              <a:rPr lang="en-GB" sz="1400" b="1" dirty="0" smtClean="0">
                <a:solidFill>
                  <a:srgbClr val="FF0000"/>
                </a:solidFill>
              </a:rPr>
              <a:t>45</a:t>
            </a:r>
            <a:r>
              <a:rPr lang="en-GB" sz="1400" dirty="0" smtClean="0"/>
              <a:t> </a:t>
            </a:r>
            <a:r>
              <a:rPr lang="en-GB" sz="1400" dirty="0" smtClean="0"/>
              <a:t>calendar </a:t>
            </a:r>
            <a:r>
              <a:rPr lang="en-GB" sz="1400" b="1" dirty="0" smtClean="0">
                <a:solidFill>
                  <a:srgbClr val="FF0000"/>
                </a:solidFill>
              </a:rPr>
              <a:t>days</a:t>
            </a:r>
            <a:r>
              <a:rPr lang="en-GB" sz="1400" dirty="0" smtClean="0"/>
              <a:t>, </a:t>
            </a:r>
            <a:r>
              <a:rPr lang="en-GB" sz="1400" b="1" dirty="0" smtClean="0">
                <a:solidFill>
                  <a:srgbClr val="FF0000"/>
                </a:solidFill>
              </a:rPr>
              <a:t>15</a:t>
            </a:r>
            <a:r>
              <a:rPr lang="en-GB" sz="1400" dirty="0" smtClean="0"/>
              <a:t> </a:t>
            </a:r>
            <a:r>
              <a:rPr lang="en-GB" sz="1400" dirty="0" smtClean="0"/>
              <a:t>calendar </a:t>
            </a:r>
            <a:r>
              <a:rPr lang="en-GB" sz="1400" b="1" dirty="0" smtClean="0">
                <a:solidFill>
                  <a:srgbClr val="FF0000"/>
                </a:solidFill>
              </a:rPr>
              <a:t>days</a:t>
            </a:r>
            <a:r>
              <a:rPr lang="en-GB" sz="1400" dirty="0" smtClean="0">
                <a:ea typeface="SimSun"/>
                <a:cs typeface="Arial" pitchFamily="34" charset="0"/>
              </a:rPr>
              <a:t> for an </a:t>
            </a:r>
            <a:r>
              <a:rPr lang="en-GB" sz="1400" b="1" dirty="0" smtClean="0">
                <a:solidFill>
                  <a:srgbClr val="FF0000"/>
                </a:solidFill>
                <a:ea typeface="SimSun"/>
                <a:cs typeface="Arial" pitchFamily="34" charset="0"/>
              </a:rPr>
              <a:t>extraordinary meeting</a:t>
            </a:r>
            <a:endParaRPr lang="en-US" sz="1400" dirty="0" smtClean="0"/>
          </a:p>
          <a:p>
            <a:r>
              <a:rPr lang="en-GB" sz="1400" b="1" dirty="0" smtClean="0">
                <a:solidFill>
                  <a:srgbClr val="FF0000"/>
                </a:solidFill>
              </a:rPr>
              <a:t>Executive </a:t>
            </a:r>
            <a:r>
              <a:rPr lang="en-GB" sz="1400" b="1" dirty="0" smtClean="0">
                <a:solidFill>
                  <a:srgbClr val="FF0000"/>
                </a:solidFill>
              </a:rPr>
              <a:t>Board           14</a:t>
            </a:r>
            <a:r>
              <a:rPr lang="en-GB" sz="1400" dirty="0" smtClean="0"/>
              <a:t> </a:t>
            </a:r>
            <a:r>
              <a:rPr lang="en-GB" sz="1400" dirty="0" smtClean="0"/>
              <a:t>calendar </a:t>
            </a:r>
            <a:r>
              <a:rPr lang="en-GB" sz="1400" b="1" dirty="0" smtClean="0">
                <a:solidFill>
                  <a:srgbClr val="FF0000"/>
                </a:solidFill>
              </a:rPr>
              <a:t>days</a:t>
            </a:r>
            <a:r>
              <a:rPr lang="en-GB" sz="1400" dirty="0" smtClean="0"/>
              <a:t>,   </a:t>
            </a:r>
            <a:r>
              <a:rPr lang="en-GB" sz="1400" b="1" dirty="0" smtClean="0">
                <a:solidFill>
                  <a:srgbClr val="FF0000"/>
                </a:solidFill>
              </a:rPr>
              <a:t>7</a:t>
            </a:r>
            <a:r>
              <a:rPr lang="en-GB" sz="1400" dirty="0" smtClean="0"/>
              <a:t> </a:t>
            </a:r>
            <a:r>
              <a:rPr lang="en-GB" sz="1400" dirty="0" smtClean="0"/>
              <a:t>calendar </a:t>
            </a:r>
            <a:r>
              <a:rPr lang="en-GB" sz="1400" b="1" dirty="0" smtClean="0">
                <a:solidFill>
                  <a:srgbClr val="FF0000"/>
                </a:solidFill>
              </a:rPr>
              <a:t>days</a:t>
            </a:r>
            <a:r>
              <a:rPr lang="en-GB" sz="1400" dirty="0" smtClean="0">
                <a:ea typeface="SimSun"/>
                <a:cs typeface="Arial" pitchFamily="34" charset="0"/>
              </a:rPr>
              <a:t> for an </a:t>
            </a:r>
            <a:r>
              <a:rPr lang="en-GB" sz="1400" b="1" dirty="0" smtClean="0">
                <a:solidFill>
                  <a:srgbClr val="FF0000"/>
                </a:solidFill>
                <a:ea typeface="SimSun"/>
                <a:cs typeface="Arial" pitchFamily="34" charset="0"/>
              </a:rPr>
              <a:t>extraordinary meeting</a:t>
            </a:r>
            <a:endParaRPr lang="en-US" sz="1400" dirty="0" smtClean="0"/>
          </a:p>
          <a:p>
            <a:pPr marL="0" marR="0" lvl="0" indent="0" algn="l" defTabSz="914400" rtl="0" eaLnBrk="1" fontAlgn="base" latinLnBrk="0" hangingPunct="1">
              <a:lnSpc>
                <a:spcPct val="100000"/>
              </a:lnSpc>
              <a:spcBef>
                <a:spcPct val="0"/>
              </a:spcBef>
              <a:spcAft>
                <a:spcPct val="0"/>
              </a:spcAft>
              <a:buClrTx/>
              <a:buSzTx/>
              <a:buFontTx/>
              <a:buNone/>
              <a:tabLst>
                <a:tab pos="900113" algn="l"/>
                <a:tab pos="4500563" algn="l"/>
              </a:tabLst>
            </a:pPr>
            <a:endParaRPr kumimoji="0" lang="en-GB" sz="1400" b="0" i="0" u="none" strike="noStrike" cap="none" normalizeH="0" baseline="0" dirty="0" smtClean="0">
              <a:ln>
                <a:noFill/>
              </a:ln>
              <a:solidFill>
                <a:schemeClr val="tx1"/>
              </a:solidFill>
              <a:effectLst/>
              <a:ea typeface="SimSun"/>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900113" algn="l"/>
                <a:tab pos="4500563" algn="l"/>
              </a:tabLst>
            </a:pPr>
            <a:r>
              <a:rPr kumimoji="0" lang="en-GB" sz="1400" b="0" i="0" u="none" strike="noStrike" cap="none" normalizeH="0" baseline="0" dirty="0" smtClean="0">
                <a:ln>
                  <a:noFill/>
                </a:ln>
                <a:solidFill>
                  <a:schemeClr val="tx1"/>
                </a:solidFill>
                <a:effectLst/>
                <a:ea typeface="SimSun"/>
                <a:cs typeface="Arial" pitchFamily="34" charset="0"/>
              </a:rPr>
              <a:t>6.2.2.3  </a:t>
            </a:r>
            <a:r>
              <a:rPr kumimoji="0" lang="en-GB" sz="1400" b="1" i="0" u="none" strike="noStrike" cap="none" normalizeH="0" baseline="0" dirty="0" smtClean="0">
                <a:ln>
                  <a:noFill/>
                </a:ln>
                <a:solidFill>
                  <a:srgbClr val="0070C0"/>
                </a:solidFill>
                <a:effectLst/>
                <a:ea typeface="SimSun"/>
                <a:cs typeface="Arial" pitchFamily="34" charset="0"/>
              </a:rPr>
              <a:t>Sending the agenda</a:t>
            </a:r>
            <a:r>
              <a:rPr lang="en-US" sz="1400" dirty="0" smtClean="0"/>
              <a:t>:    </a:t>
            </a:r>
            <a:r>
              <a:rPr kumimoji="0" lang="en-GB" sz="1400" i="0" u="none" strike="noStrike" cap="none" normalizeH="0" baseline="0" dirty="0" smtClean="0">
                <a:ln>
                  <a:noFill/>
                </a:ln>
                <a:effectLst/>
                <a:ea typeface="SimSun"/>
                <a:cs typeface="Arial" pitchFamily="34" charset="0"/>
              </a:rPr>
              <a:t>The </a:t>
            </a:r>
            <a:r>
              <a:rPr kumimoji="0" lang="en-GB" sz="1400" b="1" i="0" u="none" strike="noStrike" cap="none" normalizeH="0" baseline="0" dirty="0" smtClean="0">
                <a:ln>
                  <a:noFill/>
                </a:ln>
                <a:solidFill>
                  <a:srgbClr val="FF0000"/>
                </a:solidFill>
                <a:effectLst/>
                <a:ea typeface="SimSun"/>
                <a:cs typeface="Arial" pitchFamily="34" charset="0"/>
              </a:rPr>
              <a:t>chairperson</a:t>
            </a:r>
            <a:r>
              <a:rPr kumimoji="0" lang="en-GB" sz="1400" i="0" u="none" strike="noStrike" cap="none" normalizeH="0" baseline="0" dirty="0" smtClean="0">
                <a:ln>
                  <a:noFill/>
                </a:ln>
                <a:effectLst/>
                <a:ea typeface="SimSun"/>
                <a:cs typeface="Arial" pitchFamily="34" charset="0"/>
              </a:rPr>
              <a:t> of a Consortium Body shall prepare and send each Member of that Consortium Body a written (original) agenda no </a:t>
            </a:r>
            <a:r>
              <a:rPr kumimoji="0" lang="en-GB" sz="1400" b="0" i="0" u="none" strike="noStrike" cap="none" normalizeH="0" baseline="0" dirty="0" smtClean="0">
                <a:ln>
                  <a:noFill/>
                </a:ln>
                <a:solidFill>
                  <a:schemeClr val="tx1"/>
                </a:solidFill>
                <a:effectLst/>
                <a:ea typeface="SimSun"/>
                <a:cs typeface="Arial" pitchFamily="34" charset="0"/>
              </a:rPr>
              <a:t>later than the minimum number of days preceding the meeting as indicated below.</a:t>
            </a:r>
            <a:endParaRPr kumimoji="0" 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1" i="0" u="none" strike="noStrike" cap="none" normalizeH="0" baseline="0" dirty="0" smtClean="0">
                <a:ln>
                  <a:noFill/>
                </a:ln>
                <a:solidFill>
                  <a:srgbClr val="FF0000"/>
                </a:solidFill>
                <a:effectLst/>
                <a:ea typeface="SimSun"/>
                <a:cs typeface="Arial" pitchFamily="34" charset="0"/>
              </a:rPr>
              <a:t>General Assembly</a:t>
            </a:r>
            <a:r>
              <a:rPr kumimoji="0" lang="en-GB" sz="1400" b="1" i="0" u="none" strike="noStrike" cap="none" normalizeH="0" dirty="0" smtClean="0">
                <a:ln>
                  <a:noFill/>
                </a:ln>
                <a:solidFill>
                  <a:srgbClr val="FF0000"/>
                </a:solidFill>
                <a:effectLst/>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21</a:t>
            </a:r>
            <a:r>
              <a:rPr kumimoji="0" lang="en-GB" sz="1400" b="0" i="0" u="none" strike="noStrike" cap="none" normalizeH="0" baseline="0" dirty="0" smtClean="0">
                <a:ln>
                  <a:noFill/>
                </a:ln>
                <a:solidFill>
                  <a:schemeClr val="tx1"/>
                </a:solidFill>
                <a:effectLst/>
                <a:ea typeface="SimSun"/>
                <a:cs typeface="Arial" pitchFamily="34" charset="0"/>
              </a:rPr>
              <a:t> calendar </a:t>
            </a:r>
            <a:r>
              <a:rPr kumimoji="0" lang="en-GB" sz="1400" b="1" i="0" u="none" strike="noStrike" cap="none" normalizeH="0" baseline="0" dirty="0" smtClean="0">
                <a:ln>
                  <a:noFill/>
                </a:ln>
                <a:solidFill>
                  <a:srgbClr val="FF0000"/>
                </a:solidFill>
                <a:effectLst/>
                <a:ea typeface="SimSun"/>
                <a:cs typeface="Arial" pitchFamily="34" charset="0"/>
              </a:rPr>
              <a:t>days</a:t>
            </a:r>
            <a:r>
              <a:rPr kumimoji="0" lang="en-GB" sz="1400" b="0" i="0" u="none" strike="noStrike" cap="none" normalizeH="0" baseline="0" dirty="0" smtClean="0">
                <a:ln>
                  <a:noFill/>
                </a:ln>
                <a:solidFill>
                  <a:schemeClr val="tx1"/>
                </a:solidFill>
                <a:effectLst/>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10</a:t>
            </a:r>
            <a:r>
              <a:rPr kumimoji="0" lang="en-GB" sz="1400" b="0" i="0" u="none" strike="noStrike" cap="none" normalizeH="0" baseline="0" dirty="0" smtClean="0">
                <a:ln>
                  <a:noFill/>
                </a:ln>
                <a:solidFill>
                  <a:schemeClr val="tx1"/>
                </a:solidFill>
                <a:effectLst/>
                <a:ea typeface="SimSun"/>
                <a:cs typeface="Arial" pitchFamily="34" charset="0"/>
              </a:rPr>
              <a:t> calendar </a:t>
            </a:r>
            <a:r>
              <a:rPr kumimoji="0" lang="en-GB" sz="1400" b="1" i="0" u="none" strike="noStrike" cap="none" normalizeH="0" baseline="0" dirty="0" smtClean="0">
                <a:ln>
                  <a:noFill/>
                </a:ln>
                <a:solidFill>
                  <a:srgbClr val="FF0000"/>
                </a:solidFill>
                <a:effectLst/>
                <a:ea typeface="SimSun"/>
                <a:cs typeface="Arial" pitchFamily="34" charset="0"/>
              </a:rPr>
              <a:t>days</a:t>
            </a:r>
            <a:r>
              <a:rPr kumimoji="0" lang="en-GB" sz="1400" b="0" i="0" u="none" strike="noStrike" cap="none" normalizeH="0" baseline="0" dirty="0" smtClean="0">
                <a:ln>
                  <a:noFill/>
                </a:ln>
                <a:solidFill>
                  <a:schemeClr val="tx1"/>
                </a:solidFill>
                <a:effectLst/>
                <a:ea typeface="SimSun"/>
                <a:cs typeface="Arial" pitchFamily="34" charset="0"/>
              </a:rPr>
              <a:t> for an </a:t>
            </a:r>
            <a:r>
              <a:rPr kumimoji="0" lang="en-GB" sz="1400" b="1" i="0" u="none" strike="noStrike" cap="none" normalizeH="0" baseline="0" dirty="0" smtClean="0">
                <a:ln>
                  <a:noFill/>
                </a:ln>
                <a:solidFill>
                  <a:srgbClr val="FF0000"/>
                </a:solidFill>
                <a:effectLst/>
                <a:ea typeface="SimSun"/>
                <a:cs typeface="Arial" pitchFamily="34" charset="0"/>
              </a:rPr>
              <a:t>extraordinary meeting</a:t>
            </a:r>
            <a:endParaRPr kumimoji="0" lang="en-US" sz="1400" b="1"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1" i="0" u="none" strike="noStrike" cap="none" normalizeH="0" baseline="0" dirty="0" smtClean="0">
                <a:ln>
                  <a:noFill/>
                </a:ln>
                <a:solidFill>
                  <a:srgbClr val="FF0000"/>
                </a:solidFill>
                <a:effectLst/>
                <a:ea typeface="SimSun"/>
                <a:cs typeface="Arial" pitchFamily="34" charset="0"/>
              </a:rPr>
              <a:t>Executive Board          </a:t>
            </a:r>
            <a:r>
              <a:rPr lang="en-GB" sz="1400" dirty="0" smtClean="0">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7</a:t>
            </a:r>
            <a:r>
              <a:rPr kumimoji="0" lang="en-GB" sz="1400" b="0" i="0" u="none" strike="noStrike" cap="none" normalizeH="0" baseline="0" dirty="0" smtClean="0">
                <a:ln>
                  <a:noFill/>
                </a:ln>
                <a:solidFill>
                  <a:schemeClr val="tx1"/>
                </a:solidFill>
                <a:effectLst/>
                <a:ea typeface="SimSun"/>
                <a:cs typeface="Arial" pitchFamily="34" charset="0"/>
              </a:rPr>
              <a:t> calendar </a:t>
            </a:r>
            <a:r>
              <a:rPr kumimoji="0" lang="en-GB" sz="1400" b="1" i="0" u="none" strike="noStrike" cap="none" normalizeH="0" baseline="0" dirty="0" smtClean="0">
                <a:ln>
                  <a:noFill/>
                </a:ln>
                <a:solidFill>
                  <a:srgbClr val="FF0000"/>
                </a:solidFill>
                <a:effectLst/>
                <a:ea typeface="SimSun"/>
                <a:cs typeface="Arial" pitchFamily="34" charset="0"/>
              </a:rPr>
              <a:t>days</a:t>
            </a: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endParaRPr kumimoji="0" lang="en-US" sz="1400" b="1"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0" i="0" u="none" strike="noStrike" cap="none" normalizeH="0" baseline="0" dirty="0" smtClean="0">
                <a:ln>
                  <a:noFill/>
                </a:ln>
                <a:solidFill>
                  <a:schemeClr val="tx1"/>
                </a:solidFill>
                <a:effectLst/>
                <a:ea typeface="SimSun"/>
                <a:cs typeface="Arial" pitchFamily="34" charset="0"/>
              </a:rPr>
              <a:t>6.2.2.4  </a:t>
            </a:r>
            <a:r>
              <a:rPr kumimoji="0" lang="en-GB" sz="1400" b="1" i="0" u="none" strike="noStrike" cap="none" normalizeH="0" baseline="0" dirty="0" smtClean="0">
                <a:ln>
                  <a:noFill/>
                </a:ln>
                <a:solidFill>
                  <a:srgbClr val="0070C0"/>
                </a:solidFill>
                <a:effectLst/>
                <a:ea typeface="SimSun"/>
                <a:cs typeface="Arial" pitchFamily="34" charset="0"/>
              </a:rPr>
              <a:t>Adding agenda items</a:t>
            </a:r>
            <a:r>
              <a:rPr lang="en-US" sz="1400" dirty="0" smtClean="0">
                <a:solidFill>
                  <a:srgbClr val="0070C0"/>
                </a:solidFill>
              </a:rPr>
              <a:t>:</a:t>
            </a:r>
            <a:r>
              <a:rPr lang="en-US" sz="1400" b="1" dirty="0" smtClean="0">
                <a:solidFill>
                  <a:srgbClr val="0070C0"/>
                </a:solidFill>
              </a:rPr>
              <a:t>    </a:t>
            </a:r>
            <a:r>
              <a:rPr kumimoji="0" lang="en-GB" sz="1400" b="0" i="0" u="none" strike="noStrike" cap="none" normalizeH="0" baseline="0" dirty="0" smtClean="0">
                <a:ln>
                  <a:noFill/>
                </a:ln>
                <a:solidFill>
                  <a:schemeClr val="tx1"/>
                </a:solidFill>
                <a:effectLst/>
                <a:ea typeface="SimSun"/>
                <a:cs typeface="Arial" pitchFamily="34" charset="0"/>
              </a:rPr>
              <a:t>Any agenda item requiring a decision by the Members of a Consortium Body must be identified as such on the agenda. </a:t>
            </a:r>
            <a:r>
              <a:rPr lang="en-US" sz="1400" dirty="0" smtClean="0"/>
              <a:t> </a:t>
            </a:r>
            <a:r>
              <a:rPr lang="en-US" sz="1400" dirty="0" smtClean="0"/>
              <a:t>  </a:t>
            </a:r>
            <a:r>
              <a:rPr kumimoji="0" lang="en-GB" sz="1400" b="1" i="0" u="none" strike="noStrike" cap="none" normalizeH="0" baseline="0" dirty="0" smtClean="0">
                <a:ln>
                  <a:noFill/>
                </a:ln>
                <a:solidFill>
                  <a:srgbClr val="FF0000"/>
                </a:solidFill>
                <a:effectLst/>
                <a:ea typeface="SimSun"/>
                <a:cs typeface="Arial" pitchFamily="34" charset="0"/>
              </a:rPr>
              <a:t>Any Member</a:t>
            </a:r>
            <a:r>
              <a:rPr kumimoji="0" lang="en-GB" sz="1400" b="0" i="0" u="none" strike="noStrike" cap="none" normalizeH="0" baseline="0" dirty="0" smtClean="0">
                <a:ln>
                  <a:noFill/>
                </a:ln>
                <a:solidFill>
                  <a:schemeClr val="tx1"/>
                </a:solidFill>
                <a:effectLst/>
                <a:ea typeface="SimSun"/>
                <a:cs typeface="Arial" pitchFamily="34" charset="0"/>
              </a:rPr>
              <a:t> of a Consortium Body </a:t>
            </a:r>
            <a:r>
              <a:rPr kumimoji="0" lang="en-GB" sz="1400" b="1" i="0" u="none" strike="noStrike" cap="none" normalizeH="0" baseline="0" dirty="0" smtClean="0">
                <a:ln>
                  <a:noFill/>
                </a:ln>
                <a:solidFill>
                  <a:srgbClr val="FF0000"/>
                </a:solidFill>
                <a:effectLst/>
                <a:ea typeface="SimSun"/>
                <a:cs typeface="Arial" pitchFamily="34" charset="0"/>
              </a:rPr>
              <a:t>may add an item</a:t>
            </a:r>
            <a:r>
              <a:rPr kumimoji="0" lang="en-GB" sz="1400" b="0" i="0" u="none" strike="noStrike" cap="none" normalizeH="0" baseline="0" dirty="0" smtClean="0">
                <a:ln>
                  <a:noFill/>
                </a:ln>
                <a:solidFill>
                  <a:schemeClr val="tx1"/>
                </a:solidFill>
                <a:effectLst/>
                <a:ea typeface="SimSun"/>
                <a:cs typeface="Arial" pitchFamily="34" charset="0"/>
              </a:rPr>
              <a:t> to the original agenda by written notification to all of the other Members of that Consortium Body up to the </a:t>
            </a:r>
            <a:r>
              <a:rPr kumimoji="0" lang="en-GB" sz="1400" b="1" i="0" u="none" strike="noStrike" cap="none" normalizeH="0" baseline="0" dirty="0" smtClean="0">
                <a:ln>
                  <a:noFill/>
                </a:ln>
                <a:solidFill>
                  <a:srgbClr val="FF0000"/>
                </a:solidFill>
                <a:effectLst/>
                <a:ea typeface="SimSun"/>
                <a:cs typeface="Arial" pitchFamily="34" charset="0"/>
              </a:rPr>
              <a:t>minimum number of days preceding</a:t>
            </a:r>
            <a:r>
              <a:rPr kumimoji="0" lang="en-GB" sz="1400" b="0" i="0" u="none" strike="noStrike" cap="none" normalizeH="0" baseline="0" dirty="0" smtClean="0">
                <a:ln>
                  <a:noFill/>
                </a:ln>
                <a:solidFill>
                  <a:schemeClr val="tx1"/>
                </a:solidFill>
                <a:effectLst/>
                <a:ea typeface="SimSun"/>
                <a:cs typeface="Arial" pitchFamily="34" charset="0"/>
              </a:rPr>
              <a:t> the meeting as indicated below.</a:t>
            </a:r>
            <a:endParaRPr kumimoji="0" 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1" i="0" u="none" strike="noStrike" cap="none" normalizeH="0" baseline="0" dirty="0" smtClean="0">
                <a:ln>
                  <a:noFill/>
                </a:ln>
                <a:solidFill>
                  <a:srgbClr val="FF0000"/>
                </a:solidFill>
                <a:effectLst/>
                <a:ea typeface="SimSun"/>
                <a:cs typeface="Arial" pitchFamily="34" charset="0"/>
              </a:rPr>
              <a:t>General Assembly</a:t>
            </a:r>
            <a:r>
              <a:rPr lang="en-GB" sz="1400" dirty="0" smtClean="0">
                <a:ea typeface="SimSun"/>
                <a:cs typeface="Arial" pitchFamily="34" charset="0"/>
              </a:rPr>
              <a:t> </a:t>
            </a:r>
            <a:r>
              <a:rPr lang="en-GB" sz="1400" dirty="0" smtClean="0">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14</a:t>
            </a:r>
            <a:r>
              <a:rPr kumimoji="0" lang="en-GB" sz="1400" b="0" i="0" u="none" strike="noStrike" cap="none" normalizeH="0" baseline="0" dirty="0" smtClean="0">
                <a:ln>
                  <a:noFill/>
                </a:ln>
                <a:solidFill>
                  <a:schemeClr val="tx1"/>
                </a:solidFill>
                <a:effectLst/>
                <a:ea typeface="SimSun"/>
                <a:cs typeface="Arial" pitchFamily="34" charset="0"/>
              </a:rPr>
              <a:t> calendar </a:t>
            </a:r>
            <a:r>
              <a:rPr kumimoji="0" lang="en-GB" sz="1400" b="1" i="0" u="none" strike="noStrike" cap="none" normalizeH="0" baseline="0" dirty="0" smtClean="0">
                <a:ln>
                  <a:noFill/>
                </a:ln>
                <a:solidFill>
                  <a:srgbClr val="FF0000"/>
                </a:solidFill>
                <a:effectLst/>
                <a:ea typeface="SimSun"/>
                <a:cs typeface="Arial" pitchFamily="34" charset="0"/>
              </a:rPr>
              <a:t>days</a:t>
            </a:r>
            <a:r>
              <a:rPr kumimoji="0" lang="en-GB" sz="1400" b="0" i="0" u="none" strike="noStrike" cap="none" normalizeH="0" baseline="0" dirty="0" smtClean="0">
                <a:ln>
                  <a:noFill/>
                </a:ln>
                <a:solidFill>
                  <a:schemeClr val="tx1"/>
                </a:solidFill>
                <a:effectLst/>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7</a:t>
            </a:r>
            <a:r>
              <a:rPr kumimoji="0" lang="en-GB" sz="1400" b="0" i="0" u="none" strike="noStrike" cap="none" normalizeH="0" baseline="0" dirty="0" smtClean="0">
                <a:ln>
                  <a:noFill/>
                </a:ln>
                <a:solidFill>
                  <a:schemeClr val="tx1"/>
                </a:solidFill>
                <a:effectLst/>
                <a:ea typeface="SimSun"/>
                <a:cs typeface="Arial" pitchFamily="34" charset="0"/>
              </a:rPr>
              <a:t> calendar </a:t>
            </a:r>
            <a:r>
              <a:rPr kumimoji="0" lang="en-GB" sz="1400" b="1" i="0" u="none" strike="noStrike" cap="none" normalizeH="0" baseline="0" dirty="0" smtClean="0">
                <a:ln>
                  <a:noFill/>
                </a:ln>
                <a:solidFill>
                  <a:srgbClr val="FF0000"/>
                </a:solidFill>
                <a:effectLst/>
                <a:ea typeface="SimSun"/>
                <a:cs typeface="Arial" pitchFamily="34" charset="0"/>
              </a:rPr>
              <a:t>days</a:t>
            </a:r>
            <a:r>
              <a:rPr kumimoji="0" lang="en-GB" sz="1400" b="0" i="0" u="none" strike="noStrike" cap="none" normalizeH="0" baseline="0" dirty="0" smtClean="0">
                <a:ln>
                  <a:noFill/>
                </a:ln>
                <a:solidFill>
                  <a:schemeClr val="tx1"/>
                </a:solidFill>
                <a:effectLst/>
                <a:ea typeface="SimSun"/>
                <a:cs typeface="Arial" pitchFamily="34" charset="0"/>
              </a:rPr>
              <a:t> for an </a:t>
            </a:r>
            <a:r>
              <a:rPr kumimoji="0" lang="en-GB" sz="1400" b="1" i="0" u="none" strike="noStrike" cap="none" normalizeH="0" baseline="0" dirty="0" smtClean="0">
                <a:ln>
                  <a:noFill/>
                </a:ln>
                <a:solidFill>
                  <a:srgbClr val="FF0000"/>
                </a:solidFill>
                <a:effectLst/>
                <a:ea typeface="SimSun"/>
                <a:cs typeface="Arial" pitchFamily="34" charset="0"/>
              </a:rPr>
              <a:t>extraordinary meeting</a:t>
            </a:r>
            <a:endParaRPr kumimoji="0" lang="en-US" sz="1400" b="1"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1" i="0" u="none" strike="noStrike" cap="none" normalizeH="0" baseline="0" dirty="0" smtClean="0">
                <a:ln>
                  <a:noFill/>
                </a:ln>
                <a:solidFill>
                  <a:srgbClr val="FF0000"/>
                </a:solidFill>
                <a:effectLst/>
                <a:ea typeface="SimSun"/>
                <a:cs typeface="Arial" pitchFamily="34" charset="0"/>
              </a:rPr>
              <a:t>Executive Board</a:t>
            </a:r>
            <a:r>
              <a:rPr lang="en-GB" sz="1400" dirty="0" smtClean="0">
                <a:ea typeface="SimSun"/>
                <a:cs typeface="Arial" pitchFamily="34" charset="0"/>
              </a:rPr>
              <a:t> </a:t>
            </a:r>
            <a:r>
              <a:rPr lang="en-GB" sz="1400" dirty="0" smtClean="0">
                <a:ea typeface="SimSun"/>
                <a:cs typeface="Arial" pitchFamily="34" charset="0"/>
              </a:rPr>
              <a:t>           </a:t>
            </a:r>
            <a:r>
              <a:rPr kumimoji="0" lang="en-GB" sz="1400" b="1" i="0" u="none" strike="noStrike" cap="none" normalizeH="0" baseline="0" dirty="0" smtClean="0">
                <a:ln>
                  <a:noFill/>
                </a:ln>
                <a:solidFill>
                  <a:srgbClr val="FF0000"/>
                </a:solidFill>
                <a:effectLst/>
                <a:ea typeface="SimSun"/>
                <a:cs typeface="Arial" pitchFamily="34" charset="0"/>
              </a:rPr>
              <a:t>2</a:t>
            </a:r>
            <a:r>
              <a:rPr kumimoji="0" lang="en-GB" sz="1400" b="0" i="0" u="none" strike="noStrike" cap="none" normalizeH="0" baseline="0" dirty="0" smtClean="0">
                <a:ln>
                  <a:noFill/>
                </a:ln>
                <a:solidFill>
                  <a:schemeClr val="tx1"/>
                </a:solidFill>
                <a:effectLst/>
                <a:ea typeface="SimSun"/>
                <a:cs typeface="Arial" pitchFamily="34" charset="0"/>
              </a:rPr>
              <a:t> working </a:t>
            </a:r>
            <a:r>
              <a:rPr kumimoji="0" lang="en-GB" sz="1400" b="1" i="0" u="none" strike="noStrike" cap="none" normalizeH="0" baseline="0" dirty="0" smtClean="0">
                <a:ln>
                  <a:noFill/>
                </a:ln>
                <a:solidFill>
                  <a:srgbClr val="FF0000"/>
                </a:solidFill>
                <a:effectLst/>
                <a:ea typeface="SimSun"/>
                <a:cs typeface="Arial" pitchFamily="34" charset="0"/>
              </a:rPr>
              <a:t>days</a:t>
            </a: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endParaRPr kumimoji="0" lang="en-US" sz="1400" b="1"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0" i="0" u="none" strike="noStrike" cap="none" normalizeH="0" baseline="0" dirty="0" smtClean="0">
                <a:ln>
                  <a:noFill/>
                </a:ln>
                <a:solidFill>
                  <a:schemeClr val="tx1"/>
                </a:solidFill>
                <a:effectLst/>
                <a:ea typeface="SimSun"/>
                <a:cs typeface="Arial" pitchFamily="34" charset="0"/>
              </a:rPr>
              <a:t>6.2.2.5  </a:t>
            </a:r>
            <a:r>
              <a:rPr kumimoji="0" lang="en-GB" sz="1400" b="1" i="0" u="none" strike="noStrike" cap="none" normalizeH="0" baseline="0" dirty="0" smtClean="0">
                <a:ln>
                  <a:noFill/>
                </a:ln>
                <a:solidFill>
                  <a:srgbClr val="FF0000"/>
                </a:solidFill>
                <a:effectLst/>
                <a:ea typeface="SimSun"/>
                <a:cs typeface="Arial" pitchFamily="34" charset="0"/>
              </a:rPr>
              <a:t>During a meeting </a:t>
            </a:r>
            <a:r>
              <a:rPr kumimoji="0" lang="en-GB" sz="1400" b="0" i="0" u="none" strike="noStrike" cap="none" normalizeH="0" baseline="0" dirty="0" smtClean="0">
                <a:ln>
                  <a:noFill/>
                </a:ln>
                <a:solidFill>
                  <a:schemeClr val="tx1"/>
                </a:solidFill>
                <a:effectLst/>
                <a:ea typeface="SimSun"/>
                <a:cs typeface="Arial" pitchFamily="34" charset="0"/>
              </a:rPr>
              <a:t>the Members of a Consortium Body present or represented </a:t>
            </a:r>
            <a:r>
              <a:rPr kumimoji="0" lang="en-GB" sz="1400" b="1" i="0" u="none" strike="noStrike" cap="none" normalizeH="0" baseline="0" dirty="0" smtClean="0">
                <a:ln>
                  <a:noFill/>
                </a:ln>
                <a:solidFill>
                  <a:srgbClr val="FF0000"/>
                </a:solidFill>
                <a:effectLst/>
                <a:ea typeface="SimSun"/>
                <a:cs typeface="Arial" pitchFamily="34" charset="0"/>
              </a:rPr>
              <a:t>can unanimously </a:t>
            </a:r>
            <a:r>
              <a:rPr kumimoji="0" lang="en-GB" sz="1400" b="0" i="0" u="none" strike="noStrike" cap="none" normalizeH="0" baseline="0" dirty="0" smtClean="0">
                <a:ln>
                  <a:noFill/>
                </a:ln>
                <a:solidFill>
                  <a:schemeClr val="tx1"/>
                </a:solidFill>
                <a:effectLst/>
                <a:ea typeface="SimSun"/>
                <a:cs typeface="Arial" pitchFamily="34" charset="0"/>
              </a:rPr>
              <a:t>agree to </a:t>
            </a:r>
            <a:r>
              <a:rPr kumimoji="0" lang="en-GB" sz="1400" b="1" i="0" u="none" strike="noStrike" cap="none" normalizeH="0" baseline="0" dirty="0" smtClean="0">
                <a:ln>
                  <a:noFill/>
                </a:ln>
                <a:solidFill>
                  <a:srgbClr val="FF0000"/>
                </a:solidFill>
                <a:effectLst/>
                <a:ea typeface="SimSun"/>
                <a:cs typeface="Arial" pitchFamily="34" charset="0"/>
              </a:rPr>
              <a:t>add a new item </a:t>
            </a:r>
            <a:r>
              <a:rPr kumimoji="0" lang="en-GB" sz="1400" b="0" i="0" u="none" strike="noStrike" cap="none" normalizeH="0" baseline="0" dirty="0" smtClean="0">
                <a:ln>
                  <a:noFill/>
                </a:ln>
                <a:solidFill>
                  <a:schemeClr val="tx1"/>
                </a:solidFill>
                <a:effectLst/>
                <a:ea typeface="SimSun"/>
                <a:cs typeface="Arial" pitchFamily="34" charset="0"/>
              </a:rPr>
              <a:t>to the original agenda.</a:t>
            </a:r>
            <a:endParaRPr kumimoji="0" 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0" i="0" u="none" strike="noStrike" cap="none" normalizeH="0" baseline="0" dirty="0" smtClean="0">
                <a:ln>
                  <a:noFill/>
                </a:ln>
                <a:solidFill>
                  <a:schemeClr val="tx1"/>
                </a:solidFill>
                <a:effectLst/>
                <a:ea typeface="SimSun"/>
                <a:cs typeface="Arial" pitchFamily="34" charset="0"/>
              </a:rPr>
              <a:t>6.2.2.6  Any </a:t>
            </a:r>
            <a:r>
              <a:rPr kumimoji="0" lang="en-GB" sz="1400" b="1" i="0" u="none" strike="noStrike" cap="none" normalizeH="0" baseline="0" dirty="0" smtClean="0">
                <a:ln>
                  <a:noFill/>
                </a:ln>
                <a:solidFill>
                  <a:srgbClr val="FF0000"/>
                </a:solidFill>
                <a:effectLst/>
                <a:ea typeface="SimSun"/>
                <a:cs typeface="Arial" pitchFamily="34" charset="0"/>
              </a:rPr>
              <a:t>decision</a:t>
            </a:r>
            <a:r>
              <a:rPr kumimoji="0" lang="en-GB" sz="1400" b="0" i="0" u="none" strike="noStrike" cap="none" normalizeH="0" baseline="0" dirty="0" smtClean="0">
                <a:ln>
                  <a:noFill/>
                </a:ln>
                <a:solidFill>
                  <a:schemeClr val="tx1"/>
                </a:solidFill>
                <a:effectLst/>
                <a:ea typeface="SimSun"/>
                <a:cs typeface="Arial" pitchFamily="34" charset="0"/>
              </a:rPr>
              <a:t> may also be taken </a:t>
            </a:r>
            <a:r>
              <a:rPr kumimoji="0" lang="en-GB" sz="1400" b="1" i="0" u="none" strike="noStrike" cap="none" normalizeH="0" baseline="0" dirty="0" smtClean="0">
                <a:ln>
                  <a:noFill/>
                </a:ln>
                <a:solidFill>
                  <a:srgbClr val="FF0000"/>
                </a:solidFill>
                <a:effectLst/>
                <a:ea typeface="SimSun"/>
                <a:cs typeface="Arial" pitchFamily="34" charset="0"/>
              </a:rPr>
              <a:t>without a meeting </a:t>
            </a:r>
            <a:r>
              <a:rPr kumimoji="0" lang="en-GB" sz="1400" b="0" i="0" u="none" strike="noStrike" cap="none" normalizeH="0" baseline="0" dirty="0" smtClean="0">
                <a:ln>
                  <a:noFill/>
                </a:ln>
                <a:solidFill>
                  <a:schemeClr val="tx1"/>
                </a:solidFill>
                <a:effectLst/>
                <a:ea typeface="SimSun"/>
                <a:cs typeface="Arial" pitchFamily="34" charset="0"/>
              </a:rPr>
              <a:t>if the Coordinator circulates to all Members of the Consortium Body a </a:t>
            </a:r>
            <a:r>
              <a:rPr kumimoji="0" lang="en-GB" sz="1400" b="1" i="0" u="none" strike="noStrike" cap="none" normalizeH="0" baseline="0" dirty="0" smtClean="0">
                <a:ln>
                  <a:noFill/>
                </a:ln>
                <a:solidFill>
                  <a:srgbClr val="FF0000"/>
                </a:solidFill>
                <a:effectLst/>
                <a:ea typeface="SimSun"/>
                <a:cs typeface="Arial" pitchFamily="34" charset="0"/>
              </a:rPr>
              <a:t>written document </a:t>
            </a:r>
            <a:r>
              <a:rPr kumimoji="0" lang="en-GB" sz="1400" b="0" i="0" u="none" strike="noStrike" cap="none" normalizeH="0" baseline="0" dirty="0" smtClean="0">
                <a:ln>
                  <a:noFill/>
                </a:ln>
                <a:solidFill>
                  <a:schemeClr val="tx1"/>
                </a:solidFill>
                <a:effectLst/>
                <a:ea typeface="SimSun"/>
                <a:cs typeface="Arial" pitchFamily="34" charset="0"/>
              </a:rPr>
              <a:t>which is then </a:t>
            </a:r>
            <a:r>
              <a:rPr kumimoji="0" lang="en-GB" sz="1400" b="1" i="0" u="none" strike="noStrike" cap="none" normalizeH="0" baseline="0" dirty="0" smtClean="0">
                <a:ln>
                  <a:noFill/>
                </a:ln>
                <a:solidFill>
                  <a:srgbClr val="FF0000"/>
                </a:solidFill>
                <a:effectLst/>
                <a:ea typeface="SimSun"/>
                <a:cs typeface="Arial" pitchFamily="34" charset="0"/>
              </a:rPr>
              <a:t>signed by </a:t>
            </a:r>
            <a:r>
              <a:rPr kumimoji="0" lang="en-GB" sz="1400" b="0" i="0" u="none" strike="noStrike" cap="none" normalizeH="0" baseline="0" dirty="0" smtClean="0">
                <a:ln>
                  <a:noFill/>
                </a:ln>
                <a:solidFill>
                  <a:schemeClr val="tx1"/>
                </a:solidFill>
                <a:effectLst/>
                <a:ea typeface="SimSun"/>
                <a:cs typeface="Arial" pitchFamily="34" charset="0"/>
              </a:rPr>
              <a:t>the defined </a:t>
            </a:r>
            <a:r>
              <a:rPr kumimoji="0" lang="en-GB" sz="1400" b="1" i="0" u="none" strike="noStrike" cap="none" normalizeH="0" baseline="0" dirty="0" smtClean="0">
                <a:ln>
                  <a:noFill/>
                </a:ln>
                <a:solidFill>
                  <a:srgbClr val="FF0000"/>
                </a:solidFill>
                <a:effectLst/>
                <a:ea typeface="SimSun"/>
                <a:cs typeface="Arial" pitchFamily="34" charset="0"/>
              </a:rPr>
              <a:t>majority</a:t>
            </a:r>
            <a:r>
              <a:rPr kumimoji="0" lang="en-GB" sz="1400" b="0" i="0" u="none" strike="noStrike" cap="none" normalizeH="0" baseline="0" dirty="0" smtClean="0">
                <a:ln>
                  <a:noFill/>
                </a:ln>
                <a:solidFill>
                  <a:schemeClr val="tx1"/>
                </a:solidFill>
                <a:effectLst/>
                <a:ea typeface="SimSun"/>
                <a:cs typeface="Arial" pitchFamily="34" charset="0"/>
              </a:rPr>
              <a:t> (see Article 6.2.3) of all Members of the Consortium Body.</a:t>
            </a:r>
            <a:endParaRPr kumimoji="0" 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b="0" i="0" u="none" strike="noStrike" cap="none" normalizeH="0" baseline="0" dirty="0" smtClean="0">
                <a:ln>
                  <a:noFill/>
                </a:ln>
                <a:solidFill>
                  <a:schemeClr val="tx1"/>
                </a:solidFill>
                <a:effectLst/>
                <a:ea typeface="SimSun"/>
                <a:cs typeface="Arial" pitchFamily="34" charset="0"/>
              </a:rPr>
              <a:t>6.2.2.7  </a:t>
            </a:r>
            <a:r>
              <a:rPr kumimoji="0" lang="en-GB" sz="1400" b="1" i="0" u="none" strike="noStrike" cap="none" normalizeH="0" baseline="0" dirty="0" smtClean="0">
                <a:ln>
                  <a:noFill/>
                </a:ln>
                <a:solidFill>
                  <a:srgbClr val="FF0000"/>
                </a:solidFill>
                <a:effectLst/>
                <a:ea typeface="SimSun"/>
                <a:cs typeface="Arial" pitchFamily="34" charset="0"/>
              </a:rPr>
              <a:t>Meetings</a:t>
            </a:r>
            <a:r>
              <a:rPr kumimoji="0" lang="en-GB" sz="1400" b="0" i="0" u="none" strike="noStrike" cap="none" normalizeH="0" baseline="0" dirty="0" smtClean="0">
                <a:ln>
                  <a:noFill/>
                </a:ln>
                <a:solidFill>
                  <a:schemeClr val="tx1"/>
                </a:solidFill>
                <a:effectLst/>
                <a:ea typeface="SimSun"/>
                <a:cs typeface="Arial" pitchFamily="34" charset="0"/>
              </a:rPr>
              <a:t> of each Consortium Body may also be held by </a:t>
            </a:r>
            <a:r>
              <a:rPr kumimoji="0" lang="en-GB" sz="1400" b="1" i="0" u="none" strike="noStrike" cap="none" normalizeH="0" baseline="0" dirty="0" smtClean="0">
                <a:ln>
                  <a:noFill/>
                </a:ln>
                <a:solidFill>
                  <a:srgbClr val="FF0000"/>
                </a:solidFill>
                <a:effectLst/>
                <a:ea typeface="SimSun"/>
                <a:cs typeface="Arial" pitchFamily="34" charset="0"/>
              </a:rPr>
              <a:t>teleconference</a:t>
            </a:r>
            <a:r>
              <a:rPr kumimoji="0" lang="en-GB" sz="1400" b="0" i="0" u="none" strike="noStrike" cap="none" normalizeH="0" baseline="0" dirty="0" smtClean="0">
                <a:ln>
                  <a:noFill/>
                </a:ln>
                <a:solidFill>
                  <a:schemeClr val="tx1"/>
                </a:solidFill>
                <a:effectLst/>
                <a:ea typeface="SimSun"/>
                <a:cs typeface="Arial" pitchFamily="34" charset="0"/>
              </a:rPr>
              <a:t> or other telecommunication means.</a:t>
            </a:r>
            <a:endParaRPr kumimoji="0" 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00113" algn="l"/>
                <a:tab pos="4500563" algn="l"/>
              </a:tabLst>
            </a:pPr>
            <a:r>
              <a:rPr kumimoji="0" lang="en-GB" sz="1400" i="0" u="none" strike="noStrike" cap="none" normalizeH="0" baseline="0" dirty="0" smtClean="0">
                <a:ln>
                  <a:noFill/>
                </a:ln>
                <a:solidFill>
                  <a:schemeClr val="tx1"/>
                </a:solidFill>
                <a:effectLst/>
                <a:ea typeface="SimSun"/>
                <a:cs typeface="Arial" pitchFamily="34" charset="0"/>
              </a:rPr>
              <a:t>6.2.2.8  </a:t>
            </a:r>
            <a:r>
              <a:rPr kumimoji="0" lang="en-GB" sz="1400" b="1" i="0" u="none" strike="noStrike" cap="none" normalizeH="0" baseline="0" dirty="0" smtClean="0">
                <a:ln>
                  <a:noFill/>
                </a:ln>
                <a:solidFill>
                  <a:srgbClr val="FF0000"/>
                </a:solidFill>
                <a:effectLst/>
                <a:ea typeface="SimSun"/>
                <a:cs typeface="Arial" pitchFamily="34" charset="0"/>
              </a:rPr>
              <a:t>Decisions</a:t>
            </a:r>
            <a:r>
              <a:rPr kumimoji="0" lang="en-GB" sz="1400" i="0" u="none" strike="noStrike" cap="none" normalizeH="0" baseline="0" dirty="0" smtClean="0">
                <a:ln>
                  <a:noFill/>
                </a:ln>
                <a:solidFill>
                  <a:schemeClr val="tx1"/>
                </a:solidFill>
                <a:effectLst/>
                <a:ea typeface="SimSun"/>
                <a:cs typeface="Arial" pitchFamily="34" charset="0"/>
              </a:rPr>
              <a:t> will only </a:t>
            </a:r>
            <a:r>
              <a:rPr kumimoji="0" lang="en-GB" sz="1400" b="1" i="0" u="none" strike="noStrike" cap="none" normalizeH="0" baseline="0" dirty="0" smtClean="0">
                <a:ln>
                  <a:noFill/>
                </a:ln>
                <a:solidFill>
                  <a:srgbClr val="FF0000"/>
                </a:solidFill>
                <a:effectLst/>
                <a:ea typeface="SimSun"/>
                <a:cs typeface="Arial" pitchFamily="34" charset="0"/>
              </a:rPr>
              <a:t>be binding</a:t>
            </a:r>
            <a:r>
              <a:rPr kumimoji="0" lang="en-GB" sz="1400" i="0" u="none" strike="noStrike" cap="none" normalizeH="0" baseline="0" dirty="0" smtClean="0">
                <a:ln>
                  <a:noFill/>
                </a:ln>
                <a:solidFill>
                  <a:schemeClr val="tx1"/>
                </a:solidFill>
                <a:effectLst/>
                <a:ea typeface="SimSun"/>
                <a:cs typeface="Arial" pitchFamily="34" charset="0"/>
              </a:rPr>
              <a:t> once the relevant part of the </a:t>
            </a:r>
            <a:r>
              <a:rPr kumimoji="0" lang="en-GB" sz="1400" b="1" i="0" u="none" strike="noStrike" cap="none" normalizeH="0" baseline="0" dirty="0" smtClean="0">
                <a:ln>
                  <a:noFill/>
                </a:ln>
                <a:solidFill>
                  <a:srgbClr val="FF0000"/>
                </a:solidFill>
                <a:effectLst/>
                <a:ea typeface="SimSun"/>
                <a:cs typeface="Arial" pitchFamily="34" charset="0"/>
              </a:rPr>
              <a:t>Minutes</a:t>
            </a:r>
            <a:r>
              <a:rPr kumimoji="0" lang="en-GB" sz="1400" i="0" u="none" strike="noStrike" cap="none" normalizeH="0" baseline="0" dirty="0" smtClean="0">
                <a:ln>
                  <a:noFill/>
                </a:ln>
                <a:solidFill>
                  <a:schemeClr val="tx1"/>
                </a:solidFill>
                <a:effectLst/>
                <a:ea typeface="SimSun"/>
                <a:cs typeface="Arial" pitchFamily="34" charset="0"/>
              </a:rPr>
              <a:t> has been </a:t>
            </a:r>
            <a:r>
              <a:rPr kumimoji="0" lang="en-GB" sz="1400" b="1" i="0" u="none" strike="noStrike" cap="none" normalizeH="0" baseline="0" dirty="0" smtClean="0">
                <a:ln>
                  <a:noFill/>
                </a:ln>
                <a:solidFill>
                  <a:srgbClr val="FF0000"/>
                </a:solidFill>
                <a:effectLst/>
                <a:ea typeface="SimSun"/>
                <a:cs typeface="Arial" pitchFamily="34" charset="0"/>
              </a:rPr>
              <a:t>accepted</a:t>
            </a:r>
            <a:r>
              <a:rPr kumimoji="0" lang="en-GB" sz="1400" i="0" u="none" strike="noStrike" cap="none" normalizeH="0" baseline="0" dirty="0" smtClean="0">
                <a:ln>
                  <a:noFill/>
                </a:ln>
                <a:solidFill>
                  <a:schemeClr val="tx1"/>
                </a:solidFill>
                <a:effectLst/>
                <a:ea typeface="SimSun"/>
                <a:cs typeface="Arial" pitchFamily="34" charset="0"/>
              </a:rPr>
              <a:t> according to Article 6.2.5.</a:t>
            </a:r>
            <a:r>
              <a:rPr kumimoji="0" lang="en-US" sz="1400" i="0" u="none" strike="noStrike" cap="none" normalizeH="0" baseline="0" dirty="0" smtClean="0">
                <a:ln>
                  <a:noFill/>
                </a:ln>
                <a:solidFill>
                  <a:schemeClr val="tx1"/>
                </a:solidFill>
                <a:effectLst/>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892480" cy="6186309"/>
          </a:xfrm>
          <a:prstGeom prst="rect">
            <a:avLst/>
          </a:prstGeom>
        </p:spPr>
        <p:txBody>
          <a:bodyPr wrap="square">
            <a:spAutoFit/>
          </a:bodyPr>
          <a:lstStyle/>
          <a:p>
            <a:r>
              <a:rPr lang="en-GB" b="1" dirty="0" smtClean="0"/>
              <a:t>6.2  </a:t>
            </a:r>
            <a:r>
              <a:rPr lang="en-GB" b="1" dirty="0">
                <a:solidFill>
                  <a:srgbClr val="0070C0"/>
                </a:solidFill>
              </a:rPr>
              <a:t>General operational procedures for all Consortium </a:t>
            </a:r>
            <a:r>
              <a:rPr lang="en-GB" b="1" dirty="0" smtClean="0">
                <a:solidFill>
                  <a:srgbClr val="0070C0"/>
                </a:solidFill>
              </a:rPr>
              <a:t>Bodies    </a:t>
            </a:r>
            <a:r>
              <a:rPr lang="en-GB" dirty="0" smtClean="0"/>
              <a:t>(part 2 of 3)</a:t>
            </a:r>
          </a:p>
          <a:p>
            <a:endParaRPr lang="it-IT" b="1" dirty="0">
              <a:solidFill>
                <a:srgbClr val="0070C0"/>
              </a:solidFill>
            </a:endParaRPr>
          </a:p>
          <a:p>
            <a:r>
              <a:rPr lang="en-GB" b="1" dirty="0" smtClean="0"/>
              <a:t>6.2.3  </a:t>
            </a:r>
            <a:r>
              <a:rPr lang="en-GB" b="1" dirty="0" smtClean="0">
                <a:solidFill>
                  <a:srgbClr val="0070C0"/>
                </a:solidFill>
              </a:rPr>
              <a:t>Voting </a:t>
            </a:r>
            <a:r>
              <a:rPr lang="en-GB" b="1" dirty="0">
                <a:solidFill>
                  <a:srgbClr val="0070C0"/>
                </a:solidFill>
              </a:rPr>
              <a:t>rules and </a:t>
            </a:r>
            <a:r>
              <a:rPr lang="en-GB" b="1" dirty="0" smtClean="0">
                <a:solidFill>
                  <a:srgbClr val="0070C0"/>
                </a:solidFill>
              </a:rPr>
              <a:t>quorum</a:t>
            </a:r>
            <a:endParaRPr lang="it-IT" dirty="0" smtClean="0"/>
          </a:p>
          <a:p>
            <a:r>
              <a:rPr lang="en-GB" sz="1400" dirty="0" smtClean="0"/>
              <a:t>6.2.3.1  Each Consortium Body shall not deliberate and decide validly unless two-thirds (2/3) of its Members are present or represented (quorum</a:t>
            </a:r>
            <a:r>
              <a:rPr lang="en-GB" sz="1400" dirty="0" smtClean="0"/>
              <a:t>).</a:t>
            </a:r>
            <a:endParaRPr lang="en-US" sz="1400" dirty="0" smtClean="0"/>
          </a:p>
          <a:p>
            <a:r>
              <a:rPr lang="en-GB" sz="1400" dirty="0" smtClean="0"/>
              <a:t>6.2.3.2  Each Member of a Consortium Body present or represented in the meeting shall have one vote.</a:t>
            </a:r>
            <a:endParaRPr lang="en-US" sz="1400" dirty="0" smtClean="0"/>
          </a:p>
          <a:p>
            <a:r>
              <a:rPr lang="en-GB" sz="1400" dirty="0" smtClean="0"/>
              <a:t>6.2.3.3  Defaulting Parties may not vote. </a:t>
            </a:r>
            <a:endParaRPr lang="en-US" sz="1400" dirty="0" smtClean="0"/>
          </a:p>
          <a:p>
            <a:r>
              <a:rPr lang="en-GB" b="1" dirty="0" smtClean="0">
                <a:solidFill>
                  <a:srgbClr val="FF0000"/>
                </a:solidFill>
              </a:rPr>
              <a:t>Decisions</a:t>
            </a:r>
            <a:r>
              <a:rPr lang="en-GB" dirty="0" smtClean="0"/>
              <a:t> </a:t>
            </a:r>
            <a:r>
              <a:rPr lang="en-GB" dirty="0" smtClean="0"/>
              <a:t>shall be taken by a majority of two-thirds (</a:t>
            </a:r>
            <a:r>
              <a:rPr lang="en-GB" b="1" dirty="0" smtClean="0">
                <a:solidFill>
                  <a:srgbClr val="FF0000"/>
                </a:solidFill>
              </a:rPr>
              <a:t>2/3</a:t>
            </a:r>
            <a:r>
              <a:rPr lang="en-GB" dirty="0" smtClean="0"/>
              <a:t>) of the </a:t>
            </a:r>
            <a:r>
              <a:rPr lang="en-GB" b="1" dirty="0" smtClean="0">
                <a:solidFill>
                  <a:srgbClr val="FF0000"/>
                </a:solidFill>
              </a:rPr>
              <a:t>votes</a:t>
            </a:r>
            <a:r>
              <a:rPr lang="en-GB" dirty="0" smtClean="0"/>
              <a:t>.</a:t>
            </a:r>
            <a:endParaRPr lang="en-US" dirty="0" smtClean="0"/>
          </a:p>
          <a:p>
            <a:endParaRPr lang="it-IT" dirty="0" smtClean="0"/>
          </a:p>
          <a:p>
            <a:r>
              <a:rPr lang="en-GB" b="1" dirty="0" smtClean="0"/>
              <a:t>6.2.4  </a:t>
            </a:r>
            <a:r>
              <a:rPr lang="en-GB" b="1" dirty="0" smtClean="0">
                <a:solidFill>
                  <a:srgbClr val="0070C0"/>
                </a:solidFill>
              </a:rPr>
              <a:t>Veto rights</a:t>
            </a:r>
            <a:endParaRPr lang="en-GB" b="1" dirty="0" smtClean="0">
              <a:solidFill>
                <a:srgbClr val="0070C0"/>
              </a:solidFill>
            </a:endParaRPr>
          </a:p>
          <a:p>
            <a:r>
              <a:rPr lang="en-GB" dirty="0" smtClean="0"/>
              <a:t>6.2.4.1 </a:t>
            </a:r>
            <a:r>
              <a:rPr lang="en-GB" dirty="0" smtClean="0"/>
              <a:t> </a:t>
            </a:r>
            <a:r>
              <a:rPr lang="en-GB" b="1" dirty="0" smtClean="0">
                <a:solidFill>
                  <a:srgbClr val="FF0000"/>
                </a:solidFill>
              </a:rPr>
              <a:t>A </a:t>
            </a:r>
            <a:r>
              <a:rPr lang="en-GB" b="1" dirty="0" smtClean="0">
                <a:solidFill>
                  <a:srgbClr val="FF0000"/>
                </a:solidFill>
              </a:rPr>
              <a:t>Member </a:t>
            </a:r>
            <a:r>
              <a:rPr lang="en-GB" dirty="0" smtClean="0"/>
              <a:t>which </a:t>
            </a:r>
            <a:r>
              <a:rPr lang="en-GB" b="1" dirty="0" smtClean="0">
                <a:solidFill>
                  <a:srgbClr val="FF0000"/>
                </a:solidFill>
              </a:rPr>
              <a:t>can show </a:t>
            </a:r>
            <a:r>
              <a:rPr lang="en-GB" dirty="0" smtClean="0"/>
              <a:t>that its own work, time for performance, costs, liabilities, intellectual property rights or other </a:t>
            </a:r>
            <a:r>
              <a:rPr lang="en-GB" b="1" dirty="0" smtClean="0">
                <a:solidFill>
                  <a:srgbClr val="FF0000"/>
                </a:solidFill>
              </a:rPr>
              <a:t>legitimate interests would be severely affected </a:t>
            </a:r>
            <a:r>
              <a:rPr lang="en-GB" dirty="0" smtClean="0"/>
              <a:t>by a decision of a Consortium Body </a:t>
            </a:r>
            <a:r>
              <a:rPr lang="en-GB" b="1" dirty="0" smtClean="0">
                <a:solidFill>
                  <a:srgbClr val="FF0000"/>
                </a:solidFill>
              </a:rPr>
              <a:t>may exercise a veto </a:t>
            </a:r>
            <a:r>
              <a:rPr lang="en-GB" dirty="0" smtClean="0"/>
              <a:t>with respect to the corresponding decision or relevant part of the decision</a:t>
            </a:r>
            <a:r>
              <a:rPr lang="en-GB" dirty="0" smtClean="0"/>
              <a:t>.</a:t>
            </a:r>
            <a:endParaRPr lang="en-US" dirty="0" smtClean="0"/>
          </a:p>
          <a:p>
            <a:r>
              <a:rPr lang="en-GB" dirty="0" smtClean="0"/>
              <a:t>6.2.4.2 </a:t>
            </a:r>
            <a:r>
              <a:rPr lang="en-GB" dirty="0" smtClean="0"/>
              <a:t> When </a:t>
            </a:r>
            <a:r>
              <a:rPr lang="en-GB" dirty="0" smtClean="0"/>
              <a:t>the decision is foreseen on the </a:t>
            </a:r>
            <a:r>
              <a:rPr lang="en-GB" b="1" dirty="0" smtClean="0">
                <a:solidFill>
                  <a:srgbClr val="FF0000"/>
                </a:solidFill>
              </a:rPr>
              <a:t>original agenda</a:t>
            </a:r>
            <a:r>
              <a:rPr lang="en-GB" dirty="0" smtClean="0"/>
              <a:t>, a Member </a:t>
            </a:r>
            <a:r>
              <a:rPr lang="en-GB" b="1" dirty="0" smtClean="0">
                <a:solidFill>
                  <a:srgbClr val="FF0000"/>
                </a:solidFill>
              </a:rPr>
              <a:t>may veto </a:t>
            </a:r>
            <a:r>
              <a:rPr lang="en-GB" dirty="0" smtClean="0"/>
              <a:t>such a decision </a:t>
            </a:r>
            <a:r>
              <a:rPr lang="en-GB" b="1" dirty="0" smtClean="0">
                <a:solidFill>
                  <a:srgbClr val="FF0000"/>
                </a:solidFill>
              </a:rPr>
              <a:t>during the meeting</a:t>
            </a:r>
            <a:r>
              <a:rPr lang="en-GB" dirty="0" smtClean="0"/>
              <a:t> only</a:t>
            </a:r>
            <a:r>
              <a:rPr lang="en-GB" dirty="0" smtClean="0"/>
              <a:t>.</a:t>
            </a:r>
            <a:endParaRPr lang="en-US" dirty="0" smtClean="0"/>
          </a:p>
          <a:p>
            <a:r>
              <a:rPr lang="en-GB" dirty="0" smtClean="0"/>
              <a:t>6.2.4.3 </a:t>
            </a:r>
            <a:r>
              <a:rPr lang="en-GB" dirty="0" smtClean="0"/>
              <a:t> When </a:t>
            </a:r>
            <a:r>
              <a:rPr lang="en-GB" dirty="0" smtClean="0"/>
              <a:t>a decision has been taken on a </a:t>
            </a:r>
            <a:r>
              <a:rPr lang="en-GB" b="1" dirty="0" smtClean="0">
                <a:solidFill>
                  <a:srgbClr val="FF0000"/>
                </a:solidFill>
              </a:rPr>
              <a:t>new item added </a:t>
            </a:r>
            <a:r>
              <a:rPr lang="en-GB" dirty="0" smtClean="0"/>
              <a:t>to the agenda before or during the meeting, a Member </a:t>
            </a:r>
            <a:r>
              <a:rPr lang="en-GB" b="1" dirty="0" smtClean="0">
                <a:solidFill>
                  <a:srgbClr val="FF0000"/>
                </a:solidFill>
              </a:rPr>
              <a:t>may veto </a:t>
            </a:r>
            <a:r>
              <a:rPr lang="en-GB" dirty="0" smtClean="0"/>
              <a:t>such decision </a:t>
            </a:r>
            <a:r>
              <a:rPr lang="en-GB" b="1" dirty="0" smtClean="0">
                <a:solidFill>
                  <a:srgbClr val="FF0000"/>
                </a:solidFill>
              </a:rPr>
              <a:t>during the meeting and within 15 days</a:t>
            </a:r>
            <a:r>
              <a:rPr lang="en-GB" dirty="0" smtClean="0"/>
              <a:t> after the draft minutes of the meeting are sent</a:t>
            </a:r>
            <a:r>
              <a:rPr lang="en-GB" dirty="0" smtClean="0"/>
              <a:t>.</a:t>
            </a:r>
            <a:endParaRPr lang="en-US" dirty="0" smtClean="0"/>
          </a:p>
          <a:p>
            <a:r>
              <a:rPr lang="en-GB" sz="1400" dirty="0" smtClean="0"/>
              <a:t>6.2.4.4 </a:t>
            </a:r>
            <a:r>
              <a:rPr lang="en-GB" sz="1400" dirty="0" smtClean="0"/>
              <a:t> In </a:t>
            </a:r>
            <a:r>
              <a:rPr lang="en-GB" sz="1400" dirty="0" smtClean="0"/>
              <a:t>case of exercise of veto, the Members of the related Consortium Body shall make every effort to resolve the matter which occasioned the veto to the general satisfaction of all its Members. </a:t>
            </a:r>
            <a:endParaRPr lang="en-US" sz="1400" dirty="0" smtClean="0"/>
          </a:p>
          <a:p>
            <a:r>
              <a:rPr lang="en-GB" sz="1400" dirty="0" smtClean="0"/>
              <a:t>6.2.4.5 </a:t>
            </a:r>
            <a:r>
              <a:rPr lang="en-GB" sz="1400" dirty="0" smtClean="0"/>
              <a:t> A </a:t>
            </a:r>
            <a:r>
              <a:rPr lang="en-GB" sz="1400" dirty="0" smtClean="0"/>
              <a:t>Party may not veto decisions relating to its identification as a Defaulting Party. The Defaulting Party may not veto decisions relating to its participation and termination in the Consortium or the consequences of them. </a:t>
            </a:r>
            <a:endParaRPr lang="en-US" sz="1400" dirty="0" smtClean="0"/>
          </a:p>
          <a:p>
            <a:r>
              <a:rPr lang="en-GB" sz="1400" dirty="0" smtClean="0"/>
              <a:t>6.2.4.6 </a:t>
            </a:r>
            <a:r>
              <a:rPr lang="en-GB" sz="1400" dirty="0" smtClean="0"/>
              <a:t> A </a:t>
            </a:r>
            <a:r>
              <a:rPr lang="en-GB" sz="1400" dirty="0" smtClean="0"/>
              <a:t>Party requesting to leave the Consortium may not veto decisions relating thereto</a:t>
            </a:r>
            <a:r>
              <a:rPr lang="en-GB" sz="1400" dirty="0" smtClean="0"/>
              <a:t>.</a:t>
            </a:r>
            <a:endParaRPr lang="en-US" sz="1400" dirty="0" smtClean="0"/>
          </a:p>
        </p:txBody>
      </p:sp>
      <p:sp>
        <p:nvSpPr>
          <p:cNvPr id="3" name="Date Placeholder 2"/>
          <p:cNvSpPr>
            <a:spLocks noGrp="1"/>
          </p:cNvSpPr>
          <p:nvPr>
            <p:ph type="dt" sz="half" idx="10"/>
          </p:nvPr>
        </p:nvSpPr>
        <p:spPr/>
        <p:txBody>
          <a:bodyPr/>
          <a:lstStyle/>
          <a:p>
            <a:r>
              <a:rPr lang="en-US" dirty="0" smtClean="0"/>
              <a:t>Pisa, March 2013</a:t>
            </a:r>
            <a:endParaRPr lang="en-US" dirty="0"/>
          </a:p>
        </p:txBody>
      </p:sp>
      <p:sp>
        <p:nvSpPr>
          <p:cNvPr id="4" name="Slide Number Placeholder 3"/>
          <p:cNvSpPr>
            <a:spLocks noGrp="1"/>
          </p:cNvSpPr>
          <p:nvPr>
            <p:ph type="sldNum" sz="quarter" idx="12"/>
          </p:nvPr>
        </p:nvSpPr>
        <p:spPr/>
        <p:txBody>
          <a:bodyPr/>
          <a:lstStyle/>
          <a:p>
            <a:fld id="{885224EE-7966-8142-A0EF-7E5D4BE20BA0}" type="slidenum">
              <a:rPr lang="en-US" smtClean="0"/>
              <a:pPr/>
              <a:t>14</a:t>
            </a:fld>
            <a:endParaRPr lang="en-US"/>
          </a:p>
        </p:txBody>
      </p:sp>
      <p:sp>
        <p:nvSpPr>
          <p:cNvPr id="5" name="Footer Placeholder 4"/>
          <p:cNvSpPr>
            <a:spLocks noGrp="1"/>
          </p:cNvSpPr>
          <p:nvPr>
            <p:ph type="ftr" sz="quarter" idx="11"/>
          </p:nvPr>
        </p:nvSpPr>
        <p:spPr/>
        <p:txBody>
          <a:bodyPr/>
          <a:lstStyle/>
          <a:p>
            <a:r>
              <a:rPr lang="en-US" dirty="0" smtClean="0"/>
              <a:t>IAPP - FTK workshop # 1</a:t>
            </a:r>
            <a:endParaRPr lang="en-US" dirty="0"/>
          </a:p>
        </p:txBody>
      </p:sp>
    </p:spTree>
    <p:extLst>
      <p:ext uri="{BB962C8B-B14F-4D97-AF65-F5344CB8AC3E}">
        <p14:creationId xmlns:p14="http://schemas.microsoft.com/office/powerpoint/2010/main" xmlns="" val="1056211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95367"/>
            <a:ext cx="8435280" cy="4185761"/>
          </a:xfrm>
          <a:prstGeom prst="rect">
            <a:avLst/>
          </a:prstGeom>
        </p:spPr>
        <p:txBody>
          <a:bodyPr wrap="square">
            <a:spAutoFit/>
          </a:bodyPr>
          <a:lstStyle/>
          <a:p>
            <a:r>
              <a:rPr lang="en-GB" b="1" dirty="0" smtClean="0"/>
              <a:t>6.2  </a:t>
            </a:r>
            <a:r>
              <a:rPr lang="en-GB" b="1" dirty="0">
                <a:solidFill>
                  <a:srgbClr val="0070C0"/>
                </a:solidFill>
              </a:rPr>
              <a:t>General operational procedures for all Consortium </a:t>
            </a:r>
            <a:r>
              <a:rPr lang="en-GB" b="1" dirty="0" smtClean="0">
                <a:solidFill>
                  <a:srgbClr val="0070C0"/>
                </a:solidFill>
              </a:rPr>
              <a:t>Bodies    </a:t>
            </a:r>
            <a:r>
              <a:rPr lang="en-GB" dirty="0" smtClean="0"/>
              <a:t>(part 3 of 3)</a:t>
            </a:r>
            <a:endParaRPr lang="it-IT" b="1" dirty="0">
              <a:solidFill>
                <a:srgbClr val="0070C0"/>
              </a:solidFill>
            </a:endParaRPr>
          </a:p>
          <a:p>
            <a:endParaRPr lang="en-GB" sz="1400" b="1" dirty="0" smtClean="0"/>
          </a:p>
          <a:p>
            <a:r>
              <a:rPr lang="en-GB" b="1" dirty="0" smtClean="0"/>
              <a:t>6.2.5  </a:t>
            </a:r>
            <a:r>
              <a:rPr lang="en-GB" b="1" dirty="0" smtClean="0">
                <a:solidFill>
                  <a:srgbClr val="0070C0"/>
                </a:solidFill>
              </a:rPr>
              <a:t>Minutes </a:t>
            </a:r>
            <a:r>
              <a:rPr lang="en-GB" b="1" dirty="0">
                <a:solidFill>
                  <a:srgbClr val="0070C0"/>
                </a:solidFill>
              </a:rPr>
              <a:t>of </a:t>
            </a:r>
            <a:r>
              <a:rPr lang="en-GB" b="1" dirty="0" smtClean="0">
                <a:solidFill>
                  <a:srgbClr val="0070C0"/>
                </a:solidFill>
              </a:rPr>
              <a:t>meetings</a:t>
            </a:r>
          </a:p>
          <a:p>
            <a:endParaRPr lang="en-GB" b="1" dirty="0" smtClean="0">
              <a:solidFill>
                <a:srgbClr val="0070C0"/>
              </a:solidFill>
            </a:endParaRPr>
          </a:p>
          <a:p>
            <a:r>
              <a:rPr lang="en-GB" dirty="0" smtClean="0"/>
              <a:t>6.2.5.1 </a:t>
            </a:r>
            <a:r>
              <a:rPr lang="en-GB" dirty="0" smtClean="0"/>
              <a:t> The </a:t>
            </a:r>
            <a:r>
              <a:rPr lang="en-GB" b="1" dirty="0" smtClean="0">
                <a:solidFill>
                  <a:srgbClr val="FF0000"/>
                </a:solidFill>
              </a:rPr>
              <a:t>chairperson</a:t>
            </a:r>
            <a:r>
              <a:rPr lang="en-GB" dirty="0" smtClean="0"/>
              <a:t> of a Consortium Body shall </a:t>
            </a:r>
            <a:r>
              <a:rPr lang="en-GB" b="1" dirty="0" smtClean="0">
                <a:solidFill>
                  <a:srgbClr val="FF0000"/>
                </a:solidFill>
              </a:rPr>
              <a:t>produce written minutes</a:t>
            </a:r>
            <a:r>
              <a:rPr lang="en-GB" dirty="0" smtClean="0"/>
              <a:t> of each meeting which shall be the </a:t>
            </a:r>
            <a:r>
              <a:rPr lang="en-GB" b="1" dirty="0" smtClean="0">
                <a:solidFill>
                  <a:srgbClr val="FF0000"/>
                </a:solidFill>
              </a:rPr>
              <a:t>formal record of all decisions </a:t>
            </a:r>
            <a:r>
              <a:rPr lang="en-GB" dirty="0" smtClean="0"/>
              <a:t>taken. He shall </a:t>
            </a:r>
            <a:r>
              <a:rPr lang="en-GB" b="1" dirty="0" smtClean="0">
                <a:solidFill>
                  <a:srgbClr val="FF0000"/>
                </a:solidFill>
              </a:rPr>
              <a:t>send the draft minutes</a:t>
            </a:r>
            <a:r>
              <a:rPr lang="en-GB" dirty="0" smtClean="0"/>
              <a:t> to all Members </a:t>
            </a:r>
            <a:r>
              <a:rPr lang="en-GB" b="1" dirty="0" smtClean="0">
                <a:solidFill>
                  <a:srgbClr val="FF0000"/>
                </a:solidFill>
              </a:rPr>
              <a:t>within 10 </a:t>
            </a:r>
            <a:r>
              <a:rPr lang="en-GB" dirty="0" smtClean="0"/>
              <a:t>calendar </a:t>
            </a:r>
            <a:r>
              <a:rPr lang="en-GB" b="1" dirty="0" smtClean="0">
                <a:solidFill>
                  <a:srgbClr val="FF0000"/>
                </a:solidFill>
              </a:rPr>
              <a:t>days</a:t>
            </a:r>
            <a:r>
              <a:rPr lang="en-GB" dirty="0" smtClean="0"/>
              <a:t> of the meeting</a:t>
            </a:r>
            <a:r>
              <a:rPr lang="en-GB" dirty="0" smtClean="0"/>
              <a:t>.</a:t>
            </a:r>
          </a:p>
          <a:p>
            <a:endParaRPr lang="en-US" dirty="0" smtClean="0"/>
          </a:p>
          <a:p>
            <a:r>
              <a:rPr lang="en-GB" dirty="0" smtClean="0"/>
              <a:t>6.2.5.2 </a:t>
            </a:r>
            <a:r>
              <a:rPr lang="en-GB" dirty="0" smtClean="0"/>
              <a:t> The </a:t>
            </a:r>
            <a:r>
              <a:rPr lang="en-GB" b="1" dirty="0" smtClean="0">
                <a:solidFill>
                  <a:srgbClr val="FF0000"/>
                </a:solidFill>
              </a:rPr>
              <a:t>minutes</a:t>
            </a:r>
            <a:r>
              <a:rPr lang="en-GB" dirty="0" smtClean="0"/>
              <a:t> shall be considered as </a:t>
            </a:r>
            <a:r>
              <a:rPr lang="en-GB" b="1" dirty="0" smtClean="0">
                <a:solidFill>
                  <a:srgbClr val="FF0000"/>
                </a:solidFill>
              </a:rPr>
              <a:t>accepted</a:t>
            </a:r>
            <a:r>
              <a:rPr lang="en-GB" dirty="0" smtClean="0"/>
              <a:t> if, </a:t>
            </a:r>
            <a:r>
              <a:rPr lang="en-GB" b="1" dirty="0" smtClean="0">
                <a:solidFill>
                  <a:srgbClr val="FF0000"/>
                </a:solidFill>
              </a:rPr>
              <a:t>within 15</a:t>
            </a:r>
            <a:r>
              <a:rPr lang="en-GB" dirty="0" smtClean="0"/>
              <a:t> calendar </a:t>
            </a:r>
            <a:r>
              <a:rPr lang="en-GB" b="1" dirty="0" smtClean="0">
                <a:solidFill>
                  <a:srgbClr val="FF0000"/>
                </a:solidFill>
              </a:rPr>
              <a:t>days</a:t>
            </a:r>
            <a:r>
              <a:rPr lang="en-GB" dirty="0" smtClean="0"/>
              <a:t> from sending, </a:t>
            </a:r>
            <a:r>
              <a:rPr lang="en-GB" b="1" dirty="0" smtClean="0">
                <a:solidFill>
                  <a:srgbClr val="FF0000"/>
                </a:solidFill>
              </a:rPr>
              <a:t>no Member has objected </a:t>
            </a:r>
            <a:r>
              <a:rPr lang="en-GB" dirty="0" smtClean="0"/>
              <a:t>in writing to the chairperson with respect to the accuracy of the draft of the minutes. </a:t>
            </a:r>
            <a:endParaRPr lang="en-GB" dirty="0" smtClean="0"/>
          </a:p>
          <a:p>
            <a:endParaRPr lang="en-US" dirty="0" smtClean="0"/>
          </a:p>
          <a:p>
            <a:r>
              <a:rPr lang="en-GB" dirty="0" smtClean="0"/>
              <a:t>6.2.5.3 </a:t>
            </a:r>
            <a:r>
              <a:rPr lang="en-GB" dirty="0" smtClean="0"/>
              <a:t> The </a:t>
            </a:r>
            <a:r>
              <a:rPr lang="en-GB" b="1" dirty="0" smtClean="0">
                <a:solidFill>
                  <a:srgbClr val="FF0000"/>
                </a:solidFill>
              </a:rPr>
              <a:t>chairperson</a:t>
            </a:r>
            <a:r>
              <a:rPr lang="en-GB" dirty="0" smtClean="0"/>
              <a:t> shall </a:t>
            </a:r>
            <a:r>
              <a:rPr lang="en-GB" b="1" dirty="0" smtClean="0">
                <a:solidFill>
                  <a:srgbClr val="FF0000"/>
                </a:solidFill>
              </a:rPr>
              <a:t>send </a:t>
            </a:r>
            <a:r>
              <a:rPr lang="en-GB" dirty="0" smtClean="0"/>
              <a:t>the </a:t>
            </a:r>
            <a:r>
              <a:rPr lang="en-GB" b="1" dirty="0" smtClean="0">
                <a:solidFill>
                  <a:srgbClr val="FF0000"/>
                </a:solidFill>
              </a:rPr>
              <a:t>accepted minutes to</a:t>
            </a:r>
            <a:r>
              <a:rPr lang="en-GB" dirty="0" smtClean="0"/>
              <a:t> </a:t>
            </a:r>
            <a:r>
              <a:rPr lang="en-GB" b="1" dirty="0" smtClean="0">
                <a:solidFill>
                  <a:srgbClr val="FF0000"/>
                </a:solidFill>
              </a:rPr>
              <a:t>all </a:t>
            </a:r>
            <a:r>
              <a:rPr lang="en-GB" dirty="0" smtClean="0"/>
              <a:t>the </a:t>
            </a:r>
            <a:r>
              <a:rPr lang="en-GB" b="1" dirty="0" smtClean="0">
                <a:solidFill>
                  <a:srgbClr val="FF0000"/>
                </a:solidFill>
              </a:rPr>
              <a:t>Members </a:t>
            </a:r>
            <a:r>
              <a:rPr lang="en-GB" dirty="0" smtClean="0"/>
              <a:t>of the Consortium Body and </a:t>
            </a:r>
            <a:r>
              <a:rPr lang="en-GB" b="1" dirty="0" smtClean="0">
                <a:solidFill>
                  <a:srgbClr val="FF0000"/>
                </a:solidFill>
              </a:rPr>
              <a:t>to</a:t>
            </a:r>
            <a:r>
              <a:rPr lang="en-GB" dirty="0" smtClean="0"/>
              <a:t> the </a:t>
            </a:r>
            <a:r>
              <a:rPr lang="en-GB" b="1" dirty="0" smtClean="0">
                <a:solidFill>
                  <a:srgbClr val="FF0000"/>
                </a:solidFill>
              </a:rPr>
              <a:t>Coordinator</a:t>
            </a:r>
            <a:r>
              <a:rPr lang="en-GB" dirty="0" smtClean="0"/>
              <a:t>, who shall safeguard them.</a:t>
            </a:r>
            <a:endParaRPr lang="en-US" dirty="0" smtClean="0"/>
          </a:p>
          <a:p>
            <a:r>
              <a:rPr lang="en-GB" dirty="0" smtClean="0"/>
              <a:t>If </a:t>
            </a:r>
            <a:r>
              <a:rPr lang="en-GB" dirty="0" smtClean="0"/>
              <a:t>requested, </a:t>
            </a:r>
            <a:r>
              <a:rPr lang="en-GB" dirty="0" smtClean="0"/>
              <a:t>the Coordinator shall provide authenticated duplicates to Parties</a:t>
            </a:r>
            <a:r>
              <a:rPr lang="en-GB" dirty="0" smtClean="0"/>
              <a:t>.</a:t>
            </a:r>
            <a:endParaRPr lang="en-US" dirty="0" smtClean="0"/>
          </a:p>
        </p:txBody>
      </p:sp>
      <p:sp>
        <p:nvSpPr>
          <p:cNvPr id="3" name="Date Placeholder 2"/>
          <p:cNvSpPr>
            <a:spLocks noGrp="1"/>
          </p:cNvSpPr>
          <p:nvPr>
            <p:ph type="dt" sz="half" idx="10"/>
          </p:nvPr>
        </p:nvSpPr>
        <p:spPr/>
        <p:txBody>
          <a:bodyPr/>
          <a:lstStyle/>
          <a:p>
            <a:r>
              <a:rPr lang="en-US" dirty="0" smtClean="0"/>
              <a:t>Pisa, March 2013</a:t>
            </a:r>
            <a:endParaRPr lang="en-US" dirty="0"/>
          </a:p>
        </p:txBody>
      </p:sp>
      <p:sp>
        <p:nvSpPr>
          <p:cNvPr id="4" name="Slide Number Placeholder 3"/>
          <p:cNvSpPr>
            <a:spLocks noGrp="1"/>
          </p:cNvSpPr>
          <p:nvPr>
            <p:ph type="sldNum" sz="quarter" idx="12"/>
          </p:nvPr>
        </p:nvSpPr>
        <p:spPr/>
        <p:txBody>
          <a:bodyPr/>
          <a:lstStyle/>
          <a:p>
            <a:fld id="{885224EE-7966-8142-A0EF-7E5D4BE20BA0}" type="slidenum">
              <a:rPr lang="en-US" smtClean="0"/>
              <a:pPr/>
              <a:t>15</a:t>
            </a:fld>
            <a:endParaRPr lang="en-US"/>
          </a:p>
        </p:txBody>
      </p:sp>
      <p:sp>
        <p:nvSpPr>
          <p:cNvPr id="5" name="Footer Placeholder 4"/>
          <p:cNvSpPr>
            <a:spLocks noGrp="1"/>
          </p:cNvSpPr>
          <p:nvPr>
            <p:ph type="ftr" sz="quarter" idx="11"/>
          </p:nvPr>
        </p:nvSpPr>
        <p:spPr/>
        <p:txBody>
          <a:bodyPr/>
          <a:lstStyle/>
          <a:p>
            <a:r>
              <a:rPr lang="en-US" dirty="0" smtClean="0"/>
              <a:t>IAPP - FTK workshop # 1</a:t>
            </a:r>
            <a:endParaRPr lang="en-US" dirty="0"/>
          </a:p>
        </p:txBody>
      </p:sp>
    </p:spTree>
    <p:extLst>
      <p:ext uri="{BB962C8B-B14F-4D97-AF65-F5344CB8AC3E}">
        <p14:creationId xmlns:p14="http://schemas.microsoft.com/office/powerpoint/2010/main" xmlns="" val="1056211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9569"/>
            <a:ext cx="8665971" cy="5170646"/>
          </a:xfrm>
          <a:prstGeom prst="rect">
            <a:avLst/>
          </a:prstGeom>
        </p:spPr>
        <p:txBody>
          <a:bodyPr wrap="square">
            <a:spAutoFit/>
          </a:bodyPr>
          <a:lstStyle/>
          <a:p>
            <a:r>
              <a:rPr lang="en-GB" b="1" dirty="0"/>
              <a:t>6.3 </a:t>
            </a:r>
            <a:r>
              <a:rPr lang="en-GB" b="1" dirty="0" smtClean="0"/>
              <a:t> </a:t>
            </a:r>
            <a:r>
              <a:rPr lang="en-GB" b="1" dirty="0" smtClean="0">
                <a:solidFill>
                  <a:srgbClr val="0070C0"/>
                </a:solidFill>
              </a:rPr>
              <a:t>Specific </a:t>
            </a:r>
            <a:r>
              <a:rPr lang="en-GB" b="1" dirty="0">
                <a:solidFill>
                  <a:srgbClr val="0070C0"/>
                </a:solidFill>
              </a:rPr>
              <a:t>operational procedures for the Consortium Bodies</a:t>
            </a:r>
            <a:endParaRPr lang="it-IT" b="1" dirty="0">
              <a:solidFill>
                <a:srgbClr val="0070C0"/>
              </a:solidFill>
            </a:endParaRPr>
          </a:p>
          <a:p>
            <a:endParaRPr lang="en-GB" b="1" dirty="0" smtClean="0"/>
          </a:p>
          <a:p>
            <a:r>
              <a:rPr lang="en-GB" b="1" dirty="0" smtClean="0"/>
              <a:t>6.3.1  </a:t>
            </a:r>
            <a:r>
              <a:rPr lang="en-GB" b="1" dirty="0">
                <a:solidFill>
                  <a:srgbClr val="0070C0"/>
                </a:solidFill>
              </a:rPr>
              <a:t>General </a:t>
            </a:r>
            <a:r>
              <a:rPr lang="en-GB" b="1" dirty="0" smtClean="0">
                <a:solidFill>
                  <a:srgbClr val="0070C0"/>
                </a:solidFill>
              </a:rPr>
              <a:t>Assembly</a:t>
            </a:r>
          </a:p>
          <a:p>
            <a:endParaRPr lang="en-GB" b="1" dirty="0" smtClean="0">
              <a:solidFill>
                <a:srgbClr val="0070C0"/>
              </a:solidFill>
            </a:endParaRPr>
          </a:p>
          <a:p>
            <a:r>
              <a:rPr lang="en-GB" dirty="0" smtClean="0"/>
              <a:t>6.3.1.1  </a:t>
            </a:r>
            <a:r>
              <a:rPr lang="en-GB" b="1" dirty="0" smtClean="0">
                <a:solidFill>
                  <a:srgbClr val="0070C0"/>
                </a:solidFill>
              </a:rPr>
              <a:t>Members</a:t>
            </a:r>
          </a:p>
          <a:p>
            <a:r>
              <a:rPr lang="en-GB" dirty="0" smtClean="0"/>
              <a:t>6.3.1.1.1  </a:t>
            </a:r>
            <a:r>
              <a:rPr lang="en-GB" dirty="0"/>
              <a:t>The General Assembly shall consist of </a:t>
            </a:r>
            <a:r>
              <a:rPr lang="en-GB" b="1" dirty="0">
                <a:solidFill>
                  <a:srgbClr val="FF0000"/>
                </a:solidFill>
              </a:rPr>
              <a:t>one representative of each Party </a:t>
            </a:r>
            <a:endParaRPr lang="en-GB" b="1" dirty="0" smtClean="0">
              <a:solidFill>
                <a:srgbClr val="FF0000"/>
              </a:solidFill>
            </a:endParaRPr>
          </a:p>
          <a:p>
            <a:r>
              <a:rPr lang="en-GB" dirty="0" smtClean="0"/>
              <a:t>6.3.1.1.2 </a:t>
            </a:r>
            <a:r>
              <a:rPr lang="en-GB" dirty="0" smtClean="0"/>
              <a:t> Each </a:t>
            </a:r>
            <a:r>
              <a:rPr lang="en-GB" dirty="0"/>
              <a:t>General Assembly Member shall be deemed to be duly </a:t>
            </a:r>
            <a:r>
              <a:rPr lang="en-GB" b="1" dirty="0">
                <a:solidFill>
                  <a:srgbClr val="FF0000"/>
                </a:solidFill>
              </a:rPr>
              <a:t>authorised to deliberate, negotiate and decide </a:t>
            </a:r>
            <a:r>
              <a:rPr lang="en-GB" dirty="0"/>
              <a:t>on all matters listed in Article </a:t>
            </a:r>
            <a:r>
              <a:rPr lang="en-GB" dirty="0" smtClean="0"/>
              <a:t>6.3.1.2 </a:t>
            </a:r>
            <a:endParaRPr lang="en-GB" dirty="0" smtClean="0"/>
          </a:p>
          <a:p>
            <a:r>
              <a:rPr lang="en-GB" dirty="0"/>
              <a:t>6.3.1.1.3 </a:t>
            </a:r>
            <a:r>
              <a:rPr lang="en-GB" dirty="0" smtClean="0"/>
              <a:t> The </a:t>
            </a:r>
            <a:r>
              <a:rPr lang="en-GB" b="1" dirty="0">
                <a:solidFill>
                  <a:srgbClr val="FF0000"/>
                </a:solidFill>
              </a:rPr>
              <a:t>Coordinator shall chair all meetings </a:t>
            </a:r>
            <a:r>
              <a:rPr lang="en-GB" dirty="0"/>
              <a:t>of the General </a:t>
            </a:r>
            <a:r>
              <a:rPr lang="en-GB" dirty="0" smtClean="0"/>
              <a:t>Assembly</a:t>
            </a:r>
            <a:r>
              <a:rPr lang="en-GB" dirty="0" smtClean="0"/>
              <a:t>, unless decided otherwise in a meeting of the General </a:t>
            </a:r>
            <a:r>
              <a:rPr lang="en-GB" dirty="0" smtClean="0"/>
              <a:t>Assembly</a:t>
            </a:r>
            <a:endParaRPr lang="en-GB" b="1" dirty="0" smtClean="0"/>
          </a:p>
          <a:p>
            <a:r>
              <a:rPr lang="en-GB" dirty="0"/>
              <a:t>6.3.1.1.4 </a:t>
            </a:r>
            <a:r>
              <a:rPr lang="en-GB" dirty="0" smtClean="0"/>
              <a:t> The </a:t>
            </a:r>
            <a:r>
              <a:rPr lang="en-GB" dirty="0"/>
              <a:t>Parties agree to abide by all decisions of the General </a:t>
            </a:r>
            <a:r>
              <a:rPr lang="en-GB" dirty="0" smtClean="0"/>
              <a:t>Assembly</a:t>
            </a:r>
            <a:r>
              <a:rPr lang="en-GB" dirty="0" smtClean="0"/>
              <a:t> </a:t>
            </a:r>
            <a:r>
              <a:rPr lang="en-GB" b="1" dirty="0" smtClean="0"/>
              <a:t>...</a:t>
            </a:r>
          </a:p>
          <a:p>
            <a:endParaRPr lang="it-IT" b="1" dirty="0"/>
          </a:p>
          <a:p>
            <a:r>
              <a:rPr lang="en-GB" dirty="0" smtClean="0"/>
              <a:t>6.3.1.2  </a:t>
            </a:r>
            <a:r>
              <a:rPr lang="en-GB" b="1" dirty="0">
                <a:solidFill>
                  <a:srgbClr val="0070C0"/>
                </a:solidFill>
              </a:rPr>
              <a:t>Decisions</a:t>
            </a:r>
            <a:endParaRPr lang="it-IT" b="1" dirty="0">
              <a:solidFill>
                <a:srgbClr val="0070C0"/>
              </a:solidFill>
            </a:endParaRPr>
          </a:p>
          <a:p>
            <a:r>
              <a:rPr lang="en-GB" dirty="0"/>
              <a:t>The General Assembly </a:t>
            </a:r>
            <a:r>
              <a:rPr lang="en-GB" b="1" dirty="0">
                <a:solidFill>
                  <a:srgbClr val="FF0000"/>
                </a:solidFill>
              </a:rPr>
              <a:t>shall be free to act on its own initiative </a:t>
            </a:r>
            <a:r>
              <a:rPr lang="en-GB" dirty="0"/>
              <a:t>to formulate proposals and take decisions in accordance with the procedures set out herein. </a:t>
            </a:r>
            <a:r>
              <a:rPr lang="en-GB" dirty="0" smtClean="0"/>
              <a:t> In </a:t>
            </a:r>
            <a:r>
              <a:rPr lang="en-GB" dirty="0"/>
              <a:t>addition, all proposals made by the </a:t>
            </a:r>
            <a:r>
              <a:rPr lang="en-GB" b="1" dirty="0" smtClean="0">
                <a:solidFill>
                  <a:srgbClr val="FF0000"/>
                </a:solidFill>
              </a:rPr>
              <a:t>EB</a:t>
            </a:r>
            <a:r>
              <a:rPr lang="en-GB" dirty="0" smtClean="0"/>
              <a:t> </a:t>
            </a:r>
            <a:r>
              <a:rPr lang="en-GB" dirty="0" smtClean="0"/>
              <a:t>shall </a:t>
            </a:r>
            <a:r>
              <a:rPr lang="en-GB" dirty="0"/>
              <a:t>also </a:t>
            </a:r>
            <a:r>
              <a:rPr lang="en-GB" b="1" dirty="0">
                <a:solidFill>
                  <a:srgbClr val="FF0000"/>
                </a:solidFill>
              </a:rPr>
              <a:t>be considered and decided </a:t>
            </a:r>
            <a:r>
              <a:rPr lang="en-GB" dirty="0"/>
              <a:t>upon by the General Assembly</a:t>
            </a:r>
            <a:r>
              <a:rPr lang="en-GB" dirty="0" smtClean="0"/>
              <a:t>.</a:t>
            </a:r>
          </a:p>
          <a:p>
            <a:endParaRPr lang="en-GB" dirty="0" smtClean="0">
              <a:solidFill>
                <a:srgbClr val="00B0F0"/>
              </a:solidFill>
            </a:endParaRPr>
          </a:p>
          <a:p>
            <a:endParaRPr lang="it-IT" dirty="0">
              <a:solidFill>
                <a:srgbClr val="00B0F0"/>
              </a:solidFill>
            </a:endParaRP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327708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853" y="48090"/>
            <a:ext cx="8799643" cy="6463308"/>
          </a:xfrm>
          <a:prstGeom prst="rect">
            <a:avLst/>
          </a:prstGeom>
        </p:spPr>
        <p:txBody>
          <a:bodyPr wrap="square">
            <a:spAutoFit/>
          </a:bodyPr>
          <a:lstStyle/>
          <a:p>
            <a:endParaRPr lang="en-GB" dirty="0" smtClean="0">
              <a:solidFill>
                <a:srgbClr val="00B0F0"/>
              </a:solidFill>
            </a:endParaRPr>
          </a:p>
          <a:p>
            <a:r>
              <a:rPr lang="en-GB" sz="2000" b="1" dirty="0">
                <a:solidFill>
                  <a:srgbClr val="0070C0"/>
                </a:solidFill>
              </a:rPr>
              <a:t>The following decisions shall be taken by the General </a:t>
            </a:r>
            <a:r>
              <a:rPr lang="en-GB" sz="2000" b="1" dirty="0" smtClean="0">
                <a:solidFill>
                  <a:srgbClr val="0070C0"/>
                </a:solidFill>
              </a:rPr>
              <a:t>Assembly</a:t>
            </a:r>
            <a:r>
              <a:rPr lang="en-GB" sz="2000" b="1" dirty="0">
                <a:solidFill>
                  <a:srgbClr val="0070C0"/>
                </a:solidFill>
              </a:rPr>
              <a:t> </a:t>
            </a:r>
            <a:endParaRPr lang="en-GB" sz="2000" b="1" dirty="0" smtClean="0">
              <a:solidFill>
                <a:srgbClr val="0070C0"/>
              </a:solidFill>
            </a:endParaRPr>
          </a:p>
          <a:p>
            <a:endParaRPr lang="en-GB" b="1" dirty="0" smtClean="0">
              <a:solidFill>
                <a:srgbClr val="0070C0"/>
              </a:solidFill>
            </a:endParaRPr>
          </a:p>
          <a:p>
            <a:r>
              <a:rPr lang="en-GB" b="1" dirty="0" smtClean="0">
                <a:solidFill>
                  <a:srgbClr val="FF0000"/>
                </a:solidFill>
              </a:rPr>
              <a:t>Content, finances and intellectual property </a:t>
            </a:r>
            <a:r>
              <a:rPr lang="en-GB" b="1" dirty="0" smtClean="0">
                <a:solidFill>
                  <a:srgbClr val="FF0000"/>
                </a:solidFill>
              </a:rPr>
              <a:t>rights:</a:t>
            </a:r>
            <a:endParaRPr lang="en-US" dirty="0" smtClean="0"/>
          </a:p>
          <a:p>
            <a:r>
              <a:rPr lang="en-GB" sz="1600" dirty="0" smtClean="0"/>
              <a:t>Proposals </a:t>
            </a:r>
            <a:r>
              <a:rPr lang="en-GB" sz="1600" dirty="0" smtClean="0"/>
              <a:t>for changes to Annex I of the EC-GA to be agreed by the European Commission</a:t>
            </a:r>
            <a:endParaRPr lang="en-US" sz="1600" dirty="0" smtClean="0"/>
          </a:p>
          <a:p>
            <a:r>
              <a:rPr lang="en-GB" sz="1600" dirty="0" smtClean="0"/>
              <a:t>Changes to the Consortium Plan (including the Consortium Budget) </a:t>
            </a:r>
            <a:endParaRPr lang="en-US" sz="1600" dirty="0" smtClean="0"/>
          </a:p>
          <a:p>
            <a:r>
              <a:rPr lang="en-GB" sz="1600" dirty="0" smtClean="0"/>
              <a:t>Withdrawals from Attachment 1 (Background included)</a:t>
            </a:r>
            <a:endParaRPr lang="en-US" sz="1600" dirty="0" smtClean="0"/>
          </a:p>
          <a:p>
            <a:r>
              <a:rPr lang="en-GB" sz="1600" dirty="0" smtClean="0"/>
              <a:t>Additions to Attachment 2 (Background excluded)</a:t>
            </a:r>
            <a:endParaRPr lang="en-US" sz="1600" dirty="0" smtClean="0"/>
          </a:p>
          <a:p>
            <a:r>
              <a:rPr lang="en-GB" sz="1600" dirty="0" smtClean="0"/>
              <a:t>Additions to Attachment 4 (Listed Affiliated Entities)</a:t>
            </a:r>
            <a:endParaRPr lang="en-US" sz="1600" dirty="0" smtClean="0"/>
          </a:p>
          <a:p>
            <a:r>
              <a:rPr lang="en-GB" sz="1600" dirty="0" smtClean="0"/>
              <a:t>Additions to Attachment 5 (List of Third Parties)</a:t>
            </a:r>
            <a:endParaRPr lang="en-US" sz="1600" dirty="0" smtClean="0"/>
          </a:p>
          <a:p>
            <a:r>
              <a:rPr lang="en-GB" dirty="0" smtClean="0"/>
              <a:t> </a:t>
            </a:r>
            <a:endParaRPr lang="en-US" dirty="0" smtClean="0"/>
          </a:p>
          <a:p>
            <a:r>
              <a:rPr lang="en-GB" b="1" dirty="0" smtClean="0">
                <a:solidFill>
                  <a:srgbClr val="FF0000"/>
                </a:solidFill>
              </a:rPr>
              <a:t>Evolution of the Consortium:</a:t>
            </a:r>
            <a:endParaRPr lang="en-US" b="1" dirty="0" smtClean="0">
              <a:solidFill>
                <a:srgbClr val="FF0000"/>
              </a:solidFill>
            </a:endParaRPr>
          </a:p>
          <a:p>
            <a:r>
              <a:rPr lang="en-GB" sz="1400" dirty="0" smtClean="0"/>
              <a:t>Entry of </a:t>
            </a:r>
            <a:r>
              <a:rPr lang="en-GB" sz="1400" dirty="0" smtClean="0"/>
              <a:t>new Party to the Consortium and approval of the settlement on the conditions of </a:t>
            </a:r>
            <a:r>
              <a:rPr lang="en-GB" sz="1400" dirty="0" smtClean="0"/>
              <a:t>accession </a:t>
            </a:r>
            <a:r>
              <a:rPr lang="en-GB" sz="1400" dirty="0" smtClean="0"/>
              <a:t>of </a:t>
            </a:r>
            <a:r>
              <a:rPr lang="en-GB" sz="1400" dirty="0" smtClean="0"/>
              <a:t>such new Party</a:t>
            </a:r>
            <a:endParaRPr lang="en-US" sz="1400" dirty="0" smtClean="0"/>
          </a:p>
          <a:p>
            <a:r>
              <a:rPr lang="en-GB" sz="1400" dirty="0" smtClean="0"/>
              <a:t>Withdrawal of a Party from the Consortium and the approval of the settlement on the conditions of the withdrawal</a:t>
            </a:r>
            <a:endParaRPr lang="en-US" sz="1400" dirty="0" smtClean="0"/>
          </a:p>
          <a:p>
            <a:r>
              <a:rPr lang="en-GB" sz="1600" dirty="0" smtClean="0"/>
              <a:t>Declaration of a Party to be a Defaulting Party </a:t>
            </a:r>
            <a:endParaRPr lang="en-US" sz="1600" dirty="0" smtClean="0"/>
          </a:p>
          <a:p>
            <a:r>
              <a:rPr lang="en-GB" sz="1600" dirty="0" smtClean="0"/>
              <a:t>Remedies to be performed by a Defaulting Party</a:t>
            </a:r>
            <a:endParaRPr lang="en-US" sz="1600" dirty="0" smtClean="0"/>
          </a:p>
          <a:p>
            <a:r>
              <a:rPr lang="en-GB" sz="1600" dirty="0" smtClean="0"/>
              <a:t>Termination of a Defaulting Party’s participation in the Consortium and measures relating thereto</a:t>
            </a:r>
            <a:endParaRPr lang="en-US" sz="1600" dirty="0" smtClean="0"/>
          </a:p>
          <a:p>
            <a:r>
              <a:rPr lang="en-GB" sz="1600" dirty="0" smtClean="0"/>
              <a:t>Proposal to the European Commission for a change of the Coordinator</a:t>
            </a:r>
            <a:endParaRPr lang="en-US" sz="1600" dirty="0" smtClean="0"/>
          </a:p>
          <a:p>
            <a:r>
              <a:rPr lang="en-GB" sz="1600" dirty="0" smtClean="0"/>
              <a:t>Proposal to the European Commission for suspension of all or part of the Project</a:t>
            </a:r>
            <a:endParaRPr lang="en-US" sz="1600" dirty="0" smtClean="0"/>
          </a:p>
          <a:p>
            <a:r>
              <a:rPr lang="en-GB" sz="1600" dirty="0" smtClean="0"/>
              <a:t>Proposal to the European Commission for termination of the Project and the Consortium Agreement</a:t>
            </a:r>
            <a:endParaRPr lang="en-US" sz="1600" dirty="0" smtClean="0"/>
          </a:p>
          <a:p>
            <a:r>
              <a:rPr lang="en-GB" dirty="0" smtClean="0"/>
              <a:t> </a:t>
            </a:r>
            <a:endParaRPr lang="en-US" dirty="0" smtClean="0"/>
          </a:p>
          <a:p>
            <a:r>
              <a:rPr lang="en-GB" b="1" dirty="0" smtClean="0">
                <a:solidFill>
                  <a:srgbClr val="FF0000"/>
                </a:solidFill>
              </a:rPr>
              <a:t>Appointments:</a:t>
            </a:r>
            <a:endParaRPr lang="en-US" b="1" dirty="0" smtClean="0">
              <a:solidFill>
                <a:srgbClr val="FF0000"/>
              </a:solidFill>
            </a:endParaRPr>
          </a:p>
          <a:p>
            <a:r>
              <a:rPr lang="en-GB" sz="1600" dirty="0" smtClean="0"/>
              <a:t>On </a:t>
            </a:r>
            <a:r>
              <a:rPr lang="en-GB" sz="1600" dirty="0" smtClean="0"/>
              <a:t>the basis of Annex I, the appointment if necessary </a:t>
            </a:r>
            <a:r>
              <a:rPr lang="en-GB" sz="1600" dirty="0" smtClean="0"/>
              <a:t>of </a:t>
            </a:r>
            <a:r>
              <a:rPr lang="en-GB" sz="1600" b="1" dirty="0" smtClean="0">
                <a:solidFill>
                  <a:srgbClr val="FF0000"/>
                </a:solidFill>
              </a:rPr>
              <a:t>Executive </a:t>
            </a:r>
            <a:r>
              <a:rPr lang="en-GB" sz="1600" b="1" dirty="0" smtClean="0">
                <a:solidFill>
                  <a:srgbClr val="FF0000"/>
                </a:solidFill>
              </a:rPr>
              <a:t>Board Members</a:t>
            </a:r>
            <a:endParaRPr lang="en-GB" sz="1600" b="1" dirty="0" smtClean="0">
              <a:solidFill>
                <a:srgbClr val="FF0000"/>
              </a:solidFill>
            </a:endParaRPr>
          </a:p>
          <a:p>
            <a:endParaRPr lang="it-IT" b="1" dirty="0">
              <a:solidFill>
                <a:srgbClr val="0070C0"/>
              </a:solidFill>
            </a:endParaRP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327708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6106"/>
            <a:ext cx="8686606" cy="6155531"/>
          </a:xfrm>
          <a:prstGeom prst="rect">
            <a:avLst/>
          </a:prstGeom>
        </p:spPr>
        <p:txBody>
          <a:bodyPr wrap="square">
            <a:spAutoFit/>
          </a:bodyPr>
          <a:lstStyle/>
          <a:p>
            <a:r>
              <a:rPr lang="en-GB" b="1" dirty="0" smtClean="0"/>
              <a:t>6.3.2  </a:t>
            </a:r>
            <a:r>
              <a:rPr lang="en-GB" b="1" dirty="0">
                <a:solidFill>
                  <a:srgbClr val="0070C0"/>
                </a:solidFill>
              </a:rPr>
              <a:t>Executive </a:t>
            </a:r>
            <a:r>
              <a:rPr lang="en-GB" b="1" dirty="0" smtClean="0">
                <a:solidFill>
                  <a:srgbClr val="0070C0"/>
                </a:solidFill>
              </a:rPr>
              <a:t>Board</a:t>
            </a:r>
          </a:p>
          <a:p>
            <a:endParaRPr lang="it-IT" sz="2400" b="1" dirty="0">
              <a:solidFill>
                <a:srgbClr val="00B0F0"/>
              </a:solidFill>
            </a:endParaRPr>
          </a:p>
          <a:p>
            <a:r>
              <a:rPr lang="en-GB" dirty="0" smtClean="0"/>
              <a:t>6.3.2.1  </a:t>
            </a:r>
            <a:r>
              <a:rPr lang="en-GB" b="1" dirty="0">
                <a:solidFill>
                  <a:srgbClr val="0070C0"/>
                </a:solidFill>
              </a:rPr>
              <a:t>Members</a:t>
            </a:r>
            <a:endParaRPr lang="it-IT" b="1" dirty="0">
              <a:solidFill>
                <a:srgbClr val="0070C0"/>
              </a:solidFill>
            </a:endParaRPr>
          </a:p>
          <a:p>
            <a:r>
              <a:rPr lang="en-GB" b="1" dirty="0" smtClean="0">
                <a:solidFill>
                  <a:srgbClr val="FF0000"/>
                </a:solidFill>
              </a:rPr>
              <a:t>EB</a:t>
            </a:r>
            <a:r>
              <a:rPr lang="en-GB" dirty="0" smtClean="0"/>
              <a:t> shall </a:t>
            </a:r>
            <a:r>
              <a:rPr lang="en-GB" dirty="0"/>
              <a:t>consist of the </a:t>
            </a:r>
            <a:r>
              <a:rPr lang="en-GB" b="1" dirty="0">
                <a:solidFill>
                  <a:srgbClr val="FF0000"/>
                </a:solidFill>
              </a:rPr>
              <a:t>Coordinator</a:t>
            </a:r>
            <a:r>
              <a:rPr lang="en-GB" dirty="0"/>
              <a:t> and </a:t>
            </a:r>
            <a:r>
              <a:rPr lang="en-GB" b="1" dirty="0">
                <a:solidFill>
                  <a:srgbClr val="FF0000"/>
                </a:solidFill>
              </a:rPr>
              <a:t>all of the Parties as appointed by the </a:t>
            </a:r>
            <a:r>
              <a:rPr lang="en-GB" b="1" dirty="0" smtClean="0">
                <a:solidFill>
                  <a:srgbClr val="FF0000"/>
                </a:solidFill>
              </a:rPr>
              <a:t>GA</a:t>
            </a:r>
            <a:r>
              <a:rPr lang="en-GB" dirty="0" smtClean="0">
                <a:solidFill>
                  <a:srgbClr val="FF0000"/>
                </a:solidFill>
              </a:rPr>
              <a:t>.</a:t>
            </a:r>
            <a:endParaRPr lang="it-IT" dirty="0"/>
          </a:p>
          <a:p>
            <a:r>
              <a:rPr lang="en-GB" dirty="0"/>
              <a:t>The Coordinator shall chair all meetings of the Executive Board, unless decided otherwise. </a:t>
            </a:r>
            <a:endParaRPr lang="it-IT" dirty="0"/>
          </a:p>
          <a:p>
            <a:r>
              <a:rPr lang="en-GB" dirty="0"/>
              <a:t> </a:t>
            </a:r>
            <a:endParaRPr lang="it-IT" dirty="0"/>
          </a:p>
          <a:p>
            <a:r>
              <a:rPr lang="en-GB" dirty="0" smtClean="0"/>
              <a:t>6.3.2.2  </a:t>
            </a:r>
            <a:r>
              <a:rPr lang="en-GB" b="1" dirty="0">
                <a:solidFill>
                  <a:srgbClr val="0070C0"/>
                </a:solidFill>
              </a:rPr>
              <a:t>Minutes of meetings</a:t>
            </a:r>
            <a:endParaRPr lang="it-IT" b="1" dirty="0">
              <a:solidFill>
                <a:srgbClr val="0070C0"/>
              </a:solidFill>
            </a:endParaRPr>
          </a:p>
          <a:p>
            <a:r>
              <a:rPr lang="en-GB" b="1" dirty="0" smtClean="0">
                <a:solidFill>
                  <a:srgbClr val="FF0000"/>
                </a:solidFill>
              </a:rPr>
              <a:t>EB </a:t>
            </a:r>
            <a:r>
              <a:rPr lang="en-GB" b="1" dirty="0" smtClean="0">
                <a:solidFill>
                  <a:srgbClr val="FF0000"/>
                </a:solidFill>
              </a:rPr>
              <a:t>minutes</a:t>
            </a:r>
            <a:r>
              <a:rPr lang="en-GB" dirty="0" smtClean="0"/>
              <a:t> </a:t>
            </a:r>
            <a:r>
              <a:rPr lang="en-GB" dirty="0"/>
              <a:t>shall be </a:t>
            </a:r>
            <a:r>
              <a:rPr lang="en-GB" b="1" dirty="0">
                <a:solidFill>
                  <a:srgbClr val="FF0000"/>
                </a:solidFill>
              </a:rPr>
              <a:t>sent</a:t>
            </a:r>
            <a:r>
              <a:rPr lang="en-GB" dirty="0">
                <a:solidFill>
                  <a:srgbClr val="FF0000"/>
                </a:solidFill>
              </a:rPr>
              <a:t> </a:t>
            </a:r>
            <a:r>
              <a:rPr lang="en-GB" dirty="0"/>
              <a:t>by the Coordinator to the</a:t>
            </a:r>
            <a:r>
              <a:rPr lang="en-GB" dirty="0">
                <a:solidFill>
                  <a:srgbClr val="FF0000"/>
                </a:solidFill>
              </a:rPr>
              <a:t> </a:t>
            </a:r>
            <a:r>
              <a:rPr lang="en-GB" b="1" dirty="0" smtClean="0">
                <a:solidFill>
                  <a:srgbClr val="FF0000"/>
                </a:solidFill>
              </a:rPr>
              <a:t>GA members</a:t>
            </a:r>
            <a:r>
              <a:rPr lang="en-GB" dirty="0" smtClean="0"/>
              <a:t>. </a:t>
            </a:r>
          </a:p>
          <a:p>
            <a:endParaRPr lang="it-IT" dirty="0"/>
          </a:p>
          <a:p>
            <a:r>
              <a:rPr lang="en-GB" dirty="0" smtClean="0"/>
              <a:t>6.3.2.3  </a:t>
            </a:r>
            <a:r>
              <a:rPr lang="en-GB" b="1" dirty="0">
                <a:solidFill>
                  <a:srgbClr val="0070C0"/>
                </a:solidFill>
              </a:rPr>
              <a:t>Tasks</a:t>
            </a:r>
            <a:endParaRPr lang="it-IT" b="1" dirty="0">
              <a:solidFill>
                <a:srgbClr val="0070C0"/>
              </a:solidFill>
            </a:endParaRPr>
          </a:p>
          <a:p>
            <a:r>
              <a:rPr lang="en-GB" sz="1600" dirty="0" smtClean="0"/>
              <a:t>6.3.2.3.1  EB shall </a:t>
            </a:r>
            <a:r>
              <a:rPr lang="en-GB" sz="1600" b="1" dirty="0">
                <a:solidFill>
                  <a:srgbClr val="FF0000"/>
                </a:solidFill>
              </a:rPr>
              <a:t>prepare the meetings, propose decisions</a:t>
            </a:r>
            <a:r>
              <a:rPr lang="en-GB" sz="1600" dirty="0"/>
              <a:t> and </a:t>
            </a:r>
            <a:r>
              <a:rPr lang="en-GB" sz="1600" b="1" dirty="0">
                <a:solidFill>
                  <a:srgbClr val="FF0000"/>
                </a:solidFill>
              </a:rPr>
              <a:t>prepare the agenda </a:t>
            </a:r>
            <a:r>
              <a:rPr lang="en-GB" sz="1600" b="1" dirty="0" smtClean="0">
                <a:solidFill>
                  <a:srgbClr val="FF0000"/>
                </a:solidFill>
              </a:rPr>
              <a:t>of GA.</a:t>
            </a:r>
            <a:endParaRPr lang="it-IT" sz="1600" b="1" dirty="0">
              <a:solidFill>
                <a:srgbClr val="FF0000"/>
              </a:solidFill>
            </a:endParaRPr>
          </a:p>
          <a:p>
            <a:r>
              <a:rPr lang="en-GB" sz="1600" dirty="0" smtClean="0"/>
              <a:t>6.3.2.3.2  </a:t>
            </a:r>
            <a:r>
              <a:rPr lang="en-GB" sz="1600" dirty="0"/>
              <a:t>It shall </a:t>
            </a:r>
            <a:r>
              <a:rPr lang="en-GB" sz="1600" b="1" dirty="0">
                <a:solidFill>
                  <a:srgbClr val="FF0000"/>
                </a:solidFill>
              </a:rPr>
              <a:t>seek a consensus </a:t>
            </a:r>
            <a:r>
              <a:rPr lang="en-GB" sz="1600" dirty="0"/>
              <a:t>among the Parties</a:t>
            </a:r>
            <a:r>
              <a:rPr lang="en-GB" sz="1600" dirty="0" smtClean="0"/>
              <a:t>.</a:t>
            </a:r>
            <a:endParaRPr lang="it-IT" sz="1600" dirty="0"/>
          </a:p>
          <a:p>
            <a:r>
              <a:rPr lang="en-GB" sz="1600" dirty="0" smtClean="0"/>
              <a:t>6.3.2.3.3  </a:t>
            </a:r>
            <a:r>
              <a:rPr lang="en-GB" sz="1600" dirty="0" smtClean="0"/>
              <a:t>EB shall </a:t>
            </a:r>
            <a:r>
              <a:rPr lang="en-GB" sz="1600" dirty="0"/>
              <a:t>be </a:t>
            </a:r>
            <a:r>
              <a:rPr lang="en-GB" sz="1600" b="1" dirty="0">
                <a:solidFill>
                  <a:srgbClr val="FF0000"/>
                </a:solidFill>
              </a:rPr>
              <a:t>responsible</a:t>
            </a:r>
            <a:r>
              <a:rPr lang="en-GB" sz="1600" dirty="0"/>
              <a:t> for </a:t>
            </a:r>
            <a:r>
              <a:rPr lang="en-GB" sz="1600" dirty="0" smtClean="0"/>
              <a:t>proper </a:t>
            </a:r>
            <a:r>
              <a:rPr lang="en-GB" sz="1600" b="1" dirty="0">
                <a:solidFill>
                  <a:srgbClr val="FF0000"/>
                </a:solidFill>
              </a:rPr>
              <a:t>execution</a:t>
            </a:r>
            <a:r>
              <a:rPr lang="en-GB" sz="1600" dirty="0"/>
              <a:t> and implementation of </a:t>
            </a:r>
            <a:r>
              <a:rPr lang="en-GB" sz="1600" b="1" dirty="0" smtClean="0">
                <a:solidFill>
                  <a:srgbClr val="FF0000"/>
                </a:solidFill>
              </a:rPr>
              <a:t>GA </a:t>
            </a:r>
            <a:r>
              <a:rPr lang="en-GB" sz="1600" b="1" dirty="0" smtClean="0">
                <a:solidFill>
                  <a:srgbClr val="FF0000"/>
                </a:solidFill>
              </a:rPr>
              <a:t>decisions </a:t>
            </a:r>
            <a:r>
              <a:rPr lang="en-GB" sz="1600" dirty="0"/>
              <a:t>.</a:t>
            </a:r>
            <a:endParaRPr lang="it-IT" sz="1600" dirty="0"/>
          </a:p>
          <a:p>
            <a:r>
              <a:rPr lang="en-GB" sz="1600" dirty="0" smtClean="0"/>
              <a:t>6.3.2.3.4  </a:t>
            </a:r>
            <a:r>
              <a:rPr lang="en-GB" sz="1600" dirty="0" smtClean="0"/>
              <a:t>EB shall </a:t>
            </a:r>
            <a:r>
              <a:rPr lang="en-GB" sz="1600" b="1" dirty="0">
                <a:solidFill>
                  <a:srgbClr val="FF0000"/>
                </a:solidFill>
              </a:rPr>
              <a:t>monitor</a:t>
            </a:r>
            <a:r>
              <a:rPr lang="en-GB" sz="1600" dirty="0"/>
              <a:t> the effective and efficient implementation of the </a:t>
            </a:r>
            <a:r>
              <a:rPr lang="en-GB" sz="1600" b="1" dirty="0">
                <a:solidFill>
                  <a:srgbClr val="FF0000"/>
                </a:solidFill>
              </a:rPr>
              <a:t>Project</a:t>
            </a:r>
            <a:r>
              <a:rPr lang="en-GB" sz="1600" dirty="0" smtClean="0"/>
              <a:t>.</a:t>
            </a:r>
            <a:endParaRPr lang="it-IT" sz="1600" dirty="0"/>
          </a:p>
          <a:p>
            <a:r>
              <a:rPr lang="en-GB" sz="1600" dirty="0"/>
              <a:t>6.3.2.3.5 </a:t>
            </a:r>
            <a:r>
              <a:rPr lang="en-GB" sz="1600" dirty="0" smtClean="0"/>
              <a:t> EB shall </a:t>
            </a:r>
            <a:r>
              <a:rPr lang="en-GB" sz="1600" dirty="0"/>
              <a:t>collect information </a:t>
            </a:r>
            <a:r>
              <a:rPr lang="en-GB" sz="1600" b="1" dirty="0" smtClean="0">
                <a:solidFill>
                  <a:srgbClr val="FF0000"/>
                </a:solidFill>
              </a:rPr>
              <a:t>every </a:t>
            </a:r>
            <a:r>
              <a:rPr lang="en-GB" sz="1600" b="1" dirty="0">
                <a:solidFill>
                  <a:srgbClr val="FF0000"/>
                </a:solidFill>
              </a:rPr>
              <a:t>6 months </a:t>
            </a:r>
            <a:r>
              <a:rPr lang="en-GB" sz="1600" dirty="0"/>
              <a:t>on the progress of the Project, </a:t>
            </a:r>
            <a:r>
              <a:rPr lang="en-GB" sz="1600" b="1" dirty="0" smtClean="0">
                <a:solidFill>
                  <a:srgbClr val="FF0000"/>
                </a:solidFill>
              </a:rPr>
              <a:t>assess </a:t>
            </a:r>
            <a:r>
              <a:rPr lang="en-GB" sz="1600" b="1" dirty="0">
                <a:solidFill>
                  <a:srgbClr val="FF0000"/>
                </a:solidFill>
              </a:rPr>
              <a:t>the compliance </a:t>
            </a:r>
            <a:r>
              <a:rPr lang="en-GB" sz="1600" dirty="0"/>
              <a:t>of the Project with the </a:t>
            </a:r>
            <a:r>
              <a:rPr lang="en-GB" sz="1600" dirty="0" smtClean="0"/>
              <a:t>Consortium Plan and </a:t>
            </a:r>
            <a:r>
              <a:rPr lang="en-GB" sz="1600" b="1" dirty="0">
                <a:solidFill>
                  <a:srgbClr val="FF0000"/>
                </a:solidFill>
              </a:rPr>
              <a:t>propose modifications </a:t>
            </a:r>
            <a:r>
              <a:rPr lang="en-GB" sz="1600" dirty="0"/>
              <a:t>of the </a:t>
            </a:r>
            <a:r>
              <a:rPr lang="en-GB" sz="1600" dirty="0" smtClean="0"/>
              <a:t>Plan </a:t>
            </a:r>
            <a:r>
              <a:rPr lang="en-GB" sz="1600" b="1" dirty="0">
                <a:solidFill>
                  <a:srgbClr val="FF0000"/>
                </a:solidFill>
              </a:rPr>
              <a:t>to the </a:t>
            </a:r>
            <a:r>
              <a:rPr lang="en-GB" sz="1600" b="1" dirty="0" smtClean="0">
                <a:solidFill>
                  <a:srgbClr val="FF0000"/>
                </a:solidFill>
              </a:rPr>
              <a:t>GA </a:t>
            </a:r>
            <a:endParaRPr lang="it-IT" sz="1600" b="1" dirty="0">
              <a:solidFill>
                <a:srgbClr val="FF0000"/>
              </a:solidFill>
            </a:endParaRPr>
          </a:p>
          <a:p>
            <a:r>
              <a:rPr lang="en-GB" sz="1600" dirty="0" smtClean="0"/>
              <a:t>6.3.2.3.6  The Executive Board shall:</a:t>
            </a:r>
            <a:endParaRPr lang="it-IT" sz="1600" b="1" dirty="0">
              <a:solidFill>
                <a:srgbClr val="FF0000"/>
              </a:solidFill>
            </a:endParaRPr>
          </a:p>
          <a:p>
            <a:pPr lvl="0"/>
            <a:r>
              <a:rPr lang="en-GB" sz="1600" dirty="0" smtClean="0"/>
              <a:t>-</a:t>
            </a:r>
            <a:r>
              <a:rPr lang="en-GB" sz="1600" b="1" dirty="0" smtClean="0">
                <a:solidFill>
                  <a:srgbClr val="FF0000"/>
                </a:solidFill>
              </a:rPr>
              <a:t> Agree </a:t>
            </a:r>
            <a:r>
              <a:rPr lang="en-GB" sz="1600" b="1" dirty="0">
                <a:solidFill>
                  <a:srgbClr val="FF0000"/>
                </a:solidFill>
              </a:rPr>
              <a:t>on the Members of the Management Support Team</a:t>
            </a:r>
            <a:r>
              <a:rPr lang="en-GB" sz="1600" dirty="0"/>
              <a:t>, upon a proposal by the Coordinator</a:t>
            </a:r>
            <a:endParaRPr lang="it-IT" sz="1600" dirty="0"/>
          </a:p>
          <a:p>
            <a:pPr lvl="0"/>
            <a:r>
              <a:rPr lang="en-GB" sz="1600" dirty="0" smtClean="0"/>
              <a:t>-</a:t>
            </a:r>
            <a:r>
              <a:rPr lang="en-GB" sz="1600" dirty="0" smtClean="0">
                <a:solidFill>
                  <a:srgbClr val="FF0000"/>
                </a:solidFill>
              </a:rPr>
              <a:t> </a:t>
            </a:r>
            <a:r>
              <a:rPr lang="en-GB" sz="1600" b="1" dirty="0" smtClean="0">
                <a:solidFill>
                  <a:srgbClr val="FF0000"/>
                </a:solidFill>
              </a:rPr>
              <a:t>Support </a:t>
            </a:r>
            <a:r>
              <a:rPr lang="en-GB" sz="1600" b="1" dirty="0">
                <a:solidFill>
                  <a:srgbClr val="FF0000"/>
                </a:solidFill>
              </a:rPr>
              <a:t>the Coordinator </a:t>
            </a:r>
            <a:r>
              <a:rPr lang="en-GB" sz="1600" dirty="0" smtClean="0"/>
              <a:t>for meetings </a:t>
            </a:r>
            <a:r>
              <a:rPr lang="en-GB" sz="1600" dirty="0"/>
              <a:t>with the </a:t>
            </a:r>
            <a:r>
              <a:rPr lang="en-GB" sz="1600" dirty="0" smtClean="0"/>
              <a:t>EU Commission </a:t>
            </a:r>
            <a:r>
              <a:rPr lang="en-GB" sz="1600" dirty="0" smtClean="0"/>
              <a:t>(data </a:t>
            </a:r>
            <a:r>
              <a:rPr lang="en-GB" sz="1600" dirty="0"/>
              <a:t>and </a:t>
            </a:r>
            <a:r>
              <a:rPr lang="en-GB" sz="1600" dirty="0" smtClean="0"/>
              <a:t>deliverables)</a:t>
            </a:r>
            <a:endParaRPr lang="it-IT" sz="1600" dirty="0"/>
          </a:p>
          <a:p>
            <a:pPr lvl="0"/>
            <a:r>
              <a:rPr lang="en-GB" sz="1600" dirty="0" smtClean="0"/>
              <a:t>-</a:t>
            </a:r>
            <a:r>
              <a:rPr lang="en-GB" sz="1600" dirty="0" smtClean="0">
                <a:solidFill>
                  <a:srgbClr val="FF0000"/>
                </a:solidFill>
              </a:rPr>
              <a:t> </a:t>
            </a:r>
            <a:r>
              <a:rPr lang="en-GB" sz="1600" dirty="0" smtClean="0"/>
              <a:t>Prepare </a:t>
            </a:r>
            <a:r>
              <a:rPr lang="en-GB" sz="1600" dirty="0"/>
              <a:t>the content and timing of </a:t>
            </a:r>
            <a:r>
              <a:rPr lang="en-GB" sz="1600" b="1" dirty="0">
                <a:solidFill>
                  <a:srgbClr val="FF0000"/>
                </a:solidFill>
              </a:rPr>
              <a:t>press releases and joint publications</a:t>
            </a:r>
            <a:r>
              <a:rPr lang="en-GB" sz="1600" dirty="0"/>
              <a:t> </a:t>
            </a:r>
            <a:r>
              <a:rPr lang="en-GB" sz="1600" b="1" dirty="0" smtClean="0"/>
              <a:t>...</a:t>
            </a:r>
            <a:endParaRPr lang="it-IT" sz="1600" b="1" dirty="0"/>
          </a:p>
          <a:p>
            <a:r>
              <a:rPr lang="en-GB" sz="1600" dirty="0" smtClean="0"/>
              <a:t>6.3.2.3.7  </a:t>
            </a:r>
            <a:r>
              <a:rPr lang="en-GB" sz="1600" dirty="0"/>
              <a:t>In the case of </a:t>
            </a:r>
            <a:r>
              <a:rPr lang="en-GB" sz="1600" b="1" dirty="0">
                <a:solidFill>
                  <a:srgbClr val="FF0000"/>
                </a:solidFill>
              </a:rPr>
              <a:t>abolished tasks </a:t>
            </a:r>
            <a:r>
              <a:rPr lang="en-GB" sz="1600" dirty="0"/>
              <a:t>as a result of a decision of the </a:t>
            </a:r>
            <a:r>
              <a:rPr lang="en-GB" sz="1600" dirty="0" smtClean="0"/>
              <a:t>GA, </a:t>
            </a:r>
            <a:r>
              <a:rPr lang="en-GB" sz="1600" dirty="0"/>
              <a:t>the </a:t>
            </a:r>
            <a:r>
              <a:rPr lang="en-GB" sz="1600" dirty="0" smtClean="0"/>
              <a:t>EB shall </a:t>
            </a:r>
            <a:r>
              <a:rPr lang="en-GB" sz="1600" b="1" dirty="0">
                <a:solidFill>
                  <a:srgbClr val="FF0000"/>
                </a:solidFill>
              </a:rPr>
              <a:t>advise the </a:t>
            </a:r>
            <a:r>
              <a:rPr lang="en-GB" sz="1600" b="1" dirty="0" smtClean="0">
                <a:solidFill>
                  <a:srgbClr val="FF0000"/>
                </a:solidFill>
              </a:rPr>
              <a:t>GA </a:t>
            </a:r>
            <a:r>
              <a:rPr lang="en-GB" sz="1600" dirty="0" smtClean="0"/>
              <a:t>on </a:t>
            </a:r>
            <a:r>
              <a:rPr lang="en-GB" sz="1600" dirty="0"/>
              <a:t>ways to </a:t>
            </a:r>
            <a:r>
              <a:rPr lang="en-GB" sz="1600" b="1" dirty="0">
                <a:solidFill>
                  <a:srgbClr val="FF0000"/>
                </a:solidFill>
              </a:rPr>
              <a:t>rearrange tasks and </a:t>
            </a:r>
            <a:r>
              <a:rPr lang="en-GB" sz="1600" b="1" dirty="0" smtClean="0">
                <a:solidFill>
                  <a:srgbClr val="FF0000"/>
                </a:solidFill>
              </a:rPr>
              <a:t>budgets</a:t>
            </a:r>
            <a:r>
              <a:rPr lang="en-GB" sz="1600" dirty="0" smtClean="0"/>
              <a:t>.  </a:t>
            </a:r>
            <a:r>
              <a:rPr lang="en-GB" sz="1600" dirty="0" smtClean="0"/>
              <a:t>Such </a:t>
            </a:r>
            <a:r>
              <a:rPr lang="en-GB" sz="1600" dirty="0"/>
              <a:t>rearrangement shall take into consideration the legitimate commitments taken prior to the decisions, which cannot be cancelled</a:t>
            </a:r>
            <a:r>
              <a:rPr lang="en-GB" sz="1600" dirty="0" smtClean="0"/>
              <a:t>.</a:t>
            </a:r>
            <a:endParaRPr lang="it-IT" sz="1600"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9502" y="123011"/>
            <a:ext cx="8959002" cy="6186309"/>
          </a:xfrm>
          <a:prstGeom prst="rect">
            <a:avLst/>
          </a:prstGeom>
        </p:spPr>
        <p:txBody>
          <a:bodyPr wrap="square">
            <a:spAutoFit/>
          </a:bodyPr>
          <a:lstStyle/>
          <a:p>
            <a:r>
              <a:rPr lang="en-US" b="1" dirty="0"/>
              <a:t>6.4 </a:t>
            </a:r>
            <a:r>
              <a:rPr lang="en-US" b="1" dirty="0" smtClean="0"/>
              <a:t> </a:t>
            </a:r>
            <a:r>
              <a:rPr lang="en-US" b="1" dirty="0" smtClean="0">
                <a:solidFill>
                  <a:srgbClr val="0070C0"/>
                </a:solidFill>
              </a:rPr>
              <a:t>Coordinator</a:t>
            </a:r>
          </a:p>
          <a:p>
            <a:endParaRPr lang="en-US" b="1" dirty="0">
              <a:solidFill>
                <a:srgbClr val="0070C0"/>
              </a:solidFill>
            </a:endParaRPr>
          </a:p>
          <a:p>
            <a:r>
              <a:rPr lang="en-US" b="1" dirty="0"/>
              <a:t>6.4.1</a:t>
            </a:r>
            <a:r>
              <a:rPr lang="en-US" dirty="0"/>
              <a:t> </a:t>
            </a:r>
            <a:r>
              <a:rPr lang="en-US" dirty="0" smtClean="0"/>
              <a:t> The </a:t>
            </a:r>
            <a:r>
              <a:rPr lang="en-US" dirty="0"/>
              <a:t>Coordinator shall be the </a:t>
            </a:r>
            <a:r>
              <a:rPr lang="en-US" b="1" dirty="0">
                <a:solidFill>
                  <a:srgbClr val="FF0000"/>
                </a:solidFill>
              </a:rPr>
              <a:t>intermediary between </a:t>
            </a:r>
            <a:r>
              <a:rPr lang="en-US" dirty="0"/>
              <a:t>the </a:t>
            </a:r>
            <a:r>
              <a:rPr lang="en-US" b="1" dirty="0">
                <a:solidFill>
                  <a:srgbClr val="FF0000"/>
                </a:solidFill>
              </a:rPr>
              <a:t>Parties</a:t>
            </a:r>
            <a:r>
              <a:rPr lang="en-US" dirty="0"/>
              <a:t> and the </a:t>
            </a:r>
            <a:r>
              <a:rPr lang="en-US" b="1" dirty="0" smtClean="0">
                <a:solidFill>
                  <a:srgbClr val="FF0000"/>
                </a:solidFill>
              </a:rPr>
              <a:t>EU Commission </a:t>
            </a:r>
            <a:r>
              <a:rPr lang="en-US" dirty="0" smtClean="0"/>
              <a:t>and</a:t>
            </a:r>
            <a:r>
              <a:rPr lang="en-US" dirty="0" smtClean="0"/>
              <a:t> </a:t>
            </a:r>
            <a:r>
              <a:rPr lang="en-US" dirty="0" smtClean="0"/>
              <a:t>shall </a:t>
            </a:r>
            <a:r>
              <a:rPr lang="en-US" dirty="0"/>
              <a:t>perform all tasks assigned to it as described in </a:t>
            </a:r>
            <a:r>
              <a:rPr lang="en-US" dirty="0" smtClean="0"/>
              <a:t>EC-GA </a:t>
            </a:r>
            <a:r>
              <a:rPr lang="en-US" dirty="0"/>
              <a:t>and in this </a:t>
            </a:r>
            <a:r>
              <a:rPr lang="en-US" dirty="0" smtClean="0"/>
              <a:t>Agreement</a:t>
            </a:r>
            <a:r>
              <a:rPr lang="en-US" dirty="0"/>
              <a:t>.</a:t>
            </a:r>
          </a:p>
          <a:p>
            <a:endParaRPr lang="en-US" dirty="0"/>
          </a:p>
          <a:p>
            <a:r>
              <a:rPr lang="en-US" b="1" dirty="0" smtClean="0"/>
              <a:t>6.4.2 </a:t>
            </a:r>
            <a:r>
              <a:rPr lang="en-US" dirty="0" smtClean="0"/>
              <a:t> </a:t>
            </a:r>
            <a:r>
              <a:rPr lang="en-US" dirty="0"/>
              <a:t>In particular, the Coordinator shall be responsible for</a:t>
            </a:r>
            <a:r>
              <a:rPr lang="en-US" dirty="0" smtClean="0"/>
              <a:t>:</a:t>
            </a:r>
            <a:endParaRPr lang="en-US" dirty="0"/>
          </a:p>
          <a:p>
            <a:r>
              <a:rPr lang="en-US" dirty="0" smtClean="0"/>
              <a:t>- </a:t>
            </a:r>
            <a:r>
              <a:rPr lang="en-US" b="1" dirty="0" smtClean="0">
                <a:solidFill>
                  <a:srgbClr val="FF0000"/>
                </a:solidFill>
              </a:rPr>
              <a:t>Monitoring </a:t>
            </a:r>
            <a:r>
              <a:rPr lang="en-US" b="1" dirty="0">
                <a:solidFill>
                  <a:srgbClr val="FF0000"/>
                </a:solidFill>
              </a:rPr>
              <a:t>compliance </a:t>
            </a:r>
            <a:r>
              <a:rPr lang="en-US" dirty="0"/>
              <a:t>by the Parties with their obligations</a:t>
            </a:r>
          </a:p>
          <a:p>
            <a:r>
              <a:rPr lang="en-US" dirty="0" smtClean="0"/>
              <a:t>- </a:t>
            </a:r>
            <a:r>
              <a:rPr lang="en-US" b="1" dirty="0" smtClean="0">
                <a:solidFill>
                  <a:srgbClr val="FF0000"/>
                </a:solidFill>
              </a:rPr>
              <a:t>Keeping </a:t>
            </a:r>
            <a:r>
              <a:rPr lang="en-US" b="1" dirty="0">
                <a:solidFill>
                  <a:srgbClr val="FF0000"/>
                </a:solidFill>
              </a:rPr>
              <a:t>the address list of Members </a:t>
            </a:r>
            <a:r>
              <a:rPr lang="en-US" dirty="0"/>
              <a:t>and other contact persons updated and available </a:t>
            </a:r>
          </a:p>
          <a:p>
            <a:r>
              <a:rPr lang="en-US" dirty="0" smtClean="0"/>
              <a:t>- </a:t>
            </a:r>
            <a:r>
              <a:rPr lang="en-US" b="1" dirty="0" smtClean="0">
                <a:solidFill>
                  <a:srgbClr val="FF0000"/>
                </a:solidFill>
              </a:rPr>
              <a:t>C</a:t>
            </a:r>
            <a:r>
              <a:rPr lang="en-US" b="1" dirty="0" smtClean="0">
                <a:solidFill>
                  <a:srgbClr val="FF0000"/>
                </a:solidFill>
              </a:rPr>
              <a:t>ollecting</a:t>
            </a:r>
            <a:r>
              <a:rPr lang="en-US" b="1" dirty="0">
                <a:solidFill>
                  <a:srgbClr val="FF0000"/>
                </a:solidFill>
              </a:rPr>
              <a:t>, reviewing </a:t>
            </a:r>
            <a:r>
              <a:rPr lang="en-US" dirty="0"/>
              <a:t>to verify consistency and </a:t>
            </a:r>
            <a:r>
              <a:rPr lang="en-US" b="1" dirty="0">
                <a:solidFill>
                  <a:srgbClr val="FF0000"/>
                </a:solidFill>
              </a:rPr>
              <a:t>submitting reports</a:t>
            </a:r>
            <a:r>
              <a:rPr lang="en-US" dirty="0">
                <a:solidFill>
                  <a:srgbClr val="FF0000"/>
                </a:solidFill>
              </a:rPr>
              <a:t> </a:t>
            </a:r>
            <a:r>
              <a:rPr lang="en-US" dirty="0"/>
              <a:t>and other deliverables</a:t>
            </a:r>
            <a:r>
              <a:rPr lang="en-US" dirty="0">
                <a:solidFill>
                  <a:srgbClr val="FF0000"/>
                </a:solidFill>
              </a:rPr>
              <a:t> </a:t>
            </a:r>
            <a:r>
              <a:rPr lang="en-US" dirty="0"/>
              <a:t>(including financial statements and related certifications) </a:t>
            </a:r>
            <a:r>
              <a:rPr lang="en-US" b="1" dirty="0">
                <a:solidFill>
                  <a:srgbClr val="FF0000"/>
                </a:solidFill>
              </a:rPr>
              <a:t>to the European Commission</a:t>
            </a:r>
          </a:p>
          <a:p>
            <a:r>
              <a:rPr lang="en-US" dirty="0" smtClean="0"/>
              <a:t>- </a:t>
            </a:r>
            <a:r>
              <a:rPr lang="en-US" b="1" dirty="0" smtClean="0">
                <a:solidFill>
                  <a:srgbClr val="FF0000"/>
                </a:solidFill>
              </a:rPr>
              <a:t>Transmitting </a:t>
            </a:r>
            <a:r>
              <a:rPr lang="en-US" b="1" dirty="0">
                <a:solidFill>
                  <a:srgbClr val="FF0000"/>
                </a:solidFill>
              </a:rPr>
              <a:t>documents and </a:t>
            </a:r>
            <a:r>
              <a:rPr lang="en-US" b="1" dirty="0" smtClean="0">
                <a:solidFill>
                  <a:srgbClr val="FF0000"/>
                </a:solidFill>
              </a:rPr>
              <a:t>info </a:t>
            </a:r>
            <a:r>
              <a:rPr lang="en-US" dirty="0" smtClean="0"/>
              <a:t>connected </a:t>
            </a:r>
            <a:r>
              <a:rPr lang="en-US" dirty="0"/>
              <a:t>with </a:t>
            </a:r>
            <a:r>
              <a:rPr lang="en-US" dirty="0" smtClean="0"/>
              <a:t>FTK </a:t>
            </a:r>
            <a:r>
              <a:rPr lang="en-US" b="1" dirty="0" smtClean="0">
                <a:solidFill>
                  <a:srgbClr val="FF0000"/>
                </a:solidFill>
              </a:rPr>
              <a:t>to</a:t>
            </a:r>
            <a:r>
              <a:rPr lang="en-US" dirty="0" smtClean="0"/>
              <a:t> </a:t>
            </a:r>
            <a:r>
              <a:rPr lang="en-US" dirty="0"/>
              <a:t>any other </a:t>
            </a:r>
            <a:r>
              <a:rPr lang="en-US" b="1" dirty="0">
                <a:solidFill>
                  <a:srgbClr val="FF0000"/>
                </a:solidFill>
              </a:rPr>
              <a:t>Parties</a:t>
            </a:r>
            <a:r>
              <a:rPr lang="en-US" dirty="0"/>
              <a:t> concerned </a:t>
            </a:r>
          </a:p>
          <a:p>
            <a:r>
              <a:rPr lang="en-US" dirty="0" smtClean="0"/>
              <a:t>- </a:t>
            </a:r>
            <a:r>
              <a:rPr lang="en-US" b="1" dirty="0" smtClean="0">
                <a:solidFill>
                  <a:srgbClr val="FF0000"/>
                </a:solidFill>
              </a:rPr>
              <a:t>Administering</a:t>
            </a:r>
            <a:r>
              <a:rPr lang="en-US" dirty="0" smtClean="0">
                <a:solidFill>
                  <a:srgbClr val="FF0000"/>
                </a:solidFill>
              </a:rPr>
              <a:t> </a:t>
            </a:r>
            <a:r>
              <a:rPr lang="en-US" dirty="0"/>
              <a:t>the financial contribution of the Union and </a:t>
            </a:r>
            <a:r>
              <a:rPr lang="en-US" b="1" dirty="0">
                <a:solidFill>
                  <a:srgbClr val="FF0000"/>
                </a:solidFill>
              </a:rPr>
              <a:t>fulfilling</a:t>
            </a:r>
            <a:r>
              <a:rPr lang="en-US" dirty="0"/>
              <a:t> the </a:t>
            </a:r>
            <a:r>
              <a:rPr lang="en-US" b="1" dirty="0">
                <a:solidFill>
                  <a:srgbClr val="FF0000"/>
                </a:solidFill>
              </a:rPr>
              <a:t>financial </a:t>
            </a:r>
            <a:r>
              <a:rPr lang="en-US" b="1" dirty="0" smtClean="0">
                <a:solidFill>
                  <a:srgbClr val="FF0000"/>
                </a:solidFill>
              </a:rPr>
              <a:t>tasks</a:t>
            </a:r>
            <a:endParaRPr lang="en-US" b="1" dirty="0">
              <a:solidFill>
                <a:srgbClr val="FF0000"/>
              </a:solidFill>
            </a:endParaRPr>
          </a:p>
          <a:p>
            <a:pPr>
              <a:buFontTx/>
              <a:buChar char="-"/>
            </a:pPr>
            <a:r>
              <a:rPr lang="en-US" b="1" dirty="0" smtClean="0">
                <a:solidFill>
                  <a:srgbClr val="FF0000"/>
                </a:solidFill>
              </a:rPr>
              <a:t>Providing</a:t>
            </a:r>
            <a:r>
              <a:rPr lang="en-US" dirty="0"/>
              <a:t>, upon request, the Parties with</a:t>
            </a:r>
            <a:r>
              <a:rPr lang="en-US" dirty="0">
                <a:solidFill>
                  <a:srgbClr val="FF0000"/>
                </a:solidFill>
              </a:rPr>
              <a:t> </a:t>
            </a:r>
            <a:r>
              <a:rPr lang="en-US" b="1" dirty="0">
                <a:solidFill>
                  <a:srgbClr val="FF0000"/>
                </a:solidFill>
              </a:rPr>
              <a:t>official copies or originals </a:t>
            </a:r>
            <a:r>
              <a:rPr lang="en-US" dirty="0"/>
              <a:t>of documents which are in the sole possession of the Coordinator </a:t>
            </a:r>
            <a:r>
              <a:rPr lang="en-US" dirty="0" smtClean="0"/>
              <a:t>when </a:t>
            </a:r>
            <a:r>
              <a:rPr lang="en-US" b="1" dirty="0" smtClean="0">
                <a:solidFill>
                  <a:srgbClr val="FF0000"/>
                </a:solidFill>
              </a:rPr>
              <a:t>necessary</a:t>
            </a:r>
            <a:r>
              <a:rPr lang="en-US" dirty="0" smtClean="0">
                <a:solidFill>
                  <a:srgbClr val="FF0000"/>
                </a:solidFill>
              </a:rPr>
              <a:t> </a:t>
            </a:r>
            <a:r>
              <a:rPr lang="en-US" b="1" dirty="0">
                <a:solidFill>
                  <a:srgbClr val="FF0000"/>
                </a:solidFill>
              </a:rPr>
              <a:t>for the Parties </a:t>
            </a:r>
            <a:r>
              <a:rPr lang="en-US" dirty="0"/>
              <a:t>to present claims</a:t>
            </a:r>
            <a:r>
              <a:rPr lang="en-US" dirty="0" smtClean="0"/>
              <a:t>.</a:t>
            </a:r>
          </a:p>
          <a:p>
            <a:endParaRPr lang="en-US" dirty="0"/>
          </a:p>
          <a:p>
            <a:r>
              <a:rPr lang="en-US" b="1" dirty="0" smtClean="0"/>
              <a:t>6.4.3</a:t>
            </a:r>
            <a:r>
              <a:rPr lang="en-US" dirty="0" smtClean="0"/>
              <a:t>  </a:t>
            </a:r>
            <a:r>
              <a:rPr lang="en-US" dirty="0"/>
              <a:t>If the </a:t>
            </a:r>
            <a:r>
              <a:rPr lang="en-US" b="1" dirty="0">
                <a:solidFill>
                  <a:srgbClr val="FF0000"/>
                </a:solidFill>
              </a:rPr>
              <a:t>Coordinator fails</a:t>
            </a:r>
            <a:r>
              <a:rPr lang="en-US" b="1" dirty="0"/>
              <a:t> </a:t>
            </a:r>
            <a:r>
              <a:rPr lang="en-US" dirty="0"/>
              <a:t>in its coordination tasks, </a:t>
            </a:r>
            <a:r>
              <a:rPr lang="en-US" dirty="0" smtClean="0"/>
              <a:t>GA </a:t>
            </a:r>
            <a:r>
              <a:rPr lang="en-US" dirty="0" smtClean="0"/>
              <a:t>may </a:t>
            </a:r>
            <a:r>
              <a:rPr lang="en-US" dirty="0"/>
              <a:t>propose to the </a:t>
            </a:r>
            <a:r>
              <a:rPr lang="en-US" dirty="0" smtClean="0"/>
              <a:t>EU a </a:t>
            </a:r>
            <a:r>
              <a:rPr lang="en-US" b="1" dirty="0" smtClean="0">
                <a:solidFill>
                  <a:srgbClr val="FF0000"/>
                </a:solidFill>
              </a:rPr>
              <a:t>change</a:t>
            </a:r>
            <a:r>
              <a:rPr lang="en-US" dirty="0" smtClean="0"/>
              <a:t>.</a:t>
            </a:r>
          </a:p>
          <a:p>
            <a:endParaRPr lang="en-US" dirty="0"/>
          </a:p>
          <a:p>
            <a:r>
              <a:rPr lang="en-US" b="1" dirty="0" smtClean="0"/>
              <a:t>6.4.4  </a:t>
            </a:r>
            <a:r>
              <a:rPr lang="en-US" dirty="0" smtClean="0"/>
              <a:t>The Coordinator </a:t>
            </a:r>
            <a:r>
              <a:rPr lang="en-US" b="1" dirty="0" smtClean="0">
                <a:solidFill>
                  <a:srgbClr val="FF0000"/>
                </a:solidFill>
              </a:rPr>
              <a:t>shall not</a:t>
            </a:r>
            <a:r>
              <a:rPr lang="en-US" dirty="0" smtClean="0"/>
              <a:t> be entitled to act or to</a:t>
            </a:r>
            <a:r>
              <a:rPr lang="en-US" dirty="0" smtClean="0">
                <a:solidFill>
                  <a:srgbClr val="FF0000"/>
                </a:solidFill>
              </a:rPr>
              <a:t> </a:t>
            </a:r>
            <a:r>
              <a:rPr lang="en-US" b="1" dirty="0" smtClean="0">
                <a:solidFill>
                  <a:srgbClr val="FF0000"/>
                </a:solidFill>
              </a:rPr>
              <a:t>make legally binding declarations</a:t>
            </a:r>
            <a:r>
              <a:rPr lang="en-US" dirty="0" smtClean="0">
                <a:solidFill>
                  <a:srgbClr val="FF0000"/>
                </a:solidFill>
              </a:rPr>
              <a:t> </a:t>
            </a:r>
            <a:r>
              <a:rPr lang="en-US" dirty="0" smtClean="0"/>
              <a:t>on behalf </a:t>
            </a:r>
            <a:r>
              <a:rPr lang="en-US" b="1" dirty="0" smtClean="0">
                <a:solidFill>
                  <a:srgbClr val="FF0000"/>
                </a:solidFill>
              </a:rPr>
              <a:t>of </a:t>
            </a:r>
            <a:r>
              <a:rPr lang="en-US" b="1" dirty="0">
                <a:solidFill>
                  <a:srgbClr val="FF0000"/>
                </a:solidFill>
              </a:rPr>
              <a:t>any other Party</a:t>
            </a:r>
            <a:r>
              <a:rPr lang="en-US" dirty="0" smtClean="0"/>
              <a:t>.</a:t>
            </a:r>
          </a:p>
          <a:p>
            <a:endParaRPr lang="en-US" dirty="0"/>
          </a:p>
          <a:p>
            <a:r>
              <a:rPr lang="en-US" b="1" dirty="0" smtClean="0"/>
              <a:t>6.4.5</a:t>
            </a:r>
            <a:r>
              <a:rPr lang="en-US" dirty="0" smtClean="0"/>
              <a:t>  </a:t>
            </a:r>
            <a:r>
              <a:rPr lang="en-US" dirty="0"/>
              <a:t>The Coordinator shall </a:t>
            </a:r>
            <a:r>
              <a:rPr lang="en-US" b="1" dirty="0">
                <a:solidFill>
                  <a:srgbClr val="FF0000"/>
                </a:solidFill>
              </a:rPr>
              <a:t>not enlarge its role beyond the tasks </a:t>
            </a:r>
            <a:r>
              <a:rPr lang="en-US" dirty="0"/>
              <a:t>specified in </a:t>
            </a:r>
            <a:r>
              <a:rPr lang="en-GB" dirty="0" smtClean="0"/>
              <a:t>in this Consortium Agreement and in the </a:t>
            </a:r>
            <a:r>
              <a:rPr lang="en-GB" dirty="0" smtClean="0"/>
              <a:t>EC-GA.</a:t>
            </a:r>
            <a:endParaRPr lang="en-US" dirty="0" smtClean="0"/>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19</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latin typeface="Comic Sans MS" pitchFamily="66" charset="0"/>
              </a:rPr>
              <a:t>DESCA</a:t>
            </a:r>
            <a:endParaRPr lang="en-US" b="1" dirty="0">
              <a:solidFill>
                <a:srgbClr val="0070C0"/>
              </a:solidFill>
              <a:latin typeface="Comic Sans MS" pitchFamily="66" charset="0"/>
            </a:endParaRPr>
          </a:p>
        </p:txBody>
      </p:sp>
      <p:sp>
        <p:nvSpPr>
          <p:cNvPr id="3" name="Content Placeholder 2"/>
          <p:cNvSpPr>
            <a:spLocks noGrp="1"/>
          </p:cNvSpPr>
          <p:nvPr>
            <p:ph idx="1"/>
          </p:nvPr>
        </p:nvSpPr>
        <p:spPr>
          <a:xfrm>
            <a:off x="323528" y="1600200"/>
            <a:ext cx="8435280" cy="4853136"/>
          </a:xfrm>
        </p:spPr>
        <p:txBody>
          <a:bodyPr>
            <a:noAutofit/>
          </a:bodyPr>
          <a:lstStyle/>
          <a:p>
            <a:r>
              <a:rPr lang="en-US" sz="2200" b="1" dirty="0" smtClean="0">
                <a:solidFill>
                  <a:srgbClr val="FF0000"/>
                </a:solidFill>
                <a:latin typeface="Comic Sans MS" pitchFamily="66" charset="0"/>
              </a:rPr>
              <a:t>DE</a:t>
            </a:r>
            <a:r>
              <a:rPr lang="en-US" sz="2200" dirty="0" smtClean="0">
                <a:latin typeface="Comic Sans MS" pitchFamily="66" charset="0"/>
              </a:rPr>
              <a:t>velopment </a:t>
            </a:r>
            <a:r>
              <a:rPr lang="en-US" sz="2200" dirty="0" smtClean="0">
                <a:latin typeface="Comic Sans MS" pitchFamily="66" charset="0"/>
              </a:rPr>
              <a:t>of </a:t>
            </a:r>
            <a:r>
              <a:rPr lang="en-US" sz="2200" dirty="0" smtClean="0">
                <a:latin typeface="Comic Sans MS" pitchFamily="66" charset="0"/>
              </a:rPr>
              <a:t> </a:t>
            </a:r>
            <a:r>
              <a:rPr lang="en-US" sz="2200" b="1" dirty="0" smtClean="0">
                <a:solidFill>
                  <a:srgbClr val="FF0000"/>
                </a:solidFill>
                <a:latin typeface="Comic Sans MS" pitchFamily="66" charset="0"/>
              </a:rPr>
              <a:t>S</a:t>
            </a:r>
            <a:r>
              <a:rPr lang="en-US" sz="2200" dirty="0" smtClean="0">
                <a:latin typeface="Comic Sans MS" pitchFamily="66" charset="0"/>
              </a:rPr>
              <a:t>implified </a:t>
            </a:r>
            <a:r>
              <a:rPr lang="en-US" sz="2200" b="1" dirty="0" smtClean="0">
                <a:solidFill>
                  <a:srgbClr val="FF0000"/>
                </a:solidFill>
                <a:latin typeface="Comic Sans MS" pitchFamily="66" charset="0"/>
              </a:rPr>
              <a:t>C</a:t>
            </a:r>
            <a:r>
              <a:rPr lang="en-US" sz="2200" dirty="0" smtClean="0">
                <a:latin typeface="Comic Sans MS" pitchFamily="66" charset="0"/>
              </a:rPr>
              <a:t>onsortium </a:t>
            </a:r>
            <a:r>
              <a:rPr lang="en-US" sz="2200" b="1" dirty="0" smtClean="0">
                <a:solidFill>
                  <a:srgbClr val="FF0000"/>
                </a:solidFill>
                <a:latin typeface="Comic Sans MS" pitchFamily="66" charset="0"/>
              </a:rPr>
              <a:t>A</a:t>
            </a:r>
            <a:r>
              <a:rPr lang="en-US" sz="2200" dirty="0" smtClean="0">
                <a:latin typeface="Comic Sans MS" pitchFamily="66" charset="0"/>
              </a:rPr>
              <a:t>greement for FP7 </a:t>
            </a:r>
            <a:endParaRPr lang="en-US" sz="2200" dirty="0" smtClean="0">
              <a:latin typeface="Comic Sans MS" pitchFamily="66" charset="0"/>
            </a:endParaRPr>
          </a:p>
          <a:p>
            <a:endParaRPr lang="en-US" sz="2200" dirty="0" smtClean="0">
              <a:latin typeface="Comic Sans MS" pitchFamily="66" charset="0"/>
            </a:endParaRPr>
          </a:p>
          <a:p>
            <a:r>
              <a:rPr lang="en-US" sz="2200" dirty="0" smtClean="0">
                <a:latin typeface="Comic Sans MS" pitchFamily="66" charset="0"/>
              </a:rPr>
              <a:t>Comprehensive</a:t>
            </a:r>
            <a:r>
              <a:rPr lang="en-US" sz="2200" dirty="0" smtClean="0">
                <a:latin typeface="Comic Sans MS" pitchFamily="66" charset="0"/>
              </a:rPr>
              <a:t>, </a:t>
            </a:r>
            <a:r>
              <a:rPr lang="en-US" sz="2200" b="1" dirty="0" smtClean="0">
                <a:solidFill>
                  <a:srgbClr val="FF0000"/>
                </a:solidFill>
                <a:latin typeface="Comic Sans MS" pitchFamily="66" charset="0"/>
              </a:rPr>
              <a:t>modular</a:t>
            </a:r>
            <a:r>
              <a:rPr lang="en-US" sz="2200" dirty="0" smtClean="0">
                <a:latin typeface="Comic Sans MS" pitchFamily="66" charset="0"/>
              </a:rPr>
              <a:t> consortium agreement for the Seventh Framework Programme (</a:t>
            </a:r>
            <a:r>
              <a:rPr lang="en-US" sz="2200" dirty="0" smtClean="0">
                <a:latin typeface="Comic Sans MS" pitchFamily="66" charset="0"/>
              </a:rPr>
              <a:t>FP7)</a:t>
            </a:r>
          </a:p>
          <a:p>
            <a:endParaRPr lang="en-US" sz="2200" dirty="0" smtClean="0">
              <a:latin typeface="Comic Sans MS" pitchFamily="66" charset="0"/>
            </a:endParaRPr>
          </a:p>
          <a:p>
            <a:r>
              <a:rPr lang="en-US" sz="2200" dirty="0" smtClean="0">
                <a:latin typeface="Comic Sans MS" pitchFamily="66" charset="0"/>
              </a:rPr>
              <a:t>Initiated </a:t>
            </a:r>
            <a:r>
              <a:rPr lang="en-US" sz="2200" dirty="0" smtClean="0">
                <a:latin typeface="Comic Sans MS" pitchFamily="66" charset="0"/>
              </a:rPr>
              <a:t>by </a:t>
            </a:r>
            <a:r>
              <a:rPr lang="en-US" sz="2200" dirty="0" smtClean="0">
                <a:latin typeface="Comic Sans MS" pitchFamily="66" charset="0"/>
              </a:rPr>
              <a:t>FP7 </a:t>
            </a:r>
            <a:r>
              <a:rPr lang="en-US" sz="2200" dirty="0" smtClean="0">
                <a:latin typeface="Comic Sans MS" pitchFamily="66" charset="0"/>
              </a:rPr>
              <a:t>stakeholder groups, and co-developed with the FP </a:t>
            </a:r>
            <a:r>
              <a:rPr lang="en-US" sz="2200" dirty="0" smtClean="0">
                <a:latin typeface="Comic Sans MS" pitchFamily="66" charset="0"/>
              </a:rPr>
              <a:t>community (e.g. ANRT - France</a:t>
            </a:r>
            <a:r>
              <a:rPr lang="en-US" sz="2200" dirty="0" smtClean="0">
                <a:latin typeface="Comic Sans MS" pitchFamily="66" charset="0"/>
              </a:rPr>
              <a:t>, </a:t>
            </a:r>
            <a:r>
              <a:rPr lang="en-US" sz="2200" dirty="0" smtClean="0">
                <a:latin typeface="Comic Sans MS" pitchFamily="66" charset="0"/>
              </a:rPr>
              <a:t>Helmholtz, KoWi and Fraunhofer - Germany, EARTO - Europe, …)</a:t>
            </a:r>
          </a:p>
          <a:p>
            <a:endParaRPr lang="en-US" sz="2200" dirty="0" smtClean="0">
              <a:latin typeface="Comic Sans MS" pitchFamily="66" charset="0"/>
            </a:endParaRPr>
          </a:p>
          <a:p>
            <a:r>
              <a:rPr lang="en-US" sz="2200" dirty="0" smtClean="0">
                <a:latin typeface="Comic Sans MS" pitchFamily="66" charset="0"/>
              </a:rPr>
              <a:t>Frame </a:t>
            </a:r>
            <a:r>
              <a:rPr lang="en-US" sz="2200" dirty="0" smtClean="0">
                <a:latin typeface="Comic Sans MS" pitchFamily="66" charset="0"/>
              </a:rPr>
              <a:t>of reference which seeks to balance the interests of </a:t>
            </a:r>
            <a:r>
              <a:rPr lang="en-US" sz="2200" dirty="0" smtClean="0">
                <a:latin typeface="Comic Sans MS" pitchFamily="66" charset="0"/>
              </a:rPr>
              <a:t>all participant </a:t>
            </a:r>
            <a:r>
              <a:rPr lang="en-US" sz="2200" dirty="0" smtClean="0">
                <a:latin typeface="Comic Sans MS" pitchFamily="66" charset="0"/>
              </a:rPr>
              <a:t>categories in FP </a:t>
            </a:r>
            <a:r>
              <a:rPr lang="en-US" sz="2200" dirty="0" smtClean="0">
                <a:latin typeface="Comic Sans MS" pitchFamily="66" charset="0"/>
              </a:rPr>
              <a:t>projects</a:t>
            </a:r>
          </a:p>
          <a:p>
            <a:pPr>
              <a:buNone/>
            </a:pPr>
            <a:endParaRPr lang="en-US" sz="2200" dirty="0" smtClean="0">
              <a:latin typeface="Comic Sans MS" pitchFamily="66" charset="0"/>
            </a:endParaRPr>
          </a:p>
        </p:txBody>
      </p:sp>
      <p:sp>
        <p:nvSpPr>
          <p:cNvPr id="9" name="Date Placeholder 8"/>
          <p:cNvSpPr>
            <a:spLocks noGrp="1"/>
          </p:cNvSpPr>
          <p:nvPr>
            <p:ph type="dt" sz="half" idx="10"/>
          </p:nvPr>
        </p:nvSpPr>
        <p:spPr/>
        <p:txBody>
          <a:bodyPr/>
          <a:lstStyle/>
          <a:p>
            <a:r>
              <a:rPr lang="en-US" smtClean="0"/>
              <a:t>Pisa, March 2013</a:t>
            </a:r>
            <a:endParaRPr lang="en-US"/>
          </a:p>
        </p:txBody>
      </p:sp>
      <p:sp>
        <p:nvSpPr>
          <p:cNvPr id="10" name="Slide Number Placeholder 9"/>
          <p:cNvSpPr>
            <a:spLocks noGrp="1"/>
          </p:cNvSpPr>
          <p:nvPr>
            <p:ph type="sldNum" sz="quarter" idx="12"/>
          </p:nvPr>
        </p:nvSpPr>
        <p:spPr/>
        <p:txBody>
          <a:bodyPr/>
          <a:lstStyle/>
          <a:p>
            <a:fld id="{885224EE-7966-8142-A0EF-7E5D4BE20BA0}" type="slidenum">
              <a:rPr lang="en-US" smtClean="0"/>
              <a:pPr/>
              <a:t>2</a:t>
            </a:fld>
            <a:endParaRPr lang="en-US"/>
          </a:p>
        </p:txBody>
      </p:sp>
      <p:sp>
        <p:nvSpPr>
          <p:cNvPr id="11" name="Footer Placeholder 10"/>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7534" y="548680"/>
            <a:ext cx="7950890" cy="2862322"/>
          </a:xfrm>
          <a:prstGeom prst="rect">
            <a:avLst/>
          </a:prstGeom>
        </p:spPr>
        <p:txBody>
          <a:bodyPr wrap="square">
            <a:spAutoFit/>
          </a:bodyPr>
          <a:lstStyle/>
          <a:p>
            <a:endParaRPr lang="en-US" dirty="0" smtClean="0"/>
          </a:p>
          <a:p>
            <a:r>
              <a:rPr lang="en-GB" b="1" dirty="0"/>
              <a:t>6.5 </a:t>
            </a:r>
            <a:r>
              <a:rPr lang="en-GB" b="1" dirty="0" smtClean="0"/>
              <a:t> </a:t>
            </a:r>
            <a:r>
              <a:rPr lang="en-GB" b="1" dirty="0" smtClean="0">
                <a:solidFill>
                  <a:srgbClr val="0070C0"/>
                </a:solidFill>
              </a:rPr>
              <a:t>Management </a:t>
            </a:r>
            <a:r>
              <a:rPr lang="en-GB" b="1" dirty="0">
                <a:solidFill>
                  <a:srgbClr val="0070C0"/>
                </a:solidFill>
              </a:rPr>
              <a:t>Support </a:t>
            </a:r>
            <a:r>
              <a:rPr lang="en-GB" b="1" dirty="0" smtClean="0">
                <a:solidFill>
                  <a:srgbClr val="0070C0"/>
                </a:solidFill>
              </a:rPr>
              <a:t>Team</a:t>
            </a:r>
          </a:p>
          <a:p>
            <a:endParaRPr lang="it-IT" b="1" dirty="0">
              <a:solidFill>
                <a:srgbClr val="00B0F0"/>
              </a:solidFill>
            </a:endParaRPr>
          </a:p>
          <a:p>
            <a:r>
              <a:rPr lang="en-GB" dirty="0"/>
              <a:t>The Management Support Team shall be </a:t>
            </a:r>
            <a:r>
              <a:rPr lang="en-GB" b="1" dirty="0">
                <a:solidFill>
                  <a:srgbClr val="FF0000"/>
                </a:solidFill>
              </a:rPr>
              <a:t>proposed</a:t>
            </a:r>
            <a:r>
              <a:rPr lang="en-GB" dirty="0"/>
              <a:t> by the </a:t>
            </a:r>
            <a:r>
              <a:rPr lang="en-GB" b="1" dirty="0" smtClean="0">
                <a:solidFill>
                  <a:srgbClr val="FF0000"/>
                </a:solidFill>
              </a:rPr>
              <a:t>Coordinator</a:t>
            </a:r>
            <a:r>
              <a:rPr lang="en-GB" dirty="0" smtClean="0"/>
              <a:t>.</a:t>
            </a:r>
          </a:p>
          <a:p>
            <a:r>
              <a:rPr lang="en-GB" dirty="0" smtClean="0"/>
              <a:t>It </a:t>
            </a:r>
            <a:r>
              <a:rPr lang="en-GB" dirty="0"/>
              <a:t>shall be </a:t>
            </a:r>
            <a:r>
              <a:rPr lang="en-GB" b="1" dirty="0">
                <a:solidFill>
                  <a:srgbClr val="FF0000"/>
                </a:solidFill>
              </a:rPr>
              <a:t>appointed by the </a:t>
            </a:r>
            <a:r>
              <a:rPr lang="en-GB" b="1" dirty="0" smtClean="0">
                <a:solidFill>
                  <a:srgbClr val="FF0000"/>
                </a:solidFill>
              </a:rPr>
              <a:t>EB </a:t>
            </a:r>
            <a:r>
              <a:rPr lang="en-GB" dirty="0" smtClean="0"/>
              <a:t>and </a:t>
            </a:r>
            <a:r>
              <a:rPr lang="en-GB" dirty="0"/>
              <a:t>shall </a:t>
            </a:r>
            <a:r>
              <a:rPr lang="en-GB" b="1" dirty="0">
                <a:solidFill>
                  <a:srgbClr val="FF0000"/>
                </a:solidFill>
              </a:rPr>
              <a:t>assist and facilitate the work of </a:t>
            </a:r>
            <a:r>
              <a:rPr lang="en-GB" b="1" dirty="0" smtClean="0">
                <a:solidFill>
                  <a:srgbClr val="FF0000"/>
                </a:solidFill>
              </a:rPr>
              <a:t>EB </a:t>
            </a:r>
            <a:r>
              <a:rPr lang="en-GB" dirty="0" smtClean="0"/>
              <a:t>and </a:t>
            </a:r>
            <a:r>
              <a:rPr lang="en-GB" dirty="0"/>
              <a:t>the Coordinator for executing the decisions of the </a:t>
            </a:r>
            <a:r>
              <a:rPr lang="en-GB" dirty="0" smtClean="0"/>
              <a:t>GA as </a:t>
            </a:r>
            <a:r>
              <a:rPr lang="en-GB" dirty="0"/>
              <a:t>well as the day-to-day management of the </a:t>
            </a:r>
            <a:r>
              <a:rPr lang="en-GB" dirty="0" smtClean="0"/>
              <a:t>Project.</a:t>
            </a:r>
          </a:p>
          <a:p>
            <a:endParaRPr lang="en-GB" dirty="0" smtClean="0"/>
          </a:p>
          <a:p>
            <a:r>
              <a:rPr lang="en-GB" dirty="0" smtClean="0"/>
              <a:t>The</a:t>
            </a:r>
            <a:r>
              <a:rPr lang="en-GB" dirty="0" smtClean="0">
                <a:solidFill>
                  <a:srgbClr val="FF0000"/>
                </a:solidFill>
              </a:rPr>
              <a:t> </a:t>
            </a:r>
            <a:r>
              <a:rPr lang="en-GB" dirty="0" smtClean="0"/>
              <a:t>Management Support Team </a:t>
            </a:r>
            <a:r>
              <a:rPr lang="en-GB" b="1" dirty="0" smtClean="0">
                <a:solidFill>
                  <a:srgbClr val="FF0000"/>
                </a:solidFill>
              </a:rPr>
              <a:t>corresponds </a:t>
            </a:r>
            <a:r>
              <a:rPr lang="en-GB" b="1" dirty="0">
                <a:solidFill>
                  <a:srgbClr val="FF0000"/>
                </a:solidFill>
              </a:rPr>
              <a:t>to the group of Work Package Managers</a:t>
            </a:r>
            <a:r>
              <a:rPr lang="en-GB" b="1" dirty="0"/>
              <a:t> </a:t>
            </a:r>
            <a:r>
              <a:rPr lang="en-GB" dirty="0"/>
              <a:t>described in Annex 1</a:t>
            </a:r>
            <a:r>
              <a:rPr lang="en-GB" dirty="0" smtClean="0"/>
              <a:t>.</a:t>
            </a:r>
            <a:endParaRPr lang="it-IT" dirty="0"/>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964488" cy="6370975"/>
          </a:xfrm>
          <a:prstGeom prst="rect">
            <a:avLst/>
          </a:prstGeom>
        </p:spPr>
        <p:txBody>
          <a:bodyPr wrap="square">
            <a:spAutoFit/>
          </a:bodyPr>
          <a:lstStyle/>
          <a:p>
            <a:r>
              <a:rPr lang="en-US" b="1" dirty="0"/>
              <a:t>Section 7:</a:t>
            </a:r>
            <a:r>
              <a:rPr lang="en-US" dirty="0"/>
              <a:t> </a:t>
            </a:r>
            <a:r>
              <a:rPr lang="en-US" dirty="0" smtClean="0"/>
              <a:t> </a:t>
            </a:r>
            <a:r>
              <a:rPr lang="en-US" sz="2400" b="1" dirty="0" smtClean="0">
                <a:solidFill>
                  <a:srgbClr val="0070C0"/>
                </a:solidFill>
              </a:rPr>
              <a:t>Financial provisions</a:t>
            </a:r>
          </a:p>
          <a:p>
            <a:endParaRPr lang="en-US" sz="2400" b="1" dirty="0">
              <a:solidFill>
                <a:srgbClr val="0070C0"/>
              </a:solidFill>
            </a:endParaRPr>
          </a:p>
          <a:p>
            <a:r>
              <a:rPr lang="en-US" b="1" dirty="0"/>
              <a:t>7.1 </a:t>
            </a:r>
            <a:r>
              <a:rPr lang="en-US" b="1" dirty="0" smtClean="0"/>
              <a:t> </a:t>
            </a:r>
            <a:r>
              <a:rPr lang="en-US" b="1" dirty="0" smtClean="0">
                <a:solidFill>
                  <a:srgbClr val="0070C0"/>
                </a:solidFill>
              </a:rPr>
              <a:t>General Principles</a:t>
            </a:r>
          </a:p>
          <a:p>
            <a:endParaRPr lang="en-US" b="1" dirty="0">
              <a:solidFill>
                <a:srgbClr val="0070C0"/>
              </a:solidFill>
            </a:endParaRPr>
          </a:p>
          <a:p>
            <a:r>
              <a:rPr lang="en-US" b="1" dirty="0"/>
              <a:t>7.1.1</a:t>
            </a:r>
            <a:r>
              <a:rPr lang="en-US" dirty="0"/>
              <a:t> </a:t>
            </a:r>
            <a:r>
              <a:rPr lang="en-US" dirty="0" smtClean="0"/>
              <a:t> </a:t>
            </a:r>
            <a:r>
              <a:rPr lang="en-US" b="1" dirty="0" smtClean="0">
                <a:solidFill>
                  <a:srgbClr val="0070C0"/>
                </a:solidFill>
              </a:rPr>
              <a:t>Distribution </a:t>
            </a:r>
            <a:r>
              <a:rPr lang="en-US" b="1" dirty="0">
                <a:solidFill>
                  <a:srgbClr val="0070C0"/>
                </a:solidFill>
              </a:rPr>
              <a:t>of Financial </a:t>
            </a:r>
            <a:r>
              <a:rPr lang="en-US" b="1" dirty="0" smtClean="0">
                <a:solidFill>
                  <a:srgbClr val="0070C0"/>
                </a:solidFill>
              </a:rPr>
              <a:t>Contribution</a:t>
            </a:r>
            <a:endParaRPr lang="en-US" dirty="0" smtClean="0">
              <a:solidFill>
                <a:srgbClr val="00B0F0"/>
              </a:solidFill>
            </a:endParaRPr>
          </a:p>
          <a:p>
            <a:r>
              <a:rPr lang="en-US" dirty="0" smtClean="0"/>
              <a:t>The </a:t>
            </a:r>
            <a:r>
              <a:rPr lang="en-US" dirty="0"/>
              <a:t>financial contribution of the Union to </a:t>
            </a:r>
            <a:r>
              <a:rPr lang="en-US" dirty="0" smtClean="0"/>
              <a:t>the Project shall </a:t>
            </a:r>
            <a:r>
              <a:rPr lang="en-US" dirty="0"/>
              <a:t>be </a:t>
            </a:r>
            <a:r>
              <a:rPr lang="en-US" b="1" dirty="0">
                <a:solidFill>
                  <a:srgbClr val="FF0000"/>
                </a:solidFill>
              </a:rPr>
              <a:t>distributed</a:t>
            </a:r>
            <a:r>
              <a:rPr lang="en-US" dirty="0"/>
              <a:t> by the Coordinator according to:</a:t>
            </a:r>
          </a:p>
          <a:p>
            <a:r>
              <a:rPr lang="en-US" dirty="0"/>
              <a:t>	- the </a:t>
            </a:r>
            <a:r>
              <a:rPr lang="en-US" b="1" dirty="0">
                <a:solidFill>
                  <a:srgbClr val="FF0000"/>
                </a:solidFill>
              </a:rPr>
              <a:t>Consortium Budget </a:t>
            </a:r>
            <a:r>
              <a:rPr lang="en-US" dirty="0"/>
              <a:t>as included in the Consortium Plan</a:t>
            </a:r>
          </a:p>
          <a:p>
            <a:r>
              <a:rPr lang="en-US" dirty="0"/>
              <a:t>	- the </a:t>
            </a:r>
            <a:r>
              <a:rPr lang="en-US" b="1" dirty="0">
                <a:solidFill>
                  <a:srgbClr val="FF0000"/>
                </a:solidFill>
              </a:rPr>
              <a:t>approval of reports </a:t>
            </a:r>
            <a:r>
              <a:rPr lang="en-US" dirty="0"/>
              <a:t>by the European Commission, and</a:t>
            </a:r>
          </a:p>
          <a:p>
            <a:r>
              <a:rPr lang="en-US" dirty="0"/>
              <a:t>	- the </a:t>
            </a:r>
            <a:r>
              <a:rPr lang="en-US" b="1" dirty="0">
                <a:solidFill>
                  <a:srgbClr val="FF0000"/>
                </a:solidFill>
              </a:rPr>
              <a:t>provisions of payment </a:t>
            </a:r>
            <a:r>
              <a:rPr lang="en-US" dirty="0"/>
              <a:t>in Article </a:t>
            </a:r>
            <a:r>
              <a:rPr lang="en-US" dirty="0" smtClean="0"/>
              <a:t>7.3</a:t>
            </a:r>
            <a:endParaRPr lang="en-US" dirty="0"/>
          </a:p>
          <a:p>
            <a:endParaRPr lang="en-US" dirty="0" smtClean="0"/>
          </a:p>
          <a:p>
            <a:r>
              <a:rPr lang="en-US" dirty="0" smtClean="0"/>
              <a:t>A </a:t>
            </a:r>
            <a:r>
              <a:rPr lang="en-US" dirty="0"/>
              <a:t>Party shall be funded </a:t>
            </a:r>
            <a:r>
              <a:rPr lang="en-US" b="1" dirty="0">
                <a:solidFill>
                  <a:srgbClr val="FF0000"/>
                </a:solidFill>
              </a:rPr>
              <a:t>only for its tasks carried out in accordance</a:t>
            </a:r>
            <a:r>
              <a:rPr lang="en-US" dirty="0"/>
              <a:t> with the Consortium Plan</a:t>
            </a:r>
            <a:r>
              <a:rPr lang="en-US" dirty="0" smtClean="0"/>
              <a:t>.</a:t>
            </a:r>
            <a:endParaRPr lang="en-US" dirty="0"/>
          </a:p>
          <a:p>
            <a:endParaRPr lang="en-US" dirty="0" smtClean="0"/>
          </a:p>
          <a:p>
            <a:r>
              <a:rPr lang="en-US" b="1" dirty="0" smtClean="0"/>
              <a:t>7.1.2</a:t>
            </a:r>
            <a:r>
              <a:rPr lang="en-US" dirty="0" smtClean="0"/>
              <a:t>  </a:t>
            </a:r>
            <a:r>
              <a:rPr lang="en-US" b="1" dirty="0">
                <a:solidFill>
                  <a:srgbClr val="0070C0"/>
                </a:solidFill>
              </a:rPr>
              <a:t>Justifying </a:t>
            </a:r>
            <a:r>
              <a:rPr lang="en-US" b="1" dirty="0" smtClean="0">
                <a:solidFill>
                  <a:srgbClr val="0070C0"/>
                </a:solidFill>
              </a:rPr>
              <a:t>Costs</a:t>
            </a:r>
          </a:p>
          <a:p>
            <a:r>
              <a:rPr lang="en-US" b="1" dirty="0" smtClean="0"/>
              <a:t>…</a:t>
            </a:r>
            <a:r>
              <a:rPr lang="en-US" dirty="0" smtClean="0"/>
              <a:t> E</a:t>
            </a:r>
            <a:r>
              <a:rPr lang="en-US" dirty="0" smtClean="0"/>
              <a:t>ach </a:t>
            </a:r>
            <a:r>
              <a:rPr lang="en-US" b="1" dirty="0">
                <a:solidFill>
                  <a:srgbClr val="FF0000"/>
                </a:solidFill>
              </a:rPr>
              <a:t>Party shall be solely responsible </a:t>
            </a:r>
            <a:r>
              <a:rPr lang="en-US" dirty="0"/>
              <a:t>for justifying its </a:t>
            </a:r>
            <a:r>
              <a:rPr lang="en-US" b="1" dirty="0">
                <a:solidFill>
                  <a:srgbClr val="FF0000"/>
                </a:solidFill>
              </a:rPr>
              <a:t>costs</a:t>
            </a:r>
            <a:r>
              <a:rPr lang="en-US" dirty="0">
                <a:solidFill>
                  <a:srgbClr val="FF0000"/>
                </a:solidFill>
              </a:rPr>
              <a:t> </a:t>
            </a:r>
            <a:r>
              <a:rPr lang="en-US" dirty="0"/>
              <a:t>with respect to the Project </a:t>
            </a:r>
            <a:r>
              <a:rPr lang="en-US" b="1" dirty="0">
                <a:solidFill>
                  <a:srgbClr val="FF0000"/>
                </a:solidFill>
              </a:rPr>
              <a:t>towards the </a:t>
            </a:r>
            <a:r>
              <a:rPr lang="en-US" b="1" dirty="0" smtClean="0">
                <a:solidFill>
                  <a:srgbClr val="FF0000"/>
                </a:solidFill>
              </a:rPr>
              <a:t>EU Commission</a:t>
            </a:r>
            <a:r>
              <a:rPr lang="en-US" dirty="0"/>
              <a:t>. </a:t>
            </a:r>
            <a:r>
              <a:rPr lang="en-US" b="1" dirty="0">
                <a:solidFill>
                  <a:srgbClr val="FF0000"/>
                </a:solidFill>
              </a:rPr>
              <a:t>Neither the Coordinator nor any</a:t>
            </a:r>
            <a:r>
              <a:rPr lang="en-US" dirty="0"/>
              <a:t> of the </a:t>
            </a:r>
            <a:r>
              <a:rPr lang="en-US" b="1" dirty="0">
                <a:solidFill>
                  <a:srgbClr val="FF0000"/>
                </a:solidFill>
              </a:rPr>
              <a:t>other Parties</a:t>
            </a:r>
            <a:r>
              <a:rPr lang="en-US" dirty="0"/>
              <a:t> shall be in any way </a:t>
            </a:r>
            <a:r>
              <a:rPr lang="en-US" b="1" dirty="0">
                <a:solidFill>
                  <a:srgbClr val="FF0000"/>
                </a:solidFill>
              </a:rPr>
              <a:t>liable</a:t>
            </a:r>
            <a:r>
              <a:rPr lang="en-US" dirty="0"/>
              <a:t> or responsible</a:t>
            </a:r>
            <a:r>
              <a:rPr lang="en-US" dirty="0">
                <a:solidFill>
                  <a:srgbClr val="FF0000"/>
                </a:solidFill>
              </a:rPr>
              <a:t> </a:t>
            </a:r>
            <a:r>
              <a:rPr lang="en-US" dirty="0"/>
              <a:t>for such justification of costs towards the European Commission</a:t>
            </a:r>
            <a:r>
              <a:rPr lang="en-US" dirty="0" smtClean="0"/>
              <a:t>.</a:t>
            </a:r>
          </a:p>
          <a:p>
            <a:endParaRPr lang="en-US" dirty="0"/>
          </a:p>
          <a:p>
            <a:r>
              <a:rPr lang="en-US" b="1" dirty="0" smtClean="0"/>
              <a:t>7.1.3 </a:t>
            </a:r>
            <a:r>
              <a:rPr lang="en-US" dirty="0" smtClean="0"/>
              <a:t> </a:t>
            </a:r>
            <a:r>
              <a:rPr lang="en-US" b="1" dirty="0">
                <a:solidFill>
                  <a:srgbClr val="0070C0"/>
                </a:solidFill>
              </a:rPr>
              <a:t>Funding Principles</a:t>
            </a:r>
          </a:p>
          <a:p>
            <a:r>
              <a:rPr lang="en-US" dirty="0"/>
              <a:t>A Party which </a:t>
            </a:r>
            <a:r>
              <a:rPr lang="en-US" b="1" dirty="0">
                <a:solidFill>
                  <a:srgbClr val="FF0000"/>
                </a:solidFill>
              </a:rPr>
              <a:t>spends </a:t>
            </a:r>
            <a:r>
              <a:rPr lang="en-US" b="1" dirty="0" smtClean="0">
                <a:solidFill>
                  <a:srgbClr val="FF0000"/>
                </a:solidFill>
              </a:rPr>
              <a:t>less </a:t>
            </a:r>
            <a:r>
              <a:rPr lang="en-US" dirty="0" smtClean="0"/>
              <a:t>than its share</a:t>
            </a:r>
            <a:r>
              <a:rPr lang="en-US" dirty="0" smtClean="0"/>
              <a:t> </a:t>
            </a:r>
            <a:r>
              <a:rPr lang="en-US" dirty="0" smtClean="0"/>
              <a:t>will </a:t>
            </a:r>
            <a:r>
              <a:rPr lang="en-US" dirty="0"/>
              <a:t>be funded </a:t>
            </a:r>
            <a:r>
              <a:rPr lang="en-US" dirty="0" smtClean="0"/>
              <a:t>for its </a:t>
            </a:r>
            <a:r>
              <a:rPr lang="en-US" dirty="0"/>
              <a:t>actual </a:t>
            </a:r>
            <a:r>
              <a:rPr lang="en-US" b="1" dirty="0">
                <a:solidFill>
                  <a:srgbClr val="FF0000"/>
                </a:solidFill>
              </a:rPr>
              <a:t>duly justified </a:t>
            </a:r>
            <a:r>
              <a:rPr lang="en-US" b="1" dirty="0" smtClean="0">
                <a:solidFill>
                  <a:srgbClr val="FF0000"/>
                </a:solidFill>
              </a:rPr>
              <a:t>costs only</a:t>
            </a:r>
            <a:r>
              <a:rPr lang="en-US" dirty="0" smtClean="0"/>
              <a:t>.</a:t>
            </a:r>
            <a:endParaRPr lang="en-US" dirty="0"/>
          </a:p>
          <a:p>
            <a:r>
              <a:rPr lang="en-US" dirty="0"/>
              <a:t>A Party that </a:t>
            </a:r>
            <a:r>
              <a:rPr lang="en-US" b="1" dirty="0">
                <a:solidFill>
                  <a:srgbClr val="FF0000"/>
                </a:solidFill>
              </a:rPr>
              <a:t>spends more </a:t>
            </a:r>
            <a:r>
              <a:rPr lang="en-US" dirty="0" smtClean="0"/>
              <a:t>than its allocated share </a:t>
            </a:r>
            <a:r>
              <a:rPr lang="en-US" dirty="0" smtClean="0"/>
              <a:t>will </a:t>
            </a:r>
            <a:r>
              <a:rPr lang="en-US" dirty="0"/>
              <a:t>be funded only </a:t>
            </a:r>
            <a:r>
              <a:rPr lang="en-US" dirty="0" smtClean="0"/>
              <a:t>in respect of </a:t>
            </a:r>
            <a:r>
              <a:rPr lang="en-US" b="1" dirty="0" smtClean="0">
                <a:solidFill>
                  <a:srgbClr val="FF0000"/>
                </a:solidFill>
              </a:rPr>
              <a:t>duly </a:t>
            </a:r>
            <a:r>
              <a:rPr lang="en-US" b="1" dirty="0">
                <a:solidFill>
                  <a:srgbClr val="FF0000"/>
                </a:solidFill>
              </a:rPr>
              <a:t>justified </a:t>
            </a:r>
            <a:r>
              <a:rPr lang="en-US" b="1" dirty="0" smtClean="0">
                <a:solidFill>
                  <a:srgbClr val="FF0000"/>
                </a:solidFill>
              </a:rPr>
              <a:t>costs</a:t>
            </a:r>
            <a:r>
              <a:rPr lang="en-US" dirty="0" smtClean="0">
                <a:solidFill>
                  <a:srgbClr val="FF0000"/>
                </a:solidFill>
              </a:rPr>
              <a:t> </a:t>
            </a:r>
            <a:r>
              <a:rPr lang="en-US" dirty="0"/>
              <a:t>up to an amount </a:t>
            </a:r>
            <a:r>
              <a:rPr lang="en-US" b="1" dirty="0">
                <a:solidFill>
                  <a:srgbClr val="FF0000"/>
                </a:solidFill>
              </a:rPr>
              <a:t>not exceeding that share</a:t>
            </a:r>
            <a:r>
              <a:rPr lang="en-US" dirty="0"/>
              <a:t>. </a:t>
            </a:r>
            <a:endParaRPr lang="en-US" dirty="0" smtClean="0"/>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4056" y="710694"/>
            <a:ext cx="7812360" cy="3970318"/>
          </a:xfrm>
          <a:prstGeom prst="rect">
            <a:avLst/>
          </a:prstGeom>
        </p:spPr>
        <p:txBody>
          <a:bodyPr wrap="square">
            <a:spAutoFit/>
          </a:bodyPr>
          <a:lstStyle/>
          <a:p>
            <a:r>
              <a:rPr lang="en-US" b="1" dirty="0" smtClean="0"/>
              <a:t>7.1.4</a:t>
            </a:r>
            <a:r>
              <a:rPr lang="en-US" dirty="0" smtClean="0"/>
              <a:t>  </a:t>
            </a:r>
            <a:r>
              <a:rPr lang="en-US" b="1" dirty="0" smtClean="0">
                <a:solidFill>
                  <a:srgbClr val="0070C0"/>
                </a:solidFill>
              </a:rPr>
              <a:t>Financial Consequences of the termination of the participation of a </a:t>
            </a:r>
            <a:r>
              <a:rPr lang="en-US" b="1" dirty="0" smtClean="0">
                <a:solidFill>
                  <a:srgbClr val="0070C0"/>
                </a:solidFill>
              </a:rPr>
              <a:t>Party</a:t>
            </a:r>
          </a:p>
          <a:p>
            <a:endParaRPr lang="en-US" b="1" dirty="0" smtClean="0">
              <a:solidFill>
                <a:srgbClr val="0070C0"/>
              </a:solidFill>
            </a:endParaRPr>
          </a:p>
          <a:p>
            <a:r>
              <a:rPr lang="en-US" b="1" dirty="0" smtClean="0">
                <a:solidFill>
                  <a:srgbClr val="FF0000"/>
                </a:solidFill>
              </a:rPr>
              <a:t>A Party leaving the Consortium shall refund all payments it has received except the amount of </a:t>
            </a:r>
            <a:r>
              <a:rPr lang="en-US" b="1" dirty="0">
                <a:solidFill>
                  <a:srgbClr val="FF0000"/>
                </a:solidFill>
              </a:rPr>
              <a:t> </a:t>
            </a:r>
            <a:r>
              <a:rPr lang="en-US" b="1" dirty="0" smtClean="0">
                <a:solidFill>
                  <a:srgbClr val="FF0000"/>
                </a:solidFill>
              </a:rPr>
              <a:t>contribution accepted by the European Commission </a:t>
            </a:r>
            <a:r>
              <a:rPr lang="en-US" dirty="0" smtClean="0">
                <a:solidFill>
                  <a:srgbClr val="FF0000"/>
                </a:solidFill>
              </a:rPr>
              <a:t>or another contributor</a:t>
            </a:r>
            <a:r>
              <a:rPr lang="en-US" dirty="0" smtClean="0"/>
              <a:t>. </a:t>
            </a:r>
          </a:p>
          <a:p>
            <a:endParaRPr lang="en-US" dirty="0" smtClean="0"/>
          </a:p>
          <a:p>
            <a:r>
              <a:rPr lang="en-US" dirty="0" smtClean="0"/>
              <a:t>Furthermore a </a:t>
            </a:r>
            <a:r>
              <a:rPr lang="en-US" b="1" dirty="0" smtClean="0">
                <a:solidFill>
                  <a:srgbClr val="FF0000"/>
                </a:solidFill>
              </a:rPr>
              <a:t>Defaulting Party shall</a:t>
            </a:r>
            <a:r>
              <a:rPr lang="en-US" dirty="0" smtClean="0"/>
              <a:t>, </a:t>
            </a:r>
            <a:r>
              <a:rPr lang="en-GB" dirty="0" smtClean="0"/>
              <a:t>within </a:t>
            </a:r>
            <a:r>
              <a:rPr lang="en-GB" dirty="0" smtClean="0"/>
              <a:t>the limits specified in Article 5.2 of this Consortium Agreement, </a:t>
            </a:r>
            <a:r>
              <a:rPr lang="en-GB" b="1" dirty="0" smtClean="0">
                <a:solidFill>
                  <a:srgbClr val="FF0000"/>
                </a:solidFill>
              </a:rPr>
              <a:t>bear any reasonable and justifiable additional costs occurring to the other Parties</a:t>
            </a:r>
            <a:r>
              <a:rPr lang="en-GB" dirty="0" smtClean="0"/>
              <a:t> in order to perform its and their </a:t>
            </a:r>
            <a:r>
              <a:rPr lang="en-GB" dirty="0" smtClean="0"/>
              <a:t>tasks.</a:t>
            </a:r>
          </a:p>
          <a:p>
            <a:endParaRPr lang="en-GB" dirty="0" smtClean="0"/>
          </a:p>
          <a:p>
            <a:r>
              <a:rPr lang="en-GB" dirty="0" smtClean="0"/>
              <a:t>Any </a:t>
            </a:r>
            <a:r>
              <a:rPr lang="en-GB" b="1" dirty="0" smtClean="0">
                <a:solidFill>
                  <a:srgbClr val="FF0000"/>
                </a:solidFill>
              </a:rPr>
              <a:t>additional costs </a:t>
            </a:r>
            <a:r>
              <a:rPr lang="en-GB" dirty="0" smtClean="0"/>
              <a:t>which are not covered by the Defaulting Party shall in principle be </a:t>
            </a:r>
            <a:r>
              <a:rPr lang="en-GB" b="1" dirty="0" smtClean="0">
                <a:solidFill>
                  <a:srgbClr val="FF0000"/>
                </a:solidFill>
              </a:rPr>
              <a:t>apportioned</a:t>
            </a:r>
            <a:r>
              <a:rPr lang="en-GB" dirty="0" smtClean="0"/>
              <a:t> to the </a:t>
            </a:r>
            <a:r>
              <a:rPr lang="en-GB" b="1" dirty="0" smtClean="0">
                <a:solidFill>
                  <a:srgbClr val="FF0000"/>
                </a:solidFill>
              </a:rPr>
              <a:t>remaining Parties pro rata to their share </a:t>
            </a:r>
            <a:r>
              <a:rPr lang="en-GB" dirty="0" smtClean="0"/>
              <a:t>in the total costs of the Project as identified in the Consortium Budget.</a:t>
            </a:r>
            <a:endParaRPr lang="en-US" dirty="0" smtClean="0"/>
          </a:p>
          <a:p>
            <a:endParaRPr lang="en-US" dirty="0" smtClean="0"/>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22</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62"/>
            <a:ext cx="9144000" cy="5909310"/>
          </a:xfrm>
          <a:prstGeom prst="rect">
            <a:avLst/>
          </a:prstGeom>
        </p:spPr>
        <p:txBody>
          <a:bodyPr wrap="square">
            <a:spAutoFit/>
          </a:bodyPr>
          <a:lstStyle/>
          <a:p>
            <a:r>
              <a:rPr lang="en-US" b="1" dirty="0" smtClean="0"/>
              <a:t>7.2</a:t>
            </a:r>
            <a:r>
              <a:rPr lang="en-US" dirty="0" smtClean="0"/>
              <a:t>  </a:t>
            </a:r>
            <a:r>
              <a:rPr lang="en-US" b="1" dirty="0" smtClean="0">
                <a:solidFill>
                  <a:srgbClr val="0070C0"/>
                </a:solidFill>
              </a:rPr>
              <a:t>Budgeting </a:t>
            </a:r>
            <a:r>
              <a:rPr lang="en-US" dirty="0" smtClean="0">
                <a:solidFill>
                  <a:srgbClr val="00B0F0"/>
                </a:solidFill>
              </a:rPr>
              <a:t> </a:t>
            </a:r>
            <a:endParaRPr lang="en-US" dirty="0">
              <a:solidFill>
                <a:srgbClr val="00B0F0"/>
              </a:solidFill>
            </a:endParaRPr>
          </a:p>
          <a:p>
            <a:endParaRPr lang="en-US" dirty="0" smtClean="0"/>
          </a:p>
          <a:p>
            <a:r>
              <a:rPr lang="en-US" dirty="0" smtClean="0"/>
              <a:t>The </a:t>
            </a:r>
            <a:r>
              <a:rPr lang="en-US" dirty="0"/>
              <a:t>Consortium Budget shall be valued in accordance with the usual accounting and management principles and practices of the respective Parties. </a:t>
            </a:r>
            <a:endParaRPr lang="en-US" dirty="0" smtClean="0"/>
          </a:p>
          <a:p>
            <a:endParaRPr lang="en-US" dirty="0"/>
          </a:p>
          <a:p>
            <a:r>
              <a:rPr lang="en-GB" b="1" dirty="0" smtClean="0"/>
              <a:t>7.2.1  </a:t>
            </a:r>
            <a:r>
              <a:rPr lang="en-GB" b="1" dirty="0">
                <a:solidFill>
                  <a:srgbClr val="0070C0"/>
                </a:solidFill>
              </a:rPr>
              <a:t>Budgeted costs eligible for 100% </a:t>
            </a:r>
            <a:r>
              <a:rPr lang="en-GB" b="1" dirty="0" smtClean="0">
                <a:solidFill>
                  <a:srgbClr val="0070C0"/>
                </a:solidFill>
              </a:rPr>
              <a:t>reimbursement</a:t>
            </a:r>
            <a:r>
              <a:rPr lang="en-GB" b="1" dirty="0" smtClean="0">
                <a:solidFill>
                  <a:srgbClr val="00B0F0"/>
                </a:solidFill>
              </a:rPr>
              <a:t> </a:t>
            </a:r>
            <a:endParaRPr lang="it-IT" b="1" dirty="0">
              <a:solidFill>
                <a:srgbClr val="00B0F0"/>
              </a:solidFill>
            </a:endParaRPr>
          </a:p>
          <a:p>
            <a:r>
              <a:rPr lang="en-GB" dirty="0"/>
              <a:t>These costs shall be budgeted in the Consortium Budget in the following order of priority</a:t>
            </a:r>
            <a:r>
              <a:rPr lang="en-GB" dirty="0" smtClean="0"/>
              <a:t>:</a:t>
            </a:r>
            <a:endParaRPr lang="it-IT" dirty="0"/>
          </a:p>
          <a:p>
            <a:pPr lvl="0"/>
            <a:r>
              <a:rPr lang="en-GB" dirty="0" smtClean="0"/>
              <a:t>- Banking </a:t>
            </a:r>
            <a:r>
              <a:rPr lang="en-GB" dirty="0"/>
              <a:t>and transaction costs related to the handling of any financial resources made available for the Project by the Coordinator</a:t>
            </a:r>
            <a:endParaRPr lang="it-IT" dirty="0"/>
          </a:p>
          <a:p>
            <a:pPr lvl="0"/>
            <a:r>
              <a:rPr lang="en-GB" dirty="0" smtClean="0"/>
              <a:t>- Costs </a:t>
            </a:r>
            <a:r>
              <a:rPr lang="en-GB" dirty="0"/>
              <a:t>of Parties related to calls for new Beneficiaries</a:t>
            </a:r>
            <a:endParaRPr lang="it-IT" dirty="0"/>
          </a:p>
          <a:p>
            <a:pPr lvl="0"/>
            <a:r>
              <a:rPr lang="en-GB" dirty="0" smtClean="0"/>
              <a:t>- Costs </a:t>
            </a:r>
            <a:r>
              <a:rPr lang="en-GB" dirty="0"/>
              <a:t>related to updating this Agreement</a:t>
            </a:r>
            <a:endParaRPr lang="it-IT" dirty="0"/>
          </a:p>
          <a:p>
            <a:pPr lvl="0"/>
            <a:r>
              <a:rPr lang="en-GB" dirty="0" smtClean="0"/>
              <a:t>- Management </a:t>
            </a:r>
            <a:r>
              <a:rPr lang="en-GB" dirty="0"/>
              <a:t>costs of the Coordinator and the Management Support Team</a:t>
            </a:r>
            <a:endParaRPr lang="it-IT" dirty="0"/>
          </a:p>
          <a:p>
            <a:pPr lvl="0"/>
            <a:r>
              <a:rPr lang="en-GB" dirty="0" smtClean="0"/>
              <a:t>- </a:t>
            </a:r>
            <a:r>
              <a:rPr lang="en-GB" dirty="0" smtClean="0"/>
              <a:t>Costs </a:t>
            </a:r>
            <a:r>
              <a:rPr lang="en-GB" dirty="0"/>
              <a:t>related to the tasks of the Executive </a:t>
            </a:r>
            <a:r>
              <a:rPr lang="en-GB" dirty="0" smtClean="0"/>
              <a:t>Board</a:t>
            </a:r>
            <a:endParaRPr lang="it-IT" dirty="0"/>
          </a:p>
          <a:p>
            <a:pPr lvl="0"/>
            <a:r>
              <a:rPr lang="en-GB" dirty="0" smtClean="0"/>
              <a:t>- Intellectual </a:t>
            </a:r>
            <a:r>
              <a:rPr lang="en-GB" dirty="0"/>
              <a:t>property protection costs</a:t>
            </a:r>
            <a:endParaRPr lang="it-IT" dirty="0"/>
          </a:p>
          <a:p>
            <a:pPr lvl="0"/>
            <a:r>
              <a:rPr lang="en-GB" dirty="0" smtClean="0"/>
              <a:t>- Costs </a:t>
            </a:r>
            <a:r>
              <a:rPr lang="en-GB" dirty="0"/>
              <a:t>for publications </a:t>
            </a:r>
            <a:endParaRPr lang="it-IT" dirty="0"/>
          </a:p>
          <a:p>
            <a:pPr lvl="0"/>
            <a:r>
              <a:rPr lang="en-GB" dirty="0" smtClean="0"/>
              <a:t>- Costs </a:t>
            </a:r>
            <a:r>
              <a:rPr lang="en-GB" dirty="0"/>
              <a:t>for the tasks of chairpersons</a:t>
            </a:r>
            <a:endParaRPr lang="it-IT" dirty="0"/>
          </a:p>
          <a:p>
            <a:pPr lvl="0"/>
            <a:r>
              <a:rPr lang="en-GB" dirty="0" smtClean="0"/>
              <a:t>- Any </a:t>
            </a:r>
            <a:r>
              <a:rPr lang="en-GB" dirty="0"/>
              <a:t>other costs eligible for 100% </a:t>
            </a:r>
            <a:r>
              <a:rPr lang="en-GB" dirty="0" smtClean="0"/>
              <a:t>reimbursement</a:t>
            </a:r>
            <a:r>
              <a:rPr lang="it-IT" dirty="0"/>
              <a:t> </a:t>
            </a:r>
          </a:p>
          <a:p>
            <a:endParaRPr lang="en-GB" b="1" dirty="0" smtClean="0">
              <a:solidFill>
                <a:srgbClr val="00B0F0"/>
              </a:solidFill>
            </a:endParaRPr>
          </a:p>
          <a:p>
            <a:r>
              <a:rPr lang="en-GB" b="1" dirty="0" smtClean="0"/>
              <a:t>7.2.2</a:t>
            </a:r>
            <a:r>
              <a:rPr lang="en-GB" b="1" dirty="0" smtClean="0">
                <a:solidFill>
                  <a:srgbClr val="00B0F0"/>
                </a:solidFill>
              </a:rPr>
              <a:t> </a:t>
            </a:r>
            <a:r>
              <a:rPr lang="en-GB" b="1" dirty="0">
                <a:solidFill>
                  <a:srgbClr val="0070C0"/>
                </a:solidFill>
              </a:rPr>
              <a:t>Budgeting of coordination costs</a:t>
            </a:r>
            <a:endParaRPr lang="it-IT" b="1" dirty="0">
              <a:solidFill>
                <a:srgbClr val="0070C0"/>
              </a:solidFill>
            </a:endParaRPr>
          </a:p>
          <a:p>
            <a:r>
              <a:rPr lang="en-GB" dirty="0"/>
              <a:t>Costs of coordination of research which are not allowed as management cost according to Annex II of the EC-GA (EC-GA Article II.16.5) have to be budgeted </a:t>
            </a:r>
            <a:r>
              <a:rPr lang="en-GB" dirty="0" smtClean="0"/>
              <a:t>separately.</a:t>
            </a:r>
            <a:endParaRPr lang="en-US"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2967070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8387"/>
            <a:ext cx="9036496" cy="6186309"/>
          </a:xfrm>
          <a:prstGeom prst="rect">
            <a:avLst/>
          </a:prstGeom>
        </p:spPr>
        <p:txBody>
          <a:bodyPr wrap="square">
            <a:spAutoFit/>
          </a:bodyPr>
          <a:lstStyle/>
          <a:p>
            <a:r>
              <a:rPr lang="en-GB" b="1" dirty="0" smtClean="0"/>
              <a:t>7.3  </a:t>
            </a:r>
            <a:r>
              <a:rPr lang="en-GB" b="1" dirty="0" smtClean="0">
                <a:solidFill>
                  <a:srgbClr val="0070C0"/>
                </a:solidFill>
              </a:rPr>
              <a:t>Payments</a:t>
            </a:r>
          </a:p>
          <a:p>
            <a:endParaRPr lang="it-IT" b="1" dirty="0">
              <a:solidFill>
                <a:srgbClr val="0070C0"/>
              </a:solidFill>
            </a:endParaRPr>
          </a:p>
          <a:p>
            <a:r>
              <a:rPr lang="en-GB" b="1" dirty="0"/>
              <a:t>7.3.1</a:t>
            </a:r>
            <a:r>
              <a:rPr lang="en-GB" b="1" dirty="0">
                <a:solidFill>
                  <a:srgbClr val="00B0F0"/>
                </a:solidFill>
              </a:rPr>
              <a:t> </a:t>
            </a:r>
            <a:r>
              <a:rPr lang="en-GB" b="1" dirty="0" smtClean="0">
                <a:solidFill>
                  <a:srgbClr val="00B0F0"/>
                </a:solidFill>
              </a:rPr>
              <a:t> </a:t>
            </a:r>
            <a:r>
              <a:rPr lang="en-GB" b="1" dirty="0" smtClean="0">
                <a:solidFill>
                  <a:srgbClr val="0070C0"/>
                </a:solidFill>
              </a:rPr>
              <a:t>Payments </a:t>
            </a:r>
            <a:r>
              <a:rPr lang="en-GB" b="1" dirty="0">
                <a:solidFill>
                  <a:srgbClr val="0070C0"/>
                </a:solidFill>
              </a:rPr>
              <a:t>to Parties are the exclusive tasks of the </a:t>
            </a:r>
            <a:r>
              <a:rPr lang="en-GB" b="1" dirty="0" smtClean="0">
                <a:solidFill>
                  <a:srgbClr val="0070C0"/>
                </a:solidFill>
              </a:rPr>
              <a:t>Coordinator</a:t>
            </a:r>
            <a:r>
              <a:rPr lang="it-IT" dirty="0">
                <a:solidFill>
                  <a:srgbClr val="00B0F0"/>
                </a:solidFill>
              </a:rPr>
              <a:t> </a:t>
            </a:r>
            <a:endParaRPr lang="it-IT" dirty="0" smtClean="0">
              <a:solidFill>
                <a:srgbClr val="00B0F0"/>
              </a:solidFill>
            </a:endParaRPr>
          </a:p>
          <a:p>
            <a:r>
              <a:rPr lang="it-IT" dirty="0" smtClean="0"/>
              <a:t>The </a:t>
            </a:r>
            <a:r>
              <a:rPr lang="en-GB" dirty="0" smtClean="0"/>
              <a:t>Coordinator </a:t>
            </a:r>
            <a:r>
              <a:rPr lang="en-GB" dirty="0"/>
              <a:t>shall</a:t>
            </a:r>
            <a:r>
              <a:rPr lang="en-GB" dirty="0" smtClean="0"/>
              <a:t>:</a:t>
            </a:r>
            <a:endParaRPr lang="it-IT" dirty="0"/>
          </a:p>
          <a:p>
            <a:pPr lvl="0">
              <a:buFontTx/>
              <a:buChar char="-"/>
            </a:pPr>
            <a:r>
              <a:rPr lang="en-GB" dirty="0" smtClean="0">
                <a:solidFill>
                  <a:srgbClr val="FF0000"/>
                </a:solidFill>
              </a:rPr>
              <a:t> notify </a:t>
            </a:r>
            <a:r>
              <a:rPr lang="en-GB" dirty="0">
                <a:solidFill>
                  <a:srgbClr val="FF0000"/>
                </a:solidFill>
              </a:rPr>
              <a:t>the Party </a:t>
            </a:r>
            <a:r>
              <a:rPr lang="en-GB" dirty="0"/>
              <a:t>concerned</a:t>
            </a:r>
            <a:r>
              <a:rPr lang="en-GB" dirty="0">
                <a:solidFill>
                  <a:srgbClr val="FF0000"/>
                </a:solidFill>
              </a:rPr>
              <a:t> promptly </a:t>
            </a:r>
            <a:r>
              <a:rPr lang="en-GB" dirty="0"/>
              <a:t>of the date and composition of the amount </a:t>
            </a:r>
            <a:r>
              <a:rPr lang="en-GB" dirty="0" smtClean="0"/>
              <a:t>transferred</a:t>
            </a:r>
          </a:p>
          <a:p>
            <a:pPr lvl="0"/>
            <a:r>
              <a:rPr lang="it-IT" dirty="0" smtClean="0"/>
              <a:t>- </a:t>
            </a:r>
            <a:r>
              <a:rPr lang="en-GB" dirty="0" smtClean="0">
                <a:solidFill>
                  <a:srgbClr val="FF0000"/>
                </a:solidFill>
              </a:rPr>
              <a:t>perform </a:t>
            </a:r>
            <a:r>
              <a:rPr lang="en-GB" dirty="0">
                <a:solidFill>
                  <a:srgbClr val="FF0000"/>
                </a:solidFill>
              </a:rPr>
              <a:t>diligently its </a:t>
            </a:r>
            <a:r>
              <a:rPr lang="en-GB" dirty="0" smtClean="0">
                <a:solidFill>
                  <a:srgbClr val="FF0000"/>
                </a:solidFill>
              </a:rPr>
              <a:t>tasks in the proper administration</a:t>
            </a:r>
            <a:r>
              <a:rPr lang="en-GB" dirty="0" smtClean="0"/>
              <a:t>, </a:t>
            </a:r>
            <a:r>
              <a:rPr lang="en-GB" dirty="0" smtClean="0"/>
              <a:t>maintaining </a:t>
            </a:r>
            <a:r>
              <a:rPr lang="en-GB" dirty="0"/>
              <a:t>financial accounts</a:t>
            </a:r>
            <a:endParaRPr lang="it-IT" dirty="0"/>
          </a:p>
          <a:p>
            <a:pPr lvl="0">
              <a:buFontTx/>
              <a:buChar char="-"/>
            </a:pPr>
            <a:r>
              <a:rPr lang="en-GB" dirty="0" smtClean="0"/>
              <a:t> undertake </a:t>
            </a:r>
            <a:r>
              <a:rPr lang="en-GB" dirty="0"/>
              <a:t>to keep the </a:t>
            </a:r>
            <a:r>
              <a:rPr lang="en-GB" dirty="0" smtClean="0"/>
              <a:t>EU financial </a:t>
            </a:r>
            <a:r>
              <a:rPr lang="en-GB" dirty="0"/>
              <a:t>contribution to the Project separated from its normal business accounts, its own assets and property, except if the Coordinator is a Public </a:t>
            </a:r>
            <a:r>
              <a:rPr lang="en-GB" dirty="0" smtClean="0"/>
              <a:t>Body </a:t>
            </a:r>
            <a:r>
              <a:rPr lang="en-GB" b="1" dirty="0" smtClean="0"/>
              <a:t>...</a:t>
            </a:r>
          </a:p>
          <a:p>
            <a:pPr lvl="0">
              <a:buFontTx/>
              <a:buChar char="-"/>
            </a:pPr>
            <a:endParaRPr lang="it-IT" b="1" dirty="0"/>
          </a:p>
          <a:p>
            <a:r>
              <a:rPr lang="en-GB" b="1" dirty="0" smtClean="0"/>
              <a:t>7.3.2 </a:t>
            </a:r>
            <a:r>
              <a:rPr lang="it-IT" dirty="0" smtClean="0"/>
              <a:t> </a:t>
            </a:r>
            <a:r>
              <a:rPr lang="en-GB" b="1" dirty="0" smtClean="0">
                <a:solidFill>
                  <a:srgbClr val="0070C0"/>
                </a:solidFill>
              </a:rPr>
              <a:t>The </a:t>
            </a:r>
            <a:r>
              <a:rPr lang="en-GB" b="1" dirty="0">
                <a:solidFill>
                  <a:srgbClr val="0070C0"/>
                </a:solidFill>
              </a:rPr>
              <a:t>payment schedule</a:t>
            </a:r>
            <a:r>
              <a:rPr lang="en-GB" dirty="0"/>
              <a:t>, which contains the transfer of pre-financing and </a:t>
            </a:r>
            <a:r>
              <a:rPr lang="en-GB" dirty="0" smtClean="0"/>
              <a:t>interim payments </a:t>
            </a:r>
            <a:r>
              <a:rPr lang="en-GB" dirty="0"/>
              <a:t>to Parties, will be handled according to the following:</a:t>
            </a:r>
            <a:endParaRPr lang="it-IT" dirty="0"/>
          </a:p>
          <a:p>
            <a:endParaRPr lang="it-IT" dirty="0"/>
          </a:p>
          <a:p>
            <a:pPr lvl="0"/>
            <a:r>
              <a:rPr lang="en-GB" b="1" dirty="0">
                <a:solidFill>
                  <a:srgbClr val="FF0000"/>
                </a:solidFill>
              </a:rPr>
              <a:t>Funding of costs </a:t>
            </a:r>
            <a:r>
              <a:rPr lang="en-GB" dirty="0"/>
              <a:t>included in the Consortium Plan </a:t>
            </a:r>
            <a:r>
              <a:rPr lang="en-GB" b="1" dirty="0">
                <a:solidFill>
                  <a:srgbClr val="FF0000"/>
                </a:solidFill>
              </a:rPr>
              <a:t>will be paid to Parties </a:t>
            </a:r>
            <a:r>
              <a:rPr lang="en-GB" dirty="0"/>
              <a:t>after receipt from the EU-Commission in separate instalments </a:t>
            </a:r>
            <a:r>
              <a:rPr lang="en-GB" b="1" dirty="0">
                <a:solidFill>
                  <a:srgbClr val="FF0000"/>
                </a:solidFill>
              </a:rPr>
              <a:t>in conformity with the decision of the </a:t>
            </a:r>
            <a:r>
              <a:rPr lang="en-GB" b="1" dirty="0" smtClean="0">
                <a:solidFill>
                  <a:srgbClr val="FF0000"/>
                </a:solidFill>
              </a:rPr>
              <a:t>GA </a:t>
            </a:r>
            <a:r>
              <a:rPr lang="en-GB" dirty="0" smtClean="0"/>
              <a:t>on </a:t>
            </a:r>
            <a:r>
              <a:rPr lang="en-GB" dirty="0"/>
              <a:t>the applicable instalment mechanism: </a:t>
            </a:r>
            <a:r>
              <a:rPr lang="en-GB" b="1" dirty="0">
                <a:solidFill>
                  <a:srgbClr val="FF0000"/>
                </a:solidFill>
              </a:rPr>
              <a:t>Funding for costs </a:t>
            </a:r>
            <a:r>
              <a:rPr lang="en-GB" dirty="0"/>
              <a:t>accepted by the EU-Commission </a:t>
            </a:r>
            <a:r>
              <a:rPr lang="en-GB" b="1" dirty="0">
                <a:solidFill>
                  <a:srgbClr val="FF0000"/>
                </a:solidFill>
              </a:rPr>
              <a:t>will be paid to the Party concerned</a:t>
            </a:r>
            <a:r>
              <a:rPr lang="en-GB" dirty="0"/>
              <a:t>, </a:t>
            </a:r>
            <a:r>
              <a:rPr lang="en-GB" b="1" dirty="0">
                <a:solidFill>
                  <a:srgbClr val="FF0000"/>
                </a:solidFill>
              </a:rPr>
              <a:t>taking into account the amounts already paid for the reporting period concerned</a:t>
            </a:r>
            <a:r>
              <a:rPr lang="en-GB" dirty="0">
                <a:solidFill>
                  <a:srgbClr val="FF0000"/>
                </a:solidFill>
              </a:rPr>
              <a:t>.</a:t>
            </a:r>
            <a:endParaRPr lang="it-IT" dirty="0">
              <a:solidFill>
                <a:srgbClr val="FF0000"/>
              </a:solidFill>
            </a:endParaRPr>
          </a:p>
          <a:p>
            <a:r>
              <a:rPr lang="en-GB" dirty="0"/>
              <a:t> </a:t>
            </a:r>
            <a:endParaRPr lang="it-IT" dirty="0"/>
          </a:p>
          <a:p>
            <a:r>
              <a:rPr lang="en-GB" dirty="0"/>
              <a:t>The Coordinator is entitled to </a:t>
            </a:r>
            <a:r>
              <a:rPr lang="en-GB" b="1" dirty="0">
                <a:solidFill>
                  <a:srgbClr val="FF0000"/>
                </a:solidFill>
              </a:rPr>
              <a:t>withhold any payments </a:t>
            </a:r>
            <a:r>
              <a:rPr lang="en-GB" dirty="0"/>
              <a:t>due </a:t>
            </a:r>
            <a:r>
              <a:rPr lang="en-GB" b="1" dirty="0">
                <a:solidFill>
                  <a:srgbClr val="FF0000"/>
                </a:solidFill>
              </a:rPr>
              <a:t>to a Party </a:t>
            </a:r>
            <a:r>
              <a:rPr lang="en-GB" dirty="0"/>
              <a:t>identified by a responsible Consortium Body to be </a:t>
            </a:r>
            <a:r>
              <a:rPr lang="en-GB" b="1" dirty="0">
                <a:solidFill>
                  <a:srgbClr val="FF0000"/>
                </a:solidFill>
              </a:rPr>
              <a:t>in breach of its obligations </a:t>
            </a:r>
            <a:r>
              <a:rPr lang="en-GB" dirty="0"/>
              <a:t>under this Consortium Agreement or the </a:t>
            </a:r>
            <a:r>
              <a:rPr lang="en-GB" dirty="0" smtClean="0"/>
              <a:t>EC-GA  </a:t>
            </a:r>
            <a:r>
              <a:rPr lang="en-GB" dirty="0"/>
              <a:t>or to a </a:t>
            </a:r>
            <a:r>
              <a:rPr lang="en-GB" b="1" dirty="0">
                <a:solidFill>
                  <a:srgbClr val="FF0000"/>
                </a:solidFill>
              </a:rPr>
              <a:t>Beneficiary which has not yet signed this </a:t>
            </a:r>
            <a:r>
              <a:rPr lang="en-GB" b="1" dirty="0" smtClean="0">
                <a:solidFill>
                  <a:srgbClr val="FF0000"/>
                </a:solidFill>
              </a:rPr>
              <a:t>Agreement</a:t>
            </a:r>
            <a:r>
              <a:rPr lang="en-GB" dirty="0"/>
              <a:t>. </a:t>
            </a:r>
            <a:endParaRPr lang="it-IT" dirty="0"/>
          </a:p>
          <a:p>
            <a:r>
              <a:rPr lang="en-GB" dirty="0"/>
              <a:t>The Coordinator is entitled to </a:t>
            </a:r>
            <a:r>
              <a:rPr lang="en-GB" b="1" dirty="0">
                <a:solidFill>
                  <a:srgbClr val="FF0000"/>
                </a:solidFill>
              </a:rPr>
              <a:t>recover any payments already paid to a Defaulting Party</a:t>
            </a:r>
            <a:r>
              <a:rPr lang="en-GB" dirty="0"/>
              <a:t>.</a:t>
            </a:r>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5" name="Slide Number Placeholder 4"/>
          <p:cNvSpPr>
            <a:spLocks noGrp="1"/>
          </p:cNvSpPr>
          <p:nvPr>
            <p:ph type="sldNum" sz="quarter" idx="12"/>
          </p:nvPr>
        </p:nvSpPr>
        <p:spPr/>
        <p:txBody>
          <a:bodyPr/>
          <a:lstStyle/>
          <a:p>
            <a:fld id="{885224EE-7966-8142-A0EF-7E5D4BE20BA0}"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986973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13" y="116632"/>
            <a:ext cx="9144000" cy="5324535"/>
          </a:xfrm>
          <a:prstGeom prst="rect">
            <a:avLst/>
          </a:prstGeom>
        </p:spPr>
        <p:txBody>
          <a:bodyPr wrap="square">
            <a:spAutoFit/>
          </a:bodyPr>
          <a:lstStyle/>
          <a:p>
            <a:r>
              <a:rPr lang="en-GB" b="1" dirty="0"/>
              <a:t>Section 8</a:t>
            </a:r>
            <a:r>
              <a:rPr lang="en-GB" b="1" dirty="0" smtClean="0"/>
              <a:t>:  </a:t>
            </a:r>
            <a:r>
              <a:rPr lang="en-GB" sz="2400" b="1" dirty="0" smtClean="0">
                <a:solidFill>
                  <a:srgbClr val="0070C0"/>
                </a:solidFill>
              </a:rPr>
              <a:t>Foreground</a:t>
            </a:r>
            <a:endParaRPr lang="it-IT" sz="2400" b="1" dirty="0">
              <a:solidFill>
                <a:srgbClr val="0070C0"/>
              </a:solidFill>
            </a:endParaRPr>
          </a:p>
          <a:p>
            <a:endParaRPr lang="en-GB" dirty="0" smtClean="0"/>
          </a:p>
          <a:p>
            <a:r>
              <a:rPr lang="en-GB" dirty="0"/>
              <a:t> </a:t>
            </a:r>
            <a:r>
              <a:rPr lang="en-GB" b="1" dirty="0" smtClean="0"/>
              <a:t>8.1</a:t>
            </a:r>
            <a:r>
              <a:rPr lang="en-GB" b="1" dirty="0" smtClean="0">
                <a:solidFill>
                  <a:srgbClr val="00B0F0"/>
                </a:solidFill>
              </a:rPr>
              <a:t>  </a:t>
            </a:r>
            <a:r>
              <a:rPr lang="en-GB" b="1" dirty="0">
                <a:solidFill>
                  <a:srgbClr val="0070C0"/>
                </a:solidFill>
              </a:rPr>
              <a:t>Joint ownership</a:t>
            </a:r>
            <a:r>
              <a:rPr lang="en-GB" sz="2000" b="1" dirty="0">
                <a:solidFill>
                  <a:srgbClr val="00B0F0"/>
                </a:solidFill>
              </a:rPr>
              <a:t/>
            </a:r>
            <a:br>
              <a:rPr lang="en-GB" sz="2000" b="1" dirty="0">
                <a:solidFill>
                  <a:srgbClr val="00B0F0"/>
                </a:solidFill>
              </a:rPr>
            </a:br>
            <a:r>
              <a:rPr lang="en-GB" dirty="0" smtClean="0"/>
              <a:t>Where no joint ownership agreement has yet been concluded:</a:t>
            </a:r>
            <a:endParaRPr lang="en-US" b="1" dirty="0" smtClean="0"/>
          </a:p>
          <a:p>
            <a:r>
              <a:rPr lang="en-GB" dirty="0" smtClean="0"/>
              <a:t>- each of the joint owners shall be entitled to Use their jointly owned Foreground on a royalty-free basis, and without requiring the prior consent of the other joint owner(s), and</a:t>
            </a:r>
            <a:endParaRPr lang="en-US" b="1" dirty="0" smtClean="0"/>
          </a:p>
          <a:p>
            <a:r>
              <a:rPr lang="en-GB" dirty="0" smtClean="0"/>
              <a:t>- each of the joint owners shall be entitled to grant non-exclusive licenses to third parties, without any right to sub-licence, subject to the following conditions: at least 45 days prior notice must be given to the other joint owner(s); and Fair and Reasonable compensation must be provided to the other joint owner(s)</a:t>
            </a:r>
            <a:endParaRPr lang="en-US" b="1" dirty="0" smtClean="0"/>
          </a:p>
          <a:p>
            <a:r>
              <a:rPr lang="en-GB" dirty="0" smtClean="0"/>
              <a:t>Foreground </a:t>
            </a:r>
            <a:r>
              <a:rPr lang="en-GB" dirty="0" smtClean="0"/>
              <a:t>information </a:t>
            </a:r>
            <a:r>
              <a:rPr lang="en-GB" dirty="0" smtClean="0"/>
              <a:t>will be identified and agreed unanimously, by the end of the project, and they will be documented properly with references to the partners contributed to their development and their right to use it after the project.</a:t>
            </a:r>
            <a:endParaRPr lang="en-US" b="1" dirty="0" smtClean="0"/>
          </a:p>
          <a:p>
            <a:r>
              <a:rPr lang="en-GB" dirty="0" smtClean="0"/>
              <a:t> </a:t>
            </a:r>
            <a:endParaRPr lang="en-US" dirty="0" smtClean="0"/>
          </a:p>
          <a:p>
            <a:r>
              <a:rPr lang="en-GB" dirty="0" smtClean="0"/>
              <a:t>The joint owners shall agree on all protection measures and the division of related cost in advance</a:t>
            </a:r>
            <a:r>
              <a:rPr lang="en-GB" dirty="0" smtClean="0"/>
              <a:t>.</a:t>
            </a:r>
          </a:p>
          <a:p>
            <a:endParaRPr lang="en-GB" dirty="0" smtClean="0"/>
          </a:p>
          <a:p>
            <a:r>
              <a:rPr lang="en-GB" sz="2800" b="1" dirty="0" smtClean="0">
                <a:solidFill>
                  <a:srgbClr val="FF0000"/>
                </a:solidFill>
              </a:rPr>
              <a:t>               THIS IS NEW, PLEASE READ CAREFULLY !</a:t>
            </a:r>
            <a:endParaRPr lang="en-US" sz="2800" b="1" dirty="0">
              <a:solidFill>
                <a:srgbClr val="FF0000"/>
              </a:solidFill>
            </a:endParaRP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21" y="22385"/>
            <a:ext cx="8910202" cy="5078313"/>
          </a:xfrm>
          <a:prstGeom prst="rect">
            <a:avLst/>
          </a:prstGeom>
        </p:spPr>
        <p:txBody>
          <a:bodyPr wrap="square">
            <a:spAutoFit/>
          </a:bodyPr>
          <a:lstStyle/>
          <a:p>
            <a:r>
              <a:rPr lang="en-GB" b="1" dirty="0" smtClean="0"/>
              <a:t>8.2  </a:t>
            </a:r>
            <a:r>
              <a:rPr lang="en-GB" b="1" dirty="0">
                <a:solidFill>
                  <a:srgbClr val="0070C0"/>
                </a:solidFill>
              </a:rPr>
              <a:t>Transfer of </a:t>
            </a:r>
            <a:r>
              <a:rPr lang="en-GB" b="1" dirty="0" smtClean="0">
                <a:solidFill>
                  <a:srgbClr val="0070C0"/>
                </a:solidFill>
              </a:rPr>
              <a:t>Foreground</a:t>
            </a:r>
          </a:p>
          <a:p>
            <a:endParaRPr lang="it-IT" b="1" dirty="0">
              <a:solidFill>
                <a:srgbClr val="0070C0"/>
              </a:solidFill>
            </a:endParaRPr>
          </a:p>
          <a:p>
            <a:r>
              <a:rPr lang="en-GB" b="1" dirty="0"/>
              <a:t>8.2.1</a:t>
            </a:r>
            <a:r>
              <a:rPr lang="en-GB" dirty="0"/>
              <a:t> </a:t>
            </a:r>
            <a:r>
              <a:rPr lang="en-GB" dirty="0" smtClean="0"/>
              <a:t> Each </a:t>
            </a:r>
            <a:r>
              <a:rPr lang="en-GB" dirty="0"/>
              <a:t>Party </a:t>
            </a:r>
            <a:r>
              <a:rPr lang="en-GB" b="1" dirty="0">
                <a:solidFill>
                  <a:srgbClr val="FF0000"/>
                </a:solidFill>
              </a:rPr>
              <a:t>may transfer ownership of its own Foreground </a:t>
            </a:r>
            <a:r>
              <a:rPr lang="en-GB" dirty="0"/>
              <a:t>following the procedures of the EC-GA Article II 27</a:t>
            </a:r>
            <a:r>
              <a:rPr lang="en-GB" dirty="0" smtClean="0"/>
              <a:t>.</a:t>
            </a:r>
          </a:p>
          <a:p>
            <a:endParaRPr lang="it-IT" dirty="0"/>
          </a:p>
          <a:p>
            <a:r>
              <a:rPr lang="en-GB" b="1" dirty="0"/>
              <a:t>8.2.2</a:t>
            </a:r>
            <a:r>
              <a:rPr lang="en-GB" dirty="0"/>
              <a:t> </a:t>
            </a:r>
            <a:r>
              <a:rPr lang="en-GB" dirty="0" smtClean="0"/>
              <a:t> It </a:t>
            </a:r>
            <a:r>
              <a:rPr lang="en-GB" dirty="0"/>
              <a:t>may </a:t>
            </a:r>
            <a:r>
              <a:rPr lang="en-GB" b="1" dirty="0">
                <a:solidFill>
                  <a:srgbClr val="FF0000"/>
                </a:solidFill>
              </a:rPr>
              <a:t>identify specific third parties </a:t>
            </a:r>
            <a:r>
              <a:rPr lang="en-GB" dirty="0"/>
              <a:t>it intends to transfer the ownership of its Foreground to in </a:t>
            </a:r>
            <a:r>
              <a:rPr lang="en-GB" b="1" dirty="0">
                <a:solidFill>
                  <a:srgbClr val="FF0000"/>
                </a:solidFill>
              </a:rPr>
              <a:t>Attachment (5)</a:t>
            </a:r>
            <a:r>
              <a:rPr lang="en-GB" dirty="0"/>
              <a:t> to this Consortium Agreement. The other Parties hereby waive their right to object to a transfer to listed third parties according to the EC-GA Article II.27.3</a:t>
            </a:r>
            <a:r>
              <a:rPr lang="en-GB" dirty="0" smtClean="0"/>
              <a:t>.</a:t>
            </a:r>
          </a:p>
          <a:p>
            <a:endParaRPr lang="it-IT" dirty="0"/>
          </a:p>
          <a:p>
            <a:r>
              <a:rPr lang="en-GB" b="1" dirty="0" smtClean="0"/>
              <a:t>8.2.3 </a:t>
            </a:r>
            <a:r>
              <a:rPr lang="en-GB" dirty="0" smtClean="0"/>
              <a:t> </a:t>
            </a:r>
            <a:r>
              <a:rPr lang="en-GB" dirty="0"/>
              <a:t>The</a:t>
            </a:r>
            <a:r>
              <a:rPr lang="en-GB" dirty="0">
                <a:solidFill>
                  <a:srgbClr val="FF0000"/>
                </a:solidFill>
              </a:rPr>
              <a:t> </a:t>
            </a:r>
            <a:r>
              <a:rPr lang="en-GB" b="1" dirty="0">
                <a:solidFill>
                  <a:srgbClr val="FF0000"/>
                </a:solidFill>
              </a:rPr>
              <a:t>transferring Party </a:t>
            </a:r>
            <a:r>
              <a:rPr lang="en-GB" b="1" dirty="0" smtClean="0">
                <a:solidFill>
                  <a:srgbClr val="FF0000"/>
                </a:solidFill>
              </a:rPr>
              <a:t>shall </a:t>
            </a:r>
            <a:r>
              <a:rPr lang="en-GB" b="1" dirty="0">
                <a:solidFill>
                  <a:srgbClr val="FF0000"/>
                </a:solidFill>
              </a:rPr>
              <a:t>notify</a:t>
            </a:r>
            <a:r>
              <a:rPr lang="en-GB" dirty="0"/>
              <a:t> the other Parties of such transfer and </a:t>
            </a:r>
            <a:r>
              <a:rPr lang="en-GB" b="1" dirty="0">
                <a:solidFill>
                  <a:srgbClr val="FF0000"/>
                </a:solidFill>
              </a:rPr>
              <a:t>shall ensure </a:t>
            </a:r>
            <a:r>
              <a:rPr lang="en-GB" dirty="0"/>
              <a:t>that the rights of the </a:t>
            </a:r>
            <a:r>
              <a:rPr lang="en-GB" b="1" dirty="0">
                <a:solidFill>
                  <a:srgbClr val="FF0000"/>
                </a:solidFill>
              </a:rPr>
              <a:t>other Parties will not be affected</a:t>
            </a:r>
            <a:r>
              <a:rPr lang="en-GB" dirty="0"/>
              <a:t> by such transfer. </a:t>
            </a:r>
            <a:endParaRPr lang="it-IT" dirty="0"/>
          </a:p>
          <a:p>
            <a:r>
              <a:rPr lang="en-GB" dirty="0"/>
              <a:t>Any </a:t>
            </a:r>
            <a:r>
              <a:rPr lang="en-GB" b="1" dirty="0">
                <a:solidFill>
                  <a:srgbClr val="FF0000"/>
                </a:solidFill>
              </a:rPr>
              <a:t>addition</a:t>
            </a:r>
            <a:r>
              <a:rPr lang="en-GB" dirty="0"/>
              <a:t> to Attachment (5) after signature of this Agreement requires a decision of </a:t>
            </a:r>
            <a:r>
              <a:rPr lang="en-GB" b="1" dirty="0" smtClean="0">
                <a:solidFill>
                  <a:srgbClr val="FF0000"/>
                </a:solidFill>
              </a:rPr>
              <a:t>GA</a:t>
            </a:r>
            <a:r>
              <a:rPr lang="en-GB" dirty="0" smtClean="0"/>
              <a:t>.</a:t>
            </a:r>
            <a:endParaRPr lang="it-IT" dirty="0"/>
          </a:p>
          <a:p>
            <a:r>
              <a:rPr lang="en-GB" dirty="0"/>
              <a:t> </a:t>
            </a:r>
            <a:endParaRPr lang="it-IT" dirty="0"/>
          </a:p>
          <a:p>
            <a:r>
              <a:rPr lang="en-GB" b="1" dirty="0"/>
              <a:t>8.2.4</a:t>
            </a:r>
            <a:r>
              <a:rPr lang="en-GB" dirty="0"/>
              <a:t> </a:t>
            </a:r>
            <a:r>
              <a:rPr lang="en-GB" dirty="0" smtClean="0"/>
              <a:t> The </a:t>
            </a:r>
            <a:r>
              <a:rPr lang="en-GB" dirty="0"/>
              <a:t>Parties recognize that in the framework of a merger or an acquisition of an important part of its assets, a </a:t>
            </a:r>
            <a:r>
              <a:rPr lang="en-GB" b="1" dirty="0">
                <a:solidFill>
                  <a:srgbClr val="FF0000"/>
                </a:solidFill>
              </a:rPr>
              <a:t>Party may be subject to confidentiality obligations which prevent it from giving the full 45 days prior notice</a:t>
            </a:r>
            <a:r>
              <a:rPr lang="en-GB" dirty="0"/>
              <a:t> for the transfer as foreseen in the EC-GA, Article II 27.2.</a:t>
            </a:r>
            <a:endParaRPr lang="it-IT" b="1"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025" y="388977"/>
            <a:ext cx="8820471" cy="5632311"/>
          </a:xfrm>
          <a:prstGeom prst="rect">
            <a:avLst/>
          </a:prstGeom>
        </p:spPr>
        <p:txBody>
          <a:bodyPr wrap="square">
            <a:spAutoFit/>
          </a:bodyPr>
          <a:lstStyle/>
          <a:p>
            <a:r>
              <a:rPr lang="en-GB" b="1" dirty="0"/>
              <a:t>8.3</a:t>
            </a:r>
            <a:r>
              <a:rPr lang="en-GB" b="1" dirty="0">
                <a:solidFill>
                  <a:srgbClr val="00B0F0"/>
                </a:solidFill>
              </a:rPr>
              <a:t> </a:t>
            </a:r>
            <a:r>
              <a:rPr lang="en-GB" b="1" dirty="0" smtClean="0">
                <a:solidFill>
                  <a:srgbClr val="00B0F0"/>
                </a:solidFill>
              </a:rPr>
              <a:t> </a:t>
            </a:r>
            <a:r>
              <a:rPr lang="en-GB" b="1" dirty="0" smtClean="0">
                <a:solidFill>
                  <a:srgbClr val="0070C0"/>
                </a:solidFill>
              </a:rPr>
              <a:t>Dissemination</a:t>
            </a:r>
            <a:endParaRPr lang="it-IT" b="1" dirty="0" smtClean="0">
              <a:solidFill>
                <a:srgbClr val="0070C0"/>
              </a:solidFill>
            </a:endParaRPr>
          </a:p>
          <a:p>
            <a:endParaRPr lang="it-IT" b="1" dirty="0" smtClean="0">
              <a:solidFill>
                <a:srgbClr val="0070C0"/>
              </a:solidFill>
            </a:endParaRPr>
          </a:p>
          <a:p>
            <a:r>
              <a:rPr lang="en-GB" b="1" dirty="0" smtClean="0"/>
              <a:t>8.3.1</a:t>
            </a:r>
            <a:r>
              <a:rPr lang="en-GB" b="1" dirty="0" smtClean="0">
                <a:solidFill>
                  <a:srgbClr val="00B0F0"/>
                </a:solidFill>
              </a:rPr>
              <a:t>  </a:t>
            </a:r>
            <a:r>
              <a:rPr lang="en-GB" b="1" dirty="0" smtClean="0">
                <a:solidFill>
                  <a:srgbClr val="0070C0"/>
                </a:solidFill>
              </a:rPr>
              <a:t>Publication</a:t>
            </a:r>
          </a:p>
          <a:p>
            <a:endParaRPr lang="it-IT" b="1" dirty="0">
              <a:solidFill>
                <a:srgbClr val="0070C0"/>
              </a:solidFill>
            </a:endParaRPr>
          </a:p>
          <a:p>
            <a:r>
              <a:rPr lang="en-GB" dirty="0" smtClean="0"/>
              <a:t>8.3.1.1  </a:t>
            </a:r>
            <a:r>
              <a:rPr lang="en-GB" b="1" dirty="0">
                <a:solidFill>
                  <a:srgbClr val="0070C0"/>
                </a:solidFill>
              </a:rPr>
              <a:t>Dissemination activities</a:t>
            </a:r>
            <a:r>
              <a:rPr lang="en-GB" dirty="0">
                <a:solidFill>
                  <a:srgbClr val="0070C0"/>
                </a:solidFill>
              </a:rPr>
              <a:t> </a:t>
            </a:r>
            <a:r>
              <a:rPr lang="en-GB" dirty="0" smtClean="0"/>
              <a:t>including </a:t>
            </a:r>
            <a:r>
              <a:rPr lang="en-GB" b="1" dirty="0" smtClean="0">
                <a:solidFill>
                  <a:srgbClr val="FF0000"/>
                </a:solidFill>
              </a:rPr>
              <a:t>publications </a:t>
            </a:r>
            <a:r>
              <a:rPr lang="en-GB" b="1" dirty="0">
                <a:solidFill>
                  <a:srgbClr val="FF0000"/>
                </a:solidFill>
              </a:rPr>
              <a:t>and presentations</a:t>
            </a:r>
            <a:r>
              <a:rPr lang="en-GB" dirty="0">
                <a:solidFill>
                  <a:srgbClr val="FF0000"/>
                </a:solidFill>
              </a:rPr>
              <a:t> </a:t>
            </a:r>
            <a:r>
              <a:rPr lang="en-GB" dirty="0"/>
              <a:t>shall be governed by the procedure of Article II.30.3 of the EC-GA subject to the following provisions. </a:t>
            </a:r>
            <a:endParaRPr lang="it-IT" dirty="0"/>
          </a:p>
          <a:p>
            <a:r>
              <a:rPr lang="en-GB" b="1" dirty="0">
                <a:solidFill>
                  <a:srgbClr val="FF0000"/>
                </a:solidFill>
              </a:rPr>
              <a:t>Prior notice</a:t>
            </a:r>
            <a:r>
              <a:rPr lang="en-GB" dirty="0">
                <a:solidFill>
                  <a:srgbClr val="FF0000"/>
                </a:solidFill>
              </a:rPr>
              <a:t> </a:t>
            </a:r>
            <a:r>
              <a:rPr lang="en-GB" dirty="0"/>
              <a:t>of any </a:t>
            </a:r>
            <a:r>
              <a:rPr lang="en-GB" b="1" dirty="0">
                <a:solidFill>
                  <a:srgbClr val="FF0000"/>
                </a:solidFill>
              </a:rPr>
              <a:t>planned publication </a:t>
            </a:r>
            <a:r>
              <a:rPr lang="en-GB" dirty="0"/>
              <a:t>shall be given to the other Parties concerned at least </a:t>
            </a:r>
            <a:r>
              <a:rPr lang="en-GB" b="1" dirty="0">
                <a:solidFill>
                  <a:srgbClr val="FF0000"/>
                </a:solidFill>
              </a:rPr>
              <a:t>45 days before</a:t>
            </a:r>
            <a:r>
              <a:rPr lang="en-GB" dirty="0"/>
              <a:t> the publication. </a:t>
            </a:r>
            <a:r>
              <a:rPr lang="en-GB" dirty="0" smtClean="0"/>
              <a:t> Any </a:t>
            </a:r>
            <a:r>
              <a:rPr lang="en-GB" b="1" dirty="0" smtClean="0">
                <a:solidFill>
                  <a:srgbClr val="FF0000"/>
                </a:solidFill>
              </a:rPr>
              <a:t>objection to </a:t>
            </a:r>
            <a:r>
              <a:rPr lang="en-GB" dirty="0"/>
              <a:t>the </a:t>
            </a:r>
            <a:r>
              <a:rPr lang="en-GB" dirty="0" smtClean="0"/>
              <a:t>planned </a:t>
            </a:r>
            <a:r>
              <a:rPr lang="en-GB" b="1" dirty="0">
                <a:solidFill>
                  <a:srgbClr val="FF0000"/>
                </a:solidFill>
              </a:rPr>
              <a:t>publication</a:t>
            </a:r>
            <a:r>
              <a:rPr lang="en-GB" dirty="0">
                <a:solidFill>
                  <a:srgbClr val="FF0000"/>
                </a:solidFill>
              </a:rPr>
              <a:t> </a:t>
            </a:r>
            <a:r>
              <a:rPr lang="en-GB" dirty="0"/>
              <a:t>shall be made in accordance with the GA in writing to the Coordinator and to any Party concerned </a:t>
            </a:r>
            <a:r>
              <a:rPr lang="en-GB" b="1" dirty="0">
                <a:solidFill>
                  <a:srgbClr val="FF0000"/>
                </a:solidFill>
              </a:rPr>
              <a:t>within 30 days</a:t>
            </a:r>
            <a:r>
              <a:rPr lang="en-GB" dirty="0">
                <a:solidFill>
                  <a:srgbClr val="FF0000"/>
                </a:solidFill>
              </a:rPr>
              <a:t> </a:t>
            </a:r>
            <a:r>
              <a:rPr lang="en-GB" dirty="0"/>
              <a:t>after receipt of the notice. If no objection is </a:t>
            </a:r>
            <a:r>
              <a:rPr lang="en-GB" dirty="0" smtClean="0"/>
              <a:t>made the </a:t>
            </a:r>
            <a:r>
              <a:rPr lang="en-GB" dirty="0"/>
              <a:t>publication is permitted</a:t>
            </a:r>
            <a:r>
              <a:rPr lang="en-GB" dirty="0" smtClean="0"/>
              <a:t>.</a:t>
            </a:r>
          </a:p>
          <a:p>
            <a:endParaRPr lang="it-IT" dirty="0"/>
          </a:p>
          <a:p>
            <a:r>
              <a:rPr lang="en-GB" dirty="0"/>
              <a:t> </a:t>
            </a:r>
            <a:r>
              <a:rPr lang="en-GB" dirty="0" smtClean="0"/>
              <a:t>8.3.1.2 </a:t>
            </a:r>
            <a:r>
              <a:rPr lang="en-GB" dirty="0" smtClean="0"/>
              <a:t> </a:t>
            </a:r>
            <a:r>
              <a:rPr lang="en-GB" b="1" dirty="0" smtClean="0">
                <a:solidFill>
                  <a:srgbClr val="0070C0"/>
                </a:solidFill>
              </a:rPr>
              <a:t>An </a:t>
            </a:r>
            <a:r>
              <a:rPr lang="en-GB" b="1" dirty="0">
                <a:solidFill>
                  <a:srgbClr val="0070C0"/>
                </a:solidFill>
              </a:rPr>
              <a:t>objection is justified if</a:t>
            </a:r>
            <a:r>
              <a:rPr lang="en-GB" b="1" dirty="0">
                <a:solidFill>
                  <a:srgbClr val="00B0F0"/>
                </a:solidFill>
              </a:rPr>
              <a:t> </a:t>
            </a:r>
            <a:endParaRPr lang="it-IT" b="1" dirty="0">
              <a:solidFill>
                <a:srgbClr val="00B0F0"/>
              </a:solidFill>
            </a:endParaRPr>
          </a:p>
          <a:p>
            <a:r>
              <a:rPr lang="en-GB" dirty="0"/>
              <a:t>(</a:t>
            </a:r>
            <a:r>
              <a:rPr lang="en-GB" dirty="0" smtClean="0"/>
              <a:t>a)  the </a:t>
            </a:r>
            <a:r>
              <a:rPr lang="en-GB" dirty="0"/>
              <a:t>objecting Party's </a:t>
            </a:r>
            <a:r>
              <a:rPr lang="en-GB" b="1" dirty="0">
                <a:solidFill>
                  <a:srgbClr val="FF0000"/>
                </a:solidFill>
              </a:rPr>
              <a:t>legitimate academic or commercial interests</a:t>
            </a:r>
            <a:r>
              <a:rPr lang="en-GB" dirty="0">
                <a:solidFill>
                  <a:srgbClr val="FF0000"/>
                </a:solidFill>
              </a:rPr>
              <a:t> </a:t>
            </a:r>
            <a:r>
              <a:rPr lang="en-GB" dirty="0"/>
              <a:t>are </a:t>
            </a:r>
            <a:r>
              <a:rPr lang="en-GB" b="1" dirty="0">
                <a:solidFill>
                  <a:srgbClr val="FF0000"/>
                </a:solidFill>
              </a:rPr>
              <a:t>compromised</a:t>
            </a:r>
            <a:r>
              <a:rPr lang="en-GB" dirty="0"/>
              <a:t> by </a:t>
            </a:r>
            <a:r>
              <a:rPr lang="en-GB" dirty="0" smtClean="0"/>
              <a:t>the publication.</a:t>
            </a:r>
            <a:endParaRPr lang="it-IT" dirty="0"/>
          </a:p>
          <a:p>
            <a:r>
              <a:rPr lang="en-GB" dirty="0"/>
              <a:t>(</a:t>
            </a:r>
            <a:r>
              <a:rPr lang="en-GB" dirty="0" smtClean="0"/>
              <a:t>b)  the </a:t>
            </a:r>
            <a:r>
              <a:rPr lang="en-GB" dirty="0"/>
              <a:t>protection of the objecting Party's </a:t>
            </a:r>
            <a:r>
              <a:rPr lang="en-GB" b="1" dirty="0">
                <a:solidFill>
                  <a:srgbClr val="FF0000"/>
                </a:solidFill>
              </a:rPr>
              <a:t>Foreground or Background is adversely affected</a:t>
            </a:r>
            <a:r>
              <a:rPr lang="en-GB" dirty="0" smtClean="0"/>
              <a:t>.</a:t>
            </a:r>
            <a:endParaRPr lang="it-IT" dirty="0"/>
          </a:p>
          <a:p>
            <a:r>
              <a:rPr lang="en-GB" b="1" dirty="0">
                <a:solidFill>
                  <a:srgbClr val="FF0000"/>
                </a:solidFill>
              </a:rPr>
              <a:t>The objection has to include a precise request for necessary modifications</a:t>
            </a:r>
            <a:r>
              <a:rPr lang="en-GB" dirty="0" smtClean="0">
                <a:solidFill>
                  <a:srgbClr val="FF0000"/>
                </a:solidFill>
              </a:rPr>
              <a:t>.</a:t>
            </a:r>
          </a:p>
          <a:p>
            <a:endParaRPr lang="it-IT" dirty="0"/>
          </a:p>
          <a:p>
            <a:r>
              <a:rPr lang="en-GB" dirty="0" smtClean="0"/>
              <a:t>8.3.1.3  </a:t>
            </a:r>
            <a:r>
              <a:rPr lang="en-GB" dirty="0"/>
              <a:t>If an objection has been </a:t>
            </a:r>
            <a:r>
              <a:rPr lang="en-GB" dirty="0" smtClean="0"/>
              <a:t>raised, </a:t>
            </a:r>
            <a:r>
              <a:rPr lang="en-GB" dirty="0"/>
              <a:t>the involved Parties shall </a:t>
            </a:r>
            <a:r>
              <a:rPr lang="en-GB" b="1" dirty="0">
                <a:solidFill>
                  <a:srgbClr val="FF0000"/>
                </a:solidFill>
              </a:rPr>
              <a:t>discuss how to overcome the justified grounds for the objection on a timely basis </a:t>
            </a:r>
            <a:r>
              <a:rPr lang="en-GB" b="1" dirty="0" smtClean="0"/>
              <a:t>…</a:t>
            </a:r>
            <a:r>
              <a:rPr lang="en-GB" dirty="0" smtClean="0"/>
              <a:t> </a:t>
            </a:r>
            <a:r>
              <a:rPr lang="en-GB" dirty="0"/>
              <a:t>and the </a:t>
            </a:r>
            <a:r>
              <a:rPr lang="en-GB" b="1" dirty="0">
                <a:solidFill>
                  <a:srgbClr val="FF0000"/>
                </a:solidFill>
              </a:rPr>
              <a:t>objecting Party shall not unreasonably continue</a:t>
            </a:r>
            <a:r>
              <a:rPr lang="en-GB" dirty="0">
                <a:solidFill>
                  <a:srgbClr val="FF0000"/>
                </a:solidFill>
              </a:rPr>
              <a:t> </a:t>
            </a:r>
            <a:r>
              <a:rPr lang="en-GB" dirty="0"/>
              <a:t>the opposition if appropriate actions are </a:t>
            </a:r>
            <a:r>
              <a:rPr lang="en-GB" dirty="0" smtClean="0"/>
              <a:t>performed</a:t>
            </a:r>
            <a:r>
              <a:rPr lang="en-GB" dirty="0" smtClean="0"/>
              <a:t>.</a:t>
            </a: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1007903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6064" y="527769"/>
            <a:ext cx="8028384" cy="5078313"/>
          </a:xfrm>
          <a:prstGeom prst="rect">
            <a:avLst/>
          </a:prstGeom>
        </p:spPr>
        <p:txBody>
          <a:bodyPr wrap="square">
            <a:spAutoFit/>
          </a:bodyPr>
          <a:lstStyle/>
          <a:p>
            <a:r>
              <a:rPr lang="en-GB" b="1" dirty="0" smtClean="0"/>
              <a:t>8.3</a:t>
            </a:r>
            <a:r>
              <a:rPr lang="en-GB" b="1" dirty="0" smtClean="0">
                <a:solidFill>
                  <a:srgbClr val="00B0F0"/>
                </a:solidFill>
              </a:rPr>
              <a:t>  </a:t>
            </a:r>
            <a:r>
              <a:rPr lang="en-GB" b="1" dirty="0" smtClean="0">
                <a:solidFill>
                  <a:srgbClr val="0070C0"/>
                </a:solidFill>
              </a:rPr>
              <a:t>Dissemination    </a:t>
            </a:r>
            <a:r>
              <a:rPr lang="en-GB" dirty="0" smtClean="0"/>
              <a:t>(part 2)</a:t>
            </a:r>
            <a:endParaRPr lang="en-GB" dirty="0" smtClean="0"/>
          </a:p>
          <a:p>
            <a:endParaRPr lang="en-GB" b="1" dirty="0" smtClean="0"/>
          </a:p>
          <a:p>
            <a:r>
              <a:rPr lang="en-GB" b="1" dirty="0" smtClean="0"/>
              <a:t>8.3.2</a:t>
            </a:r>
            <a:r>
              <a:rPr lang="en-GB" b="1" dirty="0" smtClean="0">
                <a:solidFill>
                  <a:srgbClr val="00B0F0"/>
                </a:solidFill>
              </a:rPr>
              <a:t>  </a:t>
            </a:r>
            <a:r>
              <a:rPr lang="en-GB" b="1" dirty="0" smtClean="0">
                <a:solidFill>
                  <a:srgbClr val="0070C0"/>
                </a:solidFill>
              </a:rPr>
              <a:t>Publication </a:t>
            </a:r>
            <a:r>
              <a:rPr lang="en-GB" b="1" dirty="0">
                <a:solidFill>
                  <a:srgbClr val="0070C0"/>
                </a:solidFill>
              </a:rPr>
              <a:t>of another Party’s Foreground or </a:t>
            </a:r>
            <a:r>
              <a:rPr lang="en-GB" b="1" dirty="0" smtClean="0">
                <a:solidFill>
                  <a:srgbClr val="0070C0"/>
                </a:solidFill>
              </a:rPr>
              <a:t>Background</a:t>
            </a:r>
            <a:endParaRPr lang="it-IT" b="1" dirty="0" smtClean="0">
              <a:solidFill>
                <a:srgbClr val="0070C0"/>
              </a:solidFill>
            </a:endParaRPr>
          </a:p>
          <a:p>
            <a:r>
              <a:rPr lang="en-GB" dirty="0" smtClean="0"/>
              <a:t>For </a:t>
            </a:r>
            <a:r>
              <a:rPr lang="en-GB" dirty="0"/>
              <a:t>the avoidance of doubt, a </a:t>
            </a:r>
            <a:r>
              <a:rPr lang="en-GB" b="1" dirty="0">
                <a:solidFill>
                  <a:srgbClr val="FF0000"/>
                </a:solidFill>
              </a:rPr>
              <a:t>Party shall not publish Foreground or Background of another </a:t>
            </a:r>
            <a:r>
              <a:rPr lang="en-GB" b="1" dirty="0" smtClean="0">
                <a:solidFill>
                  <a:srgbClr val="FF0000"/>
                </a:solidFill>
              </a:rPr>
              <a:t>Party</a:t>
            </a:r>
            <a:r>
              <a:rPr lang="en-GB" dirty="0" smtClean="0"/>
              <a:t> </a:t>
            </a:r>
            <a:r>
              <a:rPr lang="en-GB" b="1" dirty="0">
                <a:solidFill>
                  <a:srgbClr val="FF0000"/>
                </a:solidFill>
              </a:rPr>
              <a:t>without the other Party’s prior written approval</a:t>
            </a:r>
            <a:r>
              <a:rPr lang="en-GB" dirty="0"/>
              <a:t>. For the avoidance of doubt, </a:t>
            </a:r>
            <a:r>
              <a:rPr lang="en-GB" b="1" dirty="0">
                <a:solidFill>
                  <a:srgbClr val="FF0000"/>
                </a:solidFill>
              </a:rPr>
              <a:t>the mere absence of an objection </a:t>
            </a:r>
            <a:r>
              <a:rPr lang="en-GB" dirty="0"/>
              <a:t>according to 8.3.1 </a:t>
            </a:r>
            <a:r>
              <a:rPr lang="en-GB" b="1" dirty="0">
                <a:solidFill>
                  <a:srgbClr val="FF0000"/>
                </a:solidFill>
              </a:rPr>
              <a:t>is not considered as an approval</a:t>
            </a:r>
            <a:r>
              <a:rPr lang="en-GB" dirty="0" smtClean="0"/>
              <a:t>.</a:t>
            </a:r>
            <a:r>
              <a:rPr lang="en-GB" dirty="0"/>
              <a:t> </a:t>
            </a:r>
            <a:endParaRPr lang="en-GB" dirty="0" smtClean="0"/>
          </a:p>
          <a:p>
            <a:endParaRPr lang="it-IT" dirty="0"/>
          </a:p>
          <a:p>
            <a:r>
              <a:rPr lang="en-GB" b="1" dirty="0" smtClean="0"/>
              <a:t>8.3.3</a:t>
            </a:r>
            <a:r>
              <a:rPr lang="en-GB" b="1" dirty="0" smtClean="0">
                <a:solidFill>
                  <a:srgbClr val="00B0F0"/>
                </a:solidFill>
              </a:rPr>
              <a:t>  </a:t>
            </a:r>
            <a:r>
              <a:rPr lang="en-GB" b="1" dirty="0">
                <a:solidFill>
                  <a:srgbClr val="0070C0"/>
                </a:solidFill>
              </a:rPr>
              <a:t>Cooperation </a:t>
            </a:r>
            <a:r>
              <a:rPr lang="en-GB" b="1" dirty="0" smtClean="0">
                <a:solidFill>
                  <a:srgbClr val="0070C0"/>
                </a:solidFill>
              </a:rPr>
              <a:t>obligations</a:t>
            </a:r>
            <a:endParaRPr lang="it-IT" b="1" dirty="0" smtClean="0">
              <a:solidFill>
                <a:srgbClr val="0070C0"/>
              </a:solidFill>
            </a:endParaRPr>
          </a:p>
          <a:p>
            <a:r>
              <a:rPr lang="en-GB" dirty="0" smtClean="0"/>
              <a:t>The </a:t>
            </a:r>
            <a:r>
              <a:rPr lang="en-GB" dirty="0"/>
              <a:t>Parties </a:t>
            </a:r>
            <a:r>
              <a:rPr lang="en-GB" dirty="0" smtClean="0"/>
              <a:t>undertake </a:t>
            </a:r>
            <a:r>
              <a:rPr lang="en-GB" b="1" dirty="0" smtClean="0">
                <a:solidFill>
                  <a:srgbClr val="FF0000"/>
                </a:solidFill>
              </a:rPr>
              <a:t>to </a:t>
            </a:r>
            <a:r>
              <a:rPr lang="en-GB" b="1" dirty="0" smtClean="0">
                <a:solidFill>
                  <a:srgbClr val="FF0000"/>
                </a:solidFill>
              </a:rPr>
              <a:t>cooperate </a:t>
            </a:r>
            <a:r>
              <a:rPr lang="en-GB" b="1" dirty="0">
                <a:solidFill>
                  <a:srgbClr val="FF0000"/>
                </a:solidFill>
              </a:rPr>
              <a:t>to allow </a:t>
            </a:r>
            <a:r>
              <a:rPr lang="en-GB" b="1" dirty="0" smtClean="0">
                <a:solidFill>
                  <a:srgbClr val="FF0000"/>
                </a:solidFill>
              </a:rPr>
              <a:t>timely </a:t>
            </a:r>
            <a:r>
              <a:rPr lang="en-GB" b="1" dirty="0">
                <a:solidFill>
                  <a:srgbClr val="FF0000"/>
                </a:solidFill>
              </a:rPr>
              <a:t>submission, examination, publication and defence of any dissertation or thesis </a:t>
            </a:r>
            <a:r>
              <a:rPr lang="en-GB" dirty="0"/>
              <a:t>for a degree which includes their Foreground or Background subject to the confidentiality and publication provisions agreed </a:t>
            </a:r>
            <a:r>
              <a:rPr lang="en-GB" dirty="0" smtClean="0"/>
              <a:t>in this Consortium Agreement.</a:t>
            </a:r>
            <a:endParaRPr lang="en-GB" dirty="0" smtClean="0"/>
          </a:p>
          <a:p>
            <a:endParaRPr lang="it-IT" dirty="0"/>
          </a:p>
          <a:p>
            <a:r>
              <a:rPr lang="en-GB" b="1" dirty="0"/>
              <a:t> </a:t>
            </a:r>
            <a:r>
              <a:rPr lang="en-GB" b="1" dirty="0" smtClean="0"/>
              <a:t>8.3.4 </a:t>
            </a:r>
            <a:r>
              <a:rPr lang="en-GB" b="1" dirty="0" smtClean="0"/>
              <a:t> </a:t>
            </a:r>
            <a:r>
              <a:rPr lang="en-GB" b="1" dirty="0" smtClean="0">
                <a:solidFill>
                  <a:srgbClr val="0070C0"/>
                </a:solidFill>
              </a:rPr>
              <a:t>Use </a:t>
            </a:r>
            <a:r>
              <a:rPr lang="en-GB" b="1" dirty="0">
                <a:solidFill>
                  <a:srgbClr val="0070C0"/>
                </a:solidFill>
              </a:rPr>
              <a:t>of names, logos or </a:t>
            </a:r>
            <a:r>
              <a:rPr lang="en-GB" b="1" dirty="0" smtClean="0">
                <a:solidFill>
                  <a:srgbClr val="0070C0"/>
                </a:solidFill>
              </a:rPr>
              <a:t>trademarks</a:t>
            </a:r>
            <a:endParaRPr lang="it-IT" b="1" dirty="0" smtClean="0">
              <a:solidFill>
                <a:srgbClr val="0070C0"/>
              </a:solidFill>
            </a:endParaRPr>
          </a:p>
          <a:p>
            <a:r>
              <a:rPr lang="en-GB" b="1" dirty="0" smtClean="0">
                <a:solidFill>
                  <a:srgbClr val="FF0000"/>
                </a:solidFill>
              </a:rPr>
              <a:t>Nothing</a:t>
            </a:r>
            <a:r>
              <a:rPr lang="en-GB" dirty="0" smtClean="0"/>
              <a:t> </a:t>
            </a:r>
            <a:r>
              <a:rPr lang="en-GB" dirty="0"/>
              <a:t>in this Consortium Agreement shall be construed as </a:t>
            </a:r>
            <a:r>
              <a:rPr lang="en-GB" b="1" dirty="0">
                <a:solidFill>
                  <a:srgbClr val="FF0000"/>
                </a:solidFill>
              </a:rPr>
              <a:t>conferring rights to use in advertising</a:t>
            </a:r>
            <a:r>
              <a:rPr lang="en-GB" dirty="0"/>
              <a:t>, publicity or otherwise </a:t>
            </a:r>
            <a:r>
              <a:rPr lang="en-GB" b="1" dirty="0">
                <a:solidFill>
                  <a:srgbClr val="FF0000"/>
                </a:solidFill>
              </a:rPr>
              <a:t>the name of the Parties </a:t>
            </a:r>
            <a:r>
              <a:rPr lang="en-GB" dirty="0"/>
              <a:t>or any of their logos or trademarks without their prior written approval</a:t>
            </a:r>
            <a:r>
              <a:rPr lang="en-GB" dirty="0" smtClean="0"/>
              <a:t>.</a:t>
            </a:r>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1007903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016" y="62036"/>
            <a:ext cx="8892480" cy="6463308"/>
          </a:xfrm>
          <a:prstGeom prst="rect">
            <a:avLst/>
          </a:prstGeom>
        </p:spPr>
        <p:txBody>
          <a:bodyPr wrap="square">
            <a:spAutoFit/>
          </a:bodyPr>
          <a:lstStyle/>
          <a:p>
            <a:r>
              <a:rPr lang="en-GB" b="1" dirty="0"/>
              <a:t>Section 9: </a:t>
            </a:r>
            <a:r>
              <a:rPr lang="en-GB" b="1" dirty="0" smtClean="0"/>
              <a:t> </a:t>
            </a:r>
            <a:r>
              <a:rPr lang="en-GB" b="1" dirty="0" smtClean="0">
                <a:solidFill>
                  <a:srgbClr val="00B0F0"/>
                </a:solidFill>
              </a:rPr>
              <a:t>Access </a:t>
            </a:r>
            <a:r>
              <a:rPr lang="en-GB" b="1" dirty="0" smtClean="0">
                <a:solidFill>
                  <a:srgbClr val="00B0F0"/>
                </a:solidFill>
              </a:rPr>
              <a:t>Rights </a:t>
            </a:r>
            <a:endParaRPr lang="en-GB" b="1" dirty="0" smtClean="0">
              <a:solidFill>
                <a:srgbClr val="00B0F0"/>
              </a:solidFill>
            </a:endParaRPr>
          </a:p>
          <a:p>
            <a:endParaRPr lang="en-GB" b="1" dirty="0" smtClean="0">
              <a:solidFill>
                <a:srgbClr val="00B0F0"/>
              </a:solidFill>
            </a:endParaRPr>
          </a:p>
          <a:p>
            <a:r>
              <a:rPr lang="en-GB" b="1" dirty="0" smtClean="0"/>
              <a:t>9.1</a:t>
            </a:r>
            <a:r>
              <a:rPr lang="en-GB" b="1" dirty="0" smtClean="0">
                <a:solidFill>
                  <a:srgbClr val="00B0F0"/>
                </a:solidFill>
              </a:rPr>
              <a:t>  Background covered</a:t>
            </a:r>
          </a:p>
          <a:p>
            <a:endParaRPr lang="it-IT" b="1" dirty="0">
              <a:solidFill>
                <a:srgbClr val="00B0F0"/>
              </a:solidFill>
            </a:endParaRPr>
          </a:p>
          <a:p>
            <a:r>
              <a:rPr lang="en-GB" b="1" dirty="0" smtClean="0"/>
              <a:t>9.1.1 </a:t>
            </a:r>
            <a:r>
              <a:rPr lang="en-GB" dirty="0" smtClean="0"/>
              <a:t> </a:t>
            </a:r>
            <a:r>
              <a:rPr lang="en-GB" dirty="0"/>
              <a:t>The </a:t>
            </a:r>
            <a:r>
              <a:rPr lang="en-GB" b="1" dirty="0">
                <a:solidFill>
                  <a:srgbClr val="FF0000"/>
                </a:solidFill>
              </a:rPr>
              <a:t>Parties</a:t>
            </a:r>
            <a:r>
              <a:rPr lang="en-GB" dirty="0"/>
              <a:t> shall </a:t>
            </a:r>
            <a:r>
              <a:rPr lang="en-GB" b="1" dirty="0">
                <a:solidFill>
                  <a:srgbClr val="FF0000"/>
                </a:solidFill>
              </a:rPr>
              <a:t>identify</a:t>
            </a:r>
            <a:r>
              <a:rPr lang="en-GB" dirty="0"/>
              <a:t> in the </a:t>
            </a:r>
            <a:r>
              <a:rPr lang="en-GB" b="1" dirty="0">
                <a:solidFill>
                  <a:srgbClr val="FF0000"/>
                </a:solidFill>
              </a:rPr>
              <a:t>Attachment 1</a:t>
            </a:r>
            <a:r>
              <a:rPr lang="en-GB" b="1" dirty="0"/>
              <a:t> </a:t>
            </a:r>
            <a:r>
              <a:rPr lang="en-GB" dirty="0"/>
              <a:t>the </a:t>
            </a:r>
            <a:r>
              <a:rPr lang="en-GB" b="1" dirty="0">
                <a:solidFill>
                  <a:srgbClr val="FF0000"/>
                </a:solidFill>
              </a:rPr>
              <a:t>Background</a:t>
            </a:r>
            <a:r>
              <a:rPr lang="en-GB" dirty="0"/>
              <a:t> to which they are ready to grant </a:t>
            </a:r>
            <a:r>
              <a:rPr lang="en-GB" b="1" dirty="0">
                <a:solidFill>
                  <a:srgbClr val="FF0000"/>
                </a:solidFill>
              </a:rPr>
              <a:t>Access Rights</a:t>
            </a:r>
            <a:r>
              <a:rPr lang="en-GB" dirty="0"/>
              <a:t>, subject to the provisions of this Consortium Agreement and the EC-GA. Such identification may be done by e.g.</a:t>
            </a:r>
            <a:endParaRPr lang="it-IT" dirty="0"/>
          </a:p>
          <a:p>
            <a:r>
              <a:rPr lang="en-GB" dirty="0" smtClean="0"/>
              <a:t>- </a:t>
            </a:r>
            <a:r>
              <a:rPr lang="en-GB" dirty="0"/>
              <a:t>subject matter and possibly in addition by </a:t>
            </a:r>
            <a:endParaRPr lang="it-IT" dirty="0"/>
          </a:p>
          <a:p>
            <a:r>
              <a:rPr lang="en-GB" dirty="0" smtClean="0"/>
              <a:t>- </a:t>
            </a:r>
            <a:r>
              <a:rPr lang="en-GB" dirty="0"/>
              <a:t>naming a specific department of a Party.</a:t>
            </a:r>
            <a:endParaRPr lang="it-IT" dirty="0"/>
          </a:p>
          <a:p>
            <a:r>
              <a:rPr lang="en-GB" dirty="0"/>
              <a:t> </a:t>
            </a:r>
            <a:endParaRPr lang="it-IT" dirty="0"/>
          </a:p>
          <a:p>
            <a:r>
              <a:rPr lang="en-GB" b="1" dirty="0"/>
              <a:t>9.1.2</a:t>
            </a:r>
            <a:r>
              <a:rPr lang="en-GB" dirty="0"/>
              <a:t> </a:t>
            </a:r>
            <a:r>
              <a:rPr lang="en-GB" dirty="0" smtClean="0"/>
              <a:t> The </a:t>
            </a:r>
            <a:r>
              <a:rPr lang="en-GB" b="1" dirty="0">
                <a:solidFill>
                  <a:srgbClr val="FF0000"/>
                </a:solidFill>
              </a:rPr>
              <a:t>owning Party may add further Background to Attachment 1 </a:t>
            </a:r>
            <a:r>
              <a:rPr lang="en-GB" dirty="0"/>
              <a:t>during the Project by written notice</a:t>
            </a:r>
            <a:r>
              <a:rPr lang="en-GB" dirty="0">
                <a:solidFill>
                  <a:srgbClr val="FF0000"/>
                </a:solidFill>
              </a:rPr>
              <a:t>. </a:t>
            </a:r>
            <a:r>
              <a:rPr lang="it-IT" dirty="0">
                <a:solidFill>
                  <a:srgbClr val="FF0000"/>
                </a:solidFill>
              </a:rPr>
              <a:t> </a:t>
            </a:r>
            <a:r>
              <a:rPr lang="en-GB" dirty="0"/>
              <a:t>O</a:t>
            </a:r>
            <a:r>
              <a:rPr lang="en-GB" dirty="0" smtClean="0"/>
              <a:t>nly </a:t>
            </a:r>
            <a:r>
              <a:rPr lang="en-GB" dirty="0"/>
              <a:t>the </a:t>
            </a:r>
            <a:r>
              <a:rPr lang="en-GB" b="1" dirty="0" smtClean="0">
                <a:solidFill>
                  <a:srgbClr val="FF0000"/>
                </a:solidFill>
              </a:rPr>
              <a:t>GA </a:t>
            </a:r>
            <a:r>
              <a:rPr lang="en-GB" b="1" dirty="0" smtClean="0">
                <a:solidFill>
                  <a:srgbClr val="FF0000"/>
                </a:solidFill>
              </a:rPr>
              <a:t>permits to </a:t>
            </a:r>
            <a:r>
              <a:rPr lang="en-GB" b="1" dirty="0">
                <a:solidFill>
                  <a:srgbClr val="FF0000"/>
                </a:solidFill>
              </a:rPr>
              <a:t>withdraw </a:t>
            </a:r>
            <a:r>
              <a:rPr lang="en-GB" dirty="0"/>
              <a:t>any </a:t>
            </a:r>
            <a:r>
              <a:rPr lang="en-GB" dirty="0" smtClean="0"/>
              <a:t>Background </a:t>
            </a:r>
            <a:r>
              <a:rPr lang="en-GB" dirty="0"/>
              <a:t>from Attachment 1.</a:t>
            </a:r>
            <a:endParaRPr lang="it-IT" dirty="0"/>
          </a:p>
          <a:p>
            <a:r>
              <a:rPr lang="en-GB" dirty="0"/>
              <a:t> </a:t>
            </a:r>
            <a:endParaRPr lang="it-IT" dirty="0"/>
          </a:p>
          <a:p>
            <a:r>
              <a:rPr lang="en-GB" b="1" dirty="0"/>
              <a:t>9.1.3</a:t>
            </a:r>
            <a:r>
              <a:rPr lang="en-GB" dirty="0"/>
              <a:t> </a:t>
            </a:r>
            <a:r>
              <a:rPr lang="en-GB" dirty="0" smtClean="0"/>
              <a:t> </a:t>
            </a:r>
            <a:r>
              <a:rPr lang="en-GB" b="1" dirty="0" smtClean="0">
                <a:solidFill>
                  <a:srgbClr val="FF0000"/>
                </a:solidFill>
              </a:rPr>
              <a:t>The </a:t>
            </a:r>
            <a:r>
              <a:rPr lang="en-GB" b="1" dirty="0">
                <a:solidFill>
                  <a:srgbClr val="FF0000"/>
                </a:solidFill>
              </a:rPr>
              <a:t>Parties agree that all Background not listed in Attachment 1 shall be explicitly excluded from Access Rights</a:t>
            </a:r>
            <a:r>
              <a:rPr lang="en-GB" dirty="0"/>
              <a:t>. The Parties </a:t>
            </a:r>
            <a:r>
              <a:rPr lang="en-GB" b="1" dirty="0" smtClean="0">
                <a:solidFill>
                  <a:srgbClr val="FF0000"/>
                </a:solidFill>
              </a:rPr>
              <a:t>agree </a:t>
            </a:r>
            <a:r>
              <a:rPr lang="en-GB" b="1" dirty="0">
                <a:solidFill>
                  <a:srgbClr val="FF0000"/>
                </a:solidFill>
              </a:rPr>
              <a:t>to negotiate in good faith additions</a:t>
            </a:r>
            <a:r>
              <a:rPr lang="en-GB" dirty="0">
                <a:solidFill>
                  <a:srgbClr val="FF0000"/>
                </a:solidFill>
              </a:rPr>
              <a:t> </a:t>
            </a:r>
            <a:r>
              <a:rPr lang="en-GB" dirty="0"/>
              <a:t>to Attachment 1 if a Party asks them to do so and those are needed. </a:t>
            </a:r>
            <a:r>
              <a:rPr lang="en-GB" dirty="0" smtClean="0"/>
              <a:t>For </a:t>
            </a:r>
            <a:r>
              <a:rPr lang="en-GB" dirty="0"/>
              <a:t>the avoidance of doubt, </a:t>
            </a:r>
            <a:r>
              <a:rPr lang="en-GB" b="1" dirty="0">
                <a:solidFill>
                  <a:srgbClr val="FF0000"/>
                </a:solidFill>
              </a:rPr>
              <a:t>the owner is under no obligation to agree</a:t>
            </a:r>
            <a:r>
              <a:rPr lang="en-GB" b="1" dirty="0"/>
              <a:t> </a:t>
            </a:r>
            <a:r>
              <a:rPr lang="en-GB" dirty="0"/>
              <a:t>to additions of his Background to Attachment 1. </a:t>
            </a:r>
            <a:endParaRPr lang="it-IT" dirty="0"/>
          </a:p>
          <a:p>
            <a:r>
              <a:rPr lang="en-GB" dirty="0"/>
              <a:t> </a:t>
            </a:r>
            <a:endParaRPr lang="it-IT" dirty="0"/>
          </a:p>
          <a:p>
            <a:r>
              <a:rPr lang="en-GB" b="1" dirty="0" smtClean="0"/>
              <a:t>9.1.4</a:t>
            </a:r>
            <a:r>
              <a:rPr lang="en-GB" dirty="0" smtClean="0"/>
              <a:t>  </a:t>
            </a:r>
            <a:r>
              <a:rPr lang="en-GB" dirty="0"/>
              <a:t>In addition, if a Party wishes to </a:t>
            </a:r>
            <a:r>
              <a:rPr lang="en-GB" b="1" dirty="0">
                <a:solidFill>
                  <a:srgbClr val="FF0000"/>
                </a:solidFill>
              </a:rPr>
              <a:t>list specific Background as excluded</a:t>
            </a:r>
            <a:r>
              <a:rPr lang="en-GB" dirty="0"/>
              <a:t>, it shall identify such Background in the </a:t>
            </a:r>
            <a:r>
              <a:rPr lang="en-GB" b="1" dirty="0">
                <a:solidFill>
                  <a:srgbClr val="FF0000"/>
                </a:solidFill>
              </a:rPr>
              <a:t>Attachment </a:t>
            </a:r>
            <a:r>
              <a:rPr lang="en-GB" b="1" dirty="0" smtClean="0">
                <a:solidFill>
                  <a:srgbClr val="FF0000"/>
                </a:solidFill>
              </a:rPr>
              <a:t>2</a:t>
            </a:r>
            <a:r>
              <a:rPr lang="en-GB" dirty="0" smtClean="0">
                <a:solidFill>
                  <a:srgbClr val="FF0000"/>
                </a:solidFill>
              </a:rPr>
              <a:t>.</a:t>
            </a:r>
            <a:r>
              <a:rPr lang="it-IT" dirty="0">
                <a:solidFill>
                  <a:srgbClr val="FF0000"/>
                </a:solidFill>
              </a:rPr>
              <a:t> </a:t>
            </a:r>
            <a:r>
              <a:rPr lang="en-GB" dirty="0" smtClean="0"/>
              <a:t>The </a:t>
            </a:r>
            <a:r>
              <a:rPr lang="en-GB" b="1" dirty="0">
                <a:solidFill>
                  <a:srgbClr val="FF0000"/>
                </a:solidFill>
              </a:rPr>
              <a:t>owning Party may withdraw</a:t>
            </a:r>
            <a:r>
              <a:rPr lang="en-GB" dirty="0"/>
              <a:t> any of its Background from Attachment 2 during the Project by written notice. </a:t>
            </a:r>
            <a:endParaRPr lang="it-IT" dirty="0" smtClean="0"/>
          </a:p>
          <a:p>
            <a:r>
              <a:rPr lang="en-GB" dirty="0" smtClean="0"/>
              <a:t>However, only the </a:t>
            </a:r>
            <a:r>
              <a:rPr lang="en-GB" b="1" dirty="0" smtClean="0">
                <a:solidFill>
                  <a:srgbClr val="FF0000"/>
                </a:solidFill>
              </a:rPr>
              <a:t>General Assembly can permit a Party to add Background to Attachment 2</a:t>
            </a:r>
            <a:r>
              <a:rPr lang="en-GB" dirty="0" smtClean="0"/>
              <a:t>.</a:t>
            </a:r>
            <a:endParaRPr lang="it-IT" dirty="0" smtClean="0"/>
          </a:p>
          <a:p>
            <a:endParaRPr lang="it-IT" b="1"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162568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364010" y="179929"/>
            <a:ext cx="3368230" cy="584775"/>
          </a:xfrm>
          <a:prstGeom prst="rect">
            <a:avLst/>
          </a:prstGeom>
        </p:spPr>
        <p:txBody>
          <a:bodyPr wrap="none">
            <a:spAutoFit/>
          </a:bodyPr>
          <a:lstStyle/>
          <a:p>
            <a:r>
              <a:rPr lang="en-US" sz="3200" b="1" dirty="0" smtClean="0">
                <a:solidFill>
                  <a:srgbClr val="0070C0"/>
                </a:solidFill>
                <a:latin typeface="Comic Sans MS"/>
              </a:rPr>
              <a:t>List of Sections</a:t>
            </a:r>
            <a:endParaRPr lang="en-US" sz="3200" b="1" dirty="0">
              <a:solidFill>
                <a:srgbClr val="0070C0"/>
              </a:solidFill>
            </a:endParaRPr>
          </a:p>
        </p:txBody>
      </p:sp>
      <p:sp>
        <p:nvSpPr>
          <p:cNvPr id="8" name="TextBox 7"/>
          <p:cNvSpPr txBox="1"/>
          <p:nvPr/>
        </p:nvSpPr>
        <p:spPr>
          <a:xfrm>
            <a:off x="251520" y="548680"/>
            <a:ext cx="6647974" cy="5055423"/>
          </a:xfrm>
          <a:prstGeom prst="rect">
            <a:avLst/>
          </a:prstGeom>
          <a:noFill/>
        </p:spPr>
        <p:txBody>
          <a:bodyPr wrap="none" rtlCol="0">
            <a:spAutoFit/>
          </a:bodyPr>
          <a:lstStyle/>
          <a:p>
            <a:pPr marL="342900" indent="-342900">
              <a:lnSpc>
                <a:spcPts val="3000"/>
              </a:lnSpc>
              <a:buAutoNum type="arabicParenR"/>
            </a:pPr>
            <a:r>
              <a:rPr lang="en-US" dirty="0">
                <a:latin typeface="Comic Sans MS"/>
              </a:rPr>
              <a:t>Section 1: Definitions	</a:t>
            </a:r>
          </a:p>
          <a:p>
            <a:pPr marL="342900" indent="-342900">
              <a:lnSpc>
                <a:spcPts val="3000"/>
              </a:lnSpc>
              <a:buAutoNum type="arabicParenR"/>
            </a:pPr>
            <a:r>
              <a:rPr lang="en-US" dirty="0">
                <a:latin typeface="Comic Sans MS"/>
              </a:rPr>
              <a:t>Section 2: Purpose	</a:t>
            </a:r>
          </a:p>
          <a:p>
            <a:pPr marL="342900" indent="-342900">
              <a:lnSpc>
                <a:spcPts val="3000"/>
              </a:lnSpc>
              <a:buAutoNum type="arabicParenR"/>
            </a:pPr>
            <a:r>
              <a:rPr lang="en-US" dirty="0">
                <a:latin typeface="Comic Sans MS"/>
              </a:rPr>
              <a:t>Section 3: Entry into force, duration and termination	</a:t>
            </a:r>
          </a:p>
          <a:p>
            <a:pPr marL="342900" indent="-342900">
              <a:lnSpc>
                <a:spcPts val="3000"/>
              </a:lnSpc>
              <a:buAutoNum type="arabicParenR"/>
            </a:pPr>
            <a:r>
              <a:rPr lang="en-US" dirty="0">
                <a:latin typeface="Comic Sans MS"/>
              </a:rPr>
              <a:t>Section 4: Responsibilities of Parties	</a:t>
            </a:r>
          </a:p>
          <a:p>
            <a:pPr marL="342900" indent="-342900">
              <a:lnSpc>
                <a:spcPts val="3000"/>
              </a:lnSpc>
              <a:buAutoNum type="arabicParenR"/>
            </a:pPr>
            <a:r>
              <a:rPr lang="en-US" dirty="0">
                <a:latin typeface="Comic Sans MS"/>
              </a:rPr>
              <a:t>Section 5: Liability towards each other	</a:t>
            </a:r>
          </a:p>
          <a:p>
            <a:pPr marL="342900" indent="-342900">
              <a:lnSpc>
                <a:spcPts val="3000"/>
              </a:lnSpc>
              <a:buAutoNum type="arabicParenR"/>
            </a:pPr>
            <a:r>
              <a:rPr lang="en-US" dirty="0">
                <a:latin typeface="Comic Sans MS"/>
              </a:rPr>
              <a:t>Section 6: Governance structure	</a:t>
            </a:r>
          </a:p>
          <a:p>
            <a:pPr marL="342900" indent="-342900">
              <a:lnSpc>
                <a:spcPts val="3000"/>
              </a:lnSpc>
              <a:buAutoNum type="arabicParenR"/>
            </a:pPr>
            <a:r>
              <a:rPr lang="en-US" dirty="0">
                <a:latin typeface="Comic Sans MS"/>
              </a:rPr>
              <a:t>Section 7: Financial </a:t>
            </a:r>
            <a:r>
              <a:rPr lang="en-US" dirty="0" smtClean="0">
                <a:latin typeface="Comic Sans MS"/>
              </a:rPr>
              <a:t>provisions</a:t>
            </a:r>
          </a:p>
          <a:p>
            <a:pPr marL="342900" indent="-342900">
              <a:lnSpc>
                <a:spcPts val="3000"/>
              </a:lnSpc>
              <a:buAutoNum type="arabicParenR"/>
            </a:pPr>
            <a:r>
              <a:rPr lang="en-US" dirty="0" smtClean="0">
                <a:latin typeface="Comic Sans MS"/>
              </a:rPr>
              <a:t>Section 8: Foreground</a:t>
            </a:r>
            <a:endParaRPr lang="en-US" dirty="0">
              <a:latin typeface="Comic Sans MS"/>
            </a:endParaRPr>
          </a:p>
          <a:p>
            <a:pPr marL="342900" indent="-342900">
              <a:lnSpc>
                <a:spcPts val="3000"/>
              </a:lnSpc>
              <a:buAutoNum type="arabicParenR"/>
            </a:pPr>
            <a:r>
              <a:rPr lang="en-US" dirty="0">
                <a:latin typeface="Comic Sans MS"/>
              </a:rPr>
              <a:t>Section 9: Access Rights	</a:t>
            </a:r>
          </a:p>
          <a:p>
            <a:pPr marL="342900" indent="-342900">
              <a:lnSpc>
                <a:spcPts val="3000"/>
              </a:lnSpc>
              <a:buAutoNum type="arabicParenR"/>
            </a:pPr>
            <a:r>
              <a:rPr lang="en-US" dirty="0">
                <a:latin typeface="Comic Sans MS"/>
              </a:rPr>
              <a:t>Section 10: Non-disclosure of </a:t>
            </a:r>
            <a:r>
              <a:rPr lang="en-US" dirty="0" smtClean="0">
                <a:latin typeface="Comic Sans MS"/>
              </a:rPr>
              <a:t>information</a:t>
            </a:r>
            <a:endParaRPr lang="en-US" dirty="0">
              <a:latin typeface="Comic Sans MS"/>
            </a:endParaRPr>
          </a:p>
          <a:p>
            <a:pPr marL="342900" indent="-342900">
              <a:lnSpc>
                <a:spcPts val="3000"/>
              </a:lnSpc>
              <a:buAutoNum type="arabicParenR"/>
            </a:pPr>
            <a:r>
              <a:rPr lang="en-US" dirty="0">
                <a:latin typeface="Comic Sans MS"/>
              </a:rPr>
              <a:t>Section 11: Miscellaneous	</a:t>
            </a:r>
          </a:p>
          <a:p>
            <a:pPr marL="342900" indent="-342900">
              <a:lnSpc>
                <a:spcPts val="3000"/>
              </a:lnSpc>
              <a:buAutoNum type="arabicParenR"/>
            </a:pPr>
            <a:r>
              <a:rPr lang="en-US" dirty="0">
                <a:latin typeface="Comic Sans MS"/>
              </a:rPr>
              <a:t>Section 12: </a:t>
            </a:r>
            <a:r>
              <a:rPr lang="en-US" dirty="0" smtClean="0">
                <a:latin typeface="Comic Sans MS"/>
              </a:rPr>
              <a:t>Signatures</a:t>
            </a:r>
            <a:endParaRPr lang="en-US" dirty="0">
              <a:latin typeface="Comic Sans MS"/>
            </a:endParaRPr>
          </a:p>
          <a:p>
            <a:pPr>
              <a:lnSpc>
                <a:spcPts val="3000"/>
              </a:lnSpc>
            </a:pPr>
            <a:endParaRPr lang="en-US" dirty="0">
              <a:latin typeface="Comic Sans MS"/>
            </a:endParaRPr>
          </a:p>
        </p:txBody>
      </p:sp>
      <p:sp>
        <p:nvSpPr>
          <p:cNvPr id="2" name="Rectangle 1"/>
          <p:cNvSpPr/>
          <p:nvPr/>
        </p:nvSpPr>
        <p:spPr>
          <a:xfrm>
            <a:off x="4716016" y="4869160"/>
            <a:ext cx="4752528" cy="1323439"/>
          </a:xfrm>
          <a:prstGeom prst="rect">
            <a:avLst/>
          </a:prstGeom>
        </p:spPr>
        <p:txBody>
          <a:bodyPr wrap="square">
            <a:spAutoFit/>
          </a:bodyPr>
          <a:lstStyle/>
          <a:p>
            <a:pPr marL="342900" indent="-342900"/>
            <a:r>
              <a:rPr lang="en-US" sz="1600" dirty="0">
                <a:latin typeface="Comic Sans MS"/>
              </a:rPr>
              <a:t>[Attachment 1: Background included</a:t>
            </a:r>
            <a:r>
              <a:rPr lang="en-US" sz="1600" dirty="0" smtClean="0">
                <a:latin typeface="Comic Sans MS"/>
              </a:rPr>
              <a:t>]</a:t>
            </a:r>
            <a:endParaRPr lang="en-US" sz="1600" dirty="0">
              <a:latin typeface="Comic Sans MS"/>
            </a:endParaRPr>
          </a:p>
          <a:p>
            <a:pPr marL="342900" indent="-342900"/>
            <a:r>
              <a:rPr lang="en-US" sz="1600" dirty="0">
                <a:latin typeface="Comic Sans MS"/>
              </a:rPr>
              <a:t>[Attachment 2: Background excluded</a:t>
            </a:r>
            <a:r>
              <a:rPr lang="en-US" sz="1600" dirty="0" smtClean="0">
                <a:latin typeface="Comic Sans MS"/>
              </a:rPr>
              <a:t>]</a:t>
            </a:r>
            <a:endParaRPr lang="en-US" sz="1600" dirty="0">
              <a:latin typeface="Comic Sans MS"/>
            </a:endParaRPr>
          </a:p>
          <a:p>
            <a:pPr marL="342900" indent="-342900"/>
            <a:r>
              <a:rPr lang="en-US" sz="1600" dirty="0">
                <a:latin typeface="Comic Sans MS"/>
              </a:rPr>
              <a:t>[Attachment 3: Accession document</a:t>
            </a:r>
            <a:r>
              <a:rPr lang="en-US" sz="1600" dirty="0" smtClean="0">
                <a:latin typeface="Comic Sans MS"/>
              </a:rPr>
              <a:t>]</a:t>
            </a:r>
            <a:endParaRPr lang="en-US" sz="1600" dirty="0">
              <a:latin typeface="Comic Sans MS"/>
            </a:endParaRPr>
          </a:p>
          <a:p>
            <a:pPr marL="342900" indent="-342900"/>
            <a:r>
              <a:rPr lang="en-US" sz="1600" dirty="0">
                <a:latin typeface="Comic Sans MS"/>
              </a:rPr>
              <a:t>[Attachment 4: Listed Affiliated Entities</a:t>
            </a:r>
            <a:r>
              <a:rPr lang="en-US" sz="1600" dirty="0" smtClean="0">
                <a:latin typeface="Comic Sans MS"/>
              </a:rPr>
              <a:t>]</a:t>
            </a:r>
            <a:endParaRPr lang="en-US" sz="1600" dirty="0">
              <a:latin typeface="Comic Sans MS"/>
            </a:endParaRPr>
          </a:p>
          <a:p>
            <a:pPr marL="342900" indent="-342900"/>
            <a:r>
              <a:rPr lang="en-US" sz="1600" dirty="0">
                <a:latin typeface="Comic Sans MS"/>
              </a:rPr>
              <a:t>[Attachment 5: List of Third Parties</a:t>
            </a:r>
            <a:r>
              <a:rPr lang="en-US" sz="1600" dirty="0" smtClean="0">
                <a:latin typeface="Comic Sans MS"/>
              </a:rPr>
              <a:t>]</a:t>
            </a:r>
            <a:endParaRPr lang="en-US" sz="1600" dirty="0">
              <a:latin typeface="Comic Sans MS"/>
            </a:endParaRPr>
          </a:p>
        </p:txBody>
      </p:sp>
      <p:sp>
        <p:nvSpPr>
          <p:cNvPr id="5" name="Date Placeholder 4"/>
          <p:cNvSpPr>
            <a:spLocks noGrp="1"/>
          </p:cNvSpPr>
          <p:nvPr>
            <p:ph type="dt" sz="half" idx="10"/>
          </p:nvPr>
        </p:nvSpPr>
        <p:spPr/>
        <p:txBody>
          <a:bodyPr/>
          <a:lstStyle/>
          <a:p>
            <a:r>
              <a:rPr lang="en-US" smtClean="0"/>
              <a:t>Pisa, March 2013</a:t>
            </a:r>
            <a:endParaRPr lang="en-US"/>
          </a:p>
        </p:txBody>
      </p:sp>
      <p:sp>
        <p:nvSpPr>
          <p:cNvPr id="7" name="Slide Number Placeholder 6"/>
          <p:cNvSpPr>
            <a:spLocks noGrp="1"/>
          </p:cNvSpPr>
          <p:nvPr>
            <p:ph type="sldNum" sz="quarter" idx="12"/>
          </p:nvPr>
        </p:nvSpPr>
        <p:spPr/>
        <p:txBody>
          <a:bodyPr/>
          <a:lstStyle/>
          <a:p>
            <a:fld id="{885224EE-7966-8142-A0EF-7E5D4BE20BA0}" type="slidenum">
              <a:rPr lang="en-US" smtClean="0"/>
              <a:pPr/>
              <a:t>3</a:t>
            </a:fld>
            <a:endParaRPr lang="en-US" dirty="0"/>
          </a:p>
        </p:txBody>
      </p:sp>
      <p:sp>
        <p:nvSpPr>
          <p:cNvPr id="9" name="Footer Placeholder 8"/>
          <p:cNvSpPr>
            <a:spLocks noGrp="1"/>
          </p:cNvSpPr>
          <p:nvPr>
            <p:ph type="ftr" sz="quarter" idx="11"/>
          </p:nvPr>
        </p:nvSpPr>
        <p:spPr/>
        <p:txBody>
          <a:bodyPr/>
          <a:lstStyle/>
          <a:p>
            <a:r>
              <a:rPr lang="en-US" dirty="0" smtClean="0"/>
              <a:t>IAPP - FTK workshop # 1</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672" y="246702"/>
            <a:ext cx="8687816" cy="5632311"/>
          </a:xfrm>
          <a:prstGeom prst="rect">
            <a:avLst/>
          </a:prstGeom>
        </p:spPr>
        <p:txBody>
          <a:bodyPr wrap="square">
            <a:spAutoFit/>
          </a:bodyPr>
          <a:lstStyle/>
          <a:p>
            <a:r>
              <a:rPr lang="en-GB" b="1" dirty="0" smtClean="0"/>
              <a:t>9.2</a:t>
            </a:r>
            <a:r>
              <a:rPr lang="en-GB" b="1" dirty="0" smtClean="0">
                <a:solidFill>
                  <a:srgbClr val="00B0F0"/>
                </a:solidFill>
              </a:rPr>
              <a:t>  </a:t>
            </a:r>
            <a:r>
              <a:rPr lang="en-GB" b="1" dirty="0">
                <a:solidFill>
                  <a:srgbClr val="002060"/>
                </a:solidFill>
              </a:rPr>
              <a:t>General </a:t>
            </a:r>
            <a:r>
              <a:rPr lang="en-GB" b="1" dirty="0" smtClean="0">
                <a:solidFill>
                  <a:srgbClr val="002060"/>
                </a:solidFill>
              </a:rPr>
              <a:t>Principles</a:t>
            </a:r>
          </a:p>
          <a:p>
            <a:endParaRPr lang="it-IT" b="1" dirty="0">
              <a:solidFill>
                <a:srgbClr val="002060"/>
              </a:solidFill>
            </a:endParaRPr>
          </a:p>
          <a:p>
            <a:r>
              <a:rPr lang="en-GB" b="1" dirty="0">
                <a:solidFill>
                  <a:srgbClr val="002060"/>
                </a:solidFill>
              </a:rPr>
              <a:t>9.2.1</a:t>
            </a:r>
            <a:r>
              <a:rPr lang="en-GB" dirty="0"/>
              <a:t> </a:t>
            </a:r>
            <a:r>
              <a:rPr lang="en-GB" dirty="0" smtClean="0"/>
              <a:t> Each </a:t>
            </a:r>
            <a:r>
              <a:rPr lang="en-GB" b="1" dirty="0">
                <a:solidFill>
                  <a:srgbClr val="FF0000"/>
                </a:solidFill>
              </a:rPr>
              <a:t>Party</a:t>
            </a:r>
            <a:r>
              <a:rPr lang="en-GB" dirty="0"/>
              <a:t> shall implement its tasks </a:t>
            </a:r>
            <a:r>
              <a:rPr lang="en-GB" b="1" dirty="0" smtClean="0"/>
              <a:t>…</a:t>
            </a:r>
            <a:r>
              <a:rPr lang="en-GB" dirty="0" smtClean="0"/>
              <a:t> </a:t>
            </a:r>
            <a:r>
              <a:rPr lang="en-GB" dirty="0" smtClean="0"/>
              <a:t>and </a:t>
            </a:r>
            <a:r>
              <a:rPr lang="en-GB" b="1" dirty="0">
                <a:solidFill>
                  <a:srgbClr val="FF0000"/>
                </a:solidFill>
              </a:rPr>
              <a:t>shall bear sole responsibility</a:t>
            </a:r>
            <a:r>
              <a:rPr lang="en-GB" dirty="0"/>
              <a:t> for ensuring that </a:t>
            </a:r>
            <a:r>
              <a:rPr lang="en-GB" b="1" dirty="0">
                <a:solidFill>
                  <a:srgbClr val="FF0000"/>
                </a:solidFill>
              </a:rPr>
              <a:t>its acts</a:t>
            </a:r>
            <a:r>
              <a:rPr lang="en-GB" dirty="0">
                <a:solidFill>
                  <a:srgbClr val="FF0000"/>
                </a:solidFill>
              </a:rPr>
              <a:t> </a:t>
            </a:r>
            <a:r>
              <a:rPr lang="en-GB" dirty="0"/>
              <a:t>within the Project </a:t>
            </a:r>
            <a:r>
              <a:rPr lang="en-GB" b="1" dirty="0">
                <a:solidFill>
                  <a:srgbClr val="FF0000"/>
                </a:solidFill>
              </a:rPr>
              <a:t>do not knowingly infringe third party</a:t>
            </a:r>
            <a:r>
              <a:rPr lang="en-GB" dirty="0"/>
              <a:t> property rights.</a:t>
            </a:r>
            <a:endParaRPr lang="it-IT" dirty="0"/>
          </a:p>
          <a:p>
            <a:r>
              <a:rPr lang="en-GB" dirty="0"/>
              <a:t> </a:t>
            </a:r>
            <a:endParaRPr lang="it-IT" dirty="0"/>
          </a:p>
          <a:p>
            <a:r>
              <a:rPr lang="en-GB" b="1" dirty="0" smtClean="0"/>
              <a:t>9.2.2</a:t>
            </a:r>
            <a:r>
              <a:rPr lang="en-GB" dirty="0" smtClean="0"/>
              <a:t>  As </a:t>
            </a:r>
            <a:r>
              <a:rPr lang="en-GB" dirty="0"/>
              <a:t>provided in the EC-GA Article </a:t>
            </a:r>
            <a:r>
              <a:rPr lang="en-GB" dirty="0" smtClean="0"/>
              <a:t>II.32.3 </a:t>
            </a:r>
            <a:r>
              <a:rPr lang="en-GB" b="1" dirty="0">
                <a:solidFill>
                  <a:srgbClr val="FF0000"/>
                </a:solidFill>
              </a:rPr>
              <a:t>Parties shall inform the Consortium as soon as possible of any limitation to the granting of Access Rights to Background </a:t>
            </a:r>
            <a:r>
              <a:rPr lang="en-GB" dirty="0"/>
              <a:t>or of any other restriction which might substantially affect the granting of Access </a:t>
            </a:r>
            <a:r>
              <a:rPr lang="en-GB" dirty="0" smtClean="0"/>
              <a:t>Rights.</a:t>
            </a:r>
          </a:p>
          <a:p>
            <a:endParaRPr lang="en-GB" dirty="0" smtClean="0">
              <a:solidFill>
                <a:srgbClr val="FF0000"/>
              </a:solidFill>
            </a:endParaRPr>
          </a:p>
          <a:p>
            <a:r>
              <a:rPr lang="en-GB" b="1" dirty="0" smtClean="0"/>
              <a:t>9.2.3</a:t>
            </a:r>
            <a:r>
              <a:rPr lang="en-GB" dirty="0" smtClean="0"/>
              <a:t> </a:t>
            </a:r>
            <a:r>
              <a:rPr lang="en-GB" dirty="0" smtClean="0"/>
              <a:t> If </a:t>
            </a:r>
            <a:r>
              <a:rPr lang="en-GB" dirty="0"/>
              <a:t>the General Assembly considers that the restrictions have such impact, which is not foreseen in the Consortium Plan, </a:t>
            </a:r>
            <a:r>
              <a:rPr lang="en-GB" b="1" dirty="0">
                <a:solidFill>
                  <a:srgbClr val="FF0000"/>
                </a:solidFill>
              </a:rPr>
              <a:t>it may decide to update the Consortium Plan </a:t>
            </a:r>
            <a:r>
              <a:rPr lang="en-GB" b="1" dirty="0" smtClean="0">
                <a:solidFill>
                  <a:srgbClr val="FF0000"/>
                </a:solidFill>
              </a:rPr>
              <a:t>accordingly</a:t>
            </a:r>
            <a:endParaRPr lang="en-GB" dirty="0" smtClean="0"/>
          </a:p>
          <a:p>
            <a:r>
              <a:rPr lang="en-GB" dirty="0" smtClean="0"/>
              <a:t> </a:t>
            </a:r>
            <a:endParaRPr lang="it-IT" dirty="0"/>
          </a:p>
          <a:p>
            <a:r>
              <a:rPr lang="en-GB" b="1" dirty="0"/>
              <a:t>9.2.4</a:t>
            </a:r>
            <a:r>
              <a:rPr lang="en-GB" dirty="0"/>
              <a:t> </a:t>
            </a:r>
            <a:r>
              <a:rPr lang="en-GB" dirty="0" smtClean="0"/>
              <a:t> Any </a:t>
            </a:r>
            <a:r>
              <a:rPr lang="en-GB" dirty="0"/>
              <a:t>Access Rights granted expressly exclude any rights to sublicence unless expressly stated otherwise. </a:t>
            </a:r>
            <a:endParaRPr lang="it-IT" dirty="0"/>
          </a:p>
          <a:p>
            <a:r>
              <a:rPr lang="en-GB" dirty="0"/>
              <a:t>Access Rights shall be </a:t>
            </a:r>
            <a:r>
              <a:rPr lang="en-GB" b="1" dirty="0">
                <a:solidFill>
                  <a:srgbClr val="FF0000"/>
                </a:solidFill>
              </a:rPr>
              <a:t>free of any administrative transfer costs</a:t>
            </a:r>
            <a:r>
              <a:rPr lang="en-GB" dirty="0"/>
              <a:t>.</a:t>
            </a:r>
            <a:endParaRPr lang="it-IT" dirty="0"/>
          </a:p>
          <a:p>
            <a:r>
              <a:rPr lang="en-GB" dirty="0"/>
              <a:t>Access Rights are </a:t>
            </a:r>
            <a:r>
              <a:rPr lang="en-GB" b="1" dirty="0">
                <a:solidFill>
                  <a:srgbClr val="FF0000"/>
                </a:solidFill>
              </a:rPr>
              <a:t>granted on a non-exclusive basis</a:t>
            </a:r>
            <a:r>
              <a:rPr lang="en-GB" dirty="0"/>
              <a:t>, if not otherwise agreed in writing by all the Parties according to the EC-GA Article II.32.7</a:t>
            </a:r>
            <a:r>
              <a:rPr lang="en-GB" dirty="0" smtClean="0"/>
              <a:t>.</a:t>
            </a:r>
            <a:endParaRPr lang="it-IT" dirty="0"/>
          </a:p>
          <a:p>
            <a:endParaRPr lang="en-GB" dirty="0" smtClean="0"/>
          </a:p>
          <a:p>
            <a:r>
              <a:rPr lang="en-GB" b="1" dirty="0" smtClean="0"/>
              <a:t>9.2.5</a:t>
            </a:r>
            <a:r>
              <a:rPr lang="en-GB" dirty="0" smtClean="0"/>
              <a:t>  </a:t>
            </a:r>
            <a:r>
              <a:rPr lang="en-GB" b="1" dirty="0" smtClean="0">
                <a:solidFill>
                  <a:srgbClr val="FF0000"/>
                </a:solidFill>
              </a:rPr>
              <a:t>Foreground </a:t>
            </a:r>
            <a:r>
              <a:rPr lang="en-GB" b="1" dirty="0">
                <a:solidFill>
                  <a:srgbClr val="FF0000"/>
                </a:solidFill>
              </a:rPr>
              <a:t>and Background shall be used only for the purposes for which Access Rights to it have been granted</a:t>
            </a:r>
            <a:r>
              <a:rPr lang="en-GB" dirty="0" smtClean="0">
                <a:solidFill>
                  <a:srgbClr val="FF0000"/>
                </a:solidFill>
              </a:rPr>
              <a:t>.</a:t>
            </a: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14181042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2696" y="483637"/>
            <a:ext cx="8255768" cy="2585323"/>
          </a:xfrm>
          <a:prstGeom prst="rect">
            <a:avLst/>
          </a:prstGeom>
        </p:spPr>
        <p:txBody>
          <a:bodyPr wrap="square">
            <a:spAutoFit/>
          </a:bodyPr>
          <a:lstStyle/>
          <a:p>
            <a:r>
              <a:rPr lang="en-GB" b="1" dirty="0" smtClean="0"/>
              <a:t>9.2</a:t>
            </a:r>
            <a:r>
              <a:rPr lang="en-GB" b="1" dirty="0" smtClean="0">
                <a:solidFill>
                  <a:srgbClr val="00B0F0"/>
                </a:solidFill>
              </a:rPr>
              <a:t>  </a:t>
            </a:r>
            <a:r>
              <a:rPr lang="en-GB" b="1" dirty="0">
                <a:solidFill>
                  <a:srgbClr val="002060"/>
                </a:solidFill>
              </a:rPr>
              <a:t>General </a:t>
            </a:r>
            <a:r>
              <a:rPr lang="en-GB" b="1" dirty="0" smtClean="0">
                <a:solidFill>
                  <a:srgbClr val="002060"/>
                </a:solidFill>
              </a:rPr>
              <a:t>Principles</a:t>
            </a:r>
            <a:r>
              <a:rPr lang="en-GB" dirty="0" smtClean="0"/>
              <a:t>    (part 2)</a:t>
            </a:r>
          </a:p>
          <a:p>
            <a:endParaRPr lang="it-IT" b="1" dirty="0">
              <a:solidFill>
                <a:srgbClr val="002060"/>
              </a:solidFill>
            </a:endParaRPr>
          </a:p>
          <a:p>
            <a:r>
              <a:rPr lang="en-GB" b="1" dirty="0" smtClean="0"/>
              <a:t>9.2.6</a:t>
            </a:r>
            <a:r>
              <a:rPr lang="en-GB" dirty="0" smtClean="0"/>
              <a:t>  All </a:t>
            </a:r>
            <a:r>
              <a:rPr lang="en-GB" dirty="0"/>
              <a:t>requests for Access Rights shall be made in writing. </a:t>
            </a:r>
            <a:r>
              <a:rPr lang="it-IT" dirty="0"/>
              <a:t> </a:t>
            </a:r>
            <a:r>
              <a:rPr lang="en-GB" dirty="0" smtClean="0"/>
              <a:t>The </a:t>
            </a:r>
            <a:r>
              <a:rPr lang="en-GB" dirty="0"/>
              <a:t>granting of Access Rights may be made </a:t>
            </a:r>
            <a:r>
              <a:rPr lang="en-GB" b="1" dirty="0">
                <a:solidFill>
                  <a:srgbClr val="FF0000"/>
                </a:solidFill>
              </a:rPr>
              <a:t>conditional on the acceptance of specific conditions </a:t>
            </a:r>
            <a:r>
              <a:rPr lang="en-GB" dirty="0"/>
              <a:t>aimed at ensuring that these rights will be used only for the intended purpose and that </a:t>
            </a:r>
            <a:r>
              <a:rPr lang="en-GB" b="1" dirty="0">
                <a:solidFill>
                  <a:srgbClr val="FF0000"/>
                </a:solidFill>
              </a:rPr>
              <a:t>appropriate confidentiality obligations</a:t>
            </a:r>
            <a:r>
              <a:rPr lang="en-GB" dirty="0">
                <a:solidFill>
                  <a:srgbClr val="FF0000"/>
                </a:solidFill>
              </a:rPr>
              <a:t> </a:t>
            </a:r>
            <a:r>
              <a:rPr lang="en-GB" dirty="0"/>
              <a:t>are in place</a:t>
            </a:r>
            <a:r>
              <a:rPr lang="en-GB" dirty="0" smtClean="0"/>
              <a:t>.</a:t>
            </a:r>
          </a:p>
          <a:p>
            <a:endParaRPr lang="it-IT" dirty="0"/>
          </a:p>
          <a:p>
            <a:r>
              <a:rPr lang="en-GB" dirty="0"/>
              <a:t> </a:t>
            </a:r>
            <a:r>
              <a:rPr lang="en-GB" b="1" dirty="0" smtClean="0"/>
              <a:t>9.2.7</a:t>
            </a:r>
            <a:r>
              <a:rPr lang="en-GB" dirty="0" smtClean="0"/>
              <a:t> </a:t>
            </a:r>
            <a:r>
              <a:rPr lang="en-GB" dirty="0" smtClean="0"/>
              <a:t> The </a:t>
            </a:r>
            <a:r>
              <a:rPr lang="en-GB" dirty="0"/>
              <a:t>requesting Party </a:t>
            </a:r>
            <a:r>
              <a:rPr lang="en-GB" b="1" dirty="0">
                <a:solidFill>
                  <a:srgbClr val="FF0000"/>
                </a:solidFill>
              </a:rPr>
              <a:t>must show that the Access Rights are Needed</a:t>
            </a:r>
            <a:r>
              <a:rPr lang="en-GB" dirty="0"/>
              <a:t>.</a:t>
            </a:r>
            <a:endParaRPr lang="it-IT" dirty="0"/>
          </a:p>
          <a:p>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1418104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352" y="449952"/>
            <a:ext cx="8409112" cy="5355312"/>
          </a:xfrm>
          <a:prstGeom prst="rect">
            <a:avLst/>
          </a:prstGeom>
        </p:spPr>
        <p:txBody>
          <a:bodyPr wrap="square">
            <a:spAutoFit/>
          </a:bodyPr>
          <a:lstStyle/>
          <a:p>
            <a:r>
              <a:rPr lang="en-GB" b="1" dirty="0"/>
              <a:t>9.3 </a:t>
            </a:r>
            <a:r>
              <a:rPr lang="en-GB" b="1" dirty="0" smtClean="0"/>
              <a:t> </a:t>
            </a:r>
            <a:r>
              <a:rPr lang="en-GB" b="1" dirty="0" smtClean="0">
                <a:solidFill>
                  <a:srgbClr val="0070C0"/>
                </a:solidFill>
              </a:rPr>
              <a:t>Access </a:t>
            </a:r>
            <a:r>
              <a:rPr lang="en-GB" b="1" dirty="0">
                <a:solidFill>
                  <a:srgbClr val="0070C0"/>
                </a:solidFill>
              </a:rPr>
              <a:t>Rights for </a:t>
            </a:r>
            <a:r>
              <a:rPr lang="en-GB" b="1" dirty="0" smtClean="0">
                <a:solidFill>
                  <a:srgbClr val="0070C0"/>
                </a:solidFill>
              </a:rPr>
              <a:t>implementation</a:t>
            </a:r>
          </a:p>
          <a:p>
            <a:endParaRPr lang="it-IT" b="1" dirty="0">
              <a:solidFill>
                <a:srgbClr val="0070C0"/>
              </a:solidFill>
            </a:endParaRPr>
          </a:p>
          <a:p>
            <a:r>
              <a:rPr lang="en-GB" dirty="0"/>
              <a:t>Access Rights to Foreground and Background Needed for the performance of the own </a:t>
            </a:r>
            <a:r>
              <a:rPr lang="en-GB" dirty="0" smtClean="0"/>
              <a:t>work of a Party under </a:t>
            </a:r>
            <a:r>
              <a:rPr lang="en-GB" dirty="0"/>
              <a:t>the Project shall be granted on a </a:t>
            </a:r>
            <a:r>
              <a:rPr lang="en-GB" b="1" dirty="0">
                <a:solidFill>
                  <a:srgbClr val="FF0000"/>
                </a:solidFill>
              </a:rPr>
              <a:t>royalty-free basis</a:t>
            </a:r>
            <a:r>
              <a:rPr lang="en-GB" dirty="0"/>
              <a:t>, unless otherwise agreed for Background in Attachment 1</a:t>
            </a:r>
            <a:r>
              <a:rPr lang="en-GB" dirty="0" smtClean="0"/>
              <a:t>.</a:t>
            </a:r>
            <a:endParaRPr lang="it-IT" dirty="0"/>
          </a:p>
          <a:p>
            <a:endParaRPr lang="en-GB" b="1" dirty="0" smtClean="0"/>
          </a:p>
          <a:p>
            <a:endParaRPr lang="en-GB" b="1" dirty="0" smtClean="0"/>
          </a:p>
          <a:p>
            <a:r>
              <a:rPr lang="en-GB" b="1" dirty="0" smtClean="0"/>
              <a:t>9.4  </a:t>
            </a:r>
            <a:r>
              <a:rPr lang="en-GB" b="1" dirty="0">
                <a:solidFill>
                  <a:srgbClr val="0070C0"/>
                </a:solidFill>
              </a:rPr>
              <a:t>Access Rights for </a:t>
            </a:r>
            <a:r>
              <a:rPr lang="en-GB" b="1" dirty="0" smtClean="0">
                <a:solidFill>
                  <a:srgbClr val="0070C0"/>
                </a:solidFill>
              </a:rPr>
              <a:t>Use</a:t>
            </a:r>
          </a:p>
          <a:p>
            <a:endParaRPr lang="it-IT" b="1" dirty="0"/>
          </a:p>
          <a:p>
            <a:r>
              <a:rPr lang="en-GB" b="1" dirty="0"/>
              <a:t>9.4.1 </a:t>
            </a:r>
            <a:r>
              <a:rPr lang="en-GB" dirty="0" smtClean="0"/>
              <a:t> </a:t>
            </a:r>
            <a:r>
              <a:rPr lang="en-GB" b="1" dirty="0" smtClean="0">
                <a:solidFill>
                  <a:srgbClr val="FF0000"/>
                </a:solidFill>
              </a:rPr>
              <a:t>Access </a:t>
            </a:r>
            <a:r>
              <a:rPr lang="en-GB" b="1" dirty="0">
                <a:solidFill>
                  <a:srgbClr val="FF0000"/>
                </a:solidFill>
              </a:rPr>
              <a:t>Rights to Foreground if Needed </a:t>
            </a:r>
            <a:r>
              <a:rPr lang="en-GB" dirty="0"/>
              <a:t>for Use of a Party's own Foreground including for third-party research shall be </a:t>
            </a:r>
            <a:r>
              <a:rPr lang="en-GB" b="1" dirty="0">
                <a:solidFill>
                  <a:srgbClr val="FF0000"/>
                </a:solidFill>
              </a:rPr>
              <a:t>granted</a:t>
            </a:r>
            <a:r>
              <a:rPr lang="en-GB" dirty="0"/>
              <a:t> </a:t>
            </a:r>
            <a:r>
              <a:rPr lang="en-GB" b="1" dirty="0">
                <a:solidFill>
                  <a:srgbClr val="FF0000"/>
                </a:solidFill>
              </a:rPr>
              <a:t>on Fair and Reasonable conditions</a:t>
            </a:r>
            <a:r>
              <a:rPr lang="en-GB" dirty="0" smtClean="0"/>
              <a:t>.</a:t>
            </a:r>
            <a:endParaRPr lang="it-IT" dirty="0"/>
          </a:p>
          <a:p>
            <a:r>
              <a:rPr lang="en-GB" dirty="0"/>
              <a:t>Access rights for </a:t>
            </a:r>
            <a:r>
              <a:rPr lang="en-GB" b="1" dirty="0">
                <a:solidFill>
                  <a:srgbClr val="FF0000"/>
                </a:solidFill>
              </a:rPr>
              <a:t>internal research activities </a:t>
            </a:r>
            <a:r>
              <a:rPr lang="en-GB" dirty="0"/>
              <a:t>shall be granted on </a:t>
            </a:r>
            <a:r>
              <a:rPr lang="en-GB" b="1" dirty="0">
                <a:solidFill>
                  <a:srgbClr val="FF0000"/>
                </a:solidFill>
              </a:rPr>
              <a:t>a royalty-free basis</a:t>
            </a:r>
            <a:r>
              <a:rPr lang="en-GB" dirty="0" smtClean="0"/>
              <a:t>.</a:t>
            </a:r>
          </a:p>
          <a:p>
            <a:endParaRPr lang="it-IT" dirty="0"/>
          </a:p>
          <a:p>
            <a:r>
              <a:rPr lang="en-GB" b="1" dirty="0" smtClean="0"/>
              <a:t>9.4.2</a:t>
            </a:r>
            <a:r>
              <a:rPr lang="en-GB" dirty="0" smtClean="0"/>
              <a:t>  </a:t>
            </a:r>
            <a:r>
              <a:rPr lang="en-GB" b="1" dirty="0">
                <a:solidFill>
                  <a:srgbClr val="0070C0"/>
                </a:solidFill>
              </a:rPr>
              <a:t>Access Rights to Background </a:t>
            </a:r>
            <a:r>
              <a:rPr lang="en-GB" dirty="0"/>
              <a:t>if Needed for Use of a Party's own Foreground shall be </a:t>
            </a:r>
            <a:r>
              <a:rPr lang="en-GB" b="1" dirty="0">
                <a:solidFill>
                  <a:srgbClr val="FF0000"/>
                </a:solidFill>
              </a:rPr>
              <a:t>granted on Fair and Reasonable conditions</a:t>
            </a:r>
            <a:r>
              <a:rPr lang="en-GB" dirty="0" smtClean="0"/>
              <a:t>.</a:t>
            </a:r>
            <a:endParaRPr lang="it-IT" dirty="0"/>
          </a:p>
          <a:p>
            <a:endParaRPr lang="en-GB" dirty="0" smtClean="0"/>
          </a:p>
          <a:p>
            <a:r>
              <a:rPr lang="en-GB" b="1" dirty="0" smtClean="0"/>
              <a:t>9.4.3</a:t>
            </a:r>
            <a:r>
              <a:rPr lang="en-GB" dirty="0" smtClean="0"/>
              <a:t>  </a:t>
            </a:r>
            <a:r>
              <a:rPr lang="en-GB" dirty="0"/>
              <a:t>A request for Access Rights may be made up to </a:t>
            </a:r>
            <a:r>
              <a:rPr lang="en-GB" b="1" dirty="0">
                <a:solidFill>
                  <a:srgbClr val="FF0000"/>
                </a:solidFill>
              </a:rPr>
              <a:t>twelve months after the end of the Project</a:t>
            </a:r>
            <a:r>
              <a:rPr lang="en-GB" dirty="0"/>
              <a:t> or, in the case of Art. 9.7.2.1.2, after the termination of the requesting Party’s participation in the Project</a:t>
            </a:r>
            <a:r>
              <a:rPr lang="en-GB" dirty="0" smtClean="0"/>
              <a:t>.</a:t>
            </a:r>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34774408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2688" y="178935"/>
            <a:ext cx="8409112" cy="6463308"/>
          </a:xfrm>
          <a:prstGeom prst="rect">
            <a:avLst/>
          </a:prstGeom>
        </p:spPr>
        <p:txBody>
          <a:bodyPr wrap="square">
            <a:spAutoFit/>
          </a:bodyPr>
          <a:lstStyle/>
          <a:p>
            <a:r>
              <a:rPr lang="en-GB" b="1" dirty="0" smtClean="0"/>
              <a:t>9.5</a:t>
            </a:r>
            <a:r>
              <a:rPr lang="en-GB" b="1" dirty="0" smtClean="0">
                <a:solidFill>
                  <a:srgbClr val="00B0F0"/>
                </a:solidFill>
              </a:rPr>
              <a:t>  </a:t>
            </a:r>
            <a:r>
              <a:rPr lang="en-GB" b="1" dirty="0" smtClean="0">
                <a:solidFill>
                  <a:srgbClr val="0070C0"/>
                </a:solidFill>
              </a:rPr>
              <a:t>Access Rights for Affiliated Entities</a:t>
            </a:r>
          </a:p>
          <a:p>
            <a:endParaRPr lang="it-IT" dirty="0" smtClean="0">
              <a:solidFill>
                <a:srgbClr val="0070C0"/>
              </a:solidFill>
            </a:endParaRPr>
          </a:p>
          <a:p>
            <a:r>
              <a:rPr lang="en-GB" dirty="0" smtClean="0"/>
              <a:t>Affiliated Entities have Access Rights under the conditions of the EC-GA Article II.34.3.</a:t>
            </a:r>
            <a:endParaRPr lang="it-IT" dirty="0" smtClean="0"/>
          </a:p>
          <a:p>
            <a:r>
              <a:rPr lang="en-GB" dirty="0" smtClean="0"/>
              <a:t>Such Access </a:t>
            </a:r>
            <a:r>
              <a:rPr lang="en-GB" b="1" dirty="0" smtClean="0">
                <a:solidFill>
                  <a:srgbClr val="FF0000"/>
                </a:solidFill>
              </a:rPr>
              <a:t>Rights to Affiliated Entities </a:t>
            </a:r>
            <a:r>
              <a:rPr lang="en-GB" dirty="0" smtClean="0"/>
              <a:t>shall be granted </a:t>
            </a:r>
            <a:r>
              <a:rPr lang="en-GB" b="1" dirty="0" smtClean="0">
                <a:solidFill>
                  <a:srgbClr val="FF0000"/>
                </a:solidFill>
              </a:rPr>
              <a:t>on</a:t>
            </a:r>
            <a:r>
              <a:rPr lang="en-GB" b="1" dirty="0" smtClean="0"/>
              <a:t> </a:t>
            </a:r>
            <a:r>
              <a:rPr lang="en-GB" b="1" dirty="0" smtClean="0">
                <a:solidFill>
                  <a:srgbClr val="FF0000"/>
                </a:solidFill>
              </a:rPr>
              <a:t>Fair and Reasonable conditions</a:t>
            </a:r>
            <a:r>
              <a:rPr lang="en-GB" dirty="0" smtClean="0">
                <a:solidFill>
                  <a:srgbClr val="FF0000"/>
                </a:solidFill>
              </a:rPr>
              <a:t> </a:t>
            </a:r>
            <a:r>
              <a:rPr lang="en-GB" dirty="0" smtClean="0"/>
              <a:t>and upon written bilateral agreement.</a:t>
            </a:r>
            <a:endParaRPr lang="en-GB" dirty="0" smtClean="0"/>
          </a:p>
          <a:p>
            <a:r>
              <a:rPr lang="en-GB" dirty="0" smtClean="0"/>
              <a:t>Affiliated Entities which obtain Access Rights in return grant Access Rights to all Parties and fulfil all confidentiality and other obligations accepted by the Parties under the EC-GA or this Consortium Agreement as if such Affiliated Entities were Parties.</a:t>
            </a:r>
          </a:p>
          <a:p>
            <a:endParaRPr lang="en-GB" dirty="0" smtClean="0"/>
          </a:p>
          <a:p>
            <a:r>
              <a:rPr lang="en-GB" dirty="0" smtClean="0"/>
              <a:t>Access Rights may be </a:t>
            </a:r>
            <a:r>
              <a:rPr lang="en-GB" b="1" dirty="0" smtClean="0">
                <a:solidFill>
                  <a:srgbClr val="FF0000"/>
                </a:solidFill>
              </a:rPr>
              <a:t>refused</a:t>
            </a:r>
            <a:r>
              <a:rPr lang="en-GB" dirty="0" smtClean="0"/>
              <a:t> to Affiliate Entities </a:t>
            </a:r>
            <a:r>
              <a:rPr lang="en-GB" b="1" dirty="0" smtClean="0">
                <a:solidFill>
                  <a:srgbClr val="FF0000"/>
                </a:solidFill>
              </a:rPr>
              <a:t>if such</a:t>
            </a:r>
            <a:r>
              <a:rPr lang="en-GB" b="1" dirty="0" smtClean="0"/>
              <a:t> </a:t>
            </a:r>
            <a:r>
              <a:rPr lang="en-GB" b="1" dirty="0" smtClean="0">
                <a:solidFill>
                  <a:srgbClr val="FF0000"/>
                </a:solidFill>
              </a:rPr>
              <a:t>granting is contrary to the legitimate interests</a:t>
            </a:r>
            <a:r>
              <a:rPr lang="en-GB" dirty="0" smtClean="0"/>
              <a:t> of the Party which owns the Background or the Foreground.</a:t>
            </a:r>
          </a:p>
          <a:p>
            <a:endParaRPr lang="en-GB" dirty="0" smtClean="0"/>
          </a:p>
          <a:p>
            <a:r>
              <a:rPr lang="en-GB" dirty="0" smtClean="0"/>
              <a:t>Access Rights granted to any Affiliated Entity are subject to the </a:t>
            </a:r>
            <a:r>
              <a:rPr lang="en-GB" b="1" dirty="0" smtClean="0">
                <a:solidFill>
                  <a:srgbClr val="FF0000"/>
                </a:solidFill>
              </a:rPr>
              <a:t>continuation</a:t>
            </a:r>
            <a:r>
              <a:rPr lang="en-GB" dirty="0" smtClean="0"/>
              <a:t> of the Access Rights of </a:t>
            </a:r>
            <a:r>
              <a:rPr lang="en-GB" b="1" dirty="0" smtClean="0">
                <a:solidFill>
                  <a:srgbClr val="FF0000"/>
                </a:solidFill>
              </a:rPr>
              <a:t>the Party to which it is affiliated</a:t>
            </a:r>
            <a:r>
              <a:rPr lang="en-GB" dirty="0" smtClean="0"/>
              <a:t>, and shall automatically </a:t>
            </a:r>
            <a:r>
              <a:rPr lang="en-GB" b="1" dirty="0" smtClean="0">
                <a:solidFill>
                  <a:srgbClr val="FF0000"/>
                </a:solidFill>
              </a:rPr>
              <a:t>terminate</a:t>
            </a:r>
            <a:r>
              <a:rPr lang="en-GB" dirty="0" smtClean="0"/>
              <a:t> </a:t>
            </a:r>
            <a:r>
              <a:rPr lang="en-GB" b="1" dirty="0" smtClean="0">
                <a:solidFill>
                  <a:srgbClr val="FF0000"/>
                </a:solidFill>
              </a:rPr>
              <a:t>upon termination of the Access Rights granted to such Party</a:t>
            </a:r>
            <a:r>
              <a:rPr lang="en-GB" b="1" dirty="0" smtClean="0"/>
              <a:t>.</a:t>
            </a:r>
            <a:endParaRPr lang="en-GB" dirty="0" smtClean="0"/>
          </a:p>
          <a:p>
            <a:r>
              <a:rPr lang="en-GB" dirty="0" smtClean="0"/>
              <a:t>Upon </a:t>
            </a:r>
            <a:r>
              <a:rPr lang="en-GB" b="1" dirty="0" smtClean="0">
                <a:solidFill>
                  <a:srgbClr val="FF0000"/>
                </a:solidFill>
              </a:rPr>
              <a:t>cessation</a:t>
            </a:r>
            <a:r>
              <a:rPr lang="en-GB" dirty="0" smtClean="0"/>
              <a:t> of the </a:t>
            </a:r>
            <a:r>
              <a:rPr lang="en-GB" b="1" dirty="0" smtClean="0">
                <a:solidFill>
                  <a:srgbClr val="FF0000"/>
                </a:solidFill>
              </a:rPr>
              <a:t>status as an Affiliated Entity</a:t>
            </a:r>
            <a:r>
              <a:rPr lang="en-GB" dirty="0" smtClean="0"/>
              <a:t>, any Access </a:t>
            </a:r>
            <a:r>
              <a:rPr lang="en-GB" b="1" dirty="0" smtClean="0">
                <a:solidFill>
                  <a:srgbClr val="FF0000"/>
                </a:solidFill>
              </a:rPr>
              <a:t>Rights</a:t>
            </a:r>
            <a:r>
              <a:rPr lang="en-GB" dirty="0" smtClean="0"/>
              <a:t> granted </a:t>
            </a:r>
            <a:r>
              <a:rPr lang="en-GB" b="1" dirty="0" smtClean="0"/>
              <a:t>…</a:t>
            </a:r>
            <a:r>
              <a:rPr lang="en-GB" dirty="0" smtClean="0"/>
              <a:t> shall </a:t>
            </a:r>
            <a:r>
              <a:rPr lang="en-GB" b="1" dirty="0" smtClean="0">
                <a:solidFill>
                  <a:srgbClr val="FF0000"/>
                </a:solidFill>
              </a:rPr>
              <a:t>lapse.  </a:t>
            </a:r>
            <a:r>
              <a:rPr lang="en-GB" dirty="0" smtClean="0"/>
              <a:t>Arrangements</a:t>
            </a:r>
            <a:r>
              <a:rPr lang="en-GB" dirty="0" smtClean="0">
                <a:solidFill>
                  <a:srgbClr val="FF0000"/>
                </a:solidFill>
              </a:rPr>
              <a:t> </a:t>
            </a:r>
            <a:r>
              <a:rPr lang="en-GB" dirty="0" smtClean="0"/>
              <a:t>with Affiliated Entities may be negotiated in separate agreements.</a:t>
            </a:r>
            <a:endParaRPr lang="it-IT" dirty="0" smtClean="0"/>
          </a:p>
          <a:p>
            <a:endParaRPr lang="it-IT" dirty="0" smtClean="0"/>
          </a:p>
          <a:p>
            <a:r>
              <a:rPr lang="en-GB" b="1" dirty="0" smtClean="0"/>
              <a:t>9.6  </a:t>
            </a:r>
            <a:r>
              <a:rPr lang="en-GB" b="1" dirty="0" smtClean="0">
                <a:solidFill>
                  <a:srgbClr val="0070C0"/>
                </a:solidFill>
              </a:rPr>
              <a:t>Additional Access Rights</a:t>
            </a:r>
            <a:endParaRPr lang="it-IT" b="1" dirty="0" smtClean="0">
              <a:solidFill>
                <a:srgbClr val="0070C0"/>
              </a:solidFill>
            </a:endParaRPr>
          </a:p>
          <a:p>
            <a:r>
              <a:rPr lang="en-GB" dirty="0" smtClean="0"/>
              <a:t> </a:t>
            </a:r>
            <a:r>
              <a:rPr lang="en-GB" dirty="0" smtClean="0"/>
              <a:t>Any grant </a:t>
            </a:r>
            <a:r>
              <a:rPr lang="en-GB" dirty="0" smtClean="0"/>
              <a:t>of Access Rights not covered by the EC-GA or this Consortium Agreement shall be at the absolute discretion of the owning Party and subject to such terms and conditions as may be agreed between the owning and receiving Parties.</a:t>
            </a:r>
            <a:endParaRPr lang="it-IT" dirty="0" smtClean="0"/>
          </a:p>
          <a:p>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3477440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922" y="8686"/>
            <a:ext cx="9112827" cy="6463308"/>
          </a:xfrm>
          <a:prstGeom prst="rect">
            <a:avLst/>
          </a:prstGeom>
        </p:spPr>
        <p:txBody>
          <a:bodyPr wrap="square">
            <a:spAutoFit/>
          </a:bodyPr>
          <a:lstStyle/>
          <a:p>
            <a:r>
              <a:rPr lang="en-GB" b="1" dirty="0" smtClean="0"/>
              <a:t>9.7  </a:t>
            </a:r>
            <a:r>
              <a:rPr lang="en-GB" b="1" dirty="0">
                <a:solidFill>
                  <a:srgbClr val="0070C0"/>
                </a:solidFill>
              </a:rPr>
              <a:t>Access Rights for Parties entering or leaving the </a:t>
            </a:r>
            <a:r>
              <a:rPr lang="en-GB" b="1" dirty="0" smtClean="0">
                <a:solidFill>
                  <a:srgbClr val="0070C0"/>
                </a:solidFill>
              </a:rPr>
              <a:t>Consortium</a:t>
            </a:r>
          </a:p>
          <a:p>
            <a:endParaRPr lang="it-IT" b="1" dirty="0">
              <a:solidFill>
                <a:srgbClr val="0070C0"/>
              </a:solidFill>
            </a:endParaRPr>
          </a:p>
          <a:p>
            <a:r>
              <a:rPr lang="en-GB" b="1" dirty="0" smtClean="0"/>
              <a:t>9.7.1  </a:t>
            </a:r>
            <a:r>
              <a:rPr lang="en-GB" b="1" dirty="0">
                <a:solidFill>
                  <a:srgbClr val="0070C0"/>
                </a:solidFill>
              </a:rPr>
              <a:t>New Parties entering the Consortium</a:t>
            </a:r>
            <a:endParaRPr lang="it-IT" b="1" dirty="0">
              <a:solidFill>
                <a:srgbClr val="0070C0"/>
              </a:solidFill>
            </a:endParaRPr>
          </a:p>
          <a:p>
            <a:r>
              <a:rPr lang="en-GB" dirty="0"/>
              <a:t>All Foreground developed before the accession of the new Party shall be considered to be Background with regard to said new Party</a:t>
            </a:r>
            <a:r>
              <a:rPr lang="en-GB" dirty="0" smtClean="0"/>
              <a:t>.</a:t>
            </a:r>
          </a:p>
          <a:p>
            <a:endParaRPr lang="it-IT" dirty="0"/>
          </a:p>
          <a:p>
            <a:r>
              <a:rPr lang="en-GB" b="1" dirty="0" smtClean="0"/>
              <a:t>9.7.2  </a:t>
            </a:r>
            <a:r>
              <a:rPr lang="en-GB" b="1" dirty="0">
                <a:solidFill>
                  <a:srgbClr val="0070C0"/>
                </a:solidFill>
              </a:rPr>
              <a:t>Parties leaving the Consortium</a:t>
            </a:r>
            <a:endParaRPr lang="it-IT" b="1" dirty="0">
              <a:solidFill>
                <a:srgbClr val="0070C0"/>
              </a:solidFill>
            </a:endParaRPr>
          </a:p>
          <a:p>
            <a:r>
              <a:rPr lang="en-GB" dirty="0" smtClean="0"/>
              <a:t>9.7.2.1  </a:t>
            </a:r>
            <a:r>
              <a:rPr lang="en-GB" b="1" dirty="0">
                <a:solidFill>
                  <a:srgbClr val="0070C0"/>
                </a:solidFill>
              </a:rPr>
              <a:t>Access Rights granted to a leaving Party</a:t>
            </a:r>
            <a:endParaRPr lang="it-IT" b="1" dirty="0">
              <a:solidFill>
                <a:srgbClr val="0070C0"/>
              </a:solidFill>
            </a:endParaRPr>
          </a:p>
          <a:p>
            <a:r>
              <a:rPr lang="en-GB" dirty="0" smtClean="0"/>
              <a:t>9.7.2.1.1  </a:t>
            </a:r>
            <a:r>
              <a:rPr lang="en-GB" b="1" dirty="0">
                <a:solidFill>
                  <a:srgbClr val="0070C0"/>
                </a:solidFill>
              </a:rPr>
              <a:t>Defaulting Party</a:t>
            </a:r>
            <a:endParaRPr lang="it-IT" b="1" dirty="0">
              <a:solidFill>
                <a:srgbClr val="0070C0"/>
              </a:solidFill>
            </a:endParaRPr>
          </a:p>
          <a:p>
            <a:r>
              <a:rPr lang="en-GB" dirty="0"/>
              <a:t>Access Rights granted to a Defaulting Party and such Party's right to request Access Rights shall cease immediately upon receipt by the Defaulting Party of the formal notice of the decision of the General Assembly to terminate its participation in the Consortium</a:t>
            </a:r>
            <a:r>
              <a:rPr lang="en-GB" dirty="0" smtClean="0"/>
              <a:t>.</a:t>
            </a:r>
            <a:endParaRPr lang="it-IT" dirty="0"/>
          </a:p>
          <a:p>
            <a:r>
              <a:rPr lang="en-GB" dirty="0" smtClean="0"/>
              <a:t>9.7.2.1.2  </a:t>
            </a:r>
            <a:r>
              <a:rPr lang="en-GB" b="1" dirty="0">
                <a:solidFill>
                  <a:srgbClr val="0070C0"/>
                </a:solidFill>
              </a:rPr>
              <a:t>Non-defaulting Party</a:t>
            </a:r>
            <a:endParaRPr lang="it-IT" b="1" dirty="0">
              <a:solidFill>
                <a:srgbClr val="0070C0"/>
              </a:solidFill>
            </a:endParaRPr>
          </a:p>
          <a:p>
            <a:r>
              <a:rPr lang="en-GB" dirty="0"/>
              <a:t>A non-defaulting Party leaving voluntarily and with the other Parties' consent shall have Access Rights to the Foreground developed until the date of the termination of its participation. </a:t>
            </a:r>
            <a:endParaRPr lang="it-IT" dirty="0"/>
          </a:p>
          <a:p>
            <a:r>
              <a:rPr lang="en-GB" dirty="0"/>
              <a:t>It may request Access Rights within the period of time specified in Art. 9.4.2</a:t>
            </a:r>
            <a:r>
              <a:rPr lang="en-GB" dirty="0" smtClean="0"/>
              <a:t>.</a:t>
            </a:r>
            <a:endParaRPr lang="it-IT" b="1" dirty="0"/>
          </a:p>
          <a:p>
            <a:r>
              <a:rPr lang="en-GB" dirty="0"/>
              <a:t>9.7.2.2 </a:t>
            </a:r>
            <a:r>
              <a:rPr lang="en-GB" dirty="0" smtClean="0"/>
              <a:t> </a:t>
            </a:r>
            <a:r>
              <a:rPr lang="en-GB" b="1" dirty="0" smtClean="0">
                <a:solidFill>
                  <a:srgbClr val="0070C0"/>
                </a:solidFill>
              </a:rPr>
              <a:t>Access </a:t>
            </a:r>
            <a:r>
              <a:rPr lang="en-GB" b="1" dirty="0">
                <a:solidFill>
                  <a:srgbClr val="0070C0"/>
                </a:solidFill>
              </a:rPr>
              <a:t>Rights to be granted by any leaving Party</a:t>
            </a:r>
            <a:endParaRPr lang="it-IT" b="1" dirty="0">
              <a:solidFill>
                <a:srgbClr val="0070C0"/>
              </a:solidFill>
            </a:endParaRPr>
          </a:p>
          <a:p>
            <a:r>
              <a:rPr lang="en-GB" b="1" dirty="0">
                <a:solidFill>
                  <a:srgbClr val="FF0000"/>
                </a:solidFill>
              </a:rPr>
              <a:t>Any Party leaving the Project shall continue to grant Access Rights </a:t>
            </a:r>
            <a:r>
              <a:rPr lang="en-GB" dirty="0"/>
              <a:t>pursuant to the EC-GA and this Consortium Agreement as if it had remained a Party for the whole duration of the Project</a:t>
            </a:r>
            <a:r>
              <a:rPr lang="en-GB" dirty="0" smtClean="0"/>
              <a:t>.</a:t>
            </a:r>
          </a:p>
          <a:p>
            <a:endParaRPr lang="it-IT" dirty="0"/>
          </a:p>
          <a:p>
            <a:r>
              <a:rPr lang="en-GB" b="1" dirty="0" smtClean="0"/>
              <a:t>9.8</a:t>
            </a:r>
            <a:r>
              <a:rPr lang="en-GB" b="1" dirty="0" smtClean="0">
                <a:solidFill>
                  <a:srgbClr val="00B0F0"/>
                </a:solidFill>
              </a:rPr>
              <a:t>  </a:t>
            </a:r>
            <a:r>
              <a:rPr lang="en-GB" b="1" dirty="0" smtClean="0">
                <a:solidFill>
                  <a:srgbClr val="0070C0"/>
                </a:solidFill>
              </a:rPr>
              <a:t>Specific </a:t>
            </a:r>
            <a:r>
              <a:rPr lang="en-GB" b="1" dirty="0">
                <a:solidFill>
                  <a:srgbClr val="0070C0"/>
                </a:solidFill>
              </a:rPr>
              <a:t>Provisions for Access Rights to </a:t>
            </a:r>
            <a:r>
              <a:rPr lang="en-GB" b="1" dirty="0" smtClean="0">
                <a:solidFill>
                  <a:srgbClr val="0070C0"/>
                </a:solidFill>
              </a:rPr>
              <a:t>Software</a:t>
            </a:r>
            <a:endParaRPr lang="it-IT" b="1" dirty="0">
              <a:solidFill>
                <a:srgbClr val="0070C0"/>
              </a:solidFill>
            </a:endParaRPr>
          </a:p>
          <a:p>
            <a:r>
              <a:rPr lang="en-GB" dirty="0" smtClean="0"/>
              <a:t>G</a:t>
            </a:r>
            <a:r>
              <a:rPr lang="en-GB" dirty="0" smtClean="0"/>
              <a:t>eneral </a:t>
            </a:r>
            <a:r>
              <a:rPr lang="en-GB" dirty="0"/>
              <a:t>provisions for Access Rights provided for in this </a:t>
            </a:r>
            <a:r>
              <a:rPr lang="en-GB" dirty="0" smtClean="0"/>
              <a:t>Section </a:t>
            </a:r>
            <a:r>
              <a:rPr lang="en-GB" dirty="0"/>
              <a:t>are applicable also to </a:t>
            </a:r>
            <a:r>
              <a:rPr lang="en-GB" dirty="0" smtClean="0"/>
              <a:t>Software</a:t>
            </a:r>
          </a:p>
          <a:p>
            <a:r>
              <a:rPr lang="en-GB" dirty="0" smtClean="0"/>
              <a:t>Access Rights only include right to receive software </a:t>
            </a:r>
            <a:r>
              <a:rPr lang="en-GB" b="1" dirty="0" smtClean="0">
                <a:solidFill>
                  <a:srgbClr val="FF0000"/>
                </a:solidFill>
              </a:rPr>
              <a:t>as available </a:t>
            </a:r>
            <a:r>
              <a:rPr lang="en-GB" dirty="0" smtClean="0"/>
              <a:t>form the granting Party </a:t>
            </a:r>
            <a:r>
              <a:rPr lang="en-GB" b="1" dirty="0" smtClean="0"/>
              <a:t>...</a:t>
            </a:r>
            <a:endParaRPr lang="it-IT" b="1"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34</a:t>
            </a:fld>
            <a:endParaRPr lang="en-US"/>
          </a:p>
        </p:txBody>
      </p:sp>
      <p:sp>
        <p:nvSpPr>
          <p:cNvPr id="5" name="Footer Placeholder 4"/>
          <p:cNvSpPr>
            <a:spLocks noGrp="1"/>
          </p:cNvSpPr>
          <p:nvPr>
            <p:ph type="ftr" sz="quarter" idx="11"/>
          </p:nvPr>
        </p:nvSpPr>
        <p:spPr/>
        <p:txBody>
          <a:bodyPr/>
          <a:lstStyle/>
          <a:p>
            <a:r>
              <a:rPr lang="en-US" dirty="0" smtClean="0"/>
              <a:t>IAPP - FTK workshop # 1</a:t>
            </a:r>
            <a:endParaRPr lang="en-US" dirty="0"/>
          </a:p>
        </p:txBody>
      </p:sp>
    </p:spTree>
    <p:extLst>
      <p:ext uri="{BB962C8B-B14F-4D97-AF65-F5344CB8AC3E}">
        <p14:creationId xmlns:p14="http://schemas.microsoft.com/office/powerpoint/2010/main" xmlns="" val="9049014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346" y="181659"/>
            <a:ext cx="8868150" cy="6093976"/>
          </a:xfrm>
          <a:prstGeom prst="rect">
            <a:avLst/>
          </a:prstGeom>
        </p:spPr>
        <p:txBody>
          <a:bodyPr wrap="square">
            <a:spAutoFit/>
          </a:bodyPr>
          <a:lstStyle/>
          <a:p>
            <a:r>
              <a:rPr lang="en-GB" b="1" dirty="0"/>
              <a:t>Section 10: </a:t>
            </a:r>
            <a:r>
              <a:rPr lang="en-GB" b="1" dirty="0" smtClean="0"/>
              <a:t> </a:t>
            </a:r>
            <a:r>
              <a:rPr lang="en-GB" sz="2400" b="1" dirty="0" smtClean="0">
                <a:solidFill>
                  <a:srgbClr val="0070C0"/>
                </a:solidFill>
              </a:rPr>
              <a:t>Non-disclosure </a:t>
            </a:r>
            <a:r>
              <a:rPr lang="en-GB" sz="2400" b="1" dirty="0">
                <a:solidFill>
                  <a:srgbClr val="0070C0"/>
                </a:solidFill>
              </a:rPr>
              <a:t>of </a:t>
            </a:r>
            <a:r>
              <a:rPr lang="en-GB" sz="2400" b="1" dirty="0" smtClean="0">
                <a:solidFill>
                  <a:srgbClr val="0070C0"/>
                </a:solidFill>
              </a:rPr>
              <a:t>information</a:t>
            </a:r>
          </a:p>
          <a:p>
            <a:endParaRPr lang="it-IT" sz="2400" b="1" dirty="0">
              <a:solidFill>
                <a:srgbClr val="0070C0"/>
              </a:solidFill>
            </a:endParaRPr>
          </a:p>
          <a:p>
            <a:r>
              <a:rPr lang="en-GB" b="1" dirty="0" smtClean="0"/>
              <a:t>10.1  </a:t>
            </a:r>
            <a:r>
              <a:rPr lang="en-GB" dirty="0" smtClean="0">
                <a:solidFill>
                  <a:srgbClr val="FF0000"/>
                </a:solidFill>
              </a:rPr>
              <a:t>All </a:t>
            </a:r>
            <a:r>
              <a:rPr lang="en-GB" dirty="0">
                <a:solidFill>
                  <a:srgbClr val="FF0000"/>
                </a:solidFill>
              </a:rPr>
              <a:t>information </a:t>
            </a:r>
            <a:r>
              <a:rPr lang="en-GB" dirty="0"/>
              <a:t>in whatever form or mode of transmission, which is disclosed by a Party (the “Disclosing Party”) to any other Party (the “Recipient”) in connection with the Project during its implementation and which has been explicitly </a:t>
            </a:r>
            <a:r>
              <a:rPr lang="en-GB" b="1" dirty="0">
                <a:solidFill>
                  <a:srgbClr val="FF0000"/>
                </a:solidFill>
              </a:rPr>
              <a:t>marked as “confidential”</a:t>
            </a:r>
            <a:r>
              <a:rPr lang="en-GB" dirty="0"/>
              <a:t>, or when </a:t>
            </a:r>
            <a:r>
              <a:rPr lang="en-GB" b="1" dirty="0">
                <a:solidFill>
                  <a:srgbClr val="FF0000"/>
                </a:solidFill>
              </a:rPr>
              <a:t>disclosed orally, has been identified as confidential</a:t>
            </a:r>
            <a:r>
              <a:rPr lang="en-GB" dirty="0"/>
              <a:t> at the time of disclosure and has been confirmed and designated in writing within 15 days from oral disclosure at the latest as confidential information by the Disclosing Party</a:t>
            </a:r>
            <a:r>
              <a:rPr lang="en-GB" dirty="0">
                <a:solidFill>
                  <a:srgbClr val="FF0000"/>
                </a:solidFill>
              </a:rPr>
              <a:t>, is “</a:t>
            </a:r>
            <a:r>
              <a:rPr lang="en-GB" b="1" dirty="0">
                <a:solidFill>
                  <a:srgbClr val="FF0000"/>
                </a:solidFill>
              </a:rPr>
              <a:t>Confidential Information</a:t>
            </a:r>
            <a:r>
              <a:rPr lang="en-GB" dirty="0" smtClean="0">
                <a:solidFill>
                  <a:srgbClr val="FF0000"/>
                </a:solidFill>
              </a:rPr>
              <a:t>”.</a:t>
            </a:r>
          </a:p>
          <a:p>
            <a:endParaRPr lang="it-IT" dirty="0"/>
          </a:p>
          <a:p>
            <a:r>
              <a:rPr lang="en-GB" b="1" dirty="0"/>
              <a:t>10.2</a:t>
            </a:r>
            <a:r>
              <a:rPr lang="en-GB" dirty="0"/>
              <a:t>	</a:t>
            </a:r>
            <a:r>
              <a:rPr lang="en-GB" dirty="0" smtClean="0"/>
              <a:t> The </a:t>
            </a:r>
            <a:r>
              <a:rPr lang="en-GB" dirty="0"/>
              <a:t>Recipients hereby undertake in addition and without prejudice to any commitment of non-disclosure under the EC-GA, </a:t>
            </a:r>
            <a:r>
              <a:rPr lang="en-GB" b="1" dirty="0">
                <a:solidFill>
                  <a:srgbClr val="FF0000"/>
                </a:solidFill>
              </a:rPr>
              <a:t>for a period of 5 years </a:t>
            </a:r>
            <a:r>
              <a:rPr lang="en-GB" dirty="0"/>
              <a:t>after the end of the Project</a:t>
            </a:r>
            <a:r>
              <a:rPr lang="en-GB" dirty="0" smtClean="0"/>
              <a:t>:</a:t>
            </a:r>
            <a:endParaRPr lang="it-IT" dirty="0"/>
          </a:p>
          <a:p>
            <a:r>
              <a:rPr lang="en-GB" dirty="0" smtClean="0"/>
              <a:t>-</a:t>
            </a:r>
            <a:r>
              <a:rPr lang="en-GB" dirty="0"/>
              <a:t> </a:t>
            </a:r>
            <a:r>
              <a:rPr lang="en-GB" b="1" dirty="0" smtClean="0">
                <a:solidFill>
                  <a:srgbClr val="FF0000"/>
                </a:solidFill>
              </a:rPr>
              <a:t>not </a:t>
            </a:r>
            <a:r>
              <a:rPr lang="en-GB" b="1" dirty="0">
                <a:solidFill>
                  <a:srgbClr val="FF0000"/>
                </a:solidFill>
              </a:rPr>
              <a:t>to use Confidential Information </a:t>
            </a:r>
            <a:r>
              <a:rPr lang="en-GB" dirty="0"/>
              <a:t>otherwise than for the purpose </a:t>
            </a:r>
            <a:r>
              <a:rPr lang="en-GB" dirty="0" smtClean="0"/>
              <a:t>for which it was disclosed;</a:t>
            </a:r>
            <a:endParaRPr lang="it-IT" dirty="0"/>
          </a:p>
          <a:p>
            <a:r>
              <a:rPr lang="en-GB" dirty="0" smtClean="0"/>
              <a:t>-</a:t>
            </a:r>
            <a:r>
              <a:rPr lang="en-GB" dirty="0"/>
              <a:t> </a:t>
            </a:r>
            <a:r>
              <a:rPr lang="en-GB" b="1" dirty="0" smtClean="0">
                <a:solidFill>
                  <a:srgbClr val="FF0000"/>
                </a:solidFill>
              </a:rPr>
              <a:t>not </a:t>
            </a:r>
            <a:r>
              <a:rPr lang="en-GB" b="1" dirty="0">
                <a:solidFill>
                  <a:srgbClr val="FF0000"/>
                </a:solidFill>
              </a:rPr>
              <a:t>to disclose Confidential Information </a:t>
            </a:r>
            <a:r>
              <a:rPr lang="en-GB" dirty="0"/>
              <a:t>to any third party without the prior written consent </a:t>
            </a:r>
            <a:r>
              <a:rPr lang="en-GB" b="1" dirty="0" smtClean="0"/>
              <a:t>…</a:t>
            </a:r>
            <a:r>
              <a:rPr lang="en-GB" dirty="0" smtClean="0"/>
              <a:t>;</a:t>
            </a:r>
            <a:endParaRPr lang="it-IT" dirty="0"/>
          </a:p>
          <a:p>
            <a:r>
              <a:rPr lang="en-GB" dirty="0" smtClean="0"/>
              <a:t>-</a:t>
            </a:r>
            <a:r>
              <a:rPr lang="en-GB" dirty="0"/>
              <a:t> </a:t>
            </a:r>
            <a:r>
              <a:rPr lang="en-GB" b="1" dirty="0" smtClean="0">
                <a:solidFill>
                  <a:srgbClr val="FF0000"/>
                </a:solidFill>
              </a:rPr>
              <a:t>to </a:t>
            </a:r>
            <a:r>
              <a:rPr lang="en-GB" b="1" dirty="0">
                <a:solidFill>
                  <a:srgbClr val="FF0000"/>
                </a:solidFill>
              </a:rPr>
              <a:t>ensure that internal distribution </a:t>
            </a:r>
            <a:r>
              <a:rPr lang="en-GB" dirty="0"/>
              <a:t>of Confidential Information by a Recipient </a:t>
            </a:r>
            <a:r>
              <a:rPr lang="en-GB" b="1" dirty="0">
                <a:solidFill>
                  <a:srgbClr val="FF0000"/>
                </a:solidFill>
              </a:rPr>
              <a:t>shall take place on a strict need-to-know basis</a:t>
            </a:r>
            <a:r>
              <a:rPr lang="en-GB" dirty="0"/>
              <a:t>; and</a:t>
            </a:r>
            <a:endParaRPr lang="it-IT" dirty="0"/>
          </a:p>
          <a:p>
            <a:pPr>
              <a:buFontTx/>
              <a:buChar char="-"/>
            </a:pPr>
            <a:r>
              <a:rPr lang="en-GB" b="1" dirty="0" smtClean="0">
                <a:solidFill>
                  <a:srgbClr val="FF0000"/>
                </a:solidFill>
              </a:rPr>
              <a:t> to </a:t>
            </a:r>
            <a:r>
              <a:rPr lang="en-GB" b="1" dirty="0">
                <a:solidFill>
                  <a:srgbClr val="FF0000"/>
                </a:solidFill>
              </a:rPr>
              <a:t>return to the Disclosing Party</a:t>
            </a:r>
            <a:r>
              <a:rPr lang="en-GB" b="1" dirty="0"/>
              <a:t> </a:t>
            </a:r>
            <a:r>
              <a:rPr lang="en-GB" dirty="0"/>
              <a:t>on demand all Confidential Information which has been supplied </a:t>
            </a:r>
            <a:r>
              <a:rPr lang="en-GB" b="1" dirty="0" smtClean="0"/>
              <a:t>…</a:t>
            </a:r>
            <a:r>
              <a:rPr lang="en-GB" dirty="0" smtClean="0"/>
              <a:t> </a:t>
            </a:r>
            <a:r>
              <a:rPr lang="en-GB" dirty="0" smtClean="0"/>
              <a:t>including </a:t>
            </a:r>
            <a:r>
              <a:rPr lang="en-GB" dirty="0"/>
              <a:t>all copies thereof and to delete all information stored in a machine readable </a:t>
            </a:r>
            <a:r>
              <a:rPr lang="en-GB" dirty="0" smtClean="0"/>
              <a:t>form.</a:t>
            </a:r>
          </a:p>
          <a:p>
            <a:pPr>
              <a:buFontTx/>
              <a:buChar char="-"/>
            </a:pPr>
            <a:r>
              <a:rPr lang="en-GB" dirty="0" smtClean="0"/>
              <a:t> If </a:t>
            </a:r>
            <a:r>
              <a:rPr lang="en-GB" dirty="0"/>
              <a:t>needed </a:t>
            </a:r>
            <a:r>
              <a:rPr lang="en-GB" b="1" dirty="0" smtClean="0"/>
              <a:t>…</a:t>
            </a:r>
            <a:r>
              <a:rPr lang="en-GB" dirty="0" smtClean="0"/>
              <a:t> the </a:t>
            </a:r>
            <a:r>
              <a:rPr lang="en-GB" dirty="0"/>
              <a:t>Recipients may </a:t>
            </a:r>
            <a:r>
              <a:rPr lang="en-GB" dirty="0" smtClean="0"/>
              <a:t>request </a:t>
            </a:r>
            <a:r>
              <a:rPr lang="en-GB" dirty="0"/>
              <a:t>to keep a copy for archival purposes only</a:t>
            </a:r>
            <a:r>
              <a:rPr lang="en-GB" dirty="0" smtClean="0"/>
              <a:t>.</a:t>
            </a:r>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4237304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018" y="267027"/>
            <a:ext cx="8518454" cy="6186309"/>
          </a:xfrm>
          <a:prstGeom prst="rect">
            <a:avLst/>
          </a:prstGeom>
        </p:spPr>
        <p:txBody>
          <a:bodyPr wrap="square">
            <a:spAutoFit/>
          </a:bodyPr>
          <a:lstStyle/>
          <a:p>
            <a:r>
              <a:rPr lang="en-GB" dirty="0" smtClean="0"/>
              <a:t> </a:t>
            </a:r>
            <a:r>
              <a:rPr lang="en-GB" b="1" dirty="0" smtClean="0"/>
              <a:t>10.3</a:t>
            </a:r>
            <a:r>
              <a:rPr lang="en-GB" b="1" dirty="0"/>
              <a:t> </a:t>
            </a:r>
            <a:r>
              <a:rPr lang="en-GB" b="1" dirty="0" smtClean="0"/>
              <a:t> </a:t>
            </a:r>
            <a:r>
              <a:rPr lang="en-GB" dirty="0" smtClean="0"/>
              <a:t>The Recipients shall be responsible for the fulfilment of the above obligations on the part of their employees and shall ensure that their employees remain so obliged, as far as legally possible, during and after the end of the Project and/or after </a:t>
            </a:r>
            <a:r>
              <a:rPr lang="en-GB" dirty="0" smtClean="0"/>
              <a:t>the termination </a:t>
            </a:r>
            <a:r>
              <a:rPr lang="en-GB" dirty="0" smtClean="0"/>
              <a:t>of employment</a:t>
            </a:r>
            <a:r>
              <a:rPr lang="en-GB" dirty="0" smtClean="0"/>
              <a:t>.</a:t>
            </a:r>
            <a:endParaRPr lang="en-GB" dirty="0" smtClean="0"/>
          </a:p>
          <a:p>
            <a:endParaRPr lang="it-IT" dirty="0"/>
          </a:p>
          <a:p>
            <a:r>
              <a:rPr lang="en-GB" b="1" dirty="0"/>
              <a:t>10.4</a:t>
            </a:r>
            <a:r>
              <a:rPr lang="en-GB" dirty="0"/>
              <a:t>	</a:t>
            </a:r>
            <a:r>
              <a:rPr lang="en-GB" dirty="0" smtClean="0"/>
              <a:t> The </a:t>
            </a:r>
            <a:r>
              <a:rPr lang="en-GB" dirty="0"/>
              <a:t>above </a:t>
            </a:r>
            <a:r>
              <a:rPr lang="en-GB" dirty="0">
                <a:solidFill>
                  <a:srgbClr val="FF0000"/>
                </a:solidFill>
              </a:rPr>
              <a:t>shall not apply for disclosure</a:t>
            </a:r>
            <a:r>
              <a:rPr lang="en-GB" dirty="0"/>
              <a:t> or use of Confidential Information, if and in so far as the Recipient can show that</a:t>
            </a:r>
            <a:r>
              <a:rPr lang="en-GB" dirty="0" smtClean="0"/>
              <a:t>:</a:t>
            </a:r>
            <a:endParaRPr lang="it-IT" dirty="0"/>
          </a:p>
          <a:p>
            <a:r>
              <a:rPr lang="en-GB" dirty="0" smtClean="0"/>
              <a:t>- the </a:t>
            </a:r>
            <a:r>
              <a:rPr lang="en-GB" b="1" dirty="0" smtClean="0">
                <a:solidFill>
                  <a:srgbClr val="FF0000"/>
                </a:solidFill>
              </a:rPr>
              <a:t>Confidential Information becomes publicly available by means other than a breach of the Recipient’s confidentiality obligations</a:t>
            </a:r>
            <a:r>
              <a:rPr lang="en-GB" dirty="0" smtClean="0"/>
              <a:t>;</a:t>
            </a:r>
            <a:endParaRPr lang="en-US" dirty="0" smtClean="0"/>
          </a:p>
          <a:p>
            <a:r>
              <a:rPr lang="en-GB" dirty="0" smtClean="0"/>
              <a:t>- the </a:t>
            </a:r>
            <a:r>
              <a:rPr lang="en-GB" dirty="0" smtClean="0"/>
              <a:t>Disclosing Party subsequently informs the Recipient that the Confidential Information is no longer confidential;</a:t>
            </a:r>
            <a:endParaRPr lang="en-US" dirty="0" smtClean="0"/>
          </a:p>
          <a:p>
            <a:r>
              <a:rPr lang="en-GB" dirty="0" smtClean="0"/>
              <a:t>- the </a:t>
            </a:r>
            <a:r>
              <a:rPr lang="en-GB" dirty="0" smtClean="0"/>
              <a:t>Confidential Information is communicated to the Recipient without any obligation of confidence by a third party who is in lawful possession thereof and under no obligation of confidence to the Disclosing Party;</a:t>
            </a:r>
            <a:endParaRPr lang="en-US" dirty="0" smtClean="0"/>
          </a:p>
          <a:p>
            <a:r>
              <a:rPr lang="en-GB" dirty="0" smtClean="0"/>
              <a:t>- the </a:t>
            </a:r>
            <a:r>
              <a:rPr lang="en-GB" dirty="0" smtClean="0"/>
              <a:t>disclosure or communication of the Confidential Information is foreseen by provisions of the EC-GA;</a:t>
            </a:r>
            <a:endParaRPr lang="en-US" dirty="0" smtClean="0"/>
          </a:p>
          <a:p>
            <a:r>
              <a:rPr lang="en-GB" dirty="0" smtClean="0"/>
              <a:t>- the </a:t>
            </a:r>
            <a:r>
              <a:rPr lang="en-GB" dirty="0" smtClean="0"/>
              <a:t>Confidential Information, at any time, was developed by the Recipient completely independently of any such disclosure by the Disclosing Party; or</a:t>
            </a:r>
            <a:endParaRPr lang="en-US" dirty="0" smtClean="0"/>
          </a:p>
          <a:p>
            <a:r>
              <a:rPr lang="en-GB" dirty="0" smtClean="0"/>
              <a:t>- the </a:t>
            </a:r>
            <a:r>
              <a:rPr lang="en-GB" dirty="0" smtClean="0"/>
              <a:t>Confidential Information was already known to the Recipient prior to disclosure or</a:t>
            </a:r>
            <a:endParaRPr lang="en-US" dirty="0" smtClean="0"/>
          </a:p>
          <a:p>
            <a:r>
              <a:rPr lang="en-GB" dirty="0" smtClean="0"/>
              <a:t>- the </a:t>
            </a:r>
            <a:r>
              <a:rPr lang="en-GB" dirty="0" smtClean="0"/>
              <a:t>Recipient is required to disclose the Confidential Information in order to comply with applicable laws or regulations or with a court or administrative order, subject to the provision Art. 10.7 hereunder.</a:t>
            </a:r>
            <a:endParaRPr lang="en-US"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36</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42373046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33928"/>
            <a:ext cx="8864268" cy="5355312"/>
          </a:xfrm>
          <a:prstGeom prst="rect">
            <a:avLst/>
          </a:prstGeom>
        </p:spPr>
        <p:txBody>
          <a:bodyPr wrap="square">
            <a:spAutoFit/>
          </a:bodyPr>
          <a:lstStyle/>
          <a:p>
            <a:endParaRPr lang="en-GB" b="1" dirty="0"/>
          </a:p>
          <a:p>
            <a:r>
              <a:rPr lang="en-GB" b="1" dirty="0" smtClean="0"/>
              <a:t>10.5</a:t>
            </a:r>
            <a:r>
              <a:rPr lang="en-GB" b="1" dirty="0"/>
              <a:t>	</a:t>
            </a:r>
            <a:r>
              <a:rPr lang="en-GB" b="1" dirty="0" smtClean="0"/>
              <a:t> </a:t>
            </a:r>
            <a:r>
              <a:rPr lang="en-GB" dirty="0" smtClean="0"/>
              <a:t>The </a:t>
            </a:r>
            <a:r>
              <a:rPr lang="en-GB" dirty="0"/>
              <a:t>Recipient shall apply the same degree of care with regard to the Confidential Information disclosed within the scope of the Project as with its own confidential and/or proprietary information, but in no case less than reasonable care</a:t>
            </a:r>
            <a:r>
              <a:rPr lang="en-GB" dirty="0" smtClean="0"/>
              <a:t>.</a:t>
            </a:r>
            <a:endParaRPr lang="it-IT" dirty="0"/>
          </a:p>
          <a:p>
            <a:r>
              <a:rPr lang="en-GB" dirty="0"/>
              <a:t> </a:t>
            </a:r>
            <a:endParaRPr lang="it-IT" dirty="0"/>
          </a:p>
          <a:p>
            <a:r>
              <a:rPr lang="en-GB" b="1" dirty="0"/>
              <a:t>10.6	</a:t>
            </a:r>
            <a:r>
              <a:rPr lang="en-GB" b="1" dirty="0" smtClean="0"/>
              <a:t> </a:t>
            </a:r>
            <a:r>
              <a:rPr lang="en-GB" dirty="0" smtClean="0"/>
              <a:t>Each </a:t>
            </a:r>
            <a:r>
              <a:rPr lang="en-GB" dirty="0"/>
              <a:t>Party shall promptly advise the other Party in writing of any unauthorised disclosure, misappropriation or misuse of Confidential Information after it becomes aware of such unauthorised disclosure, misappropriation or misuse.</a:t>
            </a:r>
            <a:endParaRPr lang="it-IT" dirty="0"/>
          </a:p>
          <a:p>
            <a:r>
              <a:rPr lang="en-GB" dirty="0"/>
              <a:t> </a:t>
            </a:r>
            <a:endParaRPr lang="it-IT" dirty="0"/>
          </a:p>
          <a:p>
            <a:r>
              <a:rPr lang="en-GB" b="1" dirty="0"/>
              <a:t>10.7</a:t>
            </a:r>
            <a:r>
              <a:rPr lang="en-GB" dirty="0"/>
              <a:t>	</a:t>
            </a:r>
            <a:r>
              <a:rPr lang="en-GB" dirty="0" smtClean="0"/>
              <a:t> If </a:t>
            </a:r>
            <a:r>
              <a:rPr lang="en-GB" dirty="0"/>
              <a:t>any Party becomes aware that it will be required, or is likely to be required, to disclose Confidential Information in order to comply with applicable laws or regulations or with a court or administrative order, it shall, to the extent it is lawfully able to do so, prior to any such disclosure</a:t>
            </a:r>
            <a:br>
              <a:rPr lang="en-GB" dirty="0"/>
            </a:br>
            <a:r>
              <a:rPr lang="en-GB" dirty="0" smtClean="0"/>
              <a:t>- notify </a:t>
            </a:r>
            <a:r>
              <a:rPr lang="en-GB" dirty="0"/>
              <a:t>the Disclosing Party, and</a:t>
            </a:r>
            <a:br>
              <a:rPr lang="en-GB" dirty="0"/>
            </a:br>
            <a:r>
              <a:rPr lang="en-GB" dirty="0" smtClean="0"/>
              <a:t>- comply </a:t>
            </a:r>
            <a:r>
              <a:rPr lang="en-GB" dirty="0"/>
              <a:t>with the Disclosing Party’s reasonable instructions</a:t>
            </a:r>
            <a:br>
              <a:rPr lang="en-GB" dirty="0"/>
            </a:br>
            <a:r>
              <a:rPr lang="en-GB" dirty="0"/>
              <a:t>to protect the confidentiality of the information</a:t>
            </a:r>
            <a:r>
              <a:rPr lang="en-GB" dirty="0" smtClean="0"/>
              <a:t>.</a:t>
            </a:r>
            <a:endParaRPr lang="it-IT" dirty="0"/>
          </a:p>
          <a:p>
            <a:r>
              <a:rPr lang="en-GB" dirty="0"/>
              <a:t> </a:t>
            </a:r>
            <a:endParaRPr lang="it-IT" dirty="0"/>
          </a:p>
          <a:p>
            <a:r>
              <a:rPr lang="en-GB" b="1" dirty="0"/>
              <a:t>10.8</a:t>
            </a:r>
            <a:r>
              <a:rPr lang="en-GB" dirty="0"/>
              <a:t>	</a:t>
            </a:r>
            <a:r>
              <a:rPr lang="en-GB" dirty="0" smtClean="0"/>
              <a:t> </a:t>
            </a:r>
            <a:r>
              <a:rPr lang="en-GB" b="1" dirty="0" smtClean="0">
                <a:solidFill>
                  <a:srgbClr val="FF0000"/>
                </a:solidFill>
              </a:rPr>
              <a:t>The </a:t>
            </a:r>
            <a:r>
              <a:rPr lang="en-GB" b="1" dirty="0">
                <a:solidFill>
                  <a:srgbClr val="FF0000"/>
                </a:solidFill>
              </a:rPr>
              <a:t>confidentiality obligations</a:t>
            </a:r>
            <a:r>
              <a:rPr lang="en-GB" dirty="0"/>
              <a:t> under this Consortium Agreement and the EC-GA </a:t>
            </a:r>
            <a:r>
              <a:rPr lang="en-GB" b="1" dirty="0">
                <a:solidFill>
                  <a:srgbClr val="FF0000"/>
                </a:solidFill>
              </a:rPr>
              <a:t>shall not prevent the communication of Confidential Information to the European Commission</a:t>
            </a:r>
            <a:r>
              <a:rPr lang="en-GB" dirty="0"/>
              <a:t>.</a:t>
            </a:r>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2466697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80728"/>
            <a:ext cx="7848872" cy="2769989"/>
          </a:xfrm>
          <a:prstGeom prst="rect">
            <a:avLst/>
          </a:prstGeom>
        </p:spPr>
        <p:txBody>
          <a:bodyPr wrap="square">
            <a:spAutoFit/>
          </a:bodyPr>
          <a:lstStyle/>
          <a:p>
            <a:r>
              <a:rPr lang="en-GB" b="1" dirty="0"/>
              <a:t>Section 11</a:t>
            </a:r>
            <a:r>
              <a:rPr lang="en-GB" b="1" dirty="0" smtClean="0"/>
              <a:t>: </a:t>
            </a:r>
            <a:r>
              <a:rPr lang="en-GB" sz="2400" b="1" dirty="0" smtClean="0">
                <a:solidFill>
                  <a:srgbClr val="00B0F0"/>
                </a:solidFill>
              </a:rPr>
              <a:t> </a:t>
            </a:r>
            <a:r>
              <a:rPr lang="en-GB" sz="2400" b="1" dirty="0" smtClean="0">
                <a:solidFill>
                  <a:srgbClr val="0070C0"/>
                </a:solidFill>
              </a:rPr>
              <a:t>Miscellaneous</a:t>
            </a:r>
          </a:p>
          <a:p>
            <a:endParaRPr lang="it-IT" sz="2400" b="1" dirty="0">
              <a:solidFill>
                <a:srgbClr val="00B0F0"/>
              </a:solidFill>
            </a:endParaRPr>
          </a:p>
          <a:p>
            <a:r>
              <a:rPr lang="en-GB" b="1" dirty="0"/>
              <a:t>11.1</a:t>
            </a:r>
            <a:r>
              <a:rPr lang="en-GB" b="1" dirty="0">
                <a:solidFill>
                  <a:srgbClr val="00B0F0"/>
                </a:solidFill>
              </a:rPr>
              <a:t> </a:t>
            </a:r>
            <a:r>
              <a:rPr lang="en-GB" b="1" dirty="0" smtClean="0">
                <a:solidFill>
                  <a:srgbClr val="00B0F0"/>
                </a:solidFill>
              </a:rPr>
              <a:t> </a:t>
            </a:r>
            <a:r>
              <a:rPr lang="en-GB" b="1" dirty="0" smtClean="0"/>
              <a:t>Attachments</a:t>
            </a:r>
            <a:r>
              <a:rPr lang="en-GB" b="1" dirty="0"/>
              <a:t>, inconsistencies and severability</a:t>
            </a:r>
            <a:endParaRPr lang="it-IT" b="1" dirty="0"/>
          </a:p>
          <a:p>
            <a:r>
              <a:rPr lang="en-GB" dirty="0"/>
              <a:t>This Consortium Agreement consists of this core text </a:t>
            </a:r>
            <a:r>
              <a:rPr lang="en-GB" dirty="0" smtClean="0"/>
              <a:t>and of</a:t>
            </a:r>
            <a:endParaRPr lang="it-IT" dirty="0"/>
          </a:p>
          <a:p>
            <a:r>
              <a:rPr lang="en-GB" dirty="0"/>
              <a:t>Attachment 1 (Background included) </a:t>
            </a:r>
            <a:endParaRPr lang="it-IT" dirty="0"/>
          </a:p>
          <a:p>
            <a:r>
              <a:rPr lang="en-GB" dirty="0"/>
              <a:t>Attachment 2 (Background excluded)</a:t>
            </a:r>
            <a:endParaRPr lang="it-IT" dirty="0"/>
          </a:p>
          <a:p>
            <a:r>
              <a:rPr lang="en-GB" dirty="0"/>
              <a:t>Attachment 3 (Accession document)</a:t>
            </a:r>
            <a:endParaRPr lang="it-IT" dirty="0"/>
          </a:p>
          <a:p>
            <a:r>
              <a:rPr lang="en-GB" dirty="0"/>
              <a:t>Attachment 4 (Listed Affiliated Entities)</a:t>
            </a:r>
            <a:endParaRPr lang="it-IT" dirty="0"/>
          </a:p>
          <a:p>
            <a:r>
              <a:rPr lang="en-GB" dirty="0"/>
              <a:t>Attachment 5 (List of Third Parties)</a:t>
            </a:r>
            <a:endParaRPr lang="it-IT" dirty="0"/>
          </a:p>
        </p:txBody>
      </p:sp>
      <p:sp>
        <p:nvSpPr>
          <p:cNvPr id="3" name="Date Placeholder 2"/>
          <p:cNvSpPr>
            <a:spLocks noGrp="1"/>
          </p:cNvSpPr>
          <p:nvPr>
            <p:ph type="dt" sz="half" idx="10"/>
          </p:nvPr>
        </p:nvSpPr>
        <p:spPr/>
        <p:txBody>
          <a:bodyPr/>
          <a:lstStyle/>
          <a:p>
            <a:r>
              <a:rPr lang="en-US" smtClean="0"/>
              <a:t>Pisa, March 2013</a:t>
            </a:r>
            <a:endParaRPr lang="en-US"/>
          </a:p>
        </p:txBody>
      </p:sp>
      <p:sp>
        <p:nvSpPr>
          <p:cNvPr id="4" name="Slide Number Placeholder 3"/>
          <p:cNvSpPr>
            <a:spLocks noGrp="1"/>
          </p:cNvSpPr>
          <p:nvPr>
            <p:ph type="sldNum" sz="quarter" idx="12"/>
          </p:nvPr>
        </p:nvSpPr>
        <p:spPr/>
        <p:txBody>
          <a:bodyPr/>
          <a:lstStyle/>
          <a:p>
            <a:fld id="{885224EE-7966-8142-A0EF-7E5D4BE20BA0}"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3250517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r>
              <a:rPr lang="en-US" sz="4000" b="1" dirty="0" smtClean="0">
                <a:solidFill>
                  <a:srgbClr val="0070C0"/>
                </a:solidFill>
                <a:latin typeface="Comic Sans MS" pitchFamily="66" charset="0"/>
              </a:rPr>
              <a:t>FIRST PAGE</a:t>
            </a:r>
            <a:endParaRPr lang="en-US" sz="4000" b="1" dirty="0">
              <a:solidFill>
                <a:srgbClr val="0070C0"/>
              </a:solidFill>
              <a:latin typeface="Comic Sans MS" pitchFamily="66" charset="0"/>
            </a:endParaRPr>
          </a:p>
        </p:txBody>
      </p:sp>
      <p:sp>
        <p:nvSpPr>
          <p:cNvPr id="3" name="Content Placeholder 2"/>
          <p:cNvSpPr>
            <a:spLocks noGrp="1"/>
          </p:cNvSpPr>
          <p:nvPr>
            <p:ph idx="1"/>
          </p:nvPr>
        </p:nvSpPr>
        <p:spPr>
          <a:xfrm>
            <a:off x="457200" y="1124744"/>
            <a:ext cx="8229600" cy="4525963"/>
          </a:xfrm>
        </p:spPr>
        <p:txBody>
          <a:bodyPr>
            <a:normAutofit fontScale="25000" lnSpcReduction="20000"/>
          </a:bodyPr>
          <a:lstStyle/>
          <a:p>
            <a:r>
              <a:rPr lang="en-GB" b="1" dirty="0" smtClean="0"/>
              <a:t>CONSORTIUM AGREEMENT</a:t>
            </a:r>
            <a:endParaRPr lang="en-US" b="1" dirty="0" smtClean="0"/>
          </a:p>
          <a:p>
            <a:r>
              <a:rPr lang="en-GB" dirty="0" smtClean="0"/>
              <a:t/>
            </a:r>
            <a:br>
              <a:rPr lang="en-GB" dirty="0" smtClean="0"/>
            </a:br>
            <a:r>
              <a:rPr lang="en-GB" sz="7200" b="1" dirty="0" smtClean="0">
                <a:solidFill>
                  <a:srgbClr val="FF0000"/>
                </a:solidFill>
              </a:rPr>
              <a:t>THIS CONSORTIUM AGREEMENT</a:t>
            </a:r>
            <a:r>
              <a:rPr lang="en-GB" dirty="0" smtClean="0"/>
              <a:t> is based upon </a:t>
            </a:r>
            <a:endParaRPr lang="en-US" b="1" dirty="0" smtClean="0"/>
          </a:p>
          <a:p>
            <a:r>
              <a:rPr lang="en-GB" dirty="0" smtClean="0"/>
              <a:t>REGULATION (EC) No 1906/2006 OF THE EUROPEAN PARLIAMENT AND OF THE COUNCIL of 18 December 2006 laying down the rules for the participation of undertakings, research centres and universities in actions under the Seventh Framework Programme and for the dissemination of research results (2007-2013) hereinafter referred to as Rules for Participation and the European Commission Grant Agreement, adopted on 10 April 2007, hereinafter referred to as the Grant Agreement or EC-GA and Annex II adopted on 10 April 2007 Version 6 adopted on 24 January 2011, hereinafter referred to as Annex II of the EC-GA, and </a:t>
            </a:r>
            <a:r>
              <a:rPr lang="en-GB" sz="7200" dirty="0" smtClean="0"/>
              <a:t>is made on</a:t>
            </a:r>
            <a:r>
              <a:rPr lang="en-GB" sz="7200" dirty="0" smtClean="0">
                <a:solidFill>
                  <a:srgbClr val="0070C0"/>
                </a:solidFill>
              </a:rPr>
              <a:t> </a:t>
            </a:r>
            <a:r>
              <a:rPr lang="en-GB" sz="7200" b="1" dirty="0" smtClean="0">
                <a:solidFill>
                  <a:srgbClr val="FF0000"/>
                </a:solidFill>
              </a:rPr>
              <a:t>2013-03-11</a:t>
            </a:r>
            <a:r>
              <a:rPr lang="en-GB" sz="7200" dirty="0" smtClean="0"/>
              <a:t>, hereinafter referred to as “</a:t>
            </a:r>
            <a:r>
              <a:rPr lang="en-GB" sz="7200" b="1" dirty="0" smtClean="0">
                <a:solidFill>
                  <a:srgbClr val="FF0000"/>
                </a:solidFill>
              </a:rPr>
              <a:t>Effective Date</a:t>
            </a:r>
            <a:r>
              <a:rPr lang="en-GB" sz="7200" dirty="0" smtClean="0"/>
              <a:t>”</a:t>
            </a:r>
            <a:endParaRPr lang="en-US" sz="7200" dirty="0" smtClean="0"/>
          </a:p>
          <a:p>
            <a:r>
              <a:rPr lang="en-GB" dirty="0" smtClean="0"/>
              <a:t> </a:t>
            </a:r>
            <a:endParaRPr lang="en-US" dirty="0" smtClean="0"/>
          </a:p>
          <a:p>
            <a:pPr>
              <a:buNone/>
            </a:pPr>
            <a:r>
              <a:rPr lang="en-GB" sz="7200" b="1" dirty="0" smtClean="0"/>
              <a:t>	BETWEEN</a:t>
            </a:r>
            <a:r>
              <a:rPr lang="en-GB" sz="7200" b="1" dirty="0" smtClean="0"/>
              <a:t>:</a:t>
            </a:r>
            <a:endParaRPr lang="en-US" sz="7200" dirty="0" smtClean="0"/>
          </a:p>
          <a:p>
            <a:r>
              <a:rPr lang="en-GB" dirty="0" smtClean="0"/>
              <a:t> </a:t>
            </a:r>
            <a:endParaRPr lang="en-US" dirty="0" smtClean="0"/>
          </a:p>
          <a:p>
            <a:r>
              <a:rPr lang="en-GB" b="1" dirty="0" err="1" smtClean="0"/>
              <a:t>Università</a:t>
            </a:r>
            <a:r>
              <a:rPr lang="en-GB" b="1" dirty="0" smtClean="0"/>
              <a:t> </a:t>
            </a:r>
            <a:r>
              <a:rPr lang="en-GB" b="1" dirty="0" err="1" smtClean="0"/>
              <a:t>di</a:t>
            </a:r>
            <a:r>
              <a:rPr lang="en-GB" b="1" dirty="0" smtClean="0"/>
              <a:t> Pisa</a:t>
            </a:r>
            <a:r>
              <a:rPr lang="en-GB" dirty="0" smtClean="0"/>
              <a:t>, established in </a:t>
            </a:r>
            <a:r>
              <a:rPr lang="en-GB" dirty="0" err="1" smtClean="0"/>
              <a:t>Lungarno</a:t>
            </a:r>
            <a:r>
              <a:rPr lang="en-GB" dirty="0" smtClean="0"/>
              <a:t> </a:t>
            </a:r>
            <a:r>
              <a:rPr lang="en-GB" dirty="0" err="1" smtClean="0"/>
              <a:t>Pacinotti</a:t>
            </a:r>
            <a:r>
              <a:rPr lang="en-GB" dirty="0" smtClean="0"/>
              <a:t> 43/44, Pisa, 56126, Italy, represented by Francesco </a:t>
            </a:r>
            <a:r>
              <a:rPr lang="en-GB" dirty="0" err="1" smtClean="0"/>
              <a:t>Fidecaro</a:t>
            </a:r>
            <a:r>
              <a:rPr lang="en-GB" dirty="0" smtClean="0"/>
              <a:t>, Department Director and/or </a:t>
            </a:r>
            <a:r>
              <a:rPr lang="en-GB" dirty="0" err="1" smtClean="0"/>
              <a:t>Ettore</a:t>
            </a:r>
            <a:r>
              <a:rPr lang="en-GB" dirty="0" smtClean="0"/>
              <a:t> </a:t>
            </a:r>
            <a:r>
              <a:rPr lang="en-GB" dirty="0" err="1" smtClean="0"/>
              <a:t>Vicari</a:t>
            </a:r>
            <a:r>
              <a:rPr lang="en-GB" dirty="0" smtClean="0"/>
              <a:t>, Department Vice-Director or their authorised representative, the beneficiary acting as “</a:t>
            </a:r>
            <a:r>
              <a:rPr lang="en-GB" i="1" dirty="0" smtClean="0"/>
              <a:t>coordinator</a:t>
            </a:r>
            <a:r>
              <a:rPr lang="en-GB" dirty="0" smtClean="0"/>
              <a:t>” of the </a:t>
            </a:r>
            <a:r>
              <a:rPr lang="en-GB" i="1" dirty="0" smtClean="0"/>
              <a:t>consortium</a:t>
            </a:r>
            <a:r>
              <a:rPr lang="en-GB" dirty="0" smtClean="0"/>
              <a:t> (the “</a:t>
            </a:r>
            <a:r>
              <a:rPr lang="en-GB" i="1" dirty="0" smtClean="0"/>
              <a:t>coordinator</a:t>
            </a:r>
            <a:r>
              <a:rPr lang="en-GB" dirty="0" smtClean="0"/>
              <a:t>”)  (“</a:t>
            </a:r>
            <a:r>
              <a:rPr lang="en-GB" i="1" dirty="0" smtClean="0"/>
              <a:t>beneficiary no. 1</a:t>
            </a:r>
            <a:r>
              <a:rPr lang="en-GB" dirty="0" smtClean="0"/>
              <a:t>”);</a:t>
            </a:r>
            <a:br>
              <a:rPr lang="en-GB" dirty="0" smtClean="0"/>
            </a:br>
            <a:endParaRPr lang="en-US" dirty="0" smtClean="0"/>
          </a:p>
          <a:p>
            <a:r>
              <a:rPr lang="en-GB" dirty="0" smtClean="0"/>
              <a:t>- the Coordinator -</a:t>
            </a:r>
            <a:endParaRPr lang="en-US" dirty="0" smtClean="0"/>
          </a:p>
          <a:p>
            <a:r>
              <a:rPr lang="en-GB" dirty="0" smtClean="0"/>
              <a:t> </a:t>
            </a:r>
            <a:endParaRPr lang="en-US" dirty="0" smtClean="0"/>
          </a:p>
          <a:p>
            <a:r>
              <a:rPr lang="en-GB" b="1" dirty="0" smtClean="0"/>
              <a:t>COSTRUZIONI APPARECCHIATURE ELETTRONICHE NUCLEARI C.A.E.N. SPA</a:t>
            </a:r>
            <a:r>
              <a:rPr lang="en-GB" dirty="0" smtClean="0"/>
              <a:t>, established in Via </a:t>
            </a:r>
            <a:r>
              <a:rPr lang="en-GB" dirty="0" err="1" smtClean="0"/>
              <a:t>Vetraia</a:t>
            </a:r>
            <a:r>
              <a:rPr lang="en-GB" dirty="0" smtClean="0"/>
              <a:t> 11, Viareggio, 55049, Italy, represented by Marcello </a:t>
            </a:r>
            <a:r>
              <a:rPr lang="en-GB" dirty="0" err="1" smtClean="0"/>
              <a:t>Givoletti</a:t>
            </a:r>
            <a:r>
              <a:rPr lang="en-GB" dirty="0" smtClean="0"/>
              <a:t>, President &amp; CEO and/or </a:t>
            </a:r>
            <a:r>
              <a:rPr lang="en-GB" dirty="0" err="1" smtClean="0"/>
              <a:t>Piero</a:t>
            </a:r>
            <a:r>
              <a:rPr lang="en-GB" dirty="0" smtClean="0"/>
              <a:t> </a:t>
            </a:r>
            <a:r>
              <a:rPr lang="en-GB" dirty="0" err="1" smtClean="0"/>
              <a:t>Salvadori</a:t>
            </a:r>
            <a:r>
              <a:rPr lang="en-GB" dirty="0" smtClean="0"/>
              <a:t>, CEO or their authorised representative (“</a:t>
            </a:r>
            <a:r>
              <a:rPr lang="en-GB" i="1" dirty="0" smtClean="0"/>
              <a:t>beneficiary no. 2</a:t>
            </a:r>
            <a:r>
              <a:rPr lang="en-GB" dirty="0" smtClean="0"/>
              <a:t>”);</a:t>
            </a:r>
            <a:endParaRPr lang="en-US" dirty="0" smtClean="0"/>
          </a:p>
          <a:p>
            <a:r>
              <a:rPr lang="en-GB" dirty="0" smtClean="0"/>
              <a:t> </a:t>
            </a:r>
            <a:endParaRPr lang="en-US" dirty="0" smtClean="0"/>
          </a:p>
          <a:p>
            <a:r>
              <a:rPr lang="en-GB" b="1" dirty="0" smtClean="0"/>
              <a:t>EUROPEAN ORGANIZATION FOR NUCLEAR RESEARCH</a:t>
            </a:r>
            <a:endParaRPr lang="en-US" dirty="0" smtClean="0"/>
          </a:p>
          <a:p>
            <a:r>
              <a:rPr lang="en-GB" dirty="0" smtClean="0"/>
              <a:t>established in Route de </a:t>
            </a:r>
            <a:r>
              <a:rPr lang="en-GB" dirty="0" err="1" smtClean="0"/>
              <a:t>Meyrin</a:t>
            </a:r>
            <a:r>
              <a:rPr lang="en-GB" dirty="0" smtClean="0"/>
              <a:t> CERN, Geneva 23, 1211, Switzerland, represented by Rolf </a:t>
            </a:r>
            <a:r>
              <a:rPr lang="en-GB" dirty="0" err="1" smtClean="0"/>
              <a:t>Heuer</a:t>
            </a:r>
            <a:r>
              <a:rPr lang="en-GB" dirty="0" smtClean="0"/>
              <a:t>, Director-General and/or Sergio </a:t>
            </a:r>
            <a:r>
              <a:rPr lang="en-GB" dirty="0" err="1" smtClean="0"/>
              <a:t>Bertolucci</a:t>
            </a:r>
            <a:r>
              <a:rPr lang="en-GB" dirty="0" smtClean="0"/>
              <a:t>, Director for Research &amp; Computing or their authorised representative (“</a:t>
            </a:r>
            <a:r>
              <a:rPr lang="en-GB" i="1" dirty="0" smtClean="0"/>
              <a:t>beneficiary no. 3</a:t>
            </a:r>
            <a:r>
              <a:rPr lang="en-GB" dirty="0" smtClean="0"/>
              <a:t>”);</a:t>
            </a:r>
            <a:endParaRPr lang="en-US" dirty="0" smtClean="0"/>
          </a:p>
          <a:p>
            <a:r>
              <a:rPr lang="en-GB" dirty="0" smtClean="0"/>
              <a:t> </a:t>
            </a:r>
            <a:endParaRPr lang="en-US" dirty="0" smtClean="0"/>
          </a:p>
          <a:p>
            <a:r>
              <a:rPr lang="en-GB" b="1" dirty="0" smtClean="0"/>
              <a:t>ARISTOTELIO PANEPISTIMIO THESSALONIKIS  </a:t>
            </a:r>
            <a:r>
              <a:rPr lang="en-GB" dirty="0" smtClean="0"/>
              <a:t>established in Administration Building, University Campus,  </a:t>
            </a:r>
            <a:r>
              <a:rPr lang="en-GB" dirty="0" err="1" smtClean="0"/>
              <a:t>Tessaloniki</a:t>
            </a:r>
            <a:r>
              <a:rPr lang="en-GB" dirty="0" smtClean="0"/>
              <a:t>, 23, 54124, Greece, represented by Sofia </a:t>
            </a:r>
            <a:r>
              <a:rPr lang="en-GB" dirty="0" err="1" smtClean="0"/>
              <a:t>Kouidou-Andreou</a:t>
            </a:r>
            <a:r>
              <a:rPr lang="en-GB" dirty="0" smtClean="0"/>
              <a:t>, Vice-Rector – Chair Research Committee </a:t>
            </a:r>
            <a:r>
              <a:rPr lang="en-GB" dirty="0" err="1" smtClean="0"/>
              <a:t>A.U.Th</a:t>
            </a:r>
            <a:r>
              <a:rPr lang="en-GB" dirty="0" smtClean="0"/>
              <a:t>. or her authorised representative (“</a:t>
            </a:r>
            <a:r>
              <a:rPr lang="en-GB" i="1" dirty="0" smtClean="0"/>
              <a:t>beneficiary no. 4</a:t>
            </a:r>
            <a:r>
              <a:rPr lang="en-GB" dirty="0" smtClean="0"/>
              <a:t>”);</a:t>
            </a:r>
            <a:endParaRPr lang="en-US" dirty="0" smtClean="0"/>
          </a:p>
          <a:p>
            <a:r>
              <a:rPr lang="en-GB" b="1" dirty="0" smtClean="0"/>
              <a:t> </a:t>
            </a:r>
            <a:endParaRPr lang="en-US" dirty="0" smtClean="0"/>
          </a:p>
          <a:p>
            <a:r>
              <a:rPr lang="en-GB" b="1" dirty="0" err="1" smtClean="0"/>
              <a:t>Prisma</a:t>
            </a:r>
            <a:r>
              <a:rPr lang="en-GB" b="1" dirty="0" smtClean="0"/>
              <a:t> Electronics ABEE </a:t>
            </a:r>
            <a:r>
              <a:rPr lang="en-GB" dirty="0" smtClean="0"/>
              <a:t>established in </a:t>
            </a:r>
            <a:r>
              <a:rPr lang="en-GB" dirty="0" err="1" smtClean="0"/>
              <a:t>Dimokratias</a:t>
            </a:r>
            <a:r>
              <a:rPr lang="en-GB" dirty="0" smtClean="0"/>
              <a:t> Avenue 87,  ALEXANDROUPOLIS, 23, 68100, Greece, represented by Christos </a:t>
            </a:r>
            <a:r>
              <a:rPr lang="en-GB" dirty="0" err="1" smtClean="0"/>
              <a:t>Giordamlis</a:t>
            </a:r>
            <a:r>
              <a:rPr lang="en-GB" dirty="0" smtClean="0"/>
              <a:t>, Managing Director and/or </a:t>
            </a:r>
            <a:r>
              <a:rPr lang="en-GB" dirty="0" err="1" smtClean="0"/>
              <a:t>Petros</a:t>
            </a:r>
            <a:r>
              <a:rPr lang="en-GB" dirty="0" smtClean="0"/>
              <a:t> </a:t>
            </a:r>
            <a:r>
              <a:rPr lang="en-GB" dirty="0" err="1" smtClean="0"/>
              <a:t>Soukoulias</a:t>
            </a:r>
            <a:r>
              <a:rPr lang="en-GB" dirty="0" smtClean="0"/>
              <a:t> or their authorised representative (“</a:t>
            </a:r>
            <a:r>
              <a:rPr lang="en-GB" i="1" dirty="0" smtClean="0"/>
              <a:t>beneficiary no. 5</a:t>
            </a:r>
            <a:r>
              <a:rPr lang="en-GB" dirty="0" smtClean="0"/>
              <a:t>”);</a:t>
            </a:r>
            <a:endParaRPr lang="en-US" dirty="0" smtClean="0"/>
          </a:p>
          <a:p>
            <a:r>
              <a:rPr lang="en-GB" dirty="0" smtClean="0"/>
              <a:t> </a:t>
            </a:r>
            <a:endParaRPr lang="en-US" dirty="0" smtClean="0"/>
          </a:p>
          <a:p>
            <a:r>
              <a:rPr lang="en-GB" b="1" dirty="0" smtClean="0"/>
              <a:t>CENTRE NATIONAL DE LA RECHERCHE SCIENTIFIQUE </a:t>
            </a:r>
            <a:r>
              <a:rPr lang="en-GB" dirty="0" smtClean="0"/>
              <a:t>established in Rue Michel-</a:t>
            </a:r>
            <a:r>
              <a:rPr lang="en-GB" dirty="0" err="1" smtClean="0"/>
              <a:t>Ange</a:t>
            </a:r>
            <a:r>
              <a:rPr lang="en-GB" dirty="0" smtClean="0"/>
              <a:t> 3,  PARIS, 75794, France, represented by Christine </a:t>
            </a:r>
            <a:r>
              <a:rPr lang="en-GB" dirty="0" err="1" smtClean="0"/>
              <a:t>d'Argouges</a:t>
            </a:r>
            <a:r>
              <a:rPr lang="en-GB" dirty="0" smtClean="0"/>
              <a:t>, </a:t>
            </a:r>
            <a:r>
              <a:rPr lang="en-GB" dirty="0" err="1" smtClean="0"/>
              <a:t>Déléguée</a:t>
            </a:r>
            <a:r>
              <a:rPr lang="en-GB" dirty="0" smtClean="0"/>
              <a:t> </a:t>
            </a:r>
            <a:r>
              <a:rPr lang="en-GB" dirty="0" err="1" smtClean="0"/>
              <a:t>Régionale</a:t>
            </a:r>
            <a:r>
              <a:rPr lang="en-GB" dirty="0" smtClean="0"/>
              <a:t> and/or Jean-Pierre Reyes, </a:t>
            </a:r>
            <a:r>
              <a:rPr lang="en-GB" dirty="0" err="1" smtClean="0"/>
              <a:t>Déléguée</a:t>
            </a:r>
            <a:r>
              <a:rPr lang="en-GB" dirty="0" smtClean="0"/>
              <a:t> </a:t>
            </a:r>
            <a:r>
              <a:rPr lang="en-GB" dirty="0" err="1" smtClean="0"/>
              <a:t>Régionale</a:t>
            </a:r>
            <a:r>
              <a:rPr lang="en-GB" dirty="0" smtClean="0"/>
              <a:t> </a:t>
            </a:r>
            <a:r>
              <a:rPr lang="en-GB" dirty="0" err="1" smtClean="0"/>
              <a:t>Adjoint</a:t>
            </a:r>
            <a:r>
              <a:rPr lang="en-GB" dirty="0" smtClean="0"/>
              <a:t> or their authorised representative (“</a:t>
            </a:r>
            <a:r>
              <a:rPr lang="en-GB" i="1" dirty="0" smtClean="0"/>
              <a:t>beneficiary no. 6</a:t>
            </a:r>
            <a:r>
              <a:rPr lang="en-GB" dirty="0" smtClean="0"/>
              <a:t>”);</a:t>
            </a:r>
            <a:endParaRPr lang="en-US" dirty="0" smtClean="0"/>
          </a:p>
          <a:p>
            <a:r>
              <a:rPr lang="en-GB" b="1" dirty="0" smtClean="0"/>
              <a:t> </a:t>
            </a:r>
            <a:endParaRPr lang="en-US" dirty="0" smtClean="0"/>
          </a:p>
          <a:p>
            <a:r>
              <a:rPr lang="en-GB" dirty="0" smtClean="0"/>
              <a:t> </a:t>
            </a:r>
            <a:endParaRPr lang="en-US" dirty="0" smtClean="0"/>
          </a:p>
          <a:p>
            <a:r>
              <a:rPr lang="en-GB" dirty="0" smtClean="0"/>
              <a:t>- hereinafter, jointly or individually, referred to as ”Parties” or ”Party” -</a:t>
            </a:r>
            <a:endParaRPr lang="en-US" dirty="0" smtClean="0"/>
          </a:p>
          <a:p>
            <a:pPr>
              <a:buNone/>
            </a:pPr>
            <a:endParaRPr lang="en-US" dirty="0" smtClean="0"/>
          </a:p>
          <a:p>
            <a:pPr>
              <a:buNone/>
            </a:pPr>
            <a:r>
              <a:rPr lang="en-US" sz="9600" dirty="0" smtClean="0">
                <a:solidFill>
                  <a:srgbClr val="FF0000"/>
                </a:solidFill>
                <a:latin typeface="Comic Sans MS" pitchFamily="66" charset="0"/>
              </a:rPr>
              <a:t>     </a:t>
            </a:r>
            <a:r>
              <a:rPr lang="en-US" sz="9600" b="1" dirty="0" smtClean="0">
                <a:solidFill>
                  <a:srgbClr val="FF0000"/>
                </a:solidFill>
                <a:latin typeface="Comic Sans MS" pitchFamily="66" charset="0"/>
              </a:rPr>
              <a:t>Please, check ID AND DATA of your institution !</a:t>
            </a:r>
            <a:endParaRPr lang="en-US" sz="9600" b="1" dirty="0">
              <a:solidFill>
                <a:srgbClr val="FF0000"/>
              </a:solidFill>
              <a:latin typeface="Comic Sans MS" pitchFamily="66" charset="0"/>
            </a:endParaRPr>
          </a:p>
        </p:txBody>
      </p:sp>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640960" cy="6370975"/>
          </a:xfrm>
          <a:prstGeom prst="rect">
            <a:avLst/>
          </a:prstGeom>
        </p:spPr>
        <p:txBody>
          <a:bodyPr wrap="square">
            <a:spAutoFit/>
          </a:bodyPr>
          <a:lstStyle/>
          <a:p>
            <a:r>
              <a:rPr lang="en-GB" b="1" dirty="0"/>
              <a:t>Section </a:t>
            </a:r>
            <a:r>
              <a:rPr lang="en-GB" b="1" dirty="0" smtClean="0"/>
              <a:t>1:  </a:t>
            </a:r>
            <a:r>
              <a:rPr lang="en-GB" sz="2400" b="1" dirty="0" smtClean="0">
                <a:solidFill>
                  <a:srgbClr val="0070C0"/>
                </a:solidFill>
              </a:rPr>
              <a:t>Definitions</a:t>
            </a:r>
          </a:p>
          <a:p>
            <a:endParaRPr lang="en-GB" sz="1000" b="1" dirty="0" smtClean="0"/>
          </a:p>
          <a:p>
            <a:r>
              <a:rPr lang="en-GB" sz="900" b="1" dirty="0" smtClean="0"/>
              <a:t>1.1 </a:t>
            </a:r>
            <a:r>
              <a:rPr lang="en-GB" sz="900" b="1" dirty="0" smtClean="0"/>
              <a:t>Definitions</a:t>
            </a:r>
            <a:endParaRPr lang="en-US" sz="900" b="1" dirty="0" smtClean="0"/>
          </a:p>
          <a:p>
            <a:r>
              <a:rPr lang="en-GB" sz="900" dirty="0" smtClean="0"/>
              <a:t>Words beginning with a capital letter shall have the meaning defined either herein or in the Rules for Participation or in the Grant Agreement including its Annexes without the need to replicate said terms herein.</a:t>
            </a:r>
            <a:endParaRPr lang="en-US" sz="900" dirty="0" smtClean="0"/>
          </a:p>
          <a:p>
            <a:r>
              <a:rPr lang="en-GB" sz="900" dirty="0" smtClean="0"/>
              <a:t> </a:t>
            </a:r>
            <a:endParaRPr lang="en-US" sz="900" dirty="0" smtClean="0"/>
          </a:p>
          <a:p>
            <a:r>
              <a:rPr lang="en-GB" sz="900" b="1" dirty="0" smtClean="0"/>
              <a:t>1.2 Additional Definitions</a:t>
            </a:r>
            <a:endParaRPr lang="en-US" sz="900" b="1" dirty="0" smtClean="0"/>
          </a:p>
          <a:p>
            <a:r>
              <a:rPr lang="en-GB" sz="900" dirty="0" smtClean="0"/>
              <a:t>“Consortium Plan</a:t>
            </a:r>
            <a:r>
              <a:rPr lang="en-GB" sz="900" dirty="0" smtClean="0"/>
              <a:t>”</a:t>
            </a:r>
            <a:endParaRPr lang="en-US" sz="900" dirty="0" smtClean="0"/>
          </a:p>
          <a:p>
            <a:r>
              <a:rPr lang="en-GB" sz="900" dirty="0" smtClean="0"/>
              <a:t>Consortium Plan means the description of the work and the related agreed Consortium Budget, including the payment schedule, as updated and approved by the General Assembly.</a:t>
            </a:r>
            <a:endParaRPr lang="en-US" sz="900" dirty="0" smtClean="0"/>
          </a:p>
          <a:p>
            <a:r>
              <a:rPr lang="en-GB" sz="900" dirty="0" smtClean="0"/>
              <a:t> </a:t>
            </a:r>
            <a:endParaRPr lang="en-US" sz="900" dirty="0" smtClean="0"/>
          </a:p>
          <a:p>
            <a:r>
              <a:rPr lang="en-GB" sz="900" dirty="0" smtClean="0"/>
              <a:t>“Consortium Budget</a:t>
            </a:r>
            <a:r>
              <a:rPr lang="en-GB" sz="900" dirty="0" smtClean="0"/>
              <a:t>”</a:t>
            </a:r>
            <a:r>
              <a:rPr lang="en-GB" sz="900" dirty="0" smtClean="0"/>
              <a:t> </a:t>
            </a:r>
            <a:endParaRPr lang="en-US" sz="900" dirty="0" smtClean="0"/>
          </a:p>
          <a:p>
            <a:r>
              <a:rPr lang="en-GB" sz="900" dirty="0" smtClean="0"/>
              <a:t>Consortium Budget means the allocation of all the resources in cash or in kind for the activities as defined in Annex I of the Grant Agreement and in the Consortium Plan thereafter. </a:t>
            </a:r>
            <a:endParaRPr lang="en-US" sz="900" dirty="0" smtClean="0"/>
          </a:p>
          <a:p>
            <a:endParaRPr lang="en-GB" sz="900" dirty="0" smtClean="0"/>
          </a:p>
          <a:p>
            <a:r>
              <a:rPr lang="en-GB" sz="900" dirty="0" smtClean="0"/>
              <a:t>“</a:t>
            </a:r>
            <a:r>
              <a:rPr lang="en-GB" sz="900" dirty="0" smtClean="0"/>
              <a:t>Defaulting Party</a:t>
            </a:r>
            <a:r>
              <a:rPr lang="en-GB" sz="900" dirty="0" smtClean="0"/>
              <a:t>”</a:t>
            </a:r>
            <a:r>
              <a:rPr lang="en-GB" sz="900" dirty="0" smtClean="0"/>
              <a:t> </a:t>
            </a:r>
            <a:endParaRPr lang="en-US" sz="900" dirty="0" smtClean="0"/>
          </a:p>
          <a:p>
            <a:r>
              <a:rPr lang="en-GB" sz="900" dirty="0" smtClean="0"/>
              <a:t>Defaulting Party means a Party which the General Assembly has identified to be in breach of this Consortium Agreement and/or the Grant Agreement as specified in Article 4.2 of this Consortium Agreement.</a:t>
            </a:r>
            <a:endParaRPr lang="en-US" sz="900" dirty="0" smtClean="0"/>
          </a:p>
          <a:p>
            <a:r>
              <a:rPr lang="en-GB" sz="1000" dirty="0" smtClean="0"/>
              <a:t> </a:t>
            </a:r>
            <a:endParaRPr lang="en-US" sz="1000" dirty="0" smtClean="0"/>
          </a:p>
          <a:p>
            <a:r>
              <a:rPr lang="en-GB" sz="2400" dirty="0" smtClean="0"/>
              <a:t>“Needed” means</a:t>
            </a:r>
            <a:r>
              <a:rPr lang="en-GB" sz="2400" dirty="0" smtClean="0"/>
              <a:t>:</a:t>
            </a:r>
            <a:endParaRPr lang="en-US" sz="2400" dirty="0" smtClean="0"/>
          </a:p>
          <a:p>
            <a:r>
              <a:rPr lang="en-GB" sz="2400" dirty="0" smtClean="0"/>
              <a:t>For the implementation of the Project:</a:t>
            </a:r>
            <a:endParaRPr lang="en-US" sz="2400" dirty="0" smtClean="0"/>
          </a:p>
          <a:p>
            <a:r>
              <a:rPr lang="en-GB" sz="2400" b="1" dirty="0" smtClean="0">
                <a:solidFill>
                  <a:srgbClr val="FF0000"/>
                </a:solidFill>
              </a:rPr>
              <a:t>Access Rights are Needed</a:t>
            </a:r>
            <a:r>
              <a:rPr lang="en-GB" sz="2400" dirty="0" smtClean="0"/>
              <a:t> if, without the grant of such Access Rights, carrying out the tasks assigned to the recipient Party would be impossible, significantly delayed, or require significant additional financial or human resources.</a:t>
            </a:r>
            <a:endParaRPr lang="en-US" sz="2400" dirty="0" smtClean="0"/>
          </a:p>
          <a:p>
            <a:r>
              <a:rPr lang="en-GB" sz="1000" dirty="0" smtClean="0"/>
              <a:t> </a:t>
            </a:r>
            <a:endParaRPr lang="en-US" sz="1000" dirty="0" smtClean="0"/>
          </a:p>
          <a:p>
            <a:r>
              <a:rPr lang="en-GB" sz="1000" dirty="0" smtClean="0"/>
              <a:t>For Use of own Foreground:</a:t>
            </a:r>
            <a:endParaRPr lang="en-US" sz="1000" dirty="0" smtClean="0"/>
          </a:p>
          <a:p>
            <a:r>
              <a:rPr lang="en-GB" sz="1000" dirty="0" smtClean="0"/>
              <a:t>Access Rights are Needed if, without the grant of such Access Rights, the Use of own Foreground would be technically or legally impossible.</a:t>
            </a:r>
            <a:endParaRPr lang="en-US" sz="1000" dirty="0" smtClean="0"/>
          </a:p>
          <a:p>
            <a:r>
              <a:rPr lang="en-GB" sz="1000" dirty="0" smtClean="0"/>
              <a:t> </a:t>
            </a:r>
            <a:endParaRPr lang="en-US" sz="1000" dirty="0" smtClean="0"/>
          </a:p>
          <a:p>
            <a:r>
              <a:rPr lang="en-GB" sz="1000" dirty="0" smtClean="0"/>
              <a:t>“Software</a:t>
            </a:r>
            <a:r>
              <a:rPr lang="en-GB" sz="1000" dirty="0" smtClean="0"/>
              <a:t>”</a:t>
            </a:r>
            <a:endParaRPr lang="en-US" sz="1000" dirty="0" smtClean="0"/>
          </a:p>
          <a:p>
            <a:r>
              <a:rPr lang="en-GB" sz="1000" dirty="0" smtClean="0"/>
              <a:t>Software means sequences of instructions to carry out a process in, or convertible into, a form executable by a computer and fixed in any tangible medium of expression. </a:t>
            </a:r>
            <a:endParaRPr lang="en-US" sz="1000" dirty="0" smtClean="0"/>
          </a:p>
          <a:p>
            <a:endParaRPr lang="it-IT" sz="2400" b="1" dirty="0">
              <a:solidFill>
                <a:srgbClr val="00B0F0"/>
              </a:solidFill>
            </a:endParaRPr>
          </a:p>
        </p:txBody>
      </p:sp>
      <p:sp>
        <p:nvSpPr>
          <p:cNvPr id="8" name="Date Placeholder 7"/>
          <p:cNvSpPr>
            <a:spLocks noGrp="1"/>
          </p:cNvSpPr>
          <p:nvPr>
            <p:ph type="dt" sz="half" idx="10"/>
          </p:nvPr>
        </p:nvSpPr>
        <p:spPr/>
        <p:txBody>
          <a:bodyPr/>
          <a:lstStyle/>
          <a:p>
            <a:r>
              <a:rPr lang="en-US" smtClean="0"/>
              <a:t>Pisa, March 2013</a:t>
            </a:r>
            <a:endParaRPr lang="en-US"/>
          </a:p>
        </p:txBody>
      </p:sp>
      <p:sp>
        <p:nvSpPr>
          <p:cNvPr id="9" name="Slide Number Placeholder 8"/>
          <p:cNvSpPr>
            <a:spLocks noGrp="1"/>
          </p:cNvSpPr>
          <p:nvPr>
            <p:ph type="sldNum" sz="quarter" idx="12"/>
          </p:nvPr>
        </p:nvSpPr>
        <p:spPr/>
        <p:txBody>
          <a:bodyPr/>
          <a:lstStyle/>
          <a:p>
            <a:fld id="{885224EE-7966-8142-A0EF-7E5D4BE20BA0}" type="slidenum">
              <a:rPr lang="en-US" smtClean="0"/>
              <a:pPr/>
              <a:t>5</a:t>
            </a:fld>
            <a:endParaRPr lang="en-US"/>
          </a:p>
        </p:txBody>
      </p:sp>
      <p:sp>
        <p:nvSpPr>
          <p:cNvPr id="10" name="Footer Placeholder 9"/>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Pisa, March 2013</a:t>
            </a:r>
            <a:endParaRPr lang="en-US"/>
          </a:p>
        </p:txBody>
      </p:sp>
      <p:sp>
        <p:nvSpPr>
          <p:cNvPr id="5" name="Footer Placeholder 4"/>
          <p:cNvSpPr>
            <a:spLocks noGrp="1"/>
          </p:cNvSpPr>
          <p:nvPr>
            <p:ph type="ftr" sz="quarter" idx="11"/>
          </p:nvPr>
        </p:nvSpPr>
        <p:spPr/>
        <p:txBody>
          <a:bodyPr/>
          <a:lstStyle/>
          <a:p>
            <a:r>
              <a:rPr lang="en-US" smtClean="0"/>
              <a:t>IAPP - FTK workshop # 1</a:t>
            </a:r>
            <a:endParaRPr lang="en-US"/>
          </a:p>
        </p:txBody>
      </p:sp>
      <p:sp>
        <p:nvSpPr>
          <p:cNvPr id="6" name="Slide Number Placeholder 5"/>
          <p:cNvSpPr>
            <a:spLocks noGrp="1"/>
          </p:cNvSpPr>
          <p:nvPr>
            <p:ph type="sldNum" sz="quarter" idx="12"/>
          </p:nvPr>
        </p:nvSpPr>
        <p:spPr/>
        <p:txBody>
          <a:bodyPr/>
          <a:lstStyle/>
          <a:p>
            <a:fld id="{885224EE-7966-8142-A0EF-7E5D4BE20BA0}" type="slidenum">
              <a:rPr lang="en-US" smtClean="0"/>
              <a:pPr/>
              <a:t>6</a:t>
            </a:fld>
            <a:endParaRPr lang="en-US"/>
          </a:p>
        </p:txBody>
      </p:sp>
      <p:sp>
        <p:nvSpPr>
          <p:cNvPr id="7" name="Rectangle 6"/>
          <p:cNvSpPr/>
          <p:nvPr/>
        </p:nvSpPr>
        <p:spPr>
          <a:xfrm>
            <a:off x="323528" y="260648"/>
            <a:ext cx="8208912" cy="2492990"/>
          </a:xfrm>
          <a:prstGeom prst="rect">
            <a:avLst/>
          </a:prstGeom>
        </p:spPr>
        <p:txBody>
          <a:bodyPr wrap="square">
            <a:spAutoFit/>
          </a:bodyPr>
          <a:lstStyle/>
          <a:p>
            <a:r>
              <a:rPr lang="en-GB" b="1" dirty="0"/>
              <a:t>Section 2: </a:t>
            </a:r>
            <a:r>
              <a:rPr lang="en-GB" b="1" dirty="0" smtClean="0"/>
              <a:t> </a:t>
            </a:r>
            <a:r>
              <a:rPr lang="en-GB" sz="2400" b="1" dirty="0" smtClean="0">
                <a:solidFill>
                  <a:srgbClr val="0070C0"/>
                </a:solidFill>
              </a:rPr>
              <a:t>Purpose</a:t>
            </a:r>
          </a:p>
          <a:p>
            <a:endParaRPr lang="it-IT" sz="2400" b="1" dirty="0">
              <a:solidFill>
                <a:srgbClr val="0070C0"/>
              </a:solidFill>
            </a:endParaRPr>
          </a:p>
          <a:p>
            <a:r>
              <a:rPr lang="en-GB" dirty="0"/>
              <a:t>The purpose of this Consortium Agreement is to specify with respect to the Project the </a:t>
            </a:r>
            <a:r>
              <a:rPr lang="en-GB" b="1" dirty="0">
                <a:solidFill>
                  <a:srgbClr val="FF0000"/>
                </a:solidFill>
              </a:rPr>
              <a:t>relationship among the Parties</a:t>
            </a:r>
            <a:r>
              <a:rPr lang="en-GB" dirty="0"/>
              <a:t>, in particular concerning the </a:t>
            </a:r>
            <a:r>
              <a:rPr lang="en-GB" b="1" dirty="0">
                <a:solidFill>
                  <a:srgbClr val="FF0000"/>
                </a:solidFill>
              </a:rPr>
              <a:t>organisation of the work between the Parties</a:t>
            </a:r>
            <a:r>
              <a:rPr lang="en-GB" dirty="0"/>
              <a:t>, the </a:t>
            </a:r>
            <a:r>
              <a:rPr lang="en-GB" b="1" dirty="0">
                <a:solidFill>
                  <a:srgbClr val="FF0000"/>
                </a:solidFill>
              </a:rPr>
              <a:t>management of the Project</a:t>
            </a:r>
            <a:r>
              <a:rPr lang="en-GB" dirty="0">
                <a:solidFill>
                  <a:srgbClr val="FF0000"/>
                </a:solidFill>
              </a:rPr>
              <a:t> </a:t>
            </a:r>
            <a:r>
              <a:rPr lang="en-GB" dirty="0"/>
              <a:t>and the </a:t>
            </a:r>
            <a:r>
              <a:rPr lang="en-GB" b="1" dirty="0">
                <a:solidFill>
                  <a:srgbClr val="FF0000"/>
                </a:solidFill>
              </a:rPr>
              <a:t>rights and obligations </a:t>
            </a:r>
            <a:r>
              <a:rPr lang="en-GB" dirty="0"/>
              <a:t>of the Parties concerning </a:t>
            </a:r>
            <a:r>
              <a:rPr lang="en-GB" b="1" dirty="0">
                <a:solidFill>
                  <a:srgbClr val="FF0000"/>
                </a:solidFill>
              </a:rPr>
              <a:t>inter alia liability</a:t>
            </a:r>
            <a:r>
              <a:rPr lang="en-GB" dirty="0"/>
              <a:t>, </a:t>
            </a:r>
            <a:r>
              <a:rPr lang="en-GB" b="1" dirty="0">
                <a:solidFill>
                  <a:srgbClr val="FF0000"/>
                </a:solidFill>
              </a:rPr>
              <a:t>Access Rights</a:t>
            </a:r>
            <a:r>
              <a:rPr lang="en-GB" dirty="0">
                <a:solidFill>
                  <a:srgbClr val="FF0000"/>
                </a:solidFill>
              </a:rPr>
              <a:t> </a:t>
            </a:r>
            <a:r>
              <a:rPr lang="en-GB" dirty="0"/>
              <a:t>and </a:t>
            </a:r>
            <a:r>
              <a:rPr lang="en-GB" b="1" dirty="0">
                <a:solidFill>
                  <a:srgbClr val="FF0000"/>
                </a:solidFill>
              </a:rPr>
              <a:t>dispute resolution</a:t>
            </a:r>
            <a:r>
              <a:rPr lang="en-GB" dirty="0"/>
              <a:t>.</a:t>
            </a:r>
            <a:endParaRPr lang="it-IT" dirty="0"/>
          </a:p>
          <a:p>
            <a:r>
              <a:rPr lang="en-GB" dirty="0"/>
              <a:t> </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116632"/>
            <a:ext cx="8712968" cy="6996787"/>
          </a:xfrm>
          <a:prstGeom prst="rect">
            <a:avLst/>
          </a:prstGeom>
        </p:spPr>
        <p:txBody>
          <a:bodyPr wrap="square">
            <a:spAutoFit/>
          </a:bodyPr>
          <a:lstStyle/>
          <a:p>
            <a:r>
              <a:rPr lang="en-GB" b="1" dirty="0" smtClean="0"/>
              <a:t>Section 3</a:t>
            </a:r>
            <a:r>
              <a:rPr lang="en-GB" b="1" dirty="0" smtClean="0"/>
              <a:t>:  </a:t>
            </a:r>
            <a:r>
              <a:rPr lang="en-GB" sz="2400" b="1" dirty="0" smtClean="0">
                <a:solidFill>
                  <a:srgbClr val="0070C0"/>
                </a:solidFill>
              </a:rPr>
              <a:t>Entry into force, duration and </a:t>
            </a:r>
            <a:r>
              <a:rPr lang="en-GB" sz="2400" b="1" dirty="0" smtClean="0">
                <a:solidFill>
                  <a:srgbClr val="0070C0"/>
                </a:solidFill>
              </a:rPr>
              <a:t>termination</a:t>
            </a:r>
          </a:p>
          <a:p>
            <a:endParaRPr lang="en-GB" sz="2400" b="1" dirty="0" smtClean="0">
              <a:solidFill>
                <a:srgbClr val="0070C0"/>
              </a:solidFill>
            </a:endParaRPr>
          </a:p>
          <a:p>
            <a:pPr>
              <a:lnSpc>
                <a:spcPts val="1000"/>
              </a:lnSpc>
            </a:pPr>
            <a:endParaRPr lang="it-IT" sz="2400" b="1" dirty="0" smtClean="0">
              <a:solidFill>
                <a:srgbClr val="00B0F0"/>
              </a:solidFill>
            </a:endParaRPr>
          </a:p>
          <a:p>
            <a:r>
              <a:rPr lang="en-GB" b="1" dirty="0" smtClean="0"/>
              <a:t>3.1  </a:t>
            </a:r>
            <a:r>
              <a:rPr lang="en-GB" b="1" dirty="0" smtClean="0">
                <a:solidFill>
                  <a:srgbClr val="0070C0"/>
                </a:solidFill>
              </a:rPr>
              <a:t>Entry </a:t>
            </a:r>
            <a:r>
              <a:rPr lang="en-GB" b="1" dirty="0" smtClean="0">
                <a:solidFill>
                  <a:srgbClr val="0070C0"/>
                </a:solidFill>
              </a:rPr>
              <a:t>into </a:t>
            </a:r>
            <a:r>
              <a:rPr lang="en-GB" b="1" dirty="0" smtClean="0">
                <a:solidFill>
                  <a:srgbClr val="0070C0"/>
                </a:solidFill>
              </a:rPr>
              <a:t>force</a:t>
            </a:r>
          </a:p>
          <a:p>
            <a:r>
              <a:rPr lang="en-GB" dirty="0" smtClean="0"/>
              <a:t>An </a:t>
            </a:r>
            <a:r>
              <a:rPr lang="en-GB" dirty="0"/>
              <a:t>entity </a:t>
            </a:r>
            <a:r>
              <a:rPr lang="en-GB" b="1" dirty="0">
                <a:solidFill>
                  <a:srgbClr val="FF0000"/>
                </a:solidFill>
              </a:rPr>
              <a:t>becomes a Party </a:t>
            </a:r>
            <a:r>
              <a:rPr lang="en-GB" dirty="0"/>
              <a:t>to this Consortium Agreement </a:t>
            </a:r>
            <a:r>
              <a:rPr lang="en-GB" b="1" dirty="0">
                <a:solidFill>
                  <a:srgbClr val="FF0000"/>
                </a:solidFill>
              </a:rPr>
              <a:t>upon signature </a:t>
            </a:r>
            <a:r>
              <a:rPr lang="en-GB" dirty="0"/>
              <a:t>of this Consortium Agreement by a</a:t>
            </a:r>
            <a:r>
              <a:rPr lang="en-GB" b="1" dirty="0"/>
              <a:t> </a:t>
            </a:r>
            <a:r>
              <a:rPr lang="en-GB" b="1" dirty="0">
                <a:solidFill>
                  <a:srgbClr val="FF0000"/>
                </a:solidFill>
              </a:rPr>
              <a:t>duly authorised </a:t>
            </a:r>
            <a:r>
              <a:rPr lang="en-GB" b="1" dirty="0" smtClean="0">
                <a:solidFill>
                  <a:srgbClr val="FF0000"/>
                </a:solidFill>
              </a:rPr>
              <a:t>representative</a:t>
            </a:r>
          </a:p>
          <a:p>
            <a:r>
              <a:rPr lang="en-GB" b="1" dirty="0" smtClean="0"/>
              <a:t>...</a:t>
            </a:r>
            <a:endParaRPr lang="en-GB" b="1" dirty="0" smtClean="0"/>
          </a:p>
          <a:p>
            <a:r>
              <a:rPr lang="en-GB" dirty="0"/>
              <a:t>A</a:t>
            </a:r>
            <a:r>
              <a:rPr lang="en-GB" b="1" dirty="0"/>
              <a:t> </a:t>
            </a:r>
            <a:r>
              <a:rPr lang="en-GB" b="1" dirty="0">
                <a:solidFill>
                  <a:srgbClr val="FF0000"/>
                </a:solidFill>
              </a:rPr>
              <a:t>new Party </a:t>
            </a:r>
            <a:r>
              <a:rPr lang="en-GB" dirty="0"/>
              <a:t>enters the Consortium upon</a:t>
            </a:r>
            <a:r>
              <a:rPr lang="en-GB" b="1" dirty="0">
                <a:solidFill>
                  <a:srgbClr val="FF0000"/>
                </a:solidFill>
              </a:rPr>
              <a:t> </a:t>
            </a:r>
            <a:r>
              <a:rPr lang="en-GB" b="1" dirty="0" smtClean="0">
                <a:solidFill>
                  <a:srgbClr val="FF0000"/>
                </a:solidFill>
              </a:rPr>
              <a:t>signature</a:t>
            </a:r>
            <a:r>
              <a:rPr lang="en-GB" b="1" dirty="0" smtClean="0"/>
              <a:t> </a:t>
            </a:r>
            <a:r>
              <a:rPr lang="en-GB" b="1" dirty="0" smtClean="0">
                <a:solidFill>
                  <a:srgbClr val="FF0000"/>
                </a:solidFill>
              </a:rPr>
              <a:t>of </a:t>
            </a:r>
            <a:r>
              <a:rPr lang="en-GB" b="1" dirty="0" smtClean="0"/>
              <a:t>... </a:t>
            </a:r>
            <a:r>
              <a:rPr lang="en-GB" b="1" dirty="0" smtClean="0">
                <a:solidFill>
                  <a:srgbClr val="FF0000"/>
                </a:solidFill>
              </a:rPr>
              <a:t>Attachment 3</a:t>
            </a:r>
            <a:r>
              <a:rPr lang="en-GB" b="1" dirty="0" smtClean="0"/>
              <a:t> ...</a:t>
            </a:r>
          </a:p>
          <a:p>
            <a:pPr>
              <a:lnSpc>
                <a:spcPts val="1000"/>
              </a:lnSpc>
            </a:pPr>
            <a:endParaRPr lang="en-GB" b="1" dirty="0" smtClean="0"/>
          </a:p>
          <a:p>
            <a:r>
              <a:rPr lang="en-GB" b="1" dirty="0" smtClean="0"/>
              <a:t>3.2 </a:t>
            </a:r>
            <a:r>
              <a:rPr lang="en-GB" b="1" dirty="0" smtClean="0"/>
              <a:t> </a:t>
            </a:r>
            <a:r>
              <a:rPr lang="en-GB" b="1" dirty="0" smtClean="0">
                <a:solidFill>
                  <a:srgbClr val="0070C0"/>
                </a:solidFill>
              </a:rPr>
              <a:t>Duration </a:t>
            </a:r>
            <a:r>
              <a:rPr lang="en-GB" b="1" dirty="0" smtClean="0">
                <a:solidFill>
                  <a:srgbClr val="0070C0"/>
                </a:solidFill>
              </a:rPr>
              <a:t>and </a:t>
            </a:r>
            <a:r>
              <a:rPr lang="en-GB" b="1" dirty="0" smtClean="0">
                <a:solidFill>
                  <a:srgbClr val="0070C0"/>
                </a:solidFill>
              </a:rPr>
              <a:t>termination</a:t>
            </a:r>
          </a:p>
          <a:p>
            <a:r>
              <a:rPr lang="en-GB" dirty="0" smtClean="0"/>
              <a:t>This Consortium Agreement </a:t>
            </a:r>
            <a:r>
              <a:rPr lang="en-GB" b="1" dirty="0" smtClean="0">
                <a:solidFill>
                  <a:srgbClr val="FF0000"/>
                </a:solidFill>
              </a:rPr>
              <a:t>shall continue </a:t>
            </a:r>
            <a:r>
              <a:rPr lang="en-GB" dirty="0" smtClean="0"/>
              <a:t>in full force and effect </a:t>
            </a:r>
            <a:r>
              <a:rPr lang="en-GB" b="1" dirty="0" smtClean="0">
                <a:solidFill>
                  <a:srgbClr val="FF0000"/>
                </a:solidFill>
              </a:rPr>
              <a:t>until complete fulfilment of all obligations </a:t>
            </a:r>
            <a:r>
              <a:rPr lang="en-GB" b="1" dirty="0" smtClean="0">
                <a:solidFill>
                  <a:srgbClr val="FF0000"/>
                </a:solidFill>
              </a:rPr>
              <a:t>undertaken</a:t>
            </a:r>
            <a:r>
              <a:rPr lang="en-GB" dirty="0" smtClean="0">
                <a:solidFill>
                  <a:srgbClr val="FF0000"/>
                </a:solidFill>
              </a:rPr>
              <a:t> </a:t>
            </a:r>
            <a:r>
              <a:rPr lang="en-GB" dirty="0" smtClean="0"/>
              <a:t>under the EC-GA and under this Consortium </a:t>
            </a:r>
            <a:r>
              <a:rPr lang="en-GB" dirty="0" smtClean="0"/>
              <a:t>Agreement.</a:t>
            </a:r>
            <a:endParaRPr lang="en-GB" sz="800" dirty="0" smtClean="0"/>
          </a:p>
          <a:p>
            <a:endParaRPr lang="it-IT" sz="800" dirty="0" smtClean="0">
              <a:solidFill>
                <a:srgbClr val="FF0000"/>
              </a:solidFill>
            </a:endParaRPr>
          </a:p>
          <a:p>
            <a:r>
              <a:rPr lang="en-GB" dirty="0" smtClean="0"/>
              <a:t>However, this Consortium Agreement or the participation of one or more Parties to it </a:t>
            </a:r>
            <a:r>
              <a:rPr lang="en-GB" b="1" dirty="0" smtClean="0">
                <a:solidFill>
                  <a:srgbClr val="FF0000"/>
                </a:solidFill>
              </a:rPr>
              <a:t>may be terminated</a:t>
            </a:r>
            <a:r>
              <a:rPr lang="en-GB" dirty="0" smtClean="0"/>
              <a:t> in accordance with the terms of this Consortium Agreement and Annex II of the  </a:t>
            </a:r>
            <a:r>
              <a:rPr lang="en-GB" b="1" dirty="0" smtClean="0">
                <a:solidFill>
                  <a:srgbClr val="FF0000"/>
                </a:solidFill>
              </a:rPr>
              <a:t>EC-GA (Article </a:t>
            </a:r>
            <a:r>
              <a:rPr lang="en-GB" b="1" dirty="0" smtClean="0">
                <a:solidFill>
                  <a:srgbClr val="FF0000"/>
                </a:solidFill>
              </a:rPr>
              <a:t>II.37 </a:t>
            </a:r>
            <a:r>
              <a:rPr lang="en-GB" b="1" dirty="0" smtClean="0">
                <a:solidFill>
                  <a:srgbClr val="FF0000"/>
                </a:solidFill>
              </a:rPr>
              <a:t>and </a:t>
            </a:r>
            <a:r>
              <a:rPr lang="en-GB" b="1" dirty="0" smtClean="0">
                <a:solidFill>
                  <a:srgbClr val="FF0000"/>
                </a:solidFill>
              </a:rPr>
              <a:t>II.38)</a:t>
            </a:r>
            <a:r>
              <a:rPr lang="en-GB" dirty="0" smtClean="0"/>
              <a:t>. </a:t>
            </a:r>
            <a:endParaRPr lang="en-GB" sz="800" dirty="0" smtClean="0"/>
          </a:p>
          <a:p>
            <a:endParaRPr lang="it-IT" sz="800" dirty="0" smtClean="0"/>
          </a:p>
          <a:p>
            <a:r>
              <a:rPr lang="en-GB" dirty="0" smtClean="0"/>
              <a:t>If the </a:t>
            </a:r>
            <a:r>
              <a:rPr lang="en-GB" b="1" dirty="0" smtClean="0">
                <a:solidFill>
                  <a:srgbClr val="FF0000"/>
                </a:solidFill>
              </a:rPr>
              <a:t>Commission does not award </a:t>
            </a:r>
            <a:r>
              <a:rPr lang="en-GB" dirty="0" smtClean="0"/>
              <a:t>the EC-GA or </a:t>
            </a:r>
            <a:r>
              <a:rPr lang="en-GB" b="1" dirty="0" smtClean="0">
                <a:solidFill>
                  <a:srgbClr val="FF0000"/>
                </a:solidFill>
              </a:rPr>
              <a:t>terminates</a:t>
            </a:r>
            <a:r>
              <a:rPr lang="en-GB" dirty="0" smtClean="0"/>
              <a:t> the EC-GA or a Party's participation in the EC-GA, this </a:t>
            </a:r>
            <a:r>
              <a:rPr lang="en-GB" b="1" dirty="0" smtClean="0">
                <a:solidFill>
                  <a:srgbClr val="FF0000"/>
                </a:solidFill>
              </a:rPr>
              <a:t>Consortium</a:t>
            </a:r>
            <a:r>
              <a:rPr lang="en-GB" b="1" dirty="0" smtClean="0"/>
              <a:t> </a:t>
            </a:r>
            <a:r>
              <a:rPr lang="en-GB" b="1" dirty="0" smtClean="0">
                <a:solidFill>
                  <a:srgbClr val="FF0000"/>
                </a:solidFill>
              </a:rPr>
              <a:t>Agreement shall automatically terminate</a:t>
            </a:r>
            <a:r>
              <a:rPr lang="en-GB" dirty="0" smtClean="0">
                <a:solidFill>
                  <a:srgbClr val="FF0000"/>
                </a:solidFill>
              </a:rPr>
              <a:t> </a:t>
            </a:r>
            <a:r>
              <a:rPr lang="en-GB" dirty="0" smtClean="0"/>
              <a:t>in respect of the affected </a:t>
            </a:r>
            <a:r>
              <a:rPr lang="en-GB" dirty="0" smtClean="0"/>
              <a:t>Party/</a:t>
            </a:r>
            <a:r>
              <a:rPr lang="en-GB" dirty="0" err="1" smtClean="0"/>
              <a:t>ies</a:t>
            </a:r>
            <a:r>
              <a:rPr lang="en-GB" dirty="0" smtClean="0"/>
              <a:t> </a:t>
            </a:r>
            <a:r>
              <a:rPr lang="en-GB" b="1" dirty="0" smtClean="0"/>
              <a:t>...</a:t>
            </a:r>
            <a:endParaRPr lang="en-GB" sz="800" b="1" dirty="0" smtClean="0"/>
          </a:p>
          <a:p>
            <a:endParaRPr lang="en-GB" sz="800" b="1" dirty="0" smtClean="0"/>
          </a:p>
          <a:p>
            <a:r>
              <a:rPr lang="en-GB" b="1" dirty="0" smtClean="0"/>
              <a:t>3.3 </a:t>
            </a:r>
            <a:r>
              <a:rPr lang="en-GB" b="1" dirty="0" smtClean="0"/>
              <a:t> </a:t>
            </a:r>
            <a:r>
              <a:rPr lang="en-GB" b="1" dirty="0" smtClean="0">
                <a:solidFill>
                  <a:srgbClr val="0070C0"/>
                </a:solidFill>
              </a:rPr>
              <a:t>Survival </a:t>
            </a:r>
            <a:r>
              <a:rPr lang="en-GB" b="1" dirty="0" smtClean="0">
                <a:solidFill>
                  <a:srgbClr val="0070C0"/>
                </a:solidFill>
              </a:rPr>
              <a:t>of rights and </a:t>
            </a:r>
            <a:r>
              <a:rPr lang="en-GB" b="1" dirty="0" smtClean="0">
                <a:solidFill>
                  <a:srgbClr val="0070C0"/>
                </a:solidFill>
              </a:rPr>
              <a:t>obligations</a:t>
            </a:r>
          </a:p>
          <a:p>
            <a:r>
              <a:rPr lang="en-GB" sz="900" dirty="0" smtClean="0"/>
              <a:t>The provisions relating to Access Rights and Confidentiality, for the time period mentioned therein, as well as for Liability, Applicable law and Settlement of disputes shall survive the expiration or termination of this Consortium Agreement. </a:t>
            </a:r>
            <a:endParaRPr lang="en-US" sz="900" dirty="0" smtClean="0"/>
          </a:p>
          <a:p>
            <a:r>
              <a:rPr lang="en-GB" sz="900" dirty="0" smtClean="0"/>
              <a:t>Termination shall not affect any rights or obligations of a Party leaving the Consortium incurred prior to the date of termination, unless otherwise agreed between the General Assembly and the leaving Party. This includes the obligation to provide all input, deliverables and documents for the period of its participation</a:t>
            </a:r>
            <a:r>
              <a:rPr lang="en-GB" sz="900" dirty="0" smtClean="0"/>
              <a:t>.</a:t>
            </a:r>
            <a:endParaRPr lang="en-US" sz="900" dirty="0" smtClean="0"/>
          </a:p>
          <a:p>
            <a:endParaRPr lang="en-GB" b="1" dirty="0" smtClean="0"/>
          </a:p>
          <a:p>
            <a:endParaRPr lang="it-IT" b="1" dirty="0" smtClean="0">
              <a:solidFill>
                <a:srgbClr val="00B0F0"/>
              </a:solidFill>
            </a:endParaRPr>
          </a:p>
          <a:p>
            <a:endParaRPr lang="it-IT" dirty="0">
              <a:solidFill>
                <a:srgbClr val="FF0000"/>
              </a:solidFill>
            </a:endParaRPr>
          </a:p>
        </p:txBody>
      </p:sp>
      <p:sp>
        <p:nvSpPr>
          <p:cNvPr id="8" name="Date Placeholder 7"/>
          <p:cNvSpPr>
            <a:spLocks noGrp="1"/>
          </p:cNvSpPr>
          <p:nvPr>
            <p:ph type="dt" sz="half" idx="10"/>
          </p:nvPr>
        </p:nvSpPr>
        <p:spPr/>
        <p:txBody>
          <a:bodyPr/>
          <a:lstStyle/>
          <a:p>
            <a:r>
              <a:rPr lang="en-US" dirty="0" smtClean="0"/>
              <a:t>Pisa, March 2013</a:t>
            </a:r>
            <a:endParaRPr lang="en-US" dirty="0"/>
          </a:p>
        </p:txBody>
      </p:sp>
      <p:sp>
        <p:nvSpPr>
          <p:cNvPr id="9" name="Slide Number Placeholder 8"/>
          <p:cNvSpPr>
            <a:spLocks noGrp="1"/>
          </p:cNvSpPr>
          <p:nvPr>
            <p:ph type="sldNum" sz="quarter" idx="12"/>
          </p:nvPr>
        </p:nvSpPr>
        <p:spPr/>
        <p:txBody>
          <a:bodyPr/>
          <a:lstStyle/>
          <a:p>
            <a:fld id="{885224EE-7966-8142-A0EF-7E5D4BE20BA0}" type="slidenum">
              <a:rPr lang="en-US" smtClean="0"/>
              <a:pPr/>
              <a:t>7</a:t>
            </a:fld>
            <a:endParaRPr lang="en-US"/>
          </a:p>
        </p:txBody>
      </p:sp>
      <p:sp>
        <p:nvSpPr>
          <p:cNvPr id="10" name="Footer Placeholder 9"/>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88640"/>
            <a:ext cx="8784976" cy="6170920"/>
          </a:xfrm>
          <a:prstGeom prst="rect">
            <a:avLst/>
          </a:prstGeom>
        </p:spPr>
        <p:txBody>
          <a:bodyPr wrap="square">
            <a:spAutoFit/>
          </a:bodyPr>
          <a:lstStyle/>
          <a:p>
            <a:r>
              <a:rPr lang="en-GB" b="1" dirty="0" smtClean="0"/>
              <a:t>Section 4</a:t>
            </a:r>
            <a:r>
              <a:rPr lang="en-GB" b="1" dirty="0" smtClean="0"/>
              <a:t>:  </a:t>
            </a:r>
            <a:r>
              <a:rPr lang="en-GB" sz="2400" b="1" dirty="0" smtClean="0">
                <a:solidFill>
                  <a:srgbClr val="0070C0"/>
                </a:solidFill>
              </a:rPr>
              <a:t>Responsibilities of </a:t>
            </a:r>
            <a:r>
              <a:rPr lang="en-GB" sz="2400" b="1" dirty="0" smtClean="0">
                <a:solidFill>
                  <a:srgbClr val="0070C0"/>
                </a:solidFill>
              </a:rPr>
              <a:t>Parties</a:t>
            </a:r>
          </a:p>
          <a:p>
            <a:endParaRPr lang="it-IT" b="1" dirty="0" smtClean="0">
              <a:solidFill>
                <a:srgbClr val="00B0F0"/>
              </a:solidFill>
            </a:endParaRPr>
          </a:p>
          <a:p>
            <a:r>
              <a:rPr lang="en-GB" b="1" dirty="0" smtClean="0"/>
              <a:t>4.1  </a:t>
            </a:r>
            <a:r>
              <a:rPr lang="en-GB" b="1" dirty="0" smtClean="0">
                <a:solidFill>
                  <a:srgbClr val="0070C0"/>
                </a:solidFill>
              </a:rPr>
              <a:t>General </a:t>
            </a:r>
            <a:r>
              <a:rPr lang="en-GB" b="1" dirty="0">
                <a:solidFill>
                  <a:srgbClr val="0070C0"/>
                </a:solidFill>
              </a:rPr>
              <a:t>principles</a:t>
            </a:r>
            <a:endParaRPr lang="it-IT" b="1" dirty="0">
              <a:solidFill>
                <a:srgbClr val="0070C0"/>
              </a:solidFill>
            </a:endParaRPr>
          </a:p>
          <a:p>
            <a:r>
              <a:rPr lang="en-GB" dirty="0"/>
              <a:t>Each </a:t>
            </a:r>
            <a:r>
              <a:rPr lang="en-GB" b="1" dirty="0">
                <a:solidFill>
                  <a:srgbClr val="FF0000"/>
                </a:solidFill>
              </a:rPr>
              <a:t>Party</a:t>
            </a:r>
            <a:r>
              <a:rPr lang="en-GB" dirty="0"/>
              <a:t> undertakes to take part in the </a:t>
            </a:r>
            <a:r>
              <a:rPr lang="en-GB" b="1" dirty="0">
                <a:solidFill>
                  <a:srgbClr val="FF0000"/>
                </a:solidFill>
              </a:rPr>
              <a:t>efficient implementation of the Project</a:t>
            </a:r>
            <a:r>
              <a:rPr lang="en-GB" dirty="0"/>
              <a:t>, and to </a:t>
            </a:r>
            <a:r>
              <a:rPr lang="en-GB" b="1" dirty="0">
                <a:solidFill>
                  <a:srgbClr val="FF0000"/>
                </a:solidFill>
              </a:rPr>
              <a:t>cooperate</a:t>
            </a:r>
            <a:r>
              <a:rPr lang="en-GB" dirty="0"/>
              <a:t>, perform and fulfil, </a:t>
            </a:r>
            <a:r>
              <a:rPr lang="en-GB" b="1" dirty="0">
                <a:solidFill>
                  <a:srgbClr val="FF0000"/>
                </a:solidFill>
              </a:rPr>
              <a:t>promptly and on time</a:t>
            </a:r>
            <a:r>
              <a:rPr lang="en-GB" dirty="0"/>
              <a:t>, all of its obligations under the EC-GA and this Consortium Agreement as may be reasonably required from it and in a manner of </a:t>
            </a:r>
            <a:r>
              <a:rPr lang="en-GB" dirty="0">
                <a:solidFill>
                  <a:srgbClr val="C00000"/>
                </a:solidFill>
              </a:rPr>
              <a:t>good faith</a:t>
            </a:r>
            <a:r>
              <a:rPr lang="en-GB" dirty="0">
                <a:solidFill>
                  <a:srgbClr val="FF0000"/>
                </a:solidFill>
              </a:rPr>
              <a:t> </a:t>
            </a:r>
            <a:r>
              <a:rPr lang="en-GB" dirty="0"/>
              <a:t>as prescribed by </a:t>
            </a:r>
            <a:r>
              <a:rPr lang="en-GB" b="1" dirty="0">
                <a:solidFill>
                  <a:srgbClr val="FF0000"/>
                </a:solidFill>
              </a:rPr>
              <a:t>Belgian law</a:t>
            </a:r>
            <a:r>
              <a:rPr lang="en-GB" dirty="0" smtClean="0"/>
              <a:t>.</a:t>
            </a:r>
          </a:p>
          <a:p>
            <a:endParaRPr lang="en-GB" dirty="0" smtClean="0"/>
          </a:p>
          <a:p>
            <a:r>
              <a:rPr lang="en-GB" b="1" dirty="0" smtClean="0"/>
              <a:t>4.2 </a:t>
            </a:r>
            <a:r>
              <a:rPr lang="en-GB" b="1" dirty="0" smtClean="0"/>
              <a:t> </a:t>
            </a:r>
            <a:r>
              <a:rPr lang="en-GB" b="1" dirty="0" smtClean="0">
                <a:solidFill>
                  <a:srgbClr val="0070C0"/>
                </a:solidFill>
              </a:rPr>
              <a:t>Breach</a:t>
            </a:r>
            <a:endParaRPr lang="it-IT" b="1" dirty="0" smtClean="0">
              <a:solidFill>
                <a:srgbClr val="0070C0"/>
              </a:solidFill>
            </a:endParaRPr>
          </a:p>
          <a:p>
            <a:r>
              <a:rPr lang="en-GB" dirty="0" smtClean="0"/>
              <a:t>In the event a responsible </a:t>
            </a:r>
            <a:r>
              <a:rPr lang="en-GB" b="1" dirty="0" smtClean="0">
                <a:solidFill>
                  <a:srgbClr val="FF0000"/>
                </a:solidFill>
              </a:rPr>
              <a:t>Consortium Body </a:t>
            </a:r>
            <a:r>
              <a:rPr lang="en-GB" dirty="0" smtClean="0"/>
              <a:t>identifies a</a:t>
            </a:r>
            <a:r>
              <a:rPr lang="en-GB" dirty="0" smtClean="0">
                <a:solidFill>
                  <a:srgbClr val="FF0000"/>
                </a:solidFill>
              </a:rPr>
              <a:t> </a:t>
            </a:r>
            <a:r>
              <a:rPr lang="en-GB" b="1" dirty="0" smtClean="0">
                <a:solidFill>
                  <a:srgbClr val="FF0000"/>
                </a:solidFill>
              </a:rPr>
              <a:t>breach</a:t>
            </a:r>
            <a:r>
              <a:rPr lang="en-GB" dirty="0" smtClean="0">
                <a:solidFill>
                  <a:srgbClr val="FF0000"/>
                </a:solidFill>
              </a:rPr>
              <a:t> </a:t>
            </a:r>
            <a:r>
              <a:rPr lang="en-GB" dirty="0" smtClean="0"/>
              <a:t>by a Party of its obligations under this Consortium Agreement or the EC-GA (e.g.: a partner producing </a:t>
            </a:r>
            <a:r>
              <a:rPr lang="en-GB" b="1" dirty="0" smtClean="0">
                <a:solidFill>
                  <a:srgbClr val="FF0000"/>
                </a:solidFill>
              </a:rPr>
              <a:t>poor quality </a:t>
            </a:r>
            <a:r>
              <a:rPr lang="en-GB" dirty="0" smtClean="0"/>
              <a:t>work), the </a:t>
            </a:r>
            <a:r>
              <a:rPr lang="en-GB" b="1" dirty="0" smtClean="0">
                <a:solidFill>
                  <a:srgbClr val="FF0000"/>
                </a:solidFill>
              </a:rPr>
              <a:t>Coordinator</a:t>
            </a:r>
            <a:r>
              <a:rPr lang="en-GB" dirty="0" smtClean="0"/>
              <a:t> </a:t>
            </a:r>
            <a:r>
              <a:rPr lang="en-GB" b="1" dirty="0" smtClean="0">
                <a:solidFill>
                  <a:srgbClr val="FF0000"/>
                </a:solidFill>
              </a:rPr>
              <a:t>or</a:t>
            </a:r>
            <a:r>
              <a:rPr lang="en-GB" dirty="0" smtClean="0"/>
              <a:t> </a:t>
            </a:r>
            <a:r>
              <a:rPr lang="en-GB" dirty="0" smtClean="0">
                <a:solidFill>
                  <a:srgbClr val="C00000"/>
                </a:solidFill>
              </a:rPr>
              <a:t>the</a:t>
            </a:r>
            <a:r>
              <a:rPr lang="en-GB" dirty="0" smtClean="0">
                <a:solidFill>
                  <a:srgbClr val="FF0000"/>
                </a:solidFill>
              </a:rPr>
              <a:t> </a:t>
            </a:r>
            <a:r>
              <a:rPr lang="en-GB" b="1" dirty="0" smtClean="0">
                <a:solidFill>
                  <a:srgbClr val="FF0000"/>
                </a:solidFill>
              </a:rPr>
              <a:t>Party appointed</a:t>
            </a:r>
            <a:r>
              <a:rPr lang="en-GB" dirty="0" smtClean="0">
                <a:solidFill>
                  <a:srgbClr val="FF0000"/>
                </a:solidFill>
              </a:rPr>
              <a:t> </a:t>
            </a:r>
            <a:r>
              <a:rPr lang="en-GB" dirty="0" smtClean="0"/>
              <a:t>by the General Assembly if the Coordinator is in breach of its obligations under this Consortium Agreement or the EC-GA will give </a:t>
            </a:r>
            <a:r>
              <a:rPr lang="en-GB" b="1" dirty="0" smtClean="0">
                <a:solidFill>
                  <a:srgbClr val="FF0000"/>
                </a:solidFill>
              </a:rPr>
              <a:t>written notice</a:t>
            </a:r>
            <a:r>
              <a:rPr lang="en-GB" dirty="0" smtClean="0"/>
              <a:t> to such Party requiring that such breach </a:t>
            </a:r>
            <a:r>
              <a:rPr lang="en-GB" b="1" u="sng" dirty="0" smtClean="0">
                <a:solidFill>
                  <a:srgbClr val="FF0000"/>
                </a:solidFill>
              </a:rPr>
              <a:t>be remedied within 30</a:t>
            </a:r>
            <a:r>
              <a:rPr lang="en-GB" u="sng" dirty="0" smtClean="0">
                <a:solidFill>
                  <a:srgbClr val="FF0000"/>
                </a:solidFill>
              </a:rPr>
              <a:t> </a:t>
            </a:r>
            <a:r>
              <a:rPr lang="en-GB" dirty="0" smtClean="0"/>
              <a:t>calendar </a:t>
            </a:r>
            <a:r>
              <a:rPr lang="en-GB" b="1" u="sng" dirty="0" smtClean="0">
                <a:solidFill>
                  <a:srgbClr val="FF0000"/>
                </a:solidFill>
              </a:rPr>
              <a:t>days</a:t>
            </a:r>
            <a:r>
              <a:rPr lang="en-GB" dirty="0" smtClean="0"/>
              <a:t>.</a:t>
            </a:r>
          </a:p>
          <a:p>
            <a:r>
              <a:rPr lang="en-GB" dirty="0" smtClean="0"/>
              <a:t>If such breach is substantial and is not </a:t>
            </a:r>
            <a:r>
              <a:rPr lang="en-GB" dirty="0" smtClean="0"/>
              <a:t>remedied </a:t>
            </a:r>
            <a:r>
              <a:rPr lang="en-GB" b="1" dirty="0" smtClean="0"/>
              <a:t>...</a:t>
            </a:r>
            <a:r>
              <a:rPr lang="en-GB" dirty="0" smtClean="0"/>
              <a:t> </a:t>
            </a:r>
            <a:r>
              <a:rPr lang="en-US" dirty="0" smtClean="0"/>
              <a:t>the </a:t>
            </a:r>
            <a:r>
              <a:rPr lang="en-US" b="1" dirty="0" smtClean="0">
                <a:solidFill>
                  <a:srgbClr val="FF0000"/>
                </a:solidFill>
              </a:rPr>
              <a:t>General Assembly</a:t>
            </a:r>
            <a:r>
              <a:rPr lang="en-US" dirty="0" smtClean="0"/>
              <a:t> may decide to </a:t>
            </a:r>
            <a:r>
              <a:rPr lang="en-US" b="1" dirty="0" smtClean="0">
                <a:solidFill>
                  <a:srgbClr val="FF0000"/>
                </a:solidFill>
              </a:rPr>
              <a:t>declare the Party </a:t>
            </a:r>
            <a:r>
              <a:rPr lang="en-US" dirty="0" smtClean="0">
                <a:solidFill>
                  <a:srgbClr val="C00000"/>
                </a:solidFill>
              </a:rPr>
              <a:t>to be a </a:t>
            </a:r>
            <a:r>
              <a:rPr lang="en-US" b="1" dirty="0" smtClean="0">
                <a:solidFill>
                  <a:srgbClr val="FF0000"/>
                </a:solidFill>
              </a:rPr>
              <a:t>Defaulting </a:t>
            </a:r>
            <a:r>
              <a:rPr lang="en-US" b="1" dirty="0" smtClean="0">
                <a:solidFill>
                  <a:srgbClr val="FF0000"/>
                </a:solidFill>
              </a:rPr>
              <a:t>Party</a:t>
            </a:r>
            <a:r>
              <a:rPr lang="en-US" dirty="0" smtClean="0">
                <a:solidFill>
                  <a:srgbClr val="FF0000"/>
                </a:solidFill>
              </a:rPr>
              <a:t> </a:t>
            </a:r>
            <a:r>
              <a:rPr lang="en-GB" dirty="0" smtClean="0"/>
              <a:t>and to decide on the consequences thereof </a:t>
            </a:r>
            <a:r>
              <a:rPr lang="en-US" dirty="0" smtClean="0"/>
              <a:t>which </a:t>
            </a:r>
            <a:r>
              <a:rPr lang="en-US" dirty="0" smtClean="0"/>
              <a:t>may include </a:t>
            </a:r>
            <a:r>
              <a:rPr lang="en-US" b="1" dirty="0" smtClean="0">
                <a:solidFill>
                  <a:srgbClr val="FF0000"/>
                </a:solidFill>
              </a:rPr>
              <a:t>termination</a:t>
            </a:r>
            <a:r>
              <a:rPr lang="en-US" dirty="0" smtClean="0"/>
              <a:t> of its participation. </a:t>
            </a:r>
          </a:p>
          <a:p>
            <a:endParaRPr lang="en-US" dirty="0" smtClean="0"/>
          </a:p>
          <a:p>
            <a:r>
              <a:rPr lang="en-GB" b="1" dirty="0" smtClean="0"/>
              <a:t>4.3 </a:t>
            </a:r>
            <a:r>
              <a:rPr lang="en-GB" b="1" dirty="0" smtClean="0"/>
              <a:t> </a:t>
            </a:r>
            <a:r>
              <a:rPr lang="en-GB" b="1" dirty="0" smtClean="0">
                <a:solidFill>
                  <a:srgbClr val="0070C0"/>
                </a:solidFill>
              </a:rPr>
              <a:t>Involvement </a:t>
            </a:r>
            <a:r>
              <a:rPr lang="en-GB" b="1" dirty="0" smtClean="0">
                <a:solidFill>
                  <a:srgbClr val="0070C0"/>
                </a:solidFill>
              </a:rPr>
              <a:t>of third </a:t>
            </a:r>
            <a:r>
              <a:rPr lang="en-GB" b="1" dirty="0" smtClean="0">
                <a:solidFill>
                  <a:srgbClr val="0070C0"/>
                </a:solidFill>
              </a:rPr>
              <a:t>parties</a:t>
            </a:r>
          </a:p>
          <a:p>
            <a:r>
              <a:rPr lang="en-GB" dirty="0" smtClean="0"/>
              <a:t>A </a:t>
            </a:r>
            <a:r>
              <a:rPr lang="en-GB" b="1" dirty="0" smtClean="0">
                <a:solidFill>
                  <a:srgbClr val="FF0000"/>
                </a:solidFill>
              </a:rPr>
              <a:t>Party</a:t>
            </a:r>
            <a:r>
              <a:rPr lang="en-GB" dirty="0" smtClean="0"/>
              <a:t> that </a:t>
            </a:r>
            <a:r>
              <a:rPr lang="en-GB" b="1" dirty="0" smtClean="0"/>
              <a:t>...</a:t>
            </a:r>
            <a:r>
              <a:rPr lang="en-GB" dirty="0" smtClean="0"/>
              <a:t> </a:t>
            </a:r>
            <a:r>
              <a:rPr lang="en-GB" b="1" dirty="0" smtClean="0">
                <a:solidFill>
                  <a:srgbClr val="FF0000"/>
                </a:solidFill>
              </a:rPr>
              <a:t>involves third parties</a:t>
            </a:r>
            <a:r>
              <a:rPr lang="en-GB" sz="900" dirty="0" smtClean="0"/>
              <a:t> </a:t>
            </a:r>
            <a:r>
              <a:rPr lang="en-GB" b="1" dirty="0" smtClean="0"/>
              <a:t>...</a:t>
            </a:r>
            <a:r>
              <a:rPr lang="en-GB" sz="900" dirty="0" smtClean="0"/>
              <a:t> </a:t>
            </a:r>
            <a:r>
              <a:rPr lang="en-GB" sz="900" dirty="0" smtClean="0"/>
              <a:t>in the Project </a:t>
            </a:r>
            <a:r>
              <a:rPr lang="en-GB" dirty="0" smtClean="0"/>
              <a:t>remains </a:t>
            </a:r>
            <a:r>
              <a:rPr lang="en-GB" b="1" dirty="0" smtClean="0">
                <a:solidFill>
                  <a:srgbClr val="FF0000"/>
                </a:solidFill>
              </a:rPr>
              <a:t>solely responsible</a:t>
            </a:r>
            <a:r>
              <a:rPr lang="en-GB" sz="900" dirty="0" smtClean="0"/>
              <a:t> for carrying out its relevant part of the Project and for such third party’s compliance with the provisions of this Consortium Agreement and of the EC-GA. It has to ensure that the involvement of </a:t>
            </a:r>
            <a:r>
              <a:rPr lang="en-GB" sz="900" dirty="0" smtClean="0"/>
              <a:t>third parties </a:t>
            </a:r>
            <a:r>
              <a:rPr lang="en-GB" sz="900" dirty="0" smtClean="0"/>
              <a:t>does not affect the rights and obligations of the other Parties under this Consortium Agreement and the EC-GA. </a:t>
            </a:r>
            <a:endParaRPr lang="en-US" sz="900" dirty="0" smtClean="0"/>
          </a:p>
        </p:txBody>
      </p:sp>
      <p:sp>
        <p:nvSpPr>
          <p:cNvPr id="6" name="Date Placeholder 5"/>
          <p:cNvSpPr>
            <a:spLocks noGrp="1"/>
          </p:cNvSpPr>
          <p:nvPr>
            <p:ph type="dt" sz="half" idx="10"/>
          </p:nvPr>
        </p:nvSpPr>
        <p:spPr/>
        <p:txBody>
          <a:bodyPr/>
          <a:lstStyle/>
          <a:p>
            <a:r>
              <a:rPr lang="en-US" dirty="0" smtClean="0"/>
              <a:t>Pisa, March 2013</a:t>
            </a:r>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8</a:t>
            </a:fld>
            <a:endParaRPr lang="en-US"/>
          </a:p>
        </p:txBody>
      </p:sp>
      <p:sp>
        <p:nvSpPr>
          <p:cNvPr id="8" name="Footer Placeholder 7"/>
          <p:cNvSpPr>
            <a:spLocks noGrp="1"/>
          </p:cNvSpPr>
          <p:nvPr>
            <p:ph type="ftr" sz="quarter" idx="11"/>
          </p:nvPr>
        </p:nvSpPr>
        <p:spPr/>
        <p:txBody>
          <a:bodyPr/>
          <a:lstStyle/>
          <a:p>
            <a:r>
              <a:rPr lang="en-US" smtClean="0"/>
              <a:t>IAPP - FTK workshop # 1</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0578" y="156110"/>
            <a:ext cx="8305878" cy="6278642"/>
          </a:xfrm>
          <a:prstGeom prst="rect">
            <a:avLst/>
          </a:prstGeom>
        </p:spPr>
        <p:txBody>
          <a:bodyPr wrap="square">
            <a:spAutoFit/>
          </a:bodyPr>
          <a:lstStyle/>
          <a:p>
            <a:r>
              <a:rPr lang="en-GB" b="1" dirty="0" smtClean="0"/>
              <a:t>Section 5:</a:t>
            </a:r>
            <a:r>
              <a:rPr lang="en-GB" b="1" dirty="0" smtClean="0">
                <a:solidFill>
                  <a:srgbClr val="00B0F0"/>
                </a:solidFill>
              </a:rPr>
              <a:t> </a:t>
            </a:r>
            <a:r>
              <a:rPr lang="en-GB" b="1" dirty="0" smtClean="0">
                <a:solidFill>
                  <a:srgbClr val="00B0F0"/>
                </a:solidFill>
              </a:rPr>
              <a:t> </a:t>
            </a:r>
            <a:r>
              <a:rPr lang="en-GB" sz="2400" b="1" dirty="0" smtClean="0">
                <a:solidFill>
                  <a:srgbClr val="0070C0"/>
                </a:solidFill>
              </a:rPr>
              <a:t>Liability </a:t>
            </a:r>
            <a:r>
              <a:rPr lang="en-GB" sz="2400" b="1" dirty="0" smtClean="0">
                <a:solidFill>
                  <a:srgbClr val="0070C0"/>
                </a:solidFill>
              </a:rPr>
              <a:t>towards each other</a:t>
            </a:r>
            <a:endParaRPr lang="it-IT" sz="2400" b="1" dirty="0" smtClean="0">
              <a:solidFill>
                <a:srgbClr val="0070C0"/>
              </a:solidFill>
            </a:endParaRPr>
          </a:p>
          <a:p>
            <a:endParaRPr lang="en-GB" b="1" dirty="0" smtClean="0"/>
          </a:p>
          <a:p>
            <a:r>
              <a:rPr lang="en-GB" b="1" dirty="0" smtClean="0"/>
              <a:t>5.1  </a:t>
            </a:r>
            <a:r>
              <a:rPr lang="en-GB" b="1" dirty="0" smtClean="0">
                <a:solidFill>
                  <a:srgbClr val="0070C0"/>
                </a:solidFill>
              </a:rPr>
              <a:t>No </a:t>
            </a:r>
            <a:r>
              <a:rPr lang="en-GB" b="1" dirty="0">
                <a:solidFill>
                  <a:srgbClr val="0070C0"/>
                </a:solidFill>
              </a:rPr>
              <a:t>warranties</a:t>
            </a:r>
            <a:endParaRPr lang="it-IT" b="1" dirty="0">
              <a:solidFill>
                <a:srgbClr val="0070C0"/>
              </a:solidFill>
            </a:endParaRPr>
          </a:p>
          <a:p>
            <a:r>
              <a:rPr lang="en-GB" dirty="0"/>
              <a:t>In respect of any </a:t>
            </a:r>
            <a:r>
              <a:rPr lang="en-GB" b="1" dirty="0">
                <a:solidFill>
                  <a:srgbClr val="FF0000"/>
                </a:solidFill>
              </a:rPr>
              <a:t>information</a:t>
            </a:r>
            <a:r>
              <a:rPr lang="en-GB" dirty="0"/>
              <a:t> or </a:t>
            </a:r>
            <a:r>
              <a:rPr lang="en-GB" b="1" dirty="0">
                <a:solidFill>
                  <a:srgbClr val="FF0000"/>
                </a:solidFill>
              </a:rPr>
              <a:t>materials</a:t>
            </a:r>
            <a:r>
              <a:rPr lang="en-GB" dirty="0"/>
              <a:t> (incl. Foreground and Background) </a:t>
            </a:r>
            <a:r>
              <a:rPr lang="en-GB" b="1" dirty="0">
                <a:solidFill>
                  <a:srgbClr val="FF0000"/>
                </a:solidFill>
              </a:rPr>
              <a:t>supplied by</a:t>
            </a:r>
            <a:r>
              <a:rPr lang="en-GB" dirty="0"/>
              <a:t> one </a:t>
            </a:r>
            <a:r>
              <a:rPr lang="en-GB" b="1" dirty="0">
                <a:solidFill>
                  <a:srgbClr val="FF0000"/>
                </a:solidFill>
              </a:rPr>
              <a:t>Party</a:t>
            </a:r>
            <a:r>
              <a:rPr lang="en-GB" dirty="0"/>
              <a:t> to another under the Project, </a:t>
            </a:r>
            <a:r>
              <a:rPr lang="en-GB" b="1" dirty="0">
                <a:solidFill>
                  <a:srgbClr val="FF0000"/>
                </a:solidFill>
              </a:rPr>
              <a:t>no warranty</a:t>
            </a:r>
            <a:r>
              <a:rPr lang="en-GB" dirty="0"/>
              <a:t> or representation of any kind is </a:t>
            </a:r>
            <a:r>
              <a:rPr lang="en-GB" dirty="0" smtClean="0"/>
              <a:t>made</a:t>
            </a:r>
            <a:r>
              <a:rPr lang="en-GB" dirty="0" smtClean="0"/>
              <a:t>, </a:t>
            </a:r>
            <a:r>
              <a:rPr lang="en-GB" sz="900" b="1" dirty="0" smtClean="0"/>
              <a:t>given or implied as to the sufficiency or fitness for purpose nor as to the absence of any infringement of any proprietary rights of third parties. </a:t>
            </a:r>
            <a:endParaRPr lang="en-GB" sz="900" b="1" dirty="0" smtClean="0"/>
          </a:p>
          <a:p>
            <a:r>
              <a:rPr lang="en-GB" dirty="0" smtClean="0"/>
              <a:t>Therefore</a:t>
            </a:r>
            <a:r>
              <a:rPr lang="en-GB" dirty="0"/>
              <a:t>,</a:t>
            </a:r>
            <a:endParaRPr lang="it-IT" dirty="0"/>
          </a:p>
          <a:p>
            <a:r>
              <a:rPr lang="en-GB" dirty="0" smtClean="0"/>
              <a:t>- the </a:t>
            </a:r>
            <a:r>
              <a:rPr lang="en-GB" b="1" dirty="0">
                <a:solidFill>
                  <a:srgbClr val="FF0000"/>
                </a:solidFill>
              </a:rPr>
              <a:t>recipient Party</a:t>
            </a:r>
            <a:r>
              <a:rPr lang="en-GB" dirty="0">
                <a:solidFill>
                  <a:srgbClr val="FF0000"/>
                </a:solidFill>
              </a:rPr>
              <a:t> </a:t>
            </a:r>
            <a:r>
              <a:rPr lang="en-GB" dirty="0"/>
              <a:t>shall in all cases be </a:t>
            </a:r>
            <a:r>
              <a:rPr lang="en-GB" b="1" dirty="0">
                <a:solidFill>
                  <a:srgbClr val="FF0000"/>
                </a:solidFill>
              </a:rPr>
              <a:t>entirely and solely liable</a:t>
            </a:r>
            <a:r>
              <a:rPr lang="en-GB" dirty="0">
                <a:solidFill>
                  <a:srgbClr val="FF0000"/>
                </a:solidFill>
              </a:rPr>
              <a:t> </a:t>
            </a:r>
            <a:r>
              <a:rPr lang="en-GB" dirty="0"/>
              <a:t>for the use to which it puts such information and materials, </a:t>
            </a:r>
            <a:r>
              <a:rPr lang="en-GB" dirty="0" smtClean="0"/>
              <a:t>and</a:t>
            </a:r>
            <a:r>
              <a:rPr lang="it-IT" dirty="0" smtClean="0"/>
              <a:t/>
            </a:r>
            <a:br>
              <a:rPr lang="it-IT" dirty="0" smtClean="0"/>
            </a:br>
            <a:r>
              <a:rPr lang="it-IT" dirty="0" smtClean="0"/>
              <a:t>- </a:t>
            </a:r>
            <a:r>
              <a:rPr lang="en-GB" b="1" dirty="0" smtClean="0">
                <a:solidFill>
                  <a:srgbClr val="FF0000"/>
                </a:solidFill>
              </a:rPr>
              <a:t>no </a:t>
            </a:r>
            <a:r>
              <a:rPr lang="en-GB" b="1" dirty="0">
                <a:solidFill>
                  <a:srgbClr val="FF0000"/>
                </a:solidFill>
              </a:rPr>
              <a:t>Party granting</a:t>
            </a:r>
            <a:r>
              <a:rPr lang="en-GB" dirty="0">
                <a:solidFill>
                  <a:srgbClr val="FF0000"/>
                </a:solidFill>
              </a:rPr>
              <a:t> </a:t>
            </a:r>
            <a:r>
              <a:rPr lang="en-GB" dirty="0">
                <a:solidFill>
                  <a:srgbClr val="C00000"/>
                </a:solidFill>
              </a:rPr>
              <a:t>Access Rights shall be</a:t>
            </a:r>
            <a:r>
              <a:rPr lang="en-GB" dirty="0">
                <a:solidFill>
                  <a:srgbClr val="FF0000"/>
                </a:solidFill>
              </a:rPr>
              <a:t> </a:t>
            </a:r>
            <a:r>
              <a:rPr lang="en-GB" b="1" dirty="0">
                <a:solidFill>
                  <a:srgbClr val="FF0000"/>
                </a:solidFill>
              </a:rPr>
              <a:t>liable</a:t>
            </a:r>
            <a:r>
              <a:rPr lang="en-GB" dirty="0">
                <a:solidFill>
                  <a:srgbClr val="FF0000"/>
                </a:solidFill>
              </a:rPr>
              <a:t> </a:t>
            </a:r>
            <a:r>
              <a:rPr lang="en-GB" dirty="0"/>
              <a:t>in case of  </a:t>
            </a:r>
            <a:r>
              <a:rPr lang="en-GB" b="1" dirty="0">
                <a:solidFill>
                  <a:srgbClr val="FF0000"/>
                </a:solidFill>
              </a:rPr>
              <a:t>infringement</a:t>
            </a:r>
            <a:r>
              <a:rPr lang="en-GB" dirty="0"/>
              <a:t> of </a:t>
            </a:r>
            <a:r>
              <a:rPr lang="en-GB" b="1" dirty="0">
                <a:solidFill>
                  <a:srgbClr val="FF0000"/>
                </a:solidFill>
              </a:rPr>
              <a:t>proprietary </a:t>
            </a:r>
            <a:r>
              <a:rPr lang="en-GB" b="1" dirty="0" smtClean="0">
                <a:solidFill>
                  <a:srgbClr val="FF0000"/>
                </a:solidFill>
              </a:rPr>
              <a:t>rights of a </a:t>
            </a:r>
            <a:r>
              <a:rPr lang="en-GB" b="1" dirty="0">
                <a:solidFill>
                  <a:srgbClr val="FF0000"/>
                </a:solidFill>
              </a:rPr>
              <a:t>third party</a:t>
            </a:r>
            <a:r>
              <a:rPr lang="en-GB" dirty="0"/>
              <a:t> resulting from any other Party (or its Affiliates) exercising its Access Rights</a:t>
            </a:r>
            <a:r>
              <a:rPr lang="en-GB" dirty="0" smtClean="0"/>
              <a:t>.</a:t>
            </a:r>
          </a:p>
          <a:p>
            <a:pPr marL="285750" indent="-285750"/>
            <a:endParaRPr lang="en-GB" dirty="0"/>
          </a:p>
          <a:p>
            <a:r>
              <a:rPr lang="en-GB" b="1" dirty="0"/>
              <a:t>5.2 </a:t>
            </a:r>
            <a:r>
              <a:rPr lang="en-GB" b="1" dirty="0" smtClean="0"/>
              <a:t> </a:t>
            </a:r>
            <a:r>
              <a:rPr lang="en-GB" b="1" dirty="0" smtClean="0">
                <a:solidFill>
                  <a:srgbClr val="0070C0"/>
                </a:solidFill>
              </a:rPr>
              <a:t>Limitations </a:t>
            </a:r>
            <a:r>
              <a:rPr lang="en-GB" b="1" dirty="0">
                <a:solidFill>
                  <a:srgbClr val="0070C0"/>
                </a:solidFill>
              </a:rPr>
              <a:t>of contractual liability</a:t>
            </a:r>
            <a:endParaRPr lang="it-IT" b="1" dirty="0">
              <a:solidFill>
                <a:srgbClr val="0070C0"/>
              </a:solidFill>
            </a:endParaRPr>
          </a:p>
          <a:p>
            <a:r>
              <a:rPr lang="en-GB" dirty="0"/>
              <a:t>No Party shall</a:t>
            </a:r>
            <a:r>
              <a:rPr lang="en-GB" dirty="0">
                <a:solidFill>
                  <a:srgbClr val="FF0000"/>
                </a:solidFill>
              </a:rPr>
              <a:t> </a:t>
            </a:r>
            <a:r>
              <a:rPr lang="en-GB" b="1" dirty="0">
                <a:solidFill>
                  <a:srgbClr val="FF0000"/>
                </a:solidFill>
              </a:rPr>
              <a:t>be responsible</a:t>
            </a:r>
            <a:r>
              <a:rPr lang="en-GB" dirty="0">
                <a:solidFill>
                  <a:srgbClr val="FF0000"/>
                </a:solidFill>
              </a:rPr>
              <a:t> </a:t>
            </a:r>
            <a:r>
              <a:rPr lang="en-GB" dirty="0"/>
              <a:t>to any other Party for any indirect or consequential loss or similar damage such as, but not limited to, loss of profit, loss of revenue or loss of contracts, </a:t>
            </a:r>
            <a:r>
              <a:rPr lang="en-GB" b="1" dirty="0">
                <a:solidFill>
                  <a:srgbClr val="FF0000"/>
                </a:solidFill>
              </a:rPr>
              <a:t>provided such damage was not caused by a wilful act or by a breach of confidentiality</a:t>
            </a:r>
            <a:r>
              <a:rPr lang="en-GB" dirty="0" smtClean="0"/>
              <a:t>.</a:t>
            </a:r>
            <a:endParaRPr lang="it-IT" dirty="0"/>
          </a:p>
          <a:p>
            <a:r>
              <a:rPr lang="en-GB" dirty="0"/>
              <a:t>A Party’s aggregate liability towards the other Parties collectively shall be limited to </a:t>
            </a:r>
            <a:r>
              <a:rPr lang="en-GB" b="1" dirty="0">
                <a:solidFill>
                  <a:srgbClr val="FF0000"/>
                </a:solidFill>
              </a:rPr>
              <a:t>once</a:t>
            </a:r>
            <a:r>
              <a:rPr lang="en-GB" dirty="0"/>
              <a:t> the Party’s </a:t>
            </a:r>
            <a:r>
              <a:rPr lang="en-GB" b="1" dirty="0">
                <a:solidFill>
                  <a:srgbClr val="FF0000"/>
                </a:solidFill>
              </a:rPr>
              <a:t>share</a:t>
            </a:r>
            <a:r>
              <a:rPr lang="en-GB" dirty="0"/>
              <a:t> </a:t>
            </a:r>
            <a:r>
              <a:rPr lang="en-GB" b="1" dirty="0">
                <a:solidFill>
                  <a:srgbClr val="FF0000"/>
                </a:solidFill>
              </a:rPr>
              <a:t>of the total costs</a:t>
            </a:r>
            <a:r>
              <a:rPr lang="en-GB" dirty="0"/>
              <a:t> of the Project as identified in Annex I of the EC-GA </a:t>
            </a:r>
            <a:r>
              <a:rPr lang="en-GB" b="1" dirty="0">
                <a:solidFill>
                  <a:srgbClr val="FF0000"/>
                </a:solidFill>
              </a:rPr>
              <a:t>provided such damage was not caused by a wilful act</a:t>
            </a:r>
            <a:r>
              <a:rPr lang="en-GB" dirty="0" smtClean="0"/>
              <a:t>.</a:t>
            </a:r>
          </a:p>
          <a:p>
            <a:r>
              <a:rPr lang="en-GB" b="1" dirty="0" smtClean="0"/>
              <a:t>...</a:t>
            </a:r>
          </a:p>
        </p:txBody>
      </p:sp>
      <p:sp>
        <p:nvSpPr>
          <p:cNvPr id="6" name="Date Placeholder 5"/>
          <p:cNvSpPr>
            <a:spLocks noGrp="1"/>
          </p:cNvSpPr>
          <p:nvPr>
            <p:ph type="dt" sz="half" idx="10"/>
          </p:nvPr>
        </p:nvSpPr>
        <p:spPr/>
        <p:txBody>
          <a:bodyPr/>
          <a:lstStyle/>
          <a:p>
            <a:r>
              <a:rPr lang="en-US" dirty="0" smtClean="0"/>
              <a:t>Pisa, March 2013</a:t>
            </a:r>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9</a:t>
            </a:fld>
            <a:endParaRPr lang="en-US"/>
          </a:p>
        </p:txBody>
      </p:sp>
      <p:sp>
        <p:nvSpPr>
          <p:cNvPr id="8" name="Footer Placeholder 7"/>
          <p:cNvSpPr>
            <a:spLocks noGrp="1"/>
          </p:cNvSpPr>
          <p:nvPr>
            <p:ph type="ftr" sz="quarter" idx="11"/>
          </p:nvPr>
        </p:nvSpPr>
        <p:spPr/>
        <p:txBody>
          <a:bodyPr/>
          <a:lstStyle/>
          <a:p>
            <a:r>
              <a:rPr lang="en-US" smtClean="0"/>
              <a:t>IAPP - FTK workshop # 1</a:t>
            </a:r>
            <a:endParaRPr lang="en-US"/>
          </a:p>
        </p:txBody>
      </p:sp>
    </p:spTree>
    <p:extLst>
      <p:ext uri="{BB962C8B-B14F-4D97-AF65-F5344CB8AC3E}">
        <p14:creationId xmlns:p14="http://schemas.microsoft.com/office/powerpoint/2010/main" xmlns="" val="4048604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3783</TotalTime>
  <Words>4635</Words>
  <Application>Microsoft Office PowerPoint</Application>
  <PresentationFormat>On-screen Show (4:3)</PresentationFormat>
  <Paragraphs>615</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Slide 1</vt:lpstr>
      <vt:lpstr>DESCA</vt:lpstr>
      <vt:lpstr>Slide 3</vt:lpstr>
      <vt:lpstr>FIRST PAGE</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Company>Dipartimento di Fisica - Universita' di Pisa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SimoneDonati</dc:creator>
  <cp:lastModifiedBy>Orso</cp:lastModifiedBy>
  <cp:revision>192</cp:revision>
  <dcterms:created xsi:type="dcterms:W3CDTF">2013-03-07T14:11:15Z</dcterms:created>
  <dcterms:modified xsi:type="dcterms:W3CDTF">2013-03-10T22:49:38Z</dcterms:modified>
</cp:coreProperties>
</file>