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sldIdLst>
    <p:sldId id="256" r:id="rId2"/>
    <p:sldId id="288" r:id="rId3"/>
    <p:sldId id="289" r:id="rId4"/>
    <p:sldId id="290" r:id="rId5"/>
    <p:sldId id="291" r:id="rId6"/>
    <p:sldId id="292" r:id="rId7"/>
    <p:sldId id="294" r:id="rId8"/>
    <p:sldId id="293"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92" d="100"/>
          <a:sy n="92" d="100"/>
        </p:scale>
        <p:origin x="-134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78709-D565-934D-BA19-94AC04E5D32F}" type="datetimeFigureOut">
              <a:rPr lang="en-US" smtClean="0"/>
              <a:pPr/>
              <a:t>3/10/2013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5224EE-7966-8142-A0EF-7E5D4BE20BA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78709-D565-934D-BA19-94AC04E5D32F}" type="datetimeFigureOut">
              <a:rPr lang="en-US" smtClean="0"/>
              <a:pPr/>
              <a:t>3/10/2013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224EE-7966-8142-A0EF-7E5D4BE20BA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4306" y="1338195"/>
            <a:ext cx="6698054" cy="2677656"/>
          </a:xfrm>
          <a:prstGeom prst="rect">
            <a:avLst/>
          </a:prstGeom>
          <a:noFill/>
        </p:spPr>
        <p:txBody>
          <a:bodyPr wrap="square" rtlCol="0">
            <a:spAutoFit/>
          </a:bodyPr>
          <a:lstStyle/>
          <a:p>
            <a:pPr algn="ctr"/>
            <a:r>
              <a:rPr lang="en-US" sz="3200" dirty="0" smtClean="0"/>
              <a:t>Summary </a:t>
            </a:r>
            <a:r>
              <a:rPr lang="en-US" sz="3200" dirty="0"/>
              <a:t>of financial issues and </a:t>
            </a:r>
            <a:r>
              <a:rPr lang="en-US" sz="3200" dirty="0" smtClean="0"/>
              <a:t>rules Duties </a:t>
            </a:r>
            <a:r>
              <a:rPr lang="en-US" sz="3200" dirty="0"/>
              <a:t>of the management </a:t>
            </a:r>
            <a:r>
              <a:rPr lang="en-US" sz="3200" dirty="0" smtClean="0"/>
              <a:t>committees</a:t>
            </a:r>
          </a:p>
          <a:p>
            <a:pPr algn="ctr"/>
            <a:endParaRPr lang="en-US" sz="3200" dirty="0">
              <a:latin typeface="Comic Sans MS"/>
            </a:endParaRPr>
          </a:p>
          <a:p>
            <a:pPr algn="ctr"/>
            <a:r>
              <a:rPr lang="en-US" sz="2400" dirty="0" smtClean="0">
                <a:latin typeface="Comic Sans MS"/>
              </a:rPr>
              <a:t>M. </a:t>
            </a:r>
            <a:r>
              <a:rPr lang="en-US" sz="2400" dirty="0" err="1" smtClean="0">
                <a:latin typeface="Comic Sans MS"/>
              </a:rPr>
              <a:t>Dell’Orso</a:t>
            </a:r>
            <a:r>
              <a:rPr lang="en-US" sz="2400" dirty="0" smtClean="0">
                <a:latin typeface="Comic Sans MS"/>
              </a:rPr>
              <a:t> &amp; P. </a:t>
            </a:r>
            <a:r>
              <a:rPr lang="en-US" sz="2400" dirty="0" err="1" smtClean="0">
                <a:latin typeface="Comic Sans MS"/>
              </a:rPr>
              <a:t>Giannetti</a:t>
            </a:r>
            <a:r>
              <a:rPr lang="en-US" sz="2400" dirty="0" smtClean="0">
                <a:latin typeface="Comic Sans MS"/>
              </a:rPr>
              <a:t> </a:t>
            </a:r>
          </a:p>
          <a:p>
            <a:pPr algn="ctr"/>
            <a:endParaRPr lang="en-US" sz="2400" dirty="0" smtClean="0">
              <a:latin typeface="Comic Sans MS"/>
            </a:endParaRPr>
          </a:p>
          <a:p>
            <a:pPr algn="ctr"/>
            <a:r>
              <a:rPr lang="en-US" sz="2400" dirty="0" smtClean="0">
                <a:latin typeface="Comic Sans MS"/>
              </a:rPr>
              <a:t>University &amp; INFN  -  Pisa</a:t>
            </a:r>
            <a:endParaRPr lang="en-US" sz="2400" dirty="0">
              <a:latin typeface="Comic Sans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928992" cy="5632311"/>
          </a:xfrm>
          <a:prstGeom prst="rect">
            <a:avLst/>
          </a:prstGeom>
        </p:spPr>
        <p:txBody>
          <a:bodyPr wrap="square">
            <a:spAutoFit/>
          </a:bodyPr>
          <a:lstStyle/>
          <a:p>
            <a:pPr marL="342900" indent="-342900">
              <a:buFont typeface="+mj-lt"/>
              <a:buAutoNum type="arabicPeriod" startAt="5"/>
            </a:pPr>
            <a:r>
              <a:rPr lang="en-US" dirty="0"/>
              <a:t>The consortium shall transmit the </a:t>
            </a:r>
            <a:r>
              <a:rPr lang="en-US" sz="2000" b="1" dirty="0">
                <a:solidFill>
                  <a:srgbClr val="00B0F0"/>
                </a:solidFill>
              </a:rPr>
              <a:t>reports</a:t>
            </a:r>
            <a:r>
              <a:rPr lang="en-US" dirty="0"/>
              <a:t> and other deliverables through </a:t>
            </a:r>
            <a:r>
              <a:rPr lang="en-US" dirty="0" smtClean="0"/>
              <a:t>the coordinator </a:t>
            </a:r>
            <a:r>
              <a:rPr lang="en-US" dirty="0"/>
              <a:t>to the </a:t>
            </a:r>
            <a:r>
              <a:rPr lang="en-US" i="1" dirty="0"/>
              <a:t>REA </a:t>
            </a:r>
            <a:r>
              <a:rPr lang="en-US" dirty="0"/>
              <a:t>by </a:t>
            </a:r>
            <a:r>
              <a:rPr lang="en-US" dirty="0">
                <a:solidFill>
                  <a:srgbClr val="FF0000"/>
                </a:solidFill>
              </a:rPr>
              <a:t>electronic</a:t>
            </a:r>
            <a:r>
              <a:rPr lang="en-US" dirty="0"/>
              <a:t> means. In addition, </a:t>
            </a:r>
            <a:r>
              <a:rPr lang="en-US" dirty="0">
                <a:solidFill>
                  <a:srgbClr val="FF0000"/>
                </a:solidFill>
              </a:rPr>
              <a:t>Form C</a:t>
            </a:r>
            <a:r>
              <a:rPr lang="en-US" dirty="0"/>
              <a:t>, must </a:t>
            </a:r>
            <a:r>
              <a:rPr lang="en-US" dirty="0" smtClean="0"/>
              <a:t>be </a:t>
            </a:r>
            <a:r>
              <a:rPr lang="en-US" dirty="0" smtClean="0">
                <a:solidFill>
                  <a:srgbClr val="FF0000"/>
                </a:solidFill>
              </a:rPr>
              <a:t>signed</a:t>
            </a:r>
            <a:r>
              <a:rPr lang="en-US" dirty="0" smtClean="0"/>
              <a:t> </a:t>
            </a:r>
            <a:r>
              <a:rPr lang="en-US" dirty="0"/>
              <a:t>by the </a:t>
            </a:r>
            <a:r>
              <a:rPr lang="en-US" dirty="0" err="1">
                <a:solidFill>
                  <a:srgbClr val="FF0000"/>
                </a:solidFill>
              </a:rPr>
              <a:t>authorised</a:t>
            </a:r>
            <a:r>
              <a:rPr lang="en-US" dirty="0">
                <a:solidFill>
                  <a:srgbClr val="FF0000"/>
                </a:solidFill>
              </a:rPr>
              <a:t> person(s)</a:t>
            </a:r>
            <a:r>
              <a:rPr lang="en-US" dirty="0"/>
              <a:t> within the beneficiary’s </a:t>
            </a:r>
            <a:r>
              <a:rPr lang="en-US" dirty="0" err="1"/>
              <a:t>organisation</a:t>
            </a:r>
            <a:r>
              <a:rPr lang="en-US" dirty="0"/>
              <a:t>, </a:t>
            </a:r>
            <a:r>
              <a:rPr lang="en-US" dirty="0" smtClean="0"/>
              <a:t>and the </a:t>
            </a:r>
            <a:r>
              <a:rPr lang="en-US" dirty="0"/>
              <a:t>certificates on the financial statements and on the methodology must </a:t>
            </a:r>
            <a:r>
              <a:rPr lang="en-US" dirty="0" smtClean="0"/>
              <a:t>be </a:t>
            </a:r>
            <a:r>
              <a:rPr lang="en-US" dirty="0" smtClean="0">
                <a:solidFill>
                  <a:srgbClr val="FF0000"/>
                </a:solidFill>
              </a:rPr>
              <a:t>signed </a:t>
            </a:r>
            <a:r>
              <a:rPr lang="en-US" dirty="0">
                <a:solidFill>
                  <a:srgbClr val="FF0000"/>
                </a:solidFill>
              </a:rPr>
              <a:t>by an </a:t>
            </a:r>
            <a:r>
              <a:rPr lang="en-US" dirty="0" err="1">
                <a:solidFill>
                  <a:srgbClr val="FF0000"/>
                </a:solidFill>
              </a:rPr>
              <a:t>authorised</a:t>
            </a:r>
            <a:r>
              <a:rPr lang="en-US" dirty="0">
                <a:solidFill>
                  <a:srgbClr val="FF0000"/>
                </a:solidFill>
              </a:rPr>
              <a:t> person of the auditing entity</a:t>
            </a:r>
            <a:r>
              <a:rPr lang="en-US" dirty="0"/>
              <a:t>, and the </a:t>
            </a:r>
            <a:r>
              <a:rPr lang="en-US" dirty="0">
                <a:solidFill>
                  <a:srgbClr val="FF0000"/>
                </a:solidFill>
              </a:rPr>
              <a:t>originals</a:t>
            </a:r>
            <a:r>
              <a:rPr lang="en-US" dirty="0"/>
              <a:t> shall </a:t>
            </a:r>
            <a:r>
              <a:rPr lang="en-US" dirty="0" smtClean="0"/>
              <a:t>be sent </a:t>
            </a:r>
            <a:r>
              <a:rPr lang="en-US" dirty="0"/>
              <a:t>to the </a:t>
            </a:r>
            <a:r>
              <a:rPr lang="en-US" i="1" dirty="0"/>
              <a:t>REA</a:t>
            </a:r>
            <a:r>
              <a:rPr lang="en-US" dirty="0"/>
              <a:t>. In the case of the certificates on the methodology, the </a:t>
            </a:r>
            <a:r>
              <a:rPr lang="en-US" dirty="0" smtClean="0"/>
              <a:t>request for </a:t>
            </a:r>
            <a:r>
              <a:rPr lang="en-US" dirty="0"/>
              <a:t>eligibility and the certificates have to be submitted directly to </a:t>
            </a:r>
            <a:r>
              <a:rPr lang="en-US" dirty="0" smtClean="0"/>
              <a:t>the </a:t>
            </a:r>
            <a:r>
              <a:rPr lang="en-US" i="1" dirty="0" smtClean="0"/>
              <a:t>Commission </a:t>
            </a:r>
            <a:r>
              <a:rPr lang="en-US" dirty="0"/>
              <a:t>via the functional mailboxes as indicated in the Guidance </a:t>
            </a:r>
            <a:r>
              <a:rPr lang="en-US" dirty="0" smtClean="0"/>
              <a:t>Notes for </a:t>
            </a:r>
            <a:r>
              <a:rPr lang="en-US" dirty="0"/>
              <a:t>Auditors and Beneficiaries on FP7 audit certification </a:t>
            </a:r>
            <a:r>
              <a:rPr lang="en-US" dirty="0" smtClean="0"/>
              <a:t>issues.</a:t>
            </a:r>
          </a:p>
          <a:p>
            <a:pPr marL="342900" indent="-342900">
              <a:buFont typeface="+mj-lt"/>
              <a:buAutoNum type="arabicPeriod" startAt="5"/>
            </a:pPr>
            <a:endParaRPr lang="en-US" dirty="0" smtClean="0"/>
          </a:p>
          <a:p>
            <a:pPr marL="342900" indent="-342900">
              <a:buFont typeface="+mj-lt"/>
              <a:buAutoNum type="arabicPeriod" startAt="5"/>
            </a:pPr>
            <a:r>
              <a:rPr lang="en-US" dirty="0" smtClean="0"/>
              <a:t>The </a:t>
            </a:r>
            <a:r>
              <a:rPr lang="en-US" dirty="0">
                <a:solidFill>
                  <a:srgbClr val="FF0000"/>
                </a:solidFill>
              </a:rPr>
              <a:t>layout and content </a:t>
            </a:r>
            <a:r>
              <a:rPr lang="en-US" dirty="0"/>
              <a:t>of the reports shall conform to the </a:t>
            </a:r>
            <a:r>
              <a:rPr lang="en-US" dirty="0">
                <a:solidFill>
                  <a:srgbClr val="FF0000"/>
                </a:solidFill>
              </a:rPr>
              <a:t>instructions </a:t>
            </a:r>
            <a:r>
              <a:rPr lang="en-US" dirty="0" smtClean="0">
                <a:solidFill>
                  <a:srgbClr val="FF0000"/>
                </a:solidFill>
              </a:rPr>
              <a:t>and guidance </a:t>
            </a:r>
            <a:r>
              <a:rPr lang="en-US" dirty="0"/>
              <a:t>notes established by the </a:t>
            </a:r>
            <a:r>
              <a:rPr lang="en-US" i="1" dirty="0" smtClean="0"/>
              <a:t>Commission</a:t>
            </a:r>
            <a:r>
              <a:rPr lang="en-US" dirty="0" smtClean="0"/>
              <a:t>.</a:t>
            </a:r>
          </a:p>
          <a:p>
            <a:pPr marL="342900" indent="-342900">
              <a:buFont typeface="+mj-lt"/>
              <a:buAutoNum type="arabicPeriod" startAt="5"/>
            </a:pPr>
            <a:endParaRPr lang="en-US" dirty="0" smtClean="0"/>
          </a:p>
          <a:p>
            <a:pPr marL="342900" indent="-342900">
              <a:buFont typeface="+mj-lt"/>
              <a:buAutoNum type="arabicPeriod" startAt="5"/>
            </a:pPr>
            <a:r>
              <a:rPr lang="en-US" dirty="0" smtClean="0"/>
              <a:t>The </a:t>
            </a:r>
            <a:r>
              <a:rPr lang="en-US" dirty="0"/>
              <a:t>reports submitted to the </a:t>
            </a:r>
            <a:r>
              <a:rPr lang="en-US" i="1" dirty="0"/>
              <a:t>REA </a:t>
            </a:r>
            <a:r>
              <a:rPr lang="en-US" dirty="0"/>
              <a:t>for </a:t>
            </a:r>
            <a:r>
              <a:rPr lang="en-US" dirty="0">
                <a:solidFill>
                  <a:srgbClr val="FF0000"/>
                </a:solidFill>
              </a:rPr>
              <a:t>publication</a:t>
            </a:r>
            <a:r>
              <a:rPr lang="en-US" dirty="0"/>
              <a:t> should be of a suitable </a:t>
            </a:r>
            <a:r>
              <a:rPr lang="en-US" dirty="0" smtClean="0"/>
              <a:t>quality to </a:t>
            </a:r>
            <a:r>
              <a:rPr lang="en-US" dirty="0"/>
              <a:t>enable direct publication and their submission to the </a:t>
            </a:r>
            <a:r>
              <a:rPr lang="en-US" i="1" dirty="0"/>
              <a:t>REA </a:t>
            </a:r>
            <a:r>
              <a:rPr lang="en-US" dirty="0"/>
              <a:t>in </a:t>
            </a:r>
            <a:r>
              <a:rPr lang="en-US" dirty="0" smtClean="0"/>
              <a:t>publishable form </a:t>
            </a:r>
            <a:r>
              <a:rPr lang="en-US" dirty="0"/>
              <a:t>indicates that no confidential material is included </a:t>
            </a:r>
            <a:r>
              <a:rPr lang="en-US" dirty="0" smtClean="0"/>
              <a:t>therein.</a:t>
            </a:r>
          </a:p>
          <a:p>
            <a:pPr marL="342900" indent="-342900">
              <a:buFont typeface="+mj-lt"/>
              <a:buAutoNum type="arabicPeriod" startAt="5"/>
            </a:pPr>
            <a:endParaRPr lang="en-US" dirty="0" smtClean="0"/>
          </a:p>
          <a:p>
            <a:pPr marL="342900" indent="-342900">
              <a:buFont typeface="+mj-lt"/>
              <a:buAutoNum type="arabicPeriod" startAt="5"/>
            </a:pPr>
            <a:r>
              <a:rPr lang="en-US" dirty="0" smtClean="0">
                <a:solidFill>
                  <a:srgbClr val="FF0000"/>
                </a:solidFill>
              </a:rPr>
              <a:t>Deliverables</a:t>
            </a:r>
            <a:r>
              <a:rPr lang="en-US" dirty="0" smtClean="0"/>
              <a:t> </a:t>
            </a:r>
            <a:r>
              <a:rPr lang="en-US" dirty="0"/>
              <a:t>identified in Annex I shall be submitted as foreseen </a:t>
            </a:r>
            <a:r>
              <a:rPr lang="en-US" dirty="0" smtClean="0"/>
              <a:t>therein.</a:t>
            </a:r>
          </a:p>
          <a:p>
            <a:pPr marL="342900" indent="-342900">
              <a:buFont typeface="+mj-lt"/>
              <a:buAutoNum type="arabicPeriod" startAt="5"/>
            </a:pPr>
            <a:endParaRPr lang="en-US" dirty="0" smtClean="0"/>
          </a:p>
          <a:p>
            <a:pPr marL="342900" indent="-342900">
              <a:buFont typeface="+mj-lt"/>
              <a:buAutoNum type="arabicPeriod" startAt="5"/>
            </a:pPr>
            <a:r>
              <a:rPr lang="en-US" dirty="0" smtClean="0"/>
              <a:t>The </a:t>
            </a:r>
            <a:r>
              <a:rPr lang="en-US" i="1" dirty="0"/>
              <a:t>REA </a:t>
            </a:r>
            <a:r>
              <a:rPr lang="en-US" dirty="0"/>
              <a:t>may be assisted by external experts in the analysis and evaluation </a:t>
            </a:r>
            <a:r>
              <a:rPr lang="en-US" dirty="0" smtClean="0"/>
              <a:t>of </a:t>
            </a:r>
            <a:r>
              <a:rPr lang="it-IT" dirty="0" smtClean="0"/>
              <a:t>the </a:t>
            </a:r>
            <a:r>
              <a:rPr lang="it-IT" dirty="0"/>
              <a:t>reports and deliverables.</a:t>
            </a:r>
            <a:endParaRPr lang="it-IT" dirty="0"/>
          </a:p>
        </p:txBody>
      </p:sp>
    </p:spTree>
    <p:extLst>
      <p:ext uri="{BB962C8B-B14F-4D97-AF65-F5344CB8AC3E}">
        <p14:creationId xmlns:p14="http://schemas.microsoft.com/office/powerpoint/2010/main" val="579422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57" y="0"/>
            <a:ext cx="9252520" cy="7294305"/>
          </a:xfrm>
          <a:prstGeom prst="rect">
            <a:avLst/>
          </a:prstGeom>
        </p:spPr>
        <p:txBody>
          <a:bodyPr wrap="square">
            <a:spAutoFit/>
          </a:bodyPr>
          <a:lstStyle/>
          <a:p>
            <a:r>
              <a:rPr lang="en-US" b="1" dirty="0">
                <a:solidFill>
                  <a:srgbClr val="00B0F0"/>
                </a:solidFill>
                <a:latin typeface="Arial Narrow" pitchFamily="34" charset="0"/>
              </a:rPr>
              <a:t>II.5. Approval of reports and deliverables, time-limit for payments</a:t>
            </a:r>
          </a:p>
          <a:p>
            <a:pPr marL="342900" indent="-342900">
              <a:buFont typeface="+mj-lt"/>
              <a:buAutoNum type="arabicPeriod"/>
            </a:pPr>
            <a:r>
              <a:rPr lang="en-US" dirty="0" smtClean="0">
                <a:latin typeface="Arial Narrow" pitchFamily="34" charset="0"/>
              </a:rPr>
              <a:t>… </a:t>
            </a:r>
            <a:r>
              <a:rPr lang="en-US" i="1" dirty="0">
                <a:latin typeface="Arial Narrow" pitchFamily="34" charset="0"/>
              </a:rPr>
              <a:t>REA </a:t>
            </a:r>
            <a:r>
              <a:rPr lang="en-US" dirty="0">
                <a:latin typeface="Arial Narrow" pitchFamily="34" charset="0"/>
              </a:rPr>
              <a:t>shall evaluate project </a:t>
            </a:r>
            <a:r>
              <a:rPr lang="en-US" dirty="0">
                <a:solidFill>
                  <a:srgbClr val="FF0000"/>
                </a:solidFill>
                <a:latin typeface="Arial Narrow" pitchFamily="34" charset="0"/>
              </a:rPr>
              <a:t>reports</a:t>
            </a:r>
            <a:r>
              <a:rPr lang="en-US" dirty="0">
                <a:latin typeface="Arial Narrow" pitchFamily="34" charset="0"/>
              </a:rPr>
              <a:t> </a:t>
            </a:r>
            <a:r>
              <a:rPr lang="en-US" dirty="0" smtClean="0">
                <a:latin typeface="Arial Narrow" pitchFamily="34" charset="0"/>
              </a:rPr>
              <a:t>and </a:t>
            </a:r>
            <a:r>
              <a:rPr lang="en-US" dirty="0" smtClean="0">
                <a:solidFill>
                  <a:srgbClr val="FF0000"/>
                </a:solidFill>
                <a:latin typeface="Arial Narrow" pitchFamily="34" charset="0"/>
              </a:rPr>
              <a:t>deliverables</a:t>
            </a:r>
            <a:r>
              <a:rPr lang="en-US" dirty="0" smtClean="0">
                <a:latin typeface="Arial Narrow" pitchFamily="34" charset="0"/>
              </a:rPr>
              <a:t> </a:t>
            </a:r>
            <a:r>
              <a:rPr lang="en-US" dirty="0">
                <a:latin typeface="Arial Narrow" pitchFamily="34" charset="0"/>
              </a:rPr>
              <a:t>required by the provisions of Annex I and disburse the </a:t>
            </a:r>
            <a:r>
              <a:rPr lang="en-US" dirty="0" smtClean="0">
                <a:latin typeface="Arial Narrow" pitchFamily="34" charset="0"/>
              </a:rPr>
              <a:t>corresponding payments </a:t>
            </a:r>
            <a:r>
              <a:rPr lang="en-US" dirty="0">
                <a:latin typeface="Arial Narrow" pitchFamily="34" charset="0"/>
              </a:rPr>
              <a:t>within 105 days of their receipt unless the time-limit, the payment or </a:t>
            </a:r>
            <a:r>
              <a:rPr lang="en-US" dirty="0" smtClean="0">
                <a:latin typeface="Arial Narrow" pitchFamily="34" charset="0"/>
              </a:rPr>
              <a:t>the </a:t>
            </a:r>
            <a:r>
              <a:rPr lang="it-IT" dirty="0" smtClean="0">
                <a:latin typeface="Arial Narrow" pitchFamily="34" charset="0"/>
              </a:rPr>
              <a:t>project </a:t>
            </a:r>
            <a:r>
              <a:rPr lang="it-IT" dirty="0">
                <a:latin typeface="Arial Narrow" pitchFamily="34" charset="0"/>
              </a:rPr>
              <a:t>has been </a:t>
            </a:r>
            <a:r>
              <a:rPr lang="it-IT" dirty="0" smtClean="0">
                <a:latin typeface="Arial Narrow" pitchFamily="34" charset="0"/>
              </a:rPr>
              <a:t>suspended.</a:t>
            </a:r>
            <a:endParaRPr lang="it-IT" dirty="0">
              <a:latin typeface="Arial Narrow" pitchFamily="34" charset="0"/>
            </a:endParaRPr>
          </a:p>
          <a:p>
            <a:pPr marL="342900" indent="-342900">
              <a:buFont typeface="+mj-lt"/>
              <a:buAutoNum type="arabicPeriod"/>
            </a:pPr>
            <a:r>
              <a:rPr lang="en-US" dirty="0" smtClean="0">
                <a:latin typeface="Arial Narrow" pitchFamily="34" charset="0"/>
              </a:rPr>
              <a:t>Payments </a:t>
            </a:r>
            <a:r>
              <a:rPr lang="en-US" dirty="0">
                <a:latin typeface="Arial Narrow" pitchFamily="34" charset="0"/>
              </a:rPr>
              <a:t>shall be made after the </a:t>
            </a:r>
            <a:r>
              <a:rPr lang="en-US" i="1" dirty="0">
                <a:solidFill>
                  <a:srgbClr val="FF0000"/>
                </a:solidFill>
                <a:latin typeface="Arial Narrow" pitchFamily="34" charset="0"/>
              </a:rPr>
              <a:t>REA</a:t>
            </a:r>
            <a:r>
              <a:rPr lang="en-US" dirty="0">
                <a:solidFill>
                  <a:srgbClr val="FF0000"/>
                </a:solidFill>
                <a:latin typeface="Arial Narrow" pitchFamily="34" charset="0"/>
              </a:rPr>
              <a:t>'s approval of reports and/or deliverables</a:t>
            </a:r>
            <a:r>
              <a:rPr lang="en-US" dirty="0">
                <a:latin typeface="Arial Narrow" pitchFamily="34" charset="0"/>
              </a:rPr>
              <a:t>. </a:t>
            </a:r>
            <a:r>
              <a:rPr lang="en-US" dirty="0" smtClean="0">
                <a:latin typeface="Arial Narrow" pitchFamily="34" charset="0"/>
              </a:rPr>
              <a:t>The absence </a:t>
            </a:r>
            <a:r>
              <a:rPr lang="en-US" dirty="0">
                <a:latin typeface="Arial Narrow" pitchFamily="34" charset="0"/>
              </a:rPr>
              <a:t>of a response from the </a:t>
            </a:r>
            <a:r>
              <a:rPr lang="en-US" i="1" dirty="0">
                <a:latin typeface="Arial Narrow" pitchFamily="34" charset="0"/>
              </a:rPr>
              <a:t>REA </a:t>
            </a:r>
            <a:r>
              <a:rPr lang="en-US" dirty="0">
                <a:latin typeface="Arial Narrow" pitchFamily="34" charset="0"/>
              </a:rPr>
              <a:t>within this time-limit </a:t>
            </a:r>
            <a:r>
              <a:rPr lang="en-US" dirty="0">
                <a:solidFill>
                  <a:srgbClr val="FF0000"/>
                </a:solidFill>
                <a:latin typeface="Arial Narrow" pitchFamily="34" charset="0"/>
              </a:rPr>
              <a:t>shall not imply </a:t>
            </a:r>
            <a:r>
              <a:rPr lang="en-US" dirty="0">
                <a:solidFill>
                  <a:srgbClr val="FF0000"/>
                </a:solidFill>
                <a:latin typeface="Arial Narrow" pitchFamily="34" charset="0"/>
              </a:rPr>
              <a:t>its approval</a:t>
            </a:r>
            <a:r>
              <a:rPr lang="en-US" dirty="0">
                <a:latin typeface="Arial Narrow" pitchFamily="34" charset="0"/>
              </a:rPr>
              <a:t>. However, the REA should send a written reply to the consortium </a:t>
            </a:r>
            <a:r>
              <a:rPr lang="en-US" dirty="0" smtClean="0">
                <a:latin typeface="Arial Narrow" pitchFamily="34" charset="0"/>
              </a:rPr>
              <a:t>in accordance </a:t>
            </a:r>
            <a:r>
              <a:rPr lang="en-US" dirty="0">
                <a:latin typeface="Arial Narrow" pitchFamily="34" charset="0"/>
              </a:rPr>
              <a:t>with paragraph 3. </a:t>
            </a:r>
            <a:r>
              <a:rPr lang="en-US" dirty="0">
                <a:solidFill>
                  <a:srgbClr val="FF0000"/>
                </a:solidFill>
                <a:latin typeface="Arial Narrow" pitchFamily="34" charset="0"/>
              </a:rPr>
              <a:t>The REA may reject reports and deliverables even </a:t>
            </a:r>
            <a:r>
              <a:rPr lang="en-US" dirty="0" smtClean="0">
                <a:solidFill>
                  <a:srgbClr val="FF0000"/>
                </a:solidFill>
                <a:latin typeface="Arial Narrow" pitchFamily="34" charset="0"/>
              </a:rPr>
              <a:t>after the </a:t>
            </a:r>
            <a:r>
              <a:rPr lang="en-US" dirty="0">
                <a:solidFill>
                  <a:srgbClr val="FF0000"/>
                </a:solidFill>
                <a:latin typeface="Arial Narrow" pitchFamily="34" charset="0"/>
              </a:rPr>
              <a:t>time-limit for payment</a:t>
            </a:r>
            <a:r>
              <a:rPr lang="en-US" dirty="0">
                <a:latin typeface="Arial Narrow" pitchFamily="34" charset="0"/>
              </a:rPr>
              <a:t>. Approval of the reports shall not imply recognition </a:t>
            </a:r>
            <a:r>
              <a:rPr lang="en-US" dirty="0" smtClean="0">
                <a:latin typeface="Arial Narrow" pitchFamily="34" charset="0"/>
              </a:rPr>
              <a:t>of their </a:t>
            </a:r>
            <a:r>
              <a:rPr lang="en-US" dirty="0">
                <a:solidFill>
                  <a:srgbClr val="FF0000"/>
                </a:solidFill>
                <a:latin typeface="Arial Narrow" pitchFamily="34" charset="0"/>
              </a:rPr>
              <a:t>regularity</a:t>
            </a:r>
            <a:r>
              <a:rPr lang="en-US" dirty="0">
                <a:latin typeface="Arial Narrow" pitchFamily="34" charset="0"/>
              </a:rPr>
              <a:t> or of the </a:t>
            </a:r>
            <a:r>
              <a:rPr lang="en-US" dirty="0">
                <a:solidFill>
                  <a:srgbClr val="FF0000"/>
                </a:solidFill>
                <a:latin typeface="Arial Narrow" pitchFamily="34" charset="0"/>
              </a:rPr>
              <a:t>authenticity</a:t>
            </a:r>
            <a:r>
              <a:rPr lang="en-US" dirty="0">
                <a:latin typeface="Arial Narrow" pitchFamily="34" charset="0"/>
              </a:rPr>
              <a:t> of the declarations and information they </a:t>
            </a:r>
            <a:r>
              <a:rPr lang="en-US" dirty="0" smtClean="0">
                <a:latin typeface="Arial Narrow" pitchFamily="34" charset="0"/>
              </a:rPr>
              <a:t>contain and </a:t>
            </a:r>
            <a:r>
              <a:rPr lang="en-US" dirty="0">
                <a:solidFill>
                  <a:srgbClr val="FF0000"/>
                </a:solidFill>
                <a:latin typeface="Arial Narrow" pitchFamily="34" charset="0"/>
              </a:rPr>
              <a:t>do not imply exemption from any audit or review</a:t>
            </a:r>
            <a:r>
              <a:rPr lang="en-US" dirty="0" smtClean="0">
                <a:latin typeface="Arial Narrow" pitchFamily="34" charset="0"/>
              </a:rPr>
              <a:t>.</a:t>
            </a:r>
            <a:endParaRPr lang="en-US" dirty="0">
              <a:latin typeface="Arial Narrow" pitchFamily="34" charset="0"/>
            </a:endParaRPr>
          </a:p>
          <a:p>
            <a:pPr marL="342900" indent="-342900">
              <a:buFont typeface="+mj-lt"/>
              <a:buAutoNum type="arabicPeriod"/>
            </a:pPr>
            <a:r>
              <a:rPr lang="en-US" dirty="0" smtClean="0">
                <a:latin typeface="Arial Narrow" pitchFamily="34" charset="0"/>
              </a:rPr>
              <a:t>After </a:t>
            </a:r>
            <a:r>
              <a:rPr lang="en-US" dirty="0">
                <a:latin typeface="Arial Narrow" pitchFamily="34" charset="0"/>
              </a:rPr>
              <a:t>reception of the reports the REA </a:t>
            </a:r>
            <a:r>
              <a:rPr lang="en-US" dirty="0" smtClean="0">
                <a:latin typeface="Arial Narrow" pitchFamily="34" charset="0"/>
              </a:rPr>
              <a:t>may:</a:t>
            </a:r>
          </a:p>
          <a:p>
            <a:pPr marL="800100" lvl="1" indent="-342900">
              <a:buAutoNum type="alphaLcParenR"/>
            </a:pPr>
            <a:r>
              <a:rPr lang="en-US" dirty="0" smtClean="0">
                <a:solidFill>
                  <a:srgbClr val="FF0000"/>
                </a:solidFill>
                <a:latin typeface="Arial Narrow" pitchFamily="34" charset="0"/>
              </a:rPr>
              <a:t>approve </a:t>
            </a:r>
            <a:r>
              <a:rPr lang="en-US" dirty="0">
                <a:solidFill>
                  <a:srgbClr val="FF0000"/>
                </a:solidFill>
                <a:latin typeface="Arial Narrow" pitchFamily="34" charset="0"/>
              </a:rPr>
              <a:t>the reports and deliverables</a:t>
            </a:r>
            <a:r>
              <a:rPr lang="en-US" dirty="0">
                <a:latin typeface="Arial Narrow" pitchFamily="34" charset="0"/>
              </a:rPr>
              <a:t>, in whole or </a:t>
            </a:r>
            <a:r>
              <a:rPr lang="en-US" dirty="0" smtClean="0">
                <a:latin typeface="Arial Narrow" pitchFamily="34" charset="0"/>
              </a:rPr>
              <a:t>part </a:t>
            </a:r>
            <a:r>
              <a:rPr lang="en-US" dirty="0">
                <a:latin typeface="Arial Narrow" pitchFamily="34" charset="0"/>
              </a:rPr>
              <a:t>or make the </a:t>
            </a:r>
            <a:r>
              <a:rPr lang="en-US" dirty="0" smtClean="0">
                <a:latin typeface="Arial Narrow" pitchFamily="34" charset="0"/>
              </a:rPr>
              <a:t>approval subject to conditions.</a:t>
            </a:r>
          </a:p>
          <a:p>
            <a:pPr marL="800100" lvl="1" indent="-342900">
              <a:buAutoNum type="alphaLcParenR"/>
            </a:pPr>
            <a:r>
              <a:rPr lang="en-US" dirty="0" smtClean="0">
                <a:solidFill>
                  <a:srgbClr val="FF0000"/>
                </a:solidFill>
                <a:latin typeface="Arial Narrow" pitchFamily="34" charset="0"/>
              </a:rPr>
              <a:t>reject </a:t>
            </a:r>
            <a:r>
              <a:rPr lang="en-US" dirty="0">
                <a:solidFill>
                  <a:srgbClr val="FF0000"/>
                </a:solidFill>
                <a:latin typeface="Arial Narrow" pitchFamily="34" charset="0"/>
              </a:rPr>
              <a:t>the reports and deliverables </a:t>
            </a:r>
            <a:r>
              <a:rPr lang="en-US" dirty="0">
                <a:latin typeface="Arial Narrow" pitchFamily="34" charset="0"/>
              </a:rPr>
              <a:t>by giving an appropriate justification and, </a:t>
            </a:r>
            <a:r>
              <a:rPr lang="en-US" dirty="0" smtClean="0">
                <a:latin typeface="Arial Narrow" pitchFamily="34" charset="0"/>
              </a:rPr>
              <a:t>if appropriate</a:t>
            </a:r>
            <a:r>
              <a:rPr lang="en-US" dirty="0">
                <a:latin typeface="Arial Narrow" pitchFamily="34" charset="0"/>
              </a:rPr>
              <a:t>, start the procedure </a:t>
            </a:r>
            <a:r>
              <a:rPr lang="en-US" dirty="0">
                <a:solidFill>
                  <a:srgbClr val="FF0000"/>
                </a:solidFill>
                <a:latin typeface="Arial Narrow" pitchFamily="34" charset="0"/>
              </a:rPr>
              <a:t>for termination of the </a:t>
            </a:r>
            <a:r>
              <a:rPr lang="en-US" dirty="0" smtClean="0">
                <a:latin typeface="Arial Narrow" pitchFamily="34" charset="0"/>
              </a:rPr>
              <a:t>GA in whole or </a:t>
            </a:r>
            <a:r>
              <a:rPr lang="en-US" dirty="0">
                <a:latin typeface="Arial Narrow" pitchFamily="34" charset="0"/>
              </a:rPr>
              <a:t>in </a:t>
            </a:r>
            <a:r>
              <a:rPr lang="en-US" dirty="0" smtClean="0">
                <a:latin typeface="Arial Narrow" pitchFamily="34" charset="0"/>
              </a:rPr>
              <a:t>part.</a:t>
            </a:r>
          </a:p>
          <a:p>
            <a:pPr marL="800100" lvl="1" indent="-342900">
              <a:buAutoNum type="alphaLcParenR"/>
            </a:pPr>
            <a:r>
              <a:rPr lang="en-US" dirty="0" smtClean="0">
                <a:solidFill>
                  <a:srgbClr val="FF0000"/>
                </a:solidFill>
                <a:latin typeface="Arial Narrow" pitchFamily="34" charset="0"/>
              </a:rPr>
              <a:t>suspend </a:t>
            </a:r>
            <a:r>
              <a:rPr lang="en-US" dirty="0">
                <a:solidFill>
                  <a:srgbClr val="FF0000"/>
                </a:solidFill>
                <a:latin typeface="Arial Narrow" pitchFamily="34" charset="0"/>
              </a:rPr>
              <a:t>the time limit</a:t>
            </a:r>
            <a:r>
              <a:rPr lang="en-US" dirty="0">
                <a:latin typeface="Arial Narrow" pitchFamily="34" charset="0"/>
              </a:rPr>
              <a:t> if one or more of the </a:t>
            </a:r>
            <a:r>
              <a:rPr lang="en-US" dirty="0">
                <a:solidFill>
                  <a:srgbClr val="FF0000"/>
                </a:solidFill>
                <a:latin typeface="Arial Narrow" pitchFamily="34" charset="0"/>
              </a:rPr>
              <a:t>reports or appropriate </a:t>
            </a:r>
            <a:r>
              <a:rPr lang="en-US" dirty="0" smtClean="0">
                <a:solidFill>
                  <a:srgbClr val="FF0000"/>
                </a:solidFill>
                <a:latin typeface="Arial Narrow" pitchFamily="34" charset="0"/>
              </a:rPr>
              <a:t>deliverables have </a:t>
            </a:r>
            <a:r>
              <a:rPr lang="en-US" dirty="0">
                <a:solidFill>
                  <a:srgbClr val="FF0000"/>
                </a:solidFill>
                <a:latin typeface="Arial Narrow" pitchFamily="34" charset="0"/>
              </a:rPr>
              <a:t>not been supplied</a:t>
            </a:r>
            <a:r>
              <a:rPr lang="en-US" dirty="0">
                <a:latin typeface="Arial Narrow" pitchFamily="34" charset="0"/>
              </a:rPr>
              <a:t>, or are </a:t>
            </a:r>
            <a:r>
              <a:rPr lang="en-US" dirty="0">
                <a:solidFill>
                  <a:srgbClr val="FF0000"/>
                </a:solidFill>
                <a:latin typeface="Arial Narrow" pitchFamily="34" charset="0"/>
              </a:rPr>
              <a:t>not complete </a:t>
            </a:r>
            <a:r>
              <a:rPr lang="en-US" dirty="0">
                <a:latin typeface="Arial Narrow" pitchFamily="34" charset="0"/>
              </a:rPr>
              <a:t>or if </a:t>
            </a:r>
            <a:r>
              <a:rPr lang="en-US" dirty="0" smtClean="0">
                <a:solidFill>
                  <a:srgbClr val="FF0000"/>
                </a:solidFill>
                <a:latin typeface="Arial Narrow" pitchFamily="34" charset="0"/>
              </a:rPr>
              <a:t>clarification</a:t>
            </a:r>
            <a:r>
              <a:rPr lang="en-US" dirty="0" smtClean="0">
                <a:latin typeface="Arial Narrow" pitchFamily="34" charset="0"/>
              </a:rPr>
              <a:t> or additional </a:t>
            </a:r>
            <a:r>
              <a:rPr lang="en-US" dirty="0">
                <a:latin typeface="Arial Narrow" pitchFamily="34" charset="0"/>
              </a:rPr>
              <a:t>information is needed or there are doubts </a:t>
            </a:r>
            <a:r>
              <a:rPr lang="en-US" dirty="0" smtClean="0">
                <a:latin typeface="Arial Narrow" pitchFamily="34" charset="0"/>
              </a:rPr>
              <a:t>about the </a:t>
            </a:r>
            <a:r>
              <a:rPr lang="en-US" dirty="0" smtClean="0">
                <a:solidFill>
                  <a:srgbClr val="FF0000"/>
                </a:solidFill>
                <a:latin typeface="Arial Narrow" pitchFamily="34" charset="0"/>
              </a:rPr>
              <a:t>eligibility of </a:t>
            </a:r>
            <a:r>
              <a:rPr lang="en-US" dirty="0">
                <a:solidFill>
                  <a:srgbClr val="FF0000"/>
                </a:solidFill>
                <a:latin typeface="Arial Narrow" pitchFamily="34" charset="0"/>
              </a:rPr>
              <a:t>costs </a:t>
            </a:r>
            <a:r>
              <a:rPr lang="en-US" dirty="0">
                <a:latin typeface="Arial Narrow" pitchFamily="34" charset="0"/>
              </a:rPr>
              <a:t>claimed in the financial statement and/or additional checks are </a:t>
            </a:r>
            <a:r>
              <a:rPr lang="en-US" dirty="0" smtClean="0">
                <a:latin typeface="Arial Narrow" pitchFamily="34" charset="0"/>
              </a:rPr>
              <a:t>being conducted</a:t>
            </a:r>
            <a:r>
              <a:rPr lang="en-US" dirty="0">
                <a:latin typeface="Arial Narrow" pitchFamily="34" charset="0"/>
              </a:rPr>
              <a:t>. The suspension </a:t>
            </a:r>
            <a:r>
              <a:rPr lang="en-US" dirty="0">
                <a:solidFill>
                  <a:srgbClr val="FF0000"/>
                </a:solidFill>
                <a:latin typeface="Arial Narrow" pitchFamily="34" charset="0"/>
              </a:rPr>
              <a:t>will be lifted from the date </a:t>
            </a:r>
            <a:r>
              <a:rPr lang="en-US" dirty="0">
                <a:latin typeface="Arial Narrow" pitchFamily="34" charset="0"/>
              </a:rPr>
              <a:t>when the last </a:t>
            </a:r>
            <a:r>
              <a:rPr lang="en-US" dirty="0" smtClean="0">
                <a:latin typeface="Arial Narrow" pitchFamily="34" charset="0"/>
              </a:rPr>
              <a:t>report, ….. </a:t>
            </a:r>
            <a:r>
              <a:rPr lang="en-US" dirty="0">
                <a:solidFill>
                  <a:srgbClr val="FF0000"/>
                </a:solidFill>
                <a:latin typeface="Arial Narrow" pitchFamily="34" charset="0"/>
              </a:rPr>
              <a:t>is received by the REA</a:t>
            </a:r>
            <a:r>
              <a:rPr lang="en-US" dirty="0">
                <a:latin typeface="Arial Narrow" pitchFamily="34" charset="0"/>
              </a:rPr>
              <a:t>, </a:t>
            </a:r>
            <a:r>
              <a:rPr lang="en-US" dirty="0" smtClean="0">
                <a:latin typeface="Arial Narrow" pitchFamily="34" charset="0"/>
              </a:rPr>
              <a:t>or where </a:t>
            </a:r>
            <a:r>
              <a:rPr lang="en-US" dirty="0">
                <a:latin typeface="Arial Narrow" pitchFamily="34" charset="0"/>
              </a:rPr>
              <a:t>the REA decides to proceed with an interim payment in part </a:t>
            </a:r>
            <a:r>
              <a:rPr lang="en-US" dirty="0" smtClean="0">
                <a:latin typeface="Arial Narrow" pitchFamily="34" charset="0"/>
              </a:rPr>
              <a:t>in accordance </a:t>
            </a:r>
            <a:r>
              <a:rPr lang="en-US" dirty="0">
                <a:latin typeface="Arial Narrow" pitchFamily="34" charset="0"/>
              </a:rPr>
              <a:t>with paragraph </a:t>
            </a:r>
            <a:r>
              <a:rPr lang="en-US" dirty="0" smtClean="0">
                <a:latin typeface="Arial Narrow" pitchFamily="34" charset="0"/>
              </a:rPr>
              <a:t>4.  The </a:t>
            </a:r>
            <a:r>
              <a:rPr lang="en-US" dirty="0">
                <a:latin typeface="Arial Narrow" pitchFamily="34" charset="0"/>
              </a:rPr>
              <a:t>REA </a:t>
            </a:r>
            <a:r>
              <a:rPr lang="en-US" dirty="0">
                <a:solidFill>
                  <a:srgbClr val="FF0000"/>
                </a:solidFill>
                <a:latin typeface="Arial Narrow" pitchFamily="34" charset="0"/>
              </a:rPr>
              <a:t>shall inform the consortium in writing via the coordinator </a:t>
            </a:r>
            <a:r>
              <a:rPr lang="en-US" dirty="0">
                <a:latin typeface="Arial Narrow" pitchFamily="34" charset="0"/>
              </a:rPr>
              <a:t>of any </a:t>
            </a:r>
            <a:r>
              <a:rPr lang="en-US" dirty="0" smtClean="0">
                <a:latin typeface="Arial Narrow" pitchFamily="34" charset="0"/>
              </a:rPr>
              <a:t>such suspension </a:t>
            </a:r>
            <a:r>
              <a:rPr lang="en-US" dirty="0">
                <a:latin typeface="Arial Narrow" pitchFamily="34" charset="0"/>
              </a:rPr>
              <a:t>and the conditions to be met for the lifting of the </a:t>
            </a:r>
            <a:r>
              <a:rPr lang="en-US" dirty="0" smtClean="0">
                <a:latin typeface="Arial Narrow" pitchFamily="34" charset="0"/>
              </a:rPr>
              <a:t>suspension. Suspension </a:t>
            </a:r>
            <a:r>
              <a:rPr lang="en-US" dirty="0">
                <a:latin typeface="Arial Narrow" pitchFamily="34" charset="0"/>
              </a:rPr>
              <a:t>shall take effect on the date when notice is sent by the REA</a:t>
            </a:r>
            <a:r>
              <a:rPr lang="en-US" dirty="0" smtClean="0">
                <a:latin typeface="Arial Narrow" pitchFamily="34" charset="0"/>
              </a:rPr>
              <a:t>.</a:t>
            </a:r>
          </a:p>
          <a:p>
            <a:pPr marL="800100" lvl="1" indent="-342900">
              <a:buAutoNum type="alphaLcParenR"/>
            </a:pPr>
            <a:r>
              <a:rPr lang="en-US" dirty="0">
                <a:solidFill>
                  <a:srgbClr val="FF0000"/>
                </a:solidFill>
                <a:latin typeface="Arial Narrow" pitchFamily="34" charset="0"/>
              </a:rPr>
              <a:t>suspend the payment at any time, in whole or in part for the amount</a:t>
            </a:r>
            <a:r>
              <a:rPr lang="en-US" dirty="0">
                <a:latin typeface="Arial Narrow" pitchFamily="34" charset="0"/>
              </a:rPr>
              <a:t> </a:t>
            </a:r>
            <a:r>
              <a:rPr lang="en-US" dirty="0" smtClean="0">
                <a:latin typeface="Arial Narrow" pitchFamily="34" charset="0"/>
              </a:rPr>
              <a:t>intended or </a:t>
            </a:r>
            <a:r>
              <a:rPr lang="en-US" dirty="0">
                <a:latin typeface="Arial Narrow" pitchFamily="34" charset="0"/>
              </a:rPr>
              <a:t>the beneficiary(</a:t>
            </a:r>
            <a:r>
              <a:rPr lang="en-US" dirty="0" err="1">
                <a:latin typeface="Arial Narrow" pitchFamily="34" charset="0"/>
              </a:rPr>
              <a:t>ies</a:t>
            </a:r>
            <a:r>
              <a:rPr lang="en-US" dirty="0">
                <a:latin typeface="Arial Narrow" pitchFamily="34" charset="0"/>
              </a:rPr>
              <a:t>) concerned</a:t>
            </a:r>
            <a:r>
              <a:rPr lang="en-US" dirty="0" smtClean="0">
                <a:latin typeface="Arial Narrow" pitchFamily="34" charset="0"/>
              </a:rPr>
              <a:t>: - </a:t>
            </a:r>
            <a:r>
              <a:rPr lang="en-US" dirty="0">
                <a:latin typeface="Arial Narrow" pitchFamily="34" charset="0"/>
              </a:rPr>
              <a:t>if the work carried out does not comply with the provisions of the </a:t>
            </a:r>
            <a:r>
              <a:rPr lang="en-US" dirty="0" smtClean="0">
                <a:latin typeface="Arial Narrow" pitchFamily="34" charset="0"/>
              </a:rPr>
              <a:t>GA;…………</a:t>
            </a:r>
          </a:p>
          <a:p>
            <a:pPr lvl="1"/>
            <a:r>
              <a:rPr lang="en-US" dirty="0">
                <a:latin typeface="Arial Narrow" pitchFamily="34" charset="0"/>
              </a:rPr>
              <a:t>When the REA suspends the payment the consortium shall be </a:t>
            </a:r>
            <a:r>
              <a:rPr lang="en-US" dirty="0" smtClean="0">
                <a:latin typeface="Arial Narrow" pitchFamily="34" charset="0"/>
              </a:rPr>
              <a:t>informed of the reasons…..</a:t>
            </a:r>
            <a:endParaRPr lang="it-IT" dirty="0">
              <a:latin typeface="Arial Narrow" pitchFamily="34" charset="0"/>
            </a:endParaRPr>
          </a:p>
        </p:txBody>
      </p:sp>
    </p:spTree>
    <p:extLst>
      <p:ext uri="{BB962C8B-B14F-4D97-AF65-F5344CB8AC3E}">
        <p14:creationId xmlns:p14="http://schemas.microsoft.com/office/powerpoint/2010/main" val="1651235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297" y="116632"/>
            <a:ext cx="9036496" cy="6463308"/>
          </a:xfrm>
          <a:prstGeom prst="rect">
            <a:avLst/>
          </a:prstGeom>
        </p:spPr>
        <p:txBody>
          <a:bodyPr wrap="square">
            <a:spAutoFit/>
          </a:bodyPr>
          <a:lstStyle/>
          <a:p>
            <a:pPr marL="342900" indent="-342900">
              <a:buFont typeface="+mj-lt"/>
              <a:buAutoNum type="arabicPeriod" startAt="4"/>
            </a:pPr>
            <a:r>
              <a:rPr lang="en-US" dirty="0" smtClean="0">
                <a:latin typeface="Arial Narrow" pitchFamily="34" charset="0"/>
              </a:rPr>
              <a:t>The </a:t>
            </a:r>
            <a:r>
              <a:rPr lang="en-US" dirty="0">
                <a:latin typeface="Arial Narrow" pitchFamily="34" charset="0"/>
              </a:rPr>
              <a:t>REA may proceed with an </a:t>
            </a:r>
            <a:r>
              <a:rPr lang="en-US" dirty="0">
                <a:solidFill>
                  <a:srgbClr val="FF0000"/>
                </a:solidFill>
                <a:latin typeface="Arial Narrow" pitchFamily="34" charset="0"/>
              </a:rPr>
              <a:t>interim payment in part if</a:t>
            </a:r>
            <a:r>
              <a:rPr lang="en-US" dirty="0">
                <a:latin typeface="Arial Narrow" pitchFamily="34" charset="0"/>
              </a:rPr>
              <a:t> some reports </a:t>
            </a:r>
            <a:r>
              <a:rPr lang="en-US" dirty="0" smtClean="0">
                <a:latin typeface="Arial Narrow" pitchFamily="34" charset="0"/>
              </a:rPr>
              <a:t>or deliverables </a:t>
            </a:r>
            <a:r>
              <a:rPr lang="en-US" dirty="0">
                <a:solidFill>
                  <a:srgbClr val="FF0000"/>
                </a:solidFill>
                <a:latin typeface="Arial Narrow" pitchFamily="34" charset="0"/>
              </a:rPr>
              <a:t>are </a:t>
            </a:r>
            <a:r>
              <a:rPr lang="en-US" dirty="0" smtClean="0">
                <a:solidFill>
                  <a:srgbClr val="FF0000"/>
                </a:solidFill>
                <a:latin typeface="Arial Narrow" pitchFamily="34" charset="0"/>
              </a:rPr>
              <a:t>not submitted </a:t>
            </a:r>
            <a:r>
              <a:rPr lang="en-US" dirty="0">
                <a:solidFill>
                  <a:srgbClr val="FF0000"/>
                </a:solidFill>
                <a:latin typeface="Arial Narrow" pitchFamily="34" charset="0"/>
              </a:rPr>
              <a:t>as required, or only partially or </a:t>
            </a:r>
            <a:r>
              <a:rPr lang="en-US" dirty="0" smtClean="0">
                <a:solidFill>
                  <a:srgbClr val="FF0000"/>
                </a:solidFill>
                <a:latin typeface="Arial Narrow" pitchFamily="34" charset="0"/>
              </a:rPr>
              <a:t>conditionally approved</a:t>
            </a:r>
            <a:r>
              <a:rPr lang="en-US" dirty="0">
                <a:solidFill>
                  <a:srgbClr val="FF0000"/>
                </a:solidFill>
                <a:latin typeface="Arial Narrow" pitchFamily="34" charset="0"/>
              </a:rPr>
              <a:t>.</a:t>
            </a:r>
            <a:r>
              <a:rPr lang="en-US" dirty="0">
                <a:latin typeface="Arial Narrow" pitchFamily="34" charset="0"/>
              </a:rPr>
              <a:t> The reports and deliverables due for one reporting period which </a:t>
            </a:r>
            <a:r>
              <a:rPr lang="en-US" dirty="0" smtClean="0">
                <a:latin typeface="Arial Narrow" pitchFamily="34" charset="0"/>
              </a:rPr>
              <a:t>are submitted </a:t>
            </a:r>
            <a:r>
              <a:rPr lang="en-US" dirty="0">
                <a:latin typeface="Arial Narrow" pitchFamily="34" charset="0"/>
              </a:rPr>
              <a:t>late will be evaluated together with the reports and deliverables of the </a:t>
            </a:r>
            <a:r>
              <a:rPr lang="en-US" dirty="0" smtClean="0">
                <a:latin typeface="Arial Narrow" pitchFamily="34" charset="0"/>
              </a:rPr>
              <a:t>next reporting period.</a:t>
            </a:r>
          </a:p>
          <a:p>
            <a:pPr marL="342900" indent="-342900">
              <a:buFont typeface="+mj-lt"/>
              <a:buAutoNum type="arabicPeriod" startAt="4"/>
            </a:pPr>
            <a:r>
              <a:rPr lang="en-US" dirty="0" smtClean="0">
                <a:latin typeface="Arial Narrow" pitchFamily="34" charset="0"/>
              </a:rPr>
              <a:t>On </a:t>
            </a:r>
            <a:r>
              <a:rPr lang="en-US" dirty="0">
                <a:latin typeface="Arial Narrow" pitchFamily="34" charset="0"/>
              </a:rPr>
              <a:t>expiry of the time-limit for approval of the reports and payments, and </a:t>
            </a:r>
            <a:r>
              <a:rPr lang="en-US" dirty="0" smtClean="0">
                <a:latin typeface="Arial Narrow" pitchFamily="34" charset="0"/>
              </a:rPr>
              <a:t>without prejudice </a:t>
            </a:r>
            <a:r>
              <a:rPr lang="en-US" dirty="0">
                <a:latin typeface="Arial Narrow" pitchFamily="34" charset="0"/>
              </a:rPr>
              <a:t>to suspension by the REA of this time-limit, </a:t>
            </a:r>
            <a:r>
              <a:rPr lang="en-US" dirty="0">
                <a:solidFill>
                  <a:srgbClr val="FF0000"/>
                </a:solidFill>
                <a:latin typeface="Arial Narrow" pitchFamily="34" charset="0"/>
              </a:rPr>
              <a:t>the REA shall pay interest </a:t>
            </a:r>
            <a:r>
              <a:rPr lang="en-US" dirty="0" smtClean="0">
                <a:solidFill>
                  <a:srgbClr val="FF0000"/>
                </a:solidFill>
                <a:latin typeface="Arial Narrow" pitchFamily="34" charset="0"/>
              </a:rPr>
              <a:t>on the </a:t>
            </a:r>
            <a:r>
              <a:rPr lang="en-US" dirty="0">
                <a:solidFill>
                  <a:srgbClr val="FF0000"/>
                </a:solidFill>
                <a:latin typeface="Arial Narrow" pitchFamily="34" charset="0"/>
              </a:rPr>
              <a:t>late payment</a:t>
            </a:r>
            <a:r>
              <a:rPr lang="en-US" dirty="0">
                <a:latin typeface="Arial Narrow" pitchFamily="34" charset="0"/>
              </a:rPr>
              <a:t>, according to the conditions foreseen in the Financial </a:t>
            </a:r>
            <a:r>
              <a:rPr lang="en-US" dirty="0" smtClean="0">
                <a:latin typeface="Arial Narrow" pitchFamily="34" charset="0"/>
              </a:rPr>
              <a:t>Regulation and </a:t>
            </a:r>
            <a:r>
              <a:rPr lang="en-US" dirty="0">
                <a:latin typeface="Arial Narrow" pitchFamily="34" charset="0"/>
              </a:rPr>
              <a:t>its Implementing Rules, at the rate applied by the European Central Bank for </a:t>
            </a:r>
            <a:r>
              <a:rPr lang="en-US" dirty="0" smtClean="0">
                <a:latin typeface="Arial Narrow" pitchFamily="34" charset="0"/>
              </a:rPr>
              <a:t>its main </a:t>
            </a:r>
            <a:r>
              <a:rPr lang="en-US" dirty="0">
                <a:latin typeface="Arial Narrow" pitchFamily="34" charset="0"/>
              </a:rPr>
              <a:t>refinancing operations in Euros, plus three and a half points. </a:t>
            </a:r>
            <a:r>
              <a:rPr lang="en-US" dirty="0" smtClean="0">
                <a:latin typeface="Arial Narrow" pitchFamily="34" charset="0"/>
              </a:rPr>
              <a:t>…….This </a:t>
            </a:r>
            <a:r>
              <a:rPr lang="en-US" dirty="0">
                <a:latin typeface="Arial Narrow" pitchFamily="34" charset="0"/>
              </a:rPr>
              <a:t>provision </a:t>
            </a:r>
            <a:r>
              <a:rPr lang="en-US" dirty="0">
                <a:solidFill>
                  <a:srgbClr val="FF0000"/>
                </a:solidFill>
                <a:latin typeface="Arial Narrow" pitchFamily="34" charset="0"/>
              </a:rPr>
              <a:t>shall not apply to beneficiaries that are public bodies </a:t>
            </a:r>
            <a:r>
              <a:rPr lang="en-US" dirty="0">
                <a:latin typeface="Arial Narrow" pitchFamily="34" charset="0"/>
              </a:rPr>
              <a:t>of the </a:t>
            </a:r>
            <a:r>
              <a:rPr lang="en-US" dirty="0" smtClean="0">
                <a:latin typeface="Arial Narrow" pitchFamily="34" charset="0"/>
              </a:rPr>
              <a:t>Member States </a:t>
            </a:r>
            <a:r>
              <a:rPr lang="en-US" dirty="0">
                <a:latin typeface="Arial Narrow" pitchFamily="34" charset="0"/>
              </a:rPr>
              <a:t>of the European </a:t>
            </a:r>
            <a:r>
              <a:rPr lang="en-US" dirty="0" smtClean="0">
                <a:latin typeface="Arial Narrow" pitchFamily="34" charset="0"/>
              </a:rPr>
              <a:t>Union. Interest </a:t>
            </a:r>
            <a:r>
              <a:rPr lang="en-US" dirty="0">
                <a:latin typeface="Arial Narrow" pitchFamily="34" charset="0"/>
              </a:rPr>
              <a:t>on late payment shall cover the period from the final date of the period </a:t>
            </a:r>
            <a:r>
              <a:rPr lang="en-US" dirty="0" smtClean="0">
                <a:latin typeface="Arial Narrow" pitchFamily="34" charset="0"/>
              </a:rPr>
              <a:t>for payment</a:t>
            </a:r>
            <a:r>
              <a:rPr lang="en-US" dirty="0">
                <a:latin typeface="Arial Narrow" pitchFamily="34" charset="0"/>
              </a:rPr>
              <a:t>, exclusive, up to the date when the payment is debited to the </a:t>
            </a:r>
            <a:r>
              <a:rPr lang="en-US" dirty="0" smtClean="0">
                <a:latin typeface="Arial Narrow" pitchFamily="34" charset="0"/>
              </a:rPr>
              <a:t>Commission's account, inclusive</a:t>
            </a:r>
            <a:r>
              <a:rPr lang="en-US" dirty="0">
                <a:latin typeface="Arial Narrow" pitchFamily="34" charset="0"/>
              </a:rPr>
              <a:t>. </a:t>
            </a:r>
            <a:r>
              <a:rPr lang="en-US" dirty="0" smtClean="0">
                <a:latin typeface="Arial Narrow" pitchFamily="34" charset="0"/>
              </a:rPr>
              <a:t>…………</a:t>
            </a:r>
          </a:p>
          <a:p>
            <a:pPr marL="342900" indent="-342900">
              <a:buFont typeface="+mj-lt"/>
              <a:buAutoNum type="arabicPeriod" startAt="4"/>
            </a:pPr>
            <a:r>
              <a:rPr lang="en-US" dirty="0">
                <a:latin typeface="Arial Narrow" pitchFamily="34" charset="0"/>
              </a:rPr>
              <a:t>The suspension of the time-limit, of payment or of the project by the REA may not </a:t>
            </a:r>
            <a:r>
              <a:rPr lang="en-US" dirty="0" smtClean="0">
                <a:latin typeface="Arial Narrow" pitchFamily="34" charset="0"/>
              </a:rPr>
              <a:t>be considered </a:t>
            </a:r>
            <a:r>
              <a:rPr lang="en-US" dirty="0">
                <a:latin typeface="Arial Narrow" pitchFamily="34" charset="0"/>
              </a:rPr>
              <a:t>as late payment.</a:t>
            </a:r>
          </a:p>
          <a:p>
            <a:pPr marL="342900" indent="-342900">
              <a:buFont typeface="+mj-lt"/>
              <a:buAutoNum type="arabicPeriod" startAt="4"/>
            </a:pPr>
            <a:r>
              <a:rPr lang="en-US" dirty="0" smtClean="0">
                <a:latin typeface="Arial Narrow" pitchFamily="34" charset="0"/>
              </a:rPr>
              <a:t>At </a:t>
            </a:r>
            <a:r>
              <a:rPr lang="en-US" dirty="0">
                <a:latin typeface="Arial Narrow" pitchFamily="34" charset="0"/>
              </a:rPr>
              <a:t>the end of the project, the REA may decide not to make the payment of </a:t>
            </a:r>
            <a:r>
              <a:rPr lang="en-US" dirty="0" smtClean="0">
                <a:latin typeface="Arial Narrow" pitchFamily="34" charset="0"/>
              </a:rPr>
              <a:t>the corresponding </a:t>
            </a:r>
            <a:r>
              <a:rPr lang="en-US" dirty="0">
                <a:latin typeface="Arial Narrow" pitchFamily="34" charset="0"/>
              </a:rPr>
              <a:t>financial contribution of the Union subject to one month's </a:t>
            </a:r>
            <a:r>
              <a:rPr lang="en-US" dirty="0" smtClean="0">
                <a:latin typeface="Arial Narrow" pitchFamily="34" charset="0"/>
              </a:rPr>
              <a:t>written notice </a:t>
            </a:r>
            <a:r>
              <a:rPr lang="en-US" dirty="0">
                <a:latin typeface="Arial Narrow" pitchFamily="34" charset="0"/>
              </a:rPr>
              <a:t>of non-receipt of a report, of a certificate on the financial statements or of </a:t>
            </a:r>
            <a:r>
              <a:rPr lang="en-US" dirty="0" smtClean="0">
                <a:latin typeface="Arial Narrow" pitchFamily="34" charset="0"/>
              </a:rPr>
              <a:t>any other </a:t>
            </a:r>
            <a:r>
              <a:rPr lang="en-US" dirty="0">
                <a:latin typeface="Arial Narrow" pitchFamily="34" charset="0"/>
              </a:rPr>
              <a:t>project deliverable.</a:t>
            </a:r>
          </a:p>
          <a:p>
            <a:pPr marL="342900" indent="-342900">
              <a:buFont typeface="+mj-lt"/>
              <a:buAutoNum type="arabicPeriod" startAt="4"/>
            </a:pPr>
            <a:r>
              <a:rPr lang="en-US" dirty="0" smtClean="0">
                <a:latin typeface="Arial Narrow" pitchFamily="34" charset="0"/>
              </a:rPr>
              <a:t>The </a:t>
            </a:r>
            <a:r>
              <a:rPr lang="en-US" dirty="0">
                <a:latin typeface="Arial Narrow" pitchFamily="34" charset="0"/>
              </a:rPr>
              <a:t>REA </a:t>
            </a:r>
            <a:r>
              <a:rPr lang="en-US" dirty="0">
                <a:solidFill>
                  <a:srgbClr val="FF0000"/>
                </a:solidFill>
                <a:latin typeface="Arial Narrow" pitchFamily="34" charset="0"/>
              </a:rPr>
              <a:t>shall inform the coordinator of the amount of the final payment </a:t>
            </a:r>
            <a:r>
              <a:rPr lang="en-US" dirty="0" smtClean="0">
                <a:latin typeface="Arial Narrow" pitchFamily="34" charset="0"/>
              </a:rPr>
              <a:t>… </a:t>
            </a:r>
            <a:r>
              <a:rPr lang="en-US" dirty="0">
                <a:latin typeface="Arial Narrow" pitchFamily="34" charset="0"/>
              </a:rPr>
              <a:t>and shall justify this amount. The </a:t>
            </a:r>
            <a:r>
              <a:rPr lang="en-US" dirty="0" smtClean="0">
                <a:latin typeface="Arial Narrow" pitchFamily="34" charset="0"/>
              </a:rPr>
              <a:t>coordinator shall </a:t>
            </a:r>
            <a:r>
              <a:rPr lang="en-US" dirty="0">
                <a:latin typeface="Arial Narrow" pitchFamily="34" charset="0"/>
              </a:rPr>
              <a:t>have </a:t>
            </a:r>
            <a:r>
              <a:rPr lang="en-US" dirty="0">
                <a:solidFill>
                  <a:srgbClr val="FF0000"/>
                </a:solidFill>
                <a:latin typeface="Arial Narrow" pitchFamily="34" charset="0"/>
              </a:rPr>
              <a:t>two months </a:t>
            </a:r>
            <a:r>
              <a:rPr lang="en-US" dirty="0">
                <a:latin typeface="Arial Narrow" pitchFamily="34" charset="0"/>
              </a:rPr>
              <a:t>from the date of receipt to give </a:t>
            </a:r>
            <a:r>
              <a:rPr lang="en-US" dirty="0">
                <a:solidFill>
                  <a:srgbClr val="FF0000"/>
                </a:solidFill>
                <a:latin typeface="Arial Narrow" pitchFamily="34" charset="0"/>
              </a:rPr>
              <a:t>reasons for any </a:t>
            </a:r>
            <a:r>
              <a:rPr lang="en-US" dirty="0" smtClean="0">
                <a:solidFill>
                  <a:srgbClr val="FF0000"/>
                </a:solidFill>
                <a:latin typeface="Arial Narrow" pitchFamily="34" charset="0"/>
              </a:rPr>
              <a:t>disagreement.</a:t>
            </a:r>
            <a:r>
              <a:rPr lang="en-US" dirty="0" smtClean="0">
                <a:latin typeface="Arial Narrow" pitchFamily="34" charset="0"/>
              </a:rPr>
              <a:t>  After </a:t>
            </a:r>
            <a:r>
              <a:rPr lang="en-US" dirty="0">
                <a:latin typeface="Arial Narrow" pitchFamily="34" charset="0"/>
              </a:rPr>
              <a:t>the end of this period such requests will no longer be considered and </a:t>
            </a:r>
            <a:r>
              <a:rPr lang="en-US" dirty="0" smtClean="0">
                <a:latin typeface="Arial Narrow" pitchFamily="34" charset="0"/>
              </a:rPr>
              <a:t>the consortium </a:t>
            </a:r>
            <a:r>
              <a:rPr lang="en-US" dirty="0">
                <a:latin typeface="Arial Narrow" pitchFamily="34" charset="0"/>
              </a:rPr>
              <a:t>is deemed to have accepted the REA's decision. The REA undertakes </a:t>
            </a:r>
            <a:r>
              <a:rPr lang="en-US" dirty="0" smtClean="0">
                <a:latin typeface="Arial Narrow" pitchFamily="34" charset="0"/>
              </a:rPr>
              <a:t>to reply </a:t>
            </a:r>
            <a:r>
              <a:rPr lang="en-US" dirty="0">
                <a:latin typeface="Arial Narrow" pitchFamily="34" charset="0"/>
              </a:rPr>
              <a:t>in writing within two months following the date of receipt, giving reasons </a:t>
            </a:r>
            <a:r>
              <a:rPr lang="en-US" dirty="0" smtClean="0">
                <a:latin typeface="Arial Narrow" pitchFamily="34" charset="0"/>
              </a:rPr>
              <a:t>for its </a:t>
            </a:r>
            <a:r>
              <a:rPr lang="en-US" dirty="0">
                <a:latin typeface="Arial Narrow" pitchFamily="34" charset="0"/>
              </a:rPr>
              <a:t>reply. </a:t>
            </a:r>
            <a:r>
              <a:rPr lang="en-US" dirty="0" smtClean="0">
                <a:latin typeface="Arial Narrow" pitchFamily="34" charset="0"/>
              </a:rPr>
              <a:t>This procedure </a:t>
            </a:r>
            <a:r>
              <a:rPr lang="en-US" dirty="0">
                <a:latin typeface="Arial Narrow" pitchFamily="34" charset="0"/>
              </a:rPr>
              <a:t>is without prejudice to the beneficiary’s right to </a:t>
            </a:r>
            <a:r>
              <a:rPr lang="en-US" dirty="0" smtClean="0">
                <a:latin typeface="Arial Narrow" pitchFamily="34" charset="0"/>
              </a:rPr>
              <a:t>appeal against </a:t>
            </a:r>
            <a:r>
              <a:rPr lang="en-US" dirty="0">
                <a:latin typeface="Arial Narrow" pitchFamily="34" charset="0"/>
              </a:rPr>
              <a:t>the REA’s decision.</a:t>
            </a:r>
            <a:endParaRPr lang="it-IT" dirty="0">
              <a:latin typeface="Arial Narrow" pitchFamily="34" charset="0"/>
            </a:endParaRPr>
          </a:p>
        </p:txBody>
      </p:sp>
    </p:spTree>
    <p:extLst>
      <p:ext uri="{BB962C8B-B14F-4D97-AF65-F5344CB8AC3E}">
        <p14:creationId xmlns:p14="http://schemas.microsoft.com/office/powerpoint/2010/main" val="3864391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0"/>
            <a:ext cx="9036496" cy="6740307"/>
          </a:xfrm>
          <a:prstGeom prst="rect">
            <a:avLst/>
          </a:prstGeom>
        </p:spPr>
        <p:txBody>
          <a:bodyPr wrap="square">
            <a:spAutoFit/>
          </a:bodyPr>
          <a:lstStyle/>
          <a:p>
            <a:r>
              <a:rPr lang="en-US" b="1" dirty="0">
                <a:solidFill>
                  <a:srgbClr val="00B0F0"/>
                </a:solidFill>
                <a:latin typeface="Arial Narrow" pitchFamily="34" charset="0"/>
              </a:rPr>
              <a:t>II.6. Payment modalities</a:t>
            </a:r>
          </a:p>
          <a:p>
            <a:r>
              <a:rPr lang="en-US" dirty="0">
                <a:latin typeface="Arial Narrow" pitchFamily="34" charset="0"/>
              </a:rPr>
              <a:t>1. The REA shall make the following payments:</a:t>
            </a:r>
          </a:p>
          <a:p>
            <a:pPr marL="342900" indent="-342900">
              <a:buFont typeface="+mj-lt"/>
              <a:buAutoNum type="alphaLcParenR"/>
            </a:pPr>
            <a:r>
              <a:rPr lang="en-US" dirty="0" smtClean="0">
                <a:latin typeface="Arial Narrow" pitchFamily="34" charset="0"/>
              </a:rPr>
              <a:t>a </a:t>
            </a:r>
            <a:r>
              <a:rPr lang="en-US" dirty="0">
                <a:latin typeface="Arial Narrow" pitchFamily="34" charset="0"/>
              </a:rPr>
              <a:t>pre-financing in accordance with Article </a:t>
            </a:r>
            <a:r>
              <a:rPr lang="en-US" dirty="0" smtClean="0">
                <a:latin typeface="Arial Narrow" pitchFamily="34" charset="0"/>
              </a:rPr>
              <a:t>6,</a:t>
            </a:r>
          </a:p>
          <a:p>
            <a:pPr marL="342900" indent="-342900">
              <a:buFont typeface="+mj-lt"/>
              <a:buAutoNum type="alphaLcParenR"/>
            </a:pPr>
            <a:r>
              <a:rPr lang="en-US" dirty="0" smtClean="0">
                <a:latin typeface="Arial Narrow" pitchFamily="34" charset="0"/>
              </a:rPr>
              <a:t>for </a:t>
            </a:r>
            <a:r>
              <a:rPr lang="en-US" dirty="0">
                <a:latin typeface="Arial Narrow" pitchFamily="34" charset="0"/>
              </a:rPr>
              <a:t>projects with more than one reporting period, the REA shall make </a:t>
            </a:r>
            <a:r>
              <a:rPr lang="en-US" dirty="0" smtClean="0">
                <a:latin typeface="Arial Narrow" pitchFamily="34" charset="0"/>
              </a:rPr>
              <a:t>interim payments </a:t>
            </a:r>
            <a:r>
              <a:rPr lang="en-US" dirty="0">
                <a:latin typeface="Arial Narrow" pitchFamily="34" charset="0"/>
              </a:rPr>
              <a:t>of the financial contribution of the Union corresponding to </a:t>
            </a:r>
            <a:r>
              <a:rPr lang="en-US" dirty="0" smtClean="0">
                <a:latin typeface="Arial Narrow" pitchFamily="34" charset="0"/>
              </a:rPr>
              <a:t>the amount </a:t>
            </a:r>
            <a:r>
              <a:rPr lang="en-US" dirty="0">
                <a:latin typeface="Arial Narrow" pitchFamily="34" charset="0"/>
              </a:rPr>
              <a:t>accepted for each reporting </a:t>
            </a:r>
            <a:r>
              <a:rPr lang="en-US" dirty="0" smtClean="0">
                <a:latin typeface="Arial Narrow" pitchFamily="34" charset="0"/>
              </a:rPr>
              <a:t>period.</a:t>
            </a:r>
          </a:p>
          <a:p>
            <a:pPr marL="342900" indent="-342900">
              <a:buFont typeface="+mj-lt"/>
              <a:buAutoNum type="alphaLcParenR"/>
            </a:pPr>
            <a:r>
              <a:rPr lang="en-US" dirty="0" smtClean="0">
                <a:latin typeface="Arial Narrow" pitchFamily="34" charset="0"/>
              </a:rPr>
              <a:t>the </a:t>
            </a:r>
            <a:r>
              <a:rPr lang="en-US" dirty="0">
                <a:latin typeface="Arial Narrow" pitchFamily="34" charset="0"/>
              </a:rPr>
              <a:t>REA shall make a final payment of the financial contribution of the </a:t>
            </a:r>
            <a:r>
              <a:rPr lang="en-US" dirty="0" smtClean="0">
                <a:latin typeface="Arial Narrow" pitchFamily="34" charset="0"/>
              </a:rPr>
              <a:t>Union corresponding </a:t>
            </a:r>
            <a:r>
              <a:rPr lang="en-US" dirty="0">
                <a:latin typeface="Arial Narrow" pitchFamily="34" charset="0"/>
              </a:rPr>
              <a:t>to the amount accepted for the last reporting period plus </a:t>
            </a:r>
            <a:r>
              <a:rPr lang="en-US" dirty="0" smtClean="0">
                <a:latin typeface="Arial Narrow" pitchFamily="34" charset="0"/>
              </a:rPr>
              <a:t>any adjustment needed. …..</a:t>
            </a:r>
          </a:p>
          <a:p>
            <a:endParaRPr lang="en-US" dirty="0">
              <a:latin typeface="Arial Narrow" pitchFamily="34" charset="0"/>
            </a:endParaRPr>
          </a:p>
          <a:p>
            <a:pPr marL="342900" indent="-342900">
              <a:buFont typeface="+mj-lt"/>
              <a:buAutoNum type="arabicPeriod" startAt="2"/>
            </a:pPr>
            <a:r>
              <a:rPr lang="en-US" dirty="0" smtClean="0">
                <a:latin typeface="Arial Narrow" pitchFamily="34" charset="0"/>
              </a:rPr>
              <a:t>The </a:t>
            </a:r>
            <a:r>
              <a:rPr lang="en-US" dirty="0">
                <a:latin typeface="Arial Narrow" pitchFamily="34" charset="0"/>
              </a:rPr>
              <a:t>total amount of the pre-financing and interim payments shall not exceed 90% </a:t>
            </a:r>
            <a:r>
              <a:rPr lang="en-US" dirty="0" smtClean="0">
                <a:latin typeface="Arial Narrow" pitchFamily="34" charset="0"/>
              </a:rPr>
              <a:t>of the </a:t>
            </a:r>
            <a:r>
              <a:rPr lang="en-US" dirty="0">
                <a:latin typeface="Arial Narrow" pitchFamily="34" charset="0"/>
              </a:rPr>
              <a:t>maximum financial contribution of the Union defined in Article </a:t>
            </a:r>
            <a:r>
              <a:rPr lang="en-US" dirty="0" smtClean="0">
                <a:latin typeface="Arial Narrow" pitchFamily="34" charset="0"/>
              </a:rPr>
              <a:t>5.</a:t>
            </a:r>
          </a:p>
          <a:p>
            <a:pPr marL="342900" indent="-342900">
              <a:buFont typeface="+mj-lt"/>
              <a:buAutoNum type="arabicPeriod" startAt="2"/>
            </a:pPr>
            <a:r>
              <a:rPr lang="en-US" dirty="0" smtClean="0">
                <a:latin typeface="Arial Narrow" pitchFamily="34" charset="0"/>
              </a:rPr>
              <a:t>Payments </a:t>
            </a:r>
            <a:r>
              <a:rPr lang="en-US" dirty="0">
                <a:latin typeface="Arial Narrow" pitchFamily="34" charset="0"/>
              </a:rPr>
              <a:t>by the REA shall be made in </a:t>
            </a:r>
            <a:r>
              <a:rPr lang="en-US" dirty="0" smtClean="0">
                <a:latin typeface="Arial Narrow" pitchFamily="34" charset="0"/>
              </a:rPr>
              <a:t>Euro.</a:t>
            </a:r>
          </a:p>
          <a:p>
            <a:pPr marL="342900" indent="-342900">
              <a:buFont typeface="+mj-lt"/>
              <a:buAutoNum type="arabicPeriod" startAt="2"/>
            </a:pPr>
            <a:r>
              <a:rPr lang="en-US" dirty="0" smtClean="0">
                <a:latin typeface="Arial Narrow" pitchFamily="34" charset="0"/>
              </a:rPr>
              <a:t>Costs </a:t>
            </a:r>
            <a:r>
              <a:rPr lang="en-US" dirty="0">
                <a:latin typeface="Arial Narrow" pitchFamily="34" charset="0"/>
              </a:rPr>
              <a:t>shall be reported in Euro. Beneficiaries with accounts in currencies other </a:t>
            </a:r>
            <a:r>
              <a:rPr lang="en-US" dirty="0" smtClean="0">
                <a:latin typeface="Arial Narrow" pitchFamily="34" charset="0"/>
              </a:rPr>
              <a:t>than the </a:t>
            </a:r>
            <a:r>
              <a:rPr lang="en-US" dirty="0">
                <a:latin typeface="Arial Narrow" pitchFamily="34" charset="0"/>
              </a:rPr>
              <a:t>Euro shall report costs by using, either the conversion rate published by </a:t>
            </a:r>
            <a:r>
              <a:rPr lang="en-US" dirty="0" smtClean="0">
                <a:latin typeface="Arial Narrow" pitchFamily="34" charset="0"/>
              </a:rPr>
              <a:t>the European </a:t>
            </a:r>
            <a:r>
              <a:rPr lang="en-US" dirty="0">
                <a:latin typeface="Arial Narrow" pitchFamily="34" charset="0"/>
              </a:rPr>
              <a:t>Central Bank that would have applied on the date that the actual costs </a:t>
            </a:r>
            <a:r>
              <a:rPr lang="en-US" dirty="0" smtClean="0">
                <a:latin typeface="Arial Narrow" pitchFamily="34" charset="0"/>
              </a:rPr>
              <a:t>were incurred</a:t>
            </a:r>
            <a:r>
              <a:rPr lang="en-US" dirty="0">
                <a:latin typeface="Arial Narrow" pitchFamily="34" charset="0"/>
              </a:rPr>
              <a:t>, or its rate applicable on the first day of the month following the end of </a:t>
            </a:r>
            <a:r>
              <a:rPr lang="en-US" dirty="0" smtClean="0">
                <a:latin typeface="Arial Narrow" pitchFamily="34" charset="0"/>
              </a:rPr>
              <a:t>the reporting </a:t>
            </a:r>
            <a:r>
              <a:rPr lang="en-US" dirty="0">
                <a:latin typeface="Arial Narrow" pitchFamily="34" charset="0"/>
              </a:rPr>
              <a:t>period. Beneficiaries with accounts in Euro shall convert costs incurred </a:t>
            </a:r>
            <a:r>
              <a:rPr lang="en-US" dirty="0" smtClean="0">
                <a:latin typeface="Arial Narrow" pitchFamily="34" charset="0"/>
              </a:rPr>
              <a:t>in other </a:t>
            </a:r>
            <a:r>
              <a:rPr lang="en-US" dirty="0">
                <a:latin typeface="Arial Narrow" pitchFamily="34" charset="0"/>
              </a:rPr>
              <a:t>currencies according to their usual accounting </a:t>
            </a:r>
            <a:r>
              <a:rPr lang="en-US" dirty="0" smtClean="0">
                <a:latin typeface="Arial Narrow" pitchFamily="34" charset="0"/>
              </a:rPr>
              <a:t>practice.</a:t>
            </a:r>
          </a:p>
          <a:p>
            <a:pPr marL="342900" indent="-342900">
              <a:buFont typeface="+mj-lt"/>
              <a:buAutoNum type="arabicPeriod" startAt="2"/>
            </a:pPr>
            <a:r>
              <a:rPr lang="en-US" dirty="0" smtClean="0">
                <a:latin typeface="Arial Narrow" pitchFamily="34" charset="0"/>
              </a:rPr>
              <a:t>The </a:t>
            </a:r>
            <a:r>
              <a:rPr lang="en-US" dirty="0">
                <a:latin typeface="Arial Narrow" pitchFamily="34" charset="0"/>
              </a:rPr>
              <a:t>bank account mentioned in Article 5.3 shall allow that the financial </a:t>
            </a:r>
            <a:r>
              <a:rPr lang="en-US" dirty="0" smtClean="0">
                <a:latin typeface="Arial Narrow" pitchFamily="34" charset="0"/>
              </a:rPr>
              <a:t>contribution of </a:t>
            </a:r>
            <a:r>
              <a:rPr lang="en-US" dirty="0">
                <a:latin typeface="Arial Narrow" pitchFamily="34" charset="0"/>
              </a:rPr>
              <a:t>the Union and related interest are identified. Otherwise, the accounting methods </a:t>
            </a:r>
            <a:r>
              <a:rPr lang="en-US" dirty="0" smtClean="0">
                <a:latin typeface="Arial Narrow" pitchFamily="34" charset="0"/>
              </a:rPr>
              <a:t>of the </a:t>
            </a:r>
            <a:r>
              <a:rPr lang="en-US" dirty="0">
                <a:latin typeface="Arial Narrow" pitchFamily="34" charset="0"/>
              </a:rPr>
              <a:t>beneficiaries or intermediaries must make it possible to identify the </a:t>
            </a:r>
            <a:r>
              <a:rPr lang="en-US" dirty="0" smtClean="0">
                <a:latin typeface="Arial Narrow" pitchFamily="34" charset="0"/>
              </a:rPr>
              <a:t>financial contribution </a:t>
            </a:r>
            <a:r>
              <a:rPr lang="en-US" dirty="0">
                <a:latin typeface="Arial Narrow" pitchFamily="34" charset="0"/>
              </a:rPr>
              <a:t>of the Union and the interest or other benefits </a:t>
            </a:r>
            <a:r>
              <a:rPr lang="en-US" dirty="0" smtClean="0">
                <a:latin typeface="Arial Narrow" pitchFamily="34" charset="0"/>
              </a:rPr>
              <a:t>yielded.</a:t>
            </a:r>
          </a:p>
          <a:p>
            <a:pPr marL="342900" indent="-342900">
              <a:buFont typeface="+mj-lt"/>
              <a:buAutoNum type="arabicPeriod" startAt="2"/>
            </a:pPr>
            <a:r>
              <a:rPr lang="en-US" dirty="0" smtClean="0">
                <a:latin typeface="Arial Narrow" pitchFamily="34" charset="0"/>
              </a:rPr>
              <a:t>Any </a:t>
            </a:r>
            <a:r>
              <a:rPr lang="en-US" dirty="0">
                <a:latin typeface="Arial Narrow" pitchFamily="34" charset="0"/>
              </a:rPr>
              <a:t>payment may be subject to an audit or review and may be adjusted or </a:t>
            </a:r>
            <a:r>
              <a:rPr lang="en-US" dirty="0" smtClean="0">
                <a:latin typeface="Arial Narrow" pitchFamily="34" charset="0"/>
              </a:rPr>
              <a:t>recovered based </a:t>
            </a:r>
            <a:r>
              <a:rPr lang="en-US" dirty="0">
                <a:latin typeface="Arial Narrow" pitchFamily="34" charset="0"/>
              </a:rPr>
              <a:t>on the results of such audit or </a:t>
            </a:r>
            <a:r>
              <a:rPr lang="en-US" dirty="0" smtClean="0">
                <a:latin typeface="Arial Narrow" pitchFamily="34" charset="0"/>
              </a:rPr>
              <a:t>review.</a:t>
            </a:r>
          </a:p>
          <a:p>
            <a:pPr marL="342900" indent="-342900">
              <a:buFont typeface="+mj-lt"/>
              <a:buAutoNum type="arabicPeriod" startAt="2"/>
            </a:pPr>
            <a:r>
              <a:rPr lang="en-US" dirty="0" smtClean="0">
                <a:latin typeface="Arial Narrow" pitchFamily="34" charset="0"/>
              </a:rPr>
              <a:t>Payments </a:t>
            </a:r>
            <a:r>
              <a:rPr lang="en-US" dirty="0">
                <a:latin typeface="Arial Narrow" pitchFamily="34" charset="0"/>
              </a:rPr>
              <a:t>by the REA shall be deemed to be effected on the date when they </a:t>
            </a:r>
            <a:r>
              <a:rPr lang="en-US" dirty="0" smtClean="0">
                <a:latin typeface="Arial Narrow" pitchFamily="34" charset="0"/>
              </a:rPr>
              <a:t>are debited </a:t>
            </a:r>
            <a:r>
              <a:rPr lang="en-US" dirty="0">
                <a:latin typeface="Arial Narrow" pitchFamily="34" charset="0"/>
              </a:rPr>
              <a:t>to the Commission's account.</a:t>
            </a:r>
            <a:endParaRPr lang="it-IT" dirty="0">
              <a:latin typeface="Arial Narrow" pitchFamily="34" charset="0"/>
            </a:endParaRPr>
          </a:p>
        </p:txBody>
      </p:sp>
    </p:spTree>
    <p:extLst>
      <p:ext uri="{BB962C8B-B14F-4D97-AF65-F5344CB8AC3E}">
        <p14:creationId xmlns:p14="http://schemas.microsoft.com/office/powerpoint/2010/main" val="3385591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856984" cy="6740307"/>
          </a:xfrm>
          <a:prstGeom prst="rect">
            <a:avLst/>
          </a:prstGeom>
        </p:spPr>
        <p:txBody>
          <a:bodyPr wrap="square">
            <a:spAutoFit/>
          </a:bodyPr>
          <a:lstStyle/>
          <a:p>
            <a:r>
              <a:rPr lang="it-IT" b="1" dirty="0">
                <a:solidFill>
                  <a:srgbClr val="00B0F0"/>
                </a:solidFill>
                <a:latin typeface="Arial Narrow" pitchFamily="34" charset="0"/>
              </a:rPr>
              <a:t>SECTION 3 – IMPLEMENTATION</a:t>
            </a:r>
          </a:p>
          <a:p>
            <a:r>
              <a:rPr lang="it-IT" b="1" dirty="0">
                <a:solidFill>
                  <a:srgbClr val="00B0F0"/>
                </a:solidFill>
                <a:latin typeface="Arial Narrow" pitchFamily="34" charset="0"/>
              </a:rPr>
              <a:t>II.7. Subcontracting</a:t>
            </a:r>
          </a:p>
          <a:p>
            <a:pPr marL="342900" indent="-342900">
              <a:buFont typeface="+mj-lt"/>
              <a:buAutoNum type="arabicPeriod"/>
            </a:pPr>
            <a:r>
              <a:rPr lang="en-US" dirty="0" smtClean="0">
                <a:latin typeface="Arial Narrow" pitchFamily="34" charset="0"/>
              </a:rPr>
              <a:t> </a:t>
            </a:r>
            <a:r>
              <a:rPr lang="en-US" dirty="0">
                <a:latin typeface="Arial Narrow" pitchFamily="34" charset="0"/>
              </a:rPr>
              <a:t>A </a:t>
            </a:r>
            <a:r>
              <a:rPr lang="en-US" dirty="0">
                <a:solidFill>
                  <a:srgbClr val="00B0F0"/>
                </a:solidFill>
                <a:latin typeface="Arial Narrow" pitchFamily="34" charset="0"/>
              </a:rPr>
              <a:t>subcontractor</a:t>
            </a:r>
            <a:r>
              <a:rPr lang="en-US" dirty="0">
                <a:latin typeface="Arial Narrow" pitchFamily="34" charset="0"/>
              </a:rPr>
              <a:t> is a third party which has entered into an agreement on </a:t>
            </a:r>
            <a:r>
              <a:rPr lang="en-US" dirty="0" smtClean="0">
                <a:latin typeface="Arial Narrow" pitchFamily="34" charset="0"/>
              </a:rPr>
              <a:t>business conditions </a:t>
            </a:r>
            <a:r>
              <a:rPr lang="en-US" dirty="0">
                <a:latin typeface="Arial Narrow" pitchFamily="34" charset="0"/>
              </a:rPr>
              <a:t>with one or more beneficiaries, in order to carry out part of the work </a:t>
            </a:r>
            <a:r>
              <a:rPr lang="en-US" dirty="0">
                <a:latin typeface="Arial Narrow" pitchFamily="34" charset="0"/>
              </a:rPr>
              <a:t>of the project without the direct supervision of the beneficiary and without </a:t>
            </a:r>
            <a:r>
              <a:rPr lang="en-US" dirty="0" smtClean="0">
                <a:latin typeface="Arial Narrow" pitchFamily="34" charset="0"/>
              </a:rPr>
              <a:t>a relationship </a:t>
            </a:r>
            <a:r>
              <a:rPr lang="en-US" dirty="0">
                <a:latin typeface="Arial Narrow" pitchFamily="34" charset="0"/>
              </a:rPr>
              <a:t>of </a:t>
            </a:r>
            <a:r>
              <a:rPr lang="en-US" dirty="0" smtClean="0">
                <a:latin typeface="Arial Narrow" pitchFamily="34" charset="0"/>
              </a:rPr>
              <a:t>subordination. Where </a:t>
            </a:r>
            <a:r>
              <a:rPr lang="en-US" dirty="0">
                <a:latin typeface="Arial Narrow" pitchFamily="34" charset="0"/>
              </a:rPr>
              <a:t>the beneficiary enters into a subcontract to carry out some parts of the </a:t>
            </a:r>
            <a:r>
              <a:rPr lang="en-US" dirty="0" smtClean="0">
                <a:latin typeface="Arial Narrow" pitchFamily="34" charset="0"/>
              </a:rPr>
              <a:t>tasks related </a:t>
            </a:r>
            <a:r>
              <a:rPr lang="en-US" dirty="0">
                <a:latin typeface="Arial Narrow" pitchFamily="34" charset="0"/>
              </a:rPr>
              <a:t>to the project, it remains bound by its obligations to the REA and to </a:t>
            </a:r>
            <a:r>
              <a:rPr lang="en-US" dirty="0" smtClean="0">
                <a:latin typeface="Arial Narrow" pitchFamily="34" charset="0"/>
              </a:rPr>
              <a:t>the Commission </a:t>
            </a:r>
            <a:r>
              <a:rPr lang="en-US" dirty="0">
                <a:latin typeface="Arial Narrow" pitchFamily="34" charset="0"/>
              </a:rPr>
              <a:t>and the other beneficiaries under the </a:t>
            </a:r>
            <a:r>
              <a:rPr lang="en-US" dirty="0" smtClean="0">
                <a:latin typeface="Arial Narrow" pitchFamily="34" charset="0"/>
              </a:rPr>
              <a:t>GA …... Provisions </a:t>
            </a:r>
            <a:r>
              <a:rPr lang="en-US" dirty="0">
                <a:latin typeface="Arial Narrow" pitchFamily="34" charset="0"/>
              </a:rPr>
              <a:t>of this grant agreement applying to subcontractors shall also apply </a:t>
            </a:r>
            <a:r>
              <a:rPr lang="en-US" dirty="0" smtClean="0">
                <a:latin typeface="Arial Narrow" pitchFamily="34" charset="0"/>
              </a:rPr>
              <a:t>to external </a:t>
            </a:r>
            <a:r>
              <a:rPr lang="en-US" dirty="0">
                <a:latin typeface="Arial Narrow" pitchFamily="34" charset="0"/>
              </a:rPr>
              <a:t>auditors who certify financial statements or a </a:t>
            </a:r>
            <a:r>
              <a:rPr lang="en-US" dirty="0" smtClean="0">
                <a:latin typeface="Arial Narrow" pitchFamily="34" charset="0"/>
              </a:rPr>
              <a:t>methodology.</a:t>
            </a:r>
          </a:p>
          <a:p>
            <a:pPr marL="342900" indent="-342900">
              <a:buFont typeface="+mj-lt"/>
              <a:buAutoNum type="arabicPeriod"/>
            </a:pPr>
            <a:r>
              <a:rPr lang="en-US" dirty="0" smtClean="0">
                <a:latin typeface="Arial Narrow" pitchFamily="34" charset="0"/>
              </a:rPr>
              <a:t>Where </a:t>
            </a:r>
            <a:r>
              <a:rPr lang="en-US" dirty="0">
                <a:latin typeface="Arial Narrow" pitchFamily="34" charset="0"/>
              </a:rPr>
              <a:t>it is necessary for the beneficiaries to subcontract certain elements of </a:t>
            </a:r>
            <a:r>
              <a:rPr lang="en-US" dirty="0" smtClean="0">
                <a:latin typeface="Arial Narrow" pitchFamily="34" charset="0"/>
              </a:rPr>
              <a:t>the work </a:t>
            </a:r>
            <a:r>
              <a:rPr lang="en-US" dirty="0">
                <a:latin typeface="Arial Narrow" pitchFamily="34" charset="0"/>
              </a:rPr>
              <a:t>to be carried out, the following conditions must be fulfilled:</a:t>
            </a:r>
          </a:p>
          <a:p>
            <a:pPr marL="742950" lvl="1" indent="-285750">
              <a:buFont typeface="Arial" pitchFamily="34" charset="0"/>
              <a:buChar char="•"/>
            </a:pPr>
            <a:r>
              <a:rPr lang="en-US" dirty="0" smtClean="0">
                <a:latin typeface="Arial Narrow" pitchFamily="34" charset="0"/>
              </a:rPr>
              <a:t>subcontracts </a:t>
            </a:r>
            <a:r>
              <a:rPr lang="en-US" dirty="0">
                <a:solidFill>
                  <a:srgbClr val="FF0000"/>
                </a:solidFill>
                <a:latin typeface="Arial Narrow" pitchFamily="34" charset="0"/>
              </a:rPr>
              <a:t>may only cover the execution of a limited part </a:t>
            </a:r>
            <a:r>
              <a:rPr lang="en-US" dirty="0">
                <a:latin typeface="Arial Narrow" pitchFamily="34" charset="0"/>
              </a:rPr>
              <a:t>of the project;</a:t>
            </a:r>
          </a:p>
          <a:p>
            <a:pPr marL="742950" lvl="1" indent="-285750">
              <a:buFont typeface="Arial" pitchFamily="34" charset="0"/>
              <a:buChar char="•"/>
            </a:pPr>
            <a:r>
              <a:rPr lang="en-US" dirty="0" smtClean="0">
                <a:solidFill>
                  <a:srgbClr val="FF0000"/>
                </a:solidFill>
                <a:latin typeface="Arial Narrow" pitchFamily="34" charset="0"/>
              </a:rPr>
              <a:t>recourse </a:t>
            </a:r>
            <a:r>
              <a:rPr lang="en-US" dirty="0">
                <a:solidFill>
                  <a:srgbClr val="FF0000"/>
                </a:solidFill>
                <a:latin typeface="Arial Narrow" pitchFamily="34" charset="0"/>
              </a:rPr>
              <a:t>to the award of subcontracts must be duly justified in Annex I</a:t>
            </a:r>
            <a:r>
              <a:rPr lang="en-US" dirty="0">
                <a:latin typeface="Arial Narrow" pitchFamily="34" charset="0"/>
              </a:rPr>
              <a:t> </a:t>
            </a:r>
            <a:r>
              <a:rPr lang="en-US" dirty="0" smtClean="0">
                <a:latin typeface="Arial Narrow" pitchFamily="34" charset="0"/>
              </a:rPr>
              <a:t>having regard </a:t>
            </a:r>
            <a:r>
              <a:rPr lang="en-US" dirty="0">
                <a:latin typeface="Arial Narrow" pitchFamily="34" charset="0"/>
              </a:rPr>
              <a:t>to </a:t>
            </a:r>
            <a:r>
              <a:rPr lang="en-US" dirty="0" smtClean="0">
                <a:latin typeface="Arial Narrow" pitchFamily="34" charset="0"/>
              </a:rPr>
              <a:t>the nature </a:t>
            </a:r>
            <a:r>
              <a:rPr lang="en-US" dirty="0">
                <a:latin typeface="Arial Narrow" pitchFamily="34" charset="0"/>
              </a:rPr>
              <a:t>of the project and what is necessary for its implementation;</a:t>
            </a:r>
          </a:p>
          <a:p>
            <a:pPr marL="742950" lvl="1" indent="-285750">
              <a:buFont typeface="Arial" pitchFamily="34" charset="0"/>
              <a:buChar char="•"/>
            </a:pPr>
            <a:r>
              <a:rPr lang="en-US" dirty="0" smtClean="0">
                <a:latin typeface="Arial Narrow" pitchFamily="34" charset="0"/>
              </a:rPr>
              <a:t>recourse </a:t>
            </a:r>
            <a:r>
              <a:rPr lang="en-US" dirty="0">
                <a:latin typeface="Arial Narrow" pitchFamily="34" charset="0"/>
              </a:rPr>
              <a:t>to the award of subcontracts by a beneficiary </a:t>
            </a:r>
            <a:r>
              <a:rPr lang="en-US" dirty="0">
                <a:solidFill>
                  <a:srgbClr val="FF0000"/>
                </a:solidFill>
                <a:latin typeface="Arial Narrow" pitchFamily="34" charset="0"/>
              </a:rPr>
              <a:t>may not affect the </a:t>
            </a:r>
            <a:r>
              <a:rPr lang="en-US" dirty="0" smtClean="0">
                <a:solidFill>
                  <a:srgbClr val="FF0000"/>
                </a:solidFill>
                <a:latin typeface="Arial Narrow" pitchFamily="34" charset="0"/>
              </a:rPr>
              <a:t>rights and </a:t>
            </a:r>
            <a:r>
              <a:rPr lang="en-US" dirty="0">
                <a:solidFill>
                  <a:srgbClr val="FF0000"/>
                </a:solidFill>
                <a:latin typeface="Arial Narrow" pitchFamily="34" charset="0"/>
              </a:rPr>
              <a:t>obligations </a:t>
            </a:r>
            <a:r>
              <a:rPr lang="en-US" dirty="0">
                <a:latin typeface="Arial Narrow" pitchFamily="34" charset="0"/>
              </a:rPr>
              <a:t>of the beneficiaries regarding background and foreground;</a:t>
            </a:r>
          </a:p>
          <a:p>
            <a:pPr marL="742950" lvl="1" indent="-285750">
              <a:buFont typeface="Arial" pitchFamily="34" charset="0"/>
              <a:buChar char="•"/>
            </a:pPr>
            <a:r>
              <a:rPr lang="en-US" dirty="0" smtClean="0">
                <a:solidFill>
                  <a:srgbClr val="FF0000"/>
                </a:solidFill>
                <a:latin typeface="Arial Narrow" pitchFamily="34" charset="0"/>
              </a:rPr>
              <a:t>Annex </a:t>
            </a:r>
            <a:r>
              <a:rPr lang="en-US" dirty="0">
                <a:solidFill>
                  <a:srgbClr val="FF0000"/>
                </a:solidFill>
                <a:latin typeface="Arial Narrow" pitchFamily="34" charset="0"/>
              </a:rPr>
              <a:t>I must indicate the tasks </a:t>
            </a:r>
            <a:r>
              <a:rPr lang="en-US" dirty="0">
                <a:latin typeface="Arial Narrow" pitchFamily="34" charset="0"/>
              </a:rPr>
              <a:t>to be subcontracted and an estimation of </a:t>
            </a:r>
            <a:r>
              <a:rPr lang="en-US" dirty="0" smtClean="0">
                <a:latin typeface="Arial Narrow" pitchFamily="34" charset="0"/>
              </a:rPr>
              <a:t>the costs; Any </a:t>
            </a:r>
            <a:r>
              <a:rPr lang="en-US" dirty="0">
                <a:latin typeface="Arial Narrow" pitchFamily="34" charset="0"/>
              </a:rPr>
              <a:t>subcontract, the costs of which are to be claimed as an eligible cost, </a:t>
            </a:r>
            <a:r>
              <a:rPr lang="en-US" dirty="0" smtClean="0">
                <a:latin typeface="Arial Narrow" pitchFamily="34" charset="0"/>
              </a:rPr>
              <a:t>must be </a:t>
            </a:r>
            <a:r>
              <a:rPr lang="en-US" dirty="0">
                <a:latin typeface="Arial Narrow" pitchFamily="34" charset="0"/>
              </a:rPr>
              <a:t>awarded according to the principles of best value for money (best </a:t>
            </a:r>
            <a:r>
              <a:rPr lang="en-US" dirty="0" smtClean="0">
                <a:latin typeface="Arial Narrow" pitchFamily="34" charset="0"/>
              </a:rPr>
              <a:t>price quality ratio</a:t>
            </a:r>
            <a:r>
              <a:rPr lang="en-US" dirty="0">
                <a:latin typeface="Arial Narrow" pitchFamily="34" charset="0"/>
              </a:rPr>
              <a:t>), transparency and equal treatment. Subcontracts concluded on </a:t>
            </a:r>
            <a:r>
              <a:rPr lang="en-US" dirty="0" smtClean="0">
                <a:latin typeface="Arial Narrow" pitchFamily="34" charset="0"/>
              </a:rPr>
              <a:t>the basis </a:t>
            </a:r>
            <a:r>
              <a:rPr lang="en-US" dirty="0">
                <a:latin typeface="Arial Narrow" pitchFamily="34" charset="0"/>
              </a:rPr>
              <a:t>of framework contracts entered into between a beneficiary and </a:t>
            </a:r>
            <a:r>
              <a:rPr lang="en-US" dirty="0" smtClean="0">
                <a:latin typeface="Arial Narrow" pitchFamily="34" charset="0"/>
              </a:rPr>
              <a:t>a subcontractor</a:t>
            </a:r>
            <a:r>
              <a:rPr lang="en-US" dirty="0">
                <a:latin typeface="Arial Narrow" pitchFamily="34" charset="0"/>
              </a:rPr>
              <a:t>, prior to the beginning of the project in accordance with </a:t>
            </a:r>
            <a:r>
              <a:rPr lang="en-US" dirty="0" smtClean="0">
                <a:latin typeface="Arial Narrow" pitchFamily="34" charset="0"/>
              </a:rPr>
              <a:t>the beneficiary's </a:t>
            </a:r>
            <a:r>
              <a:rPr lang="en-US" dirty="0">
                <a:latin typeface="Arial Narrow" pitchFamily="34" charset="0"/>
              </a:rPr>
              <a:t>usual management principles may also be </a:t>
            </a:r>
            <a:r>
              <a:rPr lang="en-US" dirty="0" smtClean="0">
                <a:latin typeface="Arial Narrow" pitchFamily="34" charset="0"/>
              </a:rPr>
              <a:t>accepted.</a:t>
            </a:r>
          </a:p>
          <a:p>
            <a:pPr marL="342900" indent="-342900">
              <a:buFont typeface="+mj-lt"/>
              <a:buAutoNum type="arabicPeriod"/>
            </a:pPr>
            <a:r>
              <a:rPr lang="en-US" b="1" dirty="0" smtClean="0">
                <a:solidFill>
                  <a:srgbClr val="FF0000"/>
                </a:solidFill>
                <a:latin typeface="Arial Narrow" pitchFamily="34" charset="0"/>
              </a:rPr>
              <a:t>Beneficiaries </a:t>
            </a:r>
            <a:r>
              <a:rPr lang="en-US" b="1" dirty="0">
                <a:solidFill>
                  <a:srgbClr val="FF0000"/>
                </a:solidFill>
                <a:latin typeface="Arial Narrow" pitchFamily="34" charset="0"/>
              </a:rPr>
              <a:t>may use external support services </a:t>
            </a:r>
            <a:r>
              <a:rPr lang="en-US" dirty="0">
                <a:latin typeface="Arial Narrow" pitchFamily="34" charset="0"/>
              </a:rPr>
              <a:t>for assistance with minor tasks </a:t>
            </a:r>
            <a:r>
              <a:rPr lang="en-US" dirty="0" smtClean="0">
                <a:latin typeface="Arial Narrow" pitchFamily="34" charset="0"/>
              </a:rPr>
              <a:t>that do </a:t>
            </a:r>
            <a:r>
              <a:rPr lang="en-US" dirty="0">
                <a:latin typeface="Arial Narrow" pitchFamily="34" charset="0"/>
              </a:rPr>
              <a:t>not represent per se project tasks as identified in Annex I.</a:t>
            </a:r>
            <a:endParaRPr lang="it-IT" dirty="0">
              <a:latin typeface="Arial Narrow" pitchFamily="34" charset="0"/>
            </a:endParaRPr>
          </a:p>
        </p:txBody>
      </p:sp>
    </p:spTree>
    <p:extLst>
      <p:ext uri="{BB962C8B-B14F-4D97-AF65-F5344CB8AC3E}">
        <p14:creationId xmlns:p14="http://schemas.microsoft.com/office/powerpoint/2010/main" val="1217407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624"/>
            <a:ext cx="9144000" cy="6740307"/>
          </a:xfrm>
          <a:prstGeom prst="rect">
            <a:avLst/>
          </a:prstGeom>
        </p:spPr>
        <p:txBody>
          <a:bodyPr wrap="square">
            <a:spAutoFit/>
          </a:bodyPr>
          <a:lstStyle/>
          <a:p>
            <a:r>
              <a:rPr lang="en-US" b="1" dirty="0">
                <a:solidFill>
                  <a:srgbClr val="00B0F0"/>
                </a:solidFill>
                <a:latin typeface="Arial Narrow" pitchFamily="34" charset="0"/>
              </a:rPr>
              <a:t>II.8. Suspension of the project</a:t>
            </a:r>
          </a:p>
          <a:p>
            <a:pPr marL="342900" indent="-342900">
              <a:buFont typeface="+mj-lt"/>
              <a:buAutoNum type="arabicPeriod"/>
            </a:pPr>
            <a:r>
              <a:rPr lang="en-US" dirty="0" smtClean="0">
                <a:latin typeface="Arial Narrow" pitchFamily="34" charset="0"/>
              </a:rPr>
              <a:t>The </a:t>
            </a:r>
            <a:r>
              <a:rPr lang="en-US" dirty="0">
                <a:latin typeface="Arial Narrow" pitchFamily="34" charset="0"/>
              </a:rPr>
              <a:t>coordinator shall immediately inform the </a:t>
            </a:r>
            <a:r>
              <a:rPr lang="en-US" i="1" dirty="0">
                <a:latin typeface="Arial Narrow" pitchFamily="34" charset="0"/>
              </a:rPr>
              <a:t>REA </a:t>
            </a:r>
            <a:r>
              <a:rPr lang="en-US" dirty="0">
                <a:latin typeface="Arial Narrow" pitchFamily="34" charset="0"/>
              </a:rPr>
              <a:t>of any event affecting or </a:t>
            </a:r>
            <a:r>
              <a:rPr lang="en-US" dirty="0" smtClean="0">
                <a:latin typeface="Arial Narrow" pitchFamily="34" charset="0"/>
              </a:rPr>
              <a:t>delaying the </a:t>
            </a:r>
            <a:r>
              <a:rPr lang="en-US" dirty="0">
                <a:latin typeface="Arial Narrow" pitchFamily="34" charset="0"/>
              </a:rPr>
              <a:t>implementation of the project.</a:t>
            </a:r>
          </a:p>
          <a:p>
            <a:pPr marL="342900" indent="-342900">
              <a:buFont typeface="+mj-lt"/>
              <a:buAutoNum type="arabicPeriod"/>
            </a:pPr>
            <a:r>
              <a:rPr lang="en-US" dirty="0" smtClean="0">
                <a:latin typeface="Arial Narrow" pitchFamily="34" charset="0"/>
              </a:rPr>
              <a:t>The </a:t>
            </a:r>
            <a:r>
              <a:rPr lang="en-US" dirty="0">
                <a:latin typeface="Arial Narrow" pitchFamily="34" charset="0"/>
              </a:rPr>
              <a:t>coordinator can propose to suspend the whole or part of the project if </a:t>
            </a:r>
            <a:r>
              <a:rPr lang="en-US" dirty="0" smtClean="0">
                <a:latin typeface="Arial Narrow" pitchFamily="34" charset="0"/>
              </a:rPr>
              <a:t>force majeure </a:t>
            </a:r>
            <a:r>
              <a:rPr lang="en-US" dirty="0">
                <a:latin typeface="Arial Narrow" pitchFamily="34" charset="0"/>
              </a:rPr>
              <a:t>or exceptional circumstances render its execution excessively difficult </a:t>
            </a:r>
            <a:r>
              <a:rPr lang="en-US" dirty="0" smtClean="0">
                <a:latin typeface="Arial Narrow" pitchFamily="34" charset="0"/>
              </a:rPr>
              <a:t>or uneconomic</a:t>
            </a:r>
            <a:r>
              <a:rPr lang="en-US" dirty="0">
                <a:latin typeface="Arial Narrow" pitchFamily="34" charset="0"/>
              </a:rPr>
              <a:t>. The coordinator must inform the </a:t>
            </a:r>
            <a:r>
              <a:rPr lang="en-US" i="1" dirty="0">
                <a:latin typeface="Arial Narrow" pitchFamily="34" charset="0"/>
              </a:rPr>
              <a:t>REA </a:t>
            </a:r>
            <a:r>
              <a:rPr lang="en-US" dirty="0">
                <a:latin typeface="Arial Narrow" pitchFamily="34" charset="0"/>
              </a:rPr>
              <a:t>without delay of </a:t>
            </a:r>
            <a:r>
              <a:rPr lang="en-US" dirty="0" smtClean="0">
                <a:latin typeface="Arial Narrow" pitchFamily="34" charset="0"/>
              </a:rPr>
              <a:t>such circumstances</a:t>
            </a:r>
            <a:r>
              <a:rPr lang="en-US" dirty="0">
                <a:latin typeface="Arial Narrow" pitchFamily="34" charset="0"/>
              </a:rPr>
              <a:t>, including full justification and information related to the event, </a:t>
            </a:r>
            <a:r>
              <a:rPr lang="en-US" dirty="0" smtClean="0">
                <a:latin typeface="Arial Narrow" pitchFamily="34" charset="0"/>
              </a:rPr>
              <a:t>as well </a:t>
            </a:r>
            <a:r>
              <a:rPr lang="en-US" dirty="0">
                <a:latin typeface="Arial Narrow" pitchFamily="34" charset="0"/>
              </a:rPr>
              <a:t>as an estimation of the date when the work on the project will begin again.</a:t>
            </a:r>
          </a:p>
          <a:p>
            <a:pPr marL="342900" indent="-342900">
              <a:buFont typeface="+mj-lt"/>
              <a:buAutoNum type="arabicPeriod"/>
            </a:pPr>
            <a:r>
              <a:rPr lang="en-US" dirty="0" smtClean="0">
                <a:latin typeface="Arial Narrow" pitchFamily="34" charset="0"/>
              </a:rPr>
              <a:t>The </a:t>
            </a:r>
            <a:r>
              <a:rPr lang="en-US" i="1" dirty="0">
                <a:latin typeface="Arial Narrow" pitchFamily="34" charset="0"/>
              </a:rPr>
              <a:t>REA </a:t>
            </a:r>
            <a:r>
              <a:rPr lang="en-US" dirty="0">
                <a:latin typeface="Arial Narrow" pitchFamily="34" charset="0"/>
              </a:rPr>
              <a:t>may suspend the whole or part of the project where it considers that </a:t>
            </a:r>
            <a:r>
              <a:rPr lang="en-US" dirty="0" smtClean="0">
                <a:latin typeface="Arial Narrow" pitchFamily="34" charset="0"/>
              </a:rPr>
              <a:t>the consortium </a:t>
            </a:r>
            <a:r>
              <a:rPr lang="en-US" dirty="0">
                <a:latin typeface="Arial Narrow" pitchFamily="34" charset="0"/>
              </a:rPr>
              <a:t>is not fulfilling its obligations according to this grant agreement. </a:t>
            </a:r>
            <a:r>
              <a:rPr lang="en-US" dirty="0" smtClean="0">
                <a:latin typeface="Arial Narrow" pitchFamily="34" charset="0"/>
              </a:rPr>
              <a:t>The coordinator </a:t>
            </a:r>
            <a:r>
              <a:rPr lang="en-US" dirty="0">
                <a:latin typeface="Arial Narrow" pitchFamily="34" charset="0"/>
              </a:rPr>
              <a:t>shall be informed without delay of the justification for such an event </a:t>
            </a:r>
            <a:r>
              <a:rPr lang="en-US" dirty="0" smtClean="0">
                <a:latin typeface="Arial Narrow" pitchFamily="34" charset="0"/>
              </a:rPr>
              <a:t>and the </a:t>
            </a:r>
            <a:r>
              <a:rPr lang="en-US" dirty="0">
                <a:latin typeface="Arial Narrow" pitchFamily="34" charset="0"/>
              </a:rPr>
              <a:t>conditions necessary to reinstate the work again. The coordinator shall inform </a:t>
            </a:r>
            <a:r>
              <a:rPr lang="en-US" dirty="0">
                <a:latin typeface="Arial Narrow" pitchFamily="34" charset="0"/>
              </a:rPr>
              <a:t>the other beneficiaries. This suspension takes effect 10 days after the receipt of </a:t>
            </a:r>
            <a:r>
              <a:rPr lang="en-US" dirty="0" smtClean="0">
                <a:latin typeface="Arial Narrow" pitchFamily="34" charset="0"/>
              </a:rPr>
              <a:t>the notification </a:t>
            </a:r>
            <a:r>
              <a:rPr lang="en-US" dirty="0">
                <a:latin typeface="Arial Narrow" pitchFamily="34" charset="0"/>
              </a:rPr>
              <a:t>by the coordinator.</a:t>
            </a:r>
          </a:p>
          <a:p>
            <a:pPr marL="342900" indent="-342900">
              <a:buFont typeface="+mj-lt"/>
              <a:buAutoNum type="arabicPeriod"/>
            </a:pPr>
            <a:r>
              <a:rPr lang="en-US" dirty="0" smtClean="0">
                <a:latin typeface="Arial Narrow" pitchFamily="34" charset="0"/>
              </a:rPr>
              <a:t>During </a:t>
            </a:r>
            <a:r>
              <a:rPr lang="en-US" dirty="0">
                <a:latin typeface="Arial Narrow" pitchFamily="34" charset="0"/>
              </a:rPr>
              <a:t>the period of suspension, no costs may be charged to the project for </a:t>
            </a:r>
            <a:r>
              <a:rPr lang="en-US" dirty="0" smtClean="0">
                <a:latin typeface="Arial Narrow" pitchFamily="34" charset="0"/>
              </a:rPr>
              <a:t>carrying out </a:t>
            </a:r>
            <a:r>
              <a:rPr lang="en-US" dirty="0">
                <a:latin typeface="Arial Narrow" pitchFamily="34" charset="0"/>
              </a:rPr>
              <a:t>any part of the project that has been suspended.</a:t>
            </a:r>
          </a:p>
          <a:p>
            <a:pPr marL="342900" indent="-342900">
              <a:buFont typeface="+mj-lt"/>
              <a:buAutoNum type="arabicPeriod"/>
            </a:pPr>
            <a:r>
              <a:rPr lang="en-US" dirty="0" smtClean="0">
                <a:latin typeface="Arial Narrow" pitchFamily="34" charset="0"/>
              </a:rPr>
              <a:t>The </a:t>
            </a:r>
            <a:r>
              <a:rPr lang="en-US" dirty="0">
                <a:latin typeface="Arial Narrow" pitchFamily="34" charset="0"/>
              </a:rPr>
              <a:t>suspension of the whole or part of the project may be lifted once the parties </a:t>
            </a:r>
            <a:r>
              <a:rPr lang="en-US" dirty="0" smtClean="0">
                <a:latin typeface="Arial Narrow" pitchFamily="34" charset="0"/>
              </a:rPr>
              <a:t>to the </a:t>
            </a:r>
            <a:r>
              <a:rPr lang="en-US" dirty="0">
                <a:latin typeface="Arial Narrow" pitchFamily="34" charset="0"/>
              </a:rPr>
              <a:t>grant agreement have agreed on the continuation of the project and, </a:t>
            </a:r>
            <a:r>
              <a:rPr lang="en-US" dirty="0" smtClean="0">
                <a:latin typeface="Arial Narrow" pitchFamily="34" charset="0"/>
              </a:rPr>
              <a:t>as appropriate</a:t>
            </a:r>
            <a:r>
              <a:rPr lang="en-US" dirty="0">
                <a:latin typeface="Arial Narrow" pitchFamily="34" charset="0"/>
              </a:rPr>
              <a:t>, any necessary modification, including extension of the duration of </a:t>
            </a:r>
            <a:r>
              <a:rPr lang="en-US" dirty="0" smtClean="0">
                <a:latin typeface="Arial Narrow" pitchFamily="34" charset="0"/>
              </a:rPr>
              <a:t>the project</a:t>
            </a:r>
            <a:r>
              <a:rPr lang="en-US" dirty="0">
                <a:latin typeface="Arial Narrow" pitchFamily="34" charset="0"/>
              </a:rPr>
              <a:t>, has been identified by means of a written amendment</a:t>
            </a:r>
            <a:r>
              <a:rPr lang="en-US" dirty="0" smtClean="0">
                <a:latin typeface="Arial Narrow" pitchFamily="34" charset="0"/>
              </a:rPr>
              <a:t>.</a:t>
            </a:r>
          </a:p>
          <a:p>
            <a:pPr marL="342900" indent="-342900">
              <a:buFont typeface="+mj-lt"/>
              <a:buAutoNum type="arabicPeriod"/>
            </a:pPr>
            <a:endParaRPr lang="en-US" dirty="0">
              <a:latin typeface="Arial Narrow" pitchFamily="34" charset="0"/>
            </a:endParaRPr>
          </a:p>
          <a:p>
            <a:r>
              <a:rPr lang="it-IT" b="1" dirty="0">
                <a:solidFill>
                  <a:srgbClr val="00B0F0"/>
                </a:solidFill>
                <a:latin typeface="Arial Narrow" pitchFamily="34" charset="0"/>
              </a:rPr>
              <a:t>II.9. </a:t>
            </a:r>
            <a:r>
              <a:rPr lang="it-IT" b="1" dirty="0" smtClean="0">
                <a:solidFill>
                  <a:srgbClr val="00B0F0"/>
                </a:solidFill>
                <a:latin typeface="Arial Narrow" pitchFamily="34" charset="0"/>
              </a:rPr>
              <a:t>Confidentiality</a:t>
            </a:r>
          </a:p>
          <a:p>
            <a:r>
              <a:rPr lang="en-US" dirty="0">
                <a:solidFill>
                  <a:srgbClr val="00B0F0"/>
                </a:solidFill>
                <a:latin typeface="Arial Narrow" pitchFamily="34" charset="0"/>
              </a:rPr>
              <a:t>II.10. Communication of data for evaluation, impact assessment and </a:t>
            </a:r>
            <a:r>
              <a:rPr lang="en-US" dirty="0" err="1">
                <a:solidFill>
                  <a:srgbClr val="00B0F0"/>
                </a:solidFill>
                <a:latin typeface="Arial Narrow" pitchFamily="34" charset="0"/>
              </a:rPr>
              <a:t>standardisation</a:t>
            </a:r>
            <a:endParaRPr lang="en-US" dirty="0">
              <a:solidFill>
                <a:srgbClr val="00B0F0"/>
              </a:solidFill>
              <a:latin typeface="Arial Narrow" pitchFamily="34" charset="0"/>
            </a:endParaRPr>
          </a:p>
          <a:p>
            <a:r>
              <a:rPr lang="en-US" dirty="0" smtClean="0">
                <a:solidFill>
                  <a:srgbClr val="00B0F0"/>
                </a:solidFill>
                <a:latin typeface="Arial Narrow" pitchFamily="34" charset="0"/>
              </a:rPr>
              <a:t>Purposes</a:t>
            </a:r>
          </a:p>
          <a:p>
            <a:r>
              <a:rPr lang="en-US" dirty="0">
                <a:solidFill>
                  <a:srgbClr val="00B0F0"/>
                </a:solidFill>
                <a:latin typeface="Arial Narrow" pitchFamily="34" charset="0"/>
              </a:rPr>
              <a:t>II.11. Information to be provided to Member States or Associated </a:t>
            </a:r>
            <a:r>
              <a:rPr lang="en-US" dirty="0" smtClean="0">
                <a:solidFill>
                  <a:srgbClr val="00B0F0"/>
                </a:solidFill>
                <a:latin typeface="Arial Narrow" pitchFamily="34" charset="0"/>
              </a:rPr>
              <a:t>Countries</a:t>
            </a:r>
          </a:p>
          <a:p>
            <a:r>
              <a:rPr lang="it-IT" dirty="0">
                <a:solidFill>
                  <a:srgbClr val="00B0F0"/>
                </a:solidFill>
                <a:latin typeface="Arial Narrow" pitchFamily="34" charset="0"/>
              </a:rPr>
              <a:t>II.12. Information and </a:t>
            </a:r>
            <a:r>
              <a:rPr lang="it-IT" dirty="0" smtClean="0">
                <a:solidFill>
                  <a:srgbClr val="00B0F0"/>
                </a:solidFill>
                <a:latin typeface="Arial Narrow" pitchFamily="34" charset="0"/>
              </a:rPr>
              <a:t>communication  - highlight EU SUPPORT</a:t>
            </a:r>
          </a:p>
          <a:p>
            <a:r>
              <a:rPr lang="en-US" dirty="0">
                <a:solidFill>
                  <a:srgbClr val="00B0F0"/>
                </a:solidFill>
                <a:latin typeface="Arial Narrow" pitchFamily="34" charset="0"/>
              </a:rPr>
              <a:t>II.13. Processing of personal data</a:t>
            </a:r>
            <a:endParaRPr lang="it-IT" dirty="0">
              <a:solidFill>
                <a:srgbClr val="00B0F0"/>
              </a:solidFill>
              <a:latin typeface="Arial Narrow" pitchFamily="34" charset="0"/>
            </a:endParaRPr>
          </a:p>
        </p:txBody>
      </p:sp>
    </p:spTree>
    <p:extLst>
      <p:ext uri="{BB962C8B-B14F-4D97-AF65-F5344CB8AC3E}">
        <p14:creationId xmlns:p14="http://schemas.microsoft.com/office/powerpoint/2010/main" val="3891680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114"/>
            <a:ext cx="9036496" cy="7017306"/>
          </a:xfrm>
          <a:prstGeom prst="rect">
            <a:avLst/>
          </a:prstGeom>
        </p:spPr>
        <p:txBody>
          <a:bodyPr wrap="square">
            <a:spAutoFit/>
          </a:bodyPr>
          <a:lstStyle/>
          <a:p>
            <a:r>
              <a:rPr lang="it-IT" b="1" dirty="0">
                <a:solidFill>
                  <a:srgbClr val="00B0F0"/>
                </a:solidFill>
                <a:latin typeface="Arial Narrow" pitchFamily="34" charset="0"/>
              </a:rPr>
              <a:t>PART B FINANCIAL PROVISIONS</a:t>
            </a:r>
          </a:p>
          <a:p>
            <a:r>
              <a:rPr lang="it-IT" b="1" dirty="0">
                <a:solidFill>
                  <a:srgbClr val="00B0F0"/>
                </a:solidFill>
                <a:latin typeface="Arial Narrow" pitchFamily="34" charset="0"/>
              </a:rPr>
              <a:t>SECTION 1 – GENERAL </a:t>
            </a:r>
            <a:r>
              <a:rPr lang="it-IT" b="1" dirty="0" smtClean="0">
                <a:solidFill>
                  <a:srgbClr val="00B0F0"/>
                </a:solidFill>
                <a:latin typeface="Arial Narrow" pitchFamily="34" charset="0"/>
              </a:rPr>
              <a:t>FINANCIAL  PROVISIONS</a:t>
            </a:r>
            <a:endParaRPr lang="it-IT" b="1" dirty="0">
              <a:solidFill>
                <a:srgbClr val="00B0F0"/>
              </a:solidFill>
              <a:latin typeface="Arial Narrow" pitchFamily="34" charset="0"/>
            </a:endParaRPr>
          </a:p>
          <a:p>
            <a:r>
              <a:rPr lang="en-US" b="1" dirty="0">
                <a:solidFill>
                  <a:srgbClr val="00B0F0"/>
                </a:solidFill>
                <a:latin typeface="Arial Narrow" pitchFamily="34" charset="0"/>
              </a:rPr>
              <a:t>II.14. Eligible costs of the project</a:t>
            </a:r>
          </a:p>
          <a:p>
            <a:pPr marL="342900" indent="-342900">
              <a:buFont typeface="+mj-lt"/>
              <a:buAutoNum type="arabicPeriod"/>
            </a:pPr>
            <a:r>
              <a:rPr lang="en-US" dirty="0" smtClean="0">
                <a:latin typeface="Arial Narrow" pitchFamily="34" charset="0"/>
              </a:rPr>
              <a:t>Costs </a:t>
            </a:r>
            <a:r>
              <a:rPr lang="en-US" dirty="0">
                <a:latin typeface="Arial Narrow" pitchFamily="34" charset="0"/>
              </a:rPr>
              <a:t>incurred for the implementation of the project shall meet the </a:t>
            </a:r>
            <a:r>
              <a:rPr lang="en-US" dirty="0" smtClean="0">
                <a:latin typeface="Arial Narrow" pitchFamily="34" charset="0"/>
              </a:rPr>
              <a:t>following conditions </a:t>
            </a:r>
            <a:r>
              <a:rPr lang="en-US" dirty="0">
                <a:latin typeface="Arial Narrow" pitchFamily="34" charset="0"/>
              </a:rPr>
              <a:t>in order to be considered eligible:</a:t>
            </a:r>
          </a:p>
          <a:p>
            <a:pPr marL="800100" lvl="1" indent="-342900">
              <a:buFont typeface="+mj-lt"/>
              <a:buAutoNum type="alphaLcParenR"/>
            </a:pPr>
            <a:r>
              <a:rPr lang="en-US" dirty="0" smtClean="0">
                <a:latin typeface="Arial Narrow" pitchFamily="34" charset="0"/>
              </a:rPr>
              <a:t>they </a:t>
            </a:r>
            <a:r>
              <a:rPr lang="en-US" dirty="0">
                <a:latin typeface="Arial Narrow" pitchFamily="34" charset="0"/>
              </a:rPr>
              <a:t>must be actual;</a:t>
            </a:r>
          </a:p>
          <a:p>
            <a:pPr marL="800100" lvl="1" indent="-342900">
              <a:buFont typeface="+mj-lt"/>
              <a:buAutoNum type="alphaLcParenR"/>
            </a:pPr>
            <a:r>
              <a:rPr lang="en-US" dirty="0" smtClean="0">
                <a:latin typeface="Arial Narrow" pitchFamily="34" charset="0"/>
              </a:rPr>
              <a:t>they </a:t>
            </a:r>
            <a:r>
              <a:rPr lang="en-US" dirty="0">
                <a:latin typeface="Arial Narrow" pitchFamily="34" charset="0"/>
              </a:rPr>
              <a:t>must be </a:t>
            </a:r>
            <a:r>
              <a:rPr lang="en-US" dirty="0">
                <a:solidFill>
                  <a:srgbClr val="FF0000"/>
                </a:solidFill>
                <a:latin typeface="Arial Narrow" pitchFamily="34" charset="0"/>
              </a:rPr>
              <a:t>incurred by the beneficiary</a:t>
            </a:r>
            <a:r>
              <a:rPr lang="en-US" dirty="0" smtClean="0">
                <a:latin typeface="Arial Narrow" pitchFamily="34" charset="0"/>
              </a:rPr>
              <a:t>;</a:t>
            </a:r>
          </a:p>
          <a:p>
            <a:pPr marL="800100" lvl="1" indent="-342900">
              <a:buFont typeface="+mj-lt"/>
              <a:buAutoNum type="alphaLcParenR"/>
            </a:pPr>
            <a:r>
              <a:rPr lang="en-US" dirty="0">
                <a:latin typeface="Arial Narrow" pitchFamily="34" charset="0"/>
              </a:rPr>
              <a:t>they must be incurred </a:t>
            </a:r>
            <a:r>
              <a:rPr lang="en-US" dirty="0">
                <a:solidFill>
                  <a:srgbClr val="FF0000"/>
                </a:solidFill>
                <a:latin typeface="Arial Narrow" pitchFamily="34" charset="0"/>
              </a:rPr>
              <a:t>during the duration of the project</a:t>
            </a:r>
            <a:r>
              <a:rPr lang="en-US" dirty="0">
                <a:latin typeface="Arial Narrow" pitchFamily="34" charset="0"/>
              </a:rPr>
              <a:t>, with the exception </a:t>
            </a:r>
            <a:r>
              <a:rPr lang="en-US" dirty="0" smtClean="0">
                <a:latin typeface="Arial Narrow" pitchFamily="34" charset="0"/>
              </a:rPr>
              <a:t>of costs </a:t>
            </a:r>
            <a:r>
              <a:rPr lang="en-US" dirty="0">
                <a:latin typeface="Arial Narrow" pitchFamily="34" charset="0"/>
              </a:rPr>
              <a:t>incurred in relation to final reports and </a:t>
            </a:r>
            <a:r>
              <a:rPr lang="en-US" dirty="0" smtClean="0">
                <a:latin typeface="Arial Narrow" pitchFamily="34" charset="0"/>
              </a:rPr>
              <a:t>…as </a:t>
            </a:r>
            <a:r>
              <a:rPr lang="en-US" dirty="0">
                <a:latin typeface="Arial Narrow" pitchFamily="34" charset="0"/>
              </a:rPr>
              <a:t>well as certificates on the financial statements </a:t>
            </a:r>
            <a:r>
              <a:rPr lang="en-US" dirty="0" smtClean="0">
                <a:latin typeface="Arial Narrow" pitchFamily="34" charset="0"/>
              </a:rPr>
              <a:t>…. </a:t>
            </a:r>
            <a:r>
              <a:rPr lang="en-US" dirty="0">
                <a:latin typeface="Arial Narrow" pitchFamily="34" charset="0"/>
              </a:rPr>
              <a:t>and final reviews if applicable, which may be incurred during </a:t>
            </a:r>
            <a:r>
              <a:rPr lang="en-US" dirty="0" smtClean="0">
                <a:latin typeface="Arial Narrow" pitchFamily="34" charset="0"/>
              </a:rPr>
              <a:t>the period </a:t>
            </a:r>
            <a:r>
              <a:rPr lang="en-US" dirty="0">
                <a:latin typeface="Arial Narrow" pitchFamily="34" charset="0"/>
              </a:rPr>
              <a:t>of up to 60 days after the end of the </a:t>
            </a:r>
            <a:r>
              <a:rPr lang="en-US" dirty="0" smtClean="0">
                <a:latin typeface="Arial Narrow" pitchFamily="34" charset="0"/>
              </a:rPr>
              <a:t>project….;</a:t>
            </a:r>
            <a:endParaRPr lang="en-US" dirty="0">
              <a:latin typeface="Arial Narrow" pitchFamily="34" charset="0"/>
            </a:endParaRPr>
          </a:p>
          <a:p>
            <a:pPr marL="800100" lvl="1" indent="-342900">
              <a:buFont typeface="+mj-lt"/>
              <a:buAutoNum type="alphaLcParenR"/>
            </a:pPr>
            <a:r>
              <a:rPr lang="en-US" dirty="0" smtClean="0">
                <a:latin typeface="Arial Narrow" pitchFamily="34" charset="0"/>
              </a:rPr>
              <a:t>they </a:t>
            </a:r>
            <a:r>
              <a:rPr lang="en-US" dirty="0">
                <a:latin typeface="Arial Narrow" pitchFamily="34" charset="0"/>
              </a:rPr>
              <a:t>must be determined in accordance with the usual accounting </a:t>
            </a:r>
            <a:r>
              <a:rPr lang="en-US" dirty="0" smtClean="0">
                <a:latin typeface="Arial Narrow" pitchFamily="34" charset="0"/>
              </a:rPr>
              <a:t>and management </a:t>
            </a:r>
            <a:r>
              <a:rPr lang="en-US" dirty="0">
                <a:latin typeface="Arial Narrow" pitchFamily="34" charset="0"/>
              </a:rPr>
              <a:t>principles and practices of the beneficiary. The </a:t>
            </a:r>
            <a:r>
              <a:rPr lang="en-US" dirty="0" smtClean="0">
                <a:latin typeface="Arial Narrow" pitchFamily="34" charset="0"/>
              </a:rPr>
              <a:t>accounting procedures </a:t>
            </a:r>
            <a:r>
              <a:rPr lang="en-US" dirty="0">
                <a:latin typeface="Arial Narrow" pitchFamily="34" charset="0"/>
              </a:rPr>
              <a:t>used in the recording of costs and receipts shall respect </a:t>
            </a:r>
            <a:r>
              <a:rPr lang="en-US" dirty="0" smtClean="0">
                <a:latin typeface="Arial Narrow" pitchFamily="34" charset="0"/>
              </a:rPr>
              <a:t>the accounting </a:t>
            </a:r>
            <a:r>
              <a:rPr lang="en-US" dirty="0">
                <a:latin typeface="Arial Narrow" pitchFamily="34" charset="0"/>
              </a:rPr>
              <a:t>rules of the State </a:t>
            </a:r>
            <a:r>
              <a:rPr lang="en-US" dirty="0" smtClean="0">
                <a:latin typeface="Arial Narrow" pitchFamily="34" charset="0"/>
              </a:rPr>
              <a:t>of the beneficiary. ………</a:t>
            </a:r>
            <a:endParaRPr lang="en-US" dirty="0">
              <a:latin typeface="Arial Narrow" pitchFamily="34" charset="0"/>
            </a:endParaRPr>
          </a:p>
          <a:p>
            <a:pPr marL="800100" lvl="1" indent="-342900">
              <a:buFont typeface="+mj-lt"/>
              <a:buAutoNum type="alphaLcParenR"/>
            </a:pPr>
            <a:r>
              <a:rPr lang="en-US" dirty="0" smtClean="0">
                <a:solidFill>
                  <a:srgbClr val="FF0000"/>
                </a:solidFill>
                <a:latin typeface="Arial Narrow" pitchFamily="34" charset="0"/>
              </a:rPr>
              <a:t>they </a:t>
            </a:r>
            <a:r>
              <a:rPr lang="en-US" dirty="0">
                <a:solidFill>
                  <a:srgbClr val="FF0000"/>
                </a:solidFill>
                <a:latin typeface="Arial Narrow" pitchFamily="34" charset="0"/>
              </a:rPr>
              <a:t>must be used for the sole purpose of achieving the objectives of </a:t>
            </a:r>
            <a:r>
              <a:rPr lang="en-US" dirty="0" smtClean="0">
                <a:solidFill>
                  <a:srgbClr val="FF0000"/>
                </a:solidFill>
                <a:latin typeface="Arial Narrow" pitchFamily="34" charset="0"/>
              </a:rPr>
              <a:t>the project </a:t>
            </a:r>
            <a:r>
              <a:rPr lang="en-US" dirty="0">
                <a:solidFill>
                  <a:srgbClr val="FF0000"/>
                </a:solidFill>
                <a:latin typeface="Arial Narrow" pitchFamily="34" charset="0"/>
              </a:rPr>
              <a:t>and its expected results, </a:t>
            </a:r>
            <a:r>
              <a:rPr lang="en-US" dirty="0" smtClean="0">
                <a:solidFill>
                  <a:srgbClr val="FF0000"/>
                </a:solidFill>
                <a:latin typeface="Arial Narrow" pitchFamily="34" charset="0"/>
              </a:rPr>
              <a:t>following ….the </a:t>
            </a:r>
            <a:r>
              <a:rPr lang="en-US" dirty="0">
                <a:solidFill>
                  <a:srgbClr val="FF0000"/>
                </a:solidFill>
                <a:latin typeface="Arial Narrow" pitchFamily="34" charset="0"/>
              </a:rPr>
              <a:t>principles </a:t>
            </a:r>
            <a:r>
              <a:rPr lang="en-US" dirty="0" smtClean="0">
                <a:solidFill>
                  <a:srgbClr val="FF0000"/>
                </a:solidFill>
                <a:latin typeface="Arial Narrow" pitchFamily="34" charset="0"/>
              </a:rPr>
              <a:t>of economy</a:t>
            </a:r>
            <a:r>
              <a:rPr lang="en-US" dirty="0">
                <a:solidFill>
                  <a:srgbClr val="FF0000"/>
                </a:solidFill>
                <a:latin typeface="Arial Narrow" pitchFamily="34" charset="0"/>
              </a:rPr>
              <a:t>, efficiency and effectiveness</a:t>
            </a:r>
            <a:r>
              <a:rPr lang="en-US" dirty="0">
                <a:latin typeface="Arial Narrow" pitchFamily="34" charset="0"/>
              </a:rPr>
              <a:t>;</a:t>
            </a:r>
          </a:p>
          <a:p>
            <a:pPr marL="800100" lvl="1" indent="-342900">
              <a:buFont typeface="+mj-lt"/>
              <a:buAutoNum type="alphaLcParenR"/>
            </a:pPr>
            <a:r>
              <a:rPr lang="en-US" dirty="0" smtClean="0">
                <a:latin typeface="Arial Narrow" pitchFamily="34" charset="0"/>
              </a:rPr>
              <a:t>they </a:t>
            </a:r>
            <a:r>
              <a:rPr lang="en-US" dirty="0">
                <a:latin typeface="Arial Narrow" pitchFamily="34" charset="0"/>
              </a:rPr>
              <a:t>must be recorded in the accounts of the beneficiary; in the case of </a:t>
            </a:r>
            <a:r>
              <a:rPr lang="en-US" dirty="0" smtClean="0">
                <a:latin typeface="Arial Narrow" pitchFamily="34" charset="0"/>
              </a:rPr>
              <a:t>any contribution </a:t>
            </a:r>
            <a:r>
              <a:rPr lang="en-US" dirty="0">
                <a:latin typeface="Arial Narrow" pitchFamily="34" charset="0"/>
              </a:rPr>
              <a:t>from third parties, they must be recorded in the accounts of </a:t>
            </a:r>
            <a:r>
              <a:rPr lang="en-US" dirty="0" smtClean="0">
                <a:latin typeface="Arial Narrow" pitchFamily="34" charset="0"/>
              </a:rPr>
              <a:t>the third </a:t>
            </a:r>
            <a:r>
              <a:rPr lang="en-US" dirty="0">
                <a:latin typeface="Arial Narrow" pitchFamily="34" charset="0"/>
              </a:rPr>
              <a:t>parties;</a:t>
            </a:r>
          </a:p>
          <a:p>
            <a:pPr marL="800100" lvl="1" indent="-342900">
              <a:buFont typeface="+mj-lt"/>
              <a:buAutoNum type="alphaLcParenR"/>
            </a:pPr>
            <a:r>
              <a:rPr lang="en-US" dirty="0" smtClean="0">
                <a:solidFill>
                  <a:srgbClr val="FF0000"/>
                </a:solidFill>
                <a:latin typeface="Arial Narrow" pitchFamily="34" charset="0"/>
              </a:rPr>
              <a:t>they </a:t>
            </a:r>
            <a:r>
              <a:rPr lang="en-US" dirty="0">
                <a:solidFill>
                  <a:srgbClr val="FF0000"/>
                </a:solidFill>
                <a:latin typeface="Arial Narrow" pitchFamily="34" charset="0"/>
              </a:rPr>
              <a:t>must be indicated in the estimated overall budget in Annex I</a:t>
            </a:r>
            <a:r>
              <a:rPr lang="en-US" dirty="0" smtClean="0">
                <a:solidFill>
                  <a:srgbClr val="FF0000"/>
                </a:solidFill>
                <a:latin typeface="Arial Narrow" pitchFamily="34" charset="0"/>
              </a:rPr>
              <a:t>.</a:t>
            </a:r>
          </a:p>
          <a:p>
            <a:pPr marL="342900" indent="-342900">
              <a:buFont typeface="+mj-lt"/>
              <a:buAutoNum type="arabicPeriod"/>
            </a:pPr>
            <a:r>
              <a:rPr lang="en-US" dirty="0">
                <a:latin typeface="Arial Narrow" pitchFamily="34" charset="0"/>
              </a:rPr>
              <a:t>Costs incurred by </a:t>
            </a:r>
            <a:r>
              <a:rPr lang="en-US" dirty="0">
                <a:solidFill>
                  <a:srgbClr val="FF0000"/>
                </a:solidFill>
                <a:latin typeface="Arial Narrow" pitchFamily="34" charset="0"/>
              </a:rPr>
              <a:t>third parties </a:t>
            </a:r>
            <a:r>
              <a:rPr lang="en-US" dirty="0">
                <a:latin typeface="Arial Narrow" pitchFamily="34" charset="0"/>
              </a:rPr>
              <a:t>in relation to resources they make available free </a:t>
            </a:r>
            <a:r>
              <a:rPr lang="en-US" dirty="0" smtClean="0">
                <a:latin typeface="Arial Narrow" pitchFamily="34" charset="0"/>
              </a:rPr>
              <a:t>of charge </a:t>
            </a:r>
            <a:r>
              <a:rPr lang="en-US" dirty="0">
                <a:latin typeface="Arial Narrow" pitchFamily="34" charset="0"/>
              </a:rPr>
              <a:t>to a beneficiary, can be declared by the beneficiary provided they meet </a:t>
            </a:r>
            <a:r>
              <a:rPr lang="en-US" dirty="0" smtClean="0">
                <a:latin typeface="Arial Narrow" pitchFamily="34" charset="0"/>
              </a:rPr>
              <a:t>the conditions ……….</a:t>
            </a:r>
            <a:endParaRPr lang="en-US" dirty="0">
              <a:latin typeface="Arial Narrow" pitchFamily="34" charset="0"/>
            </a:endParaRPr>
          </a:p>
          <a:p>
            <a:pPr marL="342900" indent="-342900">
              <a:buFont typeface="+mj-lt"/>
              <a:buAutoNum type="arabicPeriod"/>
            </a:pPr>
            <a:r>
              <a:rPr lang="en-US" dirty="0" smtClean="0">
                <a:latin typeface="Arial Narrow" pitchFamily="34" charset="0"/>
              </a:rPr>
              <a:t>Costs </a:t>
            </a:r>
            <a:r>
              <a:rPr lang="en-US" dirty="0">
                <a:latin typeface="Arial Narrow" pitchFamily="34" charset="0"/>
              </a:rPr>
              <a:t>entailed by a </a:t>
            </a:r>
            <a:r>
              <a:rPr lang="en-US" dirty="0">
                <a:solidFill>
                  <a:srgbClr val="FF0000"/>
                </a:solidFill>
                <a:latin typeface="Arial Narrow" pitchFamily="34" charset="0"/>
              </a:rPr>
              <a:t>sub-contract</a:t>
            </a:r>
            <a:r>
              <a:rPr lang="en-US" dirty="0">
                <a:latin typeface="Arial Narrow" pitchFamily="34" charset="0"/>
              </a:rPr>
              <a:t> awarded by the beneficiary for the purposes </a:t>
            </a:r>
            <a:r>
              <a:rPr lang="en-US" dirty="0" smtClean="0">
                <a:latin typeface="Arial Narrow" pitchFamily="34" charset="0"/>
              </a:rPr>
              <a:t>of carrying </a:t>
            </a:r>
            <a:r>
              <a:rPr lang="en-US" dirty="0">
                <a:latin typeface="Arial Narrow" pitchFamily="34" charset="0"/>
              </a:rPr>
              <a:t>out the project are eligible provided that the conditions laid down in </a:t>
            </a:r>
            <a:r>
              <a:rPr lang="en-US" dirty="0" smtClean="0">
                <a:latin typeface="Arial Narrow" pitchFamily="34" charset="0"/>
              </a:rPr>
              <a:t>Article II.7 </a:t>
            </a:r>
            <a:r>
              <a:rPr lang="en-US" dirty="0">
                <a:latin typeface="Arial Narrow" pitchFamily="34" charset="0"/>
              </a:rPr>
              <a:t>are met.</a:t>
            </a:r>
          </a:p>
          <a:p>
            <a:pPr marL="342900" indent="-342900">
              <a:buFont typeface="+mj-lt"/>
              <a:buAutoNum type="arabicPeriod"/>
            </a:pPr>
            <a:r>
              <a:rPr lang="en-US" dirty="0" smtClean="0">
                <a:latin typeface="Arial Narrow" pitchFamily="34" charset="0"/>
              </a:rPr>
              <a:t>Follows a list of </a:t>
            </a:r>
            <a:r>
              <a:rPr lang="en-US" dirty="0">
                <a:latin typeface="Arial Narrow" pitchFamily="34" charset="0"/>
              </a:rPr>
              <a:t>costs </a:t>
            </a:r>
            <a:r>
              <a:rPr lang="en-US" dirty="0" smtClean="0">
                <a:latin typeface="Arial Narrow" pitchFamily="34" charset="0"/>
              </a:rPr>
              <a:t>to </a:t>
            </a:r>
            <a:r>
              <a:rPr lang="en-US" dirty="0">
                <a:latin typeface="Arial Narrow" pitchFamily="34" charset="0"/>
              </a:rPr>
              <a:t>be considered as </a:t>
            </a:r>
            <a:r>
              <a:rPr lang="en-US" b="1" dirty="0" smtClean="0">
                <a:solidFill>
                  <a:srgbClr val="FF0000"/>
                </a:solidFill>
                <a:latin typeface="Arial Narrow" pitchFamily="34" charset="0"/>
              </a:rPr>
              <a:t>non-eligible;  may </a:t>
            </a:r>
            <a:r>
              <a:rPr lang="en-US" b="1" dirty="0">
                <a:solidFill>
                  <a:srgbClr val="FF0000"/>
                </a:solidFill>
                <a:latin typeface="Arial Narrow" pitchFamily="34" charset="0"/>
              </a:rPr>
              <a:t>not be charged </a:t>
            </a:r>
            <a:r>
              <a:rPr lang="en-US" dirty="0" smtClean="0">
                <a:latin typeface="Arial Narrow" pitchFamily="34" charset="0"/>
              </a:rPr>
              <a:t>to the </a:t>
            </a:r>
            <a:r>
              <a:rPr lang="en-US" dirty="0">
                <a:latin typeface="Arial Narrow" pitchFamily="34" charset="0"/>
              </a:rPr>
              <a:t>project:</a:t>
            </a:r>
            <a:endParaRPr lang="en-US" dirty="0" smtClean="0">
              <a:latin typeface="Arial Narrow" pitchFamily="34" charset="0"/>
            </a:endParaRPr>
          </a:p>
          <a:p>
            <a:pPr marL="342900" indent="-342900">
              <a:buFont typeface="+mj-lt"/>
              <a:buAutoNum type="arabicPeriod"/>
            </a:pPr>
            <a:endParaRPr lang="it-IT" dirty="0">
              <a:latin typeface="Arial Narrow" pitchFamily="34" charset="0"/>
            </a:endParaRPr>
          </a:p>
        </p:txBody>
      </p:sp>
    </p:spTree>
    <p:extLst>
      <p:ext uri="{BB962C8B-B14F-4D97-AF65-F5344CB8AC3E}">
        <p14:creationId xmlns:p14="http://schemas.microsoft.com/office/powerpoint/2010/main" val="2357923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4" y="12709"/>
            <a:ext cx="9144000" cy="6463308"/>
          </a:xfrm>
          <a:prstGeom prst="rect">
            <a:avLst/>
          </a:prstGeom>
        </p:spPr>
        <p:txBody>
          <a:bodyPr wrap="square">
            <a:spAutoFit/>
          </a:bodyPr>
          <a:lstStyle/>
          <a:p>
            <a:r>
              <a:rPr lang="en-US" b="1" dirty="0">
                <a:solidFill>
                  <a:srgbClr val="00B0F0"/>
                </a:solidFill>
                <a:latin typeface="Arial Narrow" pitchFamily="34" charset="0"/>
              </a:rPr>
              <a:t>II.15. Identification of direct and indirect costs</a:t>
            </a:r>
          </a:p>
          <a:p>
            <a:pPr marL="342900" indent="-342900">
              <a:buFont typeface="+mj-lt"/>
              <a:buAutoNum type="arabicPeriod"/>
            </a:pPr>
            <a:r>
              <a:rPr lang="en-US" dirty="0" smtClean="0">
                <a:solidFill>
                  <a:srgbClr val="FF0000"/>
                </a:solidFill>
                <a:latin typeface="Arial Narrow" pitchFamily="34" charset="0"/>
              </a:rPr>
              <a:t>Direct </a:t>
            </a:r>
            <a:r>
              <a:rPr lang="en-US" dirty="0">
                <a:solidFill>
                  <a:srgbClr val="FF0000"/>
                </a:solidFill>
                <a:latin typeface="Arial Narrow" pitchFamily="34" charset="0"/>
              </a:rPr>
              <a:t>costs</a:t>
            </a:r>
            <a:r>
              <a:rPr lang="en-US" dirty="0">
                <a:latin typeface="Arial Narrow" pitchFamily="34" charset="0"/>
              </a:rPr>
              <a:t> are all those eligible costs which can be attributed directly to the </a:t>
            </a:r>
            <a:r>
              <a:rPr lang="en-US" dirty="0" smtClean="0">
                <a:latin typeface="Arial Narrow" pitchFamily="34" charset="0"/>
              </a:rPr>
              <a:t>project and </a:t>
            </a:r>
            <a:r>
              <a:rPr lang="en-US" dirty="0">
                <a:latin typeface="Arial Narrow" pitchFamily="34" charset="0"/>
              </a:rPr>
              <a:t>are identified by the beneficiary as such, in accordance with its </a:t>
            </a:r>
            <a:r>
              <a:rPr lang="en-US" dirty="0" smtClean="0">
                <a:latin typeface="Arial Narrow" pitchFamily="34" charset="0"/>
              </a:rPr>
              <a:t>accounting principles </a:t>
            </a:r>
            <a:r>
              <a:rPr lang="en-US" dirty="0">
                <a:latin typeface="Arial Narrow" pitchFamily="34" charset="0"/>
              </a:rPr>
              <a:t>and its usual internal rules</a:t>
            </a:r>
            <a:r>
              <a:rPr lang="en-US" dirty="0" smtClean="0">
                <a:latin typeface="Arial Narrow" pitchFamily="34" charset="0"/>
              </a:rPr>
              <a:t>.</a:t>
            </a:r>
          </a:p>
          <a:p>
            <a:pPr marL="342900" indent="-342900">
              <a:buFont typeface="+mj-lt"/>
              <a:buAutoNum type="arabicPeriod"/>
            </a:pPr>
            <a:endParaRPr lang="en-US" dirty="0">
              <a:latin typeface="Arial Narrow" pitchFamily="34" charset="0"/>
            </a:endParaRPr>
          </a:p>
          <a:p>
            <a:pPr marL="342900" indent="-342900">
              <a:buFont typeface="+mj-lt"/>
              <a:buAutoNum type="arabicPeriod"/>
            </a:pPr>
            <a:r>
              <a:rPr lang="en-US" dirty="0" smtClean="0">
                <a:latin typeface="Arial Narrow" pitchFamily="34" charset="0"/>
              </a:rPr>
              <a:t>Direct </a:t>
            </a:r>
            <a:r>
              <a:rPr lang="en-US" dirty="0">
                <a:latin typeface="Arial Narrow" pitchFamily="34" charset="0"/>
              </a:rPr>
              <a:t>eligible costs may take the form either of actual eligible costs, and/or </a:t>
            </a:r>
            <a:r>
              <a:rPr lang="en-US" dirty="0" smtClean="0">
                <a:solidFill>
                  <a:srgbClr val="FF0000"/>
                </a:solidFill>
                <a:latin typeface="Arial Narrow" pitchFamily="34" charset="0"/>
              </a:rPr>
              <a:t>flat-rates and/or </a:t>
            </a:r>
            <a:r>
              <a:rPr lang="en-US" dirty="0">
                <a:solidFill>
                  <a:srgbClr val="FF0000"/>
                </a:solidFill>
                <a:latin typeface="Arial Narrow" pitchFamily="34" charset="0"/>
              </a:rPr>
              <a:t>lump </a:t>
            </a:r>
            <a:r>
              <a:rPr lang="en-US" dirty="0" smtClean="0">
                <a:solidFill>
                  <a:srgbClr val="FF0000"/>
                </a:solidFill>
                <a:latin typeface="Arial Narrow" pitchFamily="34" charset="0"/>
              </a:rPr>
              <a:t>sums. </a:t>
            </a:r>
            <a:r>
              <a:rPr lang="en-US" dirty="0" smtClean="0">
                <a:latin typeface="Arial Narrow" pitchFamily="34" charset="0"/>
              </a:rPr>
              <a:t>The </a:t>
            </a:r>
            <a:r>
              <a:rPr lang="en-US" dirty="0">
                <a:latin typeface="Arial Narrow" pitchFamily="34" charset="0"/>
              </a:rPr>
              <a:t>conditions for reimbursement of direct eligible costs </a:t>
            </a:r>
            <a:r>
              <a:rPr lang="en-US" dirty="0" smtClean="0">
                <a:latin typeface="Arial Narrow" pitchFamily="34" charset="0"/>
              </a:rPr>
              <a:t>are d</a:t>
            </a:r>
            <a:r>
              <a:rPr lang="it-IT" dirty="0" smtClean="0">
                <a:latin typeface="Arial Narrow" pitchFamily="34" charset="0"/>
              </a:rPr>
              <a:t>efined </a:t>
            </a:r>
            <a:r>
              <a:rPr lang="it-IT" dirty="0">
                <a:latin typeface="Arial Narrow" pitchFamily="34" charset="0"/>
              </a:rPr>
              <a:t>in Annex III</a:t>
            </a:r>
            <a:r>
              <a:rPr lang="it-IT" dirty="0" smtClean="0">
                <a:latin typeface="Arial Narrow" pitchFamily="34" charset="0"/>
              </a:rPr>
              <a:t>.</a:t>
            </a:r>
          </a:p>
          <a:p>
            <a:pPr marL="342900" indent="-342900">
              <a:buFont typeface="+mj-lt"/>
              <a:buAutoNum type="arabicPeriod"/>
            </a:pPr>
            <a:endParaRPr lang="it-IT" dirty="0">
              <a:latin typeface="Arial Narrow" pitchFamily="34" charset="0"/>
            </a:endParaRPr>
          </a:p>
          <a:p>
            <a:pPr marL="342900" indent="-342900">
              <a:buFont typeface="+mj-lt"/>
              <a:buAutoNum type="arabicPeriod"/>
            </a:pPr>
            <a:r>
              <a:rPr lang="en-US" dirty="0" smtClean="0">
                <a:latin typeface="Arial Narrow" pitchFamily="34" charset="0"/>
              </a:rPr>
              <a:t>Direct </a:t>
            </a:r>
            <a:r>
              <a:rPr lang="en-US" dirty="0">
                <a:latin typeface="Arial Narrow" pitchFamily="34" charset="0"/>
              </a:rPr>
              <a:t>personnel costs concerning the </a:t>
            </a:r>
            <a:r>
              <a:rPr lang="en-US" dirty="0">
                <a:solidFill>
                  <a:srgbClr val="FF0000"/>
                </a:solidFill>
                <a:latin typeface="Arial Narrow" pitchFamily="34" charset="0"/>
              </a:rPr>
              <a:t>appointed researcher </a:t>
            </a:r>
            <a:r>
              <a:rPr lang="en-US" dirty="0">
                <a:latin typeface="Arial Narrow" pitchFamily="34" charset="0"/>
              </a:rPr>
              <a:t>are eligible for the </a:t>
            </a:r>
            <a:r>
              <a:rPr lang="en-US" dirty="0" smtClean="0">
                <a:latin typeface="Arial Narrow" pitchFamily="34" charset="0"/>
              </a:rPr>
              <a:t>work carried </a:t>
            </a:r>
            <a:r>
              <a:rPr lang="en-US" dirty="0">
                <a:latin typeface="Arial Narrow" pitchFamily="34" charset="0"/>
              </a:rPr>
              <a:t>out in the frame of the project</a:t>
            </a:r>
            <a:r>
              <a:rPr lang="en-US" dirty="0" smtClean="0">
                <a:latin typeface="Arial Narrow" pitchFamily="34" charset="0"/>
              </a:rPr>
              <a:t>.</a:t>
            </a:r>
          </a:p>
          <a:p>
            <a:pPr marL="342900" indent="-342900">
              <a:buFont typeface="+mj-lt"/>
              <a:buAutoNum type="arabicPeriod"/>
            </a:pPr>
            <a:endParaRPr lang="en-US" dirty="0">
              <a:latin typeface="Arial Narrow" pitchFamily="34" charset="0"/>
            </a:endParaRPr>
          </a:p>
          <a:p>
            <a:pPr marL="342900" indent="-342900">
              <a:buFont typeface="+mj-lt"/>
              <a:buAutoNum type="arabicPeriod"/>
            </a:pPr>
            <a:r>
              <a:rPr lang="en-US" dirty="0" smtClean="0">
                <a:latin typeface="Arial Narrow" pitchFamily="34" charset="0"/>
              </a:rPr>
              <a:t>As </a:t>
            </a:r>
            <a:r>
              <a:rPr lang="en-US" dirty="0">
                <a:latin typeface="Arial Narrow" pitchFamily="34" charset="0"/>
              </a:rPr>
              <a:t>a general rule, the appointed </a:t>
            </a:r>
            <a:r>
              <a:rPr lang="en-US" dirty="0">
                <a:solidFill>
                  <a:srgbClr val="FF0000"/>
                </a:solidFill>
                <a:latin typeface="Arial Narrow" pitchFamily="34" charset="0"/>
              </a:rPr>
              <a:t>researcher must devote him/herself full-time </a:t>
            </a:r>
            <a:r>
              <a:rPr lang="en-US" dirty="0" smtClean="0">
                <a:latin typeface="Arial Narrow" pitchFamily="34" charset="0"/>
              </a:rPr>
              <a:t>and continuously </a:t>
            </a:r>
            <a:r>
              <a:rPr lang="en-US" dirty="0">
                <a:latin typeface="Arial Narrow" pitchFamily="34" charset="0"/>
              </a:rPr>
              <a:t>to the project </a:t>
            </a:r>
            <a:r>
              <a:rPr lang="en-US" dirty="0" smtClean="0">
                <a:latin typeface="Arial Narrow" pitchFamily="34" charset="0"/>
              </a:rPr>
              <a:t>…... </a:t>
            </a:r>
            <a:r>
              <a:rPr lang="en-US" dirty="0">
                <a:latin typeface="Arial Narrow" pitchFamily="34" charset="0"/>
              </a:rPr>
              <a:t>However, in specific and duly justified </a:t>
            </a:r>
            <a:r>
              <a:rPr lang="en-US" dirty="0" smtClean="0">
                <a:latin typeface="Arial Narrow" pitchFamily="34" charset="0"/>
              </a:rPr>
              <a:t>cases, as </a:t>
            </a:r>
            <a:r>
              <a:rPr lang="en-US" dirty="0">
                <a:latin typeface="Arial Narrow" pitchFamily="34" charset="0"/>
              </a:rPr>
              <a:t>established in Annex III, the researcher may devote him/herself part-time </a:t>
            </a:r>
            <a:r>
              <a:rPr lang="en-US" dirty="0" smtClean="0">
                <a:latin typeface="Arial Narrow" pitchFamily="34" charset="0"/>
              </a:rPr>
              <a:t>for reasons </a:t>
            </a:r>
            <a:r>
              <a:rPr lang="en-US" dirty="0">
                <a:latin typeface="Arial Narrow" pitchFamily="34" charset="0"/>
              </a:rPr>
              <a:t>connected to personal or family circumstances and his/her activities </a:t>
            </a:r>
            <a:r>
              <a:rPr lang="en-US" dirty="0" smtClean="0">
                <a:latin typeface="Arial Narrow" pitchFamily="34" charset="0"/>
              </a:rPr>
              <a:t>under the </a:t>
            </a:r>
            <a:r>
              <a:rPr lang="en-US" dirty="0">
                <a:latin typeface="Arial Narrow" pitchFamily="34" charset="0"/>
              </a:rPr>
              <a:t>project may be carried out in several phases. </a:t>
            </a:r>
            <a:r>
              <a:rPr lang="en-US" dirty="0" smtClean="0">
                <a:latin typeface="Arial Narrow" pitchFamily="34" charset="0"/>
              </a:rPr>
              <a:t>……</a:t>
            </a:r>
          </a:p>
          <a:p>
            <a:pPr marL="342900" indent="-342900">
              <a:buFont typeface="+mj-lt"/>
              <a:buAutoNum type="arabicPeriod"/>
            </a:pPr>
            <a:endParaRPr lang="en-US" dirty="0" smtClean="0">
              <a:latin typeface="Arial Narrow" pitchFamily="34" charset="0"/>
            </a:endParaRPr>
          </a:p>
          <a:p>
            <a:pPr marL="342900" indent="-342900">
              <a:buFont typeface="+mj-lt"/>
              <a:buAutoNum type="arabicPeriod"/>
            </a:pPr>
            <a:r>
              <a:rPr lang="en-US" b="1" dirty="0">
                <a:solidFill>
                  <a:srgbClr val="FF0000"/>
                </a:solidFill>
                <a:latin typeface="Arial Narrow" pitchFamily="34" charset="0"/>
              </a:rPr>
              <a:t>Personnel costs </a:t>
            </a:r>
            <a:r>
              <a:rPr lang="en-US" dirty="0">
                <a:latin typeface="Arial Narrow" pitchFamily="34" charset="0"/>
              </a:rPr>
              <a:t>other than those concerning the researcher appointed under </a:t>
            </a:r>
            <a:r>
              <a:rPr lang="en-US" dirty="0" smtClean="0">
                <a:latin typeface="Arial Narrow" pitchFamily="34" charset="0"/>
              </a:rPr>
              <a:t>the project </a:t>
            </a:r>
            <a:r>
              <a:rPr lang="en-US" dirty="0">
                <a:latin typeface="Arial Narrow" pitchFamily="34" charset="0"/>
              </a:rPr>
              <a:t>are eligible </a:t>
            </a:r>
            <a:r>
              <a:rPr lang="en-US" dirty="0">
                <a:solidFill>
                  <a:srgbClr val="FF0000"/>
                </a:solidFill>
                <a:latin typeface="Arial Narrow" pitchFamily="34" charset="0"/>
              </a:rPr>
              <a:t>where expressly foreseen in Annex III</a:t>
            </a:r>
            <a:r>
              <a:rPr lang="en-US" dirty="0">
                <a:latin typeface="Arial Narrow" pitchFamily="34" charset="0"/>
              </a:rPr>
              <a:t>. In this case only the </a:t>
            </a:r>
            <a:r>
              <a:rPr lang="en-US" dirty="0" smtClean="0">
                <a:latin typeface="Arial Narrow" pitchFamily="34" charset="0"/>
              </a:rPr>
              <a:t>costs of </a:t>
            </a:r>
            <a:r>
              <a:rPr lang="en-US" dirty="0">
                <a:latin typeface="Arial Narrow" pitchFamily="34" charset="0"/>
              </a:rPr>
              <a:t>the actual hours worked by the persons directly carrying out work under </a:t>
            </a:r>
            <a:r>
              <a:rPr lang="en-US" dirty="0" smtClean="0">
                <a:latin typeface="Arial Narrow" pitchFamily="34" charset="0"/>
              </a:rPr>
              <a:t>the project </a:t>
            </a:r>
            <a:r>
              <a:rPr lang="en-US" dirty="0">
                <a:latin typeface="Arial Narrow" pitchFamily="34" charset="0"/>
              </a:rPr>
              <a:t>may be charged. Such persons must</a:t>
            </a:r>
            <a:r>
              <a:rPr lang="en-US" dirty="0" smtClean="0">
                <a:latin typeface="Arial Narrow" pitchFamily="34" charset="0"/>
              </a:rPr>
              <a:t>:</a:t>
            </a:r>
          </a:p>
          <a:p>
            <a:pPr marL="742950" lvl="1" indent="-285750">
              <a:buFont typeface="Arial" pitchFamily="34" charset="0"/>
              <a:buChar char="•"/>
            </a:pPr>
            <a:r>
              <a:rPr lang="en-US" dirty="0" smtClean="0">
                <a:latin typeface="Arial Narrow" pitchFamily="34" charset="0"/>
              </a:rPr>
              <a:t>be </a:t>
            </a:r>
            <a:r>
              <a:rPr lang="en-US" dirty="0">
                <a:latin typeface="Arial Narrow" pitchFamily="34" charset="0"/>
              </a:rPr>
              <a:t>directly hired by the beneficiary in accordance with its national legislation</a:t>
            </a:r>
            <a:r>
              <a:rPr lang="en-US" dirty="0" smtClean="0">
                <a:latin typeface="Arial Narrow" pitchFamily="34" charset="0"/>
              </a:rPr>
              <a:t>,</a:t>
            </a:r>
          </a:p>
          <a:p>
            <a:pPr marL="742950" lvl="1" indent="-285750">
              <a:buFont typeface="Arial" pitchFamily="34" charset="0"/>
              <a:buChar char="•"/>
            </a:pPr>
            <a:r>
              <a:rPr lang="en-US" dirty="0" smtClean="0">
                <a:latin typeface="Arial Narrow" pitchFamily="34" charset="0"/>
              </a:rPr>
              <a:t>work </a:t>
            </a:r>
            <a:r>
              <a:rPr lang="en-US" dirty="0">
                <a:latin typeface="Arial Narrow" pitchFamily="34" charset="0"/>
              </a:rPr>
              <a:t>under the sole technical supervision and responsibility of the latter, </a:t>
            </a:r>
            <a:r>
              <a:rPr lang="en-US" dirty="0" smtClean="0">
                <a:latin typeface="Arial Narrow" pitchFamily="34" charset="0"/>
              </a:rPr>
              <a:t>and</a:t>
            </a:r>
          </a:p>
          <a:p>
            <a:pPr marL="742950" lvl="1" indent="-285750">
              <a:buFont typeface="Arial" pitchFamily="34" charset="0"/>
              <a:buChar char="•"/>
            </a:pPr>
            <a:r>
              <a:rPr lang="en-US" dirty="0" smtClean="0">
                <a:latin typeface="Arial Narrow" pitchFamily="34" charset="0"/>
              </a:rPr>
              <a:t>be </a:t>
            </a:r>
            <a:r>
              <a:rPr lang="en-US" dirty="0">
                <a:latin typeface="Arial Narrow" pitchFamily="34" charset="0"/>
              </a:rPr>
              <a:t>remunerated in accordance with the normal practices of the beneficiary.</a:t>
            </a:r>
          </a:p>
          <a:p>
            <a:pPr lvl="1"/>
            <a:r>
              <a:rPr lang="en-US" dirty="0" smtClean="0">
                <a:latin typeface="Arial Narrow" pitchFamily="34" charset="0"/>
              </a:rPr>
              <a:t>Costs </a:t>
            </a:r>
            <a:r>
              <a:rPr lang="en-US" dirty="0">
                <a:latin typeface="Arial Narrow" pitchFamily="34" charset="0"/>
              </a:rPr>
              <a:t>related to parental leave for persons who are directly carrying out the </a:t>
            </a:r>
            <a:r>
              <a:rPr lang="en-US" dirty="0" smtClean="0">
                <a:latin typeface="Arial Narrow" pitchFamily="34" charset="0"/>
              </a:rPr>
              <a:t>project are </a:t>
            </a:r>
            <a:r>
              <a:rPr lang="en-US" dirty="0">
                <a:latin typeface="Arial Narrow" pitchFamily="34" charset="0"/>
              </a:rPr>
              <a:t>eligible costs, in proportion to the time dedicated to the project, provided </a:t>
            </a:r>
            <a:r>
              <a:rPr lang="en-US" dirty="0" smtClean="0">
                <a:latin typeface="Arial Narrow" pitchFamily="34" charset="0"/>
              </a:rPr>
              <a:t>that they </a:t>
            </a:r>
            <a:r>
              <a:rPr lang="en-US" dirty="0">
                <a:latin typeface="Arial Narrow" pitchFamily="34" charset="0"/>
              </a:rPr>
              <a:t>are mandatory under national </a:t>
            </a:r>
            <a:r>
              <a:rPr lang="en-US" dirty="0" smtClean="0">
                <a:latin typeface="Arial Narrow" pitchFamily="34" charset="0"/>
              </a:rPr>
              <a:t>law. </a:t>
            </a:r>
            <a:endParaRPr lang="it-IT" dirty="0">
              <a:latin typeface="Arial Narrow" pitchFamily="34" charset="0"/>
            </a:endParaRPr>
          </a:p>
        </p:txBody>
      </p:sp>
    </p:spTree>
    <p:extLst>
      <p:ext uri="{BB962C8B-B14F-4D97-AF65-F5344CB8AC3E}">
        <p14:creationId xmlns:p14="http://schemas.microsoft.com/office/powerpoint/2010/main" val="2787544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192" y="0"/>
            <a:ext cx="8784976" cy="6740307"/>
          </a:xfrm>
          <a:prstGeom prst="rect">
            <a:avLst/>
          </a:prstGeom>
        </p:spPr>
        <p:txBody>
          <a:bodyPr wrap="square">
            <a:spAutoFit/>
          </a:bodyPr>
          <a:lstStyle/>
          <a:p>
            <a:r>
              <a:rPr lang="en-US" b="1" dirty="0">
                <a:solidFill>
                  <a:srgbClr val="00B0F0"/>
                </a:solidFill>
                <a:latin typeface="Arial Narrow" pitchFamily="34" charset="0"/>
              </a:rPr>
              <a:t>Direct costs for management of the consortium activities include:</a:t>
            </a:r>
          </a:p>
          <a:p>
            <a:pPr marL="342900" indent="-342900">
              <a:buFont typeface="Arial" pitchFamily="34" charset="0"/>
              <a:buChar char="•"/>
            </a:pPr>
            <a:r>
              <a:rPr lang="en-US" dirty="0" smtClean="0">
                <a:latin typeface="Arial Narrow" pitchFamily="34" charset="0"/>
              </a:rPr>
              <a:t>maintenance </a:t>
            </a:r>
            <a:r>
              <a:rPr lang="en-US" dirty="0">
                <a:latin typeface="Arial Narrow" pitchFamily="34" charset="0"/>
              </a:rPr>
              <a:t>of the consortium agreement, if it is obligatory,</a:t>
            </a:r>
          </a:p>
          <a:p>
            <a:pPr marL="342900" indent="-342900">
              <a:buFont typeface="Arial" pitchFamily="34" charset="0"/>
              <a:buChar char="•"/>
            </a:pPr>
            <a:r>
              <a:rPr lang="en-US" dirty="0" smtClean="0">
                <a:latin typeface="Arial Narrow" pitchFamily="34" charset="0"/>
              </a:rPr>
              <a:t>the </a:t>
            </a:r>
            <a:r>
              <a:rPr lang="en-US" dirty="0">
                <a:latin typeface="Arial Narrow" pitchFamily="34" charset="0"/>
              </a:rPr>
              <a:t>overall legal, ethical, financial and administrative management including, for each of the beneficiaries,</a:t>
            </a:r>
          </a:p>
          <a:p>
            <a:pPr marL="342900" indent="-342900">
              <a:buFont typeface="Arial" pitchFamily="34" charset="0"/>
              <a:buChar char="•"/>
            </a:pPr>
            <a:r>
              <a:rPr lang="en-US" dirty="0" smtClean="0">
                <a:latin typeface="Arial Narrow" pitchFamily="34" charset="0"/>
              </a:rPr>
              <a:t>obtaining </a:t>
            </a:r>
            <a:r>
              <a:rPr lang="en-US" dirty="0">
                <a:latin typeface="Arial Narrow" pitchFamily="34" charset="0"/>
              </a:rPr>
              <a:t>the certificates on the financial statements and on the methodology and costs relating to financial audits and technical reviews,</a:t>
            </a:r>
          </a:p>
          <a:p>
            <a:pPr marL="342900" indent="-342900">
              <a:buFont typeface="Arial" pitchFamily="34" charset="0"/>
              <a:buChar char="•"/>
            </a:pPr>
            <a:r>
              <a:rPr lang="en-US" dirty="0" smtClean="0">
                <a:latin typeface="Arial Narrow" pitchFamily="34" charset="0"/>
              </a:rPr>
              <a:t>implementation </a:t>
            </a:r>
            <a:r>
              <a:rPr lang="en-US" dirty="0">
                <a:latin typeface="Arial Narrow" pitchFamily="34" charset="0"/>
              </a:rPr>
              <a:t>of competitive calls by the consortium for the participation of new beneficiaries, where required by Annex I of this grant agreement,</a:t>
            </a:r>
          </a:p>
          <a:p>
            <a:pPr marL="342900" indent="-342900">
              <a:buFont typeface="Arial" pitchFamily="34" charset="0"/>
              <a:buChar char="•"/>
            </a:pPr>
            <a:r>
              <a:rPr lang="en-US" dirty="0" smtClean="0">
                <a:latin typeface="Arial Narrow" pitchFamily="34" charset="0"/>
              </a:rPr>
              <a:t>any </a:t>
            </a:r>
            <a:r>
              <a:rPr lang="en-US" dirty="0">
                <a:latin typeface="Arial Narrow" pitchFamily="34" charset="0"/>
              </a:rPr>
              <a:t>other management activities foreseen by the annexes, </a:t>
            </a:r>
            <a:r>
              <a:rPr lang="en-US" dirty="0">
                <a:solidFill>
                  <a:srgbClr val="FF0000"/>
                </a:solidFill>
                <a:latin typeface="Arial Narrow" pitchFamily="34" charset="0"/>
              </a:rPr>
              <a:t>except coordination of research and technological development activities</a:t>
            </a:r>
            <a:r>
              <a:rPr lang="en-US" dirty="0" smtClean="0">
                <a:solidFill>
                  <a:srgbClr val="FF0000"/>
                </a:solidFill>
                <a:latin typeface="Arial Narrow" pitchFamily="34" charset="0"/>
              </a:rPr>
              <a:t>.</a:t>
            </a:r>
          </a:p>
          <a:p>
            <a:r>
              <a:rPr lang="en-US" b="1" dirty="0" smtClean="0">
                <a:solidFill>
                  <a:srgbClr val="00B0F0"/>
                </a:solidFill>
                <a:latin typeface="Arial Narrow" pitchFamily="34" charset="0"/>
              </a:rPr>
              <a:t>SME </a:t>
            </a:r>
            <a:r>
              <a:rPr lang="en-US" b="1" dirty="0">
                <a:solidFill>
                  <a:srgbClr val="00B0F0"/>
                </a:solidFill>
                <a:latin typeface="Arial Narrow" pitchFamily="34" charset="0"/>
              </a:rPr>
              <a:t>owners who do not receive a salary </a:t>
            </a:r>
            <a:r>
              <a:rPr lang="en-US" dirty="0">
                <a:latin typeface="Arial Narrow" pitchFamily="34" charset="0"/>
              </a:rPr>
              <a:t>and other natural persons who do </a:t>
            </a:r>
            <a:r>
              <a:rPr lang="en-US" dirty="0" smtClean="0">
                <a:latin typeface="Arial Narrow" pitchFamily="34" charset="0"/>
              </a:rPr>
              <a:t>not receive </a:t>
            </a:r>
            <a:r>
              <a:rPr lang="en-US" dirty="0">
                <a:latin typeface="Arial Narrow" pitchFamily="34" charset="0"/>
              </a:rPr>
              <a:t>a salary shall charge as personnel costs a flat rate based on the ones used </a:t>
            </a:r>
            <a:r>
              <a:rPr lang="en-US" dirty="0" smtClean="0">
                <a:latin typeface="Arial Narrow" pitchFamily="34" charset="0"/>
              </a:rPr>
              <a:t>in the </a:t>
            </a:r>
            <a:r>
              <a:rPr lang="en-US" dirty="0">
                <a:latin typeface="Arial Narrow" pitchFamily="34" charset="0"/>
              </a:rPr>
              <a:t>People Specific </a:t>
            </a:r>
            <a:r>
              <a:rPr lang="en-US" dirty="0" err="1">
                <a:latin typeface="Arial Narrow" pitchFamily="34" charset="0"/>
              </a:rPr>
              <a:t>Programme</a:t>
            </a:r>
            <a:r>
              <a:rPr lang="en-US" dirty="0">
                <a:latin typeface="Arial Narrow" pitchFamily="34" charset="0"/>
              </a:rPr>
              <a:t> for researchers with full social security </a:t>
            </a:r>
            <a:r>
              <a:rPr lang="en-US" dirty="0" smtClean="0">
                <a:latin typeface="Arial Narrow" pitchFamily="34" charset="0"/>
              </a:rPr>
              <a:t>coverage, adopted </a:t>
            </a:r>
            <a:r>
              <a:rPr lang="en-US" dirty="0">
                <a:latin typeface="Arial Narrow" pitchFamily="34" charset="0"/>
              </a:rPr>
              <a:t>by Council Decision No 2006/973/EC7, and specified in the annual </a:t>
            </a:r>
            <a:r>
              <a:rPr lang="en-US" dirty="0" smtClean="0">
                <a:latin typeface="Arial Narrow" pitchFamily="34" charset="0"/>
              </a:rPr>
              <a:t>Work </a:t>
            </a:r>
            <a:r>
              <a:rPr lang="en-US" dirty="0" err="1" smtClean="0">
                <a:latin typeface="Arial Narrow" pitchFamily="34" charset="0"/>
              </a:rPr>
              <a:t>Programme</a:t>
            </a:r>
            <a:r>
              <a:rPr lang="en-US" dirty="0" smtClean="0">
                <a:latin typeface="Arial Narrow" pitchFamily="34" charset="0"/>
              </a:rPr>
              <a:t> </a:t>
            </a:r>
            <a:r>
              <a:rPr lang="en-US" dirty="0">
                <a:latin typeface="Arial Narrow" pitchFamily="34" charset="0"/>
              </a:rPr>
              <a:t>of the year of the publication of the call to which the proposal has </a:t>
            </a:r>
            <a:r>
              <a:rPr lang="en-US" dirty="0" smtClean="0">
                <a:latin typeface="Arial Narrow" pitchFamily="34" charset="0"/>
              </a:rPr>
              <a:t>been submitted.</a:t>
            </a:r>
            <a:endParaRPr lang="en-US" dirty="0">
              <a:latin typeface="Arial Narrow" pitchFamily="34" charset="0"/>
            </a:endParaRPr>
          </a:p>
          <a:p>
            <a:r>
              <a:rPr lang="en-US" dirty="0">
                <a:latin typeface="Arial Narrow" pitchFamily="34" charset="0"/>
              </a:rPr>
              <a:t>The value of the personal work of those SME owners and natural persons shall </a:t>
            </a:r>
            <a:r>
              <a:rPr lang="en-US" dirty="0" smtClean="0">
                <a:latin typeface="Arial Narrow" pitchFamily="34" charset="0"/>
              </a:rPr>
              <a:t>be based </a:t>
            </a:r>
            <a:r>
              <a:rPr lang="en-US" dirty="0">
                <a:latin typeface="Arial Narrow" pitchFamily="34" charset="0"/>
              </a:rPr>
              <a:t>on a flat rate to be determined by multiplying the hours worked in the </a:t>
            </a:r>
            <a:r>
              <a:rPr lang="en-US" dirty="0" smtClean="0">
                <a:latin typeface="Arial Narrow" pitchFamily="34" charset="0"/>
              </a:rPr>
              <a:t>project by </a:t>
            </a:r>
            <a:r>
              <a:rPr lang="en-US" dirty="0">
                <a:latin typeface="Arial Narrow" pitchFamily="34" charset="0"/>
              </a:rPr>
              <a:t>the hourly rate to be calculated as follows</a:t>
            </a:r>
            <a:r>
              <a:rPr lang="en-US" dirty="0" smtClean="0">
                <a:latin typeface="Arial Narrow" pitchFamily="34" charset="0"/>
              </a:rPr>
              <a:t>:   …….. The </a:t>
            </a:r>
            <a:r>
              <a:rPr lang="en-US" dirty="0">
                <a:latin typeface="Arial Narrow" pitchFamily="34" charset="0"/>
              </a:rPr>
              <a:t>total number </a:t>
            </a:r>
            <a:r>
              <a:rPr lang="en-US" dirty="0" smtClean="0">
                <a:latin typeface="Arial Narrow" pitchFamily="34" charset="0"/>
              </a:rPr>
              <a:t>of hours </a:t>
            </a:r>
            <a:r>
              <a:rPr lang="en-US" dirty="0">
                <a:latin typeface="Arial Narrow" pitchFamily="34" charset="0"/>
              </a:rPr>
              <a:t>claimed for European Union projects in a year cannot be higher than </a:t>
            </a:r>
            <a:r>
              <a:rPr lang="en-US" dirty="0" smtClean="0">
                <a:latin typeface="Arial Narrow" pitchFamily="34" charset="0"/>
              </a:rPr>
              <a:t>the standard </a:t>
            </a:r>
            <a:r>
              <a:rPr lang="en-US" dirty="0">
                <a:latin typeface="Arial Narrow" pitchFamily="34" charset="0"/>
              </a:rPr>
              <a:t>number of productive hours per SME owner/natural person</a:t>
            </a:r>
            <a:r>
              <a:rPr lang="en-US" dirty="0" smtClean="0">
                <a:latin typeface="Arial Narrow" pitchFamily="34" charset="0"/>
              </a:rPr>
              <a:t>.</a:t>
            </a:r>
          </a:p>
          <a:p>
            <a:r>
              <a:rPr lang="en-US" dirty="0">
                <a:latin typeface="Arial Narrow" pitchFamily="34" charset="0"/>
              </a:rPr>
              <a:t>The value of the personal work shall be considered as a direct eligible cost of </a:t>
            </a:r>
            <a:r>
              <a:rPr lang="en-US" dirty="0" smtClean="0">
                <a:latin typeface="Arial Narrow" pitchFamily="34" charset="0"/>
              </a:rPr>
              <a:t>the project</a:t>
            </a:r>
            <a:r>
              <a:rPr lang="en-US" dirty="0">
                <a:latin typeface="Arial Narrow" pitchFamily="34" charset="0"/>
              </a:rPr>
              <a:t>.</a:t>
            </a:r>
          </a:p>
          <a:p>
            <a:r>
              <a:rPr lang="en-US" dirty="0">
                <a:latin typeface="Arial Narrow" pitchFamily="34" charset="0"/>
              </a:rPr>
              <a:t>6. </a:t>
            </a:r>
            <a:r>
              <a:rPr lang="en-US" dirty="0">
                <a:solidFill>
                  <a:srgbClr val="FF0000"/>
                </a:solidFill>
                <a:latin typeface="Arial Narrow" pitchFamily="34" charset="0"/>
              </a:rPr>
              <a:t>Indirect costs are all those eligible costs which cannot be identified by the</a:t>
            </a:r>
          </a:p>
          <a:p>
            <a:r>
              <a:rPr lang="en-US" dirty="0">
                <a:solidFill>
                  <a:srgbClr val="FF0000"/>
                </a:solidFill>
                <a:latin typeface="Arial Narrow" pitchFamily="34" charset="0"/>
              </a:rPr>
              <a:t>beneficiary as being directly attributed to the project but which can be identified and</a:t>
            </a:r>
          </a:p>
          <a:p>
            <a:r>
              <a:rPr lang="en-US" dirty="0">
                <a:solidFill>
                  <a:srgbClr val="FF0000"/>
                </a:solidFill>
                <a:latin typeface="Arial Narrow" pitchFamily="34" charset="0"/>
              </a:rPr>
              <a:t>justified by its accounting system as being incurred in direct relationship with the</a:t>
            </a:r>
          </a:p>
          <a:p>
            <a:r>
              <a:rPr lang="en-US" dirty="0">
                <a:solidFill>
                  <a:srgbClr val="FF0000"/>
                </a:solidFill>
                <a:latin typeface="Arial Narrow" pitchFamily="34" charset="0"/>
              </a:rPr>
              <a:t>eligible direct costs attributed to the project</a:t>
            </a:r>
            <a:r>
              <a:rPr lang="en-US" dirty="0">
                <a:latin typeface="Arial Narrow" pitchFamily="34" charset="0"/>
              </a:rPr>
              <a:t>. </a:t>
            </a:r>
            <a:r>
              <a:rPr lang="en-US" dirty="0" smtClean="0">
                <a:latin typeface="Arial Narrow" pitchFamily="34" charset="0"/>
              </a:rPr>
              <a:t>A </a:t>
            </a:r>
            <a:r>
              <a:rPr lang="en-US" dirty="0">
                <a:latin typeface="Arial Narrow" pitchFamily="34" charset="0"/>
              </a:rPr>
              <a:t>flat rate calculated on the basis of the direct eligible </a:t>
            </a:r>
            <a:r>
              <a:rPr lang="en-US" dirty="0" smtClean="0">
                <a:latin typeface="Arial Narrow" pitchFamily="34" charset="0"/>
              </a:rPr>
              <a:t>…….</a:t>
            </a:r>
            <a:endParaRPr lang="it-IT" dirty="0">
              <a:latin typeface="Arial Narrow" pitchFamily="34" charset="0"/>
            </a:endParaRPr>
          </a:p>
        </p:txBody>
      </p:sp>
    </p:spTree>
    <p:extLst>
      <p:ext uri="{BB962C8B-B14F-4D97-AF65-F5344CB8AC3E}">
        <p14:creationId xmlns:p14="http://schemas.microsoft.com/office/powerpoint/2010/main" val="4074679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221" y="1016225"/>
            <a:ext cx="9144000" cy="4524315"/>
          </a:xfrm>
          <a:prstGeom prst="rect">
            <a:avLst/>
          </a:prstGeom>
        </p:spPr>
        <p:txBody>
          <a:bodyPr wrap="square">
            <a:spAutoFit/>
          </a:bodyPr>
          <a:lstStyle/>
          <a:p>
            <a:pPr marL="342900" indent="-342900">
              <a:buFont typeface="+mj-lt"/>
              <a:buAutoNum type="arabicPeriod"/>
            </a:pPr>
            <a:endParaRPr lang="en-US" dirty="0" smtClean="0">
              <a:latin typeface="Arial Narrow" pitchFamily="34" charset="0"/>
            </a:endParaRPr>
          </a:p>
          <a:p>
            <a:pPr marL="342900" indent="-342900">
              <a:buFont typeface="+mj-lt"/>
              <a:buAutoNum type="arabicPeriod" startAt="3"/>
            </a:pPr>
            <a:r>
              <a:rPr lang="en-US" dirty="0" smtClean="0">
                <a:latin typeface="Arial Narrow" pitchFamily="34" charset="0"/>
              </a:rPr>
              <a:t>………</a:t>
            </a:r>
          </a:p>
          <a:p>
            <a:pPr marL="342900" indent="-342900">
              <a:buFont typeface="+mj-lt"/>
              <a:buAutoNum type="arabicPeriod" startAt="3"/>
            </a:pPr>
            <a:r>
              <a:rPr lang="en-US" dirty="0" smtClean="0">
                <a:latin typeface="Arial Narrow" pitchFamily="34" charset="0"/>
              </a:rPr>
              <a:t>The </a:t>
            </a:r>
            <a:r>
              <a:rPr lang="en-US" dirty="0">
                <a:latin typeface="Arial Narrow" pitchFamily="34" charset="0"/>
              </a:rPr>
              <a:t>financial contribution of the Union </a:t>
            </a:r>
            <a:r>
              <a:rPr lang="en-US" dirty="0">
                <a:solidFill>
                  <a:srgbClr val="FF0000"/>
                </a:solidFill>
                <a:latin typeface="Arial Narrow" pitchFamily="34" charset="0"/>
              </a:rPr>
              <a:t>cannot give rise to any profit for </a:t>
            </a:r>
            <a:r>
              <a:rPr lang="en-US" dirty="0" smtClean="0">
                <a:solidFill>
                  <a:srgbClr val="FF0000"/>
                </a:solidFill>
                <a:latin typeface="Arial Narrow" pitchFamily="34" charset="0"/>
              </a:rPr>
              <a:t>any beneficiary</a:t>
            </a:r>
            <a:r>
              <a:rPr lang="en-US" dirty="0">
                <a:latin typeface="Arial Narrow" pitchFamily="34" charset="0"/>
              </a:rPr>
              <a:t>. For this purpose, at the time of the submission of the last </a:t>
            </a:r>
            <a:r>
              <a:rPr lang="en-US" dirty="0" smtClean="0">
                <a:latin typeface="Arial Narrow" pitchFamily="34" charset="0"/>
              </a:rPr>
              <a:t>financial statement</a:t>
            </a:r>
            <a:r>
              <a:rPr lang="en-US" dirty="0">
                <a:latin typeface="Arial Narrow" pitchFamily="34" charset="0"/>
              </a:rPr>
              <a:t>, the final amount of the financial contribution of the Union </a:t>
            </a:r>
            <a:r>
              <a:rPr lang="en-US" dirty="0">
                <a:solidFill>
                  <a:srgbClr val="FF0000"/>
                </a:solidFill>
                <a:latin typeface="Arial Narrow" pitchFamily="34" charset="0"/>
              </a:rPr>
              <a:t>will take </a:t>
            </a:r>
            <a:r>
              <a:rPr lang="en-US" dirty="0" smtClean="0">
                <a:solidFill>
                  <a:srgbClr val="FF0000"/>
                </a:solidFill>
                <a:latin typeface="Arial Narrow" pitchFamily="34" charset="0"/>
              </a:rPr>
              <a:t>into account </a:t>
            </a:r>
            <a:r>
              <a:rPr lang="en-US" dirty="0">
                <a:solidFill>
                  <a:srgbClr val="FF0000"/>
                </a:solidFill>
                <a:latin typeface="Arial Narrow" pitchFamily="34" charset="0"/>
              </a:rPr>
              <a:t>any receipts </a:t>
            </a:r>
            <a:r>
              <a:rPr lang="en-US" dirty="0">
                <a:latin typeface="Arial Narrow" pitchFamily="34" charset="0"/>
              </a:rPr>
              <a:t>of the project received by each beneficiary. </a:t>
            </a:r>
            <a:r>
              <a:rPr lang="en-US" dirty="0">
                <a:solidFill>
                  <a:srgbClr val="FF0000"/>
                </a:solidFill>
                <a:latin typeface="Arial Narrow" pitchFamily="34" charset="0"/>
              </a:rPr>
              <a:t>For </a:t>
            </a:r>
            <a:r>
              <a:rPr lang="en-US" dirty="0" smtClean="0">
                <a:solidFill>
                  <a:srgbClr val="FF0000"/>
                </a:solidFill>
                <a:latin typeface="Arial Narrow" pitchFamily="34" charset="0"/>
              </a:rPr>
              <a:t>each beneficiary</a:t>
            </a:r>
            <a:r>
              <a:rPr lang="en-US" dirty="0">
                <a:solidFill>
                  <a:srgbClr val="FF0000"/>
                </a:solidFill>
                <a:latin typeface="Arial Narrow" pitchFamily="34" charset="0"/>
              </a:rPr>
              <a:t>, the financial contribution of the Union cannot exceed the eligible </a:t>
            </a:r>
            <a:r>
              <a:rPr lang="en-US" dirty="0" smtClean="0">
                <a:solidFill>
                  <a:srgbClr val="FF0000"/>
                </a:solidFill>
                <a:latin typeface="Arial Narrow" pitchFamily="34" charset="0"/>
              </a:rPr>
              <a:t>costs minus </a:t>
            </a:r>
            <a:r>
              <a:rPr lang="en-US" dirty="0">
                <a:solidFill>
                  <a:srgbClr val="FF0000"/>
                </a:solidFill>
                <a:latin typeface="Arial Narrow" pitchFamily="34" charset="0"/>
              </a:rPr>
              <a:t>the receipts for the </a:t>
            </a:r>
            <a:r>
              <a:rPr lang="en-US" dirty="0" smtClean="0">
                <a:solidFill>
                  <a:srgbClr val="FF0000"/>
                </a:solidFill>
                <a:latin typeface="Arial Narrow" pitchFamily="34" charset="0"/>
              </a:rPr>
              <a:t>project.</a:t>
            </a:r>
          </a:p>
          <a:p>
            <a:pPr marL="342900" indent="-342900">
              <a:buFont typeface="+mj-lt"/>
              <a:buAutoNum type="arabicPeriod" startAt="3"/>
            </a:pPr>
            <a:r>
              <a:rPr lang="en-US" dirty="0" smtClean="0">
                <a:latin typeface="Arial Narrow" pitchFamily="34" charset="0"/>
              </a:rPr>
              <a:t>The </a:t>
            </a:r>
            <a:r>
              <a:rPr lang="en-US" dirty="0">
                <a:latin typeface="Arial Narrow" pitchFamily="34" charset="0"/>
              </a:rPr>
              <a:t>total amount of payments by the Union shall not exceed in any </a:t>
            </a:r>
            <a:r>
              <a:rPr lang="en-US" dirty="0" smtClean="0">
                <a:latin typeface="Arial Narrow" pitchFamily="34" charset="0"/>
              </a:rPr>
              <a:t>circumstances the </a:t>
            </a:r>
            <a:r>
              <a:rPr lang="en-US" dirty="0">
                <a:latin typeface="Arial Narrow" pitchFamily="34" charset="0"/>
              </a:rPr>
              <a:t>maximum amount of the financial contribution of the Union referred to in </a:t>
            </a:r>
            <a:r>
              <a:rPr lang="en-US" dirty="0" smtClean="0">
                <a:latin typeface="Arial Narrow" pitchFamily="34" charset="0"/>
              </a:rPr>
              <a:t>Article</a:t>
            </a:r>
          </a:p>
          <a:p>
            <a:pPr marL="342900" indent="-342900">
              <a:buFont typeface="+mj-lt"/>
              <a:buAutoNum type="arabicPeriod" startAt="3"/>
            </a:pPr>
            <a:r>
              <a:rPr lang="en-US" dirty="0" smtClean="0">
                <a:latin typeface="Arial Narrow" pitchFamily="34" charset="0"/>
              </a:rPr>
              <a:t>Without </a:t>
            </a:r>
            <a:r>
              <a:rPr lang="en-US" dirty="0">
                <a:latin typeface="Arial Narrow" pitchFamily="34" charset="0"/>
              </a:rPr>
              <a:t>prejudice to the right to terminate the grant agreement under Article II.37</a:t>
            </a:r>
            <a:r>
              <a:rPr lang="en-US" dirty="0" smtClean="0">
                <a:latin typeface="Arial Narrow" pitchFamily="34" charset="0"/>
              </a:rPr>
              <a:t>, ……..</a:t>
            </a:r>
          </a:p>
          <a:p>
            <a:pPr marL="342900" indent="-342900">
              <a:buFont typeface="+mj-lt"/>
              <a:buAutoNum type="arabicPeriod" startAt="3"/>
            </a:pPr>
            <a:r>
              <a:rPr lang="en-US" dirty="0" smtClean="0">
                <a:latin typeface="Arial Narrow" pitchFamily="34" charset="0"/>
              </a:rPr>
              <a:t>Financing </a:t>
            </a:r>
            <a:r>
              <a:rPr lang="en-US" dirty="0">
                <a:solidFill>
                  <a:srgbClr val="FF0000"/>
                </a:solidFill>
                <a:latin typeface="Arial Narrow" pitchFamily="34" charset="0"/>
              </a:rPr>
              <a:t>in the form of flat rates and/or lump sums is limited to the </a:t>
            </a:r>
            <a:r>
              <a:rPr lang="en-US" dirty="0" smtClean="0">
                <a:solidFill>
                  <a:srgbClr val="FF0000"/>
                </a:solidFill>
                <a:latin typeface="Arial Narrow" pitchFamily="34" charset="0"/>
              </a:rPr>
              <a:t>amounts established </a:t>
            </a:r>
            <a:r>
              <a:rPr lang="en-US" dirty="0">
                <a:solidFill>
                  <a:srgbClr val="FF0000"/>
                </a:solidFill>
                <a:latin typeface="Arial Narrow" pitchFamily="34" charset="0"/>
              </a:rPr>
              <a:t>in Annex I</a:t>
            </a:r>
            <a:r>
              <a:rPr lang="en-US" dirty="0">
                <a:latin typeface="Arial Narrow" pitchFamily="34" charset="0"/>
              </a:rPr>
              <a:t>. </a:t>
            </a:r>
            <a:r>
              <a:rPr lang="en-US" dirty="0">
                <a:solidFill>
                  <a:srgbClr val="FF0000"/>
                </a:solidFill>
                <a:latin typeface="Arial Narrow" pitchFamily="34" charset="0"/>
              </a:rPr>
              <a:t>If the conditions or grounds for granting these </a:t>
            </a:r>
            <a:r>
              <a:rPr lang="en-US" dirty="0" smtClean="0">
                <a:solidFill>
                  <a:srgbClr val="FF0000"/>
                </a:solidFill>
                <a:latin typeface="Arial Narrow" pitchFamily="34" charset="0"/>
              </a:rPr>
              <a:t>contributions are </a:t>
            </a:r>
            <a:r>
              <a:rPr lang="en-US" dirty="0">
                <a:solidFill>
                  <a:srgbClr val="FF0000"/>
                </a:solidFill>
                <a:latin typeface="Arial Narrow" pitchFamily="34" charset="0"/>
              </a:rPr>
              <a:t>not fulfilled </a:t>
            </a:r>
            <a:r>
              <a:rPr lang="en-US" dirty="0">
                <a:latin typeface="Arial Narrow" pitchFamily="34" charset="0"/>
              </a:rPr>
              <a:t>or are only partially fulfilled on completion of the project, </a:t>
            </a:r>
            <a:r>
              <a:rPr lang="en-US" dirty="0">
                <a:solidFill>
                  <a:srgbClr val="FF0000"/>
                </a:solidFill>
                <a:latin typeface="Arial Narrow" pitchFamily="34" charset="0"/>
              </a:rPr>
              <a:t>the </a:t>
            </a:r>
            <a:r>
              <a:rPr lang="en-US" dirty="0" smtClean="0">
                <a:solidFill>
                  <a:srgbClr val="FF0000"/>
                </a:solidFill>
                <a:latin typeface="Arial Narrow" pitchFamily="34" charset="0"/>
              </a:rPr>
              <a:t>REA shall </a:t>
            </a:r>
            <a:r>
              <a:rPr lang="en-US" dirty="0">
                <a:solidFill>
                  <a:srgbClr val="FF0000"/>
                </a:solidFill>
                <a:latin typeface="Arial Narrow" pitchFamily="34" charset="0"/>
              </a:rPr>
              <a:t>withdraw or reduce the contribution </a:t>
            </a:r>
            <a:r>
              <a:rPr lang="en-US" dirty="0">
                <a:latin typeface="Arial Narrow" pitchFamily="34" charset="0"/>
              </a:rPr>
              <a:t>in line with the actual extent of </a:t>
            </a:r>
            <a:r>
              <a:rPr lang="en-US" dirty="0" err="1" smtClean="0">
                <a:latin typeface="Arial Narrow" pitchFamily="34" charset="0"/>
              </a:rPr>
              <a:t>fulfilment</a:t>
            </a:r>
            <a:r>
              <a:rPr lang="en-US" dirty="0" smtClean="0">
                <a:latin typeface="Arial Narrow" pitchFamily="34" charset="0"/>
              </a:rPr>
              <a:t> of </a:t>
            </a:r>
            <a:r>
              <a:rPr lang="en-US" dirty="0">
                <a:latin typeface="Arial Narrow" pitchFamily="34" charset="0"/>
              </a:rPr>
              <a:t>the conditions or </a:t>
            </a:r>
            <a:r>
              <a:rPr lang="en-US" dirty="0" smtClean="0">
                <a:latin typeface="Arial Narrow" pitchFamily="34" charset="0"/>
              </a:rPr>
              <a:t>requirement</a:t>
            </a:r>
          </a:p>
          <a:p>
            <a:r>
              <a:rPr lang="en-US" b="1" dirty="0">
                <a:solidFill>
                  <a:srgbClr val="00B0F0"/>
                </a:solidFill>
                <a:latin typeface="Arial Narrow" pitchFamily="34" charset="0"/>
              </a:rPr>
              <a:t>II.18. Interest yielded by pre-financing provided by the REA</a:t>
            </a:r>
          </a:p>
          <a:p>
            <a:r>
              <a:rPr lang="en-US" dirty="0" smtClean="0">
                <a:latin typeface="Arial Narrow" pitchFamily="34" charset="0"/>
              </a:rPr>
              <a:t>……….</a:t>
            </a:r>
            <a:endParaRPr lang="it-IT" dirty="0">
              <a:latin typeface="Arial Narrow" pitchFamily="34" charset="0"/>
            </a:endParaRPr>
          </a:p>
        </p:txBody>
      </p:sp>
      <p:sp>
        <p:nvSpPr>
          <p:cNvPr id="2" name="Rectangle 1"/>
          <p:cNvSpPr/>
          <p:nvPr/>
        </p:nvSpPr>
        <p:spPr>
          <a:xfrm>
            <a:off x="395389" y="4744"/>
            <a:ext cx="7271542" cy="1200329"/>
          </a:xfrm>
          <a:prstGeom prst="rect">
            <a:avLst/>
          </a:prstGeom>
        </p:spPr>
        <p:txBody>
          <a:bodyPr wrap="none">
            <a:spAutoFit/>
          </a:bodyPr>
          <a:lstStyle/>
          <a:p>
            <a:r>
              <a:rPr lang="en-US" b="1" dirty="0">
                <a:solidFill>
                  <a:srgbClr val="00B0F0"/>
                </a:solidFill>
              </a:rPr>
              <a:t>II.16. Receipts of the </a:t>
            </a:r>
            <a:r>
              <a:rPr lang="en-US" b="1" dirty="0" smtClean="0">
                <a:solidFill>
                  <a:srgbClr val="00B0F0"/>
                </a:solidFill>
              </a:rPr>
              <a:t>project  </a:t>
            </a:r>
            <a:r>
              <a:rPr lang="en-US" dirty="0">
                <a:latin typeface="Arial Narrow" pitchFamily="34" charset="0"/>
              </a:rPr>
              <a:t>Receipts of the project may arise from:</a:t>
            </a:r>
          </a:p>
          <a:p>
            <a:r>
              <a:rPr lang="en-US" dirty="0">
                <a:latin typeface="Arial Narrow" pitchFamily="34" charset="0"/>
              </a:rPr>
              <a:t>a) Resources made available by </a:t>
            </a:r>
            <a:r>
              <a:rPr lang="en-US" dirty="0">
                <a:solidFill>
                  <a:srgbClr val="FF0000"/>
                </a:solidFill>
                <a:latin typeface="Arial Narrow" pitchFamily="34" charset="0"/>
              </a:rPr>
              <a:t>third parties </a:t>
            </a:r>
            <a:r>
              <a:rPr lang="en-US" dirty="0">
                <a:latin typeface="Arial Narrow" pitchFamily="34" charset="0"/>
              </a:rPr>
              <a:t>to the beneficiary by means of financial</a:t>
            </a:r>
          </a:p>
          <a:p>
            <a:r>
              <a:rPr lang="en-US" dirty="0">
                <a:latin typeface="Arial Narrow" pitchFamily="34" charset="0"/>
              </a:rPr>
              <a:t>transfers or contributions in kind which are free of charge:   ……</a:t>
            </a:r>
          </a:p>
          <a:p>
            <a:r>
              <a:rPr lang="en-US" dirty="0">
                <a:latin typeface="Arial Narrow" pitchFamily="34" charset="0"/>
              </a:rPr>
              <a:t>b) </a:t>
            </a:r>
            <a:r>
              <a:rPr lang="en-US" dirty="0">
                <a:solidFill>
                  <a:srgbClr val="FF0000"/>
                </a:solidFill>
                <a:latin typeface="Arial Narrow" pitchFamily="34" charset="0"/>
              </a:rPr>
              <a:t>Income generated by the project</a:t>
            </a:r>
            <a:r>
              <a:rPr lang="en-US" dirty="0" smtClean="0">
                <a:latin typeface="Arial Narrow" pitchFamily="34" charset="0"/>
              </a:rPr>
              <a:t>…….</a:t>
            </a:r>
            <a:endParaRPr lang="it-IT" dirty="0">
              <a:latin typeface="Arial Narrow" pitchFamily="34" charset="0"/>
            </a:endParaRPr>
          </a:p>
        </p:txBody>
      </p:sp>
      <p:sp>
        <p:nvSpPr>
          <p:cNvPr id="4" name="Rectangle 3"/>
          <p:cNvSpPr/>
          <p:nvPr/>
        </p:nvSpPr>
        <p:spPr>
          <a:xfrm>
            <a:off x="827584" y="1124744"/>
            <a:ext cx="4418133" cy="369332"/>
          </a:xfrm>
          <a:prstGeom prst="rect">
            <a:avLst/>
          </a:prstGeom>
        </p:spPr>
        <p:txBody>
          <a:bodyPr wrap="none">
            <a:spAutoFit/>
          </a:bodyPr>
          <a:lstStyle/>
          <a:p>
            <a:r>
              <a:rPr lang="en-US" b="1" dirty="0">
                <a:solidFill>
                  <a:srgbClr val="00B0F0"/>
                </a:solidFill>
              </a:rPr>
              <a:t>II.17. The financial contribution of </a:t>
            </a:r>
            <a:r>
              <a:rPr lang="en-US" b="1" i="1" dirty="0">
                <a:solidFill>
                  <a:srgbClr val="00B0F0"/>
                </a:solidFill>
              </a:rPr>
              <a:t>the Union</a:t>
            </a:r>
            <a:endParaRPr lang="it-IT" dirty="0">
              <a:solidFill>
                <a:srgbClr val="00B0F0"/>
              </a:solidFill>
            </a:endParaRPr>
          </a:p>
        </p:txBody>
      </p:sp>
      <p:sp>
        <p:nvSpPr>
          <p:cNvPr id="6" name="Rectangle 5"/>
          <p:cNvSpPr/>
          <p:nvPr/>
        </p:nvSpPr>
        <p:spPr>
          <a:xfrm>
            <a:off x="29522" y="5573174"/>
            <a:ext cx="5256584" cy="923330"/>
          </a:xfrm>
          <a:prstGeom prst="rect">
            <a:avLst/>
          </a:prstGeom>
        </p:spPr>
        <p:txBody>
          <a:bodyPr wrap="square">
            <a:spAutoFit/>
          </a:bodyPr>
          <a:lstStyle/>
          <a:p>
            <a:r>
              <a:rPr lang="en-US" b="1" dirty="0">
                <a:solidFill>
                  <a:srgbClr val="00B0F0"/>
                </a:solidFill>
              </a:rPr>
              <a:t>SECTION 2 – GUARANTEE FUND AND RECOVERIES</a:t>
            </a:r>
          </a:p>
          <a:p>
            <a:r>
              <a:rPr lang="it-IT" b="1" dirty="0"/>
              <a:t>II.19. Guarantee Fund</a:t>
            </a:r>
          </a:p>
          <a:p>
            <a:r>
              <a:rPr lang="it-IT" b="1" dirty="0"/>
              <a:t>II.20. Reimbursement and recoveries</a:t>
            </a:r>
          </a:p>
        </p:txBody>
      </p:sp>
      <p:sp>
        <p:nvSpPr>
          <p:cNvPr id="7" name="Rectangle 6"/>
          <p:cNvSpPr/>
          <p:nvPr/>
        </p:nvSpPr>
        <p:spPr>
          <a:xfrm>
            <a:off x="5004048" y="5157192"/>
            <a:ext cx="4572000" cy="1477328"/>
          </a:xfrm>
          <a:prstGeom prst="rect">
            <a:avLst/>
          </a:prstGeom>
        </p:spPr>
        <p:txBody>
          <a:bodyPr>
            <a:spAutoFit/>
          </a:bodyPr>
          <a:lstStyle/>
          <a:p>
            <a:r>
              <a:rPr lang="en-US" b="1" dirty="0">
                <a:solidFill>
                  <a:srgbClr val="00B0F0"/>
                </a:solidFill>
              </a:rPr>
              <a:t>SECTION 3 – CONTROLS AND SANCTIONS</a:t>
            </a:r>
          </a:p>
          <a:p>
            <a:r>
              <a:rPr lang="en-US" b="1" dirty="0"/>
              <a:t>II.21. Financial audits and controls</a:t>
            </a:r>
          </a:p>
          <a:p>
            <a:r>
              <a:rPr lang="en-US" b="1" dirty="0"/>
              <a:t>II.22. Technical audits and reviews</a:t>
            </a:r>
          </a:p>
          <a:p>
            <a:r>
              <a:rPr lang="it-IT" b="1" dirty="0"/>
              <a:t>II.23. Liquidated damages</a:t>
            </a:r>
          </a:p>
          <a:p>
            <a:r>
              <a:rPr lang="it-IT" b="1" dirty="0"/>
              <a:t>II.24. Financial penalties</a:t>
            </a:r>
          </a:p>
        </p:txBody>
      </p:sp>
    </p:spTree>
    <p:extLst>
      <p:ext uri="{BB962C8B-B14F-4D97-AF65-F5344CB8AC3E}">
        <p14:creationId xmlns:p14="http://schemas.microsoft.com/office/powerpoint/2010/main" val="3084496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3648" y="262389"/>
            <a:ext cx="5820824" cy="1754326"/>
          </a:xfrm>
          <a:prstGeom prst="rect">
            <a:avLst/>
          </a:prstGeom>
          <a:noFill/>
        </p:spPr>
        <p:txBody>
          <a:bodyPr wrap="none" rtlCol="0">
            <a:spAutoFit/>
          </a:bodyPr>
          <a:lstStyle/>
          <a:p>
            <a:pPr algn="ctr"/>
            <a:r>
              <a:rPr lang="en-GB" sz="3600" b="1" dirty="0" smtClean="0">
                <a:solidFill>
                  <a:srgbClr val="FF0000"/>
                </a:solidFill>
                <a:latin typeface="Arial Narrow" pitchFamily="34" charset="0"/>
              </a:rPr>
              <a:t>What we have signed with EU?</a:t>
            </a:r>
          </a:p>
          <a:p>
            <a:pPr algn="ctr"/>
            <a:r>
              <a:rPr lang="en-GB" sz="3600" b="1" dirty="0" smtClean="0">
                <a:solidFill>
                  <a:srgbClr val="FF0000"/>
                </a:solidFill>
                <a:latin typeface="Arial Narrow" pitchFamily="34" charset="0"/>
              </a:rPr>
              <a:t>The Grant Agreement</a:t>
            </a:r>
          </a:p>
          <a:p>
            <a:pPr algn="ctr"/>
            <a:r>
              <a:rPr lang="en-GB" sz="3600" b="1" dirty="0" smtClean="0">
                <a:solidFill>
                  <a:srgbClr val="FF0000"/>
                </a:solidFill>
                <a:latin typeface="Arial Narrow" pitchFamily="34" charset="0"/>
              </a:rPr>
              <a:t>Important Documents included</a:t>
            </a:r>
            <a:endParaRPr lang="it-IT" sz="3600" b="1" dirty="0">
              <a:solidFill>
                <a:srgbClr val="FF0000"/>
              </a:solidFill>
              <a:latin typeface="Arial Narrow" pitchFamily="34" charset="0"/>
            </a:endParaRPr>
          </a:p>
        </p:txBody>
      </p:sp>
      <p:sp>
        <p:nvSpPr>
          <p:cNvPr id="4" name="Rectangle 3"/>
          <p:cNvSpPr/>
          <p:nvPr/>
        </p:nvSpPr>
        <p:spPr>
          <a:xfrm>
            <a:off x="179512" y="2399912"/>
            <a:ext cx="8856984" cy="4216539"/>
          </a:xfrm>
          <a:prstGeom prst="rect">
            <a:avLst/>
          </a:prstGeom>
        </p:spPr>
        <p:txBody>
          <a:bodyPr wrap="square">
            <a:spAutoFit/>
          </a:bodyPr>
          <a:lstStyle/>
          <a:p>
            <a:pPr marL="342900" indent="-342900">
              <a:buFont typeface="Arial" pitchFamily="34" charset="0"/>
              <a:buChar char="•"/>
            </a:pPr>
            <a:r>
              <a:rPr lang="it-IT" sz="2400" dirty="0" smtClean="0">
                <a:latin typeface="Arial Narrow" pitchFamily="34" charset="0"/>
              </a:rPr>
              <a:t>PITN-GA-2012-324318 					</a:t>
            </a:r>
            <a:r>
              <a:rPr lang="it-IT" sz="2400" i="1" dirty="0" smtClean="0">
                <a:solidFill>
                  <a:srgbClr val="0070C0"/>
                </a:solidFill>
                <a:latin typeface="Arial Narrow" pitchFamily="34" charset="0"/>
              </a:rPr>
              <a:t>Grant agreement</a:t>
            </a:r>
          </a:p>
          <a:p>
            <a:endParaRPr lang="it-IT" sz="2400" dirty="0" smtClean="0">
              <a:latin typeface="Arial Narrow" pitchFamily="34" charset="0"/>
            </a:endParaRPr>
          </a:p>
          <a:p>
            <a:pPr marL="342900" indent="-342900">
              <a:buFont typeface="Arial" pitchFamily="34" charset="0"/>
              <a:buChar char="•"/>
            </a:pPr>
            <a:r>
              <a:rPr lang="it-IT" sz="2400" dirty="0">
                <a:latin typeface="Arial Narrow" pitchFamily="34" charset="0"/>
              </a:rPr>
              <a:t>Annex 1 </a:t>
            </a:r>
            <a:r>
              <a:rPr lang="it-IT" sz="2400" dirty="0" smtClean="0">
                <a:latin typeface="Arial Narrow" pitchFamily="34" charset="0"/>
              </a:rPr>
              <a:t>FINAL    						</a:t>
            </a:r>
            <a:r>
              <a:rPr lang="it-IT" sz="2400" i="1" dirty="0" smtClean="0">
                <a:solidFill>
                  <a:srgbClr val="0070C0"/>
                </a:solidFill>
                <a:latin typeface="Arial Narrow" pitchFamily="34" charset="0"/>
              </a:rPr>
              <a:t>Description of work</a:t>
            </a:r>
          </a:p>
          <a:p>
            <a:pPr marL="342900" indent="-342900">
              <a:buFont typeface="Arial" pitchFamily="34" charset="0"/>
              <a:buChar char="•"/>
            </a:pPr>
            <a:r>
              <a:rPr lang="en-GB" sz="2400" dirty="0" smtClean="0">
                <a:latin typeface="Arial Narrow" pitchFamily="34" charset="0"/>
              </a:rPr>
              <a:t>ANNEX-II-MC-MULTI_FINAL			</a:t>
            </a:r>
            <a:r>
              <a:rPr lang="en-GB" sz="2400" dirty="0" smtClean="0">
                <a:latin typeface="Arial Narrow" pitchFamily="34" charset="0"/>
              </a:rPr>
              <a:t>	</a:t>
            </a:r>
            <a:r>
              <a:rPr lang="en-GB" sz="2400" i="1" dirty="0" smtClean="0">
                <a:solidFill>
                  <a:srgbClr val="0070C0"/>
                </a:solidFill>
                <a:latin typeface="Arial Narrow" pitchFamily="34" charset="0"/>
              </a:rPr>
              <a:t>General </a:t>
            </a:r>
            <a:r>
              <a:rPr lang="en-GB" sz="2400" i="1" dirty="0" smtClean="0">
                <a:solidFill>
                  <a:srgbClr val="0070C0"/>
                </a:solidFill>
                <a:latin typeface="Arial Narrow" pitchFamily="34" charset="0"/>
              </a:rPr>
              <a:t>conditions</a:t>
            </a:r>
          </a:p>
          <a:p>
            <a:pPr marL="342900" indent="-342900">
              <a:buFont typeface="Arial" pitchFamily="34" charset="0"/>
              <a:buChar char="•"/>
            </a:pPr>
            <a:r>
              <a:rPr lang="en-GB" sz="2400" dirty="0" smtClean="0">
                <a:latin typeface="Arial Narrow" pitchFamily="34" charset="0"/>
              </a:rPr>
              <a:t>ANNEX-III-MC-IAPP_FINAL				</a:t>
            </a:r>
            <a:r>
              <a:rPr lang="en-GB" sz="2400" i="1" dirty="0" smtClean="0">
                <a:solidFill>
                  <a:srgbClr val="0070C0"/>
                </a:solidFill>
                <a:latin typeface="Arial Narrow" pitchFamily="34" charset="0"/>
              </a:rPr>
              <a:t>Specific Provisions</a:t>
            </a:r>
          </a:p>
          <a:p>
            <a:pPr marL="342900" indent="-342900">
              <a:buFont typeface="Arial" pitchFamily="34" charset="0"/>
              <a:buChar char="•"/>
            </a:pPr>
            <a:r>
              <a:rPr lang="en-GB" sz="2400" dirty="0" smtClean="0">
                <a:latin typeface="Arial Narrow" pitchFamily="34" charset="0"/>
              </a:rPr>
              <a:t>ANNEX_IV_FINAL  		</a:t>
            </a:r>
            <a:r>
              <a:rPr lang="en-US" sz="1400" i="1" dirty="0" smtClean="0">
                <a:solidFill>
                  <a:srgbClr val="0070C0"/>
                </a:solidFill>
                <a:latin typeface="Arial Narrow" pitchFamily="34" charset="0"/>
              </a:rPr>
              <a:t>FORM </a:t>
            </a:r>
            <a:r>
              <a:rPr lang="en-US" sz="1400" i="1" dirty="0">
                <a:solidFill>
                  <a:srgbClr val="0070C0"/>
                </a:solidFill>
                <a:latin typeface="Arial Narrow" pitchFamily="34" charset="0"/>
              </a:rPr>
              <a:t>A – ACCESSION </a:t>
            </a:r>
            <a:r>
              <a:rPr lang="en-US" sz="1400" i="1" dirty="0" smtClean="0">
                <a:solidFill>
                  <a:srgbClr val="0070C0"/>
                </a:solidFill>
                <a:latin typeface="Arial Narrow" pitchFamily="34" charset="0"/>
              </a:rPr>
              <a:t>OF BENEFICIARIES </a:t>
            </a:r>
            <a:r>
              <a:rPr lang="en-US" sz="1400" i="1" dirty="0">
                <a:solidFill>
                  <a:srgbClr val="0070C0"/>
                </a:solidFill>
                <a:latin typeface="Arial Narrow" pitchFamily="34" charset="0"/>
              </a:rPr>
              <a:t>TO THE GRANT AGREEMENT</a:t>
            </a:r>
            <a:endParaRPr lang="en-GB" sz="1400" i="1" dirty="0" smtClean="0">
              <a:solidFill>
                <a:srgbClr val="0070C0"/>
              </a:solidFill>
              <a:latin typeface="Arial Narrow" pitchFamily="34" charset="0"/>
            </a:endParaRPr>
          </a:p>
          <a:p>
            <a:pPr marL="342900" indent="-342900">
              <a:buFont typeface="Arial" pitchFamily="34" charset="0"/>
              <a:buChar char="•"/>
            </a:pPr>
            <a:r>
              <a:rPr lang="en-GB" sz="2400" dirty="0" smtClean="0">
                <a:latin typeface="Arial Narrow" pitchFamily="34" charset="0"/>
              </a:rPr>
              <a:t>ANNEX_V_FINAL	</a:t>
            </a:r>
            <a:r>
              <a:rPr lang="en-GB" sz="2400" dirty="0">
                <a:latin typeface="Arial Narrow" pitchFamily="34" charset="0"/>
              </a:rPr>
              <a:t>	</a:t>
            </a:r>
            <a:r>
              <a:rPr lang="en-US" sz="1400" i="1" dirty="0" smtClean="0">
                <a:solidFill>
                  <a:srgbClr val="0070C0"/>
                </a:solidFill>
                <a:latin typeface="Arial Narrow" pitchFamily="34" charset="0"/>
              </a:rPr>
              <a:t>FORM </a:t>
            </a:r>
            <a:r>
              <a:rPr lang="en-US" sz="1400" i="1" dirty="0">
                <a:solidFill>
                  <a:srgbClr val="0070C0"/>
                </a:solidFill>
                <a:latin typeface="Arial Narrow" pitchFamily="34" charset="0"/>
              </a:rPr>
              <a:t>B – REQUEST FOR ACCESION </a:t>
            </a:r>
            <a:r>
              <a:rPr lang="en-US" sz="1400" i="1" dirty="0" smtClean="0">
                <a:solidFill>
                  <a:srgbClr val="0070C0"/>
                </a:solidFill>
                <a:latin typeface="Arial Narrow" pitchFamily="34" charset="0"/>
              </a:rPr>
              <a:t>OF A </a:t>
            </a:r>
            <a:r>
              <a:rPr lang="en-US" sz="1400" i="1" dirty="0">
                <a:solidFill>
                  <a:srgbClr val="0070C0"/>
                </a:solidFill>
                <a:latin typeface="Arial Narrow" pitchFamily="34" charset="0"/>
              </a:rPr>
              <a:t>NEW BENEFICIARY TO THE </a:t>
            </a:r>
            <a:r>
              <a:rPr lang="en-US" sz="1400" dirty="0" smtClean="0">
                <a:solidFill>
                  <a:srgbClr val="0070C0"/>
                </a:solidFill>
                <a:latin typeface="Arial Narrow" pitchFamily="34" charset="0"/>
              </a:rPr>
              <a:t>G A</a:t>
            </a:r>
          </a:p>
          <a:p>
            <a:pPr marL="342900" indent="-342900">
              <a:buFont typeface="Arial" pitchFamily="34" charset="0"/>
              <a:buChar char="•"/>
            </a:pPr>
            <a:r>
              <a:rPr lang="en-GB" sz="2400" dirty="0" smtClean="0">
                <a:latin typeface="Arial Narrow" pitchFamily="34" charset="0"/>
              </a:rPr>
              <a:t>ANNEX_VI_MULTI_3rd </a:t>
            </a:r>
            <a:r>
              <a:rPr lang="en-GB" sz="2400" dirty="0" err="1" smtClean="0">
                <a:latin typeface="Arial Narrow" pitchFamily="34" charset="0"/>
              </a:rPr>
              <a:t>party_FINAL</a:t>
            </a:r>
            <a:r>
              <a:rPr lang="en-GB" sz="2400" dirty="0">
                <a:latin typeface="Arial Narrow" pitchFamily="34" charset="0"/>
              </a:rPr>
              <a:t>  </a:t>
            </a:r>
            <a:r>
              <a:rPr lang="en-GB" sz="1400" i="1" dirty="0">
                <a:solidFill>
                  <a:srgbClr val="0070C0"/>
                </a:solidFill>
                <a:latin typeface="Arial Narrow" pitchFamily="34" charset="0"/>
              </a:rPr>
              <a:t>Summary Financial Report </a:t>
            </a:r>
            <a:r>
              <a:rPr lang="en-GB" sz="1400" i="1" dirty="0" smtClean="0">
                <a:solidFill>
                  <a:srgbClr val="0070C0"/>
                </a:solidFill>
                <a:latin typeface="Arial Narrow" pitchFamily="34" charset="0"/>
              </a:rPr>
              <a:t>- Form </a:t>
            </a:r>
            <a:r>
              <a:rPr lang="en-GB" sz="1400" i="1" dirty="0">
                <a:solidFill>
                  <a:srgbClr val="0070C0"/>
                </a:solidFill>
                <a:latin typeface="Arial Narrow" pitchFamily="34" charset="0"/>
              </a:rPr>
              <a:t>C - Financial Statement</a:t>
            </a:r>
            <a:endParaRPr lang="en-GB" sz="1400" i="1" dirty="0" smtClean="0">
              <a:solidFill>
                <a:srgbClr val="0070C0"/>
              </a:solidFill>
              <a:latin typeface="Arial Narrow" pitchFamily="34" charset="0"/>
            </a:endParaRPr>
          </a:p>
          <a:p>
            <a:pPr marL="342900" indent="-342900">
              <a:buFont typeface="Arial" pitchFamily="34" charset="0"/>
              <a:buChar char="•"/>
            </a:pPr>
            <a:r>
              <a:rPr lang="en-GB" sz="2400" dirty="0" smtClean="0">
                <a:latin typeface="Arial Narrow" pitchFamily="34" charset="0"/>
              </a:rPr>
              <a:t>ANNEX_VII_FORM_D_FINAL </a:t>
            </a:r>
            <a:r>
              <a:rPr lang="en-US" sz="1400" i="1" dirty="0">
                <a:solidFill>
                  <a:srgbClr val="0070C0"/>
                </a:solidFill>
                <a:latin typeface="Arial Narrow" pitchFamily="34" charset="0"/>
              </a:rPr>
              <a:t>FORM D - TERMS OF REFERENCE FOR </a:t>
            </a:r>
            <a:r>
              <a:rPr lang="en-US" sz="1400" i="1" dirty="0" smtClean="0">
                <a:solidFill>
                  <a:srgbClr val="0070C0"/>
                </a:solidFill>
                <a:latin typeface="Arial Narrow" pitchFamily="34" charset="0"/>
              </a:rPr>
              <a:t>THE CERTIFICATE </a:t>
            </a:r>
            <a:r>
              <a:rPr lang="en-US" sz="1400" i="1" dirty="0">
                <a:solidFill>
                  <a:srgbClr val="0070C0"/>
                </a:solidFill>
                <a:latin typeface="Arial Narrow" pitchFamily="34" charset="0"/>
              </a:rPr>
              <a:t>OF </a:t>
            </a:r>
            <a:r>
              <a:rPr lang="en-US" sz="1400" i="1" dirty="0" smtClean="0">
                <a:solidFill>
                  <a:srgbClr val="0070C0"/>
                </a:solidFill>
                <a:latin typeface="Arial Narrow" pitchFamily="34" charset="0"/>
              </a:rPr>
              <a:t>															FINANCIAL </a:t>
            </a:r>
            <a:r>
              <a:rPr lang="en-US" sz="1400" i="1" dirty="0">
                <a:solidFill>
                  <a:srgbClr val="0070C0"/>
                </a:solidFill>
                <a:latin typeface="Arial Narrow" pitchFamily="34" charset="0"/>
              </a:rPr>
              <a:t>STATEMENTS</a:t>
            </a:r>
            <a:endParaRPr lang="en-GB" sz="1400" i="1" dirty="0" smtClean="0">
              <a:solidFill>
                <a:srgbClr val="0070C0"/>
              </a:solidFill>
              <a:latin typeface="Arial Narrow" pitchFamily="34" charset="0"/>
            </a:endParaRPr>
          </a:p>
          <a:p>
            <a:pPr marL="342900" indent="-342900">
              <a:buFont typeface="Arial" pitchFamily="34" charset="0"/>
              <a:buChar char="•"/>
            </a:pPr>
            <a:r>
              <a:rPr lang="en-GB" sz="2400" dirty="0" smtClean="0">
                <a:latin typeface="Arial Narrow" pitchFamily="34" charset="0"/>
              </a:rPr>
              <a:t>ANNEX_VII_FORM_E_FINAL </a:t>
            </a:r>
            <a:r>
              <a:rPr lang="en-US" sz="1400" i="1" dirty="0">
                <a:solidFill>
                  <a:srgbClr val="0070C0"/>
                </a:solidFill>
                <a:latin typeface="Arial Narrow" pitchFamily="34" charset="0"/>
              </a:rPr>
              <a:t>FORM E - TERMS OF REFERENCE FOR </a:t>
            </a:r>
            <a:r>
              <a:rPr lang="en-US" sz="1400" i="1" dirty="0" smtClean="0">
                <a:solidFill>
                  <a:srgbClr val="0070C0"/>
                </a:solidFill>
                <a:latin typeface="Arial Narrow" pitchFamily="34" charset="0"/>
              </a:rPr>
              <a:t>THE CERTIFICATE </a:t>
            </a:r>
            <a:r>
              <a:rPr lang="en-US" sz="1400" i="1" dirty="0">
                <a:solidFill>
                  <a:srgbClr val="0070C0"/>
                </a:solidFill>
                <a:latin typeface="Arial Narrow" pitchFamily="34" charset="0"/>
              </a:rPr>
              <a:t>ON THE </a:t>
            </a:r>
            <a:r>
              <a:rPr lang="en-US" sz="1400" i="1" dirty="0" smtClean="0">
                <a:solidFill>
                  <a:srgbClr val="0070C0"/>
                </a:solidFill>
                <a:latin typeface="Arial Narrow" pitchFamily="34" charset="0"/>
              </a:rPr>
              <a:t>														METHODOLOGY</a:t>
            </a:r>
            <a:endParaRPr lang="en-GB" sz="1400" i="1" dirty="0">
              <a:solidFill>
                <a:srgbClr val="0070C0"/>
              </a:solidFill>
              <a:latin typeface="Arial Narrow" pitchFamily="34" charset="0"/>
            </a:endParaRPr>
          </a:p>
        </p:txBody>
      </p:sp>
    </p:spTree>
    <p:extLst>
      <p:ext uri="{BB962C8B-B14F-4D97-AF65-F5344CB8AC3E}">
        <p14:creationId xmlns:p14="http://schemas.microsoft.com/office/powerpoint/2010/main" val="415059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55" y="31320"/>
            <a:ext cx="8964488" cy="6463308"/>
          </a:xfrm>
          <a:prstGeom prst="rect">
            <a:avLst/>
          </a:prstGeom>
        </p:spPr>
        <p:txBody>
          <a:bodyPr wrap="square">
            <a:spAutoFit/>
          </a:bodyPr>
          <a:lstStyle/>
          <a:p>
            <a:endParaRPr lang="en-GB" b="1" dirty="0" smtClean="0"/>
          </a:p>
          <a:p>
            <a:r>
              <a:rPr lang="en-US" b="1" dirty="0">
                <a:solidFill>
                  <a:srgbClr val="00B0F0"/>
                </a:solidFill>
              </a:rPr>
              <a:t>Part C INTELLECTUAL PROPERTY RIGHTS, USE AND </a:t>
            </a:r>
            <a:r>
              <a:rPr lang="en-US" b="1" dirty="0" smtClean="0">
                <a:solidFill>
                  <a:srgbClr val="00B0F0"/>
                </a:solidFill>
              </a:rPr>
              <a:t>DISSEMINATION</a:t>
            </a:r>
          </a:p>
          <a:p>
            <a:r>
              <a:rPr lang="en-US" b="1" dirty="0" smtClean="0">
                <a:solidFill>
                  <a:srgbClr val="00B0F0"/>
                </a:solidFill>
              </a:rPr>
              <a:t>SECTION </a:t>
            </a:r>
            <a:r>
              <a:rPr lang="en-US" b="1" dirty="0">
                <a:solidFill>
                  <a:srgbClr val="00B0F0"/>
                </a:solidFill>
              </a:rPr>
              <a:t>1 – FOREGROUND</a:t>
            </a:r>
          </a:p>
          <a:p>
            <a:r>
              <a:rPr lang="en-US" dirty="0"/>
              <a:t>II.25.Ownership</a:t>
            </a:r>
          </a:p>
          <a:p>
            <a:r>
              <a:rPr lang="en-US" dirty="0"/>
              <a:t>II.26. Transfer</a:t>
            </a:r>
          </a:p>
          <a:p>
            <a:r>
              <a:rPr lang="en-US" dirty="0"/>
              <a:t>II.27. Protection</a:t>
            </a:r>
          </a:p>
          <a:p>
            <a:r>
              <a:rPr lang="en-US" dirty="0"/>
              <a:t>II.28. Use</a:t>
            </a:r>
          </a:p>
          <a:p>
            <a:r>
              <a:rPr lang="en-US" dirty="0"/>
              <a:t>II.29. Dissemination </a:t>
            </a:r>
          </a:p>
          <a:p>
            <a:r>
              <a:rPr lang="en-US" b="1" dirty="0">
                <a:solidFill>
                  <a:srgbClr val="00B0F0"/>
                </a:solidFill>
              </a:rPr>
              <a:t>SECTION 2 – ACCESS RIGHTS</a:t>
            </a:r>
          </a:p>
          <a:p>
            <a:r>
              <a:rPr lang="en-US" dirty="0"/>
              <a:t>II.30. Background covered</a:t>
            </a:r>
          </a:p>
          <a:p>
            <a:r>
              <a:rPr lang="en-US" dirty="0"/>
              <a:t>II.31. Principles</a:t>
            </a:r>
          </a:p>
          <a:p>
            <a:r>
              <a:rPr lang="en-US" dirty="0"/>
              <a:t>II.32. Access rights for implementation </a:t>
            </a:r>
          </a:p>
          <a:p>
            <a:r>
              <a:rPr lang="en-US" dirty="0"/>
              <a:t>II.33. Access rights for use</a:t>
            </a:r>
          </a:p>
          <a:p>
            <a:r>
              <a:rPr lang="en-US" dirty="0"/>
              <a:t>II.34. Competitive calls</a:t>
            </a:r>
          </a:p>
          <a:p>
            <a:r>
              <a:rPr lang="en-US" dirty="0"/>
              <a:t>II.35. Requests for amendments and termination at the initiative of the consortium</a:t>
            </a:r>
          </a:p>
          <a:p>
            <a:r>
              <a:rPr lang="en-US" dirty="0"/>
              <a:t>II.36. Approval of amendments and termination requested by the consortium</a:t>
            </a:r>
          </a:p>
          <a:p>
            <a:r>
              <a:rPr lang="en-US" dirty="0"/>
              <a:t>II.37. Termination of the grant agreement or of the participation of one or more</a:t>
            </a:r>
          </a:p>
          <a:p>
            <a:r>
              <a:rPr lang="en-US" dirty="0"/>
              <a:t>beneficiaries at the REA’s initiative</a:t>
            </a:r>
          </a:p>
          <a:p>
            <a:r>
              <a:rPr lang="en-US" dirty="0"/>
              <a:t>II.38. Financial contribution after termination and other termination consequences</a:t>
            </a:r>
          </a:p>
          <a:p>
            <a:r>
              <a:rPr lang="en-US" dirty="0"/>
              <a:t>II.39. Force majeure</a:t>
            </a:r>
          </a:p>
          <a:p>
            <a:r>
              <a:rPr lang="en-US" dirty="0"/>
              <a:t>II.40. Assignment</a:t>
            </a:r>
          </a:p>
          <a:p>
            <a:r>
              <a:rPr lang="en-US" dirty="0"/>
              <a:t>II.41. Liability</a:t>
            </a:r>
            <a:endParaRPr lang="it-IT" dirty="0"/>
          </a:p>
          <a:p>
            <a:endParaRPr lang="en-GB" b="1" dirty="0"/>
          </a:p>
        </p:txBody>
      </p:sp>
    </p:spTree>
    <p:extLst>
      <p:ext uri="{BB962C8B-B14F-4D97-AF65-F5344CB8AC3E}">
        <p14:creationId xmlns:p14="http://schemas.microsoft.com/office/powerpoint/2010/main" val="3002558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43808" y="34259"/>
            <a:ext cx="6552728" cy="461665"/>
          </a:xfrm>
          <a:prstGeom prst="rect">
            <a:avLst/>
          </a:prstGeom>
        </p:spPr>
        <p:txBody>
          <a:bodyPr wrap="square">
            <a:spAutoFit/>
          </a:bodyPr>
          <a:lstStyle/>
          <a:p>
            <a:r>
              <a:rPr lang="it-IT" sz="2400" dirty="0">
                <a:solidFill>
                  <a:srgbClr val="0070C0"/>
                </a:solidFill>
                <a:latin typeface="Arial Narrow" pitchFamily="34" charset="0"/>
              </a:rPr>
              <a:t>Annex  </a:t>
            </a:r>
            <a:r>
              <a:rPr lang="it-IT" sz="2400" dirty="0" smtClean="0">
                <a:solidFill>
                  <a:srgbClr val="0070C0"/>
                </a:solidFill>
                <a:latin typeface="Arial Narrow" pitchFamily="34" charset="0"/>
              </a:rPr>
              <a:t>III   PA RT </a:t>
            </a:r>
            <a:r>
              <a:rPr lang="it-IT" sz="2400" dirty="0">
                <a:solidFill>
                  <a:srgbClr val="0070C0"/>
                </a:solidFill>
                <a:latin typeface="Arial Narrow" pitchFamily="34" charset="0"/>
              </a:rPr>
              <a:t>A:  IMPLEMENTATION of PROJECT</a:t>
            </a:r>
            <a:endParaRPr lang="it-IT" sz="2400" dirty="0">
              <a:solidFill>
                <a:srgbClr val="0070C0"/>
              </a:solidFill>
            </a:endParaRPr>
          </a:p>
        </p:txBody>
      </p:sp>
      <p:sp>
        <p:nvSpPr>
          <p:cNvPr id="3" name="Rectangle 2"/>
          <p:cNvSpPr/>
          <p:nvPr/>
        </p:nvSpPr>
        <p:spPr>
          <a:xfrm>
            <a:off x="0" y="123312"/>
            <a:ext cx="8892480" cy="6740307"/>
          </a:xfrm>
          <a:prstGeom prst="rect">
            <a:avLst/>
          </a:prstGeom>
        </p:spPr>
        <p:txBody>
          <a:bodyPr wrap="square">
            <a:spAutoFit/>
          </a:bodyPr>
          <a:lstStyle/>
          <a:p>
            <a:r>
              <a:rPr lang="en-US" dirty="0" smtClean="0"/>
              <a:t>III.1  -  </a:t>
            </a:r>
            <a:r>
              <a:rPr lang="en-US" dirty="0" smtClean="0">
                <a:solidFill>
                  <a:srgbClr val="FF0000"/>
                </a:solidFill>
              </a:rPr>
              <a:t>Definitions</a:t>
            </a:r>
          </a:p>
          <a:p>
            <a:r>
              <a:rPr lang="en-US" dirty="0" smtClean="0"/>
              <a:t>III</a:t>
            </a:r>
            <a:r>
              <a:rPr lang="en-US" dirty="0"/>
              <a:t>. 2 – </a:t>
            </a:r>
            <a:r>
              <a:rPr lang="en-US" dirty="0">
                <a:solidFill>
                  <a:srgbClr val="FF0000"/>
                </a:solidFill>
              </a:rPr>
              <a:t>Performance </a:t>
            </a:r>
            <a:r>
              <a:rPr lang="en-US" dirty="0" smtClean="0">
                <a:solidFill>
                  <a:srgbClr val="FF0000"/>
                </a:solidFill>
              </a:rPr>
              <a:t>obligations</a:t>
            </a:r>
          </a:p>
          <a:p>
            <a:pPr marL="342900" indent="-342900">
              <a:buFont typeface="+mj-lt"/>
              <a:buAutoNum type="arabicPeriod"/>
            </a:pPr>
            <a:r>
              <a:rPr lang="en-US" dirty="0" smtClean="0"/>
              <a:t> </a:t>
            </a:r>
            <a:r>
              <a:rPr lang="en-US" dirty="0"/>
              <a:t>In addition to the obligations identified in Article II.2.4, the consortium shall:</a:t>
            </a:r>
          </a:p>
          <a:p>
            <a:pPr marL="800100" lvl="1" indent="-342900">
              <a:buFont typeface="+mj-lt"/>
              <a:buAutoNum type="alphaLcParenR"/>
            </a:pPr>
            <a:r>
              <a:rPr lang="en-US" dirty="0" smtClean="0"/>
              <a:t>take </a:t>
            </a:r>
            <a:r>
              <a:rPr lang="en-US" dirty="0"/>
              <a:t>all necessary </a:t>
            </a:r>
            <a:r>
              <a:rPr lang="en-US" dirty="0" smtClean="0"/>
              <a:t>measures </a:t>
            </a:r>
            <a:r>
              <a:rPr lang="en-US" dirty="0"/>
              <a:t>to recruit at least </a:t>
            </a:r>
            <a:r>
              <a:rPr lang="en-US" dirty="0">
                <a:solidFill>
                  <a:srgbClr val="FF0000"/>
                </a:solidFill>
              </a:rPr>
              <a:t>40% </a:t>
            </a:r>
            <a:r>
              <a:rPr lang="en-US" dirty="0" smtClean="0">
                <a:solidFill>
                  <a:srgbClr val="FF0000"/>
                </a:solidFill>
              </a:rPr>
              <a:t>women researchers </a:t>
            </a:r>
            <a:r>
              <a:rPr lang="en-US" dirty="0"/>
              <a:t>in </a:t>
            </a:r>
            <a:r>
              <a:rPr lang="en-US" dirty="0" smtClean="0"/>
              <a:t>FTK;</a:t>
            </a:r>
          </a:p>
          <a:p>
            <a:pPr marL="800100" lvl="1" indent="-342900">
              <a:buFont typeface="+mj-lt"/>
              <a:buAutoNum type="alphaLcParenR"/>
            </a:pPr>
            <a:r>
              <a:rPr lang="en-US" dirty="0" err="1" smtClean="0"/>
              <a:t>organise</a:t>
            </a:r>
            <a:r>
              <a:rPr lang="en-US" dirty="0" smtClean="0"/>
              <a:t> </a:t>
            </a:r>
            <a:r>
              <a:rPr lang="en-US" dirty="0"/>
              <a:t>a mid-term review meeting between its representatives and </a:t>
            </a:r>
            <a:r>
              <a:rPr lang="en-US" dirty="0" smtClean="0"/>
              <a:t>the REA in </a:t>
            </a:r>
            <a:r>
              <a:rPr lang="en-US" dirty="0"/>
              <a:t>the frame of this project. </a:t>
            </a:r>
            <a:r>
              <a:rPr lang="en-US" dirty="0" smtClean="0"/>
              <a:t>…. shall agree the </a:t>
            </a:r>
            <a:r>
              <a:rPr lang="en-US" dirty="0"/>
              <a:t>venue and the agenda </a:t>
            </a:r>
            <a:r>
              <a:rPr lang="en-US" dirty="0" smtClean="0"/>
              <a:t>for the </a:t>
            </a:r>
            <a:r>
              <a:rPr lang="en-US" dirty="0"/>
              <a:t>meeting at </a:t>
            </a:r>
            <a:r>
              <a:rPr lang="en-US" dirty="0">
                <a:solidFill>
                  <a:srgbClr val="FF0000"/>
                </a:solidFill>
              </a:rPr>
              <a:t>least two months in advance of </a:t>
            </a:r>
            <a:r>
              <a:rPr lang="en-US" dirty="0" smtClean="0">
                <a:solidFill>
                  <a:srgbClr val="FF0000"/>
                </a:solidFill>
              </a:rPr>
              <a:t>it;</a:t>
            </a:r>
          </a:p>
          <a:p>
            <a:pPr marL="800100" lvl="1" indent="-342900">
              <a:buFont typeface="+mj-lt"/>
              <a:buAutoNum type="alphaLcParenR"/>
            </a:pPr>
            <a:r>
              <a:rPr lang="en-US" dirty="0" smtClean="0"/>
              <a:t>take </a:t>
            </a:r>
            <a:r>
              <a:rPr lang="en-US" dirty="0"/>
              <a:t>decisions on any </a:t>
            </a:r>
            <a:r>
              <a:rPr lang="en-US" dirty="0">
                <a:solidFill>
                  <a:srgbClr val="FF0000"/>
                </a:solidFill>
              </a:rPr>
              <a:t>re-distribution of the indicative allocation of </a:t>
            </a:r>
            <a:r>
              <a:rPr lang="en-US" dirty="0" smtClean="0">
                <a:solidFill>
                  <a:srgbClr val="FF0000"/>
                </a:solidFill>
              </a:rPr>
              <a:t>the researcher-months </a:t>
            </a:r>
            <a:r>
              <a:rPr lang="en-US" dirty="0"/>
              <a:t>to be selected on the project as per the respective table </a:t>
            </a:r>
            <a:r>
              <a:rPr lang="en-US" dirty="0" smtClean="0"/>
              <a:t>in Annex </a:t>
            </a:r>
            <a:r>
              <a:rPr lang="en-US" dirty="0"/>
              <a:t>I, and inform beforehand the REA of any such transfers through </a:t>
            </a:r>
            <a:r>
              <a:rPr lang="en-US" dirty="0" smtClean="0"/>
              <a:t>the submission </a:t>
            </a:r>
            <a:r>
              <a:rPr lang="en-US" dirty="0"/>
              <a:t>of an updated table. The REA reserves the right not to accept </a:t>
            </a:r>
            <a:r>
              <a:rPr lang="en-US" dirty="0" smtClean="0"/>
              <a:t>the proposed </a:t>
            </a:r>
            <a:r>
              <a:rPr lang="en-US" dirty="0"/>
              <a:t>re-distribution, in cases </a:t>
            </a:r>
            <a:r>
              <a:rPr lang="en-US" dirty="0" smtClean="0"/>
              <a:t> detrimental </a:t>
            </a:r>
            <a:r>
              <a:rPr lang="en-US" dirty="0"/>
              <a:t>to the </a:t>
            </a:r>
            <a:r>
              <a:rPr lang="en-US" dirty="0" smtClean="0"/>
              <a:t>proper implementation </a:t>
            </a:r>
            <a:r>
              <a:rPr lang="en-US" dirty="0"/>
              <a:t>of the </a:t>
            </a:r>
            <a:r>
              <a:rPr lang="en-US" dirty="0" smtClean="0"/>
              <a:t>project.</a:t>
            </a:r>
          </a:p>
          <a:p>
            <a:pPr marL="800100" lvl="1" indent="-342900">
              <a:buFont typeface="+mj-lt"/>
              <a:buAutoNum type="alphaLcParenR"/>
            </a:pPr>
            <a:r>
              <a:rPr lang="en-US" dirty="0" smtClean="0"/>
              <a:t>ensure </a:t>
            </a:r>
            <a:r>
              <a:rPr lang="en-US" dirty="0"/>
              <a:t>that </a:t>
            </a:r>
            <a:r>
              <a:rPr lang="en-US" dirty="0" err="1">
                <a:solidFill>
                  <a:srgbClr val="FF0000"/>
                </a:solidFill>
              </a:rPr>
              <a:t>secondments</a:t>
            </a:r>
            <a:r>
              <a:rPr lang="en-US" dirty="0">
                <a:solidFill>
                  <a:srgbClr val="FF0000"/>
                </a:solidFill>
              </a:rPr>
              <a:t> represent at least 50% of all the </a:t>
            </a:r>
            <a:r>
              <a:rPr lang="en-US" dirty="0" smtClean="0">
                <a:solidFill>
                  <a:srgbClr val="FF0000"/>
                </a:solidFill>
              </a:rPr>
              <a:t>researcher-months  </a:t>
            </a:r>
            <a:r>
              <a:rPr lang="en-US" dirty="0" smtClean="0"/>
              <a:t>supported </a:t>
            </a:r>
            <a:r>
              <a:rPr lang="en-US" dirty="0"/>
              <a:t>by the project</a:t>
            </a:r>
            <a:r>
              <a:rPr lang="en-US" dirty="0" smtClean="0"/>
              <a:t>;</a:t>
            </a:r>
          </a:p>
          <a:p>
            <a:pPr marL="800100" lvl="1" indent="-342900">
              <a:buFont typeface="+mj-lt"/>
              <a:buAutoNum type="alphaLcParenR"/>
            </a:pPr>
            <a:r>
              <a:rPr lang="en-US" dirty="0" smtClean="0"/>
              <a:t>ensure </a:t>
            </a:r>
            <a:r>
              <a:rPr lang="en-US" dirty="0"/>
              <a:t>that </a:t>
            </a:r>
            <a:r>
              <a:rPr lang="en-US" dirty="0">
                <a:solidFill>
                  <a:srgbClr val="FF0000"/>
                </a:solidFill>
              </a:rPr>
              <a:t>no more than 30% of the researcher-months </a:t>
            </a:r>
            <a:r>
              <a:rPr lang="en-US" dirty="0"/>
              <a:t>of the project are </a:t>
            </a:r>
            <a:r>
              <a:rPr lang="en-US" dirty="0" smtClean="0"/>
              <a:t>used for </a:t>
            </a:r>
            <a:r>
              <a:rPr lang="en-US" dirty="0" err="1"/>
              <a:t>secondments</a:t>
            </a:r>
            <a:r>
              <a:rPr lang="en-US" dirty="0"/>
              <a:t> between beneficiaries established in the same country</a:t>
            </a:r>
            <a:r>
              <a:rPr lang="en-US" dirty="0" smtClean="0"/>
              <a:t>;</a:t>
            </a:r>
          </a:p>
          <a:p>
            <a:pPr marL="342900" indent="-342900">
              <a:buFont typeface="+mj-lt"/>
              <a:buAutoNum type="arabicPeriod"/>
            </a:pPr>
            <a:r>
              <a:rPr lang="en-US" dirty="0" smtClean="0"/>
              <a:t>In </a:t>
            </a:r>
            <a:r>
              <a:rPr lang="en-US" dirty="0"/>
              <a:t>addition to the obligations </a:t>
            </a:r>
            <a:r>
              <a:rPr lang="en-US" dirty="0" smtClean="0"/>
              <a:t>in </a:t>
            </a:r>
            <a:r>
              <a:rPr lang="en-US" dirty="0"/>
              <a:t>Article II.3, the beneficiary </a:t>
            </a:r>
            <a:r>
              <a:rPr lang="en-US" dirty="0" smtClean="0"/>
              <a:t>home </a:t>
            </a:r>
            <a:r>
              <a:rPr lang="en-US" dirty="0" err="1" smtClean="0"/>
              <a:t>organisation</a:t>
            </a:r>
            <a:r>
              <a:rPr lang="en-US" dirty="0" smtClean="0"/>
              <a:t> </a:t>
            </a:r>
            <a:r>
              <a:rPr lang="en-US" dirty="0"/>
              <a:t>shall:</a:t>
            </a:r>
          </a:p>
          <a:p>
            <a:pPr marL="800100" lvl="1" indent="-342900">
              <a:buFont typeface="+mj-lt"/>
              <a:buAutoNum type="alphaLcParenR"/>
            </a:pPr>
            <a:r>
              <a:rPr lang="en-US" dirty="0" smtClean="0">
                <a:solidFill>
                  <a:srgbClr val="FF0000"/>
                </a:solidFill>
              </a:rPr>
              <a:t>select </a:t>
            </a:r>
            <a:r>
              <a:rPr lang="en-US" dirty="0">
                <a:solidFill>
                  <a:srgbClr val="FF0000"/>
                </a:solidFill>
              </a:rPr>
              <a:t>each researcher according to the eligibility </a:t>
            </a:r>
            <a:r>
              <a:rPr lang="en-US" dirty="0"/>
              <a:t>criteria set forth in </a:t>
            </a:r>
            <a:r>
              <a:rPr lang="en-US" dirty="0" smtClean="0"/>
              <a:t>Article III.3 ….;</a:t>
            </a:r>
          </a:p>
          <a:p>
            <a:pPr marL="800100" lvl="1" indent="-342900">
              <a:buFont typeface="+mj-lt"/>
              <a:buAutoNum type="alphaLcParenR"/>
            </a:pPr>
            <a:r>
              <a:rPr lang="en-US" dirty="0" smtClean="0">
                <a:solidFill>
                  <a:srgbClr val="FF0000"/>
                </a:solidFill>
              </a:rPr>
              <a:t>conclude </a:t>
            </a:r>
            <a:r>
              <a:rPr lang="en-US" dirty="0">
                <a:solidFill>
                  <a:srgbClr val="FF0000"/>
                </a:solidFill>
              </a:rPr>
              <a:t>an agreement with each researcher a</a:t>
            </a:r>
            <a:r>
              <a:rPr lang="en-US" dirty="0"/>
              <a:t>ppointed under the project, </a:t>
            </a:r>
            <a:r>
              <a:rPr lang="en-US" dirty="0" smtClean="0"/>
              <a:t>in accordance </a:t>
            </a:r>
            <a:r>
              <a:rPr lang="en-US" dirty="0"/>
              <a:t>with the provisions of Article </a:t>
            </a:r>
            <a:r>
              <a:rPr lang="en-US" dirty="0" smtClean="0"/>
              <a:t>III.4;</a:t>
            </a:r>
          </a:p>
          <a:p>
            <a:pPr marL="800100" lvl="1" indent="-342900">
              <a:buFont typeface="+mj-lt"/>
              <a:buAutoNum type="alphaLcParenR"/>
            </a:pPr>
            <a:r>
              <a:rPr lang="en-US" dirty="0" smtClean="0"/>
              <a:t>host </a:t>
            </a:r>
            <a:r>
              <a:rPr lang="en-US" dirty="0"/>
              <a:t>the newly recruited researcher for the period(s) specified in </a:t>
            </a:r>
            <a:r>
              <a:rPr lang="en-US" dirty="0" smtClean="0"/>
              <a:t>the agreement;</a:t>
            </a:r>
          </a:p>
          <a:p>
            <a:pPr marL="800100" lvl="1" indent="-342900">
              <a:buFont typeface="+mj-lt"/>
              <a:buAutoNum type="alphaLcParenR"/>
            </a:pPr>
            <a:r>
              <a:rPr lang="en-US" dirty="0" smtClean="0"/>
              <a:t>ensure </a:t>
            </a:r>
            <a:r>
              <a:rPr lang="en-US" dirty="0"/>
              <a:t>that the newly recruited researcher </a:t>
            </a:r>
            <a:r>
              <a:rPr lang="en-US" dirty="0">
                <a:solidFill>
                  <a:srgbClr val="FF0000"/>
                </a:solidFill>
              </a:rPr>
              <a:t>is covered under the social </a:t>
            </a:r>
            <a:r>
              <a:rPr lang="en-US" dirty="0" smtClean="0">
                <a:solidFill>
                  <a:srgbClr val="FF0000"/>
                </a:solidFill>
              </a:rPr>
              <a:t>security </a:t>
            </a:r>
            <a:r>
              <a:rPr lang="en-US" dirty="0" smtClean="0"/>
              <a:t>legislation </a:t>
            </a:r>
            <a:r>
              <a:rPr lang="en-US" dirty="0"/>
              <a:t>applicable according to </a:t>
            </a:r>
            <a:r>
              <a:rPr lang="en-US" dirty="0">
                <a:solidFill>
                  <a:srgbClr val="FF0000"/>
                </a:solidFill>
              </a:rPr>
              <a:t>Title II of Regulation (EC) No 883/2004 </a:t>
            </a:r>
            <a:r>
              <a:rPr lang="en-US" dirty="0" smtClean="0">
                <a:solidFill>
                  <a:srgbClr val="FF0000"/>
                </a:solidFill>
              </a:rPr>
              <a:t>of the </a:t>
            </a:r>
            <a:r>
              <a:rPr lang="en-US" dirty="0">
                <a:solidFill>
                  <a:srgbClr val="FF0000"/>
                </a:solidFill>
              </a:rPr>
              <a:t>European Parliament and of the Council of 29 April </a:t>
            </a:r>
            <a:r>
              <a:rPr lang="en-US" dirty="0" smtClean="0">
                <a:solidFill>
                  <a:srgbClr val="FF0000"/>
                </a:solidFill>
              </a:rPr>
              <a:t>2004;</a:t>
            </a:r>
            <a:endParaRPr lang="it-IT" dirty="0">
              <a:solidFill>
                <a:srgbClr val="FF0000"/>
              </a:solidFill>
            </a:endParaRPr>
          </a:p>
        </p:txBody>
      </p:sp>
    </p:spTree>
    <p:extLst>
      <p:ext uri="{BB962C8B-B14F-4D97-AF65-F5344CB8AC3E}">
        <p14:creationId xmlns:p14="http://schemas.microsoft.com/office/powerpoint/2010/main" val="2047764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548680"/>
            <a:ext cx="9172112" cy="5632311"/>
          </a:xfrm>
          <a:prstGeom prst="rect">
            <a:avLst/>
          </a:prstGeom>
        </p:spPr>
        <p:txBody>
          <a:bodyPr wrap="square">
            <a:spAutoFit/>
          </a:bodyPr>
          <a:lstStyle/>
          <a:p>
            <a:pPr marL="800100" lvl="1" indent="-342900">
              <a:buFont typeface="+mj-lt"/>
              <a:buAutoNum type="alphaLcParenR" startAt="5"/>
            </a:pPr>
            <a:r>
              <a:rPr lang="en-US" dirty="0" smtClean="0"/>
              <a:t>ensure </a:t>
            </a:r>
            <a:r>
              <a:rPr lang="en-US" dirty="0"/>
              <a:t>that the </a:t>
            </a:r>
            <a:r>
              <a:rPr lang="en-US" i="1" dirty="0">
                <a:solidFill>
                  <a:srgbClr val="FF0000"/>
                </a:solidFill>
              </a:rPr>
              <a:t>newly recruited researcher </a:t>
            </a:r>
            <a:r>
              <a:rPr lang="en-US" dirty="0">
                <a:solidFill>
                  <a:srgbClr val="FF0000"/>
                </a:solidFill>
              </a:rPr>
              <a:t>enjoys the same standards of </a:t>
            </a:r>
            <a:r>
              <a:rPr lang="en-US" dirty="0" smtClean="0">
                <a:solidFill>
                  <a:srgbClr val="FF0000"/>
                </a:solidFill>
              </a:rPr>
              <a:t>safety and </a:t>
            </a:r>
            <a:r>
              <a:rPr lang="en-US" dirty="0">
                <a:solidFill>
                  <a:srgbClr val="FF0000"/>
                </a:solidFill>
              </a:rPr>
              <a:t>occupational health </a:t>
            </a:r>
            <a:r>
              <a:rPr lang="en-US" dirty="0"/>
              <a:t>as those applicable to local researchers holding </a:t>
            </a:r>
            <a:r>
              <a:rPr lang="en-US" dirty="0" smtClean="0"/>
              <a:t>a </a:t>
            </a:r>
            <a:r>
              <a:rPr lang="it-IT" dirty="0" smtClean="0"/>
              <a:t>similar </a:t>
            </a:r>
            <a:r>
              <a:rPr lang="it-IT" dirty="0"/>
              <a:t>position</a:t>
            </a:r>
            <a:r>
              <a:rPr lang="it-IT" dirty="0" smtClean="0"/>
              <a:t>;</a:t>
            </a:r>
          </a:p>
          <a:p>
            <a:pPr marL="800100" lvl="1" indent="-342900">
              <a:buFont typeface="+mj-lt"/>
              <a:buAutoNum type="alphaLcParenR" startAt="5"/>
            </a:pPr>
            <a:r>
              <a:rPr lang="en-US" dirty="0" smtClean="0"/>
              <a:t> </a:t>
            </a:r>
            <a:r>
              <a:rPr lang="en-US" dirty="0"/>
              <a:t>execute by the due dates all payments for which it is responsible, in </a:t>
            </a:r>
            <a:r>
              <a:rPr lang="en-US" dirty="0" smtClean="0"/>
              <a:t>accordance with </a:t>
            </a:r>
            <a:r>
              <a:rPr lang="en-US" dirty="0"/>
              <a:t>the </a:t>
            </a:r>
            <a:r>
              <a:rPr lang="en-US" i="1" dirty="0"/>
              <a:t>agreement </a:t>
            </a:r>
            <a:r>
              <a:rPr lang="en-US" dirty="0"/>
              <a:t>provided for in Article </a:t>
            </a:r>
            <a:r>
              <a:rPr lang="en-US" dirty="0" smtClean="0"/>
              <a:t>III.4;</a:t>
            </a:r>
          </a:p>
          <a:p>
            <a:pPr marL="800100" lvl="1" indent="-342900">
              <a:buFont typeface="+mj-lt"/>
              <a:buAutoNum type="alphaLcParenR" startAt="5"/>
            </a:pPr>
            <a:r>
              <a:rPr lang="en-US" dirty="0" smtClean="0"/>
              <a:t>throughout </a:t>
            </a:r>
            <a:r>
              <a:rPr lang="en-US" dirty="0"/>
              <a:t>the duration of the </a:t>
            </a:r>
            <a:r>
              <a:rPr lang="en-US" i="1" dirty="0" smtClean="0">
                <a:solidFill>
                  <a:srgbClr val="FF0000"/>
                </a:solidFill>
              </a:rPr>
              <a:t>GA </a:t>
            </a:r>
            <a:r>
              <a:rPr lang="en-US" dirty="0" smtClean="0">
                <a:solidFill>
                  <a:srgbClr val="FF0000"/>
                </a:solidFill>
              </a:rPr>
              <a:t>provide </a:t>
            </a:r>
            <a:r>
              <a:rPr lang="en-US" dirty="0">
                <a:solidFill>
                  <a:srgbClr val="FF0000"/>
                </a:solidFill>
              </a:rPr>
              <a:t>the means</a:t>
            </a:r>
            <a:r>
              <a:rPr lang="en-US" dirty="0"/>
              <a:t>, </a:t>
            </a:r>
            <a:r>
              <a:rPr lang="en-US" dirty="0" smtClean="0"/>
              <a:t>including the </a:t>
            </a:r>
            <a:r>
              <a:rPr lang="en-US" dirty="0"/>
              <a:t>infrastructure, </a:t>
            </a:r>
            <a:r>
              <a:rPr lang="en-US" dirty="0" smtClean="0"/>
              <a:t>…, </a:t>
            </a:r>
            <a:r>
              <a:rPr lang="en-US" dirty="0"/>
              <a:t>for implementing the </a:t>
            </a:r>
            <a:r>
              <a:rPr lang="en-US" i="1" dirty="0"/>
              <a:t>project </a:t>
            </a:r>
            <a:r>
              <a:rPr lang="en-US" dirty="0"/>
              <a:t>in </a:t>
            </a:r>
            <a:r>
              <a:rPr lang="en-US" dirty="0" smtClean="0"/>
              <a:t>the scientific </a:t>
            </a:r>
            <a:r>
              <a:rPr lang="en-US" dirty="0"/>
              <a:t>and technical fields concerned and to make these means available </a:t>
            </a:r>
            <a:r>
              <a:rPr lang="en-US" dirty="0" smtClean="0"/>
              <a:t>to the </a:t>
            </a:r>
            <a:r>
              <a:rPr lang="en-US" i="1" dirty="0"/>
              <a:t>newly recruited researcher</a:t>
            </a:r>
            <a:r>
              <a:rPr lang="en-US" dirty="0"/>
              <a:t>, as necessary</a:t>
            </a:r>
            <a:r>
              <a:rPr lang="en-US" dirty="0" smtClean="0"/>
              <a:t>;</a:t>
            </a:r>
          </a:p>
          <a:p>
            <a:pPr marL="800100" lvl="1" indent="-342900">
              <a:buFont typeface="+mj-lt"/>
              <a:buAutoNum type="alphaLcParenR" startAt="5"/>
            </a:pPr>
            <a:r>
              <a:rPr lang="en-US" dirty="0" smtClean="0"/>
              <a:t> </a:t>
            </a:r>
            <a:r>
              <a:rPr lang="en-US" dirty="0"/>
              <a:t>provide </a:t>
            </a:r>
            <a:r>
              <a:rPr lang="en-US" dirty="0">
                <a:solidFill>
                  <a:srgbClr val="FF0000"/>
                </a:solidFill>
              </a:rPr>
              <a:t>reasonable assistance to the </a:t>
            </a:r>
            <a:r>
              <a:rPr lang="en-US" i="1" dirty="0">
                <a:solidFill>
                  <a:srgbClr val="FF0000"/>
                </a:solidFill>
              </a:rPr>
              <a:t>researchers </a:t>
            </a:r>
            <a:r>
              <a:rPr lang="en-US" dirty="0">
                <a:solidFill>
                  <a:srgbClr val="FF0000"/>
                </a:solidFill>
              </a:rPr>
              <a:t>in all </a:t>
            </a:r>
            <a:r>
              <a:rPr lang="en-US" dirty="0" smtClean="0">
                <a:solidFill>
                  <a:srgbClr val="FF0000"/>
                </a:solidFill>
              </a:rPr>
              <a:t>administrative procedures</a:t>
            </a:r>
            <a:r>
              <a:rPr lang="en-US" dirty="0" smtClean="0"/>
              <a:t> </a:t>
            </a:r>
            <a:r>
              <a:rPr lang="en-US" dirty="0"/>
              <a:t>required by the relevant authorities </a:t>
            </a:r>
            <a:r>
              <a:rPr lang="en-US" dirty="0" smtClean="0"/>
              <a:t>……, </a:t>
            </a:r>
            <a:r>
              <a:rPr lang="en-US" dirty="0"/>
              <a:t>such as visas and work permits required </a:t>
            </a:r>
            <a:r>
              <a:rPr lang="en-US" dirty="0" smtClean="0"/>
              <a:t>….</a:t>
            </a:r>
            <a:r>
              <a:rPr lang="en-US" i="1" dirty="0" smtClean="0"/>
              <a:t>;</a:t>
            </a:r>
            <a:endParaRPr lang="en-US" i="1" dirty="0"/>
          </a:p>
          <a:p>
            <a:pPr marL="800100" lvl="1" indent="-342900">
              <a:buFont typeface="+mj-lt"/>
              <a:buAutoNum type="alphaLcParenR" startAt="5"/>
            </a:pPr>
            <a:r>
              <a:rPr lang="en-US" dirty="0" smtClean="0"/>
              <a:t>ensure </a:t>
            </a:r>
            <a:r>
              <a:rPr lang="en-US" dirty="0"/>
              <a:t>that </a:t>
            </a:r>
            <a:r>
              <a:rPr lang="en-US" dirty="0">
                <a:solidFill>
                  <a:srgbClr val="FF0000"/>
                </a:solidFill>
              </a:rPr>
              <a:t>each </a:t>
            </a:r>
            <a:r>
              <a:rPr lang="en-US" i="1" dirty="0">
                <a:solidFill>
                  <a:srgbClr val="FF0000"/>
                </a:solidFill>
              </a:rPr>
              <a:t>researcher </a:t>
            </a:r>
            <a:r>
              <a:rPr lang="en-US" dirty="0">
                <a:solidFill>
                  <a:srgbClr val="FF0000"/>
                </a:solidFill>
              </a:rPr>
              <a:t>will work under the </a:t>
            </a:r>
            <a:r>
              <a:rPr lang="en-US" i="1" dirty="0">
                <a:solidFill>
                  <a:srgbClr val="FF0000"/>
                </a:solidFill>
              </a:rPr>
              <a:t>project </a:t>
            </a:r>
            <a:r>
              <a:rPr lang="en-US" dirty="0">
                <a:solidFill>
                  <a:srgbClr val="FF0000"/>
                </a:solidFill>
              </a:rPr>
              <a:t>for the time </a:t>
            </a:r>
            <a:r>
              <a:rPr lang="en-US" dirty="0" smtClean="0">
                <a:solidFill>
                  <a:srgbClr val="FF0000"/>
                </a:solidFill>
              </a:rPr>
              <a:t>specified </a:t>
            </a:r>
            <a:r>
              <a:rPr lang="it-IT" dirty="0" smtClean="0"/>
              <a:t>in </a:t>
            </a:r>
            <a:r>
              <a:rPr lang="it-IT" dirty="0"/>
              <a:t>the </a:t>
            </a:r>
            <a:r>
              <a:rPr lang="it-IT" i="1" dirty="0" smtClean="0"/>
              <a:t>agreement;</a:t>
            </a:r>
          </a:p>
          <a:p>
            <a:pPr marL="800100" lvl="1" indent="-342900">
              <a:buFont typeface="+mj-lt"/>
              <a:buAutoNum type="alphaLcParenR" startAt="5"/>
            </a:pPr>
            <a:r>
              <a:rPr lang="en-US" dirty="0" smtClean="0">
                <a:solidFill>
                  <a:srgbClr val="FF0000"/>
                </a:solidFill>
              </a:rPr>
              <a:t>commit </a:t>
            </a:r>
            <a:r>
              <a:rPr lang="en-US" dirty="0">
                <a:solidFill>
                  <a:srgbClr val="FF0000"/>
                </a:solidFill>
              </a:rPr>
              <a:t>by contractual means </a:t>
            </a:r>
            <a:r>
              <a:rPr lang="en-US" dirty="0"/>
              <a:t>to host the </a:t>
            </a:r>
            <a:r>
              <a:rPr lang="en-US" i="1" dirty="0"/>
              <a:t>staff member researcher </a:t>
            </a:r>
            <a:r>
              <a:rPr lang="en-US" dirty="0"/>
              <a:t>on </a:t>
            </a:r>
            <a:r>
              <a:rPr lang="en-US" dirty="0" smtClean="0"/>
              <a:t>his/her return </a:t>
            </a:r>
            <a:r>
              <a:rPr lang="en-US" dirty="0"/>
              <a:t>for at least 12 months following the </a:t>
            </a:r>
            <a:r>
              <a:rPr lang="en-US" i="1" dirty="0" err="1"/>
              <a:t>secondment</a:t>
            </a:r>
            <a:r>
              <a:rPr lang="en-US" i="1" dirty="0"/>
              <a:t> period, </a:t>
            </a:r>
            <a:r>
              <a:rPr lang="en-US" dirty="0"/>
              <a:t>and maintain </a:t>
            </a:r>
            <a:r>
              <a:rPr lang="en-US" dirty="0" smtClean="0"/>
              <a:t>for at </a:t>
            </a:r>
            <a:r>
              <a:rPr lang="en-US" dirty="0"/>
              <a:t>least these 12 months his/her appointment contract in force prior to </a:t>
            </a:r>
            <a:r>
              <a:rPr lang="en-US" dirty="0" smtClean="0"/>
              <a:t>the </a:t>
            </a:r>
            <a:r>
              <a:rPr lang="it-IT" i="1" dirty="0" smtClean="0"/>
              <a:t>secondment period;</a:t>
            </a:r>
          </a:p>
          <a:p>
            <a:pPr marL="800100" lvl="1" indent="-342900">
              <a:buFont typeface="+mj-lt"/>
              <a:buAutoNum type="alphaLcParenR" startAt="5"/>
            </a:pPr>
            <a:r>
              <a:rPr lang="en-US" dirty="0" smtClean="0"/>
              <a:t>take </a:t>
            </a:r>
            <a:r>
              <a:rPr lang="en-US" dirty="0"/>
              <a:t>measures to ensure that each </a:t>
            </a:r>
            <a:r>
              <a:rPr lang="en-US" i="1" dirty="0">
                <a:solidFill>
                  <a:srgbClr val="FF0000"/>
                </a:solidFill>
              </a:rPr>
              <a:t>researcher </a:t>
            </a:r>
            <a:r>
              <a:rPr lang="en-US" dirty="0">
                <a:solidFill>
                  <a:srgbClr val="FF0000"/>
                </a:solidFill>
              </a:rPr>
              <a:t>completes the </a:t>
            </a:r>
            <a:r>
              <a:rPr lang="en-US" dirty="0" smtClean="0">
                <a:solidFill>
                  <a:srgbClr val="FF0000"/>
                </a:solidFill>
              </a:rPr>
              <a:t>evaluation questionnaires</a:t>
            </a:r>
            <a:r>
              <a:rPr lang="en-US" dirty="0"/>
              <a:t>, provided by the </a:t>
            </a:r>
            <a:r>
              <a:rPr lang="en-US" i="1" dirty="0"/>
              <a:t>REA </a:t>
            </a:r>
            <a:r>
              <a:rPr lang="en-US" dirty="0"/>
              <a:t>at the end of the </a:t>
            </a:r>
            <a:r>
              <a:rPr lang="en-US" i="1" dirty="0"/>
              <a:t>researcher </a:t>
            </a:r>
            <a:r>
              <a:rPr lang="en-US" i="1" dirty="0" smtClean="0"/>
              <a:t>knowledge sharing </a:t>
            </a:r>
            <a:r>
              <a:rPr lang="en-US" i="1" dirty="0"/>
              <a:t>and inter-sector mobility </a:t>
            </a:r>
            <a:r>
              <a:rPr lang="en-US" i="1" dirty="0" smtClean="0"/>
              <a:t>activities;</a:t>
            </a:r>
          </a:p>
          <a:p>
            <a:pPr marL="800100" lvl="1" indent="-342900">
              <a:buFont typeface="+mj-lt"/>
              <a:buAutoNum type="alphaLcParenR" startAt="5"/>
            </a:pPr>
            <a:r>
              <a:rPr lang="en-US" dirty="0" smtClean="0"/>
              <a:t>contact </a:t>
            </a:r>
            <a:r>
              <a:rPr lang="en-US" dirty="0"/>
              <a:t>each </a:t>
            </a:r>
            <a:r>
              <a:rPr lang="en-US" i="1" dirty="0">
                <a:solidFill>
                  <a:srgbClr val="FF0000"/>
                </a:solidFill>
              </a:rPr>
              <a:t>researcher </a:t>
            </a:r>
            <a:r>
              <a:rPr lang="en-US" dirty="0">
                <a:solidFill>
                  <a:srgbClr val="FF0000"/>
                </a:solidFill>
              </a:rPr>
              <a:t>two years after the end of the </a:t>
            </a:r>
            <a:r>
              <a:rPr lang="en-US" i="1" dirty="0">
                <a:solidFill>
                  <a:srgbClr val="FF0000"/>
                </a:solidFill>
              </a:rPr>
              <a:t>project </a:t>
            </a:r>
            <a:r>
              <a:rPr lang="en-US" dirty="0"/>
              <a:t>in order to </a:t>
            </a:r>
            <a:r>
              <a:rPr lang="en-US" dirty="0" smtClean="0"/>
              <a:t>invite him/her </a:t>
            </a:r>
            <a:r>
              <a:rPr lang="en-US" dirty="0">
                <a:solidFill>
                  <a:srgbClr val="FF0000"/>
                </a:solidFill>
              </a:rPr>
              <a:t>to complete the follow-up questionnaires</a:t>
            </a:r>
            <a:r>
              <a:rPr lang="en-US" dirty="0"/>
              <a:t>, provided by the </a:t>
            </a:r>
            <a:r>
              <a:rPr lang="en-US" i="1" dirty="0"/>
              <a:t>REA</a:t>
            </a:r>
            <a:r>
              <a:rPr lang="en-US" i="1" dirty="0" smtClean="0"/>
              <a:t>;</a:t>
            </a:r>
          </a:p>
          <a:p>
            <a:pPr marL="800100" lvl="1" indent="-342900">
              <a:buFont typeface="+mj-lt"/>
              <a:buAutoNum type="alphaLcParenR" startAt="5"/>
            </a:pPr>
            <a:r>
              <a:rPr lang="en-US" dirty="0" smtClean="0">
                <a:solidFill>
                  <a:srgbClr val="FF0000"/>
                </a:solidFill>
              </a:rPr>
              <a:t>transmit </a:t>
            </a:r>
            <a:r>
              <a:rPr lang="en-US" dirty="0">
                <a:solidFill>
                  <a:srgbClr val="FF0000"/>
                </a:solidFill>
              </a:rPr>
              <a:t>to the </a:t>
            </a:r>
            <a:r>
              <a:rPr lang="en-US" i="1" dirty="0">
                <a:solidFill>
                  <a:srgbClr val="FF0000"/>
                </a:solidFill>
              </a:rPr>
              <a:t>REA </a:t>
            </a:r>
            <a:r>
              <a:rPr lang="en-US" dirty="0">
                <a:solidFill>
                  <a:srgbClr val="FF0000"/>
                </a:solidFill>
              </a:rPr>
              <a:t>the completed questionnaires</a:t>
            </a:r>
            <a:r>
              <a:rPr lang="en-US" dirty="0"/>
              <a:t> mentioned in point k) </a:t>
            </a:r>
            <a:r>
              <a:rPr lang="en-US" dirty="0" smtClean="0"/>
              <a:t>and </a:t>
            </a:r>
            <a:r>
              <a:rPr lang="it-IT" dirty="0" smtClean="0"/>
              <a:t>l).</a:t>
            </a:r>
            <a:endParaRPr lang="it-IT" dirty="0"/>
          </a:p>
        </p:txBody>
      </p:sp>
    </p:spTree>
    <p:extLst>
      <p:ext uri="{BB962C8B-B14F-4D97-AF65-F5344CB8AC3E}">
        <p14:creationId xmlns:p14="http://schemas.microsoft.com/office/powerpoint/2010/main" val="394497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144000" cy="5909310"/>
          </a:xfrm>
          <a:prstGeom prst="rect">
            <a:avLst/>
          </a:prstGeom>
        </p:spPr>
        <p:txBody>
          <a:bodyPr wrap="square">
            <a:spAutoFit/>
          </a:bodyPr>
          <a:lstStyle/>
          <a:p>
            <a:pPr marL="342900" indent="-342900">
              <a:buFont typeface="+mj-lt"/>
              <a:buAutoNum type="arabicPeriod" startAt="3"/>
            </a:pPr>
            <a:r>
              <a:rPr lang="en-US" dirty="0" smtClean="0"/>
              <a:t>In </a:t>
            </a:r>
            <a:r>
              <a:rPr lang="en-US" dirty="0"/>
              <a:t>addition to the obligations </a:t>
            </a:r>
            <a:r>
              <a:rPr lang="en-US" dirty="0" smtClean="0"/>
              <a:t>in </a:t>
            </a:r>
            <a:r>
              <a:rPr lang="en-US" dirty="0"/>
              <a:t>Article II.3, each </a:t>
            </a:r>
            <a:r>
              <a:rPr lang="en-US" i="1" dirty="0"/>
              <a:t>beneficiary </a:t>
            </a:r>
            <a:r>
              <a:rPr lang="en-US" i="1" dirty="0" smtClean="0"/>
              <a:t>receiving </a:t>
            </a:r>
            <a:r>
              <a:rPr lang="it-IT" i="1" dirty="0" smtClean="0"/>
              <a:t>organisation </a:t>
            </a:r>
            <a:r>
              <a:rPr lang="it-IT" dirty="0"/>
              <a:t>shall:</a:t>
            </a:r>
          </a:p>
          <a:p>
            <a:pPr marL="800100" lvl="1" indent="-342900">
              <a:buFont typeface="+mj-lt"/>
              <a:buAutoNum type="alphaLcParenR"/>
            </a:pPr>
            <a:r>
              <a:rPr lang="en-US" dirty="0" smtClean="0"/>
              <a:t>conclude</a:t>
            </a:r>
            <a:r>
              <a:rPr lang="en-US" dirty="0"/>
              <a:t>, together with the </a:t>
            </a:r>
            <a:r>
              <a:rPr lang="en-US" i="1" dirty="0"/>
              <a:t>beneficiary home </a:t>
            </a:r>
            <a:r>
              <a:rPr lang="en-US" i="1" dirty="0" err="1"/>
              <a:t>organisation</a:t>
            </a:r>
            <a:r>
              <a:rPr lang="en-US" i="1" dirty="0"/>
              <a:t>, </a:t>
            </a:r>
            <a:r>
              <a:rPr lang="en-US" dirty="0">
                <a:solidFill>
                  <a:srgbClr val="FF0000"/>
                </a:solidFill>
              </a:rPr>
              <a:t>an </a:t>
            </a:r>
            <a:r>
              <a:rPr lang="en-US" i="1" dirty="0">
                <a:solidFill>
                  <a:srgbClr val="FF0000"/>
                </a:solidFill>
              </a:rPr>
              <a:t>agreement </a:t>
            </a:r>
            <a:r>
              <a:rPr lang="en-US" dirty="0" smtClean="0">
                <a:solidFill>
                  <a:srgbClr val="FF0000"/>
                </a:solidFill>
              </a:rPr>
              <a:t>with each </a:t>
            </a:r>
            <a:r>
              <a:rPr lang="en-US" i="1" dirty="0">
                <a:solidFill>
                  <a:srgbClr val="FF0000"/>
                </a:solidFill>
              </a:rPr>
              <a:t>staff member researcher </a:t>
            </a:r>
            <a:r>
              <a:rPr lang="en-US" dirty="0"/>
              <a:t>hosted for a </a:t>
            </a:r>
            <a:r>
              <a:rPr lang="en-US" i="1" dirty="0" err="1">
                <a:solidFill>
                  <a:srgbClr val="FF0000"/>
                </a:solidFill>
              </a:rPr>
              <a:t>secondment</a:t>
            </a:r>
            <a:r>
              <a:rPr lang="en-US" i="1" dirty="0">
                <a:solidFill>
                  <a:srgbClr val="FF0000"/>
                </a:solidFill>
              </a:rPr>
              <a:t> period </a:t>
            </a:r>
            <a:r>
              <a:rPr lang="en-US" dirty="0"/>
              <a:t>under </a:t>
            </a:r>
            <a:r>
              <a:rPr lang="en-US" dirty="0" smtClean="0"/>
              <a:t>the </a:t>
            </a:r>
            <a:r>
              <a:rPr lang="en-US" i="1" dirty="0" smtClean="0"/>
              <a:t>project</a:t>
            </a:r>
            <a:r>
              <a:rPr lang="en-US" dirty="0"/>
              <a:t>, in accordance with the provisions of Article III.4 and host </a:t>
            </a:r>
            <a:r>
              <a:rPr lang="en-US" dirty="0" smtClean="0"/>
              <a:t>the concerned </a:t>
            </a:r>
            <a:r>
              <a:rPr lang="en-US" i="1" dirty="0"/>
              <a:t>staff member researcher </a:t>
            </a:r>
            <a:r>
              <a:rPr lang="en-US" dirty="0"/>
              <a:t>for the period(s) specified in </a:t>
            </a:r>
            <a:r>
              <a:rPr lang="en-US" dirty="0" smtClean="0"/>
              <a:t>the </a:t>
            </a:r>
            <a:r>
              <a:rPr lang="it-IT" i="1" dirty="0" smtClean="0"/>
              <a:t>agreement;</a:t>
            </a:r>
          </a:p>
          <a:p>
            <a:pPr marL="800100" lvl="1" indent="-342900">
              <a:buFont typeface="+mj-lt"/>
              <a:buAutoNum type="alphaLcParenR"/>
            </a:pPr>
            <a:r>
              <a:rPr lang="en-US" dirty="0" smtClean="0"/>
              <a:t>during </a:t>
            </a:r>
            <a:r>
              <a:rPr lang="en-US" dirty="0"/>
              <a:t>the </a:t>
            </a:r>
            <a:r>
              <a:rPr lang="en-US" i="1" dirty="0" err="1"/>
              <a:t>secondment</a:t>
            </a:r>
            <a:r>
              <a:rPr lang="en-US" i="1" dirty="0"/>
              <a:t> period, </a:t>
            </a:r>
            <a:r>
              <a:rPr lang="en-US" dirty="0"/>
              <a:t>ensure that the </a:t>
            </a:r>
            <a:r>
              <a:rPr lang="en-US" i="1" dirty="0"/>
              <a:t>staff member researcher </a:t>
            </a:r>
            <a:r>
              <a:rPr lang="en-US" dirty="0" smtClean="0"/>
              <a:t>is covered </a:t>
            </a:r>
            <a:r>
              <a:rPr lang="en-US" dirty="0"/>
              <a:t>under the social security legislation applicable according to Title II of Regulation (EC) No 883/2004 of the European Parliament and of the Council </a:t>
            </a:r>
            <a:r>
              <a:rPr lang="en-US" dirty="0" smtClean="0"/>
              <a:t>of 29 </a:t>
            </a:r>
            <a:r>
              <a:rPr lang="en-US" dirty="0"/>
              <a:t>April </a:t>
            </a:r>
            <a:r>
              <a:rPr lang="en-US" dirty="0" smtClean="0"/>
              <a:t>2004; </a:t>
            </a:r>
          </a:p>
          <a:p>
            <a:pPr marL="800100" lvl="1" indent="-342900">
              <a:buFont typeface="+mj-lt"/>
              <a:buAutoNum type="alphaLcParenR"/>
            </a:pPr>
            <a:r>
              <a:rPr lang="en-US" dirty="0" smtClean="0"/>
              <a:t>during </a:t>
            </a:r>
            <a:r>
              <a:rPr lang="en-US" dirty="0"/>
              <a:t>the </a:t>
            </a:r>
            <a:r>
              <a:rPr lang="en-US" dirty="0" err="1"/>
              <a:t>secondment</a:t>
            </a:r>
            <a:r>
              <a:rPr lang="en-US" dirty="0"/>
              <a:t> period, ensure that the staff member researcher </a:t>
            </a:r>
            <a:r>
              <a:rPr lang="en-US" dirty="0" smtClean="0"/>
              <a:t>enjoys the </a:t>
            </a:r>
            <a:r>
              <a:rPr lang="en-US" dirty="0">
                <a:solidFill>
                  <a:srgbClr val="FF0000"/>
                </a:solidFill>
              </a:rPr>
              <a:t>same standards of safety and occupational health </a:t>
            </a:r>
            <a:r>
              <a:rPr lang="en-US" dirty="0"/>
              <a:t>as those applicable </a:t>
            </a:r>
            <a:r>
              <a:rPr lang="en-US" dirty="0" smtClean="0"/>
              <a:t>to local </a:t>
            </a:r>
            <a:r>
              <a:rPr lang="en-US" dirty="0"/>
              <a:t>researchers holding a similar position</a:t>
            </a:r>
            <a:r>
              <a:rPr lang="en-US" dirty="0" smtClean="0"/>
              <a:t>;</a:t>
            </a:r>
          </a:p>
          <a:p>
            <a:pPr marL="800100" lvl="1" indent="-342900">
              <a:buFont typeface="+mj-lt"/>
              <a:buAutoNum type="alphaLcParenR"/>
            </a:pPr>
            <a:r>
              <a:rPr lang="en-US" dirty="0" smtClean="0"/>
              <a:t>execute</a:t>
            </a:r>
            <a:r>
              <a:rPr lang="en-US" dirty="0"/>
              <a:t>, by the due dates, </a:t>
            </a:r>
            <a:r>
              <a:rPr lang="en-US" dirty="0">
                <a:solidFill>
                  <a:srgbClr val="FF0000"/>
                </a:solidFill>
              </a:rPr>
              <a:t>all payments for which it is responsible</a:t>
            </a:r>
            <a:r>
              <a:rPr lang="en-US" dirty="0"/>
              <a:t>, </a:t>
            </a:r>
            <a:r>
              <a:rPr lang="en-US" dirty="0" smtClean="0"/>
              <a:t>in accordance </a:t>
            </a:r>
            <a:r>
              <a:rPr lang="en-US" dirty="0"/>
              <a:t>with the agreement provided for in Article III.4;</a:t>
            </a:r>
          </a:p>
          <a:p>
            <a:pPr marL="800100" lvl="1" indent="-342900">
              <a:buFont typeface="+mj-lt"/>
              <a:buAutoNum type="alphaLcParenR"/>
            </a:pPr>
            <a:r>
              <a:rPr lang="en-US" dirty="0" smtClean="0"/>
              <a:t>provide</a:t>
            </a:r>
            <a:r>
              <a:rPr lang="en-US" dirty="0"/>
              <a:t>, throughout the duration of the </a:t>
            </a:r>
            <a:r>
              <a:rPr lang="en-US" dirty="0" smtClean="0"/>
              <a:t>GA, </a:t>
            </a:r>
            <a:r>
              <a:rPr lang="en-US" dirty="0">
                <a:solidFill>
                  <a:srgbClr val="FF0000"/>
                </a:solidFill>
              </a:rPr>
              <a:t>the means, </a:t>
            </a:r>
            <a:r>
              <a:rPr lang="en-US" dirty="0" smtClean="0">
                <a:solidFill>
                  <a:srgbClr val="FF0000"/>
                </a:solidFill>
              </a:rPr>
              <a:t>including the </a:t>
            </a:r>
            <a:r>
              <a:rPr lang="en-US" dirty="0">
                <a:solidFill>
                  <a:srgbClr val="FF0000"/>
                </a:solidFill>
              </a:rPr>
              <a:t>infrastructure</a:t>
            </a:r>
            <a:r>
              <a:rPr lang="en-US" dirty="0"/>
              <a:t>, </a:t>
            </a:r>
            <a:r>
              <a:rPr lang="en-US" dirty="0" smtClean="0"/>
              <a:t>…..for </a:t>
            </a:r>
            <a:r>
              <a:rPr lang="en-US" dirty="0"/>
              <a:t>implementing the project in </a:t>
            </a:r>
            <a:r>
              <a:rPr lang="en-US" dirty="0" smtClean="0"/>
              <a:t>the scientific </a:t>
            </a:r>
            <a:r>
              <a:rPr lang="en-US" dirty="0"/>
              <a:t>and technical fields concerned </a:t>
            </a:r>
            <a:r>
              <a:rPr lang="en-US" dirty="0" smtClean="0"/>
              <a:t>….;</a:t>
            </a:r>
            <a:endParaRPr lang="en-US" dirty="0"/>
          </a:p>
          <a:p>
            <a:pPr marL="800100" lvl="1" indent="-342900">
              <a:buFont typeface="+mj-lt"/>
              <a:buAutoNum type="alphaLcParenR"/>
            </a:pPr>
            <a:r>
              <a:rPr lang="en-US" dirty="0" smtClean="0"/>
              <a:t>provide </a:t>
            </a:r>
            <a:r>
              <a:rPr lang="en-US" dirty="0">
                <a:solidFill>
                  <a:srgbClr val="FF0000"/>
                </a:solidFill>
              </a:rPr>
              <a:t>reasonable assistance </a:t>
            </a:r>
            <a:r>
              <a:rPr lang="en-US" dirty="0"/>
              <a:t>to the staff member researcher in </a:t>
            </a:r>
            <a:r>
              <a:rPr lang="en-US" dirty="0" smtClean="0"/>
              <a:t>all administrative </a:t>
            </a:r>
            <a:r>
              <a:rPr lang="en-US" dirty="0"/>
              <a:t>procedures such as visas and work permits </a:t>
            </a:r>
            <a:r>
              <a:rPr lang="en-US" dirty="0" smtClean="0"/>
              <a:t>…….;</a:t>
            </a:r>
            <a:endParaRPr lang="en-US" dirty="0"/>
          </a:p>
          <a:p>
            <a:pPr marL="800100" lvl="1" indent="-342900">
              <a:buFont typeface="+mj-lt"/>
              <a:buAutoNum type="alphaLcParenR"/>
            </a:pPr>
            <a:r>
              <a:rPr lang="en-US" dirty="0" smtClean="0"/>
              <a:t>ensure </a:t>
            </a:r>
            <a:r>
              <a:rPr lang="en-US" dirty="0"/>
              <a:t>that each staff member researcher will work under the project </a:t>
            </a:r>
            <a:r>
              <a:rPr lang="en-US" dirty="0">
                <a:solidFill>
                  <a:srgbClr val="FF0000"/>
                </a:solidFill>
              </a:rPr>
              <a:t>for </a:t>
            </a:r>
            <a:r>
              <a:rPr lang="en-US" dirty="0" smtClean="0">
                <a:solidFill>
                  <a:srgbClr val="FF0000"/>
                </a:solidFill>
              </a:rPr>
              <a:t>the time </a:t>
            </a:r>
            <a:r>
              <a:rPr lang="en-US" dirty="0">
                <a:solidFill>
                  <a:srgbClr val="FF0000"/>
                </a:solidFill>
              </a:rPr>
              <a:t>specified in the agreement</a:t>
            </a:r>
            <a:r>
              <a:rPr lang="en-US" dirty="0"/>
              <a:t>;</a:t>
            </a:r>
          </a:p>
          <a:p>
            <a:pPr marL="800100" lvl="1" indent="-342900">
              <a:buFont typeface="+mj-lt"/>
              <a:buAutoNum type="alphaLcParenR"/>
            </a:pPr>
            <a:r>
              <a:rPr lang="en-US" dirty="0" smtClean="0"/>
              <a:t>take </a:t>
            </a:r>
            <a:r>
              <a:rPr lang="en-US" dirty="0"/>
              <a:t>all necessary and reasonable measures to ensure the return of the </a:t>
            </a:r>
            <a:r>
              <a:rPr lang="en-US" dirty="0" smtClean="0"/>
              <a:t>staff member </a:t>
            </a:r>
            <a:r>
              <a:rPr lang="en-US" dirty="0"/>
              <a:t>researcher after the </a:t>
            </a:r>
            <a:r>
              <a:rPr lang="en-US" dirty="0" err="1"/>
              <a:t>secondment</a:t>
            </a:r>
            <a:r>
              <a:rPr lang="en-US" dirty="0"/>
              <a:t> period to his/her beneficiary </a:t>
            </a:r>
            <a:r>
              <a:rPr lang="en-US" dirty="0" err="1" smtClean="0"/>
              <a:t>homeorganisation</a:t>
            </a:r>
            <a:r>
              <a:rPr lang="en-US" dirty="0" smtClean="0"/>
              <a:t>;</a:t>
            </a:r>
          </a:p>
        </p:txBody>
      </p:sp>
    </p:spTree>
    <p:extLst>
      <p:ext uri="{BB962C8B-B14F-4D97-AF65-F5344CB8AC3E}">
        <p14:creationId xmlns:p14="http://schemas.microsoft.com/office/powerpoint/2010/main" val="1979672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97346"/>
            <a:ext cx="8712968" cy="2862322"/>
          </a:xfrm>
          <a:prstGeom prst="rect">
            <a:avLst/>
          </a:prstGeom>
        </p:spPr>
        <p:txBody>
          <a:bodyPr wrap="square">
            <a:spAutoFit/>
          </a:bodyPr>
          <a:lstStyle/>
          <a:p>
            <a:pPr marL="342900" indent="-342900">
              <a:buFont typeface="+mj-lt"/>
              <a:buAutoNum type="arabicPeriod" startAt="4"/>
            </a:pPr>
            <a:r>
              <a:rPr lang="en-US" dirty="0"/>
              <a:t>In addition to the obligations identified in Article II.3, each beneficiary </a:t>
            </a:r>
            <a:r>
              <a:rPr lang="en-US" dirty="0">
                <a:solidFill>
                  <a:srgbClr val="FF0000"/>
                </a:solidFill>
              </a:rPr>
              <a:t>shall inform the REA of any event which might affect the implementation of the project </a:t>
            </a:r>
            <a:r>
              <a:rPr lang="en-US" dirty="0"/>
              <a:t>and the rights of the Union and </a:t>
            </a:r>
            <a:r>
              <a:rPr lang="en-US" dirty="0" smtClean="0"/>
              <a:t>….. </a:t>
            </a:r>
            <a:r>
              <a:rPr lang="en-US" dirty="0"/>
              <a:t>a</a:t>
            </a:r>
            <a:r>
              <a:rPr lang="en-US" dirty="0" smtClean="0"/>
              <a:t>nd any requirements </a:t>
            </a:r>
            <a:r>
              <a:rPr lang="en-US" dirty="0"/>
              <a:t>of the grant agreement, including:</a:t>
            </a:r>
          </a:p>
          <a:p>
            <a:pPr marL="800100" lvl="1" indent="-342900">
              <a:buFont typeface="Arial" pitchFamily="34" charset="0"/>
              <a:buChar char="•"/>
            </a:pPr>
            <a:r>
              <a:rPr lang="en-US" dirty="0"/>
              <a:t>- any change of control;</a:t>
            </a:r>
          </a:p>
          <a:p>
            <a:pPr marL="800100" lvl="1" indent="-342900">
              <a:buFont typeface="Arial" pitchFamily="34" charset="0"/>
              <a:buChar char="•"/>
            </a:pPr>
            <a:r>
              <a:rPr lang="en-US" dirty="0"/>
              <a:t>- any significant modification relating to the agreement;</a:t>
            </a:r>
          </a:p>
          <a:p>
            <a:pPr marL="800100" lvl="1" indent="-342900">
              <a:buFont typeface="Arial" pitchFamily="34" charset="0"/>
              <a:buChar char="•"/>
            </a:pPr>
            <a:r>
              <a:rPr lang="en-US" dirty="0"/>
              <a:t>- any modification relating to the information having served as a basis for </a:t>
            </a:r>
            <a:r>
              <a:rPr lang="en-US" dirty="0" smtClean="0"/>
              <a:t>the recruitment </a:t>
            </a:r>
            <a:r>
              <a:rPr lang="en-US" dirty="0"/>
              <a:t>of a researcher;</a:t>
            </a:r>
          </a:p>
          <a:p>
            <a:pPr marL="800100" lvl="1" indent="-342900">
              <a:buFont typeface="Arial" pitchFamily="34" charset="0"/>
              <a:buChar char="•"/>
            </a:pPr>
            <a:r>
              <a:rPr lang="en-US" dirty="0"/>
              <a:t>- parental leave at the request of a researcher and its consequences pursuant </a:t>
            </a:r>
            <a:r>
              <a:rPr lang="en-US" dirty="0" smtClean="0"/>
              <a:t>to the </a:t>
            </a:r>
            <a:r>
              <a:rPr lang="en-US" dirty="0"/>
              <a:t>applicable national law, in particular its duration, its financial </a:t>
            </a:r>
            <a:r>
              <a:rPr lang="en-US" dirty="0" smtClean="0"/>
              <a:t>implications and </a:t>
            </a:r>
            <a:r>
              <a:rPr lang="en-US" dirty="0"/>
              <a:t>the legal and contractual obligations of the beneficiary during this period.</a:t>
            </a:r>
            <a:endParaRPr lang="it-IT" dirty="0"/>
          </a:p>
        </p:txBody>
      </p:sp>
    </p:spTree>
    <p:extLst>
      <p:ext uri="{BB962C8B-B14F-4D97-AF65-F5344CB8AC3E}">
        <p14:creationId xmlns:p14="http://schemas.microsoft.com/office/powerpoint/2010/main" val="2558636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966"/>
            <a:ext cx="9144000" cy="6186309"/>
          </a:xfrm>
          <a:prstGeom prst="rect">
            <a:avLst/>
          </a:prstGeom>
        </p:spPr>
        <p:txBody>
          <a:bodyPr wrap="square">
            <a:spAutoFit/>
          </a:bodyPr>
          <a:lstStyle/>
          <a:p>
            <a:r>
              <a:rPr lang="en-US" b="1" dirty="0"/>
              <a:t>III. 3 –Selection of the </a:t>
            </a:r>
            <a:r>
              <a:rPr lang="en-US" b="1" i="1" dirty="0"/>
              <a:t>researcher(s)</a:t>
            </a:r>
          </a:p>
          <a:p>
            <a:pPr marL="342900" indent="-342900">
              <a:buFont typeface="+mj-lt"/>
              <a:buAutoNum type="arabicPeriod"/>
            </a:pPr>
            <a:r>
              <a:rPr lang="en-US" dirty="0" smtClean="0"/>
              <a:t> </a:t>
            </a:r>
            <a:r>
              <a:rPr lang="en-US" dirty="0"/>
              <a:t>In accordance with the conditions mentioned below, the </a:t>
            </a:r>
            <a:r>
              <a:rPr lang="en-US" i="1" dirty="0">
                <a:solidFill>
                  <a:srgbClr val="FF0000"/>
                </a:solidFill>
              </a:rPr>
              <a:t>beneficiary </a:t>
            </a:r>
            <a:r>
              <a:rPr lang="en-US" i="1" dirty="0" smtClean="0">
                <a:solidFill>
                  <a:srgbClr val="FF0000"/>
                </a:solidFill>
              </a:rPr>
              <a:t>home </a:t>
            </a:r>
            <a:r>
              <a:rPr lang="en-US" i="1" dirty="0" err="1" smtClean="0">
                <a:solidFill>
                  <a:srgbClr val="FF0000"/>
                </a:solidFill>
              </a:rPr>
              <a:t>organisation</a:t>
            </a:r>
            <a:r>
              <a:rPr lang="en-US" i="1" dirty="0" smtClean="0">
                <a:solidFill>
                  <a:srgbClr val="FF0000"/>
                </a:solidFill>
              </a:rPr>
              <a:t> </a:t>
            </a:r>
            <a:r>
              <a:rPr lang="en-US" dirty="0"/>
              <a:t>shall select, in </a:t>
            </a:r>
            <a:r>
              <a:rPr lang="en-US" dirty="0">
                <a:solidFill>
                  <a:srgbClr val="FF0000"/>
                </a:solidFill>
              </a:rPr>
              <a:t>agreement with the </a:t>
            </a:r>
            <a:r>
              <a:rPr lang="en-US" i="1" dirty="0">
                <a:solidFill>
                  <a:srgbClr val="FF0000"/>
                </a:solidFill>
              </a:rPr>
              <a:t>beneficiary receiving </a:t>
            </a:r>
            <a:r>
              <a:rPr lang="en-US" i="1" dirty="0" err="1" smtClean="0">
                <a:solidFill>
                  <a:srgbClr val="FF0000"/>
                </a:solidFill>
              </a:rPr>
              <a:t>organisation</a:t>
            </a:r>
            <a:r>
              <a:rPr lang="en-US" i="1" dirty="0">
                <a:solidFill>
                  <a:srgbClr val="FF0000"/>
                </a:solidFill>
              </a:rPr>
              <a:t> </a:t>
            </a:r>
            <a:r>
              <a:rPr lang="en-US" dirty="0" smtClean="0"/>
              <a:t>concerned </a:t>
            </a:r>
            <a:r>
              <a:rPr lang="en-US" dirty="0"/>
              <a:t>the necessary number of </a:t>
            </a:r>
            <a:r>
              <a:rPr lang="en-US" i="1" dirty="0"/>
              <a:t>researchers </a:t>
            </a:r>
            <a:r>
              <a:rPr lang="en-US" dirty="0"/>
              <a:t>according to the objectives of </a:t>
            </a:r>
            <a:r>
              <a:rPr lang="en-US" dirty="0" smtClean="0"/>
              <a:t>the </a:t>
            </a:r>
            <a:r>
              <a:rPr lang="en-US" i="1" dirty="0" smtClean="0"/>
              <a:t>project </a:t>
            </a:r>
            <a:r>
              <a:rPr lang="en-US" dirty="0"/>
              <a:t>and the indicative distribution as referred to in Annex I</a:t>
            </a:r>
            <a:r>
              <a:rPr lang="en-US" dirty="0" smtClean="0"/>
              <a:t>.</a:t>
            </a:r>
            <a:endParaRPr lang="it-IT" dirty="0"/>
          </a:p>
          <a:p>
            <a:pPr marL="342900" indent="-342900">
              <a:buFont typeface="+mj-lt"/>
              <a:buAutoNum type="arabicPeriod"/>
            </a:pPr>
            <a:r>
              <a:rPr lang="en-US" dirty="0" smtClean="0"/>
              <a:t>Criteria </a:t>
            </a:r>
            <a:r>
              <a:rPr lang="en-US" dirty="0"/>
              <a:t>for eligibility of newly recruited researcher(s</a:t>
            </a:r>
            <a:r>
              <a:rPr lang="en-US" dirty="0" smtClean="0"/>
              <a:t>): To </a:t>
            </a:r>
            <a:r>
              <a:rPr lang="en-US" dirty="0"/>
              <a:t>be eligible, each newly recruited researcher must simultaneously </a:t>
            </a:r>
            <a:r>
              <a:rPr lang="en-US" dirty="0" err="1"/>
              <a:t>fulfil</a:t>
            </a:r>
            <a:r>
              <a:rPr lang="en-US" dirty="0"/>
              <a:t> </a:t>
            </a:r>
            <a:r>
              <a:rPr lang="en-US" dirty="0" smtClean="0"/>
              <a:t>the following </a:t>
            </a:r>
            <a:r>
              <a:rPr lang="en-US" dirty="0"/>
              <a:t>criteria at the time of recruitment by the beneficiary home </a:t>
            </a:r>
            <a:r>
              <a:rPr lang="en-US" dirty="0" err="1" smtClean="0"/>
              <a:t>organisation</a:t>
            </a:r>
            <a:r>
              <a:rPr lang="en-US" dirty="0" smtClean="0"/>
              <a:t> concerned </a:t>
            </a:r>
            <a:r>
              <a:rPr lang="en-US" dirty="0"/>
              <a:t>in the frame of this project</a:t>
            </a:r>
            <a:r>
              <a:rPr lang="en-US" dirty="0" smtClean="0"/>
              <a:t>.</a:t>
            </a:r>
          </a:p>
          <a:p>
            <a:pPr marL="1257300" lvl="2" indent="-342900">
              <a:buAutoNum type="alphaLcParenBoth"/>
            </a:pPr>
            <a:r>
              <a:rPr lang="en-US" dirty="0" smtClean="0"/>
              <a:t>Nationality  - any </a:t>
            </a:r>
            <a:r>
              <a:rPr lang="en-US" dirty="0"/>
              <a:t>nationality</a:t>
            </a:r>
            <a:r>
              <a:rPr lang="en-US" dirty="0" smtClean="0"/>
              <a:t>.</a:t>
            </a:r>
          </a:p>
          <a:p>
            <a:pPr marL="1257300" lvl="2" indent="-342900">
              <a:buAutoNum type="alphaLcParenBoth"/>
            </a:pPr>
            <a:r>
              <a:rPr lang="en-US" dirty="0" smtClean="0"/>
              <a:t>Mobility At </a:t>
            </a:r>
            <a:r>
              <a:rPr lang="en-US" dirty="0"/>
              <a:t>the time of recruitment the newly recruited researcher </a:t>
            </a:r>
            <a:r>
              <a:rPr lang="en-US" dirty="0">
                <a:solidFill>
                  <a:srgbClr val="FF0000"/>
                </a:solidFill>
              </a:rPr>
              <a:t>must not have </a:t>
            </a:r>
            <a:r>
              <a:rPr lang="en-US" dirty="0" smtClean="0">
                <a:solidFill>
                  <a:srgbClr val="FF0000"/>
                </a:solidFill>
              </a:rPr>
              <a:t>resided or </a:t>
            </a:r>
            <a:r>
              <a:rPr lang="en-US" dirty="0">
                <a:solidFill>
                  <a:srgbClr val="FF0000"/>
                </a:solidFill>
              </a:rPr>
              <a:t>carried out his/her main activity </a:t>
            </a:r>
            <a:r>
              <a:rPr lang="en-US" dirty="0"/>
              <a:t>in the country of the beneficiary, for </a:t>
            </a:r>
            <a:r>
              <a:rPr lang="en-US" dirty="0" smtClean="0"/>
              <a:t>more than </a:t>
            </a:r>
            <a:r>
              <a:rPr lang="en-US" dirty="0"/>
              <a:t>12 months in the 3 years immediately prior to his/her recruitment </a:t>
            </a:r>
            <a:r>
              <a:rPr lang="en-US" dirty="0" smtClean="0"/>
              <a:t>under the </a:t>
            </a:r>
            <a:r>
              <a:rPr lang="en-US" dirty="0"/>
              <a:t>project. Compulsory national service and/or short stays such as holidays </a:t>
            </a:r>
            <a:r>
              <a:rPr lang="en-US" dirty="0" smtClean="0"/>
              <a:t>are not </a:t>
            </a:r>
            <a:r>
              <a:rPr lang="en-US" dirty="0"/>
              <a:t>taken into </a:t>
            </a:r>
            <a:r>
              <a:rPr lang="en-US" dirty="0" smtClean="0"/>
              <a:t>account. ……..</a:t>
            </a:r>
          </a:p>
          <a:p>
            <a:pPr marL="1257300" lvl="2" indent="-342900">
              <a:buAutoNum type="alphaLcParenBoth"/>
            </a:pPr>
            <a:r>
              <a:rPr lang="en-US" dirty="0" smtClean="0"/>
              <a:t>Qualifications </a:t>
            </a:r>
            <a:r>
              <a:rPr lang="en-US" dirty="0"/>
              <a:t>and research </a:t>
            </a:r>
            <a:r>
              <a:rPr lang="en-US" dirty="0" smtClean="0"/>
              <a:t>experience: </a:t>
            </a:r>
            <a:r>
              <a:rPr lang="en-US" dirty="0" smtClean="0">
                <a:solidFill>
                  <a:srgbClr val="FF0000"/>
                </a:solidFill>
              </a:rPr>
              <a:t>To </a:t>
            </a:r>
            <a:r>
              <a:rPr lang="en-US" dirty="0">
                <a:solidFill>
                  <a:srgbClr val="FF0000"/>
                </a:solidFill>
              </a:rPr>
              <a:t>be eligible, the newly recruited researcher must be an </a:t>
            </a:r>
            <a:r>
              <a:rPr lang="en-US" dirty="0" smtClean="0">
                <a:solidFill>
                  <a:srgbClr val="FF0000"/>
                </a:solidFill>
              </a:rPr>
              <a:t>experienced researcher </a:t>
            </a:r>
            <a:r>
              <a:rPr lang="en-US" dirty="0">
                <a:solidFill>
                  <a:srgbClr val="FF0000"/>
                </a:solidFill>
              </a:rPr>
              <a:t>who at the time of recruitment was not a staff member researcher</a:t>
            </a:r>
            <a:r>
              <a:rPr lang="en-US" dirty="0" smtClean="0"/>
              <a:t>.</a:t>
            </a:r>
            <a:endParaRPr lang="it-IT" dirty="0" smtClean="0"/>
          </a:p>
          <a:p>
            <a:pPr marL="342900" indent="-342900">
              <a:buFont typeface="+mj-lt"/>
              <a:buAutoNum type="arabicPeriod"/>
            </a:pPr>
            <a:r>
              <a:rPr lang="en-US" dirty="0" smtClean="0"/>
              <a:t>Criteria </a:t>
            </a:r>
            <a:r>
              <a:rPr lang="en-US" dirty="0"/>
              <a:t>for the eligibility of staff member </a:t>
            </a:r>
            <a:r>
              <a:rPr lang="en-US" dirty="0" smtClean="0"/>
              <a:t>researcher(s) to be </a:t>
            </a:r>
            <a:r>
              <a:rPr lang="en-US" dirty="0"/>
              <a:t>eligible for a </a:t>
            </a:r>
            <a:r>
              <a:rPr lang="en-US" dirty="0" err="1"/>
              <a:t>secondment</a:t>
            </a:r>
            <a:r>
              <a:rPr lang="en-US" dirty="0"/>
              <a:t> period, a staff member researcher must be an </a:t>
            </a:r>
            <a:r>
              <a:rPr lang="en-US" dirty="0" smtClean="0">
                <a:solidFill>
                  <a:srgbClr val="FF0000"/>
                </a:solidFill>
              </a:rPr>
              <a:t>early stage </a:t>
            </a:r>
            <a:r>
              <a:rPr lang="en-US" dirty="0">
                <a:solidFill>
                  <a:srgbClr val="FF0000"/>
                </a:solidFill>
              </a:rPr>
              <a:t>or an experienced researcher, or a technical and research managerial staff</a:t>
            </a:r>
            <a:r>
              <a:rPr lang="en-US" dirty="0"/>
              <a:t>. </a:t>
            </a:r>
            <a:r>
              <a:rPr lang="en-US" dirty="0" smtClean="0"/>
              <a:t>… </a:t>
            </a:r>
            <a:r>
              <a:rPr lang="en-US" dirty="0"/>
              <a:t>staff member researchers must have been active continuously for at </a:t>
            </a:r>
            <a:r>
              <a:rPr lang="en-US" dirty="0" smtClean="0"/>
              <a:t>least 12 </a:t>
            </a:r>
            <a:r>
              <a:rPr lang="en-US" dirty="0"/>
              <a:t>months (full time equivalent) at the premises of the beneficiary </a:t>
            </a:r>
            <a:r>
              <a:rPr lang="en-US" dirty="0" smtClean="0"/>
              <a:t>home </a:t>
            </a:r>
            <a:r>
              <a:rPr lang="en-US" dirty="0" err="1" smtClean="0"/>
              <a:t>organisation</a:t>
            </a:r>
            <a:r>
              <a:rPr lang="en-US" dirty="0" smtClean="0"/>
              <a:t> </a:t>
            </a:r>
            <a:r>
              <a:rPr lang="en-US" dirty="0"/>
              <a:t>prior to the start of the first </a:t>
            </a:r>
            <a:r>
              <a:rPr lang="en-US" dirty="0" err="1"/>
              <a:t>secondment</a:t>
            </a:r>
            <a:r>
              <a:rPr lang="en-US" dirty="0"/>
              <a:t> </a:t>
            </a:r>
            <a:r>
              <a:rPr lang="en-US" dirty="0" smtClean="0"/>
              <a:t>period.</a:t>
            </a:r>
          </a:p>
        </p:txBody>
      </p:sp>
    </p:spTree>
    <p:extLst>
      <p:ext uri="{BB962C8B-B14F-4D97-AF65-F5344CB8AC3E}">
        <p14:creationId xmlns:p14="http://schemas.microsoft.com/office/powerpoint/2010/main" val="2033647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692" y="332656"/>
            <a:ext cx="9144000" cy="5632311"/>
          </a:xfrm>
          <a:prstGeom prst="rect">
            <a:avLst/>
          </a:prstGeom>
        </p:spPr>
        <p:txBody>
          <a:bodyPr wrap="square">
            <a:spAutoFit/>
          </a:bodyPr>
          <a:lstStyle/>
          <a:p>
            <a:pPr marL="342900" indent="-342900">
              <a:buFont typeface="+mj-lt"/>
              <a:buAutoNum type="arabicPeriod"/>
            </a:pPr>
            <a:r>
              <a:rPr lang="en-US" dirty="0"/>
              <a:t>Criteria for eligibility of researcher's knowledge sharing and inter-sector mobility activities</a:t>
            </a:r>
            <a:r>
              <a:rPr lang="en-US" dirty="0" smtClean="0"/>
              <a:t>:</a:t>
            </a:r>
          </a:p>
          <a:p>
            <a:pPr marL="342900" indent="-342900">
              <a:buFont typeface="+mj-lt"/>
              <a:buAutoNum type="arabicPeriod"/>
            </a:pPr>
            <a:endParaRPr lang="en-US" dirty="0"/>
          </a:p>
          <a:p>
            <a:pPr marL="1257300" lvl="2" indent="-342900">
              <a:buFont typeface="+mj-lt"/>
              <a:buAutoNum type="alphaLcParenR"/>
            </a:pPr>
            <a:r>
              <a:rPr lang="en-US" b="1" dirty="0" smtClean="0">
                <a:solidFill>
                  <a:srgbClr val="00B0F0"/>
                </a:solidFill>
              </a:rPr>
              <a:t>Duration</a:t>
            </a:r>
            <a:r>
              <a:rPr lang="en-US" dirty="0" smtClean="0"/>
              <a:t> </a:t>
            </a:r>
            <a:r>
              <a:rPr lang="en-US" dirty="0"/>
              <a:t>Newly recruited researchers will be recruited under the project for a </a:t>
            </a:r>
            <a:r>
              <a:rPr lang="en-US" dirty="0" err="1"/>
              <a:t>periodbetween</a:t>
            </a:r>
            <a:r>
              <a:rPr lang="en-US" dirty="0"/>
              <a:t> 12 and 24 months (full-time equivalent). The </a:t>
            </a:r>
            <a:r>
              <a:rPr lang="en-US" dirty="0" err="1"/>
              <a:t>secondment</a:t>
            </a:r>
            <a:r>
              <a:rPr lang="en-US" dirty="0"/>
              <a:t> period carried out by a staff member researcher can have a duration of at least 2 months up to a maximum of 24 months (full-time equivalent).</a:t>
            </a:r>
          </a:p>
          <a:p>
            <a:pPr lvl="3"/>
            <a:r>
              <a:rPr lang="en-US" dirty="0" smtClean="0"/>
              <a:t>The </a:t>
            </a:r>
            <a:r>
              <a:rPr lang="en-US" dirty="0"/>
              <a:t>researcher </a:t>
            </a:r>
            <a:r>
              <a:rPr lang="en-US" b="1" dirty="0">
                <a:solidFill>
                  <a:srgbClr val="FF0000"/>
                </a:solidFill>
              </a:rPr>
              <a:t>must devote him/herself full-time </a:t>
            </a:r>
            <a:r>
              <a:rPr lang="en-US" dirty="0"/>
              <a:t>to his/her knowledge </a:t>
            </a:r>
            <a:r>
              <a:rPr lang="en-US" dirty="0" smtClean="0"/>
              <a:t>sharing and </a:t>
            </a:r>
            <a:r>
              <a:rPr lang="en-US" dirty="0"/>
              <a:t>inter-sector mobility activities</a:t>
            </a:r>
            <a:r>
              <a:rPr lang="en-US" dirty="0">
                <a:solidFill>
                  <a:srgbClr val="FF0000"/>
                </a:solidFill>
              </a:rPr>
              <a:t>. Only for duly justified reasons associated</a:t>
            </a:r>
          </a:p>
          <a:p>
            <a:pPr lvl="3"/>
            <a:r>
              <a:rPr lang="en-US" dirty="0">
                <a:solidFill>
                  <a:srgbClr val="FF0000"/>
                </a:solidFill>
              </a:rPr>
              <a:t>with personal or family circumstances, may the researcher be allowed to</a:t>
            </a:r>
          </a:p>
          <a:p>
            <a:pPr lvl="3"/>
            <a:r>
              <a:rPr lang="en-US" dirty="0">
                <a:solidFill>
                  <a:srgbClr val="FF0000"/>
                </a:solidFill>
              </a:rPr>
              <a:t>devote him/herself </a:t>
            </a:r>
            <a:r>
              <a:rPr lang="en-US" b="1" dirty="0">
                <a:solidFill>
                  <a:srgbClr val="FF0000"/>
                </a:solidFill>
              </a:rPr>
              <a:t>part-time</a:t>
            </a:r>
            <a:r>
              <a:rPr lang="en-US" dirty="0"/>
              <a:t> to his/her knowledge sharing and inter-sector</a:t>
            </a:r>
          </a:p>
          <a:p>
            <a:pPr lvl="3"/>
            <a:r>
              <a:rPr lang="en-US" dirty="0"/>
              <a:t>mobility activities. </a:t>
            </a:r>
            <a:r>
              <a:rPr lang="en-US" dirty="0">
                <a:solidFill>
                  <a:srgbClr val="FF0000"/>
                </a:solidFill>
              </a:rPr>
              <a:t>The </a:t>
            </a:r>
            <a:r>
              <a:rPr lang="en-US" dirty="0" err="1">
                <a:solidFill>
                  <a:srgbClr val="FF0000"/>
                </a:solidFill>
              </a:rPr>
              <a:t>secondment</a:t>
            </a:r>
            <a:r>
              <a:rPr lang="en-US" dirty="0">
                <a:solidFill>
                  <a:srgbClr val="FF0000"/>
                </a:solidFill>
              </a:rPr>
              <a:t> period spent under the project can be split</a:t>
            </a:r>
          </a:p>
          <a:p>
            <a:pPr lvl="3"/>
            <a:r>
              <a:rPr lang="en-US" dirty="0">
                <a:solidFill>
                  <a:srgbClr val="FF0000"/>
                </a:solidFill>
              </a:rPr>
              <a:t>in several stays not exceeding 24 months in total</a:t>
            </a:r>
            <a:r>
              <a:rPr lang="en-US" dirty="0"/>
              <a:t> and not going beyond the</a:t>
            </a:r>
          </a:p>
          <a:p>
            <a:pPr lvl="3"/>
            <a:r>
              <a:rPr lang="en-US" dirty="0"/>
              <a:t>project duration. The duration of each phase shall have significance for the</a:t>
            </a:r>
          </a:p>
          <a:p>
            <a:pPr lvl="3"/>
            <a:r>
              <a:rPr lang="en-US" dirty="0"/>
              <a:t>knowledge sharing and inter-sector mobility activities and form a coherent </a:t>
            </a:r>
            <a:r>
              <a:rPr lang="en-US" dirty="0" smtClean="0"/>
              <a:t>part</a:t>
            </a:r>
          </a:p>
          <a:p>
            <a:pPr lvl="3"/>
            <a:r>
              <a:rPr lang="en-US" dirty="0"/>
              <a:t>of them or on the contrary, be justified on grounds of family reasons of the</a:t>
            </a:r>
          </a:p>
          <a:p>
            <a:pPr lvl="3"/>
            <a:r>
              <a:rPr lang="en-US" dirty="0"/>
              <a:t>researcher</a:t>
            </a:r>
            <a:r>
              <a:rPr lang="en-US" dirty="0" smtClean="0"/>
              <a:t>.</a:t>
            </a:r>
          </a:p>
          <a:p>
            <a:pPr lvl="3"/>
            <a:endParaRPr lang="en-US" dirty="0" smtClean="0"/>
          </a:p>
          <a:p>
            <a:pPr marL="1257300" lvl="2" indent="-342900">
              <a:buFont typeface="+mj-lt"/>
              <a:buAutoNum type="alphaLcParenR"/>
            </a:pPr>
            <a:r>
              <a:rPr lang="en-US" b="1" dirty="0" smtClean="0">
                <a:solidFill>
                  <a:srgbClr val="00B0F0"/>
                </a:solidFill>
              </a:rPr>
              <a:t>Content</a:t>
            </a:r>
            <a:r>
              <a:rPr lang="en-US" dirty="0" smtClean="0">
                <a:solidFill>
                  <a:srgbClr val="00B0F0"/>
                </a:solidFill>
              </a:rPr>
              <a:t> </a:t>
            </a:r>
            <a:r>
              <a:rPr lang="en-US" dirty="0" smtClean="0"/>
              <a:t>The </a:t>
            </a:r>
            <a:r>
              <a:rPr lang="en-US" dirty="0"/>
              <a:t>knowledge sharing and inter-sector mobility activities must consist </a:t>
            </a:r>
            <a:r>
              <a:rPr lang="en-US" dirty="0" smtClean="0"/>
              <a:t>of activities </a:t>
            </a:r>
            <a:r>
              <a:rPr lang="en-US" dirty="0"/>
              <a:t>within a scientific and technological area in the framework of </a:t>
            </a:r>
            <a:r>
              <a:rPr lang="en-US" dirty="0" smtClean="0"/>
              <a:t>the project </a:t>
            </a:r>
            <a:r>
              <a:rPr lang="en-US" dirty="0"/>
              <a:t>defined in Annex </a:t>
            </a:r>
            <a:r>
              <a:rPr lang="en-US" dirty="0" smtClean="0"/>
              <a:t>I.</a:t>
            </a:r>
          </a:p>
        </p:txBody>
      </p:sp>
    </p:spTree>
    <p:extLst>
      <p:ext uri="{BB962C8B-B14F-4D97-AF65-F5344CB8AC3E}">
        <p14:creationId xmlns:p14="http://schemas.microsoft.com/office/powerpoint/2010/main" val="1776556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3000"/>
            <a:ext cx="9144000" cy="5632311"/>
          </a:xfrm>
          <a:prstGeom prst="rect">
            <a:avLst/>
          </a:prstGeom>
        </p:spPr>
        <p:txBody>
          <a:bodyPr wrap="square">
            <a:spAutoFit/>
          </a:bodyPr>
          <a:lstStyle/>
          <a:p>
            <a:pPr marL="342900" indent="-342900">
              <a:buFont typeface="+mj-lt"/>
              <a:buAutoNum type="arabicPeriod"/>
            </a:pPr>
            <a:r>
              <a:rPr lang="en-US" b="1" dirty="0" smtClean="0"/>
              <a:t>Recruitment </a:t>
            </a:r>
            <a:r>
              <a:rPr lang="en-US" b="1" dirty="0"/>
              <a:t>procedure</a:t>
            </a:r>
          </a:p>
          <a:p>
            <a:pPr marL="800100" lvl="1" indent="-342900">
              <a:buFont typeface="+mj-lt"/>
              <a:buAutoNum type="alphaLcParenR"/>
            </a:pPr>
            <a:r>
              <a:rPr lang="en-US" b="1" dirty="0">
                <a:solidFill>
                  <a:srgbClr val="00B0F0"/>
                </a:solidFill>
              </a:rPr>
              <a:t>Publication of vacancies </a:t>
            </a:r>
            <a:r>
              <a:rPr lang="en-US" dirty="0"/>
              <a:t>The beneficiaries are required to </a:t>
            </a:r>
            <a:r>
              <a:rPr lang="en-US" dirty="0" smtClean="0">
                <a:solidFill>
                  <a:srgbClr val="FF0000"/>
                </a:solidFill>
              </a:rPr>
              <a:t>publicize </a:t>
            </a:r>
            <a:r>
              <a:rPr lang="en-US" dirty="0">
                <a:solidFill>
                  <a:srgbClr val="FF0000"/>
                </a:solidFill>
              </a:rPr>
              <a:t>internationally the vacancies available</a:t>
            </a:r>
            <a:r>
              <a:rPr lang="en-US" dirty="0"/>
              <a:t> in the framework of the project for newly recruited researchers to as many potential applicants as possible using all appropriate means of advertising </a:t>
            </a:r>
            <a:r>
              <a:rPr lang="en-US" dirty="0">
                <a:solidFill>
                  <a:srgbClr val="FF0000"/>
                </a:solidFill>
              </a:rPr>
              <a:t>(press, posters, websites, internet, information at conferences, etc</a:t>
            </a:r>
            <a:r>
              <a:rPr lang="en-US" dirty="0" smtClean="0">
                <a:solidFill>
                  <a:srgbClr val="FF0000"/>
                </a:solidFill>
              </a:rPr>
              <a:t>.). </a:t>
            </a:r>
            <a:r>
              <a:rPr lang="en-US" dirty="0" smtClean="0"/>
              <a:t>The </a:t>
            </a:r>
            <a:r>
              <a:rPr lang="en-US" dirty="0"/>
              <a:t>beneficiaries are also required </a:t>
            </a:r>
            <a:r>
              <a:rPr lang="en-US" dirty="0">
                <a:solidFill>
                  <a:srgbClr val="FF0000"/>
                </a:solidFill>
              </a:rPr>
              <a:t>to publish the vacancies on the </a:t>
            </a:r>
            <a:r>
              <a:rPr lang="en-US" dirty="0" smtClean="0">
                <a:solidFill>
                  <a:srgbClr val="FF0000"/>
                </a:solidFill>
              </a:rPr>
              <a:t>EURAXESS portal </a:t>
            </a:r>
            <a:r>
              <a:rPr lang="en-US" dirty="0">
                <a:solidFill>
                  <a:srgbClr val="FF0000"/>
                </a:solidFill>
              </a:rPr>
              <a:t>through the EURAXESS job vacancy tool</a:t>
            </a:r>
            <a:r>
              <a:rPr lang="en-US" dirty="0" smtClean="0">
                <a:solidFill>
                  <a:srgbClr val="FF0000"/>
                </a:solidFill>
              </a:rPr>
              <a:t>.</a:t>
            </a:r>
          </a:p>
          <a:p>
            <a:pPr marL="800100" lvl="1" indent="-342900">
              <a:buFont typeface="+mj-lt"/>
              <a:buAutoNum type="alphaLcParenR"/>
            </a:pPr>
            <a:r>
              <a:rPr lang="en-US" b="1" dirty="0" smtClean="0">
                <a:solidFill>
                  <a:srgbClr val="00B0F0"/>
                </a:solidFill>
              </a:rPr>
              <a:t>Recruitment criteria </a:t>
            </a:r>
            <a:r>
              <a:rPr lang="en-US" dirty="0" smtClean="0"/>
              <a:t>The </a:t>
            </a:r>
            <a:r>
              <a:rPr lang="en-US" dirty="0"/>
              <a:t>beneficiary home </a:t>
            </a:r>
            <a:r>
              <a:rPr lang="en-US" dirty="0" smtClean="0"/>
              <a:t>organization </a:t>
            </a:r>
            <a:r>
              <a:rPr lang="en-US" dirty="0"/>
              <a:t>must select the newly recruited </a:t>
            </a:r>
            <a:r>
              <a:rPr lang="en-US" dirty="0" smtClean="0"/>
              <a:t>researchers </a:t>
            </a:r>
            <a:r>
              <a:rPr lang="en-US" dirty="0" smtClean="0">
                <a:solidFill>
                  <a:srgbClr val="FF0000"/>
                </a:solidFill>
              </a:rPr>
              <a:t>following </a:t>
            </a:r>
            <a:r>
              <a:rPr lang="en-US" dirty="0">
                <a:solidFill>
                  <a:srgbClr val="FF0000"/>
                </a:solidFill>
              </a:rPr>
              <a:t>open, transparent, impartial and equitable selection procedures</a:t>
            </a:r>
            <a:r>
              <a:rPr lang="en-US" dirty="0"/>
              <a:t>, </a:t>
            </a:r>
            <a:r>
              <a:rPr lang="en-US" dirty="0" smtClean="0"/>
              <a:t>on the </a:t>
            </a:r>
            <a:r>
              <a:rPr lang="en-US" dirty="0"/>
              <a:t>basis of:</a:t>
            </a:r>
          </a:p>
          <a:p>
            <a:pPr marL="1200150" lvl="2" indent="-285750">
              <a:buFont typeface="Arial" pitchFamily="34" charset="0"/>
              <a:buChar char="•"/>
            </a:pPr>
            <a:r>
              <a:rPr lang="en-US" dirty="0" smtClean="0"/>
              <a:t>their </a:t>
            </a:r>
            <a:r>
              <a:rPr lang="en-US" dirty="0"/>
              <a:t>scientific skills and the relevance of their research experience </a:t>
            </a:r>
            <a:r>
              <a:rPr lang="en-US" dirty="0" smtClean="0"/>
              <a:t>with the research </a:t>
            </a:r>
            <a:r>
              <a:rPr lang="en-US" dirty="0"/>
              <a:t>area set out in Annex I;</a:t>
            </a:r>
          </a:p>
          <a:p>
            <a:pPr marL="1200150" lvl="2" indent="-285750">
              <a:buFont typeface="Arial" pitchFamily="34" charset="0"/>
              <a:buChar char="•"/>
            </a:pPr>
            <a:r>
              <a:rPr lang="en-US" dirty="0" smtClean="0"/>
              <a:t>their </a:t>
            </a:r>
            <a:r>
              <a:rPr lang="en-US" dirty="0"/>
              <a:t>ability to carry out the knowledge sharing and inter-sector </a:t>
            </a:r>
            <a:r>
              <a:rPr lang="en-US" dirty="0" smtClean="0"/>
              <a:t>mobility activities</a:t>
            </a:r>
            <a:r>
              <a:rPr lang="en-US" dirty="0"/>
              <a:t>;</a:t>
            </a:r>
          </a:p>
          <a:p>
            <a:pPr marL="1200150" lvl="2" indent="-285750">
              <a:buFont typeface="Arial" pitchFamily="34" charset="0"/>
              <a:buChar char="•"/>
            </a:pPr>
            <a:r>
              <a:rPr lang="en-US" dirty="0" smtClean="0"/>
              <a:t>their </a:t>
            </a:r>
            <a:r>
              <a:rPr lang="en-US" dirty="0"/>
              <a:t>conformity with the required criteria for eligibility of the </a:t>
            </a:r>
            <a:r>
              <a:rPr lang="en-US" dirty="0" smtClean="0"/>
              <a:t>researcher as </a:t>
            </a:r>
            <a:r>
              <a:rPr lang="en-US" dirty="0"/>
              <a:t>defined in paragraph 2 and 3 of this Article</a:t>
            </a:r>
            <a:r>
              <a:rPr lang="en-US" dirty="0" smtClean="0"/>
              <a:t>.</a:t>
            </a:r>
          </a:p>
          <a:p>
            <a:pPr marL="800100" lvl="1" indent="-342900">
              <a:buFont typeface="+mj-lt"/>
              <a:buAutoNum type="alphaLcParenR"/>
            </a:pPr>
            <a:r>
              <a:rPr lang="en-US" b="1" dirty="0" smtClean="0">
                <a:solidFill>
                  <a:srgbClr val="00B0F0"/>
                </a:solidFill>
              </a:rPr>
              <a:t>Equal opportunities </a:t>
            </a:r>
            <a:r>
              <a:rPr lang="en-US" dirty="0" smtClean="0"/>
              <a:t>Pursuant </a:t>
            </a:r>
            <a:r>
              <a:rPr lang="en-US" dirty="0"/>
              <a:t>to Article III.2.1.a), the beneficiaries will </a:t>
            </a:r>
            <a:r>
              <a:rPr lang="en-US" dirty="0" smtClean="0"/>
              <a:t>endeavor </a:t>
            </a:r>
            <a:r>
              <a:rPr lang="en-US" dirty="0"/>
              <a:t>to ensure </a:t>
            </a:r>
            <a:r>
              <a:rPr lang="en-US" dirty="0">
                <a:solidFill>
                  <a:srgbClr val="FF0000"/>
                </a:solidFill>
              </a:rPr>
              <a:t>a </a:t>
            </a:r>
            <a:r>
              <a:rPr lang="en-US" dirty="0" smtClean="0">
                <a:solidFill>
                  <a:srgbClr val="FF0000"/>
                </a:solidFill>
              </a:rPr>
              <a:t>fair female </a:t>
            </a:r>
            <a:r>
              <a:rPr lang="en-US" dirty="0">
                <a:solidFill>
                  <a:srgbClr val="FF0000"/>
                </a:solidFill>
              </a:rPr>
              <a:t>representation </a:t>
            </a:r>
            <a:r>
              <a:rPr lang="en-US" dirty="0"/>
              <a:t>by promoting genuine equal access </a:t>
            </a:r>
            <a:r>
              <a:rPr lang="en-US" dirty="0" smtClean="0"/>
              <a:t>opportunities between </a:t>
            </a:r>
            <a:r>
              <a:rPr lang="en-US" dirty="0"/>
              <a:t>men and women throughout the </a:t>
            </a:r>
            <a:r>
              <a:rPr lang="en-US" dirty="0" smtClean="0"/>
              <a:t>recruitment. To </a:t>
            </a:r>
            <a:r>
              <a:rPr lang="en-US" dirty="0"/>
              <a:t>that end, they shall encourage female candidates to apply, and </a:t>
            </a:r>
            <a:r>
              <a:rPr lang="en-US" dirty="0" smtClean="0"/>
              <a:t>pay particular </a:t>
            </a:r>
            <a:r>
              <a:rPr lang="en-US" dirty="0"/>
              <a:t>attention to ensure no gender discrimination in the application of </a:t>
            </a:r>
            <a:r>
              <a:rPr lang="en-US" dirty="0" smtClean="0"/>
              <a:t>the criteria </a:t>
            </a:r>
            <a:r>
              <a:rPr lang="en-US" dirty="0"/>
              <a:t>referred to in Article III.3.5.b).</a:t>
            </a:r>
            <a:endParaRPr lang="en-US" dirty="0"/>
          </a:p>
        </p:txBody>
      </p:sp>
    </p:spTree>
    <p:extLst>
      <p:ext uri="{BB962C8B-B14F-4D97-AF65-F5344CB8AC3E}">
        <p14:creationId xmlns:p14="http://schemas.microsoft.com/office/powerpoint/2010/main" val="7651621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4345"/>
            <a:ext cx="9144000" cy="3416320"/>
          </a:xfrm>
          <a:prstGeom prst="rect">
            <a:avLst/>
          </a:prstGeom>
        </p:spPr>
        <p:txBody>
          <a:bodyPr wrap="square">
            <a:spAutoFit/>
          </a:bodyPr>
          <a:lstStyle/>
          <a:p>
            <a:r>
              <a:rPr lang="en-US" b="1" dirty="0">
                <a:solidFill>
                  <a:srgbClr val="00B0F0"/>
                </a:solidFill>
              </a:rPr>
              <a:t>III. 4 - The </a:t>
            </a:r>
            <a:r>
              <a:rPr lang="en-US" b="1" i="1" dirty="0">
                <a:solidFill>
                  <a:srgbClr val="00B0F0"/>
                </a:solidFill>
              </a:rPr>
              <a:t>beneficiaries</a:t>
            </a:r>
            <a:r>
              <a:rPr lang="en-US" b="1" dirty="0">
                <a:solidFill>
                  <a:srgbClr val="00B0F0"/>
                </a:solidFill>
              </a:rPr>
              <a:t>' relationship with the </a:t>
            </a:r>
            <a:r>
              <a:rPr lang="en-US" b="1" i="1" dirty="0">
                <a:solidFill>
                  <a:srgbClr val="00B0F0"/>
                </a:solidFill>
              </a:rPr>
              <a:t>researcher</a:t>
            </a:r>
          </a:p>
          <a:p>
            <a:pPr marL="342900" indent="-342900">
              <a:buFont typeface="+mj-lt"/>
              <a:buAutoNum type="arabicPeriod"/>
            </a:pPr>
            <a:r>
              <a:rPr lang="en-US" dirty="0" smtClean="0"/>
              <a:t>The </a:t>
            </a:r>
            <a:r>
              <a:rPr lang="en-US" i="1" dirty="0"/>
              <a:t>agreement </a:t>
            </a:r>
            <a:r>
              <a:rPr lang="en-US" dirty="0"/>
              <a:t>shall determine, in accordance with the </a:t>
            </a:r>
            <a:r>
              <a:rPr lang="en-US" i="1" dirty="0" smtClean="0"/>
              <a:t>GA </a:t>
            </a:r>
            <a:r>
              <a:rPr lang="en-US" dirty="0" smtClean="0">
                <a:solidFill>
                  <a:srgbClr val="FF0000"/>
                </a:solidFill>
              </a:rPr>
              <a:t>the conditions </a:t>
            </a:r>
            <a:r>
              <a:rPr lang="en-US" dirty="0">
                <a:solidFill>
                  <a:srgbClr val="FF0000"/>
                </a:solidFill>
              </a:rPr>
              <a:t>for implementing the </a:t>
            </a:r>
            <a:r>
              <a:rPr lang="en-US" i="1" dirty="0">
                <a:solidFill>
                  <a:srgbClr val="FF0000"/>
                </a:solidFill>
              </a:rPr>
              <a:t>knowledge sharing and inter-sector </a:t>
            </a:r>
            <a:r>
              <a:rPr lang="en-US" i="1" dirty="0" smtClean="0">
                <a:solidFill>
                  <a:srgbClr val="FF0000"/>
                </a:solidFill>
              </a:rPr>
              <a:t>mobility activities </a:t>
            </a:r>
            <a:r>
              <a:rPr lang="en-US" dirty="0">
                <a:solidFill>
                  <a:srgbClr val="FF0000"/>
                </a:solidFill>
              </a:rPr>
              <a:t>and the respective rights and obligations of the </a:t>
            </a:r>
            <a:r>
              <a:rPr lang="en-US" i="1" dirty="0">
                <a:solidFill>
                  <a:srgbClr val="FF0000"/>
                </a:solidFill>
              </a:rPr>
              <a:t>researcher</a:t>
            </a:r>
            <a:r>
              <a:rPr lang="en-US" dirty="0"/>
              <a:t>, the </a:t>
            </a:r>
            <a:r>
              <a:rPr lang="en-US" i="1" dirty="0" smtClean="0"/>
              <a:t>beneficiary home </a:t>
            </a:r>
            <a:r>
              <a:rPr lang="en-US" i="1" dirty="0" err="1"/>
              <a:t>organisation</a:t>
            </a:r>
            <a:r>
              <a:rPr lang="en-US" i="1" dirty="0"/>
              <a:t> </a:t>
            </a:r>
            <a:r>
              <a:rPr lang="en-US" dirty="0"/>
              <a:t>and, for </a:t>
            </a:r>
            <a:r>
              <a:rPr lang="en-US" i="1" dirty="0" err="1"/>
              <a:t>secondment</a:t>
            </a:r>
            <a:r>
              <a:rPr lang="en-US" i="1" dirty="0"/>
              <a:t> periods</a:t>
            </a:r>
            <a:r>
              <a:rPr lang="en-US" dirty="0"/>
              <a:t>, the </a:t>
            </a:r>
            <a:r>
              <a:rPr lang="en-US" i="1" dirty="0"/>
              <a:t>beneficiary </a:t>
            </a:r>
            <a:r>
              <a:rPr lang="en-US" i="1" dirty="0" smtClean="0"/>
              <a:t>receiving </a:t>
            </a:r>
            <a:r>
              <a:rPr lang="it-IT" i="1" dirty="0" smtClean="0"/>
              <a:t>organisation </a:t>
            </a:r>
            <a:r>
              <a:rPr lang="it-IT" dirty="0" smtClean="0"/>
              <a:t>concerned</a:t>
            </a:r>
            <a:r>
              <a:rPr lang="it-IT" i="1" dirty="0" smtClean="0"/>
              <a:t>. </a:t>
            </a:r>
            <a:r>
              <a:rPr lang="en-US" dirty="0" smtClean="0">
                <a:solidFill>
                  <a:srgbClr val="FF0000"/>
                </a:solidFill>
              </a:rPr>
              <a:t>The </a:t>
            </a:r>
            <a:r>
              <a:rPr lang="en-US" i="1" dirty="0" smtClean="0">
                <a:solidFill>
                  <a:srgbClr val="FF0000"/>
                </a:solidFill>
              </a:rPr>
              <a:t>GA </a:t>
            </a:r>
            <a:r>
              <a:rPr lang="en-US" dirty="0" smtClean="0">
                <a:solidFill>
                  <a:srgbClr val="FF0000"/>
                </a:solidFill>
              </a:rPr>
              <a:t>including </a:t>
            </a:r>
            <a:r>
              <a:rPr lang="en-US" dirty="0">
                <a:solidFill>
                  <a:srgbClr val="FF0000"/>
                </a:solidFill>
              </a:rPr>
              <a:t>any possible amendments shall be annexed to </a:t>
            </a:r>
            <a:r>
              <a:rPr lang="en-US" dirty="0" smtClean="0">
                <a:solidFill>
                  <a:srgbClr val="FF0000"/>
                </a:solidFill>
              </a:rPr>
              <a:t>the </a:t>
            </a:r>
            <a:r>
              <a:rPr lang="en-US" i="1" dirty="0" smtClean="0">
                <a:solidFill>
                  <a:srgbClr val="FF0000"/>
                </a:solidFill>
              </a:rPr>
              <a:t>agreement</a:t>
            </a:r>
            <a:r>
              <a:rPr lang="en-US" i="1" dirty="0">
                <a:solidFill>
                  <a:srgbClr val="FF0000"/>
                </a:solidFill>
              </a:rPr>
              <a:t>. </a:t>
            </a:r>
            <a:r>
              <a:rPr lang="en-US" dirty="0"/>
              <a:t>An original of the </a:t>
            </a:r>
            <a:r>
              <a:rPr lang="en-US" i="1" dirty="0"/>
              <a:t>agreement </a:t>
            </a:r>
            <a:r>
              <a:rPr lang="en-US" dirty="0"/>
              <a:t>must be kept by the </a:t>
            </a:r>
            <a:r>
              <a:rPr lang="en-US" i="1" dirty="0" smtClean="0"/>
              <a:t>beneficiary(</a:t>
            </a:r>
            <a:r>
              <a:rPr lang="en-US" i="1" dirty="0" err="1" smtClean="0"/>
              <a:t>ies</a:t>
            </a:r>
            <a:r>
              <a:rPr lang="en-US" i="1" dirty="0" smtClean="0"/>
              <a:t>) </a:t>
            </a:r>
            <a:r>
              <a:rPr lang="en-US" dirty="0" smtClean="0"/>
              <a:t>concerned </a:t>
            </a:r>
            <a:r>
              <a:rPr lang="en-US" dirty="0">
                <a:solidFill>
                  <a:srgbClr val="FF0000"/>
                </a:solidFill>
              </a:rPr>
              <a:t>for the purposes of audit </a:t>
            </a:r>
            <a:r>
              <a:rPr lang="en-US" dirty="0"/>
              <a:t>for the period mentioned in Article </a:t>
            </a:r>
            <a:r>
              <a:rPr lang="en-US" dirty="0" smtClean="0"/>
              <a:t>II.21.3. </a:t>
            </a:r>
            <a:r>
              <a:rPr lang="en-US" dirty="0" smtClean="0">
                <a:solidFill>
                  <a:srgbClr val="FF0000"/>
                </a:solidFill>
              </a:rPr>
              <a:t>Within </a:t>
            </a:r>
            <a:r>
              <a:rPr lang="en-US" dirty="0">
                <a:solidFill>
                  <a:srgbClr val="FF0000"/>
                </a:solidFill>
              </a:rPr>
              <a:t>20 days from the signature of the </a:t>
            </a:r>
            <a:r>
              <a:rPr lang="en-US" i="1" dirty="0">
                <a:solidFill>
                  <a:srgbClr val="FF0000"/>
                </a:solidFill>
              </a:rPr>
              <a:t>agreement</a:t>
            </a:r>
            <a:r>
              <a:rPr lang="en-US" i="1" dirty="0"/>
              <a:t>, </a:t>
            </a:r>
            <a:r>
              <a:rPr lang="en-US" dirty="0"/>
              <a:t>the beneficiary shall </a:t>
            </a:r>
            <a:r>
              <a:rPr lang="en-US" dirty="0" smtClean="0">
                <a:solidFill>
                  <a:srgbClr val="FF0000"/>
                </a:solidFill>
              </a:rPr>
              <a:t>submit,</a:t>
            </a:r>
            <a:r>
              <a:rPr lang="en-US" dirty="0" smtClean="0"/>
              <a:t> through </a:t>
            </a:r>
            <a:r>
              <a:rPr lang="en-US" dirty="0"/>
              <a:t>the relevant electronic system indicated by </a:t>
            </a:r>
            <a:r>
              <a:rPr lang="en-US" i="1" dirty="0"/>
              <a:t>REA </a:t>
            </a:r>
            <a:r>
              <a:rPr lang="en-US" dirty="0"/>
              <a:t>a declaration on </a:t>
            </a:r>
            <a:r>
              <a:rPr lang="en-US" dirty="0"/>
              <a:t>the conformity of this agreement with this grant </a:t>
            </a:r>
            <a:r>
              <a:rPr lang="en-US" dirty="0" smtClean="0"/>
              <a:t>agreement. </a:t>
            </a:r>
            <a:r>
              <a:rPr lang="en-US" dirty="0"/>
              <a:t>The beneficiary </a:t>
            </a:r>
            <a:r>
              <a:rPr lang="en-US" dirty="0" smtClean="0"/>
              <a:t>home </a:t>
            </a:r>
            <a:r>
              <a:rPr lang="en-US" dirty="0" err="1" smtClean="0"/>
              <a:t>organisation</a:t>
            </a:r>
            <a:r>
              <a:rPr lang="en-US" dirty="0" smtClean="0"/>
              <a:t> </a:t>
            </a:r>
            <a:r>
              <a:rPr lang="en-US" dirty="0">
                <a:solidFill>
                  <a:srgbClr val="FF0000"/>
                </a:solidFill>
              </a:rPr>
              <a:t>shall register the recruitment </a:t>
            </a:r>
            <a:r>
              <a:rPr lang="en-US" dirty="0"/>
              <a:t>and </a:t>
            </a:r>
            <a:r>
              <a:rPr lang="en-US" dirty="0">
                <a:solidFill>
                  <a:srgbClr val="FF0000"/>
                </a:solidFill>
              </a:rPr>
              <a:t>update the list and description </a:t>
            </a:r>
            <a:r>
              <a:rPr lang="en-US" dirty="0" smtClean="0">
                <a:solidFill>
                  <a:srgbClr val="FF0000"/>
                </a:solidFill>
              </a:rPr>
              <a:t>of vacancies </a:t>
            </a:r>
            <a:r>
              <a:rPr lang="en-US" dirty="0">
                <a:solidFill>
                  <a:srgbClr val="FF0000"/>
                </a:solidFill>
              </a:rPr>
              <a:t>available</a:t>
            </a:r>
            <a:r>
              <a:rPr lang="en-US" dirty="0"/>
              <a:t>, </a:t>
            </a:r>
            <a:r>
              <a:rPr lang="en-US" dirty="0">
                <a:solidFill>
                  <a:srgbClr val="FF0000"/>
                </a:solidFill>
              </a:rPr>
              <a:t>following the layout and procedures communicated by the </a:t>
            </a:r>
            <a:r>
              <a:rPr lang="en-US" dirty="0" smtClean="0">
                <a:solidFill>
                  <a:srgbClr val="FF0000"/>
                </a:solidFill>
              </a:rPr>
              <a:t>REA</a:t>
            </a:r>
            <a:r>
              <a:rPr lang="en-US" dirty="0" smtClean="0"/>
              <a:t>. </a:t>
            </a:r>
            <a:endParaRPr lang="it-IT" dirty="0"/>
          </a:p>
        </p:txBody>
      </p:sp>
    </p:spTree>
    <p:extLst>
      <p:ext uri="{BB962C8B-B14F-4D97-AF65-F5344CB8AC3E}">
        <p14:creationId xmlns:p14="http://schemas.microsoft.com/office/powerpoint/2010/main" val="3504066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957"/>
            <a:ext cx="9144000" cy="7017306"/>
          </a:xfrm>
          <a:prstGeom prst="rect">
            <a:avLst/>
          </a:prstGeom>
        </p:spPr>
        <p:txBody>
          <a:bodyPr wrap="square">
            <a:spAutoFit/>
          </a:bodyPr>
          <a:lstStyle/>
          <a:p>
            <a:pPr marL="342900" indent="-342900">
              <a:buFont typeface="+mj-lt"/>
              <a:buAutoNum type="arabicPeriod"/>
            </a:pPr>
            <a:r>
              <a:rPr lang="en-US" dirty="0"/>
              <a:t>Notwithstanding specific issues </a:t>
            </a:r>
            <a:r>
              <a:rPr lang="en-US" dirty="0" smtClean="0"/>
              <a:t>…., </a:t>
            </a:r>
            <a:r>
              <a:rPr lang="en-US" dirty="0"/>
              <a:t>the agreement shall specify in particular:</a:t>
            </a:r>
          </a:p>
          <a:p>
            <a:pPr marL="800100" lvl="1" indent="-342900">
              <a:buFont typeface="+mj-lt"/>
              <a:buAutoNum type="alphaLcParenR"/>
            </a:pPr>
            <a:r>
              <a:rPr lang="en-US" dirty="0"/>
              <a:t> </a:t>
            </a:r>
            <a:r>
              <a:rPr lang="en-US" dirty="0">
                <a:solidFill>
                  <a:srgbClr val="FF0000"/>
                </a:solidFill>
              </a:rPr>
              <a:t>the name of the scientist(s) in charge supervising </a:t>
            </a:r>
            <a:r>
              <a:rPr lang="en-US" dirty="0"/>
              <a:t>the knowledge sharing and inter-sector mobility activities …….as well as a description (abstract) of these activities;</a:t>
            </a:r>
          </a:p>
          <a:p>
            <a:pPr marL="800100" lvl="1" indent="-342900">
              <a:buFont typeface="+mj-lt"/>
              <a:buAutoNum type="alphaLcParenR"/>
            </a:pPr>
            <a:r>
              <a:rPr lang="en-US" dirty="0"/>
              <a:t>the </a:t>
            </a:r>
            <a:r>
              <a:rPr lang="en-US" dirty="0">
                <a:solidFill>
                  <a:srgbClr val="FF0000"/>
                </a:solidFill>
              </a:rPr>
              <a:t>amounts that the researcher is entitled to receive </a:t>
            </a:r>
            <a:r>
              <a:rPr lang="en-US" dirty="0"/>
              <a:t>from the beneficiary home or receiving </a:t>
            </a:r>
            <a:r>
              <a:rPr lang="en-US" dirty="0" err="1"/>
              <a:t>organisation</a:t>
            </a:r>
            <a:r>
              <a:rPr lang="en-US" dirty="0"/>
              <a:t>, pursuant to this GA and the arrangements for payment of the amounts due to the researcher. ……</a:t>
            </a:r>
            <a:r>
              <a:rPr lang="en-US" dirty="0">
                <a:solidFill>
                  <a:srgbClr val="FF0000"/>
                </a:solidFill>
              </a:rPr>
              <a:t>The correction coefficients </a:t>
            </a:r>
            <a:r>
              <a:rPr lang="en-US" dirty="0"/>
              <a:t>to be applied are those applicable to the beneficiary home </a:t>
            </a:r>
            <a:r>
              <a:rPr lang="en-US" dirty="0" err="1"/>
              <a:t>organisation</a:t>
            </a:r>
            <a:r>
              <a:rPr lang="en-US" dirty="0"/>
              <a:t> ……;</a:t>
            </a:r>
          </a:p>
          <a:p>
            <a:pPr marL="800100" lvl="1" indent="-342900">
              <a:buFont typeface="+mj-lt"/>
              <a:buAutoNum type="alphaLcParenR"/>
            </a:pPr>
            <a:r>
              <a:rPr lang="en-US" dirty="0"/>
              <a:t>any </a:t>
            </a:r>
            <a:r>
              <a:rPr lang="en-US" dirty="0">
                <a:solidFill>
                  <a:srgbClr val="FF0000"/>
                </a:solidFill>
              </a:rPr>
              <a:t>additional contribution </a:t>
            </a:r>
            <a:r>
              <a:rPr lang="en-US" dirty="0"/>
              <a:t>paid to the researcher by the beneficiary(</a:t>
            </a:r>
            <a:r>
              <a:rPr lang="en-US" dirty="0" err="1"/>
              <a:t>ies</a:t>
            </a:r>
            <a:r>
              <a:rPr lang="en-US" dirty="0"/>
              <a:t>) concerned and/or any other body for the purpose of this project and </a:t>
            </a:r>
            <a:r>
              <a:rPr lang="en-US" dirty="0" smtClean="0"/>
              <a:t>…….;</a:t>
            </a:r>
          </a:p>
          <a:p>
            <a:pPr marL="800100" lvl="1" indent="-342900">
              <a:buFont typeface="+mj-lt"/>
              <a:buAutoNum type="alphaLcParenR"/>
            </a:pPr>
            <a:r>
              <a:rPr lang="en-US" dirty="0" smtClean="0">
                <a:solidFill>
                  <a:srgbClr val="FF0000"/>
                </a:solidFill>
              </a:rPr>
              <a:t>any </a:t>
            </a:r>
            <a:r>
              <a:rPr lang="en-US" dirty="0">
                <a:solidFill>
                  <a:srgbClr val="FF0000"/>
                </a:solidFill>
              </a:rPr>
              <a:t>amount deducted</a:t>
            </a:r>
            <a:r>
              <a:rPr lang="en-US" dirty="0"/>
              <a:t>, subject to a legal </a:t>
            </a:r>
            <a:r>
              <a:rPr lang="en-US" dirty="0" smtClean="0"/>
              <a:t>justification;</a:t>
            </a:r>
          </a:p>
          <a:p>
            <a:pPr marL="800100" lvl="1" indent="-342900">
              <a:buFont typeface="+mj-lt"/>
              <a:buAutoNum type="alphaLcParenR"/>
            </a:pPr>
            <a:r>
              <a:rPr lang="en-US" dirty="0" smtClean="0"/>
              <a:t>that</a:t>
            </a:r>
            <a:r>
              <a:rPr lang="en-US" dirty="0"/>
              <a:t>, the researcher, for his/her </a:t>
            </a:r>
            <a:r>
              <a:rPr lang="en-US" dirty="0" smtClean="0"/>
              <a:t>… activities</a:t>
            </a:r>
            <a:r>
              <a:rPr lang="en-US" dirty="0"/>
              <a:t>, </a:t>
            </a:r>
            <a:r>
              <a:rPr lang="en-US" dirty="0">
                <a:solidFill>
                  <a:srgbClr val="FF0000"/>
                </a:solidFill>
              </a:rPr>
              <a:t>shall not be allowed to receive other incomes </a:t>
            </a:r>
            <a:r>
              <a:rPr lang="en-US" dirty="0"/>
              <a:t>than those </a:t>
            </a:r>
            <a:r>
              <a:rPr lang="en-US" dirty="0" smtClean="0"/>
              <a:t>received from </a:t>
            </a:r>
            <a:r>
              <a:rPr lang="en-US" dirty="0"/>
              <a:t>the beneficiary(</a:t>
            </a:r>
            <a:r>
              <a:rPr lang="en-US" dirty="0" err="1"/>
              <a:t>ies</a:t>
            </a:r>
            <a:r>
              <a:rPr lang="en-US" dirty="0"/>
              <a:t>) and/or </a:t>
            </a:r>
            <a:r>
              <a:rPr lang="en-US" dirty="0" smtClean="0"/>
              <a:t>……;</a:t>
            </a:r>
          </a:p>
          <a:p>
            <a:pPr marL="800100" lvl="1" indent="-342900">
              <a:buFont typeface="+mj-lt"/>
              <a:buAutoNum type="alphaLcParenR"/>
            </a:pPr>
            <a:r>
              <a:rPr lang="en-US" dirty="0" smtClean="0">
                <a:solidFill>
                  <a:srgbClr val="FF0000"/>
                </a:solidFill>
              </a:rPr>
              <a:t>the </a:t>
            </a:r>
            <a:r>
              <a:rPr lang="en-US" dirty="0">
                <a:solidFill>
                  <a:srgbClr val="FF0000"/>
                </a:solidFill>
              </a:rPr>
              <a:t>conversion and exchange rate(s) </a:t>
            </a:r>
            <a:r>
              <a:rPr lang="en-US" dirty="0"/>
              <a:t>used, including the reference date(s) </a:t>
            </a:r>
            <a:r>
              <a:rPr lang="en-US" dirty="0" smtClean="0"/>
              <a:t>and source(s</a:t>
            </a:r>
            <a:r>
              <a:rPr lang="en-US" dirty="0"/>
              <a:t>), when payments are made in a national currency other than the </a:t>
            </a:r>
            <a:r>
              <a:rPr lang="en-US" dirty="0" smtClean="0"/>
              <a:t>Euro;</a:t>
            </a:r>
          </a:p>
          <a:p>
            <a:pPr marL="800100" lvl="1" indent="-342900">
              <a:buFont typeface="+mj-lt"/>
              <a:buAutoNum type="alphaLcParenR"/>
            </a:pPr>
            <a:r>
              <a:rPr lang="en-US" dirty="0" smtClean="0"/>
              <a:t>the </a:t>
            </a:r>
            <a:r>
              <a:rPr lang="en-US" dirty="0"/>
              <a:t>law applicable to the </a:t>
            </a:r>
            <a:r>
              <a:rPr lang="en-US" dirty="0" smtClean="0"/>
              <a:t>agreement;</a:t>
            </a:r>
          </a:p>
          <a:p>
            <a:pPr marL="800100" lvl="1" indent="-342900">
              <a:buFont typeface="+mj-lt"/>
              <a:buAutoNum type="alphaLcParenR"/>
            </a:pPr>
            <a:r>
              <a:rPr lang="en-US" dirty="0" smtClean="0">
                <a:solidFill>
                  <a:srgbClr val="FF0000"/>
                </a:solidFill>
              </a:rPr>
              <a:t>social </a:t>
            </a:r>
            <a:r>
              <a:rPr lang="en-US" dirty="0">
                <a:solidFill>
                  <a:srgbClr val="FF0000"/>
                </a:solidFill>
              </a:rPr>
              <a:t>security coverage </a:t>
            </a:r>
            <a:r>
              <a:rPr lang="en-US" dirty="0"/>
              <a:t>provided to the researcher, in conformity </a:t>
            </a:r>
            <a:r>
              <a:rPr lang="en-US" dirty="0" smtClean="0"/>
              <a:t>with Article </a:t>
            </a:r>
            <a:r>
              <a:rPr lang="en-US" dirty="0"/>
              <a:t>III.2.2.d</a:t>
            </a:r>
            <a:r>
              <a:rPr lang="en-US" dirty="0" smtClean="0"/>
              <a:t>);</a:t>
            </a:r>
          </a:p>
          <a:p>
            <a:pPr marL="800100" lvl="1" indent="-342900">
              <a:buFont typeface="+mj-lt"/>
              <a:buAutoNum type="alphaLcParenR"/>
            </a:pPr>
            <a:r>
              <a:rPr lang="en-US" dirty="0" smtClean="0"/>
              <a:t>provisions </a:t>
            </a:r>
            <a:r>
              <a:rPr lang="en-US" dirty="0"/>
              <a:t>for </a:t>
            </a:r>
            <a:r>
              <a:rPr lang="en-US" dirty="0">
                <a:solidFill>
                  <a:srgbClr val="FF0000"/>
                </a:solidFill>
              </a:rPr>
              <a:t>annual and sickness leave according </a:t>
            </a:r>
            <a:r>
              <a:rPr lang="en-US" dirty="0"/>
              <a:t>to the internal rules </a:t>
            </a:r>
            <a:r>
              <a:rPr lang="en-US" dirty="0" smtClean="0"/>
              <a:t>of the </a:t>
            </a:r>
            <a:r>
              <a:rPr lang="en-US" dirty="0"/>
              <a:t>beneficiary where the </a:t>
            </a:r>
            <a:r>
              <a:rPr lang="en-US" dirty="0" smtClean="0"/>
              <a:t>…….activities </a:t>
            </a:r>
            <a:r>
              <a:rPr lang="en-US" dirty="0"/>
              <a:t>are carried </a:t>
            </a:r>
            <a:r>
              <a:rPr lang="en-US" dirty="0" smtClean="0"/>
              <a:t>out;</a:t>
            </a:r>
          </a:p>
          <a:p>
            <a:pPr marL="800100" lvl="1" indent="-342900">
              <a:buFont typeface="+mj-lt"/>
              <a:buAutoNum type="alphaLcParenR"/>
            </a:pPr>
            <a:r>
              <a:rPr lang="en-US" dirty="0" smtClean="0"/>
              <a:t>that </a:t>
            </a:r>
            <a:r>
              <a:rPr lang="en-US" dirty="0"/>
              <a:t>the researcher must devote him/herself </a:t>
            </a:r>
            <a:r>
              <a:rPr lang="en-US" dirty="0">
                <a:solidFill>
                  <a:srgbClr val="FF0000"/>
                </a:solidFill>
              </a:rPr>
              <a:t>full-time to his/her </a:t>
            </a:r>
            <a:r>
              <a:rPr lang="en-US" dirty="0" smtClean="0"/>
              <a:t>… </a:t>
            </a:r>
            <a:r>
              <a:rPr lang="en-US" dirty="0"/>
              <a:t>activities unless there are duly </a:t>
            </a:r>
            <a:r>
              <a:rPr lang="en-US" dirty="0" smtClean="0"/>
              <a:t>justified  reasons </a:t>
            </a:r>
            <a:r>
              <a:rPr lang="en-US" dirty="0"/>
              <a:t>connected to personal or family </a:t>
            </a:r>
            <a:r>
              <a:rPr lang="en-US" dirty="0" smtClean="0"/>
              <a:t>circumstances;</a:t>
            </a:r>
          </a:p>
          <a:p>
            <a:pPr marL="800100" lvl="1" indent="-342900">
              <a:buFont typeface="+mj-lt"/>
              <a:buAutoNum type="alphaLcParenR"/>
            </a:pPr>
            <a:r>
              <a:rPr lang="en-US" dirty="0" smtClean="0"/>
              <a:t>the </a:t>
            </a:r>
            <a:r>
              <a:rPr lang="en-US" dirty="0"/>
              <a:t>description and </a:t>
            </a:r>
            <a:r>
              <a:rPr lang="en-US" dirty="0">
                <a:solidFill>
                  <a:srgbClr val="FF0000"/>
                </a:solidFill>
              </a:rPr>
              <a:t>the timetable for the implementation of the </a:t>
            </a:r>
            <a:r>
              <a:rPr lang="en-US" dirty="0" smtClean="0">
                <a:solidFill>
                  <a:srgbClr val="FF0000"/>
                </a:solidFill>
              </a:rPr>
              <a:t>…. </a:t>
            </a:r>
            <a:r>
              <a:rPr lang="en-US" dirty="0">
                <a:solidFill>
                  <a:srgbClr val="FF0000"/>
                </a:solidFill>
              </a:rPr>
              <a:t>activities, in case that those activities are </a:t>
            </a:r>
            <a:r>
              <a:rPr lang="en-US" dirty="0" smtClean="0">
                <a:solidFill>
                  <a:srgbClr val="FF0000"/>
                </a:solidFill>
              </a:rPr>
              <a:t>split in </a:t>
            </a:r>
            <a:r>
              <a:rPr lang="en-US" dirty="0">
                <a:solidFill>
                  <a:srgbClr val="FF0000"/>
                </a:solidFill>
              </a:rPr>
              <a:t>several separate </a:t>
            </a:r>
            <a:r>
              <a:rPr lang="en-US" dirty="0" smtClean="0">
                <a:solidFill>
                  <a:srgbClr val="FF0000"/>
                </a:solidFill>
              </a:rPr>
              <a:t>periods</a:t>
            </a:r>
          </a:p>
          <a:p>
            <a:pPr marL="800100" lvl="1" indent="-342900">
              <a:buFont typeface="+mj-lt"/>
              <a:buAutoNum type="alphaLcParenR"/>
            </a:pPr>
            <a:r>
              <a:rPr lang="en-US" dirty="0" smtClean="0">
                <a:solidFill>
                  <a:srgbClr val="FF0000"/>
                </a:solidFill>
              </a:rPr>
              <a:t>total </a:t>
            </a:r>
            <a:r>
              <a:rPr lang="en-US" dirty="0">
                <a:solidFill>
                  <a:srgbClr val="FF0000"/>
                </a:solidFill>
              </a:rPr>
              <a:t>duration</a:t>
            </a:r>
            <a:r>
              <a:rPr lang="en-US" dirty="0"/>
              <a:t>, the nature and </a:t>
            </a:r>
            <a:r>
              <a:rPr lang="en-US" dirty="0">
                <a:solidFill>
                  <a:srgbClr val="FF0000"/>
                </a:solidFill>
              </a:rPr>
              <a:t>the date of entry into force </a:t>
            </a:r>
            <a:r>
              <a:rPr lang="en-US" dirty="0"/>
              <a:t>of the </a:t>
            </a:r>
            <a:r>
              <a:rPr lang="en-US" dirty="0" smtClean="0"/>
              <a:t>agreement, provided </a:t>
            </a:r>
            <a:r>
              <a:rPr lang="en-US" dirty="0"/>
              <a:t>that the requirements set forth in Article </a:t>
            </a:r>
            <a:r>
              <a:rPr lang="en-US" dirty="0" smtClean="0"/>
              <a:t>… </a:t>
            </a:r>
            <a:r>
              <a:rPr lang="en-US" dirty="0"/>
              <a:t>are respected and that the </a:t>
            </a:r>
            <a:r>
              <a:rPr lang="en-US" dirty="0" smtClean="0"/>
              <a:t>working conditions </a:t>
            </a:r>
            <a:r>
              <a:rPr lang="en-US" dirty="0"/>
              <a:t>are comparable to those applied to local researchers </a:t>
            </a:r>
            <a:r>
              <a:rPr lang="en-US" dirty="0" smtClean="0"/>
              <a:t>with similar </a:t>
            </a:r>
            <a:r>
              <a:rPr lang="en-US" dirty="0"/>
              <a:t>position;</a:t>
            </a:r>
            <a:endParaRPr lang="it-IT" dirty="0"/>
          </a:p>
        </p:txBody>
      </p:sp>
    </p:spTree>
    <p:extLst>
      <p:ext uri="{BB962C8B-B14F-4D97-AF65-F5344CB8AC3E}">
        <p14:creationId xmlns:p14="http://schemas.microsoft.com/office/powerpoint/2010/main" val="2414481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086887"/>
            <a:ext cx="9396536" cy="5632311"/>
          </a:xfrm>
          <a:prstGeom prst="rect">
            <a:avLst/>
          </a:prstGeom>
          <a:noFill/>
        </p:spPr>
        <p:txBody>
          <a:bodyPr wrap="square" rtlCol="0">
            <a:spAutoFit/>
          </a:bodyPr>
          <a:lstStyle/>
          <a:p>
            <a:pPr marL="342900" indent="-342900">
              <a:buFont typeface="Arial" pitchFamily="34" charset="0"/>
              <a:buChar char="•"/>
            </a:pPr>
            <a:r>
              <a:rPr lang="en-GB" sz="2400" dirty="0" smtClean="0">
                <a:latin typeface="Arial Narrow" pitchFamily="34" charset="0"/>
              </a:rPr>
              <a:t>Article 1: Access to GA</a:t>
            </a:r>
          </a:p>
          <a:p>
            <a:pPr marL="342900" indent="-342900">
              <a:buFont typeface="Arial" pitchFamily="34" charset="0"/>
              <a:buChar char="•"/>
            </a:pPr>
            <a:r>
              <a:rPr lang="en-GB" sz="2400" dirty="0" smtClean="0">
                <a:latin typeface="Arial Narrow" pitchFamily="34" charset="0"/>
              </a:rPr>
              <a:t>Article 2: Scope</a:t>
            </a:r>
          </a:p>
          <a:p>
            <a:pPr marL="342900" indent="-342900">
              <a:buFont typeface="Arial" pitchFamily="34" charset="0"/>
              <a:buChar char="•"/>
            </a:pPr>
            <a:r>
              <a:rPr lang="en-GB" sz="2400" dirty="0" smtClean="0">
                <a:latin typeface="Arial Narrow" pitchFamily="34" charset="0"/>
              </a:rPr>
              <a:t>Article 3: </a:t>
            </a:r>
            <a:r>
              <a:rPr lang="en-GB" sz="2400" dirty="0" smtClean="0">
                <a:solidFill>
                  <a:srgbClr val="FF0000"/>
                </a:solidFill>
                <a:latin typeface="Arial Narrow" pitchFamily="34" charset="0"/>
              </a:rPr>
              <a:t>Duration</a:t>
            </a:r>
            <a:r>
              <a:rPr lang="en-GB" sz="2400" dirty="0" smtClean="0">
                <a:latin typeface="Arial Narrow" pitchFamily="34" charset="0"/>
              </a:rPr>
              <a:t>: 4 years   from  February 1 2013 (</a:t>
            </a:r>
            <a:r>
              <a:rPr lang="en-GB" sz="2400" dirty="0" smtClean="0">
                <a:solidFill>
                  <a:srgbClr val="FF0000"/>
                </a:solidFill>
                <a:latin typeface="Arial Narrow" pitchFamily="34" charset="0"/>
              </a:rPr>
              <a:t>start date</a:t>
            </a:r>
            <a:r>
              <a:rPr lang="en-GB" sz="2400" dirty="0" smtClean="0">
                <a:latin typeface="Arial Narrow" pitchFamily="34" charset="0"/>
              </a:rPr>
              <a:t>)</a:t>
            </a:r>
          </a:p>
          <a:p>
            <a:pPr marL="342900" indent="-342900">
              <a:buFont typeface="Arial" pitchFamily="34" charset="0"/>
              <a:buChar char="•"/>
            </a:pPr>
            <a:r>
              <a:rPr lang="en-GB" sz="2400" dirty="0">
                <a:latin typeface="Arial Narrow" pitchFamily="34" charset="0"/>
              </a:rPr>
              <a:t>Article </a:t>
            </a:r>
            <a:r>
              <a:rPr lang="en-GB" sz="2400" dirty="0" smtClean="0">
                <a:latin typeface="Arial Narrow" pitchFamily="34" charset="0"/>
              </a:rPr>
              <a:t>4: </a:t>
            </a:r>
            <a:r>
              <a:rPr lang="en-GB" sz="2400" dirty="0" smtClean="0">
                <a:solidFill>
                  <a:srgbClr val="FF0000"/>
                </a:solidFill>
                <a:latin typeface="Arial Narrow" pitchFamily="34" charset="0"/>
              </a:rPr>
              <a:t>Reporting periods   </a:t>
            </a:r>
            <a:r>
              <a:rPr lang="en-GB" sz="2400" dirty="0" smtClean="0">
                <a:latin typeface="Arial Narrow" pitchFamily="34" charset="0"/>
              </a:rPr>
              <a:t>P1: </a:t>
            </a:r>
            <a:r>
              <a:rPr lang="en-GB" sz="2400" dirty="0" smtClean="0">
                <a:solidFill>
                  <a:srgbClr val="FF0000"/>
                </a:solidFill>
                <a:latin typeface="Arial Narrow" pitchFamily="34" charset="0"/>
              </a:rPr>
              <a:t>1-24</a:t>
            </a:r>
            <a:r>
              <a:rPr lang="en-GB" sz="2400" dirty="0" smtClean="0">
                <a:latin typeface="Arial Narrow" pitchFamily="34" charset="0"/>
              </a:rPr>
              <a:t> months; P2: </a:t>
            </a:r>
            <a:r>
              <a:rPr lang="en-GB" sz="2400" dirty="0" smtClean="0">
                <a:solidFill>
                  <a:srgbClr val="FF0000"/>
                </a:solidFill>
                <a:latin typeface="Arial Narrow" pitchFamily="34" charset="0"/>
              </a:rPr>
              <a:t>25-48</a:t>
            </a:r>
            <a:r>
              <a:rPr lang="en-GB" sz="2400" dirty="0" smtClean="0">
                <a:latin typeface="Arial Narrow" pitchFamily="34" charset="0"/>
              </a:rPr>
              <a:t> months; English rep.</a:t>
            </a:r>
          </a:p>
          <a:p>
            <a:pPr marL="342900" indent="-342900">
              <a:buFont typeface="Arial" pitchFamily="34" charset="0"/>
              <a:buChar char="•"/>
            </a:pPr>
            <a:endParaRPr lang="en-GB" sz="2400" dirty="0">
              <a:latin typeface="Arial Narrow" pitchFamily="34" charset="0"/>
            </a:endParaRPr>
          </a:p>
          <a:p>
            <a:pPr marL="342900" indent="-342900">
              <a:buFont typeface="Arial" pitchFamily="34" charset="0"/>
              <a:buChar char="•"/>
            </a:pPr>
            <a:r>
              <a:rPr lang="en-GB" sz="2400" dirty="0" smtClean="0">
                <a:latin typeface="Arial Narrow" pitchFamily="34" charset="0"/>
              </a:rPr>
              <a:t>Article 5:  </a:t>
            </a:r>
            <a:r>
              <a:rPr lang="en-GB" sz="2400" dirty="0" smtClean="0">
                <a:solidFill>
                  <a:srgbClr val="FF0000"/>
                </a:solidFill>
                <a:latin typeface="Arial Narrow" pitchFamily="34" charset="0"/>
              </a:rPr>
              <a:t>Maximum financial contribution: EUR 1,594,681.90</a:t>
            </a:r>
          </a:p>
          <a:p>
            <a:pPr marL="342900" indent="-342900">
              <a:buFont typeface="Arial" pitchFamily="34" charset="0"/>
              <a:buChar char="•"/>
            </a:pPr>
            <a:endParaRPr lang="en-GB" sz="2400" dirty="0">
              <a:solidFill>
                <a:srgbClr val="FF0000"/>
              </a:solidFill>
              <a:latin typeface="Arial Narrow" pitchFamily="34" charset="0"/>
            </a:endParaRPr>
          </a:p>
          <a:p>
            <a:pPr marL="342900" indent="-342900">
              <a:buFont typeface="Arial" pitchFamily="34" charset="0"/>
              <a:buChar char="•"/>
            </a:pPr>
            <a:r>
              <a:rPr lang="en-GB" sz="2400" dirty="0" smtClean="0">
                <a:latin typeface="Arial Narrow" pitchFamily="34" charset="0"/>
              </a:rPr>
              <a:t>Article 6: </a:t>
            </a:r>
            <a:r>
              <a:rPr lang="en-GB" sz="2400" dirty="0" smtClean="0">
                <a:solidFill>
                  <a:srgbClr val="FF0000"/>
                </a:solidFill>
                <a:latin typeface="Arial Narrow" pitchFamily="34" charset="0"/>
              </a:rPr>
              <a:t>Pre-financing: </a:t>
            </a:r>
            <a:r>
              <a:rPr lang="en-GB" sz="2400" dirty="0">
                <a:solidFill>
                  <a:srgbClr val="FF0000"/>
                </a:solidFill>
                <a:latin typeface="Arial Narrow" pitchFamily="34" charset="0"/>
              </a:rPr>
              <a:t>EUR </a:t>
            </a:r>
            <a:r>
              <a:rPr lang="en-GB" sz="2400" dirty="0" smtClean="0">
                <a:solidFill>
                  <a:srgbClr val="FF0000"/>
                </a:solidFill>
                <a:latin typeface="Arial Narrow" pitchFamily="34" charset="0"/>
              </a:rPr>
              <a:t>1,036,543.24  -   Just arrived</a:t>
            </a:r>
          </a:p>
          <a:p>
            <a:r>
              <a:rPr lang="en-GB" sz="2400" dirty="0" smtClean="0">
                <a:latin typeface="Arial Narrow" pitchFamily="34" charset="0"/>
              </a:rPr>
              <a:t>			EUR 79734.10  go to Guarantee fund</a:t>
            </a:r>
            <a:endParaRPr lang="en-GB" sz="2400" dirty="0">
              <a:latin typeface="Arial Narrow" pitchFamily="34" charset="0"/>
            </a:endParaRPr>
          </a:p>
          <a:p>
            <a:pPr marL="342900" indent="-342900">
              <a:buFont typeface="Arial" pitchFamily="34" charset="0"/>
              <a:buChar char="•"/>
            </a:pPr>
            <a:r>
              <a:rPr lang="en-GB" sz="2400" dirty="0" smtClean="0">
                <a:latin typeface="Arial Narrow" pitchFamily="34" charset="0"/>
              </a:rPr>
              <a:t>Article 7: </a:t>
            </a:r>
            <a:r>
              <a:rPr lang="en-GB" sz="2400" dirty="0" smtClean="0">
                <a:solidFill>
                  <a:srgbClr val="FF0000"/>
                </a:solidFill>
                <a:latin typeface="Arial Narrow" pitchFamily="34" charset="0"/>
              </a:rPr>
              <a:t>project review </a:t>
            </a:r>
            <a:r>
              <a:rPr lang="en-GB" sz="2400" dirty="0" smtClean="0">
                <a:latin typeface="Arial Narrow" pitchFamily="34" charset="0"/>
              </a:rPr>
              <a:t>at mid-term stage (attended by all); satisfactory completion of deliverables, milestones; periodic reports.</a:t>
            </a:r>
          </a:p>
          <a:p>
            <a:pPr marL="342900" indent="-342900">
              <a:buFont typeface="Arial" pitchFamily="34" charset="0"/>
              <a:buChar char="•"/>
            </a:pPr>
            <a:r>
              <a:rPr lang="en-GB" sz="2400" dirty="0" smtClean="0">
                <a:latin typeface="Arial Narrow" pitchFamily="34" charset="0"/>
              </a:rPr>
              <a:t>Article 8: Communication – emails, contact details</a:t>
            </a:r>
          </a:p>
          <a:p>
            <a:pPr marL="342900" indent="-342900">
              <a:buFont typeface="Arial" pitchFamily="34" charset="0"/>
              <a:buChar char="•"/>
            </a:pPr>
            <a:r>
              <a:rPr lang="en-GB" sz="2400" dirty="0" smtClean="0">
                <a:latin typeface="Arial Narrow" pitchFamily="34" charset="0"/>
              </a:rPr>
              <a:t>Article 9: Applicable Law and competent court</a:t>
            </a:r>
          </a:p>
          <a:p>
            <a:pPr marL="342900" indent="-342900">
              <a:buFont typeface="Arial" pitchFamily="34" charset="0"/>
              <a:buChar char="•"/>
            </a:pPr>
            <a:r>
              <a:rPr lang="en-GB" sz="2400" dirty="0" smtClean="0">
                <a:latin typeface="Arial Narrow" pitchFamily="34" charset="0"/>
              </a:rPr>
              <a:t>Article 10: Application of the Grant Agreement</a:t>
            </a:r>
            <a:endParaRPr lang="en-GB" sz="2400" dirty="0">
              <a:latin typeface="Arial Narrow" pitchFamily="34" charset="0"/>
            </a:endParaRPr>
          </a:p>
          <a:p>
            <a:pPr marL="342900" indent="-342900">
              <a:buFont typeface="Arial" pitchFamily="34" charset="0"/>
              <a:buChar char="•"/>
            </a:pPr>
            <a:endParaRPr lang="it-IT" sz="2400" dirty="0">
              <a:solidFill>
                <a:srgbClr val="FF0000"/>
              </a:solidFill>
              <a:latin typeface="Arial Narrow" pitchFamily="34" charset="0"/>
            </a:endParaRPr>
          </a:p>
        </p:txBody>
      </p:sp>
      <p:sp>
        <p:nvSpPr>
          <p:cNvPr id="4" name="Rectangle 3"/>
          <p:cNvSpPr/>
          <p:nvPr/>
        </p:nvSpPr>
        <p:spPr>
          <a:xfrm>
            <a:off x="2699792" y="332656"/>
            <a:ext cx="3741730" cy="584775"/>
          </a:xfrm>
          <a:prstGeom prst="rect">
            <a:avLst/>
          </a:prstGeom>
        </p:spPr>
        <p:txBody>
          <a:bodyPr wrap="none">
            <a:spAutoFit/>
          </a:bodyPr>
          <a:lstStyle/>
          <a:p>
            <a:r>
              <a:rPr lang="it-IT" sz="3200" dirty="0">
                <a:solidFill>
                  <a:srgbClr val="0070C0"/>
                </a:solidFill>
                <a:latin typeface="Arial Narrow" pitchFamily="34" charset="0"/>
              </a:rPr>
              <a:t>PITN-GA-2012-324318 </a:t>
            </a:r>
            <a:endParaRPr lang="it-IT" sz="3200" dirty="0">
              <a:solidFill>
                <a:srgbClr val="0070C0"/>
              </a:solidFill>
            </a:endParaRPr>
          </a:p>
        </p:txBody>
      </p:sp>
    </p:spTree>
    <p:extLst>
      <p:ext uri="{BB962C8B-B14F-4D97-AF65-F5344CB8AC3E}">
        <p14:creationId xmlns:p14="http://schemas.microsoft.com/office/powerpoint/2010/main" val="35839504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294305"/>
          </a:xfrm>
          <a:prstGeom prst="rect">
            <a:avLst/>
          </a:prstGeom>
        </p:spPr>
        <p:txBody>
          <a:bodyPr wrap="square">
            <a:spAutoFit/>
          </a:bodyPr>
          <a:lstStyle/>
          <a:p>
            <a:pPr marL="342900" indent="-342900">
              <a:buFont typeface="+mj-lt"/>
              <a:buAutoNum type="alphaLcParenR" startAt="13"/>
            </a:pPr>
            <a:r>
              <a:rPr lang="en-US" dirty="0" smtClean="0"/>
              <a:t>the </a:t>
            </a:r>
            <a:r>
              <a:rPr lang="en-US" dirty="0">
                <a:solidFill>
                  <a:srgbClr val="FF0000"/>
                </a:solidFill>
              </a:rPr>
              <a:t>location(s</a:t>
            </a:r>
            <a:r>
              <a:rPr lang="en-US" dirty="0"/>
              <a:t>) where the </a:t>
            </a:r>
            <a:r>
              <a:rPr lang="en-US" i="1" dirty="0" smtClean="0"/>
              <a:t>…activities </a:t>
            </a:r>
            <a:r>
              <a:rPr lang="it-IT" dirty="0" smtClean="0"/>
              <a:t>will </a:t>
            </a:r>
            <a:r>
              <a:rPr lang="it-IT" dirty="0"/>
              <a:t>take </a:t>
            </a:r>
            <a:r>
              <a:rPr lang="it-IT" dirty="0" smtClean="0"/>
              <a:t>place;</a:t>
            </a:r>
          </a:p>
          <a:p>
            <a:pPr marL="342900" indent="-342900">
              <a:buFont typeface="+mj-lt"/>
              <a:buAutoNum type="alphaLcParenR" startAt="13"/>
            </a:pPr>
            <a:r>
              <a:rPr lang="en-US" dirty="0" smtClean="0"/>
              <a:t>that </a:t>
            </a:r>
            <a:r>
              <a:rPr lang="en-US" dirty="0"/>
              <a:t>the </a:t>
            </a:r>
            <a:r>
              <a:rPr lang="en-US" i="1" dirty="0"/>
              <a:t>researcher </a:t>
            </a:r>
            <a:r>
              <a:rPr lang="en-US" dirty="0"/>
              <a:t>shall inform the </a:t>
            </a:r>
            <a:r>
              <a:rPr lang="en-US" i="1" dirty="0"/>
              <a:t>beneficiary(</a:t>
            </a:r>
            <a:r>
              <a:rPr lang="en-US" i="1" dirty="0" err="1"/>
              <a:t>ies</a:t>
            </a:r>
            <a:r>
              <a:rPr lang="en-US" i="1" dirty="0"/>
              <a:t>) </a:t>
            </a:r>
            <a:r>
              <a:rPr lang="en-US" dirty="0"/>
              <a:t>concerned, as soon </a:t>
            </a:r>
            <a:r>
              <a:rPr lang="en-US" dirty="0" smtClean="0"/>
              <a:t>as possible</a:t>
            </a:r>
            <a:r>
              <a:rPr lang="en-US" dirty="0"/>
              <a:t>, of circumstances likely to have an effect </a:t>
            </a:r>
            <a:r>
              <a:rPr lang="en-US" dirty="0" smtClean="0"/>
              <a:t>……, </a:t>
            </a:r>
            <a:r>
              <a:rPr lang="en-US" dirty="0"/>
              <a:t>such as </a:t>
            </a:r>
            <a:r>
              <a:rPr lang="en-US" dirty="0">
                <a:solidFill>
                  <a:srgbClr val="FF0000"/>
                </a:solidFill>
              </a:rPr>
              <a:t>pregnancy or sickness</a:t>
            </a:r>
            <a:r>
              <a:rPr lang="en-US" dirty="0" smtClean="0"/>
              <a:t>;</a:t>
            </a:r>
          </a:p>
          <a:p>
            <a:pPr marL="342900" indent="-342900">
              <a:buFont typeface="+mj-lt"/>
              <a:buAutoNum type="alphaLcParenR" startAt="13"/>
            </a:pPr>
            <a:r>
              <a:rPr lang="en-US" dirty="0" smtClean="0"/>
              <a:t>the </a:t>
            </a:r>
            <a:r>
              <a:rPr lang="en-US" dirty="0"/>
              <a:t>arrangements between the </a:t>
            </a:r>
            <a:r>
              <a:rPr lang="en-US" i="1" dirty="0"/>
              <a:t>beneficiary(</a:t>
            </a:r>
            <a:r>
              <a:rPr lang="en-US" i="1" dirty="0" err="1"/>
              <a:t>ies</a:t>
            </a:r>
            <a:r>
              <a:rPr lang="en-US" i="1" dirty="0"/>
              <a:t>) </a:t>
            </a:r>
            <a:r>
              <a:rPr lang="en-US" dirty="0"/>
              <a:t>and the </a:t>
            </a:r>
            <a:r>
              <a:rPr lang="en-US" i="1" dirty="0"/>
              <a:t>researcher </a:t>
            </a:r>
            <a:r>
              <a:rPr lang="en-US" dirty="0"/>
              <a:t>during </a:t>
            </a:r>
            <a:r>
              <a:rPr lang="en-US" dirty="0" smtClean="0"/>
              <a:t>and after </a:t>
            </a:r>
            <a:r>
              <a:rPr lang="en-US" dirty="0"/>
              <a:t>the </a:t>
            </a:r>
            <a:r>
              <a:rPr lang="en-US" i="1" dirty="0" smtClean="0"/>
              <a:t>….activities </a:t>
            </a:r>
            <a:r>
              <a:rPr lang="en-US" dirty="0"/>
              <a:t>relating </a:t>
            </a:r>
            <a:r>
              <a:rPr lang="en-US" dirty="0" smtClean="0"/>
              <a:t>to </a:t>
            </a:r>
            <a:r>
              <a:rPr lang="en-US" dirty="0" smtClean="0">
                <a:solidFill>
                  <a:srgbClr val="FF0000"/>
                </a:solidFill>
              </a:rPr>
              <a:t>intellectual </a:t>
            </a:r>
            <a:r>
              <a:rPr lang="en-US" dirty="0">
                <a:solidFill>
                  <a:srgbClr val="FF0000"/>
                </a:solidFill>
              </a:rPr>
              <a:t>property rights</a:t>
            </a:r>
            <a:r>
              <a:rPr lang="en-US" dirty="0"/>
              <a:t>, in particular the access to </a:t>
            </a:r>
            <a:r>
              <a:rPr lang="en-US" i="1" dirty="0"/>
              <a:t>background</a:t>
            </a:r>
            <a:r>
              <a:rPr lang="en-US" dirty="0"/>
              <a:t>, the use </a:t>
            </a:r>
            <a:r>
              <a:rPr lang="en-US" dirty="0" smtClean="0"/>
              <a:t>of </a:t>
            </a:r>
            <a:r>
              <a:rPr lang="en-US" i="1" dirty="0" smtClean="0"/>
              <a:t>foreground</a:t>
            </a:r>
            <a:r>
              <a:rPr lang="en-US" dirty="0"/>
              <a:t>, publicity and confidentiality provided that they are compatible </a:t>
            </a:r>
            <a:r>
              <a:rPr lang="en-US" dirty="0" smtClean="0"/>
              <a:t>with the </a:t>
            </a:r>
            <a:r>
              <a:rPr lang="en-US" dirty="0"/>
              <a:t>provisions in articles II. 9, II.12, II.25-33 and Articles III.6, III.7, III.9 </a:t>
            </a:r>
            <a:r>
              <a:rPr lang="en-US" dirty="0" smtClean="0"/>
              <a:t>and </a:t>
            </a:r>
            <a:r>
              <a:rPr lang="it-IT" dirty="0" smtClean="0"/>
              <a:t>III</a:t>
            </a:r>
            <a:r>
              <a:rPr lang="it-IT" dirty="0"/>
              <a:t>. </a:t>
            </a:r>
            <a:r>
              <a:rPr lang="it-IT" dirty="0" smtClean="0"/>
              <a:t>10;</a:t>
            </a:r>
          </a:p>
          <a:p>
            <a:pPr marL="342900" indent="-342900">
              <a:buFont typeface="+mj-lt"/>
              <a:buAutoNum type="alphaLcParenR" startAt="13"/>
            </a:pPr>
            <a:r>
              <a:rPr lang="en-US" dirty="0" smtClean="0"/>
              <a:t>the </a:t>
            </a:r>
            <a:r>
              <a:rPr lang="en-US" dirty="0"/>
              <a:t>express guarantee from the </a:t>
            </a:r>
            <a:r>
              <a:rPr lang="en-US" i="1" dirty="0"/>
              <a:t>beneficiary home </a:t>
            </a:r>
            <a:r>
              <a:rPr lang="en-US" i="1" dirty="0" err="1"/>
              <a:t>organisation</a:t>
            </a:r>
            <a:r>
              <a:rPr lang="en-US" i="1" dirty="0"/>
              <a:t> </a:t>
            </a:r>
            <a:r>
              <a:rPr lang="en-US" dirty="0"/>
              <a:t>that </a:t>
            </a:r>
            <a:r>
              <a:rPr lang="en-US" dirty="0" smtClean="0"/>
              <a:t>the </a:t>
            </a:r>
            <a:r>
              <a:rPr lang="en-US" dirty="0" smtClean="0">
                <a:solidFill>
                  <a:srgbClr val="FF0000"/>
                </a:solidFill>
              </a:rPr>
              <a:t>appointment </a:t>
            </a:r>
            <a:r>
              <a:rPr lang="en-US" dirty="0">
                <a:solidFill>
                  <a:srgbClr val="FF0000"/>
                </a:solidFill>
              </a:rPr>
              <a:t>contract in force </a:t>
            </a:r>
            <a:r>
              <a:rPr lang="en-US" dirty="0"/>
              <a:t>before the </a:t>
            </a:r>
            <a:r>
              <a:rPr lang="en-US" i="1" dirty="0" err="1"/>
              <a:t>secondment</a:t>
            </a:r>
            <a:r>
              <a:rPr lang="en-US" i="1" dirty="0"/>
              <a:t> period </a:t>
            </a:r>
            <a:r>
              <a:rPr lang="en-US" dirty="0">
                <a:solidFill>
                  <a:srgbClr val="FF0000"/>
                </a:solidFill>
              </a:rPr>
              <a:t>will be </a:t>
            </a:r>
            <a:r>
              <a:rPr lang="en-US" dirty="0" smtClean="0">
                <a:solidFill>
                  <a:srgbClr val="FF0000"/>
                </a:solidFill>
              </a:rPr>
              <a:t>maintained for </a:t>
            </a:r>
            <a:r>
              <a:rPr lang="en-US" dirty="0">
                <a:solidFill>
                  <a:srgbClr val="FF0000"/>
                </a:solidFill>
              </a:rPr>
              <a:t>at least 12 months after the </a:t>
            </a:r>
            <a:r>
              <a:rPr lang="en-US" i="1" dirty="0" err="1">
                <a:solidFill>
                  <a:srgbClr val="FF0000"/>
                </a:solidFill>
              </a:rPr>
              <a:t>secondment</a:t>
            </a:r>
            <a:r>
              <a:rPr lang="en-US" i="1" dirty="0">
                <a:solidFill>
                  <a:srgbClr val="FF0000"/>
                </a:solidFill>
              </a:rPr>
              <a:t> </a:t>
            </a:r>
            <a:r>
              <a:rPr lang="en-US" i="1" dirty="0" smtClean="0">
                <a:solidFill>
                  <a:srgbClr val="FF0000"/>
                </a:solidFill>
              </a:rPr>
              <a:t>period;</a:t>
            </a:r>
          </a:p>
          <a:p>
            <a:pPr marL="342900" indent="-342900">
              <a:buFont typeface="+mj-lt"/>
              <a:buAutoNum type="alphaLcParenR" startAt="13"/>
            </a:pPr>
            <a:r>
              <a:rPr lang="en-US" dirty="0" smtClean="0">
                <a:solidFill>
                  <a:srgbClr val="FF0000"/>
                </a:solidFill>
              </a:rPr>
              <a:t>the </a:t>
            </a:r>
            <a:r>
              <a:rPr lang="en-US" dirty="0">
                <a:solidFill>
                  <a:srgbClr val="FF0000"/>
                </a:solidFill>
              </a:rPr>
              <a:t>commitment of the </a:t>
            </a:r>
            <a:r>
              <a:rPr lang="en-US" i="1" dirty="0">
                <a:solidFill>
                  <a:srgbClr val="FF0000"/>
                </a:solidFill>
              </a:rPr>
              <a:t>staff member researcher </a:t>
            </a:r>
            <a:r>
              <a:rPr lang="en-US" dirty="0"/>
              <a:t>to return after the </a:t>
            </a:r>
            <a:r>
              <a:rPr lang="en-US" i="1" dirty="0" err="1" smtClean="0"/>
              <a:t>secondment</a:t>
            </a:r>
            <a:r>
              <a:rPr lang="en-US" i="1" dirty="0"/>
              <a:t> </a:t>
            </a:r>
            <a:r>
              <a:rPr lang="en-US" i="1" dirty="0" smtClean="0"/>
              <a:t>period </a:t>
            </a:r>
            <a:r>
              <a:rPr lang="en-US" dirty="0"/>
              <a:t>to the </a:t>
            </a:r>
            <a:r>
              <a:rPr lang="en-US" i="1" dirty="0"/>
              <a:t>beneficiary home </a:t>
            </a:r>
            <a:r>
              <a:rPr lang="en-US" i="1" dirty="0" err="1"/>
              <a:t>organisation</a:t>
            </a:r>
            <a:r>
              <a:rPr lang="en-US" i="1" dirty="0"/>
              <a:t> </a:t>
            </a:r>
            <a:r>
              <a:rPr lang="en-US" dirty="0"/>
              <a:t>premises </a:t>
            </a:r>
            <a:r>
              <a:rPr lang="en-US" dirty="0">
                <a:solidFill>
                  <a:srgbClr val="FF0000"/>
                </a:solidFill>
              </a:rPr>
              <a:t>for at least 12 </a:t>
            </a:r>
            <a:r>
              <a:rPr lang="en-US" dirty="0" smtClean="0">
                <a:solidFill>
                  <a:srgbClr val="FF0000"/>
                </a:solidFill>
              </a:rPr>
              <a:t>months</a:t>
            </a:r>
            <a:r>
              <a:rPr lang="en-US" dirty="0" smtClean="0"/>
              <a:t>;</a:t>
            </a:r>
          </a:p>
          <a:p>
            <a:pPr marL="342900" indent="-342900">
              <a:buFont typeface="+mj-lt"/>
              <a:buAutoNum type="alphaLcParenR" startAt="13"/>
            </a:pPr>
            <a:r>
              <a:rPr lang="en-US" dirty="0" smtClean="0"/>
              <a:t>that </a:t>
            </a:r>
            <a:r>
              <a:rPr lang="en-US" dirty="0"/>
              <a:t>the </a:t>
            </a:r>
            <a:r>
              <a:rPr lang="en-US" i="1" dirty="0"/>
              <a:t>researcher </a:t>
            </a:r>
            <a:r>
              <a:rPr lang="en-US" dirty="0"/>
              <a:t>shall commit him/herself </a:t>
            </a:r>
            <a:r>
              <a:rPr lang="en-US" dirty="0">
                <a:solidFill>
                  <a:srgbClr val="FF0000"/>
                </a:solidFill>
              </a:rPr>
              <a:t>to complete, sign and transmit </a:t>
            </a:r>
            <a:r>
              <a:rPr lang="en-US" dirty="0" smtClean="0">
                <a:solidFill>
                  <a:srgbClr val="FF0000"/>
                </a:solidFill>
              </a:rPr>
              <a:t>to the </a:t>
            </a:r>
            <a:r>
              <a:rPr lang="en-US" i="1" dirty="0">
                <a:solidFill>
                  <a:srgbClr val="FF0000"/>
                </a:solidFill>
              </a:rPr>
              <a:t>beneficiary home </a:t>
            </a:r>
            <a:r>
              <a:rPr lang="en-US" i="1" dirty="0" err="1">
                <a:solidFill>
                  <a:srgbClr val="FF0000"/>
                </a:solidFill>
              </a:rPr>
              <a:t>organisation</a:t>
            </a:r>
            <a:r>
              <a:rPr lang="en-US" i="1" dirty="0">
                <a:solidFill>
                  <a:srgbClr val="FF0000"/>
                </a:solidFill>
              </a:rPr>
              <a:t> </a:t>
            </a:r>
            <a:r>
              <a:rPr lang="en-US" dirty="0">
                <a:solidFill>
                  <a:srgbClr val="FF0000"/>
                </a:solidFill>
              </a:rPr>
              <a:t>the evaluation and follow up </a:t>
            </a:r>
            <a:r>
              <a:rPr lang="en-US" dirty="0" smtClean="0">
                <a:solidFill>
                  <a:srgbClr val="FF0000"/>
                </a:solidFill>
              </a:rPr>
              <a:t>questionnaires </a:t>
            </a:r>
            <a:r>
              <a:rPr lang="en-US" dirty="0" smtClean="0"/>
              <a:t>referred </a:t>
            </a:r>
            <a:r>
              <a:rPr lang="en-US" dirty="0"/>
              <a:t>to in points k) and l) of Article </a:t>
            </a:r>
            <a:r>
              <a:rPr lang="en-US" dirty="0" smtClean="0"/>
              <a:t>III.2.2;</a:t>
            </a:r>
          </a:p>
          <a:p>
            <a:pPr marL="342900" indent="-342900">
              <a:buFont typeface="+mj-lt"/>
              <a:buAutoNum type="alphaLcParenR" startAt="13"/>
            </a:pPr>
            <a:r>
              <a:rPr lang="en-US" dirty="0" smtClean="0"/>
              <a:t>that </a:t>
            </a:r>
            <a:r>
              <a:rPr lang="en-US" dirty="0"/>
              <a:t>the </a:t>
            </a:r>
            <a:r>
              <a:rPr lang="en-US" i="1" dirty="0"/>
              <a:t>researcher </a:t>
            </a:r>
            <a:r>
              <a:rPr lang="en-US" dirty="0">
                <a:solidFill>
                  <a:srgbClr val="FF0000"/>
                </a:solidFill>
              </a:rPr>
              <a:t>will acknowledge</a:t>
            </a:r>
            <a:r>
              <a:rPr lang="en-US" dirty="0"/>
              <a:t> the support of the </a:t>
            </a:r>
            <a:r>
              <a:rPr lang="en-US" i="1" dirty="0"/>
              <a:t>Union </a:t>
            </a:r>
            <a:r>
              <a:rPr lang="en-US" dirty="0"/>
              <a:t>under the </a:t>
            </a:r>
            <a:r>
              <a:rPr lang="en-US" i="1" dirty="0" smtClean="0"/>
              <a:t>Marie Curie </a:t>
            </a:r>
            <a:r>
              <a:rPr lang="en-US" i="1" dirty="0"/>
              <a:t>Industry-Academia Partnership and Pathways </a:t>
            </a:r>
            <a:r>
              <a:rPr lang="en-US" dirty="0"/>
              <a:t>in any </a:t>
            </a:r>
            <a:r>
              <a:rPr lang="en-US" dirty="0" smtClean="0"/>
              <a:t>related publications </a:t>
            </a:r>
            <a:r>
              <a:rPr lang="en-US" dirty="0"/>
              <a:t>or other media in accordance with Article </a:t>
            </a:r>
            <a:r>
              <a:rPr lang="en-US" dirty="0" smtClean="0"/>
              <a:t>III.7;</a:t>
            </a:r>
          </a:p>
          <a:p>
            <a:pPr marL="342900" indent="-342900">
              <a:buFont typeface="+mj-lt"/>
              <a:buAutoNum type="alphaLcParenR" startAt="13"/>
            </a:pPr>
            <a:r>
              <a:rPr lang="en-US" dirty="0" smtClean="0"/>
              <a:t>that </a:t>
            </a:r>
            <a:r>
              <a:rPr lang="en-US" dirty="0"/>
              <a:t>the </a:t>
            </a:r>
            <a:r>
              <a:rPr lang="en-US" i="1" dirty="0"/>
              <a:t>researcher </a:t>
            </a:r>
            <a:r>
              <a:rPr lang="en-US" dirty="0"/>
              <a:t>has been made aware </a:t>
            </a:r>
            <a:r>
              <a:rPr lang="en-US" dirty="0">
                <a:solidFill>
                  <a:srgbClr val="FF0000"/>
                </a:solidFill>
              </a:rPr>
              <a:t>of the eligibility criteria he/she has </a:t>
            </a:r>
            <a:r>
              <a:rPr lang="en-US" dirty="0" smtClean="0">
                <a:solidFill>
                  <a:srgbClr val="FF0000"/>
                </a:solidFill>
              </a:rPr>
              <a:t>to fulfill </a:t>
            </a:r>
            <a:r>
              <a:rPr lang="en-US" dirty="0">
                <a:solidFill>
                  <a:srgbClr val="FF0000"/>
                </a:solidFill>
              </a:rPr>
              <a:t>at the time of recruitment </a:t>
            </a:r>
            <a:r>
              <a:rPr lang="en-US" dirty="0"/>
              <a:t>in order to be eligible under the </a:t>
            </a:r>
            <a:r>
              <a:rPr lang="en-US" i="1" dirty="0"/>
              <a:t>project.</a:t>
            </a:r>
          </a:p>
          <a:p>
            <a:pPr marL="342900" indent="-342900">
              <a:buFont typeface="+mj-lt"/>
              <a:buAutoNum type="arabicPeriod" startAt="2"/>
            </a:pPr>
            <a:r>
              <a:rPr lang="en-US" dirty="0" smtClean="0"/>
              <a:t>The </a:t>
            </a:r>
            <a:r>
              <a:rPr lang="en-US" dirty="0"/>
              <a:t>payment arrangements referred to in paragraph 1.b) of this Article shall be </a:t>
            </a:r>
            <a:r>
              <a:rPr lang="en-US" dirty="0" smtClean="0"/>
              <a:t>based on </a:t>
            </a:r>
            <a:r>
              <a:rPr lang="en-US" dirty="0"/>
              <a:t>the principle of </a:t>
            </a:r>
            <a:r>
              <a:rPr lang="en-US" dirty="0">
                <a:solidFill>
                  <a:srgbClr val="FF0000"/>
                </a:solidFill>
              </a:rPr>
              <a:t>monthly payments </a:t>
            </a:r>
            <a:r>
              <a:rPr lang="en-US" dirty="0"/>
              <a:t>in arrears unless this is contrary to </a:t>
            </a:r>
            <a:r>
              <a:rPr lang="en-US" dirty="0" smtClean="0"/>
              <a:t>the applicable </a:t>
            </a:r>
            <a:r>
              <a:rPr lang="en-US" dirty="0"/>
              <a:t>law mentioned in paragraph 1.g) of this Article. The </a:t>
            </a:r>
            <a:r>
              <a:rPr lang="en-US" i="1" dirty="0"/>
              <a:t>beneficiaries </a:t>
            </a:r>
            <a:r>
              <a:rPr lang="en-US" dirty="0" smtClean="0"/>
              <a:t>must provide </a:t>
            </a:r>
            <a:r>
              <a:rPr lang="en-US" dirty="0"/>
              <a:t>for payments to the </a:t>
            </a:r>
            <a:r>
              <a:rPr lang="en-US" i="1" dirty="0"/>
              <a:t>researcher </a:t>
            </a:r>
            <a:r>
              <a:rPr lang="en-US" dirty="0"/>
              <a:t>from the beginning of his/her recruitment </a:t>
            </a:r>
            <a:r>
              <a:rPr lang="en-US" dirty="0" smtClean="0"/>
              <a:t>as well </a:t>
            </a:r>
            <a:r>
              <a:rPr lang="en-US" dirty="0"/>
              <a:t>as for payment of the full amounts allocated for the benefit of the </a:t>
            </a:r>
            <a:r>
              <a:rPr lang="en-US" i="1" dirty="0"/>
              <a:t>researcher </a:t>
            </a:r>
            <a:r>
              <a:rPr lang="en-US" dirty="0" smtClean="0">
                <a:solidFill>
                  <a:srgbClr val="FF0000"/>
                </a:solidFill>
              </a:rPr>
              <a:t>at the </a:t>
            </a:r>
            <a:r>
              <a:rPr lang="en-US" dirty="0">
                <a:solidFill>
                  <a:srgbClr val="FF0000"/>
                </a:solidFill>
              </a:rPr>
              <a:t>latest at the end of the </a:t>
            </a:r>
            <a:r>
              <a:rPr lang="en-US" i="1" dirty="0">
                <a:solidFill>
                  <a:srgbClr val="FF0000"/>
                </a:solidFill>
              </a:rPr>
              <a:t>project</a:t>
            </a:r>
            <a:r>
              <a:rPr lang="en-US" i="1" dirty="0"/>
              <a:t>.</a:t>
            </a:r>
            <a:endParaRPr lang="it-IT" dirty="0"/>
          </a:p>
        </p:txBody>
      </p:sp>
    </p:spTree>
    <p:extLst>
      <p:ext uri="{BB962C8B-B14F-4D97-AF65-F5344CB8AC3E}">
        <p14:creationId xmlns:p14="http://schemas.microsoft.com/office/powerpoint/2010/main" val="33039944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97346"/>
            <a:ext cx="8928992" cy="3693319"/>
          </a:xfrm>
          <a:prstGeom prst="rect">
            <a:avLst/>
          </a:prstGeom>
        </p:spPr>
        <p:txBody>
          <a:bodyPr wrap="square">
            <a:spAutoFit/>
          </a:bodyPr>
          <a:lstStyle/>
          <a:p>
            <a:r>
              <a:rPr lang="it-IT" b="1" dirty="0">
                <a:solidFill>
                  <a:srgbClr val="00B0F0"/>
                </a:solidFill>
              </a:rPr>
              <a:t>III.5 – Reports and deliverables</a:t>
            </a:r>
          </a:p>
          <a:p>
            <a:r>
              <a:rPr lang="en-US" dirty="0"/>
              <a:t>In addition to the reports mentioned in Article II.4, the </a:t>
            </a:r>
            <a:r>
              <a:rPr lang="en-US" i="1" dirty="0"/>
              <a:t>consortium </a:t>
            </a:r>
            <a:r>
              <a:rPr lang="en-US" dirty="0"/>
              <a:t>shall submit:</a:t>
            </a:r>
          </a:p>
          <a:p>
            <a:pPr marL="342900" indent="-342900">
              <a:buFont typeface="+mj-lt"/>
              <a:buAutoNum type="arabicPeriod"/>
            </a:pPr>
            <a:r>
              <a:rPr lang="en-US" dirty="0" smtClean="0">
                <a:solidFill>
                  <a:srgbClr val="FF0000"/>
                </a:solidFill>
              </a:rPr>
              <a:t>a </a:t>
            </a:r>
            <a:r>
              <a:rPr lang="en-US" dirty="0">
                <a:solidFill>
                  <a:srgbClr val="FF0000"/>
                </a:solidFill>
              </a:rPr>
              <a:t>progress report, within 30 days after the end of each </a:t>
            </a:r>
            <a:r>
              <a:rPr lang="en-US" i="1" dirty="0">
                <a:solidFill>
                  <a:srgbClr val="FF0000"/>
                </a:solidFill>
              </a:rPr>
              <a:t>project </a:t>
            </a:r>
            <a:r>
              <a:rPr lang="en-US" dirty="0">
                <a:solidFill>
                  <a:srgbClr val="FF0000"/>
                </a:solidFill>
              </a:rPr>
              <a:t>year </a:t>
            </a:r>
            <a:r>
              <a:rPr lang="en-US" dirty="0"/>
              <a:t>when </a:t>
            </a:r>
            <a:r>
              <a:rPr lang="en-US" dirty="0" smtClean="0"/>
              <a:t>reports foreseen </a:t>
            </a:r>
            <a:r>
              <a:rPr lang="en-US" dirty="0"/>
              <a:t>in Article II.4 are not due</a:t>
            </a:r>
            <a:r>
              <a:rPr lang="en-US" dirty="0" smtClean="0"/>
              <a:t>;</a:t>
            </a:r>
          </a:p>
          <a:p>
            <a:pPr marL="342900" indent="-342900">
              <a:buFont typeface="+mj-lt"/>
              <a:buAutoNum type="arabicPeriod"/>
            </a:pPr>
            <a:r>
              <a:rPr lang="en-US" dirty="0" smtClean="0"/>
              <a:t>a </a:t>
            </a:r>
            <a:r>
              <a:rPr lang="en-US" dirty="0">
                <a:solidFill>
                  <a:srgbClr val="FF0000"/>
                </a:solidFill>
              </a:rPr>
              <a:t>mid-term review report</a:t>
            </a:r>
            <a:r>
              <a:rPr lang="en-US" dirty="0"/>
              <a:t>, to be the basis of a discussion at the mid-term </a:t>
            </a:r>
            <a:r>
              <a:rPr lang="en-US" dirty="0" smtClean="0"/>
              <a:t>review meeting </a:t>
            </a:r>
            <a:r>
              <a:rPr lang="en-US" dirty="0"/>
              <a:t>referred to in Article III.2.1.b. This report shall be submitted </a:t>
            </a:r>
            <a:r>
              <a:rPr lang="en-US" dirty="0">
                <a:solidFill>
                  <a:srgbClr val="FF0000"/>
                </a:solidFill>
              </a:rPr>
              <a:t>at least </a:t>
            </a:r>
            <a:r>
              <a:rPr lang="en-US" dirty="0" smtClean="0">
                <a:solidFill>
                  <a:srgbClr val="FF0000"/>
                </a:solidFill>
              </a:rPr>
              <a:t>one month </a:t>
            </a:r>
            <a:r>
              <a:rPr lang="en-US" dirty="0"/>
              <a:t>before the date of the meeting.</a:t>
            </a:r>
          </a:p>
          <a:p>
            <a:r>
              <a:rPr lang="it-IT" b="1" dirty="0">
                <a:solidFill>
                  <a:srgbClr val="00B0F0"/>
                </a:solidFill>
              </a:rPr>
              <a:t>III. 6 – Confidentiality</a:t>
            </a:r>
          </a:p>
          <a:p>
            <a:r>
              <a:rPr lang="en-US" dirty="0"/>
              <a:t>The </a:t>
            </a:r>
            <a:r>
              <a:rPr lang="en-US" i="1" dirty="0"/>
              <a:t>beneficiaries </a:t>
            </a:r>
            <a:r>
              <a:rPr lang="en-US" dirty="0"/>
              <a:t>shall ensure that the </a:t>
            </a:r>
            <a:r>
              <a:rPr lang="en-US" i="1" dirty="0"/>
              <a:t>researcher </a:t>
            </a:r>
            <a:r>
              <a:rPr lang="en-US" dirty="0"/>
              <a:t>has the same rights and that he/she shall </a:t>
            </a:r>
            <a:r>
              <a:rPr lang="en-US" dirty="0" smtClean="0"/>
              <a:t>comply with </a:t>
            </a:r>
            <a:r>
              <a:rPr lang="en-US" dirty="0"/>
              <a:t>the same obligations as the concerned </a:t>
            </a:r>
            <a:r>
              <a:rPr lang="en-US" i="1" dirty="0"/>
              <a:t>beneficiary</a:t>
            </a:r>
            <a:r>
              <a:rPr lang="en-US" dirty="0"/>
              <a:t>, as referred to in Article II.9.</a:t>
            </a:r>
          </a:p>
          <a:p>
            <a:r>
              <a:rPr lang="it-IT" b="1" dirty="0">
                <a:solidFill>
                  <a:srgbClr val="00B0F0"/>
                </a:solidFill>
              </a:rPr>
              <a:t>III. 7 – Publicity</a:t>
            </a:r>
          </a:p>
          <a:p>
            <a:r>
              <a:rPr lang="en-US" dirty="0"/>
              <a:t>The </a:t>
            </a:r>
            <a:r>
              <a:rPr lang="en-US" i="1" dirty="0"/>
              <a:t>beneficiaries </a:t>
            </a:r>
            <a:r>
              <a:rPr lang="en-US" dirty="0"/>
              <a:t>shall ensure that the </a:t>
            </a:r>
            <a:r>
              <a:rPr lang="en-US" i="1" dirty="0"/>
              <a:t>researcher </a:t>
            </a:r>
            <a:r>
              <a:rPr lang="en-US" dirty="0"/>
              <a:t>has the same rights and that he/she shall </a:t>
            </a:r>
            <a:r>
              <a:rPr lang="en-US" dirty="0" smtClean="0"/>
              <a:t>comply with </a:t>
            </a:r>
            <a:r>
              <a:rPr lang="en-US" dirty="0"/>
              <a:t>the same obligations as the concerned </a:t>
            </a:r>
            <a:r>
              <a:rPr lang="en-US" i="1" dirty="0"/>
              <a:t>beneficiary</a:t>
            </a:r>
            <a:r>
              <a:rPr lang="en-US" dirty="0"/>
              <a:t>, as referred to in Article II.12.</a:t>
            </a:r>
            <a:endParaRPr lang="it-IT" dirty="0"/>
          </a:p>
        </p:txBody>
      </p:sp>
    </p:spTree>
    <p:extLst>
      <p:ext uri="{BB962C8B-B14F-4D97-AF65-F5344CB8AC3E}">
        <p14:creationId xmlns:p14="http://schemas.microsoft.com/office/powerpoint/2010/main" val="1937375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68" y="0"/>
            <a:ext cx="9109332" cy="7017306"/>
          </a:xfrm>
          <a:prstGeom prst="rect">
            <a:avLst/>
          </a:prstGeom>
        </p:spPr>
        <p:txBody>
          <a:bodyPr wrap="square">
            <a:spAutoFit/>
          </a:bodyPr>
          <a:lstStyle/>
          <a:p>
            <a:r>
              <a:rPr lang="en-US" b="1" dirty="0">
                <a:solidFill>
                  <a:srgbClr val="00B0F0"/>
                </a:solidFill>
              </a:rPr>
              <a:t>PART B - FINANCIAL PROVISIONS</a:t>
            </a:r>
          </a:p>
          <a:p>
            <a:r>
              <a:rPr lang="en-US" b="1" dirty="0">
                <a:solidFill>
                  <a:srgbClr val="00B0F0"/>
                </a:solidFill>
              </a:rPr>
              <a:t>III. 8 – Eligible Costs</a:t>
            </a:r>
          </a:p>
          <a:p>
            <a:r>
              <a:rPr lang="en-US" dirty="0"/>
              <a:t>Costs may be charged to the </a:t>
            </a:r>
            <a:r>
              <a:rPr lang="en-US" dirty="0" smtClean="0"/>
              <a:t>GA provided </a:t>
            </a:r>
            <a:r>
              <a:rPr lang="en-US" dirty="0"/>
              <a:t>that they comply with the provisions set forth </a:t>
            </a:r>
            <a:r>
              <a:rPr lang="en-US" dirty="0" smtClean="0"/>
              <a:t>in Part </a:t>
            </a:r>
            <a:r>
              <a:rPr lang="en-US" dirty="0"/>
              <a:t>B of Annex </a:t>
            </a:r>
            <a:r>
              <a:rPr lang="en-US" dirty="0" smtClean="0"/>
              <a:t>II. In </a:t>
            </a:r>
            <a:r>
              <a:rPr lang="en-US" dirty="0"/>
              <a:t>particular, costs related to the knowledge sharing and inter-sector mobility activities carried </a:t>
            </a:r>
            <a:r>
              <a:rPr lang="en-US" dirty="0" smtClean="0"/>
              <a:t>out under </a:t>
            </a:r>
            <a:r>
              <a:rPr lang="en-US" dirty="0"/>
              <a:t>the project may be reimbursed by the REA as follows:</a:t>
            </a:r>
          </a:p>
          <a:p>
            <a:pPr marL="342900" indent="-342900">
              <a:buFont typeface="+mj-lt"/>
              <a:buAutoNum type="arabicPeriod"/>
            </a:pPr>
            <a:r>
              <a:rPr lang="en-US" dirty="0" smtClean="0">
                <a:solidFill>
                  <a:srgbClr val="FF0000"/>
                </a:solidFill>
              </a:rPr>
              <a:t>Monthly </a:t>
            </a:r>
            <a:r>
              <a:rPr lang="en-US" dirty="0">
                <a:solidFill>
                  <a:srgbClr val="FF0000"/>
                </a:solidFill>
              </a:rPr>
              <a:t>living allowance </a:t>
            </a:r>
            <a:r>
              <a:rPr lang="en-US" dirty="0"/>
              <a:t>for the period of the knowledge sharing and </a:t>
            </a:r>
            <a:r>
              <a:rPr lang="en-US" dirty="0" smtClean="0"/>
              <a:t>inter-sector mobility activities This </a:t>
            </a:r>
            <a:r>
              <a:rPr lang="en-US" dirty="0"/>
              <a:t>is a flat rate set out in Annex I exclusively for the benefit of the </a:t>
            </a:r>
            <a:r>
              <a:rPr lang="en-US" dirty="0" smtClean="0"/>
              <a:t>researcher appointed </a:t>
            </a:r>
            <a:r>
              <a:rPr lang="en-US" dirty="0"/>
              <a:t>under the project according </a:t>
            </a:r>
            <a:r>
              <a:rPr lang="en-US" dirty="0" smtClean="0"/>
              <a:t>……. </a:t>
            </a:r>
            <a:r>
              <a:rPr lang="en-US" dirty="0" smtClean="0">
                <a:solidFill>
                  <a:srgbClr val="FF0000"/>
                </a:solidFill>
              </a:rPr>
              <a:t>This </a:t>
            </a:r>
            <a:r>
              <a:rPr lang="en-US" dirty="0">
                <a:solidFill>
                  <a:srgbClr val="FF0000"/>
                </a:solidFill>
              </a:rPr>
              <a:t>flat rate is set out on the basis of a full-time appointment</a:t>
            </a:r>
            <a:r>
              <a:rPr lang="en-US" dirty="0"/>
              <a:t> of the </a:t>
            </a:r>
            <a:r>
              <a:rPr lang="en-US" dirty="0" smtClean="0"/>
              <a:t>researcher under </a:t>
            </a:r>
            <a:r>
              <a:rPr lang="en-US" dirty="0"/>
              <a:t>the project (in case of a part-time </a:t>
            </a:r>
            <a:r>
              <a:rPr lang="en-US" dirty="0" smtClean="0"/>
              <a:t>…..). Newly </a:t>
            </a:r>
            <a:r>
              <a:rPr lang="en-US" dirty="0"/>
              <a:t>recruited researchers shall be recruited under an employment contract </a:t>
            </a:r>
            <a:r>
              <a:rPr lang="en-US" dirty="0" smtClean="0"/>
              <a:t>except where </a:t>
            </a:r>
            <a:r>
              <a:rPr lang="en-US" dirty="0"/>
              <a:t>national regulation would prohibit this possibility. </a:t>
            </a:r>
            <a:r>
              <a:rPr lang="en-US" dirty="0" smtClean="0"/>
              <a:t>…….. During </a:t>
            </a:r>
            <a:r>
              <a:rPr lang="en-US" dirty="0" err="1"/>
              <a:t>secondment</a:t>
            </a:r>
            <a:r>
              <a:rPr lang="en-US" dirty="0"/>
              <a:t> periods, the beneficiary home </a:t>
            </a:r>
            <a:r>
              <a:rPr lang="en-US" dirty="0" err="1"/>
              <a:t>organisation</a:t>
            </a:r>
            <a:r>
              <a:rPr lang="en-US" dirty="0"/>
              <a:t> in agreement with </a:t>
            </a:r>
            <a:r>
              <a:rPr lang="en-US" dirty="0" smtClean="0"/>
              <a:t>the beneficiary </a:t>
            </a:r>
            <a:r>
              <a:rPr lang="en-US" dirty="0"/>
              <a:t>receiving </a:t>
            </a:r>
            <a:r>
              <a:rPr lang="en-US" dirty="0" err="1"/>
              <a:t>organisation</a:t>
            </a:r>
            <a:r>
              <a:rPr lang="en-US" dirty="0"/>
              <a:t> and in accordance with the indicative </a:t>
            </a:r>
            <a:r>
              <a:rPr lang="en-US" dirty="0" smtClean="0"/>
              <a:t>distribution as </a:t>
            </a:r>
            <a:r>
              <a:rPr lang="en-US" dirty="0"/>
              <a:t>per the respective table in Annex I, can opt between appointing the </a:t>
            </a:r>
            <a:r>
              <a:rPr lang="en-US" dirty="0" smtClean="0"/>
              <a:t>researcher under </a:t>
            </a:r>
            <a:r>
              <a:rPr lang="en-US" dirty="0"/>
              <a:t>an </a:t>
            </a:r>
            <a:r>
              <a:rPr lang="en-US" dirty="0">
                <a:solidFill>
                  <a:srgbClr val="FF0000"/>
                </a:solidFill>
              </a:rPr>
              <a:t>employment contract </a:t>
            </a:r>
            <a:r>
              <a:rPr lang="en-US" dirty="0"/>
              <a:t>or a status equivalent to a </a:t>
            </a:r>
            <a:r>
              <a:rPr lang="en-US" dirty="0">
                <a:solidFill>
                  <a:srgbClr val="FF0000"/>
                </a:solidFill>
              </a:rPr>
              <a:t>fixed-amount </a:t>
            </a:r>
            <a:r>
              <a:rPr lang="en-US" dirty="0" smtClean="0">
                <a:solidFill>
                  <a:srgbClr val="FF0000"/>
                </a:solidFill>
              </a:rPr>
              <a:t>fellowship </a:t>
            </a:r>
            <a:r>
              <a:rPr lang="en-US" dirty="0" smtClean="0"/>
              <a:t>…... </a:t>
            </a:r>
            <a:r>
              <a:rPr lang="en-US" dirty="0"/>
              <a:t>In case of </a:t>
            </a:r>
            <a:r>
              <a:rPr lang="en-US" dirty="0" smtClean="0"/>
              <a:t>an employment </a:t>
            </a:r>
            <a:r>
              <a:rPr lang="en-US" dirty="0"/>
              <a:t>contract, the </a:t>
            </a:r>
            <a:r>
              <a:rPr lang="en-US" dirty="0">
                <a:solidFill>
                  <a:srgbClr val="FF0000"/>
                </a:solidFill>
              </a:rPr>
              <a:t>researcher may not receive a full or part-time salary </a:t>
            </a:r>
            <a:r>
              <a:rPr lang="en-US" dirty="0" smtClean="0">
                <a:solidFill>
                  <a:srgbClr val="FF0000"/>
                </a:solidFill>
              </a:rPr>
              <a:t>from another </a:t>
            </a:r>
            <a:r>
              <a:rPr lang="en-US" dirty="0">
                <a:solidFill>
                  <a:srgbClr val="FF0000"/>
                </a:solidFill>
              </a:rPr>
              <a:t>employment contract</a:t>
            </a:r>
            <a:r>
              <a:rPr lang="en-US" dirty="0"/>
              <a:t>, not excluding the possibility of an </a:t>
            </a:r>
            <a:r>
              <a:rPr lang="en-US" dirty="0" smtClean="0"/>
              <a:t>additional contribution </a:t>
            </a:r>
            <a:r>
              <a:rPr lang="en-US" dirty="0"/>
              <a:t>paid by the beneficiary, </a:t>
            </a:r>
            <a:r>
              <a:rPr lang="en-US" dirty="0" smtClean="0"/>
              <a:t>….. The </a:t>
            </a:r>
            <a:r>
              <a:rPr lang="en-US" dirty="0"/>
              <a:t>reference rates indicated in the Work </a:t>
            </a:r>
            <a:r>
              <a:rPr lang="en-US" dirty="0" err="1"/>
              <a:t>Programme</a:t>
            </a:r>
            <a:r>
              <a:rPr lang="en-US" dirty="0"/>
              <a:t> for researchers recruited </a:t>
            </a:r>
            <a:r>
              <a:rPr lang="en-US" dirty="0" smtClean="0"/>
              <a:t>under an </a:t>
            </a:r>
            <a:r>
              <a:rPr lang="en-US" dirty="0"/>
              <a:t>employment contract include </a:t>
            </a:r>
            <a:r>
              <a:rPr lang="en-US" dirty="0">
                <a:solidFill>
                  <a:srgbClr val="FF0000"/>
                </a:solidFill>
              </a:rPr>
              <a:t>all compulsory deductions under national </a:t>
            </a:r>
            <a:r>
              <a:rPr lang="en-US" dirty="0" smtClean="0">
                <a:solidFill>
                  <a:srgbClr val="FF0000"/>
                </a:solidFill>
              </a:rPr>
              <a:t>legislation </a:t>
            </a:r>
            <a:r>
              <a:rPr lang="en-US" dirty="0" smtClean="0"/>
              <a:t>in </a:t>
            </a:r>
            <a:r>
              <a:rPr lang="en-US" dirty="0"/>
              <a:t>the context of this </a:t>
            </a:r>
            <a:r>
              <a:rPr lang="en-US" dirty="0" smtClean="0"/>
              <a:t>GA. </a:t>
            </a:r>
            <a:r>
              <a:rPr lang="en-US" dirty="0"/>
              <a:t>Any status proposed to the </a:t>
            </a:r>
            <a:r>
              <a:rPr lang="en-US" dirty="0" smtClean="0"/>
              <a:t>researcher </a:t>
            </a:r>
            <a:r>
              <a:rPr lang="en-US" dirty="0" smtClean="0">
                <a:solidFill>
                  <a:srgbClr val="FF0000"/>
                </a:solidFill>
              </a:rPr>
              <a:t>equivalent </a:t>
            </a:r>
            <a:r>
              <a:rPr lang="en-US" dirty="0">
                <a:solidFill>
                  <a:srgbClr val="FF0000"/>
                </a:solidFill>
              </a:rPr>
              <a:t>to a fixed amount fellowship </a:t>
            </a:r>
            <a:r>
              <a:rPr lang="en-US" dirty="0"/>
              <a:t>shall be compatible with the </a:t>
            </a:r>
            <a:r>
              <a:rPr lang="en-US" dirty="0" smtClean="0"/>
              <a:t>applicable legislation </a:t>
            </a:r>
            <a:r>
              <a:rPr lang="en-US" dirty="0"/>
              <a:t>of the beneficiary host </a:t>
            </a:r>
            <a:r>
              <a:rPr lang="en-US" dirty="0" err="1"/>
              <a:t>organisation</a:t>
            </a:r>
            <a:r>
              <a:rPr lang="en-US" dirty="0"/>
              <a:t> and shall ensure that </a:t>
            </a:r>
            <a:r>
              <a:rPr lang="en-US" dirty="0">
                <a:solidFill>
                  <a:srgbClr val="FF0000"/>
                </a:solidFill>
              </a:rPr>
              <a:t>social </a:t>
            </a:r>
            <a:r>
              <a:rPr lang="en-US" dirty="0" smtClean="0">
                <a:solidFill>
                  <a:srgbClr val="FF0000"/>
                </a:solidFill>
              </a:rPr>
              <a:t>security coverage</a:t>
            </a:r>
            <a:r>
              <a:rPr lang="en-US" dirty="0" smtClean="0"/>
              <a:t> </a:t>
            </a:r>
            <a:r>
              <a:rPr lang="en-US" dirty="0"/>
              <a:t>including at least the </a:t>
            </a:r>
            <a:r>
              <a:rPr lang="en-US" dirty="0">
                <a:solidFill>
                  <a:srgbClr val="FF0000"/>
                </a:solidFill>
              </a:rPr>
              <a:t>branches foreseen in Article 3(1) a), b), c) and f)</a:t>
            </a:r>
            <a:r>
              <a:rPr lang="en-US" dirty="0"/>
              <a:t> </a:t>
            </a:r>
            <a:r>
              <a:rPr lang="en-US" dirty="0" smtClean="0"/>
              <a:t>of Regulation </a:t>
            </a:r>
            <a:r>
              <a:rPr lang="en-US" dirty="0"/>
              <a:t>(EC) No 883/2004 of the European Parliament and of the Council of </a:t>
            </a:r>
            <a:r>
              <a:rPr lang="en-US" dirty="0" smtClean="0"/>
              <a:t>29 April </a:t>
            </a:r>
            <a:r>
              <a:rPr lang="en-US" dirty="0"/>
              <a:t>2004, has been provided to the researcher, but not necessarily paid from </a:t>
            </a:r>
            <a:r>
              <a:rPr lang="en-US" dirty="0" smtClean="0"/>
              <a:t>the Union </a:t>
            </a:r>
            <a:r>
              <a:rPr lang="en-US" dirty="0"/>
              <a:t>contribution for the fixed-amount fellowship. </a:t>
            </a:r>
            <a:endParaRPr lang="it-IT" dirty="0"/>
          </a:p>
        </p:txBody>
      </p:sp>
    </p:spTree>
    <p:extLst>
      <p:ext uri="{BB962C8B-B14F-4D97-AF65-F5344CB8AC3E}">
        <p14:creationId xmlns:p14="http://schemas.microsoft.com/office/powerpoint/2010/main" val="30160435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266"/>
            <a:ext cx="8964488" cy="7017306"/>
          </a:xfrm>
          <a:prstGeom prst="rect">
            <a:avLst/>
          </a:prstGeom>
        </p:spPr>
        <p:txBody>
          <a:bodyPr wrap="square">
            <a:spAutoFit/>
          </a:bodyPr>
          <a:lstStyle/>
          <a:p>
            <a:r>
              <a:rPr lang="en-US" dirty="0"/>
              <a:t>Monthly living </a:t>
            </a:r>
            <a:r>
              <a:rPr lang="en-US" dirty="0" smtClean="0"/>
              <a:t>allowances applicable </a:t>
            </a:r>
            <a:r>
              <a:rPr lang="en-US" dirty="0"/>
              <a:t>are those established in the relevant </a:t>
            </a:r>
            <a:r>
              <a:rPr lang="en-US" dirty="0" smtClean="0"/>
              <a:t>Work </a:t>
            </a:r>
            <a:r>
              <a:rPr lang="en-US" dirty="0" err="1" smtClean="0"/>
              <a:t>Programme</a:t>
            </a:r>
            <a:r>
              <a:rPr lang="en-US" dirty="0"/>
              <a:t>.</a:t>
            </a:r>
          </a:p>
          <a:p>
            <a:r>
              <a:rPr lang="en-US" dirty="0"/>
              <a:t>In case of </a:t>
            </a:r>
            <a:r>
              <a:rPr lang="en-US" dirty="0">
                <a:solidFill>
                  <a:srgbClr val="FF0000"/>
                </a:solidFill>
              </a:rPr>
              <a:t>parental leave</a:t>
            </a:r>
            <a:r>
              <a:rPr lang="en-US" dirty="0"/>
              <a:t>, the REA may decide, upon </a:t>
            </a:r>
            <a:r>
              <a:rPr lang="en-US" dirty="0">
                <a:solidFill>
                  <a:srgbClr val="FF0000"/>
                </a:solidFill>
              </a:rPr>
              <a:t>written request of the </a:t>
            </a:r>
            <a:r>
              <a:rPr lang="en-US" dirty="0" smtClean="0">
                <a:solidFill>
                  <a:srgbClr val="FF0000"/>
                </a:solidFill>
              </a:rPr>
              <a:t>researcher </a:t>
            </a:r>
            <a:r>
              <a:rPr lang="en-US" dirty="0" smtClean="0"/>
              <a:t>and </a:t>
            </a:r>
            <a:r>
              <a:rPr lang="en-US" dirty="0"/>
              <a:t>the beneficiary submitted with the final reports at the end of the project, </a:t>
            </a:r>
            <a:r>
              <a:rPr lang="en-US" dirty="0" smtClean="0">
                <a:solidFill>
                  <a:srgbClr val="FF0000"/>
                </a:solidFill>
              </a:rPr>
              <a:t>to augment </a:t>
            </a:r>
            <a:r>
              <a:rPr lang="en-US" dirty="0">
                <a:solidFill>
                  <a:srgbClr val="FF0000"/>
                </a:solidFill>
              </a:rPr>
              <a:t>the sum of the European Union contribution for the reimbursement </a:t>
            </a:r>
            <a:r>
              <a:rPr lang="en-US" dirty="0" smtClean="0">
                <a:solidFill>
                  <a:srgbClr val="FF0000"/>
                </a:solidFill>
              </a:rPr>
              <a:t>of compulsory </a:t>
            </a:r>
            <a:r>
              <a:rPr lang="en-US" dirty="0">
                <a:solidFill>
                  <a:srgbClr val="FF0000"/>
                </a:solidFill>
              </a:rPr>
              <a:t>and non-recoverable costs</a:t>
            </a:r>
            <a:r>
              <a:rPr lang="en-US" dirty="0"/>
              <a:t> under the applicable national law. </a:t>
            </a:r>
            <a:r>
              <a:rPr lang="en-US" dirty="0" smtClean="0"/>
              <a:t>Calculated on </a:t>
            </a:r>
            <a:r>
              <a:rPr lang="en-US" dirty="0"/>
              <a:t>a monthly basis, the contribution shall not exceed the difference between </a:t>
            </a:r>
            <a:r>
              <a:rPr lang="en-US" dirty="0" smtClean="0"/>
              <a:t>the </a:t>
            </a:r>
            <a:r>
              <a:rPr lang="en-US" dirty="0"/>
              <a:t>compensation received by the </a:t>
            </a:r>
            <a:r>
              <a:rPr lang="en-US" i="1" dirty="0"/>
              <a:t>researcher </a:t>
            </a:r>
            <a:r>
              <a:rPr lang="en-US" dirty="0"/>
              <a:t>under his/her social security </a:t>
            </a:r>
            <a:r>
              <a:rPr lang="en-US" dirty="0" smtClean="0"/>
              <a:t>coverage mentioned </a:t>
            </a:r>
            <a:r>
              <a:rPr lang="en-US" dirty="0"/>
              <a:t>under Article III.4.1.g) and h) and the amount of the contribution </a:t>
            </a:r>
            <a:r>
              <a:rPr lang="en-US" dirty="0" smtClean="0"/>
              <a:t>defined  </a:t>
            </a:r>
            <a:r>
              <a:rPr lang="it-IT" dirty="0" smtClean="0"/>
              <a:t>in </a:t>
            </a:r>
            <a:r>
              <a:rPr lang="it-IT" dirty="0"/>
              <a:t>Article III.8.1</a:t>
            </a:r>
            <a:r>
              <a:rPr lang="it-IT" dirty="0" smtClean="0"/>
              <a:t>.</a:t>
            </a:r>
            <a:endParaRPr lang="en-GB" dirty="0"/>
          </a:p>
          <a:p>
            <a:pPr marL="342900" indent="-342900">
              <a:buFont typeface="+mj-lt"/>
              <a:buAutoNum type="arabicPeriod"/>
            </a:pPr>
            <a:r>
              <a:rPr lang="en-US" dirty="0" smtClean="0">
                <a:solidFill>
                  <a:srgbClr val="00B0F0"/>
                </a:solidFill>
              </a:rPr>
              <a:t>Monthly </a:t>
            </a:r>
            <a:r>
              <a:rPr lang="en-US" dirty="0">
                <a:solidFill>
                  <a:srgbClr val="00B0F0"/>
                </a:solidFill>
              </a:rPr>
              <a:t>mobility </a:t>
            </a:r>
            <a:r>
              <a:rPr lang="en-US" dirty="0" smtClean="0">
                <a:solidFill>
                  <a:srgbClr val="00B0F0"/>
                </a:solidFill>
              </a:rPr>
              <a:t>allowance </a:t>
            </a:r>
            <a:r>
              <a:rPr lang="en-US" dirty="0" smtClean="0"/>
              <a:t>A </a:t>
            </a:r>
            <a:r>
              <a:rPr lang="en-US" dirty="0"/>
              <a:t>monthly mobility allowance is a flat rate allowance to cover expenses linked to </a:t>
            </a:r>
            <a:r>
              <a:rPr lang="en-US" dirty="0" smtClean="0"/>
              <a:t>the personal </a:t>
            </a:r>
            <a:r>
              <a:rPr lang="en-US" dirty="0"/>
              <a:t>household, relocation and travel expenses of the recruited researcher </a:t>
            </a:r>
            <a:r>
              <a:rPr lang="en-US" dirty="0" smtClean="0"/>
              <a:t>and his/her </a:t>
            </a:r>
            <a:r>
              <a:rPr lang="en-US" dirty="0"/>
              <a:t>family in the host country. </a:t>
            </a:r>
            <a:r>
              <a:rPr lang="en-US" dirty="0" smtClean="0"/>
              <a:t>….In </a:t>
            </a:r>
            <a:r>
              <a:rPr lang="en-US" dirty="0"/>
              <a:t>case of </a:t>
            </a:r>
            <a:r>
              <a:rPr lang="en-US" dirty="0" err="1"/>
              <a:t>secondment</a:t>
            </a:r>
            <a:r>
              <a:rPr lang="en-US" dirty="0"/>
              <a:t>, the researcher is entitled to </a:t>
            </a:r>
            <a:r>
              <a:rPr lang="en-US" dirty="0" smtClean="0"/>
              <a:t>the mobility </a:t>
            </a:r>
            <a:r>
              <a:rPr lang="en-US" dirty="0"/>
              <a:t>allowance if he/she has </a:t>
            </a:r>
            <a:r>
              <a:rPr lang="en-US" dirty="0">
                <a:solidFill>
                  <a:srgbClr val="FF0000"/>
                </a:solidFill>
              </a:rPr>
              <a:t>undertaken a physical transnational </a:t>
            </a:r>
            <a:r>
              <a:rPr lang="en-US" dirty="0"/>
              <a:t>mobility at </a:t>
            </a:r>
            <a:r>
              <a:rPr lang="en-US" dirty="0" smtClean="0"/>
              <a:t>the start </a:t>
            </a:r>
            <a:r>
              <a:rPr lang="en-US" dirty="0"/>
              <a:t>of the </a:t>
            </a:r>
            <a:r>
              <a:rPr lang="en-US" dirty="0" err="1"/>
              <a:t>secondment</a:t>
            </a:r>
            <a:r>
              <a:rPr lang="en-US" dirty="0"/>
              <a:t> </a:t>
            </a:r>
            <a:r>
              <a:rPr lang="en-US" dirty="0" smtClean="0"/>
              <a:t>period. The </a:t>
            </a:r>
            <a:r>
              <a:rPr lang="en-US" dirty="0"/>
              <a:t>reference rates applicable are those established in the Work </a:t>
            </a:r>
            <a:r>
              <a:rPr lang="en-US" dirty="0" err="1"/>
              <a:t>Programme</a:t>
            </a:r>
            <a:r>
              <a:rPr lang="en-US" dirty="0"/>
              <a:t> </a:t>
            </a:r>
            <a:r>
              <a:rPr lang="en-US" dirty="0" smtClean="0"/>
              <a:t>foreseen for </a:t>
            </a:r>
            <a:r>
              <a:rPr lang="en-US" dirty="0"/>
              <a:t>the following categories of </a:t>
            </a:r>
            <a:r>
              <a:rPr lang="en-US" dirty="0" smtClean="0"/>
              <a:t>researcher: </a:t>
            </a:r>
            <a:r>
              <a:rPr lang="en-US" dirty="0" err="1" smtClean="0">
                <a:solidFill>
                  <a:srgbClr val="FF0000"/>
                </a:solidFill>
              </a:rPr>
              <a:t>i</a:t>
            </a:r>
            <a:r>
              <a:rPr lang="en-US" dirty="0">
                <a:solidFill>
                  <a:srgbClr val="FF0000"/>
                </a:solidFill>
              </a:rPr>
              <a:t>) researcher with family charges</a:t>
            </a:r>
            <a:r>
              <a:rPr lang="en-US" dirty="0" smtClean="0">
                <a:solidFill>
                  <a:srgbClr val="FF0000"/>
                </a:solidFill>
              </a:rPr>
              <a:t>;  (</a:t>
            </a:r>
            <a:r>
              <a:rPr lang="en-US" dirty="0">
                <a:solidFill>
                  <a:srgbClr val="FF0000"/>
                </a:solidFill>
              </a:rPr>
              <a:t>ii) researcher without family </a:t>
            </a:r>
            <a:r>
              <a:rPr lang="en-US" dirty="0" smtClean="0">
                <a:solidFill>
                  <a:srgbClr val="FF0000"/>
                </a:solidFill>
              </a:rPr>
              <a:t>charges.</a:t>
            </a:r>
            <a:r>
              <a:rPr lang="en-US" dirty="0" smtClean="0"/>
              <a:t> In </a:t>
            </a:r>
            <a:r>
              <a:rPr lang="en-US" dirty="0"/>
              <a:t>this context, family is defined as persons linked to the researcher by</a:t>
            </a:r>
            <a:r>
              <a:rPr lang="en-US" dirty="0" smtClean="0"/>
              <a:t>:</a:t>
            </a:r>
          </a:p>
          <a:p>
            <a:pPr marL="1257300" lvl="2" indent="-342900">
              <a:buFont typeface="+mj-lt"/>
              <a:buAutoNum type="arabicPeriod"/>
            </a:pPr>
            <a:r>
              <a:rPr lang="en-US" dirty="0" smtClean="0"/>
              <a:t> </a:t>
            </a:r>
            <a:r>
              <a:rPr lang="en-US" dirty="0"/>
              <a:t>marriage, or</a:t>
            </a:r>
          </a:p>
          <a:p>
            <a:pPr marL="1257300" lvl="2" indent="-342900">
              <a:buFont typeface="+mj-lt"/>
              <a:buAutoNum type="arabicPeriod"/>
            </a:pPr>
            <a:r>
              <a:rPr lang="en-US" dirty="0" smtClean="0"/>
              <a:t> </a:t>
            </a:r>
            <a:r>
              <a:rPr lang="en-US" dirty="0"/>
              <a:t>a relationship with equivalent status to a </a:t>
            </a:r>
            <a:r>
              <a:rPr lang="en-US" dirty="0" smtClean="0"/>
              <a:t>……</a:t>
            </a:r>
            <a:endParaRPr lang="en-US" dirty="0"/>
          </a:p>
          <a:p>
            <a:pPr marL="1257300" lvl="2" indent="-342900">
              <a:buFont typeface="+mj-lt"/>
              <a:buAutoNum type="arabicPeriod"/>
            </a:pPr>
            <a:r>
              <a:rPr lang="en-US" dirty="0" smtClean="0"/>
              <a:t>dependent </a:t>
            </a:r>
            <a:r>
              <a:rPr lang="en-US" dirty="0"/>
              <a:t>children being maintained by the researcher.</a:t>
            </a:r>
          </a:p>
          <a:p>
            <a:pPr lvl="1"/>
            <a:r>
              <a:rPr lang="en-US" dirty="0" smtClean="0"/>
              <a:t>the </a:t>
            </a:r>
            <a:r>
              <a:rPr lang="en-US" dirty="0">
                <a:solidFill>
                  <a:srgbClr val="FF0000"/>
                </a:solidFill>
              </a:rPr>
              <a:t>correction coefficients indicated </a:t>
            </a:r>
            <a:r>
              <a:rPr lang="en-US" dirty="0"/>
              <a:t>in the </a:t>
            </a:r>
            <a:r>
              <a:rPr lang="en-US" dirty="0" smtClean="0"/>
              <a:t>Work </a:t>
            </a:r>
            <a:r>
              <a:rPr lang="en-US" dirty="0" err="1" smtClean="0"/>
              <a:t>Programme</a:t>
            </a:r>
            <a:r>
              <a:rPr lang="en-US" dirty="0" smtClean="0"/>
              <a:t> </a:t>
            </a:r>
            <a:r>
              <a:rPr lang="en-US" dirty="0"/>
              <a:t>shall be applied to </a:t>
            </a:r>
            <a:r>
              <a:rPr lang="en-US" dirty="0" smtClean="0"/>
              <a:t>the above </a:t>
            </a:r>
            <a:r>
              <a:rPr lang="en-US" dirty="0"/>
              <a:t>mentioned monthly living and </a:t>
            </a:r>
            <a:r>
              <a:rPr lang="en-US" dirty="0" smtClean="0"/>
              <a:t>mobility allowances</a:t>
            </a:r>
            <a:r>
              <a:rPr lang="en-US" dirty="0"/>
              <a:t>. In case of </a:t>
            </a:r>
            <a:r>
              <a:rPr lang="en-US" dirty="0" err="1"/>
              <a:t>secondment</a:t>
            </a:r>
            <a:r>
              <a:rPr lang="en-US" dirty="0"/>
              <a:t>, the correction coefficients to be applied are </a:t>
            </a:r>
            <a:r>
              <a:rPr lang="en-US" dirty="0" smtClean="0"/>
              <a:t>those applicable </a:t>
            </a:r>
            <a:r>
              <a:rPr lang="en-US" dirty="0"/>
              <a:t>to the beneficiary receiving </a:t>
            </a:r>
            <a:r>
              <a:rPr lang="en-US" dirty="0" err="1"/>
              <a:t>organisation</a:t>
            </a:r>
            <a:r>
              <a:rPr lang="en-US" dirty="0"/>
              <a:t>. The REA reserves the right to apply to the ongoing grant agreements revisions of </a:t>
            </a:r>
            <a:r>
              <a:rPr lang="en-US" dirty="0" smtClean="0"/>
              <a:t>the correction </a:t>
            </a:r>
            <a:r>
              <a:rPr lang="en-US" dirty="0"/>
              <a:t>coefficients published in the Work </a:t>
            </a:r>
            <a:r>
              <a:rPr lang="en-US" dirty="0" err="1"/>
              <a:t>Programme</a:t>
            </a:r>
            <a:r>
              <a:rPr lang="en-US" dirty="0"/>
              <a:t> in case of an </a:t>
            </a:r>
            <a:r>
              <a:rPr lang="en-US" dirty="0">
                <a:solidFill>
                  <a:srgbClr val="FF0000"/>
                </a:solidFill>
              </a:rPr>
              <a:t>increase </a:t>
            </a:r>
            <a:r>
              <a:rPr lang="en-US" dirty="0" smtClean="0">
                <a:solidFill>
                  <a:srgbClr val="FF0000"/>
                </a:solidFill>
              </a:rPr>
              <a:t>of the </a:t>
            </a:r>
            <a:r>
              <a:rPr lang="en-US" dirty="0">
                <a:solidFill>
                  <a:srgbClr val="FF0000"/>
                </a:solidFill>
              </a:rPr>
              <a:t>coefficient equal or superior to 10%. </a:t>
            </a:r>
            <a:r>
              <a:rPr lang="en-US" dirty="0" smtClean="0"/>
              <a:t>……...</a:t>
            </a:r>
            <a:endParaRPr lang="it-IT" dirty="0"/>
          </a:p>
        </p:txBody>
      </p:sp>
    </p:spTree>
    <p:extLst>
      <p:ext uri="{BB962C8B-B14F-4D97-AF65-F5344CB8AC3E}">
        <p14:creationId xmlns:p14="http://schemas.microsoft.com/office/powerpoint/2010/main" val="36806292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640960" cy="5909310"/>
          </a:xfrm>
          <a:prstGeom prst="rect">
            <a:avLst/>
          </a:prstGeom>
        </p:spPr>
        <p:txBody>
          <a:bodyPr wrap="square">
            <a:spAutoFit/>
          </a:bodyPr>
          <a:lstStyle/>
          <a:p>
            <a:pPr marL="342900" indent="-342900">
              <a:buFont typeface="+mj-lt"/>
              <a:buAutoNum type="arabicPeriod" startAt="3"/>
            </a:pPr>
            <a:r>
              <a:rPr lang="en-US" b="1" dirty="0" smtClean="0">
                <a:solidFill>
                  <a:srgbClr val="00B0F0"/>
                </a:solidFill>
              </a:rPr>
              <a:t>Contribution </a:t>
            </a:r>
            <a:r>
              <a:rPr lang="en-US" b="1" dirty="0">
                <a:solidFill>
                  <a:srgbClr val="00B0F0"/>
                </a:solidFill>
              </a:rPr>
              <a:t>to the training expenses of eligible researchers and research/transfer </a:t>
            </a:r>
            <a:r>
              <a:rPr lang="en-US" b="1" dirty="0" smtClean="0">
                <a:solidFill>
                  <a:srgbClr val="00B0F0"/>
                </a:solidFill>
              </a:rPr>
              <a:t>of </a:t>
            </a:r>
            <a:r>
              <a:rPr lang="it-IT" b="1" dirty="0" smtClean="0">
                <a:solidFill>
                  <a:srgbClr val="00B0F0"/>
                </a:solidFill>
              </a:rPr>
              <a:t>knowledge </a:t>
            </a:r>
            <a:r>
              <a:rPr lang="it-IT" b="1" dirty="0">
                <a:solidFill>
                  <a:srgbClr val="00B0F0"/>
                </a:solidFill>
              </a:rPr>
              <a:t>programme </a:t>
            </a:r>
            <a:r>
              <a:rPr lang="it-IT" b="1" dirty="0" smtClean="0">
                <a:solidFill>
                  <a:srgbClr val="00B0F0"/>
                </a:solidFill>
              </a:rPr>
              <a:t>expenses </a:t>
            </a:r>
            <a:r>
              <a:rPr lang="en-US" dirty="0" smtClean="0"/>
              <a:t>This </a:t>
            </a:r>
            <a:r>
              <a:rPr lang="en-US" dirty="0"/>
              <a:t>is a flat rate contribution according to the reference rates established in </a:t>
            </a:r>
            <a:r>
              <a:rPr lang="en-US" dirty="0" smtClean="0"/>
              <a:t>the </a:t>
            </a:r>
            <a:r>
              <a:rPr lang="en-US" i="1" dirty="0" smtClean="0"/>
              <a:t>Work </a:t>
            </a:r>
            <a:r>
              <a:rPr lang="en-US" i="1" dirty="0" err="1"/>
              <a:t>Programme</a:t>
            </a:r>
            <a:r>
              <a:rPr lang="en-US" i="1" dirty="0"/>
              <a:t> </a:t>
            </a:r>
            <a:r>
              <a:rPr lang="en-US" dirty="0"/>
              <a:t>to contribute for expenses related to the participation of </a:t>
            </a:r>
            <a:r>
              <a:rPr lang="en-US" dirty="0" smtClean="0"/>
              <a:t>eligible </a:t>
            </a:r>
            <a:r>
              <a:rPr lang="en-US" i="1" dirty="0" smtClean="0"/>
              <a:t>researchers </a:t>
            </a:r>
            <a:r>
              <a:rPr lang="en-US" dirty="0">
                <a:solidFill>
                  <a:srgbClr val="FF0000"/>
                </a:solidFill>
              </a:rPr>
              <a:t>in training activities</a:t>
            </a:r>
            <a:r>
              <a:rPr lang="en-US" dirty="0"/>
              <a:t>; </a:t>
            </a:r>
            <a:r>
              <a:rPr lang="en-US" dirty="0">
                <a:solidFill>
                  <a:srgbClr val="FF0000"/>
                </a:solidFill>
              </a:rPr>
              <a:t>expenses related to research costs</a:t>
            </a:r>
            <a:r>
              <a:rPr lang="en-US" dirty="0"/>
              <a:t>; to the </a:t>
            </a:r>
            <a:r>
              <a:rPr lang="en-US" dirty="0" smtClean="0">
                <a:solidFill>
                  <a:srgbClr val="FF0000"/>
                </a:solidFill>
              </a:rPr>
              <a:t>execution of </a:t>
            </a:r>
            <a:r>
              <a:rPr lang="en-US" dirty="0">
                <a:solidFill>
                  <a:srgbClr val="FF0000"/>
                </a:solidFill>
              </a:rPr>
              <a:t>the partnership </a:t>
            </a:r>
            <a:r>
              <a:rPr lang="en-US" i="1" dirty="0">
                <a:solidFill>
                  <a:srgbClr val="FF0000"/>
                </a:solidFill>
              </a:rPr>
              <a:t>project</a:t>
            </a:r>
            <a:r>
              <a:rPr lang="en-US" i="1" dirty="0"/>
              <a:t>, </a:t>
            </a:r>
            <a:r>
              <a:rPr lang="en-US" dirty="0"/>
              <a:t>to the </a:t>
            </a:r>
            <a:r>
              <a:rPr lang="en-US" dirty="0">
                <a:solidFill>
                  <a:srgbClr val="FF0000"/>
                </a:solidFill>
              </a:rPr>
              <a:t>transfer of knowledge activities</a:t>
            </a:r>
            <a:r>
              <a:rPr lang="en-US" dirty="0"/>
              <a:t>, and </a:t>
            </a:r>
            <a:r>
              <a:rPr lang="en-US" dirty="0">
                <a:solidFill>
                  <a:srgbClr val="FF0000"/>
                </a:solidFill>
              </a:rPr>
              <a:t>contribution </a:t>
            </a:r>
            <a:r>
              <a:rPr lang="en-US" dirty="0" smtClean="0">
                <a:solidFill>
                  <a:srgbClr val="FF0000"/>
                </a:solidFill>
              </a:rPr>
              <a:t>to the </a:t>
            </a:r>
            <a:r>
              <a:rPr lang="en-US" dirty="0">
                <a:solidFill>
                  <a:srgbClr val="FF0000"/>
                </a:solidFill>
              </a:rPr>
              <a:t>expenses related to the co-ordination between </a:t>
            </a:r>
            <a:r>
              <a:rPr lang="en-US" dirty="0" smtClean="0">
                <a:solidFill>
                  <a:srgbClr val="FF0000"/>
                </a:solidFill>
              </a:rPr>
              <a:t>beneficiaries</a:t>
            </a:r>
            <a:r>
              <a:rPr lang="en-US" dirty="0" smtClean="0"/>
              <a:t>.  Costs </a:t>
            </a:r>
            <a:r>
              <a:rPr lang="en-US" dirty="0"/>
              <a:t>mentioned in Article II.15.5 shall be eligible</a:t>
            </a:r>
            <a:r>
              <a:rPr lang="en-US" dirty="0" smtClean="0"/>
              <a:t>.</a:t>
            </a:r>
          </a:p>
          <a:p>
            <a:pPr marL="342900" indent="-342900">
              <a:buFont typeface="+mj-lt"/>
              <a:buAutoNum type="arabicPeriod" startAt="3"/>
            </a:pPr>
            <a:endParaRPr lang="en-US" dirty="0"/>
          </a:p>
          <a:p>
            <a:pPr marL="342900" indent="-342900">
              <a:buFont typeface="+mj-lt"/>
              <a:buAutoNum type="arabicPeriod" startAt="3"/>
            </a:pPr>
            <a:r>
              <a:rPr lang="en-US" b="1" dirty="0" smtClean="0">
                <a:solidFill>
                  <a:srgbClr val="00B0F0"/>
                </a:solidFill>
              </a:rPr>
              <a:t>Management activities </a:t>
            </a:r>
            <a:r>
              <a:rPr lang="en-US" dirty="0" smtClean="0"/>
              <a:t>Reimbursement </a:t>
            </a:r>
            <a:r>
              <a:rPr lang="en-US" dirty="0"/>
              <a:t>of costs for management activities of the project: the </a:t>
            </a:r>
            <a:r>
              <a:rPr lang="en-US" dirty="0" smtClean="0"/>
              <a:t>maximum  share </a:t>
            </a:r>
            <a:r>
              <a:rPr lang="en-US" dirty="0"/>
              <a:t>of the Union contribution which may be charged to the project is 10</a:t>
            </a:r>
            <a:r>
              <a:rPr lang="en-US" dirty="0" smtClean="0"/>
              <a:t>%.</a:t>
            </a:r>
          </a:p>
          <a:p>
            <a:pPr marL="342900" indent="-342900">
              <a:buFont typeface="+mj-lt"/>
              <a:buAutoNum type="arabicPeriod" startAt="3"/>
            </a:pPr>
            <a:endParaRPr lang="en-US" dirty="0"/>
          </a:p>
          <a:p>
            <a:pPr marL="342900" indent="-342900">
              <a:buFont typeface="+mj-lt"/>
              <a:buAutoNum type="arabicPeriod" startAt="3"/>
            </a:pPr>
            <a:r>
              <a:rPr lang="en-US" b="1" dirty="0" smtClean="0">
                <a:solidFill>
                  <a:srgbClr val="00B0F0"/>
                </a:solidFill>
              </a:rPr>
              <a:t>Indirect costs </a:t>
            </a:r>
            <a:r>
              <a:rPr lang="en-US" dirty="0" smtClean="0">
                <a:solidFill>
                  <a:srgbClr val="FF0000"/>
                </a:solidFill>
              </a:rPr>
              <a:t>A </a:t>
            </a:r>
            <a:r>
              <a:rPr lang="en-US" dirty="0">
                <a:solidFill>
                  <a:srgbClr val="FF0000"/>
                </a:solidFill>
              </a:rPr>
              <a:t>flat rate of 10% </a:t>
            </a:r>
            <a:r>
              <a:rPr lang="en-US" dirty="0"/>
              <a:t>of the direct eligible costs, excluding direct eligible costs </a:t>
            </a:r>
            <a:r>
              <a:rPr lang="en-US" dirty="0" smtClean="0"/>
              <a:t>for subcontracting </a:t>
            </a:r>
            <a:r>
              <a:rPr lang="en-US" dirty="0"/>
              <a:t>and the cost of resources made available by third parties which </a:t>
            </a:r>
            <a:r>
              <a:rPr lang="en-US" dirty="0" smtClean="0"/>
              <a:t>are not </a:t>
            </a:r>
            <a:r>
              <a:rPr lang="en-US" dirty="0"/>
              <a:t>used on the premises of the beneficiary, may be charged to the project to </a:t>
            </a:r>
            <a:r>
              <a:rPr lang="en-US" dirty="0" smtClean="0"/>
              <a:t>cover the </a:t>
            </a:r>
            <a:r>
              <a:rPr lang="en-US" dirty="0"/>
              <a:t>indirect costs of the </a:t>
            </a:r>
            <a:r>
              <a:rPr lang="en-US" dirty="0" smtClean="0"/>
              <a:t>project. By </a:t>
            </a:r>
            <a:r>
              <a:rPr lang="en-US" dirty="0"/>
              <a:t>derogation from Article 5.2, </a:t>
            </a:r>
            <a:r>
              <a:rPr lang="en-US" dirty="0">
                <a:solidFill>
                  <a:srgbClr val="FF0000"/>
                </a:solidFill>
              </a:rPr>
              <a:t>transfers of budget from the monthly living </a:t>
            </a:r>
            <a:r>
              <a:rPr lang="en-US" dirty="0" smtClean="0">
                <a:solidFill>
                  <a:srgbClr val="FF0000"/>
                </a:solidFill>
              </a:rPr>
              <a:t>and mobility </a:t>
            </a:r>
            <a:r>
              <a:rPr lang="en-US" dirty="0">
                <a:solidFill>
                  <a:srgbClr val="FF0000"/>
                </a:solidFill>
              </a:rPr>
              <a:t>allowances to the amounts allocated for the categories 3 to 5, as detailed </a:t>
            </a:r>
            <a:r>
              <a:rPr lang="en-US" dirty="0" smtClean="0">
                <a:solidFill>
                  <a:srgbClr val="FF0000"/>
                </a:solidFill>
              </a:rPr>
              <a:t>in the </a:t>
            </a:r>
            <a:r>
              <a:rPr lang="en-US" dirty="0">
                <a:solidFill>
                  <a:srgbClr val="FF0000"/>
                </a:solidFill>
              </a:rPr>
              <a:t>Table 3.3 of the Annex 3 of the Work </a:t>
            </a:r>
            <a:r>
              <a:rPr lang="en-US" dirty="0" err="1">
                <a:solidFill>
                  <a:srgbClr val="FF0000"/>
                </a:solidFill>
              </a:rPr>
              <a:t>Programme</a:t>
            </a:r>
            <a:r>
              <a:rPr lang="en-US" dirty="0">
                <a:solidFill>
                  <a:srgbClr val="FF0000"/>
                </a:solidFill>
              </a:rPr>
              <a:t>, are not </a:t>
            </a:r>
            <a:r>
              <a:rPr lang="en-US" dirty="0" smtClean="0">
                <a:solidFill>
                  <a:srgbClr val="FF0000"/>
                </a:solidFill>
              </a:rPr>
              <a:t>allowed.  </a:t>
            </a:r>
            <a:r>
              <a:rPr lang="en-US" dirty="0" smtClean="0"/>
              <a:t>Allowances </a:t>
            </a:r>
            <a:r>
              <a:rPr lang="en-US" dirty="0"/>
              <a:t>and flat rates referred to in Article III.8 shall be calculated according </a:t>
            </a:r>
            <a:r>
              <a:rPr lang="en-US" dirty="0" smtClean="0"/>
              <a:t>to the </a:t>
            </a:r>
            <a:r>
              <a:rPr lang="en-US" dirty="0"/>
              <a:t>rates established in the applicable annual Work </a:t>
            </a:r>
            <a:r>
              <a:rPr lang="en-US" dirty="0" err="1"/>
              <a:t>Programme</a:t>
            </a:r>
            <a:r>
              <a:rPr lang="en-US" dirty="0"/>
              <a:t>, under which </a:t>
            </a:r>
            <a:r>
              <a:rPr lang="en-US" dirty="0" smtClean="0"/>
              <a:t>the relevant </a:t>
            </a:r>
            <a:r>
              <a:rPr lang="en-US" dirty="0"/>
              <a:t>call for proposals was adopted.</a:t>
            </a:r>
            <a:endParaRPr lang="it-IT" dirty="0"/>
          </a:p>
        </p:txBody>
      </p:sp>
    </p:spTree>
    <p:extLst>
      <p:ext uri="{BB962C8B-B14F-4D97-AF65-F5344CB8AC3E}">
        <p14:creationId xmlns:p14="http://schemas.microsoft.com/office/powerpoint/2010/main" val="4247447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600624" cy="584775"/>
          </a:xfrm>
          <a:prstGeom prst="rect">
            <a:avLst/>
          </a:prstGeom>
        </p:spPr>
        <p:txBody>
          <a:bodyPr wrap="none">
            <a:spAutoFit/>
          </a:bodyPr>
          <a:lstStyle/>
          <a:p>
            <a:r>
              <a:rPr lang="it-IT" sz="3200" dirty="0" smtClean="0">
                <a:solidFill>
                  <a:srgbClr val="0070C0"/>
                </a:solidFill>
                <a:latin typeface="Arial Narrow" pitchFamily="34" charset="0"/>
              </a:rPr>
              <a:t>Annex  II    -  PART A:  IMPLEMENTATION of PROJECT</a:t>
            </a:r>
            <a:endParaRPr lang="it-IT" sz="3200" dirty="0">
              <a:solidFill>
                <a:srgbClr val="0070C0"/>
              </a:solidFill>
            </a:endParaRPr>
          </a:p>
        </p:txBody>
      </p:sp>
      <p:sp>
        <p:nvSpPr>
          <p:cNvPr id="3" name="TextBox 2"/>
          <p:cNvSpPr txBox="1"/>
          <p:nvPr/>
        </p:nvSpPr>
        <p:spPr>
          <a:xfrm>
            <a:off x="0" y="1124744"/>
            <a:ext cx="9144001" cy="5078313"/>
          </a:xfrm>
          <a:prstGeom prst="rect">
            <a:avLst/>
          </a:prstGeom>
          <a:noFill/>
        </p:spPr>
        <p:txBody>
          <a:bodyPr wrap="square" rtlCol="0">
            <a:spAutoFit/>
          </a:bodyPr>
          <a:lstStyle/>
          <a:p>
            <a:r>
              <a:rPr lang="en-GB" dirty="0" smtClean="0">
                <a:latin typeface="Arial Narrow" pitchFamily="34" charset="0"/>
              </a:rPr>
              <a:t>Section I - GENERAL PRINCIPAL</a:t>
            </a:r>
          </a:p>
          <a:p>
            <a:r>
              <a:rPr lang="en-GB" dirty="0" smtClean="0">
                <a:latin typeface="Arial Narrow" pitchFamily="34" charset="0"/>
              </a:rPr>
              <a:t>II.2 Consortium Organization  &amp; Coordinator role</a:t>
            </a:r>
          </a:p>
          <a:p>
            <a:pPr marL="342900" indent="-342900">
              <a:buFont typeface="+mj-lt"/>
              <a:buAutoNum type="arabicPeriod"/>
            </a:pPr>
            <a:r>
              <a:rPr lang="en-US" dirty="0">
                <a:latin typeface="Arial Narrow" pitchFamily="34" charset="0"/>
              </a:rPr>
              <a:t>All the beneficiaries </a:t>
            </a:r>
            <a:r>
              <a:rPr lang="en-US" dirty="0" smtClean="0">
                <a:latin typeface="Arial Narrow" pitchFamily="34" charset="0"/>
              </a:rPr>
              <a:t>form </a:t>
            </a:r>
            <a:r>
              <a:rPr lang="en-US" dirty="0">
                <a:latin typeface="Arial Narrow" pitchFamily="34" charset="0"/>
              </a:rPr>
              <a:t>the </a:t>
            </a:r>
            <a:r>
              <a:rPr lang="en-US" dirty="0" smtClean="0">
                <a:solidFill>
                  <a:srgbClr val="FF0000"/>
                </a:solidFill>
                <a:latin typeface="Arial Narrow" pitchFamily="34" charset="0"/>
              </a:rPr>
              <a:t>consortium</a:t>
            </a:r>
            <a:r>
              <a:rPr lang="en-US" dirty="0" smtClean="0">
                <a:latin typeface="Arial Narrow" pitchFamily="34" charset="0"/>
              </a:rPr>
              <a:t>, represented towards </a:t>
            </a:r>
            <a:r>
              <a:rPr lang="en-US" dirty="0">
                <a:latin typeface="Arial Narrow" pitchFamily="34" charset="0"/>
              </a:rPr>
              <a:t>the REA and the Commission by the </a:t>
            </a:r>
            <a:r>
              <a:rPr lang="en-US" dirty="0">
                <a:solidFill>
                  <a:srgbClr val="FF0000"/>
                </a:solidFill>
                <a:latin typeface="Arial Narrow" pitchFamily="34" charset="0"/>
              </a:rPr>
              <a:t>coordinator</a:t>
            </a:r>
            <a:r>
              <a:rPr lang="en-US" dirty="0">
                <a:latin typeface="Arial Narrow" pitchFamily="34" charset="0"/>
              </a:rPr>
              <a:t>, </a:t>
            </a:r>
            <a:r>
              <a:rPr lang="en-US" dirty="0" smtClean="0">
                <a:latin typeface="Arial Narrow" pitchFamily="34" charset="0"/>
              </a:rPr>
              <a:t>intermediary </a:t>
            </a:r>
            <a:r>
              <a:rPr lang="en-US" dirty="0">
                <a:latin typeface="Arial Narrow" pitchFamily="34" charset="0"/>
              </a:rPr>
              <a:t>for any </a:t>
            </a:r>
            <a:r>
              <a:rPr lang="en-US" dirty="0">
                <a:solidFill>
                  <a:srgbClr val="FF0000"/>
                </a:solidFill>
                <a:latin typeface="Arial Narrow" pitchFamily="34" charset="0"/>
              </a:rPr>
              <a:t>communication</a:t>
            </a:r>
            <a:r>
              <a:rPr lang="en-US" dirty="0">
                <a:latin typeface="Arial Narrow" pitchFamily="34" charset="0"/>
              </a:rPr>
              <a:t> between the REA </a:t>
            </a:r>
            <a:r>
              <a:rPr lang="en-US" dirty="0" smtClean="0">
                <a:latin typeface="Arial Narrow" pitchFamily="34" charset="0"/>
              </a:rPr>
              <a:t>and any beneficiary……..</a:t>
            </a:r>
          </a:p>
          <a:p>
            <a:pPr marL="342900" indent="-342900">
              <a:buFont typeface="+mj-lt"/>
              <a:buAutoNum type="arabicPeriod"/>
            </a:pPr>
            <a:endParaRPr lang="en-US" dirty="0">
              <a:latin typeface="Arial Narrow" pitchFamily="34" charset="0"/>
            </a:endParaRPr>
          </a:p>
          <a:p>
            <a:pPr marL="342900" indent="-342900">
              <a:buFont typeface="+mj-lt"/>
              <a:buAutoNum type="arabicPeriod"/>
            </a:pPr>
            <a:r>
              <a:rPr lang="en-US" dirty="0" smtClean="0">
                <a:latin typeface="Arial Narrow" pitchFamily="34" charset="0"/>
              </a:rPr>
              <a:t>The </a:t>
            </a:r>
            <a:r>
              <a:rPr lang="en-US" dirty="0">
                <a:solidFill>
                  <a:srgbClr val="FF0000"/>
                </a:solidFill>
                <a:latin typeface="Arial Narrow" pitchFamily="34" charset="0"/>
              </a:rPr>
              <a:t>financial contribution </a:t>
            </a:r>
            <a:r>
              <a:rPr lang="en-US" dirty="0" smtClean="0">
                <a:latin typeface="Arial Narrow" pitchFamily="34" charset="0"/>
              </a:rPr>
              <a:t>shall </a:t>
            </a:r>
            <a:r>
              <a:rPr lang="en-US" dirty="0">
                <a:latin typeface="Arial Narrow" pitchFamily="34" charset="0"/>
              </a:rPr>
              <a:t>be paid to </a:t>
            </a:r>
            <a:r>
              <a:rPr lang="en-US" dirty="0" smtClean="0">
                <a:latin typeface="Arial Narrow" pitchFamily="34" charset="0"/>
              </a:rPr>
              <a:t>the </a:t>
            </a:r>
            <a:r>
              <a:rPr lang="en-US" dirty="0" smtClean="0">
                <a:solidFill>
                  <a:srgbClr val="FF0000"/>
                </a:solidFill>
                <a:latin typeface="Arial Narrow" pitchFamily="34" charset="0"/>
              </a:rPr>
              <a:t>coordinator</a:t>
            </a:r>
            <a:r>
              <a:rPr lang="en-US" dirty="0" smtClean="0">
                <a:latin typeface="Arial Narrow" pitchFamily="34" charset="0"/>
              </a:rPr>
              <a:t> </a:t>
            </a:r>
            <a:r>
              <a:rPr lang="en-US" dirty="0">
                <a:latin typeface="Arial Narrow" pitchFamily="34" charset="0"/>
              </a:rPr>
              <a:t>who receives it on behalf of the beneficiaries. </a:t>
            </a:r>
            <a:r>
              <a:rPr lang="en-US" dirty="0" smtClean="0">
                <a:latin typeface="Arial Narrow" pitchFamily="34" charset="0"/>
              </a:rPr>
              <a:t>… discharges </a:t>
            </a:r>
            <a:r>
              <a:rPr lang="en-US" dirty="0">
                <a:latin typeface="Arial Narrow" pitchFamily="34" charset="0"/>
              </a:rPr>
              <a:t>the REA </a:t>
            </a:r>
            <a:r>
              <a:rPr lang="en-US" dirty="0" smtClean="0">
                <a:latin typeface="Arial Narrow" pitchFamily="34" charset="0"/>
              </a:rPr>
              <a:t>from its </a:t>
            </a:r>
            <a:r>
              <a:rPr lang="en-US" dirty="0">
                <a:latin typeface="Arial Narrow" pitchFamily="34" charset="0"/>
              </a:rPr>
              <a:t>obligation on payments.</a:t>
            </a:r>
            <a:r>
              <a:rPr lang="en-GB" dirty="0" smtClean="0">
                <a:latin typeface="Arial Narrow" pitchFamily="34" charset="0"/>
              </a:rPr>
              <a:t> </a:t>
            </a:r>
          </a:p>
          <a:p>
            <a:pPr marL="342900" indent="-342900">
              <a:buFont typeface="+mj-lt"/>
              <a:buAutoNum type="arabicPeriod"/>
            </a:pPr>
            <a:endParaRPr lang="en-GB" dirty="0" smtClean="0">
              <a:latin typeface="Arial Narrow" pitchFamily="34" charset="0"/>
            </a:endParaRPr>
          </a:p>
          <a:p>
            <a:pPr marL="342900" indent="-342900">
              <a:buFont typeface="+mj-lt"/>
              <a:buAutoNum type="arabicPeriod"/>
            </a:pPr>
            <a:r>
              <a:rPr lang="en-US" dirty="0">
                <a:latin typeface="Arial Narrow" pitchFamily="34" charset="0"/>
              </a:rPr>
              <a:t>The coordinator </a:t>
            </a:r>
            <a:r>
              <a:rPr lang="en-US" dirty="0" smtClean="0">
                <a:latin typeface="Arial Narrow" pitchFamily="34" charset="0"/>
              </a:rPr>
              <a:t>shall: </a:t>
            </a:r>
          </a:p>
          <a:p>
            <a:pPr marL="800100" lvl="1" indent="-342900">
              <a:buAutoNum type="alphaLcParenR"/>
            </a:pPr>
            <a:r>
              <a:rPr lang="en-US" dirty="0" smtClean="0">
                <a:solidFill>
                  <a:srgbClr val="FF0000"/>
                </a:solidFill>
                <a:latin typeface="Arial Narrow" pitchFamily="34" charset="0"/>
              </a:rPr>
              <a:t>administer</a:t>
            </a:r>
            <a:r>
              <a:rPr lang="en-US" dirty="0" smtClean="0">
                <a:latin typeface="Arial Narrow" pitchFamily="34" charset="0"/>
              </a:rPr>
              <a:t> </a:t>
            </a:r>
            <a:r>
              <a:rPr lang="en-US" dirty="0">
                <a:latin typeface="Arial Narrow" pitchFamily="34" charset="0"/>
              </a:rPr>
              <a:t>the financial contribution of the Union </a:t>
            </a:r>
            <a:r>
              <a:rPr lang="en-US" dirty="0" smtClean="0">
                <a:latin typeface="Arial Narrow" pitchFamily="34" charset="0"/>
              </a:rPr>
              <a:t>….. </a:t>
            </a:r>
            <a:r>
              <a:rPr lang="en-US" dirty="0">
                <a:latin typeface="Arial Narrow" pitchFamily="34" charset="0"/>
              </a:rPr>
              <a:t>The </a:t>
            </a:r>
            <a:r>
              <a:rPr lang="en-US" dirty="0" smtClean="0">
                <a:latin typeface="Arial Narrow" pitchFamily="34" charset="0"/>
              </a:rPr>
              <a:t>coordinator shall </a:t>
            </a:r>
            <a:r>
              <a:rPr lang="en-US" dirty="0">
                <a:latin typeface="Arial Narrow" pitchFamily="34" charset="0"/>
              </a:rPr>
              <a:t>ensure that all the </a:t>
            </a:r>
            <a:r>
              <a:rPr lang="en-US" dirty="0">
                <a:solidFill>
                  <a:srgbClr val="FF0000"/>
                </a:solidFill>
                <a:latin typeface="Arial Narrow" pitchFamily="34" charset="0"/>
              </a:rPr>
              <a:t>appropriate payments </a:t>
            </a:r>
            <a:r>
              <a:rPr lang="en-US" dirty="0">
                <a:latin typeface="Arial Narrow" pitchFamily="34" charset="0"/>
              </a:rPr>
              <a:t>are made to the </a:t>
            </a:r>
            <a:r>
              <a:rPr lang="en-US" dirty="0" smtClean="0">
                <a:latin typeface="Arial Narrow" pitchFamily="34" charset="0"/>
              </a:rPr>
              <a:t>other beneficiaries </a:t>
            </a:r>
            <a:r>
              <a:rPr lang="en-US" dirty="0">
                <a:solidFill>
                  <a:srgbClr val="FF0000"/>
                </a:solidFill>
                <a:latin typeface="Arial Narrow" pitchFamily="34" charset="0"/>
              </a:rPr>
              <a:t>without unjustified </a:t>
            </a:r>
            <a:r>
              <a:rPr lang="en-US" dirty="0" smtClean="0">
                <a:solidFill>
                  <a:srgbClr val="FF0000"/>
                </a:solidFill>
                <a:latin typeface="Arial Narrow" pitchFamily="34" charset="0"/>
              </a:rPr>
              <a:t>delay</a:t>
            </a:r>
            <a:r>
              <a:rPr lang="en-US" dirty="0" smtClean="0">
                <a:latin typeface="Arial Narrow" pitchFamily="34" charset="0"/>
              </a:rPr>
              <a:t>;  </a:t>
            </a:r>
          </a:p>
          <a:p>
            <a:pPr marL="800100" lvl="1" indent="-342900">
              <a:buAutoNum type="alphaLcParenR"/>
            </a:pPr>
            <a:r>
              <a:rPr lang="en-US" dirty="0" smtClean="0">
                <a:solidFill>
                  <a:srgbClr val="FF0000"/>
                </a:solidFill>
                <a:latin typeface="Arial Narrow" pitchFamily="34" charset="0"/>
              </a:rPr>
              <a:t>keep </a:t>
            </a:r>
            <a:r>
              <a:rPr lang="en-US" dirty="0">
                <a:solidFill>
                  <a:srgbClr val="FF0000"/>
                </a:solidFill>
                <a:latin typeface="Arial Narrow" pitchFamily="34" charset="0"/>
              </a:rPr>
              <a:t>the records and financial accounts </a:t>
            </a:r>
            <a:r>
              <a:rPr lang="en-US" dirty="0">
                <a:latin typeface="Arial Narrow" pitchFamily="34" charset="0"/>
              </a:rPr>
              <a:t>making it possible to </a:t>
            </a:r>
            <a:r>
              <a:rPr lang="en-US" dirty="0" smtClean="0">
                <a:latin typeface="Arial Narrow" pitchFamily="34" charset="0"/>
              </a:rPr>
              <a:t>determine at </a:t>
            </a:r>
            <a:r>
              <a:rPr lang="en-US" dirty="0">
                <a:latin typeface="Arial Narrow" pitchFamily="34" charset="0"/>
              </a:rPr>
              <a:t>any time what portion of the financial contribution of the Union </a:t>
            </a:r>
            <a:r>
              <a:rPr lang="en-US" dirty="0" smtClean="0">
                <a:latin typeface="Arial Narrow" pitchFamily="34" charset="0"/>
              </a:rPr>
              <a:t>has been </a:t>
            </a:r>
            <a:r>
              <a:rPr lang="en-US" dirty="0">
                <a:latin typeface="Arial Narrow" pitchFamily="34" charset="0"/>
              </a:rPr>
              <a:t>paid to each beneficiary </a:t>
            </a:r>
            <a:r>
              <a:rPr lang="en-US" dirty="0" smtClean="0">
                <a:latin typeface="Arial Narrow" pitchFamily="34" charset="0"/>
              </a:rPr>
              <a:t>…; </a:t>
            </a:r>
          </a:p>
          <a:p>
            <a:pPr marL="800100" lvl="1" indent="-342900">
              <a:buAutoNum type="alphaLcParenR"/>
            </a:pPr>
            <a:r>
              <a:rPr lang="en-US" dirty="0" smtClean="0">
                <a:latin typeface="Arial Narrow" pitchFamily="34" charset="0"/>
              </a:rPr>
              <a:t>inform </a:t>
            </a:r>
            <a:r>
              <a:rPr lang="en-US" dirty="0">
                <a:latin typeface="Arial Narrow" pitchFamily="34" charset="0"/>
              </a:rPr>
              <a:t>the REA of the </a:t>
            </a:r>
            <a:r>
              <a:rPr lang="en-US" dirty="0">
                <a:solidFill>
                  <a:srgbClr val="FF0000"/>
                </a:solidFill>
                <a:latin typeface="Arial Narrow" pitchFamily="34" charset="0"/>
              </a:rPr>
              <a:t>distribution of the financial contribution </a:t>
            </a:r>
            <a:r>
              <a:rPr lang="en-US" dirty="0">
                <a:latin typeface="Arial Narrow" pitchFamily="34" charset="0"/>
              </a:rPr>
              <a:t>of </a:t>
            </a:r>
            <a:r>
              <a:rPr lang="en-US" dirty="0" smtClean="0">
                <a:latin typeface="Arial Narrow" pitchFamily="34" charset="0"/>
              </a:rPr>
              <a:t>the Union </a:t>
            </a:r>
            <a:r>
              <a:rPr lang="en-US" dirty="0">
                <a:latin typeface="Arial Narrow" pitchFamily="34" charset="0"/>
              </a:rPr>
              <a:t>and the </a:t>
            </a:r>
            <a:r>
              <a:rPr lang="en-US" dirty="0">
                <a:solidFill>
                  <a:srgbClr val="FF0000"/>
                </a:solidFill>
                <a:latin typeface="Arial Narrow" pitchFamily="34" charset="0"/>
              </a:rPr>
              <a:t>date of transfers </a:t>
            </a:r>
            <a:r>
              <a:rPr lang="en-US" dirty="0">
                <a:latin typeface="Arial Narrow" pitchFamily="34" charset="0"/>
              </a:rPr>
              <a:t>to the </a:t>
            </a:r>
            <a:r>
              <a:rPr lang="en-US" dirty="0" smtClean="0">
                <a:latin typeface="Arial Narrow" pitchFamily="34" charset="0"/>
              </a:rPr>
              <a:t>beneficiaries... …; </a:t>
            </a:r>
          </a:p>
          <a:p>
            <a:pPr marL="800100" lvl="1" indent="-342900">
              <a:buAutoNum type="alphaLcParenR"/>
            </a:pPr>
            <a:r>
              <a:rPr lang="en-US" dirty="0" smtClean="0">
                <a:solidFill>
                  <a:srgbClr val="FF0000"/>
                </a:solidFill>
                <a:latin typeface="Arial Narrow" pitchFamily="34" charset="0"/>
              </a:rPr>
              <a:t>review </a:t>
            </a:r>
            <a:r>
              <a:rPr lang="en-US" dirty="0">
                <a:solidFill>
                  <a:srgbClr val="FF0000"/>
                </a:solidFill>
                <a:latin typeface="Arial Narrow" pitchFamily="34" charset="0"/>
              </a:rPr>
              <a:t>the reports </a:t>
            </a:r>
            <a:r>
              <a:rPr lang="en-US" dirty="0">
                <a:latin typeface="Arial Narrow" pitchFamily="34" charset="0"/>
              </a:rPr>
              <a:t>to verify consistency with the project tasks </a:t>
            </a:r>
            <a:r>
              <a:rPr lang="en-US" dirty="0" smtClean="0">
                <a:latin typeface="Arial Narrow" pitchFamily="34" charset="0"/>
              </a:rPr>
              <a:t>before transmitting </a:t>
            </a:r>
            <a:r>
              <a:rPr lang="en-US" dirty="0">
                <a:latin typeface="Arial Narrow" pitchFamily="34" charset="0"/>
              </a:rPr>
              <a:t>them to the </a:t>
            </a:r>
            <a:r>
              <a:rPr lang="en-US" dirty="0" smtClean="0">
                <a:latin typeface="Arial Narrow" pitchFamily="34" charset="0"/>
              </a:rPr>
              <a:t>REA;</a:t>
            </a:r>
          </a:p>
          <a:p>
            <a:pPr marL="800100" lvl="1" indent="-342900">
              <a:buAutoNum type="alphaLcParenR"/>
            </a:pPr>
            <a:r>
              <a:rPr lang="en-US" dirty="0" smtClean="0">
                <a:solidFill>
                  <a:srgbClr val="FF0000"/>
                </a:solidFill>
                <a:latin typeface="Arial Narrow" pitchFamily="34" charset="0"/>
              </a:rPr>
              <a:t>monitor </a:t>
            </a:r>
            <a:r>
              <a:rPr lang="en-US" dirty="0">
                <a:solidFill>
                  <a:srgbClr val="FF0000"/>
                </a:solidFill>
                <a:latin typeface="Arial Narrow" pitchFamily="34" charset="0"/>
              </a:rPr>
              <a:t>the compliance </a:t>
            </a:r>
            <a:r>
              <a:rPr lang="en-US" dirty="0">
                <a:latin typeface="Arial Narrow" pitchFamily="34" charset="0"/>
              </a:rPr>
              <a:t>by beneficiaries with their obligations under </a:t>
            </a:r>
            <a:r>
              <a:rPr lang="en-US" dirty="0" smtClean="0">
                <a:latin typeface="Arial Narrow" pitchFamily="34" charset="0"/>
              </a:rPr>
              <a:t>this grant </a:t>
            </a:r>
            <a:r>
              <a:rPr lang="en-US" dirty="0">
                <a:latin typeface="Arial Narrow" pitchFamily="34" charset="0"/>
              </a:rPr>
              <a:t>agreement</a:t>
            </a:r>
            <a:r>
              <a:rPr lang="en-US" dirty="0" smtClean="0">
                <a:latin typeface="Arial Narrow" pitchFamily="34" charset="0"/>
              </a:rPr>
              <a:t>.</a:t>
            </a:r>
          </a:p>
          <a:p>
            <a:pPr marL="342900" indent="-342900">
              <a:buFont typeface="+mj-lt"/>
              <a:buAutoNum type="arabicPeriod"/>
            </a:pPr>
            <a:endParaRPr lang="en-US" dirty="0">
              <a:latin typeface="Arial Narrow" pitchFamily="34" charset="0"/>
            </a:endParaRPr>
          </a:p>
        </p:txBody>
      </p:sp>
    </p:spTree>
    <p:extLst>
      <p:ext uri="{BB962C8B-B14F-4D97-AF65-F5344CB8AC3E}">
        <p14:creationId xmlns:p14="http://schemas.microsoft.com/office/powerpoint/2010/main" val="3413679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144000" cy="6463308"/>
          </a:xfrm>
          <a:prstGeom prst="rect">
            <a:avLst/>
          </a:prstGeom>
        </p:spPr>
        <p:txBody>
          <a:bodyPr wrap="square">
            <a:spAutoFit/>
          </a:bodyPr>
          <a:lstStyle/>
          <a:p>
            <a:pPr marL="342900" indent="-342900">
              <a:buFont typeface="+mj-lt"/>
              <a:buAutoNum type="romanUcPeriod"/>
            </a:pPr>
            <a:r>
              <a:rPr lang="en-US" dirty="0">
                <a:solidFill>
                  <a:srgbClr val="FF0000"/>
                </a:solidFill>
                <a:latin typeface="Arial Narrow" pitchFamily="34" charset="0"/>
              </a:rPr>
              <a:t>Beneficiaries</a:t>
            </a:r>
            <a:r>
              <a:rPr lang="en-US" dirty="0">
                <a:latin typeface="Arial Narrow" pitchFamily="34" charset="0"/>
              </a:rPr>
              <a:t> shall fulfill the following </a:t>
            </a:r>
            <a:r>
              <a:rPr lang="en-US" dirty="0">
                <a:solidFill>
                  <a:srgbClr val="FF0000"/>
                </a:solidFill>
                <a:latin typeface="Arial Narrow" pitchFamily="34" charset="0"/>
              </a:rPr>
              <a:t>obligations</a:t>
            </a:r>
            <a:r>
              <a:rPr lang="en-US" dirty="0">
                <a:latin typeface="Arial Narrow" pitchFamily="34" charset="0"/>
              </a:rPr>
              <a:t> as a consortium:</a:t>
            </a:r>
          </a:p>
          <a:p>
            <a:pPr marL="800100" lvl="1" indent="-342900">
              <a:buFont typeface="+mj-lt"/>
              <a:buAutoNum type="alphaLcParenR"/>
            </a:pPr>
            <a:endParaRPr lang="en-US" dirty="0" smtClean="0">
              <a:solidFill>
                <a:srgbClr val="FF0000"/>
              </a:solidFill>
              <a:latin typeface="Arial Narrow" pitchFamily="34" charset="0"/>
            </a:endParaRPr>
          </a:p>
          <a:p>
            <a:pPr marL="800100" lvl="1" indent="-342900">
              <a:buFont typeface="+mj-lt"/>
              <a:buAutoNum type="alphaLcParenR"/>
            </a:pPr>
            <a:r>
              <a:rPr lang="en-US" dirty="0" smtClean="0">
                <a:solidFill>
                  <a:srgbClr val="FF0000"/>
                </a:solidFill>
                <a:latin typeface="Arial Narrow" pitchFamily="34" charset="0"/>
              </a:rPr>
              <a:t>provide </a:t>
            </a:r>
            <a:r>
              <a:rPr lang="en-US" dirty="0">
                <a:solidFill>
                  <a:srgbClr val="FF0000"/>
                </a:solidFill>
                <a:latin typeface="Arial Narrow" pitchFamily="34" charset="0"/>
              </a:rPr>
              <a:t>all detailed data </a:t>
            </a:r>
            <a:r>
              <a:rPr lang="en-US" dirty="0">
                <a:latin typeface="Arial Narrow" pitchFamily="34" charset="0"/>
              </a:rPr>
              <a:t>requested by the REA for the proper </a:t>
            </a:r>
            <a:r>
              <a:rPr lang="en-US" dirty="0">
                <a:solidFill>
                  <a:srgbClr val="FF0000"/>
                </a:solidFill>
                <a:latin typeface="Arial Narrow" pitchFamily="34" charset="0"/>
              </a:rPr>
              <a:t>administration</a:t>
            </a:r>
            <a:r>
              <a:rPr lang="en-US" dirty="0">
                <a:latin typeface="Arial Narrow" pitchFamily="34" charset="0"/>
              </a:rPr>
              <a:t> of this project;</a:t>
            </a:r>
          </a:p>
          <a:p>
            <a:pPr marL="800100" lvl="1" indent="-342900">
              <a:buFont typeface="+mj-lt"/>
              <a:buAutoNum type="alphaLcParenR"/>
            </a:pPr>
            <a:endParaRPr lang="en-US" dirty="0" smtClean="0">
              <a:solidFill>
                <a:srgbClr val="FF0000"/>
              </a:solidFill>
              <a:latin typeface="Arial Narrow" pitchFamily="34" charset="0"/>
            </a:endParaRPr>
          </a:p>
          <a:p>
            <a:pPr marL="800100" lvl="1" indent="-342900">
              <a:buFont typeface="+mj-lt"/>
              <a:buAutoNum type="alphaLcParenR"/>
            </a:pPr>
            <a:r>
              <a:rPr lang="en-US" dirty="0" smtClean="0">
                <a:solidFill>
                  <a:srgbClr val="FF0000"/>
                </a:solidFill>
                <a:latin typeface="Arial Narrow" pitchFamily="34" charset="0"/>
              </a:rPr>
              <a:t>carry </a:t>
            </a:r>
            <a:r>
              <a:rPr lang="en-US" dirty="0">
                <a:solidFill>
                  <a:srgbClr val="FF0000"/>
                </a:solidFill>
                <a:latin typeface="Arial Narrow" pitchFamily="34" charset="0"/>
              </a:rPr>
              <a:t>out the project jointly </a:t>
            </a:r>
            <a:r>
              <a:rPr lang="en-US" dirty="0">
                <a:latin typeface="Arial Narrow" pitchFamily="34" charset="0"/>
              </a:rPr>
              <a:t>and severally vis-à-vis the Union, taking all necessary and reasonable measures to ensure it is carried out in accordance with the terms and conditions of this GA</a:t>
            </a:r>
          </a:p>
          <a:p>
            <a:pPr marL="800100" lvl="1" indent="-342900">
              <a:buFont typeface="+mj-lt"/>
              <a:buAutoNum type="alphaLcParenR"/>
            </a:pPr>
            <a:endParaRPr lang="en-US" dirty="0" smtClean="0">
              <a:solidFill>
                <a:srgbClr val="FF0000"/>
              </a:solidFill>
              <a:latin typeface="Arial Narrow" pitchFamily="34" charset="0"/>
            </a:endParaRPr>
          </a:p>
          <a:p>
            <a:pPr marL="800100" lvl="1" indent="-342900">
              <a:buFont typeface="+mj-lt"/>
              <a:buAutoNum type="alphaLcParenR"/>
            </a:pPr>
            <a:r>
              <a:rPr lang="en-US" dirty="0" smtClean="0">
                <a:solidFill>
                  <a:srgbClr val="FF0000"/>
                </a:solidFill>
                <a:latin typeface="Arial Narrow" pitchFamily="34" charset="0"/>
              </a:rPr>
              <a:t>make </a:t>
            </a:r>
            <a:r>
              <a:rPr lang="en-US" dirty="0">
                <a:solidFill>
                  <a:srgbClr val="FF0000"/>
                </a:solidFill>
                <a:latin typeface="Arial Narrow" pitchFamily="34" charset="0"/>
              </a:rPr>
              <a:t>appropriate internal arrangements </a:t>
            </a:r>
            <a:r>
              <a:rPr lang="en-US" dirty="0">
                <a:latin typeface="Arial Narrow" pitchFamily="34" charset="0"/>
              </a:rPr>
              <a:t>consistent with the provisions of this grant agreement to ensure the </a:t>
            </a:r>
            <a:r>
              <a:rPr lang="en-US" dirty="0">
                <a:solidFill>
                  <a:srgbClr val="FF0000"/>
                </a:solidFill>
                <a:latin typeface="Arial Narrow" pitchFamily="34" charset="0"/>
              </a:rPr>
              <a:t>efficient implementation </a:t>
            </a:r>
            <a:r>
              <a:rPr lang="en-US" dirty="0">
                <a:latin typeface="Arial Narrow" pitchFamily="34" charset="0"/>
              </a:rPr>
              <a:t>of the project. </a:t>
            </a:r>
            <a:r>
              <a:rPr lang="en-US" dirty="0" smtClean="0">
                <a:latin typeface="Arial Narrow" pitchFamily="34" charset="0"/>
              </a:rPr>
              <a:t>These </a:t>
            </a:r>
            <a:r>
              <a:rPr lang="en-US" dirty="0">
                <a:latin typeface="Arial Narrow" pitchFamily="34" charset="0"/>
              </a:rPr>
              <a:t>internal arrangements </a:t>
            </a:r>
            <a:r>
              <a:rPr lang="en-US" dirty="0" smtClean="0">
                <a:latin typeface="Arial Narrow" pitchFamily="34" charset="0"/>
              </a:rPr>
              <a:t>could take </a:t>
            </a:r>
            <a:r>
              <a:rPr lang="en-US" dirty="0">
                <a:latin typeface="Arial Narrow" pitchFamily="34" charset="0"/>
              </a:rPr>
              <a:t>the form of a written </a:t>
            </a:r>
            <a:r>
              <a:rPr lang="en-US" dirty="0">
                <a:solidFill>
                  <a:srgbClr val="FF0000"/>
                </a:solidFill>
                <a:latin typeface="Arial Narrow" pitchFamily="34" charset="0"/>
              </a:rPr>
              <a:t>consortium agreement </a:t>
            </a:r>
            <a:r>
              <a:rPr lang="en-US" dirty="0" smtClean="0">
                <a:latin typeface="Arial Narrow" pitchFamily="34" charset="0"/>
              </a:rPr>
              <a:t>governing </a:t>
            </a:r>
            <a:r>
              <a:rPr lang="en-US" dirty="0">
                <a:latin typeface="Arial Narrow" pitchFamily="34" charset="0"/>
              </a:rPr>
              <a:t>inter alia the following:</a:t>
            </a:r>
          </a:p>
          <a:p>
            <a:pPr marL="1314450" lvl="2" indent="-400050">
              <a:buFont typeface="+mj-lt"/>
              <a:buAutoNum type="romanUcPeriod"/>
            </a:pPr>
            <a:r>
              <a:rPr lang="en-US" dirty="0" smtClean="0">
                <a:latin typeface="Arial Narrow" pitchFamily="34" charset="0"/>
              </a:rPr>
              <a:t>the </a:t>
            </a:r>
            <a:r>
              <a:rPr lang="en-US" dirty="0">
                <a:latin typeface="Arial Narrow" pitchFamily="34" charset="0"/>
              </a:rPr>
              <a:t>internal </a:t>
            </a:r>
            <a:r>
              <a:rPr lang="en-US" dirty="0" err="1">
                <a:latin typeface="Arial Narrow" pitchFamily="34" charset="0"/>
              </a:rPr>
              <a:t>organisation</a:t>
            </a:r>
            <a:r>
              <a:rPr lang="en-US" dirty="0">
                <a:latin typeface="Arial Narrow" pitchFamily="34" charset="0"/>
              </a:rPr>
              <a:t> of the consortium including the </a:t>
            </a:r>
            <a:r>
              <a:rPr lang="en-US" dirty="0" smtClean="0">
                <a:latin typeface="Arial Narrow" pitchFamily="34" charset="0"/>
              </a:rPr>
              <a:t>decision making </a:t>
            </a:r>
            <a:r>
              <a:rPr lang="en-US" dirty="0">
                <a:latin typeface="Arial Narrow" pitchFamily="34" charset="0"/>
              </a:rPr>
              <a:t>procedures;</a:t>
            </a:r>
          </a:p>
          <a:p>
            <a:pPr marL="1314450" lvl="2" indent="-400050">
              <a:buFont typeface="+mj-lt"/>
              <a:buAutoNum type="romanUcPeriod"/>
            </a:pPr>
            <a:r>
              <a:rPr lang="en-US" dirty="0" smtClean="0">
                <a:latin typeface="Arial Narrow" pitchFamily="34" charset="0"/>
              </a:rPr>
              <a:t>rules </a:t>
            </a:r>
            <a:r>
              <a:rPr lang="en-US" dirty="0">
                <a:latin typeface="Arial Narrow" pitchFamily="34" charset="0"/>
              </a:rPr>
              <a:t>on dissemination and use, and access rights;</a:t>
            </a:r>
          </a:p>
          <a:p>
            <a:pPr marL="1314450" lvl="2" indent="-400050">
              <a:buFont typeface="+mj-lt"/>
              <a:buAutoNum type="romanUcPeriod"/>
            </a:pPr>
            <a:r>
              <a:rPr lang="en-US" dirty="0" smtClean="0">
                <a:latin typeface="Arial Narrow" pitchFamily="34" charset="0"/>
              </a:rPr>
              <a:t>the </a:t>
            </a:r>
            <a:r>
              <a:rPr lang="en-US" dirty="0">
                <a:latin typeface="Arial Narrow" pitchFamily="34" charset="0"/>
              </a:rPr>
              <a:t>distribution of the financial contribution of the Union;</a:t>
            </a:r>
          </a:p>
          <a:p>
            <a:pPr marL="1314450" lvl="2" indent="-400050">
              <a:buFont typeface="+mj-lt"/>
              <a:buAutoNum type="romanUcPeriod"/>
            </a:pPr>
            <a:r>
              <a:rPr lang="en-US" dirty="0" smtClean="0">
                <a:latin typeface="Arial Narrow" pitchFamily="34" charset="0"/>
              </a:rPr>
              <a:t>the </a:t>
            </a:r>
            <a:r>
              <a:rPr lang="en-US" dirty="0">
                <a:latin typeface="Arial Narrow" pitchFamily="34" charset="0"/>
              </a:rPr>
              <a:t>settlement of internal disputes, including cases of abuse </a:t>
            </a:r>
            <a:r>
              <a:rPr lang="en-US" dirty="0" smtClean="0">
                <a:latin typeface="Arial Narrow" pitchFamily="34" charset="0"/>
              </a:rPr>
              <a:t>of power</a:t>
            </a:r>
            <a:r>
              <a:rPr lang="en-US" dirty="0">
                <a:latin typeface="Arial Narrow" pitchFamily="34" charset="0"/>
              </a:rPr>
              <a:t>;</a:t>
            </a:r>
          </a:p>
          <a:p>
            <a:pPr marL="1257300" lvl="2" indent="-342900">
              <a:buFont typeface="+mj-lt"/>
              <a:buAutoNum type="romanUcPeriod"/>
            </a:pPr>
            <a:r>
              <a:rPr lang="en-US" dirty="0">
                <a:latin typeface="Arial Narrow" pitchFamily="34" charset="0"/>
              </a:rPr>
              <a:t>liability, indemnification and confidentiality arrangements </a:t>
            </a:r>
            <a:r>
              <a:rPr lang="en-US" dirty="0" smtClean="0">
                <a:latin typeface="Arial Narrow" pitchFamily="34" charset="0"/>
              </a:rPr>
              <a:t>between the beneficiaries</a:t>
            </a:r>
          </a:p>
          <a:p>
            <a:pPr marL="800100" lvl="1" indent="-342900">
              <a:buFont typeface="+mj-lt"/>
              <a:buAutoNum type="alphaLcParenR"/>
            </a:pPr>
            <a:endParaRPr lang="en-US" dirty="0" smtClean="0">
              <a:latin typeface="Arial Narrow" pitchFamily="34" charset="0"/>
            </a:endParaRPr>
          </a:p>
          <a:p>
            <a:pPr marL="800100" lvl="1" indent="-342900">
              <a:buFont typeface="+mj-lt"/>
              <a:buAutoNum type="alphaLcParenR"/>
            </a:pPr>
            <a:r>
              <a:rPr lang="en-US" dirty="0" smtClean="0">
                <a:latin typeface="Arial Narrow" pitchFamily="34" charset="0"/>
              </a:rPr>
              <a:t>engage</a:t>
            </a:r>
            <a:r>
              <a:rPr lang="en-US" dirty="0">
                <a:latin typeface="Arial Narrow" pitchFamily="34" charset="0"/>
              </a:rPr>
              <a:t>, whenever appropriate, with actors beyond the </a:t>
            </a:r>
            <a:r>
              <a:rPr lang="en-US" dirty="0" smtClean="0">
                <a:latin typeface="Arial Narrow" pitchFamily="34" charset="0"/>
              </a:rPr>
              <a:t>research community </a:t>
            </a:r>
            <a:r>
              <a:rPr lang="en-US" dirty="0">
                <a:latin typeface="Arial Narrow" pitchFamily="34" charset="0"/>
              </a:rPr>
              <a:t>and with the public in order to foster dialogue and debate </a:t>
            </a:r>
            <a:r>
              <a:rPr lang="en-US" dirty="0" smtClean="0">
                <a:latin typeface="Arial Narrow" pitchFamily="34" charset="0"/>
              </a:rPr>
              <a:t>on the </a:t>
            </a:r>
            <a:r>
              <a:rPr lang="en-US" dirty="0">
                <a:latin typeface="Arial Narrow" pitchFamily="34" charset="0"/>
              </a:rPr>
              <a:t>research agenda, on research results and on related scientific </a:t>
            </a:r>
            <a:r>
              <a:rPr lang="en-US" dirty="0" smtClean="0">
                <a:latin typeface="Arial Narrow" pitchFamily="34" charset="0"/>
              </a:rPr>
              <a:t>issues with </a:t>
            </a:r>
            <a:r>
              <a:rPr lang="en-US" dirty="0">
                <a:latin typeface="Arial Narrow" pitchFamily="34" charset="0"/>
              </a:rPr>
              <a:t>policy makers and civil society; create synergies with education </a:t>
            </a:r>
            <a:r>
              <a:rPr lang="en-US" dirty="0" smtClean="0">
                <a:latin typeface="Arial Narrow" pitchFamily="34" charset="0"/>
              </a:rPr>
              <a:t>at all </a:t>
            </a:r>
            <a:r>
              <a:rPr lang="en-US" dirty="0">
                <a:latin typeface="Arial Narrow" pitchFamily="34" charset="0"/>
              </a:rPr>
              <a:t>levels and conduct activities promoting the socioeconomic impact </a:t>
            </a:r>
            <a:r>
              <a:rPr lang="en-US" dirty="0" smtClean="0">
                <a:latin typeface="Arial Narrow" pitchFamily="34" charset="0"/>
              </a:rPr>
              <a:t>of the research.</a:t>
            </a:r>
          </a:p>
          <a:p>
            <a:pPr marL="800100" lvl="1" indent="-342900">
              <a:buFont typeface="+mj-lt"/>
              <a:buAutoNum type="alphaLcParenR"/>
            </a:pPr>
            <a:endParaRPr lang="en-US" dirty="0" smtClean="0">
              <a:latin typeface="Arial Narrow" pitchFamily="34" charset="0"/>
            </a:endParaRPr>
          </a:p>
          <a:p>
            <a:pPr marL="800100" lvl="1" indent="-342900">
              <a:buFont typeface="+mj-lt"/>
              <a:buAutoNum type="alphaLcParenR"/>
            </a:pPr>
            <a:r>
              <a:rPr lang="en-US" dirty="0" smtClean="0">
                <a:latin typeface="Arial Narrow" pitchFamily="34" charset="0"/>
              </a:rPr>
              <a:t>allow </a:t>
            </a:r>
            <a:r>
              <a:rPr lang="en-US" dirty="0">
                <a:latin typeface="Arial Narrow" pitchFamily="34" charset="0"/>
              </a:rPr>
              <a:t>the REA to take part in meetings concerning the project.</a:t>
            </a:r>
          </a:p>
          <a:p>
            <a:pPr marL="342900" indent="-342900">
              <a:buFont typeface="+mj-lt"/>
              <a:buAutoNum type="romanUcPeriod"/>
            </a:pPr>
            <a:endParaRPr lang="it-IT" dirty="0">
              <a:latin typeface="Arial Narrow" pitchFamily="34" charset="0"/>
            </a:endParaRPr>
          </a:p>
        </p:txBody>
      </p:sp>
    </p:spTree>
    <p:extLst>
      <p:ext uri="{BB962C8B-B14F-4D97-AF65-F5344CB8AC3E}">
        <p14:creationId xmlns:p14="http://schemas.microsoft.com/office/powerpoint/2010/main" val="1376242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995"/>
            <a:ext cx="9036496" cy="6740307"/>
          </a:xfrm>
          <a:prstGeom prst="rect">
            <a:avLst/>
          </a:prstGeom>
        </p:spPr>
        <p:txBody>
          <a:bodyPr wrap="square">
            <a:spAutoFit/>
          </a:bodyPr>
          <a:lstStyle/>
          <a:p>
            <a:r>
              <a:rPr lang="en-US" b="1" dirty="0">
                <a:latin typeface="Arial Narrow" pitchFamily="34" charset="0"/>
              </a:rPr>
              <a:t>II.3. Specific performance obligations of each </a:t>
            </a:r>
            <a:r>
              <a:rPr lang="en-US" b="1" dirty="0" smtClean="0">
                <a:latin typeface="Arial Narrow" pitchFamily="34" charset="0"/>
              </a:rPr>
              <a:t>beneficiary     (third parties)</a:t>
            </a:r>
          </a:p>
          <a:p>
            <a:endParaRPr lang="en-US" b="1" dirty="0" smtClean="0">
              <a:latin typeface="Arial Narrow" pitchFamily="34" charset="0"/>
            </a:endParaRPr>
          </a:p>
          <a:p>
            <a:pPr marL="342900" indent="-342900">
              <a:buFont typeface="+mj-lt"/>
              <a:buAutoNum type="alphaLcParenR"/>
            </a:pPr>
            <a:r>
              <a:rPr lang="en-US" dirty="0">
                <a:latin typeface="Arial Narrow" pitchFamily="34" charset="0"/>
              </a:rPr>
              <a:t>carry out the work to be performed, as identified in Annex I. However, </a:t>
            </a:r>
            <a:r>
              <a:rPr lang="en-US" dirty="0" smtClean="0">
                <a:latin typeface="Arial Narrow" pitchFamily="34" charset="0"/>
              </a:rPr>
              <a:t>…  it </a:t>
            </a:r>
            <a:r>
              <a:rPr lang="en-US" dirty="0">
                <a:latin typeface="Arial Narrow" pitchFamily="34" charset="0"/>
              </a:rPr>
              <a:t>may call upon </a:t>
            </a:r>
            <a:r>
              <a:rPr lang="en-US" b="1" dirty="0">
                <a:solidFill>
                  <a:srgbClr val="FF0000"/>
                </a:solidFill>
                <a:latin typeface="Arial Narrow" pitchFamily="34" charset="0"/>
              </a:rPr>
              <a:t>third </a:t>
            </a:r>
            <a:r>
              <a:rPr lang="en-US" b="1" dirty="0" smtClean="0">
                <a:solidFill>
                  <a:srgbClr val="FF0000"/>
                </a:solidFill>
                <a:latin typeface="Arial Narrow" pitchFamily="34" charset="0"/>
              </a:rPr>
              <a:t>parties </a:t>
            </a:r>
            <a:r>
              <a:rPr lang="en-US" dirty="0" smtClean="0">
                <a:latin typeface="Arial Narrow" pitchFamily="34" charset="0"/>
              </a:rPr>
              <a:t>to </a:t>
            </a:r>
            <a:r>
              <a:rPr lang="en-US" dirty="0">
                <a:latin typeface="Arial Narrow" pitchFamily="34" charset="0"/>
              </a:rPr>
              <a:t>carry out certain elements, according to the conditions established in </a:t>
            </a:r>
            <a:r>
              <a:rPr lang="en-US" dirty="0" smtClean="0">
                <a:latin typeface="Arial Narrow" pitchFamily="34" charset="0"/>
              </a:rPr>
              <a:t>Article II.7 </a:t>
            </a:r>
            <a:r>
              <a:rPr lang="en-US" dirty="0">
                <a:latin typeface="Arial Narrow" pitchFamily="34" charset="0"/>
              </a:rPr>
              <a:t>or any special clause in Article 7. The beneficiary may use </a:t>
            </a:r>
            <a:r>
              <a:rPr lang="en-US" dirty="0">
                <a:solidFill>
                  <a:srgbClr val="FF0000"/>
                </a:solidFill>
                <a:latin typeface="Arial Narrow" pitchFamily="34" charset="0"/>
              </a:rPr>
              <a:t>resources</a:t>
            </a:r>
            <a:r>
              <a:rPr lang="en-US" dirty="0">
                <a:latin typeface="Arial Narrow" pitchFamily="34" charset="0"/>
              </a:rPr>
              <a:t> </a:t>
            </a:r>
            <a:r>
              <a:rPr lang="en-US" dirty="0" smtClean="0">
                <a:latin typeface="Arial Narrow" pitchFamily="34" charset="0"/>
              </a:rPr>
              <a:t>that are </a:t>
            </a:r>
            <a:r>
              <a:rPr lang="en-US" dirty="0">
                <a:solidFill>
                  <a:srgbClr val="FF0000"/>
                </a:solidFill>
                <a:latin typeface="Arial Narrow" pitchFamily="34" charset="0"/>
              </a:rPr>
              <a:t>made available by third parties </a:t>
            </a:r>
            <a:r>
              <a:rPr lang="en-US" dirty="0">
                <a:latin typeface="Arial Narrow" pitchFamily="34" charset="0"/>
              </a:rPr>
              <a:t>in order to carry out its part of the </a:t>
            </a:r>
            <a:r>
              <a:rPr lang="en-US" dirty="0" smtClean="0">
                <a:latin typeface="Arial Narrow" pitchFamily="34" charset="0"/>
              </a:rPr>
              <a:t>work;</a:t>
            </a:r>
          </a:p>
          <a:p>
            <a:pPr marL="342900" indent="-342900">
              <a:buFont typeface="+mj-lt"/>
              <a:buAutoNum type="alphaLcParenR"/>
            </a:pPr>
            <a:r>
              <a:rPr lang="en-US" dirty="0" smtClean="0">
                <a:latin typeface="Arial Narrow" pitchFamily="34" charset="0"/>
              </a:rPr>
              <a:t>ensure </a:t>
            </a:r>
            <a:r>
              <a:rPr lang="en-US" dirty="0">
                <a:latin typeface="Arial Narrow" pitchFamily="34" charset="0"/>
              </a:rPr>
              <a:t>that any </a:t>
            </a:r>
            <a:r>
              <a:rPr lang="en-US" dirty="0">
                <a:solidFill>
                  <a:srgbClr val="FF0000"/>
                </a:solidFill>
                <a:latin typeface="Arial Narrow" pitchFamily="34" charset="0"/>
              </a:rPr>
              <a:t>agreement</a:t>
            </a:r>
            <a:r>
              <a:rPr lang="en-US" dirty="0">
                <a:latin typeface="Arial Narrow" pitchFamily="34" charset="0"/>
              </a:rPr>
              <a:t> or contract related to the project, entered </a:t>
            </a:r>
            <a:r>
              <a:rPr lang="en-US" dirty="0" smtClean="0">
                <a:latin typeface="Arial Narrow" pitchFamily="34" charset="0"/>
              </a:rPr>
              <a:t>into between </a:t>
            </a:r>
            <a:r>
              <a:rPr lang="en-US" dirty="0">
                <a:latin typeface="Arial Narrow" pitchFamily="34" charset="0"/>
              </a:rPr>
              <a:t>the beneficiary and any </a:t>
            </a:r>
            <a:r>
              <a:rPr lang="en-US" dirty="0">
                <a:solidFill>
                  <a:srgbClr val="FF0000"/>
                </a:solidFill>
                <a:latin typeface="Arial Narrow" pitchFamily="34" charset="0"/>
              </a:rPr>
              <a:t>third party </a:t>
            </a:r>
            <a:r>
              <a:rPr lang="en-US" dirty="0">
                <a:latin typeface="Arial Narrow" pitchFamily="34" charset="0"/>
              </a:rPr>
              <a:t>contain provisions that this </a:t>
            </a:r>
            <a:r>
              <a:rPr lang="en-US" dirty="0" smtClean="0">
                <a:latin typeface="Arial Narrow" pitchFamily="34" charset="0"/>
              </a:rPr>
              <a:t>third party</a:t>
            </a:r>
            <a:r>
              <a:rPr lang="en-US" dirty="0">
                <a:latin typeface="Arial Narrow" pitchFamily="34" charset="0"/>
              </a:rPr>
              <a:t>, including the auditor providing the certificate on the financial statements or on the methodology, shall have no rights vis-à-vis the REA </a:t>
            </a:r>
            <a:r>
              <a:rPr lang="en-US" dirty="0" smtClean="0">
                <a:latin typeface="Arial Narrow" pitchFamily="34" charset="0"/>
              </a:rPr>
              <a:t>..under </a:t>
            </a:r>
            <a:r>
              <a:rPr lang="en-US" dirty="0">
                <a:latin typeface="Arial Narrow" pitchFamily="34" charset="0"/>
              </a:rPr>
              <a:t>this </a:t>
            </a:r>
            <a:r>
              <a:rPr lang="en-US" dirty="0" smtClean="0">
                <a:latin typeface="Arial Narrow" pitchFamily="34" charset="0"/>
              </a:rPr>
              <a:t>GA;</a:t>
            </a:r>
          </a:p>
          <a:p>
            <a:pPr marL="342900" indent="-342900">
              <a:buFont typeface="+mj-lt"/>
              <a:buAutoNum type="alphaLcParenR"/>
            </a:pPr>
            <a:r>
              <a:rPr lang="en-US" dirty="0" smtClean="0">
                <a:latin typeface="Arial Narrow" pitchFamily="34" charset="0"/>
              </a:rPr>
              <a:t>ensure </a:t>
            </a:r>
            <a:r>
              <a:rPr lang="en-US" dirty="0">
                <a:latin typeface="Arial Narrow" pitchFamily="34" charset="0"/>
              </a:rPr>
              <a:t>that the rights of the REA, the Commission and the Court of Auditors </a:t>
            </a:r>
            <a:r>
              <a:rPr lang="en-US" dirty="0" smtClean="0">
                <a:latin typeface="Arial Narrow" pitchFamily="34" charset="0"/>
              </a:rPr>
              <a:t>to carry </a:t>
            </a:r>
            <a:r>
              <a:rPr lang="en-US" dirty="0">
                <a:latin typeface="Arial Narrow" pitchFamily="34" charset="0"/>
              </a:rPr>
              <a:t>out audits are </a:t>
            </a:r>
            <a:r>
              <a:rPr lang="en-US" dirty="0">
                <a:solidFill>
                  <a:srgbClr val="FF0000"/>
                </a:solidFill>
                <a:latin typeface="Arial Narrow" pitchFamily="34" charset="0"/>
              </a:rPr>
              <a:t>extended</a:t>
            </a:r>
            <a:r>
              <a:rPr lang="en-US" dirty="0">
                <a:latin typeface="Arial Narrow" pitchFamily="34" charset="0"/>
              </a:rPr>
              <a:t> to the right to carry out any such audit or </a:t>
            </a:r>
            <a:r>
              <a:rPr lang="en-US" dirty="0" smtClean="0">
                <a:latin typeface="Arial Narrow" pitchFamily="34" charset="0"/>
              </a:rPr>
              <a:t>control </a:t>
            </a:r>
            <a:r>
              <a:rPr lang="en-US" dirty="0" smtClean="0">
                <a:solidFill>
                  <a:srgbClr val="FF0000"/>
                </a:solidFill>
                <a:latin typeface="Arial Narrow" pitchFamily="34" charset="0"/>
              </a:rPr>
              <a:t>on </a:t>
            </a:r>
            <a:r>
              <a:rPr lang="en-US" dirty="0">
                <a:solidFill>
                  <a:srgbClr val="FF0000"/>
                </a:solidFill>
                <a:latin typeface="Arial Narrow" pitchFamily="34" charset="0"/>
              </a:rPr>
              <a:t>any third party </a:t>
            </a:r>
            <a:r>
              <a:rPr lang="en-US" dirty="0">
                <a:latin typeface="Arial Narrow" pitchFamily="34" charset="0"/>
              </a:rPr>
              <a:t>whose costs are reimbursed </a:t>
            </a:r>
            <a:r>
              <a:rPr lang="en-US" dirty="0" smtClean="0">
                <a:latin typeface="Arial Narrow" pitchFamily="34" charset="0"/>
              </a:rPr>
              <a:t>…. by ….the </a:t>
            </a:r>
            <a:r>
              <a:rPr lang="en-US" dirty="0">
                <a:latin typeface="Arial Narrow" pitchFamily="34" charset="0"/>
              </a:rPr>
              <a:t>Union, on the same terms and conditions as those </a:t>
            </a:r>
            <a:r>
              <a:rPr lang="en-US" dirty="0" smtClean="0">
                <a:latin typeface="Arial Narrow" pitchFamily="34" charset="0"/>
              </a:rPr>
              <a:t>indicated in </a:t>
            </a:r>
            <a:r>
              <a:rPr lang="en-US" dirty="0">
                <a:latin typeface="Arial Narrow" pitchFamily="34" charset="0"/>
              </a:rPr>
              <a:t>this </a:t>
            </a:r>
            <a:r>
              <a:rPr lang="en-US" dirty="0" smtClean="0">
                <a:latin typeface="Arial Narrow" pitchFamily="34" charset="0"/>
              </a:rPr>
              <a:t>GA;</a:t>
            </a:r>
          </a:p>
          <a:p>
            <a:pPr marL="342900" indent="-342900">
              <a:buFont typeface="+mj-lt"/>
              <a:buAutoNum type="alphaLcParenR"/>
            </a:pPr>
            <a:r>
              <a:rPr lang="en-US" dirty="0" smtClean="0">
                <a:latin typeface="Arial Narrow" pitchFamily="34" charset="0"/>
              </a:rPr>
              <a:t>ensure </a:t>
            </a:r>
            <a:r>
              <a:rPr lang="en-US" dirty="0">
                <a:latin typeface="Arial Narrow" pitchFamily="34" charset="0"/>
              </a:rPr>
              <a:t>that the conditions applicable to it under Articles II.4.4, II.10, </a:t>
            </a:r>
            <a:r>
              <a:rPr lang="en-US" dirty="0" smtClean="0">
                <a:latin typeface="Arial Narrow" pitchFamily="34" charset="0"/>
              </a:rPr>
              <a:t>II.11, II.12</a:t>
            </a:r>
            <a:r>
              <a:rPr lang="en-US" dirty="0">
                <a:latin typeface="Arial Narrow" pitchFamily="34" charset="0"/>
              </a:rPr>
              <a:t>, II.13, II.14 and II.22 </a:t>
            </a:r>
            <a:r>
              <a:rPr lang="en-US" dirty="0">
                <a:solidFill>
                  <a:srgbClr val="FF0000"/>
                </a:solidFill>
                <a:latin typeface="Arial Narrow" pitchFamily="34" charset="0"/>
              </a:rPr>
              <a:t>are also applicable to any third party </a:t>
            </a:r>
            <a:r>
              <a:rPr lang="en-US" dirty="0">
                <a:latin typeface="Arial Narrow" pitchFamily="34" charset="0"/>
              </a:rPr>
              <a:t>whose </a:t>
            </a:r>
            <a:r>
              <a:rPr lang="en-US" dirty="0" smtClean="0">
                <a:latin typeface="Arial Narrow" pitchFamily="34" charset="0"/>
              </a:rPr>
              <a:t>costs are </a:t>
            </a:r>
            <a:r>
              <a:rPr lang="en-US" dirty="0">
                <a:latin typeface="Arial Narrow" pitchFamily="34" charset="0"/>
              </a:rPr>
              <a:t>claimed </a:t>
            </a:r>
            <a:r>
              <a:rPr lang="en-US" dirty="0" smtClean="0">
                <a:latin typeface="Arial Narrow" pitchFamily="34" charset="0"/>
              </a:rPr>
              <a:t>..according </a:t>
            </a:r>
            <a:r>
              <a:rPr lang="en-US" dirty="0">
                <a:latin typeface="Arial Narrow" pitchFamily="34" charset="0"/>
              </a:rPr>
              <a:t>to the provisions of this </a:t>
            </a:r>
            <a:r>
              <a:rPr lang="en-US" dirty="0" smtClean="0">
                <a:latin typeface="Arial Narrow" pitchFamily="34" charset="0"/>
              </a:rPr>
              <a:t>GA;</a:t>
            </a:r>
            <a:endParaRPr lang="en-US" dirty="0">
              <a:latin typeface="Arial Narrow" pitchFamily="34" charset="0"/>
            </a:endParaRPr>
          </a:p>
          <a:p>
            <a:pPr marL="342900" indent="-342900">
              <a:buFont typeface="+mj-lt"/>
              <a:buAutoNum type="alphaLcParenR"/>
            </a:pPr>
            <a:r>
              <a:rPr lang="en-US" dirty="0" smtClean="0">
                <a:latin typeface="Arial Narrow" pitchFamily="34" charset="0"/>
              </a:rPr>
              <a:t>ensure </a:t>
            </a:r>
            <a:r>
              <a:rPr lang="en-US" dirty="0">
                <a:latin typeface="Arial Narrow" pitchFamily="34" charset="0"/>
              </a:rPr>
              <a:t>that the </a:t>
            </a:r>
            <a:r>
              <a:rPr lang="en-US" dirty="0">
                <a:solidFill>
                  <a:srgbClr val="FF0000"/>
                </a:solidFill>
                <a:latin typeface="Arial Narrow" pitchFamily="34" charset="0"/>
              </a:rPr>
              <a:t>tasks assigned to it are correctly and timely </a:t>
            </a:r>
            <a:r>
              <a:rPr lang="en-US" dirty="0" smtClean="0">
                <a:solidFill>
                  <a:srgbClr val="FF0000"/>
                </a:solidFill>
                <a:latin typeface="Arial Narrow" pitchFamily="34" charset="0"/>
              </a:rPr>
              <a:t>performed</a:t>
            </a:r>
            <a:r>
              <a:rPr lang="en-US" dirty="0" smtClean="0">
                <a:latin typeface="Arial Narrow" pitchFamily="34" charset="0"/>
              </a:rPr>
              <a:t>;</a:t>
            </a:r>
          </a:p>
          <a:p>
            <a:pPr marL="342900" indent="-342900">
              <a:buFont typeface="+mj-lt"/>
              <a:buAutoNum type="alphaLcParenR"/>
            </a:pPr>
            <a:r>
              <a:rPr lang="en-US" dirty="0" smtClean="0">
                <a:solidFill>
                  <a:srgbClr val="FF0000"/>
                </a:solidFill>
                <a:latin typeface="Arial Narrow" pitchFamily="34" charset="0"/>
              </a:rPr>
              <a:t>inform </a:t>
            </a:r>
            <a:r>
              <a:rPr lang="en-US" dirty="0">
                <a:solidFill>
                  <a:srgbClr val="FF0000"/>
                </a:solidFill>
                <a:latin typeface="Arial Narrow" pitchFamily="34" charset="0"/>
              </a:rPr>
              <a:t>the other beneficiaries and the REA </a:t>
            </a:r>
            <a:r>
              <a:rPr lang="en-US" dirty="0">
                <a:latin typeface="Arial Narrow" pitchFamily="34" charset="0"/>
              </a:rPr>
              <a:t>through the coordinator in due </a:t>
            </a:r>
            <a:r>
              <a:rPr lang="en-US" dirty="0" smtClean="0">
                <a:latin typeface="Arial Narrow" pitchFamily="34" charset="0"/>
              </a:rPr>
              <a:t>time of</a:t>
            </a:r>
            <a:r>
              <a:rPr lang="en-US" dirty="0">
                <a:latin typeface="Arial Narrow" pitchFamily="34" charset="0"/>
              </a:rPr>
              <a:t>:</a:t>
            </a:r>
          </a:p>
          <a:p>
            <a:pPr marL="742950" lvl="1" indent="-285750">
              <a:buFontTx/>
              <a:buChar char="-"/>
            </a:pPr>
            <a:r>
              <a:rPr lang="en-US" dirty="0" smtClean="0">
                <a:latin typeface="Arial Narrow" pitchFamily="34" charset="0"/>
              </a:rPr>
              <a:t>the </a:t>
            </a:r>
            <a:r>
              <a:rPr lang="en-US" dirty="0">
                <a:latin typeface="Arial Narrow" pitchFamily="34" charset="0"/>
              </a:rPr>
              <a:t>names of the person(s) who shall manage and monitor its </a:t>
            </a:r>
            <a:r>
              <a:rPr lang="en-US" dirty="0" smtClean="0">
                <a:latin typeface="Arial Narrow" pitchFamily="34" charset="0"/>
              </a:rPr>
              <a:t>work…….;</a:t>
            </a:r>
          </a:p>
          <a:p>
            <a:pPr marL="742950" lvl="1" indent="-285750">
              <a:buFontTx/>
              <a:buChar char="-"/>
            </a:pPr>
            <a:r>
              <a:rPr lang="en-US" dirty="0" smtClean="0">
                <a:latin typeface="Arial Narrow" pitchFamily="34" charset="0"/>
              </a:rPr>
              <a:t>any </a:t>
            </a:r>
            <a:r>
              <a:rPr lang="en-US" dirty="0">
                <a:latin typeface="Arial Narrow" pitchFamily="34" charset="0"/>
              </a:rPr>
              <a:t>event which might affect the implementation of the project and </a:t>
            </a:r>
            <a:r>
              <a:rPr lang="en-US" dirty="0" smtClean="0">
                <a:latin typeface="Arial Narrow" pitchFamily="34" charset="0"/>
              </a:rPr>
              <a:t>the rights </a:t>
            </a:r>
            <a:r>
              <a:rPr lang="en-US" dirty="0">
                <a:latin typeface="Arial Narrow" pitchFamily="34" charset="0"/>
              </a:rPr>
              <a:t>of the Union</a:t>
            </a:r>
            <a:r>
              <a:rPr lang="en-US" dirty="0" smtClean="0">
                <a:latin typeface="Arial Narrow" pitchFamily="34" charset="0"/>
              </a:rPr>
              <a:t>;</a:t>
            </a:r>
          </a:p>
          <a:p>
            <a:pPr marL="742950" lvl="1" indent="-285750">
              <a:buFontTx/>
              <a:buChar char="-"/>
            </a:pPr>
            <a:r>
              <a:rPr lang="en-US" dirty="0" smtClean="0">
                <a:latin typeface="Arial Narrow" pitchFamily="34" charset="0"/>
              </a:rPr>
              <a:t>any </a:t>
            </a:r>
            <a:r>
              <a:rPr lang="en-US" dirty="0">
                <a:latin typeface="Arial Narrow" pitchFamily="34" charset="0"/>
              </a:rPr>
              <a:t>change in its legal name, address and of its legal representatives, </a:t>
            </a:r>
            <a:r>
              <a:rPr lang="en-US" dirty="0" smtClean="0">
                <a:latin typeface="Arial Narrow" pitchFamily="34" charset="0"/>
              </a:rPr>
              <a:t>and any </a:t>
            </a:r>
            <a:r>
              <a:rPr lang="en-US" dirty="0">
                <a:latin typeface="Arial Narrow" pitchFamily="34" charset="0"/>
              </a:rPr>
              <a:t>change </a:t>
            </a:r>
            <a:r>
              <a:rPr lang="en-US" dirty="0" smtClean="0">
                <a:latin typeface="Arial Narrow" pitchFamily="34" charset="0"/>
              </a:rPr>
              <a:t>of its </a:t>
            </a:r>
            <a:r>
              <a:rPr lang="en-US" dirty="0">
                <a:latin typeface="Arial Narrow" pitchFamily="34" charset="0"/>
              </a:rPr>
              <a:t>legal, financial, </a:t>
            </a:r>
            <a:r>
              <a:rPr lang="en-US" dirty="0" err="1">
                <a:latin typeface="Arial Narrow" pitchFamily="34" charset="0"/>
              </a:rPr>
              <a:t>organisational</a:t>
            </a:r>
            <a:r>
              <a:rPr lang="en-US" dirty="0">
                <a:latin typeface="Arial Narrow" pitchFamily="34" charset="0"/>
              </a:rPr>
              <a:t> or </a:t>
            </a:r>
            <a:r>
              <a:rPr lang="en-US" dirty="0" smtClean="0">
                <a:latin typeface="Arial Narrow" pitchFamily="34" charset="0"/>
              </a:rPr>
              <a:t>technical situation …, change of status </a:t>
            </a:r>
            <a:r>
              <a:rPr lang="en-US" dirty="0">
                <a:latin typeface="Arial Narrow" pitchFamily="34" charset="0"/>
              </a:rPr>
              <a:t>as regards non-profit public bodies, secondary </a:t>
            </a:r>
            <a:r>
              <a:rPr lang="en-US" dirty="0" smtClean="0">
                <a:latin typeface="Arial Narrow" pitchFamily="34" charset="0"/>
              </a:rPr>
              <a:t>&amp; higher education </a:t>
            </a:r>
            <a:r>
              <a:rPr lang="en-US" dirty="0">
                <a:latin typeface="Arial Narrow" pitchFamily="34" charset="0"/>
              </a:rPr>
              <a:t>establishments, research </a:t>
            </a:r>
            <a:r>
              <a:rPr lang="en-US" dirty="0" err="1">
                <a:latin typeface="Arial Narrow" pitchFamily="34" charset="0"/>
              </a:rPr>
              <a:t>organisations</a:t>
            </a:r>
            <a:r>
              <a:rPr lang="en-US" dirty="0">
                <a:latin typeface="Arial Narrow" pitchFamily="34" charset="0"/>
              </a:rPr>
              <a:t> and SMEs</a:t>
            </a:r>
            <a:r>
              <a:rPr lang="en-US" dirty="0" smtClean="0">
                <a:latin typeface="Arial Narrow" pitchFamily="34" charset="0"/>
              </a:rPr>
              <a:t>;</a:t>
            </a:r>
          </a:p>
          <a:p>
            <a:pPr marL="742950" lvl="1" indent="-285750">
              <a:buFontTx/>
              <a:buChar char="-"/>
            </a:pPr>
            <a:r>
              <a:rPr lang="en-US" dirty="0" smtClean="0">
                <a:latin typeface="Arial Narrow" pitchFamily="34" charset="0"/>
              </a:rPr>
              <a:t>any </a:t>
            </a:r>
            <a:r>
              <a:rPr lang="en-US" dirty="0">
                <a:latin typeface="Arial Narrow" pitchFamily="34" charset="0"/>
              </a:rPr>
              <a:t>circumstance affecting the conditions of participation referred to </a:t>
            </a:r>
            <a:r>
              <a:rPr lang="en-US" dirty="0" smtClean="0">
                <a:latin typeface="Arial Narrow" pitchFamily="34" charset="0"/>
              </a:rPr>
              <a:t>in the </a:t>
            </a:r>
            <a:r>
              <a:rPr lang="en-US" dirty="0">
                <a:latin typeface="Arial Narrow" pitchFamily="34" charset="0"/>
              </a:rPr>
              <a:t>Rules </a:t>
            </a:r>
            <a:r>
              <a:rPr lang="en-US" dirty="0" smtClean="0">
                <a:latin typeface="Arial Narrow" pitchFamily="34" charset="0"/>
              </a:rPr>
              <a:t>for Participation, </a:t>
            </a:r>
            <a:r>
              <a:rPr lang="en-US" dirty="0">
                <a:latin typeface="Arial Narrow" pitchFamily="34" charset="0"/>
              </a:rPr>
              <a:t>the Financial </a:t>
            </a:r>
            <a:r>
              <a:rPr lang="en-US" dirty="0" smtClean="0">
                <a:latin typeface="Arial Narrow" pitchFamily="34" charset="0"/>
              </a:rPr>
              <a:t>Regulation </a:t>
            </a:r>
            <a:r>
              <a:rPr lang="en-US" dirty="0">
                <a:latin typeface="Arial Narrow" pitchFamily="34" charset="0"/>
              </a:rPr>
              <a:t>and </a:t>
            </a:r>
            <a:r>
              <a:rPr lang="en-US" dirty="0" smtClean="0">
                <a:latin typeface="Arial Narrow" pitchFamily="34" charset="0"/>
              </a:rPr>
              <a:t>its Implementing Rules </a:t>
            </a:r>
            <a:r>
              <a:rPr lang="en-US" dirty="0">
                <a:latin typeface="Arial Narrow" pitchFamily="34" charset="0"/>
              </a:rPr>
              <a:t>or of any requirements of the </a:t>
            </a:r>
            <a:r>
              <a:rPr lang="en-US" dirty="0" smtClean="0">
                <a:latin typeface="Arial Narrow" pitchFamily="34" charset="0"/>
              </a:rPr>
              <a:t>GA, especially </a:t>
            </a:r>
            <a:r>
              <a:rPr lang="en-US" dirty="0">
                <a:latin typeface="Arial Narrow" pitchFamily="34" charset="0"/>
              </a:rPr>
              <a:t>if and when any eligibility criteria cease(s) to be met </a:t>
            </a:r>
            <a:r>
              <a:rPr lang="en-US" dirty="0" smtClean="0">
                <a:latin typeface="Arial Narrow" pitchFamily="34" charset="0"/>
              </a:rPr>
              <a:t>during the </a:t>
            </a:r>
            <a:r>
              <a:rPr lang="en-US" dirty="0">
                <a:latin typeface="Arial Narrow" pitchFamily="34" charset="0"/>
              </a:rPr>
              <a:t>duration of the project.</a:t>
            </a:r>
            <a:endParaRPr lang="it-IT" dirty="0">
              <a:latin typeface="Arial Narrow" pitchFamily="34" charset="0"/>
            </a:endParaRPr>
          </a:p>
        </p:txBody>
      </p:sp>
    </p:spTree>
    <p:extLst>
      <p:ext uri="{BB962C8B-B14F-4D97-AF65-F5344CB8AC3E}">
        <p14:creationId xmlns:p14="http://schemas.microsoft.com/office/powerpoint/2010/main" val="2829886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02" y="10667"/>
            <a:ext cx="9144000" cy="6740307"/>
          </a:xfrm>
          <a:prstGeom prst="rect">
            <a:avLst/>
          </a:prstGeom>
        </p:spPr>
        <p:txBody>
          <a:bodyPr wrap="square">
            <a:spAutoFit/>
          </a:bodyPr>
          <a:lstStyle/>
          <a:p>
            <a:pPr marL="342900" indent="-342900">
              <a:buFont typeface="+mj-lt"/>
              <a:buAutoNum type="alphaLcParenR" startAt="7"/>
            </a:pPr>
            <a:r>
              <a:rPr lang="en-US" dirty="0">
                <a:solidFill>
                  <a:srgbClr val="FF0000"/>
                </a:solidFill>
                <a:latin typeface="Arial Narrow" pitchFamily="34" charset="0"/>
              </a:rPr>
              <a:t>provide the </a:t>
            </a:r>
            <a:r>
              <a:rPr lang="en-US" i="1" dirty="0">
                <a:solidFill>
                  <a:srgbClr val="FF0000"/>
                </a:solidFill>
                <a:latin typeface="Arial Narrow" pitchFamily="34" charset="0"/>
              </a:rPr>
              <a:t>REA</a:t>
            </a:r>
            <a:r>
              <a:rPr lang="en-US" dirty="0">
                <a:latin typeface="Arial Narrow" pitchFamily="34" charset="0"/>
              </a:rPr>
              <a:t>, the </a:t>
            </a:r>
            <a:r>
              <a:rPr lang="en-US" i="1" dirty="0">
                <a:latin typeface="Arial Narrow" pitchFamily="34" charset="0"/>
              </a:rPr>
              <a:t>Commission </a:t>
            </a:r>
            <a:r>
              <a:rPr lang="en-US" dirty="0">
                <a:latin typeface="Arial Narrow" pitchFamily="34" charset="0"/>
              </a:rPr>
              <a:t>including the European Anti-Fraud </a:t>
            </a:r>
            <a:r>
              <a:rPr lang="en-US" dirty="0" smtClean="0">
                <a:latin typeface="Arial Narrow" pitchFamily="34" charset="0"/>
              </a:rPr>
              <a:t>Office (OLAF</a:t>
            </a:r>
            <a:r>
              <a:rPr lang="en-US" dirty="0">
                <a:latin typeface="Arial Narrow" pitchFamily="34" charset="0"/>
              </a:rPr>
              <a:t>) and the Court of Auditors directly with </a:t>
            </a:r>
            <a:r>
              <a:rPr lang="en-US" dirty="0">
                <a:solidFill>
                  <a:srgbClr val="FF0000"/>
                </a:solidFill>
                <a:latin typeface="Arial Narrow" pitchFamily="34" charset="0"/>
              </a:rPr>
              <a:t>all information requested </a:t>
            </a:r>
            <a:r>
              <a:rPr lang="en-US" dirty="0" smtClean="0">
                <a:solidFill>
                  <a:srgbClr val="FF0000"/>
                </a:solidFill>
                <a:latin typeface="Arial Narrow" pitchFamily="34" charset="0"/>
              </a:rPr>
              <a:t>in the </a:t>
            </a:r>
            <a:r>
              <a:rPr lang="en-US" dirty="0">
                <a:solidFill>
                  <a:srgbClr val="FF0000"/>
                </a:solidFill>
                <a:latin typeface="Arial Narrow" pitchFamily="34" charset="0"/>
              </a:rPr>
              <a:t>framework of controls and </a:t>
            </a:r>
            <a:r>
              <a:rPr lang="en-US" dirty="0" smtClean="0">
                <a:solidFill>
                  <a:srgbClr val="FF0000"/>
                </a:solidFill>
                <a:latin typeface="Arial Narrow" pitchFamily="34" charset="0"/>
              </a:rPr>
              <a:t>audits</a:t>
            </a:r>
            <a:r>
              <a:rPr lang="en-US" dirty="0" smtClean="0">
                <a:latin typeface="Arial Narrow" pitchFamily="34" charset="0"/>
              </a:rPr>
              <a:t>;</a:t>
            </a:r>
          </a:p>
          <a:p>
            <a:pPr marL="342900" indent="-342900">
              <a:buFont typeface="+mj-lt"/>
              <a:buAutoNum type="alphaLcParenR" startAt="7"/>
            </a:pPr>
            <a:endParaRPr lang="en-US" dirty="0" smtClean="0">
              <a:latin typeface="Arial Narrow" pitchFamily="34" charset="0"/>
            </a:endParaRPr>
          </a:p>
          <a:p>
            <a:pPr marL="342900" indent="-342900">
              <a:buFont typeface="+mj-lt"/>
              <a:buAutoNum type="alphaLcParenR" startAt="7"/>
            </a:pPr>
            <a:r>
              <a:rPr lang="en-US" dirty="0" smtClean="0">
                <a:latin typeface="Arial Narrow" pitchFamily="34" charset="0"/>
              </a:rPr>
              <a:t>take </a:t>
            </a:r>
            <a:r>
              <a:rPr lang="en-US" dirty="0">
                <a:latin typeface="Arial Narrow" pitchFamily="34" charset="0"/>
              </a:rPr>
              <a:t>part in meetings concerning the </a:t>
            </a:r>
            <a:r>
              <a:rPr lang="en-US" dirty="0">
                <a:solidFill>
                  <a:srgbClr val="FF0000"/>
                </a:solidFill>
                <a:latin typeface="Arial Narrow" pitchFamily="34" charset="0"/>
              </a:rPr>
              <a:t>supervision, monitoring and evaluation </a:t>
            </a:r>
            <a:r>
              <a:rPr lang="en-US" dirty="0" smtClean="0">
                <a:solidFill>
                  <a:srgbClr val="FF0000"/>
                </a:solidFill>
                <a:latin typeface="Arial Narrow" pitchFamily="34" charset="0"/>
              </a:rPr>
              <a:t>of the </a:t>
            </a:r>
            <a:r>
              <a:rPr lang="en-US" dirty="0">
                <a:solidFill>
                  <a:srgbClr val="FF0000"/>
                </a:solidFill>
                <a:latin typeface="Arial Narrow" pitchFamily="34" charset="0"/>
              </a:rPr>
              <a:t>project </a:t>
            </a:r>
            <a:r>
              <a:rPr lang="en-US" dirty="0">
                <a:latin typeface="Arial Narrow" pitchFamily="34" charset="0"/>
              </a:rPr>
              <a:t>which are relevant to </a:t>
            </a:r>
            <a:r>
              <a:rPr lang="en-US" dirty="0" smtClean="0">
                <a:latin typeface="Arial Narrow" pitchFamily="34" charset="0"/>
              </a:rPr>
              <a:t>it;</a:t>
            </a:r>
          </a:p>
          <a:p>
            <a:pPr marL="342900" indent="-342900">
              <a:buFont typeface="+mj-lt"/>
              <a:buAutoNum type="alphaLcParenR" startAt="7"/>
            </a:pPr>
            <a:endParaRPr lang="en-US" dirty="0" smtClean="0">
              <a:latin typeface="Arial Narrow" pitchFamily="34" charset="0"/>
            </a:endParaRPr>
          </a:p>
          <a:p>
            <a:pPr marL="342900" indent="-342900">
              <a:buFont typeface="+mj-lt"/>
              <a:buAutoNum type="alphaLcParenR" startAt="7"/>
            </a:pPr>
            <a:r>
              <a:rPr lang="en-US" dirty="0" smtClean="0">
                <a:latin typeface="Arial Narrow" pitchFamily="34" charset="0"/>
              </a:rPr>
              <a:t>take </a:t>
            </a:r>
            <a:r>
              <a:rPr lang="en-US" dirty="0">
                <a:latin typeface="Arial Narrow" pitchFamily="34" charset="0"/>
              </a:rPr>
              <a:t>all necessary steps to </a:t>
            </a:r>
            <a:r>
              <a:rPr lang="en-US" dirty="0">
                <a:solidFill>
                  <a:srgbClr val="FF0000"/>
                </a:solidFill>
                <a:latin typeface="Arial Narrow" pitchFamily="34" charset="0"/>
              </a:rPr>
              <a:t>avoid commitments that are incompatible with </a:t>
            </a:r>
            <a:r>
              <a:rPr lang="en-US" dirty="0" smtClean="0">
                <a:solidFill>
                  <a:srgbClr val="FF0000"/>
                </a:solidFill>
                <a:latin typeface="Arial Narrow" pitchFamily="34" charset="0"/>
              </a:rPr>
              <a:t>the obligations </a:t>
            </a:r>
            <a:r>
              <a:rPr lang="en-US" dirty="0">
                <a:latin typeface="Arial Narrow" pitchFamily="34" charset="0"/>
              </a:rPr>
              <a:t>provided for in this </a:t>
            </a:r>
            <a:r>
              <a:rPr lang="en-US" dirty="0" smtClean="0">
                <a:latin typeface="Arial Narrow" pitchFamily="34" charset="0"/>
              </a:rPr>
              <a:t>GA and </a:t>
            </a:r>
            <a:r>
              <a:rPr lang="en-US" dirty="0">
                <a:latin typeface="Arial Narrow" pitchFamily="34" charset="0"/>
              </a:rPr>
              <a:t>inform the </a:t>
            </a:r>
            <a:r>
              <a:rPr lang="en-US" dirty="0" smtClean="0">
                <a:latin typeface="Arial Narrow" pitchFamily="34" charset="0"/>
              </a:rPr>
              <a:t>other beneficiaries </a:t>
            </a:r>
            <a:r>
              <a:rPr lang="en-US" dirty="0">
                <a:latin typeface="Arial Narrow" pitchFamily="34" charset="0"/>
              </a:rPr>
              <a:t>and the </a:t>
            </a:r>
            <a:r>
              <a:rPr lang="en-US" i="1" dirty="0">
                <a:latin typeface="Arial Narrow" pitchFamily="34" charset="0"/>
              </a:rPr>
              <a:t>REA </a:t>
            </a:r>
            <a:r>
              <a:rPr lang="en-US" dirty="0">
                <a:latin typeface="Arial Narrow" pitchFamily="34" charset="0"/>
              </a:rPr>
              <a:t>of any unavoidable obligations which may </a:t>
            </a:r>
            <a:r>
              <a:rPr lang="en-US" dirty="0">
                <a:latin typeface="Arial Narrow" pitchFamily="34" charset="0"/>
              </a:rPr>
              <a:t>arise during the duration of the </a:t>
            </a:r>
            <a:r>
              <a:rPr lang="en-US" dirty="0" smtClean="0">
                <a:latin typeface="Arial Narrow" pitchFamily="34" charset="0"/>
              </a:rPr>
              <a:t>GA which </a:t>
            </a:r>
            <a:r>
              <a:rPr lang="en-US" dirty="0">
                <a:latin typeface="Arial Narrow" pitchFamily="34" charset="0"/>
              </a:rPr>
              <a:t>may have implications </a:t>
            </a:r>
            <a:r>
              <a:rPr lang="en-US" dirty="0" smtClean="0">
                <a:latin typeface="Arial Narrow" pitchFamily="34" charset="0"/>
              </a:rPr>
              <a:t>for any </a:t>
            </a:r>
            <a:r>
              <a:rPr lang="en-US" dirty="0">
                <a:latin typeface="Arial Narrow" pitchFamily="34" charset="0"/>
              </a:rPr>
              <a:t>of its obligations under the </a:t>
            </a:r>
            <a:r>
              <a:rPr lang="en-US" dirty="0" smtClean="0">
                <a:latin typeface="Arial Narrow" pitchFamily="34" charset="0"/>
              </a:rPr>
              <a:t>GA;</a:t>
            </a:r>
          </a:p>
          <a:p>
            <a:pPr marL="342900" indent="-342900">
              <a:buFont typeface="+mj-lt"/>
              <a:buAutoNum type="alphaLcParenR" startAt="7"/>
            </a:pPr>
            <a:endParaRPr lang="en-US" dirty="0">
              <a:latin typeface="Arial Narrow" pitchFamily="34" charset="0"/>
            </a:endParaRPr>
          </a:p>
          <a:p>
            <a:pPr marL="342900" indent="-342900">
              <a:buFont typeface="+mj-lt"/>
              <a:buAutoNum type="alphaLcParenR" startAt="7"/>
            </a:pPr>
            <a:r>
              <a:rPr lang="en-US" dirty="0" smtClean="0">
                <a:latin typeface="Arial Narrow" pitchFamily="34" charset="0"/>
              </a:rPr>
              <a:t>ensure </a:t>
            </a:r>
            <a:r>
              <a:rPr lang="en-US" dirty="0">
                <a:latin typeface="Arial Narrow" pitchFamily="34" charset="0"/>
              </a:rPr>
              <a:t>that it complies with the provisions of the State aid </a:t>
            </a:r>
            <a:r>
              <a:rPr lang="en-US" dirty="0" smtClean="0">
                <a:latin typeface="Arial Narrow" pitchFamily="34" charset="0"/>
              </a:rPr>
              <a:t>framework; </a:t>
            </a:r>
          </a:p>
          <a:p>
            <a:pPr marL="342900" indent="-342900">
              <a:buFont typeface="+mj-lt"/>
              <a:buAutoNum type="alphaLcParenR" startAt="7"/>
            </a:pPr>
            <a:endParaRPr lang="en-US" dirty="0" smtClean="0">
              <a:latin typeface="Arial Narrow" pitchFamily="34" charset="0"/>
            </a:endParaRPr>
          </a:p>
          <a:p>
            <a:pPr marL="342900" indent="-342900">
              <a:buFont typeface="+mj-lt"/>
              <a:buAutoNum type="alphaLcParenR" startAt="7"/>
            </a:pPr>
            <a:r>
              <a:rPr lang="en-US" dirty="0" smtClean="0">
                <a:latin typeface="Arial Narrow" pitchFamily="34" charset="0"/>
              </a:rPr>
              <a:t>carry </a:t>
            </a:r>
            <a:r>
              <a:rPr lang="en-US" dirty="0">
                <a:latin typeface="Arial Narrow" pitchFamily="34" charset="0"/>
              </a:rPr>
              <a:t>out the project in accordance with fundamental </a:t>
            </a:r>
            <a:r>
              <a:rPr lang="en-US" dirty="0">
                <a:solidFill>
                  <a:srgbClr val="FF0000"/>
                </a:solidFill>
                <a:latin typeface="Arial Narrow" pitchFamily="34" charset="0"/>
              </a:rPr>
              <a:t>ethical principles</a:t>
            </a:r>
            <a:r>
              <a:rPr lang="en-US" dirty="0" smtClean="0">
                <a:solidFill>
                  <a:srgbClr val="FF0000"/>
                </a:solidFill>
                <a:latin typeface="Arial Narrow" pitchFamily="34" charset="0"/>
              </a:rPr>
              <a:t>;</a:t>
            </a:r>
          </a:p>
          <a:p>
            <a:pPr marL="342900" indent="-342900">
              <a:buFont typeface="+mj-lt"/>
              <a:buAutoNum type="alphaLcParenR" startAt="7"/>
            </a:pPr>
            <a:endParaRPr lang="en-US" dirty="0">
              <a:solidFill>
                <a:srgbClr val="FF0000"/>
              </a:solidFill>
              <a:latin typeface="Arial Narrow" pitchFamily="34" charset="0"/>
            </a:endParaRPr>
          </a:p>
          <a:p>
            <a:pPr marL="342900" indent="-342900">
              <a:buFont typeface="+mj-lt"/>
              <a:buAutoNum type="alphaLcParenR" startAt="7"/>
            </a:pPr>
            <a:r>
              <a:rPr lang="en-US" dirty="0" err="1" smtClean="0">
                <a:latin typeface="Arial Narrow" pitchFamily="34" charset="0"/>
              </a:rPr>
              <a:t>endeavour</a:t>
            </a:r>
            <a:r>
              <a:rPr lang="en-US" dirty="0" smtClean="0">
                <a:latin typeface="Arial Narrow" pitchFamily="34" charset="0"/>
              </a:rPr>
              <a:t> </a:t>
            </a:r>
            <a:r>
              <a:rPr lang="en-US" dirty="0">
                <a:latin typeface="Arial Narrow" pitchFamily="34" charset="0"/>
              </a:rPr>
              <a:t>to promote </a:t>
            </a:r>
            <a:r>
              <a:rPr lang="en-US" dirty="0">
                <a:solidFill>
                  <a:srgbClr val="FF0000"/>
                </a:solidFill>
                <a:latin typeface="Arial Narrow" pitchFamily="34" charset="0"/>
              </a:rPr>
              <a:t>equal opportunities </a:t>
            </a:r>
            <a:r>
              <a:rPr lang="en-US" dirty="0">
                <a:latin typeface="Arial Narrow" pitchFamily="34" charset="0"/>
              </a:rPr>
              <a:t>between men and women in </a:t>
            </a:r>
            <a:r>
              <a:rPr lang="en-US" dirty="0" smtClean="0">
                <a:latin typeface="Arial Narrow" pitchFamily="34" charset="0"/>
              </a:rPr>
              <a:t>the implementation </a:t>
            </a:r>
            <a:r>
              <a:rPr lang="en-US" dirty="0">
                <a:latin typeface="Arial Narrow" pitchFamily="34" charset="0"/>
              </a:rPr>
              <a:t>of the project</a:t>
            </a:r>
            <a:r>
              <a:rPr lang="en-US" dirty="0" smtClean="0">
                <a:latin typeface="Arial Narrow" pitchFamily="34" charset="0"/>
              </a:rPr>
              <a:t>;</a:t>
            </a:r>
            <a:endParaRPr lang="en-US" dirty="0">
              <a:latin typeface="Arial Narrow" pitchFamily="34" charset="0"/>
            </a:endParaRPr>
          </a:p>
          <a:p>
            <a:pPr marL="342900" indent="-342900">
              <a:buFont typeface="+mj-lt"/>
              <a:buAutoNum type="alphaLcParenR" startAt="7"/>
            </a:pPr>
            <a:r>
              <a:rPr lang="en-US" dirty="0" smtClean="0">
                <a:latin typeface="Arial Narrow" pitchFamily="34" charset="0"/>
              </a:rPr>
              <a:t>have </a:t>
            </a:r>
            <a:r>
              <a:rPr lang="en-US" dirty="0">
                <a:latin typeface="Arial Narrow" pitchFamily="34" charset="0"/>
              </a:rPr>
              <a:t>regard to the general principles of the Commission Recommendation </a:t>
            </a:r>
            <a:r>
              <a:rPr lang="en-US" dirty="0" smtClean="0">
                <a:latin typeface="Arial Narrow" pitchFamily="34" charset="0"/>
              </a:rPr>
              <a:t>of 11 </a:t>
            </a:r>
            <a:r>
              <a:rPr lang="en-US" dirty="0">
                <a:latin typeface="Arial Narrow" pitchFamily="34" charset="0"/>
              </a:rPr>
              <a:t>March 2005 on the </a:t>
            </a:r>
            <a:r>
              <a:rPr lang="en-US" dirty="0">
                <a:solidFill>
                  <a:srgbClr val="FF0000"/>
                </a:solidFill>
                <a:latin typeface="Arial Narrow" pitchFamily="34" charset="0"/>
              </a:rPr>
              <a:t>European Charter for Researchers and the Code </a:t>
            </a:r>
            <a:r>
              <a:rPr lang="en-US" dirty="0" smtClean="0">
                <a:solidFill>
                  <a:srgbClr val="FF0000"/>
                </a:solidFill>
                <a:latin typeface="Arial Narrow" pitchFamily="34" charset="0"/>
              </a:rPr>
              <a:t>of Conduct </a:t>
            </a:r>
            <a:r>
              <a:rPr lang="en-US" dirty="0">
                <a:solidFill>
                  <a:srgbClr val="FF0000"/>
                </a:solidFill>
                <a:latin typeface="Arial Narrow" pitchFamily="34" charset="0"/>
              </a:rPr>
              <a:t>for the Recruitment of Researchers</a:t>
            </a:r>
            <a:r>
              <a:rPr lang="en-US" dirty="0">
                <a:latin typeface="Arial Narrow" pitchFamily="34" charset="0"/>
              </a:rPr>
              <a:t>, in particular concerning </a:t>
            </a:r>
            <a:r>
              <a:rPr lang="en-US" dirty="0" smtClean="0">
                <a:latin typeface="Arial Narrow" pitchFamily="34" charset="0"/>
              </a:rPr>
              <a:t>the </a:t>
            </a:r>
            <a:r>
              <a:rPr lang="en-US" dirty="0" smtClean="0">
                <a:solidFill>
                  <a:srgbClr val="FF0000"/>
                </a:solidFill>
                <a:latin typeface="Arial Narrow" pitchFamily="34" charset="0"/>
              </a:rPr>
              <a:t>working </a:t>
            </a:r>
            <a:r>
              <a:rPr lang="en-US" dirty="0">
                <a:solidFill>
                  <a:srgbClr val="FF0000"/>
                </a:solidFill>
                <a:latin typeface="Arial Narrow" pitchFamily="34" charset="0"/>
              </a:rPr>
              <a:t>conditions, transparency of recruitment processes</a:t>
            </a:r>
            <a:r>
              <a:rPr lang="en-US" dirty="0">
                <a:latin typeface="Arial Narrow" pitchFamily="34" charset="0"/>
              </a:rPr>
              <a:t>, and </a:t>
            </a:r>
            <a:r>
              <a:rPr lang="en-US" dirty="0" smtClean="0">
                <a:solidFill>
                  <a:srgbClr val="FF0000"/>
                </a:solidFill>
                <a:latin typeface="Arial Narrow" pitchFamily="34" charset="0"/>
              </a:rPr>
              <a:t>career development </a:t>
            </a:r>
            <a:r>
              <a:rPr lang="en-US" dirty="0">
                <a:solidFill>
                  <a:srgbClr val="FF0000"/>
                </a:solidFill>
                <a:latin typeface="Arial Narrow" pitchFamily="34" charset="0"/>
              </a:rPr>
              <a:t>of the researchers</a:t>
            </a:r>
            <a:r>
              <a:rPr lang="en-US" dirty="0">
                <a:latin typeface="Arial Narrow" pitchFamily="34" charset="0"/>
              </a:rPr>
              <a:t> recruited for the project</a:t>
            </a:r>
            <a:r>
              <a:rPr lang="en-US" dirty="0" smtClean="0">
                <a:latin typeface="Arial Narrow" pitchFamily="34" charset="0"/>
              </a:rPr>
              <a:t>;</a:t>
            </a:r>
          </a:p>
          <a:p>
            <a:pPr marL="342900" indent="-342900">
              <a:buFont typeface="+mj-lt"/>
              <a:buAutoNum type="alphaLcParenR" startAt="7"/>
            </a:pPr>
            <a:endParaRPr lang="en-US" dirty="0">
              <a:latin typeface="Arial Narrow" pitchFamily="34" charset="0"/>
            </a:endParaRPr>
          </a:p>
          <a:p>
            <a:pPr marL="342900" indent="-342900">
              <a:buFont typeface="+mj-lt"/>
              <a:buAutoNum type="alphaLcParenR" startAt="7"/>
            </a:pPr>
            <a:r>
              <a:rPr lang="en-US" dirty="0" smtClean="0">
                <a:latin typeface="Arial Narrow" pitchFamily="34" charset="0"/>
              </a:rPr>
              <a:t>take </a:t>
            </a:r>
            <a:r>
              <a:rPr lang="en-US" dirty="0">
                <a:latin typeface="Arial Narrow" pitchFamily="34" charset="0"/>
              </a:rPr>
              <a:t>every necessary </a:t>
            </a:r>
            <a:r>
              <a:rPr lang="en-US" dirty="0">
                <a:solidFill>
                  <a:srgbClr val="FF0000"/>
                </a:solidFill>
                <a:latin typeface="Arial Narrow" pitchFamily="34" charset="0"/>
              </a:rPr>
              <a:t>precaution to avoid </a:t>
            </a:r>
            <a:r>
              <a:rPr lang="en-US" dirty="0">
                <a:latin typeface="Arial Narrow" pitchFamily="34" charset="0"/>
              </a:rPr>
              <a:t>any risk of </a:t>
            </a:r>
            <a:r>
              <a:rPr lang="en-US" dirty="0">
                <a:solidFill>
                  <a:srgbClr val="FF0000"/>
                </a:solidFill>
                <a:latin typeface="Arial Narrow" pitchFamily="34" charset="0"/>
              </a:rPr>
              <a:t>conflict of interest </a:t>
            </a:r>
            <a:r>
              <a:rPr lang="en-US" dirty="0" smtClean="0">
                <a:latin typeface="Arial Narrow" pitchFamily="34" charset="0"/>
              </a:rPr>
              <a:t>relating to </a:t>
            </a:r>
            <a:r>
              <a:rPr lang="en-US" dirty="0">
                <a:latin typeface="Arial Narrow" pitchFamily="34" charset="0"/>
              </a:rPr>
              <a:t>economic interests, political or national affinities, family or emotional ties </a:t>
            </a:r>
            <a:r>
              <a:rPr lang="en-US" dirty="0" smtClean="0">
                <a:latin typeface="Arial Narrow" pitchFamily="34" charset="0"/>
              </a:rPr>
              <a:t>or any </a:t>
            </a:r>
            <a:r>
              <a:rPr lang="en-US" dirty="0">
                <a:latin typeface="Arial Narrow" pitchFamily="34" charset="0"/>
              </a:rPr>
              <a:t>other interests liable to influence the </a:t>
            </a:r>
            <a:r>
              <a:rPr lang="en-US" dirty="0">
                <a:solidFill>
                  <a:srgbClr val="FF0000"/>
                </a:solidFill>
                <a:latin typeface="Arial Narrow" pitchFamily="34" charset="0"/>
              </a:rPr>
              <a:t>impartial and objective </a:t>
            </a:r>
            <a:r>
              <a:rPr lang="en-US" dirty="0" smtClean="0">
                <a:solidFill>
                  <a:srgbClr val="FF0000"/>
                </a:solidFill>
                <a:latin typeface="Arial Narrow" pitchFamily="34" charset="0"/>
              </a:rPr>
              <a:t>performance  of </a:t>
            </a:r>
            <a:r>
              <a:rPr lang="en-US" dirty="0">
                <a:solidFill>
                  <a:srgbClr val="FF0000"/>
                </a:solidFill>
                <a:latin typeface="Arial Narrow" pitchFamily="34" charset="0"/>
              </a:rPr>
              <a:t>the project.</a:t>
            </a:r>
            <a:endParaRPr lang="it-IT" dirty="0">
              <a:solidFill>
                <a:srgbClr val="FF0000"/>
              </a:solidFill>
              <a:latin typeface="Arial Narrow" pitchFamily="34" charset="0"/>
            </a:endParaRPr>
          </a:p>
        </p:txBody>
      </p:sp>
    </p:spTree>
    <p:extLst>
      <p:ext uri="{BB962C8B-B14F-4D97-AF65-F5344CB8AC3E}">
        <p14:creationId xmlns:p14="http://schemas.microsoft.com/office/powerpoint/2010/main" val="1149412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6" y="34086"/>
            <a:ext cx="9145016" cy="5355312"/>
          </a:xfrm>
          <a:prstGeom prst="rect">
            <a:avLst/>
          </a:prstGeom>
        </p:spPr>
        <p:txBody>
          <a:bodyPr wrap="square">
            <a:spAutoFit/>
          </a:bodyPr>
          <a:lstStyle/>
          <a:p>
            <a:r>
              <a:rPr lang="en-GB" dirty="0">
                <a:latin typeface="Arial Narrow" pitchFamily="34" charset="0"/>
              </a:rPr>
              <a:t>Section </a:t>
            </a:r>
            <a:r>
              <a:rPr lang="en-GB" dirty="0" smtClean="0">
                <a:latin typeface="Arial Narrow" pitchFamily="34" charset="0"/>
              </a:rPr>
              <a:t>2 – REPORTING AND PAYMENTS</a:t>
            </a:r>
          </a:p>
          <a:p>
            <a:r>
              <a:rPr lang="en-US" dirty="0">
                <a:latin typeface="Arial Narrow" pitchFamily="34" charset="0"/>
              </a:rPr>
              <a:t>II.4. </a:t>
            </a:r>
            <a:r>
              <a:rPr lang="en-US" b="1" dirty="0">
                <a:solidFill>
                  <a:srgbClr val="00B0F0"/>
                </a:solidFill>
                <a:latin typeface="Arial Narrow" pitchFamily="34" charset="0"/>
              </a:rPr>
              <a:t>Reports and deliverables</a:t>
            </a:r>
          </a:p>
          <a:p>
            <a:pPr marL="342900" indent="-342900">
              <a:buFont typeface="+mj-lt"/>
              <a:buAutoNum type="arabicPeriod"/>
            </a:pPr>
            <a:r>
              <a:rPr lang="en-US" dirty="0" smtClean="0">
                <a:latin typeface="Arial Narrow" pitchFamily="34" charset="0"/>
              </a:rPr>
              <a:t>The </a:t>
            </a:r>
            <a:r>
              <a:rPr lang="en-US" dirty="0">
                <a:latin typeface="Arial Narrow" pitchFamily="34" charset="0"/>
              </a:rPr>
              <a:t>consortium shall submit </a:t>
            </a:r>
            <a:r>
              <a:rPr lang="en-US" b="1" dirty="0">
                <a:solidFill>
                  <a:srgbClr val="00B0F0"/>
                </a:solidFill>
                <a:latin typeface="Arial Narrow" pitchFamily="34" charset="0"/>
              </a:rPr>
              <a:t>a periodic report </a:t>
            </a:r>
            <a:r>
              <a:rPr lang="en-US" dirty="0">
                <a:latin typeface="Arial Narrow" pitchFamily="34" charset="0"/>
              </a:rPr>
              <a:t>to the REA </a:t>
            </a:r>
            <a:r>
              <a:rPr lang="en-US" dirty="0" smtClean="0">
                <a:latin typeface="Arial Narrow" pitchFamily="34" charset="0"/>
              </a:rPr>
              <a:t>… </a:t>
            </a:r>
            <a:r>
              <a:rPr lang="en-US" dirty="0">
                <a:latin typeface="Arial Narrow" pitchFamily="34" charset="0"/>
              </a:rPr>
              <a:t>within 60 days after the end of </a:t>
            </a:r>
            <a:r>
              <a:rPr lang="en-US" dirty="0" smtClean="0">
                <a:latin typeface="Arial Narrow" pitchFamily="34" charset="0"/>
              </a:rPr>
              <a:t>each respective </a:t>
            </a:r>
            <a:r>
              <a:rPr lang="en-US" dirty="0">
                <a:latin typeface="Arial Narrow" pitchFamily="34" charset="0"/>
              </a:rPr>
              <a:t>period. The report </a:t>
            </a:r>
            <a:r>
              <a:rPr lang="en-US" dirty="0" smtClean="0">
                <a:latin typeface="Arial Narrow" pitchFamily="34" charset="0"/>
              </a:rPr>
              <a:t>shall comprise</a:t>
            </a:r>
            <a:r>
              <a:rPr lang="en-US" dirty="0">
                <a:latin typeface="Arial Narrow" pitchFamily="34" charset="0"/>
              </a:rPr>
              <a:t>:</a:t>
            </a:r>
          </a:p>
          <a:p>
            <a:pPr marL="800100" lvl="1" indent="-342900">
              <a:buFont typeface="+mj-lt"/>
              <a:buAutoNum type="alphaLcParenR"/>
            </a:pPr>
            <a:r>
              <a:rPr lang="en-US" dirty="0" smtClean="0">
                <a:latin typeface="Arial Narrow" pitchFamily="34" charset="0"/>
              </a:rPr>
              <a:t>an </a:t>
            </a:r>
            <a:r>
              <a:rPr lang="en-US" dirty="0">
                <a:solidFill>
                  <a:srgbClr val="FF0000"/>
                </a:solidFill>
                <a:latin typeface="Arial Narrow" pitchFamily="34" charset="0"/>
              </a:rPr>
              <a:t>overview</a:t>
            </a:r>
            <a:r>
              <a:rPr lang="en-US" dirty="0">
                <a:latin typeface="Arial Narrow" pitchFamily="34" charset="0"/>
              </a:rPr>
              <a:t>, </a:t>
            </a:r>
            <a:r>
              <a:rPr lang="en-US" dirty="0" smtClean="0">
                <a:latin typeface="Arial Narrow" pitchFamily="34" charset="0"/>
              </a:rPr>
              <a:t>..a </a:t>
            </a:r>
            <a:r>
              <a:rPr lang="en-US" dirty="0">
                <a:solidFill>
                  <a:srgbClr val="FF0000"/>
                </a:solidFill>
                <a:latin typeface="Arial Narrow" pitchFamily="34" charset="0"/>
              </a:rPr>
              <a:t>publishable summary</a:t>
            </a:r>
            <a:r>
              <a:rPr lang="en-US" dirty="0">
                <a:latin typeface="Arial Narrow" pitchFamily="34" charset="0"/>
              </a:rPr>
              <a:t>, of the progress of </a:t>
            </a:r>
            <a:r>
              <a:rPr lang="en-US" dirty="0" smtClean="0">
                <a:latin typeface="Arial Narrow" pitchFamily="34" charset="0"/>
              </a:rPr>
              <a:t>work towards </a:t>
            </a:r>
            <a:r>
              <a:rPr lang="en-US" dirty="0">
                <a:latin typeface="Arial Narrow" pitchFamily="34" charset="0"/>
              </a:rPr>
              <a:t>the objectives of the project, including </a:t>
            </a:r>
            <a:r>
              <a:rPr lang="en-US" dirty="0" smtClean="0">
                <a:latin typeface="Arial Narrow" pitchFamily="34" charset="0"/>
              </a:rPr>
              <a:t>…. any </a:t>
            </a:r>
            <a:r>
              <a:rPr lang="en-US" dirty="0">
                <a:solidFill>
                  <a:srgbClr val="FF0000"/>
                </a:solidFill>
                <a:latin typeface="Arial Narrow" pitchFamily="34" charset="0"/>
              </a:rPr>
              <a:t>milestones</a:t>
            </a:r>
            <a:r>
              <a:rPr lang="en-US" dirty="0">
                <a:latin typeface="Arial Narrow" pitchFamily="34" charset="0"/>
              </a:rPr>
              <a:t> and </a:t>
            </a:r>
            <a:r>
              <a:rPr lang="en-US" dirty="0">
                <a:solidFill>
                  <a:srgbClr val="FF0000"/>
                </a:solidFill>
                <a:latin typeface="Arial Narrow" pitchFamily="34" charset="0"/>
              </a:rPr>
              <a:t>deliverables</a:t>
            </a:r>
            <a:r>
              <a:rPr lang="en-US" dirty="0">
                <a:latin typeface="Arial Narrow" pitchFamily="34" charset="0"/>
              </a:rPr>
              <a:t> identified in Annex I. </a:t>
            </a:r>
            <a:r>
              <a:rPr lang="en-US" dirty="0" smtClean="0">
                <a:latin typeface="Arial Narrow" pitchFamily="34" charset="0"/>
              </a:rPr>
              <a:t>This report </a:t>
            </a:r>
            <a:r>
              <a:rPr lang="en-US" dirty="0">
                <a:latin typeface="Arial Narrow" pitchFamily="34" charset="0"/>
              </a:rPr>
              <a:t>should include the </a:t>
            </a:r>
            <a:r>
              <a:rPr lang="en-US" dirty="0">
                <a:solidFill>
                  <a:srgbClr val="FF0000"/>
                </a:solidFill>
                <a:latin typeface="Arial Narrow" pitchFamily="34" charset="0"/>
              </a:rPr>
              <a:t>differences</a:t>
            </a:r>
            <a:r>
              <a:rPr lang="en-US" dirty="0">
                <a:latin typeface="Arial Narrow" pitchFamily="34" charset="0"/>
              </a:rPr>
              <a:t> between work expected to </a:t>
            </a:r>
            <a:r>
              <a:rPr lang="en-US" dirty="0" smtClean="0">
                <a:latin typeface="Arial Narrow" pitchFamily="34" charset="0"/>
              </a:rPr>
              <a:t>be carried </a:t>
            </a:r>
            <a:r>
              <a:rPr lang="en-US" dirty="0">
                <a:latin typeface="Arial Narrow" pitchFamily="34" charset="0"/>
              </a:rPr>
              <a:t>out </a:t>
            </a:r>
            <a:r>
              <a:rPr lang="en-US" dirty="0" smtClean="0">
                <a:latin typeface="Arial Narrow" pitchFamily="34" charset="0"/>
              </a:rPr>
              <a:t>… &amp; that </a:t>
            </a:r>
            <a:r>
              <a:rPr lang="en-US" dirty="0">
                <a:latin typeface="Arial Narrow" pitchFamily="34" charset="0"/>
              </a:rPr>
              <a:t>actually carried </a:t>
            </a:r>
            <a:r>
              <a:rPr lang="en-US" dirty="0" smtClean="0">
                <a:latin typeface="Arial Narrow" pitchFamily="34" charset="0"/>
              </a:rPr>
              <a:t>out,</a:t>
            </a:r>
          </a:p>
          <a:p>
            <a:pPr marL="800100" lvl="1" indent="-342900">
              <a:buFont typeface="+mj-lt"/>
              <a:buAutoNum type="alphaLcParenR"/>
            </a:pPr>
            <a:r>
              <a:rPr lang="en-US" dirty="0" smtClean="0">
                <a:latin typeface="Arial Narrow" pitchFamily="34" charset="0"/>
              </a:rPr>
              <a:t>an </a:t>
            </a:r>
            <a:r>
              <a:rPr lang="en-US" dirty="0">
                <a:latin typeface="Arial Narrow" pitchFamily="34" charset="0"/>
              </a:rPr>
              <a:t>explanation of the use of the resources, </a:t>
            </a:r>
            <a:r>
              <a:rPr lang="en-US" dirty="0" smtClean="0">
                <a:latin typeface="Arial Narrow" pitchFamily="34" charset="0"/>
              </a:rPr>
              <a:t>and</a:t>
            </a:r>
          </a:p>
          <a:p>
            <a:pPr marL="800100" lvl="1" indent="-342900">
              <a:buFont typeface="+mj-lt"/>
              <a:buAutoNum type="alphaLcParenR"/>
            </a:pPr>
            <a:r>
              <a:rPr lang="en-US" dirty="0" smtClean="0">
                <a:latin typeface="Arial Narrow" pitchFamily="34" charset="0"/>
              </a:rPr>
              <a:t>a </a:t>
            </a:r>
            <a:r>
              <a:rPr lang="en-US" dirty="0">
                <a:latin typeface="Arial Narrow" pitchFamily="34" charset="0"/>
              </a:rPr>
              <a:t>financial statement , from each beneficiary together with a </a:t>
            </a:r>
            <a:r>
              <a:rPr lang="en-US" dirty="0" smtClean="0">
                <a:latin typeface="Arial Narrow" pitchFamily="34" charset="0"/>
              </a:rPr>
              <a:t>summary financial </a:t>
            </a:r>
            <a:r>
              <a:rPr lang="en-US" dirty="0">
                <a:latin typeface="Arial Narrow" pitchFamily="34" charset="0"/>
              </a:rPr>
              <a:t>report consolidating the claimed contribution of the Union of </a:t>
            </a:r>
            <a:r>
              <a:rPr lang="en-US" dirty="0" smtClean="0">
                <a:latin typeface="Arial Narrow" pitchFamily="34" charset="0"/>
              </a:rPr>
              <a:t>all the </a:t>
            </a:r>
            <a:r>
              <a:rPr lang="en-US" dirty="0">
                <a:latin typeface="Arial Narrow" pitchFamily="34" charset="0"/>
              </a:rPr>
              <a:t>beneficiaries in an aggregate form, based on the information </a:t>
            </a:r>
            <a:r>
              <a:rPr lang="en-US" dirty="0" smtClean="0">
                <a:latin typeface="Arial Narrow" pitchFamily="34" charset="0"/>
              </a:rPr>
              <a:t>provided in </a:t>
            </a:r>
            <a:r>
              <a:rPr lang="en-US" dirty="0">
                <a:latin typeface="Arial Narrow" pitchFamily="34" charset="0"/>
              </a:rPr>
              <a:t>Form C (Annex VI) by each beneficiary.</a:t>
            </a:r>
          </a:p>
          <a:p>
            <a:pPr marL="342900" indent="-342900">
              <a:buFont typeface="+mj-lt"/>
              <a:buAutoNum type="arabicPeriod"/>
            </a:pPr>
            <a:r>
              <a:rPr lang="en-US" dirty="0" smtClean="0">
                <a:latin typeface="Arial Narrow" pitchFamily="34" charset="0"/>
              </a:rPr>
              <a:t>The </a:t>
            </a:r>
            <a:r>
              <a:rPr lang="en-US" dirty="0">
                <a:latin typeface="Arial Narrow" pitchFamily="34" charset="0"/>
              </a:rPr>
              <a:t>consortium shall submit </a:t>
            </a:r>
            <a:r>
              <a:rPr lang="en-US" b="1" dirty="0">
                <a:solidFill>
                  <a:srgbClr val="00B0F0"/>
                </a:solidFill>
                <a:latin typeface="Arial Narrow" pitchFamily="34" charset="0"/>
              </a:rPr>
              <a:t>a final report to </a:t>
            </a:r>
            <a:r>
              <a:rPr lang="en-US" dirty="0">
                <a:latin typeface="Arial Narrow" pitchFamily="34" charset="0"/>
              </a:rPr>
              <a:t>the REA within 60 days after </a:t>
            </a:r>
            <a:r>
              <a:rPr lang="en-US" dirty="0" smtClean="0">
                <a:latin typeface="Arial Narrow" pitchFamily="34" charset="0"/>
              </a:rPr>
              <a:t>the end </a:t>
            </a:r>
            <a:r>
              <a:rPr lang="en-US" dirty="0">
                <a:latin typeface="Arial Narrow" pitchFamily="34" charset="0"/>
              </a:rPr>
              <a:t>of the project. The report shall </a:t>
            </a:r>
            <a:r>
              <a:rPr lang="en-US" dirty="0" smtClean="0">
                <a:latin typeface="Arial Narrow" pitchFamily="34" charset="0"/>
              </a:rPr>
              <a:t>comprise:</a:t>
            </a:r>
          </a:p>
          <a:p>
            <a:pPr marL="800100" lvl="1" indent="-342900">
              <a:buFont typeface="+mj-lt"/>
              <a:buAutoNum type="alphaLcParenR"/>
            </a:pPr>
            <a:r>
              <a:rPr lang="en-US" dirty="0" smtClean="0">
                <a:latin typeface="Arial Narrow" pitchFamily="34" charset="0"/>
              </a:rPr>
              <a:t>a </a:t>
            </a:r>
            <a:r>
              <a:rPr lang="en-US" dirty="0">
                <a:latin typeface="Arial Narrow" pitchFamily="34" charset="0"/>
              </a:rPr>
              <a:t>final </a:t>
            </a:r>
            <a:r>
              <a:rPr lang="en-US" dirty="0">
                <a:solidFill>
                  <a:srgbClr val="FF0000"/>
                </a:solidFill>
                <a:latin typeface="Arial Narrow" pitchFamily="34" charset="0"/>
              </a:rPr>
              <a:t>publishable summary </a:t>
            </a:r>
            <a:r>
              <a:rPr lang="en-US" dirty="0">
                <a:latin typeface="Arial Narrow" pitchFamily="34" charset="0"/>
              </a:rPr>
              <a:t>report </a:t>
            </a:r>
            <a:r>
              <a:rPr lang="en-US" dirty="0" smtClean="0">
                <a:latin typeface="Arial Narrow" pitchFamily="34" charset="0"/>
              </a:rPr>
              <a:t>w </a:t>
            </a:r>
            <a:r>
              <a:rPr lang="en-US" dirty="0" smtClean="0">
                <a:solidFill>
                  <a:srgbClr val="FF0000"/>
                </a:solidFill>
                <a:latin typeface="Arial Narrow" pitchFamily="34" charset="0"/>
              </a:rPr>
              <a:t>results</a:t>
            </a:r>
            <a:r>
              <a:rPr lang="en-US" dirty="0">
                <a:latin typeface="Arial Narrow" pitchFamily="34" charset="0"/>
              </a:rPr>
              <a:t>, </a:t>
            </a:r>
            <a:r>
              <a:rPr lang="en-US" dirty="0" smtClean="0">
                <a:solidFill>
                  <a:srgbClr val="FF0000"/>
                </a:solidFill>
                <a:latin typeface="Arial Narrow" pitchFamily="34" charset="0"/>
              </a:rPr>
              <a:t>conclusions</a:t>
            </a:r>
            <a:r>
              <a:rPr lang="en-US" dirty="0" smtClean="0">
                <a:latin typeface="Arial Narrow" pitchFamily="34" charset="0"/>
              </a:rPr>
              <a:t>, socio-economic </a:t>
            </a:r>
            <a:r>
              <a:rPr lang="en-US" dirty="0">
                <a:latin typeface="Arial Narrow" pitchFamily="34" charset="0"/>
              </a:rPr>
              <a:t>impact of the </a:t>
            </a:r>
            <a:r>
              <a:rPr lang="en-US" dirty="0" smtClean="0">
                <a:latin typeface="Arial Narrow" pitchFamily="34" charset="0"/>
              </a:rPr>
              <a:t>project.</a:t>
            </a:r>
          </a:p>
          <a:p>
            <a:pPr marL="800100" lvl="1" indent="-342900">
              <a:buFont typeface="+mj-lt"/>
              <a:buAutoNum type="alphaLcParenR"/>
            </a:pPr>
            <a:r>
              <a:rPr lang="en-US" dirty="0" smtClean="0">
                <a:latin typeface="Arial Narrow" pitchFamily="34" charset="0"/>
              </a:rPr>
              <a:t>a </a:t>
            </a:r>
            <a:r>
              <a:rPr lang="en-US" dirty="0">
                <a:latin typeface="Arial Narrow" pitchFamily="34" charset="0"/>
              </a:rPr>
              <a:t>report covering the </a:t>
            </a:r>
            <a:r>
              <a:rPr lang="en-US" dirty="0">
                <a:solidFill>
                  <a:srgbClr val="FF0000"/>
                </a:solidFill>
                <a:latin typeface="Arial Narrow" pitchFamily="34" charset="0"/>
              </a:rPr>
              <a:t>wider societal implications </a:t>
            </a:r>
            <a:r>
              <a:rPr lang="en-US" dirty="0">
                <a:latin typeface="Arial Narrow" pitchFamily="34" charset="0"/>
              </a:rPr>
              <a:t>of the project, </a:t>
            </a:r>
            <a:r>
              <a:rPr lang="en-US" dirty="0" smtClean="0">
                <a:latin typeface="Arial Narrow" pitchFamily="34" charset="0"/>
              </a:rPr>
              <a:t>including </a:t>
            </a:r>
            <a:r>
              <a:rPr lang="en-US" dirty="0" smtClean="0">
                <a:solidFill>
                  <a:srgbClr val="FF0000"/>
                </a:solidFill>
                <a:latin typeface="Arial Narrow" pitchFamily="34" charset="0"/>
              </a:rPr>
              <a:t>gender </a:t>
            </a:r>
            <a:r>
              <a:rPr lang="en-US" dirty="0">
                <a:solidFill>
                  <a:srgbClr val="FF0000"/>
                </a:solidFill>
                <a:latin typeface="Arial Narrow" pitchFamily="34" charset="0"/>
              </a:rPr>
              <a:t>equality actions</a:t>
            </a:r>
            <a:r>
              <a:rPr lang="en-US" dirty="0">
                <a:latin typeface="Arial Narrow" pitchFamily="34" charset="0"/>
              </a:rPr>
              <a:t>, </a:t>
            </a:r>
            <a:r>
              <a:rPr lang="en-US" dirty="0">
                <a:solidFill>
                  <a:srgbClr val="FF0000"/>
                </a:solidFill>
                <a:latin typeface="Arial Narrow" pitchFamily="34" charset="0"/>
              </a:rPr>
              <a:t>ethical issues</a:t>
            </a:r>
            <a:r>
              <a:rPr lang="en-US" dirty="0">
                <a:latin typeface="Arial Narrow" pitchFamily="34" charset="0"/>
              </a:rPr>
              <a:t>, </a:t>
            </a:r>
            <a:r>
              <a:rPr lang="en-US" dirty="0">
                <a:solidFill>
                  <a:srgbClr val="FF0000"/>
                </a:solidFill>
                <a:latin typeface="Arial Narrow" pitchFamily="34" charset="0"/>
              </a:rPr>
              <a:t>efforts to involve</a:t>
            </a:r>
            <a:r>
              <a:rPr lang="en-US" dirty="0">
                <a:latin typeface="Arial Narrow" pitchFamily="34" charset="0"/>
              </a:rPr>
              <a:t> other actors </a:t>
            </a:r>
            <a:r>
              <a:rPr lang="en-US" dirty="0" smtClean="0">
                <a:latin typeface="Arial Narrow" pitchFamily="34" charset="0"/>
              </a:rPr>
              <a:t>and </a:t>
            </a:r>
            <a:r>
              <a:rPr lang="en-US" dirty="0" smtClean="0">
                <a:solidFill>
                  <a:srgbClr val="FF0000"/>
                </a:solidFill>
                <a:latin typeface="Arial Narrow" pitchFamily="34" charset="0"/>
              </a:rPr>
              <a:t>spread </a:t>
            </a:r>
            <a:r>
              <a:rPr lang="en-US" dirty="0">
                <a:solidFill>
                  <a:srgbClr val="FF0000"/>
                </a:solidFill>
                <a:latin typeface="Arial Narrow" pitchFamily="34" charset="0"/>
              </a:rPr>
              <a:t>awareness </a:t>
            </a:r>
            <a:r>
              <a:rPr lang="en-US" dirty="0">
                <a:latin typeface="Arial Narrow" pitchFamily="34" charset="0"/>
              </a:rPr>
              <a:t>as well as the </a:t>
            </a:r>
            <a:r>
              <a:rPr lang="en-US" dirty="0">
                <a:solidFill>
                  <a:srgbClr val="FF0000"/>
                </a:solidFill>
                <a:latin typeface="Arial Narrow" pitchFamily="34" charset="0"/>
              </a:rPr>
              <a:t>plan for the use and dissemination </a:t>
            </a:r>
            <a:r>
              <a:rPr lang="en-US" dirty="0" smtClean="0">
                <a:solidFill>
                  <a:srgbClr val="FF0000"/>
                </a:solidFill>
                <a:latin typeface="Arial Narrow" pitchFamily="34" charset="0"/>
              </a:rPr>
              <a:t>of  foreground</a:t>
            </a:r>
            <a:r>
              <a:rPr lang="en-US" dirty="0" smtClean="0">
                <a:latin typeface="Arial Narrow" pitchFamily="34" charset="0"/>
              </a:rPr>
              <a:t>.</a:t>
            </a:r>
            <a:endParaRPr lang="en-GB" dirty="0">
              <a:latin typeface="Arial Narrow" pitchFamily="34" charset="0"/>
            </a:endParaRPr>
          </a:p>
          <a:p>
            <a:pPr marL="342900" indent="-342900">
              <a:buFont typeface="+mj-lt"/>
              <a:buAutoNum type="arabicPeriod"/>
            </a:pPr>
            <a:r>
              <a:rPr lang="en-US" dirty="0" smtClean="0">
                <a:latin typeface="Arial Narrow" pitchFamily="34" charset="0"/>
              </a:rPr>
              <a:t>The </a:t>
            </a:r>
            <a:r>
              <a:rPr lang="en-US" dirty="0">
                <a:latin typeface="Arial Narrow" pitchFamily="34" charset="0"/>
              </a:rPr>
              <a:t>coordinator shall submit a report on the distribution of the </a:t>
            </a:r>
            <a:r>
              <a:rPr lang="en-US" dirty="0" smtClean="0">
                <a:latin typeface="Arial Narrow" pitchFamily="34" charset="0"/>
              </a:rPr>
              <a:t>financial contribution </a:t>
            </a:r>
            <a:r>
              <a:rPr lang="en-US" dirty="0">
                <a:latin typeface="Arial Narrow" pitchFamily="34" charset="0"/>
              </a:rPr>
              <a:t>of the Union between beneficiaries. This report must be </a:t>
            </a:r>
            <a:r>
              <a:rPr lang="en-US" dirty="0" smtClean="0">
                <a:latin typeface="Arial Narrow" pitchFamily="34" charset="0"/>
              </a:rPr>
              <a:t>submitted 30 </a:t>
            </a:r>
            <a:r>
              <a:rPr lang="en-US" dirty="0">
                <a:latin typeface="Arial Narrow" pitchFamily="34" charset="0"/>
              </a:rPr>
              <a:t>days after receipt of the final </a:t>
            </a:r>
            <a:r>
              <a:rPr lang="en-US" dirty="0" smtClean="0">
                <a:latin typeface="Arial Narrow" pitchFamily="34" charset="0"/>
              </a:rPr>
              <a:t>payment.</a:t>
            </a:r>
          </a:p>
        </p:txBody>
      </p:sp>
    </p:spTree>
    <p:extLst>
      <p:ext uri="{BB962C8B-B14F-4D97-AF65-F5344CB8AC3E}">
        <p14:creationId xmlns:p14="http://schemas.microsoft.com/office/powerpoint/2010/main" val="3819008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9953"/>
            <a:ext cx="9252520" cy="6740307"/>
          </a:xfrm>
          <a:prstGeom prst="rect">
            <a:avLst/>
          </a:prstGeom>
        </p:spPr>
        <p:txBody>
          <a:bodyPr wrap="square">
            <a:spAutoFit/>
          </a:bodyPr>
          <a:lstStyle/>
          <a:p>
            <a:pPr marL="342900" indent="-342900">
              <a:buFont typeface="+mj-lt"/>
              <a:buAutoNum type="arabicPeriod" startAt="4"/>
            </a:pPr>
            <a:r>
              <a:rPr lang="en-US" b="1" dirty="0">
                <a:solidFill>
                  <a:srgbClr val="00B0F0"/>
                </a:solidFill>
                <a:latin typeface="Arial Narrow" pitchFamily="34" charset="0"/>
              </a:rPr>
              <a:t>A certificate on the financial statements </a:t>
            </a:r>
            <a:r>
              <a:rPr lang="en-US" dirty="0">
                <a:latin typeface="Arial Narrow" pitchFamily="34" charset="0"/>
              </a:rPr>
              <a:t>shall be submitted for claims of interim payments and final payments when the </a:t>
            </a:r>
            <a:r>
              <a:rPr lang="en-US" dirty="0">
                <a:solidFill>
                  <a:srgbClr val="FF0000"/>
                </a:solidFill>
                <a:latin typeface="Arial Narrow" pitchFamily="34" charset="0"/>
              </a:rPr>
              <a:t>amount of the financial contribution </a:t>
            </a:r>
            <a:r>
              <a:rPr lang="en-US" dirty="0">
                <a:latin typeface="Arial Narrow" pitchFamily="34" charset="0"/>
              </a:rPr>
              <a:t>of the Union </a:t>
            </a:r>
            <a:r>
              <a:rPr lang="en-US" dirty="0">
                <a:solidFill>
                  <a:srgbClr val="FF0000"/>
                </a:solidFill>
                <a:latin typeface="Arial Narrow" pitchFamily="34" charset="0"/>
              </a:rPr>
              <a:t>claimed by a beneficiary </a:t>
            </a:r>
            <a:r>
              <a:rPr lang="en-US" dirty="0" smtClean="0">
                <a:latin typeface="Arial Narrow" pitchFamily="34" charset="0"/>
              </a:rPr>
              <a:t>..  </a:t>
            </a:r>
            <a:r>
              <a:rPr lang="en-US" b="1" dirty="0">
                <a:solidFill>
                  <a:srgbClr val="7030A0"/>
                </a:solidFill>
                <a:latin typeface="Arial Narrow" pitchFamily="34" charset="0"/>
              </a:rPr>
              <a:t>is equal to or superior to EUR </a:t>
            </a:r>
            <a:r>
              <a:rPr lang="en-US" b="1" dirty="0" smtClean="0">
                <a:solidFill>
                  <a:srgbClr val="7030A0"/>
                </a:solidFill>
                <a:latin typeface="Arial Narrow" pitchFamily="34" charset="0"/>
              </a:rPr>
              <a:t>375.000 (UNIPI &amp; CAEN)</a:t>
            </a:r>
            <a:r>
              <a:rPr lang="en-US" dirty="0" smtClean="0">
                <a:latin typeface="Arial Narrow" pitchFamily="34" charset="0"/>
              </a:rPr>
              <a:t>, </a:t>
            </a:r>
            <a:r>
              <a:rPr lang="en-US" dirty="0">
                <a:latin typeface="Arial Narrow" pitchFamily="34" charset="0"/>
              </a:rPr>
              <a:t>when cumulated with all previous payments for which a certificate on the financial statements has not been submitted. This certificate must be forwarded in the form of a detailed description verified as factual by </a:t>
            </a:r>
            <a:r>
              <a:rPr lang="en-US" dirty="0">
                <a:solidFill>
                  <a:srgbClr val="FF0000"/>
                </a:solidFill>
                <a:latin typeface="Arial Narrow" pitchFamily="34" charset="0"/>
              </a:rPr>
              <a:t>its external auditor </a:t>
            </a:r>
            <a:r>
              <a:rPr lang="en-US" dirty="0">
                <a:latin typeface="Arial Narrow" pitchFamily="34" charset="0"/>
              </a:rPr>
              <a:t>(</a:t>
            </a:r>
            <a:r>
              <a:rPr lang="en-US" dirty="0" err="1">
                <a:latin typeface="Arial Narrow" pitchFamily="34" charset="0"/>
              </a:rPr>
              <a:t>FormD</a:t>
            </a:r>
            <a:r>
              <a:rPr lang="en-US" dirty="0">
                <a:latin typeface="Arial Narrow" pitchFamily="34" charset="0"/>
              </a:rPr>
              <a:t> - Annex VII).  </a:t>
            </a:r>
            <a:r>
              <a:rPr lang="en-US" dirty="0" smtClean="0">
                <a:solidFill>
                  <a:srgbClr val="FF0000"/>
                </a:solidFill>
                <a:latin typeface="Arial Narrow" pitchFamily="34" charset="0"/>
              </a:rPr>
              <a:t>Certificates </a:t>
            </a:r>
            <a:r>
              <a:rPr lang="en-US" dirty="0">
                <a:solidFill>
                  <a:srgbClr val="FF0000"/>
                </a:solidFill>
                <a:latin typeface="Arial Narrow" pitchFamily="34" charset="0"/>
              </a:rPr>
              <a:t>on the financial statements </a:t>
            </a:r>
            <a:r>
              <a:rPr lang="en-US" dirty="0">
                <a:latin typeface="Arial Narrow" pitchFamily="34" charset="0"/>
              </a:rPr>
              <a:t>shall certify that the </a:t>
            </a:r>
            <a:r>
              <a:rPr lang="en-US" dirty="0">
                <a:solidFill>
                  <a:srgbClr val="FF0000"/>
                </a:solidFill>
                <a:latin typeface="Arial Narrow" pitchFamily="34" charset="0"/>
              </a:rPr>
              <a:t>costs claimed and the receipts declared </a:t>
            </a:r>
            <a:r>
              <a:rPr lang="en-US" dirty="0">
                <a:latin typeface="Arial Narrow" pitchFamily="34" charset="0"/>
              </a:rPr>
              <a:t>during the period for which they are provided, as well as the declaration of the interest yielded by the pre-financing </a:t>
            </a:r>
            <a:r>
              <a:rPr lang="en-US" dirty="0">
                <a:solidFill>
                  <a:srgbClr val="FF0000"/>
                </a:solidFill>
                <a:latin typeface="Arial Narrow" pitchFamily="34" charset="0"/>
              </a:rPr>
              <a:t>meet the conditions required </a:t>
            </a:r>
            <a:r>
              <a:rPr lang="en-US" dirty="0">
                <a:latin typeface="Arial Narrow" pitchFamily="34" charset="0"/>
              </a:rPr>
              <a:t>by this </a:t>
            </a:r>
            <a:r>
              <a:rPr lang="en-US" dirty="0" smtClean="0">
                <a:latin typeface="Arial Narrow" pitchFamily="34" charset="0"/>
              </a:rPr>
              <a:t>GA. </a:t>
            </a:r>
            <a:r>
              <a:rPr lang="en-US" dirty="0">
                <a:latin typeface="Arial Narrow" pitchFamily="34" charset="0"/>
              </a:rPr>
              <a:t>Where third parties’ costs are claimed under the grant agreement, such costs shall be certified in accordance with the provisions of this Article. </a:t>
            </a:r>
            <a:r>
              <a:rPr lang="en-US" dirty="0">
                <a:solidFill>
                  <a:srgbClr val="FF0000"/>
                </a:solidFill>
                <a:latin typeface="Arial Narrow" pitchFamily="34" charset="0"/>
              </a:rPr>
              <a:t>The auditor shall include in its certificate that no conflict of interest exists between itself and the beneficiary in establishing this certificate. </a:t>
            </a:r>
            <a:r>
              <a:rPr lang="en-US" dirty="0">
                <a:latin typeface="Arial Narrow" pitchFamily="34" charset="0"/>
              </a:rPr>
              <a:t>The Commission may, at its sole discretion, accept at the request of a beneficiary, that it submits a certificate on the methodology for the calculation of costs, which it used to prepare its claims with regard to both personnel and indirect costs, and the related control systems. This certificate must be forwarded in the form of a detailed description verified as factual by its external auditor (Form E - Annex VII). When this certificate is accepted by the Commission, the requirement to provide an intermediate certificate on the financial statements for claims of interim payments shall be waived. </a:t>
            </a:r>
            <a:r>
              <a:rPr lang="en-US" dirty="0">
                <a:solidFill>
                  <a:srgbClr val="FF0000"/>
                </a:solidFill>
                <a:latin typeface="Arial Narrow" pitchFamily="34" charset="0"/>
              </a:rPr>
              <a:t>Certificates on the financial statements and on the methodology shall be prepared and certified by an external auditor and shall be established in accordance with the terms of reference attached as Annex VII to this grant agreement</a:t>
            </a:r>
            <a:r>
              <a:rPr lang="en-US" dirty="0">
                <a:latin typeface="Arial Narrow" pitchFamily="34" charset="0"/>
              </a:rPr>
              <a:t>. Each beneficiary is free to choose any qualified external auditor, including its usual external auditor, provided that the cumulative following requirements are met:</a:t>
            </a:r>
          </a:p>
          <a:p>
            <a:pPr lvl="1"/>
            <a:r>
              <a:rPr lang="en-US" dirty="0" err="1">
                <a:latin typeface="Arial Narrow" pitchFamily="34" charset="0"/>
              </a:rPr>
              <a:t>i</a:t>
            </a:r>
            <a:r>
              <a:rPr lang="en-US" dirty="0">
                <a:latin typeface="Arial Narrow" pitchFamily="34" charset="0"/>
              </a:rPr>
              <a:t>) the auditor must be independent from the beneficiary;</a:t>
            </a:r>
          </a:p>
          <a:p>
            <a:pPr lvl="1"/>
            <a:r>
              <a:rPr lang="en-US" dirty="0">
                <a:latin typeface="Arial Narrow" pitchFamily="34" charset="0"/>
              </a:rPr>
              <a:t>ii) the auditor must be qualified to carry out statutory audits of </a:t>
            </a:r>
            <a:r>
              <a:rPr lang="en-US" dirty="0" smtClean="0">
                <a:latin typeface="Arial Narrow" pitchFamily="34" charset="0"/>
              </a:rPr>
              <a:t>accounting documents </a:t>
            </a:r>
            <a:r>
              <a:rPr lang="en-US" dirty="0">
                <a:latin typeface="Arial Narrow" pitchFamily="34" charset="0"/>
              </a:rPr>
              <a:t>in accordance with national legislation implementing the </a:t>
            </a:r>
            <a:r>
              <a:rPr lang="en-US" dirty="0" smtClean="0">
                <a:latin typeface="Arial Narrow" pitchFamily="34" charset="0"/>
              </a:rPr>
              <a:t>8</a:t>
            </a:r>
            <a:r>
              <a:rPr lang="en-US" baseline="30000" dirty="0" smtClean="0">
                <a:latin typeface="Arial Narrow" pitchFamily="34" charset="0"/>
              </a:rPr>
              <a:t>th</a:t>
            </a:r>
            <a:r>
              <a:rPr lang="en-US" dirty="0" smtClean="0">
                <a:latin typeface="Arial Narrow" pitchFamily="34" charset="0"/>
              </a:rPr>
              <a:t> Council </a:t>
            </a:r>
            <a:r>
              <a:rPr lang="en-US" dirty="0">
                <a:latin typeface="Arial Narrow" pitchFamily="34" charset="0"/>
              </a:rPr>
              <a:t>Directive on statutory audits of annual account </a:t>
            </a:r>
            <a:r>
              <a:rPr lang="en-US" dirty="0" smtClean="0">
                <a:latin typeface="Arial Narrow" pitchFamily="34" charset="0"/>
              </a:rPr>
              <a:t>…………</a:t>
            </a:r>
            <a:endParaRPr lang="en-US" dirty="0">
              <a:latin typeface="Arial Narrow" pitchFamily="34" charset="0"/>
            </a:endParaRPr>
          </a:p>
        </p:txBody>
      </p:sp>
    </p:spTree>
    <p:extLst>
      <p:ext uri="{BB962C8B-B14F-4D97-AF65-F5344CB8AC3E}">
        <p14:creationId xmlns:p14="http://schemas.microsoft.com/office/powerpoint/2010/main" val="8050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3658</TotalTime>
  <Words>8525</Words>
  <Application>Microsoft Office PowerPoint</Application>
  <PresentationFormat>On-screen Show (4:3)</PresentationFormat>
  <Paragraphs>354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Dipartimento di Fisica - Universita' di Pisa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SimoneDonati</dc:creator>
  <cp:lastModifiedBy>Paola Giannetti</cp:lastModifiedBy>
  <cp:revision>204</cp:revision>
  <dcterms:created xsi:type="dcterms:W3CDTF">2013-03-07T14:11:15Z</dcterms:created>
  <dcterms:modified xsi:type="dcterms:W3CDTF">2013-03-10T20:02:33Z</dcterms:modified>
</cp:coreProperties>
</file>