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8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ipart.com/en/close-up?o=986883&amp;memlevel=A&amp;a=c&amp;q=atom&amp;s=1&amp;e=30&amp;show=all&amp;c=&amp;cid=&amp;findincat=&amp;g=&amp;cc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719" y="1124744"/>
            <a:ext cx="685848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KICK OFF meeting - project presentation</a:t>
            </a:r>
            <a:endParaRPr lang="en-US" sz="32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Mauro </a:t>
            </a:r>
            <a:r>
              <a:rPr lang="en-US" sz="2400" dirty="0" err="1" smtClean="0">
                <a:latin typeface="Comic Sans MS"/>
              </a:rPr>
              <a:t>Dell’Orso</a:t>
            </a:r>
            <a:endParaRPr lang="en-US" sz="2400" dirty="0" smtClean="0">
              <a:latin typeface="Comic Sans MS"/>
            </a:endParaRPr>
          </a:p>
          <a:p>
            <a:pPr algn="ctr"/>
            <a:endParaRPr lang="en-US" sz="24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University of Pisa</a:t>
            </a:r>
            <a:endParaRPr lang="en-US" sz="2400" dirty="0">
              <a:latin typeface="Comic Sans MS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347" y="3766910"/>
            <a:ext cx="3903836" cy="2792718"/>
            <a:chOff x="3969" y="436"/>
            <a:chExt cx="1633" cy="998"/>
          </a:xfrm>
        </p:grpSpPr>
        <p:pic>
          <p:nvPicPr>
            <p:cNvPr id="5" name="Picture 8" descr="o28058b">
              <a:hlinkClick r:id="rId2" tooltip="Formats: WMF, JPG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633"/>
              <a:ext cx="1206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881" y="436"/>
              <a:ext cx="131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 b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193" y="618"/>
              <a:ext cx="136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ea typeface="ＭＳ Ｐゴシック" pitchFamily="34" charset="-128"/>
                </a:rPr>
                <a:t>  </a:t>
              </a:r>
              <a:r>
                <a:rPr lang="en-US" sz="1800" b="1">
                  <a:solidFill>
                    <a:srgbClr val="0033CC"/>
                  </a:solidFill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057" y="930"/>
              <a:ext cx="97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850" y="736"/>
              <a:ext cx="117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024" y="701"/>
              <a:ext cx="41" cy="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  <a:ea typeface="ＭＳ Ｐゴシック" pitchFamily="34" charset="-128"/>
                </a:rPr>
                <a:t>m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284" y="845"/>
              <a:ext cx="103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CC00"/>
                  </a:solidFill>
                  <a:latin typeface="Symbol" pitchFamily="18" charset="2"/>
                  <a:ea typeface="ＭＳ Ｐゴシック" pitchFamily="34" charset="-128"/>
                </a:rPr>
                <a:t> </a:t>
              </a:r>
              <a:r>
                <a:rPr lang="en-US" sz="1800" b="1">
                  <a:latin typeface="Symbol" pitchFamily="18" charset="2"/>
                  <a:ea typeface="ＭＳ Ｐゴシック" pitchFamily="34" charset="-128"/>
                </a:rPr>
                <a:t>t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5210" y="979"/>
              <a:ext cx="392" cy="455"/>
              <a:chOff x="1411" y="2752"/>
              <a:chExt cx="1196" cy="1328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411" y="2825"/>
                <a:ext cx="1196" cy="1255"/>
              </a:xfrm>
              <a:custGeom>
                <a:avLst/>
                <a:gdLst>
                  <a:gd name="T0" fmla="*/ 750 w 1066"/>
                  <a:gd name="T1" fmla="*/ 0 h 813"/>
                  <a:gd name="T2" fmla="*/ 852 w 1066"/>
                  <a:gd name="T3" fmla="*/ 40 h 813"/>
                  <a:gd name="T4" fmla="*/ 947 w 1066"/>
                  <a:gd name="T5" fmla="*/ 95 h 813"/>
                  <a:gd name="T6" fmla="*/ 995 w 1066"/>
                  <a:gd name="T7" fmla="*/ 166 h 813"/>
                  <a:gd name="T8" fmla="*/ 1042 w 1066"/>
                  <a:gd name="T9" fmla="*/ 268 h 813"/>
                  <a:gd name="T10" fmla="*/ 1066 w 1066"/>
                  <a:gd name="T11" fmla="*/ 379 h 813"/>
                  <a:gd name="T12" fmla="*/ 1018 w 1066"/>
                  <a:gd name="T13" fmla="*/ 616 h 813"/>
                  <a:gd name="T14" fmla="*/ 884 w 1066"/>
                  <a:gd name="T15" fmla="*/ 765 h 813"/>
                  <a:gd name="T16" fmla="*/ 687 w 1066"/>
                  <a:gd name="T17" fmla="*/ 813 h 813"/>
                  <a:gd name="T18" fmla="*/ 379 w 1066"/>
                  <a:gd name="T19" fmla="*/ 805 h 813"/>
                  <a:gd name="T20" fmla="*/ 316 w 1066"/>
                  <a:gd name="T21" fmla="*/ 789 h 813"/>
                  <a:gd name="T22" fmla="*/ 284 w 1066"/>
                  <a:gd name="T23" fmla="*/ 781 h 813"/>
                  <a:gd name="T24" fmla="*/ 213 w 1066"/>
                  <a:gd name="T25" fmla="*/ 742 h 813"/>
                  <a:gd name="T26" fmla="*/ 158 w 1066"/>
                  <a:gd name="T27" fmla="*/ 702 h 813"/>
                  <a:gd name="T28" fmla="*/ 111 w 1066"/>
                  <a:gd name="T29" fmla="*/ 679 h 813"/>
                  <a:gd name="T30" fmla="*/ 24 w 1066"/>
                  <a:gd name="T31" fmla="*/ 584 h 813"/>
                  <a:gd name="T32" fmla="*/ 0 w 1066"/>
                  <a:gd name="T33" fmla="*/ 505 h 813"/>
                  <a:gd name="T34" fmla="*/ 198 w 1066"/>
                  <a:gd name="T35" fmla="*/ 134 h 813"/>
                  <a:gd name="T36" fmla="*/ 269 w 1066"/>
                  <a:gd name="T37" fmla="*/ 40 h 813"/>
                  <a:gd name="T38" fmla="*/ 363 w 1066"/>
                  <a:gd name="T39" fmla="*/ 32 h 813"/>
                  <a:gd name="T40" fmla="*/ 379 w 1066"/>
                  <a:gd name="T41" fmla="*/ 8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6" h="813">
                    <a:moveTo>
                      <a:pt x="750" y="0"/>
                    </a:moveTo>
                    <a:cubicBezTo>
                      <a:pt x="785" y="12"/>
                      <a:pt x="817" y="28"/>
                      <a:pt x="852" y="40"/>
                    </a:cubicBezTo>
                    <a:cubicBezTo>
                      <a:pt x="887" y="52"/>
                      <a:pt x="912" y="83"/>
                      <a:pt x="947" y="95"/>
                    </a:cubicBezTo>
                    <a:cubicBezTo>
                      <a:pt x="984" y="150"/>
                      <a:pt x="968" y="126"/>
                      <a:pt x="995" y="166"/>
                    </a:cubicBezTo>
                    <a:cubicBezTo>
                      <a:pt x="1016" y="198"/>
                      <a:pt x="1020" y="236"/>
                      <a:pt x="1042" y="268"/>
                    </a:cubicBezTo>
                    <a:cubicBezTo>
                      <a:pt x="1051" y="305"/>
                      <a:pt x="1066" y="379"/>
                      <a:pt x="1066" y="379"/>
                    </a:cubicBezTo>
                    <a:cubicBezTo>
                      <a:pt x="1060" y="456"/>
                      <a:pt x="1063" y="549"/>
                      <a:pt x="1018" y="616"/>
                    </a:cubicBezTo>
                    <a:cubicBezTo>
                      <a:pt x="1000" y="685"/>
                      <a:pt x="954" y="745"/>
                      <a:pt x="884" y="765"/>
                    </a:cubicBezTo>
                    <a:cubicBezTo>
                      <a:pt x="826" y="803"/>
                      <a:pt x="754" y="805"/>
                      <a:pt x="687" y="813"/>
                    </a:cubicBezTo>
                    <a:cubicBezTo>
                      <a:pt x="584" y="810"/>
                      <a:pt x="481" y="812"/>
                      <a:pt x="379" y="805"/>
                    </a:cubicBezTo>
                    <a:cubicBezTo>
                      <a:pt x="357" y="804"/>
                      <a:pt x="337" y="794"/>
                      <a:pt x="316" y="789"/>
                    </a:cubicBezTo>
                    <a:cubicBezTo>
                      <a:pt x="305" y="786"/>
                      <a:pt x="284" y="781"/>
                      <a:pt x="284" y="781"/>
                    </a:cubicBezTo>
                    <a:cubicBezTo>
                      <a:pt x="260" y="765"/>
                      <a:pt x="240" y="751"/>
                      <a:pt x="213" y="742"/>
                    </a:cubicBezTo>
                    <a:cubicBezTo>
                      <a:pt x="203" y="734"/>
                      <a:pt x="172" y="709"/>
                      <a:pt x="158" y="702"/>
                    </a:cubicBezTo>
                    <a:cubicBezTo>
                      <a:pt x="128" y="687"/>
                      <a:pt x="138" y="703"/>
                      <a:pt x="111" y="679"/>
                    </a:cubicBezTo>
                    <a:cubicBezTo>
                      <a:pt x="76" y="648"/>
                      <a:pt x="56" y="616"/>
                      <a:pt x="24" y="584"/>
                    </a:cubicBezTo>
                    <a:cubicBezTo>
                      <a:pt x="15" y="558"/>
                      <a:pt x="9" y="531"/>
                      <a:pt x="0" y="505"/>
                    </a:cubicBezTo>
                    <a:cubicBezTo>
                      <a:pt x="21" y="342"/>
                      <a:pt x="103" y="261"/>
                      <a:pt x="198" y="134"/>
                    </a:cubicBezTo>
                    <a:cubicBezTo>
                      <a:pt x="219" y="106"/>
                      <a:pt x="227" y="48"/>
                      <a:pt x="269" y="40"/>
                    </a:cubicBezTo>
                    <a:cubicBezTo>
                      <a:pt x="300" y="34"/>
                      <a:pt x="332" y="35"/>
                      <a:pt x="363" y="32"/>
                    </a:cubicBezTo>
                    <a:cubicBezTo>
                      <a:pt x="368" y="24"/>
                      <a:pt x="379" y="8"/>
                      <a:pt x="379" y="8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654" y="2752"/>
                <a:ext cx="754" cy="2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1760" y="3626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e</a:t>
                </a: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2135" y="3626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Symbol" pitchFamily="18" charset="2"/>
                    <a:ea typeface="ＭＳ Ｐゴシック" pitchFamily="34" charset="-128"/>
                  </a:rPr>
                  <a:t>t</a:t>
                </a: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1973" y="3333"/>
                <a:ext cx="12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 dirty="0">
                    <a:latin typeface="Symbol" pitchFamily="18" charset="2"/>
                    <a:ea typeface="ＭＳ Ｐゴシック" pitchFamily="34" charset="-128"/>
                  </a:rPr>
                  <a:t>t</a:t>
                </a: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2243" y="3333"/>
                <a:ext cx="12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 dirty="0">
                    <a:latin typeface="Comic Sans MS" pitchFamily="66" charset="0"/>
                    <a:ea typeface="ＭＳ Ｐゴシック" pitchFamily="34" charset="-128"/>
                  </a:rPr>
                  <a:t>h</a:t>
                </a: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1652" y="3333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1868" y="3116"/>
                <a:ext cx="12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2160" y="3068"/>
                <a:ext cx="12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Symbol" pitchFamily="18" charset="2"/>
                    <a:ea typeface="ＭＳ Ｐゴシック" pitchFamily="34" charset="-128"/>
                  </a:rPr>
                  <a:t>m</a:t>
                </a:r>
              </a:p>
            </p:txBody>
          </p:sp>
        </p:grpSp>
        <p:sp>
          <p:nvSpPr>
            <p:cNvPr id="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558" y="482"/>
              <a:ext cx="228" cy="22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FTK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WP6:Silicon Detectors    (CNRS)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      </a:t>
            </a:r>
            <a:r>
              <a:rPr lang="en-US" dirty="0" smtClean="0">
                <a:latin typeface="Comic Sans MS"/>
              </a:rPr>
              <a:t>Optimization of </a:t>
            </a:r>
            <a:r>
              <a:rPr lang="en-US" dirty="0" smtClean="0">
                <a:latin typeface="Comic Sans MS"/>
              </a:rPr>
              <a:t>CAEN power supply for LHC pixel detectors (phase-II)</a:t>
            </a:r>
          </a:p>
          <a:p>
            <a:endParaRPr lang="en-US" dirty="0" smtClean="0">
              <a:latin typeface="Comic Sans MS"/>
            </a:endParaRPr>
          </a:p>
          <a:p>
            <a:pPr marL="342900" indent="-342900"/>
            <a:r>
              <a:rPr lang="en-US" b="1" dirty="0">
                <a:solidFill>
                  <a:srgbClr val="7030A0"/>
                </a:solidFill>
                <a:latin typeface="Comic Sans MS"/>
                <a:ea typeface="Wingdings"/>
                <a:cs typeface="Wingdings"/>
              </a:rPr>
              <a:t>Description of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ea typeface="Wingdings"/>
                <a:cs typeface="Wingdings"/>
              </a:rPr>
              <a:t>work</a:t>
            </a:r>
          </a:p>
          <a:p>
            <a:pPr marL="342900" indent="-342900"/>
            <a:r>
              <a:rPr lang="en-US" dirty="0" smtClean="0">
                <a:latin typeface="Comic Sans MS"/>
                <a:ea typeface="Wingdings"/>
                <a:cs typeface="Wingdings"/>
              </a:rPr>
              <a:t>T.6.1</a:t>
            </a:r>
            <a:r>
              <a:rPr lang="en-US" dirty="0">
                <a:latin typeface="Comic Sans MS"/>
                <a:ea typeface="Wingdings"/>
                <a:cs typeface="Wingdings"/>
              </a:rPr>
              <a:t>. </a:t>
            </a:r>
            <a:r>
              <a:rPr lang="en-US" i="1" dirty="0">
                <a:latin typeface="Comic Sans MS"/>
                <a:ea typeface="Wingdings"/>
                <a:cs typeface="Wingdings"/>
              </a:rPr>
              <a:t>Setup of a </a:t>
            </a:r>
            <a:r>
              <a:rPr lang="en-US" b="1" i="1" dirty="0">
                <a:solidFill>
                  <a:srgbClr val="FF0000"/>
                </a:solidFill>
                <a:latin typeface="Comic Sans MS"/>
                <a:ea typeface="Wingdings"/>
                <a:cs typeface="Wingdings"/>
              </a:rPr>
              <a:t>test bench for PS </a:t>
            </a:r>
            <a:r>
              <a:rPr lang="en-US" dirty="0">
                <a:latin typeface="Comic Sans MS"/>
                <a:ea typeface="Wingdings"/>
                <a:cs typeface="Wingdings"/>
              </a:rPr>
              <a:t>performance evaluation at CAEN</a:t>
            </a:r>
          </a:p>
          <a:p>
            <a:pPr marL="342900" indent="-342900"/>
            <a:r>
              <a:rPr lang="en-US" dirty="0">
                <a:latin typeface="Comic Sans MS"/>
                <a:ea typeface="Wingdings"/>
                <a:cs typeface="Wingdings"/>
              </a:rPr>
              <a:t>T.6.2 </a:t>
            </a:r>
            <a:r>
              <a:rPr lang="en-US" b="1" i="1" dirty="0" smtClean="0">
                <a:solidFill>
                  <a:srgbClr val="FF0000"/>
                </a:solidFill>
                <a:latin typeface="Comic Sans MS"/>
                <a:ea typeface="Wingdings"/>
                <a:cs typeface="Wingdings"/>
              </a:rPr>
              <a:t>Measurements</a:t>
            </a:r>
            <a:r>
              <a:rPr lang="en-US" i="1" dirty="0" smtClean="0">
                <a:latin typeface="Comic Sans MS"/>
                <a:ea typeface="Wingdings"/>
                <a:cs typeface="Wingdings"/>
              </a:rPr>
              <a:t> </a:t>
            </a:r>
            <a:r>
              <a:rPr lang="en-US" i="1" dirty="0">
                <a:latin typeface="Comic Sans MS"/>
                <a:ea typeface="Wingdings"/>
                <a:cs typeface="Wingdings"/>
              </a:rPr>
              <a:t>on </a:t>
            </a:r>
            <a:r>
              <a:rPr lang="en-US" i="1" dirty="0" err="1">
                <a:latin typeface="Comic Sans MS"/>
                <a:ea typeface="Wingdings"/>
                <a:cs typeface="Wingdings"/>
              </a:rPr>
              <a:t>PSes</a:t>
            </a:r>
            <a:r>
              <a:rPr lang="en-US" i="1" dirty="0">
                <a:latin typeface="Comic Sans MS"/>
                <a:ea typeface="Wingdings"/>
                <a:cs typeface="Wingdings"/>
              </a:rPr>
              <a:t> equipped </a:t>
            </a:r>
            <a:r>
              <a:rPr lang="en-US" dirty="0">
                <a:latin typeface="Comic Sans MS"/>
                <a:ea typeface="Wingdings"/>
                <a:cs typeface="Wingdings"/>
              </a:rPr>
              <a:t>with undamaged readout chips (FEI4 devices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)</a:t>
            </a:r>
          </a:p>
          <a:p>
            <a:pPr marL="342900" indent="-342900"/>
            <a:r>
              <a:rPr lang="en-US" dirty="0" smtClean="0">
                <a:latin typeface="Comic Sans MS"/>
                <a:ea typeface="Wingdings"/>
                <a:cs typeface="Wingdings"/>
              </a:rPr>
              <a:t>T.6.3</a:t>
            </a:r>
            <a:r>
              <a:rPr lang="en-US" dirty="0">
                <a:latin typeface="Comic Sans MS"/>
                <a:ea typeface="Wingdings"/>
                <a:cs typeface="Wingdings"/>
              </a:rPr>
              <a:t>. Optimization of 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PS </a:t>
            </a:r>
            <a:r>
              <a:rPr lang="en-US" dirty="0">
                <a:latin typeface="Comic Sans MS"/>
                <a:ea typeface="Wingdings"/>
                <a:cs typeface="Wingdings"/>
              </a:rPr>
              <a:t>with irradiated devices</a:t>
            </a:r>
          </a:p>
          <a:p>
            <a:pPr marL="342900" indent="-342900"/>
            <a:r>
              <a:rPr lang="en-US" dirty="0">
                <a:latin typeface="Comic Sans MS"/>
                <a:ea typeface="Wingdings"/>
                <a:cs typeface="Wingdings"/>
              </a:rPr>
              <a:t>T.6.4. Tests with optimized 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PS</a:t>
            </a:r>
            <a:endParaRPr lang="en-US" dirty="0" smtClean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56992"/>
            <a:ext cx="5148064" cy="3445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346367"/>
            <a:ext cx="5410944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Participants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936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UNIPI   </a:t>
            </a:r>
          </a:p>
          <a:p>
            <a:endParaRPr lang="en-GB" dirty="0"/>
          </a:p>
          <a:p>
            <a:r>
              <a:rPr lang="en-GB" dirty="0" smtClean="0"/>
              <a:t>CAEN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AUTH</a:t>
            </a:r>
          </a:p>
          <a:p>
            <a:endParaRPr lang="en-GB" dirty="0"/>
          </a:p>
          <a:p>
            <a:r>
              <a:rPr lang="en-GB" dirty="0" smtClean="0"/>
              <a:t>CERN</a:t>
            </a:r>
          </a:p>
          <a:p>
            <a:endParaRPr lang="en-GB" dirty="0"/>
          </a:p>
          <a:p>
            <a:r>
              <a:rPr lang="en-GB" dirty="0" smtClean="0"/>
              <a:t>PRIELE</a:t>
            </a:r>
          </a:p>
          <a:p>
            <a:endParaRPr lang="en-GB" dirty="0"/>
          </a:p>
          <a:p>
            <a:r>
              <a:rPr lang="en-GB" dirty="0" smtClean="0"/>
              <a:t>CNRS</a:t>
            </a:r>
            <a:endParaRPr lang="it-I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922" y="901144"/>
            <a:ext cx="2499569" cy="13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403" y="2852936"/>
            <a:ext cx="25922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E:\Paola\divulgazione\fotoCern\058-CERN-Hôtels-21-23.10.20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357" y="3356992"/>
            <a:ext cx="3179763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575" y="4941168"/>
            <a:ext cx="2660005" cy="148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922" y="4149080"/>
            <a:ext cx="2088232" cy="13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302" y="1757561"/>
            <a:ext cx="21145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492896"/>
            <a:ext cx="417646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5111" y="3989102"/>
            <a:ext cx="3470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29774" y="5805264"/>
            <a:ext cx="402234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06553" y="1489367"/>
            <a:ext cx="568369" cy="28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85610" y="4976285"/>
            <a:ext cx="483793" cy="140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5111" y="3286792"/>
            <a:ext cx="4837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562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6210" y="260648"/>
            <a:ext cx="7297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List of Work Packages &amp; WP leaders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4088" y="1072277"/>
            <a:ext cx="77893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/>
              </a:rPr>
              <a:t>Prototype Construction &amp; Production Validation  (PRIELE, M1-M42)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Infrastructure &amp; Integration (CAEN,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Commissioning (CERN, M12-M48)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Architecture Simulation (</a:t>
            </a:r>
            <a:r>
              <a:rPr lang="en-US" dirty="0" err="1" smtClean="0">
                <a:latin typeface="Comic Sans MS"/>
              </a:rPr>
              <a:t>UniPisa</a:t>
            </a:r>
            <a:r>
              <a:rPr lang="en-US" dirty="0" smtClean="0">
                <a:latin typeface="Comic Sans MS"/>
              </a:rPr>
              <a:t>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Image Processing (</a:t>
            </a:r>
            <a:r>
              <a:rPr lang="en-US" dirty="0" err="1" smtClean="0">
                <a:solidFill>
                  <a:srgbClr val="7030A0"/>
                </a:solidFill>
                <a:latin typeface="Comic Sans MS"/>
              </a:rPr>
              <a:t>UniPisa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, M25-M48)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66FF"/>
                </a:solidFill>
                <a:latin typeface="Comic Sans MS"/>
              </a:rPr>
              <a:t>Silicon Detectors (CNRS,M1-M48)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Outreach (AUTH,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Workshops &amp; Trainings (AUTH, M1-M48)</a:t>
            </a:r>
          </a:p>
          <a:p>
            <a:pPr marL="342900" indent="-342900"/>
            <a:r>
              <a:rPr lang="en-US" dirty="0" smtClean="0">
                <a:latin typeface="Comic Sans MS"/>
              </a:rPr>
              <a:t> </a:t>
            </a:r>
            <a:endParaRPr lang="en-US" dirty="0"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628" y="3429000"/>
            <a:ext cx="926074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456"/>
            <a:ext cx="8707513" cy="3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6210" y="260648"/>
            <a:ext cx="6162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Participation to Work Packages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7108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0124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/>
              </a:rPr>
              <a:t>WP1: Prototype Construction &amp; Production Validation</a:t>
            </a:r>
          </a:p>
          <a:p>
            <a:r>
              <a:rPr lang="en-US" sz="2800" dirty="0">
                <a:latin typeface="Comic Sans MS"/>
              </a:rPr>
              <a:t>	</a:t>
            </a:r>
            <a:r>
              <a:rPr lang="en-US" sz="2800" dirty="0" smtClean="0">
                <a:latin typeface="Comic Sans MS"/>
              </a:rPr>
              <a:t>											(</a:t>
            </a:r>
            <a:r>
              <a:rPr lang="en-US" sz="2800" dirty="0" err="1" smtClean="0">
                <a:latin typeface="Comic Sans MS"/>
              </a:rPr>
              <a:t>Priele</a:t>
            </a:r>
            <a:r>
              <a:rPr lang="en-US" sz="2800" dirty="0" smtClean="0">
                <a:latin typeface="Comic Sans MS"/>
              </a:rPr>
              <a:t>)</a:t>
            </a:r>
          </a:p>
          <a:p>
            <a:r>
              <a:rPr lang="en-US" sz="2000" dirty="0" smtClean="0">
                <a:latin typeface="Comic Sans MS"/>
              </a:rPr>
              <a:t>Objectives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Construction</a:t>
            </a:r>
            <a:r>
              <a:rPr lang="en-US" sz="2000" dirty="0" smtClean="0">
                <a:latin typeface="Comic Sans MS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standalone validation </a:t>
            </a:r>
            <a:r>
              <a:rPr lang="en-US" sz="2000" dirty="0" smtClean="0">
                <a:latin typeface="Comic Sans MS"/>
              </a:rPr>
              <a:t>of an FTK processor based 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Serial Link technology for Level 1 and Level 2 </a:t>
            </a:r>
            <a:r>
              <a:rPr lang="en-US" sz="2000" dirty="0" smtClean="0">
                <a:latin typeface="Comic Sans MS"/>
              </a:rPr>
              <a:t>trigger applications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Transfer of Knowledge to PRIELE</a:t>
            </a:r>
            <a:r>
              <a:rPr lang="en-US" sz="2000" dirty="0" smtClean="0">
                <a:latin typeface="Comic Sans MS"/>
              </a:rPr>
              <a:t> for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</a:rPr>
              <a:t>board assembly </a:t>
            </a:r>
            <a:r>
              <a:rPr lang="en-US" sz="2000" dirty="0" smtClean="0">
                <a:latin typeface="Comic Sans MS"/>
              </a:rPr>
              <a:t>and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</a:rPr>
              <a:t>validation </a:t>
            </a:r>
          </a:p>
          <a:p>
            <a:r>
              <a:rPr lang="en-US" sz="2000" dirty="0" smtClean="0">
                <a:latin typeface="Comic Sans MS"/>
              </a:rPr>
              <a:t>of </a:t>
            </a:r>
            <a:r>
              <a:rPr lang="en-US" sz="2000" dirty="0" smtClean="0">
                <a:latin typeface="Comic Sans MS"/>
              </a:rPr>
              <a:t>SLP2 </a:t>
            </a:r>
            <a:r>
              <a:rPr lang="en-US" sz="2000" dirty="0" smtClean="0">
                <a:latin typeface="Comic Sans MS"/>
              </a:rPr>
              <a:t>to </a:t>
            </a:r>
            <a:r>
              <a:rPr lang="en-US" sz="2000" dirty="0" smtClean="0">
                <a:latin typeface="Comic Sans MS"/>
              </a:rPr>
              <a:t>PRIELE before integration at CAEN</a:t>
            </a:r>
          </a:p>
          <a:p>
            <a:r>
              <a:rPr lang="en-US" sz="2000" dirty="0" smtClean="0">
                <a:latin typeface="Comic Sans MS"/>
              </a:rPr>
              <a:t>and </a:t>
            </a:r>
            <a:r>
              <a:rPr lang="en-US" sz="2000" dirty="0" smtClean="0">
                <a:latin typeface="Comic Sans MS"/>
              </a:rPr>
              <a:t>among all research institutions about Associative Memory technology</a:t>
            </a:r>
          </a:p>
          <a:p>
            <a:endParaRPr lang="en-US" sz="2000" dirty="0">
              <a:latin typeface="Comic Sans MS"/>
            </a:endParaRPr>
          </a:p>
          <a:p>
            <a:endParaRPr lang="en-US" sz="2000" dirty="0">
              <a:latin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327334"/>
            <a:ext cx="2105353" cy="157901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1347"/>
            <a:ext cx="3139637" cy="310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366527" y="3213034"/>
            <a:ext cx="4572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1525" y="2967263"/>
            <a:ext cx="2493114" cy="18698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1284" y="4111688"/>
            <a:ext cx="167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rebuchet MS"/>
                <a:cs typeface="Trebuchet MS"/>
              </a:rPr>
              <a:t>128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AMchip04s</a:t>
            </a:r>
            <a:endParaRPr lang="it-IT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642" y="4933206"/>
            <a:ext cx="1687913" cy="1399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771" y="6201072"/>
            <a:ext cx="15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1: design 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3463165" y="6385738"/>
            <a:ext cx="365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2: prototype design &amp; assembly </a:t>
            </a:r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5085184"/>
            <a:ext cx="22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3: prototype test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WP2: </a:t>
            </a:r>
            <a:r>
              <a:rPr lang="en-US" sz="2800" dirty="0" smtClean="0">
                <a:latin typeface="Comic Sans MS"/>
              </a:rPr>
              <a:t>Infrastructure </a:t>
            </a:r>
            <a:r>
              <a:rPr lang="en-US" sz="2800" dirty="0" smtClean="0">
                <a:latin typeface="Comic Sans MS"/>
              </a:rPr>
              <a:t>&amp; Integration (CAEN)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" y="605351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Infrastructure construction and validation </a:t>
            </a:r>
            <a:r>
              <a:rPr lang="en-US" dirty="0" smtClean="0">
                <a:latin typeface="Comic Sans MS"/>
              </a:rPr>
              <a:t>(racks, crates, power supplies, cooling)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Validation/integration of prototypes </a:t>
            </a:r>
            <a:r>
              <a:rPr lang="en-US" dirty="0" smtClean="0">
                <a:latin typeface="Comic Sans MS"/>
              </a:rPr>
              <a:t>from Europe, Japan and USA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Software development </a:t>
            </a:r>
            <a:r>
              <a:rPr lang="en-US" dirty="0" smtClean="0">
                <a:latin typeface="Comic Sans MS"/>
              </a:rPr>
              <a:t>for system test/control/monitoring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Transfer of Knowledge</a:t>
            </a:r>
            <a:r>
              <a:rPr lang="en-US" dirty="0" smtClean="0">
                <a:latin typeface="Comic Sans MS"/>
              </a:rPr>
              <a:t> among CAEN and research institutions</a:t>
            </a:r>
          </a:p>
          <a:p>
            <a:endParaRPr lang="en-US" dirty="0" smtClean="0">
              <a:latin typeface="Comic Sans MS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Description of work</a:t>
            </a:r>
          </a:p>
          <a:p>
            <a:r>
              <a:rPr lang="en-US" dirty="0" smtClean="0">
                <a:latin typeface="Comic Sans MS"/>
              </a:rPr>
              <a:t>T.2.3.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Software development for tests of the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Vertical Slice</a:t>
            </a:r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T.2.4. Tests and validation of the baseline FTK system for the demonstrator</a:t>
            </a: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T.2.2</a:t>
            </a:r>
            <a:r>
              <a:rPr lang="en-US" dirty="0">
                <a:latin typeface="Comic Sans MS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Prototyping of a CAEN power supply </a:t>
            </a:r>
            <a:endParaRPr lang="en-US" b="1" dirty="0" smtClean="0">
              <a:solidFill>
                <a:srgbClr val="FF0000"/>
              </a:solidFill>
              <a:latin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omic Sans MS"/>
              </a:rPr>
              <a:t>the final crate (5kW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)</a:t>
            </a:r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T.2.5</a:t>
            </a:r>
            <a:r>
              <a:rPr lang="en-US" dirty="0">
                <a:latin typeface="Comic Sans MS"/>
              </a:rPr>
              <a:t>. Tests and validation of the SLP2-based </a:t>
            </a:r>
            <a:r>
              <a:rPr lang="en-US" dirty="0" smtClean="0">
                <a:latin typeface="Comic Sans MS"/>
              </a:rPr>
              <a:t>system</a:t>
            </a:r>
          </a:p>
          <a:p>
            <a:r>
              <a:rPr lang="en-US" dirty="0" smtClean="0">
                <a:latin typeface="Comic Sans MS"/>
              </a:rPr>
              <a:t>T.2.6</a:t>
            </a:r>
            <a:r>
              <a:rPr lang="en-US" dirty="0">
                <a:latin typeface="Comic Sans MS"/>
              </a:rPr>
              <a:t>. Tests and validation of the SLP1-based </a:t>
            </a:r>
            <a:r>
              <a:rPr lang="en-US" dirty="0" smtClean="0">
                <a:latin typeface="Comic Sans MS"/>
              </a:rPr>
              <a:t>system</a:t>
            </a:r>
          </a:p>
          <a:p>
            <a:r>
              <a:rPr lang="en-US" dirty="0" smtClean="0">
                <a:latin typeface="Comic Sans MS"/>
              </a:rPr>
              <a:t>T.2.7</a:t>
            </a:r>
            <a:r>
              <a:rPr lang="en-US" dirty="0">
                <a:latin typeface="Comic Sans MS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Tests of cooling and mechanics </a:t>
            </a:r>
            <a:r>
              <a:rPr lang="en-US" dirty="0">
                <a:latin typeface="Comic Sans MS"/>
              </a:rPr>
              <a:t>of a rack with complete final </a:t>
            </a:r>
            <a:r>
              <a:rPr lang="en-US" dirty="0" smtClean="0">
                <a:latin typeface="Comic Sans MS"/>
              </a:rPr>
              <a:t>crates</a:t>
            </a:r>
            <a:endParaRPr lang="en-US" dirty="0">
              <a:latin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039" y="3286498"/>
            <a:ext cx="3904790" cy="1586251"/>
            <a:chOff x="617857" y="691996"/>
            <a:chExt cx="4629166" cy="19969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857" y="798520"/>
              <a:ext cx="2140095" cy="1819531"/>
            </a:xfrm>
            <a:prstGeom prst="rect">
              <a:avLst/>
            </a:prstGeom>
          </p:spPr>
        </p:pic>
        <p:sp>
          <p:nvSpPr>
            <p:cNvPr id="8" name="CasellaDiTesto 17"/>
            <p:cNvSpPr txBox="1"/>
            <p:nvPr/>
          </p:nvSpPr>
          <p:spPr>
            <a:xfrm>
              <a:off x="760321" y="2030256"/>
              <a:ext cx="219000" cy="6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2800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9031" y="903445"/>
              <a:ext cx="219000" cy="81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  <a:p>
              <a:endParaRPr lang="it-IT" dirty="0">
                <a:solidFill>
                  <a:srgbClr val="FFFF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45438" y="691996"/>
              <a:ext cx="2601585" cy="1872000"/>
              <a:chOff x="1312380" y="691996"/>
              <a:chExt cx="2601585" cy="1872000"/>
            </a:xfrm>
          </p:grpSpPr>
          <p:sp>
            <p:nvSpPr>
              <p:cNvPr id="11" name="Rectangle 40"/>
              <p:cNvSpPr>
                <a:spLocks noChangeArrowheads="1"/>
              </p:cNvSpPr>
              <p:nvPr/>
            </p:nvSpPr>
            <p:spPr bwMode="auto">
              <a:xfrm>
                <a:off x="3463065" y="691996"/>
                <a:ext cx="450900" cy="9903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400" dirty="0" smtClean="0"/>
                  <a:t>SSB: </a:t>
                </a:r>
              </a:p>
              <a:p>
                <a:pPr algn="ctr"/>
                <a:r>
                  <a:rPr lang="en-US" sz="1400" dirty="0" smtClean="0"/>
                  <a:t>Final Fit-HW</a:t>
                </a:r>
                <a:endParaRPr lang="it-IT" sz="1400" b="1" dirty="0"/>
              </a:p>
            </p:txBody>
          </p:sp>
          <p:cxnSp>
            <p:nvCxnSpPr>
              <p:cNvPr id="12" name="Connettore 4 102"/>
              <p:cNvCxnSpPr/>
              <p:nvPr/>
            </p:nvCxnSpPr>
            <p:spPr>
              <a:xfrm flipV="1">
                <a:off x="2645438" y="1200956"/>
                <a:ext cx="799988" cy="7182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03"/>
              <p:cNvCxnSpPr/>
              <p:nvPr/>
            </p:nvCxnSpPr>
            <p:spPr>
              <a:xfrm flipH="1" flipV="1">
                <a:off x="2770796" y="2093393"/>
                <a:ext cx="473611" cy="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260700" y="1781592"/>
                <a:ext cx="404729" cy="6848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66"/>
              <p:cNvSpPr txBox="1"/>
              <p:nvPr/>
            </p:nvSpPr>
            <p:spPr>
              <a:xfrm rot="5400000">
                <a:off x="3234476" y="1954719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DF</a:t>
                </a:r>
                <a:endParaRPr lang="en-US" sz="1600" b="1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380" y="831021"/>
                <a:ext cx="1379226" cy="173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CasellaDiTesto 18"/>
              <p:cNvSpPr txBox="1"/>
              <p:nvPr/>
            </p:nvSpPr>
            <p:spPr>
              <a:xfrm>
                <a:off x="1577541" y="1418354"/>
                <a:ext cx="219000" cy="658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endParaRPr lang="en-US" sz="2800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023" y="3379729"/>
            <a:ext cx="1512168" cy="144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magine 7" descr="P3071029.JPG"/>
          <p:cNvPicPr>
            <a:picLocks noChangeAspect="1"/>
          </p:cNvPicPr>
          <p:nvPr/>
        </p:nvPicPr>
        <p:blipFill>
          <a:blip r:embed="rId5" cstate="print"/>
          <a:srcRect l="2461" t="8202" r="923" b="16404"/>
          <a:stretch>
            <a:fillRect/>
          </a:stretch>
        </p:blipFill>
        <p:spPr>
          <a:xfrm rot="-5400000">
            <a:off x="6238401" y="3799255"/>
            <a:ext cx="3075912" cy="1800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487274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967748" y="47735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ITALY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2257741" y="4773500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144" y="2852936"/>
            <a:ext cx="4464496" cy="3348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WP3:Commissioning   (CERN)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613353"/>
            <a:ext cx="91440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Infrastructure installation and validation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at point 1 </a:t>
            </a:r>
            <a:r>
              <a:rPr lang="en-US" dirty="0" smtClean="0">
                <a:latin typeface="Comic Sans MS"/>
              </a:rPr>
              <a:t>(racks/crates/power supplies)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Board installation/validation </a:t>
            </a:r>
            <a:r>
              <a:rPr lang="en-US" dirty="0" smtClean="0">
                <a:latin typeface="Comic Sans MS"/>
              </a:rPr>
              <a:t>and running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control/functional monitoring</a:t>
            </a:r>
          </a:p>
          <a:p>
            <a:r>
              <a:rPr lang="en-US" dirty="0" smtClean="0">
                <a:latin typeface="Comic Sans MS"/>
              </a:rPr>
              <a:t>Transfer of Knowledge among CAEN and research institutions for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board commissioning/maintenance</a:t>
            </a:r>
            <a:endParaRPr lang="en-US" b="1" dirty="0" smtClean="0">
              <a:solidFill>
                <a:srgbClr val="FF0000"/>
              </a:solidFill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r>
              <a:rPr lang="en-US" b="1" dirty="0">
                <a:solidFill>
                  <a:srgbClr val="FF0000"/>
                </a:solidFill>
                <a:latin typeface="Comic Sans MS"/>
              </a:rPr>
              <a:t>Description of work</a:t>
            </a:r>
          </a:p>
          <a:p>
            <a:r>
              <a:rPr lang="en-US" dirty="0">
                <a:latin typeface="Comic Sans MS"/>
              </a:rPr>
              <a:t>T.3.1. Installation of Infrastructures, validation tests &amp; ToK</a:t>
            </a:r>
          </a:p>
          <a:p>
            <a:r>
              <a:rPr lang="en-US" dirty="0">
                <a:latin typeface="Comic Sans MS"/>
              </a:rPr>
              <a:t>T.3.2. Installation of boards (SLP2 or FTK baseline) for the demonstrator</a:t>
            </a:r>
          </a:p>
          <a:p>
            <a:r>
              <a:rPr lang="en-US" dirty="0">
                <a:latin typeface="Comic Sans MS"/>
              </a:rPr>
              <a:t>T.3.3. Tests and validation of the FTK demonstrator</a:t>
            </a:r>
          </a:p>
          <a:p>
            <a:r>
              <a:rPr lang="en-US" dirty="0">
                <a:latin typeface="Comic Sans MS"/>
              </a:rPr>
              <a:t>T.3.4. T.3.5 as T.3.2, T.3.3. for the first production</a:t>
            </a:r>
          </a:p>
          <a:p>
            <a:r>
              <a:rPr lang="en-US" dirty="0">
                <a:latin typeface="Comic Sans MS"/>
              </a:rPr>
              <a:t>T.3.6. T.3.7. as T.3.2, T.3.3. for the second </a:t>
            </a:r>
            <a:r>
              <a:rPr lang="en-US" dirty="0" smtClean="0">
                <a:latin typeface="Comic Sans MS"/>
              </a:rPr>
              <a:t>production</a:t>
            </a:r>
          </a:p>
          <a:p>
            <a:r>
              <a:rPr lang="en-US" dirty="0" smtClean="0">
                <a:latin typeface="Comic Sans MS"/>
              </a:rPr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98" y="3968156"/>
            <a:ext cx="4293244" cy="304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WP4: Simulation   (University of Pisa)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9304" y="67169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Production of test vectors </a:t>
            </a:r>
            <a:r>
              <a:rPr lang="en-US" dirty="0" smtClean="0">
                <a:latin typeface="Comic Sans MS"/>
              </a:rPr>
              <a:t>to validate hardware configurations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Definition of Level 1/Level 2 architectures </a:t>
            </a:r>
            <a:r>
              <a:rPr lang="en-US" dirty="0" smtClean="0">
                <a:latin typeface="Comic Sans MS"/>
              </a:rPr>
              <a:t>to optimize physics reach</a:t>
            </a:r>
          </a:p>
          <a:p>
            <a:endParaRPr lang="en-US" dirty="0" smtClean="0">
              <a:latin typeface="Comic Sans MS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642494"/>
            <a:ext cx="4680520" cy="35103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811" y="3482498"/>
            <a:ext cx="5216897" cy="33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9752" y="1916832"/>
            <a:ext cx="576064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WP5: Image Processing (University of Pisa)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984" y="6926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      </a:t>
            </a:r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Test Associative Memory capability </a:t>
            </a:r>
            <a:r>
              <a:rPr lang="en-US" dirty="0" smtClean="0">
                <a:latin typeface="Comic Sans MS"/>
              </a:rPr>
              <a:t>to extract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relevant features</a:t>
            </a:r>
            <a:r>
              <a:rPr lang="en-US" dirty="0" smtClean="0">
                <a:latin typeface="Comic Sans MS"/>
              </a:rPr>
              <a:t> from </a:t>
            </a:r>
          </a:p>
          <a:p>
            <a:r>
              <a:rPr lang="en-US" dirty="0" smtClean="0">
                <a:latin typeface="Comic Sans MS"/>
              </a:rPr>
              <a:t>      natural/medical images</a:t>
            </a:r>
          </a:p>
          <a:p>
            <a:r>
              <a:rPr lang="en-US" dirty="0" smtClean="0">
                <a:latin typeface="Comic Sans MS"/>
              </a:rPr>
              <a:t>      Evaluate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impact on medical imaging/diagnosis </a:t>
            </a:r>
            <a:r>
              <a:rPr lang="en-US" dirty="0" smtClean="0">
                <a:latin typeface="Comic Sans MS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robotic automation</a:t>
            </a:r>
          </a:p>
          <a:p>
            <a:endParaRPr lang="en-US" dirty="0" smtClean="0">
              <a:latin typeface="Comic Sans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78" y="2068740"/>
            <a:ext cx="5105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348" y="4497615"/>
            <a:ext cx="4947299" cy="236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478</Words>
  <Application>Microsoft Office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Participants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Dipartimento di Fisica - Universita'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SimoneDonati</dc:creator>
  <cp:lastModifiedBy>Orso</cp:lastModifiedBy>
  <cp:revision>164</cp:revision>
  <dcterms:created xsi:type="dcterms:W3CDTF">2013-03-07T14:11:15Z</dcterms:created>
  <dcterms:modified xsi:type="dcterms:W3CDTF">2013-03-12T09:11:02Z</dcterms:modified>
</cp:coreProperties>
</file>