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0" r:id="rId2"/>
    <p:sldId id="522" r:id="rId3"/>
    <p:sldId id="523" r:id="rId4"/>
    <p:sldId id="524" r:id="rId5"/>
    <p:sldId id="525" r:id="rId6"/>
    <p:sldId id="535" r:id="rId7"/>
    <p:sldId id="526" r:id="rId8"/>
    <p:sldId id="528" r:id="rId9"/>
    <p:sldId id="527" r:id="rId10"/>
    <p:sldId id="534" r:id="rId11"/>
    <p:sldId id="518" r:id="rId12"/>
  </p:sldIdLst>
  <p:sldSz cx="9144000" cy="6858000" type="screen4x3"/>
  <p:notesSz cx="6858000" cy="9144000"/>
  <p:defaultTextStyle>
    <a:defPPr>
      <a:defRPr lang="it-IT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26D"/>
    <a:srgbClr val="FFCC00"/>
    <a:srgbClr val="FFFF66"/>
    <a:srgbClr val="99FF66"/>
    <a:srgbClr val="FF0000"/>
    <a:srgbClr val="0000FF"/>
    <a:srgbClr val="E9F9AD"/>
    <a:srgbClr val="54786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-648" y="72"/>
      </p:cViewPr>
      <p:guideLst>
        <p:guide orient="horz" pos="527"/>
        <p:guide orient="horz" pos="28"/>
        <p:guide orient="horz" pos="2659"/>
        <p:guide orient="horz" pos="3158"/>
        <p:guide pos="3696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621B-0422-4237-B9D0-99925E2DA6B4}" type="datetimeFigureOut">
              <a:rPr lang="it-IT" smtClean="0"/>
              <a:t>12/03/2013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15D92-1343-4724-9436-460658AB5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825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329ABB1D-CB74-4D41-93B3-66FCC9DCC0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094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B493D-E501-41DB-8CFE-9E0A4F4095E4}" type="slidenum">
              <a:rPr lang="it-IT" smtClean="0"/>
              <a:pPr/>
              <a:t>1</a:t>
            </a:fld>
            <a:endParaRPr lang="it-IT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65163"/>
            <a:ext cx="4649787" cy="348773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3563"/>
            <a:ext cx="5048250" cy="4078287"/>
          </a:xfrm>
          <a:noFill/>
          <a:ln/>
        </p:spPr>
        <p:txBody>
          <a:bodyPr lIns="89373" tIns="44687" rIns="89373" bIns="44687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10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2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3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4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5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6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7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8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0305-BC46-4681-8E27-36AAFFF478E0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4BE5C-3B6A-4B7B-B116-018F9C1D2372}" type="slidenum">
              <a:rPr lang="it-IT" sz="1200"/>
              <a:pPr algn="r"/>
              <a:t>9</a:t>
            </a:fld>
            <a:endParaRPr lang="it-IT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88138" y="333375"/>
            <a:ext cx="2071687" cy="50403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67425" cy="50403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Nicola\Documents\CAEN-USA\Resources\Carta intestata\CAEN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5725"/>
            <a:ext cx="1381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Nicola\Documents\CAEN-USA\Resources\Carta intestata\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3175"/>
            <a:ext cx="476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91512" cy="8683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68313" y="1773238"/>
            <a:ext cx="4038600" cy="360045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773238"/>
            <a:ext cx="4038600" cy="36004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Nicola\Documents\CAEN-USA\Resources\Carta intestata\CAEN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5725"/>
            <a:ext cx="1381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Nicola\Documents\CAEN-USA\Resources\Carta intestata\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3175"/>
            <a:ext cx="476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 userDrawn="1"/>
        </p:nvSpPr>
        <p:spPr bwMode="auto">
          <a:xfrm>
            <a:off x="0" y="476250"/>
            <a:ext cx="1547813" cy="649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91512" cy="8683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773238"/>
            <a:ext cx="4038600" cy="36004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36004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91512" cy="8683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68313" y="1773238"/>
            <a:ext cx="8229600" cy="360045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Comunicazione\Immagini\LOGHI CAEN\CAEN Tools for Discovery\CAEN logo 2011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406"/>
            <a:ext cx="1876952" cy="5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</a:t>
            </a:r>
            <a:r>
              <a:rPr lang="en-US" err="1"/>
              <a:t>S.p.A</a:t>
            </a:r>
            <a:r>
              <a:rPr lang="en-US"/>
              <a:t>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80000"/>
            <a:lum/>
          </a:blip>
          <a:srcRect/>
          <a:stretch>
            <a:fillRect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915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800" i="1"/>
            </a:lvl1pPr>
          </a:lstStyle>
          <a:p>
            <a:pPr>
              <a:defRPr/>
            </a:pPr>
            <a:r>
              <a:rPr lang="en-US"/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/>
          </a:p>
        </p:txBody>
      </p:sp>
      <p:pic>
        <p:nvPicPr>
          <p:cNvPr id="3077" name="Picture 7" descr="logo CAEN RGB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1950" y="188913"/>
            <a:ext cx="1079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 userDrawn="1"/>
        </p:nvSpPr>
        <p:spPr bwMode="auto">
          <a:xfrm>
            <a:off x="323850" y="0"/>
            <a:ext cx="1655763" cy="908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9" r:id="rId7"/>
    <p:sldLayoutId id="2147483763" r:id="rId8"/>
    <p:sldLayoutId id="2147483764" r:id="rId9"/>
    <p:sldLayoutId id="2147483765" r:id="rId10"/>
    <p:sldLayoutId id="2147483766" r:id="rId11"/>
    <p:sldLayoutId id="2147483770" r:id="rId12"/>
    <p:sldLayoutId id="2147483771" r:id="rId13"/>
    <p:sldLayoutId id="2147483767" r:id="rId14"/>
  </p:sldLayoutIdLst>
  <p:transition>
    <p:split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http://www.caen.it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caen.it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3.wdp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2"/>
          <p:cNvGrpSpPr>
            <a:grpSpLocks noChangeAspect="1"/>
          </p:cNvGrpSpPr>
          <p:nvPr/>
        </p:nvGrpSpPr>
        <p:grpSpPr bwMode="auto">
          <a:xfrm>
            <a:off x="7799073" y="116632"/>
            <a:ext cx="1237424" cy="914618"/>
            <a:chOff x="115" y="799"/>
            <a:chExt cx="856" cy="633"/>
          </a:xfrm>
        </p:grpSpPr>
        <p:sp>
          <p:nvSpPr>
            <p:cNvPr id="8200" name="Text Box 13"/>
            <p:cNvSpPr txBox="1">
              <a:spLocks noChangeAspect="1" noChangeArrowheads="1"/>
            </p:cNvSpPr>
            <p:nvPr/>
          </p:nvSpPr>
          <p:spPr bwMode="auto">
            <a:xfrm>
              <a:off x="115" y="1183"/>
              <a:ext cx="856" cy="2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GB" sz="600" b="1" dirty="0" smtClean="0"/>
                <a:t>ISO 9001:2008</a:t>
              </a:r>
              <a:endParaRPr lang="en-GB" sz="600" b="1" dirty="0"/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GB" sz="600" b="1" dirty="0"/>
                <a:t>CERT. N. 9105.CAEN</a:t>
              </a:r>
              <a:endParaRPr lang="en-GB" sz="600" b="1" dirty="0">
                <a:latin typeface="Times New Roman" pitchFamily="18" charset="0"/>
              </a:endParaRPr>
            </a:p>
          </p:txBody>
        </p:sp>
        <p:grpSp>
          <p:nvGrpSpPr>
            <p:cNvPr id="8201" name="Group 14"/>
            <p:cNvGrpSpPr>
              <a:grpSpLocks noChangeAspect="1"/>
            </p:cNvGrpSpPr>
            <p:nvPr/>
          </p:nvGrpSpPr>
          <p:grpSpPr bwMode="auto">
            <a:xfrm>
              <a:off x="158" y="799"/>
              <a:ext cx="771" cy="408"/>
              <a:chOff x="793" y="754"/>
              <a:chExt cx="771" cy="408"/>
            </a:xfrm>
          </p:grpSpPr>
          <p:sp>
            <p:nvSpPr>
              <p:cNvPr id="8202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793" y="754"/>
                <a:ext cx="771" cy="4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Char char="•"/>
                </a:pPr>
                <a:endParaRPr lang="it-IT" sz="2400" dirty="0"/>
              </a:p>
            </p:txBody>
          </p:sp>
          <p:grpSp>
            <p:nvGrpSpPr>
              <p:cNvPr id="8203" name="Group 16"/>
              <p:cNvGrpSpPr>
                <a:grpSpLocks noChangeAspect="1"/>
              </p:cNvGrpSpPr>
              <p:nvPr/>
            </p:nvGrpSpPr>
            <p:grpSpPr bwMode="auto">
              <a:xfrm>
                <a:off x="824" y="777"/>
                <a:ext cx="708" cy="362"/>
                <a:chOff x="2109" y="216"/>
                <a:chExt cx="708" cy="362"/>
              </a:xfrm>
            </p:grpSpPr>
            <p:pic>
              <p:nvPicPr>
                <p:cNvPr id="8204" name="Picture 17" descr="IQNe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54" y="216"/>
                  <a:ext cx="363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5" name="Picture 18" descr="LOGO CSQ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09" y="221"/>
                  <a:ext cx="35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3074" name="Picture 2" descr="Z:\Comunicazione\Immagini\LOGHI CAEN\CAEN Tools for Discovery\CAEN logo 2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18307"/>
            <a:ext cx="2666306" cy="7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ttotitolo 5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792088"/>
          </a:xfrm>
        </p:spPr>
        <p:txBody>
          <a:bodyPr/>
          <a:lstStyle/>
          <a:p>
            <a:r>
              <a:rPr lang="it-IT" sz="2400" b="1" dirty="0" smtClean="0"/>
              <a:t>FTK </a:t>
            </a:r>
            <a:r>
              <a:rPr lang="it-IT" sz="2400" b="1" dirty="0" smtClean="0"/>
              <a:t>Workshop</a:t>
            </a:r>
            <a:endParaRPr lang="it-IT" sz="2400" b="1" dirty="0" smtClean="0"/>
          </a:p>
          <a:p>
            <a:r>
              <a:rPr lang="it-IT" sz="1600" i="1" dirty="0" smtClean="0"/>
              <a:t>Pisa, 12/03/2013</a:t>
            </a:r>
            <a:endParaRPr lang="it-IT" sz="1600" i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" y="1747214"/>
            <a:ext cx="9143430" cy="301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"/>
          <p:cNvSpPr txBox="1">
            <a:spLocks noChangeArrowheads="1"/>
          </p:cNvSpPr>
          <p:nvPr/>
        </p:nvSpPr>
        <p:spPr bwMode="auto">
          <a:xfrm>
            <a:off x="0" y="2988816"/>
            <a:ext cx="9144000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it-IT" sz="5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Electronic </a:t>
            </a:r>
            <a:r>
              <a:rPr lang="it-IT" sz="5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Instrumentation</a:t>
            </a:r>
            <a:endParaRPr lang="it-IT" sz="5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Alessandro\Desktop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0" y="116632"/>
            <a:ext cx="1336822" cy="5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7504" y="783752"/>
            <a:ext cx="1800200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ndara" pitchFamily="34" charset="0"/>
              </a:rPr>
              <a:t>www.caen.it</a:t>
            </a:r>
            <a:endParaRPr lang="it-IT" sz="1400" b="1" dirty="0">
              <a:latin typeface="Candara" pitchFamily="34" charset="0"/>
            </a:endParaRPr>
          </a:p>
        </p:txBody>
      </p:sp>
      <p:pic>
        <p:nvPicPr>
          <p:cNvPr id="15" name="Picture 2" descr="C:\Users\Alessandro\Desktop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4" y="71307"/>
            <a:ext cx="1956036" cy="7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1957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smtClean="0"/>
              <a:t>. is prohibited </a:t>
            </a:r>
          </a:p>
          <a:p>
            <a:endParaRPr lang="it-IT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err="1"/>
              <a:t>Key</a:t>
            </a:r>
            <a:r>
              <a:rPr lang="it-IT" sz="2800" b="1" dirty="0"/>
              <a:t> </a:t>
            </a:r>
            <a:r>
              <a:rPr lang="it-IT" sz="2800" b="1" dirty="0" err="1"/>
              <a:t>Strengths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3897970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2" descr="Brochure IEEE_P_Pagina_2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2058489" cy="5373216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23728" y="1412776"/>
            <a:ext cx="6480720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it-IT" sz="2400" dirty="0"/>
              <a:t>R&amp;D </a:t>
            </a:r>
            <a:r>
              <a:rPr lang="it-IT" sz="2400" dirty="0" err="1"/>
              <a:t>Division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</a:t>
            </a:r>
            <a:r>
              <a:rPr lang="it-IT" sz="2400" dirty="0" err="1"/>
              <a:t>forefront</a:t>
            </a:r>
            <a:r>
              <a:rPr lang="it-IT" sz="2400" dirty="0"/>
              <a:t> of </a:t>
            </a:r>
            <a:r>
              <a:rPr lang="it-IT" sz="2400" dirty="0" err="1"/>
              <a:t>technology</a:t>
            </a:r>
            <a:endParaRPr lang="it-IT" sz="2400" dirty="0"/>
          </a:p>
          <a:p>
            <a:pPr marL="0" indent="0" eaLnBrk="1" hangingPunct="1">
              <a:spcAft>
                <a:spcPct val="20000"/>
              </a:spcAft>
              <a:buNone/>
            </a:pPr>
            <a:endParaRPr lang="it-IT" sz="2400" dirty="0"/>
          </a:p>
          <a:p>
            <a:pPr eaLnBrk="1" hangingPunct="1">
              <a:spcAft>
                <a:spcPct val="20000"/>
              </a:spcAft>
            </a:pPr>
            <a:r>
              <a:rPr lang="it-IT" sz="2400" dirty="0" err="1"/>
              <a:t>Excellent</a:t>
            </a:r>
            <a:r>
              <a:rPr lang="it-IT" sz="2400" dirty="0"/>
              <a:t> </a:t>
            </a:r>
            <a:r>
              <a:rPr lang="it-IT" sz="2400" dirty="0" err="1"/>
              <a:t>pre</a:t>
            </a:r>
            <a:r>
              <a:rPr lang="it-IT" sz="2400" dirty="0"/>
              <a:t>- and post-sales </a:t>
            </a:r>
            <a:r>
              <a:rPr lang="it-IT" sz="2400" dirty="0" err="1"/>
              <a:t>support</a:t>
            </a:r>
            <a:r>
              <a:rPr lang="it-IT" sz="2400" dirty="0"/>
              <a:t> </a:t>
            </a:r>
            <a:r>
              <a:rPr lang="it-IT" sz="2400" dirty="0" err="1"/>
              <a:t>either</a:t>
            </a:r>
            <a:r>
              <a:rPr lang="it-IT" sz="2400" dirty="0"/>
              <a:t> remote or on-site</a:t>
            </a:r>
          </a:p>
          <a:p>
            <a:pPr eaLnBrk="1" hangingPunct="1">
              <a:spcAft>
                <a:spcPct val="20000"/>
              </a:spcAft>
            </a:pPr>
            <a:endParaRPr lang="it-IT" sz="2400" dirty="0"/>
          </a:p>
          <a:p>
            <a:pPr eaLnBrk="1" hangingPunct="1">
              <a:spcAft>
                <a:spcPct val="20000"/>
              </a:spcAft>
            </a:pPr>
            <a:r>
              <a:rPr lang="it-IT" sz="2400" dirty="0" err="1"/>
              <a:t>Flexibility</a:t>
            </a:r>
            <a:r>
              <a:rPr lang="it-IT" sz="2400" dirty="0"/>
              <a:t> and </a:t>
            </a:r>
            <a:r>
              <a:rPr lang="it-IT" sz="2400" dirty="0" err="1"/>
              <a:t>capability</a:t>
            </a:r>
            <a:r>
              <a:rPr lang="it-IT" sz="2400" dirty="0"/>
              <a:t> of </a:t>
            </a:r>
            <a:r>
              <a:rPr lang="it-IT" sz="2400" dirty="0" err="1"/>
              <a:t>facing</a:t>
            </a:r>
            <a:r>
              <a:rPr lang="it-IT" sz="2400" dirty="0"/>
              <a:t> new </a:t>
            </a:r>
            <a:r>
              <a:rPr lang="it-IT" sz="2400" dirty="0" err="1"/>
              <a:t>markets</a:t>
            </a:r>
            <a:r>
              <a:rPr lang="it-IT" sz="2400" dirty="0"/>
              <a:t> and new </a:t>
            </a:r>
            <a:r>
              <a:rPr lang="it-IT" sz="2400" dirty="0" err="1"/>
              <a:t>products</a:t>
            </a:r>
            <a:r>
              <a:rPr lang="it-IT" sz="2400" dirty="0"/>
              <a:t> (</a:t>
            </a:r>
            <a:r>
              <a:rPr lang="it-IT" sz="2400" dirty="0" err="1"/>
              <a:t>Spin-offs</a:t>
            </a:r>
            <a:r>
              <a:rPr lang="it-IT" sz="2400" dirty="0"/>
              <a:t>)</a:t>
            </a:r>
          </a:p>
          <a:p>
            <a:pPr eaLnBrk="1" hangingPunct="1">
              <a:spcAft>
                <a:spcPct val="20000"/>
              </a:spcAft>
            </a:pPr>
            <a:endParaRPr lang="it-IT" sz="2400" dirty="0"/>
          </a:p>
          <a:p>
            <a:pPr eaLnBrk="1" hangingPunct="1">
              <a:spcAft>
                <a:spcPct val="20000"/>
              </a:spcAft>
            </a:pPr>
            <a:r>
              <a:rPr lang="it-IT" sz="2400" dirty="0" err="1"/>
              <a:t>Capable</a:t>
            </a:r>
            <a:r>
              <a:rPr lang="it-IT" sz="2400" dirty="0"/>
              <a:t> of </a:t>
            </a:r>
            <a:r>
              <a:rPr lang="it-IT" sz="2400" dirty="0" err="1"/>
              <a:t>providing</a:t>
            </a:r>
            <a:r>
              <a:rPr lang="it-IT" sz="2400" dirty="0"/>
              <a:t> custom </a:t>
            </a:r>
            <a:r>
              <a:rPr lang="it-IT" sz="2400" dirty="0" err="1"/>
              <a:t>solutions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75006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138488"/>
            <a:ext cx="2698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138488"/>
            <a:ext cx="2698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Comunicazione\Immagini\LOGHI CAEN\electronic_instrumentation\fatti_in casa\caenlog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1"/>
          <a:stretch/>
        </p:blipFill>
        <p:spPr bwMode="auto">
          <a:xfrm>
            <a:off x="2451943" y="73308"/>
            <a:ext cx="3878640" cy="5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Z:\Comunicazione\Immagini\LOGHI CAEN\CAEN Tools for Discovery\CAEN logo 20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7" y="135224"/>
            <a:ext cx="1841087" cy="5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539750" y="6616700"/>
            <a:ext cx="8208963" cy="196850"/>
          </a:xfrm>
          <a:noFill/>
        </p:spPr>
        <p:txBody>
          <a:bodyPr/>
          <a:lstStyle/>
          <a:p>
            <a:r>
              <a:rPr lang="en-US" sz="800" i="1" dirty="0" smtClean="0"/>
              <a:t>Reproduction, transfer, distribution of part or all of the contents in this document in any form without prior written permission of  CAEN </a:t>
            </a:r>
            <a:r>
              <a:rPr lang="en-US" sz="800" i="1" dirty="0" err="1" smtClean="0"/>
              <a:t>S.p.A</a:t>
            </a:r>
            <a:r>
              <a:rPr lang="en-US" sz="800" i="1" dirty="0" smtClean="0"/>
              <a:t>. is prohibited </a:t>
            </a:r>
          </a:p>
          <a:p>
            <a:endParaRPr lang="it-IT" sz="800" dirty="0" smtClean="0"/>
          </a:p>
        </p:txBody>
      </p:sp>
      <p:grpSp>
        <p:nvGrpSpPr>
          <p:cNvPr id="3" name="Gruppo 2"/>
          <p:cNvGrpSpPr/>
          <p:nvPr/>
        </p:nvGrpSpPr>
        <p:grpSpPr>
          <a:xfrm>
            <a:off x="1979711" y="2193400"/>
            <a:ext cx="7158609" cy="2171704"/>
            <a:chOff x="1979711" y="2193400"/>
            <a:chExt cx="7158609" cy="2171704"/>
          </a:xfrm>
        </p:grpSpPr>
        <p:pic>
          <p:nvPicPr>
            <p:cNvPr id="9" name="Picture 2" descr="http://www.caen.it/documents/WOCateg/4/estern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193403"/>
              <a:ext cx="7086600" cy="217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tangolo 1"/>
            <p:cNvSpPr/>
            <p:nvPr/>
          </p:nvSpPr>
          <p:spPr bwMode="auto">
            <a:xfrm rot="10800000">
              <a:off x="1979711" y="2193400"/>
              <a:ext cx="4176464" cy="217170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7593" y="2253184"/>
            <a:ext cx="3416295" cy="21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ctr">
              <a:lnSpc>
                <a:spcPts val="1800"/>
              </a:lnSpc>
            </a:pPr>
            <a:r>
              <a:rPr lang="it-IT" sz="1800" b="1" dirty="0">
                <a:latin typeface="+mn-lt"/>
              </a:rPr>
              <a:t>CAEN S.p.A.</a:t>
            </a:r>
          </a:p>
          <a:p>
            <a:pPr fontAlgn="ctr">
              <a:lnSpc>
                <a:spcPts val="1800"/>
              </a:lnSpc>
            </a:pPr>
            <a:r>
              <a:rPr lang="it-IT" sz="1800" dirty="0">
                <a:latin typeface="+mn-lt"/>
              </a:rPr>
              <a:t>Via Vetraia, 11</a:t>
            </a:r>
          </a:p>
          <a:p>
            <a:pPr fontAlgn="ctr">
              <a:lnSpc>
                <a:spcPts val="1800"/>
              </a:lnSpc>
            </a:pPr>
            <a:r>
              <a:rPr lang="it-IT" sz="1800" dirty="0">
                <a:latin typeface="+mn-lt"/>
              </a:rPr>
              <a:t>55049 </a:t>
            </a:r>
            <a:r>
              <a:rPr lang="it-IT" sz="1800" dirty="0" smtClean="0">
                <a:latin typeface="+mn-lt"/>
              </a:rPr>
              <a:t>Viareggio - </a:t>
            </a:r>
            <a:r>
              <a:rPr lang="it-IT" sz="1800" dirty="0" err="1" smtClean="0">
                <a:latin typeface="+mn-lt"/>
              </a:rPr>
              <a:t>Italy</a:t>
            </a:r>
            <a:endParaRPr lang="it-IT" sz="1800" dirty="0">
              <a:latin typeface="+mn-lt"/>
            </a:endParaRPr>
          </a:p>
          <a:p>
            <a:pPr fontAlgn="ctr">
              <a:lnSpc>
                <a:spcPts val="1800"/>
              </a:lnSpc>
            </a:pPr>
            <a:r>
              <a:rPr lang="it-IT" sz="1800" dirty="0">
                <a:latin typeface="+mn-lt"/>
              </a:rPr>
              <a:t>Tel. +39.0584.388.398</a:t>
            </a:r>
          </a:p>
          <a:p>
            <a:pPr fontAlgn="ctr">
              <a:lnSpc>
                <a:spcPts val="1800"/>
              </a:lnSpc>
            </a:pPr>
            <a:r>
              <a:rPr lang="it-IT" sz="1800" dirty="0">
                <a:latin typeface="+mn-lt"/>
              </a:rPr>
              <a:t>Fax +39.0584.388.959</a:t>
            </a:r>
          </a:p>
          <a:p>
            <a:pPr fontAlgn="ctr">
              <a:lnSpc>
                <a:spcPts val="1800"/>
              </a:lnSpc>
            </a:pPr>
            <a:r>
              <a:rPr lang="it-IT" sz="1800" dirty="0">
                <a:solidFill>
                  <a:srgbClr val="FF0000"/>
                </a:solidFill>
                <a:latin typeface="+mn-lt"/>
                <a:hlinkClick r:id="rId6"/>
              </a:rPr>
              <a:t>info@caen.it</a:t>
            </a:r>
            <a:endParaRPr lang="it-IT" sz="1800" dirty="0">
              <a:solidFill>
                <a:srgbClr val="FF0000"/>
              </a:solidFill>
              <a:latin typeface="+mn-lt"/>
            </a:endParaRPr>
          </a:p>
          <a:p>
            <a:pPr fontAlgn="ctr">
              <a:lnSpc>
                <a:spcPts val="1800"/>
              </a:lnSpc>
            </a:pPr>
            <a:r>
              <a:rPr lang="it-IT" sz="1800" dirty="0" smtClean="0">
                <a:solidFill>
                  <a:srgbClr val="FF0000"/>
                </a:solidFill>
                <a:latin typeface="+mn-lt"/>
                <a:hlinkClick r:id="rId7"/>
              </a:rPr>
              <a:t>www.caen.it</a:t>
            </a:r>
            <a:endParaRPr lang="it-IT" sz="1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smtClean="0"/>
              <a:t>. is prohibited </a:t>
            </a:r>
          </a:p>
          <a:p>
            <a:endParaRPr lang="it-IT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latin typeface="+mj-lt"/>
              </a:rPr>
              <a:t>CAEN </a:t>
            </a:r>
            <a:r>
              <a:rPr lang="it-IT" sz="2800" b="1" dirty="0" err="1">
                <a:latin typeface="+mj-lt"/>
              </a:rPr>
              <a:t>Network’s</a:t>
            </a:r>
            <a:r>
              <a:rPr lang="it-IT" sz="2800" b="1" dirty="0">
                <a:latin typeface="+mj-lt"/>
              </a:rPr>
              <a:t> Companies</a:t>
            </a: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gruppo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-9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826070"/>
            <a:ext cx="9144000" cy="5185197"/>
          </a:xfrm>
          <a:prstGeom prst="rect">
            <a:avLst/>
          </a:prstGeom>
          <a:noFill/>
          <a:ln>
            <a:noFill/>
          </a:ln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39428" y="3284984"/>
            <a:ext cx="8497068" cy="259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Founded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in 1979</a:t>
            </a:r>
          </a:p>
          <a:p>
            <a:pPr marL="342900" indent="-342900"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100 </a:t>
            </a:r>
            <a:r>
              <a:rPr lang="it-IT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people</a:t>
            </a: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Headquarters and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main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operation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unit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in Viareggio,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Italy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;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operation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unit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in Elba Island</a:t>
            </a:r>
          </a:p>
          <a:p>
            <a:pPr marL="342900" indent="-342900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Core business: 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Electronic Instrumentation for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Physics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experiments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(world leader)</a:t>
            </a:r>
          </a:p>
          <a:p>
            <a:pPr marL="342900" indent="-342900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Spin-off </a:t>
            </a: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activities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 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/>
            </a:r>
            <a:b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Microelectronics-Aerospace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(1995), RFID (2003), </a:t>
            </a:r>
            <a:r>
              <a:rPr lang="it-IT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CAENels</a:t>
            </a:r>
            <a:r>
              <a:rPr lang="it-I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(2010), CAEN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SSp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(2011)</a:t>
            </a:r>
          </a:p>
        </p:txBody>
      </p:sp>
      <p:sp>
        <p:nvSpPr>
          <p:cNvPr id="24" name="Rettangolo 23"/>
          <p:cNvSpPr/>
          <p:nvPr/>
        </p:nvSpPr>
        <p:spPr bwMode="auto">
          <a:xfrm>
            <a:off x="3897970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259632" y="836712"/>
            <a:ext cx="7334770" cy="2592288"/>
            <a:chOff x="1331640" y="1124744"/>
            <a:chExt cx="7334770" cy="2592288"/>
          </a:xfrm>
        </p:grpSpPr>
        <p:grpSp>
          <p:nvGrpSpPr>
            <p:cNvPr id="4" name="Gruppo 3"/>
            <p:cNvGrpSpPr/>
            <p:nvPr/>
          </p:nvGrpSpPr>
          <p:grpSpPr>
            <a:xfrm>
              <a:off x="4180904" y="1124744"/>
              <a:ext cx="782191" cy="898936"/>
              <a:chOff x="4180904" y="1124744"/>
              <a:chExt cx="782191" cy="898936"/>
            </a:xfrm>
          </p:grpSpPr>
          <p:sp>
            <p:nvSpPr>
              <p:cNvPr id="3" name="Rettangolo 2"/>
              <p:cNvSpPr/>
              <p:nvPr/>
            </p:nvSpPr>
            <p:spPr bwMode="auto">
              <a:xfrm>
                <a:off x="4337720" y="1340768"/>
                <a:ext cx="468560" cy="5040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050" name="Picture 2" descr="C:\Users\Alessandro\Desktop\Varie\Loghi\Nuclear new_trasp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904" y="1124744"/>
                <a:ext cx="782191" cy="898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12" descr="CAEN SSp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420243"/>
              <a:ext cx="189230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CAENel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997895"/>
              <a:ext cx="1892300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CAENRFI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421831"/>
              <a:ext cx="1892300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Connettore 2 6"/>
            <p:cNvCxnSpPr>
              <a:endCxn id="9" idx="3"/>
            </p:cNvCxnSpPr>
            <p:nvPr/>
          </p:nvCxnSpPr>
          <p:spPr bwMode="auto">
            <a:xfrm flipH="1">
              <a:off x="3223940" y="1916832"/>
              <a:ext cx="1113780" cy="86377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ttore 2 11"/>
            <p:cNvCxnSpPr>
              <a:endCxn id="10" idx="0"/>
            </p:cNvCxnSpPr>
            <p:nvPr/>
          </p:nvCxnSpPr>
          <p:spPr bwMode="auto">
            <a:xfrm>
              <a:off x="4572000" y="2060848"/>
              <a:ext cx="10046" cy="93704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Connettore 2 19"/>
            <p:cNvCxnSpPr>
              <a:endCxn id="11" idx="1"/>
            </p:cNvCxnSpPr>
            <p:nvPr/>
          </p:nvCxnSpPr>
          <p:spPr bwMode="auto">
            <a:xfrm>
              <a:off x="4806280" y="1916832"/>
              <a:ext cx="1133872" cy="86456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CasellaDiTesto 25"/>
            <p:cNvSpPr txBox="1"/>
            <p:nvPr/>
          </p:nvSpPr>
          <p:spPr>
            <a:xfrm>
              <a:off x="2637830" y="1412776"/>
              <a:ext cx="1502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+mj-lt"/>
                </a:rPr>
                <a:t>CAEN </a:t>
              </a:r>
              <a:r>
                <a:rPr lang="it-IT" sz="2000" b="1" dirty="0" err="1" smtClean="0">
                  <a:latin typeface="+mj-lt"/>
                </a:rPr>
                <a:t>SpA</a:t>
              </a:r>
              <a:endParaRPr lang="it-IT" sz="2000" b="1" dirty="0">
                <a:latin typeface="+mj-lt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5004048" y="1412776"/>
              <a:ext cx="3662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+mj-lt"/>
                </a:rPr>
                <a:t>Electronic </a:t>
              </a:r>
              <a:r>
                <a:rPr lang="it-IT" sz="2000" b="1" dirty="0" err="1" smtClean="0">
                  <a:latin typeface="+mj-lt"/>
                </a:rPr>
                <a:t>Instrumentation</a:t>
              </a:r>
              <a:endParaRPr lang="it-IT" sz="2000" b="1" dirty="0">
                <a:latin typeface="+mj-lt"/>
              </a:endParaRPr>
            </a:p>
          </p:txBody>
        </p:sp>
      </p:grpSp>
      <p:pic>
        <p:nvPicPr>
          <p:cNvPr id="19" name="Picture 2" descr="C:\Users\Alessandro\Desktop\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4" y="71307"/>
            <a:ext cx="1956036" cy="7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7625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smtClean="0"/>
              <a:t>. is prohibited </a:t>
            </a:r>
          </a:p>
          <a:p>
            <a:endParaRPr lang="it-IT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latin typeface="+mj-lt"/>
              </a:rPr>
              <a:t>Global </a:t>
            </a:r>
            <a:r>
              <a:rPr lang="it-IT" sz="2800" b="1" dirty="0" err="1" smtClean="0">
                <a:latin typeface="+mj-lt"/>
              </a:rPr>
              <a:t>Coverage</a:t>
            </a: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3897970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78000" smoothness="4"/>
                    </a14:imgEffect>
                    <a14:imgEffect>
                      <a14:sharpenSoften amount="100000"/>
                    </a14:imgEffect>
                    <a14:imgEffect>
                      <a14:colorTemperature colorTemp="5500"/>
                    </a14:imgEffect>
                    <a14:imgEffect>
                      <a14:saturation sat="110000"/>
                    </a14:imgEffect>
                    <a14:imgEffect>
                      <a14:brightnessContrast bright="-89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28343" r="13286" b="7086"/>
          <a:stretch>
            <a:fillRect/>
          </a:stretch>
        </p:blipFill>
        <p:spPr bwMode="auto">
          <a:xfrm>
            <a:off x="95250" y="884014"/>
            <a:ext cx="8953500" cy="4921250"/>
          </a:xfrm>
          <a:prstGeom prst="rect">
            <a:avLst/>
          </a:prstGeom>
          <a:noFill/>
          <a:ln w="4445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7768" y="980728"/>
            <a:ext cx="8046640" cy="475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chemeClr val="bg1"/>
                </a:solidFill>
              </a:rPr>
              <a:t>Worldwide sales network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2000" dirty="0">
                <a:solidFill>
                  <a:schemeClr val="bg1"/>
                </a:solidFill>
              </a:rPr>
              <a:t>CAEN </a:t>
            </a:r>
            <a:r>
              <a:rPr lang="it-IT" sz="2000" dirty="0" err="1">
                <a:solidFill>
                  <a:schemeClr val="bg1"/>
                </a:solidFill>
              </a:rPr>
              <a:t>offices</a:t>
            </a:r>
            <a:r>
              <a:rPr lang="it-IT" sz="2000" dirty="0">
                <a:solidFill>
                  <a:schemeClr val="bg1"/>
                </a:solidFill>
              </a:rPr>
              <a:t> in </a:t>
            </a:r>
            <a:r>
              <a:rPr lang="it-IT" sz="2000" dirty="0" err="1">
                <a:solidFill>
                  <a:schemeClr val="bg1"/>
                </a:solidFill>
              </a:rPr>
              <a:t>Italy</a:t>
            </a:r>
            <a:r>
              <a:rPr lang="it-IT" sz="2000" dirty="0">
                <a:solidFill>
                  <a:schemeClr val="bg1"/>
                </a:solidFill>
              </a:rPr>
              <a:t>, Germany, </a:t>
            </a:r>
            <a:r>
              <a:rPr lang="it-IT" sz="2000" dirty="0" smtClean="0">
                <a:solidFill>
                  <a:schemeClr val="bg1"/>
                </a:solidFill>
              </a:rPr>
              <a:t>USA</a:t>
            </a:r>
            <a:endParaRPr lang="it-IT" sz="20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2000" dirty="0" err="1" smtClean="0">
                <a:solidFill>
                  <a:schemeClr val="bg1"/>
                </a:solidFill>
              </a:rPr>
              <a:t>Distributors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in more </a:t>
            </a:r>
            <a:r>
              <a:rPr lang="it-IT" sz="2000" dirty="0" err="1">
                <a:solidFill>
                  <a:schemeClr val="bg1"/>
                </a:solidFill>
              </a:rPr>
              <a:t>than</a:t>
            </a:r>
            <a:r>
              <a:rPr lang="it-IT" sz="2000" dirty="0">
                <a:solidFill>
                  <a:schemeClr val="bg1"/>
                </a:solidFill>
              </a:rPr>
              <a:t> 30 </a:t>
            </a:r>
            <a:r>
              <a:rPr lang="it-IT" sz="2000" dirty="0" err="1">
                <a:solidFill>
                  <a:schemeClr val="bg1"/>
                </a:solidFill>
              </a:rPr>
              <a:t>countries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Portfolio</a:t>
            </a:r>
            <a:r>
              <a:rPr lang="it-IT" sz="2400" dirty="0">
                <a:solidFill>
                  <a:schemeClr val="bg1"/>
                </a:solidFill>
              </a:rPr>
              <a:t>: 1000 </a:t>
            </a:r>
            <a:r>
              <a:rPr lang="it-IT" sz="2400" dirty="0" err="1">
                <a:solidFill>
                  <a:schemeClr val="bg1"/>
                </a:solidFill>
              </a:rPr>
              <a:t>customers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it-IT" sz="2400" dirty="0" err="1" smtClean="0">
                <a:solidFill>
                  <a:schemeClr val="bg1"/>
                </a:solidFill>
              </a:rPr>
              <a:t>Includes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world </a:t>
            </a:r>
            <a:r>
              <a:rPr lang="it-IT" sz="2400" dirty="0" err="1">
                <a:solidFill>
                  <a:schemeClr val="bg1"/>
                </a:solidFill>
              </a:rPr>
              <a:t>leading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research</a:t>
            </a:r>
            <a:r>
              <a:rPr lang="it-IT" sz="2400" dirty="0">
                <a:solidFill>
                  <a:schemeClr val="bg1"/>
                </a:solidFill>
              </a:rPr>
              <a:t> centres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2000" dirty="0">
                <a:solidFill>
                  <a:srgbClr val="FF0000"/>
                </a:solidFill>
              </a:rPr>
              <a:t>Europe:</a:t>
            </a:r>
            <a:r>
              <a:rPr lang="it-IT" sz="2000" dirty="0">
                <a:solidFill>
                  <a:schemeClr val="bg1"/>
                </a:solidFill>
              </a:rPr>
              <a:t> CERN, INFN, GSI, ESO, ISIS, </a:t>
            </a:r>
            <a:r>
              <a:rPr lang="it-IT" sz="2000" dirty="0" err="1">
                <a:solidFill>
                  <a:schemeClr val="bg1"/>
                </a:solidFill>
              </a:rPr>
              <a:t>Ganil</a:t>
            </a:r>
            <a:r>
              <a:rPr lang="it-IT" sz="2000" dirty="0">
                <a:solidFill>
                  <a:schemeClr val="bg1"/>
                </a:solidFill>
              </a:rPr>
              <a:t>, PSI, …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2000" dirty="0">
                <a:solidFill>
                  <a:srgbClr val="FF0000"/>
                </a:solidFill>
              </a:rPr>
              <a:t>USA: </a:t>
            </a:r>
            <a:r>
              <a:rPr lang="it-IT" sz="2000" dirty="0">
                <a:solidFill>
                  <a:schemeClr val="bg1"/>
                </a:solidFill>
              </a:rPr>
              <a:t>FNAL, SLAC, Los Alamos, BNL, </a:t>
            </a:r>
            <a:r>
              <a:rPr lang="it-IT" sz="2000" dirty="0" err="1">
                <a:solidFill>
                  <a:schemeClr val="bg1"/>
                </a:solidFill>
              </a:rPr>
              <a:t>JLab</a:t>
            </a:r>
            <a:r>
              <a:rPr lang="it-IT" sz="2000" dirty="0">
                <a:solidFill>
                  <a:schemeClr val="bg1"/>
                </a:solidFill>
              </a:rPr>
              <a:t>, …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2000" dirty="0">
                <a:solidFill>
                  <a:srgbClr val="FF0000"/>
                </a:solidFill>
              </a:rPr>
              <a:t>Asia:</a:t>
            </a:r>
            <a:r>
              <a:rPr lang="it-IT" sz="2000" dirty="0">
                <a:solidFill>
                  <a:schemeClr val="bg1"/>
                </a:solidFill>
              </a:rPr>
              <a:t> J-Park, KEK, </a:t>
            </a:r>
            <a:r>
              <a:rPr lang="it-IT" sz="2000" dirty="0" err="1">
                <a:solidFill>
                  <a:schemeClr val="bg1"/>
                </a:solidFill>
              </a:rPr>
              <a:t>Riken</a:t>
            </a:r>
            <a:r>
              <a:rPr lang="it-IT" sz="2000" dirty="0">
                <a:solidFill>
                  <a:schemeClr val="bg1"/>
                </a:solidFill>
              </a:rPr>
              <a:t>, IHEP, TIFR, …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2000" dirty="0">
                <a:solidFill>
                  <a:srgbClr val="FF0000"/>
                </a:solidFill>
              </a:rPr>
              <a:t>Africa: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iThemba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Labs</a:t>
            </a:r>
            <a:r>
              <a:rPr lang="it-IT" sz="2000" dirty="0">
                <a:solidFill>
                  <a:schemeClr val="bg1"/>
                </a:solidFill>
              </a:rPr>
              <a:t>, … </a:t>
            </a:r>
          </a:p>
        </p:txBody>
      </p:sp>
    </p:spTree>
    <p:extLst>
      <p:ext uri="{BB962C8B-B14F-4D97-AF65-F5344CB8AC3E}">
        <p14:creationId xmlns:p14="http://schemas.microsoft.com/office/powerpoint/2010/main" val="353091045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smtClean="0"/>
              <a:t>. is prohibited </a:t>
            </a:r>
          </a:p>
          <a:p>
            <a:endParaRPr lang="it-IT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latin typeface="+mj-lt"/>
              </a:rPr>
              <a:t>Market</a:t>
            </a: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3897970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2" descr="Brochure IEEE_P_Pagina_2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2058489" cy="5373216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052712" y="620688"/>
            <a:ext cx="6335712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000" dirty="0" smtClean="0"/>
              <a:t>For 30 years CAEN has been providing Scientists and Engineers with the most advanced electronic instrumentation for any particle or radiation detectors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000" dirty="0" smtClean="0"/>
              <a:t>Strong of an extremely close collaboration with the world major research laboratories CAEN is proud to produce the best tools for: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High Energy Physics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Astrophysics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Neutrino Physics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Dark Matter Investigation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Nuclear Physics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Material Science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Medical Applications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Homeland Security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Industrial Applications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and more …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71260358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smtClean="0"/>
              <a:t>. is prohibited </a:t>
            </a:r>
          </a:p>
          <a:p>
            <a:endParaRPr lang="it-IT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err="1" smtClean="0">
                <a:latin typeface="+mj-lt"/>
              </a:rPr>
              <a:t>Products</a:t>
            </a: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3897970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2" descr="Brochure IEEE_P_Pagina_2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2058489" cy="5373216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052712" y="1124744"/>
            <a:ext cx="6335712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it-IT" sz="2000" b="1" dirty="0" err="1"/>
              <a:t>Power</a:t>
            </a:r>
            <a:r>
              <a:rPr lang="it-IT" sz="2000" b="1" dirty="0"/>
              <a:t> Supply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1800" dirty="0"/>
              <a:t>High Voltage and </a:t>
            </a:r>
            <a:r>
              <a:rPr lang="it-IT" sz="1800" dirty="0" err="1"/>
              <a:t>Low</a:t>
            </a:r>
            <a:r>
              <a:rPr lang="it-IT" sz="1800" dirty="0"/>
              <a:t> Voltage Systems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1800" dirty="0" err="1"/>
              <a:t>Multichannel</a:t>
            </a:r>
            <a:r>
              <a:rPr lang="it-IT" sz="1800" dirty="0"/>
              <a:t> NIM, VME and Desktop HV </a:t>
            </a:r>
            <a:r>
              <a:rPr lang="it-IT" sz="1800" dirty="0" err="1"/>
              <a:t>Modules</a:t>
            </a:r>
            <a:endParaRPr lang="it-IT" sz="1800" dirty="0"/>
          </a:p>
          <a:p>
            <a:pPr eaLnBrk="1" hangingPunct="1">
              <a:spcAft>
                <a:spcPct val="20000"/>
              </a:spcAft>
            </a:pPr>
            <a:r>
              <a:rPr lang="it-IT" sz="2000" b="1" dirty="0" err="1"/>
              <a:t>Signal</a:t>
            </a:r>
            <a:r>
              <a:rPr lang="it-IT" sz="2000" b="1" dirty="0"/>
              <a:t> </a:t>
            </a:r>
            <a:r>
              <a:rPr lang="it-IT" sz="2000" b="1" dirty="0" err="1"/>
              <a:t>Conditioning</a:t>
            </a:r>
            <a:r>
              <a:rPr lang="it-IT" sz="2000" b="1" dirty="0"/>
              <a:t> &amp; Read-out </a:t>
            </a:r>
            <a:r>
              <a:rPr lang="it-IT" sz="2000" b="1" dirty="0" err="1"/>
              <a:t>Electronics</a:t>
            </a:r>
            <a:endParaRPr lang="it-IT" sz="2000" b="1" dirty="0"/>
          </a:p>
          <a:p>
            <a:pPr lvl="1" eaLnBrk="1" hangingPunct="1">
              <a:spcAft>
                <a:spcPct val="20000"/>
              </a:spcAft>
            </a:pPr>
            <a:r>
              <a:rPr lang="it-IT" sz="1800" dirty="0" err="1"/>
              <a:t>Preamplifiers</a:t>
            </a:r>
            <a:r>
              <a:rPr lang="it-IT" sz="1800" dirty="0"/>
              <a:t>, </a:t>
            </a:r>
            <a:r>
              <a:rPr lang="it-IT" sz="1800" dirty="0" err="1"/>
              <a:t>Digitizers</a:t>
            </a:r>
            <a:r>
              <a:rPr lang="it-IT" sz="1800" dirty="0"/>
              <a:t>, TDC, </a:t>
            </a:r>
            <a:r>
              <a:rPr lang="it-IT" sz="1800" dirty="0" err="1"/>
              <a:t>Logic</a:t>
            </a:r>
            <a:r>
              <a:rPr lang="it-IT" sz="1800" dirty="0"/>
              <a:t>, …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1800" dirty="0"/>
              <a:t>VME, CAMAC, PCI/PCI-Express, NIM and Desktop Front-End/Data </a:t>
            </a:r>
            <a:r>
              <a:rPr lang="it-IT" sz="1800" dirty="0" err="1"/>
              <a:t>Acquisition</a:t>
            </a:r>
            <a:r>
              <a:rPr lang="it-IT" sz="1800" dirty="0"/>
              <a:t> </a:t>
            </a:r>
            <a:r>
              <a:rPr lang="it-IT" sz="1800" dirty="0" err="1"/>
              <a:t>Modules</a:t>
            </a:r>
            <a:endParaRPr lang="it-IT" sz="1800" dirty="0"/>
          </a:p>
          <a:p>
            <a:pPr lvl="1" eaLnBrk="1" hangingPunct="1">
              <a:spcAft>
                <a:spcPct val="20000"/>
              </a:spcAft>
            </a:pPr>
            <a:r>
              <a:rPr lang="it-IT" sz="1800" dirty="0"/>
              <a:t>Digital </a:t>
            </a:r>
            <a:r>
              <a:rPr lang="it-IT" sz="1800" dirty="0" err="1"/>
              <a:t>Pulse</a:t>
            </a:r>
            <a:r>
              <a:rPr lang="it-IT" sz="1800" dirty="0"/>
              <a:t> Processing</a:t>
            </a:r>
          </a:p>
          <a:p>
            <a:pPr eaLnBrk="1" hangingPunct="1">
              <a:spcAft>
                <a:spcPct val="20000"/>
              </a:spcAft>
            </a:pPr>
            <a:r>
              <a:rPr lang="it-IT" sz="2000" b="1" dirty="0"/>
              <a:t>Powered </a:t>
            </a:r>
            <a:r>
              <a:rPr lang="it-IT" sz="2000" b="1" dirty="0" err="1"/>
              <a:t>Crates</a:t>
            </a:r>
            <a:endParaRPr lang="it-IT" sz="2000" b="1" dirty="0"/>
          </a:p>
          <a:p>
            <a:pPr lvl="1" eaLnBrk="1" hangingPunct="1">
              <a:spcAft>
                <a:spcPct val="20000"/>
              </a:spcAft>
            </a:pPr>
            <a:r>
              <a:rPr lang="it-IT" sz="1800" dirty="0" err="1"/>
              <a:t>Low</a:t>
            </a:r>
            <a:r>
              <a:rPr lang="it-IT" sz="1800" dirty="0"/>
              <a:t> </a:t>
            </a:r>
            <a:r>
              <a:rPr lang="it-IT" sz="1800" dirty="0" err="1"/>
              <a:t>Ripple</a:t>
            </a:r>
            <a:r>
              <a:rPr lang="it-IT" sz="1800" dirty="0"/>
              <a:t> Linear NIM </a:t>
            </a:r>
            <a:r>
              <a:rPr lang="it-IT" sz="1800" dirty="0" err="1"/>
              <a:t>powered</a:t>
            </a:r>
            <a:r>
              <a:rPr lang="it-IT" sz="1800" dirty="0"/>
              <a:t> </a:t>
            </a:r>
            <a:r>
              <a:rPr lang="it-IT" sz="1800" dirty="0" err="1"/>
              <a:t>Crates</a:t>
            </a:r>
            <a:endParaRPr lang="it-IT" sz="1800" dirty="0"/>
          </a:p>
          <a:p>
            <a:pPr lvl="1" eaLnBrk="1" hangingPunct="1">
              <a:spcAft>
                <a:spcPct val="20000"/>
              </a:spcAft>
            </a:pPr>
            <a:r>
              <a:rPr lang="it-IT" sz="1800" dirty="0"/>
              <a:t>New Hi-End VME64/VME64x </a:t>
            </a:r>
            <a:r>
              <a:rPr lang="it-IT" sz="1800" dirty="0" err="1"/>
              <a:t>Crates</a:t>
            </a:r>
            <a:endParaRPr lang="it-IT" sz="1800" dirty="0"/>
          </a:p>
          <a:p>
            <a:pPr eaLnBrk="1" hangingPunct="1">
              <a:spcAft>
                <a:spcPct val="20000"/>
              </a:spcAft>
            </a:pPr>
            <a:r>
              <a:rPr lang="it-IT" sz="2000" b="1" dirty="0"/>
              <a:t>Custom </a:t>
            </a:r>
            <a:r>
              <a:rPr lang="it-IT" sz="2000" b="1" dirty="0" err="1"/>
              <a:t>Developments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0509959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smtClean="0"/>
              <a:t>. is prohibited </a:t>
            </a:r>
          </a:p>
          <a:p>
            <a:endParaRPr lang="it-IT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err="1" smtClean="0">
                <a:latin typeface="+mj-lt"/>
              </a:rPr>
              <a:t>Products</a:t>
            </a: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3609765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2" descr="Brochure IEEE_P_Pagina_2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2058489" cy="5373216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979712" y="908720"/>
            <a:ext cx="6335712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ct val="20000"/>
              </a:spcAft>
              <a:defRPr/>
            </a:pPr>
            <a:r>
              <a:rPr lang="en-US" sz="2000" b="1" dirty="0"/>
              <a:t>More than 250 products </a:t>
            </a:r>
          </a:p>
          <a:p>
            <a:pPr eaLnBrk="1" hangingPunct="1">
              <a:spcAft>
                <a:spcPct val="20000"/>
              </a:spcAft>
              <a:defRPr/>
            </a:pPr>
            <a:endParaRPr lang="en-US" sz="2000" dirty="0"/>
          </a:p>
          <a:p>
            <a:pPr marL="0" indent="0" eaLnBrk="1" hangingPunct="1">
              <a:spcAft>
                <a:spcPct val="20000"/>
              </a:spcAft>
              <a:buNone/>
              <a:defRPr/>
            </a:pPr>
            <a:endParaRPr lang="en-US" sz="2000" dirty="0"/>
          </a:p>
          <a:p>
            <a:pPr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eaLnBrk="1" hangingPunct="1">
              <a:spcAft>
                <a:spcPct val="20000"/>
              </a:spcAft>
              <a:defRPr/>
            </a:pPr>
            <a:endParaRPr lang="en-US" sz="1800" dirty="0"/>
          </a:p>
          <a:p>
            <a:pPr eaLnBrk="1" hangingPunct="1">
              <a:spcAft>
                <a:spcPct val="20000"/>
              </a:spcAft>
              <a:defRPr/>
            </a:pPr>
            <a:endParaRPr lang="en-US" sz="2000" dirty="0"/>
          </a:p>
          <a:p>
            <a:pPr eaLnBrk="1" hangingPunct="1">
              <a:spcAft>
                <a:spcPct val="20000"/>
              </a:spcAft>
              <a:defRPr/>
            </a:pPr>
            <a:r>
              <a:rPr lang="en-US" sz="2000" dirty="0"/>
              <a:t>Custom developments up to </a:t>
            </a:r>
            <a:r>
              <a:rPr lang="en-US" sz="2000" b="1" dirty="0"/>
              <a:t>40%</a:t>
            </a:r>
            <a:r>
              <a:rPr lang="en-US" sz="2000" dirty="0"/>
              <a:t> of CAEN production (not included in the catalogue) </a:t>
            </a:r>
            <a:endParaRPr lang="it-IT" sz="2000" dirty="0"/>
          </a:p>
          <a:p>
            <a:pPr eaLnBrk="1" hangingPunct="1">
              <a:spcAft>
                <a:spcPct val="20000"/>
              </a:spcAft>
            </a:pPr>
            <a:endParaRPr lang="it-IT" sz="20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70175"/>
            <a:ext cx="13668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77" y="1701825"/>
            <a:ext cx="122396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59200"/>
            <a:ext cx="1414462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SY27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14" y="3846538"/>
            <a:ext cx="16494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64" y="3400450"/>
            <a:ext cx="5302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Nicola\Pictures\Foto CAEN\Moduli\A1535\A1535S_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64" y="1701825"/>
            <a:ext cx="6715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A1422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9" y="3717950"/>
            <a:ext cx="10080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Pages from Catalogo CAEN 2010_ 06_h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02" y="1628800"/>
            <a:ext cx="1736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14" y="1701825"/>
            <a:ext cx="14017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02" y="2997225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52803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smtClean="0"/>
              <a:t>. is prohibited </a:t>
            </a:r>
          </a:p>
          <a:p>
            <a:endParaRPr lang="it-IT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latin typeface="+mj-lt"/>
              </a:rPr>
              <a:t>CAEN &amp; LHC </a:t>
            </a:r>
            <a:r>
              <a:rPr lang="it-IT" sz="2800" b="1" dirty="0" err="1" smtClean="0">
                <a:latin typeface="+mj-lt"/>
              </a:rPr>
              <a:t>Experiments</a:t>
            </a: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4869570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1033" descr="0606036_01-A4-at-144-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51" y="1484784"/>
            <a:ext cx="284321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essandro\Desktop\0510028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6189"/>
            <a:ext cx="8064896" cy="5255099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31" descr="esperiment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836712"/>
            <a:ext cx="2325670" cy="224126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764704"/>
            <a:ext cx="5040560" cy="50475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5000">
                <a:schemeClr val="bg1"/>
              </a:gs>
              <a:gs pos="100000">
                <a:schemeClr val="bg1">
                  <a:alpha val="72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it-IT" sz="2400" b="1" spc="600" dirty="0">
                <a:latin typeface="+mj-lt"/>
              </a:rPr>
              <a:t>1998 – </a:t>
            </a:r>
            <a:r>
              <a:rPr lang="it-IT" sz="2400" b="1" spc="600" dirty="0" smtClean="0">
                <a:latin typeface="+mj-lt"/>
              </a:rPr>
              <a:t>2008 </a:t>
            </a:r>
          </a:p>
          <a:p>
            <a:pPr marL="609600" indent="-609600"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it-IT" sz="2800" b="1" dirty="0" smtClean="0">
                <a:ln w="12700">
                  <a:solidFill>
                    <a:srgbClr val="25526D"/>
                  </a:solidFill>
                </a:ln>
                <a:solidFill>
                  <a:srgbClr val="FF0000"/>
                </a:solidFill>
                <a:latin typeface="+mn-lt"/>
              </a:rPr>
              <a:t>SYNERGY </a:t>
            </a:r>
            <a:r>
              <a:rPr lang="it-IT" sz="2800" b="1" dirty="0">
                <a:ln w="12700">
                  <a:solidFill>
                    <a:srgbClr val="25526D"/>
                  </a:solidFill>
                </a:ln>
                <a:solidFill>
                  <a:srgbClr val="FF0000"/>
                </a:solidFill>
                <a:latin typeface="+mn-lt"/>
              </a:rPr>
              <a:t>for SUCCESS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b="1" i="1" spc="-150" dirty="0"/>
              <a:t>10 </a:t>
            </a:r>
            <a:r>
              <a:rPr lang="it-IT" sz="2400" b="1" i="1" spc="-150" dirty="0" err="1"/>
              <a:t>years</a:t>
            </a:r>
            <a:r>
              <a:rPr lang="it-IT" sz="2400" b="1" i="1" spc="-150" dirty="0"/>
              <a:t> of joint </a:t>
            </a:r>
            <a:r>
              <a:rPr lang="it-IT" sz="2400" b="1" i="1" spc="-150" dirty="0" err="1"/>
              <a:t>efforts</a:t>
            </a:r>
            <a:r>
              <a:rPr lang="it-IT" sz="2400" b="1" i="1" spc="-150" dirty="0"/>
              <a:t> </a:t>
            </a:r>
            <a:endParaRPr lang="it-IT" sz="2400" b="1" i="1" spc="-15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b="1" i="1" spc="-150" dirty="0"/>
              <a:t>	</a:t>
            </a:r>
            <a:r>
              <a:rPr lang="it-IT" sz="2400" b="1" i="1" spc="-150" dirty="0" smtClean="0"/>
              <a:t>to </a:t>
            </a:r>
            <a:r>
              <a:rPr lang="it-IT" sz="2400" b="1" i="1" spc="-150" dirty="0" err="1" smtClean="0"/>
              <a:t>achieve</a:t>
            </a:r>
            <a:r>
              <a:rPr lang="it-IT" sz="2400" b="1" i="1" spc="-150" dirty="0" smtClean="0"/>
              <a:t> </a:t>
            </a:r>
            <a:r>
              <a:rPr lang="it-IT" sz="2400" b="1" i="1" spc="-150" dirty="0"/>
              <a:t>top </a:t>
            </a:r>
            <a:r>
              <a:rPr lang="it-IT" sz="2400" b="1" i="1" spc="-150" dirty="0" smtClean="0"/>
              <a:t>performances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b="1" dirty="0"/>
          </a:p>
          <a:p>
            <a:pPr marL="447675" indent="-447675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sz="1800" b="1" dirty="0">
                <a:latin typeface="+mn-lt"/>
              </a:rPr>
              <a:t>6.500 </a:t>
            </a:r>
            <a:r>
              <a:rPr lang="it-IT" sz="1800" b="1" dirty="0" err="1">
                <a:latin typeface="+mn-lt"/>
              </a:rPr>
              <a:t>electronic</a:t>
            </a:r>
            <a:r>
              <a:rPr lang="it-IT" sz="1800" b="1" dirty="0">
                <a:latin typeface="+mn-lt"/>
              </a:rPr>
              <a:t> </a:t>
            </a:r>
            <a:r>
              <a:rPr lang="it-IT" sz="1800" b="1" dirty="0" err="1">
                <a:latin typeface="+mn-lt"/>
              </a:rPr>
              <a:t>units</a:t>
            </a:r>
            <a:r>
              <a:rPr lang="it-IT" sz="1800" b="1" dirty="0">
                <a:latin typeface="+mn-lt"/>
              </a:rPr>
              <a:t> </a:t>
            </a:r>
            <a:r>
              <a:rPr lang="it-IT" sz="1800" b="1" dirty="0" err="1">
                <a:latin typeface="+mn-lt"/>
              </a:rPr>
              <a:t>delivered</a:t>
            </a:r>
            <a:endParaRPr lang="it-IT" sz="1800" b="1" dirty="0">
              <a:latin typeface="+mn-lt"/>
            </a:endParaRPr>
          </a:p>
          <a:p>
            <a:pPr marL="447675" lvl="1" indent="-447675" eaLnBrk="1" hangingPunct="1">
              <a:lnSpc>
                <a:spcPct val="90000"/>
              </a:lnSpc>
              <a:spcAft>
                <a:spcPct val="20000"/>
              </a:spcAft>
            </a:pPr>
            <a:r>
              <a:rPr lang="it-IT" sz="2000" dirty="0" smtClean="0">
                <a:latin typeface="+mn-lt"/>
              </a:rPr>
              <a:t>		</a:t>
            </a:r>
            <a:r>
              <a:rPr lang="it-IT" dirty="0" smtClean="0">
                <a:latin typeface="+mn-lt"/>
              </a:rPr>
              <a:t>190.000 </a:t>
            </a:r>
            <a:r>
              <a:rPr lang="it-IT" dirty="0">
                <a:latin typeface="+mn-lt"/>
              </a:rPr>
              <a:t>sub-</a:t>
            </a:r>
            <a:r>
              <a:rPr lang="it-IT" dirty="0" err="1">
                <a:latin typeface="+mn-lt"/>
              </a:rPr>
              <a:t>boards</a:t>
            </a:r>
            <a:endParaRPr lang="it-IT" dirty="0">
              <a:latin typeface="+mn-lt"/>
            </a:endParaRPr>
          </a:p>
          <a:p>
            <a:pPr marL="447675" indent="-447675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it-IT" sz="1800" b="1" dirty="0" err="1">
                <a:latin typeface="+mn-lt"/>
              </a:rPr>
              <a:t>Designed</a:t>
            </a:r>
            <a:r>
              <a:rPr lang="it-IT" sz="1800" b="1" dirty="0">
                <a:latin typeface="+mn-lt"/>
              </a:rPr>
              <a:t> for </a:t>
            </a:r>
            <a:r>
              <a:rPr lang="it-IT" sz="1800" b="1" dirty="0" err="1">
                <a:latin typeface="+mn-lt"/>
              </a:rPr>
              <a:t>Hostile</a:t>
            </a:r>
            <a:r>
              <a:rPr lang="it-IT" sz="1800" b="1" dirty="0">
                <a:latin typeface="+mn-lt"/>
              </a:rPr>
              <a:t> </a:t>
            </a:r>
            <a:r>
              <a:rPr lang="it-IT" sz="1800" b="1" dirty="0" err="1">
                <a:latin typeface="+mn-lt"/>
              </a:rPr>
              <a:t>Environments</a:t>
            </a:r>
            <a:endParaRPr lang="it-IT" sz="1800" b="1" dirty="0">
              <a:latin typeface="+mn-lt"/>
            </a:endParaRPr>
          </a:p>
          <a:p>
            <a:pPr marL="447675" lvl="1" indent="-447675" eaLnBrk="1" hangingPunct="1">
              <a:lnSpc>
                <a:spcPct val="90000"/>
              </a:lnSpc>
              <a:spcAft>
                <a:spcPct val="20000"/>
              </a:spcAft>
            </a:pPr>
            <a:r>
              <a:rPr lang="it-IT" sz="1800" dirty="0" smtClean="0">
                <a:latin typeface="+mn-lt"/>
              </a:rPr>
              <a:t>		</a:t>
            </a:r>
            <a:r>
              <a:rPr lang="it-IT" dirty="0" err="1" smtClean="0">
                <a:latin typeface="+mn-lt"/>
              </a:rPr>
              <a:t>Magnetic</a:t>
            </a:r>
            <a:r>
              <a:rPr lang="it-IT" dirty="0" smtClean="0">
                <a:latin typeface="+mn-lt"/>
              </a:rPr>
              <a:t> </a:t>
            </a:r>
            <a:r>
              <a:rPr lang="it-IT" dirty="0">
                <a:latin typeface="+mn-lt"/>
              </a:rPr>
              <a:t>Field </a:t>
            </a:r>
            <a:r>
              <a:rPr lang="it-IT" dirty="0" err="1">
                <a:latin typeface="+mn-lt"/>
              </a:rPr>
              <a:t>resistant</a:t>
            </a:r>
            <a:r>
              <a:rPr lang="it-IT" dirty="0">
                <a:latin typeface="+mn-lt"/>
              </a:rPr>
              <a:t> (up to 5000 Gauss)</a:t>
            </a:r>
          </a:p>
          <a:p>
            <a:pPr marL="447675" lvl="1" indent="-447675" eaLnBrk="1" hangingPunct="1">
              <a:lnSpc>
                <a:spcPct val="90000"/>
              </a:lnSpc>
              <a:spcAft>
                <a:spcPct val="20000"/>
              </a:spcAft>
            </a:pPr>
            <a:r>
              <a:rPr lang="it-IT" sz="2000" dirty="0" smtClean="0">
                <a:latin typeface="+mn-lt"/>
              </a:rPr>
              <a:t>		</a:t>
            </a:r>
            <a:r>
              <a:rPr lang="it-IT" dirty="0" err="1" smtClean="0">
                <a:latin typeface="+mn-lt"/>
              </a:rPr>
              <a:t>Radiation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tolerant</a:t>
            </a:r>
            <a:endParaRPr lang="it-IT" dirty="0" smtClean="0">
              <a:latin typeface="+mn-lt"/>
            </a:endParaRPr>
          </a:p>
          <a:p>
            <a:pPr marL="447675" lvl="1" indent="-447675" eaLnBrk="1" hangingPunct="1">
              <a:lnSpc>
                <a:spcPct val="90000"/>
              </a:lnSpc>
              <a:spcAft>
                <a:spcPct val="20000"/>
              </a:spcAft>
            </a:pPr>
            <a:endParaRPr lang="it-IT" sz="1400" dirty="0">
              <a:latin typeface="+mn-lt"/>
            </a:endParaRPr>
          </a:p>
          <a:p>
            <a:pPr marL="447675" indent="-447675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it-IT" sz="1800" b="1" dirty="0" err="1" smtClean="0">
                <a:latin typeface="+mn-lt"/>
              </a:rPr>
              <a:t>Experiments</a:t>
            </a:r>
            <a:r>
              <a:rPr lang="it-IT" sz="1800" b="1" dirty="0" smtClean="0">
                <a:latin typeface="+mn-lt"/>
              </a:rPr>
              <a:t>:</a:t>
            </a:r>
            <a:r>
              <a:rPr lang="it-IT" sz="1800" b="1" dirty="0">
                <a:latin typeface="+mn-lt"/>
              </a:rPr>
              <a:t> </a:t>
            </a:r>
            <a:endParaRPr lang="it-IT" sz="1800" b="1" dirty="0" smtClean="0"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  <a:spcAft>
                <a:spcPct val="20000"/>
              </a:spcAft>
            </a:pPr>
            <a:r>
              <a:rPr lang="it-IT" sz="1800" dirty="0" smtClean="0">
                <a:latin typeface="+mn-lt"/>
              </a:rPr>
              <a:t>		CMS, ATLAS, ALICE, LHC-B, </a:t>
            </a:r>
            <a:r>
              <a:rPr lang="it-IT" sz="1800" dirty="0">
                <a:latin typeface="+mn-lt"/>
              </a:rPr>
              <a:t>TOTEM</a:t>
            </a:r>
          </a:p>
        </p:txBody>
      </p:sp>
    </p:spTree>
    <p:extLst>
      <p:ext uri="{BB962C8B-B14F-4D97-AF65-F5344CB8AC3E}">
        <p14:creationId xmlns:p14="http://schemas.microsoft.com/office/powerpoint/2010/main" val="144326443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smtClean="0"/>
              <a:t>. is prohibited </a:t>
            </a:r>
          </a:p>
          <a:p>
            <a:endParaRPr lang="it-IT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latin typeface="+mj-lt"/>
              </a:rPr>
              <a:t>CAEN &amp; LHC </a:t>
            </a:r>
            <a:r>
              <a:rPr lang="it-IT" sz="2800" b="1" dirty="0" err="1" smtClean="0">
                <a:latin typeface="+mj-lt"/>
              </a:rPr>
              <a:t>Experiments</a:t>
            </a: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4869570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page60_toplef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14233" cy="54168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3723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3897970" y="2204864"/>
            <a:ext cx="168214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8" descr="poster CMS Aw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/>
          <a:stretch>
            <a:fillRect/>
          </a:stretch>
        </p:blipFill>
        <p:spPr bwMode="auto">
          <a:xfrm>
            <a:off x="3009764" y="27384"/>
            <a:ext cx="6098740" cy="6713984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lessandro\Desktop\Crys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9" y="764704"/>
            <a:ext cx="276510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Reproduction, transfer, distribution of part or all of the contents in this document in any form without prior written permission of  CAEN </a:t>
            </a:r>
            <a:r>
              <a:rPr lang="en-US" dirty="0" err="1" smtClean="0"/>
              <a:t>S.p.A</a:t>
            </a:r>
            <a:r>
              <a:rPr lang="en-US" dirty="0" smtClean="0"/>
              <a:t>. is prohibited </a:t>
            </a:r>
          </a:p>
          <a:p>
            <a:endParaRPr lang="it-I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453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9661</TotalTime>
  <Words>657</Words>
  <Application>Microsoft Office PowerPoint</Application>
  <PresentationFormat>Presentazione su schermo (4:3)</PresentationFormat>
  <Paragraphs>124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CAEN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 Lippi</dc:creator>
  <cp:lastModifiedBy>Alessandro</cp:lastModifiedBy>
  <cp:revision>466</cp:revision>
  <dcterms:created xsi:type="dcterms:W3CDTF">2008-09-25T08:41:09Z</dcterms:created>
  <dcterms:modified xsi:type="dcterms:W3CDTF">2013-03-12T09:01:22Z</dcterms:modified>
</cp:coreProperties>
</file>