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2" autoAdjust="0"/>
  </p:normalViewPr>
  <p:slideViewPr>
    <p:cSldViewPr snapToObjects="1">
      <p:cViewPr>
        <p:scale>
          <a:sx n="99" d="100"/>
          <a:sy n="99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8709-D565-934D-BA19-94AC04E5D32F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1642" TargetMode="External"/><Relationship Id="rId3" Type="http://schemas.openxmlformats.org/officeDocument/2006/relationships/hyperlink" Target="http://it.wikipedia.org/wiki/Pisa" TargetMode="External"/><Relationship Id="rId7" Type="http://schemas.openxmlformats.org/officeDocument/2006/relationships/hyperlink" Target="http://it.wikipedia.org/wiki/8_gennai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.wikipedia.org/wiki/Arcetri" TargetMode="External"/><Relationship Id="rId11" Type="http://schemas.openxmlformats.org/officeDocument/2006/relationships/hyperlink" Target="http://it.wikipedia.org/wiki/Pendolo" TargetMode="External"/><Relationship Id="rId5" Type="http://schemas.openxmlformats.org/officeDocument/2006/relationships/hyperlink" Target="http://it.wikipedia.org/wiki/1564" TargetMode="External"/><Relationship Id="rId10" Type="http://schemas.openxmlformats.org/officeDocument/2006/relationships/hyperlink" Target="http://it.wikipedia.org/wiki/Isocronismo" TargetMode="External"/><Relationship Id="rId4" Type="http://schemas.openxmlformats.org/officeDocument/2006/relationships/hyperlink" Target="http://it.wikipedia.org/wiki/15_febbraio" TargetMode="External"/><Relationship Id="rId9" Type="http://schemas.openxmlformats.org/officeDocument/2006/relationships/hyperlink" Target="http://it.wikipedia.org/wiki/158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Fisica_atomica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it.wikipedia.org/wiki/Meccanica_quantistica" TargetMode="External"/><Relationship Id="rId12" Type="http://schemas.openxmlformats.org/officeDocument/2006/relationships/hyperlink" Target="http://it.wikipedia.org/wiki/Tullio_Levi-Civit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.wikipedia.org/wiki/Relativit%C3%A0_generale" TargetMode="External"/><Relationship Id="rId11" Type="http://schemas.openxmlformats.org/officeDocument/2006/relationships/hyperlink" Target="http://it.wikipedia.org/wiki/Gregorio_Ricci-Curbastro" TargetMode="External"/><Relationship Id="rId5" Type="http://schemas.openxmlformats.org/officeDocument/2006/relationships/hyperlink" Target="http://it.wikipedia.org/wiki/1923" TargetMode="External"/><Relationship Id="rId10" Type="http://schemas.openxmlformats.org/officeDocument/2006/relationships/hyperlink" Target="http://it.wikipedia.org/wiki/Calcolo_tensoriale" TargetMode="External"/><Relationship Id="rId4" Type="http://schemas.openxmlformats.org/officeDocument/2006/relationships/hyperlink" Target="http://it.wikipedia.org/wiki/1919" TargetMode="External"/><Relationship Id="rId9" Type="http://schemas.openxmlformats.org/officeDocument/2006/relationships/hyperlink" Target="http://it.wikipedia.org/wiki/Luigi_Pucciant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436" y="1124744"/>
            <a:ext cx="579504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University of Pisa</a:t>
            </a:r>
            <a:r>
              <a:rPr lang="en-US" sz="3200" dirty="0" smtClean="0"/>
              <a:t> </a:t>
            </a:r>
            <a:r>
              <a:rPr lang="en-US" sz="3200" dirty="0"/>
              <a:t>- </a:t>
            </a:r>
            <a:r>
              <a:rPr lang="en-US" sz="3200" dirty="0" smtClean="0"/>
              <a:t> </a:t>
            </a:r>
            <a:r>
              <a:rPr lang="en-US" sz="3200" dirty="0"/>
              <a:t>presentation</a:t>
            </a:r>
            <a:endParaRPr lang="en-US" sz="3200" dirty="0" smtClean="0">
              <a:latin typeface="Comic Sans MS"/>
            </a:endParaRPr>
          </a:p>
          <a:p>
            <a:pPr algn="ctr"/>
            <a:r>
              <a:rPr lang="en-US" sz="2400" dirty="0" smtClean="0">
                <a:latin typeface="Comic Sans MS"/>
              </a:rPr>
              <a:t>Mauro </a:t>
            </a:r>
            <a:r>
              <a:rPr lang="en-US" sz="2400" dirty="0" err="1" smtClean="0">
                <a:latin typeface="Comic Sans MS"/>
              </a:rPr>
              <a:t>Dell’Orso</a:t>
            </a:r>
            <a:endParaRPr lang="en-US" sz="2400" dirty="0" smtClean="0">
              <a:latin typeface="Comic Sans MS"/>
            </a:endParaRPr>
          </a:p>
          <a:p>
            <a:pPr algn="ctr"/>
            <a:endParaRPr lang="en-US" sz="2400" dirty="0" smtClean="0">
              <a:latin typeface="Comic Sans MS"/>
            </a:endParaRPr>
          </a:p>
          <a:p>
            <a:pPr algn="ctr"/>
            <a:r>
              <a:rPr lang="en-US" sz="2400" dirty="0" smtClean="0">
                <a:latin typeface="Comic Sans MS"/>
              </a:rPr>
              <a:t>University of Pisa</a:t>
            </a:r>
            <a:endParaRPr lang="en-US" sz="2400" dirty="0">
              <a:latin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9264" y="2708920"/>
            <a:ext cx="6534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The  </a:t>
            </a:r>
            <a:r>
              <a:rPr lang="it-IT" b="1" dirty="0">
                <a:solidFill>
                  <a:srgbClr val="FF0000"/>
                </a:solidFill>
              </a:rPr>
              <a:t>19 agosto 1780 </a:t>
            </a:r>
            <a:r>
              <a:rPr lang="it-IT" dirty="0" smtClean="0"/>
              <a:t> </a:t>
            </a:r>
            <a:r>
              <a:rPr lang="it-IT" b="1" dirty="0">
                <a:solidFill>
                  <a:srgbClr val="FF0000"/>
                </a:solidFill>
              </a:rPr>
              <a:t>Alessandro Volta </a:t>
            </a:r>
            <a:r>
              <a:rPr lang="it-IT" dirty="0" smtClean="0"/>
              <a:t> traveled in </a:t>
            </a:r>
            <a:r>
              <a:rPr lang="it-IT" dirty="0"/>
              <a:t>Toscana, "dove potrà entrare in discorso con que' Letterati ed osservare esattamente i Gabinetti di Fisica Sperimentale, la struttura e il pratico maneggio de' rispettivi </a:t>
            </a:r>
            <a:r>
              <a:rPr lang="it-IT" dirty="0" smtClean="0"/>
              <a:t>Istromenti</a:t>
            </a:r>
            <a:r>
              <a:rPr lang="it-IT" dirty="0"/>
              <a:t> </a:t>
            </a:r>
            <a:r>
              <a:rPr lang="it-IT" dirty="0" smtClean="0"/>
              <a:t>« </a:t>
            </a:r>
            <a:r>
              <a:rPr lang="it-IT" dirty="0" smtClean="0">
                <a:solidFill>
                  <a:srgbClr val="FF0000"/>
                </a:solidFill>
              </a:rPr>
              <a:t>to report on the sperimental activity  there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0" y="2091789"/>
            <a:ext cx="21907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116632"/>
            <a:ext cx="6209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Galileo Galilei</a:t>
            </a:r>
            <a:r>
              <a:rPr lang="it-IT" dirty="0"/>
              <a:t> (</a:t>
            </a:r>
            <a:r>
              <a:rPr lang="it-IT" dirty="0">
                <a:hlinkClick r:id="rId3" tooltip="Pisa"/>
              </a:rPr>
              <a:t>Pisa</a:t>
            </a:r>
            <a:r>
              <a:rPr lang="it-IT" dirty="0"/>
              <a:t>, </a:t>
            </a:r>
            <a:r>
              <a:rPr lang="it-IT" dirty="0">
                <a:hlinkClick r:id="rId4" tooltip="15 febbraio"/>
              </a:rPr>
              <a:t>15 febbraio</a:t>
            </a:r>
            <a:r>
              <a:rPr lang="it-IT" dirty="0"/>
              <a:t> </a:t>
            </a:r>
            <a:r>
              <a:rPr lang="it-IT" dirty="0">
                <a:hlinkClick r:id="rId5" tooltip="1564"/>
              </a:rPr>
              <a:t>1564</a:t>
            </a:r>
            <a:r>
              <a:rPr lang="it-IT" dirty="0"/>
              <a:t> </a:t>
            </a:r>
            <a:r>
              <a:rPr lang="it-IT" dirty="0" smtClean="0"/>
              <a:t>–</a:t>
            </a:r>
            <a:r>
              <a:rPr lang="it-IT" dirty="0" smtClean="0">
                <a:hlinkClick r:id="rId6" tooltip="Arcetri"/>
              </a:rPr>
              <a:t>Arcetri</a:t>
            </a:r>
            <a:r>
              <a:rPr lang="it-IT" dirty="0"/>
              <a:t>, </a:t>
            </a:r>
            <a:r>
              <a:rPr lang="it-IT" dirty="0">
                <a:hlinkClick r:id="rId7" tooltip="8 gennaio"/>
              </a:rPr>
              <a:t>8 gennaio</a:t>
            </a:r>
            <a:r>
              <a:rPr lang="it-IT" dirty="0"/>
              <a:t> </a:t>
            </a:r>
            <a:r>
              <a:rPr lang="it-IT" dirty="0">
                <a:hlinkClick r:id="rId8" tooltip="1642"/>
              </a:rPr>
              <a:t>1642</a:t>
            </a:r>
            <a:r>
              <a:rPr lang="it-IT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662772" y="4924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Durante la sua permanenza a </a:t>
            </a:r>
            <a:r>
              <a:rPr lang="it-IT" dirty="0">
                <a:hlinkClick r:id="rId3" tooltip="Pisa"/>
              </a:rPr>
              <a:t>Pisa</a:t>
            </a:r>
            <a:r>
              <a:rPr lang="it-IT" dirty="0"/>
              <a:t>, protrattasi fino al </a:t>
            </a:r>
            <a:r>
              <a:rPr lang="it-IT" dirty="0">
                <a:hlinkClick r:id="rId9" tooltip="1585"/>
              </a:rPr>
              <a:t>1585</a:t>
            </a:r>
            <a:r>
              <a:rPr lang="it-IT" dirty="0"/>
              <a:t>, Galileo arrivò alla sua prima, personale scoperta, l'</a:t>
            </a:r>
            <a:r>
              <a:rPr lang="it-IT" dirty="0">
                <a:hlinkClick r:id="rId10" tooltip="Isocronismo"/>
              </a:rPr>
              <a:t>isocronismo</a:t>
            </a:r>
            <a:r>
              <a:rPr lang="it-IT" dirty="0"/>
              <a:t> delle oscillazioni del </a:t>
            </a:r>
            <a:r>
              <a:rPr lang="it-IT" dirty="0">
                <a:hlinkClick r:id="rId11" tooltip="Pendolo"/>
              </a:rPr>
              <a:t>pendolo</a:t>
            </a:r>
            <a:r>
              <a:rPr lang="it-IT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620688"/>
            <a:ext cx="1769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PHYSICS @ Pisa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Since GALILEO….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1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10716"/>
            <a:ext cx="1714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65135"/>
            <a:ext cx="3882008" cy="291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436022"/>
            <a:ext cx="519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Enrico Fermi at the Scuola </a:t>
            </a:r>
            <a:r>
              <a:rPr lang="it-IT" b="1" dirty="0"/>
              <a:t>Normale Superiore di Pisa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306163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Fra il </a:t>
            </a:r>
            <a:r>
              <a:rPr lang="it-IT" dirty="0">
                <a:hlinkClick r:id="rId4" tooltip="1919"/>
              </a:rPr>
              <a:t>1919</a:t>
            </a:r>
            <a:r>
              <a:rPr lang="it-IT" dirty="0"/>
              <a:t> ed il </a:t>
            </a:r>
            <a:r>
              <a:rPr lang="it-IT" dirty="0">
                <a:hlinkClick r:id="rId5" tooltip="1923"/>
              </a:rPr>
              <a:t>1923</a:t>
            </a:r>
            <a:r>
              <a:rPr lang="it-IT" dirty="0"/>
              <a:t> studiò la </a:t>
            </a:r>
            <a:r>
              <a:rPr lang="it-IT" dirty="0">
                <a:hlinkClick r:id="rId6" tooltip="Relatività generale"/>
              </a:rPr>
              <a:t>relatività generale</a:t>
            </a:r>
            <a:r>
              <a:rPr lang="it-IT" dirty="0"/>
              <a:t>, la </a:t>
            </a:r>
            <a:r>
              <a:rPr lang="it-IT" dirty="0">
                <a:hlinkClick r:id="rId7" tooltip="Meccanica quantistica"/>
              </a:rPr>
              <a:t>meccanica quantistica</a:t>
            </a:r>
            <a:r>
              <a:rPr lang="it-IT" dirty="0"/>
              <a:t> e la </a:t>
            </a:r>
            <a:r>
              <a:rPr lang="it-IT" dirty="0">
                <a:hlinkClick r:id="rId8" tooltip="Fisica atomica"/>
              </a:rPr>
              <a:t>fisica atomica</a:t>
            </a:r>
            <a:r>
              <a:rPr lang="it-IT" dirty="0"/>
              <a:t>. La sua preparazione in meccanica quantistica raggiunse livelli talmente elevati che </a:t>
            </a:r>
            <a:r>
              <a:rPr lang="it-IT" dirty="0">
                <a:hlinkClick r:id="rId9" tooltip="Luigi Puccianti"/>
              </a:rPr>
              <a:t>Luigi Puccianti</a:t>
            </a:r>
            <a:r>
              <a:rPr lang="it-IT" dirty="0"/>
              <a:t>, direttore dell'Istituto di Fisica presso la Scuola Normale, gli chiese di organizzare alcuni seminari sul tema. Sempre in questo periodo apprese il </a:t>
            </a:r>
            <a:r>
              <a:rPr lang="it-IT" dirty="0">
                <a:hlinkClick r:id="rId10" tooltip="Calcolo tensoriale"/>
              </a:rPr>
              <a:t>calcolo tensoriale</a:t>
            </a:r>
            <a:r>
              <a:rPr lang="it-IT" dirty="0"/>
              <a:t>, strumento matematico inventato da </a:t>
            </a:r>
            <a:r>
              <a:rPr lang="it-IT" dirty="0">
                <a:hlinkClick r:id="rId11" tooltip="Gregorio Ricci-Curbastro"/>
              </a:rPr>
              <a:t>Gregorio Ricci-Curbastro</a:t>
            </a:r>
            <a:r>
              <a:rPr lang="it-IT" dirty="0"/>
              <a:t> e </a:t>
            </a:r>
            <a:r>
              <a:rPr lang="it-IT" dirty="0">
                <a:hlinkClick r:id="rId12" tooltip="Tullio Levi-Civita"/>
              </a:rPr>
              <a:t>Tullio Levi-Civita</a:t>
            </a:r>
            <a:r>
              <a:rPr lang="it-IT" dirty="0"/>
              <a:t>, indispensabile al fine di dimostrare i principi della relatività generale.</a:t>
            </a:r>
          </a:p>
        </p:txBody>
      </p:sp>
    </p:spTree>
    <p:extLst>
      <p:ext uri="{BB962C8B-B14F-4D97-AF65-F5344CB8AC3E}">
        <p14:creationId xmlns:p14="http://schemas.microsoft.com/office/powerpoint/2010/main" val="277896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3" y="6083770"/>
            <a:ext cx="1061778" cy="70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74" y="5067076"/>
            <a:ext cx="1922301" cy="15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692696"/>
            <a:ext cx="88569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fontAlgn="ctr">
              <a:spcAft>
                <a:spcPts val="0"/>
              </a:spcAft>
            </a:pPr>
            <a:r>
              <a:rPr lang="en-GB" dirty="0"/>
              <a:t>The Enrico Fermi department of Physics in Pisa is classified to be in the first 100 in the world. 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It </a:t>
            </a:r>
            <a:r>
              <a:rPr lang="en-GB" dirty="0"/>
              <a:t>has ~  90 faculty members.</a:t>
            </a:r>
            <a:r>
              <a:rPr lang="en-GB" sz="800" dirty="0"/>
              <a:t> </a:t>
            </a:r>
            <a:endParaRPr lang="en-GB" sz="800" dirty="0" smtClean="0"/>
          </a:p>
          <a:p>
            <a:pPr marL="22225" fontAlgn="ctr">
              <a:spcAft>
                <a:spcPts val="0"/>
              </a:spcAft>
            </a:pPr>
            <a:endParaRPr lang="en-GB" sz="800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The </a:t>
            </a:r>
            <a:r>
              <a:rPr lang="en-GB" dirty="0"/>
              <a:t>University and </a:t>
            </a:r>
            <a:r>
              <a:rPr lang="en-GB" dirty="0" err="1"/>
              <a:t>Scuola</a:t>
            </a:r>
            <a:r>
              <a:rPr lang="en-GB" dirty="0"/>
              <a:t> </a:t>
            </a:r>
            <a:r>
              <a:rPr lang="en-GB" dirty="0" err="1"/>
              <a:t>Normale</a:t>
            </a:r>
            <a:r>
              <a:rPr lang="en-GB" dirty="0"/>
              <a:t> </a:t>
            </a:r>
            <a:r>
              <a:rPr lang="en-GB" dirty="0" err="1"/>
              <a:t>Superiore</a:t>
            </a:r>
            <a:r>
              <a:rPr lang="en-GB" dirty="0"/>
              <a:t> (SNS) find a common structure in the INFN for HEP experiments.  </a:t>
            </a:r>
          </a:p>
          <a:p>
            <a:pPr marL="22225" fontAlgn="ctr">
              <a:spcAft>
                <a:spcPts val="0"/>
              </a:spcAft>
            </a:pPr>
            <a:endParaRPr lang="en-GB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08467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63" y="4836551"/>
            <a:ext cx="3333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28" y="1774274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2204864"/>
            <a:ext cx="5865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fontAlgn="ctr">
              <a:spcAft>
                <a:spcPts val="0"/>
              </a:spcAft>
            </a:pPr>
            <a:r>
              <a:rPr lang="en-GB" dirty="0"/>
              <a:t>HEP activity is strongly supported by </a:t>
            </a:r>
          </a:p>
          <a:p>
            <a:pPr marL="365125" indent="-342900" fontAlgn="ctr">
              <a:spcAft>
                <a:spcPts val="0"/>
              </a:spcAft>
              <a:buAutoNum type="alphaLcParenBoth"/>
            </a:pPr>
            <a:r>
              <a:rPr lang="en-GB" dirty="0"/>
              <a:t>a </a:t>
            </a:r>
            <a:r>
              <a:rPr lang="en-GB" b="1" dirty="0">
                <a:solidFill>
                  <a:srgbClr val="FF0000"/>
                </a:solidFill>
              </a:rPr>
              <a:t>strong theoretical team</a:t>
            </a:r>
            <a:r>
              <a:rPr lang="en-GB" dirty="0"/>
              <a:t>;</a:t>
            </a:r>
          </a:p>
          <a:p>
            <a:pPr marL="365125" indent="-342900" fontAlgn="ctr">
              <a:spcAft>
                <a:spcPts val="0"/>
              </a:spcAft>
              <a:buAutoNum type="alphaLcParenBoth"/>
            </a:pPr>
            <a:r>
              <a:rPr lang="en-GB" b="1" dirty="0">
                <a:solidFill>
                  <a:srgbClr val="FF0000"/>
                </a:solidFill>
              </a:rPr>
              <a:t>large laboratory space </a:t>
            </a:r>
            <a:r>
              <a:rPr lang="en-GB" dirty="0"/>
              <a:t>for all different activities  </a:t>
            </a:r>
          </a:p>
          <a:p>
            <a:pPr marL="365125" indent="-342900" fontAlgn="ctr">
              <a:spcAft>
                <a:spcPts val="0"/>
              </a:spcAft>
              <a:buAutoNum type="alphaLcParenBoth"/>
            </a:pPr>
            <a:r>
              <a:rPr lang="en-GB" b="1" dirty="0">
                <a:solidFill>
                  <a:srgbClr val="FF0000"/>
                </a:solidFill>
              </a:rPr>
              <a:t>high-level infrastructures for electronics service </a:t>
            </a:r>
            <a:r>
              <a:rPr lang="en-GB" dirty="0"/>
              <a:t>(designing and production/test of boards)</a:t>
            </a:r>
          </a:p>
          <a:p>
            <a:pPr marL="365125" indent="-342900" fontAlgn="ctr">
              <a:spcAft>
                <a:spcPts val="0"/>
              </a:spcAft>
              <a:buAutoNum type="alphaLcParenBoth"/>
            </a:pP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mechanics service </a:t>
            </a:r>
            <a:r>
              <a:rPr lang="en-GB" dirty="0"/>
              <a:t>(designing, developing, </a:t>
            </a:r>
            <a:r>
              <a:rPr lang="en-GB" dirty="0" smtClean="0"/>
              <a:t>integrating </a:t>
            </a:r>
            <a:r>
              <a:rPr lang="en-GB" dirty="0"/>
              <a:t>detectors and large structures</a:t>
            </a:r>
            <a:r>
              <a:rPr lang="en-GB" dirty="0" smtClean="0"/>
              <a:t>),</a:t>
            </a:r>
          </a:p>
          <a:p>
            <a:pPr marL="365125" indent="-342900" fontAlgn="ctr">
              <a:spcAft>
                <a:spcPts val="0"/>
              </a:spcAft>
              <a:buAutoNum type="alphaLcParenBoth"/>
            </a:pPr>
            <a:r>
              <a:rPr lang="en-GB" b="1" dirty="0" smtClean="0">
                <a:solidFill>
                  <a:srgbClr val="FF0000"/>
                </a:solidFill>
              </a:rPr>
              <a:t>high-technology</a:t>
            </a:r>
            <a:r>
              <a:rPr lang="en-GB" dirty="0" smtClean="0"/>
              <a:t> </a:t>
            </a:r>
            <a:r>
              <a:rPr lang="en-GB" dirty="0"/>
              <a:t>(clean-rooms for silicon detectors with all necessary machines), </a:t>
            </a:r>
            <a:endParaRPr lang="en-GB" dirty="0" smtClean="0"/>
          </a:p>
          <a:p>
            <a:pPr marL="365125" indent="-342900" fontAlgn="ctr">
              <a:spcAft>
                <a:spcPts val="0"/>
              </a:spcAft>
              <a:buAutoNum type="alphaLcParenBoth"/>
            </a:pPr>
            <a:r>
              <a:rPr lang="en-GB" b="1" dirty="0" smtClean="0">
                <a:solidFill>
                  <a:srgbClr val="FF0000"/>
                </a:solidFill>
              </a:rPr>
              <a:t>computing</a:t>
            </a:r>
            <a:r>
              <a:rPr lang="en-GB" dirty="0" smtClean="0"/>
              <a:t> </a:t>
            </a:r>
            <a:r>
              <a:rPr lang="en-GB" dirty="0"/>
              <a:t>(GRID facilities).</a:t>
            </a:r>
          </a:p>
          <a:p>
            <a:pPr marL="22225" fontAlgn="ctr">
              <a:spcAft>
                <a:spcPts val="0"/>
              </a:spcAft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11960" y="4653136"/>
            <a:ext cx="4680520" cy="21488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47864" y="4437112"/>
            <a:ext cx="792088" cy="399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33264"/>
            <a:ext cx="1440160" cy="9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5131270"/>
            <a:ext cx="1102659" cy="167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4377" y="5050863"/>
            <a:ext cx="2896457" cy="17734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60132" y="3068960"/>
            <a:ext cx="490596" cy="730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61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3841"/>
            <a:ext cx="91440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fontAlgn="ctr">
              <a:spcAft>
                <a:spcPts val="0"/>
              </a:spcAft>
            </a:pPr>
            <a:r>
              <a:rPr lang="en-GB" sz="2800" dirty="0"/>
              <a:t>Pisa had a leading participation to </a:t>
            </a:r>
            <a:r>
              <a:rPr lang="en-US" sz="2800" dirty="0"/>
              <a:t>into </a:t>
            </a:r>
            <a:r>
              <a:rPr lang="en-US" sz="2800" dirty="0" smtClean="0"/>
              <a:t>Collider   experiments</a:t>
            </a:r>
            <a:r>
              <a:rPr lang="en-US" sz="2800" dirty="0"/>
              <a:t>:</a:t>
            </a:r>
            <a:r>
              <a:rPr lang="en-GB" sz="2800" dirty="0"/>
              <a:t> </a:t>
            </a:r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Aleph </a:t>
            </a:r>
            <a:r>
              <a:rPr lang="en-GB" dirty="0"/>
              <a:t>(LEP</a:t>
            </a:r>
            <a:r>
              <a:rPr lang="en-GB" dirty="0" smtClean="0"/>
              <a:t>)   - Lorenzo </a:t>
            </a:r>
            <a:r>
              <a:rPr lang="en-GB" dirty="0" err="1" smtClean="0"/>
              <a:t>Foa</a:t>
            </a:r>
            <a:r>
              <a:rPr lang="en-GB" dirty="0" smtClean="0"/>
              <a:t>’ </a:t>
            </a:r>
          </a:p>
          <a:p>
            <a:pPr marL="22225" fontAlgn="ctr">
              <a:spcAft>
                <a:spcPts val="0"/>
              </a:spcAft>
            </a:pPr>
            <a:r>
              <a:rPr lang="en-GB" dirty="0"/>
              <a:t>for collider </a:t>
            </a:r>
            <a:r>
              <a:rPr lang="en-GB" dirty="0" smtClean="0"/>
              <a:t>physics:</a:t>
            </a:r>
            <a:endParaRPr lang="en-GB" dirty="0"/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CDF </a:t>
            </a:r>
            <a:r>
              <a:rPr lang="en-GB" dirty="0"/>
              <a:t>(</a:t>
            </a:r>
            <a:r>
              <a:rPr lang="en-GB" dirty="0" err="1"/>
              <a:t>Fermilab</a:t>
            </a:r>
            <a:r>
              <a:rPr lang="en-GB" dirty="0" smtClean="0"/>
              <a:t>): G. </a:t>
            </a:r>
            <a:r>
              <a:rPr lang="en-GB" dirty="0" err="1" smtClean="0"/>
              <a:t>Bellettini</a:t>
            </a:r>
            <a:r>
              <a:rPr lang="en-GB" dirty="0" smtClean="0"/>
              <a:t>, F. </a:t>
            </a:r>
            <a:r>
              <a:rPr lang="en-GB" dirty="0" err="1" smtClean="0"/>
              <a:t>Bedeschi</a:t>
            </a:r>
            <a:r>
              <a:rPr lang="en-GB" dirty="0" smtClean="0"/>
              <a:t>, L. </a:t>
            </a:r>
            <a:r>
              <a:rPr lang="en-GB" dirty="0" err="1" smtClean="0"/>
              <a:t>Ristori</a:t>
            </a:r>
            <a:r>
              <a:rPr lang="en-GB" dirty="0" smtClean="0"/>
              <a:t>, G. </a:t>
            </a:r>
            <a:r>
              <a:rPr lang="en-GB" dirty="0" err="1" smtClean="0"/>
              <a:t>Punzi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CMS (</a:t>
            </a:r>
            <a:r>
              <a:rPr lang="en-GB" dirty="0" err="1" smtClean="0"/>
              <a:t>Geneve</a:t>
            </a:r>
            <a:r>
              <a:rPr lang="en-GB" dirty="0" smtClean="0"/>
              <a:t>):  G. </a:t>
            </a:r>
            <a:r>
              <a:rPr lang="en-GB" dirty="0" err="1" smtClean="0"/>
              <a:t>Tonelli</a:t>
            </a:r>
            <a:r>
              <a:rPr lang="en-GB" dirty="0" smtClean="0"/>
              <a:t>   </a:t>
            </a:r>
            <a:endParaRPr lang="en-GB" dirty="0"/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/>
              <a:t>The Tracker Inner Barrel (TIB) was designed/produced in Italy and integrated in the large Pisa infrastructures. </a:t>
            </a:r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/>
              <a:t>The Atlas group is small but had an important role in the tile calorimeter construction and has now a leading role in the FTK </a:t>
            </a:r>
            <a:r>
              <a:rPr lang="en-GB" dirty="0" smtClean="0"/>
              <a:t>project (P. </a:t>
            </a:r>
            <a:r>
              <a:rPr lang="en-GB" dirty="0" err="1" smtClean="0"/>
              <a:t>Giannetti</a:t>
            </a:r>
            <a:r>
              <a:rPr lang="en-GB" dirty="0" smtClean="0"/>
              <a:t> Deputy Leader).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05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92696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fontAlgn="ctr">
              <a:spcAft>
                <a:spcPts val="0"/>
              </a:spcAft>
            </a:pPr>
            <a:r>
              <a:rPr lang="en-GB" dirty="0"/>
              <a:t>The Heavy Flavour experiments have been  strongly represented both in the 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K </a:t>
            </a:r>
            <a:r>
              <a:rPr lang="en-GB" dirty="0"/>
              <a:t>(</a:t>
            </a:r>
            <a:r>
              <a:rPr lang="en-GB" dirty="0" err="1"/>
              <a:t>Epsi</a:t>
            </a:r>
            <a:r>
              <a:rPr lang="en-GB" dirty="0"/>
              <a:t>) and  </a:t>
            </a:r>
            <a:r>
              <a:rPr lang="en-GB" dirty="0" smtClean="0"/>
              <a:t> B </a:t>
            </a:r>
            <a:r>
              <a:rPr lang="en-GB" dirty="0"/>
              <a:t>(Babar) sectors; 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the </a:t>
            </a:r>
            <a:r>
              <a:rPr lang="en-GB" dirty="0"/>
              <a:t>neutrino sector by the </a:t>
            </a:r>
            <a:r>
              <a:rPr lang="en-GB" dirty="0" err="1"/>
              <a:t>Chooz</a:t>
            </a:r>
            <a:r>
              <a:rPr lang="en-GB" dirty="0"/>
              <a:t> and Nomad </a:t>
            </a:r>
            <a:r>
              <a:rPr lang="en-GB" dirty="0" smtClean="0"/>
              <a:t>collaborations:  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Bemporad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the </a:t>
            </a:r>
            <a:r>
              <a:rPr lang="en-GB" dirty="0"/>
              <a:t>rare decay experiments by the MEG and the N64 </a:t>
            </a:r>
            <a:r>
              <a:rPr lang="en-GB" dirty="0" smtClean="0"/>
              <a:t>experiments: 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Mannelli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the </a:t>
            </a:r>
            <a:r>
              <a:rPr lang="en-GB" dirty="0"/>
              <a:t>gravitational wave physics by the VIRGO </a:t>
            </a:r>
            <a:r>
              <a:rPr lang="en-GB" dirty="0" smtClean="0"/>
              <a:t>laboratory: Prof </a:t>
            </a:r>
            <a:r>
              <a:rPr lang="en-GB" dirty="0" err="1" smtClean="0"/>
              <a:t>Giazzotto</a:t>
            </a:r>
            <a:r>
              <a:rPr lang="en-GB" dirty="0" smtClean="0"/>
              <a:t>, </a:t>
            </a:r>
            <a:r>
              <a:rPr lang="en-GB" dirty="0" err="1" smtClean="0"/>
              <a:t>Fidecaro</a:t>
            </a:r>
            <a:r>
              <a:rPr lang="en-GB" dirty="0" smtClean="0"/>
              <a:t>.  </a:t>
            </a:r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 </a:t>
            </a:r>
            <a:r>
              <a:rPr lang="en-GB" dirty="0"/>
              <a:t>A large activity is present for </a:t>
            </a:r>
            <a:r>
              <a:rPr lang="en-GB" dirty="0" err="1"/>
              <a:t>astroparticle</a:t>
            </a:r>
            <a:r>
              <a:rPr lang="en-GB" dirty="0"/>
              <a:t> physics </a:t>
            </a:r>
            <a:r>
              <a:rPr lang="en-GB" dirty="0" smtClean="0"/>
              <a:t>: </a:t>
            </a:r>
          </a:p>
          <a:p>
            <a:pPr marL="22225" fontAlgn="ctr">
              <a:spcAft>
                <a:spcPts val="0"/>
              </a:spcAft>
            </a:pPr>
            <a:r>
              <a:rPr lang="en-GB" dirty="0" err="1" smtClean="0"/>
              <a:t>Glast</a:t>
            </a:r>
            <a:r>
              <a:rPr lang="en-GB" dirty="0" smtClean="0"/>
              <a:t>, AMS, </a:t>
            </a:r>
            <a:r>
              <a:rPr lang="en-GB" dirty="0"/>
              <a:t>Cream, Magic, Antares and </a:t>
            </a:r>
            <a:r>
              <a:rPr lang="en-GB" dirty="0" err="1" smtClean="0"/>
              <a:t>Nemo</a:t>
            </a:r>
            <a:r>
              <a:rPr lang="en-GB" dirty="0" smtClean="0"/>
              <a:t>. </a:t>
            </a:r>
            <a:endParaRPr lang="it-IT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764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64704"/>
            <a:ext cx="91450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Physicists </a:t>
            </a:r>
            <a:r>
              <a:rPr lang="en-US" sz="2400" b="1" dirty="0">
                <a:solidFill>
                  <a:srgbClr val="FF0000"/>
                </a:solidFill>
              </a:rPr>
              <a:t>with large experience in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Hadron </a:t>
            </a:r>
            <a:r>
              <a:rPr lang="en-US" sz="2400" b="1" dirty="0">
                <a:solidFill>
                  <a:srgbClr val="FF0000"/>
                </a:solidFill>
              </a:rPr>
              <a:t>Collider Physics </a:t>
            </a:r>
            <a:r>
              <a:rPr lang="en-US" sz="2400" dirty="0"/>
              <a:t>(CDF, Atlas</a:t>
            </a:r>
            <a:r>
              <a:rPr lang="en-US" sz="2400" dirty="0" smtClean="0"/>
              <a:t>) 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in </a:t>
            </a:r>
            <a:r>
              <a:rPr lang="en-US" dirty="0"/>
              <a:t>particular trigger and online/offline tracking 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(</a:t>
            </a:r>
            <a:r>
              <a:rPr lang="en-US" dirty="0"/>
              <a:t>SVT at CDF and FTK at Atlas, data analysis).  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Prof. </a:t>
            </a:r>
            <a:r>
              <a:rPr lang="en-US" b="1" dirty="0">
                <a:solidFill>
                  <a:srgbClr val="0070C0"/>
                </a:solidFill>
              </a:rPr>
              <a:t>M. </a:t>
            </a:r>
            <a:r>
              <a:rPr lang="en-US" b="1" dirty="0" err="1" smtClean="0">
                <a:solidFill>
                  <a:srgbClr val="0070C0"/>
                </a:solidFill>
              </a:rPr>
              <a:t>Dell’Orso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en-US" dirty="0" smtClean="0"/>
              <a:t>Proponent of the Associative Memory  </a:t>
            </a:r>
          </a:p>
          <a:p>
            <a:pPr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 smtClean="0"/>
              <a:t>				for HEP  - </a:t>
            </a:r>
            <a:r>
              <a:rPr lang="pl-PL" dirty="0" smtClean="0"/>
              <a:t>NIM </a:t>
            </a:r>
            <a:r>
              <a:rPr lang="pl-PL" dirty="0"/>
              <a:t>A </a:t>
            </a:r>
            <a:r>
              <a:rPr lang="pl-PL" b="1" dirty="0"/>
              <a:t>278</a:t>
            </a:r>
            <a:r>
              <a:rPr lang="pl-PL" dirty="0"/>
              <a:t>, 436 (1989</a:t>
            </a:r>
            <a:r>
              <a:rPr lang="pl-PL" dirty="0" smtClean="0"/>
              <a:t>)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Researcher </a:t>
            </a:r>
            <a:r>
              <a:rPr lang="en-US" b="1" dirty="0">
                <a:solidFill>
                  <a:srgbClr val="0070C0"/>
                </a:solidFill>
              </a:rPr>
              <a:t>C. </a:t>
            </a:r>
            <a:r>
              <a:rPr lang="en-US" b="1" dirty="0" err="1" smtClean="0">
                <a:solidFill>
                  <a:srgbClr val="0070C0"/>
                </a:solidFill>
              </a:rPr>
              <a:t>Roda</a:t>
            </a:r>
            <a:r>
              <a:rPr lang="en-US" dirty="0" smtClean="0"/>
              <a:t>,   coordinator of the ATLAS Pisa grou</a:t>
            </a:r>
            <a:r>
              <a:rPr lang="en-US" dirty="0"/>
              <a:t>p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INFN Director of Research P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 smtClean="0">
                <a:solidFill>
                  <a:srgbClr val="0070C0"/>
                </a:solidFill>
              </a:rPr>
              <a:t>Giannetti</a:t>
            </a:r>
            <a:r>
              <a:rPr lang="en-US" dirty="0" smtClean="0"/>
              <a:t>:   </a:t>
            </a:r>
            <a:r>
              <a:rPr lang="en-US" dirty="0"/>
              <a:t>P</a:t>
            </a:r>
            <a:r>
              <a:rPr lang="en-US" dirty="0" smtClean="0"/>
              <a:t>roponent  of the FTK processor for LHC experiments 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</a:rPr>
              <a:t>Researcher 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 smtClean="0">
                <a:solidFill>
                  <a:srgbClr val="0070C0"/>
                </a:solidFill>
              </a:rPr>
              <a:t>Donati</a:t>
            </a:r>
            <a:r>
              <a:rPr lang="en-US" dirty="0" smtClean="0"/>
              <a:t>:  Trigger responsible of CDF experiment 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Strong technical support in the electronic</a:t>
            </a:r>
            <a:r>
              <a:rPr lang="en-US" sz="2400" dirty="0" smtClean="0"/>
              <a:t> field: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Engineer </a:t>
            </a:r>
            <a:r>
              <a:rPr lang="en-US" b="1" dirty="0">
                <a:solidFill>
                  <a:srgbClr val="0070C0"/>
                </a:solidFill>
              </a:rPr>
              <a:t>M. </a:t>
            </a:r>
            <a:r>
              <a:rPr lang="en-US" b="1" dirty="0" err="1">
                <a:solidFill>
                  <a:srgbClr val="0070C0"/>
                </a:solidFill>
              </a:rPr>
              <a:t>Piendibene</a:t>
            </a:r>
            <a:r>
              <a:rPr lang="en-US" dirty="0"/>
              <a:t>: large experience in CDF trigger &amp; AM system development and test. 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 smtClean="0"/>
              <a:t>					Responsible of the AM boards in FTK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INFN Technology Researcher R. </a:t>
            </a:r>
            <a:r>
              <a:rPr lang="en-US" b="1" dirty="0" err="1" smtClean="0">
                <a:solidFill>
                  <a:srgbClr val="0070C0"/>
                </a:solidFill>
              </a:rPr>
              <a:t>Beccherle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Engineer  S. </a:t>
            </a:r>
            <a:r>
              <a:rPr lang="en-US" b="1" dirty="0" err="1" smtClean="0">
                <a:solidFill>
                  <a:srgbClr val="0070C0"/>
                </a:solidFill>
              </a:rPr>
              <a:t>Citraro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Some publications relevant for the Group activity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“</a:t>
            </a:r>
            <a:r>
              <a:rPr lang="en-GB" dirty="0"/>
              <a:t>Observation of B0s - anti-B0s Oscillations”. </a:t>
            </a:r>
            <a:r>
              <a:rPr lang="en-GB" dirty="0" smtClean="0"/>
              <a:t>CDF </a:t>
            </a:r>
            <a:r>
              <a:rPr lang="en-GB" dirty="0"/>
              <a:t>Collaboration, Phys. </a:t>
            </a:r>
            <a:r>
              <a:rPr lang="en-US" dirty="0"/>
              <a:t>Rev. </a:t>
            </a:r>
            <a:r>
              <a:rPr lang="en-US" dirty="0" err="1"/>
              <a:t>Lett</a:t>
            </a:r>
            <a:r>
              <a:rPr lang="en-US" dirty="0"/>
              <a:t>. 97, 242003, 2006;</a:t>
            </a:r>
            <a:endParaRPr lang="it-IT" sz="2400" dirty="0"/>
          </a:p>
          <a:p>
            <a:pPr>
              <a:spcAft>
                <a:spcPts val="0"/>
              </a:spcAft>
            </a:pPr>
            <a:r>
              <a:rPr lang="en-US" dirty="0"/>
              <a:t> A. </a:t>
            </a:r>
            <a:r>
              <a:rPr lang="en-US" dirty="0" err="1"/>
              <a:t>Annovi</a:t>
            </a:r>
            <a:r>
              <a:rPr lang="en-US" dirty="0"/>
              <a:t> et al., “A VLSI Processor for Fast Track Finding Based on Content Addressable Memories”. IEEE Transaction on Nuclear Science, vol. 53; p. 2428, 2006</a:t>
            </a:r>
            <a:endParaRPr lang="it-IT" sz="2400" dirty="0"/>
          </a:p>
          <a:p>
            <a:pPr>
              <a:spcAft>
                <a:spcPts val="0"/>
              </a:spcAft>
            </a:pPr>
            <a:r>
              <a:rPr lang="en-US" dirty="0" err="1"/>
              <a:t>A.Bhatti</a:t>
            </a:r>
            <a:r>
              <a:rPr lang="en-US" dirty="0"/>
              <a:t> et al. “The CDF level 2 calorimetric trigger upgrade”. </a:t>
            </a:r>
            <a:r>
              <a:rPr lang="en-GB" dirty="0"/>
              <a:t>IEEE Transaction on Nuclear Science, Volume 56, Issue 3, </a:t>
            </a:r>
            <a:r>
              <a:rPr lang="en-GB" dirty="0" err="1"/>
              <a:t>pp</a:t>
            </a:r>
            <a:r>
              <a:rPr lang="en-GB" dirty="0"/>
              <a:t> 1685-1689, 2009 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21218" y="179929"/>
            <a:ext cx="338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 UNIPI  GROUP </a:t>
            </a:r>
            <a:endParaRPr lang="it-IT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9132"/>
            <a:ext cx="2649318" cy="23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8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531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Dipartimento di Fisica - Universita' di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SimoneDonati</dc:creator>
  <cp:lastModifiedBy>Paola Giannetti</cp:lastModifiedBy>
  <cp:revision>172</cp:revision>
  <dcterms:created xsi:type="dcterms:W3CDTF">2013-03-07T14:11:15Z</dcterms:created>
  <dcterms:modified xsi:type="dcterms:W3CDTF">2013-03-12T08:09:17Z</dcterms:modified>
</cp:coreProperties>
</file>