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2" autoAdjust="0"/>
  </p:normalViewPr>
  <p:slideViewPr>
    <p:cSldViewPr snapToObjects="1">
      <p:cViewPr>
        <p:scale>
          <a:sx n="99" d="100"/>
          <a:sy n="99" d="100"/>
        </p:scale>
        <p:origin x="-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8709-D565-934D-BA19-94AC04E5D32F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24EE-7966-8142-A0EF-7E5D4BE20B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1642" TargetMode="External"/><Relationship Id="rId3" Type="http://schemas.openxmlformats.org/officeDocument/2006/relationships/hyperlink" Target="http://it.wikipedia.org/wiki/Pisa" TargetMode="External"/><Relationship Id="rId7" Type="http://schemas.openxmlformats.org/officeDocument/2006/relationships/hyperlink" Target="http://it.wikipedia.org/wiki/8_gennai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Arcetri" TargetMode="External"/><Relationship Id="rId5" Type="http://schemas.openxmlformats.org/officeDocument/2006/relationships/hyperlink" Target="http://it.wikipedia.org/wiki/1564" TargetMode="External"/><Relationship Id="rId10" Type="http://schemas.openxmlformats.org/officeDocument/2006/relationships/hyperlink" Target="http://it.wikipedia.org/wiki/Pendolo" TargetMode="External"/><Relationship Id="rId4" Type="http://schemas.openxmlformats.org/officeDocument/2006/relationships/hyperlink" Target="http://it.wikipedia.org/wiki/15_febbraio" TargetMode="External"/><Relationship Id="rId9" Type="http://schemas.openxmlformats.org/officeDocument/2006/relationships/hyperlink" Target="http://it.wikipedia.org/wiki/15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t.wikipedia.org/wiki/1923" TargetMode="External"/><Relationship Id="rId4" Type="http://schemas.openxmlformats.org/officeDocument/2006/relationships/hyperlink" Target="http://it.wikipedia.org/wiki/1919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436" y="1124744"/>
            <a:ext cx="579504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University of Pisa </a:t>
            </a:r>
            <a:r>
              <a:rPr lang="en-US" sz="3200" dirty="0"/>
              <a:t>- </a:t>
            </a:r>
            <a:r>
              <a:rPr lang="en-US" sz="3200" dirty="0" smtClean="0"/>
              <a:t> </a:t>
            </a:r>
            <a:r>
              <a:rPr lang="en-US" sz="3200" dirty="0"/>
              <a:t>presentation</a:t>
            </a:r>
            <a:endParaRPr lang="en-US" sz="32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Mauro </a:t>
            </a:r>
            <a:r>
              <a:rPr lang="en-US" sz="2400" dirty="0" err="1" smtClean="0">
                <a:latin typeface="Comic Sans MS"/>
              </a:rPr>
              <a:t>Dell’Orso</a:t>
            </a:r>
            <a:endParaRPr lang="en-US" sz="2400" dirty="0" smtClean="0">
              <a:latin typeface="Comic Sans MS"/>
            </a:endParaRPr>
          </a:p>
          <a:p>
            <a:pPr algn="ctr"/>
            <a:endParaRPr lang="en-US" sz="2400" dirty="0" smtClean="0">
              <a:latin typeface="Comic Sans MS"/>
            </a:endParaRPr>
          </a:p>
          <a:p>
            <a:pPr algn="ctr"/>
            <a:r>
              <a:rPr lang="en-US" sz="2400" dirty="0" smtClean="0">
                <a:latin typeface="Comic Sans MS"/>
              </a:rPr>
              <a:t>University of Pisa</a:t>
            </a:r>
            <a:endParaRPr lang="en-US" sz="2400" dirty="0">
              <a:latin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9264" y="2708920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On August 19, 1780, </a:t>
            </a:r>
            <a:r>
              <a:rPr lang="it-IT" dirty="0" smtClean="0"/>
              <a:t> </a:t>
            </a:r>
            <a:r>
              <a:rPr lang="it-IT" b="1" dirty="0">
                <a:solidFill>
                  <a:srgbClr val="FF0000"/>
                </a:solidFill>
              </a:rPr>
              <a:t>Alessandro </a:t>
            </a:r>
            <a:r>
              <a:rPr lang="it-IT" b="1" dirty="0" smtClean="0">
                <a:solidFill>
                  <a:srgbClr val="FF0000"/>
                </a:solidFill>
              </a:rPr>
              <a:t>Volta</a:t>
            </a:r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i</a:t>
            </a:r>
            <a:r>
              <a:rPr lang="it-IT" dirty="0" smtClean="0">
                <a:solidFill>
                  <a:srgbClr val="0070C0"/>
                </a:solidFill>
              </a:rPr>
              <a:t>nventor</a:t>
            </a:r>
            <a:r>
              <a:rPr lang="it-IT" dirty="0" smtClean="0"/>
              <a:t> of the </a:t>
            </a:r>
            <a:r>
              <a:rPr lang="it-IT" dirty="0" smtClean="0">
                <a:solidFill>
                  <a:srgbClr val="0070C0"/>
                </a:solidFill>
              </a:rPr>
              <a:t>batteries</a:t>
            </a:r>
            <a:r>
              <a:rPr lang="it-IT" dirty="0" smtClean="0"/>
              <a:t> for mobile phones traveled </a:t>
            </a:r>
            <a:r>
              <a:rPr lang="it-IT" dirty="0" smtClean="0"/>
              <a:t>in </a:t>
            </a:r>
            <a:r>
              <a:rPr lang="it-IT" dirty="0" smtClean="0"/>
              <a:t>Toscana,</a:t>
            </a:r>
          </a:p>
          <a:p>
            <a:r>
              <a:rPr lang="it-IT" dirty="0" smtClean="0"/>
              <a:t>“</a:t>
            </a:r>
            <a:r>
              <a:rPr lang="it-IT" dirty="0" smtClean="0"/>
              <a:t>dove </a:t>
            </a:r>
            <a:r>
              <a:rPr lang="it-IT" dirty="0"/>
              <a:t>potrà entrare in discorso con que' Letterati ed osservare esattamente i Gabinetti di Fisica Sperimentale, la struttura e il pratico maneggio de' rispettivi </a:t>
            </a:r>
            <a:r>
              <a:rPr lang="it-IT" dirty="0" smtClean="0"/>
              <a:t>Istromenti “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t</a:t>
            </a:r>
            <a:r>
              <a:rPr lang="it-IT" b="1" dirty="0" smtClean="0">
                <a:solidFill>
                  <a:srgbClr val="FF0000"/>
                </a:solidFill>
              </a:rPr>
              <a:t>o </a:t>
            </a:r>
            <a:r>
              <a:rPr lang="it-IT" b="1" dirty="0" smtClean="0">
                <a:solidFill>
                  <a:srgbClr val="FF0000"/>
                </a:solidFill>
              </a:rPr>
              <a:t>report on the sperimental activity  </a:t>
            </a:r>
            <a:r>
              <a:rPr lang="it-IT" b="1" dirty="0" smtClean="0">
                <a:solidFill>
                  <a:srgbClr val="FF0000"/>
                </a:solidFill>
              </a:rPr>
              <a:t>there</a:t>
            </a: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FIRST   EXTERNAL   AUDIT  AND  REVIEW  OF PISA  RESEARCH !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50" y="2091789"/>
            <a:ext cx="21907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534656"/>
            <a:ext cx="6209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Galileo Galilei</a:t>
            </a:r>
            <a:r>
              <a:rPr lang="it-IT" dirty="0"/>
              <a:t> (</a:t>
            </a:r>
            <a:r>
              <a:rPr lang="it-IT" dirty="0">
                <a:hlinkClick r:id="rId3" tooltip="Pisa"/>
              </a:rPr>
              <a:t>Pisa</a:t>
            </a:r>
            <a:r>
              <a:rPr lang="it-IT" dirty="0"/>
              <a:t>, </a:t>
            </a:r>
            <a:r>
              <a:rPr lang="it-IT" dirty="0">
                <a:hlinkClick r:id="rId4" tooltip="15 febbraio"/>
              </a:rPr>
              <a:t>15 febbraio</a:t>
            </a:r>
            <a:r>
              <a:rPr lang="it-IT" dirty="0"/>
              <a:t> </a:t>
            </a:r>
            <a:r>
              <a:rPr lang="it-IT" dirty="0">
                <a:hlinkClick r:id="rId5" tooltip="1564"/>
              </a:rPr>
              <a:t>1564</a:t>
            </a:r>
            <a:r>
              <a:rPr lang="it-IT" dirty="0"/>
              <a:t> </a:t>
            </a:r>
            <a:r>
              <a:rPr lang="it-IT" dirty="0" smtClean="0"/>
              <a:t>– </a:t>
            </a:r>
            <a:r>
              <a:rPr lang="it-IT" dirty="0" smtClean="0">
                <a:hlinkClick r:id="rId6" tooltip="Arcetri"/>
              </a:rPr>
              <a:t>Arcetri</a:t>
            </a:r>
            <a:r>
              <a:rPr lang="it-IT" dirty="0"/>
              <a:t>, </a:t>
            </a:r>
            <a:r>
              <a:rPr lang="it-IT" dirty="0">
                <a:hlinkClick r:id="rId7" tooltip="8 gennaio"/>
              </a:rPr>
              <a:t>8 gennaio</a:t>
            </a:r>
            <a:r>
              <a:rPr lang="it-IT" dirty="0"/>
              <a:t> </a:t>
            </a:r>
            <a:r>
              <a:rPr lang="it-IT" dirty="0">
                <a:hlinkClick r:id="rId8" tooltip="1642"/>
              </a:rPr>
              <a:t>1642</a:t>
            </a:r>
            <a:r>
              <a:rPr lang="it-IT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15816" y="910461"/>
            <a:ext cx="5246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 </a:t>
            </a:r>
            <a:r>
              <a:rPr lang="it-IT" dirty="0" smtClean="0">
                <a:hlinkClick r:id="rId3" tooltip="Pisa"/>
              </a:rPr>
              <a:t>Pisa</a:t>
            </a:r>
            <a:r>
              <a:rPr lang="it-IT" dirty="0" smtClean="0"/>
              <a:t> until </a:t>
            </a:r>
            <a:r>
              <a:rPr lang="it-IT" dirty="0" smtClean="0">
                <a:hlinkClick r:id="rId9" tooltip="1585"/>
              </a:rPr>
              <a:t>1585</a:t>
            </a:r>
            <a:endParaRPr lang="it-IT" dirty="0" smtClean="0"/>
          </a:p>
          <a:p>
            <a:r>
              <a:rPr lang="it-IT" dirty="0" smtClean="0"/>
              <a:t>First discovery: </a:t>
            </a:r>
            <a:r>
              <a:rPr lang="it-IT" dirty="0" smtClean="0">
                <a:hlinkClick r:id="rId10" tooltip="Pendolo"/>
              </a:rPr>
              <a:t>pendulum</a:t>
            </a:r>
            <a:r>
              <a:rPr lang="it-IT" dirty="0" smtClean="0"/>
              <a:t>  period is invariable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20688"/>
            <a:ext cx="176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PHYSICS @ Pisa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Since GALILEO….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61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0716"/>
            <a:ext cx="1714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65135"/>
            <a:ext cx="3882008" cy="291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59832" y="436022"/>
            <a:ext cx="519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Enrico Fermi </a:t>
            </a:r>
            <a:r>
              <a:rPr lang="it-IT" b="1" dirty="0" smtClean="0"/>
              <a:t>at the Scuola </a:t>
            </a:r>
            <a:r>
              <a:rPr lang="it-IT" b="1" dirty="0"/>
              <a:t>Normale Superiore di Pisa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5180999"/>
            <a:ext cx="680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Enrico Fermi studied at University of Pisa between </a:t>
            </a:r>
            <a:r>
              <a:rPr lang="it-IT" dirty="0" smtClean="0">
                <a:hlinkClick r:id="rId4" tooltip="1919"/>
              </a:rPr>
              <a:t>1919</a:t>
            </a:r>
            <a:r>
              <a:rPr lang="it-IT" dirty="0" smtClean="0"/>
              <a:t> and </a:t>
            </a:r>
            <a:r>
              <a:rPr lang="it-IT" dirty="0" smtClean="0">
                <a:hlinkClick r:id="rId5" tooltip="1923"/>
              </a:rPr>
              <a:t>1923</a:t>
            </a:r>
            <a:r>
              <a:rPr lang="it-IT" dirty="0" smtClean="0"/>
              <a:t>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Some of us slept in his bed </a:t>
            </a:r>
            <a:r>
              <a:rPr lang="it-IT" dirty="0" smtClean="0"/>
              <a:t>(but with fresh sheets).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2064607" y="4222829"/>
            <a:ext cx="5298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city is basically a University Campus: 3 Universities</a:t>
            </a:r>
          </a:p>
          <a:p>
            <a:r>
              <a:rPr lang="en-US" dirty="0" smtClean="0"/>
              <a:t>Students are about 50% of the 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896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33" y="6083770"/>
            <a:ext cx="1061778" cy="70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774" y="5067076"/>
            <a:ext cx="1922301" cy="153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377" y="188640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dirty="0"/>
              <a:t>The </a:t>
            </a:r>
            <a:r>
              <a:rPr lang="en-GB" dirty="0">
                <a:solidFill>
                  <a:srgbClr val="FF0000"/>
                </a:solidFill>
              </a:rPr>
              <a:t>Enrico Fermi </a:t>
            </a:r>
            <a:r>
              <a:rPr lang="en-GB" dirty="0" smtClean="0">
                <a:solidFill>
                  <a:srgbClr val="FF0000"/>
                </a:solidFill>
              </a:rPr>
              <a:t>Department </a:t>
            </a:r>
            <a:r>
              <a:rPr lang="en-GB" dirty="0">
                <a:solidFill>
                  <a:srgbClr val="FF0000"/>
                </a:solidFill>
              </a:rPr>
              <a:t>of Physics </a:t>
            </a:r>
            <a:r>
              <a:rPr lang="en-GB" dirty="0"/>
              <a:t>in Pisa is </a:t>
            </a:r>
            <a:r>
              <a:rPr lang="en-GB" dirty="0" smtClean="0"/>
              <a:t>highly rated. 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It </a:t>
            </a:r>
            <a:r>
              <a:rPr lang="en-GB" dirty="0"/>
              <a:t>has </a:t>
            </a:r>
            <a:r>
              <a:rPr lang="en-GB" dirty="0" smtClean="0"/>
              <a:t>about</a:t>
            </a:r>
            <a:r>
              <a:rPr lang="en-GB" dirty="0" smtClean="0"/>
              <a:t> </a:t>
            </a:r>
            <a:r>
              <a:rPr lang="en-GB" dirty="0"/>
              <a:t>8</a:t>
            </a:r>
            <a:r>
              <a:rPr lang="en-GB" dirty="0" smtClean="0"/>
              <a:t>0 </a:t>
            </a:r>
            <a:r>
              <a:rPr lang="en-GB" dirty="0"/>
              <a:t>faculty </a:t>
            </a:r>
            <a:r>
              <a:rPr lang="en-GB" dirty="0" smtClean="0"/>
              <a:t>members.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University and </a:t>
            </a:r>
            <a:r>
              <a:rPr lang="en-GB" dirty="0" err="1"/>
              <a:t>Scuola</a:t>
            </a:r>
            <a:r>
              <a:rPr lang="en-GB" dirty="0"/>
              <a:t> </a:t>
            </a:r>
            <a:r>
              <a:rPr lang="en-GB" dirty="0" err="1"/>
              <a:t>Normale</a:t>
            </a:r>
            <a:r>
              <a:rPr lang="en-GB" dirty="0"/>
              <a:t> </a:t>
            </a:r>
            <a:r>
              <a:rPr lang="en-GB" dirty="0" err="1" smtClean="0"/>
              <a:t>Superiore</a:t>
            </a:r>
            <a:r>
              <a:rPr lang="en-GB" dirty="0" smtClean="0"/>
              <a:t> </a:t>
            </a:r>
            <a:r>
              <a:rPr lang="en-GB" dirty="0"/>
              <a:t>find a common structure </a:t>
            </a:r>
            <a:r>
              <a:rPr lang="en-GB" dirty="0" smtClean="0"/>
              <a:t>in</a:t>
            </a:r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INFN (research </a:t>
            </a:r>
            <a:r>
              <a:rPr lang="en-GB" dirty="0" err="1" smtClean="0"/>
              <a:t>center</a:t>
            </a:r>
            <a:r>
              <a:rPr lang="en-GB" dirty="0" smtClean="0"/>
              <a:t>) for </a:t>
            </a:r>
            <a:r>
              <a:rPr lang="en-GB" dirty="0"/>
              <a:t>HEP experiments.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0846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363" y="4836551"/>
            <a:ext cx="3333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728" y="1774274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2204864"/>
            <a:ext cx="58654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dirty="0"/>
              <a:t>HEP activity is </a:t>
            </a:r>
            <a:r>
              <a:rPr lang="en-GB" dirty="0" smtClean="0"/>
              <a:t>supported </a:t>
            </a:r>
            <a:r>
              <a:rPr lang="en-GB" dirty="0"/>
              <a:t>by 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strong theoretical team</a:t>
            </a:r>
            <a:r>
              <a:rPr lang="en-GB" dirty="0"/>
              <a:t>;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>
                <a:solidFill>
                  <a:srgbClr val="FF0000"/>
                </a:solidFill>
              </a:rPr>
              <a:t>large laboratory space </a:t>
            </a:r>
            <a:r>
              <a:rPr lang="en-GB" dirty="0"/>
              <a:t>for all different activities  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>
                <a:solidFill>
                  <a:srgbClr val="FF0000"/>
                </a:solidFill>
              </a:rPr>
              <a:t>high-level infrastructures for electronics service </a:t>
            </a:r>
            <a:r>
              <a:rPr lang="en-GB" dirty="0"/>
              <a:t>(designing and production/test of boards)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mechanics service </a:t>
            </a:r>
            <a:r>
              <a:rPr lang="en-GB" dirty="0"/>
              <a:t>(designing, developing, </a:t>
            </a:r>
            <a:r>
              <a:rPr lang="en-GB" dirty="0" smtClean="0"/>
              <a:t>integrating </a:t>
            </a:r>
            <a:r>
              <a:rPr lang="en-GB" dirty="0"/>
              <a:t>detectors and large structures</a:t>
            </a:r>
            <a:r>
              <a:rPr lang="en-GB" dirty="0" smtClean="0"/>
              <a:t>),</a:t>
            </a:r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 smtClean="0">
                <a:solidFill>
                  <a:srgbClr val="FF0000"/>
                </a:solidFill>
              </a:rPr>
              <a:t>high-technology</a:t>
            </a:r>
            <a:r>
              <a:rPr lang="en-GB" dirty="0" smtClean="0"/>
              <a:t> </a:t>
            </a:r>
            <a:r>
              <a:rPr lang="en-GB" dirty="0"/>
              <a:t>(clean-rooms for silicon detectors with all necessary machines), </a:t>
            </a:r>
            <a:endParaRPr lang="en-GB" dirty="0" smtClean="0"/>
          </a:p>
          <a:p>
            <a:pPr marL="365125" indent="-342900" fontAlgn="ctr">
              <a:spcAft>
                <a:spcPts val="0"/>
              </a:spcAft>
              <a:buAutoNum type="alphaLcParenBoth"/>
            </a:pPr>
            <a:r>
              <a:rPr lang="en-GB" b="1" dirty="0" smtClean="0">
                <a:solidFill>
                  <a:srgbClr val="FF0000"/>
                </a:solidFill>
              </a:rPr>
              <a:t>computing</a:t>
            </a:r>
            <a:r>
              <a:rPr lang="en-GB" dirty="0" smtClean="0"/>
              <a:t> </a:t>
            </a:r>
            <a:r>
              <a:rPr lang="en-GB" dirty="0"/>
              <a:t>(GRID facilities).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1960" y="4653136"/>
            <a:ext cx="4680520" cy="21488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47864" y="4437112"/>
            <a:ext cx="792088" cy="399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33264"/>
            <a:ext cx="1440160" cy="9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5131270"/>
            <a:ext cx="1102659" cy="167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64377" y="5050863"/>
            <a:ext cx="2896457" cy="17734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760132" y="3068960"/>
            <a:ext cx="490596" cy="7302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961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466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sz="2800" dirty="0"/>
              <a:t>Pisa had a leading participation to </a:t>
            </a:r>
            <a:r>
              <a:rPr lang="en-US" sz="2800" dirty="0"/>
              <a:t>into </a:t>
            </a:r>
            <a:r>
              <a:rPr lang="en-US" sz="2800" dirty="0" smtClean="0"/>
              <a:t>Collider   experiments</a:t>
            </a:r>
            <a:r>
              <a:rPr lang="en-US" sz="2800" dirty="0"/>
              <a:t>:</a:t>
            </a:r>
            <a:r>
              <a:rPr lang="en-GB" sz="2800" dirty="0"/>
              <a:t> 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err="1" smtClean="0"/>
              <a:t>e+e</a:t>
            </a:r>
            <a:r>
              <a:rPr lang="en-GB" dirty="0" smtClean="0"/>
              <a:t>- collider physics: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Aleph (CERN - LEP</a:t>
            </a:r>
            <a:r>
              <a:rPr lang="en-GB" dirty="0" smtClean="0"/>
              <a:t>) </a:t>
            </a:r>
            <a:r>
              <a:rPr lang="en-GB" dirty="0" smtClean="0"/>
              <a:t>- </a:t>
            </a:r>
            <a:r>
              <a:rPr lang="en-GB" dirty="0" smtClean="0"/>
              <a:t>Lorenzo </a:t>
            </a:r>
            <a:r>
              <a:rPr lang="en-GB" dirty="0" err="1" smtClean="0"/>
              <a:t>Foa</a:t>
            </a:r>
            <a:r>
              <a:rPr lang="en-GB" dirty="0" smtClean="0"/>
              <a:t>’</a:t>
            </a:r>
          </a:p>
          <a:p>
            <a:pPr marL="22225" fontAlgn="ctr">
              <a:spcAft>
                <a:spcPts val="0"/>
              </a:spcAft>
            </a:pPr>
            <a:r>
              <a:rPr lang="en-GB" dirty="0" err="1" smtClean="0"/>
              <a:t>BaBar</a:t>
            </a:r>
            <a:r>
              <a:rPr lang="en-GB" dirty="0" smtClean="0"/>
              <a:t> (SLAC)</a:t>
            </a:r>
            <a:r>
              <a:rPr lang="en-GB" dirty="0" smtClean="0"/>
              <a:t> – Marcello </a:t>
            </a:r>
            <a:r>
              <a:rPr lang="en-GB" dirty="0" err="1" smtClean="0"/>
              <a:t>Giorgi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 smtClean="0"/>
          </a:p>
          <a:p>
            <a:pPr marL="22225" fontAlgn="ctr">
              <a:spcAft>
                <a:spcPts val="0"/>
              </a:spcAft>
            </a:pPr>
            <a:r>
              <a:rPr lang="en-GB" dirty="0"/>
              <a:t>for collider </a:t>
            </a:r>
            <a:r>
              <a:rPr lang="en-GB" dirty="0" smtClean="0"/>
              <a:t>physics</a:t>
            </a:r>
            <a:r>
              <a:rPr lang="en-GB" dirty="0" smtClean="0"/>
              <a:t>:</a:t>
            </a: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CDF </a:t>
            </a:r>
            <a:r>
              <a:rPr lang="en-GB" dirty="0"/>
              <a:t>(</a:t>
            </a:r>
            <a:r>
              <a:rPr lang="en-GB" dirty="0" err="1"/>
              <a:t>Fermilab</a:t>
            </a:r>
            <a:r>
              <a:rPr lang="en-GB" dirty="0" smtClean="0"/>
              <a:t>): G. </a:t>
            </a:r>
            <a:r>
              <a:rPr lang="en-GB" dirty="0" err="1" smtClean="0"/>
              <a:t>Bellettini</a:t>
            </a:r>
            <a:r>
              <a:rPr lang="en-GB" dirty="0" smtClean="0"/>
              <a:t>, F. </a:t>
            </a:r>
            <a:r>
              <a:rPr lang="en-GB" dirty="0" err="1" smtClean="0"/>
              <a:t>Bedeschi</a:t>
            </a:r>
            <a:r>
              <a:rPr lang="en-GB" dirty="0" smtClean="0"/>
              <a:t>, L. </a:t>
            </a:r>
            <a:r>
              <a:rPr lang="en-GB" dirty="0" err="1" smtClean="0"/>
              <a:t>Ristori</a:t>
            </a:r>
            <a:r>
              <a:rPr lang="en-GB" dirty="0" smtClean="0"/>
              <a:t>, G. </a:t>
            </a:r>
            <a:r>
              <a:rPr lang="en-GB" dirty="0" err="1" smtClean="0"/>
              <a:t>Punzi</a:t>
            </a: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CMS (</a:t>
            </a:r>
            <a:r>
              <a:rPr lang="en-GB" dirty="0" err="1" smtClean="0"/>
              <a:t>Geneve</a:t>
            </a:r>
            <a:r>
              <a:rPr lang="en-GB" dirty="0" smtClean="0"/>
              <a:t>):  G. </a:t>
            </a:r>
            <a:r>
              <a:rPr lang="en-GB" dirty="0" err="1" smtClean="0"/>
              <a:t>Tonelli</a:t>
            </a:r>
            <a:r>
              <a:rPr lang="en-GB" dirty="0" smtClean="0"/>
              <a:t>   </a:t>
            </a:r>
            <a:endParaRPr lang="en-GB" dirty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/>
              <a:t>The Tracker Inner Barrel (TIB) was designed/produced in Italy and integrated in the large Pisa infrastructures. 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/>
              <a:t>The Atlas group is small but had an important role in the tile calorimeter construction and has now a leading role in the FTK </a:t>
            </a:r>
            <a:r>
              <a:rPr lang="en-GB" dirty="0" smtClean="0"/>
              <a:t>project (P. </a:t>
            </a:r>
            <a:r>
              <a:rPr lang="en-GB" dirty="0" err="1" smtClean="0"/>
              <a:t>Giannetti</a:t>
            </a:r>
            <a:r>
              <a:rPr lang="en-GB" dirty="0" smtClean="0"/>
              <a:t> Deputy Leader).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205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92696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25" fontAlgn="ctr">
              <a:spcAft>
                <a:spcPts val="0"/>
              </a:spcAft>
            </a:pPr>
            <a:r>
              <a:rPr lang="en-GB" dirty="0"/>
              <a:t>The Heavy Flavour experiments have been  strongly represented both in the 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K </a:t>
            </a:r>
            <a:r>
              <a:rPr lang="en-GB" dirty="0"/>
              <a:t>(</a:t>
            </a:r>
            <a:r>
              <a:rPr lang="en-GB" dirty="0" err="1"/>
              <a:t>Epsi</a:t>
            </a:r>
            <a:r>
              <a:rPr lang="en-GB" dirty="0"/>
              <a:t>) and  </a:t>
            </a:r>
            <a:r>
              <a:rPr lang="en-GB" dirty="0" smtClean="0"/>
              <a:t>B </a:t>
            </a:r>
            <a:r>
              <a:rPr lang="en-GB" dirty="0"/>
              <a:t>(Babar) </a:t>
            </a:r>
            <a:r>
              <a:rPr lang="en-GB" dirty="0" smtClean="0"/>
              <a:t>sectors</a:t>
            </a:r>
            <a:r>
              <a:rPr lang="en-GB" dirty="0" smtClean="0"/>
              <a:t>: Prof. </a:t>
            </a:r>
            <a:r>
              <a:rPr lang="en-GB" dirty="0" err="1" smtClean="0"/>
              <a:t>Giorgi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neutrino sector by the </a:t>
            </a:r>
            <a:r>
              <a:rPr lang="en-GB" dirty="0" err="1"/>
              <a:t>Chooz</a:t>
            </a:r>
            <a:r>
              <a:rPr lang="en-GB" dirty="0"/>
              <a:t> and Nomad </a:t>
            </a:r>
            <a:r>
              <a:rPr lang="en-GB" dirty="0" smtClean="0"/>
              <a:t>collaborations:  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Bemporad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rare decay experiments by the MEG and the N64 </a:t>
            </a:r>
            <a:r>
              <a:rPr lang="en-GB" dirty="0" smtClean="0"/>
              <a:t>experiments:  Prof. </a:t>
            </a:r>
            <a:r>
              <a:rPr lang="en-GB" dirty="0" err="1" smtClean="0"/>
              <a:t>Baldini</a:t>
            </a:r>
            <a:r>
              <a:rPr lang="en-GB" dirty="0" smtClean="0"/>
              <a:t>, </a:t>
            </a:r>
            <a:r>
              <a:rPr lang="en-GB" dirty="0" err="1" smtClean="0"/>
              <a:t>Mannelli</a:t>
            </a:r>
            <a:endParaRPr lang="en-GB" dirty="0" smtClean="0"/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the </a:t>
            </a:r>
            <a:r>
              <a:rPr lang="en-GB" dirty="0"/>
              <a:t>gravitational wave physics by the VIRGO </a:t>
            </a:r>
            <a:r>
              <a:rPr lang="en-GB" dirty="0" smtClean="0"/>
              <a:t>laboratory: Prof </a:t>
            </a:r>
            <a:r>
              <a:rPr lang="en-GB" dirty="0" smtClean="0"/>
              <a:t>.</a:t>
            </a:r>
            <a:r>
              <a:rPr lang="en-GB" dirty="0" err="1" smtClean="0"/>
              <a:t>Giazotto</a:t>
            </a:r>
            <a:r>
              <a:rPr lang="en-GB" dirty="0" smtClean="0"/>
              <a:t>, </a:t>
            </a:r>
            <a:r>
              <a:rPr lang="en-GB" dirty="0" err="1" smtClean="0"/>
              <a:t>Fidecaro</a:t>
            </a:r>
            <a:r>
              <a:rPr lang="en-GB" dirty="0" smtClean="0"/>
              <a:t>.  </a:t>
            </a:r>
          </a:p>
          <a:p>
            <a:pPr marL="22225" fontAlgn="ctr">
              <a:spcAft>
                <a:spcPts val="0"/>
              </a:spcAft>
            </a:pPr>
            <a:endParaRPr lang="en-GB" dirty="0"/>
          </a:p>
          <a:p>
            <a:pPr marL="22225" fontAlgn="ctr">
              <a:spcAft>
                <a:spcPts val="0"/>
              </a:spcAft>
            </a:pPr>
            <a:r>
              <a:rPr lang="en-GB" dirty="0" smtClean="0"/>
              <a:t> </a:t>
            </a:r>
            <a:r>
              <a:rPr lang="en-GB" dirty="0"/>
              <a:t>A large activity is present for </a:t>
            </a:r>
            <a:r>
              <a:rPr lang="en-GB" dirty="0" err="1"/>
              <a:t>astroparticle</a:t>
            </a:r>
            <a:r>
              <a:rPr lang="en-GB" dirty="0"/>
              <a:t> physics </a:t>
            </a:r>
            <a:r>
              <a:rPr lang="en-GB" dirty="0" smtClean="0"/>
              <a:t>: </a:t>
            </a:r>
          </a:p>
          <a:p>
            <a:pPr marL="22225" fontAlgn="ctr">
              <a:spcAft>
                <a:spcPts val="0"/>
              </a:spcAft>
            </a:pPr>
            <a:r>
              <a:rPr lang="en-GB" dirty="0" err="1" smtClean="0"/>
              <a:t>Glast</a:t>
            </a:r>
            <a:r>
              <a:rPr lang="en-GB" dirty="0" smtClean="0"/>
              <a:t>, AMS, </a:t>
            </a:r>
            <a:r>
              <a:rPr lang="en-GB" dirty="0"/>
              <a:t>Cream, Magic, Antares and </a:t>
            </a:r>
            <a:r>
              <a:rPr lang="en-GB" dirty="0" err="1" smtClean="0"/>
              <a:t>Nemo</a:t>
            </a:r>
            <a:r>
              <a:rPr lang="en-GB" dirty="0" smtClean="0"/>
              <a:t>. </a:t>
            </a:r>
            <a:endParaRPr lang="it-IT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64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91450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Physicists </a:t>
            </a:r>
            <a:r>
              <a:rPr lang="en-US" sz="2400" b="1" dirty="0">
                <a:solidFill>
                  <a:srgbClr val="FF0000"/>
                </a:solidFill>
              </a:rPr>
              <a:t>with large experience in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Hadron </a:t>
            </a:r>
            <a:r>
              <a:rPr lang="en-US" sz="2400" b="1" dirty="0">
                <a:solidFill>
                  <a:srgbClr val="FF0000"/>
                </a:solidFill>
              </a:rPr>
              <a:t>Collider Physics </a:t>
            </a:r>
            <a:r>
              <a:rPr lang="en-US" sz="2400" dirty="0"/>
              <a:t>(CDF, Atlas</a:t>
            </a:r>
            <a:r>
              <a:rPr lang="en-US" sz="2400" dirty="0" smtClean="0"/>
              <a:t>) 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in </a:t>
            </a:r>
            <a:r>
              <a:rPr lang="en-US" dirty="0"/>
              <a:t>particular trigger and online/offline tracking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(</a:t>
            </a:r>
            <a:r>
              <a:rPr lang="en-US" dirty="0"/>
              <a:t>SVT at CDF and FTK at Atlas, data analysis).  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Prof. </a:t>
            </a:r>
            <a:r>
              <a:rPr lang="en-US" b="1" dirty="0">
                <a:solidFill>
                  <a:srgbClr val="0070C0"/>
                </a:solidFill>
              </a:rPr>
              <a:t>M. </a:t>
            </a:r>
            <a:r>
              <a:rPr lang="en-US" b="1" dirty="0" err="1" smtClean="0">
                <a:solidFill>
                  <a:srgbClr val="0070C0"/>
                </a:solidFill>
              </a:rPr>
              <a:t>Dell’Orso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dirty="0" smtClean="0"/>
              <a:t>Proponent of the Associative Memory  </a:t>
            </a:r>
          </a:p>
          <a:p>
            <a:pPr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				for HEP  - </a:t>
            </a:r>
            <a:r>
              <a:rPr lang="pl-PL" dirty="0" smtClean="0"/>
              <a:t>NIM </a:t>
            </a:r>
            <a:r>
              <a:rPr lang="pl-PL" dirty="0"/>
              <a:t>A </a:t>
            </a:r>
            <a:r>
              <a:rPr lang="pl-PL" b="1" dirty="0"/>
              <a:t>278</a:t>
            </a:r>
            <a:r>
              <a:rPr lang="pl-PL" dirty="0"/>
              <a:t>, 436 (1989</a:t>
            </a:r>
            <a:r>
              <a:rPr lang="pl-PL" dirty="0" smtClean="0"/>
              <a:t>)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Researcher </a:t>
            </a:r>
            <a:r>
              <a:rPr lang="en-US" b="1" dirty="0">
                <a:solidFill>
                  <a:srgbClr val="0070C0"/>
                </a:solidFill>
              </a:rPr>
              <a:t>C. </a:t>
            </a:r>
            <a:r>
              <a:rPr lang="en-US" b="1" dirty="0" err="1" smtClean="0">
                <a:solidFill>
                  <a:srgbClr val="0070C0"/>
                </a:solidFill>
              </a:rPr>
              <a:t>Roda</a:t>
            </a:r>
            <a:r>
              <a:rPr lang="en-US" dirty="0" smtClean="0"/>
              <a:t>,   coordinator of the ATLAS Pisa grou</a:t>
            </a:r>
            <a:r>
              <a:rPr lang="en-US" dirty="0"/>
              <a:t>p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INFN Director of Research P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Giannetti</a:t>
            </a:r>
            <a:r>
              <a:rPr lang="en-US" dirty="0" smtClean="0"/>
              <a:t>:   </a:t>
            </a:r>
            <a:r>
              <a:rPr lang="en-US" dirty="0"/>
              <a:t>P</a:t>
            </a:r>
            <a:r>
              <a:rPr lang="en-US" dirty="0" smtClean="0"/>
              <a:t>roponent  of the FTK processor for LHC experiments 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</a:rPr>
              <a:t>Researcher </a:t>
            </a:r>
            <a:r>
              <a:rPr lang="en-US" b="1" dirty="0" smtClean="0">
                <a:solidFill>
                  <a:srgbClr val="0070C0"/>
                </a:solidFill>
              </a:rPr>
              <a:t>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Donati</a:t>
            </a:r>
            <a:r>
              <a:rPr lang="en-US" dirty="0" smtClean="0"/>
              <a:t>:  Trigger responsible of CDF experiment 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Strong technical support in the electronic</a:t>
            </a:r>
            <a:r>
              <a:rPr lang="en-US" sz="2400" dirty="0" smtClean="0"/>
              <a:t> field: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Engineer </a:t>
            </a:r>
            <a:r>
              <a:rPr lang="en-US" b="1" dirty="0">
                <a:solidFill>
                  <a:srgbClr val="0070C0"/>
                </a:solidFill>
              </a:rPr>
              <a:t>M. </a:t>
            </a:r>
            <a:r>
              <a:rPr lang="en-US" b="1" dirty="0" err="1">
                <a:solidFill>
                  <a:srgbClr val="0070C0"/>
                </a:solidFill>
              </a:rPr>
              <a:t>Piendibene</a:t>
            </a:r>
            <a:r>
              <a:rPr lang="en-US" dirty="0"/>
              <a:t>: large experience in CDF trigger &amp; AM system development and test. 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/>
              <a:t>	</a:t>
            </a:r>
            <a:r>
              <a:rPr lang="en-US" dirty="0" smtClean="0"/>
              <a:t>					Responsible of the AM boards in FTK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INFN Technology Researcher R. </a:t>
            </a:r>
            <a:r>
              <a:rPr lang="en-US" b="1" dirty="0" err="1" smtClean="0">
                <a:solidFill>
                  <a:srgbClr val="0070C0"/>
                </a:solidFill>
              </a:rPr>
              <a:t>Beccherle</a:t>
            </a:r>
            <a:endParaRPr lang="en-US" b="1" dirty="0" smtClean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70C0"/>
                </a:solidFill>
              </a:rPr>
              <a:t>Engineer  S. </a:t>
            </a:r>
            <a:r>
              <a:rPr lang="en-US" b="1" dirty="0" err="1" smtClean="0">
                <a:solidFill>
                  <a:srgbClr val="0070C0"/>
                </a:solidFill>
              </a:rPr>
              <a:t>Citraro</a:t>
            </a:r>
            <a:endParaRPr lang="en-US" b="1" dirty="0">
              <a:solidFill>
                <a:srgbClr val="0070C0"/>
              </a:solidFill>
            </a:endParaRPr>
          </a:p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</a:rPr>
              <a:t>Some publications relevant for the Group activity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“</a:t>
            </a:r>
            <a:r>
              <a:rPr lang="en-GB" dirty="0"/>
              <a:t>Observation of B0s - anti-B0s Oscillations”. </a:t>
            </a:r>
            <a:r>
              <a:rPr lang="en-GB" dirty="0" smtClean="0"/>
              <a:t>CDF </a:t>
            </a:r>
            <a:r>
              <a:rPr lang="en-GB" dirty="0"/>
              <a:t>Collaboration, Phys. </a:t>
            </a:r>
            <a:r>
              <a:rPr lang="en-US" dirty="0"/>
              <a:t>Rev. </a:t>
            </a:r>
            <a:r>
              <a:rPr lang="en-US" dirty="0" err="1"/>
              <a:t>Lett</a:t>
            </a:r>
            <a:r>
              <a:rPr lang="en-US" dirty="0"/>
              <a:t>. 97, 242003, 2006;</a:t>
            </a:r>
            <a:endParaRPr lang="it-IT" sz="2400" dirty="0"/>
          </a:p>
          <a:p>
            <a:pPr>
              <a:spcAft>
                <a:spcPts val="0"/>
              </a:spcAft>
            </a:pPr>
            <a:r>
              <a:rPr lang="en-US" dirty="0"/>
              <a:t> A. </a:t>
            </a:r>
            <a:r>
              <a:rPr lang="en-US" dirty="0" err="1"/>
              <a:t>Annovi</a:t>
            </a:r>
            <a:r>
              <a:rPr lang="en-US" dirty="0"/>
              <a:t> et al., “A VLSI Processor for Fast Track Finding Based on Content Addressable Memories”. IEEE Transaction on Nuclear Science, vol. 53; p. 2428, 2006</a:t>
            </a:r>
            <a:endParaRPr lang="it-IT" sz="2400" dirty="0"/>
          </a:p>
          <a:p>
            <a:pPr>
              <a:spcAft>
                <a:spcPts val="0"/>
              </a:spcAft>
            </a:pPr>
            <a:r>
              <a:rPr lang="en-US" dirty="0" err="1"/>
              <a:t>A.Bhatti</a:t>
            </a:r>
            <a:r>
              <a:rPr lang="en-US" dirty="0"/>
              <a:t> et al. “The CDF level 2 calorimetric trigger upgrade”. </a:t>
            </a:r>
            <a:r>
              <a:rPr lang="en-GB" dirty="0"/>
              <a:t>IEEE Transaction on Nuclear Science, Volume 56, Issue 3, </a:t>
            </a:r>
            <a:r>
              <a:rPr lang="en-GB" dirty="0" err="1"/>
              <a:t>pp</a:t>
            </a:r>
            <a:r>
              <a:rPr lang="en-GB" dirty="0"/>
              <a:t> 1685-1689, 2009 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21218" y="179929"/>
            <a:ext cx="338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UNIPI  GROUP </a:t>
            </a:r>
            <a:endParaRPr lang="it-IT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59132"/>
            <a:ext cx="2649318" cy="230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858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505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Dipartimento di Fisica - Universita'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SimoneDonati</dc:creator>
  <cp:lastModifiedBy>Orso</cp:lastModifiedBy>
  <cp:revision>177</cp:revision>
  <dcterms:created xsi:type="dcterms:W3CDTF">2013-03-07T14:11:15Z</dcterms:created>
  <dcterms:modified xsi:type="dcterms:W3CDTF">2013-03-12T11:20:51Z</dcterms:modified>
</cp:coreProperties>
</file>