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59" r:id="rId3"/>
    <p:sldId id="258" r:id="rId4"/>
    <p:sldId id="260" r:id="rId5"/>
    <p:sldId id="269" r:id="rId6"/>
    <p:sldId id="266" r:id="rId7"/>
    <p:sldId id="270" r:id="rId8"/>
    <p:sldId id="262" r:id="rId9"/>
    <p:sldId id="263" r:id="rId10"/>
    <p:sldId id="264" r:id="rId11"/>
    <p:sldId id="261" r:id="rId12"/>
    <p:sldId id="272" r:id="rId13"/>
    <p:sldId id="267" r:id="rId14"/>
    <p:sldId id="273" r:id="rId15"/>
    <p:sldId id="268" r:id="rId16"/>
    <p:sldId id="271" r:id="rId17"/>
    <p:sldId id="274" r:id="rId18"/>
    <p:sldId id="2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olpig\Documents\VBox%20shared\ftk\performance\PU46_vs_PU70\FTKSimulationPerformanc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olpig\Documents\VBox%20shared\ftk\performance\PU46_vs_PU70\FTKSimulationPerformanc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olpig\Documents\VBox%20shared\ftk\performance\PU46_vs_PU70\FTKSimulationPerforman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'PU70 Summary'!$A$1</c:f>
              <c:strCache>
                <c:ptCount val="1"/>
                <c:pt idx="0">
                  <c:v>FTK Simulation consumers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&lt;1%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'PU70 Summary'!$A$2:$A$4</c:f>
              <c:strCache>
                <c:ptCount val="3"/>
                <c:pt idx="0">
                  <c:v>FTKRoadFinderAlgo</c:v>
                </c:pt>
                <c:pt idx="1">
                  <c:v>FTKTrackFitterAlgo</c:v>
                </c:pt>
                <c:pt idx="2">
                  <c:v>Other</c:v>
                </c:pt>
              </c:strCache>
            </c:strRef>
          </c:cat>
          <c:val>
            <c:numRef>
              <c:f>'PU70 Summary'!$B$2:$B$4</c:f>
              <c:numCache>
                <c:formatCode>0.00%</c:formatCode>
                <c:ptCount val="3"/>
                <c:pt idx="0">
                  <c:v>0.59499999999999997</c:v>
                </c:pt>
                <c:pt idx="1">
                  <c:v>0.40200000000000002</c:v>
                </c:pt>
                <c:pt idx="2">
                  <c:v>3.0000000000000027E-3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'PU70 Summary'!$G$1</c:f>
              <c:strCache>
                <c:ptCount val="1"/>
                <c:pt idx="0">
                  <c:v>Pattern matching consumers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'PU70 Summary'!$G$2:$G$5</c:f>
              <c:strCache>
                <c:ptCount val="4"/>
                <c:pt idx="0">
                  <c:v>FTK_AMBank::am_in</c:v>
                </c:pt>
                <c:pt idx="1">
                  <c:v>Other FTK</c:v>
                </c:pt>
                <c:pt idx="2">
                  <c:v>STDLib</c:v>
                </c:pt>
                <c:pt idx="3">
                  <c:v>Other</c:v>
                </c:pt>
              </c:strCache>
            </c:strRef>
          </c:cat>
          <c:val>
            <c:numRef>
              <c:f>'PU70 Summary'!$H$2:$H$5</c:f>
              <c:numCache>
                <c:formatCode>0.00%</c:formatCode>
                <c:ptCount val="4"/>
                <c:pt idx="0">
                  <c:v>0.749</c:v>
                </c:pt>
                <c:pt idx="1">
                  <c:v>3.6999999999999922E-2</c:v>
                </c:pt>
                <c:pt idx="2">
                  <c:v>5.3000000000000033E-2</c:v>
                </c:pt>
                <c:pt idx="3">
                  <c:v>0.16100000000000003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'PU70 Summary'!$K$1</c:f>
              <c:strCache>
                <c:ptCount val="1"/>
                <c:pt idx="0">
                  <c:v>Track fitting consumers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'PU70 Summary'!$K$2:$K$5</c:f>
              <c:strCache>
                <c:ptCount val="4"/>
                <c:pt idx="0">
                  <c:v>STL</c:v>
                </c:pt>
                <c:pt idx="1">
                  <c:v>FTK</c:v>
                </c:pt>
                <c:pt idx="2">
                  <c:v>ROOT</c:v>
                </c:pt>
                <c:pt idx="3">
                  <c:v>Other</c:v>
                </c:pt>
              </c:strCache>
            </c:strRef>
          </c:cat>
          <c:val>
            <c:numRef>
              <c:f>'PU70 Summary'!$L$2:$L$5</c:f>
              <c:numCache>
                <c:formatCode>0.00%</c:formatCode>
                <c:ptCount val="4"/>
                <c:pt idx="0">
                  <c:v>0.41199999999999998</c:v>
                </c:pt>
                <c:pt idx="1">
                  <c:v>0.14599999999999999</c:v>
                </c:pt>
                <c:pt idx="2">
                  <c:v>0.114</c:v>
                </c:pt>
                <c:pt idx="3">
                  <c:v>0.32800000000000007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C91FA9-F20B-43AA-8F98-1FA01BE91B8D}" type="doc">
      <dgm:prSet loTypeId="urn:microsoft.com/office/officeart/2005/8/layout/v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EFBA209-153D-4BD6-8A1A-84975FD66C74}">
      <dgm:prSet phldrT="[Testo]"/>
      <dgm:spPr/>
      <dgm:t>
        <a:bodyPr/>
        <a:lstStyle/>
        <a:p>
          <a:r>
            <a:rPr lang="en-US" dirty="0" smtClean="0"/>
            <a:t>Generation</a:t>
          </a:r>
          <a:endParaRPr lang="en-US" dirty="0"/>
        </a:p>
      </dgm:t>
    </dgm:pt>
    <dgm:pt modelId="{E751688C-B79A-4360-A4D8-3DB762443460}" type="parTrans" cxnId="{EFE3454F-6683-440F-9D27-CB7805FEC9CA}">
      <dgm:prSet/>
      <dgm:spPr/>
      <dgm:t>
        <a:bodyPr/>
        <a:lstStyle/>
        <a:p>
          <a:endParaRPr lang="en-US"/>
        </a:p>
      </dgm:t>
    </dgm:pt>
    <dgm:pt modelId="{E1DAE0AD-42F3-4E46-93BF-DA9E6F35FE1A}" type="sibTrans" cxnId="{EFE3454F-6683-440F-9D27-CB7805FEC9CA}">
      <dgm:prSet/>
      <dgm:spPr/>
      <dgm:t>
        <a:bodyPr/>
        <a:lstStyle/>
        <a:p>
          <a:endParaRPr lang="en-US"/>
        </a:p>
      </dgm:t>
    </dgm:pt>
    <dgm:pt modelId="{562E98CF-7B16-4777-A2E2-6C9EAC3C18F8}">
      <dgm:prSet phldrT="[Testo]"/>
      <dgm:spPr/>
      <dgm:t>
        <a:bodyPr/>
        <a:lstStyle/>
        <a:p>
          <a:r>
            <a:rPr lang="en-US" dirty="0" smtClean="0"/>
            <a:t>Digitization</a:t>
          </a:r>
          <a:endParaRPr lang="en-US" dirty="0"/>
        </a:p>
      </dgm:t>
    </dgm:pt>
    <dgm:pt modelId="{20C72912-D8D6-4061-9262-B53502ABF666}" type="parTrans" cxnId="{9FC4838D-CB81-49C8-97BE-2730C0EBDF75}">
      <dgm:prSet/>
      <dgm:spPr/>
      <dgm:t>
        <a:bodyPr/>
        <a:lstStyle/>
        <a:p>
          <a:endParaRPr lang="en-US"/>
        </a:p>
      </dgm:t>
    </dgm:pt>
    <dgm:pt modelId="{A06DC94E-8657-44BE-BB3B-FAC2D5207A65}" type="sibTrans" cxnId="{9FC4838D-CB81-49C8-97BE-2730C0EBDF75}">
      <dgm:prSet/>
      <dgm:spPr/>
      <dgm:t>
        <a:bodyPr/>
        <a:lstStyle/>
        <a:p>
          <a:endParaRPr lang="en-US"/>
        </a:p>
      </dgm:t>
    </dgm:pt>
    <dgm:pt modelId="{CCFB48FD-7A5F-46C8-9537-FBE99BA731A2}">
      <dgm:prSet phldrT="[Testo]"/>
      <dgm:spPr/>
      <dgm:t>
        <a:bodyPr/>
        <a:lstStyle/>
        <a:p>
          <a:r>
            <a:rPr lang="en-US" dirty="0" smtClean="0"/>
            <a:t>Analysis</a:t>
          </a:r>
          <a:endParaRPr lang="en-US" dirty="0"/>
        </a:p>
      </dgm:t>
    </dgm:pt>
    <dgm:pt modelId="{8F99749F-915B-4264-93DA-8E3D810028A1}" type="parTrans" cxnId="{061BB1F7-9476-44C8-8608-58B89A265472}">
      <dgm:prSet/>
      <dgm:spPr/>
      <dgm:t>
        <a:bodyPr/>
        <a:lstStyle/>
        <a:p>
          <a:endParaRPr lang="en-US"/>
        </a:p>
      </dgm:t>
    </dgm:pt>
    <dgm:pt modelId="{40F8D85B-D8A6-43D5-A082-0307FE16987E}" type="sibTrans" cxnId="{061BB1F7-9476-44C8-8608-58B89A265472}">
      <dgm:prSet/>
      <dgm:spPr/>
      <dgm:t>
        <a:bodyPr/>
        <a:lstStyle/>
        <a:p>
          <a:endParaRPr lang="en-US"/>
        </a:p>
      </dgm:t>
    </dgm:pt>
    <dgm:pt modelId="{AE3E8AA1-CC9B-4520-A986-316505FD0288}">
      <dgm:prSet phldrT="[Testo]"/>
      <dgm:spPr/>
      <dgm:t>
        <a:bodyPr/>
        <a:lstStyle/>
        <a:p>
          <a:r>
            <a:rPr lang="en-US" dirty="0" smtClean="0"/>
            <a:t>Simulation</a:t>
          </a:r>
          <a:endParaRPr lang="en-US" dirty="0"/>
        </a:p>
      </dgm:t>
    </dgm:pt>
    <dgm:pt modelId="{D61F9D19-F5BF-4AFB-9D9E-059800E1514A}" type="parTrans" cxnId="{6408E378-BCBF-4818-BC26-AE62C59E45BD}">
      <dgm:prSet/>
      <dgm:spPr/>
      <dgm:t>
        <a:bodyPr/>
        <a:lstStyle/>
        <a:p>
          <a:endParaRPr lang="en-US"/>
        </a:p>
      </dgm:t>
    </dgm:pt>
    <dgm:pt modelId="{C181C860-2278-498F-8784-6ED7153BE766}" type="sibTrans" cxnId="{6408E378-BCBF-4818-BC26-AE62C59E45BD}">
      <dgm:prSet/>
      <dgm:spPr/>
      <dgm:t>
        <a:bodyPr/>
        <a:lstStyle/>
        <a:p>
          <a:endParaRPr lang="en-US"/>
        </a:p>
      </dgm:t>
    </dgm:pt>
    <dgm:pt modelId="{92A2D29D-43B3-41D6-9F11-5665854A68D7}">
      <dgm:prSet phldrT="[Testo]"/>
      <dgm:spPr/>
      <dgm:t>
        <a:bodyPr/>
        <a:lstStyle/>
        <a:p>
          <a:r>
            <a:rPr lang="en-US" dirty="0" smtClean="0"/>
            <a:t>Main physics signals (hard scattering)</a:t>
          </a:r>
          <a:endParaRPr lang="en-US" dirty="0"/>
        </a:p>
      </dgm:t>
    </dgm:pt>
    <dgm:pt modelId="{01466C7E-9CA0-4223-83B8-1B3B22BFE0EC}" type="parTrans" cxnId="{C04CC393-DEE6-4CD0-A4EE-1DE35E464BAB}">
      <dgm:prSet/>
      <dgm:spPr/>
      <dgm:t>
        <a:bodyPr/>
        <a:lstStyle/>
        <a:p>
          <a:endParaRPr lang="en-US"/>
        </a:p>
      </dgm:t>
    </dgm:pt>
    <dgm:pt modelId="{B8E3C425-AEF6-4386-A352-391B02EE8596}" type="sibTrans" cxnId="{C04CC393-DEE6-4CD0-A4EE-1DE35E464BAB}">
      <dgm:prSet/>
      <dgm:spPr/>
      <dgm:t>
        <a:bodyPr/>
        <a:lstStyle/>
        <a:p>
          <a:endParaRPr lang="en-US"/>
        </a:p>
      </dgm:t>
    </dgm:pt>
    <dgm:pt modelId="{930A5F58-1A04-446A-8E28-E26D748918C9}">
      <dgm:prSet phldrT="[Testo]"/>
      <dgm:spPr/>
      <dgm:t>
        <a:bodyPr/>
        <a:lstStyle/>
        <a:p>
          <a:r>
            <a:rPr lang="en-US" dirty="0" smtClean="0"/>
            <a:t>Simulate the detector response with Geant4</a:t>
          </a:r>
          <a:endParaRPr lang="en-US" dirty="0"/>
        </a:p>
      </dgm:t>
    </dgm:pt>
    <dgm:pt modelId="{C9606106-605C-4A77-B75B-33657CD3AA09}" type="parTrans" cxnId="{F66D5851-D335-4202-9F39-F87074F6E0F6}">
      <dgm:prSet/>
      <dgm:spPr/>
      <dgm:t>
        <a:bodyPr/>
        <a:lstStyle/>
        <a:p>
          <a:endParaRPr lang="en-US"/>
        </a:p>
      </dgm:t>
    </dgm:pt>
    <dgm:pt modelId="{FBF4327E-7AE7-44DC-8620-44B6F5CEB0AA}" type="sibTrans" cxnId="{F66D5851-D335-4202-9F39-F87074F6E0F6}">
      <dgm:prSet/>
      <dgm:spPr/>
      <dgm:t>
        <a:bodyPr/>
        <a:lstStyle/>
        <a:p>
          <a:endParaRPr lang="en-US"/>
        </a:p>
      </dgm:t>
    </dgm:pt>
    <dgm:pt modelId="{C5E64B32-D9C6-4216-8F6B-64D4BF17DE61}">
      <dgm:prSet phldrT="[Testo]"/>
      <dgm:spPr/>
      <dgm:t>
        <a:bodyPr/>
        <a:lstStyle/>
        <a:p>
          <a:r>
            <a:rPr lang="en-US" dirty="0" smtClean="0"/>
            <a:t>DAQ and Trigger</a:t>
          </a:r>
          <a:endParaRPr lang="en-US" dirty="0"/>
        </a:p>
      </dgm:t>
    </dgm:pt>
    <dgm:pt modelId="{6C6FF03D-8636-4980-AE17-B2720D7B0A7E}" type="parTrans" cxnId="{2ADB139C-A637-488A-B285-89382DFB24D0}">
      <dgm:prSet/>
      <dgm:spPr/>
      <dgm:t>
        <a:bodyPr/>
        <a:lstStyle/>
        <a:p>
          <a:endParaRPr lang="en-US"/>
        </a:p>
      </dgm:t>
    </dgm:pt>
    <dgm:pt modelId="{A28A4BB0-54CF-42D5-925B-38FE6103766B}" type="sibTrans" cxnId="{2ADB139C-A637-488A-B285-89382DFB24D0}">
      <dgm:prSet/>
      <dgm:spPr/>
      <dgm:t>
        <a:bodyPr/>
        <a:lstStyle/>
        <a:p>
          <a:endParaRPr lang="en-US"/>
        </a:p>
      </dgm:t>
    </dgm:pt>
    <dgm:pt modelId="{BA991023-0742-45D7-A2D8-868D927FAE53}">
      <dgm:prSet phldrT="[Testo]"/>
      <dgm:spPr/>
      <dgm:t>
        <a:bodyPr/>
        <a:lstStyle/>
        <a:p>
          <a:r>
            <a:rPr lang="en-US" dirty="0" smtClean="0"/>
            <a:t>Add the pileup</a:t>
          </a:r>
          <a:endParaRPr lang="en-US" dirty="0"/>
        </a:p>
      </dgm:t>
    </dgm:pt>
    <dgm:pt modelId="{B18138AD-8D83-45A7-8A2B-706CDC19737F}" type="parTrans" cxnId="{F2787069-88F7-4AF7-A1A6-87B412611661}">
      <dgm:prSet/>
      <dgm:spPr/>
      <dgm:t>
        <a:bodyPr/>
        <a:lstStyle/>
        <a:p>
          <a:endParaRPr lang="en-US"/>
        </a:p>
      </dgm:t>
    </dgm:pt>
    <dgm:pt modelId="{EEC40D21-0445-4B7F-B124-68452121EAE6}" type="sibTrans" cxnId="{F2787069-88F7-4AF7-A1A6-87B412611661}">
      <dgm:prSet/>
      <dgm:spPr/>
      <dgm:t>
        <a:bodyPr/>
        <a:lstStyle/>
        <a:p>
          <a:endParaRPr lang="en-US"/>
        </a:p>
      </dgm:t>
    </dgm:pt>
    <dgm:pt modelId="{A080D545-726A-4426-A7C8-49D65DC33E12}">
      <dgm:prSet phldrT="[Testo]"/>
      <dgm:spPr/>
      <dgm:t>
        <a:bodyPr/>
        <a:lstStyle/>
        <a:p>
          <a:r>
            <a:rPr lang="en-US" dirty="0" smtClean="0"/>
            <a:t>Apply the event reconstruction algorithms</a:t>
          </a:r>
          <a:endParaRPr lang="en-US" dirty="0"/>
        </a:p>
      </dgm:t>
    </dgm:pt>
    <dgm:pt modelId="{FCCA6916-B479-4559-9D1E-56BCA6518DBB}" type="parTrans" cxnId="{284DF531-B52F-464E-A5DC-2637325633D5}">
      <dgm:prSet/>
      <dgm:spPr/>
      <dgm:t>
        <a:bodyPr/>
        <a:lstStyle/>
        <a:p>
          <a:endParaRPr lang="en-US"/>
        </a:p>
      </dgm:t>
    </dgm:pt>
    <dgm:pt modelId="{D8074813-6287-46BF-9B60-EC8D99B80054}" type="sibTrans" cxnId="{284DF531-B52F-464E-A5DC-2637325633D5}">
      <dgm:prSet/>
      <dgm:spPr/>
      <dgm:t>
        <a:bodyPr/>
        <a:lstStyle/>
        <a:p>
          <a:endParaRPr lang="en-US"/>
        </a:p>
      </dgm:t>
    </dgm:pt>
    <dgm:pt modelId="{B6352173-45FD-4EBA-B947-88167F682CFA}" type="pres">
      <dgm:prSet presAssocID="{5BC91FA9-F20B-43AA-8F98-1FA01BE91B8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367B19-08AA-46F6-8BA8-2C4AA45F12E6}" type="pres">
      <dgm:prSet presAssocID="{5BC91FA9-F20B-43AA-8F98-1FA01BE91B8D}" presName="dummyMaxCanvas" presStyleCnt="0">
        <dgm:presLayoutVars/>
      </dgm:prSet>
      <dgm:spPr/>
    </dgm:pt>
    <dgm:pt modelId="{38B8F563-255A-4475-9BF9-C2235507C71E}" type="pres">
      <dgm:prSet presAssocID="{5BC91FA9-F20B-43AA-8F98-1FA01BE91B8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8A1FF4-8C0D-462D-B1A2-C9A907580872}" type="pres">
      <dgm:prSet presAssocID="{5BC91FA9-F20B-43AA-8F98-1FA01BE91B8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0AFEE-960C-47C4-9FC5-8D8BAC9E9028}" type="pres">
      <dgm:prSet presAssocID="{5BC91FA9-F20B-43AA-8F98-1FA01BE91B8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69EA8-15F5-4E2E-AAC2-55FBEE938E7A}" type="pres">
      <dgm:prSet presAssocID="{5BC91FA9-F20B-43AA-8F98-1FA01BE91B8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EC282F-6790-4A8B-9938-3F8CA1B67F9C}" type="pres">
      <dgm:prSet presAssocID="{5BC91FA9-F20B-43AA-8F98-1FA01BE91B8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2B0C82-0B4F-4CA8-B4CE-D57E640BD6C5}" type="pres">
      <dgm:prSet presAssocID="{5BC91FA9-F20B-43AA-8F98-1FA01BE91B8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F827B-1824-4D6D-B0C8-6C928957D5BD}" type="pres">
      <dgm:prSet presAssocID="{5BC91FA9-F20B-43AA-8F98-1FA01BE91B8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F75AE-1020-4C21-952B-AE2724B65AD2}" type="pres">
      <dgm:prSet presAssocID="{5BC91FA9-F20B-43AA-8F98-1FA01BE91B8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8FE3A-30A6-4C8C-A475-CE4676B6A7AE}" type="pres">
      <dgm:prSet presAssocID="{5BC91FA9-F20B-43AA-8F98-1FA01BE91B8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590235-2091-4F8F-BA6B-98B5CADA8548}" type="pres">
      <dgm:prSet presAssocID="{5BC91FA9-F20B-43AA-8F98-1FA01BE91B8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76498B-8D63-4251-B6F7-05BA9CAFD639}" type="pres">
      <dgm:prSet presAssocID="{5BC91FA9-F20B-43AA-8F98-1FA01BE91B8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5D1159-95A1-416A-A207-DCB15BAC02E4}" type="presOf" srcId="{CEFBA209-153D-4BD6-8A1A-84975FD66C74}" destId="{38B8F563-255A-4475-9BF9-C2235507C71E}" srcOrd="0" destOrd="0" presId="urn:microsoft.com/office/officeart/2005/8/layout/vProcess5"/>
    <dgm:cxn modelId="{7CC4CD6A-2486-40C1-8EC9-66355649F0F5}" type="presOf" srcId="{92A2D29D-43B3-41D6-9F11-5665854A68D7}" destId="{3DDF75AE-1020-4C21-952B-AE2724B65AD2}" srcOrd="1" destOrd="1" presId="urn:microsoft.com/office/officeart/2005/8/layout/vProcess5"/>
    <dgm:cxn modelId="{59C3FF10-F7F4-4C47-93C2-D808DA9D95E7}" type="presOf" srcId="{C5E64B32-D9C6-4216-8F6B-64D4BF17DE61}" destId="{48E0AFEE-960C-47C4-9FC5-8D8BAC9E9028}" srcOrd="0" destOrd="1" presId="urn:microsoft.com/office/officeart/2005/8/layout/vProcess5"/>
    <dgm:cxn modelId="{F66D5851-D335-4202-9F39-F87074F6E0F6}" srcId="{AE3E8AA1-CC9B-4520-A986-316505FD0288}" destId="{930A5F58-1A04-446A-8E28-E26D748918C9}" srcOrd="0" destOrd="0" parTransId="{C9606106-605C-4A77-B75B-33657CD3AA09}" sibTransId="{FBF4327E-7AE7-44DC-8620-44B6F5CEB0AA}"/>
    <dgm:cxn modelId="{78C0DF83-C54D-4DF6-9A35-89FCD8134E08}" type="presOf" srcId="{CCFB48FD-7A5F-46C8-9537-FBE99BA731A2}" destId="{48669EA8-15F5-4E2E-AAC2-55FBEE938E7A}" srcOrd="0" destOrd="0" presId="urn:microsoft.com/office/officeart/2005/8/layout/vProcess5"/>
    <dgm:cxn modelId="{C1546A0B-5F6A-4ADA-A58A-F7748BC3B5AF}" type="presOf" srcId="{C5E64B32-D9C6-4216-8F6B-64D4BF17DE61}" destId="{DF590235-2091-4F8F-BA6B-98B5CADA8548}" srcOrd="1" destOrd="1" presId="urn:microsoft.com/office/officeart/2005/8/layout/vProcess5"/>
    <dgm:cxn modelId="{6D5EAAC9-B555-4009-8564-D3C9D7C9B498}" type="presOf" srcId="{A06DC94E-8657-44BE-BB3B-FAC2D5207A65}" destId="{A81F827B-1824-4D6D-B0C8-6C928957D5BD}" srcOrd="0" destOrd="0" presId="urn:microsoft.com/office/officeart/2005/8/layout/vProcess5"/>
    <dgm:cxn modelId="{EFE3454F-6683-440F-9D27-CB7805FEC9CA}" srcId="{5BC91FA9-F20B-43AA-8F98-1FA01BE91B8D}" destId="{CEFBA209-153D-4BD6-8A1A-84975FD66C74}" srcOrd="0" destOrd="0" parTransId="{E751688C-B79A-4360-A4D8-3DB762443460}" sibTransId="{E1DAE0AD-42F3-4E46-93BF-DA9E6F35FE1A}"/>
    <dgm:cxn modelId="{0B8F54FF-3A8A-42CC-92C0-53CB3BCB26AF}" type="presOf" srcId="{A080D545-726A-4426-A7C8-49D65DC33E12}" destId="{4C76498B-8D63-4251-B6F7-05BA9CAFD639}" srcOrd="1" destOrd="1" presId="urn:microsoft.com/office/officeart/2005/8/layout/vProcess5"/>
    <dgm:cxn modelId="{3372D0A6-5458-42A6-9DC4-F6CD454AF0AC}" type="presOf" srcId="{5BC91FA9-F20B-43AA-8F98-1FA01BE91B8D}" destId="{B6352173-45FD-4EBA-B947-88167F682CFA}" srcOrd="0" destOrd="0" presId="urn:microsoft.com/office/officeart/2005/8/layout/vProcess5"/>
    <dgm:cxn modelId="{2ADB139C-A637-488A-B285-89382DFB24D0}" srcId="{562E98CF-7B16-4777-A2E2-6C9EAC3C18F8}" destId="{C5E64B32-D9C6-4216-8F6B-64D4BF17DE61}" srcOrd="0" destOrd="0" parTransId="{6C6FF03D-8636-4980-AE17-B2720D7B0A7E}" sibTransId="{A28A4BB0-54CF-42D5-925B-38FE6103766B}"/>
    <dgm:cxn modelId="{07B5D0EA-4012-4A5D-A665-7D9212E19DB8}" type="presOf" srcId="{C181C860-2278-498F-8784-6ED7153BE766}" destId="{342B0C82-0B4F-4CA8-B4CE-D57E640BD6C5}" srcOrd="0" destOrd="0" presId="urn:microsoft.com/office/officeart/2005/8/layout/vProcess5"/>
    <dgm:cxn modelId="{FD7F966E-BD49-48AD-8284-94D9EA60F7F6}" type="presOf" srcId="{562E98CF-7B16-4777-A2E2-6C9EAC3C18F8}" destId="{DF590235-2091-4F8F-BA6B-98B5CADA8548}" srcOrd="1" destOrd="0" presId="urn:microsoft.com/office/officeart/2005/8/layout/vProcess5"/>
    <dgm:cxn modelId="{E22007F6-76CE-4CB2-BDE7-98BBE9638EC7}" type="presOf" srcId="{CEFBA209-153D-4BD6-8A1A-84975FD66C74}" destId="{3DDF75AE-1020-4C21-952B-AE2724B65AD2}" srcOrd="1" destOrd="0" presId="urn:microsoft.com/office/officeart/2005/8/layout/vProcess5"/>
    <dgm:cxn modelId="{F2787069-88F7-4AF7-A1A6-87B412611661}" srcId="{562E98CF-7B16-4777-A2E2-6C9EAC3C18F8}" destId="{BA991023-0742-45D7-A2D8-868D927FAE53}" srcOrd="1" destOrd="0" parTransId="{B18138AD-8D83-45A7-8A2B-706CDC19737F}" sibTransId="{EEC40D21-0445-4B7F-B124-68452121EAE6}"/>
    <dgm:cxn modelId="{6408E378-BCBF-4818-BC26-AE62C59E45BD}" srcId="{5BC91FA9-F20B-43AA-8F98-1FA01BE91B8D}" destId="{AE3E8AA1-CC9B-4520-A986-316505FD0288}" srcOrd="1" destOrd="0" parTransId="{D61F9D19-F5BF-4AFB-9D9E-059800E1514A}" sibTransId="{C181C860-2278-498F-8784-6ED7153BE766}"/>
    <dgm:cxn modelId="{284DF531-B52F-464E-A5DC-2637325633D5}" srcId="{CCFB48FD-7A5F-46C8-9537-FBE99BA731A2}" destId="{A080D545-726A-4426-A7C8-49D65DC33E12}" srcOrd="0" destOrd="0" parTransId="{FCCA6916-B479-4559-9D1E-56BCA6518DBB}" sibTransId="{D8074813-6287-46BF-9B60-EC8D99B80054}"/>
    <dgm:cxn modelId="{A2FF1074-12AF-4643-8B8A-4F993DBE56F1}" type="presOf" srcId="{E1DAE0AD-42F3-4E46-93BF-DA9E6F35FE1A}" destId="{00EC282F-6790-4A8B-9938-3F8CA1B67F9C}" srcOrd="0" destOrd="0" presId="urn:microsoft.com/office/officeart/2005/8/layout/vProcess5"/>
    <dgm:cxn modelId="{A498C22A-D2C6-460B-8CC0-DC55E650FBD4}" type="presOf" srcId="{CCFB48FD-7A5F-46C8-9537-FBE99BA731A2}" destId="{4C76498B-8D63-4251-B6F7-05BA9CAFD639}" srcOrd="1" destOrd="0" presId="urn:microsoft.com/office/officeart/2005/8/layout/vProcess5"/>
    <dgm:cxn modelId="{5E337CDD-9692-4B88-A883-9D27C9FA38C5}" type="presOf" srcId="{BA991023-0742-45D7-A2D8-868D927FAE53}" destId="{DF590235-2091-4F8F-BA6B-98B5CADA8548}" srcOrd="1" destOrd="2" presId="urn:microsoft.com/office/officeart/2005/8/layout/vProcess5"/>
    <dgm:cxn modelId="{C04CC393-DEE6-4CD0-A4EE-1DE35E464BAB}" srcId="{CEFBA209-153D-4BD6-8A1A-84975FD66C74}" destId="{92A2D29D-43B3-41D6-9F11-5665854A68D7}" srcOrd="0" destOrd="0" parTransId="{01466C7E-9CA0-4223-83B8-1B3B22BFE0EC}" sibTransId="{B8E3C425-AEF6-4386-A352-391B02EE8596}"/>
    <dgm:cxn modelId="{F9A2E240-4F94-4F28-BF3E-44ECBF2549AB}" type="presOf" srcId="{930A5F58-1A04-446A-8E28-E26D748918C9}" destId="{0B8A1FF4-8C0D-462D-B1A2-C9A907580872}" srcOrd="0" destOrd="1" presId="urn:microsoft.com/office/officeart/2005/8/layout/vProcess5"/>
    <dgm:cxn modelId="{BE68F7FD-D909-4B49-94A5-C2DBD6E0A0FF}" type="presOf" srcId="{A080D545-726A-4426-A7C8-49D65DC33E12}" destId="{48669EA8-15F5-4E2E-AAC2-55FBEE938E7A}" srcOrd="0" destOrd="1" presId="urn:microsoft.com/office/officeart/2005/8/layout/vProcess5"/>
    <dgm:cxn modelId="{0C369FBC-6D4D-4CF4-9EBC-8293D1ED8756}" type="presOf" srcId="{562E98CF-7B16-4777-A2E2-6C9EAC3C18F8}" destId="{48E0AFEE-960C-47C4-9FC5-8D8BAC9E9028}" srcOrd="0" destOrd="0" presId="urn:microsoft.com/office/officeart/2005/8/layout/vProcess5"/>
    <dgm:cxn modelId="{9DA7AD96-B51B-494D-BAB2-AC640F6CF5ED}" type="presOf" srcId="{AE3E8AA1-CC9B-4520-A986-316505FD0288}" destId="{0B8A1FF4-8C0D-462D-B1A2-C9A907580872}" srcOrd="0" destOrd="0" presId="urn:microsoft.com/office/officeart/2005/8/layout/vProcess5"/>
    <dgm:cxn modelId="{EEAB99E3-E95D-424E-83B8-DDCE8BE52604}" type="presOf" srcId="{930A5F58-1A04-446A-8E28-E26D748918C9}" destId="{B318FE3A-30A6-4C8C-A475-CE4676B6A7AE}" srcOrd="1" destOrd="1" presId="urn:microsoft.com/office/officeart/2005/8/layout/vProcess5"/>
    <dgm:cxn modelId="{A83C6FC8-8311-4DF0-81F7-D6A1ADDD182B}" type="presOf" srcId="{BA991023-0742-45D7-A2D8-868D927FAE53}" destId="{48E0AFEE-960C-47C4-9FC5-8D8BAC9E9028}" srcOrd="0" destOrd="2" presId="urn:microsoft.com/office/officeart/2005/8/layout/vProcess5"/>
    <dgm:cxn modelId="{9FC4838D-CB81-49C8-97BE-2730C0EBDF75}" srcId="{5BC91FA9-F20B-43AA-8F98-1FA01BE91B8D}" destId="{562E98CF-7B16-4777-A2E2-6C9EAC3C18F8}" srcOrd="2" destOrd="0" parTransId="{20C72912-D8D6-4061-9262-B53502ABF666}" sibTransId="{A06DC94E-8657-44BE-BB3B-FAC2D5207A65}"/>
    <dgm:cxn modelId="{BF11E871-1EB8-4AA9-93F8-F7540BA046BF}" type="presOf" srcId="{AE3E8AA1-CC9B-4520-A986-316505FD0288}" destId="{B318FE3A-30A6-4C8C-A475-CE4676B6A7AE}" srcOrd="1" destOrd="0" presId="urn:microsoft.com/office/officeart/2005/8/layout/vProcess5"/>
    <dgm:cxn modelId="{061BB1F7-9476-44C8-8608-58B89A265472}" srcId="{5BC91FA9-F20B-43AA-8F98-1FA01BE91B8D}" destId="{CCFB48FD-7A5F-46C8-9537-FBE99BA731A2}" srcOrd="3" destOrd="0" parTransId="{8F99749F-915B-4264-93DA-8E3D810028A1}" sibTransId="{40F8D85B-D8A6-43D5-A082-0307FE16987E}"/>
    <dgm:cxn modelId="{FFA11D21-B865-4759-A49D-C6854967FAF8}" type="presOf" srcId="{92A2D29D-43B3-41D6-9F11-5665854A68D7}" destId="{38B8F563-255A-4475-9BF9-C2235507C71E}" srcOrd="0" destOrd="1" presId="urn:microsoft.com/office/officeart/2005/8/layout/vProcess5"/>
    <dgm:cxn modelId="{28B81A86-9CF7-4D56-8665-8DB0225268F5}" type="presParOf" srcId="{B6352173-45FD-4EBA-B947-88167F682CFA}" destId="{05367B19-08AA-46F6-8BA8-2C4AA45F12E6}" srcOrd="0" destOrd="0" presId="urn:microsoft.com/office/officeart/2005/8/layout/vProcess5"/>
    <dgm:cxn modelId="{3C535804-5789-46A2-8DD4-43176789F275}" type="presParOf" srcId="{B6352173-45FD-4EBA-B947-88167F682CFA}" destId="{38B8F563-255A-4475-9BF9-C2235507C71E}" srcOrd="1" destOrd="0" presId="urn:microsoft.com/office/officeart/2005/8/layout/vProcess5"/>
    <dgm:cxn modelId="{769F2248-DB90-40C4-867E-AEE6F4672CD3}" type="presParOf" srcId="{B6352173-45FD-4EBA-B947-88167F682CFA}" destId="{0B8A1FF4-8C0D-462D-B1A2-C9A907580872}" srcOrd="2" destOrd="0" presId="urn:microsoft.com/office/officeart/2005/8/layout/vProcess5"/>
    <dgm:cxn modelId="{29DFA929-307C-49FF-8BE2-805A180E335B}" type="presParOf" srcId="{B6352173-45FD-4EBA-B947-88167F682CFA}" destId="{48E0AFEE-960C-47C4-9FC5-8D8BAC9E9028}" srcOrd="3" destOrd="0" presId="urn:microsoft.com/office/officeart/2005/8/layout/vProcess5"/>
    <dgm:cxn modelId="{F05C9408-FECD-436D-890B-A4499A11E229}" type="presParOf" srcId="{B6352173-45FD-4EBA-B947-88167F682CFA}" destId="{48669EA8-15F5-4E2E-AAC2-55FBEE938E7A}" srcOrd="4" destOrd="0" presId="urn:microsoft.com/office/officeart/2005/8/layout/vProcess5"/>
    <dgm:cxn modelId="{A8183A60-EFA8-4308-B656-7D67588C9667}" type="presParOf" srcId="{B6352173-45FD-4EBA-B947-88167F682CFA}" destId="{00EC282F-6790-4A8B-9938-3F8CA1B67F9C}" srcOrd="5" destOrd="0" presId="urn:microsoft.com/office/officeart/2005/8/layout/vProcess5"/>
    <dgm:cxn modelId="{131BAF12-78AE-4FE3-8921-BB5504E5A3F3}" type="presParOf" srcId="{B6352173-45FD-4EBA-B947-88167F682CFA}" destId="{342B0C82-0B4F-4CA8-B4CE-D57E640BD6C5}" srcOrd="6" destOrd="0" presId="urn:microsoft.com/office/officeart/2005/8/layout/vProcess5"/>
    <dgm:cxn modelId="{C3CC0918-7D8D-445E-9E3C-97949A44A33B}" type="presParOf" srcId="{B6352173-45FD-4EBA-B947-88167F682CFA}" destId="{A81F827B-1824-4D6D-B0C8-6C928957D5BD}" srcOrd="7" destOrd="0" presId="urn:microsoft.com/office/officeart/2005/8/layout/vProcess5"/>
    <dgm:cxn modelId="{8B1E60F1-247C-4D9E-99F6-6B5E47DEA9A7}" type="presParOf" srcId="{B6352173-45FD-4EBA-B947-88167F682CFA}" destId="{3DDF75AE-1020-4C21-952B-AE2724B65AD2}" srcOrd="8" destOrd="0" presId="urn:microsoft.com/office/officeart/2005/8/layout/vProcess5"/>
    <dgm:cxn modelId="{9138B1AC-4804-49A5-88A8-194060989C02}" type="presParOf" srcId="{B6352173-45FD-4EBA-B947-88167F682CFA}" destId="{B318FE3A-30A6-4C8C-A475-CE4676B6A7AE}" srcOrd="9" destOrd="0" presId="urn:microsoft.com/office/officeart/2005/8/layout/vProcess5"/>
    <dgm:cxn modelId="{C4FB00E2-AF14-4DFE-B765-2561617A1D09}" type="presParOf" srcId="{B6352173-45FD-4EBA-B947-88167F682CFA}" destId="{DF590235-2091-4F8F-BA6B-98B5CADA8548}" srcOrd="10" destOrd="0" presId="urn:microsoft.com/office/officeart/2005/8/layout/vProcess5"/>
    <dgm:cxn modelId="{085F4B1D-F9E1-401B-9CEE-6E264CD06DA0}" type="presParOf" srcId="{B6352173-45FD-4EBA-B947-88167F682CFA}" destId="{4C76498B-8D63-4251-B6F7-05BA9CAFD639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85C3F6-6A4E-4FE6-8490-D11E7E6176C9}" type="doc">
      <dgm:prSet loTypeId="urn:microsoft.com/office/officeart/2009/layout/CircleArrowProcess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4C701E6-D779-4E4B-B07B-8CC33D4AC309}">
      <dgm:prSet phldrT="[Testo]"/>
      <dgm:spPr/>
      <dgm:t>
        <a:bodyPr/>
        <a:lstStyle/>
        <a:p>
          <a:r>
            <a:rPr lang="en-US" dirty="0" smtClean="0"/>
            <a:t>FTK Input preparation</a:t>
          </a:r>
          <a:endParaRPr lang="en-US" dirty="0"/>
        </a:p>
      </dgm:t>
    </dgm:pt>
    <dgm:pt modelId="{B6066264-D6E2-47A2-864A-8C24B5FBBE20}" type="parTrans" cxnId="{4CC6795F-CEF5-4DCD-B60A-A6578D633D05}">
      <dgm:prSet/>
      <dgm:spPr/>
      <dgm:t>
        <a:bodyPr/>
        <a:lstStyle/>
        <a:p>
          <a:endParaRPr lang="en-US"/>
        </a:p>
      </dgm:t>
    </dgm:pt>
    <dgm:pt modelId="{73685C94-CD27-4305-90D9-8B911DAE91A2}" type="sibTrans" cxnId="{4CC6795F-CEF5-4DCD-B60A-A6578D633D05}">
      <dgm:prSet/>
      <dgm:spPr/>
      <dgm:t>
        <a:bodyPr/>
        <a:lstStyle/>
        <a:p>
          <a:endParaRPr lang="en-US"/>
        </a:p>
      </dgm:t>
    </dgm:pt>
    <dgm:pt modelId="{7EDB6115-B345-445D-B4F4-DEB1BE40D225}">
      <dgm:prSet phldrT="[Testo]"/>
      <dgm:spPr/>
      <dgm:t>
        <a:bodyPr/>
        <a:lstStyle/>
        <a:p>
          <a:r>
            <a:rPr lang="en-US" dirty="0" smtClean="0"/>
            <a:t>AM+TF preparation</a:t>
          </a:r>
          <a:endParaRPr lang="en-US" dirty="0"/>
        </a:p>
      </dgm:t>
    </dgm:pt>
    <dgm:pt modelId="{F16CE173-3FA7-4784-BAC5-EB1CD95BBC07}" type="parTrans" cxnId="{2960FBD2-6DE1-4F77-B559-1C13A169E836}">
      <dgm:prSet/>
      <dgm:spPr/>
      <dgm:t>
        <a:bodyPr/>
        <a:lstStyle/>
        <a:p>
          <a:endParaRPr lang="en-US"/>
        </a:p>
      </dgm:t>
    </dgm:pt>
    <dgm:pt modelId="{1EB6F19A-B7A2-482F-8632-AF255394C6E3}" type="sibTrans" cxnId="{2960FBD2-6DE1-4F77-B559-1C13A169E836}">
      <dgm:prSet/>
      <dgm:spPr/>
      <dgm:t>
        <a:bodyPr/>
        <a:lstStyle/>
        <a:p>
          <a:endParaRPr lang="en-US"/>
        </a:p>
      </dgm:t>
    </dgm:pt>
    <dgm:pt modelId="{D8430270-5848-4C6F-973C-8B0DF769859E}">
      <dgm:prSet phldrT="[Testo]"/>
      <dgm:spPr/>
      <dgm:t>
        <a:bodyPr/>
        <a:lstStyle/>
        <a:p>
          <a:r>
            <a:rPr lang="en-US" dirty="0" smtClean="0"/>
            <a:t>FTK merging and output</a:t>
          </a:r>
          <a:endParaRPr lang="en-US" dirty="0"/>
        </a:p>
      </dgm:t>
    </dgm:pt>
    <dgm:pt modelId="{EC78EC0C-7957-4367-A050-C99A24951FD8}" type="parTrans" cxnId="{2C9EF946-FE7B-4C5F-B2FD-CA3287A7EE99}">
      <dgm:prSet/>
      <dgm:spPr/>
      <dgm:t>
        <a:bodyPr/>
        <a:lstStyle/>
        <a:p>
          <a:endParaRPr lang="en-US"/>
        </a:p>
      </dgm:t>
    </dgm:pt>
    <dgm:pt modelId="{E2CC83A0-7275-4028-B1F1-E8CF95EE9671}" type="sibTrans" cxnId="{2C9EF946-FE7B-4C5F-B2FD-CA3287A7EE99}">
      <dgm:prSet/>
      <dgm:spPr/>
      <dgm:t>
        <a:bodyPr/>
        <a:lstStyle/>
        <a:p>
          <a:endParaRPr lang="en-US"/>
        </a:p>
      </dgm:t>
    </dgm:pt>
    <dgm:pt modelId="{C0CF36AB-E21D-4F09-A795-0458B3A6A364}">
      <dgm:prSet phldrT="[Testo]"/>
      <dgm:spPr/>
      <dgm:t>
        <a:bodyPr/>
        <a:lstStyle/>
        <a:p>
          <a:r>
            <a:rPr lang="en-US" dirty="0" smtClean="0"/>
            <a:t>Digitization result is converted for FTK</a:t>
          </a:r>
          <a:endParaRPr lang="en-US" dirty="0"/>
        </a:p>
      </dgm:t>
    </dgm:pt>
    <dgm:pt modelId="{4CE2C63D-7833-4F16-AFCB-9122F2C7257E}" type="parTrans" cxnId="{D76AB4D5-6CB5-447E-8699-4B1FE169CC6D}">
      <dgm:prSet/>
      <dgm:spPr/>
      <dgm:t>
        <a:bodyPr/>
        <a:lstStyle/>
        <a:p>
          <a:endParaRPr lang="en-US"/>
        </a:p>
      </dgm:t>
    </dgm:pt>
    <dgm:pt modelId="{234B0A25-2128-4478-9C84-15397B570B2A}" type="sibTrans" cxnId="{D76AB4D5-6CB5-447E-8699-4B1FE169CC6D}">
      <dgm:prSet/>
      <dgm:spPr/>
      <dgm:t>
        <a:bodyPr/>
        <a:lstStyle/>
        <a:p>
          <a:endParaRPr lang="en-US"/>
        </a:p>
      </dgm:t>
    </dgm:pt>
    <dgm:pt modelId="{61E89308-7913-4689-AFE8-3A0AD09C6B1F}">
      <dgm:prSet phldrT="[Testo]"/>
      <dgm:spPr/>
      <dgm:t>
        <a:bodyPr/>
        <a:lstStyle/>
        <a:p>
          <a:r>
            <a:rPr lang="en-US" dirty="0" smtClean="0"/>
            <a:t>AM and fitter result</a:t>
          </a:r>
          <a:endParaRPr lang="en-US" dirty="0"/>
        </a:p>
      </dgm:t>
    </dgm:pt>
    <dgm:pt modelId="{6F526361-D60E-4F43-8681-E3B2ED03A224}" type="parTrans" cxnId="{85F7B9E3-DA82-41FD-B53D-89DABFA181FD}">
      <dgm:prSet/>
      <dgm:spPr/>
      <dgm:t>
        <a:bodyPr/>
        <a:lstStyle/>
        <a:p>
          <a:endParaRPr lang="en-US"/>
        </a:p>
      </dgm:t>
    </dgm:pt>
    <dgm:pt modelId="{CF0A6121-6159-4273-8938-BF50CF4DBCEF}" type="sibTrans" cxnId="{85F7B9E3-DA82-41FD-B53D-89DABFA181FD}">
      <dgm:prSet/>
      <dgm:spPr/>
      <dgm:t>
        <a:bodyPr/>
        <a:lstStyle/>
        <a:p>
          <a:endParaRPr lang="en-US"/>
        </a:p>
      </dgm:t>
    </dgm:pt>
    <dgm:pt modelId="{69E8960E-5DD1-40D4-BF77-E10D0121B85C}">
      <dgm:prSet phldrT="[Testo]"/>
      <dgm:spPr/>
      <dgm:t>
        <a:bodyPr/>
        <a:lstStyle/>
        <a:p>
          <a:r>
            <a:rPr lang="en-US" dirty="0" smtClean="0"/>
            <a:t>Result for each event collected</a:t>
          </a:r>
          <a:endParaRPr lang="en-US" dirty="0"/>
        </a:p>
      </dgm:t>
    </dgm:pt>
    <dgm:pt modelId="{C0C1BBE7-6E51-4D88-859A-33A5D63551B1}" type="parTrans" cxnId="{7E42FE84-2C53-4086-972F-E81E112769AC}">
      <dgm:prSet/>
      <dgm:spPr/>
      <dgm:t>
        <a:bodyPr/>
        <a:lstStyle/>
        <a:p>
          <a:endParaRPr lang="en-US"/>
        </a:p>
      </dgm:t>
    </dgm:pt>
    <dgm:pt modelId="{2091B241-920E-4DB7-BB7A-BF5D80E159F8}" type="sibTrans" cxnId="{7E42FE84-2C53-4086-972F-E81E112769AC}">
      <dgm:prSet/>
      <dgm:spPr/>
      <dgm:t>
        <a:bodyPr/>
        <a:lstStyle/>
        <a:p>
          <a:endParaRPr lang="en-US"/>
        </a:p>
      </dgm:t>
    </dgm:pt>
    <dgm:pt modelId="{5FAFA014-69F5-4903-B22D-4686C80BE07C}">
      <dgm:prSet phldrT="[Testo]"/>
      <dgm:spPr/>
      <dgm:t>
        <a:bodyPr/>
        <a:lstStyle/>
        <a:p>
          <a:r>
            <a:rPr lang="en-US" dirty="0" smtClean="0"/>
            <a:t>Each event simulated many times (256)</a:t>
          </a:r>
          <a:endParaRPr lang="en-US" dirty="0"/>
        </a:p>
      </dgm:t>
    </dgm:pt>
    <dgm:pt modelId="{E5BBF2D4-C84C-4A16-BB0A-0C7BA8B3CA96}" type="parTrans" cxnId="{F14FBE93-D515-4614-9BDE-2ED39C205A1A}">
      <dgm:prSet/>
      <dgm:spPr/>
      <dgm:t>
        <a:bodyPr/>
        <a:lstStyle/>
        <a:p>
          <a:endParaRPr lang="en-US"/>
        </a:p>
      </dgm:t>
    </dgm:pt>
    <dgm:pt modelId="{88B976CA-D1A3-4EA8-82B0-85B581A8EDFF}" type="sibTrans" cxnId="{F14FBE93-D515-4614-9BDE-2ED39C205A1A}">
      <dgm:prSet/>
      <dgm:spPr/>
      <dgm:t>
        <a:bodyPr/>
        <a:lstStyle/>
        <a:p>
          <a:endParaRPr lang="en-US"/>
        </a:p>
      </dgm:t>
    </dgm:pt>
    <dgm:pt modelId="{8754C1B7-D388-4D7B-BE36-4233861A198B}">
      <dgm:prSet phldrT="[Testo]"/>
      <dgm:spPr/>
      <dgm:t>
        <a:bodyPr/>
        <a:lstStyle/>
        <a:p>
          <a:r>
            <a:rPr lang="en-US" dirty="0" smtClean="0"/>
            <a:t>Output converted in ATLAS standard</a:t>
          </a:r>
          <a:endParaRPr lang="en-US" dirty="0"/>
        </a:p>
      </dgm:t>
    </dgm:pt>
    <dgm:pt modelId="{ED8ECBC5-602C-4084-9572-0643738B105A}" type="parTrans" cxnId="{B3970227-4CB4-4F94-9240-C1C55EBFE557}">
      <dgm:prSet/>
      <dgm:spPr/>
      <dgm:t>
        <a:bodyPr/>
        <a:lstStyle/>
        <a:p>
          <a:endParaRPr lang="en-US"/>
        </a:p>
      </dgm:t>
    </dgm:pt>
    <dgm:pt modelId="{5042BAAF-58C5-4C5D-879C-508BCD4E85DC}" type="sibTrans" cxnId="{B3970227-4CB4-4F94-9240-C1C55EBFE557}">
      <dgm:prSet/>
      <dgm:spPr/>
      <dgm:t>
        <a:bodyPr/>
        <a:lstStyle/>
        <a:p>
          <a:endParaRPr lang="en-US"/>
        </a:p>
      </dgm:t>
    </dgm:pt>
    <dgm:pt modelId="{9B6515B7-B6F9-4305-A277-BC44393F55DC}">
      <dgm:prSet phldrT="[Testo]"/>
      <dgm:spPr/>
      <dgm:t>
        <a:bodyPr/>
        <a:lstStyle/>
        <a:p>
          <a:r>
            <a:rPr lang="en-US" dirty="0" smtClean="0"/>
            <a:t>ATLAS format </a:t>
          </a:r>
          <a:endParaRPr lang="en-US" dirty="0"/>
        </a:p>
      </dgm:t>
    </dgm:pt>
    <dgm:pt modelId="{98322E2C-439E-4DB9-B1E1-2D990730725D}" type="parTrans" cxnId="{713DACB6-8726-4452-90E4-E95701E80E1E}">
      <dgm:prSet/>
      <dgm:spPr/>
    </dgm:pt>
    <dgm:pt modelId="{7A29711C-438C-4A18-8313-0AE86F5B16A5}" type="sibTrans" cxnId="{713DACB6-8726-4452-90E4-E95701E80E1E}">
      <dgm:prSet/>
      <dgm:spPr/>
    </dgm:pt>
    <dgm:pt modelId="{497F2999-C69B-4893-A800-3E71A6203213}">
      <dgm:prSet phldrT="[Testo]"/>
      <dgm:spPr/>
      <dgm:t>
        <a:bodyPr/>
        <a:lstStyle/>
        <a:p>
          <a:r>
            <a:rPr lang="en-US" dirty="0" smtClean="0"/>
            <a:t>FTK tracks are converted in ATLAS-like formats</a:t>
          </a:r>
          <a:endParaRPr lang="en-US" dirty="0"/>
        </a:p>
      </dgm:t>
    </dgm:pt>
    <dgm:pt modelId="{D1886A32-C3CC-4C98-9AC6-23A7387CFAF6}" type="parTrans" cxnId="{5CE8A1A2-E361-4BF5-B3ED-22B70EC5E5EF}">
      <dgm:prSet/>
      <dgm:spPr/>
    </dgm:pt>
    <dgm:pt modelId="{52774752-F4F5-4829-91C3-9C9397770D4E}" type="sibTrans" cxnId="{5CE8A1A2-E361-4BF5-B3ED-22B70EC5E5EF}">
      <dgm:prSet/>
      <dgm:spPr/>
    </dgm:pt>
    <dgm:pt modelId="{86ECEC94-F68B-49FB-9C75-31F95C7B75A5}" type="pres">
      <dgm:prSet presAssocID="{3C85C3F6-6A4E-4FE6-8490-D11E7E6176C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CC7B900-46CF-4AA8-BCE4-026859C39126}" type="pres">
      <dgm:prSet presAssocID="{84C701E6-D779-4E4B-B07B-8CC33D4AC309}" presName="Accent1" presStyleCnt="0"/>
      <dgm:spPr/>
    </dgm:pt>
    <dgm:pt modelId="{65A28B76-D280-4664-BF89-7B4A4F2E6965}" type="pres">
      <dgm:prSet presAssocID="{84C701E6-D779-4E4B-B07B-8CC33D4AC309}" presName="Accent" presStyleLbl="node1" presStyleIdx="0" presStyleCnt="4"/>
      <dgm:spPr/>
    </dgm:pt>
    <dgm:pt modelId="{ABA2044E-DCB0-4866-A830-0C1BD9E75C1B}" type="pres">
      <dgm:prSet presAssocID="{84C701E6-D779-4E4B-B07B-8CC33D4AC309}" presName="Child1" presStyleLbl="revTx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8716C-4ED4-4893-B8F7-19E248CD7B63}" type="pres">
      <dgm:prSet presAssocID="{84C701E6-D779-4E4B-B07B-8CC33D4AC309}" presName="Parent1" presStyleLbl="revTx" presStyleIdx="1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1AD4CE-B65C-48D1-BFDF-7B888FF82AD8}" type="pres">
      <dgm:prSet presAssocID="{7EDB6115-B345-445D-B4F4-DEB1BE40D225}" presName="Accent2" presStyleCnt="0"/>
      <dgm:spPr/>
    </dgm:pt>
    <dgm:pt modelId="{0535DC20-FAB9-47FD-9ABF-F1E157237B74}" type="pres">
      <dgm:prSet presAssocID="{7EDB6115-B345-445D-B4F4-DEB1BE40D225}" presName="Accent" presStyleLbl="node1" presStyleIdx="1" presStyleCnt="4"/>
      <dgm:spPr/>
    </dgm:pt>
    <dgm:pt modelId="{51730F72-5011-4BF2-9381-FD0ED024FA71}" type="pres">
      <dgm:prSet presAssocID="{7EDB6115-B345-445D-B4F4-DEB1BE40D225}" presName="Child2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7EAC85-2273-4361-B4DE-8ECA30A7C754}" type="pres">
      <dgm:prSet presAssocID="{7EDB6115-B345-445D-B4F4-DEB1BE40D225}" presName="Parent2" presStyleLbl="revTx" presStyleIdx="3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4E564D-6F99-47FA-B6C1-B6E1B4C832F3}" type="pres">
      <dgm:prSet presAssocID="{D8430270-5848-4C6F-973C-8B0DF769859E}" presName="Accent3" presStyleCnt="0"/>
      <dgm:spPr/>
    </dgm:pt>
    <dgm:pt modelId="{8B1D4D75-0170-496D-A261-CF5944B94027}" type="pres">
      <dgm:prSet presAssocID="{D8430270-5848-4C6F-973C-8B0DF769859E}" presName="Accent" presStyleLbl="node1" presStyleIdx="2" presStyleCnt="4"/>
      <dgm:spPr/>
    </dgm:pt>
    <dgm:pt modelId="{71A92DBE-2DC1-44CF-89EB-317F44811BD8}" type="pres">
      <dgm:prSet presAssocID="{D8430270-5848-4C6F-973C-8B0DF769859E}" presName="Child3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198BD-73C6-45B1-94DE-53A2C1F9205C}" type="pres">
      <dgm:prSet presAssocID="{D8430270-5848-4C6F-973C-8B0DF769859E}" presName="Parent3" presStyleLbl="revTx" presStyleIdx="5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425E39-D54F-4B6D-9E8A-95ED636026FA}" type="pres">
      <dgm:prSet presAssocID="{9B6515B7-B6F9-4305-A277-BC44393F55DC}" presName="Accent4" presStyleCnt="0"/>
      <dgm:spPr/>
    </dgm:pt>
    <dgm:pt modelId="{53FAD628-8DBE-4FAA-B67C-C00BE744D84D}" type="pres">
      <dgm:prSet presAssocID="{9B6515B7-B6F9-4305-A277-BC44393F55DC}" presName="Accent" presStyleLbl="node1" presStyleIdx="3" presStyleCnt="4"/>
      <dgm:spPr/>
    </dgm:pt>
    <dgm:pt modelId="{DCB24D96-8C46-45CC-8009-1B66492B32A5}" type="pres">
      <dgm:prSet presAssocID="{9B6515B7-B6F9-4305-A277-BC44393F55DC}" presName="Child4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F06E0-5F60-4C1E-A2CC-7625BF2BC832}" type="pres">
      <dgm:prSet presAssocID="{9B6515B7-B6F9-4305-A277-BC44393F55DC}" presName="Parent4" presStyleLbl="revTx" presStyleIdx="7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4FBE93-D515-4614-9BDE-2ED39C205A1A}" srcId="{7EDB6115-B345-445D-B4F4-DEB1BE40D225}" destId="{5FAFA014-69F5-4903-B22D-4686C80BE07C}" srcOrd="1" destOrd="0" parTransId="{E5BBF2D4-C84C-4A16-BB0A-0C7BA8B3CA96}" sibTransId="{88B976CA-D1A3-4EA8-82B0-85B581A8EDFF}"/>
    <dgm:cxn modelId="{F8015836-05D5-4997-852F-9C027ED0E291}" type="presOf" srcId="{9B6515B7-B6F9-4305-A277-BC44393F55DC}" destId="{99AF06E0-5F60-4C1E-A2CC-7625BF2BC832}" srcOrd="0" destOrd="0" presId="urn:microsoft.com/office/officeart/2009/layout/CircleArrowProcess"/>
    <dgm:cxn modelId="{B571B5F7-C052-46EA-B933-1513EE7A6BEF}" type="presOf" srcId="{D8430270-5848-4C6F-973C-8B0DF769859E}" destId="{DFB198BD-73C6-45B1-94DE-53A2C1F9205C}" srcOrd="0" destOrd="0" presId="urn:microsoft.com/office/officeart/2009/layout/CircleArrowProcess"/>
    <dgm:cxn modelId="{AA0F7F3D-F3F8-472B-A4C0-835D96D81B8C}" type="presOf" srcId="{7EDB6115-B345-445D-B4F4-DEB1BE40D225}" destId="{0F7EAC85-2273-4361-B4DE-8ECA30A7C754}" srcOrd="0" destOrd="0" presId="urn:microsoft.com/office/officeart/2009/layout/CircleArrowProcess"/>
    <dgm:cxn modelId="{1C3C6A54-53FC-4821-8370-D0ABF3729DD5}" type="presOf" srcId="{69E8960E-5DD1-40D4-BF77-E10D0121B85C}" destId="{71A92DBE-2DC1-44CF-89EB-317F44811BD8}" srcOrd="0" destOrd="0" presId="urn:microsoft.com/office/officeart/2009/layout/CircleArrowProcess"/>
    <dgm:cxn modelId="{1ACECCC5-4885-494C-956D-C4EDDE420B66}" type="presOf" srcId="{84C701E6-D779-4E4B-B07B-8CC33D4AC309}" destId="{E838716C-4ED4-4893-B8F7-19E248CD7B63}" srcOrd="0" destOrd="0" presId="urn:microsoft.com/office/officeart/2009/layout/CircleArrowProcess"/>
    <dgm:cxn modelId="{D9A28C0A-E065-4C01-BE38-25C295CE4331}" type="presOf" srcId="{3C85C3F6-6A4E-4FE6-8490-D11E7E6176C9}" destId="{86ECEC94-F68B-49FB-9C75-31F95C7B75A5}" srcOrd="0" destOrd="0" presId="urn:microsoft.com/office/officeart/2009/layout/CircleArrowProcess"/>
    <dgm:cxn modelId="{D76AB4D5-6CB5-447E-8699-4B1FE169CC6D}" srcId="{84C701E6-D779-4E4B-B07B-8CC33D4AC309}" destId="{C0CF36AB-E21D-4F09-A795-0458B3A6A364}" srcOrd="0" destOrd="0" parTransId="{4CE2C63D-7833-4F16-AFCB-9122F2C7257E}" sibTransId="{234B0A25-2128-4478-9C84-15397B570B2A}"/>
    <dgm:cxn modelId="{2960FBD2-6DE1-4F77-B559-1C13A169E836}" srcId="{3C85C3F6-6A4E-4FE6-8490-D11E7E6176C9}" destId="{7EDB6115-B345-445D-B4F4-DEB1BE40D225}" srcOrd="1" destOrd="0" parTransId="{F16CE173-3FA7-4784-BAC5-EB1CD95BBC07}" sibTransId="{1EB6F19A-B7A2-482F-8632-AF255394C6E3}"/>
    <dgm:cxn modelId="{2C9EF946-FE7B-4C5F-B2FD-CA3287A7EE99}" srcId="{3C85C3F6-6A4E-4FE6-8490-D11E7E6176C9}" destId="{D8430270-5848-4C6F-973C-8B0DF769859E}" srcOrd="2" destOrd="0" parTransId="{EC78EC0C-7957-4367-A050-C99A24951FD8}" sibTransId="{E2CC83A0-7275-4028-B1F1-E8CF95EE9671}"/>
    <dgm:cxn modelId="{B3970227-4CB4-4F94-9240-C1C55EBFE557}" srcId="{D8430270-5848-4C6F-973C-8B0DF769859E}" destId="{8754C1B7-D388-4D7B-BE36-4233861A198B}" srcOrd="1" destOrd="0" parTransId="{ED8ECBC5-602C-4084-9572-0643738B105A}" sibTransId="{5042BAAF-58C5-4C5D-879C-508BCD4E85DC}"/>
    <dgm:cxn modelId="{56151CD4-9700-420F-8B1E-208D29E145B4}" type="presOf" srcId="{61E89308-7913-4689-AFE8-3A0AD09C6B1F}" destId="{51730F72-5011-4BF2-9381-FD0ED024FA71}" srcOrd="0" destOrd="0" presId="urn:microsoft.com/office/officeart/2009/layout/CircleArrowProcess"/>
    <dgm:cxn modelId="{5CE8A1A2-E361-4BF5-B3ED-22B70EC5E5EF}" srcId="{9B6515B7-B6F9-4305-A277-BC44393F55DC}" destId="{497F2999-C69B-4893-A800-3E71A6203213}" srcOrd="0" destOrd="0" parTransId="{D1886A32-C3CC-4C98-9AC6-23A7387CFAF6}" sibTransId="{52774752-F4F5-4829-91C3-9C9397770D4E}"/>
    <dgm:cxn modelId="{4FE058F8-3647-49DE-8832-70EEEFDD5591}" type="presOf" srcId="{497F2999-C69B-4893-A800-3E71A6203213}" destId="{DCB24D96-8C46-45CC-8009-1B66492B32A5}" srcOrd="0" destOrd="0" presId="urn:microsoft.com/office/officeart/2009/layout/CircleArrowProcess"/>
    <dgm:cxn modelId="{4CC6795F-CEF5-4DCD-B60A-A6578D633D05}" srcId="{3C85C3F6-6A4E-4FE6-8490-D11E7E6176C9}" destId="{84C701E6-D779-4E4B-B07B-8CC33D4AC309}" srcOrd="0" destOrd="0" parTransId="{B6066264-D6E2-47A2-864A-8C24B5FBBE20}" sibTransId="{73685C94-CD27-4305-90D9-8B911DAE91A2}"/>
    <dgm:cxn modelId="{713DACB6-8726-4452-90E4-E95701E80E1E}" srcId="{3C85C3F6-6A4E-4FE6-8490-D11E7E6176C9}" destId="{9B6515B7-B6F9-4305-A277-BC44393F55DC}" srcOrd="3" destOrd="0" parTransId="{98322E2C-439E-4DB9-B1E1-2D990730725D}" sibTransId="{7A29711C-438C-4A18-8313-0AE86F5B16A5}"/>
    <dgm:cxn modelId="{85F7B9E3-DA82-41FD-B53D-89DABFA181FD}" srcId="{7EDB6115-B345-445D-B4F4-DEB1BE40D225}" destId="{61E89308-7913-4689-AFE8-3A0AD09C6B1F}" srcOrd="0" destOrd="0" parTransId="{6F526361-D60E-4F43-8681-E3B2ED03A224}" sibTransId="{CF0A6121-6159-4273-8938-BF50CF4DBCEF}"/>
    <dgm:cxn modelId="{00A7D40A-5EAD-4706-9EB2-72615355E1C1}" type="presOf" srcId="{8754C1B7-D388-4D7B-BE36-4233861A198B}" destId="{71A92DBE-2DC1-44CF-89EB-317F44811BD8}" srcOrd="0" destOrd="1" presId="urn:microsoft.com/office/officeart/2009/layout/CircleArrowProcess"/>
    <dgm:cxn modelId="{7E42FE84-2C53-4086-972F-E81E112769AC}" srcId="{D8430270-5848-4C6F-973C-8B0DF769859E}" destId="{69E8960E-5DD1-40D4-BF77-E10D0121B85C}" srcOrd="0" destOrd="0" parTransId="{C0C1BBE7-6E51-4D88-859A-33A5D63551B1}" sibTransId="{2091B241-920E-4DB7-BB7A-BF5D80E159F8}"/>
    <dgm:cxn modelId="{B72D192A-0A64-4A99-9AFE-072FF978EADD}" type="presOf" srcId="{5FAFA014-69F5-4903-B22D-4686C80BE07C}" destId="{51730F72-5011-4BF2-9381-FD0ED024FA71}" srcOrd="0" destOrd="1" presId="urn:microsoft.com/office/officeart/2009/layout/CircleArrowProcess"/>
    <dgm:cxn modelId="{CDEDA31C-C25F-48D9-A701-AB418BA6B603}" type="presOf" srcId="{C0CF36AB-E21D-4F09-A795-0458B3A6A364}" destId="{ABA2044E-DCB0-4866-A830-0C1BD9E75C1B}" srcOrd="0" destOrd="0" presId="urn:microsoft.com/office/officeart/2009/layout/CircleArrowProcess"/>
    <dgm:cxn modelId="{DAED3632-1307-432D-9E7B-4BF4716FD881}" type="presParOf" srcId="{86ECEC94-F68B-49FB-9C75-31F95C7B75A5}" destId="{4CC7B900-46CF-4AA8-BCE4-026859C39126}" srcOrd="0" destOrd="0" presId="urn:microsoft.com/office/officeart/2009/layout/CircleArrowProcess"/>
    <dgm:cxn modelId="{56AE6E45-0751-42CB-96D5-0744C9ED9B6D}" type="presParOf" srcId="{4CC7B900-46CF-4AA8-BCE4-026859C39126}" destId="{65A28B76-D280-4664-BF89-7B4A4F2E6965}" srcOrd="0" destOrd="0" presId="urn:microsoft.com/office/officeart/2009/layout/CircleArrowProcess"/>
    <dgm:cxn modelId="{9C6E955B-1723-4E0A-90AE-2CABD2DA4CBC}" type="presParOf" srcId="{86ECEC94-F68B-49FB-9C75-31F95C7B75A5}" destId="{ABA2044E-DCB0-4866-A830-0C1BD9E75C1B}" srcOrd="1" destOrd="0" presId="urn:microsoft.com/office/officeart/2009/layout/CircleArrowProcess"/>
    <dgm:cxn modelId="{474821BF-2C70-44C1-B40B-DFC8D9C4DB97}" type="presParOf" srcId="{86ECEC94-F68B-49FB-9C75-31F95C7B75A5}" destId="{E838716C-4ED4-4893-B8F7-19E248CD7B63}" srcOrd="2" destOrd="0" presId="urn:microsoft.com/office/officeart/2009/layout/CircleArrowProcess"/>
    <dgm:cxn modelId="{6582722B-AEA7-4A34-B5D4-6FC24D69F41E}" type="presParOf" srcId="{86ECEC94-F68B-49FB-9C75-31F95C7B75A5}" destId="{E91AD4CE-B65C-48D1-BFDF-7B888FF82AD8}" srcOrd="3" destOrd="0" presId="urn:microsoft.com/office/officeart/2009/layout/CircleArrowProcess"/>
    <dgm:cxn modelId="{01A8C8EC-F68F-4ECB-855B-F1DF299F6EA1}" type="presParOf" srcId="{E91AD4CE-B65C-48D1-BFDF-7B888FF82AD8}" destId="{0535DC20-FAB9-47FD-9ABF-F1E157237B74}" srcOrd="0" destOrd="0" presId="urn:microsoft.com/office/officeart/2009/layout/CircleArrowProcess"/>
    <dgm:cxn modelId="{FF4C3F55-2E6F-4D76-95F1-95E8EEDD052B}" type="presParOf" srcId="{86ECEC94-F68B-49FB-9C75-31F95C7B75A5}" destId="{51730F72-5011-4BF2-9381-FD0ED024FA71}" srcOrd="4" destOrd="0" presId="urn:microsoft.com/office/officeart/2009/layout/CircleArrowProcess"/>
    <dgm:cxn modelId="{E8CCB084-52C2-43A7-A207-252ED8041F25}" type="presParOf" srcId="{86ECEC94-F68B-49FB-9C75-31F95C7B75A5}" destId="{0F7EAC85-2273-4361-B4DE-8ECA30A7C754}" srcOrd="5" destOrd="0" presId="urn:microsoft.com/office/officeart/2009/layout/CircleArrowProcess"/>
    <dgm:cxn modelId="{A289FCCD-DF16-4E1F-85A2-E409520FCC58}" type="presParOf" srcId="{86ECEC94-F68B-49FB-9C75-31F95C7B75A5}" destId="{BE4E564D-6F99-47FA-B6C1-B6E1B4C832F3}" srcOrd="6" destOrd="0" presId="urn:microsoft.com/office/officeart/2009/layout/CircleArrowProcess"/>
    <dgm:cxn modelId="{6208624A-3103-4952-AD8F-2C7E807E66AD}" type="presParOf" srcId="{BE4E564D-6F99-47FA-B6C1-B6E1B4C832F3}" destId="{8B1D4D75-0170-496D-A261-CF5944B94027}" srcOrd="0" destOrd="0" presId="urn:microsoft.com/office/officeart/2009/layout/CircleArrowProcess"/>
    <dgm:cxn modelId="{FFA417F0-63C7-4976-9C75-334C3C78F622}" type="presParOf" srcId="{86ECEC94-F68B-49FB-9C75-31F95C7B75A5}" destId="{71A92DBE-2DC1-44CF-89EB-317F44811BD8}" srcOrd="7" destOrd="0" presId="urn:microsoft.com/office/officeart/2009/layout/CircleArrowProcess"/>
    <dgm:cxn modelId="{550663A5-E68E-4563-8306-FA3C2D601472}" type="presParOf" srcId="{86ECEC94-F68B-49FB-9C75-31F95C7B75A5}" destId="{DFB198BD-73C6-45B1-94DE-53A2C1F9205C}" srcOrd="8" destOrd="0" presId="urn:microsoft.com/office/officeart/2009/layout/CircleArrowProcess"/>
    <dgm:cxn modelId="{A3FE220C-6121-4152-AB34-0F852E7D3FD7}" type="presParOf" srcId="{86ECEC94-F68B-49FB-9C75-31F95C7B75A5}" destId="{65425E39-D54F-4B6D-9E8A-95ED636026FA}" srcOrd="9" destOrd="0" presId="urn:microsoft.com/office/officeart/2009/layout/CircleArrowProcess"/>
    <dgm:cxn modelId="{D0223C65-DFCC-4640-AF1A-C44A8A308E40}" type="presParOf" srcId="{65425E39-D54F-4B6D-9E8A-95ED636026FA}" destId="{53FAD628-8DBE-4FAA-B67C-C00BE744D84D}" srcOrd="0" destOrd="0" presId="urn:microsoft.com/office/officeart/2009/layout/CircleArrowProcess"/>
    <dgm:cxn modelId="{E506239C-8045-48B8-905B-D0EEB74EDBD3}" type="presParOf" srcId="{86ECEC94-F68B-49FB-9C75-31F95C7B75A5}" destId="{DCB24D96-8C46-45CC-8009-1B66492B32A5}" srcOrd="10" destOrd="0" presId="urn:microsoft.com/office/officeart/2009/layout/CircleArrowProcess"/>
    <dgm:cxn modelId="{FD0FCB9D-97FE-4001-A557-1A0DAA1BA34D}" type="presParOf" srcId="{86ECEC94-F68B-49FB-9C75-31F95C7B75A5}" destId="{99AF06E0-5F60-4C1E-A2CC-7625BF2BC832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8F563-255A-4475-9BF9-C2235507C71E}">
      <dsp:nvSpPr>
        <dsp:cNvPr id="0" name=""/>
        <dsp:cNvSpPr/>
      </dsp:nvSpPr>
      <dsp:spPr>
        <a:xfrm>
          <a:off x="0" y="0"/>
          <a:ext cx="3110230" cy="887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Generation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Main physics signals (hard scattering)</a:t>
          </a:r>
          <a:endParaRPr lang="en-US" sz="1200" kern="1200" dirty="0"/>
        </a:p>
      </dsp:txBody>
      <dsp:txXfrm>
        <a:off x="25982" y="25982"/>
        <a:ext cx="2078026" cy="835131"/>
      </dsp:txXfrm>
    </dsp:sp>
    <dsp:sp modelId="{0B8A1FF4-8C0D-462D-B1A2-C9A907580872}">
      <dsp:nvSpPr>
        <dsp:cNvPr id="0" name=""/>
        <dsp:cNvSpPr/>
      </dsp:nvSpPr>
      <dsp:spPr>
        <a:xfrm>
          <a:off x="260481" y="1048385"/>
          <a:ext cx="3110230" cy="887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Simulation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Simulate the detector response with Geant4</a:t>
          </a:r>
          <a:endParaRPr lang="en-US" sz="1200" kern="1200" dirty="0"/>
        </a:p>
      </dsp:txBody>
      <dsp:txXfrm>
        <a:off x="286463" y="1074367"/>
        <a:ext cx="2221172" cy="835131"/>
      </dsp:txXfrm>
    </dsp:sp>
    <dsp:sp modelId="{48E0AFEE-960C-47C4-9FC5-8D8BAC9E9028}">
      <dsp:nvSpPr>
        <dsp:cNvPr id="0" name=""/>
        <dsp:cNvSpPr/>
      </dsp:nvSpPr>
      <dsp:spPr>
        <a:xfrm>
          <a:off x="517075" y="2096770"/>
          <a:ext cx="3110230" cy="887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Digitization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DAQ and Trigger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Add the pileup</a:t>
          </a:r>
          <a:endParaRPr lang="en-US" sz="1200" kern="1200" dirty="0"/>
        </a:p>
      </dsp:txBody>
      <dsp:txXfrm>
        <a:off x="543057" y="2122752"/>
        <a:ext cx="2225060" cy="835131"/>
      </dsp:txXfrm>
    </dsp:sp>
    <dsp:sp modelId="{48669EA8-15F5-4E2E-AAC2-55FBEE938E7A}">
      <dsp:nvSpPr>
        <dsp:cNvPr id="0" name=""/>
        <dsp:cNvSpPr/>
      </dsp:nvSpPr>
      <dsp:spPr>
        <a:xfrm>
          <a:off x="777557" y="3145154"/>
          <a:ext cx="3110230" cy="887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Analysis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Apply the event reconstruction algorithms</a:t>
          </a:r>
          <a:endParaRPr lang="en-US" sz="1200" kern="1200" dirty="0"/>
        </a:p>
      </dsp:txBody>
      <dsp:txXfrm>
        <a:off x="803539" y="3171136"/>
        <a:ext cx="2221172" cy="835131"/>
      </dsp:txXfrm>
    </dsp:sp>
    <dsp:sp modelId="{00EC282F-6790-4A8B-9938-3F8CA1B67F9C}">
      <dsp:nvSpPr>
        <dsp:cNvPr id="0" name=""/>
        <dsp:cNvSpPr/>
      </dsp:nvSpPr>
      <dsp:spPr>
        <a:xfrm>
          <a:off x="2533618" y="679434"/>
          <a:ext cx="576611" cy="576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663355" y="679434"/>
        <a:ext cx="317137" cy="433900"/>
      </dsp:txXfrm>
    </dsp:sp>
    <dsp:sp modelId="{342B0C82-0B4F-4CA8-B4CE-D57E640BD6C5}">
      <dsp:nvSpPr>
        <dsp:cNvPr id="0" name=""/>
        <dsp:cNvSpPr/>
      </dsp:nvSpPr>
      <dsp:spPr>
        <a:xfrm>
          <a:off x="2794100" y="1727819"/>
          <a:ext cx="576611" cy="576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2923837" y="1727819"/>
        <a:ext cx="317137" cy="433900"/>
      </dsp:txXfrm>
    </dsp:sp>
    <dsp:sp modelId="{A81F827B-1824-4D6D-B0C8-6C928957D5BD}">
      <dsp:nvSpPr>
        <dsp:cNvPr id="0" name=""/>
        <dsp:cNvSpPr/>
      </dsp:nvSpPr>
      <dsp:spPr>
        <a:xfrm>
          <a:off x="3050694" y="2776204"/>
          <a:ext cx="576611" cy="576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3180431" y="2776204"/>
        <a:ext cx="317137" cy="433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28B76-D280-4664-BF89-7B4A4F2E6965}">
      <dsp:nvSpPr>
        <dsp:cNvPr id="0" name=""/>
        <dsp:cNvSpPr/>
      </dsp:nvSpPr>
      <dsp:spPr>
        <a:xfrm>
          <a:off x="940271" y="0"/>
          <a:ext cx="1520406" cy="152056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A2044E-DCB0-4866-A830-0C1BD9E75C1B}">
      <dsp:nvSpPr>
        <dsp:cNvPr id="0" name=""/>
        <dsp:cNvSpPr/>
      </dsp:nvSpPr>
      <dsp:spPr>
        <a:xfrm>
          <a:off x="2458396" y="451208"/>
          <a:ext cx="911502" cy="60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Digitization result is converted for FTK</a:t>
          </a:r>
          <a:endParaRPr lang="en-US" sz="800" kern="1200" dirty="0"/>
        </a:p>
      </dsp:txBody>
      <dsp:txXfrm>
        <a:off x="2458396" y="451208"/>
        <a:ext cx="911502" cy="604837"/>
      </dsp:txXfrm>
    </dsp:sp>
    <dsp:sp modelId="{E838716C-4ED4-4893-B8F7-19E248CD7B63}">
      <dsp:nvSpPr>
        <dsp:cNvPr id="0" name=""/>
        <dsp:cNvSpPr/>
      </dsp:nvSpPr>
      <dsp:spPr>
        <a:xfrm>
          <a:off x="1275953" y="550402"/>
          <a:ext cx="848473" cy="424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FTK Input preparation</a:t>
          </a:r>
          <a:endParaRPr lang="en-US" sz="1100" kern="1200" dirty="0"/>
        </a:p>
      </dsp:txBody>
      <dsp:txXfrm>
        <a:off x="1275953" y="550402"/>
        <a:ext cx="848473" cy="424192"/>
      </dsp:txXfrm>
    </dsp:sp>
    <dsp:sp modelId="{0535DC20-FAB9-47FD-9ABF-F1E157237B74}">
      <dsp:nvSpPr>
        <dsp:cNvPr id="0" name=""/>
        <dsp:cNvSpPr/>
      </dsp:nvSpPr>
      <dsp:spPr>
        <a:xfrm>
          <a:off x="517888" y="873788"/>
          <a:ext cx="1520406" cy="152056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730F72-5011-4BF2-9381-FD0ED024FA71}">
      <dsp:nvSpPr>
        <dsp:cNvPr id="0" name=""/>
        <dsp:cNvSpPr/>
      </dsp:nvSpPr>
      <dsp:spPr>
        <a:xfrm>
          <a:off x="2043143" y="1335481"/>
          <a:ext cx="911502" cy="60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AM and fitter result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Each event simulated many times (256)</a:t>
          </a:r>
          <a:endParaRPr lang="en-US" sz="800" kern="1200" dirty="0"/>
        </a:p>
      </dsp:txBody>
      <dsp:txXfrm>
        <a:off x="2043143" y="1335481"/>
        <a:ext cx="911502" cy="604837"/>
      </dsp:txXfrm>
    </dsp:sp>
    <dsp:sp modelId="{0F7EAC85-2273-4361-B4DE-8ECA30A7C754}">
      <dsp:nvSpPr>
        <dsp:cNvPr id="0" name=""/>
        <dsp:cNvSpPr/>
      </dsp:nvSpPr>
      <dsp:spPr>
        <a:xfrm>
          <a:off x="851859" y="1425803"/>
          <a:ext cx="848473" cy="424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AM+TF preparation</a:t>
          </a:r>
          <a:endParaRPr lang="en-US" sz="1100" kern="1200" dirty="0"/>
        </a:p>
      </dsp:txBody>
      <dsp:txXfrm>
        <a:off x="851859" y="1425803"/>
        <a:ext cx="848473" cy="424192"/>
      </dsp:txXfrm>
    </dsp:sp>
    <dsp:sp modelId="{8B1D4D75-0170-496D-A261-CF5944B94027}">
      <dsp:nvSpPr>
        <dsp:cNvPr id="0" name=""/>
        <dsp:cNvSpPr/>
      </dsp:nvSpPr>
      <dsp:spPr>
        <a:xfrm>
          <a:off x="940271" y="1750802"/>
          <a:ext cx="1520406" cy="1520561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1A92DBE-2DC1-44CF-89EB-317F44811BD8}">
      <dsp:nvSpPr>
        <dsp:cNvPr id="0" name=""/>
        <dsp:cNvSpPr/>
      </dsp:nvSpPr>
      <dsp:spPr>
        <a:xfrm>
          <a:off x="2458396" y="2202011"/>
          <a:ext cx="911502" cy="60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Result for each event collected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Output converted in ATLAS standard</a:t>
          </a:r>
          <a:endParaRPr lang="en-US" sz="800" kern="1200" dirty="0"/>
        </a:p>
      </dsp:txBody>
      <dsp:txXfrm>
        <a:off x="2458396" y="2202011"/>
        <a:ext cx="911502" cy="604837"/>
      </dsp:txXfrm>
    </dsp:sp>
    <dsp:sp modelId="{DFB198BD-73C6-45B1-94DE-53A2C1F9205C}">
      <dsp:nvSpPr>
        <dsp:cNvPr id="0" name=""/>
        <dsp:cNvSpPr/>
      </dsp:nvSpPr>
      <dsp:spPr>
        <a:xfrm>
          <a:off x="1275953" y="2301205"/>
          <a:ext cx="848473" cy="424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FTK merging and output</a:t>
          </a:r>
          <a:endParaRPr lang="en-US" sz="1100" kern="1200" dirty="0"/>
        </a:p>
      </dsp:txBody>
      <dsp:txXfrm>
        <a:off x="1275953" y="2301205"/>
        <a:ext cx="848473" cy="424192"/>
      </dsp:txXfrm>
    </dsp:sp>
    <dsp:sp modelId="{53FAD628-8DBE-4FAA-B67C-C00BE744D84D}">
      <dsp:nvSpPr>
        <dsp:cNvPr id="0" name=""/>
        <dsp:cNvSpPr/>
      </dsp:nvSpPr>
      <dsp:spPr>
        <a:xfrm>
          <a:off x="626265" y="2725397"/>
          <a:ext cx="1306220" cy="1306852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B24D96-8C46-45CC-8009-1B66492B32A5}">
      <dsp:nvSpPr>
        <dsp:cNvPr id="0" name=""/>
        <dsp:cNvSpPr/>
      </dsp:nvSpPr>
      <dsp:spPr>
        <a:xfrm>
          <a:off x="2043143" y="3077413"/>
          <a:ext cx="911502" cy="60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dirty="0" smtClean="0"/>
            <a:t>FTK tracks are converted in ATLAS-like formats</a:t>
          </a:r>
          <a:endParaRPr lang="en-US" sz="800" kern="1200" dirty="0"/>
        </a:p>
      </dsp:txBody>
      <dsp:txXfrm>
        <a:off x="2043143" y="3077413"/>
        <a:ext cx="911502" cy="604837"/>
      </dsp:txXfrm>
    </dsp:sp>
    <dsp:sp modelId="{99AF06E0-5F60-4C1E-A2CC-7625BF2BC832}">
      <dsp:nvSpPr>
        <dsp:cNvPr id="0" name=""/>
        <dsp:cNvSpPr/>
      </dsp:nvSpPr>
      <dsp:spPr>
        <a:xfrm>
          <a:off x="851859" y="3176606"/>
          <a:ext cx="848473" cy="424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ATLAS format </a:t>
          </a:r>
          <a:endParaRPr lang="en-US" sz="1100" kern="1200" dirty="0"/>
        </a:p>
      </dsp:txBody>
      <dsp:txXfrm>
        <a:off x="851859" y="3176606"/>
        <a:ext cx="848473" cy="424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3F1BD-C0B6-4F58-BCD2-667D6E40D002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03C5E-2DF2-4477-B068-4C820B2D766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25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894127" y="-21511"/>
            <a:ext cx="6346231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137558" y="-21511"/>
            <a:ext cx="6016738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7410" y="2708476"/>
            <a:ext cx="5909311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7559" y="4421080"/>
            <a:ext cx="5905610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5600" y="5719966"/>
            <a:ext cx="5239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23728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2137410" y="6077496"/>
            <a:ext cx="6018679" cy="92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1560" y="1988840"/>
            <a:ext cx="3850712" cy="43924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988840"/>
            <a:ext cx="3887288" cy="43924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708" y="1916832"/>
            <a:ext cx="7898732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22804" y="6519134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8EF37C5-1132-4CF3-BDE0-BFC249F69AA9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FTK high level simulation &amp; the physics </a:t>
            </a:r>
            <a:r>
              <a:rPr lang="en-US" b="1" dirty="0" smtClean="0"/>
              <a:t>case</a:t>
            </a:r>
            <a:br>
              <a:rPr lang="en-US" b="1" dirty="0" smtClean="0"/>
            </a:br>
            <a:r>
              <a:rPr lang="en-US" sz="2800" dirty="0" smtClean="0"/>
              <a:t>The FTK simulation problem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G. </a:t>
            </a:r>
            <a:r>
              <a:rPr lang="en-US" dirty="0" smtClean="0"/>
              <a:t>Volpi</a:t>
            </a:r>
          </a:p>
          <a:p>
            <a:r>
              <a:rPr lang="en-US" sz="1400" dirty="0" err="1" smtClean="0"/>
              <a:t>Laboratori</a:t>
            </a:r>
            <a:r>
              <a:rPr lang="en-US" sz="1400" dirty="0" smtClean="0"/>
              <a:t> </a:t>
            </a:r>
            <a:r>
              <a:rPr lang="en-US" sz="1400" dirty="0" err="1" smtClean="0"/>
              <a:t>Nazionali</a:t>
            </a:r>
            <a:r>
              <a:rPr lang="en-US" sz="1400" dirty="0" smtClean="0"/>
              <a:t> </a:t>
            </a:r>
            <a:r>
              <a:rPr lang="en-US" sz="1400" dirty="0" err="1" smtClean="0"/>
              <a:t>Frascati</a:t>
            </a:r>
            <a:r>
              <a:rPr lang="en-US" sz="1400" dirty="0" smtClean="0"/>
              <a:t>, CERN Associate</a:t>
            </a:r>
          </a:p>
          <a:p>
            <a:r>
              <a:rPr lang="en-US" sz="1400" dirty="0" smtClean="0"/>
              <a:t>FP07 MC Fellow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554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274" y="3573016"/>
            <a:ext cx="3867150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46" y="3789040"/>
            <a:ext cx="3600522" cy="269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476672"/>
            <a:ext cx="7917782" cy="720080"/>
          </a:xfrm>
        </p:spPr>
        <p:txBody>
          <a:bodyPr/>
          <a:lstStyle/>
          <a:p>
            <a:r>
              <a:rPr lang="en-US" dirty="0" smtClean="0"/>
              <a:t>Result: Basic Performance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06289"/>
            <a:ext cx="3126969" cy="297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928" y="1196752"/>
            <a:ext cx="4654411" cy="2682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0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FTK Simulation challenge</a:t>
            </a:r>
            <a:endParaRPr lang="en-US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algorithms used by FTK are very inefficient on a CPU</a:t>
            </a:r>
          </a:p>
          <a:p>
            <a:pPr lvl="1"/>
            <a:r>
              <a:rPr lang="en-US" dirty="0" smtClean="0"/>
              <a:t>Designed to make intensive use of memory and I/O</a:t>
            </a:r>
          </a:p>
          <a:p>
            <a:r>
              <a:rPr lang="en-US" dirty="0" smtClean="0"/>
              <a:t>Pattern matching algorithm is particularly tricky</a:t>
            </a:r>
          </a:p>
          <a:p>
            <a:pPr lvl="1"/>
            <a:r>
              <a:rPr lang="en-US" dirty="0" smtClean="0"/>
              <a:t>The final hardware will be able to contain 1 </a:t>
            </a:r>
            <a:r>
              <a:rPr lang="en-US" dirty="0" err="1" smtClean="0"/>
              <a:t>Gpatterns</a:t>
            </a:r>
            <a:endParaRPr lang="en-US" dirty="0" smtClean="0"/>
          </a:p>
          <a:p>
            <a:pPr lvl="1"/>
            <a:r>
              <a:rPr lang="en-US" dirty="0" smtClean="0"/>
              <a:t>Each pattern is now described using 36 bytes</a:t>
            </a:r>
          </a:p>
          <a:p>
            <a:pPr lvl="2"/>
            <a:r>
              <a:rPr lang="en-US" dirty="0" smtClean="0"/>
              <a:t>Additional indexing structures are required to improve the performance (almost double the memory/pattern)</a:t>
            </a:r>
          </a:p>
          <a:p>
            <a:pPr lvl="1"/>
            <a:r>
              <a:rPr lang="en-US" dirty="0" smtClean="0"/>
              <a:t>Target HW is the typical grid WN: 3 GB/core</a:t>
            </a:r>
          </a:p>
          <a:p>
            <a:r>
              <a:rPr lang="en-US" dirty="0" smtClean="0"/>
              <a:t>We developed a strategy to simulate each event against a part of the pattern bank</a:t>
            </a:r>
          </a:p>
          <a:p>
            <a:pPr lvl="1"/>
            <a:r>
              <a:rPr lang="en-US" dirty="0" smtClean="0"/>
              <a:t>Each job remains within the memory limit</a:t>
            </a:r>
          </a:p>
          <a:p>
            <a:pPr lvl="1"/>
            <a:r>
              <a:rPr lang="en-US" dirty="0" smtClean="0"/>
              <a:t>Many parallel jobs allow a more effective use of the GRID</a:t>
            </a:r>
          </a:p>
          <a:p>
            <a:pPr lvl="1"/>
            <a:r>
              <a:rPr lang="en-US" dirty="0" smtClean="0"/>
              <a:t>There is the need to merge the output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4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760730"/>
          </a:xfrm>
        </p:spPr>
        <p:txBody>
          <a:bodyPr/>
          <a:lstStyle/>
          <a:p>
            <a:r>
              <a:rPr lang="en-US" dirty="0" smtClean="0"/>
              <a:t>Memory budget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2260F-C792-406F-A9B6-B4FFD30DFF78}" type="slidenum">
              <a:rPr lang="en-US" smtClean="0"/>
              <a:t>12</a:t>
            </a:fld>
            <a:endParaRPr lang="en-US"/>
          </a:p>
        </p:txBody>
      </p:sp>
      <p:sp>
        <p:nvSpPr>
          <p:cNvPr id="7" name="CasellaDiTesto 6"/>
          <p:cNvSpPr txBox="1"/>
          <p:nvPr/>
        </p:nvSpPr>
        <p:spPr>
          <a:xfrm>
            <a:off x="6823751" y="1628800"/>
            <a:ext cx="1800200" cy="1200329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/>
                </a:solidFill>
              </a:rPr>
              <a:t>Required during initialization only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802938" y="4684495"/>
            <a:ext cx="151216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Minimum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07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08" y="1813467"/>
            <a:ext cx="5608649" cy="398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Connettore 2 11"/>
          <p:cNvCxnSpPr>
            <a:stCxn id="6" idx="2"/>
          </p:cNvCxnSpPr>
          <p:nvPr/>
        </p:nvCxnSpPr>
        <p:spPr>
          <a:xfrm>
            <a:off x="1151620" y="2147059"/>
            <a:ext cx="612068" cy="7911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0" idx="2"/>
          </p:cNvCxnSpPr>
          <p:nvPr/>
        </p:nvCxnSpPr>
        <p:spPr>
          <a:xfrm flipH="1">
            <a:off x="4002840" y="2008460"/>
            <a:ext cx="324036" cy="9797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1"/>
          </p:cNvCxnSpPr>
          <p:nvPr/>
        </p:nvCxnSpPr>
        <p:spPr>
          <a:xfrm flipH="1">
            <a:off x="6226874" y="2228965"/>
            <a:ext cx="596877" cy="223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8" idx="1"/>
          </p:cNvCxnSpPr>
          <p:nvPr/>
        </p:nvCxnSpPr>
        <p:spPr>
          <a:xfrm flipH="1">
            <a:off x="6085060" y="3694967"/>
            <a:ext cx="440252" cy="627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3" idx="1"/>
          </p:cNvCxnSpPr>
          <p:nvPr/>
        </p:nvCxnSpPr>
        <p:spPr>
          <a:xfrm flipH="1" flipV="1">
            <a:off x="5938842" y="4396463"/>
            <a:ext cx="864096" cy="47269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539552" y="5805264"/>
            <a:ext cx="8058895" cy="657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including the memory required to store the hits, other algorithms, libraries …</a:t>
            </a:r>
            <a:endParaRPr lang="en-US" dirty="0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26" name="Segnaposto piè di pagina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10" name="CasellaDiTesto 9"/>
          <p:cNvSpPr txBox="1"/>
          <p:nvPr/>
        </p:nvSpPr>
        <p:spPr>
          <a:xfrm>
            <a:off x="3570792" y="1639128"/>
            <a:ext cx="15121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Single Job</a:t>
            </a:r>
            <a:endParaRPr lang="en-U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1777727"/>
            <a:ext cx="1224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128 Jobs</a:t>
            </a:r>
            <a:endParaRPr lang="en-US" dirty="0"/>
          </a:p>
        </p:txBody>
      </p:sp>
      <p:sp>
        <p:nvSpPr>
          <p:cNvPr id="8" name="Rettangolo 7"/>
          <p:cNvSpPr/>
          <p:nvPr/>
        </p:nvSpPr>
        <p:spPr>
          <a:xfrm>
            <a:off x="6525312" y="3233302"/>
            <a:ext cx="1857111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Required </a:t>
            </a:r>
            <a:r>
              <a:rPr lang="en-US" dirty="0" smtClean="0">
                <a:solidFill>
                  <a:srgbClr val="FF0000"/>
                </a:solidFill>
              </a:rPr>
              <a:t>to improve road finding speed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64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720080"/>
          </a:xfrm>
        </p:spPr>
        <p:txBody>
          <a:bodyPr/>
          <a:lstStyle/>
          <a:p>
            <a:r>
              <a:rPr lang="en-US" dirty="0" smtClean="0"/>
              <a:t>The grid simulation flow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09" y="1481724"/>
            <a:ext cx="8136904" cy="3216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683568" y="515719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job segmentation results in a complicated submission scheme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average processing time per event is 12 minutes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A substantial time is spent in initialization and book keeping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3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87B6-534C-4457-9A86-60FFA5C44DA7}" type="slidenum">
              <a:rPr lang="en-US" smtClean="0"/>
              <a:t>14</a:t>
            </a:fld>
            <a:endParaRPr lang="en-US"/>
          </a:p>
        </p:txBody>
      </p:sp>
      <p:sp>
        <p:nvSpPr>
          <p:cNvPr id="2" name="CasellaDiTesto 1"/>
          <p:cNvSpPr txBox="1"/>
          <p:nvPr/>
        </p:nvSpPr>
        <p:spPr>
          <a:xfrm>
            <a:off x="611560" y="1124744"/>
            <a:ext cx="316835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1.9 </a:t>
            </a:r>
            <a:r>
              <a:rPr lang="en-US" dirty="0" smtClean="0"/>
              <a:t>GP (x2, pessimistic)</a:t>
            </a:r>
            <a:endParaRPr lang="en-US" dirty="0" smtClean="0"/>
          </a:p>
          <a:p>
            <a:r>
              <a:rPr lang="en-US" dirty="0" smtClean="0"/>
              <a:t>PU 70</a:t>
            </a:r>
          </a:p>
          <a:p>
            <a:r>
              <a:rPr lang="en-US" dirty="0" smtClean="0"/>
              <a:t>No code </a:t>
            </a:r>
            <a:r>
              <a:rPr lang="en-US" dirty="0" smtClean="0"/>
              <a:t>optimization (yet)</a:t>
            </a:r>
            <a:endParaRPr lang="en-US" dirty="0" smtClean="0"/>
          </a:p>
        </p:txBody>
      </p:sp>
      <p:graphicFrame>
        <p:nvGraphicFramePr>
          <p:cNvPr id="10" name="Simulation Budge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8308845"/>
              </p:ext>
            </p:extLst>
          </p:nvPr>
        </p:nvGraphicFramePr>
        <p:xfrm>
          <a:off x="3563888" y="836712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RF Budge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4114783"/>
              </p:ext>
            </p:extLst>
          </p:nvPr>
        </p:nvGraphicFramePr>
        <p:xfrm>
          <a:off x="4067944" y="37890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TF base budge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989937"/>
              </p:ext>
            </p:extLst>
          </p:nvPr>
        </p:nvGraphicFramePr>
        <p:xfrm>
          <a:off x="-324544" y="378904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2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Possibilities with coprocessors</a:t>
            </a:r>
            <a:endParaRPr lang="en-US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Having a mixed hardware (CPU + ???) solution can improve the simulation performance</a:t>
            </a:r>
          </a:p>
          <a:p>
            <a:pPr lvl="1"/>
            <a:r>
              <a:rPr lang="en-US" dirty="0" smtClean="0"/>
              <a:t>FTK algorithm are designed to be parallel</a:t>
            </a:r>
          </a:p>
          <a:p>
            <a:pPr lvl="1"/>
            <a:r>
              <a:rPr lang="en-US" dirty="0" smtClean="0"/>
              <a:t>Porting the algorithms has technical difficulties but there aren’t logical problems</a:t>
            </a:r>
          </a:p>
          <a:p>
            <a:r>
              <a:rPr lang="en-US" dirty="0" smtClean="0"/>
              <a:t>Commercial parallel processors exist and are currently on the spot: GPU and MIC more</a:t>
            </a:r>
          </a:p>
          <a:p>
            <a:pPr lvl="1"/>
            <a:r>
              <a:rPr lang="en-US" dirty="0" smtClean="0"/>
              <a:t>Designed to make easy the porting of C/C++ code</a:t>
            </a:r>
          </a:p>
          <a:p>
            <a:pPr lvl="2"/>
            <a:r>
              <a:rPr lang="en-US" dirty="0" smtClean="0"/>
              <a:t>Small proof of porting of FTK algorithms  done</a:t>
            </a:r>
          </a:p>
          <a:p>
            <a:r>
              <a:rPr lang="en-US" dirty="0" smtClean="0"/>
              <a:t>Special cards with </a:t>
            </a:r>
            <a:r>
              <a:rPr lang="en-US" dirty="0" smtClean="0"/>
              <a:t>AM chips to be installed in a PC</a:t>
            </a:r>
          </a:p>
          <a:p>
            <a:pPr lvl="1"/>
            <a:r>
              <a:rPr lang="en-US" dirty="0" smtClean="0"/>
              <a:t>SIP or other cards proposed in European funding requests</a:t>
            </a:r>
            <a:endParaRPr lang="en-US" dirty="0" smtClean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the simulation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FTK simulation will change from a prediction only to a </a:t>
            </a:r>
            <a:r>
              <a:rPr lang="en-US" b="1" dirty="0" smtClean="0"/>
              <a:t>monitoring</a:t>
            </a:r>
            <a:r>
              <a:rPr lang="en-US" dirty="0" smtClean="0"/>
              <a:t> (and prediction) tool</a:t>
            </a:r>
          </a:p>
          <a:p>
            <a:pPr lvl="1"/>
            <a:r>
              <a:rPr lang="en-US" dirty="0" smtClean="0"/>
              <a:t>It will be possible to feed RAW data and compare the hardware and simulation output</a:t>
            </a:r>
          </a:p>
          <a:p>
            <a:pPr lvl="2"/>
            <a:r>
              <a:rPr lang="en-US" dirty="0" smtClean="0"/>
              <a:t>The Vertical Slice experience was the first example</a:t>
            </a:r>
          </a:p>
          <a:p>
            <a:r>
              <a:rPr lang="en-US" dirty="0" smtClean="0"/>
              <a:t>Better matching between hardware and simulation configuration or algorithms required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implementation of HW techniques can be considered. Need to carefully check the performance</a:t>
            </a:r>
          </a:p>
          <a:p>
            <a:r>
              <a:rPr lang="en-US" dirty="0" smtClean="0"/>
              <a:t>Complexity of the simulation can limit how frequently of the monitoring</a:t>
            </a:r>
          </a:p>
          <a:p>
            <a:pPr lvl="1"/>
            <a:r>
              <a:rPr lang="en-US" dirty="0" smtClean="0"/>
              <a:t>Any improvements in the simulation will be good also for the HW monitoring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9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with FTK Simulation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VS slice experience shows that we need to improve our debugging tools</a:t>
            </a:r>
          </a:p>
          <a:p>
            <a:r>
              <a:rPr lang="en-US" dirty="0" smtClean="0"/>
              <a:t>The combination between the online simulation, by Federico, and the offline simulation allowed to spot issues</a:t>
            </a:r>
          </a:p>
          <a:p>
            <a:pPr lvl="1"/>
            <a:r>
              <a:rPr lang="en-US" dirty="0" smtClean="0"/>
              <a:t>A problem in the SCT decoding was suggested</a:t>
            </a:r>
          </a:p>
          <a:p>
            <a:r>
              <a:rPr lang="en-US" dirty="0" smtClean="0"/>
              <a:t>The two codes need to be merged or better integrated</a:t>
            </a:r>
          </a:p>
          <a:p>
            <a:pPr lvl="1"/>
            <a:r>
              <a:rPr lang="en-US" dirty="0" smtClean="0"/>
              <a:t>In the short term some algorithms may need to be duplicated in two versions: HW and logic version</a:t>
            </a:r>
          </a:p>
          <a:p>
            <a:pPr lvl="1"/>
            <a:r>
              <a:rPr lang="en-US" dirty="0" smtClean="0"/>
              <a:t>The redundancy will allow to spot issues</a:t>
            </a:r>
          </a:p>
          <a:p>
            <a:r>
              <a:rPr lang="en-US" dirty="0" smtClean="0"/>
              <a:t>For the long term the simulation should be integrated in the Point-1 system running a low rate (~1 Hz) and check differences between real FTK and simulated result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5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FTK simulation it is a core component of the system</a:t>
            </a:r>
          </a:p>
          <a:p>
            <a:pPr lvl="1"/>
            <a:r>
              <a:rPr lang="en-US" dirty="0" smtClean="0"/>
              <a:t>It allows to predict and tune the performance</a:t>
            </a:r>
          </a:p>
          <a:p>
            <a:pPr lvl="1"/>
            <a:r>
              <a:rPr lang="en-US" dirty="0" smtClean="0"/>
              <a:t>It allows to study the benefits for the experiment in using a similar coprocessor</a:t>
            </a:r>
          </a:p>
          <a:p>
            <a:r>
              <a:rPr lang="en-US" dirty="0" smtClean="0"/>
              <a:t>In a working system it can help monitoring the system and be part level diagnostic</a:t>
            </a:r>
          </a:p>
          <a:p>
            <a:pPr lvl="1"/>
            <a:r>
              <a:rPr lang="en-US" dirty="0" smtClean="0"/>
              <a:t>Can integrate some features of the online detailed simulation</a:t>
            </a:r>
          </a:p>
          <a:p>
            <a:r>
              <a:rPr lang="en-US" dirty="0" smtClean="0"/>
              <a:t>Simulating a highly parallel system with commercial computing units is challenging</a:t>
            </a:r>
          </a:p>
          <a:p>
            <a:pPr lvl="1"/>
            <a:r>
              <a:rPr lang="en-US" dirty="0" smtClean="0"/>
              <a:t>The AM chip allows an enormous memory at very high bandwidth</a:t>
            </a:r>
          </a:p>
          <a:p>
            <a:pPr lvl="2"/>
            <a:r>
              <a:rPr lang="en-US" dirty="0" smtClean="0"/>
              <a:t>CPU implementation pays huge penalties</a:t>
            </a:r>
          </a:p>
          <a:p>
            <a:pPr lvl="2"/>
            <a:r>
              <a:rPr lang="en-US" dirty="0" smtClean="0"/>
              <a:t>Memory allocation has enormous limits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4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FTK (high-level) simulation it is a set of C++ programs</a:t>
            </a:r>
          </a:p>
          <a:p>
            <a:pPr lvl="1"/>
            <a:r>
              <a:rPr lang="en-US" dirty="0" smtClean="0"/>
              <a:t>Designed to interface with simulated and real data</a:t>
            </a:r>
          </a:p>
          <a:p>
            <a:pPr lvl="1"/>
            <a:r>
              <a:rPr lang="en-US" dirty="0" smtClean="0"/>
              <a:t>It is able to reproduce the </a:t>
            </a:r>
            <a:r>
              <a:rPr lang="en-US" dirty="0" smtClean="0"/>
              <a:t>logic of </a:t>
            </a:r>
            <a:r>
              <a:rPr lang="en-US" dirty="0" smtClean="0"/>
              <a:t>the main electronic components within the pipeline</a:t>
            </a:r>
          </a:p>
          <a:p>
            <a:pPr lvl="1"/>
            <a:r>
              <a:rPr lang="en-US" dirty="0" smtClean="0"/>
              <a:t>Allows to evaluate the load of the different boards</a:t>
            </a:r>
          </a:p>
          <a:p>
            <a:pPr lvl="2"/>
            <a:r>
              <a:rPr lang="en-US" dirty="0" smtClean="0"/>
              <a:t>Can allow to evaluate the size of FIFOs and predict the bottlenecks</a:t>
            </a:r>
          </a:p>
          <a:p>
            <a:r>
              <a:rPr lang="en-US" dirty="0" smtClean="0"/>
              <a:t>This simulation has been extensively used as test bed for the algorithm and makes decisions on the design</a:t>
            </a:r>
          </a:p>
          <a:p>
            <a:pPr lvl="1"/>
            <a:r>
              <a:rPr lang="en-US" dirty="0" smtClean="0"/>
              <a:t>In the past years was the place where the algorithms have been decided or </a:t>
            </a:r>
            <a:r>
              <a:rPr lang="en-US" dirty="0" smtClean="0"/>
              <a:t>studied: </a:t>
            </a:r>
            <a:r>
              <a:rPr lang="en-US" dirty="0" smtClean="0"/>
              <a:t>AM, track fitting, filtering techniques, …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8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case: ATLAS simulation</a:t>
            </a:r>
            <a:endParaRPr lang="en-US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ATLAS experiment has developed a multi step MC to simulate the detector response</a:t>
            </a:r>
          </a:p>
          <a:p>
            <a:r>
              <a:rPr lang="en-US" dirty="0" smtClean="0"/>
              <a:t>The response of the full detector is simulated with great accuracy</a:t>
            </a:r>
          </a:p>
          <a:p>
            <a:pPr lvl="1"/>
            <a:r>
              <a:rPr lang="en-US" dirty="0" smtClean="0"/>
              <a:t>Physics and electronic effects are included: pileup, noise, inefficiency</a:t>
            </a:r>
          </a:p>
          <a:p>
            <a:r>
              <a:rPr lang="en-US" dirty="0" smtClean="0"/>
              <a:t>FTK result should be added during digitization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54246642"/>
              </p:ext>
            </p:extLst>
          </p:nvPr>
        </p:nvGraphicFramePr>
        <p:xfrm>
          <a:off x="4645025" y="1989138"/>
          <a:ext cx="3887788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7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case: FTK Simulation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FTK simulation reads data from ATLAS after digitization</a:t>
            </a:r>
          </a:p>
          <a:p>
            <a:pPr lvl="1"/>
            <a:r>
              <a:rPr lang="en-US" dirty="0" smtClean="0"/>
              <a:t>Only silicon tracker information is retrieved</a:t>
            </a:r>
          </a:p>
          <a:p>
            <a:pPr lvl="1"/>
            <a:r>
              <a:rPr lang="en-US" dirty="0" smtClean="0"/>
              <a:t>Using a special format</a:t>
            </a:r>
          </a:p>
          <a:p>
            <a:pPr lvl="1"/>
            <a:r>
              <a:rPr lang="en-US" dirty="0" smtClean="0"/>
              <a:t>Same procedure can be used to </a:t>
            </a:r>
            <a:r>
              <a:rPr lang="en-US" dirty="0" smtClean="0"/>
              <a:t>read </a:t>
            </a:r>
            <a:r>
              <a:rPr lang="en-US" dirty="0" smtClean="0"/>
              <a:t>RAW data</a:t>
            </a:r>
          </a:p>
          <a:p>
            <a:r>
              <a:rPr lang="en-US" dirty="0" smtClean="0"/>
              <a:t>The data are </a:t>
            </a:r>
            <a:r>
              <a:rPr lang="en-US" dirty="0" smtClean="0"/>
              <a:t>fed </a:t>
            </a:r>
            <a:r>
              <a:rPr lang="en-US" dirty="0" smtClean="0"/>
              <a:t>in a logical simulation of the FTK processor</a:t>
            </a:r>
          </a:p>
          <a:p>
            <a:r>
              <a:rPr lang="en-US" dirty="0" smtClean="0"/>
              <a:t>The output can merged back to the original ATLAS stream 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747537117"/>
              </p:ext>
            </p:extLst>
          </p:nvPr>
        </p:nvGraphicFramePr>
        <p:xfrm>
          <a:off x="4645025" y="1989138"/>
          <a:ext cx="3887788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6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648072"/>
          </a:xfrm>
        </p:spPr>
        <p:txBody>
          <a:bodyPr/>
          <a:lstStyle/>
          <a:p>
            <a:r>
              <a:rPr lang="en-US" dirty="0" smtClean="0"/>
              <a:t>FTK Simulation </a:t>
            </a:r>
            <a:r>
              <a:rPr lang="en-US" dirty="0" err="1" smtClean="0"/>
              <a:t>vs</a:t>
            </a:r>
            <a:r>
              <a:rPr lang="en-US" dirty="0" smtClean="0"/>
              <a:t> FTK system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5</a:t>
            </a:fld>
            <a:endParaRPr lang="en-US"/>
          </a:p>
        </p:txBody>
      </p:sp>
      <p:pic>
        <p:nvPicPr>
          <p:cNvPr id="7" name="Object 2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671661" y="1892443"/>
            <a:ext cx="5852667" cy="38408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sellaDiTesto 8"/>
          <p:cNvSpPr txBox="1"/>
          <p:nvPr/>
        </p:nvSpPr>
        <p:spPr>
          <a:xfrm rot="17931787">
            <a:off x="9814" y="1870452"/>
            <a:ext cx="2013475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Wrapper</a:t>
            </a:r>
          </a:p>
          <a:p>
            <a:pPr algn="ctr"/>
            <a:r>
              <a:rPr lang="en-US" sz="2800" dirty="0" smtClean="0"/>
              <a:t>Athena I/O</a:t>
            </a:r>
            <a:endParaRPr lang="en-US" sz="2800" dirty="0"/>
          </a:p>
        </p:txBody>
      </p:sp>
      <p:cxnSp>
        <p:nvCxnSpPr>
          <p:cNvPr id="10" name="Connettore 2 9"/>
          <p:cNvCxnSpPr>
            <a:stCxn id="9" idx="2"/>
          </p:cNvCxnSpPr>
          <p:nvPr/>
        </p:nvCxnSpPr>
        <p:spPr>
          <a:xfrm>
            <a:off x="1434343" y="2577788"/>
            <a:ext cx="617377" cy="57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3779912" y="1436054"/>
            <a:ext cx="2551639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AM simulation</a:t>
            </a:r>
            <a:endParaRPr lang="en-US" sz="2800" dirty="0"/>
          </a:p>
        </p:txBody>
      </p:sp>
      <p:cxnSp>
        <p:nvCxnSpPr>
          <p:cNvPr id="13" name="Connettore 2 12"/>
          <p:cNvCxnSpPr>
            <a:stCxn id="9" idx="2"/>
          </p:cNvCxnSpPr>
          <p:nvPr/>
        </p:nvCxnSpPr>
        <p:spPr>
          <a:xfrm>
            <a:off x="1434343" y="2577788"/>
            <a:ext cx="1685625" cy="655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flipH="1">
            <a:off x="4067944" y="1959274"/>
            <a:ext cx="987788" cy="17577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>
            <a:off x="4561838" y="1959274"/>
            <a:ext cx="493894" cy="20457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6" name="Gruppo 15"/>
          <p:cNvGrpSpPr/>
          <p:nvPr/>
        </p:nvGrpSpPr>
        <p:grpSpPr>
          <a:xfrm>
            <a:off x="5940152" y="1957481"/>
            <a:ext cx="2611454" cy="2983687"/>
            <a:chOff x="5940152" y="1957481"/>
            <a:chExt cx="2611454" cy="2983687"/>
          </a:xfrm>
        </p:grpSpPr>
        <p:sp>
          <p:nvSpPr>
            <p:cNvPr id="17" name="CasellaDiTesto 16"/>
            <p:cNvSpPr txBox="1"/>
            <p:nvPr/>
          </p:nvSpPr>
          <p:spPr>
            <a:xfrm rot="5400000">
              <a:off x="7014176" y="2971691"/>
              <a:ext cx="2551639" cy="52322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TF Simulation</a:t>
              </a:r>
              <a:endParaRPr lang="en-US" sz="2800" dirty="0"/>
            </a:p>
          </p:txBody>
        </p:sp>
        <p:cxnSp>
          <p:nvCxnSpPr>
            <p:cNvPr id="18" name="Connettore 2 17"/>
            <p:cNvCxnSpPr>
              <a:stCxn id="17" idx="2"/>
            </p:cNvCxnSpPr>
            <p:nvPr/>
          </p:nvCxnSpPr>
          <p:spPr>
            <a:xfrm flipH="1">
              <a:off x="5940152" y="3233302"/>
              <a:ext cx="2088234" cy="92416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ttore 2 18"/>
            <p:cNvCxnSpPr>
              <a:stCxn id="17" idx="2"/>
            </p:cNvCxnSpPr>
            <p:nvPr/>
          </p:nvCxnSpPr>
          <p:spPr>
            <a:xfrm flipH="1">
              <a:off x="6092552" y="3233302"/>
              <a:ext cx="1935834" cy="127581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ttore 2 19"/>
            <p:cNvCxnSpPr>
              <a:stCxn id="17" idx="2"/>
            </p:cNvCxnSpPr>
            <p:nvPr/>
          </p:nvCxnSpPr>
          <p:spPr>
            <a:xfrm flipH="1">
              <a:off x="5940152" y="3233302"/>
              <a:ext cx="2088234" cy="170786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uppo 20"/>
          <p:cNvGrpSpPr/>
          <p:nvPr/>
        </p:nvGrpSpPr>
        <p:grpSpPr>
          <a:xfrm>
            <a:off x="5508104" y="5509162"/>
            <a:ext cx="2781891" cy="938815"/>
            <a:chOff x="5508104" y="5509162"/>
            <a:chExt cx="2781891" cy="938815"/>
          </a:xfrm>
        </p:grpSpPr>
        <p:sp>
          <p:nvSpPr>
            <p:cNvPr id="22" name="CasellaDiTesto 21"/>
            <p:cNvSpPr txBox="1"/>
            <p:nvPr/>
          </p:nvSpPr>
          <p:spPr>
            <a:xfrm>
              <a:off x="5738356" y="5924757"/>
              <a:ext cx="2551639" cy="52322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FTK Merger</a:t>
              </a:r>
              <a:endParaRPr lang="en-US" sz="2800" dirty="0"/>
            </a:p>
          </p:txBody>
        </p:sp>
        <p:cxnSp>
          <p:nvCxnSpPr>
            <p:cNvPr id="23" name="Connettore 2 22"/>
            <p:cNvCxnSpPr/>
            <p:nvPr/>
          </p:nvCxnSpPr>
          <p:spPr>
            <a:xfrm flipH="1" flipV="1">
              <a:off x="5508104" y="5509162"/>
              <a:ext cx="1476166" cy="4155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po 23"/>
          <p:cNvGrpSpPr/>
          <p:nvPr/>
        </p:nvGrpSpPr>
        <p:grpSpPr>
          <a:xfrm>
            <a:off x="1844149" y="5373216"/>
            <a:ext cx="2753846" cy="1074761"/>
            <a:chOff x="1844149" y="5373216"/>
            <a:chExt cx="2753846" cy="1074761"/>
          </a:xfrm>
        </p:grpSpPr>
        <p:sp>
          <p:nvSpPr>
            <p:cNvPr id="25" name="CasellaDiTesto 24"/>
            <p:cNvSpPr txBox="1"/>
            <p:nvPr/>
          </p:nvSpPr>
          <p:spPr>
            <a:xfrm>
              <a:off x="1844149" y="5924757"/>
              <a:ext cx="2551639" cy="52322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Analysis tool</a:t>
              </a:r>
              <a:endParaRPr lang="en-US" sz="2800" dirty="0"/>
            </a:p>
          </p:txBody>
        </p:sp>
        <p:cxnSp>
          <p:nvCxnSpPr>
            <p:cNvPr id="26" name="Connettore 2 25"/>
            <p:cNvCxnSpPr>
              <a:stCxn id="7" idx="2"/>
              <a:endCxn id="25" idx="0"/>
            </p:cNvCxnSpPr>
            <p:nvPr/>
          </p:nvCxnSpPr>
          <p:spPr>
            <a:xfrm flipH="1">
              <a:off x="3119969" y="5733256"/>
              <a:ext cx="1478026" cy="19150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ttore 2 26"/>
            <p:cNvCxnSpPr>
              <a:endCxn id="25" idx="0"/>
            </p:cNvCxnSpPr>
            <p:nvPr/>
          </p:nvCxnSpPr>
          <p:spPr>
            <a:xfrm>
              <a:off x="2267744" y="5373216"/>
              <a:ext cx="852225" cy="55154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355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simulation is a core </a:t>
            </a:r>
            <a:r>
              <a:rPr lang="en-US" dirty="0" smtClean="0"/>
              <a:t>component?</a:t>
            </a:r>
            <a:endParaRPr lang="en-US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FTK simulation </a:t>
            </a:r>
            <a:r>
              <a:rPr lang="en-US" dirty="0" smtClean="0"/>
              <a:t>allows </a:t>
            </a:r>
            <a:r>
              <a:rPr lang="en-US" dirty="0" smtClean="0"/>
              <a:t>to study </a:t>
            </a:r>
            <a:r>
              <a:rPr lang="en-US" dirty="0"/>
              <a:t>a</a:t>
            </a:r>
            <a:r>
              <a:rPr lang="en-US" dirty="0" smtClean="0"/>
              <a:t>n</a:t>
            </a:r>
            <a:r>
              <a:rPr lang="en-US" dirty="0" smtClean="0"/>
              <a:t>d</a:t>
            </a:r>
            <a:r>
              <a:rPr lang="en-US" dirty="0" smtClean="0"/>
              <a:t> </a:t>
            </a:r>
            <a:r>
              <a:rPr lang="en-US" dirty="0" smtClean="0"/>
              <a:t>to extend the Silicon Vertex Trigger idea to a different experiment</a:t>
            </a:r>
          </a:p>
          <a:p>
            <a:pPr lvl="1"/>
            <a:r>
              <a:rPr lang="en-US" dirty="0" smtClean="0"/>
              <a:t>ATLAS inner track wasn’t designed for trigger (CDF tracker was)</a:t>
            </a:r>
          </a:p>
          <a:p>
            <a:pPr lvl="2"/>
            <a:r>
              <a:rPr lang="en-US" dirty="0" smtClean="0"/>
              <a:t>The simulation allows to define the units where the linear fit procedure can work (the </a:t>
            </a:r>
            <a:r>
              <a:rPr lang="en-US" b="1" dirty="0" smtClean="0"/>
              <a:t>sectors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simulation prepares the configuration files</a:t>
            </a:r>
          </a:p>
          <a:p>
            <a:pPr lvl="1"/>
            <a:r>
              <a:rPr lang="en-US" dirty="0" smtClean="0"/>
              <a:t>Pattern banks generation and setup of the “don’t care bits”</a:t>
            </a:r>
          </a:p>
          <a:p>
            <a:pPr lvl="1"/>
            <a:r>
              <a:rPr lang="en-US" dirty="0" smtClean="0"/>
              <a:t>Linearized fit constants preparation</a:t>
            </a:r>
          </a:p>
          <a:p>
            <a:r>
              <a:rPr lang="en-US" dirty="0" smtClean="0"/>
              <a:t>It is the most important test-bench for the algorithms</a:t>
            </a:r>
          </a:p>
          <a:p>
            <a:pPr lvl="1"/>
            <a:r>
              <a:rPr lang="en-US" dirty="0" smtClean="0"/>
              <a:t>Issues in performance or data flow can be predicted and solution studied.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outcomes for the current architecture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Improved majority logic track fitting w.r.t SVT, limiting the number of constants</a:t>
            </a:r>
            <a:endParaRPr lang="en-US" dirty="0" smtClean="0"/>
          </a:p>
          <a:p>
            <a:r>
              <a:rPr lang="en-US" dirty="0" smtClean="0"/>
              <a:t>Duplicate tracks suppression method (hit-warrior)</a:t>
            </a:r>
          </a:p>
          <a:p>
            <a:r>
              <a:rPr lang="en-US" dirty="0" smtClean="0"/>
              <a:t>Decision to drop the duplicate roads removal algorithm </a:t>
            </a:r>
            <a:r>
              <a:rPr lang="en-US" dirty="0" smtClean="0"/>
              <a:t>(a.k.a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smtClean="0"/>
              <a:t>road-warrior)</a:t>
            </a:r>
          </a:p>
          <a:p>
            <a:pPr lvl="1"/>
            <a:r>
              <a:rPr lang="en-US" dirty="0" smtClean="0"/>
              <a:t>Simulation studies on high pileup sample revealed a modest benefits compared to the additional complexity</a:t>
            </a:r>
          </a:p>
          <a:p>
            <a:r>
              <a:rPr lang="en-US" dirty="0" smtClean="0"/>
              <a:t>Detail comparison among two main </a:t>
            </a:r>
            <a:r>
              <a:rPr lang="en-US" dirty="0" smtClean="0"/>
              <a:t>architectures: </a:t>
            </a:r>
            <a:endParaRPr lang="en-US" dirty="0" smtClean="0"/>
          </a:p>
          <a:p>
            <a:pPr lvl="1"/>
            <a:r>
              <a:rPr lang="en-US" dirty="0" smtClean="0"/>
              <a:t>two stages road finding and track fitting </a:t>
            </a:r>
          </a:p>
          <a:p>
            <a:pPr lvl="1"/>
            <a:r>
              <a:rPr lang="en-US" dirty="0" smtClean="0"/>
              <a:t>single stage </a:t>
            </a:r>
            <a:r>
              <a:rPr lang="en-US" dirty="0" smtClean="0"/>
              <a:t>of partial </a:t>
            </a:r>
            <a:r>
              <a:rPr lang="en-US" dirty="0" smtClean="0"/>
              <a:t>road finding and two stage fits</a:t>
            </a:r>
          </a:p>
          <a:p>
            <a:pPr lvl="2"/>
            <a:r>
              <a:rPr lang="en-US" dirty="0" smtClean="0"/>
              <a:t>Identical performance but simpler implementation</a:t>
            </a:r>
          </a:p>
          <a:p>
            <a:r>
              <a:rPr lang="en-US" dirty="0" smtClean="0"/>
              <a:t>Use of the </a:t>
            </a:r>
            <a:r>
              <a:rPr lang="en-US" dirty="0" smtClean="0"/>
              <a:t>“don’t care” (DC) </a:t>
            </a:r>
            <a:r>
              <a:rPr lang="en-US" dirty="0" smtClean="0"/>
              <a:t>feature in the AM chip</a:t>
            </a:r>
          </a:p>
          <a:p>
            <a:pPr lvl="1"/>
            <a:r>
              <a:rPr lang="en-US" dirty="0" smtClean="0"/>
              <a:t>Initial study on a system with AM chip + “Tree search processor”</a:t>
            </a:r>
          </a:p>
          <a:p>
            <a:pPr lvl="2"/>
            <a:r>
              <a:rPr lang="en-US" dirty="0" smtClean="0"/>
              <a:t>DC feature was found </a:t>
            </a:r>
            <a:r>
              <a:rPr lang="en-US" dirty="0" smtClean="0"/>
              <a:t>more effective</a:t>
            </a:r>
            <a:endParaRPr lang="en-US" dirty="0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2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720080"/>
          </a:xfrm>
        </p:spPr>
        <p:txBody>
          <a:bodyPr/>
          <a:lstStyle/>
          <a:p>
            <a:r>
              <a:rPr lang="en-US" dirty="0" smtClean="0"/>
              <a:t>Result: Dataflow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8</a:t>
            </a:fld>
            <a:endParaRPr lang="en-US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3312368" cy="224631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993" y="1486965"/>
            <a:ext cx="3518297" cy="2385972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076245"/>
            <a:ext cx="3246130" cy="2201399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33925"/>
            <a:ext cx="3345599" cy="2268855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1802391" y="1372126"/>
            <a:ext cx="20882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 Hits Layer 0</a:t>
            </a:r>
            <a:endParaRPr lang="en-US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5220072" y="1331476"/>
            <a:ext cx="22322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 Hits Layer 4</a:t>
            </a:r>
            <a:endParaRPr lang="en-US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148064" y="3861048"/>
            <a:ext cx="22322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 Hits within AUX</a:t>
            </a:r>
            <a:endParaRPr lang="en-US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763688" y="3861048"/>
            <a:ext cx="22322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 Roads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3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792088"/>
          </a:xfrm>
        </p:spPr>
        <p:txBody>
          <a:bodyPr/>
          <a:lstStyle/>
          <a:p>
            <a:r>
              <a:rPr lang="en-US" dirty="0" smtClean="0"/>
              <a:t>Result: </a:t>
            </a:r>
            <a:r>
              <a:rPr lang="en-US" dirty="0" smtClean="0"/>
              <a:t>Single Track performance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FTK Workshop - 13/10/2013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FTK High Level Simulation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37C5-1132-4CF3-BDE0-BFC249F69AA9}" type="slidenum">
              <a:rPr lang="en-US" smtClean="0"/>
              <a:t>9</a:t>
            </a:fld>
            <a:endParaRPr lang="en-US"/>
          </a:p>
        </p:txBody>
      </p:sp>
      <p:pic>
        <p:nvPicPr>
          <p:cNvPr id="15" name="Picture 2" descr="C:\Users\volpig\Documents\VBox shared\ftk\IEEEPictures\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70" y="1693075"/>
            <a:ext cx="384424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volpig\Documents\VBox shared\ftk\IEEEPictures\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615" y="1693075"/>
            <a:ext cx="384424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volpig\Documents\VBox shared\ftk\IEEEPictures\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580" y="3745210"/>
            <a:ext cx="24003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volpig\Documents\VBox shared\ftk\IEEEPictures\f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876" y="3745210"/>
            <a:ext cx="24003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volpig\Documents\VBox shared\ftk\IEEEPictures\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148" y="3709299"/>
            <a:ext cx="24003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C:\Users\volpig\Documents\VBox shared\ftk\IEEEPictures\h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748" y="4825330"/>
            <a:ext cx="24003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C:\Users\volpig\Documents\VBox shared\ftk\IEEEPictures\i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044" y="4825330"/>
            <a:ext cx="24003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51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2013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3863</TotalTime>
  <Words>1295</Words>
  <Application>Microsoft Office PowerPoint</Application>
  <PresentationFormat>Presentazione su schermo (4:3)</PresentationFormat>
  <Paragraphs>195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Tema2013</vt:lpstr>
      <vt:lpstr>FTK high level simulation &amp; the physics case The FTK simulation problem</vt:lpstr>
      <vt:lpstr>Introduction</vt:lpstr>
      <vt:lpstr>Physics case: ATLAS simulation</vt:lpstr>
      <vt:lpstr>Physics case: FTK Simulation</vt:lpstr>
      <vt:lpstr>FTK Simulation vs FTK system</vt:lpstr>
      <vt:lpstr>Why the simulation is a core component?</vt:lpstr>
      <vt:lpstr>Simulation outcomes for the current architecture</vt:lpstr>
      <vt:lpstr>Result: Dataflow</vt:lpstr>
      <vt:lpstr>Result: Single Track performance</vt:lpstr>
      <vt:lpstr>Result: Basic Performance</vt:lpstr>
      <vt:lpstr>FTK Simulation challenge</vt:lpstr>
      <vt:lpstr>Memory budget</vt:lpstr>
      <vt:lpstr>The grid simulation flow</vt:lpstr>
      <vt:lpstr>Presentazione standard di PowerPoint</vt:lpstr>
      <vt:lpstr>Possibilities with coprocessors</vt:lpstr>
      <vt:lpstr>Future of the simulation</vt:lpstr>
      <vt:lpstr>Monitoring with FTK Simulation</vt:lpstr>
      <vt:lpstr>Conclusions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FTK high level simulation &amp; the physics case The FTK simulation problem</dc:title>
  <dc:creator>volpig</dc:creator>
  <cp:keywords>ftk;simulation;Workshops</cp:keywords>
  <cp:lastModifiedBy>volpig</cp:lastModifiedBy>
  <cp:revision>32</cp:revision>
  <dcterms:created xsi:type="dcterms:W3CDTF">2013-03-10T17:56:41Z</dcterms:created>
  <dcterms:modified xsi:type="dcterms:W3CDTF">2013-03-13T10:55:50Z</dcterms:modified>
</cp:coreProperties>
</file>