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  <p:sldMasterId id="2147483948" r:id="rId26"/>
  </p:sldMasterIdLst>
  <p:notesMasterIdLst>
    <p:notesMasterId r:id="rId42"/>
  </p:notesMasterIdLst>
  <p:handoutMasterIdLst>
    <p:handoutMasterId r:id="rId43"/>
  </p:handoutMasterIdLst>
  <p:sldIdLst>
    <p:sldId id="256" r:id="rId27"/>
    <p:sldId id="257" r:id="rId28"/>
    <p:sldId id="258" r:id="rId29"/>
    <p:sldId id="259" r:id="rId30"/>
    <p:sldId id="260" r:id="rId31"/>
    <p:sldId id="261" r:id="rId32"/>
    <p:sldId id="271" r:id="rId33"/>
    <p:sldId id="262" r:id="rId34"/>
    <p:sldId id="263" r:id="rId35"/>
    <p:sldId id="264" r:id="rId36"/>
    <p:sldId id="265" r:id="rId37"/>
    <p:sldId id="272" r:id="rId38"/>
    <p:sldId id="267" r:id="rId39"/>
    <p:sldId id="268" r:id="rId40"/>
    <p:sldId id="269" r:id="rId41"/>
  </p:sldIdLst>
  <p:sldSz cx="10080625" cy="7559675"/>
  <p:notesSz cx="7772400" cy="10058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90" d="100"/>
          <a:sy n="90" d="100"/>
        </p:scale>
        <p:origin x="312" y="21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3ABDCFA-BF60-4B96-8612-AD374C85C112}" type="slidenum">
              <a:t>‹N›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46907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B3E84AB-6447-472A-A089-D6D026D7656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7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37960" y="764280"/>
            <a:ext cx="5495400" cy="377136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800B46-911D-49CA-9101-217373B3F8A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CD12A2-B4CC-426B-B2D9-BE4CAAA0377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682B5A-2D78-486F-B957-75ECB09C121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BA23AD-C070-4208-8981-7DA87DE916A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DA0312-4DA5-4151-8A8F-69D9AECE9DA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912938"/>
            <a:ext cx="4260850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0950" y="1912938"/>
            <a:ext cx="426243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9B7547-7DE7-41AE-923A-C0869BF529B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F484E6-1944-43FB-B592-17BC7570452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1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2E82CA-4671-4047-95DA-2DD611D39DD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2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B6B3E1-A386-48D3-B003-20133CAAC92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2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DCC3AB-50AA-446B-B850-7DD7E844A00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A44608-78DB-4A7C-A4FE-B0509549D52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F591B7-2FEE-4E9E-85CA-35BAD932A19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31A8F0-AC6E-45C5-8543-289127BA9A6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481013"/>
            <a:ext cx="2266950" cy="6421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481013"/>
            <a:ext cx="6653212" cy="642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D9E61C-2805-429E-A1D9-F30B8B79996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65B61B-139A-48E1-A845-44305CAAEFD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56DDE8-E456-4EF4-8DF5-A643C644176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225713-DC95-4281-8B99-3F5C3F17180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768475"/>
            <a:ext cx="4333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768475"/>
            <a:ext cx="4333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6BD423-1927-4001-876D-77DD582B3C5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74F9D7-EC80-4334-A0F4-B6B12D9EFE6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F7638-9989-43CF-80E3-13A76854619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C77CA0-B11C-412E-95C9-2E0108D3212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7FF42D-E411-4363-AD75-39E51DD6327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2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07113F-1EB4-41B4-872A-849F6747D81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ABB824-B66C-4285-84DD-B26BA5CAEC7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B90AAD-37F1-4F60-949B-B70B13B43C8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4863" y="539750"/>
            <a:ext cx="2205037" cy="6218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539750"/>
            <a:ext cx="6462713" cy="6218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98D56B-16DE-433D-A0DE-0854FB2B2C5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351A1D-E2F0-45CF-9A8E-62AD013864B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A9E8A1-E8C3-4632-9520-BE4DD450F95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BAE869-A3B4-494D-B546-EA3407DA0F8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475" y="2128838"/>
            <a:ext cx="4081463" cy="5716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4338" y="2128838"/>
            <a:ext cx="4081462" cy="5716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B04C3F-5B20-496E-910A-BD2524D8A6C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AF4301-70C7-44F4-AB75-A2D2AEC770F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FEAB58-B3A8-43D3-9851-477C3D303BC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7EE323-4F18-40F0-A190-E504E184DEB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22F794-2492-462A-AFF0-9340F78956E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905425-4245-4FD4-9B86-1801D1B91EE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3F9EE6-C21F-43EA-A1EF-11EC4CB0433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8EE476-A14F-4B44-AF6D-581689022AB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9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8713" y="661988"/>
            <a:ext cx="2168525" cy="7183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61988"/>
            <a:ext cx="6354763" cy="7183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F5079F-F373-457B-A002-E1665BAC8DF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F2079B-9CB4-48F0-919F-603547F5402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2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85F14E-5F77-40A6-AB39-24E05E60A3A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6117B0-4DBF-4E6A-A5C6-4BBAA0576D9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519363"/>
            <a:ext cx="444182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3975" y="2519363"/>
            <a:ext cx="444182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1EE6AA-1F67-4EE4-9D59-8B4D8C7B4AC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B71558-A34D-4E42-B87F-7EBBD29168A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674687-9CCD-4B15-80DD-9922A05199B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6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72B81C-3B3B-42BE-97F5-F167A113BD0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7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272BD0-740D-4CE7-9924-0BC475DDDD6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5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0A4229-7E5C-4E4B-B7A4-514BC8E548C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F2E58C-DE59-4153-AAF7-2263F5D1D8A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15655C-6828-41AA-B025-444BDA7F2EB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0288" y="373063"/>
            <a:ext cx="2339975" cy="7135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373063"/>
            <a:ext cx="6867525" cy="7135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5089F7-37C8-499C-AA98-823A35B31BB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72D8FF-D8EE-4F6B-BEC4-998F2E0D33D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93EDE8-36D4-45CC-8B87-A2DFDCED88C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308D95-49AE-4390-8535-A7F0CA6417D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4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057400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057400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8D0AC-394E-4790-BF33-69C926546FA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9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750281-EEE7-4EBC-B243-AB7A79641A0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87A398-9F7A-4C59-9D75-8D53154116D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49450"/>
            <a:ext cx="4351338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4463" y="1949450"/>
            <a:ext cx="435133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6DC50F-693B-478D-9821-CEEA162A705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E5E838-2983-4582-97FC-85120CDE4E4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AB0DA6-606B-41B2-BC4B-DB86FC28FF4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5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5D6167-9DD8-4773-AD95-F5EC697F317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A2EBFB-992C-40A7-8848-4C7E4DAA197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6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745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745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02CE6-B023-4AA0-A6B0-39A6377EF8A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0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2EAD61-B53B-44EF-B233-C3BD0EF45AD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C36B8B-3901-4CAC-9724-8B7E32B9FCF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6425F7-DC6E-4595-ADF7-BED03EAD1A6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160588"/>
            <a:ext cx="4064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2160588"/>
            <a:ext cx="4064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6AFE6C-FEE6-44C6-84E2-3398AD2D62C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7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627B0F-7560-4E32-936D-1D2723F1E2A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C25F-BB0F-4698-95AF-8C3B390C603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45934B-11E1-4CA3-A9A0-2BCE568C7F9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7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949033-DC21-4916-99AF-D4D15CA5477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15D66B-3885-4483-A7B1-E88D9F1BE8C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6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36B05A-F3C7-4D55-9507-ACDD6CF7501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94E29B-2708-45B9-955D-97097783712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2950" y="717550"/>
            <a:ext cx="2087563" cy="7158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717550"/>
            <a:ext cx="6111875" cy="7158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126631-9459-4C84-9BB1-3C8CE5B8D54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1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00B272-9469-426D-BC78-DCD74FDAD74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5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1A87CD-7488-4D85-9FD9-C426D7E58FA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287F73-BEBD-4836-9916-56C892D304E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3" y="1979613"/>
            <a:ext cx="4064000" cy="5716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8563" y="1979613"/>
            <a:ext cx="4064000" cy="5716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20716B-E405-4408-872F-5CDDE550DFD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237124-F36B-4108-824F-19D837BF1EA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D9BF44-4CB3-4509-B372-AC5DD903557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3421EC-D6E3-4874-AC16-5A28E176B71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18E6CA-6C87-49A3-9514-D11CB445775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8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65D883-D37B-4456-94E9-90A5092C8E4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F8A25D-41FD-45DF-87E3-3BC71119CD6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BFD4EE-389A-4EA8-9F64-5B7848BBEBA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6925" y="554038"/>
            <a:ext cx="2212975" cy="7142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554038"/>
            <a:ext cx="6491287" cy="7142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6D1DD3-C145-4466-893A-CEE0DDB1FE7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91A988-ADF8-4DD5-A650-CDC999DADB1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63ADD6-A3A8-4BB6-B194-E5493A79701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86FD96-8C7B-4EB4-9632-371B216D8AB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7D4100-F98A-46F7-8E4B-8D24A89F1FE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052638"/>
            <a:ext cx="4064000" cy="544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2052638"/>
            <a:ext cx="4064000" cy="544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4028FA-41C8-4D63-8F69-AB4F2F913A5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A1B284-3780-474C-8D68-8C1EAE3351F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91006E-CF23-44CD-B80A-0D979744E5C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BFBCC2-2833-4D67-9076-A71C87108E7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D15D61-EB69-4055-BA3B-34CC8EBC88C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31CC3D-7910-47A1-B79A-D5EAC7EFD23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6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255D01-3EC0-460E-AD7B-AA8D95D7B4C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588963"/>
            <a:ext cx="2159000" cy="690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588963"/>
            <a:ext cx="6327775" cy="690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DCDE79-664E-4804-880A-F4E8695C403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EBF548-C785-4F1C-9001-311DCC12B79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390853-F001-446A-9EE2-FB1D6FD592E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8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F52625-C52B-460B-B4FB-78C11ED7A40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32FE2F-1A09-427C-9435-8F802F860DC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0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132200-8FF5-4EAA-BA5C-4FE529B3B17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F4E2D7-29C2-43D8-90C2-23EB9B6D3B3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8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46A712-C33E-41CE-B417-80BA03BA090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2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11C917-8388-4877-BC12-A8F7326400D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1D6790-4D27-497E-9E1A-9D41A107EE9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55F6ED-3ED8-4DF4-BC80-429351F6299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55E6AC-4F9C-4F9E-BD0A-38CF18FBC44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0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14DC4F-3928-4342-94A8-C36E83CD664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5EBEA2-26FA-4BD9-9775-F4DAA55886A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1F8BFA-6566-4F2E-A234-005E2FE0F30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933B2C-F0E3-46A2-B49E-CFFBCBEFDAB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E1C1C-D8F0-48EE-96B8-3EC5E97D0E4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8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F57144-C4E1-41B9-9C2D-5842892442C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8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12938"/>
            <a:ext cx="4260850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3975" y="1912938"/>
            <a:ext cx="4262438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5C0347-572E-47D3-B5FA-332DA32F2C5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1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13DB04-BE2A-489E-8799-71774B61E3E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CC676C-6E60-4DA1-96F4-8419349BF60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4E67FB-042B-4142-8669-6451E465D76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5077B0-7B0D-45BD-B8BE-826C4CACC6F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1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95B495-5C15-4ED3-9665-F363CBE32B8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D0B0A8-9888-4908-896A-8042F6EFAF6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539750"/>
            <a:ext cx="2266950" cy="6519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539750"/>
            <a:ext cx="6651625" cy="6519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2A6368-D9C1-4B29-AC32-F05E1A3F2A3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B55112-FE66-4889-A3E2-B9832653145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B7C947-2F41-4A9F-AEEC-E7B4B09E319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1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668C47-76EB-4C75-9CF6-1CED6AD4ABC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B812CA-A881-4A71-88D2-E5CC54B2FA3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5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768475"/>
            <a:ext cx="3811587" cy="11133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768475"/>
            <a:ext cx="3811588" cy="11133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1B288D-647F-49B7-9F16-1E2D123B435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6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57CA25-8E18-4707-90BA-D1B0822C557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0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B4981C-0049-4A23-ABE5-0FCE98282DF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D1B49D-7A6E-4640-89DC-EB01FD39560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AE1AC1-B72C-4C96-8A8D-E9C2854BD9E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BB6223-C59C-47BD-8B3E-CA7DBB1EAB5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7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FFB43C-813F-4792-8C7C-426ACE67247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2825" y="684213"/>
            <a:ext cx="2212975" cy="6254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684213"/>
            <a:ext cx="6489700" cy="6254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DD64E9-6751-418F-A0AE-FA8A5B685E1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5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9075" y="301625"/>
            <a:ext cx="1952625" cy="12599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9613" y="301625"/>
            <a:ext cx="5707062" cy="12599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09355B-800B-44DE-B172-EFCF1C1BBD5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9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71C90F-E872-4075-B41E-589BA8F53C2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7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97E79A-18BD-4AA4-ABC6-4F052649B83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5CA706-107B-4BBC-B3AB-A4E5116FCA8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2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3992562" cy="714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8475"/>
            <a:ext cx="3992563" cy="714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4C5009-6F82-4F90-9073-C7BACBE7743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0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5FC3F0-6EF3-49BF-8175-5712727EFF9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49CCEB-C160-4C8A-AF45-242AF2EF1BB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0A5BA3-9D89-42BF-87E3-9DD9D825C3C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F2BA1E-B244-4434-9C2A-D3432F9536B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7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F2DAA1-9C6D-4AE4-BAB0-95775663160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504A9C-E116-4A67-B7B9-44C973CDAE1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48C5C9-081D-4FE3-B54A-157C3F2FD25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4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301625"/>
            <a:ext cx="2070100" cy="8609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301625"/>
            <a:ext cx="6057900" cy="8609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DC9FBD-5450-486C-B605-A1883591748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490C02-9B22-4555-BA14-69C85EA596C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42807B-9CC1-4225-8881-66568965DDD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27015D-1A57-4267-93D9-0CAD15E5EF3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84EB16-E7E3-461E-9582-8A530DFF5D1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7C16EA-7A91-42A8-B210-92AAA25FF0B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1149A6-D9A8-45D5-B2C3-FE3BBFA64EA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922D2E-B110-4309-B545-EDF56715595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284DEB-6C1A-4D70-AB3A-B0700A9FF0B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C381D8-834C-4D9B-B8AB-063FC082A83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603C4-5AFE-49AD-BD43-F15767EF638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B9A3A3-B757-4C40-8911-10C87EA8A07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BE97B4-6F48-4C2E-868C-F47FE6CB814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9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00141F-E541-453D-93D5-0EA6191E156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FFE545-1061-495C-A410-A17C2B2F6A4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04DC5C-5B1A-4C7D-B87D-8CC5BCB9038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152900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6025" y="1979613"/>
            <a:ext cx="4154488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E6335C-8F32-441D-B824-4A2D8679FFB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052AAF-787F-41F2-AD13-C761B773B13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3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B6C1F2-7776-4462-85B3-0E7E42C7CB5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FFCCBF-B202-4F71-98EA-7B5ED601FF8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9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E1D90A-ABE5-45EA-857C-B6A8AE59A5A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0DD2B5-1860-46ED-A62F-808DFD1C796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5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E94298-061A-4358-9753-167AA9FA480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6149B0-6475-4625-AA68-C45BE83C9C4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539750"/>
            <a:ext cx="2159000" cy="6586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539750"/>
            <a:ext cx="6327775" cy="6586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466A96-170A-458C-9132-C8B10ED4FA1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85EBDA-B3EA-4C2A-856E-8623BB0452A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5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E4B77E-58F4-4178-84C2-98AD0EDFA04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7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FA6D0F-6B7C-4F93-AA85-F2A358E6C19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9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79613"/>
            <a:ext cx="4064000" cy="5716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979613"/>
            <a:ext cx="4064000" cy="5716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1770DB-3D00-447F-85DE-6D9151E990C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72343F-F3ED-4237-9C26-66E8F927369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67D7C2-5CDD-4C86-9F05-6BE798AC3DC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5133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4463" y="1979613"/>
            <a:ext cx="4351337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051DAA-6375-44CB-8069-643E023186E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A435A3-E82B-472C-B6A3-77F0D996A77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8A314D-B1AD-48E5-A936-1C054C60AE0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6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8E5A94-FB00-48CA-BF9C-361D94C6044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DACF6D-DD2E-4669-AC98-B06958EAEF1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0413" y="720725"/>
            <a:ext cx="2070100" cy="697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720725"/>
            <a:ext cx="6057900" cy="697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681F19-5B2B-490D-8402-96F7AD52319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76D21F-B1B2-4998-BD1D-9F8F1F42B47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909171-6ED7-4C1C-B857-BD47B3320F1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7A5EC3-249F-4DA4-BB24-0FA1A80C941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1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984375"/>
            <a:ext cx="40640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984375"/>
            <a:ext cx="4064000" cy="5716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245C18-01DD-41C2-8342-FD7755F0FCF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DE966C-1785-4466-88CD-8BB989E5ACB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0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E4B35E-F331-409D-B434-76B0B0B41B9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1E3185-B6FF-4F7D-AE53-6034FA3D16E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9E43C6-9AA1-4D0A-B011-DDE432B243F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BF94C0-74EE-4CCA-8402-9D4873A39C1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6A52D9-A122-4524-B763-70C07AADD3B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65B45C-7633-4FBE-9CFA-78FC0D7DE8D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9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554038"/>
            <a:ext cx="2159000" cy="7146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554038"/>
            <a:ext cx="6327775" cy="7146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6ACBBC-FA67-4DBD-A0B0-64710116106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CB326B-82C1-408B-A9BF-4A5511C5B5F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9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0CF4B5-E980-4932-953D-41FEDE5EB8B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42CEC5-2C72-4EF4-9085-EE0F552D709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0" y="2339975"/>
            <a:ext cx="3883025" cy="913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339975"/>
            <a:ext cx="3884613" cy="913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7BBE12-D164-4AAF-9B03-CE75AD82044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CB2E8D-E7AF-4E7E-8C0B-7D1B7747749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032E5A-5EA9-430C-88EB-8641AD1821E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7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C0B0CB-0AAA-415D-A927-8BD72F5F29E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2EC63D-16D9-4738-A229-5920A0B9430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51735B-6CB6-4DD5-A130-B3D644F903C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0353ED-4158-448C-BD03-41CC6B7BB6C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0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521050-CF28-4038-A84C-F94EFDA44B0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5963" y="717550"/>
            <a:ext cx="2114550" cy="10760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717550"/>
            <a:ext cx="6192838" cy="10760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174950-839D-4808-9ADF-9DDFED91AD4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1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DD2ACE-B420-4B13-9A9B-0D8ECBDA2A0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F5234B-E74A-47D7-9627-7624FF2FD06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F108C2-BD18-4A4F-A865-D6231D1B87E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33B501-4FF2-415D-A7FA-66D5CB6564B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8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A21C5C-3AC2-4304-8FFE-00F8DB98F65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667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667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2A31DE-65A3-4178-B9C0-EA6372903D9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8AA172-BA06-4758-A994-554CB527B36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257C24-474C-4BC3-8C78-628A9101701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889747-9446-4AD1-B1DA-35CFA8556D3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65350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D4BD87-FA63-4B41-8593-9B5BFAC598B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769197-9D73-4D42-ACBF-DF4DB57E2BE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6D9D64-A263-421A-83BC-058AFEB7476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8F295A-2FCF-4720-BC74-2D697FB0AB8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E7D598-A7CD-47C6-99D6-B713D333175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9CBB2F-1599-4F98-9BD9-A60A5525C9A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59FD95-899E-405B-8724-226F4F602A9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A1F819-C376-4401-9EAC-18E04C0DA89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853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853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D3246E-BCD1-44D2-A469-69DC555D0C2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11EB6F-B45D-4A5B-A35A-EE1D5555013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0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4B13C1-8A0D-4F61-8456-C4FE21704C1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3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83CF70-1EDF-4E00-B71B-8FD3E2C8141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60588"/>
            <a:ext cx="4459287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60588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BAAE3C-3589-4EFB-A5DE-ACA462BC15F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C9CE3A-45F8-48E2-9FA1-A4C40BCE644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A76376-E605-4F4A-A116-6988E973944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0517AE-6045-4C55-A2B4-567B745006C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0FB2FB-5C44-4014-AA56-9A84C206D61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1566C5-BF5C-495B-8264-806DBC19C21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ED9AE6-4FD8-4414-ADDF-63FC026EAB7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3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CFD47A-2C03-4046-9DB7-C4EA5829496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848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848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DA4424-9BD9-4B56-8121-D44FAC53D72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935FD7-50D9-462A-8935-A01B6C4AAB0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5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563982-9A91-4A09-A844-7DB40F67A67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BE1F1D-DDDB-4722-B7E1-95CC414975F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1B9E7E-0E56-48F8-B268-7C7738DD121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5D9835-F997-44CD-A4AD-1439621A9BA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E89557-A191-4B1F-AC45-D57C31FA453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A8C12E-EAEA-4848-968D-B1477942D39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D48152-618A-4013-80A4-B78F22FC993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8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50E5FD-B67F-4742-A248-B10580DCB55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3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5C5BB0-55E3-4A42-A799-C51F661454B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42E4B9-2E39-4C84-A501-5178AEB6FD7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8DBFF8-5B31-45BE-BC7F-58DE30B3395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DC2824-6643-4979-AF63-5C56682C869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D713E7-13E5-4D2D-8479-2051897B64D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9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7BFFB5-0CC4-44BA-97BD-E0F35E05BAF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0A21AB-BE4F-40F5-9508-0F1BA72B67E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42149B-11BB-4295-A884-C8541154C43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6F9C95-0570-4286-9044-249BA567CD9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078C4F-EB41-479C-B9FC-EF10398F5C5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0EBCE8-3F96-44BA-AF87-AED8A7DC8677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299A35-B5CD-4C52-BB8A-CC8E68E3533A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9C7DF4-E90F-42AC-89CB-446FB875175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352B30-7CF9-49A6-8DF1-41960A033518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5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36550"/>
            <a:ext cx="2266950" cy="6421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36550"/>
            <a:ext cx="6653212" cy="6421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59B054-DBC6-4654-AEB6-BDD5CCFC7B6C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115EAB-341B-483A-90BB-0B44EECC6AA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309661-B538-434A-A1B3-3D48C2F6E21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A507E4-990B-4208-9C21-468D3359A6E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3424BB-54B0-4A71-9F41-632B9BAB993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792163"/>
            <a:ext cx="4459287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79216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826222-DC2E-48B3-9B12-10F41D65138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6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EB6EF5-5F74-42E2-A183-3F0A34E481E0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F30643-BCC2-41B8-A97F-796973ABF9A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B62220-8C18-42FA-9AF6-B5A94F317D7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934F0B-B611-4B39-B21A-E4DFFF77C01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DC3FF1-578B-4ADA-BE21-6CC2A068007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DB14ED-B9DE-4FD6-8405-64E98892156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792163"/>
            <a:ext cx="2266950" cy="6696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792163"/>
            <a:ext cx="6653212" cy="669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ABA973-B865-4397-BEC0-58525CB7802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B65EA9-4864-4160-A8EC-EF948E06687E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4CC4E7-EFFE-4A10-A1A2-7E25A5DD413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5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DEA038-3EA7-4BC4-AECC-D66CD59335A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AA95B1-9EB8-4863-9301-59D781898CC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24B2EF-9423-4D7B-A0C0-BDD4F4D1C289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8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AC4D89-2F89-415A-B3C4-09628B5A6022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D3A5FB-D6A0-4A01-9F36-A2D31A69A0A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ABB3F1-0DDE-4011-ACA3-6D87F405AFD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094A49-1BF0-4E70-B389-2DD89CF6728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6FFD96-47F0-4351-B0E4-EE2FE78A31D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95EA2B-872F-490A-8419-02088C2649C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7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C8690C-E187-4287-A82A-1B1BDD34A604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7DC6E7B-EED7-4B62-A3D3-1E4E22DC94CC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48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48000" y="1913039"/>
            <a:ext cx="867600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808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808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8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808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808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8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8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8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8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8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52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11360" y="652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155360" y="652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61D4814-C9E1-4F9E-B2F8-7178B551B8EE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Thorndale" pitchFamily="18"/>
          <a:cs typeface="Tahoma" pitchFamily="2"/>
        </a:defRPr>
      </a:lvl1pPr>
    </p:bodyStyle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40000" y="540000"/>
            <a:ext cx="8820000" cy="102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40000" y="1769040"/>
            <a:ext cx="882000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40000" y="6996240"/>
            <a:ext cx="233892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71839" y="6996240"/>
            <a:ext cx="318204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36720" y="6996240"/>
            <a:ext cx="2338920" cy="519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5D371D9-4B53-48C0-A1DB-A54075797523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bodyStyle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972000" y="661320"/>
            <a:ext cx="8675640" cy="131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60000" y="2129040"/>
            <a:ext cx="8315640" cy="5716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972000" y="6743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699360" y="6743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335360" y="6743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500F151-4130-4897-90BD-DA94AE150D70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360000" y="373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40000" y="2520000"/>
            <a:ext cx="9035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7031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7031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7031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3766F6D-B3A3-45D5-A20A-00A0263EA17F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bodyStyle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2057039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99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60E81E8-833D-4B56-8F9F-41E30BDEC6A9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1" i="1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bodyStyle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28359" y="717840"/>
            <a:ext cx="835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00000" y="2160000"/>
            <a:ext cx="8280000" cy="571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2C7958C-B448-4921-AF8E-CED07E5398C4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rtl="0" hangingPunct="0">
        <a:buNone/>
        <a:tabLst/>
        <a:defRPr lang="en-US" sz="414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bodyStyle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553320"/>
            <a:ext cx="8856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92000" y="1980000"/>
            <a:ext cx="8280000" cy="5716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40000" y="6419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419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083360" y="6419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FB8D13D-4A86-43BA-8149-CA969C6F2911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20000" y="589320"/>
            <a:ext cx="864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00000" y="2052000"/>
            <a:ext cx="8280000" cy="544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9966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9966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9966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92000" y="6419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83360" y="6419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011360" y="6419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D90FA6A-5BC2-470E-A8AC-998DAB78116C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1" i="1" u="none" strike="noStrike">
          <a:ln>
            <a:noFill/>
          </a:ln>
          <a:solidFill>
            <a:srgbClr val="996633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Thorndale" pitchFamily="18"/>
          <a:cs typeface="Tahoma" pitchFamily="2"/>
        </a:defRPr>
      </a:lvl1pPr>
    </p:bodyStyle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76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D97896B-462E-40BF-A7EE-4B137397FABC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bodyStyle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4359" y="54000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0000" y="1913039"/>
            <a:ext cx="8676000" cy="5145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47B8B8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47B8B8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47B8B8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47B8B8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47B8B8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47B8B8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47B8B8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47B8B8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47B8B8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47B8B8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76000" y="652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52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155360" y="652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9D4A81B-15CF-4E1D-9C28-A33B6EA4F50D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20000" y="684000"/>
            <a:ext cx="8460000" cy="102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0000" y="1949040"/>
            <a:ext cx="8855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40000" y="631872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267360" y="634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831360" y="634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9490C74-C61B-49E5-AD65-C457B3CCE290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3636000" y="301320"/>
            <a:ext cx="6155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80000" y="1769040"/>
            <a:ext cx="7775640" cy="11133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764000" y="60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203360" y="670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515360" y="670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F278521-865D-4C31-ADB8-C27E5BC40BEE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r" rtl="0" hangingPunct="0">
        <a:buNone/>
        <a:tabLst/>
        <a:defRPr lang="en-US" sz="4140" b="1" i="1" u="none" strike="noStrike">
          <a:ln>
            <a:noFill/>
          </a:ln>
          <a:solidFill>
            <a:srgbClr val="800000"/>
          </a:solidFill>
          <a:latin typeface="Albany" pitchFamily="18"/>
          <a:ea typeface="Andale Sans UI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360000" y="301320"/>
            <a:ext cx="828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136000" cy="7141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15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35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4FF7557-55BB-4B05-AD78-064C7CC8B521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198A8A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CEB8A5C-45FF-4B01-90B4-F2A0CC9472E7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400" b="1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640000" cy="102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0000" y="1980000"/>
            <a:ext cx="8460000" cy="5145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75720" y="63000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20000" y="6318720"/>
            <a:ext cx="322236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011720" y="631872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B00A401-2835-4316-909D-18EE9BF38174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rtl="0" hangingPunct="0">
        <a:buNone/>
        <a:tabLst/>
        <a:defRPr lang="en-US" sz="4140" b="0" i="0" u="none" strike="noStrike">
          <a:ln>
            <a:noFill/>
          </a:ln>
          <a:solidFill>
            <a:srgbClr val="800000"/>
          </a:solidFill>
          <a:latin typeface="Albany" pitchFamily="18"/>
          <a:ea typeface="Andale Sans UI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006B6B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900000" y="720000"/>
            <a:ext cx="8280000" cy="10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00000" y="1980000"/>
            <a:ext cx="8280000" cy="5715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2E01BDB-50AA-426C-B83B-A54729522ECE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bodyStyle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20000" y="553320"/>
            <a:ext cx="864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00000" y="1985039"/>
            <a:ext cx="8280000" cy="5716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3366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3366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3366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3366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12000" y="645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45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083360" y="645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6FDAC8D-CEF3-458D-BD9E-55108CDF5AF6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280099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20000" y="717840"/>
            <a:ext cx="846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80000" y="2340000"/>
            <a:ext cx="7920000" cy="9137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8C88388-FE7D-41A5-BEF8-33B5C2A1ADEF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0000" y="1980000"/>
            <a:ext cx="8855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633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633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12000" y="6563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555360" y="6563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335360" y="6563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724320C-851B-4CB5-A260-0343697D9220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280099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2165039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99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99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381F3F6-3321-4DAB-8E98-D933FD0D3338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216000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E6E6FF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E6E6FF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E6E6FF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E6E6FF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B87DFAC-93D9-4A1F-BE53-6E6CEE47C00A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0301EF5-3122-49DF-ADA0-F309CF88C877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37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008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008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671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671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671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DA0C557-7660-41C3-AC9C-F77DED09EBFE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0" i="0" u="none" strike="noStrike">
          <a:ln>
            <a:noFill/>
          </a:ln>
          <a:solidFill>
            <a:srgbClr val="000080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Thorndale" pitchFamily="18"/>
          <a:cs typeface="Tahoma" pitchFamily="2"/>
        </a:defRPr>
      </a:lvl1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6225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79200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00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00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00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00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537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5375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375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8B877B0-80DA-4190-80DE-FAA609F441E9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1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latin typeface="Albany" pitchFamily="18"/>
          <a:cs typeface="Tahoma" pitchFamily="2"/>
        </a:defRPr>
      </a:lvl1pPr>
    </p:bodyStyle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64357AD-6BD5-4A50-ADCA-CEEE22048DA3}" type="slidenum"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140" b="1" i="1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n-US" sz="3200" b="0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13240"/>
            <a:ext cx="9071640" cy="300852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4800" b="1" dirty="0">
                <a:effectLst>
                  <a:outerShdw dist="17961" dir="2700000">
                    <a:scrgbClr r="0" g="0" b="0"/>
                  </a:outerShdw>
                </a:effectLst>
              </a:rPr>
              <a:t>Simulation and Debug</a:t>
            </a:r>
            <a:br>
              <a:rPr lang="en-US" sz="4800" b="1" dirty="0"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4800" b="1" dirty="0"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en-US" sz="4800" b="1" dirty="0"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en-US" sz="4000" dirty="0">
                <a:solidFill>
                  <a:srgbClr val="000080"/>
                </a:solidFill>
              </a:rPr>
              <a:t> The Vertical Slice experience</a:t>
            </a:r>
            <a:br>
              <a:rPr lang="en-US" sz="4000" dirty="0">
                <a:solidFill>
                  <a:srgbClr val="000080"/>
                </a:solidFill>
              </a:rPr>
            </a:br>
            <a:r>
              <a:rPr lang="en-US" sz="4000" dirty="0">
                <a:solidFill>
                  <a:srgbClr val="000080"/>
                </a:solidFill>
              </a:rPr>
              <a:t/>
            </a:r>
            <a:br>
              <a:rPr lang="en-US" sz="4000" dirty="0">
                <a:solidFill>
                  <a:srgbClr val="000080"/>
                </a:solidFill>
              </a:rPr>
            </a:br>
            <a:r>
              <a:rPr lang="en-US" sz="3600" i="1" dirty="0">
                <a:solidFill>
                  <a:srgbClr val="008000"/>
                </a:solidFill>
              </a:rPr>
              <a:t>Federico </a:t>
            </a:r>
            <a:r>
              <a:rPr lang="en-US" sz="3600" i="1" dirty="0" err="1">
                <a:solidFill>
                  <a:srgbClr val="008000"/>
                </a:solidFill>
              </a:rPr>
              <a:t>Lasagni</a:t>
            </a:r>
            <a:r>
              <a:rPr lang="en-US" sz="3600" i="1" dirty="0">
                <a:solidFill>
                  <a:srgbClr val="008000"/>
                </a:solidFill>
              </a:rPr>
              <a:t> </a:t>
            </a:r>
            <a:r>
              <a:rPr lang="en-US" sz="3600" i="1" dirty="0" err="1">
                <a:solidFill>
                  <a:srgbClr val="008000"/>
                </a:solidFill>
              </a:rPr>
              <a:t>Manghi</a:t>
            </a:r>
            <a:endParaRPr lang="en-US" sz="3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Federico Lasagni Manghi - University of Bologna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7CE8ED-C7F2-444B-86FF-972C57084CE2}" type="slidenum"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Issues Discovered in FTK_IM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20000" y="1980000"/>
            <a:ext cx="8460000" cy="3985706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b="1" dirty="0" smtClean="0">
                <a:solidFill>
                  <a:srgbClr val="FF0000"/>
                </a:solidFill>
              </a:rPr>
              <a:t>Wrong</a:t>
            </a:r>
            <a:r>
              <a:rPr lang="en-US" dirty="0" smtClean="0"/>
              <a:t> interpretation </a:t>
            </a:r>
            <a:r>
              <a:rPr lang="en-US" dirty="0"/>
              <a:t>of the hit values in different layers</a:t>
            </a:r>
          </a:p>
          <a:p>
            <a:pPr lvl="0"/>
            <a:r>
              <a:rPr lang="en-US" dirty="0"/>
              <a:t>Mezzanine Firmware </a:t>
            </a:r>
            <a:r>
              <a:rPr lang="en-US" dirty="0" smtClean="0"/>
              <a:t>production of </a:t>
            </a:r>
            <a:r>
              <a:rPr lang="en-US" b="1" dirty="0" smtClean="0">
                <a:solidFill>
                  <a:srgbClr val="FF0000"/>
                </a:solidFill>
              </a:rPr>
              <a:t>wrong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Module ID</a:t>
            </a:r>
            <a:endParaRPr lang="en-US" dirty="0"/>
          </a:p>
          <a:p>
            <a:pPr lvl="0"/>
            <a:r>
              <a:rPr lang="en-US" dirty="0"/>
              <a:t>Hit </a:t>
            </a:r>
            <a:r>
              <a:rPr lang="en-US" b="1" dirty="0">
                <a:solidFill>
                  <a:srgbClr val="FF0000"/>
                </a:solidFill>
              </a:rPr>
              <a:t>duplicated</a:t>
            </a:r>
            <a:r>
              <a:rPr lang="en-US" dirty="0"/>
              <a:t> in mezzanine</a:t>
            </a:r>
          </a:p>
          <a:p>
            <a:pPr lvl="0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b="1" dirty="0" smtClean="0">
                <a:solidFill>
                  <a:srgbClr val="FF0000"/>
                </a:solidFill>
              </a:rPr>
              <a:t>should have solved </a:t>
            </a:r>
            <a:r>
              <a:rPr lang="en-US" dirty="0"/>
              <a:t>these </a:t>
            </a:r>
            <a:r>
              <a:rPr lang="en-US" dirty="0" smtClean="0"/>
              <a:t>issues, however we had </a:t>
            </a:r>
            <a:r>
              <a:rPr lang="en-US" b="1" dirty="0" smtClean="0">
                <a:solidFill>
                  <a:srgbClr val="FF0000"/>
                </a:solidFill>
              </a:rPr>
              <a:t>no </a:t>
            </a:r>
            <a:r>
              <a:rPr lang="en-US" b="1" dirty="0">
                <a:solidFill>
                  <a:srgbClr val="FF0000"/>
                </a:solidFill>
              </a:rPr>
              <a:t>time to do </a:t>
            </a:r>
            <a:r>
              <a:rPr lang="en-US" b="1" dirty="0" smtClean="0">
                <a:solidFill>
                  <a:srgbClr val="FF0000"/>
                </a:solidFill>
              </a:rPr>
              <a:t>it </a:t>
            </a:r>
            <a:r>
              <a:rPr lang="en-US" dirty="0"/>
              <a:t>before </a:t>
            </a:r>
            <a:r>
              <a:rPr lang="en-US" dirty="0" smtClean="0"/>
              <a:t>shutdown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Federico Lasagni Manghi - University of Bologna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4BC378-D6FC-4ED3-95C6-1183CF206818}" type="slidenum"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20000" y="414642"/>
            <a:ext cx="8640000" cy="127419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What we observed: many roads are lost by the VS</a:t>
            </a:r>
            <a:endParaRPr lang="en-US" dirty="0"/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83928" y="1848600"/>
            <a:ext cx="6919560" cy="4989600"/>
          </a:xfrm>
        </p:spPr>
      </p:pic>
      <p:sp>
        <p:nvSpPr>
          <p:cNvPr id="4" name="TextBox 3"/>
          <p:cNvSpPr txBox="1"/>
          <p:nvPr/>
        </p:nvSpPr>
        <p:spPr>
          <a:xfrm>
            <a:off x="4804848" y="3231360"/>
            <a:ext cx="2514600" cy="88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solidFill>
                  <a:srgbClr val="0000FF"/>
                </a:solidFill>
              </a:defRPr>
            </a:pPr>
            <a:r>
              <a:rPr lang="en-US" sz="28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Patterns fired in simulation</a:t>
            </a:r>
          </a:p>
        </p:txBody>
      </p:sp>
      <p:sp>
        <p:nvSpPr>
          <p:cNvPr id="5" name="Straight Connector 4"/>
          <p:cNvSpPr/>
          <p:nvPr/>
        </p:nvSpPr>
        <p:spPr>
          <a:xfrm flipH="1">
            <a:off x="3204648" y="3917160"/>
            <a:ext cx="1600200" cy="685800"/>
          </a:xfrm>
          <a:prstGeom prst="line">
            <a:avLst/>
          </a:prstGeom>
          <a:noFill/>
          <a:ln w="18360">
            <a:solidFill>
              <a:srgbClr val="00008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2048" y="4831560"/>
            <a:ext cx="2286000" cy="88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>
                <a:solidFill>
                  <a:srgbClr val="FF0000"/>
                </a:solidFill>
              </a:defRPr>
            </a:pPr>
            <a:r>
              <a:rPr lang="en-US" sz="2800" b="0" i="0" u="none" strike="noStrike" kern="1200" dirty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Mangal" pitchFamily="2"/>
              </a:rPr>
              <a:t>Patterns fired by VS</a:t>
            </a:r>
          </a:p>
        </p:txBody>
      </p:sp>
      <p:sp>
        <p:nvSpPr>
          <p:cNvPr id="7" name="Straight Connector 6"/>
          <p:cNvSpPr/>
          <p:nvPr/>
        </p:nvSpPr>
        <p:spPr>
          <a:xfrm flipH="1">
            <a:off x="3204648" y="5517360"/>
            <a:ext cx="2057400" cy="457200"/>
          </a:xfrm>
          <a:prstGeom prst="line">
            <a:avLst/>
          </a:prstGeom>
          <a:noFill/>
          <a:ln w="18360">
            <a:solidFill>
              <a:srgbClr val="FF0000"/>
            </a:solidFill>
            <a:prstDash val="solid"/>
            <a:tailEnd type="arrow"/>
          </a:ln>
        </p:spPr>
        <p:txBody>
          <a:bodyPr vert="horz" lIns="99000" tIns="54000" rIns="99000" bIns="54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0000" y="733191"/>
            <a:ext cx="8640000" cy="6370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marL="0" marR="0" lvl="0" indent="0" algn="ctr" rtl="0" hangingPunct="0">
              <a:buSzPct val="45000"/>
              <a:buFont typeface="StarSymbol"/>
              <a:buChar char="●"/>
              <a:tabLst/>
              <a:defRPr lang="en-US" sz="4140" b="0" i="0" u="none" strike="noStrike">
                <a:ln>
                  <a:noFill/>
                </a:ln>
                <a:solidFill>
                  <a:srgbClr val="80000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None/>
            </a:pPr>
            <a:r>
              <a:rPr lang="it-IT" dirty="0" err="1"/>
              <a:t>Efficiency</a:t>
            </a:r>
            <a:r>
              <a:rPr lang="it-IT" dirty="0"/>
              <a:t> and </a:t>
            </a:r>
            <a:r>
              <a:rPr lang="it-IT" dirty="0" err="1" smtClean="0"/>
              <a:t>Purity</a:t>
            </a:r>
            <a:endParaRPr lang="it-IT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881188"/>
            <a:ext cx="9663112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07864" y="5868069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Both should go </a:t>
            </a:r>
            <a:r>
              <a:rPr lang="en-US" sz="2400" b="1" dirty="0"/>
              <a:t>to 1 when correcting for known </a:t>
            </a:r>
            <a:r>
              <a:rPr lang="en-US" sz="2400" b="1" dirty="0" smtClean="0"/>
              <a:t>errors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587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Federico Lasagni Manghi - University of Bologna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657B14-9BBA-4549-9511-94CCA3689EB5}" type="slidenum">
              <a:t>13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20000" y="733191"/>
            <a:ext cx="8640000" cy="63709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Dataflow problems also…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20000" y="1980000"/>
            <a:ext cx="8460000" cy="4062651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 smtClean="0"/>
              <a:t>Rare </a:t>
            </a:r>
            <a:r>
              <a:rPr lang="en-US" b="1" dirty="0" smtClean="0">
                <a:solidFill>
                  <a:srgbClr val="FF0000"/>
                </a:solidFill>
              </a:rPr>
              <a:t>data-flow </a:t>
            </a:r>
            <a:r>
              <a:rPr lang="en-US" b="1" dirty="0">
                <a:solidFill>
                  <a:srgbClr val="FF0000"/>
                </a:solidFill>
              </a:rPr>
              <a:t>problems </a:t>
            </a:r>
            <a:r>
              <a:rPr lang="en-US" dirty="0"/>
              <a:t>for roads</a:t>
            </a:r>
          </a:p>
          <a:p>
            <a:pPr lvl="1" rtl="0" hangingPunct="0"/>
            <a:r>
              <a:rPr lang="en-US" dirty="0"/>
              <a:t>Wrong end-words</a:t>
            </a:r>
          </a:p>
          <a:p>
            <a:pPr lvl="1" rtl="0" hangingPunct="0"/>
            <a:r>
              <a:rPr lang="en-US" dirty="0"/>
              <a:t>Missing end-words</a:t>
            </a:r>
          </a:p>
          <a:p>
            <a:pPr lvl="1" rtl="0" hangingPunct="0"/>
            <a:r>
              <a:rPr lang="en-US" dirty="0"/>
              <a:t>Very rare missing FTK fragments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Data-flow stops </a:t>
            </a:r>
            <a:r>
              <a:rPr lang="en-US" dirty="0"/>
              <a:t>(unclear origin)</a:t>
            </a:r>
          </a:p>
          <a:p>
            <a:pPr lvl="1" rtl="0" hangingPunct="0"/>
            <a:r>
              <a:rPr lang="en-US" dirty="0"/>
              <a:t>At warm start</a:t>
            </a:r>
          </a:p>
          <a:p>
            <a:pPr lvl="1" rtl="0" hangingPunct="0"/>
            <a:r>
              <a:rPr lang="en-US" dirty="0"/>
              <a:t>After long periods of data-taking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Federico Lasagni Manghi - University of Bologna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433AF7-D651-4E5D-834D-84EF413BD44B}" type="slidenum"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09200" y="660660"/>
            <a:ext cx="8640000" cy="63709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Data-flow </a:t>
            </a:r>
            <a:r>
              <a:rPr lang="en-US" dirty="0" smtClean="0"/>
              <a:t>error rate (much lower)</a:t>
            </a:r>
            <a:endParaRPr lang="en-US" dirty="0"/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9420" y="1259557"/>
            <a:ext cx="6919560" cy="4989600"/>
          </a:xfrm>
        </p:spPr>
      </p:pic>
      <p:sp>
        <p:nvSpPr>
          <p:cNvPr id="4" name="Rectangle 3"/>
          <p:cNvSpPr/>
          <p:nvPr/>
        </p:nvSpPr>
        <p:spPr>
          <a:xfrm>
            <a:off x="6624488" y="5940077"/>
            <a:ext cx="685799" cy="2286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429000"/>
            <a:ext cx="2514600" cy="880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Errors/event in the sample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Federico Lasagni Manghi - University of Bologna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58C54-BFF2-4047-8FA4-49E29D881CB2}" type="slidenum">
              <a:t>15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3732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Conclusions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75816" y="1547589"/>
            <a:ext cx="8868600" cy="498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 smtClean="0"/>
              <a:t>Validated </a:t>
            </a:r>
            <a:r>
              <a:rPr lang="en-US" b="1" dirty="0" smtClean="0"/>
              <a:t>VS Simulation</a:t>
            </a:r>
            <a:r>
              <a:rPr lang="en-US" dirty="0" smtClean="0"/>
              <a:t> using </a:t>
            </a:r>
            <a:r>
              <a:rPr lang="en-US" b="1" dirty="0" err="1"/>
              <a:t>FTKSim</a:t>
            </a:r>
            <a:endParaRPr lang="en-US" b="1" dirty="0"/>
          </a:p>
          <a:p>
            <a:pPr lvl="0"/>
            <a:r>
              <a:rPr lang="en-US" dirty="0"/>
              <a:t>Used it to test the VS and its components from development to integration in ATLAS</a:t>
            </a:r>
          </a:p>
          <a:p>
            <a:pPr lvl="0"/>
            <a:r>
              <a:rPr lang="en-US" dirty="0"/>
              <a:t>Found several </a:t>
            </a:r>
            <a:r>
              <a:rPr lang="en-US" b="1" dirty="0"/>
              <a:t>issues</a:t>
            </a:r>
            <a:r>
              <a:rPr lang="en-US" dirty="0"/>
              <a:t> and the </a:t>
            </a:r>
            <a:r>
              <a:rPr lang="en-US" b="1" dirty="0"/>
              <a:t>sources</a:t>
            </a:r>
            <a:r>
              <a:rPr lang="en-US" dirty="0"/>
              <a:t> of some</a:t>
            </a:r>
          </a:p>
          <a:p>
            <a:pPr lvl="0"/>
            <a:r>
              <a:rPr lang="en-US" dirty="0"/>
              <a:t>Provided </a:t>
            </a:r>
            <a:r>
              <a:rPr lang="en-US" b="1" dirty="0"/>
              <a:t>efficiency</a:t>
            </a:r>
            <a:r>
              <a:rPr lang="en-US" dirty="0"/>
              <a:t> and </a:t>
            </a:r>
            <a:r>
              <a:rPr lang="en-US" b="1" dirty="0"/>
              <a:t>purity</a:t>
            </a:r>
            <a:r>
              <a:rPr lang="en-US" dirty="0"/>
              <a:t> of the components and the whole VS system</a:t>
            </a:r>
          </a:p>
          <a:p>
            <a:pPr lvl="0"/>
            <a:r>
              <a:rPr lang="en-US" b="1" dirty="0"/>
              <a:t>TODO</a:t>
            </a:r>
            <a:r>
              <a:rPr lang="en-US" dirty="0"/>
              <a:t>: fix data-manipulation issues, investigate data-flow issues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Federico Lasagni Manghi - University of Bologna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84B26E-4859-4828-8081-2435E8B320E8}" type="slidenum">
              <a:t>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Why a simulation?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832" y="1763613"/>
            <a:ext cx="8424745" cy="498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b="1" dirty="0"/>
              <a:t>To provide feedback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During the </a:t>
            </a:r>
            <a:r>
              <a:rPr lang="en-US" dirty="0">
                <a:solidFill>
                  <a:srgbClr val="FF0000"/>
                </a:solidFill>
              </a:rPr>
              <a:t>development of </a:t>
            </a:r>
            <a:r>
              <a:rPr lang="en-US" dirty="0" smtClean="0">
                <a:solidFill>
                  <a:srgbClr val="FF0000"/>
                </a:solidFill>
              </a:rPr>
              <a:t>boards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During the </a:t>
            </a:r>
            <a:r>
              <a:rPr lang="en-US" dirty="0">
                <a:solidFill>
                  <a:srgbClr val="FF0000"/>
                </a:solidFill>
              </a:rPr>
              <a:t>development of </a:t>
            </a:r>
            <a:r>
              <a:rPr lang="en-US" dirty="0" smtClean="0">
                <a:solidFill>
                  <a:srgbClr val="FF0000"/>
                </a:solidFill>
              </a:rPr>
              <a:t>firmware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>
                <a:solidFill>
                  <a:srgbClr val="FF0000"/>
                </a:solidFill>
              </a:rPr>
              <a:t>Assembling the boards</a:t>
            </a:r>
          </a:p>
          <a:p>
            <a:pPr lvl="0"/>
            <a:r>
              <a:rPr lang="en-US" dirty="0"/>
              <a:t>To determine the </a:t>
            </a:r>
            <a:r>
              <a:rPr lang="en-US" dirty="0">
                <a:solidFill>
                  <a:srgbClr val="FF0000"/>
                </a:solidFill>
              </a:rPr>
              <a:t>characteristics</a:t>
            </a:r>
            <a:r>
              <a:rPr lang="en-US" dirty="0"/>
              <a:t> of the system: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Efficiency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Purity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128" y="6300117"/>
            <a:ext cx="3222360" cy="521280"/>
          </a:xfrm>
        </p:spPr>
        <p:txBody>
          <a:bodyPr/>
          <a:lstStyle/>
          <a:p>
            <a:pPr lvl="0"/>
            <a:r>
              <a:rPr lang="en-US" dirty="0" smtClean="0"/>
              <a:t>Federico </a:t>
            </a:r>
            <a:r>
              <a:rPr lang="en-US" dirty="0" err="1" smtClean="0"/>
              <a:t>Lasagni</a:t>
            </a:r>
            <a:r>
              <a:rPr lang="en-US" dirty="0" smtClean="0"/>
              <a:t> </a:t>
            </a:r>
            <a:r>
              <a:rPr lang="en-US" dirty="0" err="1" smtClean="0"/>
              <a:t>Manghi</a:t>
            </a:r>
            <a:r>
              <a:rPr lang="en-US" dirty="0" smtClean="0"/>
              <a:t> - University of Bologna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0512" y="6372125"/>
            <a:ext cx="2348280" cy="521280"/>
          </a:xfrm>
        </p:spPr>
        <p:txBody>
          <a:bodyPr/>
          <a:lstStyle/>
          <a:p>
            <a:pPr lvl="0"/>
            <a:fld id="{DDF45E18-5FF8-4687-9596-4C9A9F0E6FC0}" type="slidenum">
              <a:t>3</a:t>
            </a:fld>
            <a:endParaRPr lang="en-US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20000" y="733191"/>
            <a:ext cx="8640000" cy="63709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Structure (now</a:t>
            </a:r>
            <a:r>
              <a:rPr lang="en-US" dirty="0" smtClean="0"/>
              <a:t>) for the VS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832" y="1677069"/>
            <a:ext cx="8460000" cy="4524315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dirty="0"/>
              <a:t>C++ program, ROOT analysis tools.</a:t>
            </a:r>
          </a:p>
          <a:p>
            <a:pPr lvl="0">
              <a:buNone/>
            </a:pPr>
            <a:r>
              <a:rPr lang="en-US" dirty="0"/>
              <a:t>Evolved together with the Vertical Slice:</a:t>
            </a:r>
          </a:p>
          <a:p>
            <a:pPr lvl="0"/>
            <a:r>
              <a:rPr lang="en-US" dirty="0"/>
              <a:t>Data reading class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FTK_IM mezzanine</a:t>
            </a:r>
            <a:r>
              <a:rPr lang="en-US" dirty="0" smtClean="0"/>
              <a:t> simulation: clustering</a:t>
            </a:r>
            <a:endParaRPr lang="en-US" dirty="0"/>
          </a:p>
          <a:p>
            <a:pPr lvl="0"/>
            <a:r>
              <a:rPr lang="en-US" dirty="0">
                <a:solidFill>
                  <a:srgbClr val="FF0000"/>
                </a:solidFill>
              </a:rPr>
              <a:t>EDRO</a:t>
            </a:r>
            <a:r>
              <a:rPr lang="en-US" dirty="0"/>
              <a:t> simulation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AM</a:t>
            </a:r>
            <a:r>
              <a:rPr lang="en-US" dirty="0"/>
              <a:t> simulation</a:t>
            </a:r>
          </a:p>
          <a:p>
            <a:pPr lvl="0">
              <a:buClr>
                <a:srgbClr val="000080"/>
              </a:buClr>
              <a:buChar char="➔"/>
            </a:pPr>
            <a:r>
              <a:rPr lang="en-US" b="1" dirty="0" smtClean="0">
                <a:solidFill>
                  <a:srgbClr val="FF0000"/>
                </a:solidFill>
              </a:rPr>
              <a:t>Compare results </a:t>
            </a:r>
            <a:r>
              <a:rPr lang="en-US" dirty="0" smtClean="0"/>
              <a:t>at all steps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0619" y="4124978"/>
            <a:ext cx="19687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34" descr="mezzan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4366864" y="4196830"/>
            <a:ext cx="1269575" cy="1037197"/>
          </a:xfrm>
          <a:prstGeom prst="rect">
            <a:avLst/>
          </a:prstGeom>
        </p:spPr>
      </p:pic>
      <p:pic>
        <p:nvPicPr>
          <p:cNvPr id="8" name="Picture 13" descr="P51102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84528" y="4633226"/>
            <a:ext cx="1829593" cy="1155990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 rot="18900000" flipH="1">
            <a:off x="7031854" y="5067308"/>
            <a:ext cx="162521" cy="404845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92468" y="4931965"/>
            <a:ext cx="642523" cy="8800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881512" y="5493131"/>
            <a:ext cx="1519634" cy="3062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173299" y="4773048"/>
            <a:ext cx="77320" cy="873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>
            <a:off x="5472360" y="4715428"/>
            <a:ext cx="216024" cy="9362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extBox 26"/>
          <p:cNvSpPr txBox="1"/>
          <p:nvPr/>
        </p:nvSpPr>
        <p:spPr>
          <a:xfrm>
            <a:off x="7401146" y="471542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AM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34991" y="4263894"/>
            <a:ext cx="7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EDRO</a:t>
            </a:r>
            <a:endParaRPr lang="it-IT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Federico Lasagni Manghi - University of Bologna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D31D68-25A8-4424-9314-61A67543872E}" type="slidenum">
              <a:t>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20000" y="733191"/>
            <a:ext cx="8640000" cy="63709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Validation of  VS online simulation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98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z="2800" dirty="0"/>
              <a:t>Debugged </a:t>
            </a:r>
            <a:r>
              <a:rPr lang="en-US" sz="2800" dirty="0" smtClean="0">
                <a:solidFill>
                  <a:srgbClr val="FF0000"/>
                </a:solidFill>
              </a:rPr>
              <a:t>“VS online simulation”</a:t>
            </a:r>
            <a:r>
              <a:rPr lang="en-US" sz="2800" dirty="0" smtClean="0"/>
              <a:t> </a:t>
            </a:r>
            <a:r>
              <a:rPr lang="en-US" sz="2800" dirty="0"/>
              <a:t>versus </a:t>
            </a:r>
            <a:r>
              <a:rPr lang="en-US" sz="2800" dirty="0" err="1">
                <a:solidFill>
                  <a:srgbClr val="FF0000"/>
                </a:solidFill>
              </a:rPr>
              <a:t>FTKSim</a:t>
            </a:r>
            <a:endParaRPr lang="en-US" sz="2800" dirty="0">
              <a:solidFill>
                <a:srgbClr val="FF0000"/>
              </a:solidFill>
            </a:endParaRPr>
          </a:p>
          <a:p>
            <a:pPr lvl="0"/>
            <a:r>
              <a:rPr lang="en-US" sz="2800" dirty="0"/>
              <a:t>Difference traced to </a:t>
            </a:r>
            <a:r>
              <a:rPr lang="en-US" sz="2800" b="1" dirty="0">
                <a:solidFill>
                  <a:srgbClr val="FF0000"/>
                </a:solidFill>
              </a:rPr>
              <a:t>different </a:t>
            </a:r>
            <a:r>
              <a:rPr lang="en-US" sz="2800" b="1" dirty="0" smtClean="0">
                <a:solidFill>
                  <a:srgbClr val="FF0000"/>
                </a:solidFill>
              </a:rPr>
              <a:t>format</a:t>
            </a:r>
            <a:endParaRPr lang="en-US" sz="2800" b="1" dirty="0">
              <a:solidFill>
                <a:srgbClr val="FF0000"/>
              </a:solidFill>
            </a:endParaRPr>
          </a:p>
          <a:p>
            <a:pPr lvl="0"/>
            <a:r>
              <a:rPr lang="en-GB" sz="2800" dirty="0" smtClean="0"/>
              <a:t>Imported “</a:t>
            </a:r>
            <a:r>
              <a:rPr lang="en-GB" sz="2800" dirty="0" err="1" smtClean="0"/>
              <a:t>bystream</a:t>
            </a:r>
            <a:r>
              <a:rPr lang="en-GB" sz="2800" dirty="0" smtClean="0"/>
              <a:t> decoder” </a:t>
            </a:r>
            <a:r>
              <a:rPr lang="en-GB" sz="2800" dirty="0"/>
              <a:t>for SCT into FTK online simulation </a:t>
            </a:r>
            <a:endParaRPr lang="en-GB" sz="2800" dirty="0" smtClean="0"/>
          </a:p>
          <a:p>
            <a:pPr lvl="0"/>
            <a:r>
              <a:rPr lang="en-US" sz="2800" dirty="0" smtClean="0"/>
              <a:t>Differences </a:t>
            </a:r>
            <a:r>
              <a:rPr lang="en-US" sz="2800" dirty="0"/>
              <a:t>found and corrected in </a:t>
            </a:r>
            <a:r>
              <a:rPr lang="en-US" sz="2800" b="1" dirty="0" smtClean="0">
                <a:solidFill>
                  <a:srgbClr val="FF0000"/>
                </a:solidFill>
              </a:rPr>
              <a:t>VS online </a:t>
            </a:r>
            <a:r>
              <a:rPr lang="en-US" sz="2800" b="1" dirty="0">
                <a:solidFill>
                  <a:srgbClr val="FF0000"/>
                </a:solidFill>
              </a:rPr>
              <a:t>simulation</a:t>
            </a:r>
          </a:p>
          <a:p>
            <a:pPr lvl="1" rtl="0" hangingPunct="0"/>
            <a:r>
              <a:rPr lang="en-US" dirty="0"/>
              <a:t>Inversion of strip number for SCT side = 1</a:t>
            </a:r>
          </a:p>
          <a:p>
            <a:pPr lvl="1" rtl="0" hangingPunct="0"/>
            <a:r>
              <a:rPr lang="en-US" dirty="0"/>
              <a:t>Renumbering of </a:t>
            </a:r>
            <a:r>
              <a:rPr lang="en-US" dirty="0" smtClean="0"/>
              <a:t>link number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Federico Lasagni Manghi - University of Bologna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8617E8-24A7-4BD4-B1C4-F4336345788E}" type="slidenum">
              <a:t>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832" y="395461"/>
            <a:ext cx="8640000" cy="10234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What we obtain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75816" y="1331565"/>
            <a:ext cx="9071640" cy="498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HW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FF0000"/>
                </a:solidFill>
              </a:rPr>
              <a:t>simulation</a:t>
            </a:r>
            <a:r>
              <a:rPr lang="en-US" dirty="0" smtClean="0"/>
              <a:t> are compared for:</a:t>
            </a:r>
            <a:endParaRPr lang="en-US" dirty="0"/>
          </a:p>
          <a:p>
            <a:pPr lvl="0"/>
            <a:r>
              <a:rPr lang="en-US" b="1" dirty="0">
                <a:solidFill>
                  <a:srgbClr val="002060"/>
                </a:solidFill>
              </a:rPr>
              <a:t>Hits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after mezzanine data </a:t>
            </a:r>
            <a:r>
              <a:rPr lang="en-US" dirty="0" err="1"/>
              <a:t>clusterization</a:t>
            </a:r>
            <a:endParaRPr lang="en-US" dirty="0"/>
          </a:p>
          <a:p>
            <a:pPr lvl="0"/>
            <a:r>
              <a:rPr lang="en-US" b="1" dirty="0">
                <a:solidFill>
                  <a:srgbClr val="002060"/>
                </a:solidFill>
              </a:rPr>
              <a:t>Roads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from </a:t>
            </a:r>
            <a:r>
              <a:rPr lang="en-US" dirty="0" smtClean="0"/>
              <a:t>the </a:t>
            </a:r>
            <a:r>
              <a:rPr lang="en-US" dirty="0" err="1" smtClean="0"/>
              <a:t>AMBoard</a:t>
            </a:r>
            <a:endParaRPr lang="en-US" dirty="0"/>
          </a:p>
          <a:p>
            <a:pPr marL="108000" lvl="0" indent="0">
              <a:buNone/>
            </a:pPr>
            <a:r>
              <a:rPr lang="en-US" dirty="0"/>
              <a:t>We can read </a:t>
            </a:r>
            <a:r>
              <a:rPr lang="en-US" dirty="0" smtClean="0"/>
              <a:t>Simulated </a:t>
            </a:r>
            <a:r>
              <a:rPr lang="en-US" dirty="0"/>
              <a:t>values (event per event) of:</a:t>
            </a:r>
          </a:p>
          <a:p>
            <a:pPr lvl="0"/>
            <a:r>
              <a:rPr lang="en-US" b="1" dirty="0">
                <a:solidFill>
                  <a:srgbClr val="002060"/>
                </a:solidFill>
              </a:rPr>
              <a:t>Hits</a:t>
            </a:r>
            <a:r>
              <a:rPr lang="en-US" dirty="0"/>
              <a:t> after EDRO data conversion</a:t>
            </a:r>
          </a:p>
          <a:p>
            <a:pPr lvl="0"/>
            <a:r>
              <a:rPr lang="en-US" b="1" dirty="0">
                <a:solidFill>
                  <a:srgbClr val="002060"/>
                </a:solidFill>
              </a:rPr>
              <a:t>Roads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/>
              <a:t>from AM </a:t>
            </a:r>
            <a:r>
              <a:rPr lang="en-US" dirty="0" smtClean="0"/>
              <a:t>Simulation</a:t>
            </a:r>
            <a:endParaRPr lang="en-US" dirty="0"/>
          </a:p>
          <a:p>
            <a:pPr lvl="1" rtl="0" hangingPunct="0">
              <a:buClr>
                <a:srgbClr val="000080"/>
              </a:buClr>
              <a:buSzPct val="45000"/>
              <a:buChar char="➔"/>
            </a:pPr>
            <a:r>
              <a:rPr lang="en-US" sz="2600" dirty="0">
                <a:solidFill>
                  <a:srgbClr val="008000"/>
                </a:solidFill>
              </a:rPr>
              <a:t>These are useful if we have saved the </a:t>
            </a:r>
            <a:r>
              <a:rPr lang="en-US" sz="2600" dirty="0" smtClean="0">
                <a:solidFill>
                  <a:srgbClr val="008000"/>
                </a:solidFill>
              </a:rPr>
              <a:t>spy-buffers with the</a:t>
            </a:r>
          </a:p>
          <a:p>
            <a:pPr marL="576000" lvl="1" indent="0" rtl="0" hangingPunct="0">
              <a:buClr>
                <a:srgbClr val="000080"/>
              </a:buClr>
              <a:buSzPct val="45000"/>
              <a:buNone/>
            </a:pPr>
            <a:r>
              <a:rPr lang="en-US" sz="2600" dirty="0" smtClean="0">
                <a:solidFill>
                  <a:srgbClr val="008000"/>
                </a:solidFill>
              </a:rPr>
              <a:t>                  corresponding info in the hardware</a:t>
            </a:r>
            <a:endParaRPr lang="en-US" sz="2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Federico Lasagni Manghi - University of Bologna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F31771-48F9-4F47-B69B-87227AA43F46}" type="slidenum">
              <a:t>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When has it been used?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832" y="1619597"/>
            <a:ext cx="8460000" cy="4324261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dirty="0"/>
              <a:t>To test the </a:t>
            </a:r>
            <a:r>
              <a:rPr lang="en-US" b="1" dirty="0">
                <a:solidFill>
                  <a:srgbClr val="002060"/>
                </a:solidFill>
              </a:rPr>
              <a:t>EDRO-AMB system</a:t>
            </a:r>
          </a:p>
          <a:p>
            <a:pPr lvl="1" rtl="0" hangingPunct="0"/>
            <a:r>
              <a:rPr lang="en-US" dirty="0"/>
              <a:t>Firmware</a:t>
            </a:r>
          </a:p>
          <a:p>
            <a:pPr lvl="1" rtl="0" hangingPunct="0"/>
            <a:r>
              <a:rPr lang="en-US" dirty="0"/>
              <a:t>Communication</a:t>
            </a:r>
          </a:p>
          <a:p>
            <a:pPr lvl="0"/>
            <a:r>
              <a:rPr lang="en-US" dirty="0"/>
              <a:t>To test the communication with the </a:t>
            </a:r>
            <a:r>
              <a:rPr lang="en-US" b="1" dirty="0">
                <a:solidFill>
                  <a:srgbClr val="002060"/>
                </a:solidFill>
              </a:rPr>
              <a:t>FTK_IM</a:t>
            </a:r>
          </a:p>
          <a:p>
            <a:pPr lvl="0"/>
            <a:r>
              <a:rPr lang="en-US" dirty="0"/>
              <a:t>To test the </a:t>
            </a:r>
            <a:r>
              <a:rPr lang="en-US" b="1" dirty="0">
                <a:solidFill>
                  <a:srgbClr val="002060"/>
                </a:solidFill>
              </a:rPr>
              <a:t>FTK_IM</a:t>
            </a:r>
            <a:r>
              <a:rPr lang="en-US" dirty="0"/>
              <a:t> firmware</a:t>
            </a:r>
          </a:p>
          <a:p>
            <a:pPr lvl="0"/>
            <a:r>
              <a:rPr lang="en-US" dirty="0"/>
              <a:t>To test the </a:t>
            </a:r>
            <a:r>
              <a:rPr lang="en-US" b="1" dirty="0">
                <a:solidFill>
                  <a:srgbClr val="002060"/>
                </a:solidFill>
              </a:rPr>
              <a:t>whole VS system</a:t>
            </a:r>
          </a:p>
          <a:p>
            <a:pPr lvl="0"/>
            <a:r>
              <a:rPr lang="en-US" dirty="0"/>
              <a:t>To better understand the </a:t>
            </a:r>
            <a:r>
              <a:rPr lang="en-US" b="1" dirty="0">
                <a:solidFill>
                  <a:srgbClr val="002060"/>
                </a:solidFill>
              </a:rPr>
              <a:t>necessary setup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9832" y="588652"/>
            <a:ext cx="8640000" cy="6370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marL="0" marR="0" lvl="0" indent="0" algn="ctr" rtl="0" hangingPunct="0">
              <a:buSzPct val="45000"/>
              <a:buFont typeface="StarSymbol"/>
              <a:buChar char="●"/>
              <a:tabLst/>
              <a:defRPr lang="en-US" sz="4140" b="0" i="0" u="none" strike="noStrike">
                <a:ln>
                  <a:noFill/>
                </a:ln>
                <a:solidFill>
                  <a:srgbClr val="80000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it-IT" kern="0" dirty="0" err="1" smtClean="0"/>
              <a:t>Tests</a:t>
            </a:r>
            <a:endParaRPr lang="it-IT" kern="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03808" y="1259557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r>
              <a:rPr lang="en-US" sz="2800" kern="0" dirty="0" smtClean="0"/>
              <a:t>Offline Tests of components</a:t>
            </a:r>
          </a:p>
          <a:p>
            <a:r>
              <a:rPr lang="en-US" sz="2800" kern="0" dirty="0" smtClean="0"/>
              <a:t>Offline tests of full VS</a:t>
            </a:r>
          </a:p>
          <a:p>
            <a:r>
              <a:rPr lang="en-US" sz="2800" kern="0" dirty="0" smtClean="0"/>
              <a:t>Online Tests without data</a:t>
            </a:r>
          </a:p>
          <a:p>
            <a:r>
              <a:rPr lang="en-US" sz="2800" kern="0" dirty="0" smtClean="0"/>
              <a:t>Tests with real data:</a:t>
            </a:r>
          </a:p>
          <a:p>
            <a:pPr lvl="1"/>
            <a:r>
              <a:rPr lang="it-IT" sz="2400" dirty="0" err="1"/>
              <a:t>Period</a:t>
            </a:r>
            <a:r>
              <a:rPr lang="it-IT" sz="2400" dirty="0"/>
              <a:t> </a:t>
            </a:r>
            <a:r>
              <a:rPr lang="it-IT" sz="2400" dirty="0" err="1"/>
              <a:t>January</a:t>
            </a:r>
            <a:r>
              <a:rPr lang="it-IT" sz="2400" dirty="0"/>
              <a:t> – </a:t>
            </a:r>
            <a:r>
              <a:rPr lang="it-IT" sz="2400" dirty="0" err="1"/>
              <a:t>February</a:t>
            </a:r>
            <a:r>
              <a:rPr lang="it-IT" sz="2400" dirty="0"/>
              <a:t> 2013</a:t>
            </a:r>
          </a:p>
          <a:p>
            <a:pPr lvl="1"/>
            <a:r>
              <a:rPr lang="en-US" sz="2400" dirty="0"/>
              <a:t>P-</a:t>
            </a:r>
            <a:r>
              <a:rPr lang="en-US" sz="2400" dirty="0" err="1"/>
              <a:t>Pb</a:t>
            </a:r>
            <a:r>
              <a:rPr lang="en-US" sz="2400" dirty="0"/>
              <a:t> collisions at 8 </a:t>
            </a:r>
            <a:r>
              <a:rPr lang="en-US" sz="2400" dirty="0" err="1"/>
              <a:t>TeV</a:t>
            </a:r>
            <a:r>
              <a:rPr lang="en-US" sz="2400" dirty="0"/>
              <a:t> and p-p collisions at 2.76 </a:t>
            </a:r>
            <a:r>
              <a:rPr lang="en-US" sz="2400" dirty="0" err="1"/>
              <a:t>TeV</a:t>
            </a:r>
            <a:endParaRPr lang="en-US" sz="2400" dirty="0"/>
          </a:p>
          <a:p>
            <a:pPr lvl="1"/>
            <a:r>
              <a:rPr lang="en-US" sz="2400" dirty="0"/>
              <a:t>focusing on run 219171 p-p collisions at 2.76 </a:t>
            </a:r>
            <a:r>
              <a:rPr lang="en-US" sz="2400" dirty="0" err="1"/>
              <a:t>TeV</a:t>
            </a:r>
            <a:endParaRPr lang="en-US" sz="2400" dirty="0"/>
          </a:p>
          <a:p>
            <a:pPr lvl="1"/>
            <a:r>
              <a:rPr lang="en-US" sz="2400" dirty="0"/>
              <a:t>Level 1 Rate ≈ 30 kHz</a:t>
            </a:r>
          </a:p>
          <a:p>
            <a:pPr lvl="1"/>
            <a:endParaRPr lang="en-US" sz="2400" kern="0" dirty="0" smtClean="0"/>
          </a:p>
          <a:p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1617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Federico Lasagni Manghi - University of Bologna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27D8A2-793A-400A-8076-DFD53D50F215}" type="slidenum">
              <a:t>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832" y="395461"/>
            <a:ext cx="8640000" cy="102348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The EDRO-AMB System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808" y="1259557"/>
            <a:ext cx="9071640" cy="498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>
                <a:ln>
                  <a:noFill/>
                </a:ln>
                <a:solidFill>
                  <a:srgbClr val="006B6B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dirty="0"/>
              <a:t>We have tested the system from the arrival of the hits in the EDRO board to the road firing.</a:t>
            </a:r>
          </a:p>
          <a:p>
            <a:pPr marL="108000" lv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DEFINITIONS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Efficiency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= Correct fired roads / expected roads</a:t>
            </a:r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Purity</a:t>
            </a:r>
            <a:r>
              <a:rPr lang="en-US" dirty="0"/>
              <a:t> = Correct fired roads / total fired </a:t>
            </a:r>
            <a:r>
              <a:rPr lang="en-US" dirty="0" smtClean="0"/>
              <a:t>roads</a:t>
            </a:r>
          </a:p>
          <a:p>
            <a:pPr marL="108000" lvl="0" indent="0">
              <a:buNone/>
            </a:pPr>
            <a:r>
              <a:rPr lang="en-US" sz="2800" dirty="0" smtClean="0"/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Expected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002060"/>
                </a:solidFill>
              </a:rPr>
              <a:t>correct</a:t>
            </a:r>
            <a:r>
              <a:rPr lang="en-US" sz="2800" dirty="0" smtClean="0"/>
              <a:t> means “</a:t>
            </a:r>
            <a:r>
              <a:rPr lang="en-US" sz="2800" b="1" dirty="0" smtClean="0">
                <a:solidFill>
                  <a:srgbClr val="FF0000"/>
                </a:solidFill>
              </a:rPr>
              <a:t>predicted by simulation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Federico Lasagni Manghi - University of Bologna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5C54C8-1F0C-430C-B8E0-5FB55CAD3BC9}" type="slidenum"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20000" y="414642"/>
            <a:ext cx="8640000" cy="127419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Analyzing data from this part</a:t>
            </a:r>
            <a:br>
              <a:rPr lang="en-US" dirty="0" smtClean="0"/>
            </a:br>
            <a:r>
              <a:rPr lang="en-US" dirty="0" err="1" smtClean="0"/>
              <a:t>Sim</a:t>
            </a:r>
            <a:r>
              <a:rPr lang="en-US" dirty="0" smtClean="0"/>
              <a:t> </a:t>
            </a:r>
            <a:r>
              <a:rPr lang="en-US" dirty="0" err="1"/>
              <a:t>vs</a:t>
            </a:r>
            <a:r>
              <a:rPr lang="en-US" dirty="0"/>
              <a:t> real VS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00200" y="1600200"/>
            <a:ext cx="6919560" cy="4989600"/>
          </a:xfrm>
        </p:spPr>
      </p:pic>
      <p:sp>
        <p:nvSpPr>
          <p:cNvPr id="4" name="TextBox 3"/>
          <p:cNvSpPr txBox="1"/>
          <p:nvPr/>
        </p:nvSpPr>
        <p:spPr>
          <a:xfrm>
            <a:off x="4572000" y="3200400"/>
            <a:ext cx="5257800" cy="1506459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1">
                <a:solidFill>
                  <a:srgbClr val="B80047"/>
                </a:solidFill>
                <a:effectLst>
                  <a:outerShdw dist="17961" dir="2700000">
                    <a:scrgbClr r="0" g="0" b="0"/>
                  </a:outerShdw>
                </a:effectLst>
              </a:defRPr>
            </a:pPr>
            <a:r>
              <a:rPr lang="en-US" sz="3200" b="1" i="0" u="none" strike="noStrike" kern="1200" dirty="0" smtClean="0">
                <a:ln>
                  <a:noFill/>
                </a:ln>
                <a:solidFill>
                  <a:srgbClr val="B80047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0 Errors / 276 roads</a:t>
            </a:r>
          </a:p>
          <a:p>
            <a:pPr marL="457200" marR="0" lvl="0" indent="-4572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  <a:defRPr sz="3200" b="1">
                <a:solidFill>
                  <a:srgbClr val="B80047"/>
                </a:solidFill>
                <a:effectLst>
                  <a:outerShdw dist="17961" dir="2700000">
                    <a:scrgbClr r="0" g="0" b="0"/>
                  </a:outerShdw>
                </a:effectLst>
              </a:defRPr>
            </a:pPr>
            <a:r>
              <a:rPr lang="en-US" sz="3200" b="1" dirty="0" smtClean="0">
                <a:solidFill>
                  <a:srgbClr val="B80047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Microsoft YaHei" pitchFamily="2"/>
                <a:cs typeface="Mangal" pitchFamily="2"/>
              </a:rPr>
              <a:t>Efficiency &gt; 88%, at 95% CL </a:t>
            </a:r>
            <a:endParaRPr lang="en-US" sz="3200" b="1" i="0" u="none" strike="noStrike" kern="1200" dirty="0">
              <a:ln>
                <a:noFill/>
              </a:ln>
              <a:solidFill>
                <a:srgbClr val="B80047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lyt-charg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for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lyt-frep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glaci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lyt-greengradli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keybo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lyt-movwa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lyt-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lyt-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lyt-num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blackand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lyt-reded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lyt-roundedr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lyt-techpo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lyt-tunn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wa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lyt-orga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w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aqu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yt-bluelinesgr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yt-oce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yt-blue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yt-sunri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yt-bluetitledow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yt-brow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6281</TotalTime>
  <Words>602</Words>
  <Application>Microsoft Office PowerPoint</Application>
  <PresentationFormat>Personalizzato</PresentationFormat>
  <Paragraphs>111</Paragraphs>
  <Slides>15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26</vt:i4>
      </vt:variant>
      <vt:variant>
        <vt:lpstr>Titoli diapositive</vt:lpstr>
      </vt:variant>
      <vt:variant>
        <vt:i4>15</vt:i4>
      </vt:variant>
    </vt:vector>
  </HeadingPairs>
  <TitlesOfParts>
    <vt:vector size="41" baseType="lpstr">
      <vt:lpstr>Predefinito</vt:lpstr>
      <vt:lpstr>lyt-blackandwhite</vt:lpstr>
      <vt:lpstr>lyt-aqua</vt:lpstr>
      <vt:lpstr>lyt-bluelinesgrad</vt:lpstr>
      <vt:lpstr>lyt-ocean</vt:lpstr>
      <vt:lpstr>lyt-bluegrey</vt:lpstr>
      <vt:lpstr>lyt-sunrise</vt:lpstr>
      <vt:lpstr>lyt-bluetitledown</vt:lpstr>
      <vt:lpstr>lyt-brown</vt:lpstr>
      <vt:lpstr>lyt-charglow</vt:lpstr>
      <vt:lpstr>forest</vt:lpstr>
      <vt:lpstr>lyt-frepa</vt:lpstr>
      <vt:lpstr>glacier</vt:lpstr>
      <vt:lpstr>lyt-greengradlines</vt:lpstr>
      <vt:lpstr>keyboard</vt:lpstr>
      <vt:lpstr>lyt-movwaves</vt:lpstr>
      <vt:lpstr>lyt-paper</vt:lpstr>
      <vt:lpstr>lyt-book</vt:lpstr>
      <vt:lpstr>lyt-numdark</vt:lpstr>
      <vt:lpstr>lyt-rededges</vt:lpstr>
      <vt:lpstr>lyt-roundedrect</vt:lpstr>
      <vt:lpstr>lyt-techpoly</vt:lpstr>
      <vt:lpstr>lyt-tunnel</vt:lpstr>
      <vt:lpstr>water</vt:lpstr>
      <vt:lpstr>lyt-organic</vt:lpstr>
      <vt:lpstr>wine</vt:lpstr>
      <vt:lpstr>Simulation and Debug   The Vertical Slice experience  Federico Lasagni Manghi</vt:lpstr>
      <vt:lpstr>Why a simulation?</vt:lpstr>
      <vt:lpstr>Structure (now) for the VS</vt:lpstr>
      <vt:lpstr>Validation of  VS online simulation</vt:lpstr>
      <vt:lpstr>What we obtain</vt:lpstr>
      <vt:lpstr>When has it been used?</vt:lpstr>
      <vt:lpstr>Presentazione standard di PowerPoint</vt:lpstr>
      <vt:lpstr>The EDRO-AMB System</vt:lpstr>
      <vt:lpstr>Analyzing data from this part Sim vs real VS</vt:lpstr>
      <vt:lpstr>Issues Discovered in FTK_IM</vt:lpstr>
      <vt:lpstr>What we observed: many roads are lost by the VS</vt:lpstr>
      <vt:lpstr>Presentazione standard di PowerPoint</vt:lpstr>
      <vt:lpstr>Dataflow problems also…</vt:lpstr>
      <vt:lpstr>Data-flow error rate (much lower)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and Debug   The Vertical Slice experience  Federico Lasagni Manghi</dc:title>
  <dc:creator>Paola Giannetti</dc:creator>
  <cp:lastModifiedBy>Manghi</cp:lastModifiedBy>
  <cp:revision>45</cp:revision>
  <dcterms:created xsi:type="dcterms:W3CDTF">2013-03-04T11:05:02Z</dcterms:created>
  <dcterms:modified xsi:type="dcterms:W3CDTF">2013-03-12T10:55:42Z</dcterms:modified>
</cp:coreProperties>
</file>