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9" r:id="rId9"/>
    <p:sldId id="268" r:id="rId10"/>
    <p:sldId id="282" r:id="rId11"/>
    <p:sldId id="270" r:id="rId12"/>
    <p:sldId id="273" r:id="rId13"/>
    <p:sldId id="271" r:id="rId14"/>
    <p:sldId id="277" r:id="rId15"/>
    <p:sldId id="278" r:id="rId16"/>
    <p:sldId id="274" r:id="rId17"/>
    <p:sldId id="275" r:id="rId18"/>
    <p:sldId id="283" r:id="rId19"/>
    <p:sldId id="279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8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0108" autoAdjust="0"/>
  </p:normalViewPr>
  <p:slideViewPr>
    <p:cSldViewPr>
      <p:cViewPr varScale="1">
        <p:scale>
          <a:sx n="54" d="100"/>
          <a:sy n="54" d="100"/>
        </p:scale>
        <p:origin x="-17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70EF1-FCAA-4A3F-B8F9-E5B95A7943C4}" type="datetimeFigureOut">
              <a:rPr lang="it-IT" smtClean="0"/>
              <a:pPr/>
              <a:t>11/03/2013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FTK Worshop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7C54A-A4CA-4652-9D23-14D75571EF7D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BED4A-A185-44BB-A1E7-47D0DCCC44D1}" type="datetimeFigureOut">
              <a:rPr lang="it-IT" smtClean="0"/>
              <a:pPr/>
              <a:t>11/03/2013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FTK Worshop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283C1-1F6D-4C97-A12E-8772B79BB0B2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FTK Worshop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current card has some critical aspects: for example, the high number of programmable devices and the presence of mixed standard, serial and parallel, that make the development of the card very complex.</a:t>
            </a:r>
          </a:p>
          <a:p>
            <a:r>
              <a:rPr lang="en-US" dirty="0" smtClean="0"/>
              <a:t>In fact, the routing of the bus of the card has been very complex and it took 8 levels of routing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FTK Worshop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Then, we</a:t>
            </a:r>
            <a:r>
              <a:rPr lang="en-US" baseline="0" dirty="0" smtClean="0"/>
              <a:t> are d</a:t>
            </a:r>
            <a:r>
              <a:rPr lang="en-US" dirty="0" smtClean="0"/>
              <a:t>eveloping a new version of the board,</a:t>
            </a:r>
            <a:r>
              <a:rPr lang="en-US" baseline="0" dirty="0" smtClean="0"/>
              <a:t> that</a:t>
            </a:r>
            <a:r>
              <a:rPr lang="en-US" dirty="0" smtClean="0"/>
              <a:t> is based totally on serial connections with a number of advantages: reduced number of connections and then the number of routing plane is simplest than the current</a:t>
            </a:r>
            <a:r>
              <a:rPr lang="en-US" baseline="0" dirty="0" smtClean="0"/>
              <a:t> board</a:t>
            </a:r>
            <a:r>
              <a:rPr lang="en-US" dirty="0" smtClean="0"/>
              <a:t>. </a:t>
            </a:r>
            <a:r>
              <a:rPr lang="en-US" dirty="0" err="1" smtClean="0"/>
              <a:t>Infact</a:t>
            </a:r>
            <a:r>
              <a:rPr lang="en-US" dirty="0" smtClean="0"/>
              <a:t> the new </a:t>
            </a:r>
            <a:r>
              <a:rPr lang="en-US" dirty="0" err="1" smtClean="0"/>
              <a:t>Amchip</a:t>
            </a:r>
            <a:r>
              <a:rPr lang="en-US" dirty="0" smtClean="0"/>
              <a:t> will have only serial connections </a:t>
            </a:r>
            <a:r>
              <a:rPr lang="en-US" dirty="0" err="1" smtClean="0"/>
              <a:t>fot</a:t>
            </a:r>
            <a:r>
              <a:rPr lang="en-US" dirty="0" smtClean="0"/>
              <a:t> the input and the output.</a:t>
            </a:r>
          </a:p>
          <a:p>
            <a:r>
              <a:rPr lang="en-US" dirty="0" smtClean="0"/>
              <a:t>The common things with the current Lamb will be the number of </a:t>
            </a:r>
            <a:r>
              <a:rPr lang="en-US" dirty="0" err="1" smtClean="0"/>
              <a:t>Amchip</a:t>
            </a:r>
            <a:r>
              <a:rPr lang="en-US" dirty="0" smtClean="0"/>
              <a:t> on board that remains  32 .</a:t>
            </a:r>
          </a:p>
          <a:p>
            <a:r>
              <a:rPr lang="en-US" dirty="0" smtClean="0"/>
              <a:t>Now I</a:t>
            </a:r>
            <a:r>
              <a:rPr lang="en-US" baseline="0" dirty="0" smtClean="0"/>
              <a:t> will shown a list of issue for the design of the new board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FTK Worshop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figure, we can see a first placement</a:t>
            </a:r>
            <a:r>
              <a:rPr lang="en-US" baseline="0" dirty="0" smtClean="0"/>
              <a:t> of </a:t>
            </a:r>
            <a:r>
              <a:rPr lang="en-US" dirty="0" smtClean="0"/>
              <a:t>the 32 </a:t>
            </a:r>
            <a:r>
              <a:rPr lang="en-US" dirty="0" err="1" smtClean="0"/>
              <a:t>Amchip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One problem is the strategy of the input buses</a:t>
            </a:r>
            <a:r>
              <a:rPr lang="en-US" baseline="0" dirty="0" smtClean="0"/>
              <a:t> </a:t>
            </a:r>
            <a:r>
              <a:rPr lang="en-US" dirty="0" smtClean="0"/>
              <a:t>distribution to all the </a:t>
            </a:r>
            <a:r>
              <a:rPr lang="en-US" dirty="0" err="1" smtClean="0"/>
              <a:t>Amchip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think</a:t>
            </a:r>
            <a:r>
              <a:rPr lang="en-US" baseline="0" dirty="0" smtClean="0"/>
              <a:t> to use </a:t>
            </a:r>
            <a:r>
              <a:rPr lang="en-US" dirty="0" smtClean="0"/>
              <a:t>a cascade of two </a:t>
            </a:r>
            <a:r>
              <a:rPr lang="en-US" dirty="0" err="1" smtClean="0"/>
              <a:t>fanout</a:t>
            </a:r>
            <a:r>
              <a:rPr lang="en-US" dirty="0" smtClean="0"/>
              <a:t> buffer 1:4.</a:t>
            </a:r>
          </a:p>
          <a:p>
            <a:r>
              <a:rPr lang="en-US" dirty="0" smtClean="0"/>
              <a:t>The first fan-out buffer,</a:t>
            </a:r>
            <a:r>
              <a:rPr lang="en-US" baseline="0" dirty="0" smtClean="0"/>
              <a:t> place on the with box, </a:t>
            </a:r>
            <a:r>
              <a:rPr lang="en-US" dirty="0" smtClean="0"/>
              <a:t>distributes the buses on the right and left part</a:t>
            </a:r>
            <a:r>
              <a:rPr lang="en-US" baseline="0" dirty="0" smtClean="0"/>
              <a:t> </a:t>
            </a:r>
            <a:r>
              <a:rPr lang="en-US" dirty="0" smtClean="0"/>
              <a:t>of the Lamb while the second fan-out distributes a</a:t>
            </a:r>
            <a:r>
              <a:rPr lang="en-US" baseline="0" dirty="0" smtClean="0"/>
              <a:t> single</a:t>
            </a:r>
            <a:r>
              <a:rPr lang="en-US" dirty="0" smtClean="0"/>
              <a:t> bus to the 4 </a:t>
            </a:r>
            <a:r>
              <a:rPr lang="en-US" dirty="0" err="1" smtClean="0"/>
              <a:t>amchip</a:t>
            </a:r>
            <a:r>
              <a:rPr lang="en-US" dirty="0" smtClean="0"/>
              <a:t> visible in the blue box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FTK Worshop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we see a possible strategy for routing: the bus to the left and right sides of the lamb are </a:t>
            </a:r>
            <a:r>
              <a:rPr lang="en-US" dirty="0" err="1" smtClean="0"/>
              <a:t>ruoting</a:t>
            </a:r>
            <a:r>
              <a:rPr lang="en-US" dirty="0" smtClean="0"/>
              <a:t> of horizontal buses while the true </a:t>
            </a:r>
            <a:r>
              <a:rPr lang="en-US" dirty="0" err="1" smtClean="0"/>
              <a:t>amchio</a:t>
            </a:r>
            <a:r>
              <a:rPr lang="en-US" dirty="0" smtClean="0"/>
              <a:t> vertically.</a:t>
            </a:r>
          </a:p>
          <a:p>
            <a:r>
              <a:rPr lang="en-US" dirty="0" smtClean="0"/>
              <a:t>This picture</a:t>
            </a:r>
            <a:r>
              <a:rPr lang="en-US" baseline="0" dirty="0" smtClean="0"/>
              <a:t> shown the result of </a:t>
            </a:r>
            <a:r>
              <a:rPr lang="en-US" dirty="0" smtClean="0"/>
              <a:t>a new tool cadence that allows you to create a map of the bus on the card.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FTK Worshop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power for the board are 1.2V for </a:t>
            </a:r>
            <a:r>
              <a:rPr lang="en-US" dirty="0" err="1" smtClean="0"/>
              <a:t>Ipcore</a:t>
            </a:r>
            <a:r>
              <a:rPr lang="en-US" dirty="0" smtClean="0"/>
              <a:t> of </a:t>
            </a:r>
            <a:r>
              <a:rPr lang="en-US" dirty="0" err="1" smtClean="0"/>
              <a:t>Amchip</a:t>
            </a:r>
            <a:r>
              <a:rPr lang="en-US" dirty="0" smtClean="0"/>
              <a:t>, 1V for the core and 2.5 for I / O</a:t>
            </a:r>
          </a:p>
          <a:p>
            <a:r>
              <a:rPr lang="en-US" dirty="0" smtClean="0"/>
              <a:t>Each </a:t>
            </a:r>
            <a:r>
              <a:rPr lang="en-US" dirty="0" err="1" smtClean="0"/>
              <a:t>Amchip</a:t>
            </a:r>
            <a:r>
              <a:rPr lang="en-US" dirty="0" smtClean="0"/>
              <a:t> is estimated to consume about 2W</a:t>
            </a:r>
          </a:p>
          <a:p>
            <a:r>
              <a:rPr lang="en-US" dirty="0" smtClean="0"/>
              <a:t>The crate is powered by a 48 volt so to achieve the step-down voltage we need to put more DC-DC converter in cascade and therefore the size of the lamb must be reduced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FTK Worshop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specification is the interface LAMBSLP with the evaluation board.</a:t>
            </a:r>
          </a:p>
          <a:p>
            <a:r>
              <a:rPr lang="en-US" dirty="0" smtClean="0"/>
              <a:t>This involves the use of this connector on the card.</a:t>
            </a:r>
          </a:p>
          <a:p>
            <a:r>
              <a:rPr lang="en-US" dirty="0" smtClean="0"/>
              <a:t>This is a very good connector with 400pins and</a:t>
            </a:r>
            <a:r>
              <a:rPr lang="en-US" baseline="0" dirty="0" smtClean="0"/>
              <a:t> each</a:t>
            </a:r>
            <a:r>
              <a:rPr lang="en-US" dirty="0" smtClean="0"/>
              <a:t> pin can support until</a:t>
            </a:r>
            <a:r>
              <a:rPr lang="en-US" baseline="0" dirty="0" smtClean="0"/>
              <a:t> </a:t>
            </a:r>
            <a:r>
              <a:rPr lang="en-US" dirty="0" smtClean="0"/>
              <a:t>to 2 A of current.</a:t>
            </a:r>
          </a:p>
          <a:p>
            <a:r>
              <a:rPr lang="en-US" dirty="0" smtClean="0"/>
              <a:t>So through this connector we can distribute both</a:t>
            </a:r>
            <a:r>
              <a:rPr lang="en-US" baseline="0" dirty="0" smtClean="0"/>
              <a:t> the </a:t>
            </a:r>
            <a:r>
              <a:rPr lang="en-US" dirty="0" smtClean="0"/>
              <a:t>input / output signals and the power supply.</a:t>
            </a:r>
          </a:p>
          <a:p>
            <a:r>
              <a:rPr lang="en-US" dirty="0" smtClean="0"/>
              <a:t>But we can not connect directly to </a:t>
            </a:r>
            <a:r>
              <a:rPr lang="en-US" dirty="0" err="1" smtClean="0"/>
              <a:t>xilinx</a:t>
            </a:r>
            <a:r>
              <a:rPr lang="en-US" dirty="0" smtClean="0"/>
              <a:t> card because there are few power pins and the </a:t>
            </a:r>
            <a:r>
              <a:rPr lang="en-US" dirty="0" err="1" smtClean="0"/>
              <a:t>evalution</a:t>
            </a:r>
            <a:r>
              <a:rPr lang="en-US" dirty="0" smtClean="0"/>
              <a:t> board fails to give</a:t>
            </a:r>
            <a:r>
              <a:rPr lang="en-US" baseline="0" dirty="0" smtClean="0"/>
              <a:t> the power to the LAMB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FTK Worshop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interface card between the lamb and the evaluation board must be design.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In this board there are a connector to the </a:t>
            </a:r>
            <a:r>
              <a:rPr lang="en-US" baseline="0" dirty="0" err="1" smtClean="0"/>
              <a:t>xilinx</a:t>
            </a:r>
            <a:r>
              <a:rPr lang="en-US" baseline="0" dirty="0" smtClean="0"/>
              <a:t> evaluation card, a </a:t>
            </a:r>
            <a:r>
              <a:rPr lang="en-US" baseline="0" dirty="0" err="1" smtClean="0"/>
              <a:t>connctor</a:t>
            </a:r>
            <a:r>
              <a:rPr lang="en-US" baseline="0" dirty="0" smtClean="0"/>
              <a:t> to the LAMB and a connector to power the board.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FTK Worshop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Finally for the clock</a:t>
            </a:r>
            <a:r>
              <a:rPr lang="en-US" baseline="0" dirty="0" smtClean="0"/>
              <a:t> distribution. </a:t>
            </a:r>
            <a:r>
              <a:rPr lang="en-US" dirty="0" smtClean="0"/>
              <a:t>Each AMchip receives a single LVDS input clock.</a:t>
            </a:r>
            <a:endParaRPr lang="en-US" baseline="0" dirty="0" smtClean="0"/>
          </a:p>
          <a:p>
            <a:r>
              <a:rPr lang="en-US" dirty="0" smtClean="0"/>
              <a:t>The local signal clock is generated by a quartz placed in the middle of the four chips.</a:t>
            </a:r>
          </a:p>
          <a:p>
            <a:r>
              <a:rPr lang="en-US" dirty="0" smtClean="0"/>
              <a:t>A</a:t>
            </a:r>
            <a:r>
              <a:rPr lang="en-US" baseline="0" dirty="0" smtClean="0"/>
              <a:t> fan-out buffer 1:8 distributes them to all 8 chips.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FTK Worshop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slide we see a picture of the current board in which we have highlight the principal</a:t>
            </a:r>
            <a:r>
              <a:rPr lang="en-US" baseline="0" dirty="0" smtClean="0"/>
              <a:t> component of board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board hosts 32 chip associative memory (now not mounted)</a:t>
            </a:r>
          </a:p>
          <a:p>
            <a:r>
              <a:rPr lang="en-US" dirty="0" smtClean="0"/>
              <a:t>The chips in the middle of the board is involved in the distribution of hit and call INDI</a:t>
            </a:r>
          </a:p>
          <a:p>
            <a:r>
              <a:rPr lang="en-US" dirty="0" smtClean="0"/>
              <a:t>A chip that handles the JTAG </a:t>
            </a:r>
            <a:r>
              <a:rPr lang="en-US" dirty="0" err="1" smtClean="0"/>
              <a:t>Amchip</a:t>
            </a:r>
            <a:endParaRPr lang="en-US" dirty="0" smtClean="0"/>
          </a:p>
          <a:p>
            <a:r>
              <a:rPr lang="en-US" dirty="0" smtClean="0"/>
              <a:t>And two chips in the red box that manage the output from the  AMChip called GLUE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FTK Worshop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</a:t>
            </a:r>
            <a:r>
              <a:rPr lang="en-US" baseline="0" dirty="0" smtClean="0"/>
              <a:t> </a:t>
            </a:r>
            <a:r>
              <a:rPr lang="en-US" dirty="0" smtClean="0"/>
              <a:t>detail of the board</a:t>
            </a:r>
          </a:p>
          <a:p>
            <a:r>
              <a:rPr lang="en-US" dirty="0" smtClean="0"/>
              <a:t>Two connectors in yellow distribute the power of the core 1.2V</a:t>
            </a:r>
          </a:p>
          <a:p>
            <a:r>
              <a:rPr lang="en-US" dirty="0" smtClean="0"/>
              <a:t>A central connector distributes the power for the I / O together with the input / output signals: 8 input buses 4 output buses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FTK Worshop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 the 8 bus input 4 are received in parallel with the CPLDs that distribute to all AMchip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FTK Worshop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are received serially. The 4 bus are received by the integrated receiver of FPGA in the bottom  of the board. The data are sent in parallel to the </a:t>
            </a:r>
            <a:r>
              <a:rPr lang="en-US" dirty="0" err="1" smtClean="0"/>
              <a:t>Amchip</a:t>
            </a:r>
            <a:r>
              <a:rPr lang="en-US" dirty="0" smtClean="0"/>
              <a:t> and also transmit serially to the high</a:t>
            </a:r>
            <a:r>
              <a:rPr lang="en-US" baseline="0" dirty="0" smtClean="0"/>
              <a:t> </a:t>
            </a:r>
            <a:r>
              <a:rPr lang="en-US" dirty="0" smtClean="0"/>
              <a:t>FPGA of the board that distribute them</a:t>
            </a:r>
            <a:r>
              <a:rPr lang="en-US" baseline="0" dirty="0" smtClean="0"/>
              <a:t> to</a:t>
            </a:r>
            <a:r>
              <a:rPr lang="en-US" dirty="0" smtClean="0"/>
              <a:t> the </a:t>
            </a:r>
            <a:r>
              <a:rPr lang="en-US" dirty="0" err="1" smtClean="0"/>
              <a:t>Amchip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FTK Worshop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outputs of the </a:t>
            </a:r>
            <a:r>
              <a:rPr lang="en-US" dirty="0" err="1" smtClean="0"/>
              <a:t>Amchip</a:t>
            </a:r>
            <a:r>
              <a:rPr lang="en-US" dirty="0" smtClean="0"/>
              <a:t> are received by two other FPGA that manage the handshake with the chip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FTK Worshop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Infine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BSCAN chip </a:t>
            </a:r>
            <a:r>
              <a:rPr lang="en-US" dirty="0" err="1" smtClean="0"/>
              <a:t>controlla</a:t>
            </a:r>
            <a:r>
              <a:rPr lang="en-US" dirty="0" smtClean="0"/>
              <a:t> le catena JTAG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Amchip</a:t>
            </a:r>
            <a:r>
              <a:rPr lang="en-US" dirty="0" smtClean="0"/>
              <a:t> </a:t>
            </a:r>
            <a:r>
              <a:rPr lang="en-US" dirty="0" err="1" smtClean="0"/>
              <a:t>convertendo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l’interfaccia</a:t>
            </a:r>
            <a:r>
              <a:rPr lang="en-US" baseline="0" dirty="0" smtClean="0"/>
              <a:t> VME in JTAG e </a:t>
            </a:r>
            <a:r>
              <a:rPr lang="en-US" baseline="0" dirty="0" err="1" smtClean="0"/>
              <a:t>controllando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tutti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segnali</a:t>
            </a:r>
            <a:r>
              <a:rPr lang="en-US" baseline="0" dirty="0" smtClean="0"/>
              <a:t> JTAG </a:t>
            </a:r>
            <a:r>
              <a:rPr lang="en-US" baseline="0" dirty="0" err="1" smtClean="0"/>
              <a:t>delle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catene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The JTAG </a:t>
            </a:r>
            <a:r>
              <a:rPr lang="en-US" baseline="0" dirty="0" err="1" smtClean="0"/>
              <a:t>chian</a:t>
            </a:r>
            <a:r>
              <a:rPr lang="en-US" baseline="0" dirty="0" smtClean="0"/>
              <a:t> is also controlled from the VME interface so a conversion from VME to JTAG is performed from the BSCAN CHIP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FTK Worshop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logic of the card is very simple. We manage the data distribution of the</a:t>
            </a:r>
            <a:r>
              <a:rPr lang="en-US" baseline="0" dirty="0" smtClean="0"/>
              <a:t> input bus</a:t>
            </a:r>
            <a:r>
              <a:rPr lang="en-US" dirty="0" smtClean="0"/>
              <a:t> and define the logic to manage</a:t>
            </a:r>
            <a:r>
              <a:rPr lang="en-US" baseline="0" dirty="0" smtClean="0"/>
              <a:t> </a:t>
            </a:r>
            <a:r>
              <a:rPr lang="en-US" dirty="0" smtClean="0"/>
              <a:t>the outputs from </a:t>
            </a:r>
            <a:r>
              <a:rPr lang="en-US" dirty="0" err="1" smtClean="0"/>
              <a:t>Amchip</a:t>
            </a:r>
            <a:r>
              <a:rPr lang="en-US" dirty="0" smtClean="0"/>
              <a:t>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FTK Worshop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implemented a logic firmware to control the GTP transceiver integrated into the FPPGA. We have defined the control logic for the transmitter and the receiver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FTK Worshop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9345D8D-7A79-410A-A296-FDA4E05D3CB2}" type="datetime1">
              <a:rPr lang="it-IT" smtClean="0"/>
              <a:pPr/>
              <a:t>11/03/2013</a:t>
            </a:fld>
            <a:endParaRPr lang="en-US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it-IT" smtClean="0"/>
              <a:t>FTK Workshop 13/03/2013 Pisa - Daniel Magalotti </a:t>
            </a:r>
            <a:endParaRPr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BAA4954-8701-4FEF-863D-1F5E28ADAFD9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1" name="Rettango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tango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tango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F71E-CFCC-4E98-93F9-B4319C4597D8}" type="datetime1">
              <a:rPr lang="it-IT" smtClean="0"/>
              <a:pPr/>
              <a:t>11/03/2013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FTK Workshop 13/03/2013 Pisa - Daniel Magalotti 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954-8701-4FEF-863D-1F5E28ADAFD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89BD-D34A-47EC-A0EC-F2B4B3DCEE5A}" type="datetime1">
              <a:rPr lang="it-IT" smtClean="0"/>
              <a:pPr/>
              <a:t>11/03/2013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FTK Workshop 13/03/2013 Pisa - Daniel Magalotti 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954-8701-4FEF-863D-1F5E28ADAFD9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olo isosce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A5B1-16EA-4C8D-A592-DBF1791F6CC8}" type="datetime1">
              <a:rPr lang="it-IT" smtClean="0"/>
              <a:pPr/>
              <a:t>11/03/2013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mtClean="0"/>
              <a:t>FTK Workshop 13/03/2013 Pisa - Daniel Magalotti 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954-8701-4FEF-863D-1F5E28ADAFD9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C7A8C64-6DB6-463F-B0E1-CB742214A55A}" type="datetime1">
              <a:rPr lang="it-IT" smtClean="0"/>
              <a:pPr/>
              <a:t>11/03/2013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it-IT" smtClean="0"/>
              <a:t>FTK Workshop 13/03/2013 Pisa - Daniel Magalotti 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BAA4954-8701-4FEF-863D-1F5E28ADAFD9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2FB3-A245-43DE-817E-581DF7A849BF}" type="datetime1">
              <a:rPr lang="it-IT" smtClean="0"/>
              <a:pPr/>
              <a:t>11/03/2013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FTK Workshop 13/03/2013 Pisa - Daniel Magalotti 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954-8701-4FEF-863D-1F5E28ADAFD9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F054-6A20-4B10-B7A2-79F0BDB4A315}" type="datetime1">
              <a:rPr lang="it-IT" smtClean="0"/>
              <a:pPr/>
              <a:t>11/03/2013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FTK Workshop 13/03/2013 Pisa - Daniel Magalotti </a:t>
            </a: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954-8701-4FEF-863D-1F5E28ADAFD9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E364-CF50-4BB6-A558-E5E46ED9537D}" type="datetime1">
              <a:rPr lang="it-IT" smtClean="0"/>
              <a:pPr/>
              <a:t>11/03/2013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FTK Workshop 13/03/2013 Pisa - Daniel Magalotti 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954-8701-4FEF-863D-1F5E28ADAFD9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5C7D-C4AE-4631-8329-735CCDF385DD}" type="datetime1">
              <a:rPr lang="it-IT" smtClean="0"/>
              <a:pPr/>
              <a:t>11/03/2013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FTK Workshop 13/03/2013 Pisa - Daniel Magalotti 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954-8701-4FEF-863D-1F5E28ADAFD9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5" name="Connettore 1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E015-F7B7-43C9-A75C-91888574F77F}" type="datetime1">
              <a:rPr lang="it-IT" smtClean="0"/>
              <a:pPr/>
              <a:t>11/03/2013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FTK Workshop 13/03/2013 Pisa - Daniel Magalotti 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954-8701-4FEF-863D-1F5E28ADAFD9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95AD-645D-4A3E-AAEB-9773B0E32206}" type="datetime1">
              <a:rPr lang="it-IT" smtClean="0"/>
              <a:pPr/>
              <a:t>11/03/2013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FTK Workshop 13/03/2013 Pisa - Daniel Magalotti 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954-8701-4FEF-863D-1F5E28ADAFD9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6ED28A-2F15-480F-89B4-31A8E877BF72}" type="datetime1">
              <a:rPr lang="it-IT" smtClean="0"/>
              <a:pPr/>
              <a:t>11/03/2013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FTK Workshop 13/03/2013 Pisa - Daniel Magalotti </a:t>
            </a:r>
            <a:endParaRPr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AA4954-8701-4FEF-863D-1F5E28ADAFD9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8" name="Connettore 1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ttore 1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isosce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-Bibi\Desktop\infnp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071546"/>
            <a:ext cx="2360893" cy="1908186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3600" b="0" dirty="0" smtClean="0"/>
              <a:t>LAMB: Hardware &amp; Firmware</a:t>
            </a:r>
            <a:endParaRPr lang="en-US" sz="3600" dirty="0"/>
          </a:p>
        </p:txBody>
      </p:sp>
      <p:pic>
        <p:nvPicPr>
          <p:cNvPr id="4" name="Picture 2" descr="C:\Users\Daniel-Bibi\Desktop\logo-unimore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9906" y="1285860"/>
            <a:ext cx="1641764" cy="16583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FTK Workshop – Pisa 13/03/2013</a:t>
            </a:r>
            <a:endParaRPr lang="en-US" sz="2400" dirty="0"/>
          </a:p>
        </p:txBody>
      </p:sp>
      <p:sp>
        <p:nvSpPr>
          <p:cNvPr id="8" name="Rettangolo 7"/>
          <p:cNvSpPr/>
          <p:nvPr/>
        </p:nvSpPr>
        <p:spPr>
          <a:xfrm>
            <a:off x="2143108" y="1214422"/>
            <a:ext cx="52864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Daniel Magalotti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University of Modena and 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Reggio 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Emilia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INFN of Perugia</a:t>
            </a:r>
            <a:endParaRPr lang="en-US" sz="2800" dirty="0" smtClean="0">
              <a:solidFill>
                <a:schemeClr val="tx2"/>
              </a:solidFill>
              <a:latin typeface="+mj-lt"/>
            </a:endParaRPr>
          </a:p>
          <a:p>
            <a:endParaRPr lang="en-US" sz="28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LAMBFTK – Firmware development</a:t>
            </a:r>
            <a:endParaRPr lang="en-US" sz="36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 smtClean="0"/>
              <a:t>FTK Workshop 13/03/2013 Pisa - Daniel Magalotti </a:t>
            </a:r>
            <a:endParaRPr lang="en-US" sz="12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954-8701-4FEF-863D-1F5E28ADAFD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logic of the board is very simple</a:t>
            </a:r>
          </a:p>
          <a:p>
            <a:pPr lvl="1"/>
            <a:r>
              <a:rPr lang="en-US" dirty="0" smtClean="0"/>
              <a:t>controls the data distribution of the input buses to the AMchip</a:t>
            </a:r>
          </a:p>
          <a:p>
            <a:pPr lvl="1"/>
            <a:r>
              <a:rPr lang="en-US" dirty="0" smtClean="0"/>
              <a:t>Manage the handshake with the AMchip and merge the 8 flows into 4 output streams</a:t>
            </a:r>
          </a:p>
          <a:p>
            <a:r>
              <a:rPr lang="en-US" dirty="0" smtClean="0"/>
              <a:t>A control of the Spartan-6 FPGA GTP  Transceivers need to be implemented for the serial link connections</a:t>
            </a:r>
          </a:p>
          <a:p>
            <a:pPr lvl="1"/>
            <a:r>
              <a:rPr lang="en-US" dirty="0" smtClean="0"/>
              <a:t>Definition of a protocol between transmitter and receiver</a:t>
            </a:r>
          </a:p>
          <a:p>
            <a:pPr lvl="1"/>
            <a:r>
              <a:rPr lang="en-US" dirty="0" smtClean="0"/>
              <a:t>Firmware implementation of the TX and RX transceiver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b="51289"/>
          <a:stretch>
            <a:fillRect/>
          </a:stretch>
        </p:blipFill>
        <p:spPr bwMode="auto">
          <a:xfrm>
            <a:off x="17295" y="4541393"/>
            <a:ext cx="4697581" cy="181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t="51239"/>
          <a:stretch>
            <a:fillRect/>
          </a:stretch>
        </p:blipFill>
        <p:spPr bwMode="auto">
          <a:xfrm>
            <a:off x="4786346" y="4500570"/>
            <a:ext cx="442912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1285852" y="457200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TRANSMITTER</a:t>
            </a:r>
            <a:endParaRPr lang="en-US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857752" y="448842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RECEIVER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LAMBFTK: critical issue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 smtClean="0"/>
              <a:t>FTK Workshop 13/03/2013 Pisa - Daniel Magalotti </a:t>
            </a:r>
            <a:endParaRPr lang="en-US" sz="12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954-8701-4FEF-863D-1F5E28ADAFD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Complexity of the board: </a:t>
            </a:r>
          </a:p>
          <a:p>
            <a:pPr lvl="1"/>
            <a:r>
              <a:rPr lang="en-US" dirty="0" smtClean="0"/>
              <a:t>High number of the FPGA and CPLD: for the mixed standard in I/O (parallel and serial) 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Routing of the board of the all parallel data to the AMchips: each  AMchip receives all the busses in parallel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Problem…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 smtClean="0"/>
              <a:t>FTK Workshop 13/03/2013 Pisa - Daniel Magalotti </a:t>
            </a:r>
            <a:endParaRPr lang="en-US" sz="12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954-8701-4FEF-863D-1F5E28ADAFD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Complexity of the board: </a:t>
            </a:r>
          </a:p>
          <a:p>
            <a:pPr lvl="1"/>
            <a:r>
              <a:rPr lang="en-US" dirty="0" smtClean="0"/>
              <a:t>High number of the FPGA and CPLD: for the mixed standard in I/O (parallel and serial) 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Routing of the board of the all parallel data to the AMchips: each  AMchip receives all the busses in parallel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8 routing plane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8 power plane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193990"/>
            <a:ext cx="5357818" cy="505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LAMBSLP: Serial link LAMB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 smtClean="0"/>
              <a:t>FTK Workshop 13/03/2013 Pisa - Daniel Magalotti </a:t>
            </a:r>
            <a:endParaRPr lang="en-US" sz="12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954-8701-4FEF-863D-1F5E28ADAFD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new version of the board is totally based on the serial link connection</a:t>
            </a:r>
          </a:p>
          <a:p>
            <a:r>
              <a:rPr lang="en-US" sz="2400" dirty="0" smtClean="0"/>
              <a:t>The new AMchip will have 8 input serial link for the hit and 1 output serial link for the road </a:t>
            </a:r>
          </a:p>
          <a:p>
            <a:endParaRPr lang="en-US" sz="3300" dirty="0" smtClean="0"/>
          </a:p>
          <a:p>
            <a:endParaRPr lang="en-US" sz="33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928934"/>
            <a:ext cx="4786346" cy="30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5715008" y="2835188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LAMBSLP will hosts again </a:t>
            </a:r>
            <a:r>
              <a:rPr lang="en-US" b="1" dirty="0" smtClean="0"/>
              <a:t>32 AMchip</a:t>
            </a:r>
            <a:r>
              <a:rPr lang="en-US" dirty="0" smtClean="0"/>
              <a:t> maintaining the same structure of the old board</a:t>
            </a:r>
          </a:p>
        </p:txBody>
      </p:sp>
      <p:sp>
        <p:nvSpPr>
          <p:cNvPr id="8" name="CasellaDiTesto 7"/>
          <p:cNvSpPr txBox="1"/>
          <p:nvPr/>
        </p:nvSpPr>
        <p:spPr>
          <a:xfrm rot="20340641">
            <a:off x="4935885" y="4682351"/>
            <a:ext cx="3798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 list of issue in the design of LAMBSLP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LAMBSLP: Serial link LAMB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 smtClean="0"/>
              <a:t>FTK Workshop 13/03/2013 Pisa - Daniel Magalotti </a:t>
            </a:r>
            <a:endParaRPr lang="en-US" sz="12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954-8701-4FEF-863D-1F5E28ADAFD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3300" dirty="0" smtClean="0"/>
          </a:p>
          <a:p>
            <a:endParaRPr lang="en-US" sz="33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14422"/>
            <a:ext cx="5228677" cy="517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5643570" y="1285860"/>
            <a:ext cx="33575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Component placement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AMchip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Fan-out buffer </a:t>
            </a:r>
          </a:p>
          <a:p>
            <a:endParaRPr lang="en-US" dirty="0" smtClean="0"/>
          </a:p>
          <a:p>
            <a:r>
              <a:rPr lang="en-US" dirty="0" smtClean="0"/>
              <a:t>Place 32 AMchip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16 on the top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16 on the bottom.</a:t>
            </a:r>
          </a:p>
          <a:p>
            <a:endParaRPr lang="en-US" dirty="0" smtClean="0"/>
          </a:p>
          <a:p>
            <a:r>
              <a:rPr lang="en-US" b="1" dirty="0" smtClean="0"/>
              <a:t>Input data distribution </a:t>
            </a:r>
          </a:p>
          <a:p>
            <a:r>
              <a:rPr lang="en-US" dirty="0" smtClean="0"/>
              <a:t>Chain of two fan-out buffers (1:4 CML (SY58020U </a:t>
            </a:r>
            <a:r>
              <a:rPr lang="en-US" dirty="0" err="1" smtClean="0"/>
              <a:t>Micrel</a:t>
            </a:r>
            <a:r>
              <a:rPr lang="en-US" dirty="0" smtClean="0"/>
              <a:t>))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distribute the input bus to the left/right part of the LAMB (blank arrow)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replicate one bus to four AMchip (blue box)</a:t>
            </a:r>
          </a:p>
          <a:p>
            <a:endParaRPr lang="en-US" dirty="0"/>
          </a:p>
        </p:txBody>
      </p:sp>
      <p:sp>
        <p:nvSpPr>
          <p:cNvPr id="9" name="Rettangolo 8"/>
          <p:cNvSpPr/>
          <p:nvPr/>
        </p:nvSpPr>
        <p:spPr>
          <a:xfrm>
            <a:off x="1071538" y="3786190"/>
            <a:ext cx="642942" cy="2000264"/>
          </a:xfrm>
          <a:prstGeom prst="rect">
            <a:avLst/>
          </a:prstGeom>
          <a:noFill/>
          <a:ln w="762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ttore 2 10"/>
          <p:cNvCxnSpPr/>
          <p:nvPr/>
        </p:nvCxnSpPr>
        <p:spPr>
          <a:xfrm rot="10800000" flipV="1">
            <a:off x="1785918" y="5286388"/>
            <a:ext cx="3929090" cy="42862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2786050" y="2357430"/>
            <a:ext cx="285752" cy="2786082"/>
          </a:xfrm>
          <a:prstGeom prst="rect">
            <a:avLst/>
          </a:prstGeom>
          <a:noFill/>
          <a:ln w="762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2000232" y="1312119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Left/right part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LAMBSLP: Serial link LAMB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 smtClean="0"/>
              <a:t>FTK Workshop 13/03/2013 Pisa - Daniel Magalotti </a:t>
            </a:r>
            <a:endParaRPr lang="en-US" sz="12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954-8701-4FEF-863D-1F5E28ADAFD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3300" dirty="0" smtClean="0"/>
          </a:p>
          <a:p>
            <a:endParaRPr lang="en-US" sz="33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2896657"/>
            <a:ext cx="4246127" cy="317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6029" y="1256982"/>
            <a:ext cx="4929222" cy="487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26"/>
          <p:cNvCxnSpPr/>
          <p:nvPr/>
        </p:nvCxnSpPr>
        <p:spPr>
          <a:xfrm>
            <a:off x="3857620" y="3000372"/>
            <a:ext cx="2344934" cy="730893"/>
          </a:xfrm>
          <a:prstGeom prst="line">
            <a:avLst/>
          </a:prstGeom>
          <a:ln w="19050">
            <a:solidFill>
              <a:srgbClr val="99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44"/>
          <p:cNvCxnSpPr/>
          <p:nvPr/>
        </p:nvCxnSpPr>
        <p:spPr>
          <a:xfrm flipV="1">
            <a:off x="3857620" y="5500702"/>
            <a:ext cx="2357454" cy="571502"/>
          </a:xfrm>
          <a:prstGeom prst="line">
            <a:avLst/>
          </a:prstGeom>
          <a:ln w="19050">
            <a:solidFill>
              <a:srgbClr val="99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46"/>
          <p:cNvCxnSpPr/>
          <p:nvPr/>
        </p:nvCxnSpPr>
        <p:spPr>
          <a:xfrm flipV="1">
            <a:off x="500034" y="5500702"/>
            <a:ext cx="4000528" cy="571504"/>
          </a:xfrm>
          <a:prstGeom prst="line">
            <a:avLst/>
          </a:prstGeom>
          <a:ln w="19050">
            <a:solidFill>
              <a:srgbClr val="99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8"/>
          <p:cNvCxnSpPr/>
          <p:nvPr/>
        </p:nvCxnSpPr>
        <p:spPr>
          <a:xfrm>
            <a:off x="500034" y="3000372"/>
            <a:ext cx="4054733" cy="776189"/>
          </a:xfrm>
          <a:prstGeom prst="line">
            <a:avLst/>
          </a:prstGeom>
          <a:ln w="19050">
            <a:solidFill>
              <a:srgbClr val="99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9"/>
          <p:cNvSpPr/>
          <p:nvPr/>
        </p:nvSpPr>
        <p:spPr>
          <a:xfrm>
            <a:off x="500034" y="3000372"/>
            <a:ext cx="3415154" cy="3071834"/>
          </a:xfrm>
          <a:prstGeom prst="rect">
            <a:avLst/>
          </a:prstGeom>
          <a:noFill/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 72"/>
          <p:cNvSpPr/>
          <p:nvPr/>
        </p:nvSpPr>
        <p:spPr>
          <a:xfrm>
            <a:off x="4507498" y="3750594"/>
            <a:ext cx="1707576" cy="1750108"/>
          </a:xfrm>
          <a:prstGeom prst="rect">
            <a:avLst/>
          </a:prstGeom>
          <a:noFill/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357158" y="1500174"/>
            <a:ext cx="3143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 example strategy of routing for the input buses to the AMchip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LAMBSLP: Serial link LAMB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 smtClean="0"/>
              <a:t>FTK Workshop 13/03/2013 Pisa - Daniel Magalotti </a:t>
            </a:r>
            <a:endParaRPr lang="en-US" sz="12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954-8701-4FEF-863D-1F5E28ADAFD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Power distribution network</a:t>
            </a:r>
          </a:p>
          <a:p>
            <a:pPr lvl="1"/>
            <a:r>
              <a:rPr lang="en-US" sz="2400" dirty="0" smtClean="0"/>
              <a:t> AMchip will need a core voltage of 1.2V for the Silicon Creation IP </a:t>
            </a:r>
            <a:r>
              <a:rPr lang="en-US" sz="2400" dirty="0" err="1" smtClean="0"/>
              <a:t>Serializer</a:t>
            </a:r>
            <a:r>
              <a:rPr lang="en-US" sz="2400" dirty="0" smtClean="0"/>
              <a:t>/</a:t>
            </a:r>
            <a:r>
              <a:rPr lang="en-US" sz="2400" dirty="0" err="1" smtClean="0"/>
              <a:t>Deserializer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1 V for the core of the AMchip</a:t>
            </a:r>
          </a:p>
          <a:p>
            <a:pPr lvl="1"/>
            <a:r>
              <a:rPr lang="en-US" sz="2400" dirty="0" smtClean="0"/>
              <a:t> Voltage 2.5V for the I/O for both FPGAs and </a:t>
            </a:r>
            <a:r>
              <a:rPr lang="en-US" sz="2400" dirty="0" err="1" smtClean="0"/>
              <a:t>AMChips</a:t>
            </a:r>
            <a:endParaRPr lang="en-US" sz="2400" dirty="0" smtClean="0"/>
          </a:p>
          <a:p>
            <a:pPr lvl="1"/>
            <a:r>
              <a:rPr lang="en-US" sz="2400" b="1" dirty="0" smtClean="0"/>
              <a:t>~2 W per chip 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The LAMBSLP needs to be squeezed with respect the size of the LAMBFTK</a:t>
            </a:r>
          </a:p>
          <a:p>
            <a:pPr lvl="1"/>
            <a:r>
              <a:rPr lang="en-US" sz="2400" dirty="0" smtClean="0"/>
              <a:t>DC-DC converters and eventual filters.</a:t>
            </a:r>
            <a:endParaRPr lang="it-IT" sz="2400" dirty="0" smtClean="0"/>
          </a:p>
          <a:p>
            <a:endParaRPr lang="en-US" sz="3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aniel-Bibi\Desktop\image1498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486113"/>
            <a:ext cx="3929569" cy="2943283"/>
          </a:xfrm>
          <a:prstGeom prst="rect">
            <a:avLst/>
          </a:prstGeom>
          <a:noFill/>
        </p:spPr>
      </p:pic>
      <p:pic>
        <p:nvPicPr>
          <p:cNvPr id="2050" name="Picture 2" descr="C:\Users\Daniel-Bibi\Desktop\2250312-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4032" y="-24"/>
            <a:ext cx="2540000" cy="2540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LAMBSLP: Serial link LAMB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 smtClean="0"/>
              <a:t>FTK Workshop 13/03/2013 Pisa - Daniel Magalotti </a:t>
            </a:r>
            <a:endParaRPr lang="en-US" sz="12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954-8701-4FEF-863D-1F5E28ADAFD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interface connector for the I/O signals is</a:t>
            </a:r>
          </a:p>
          <a:p>
            <a:pPr lvl="1"/>
            <a:r>
              <a:rPr lang="en-US" sz="2400" dirty="0" smtClean="0"/>
              <a:t>High speed/high density open pin field</a:t>
            </a:r>
          </a:p>
          <a:p>
            <a:pPr lvl="1"/>
            <a:r>
              <a:rPr lang="en-US" sz="2400" dirty="0" smtClean="0"/>
              <a:t>Power distribution </a:t>
            </a:r>
          </a:p>
          <a:p>
            <a:endParaRPr lang="en-US" sz="2800" dirty="0" smtClean="0"/>
          </a:p>
          <a:p>
            <a:r>
              <a:rPr lang="en-US" sz="2800" dirty="0" smtClean="0"/>
              <a:t>This connector is select to interface the board with the Xilinx evaluation board</a:t>
            </a:r>
          </a:p>
          <a:p>
            <a:pPr lvl="1"/>
            <a:r>
              <a:rPr lang="en-US" sz="2800" dirty="0" smtClean="0"/>
              <a:t>Few number of the pin to </a:t>
            </a:r>
          </a:p>
          <a:p>
            <a:pPr lvl="1">
              <a:buNone/>
            </a:pPr>
            <a:r>
              <a:rPr lang="en-US" sz="2800" dirty="0" smtClean="0"/>
              <a:t>   give all different voltage </a:t>
            </a:r>
          </a:p>
          <a:p>
            <a:pPr lvl="1">
              <a:buNone/>
            </a:pPr>
            <a:r>
              <a:rPr lang="en-US" sz="2800" dirty="0" smtClean="0"/>
              <a:t>	power to the board</a:t>
            </a:r>
          </a:p>
          <a:p>
            <a:endParaRPr lang="en-US" sz="3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LAMBSLP: Serial link LAMB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 smtClean="0"/>
              <a:t>FTK Workshop 13/03/2013 Pisa - Daniel Magalotti </a:t>
            </a:r>
            <a:endParaRPr lang="en-US" sz="12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954-8701-4FEF-863D-1F5E28ADAFD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 interface board need to be development to interface the evaluation board and the ALMBSLP board</a:t>
            </a:r>
            <a:endParaRPr lang="en-US" sz="20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lvl="1">
              <a:buNone/>
            </a:pPr>
            <a:endParaRPr lang="en-US" sz="2800" dirty="0" smtClean="0"/>
          </a:p>
          <a:p>
            <a:endParaRPr lang="en-US" sz="3300" dirty="0" smtClean="0"/>
          </a:p>
        </p:txBody>
      </p:sp>
      <p:grpSp>
        <p:nvGrpSpPr>
          <p:cNvPr id="24" name="Gruppo 23"/>
          <p:cNvGrpSpPr/>
          <p:nvPr/>
        </p:nvGrpSpPr>
        <p:grpSpPr>
          <a:xfrm>
            <a:off x="285720" y="2285513"/>
            <a:ext cx="8745005" cy="4001007"/>
            <a:chOff x="285720" y="2285513"/>
            <a:chExt cx="8745005" cy="4001007"/>
          </a:xfrm>
        </p:grpSpPr>
        <p:pic>
          <p:nvPicPr>
            <p:cNvPr id="2051" name="Picture 3" descr="C:\Users\Daniel-Bibi\Desktop\image149844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207423" y="2850094"/>
              <a:ext cx="3929569" cy="2943283"/>
            </a:xfrm>
            <a:prstGeom prst="rect">
              <a:avLst/>
            </a:prstGeom>
            <a:noFill/>
          </p:spPr>
        </p:pic>
        <p:sp>
          <p:nvSpPr>
            <p:cNvPr id="8" name="Rettangolo 7"/>
            <p:cNvSpPr/>
            <p:nvPr/>
          </p:nvSpPr>
          <p:spPr>
            <a:xfrm>
              <a:off x="3786182" y="2285513"/>
              <a:ext cx="1857388" cy="3714776"/>
            </a:xfrm>
            <a:prstGeom prst="rect">
              <a:avLst/>
            </a:prstGeom>
            <a:noFill/>
            <a:ln w="635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B0F0"/>
                  </a:solidFill>
                </a:rPr>
                <a:t>INTERFACE </a:t>
              </a:r>
            </a:p>
            <a:p>
              <a:pPr algn="ctr"/>
              <a:r>
                <a:rPr lang="en-US" sz="2000" b="1" dirty="0" smtClean="0">
                  <a:solidFill>
                    <a:srgbClr val="00B0F0"/>
                  </a:solidFill>
                </a:rPr>
                <a:t>BOARD</a:t>
              </a: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2198" y="2642703"/>
              <a:ext cx="2958527" cy="2928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ttangolo 9"/>
            <p:cNvSpPr/>
            <p:nvPr/>
          </p:nvSpPr>
          <p:spPr>
            <a:xfrm>
              <a:off x="4000496" y="3214207"/>
              <a:ext cx="571504" cy="1357322"/>
            </a:xfrm>
            <a:prstGeom prst="rect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TO</a:t>
              </a:r>
            </a:p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Eval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4857752" y="3214207"/>
              <a:ext cx="571504" cy="1357322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TO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LAMB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Connettore 1 12"/>
            <p:cNvCxnSpPr/>
            <p:nvPr/>
          </p:nvCxnSpPr>
          <p:spPr>
            <a:xfrm flipV="1">
              <a:off x="2428860" y="3214207"/>
              <a:ext cx="1571636" cy="35719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/>
          </p:nvCxnSpPr>
          <p:spPr>
            <a:xfrm>
              <a:off x="2571736" y="4357215"/>
              <a:ext cx="1428760" cy="214314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>
              <a:off x="5429256" y="3214207"/>
              <a:ext cx="2143140" cy="64294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flipV="1">
              <a:off x="5429256" y="4357215"/>
              <a:ext cx="2143140" cy="214314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ttangolo 22"/>
            <p:cNvSpPr/>
            <p:nvPr/>
          </p:nvSpPr>
          <p:spPr>
            <a:xfrm>
              <a:off x="4071934" y="5071595"/>
              <a:ext cx="1357322" cy="785818"/>
            </a:xfrm>
            <a:prstGeom prst="rect">
              <a:avLst/>
            </a:prstGeom>
            <a:noFill/>
            <a:ln w="63500">
              <a:solidFill>
                <a:srgbClr val="C808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C808A3"/>
                  </a:solidFill>
                </a:rPr>
                <a:t>POWER</a:t>
              </a:r>
              <a:endParaRPr lang="en-US" sz="2000" b="1" dirty="0">
                <a:solidFill>
                  <a:srgbClr val="C808A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LAMBSLP: Serial link LAMB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 smtClean="0"/>
              <a:t>FTK Workshop 13/03/2013 Pisa - Daniel Magalotti </a:t>
            </a:r>
            <a:endParaRPr lang="en-US" sz="12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954-8701-4FEF-863D-1F5E28ADAFD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3300" dirty="0" smtClean="0"/>
          </a:p>
          <a:p>
            <a:endParaRPr lang="en-US" sz="33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14422"/>
            <a:ext cx="5228677" cy="517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5643570" y="1285860"/>
            <a:ext cx="33575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Clock distribution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Each AMchip receives a single LVDS input clock, a low jitter signal.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local signal clock is generated by a quartz placed in the middle of the four chips 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yellow box shows the quartz and a fan-out buffer to provide the clock to all the 8 chips in the LAMB fourth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 smtClean="0"/>
              <a:t>FTK Workshop 13/03/2013 Pisa - Daniel Magalotti </a:t>
            </a:r>
            <a:endParaRPr lang="en-US" sz="12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954-8701-4FEF-863D-1F5E28ADAFD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Local Associative Memory Bank (LAMBFTK)</a:t>
            </a:r>
          </a:p>
          <a:p>
            <a:endParaRPr lang="en-US" sz="3200" dirty="0" smtClean="0"/>
          </a:p>
          <a:p>
            <a:r>
              <a:rPr lang="en-US" sz="3200" dirty="0" smtClean="0"/>
              <a:t>Hardware description of LAMBFTK</a:t>
            </a:r>
          </a:p>
          <a:p>
            <a:endParaRPr lang="en-US" sz="3200" dirty="0" smtClean="0"/>
          </a:p>
          <a:p>
            <a:r>
              <a:rPr lang="en-US" sz="3200" dirty="0" smtClean="0"/>
              <a:t>Firmware implementation of LAMBFTK</a:t>
            </a:r>
          </a:p>
          <a:p>
            <a:endParaRPr lang="en-US" sz="3200" dirty="0" smtClean="0"/>
          </a:p>
          <a:p>
            <a:r>
              <a:rPr lang="en-US" sz="3200" dirty="0" smtClean="0"/>
              <a:t>Evolution of the board: serial link processor (LAMBSLP)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AM system: Local Associative Memory Bank (LAMB) </a:t>
            </a:r>
            <a:endParaRPr lang="en-US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 smtClean="0"/>
              <a:t>FTK Workshop 13/03/2013 Pisa - Daniel Magalotti </a:t>
            </a:r>
            <a:endParaRPr lang="en-US" sz="1200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954-8701-4FEF-863D-1F5E28ADAFD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9" name="Segnaposto contenuto 1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Some definition of the board…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643702" y="1762772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AMchip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572264" y="2615509"/>
            <a:ext cx="2143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</a:rPr>
              <a:t>INput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</a:rPr>
              <a:t>DIstributor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r>
              <a:rPr lang="en-US" sz="2800" b="1" dirty="0" smtClean="0">
                <a:solidFill>
                  <a:srgbClr val="00B0F0"/>
                </a:solidFill>
              </a:rPr>
              <a:t>(INDI)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643702" y="5539103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GLUE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572264" y="4357694"/>
            <a:ext cx="1928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808A3"/>
                </a:solidFill>
              </a:rPr>
              <a:t>Boundary</a:t>
            </a:r>
          </a:p>
          <a:p>
            <a:r>
              <a:rPr lang="en-US" sz="2800" dirty="0" smtClean="0">
                <a:solidFill>
                  <a:srgbClr val="C808A3"/>
                </a:solidFill>
              </a:rPr>
              <a:t>SCAN </a:t>
            </a:r>
            <a:endParaRPr lang="en-US" dirty="0">
              <a:solidFill>
                <a:srgbClr val="C808A3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497598" y="1714488"/>
            <a:ext cx="5646038" cy="4643470"/>
            <a:chOff x="497598" y="1357298"/>
            <a:chExt cx="5646038" cy="4643470"/>
          </a:xfrm>
        </p:grpSpPr>
        <p:pic>
          <p:nvPicPr>
            <p:cNvPr id="9" name="Picture 2" descr="D:\INFN Pisa\Scheda AMFTK\Foto AM\foto_ambftk\IMG_4256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7598" y="1357298"/>
              <a:ext cx="5646038" cy="4643470"/>
            </a:xfrm>
            <a:prstGeom prst="rect">
              <a:avLst/>
            </a:prstGeom>
            <a:noFill/>
          </p:spPr>
        </p:pic>
        <p:sp>
          <p:nvSpPr>
            <p:cNvPr id="13" name="Rettangolo 12"/>
            <p:cNvSpPr/>
            <p:nvPr/>
          </p:nvSpPr>
          <p:spPr>
            <a:xfrm>
              <a:off x="4500562" y="1571612"/>
              <a:ext cx="928694" cy="857256"/>
            </a:xfrm>
            <a:prstGeom prst="rect">
              <a:avLst/>
            </a:pr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2857488" y="1500174"/>
              <a:ext cx="857256" cy="4143404"/>
            </a:xfrm>
            <a:prstGeom prst="rect">
              <a:avLst/>
            </a:prstGeom>
            <a:noFill/>
            <a:ln w="635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4572000" y="5000636"/>
              <a:ext cx="642942" cy="642942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1500166" y="5072074"/>
              <a:ext cx="642942" cy="642942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428860" y="5072074"/>
              <a:ext cx="500066" cy="571504"/>
            </a:xfrm>
            <a:prstGeom prst="rect">
              <a:avLst/>
            </a:prstGeom>
            <a:noFill/>
            <a:ln w="63500">
              <a:solidFill>
                <a:srgbClr val="C808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Connettore 2 20"/>
          <p:cNvCxnSpPr>
            <a:stCxn id="13" idx="3"/>
            <a:endCxn id="6" idx="1"/>
          </p:cNvCxnSpPr>
          <p:nvPr/>
        </p:nvCxnSpPr>
        <p:spPr>
          <a:xfrm flipV="1">
            <a:off x="5429256" y="2024382"/>
            <a:ext cx="1214446" cy="333048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stCxn id="14" idx="3"/>
            <a:endCxn id="10" idx="1"/>
          </p:cNvCxnSpPr>
          <p:nvPr/>
        </p:nvCxnSpPr>
        <p:spPr>
          <a:xfrm flipV="1">
            <a:off x="3714744" y="3308007"/>
            <a:ext cx="2857520" cy="621059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15" idx="3"/>
            <a:endCxn id="11" idx="1"/>
          </p:cNvCxnSpPr>
          <p:nvPr/>
        </p:nvCxnSpPr>
        <p:spPr>
          <a:xfrm>
            <a:off x="5214942" y="5679297"/>
            <a:ext cx="1428760" cy="90639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stCxn id="17" idx="3"/>
            <a:endCxn id="12" idx="1"/>
          </p:cNvCxnSpPr>
          <p:nvPr/>
        </p:nvCxnSpPr>
        <p:spPr>
          <a:xfrm flipV="1">
            <a:off x="2928926" y="4834748"/>
            <a:ext cx="3643338" cy="880268"/>
          </a:xfrm>
          <a:prstGeom prst="straightConnector1">
            <a:avLst/>
          </a:prstGeom>
          <a:ln w="63500">
            <a:solidFill>
              <a:srgbClr val="C808A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LAMBFTK – Interface and Power</a:t>
            </a:r>
            <a:endParaRPr lang="en-US" sz="3600" dirty="0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 smtClean="0"/>
              <a:t>FTK Workshop 13/03/2013 Pisa - Daniel Magalotti </a:t>
            </a:r>
            <a:endParaRPr lang="en-US" sz="1200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954-8701-4FEF-863D-1F5E28ADAFD9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" name="Gruppo 4"/>
          <p:cNvGrpSpPr/>
          <p:nvPr/>
        </p:nvGrpSpPr>
        <p:grpSpPr>
          <a:xfrm>
            <a:off x="500034" y="1500174"/>
            <a:ext cx="4714908" cy="4584824"/>
            <a:chOff x="500034" y="1500174"/>
            <a:chExt cx="4714908" cy="4584824"/>
          </a:xfrm>
        </p:grpSpPr>
        <p:pic>
          <p:nvPicPr>
            <p:cNvPr id="6" name="Picture 2" descr="C:\Users\Daniel-Bibi\Desktop\WIT2012-Pisa\LAMB_L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34" y="1500174"/>
              <a:ext cx="4714908" cy="4584824"/>
            </a:xfrm>
            <a:prstGeom prst="rect">
              <a:avLst/>
            </a:prstGeom>
            <a:noFill/>
          </p:spPr>
        </p:pic>
        <p:sp>
          <p:nvSpPr>
            <p:cNvPr id="7" name="Rettangolo 6"/>
            <p:cNvSpPr/>
            <p:nvPr/>
          </p:nvSpPr>
          <p:spPr>
            <a:xfrm>
              <a:off x="2643174" y="3429000"/>
              <a:ext cx="357190" cy="1500198"/>
            </a:xfrm>
            <a:prstGeom prst="rect">
              <a:avLst/>
            </a:prstGeom>
            <a:noFill/>
            <a:ln w="50800">
              <a:solidFill>
                <a:srgbClr val="C808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ttangolo 7"/>
            <p:cNvSpPr/>
            <p:nvPr/>
          </p:nvSpPr>
          <p:spPr>
            <a:xfrm flipV="1">
              <a:off x="571472" y="5429264"/>
              <a:ext cx="285752" cy="571504"/>
            </a:xfrm>
            <a:prstGeom prst="rect">
              <a:avLst/>
            </a:pr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ttangolo 8"/>
            <p:cNvSpPr/>
            <p:nvPr/>
          </p:nvSpPr>
          <p:spPr>
            <a:xfrm flipV="1">
              <a:off x="4714876" y="5429264"/>
              <a:ext cx="357190" cy="571504"/>
            </a:xfrm>
            <a:prstGeom prst="rect">
              <a:avLst/>
            </a:pr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ttangolo 10"/>
          <p:cNvSpPr/>
          <p:nvPr/>
        </p:nvSpPr>
        <p:spPr>
          <a:xfrm>
            <a:off x="5929322" y="1428736"/>
            <a:ext cx="321467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Core voltage @ 1.2 V</a:t>
            </a:r>
          </a:p>
          <a:p>
            <a:r>
              <a:rPr lang="en-US" dirty="0" smtClean="0"/>
              <a:t>  </a:t>
            </a:r>
          </a:p>
          <a:p>
            <a:r>
              <a:rPr lang="en-US" sz="2400" dirty="0" smtClean="0"/>
              <a:t>I/O voltage @ 3.3 V</a:t>
            </a:r>
          </a:p>
          <a:p>
            <a:endParaRPr lang="en-US" sz="2400" dirty="0" smtClean="0"/>
          </a:p>
          <a:p>
            <a:r>
              <a:rPr lang="en-US" sz="2400" b="1" dirty="0" smtClean="0"/>
              <a:t>Input signal</a:t>
            </a:r>
          </a:p>
          <a:p>
            <a:r>
              <a:rPr lang="en-US" sz="2400" dirty="0" smtClean="0"/>
              <a:t>4 bus parallel (0,1,3,5)</a:t>
            </a:r>
          </a:p>
          <a:p>
            <a:r>
              <a:rPr lang="en-US" sz="2400" dirty="0" smtClean="0"/>
              <a:t>4 bus serial(2,4,6,7)</a:t>
            </a:r>
          </a:p>
          <a:p>
            <a:r>
              <a:rPr lang="en-US" sz="2400" b="1" dirty="0" smtClean="0"/>
              <a:t>Output signal</a:t>
            </a:r>
          </a:p>
          <a:p>
            <a:r>
              <a:rPr lang="en-US" sz="2400" dirty="0" smtClean="0"/>
              <a:t>2 from the right part</a:t>
            </a:r>
          </a:p>
          <a:p>
            <a:r>
              <a:rPr lang="en-US" sz="2400" dirty="0" smtClean="0"/>
              <a:t>2 from the left</a:t>
            </a:r>
          </a:p>
          <a:p>
            <a:endParaRPr lang="en-US" sz="2400" dirty="0" smtClean="0"/>
          </a:p>
          <a:p>
            <a:endParaRPr lang="en-US" sz="2400" b="1" dirty="0" smtClean="0"/>
          </a:p>
        </p:txBody>
      </p:sp>
      <p:sp>
        <p:nvSpPr>
          <p:cNvPr id="12" name="Rettangolo 11"/>
          <p:cNvSpPr/>
          <p:nvPr/>
        </p:nvSpPr>
        <p:spPr>
          <a:xfrm>
            <a:off x="5500694" y="1500174"/>
            <a:ext cx="357190" cy="28575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5500694" y="2143116"/>
            <a:ext cx="357190" cy="285752"/>
          </a:xfrm>
          <a:prstGeom prst="rect">
            <a:avLst/>
          </a:prstGeom>
          <a:solidFill>
            <a:srgbClr val="C808A3"/>
          </a:solidFill>
          <a:ln>
            <a:solidFill>
              <a:srgbClr val="C808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LAMBFTK – Parallel Busses Distribution</a:t>
            </a:r>
            <a:endParaRPr lang="en-US" sz="3600" dirty="0"/>
          </a:p>
        </p:txBody>
      </p:sp>
      <p:sp>
        <p:nvSpPr>
          <p:cNvPr id="37" name="Segnaposto piè di pagina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 smtClean="0"/>
              <a:t>FTK Workshop 13/03/2013 Pisa - Daniel Magalotti </a:t>
            </a:r>
            <a:endParaRPr lang="en-US" sz="1200" dirty="0"/>
          </a:p>
        </p:txBody>
      </p:sp>
      <p:sp>
        <p:nvSpPr>
          <p:cNvPr id="38" name="Segnaposto numero diapositiva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954-8701-4FEF-863D-1F5E28ADAFD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5929322" y="1428736"/>
            <a:ext cx="28575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Core voltage @ 1.2 V</a:t>
            </a:r>
          </a:p>
          <a:p>
            <a:r>
              <a:rPr lang="en-US" dirty="0" smtClean="0"/>
              <a:t>  </a:t>
            </a:r>
          </a:p>
          <a:p>
            <a:r>
              <a:rPr lang="en-US" sz="2400" dirty="0" smtClean="0"/>
              <a:t>I/O voltage @ 3.3 V</a:t>
            </a:r>
            <a:endParaRPr lang="it-IT" sz="2400" dirty="0"/>
          </a:p>
        </p:txBody>
      </p:sp>
      <p:sp>
        <p:nvSpPr>
          <p:cNvPr id="12" name="Rettangolo 11"/>
          <p:cNvSpPr/>
          <p:nvPr/>
        </p:nvSpPr>
        <p:spPr>
          <a:xfrm>
            <a:off x="5500694" y="1500174"/>
            <a:ext cx="357190" cy="28575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5500694" y="2143116"/>
            <a:ext cx="357190" cy="285752"/>
          </a:xfrm>
          <a:prstGeom prst="rect">
            <a:avLst/>
          </a:prstGeom>
          <a:solidFill>
            <a:srgbClr val="C808A3"/>
          </a:solidFill>
          <a:ln>
            <a:solidFill>
              <a:srgbClr val="C808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13"/>
          <p:cNvGrpSpPr/>
          <p:nvPr/>
        </p:nvGrpSpPr>
        <p:grpSpPr>
          <a:xfrm>
            <a:off x="500034" y="1500174"/>
            <a:ext cx="4714908" cy="4584824"/>
            <a:chOff x="500034" y="1500174"/>
            <a:chExt cx="4714908" cy="4584824"/>
          </a:xfrm>
        </p:grpSpPr>
        <p:pic>
          <p:nvPicPr>
            <p:cNvPr id="15" name="Picture 2" descr="C:\Users\Daniel-Bibi\Desktop\WIT2012-Pisa\LAMB_L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34" y="1500174"/>
              <a:ext cx="4714908" cy="4584824"/>
            </a:xfrm>
            <a:prstGeom prst="rect">
              <a:avLst/>
            </a:prstGeom>
            <a:noFill/>
          </p:spPr>
        </p:pic>
        <p:sp>
          <p:nvSpPr>
            <p:cNvPr id="16" name="Rettangolo 15"/>
            <p:cNvSpPr/>
            <p:nvPr/>
          </p:nvSpPr>
          <p:spPr>
            <a:xfrm>
              <a:off x="2500298" y="3000372"/>
              <a:ext cx="642942" cy="1785950"/>
            </a:xfrm>
            <a:prstGeom prst="rect">
              <a:avLst/>
            </a:prstGeom>
            <a:noFill/>
            <a:ln w="508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Connettore 2 16"/>
            <p:cNvCxnSpPr>
              <a:stCxn id="16" idx="1"/>
            </p:cNvCxnSpPr>
            <p:nvPr/>
          </p:nvCxnSpPr>
          <p:spPr>
            <a:xfrm rot="10800000">
              <a:off x="2071670" y="2071679"/>
              <a:ext cx="428628" cy="1821669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>
              <a:stCxn id="16" idx="1"/>
            </p:cNvCxnSpPr>
            <p:nvPr/>
          </p:nvCxnSpPr>
          <p:spPr>
            <a:xfrm rot="10800000">
              <a:off x="1857358" y="3000373"/>
              <a:ext cx="642941" cy="892974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/>
            <p:cNvCxnSpPr>
              <a:stCxn id="16" idx="1"/>
            </p:cNvCxnSpPr>
            <p:nvPr/>
          </p:nvCxnSpPr>
          <p:spPr>
            <a:xfrm rot="10800000" flipV="1">
              <a:off x="1857356" y="3893347"/>
              <a:ext cx="642942" cy="250032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2 19"/>
            <p:cNvCxnSpPr>
              <a:stCxn id="16" idx="1"/>
            </p:cNvCxnSpPr>
            <p:nvPr/>
          </p:nvCxnSpPr>
          <p:spPr>
            <a:xfrm rot="10800000" flipV="1">
              <a:off x="2000232" y="3893346"/>
              <a:ext cx="500066" cy="1178727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/>
            <p:cNvCxnSpPr>
              <a:stCxn id="16" idx="3"/>
            </p:cNvCxnSpPr>
            <p:nvPr/>
          </p:nvCxnSpPr>
          <p:spPr>
            <a:xfrm>
              <a:off x="3143240" y="3893347"/>
              <a:ext cx="571504" cy="1250165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>
              <a:stCxn id="16" idx="3"/>
            </p:cNvCxnSpPr>
            <p:nvPr/>
          </p:nvCxnSpPr>
          <p:spPr>
            <a:xfrm>
              <a:off x="3143240" y="3893347"/>
              <a:ext cx="642942" cy="250033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2 22"/>
            <p:cNvCxnSpPr>
              <a:stCxn id="16" idx="3"/>
            </p:cNvCxnSpPr>
            <p:nvPr/>
          </p:nvCxnSpPr>
          <p:spPr>
            <a:xfrm flipV="1">
              <a:off x="3143240" y="3071810"/>
              <a:ext cx="714380" cy="821537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2 23"/>
            <p:cNvCxnSpPr/>
            <p:nvPr/>
          </p:nvCxnSpPr>
          <p:spPr>
            <a:xfrm rot="5400000" flipH="1" flipV="1">
              <a:off x="2536018" y="2750340"/>
              <a:ext cx="1785951" cy="428629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2 24"/>
            <p:cNvCxnSpPr/>
            <p:nvPr/>
          </p:nvCxnSpPr>
          <p:spPr>
            <a:xfrm>
              <a:off x="3714744" y="2071678"/>
              <a:ext cx="928694" cy="1588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5"/>
            <p:cNvCxnSpPr/>
            <p:nvPr/>
          </p:nvCxnSpPr>
          <p:spPr>
            <a:xfrm>
              <a:off x="3867144" y="3070222"/>
              <a:ext cx="928694" cy="1588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/>
            <p:cNvCxnSpPr/>
            <p:nvPr/>
          </p:nvCxnSpPr>
          <p:spPr>
            <a:xfrm>
              <a:off x="3786182" y="4143380"/>
              <a:ext cx="928694" cy="1588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/>
            <p:cNvCxnSpPr/>
            <p:nvPr/>
          </p:nvCxnSpPr>
          <p:spPr>
            <a:xfrm>
              <a:off x="3714744" y="5141924"/>
              <a:ext cx="928694" cy="1588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/>
            <p:cNvCxnSpPr/>
            <p:nvPr/>
          </p:nvCxnSpPr>
          <p:spPr>
            <a:xfrm rot="10800000">
              <a:off x="1142976" y="2070089"/>
              <a:ext cx="857256" cy="1588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2 29"/>
            <p:cNvCxnSpPr/>
            <p:nvPr/>
          </p:nvCxnSpPr>
          <p:spPr>
            <a:xfrm rot="10800000">
              <a:off x="1000100" y="2928934"/>
              <a:ext cx="857256" cy="1588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2 30"/>
            <p:cNvCxnSpPr/>
            <p:nvPr/>
          </p:nvCxnSpPr>
          <p:spPr>
            <a:xfrm rot="10800000">
              <a:off x="1000100" y="4141792"/>
              <a:ext cx="857256" cy="1588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2 31"/>
            <p:cNvCxnSpPr/>
            <p:nvPr/>
          </p:nvCxnSpPr>
          <p:spPr>
            <a:xfrm rot="10800000">
              <a:off x="1071538" y="5070486"/>
              <a:ext cx="857256" cy="1588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ttangolo 32"/>
          <p:cNvSpPr/>
          <p:nvPr/>
        </p:nvSpPr>
        <p:spPr>
          <a:xfrm>
            <a:off x="5857884" y="2773916"/>
            <a:ext cx="3286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  <a:buSzPct val="200000"/>
            </a:pPr>
            <a:r>
              <a:rPr lang="en-US" sz="2400" dirty="0" smtClean="0"/>
              <a:t>CPLD – Input Distributor for parallel buses</a:t>
            </a:r>
            <a:endParaRPr lang="it-IT" sz="2400" dirty="0"/>
          </a:p>
        </p:txBody>
      </p:sp>
      <p:sp>
        <p:nvSpPr>
          <p:cNvPr id="34" name="Rettangolo 33"/>
          <p:cNvSpPr/>
          <p:nvPr/>
        </p:nvSpPr>
        <p:spPr>
          <a:xfrm>
            <a:off x="5500694" y="2845354"/>
            <a:ext cx="357190" cy="297894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/>
          <p:cNvSpPr/>
          <p:nvPr/>
        </p:nvSpPr>
        <p:spPr>
          <a:xfrm>
            <a:off x="5857884" y="3786190"/>
            <a:ext cx="30861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4 bus parallel (0,1,3,5)</a:t>
            </a:r>
          </a:p>
          <a:p>
            <a:r>
              <a:rPr lang="it-IT" sz="2400" b="1" dirty="0" smtClean="0"/>
              <a:t>XC95144XL</a:t>
            </a:r>
          </a:p>
          <a:p>
            <a:endParaRPr lang="en-US" sz="2400" b="1" dirty="0" smtClean="0"/>
          </a:p>
          <a:p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LAMBFTK – Serial Busses Distribution</a:t>
            </a:r>
            <a:endParaRPr lang="en-US" dirty="0"/>
          </a:p>
        </p:txBody>
      </p:sp>
      <p:sp>
        <p:nvSpPr>
          <p:cNvPr id="60" name="Segnaposto piè di pagina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 smtClean="0"/>
              <a:t>FTK Workshop 13/03/2013 Pisa - Daniel Magalotti </a:t>
            </a:r>
            <a:endParaRPr lang="en-US" sz="1200" dirty="0"/>
          </a:p>
        </p:txBody>
      </p:sp>
      <p:sp>
        <p:nvSpPr>
          <p:cNvPr id="61" name="Segnaposto numero diapositiva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954-8701-4FEF-863D-1F5E28ADAFD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5929322" y="1428736"/>
            <a:ext cx="28575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Core voltage @ 1.2 V</a:t>
            </a:r>
          </a:p>
          <a:p>
            <a:r>
              <a:rPr lang="en-US" dirty="0" smtClean="0"/>
              <a:t>  </a:t>
            </a:r>
          </a:p>
          <a:p>
            <a:r>
              <a:rPr lang="en-US" sz="2400" dirty="0" smtClean="0"/>
              <a:t>I/O voltage @ 3.3 V</a:t>
            </a:r>
            <a:endParaRPr lang="it-IT" sz="2400" dirty="0"/>
          </a:p>
        </p:txBody>
      </p:sp>
      <p:sp>
        <p:nvSpPr>
          <p:cNvPr id="12" name="Rettangolo 11"/>
          <p:cNvSpPr/>
          <p:nvPr/>
        </p:nvSpPr>
        <p:spPr>
          <a:xfrm>
            <a:off x="5500694" y="1500174"/>
            <a:ext cx="357190" cy="28575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5500694" y="2143116"/>
            <a:ext cx="357190" cy="285752"/>
          </a:xfrm>
          <a:prstGeom prst="rect">
            <a:avLst/>
          </a:prstGeom>
          <a:solidFill>
            <a:srgbClr val="C808A3"/>
          </a:solidFill>
          <a:ln>
            <a:solidFill>
              <a:srgbClr val="C808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5857884" y="2773916"/>
            <a:ext cx="3286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  <a:buSzPct val="200000"/>
            </a:pPr>
            <a:r>
              <a:rPr lang="en-US" sz="2400" dirty="0" smtClean="0"/>
              <a:t>CPLD – Input Distributor for parallel buses</a:t>
            </a:r>
            <a:endParaRPr lang="it-IT" sz="2400" dirty="0"/>
          </a:p>
        </p:txBody>
      </p:sp>
      <p:sp>
        <p:nvSpPr>
          <p:cNvPr id="34" name="Rettangolo 33"/>
          <p:cNvSpPr/>
          <p:nvPr/>
        </p:nvSpPr>
        <p:spPr>
          <a:xfrm>
            <a:off x="5500694" y="2845354"/>
            <a:ext cx="357190" cy="297894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/>
          <p:cNvSpPr/>
          <p:nvPr/>
        </p:nvSpPr>
        <p:spPr>
          <a:xfrm>
            <a:off x="5857884" y="3786190"/>
            <a:ext cx="3086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4 bus parallel (0,1,3,5)</a:t>
            </a:r>
          </a:p>
        </p:txBody>
      </p:sp>
      <p:grpSp>
        <p:nvGrpSpPr>
          <p:cNvPr id="36" name="Gruppo 35"/>
          <p:cNvGrpSpPr/>
          <p:nvPr/>
        </p:nvGrpSpPr>
        <p:grpSpPr>
          <a:xfrm>
            <a:off x="500034" y="1500174"/>
            <a:ext cx="4714908" cy="4584824"/>
            <a:chOff x="500034" y="1500174"/>
            <a:chExt cx="4714908" cy="4584824"/>
          </a:xfrm>
        </p:grpSpPr>
        <p:pic>
          <p:nvPicPr>
            <p:cNvPr id="37" name="Picture 2" descr="C:\Users\Daniel-Bibi\Desktop\WIT2012-Pisa\LAMB_L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34" y="1500174"/>
              <a:ext cx="4714908" cy="4584824"/>
            </a:xfrm>
            <a:prstGeom prst="rect">
              <a:avLst/>
            </a:prstGeom>
            <a:noFill/>
          </p:spPr>
        </p:pic>
        <p:cxnSp>
          <p:nvCxnSpPr>
            <p:cNvPr id="38" name="Connettore 2 37"/>
            <p:cNvCxnSpPr/>
            <p:nvPr/>
          </p:nvCxnSpPr>
          <p:spPr>
            <a:xfrm>
              <a:off x="3714744" y="2071678"/>
              <a:ext cx="928694" cy="158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2 38"/>
            <p:cNvCxnSpPr/>
            <p:nvPr/>
          </p:nvCxnSpPr>
          <p:spPr>
            <a:xfrm>
              <a:off x="3867144" y="3070222"/>
              <a:ext cx="928694" cy="158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2 39"/>
            <p:cNvCxnSpPr/>
            <p:nvPr/>
          </p:nvCxnSpPr>
          <p:spPr>
            <a:xfrm>
              <a:off x="3786182" y="4143380"/>
              <a:ext cx="928694" cy="158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2 40"/>
            <p:cNvCxnSpPr/>
            <p:nvPr/>
          </p:nvCxnSpPr>
          <p:spPr>
            <a:xfrm>
              <a:off x="3714744" y="5141924"/>
              <a:ext cx="928694" cy="158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2 41"/>
            <p:cNvCxnSpPr/>
            <p:nvPr/>
          </p:nvCxnSpPr>
          <p:spPr>
            <a:xfrm rot="10800000">
              <a:off x="1142976" y="2070089"/>
              <a:ext cx="857256" cy="158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2 42"/>
            <p:cNvCxnSpPr/>
            <p:nvPr/>
          </p:nvCxnSpPr>
          <p:spPr>
            <a:xfrm rot="10800000">
              <a:off x="1000100" y="2928934"/>
              <a:ext cx="857256" cy="158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2 43"/>
            <p:cNvCxnSpPr/>
            <p:nvPr/>
          </p:nvCxnSpPr>
          <p:spPr>
            <a:xfrm rot="10800000">
              <a:off x="1000100" y="4141792"/>
              <a:ext cx="857256" cy="158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2 44"/>
            <p:cNvCxnSpPr/>
            <p:nvPr/>
          </p:nvCxnSpPr>
          <p:spPr>
            <a:xfrm rot="10800000">
              <a:off x="1071538" y="5070486"/>
              <a:ext cx="857256" cy="158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ttangolo 45"/>
            <p:cNvSpPr/>
            <p:nvPr/>
          </p:nvSpPr>
          <p:spPr>
            <a:xfrm>
              <a:off x="2500298" y="4929198"/>
              <a:ext cx="714380" cy="1071570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Connettore 2 46"/>
            <p:cNvCxnSpPr>
              <a:stCxn id="46" idx="3"/>
            </p:cNvCxnSpPr>
            <p:nvPr/>
          </p:nvCxnSpPr>
          <p:spPr>
            <a:xfrm flipV="1">
              <a:off x="3214678" y="5145100"/>
              <a:ext cx="500066" cy="319883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2 47"/>
            <p:cNvCxnSpPr/>
            <p:nvPr/>
          </p:nvCxnSpPr>
          <p:spPr>
            <a:xfrm rot="5400000" flipH="1" flipV="1">
              <a:off x="2893208" y="4536290"/>
              <a:ext cx="1285883" cy="500066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2 48"/>
            <p:cNvCxnSpPr>
              <a:stCxn id="46" idx="1"/>
            </p:cNvCxnSpPr>
            <p:nvPr/>
          </p:nvCxnSpPr>
          <p:spPr>
            <a:xfrm rot="10800000">
              <a:off x="1928796" y="4143381"/>
              <a:ext cx="571503" cy="1321603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2 49"/>
            <p:cNvCxnSpPr>
              <a:stCxn id="46" idx="1"/>
            </p:cNvCxnSpPr>
            <p:nvPr/>
          </p:nvCxnSpPr>
          <p:spPr>
            <a:xfrm rot="10800000">
              <a:off x="1928796" y="5072075"/>
              <a:ext cx="571503" cy="39290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ttangolo 50"/>
            <p:cNvSpPr/>
            <p:nvPr/>
          </p:nvSpPr>
          <p:spPr>
            <a:xfrm>
              <a:off x="2500298" y="1571612"/>
              <a:ext cx="714380" cy="1143008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Connettore 2 51"/>
            <p:cNvCxnSpPr/>
            <p:nvPr/>
          </p:nvCxnSpPr>
          <p:spPr>
            <a:xfrm rot="5400000">
              <a:off x="1857357" y="2214555"/>
              <a:ext cx="785818" cy="64294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2 52"/>
            <p:cNvCxnSpPr/>
            <p:nvPr/>
          </p:nvCxnSpPr>
          <p:spPr>
            <a:xfrm rot="10800000">
              <a:off x="2000232" y="2071678"/>
              <a:ext cx="571504" cy="142876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2 53"/>
            <p:cNvCxnSpPr>
              <a:stCxn id="51" idx="3"/>
            </p:cNvCxnSpPr>
            <p:nvPr/>
          </p:nvCxnSpPr>
          <p:spPr>
            <a:xfrm>
              <a:off x="3214678" y="2143116"/>
              <a:ext cx="642942" cy="92869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2 54"/>
            <p:cNvCxnSpPr>
              <a:stCxn id="51" idx="3"/>
            </p:cNvCxnSpPr>
            <p:nvPr/>
          </p:nvCxnSpPr>
          <p:spPr>
            <a:xfrm flipV="1">
              <a:off x="3214678" y="2073266"/>
              <a:ext cx="500066" cy="6985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ttangolo 55"/>
          <p:cNvSpPr/>
          <p:nvPr/>
        </p:nvSpPr>
        <p:spPr>
          <a:xfrm>
            <a:off x="5857884" y="4214818"/>
            <a:ext cx="3286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  <a:buSzPct val="200000"/>
            </a:pPr>
            <a:r>
              <a:rPr lang="en-US" sz="2400" dirty="0" smtClean="0"/>
              <a:t>Spartan 6 – Distributor for serial buses</a:t>
            </a:r>
            <a:endParaRPr lang="it-IT" sz="2400" dirty="0"/>
          </a:p>
        </p:txBody>
      </p:sp>
      <p:sp>
        <p:nvSpPr>
          <p:cNvPr id="57" name="Rettangolo 56"/>
          <p:cNvSpPr/>
          <p:nvPr/>
        </p:nvSpPr>
        <p:spPr>
          <a:xfrm>
            <a:off x="5500694" y="4345552"/>
            <a:ext cx="357190" cy="29789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/>
          <p:cNvSpPr/>
          <p:nvPr/>
        </p:nvSpPr>
        <p:spPr>
          <a:xfrm>
            <a:off x="5929322" y="4929198"/>
            <a:ext cx="27703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4 bus serial(2,4,6,7)</a:t>
            </a:r>
          </a:p>
          <a:p>
            <a:r>
              <a:rPr lang="en-US" sz="2400" b="1" dirty="0" smtClean="0"/>
              <a:t>GTP transceiver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LAMBFTK – Road data flow</a:t>
            </a:r>
            <a:endParaRPr lang="en-US" dirty="0"/>
          </a:p>
        </p:txBody>
      </p:sp>
      <p:sp>
        <p:nvSpPr>
          <p:cNvPr id="80" name="Segnaposto piè di pagina 7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 smtClean="0"/>
              <a:t>FTK Workshop 13/03/2013 Pisa - Daniel Magalotti </a:t>
            </a:r>
            <a:endParaRPr lang="en-US" sz="1200" dirty="0"/>
          </a:p>
        </p:txBody>
      </p:sp>
      <p:sp>
        <p:nvSpPr>
          <p:cNvPr id="81" name="Segnaposto numero diapositiva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954-8701-4FEF-863D-1F5E28ADAFD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5929322" y="1428736"/>
            <a:ext cx="28575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Core voltage @ 1.2 V</a:t>
            </a:r>
          </a:p>
          <a:p>
            <a:r>
              <a:rPr lang="en-US" dirty="0" smtClean="0"/>
              <a:t>  </a:t>
            </a:r>
          </a:p>
          <a:p>
            <a:r>
              <a:rPr lang="en-US" sz="2400" dirty="0" smtClean="0"/>
              <a:t>I/O voltage @ 3.3 V</a:t>
            </a:r>
            <a:endParaRPr lang="it-IT" sz="2400" dirty="0"/>
          </a:p>
        </p:txBody>
      </p:sp>
      <p:sp>
        <p:nvSpPr>
          <p:cNvPr id="12" name="Rettangolo 11"/>
          <p:cNvSpPr/>
          <p:nvPr/>
        </p:nvSpPr>
        <p:spPr>
          <a:xfrm>
            <a:off x="5500694" y="1500174"/>
            <a:ext cx="357190" cy="28575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5500694" y="2143116"/>
            <a:ext cx="357190" cy="285752"/>
          </a:xfrm>
          <a:prstGeom prst="rect">
            <a:avLst/>
          </a:prstGeom>
          <a:solidFill>
            <a:srgbClr val="C808A3"/>
          </a:solidFill>
          <a:ln>
            <a:solidFill>
              <a:srgbClr val="C808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5857884" y="2773916"/>
            <a:ext cx="3286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  <a:buSzPct val="200000"/>
            </a:pPr>
            <a:r>
              <a:rPr lang="en-US" sz="2400" dirty="0" smtClean="0"/>
              <a:t>CPLD – Input Distributor for parallel buses</a:t>
            </a:r>
            <a:endParaRPr lang="it-IT" sz="2400" dirty="0"/>
          </a:p>
        </p:txBody>
      </p:sp>
      <p:sp>
        <p:nvSpPr>
          <p:cNvPr id="34" name="Rettangolo 33"/>
          <p:cNvSpPr/>
          <p:nvPr/>
        </p:nvSpPr>
        <p:spPr>
          <a:xfrm>
            <a:off x="5500694" y="2845354"/>
            <a:ext cx="357190" cy="297894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/>
          <p:cNvSpPr/>
          <p:nvPr/>
        </p:nvSpPr>
        <p:spPr>
          <a:xfrm>
            <a:off x="5857884" y="3786190"/>
            <a:ext cx="3086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4 bus parallel (0,1,3,5)</a:t>
            </a:r>
          </a:p>
        </p:txBody>
      </p:sp>
      <p:sp>
        <p:nvSpPr>
          <p:cNvPr id="56" name="Rettangolo 55"/>
          <p:cNvSpPr/>
          <p:nvPr/>
        </p:nvSpPr>
        <p:spPr>
          <a:xfrm>
            <a:off x="5857884" y="4214818"/>
            <a:ext cx="3286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  <a:buSzPct val="200000"/>
            </a:pPr>
            <a:r>
              <a:rPr lang="en-US" sz="2400" dirty="0" smtClean="0"/>
              <a:t>Spartan 6 – Distributor for serial buses</a:t>
            </a:r>
            <a:endParaRPr lang="it-IT" sz="2400" dirty="0"/>
          </a:p>
        </p:txBody>
      </p:sp>
      <p:sp>
        <p:nvSpPr>
          <p:cNvPr id="57" name="Rettangolo 56"/>
          <p:cNvSpPr/>
          <p:nvPr/>
        </p:nvSpPr>
        <p:spPr>
          <a:xfrm>
            <a:off x="5500694" y="4345552"/>
            <a:ext cx="357190" cy="29789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/>
          <p:cNvSpPr/>
          <p:nvPr/>
        </p:nvSpPr>
        <p:spPr>
          <a:xfrm>
            <a:off x="5929322" y="4936821"/>
            <a:ext cx="2770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4 bus serial(2,4,6,7)</a:t>
            </a:r>
          </a:p>
        </p:txBody>
      </p:sp>
      <p:grpSp>
        <p:nvGrpSpPr>
          <p:cNvPr id="32" name="Gruppo 31"/>
          <p:cNvGrpSpPr/>
          <p:nvPr/>
        </p:nvGrpSpPr>
        <p:grpSpPr>
          <a:xfrm>
            <a:off x="500034" y="1500174"/>
            <a:ext cx="4714908" cy="4584824"/>
            <a:chOff x="500034" y="1500174"/>
            <a:chExt cx="4714908" cy="4584824"/>
          </a:xfrm>
        </p:grpSpPr>
        <p:pic>
          <p:nvPicPr>
            <p:cNvPr id="36" name="Picture 2" descr="C:\Users\Daniel-Bibi\Desktop\WIT2012-Pisa\LAMB_L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34" y="1500174"/>
              <a:ext cx="4714908" cy="4584824"/>
            </a:xfrm>
            <a:prstGeom prst="rect">
              <a:avLst/>
            </a:prstGeom>
            <a:noFill/>
          </p:spPr>
        </p:pic>
        <p:cxnSp>
          <p:nvCxnSpPr>
            <p:cNvPr id="59" name="Connettore 2 58"/>
            <p:cNvCxnSpPr/>
            <p:nvPr/>
          </p:nvCxnSpPr>
          <p:spPr>
            <a:xfrm rot="5400000">
              <a:off x="749273" y="2536025"/>
              <a:ext cx="643736" cy="794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2 59"/>
            <p:cNvCxnSpPr/>
            <p:nvPr/>
          </p:nvCxnSpPr>
          <p:spPr>
            <a:xfrm rot="5400000">
              <a:off x="749273" y="3536157"/>
              <a:ext cx="643736" cy="794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2 60"/>
            <p:cNvCxnSpPr/>
            <p:nvPr/>
          </p:nvCxnSpPr>
          <p:spPr>
            <a:xfrm rot="5400000">
              <a:off x="750067" y="4535495"/>
              <a:ext cx="643736" cy="794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2 61"/>
            <p:cNvCxnSpPr/>
            <p:nvPr/>
          </p:nvCxnSpPr>
          <p:spPr>
            <a:xfrm rot="5400000">
              <a:off x="1677173" y="2536025"/>
              <a:ext cx="643736" cy="794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2 62"/>
            <p:cNvCxnSpPr/>
            <p:nvPr/>
          </p:nvCxnSpPr>
          <p:spPr>
            <a:xfrm rot="5400000">
              <a:off x="1677173" y="3536157"/>
              <a:ext cx="643736" cy="794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2 63"/>
            <p:cNvCxnSpPr/>
            <p:nvPr/>
          </p:nvCxnSpPr>
          <p:spPr>
            <a:xfrm rot="5400000">
              <a:off x="1677967" y="4535495"/>
              <a:ext cx="643736" cy="794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ttangolo 64"/>
            <p:cNvSpPr/>
            <p:nvPr/>
          </p:nvSpPr>
          <p:spPr>
            <a:xfrm>
              <a:off x="1285852" y="5429264"/>
              <a:ext cx="571504" cy="500066"/>
            </a:xfrm>
            <a:prstGeom prst="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Connettore 2 65"/>
            <p:cNvCxnSpPr/>
            <p:nvPr/>
          </p:nvCxnSpPr>
          <p:spPr>
            <a:xfrm rot="16200000" flipH="1">
              <a:off x="929059" y="5072471"/>
              <a:ext cx="500066" cy="213520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2 66"/>
            <p:cNvCxnSpPr/>
            <p:nvPr/>
          </p:nvCxnSpPr>
          <p:spPr>
            <a:xfrm rot="5400000">
              <a:off x="1678761" y="5107793"/>
              <a:ext cx="500066" cy="142876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2 67"/>
            <p:cNvCxnSpPr/>
            <p:nvPr/>
          </p:nvCxnSpPr>
          <p:spPr>
            <a:xfrm rot="5400000">
              <a:off x="3321041" y="2536025"/>
              <a:ext cx="643736" cy="794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2 68"/>
            <p:cNvCxnSpPr/>
            <p:nvPr/>
          </p:nvCxnSpPr>
          <p:spPr>
            <a:xfrm rot="5400000">
              <a:off x="3321041" y="3536157"/>
              <a:ext cx="643736" cy="794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2 69"/>
            <p:cNvCxnSpPr/>
            <p:nvPr/>
          </p:nvCxnSpPr>
          <p:spPr>
            <a:xfrm rot="5400000">
              <a:off x="3321835" y="4535495"/>
              <a:ext cx="643736" cy="794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2 70"/>
            <p:cNvCxnSpPr/>
            <p:nvPr/>
          </p:nvCxnSpPr>
          <p:spPr>
            <a:xfrm rot="5400000">
              <a:off x="4248941" y="2536025"/>
              <a:ext cx="643736" cy="794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2 71"/>
            <p:cNvCxnSpPr/>
            <p:nvPr/>
          </p:nvCxnSpPr>
          <p:spPr>
            <a:xfrm rot="5400000">
              <a:off x="4248941" y="3536157"/>
              <a:ext cx="643736" cy="794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2 72"/>
            <p:cNvCxnSpPr/>
            <p:nvPr/>
          </p:nvCxnSpPr>
          <p:spPr>
            <a:xfrm rot="5400000">
              <a:off x="4249735" y="4535495"/>
              <a:ext cx="643736" cy="794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ttangolo 73"/>
            <p:cNvSpPr/>
            <p:nvPr/>
          </p:nvSpPr>
          <p:spPr>
            <a:xfrm>
              <a:off x="3857620" y="5429264"/>
              <a:ext cx="571504" cy="500066"/>
            </a:xfrm>
            <a:prstGeom prst="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Connettore 2 74"/>
            <p:cNvCxnSpPr/>
            <p:nvPr/>
          </p:nvCxnSpPr>
          <p:spPr>
            <a:xfrm rot="16200000" flipH="1">
              <a:off x="3500827" y="5072471"/>
              <a:ext cx="500066" cy="213520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2 75"/>
            <p:cNvCxnSpPr/>
            <p:nvPr/>
          </p:nvCxnSpPr>
          <p:spPr>
            <a:xfrm rot="5400000">
              <a:off x="4250529" y="5107793"/>
              <a:ext cx="500066" cy="142876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ttangolo 76"/>
          <p:cNvSpPr/>
          <p:nvPr/>
        </p:nvSpPr>
        <p:spPr>
          <a:xfrm>
            <a:off x="5929322" y="5384085"/>
            <a:ext cx="3000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  <a:buSzPct val="200000"/>
            </a:pPr>
            <a:r>
              <a:rPr lang="en-US" sz="2400" dirty="0" smtClean="0"/>
              <a:t>Spartan 6 – GLUE for output road </a:t>
            </a:r>
            <a:endParaRPr lang="it-IT" sz="2400" dirty="0"/>
          </a:p>
        </p:txBody>
      </p:sp>
      <p:sp>
        <p:nvSpPr>
          <p:cNvPr id="78" name="Rettangolo 77"/>
          <p:cNvSpPr/>
          <p:nvPr/>
        </p:nvSpPr>
        <p:spPr>
          <a:xfrm>
            <a:off x="5500694" y="5458912"/>
            <a:ext cx="357190" cy="2758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LAMBFTK – JTAG AMchip connection</a:t>
            </a:r>
            <a:endParaRPr lang="en-US" sz="36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 smtClean="0"/>
              <a:t>FTK Workshop 13/03/2013 Pisa - Daniel Magalotti </a:t>
            </a:r>
            <a:endParaRPr lang="en-US" sz="12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954-8701-4FEF-863D-1F5E28ADAFD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AMchips are connected in 8 JTAG chain controlled from the BSCAN chip.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2" descr="C:\Users\Daniel-Bibi\Desktop\WIT2012-Pisa\LAMB_L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214554"/>
            <a:ext cx="3643338" cy="3656130"/>
          </a:xfrm>
          <a:prstGeom prst="rect">
            <a:avLst/>
          </a:prstGeom>
          <a:noFill/>
        </p:spPr>
      </p:pic>
      <p:sp>
        <p:nvSpPr>
          <p:cNvPr id="27" name="Rettangolo 26"/>
          <p:cNvSpPr/>
          <p:nvPr/>
        </p:nvSpPr>
        <p:spPr>
          <a:xfrm>
            <a:off x="1857356" y="5357826"/>
            <a:ext cx="428628" cy="428628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1428728" y="585789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BSCAN chip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4429124" y="2143116"/>
            <a:ext cx="45005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4 JTAG chain of 4 chip on the top and on the bottom of the board</a:t>
            </a:r>
          </a:p>
          <a:p>
            <a:endParaRPr lang="en-US" sz="2200" dirty="0" smtClean="0"/>
          </a:p>
          <a:p>
            <a:r>
              <a:rPr lang="en-US" sz="2200" dirty="0" smtClean="0"/>
              <a:t>The BSCAN chip manages each JTAG chain distributing the TMS, TCK, TDI and TDO</a:t>
            </a:r>
          </a:p>
          <a:p>
            <a:endParaRPr lang="en-US" sz="2200" dirty="0" smtClean="0"/>
          </a:p>
          <a:p>
            <a:r>
              <a:rPr lang="en-US" sz="2200" dirty="0" smtClean="0"/>
              <a:t>The BSCAN manages the conversion from the VME protocol into JTAG protocol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31" name="Connettore 2 30"/>
          <p:cNvCxnSpPr/>
          <p:nvPr/>
        </p:nvCxnSpPr>
        <p:spPr>
          <a:xfrm>
            <a:off x="1142976" y="5572140"/>
            <a:ext cx="714380" cy="1588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 rot="5400000" flipH="1" flipV="1">
            <a:off x="-392941" y="4107661"/>
            <a:ext cx="3071834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 rot="5400000" flipH="1" flipV="1">
            <a:off x="1679555" y="3963991"/>
            <a:ext cx="2928958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rot="5400000" flipH="1" flipV="1">
            <a:off x="2251059" y="4106867"/>
            <a:ext cx="321471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rot="10800000" flipV="1">
            <a:off x="2285984" y="5715016"/>
            <a:ext cx="1571636" cy="1588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 rot="10800000" flipV="1">
            <a:off x="2285984" y="5429264"/>
            <a:ext cx="857256" cy="1588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 rot="5400000">
            <a:off x="535753" y="3964785"/>
            <a:ext cx="2643206" cy="1588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LAMBFTK – Firmware development</a:t>
            </a:r>
            <a:endParaRPr lang="en-US" sz="36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 smtClean="0"/>
              <a:t>FTK Workshop 13/03/2013 Pisa - Daniel Magalotti </a:t>
            </a:r>
            <a:endParaRPr lang="en-US" sz="12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4954-8701-4FEF-863D-1F5E28ADAFD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logic of the board is very simple</a:t>
            </a:r>
          </a:p>
          <a:p>
            <a:pPr lvl="1"/>
            <a:r>
              <a:rPr lang="en-US" dirty="0" smtClean="0"/>
              <a:t>controls the data distribution of the input buses to the AMchip</a:t>
            </a:r>
          </a:p>
          <a:p>
            <a:pPr lvl="1"/>
            <a:r>
              <a:rPr lang="en-US" dirty="0" smtClean="0"/>
              <a:t>Manage the handshake with the AMchip and merge the 8 flows into 4 output streams</a:t>
            </a:r>
          </a:p>
          <a:p>
            <a:r>
              <a:rPr lang="en-US" dirty="0" smtClean="0"/>
              <a:t>A control of the Spartan-6 FPGA GTP  Transceivers need to be implemented for the serial link connections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tellite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atellit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atellit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591</TotalTime>
  <Words>1885</Words>
  <Application>Microsoft Office PowerPoint</Application>
  <PresentationFormat>Presentazione su schermo (4:3)</PresentationFormat>
  <Paragraphs>262</Paragraphs>
  <Slides>19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Satellite</vt:lpstr>
      <vt:lpstr>LAMB: Hardware &amp; Firmware</vt:lpstr>
      <vt:lpstr>Outline </vt:lpstr>
      <vt:lpstr>AM system: Local Associative Memory Bank (LAMB) </vt:lpstr>
      <vt:lpstr>LAMBFTK – Interface and Power</vt:lpstr>
      <vt:lpstr>LAMBFTK – Parallel Busses Distribution</vt:lpstr>
      <vt:lpstr>LAMBFTK – Serial Busses Distribution</vt:lpstr>
      <vt:lpstr>LAMBFTK – Road data flow</vt:lpstr>
      <vt:lpstr>LAMBFTK – JTAG AMchip connection</vt:lpstr>
      <vt:lpstr>LAMBFTK – Firmware development</vt:lpstr>
      <vt:lpstr>LAMBFTK – Firmware development</vt:lpstr>
      <vt:lpstr>LAMBFTK: critical issue</vt:lpstr>
      <vt:lpstr>Problem…</vt:lpstr>
      <vt:lpstr>LAMBSLP: Serial link LAMB</vt:lpstr>
      <vt:lpstr>LAMBSLP: Serial link LAMB</vt:lpstr>
      <vt:lpstr>LAMBSLP: Serial link LAMB</vt:lpstr>
      <vt:lpstr>LAMBSLP: Serial link LAMB</vt:lpstr>
      <vt:lpstr>LAMBSLP: Serial link LAMB</vt:lpstr>
      <vt:lpstr>LAMBSLP: Serial link LAMB</vt:lpstr>
      <vt:lpstr>LAMBSLP: Serial link LAMB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LAMB: Hardware &amp; Firmware</dc:title>
  <dc:creator>Daniel-Bibi</dc:creator>
  <cp:lastModifiedBy>Daniel-Bibi</cp:lastModifiedBy>
  <cp:revision>99</cp:revision>
  <dcterms:created xsi:type="dcterms:W3CDTF">2013-03-05T21:54:20Z</dcterms:created>
  <dcterms:modified xsi:type="dcterms:W3CDTF">2013-03-11T20:55:32Z</dcterms:modified>
</cp:coreProperties>
</file>