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handoutMasterIdLst>
    <p:handoutMasterId r:id="rId18"/>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0690225" cy="756285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34" y="-108"/>
      </p:cViewPr>
      <p:guideLst>
        <p:guide orient="horz" pos="2382"/>
        <p:guide pos="3367"/>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40" cy="50256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DejaVu Sans" pitchFamily="2"/>
              <a:cs typeface="Lohit Devanagari" pitchFamily="2"/>
            </a:endParaRPr>
          </a:p>
        </p:txBody>
      </p:sp>
      <p:sp>
        <p:nvSpPr>
          <p:cNvPr id="3" name="Date Placeholder 2"/>
          <p:cNvSpPr txBox="1">
            <a:spLocks noGrp="1"/>
          </p:cNvSpPr>
          <p:nvPr>
            <p:ph type="dt" sz="quarter" idx="1"/>
          </p:nvPr>
        </p:nvSpPr>
        <p:spPr>
          <a:xfrm>
            <a:off x="4399200" y="0"/>
            <a:ext cx="3372840" cy="50256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DejaVu Sans" pitchFamily="2"/>
              <a:cs typeface="Lohit Devanagari" pitchFamily="2"/>
            </a:endParaRPr>
          </a:p>
        </p:txBody>
      </p:sp>
      <p:sp>
        <p:nvSpPr>
          <p:cNvPr id="4" name="Footer Placeholder 3"/>
          <p:cNvSpPr txBox="1">
            <a:spLocks noGrp="1"/>
          </p:cNvSpPr>
          <p:nvPr>
            <p:ph type="ftr" sz="quarter" idx="2"/>
          </p:nvPr>
        </p:nvSpPr>
        <p:spPr>
          <a:xfrm>
            <a:off x="0" y="9555480"/>
            <a:ext cx="3372840" cy="502560"/>
          </a:xfrm>
          <a:prstGeom prst="rect">
            <a:avLst/>
          </a:prstGeom>
          <a:noFill/>
          <a:ln>
            <a:noFill/>
          </a:ln>
        </p:spPr>
        <p:txBody>
          <a:bodyPr vert="horz" lIns="90000" tIns="45000" rIns="90000" bIns="45000"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DejaVu Sans" pitchFamily="2"/>
              <a:cs typeface="Lohit Devanagari" pitchFamily="2"/>
            </a:endParaRPr>
          </a:p>
        </p:txBody>
      </p:sp>
      <p:sp>
        <p:nvSpPr>
          <p:cNvPr id="5" name="Slide Number Placeholder 4"/>
          <p:cNvSpPr txBox="1">
            <a:spLocks noGrp="1"/>
          </p:cNvSpPr>
          <p:nvPr>
            <p:ph type="sldNum" sz="quarter" idx="3"/>
          </p:nvPr>
        </p:nvSpPr>
        <p:spPr>
          <a:xfrm>
            <a:off x="4399200" y="9555480"/>
            <a:ext cx="3372840" cy="502560"/>
          </a:xfrm>
          <a:prstGeom prst="rect">
            <a:avLst/>
          </a:prstGeom>
          <a:noFill/>
          <a:ln>
            <a:noFill/>
          </a:ln>
        </p:spPr>
        <p:txBody>
          <a:bodyPr vert="horz" lIns="90000" tIns="45000" rIns="90000" bIns="45000"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fld id="{B82CF8F9-8912-4835-9E92-23C835BA8A66}" type="slidenum">
              <a:t>‹#›</a:t>
            </a:fld>
            <a:endParaRPr lang="en-US" sz="1400" b="0" i="0" u="none" strike="noStrike" kern="1200">
              <a:ln>
                <a:noFill/>
              </a:ln>
              <a:latin typeface="Liberation Sans" pitchFamily="18"/>
              <a:ea typeface="DejaVu Sans" pitchFamily="2"/>
              <a:cs typeface="Lohit Devanagari" pitchFamily="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371599" y="764280"/>
            <a:ext cx="5028480" cy="3771360"/>
          </a:xfrm>
          <a:prstGeom prst="rect">
            <a:avLst/>
          </a:prstGeom>
          <a:noFill/>
          <a:ln>
            <a:noFill/>
            <a:prstDash val="solid"/>
          </a:ln>
        </p:spPr>
      </p:sp>
      <p:sp>
        <p:nvSpPr>
          <p:cNvPr id="3" name="Notes Placeholder 2"/>
          <p:cNvSpPr txBox="1">
            <a:spLocks noGrp="1"/>
          </p:cNvSpPr>
          <p:nvPr>
            <p:ph type="body" sz="quarter" idx="3"/>
          </p:nvPr>
        </p:nvSpPr>
        <p:spPr>
          <a:xfrm>
            <a:off x="777239" y="4777560"/>
            <a:ext cx="6217560" cy="4525920"/>
          </a:xfrm>
          <a:prstGeom prst="rect">
            <a:avLst/>
          </a:prstGeom>
          <a:noFill/>
          <a:ln>
            <a:noFill/>
          </a:ln>
        </p:spPr>
        <p:txBody>
          <a:bodyPr lIns="0" tIns="0" rIns="0" bIns="0"/>
          <a:lstStyle/>
          <a:p>
            <a:endParaRPr lang="en-US"/>
          </a:p>
        </p:txBody>
      </p:sp>
      <p:sp>
        <p:nvSpPr>
          <p:cNvPr id="4" name="Header Placeholder 3"/>
          <p:cNvSpPr txBox="1">
            <a:spLocks noGrp="1"/>
          </p:cNvSpPr>
          <p:nvPr>
            <p:ph type="hdr" sz="quarter"/>
          </p:nvPr>
        </p:nvSpPr>
        <p:spPr>
          <a:xfrm>
            <a:off x="0" y="0"/>
            <a:ext cx="3372840" cy="502560"/>
          </a:xfrm>
          <a:prstGeom prst="rect">
            <a:avLst/>
          </a:prstGeom>
          <a:noFill/>
          <a:ln>
            <a:noFill/>
          </a:ln>
        </p:spPr>
        <p:txBody>
          <a:bodyPr lIns="0" tIns="0" rIns="0" bIns="0"/>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Date Placeholder 4"/>
          <p:cNvSpPr txBox="1">
            <a:spLocks noGrp="1"/>
          </p:cNvSpPr>
          <p:nvPr>
            <p:ph type="dt" idx="1"/>
          </p:nvPr>
        </p:nvSpPr>
        <p:spPr>
          <a:xfrm>
            <a:off x="4399200" y="0"/>
            <a:ext cx="3372840" cy="502560"/>
          </a:xfrm>
          <a:prstGeom prst="rect">
            <a:avLst/>
          </a:prstGeom>
          <a:noFill/>
          <a:ln>
            <a:noFill/>
          </a:ln>
        </p:spPr>
        <p:txBody>
          <a:bodyPr lIns="0" tIns="0" rIns="0" bIns="0"/>
          <a:lstStyle>
            <a:lvl1pPr lvl="0" algn="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Footer Placeholder 5"/>
          <p:cNvSpPr txBox="1">
            <a:spLocks noGrp="1"/>
          </p:cNvSpPr>
          <p:nvPr>
            <p:ph type="ftr" sz="quarter" idx="4"/>
          </p:nvPr>
        </p:nvSpPr>
        <p:spPr>
          <a:xfrm>
            <a:off x="0" y="9555480"/>
            <a:ext cx="3372840" cy="502560"/>
          </a:xfrm>
          <a:prstGeom prst="rect">
            <a:avLst/>
          </a:prstGeom>
          <a:noFill/>
          <a:ln>
            <a:noFill/>
          </a:ln>
        </p:spPr>
        <p:txBody>
          <a:bodyPr lIns="0" tIns="0" rIns="0" bIns="0" anchor="b"/>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7" name="Slide Number Placeholder 6"/>
          <p:cNvSpPr txBox="1">
            <a:spLocks noGrp="1"/>
          </p:cNvSpPr>
          <p:nvPr>
            <p:ph type="sldNum" sz="quarter" idx="5"/>
          </p:nvPr>
        </p:nvSpPr>
        <p:spPr>
          <a:xfrm>
            <a:off x="4399200" y="9555480"/>
            <a:ext cx="3372840" cy="502560"/>
          </a:xfrm>
          <a:prstGeom prst="rect">
            <a:avLst/>
          </a:prstGeom>
          <a:noFill/>
          <a:ln>
            <a:noFill/>
          </a:ln>
        </p:spPr>
        <p:txBody>
          <a:bodyPr lIns="0" tIns="0" rIns="0" bIns="0" anchor="b"/>
          <a:lstStyle>
            <a:lvl1pPr lvl="0" algn="r" rtl="0" hangingPunct="0">
              <a:buNone/>
              <a:tabLst/>
              <a:defRPr lang="en-US" sz="1400" kern="1200">
                <a:latin typeface="Liberation Serif" pitchFamily="18"/>
                <a:ea typeface="DejaVu Sans" pitchFamily="2"/>
                <a:cs typeface="DejaVu Sans" pitchFamily="2"/>
              </a:defRPr>
            </a:lvl1pPr>
          </a:lstStyle>
          <a:p>
            <a:pPr lvl="0"/>
            <a:fld id="{91875B4D-5C33-4988-8688-DC853D47A1F2}" type="slidenum">
              <a:t>‹#›</a:t>
            </a:fld>
            <a:endParaRPr lang="en-US"/>
          </a:p>
        </p:txBody>
      </p:sp>
    </p:spTree>
  </p:cSld>
  <p:clrMap bg1="lt1" tx1="dk1" bg2="lt2" tx2="dk2" accent1="accent1" accent2="accent2" accent3="accent3" accent4="accent4" accent5="accent5" accent6="accent6" hlink="hlink" folHlink="folHlink"/>
  <p:notesStyle>
    <a:lvl1pPr marL="216000" marR="0" indent="-216000" rtl="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628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628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43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43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4359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628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628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219200" y="763588"/>
            <a:ext cx="5332413" cy="37719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76880" y="4777560"/>
            <a:ext cx="6217560" cy="452628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latin typeface="Albany" pitchFamily="18"/>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688" y="2349500"/>
            <a:ext cx="9086850" cy="16208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603375" y="4286250"/>
            <a:ext cx="7483475"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D8BF84FF-8849-48B3-9E8F-2E2B791A1B2A}" type="slidenum">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15036276-34E9-4889-84C0-74D5B55817FE}" type="slidenum">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31113" y="544513"/>
            <a:ext cx="2284412" cy="60055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3113" y="544513"/>
            <a:ext cx="6705600" cy="60055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EBB7B117-4D78-4414-8AE5-39868C278987}" type="slidenum">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688" y="2349500"/>
            <a:ext cx="9086850" cy="16208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603375" y="4286250"/>
            <a:ext cx="7483475"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5D98832-028F-4497-A014-044239BC525C}" type="slidenum">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5B955BC9-3BF0-4ED6-A5E3-F9B5F5FDFEA6}" type="slidenum">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86850"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44550" y="3205163"/>
            <a:ext cx="9086850"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37FD5CDE-7AA0-499F-B6AB-92656E29BA5C}" type="slidenum">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3625" y="2106613"/>
            <a:ext cx="4095750" cy="368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11775" y="2106613"/>
            <a:ext cx="4095750" cy="368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312F3172-1BE4-4A5A-B64C-1FB9029C22BB}" type="slidenum">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0250" cy="126047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34988" y="1692275"/>
            <a:ext cx="4722812"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4988" y="2398713"/>
            <a:ext cx="4722812"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30838" y="1692275"/>
            <a:ext cx="4724400"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30838" y="2398713"/>
            <a:ext cx="4724400"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83E91C97-5D4C-4AEA-B67E-E667BB5C96E7}" type="slidenum">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61E87058-3AB6-460F-80C7-1125706A8069}" type="slidenum">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9853683D-4CCC-40ED-AC4D-517D6733E663}" type="slidenum">
              <a:t>‹#›</a:t>
            </a:fld>
            <a:endParaRPr lang="en-US"/>
          </a:p>
        </p:txBody>
      </p:sp>
    </p:spTree>
  </p:cSld>
  <p:clrMapOvr>
    <a:masterClrMapping/>
  </p:clrMapOvr>
  <p:transition/>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6312" cy="12811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179888" y="301625"/>
            <a:ext cx="5975350" cy="6454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4988" y="1582738"/>
            <a:ext cx="3516312" cy="5173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BED8620-1828-4136-B209-C25058C82987}" type="slidenum">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FEB2EE93-C79D-4F95-B9A1-C3A6B5251357}" type="slidenum">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4313"/>
            <a:ext cx="6413500" cy="623887"/>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95500" y="676275"/>
            <a:ext cx="6413500"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95500" y="5918200"/>
            <a:ext cx="6413500" cy="88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DBE104B-6A27-4B6C-993B-28318DDC2921}" type="slidenum">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EC272C22-99A6-459B-9403-1357F543DF27}" type="slidenum">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67600" y="779463"/>
            <a:ext cx="2230438" cy="5010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3113" y="779463"/>
            <a:ext cx="6542087" cy="5010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22E149A-4A6B-418C-8B1D-822BD6BE90C6}" type="slidenum">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86850"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44550" y="3205163"/>
            <a:ext cx="9086850"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0AE613EF-7DA3-4B4D-9B48-BC0838591B32}" type="slidenum">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3113" y="1909763"/>
            <a:ext cx="4494212" cy="4640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19725" y="1909763"/>
            <a:ext cx="4495800" cy="4640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FD6B9FC5-D044-474D-A646-195B1587EA6B}" type="slidenum">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0250" cy="126047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34988" y="1692275"/>
            <a:ext cx="4722812"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4988" y="2398713"/>
            <a:ext cx="4722812"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30838" y="1692275"/>
            <a:ext cx="4724400"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30838" y="2398713"/>
            <a:ext cx="4724400"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F818990D-DE73-42D3-9753-53936A4EA0E2}" type="slidenum">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B8AB71A2-558B-4E12-A5A0-C142DB26A331}" type="slidenum">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5DFDA6F4-67B0-491F-A1C3-BB46499D52AA}" type="slidenum">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6312" cy="12811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179888" y="301625"/>
            <a:ext cx="5975350" cy="6454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4988" y="1582738"/>
            <a:ext cx="3516312" cy="5173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EE49CF2F-ADC7-437D-B0C9-043FBD89C20E}" type="slidenum">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4313"/>
            <a:ext cx="6413500" cy="623887"/>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95500" y="676275"/>
            <a:ext cx="6413500"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95500" y="5918200"/>
            <a:ext cx="6413500" cy="88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2B7B2DF4-7F22-4884-BAD8-699DF8ED5373}" type="slidenum">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Pictures/100000000000032000000258AE45E8AA.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772560" y="545040"/>
            <a:ext cx="9142560" cy="11739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
        <p:nvSpPr>
          <p:cNvPr id="3" name="Text Placeholder 2"/>
          <p:cNvSpPr txBox="1">
            <a:spLocks noGrp="1"/>
          </p:cNvSpPr>
          <p:nvPr>
            <p:ph type="body" idx="1"/>
          </p:nvPr>
        </p:nvSpPr>
        <p:spPr>
          <a:xfrm>
            <a:off x="772560" y="1910160"/>
            <a:ext cx="9142560" cy="464040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en-US" sz="3200" b="0" i="0" u="none" strike="noStrike" kern="1200">
                <a:ln>
                  <a:noFill/>
                </a:ln>
                <a:latin typeface="Liberation Sans" pitchFamily="18"/>
                <a:ea typeface="DejaVu Sans" pitchFamily="2"/>
                <a:cs typeface="Lohit Devanagari" pitchFamily="2"/>
              </a:defRPr>
            </a:defPPr>
            <a:lvl1pPr marL="432000" lvl="0" indent="-324000">
              <a:spcBef>
                <a:spcPts val="0"/>
              </a:spcBef>
              <a:spcAft>
                <a:spcPts val="1417"/>
              </a:spcAft>
              <a:buSzPct val="45000"/>
              <a:buFont typeface="StarSymbol"/>
              <a:buChar char="●"/>
              <a:defRPr lang="en-US" sz="3200" b="0" i="0" u="none" strike="noStrike" kern="1200">
                <a:ln>
                  <a:noFill/>
                </a:ln>
                <a:latin typeface="Liberation Sans" pitchFamily="18"/>
                <a:ea typeface="DejaVu Sans" pitchFamily="2"/>
                <a:cs typeface="Lohit Devanagari" pitchFamily="2"/>
              </a:defRPr>
            </a:lvl1pPr>
            <a:lvl2pPr marL="864000" lvl="1" indent="-324000">
              <a:spcBef>
                <a:spcPts val="0"/>
              </a:spcBef>
              <a:spcAft>
                <a:spcPts val="1134"/>
              </a:spcAft>
              <a:buSzPct val="45000"/>
              <a:buFont typeface="StarSymbol"/>
              <a:buChar char="●"/>
              <a:defRPr lang="en-US" sz="2800" b="0" i="0" u="none" strike="noStrike" kern="1200">
                <a:ln>
                  <a:noFill/>
                </a:ln>
                <a:latin typeface="Liberation Sans" pitchFamily="18"/>
                <a:ea typeface="DejaVu Sans" pitchFamily="2"/>
                <a:cs typeface="Lohit Devanagari" pitchFamily="2"/>
              </a:defRPr>
            </a:lvl2pPr>
            <a:lvl3pPr marL="1295999" lvl="2" indent="-288000">
              <a:spcBef>
                <a:spcPts val="0"/>
              </a:spcBef>
              <a:spcAft>
                <a:spcPts val="850"/>
              </a:spcAft>
              <a:buSzPct val="75000"/>
              <a:buFont typeface="StarSymbol"/>
              <a:buChar char="–"/>
              <a:defRPr lang="en-US" sz="2400" b="0" i="0" u="none" strike="noStrike" kern="1200">
                <a:ln>
                  <a:noFill/>
                </a:ln>
                <a:latin typeface="Liberation Sans" pitchFamily="18"/>
                <a:ea typeface="DejaVu Sans" pitchFamily="2"/>
                <a:cs typeface="Lohit Devanagari" pitchFamily="2"/>
              </a:defRPr>
            </a:lvl3pPr>
            <a:lvl4pPr marL="1728000" lvl="3" indent="-216000">
              <a:spcBef>
                <a:spcPts val="0"/>
              </a:spcBef>
              <a:spcAft>
                <a:spcPts val="567"/>
              </a:spcAft>
              <a:buSzPct val="45000"/>
              <a:buFont typeface="StarSymbol"/>
              <a:buChar char="●"/>
              <a:defRPr lang="en-US" sz="2000" b="0" i="0" u="none" strike="noStrike" kern="1200">
                <a:ln>
                  <a:noFill/>
                </a:ln>
                <a:latin typeface="Liberation Sans" pitchFamily="18"/>
                <a:ea typeface="DejaVu Sans" pitchFamily="2"/>
                <a:cs typeface="Lohit Devanagari" pitchFamily="2"/>
              </a:defRPr>
            </a:lvl4pPr>
            <a:lvl5pPr marL="2160000" lvl="4" indent="-216000">
              <a:spcBef>
                <a:spcPts val="0"/>
              </a:spcBef>
              <a:spcAft>
                <a:spcPts val="283"/>
              </a:spcAft>
              <a:buSzPct val="75000"/>
              <a:buFont typeface="StarSymbol"/>
              <a:buChar char="–"/>
              <a:defRPr lang="en-US" sz="2000" b="0" i="0" u="none" strike="noStrike" kern="1200">
                <a:ln>
                  <a:noFill/>
                </a:ln>
                <a:latin typeface="Liberation Sans" pitchFamily="18"/>
                <a:ea typeface="DejaVu Sans" pitchFamily="2"/>
                <a:cs typeface="Lohit Devanagari" pitchFamily="2"/>
              </a:defRPr>
            </a:lvl5pPr>
            <a:lvl6pPr marL="2592000" lvl="5" indent="-216000">
              <a:spcBef>
                <a:spcPts val="0"/>
              </a:spcBef>
              <a:spcAft>
                <a:spcPts val="283"/>
              </a:spcAft>
              <a:buSzPct val="45000"/>
              <a:buFont typeface="StarSymbol"/>
              <a:buChar char="●"/>
              <a:defRPr lang="en-US" sz="2000" b="0" i="0" u="none" strike="noStrike" kern="1200">
                <a:ln>
                  <a:noFill/>
                </a:ln>
                <a:latin typeface="Liberation Sans" pitchFamily="18"/>
                <a:ea typeface="DejaVu Sans" pitchFamily="2"/>
                <a:cs typeface="Lohit Devanagari" pitchFamily="2"/>
              </a:defRPr>
            </a:lvl6pPr>
            <a:lvl7pPr marL="3024000" lvl="6" indent="-216000">
              <a:spcBef>
                <a:spcPts val="0"/>
              </a:spcBef>
              <a:spcAft>
                <a:spcPts val="283"/>
              </a:spcAft>
              <a:buSzPct val="45000"/>
              <a:buFont typeface="StarSymbol"/>
              <a:buChar char="●"/>
              <a:defRPr lang="en-US" sz="2000" b="0" i="0" u="none" strike="noStrike" kern="1200">
                <a:ln>
                  <a:noFill/>
                </a:ln>
                <a:latin typeface="Liberation Sans" pitchFamily="18"/>
                <a:ea typeface="DejaVu Sans" pitchFamily="2"/>
                <a:cs typeface="Lohit Devanagari" pitchFamily="2"/>
              </a:defRPr>
            </a:lvl7pPr>
            <a:lvl8pPr marL="3456000" lvl="7" indent="-216000">
              <a:spcBef>
                <a:spcPts val="0"/>
              </a:spcBef>
              <a:spcAft>
                <a:spcPts val="283"/>
              </a:spcAft>
              <a:buSzPct val="45000"/>
              <a:buFont typeface="StarSymbol"/>
              <a:buChar char="●"/>
              <a:defRPr lang="en-US" sz="2000" b="0" i="0" u="none" strike="noStrike" kern="1200">
                <a:ln>
                  <a:noFill/>
                </a:ln>
                <a:latin typeface="Liberation Sans" pitchFamily="18"/>
                <a:ea typeface="DejaVu Sans" pitchFamily="2"/>
                <a:cs typeface="Lohit Devanagari" pitchFamily="2"/>
              </a:defRPr>
            </a:lvl8pPr>
            <a:lvl9pPr marL="3887999" lvl="8" indent="-216000">
              <a:spcBef>
                <a:spcPts val="0"/>
              </a:spcBef>
              <a:spcAft>
                <a:spcPts val="283"/>
              </a:spcAft>
              <a:buSzPct val="45000"/>
              <a:buFont typeface="StarSymbol"/>
              <a:buChar char="●"/>
              <a:defRPr lang="en-US" sz="2000" b="0" i="0" u="none" strike="noStrike" kern="1200">
                <a:ln>
                  <a:noFill/>
                </a:ln>
                <a:latin typeface="Liberation Sans" pitchFamily="18"/>
                <a:ea typeface="DejaVu Sans" pitchFamily="2"/>
                <a:cs typeface="Lohit Devanagari"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2"/>
          </p:nvPr>
        </p:nvSpPr>
        <p:spPr>
          <a:xfrm>
            <a:off x="772560" y="6670440"/>
            <a:ext cx="2366640" cy="484920"/>
          </a:xfrm>
          <a:prstGeom prst="rect">
            <a:avLst/>
          </a:prstGeom>
          <a:noFill/>
          <a:ln>
            <a:noFill/>
          </a:ln>
        </p:spPr>
        <p:txBody>
          <a:bodyPr lIns="0" tIns="0" rIns="0" bIns="0"/>
          <a:lstStyle>
            <a:lvl1pPr lvl="0"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5" name="Footer Placeholder 4"/>
          <p:cNvSpPr txBox="1">
            <a:spLocks noGrp="1"/>
          </p:cNvSpPr>
          <p:nvPr>
            <p:ph type="ftr" sz="quarter" idx="3"/>
          </p:nvPr>
        </p:nvSpPr>
        <p:spPr>
          <a:xfrm>
            <a:off x="3738960" y="6670440"/>
            <a:ext cx="3220200" cy="484920"/>
          </a:xfrm>
          <a:prstGeom prst="rect">
            <a:avLst/>
          </a:prstGeom>
          <a:noFill/>
          <a:ln>
            <a:noFill/>
          </a:ln>
        </p:spPr>
        <p:txBody>
          <a:bodyPr lIns="0" tIns="0" rIns="0" bIns="0"/>
          <a:lstStyle>
            <a:lvl1pPr lvl="0" algn="ctr" rtl="0" hangingPunct="0">
              <a:buNone/>
              <a:tabLst/>
              <a:defRPr lang="en-US" sz="1400" kern="1200">
                <a:latin typeface="Liberation Serif" pitchFamily="18"/>
                <a:ea typeface="DejaVu Sans" pitchFamily="2"/>
                <a:cs typeface="DejaVu Sans" pitchFamily="2"/>
              </a:defRPr>
            </a:lvl1pPr>
          </a:lstStyle>
          <a:p>
            <a:pPr lvl="0"/>
            <a:endParaRPr lang="en-US"/>
          </a:p>
        </p:txBody>
      </p:sp>
      <p:sp>
        <p:nvSpPr>
          <p:cNvPr id="6" name="Slide Number Placeholder 5"/>
          <p:cNvSpPr txBox="1">
            <a:spLocks noGrp="1"/>
          </p:cNvSpPr>
          <p:nvPr>
            <p:ph type="sldNum" sz="quarter" idx="4"/>
          </p:nvPr>
        </p:nvSpPr>
        <p:spPr>
          <a:xfrm>
            <a:off x="7548479" y="6670440"/>
            <a:ext cx="2366640" cy="484920"/>
          </a:xfrm>
          <a:prstGeom prst="rect">
            <a:avLst/>
          </a:prstGeom>
          <a:noFill/>
          <a:ln>
            <a:noFill/>
          </a:ln>
        </p:spPr>
        <p:txBody>
          <a:bodyPr lIns="0" tIns="0" rIns="0" bIns="0"/>
          <a:lstStyle>
            <a:lvl1pPr lvl="0" algn="r" rtl="0" hangingPunct="0">
              <a:buNone/>
              <a:tabLst/>
              <a:defRPr lang="en-US" sz="1400" kern="1200">
                <a:latin typeface="Liberation Serif" pitchFamily="18"/>
                <a:ea typeface="DejaVu Sans" pitchFamily="2"/>
                <a:cs typeface="DejaVu Sans" pitchFamily="2"/>
              </a:defRPr>
            </a:lvl1pPr>
          </a:lstStyle>
          <a:p>
            <a:pPr lvl="0"/>
            <a:fld id="{BC9BC724-83FD-4CE3-8D0F-73DC427DBD7A}"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hangingPunct="0">
        <a:tabLst/>
        <a:defRPr lang="en-US" sz="4400" b="0" i="0" u="none" strike="noStrike" kern="1200">
          <a:ln>
            <a:noFill/>
          </a:ln>
          <a:latin typeface="Liberation Sans" pitchFamily="18"/>
        </a:defRPr>
      </a:lvl1pPr>
    </p:titleStyle>
    <p:bodyStyle>
      <a:lvl1pPr rtl="0" hangingPunct="0">
        <a:spcBef>
          <a:spcPts val="0"/>
        </a:spcBef>
        <a:spcAft>
          <a:spcPts val="1417"/>
        </a:spcAft>
        <a:tabLst/>
        <a:defRPr lang="en-US" sz="3200" b="0" i="0" u="none" strike="noStrike" kern="1200">
          <a:ln>
            <a:noFill/>
          </a:ln>
          <a:latin typeface="Liberation Sans" pitchFamily="18"/>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r:link="rId14" cstate="print"/>
          <a:stretch>
            <a:fillRect/>
          </a:stretch>
        </a:blip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772920" y="779760"/>
            <a:ext cx="8925480" cy="11739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
        <p:nvSpPr>
          <p:cNvPr id="3" name="Text Placeholder 2"/>
          <p:cNvSpPr txBox="1">
            <a:spLocks noGrp="1"/>
          </p:cNvSpPr>
          <p:nvPr>
            <p:ph type="body" idx="1"/>
          </p:nvPr>
        </p:nvSpPr>
        <p:spPr>
          <a:xfrm>
            <a:off x="1063080" y="2106720"/>
            <a:ext cx="8344440" cy="3683159"/>
          </a:xfrm>
          <a:prstGeom prst="rect">
            <a:avLst/>
          </a:prstGeom>
          <a:noFill/>
          <a:ln>
            <a:noFill/>
          </a:ln>
        </p:spPr>
        <p:txBody>
          <a:bodyPr lIns="0" tIns="0" rIns="0" bIns="0"/>
          <a:lstStyle>
            <a:defPPr marL="432000" marR="0" lvl="0" indent="-324000">
              <a:spcBef>
                <a:spcPts val="0"/>
              </a:spcBef>
              <a:spcAft>
                <a:spcPts val="1417"/>
              </a:spcAft>
              <a:buSzPct val="45000"/>
              <a:buFont typeface="StarSymbol"/>
              <a:buNone/>
              <a:defRPr lang="en-US"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7"/>
              </a:spcAft>
              <a:buSzPct val="45000"/>
              <a:buFont typeface="StarSymbol"/>
              <a:buChar char="●"/>
              <a:defRPr lang="en-US"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SzPct val="75000"/>
              <a:buFont typeface="StarSymbol"/>
              <a:buChar char="–"/>
              <a:defRPr lang="en-US"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50"/>
              </a:spcAft>
              <a:buSzPct val="45000"/>
              <a:buFont typeface="StarSymbol"/>
              <a:buChar char="●"/>
              <a:defRPr lang="en-US"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7"/>
              </a:spcAft>
              <a:buSzPct val="75000"/>
              <a:buFont typeface="StarSymbol"/>
              <a:buChar char="–"/>
              <a:defRPr lang="en-US"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2"/>
          </p:nvPr>
        </p:nvSpPr>
        <p:spPr>
          <a:xfrm>
            <a:off x="809280" y="6991560"/>
            <a:ext cx="2366640" cy="484920"/>
          </a:xfrm>
          <a:prstGeom prst="rect">
            <a:avLst/>
          </a:prstGeom>
          <a:noFill/>
          <a:ln>
            <a:noFill/>
          </a:ln>
        </p:spPr>
        <p:txBody>
          <a:bodyPr lIns="0" tIns="0" rIns="0" bIns="0"/>
          <a:lstStyle>
            <a:lvl1pPr marL="0" marR="0" lvl="0" indent="0" rtl="0" hangingPunct="0">
              <a:buNone/>
              <a:tabLst/>
              <a:defRPr lang="en-US" sz="1400">
                <a:latin typeface="Liberation Serif" pitchFamily="18"/>
                <a:ea typeface="DejaVu Sans" pitchFamily="2"/>
                <a:cs typeface="DejaVu Sans" pitchFamily="2"/>
              </a:defRPr>
            </a:lvl1pPr>
          </a:lstStyle>
          <a:p>
            <a:pPr lvl="0"/>
            <a:endParaRPr lang="en-US"/>
          </a:p>
        </p:txBody>
      </p:sp>
      <p:sp>
        <p:nvSpPr>
          <p:cNvPr id="5" name="Footer Placeholder 4"/>
          <p:cNvSpPr txBox="1">
            <a:spLocks noGrp="1"/>
          </p:cNvSpPr>
          <p:nvPr>
            <p:ph type="ftr" sz="quarter" idx="3"/>
          </p:nvPr>
        </p:nvSpPr>
        <p:spPr>
          <a:xfrm>
            <a:off x="3739320" y="6991560"/>
            <a:ext cx="3220200" cy="484920"/>
          </a:xfrm>
          <a:prstGeom prst="rect">
            <a:avLst/>
          </a:prstGeom>
          <a:noFill/>
          <a:ln>
            <a:noFill/>
          </a:ln>
        </p:spPr>
        <p:txBody>
          <a:bodyPr lIns="0" tIns="0" rIns="0" bIns="0"/>
          <a:lstStyle>
            <a:lvl1pPr marL="0" marR="0" lvl="0" indent="0" algn="ctr" rtl="0" hangingPunct="0">
              <a:buNone/>
              <a:tabLst/>
              <a:defRPr lang="en-US" sz="1400">
                <a:latin typeface="Liberation Serif" pitchFamily="18"/>
                <a:ea typeface="DejaVu Sans" pitchFamily="2"/>
                <a:cs typeface="DejaVu Sans" pitchFamily="2"/>
              </a:defRPr>
            </a:lvl1pPr>
          </a:lstStyle>
          <a:p>
            <a:pPr lvl="0"/>
            <a:endParaRPr lang="en-US"/>
          </a:p>
        </p:txBody>
      </p:sp>
      <p:sp>
        <p:nvSpPr>
          <p:cNvPr id="6" name="Slide Number Placeholder 5"/>
          <p:cNvSpPr txBox="1">
            <a:spLocks noGrp="1"/>
          </p:cNvSpPr>
          <p:nvPr>
            <p:ph type="sldNum" sz="quarter" idx="4"/>
          </p:nvPr>
        </p:nvSpPr>
        <p:spPr>
          <a:xfrm>
            <a:off x="7403760" y="6991560"/>
            <a:ext cx="2366640" cy="484920"/>
          </a:xfrm>
          <a:prstGeom prst="rect">
            <a:avLst/>
          </a:prstGeom>
          <a:noFill/>
          <a:ln>
            <a:noFill/>
          </a:ln>
        </p:spPr>
        <p:txBody>
          <a:bodyPr lIns="0" tIns="0" rIns="0" bIns="0"/>
          <a:lstStyle>
            <a:lvl1pPr marL="0" marR="0" lvl="0" indent="0" algn="r" rtl="0" hangingPunct="0">
              <a:buNone/>
              <a:tabLst/>
              <a:defRPr lang="en-US" sz="1400">
                <a:latin typeface="Liberation Serif" pitchFamily="18"/>
                <a:ea typeface="DejaVu Sans" pitchFamily="2"/>
                <a:cs typeface="DejaVu Sans" pitchFamily="2"/>
              </a:defRPr>
            </a:lvl1pPr>
          </a:lstStyle>
          <a:p>
            <a:pPr lvl="0"/>
            <a:fld id="{3E2A2127-9712-4EEF-9D03-1B56814DDD6D}" type="slidenum">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ctr" rtl="0" hangingPunct="0">
        <a:tabLst/>
        <a:defRPr lang="en-US" sz="4400" b="1" i="0" u="none" strike="noStrike">
          <a:ln>
            <a:noFill/>
          </a:ln>
          <a:latin typeface="Albany" pitchFamily="18"/>
          <a:cs typeface="Tahoma" pitchFamily="2"/>
        </a:defRPr>
      </a:lvl1pPr>
    </p:titleStyle>
    <p:bodyStyle>
      <a:lvl1pPr marL="0" marR="0" indent="0" rtl="0" hangingPunct="0">
        <a:spcBef>
          <a:spcPts val="0"/>
        </a:spcBef>
        <a:spcAft>
          <a:spcPts val="1417"/>
        </a:spcAft>
        <a:tabLst/>
        <a:defRPr lang="en-US" sz="3200" b="0" i="0" u="none" strike="noStrike">
          <a:ln>
            <a:noFill/>
          </a:ln>
          <a:solidFill>
            <a:srgbClr val="000080"/>
          </a:solidFill>
          <a:latin typeface="Albany" pitchFamily="18"/>
          <a:cs typeface="Tahoma" pitchFamily="2"/>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8.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pPr lvl="0"/>
            <a:r>
              <a:rPr lang="en-US" smtClean="0"/>
              <a:t>13 March 2013</a:t>
            </a:r>
            <a:endParaRPr lang="en-US"/>
          </a:p>
        </p:txBody>
      </p:sp>
      <p:sp>
        <p:nvSpPr>
          <p:cNvPr id="4" name="Footer Placeholder 2"/>
          <p:cNvSpPr>
            <a:spLocks noGrp="1"/>
          </p:cNvSpPr>
          <p:nvPr>
            <p:ph type="ftr" sz="quarter" idx="11"/>
          </p:nvPr>
        </p:nvSpPr>
        <p:spPr/>
        <p:txBody>
          <a:bodyPr/>
          <a:lstStyle/>
          <a:p>
            <a:pPr lvl="0"/>
            <a:r>
              <a:rPr lang="en-US" smtClean="0"/>
              <a:t>FTK Workshop</a:t>
            </a:r>
            <a:endParaRPr lang="en-US"/>
          </a:p>
        </p:txBody>
      </p:sp>
      <p:sp>
        <p:nvSpPr>
          <p:cNvPr id="5" name="Slide Number Placeholder 3"/>
          <p:cNvSpPr>
            <a:spLocks noGrp="1"/>
          </p:cNvSpPr>
          <p:nvPr>
            <p:ph type="sldNum" sz="quarter" idx="12"/>
          </p:nvPr>
        </p:nvSpPr>
        <p:spPr/>
        <p:txBody>
          <a:bodyPr/>
          <a:lstStyle/>
          <a:p>
            <a:pPr lvl="0"/>
            <a:fld id="{607A083F-56C9-4455-B85E-64BAC33AD16A}" type="slidenum">
              <a:t>1</a:t>
            </a:fld>
            <a:endParaRPr lang="en-US"/>
          </a:p>
        </p:txBody>
      </p:sp>
      <p:sp>
        <p:nvSpPr>
          <p:cNvPr id="2" name="Subtitle 1"/>
          <p:cNvSpPr txBox="1">
            <a:spLocks noGrp="1"/>
          </p:cNvSpPr>
          <p:nvPr>
            <p:ph type="subTitle" idx="4294967295"/>
          </p:nvPr>
        </p:nvSpPr>
        <p:spPr>
          <a:xfrm>
            <a:off x="772920" y="779760"/>
            <a:ext cx="8925480" cy="5010120"/>
          </a:xfrm>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216000" algn="ctr">
              <a:buNone/>
            </a:pPr>
            <a:r>
              <a:rPr lang="en-US" sz="3290" b="1">
                <a:solidFill>
                  <a:srgbClr val="0084D1"/>
                </a:solidFill>
                <a:effectLst>
                  <a:outerShdw dist="17961" dir="2700000">
                    <a:scrgbClr r="0" g="0" b="0"/>
                  </a:outerShdw>
                </a:effectLst>
              </a:rPr>
              <a:t>The AM Chip Ser/Des IP</a:t>
            </a:r>
          </a:p>
          <a:p>
            <a:pPr marL="0" lvl="0" indent="-216000" algn="ctr">
              <a:buNone/>
            </a:pPr>
            <a:r>
              <a:rPr lang="en-US" sz="3290" b="1">
                <a:solidFill>
                  <a:srgbClr val="0084D1"/>
                </a:solidFill>
                <a:effectLst>
                  <a:outerShdw dist="17961" dir="2700000">
                    <a:scrgbClr r="0" g="0" b="0"/>
                  </a:outerShdw>
                </a:effectLst>
              </a:rPr>
              <a:t>Protocol – Test Procedure</a:t>
            </a:r>
          </a:p>
          <a:p>
            <a:pPr marL="0" lvl="0" indent="-216000" algn="ctr">
              <a:buNone/>
            </a:pPr>
            <a:endParaRPr lang="en-US" sz="3290"/>
          </a:p>
          <a:p>
            <a:pPr marL="0" lvl="0" indent="-216000" algn="ctr">
              <a:buNone/>
            </a:pPr>
            <a:r>
              <a:rPr lang="en-US" sz="2000"/>
              <a:t>Matteo Beretta</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pPr lvl="0"/>
            <a:r>
              <a:rPr lang="en-US" smtClean="0"/>
              <a:t>13 March 2013</a:t>
            </a:r>
            <a:endParaRPr lang="en-US"/>
          </a:p>
        </p:txBody>
      </p:sp>
      <p:sp>
        <p:nvSpPr>
          <p:cNvPr id="5" name="Footer Placeholder 2"/>
          <p:cNvSpPr>
            <a:spLocks noGrp="1"/>
          </p:cNvSpPr>
          <p:nvPr>
            <p:ph type="ftr" sz="quarter" idx="11"/>
          </p:nvPr>
        </p:nvSpPr>
        <p:spPr/>
        <p:txBody>
          <a:bodyPr/>
          <a:lstStyle/>
          <a:p>
            <a:pPr lvl="0"/>
            <a:r>
              <a:rPr lang="en-US" smtClean="0"/>
              <a:t>FTK Workshop</a:t>
            </a:r>
            <a:endParaRPr lang="en-US"/>
          </a:p>
        </p:txBody>
      </p:sp>
      <p:sp>
        <p:nvSpPr>
          <p:cNvPr id="6" name="Slide Number Placeholder 3"/>
          <p:cNvSpPr>
            <a:spLocks noGrp="1"/>
          </p:cNvSpPr>
          <p:nvPr>
            <p:ph type="sldNum" sz="quarter" idx="12"/>
          </p:nvPr>
        </p:nvSpPr>
        <p:spPr/>
        <p:txBody>
          <a:bodyPr/>
          <a:lstStyle/>
          <a:p>
            <a:pPr lvl="0"/>
            <a:fld id="{7C9455B2-6EF9-4FD0-BDF7-FC89A6138E37}" type="slidenum">
              <a:t>10</a:t>
            </a:fld>
            <a:endParaRPr lang="en-US"/>
          </a:p>
        </p:txBody>
      </p:sp>
      <p:sp>
        <p:nvSpPr>
          <p:cNvPr id="2" name="Title 1"/>
          <p:cNvSpPr txBox="1">
            <a:spLocks noGrp="1"/>
          </p:cNvSpPr>
          <p:nvPr>
            <p:ph type="title" idx="4294967295"/>
          </p:nvPr>
        </p:nvSpPr>
        <p:spPr>
          <a:xfrm>
            <a:off x="772560" y="545040"/>
            <a:ext cx="9142560" cy="11739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Amchip PCB Connection Test</a:t>
            </a:r>
          </a:p>
        </p:txBody>
      </p:sp>
      <p:sp>
        <p:nvSpPr>
          <p:cNvPr id="3" name="TextBox 2"/>
          <p:cNvSpPr txBox="1"/>
          <p:nvPr/>
        </p:nvSpPr>
        <p:spPr>
          <a:xfrm>
            <a:off x="777960" y="1598400"/>
            <a:ext cx="8933040" cy="467748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The Silicon Creation SerDes does not include JTAG (neither 1149.1 nor 1149.6) boundary scantest.</a:t>
            </a: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The HSS conncetion test between AM chip on the PCB actually cannot be performed.</a:t>
            </a: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In the IP it is not possible (and could be dangerous) to add boundary scan cells to the LVDS driver and receiver.</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To implement such a test other solutions can be used:</a:t>
            </a:r>
          </a:p>
          <a:p>
            <a:pPr marL="0" marR="0" lvl="0" indent="0" rtl="0" hangingPunct="0">
              <a:lnSpc>
                <a:spcPct val="100000"/>
              </a:lnSpc>
              <a:spcBef>
                <a:spcPts val="0"/>
              </a:spcBef>
              <a:spcAft>
                <a:spcPts val="0"/>
              </a:spcAft>
              <a:buSzPct val="45000"/>
              <a:buFont typeface="StarSymbol"/>
              <a:buChar char="●"/>
              <a:tabLst/>
            </a:pPr>
            <a:r>
              <a:rPr lang="en-US" sz="1600" b="0" i="0" u="none" strike="noStrike" kern="1200">
                <a:ln>
                  <a:noFill/>
                </a:ln>
                <a:latin typeface="Liberation Sans" pitchFamily="18"/>
                <a:ea typeface="DejaVu Sans" pitchFamily="2"/>
                <a:cs typeface="Lohit Devanagari" pitchFamily="2"/>
              </a:rPr>
              <a:t> Use PRBS test to check the conncetions</a:t>
            </a:r>
          </a:p>
          <a:p>
            <a:pPr marL="0" marR="0" lvl="0" indent="0" rtl="0" hangingPunct="0">
              <a:lnSpc>
                <a:spcPct val="100000"/>
              </a:lnSpc>
              <a:spcBef>
                <a:spcPts val="0"/>
              </a:spcBef>
              <a:spcAft>
                <a:spcPts val="0"/>
              </a:spcAft>
              <a:buSzPct val="45000"/>
              <a:buFont typeface="StarSymbol"/>
              <a:buChar char="●"/>
              <a:tabLst/>
            </a:pPr>
            <a:r>
              <a:rPr lang="en-US" sz="1600" b="0" i="0" u="none" strike="noStrike" kern="1200">
                <a:ln>
                  <a:noFill/>
                </a:ln>
                <a:latin typeface="Liberation Sans" pitchFamily="18"/>
                <a:ea typeface="DejaVu Sans" pitchFamily="2"/>
                <a:cs typeface="Lohit Devanagari" pitchFamily="2"/>
              </a:rPr>
              <a:t> Putting logical '1' at the input bus of the serdes and transmitting this data without 8b/10b coding.</a:t>
            </a:r>
          </a:p>
          <a:p>
            <a:pPr marL="0" marR="0" lvl="0" indent="0" rtl="0" hangingPunct="0">
              <a:lnSpc>
                <a:spcPct val="100000"/>
              </a:lnSpc>
              <a:spcBef>
                <a:spcPts val="0"/>
              </a:spcBef>
              <a:spcAft>
                <a:spcPts val="0"/>
              </a:spcAft>
              <a:buSzPct val="45000"/>
              <a:buFont typeface="StarSymbol"/>
              <a:buChar char="●"/>
              <a:tabLst/>
            </a:pPr>
            <a:r>
              <a:rPr lang="en-US" sz="1600" b="0" i="0" u="none" strike="noStrike" kern="1200">
                <a:ln>
                  <a:noFill/>
                </a:ln>
                <a:latin typeface="Liberation Sans" pitchFamily="18"/>
                <a:ea typeface="DejaVu Sans" pitchFamily="2"/>
                <a:cs typeface="Lohit Devanagari" pitchFamily="2"/>
              </a:rPr>
              <a:t> Generating a '101010' sequence at low frequency (perhaps 0.1KHz) and transmitting it without 8b/10b conding.</a:t>
            </a:r>
          </a:p>
          <a:p>
            <a:pPr marL="0" marR="0" lvl="0" indent="0" rtl="0" hangingPunct="0">
              <a:lnSpc>
                <a:spcPct val="100000"/>
              </a:lnSpc>
              <a:spcBef>
                <a:spcPts val="0"/>
              </a:spcBef>
              <a:spcAft>
                <a:spcPts val="0"/>
              </a:spcAft>
              <a:buSzPct val="45000"/>
              <a:buFont typeface="StarSymbol"/>
              <a:buChar char="●"/>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All these solutions assumes that the serializer and deserializer on the AM chip work properly. This assumption should be correct because all chips are tested before mounting on the LAMB.</a:t>
            </a: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Moreover, another assumpion is that the clock and high speed signal distribution on the LAMB board have to work properly.</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Actually no other solutions to test chip to chip connections are available.</a:t>
            </a:r>
          </a:p>
          <a:p>
            <a:pPr marL="0" marR="0" lvl="0" indent="0" rtl="0" hangingPunct="0">
              <a:lnSpc>
                <a:spcPct val="100000"/>
              </a:lnSpc>
              <a:spcBef>
                <a:spcPts val="0"/>
              </a:spcBef>
              <a:spcAft>
                <a:spcPts val="0"/>
              </a:spcAft>
              <a:buNone/>
              <a:tabLst/>
            </a:pPr>
            <a:r>
              <a:rPr lang="en-US" sz="1850" b="0" i="0" u="none" strike="noStrike" kern="1200">
                <a:ln>
                  <a:noFill/>
                </a:ln>
                <a:latin typeface="Liberation Sans" pitchFamily="18"/>
                <a:ea typeface="DejaVu Sans" pitchFamily="2"/>
                <a:cs typeface="Lohit Devanagari" pitchFamily="2"/>
              </a:rPr>
              <a:t> </a:t>
            </a:r>
          </a:p>
          <a:p>
            <a:pPr marL="0" marR="0" lvl="0" indent="0" rtl="0" hangingPunct="0">
              <a:lnSpc>
                <a:spcPct val="100000"/>
              </a:lnSpc>
              <a:spcBef>
                <a:spcPts val="0"/>
              </a:spcBef>
              <a:spcAft>
                <a:spcPts val="0"/>
              </a:spcAft>
              <a:buNone/>
              <a:tabLst/>
            </a:pPr>
            <a:r>
              <a:rPr lang="en-US" sz="1850" b="0" i="0" u="none" strike="noStrike" kern="1200">
                <a:ln>
                  <a:noFill/>
                </a:ln>
                <a:latin typeface="Liberation Sans" pitchFamily="18"/>
                <a:ea typeface="DejaVu Sans" pitchFamily="2"/>
                <a:cs typeface="Lohit Devanagari" pitchFamily="2"/>
              </a:rPr>
              <a: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10" name="Date Placeholder 1"/>
          <p:cNvSpPr>
            <a:spLocks noGrp="1"/>
          </p:cNvSpPr>
          <p:nvPr>
            <p:ph type="dt" sz="half" idx="10"/>
          </p:nvPr>
        </p:nvSpPr>
        <p:spPr/>
        <p:txBody>
          <a:bodyPr/>
          <a:lstStyle/>
          <a:p>
            <a:pPr lvl="0"/>
            <a:r>
              <a:rPr lang="en-US" smtClean="0"/>
              <a:t>13 March 2013</a:t>
            </a:r>
            <a:endParaRPr lang="en-US"/>
          </a:p>
        </p:txBody>
      </p:sp>
      <p:sp>
        <p:nvSpPr>
          <p:cNvPr id="11" name="Footer Placeholder 2"/>
          <p:cNvSpPr>
            <a:spLocks noGrp="1"/>
          </p:cNvSpPr>
          <p:nvPr>
            <p:ph type="ftr" sz="quarter" idx="11"/>
          </p:nvPr>
        </p:nvSpPr>
        <p:spPr/>
        <p:txBody>
          <a:bodyPr/>
          <a:lstStyle/>
          <a:p>
            <a:pPr lvl="0"/>
            <a:r>
              <a:rPr lang="en-US" smtClean="0"/>
              <a:t>FTK Workshop</a:t>
            </a:r>
            <a:endParaRPr lang="en-US"/>
          </a:p>
        </p:txBody>
      </p:sp>
      <p:sp>
        <p:nvSpPr>
          <p:cNvPr id="12" name="Slide Number Placeholder 3"/>
          <p:cNvSpPr>
            <a:spLocks noGrp="1"/>
          </p:cNvSpPr>
          <p:nvPr>
            <p:ph type="sldNum" sz="quarter" idx="12"/>
          </p:nvPr>
        </p:nvSpPr>
        <p:spPr/>
        <p:txBody>
          <a:bodyPr/>
          <a:lstStyle/>
          <a:p>
            <a:pPr lvl="0"/>
            <a:fld id="{41F8121B-63CB-480F-A335-28070EC41ACF}" type="slidenum">
              <a:t>11</a:t>
            </a:fld>
            <a:endParaRPr lang="en-US"/>
          </a:p>
        </p:txBody>
      </p:sp>
      <p:sp>
        <p:nvSpPr>
          <p:cNvPr id="2" name="Title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SSMOD</a:t>
            </a:r>
          </a:p>
        </p:txBody>
      </p:sp>
      <p:sp>
        <p:nvSpPr>
          <p:cNvPr id="3" name="TextBox 2"/>
          <p:cNvSpPr txBox="1"/>
          <p:nvPr/>
        </p:nvSpPr>
        <p:spPr>
          <a:xfrm>
            <a:off x="1171080" y="1847880"/>
            <a:ext cx="4886640" cy="290592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The Silicon Creations' Spread Spectrum Modulator (SSMOD) macro works with a Fractional Phase Locked Loop (PLL) to produce spread spectrum clock generation (SSCG). SSCG uses a modulated output clock signal to reduce peak EMI. The lowering of peak EMI can enable significant reductions in expensive shielding costs or reduce interference with other sensitive circuits.</a:t>
            </a:r>
          </a:p>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pic>
        <p:nvPicPr>
          <p:cNvPr id="4" name=""/>
          <p:cNvPicPr>
            <a:picLocks noChangeAspect="1"/>
          </p:cNvPicPr>
          <p:nvPr/>
        </p:nvPicPr>
        <p:blipFill>
          <a:blip r:embed="rId3" cstate="print">
            <a:alphaModFix/>
            <a:lum/>
          </a:blip>
          <a:srcRect/>
          <a:stretch>
            <a:fillRect/>
          </a:stretch>
        </p:blipFill>
        <p:spPr>
          <a:xfrm>
            <a:off x="1199880" y="4458600"/>
            <a:ext cx="3847679" cy="1747439"/>
          </a:xfrm>
          <a:prstGeom prst="rect">
            <a:avLst/>
          </a:prstGeom>
          <a:noFill/>
          <a:ln>
            <a:noFill/>
          </a:ln>
        </p:spPr>
      </p:pic>
      <p:pic>
        <p:nvPicPr>
          <p:cNvPr id="5" name=""/>
          <p:cNvPicPr>
            <a:picLocks noChangeAspect="1"/>
          </p:cNvPicPr>
          <p:nvPr/>
        </p:nvPicPr>
        <p:blipFill>
          <a:blip r:embed="rId4" cstate="print">
            <a:alphaModFix/>
            <a:lum/>
          </a:blip>
          <a:srcRect/>
          <a:stretch>
            <a:fillRect/>
          </a:stretch>
        </p:blipFill>
        <p:spPr>
          <a:xfrm>
            <a:off x="6191280" y="1609560"/>
            <a:ext cx="3409920" cy="2381399"/>
          </a:xfrm>
          <a:prstGeom prst="rect">
            <a:avLst/>
          </a:prstGeom>
          <a:noFill/>
          <a:ln>
            <a:noFill/>
          </a:ln>
        </p:spPr>
      </p:pic>
      <p:pic>
        <p:nvPicPr>
          <p:cNvPr id="6" name=""/>
          <p:cNvPicPr>
            <a:picLocks noChangeAspect="1"/>
          </p:cNvPicPr>
          <p:nvPr/>
        </p:nvPicPr>
        <p:blipFill>
          <a:blip r:embed="rId5" cstate="print">
            <a:alphaModFix/>
            <a:lum/>
          </a:blip>
          <a:srcRect/>
          <a:stretch>
            <a:fillRect/>
          </a:stretch>
        </p:blipFill>
        <p:spPr>
          <a:xfrm>
            <a:off x="6772320" y="4448160"/>
            <a:ext cx="1942919" cy="1933560"/>
          </a:xfrm>
          <a:prstGeom prst="rect">
            <a:avLst/>
          </a:prstGeom>
          <a:noFill/>
          <a:ln>
            <a:noFill/>
          </a:ln>
        </p:spPr>
      </p:pic>
      <p:sp>
        <p:nvSpPr>
          <p:cNvPr id="7" name="TextBox 6"/>
          <p:cNvSpPr txBox="1"/>
          <p:nvPr/>
        </p:nvSpPr>
        <p:spPr>
          <a:xfrm>
            <a:off x="6173280" y="1615680"/>
            <a:ext cx="1570679"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SSMOD internal scheme</a:t>
            </a:r>
          </a:p>
        </p:txBody>
      </p:sp>
      <p:sp>
        <p:nvSpPr>
          <p:cNvPr id="8" name="TextBox 7"/>
          <p:cNvSpPr txBox="1"/>
          <p:nvPr/>
        </p:nvSpPr>
        <p:spPr>
          <a:xfrm>
            <a:off x="6848640" y="6450120"/>
            <a:ext cx="178992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SSMOD and PLL connection</a:t>
            </a:r>
          </a:p>
        </p:txBody>
      </p:sp>
      <p:sp>
        <p:nvSpPr>
          <p:cNvPr id="9" name="TextBox 8"/>
          <p:cNvSpPr txBox="1"/>
          <p:nvPr/>
        </p:nvSpPr>
        <p:spPr>
          <a:xfrm>
            <a:off x="1205640" y="6233400"/>
            <a:ext cx="3906360" cy="48816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Spread Spectrum in the time and frequency domain</a:t>
            </a:r>
          </a:p>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pPr lvl="0"/>
            <a:r>
              <a:rPr lang="en-US" smtClean="0"/>
              <a:t>13 March 2013</a:t>
            </a:r>
            <a:endParaRPr lang="en-US"/>
          </a:p>
        </p:txBody>
      </p:sp>
      <p:sp>
        <p:nvSpPr>
          <p:cNvPr id="6" name="Footer Placeholder 2"/>
          <p:cNvSpPr>
            <a:spLocks noGrp="1"/>
          </p:cNvSpPr>
          <p:nvPr>
            <p:ph type="ftr" sz="quarter" idx="11"/>
          </p:nvPr>
        </p:nvSpPr>
        <p:spPr/>
        <p:txBody>
          <a:bodyPr/>
          <a:lstStyle/>
          <a:p>
            <a:pPr lvl="0"/>
            <a:r>
              <a:rPr lang="en-US" smtClean="0"/>
              <a:t>FTK Workshop</a:t>
            </a:r>
            <a:endParaRPr lang="en-US"/>
          </a:p>
        </p:txBody>
      </p:sp>
      <p:sp>
        <p:nvSpPr>
          <p:cNvPr id="7" name="Slide Number Placeholder 3"/>
          <p:cNvSpPr>
            <a:spLocks noGrp="1"/>
          </p:cNvSpPr>
          <p:nvPr>
            <p:ph type="sldNum" sz="quarter" idx="12"/>
          </p:nvPr>
        </p:nvSpPr>
        <p:spPr/>
        <p:txBody>
          <a:bodyPr/>
          <a:lstStyle/>
          <a:p>
            <a:pPr lvl="0"/>
            <a:fld id="{6CE514F6-764A-4706-ADA8-5AE8A1D30263}" type="slidenum">
              <a:t>12</a:t>
            </a:fld>
            <a:endParaRPr lang="en-US"/>
          </a:p>
        </p:txBody>
      </p:sp>
      <p:sp>
        <p:nvSpPr>
          <p:cNvPr id="2" name="Title 1"/>
          <p:cNvSpPr txBox="1">
            <a:spLocks noGrp="1"/>
          </p:cNvSpPr>
          <p:nvPr>
            <p:ph type="title" idx="4294967295"/>
          </p:nvPr>
        </p:nvSpPr>
        <p:spPr>
          <a:xfrm>
            <a:off x="772920" y="77976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SSMOD simulation</a:t>
            </a:r>
          </a:p>
        </p:txBody>
      </p:sp>
      <p:sp>
        <p:nvSpPr>
          <p:cNvPr id="3" name="TextBox 2"/>
          <p:cNvSpPr txBox="1"/>
          <p:nvPr/>
        </p:nvSpPr>
        <p:spPr>
          <a:xfrm>
            <a:off x="3092400" y="5096520"/>
            <a:ext cx="4676040" cy="1626119"/>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40 bits output reconstructed clock:</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Average = 20.198 ns -&gt; 49.50 MHz</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Minimum = 20.0497 ns -&gt; 49.87 MHz</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Maximum = 20.326 ns -&gt; 49.198 MHz</a:t>
            </a:r>
          </a:p>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Recovered clock modulation freq.: ~32KHz</a:t>
            </a:r>
          </a:p>
        </p:txBody>
      </p:sp>
      <p:pic>
        <p:nvPicPr>
          <p:cNvPr id="4" name=""/>
          <p:cNvPicPr>
            <a:picLocks noChangeAspect="1"/>
          </p:cNvPicPr>
          <p:nvPr/>
        </p:nvPicPr>
        <p:blipFill>
          <a:blip r:embed="rId3" cstate="print">
            <a:alphaModFix/>
            <a:lum/>
          </a:blip>
          <a:srcRect/>
          <a:stretch>
            <a:fillRect/>
          </a:stretch>
        </p:blipFill>
        <p:spPr>
          <a:xfrm>
            <a:off x="1076040" y="1694880"/>
            <a:ext cx="8270999" cy="3163679"/>
          </a:xfrm>
          <a:prstGeom prst="rect">
            <a:avLst/>
          </a:prstGeom>
          <a:noFill/>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6" name="Date Placeholder 1"/>
          <p:cNvSpPr>
            <a:spLocks noGrp="1"/>
          </p:cNvSpPr>
          <p:nvPr>
            <p:ph type="dt" sz="half" idx="10"/>
          </p:nvPr>
        </p:nvSpPr>
        <p:spPr/>
        <p:txBody>
          <a:bodyPr/>
          <a:lstStyle/>
          <a:p>
            <a:pPr lvl="0"/>
            <a:r>
              <a:rPr lang="en-US" smtClean="0"/>
              <a:t>13 March 2013</a:t>
            </a:r>
            <a:endParaRPr lang="en-US"/>
          </a:p>
        </p:txBody>
      </p:sp>
      <p:sp>
        <p:nvSpPr>
          <p:cNvPr id="27" name="Footer Placeholder 2"/>
          <p:cNvSpPr>
            <a:spLocks noGrp="1"/>
          </p:cNvSpPr>
          <p:nvPr>
            <p:ph type="ftr" sz="quarter" idx="11"/>
          </p:nvPr>
        </p:nvSpPr>
        <p:spPr/>
        <p:txBody>
          <a:bodyPr/>
          <a:lstStyle/>
          <a:p>
            <a:pPr lvl="0"/>
            <a:r>
              <a:rPr lang="en-US" smtClean="0"/>
              <a:t>FTK Workshop</a:t>
            </a:r>
            <a:endParaRPr lang="en-US"/>
          </a:p>
        </p:txBody>
      </p:sp>
      <p:sp>
        <p:nvSpPr>
          <p:cNvPr id="28" name="Slide Number Placeholder 3"/>
          <p:cNvSpPr>
            <a:spLocks noGrp="1"/>
          </p:cNvSpPr>
          <p:nvPr>
            <p:ph type="sldNum" sz="quarter" idx="12"/>
          </p:nvPr>
        </p:nvSpPr>
        <p:spPr/>
        <p:txBody>
          <a:bodyPr/>
          <a:lstStyle/>
          <a:p>
            <a:pPr lvl="0"/>
            <a:fld id="{58EC7A66-F42C-4EE3-8424-8538C668AF35}" type="slidenum">
              <a:t>13</a:t>
            </a:fld>
            <a:endParaRPr lang="en-US"/>
          </a:p>
        </p:txBody>
      </p:sp>
      <p:sp>
        <p:nvSpPr>
          <p:cNvPr id="2" name="Title 1"/>
          <p:cNvSpPr txBox="1">
            <a:spLocks noGrp="1"/>
          </p:cNvSpPr>
          <p:nvPr>
            <p:ph type="title" idx="4294967295"/>
          </p:nvPr>
        </p:nvSpPr>
        <p:spPr>
          <a:xfrm>
            <a:off x="772920" y="77940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 AMchip Data  Protocol</a:t>
            </a:r>
          </a:p>
        </p:txBody>
      </p:sp>
      <p:sp>
        <p:nvSpPr>
          <p:cNvPr id="3" name="TextBox 2"/>
          <p:cNvSpPr txBox="1"/>
          <p:nvPr/>
        </p:nvSpPr>
        <p:spPr>
          <a:xfrm>
            <a:off x="1290240" y="1769040"/>
            <a:ext cx="8391600" cy="239400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IDLE: (32 bits)K.28.5 K.28.5 K.28.0 K.28.0</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DATA: 16 BITS word at 100MHz multiplexed in a 32 bit double word at 50MHz</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OPCODE : (32 bits) K.29.7 K.29.7 XX XX</a:t>
            </a:r>
          </a:p>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The data packet length ( distance between idle character) is programmable by user: 24 bits word (default 5000)</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The number of idle character between two data packet is programmable from 0 to 255 (default 8)</a:t>
            </a:r>
          </a:p>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The OPCODE are sent together with the data on a data channel.</a:t>
            </a:r>
          </a:p>
        </p:txBody>
      </p:sp>
      <p:sp>
        <p:nvSpPr>
          <p:cNvPr id="4" name="Freeform 3"/>
          <p:cNvSpPr/>
          <p:nvPr/>
        </p:nvSpPr>
        <p:spPr>
          <a:xfrm>
            <a:off x="1446840"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5" name="Freeform 4"/>
          <p:cNvSpPr/>
          <p:nvPr/>
        </p:nvSpPr>
        <p:spPr>
          <a:xfrm>
            <a:off x="2206079"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6" name="Freeform 5"/>
          <p:cNvSpPr/>
          <p:nvPr/>
        </p:nvSpPr>
        <p:spPr>
          <a:xfrm>
            <a:off x="2964239"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DC2300">
              <a:alpha val="7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7" name="Freeform 6"/>
          <p:cNvSpPr/>
          <p:nvPr/>
        </p:nvSpPr>
        <p:spPr>
          <a:xfrm>
            <a:off x="3754079"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DC2300">
              <a:alpha val="70000"/>
            </a:srgbClr>
          </a:solidFill>
          <a:ln w="0">
            <a:solidFill>
              <a:srgbClr val="FF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8" name="Freeform 7"/>
          <p:cNvSpPr/>
          <p:nvPr/>
        </p:nvSpPr>
        <p:spPr>
          <a:xfrm>
            <a:off x="8729640"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FF0000">
              <a:alpha val="7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9" name="Freeform 8"/>
          <p:cNvSpPr/>
          <p:nvPr/>
        </p:nvSpPr>
        <p:spPr>
          <a:xfrm>
            <a:off x="5081040"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DC2300">
              <a:alpha val="70000"/>
            </a:srgbClr>
          </a:solidFill>
          <a:ln w="0">
            <a:solidFill>
              <a:srgbClr val="FF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10" name="Freeform 9"/>
          <p:cNvSpPr/>
          <p:nvPr/>
        </p:nvSpPr>
        <p:spPr>
          <a:xfrm>
            <a:off x="5848559"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11" name="Freeform 10"/>
          <p:cNvSpPr/>
          <p:nvPr/>
        </p:nvSpPr>
        <p:spPr>
          <a:xfrm>
            <a:off x="6626879"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12" name="Freeform 11"/>
          <p:cNvSpPr/>
          <p:nvPr/>
        </p:nvSpPr>
        <p:spPr>
          <a:xfrm>
            <a:off x="7938000" y="462924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13" name="Straight Connector 12"/>
          <p:cNvSpPr/>
          <p:nvPr/>
        </p:nvSpPr>
        <p:spPr>
          <a:xfrm>
            <a:off x="4557600" y="4797720"/>
            <a:ext cx="506520" cy="0"/>
          </a:xfrm>
          <a:prstGeom prst="line">
            <a:avLst/>
          </a:prstGeom>
          <a:noFill/>
          <a:ln w="18360">
            <a:solidFill>
              <a:srgbClr val="000000"/>
            </a:solidFill>
            <a:custDash>
              <a:ds d="0" sp="0"/>
            </a:custDash>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4" name="Straight Connector 13"/>
          <p:cNvSpPr/>
          <p:nvPr/>
        </p:nvSpPr>
        <p:spPr>
          <a:xfrm flipV="1">
            <a:off x="7523640" y="4821840"/>
            <a:ext cx="385920" cy="12240"/>
          </a:xfrm>
          <a:prstGeom prst="line">
            <a:avLst/>
          </a:prstGeom>
          <a:noFill/>
          <a:ln w="18360">
            <a:solidFill>
              <a:srgbClr val="000000"/>
            </a:solidFill>
            <a:custDash>
              <a:ds d="0" sp="0"/>
            </a:custDash>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5" name="Freeform 14"/>
          <p:cNvSpPr/>
          <p:nvPr/>
        </p:nvSpPr>
        <p:spPr>
          <a:xfrm>
            <a:off x="1446840"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16" name="Freeform 15"/>
          <p:cNvSpPr/>
          <p:nvPr/>
        </p:nvSpPr>
        <p:spPr>
          <a:xfrm>
            <a:off x="2206079"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17" name="Freeform 16"/>
          <p:cNvSpPr/>
          <p:nvPr/>
        </p:nvSpPr>
        <p:spPr>
          <a:xfrm>
            <a:off x="2964239"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DC2300">
              <a:alpha val="70000"/>
            </a:srgbClr>
          </a:solidFill>
          <a:ln w="0">
            <a:solidFill>
              <a:srgbClr val="FF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18" name="Freeform 17"/>
          <p:cNvSpPr/>
          <p:nvPr/>
        </p:nvSpPr>
        <p:spPr>
          <a:xfrm>
            <a:off x="3754079"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FF0000">
              <a:alpha val="7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19" name="Freeform 18"/>
          <p:cNvSpPr/>
          <p:nvPr/>
        </p:nvSpPr>
        <p:spPr>
          <a:xfrm>
            <a:off x="8729640"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20" name="Freeform 19"/>
          <p:cNvSpPr/>
          <p:nvPr/>
        </p:nvSpPr>
        <p:spPr>
          <a:xfrm>
            <a:off x="5081040"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DC2300">
              <a:alpha val="8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DATA</a:t>
            </a:r>
          </a:p>
        </p:txBody>
      </p:sp>
      <p:sp>
        <p:nvSpPr>
          <p:cNvPr id="21" name="Freeform 20"/>
          <p:cNvSpPr/>
          <p:nvPr/>
        </p:nvSpPr>
        <p:spPr>
          <a:xfrm>
            <a:off x="5848559"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22" name="Freeform 21"/>
          <p:cNvSpPr/>
          <p:nvPr/>
        </p:nvSpPr>
        <p:spPr>
          <a:xfrm>
            <a:off x="6626879"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IDLE</a:t>
            </a:r>
          </a:p>
        </p:txBody>
      </p:sp>
      <p:sp>
        <p:nvSpPr>
          <p:cNvPr id="23" name="Freeform 22"/>
          <p:cNvSpPr/>
          <p:nvPr/>
        </p:nvSpPr>
        <p:spPr>
          <a:xfrm>
            <a:off x="7938000" y="5277600"/>
            <a:ext cx="771840" cy="37404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val f14"/>
              <a:gd name="f17" fmla="+- 21600 0 f14"/>
              <a:gd name="f18" fmla="*/ f14 100 1"/>
              <a:gd name="f19" fmla="*/ f14 f12 1"/>
              <a:gd name="f20" fmla="*/ f6 f13 1"/>
              <a:gd name="f21" fmla="*/ 10800 f12 1"/>
              <a:gd name="f22" fmla="*/ 0 f13 1"/>
              <a:gd name="f23" fmla="*/ f15 1 f3"/>
              <a:gd name="f24" fmla="*/ 0 f12 1"/>
              <a:gd name="f25" fmla="*/ 10800 f13 1"/>
              <a:gd name="f26" fmla="*/ 21600 f13 1"/>
              <a:gd name="f27" fmla="*/ 21600 f12 1"/>
              <a:gd name="f28" fmla="*/ f18 1 234"/>
              <a:gd name="f29" fmla="+- f23 0 f2"/>
              <a:gd name="f30" fmla="+- f28 1700 0"/>
              <a:gd name="f31" fmla="+- 21600 0 f30"/>
              <a:gd name="f32" fmla="*/ f30 f12 1"/>
              <a:gd name="f33" fmla="*/ f30 f13 1"/>
              <a:gd name="f34" fmla="*/ f31 f12 1"/>
              <a:gd name="f35" fmla="*/ f31 f13 1"/>
            </a:gdLst>
            <a:ahLst>
              <a:ahXY gdRefX="f0" minX="f6" maxX="f8" gdRefY="" minY="0" maxY="0">
                <a:pos x="f19" y="f20"/>
              </a:ahXY>
            </a:ahLst>
            <a:cxnLst>
              <a:cxn ang="3cd4">
                <a:pos x="hc" y="t"/>
              </a:cxn>
              <a:cxn ang="0">
                <a:pos x="r" y="vc"/>
              </a:cxn>
              <a:cxn ang="cd4">
                <a:pos x="hc" y="b"/>
              </a:cxn>
              <a:cxn ang="cd2">
                <a:pos x="l" y="vc"/>
              </a:cxn>
              <a:cxn ang="f29">
                <a:pos x="f21" y="f22"/>
              </a:cxn>
              <a:cxn ang="f29">
                <a:pos x="f24" y="f25"/>
              </a:cxn>
              <a:cxn ang="f29">
                <a:pos x="f21" y="f26"/>
              </a:cxn>
              <a:cxn ang="f29">
                <a:pos x="f27" y="f25"/>
              </a:cxn>
            </a:cxnLst>
            <a:rect l="f32" t="f33" r="f34" b="f35"/>
            <a:pathLst>
              <a:path w="21600" h="21600">
                <a:moveTo>
                  <a:pt x="f16" y="f6"/>
                </a:moveTo>
                <a:lnTo>
                  <a:pt x="f17" y="f6"/>
                </a:lnTo>
                <a:lnTo>
                  <a:pt x="f7" y="f8"/>
                </a:lnTo>
                <a:lnTo>
                  <a:pt x="f17" y="f7"/>
                </a:lnTo>
                <a:lnTo>
                  <a:pt x="f16" y="f7"/>
                </a:lnTo>
                <a:lnTo>
                  <a:pt x="f6" y="f8"/>
                </a:lnTo>
                <a:close/>
              </a:path>
            </a:pathLst>
          </a:custGeom>
          <a:solidFill>
            <a:srgbClr val="5C8526"/>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OPCODE</a:t>
            </a:r>
          </a:p>
        </p:txBody>
      </p:sp>
      <p:sp>
        <p:nvSpPr>
          <p:cNvPr id="24" name="Straight Connector 23"/>
          <p:cNvSpPr/>
          <p:nvPr/>
        </p:nvSpPr>
        <p:spPr>
          <a:xfrm>
            <a:off x="4557600" y="5446079"/>
            <a:ext cx="506520" cy="0"/>
          </a:xfrm>
          <a:prstGeom prst="line">
            <a:avLst/>
          </a:prstGeom>
          <a:noFill/>
          <a:ln w="18360">
            <a:solidFill>
              <a:srgbClr val="000000"/>
            </a:solidFill>
            <a:custDash>
              <a:ds d="0" sp="0"/>
            </a:custDash>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5" name="Straight Connector 24"/>
          <p:cNvSpPr/>
          <p:nvPr/>
        </p:nvSpPr>
        <p:spPr>
          <a:xfrm flipV="1">
            <a:off x="7523640" y="5470200"/>
            <a:ext cx="385920" cy="12240"/>
          </a:xfrm>
          <a:prstGeom prst="line">
            <a:avLst/>
          </a:prstGeom>
          <a:noFill/>
          <a:ln w="18360">
            <a:solidFill>
              <a:srgbClr val="000000"/>
            </a:solidFill>
            <a:custDash>
              <a:ds d="0" sp="0"/>
            </a:custDash>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9" name="Date Placeholder 1"/>
          <p:cNvSpPr>
            <a:spLocks noGrp="1"/>
          </p:cNvSpPr>
          <p:nvPr>
            <p:ph type="dt" sz="half" idx="10"/>
          </p:nvPr>
        </p:nvSpPr>
        <p:spPr/>
        <p:txBody>
          <a:bodyPr/>
          <a:lstStyle/>
          <a:p>
            <a:pPr lvl="0"/>
            <a:r>
              <a:rPr lang="en-US" smtClean="0"/>
              <a:t>13 March 2013</a:t>
            </a:r>
            <a:endParaRPr lang="en-US"/>
          </a:p>
        </p:txBody>
      </p:sp>
      <p:sp>
        <p:nvSpPr>
          <p:cNvPr id="10" name="Footer Placeholder 2"/>
          <p:cNvSpPr>
            <a:spLocks noGrp="1"/>
          </p:cNvSpPr>
          <p:nvPr>
            <p:ph type="ftr" sz="quarter" idx="11"/>
          </p:nvPr>
        </p:nvSpPr>
        <p:spPr/>
        <p:txBody>
          <a:bodyPr/>
          <a:lstStyle/>
          <a:p>
            <a:pPr lvl="0"/>
            <a:r>
              <a:rPr lang="en-US" smtClean="0"/>
              <a:t>FTK Workshop</a:t>
            </a:r>
            <a:endParaRPr lang="en-US"/>
          </a:p>
        </p:txBody>
      </p:sp>
      <p:sp>
        <p:nvSpPr>
          <p:cNvPr id="11" name="Slide Number Placeholder 3"/>
          <p:cNvSpPr>
            <a:spLocks noGrp="1"/>
          </p:cNvSpPr>
          <p:nvPr>
            <p:ph type="sldNum" sz="quarter" idx="12"/>
          </p:nvPr>
        </p:nvSpPr>
        <p:spPr/>
        <p:txBody>
          <a:bodyPr/>
          <a:lstStyle/>
          <a:p>
            <a:pPr lvl="0"/>
            <a:fld id="{D0EDDC86-EF5A-4506-9640-9C15AF79C109}" type="slidenum">
              <a:t>14</a:t>
            </a:fld>
            <a:endParaRPr lang="en-US"/>
          </a:p>
        </p:txBody>
      </p:sp>
      <p:sp>
        <p:nvSpPr>
          <p:cNvPr id="2" name="Title 1"/>
          <p:cNvSpPr txBox="1">
            <a:spLocks noGrp="1"/>
          </p:cNvSpPr>
          <p:nvPr>
            <p:ph type="title" idx="4294967295"/>
          </p:nvPr>
        </p:nvSpPr>
        <p:spPr>
          <a:xfrm>
            <a:off x="772920" y="77976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Behavioral simulation results</a:t>
            </a:r>
          </a:p>
        </p:txBody>
      </p:sp>
      <p:pic>
        <p:nvPicPr>
          <p:cNvPr id="3" name=""/>
          <p:cNvPicPr>
            <a:picLocks noChangeAspect="1"/>
          </p:cNvPicPr>
          <p:nvPr/>
        </p:nvPicPr>
        <p:blipFill>
          <a:blip r:embed="rId3" cstate="print">
            <a:alphaModFix/>
            <a:lum/>
          </a:blip>
          <a:srcRect/>
          <a:stretch>
            <a:fillRect/>
          </a:stretch>
        </p:blipFill>
        <p:spPr>
          <a:xfrm>
            <a:off x="1028519" y="1789560"/>
            <a:ext cx="8300520" cy="4555800"/>
          </a:xfrm>
          <a:prstGeom prst="rect">
            <a:avLst/>
          </a:prstGeom>
          <a:noFill/>
          <a:ln>
            <a:noFill/>
          </a:ln>
        </p:spPr>
      </p:pic>
      <p:pic>
        <p:nvPicPr>
          <p:cNvPr id="4" name=""/>
          <p:cNvPicPr>
            <a:picLocks noChangeAspect="1"/>
          </p:cNvPicPr>
          <p:nvPr/>
        </p:nvPicPr>
        <p:blipFill>
          <a:blip r:embed="rId4" cstate="print">
            <a:alphaModFix/>
            <a:lum/>
          </a:blip>
          <a:srcRect/>
          <a:stretch>
            <a:fillRect/>
          </a:stretch>
        </p:blipFill>
        <p:spPr>
          <a:xfrm>
            <a:off x="3934440" y="5420880"/>
            <a:ext cx="2509200" cy="1432080"/>
          </a:xfrm>
          <a:prstGeom prst="rect">
            <a:avLst/>
          </a:prstGeom>
          <a:noFill/>
          <a:ln w="0">
            <a:solidFill>
              <a:srgbClr val="FF0000"/>
            </a:solidFill>
            <a:custDash>
              <a:ds d="5689134" sp="5689134"/>
              <a:ds d="720000" sp="5689134"/>
              <a:ds d="720000" sp="5689134"/>
              <a:ds d="720000" sp="5689134"/>
              <a:ds d="720000" sp="5689134"/>
              <a:ds d="720000" sp="5689134"/>
              <a:ds d="720000" sp="5689134"/>
              <a:ds d="720000" sp="5689134"/>
              <a:ds d="720000" sp="5689134"/>
              <a:ds d="720000" sp="5689134"/>
              <a:ds d="720000" sp="5689134"/>
            </a:custDash>
          </a:ln>
        </p:spPr>
      </p:pic>
      <p:sp>
        <p:nvSpPr>
          <p:cNvPr id="5" name="Freeform 4"/>
          <p:cNvSpPr/>
          <p:nvPr/>
        </p:nvSpPr>
        <p:spPr>
          <a:xfrm>
            <a:off x="4729679" y="4312800"/>
            <a:ext cx="223920" cy="266040"/>
          </a:xfrm>
          <a:custGeom>
            <a:avLst/>
            <a:gdLst>
              <a:gd name="idx" fmla="cos wd2 2700000"/>
              <a:gd name="idy" fmla="sin hd2 2700000"/>
              <a:gd name="il" fmla="+- hc 0 idx"/>
              <a:gd name="ir" fmla="+- hc idx 0"/>
              <a:gd name="it" fmla="+- vc 0 idy"/>
              <a:gd name="ib" fmla="+- vc idy 0"/>
            </a:gdLst>
            <a:ahLst/>
            <a:cxnLst>
              <a:cxn ang="3cd4">
                <a:pos x="hc" y="t"/>
              </a:cxn>
              <a:cxn ang="cd2">
                <a:pos x="l" y="vc"/>
              </a:cxn>
              <a:cxn ang="cd4">
                <a:pos x="hc" y="b"/>
              </a:cxn>
              <a:cxn ang="0">
                <a:pos x="r" y="vc"/>
              </a:cxn>
            </a:cxnLst>
            <a:rect l="il" t="it" r="ir" b="ib"/>
            <a:pathLst>
              <a:path>
                <a:moveTo>
                  <a:pt x="l" y="vc"/>
                </a:moveTo>
                <a:arcTo wR="wd2" hR="hd2" stAng="cd2" swAng="cd4"/>
                <a:arcTo wR="wd2" hR="hd2" stAng="3cd4" swAng="cd4"/>
                <a:arcTo wR="wd2" hR="hd2" stAng="0" swAng="cd4"/>
                <a:arcTo wR="wd2" hR="hd2" stAng="cd4" swAng="cd4"/>
                <a:close/>
              </a:path>
            </a:pathLst>
          </a:custGeom>
          <a:solidFill>
            <a:srgbClr val="99CCFF">
              <a:alpha val="20000"/>
            </a:srgbClr>
          </a:solidFill>
          <a:ln w="18360">
            <a:solidFill>
              <a:srgbClr val="DC2300"/>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6" name="Straight Connector 5"/>
          <p:cNvSpPr/>
          <p:nvPr/>
        </p:nvSpPr>
        <p:spPr>
          <a:xfrm flipH="1" flipV="1">
            <a:off x="2619360" y="7081920"/>
            <a:ext cx="79560" cy="114840"/>
          </a:xfrm>
          <a:prstGeom prst="line">
            <a:avLst/>
          </a:prstGeom>
          <a:noFill/>
          <a:ln w="0">
            <a:solidFill>
              <a:srgbClr val="008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7" name="Straight Connector 6"/>
          <p:cNvSpPr/>
          <p:nvPr/>
        </p:nvSpPr>
        <p:spPr>
          <a:xfrm flipH="1">
            <a:off x="3951360" y="4471560"/>
            <a:ext cx="767160" cy="952200"/>
          </a:xfrm>
          <a:prstGeom prst="line">
            <a:avLst/>
          </a:prstGeom>
          <a:noFill/>
          <a:ln w="18360">
            <a:solidFill>
              <a:srgbClr val="FF0000"/>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8" name="Straight Connector 7"/>
          <p:cNvSpPr/>
          <p:nvPr/>
        </p:nvSpPr>
        <p:spPr>
          <a:xfrm>
            <a:off x="4947839" y="4489200"/>
            <a:ext cx="1517040" cy="943560"/>
          </a:xfrm>
          <a:prstGeom prst="line">
            <a:avLst/>
          </a:prstGeom>
          <a:noFill/>
          <a:ln w="18360">
            <a:solidFill>
              <a:srgbClr val="FF0000"/>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pPr lvl="0"/>
            <a:r>
              <a:rPr lang="en-US" smtClean="0"/>
              <a:t>13 March 2013</a:t>
            </a:r>
            <a:endParaRPr lang="en-US"/>
          </a:p>
        </p:txBody>
      </p:sp>
      <p:sp>
        <p:nvSpPr>
          <p:cNvPr id="5" name="Footer Placeholder 2"/>
          <p:cNvSpPr>
            <a:spLocks noGrp="1"/>
          </p:cNvSpPr>
          <p:nvPr>
            <p:ph type="ftr" sz="quarter" idx="11"/>
          </p:nvPr>
        </p:nvSpPr>
        <p:spPr/>
        <p:txBody>
          <a:bodyPr/>
          <a:lstStyle/>
          <a:p>
            <a:pPr lvl="0"/>
            <a:r>
              <a:rPr lang="en-US" smtClean="0"/>
              <a:t>FTK Workshop</a:t>
            </a:r>
            <a:endParaRPr lang="en-US"/>
          </a:p>
        </p:txBody>
      </p:sp>
      <p:sp>
        <p:nvSpPr>
          <p:cNvPr id="6" name="Slide Number Placeholder 3"/>
          <p:cNvSpPr>
            <a:spLocks noGrp="1"/>
          </p:cNvSpPr>
          <p:nvPr>
            <p:ph type="sldNum" sz="quarter" idx="12"/>
          </p:nvPr>
        </p:nvSpPr>
        <p:spPr/>
        <p:txBody>
          <a:bodyPr/>
          <a:lstStyle/>
          <a:p>
            <a:pPr lvl="0"/>
            <a:fld id="{3061ACB2-F7C2-4273-8B69-DD6FA07BC73F}" type="slidenum">
              <a:t>2</a:t>
            </a:fld>
            <a:endParaRPr lang="en-US"/>
          </a:p>
        </p:txBody>
      </p:sp>
      <p:sp>
        <p:nvSpPr>
          <p:cNvPr id="2" name="Title 1"/>
          <p:cNvSpPr txBox="1">
            <a:spLocks noGrp="1"/>
          </p:cNvSpPr>
          <p:nvPr>
            <p:ph type="title" idx="4294967295"/>
          </p:nvPr>
        </p:nvSpPr>
        <p:spPr>
          <a:xfrm>
            <a:off x="772920" y="77976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Summary</a:t>
            </a:r>
          </a:p>
        </p:txBody>
      </p:sp>
      <p:sp>
        <p:nvSpPr>
          <p:cNvPr id="3" name="Text Placeholder 2"/>
          <p:cNvSpPr txBox="1">
            <a:spLocks noGrp="1"/>
          </p:cNvSpPr>
          <p:nvPr>
            <p:ph type="body" idx="4294967295"/>
          </p:nvPr>
        </p:nvSpPr>
        <p:spPr>
          <a:xfrm>
            <a:off x="1020959" y="1812600"/>
            <a:ext cx="8344440" cy="4270680"/>
          </a:xfrm>
        </p:spPr>
        <p:txBody>
          <a:bodyPr/>
          <a:lstStyle>
            <a:defPPr marL="432000" marR="0" lvl="0" indent="-324000">
              <a:spcBef>
                <a:spcPts val="0"/>
              </a:spcBef>
              <a:spcAft>
                <a:spcPts val="1417"/>
              </a:spcAft>
              <a:buSzPct val="45000"/>
              <a:buFont typeface="StarSymbol"/>
              <a:buNone/>
              <a:defRPr lang="en-US"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7"/>
              </a:spcAft>
              <a:buSzPct val="45000"/>
              <a:buFont typeface="StarSymbol"/>
              <a:buChar char="●"/>
              <a:defRPr lang="en-US"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SzPct val="75000"/>
              <a:buFont typeface="StarSymbol"/>
              <a:buChar char="–"/>
              <a:defRPr lang="en-US"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50"/>
              </a:spcAft>
              <a:buSzPct val="45000"/>
              <a:buFont typeface="StarSymbol"/>
              <a:buChar char="●"/>
              <a:defRPr lang="en-US"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7"/>
              </a:spcAft>
              <a:buSzPct val="75000"/>
              <a:buFont typeface="StarSymbol"/>
              <a:buChar char="–"/>
              <a:defRPr lang="en-US"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83"/>
              </a:spcAft>
              <a:buSzPct val="45000"/>
              <a:buFont typeface="StarSymbol"/>
              <a:buChar char="●"/>
              <a:defRPr lang="en-US" sz="2000" b="0" i="0" u="none" strike="noStrike">
                <a:ln>
                  <a:noFill/>
                </a:ln>
                <a:solidFill>
                  <a:srgbClr val="000080"/>
                </a:solidFill>
                <a:latin typeface="Albany" pitchFamily="18"/>
                <a:ea typeface="Andale Sans UI" pitchFamily="2"/>
                <a:cs typeface="Tahoma" pitchFamily="2"/>
              </a:defRPr>
            </a:lvl9pPr>
          </a:lstStyle>
          <a:p>
            <a:pPr lvl="0"/>
            <a:r>
              <a:rPr lang="en-US"/>
              <a:t>Parallel bus VS Serial link</a:t>
            </a:r>
          </a:p>
          <a:p>
            <a:pPr lvl="0"/>
            <a:r>
              <a:rPr lang="en-US"/>
              <a:t>Ser/Des architecture</a:t>
            </a:r>
          </a:p>
          <a:p>
            <a:pPr lvl="0"/>
            <a:r>
              <a:rPr lang="en-US"/>
              <a:t>MiniAsic in/out architecture</a:t>
            </a:r>
          </a:p>
          <a:p>
            <a:pPr lvl="0"/>
            <a:r>
              <a:rPr lang="en-US"/>
              <a:t>Ser/Des test features</a:t>
            </a:r>
          </a:p>
          <a:p>
            <a:pPr lvl="0"/>
            <a:r>
              <a:rPr lang="en-US"/>
              <a:t>On board connection test</a:t>
            </a:r>
          </a:p>
          <a:p>
            <a:pPr lvl="0"/>
            <a:r>
              <a:rPr lang="en-US"/>
              <a:t>Spread spectum modulator</a:t>
            </a:r>
          </a:p>
          <a:p>
            <a:pPr lvl="0"/>
            <a:r>
              <a:rPr lang="en-US"/>
              <a:t>MiniAsic data protocol</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pPr lvl="0"/>
            <a:r>
              <a:rPr lang="en-US" smtClean="0"/>
              <a:t>13 March 2013</a:t>
            </a:r>
            <a:endParaRPr lang="en-US"/>
          </a:p>
        </p:txBody>
      </p:sp>
      <p:sp>
        <p:nvSpPr>
          <p:cNvPr id="6" name="Footer Placeholder 2"/>
          <p:cNvSpPr>
            <a:spLocks noGrp="1"/>
          </p:cNvSpPr>
          <p:nvPr>
            <p:ph type="ftr" sz="quarter" idx="11"/>
          </p:nvPr>
        </p:nvSpPr>
        <p:spPr/>
        <p:txBody>
          <a:bodyPr/>
          <a:lstStyle/>
          <a:p>
            <a:pPr lvl="0"/>
            <a:r>
              <a:rPr lang="en-US" smtClean="0"/>
              <a:t>FTK Workshop</a:t>
            </a:r>
            <a:endParaRPr lang="en-US"/>
          </a:p>
        </p:txBody>
      </p:sp>
      <p:sp>
        <p:nvSpPr>
          <p:cNvPr id="7" name="Slide Number Placeholder 3"/>
          <p:cNvSpPr>
            <a:spLocks noGrp="1"/>
          </p:cNvSpPr>
          <p:nvPr>
            <p:ph type="sldNum" sz="quarter" idx="12"/>
          </p:nvPr>
        </p:nvSpPr>
        <p:spPr/>
        <p:txBody>
          <a:bodyPr/>
          <a:lstStyle/>
          <a:p>
            <a:pPr lvl="0"/>
            <a:fld id="{A6CA95EF-A591-421B-A23C-F39596115623}" type="slidenum">
              <a:t>3</a:t>
            </a:fld>
            <a:endParaRPr lang="en-US"/>
          </a:p>
        </p:txBody>
      </p:sp>
      <p:sp>
        <p:nvSpPr>
          <p:cNvPr id="2" name="Title 1"/>
          <p:cNvSpPr txBox="1">
            <a:spLocks noGrp="1"/>
          </p:cNvSpPr>
          <p:nvPr>
            <p:ph type="title" idx="4294967295"/>
          </p:nvPr>
        </p:nvSpPr>
        <p:spPr>
          <a:xfrm>
            <a:off x="772920" y="77976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Parallel vs Serial</a:t>
            </a:r>
          </a:p>
        </p:txBody>
      </p:sp>
      <p:pic>
        <p:nvPicPr>
          <p:cNvPr id="3" name=""/>
          <p:cNvPicPr>
            <a:picLocks noChangeAspect="1"/>
          </p:cNvPicPr>
          <p:nvPr/>
        </p:nvPicPr>
        <p:blipFill>
          <a:blip r:embed="rId3" cstate="print">
            <a:alphaModFix/>
            <a:lum/>
          </a:blip>
          <a:srcRect/>
          <a:stretch>
            <a:fillRect/>
          </a:stretch>
        </p:blipFill>
        <p:spPr>
          <a:xfrm>
            <a:off x="6019200" y="2948040"/>
            <a:ext cx="3506399" cy="1347840"/>
          </a:xfrm>
          <a:prstGeom prst="rect">
            <a:avLst/>
          </a:prstGeom>
          <a:noFill/>
          <a:ln>
            <a:noFill/>
          </a:ln>
        </p:spPr>
      </p:pic>
      <p:sp>
        <p:nvSpPr>
          <p:cNvPr id="4" name="TextBox 3"/>
          <p:cNvSpPr txBox="1"/>
          <p:nvPr/>
        </p:nvSpPr>
        <p:spPr>
          <a:xfrm>
            <a:off x="1069559" y="1965960"/>
            <a:ext cx="4836600" cy="367380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Parallel data bus</a:t>
            </a: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The simplest method of transferring data through the inputs or outputs of a silicon chip is to directly connect the datapath from one chip to the next chip.</a:t>
            </a: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There are two problems of the parallel data bus shown in Figure.</a:t>
            </a: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1 -  n input/output (I/O) pins are required on each chip to transfer the data.</a:t>
            </a: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algn="just"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2 -  meeting timing requirements. The data is launched synchronously by Chip #1 and is captured synchronously in Chip #2 using the same clock. The data at the inputs of Chip #2 must meet setup and hold times relative to the clock input of the chip. These setup and hold times must be calculated with sufficient margin to allow for differences in delay of the clock distribution path to the two chips, and through the chips to the launch and capture flip-flops.</a:t>
            </a: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6" name="Date Placeholder 1"/>
          <p:cNvSpPr>
            <a:spLocks noGrp="1"/>
          </p:cNvSpPr>
          <p:nvPr>
            <p:ph type="dt" sz="half" idx="10"/>
          </p:nvPr>
        </p:nvSpPr>
        <p:spPr/>
        <p:txBody>
          <a:bodyPr/>
          <a:lstStyle/>
          <a:p>
            <a:pPr lvl="0"/>
            <a:r>
              <a:rPr lang="en-US" smtClean="0"/>
              <a:t>13 March 2013</a:t>
            </a:r>
            <a:endParaRPr lang="en-US"/>
          </a:p>
        </p:txBody>
      </p:sp>
      <p:sp>
        <p:nvSpPr>
          <p:cNvPr id="7" name="Footer Placeholder 2"/>
          <p:cNvSpPr>
            <a:spLocks noGrp="1"/>
          </p:cNvSpPr>
          <p:nvPr>
            <p:ph type="ftr" sz="quarter" idx="11"/>
          </p:nvPr>
        </p:nvSpPr>
        <p:spPr/>
        <p:txBody>
          <a:bodyPr/>
          <a:lstStyle/>
          <a:p>
            <a:pPr lvl="0"/>
            <a:r>
              <a:rPr lang="en-US" smtClean="0"/>
              <a:t>FTK Workshop</a:t>
            </a:r>
            <a:endParaRPr lang="en-US"/>
          </a:p>
        </p:txBody>
      </p:sp>
      <p:sp>
        <p:nvSpPr>
          <p:cNvPr id="8" name="Slide Number Placeholder 3"/>
          <p:cNvSpPr>
            <a:spLocks noGrp="1"/>
          </p:cNvSpPr>
          <p:nvPr>
            <p:ph type="sldNum" sz="quarter" idx="12"/>
          </p:nvPr>
        </p:nvSpPr>
        <p:spPr/>
        <p:txBody>
          <a:bodyPr/>
          <a:lstStyle/>
          <a:p>
            <a:pPr lvl="0"/>
            <a:fld id="{D17DB755-3F7C-4E8E-8F4F-1BF25709AFC1}" type="slidenum">
              <a:t>4</a:t>
            </a:fld>
            <a:endParaRPr lang="en-US"/>
          </a:p>
        </p:txBody>
      </p:sp>
      <p:sp>
        <p:nvSpPr>
          <p:cNvPr id="2" name="Title 1"/>
          <p:cNvSpPr txBox="1">
            <a:spLocks noGrp="1"/>
          </p:cNvSpPr>
          <p:nvPr>
            <p:ph type="title" idx="4294967295"/>
          </p:nvPr>
        </p:nvSpPr>
        <p:spPr>
          <a:xfrm>
            <a:off x="857519" y="79164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Parallel vs Serial</a:t>
            </a:r>
          </a:p>
        </p:txBody>
      </p:sp>
      <p:sp>
        <p:nvSpPr>
          <p:cNvPr id="3" name="TextBox 2"/>
          <p:cNvSpPr txBox="1"/>
          <p:nvPr/>
        </p:nvSpPr>
        <p:spPr>
          <a:xfrm>
            <a:off x="1041119" y="1918440"/>
            <a:ext cx="4836600" cy="348156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High Speed Source Synchronous Interfaces</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Reduce the number of connection needed to exchange data between chips. Only one differential pairs for data path is needed.</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Clock information is extracted directly from the data rather than relying on a separate clock.</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600" b="0" i="0" u="none" strike="noStrike" kern="1200">
                <a:ln>
                  <a:noFill/>
                </a:ln>
                <a:latin typeface="Liberation Sans" pitchFamily="18"/>
                <a:ea typeface="DejaVu Sans" pitchFamily="2"/>
                <a:cs typeface="Lohit Devanagari" pitchFamily="2"/>
              </a:rPr>
              <a:t>High Speed Serdes problems are due mainly to signal integrity in the data path.</a:t>
            </a:r>
          </a:p>
          <a:p>
            <a:pPr marL="0" marR="0" lvl="0" indent="0" rtl="0" hangingPunct="0">
              <a:lnSpc>
                <a:spcPct val="100000"/>
              </a:lnSpc>
              <a:spcBef>
                <a:spcPts val="0"/>
              </a:spcBef>
              <a:spcAft>
                <a:spcPts val="0"/>
              </a:spcAft>
              <a:buNone/>
              <a:tabLst/>
            </a:pPr>
            <a:endParaRPr lang="en-US" sz="16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200" b="0" i="0" u="none" strike="noStrike" kern="1200">
              <a:ln>
                <a:noFill/>
              </a:ln>
              <a:latin typeface="Liberation Sans" pitchFamily="18"/>
              <a:ea typeface="DejaVu Sans" pitchFamily="2"/>
              <a:cs typeface="Lohit Devanagari" pitchFamily="2"/>
            </a:endParaRPr>
          </a:p>
        </p:txBody>
      </p:sp>
      <p:pic>
        <p:nvPicPr>
          <p:cNvPr id="4" name=""/>
          <p:cNvPicPr>
            <a:picLocks noChangeAspect="1"/>
          </p:cNvPicPr>
          <p:nvPr/>
        </p:nvPicPr>
        <p:blipFill>
          <a:blip r:embed="rId3" cstate="print">
            <a:alphaModFix/>
            <a:lum/>
          </a:blip>
          <a:srcRect/>
          <a:stretch>
            <a:fillRect/>
          </a:stretch>
        </p:blipFill>
        <p:spPr>
          <a:xfrm>
            <a:off x="5933879" y="1819800"/>
            <a:ext cx="3576239" cy="2161800"/>
          </a:xfrm>
          <a:prstGeom prst="rect">
            <a:avLst/>
          </a:prstGeom>
          <a:noFill/>
          <a:ln>
            <a:noFill/>
          </a:ln>
        </p:spPr>
      </p:pic>
      <p:pic>
        <p:nvPicPr>
          <p:cNvPr id="5" name=""/>
          <p:cNvPicPr>
            <a:picLocks noChangeAspect="1"/>
          </p:cNvPicPr>
          <p:nvPr/>
        </p:nvPicPr>
        <p:blipFill>
          <a:blip r:embed="rId4" cstate="print">
            <a:alphaModFix/>
            <a:lum/>
          </a:blip>
          <a:srcRect/>
          <a:stretch>
            <a:fillRect/>
          </a:stretch>
        </p:blipFill>
        <p:spPr>
          <a:xfrm>
            <a:off x="5739120" y="4473000"/>
            <a:ext cx="4057200" cy="2182320"/>
          </a:xfrm>
          <a:prstGeom prst="rect">
            <a:avLst/>
          </a:prstGeom>
          <a:noFill/>
          <a:ln>
            <a:noFill/>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pPr lvl="0"/>
            <a:r>
              <a:rPr lang="en-US" smtClean="0"/>
              <a:t>13 March 2013</a:t>
            </a:r>
            <a:endParaRPr lang="en-US"/>
          </a:p>
        </p:txBody>
      </p:sp>
      <p:sp>
        <p:nvSpPr>
          <p:cNvPr id="6" name="Footer Placeholder 2"/>
          <p:cNvSpPr>
            <a:spLocks noGrp="1"/>
          </p:cNvSpPr>
          <p:nvPr>
            <p:ph type="ftr" sz="quarter" idx="11"/>
          </p:nvPr>
        </p:nvSpPr>
        <p:spPr/>
        <p:txBody>
          <a:bodyPr/>
          <a:lstStyle/>
          <a:p>
            <a:pPr lvl="0"/>
            <a:r>
              <a:rPr lang="en-US" smtClean="0"/>
              <a:t>FTK Workshop</a:t>
            </a:r>
            <a:endParaRPr lang="en-US"/>
          </a:p>
        </p:txBody>
      </p:sp>
      <p:sp>
        <p:nvSpPr>
          <p:cNvPr id="7" name="Slide Number Placeholder 3"/>
          <p:cNvSpPr>
            <a:spLocks noGrp="1"/>
          </p:cNvSpPr>
          <p:nvPr>
            <p:ph type="sldNum" sz="quarter" idx="12"/>
          </p:nvPr>
        </p:nvSpPr>
        <p:spPr/>
        <p:txBody>
          <a:bodyPr/>
          <a:lstStyle/>
          <a:p>
            <a:pPr lvl="0"/>
            <a:fld id="{C73AF158-2B30-4375-8AD4-2991AEF7545A}" type="slidenum">
              <a:t>5</a:t>
            </a:fld>
            <a:endParaRPr lang="en-US"/>
          </a:p>
        </p:txBody>
      </p:sp>
      <p:pic>
        <p:nvPicPr>
          <p:cNvPr id="2" name=""/>
          <p:cNvPicPr>
            <a:picLocks noChangeAspect="1"/>
          </p:cNvPicPr>
          <p:nvPr/>
        </p:nvPicPr>
        <p:blipFill>
          <a:blip r:embed="rId3" cstate="print">
            <a:alphaModFix/>
            <a:lum/>
          </a:blip>
          <a:srcRect/>
          <a:stretch>
            <a:fillRect/>
          </a:stretch>
        </p:blipFill>
        <p:spPr>
          <a:xfrm>
            <a:off x="5640840" y="1014479"/>
            <a:ext cx="4151159" cy="5071680"/>
          </a:xfrm>
          <a:prstGeom prst="rect">
            <a:avLst/>
          </a:prstGeom>
          <a:noFill/>
          <a:ln>
            <a:noFill/>
          </a:ln>
        </p:spPr>
      </p:pic>
      <p:sp>
        <p:nvSpPr>
          <p:cNvPr id="3" name="TextBox 2"/>
          <p:cNvSpPr txBox="1"/>
          <p:nvPr/>
        </p:nvSpPr>
        <p:spPr>
          <a:xfrm>
            <a:off x="928080" y="1206359"/>
            <a:ext cx="4428360" cy="428616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endParaRPr lang="en-US" sz="1400" b="1"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endParaRPr lang="en-US" sz="1400" b="0" i="0" u="none" strike="noStrike" kern="1200">
              <a:ln>
                <a:noFill/>
              </a:ln>
              <a:latin typeface="Liberation Sans" pitchFamily="18"/>
              <a:ea typeface="DejaVu Sans" pitchFamily="2"/>
              <a:cs typeface="Lohit Devanagari" pitchFamily="2"/>
            </a:endParaRPr>
          </a:p>
          <a:p>
            <a:pPr marL="0" marR="0" lvl="0" indent="0" rtl="0" hangingPunct="0">
              <a:lnSpc>
                <a:spcPct val="100000"/>
              </a:lnSpc>
              <a:spcBef>
                <a:spcPts val="0"/>
              </a:spcBef>
              <a:spcAft>
                <a:spcPts val="0"/>
              </a:spcAft>
              <a:buNone/>
              <a:tabLst/>
            </a:pPr>
            <a:r>
              <a:rPr lang="en-US" sz="1400" b="1" i="0" u="sng" strike="noStrike" kern="1200">
                <a:ln>
                  <a:noFill/>
                </a:ln>
                <a:uFillTx/>
                <a:latin typeface="Liberation Sans" pitchFamily="18"/>
                <a:ea typeface="DejaVu Sans" pitchFamily="2"/>
                <a:cs typeface="Lohit Devanagari" pitchFamily="2"/>
              </a:rPr>
              <a:t>Features</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Supports spread spectrum modulation with external modulator</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Data rates of 584bps to 2.4Gbps</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Compatible with Gigabit Ethernet,and other standards</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Separate PLLs for Tx and Rx</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Separate Serializer and Deserializer macros simplify assembly of arbitrary single or multilane configurations on single chips or separate chips</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Trimmable on-die termination ensures excellent signal integrity</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High-speed loop-back path simplifies production testing when used together on one chip</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40bit datapath</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Flexible driver and receiver circuits compatible with LVDS and CML standards with programmable low power settings</a:t>
            </a:r>
          </a:p>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 Low power</a:t>
            </a:r>
          </a:p>
        </p:txBody>
      </p:sp>
      <p:sp>
        <p:nvSpPr>
          <p:cNvPr id="4" name="TextBox 3"/>
          <p:cNvSpPr txBox="1"/>
          <p:nvPr/>
        </p:nvSpPr>
        <p:spPr>
          <a:xfrm>
            <a:off x="974520" y="907919"/>
            <a:ext cx="4452480" cy="34632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Ser/Des analog core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pPr lvl="0"/>
            <a:r>
              <a:rPr lang="en-US" smtClean="0"/>
              <a:t>13 March 2013</a:t>
            </a:r>
            <a:endParaRPr lang="en-US"/>
          </a:p>
        </p:txBody>
      </p:sp>
      <p:sp>
        <p:nvSpPr>
          <p:cNvPr id="6" name="Footer Placeholder 2"/>
          <p:cNvSpPr>
            <a:spLocks noGrp="1"/>
          </p:cNvSpPr>
          <p:nvPr>
            <p:ph type="ftr" sz="quarter" idx="11"/>
          </p:nvPr>
        </p:nvSpPr>
        <p:spPr/>
        <p:txBody>
          <a:bodyPr/>
          <a:lstStyle/>
          <a:p>
            <a:pPr lvl="0"/>
            <a:r>
              <a:rPr lang="en-US" smtClean="0"/>
              <a:t>FTK Workshop</a:t>
            </a:r>
            <a:endParaRPr lang="en-US"/>
          </a:p>
        </p:txBody>
      </p:sp>
      <p:sp>
        <p:nvSpPr>
          <p:cNvPr id="7" name="Slide Number Placeholder 3"/>
          <p:cNvSpPr>
            <a:spLocks noGrp="1"/>
          </p:cNvSpPr>
          <p:nvPr>
            <p:ph type="sldNum" sz="quarter" idx="12"/>
          </p:nvPr>
        </p:nvSpPr>
        <p:spPr/>
        <p:txBody>
          <a:bodyPr/>
          <a:lstStyle/>
          <a:p>
            <a:pPr lvl="0"/>
            <a:fld id="{A93166E8-31E4-4F01-9197-4C36C254497F}" type="slidenum">
              <a:t>6</a:t>
            </a:fld>
            <a:endParaRPr lang="en-US"/>
          </a:p>
        </p:txBody>
      </p:sp>
      <p:sp>
        <p:nvSpPr>
          <p:cNvPr id="2" name="Title 1"/>
          <p:cNvSpPr txBox="1">
            <a:spLocks noGrp="1"/>
          </p:cNvSpPr>
          <p:nvPr>
            <p:ph type="title" idx="4294967295"/>
          </p:nvPr>
        </p:nvSpPr>
        <p:spPr>
          <a:xfrm>
            <a:off x="772920" y="779760"/>
            <a:ext cx="8925480" cy="117432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Pipe Interface</a:t>
            </a:r>
          </a:p>
        </p:txBody>
      </p:sp>
      <p:sp>
        <p:nvSpPr>
          <p:cNvPr id="3" name="TextBox 2"/>
          <p:cNvSpPr txBox="1"/>
          <p:nvPr/>
        </p:nvSpPr>
        <p:spPr>
          <a:xfrm>
            <a:off x="909720" y="1729800"/>
            <a:ext cx="4983480" cy="448596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400" b="0" i="0" u="none" strike="noStrike" kern="1200">
                <a:ln>
                  <a:noFill/>
                </a:ln>
                <a:latin typeface="Liberation Sans" pitchFamily="34"/>
                <a:ea typeface="Times New Roman" pitchFamily="34"/>
                <a:cs typeface="Times New Roman" pitchFamily="34"/>
              </a:rPr>
              <a:t>The Pipe Interface Module is a block of digital logic that aids in data reception and transmission. It works in conjunction with existing analog Silicon Creations Serializer and De-Serializer modules. The Pipe Interface has several purposes:</a:t>
            </a:r>
          </a:p>
          <a:p>
            <a:pPr marL="0" marR="0" lvl="0" indent="0" rtl="0" hangingPunct="0">
              <a:lnSpc>
                <a:spcPct val="100000"/>
              </a:lnSpc>
              <a:spcBef>
                <a:spcPts val="0"/>
              </a:spcBef>
              <a:spcAft>
                <a:spcPts val="0"/>
              </a:spcAft>
              <a:buNone/>
              <a:tabLst/>
            </a:pPr>
            <a:endParaRPr lang="en-US" sz="1400" b="0" i="0" u="none" strike="noStrike" kern="1200">
              <a:ln>
                <a:noFill/>
              </a:ln>
              <a:latin typeface="Liberation Sans" pitchFamily="34"/>
              <a:ea typeface="Times New Roman" pitchFamily="34"/>
              <a:cs typeface="Times New Roman" pitchFamily="34"/>
            </a:endParaRP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to encode 8-bit (32-bit) data into a 10-bit (40-bit) entity to be transmitted by the serializer</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to decode a 10-bit (40-bit) entity from the de-serializer into 8-bit (32-bit) data</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to perform Built-In Self Testing (BIST) of the Serializer/De-serializer pair</a:t>
            </a:r>
          </a:p>
          <a:p>
            <a:pPr marL="0" marR="0" lvl="0" indent="0" rtl="0" hangingPunct="0">
              <a:lnSpc>
                <a:spcPct val="100000"/>
              </a:lnSpc>
              <a:spcBef>
                <a:spcPts val="0"/>
              </a:spcBef>
              <a:spcAft>
                <a:spcPts val="0"/>
              </a:spcAft>
              <a:buSzPct val="45000"/>
              <a:buFont typeface="StarSymbol"/>
              <a:buChar char="●"/>
              <a:tabLst/>
            </a:pPr>
            <a:endParaRPr lang="en-US" sz="1400" b="0" i="0" u="none" strike="noStrike" kern="1200">
              <a:ln>
                <a:noFill/>
              </a:ln>
              <a:latin typeface="Liberation Sans" pitchFamily="34"/>
              <a:ea typeface="Times New Roman" pitchFamily="34"/>
              <a:cs typeface="Times New Roman" pitchFamily="34"/>
            </a:endParaRP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to monitor and count reception errors</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a:t>
            </a: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to detect comma characters and align bits to word boundaries</a:t>
            </a:r>
          </a:p>
          <a:p>
            <a:pPr marL="0" marR="0" lvl="0" indent="0" rtl="0" hangingPunct="0">
              <a:lnSpc>
                <a:spcPct val="100000"/>
              </a:lnSpc>
              <a:spcBef>
                <a:spcPts val="0"/>
              </a:spcBef>
              <a:spcAft>
                <a:spcPts val="0"/>
              </a:spcAft>
              <a:buSzPct val="45000"/>
              <a:buFont typeface="StarSymbol"/>
              <a:buChar char="●"/>
              <a:tabLst/>
            </a:pPr>
            <a:endParaRPr lang="en-US" sz="1400" b="0" i="0" u="none" strike="noStrike" kern="1200">
              <a:ln>
                <a:noFill/>
              </a:ln>
              <a:latin typeface="Liberation Sans" pitchFamily="34"/>
              <a:ea typeface="Times New Roman" pitchFamily="34"/>
              <a:cs typeface="Times New Roman" pitchFamily="34"/>
            </a:endParaRPr>
          </a:p>
          <a:p>
            <a:pPr marL="0" marR="0" lvl="0" indent="0" rtl="0" hangingPunct="0">
              <a:lnSpc>
                <a:spcPct val="100000"/>
              </a:lnSpc>
              <a:spcBef>
                <a:spcPts val="0"/>
              </a:spcBef>
              <a:spcAft>
                <a:spcPts val="0"/>
              </a:spcAft>
              <a:buSzPct val="45000"/>
              <a:buFont typeface="StarSymbol"/>
              <a:buChar char="●"/>
              <a:tabLst/>
            </a:pPr>
            <a:r>
              <a:rPr lang="en-US" sz="1400" b="0" i="0" u="none" strike="noStrike" kern="1200">
                <a:ln>
                  <a:noFill/>
                </a:ln>
                <a:latin typeface="Liberation Sans" pitchFamily="34"/>
                <a:ea typeface="Times New Roman" pitchFamily="34"/>
                <a:cs typeface="Times New Roman" pitchFamily="34"/>
              </a:rPr>
              <a:t> optionally, spread-spectrum modulation can be added to control the PLL in the Serializer</a:t>
            </a:r>
          </a:p>
        </p:txBody>
      </p:sp>
      <p:pic>
        <p:nvPicPr>
          <p:cNvPr id="4" name=""/>
          <p:cNvPicPr>
            <a:picLocks noChangeAspect="1"/>
          </p:cNvPicPr>
          <p:nvPr/>
        </p:nvPicPr>
        <p:blipFill>
          <a:blip r:embed="rId3" cstate="print">
            <a:alphaModFix/>
            <a:lum/>
          </a:blip>
          <a:srcRect/>
          <a:stretch>
            <a:fillRect/>
          </a:stretch>
        </p:blipFill>
        <p:spPr>
          <a:xfrm>
            <a:off x="5961240" y="1641599"/>
            <a:ext cx="3547080" cy="4646160"/>
          </a:xfrm>
          <a:prstGeom prst="rect">
            <a:avLst/>
          </a:prstGeom>
          <a:noFill/>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56" name="Date Placeholder 1"/>
          <p:cNvSpPr>
            <a:spLocks noGrp="1"/>
          </p:cNvSpPr>
          <p:nvPr>
            <p:ph type="dt" sz="half" idx="10"/>
          </p:nvPr>
        </p:nvSpPr>
        <p:spPr/>
        <p:txBody>
          <a:bodyPr/>
          <a:lstStyle/>
          <a:p>
            <a:pPr lvl="0"/>
            <a:r>
              <a:rPr lang="en-US" smtClean="0"/>
              <a:t>13 March 2013</a:t>
            </a:r>
            <a:endParaRPr lang="en-US"/>
          </a:p>
        </p:txBody>
      </p:sp>
      <p:sp>
        <p:nvSpPr>
          <p:cNvPr id="57" name="Footer Placeholder 2"/>
          <p:cNvSpPr>
            <a:spLocks noGrp="1"/>
          </p:cNvSpPr>
          <p:nvPr>
            <p:ph type="ftr" sz="quarter" idx="11"/>
          </p:nvPr>
        </p:nvSpPr>
        <p:spPr/>
        <p:txBody>
          <a:bodyPr/>
          <a:lstStyle/>
          <a:p>
            <a:pPr lvl="0"/>
            <a:r>
              <a:rPr lang="en-US" smtClean="0"/>
              <a:t>FTK Workshop</a:t>
            </a:r>
            <a:endParaRPr lang="en-US"/>
          </a:p>
        </p:txBody>
      </p:sp>
      <p:sp>
        <p:nvSpPr>
          <p:cNvPr id="58" name="Slide Number Placeholder 3"/>
          <p:cNvSpPr>
            <a:spLocks noGrp="1"/>
          </p:cNvSpPr>
          <p:nvPr>
            <p:ph type="sldNum" sz="quarter" idx="12"/>
          </p:nvPr>
        </p:nvSpPr>
        <p:spPr/>
        <p:txBody>
          <a:bodyPr/>
          <a:lstStyle/>
          <a:p>
            <a:pPr lvl="0"/>
            <a:fld id="{0A3019EC-AF74-4020-8EFF-EED957F82683}" type="slidenum">
              <a:t>7</a:t>
            </a:fld>
            <a:endParaRPr lang="en-US"/>
          </a:p>
        </p:txBody>
      </p:sp>
      <p:sp>
        <p:nvSpPr>
          <p:cNvPr id="2" name="Title 1"/>
          <p:cNvSpPr txBox="1">
            <a:spLocks noGrp="1"/>
          </p:cNvSpPr>
          <p:nvPr>
            <p:ph type="title" idx="4294967295"/>
          </p:nvPr>
        </p:nvSpPr>
        <p:spPr>
          <a:xfrm>
            <a:off x="738359" y="614520"/>
            <a:ext cx="9142560" cy="10814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3600"/>
              <a:t>Amchip Ser/Des channels scheme</a:t>
            </a:r>
          </a:p>
        </p:txBody>
      </p:sp>
      <p:sp>
        <p:nvSpPr>
          <p:cNvPr id="3" name="Rectangle 2"/>
          <p:cNvSpPr/>
          <p:nvPr/>
        </p:nvSpPr>
        <p:spPr>
          <a:xfrm>
            <a:off x="1301040" y="2357280"/>
            <a:ext cx="1258920" cy="45936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Serializer</a:t>
            </a:r>
          </a:p>
        </p:txBody>
      </p:sp>
      <p:sp>
        <p:nvSpPr>
          <p:cNvPr id="4" name="Rectangle 3"/>
          <p:cNvSpPr/>
          <p:nvPr/>
        </p:nvSpPr>
        <p:spPr>
          <a:xfrm>
            <a:off x="3155400" y="1700639"/>
            <a:ext cx="1258920" cy="1139760"/>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Pipe</a:t>
            </a:r>
          </a:p>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Interface</a:t>
            </a:r>
          </a:p>
        </p:txBody>
      </p:sp>
      <p:sp>
        <p:nvSpPr>
          <p:cNvPr id="5" name="Rectangle 4"/>
          <p:cNvSpPr/>
          <p:nvPr/>
        </p:nvSpPr>
        <p:spPr>
          <a:xfrm>
            <a:off x="1301400" y="2357280"/>
            <a:ext cx="1258920" cy="459360"/>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Serializer</a:t>
            </a:r>
          </a:p>
        </p:txBody>
      </p:sp>
      <p:sp>
        <p:nvSpPr>
          <p:cNvPr id="6" name="Rectangle 5"/>
          <p:cNvSpPr/>
          <p:nvPr/>
        </p:nvSpPr>
        <p:spPr>
          <a:xfrm>
            <a:off x="1301400" y="1690560"/>
            <a:ext cx="1258920" cy="459360"/>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Deserializer</a:t>
            </a:r>
          </a:p>
        </p:txBody>
      </p:sp>
      <p:sp>
        <p:nvSpPr>
          <p:cNvPr id="7" name="Straight Connector 6"/>
          <p:cNvSpPr/>
          <p:nvPr/>
        </p:nvSpPr>
        <p:spPr>
          <a:xfrm>
            <a:off x="2568600" y="1929240"/>
            <a:ext cx="595079" cy="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8" name="Straight Connector 7"/>
          <p:cNvSpPr/>
          <p:nvPr/>
        </p:nvSpPr>
        <p:spPr>
          <a:xfrm flipH="1" flipV="1">
            <a:off x="2559960" y="2570040"/>
            <a:ext cx="578159" cy="864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9" name="Rectangle 8"/>
          <p:cNvSpPr/>
          <p:nvPr/>
        </p:nvSpPr>
        <p:spPr>
          <a:xfrm>
            <a:off x="4992120" y="2357280"/>
            <a:ext cx="1394639" cy="40824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Tx Stream Encoder</a:t>
            </a:r>
          </a:p>
        </p:txBody>
      </p:sp>
      <p:sp>
        <p:nvSpPr>
          <p:cNvPr id="10" name="Rectangle 9"/>
          <p:cNvSpPr/>
          <p:nvPr/>
        </p:nvSpPr>
        <p:spPr>
          <a:xfrm>
            <a:off x="5009040" y="1733039"/>
            <a:ext cx="1394639" cy="40824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Rx Stream Decoder</a:t>
            </a:r>
          </a:p>
        </p:txBody>
      </p:sp>
      <p:sp>
        <p:nvSpPr>
          <p:cNvPr id="11" name="Straight Connector 10"/>
          <p:cNvSpPr/>
          <p:nvPr/>
        </p:nvSpPr>
        <p:spPr>
          <a:xfrm flipH="1" flipV="1">
            <a:off x="4413960" y="2570040"/>
            <a:ext cx="578160" cy="864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2" name="Straight Connector 11"/>
          <p:cNvSpPr/>
          <p:nvPr/>
        </p:nvSpPr>
        <p:spPr>
          <a:xfrm>
            <a:off x="4405319" y="1903320"/>
            <a:ext cx="612361" cy="864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3" name="Straight Connector 12"/>
          <p:cNvSpPr/>
          <p:nvPr/>
        </p:nvSpPr>
        <p:spPr>
          <a:xfrm flipH="1">
            <a:off x="6395399" y="2551320"/>
            <a:ext cx="892800" cy="10079"/>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4" name="Freeform 13"/>
          <p:cNvSpPr/>
          <p:nvPr/>
        </p:nvSpPr>
        <p:spPr>
          <a:xfrm rot="903600">
            <a:off x="6419066" y="1707497"/>
            <a:ext cx="1965960" cy="505799"/>
          </a:xfrm>
          <a:custGeom>
            <a:avLst/>
            <a:gdLst/>
            <a:ahLst/>
            <a:cxnLst>
              <a:cxn ang="3cd4">
                <a:pos x="hc" y="t"/>
              </a:cxn>
              <a:cxn ang="cd2">
                <a:pos x="l" y="vc"/>
              </a:cxn>
              <a:cxn ang="cd4">
                <a:pos x="hc" y="b"/>
              </a:cxn>
              <a:cxn ang="0">
                <a:pos x="r" y="vc"/>
              </a:cxn>
            </a:cxnLst>
            <a:rect l="l" t="t" r="r" b="b"/>
            <a:pathLst>
              <a:path w="5462" h="1406" fill="none">
                <a:moveTo>
                  <a:pt x="0" y="-167"/>
                </a:moveTo>
                <a:lnTo>
                  <a:pt x="5297" y="-1573"/>
                </a:lnTo>
                <a:lnTo>
                  <a:pt x="5462" y="-701"/>
                </a:lnTo>
                <a:lnTo>
                  <a:pt x="3774" y="-253"/>
                </a:lnTo>
              </a:path>
            </a:pathLst>
          </a:cu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5" name="Rectangle 14"/>
          <p:cNvSpPr/>
          <p:nvPr/>
        </p:nvSpPr>
        <p:spPr>
          <a:xfrm>
            <a:off x="3206520" y="5389920"/>
            <a:ext cx="1258920" cy="458999"/>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Pipe</a:t>
            </a:r>
          </a:p>
          <a:p>
            <a:pPr marL="0" marR="0" lvl="0" indent="0" algn="ctr"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Interface</a:t>
            </a:r>
          </a:p>
        </p:txBody>
      </p:sp>
      <p:sp>
        <p:nvSpPr>
          <p:cNvPr id="16" name="Rectangle 15"/>
          <p:cNvSpPr/>
          <p:nvPr/>
        </p:nvSpPr>
        <p:spPr>
          <a:xfrm>
            <a:off x="1352520" y="5383080"/>
            <a:ext cx="1258920" cy="459360"/>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Deserializer</a:t>
            </a:r>
          </a:p>
        </p:txBody>
      </p:sp>
      <p:sp>
        <p:nvSpPr>
          <p:cNvPr id="17" name="Straight Connector 16"/>
          <p:cNvSpPr/>
          <p:nvPr/>
        </p:nvSpPr>
        <p:spPr>
          <a:xfrm>
            <a:off x="2619720" y="5621760"/>
            <a:ext cx="595080" cy="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18" name="Rectangle 17"/>
          <p:cNvSpPr/>
          <p:nvPr/>
        </p:nvSpPr>
        <p:spPr>
          <a:xfrm>
            <a:off x="5060160" y="5425560"/>
            <a:ext cx="1394639" cy="40824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Rx Stream Decoder</a:t>
            </a:r>
          </a:p>
        </p:txBody>
      </p:sp>
      <p:sp>
        <p:nvSpPr>
          <p:cNvPr id="19" name="Straight Connector 18"/>
          <p:cNvSpPr/>
          <p:nvPr/>
        </p:nvSpPr>
        <p:spPr>
          <a:xfrm>
            <a:off x="4456440" y="5595840"/>
            <a:ext cx="612360" cy="864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0" name="Straight Connector 19"/>
          <p:cNvSpPr/>
          <p:nvPr/>
        </p:nvSpPr>
        <p:spPr>
          <a:xfrm flipV="1">
            <a:off x="6463440" y="5568480"/>
            <a:ext cx="595440" cy="828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1" name="Rectangle 20"/>
          <p:cNvSpPr/>
          <p:nvPr/>
        </p:nvSpPr>
        <p:spPr>
          <a:xfrm>
            <a:off x="3206880" y="3121920"/>
            <a:ext cx="1258920" cy="458999"/>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Pipe</a:t>
            </a:r>
          </a:p>
          <a:p>
            <a:pPr marL="0" marR="0" lvl="0" indent="0" algn="ctr" rtl="0" hangingPunct="0">
              <a:lnSpc>
                <a:spcPct val="100000"/>
              </a:lnSpc>
              <a:spcBef>
                <a:spcPts val="0"/>
              </a:spcBef>
              <a:spcAft>
                <a:spcPts val="0"/>
              </a:spcAft>
              <a:buNone/>
              <a:tabLst/>
            </a:pPr>
            <a:r>
              <a:rPr lang="en-US" sz="1400" b="0" i="0" u="none" strike="noStrike" kern="1200">
                <a:ln>
                  <a:noFill/>
                </a:ln>
                <a:latin typeface="Liberation Sans" pitchFamily="18"/>
                <a:ea typeface="DejaVu Sans" pitchFamily="2"/>
                <a:cs typeface="Lohit Devanagari" pitchFamily="2"/>
              </a:rPr>
              <a:t>Interface</a:t>
            </a:r>
          </a:p>
        </p:txBody>
      </p:sp>
      <p:sp>
        <p:nvSpPr>
          <p:cNvPr id="22" name="Rectangle 21"/>
          <p:cNvSpPr/>
          <p:nvPr/>
        </p:nvSpPr>
        <p:spPr>
          <a:xfrm>
            <a:off x="1352880" y="3115080"/>
            <a:ext cx="1258920" cy="459360"/>
          </a:xfrm>
          <a:prstGeom prst="rect">
            <a:avLst/>
          </a:prstGeom>
          <a:solidFill>
            <a:srgbClr val="FF6633"/>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Deserializer</a:t>
            </a:r>
          </a:p>
        </p:txBody>
      </p:sp>
      <p:sp>
        <p:nvSpPr>
          <p:cNvPr id="23" name="Straight Connector 22"/>
          <p:cNvSpPr/>
          <p:nvPr/>
        </p:nvSpPr>
        <p:spPr>
          <a:xfrm>
            <a:off x="2620080" y="3353760"/>
            <a:ext cx="595079" cy="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4" name="Rectangle 23"/>
          <p:cNvSpPr/>
          <p:nvPr/>
        </p:nvSpPr>
        <p:spPr>
          <a:xfrm>
            <a:off x="5060520" y="3157559"/>
            <a:ext cx="1394639" cy="40824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Rx Stream Decoder</a:t>
            </a:r>
          </a:p>
        </p:txBody>
      </p:sp>
      <p:sp>
        <p:nvSpPr>
          <p:cNvPr id="25" name="Straight Connector 24"/>
          <p:cNvSpPr/>
          <p:nvPr/>
        </p:nvSpPr>
        <p:spPr>
          <a:xfrm>
            <a:off x="4456800" y="3327839"/>
            <a:ext cx="612360" cy="864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6" name="Straight Connector 25"/>
          <p:cNvSpPr/>
          <p:nvPr/>
        </p:nvSpPr>
        <p:spPr>
          <a:xfrm flipV="1">
            <a:off x="6463799" y="3372480"/>
            <a:ext cx="595441" cy="8280"/>
          </a:xfrm>
          <a:prstGeom prst="line">
            <a:avLst/>
          </a:pr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7" name="Rectangle 26"/>
          <p:cNvSpPr/>
          <p:nvPr/>
        </p:nvSpPr>
        <p:spPr>
          <a:xfrm>
            <a:off x="7058520" y="2993760"/>
            <a:ext cx="2458080" cy="308700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AM chip</a:t>
            </a:r>
          </a:p>
          <a:p>
            <a:pPr marL="0" marR="0" lvl="0" indent="0" algn="ctr" rtl="0" hangingPunct="0">
              <a:lnSpc>
                <a:spcPct val="100000"/>
              </a:lnSpc>
              <a:spcBef>
                <a:spcPts val="0"/>
              </a:spcBef>
              <a:spcAft>
                <a:spcPts val="0"/>
              </a:spcAft>
              <a:buNone/>
              <a:tabLst/>
            </a:pPr>
            <a:r>
              <a:rPr lang="en-US" sz="1800" b="0" i="0" u="none" strike="noStrike" kern="1200">
                <a:ln>
                  <a:noFill/>
                </a:ln>
                <a:latin typeface="Liberation Sans" pitchFamily="18"/>
                <a:ea typeface="DejaVu Sans" pitchFamily="2"/>
                <a:cs typeface="Lohit Devanagari" pitchFamily="2"/>
              </a:rPr>
              <a:t>Memory Core</a:t>
            </a:r>
          </a:p>
        </p:txBody>
      </p:sp>
      <p:sp>
        <p:nvSpPr>
          <p:cNvPr id="28" name="Freeform 27"/>
          <p:cNvSpPr/>
          <p:nvPr/>
        </p:nvSpPr>
        <p:spPr>
          <a:xfrm rot="5355600">
            <a:off x="7109528" y="2285666"/>
            <a:ext cx="816480" cy="399600"/>
          </a:xfrm>
          <a:custGeom>
            <a:avLst>
              <a:gd name="f0" fmla="val 5400"/>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pin 0 f0 10800"/>
              <a:gd name="f15" fmla="*/ f11 f1 1"/>
              <a:gd name="f16" fmla="+- 21600 0 f14"/>
              <a:gd name="f17" fmla="val f14"/>
              <a:gd name="f18" fmla="*/ f14 10 1"/>
              <a:gd name="f19" fmla="*/ f14 1 2"/>
              <a:gd name="f20" fmla="*/ f14 f12 1"/>
              <a:gd name="f21" fmla="*/ f7 f13 1"/>
              <a:gd name="f22" fmla="*/ 10800 f13 1"/>
              <a:gd name="f23" fmla="*/ f15 1 f3"/>
              <a:gd name="f24" fmla="*/ 10800 f12 1"/>
              <a:gd name="f25" fmla="*/ 21600 f13 1"/>
              <a:gd name="f26" fmla="*/ 0 f13 1"/>
              <a:gd name="f27" fmla="*/ f18 1 18"/>
              <a:gd name="f28" fmla="+- 21600 0 f19"/>
              <a:gd name="f29" fmla="+- f23 0 f2"/>
              <a:gd name="f30" fmla="*/ f19 f12 1"/>
              <a:gd name="f31" fmla="+- f27 1750 0"/>
              <a:gd name="f32" fmla="*/ f28 f12 1"/>
              <a:gd name="f33" fmla="+- 21600 0 f31"/>
              <a:gd name="f34" fmla="*/ f31 f12 1"/>
              <a:gd name="f35" fmla="*/ f31 f13 1"/>
              <a:gd name="f36" fmla="*/ f33 f12 1"/>
              <a:gd name="f37" fmla="*/ f33 f13 1"/>
            </a:gdLst>
            <a:ahLst>
              <a:ahXY gdRefX="f0" minX="f6" maxX="f8" gdRefY="" minY="0" maxY="0">
                <a:pos x="f20" y="f21"/>
              </a:ahXY>
            </a:ahLst>
            <a:cxnLst>
              <a:cxn ang="3cd4">
                <a:pos x="hc" y="t"/>
              </a:cxn>
              <a:cxn ang="0">
                <a:pos x="r" y="vc"/>
              </a:cxn>
              <a:cxn ang="cd4">
                <a:pos x="hc" y="b"/>
              </a:cxn>
              <a:cxn ang="cd2">
                <a:pos x="l" y="vc"/>
              </a:cxn>
              <a:cxn ang="f29">
                <a:pos x="f32" y="f22"/>
              </a:cxn>
              <a:cxn ang="f29">
                <a:pos x="f24" y="f25"/>
              </a:cxn>
              <a:cxn ang="f29">
                <a:pos x="f30" y="f22"/>
              </a:cxn>
              <a:cxn ang="f29">
                <a:pos x="f24" y="f26"/>
              </a:cxn>
            </a:cxnLst>
            <a:rect l="f34" t="f35" r="f36" b="f37"/>
            <a:pathLst>
              <a:path w="21600" h="21600">
                <a:moveTo>
                  <a:pt x="f6" y="f6"/>
                </a:moveTo>
                <a:lnTo>
                  <a:pt x="f7" y="f6"/>
                </a:lnTo>
                <a:lnTo>
                  <a:pt x="f16" y="f7"/>
                </a:lnTo>
                <a:lnTo>
                  <a:pt x="f17" y="f7"/>
                </a:lnTo>
                <a:close/>
              </a:path>
            </a:pathLst>
          </a:custGeom>
          <a:solidFill>
            <a:srgbClr val="99CCFF">
              <a:alpha val="20000"/>
            </a:srgbClr>
          </a:solidFill>
          <a:ln w="0">
            <a:solidFill>
              <a:srgbClr val="000000"/>
            </a:solidFill>
            <a:prstDash val="solid"/>
          </a:ln>
        </p:spPr>
        <p:txBody>
          <a:bodyPr vert="horz" lIns="90000" tIns="45000" rIns="90000" bIns="45000" anchor="ctr"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29" name="Freeform 28"/>
          <p:cNvSpPr/>
          <p:nvPr/>
        </p:nvSpPr>
        <p:spPr>
          <a:xfrm rot="9241200">
            <a:off x="7612903" y="2879852"/>
            <a:ext cx="737640" cy="290160"/>
          </a:xfrm>
          <a:custGeom>
            <a:avLst/>
            <a:gdLst/>
            <a:ahLst/>
            <a:cxnLst>
              <a:cxn ang="3cd4">
                <a:pos x="hc" y="t"/>
              </a:cxn>
              <a:cxn ang="cd2">
                <a:pos x="l" y="vc"/>
              </a:cxn>
              <a:cxn ang="cd4">
                <a:pos x="hc" y="b"/>
              </a:cxn>
              <a:cxn ang="0">
                <a:pos x="r" y="vc"/>
              </a:cxn>
            </a:cxnLst>
            <a:rect l="l" t="t" r="r" b="b"/>
            <a:pathLst>
              <a:path w="2050" h="807" fill="none">
                <a:moveTo>
                  <a:pt x="0" y="5435"/>
                </a:moveTo>
                <a:lnTo>
                  <a:pt x="393" y="6242"/>
                </a:lnTo>
                <a:lnTo>
                  <a:pt x="2050" y="5435"/>
                </a:lnTo>
              </a:path>
            </a:pathLst>
          </a:custGeom>
          <a:noFill/>
          <a:ln w="0">
            <a:solidFill>
              <a:srgbClr val="000000"/>
            </a:solidFill>
            <a:prstDash val="solid"/>
            <a:tailEnd type="arrow"/>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30" name="Straight Connector 29"/>
          <p:cNvSpPr/>
          <p:nvPr/>
        </p:nvSpPr>
        <p:spPr>
          <a:xfrm>
            <a:off x="3759120" y="3646440"/>
            <a:ext cx="8280" cy="1667160"/>
          </a:xfrm>
          <a:prstGeom prst="line">
            <a:avLst/>
          </a:prstGeom>
          <a:noFill/>
          <a:ln w="36000">
            <a:solidFill>
              <a:srgbClr val="000000"/>
            </a:solidFill>
            <a:custDash>
              <a:ds d="254000" sp="100000"/>
            </a:custDash>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31" name="Straight Connector 30"/>
          <p:cNvSpPr/>
          <p:nvPr/>
        </p:nvSpPr>
        <p:spPr>
          <a:xfrm>
            <a:off x="5732280" y="3646799"/>
            <a:ext cx="8280" cy="1667161"/>
          </a:xfrm>
          <a:prstGeom prst="line">
            <a:avLst/>
          </a:prstGeom>
          <a:noFill/>
          <a:ln w="36000">
            <a:solidFill>
              <a:srgbClr val="000000"/>
            </a:solidFill>
            <a:custDash>
              <a:ds d="254000" sp="100000"/>
            </a:custDash>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32" name="Straight Connector 31"/>
          <p:cNvSpPr/>
          <p:nvPr/>
        </p:nvSpPr>
        <p:spPr>
          <a:xfrm>
            <a:off x="1990440" y="3629880"/>
            <a:ext cx="8279" cy="1667159"/>
          </a:xfrm>
          <a:prstGeom prst="line">
            <a:avLst/>
          </a:prstGeom>
          <a:noFill/>
          <a:ln w="36000">
            <a:solidFill>
              <a:srgbClr val="000000"/>
            </a:solidFill>
            <a:custDash>
              <a:ds d="254000" sp="100000"/>
            </a:custDash>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33" name="TextBox 32"/>
          <p:cNvSpPr txBox="1"/>
          <p:nvPr/>
        </p:nvSpPr>
        <p:spPr>
          <a:xfrm>
            <a:off x="6538320" y="1726920"/>
            <a:ext cx="1835640" cy="2610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Data From other AMchip</a:t>
            </a:r>
          </a:p>
        </p:txBody>
      </p:sp>
      <p:sp>
        <p:nvSpPr>
          <p:cNvPr id="34" name="TextBox 33"/>
          <p:cNvSpPr txBox="1"/>
          <p:nvPr/>
        </p:nvSpPr>
        <p:spPr>
          <a:xfrm>
            <a:off x="7986240" y="2430360"/>
            <a:ext cx="1056959" cy="2610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Core Output</a:t>
            </a:r>
          </a:p>
        </p:txBody>
      </p:sp>
      <p:sp>
        <p:nvSpPr>
          <p:cNvPr id="35" name="TextBox 34"/>
          <p:cNvSpPr txBox="1"/>
          <p:nvPr/>
        </p:nvSpPr>
        <p:spPr>
          <a:xfrm>
            <a:off x="6435720" y="3163679"/>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36" name="TextBox 35"/>
          <p:cNvSpPr txBox="1"/>
          <p:nvPr/>
        </p:nvSpPr>
        <p:spPr>
          <a:xfrm>
            <a:off x="6606360" y="234720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37" name="TextBox 36"/>
          <p:cNvSpPr txBox="1"/>
          <p:nvPr/>
        </p:nvSpPr>
        <p:spPr>
          <a:xfrm>
            <a:off x="7848000" y="207540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38" name="TextBox 37"/>
          <p:cNvSpPr txBox="1"/>
          <p:nvPr/>
        </p:nvSpPr>
        <p:spPr>
          <a:xfrm>
            <a:off x="7822079" y="2636999"/>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39" name="TextBox 38"/>
          <p:cNvSpPr txBox="1"/>
          <p:nvPr/>
        </p:nvSpPr>
        <p:spPr>
          <a:xfrm>
            <a:off x="6436080" y="5302799"/>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40" name="TextBox 39"/>
          <p:cNvSpPr txBox="1"/>
          <p:nvPr/>
        </p:nvSpPr>
        <p:spPr>
          <a:xfrm>
            <a:off x="6436080" y="316404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16 bits</a:t>
            </a:r>
          </a:p>
        </p:txBody>
      </p:sp>
      <p:sp>
        <p:nvSpPr>
          <p:cNvPr id="41" name="TextBox 40"/>
          <p:cNvSpPr txBox="1"/>
          <p:nvPr/>
        </p:nvSpPr>
        <p:spPr>
          <a:xfrm>
            <a:off x="2626200" y="535788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40 bits</a:t>
            </a:r>
          </a:p>
        </p:txBody>
      </p:sp>
      <p:sp>
        <p:nvSpPr>
          <p:cNvPr id="42" name="TextBox 41"/>
          <p:cNvSpPr txBox="1"/>
          <p:nvPr/>
        </p:nvSpPr>
        <p:spPr>
          <a:xfrm>
            <a:off x="2592360" y="3104639"/>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40 bits</a:t>
            </a:r>
          </a:p>
        </p:txBody>
      </p:sp>
      <p:sp>
        <p:nvSpPr>
          <p:cNvPr id="43" name="TextBox 42"/>
          <p:cNvSpPr txBox="1"/>
          <p:nvPr/>
        </p:nvSpPr>
        <p:spPr>
          <a:xfrm>
            <a:off x="2617920" y="232236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40 bits</a:t>
            </a:r>
          </a:p>
        </p:txBody>
      </p:sp>
      <p:sp>
        <p:nvSpPr>
          <p:cNvPr id="44" name="TextBox 43"/>
          <p:cNvSpPr txBox="1"/>
          <p:nvPr/>
        </p:nvSpPr>
        <p:spPr>
          <a:xfrm>
            <a:off x="2601000" y="170136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40 bits</a:t>
            </a:r>
          </a:p>
        </p:txBody>
      </p:sp>
      <p:sp>
        <p:nvSpPr>
          <p:cNvPr id="45" name="TextBox 44"/>
          <p:cNvSpPr txBox="1"/>
          <p:nvPr/>
        </p:nvSpPr>
        <p:spPr>
          <a:xfrm>
            <a:off x="4420800" y="534960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32 bits</a:t>
            </a:r>
          </a:p>
        </p:txBody>
      </p:sp>
      <p:sp>
        <p:nvSpPr>
          <p:cNvPr id="46" name="TextBox 45"/>
          <p:cNvSpPr txBox="1"/>
          <p:nvPr/>
        </p:nvSpPr>
        <p:spPr>
          <a:xfrm>
            <a:off x="4446360" y="3104639"/>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32 bits</a:t>
            </a:r>
          </a:p>
        </p:txBody>
      </p:sp>
      <p:sp>
        <p:nvSpPr>
          <p:cNvPr id="47" name="TextBox 46"/>
          <p:cNvSpPr txBox="1"/>
          <p:nvPr/>
        </p:nvSpPr>
        <p:spPr>
          <a:xfrm>
            <a:off x="4455000" y="231408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32 bits</a:t>
            </a:r>
          </a:p>
        </p:txBody>
      </p:sp>
      <p:sp>
        <p:nvSpPr>
          <p:cNvPr id="48" name="TextBox 47"/>
          <p:cNvSpPr txBox="1"/>
          <p:nvPr/>
        </p:nvSpPr>
        <p:spPr>
          <a:xfrm>
            <a:off x="4412520" y="1684800"/>
            <a:ext cx="552600" cy="2322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latin typeface="Liberation Sans" pitchFamily="18"/>
                <a:ea typeface="DejaVu Sans" pitchFamily="2"/>
                <a:cs typeface="Lohit Devanagari" pitchFamily="2"/>
              </a:rPr>
              <a:t>32 bits</a:t>
            </a:r>
          </a:p>
        </p:txBody>
      </p:sp>
      <p:sp>
        <p:nvSpPr>
          <p:cNvPr id="49" name="TextBox 48"/>
          <p:cNvSpPr txBox="1"/>
          <p:nvPr/>
        </p:nvSpPr>
        <p:spPr>
          <a:xfrm>
            <a:off x="4799160" y="6008040"/>
            <a:ext cx="792000" cy="2610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200" b="0" i="0" u="none" strike="noStrike" kern="1200">
                <a:ln>
                  <a:noFill/>
                </a:ln>
                <a:solidFill>
                  <a:srgbClr val="000000"/>
                </a:solidFill>
                <a:latin typeface="Liberation Sans" pitchFamily="18"/>
                <a:ea typeface="DejaVu Sans" pitchFamily="2"/>
                <a:cs typeface="Lohit Devanagari" pitchFamily="2"/>
              </a:rPr>
              <a:t>100 MHz</a:t>
            </a:r>
          </a:p>
        </p:txBody>
      </p:sp>
      <p:sp>
        <p:nvSpPr>
          <p:cNvPr id="50" name="TextBox 49"/>
          <p:cNvSpPr txBox="1"/>
          <p:nvPr/>
        </p:nvSpPr>
        <p:spPr>
          <a:xfrm>
            <a:off x="1150920" y="5978880"/>
            <a:ext cx="706680" cy="26100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200" b="0" i="0" u="none" strike="noStrike" kern="1200">
                <a:ln>
                  <a:noFill/>
                </a:ln>
                <a:solidFill>
                  <a:srgbClr val="000000"/>
                </a:solidFill>
                <a:latin typeface="Liberation Sans" pitchFamily="18"/>
                <a:ea typeface="DejaVu Sans" pitchFamily="2"/>
                <a:cs typeface="Lohit Devanagari" pitchFamily="2"/>
              </a:rPr>
              <a:t>50 MHz</a:t>
            </a:r>
          </a:p>
        </p:txBody>
      </p:sp>
      <p:sp>
        <p:nvSpPr>
          <p:cNvPr id="51" name="Rectangle 50"/>
          <p:cNvSpPr/>
          <p:nvPr/>
        </p:nvSpPr>
        <p:spPr>
          <a:xfrm>
            <a:off x="1190520" y="1488239"/>
            <a:ext cx="3402000" cy="4737240"/>
          </a:xfrm>
          <a:prstGeom prst="rect">
            <a:avLst/>
          </a:prstGeom>
          <a:noFill/>
          <a:ln w="0">
            <a:solidFill>
              <a:srgbClr val="000000"/>
            </a:solidFill>
            <a:custDash>
              <a:ds d="144567" sp="144567"/>
              <a:ds d="144567" sp="144567"/>
            </a:custDash>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52" name="Rectangle 51"/>
          <p:cNvSpPr/>
          <p:nvPr/>
        </p:nvSpPr>
        <p:spPr>
          <a:xfrm>
            <a:off x="4862520" y="1488600"/>
            <a:ext cx="4900680" cy="4737240"/>
          </a:xfrm>
          <a:prstGeom prst="rect">
            <a:avLst/>
          </a:prstGeom>
          <a:noFill/>
          <a:ln w="0">
            <a:solidFill>
              <a:srgbClr val="000000"/>
            </a:solidFill>
            <a:custDash>
              <a:ds d="144567" sp="144567"/>
              <a:ds d="144567" sp="144567"/>
            </a:custDash>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53" name="Rectangle 52"/>
          <p:cNvSpPr/>
          <p:nvPr/>
        </p:nvSpPr>
        <p:spPr>
          <a:xfrm>
            <a:off x="9099720" y="1556279"/>
            <a:ext cx="586800" cy="646560"/>
          </a:xfrm>
          <a:prstGeom prst="rect">
            <a:avLst/>
          </a:prstGeom>
          <a:solidFill>
            <a:srgbClr val="99CCFF">
              <a:alpha val="20000"/>
            </a:srgbClr>
          </a:solidFill>
          <a:ln w="0">
            <a:solidFill>
              <a:srgbClr val="000000"/>
            </a:solidFill>
            <a:prstDash val="solid"/>
          </a:ln>
        </p:spPr>
        <p:txBody>
          <a:bodyPr vert="horz"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JTAG</a:t>
            </a:r>
          </a:p>
        </p:txBody>
      </p:sp>
      <p:sp>
        <p:nvSpPr>
          <p:cNvPr id="54" name="Straight Connector 53"/>
          <p:cNvSpPr/>
          <p:nvPr/>
        </p:nvSpPr>
        <p:spPr>
          <a:xfrm>
            <a:off x="6463440" y="5736600"/>
            <a:ext cx="603720" cy="0"/>
          </a:xfrm>
          <a:prstGeom prst="line">
            <a:avLst/>
          </a:prstGeom>
          <a:noFill/>
          <a:ln w="10800">
            <a:solidFill>
              <a:srgbClr val="FF0000"/>
            </a:solidFill>
            <a:custDash>
              <a:ds d="0" sp="0"/>
            </a:custDash>
            <a:tailEnd type="arrow"/>
          </a:ln>
        </p:spPr>
        <p:txBody>
          <a:bodyPr vert="horz" lIns="95400" tIns="50400" rIns="95400" bIns="504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Lohit Devanagari" pitchFamily="2"/>
            </a:endParaRPr>
          </a:p>
        </p:txBody>
      </p:sp>
      <p:sp>
        <p:nvSpPr>
          <p:cNvPr id="55" name="TextBox 54"/>
          <p:cNvSpPr txBox="1"/>
          <p:nvPr/>
        </p:nvSpPr>
        <p:spPr>
          <a:xfrm>
            <a:off x="6410880" y="5700960"/>
            <a:ext cx="651600" cy="374040"/>
          </a:xfrm>
          <a:prstGeom prst="rect">
            <a:avLst/>
          </a:prstGeom>
          <a:noFill/>
          <a:ln>
            <a:noFill/>
          </a:ln>
        </p:spPr>
        <p:txBody>
          <a:bodyPr vert="horz" lIns="90000" tIns="45000" rIns="90000" bIns="4500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000" b="0" i="0" u="none" strike="noStrike" kern="1200">
                <a:ln>
                  <a:noFill/>
                </a:ln>
                <a:solidFill>
                  <a:srgbClr val="FF0000"/>
                </a:solidFill>
                <a:latin typeface="Liberation Sans" pitchFamily="18"/>
                <a:ea typeface="DejaVu Sans" pitchFamily="2"/>
                <a:cs typeface="Lohit Devanagari" pitchFamily="2"/>
              </a:rPr>
              <a:t>16 bits</a:t>
            </a:r>
          </a:p>
          <a:p>
            <a:pPr marL="0" marR="0" lvl="0" indent="0" rtl="0" hangingPunct="0">
              <a:lnSpc>
                <a:spcPct val="100000"/>
              </a:lnSpc>
              <a:spcBef>
                <a:spcPts val="0"/>
              </a:spcBef>
              <a:spcAft>
                <a:spcPts val="0"/>
              </a:spcAft>
              <a:buNone/>
              <a:tabLst/>
            </a:pPr>
            <a:r>
              <a:rPr lang="en-US" sz="1000" b="0" i="0" u="none" strike="noStrike" kern="1200">
                <a:ln>
                  <a:noFill/>
                </a:ln>
                <a:solidFill>
                  <a:srgbClr val="FF0000"/>
                </a:solidFill>
                <a:latin typeface="Liberation Sans" pitchFamily="18"/>
                <a:ea typeface="DejaVu Sans" pitchFamily="2"/>
                <a:cs typeface="Lohit Devanagari" pitchFamily="2"/>
              </a:rPr>
              <a:t>OpCode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6" name="Date Placeholder 1"/>
          <p:cNvSpPr>
            <a:spLocks noGrp="1"/>
          </p:cNvSpPr>
          <p:nvPr>
            <p:ph type="dt" sz="half" idx="10"/>
          </p:nvPr>
        </p:nvSpPr>
        <p:spPr/>
        <p:txBody>
          <a:bodyPr/>
          <a:lstStyle/>
          <a:p>
            <a:pPr lvl="0"/>
            <a:r>
              <a:rPr lang="en-US" smtClean="0"/>
              <a:t>13 March 2013</a:t>
            </a:r>
            <a:endParaRPr lang="en-US"/>
          </a:p>
        </p:txBody>
      </p:sp>
      <p:sp>
        <p:nvSpPr>
          <p:cNvPr id="7" name="Footer Placeholder 2"/>
          <p:cNvSpPr>
            <a:spLocks noGrp="1"/>
          </p:cNvSpPr>
          <p:nvPr>
            <p:ph type="ftr" sz="quarter" idx="11"/>
          </p:nvPr>
        </p:nvSpPr>
        <p:spPr/>
        <p:txBody>
          <a:bodyPr/>
          <a:lstStyle/>
          <a:p>
            <a:pPr lvl="0"/>
            <a:r>
              <a:rPr lang="en-US" smtClean="0"/>
              <a:t>FTK Workshop</a:t>
            </a:r>
            <a:endParaRPr lang="en-US"/>
          </a:p>
        </p:txBody>
      </p:sp>
      <p:sp>
        <p:nvSpPr>
          <p:cNvPr id="8" name="Slide Number Placeholder 3"/>
          <p:cNvSpPr>
            <a:spLocks noGrp="1"/>
          </p:cNvSpPr>
          <p:nvPr>
            <p:ph type="sldNum" sz="quarter" idx="12"/>
          </p:nvPr>
        </p:nvSpPr>
        <p:spPr/>
        <p:txBody>
          <a:bodyPr/>
          <a:lstStyle/>
          <a:p>
            <a:pPr lvl="0"/>
            <a:fld id="{4889218C-B62E-4311-BF5A-896D6099B3DE}" type="slidenum">
              <a:t>8</a:t>
            </a:fld>
            <a:endParaRPr lang="en-US"/>
          </a:p>
        </p:txBody>
      </p:sp>
      <p:sp>
        <p:nvSpPr>
          <p:cNvPr id="2" name="Title 1"/>
          <p:cNvSpPr txBox="1">
            <a:spLocks noGrp="1"/>
          </p:cNvSpPr>
          <p:nvPr>
            <p:ph type="title" idx="4294967295"/>
          </p:nvPr>
        </p:nvSpPr>
        <p:spPr>
          <a:xfrm>
            <a:off x="772920" y="419760"/>
            <a:ext cx="8925480" cy="117396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SerDes Test Features</a:t>
            </a:r>
          </a:p>
        </p:txBody>
      </p:sp>
      <p:sp>
        <p:nvSpPr>
          <p:cNvPr id="3" name="TextBox 2"/>
          <p:cNvSpPr txBox="1"/>
          <p:nvPr/>
        </p:nvSpPr>
        <p:spPr>
          <a:xfrm>
            <a:off x="5149800" y="1335240"/>
            <a:ext cx="4695120" cy="5415480"/>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Test Features:</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A digital test bus is included for debugging. The bus is enabled by asserting the DTESTEN input. The DTESTSEL[3:0] bits are used to select a signal for observation on the DTESTOUT</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pin.</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Some of the signals observed by the digital test bus are DC (such as a digital 1 or digital 0 value) or should only transition once per locking event (RXLOCK, TXLOCK).</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The reference clock to the TX and RX PLLs is made observable for a PLL bypass observation. This provides a confirmation that the reference clock is the desired signal and a baseline jitter reference for the digital test bus can be set by observing this signal.</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The RXCLK10, RXCLK40, TXCLK10, and TXCLK40 are divided clock signals from the RX and TX PLLs. Observing these clock signals gives some visibility to the PLL behavior without having to observe the high speed data. The digital test output is intended for a clock and signal functionality check rather than a quality check such as jitter measurement.</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A baseline for jitter should rst be established by observing the reference clock over the digital test bus before analyzing the PLL jitter.</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The Phy contains an internal loopback feature that can be used to route the output of either TX channel serializer to the RX as seen in fugure. If desired, external loopback is possible by implementing a load board.</a:t>
            </a:r>
          </a:p>
          <a:p>
            <a:pPr marL="0" marR="0" lvl="0" indent="0" rtl="0" hangingPunct="0">
              <a:lnSpc>
                <a:spcPct val="100000"/>
              </a:lnSpc>
              <a:spcBef>
                <a:spcPts val="0"/>
              </a:spcBef>
              <a:spcAft>
                <a:spcPts val="0"/>
              </a:spcAft>
              <a:buNone/>
              <a:tabLst/>
            </a:pPr>
            <a:r>
              <a:rPr lang="en-US" sz="1200" b="0" i="0" u="none" strike="noStrike" kern="1200">
                <a:ln>
                  <a:noFill/>
                </a:ln>
                <a:latin typeface="Liberation Sans" pitchFamily="18"/>
                <a:ea typeface="DejaVu Sans" pitchFamily="2"/>
                <a:cs typeface="Lohit Devanagari" pitchFamily="2"/>
              </a:rPr>
              <a:t>HSLPBK controls which type of loopback the testchip is in. To enable internal loopback, assert HSLPBK high, HSLPBK = 1'b1. Conversely, to enable external loopback, assert HSLPBK low, HSLPBK = 1'b0. HSLPBK accomplishes this selection by multiplexing the input to the deserializer.</a:t>
            </a:r>
          </a:p>
        </p:txBody>
      </p:sp>
      <p:pic>
        <p:nvPicPr>
          <p:cNvPr id="4" name=""/>
          <p:cNvPicPr>
            <a:picLocks noChangeAspect="1"/>
          </p:cNvPicPr>
          <p:nvPr/>
        </p:nvPicPr>
        <p:blipFill>
          <a:blip r:embed="rId3" cstate="print">
            <a:alphaModFix/>
            <a:lum/>
          </a:blip>
          <a:srcRect/>
          <a:stretch>
            <a:fillRect/>
          </a:stretch>
        </p:blipFill>
        <p:spPr>
          <a:xfrm>
            <a:off x="782280" y="1298520"/>
            <a:ext cx="3895200" cy="3362759"/>
          </a:xfrm>
          <a:prstGeom prst="rect">
            <a:avLst/>
          </a:prstGeom>
          <a:noFill/>
          <a:ln>
            <a:noFill/>
          </a:ln>
        </p:spPr>
      </p:pic>
      <p:pic>
        <p:nvPicPr>
          <p:cNvPr id="5" name=""/>
          <p:cNvPicPr>
            <a:picLocks noChangeAspect="1"/>
          </p:cNvPicPr>
          <p:nvPr/>
        </p:nvPicPr>
        <p:blipFill>
          <a:blip r:embed="rId4" cstate="print">
            <a:alphaModFix/>
            <a:lum/>
          </a:blip>
          <a:srcRect/>
          <a:stretch>
            <a:fillRect/>
          </a:stretch>
        </p:blipFill>
        <p:spPr>
          <a:xfrm>
            <a:off x="789840" y="4616640"/>
            <a:ext cx="3887640" cy="2062800"/>
          </a:xfrm>
          <a:prstGeom prst="rect">
            <a:avLst/>
          </a:prstGeom>
          <a:noFill/>
          <a:ln>
            <a:noFill/>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4" name="Date Placeholder 1"/>
          <p:cNvSpPr>
            <a:spLocks noGrp="1"/>
          </p:cNvSpPr>
          <p:nvPr>
            <p:ph type="dt" sz="half" idx="10"/>
          </p:nvPr>
        </p:nvSpPr>
        <p:spPr/>
        <p:txBody>
          <a:bodyPr/>
          <a:lstStyle/>
          <a:p>
            <a:pPr lvl="0"/>
            <a:r>
              <a:rPr lang="en-US" smtClean="0"/>
              <a:t>13 March 2013</a:t>
            </a:r>
            <a:endParaRPr lang="en-US"/>
          </a:p>
        </p:txBody>
      </p:sp>
      <p:sp>
        <p:nvSpPr>
          <p:cNvPr id="5" name="Footer Placeholder 2"/>
          <p:cNvSpPr>
            <a:spLocks noGrp="1"/>
          </p:cNvSpPr>
          <p:nvPr>
            <p:ph type="ftr" sz="quarter" idx="11"/>
          </p:nvPr>
        </p:nvSpPr>
        <p:spPr/>
        <p:txBody>
          <a:bodyPr/>
          <a:lstStyle/>
          <a:p>
            <a:pPr lvl="0"/>
            <a:r>
              <a:rPr lang="en-US" smtClean="0"/>
              <a:t>FTK Workshop</a:t>
            </a:r>
            <a:endParaRPr lang="en-US"/>
          </a:p>
        </p:txBody>
      </p:sp>
      <p:sp>
        <p:nvSpPr>
          <p:cNvPr id="6" name="Slide Number Placeholder 3"/>
          <p:cNvSpPr>
            <a:spLocks noGrp="1"/>
          </p:cNvSpPr>
          <p:nvPr>
            <p:ph type="sldNum" sz="quarter" idx="12"/>
          </p:nvPr>
        </p:nvSpPr>
        <p:spPr/>
        <p:txBody>
          <a:bodyPr/>
          <a:lstStyle/>
          <a:p>
            <a:pPr lvl="0"/>
            <a:fld id="{B9D69D1D-EF3D-46B4-B5D7-820D2783EF55}" type="slidenum">
              <a:t>9</a:t>
            </a:fld>
            <a:endParaRPr lang="en-US"/>
          </a:p>
        </p:txBody>
      </p:sp>
      <p:sp>
        <p:nvSpPr>
          <p:cNvPr id="2" name="Title 1"/>
          <p:cNvSpPr txBox="1">
            <a:spLocks noGrp="1"/>
          </p:cNvSpPr>
          <p:nvPr>
            <p:ph type="title" idx="4294967295"/>
          </p:nvPr>
        </p:nvSpPr>
        <p:spPr>
          <a:xfrm>
            <a:off x="772560" y="545040"/>
            <a:ext cx="9142560" cy="11739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SerDes other Test Features</a:t>
            </a:r>
          </a:p>
        </p:txBody>
      </p:sp>
      <p:sp>
        <p:nvSpPr>
          <p:cNvPr id="3" name="TextBox 2"/>
          <p:cNvSpPr txBox="1"/>
          <p:nvPr/>
        </p:nvSpPr>
        <p:spPr>
          <a:xfrm>
            <a:off x="841679" y="1815480"/>
            <a:ext cx="8640720" cy="237924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r>
              <a:rPr lang="en-US" sz="1450" b="0" i="0" u="none" strike="noStrike" kern="1200">
                <a:ln>
                  <a:noFill/>
                </a:ln>
                <a:solidFill>
                  <a:srgbClr val="000000"/>
                </a:solidFill>
                <a:latin typeface="UBPREJ+CMBX12" pitchFamily="18"/>
                <a:ea typeface="UBPREJ+CMBX12" pitchFamily="2"/>
                <a:cs typeface="UBPREJ+CMBX12" pitchFamily="2"/>
              </a:rPr>
              <a:t>TX Testing</a:t>
            </a:r>
          </a:p>
          <a:p>
            <a:pPr marL="0" marR="0" lvl="0" indent="0" rtl="0" hangingPunct="0">
              <a:lnSpc>
                <a:spcPct val="100000"/>
              </a:lnSpc>
              <a:spcBef>
                <a:spcPts val="0"/>
              </a:spcBef>
              <a:spcAft>
                <a:spcPts val="0"/>
              </a:spcAft>
              <a:buNone/>
              <a:tabLst/>
            </a:pPr>
            <a:r>
              <a:rPr lang="en-US" sz="1100" b="0" i="0" u="none" strike="noStrike" kern="1200">
                <a:ln>
                  <a:noFill/>
                </a:ln>
                <a:solidFill>
                  <a:srgbClr val="000000"/>
                </a:solidFill>
                <a:latin typeface="WZZSVC+CMR10" pitchFamily="18"/>
                <a:ea typeface="WZZSVC+CMR10" pitchFamily="2"/>
                <a:cs typeface="WZZSVC+CMR10" pitchFamily="2"/>
              </a:rPr>
              <a:t>Testing the transmitter can be accomplished by applying a stimulus and viewing the eye diagram on the oscilloscope. If the functionality is available, it is beneficial to see time interval errors due to the transmitter additive noise. The expected time interval error (TIE) due to the serializer and TX PLL should be less than 0.01UI from 100kHz to 20MHz.</a:t>
            </a:r>
          </a:p>
          <a:p>
            <a:pPr marL="0" marR="0" lvl="0" indent="0" rtl="0" hangingPunct="0">
              <a:lnSpc>
                <a:spcPct val="100000"/>
              </a:lnSpc>
              <a:spcBef>
                <a:spcPts val="0"/>
              </a:spcBef>
              <a:spcAft>
                <a:spcPts val="0"/>
              </a:spcAft>
              <a:buNone/>
              <a:tabLst/>
            </a:pPr>
            <a:endParaRPr lang="en-US" sz="1450" b="0" i="0" u="none" strike="noStrike" kern="1200">
              <a:ln>
                <a:noFill/>
              </a:ln>
              <a:solidFill>
                <a:srgbClr val="000000"/>
              </a:solidFill>
              <a:latin typeface="UBPREJ+CMBX12" pitchFamily="18"/>
              <a:ea typeface="UBPREJ+CMBX12" pitchFamily="2"/>
              <a:cs typeface="UBPREJ+CMBX12" pitchFamily="2"/>
            </a:endParaRPr>
          </a:p>
          <a:p>
            <a:pPr marL="0" marR="0" lvl="0" indent="0" rtl="0" hangingPunct="0">
              <a:lnSpc>
                <a:spcPct val="100000"/>
              </a:lnSpc>
              <a:spcBef>
                <a:spcPts val="0"/>
              </a:spcBef>
              <a:spcAft>
                <a:spcPts val="0"/>
              </a:spcAft>
              <a:buNone/>
              <a:tabLst/>
            </a:pPr>
            <a:r>
              <a:rPr lang="en-US" sz="1450" b="0" i="0" u="none" strike="noStrike" kern="1200">
                <a:ln>
                  <a:noFill/>
                </a:ln>
                <a:solidFill>
                  <a:srgbClr val="000000"/>
                </a:solidFill>
                <a:latin typeface="UBPREJ+CMBX12" pitchFamily="18"/>
                <a:ea typeface="UBPREJ+CMBX12" pitchFamily="2"/>
                <a:cs typeface="UBPREJ+CMBX12" pitchFamily="2"/>
              </a:rPr>
              <a:t>PRBS Testing</a:t>
            </a:r>
          </a:p>
          <a:p>
            <a:pPr marL="0" marR="0" lvl="0" indent="0" rtl="0" hangingPunct="0">
              <a:lnSpc>
                <a:spcPct val="100000"/>
              </a:lnSpc>
              <a:spcBef>
                <a:spcPts val="0"/>
              </a:spcBef>
              <a:spcAft>
                <a:spcPts val="0"/>
              </a:spcAft>
              <a:buNone/>
              <a:tabLst/>
            </a:pPr>
            <a:r>
              <a:rPr lang="en-US" sz="1100" b="0" i="0" u="none" strike="noStrike" kern="1200">
                <a:ln>
                  <a:noFill/>
                </a:ln>
                <a:solidFill>
                  <a:srgbClr val="000000"/>
                </a:solidFill>
                <a:latin typeface="WZZSVC+CMR10" pitchFamily="18"/>
                <a:ea typeface="WZZSVC+CMR10" pitchFamily="2"/>
                <a:cs typeface="WZZSVC+CMR10" pitchFamily="2"/>
              </a:rPr>
              <a:t>In order to evaluate the quality of the serial link PRBS testing should be done using the PRBS-7 pattern from the pattern generator. To properly transmit the PRBS test pattern across the serial link, HSLPBK should be enabled. The serial bit rate should be swept from a value near the lower end of the specied range to a value near the maximum data transmission rate to stress the link and test its robustness.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movwav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18448</TotalTime>
  <Words>1507</Words>
  <Application>Microsoft Office PowerPoint</Application>
  <PresentationFormat>On-screen Show (4:3)</PresentationFormat>
  <Paragraphs>214</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Default</vt:lpstr>
      <vt:lpstr>lyt-movwaves</vt:lpstr>
      <vt:lpstr>Slide 1</vt:lpstr>
      <vt:lpstr>Summary</vt:lpstr>
      <vt:lpstr>Parallel vs Serial</vt:lpstr>
      <vt:lpstr>Parallel vs Serial</vt:lpstr>
      <vt:lpstr>Slide 5</vt:lpstr>
      <vt:lpstr>Pipe Interface</vt:lpstr>
      <vt:lpstr>Amchip Ser/Des channels scheme</vt:lpstr>
      <vt:lpstr>SerDes Test Features</vt:lpstr>
      <vt:lpstr>SerDes other Test Features</vt:lpstr>
      <vt:lpstr>Amchip PCB Connection Test</vt:lpstr>
      <vt:lpstr>SSMOD</vt:lpstr>
      <vt:lpstr>SSMOD simulation</vt:lpstr>
      <vt:lpstr> AMchip Data  Protocol</vt:lpstr>
      <vt:lpstr>Behavioral simulation 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Orso</cp:lastModifiedBy>
  <cp:revision>129</cp:revision>
  <dcterms:created xsi:type="dcterms:W3CDTF">2012-12-13T05:39:08Z</dcterms:created>
  <dcterms:modified xsi:type="dcterms:W3CDTF">2013-03-13T11:50:39Z</dcterms:modified>
</cp:coreProperties>
</file>