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Default Extension="avi" ContentType="video/avi"/>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5" r:id="rId2"/>
  </p:sldMasterIdLst>
  <p:notesMasterIdLst>
    <p:notesMasterId r:id="rId166"/>
  </p:notesMasterIdLst>
  <p:handoutMasterIdLst>
    <p:handoutMasterId r:id="rId167"/>
  </p:handoutMasterIdLst>
  <p:sldIdLst>
    <p:sldId id="2235" r:id="rId3"/>
    <p:sldId id="1905" r:id="rId4"/>
    <p:sldId id="1902" r:id="rId5"/>
    <p:sldId id="1906" r:id="rId6"/>
    <p:sldId id="2236" r:id="rId7"/>
    <p:sldId id="2233" r:id="rId8"/>
    <p:sldId id="1903" r:id="rId9"/>
    <p:sldId id="2133" r:id="rId10"/>
    <p:sldId id="2139" r:id="rId11"/>
    <p:sldId id="2135" r:id="rId12"/>
    <p:sldId id="2137" r:id="rId13"/>
    <p:sldId id="2136" r:id="rId14"/>
    <p:sldId id="2138" r:id="rId15"/>
    <p:sldId id="2234" r:id="rId16"/>
    <p:sldId id="2122" r:id="rId17"/>
    <p:sldId id="2123" r:id="rId18"/>
    <p:sldId id="2127" r:id="rId19"/>
    <p:sldId id="2121" r:id="rId20"/>
    <p:sldId id="2128" r:id="rId21"/>
    <p:sldId id="2033" r:id="rId22"/>
    <p:sldId id="2124" r:id="rId23"/>
    <p:sldId id="2269" r:id="rId24"/>
    <p:sldId id="2125" r:id="rId25"/>
    <p:sldId id="2034" r:id="rId26"/>
    <p:sldId id="2035" r:id="rId27"/>
    <p:sldId id="2036" r:id="rId28"/>
    <p:sldId id="2129" r:id="rId29"/>
    <p:sldId id="2039" r:id="rId30"/>
    <p:sldId id="2284" r:id="rId31"/>
    <p:sldId id="2283" r:id="rId32"/>
    <p:sldId id="2130" r:id="rId33"/>
    <p:sldId id="1904" r:id="rId34"/>
    <p:sldId id="2279" r:id="rId35"/>
    <p:sldId id="2023" r:id="rId36"/>
    <p:sldId id="2267" r:id="rId37"/>
    <p:sldId id="2268" r:id="rId38"/>
    <p:sldId id="2024" r:id="rId39"/>
    <p:sldId id="2025" r:id="rId40"/>
    <p:sldId id="2027" r:id="rId41"/>
    <p:sldId id="2028" r:id="rId42"/>
    <p:sldId id="2029" r:id="rId43"/>
    <p:sldId id="2026" r:id="rId44"/>
    <p:sldId id="2031" r:id="rId45"/>
    <p:sldId id="2280" r:id="rId46"/>
    <p:sldId id="2030" r:id="rId47"/>
    <p:sldId id="2281" r:id="rId48"/>
    <p:sldId id="2282" r:id="rId49"/>
    <p:sldId id="2285" r:id="rId50"/>
    <p:sldId id="2238" r:id="rId51"/>
    <p:sldId id="2239" r:id="rId52"/>
    <p:sldId id="2240" r:id="rId53"/>
    <p:sldId id="2140" r:id="rId54"/>
    <p:sldId id="2237" r:id="rId55"/>
    <p:sldId id="2141" r:id="rId56"/>
    <p:sldId id="2106" r:id="rId57"/>
    <p:sldId id="2105" r:id="rId58"/>
    <p:sldId id="2115" r:id="rId59"/>
    <p:sldId id="2142" r:id="rId60"/>
    <p:sldId id="2143" r:id="rId61"/>
    <p:sldId id="2107" r:id="rId62"/>
    <p:sldId id="2244" r:id="rId63"/>
    <p:sldId id="2109" r:id="rId64"/>
    <p:sldId id="2144" r:id="rId65"/>
    <p:sldId id="2112" r:id="rId66"/>
    <p:sldId id="2145" r:id="rId67"/>
    <p:sldId id="2113" r:id="rId68"/>
    <p:sldId id="2114" r:id="rId69"/>
    <p:sldId id="2108" r:id="rId70"/>
    <p:sldId id="2087" r:id="rId71"/>
    <p:sldId id="2147" r:id="rId72"/>
    <p:sldId id="2148" r:id="rId73"/>
    <p:sldId id="2089" r:id="rId74"/>
    <p:sldId id="2090" r:id="rId75"/>
    <p:sldId id="2091" r:id="rId76"/>
    <p:sldId id="2092" r:id="rId77"/>
    <p:sldId id="2093" r:id="rId78"/>
    <p:sldId id="2094" r:id="rId79"/>
    <p:sldId id="2271" r:id="rId80"/>
    <p:sldId id="2096" r:id="rId81"/>
    <p:sldId id="2149" r:id="rId82"/>
    <p:sldId id="2097" r:id="rId83"/>
    <p:sldId id="2098" r:id="rId84"/>
    <p:sldId id="2099" r:id="rId85"/>
    <p:sldId id="2150" r:id="rId86"/>
    <p:sldId id="2151" r:id="rId87"/>
    <p:sldId id="2152" r:id="rId88"/>
    <p:sldId id="2243" r:id="rId89"/>
    <p:sldId id="2241" r:id="rId90"/>
    <p:sldId id="2156" r:id="rId91"/>
    <p:sldId id="2042" r:id="rId92"/>
    <p:sldId id="2045" r:id="rId93"/>
    <p:sldId id="2055" r:id="rId94"/>
    <p:sldId id="2076" r:id="rId95"/>
    <p:sldId id="2075" r:id="rId96"/>
    <p:sldId id="2072" r:id="rId97"/>
    <p:sldId id="2078" r:id="rId98"/>
    <p:sldId id="2077" r:id="rId99"/>
    <p:sldId id="2053" r:id="rId100"/>
    <p:sldId id="2057" r:id="rId101"/>
    <p:sldId id="2058" r:id="rId102"/>
    <p:sldId id="2059" r:id="rId103"/>
    <p:sldId id="2080" r:id="rId104"/>
    <p:sldId id="2081" r:id="rId105"/>
    <p:sldId id="2060" r:id="rId106"/>
    <p:sldId id="2061" r:id="rId107"/>
    <p:sldId id="2083" r:id="rId108"/>
    <p:sldId id="2084" r:id="rId109"/>
    <p:sldId id="2082" r:id="rId110"/>
    <p:sldId id="2079" r:id="rId111"/>
    <p:sldId id="2064" r:id="rId112"/>
    <p:sldId id="2065" r:id="rId113"/>
    <p:sldId id="2245" r:id="rId114"/>
    <p:sldId id="2275" r:id="rId115"/>
    <p:sldId id="2249" r:id="rId116"/>
    <p:sldId id="2248" r:id="rId117"/>
    <p:sldId id="2247" r:id="rId118"/>
    <p:sldId id="2246" r:id="rId119"/>
    <p:sldId id="2157" r:id="rId120"/>
    <p:sldId id="2203" r:id="rId121"/>
    <p:sldId id="2213" r:id="rId122"/>
    <p:sldId id="2276" r:id="rId123"/>
    <p:sldId id="2274" r:id="rId124"/>
    <p:sldId id="2204" r:id="rId125"/>
    <p:sldId id="2205" r:id="rId126"/>
    <p:sldId id="2207" r:id="rId127"/>
    <p:sldId id="2210" r:id="rId128"/>
    <p:sldId id="2214" r:id="rId129"/>
    <p:sldId id="2192" r:id="rId130"/>
    <p:sldId id="2272" r:id="rId131"/>
    <p:sldId id="2215" r:id="rId132"/>
    <p:sldId id="2219" r:id="rId133"/>
    <p:sldId id="2216" r:id="rId134"/>
    <p:sldId id="2217" r:id="rId135"/>
    <p:sldId id="2218" r:id="rId136"/>
    <p:sldId id="2221" r:id="rId137"/>
    <p:sldId id="2251" r:id="rId138"/>
    <p:sldId id="2250" r:id="rId139"/>
    <p:sldId id="2222" r:id="rId140"/>
    <p:sldId id="2257" r:id="rId141"/>
    <p:sldId id="2252" r:id="rId142"/>
    <p:sldId id="2258" r:id="rId143"/>
    <p:sldId id="2254" r:id="rId144"/>
    <p:sldId id="2255" r:id="rId145"/>
    <p:sldId id="2256" r:id="rId146"/>
    <p:sldId id="2262" r:id="rId147"/>
    <p:sldId id="2277" r:id="rId148"/>
    <p:sldId id="2278" r:id="rId149"/>
    <p:sldId id="2223" r:id="rId150"/>
    <p:sldId id="2224" r:id="rId151"/>
    <p:sldId id="2225" r:id="rId152"/>
    <p:sldId id="2226" r:id="rId153"/>
    <p:sldId id="2227" r:id="rId154"/>
    <p:sldId id="2228" r:id="rId155"/>
    <p:sldId id="2260" r:id="rId156"/>
    <p:sldId id="2261" r:id="rId157"/>
    <p:sldId id="2263" r:id="rId158"/>
    <p:sldId id="2154" r:id="rId159"/>
    <p:sldId id="2155" r:id="rId160"/>
    <p:sldId id="2265" r:id="rId161"/>
    <p:sldId id="2264" r:id="rId162"/>
    <p:sldId id="2273" r:id="rId163"/>
    <p:sldId id="2007" r:id="rId164"/>
    <p:sldId id="2266" r:id="rId165"/>
  </p:sldIdLst>
  <p:sldSz cx="9144000" cy="6858000" type="screen4x3"/>
  <p:notesSz cx="7099300" cy="10234613"/>
  <p:defaultTextStyle>
    <a:defPPr>
      <a:defRPr lang="de-DE"/>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FF6699"/>
    <a:srgbClr val="C2CEF3"/>
    <a:srgbClr val="FF3300"/>
    <a:srgbClr val="99CCFF"/>
    <a:srgbClr val="404040"/>
    <a:srgbClr val="DDDDDD"/>
    <a:srgbClr val="EAEAEA"/>
    <a:srgbClr val="C0C0C0"/>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15" autoAdjust="0"/>
    <p:restoredTop sz="72947" autoAdjust="0"/>
  </p:normalViewPr>
  <p:slideViewPr>
    <p:cSldViewPr snapToGrid="0">
      <p:cViewPr varScale="1">
        <p:scale>
          <a:sx n="73" d="100"/>
          <a:sy n="73" d="100"/>
        </p:scale>
        <p:origin x="-193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614"/>
    </p:cViewPr>
  </p:sorterViewPr>
  <p:notesViewPr>
    <p:cSldViewPr snapToGrid="0">
      <p:cViewPr varScale="1">
        <p:scale>
          <a:sx n="44" d="100"/>
          <a:sy n="44" d="100"/>
        </p:scale>
        <p:origin x="-2808" y="-82"/>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2" Type="http://schemas.openxmlformats.org/officeDocument/2006/relationships/oleObject" Target="file:///D:\Publikationen\7T_study\7T_project\Verhaltensdaten.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Publikationen\7T_study\7T_project\Verhaltensdaten.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plotArea>
      <c:layout/>
      <c:lineChart>
        <c:grouping val="standard"/>
        <c:ser>
          <c:idx val="0"/>
          <c:order val="0"/>
          <c:spPr>
            <a:ln w="15875">
              <a:solidFill>
                <a:schemeClr val="tx1"/>
              </a:solidFill>
            </a:ln>
          </c:spPr>
          <c:marker>
            <c:symbol val="none"/>
          </c:marker>
          <c:errBars>
            <c:errDir val="y"/>
            <c:errBarType val="both"/>
            <c:errValType val="cust"/>
            <c:plus>
              <c:numRef>
                <c:f>Mitte!$U$3:$U$17</c:f>
                <c:numCache>
                  <c:formatCode>General</c:formatCode>
                  <c:ptCount val="15"/>
                  <c:pt idx="0">
                    <c:v>1.385322217774188</c:v>
                  </c:pt>
                  <c:pt idx="1">
                    <c:v>2.3127386562844077</c:v>
                  </c:pt>
                  <c:pt idx="2">
                    <c:v>2.3673171937630566</c:v>
                  </c:pt>
                  <c:pt idx="3">
                    <c:v>2.1797250883945352</c:v>
                  </c:pt>
                  <c:pt idx="4">
                    <c:v>2.3043595745515422</c:v>
                  </c:pt>
                  <c:pt idx="5">
                    <c:v>3.0567803633769586</c:v>
                  </c:pt>
                  <c:pt idx="6">
                    <c:v>2.8671484399756841</c:v>
                  </c:pt>
                  <c:pt idx="7">
                    <c:v>4.2574651175576674</c:v>
                  </c:pt>
                  <c:pt idx="8">
                    <c:v>3.4124830210696571</c:v>
                  </c:pt>
                  <c:pt idx="9">
                    <c:v>3.2546509470893272</c:v>
                  </c:pt>
                  <c:pt idx="10">
                    <c:v>2.9804808423337752</c:v>
                  </c:pt>
                  <c:pt idx="11">
                    <c:v>2.2210156278310182</c:v>
                  </c:pt>
                  <c:pt idx="12">
                    <c:v>3.4667573295748029</c:v>
                  </c:pt>
                  <c:pt idx="13">
                    <c:v>3.1102390715010397</c:v>
                  </c:pt>
                  <c:pt idx="14">
                    <c:v>3.7023663162725082</c:v>
                  </c:pt>
                </c:numCache>
              </c:numRef>
            </c:plus>
            <c:minus>
              <c:numRef>
                <c:f>Mitte!$U$3:$U$17</c:f>
                <c:numCache>
                  <c:formatCode>General</c:formatCode>
                  <c:ptCount val="15"/>
                  <c:pt idx="0">
                    <c:v>1.385322217774188</c:v>
                  </c:pt>
                  <c:pt idx="1">
                    <c:v>2.3127386562844077</c:v>
                  </c:pt>
                  <c:pt idx="2">
                    <c:v>2.3673171937630566</c:v>
                  </c:pt>
                  <c:pt idx="3">
                    <c:v>2.1797250883945352</c:v>
                  </c:pt>
                  <c:pt idx="4">
                    <c:v>2.3043595745515422</c:v>
                  </c:pt>
                  <c:pt idx="5">
                    <c:v>3.0567803633769586</c:v>
                  </c:pt>
                  <c:pt idx="6">
                    <c:v>2.8671484399756841</c:v>
                  </c:pt>
                  <c:pt idx="7">
                    <c:v>4.2574651175576674</c:v>
                  </c:pt>
                  <c:pt idx="8">
                    <c:v>3.4124830210696571</c:v>
                  </c:pt>
                  <c:pt idx="9">
                    <c:v>3.2546509470893272</c:v>
                  </c:pt>
                  <c:pt idx="10">
                    <c:v>2.9804808423337752</c:v>
                  </c:pt>
                  <c:pt idx="11">
                    <c:v>2.2210156278310182</c:v>
                  </c:pt>
                  <c:pt idx="12">
                    <c:v>3.4667573295748029</c:v>
                  </c:pt>
                  <c:pt idx="13">
                    <c:v>3.1102390715010397</c:v>
                  </c:pt>
                  <c:pt idx="14">
                    <c:v>3.7023663162725082</c:v>
                  </c:pt>
                </c:numCache>
              </c:numRef>
            </c:minus>
          </c:errBars>
          <c:val>
            <c:numRef>
              <c:f>Mitte!$S$3:$S$17</c:f>
              <c:numCache>
                <c:formatCode>0.00</c:formatCode>
                <c:ptCount val="15"/>
                <c:pt idx="0">
                  <c:v>11.66666666666671</c:v>
                </c:pt>
                <c:pt idx="1">
                  <c:v>15.294117647058798</c:v>
                </c:pt>
                <c:pt idx="2">
                  <c:v>16.07843137254892</c:v>
                </c:pt>
                <c:pt idx="3">
                  <c:v>18.019607843137141</c:v>
                </c:pt>
                <c:pt idx="4">
                  <c:v>20.588235294117556</c:v>
                </c:pt>
                <c:pt idx="5">
                  <c:v>25.882352941176379</c:v>
                </c:pt>
                <c:pt idx="6">
                  <c:v>24.117647058823525</c:v>
                </c:pt>
                <c:pt idx="7">
                  <c:v>29.725490196078432</c:v>
                </c:pt>
                <c:pt idx="8">
                  <c:v>27.411764705882391</c:v>
                </c:pt>
                <c:pt idx="9">
                  <c:v>28.254901960784331</c:v>
                </c:pt>
                <c:pt idx="10">
                  <c:v>33.156862745098046</c:v>
                </c:pt>
                <c:pt idx="11">
                  <c:v>28.960784313725366</c:v>
                </c:pt>
                <c:pt idx="12">
                  <c:v>36.078431372549062</c:v>
                </c:pt>
                <c:pt idx="13">
                  <c:v>31.980392156862649</c:v>
                </c:pt>
                <c:pt idx="14">
                  <c:v>34.333333333333336</c:v>
                </c:pt>
              </c:numCache>
            </c:numRef>
          </c:val>
        </c:ser>
        <c:dLbls/>
        <c:marker val="1"/>
        <c:axId val="75458432"/>
        <c:axId val="75459968"/>
      </c:lineChart>
      <c:catAx>
        <c:axId val="75458432"/>
        <c:scaling>
          <c:orientation val="minMax"/>
        </c:scaling>
        <c:axPos val="b"/>
        <c:majorTickMark val="none"/>
        <c:tickLblPos val="none"/>
        <c:crossAx val="75459968"/>
        <c:crosses val="autoZero"/>
        <c:auto val="1"/>
        <c:lblAlgn val="ctr"/>
        <c:lblOffset val="100"/>
      </c:catAx>
      <c:valAx>
        <c:axId val="75459968"/>
        <c:scaling>
          <c:orientation val="minMax"/>
          <c:max val="50"/>
        </c:scaling>
        <c:axPos val="l"/>
        <c:numFmt formatCode="0" sourceLinked="0"/>
        <c:tickLblPos val="nextTo"/>
        <c:txPr>
          <a:bodyPr rot="0"/>
          <a:lstStyle/>
          <a:p>
            <a:pPr>
              <a:defRPr sz="1000"/>
            </a:pPr>
            <a:endParaRPr lang="it-IT"/>
          </a:p>
        </c:txPr>
        <c:crossAx val="75458432"/>
        <c:crosses val="autoZero"/>
        <c:crossBetween val="between"/>
        <c:majorUnit val="10"/>
      </c:valAx>
    </c:plotArea>
    <c:plotVisOnly val="1"/>
    <c:dispBlanksAs val="gap"/>
  </c:chart>
  <c:txPr>
    <a:bodyPr/>
    <a:lstStyle/>
    <a:p>
      <a:pPr>
        <a:defRPr sz="1200" baseline="0">
          <a:latin typeface="Arial" pitchFamily="34" charset="0"/>
        </a:defRPr>
      </a:pPr>
      <a:endParaRPr lang="it-IT"/>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it-IT"/>
  <c:clrMapOvr bg1="lt1" tx1="dk1" bg2="lt2" tx2="dk2" accent1="accent1" accent2="accent2" accent3="accent3" accent4="accent4" accent5="accent5" accent6="accent6" hlink="hlink" folHlink="folHlink"/>
  <c:chart>
    <c:plotArea>
      <c:layout>
        <c:manualLayout>
          <c:layoutTarget val="inner"/>
          <c:xMode val="edge"/>
          <c:yMode val="edge"/>
          <c:x val="0.20588235294117646"/>
          <c:y val="4.8611111111111112E-2"/>
          <c:w val="0.78921568627451133"/>
          <c:h val="0.8958333333333337"/>
        </c:manualLayout>
      </c:layout>
      <c:barChart>
        <c:barDir val="col"/>
        <c:grouping val="clustered"/>
        <c:ser>
          <c:idx val="0"/>
          <c:order val="0"/>
          <c:dPt>
            <c:idx val="0"/>
            <c:spPr>
              <a:solidFill>
                <a:schemeClr val="bg1">
                  <a:lumMod val="75000"/>
                </a:schemeClr>
              </a:solidFill>
              <a:ln w="31750">
                <a:noFill/>
              </a:ln>
            </c:spPr>
          </c:dPt>
          <c:dPt>
            <c:idx val="1"/>
            <c:spPr>
              <a:solidFill>
                <a:srgbClr val="99CCFF"/>
              </a:solidFill>
              <a:ln>
                <a:noFill/>
              </a:ln>
            </c:spPr>
          </c:dPt>
          <c:dPt>
            <c:idx val="2"/>
            <c:spPr>
              <a:solidFill>
                <a:prstClr val="white">
                  <a:lumMod val="75000"/>
                </a:prstClr>
              </a:solidFill>
            </c:spPr>
          </c:dPt>
          <c:errBars>
            <c:errBarType val="plus"/>
            <c:errValType val="cust"/>
            <c:plus>
              <c:numRef>
                <c:f>Sheet3!$K$22:$M$22</c:f>
                <c:numCache>
                  <c:formatCode>General</c:formatCode>
                  <c:ptCount val="3"/>
                  <c:pt idx="0">
                    <c:v>0.53807584984623757</c:v>
                  </c:pt>
                  <c:pt idx="1">
                    <c:v>0.56911930650102172</c:v>
                  </c:pt>
                  <c:pt idx="2">
                    <c:v>0.71816863766780581</c:v>
                  </c:pt>
                </c:numCache>
              </c:numRef>
            </c:plus>
            <c:minus>
              <c:numRef>
                <c:f>Sheet3!$K$22:$M$22</c:f>
                <c:numCache>
                  <c:formatCode>General</c:formatCode>
                  <c:ptCount val="3"/>
                  <c:pt idx="0">
                    <c:v>0.53807584984623757</c:v>
                  </c:pt>
                  <c:pt idx="1">
                    <c:v>0.56911930650102172</c:v>
                  </c:pt>
                  <c:pt idx="2">
                    <c:v>0.71816863766780581</c:v>
                  </c:pt>
                </c:numCache>
              </c:numRef>
            </c:minus>
          </c:errBars>
          <c:val>
            <c:numRef>
              <c:f>Sheet3!$K$20:$M$20</c:f>
              <c:numCache>
                <c:formatCode>General</c:formatCode>
                <c:ptCount val="3"/>
                <c:pt idx="0">
                  <c:v>1.354447319423904</c:v>
                </c:pt>
                <c:pt idx="1">
                  <c:v>-0.15832907572731791</c:v>
                </c:pt>
                <c:pt idx="2">
                  <c:v>-0.28687500000000032</c:v>
                </c:pt>
              </c:numCache>
            </c:numRef>
          </c:val>
        </c:ser>
        <c:dLbls/>
        <c:gapWidth val="70"/>
        <c:overlap val="-22"/>
        <c:axId val="75995008"/>
        <c:axId val="75996544"/>
      </c:barChart>
      <c:catAx>
        <c:axId val="75995008"/>
        <c:scaling>
          <c:orientation val="minMax"/>
        </c:scaling>
        <c:axPos val="b"/>
        <c:majorTickMark val="none"/>
        <c:tickLblPos val="none"/>
        <c:crossAx val="75996544"/>
        <c:crosses val="autoZero"/>
        <c:auto val="1"/>
        <c:lblAlgn val="ctr"/>
        <c:lblOffset val="100"/>
      </c:catAx>
      <c:valAx>
        <c:axId val="75996544"/>
        <c:scaling>
          <c:orientation val="minMax"/>
        </c:scaling>
        <c:axPos val="l"/>
        <c:numFmt formatCode="General" sourceLinked="1"/>
        <c:tickLblPos val="nextTo"/>
        <c:txPr>
          <a:bodyPr/>
          <a:lstStyle/>
          <a:p>
            <a:pPr>
              <a:defRPr sz="1000">
                <a:latin typeface="Arial" pitchFamily="34" charset="0"/>
                <a:cs typeface="Arial" pitchFamily="34" charset="0"/>
              </a:defRPr>
            </a:pPr>
            <a:endParaRPr lang="it-IT"/>
          </a:p>
        </c:txPr>
        <c:crossAx val="75995008"/>
        <c:crosses val="autoZero"/>
        <c:crossBetween val="between"/>
      </c:valAx>
    </c:plotArea>
    <c:plotVisOnly val="1"/>
    <c:dispBlanksAs val="gap"/>
  </c:chart>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smtClean="0"/>
            </a:lvl1pPr>
          </a:lstStyle>
          <a:p>
            <a:pPr>
              <a:defRPr/>
            </a:pPr>
            <a:endParaRPr lang="de-DE"/>
          </a:p>
        </p:txBody>
      </p:sp>
      <p:sp>
        <p:nvSpPr>
          <p:cNvPr id="1536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de-DE"/>
          </a:p>
        </p:txBody>
      </p:sp>
      <p:sp>
        <p:nvSpPr>
          <p:cNvPr id="1536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smtClean="0"/>
            </a:lvl1pPr>
          </a:lstStyle>
          <a:p>
            <a:pPr>
              <a:defRPr/>
            </a:pPr>
            <a:endParaRPr lang="de-DE"/>
          </a:p>
        </p:txBody>
      </p:sp>
      <p:sp>
        <p:nvSpPr>
          <p:cNvPr id="1536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1426DA59-2DE9-4C37-B2EC-4BFC8C83A798}" type="slidenum">
              <a:rPr lang="de-DE"/>
              <a:pPr>
                <a:defRPr/>
              </a:pPr>
              <a:t>‹#›</a:t>
            </a:fld>
            <a:endParaRPr lang="de-DE"/>
          </a:p>
        </p:txBody>
      </p:sp>
    </p:spTree>
    <p:extLst>
      <p:ext uri="{BB962C8B-B14F-4D97-AF65-F5344CB8AC3E}">
        <p14:creationId xmlns:p14="http://schemas.microsoft.com/office/powerpoint/2010/main" xmlns="" val="3601111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smtClean="0"/>
            </a:lvl1pPr>
          </a:lstStyle>
          <a:p>
            <a:pPr>
              <a:defRPr/>
            </a:pPr>
            <a:endParaRPr lang="de-DE"/>
          </a:p>
        </p:txBody>
      </p:sp>
      <p:sp>
        <p:nvSpPr>
          <p:cNvPr id="717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de-DE"/>
          </a:p>
        </p:txBody>
      </p:sp>
      <p:sp>
        <p:nvSpPr>
          <p:cNvPr id="6861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717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smtClean="0"/>
            </a:lvl1pPr>
          </a:lstStyle>
          <a:p>
            <a:pPr>
              <a:defRPr/>
            </a:pPr>
            <a:endParaRPr lang="de-DE"/>
          </a:p>
        </p:txBody>
      </p:sp>
      <p:sp>
        <p:nvSpPr>
          <p:cNvPr id="717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9E6D6955-C04F-4331-9502-A19218FD7E7D}" type="slidenum">
              <a:rPr lang="de-DE"/>
              <a:pPr>
                <a:defRPr/>
              </a:pPr>
              <a:t>‹#›</a:t>
            </a:fld>
            <a:endParaRPr lang="de-DE"/>
          </a:p>
        </p:txBody>
      </p:sp>
    </p:spTree>
    <p:extLst>
      <p:ext uri="{BB962C8B-B14F-4D97-AF65-F5344CB8AC3E}">
        <p14:creationId xmlns:p14="http://schemas.microsoft.com/office/powerpoint/2010/main" xmlns="" val="1856553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B432C5-E28E-47D8-A309-0E3B6187A466}" type="slidenum">
              <a:rPr lang="de-DE"/>
              <a:pPr>
                <a:defRPr/>
              </a:pPr>
              <a:t>18</a:t>
            </a:fld>
            <a:endParaRPr lang="de-DE"/>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2594275E-7C7B-480E-A4B1-3C6D1833C8CB}" type="slidenum">
              <a:rPr lang="de-DE" sz="1300"/>
              <a:pPr eaLnBrk="1" hangingPunct="1"/>
              <a:t>34</a:t>
            </a:fld>
            <a:endParaRPr lang="de-DE" sz="13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2594275E-7C7B-480E-A4B1-3C6D1833C8CB}" type="slidenum">
              <a:rPr lang="de-DE" sz="1300"/>
              <a:pPr eaLnBrk="1" hangingPunct="1"/>
              <a:t>35</a:t>
            </a:fld>
            <a:endParaRPr lang="de-DE" sz="13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2594275E-7C7B-480E-A4B1-3C6D1833C8CB}" type="slidenum">
              <a:rPr lang="de-DE" sz="1300"/>
              <a:pPr eaLnBrk="1" hangingPunct="1"/>
              <a:t>36</a:t>
            </a:fld>
            <a:endParaRPr lang="de-DE" sz="13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BF74976F-DDDF-4BA9-8BF5-2091B87A0F84}" type="slidenum">
              <a:rPr lang="de-DE" sz="1300"/>
              <a:pPr eaLnBrk="1" hangingPunct="1"/>
              <a:t>37</a:t>
            </a:fld>
            <a:endParaRPr lang="de-DE" sz="13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91B3A160-BADD-48CF-8CDB-DB4BF520F5ED}" type="slidenum">
              <a:rPr lang="de-DE" sz="1300"/>
              <a:pPr eaLnBrk="1" hangingPunct="1"/>
              <a:t>38</a:t>
            </a:fld>
            <a:endParaRPr lang="de-DE" sz="13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0660EE73-B21D-4AB9-944B-21277F600F0D}" type="slidenum">
              <a:rPr lang="de-DE" sz="1300"/>
              <a:pPr eaLnBrk="1" hangingPunct="1"/>
              <a:t>39</a:t>
            </a:fld>
            <a:endParaRPr lang="de-DE" sz="13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0660EE73-B21D-4AB9-944B-21277F600F0D}" type="slidenum">
              <a:rPr lang="de-DE" sz="1300"/>
              <a:pPr eaLnBrk="1" hangingPunct="1"/>
              <a:t>40</a:t>
            </a:fld>
            <a:endParaRPr lang="de-DE" sz="13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0660EE73-B21D-4AB9-944B-21277F600F0D}" type="slidenum">
              <a:rPr lang="de-DE" sz="1300"/>
              <a:pPr eaLnBrk="1" hangingPunct="1"/>
              <a:t>41</a:t>
            </a:fld>
            <a:endParaRPr lang="de-DE" sz="13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52</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7</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639C5-F122-4198-87EC-1D9358321A1A}" type="slidenum">
              <a:rPr lang="de-DE"/>
              <a:pPr/>
              <a:t>53</a:t>
            </a:fld>
            <a:endParaRPr lang="de-DE"/>
          </a:p>
        </p:txBody>
      </p:sp>
      <p:sp>
        <p:nvSpPr>
          <p:cNvPr id="1270786" name="Rectangle 2"/>
          <p:cNvSpPr>
            <a:spLocks noGrp="1" noRot="1" noChangeAspect="1" noChangeArrowheads="1" noTextEdit="1"/>
          </p:cNvSpPr>
          <p:nvPr>
            <p:ph type="sldImg"/>
          </p:nvPr>
        </p:nvSpPr>
        <p:spPr>
          <a:xfrm>
            <a:off x="990600" y="766763"/>
            <a:ext cx="5118100" cy="3838575"/>
          </a:xfrm>
          <a:ln/>
        </p:spPr>
      </p:sp>
      <p:sp>
        <p:nvSpPr>
          <p:cNvPr id="1270787" name="Rectangle 3"/>
          <p:cNvSpPr>
            <a:spLocks noGrp="1" noChangeArrowheads="1"/>
          </p:cNvSpPr>
          <p:nvPr>
            <p:ph type="body" idx="1"/>
          </p:nvPr>
        </p:nvSpPr>
        <p:spPr>
          <a:xfrm>
            <a:off x="709613" y="4860925"/>
            <a:ext cx="5680075" cy="4606925"/>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54</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AB22C3B1-BE7A-4A06-A08F-61B5D23178F4}" type="slidenum">
              <a:rPr lang="de-DE" sz="1300"/>
              <a:pPr eaLnBrk="1" hangingPunct="1"/>
              <a:t>55</a:t>
            </a:fld>
            <a:endParaRPr lang="de-DE" sz="1300"/>
          </a:p>
        </p:txBody>
      </p:sp>
      <p:sp>
        <p:nvSpPr>
          <p:cNvPr id="123907" name="Rectangle 2"/>
          <p:cNvSpPr>
            <a:spLocks noGrp="1" noRot="1" noChangeAspect="1" noChangeArrowheads="1" noTextEdit="1"/>
          </p:cNvSpPr>
          <p:nvPr>
            <p:ph type="sldImg"/>
          </p:nvPr>
        </p:nvSpPr>
        <p:spPr>
          <a:xfrm>
            <a:off x="990600" y="768350"/>
            <a:ext cx="5114925" cy="3836988"/>
          </a:xfrm>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mtClean="0"/>
              <a:t>Towbin Zitat</a:t>
            </a:r>
          </a:p>
          <a:p>
            <a:r>
              <a:rPr lang="de-DE" smtClean="0"/>
              <a:t>Bogousslavski Zitat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AB22C3B1-BE7A-4A06-A08F-61B5D23178F4}" type="slidenum">
              <a:rPr lang="de-DE" sz="1300"/>
              <a:pPr eaLnBrk="1" hangingPunct="1"/>
              <a:t>57</a:t>
            </a:fld>
            <a:endParaRPr lang="de-DE" sz="1300"/>
          </a:p>
        </p:txBody>
      </p:sp>
      <p:sp>
        <p:nvSpPr>
          <p:cNvPr id="123907" name="Rectangle 2"/>
          <p:cNvSpPr>
            <a:spLocks noGrp="1" noRot="1" noChangeAspect="1" noChangeArrowheads="1" noTextEdit="1"/>
          </p:cNvSpPr>
          <p:nvPr>
            <p:ph type="sldImg"/>
          </p:nvPr>
        </p:nvSpPr>
        <p:spPr>
          <a:xfrm>
            <a:off x="990600" y="768350"/>
            <a:ext cx="5114925" cy="3836988"/>
          </a:xfrm>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mtClean="0"/>
              <a:t>Towbin Zitat</a:t>
            </a:r>
          </a:p>
          <a:p>
            <a:r>
              <a:rPr lang="de-DE" smtClean="0"/>
              <a:t>Bogousslavski Zitat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AB22C3B1-BE7A-4A06-A08F-61B5D23178F4}" type="slidenum">
              <a:rPr lang="de-DE" sz="1300"/>
              <a:pPr eaLnBrk="1" hangingPunct="1"/>
              <a:t>58</a:t>
            </a:fld>
            <a:endParaRPr lang="de-DE" sz="1300"/>
          </a:p>
        </p:txBody>
      </p:sp>
      <p:sp>
        <p:nvSpPr>
          <p:cNvPr id="123907" name="Rectangle 2"/>
          <p:cNvSpPr>
            <a:spLocks noGrp="1" noRot="1" noChangeAspect="1" noChangeArrowheads="1" noTextEdit="1"/>
          </p:cNvSpPr>
          <p:nvPr>
            <p:ph type="sldImg"/>
          </p:nvPr>
        </p:nvSpPr>
        <p:spPr>
          <a:xfrm>
            <a:off x="990600" y="768350"/>
            <a:ext cx="5114925" cy="3836988"/>
          </a:xfrm>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mtClean="0"/>
              <a:t>Towbin Zitat</a:t>
            </a:r>
          </a:p>
          <a:p>
            <a:r>
              <a:rPr lang="de-DE" smtClean="0"/>
              <a:t>Bogousslavski Zitat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AB22C3B1-BE7A-4A06-A08F-61B5D23178F4}" type="slidenum">
              <a:rPr lang="de-DE" sz="1300"/>
              <a:pPr eaLnBrk="1" hangingPunct="1"/>
              <a:t>59</a:t>
            </a:fld>
            <a:endParaRPr lang="de-DE" sz="1300"/>
          </a:p>
        </p:txBody>
      </p:sp>
      <p:sp>
        <p:nvSpPr>
          <p:cNvPr id="123907" name="Rectangle 2"/>
          <p:cNvSpPr>
            <a:spLocks noGrp="1" noRot="1" noChangeAspect="1" noChangeArrowheads="1" noTextEdit="1"/>
          </p:cNvSpPr>
          <p:nvPr>
            <p:ph type="sldImg"/>
          </p:nvPr>
        </p:nvSpPr>
        <p:spPr>
          <a:xfrm>
            <a:off x="990600" y="768350"/>
            <a:ext cx="5114925" cy="3836988"/>
          </a:xfrm>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mtClean="0"/>
              <a:t>Towbin Zitat</a:t>
            </a:r>
          </a:p>
          <a:p>
            <a:r>
              <a:rPr lang="de-DE" smtClean="0"/>
              <a:t>Bogousslavski Zitat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9DD18EAD-BE5C-48FD-8BE9-C3DB5569BCD3}" type="slidenum">
              <a:rPr lang="de-DE" sz="1300"/>
              <a:pPr eaLnBrk="1" hangingPunct="1"/>
              <a:t>60</a:t>
            </a:fld>
            <a:endParaRPr lang="de-DE" sz="1300"/>
          </a:p>
        </p:txBody>
      </p:sp>
      <p:sp>
        <p:nvSpPr>
          <p:cNvPr id="124931" name="Rectangle 2"/>
          <p:cNvSpPr>
            <a:spLocks noGrp="1" noRot="1" noChangeAspect="1" noChangeArrowheads="1" noTextEdit="1"/>
          </p:cNvSpPr>
          <p:nvPr>
            <p:ph type="sldImg"/>
          </p:nvPr>
        </p:nvSpPr>
        <p:spPr>
          <a:xfrm>
            <a:off x="990600" y="768350"/>
            <a:ext cx="5114925" cy="3836988"/>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mtClean="0"/>
              <a:t>Towbin Zitat</a:t>
            </a:r>
          </a:p>
          <a:p>
            <a:r>
              <a:rPr lang="de-DE" smtClean="0"/>
              <a:t>Bogousslavski Zitat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9DD18EAD-BE5C-48FD-8BE9-C3DB5569BCD3}" type="slidenum">
              <a:rPr lang="de-DE" sz="1300"/>
              <a:pPr eaLnBrk="1" hangingPunct="1"/>
              <a:t>61</a:t>
            </a:fld>
            <a:endParaRPr lang="de-DE" sz="1300"/>
          </a:p>
        </p:txBody>
      </p:sp>
      <p:sp>
        <p:nvSpPr>
          <p:cNvPr id="124931" name="Rectangle 2"/>
          <p:cNvSpPr>
            <a:spLocks noGrp="1" noRot="1" noChangeAspect="1" noChangeArrowheads="1" noTextEdit="1"/>
          </p:cNvSpPr>
          <p:nvPr>
            <p:ph type="sldImg"/>
          </p:nvPr>
        </p:nvSpPr>
        <p:spPr>
          <a:xfrm>
            <a:off x="990600" y="768350"/>
            <a:ext cx="5114925" cy="3836988"/>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mtClean="0"/>
              <a:t>Towbin Zitat</a:t>
            </a:r>
          </a:p>
          <a:p>
            <a:r>
              <a:rPr lang="de-DE" smtClean="0"/>
              <a:t>Bogousslavski Zitat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mtClean="0"/>
              <a:t>Four years ago – at the end of …</a:t>
            </a: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C50052CD-2AB7-4AC5-9C8C-E588BEC3219E}" type="slidenum">
              <a:rPr lang="de-DE" sz="1300"/>
              <a:pPr eaLnBrk="1" hangingPunct="1"/>
              <a:t>68</a:t>
            </a:fld>
            <a:endParaRPr lang="de-DE"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Viele</a:t>
            </a:r>
            <a:r>
              <a:rPr lang="de-DE" baseline="0" dirty="0" smtClean="0"/>
              <a:t> neue Erfahrungen, aber kein linearer Zuwachs an Synapsen erscheint plausibel (ökonomisches Prinzip)</a:t>
            </a:r>
          </a:p>
          <a:p>
            <a:r>
              <a:rPr lang="de-DE" baseline="0" dirty="0" smtClean="0"/>
              <a:t>Die Stabilität von erlernten Fertigkeiten spiegelt sich nicht in der Stabilität der induzierten Veränderungen im Gehirn wieder.</a:t>
            </a:r>
            <a:endParaRPr lang="de-DE" dirty="0"/>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69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8</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Viele</a:t>
            </a:r>
            <a:r>
              <a:rPr lang="de-DE" baseline="0" dirty="0" smtClean="0"/>
              <a:t> neue Erfahrungen, aber kein linearer Zuwachs an Synapsen erscheint plausibel (ökonomisches Prinzip)</a:t>
            </a:r>
          </a:p>
          <a:p>
            <a:r>
              <a:rPr lang="de-DE" baseline="0" dirty="0" smtClean="0"/>
              <a:t>Die Stabilität von erlernten Fertigkeiten spiegelt sich nicht in der Stabilität der induzierten Veränderungen im Gehirn wieder.</a:t>
            </a:r>
            <a:endParaRPr lang="de-DE" dirty="0"/>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70</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Viele</a:t>
            </a:r>
            <a:r>
              <a:rPr lang="de-DE" baseline="0" dirty="0" smtClean="0"/>
              <a:t> neue Erfahrungen, aber kein linearer Zuwachs an Synapsen erscheint plausibel (ökonomisches Prinzip)</a:t>
            </a:r>
          </a:p>
          <a:p>
            <a:r>
              <a:rPr lang="de-DE" baseline="0" dirty="0" smtClean="0"/>
              <a:t>Die Stabilität von erlernten Fertigkeiten spiegelt sich nicht in der Stabilität der induzierten Veränderungen im Gehirn wieder.</a:t>
            </a:r>
            <a:endParaRPr lang="de-DE" dirty="0"/>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71</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TextEdit="1"/>
          </p:cNvSpPr>
          <p:nvPr>
            <p:ph type="sldImg"/>
          </p:nvPr>
        </p:nvSpPr>
        <p:spPr bwMode="auto">
          <a:xfrm>
            <a:off x="993775" y="768350"/>
            <a:ext cx="5116513" cy="3836988"/>
          </a:xfrm>
          <a:noFill/>
          <a:ln>
            <a:solidFill>
              <a:srgbClr val="000000"/>
            </a:solidFill>
            <a:miter lim="800000"/>
            <a:headEnd/>
            <a:tailEnd/>
          </a:ln>
        </p:spPr>
      </p:sp>
      <p:sp>
        <p:nvSpPr>
          <p:cNvPr id="36867"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p:spPr>
      </p:sp>
      <p:sp>
        <p:nvSpPr>
          <p:cNvPr id="63491" name="Rectangle 3"/>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Nicht</a:t>
            </a:r>
            <a:r>
              <a:rPr lang="de-DE" baseline="0" dirty="0" smtClean="0"/>
              <a:t> nur e</a:t>
            </a:r>
            <a:r>
              <a:rPr lang="de-DE" dirty="0" smtClean="0"/>
              <a:t>rstaunt, dass 2 x 45 min Training bereits</a:t>
            </a:r>
            <a:r>
              <a:rPr lang="de-DE" baseline="0" dirty="0" smtClean="0"/>
              <a:t> Veränderungen induzieren, sondern das diese Veränderungen beim nächsten MRT Scan wieder weg waren. </a:t>
            </a:r>
            <a:endParaRPr lang="de-DE" dirty="0"/>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76</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Nicht</a:t>
            </a:r>
            <a:r>
              <a:rPr lang="de-DE" baseline="0" dirty="0" smtClean="0"/>
              <a:t> nur e</a:t>
            </a:r>
            <a:r>
              <a:rPr lang="de-DE" dirty="0" smtClean="0"/>
              <a:t>rstaunt, dass 2 x 45 min Training bereits</a:t>
            </a:r>
            <a:r>
              <a:rPr lang="de-DE" baseline="0" dirty="0" smtClean="0"/>
              <a:t> Veränderungen induzieren, sondern das diese Veränderungen beim nächsten MRT Scan wieder weg waren. </a:t>
            </a:r>
            <a:endParaRPr lang="de-DE" dirty="0"/>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78</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The traditional</a:t>
            </a:r>
            <a:r>
              <a:rPr lang="de-DE" baseline="0" dirty="0" smtClean="0"/>
              <a:t> </a:t>
            </a:r>
            <a:r>
              <a:rPr lang="de-DE" baseline="0" dirty="0" err="1" smtClean="0"/>
              <a:t>understanding</a:t>
            </a:r>
            <a:r>
              <a:rPr lang="de-DE" baseline="0" dirty="0" smtClean="0"/>
              <a:t> </a:t>
            </a:r>
            <a:r>
              <a:rPr lang="de-DE" baseline="0" dirty="0" err="1" smtClean="0"/>
              <a:t>of</a:t>
            </a:r>
            <a:r>
              <a:rPr lang="de-DE" baseline="0" dirty="0" smtClean="0"/>
              <a:t> </a:t>
            </a:r>
            <a:r>
              <a:rPr lang="de-DE" baseline="0" dirty="0" err="1" smtClean="0"/>
              <a:t>training-induced</a:t>
            </a:r>
            <a:r>
              <a:rPr lang="de-DE" baseline="0" dirty="0" smtClean="0"/>
              <a:t> </a:t>
            </a:r>
            <a:r>
              <a:rPr lang="de-DE" baseline="0" dirty="0" err="1" smtClean="0"/>
              <a:t>structural</a:t>
            </a:r>
            <a:r>
              <a:rPr lang="de-DE" baseline="0" dirty="0" smtClean="0"/>
              <a:t> </a:t>
            </a:r>
            <a:r>
              <a:rPr lang="de-DE" baseline="0" dirty="0" err="1" smtClean="0"/>
              <a:t>changes</a:t>
            </a:r>
            <a:r>
              <a:rPr lang="de-DE" baseline="0" dirty="0" smtClean="0"/>
              <a:t> </a:t>
            </a:r>
            <a:r>
              <a:rPr lang="de-DE" baseline="0" dirty="0" err="1" smtClean="0"/>
              <a:t>as</a:t>
            </a:r>
            <a:r>
              <a:rPr lang="de-DE" baseline="0" dirty="0" smtClean="0"/>
              <a:t> a rigid </a:t>
            </a:r>
            <a:r>
              <a:rPr lang="de-DE" baseline="0" dirty="0" err="1" smtClean="0"/>
              <a:t>process</a:t>
            </a:r>
            <a:r>
              <a:rPr lang="de-DE" baseline="0" dirty="0" smtClean="0"/>
              <a:t> </a:t>
            </a:r>
            <a:r>
              <a:rPr lang="de-DE" baseline="0" dirty="0" err="1" smtClean="0"/>
              <a:t>developing</a:t>
            </a:r>
            <a:r>
              <a:rPr lang="de-DE" baseline="0" dirty="0" smtClean="0"/>
              <a:t> </a:t>
            </a:r>
            <a:r>
              <a:rPr lang="de-DE" baseline="0" dirty="0" err="1" smtClean="0"/>
              <a:t>over</a:t>
            </a:r>
            <a:r>
              <a:rPr lang="de-DE" baseline="0" dirty="0" smtClean="0"/>
              <a:t> a </a:t>
            </a:r>
            <a:r>
              <a:rPr lang="de-DE" baseline="0" dirty="0" err="1" smtClean="0"/>
              <a:t>long</a:t>
            </a:r>
            <a:r>
              <a:rPr lang="de-DE" baseline="0" dirty="0" smtClean="0"/>
              <a:t> time </a:t>
            </a:r>
            <a:r>
              <a:rPr lang="de-DE" baseline="0" dirty="0" err="1" smtClean="0"/>
              <a:t>period</a:t>
            </a:r>
            <a:r>
              <a:rPr lang="de-DE" baseline="0" dirty="0" smtClean="0"/>
              <a:t> in </a:t>
            </a:r>
            <a:r>
              <a:rPr lang="de-DE" baseline="0" dirty="0" err="1" smtClean="0"/>
              <a:t>specific</a:t>
            </a:r>
            <a:r>
              <a:rPr lang="de-DE" baseline="0" dirty="0" smtClean="0"/>
              <a: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refined</a:t>
            </a:r>
            <a:r>
              <a:rPr lang="de-DE" baseline="0" dirty="0" smtClean="0"/>
              <a:t> </a:t>
            </a:r>
            <a:r>
              <a:rPr lang="de-DE" baseline="0" dirty="0" err="1" smtClean="0"/>
              <a:t>by</a:t>
            </a:r>
            <a:r>
              <a:rPr lang="de-DE" baseline="0" dirty="0" smtClean="0"/>
              <a:t> a </a:t>
            </a:r>
            <a:r>
              <a:rPr lang="de-DE" baseline="0" dirty="0" err="1" smtClean="0"/>
              <a:t>much</a:t>
            </a:r>
            <a:r>
              <a:rPr lang="de-DE" baseline="0" dirty="0" smtClean="0"/>
              <a:t> </a:t>
            </a:r>
            <a:r>
              <a:rPr lang="de-DE" baseline="0" dirty="0" err="1" smtClean="0"/>
              <a:t>more</a:t>
            </a:r>
            <a:r>
              <a:rPr lang="de-DE" baseline="0" dirty="0" smtClean="0"/>
              <a:t> </a:t>
            </a:r>
            <a:r>
              <a:rPr lang="de-DE" baseline="0" dirty="0" err="1" smtClean="0"/>
              <a:t>dynamic</a:t>
            </a:r>
            <a:r>
              <a:rPr lang="de-DE" baseline="0" dirty="0" smtClean="0"/>
              <a:t> </a:t>
            </a:r>
            <a:r>
              <a:rPr lang="de-DE" baseline="0" dirty="0" err="1" smtClean="0"/>
              <a:t>process</a:t>
            </a:r>
            <a:r>
              <a:rPr lang="de-DE" baseline="0" dirty="0" smtClean="0"/>
              <a:t> </a:t>
            </a:r>
            <a:r>
              <a:rPr lang="de-DE" baseline="0" dirty="0" err="1" smtClean="0"/>
              <a:t>of</a:t>
            </a:r>
            <a:r>
              <a:rPr lang="de-DE" baseline="0" dirty="0" smtClean="0"/>
              <a:t> </a:t>
            </a:r>
            <a:r>
              <a:rPr lang="de-DE" baseline="0" dirty="0" err="1" smtClean="0"/>
              <a:t>formation</a:t>
            </a:r>
            <a:r>
              <a:rPr lang="de-DE" baseline="0" dirty="0" smtClean="0"/>
              <a:t> </a:t>
            </a:r>
            <a:r>
              <a:rPr lang="de-DE" baseline="0" dirty="0" err="1" smtClean="0"/>
              <a:t>and</a:t>
            </a:r>
            <a:r>
              <a:rPr lang="de-DE" baseline="0" dirty="0" smtClean="0"/>
              <a:t> </a:t>
            </a:r>
            <a:r>
              <a:rPr lang="de-DE" baseline="0" dirty="0" err="1" smtClean="0"/>
              <a:t>elimination</a:t>
            </a:r>
            <a:r>
              <a:rPr lang="de-DE" baseline="0" dirty="0" smtClean="0"/>
              <a:t> </a:t>
            </a:r>
            <a:r>
              <a:rPr lang="de-DE" baseline="0" dirty="0" err="1" smtClean="0"/>
              <a:t>of</a:t>
            </a:r>
            <a:r>
              <a:rPr lang="de-DE" baseline="0" dirty="0" smtClean="0"/>
              <a:t> </a:t>
            </a:r>
            <a:r>
              <a:rPr lang="de-DE" baseline="0" dirty="0" err="1" smtClean="0"/>
              <a:t>structural</a:t>
            </a:r>
            <a:r>
              <a:rPr lang="de-DE" baseline="0" dirty="0" smtClean="0"/>
              <a:t> </a:t>
            </a:r>
            <a:r>
              <a:rPr lang="de-DE" baseline="0" dirty="0" err="1" smtClean="0"/>
              <a:t>elements</a:t>
            </a:r>
            <a:r>
              <a:rPr lang="de-DE" baseline="0" dirty="0" smtClean="0"/>
              <a:t> </a:t>
            </a:r>
            <a:r>
              <a:rPr lang="de-DE" baseline="0" dirty="0" err="1" smtClean="0"/>
              <a:t>taking</a:t>
            </a:r>
            <a:r>
              <a:rPr lang="de-DE" baseline="0" dirty="0" smtClean="0"/>
              <a:t> </a:t>
            </a:r>
            <a:r>
              <a:rPr lang="de-DE" baseline="0" dirty="0" err="1" smtClean="0"/>
              <a:t>place</a:t>
            </a:r>
            <a:r>
              <a:rPr lang="de-DE" baseline="0" dirty="0" smtClean="0"/>
              <a:t> in different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depending</a:t>
            </a:r>
            <a:r>
              <a:rPr lang="de-DE" baseline="0" dirty="0" smtClean="0"/>
              <a:t> on </a:t>
            </a:r>
            <a:r>
              <a:rPr lang="de-DE" baseline="0" dirty="0" err="1" smtClean="0"/>
              <a:t>the</a:t>
            </a:r>
            <a:r>
              <a:rPr lang="de-DE" baseline="0" dirty="0" smtClean="0"/>
              <a:t> </a:t>
            </a:r>
            <a:r>
              <a:rPr lang="de-DE" baseline="0" dirty="0" err="1" smtClean="0"/>
              <a:t>metabolic</a:t>
            </a:r>
            <a:r>
              <a:rPr lang="de-DE" baseline="0" dirty="0" smtClean="0"/>
              <a:t>/</a:t>
            </a:r>
            <a:r>
              <a:rPr lang="de-DE" baseline="0" dirty="0" err="1" smtClean="0"/>
              <a:t>computational</a:t>
            </a:r>
            <a:r>
              <a:rPr lang="de-DE" baseline="0" dirty="0" smtClean="0"/>
              <a:t> </a:t>
            </a:r>
            <a:r>
              <a:rPr lang="de-DE" baseline="0" dirty="0" err="1" smtClean="0"/>
              <a:t>load</a:t>
            </a:r>
            <a:r>
              <a:rPr lang="de-DE" baseline="0" dirty="0" smtClean="0"/>
              <a:t> on </a:t>
            </a:r>
            <a:r>
              <a:rPr lang="de-DE" baseline="0" dirty="0" err="1" smtClean="0"/>
              <a:t>these</a:t>
            </a:r>
            <a:r>
              <a:rPr lang="de-DE" baseline="0" dirty="0" smtClean="0"/>
              <a:t> </a:t>
            </a:r>
            <a:r>
              <a:rPr lang="de-DE" baseline="0" dirty="0" err="1" smtClean="0"/>
              <a:t>areas</a:t>
            </a:r>
            <a:r>
              <a:rPr lang="de-DE" baseline="0" dirty="0" smtClean="0"/>
              <a:t> </a:t>
            </a:r>
            <a:r>
              <a:rPr lang="de-DE" baseline="0" dirty="0" err="1" smtClean="0"/>
              <a:t>at</a:t>
            </a:r>
            <a:r>
              <a:rPr lang="de-DE" baseline="0" dirty="0" smtClean="0"/>
              <a:t> different </a:t>
            </a:r>
            <a:r>
              <a:rPr lang="de-DE" baseline="0" dirty="0" err="1" smtClean="0"/>
              <a:t>learning</a:t>
            </a:r>
            <a:r>
              <a:rPr lang="de-DE" baseline="0" dirty="0" smtClean="0"/>
              <a:t> </a:t>
            </a:r>
            <a:r>
              <a:rPr lang="de-DE" baseline="0" dirty="0" err="1" smtClean="0"/>
              <a:t>stages</a:t>
            </a:r>
            <a:r>
              <a:rPr lang="de-DE" baseline="0" dirty="0" smtClean="0"/>
              <a:t>. </a:t>
            </a:r>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83</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The traditional</a:t>
            </a:r>
            <a:r>
              <a:rPr lang="de-DE" baseline="0" dirty="0" smtClean="0"/>
              <a:t> </a:t>
            </a:r>
            <a:r>
              <a:rPr lang="de-DE" baseline="0" dirty="0" err="1" smtClean="0"/>
              <a:t>understanding</a:t>
            </a:r>
            <a:r>
              <a:rPr lang="de-DE" baseline="0" dirty="0" smtClean="0"/>
              <a:t> </a:t>
            </a:r>
            <a:r>
              <a:rPr lang="de-DE" baseline="0" dirty="0" err="1" smtClean="0"/>
              <a:t>of</a:t>
            </a:r>
            <a:r>
              <a:rPr lang="de-DE" baseline="0" dirty="0" smtClean="0"/>
              <a:t> </a:t>
            </a:r>
            <a:r>
              <a:rPr lang="de-DE" baseline="0" dirty="0" err="1" smtClean="0"/>
              <a:t>training-induced</a:t>
            </a:r>
            <a:r>
              <a:rPr lang="de-DE" baseline="0" dirty="0" smtClean="0"/>
              <a:t> </a:t>
            </a:r>
            <a:r>
              <a:rPr lang="de-DE" baseline="0" dirty="0" err="1" smtClean="0"/>
              <a:t>structural</a:t>
            </a:r>
            <a:r>
              <a:rPr lang="de-DE" baseline="0" dirty="0" smtClean="0"/>
              <a:t> </a:t>
            </a:r>
            <a:r>
              <a:rPr lang="de-DE" baseline="0" dirty="0" err="1" smtClean="0"/>
              <a:t>changes</a:t>
            </a:r>
            <a:r>
              <a:rPr lang="de-DE" baseline="0" dirty="0" smtClean="0"/>
              <a:t> </a:t>
            </a:r>
            <a:r>
              <a:rPr lang="de-DE" baseline="0" dirty="0" err="1" smtClean="0"/>
              <a:t>as</a:t>
            </a:r>
            <a:r>
              <a:rPr lang="de-DE" baseline="0" dirty="0" smtClean="0"/>
              <a:t> a rigid </a:t>
            </a:r>
            <a:r>
              <a:rPr lang="de-DE" baseline="0" dirty="0" err="1" smtClean="0"/>
              <a:t>process</a:t>
            </a:r>
            <a:r>
              <a:rPr lang="de-DE" baseline="0" dirty="0" smtClean="0"/>
              <a:t> </a:t>
            </a:r>
            <a:r>
              <a:rPr lang="de-DE" baseline="0" dirty="0" err="1" smtClean="0"/>
              <a:t>developing</a:t>
            </a:r>
            <a:r>
              <a:rPr lang="de-DE" baseline="0" dirty="0" smtClean="0"/>
              <a:t> </a:t>
            </a:r>
            <a:r>
              <a:rPr lang="de-DE" baseline="0" dirty="0" err="1" smtClean="0"/>
              <a:t>over</a:t>
            </a:r>
            <a:r>
              <a:rPr lang="de-DE" baseline="0" dirty="0" smtClean="0"/>
              <a:t> a </a:t>
            </a:r>
            <a:r>
              <a:rPr lang="de-DE" baseline="0" dirty="0" err="1" smtClean="0"/>
              <a:t>long</a:t>
            </a:r>
            <a:r>
              <a:rPr lang="de-DE" baseline="0" dirty="0" smtClean="0"/>
              <a:t> time </a:t>
            </a:r>
            <a:r>
              <a:rPr lang="de-DE" baseline="0" dirty="0" err="1" smtClean="0"/>
              <a:t>period</a:t>
            </a:r>
            <a:r>
              <a:rPr lang="de-DE" baseline="0" dirty="0" smtClean="0"/>
              <a:t> in </a:t>
            </a:r>
            <a:r>
              <a:rPr lang="de-DE" baseline="0" dirty="0" err="1" smtClean="0"/>
              <a:t>specific</a:t>
            </a:r>
            <a:r>
              <a:rPr lang="de-DE" baseline="0" dirty="0" smtClean="0"/>
              <a: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refined</a:t>
            </a:r>
            <a:r>
              <a:rPr lang="de-DE" baseline="0" dirty="0" smtClean="0"/>
              <a:t> </a:t>
            </a:r>
            <a:r>
              <a:rPr lang="de-DE" baseline="0" dirty="0" err="1" smtClean="0"/>
              <a:t>by</a:t>
            </a:r>
            <a:r>
              <a:rPr lang="de-DE" baseline="0" dirty="0" smtClean="0"/>
              <a:t> a </a:t>
            </a:r>
            <a:r>
              <a:rPr lang="de-DE" baseline="0" dirty="0" err="1" smtClean="0"/>
              <a:t>much</a:t>
            </a:r>
            <a:r>
              <a:rPr lang="de-DE" baseline="0" dirty="0" smtClean="0"/>
              <a:t> </a:t>
            </a:r>
            <a:r>
              <a:rPr lang="de-DE" baseline="0" dirty="0" err="1" smtClean="0"/>
              <a:t>more</a:t>
            </a:r>
            <a:r>
              <a:rPr lang="de-DE" baseline="0" dirty="0" smtClean="0"/>
              <a:t> </a:t>
            </a:r>
            <a:r>
              <a:rPr lang="de-DE" baseline="0" dirty="0" err="1" smtClean="0"/>
              <a:t>dynamic</a:t>
            </a:r>
            <a:r>
              <a:rPr lang="de-DE" baseline="0" dirty="0" smtClean="0"/>
              <a:t> </a:t>
            </a:r>
            <a:r>
              <a:rPr lang="de-DE" baseline="0" dirty="0" err="1" smtClean="0"/>
              <a:t>process</a:t>
            </a:r>
            <a:r>
              <a:rPr lang="de-DE" baseline="0" dirty="0" smtClean="0"/>
              <a:t> </a:t>
            </a:r>
            <a:r>
              <a:rPr lang="de-DE" baseline="0" dirty="0" err="1" smtClean="0"/>
              <a:t>of</a:t>
            </a:r>
            <a:r>
              <a:rPr lang="de-DE" baseline="0" dirty="0" smtClean="0"/>
              <a:t> </a:t>
            </a:r>
            <a:r>
              <a:rPr lang="de-DE" baseline="0" dirty="0" err="1" smtClean="0"/>
              <a:t>formation</a:t>
            </a:r>
            <a:r>
              <a:rPr lang="de-DE" baseline="0" dirty="0" smtClean="0"/>
              <a:t> </a:t>
            </a:r>
            <a:r>
              <a:rPr lang="de-DE" baseline="0" dirty="0" err="1" smtClean="0"/>
              <a:t>and</a:t>
            </a:r>
            <a:r>
              <a:rPr lang="de-DE" baseline="0" dirty="0" smtClean="0"/>
              <a:t> </a:t>
            </a:r>
            <a:r>
              <a:rPr lang="de-DE" baseline="0" dirty="0" err="1" smtClean="0"/>
              <a:t>elimination</a:t>
            </a:r>
            <a:r>
              <a:rPr lang="de-DE" baseline="0" dirty="0" smtClean="0"/>
              <a:t> </a:t>
            </a:r>
            <a:r>
              <a:rPr lang="de-DE" baseline="0" dirty="0" err="1" smtClean="0"/>
              <a:t>of</a:t>
            </a:r>
            <a:r>
              <a:rPr lang="de-DE" baseline="0" dirty="0" smtClean="0"/>
              <a:t> </a:t>
            </a:r>
            <a:r>
              <a:rPr lang="de-DE" baseline="0" dirty="0" err="1" smtClean="0"/>
              <a:t>structural</a:t>
            </a:r>
            <a:r>
              <a:rPr lang="de-DE" baseline="0" dirty="0" smtClean="0"/>
              <a:t> </a:t>
            </a:r>
            <a:r>
              <a:rPr lang="de-DE" baseline="0" dirty="0" err="1" smtClean="0"/>
              <a:t>elements</a:t>
            </a:r>
            <a:r>
              <a:rPr lang="de-DE" baseline="0" dirty="0" smtClean="0"/>
              <a:t> </a:t>
            </a:r>
            <a:r>
              <a:rPr lang="de-DE" baseline="0" dirty="0" err="1" smtClean="0"/>
              <a:t>taking</a:t>
            </a:r>
            <a:r>
              <a:rPr lang="de-DE" baseline="0" dirty="0" smtClean="0"/>
              <a:t> </a:t>
            </a:r>
            <a:r>
              <a:rPr lang="de-DE" baseline="0" dirty="0" err="1" smtClean="0"/>
              <a:t>place</a:t>
            </a:r>
            <a:r>
              <a:rPr lang="de-DE" baseline="0" dirty="0" smtClean="0"/>
              <a:t> in different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depending</a:t>
            </a:r>
            <a:r>
              <a:rPr lang="de-DE" baseline="0" dirty="0" smtClean="0"/>
              <a:t> on </a:t>
            </a:r>
            <a:r>
              <a:rPr lang="de-DE" baseline="0" dirty="0" err="1" smtClean="0"/>
              <a:t>the</a:t>
            </a:r>
            <a:r>
              <a:rPr lang="de-DE" baseline="0" dirty="0" smtClean="0"/>
              <a:t> </a:t>
            </a:r>
            <a:r>
              <a:rPr lang="de-DE" baseline="0" dirty="0" err="1" smtClean="0"/>
              <a:t>metabolic</a:t>
            </a:r>
            <a:r>
              <a:rPr lang="de-DE" baseline="0" dirty="0" smtClean="0"/>
              <a:t>/</a:t>
            </a:r>
            <a:r>
              <a:rPr lang="de-DE" baseline="0" dirty="0" err="1" smtClean="0"/>
              <a:t>computational</a:t>
            </a:r>
            <a:r>
              <a:rPr lang="de-DE" baseline="0" dirty="0" smtClean="0"/>
              <a:t> </a:t>
            </a:r>
            <a:r>
              <a:rPr lang="de-DE" baseline="0" dirty="0" err="1" smtClean="0"/>
              <a:t>load</a:t>
            </a:r>
            <a:r>
              <a:rPr lang="de-DE" baseline="0" dirty="0" smtClean="0"/>
              <a:t> on </a:t>
            </a:r>
            <a:r>
              <a:rPr lang="de-DE" baseline="0" dirty="0" err="1" smtClean="0"/>
              <a:t>these</a:t>
            </a:r>
            <a:r>
              <a:rPr lang="de-DE" baseline="0" dirty="0" smtClean="0"/>
              <a:t> </a:t>
            </a:r>
            <a:r>
              <a:rPr lang="de-DE" baseline="0" dirty="0" err="1" smtClean="0"/>
              <a:t>areas</a:t>
            </a:r>
            <a:r>
              <a:rPr lang="de-DE" baseline="0" dirty="0" smtClean="0"/>
              <a:t> </a:t>
            </a:r>
            <a:r>
              <a:rPr lang="de-DE" baseline="0" dirty="0" err="1" smtClean="0"/>
              <a:t>at</a:t>
            </a:r>
            <a:r>
              <a:rPr lang="de-DE" baseline="0" dirty="0" smtClean="0"/>
              <a:t> different </a:t>
            </a:r>
            <a:r>
              <a:rPr lang="de-DE" baseline="0" dirty="0" err="1" smtClean="0"/>
              <a:t>learning</a:t>
            </a:r>
            <a:r>
              <a:rPr lang="de-DE" baseline="0" dirty="0" smtClean="0"/>
              <a:t> </a:t>
            </a:r>
            <a:r>
              <a:rPr lang="de-DE" baseline="0" dirty="0" err="1" smtClean="0"/>
              <a:t>stages</a:t>
            </a:r>
            <a:r>
              <a:rPr lang="de-DE" baseline="0" dirty="0" smtClean="0"/>
              <a:t>. </a:t>
            </a:r>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84</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The traditional</a:t>
            </a:r>
            <a:r>
              <a:rPr lang="de-DE" baseline="0" dirty="0" smtClean="0"/>
              <a:t> </a:t>
            </a:r>
            <a:r>
              <a:rPr lang="de-DE" baseline="0" dirty="0" err="1" smtClean="0"/>
              <a:t>understanding</a:t>
            </a:r>
            <a:r>
              <a:rPr lang="de-DE" baseline="0" dirty="0" smtClean="0"/>
              <a:t> </a:t>
            </a:r>
            <a:r>
              <a:rPr lang="de-DE" baseline="0" dirty="0" err="1" smtClean="0"/>
              <a:t>of</a:t>
            </a:r>
            <a:r>
              <a:rPr lang="de-DE" baseline="0" dirty="0" smtClean="0"/>
              <a:t> </a:t>
            </a:r>
            <a:r>
              <a:rPr lang="de-DE" baseline="0" dirty="0" err="1" smtClean="0"/>
              <a:t>training-induced</a:t>
            </a:r>
            <a:r>
              <a:rPr lang="de-DE" baseline="0" dirty="0" smtClean="0"/>
              <a:t> </a:t>
            </a:r>
            <a:r>
              <a:rPr lang="de-DE" baseline="0" dirty="0" err="1" smtClean="0"/>
              <a:t>structural</a:t>
            </a:r>
            <a:r>
              <a:rPr lang="de-DE" baseline="0" dirty="0" smtClean="0"/>
              <a:t> </a:t>
            </a:r>
            <a:r>
              <a:rPr lang="de-DE" baseline="0" dirty="0" err="1" smtClean="0"/>
              <a:t>changes</a:t>
            </a:r>
            <a:r>
              <a:rPr lang="de-DE" baseline="0" dirty="0" smtClean="0"/>
              <a:t> </a:t>
            </a:r>
            <a:r>
              <a:rPr lang="de-DE" baseline="0" dirty="0" err="1" smtClean="0"/>
              <a:t>as</a:t>
            </a:r>
            <a:r>
              <a:rPr lang="de-DE" baseline="0" dirty="0" smtClean="0"/>
              <a:t> a rigid </a:t>
            </a:r>
            <a:r>
              <a:rPr lang="de-DE" baseline="0" dirty="0" err="1" smtClean="0"/>
              <a:t>process</a:t>
            </a:r>
            <a:r>
              <a:rPr lang="de-DE" baseline="0" dirty="0" smtClean="0"/>
              <a:t> </a:t>
            </a:r>
            <a:r>
              <a:rPr lang="de-DE" baseline="0" dirty="0" err="1" smtClean="0"/>
              <a:t>developing</a:t>
            </a:r>
            <a:r>
              <a:rPr lang="de-DE" baseline="0" dirty="0" smtClean="0"/>
              <a:t> </a:t>
            </a:r>
            <a:r>
              <a:rPr lang="de-DE" baseline="0" dirty="0" err="1" smtClean="0"/>
              <a:t>over</a:t>
            </a:r>
            <a:r>
              <a:rPr lang="de-DE" baseline="0" dirty="0" smtClean="0"/>
              <a:t> a </a:t>
            </a:r>
            <a:r>
              <a:rPr lang="de-DE" baseline="0" dirty="0" err="1" smtClean="0"/>
              <a:t>long</a:t>
            </a:r>
            <a:r>
              <a:rPr lang="de-DE" baseline="0" dirty="0" smtClean="0"/>
              <a:t> time </a:t>
            </a:r>
            <a:r>
              <a:rPr lang="de-DE" baseline="0" dirty="0" err="1" smtClean="0"/>
              <a:t>period</a:t>
            </a:r>
            <a:r>
              <a:rPr lang="de-DE" baseline="0" dirty="0" smtClean="0"/>
              <a:t> in </a:t>
            </a:r>
            <a:r>
              <a:rPr lang="de-DE" baseline="0" dirty="0" err="1" smtClean="0"/>
              <a:t>specific</a:t>
            </a:r>
            <a:r>
              <a:rPr lang="de-DE" baseline="0" dirty="0" smtClean="0"/>
              <a: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refined</a:t>
            </a:r>
            <a:r>
              <a:rPr lang="de-DE" baseline="0" dirty="0" smtClean="0"/>
              <a:t> </a:t>
            </a:r>
            <a:r>
              <a:rPr lang="de-DE" baseline="0" dirty="0" err="1" smtClean="0"/>
              <a:t>by</a:t>
            </a:r>
            <a:r>
              <a:rPr lang="de-DE" baseline="0" dirty="0" smtClean="0"/>
              <a:t> a </a:t>
            </a:r>
            <a:r>
              <a:rPr lang="de-DE" baseline="0" dirty="0" err="1" smtClean="0"/>
              <a:t>much</a:t>
            </a:r>
            <a:r>
              <a:rPr lang="de-DE" baseline="0" dirty="0" smtClean="0"/>
              <a:t> </a:t>
            </a:r>
            <a:r>
              <a:rPr lang="de-DE" baseline="0" dirty="0" err="1" smtClean="0"/>
              <a:t>more</a:t>
            </a:r>
            <a:r>
              <a:rPr lang="de-DE" baseline="0" dirty="0" smtClean="0"/>
              <a:t> </a:t>
            </a:r>
            <a:r>
              <a:rPr lang="de-DE" baseline="0" dirty="0" err="1" smtClean="0"/>
              <a:t>dynamic</a:t>
            </a:r>
            <a:r>
              <a:rPr lang="de-DE" baseline="0" dirty="0" smtClean="0"/>
              <a:t> </a:t>
            </a:r>
            <a:r>
              <a:rPr lang="de-DE" baseline="0" dirty="0" err="1" smtClean="0"/>
              <a:t>process</a:t>
            </a:r>
            <a:r>
              <a:rPr lang="de-DE" baseline="0" dirty="0" smtClean="0"/>
              <a:t> </a:t>
            </a:r>
            <a:r>
              <a:rPr lang="de-DE" baseline="0" dirty="0" err="1" smtClean="0"/>
              <a:t>of</a:t>
            </a:r>
            <a:r>
              <a:rPr lang="de-DE" baseline="0" dirty="0" smtClean="0"/>
              <a:t> </a:t>
            </a:r>
            <a:r>
              <a:rPr lang="de-DE" baseline="0" dirty="0" err="1" smtClean="0"/>
              <a:t>formation</a:t>
            </a:r>
            <a:r>
              <a:rPr lang="de-DE" baseline="0" dirty="0" smtClean="0"/>
              <a:t> </a:t>
            </a:r>
            <a:r>
              <a:rPr lang="de-DE" baseline="0" dirty="0" err="1" smtClean="0"/>
              <a:t>and</a:t>
            </a:r>
            <a:r>
              <a:rPr lang="de-DE" baseline="0" dirty="0" smtClean="0"/>
              <a:t> </a:t>
            </a:r>
            <a:r>
              <a:rPr lang="de-DE" baseline="0" dirty="0" err="1" smtClean="0"/>
              <a:t>elimination</a:t>
            </a:r>
            <a:r>
              <a:rPr lang="de-DE" baseline="0" dirty="0" smtClean="0"/>
              <a:t> </a:t>
            </a:r>
            <a:r>
              <a:rPr lang="de-DE" baseline="0" dirty="0" err="1" smtClean="0"/>
              <a:t>of</a:t>
            </a:r>
            <a:r>
              <a:rPr lang="de-DE" baseline="0" dirty="0" smtClean="0"/>
              <a:t> </a:t>
            </a:r>
            <a:r>
              <a:rPr lang="de-DE" baseline="0" dirty="0" err="1" smtClean="0"/>
              <a:t>structural</a:t>
            </a:r>
            <a:r>
              <a:rPr lang="de-DE" baseline="0" dirty="0" smtClean="0"/>
              <a:t> </a:t>
            </a:r>
            <a:r>
              <a:rPr lang="de-DE" baseline="0" dirty="0" err="1" smtClean="0"/>
              <a:t>elements</a:t>
            </a:r>
            <a:r>
              <a:rPr lang="de-DE" baseline="0" dirty="0" smtClean="0"/>
              <a:t> </a:t>
            </a:r>
            <a:r>
              <a:rPr lang="de-DE" baseline="0" dirty="0" err="1" smtClean="0"/>
              <a:t>taking</a:t>
            </a:r>
            <a:r>
              <a:rPr lang="de-DE" baseline="0" dirty="0" smtClean="0"/>
              <a:t> </a:t>
            </a:r>
            <a:r>
              <a:rPr lang="de-DE" baseline="0" dirty="0" err="1" smtClean="0"/>
              <a:t>place</a:t>
            </a:r>
            <a:r>
              <a:rPr lang="de-DE" baseline="0" dirty="0" smtClean="0"/>
              <a:t> in different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depending</a:t>
            </a:r>
            <a:r>
              <a:rPr lang="de-DE" baseline="0" dirty="0" smtClean="0"/>
              <a:t> on </a:t>
            </a:r>
            <a:r>
              <a:rPr lang="de-DE" baseline="0" dirty="0" err="1" smtClean="0"/>
              <a:t>the</a:t>
            </a:r>
            <a:r>
              <a:rPr lang="de-DE" baseline="0" dirty="0" smtClean="0"/>
              <a:t> </a:t>
            </a:r>
            <a:r>
              <a:rPr lang="de-DE" baseline="0" dirty="0" err="1" smtClean="0"/>
              <a:t>metabolic</a:t>
            </a:r>
            <a:r>
              <a:rPr lang="de-DE" baseline="0" dirty="0" smtClean="0"/>
              <a:t>/</a:t>
            </a:r>
            <a:r>
              <a:rPr lang="de-DE" baseline="0" dirty="0" err="1" smtClean="0"/>
              <a:t>computational</a:t>
            </a:r>
            <a:r>
              <a:rPr lang="de-DE" baseline="0" dirty="0" smtClean="0"/>
              <a:t> </a:t>
            </a:r>
            <a:r>
              <a:rPr lang="de-DE" baseline="0" dirty="0" err="1" smtClean="0"/>
              <a:t>load</a:t>
            </a:r>
            <a:r>
              <a:rPr lang="de-DE" baseline="0" dirty="0" smtClean="0"/>
              <a:t> on </a:t>
            </a:r>
            <a:r>
              <a:rPr lang="de-DE" baseline="0" dirty="0" err="1" smtClean="0"/>
              <a:t>these</a:t>
            </a:r>
            <a:r>
              <a:rPr lang="de-DE" baseline="0" dirty="0" smtClean="0"/>
              <a:t> </a:t>
            </a:r>
            <a:r>
              <a:rPr lang="de-DE" baseline="0" dirty="0" err="1" smtClean="0"/>
              <a:t>areas</a:t>
            </a:r>
            <a:r>
              <a:rPr lang="de-DE" baseline="0" dirty="0" smtClean="0"/>
              <a:t> </a:t>
            </a:r>
            <a:r>
              <a:rPr lang="de-DE" baseline="0" dirty="0" err="1" smtClean="0"/>
              <a:t>at</a:t>
            </a:r>
            <a:r>
              <a:rPr lang="de-DE" baseline="0" dirty="0" smtClean="0"/>
              <a:t> different </a:t>
            </a:r>
            <a:r>
              <a:rPr lang="de-DE" baseline="0" dirty="0" err="1" smtClean="0"/>
              <a:t>learning</a:t>
            </a:r>
            <a:r>
              <a:rPr lang="de-DE" baseline="0" dirty="0" smtClean="0"/>
              <a:t> </a:t>
            </a:r>
            <a:r>
              <a:rPr lang="de-DE" baseline="0" dirty="0" err="1" smtClean="0"/>
              <a:t>stages</a:t>
            </a:r>
            <a:r>
              <a:rPr lang="de-DE" baseline="0" dirty="0" smtClean="0"/>
              <a:t>. </a:t>
            </a:r>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85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9</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The traditional</a:t>
            </a:r>
            <a:r>
              <a:rPr lang="de-DE" baseline="0" dirty="0" smtClean="0"/>
              <a:t> </a:t>
            </a:r>
            <a:r>
              <a:rPr lang="de-DE" baseline="0" dirty="0" err="1" smtClean="0"/>
              <a:t>understanding</a:t>
            </a:r>
            <a:r>
              <a:rPr lang="de-DE" baseline="0" dirty="0" smtClean="0"/>
              <a:t> </a:t>
            </a:r>
            <a:r>
              <a:rPr lang="de-DE" baseline="0" dirty="0" err="1" smtClean="0"/>
              <a:t>of</a:t>
            </a:r>
            <a:r>
              <a:rPr lang="de-DE" baseline="0" dirty="0" smtClean="0"/>
              <a:t> </a:t>
            </a:r>
            <a:r>
              <a:rPr lang="de-DE" baseline="0" dirty="0" err="1" smtClean="0"/>
              <a:t>training-induced</a:t>
            </a:r>
            <a:r>
              <a:rPr lang="de-DE" baseline="0" dirty="0" smtClean="0"/>
              <a:t> </a:t>
            </a:r>
            <a:r>
              <a:rPr lang="de-DE" baseline="0" dirty="0" err="1" smtClean="0"/>
              <a:t>structural</a:t>
            </a:r>
            <a:r>
              <a:rPr lang="de-DE" baseline="0" dirty="0" smtClean="0"/>
              <a:t> </a:t>
            </a:r>
            <a:r>
              <a:rPr lang="de-DE" baseline="0" dirty="0" err="1" smtClean="0"/>
              <a:t>changes</a:t>
            </a:r>
            <a:r>
              <a:rPr lang="de-DE" baseline="0" dirty="0" smtClean="0"/>
              <a:t> </a:t>
            </a:r>
            <a:r>
              <a:rPr lang="de-DE" baseline="0" dirty="0" err="1" smtClean="0"/>
              <a:t>as</a:t>
            </a:r>
            <a:r>
              <a:rPr lang="de-DE" baseline="0" dirty="0" smtClean="0"/>
              <a:t> a rigid </a:t>
            </a:r>
            <a:r>
              <a:rPr lang="de-DE" baseline="0" dirty="0" err="1" smtClean="0"/>
              <a:t>process</a:t>
            </a:r>
            <a:r>
              <a:rPr lang="de-DE" baseline="0" dirty="0" smtClean="0"/>
              <a:t> </a:t>
            </a:r>
            <a:r>
              <a:rPr lang="de-DE" baseline="0" dirty="0" err="1" smtClean="0"/>
              <a:t>developing</a:t>
            </a:r>
            <a:r>
              <a:rPr lang="de-DE" baseline="0" dirty="0" smtClean="0"/>
              <a:t> </a:t>
            </a:r>
            <a:r>
              <a:rPr lang="de-DE" baseline="0" dirty="0" err="1" smtClean="0"/>
              <a:t>over</a:t>
            </a:r>
            <a:r>
              <a:rPr lang="de-DE" baseline="0" dirty="0" smtClean="0"/>
              <a:t> a </a:t>
            </a:r>
            <a:r>
              <a:rPr lang="de-DE" baseline="0" dirty="0" err="1" smtClean="0"/>
              <a:t>long</a:t>
            </a:r>
            <a:r>
              <a:rPr lang="de-DE" baseline="0" dirty="0" smtClean="0"/>
              <a:t> time </a:t>
            </a:r>
            <a:r>
              <a:rPr lang="de-DE" baseline="0" dirty="0" err="1" smtClean="0"/>
              <a:t>period</a:t>
            </a:r>
            <a:r>
              <a:rPr lang="de-DE" baseline="0" dirty="0" smtClean="0"/>
              <a:t> in </a:t>
            </a:r>
            <a:r>
              <a:rPr lang="de-DE" baseline="0" dirty="0" err="1" smtClean="0"/>
              <a:t>specific</a:t>
            </a:r>
            <a:r>
              <a:rPr lang="de-DE" baseline="0" dirty="0" smtClean="0"/>
              <a: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might</a:t>
            </a:r>
            <a:r>
              <a:rPr lang="de-DE" baseline="0" dirty="0" smtClean="0"/>
              <a:t> </a:t>
            </a:r>
            <a:r>
              <a:rPr lang="de-DE" baseline="0" dirty="0" err="1" smtClean="0"/>
              <a:t>be</a:t>
            </a:r>
            <a:r>
              <a:rPr lang="de-DE" baseline="0" dirty="0" smtClean="0"/>
              <a:t> </a:t>
            </a:r>
            <a:r>
              <a:rPr lang="de-DE" baseline="0" dirty="0" err="1" smtClean="0"/>
              <a:t>refined</a:t>
            </a:r>
            <a:r>
              <a:rPr lang="de-DE" baseline="0" dirty="0" smtClean="0"/>
              <a:t> </a:t>
            </a:r>
            <a:r>
              <a:rPr lang="de-DE" baseline="0" dirty="0" err="1" smtClean="0"/>
              <a:t>by</a:t>
            </a:r>
            <a:r>
              <a:rPr lang="de-DE" baseline="0" dirty="0" smtClean="0"/>
              <a:t> a </a:t>
            </a:r>
            <a:r>
              <a:rPr lang="de-DE" baseline="0" dirty="0" err="1" smtClean="0"/>
              <a:t>much</a:t>
            </a:r>
            <a:r>
              <a:rPr lang="de-DE" baseline="0" dirty="0" smtClean="0"/>
              <a:t> </a:t>
            </a:r>
            <a:r>
              <a:rPr lang="de-DE" baseline="0" dirty="0" err="1" smtClean="0"/>
              <a:t>more</a:t>
            </a:r>
            <a:r>
              <a:rPr lang="de-DE" baseline="0" dirty="0" smtClean="0"/>
              <a:t> </a:t>
            </a:r>
            <a:r>
              <a:rPr lang="de-DE" baseline="0" dirty="0" err="1" smtClean="0"/>
              <a:t>dynamic</a:t>
            </a:r>
            <a:r>
              <a:rPr lang="de-DE" baseline="0" dirty="0" smtClean="0"/>
              <a:t> </a:t>
            </a:r>
            <a:r>
              <a:rPr lang="de-DE" baseline="0" dirty="0" err="1" smtClean="0"/>
              <a:t>process</a:t>
            </a:r>
            <a:r>
              <a:rPr lang="de-DE" baseline="0" dirty="0" smtClean="0"/>
              <a:t> </a:t>
            </a:r>
            <a:r>
              <a:rPr lang="de-DE" baseline="0" dirty="0" err="1" smtClean="0"/>
              <a:t>of</a:t>
            </a:r>
            <a:r>
              <a:rPr lang="de-DE" baseline="0" dirty="0" smtClean="0"/>
              <a:t> </a:t>
            </a:r>
            <a:r>
              <a:rPr lang="de-DE" baseline="0" dirty="0" err="1" smtClean="0"/>
              <a:t>formation</a:t>
            </a:r>
            <a:r>
              <a:rPr lang="de-DE" baseline="0" dirty="0" smtClean="0"/>
              <a:t> </a:t>
            </a:r>
            <a:r>
              <a:rPr lang="de-DE" baseline="0" dirty="0" err="1" smtClean="0"/>
              <a:t>and</a:t>
            </a:r>
            <a:r>
              <a:rPr lang="de-DE" baseline="0" dirty="0" smtClean="0"/>
              <a:t> </a:t>
            </a:r>
            <a:r>
              <a:rPr lang="de-DE" baseline="0" dirty="0" err="1" smtClean="0"/>
              <a:t>elimination</a:t>
            </a:r>
            <a:r>
              <a:rPr lang="de-DE" baseline="0" dirty="0" smtClean="0"/>
              <a:t> </a:t>
            </a:r>
            <a:r>
              <a:rPr lang="de-DE" baseline="0" dirty="0" err="1" smtClean="0"/>
              <a:t>of</a:t>
            </a:r>
            <a:r>
              <a:rPr lang="de-DE" baseline="0" dirty="0" smtClean="0"/>
              <a:t> </a:t>
            </a:r>
            <a:r>
              <a:rPr lang="de-DE" baseline="0" dirty="0" err="1" smtClean="0"/>
              <a:t>structural</a:t>
            </a:r>
            <a:r>
              <a:rPr lang="de-DE" baseline="0" dirty="0" smtClean="0"/>
              <a:t> </a:t>
            </a:r>
            <a:r>
              <a:rPr lang="de-DE" baseline="0" dirty="0" err="1" smtClean="0"/>
              <a:t>elements</a:t>
            </a:r>
            <a:r>
              <a:rPr lang="de-DE" baseline="0" dirty="0" smtClean="0"/>
              <a:t> </a:t>
            </a:r>
            <a:r>
              <a:rPr lang="de-DE" baseline="0" dirty="0" err="1" smtClean="0"/>
              <a:t>taking</a:t>
            </a:r>
            <a:r>
              <a:rPr lang="de-DE" baseline="0" dirty="0" smtClean="0"/>
              <a:t> </a:t>
            </a:r>
            <a:r>
              <a:rPr lang="de-DE" baseline="0" dirty="0" err="1" smtClean="0"/>
              <a:t>place</a:t>
            </a:r>
            <a:r>
              <a:rPr lang="de-DE" baseline="0" dirty="0" smtClean="0"/>
              <a:t> in different </a:t>
            </a:r>
            <a:r>
              <a:rPr lang="de-DE" baseline="0" dirty="0" err="1" smtClean="0"/>
              <a:t>brain</a:t>
            </a:r>
            <a:r>
              <a:rPr lang="de-DE" baseline="0" dirty="0" smtClean="0"/>
              <a:t> </a:t>
            </a:r>
            <a:r>
              <a:rPr lang="de-DE" baseline="0" dirty="0" err="1" smtClean="0"/>
              <a:t>areas</a:t>
            </a:r>
            <a:r>
              <a:rPr lang="de-DE" baseline="0" dirty="0" smtClean="0"/>
              <a:t> </a:t>
            </a:r>
            <a:r>
              <a:rPr lang="de-DE" baseline="0" dirty="0" err="1" smtClean="0"/>
              <a:t>depending</a:t>
            </a:r>
            <a:r>
              <a:rPr lang="de-DE" baseline="0" dirty="0" smtClean="0"/>
              <a:t> on </a:t>
            </a:r>
            <a:r>
              <a:rPr lang="de-DE" baseline="0" dirty="0" err="1" smtClean="0"/>
              <a:t>the</a:t>
            </a:r>
            <a:r>
              <a:rPr lang="de-DE" baseline="0" dirty="0" smtClean="0"/>
              <a:t> </a:t>
            </a:r>
            <a:r>
              <a:rPr lang="de-DE" baseline="0" dirty="0" err="1" smtClean="0"/>
              <a:t>metabolic</a:t>
            </a:r>
            <a:r>
              <a:rPr lang="de-DE" baseline="0" dirty="0" smtClean="0"/>
              <a:t>/</a:t>
            </a:r>
            <a:r>
              <a:rPr lang="de-DE" baseline="0" dirty="0" err="1" smtClean="0"/>
              <a:t>computational</a:t>
            </a:r>
            <a:r>
              <a:rPr lang="de-DE" baseline="0" dirty="0" smtClean="0"/>
              <a:t> </a:t>
            </a:r>
            <a:r>
              <a:rPr lang="de-DE" baseline="0" dirty="0" err="1" smtClean="0"/>
              <a:t>load</a:t>
            </a:r>
            <a:r>
              <a:rPr lang="de-DE" baseline="0" dirty="0" smtClean="0"/>
              <a:t> on </a:t>
            </a:r>
            <a:r>
              <a:rPr lang="de-DE" baseline="0" dirty="0" err="1" smtClean="0"/>
              <a:t>these</a:t>
            </a:r>
            <a:r>
              <a:rPr lang="de-DE" baseline="0" dirty="0" smtClean="0"/>
              <a:t> </a:t>
            </a:r>
            <a:r>
              <a:rPr lang="de-DE" baseline="0" dirty="0" err="1" smtClean="0"/>
              <a:t>areas</a:t>
            </a:r>
            <a:r>
              <a:rPr lang="de-DE" baseline="0" dirty="0" smtClean="0"/>
              <a:t> </a:t>
            </a:r>
            <a:r>
              <a:rPr lang="de-DE" baseline="0" dirty="0" err="1" smtClean="0"/>
              <a:t>at</a:t>
            </a:r>
            <a:r>
              <a:rPr lang="de-DE" baseline="0" dirty="0" smtClean="0"/>
              <a:t> different </a:t>
            </a:r>
            <a:r>
              <a:rPr lang="de-DE" baseline="0" dirty="0" err="1" smtClean="0"/>
              <a:t>learning</a:t>
            </a:r>
            <a:r>
              <a:rPr lang="de-DE" baseline="0" dirty="0" smtClean="0"/>
              <a:t> </a:t>
            </a:r>
            <a:r>
              <a:rPr lang="de-DE" baseline="0" dirty="0" err="1" smtClean="0"/>
              <a:t>stages</a:t>
            </a:r>
            <a:r>
              <a:rPr lang="de-DE" baseline="0" dirty="0" smtClean="0"/>
              <a:t>. </a:t>
            </a:r>
          </a:p>
        </p:txBody>
      </p:sp>
      <p:sp>
        <p:nvSpPr>
          <p:cNvPr id="4" name="Slide Number Placeholder 3"/>
          <p:cNvSpPr>
            <a:spLocks noGrp="1"/>
          </p:cNvSpPr>
          <p:nvPr>
            <p:ph type="sldNum" sz="quarter" idx="10"/>
          </p:nvPr>
        </p:nvSpPr>
        <p:spPr/>
        <p:txBody>
          <a:bodyPr/>
          <a:lstStyle/>
          <a:p>
            <a:pPr>
              <a:defRPr/>
            </a:pPr>
            <a:fld id="{89C2AEEF-36B1-467C-A4C3-50510713F0BC}" type="slidenum">
              <a:rPr lang="de-DE" smtClean="0"/>
              <a:pPr>
                <a:defRPr/>
              </a:pPr>
              <a:t>86</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87</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639C5-F122-4198-87EC-1D9358321A1A}" type="slidenum">
              <a:rPr lang="de-DE"/>
              <a:pPr/>
              <a:t>88</a:t>
            </a:fld>
            <a:endParaRPr lang="de-DE"/>
          </a:p>
        </p:txBody>
      </p:sp>
      <p:sp>
        <p:nvSpPr>
          <p:cNvPr id="1270786" name="Rectangle 2"/>
          <p:cNvSpPr>
            <a:spLocks noGrp="1" noRot="1" noChangeAspect="1" noChangeArrowheads="1" noTextEdit="1"/>
          </p:cNvSpPr>
          <p:nvPr>
            <p:ph type="sldImg"/>
          </p:nvPr>
        </p:nvSpPr>
        <p:spPr>
          <a:xfrm>
            <a:off x="990600" y="766763"/>
            <a:ext cx="5118100" cy="3838575"/>
          </a:xfrm>
          <a:ln/>
        </p:spPr>
      </p:sp>
      <p:sp>
        <p:nvSpPr>
          <p:cNvPr id="1270787" name="Rectangle 3"/>
          <p:cNvSpPr>
            <a:spLocks noGrp="1" noChangeArrowheads="1"/>
          </p:cNvSpPr>
          <p:nvPr>
            <p:ph type="body" idx="1"/>
          </p:nvPr>
        </p:nvSpPr>
        <p:spPr>
          <a:xfrm>
            <a:off x="709613" y="4860925"/>
            <a:ext cx="5680075" cy="4606925"/>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89</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B432C5-E28E-47D8-A309-0E3B6187A466}" type="slidenum">
              <a:rPr lang="de-DE"/>
              <a:pPr>
                <a:defRPr/>
              </a:pPr>
              <a:t>90</a:t>
            </a:fld>
            <a:endParaRPr lang="de-DE"/>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B432C5-E28E-47D8-A309-0E3B6187A466}" type="slidenum">
              <a:rPr lang="de-DE"/>
              <a:pPr>
                <a:defRPr/>
              </a:pPr>
              <a:t>91</a:t>
            </a:fld>
            <a:endParaRPr lang="de-DE"/>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92</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pPr>
              <a:defRPr/>
            </a:pPr>
            <a:fld id="{9315ADC1-0781-4783-8869-9022E5C6BDC6}" type="slidenum">
              <a:rPr lang="de-DE" smtClean="0"/>
              <a:pPr>
                <a:defRPr/>
              </a:pPr>
              <a:t>94</a:t>
            </a:fld>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95</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96</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10</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97</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100</a:t>
            </a:fld>
            <a:endParaRPr lang="en-US"/>
          </a:p>
        </p:txBody>
      </p:sp>
    </p:spTree>
    <p:extLst>
      <p:ext uri="{BB962C8B-B14F-4D97-AF65-F5344CB8AC3E}">
        <p14:creationId xmlns:p14="http://schemas.microsoft.com/office/powerpoint/2010/main" xmlns="" val="2444170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90600">
              <a:defRPr sz="2400">
                <a:solidFill>
                  <a:schemeClr val="tx1"/>
                </a:solidFill>
                <a:latin typeface="Arial" pitchFamily="34" charset="0"/>
                <a:ea typeface="MS PGothic" pitchFamily="34" charset="-128"/>
              </a:defRPr>
            </a:lvl1pPr>
            <a:lvl2pPr marL="742950" indent="-285750" defTabSz="990600">
              <a:defRPr sz="2400">
                <a:solidFill>
                  <a:schemeClr val="tx1"/>
                </a:solidFill>
                <a:latin typeface="Arial" pitchFamily="34" charset="0"/>
                <a:ea typeface="MS PGothic" pitchFamily="34" charset="-128"/>
              </a:defRPr>
            </a:lvl2pPr>
            <a:lvl3pPr marL="1143000" indent="-228600" defTabSz="990600">
              <a:defRPr sz="2400">
                <a:solidFill>
                  <a:schemeClr val="tx1"/>
                </a:solidFill>
                <a:latin typeface="Arial" pitchFamily="34" charset="0"/>
                <a:ea typeface="MS PGothic" pitchFamily="34" charset="-128"/>
              </a:defRPr>
            </a:lvl3pPr>
            <a:lvl4pPr marL="1600200" indent="-228600" defTabSz="990600">
              <a:defRPr sz="2400">
                <a:solidFill>
                  <a:schemeClr val="tx1"/>
                </a:solidFill>
                <a:latin typeface="Arial" pitchFamily="34" charset="0"/>
                <a:ea typeface="MS PGothic" pitchFamily="34" charset="-128"/>
              </a:defRPr>
            </a:lvl4pPr>
            <a:lvl5pPr marL="2057400" indent="-228600" defTabSz="990600">
              <a:defRPr sz="2400">
                <a:solidFill>
                  <a:schemeClr val="tx1"/>
                </a:solidFill>
                <a:latin typeface="Arial" pitchFamily="34" charset="0"/>
                <a:ea typeface="MS PGothic" pitchFamily="34" charset="-128"/>
              </a:defRPr>
            </a:lvl5pPr>
            <a:lvl6pPr marL="2514600" indent="-228600" defTabSz="990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90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90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90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076F992-8142-4E79-8345-B166404BDF56}" type="slidenum">
              <a:rPr lang="de-DE" sz="1300"/>
              <a:pPr/>
              <a:t>113</a:t>
            </a:fld>
            <a:endParaRPr lang="de-DE" sz="1300"/>
          </a:p>
        </p:txBody>
      </p:sp>
      <p:sp>
        <p:nvSpPr>
          <p:cNvPr id="137219" name="Rectangle 2"/>
          <p:cNvSpPr>
            <a:spLocks noGrp="1" noRot="1" noChangeAspect="1" noChangeArrowheads="1" noTextEdit="1"/>
          </p:cNvSpPr>
          <p:nvPr>
            <p:ph type="sldImg"/>
          </p:nvPr>
        </p:nvSpPr>
        <p:spPr>
          <a:xfrm>
            <a:off x="990600" y="766763"/>
            <a:ext cx="5118100" cy="3838575"/>
          </a:xfrm>
          <a:ln/>
        </p:spPr>
      </p:sp>
      <p:sp>
        <p:nvSpPr>
          <p:cNvPr id="137220" name="Rectangle 3"/>
          <p:cNvSpPr>
            <a:spLocks noGrp="1" noChangeArrowheads="1"/>
          </p:cNvSpPr>
          <p:nvPr>
            <p:ph type="body" idx="1"/>
          </p:nvPr>
        </p:nvSpPr>
        <p:spPr>
          <a:xfrm>
            <a:off x="709613" y="4860925"/>
            <a:ext cx="5680075" cy="4606925"/>
          </a:xfrm>
          <a:noFill/>
        </p:spPr>
        <p:txBody>
          <a:bodyPr/>
          <a:lstStyle/>
          <a:p>
            <a:pPr eaLnBrk="1" hangingPunct="1"/>
            <a:endParaRPr lang="de-DE"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116</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639C5-F122-4198-87EC-1D9358321A1A}" type="slidenum">
              <a:rPr lang="de-DE"/>
              <a:pPr/>
              <a:t>117</a:t>
            </a:fld>
            <a:endParaRPr lang="de-DE"/>
          </a:p>
        </p:txBody>
      </p:sp>
      <p:sp>
        <p:nvSpPr>
          <p:cNvPr id="1270786" name="Rectangle 2"/>
          <p:cNvSpPr>
            <a:spLocks noGrp="1" noRot="1" noChangeAspect="1" noChangeArrowheads="1" noTextEdit="1"/>
          </p:cNvSpPr>
          <p:nvPr>
            <p:ph type="sldImg"/>
          </p:nvPr>
        </p:nvSpPr>
        <p:spPr>
          <a:xfrm>
            <a:off x="990600" y="766763"/>
            <a:ext cx="5118100" cy="3838575"/>
          </a:xfrm>
          <a:ln/>
        </p:spPr>
      </p:sp>
      <p:sp>
        <p:nvSpPr>
          <p:cNvPr id="1270787" name="Rectangle 3"/>
          <p:cNvSpPr>
            <a:spLocks noGrp="1" noChangeArrowheads="1"/>
          </p:cNvSpPr>
          <p:nvPr>
            <p:ph type="body" idx="1"/>
          </p:nvPr>
        </p:nvSpPr>
        <p:spPr>
          <a:xfrm>
            <a:off x="709613" y="4860925"/>
            <a:ext cx="5680075" cy="4606925"/>
          </a:xfrm>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118</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On going BOLD signal has been recently used</a:t>
            </a:r>
            <a:r>
              <a:rPr lang="en-US" smtClean="0"/>
              <a:t> for the diagnosis and investigation of various brain pathologies, such as Alzheimer's, disorders of consciousness, as well as in stroke. </a:t>
            </a:r>
          </a:p>
          <a:p>
            <a:pPr eaLnBrk="1" hangingPunct="1">
              <a:spcBef>
                <a:spcPct val="0"/>
              </a:spcBef>
            </a:pPr>
            <a:r>
              <a:rPr lang="en-US" smtClean="0"/>
              <a:t>In this study, by He and colleagues, functional connectivity (using on-going BOLD signal) was computed  within the attention network in areas that are structurally intact. They have found a breakdown of cortical connectivity (can be seen on the time courses plotted on the right figure) which recovered later on. This breakdown in functional connectivity was shown to correlates with behavior in spatial attentional task (shown on the left graphs). </a:t>
            </a:r>
          </a:p>
          <a:p>
            <a:pPr eaLnBrk="1" hangingPunct="1">
              <a:spcBef>
                <a:spcPct val="0"/>
              </a:spcBef>
            </a:pPr>
            <a:r>
              <a:rPr lang="en-US" smtClean="0"/>
              <a:t>So the network is impaired although the region is structurally intact. These results contradict the traditional views of the brain as being localized (one area in charge of one function) and supports the more current views of the brain as being comprised of networks. </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NEGLECT: a deficit in attention to and awareness of one side of space is observed.</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47C57E56-47EA-4BA5-ABE2-C07A5138D3A1}" type="slidenum">
              <a:rPr lang="en-US" sz="1300"/>
              <a:pPr eaLnBrk="1" hangingPunct="1"/>
              <a:t>128</a:t>
            </a:fld>
            <a:endParaRPr lang="en-US" sz="13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In order to address our research question at the network level, and to be able to asses different lesions,  we have adopted a template of 8 spatially independent networks computed by Beckmann and colleagues. This template contains networks such as the visual network, auditory/ executive control networks, and is based on PICA analysis done on 10 healthy controls. Our choice of this template was guided by the fact that these networks have been shown to be of functional relevance and high inter-subject consistency. </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6876B9AD-E44E-4A4D-9ADC-74B94E7E2737}" type="slidenum">
              <a:rPr lang="en-US" sz="1300"/>
              <a:pPr eaLnBrk="1" hangingPunct="1"/>
              <a:t>130</a:t>
            </a:fld>
            <a:endParaRPr lang="en-US" sz="13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Can limit severity for only mild-moderate.</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7A664150-3148-4E05-970C-1416D956701E}" type="slidenum">
              <a:rPr lang="en-US" sz="1300"/>
              <a:pPr eaLnBrk="1" hangingPunct="1"/>
              <a:t>131</a:t>
            </a:fld>
            <a:endParaRPr lang="en-US" sz="13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first step of our analysis was mapping individual lesions into affected and unaffected networks. To that end, FLAIR and DWI images were used for manual drawing of lesion masks. As can be seen here, lesions varied both in location and size. We then used a binarized version of the 8 networks template I introduced earlier and computed the overlap between the two, such as any overlap would result in assigning this network into the affected category. We thus get a binarized matrix which tells us for each subject, which are the affected and which are the unaffected networks by the individual lesion. </a:t>
            </a:r>
          </a:p>
          <a:p>
            <a:pPr eaLnBrk="1" hangingPunct="1">
              <a:spcBef>
                <a:spcPct val="0"/>
              </a:spcBef>
            </a:pPr>
            <a:r>
              <a:rPr lang="en-US" smtClean="0"/>
              <a:t>For example, for patient 1, the lesion was located in the left putamen and left insular cortex. According to the network approach suggested here, the affected networks by the lesion were networks c (auditory system) d (sensorimotor system) and f (executive control). </a:t>
            </a:r>
          </a:p>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48AF9B03-1D05-47DA-BA5A-56D1441C91B3}" type="slidenum">
              <a:rPr lang="en-US" sz="1300"/>
              <a:pPr eaLnBrk="1" hangingPunct="1"/>
              <a:t>132</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11</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second step of our analysis was functional connectivity analysis. </a:t>
            </a:r>
          </a:p>
          <a:p>
            <a:pPr eaLnBrk="1" hangingPunct="1">
              <a:spcBef>
                <a:spcPct val="0"/>
              </a:spcBef>
            </a:pPr>
            <a:r>
              <a:rPr lang="en-US" smtClean="0"/>
              <a:t>For each subject, for each of the three scans, the eight networks were used as predictors in a GLM analysis. This analysis yields individualized spatial maps for each one of the components/networks. As can be seen in the figure here for one component; the visual component; individualized spatial maps were computed for each time point; day 1, day7 and day 90. </a:t>
            </a:r>
          </a:p>
          <a:p>
            <a:pPr eaLnBrk="1" hangingPunct="1">
              <a:spcBef>
                <a:spcPct val="0"/>
              </a:spcBef>
            </a:pPr>
            <a:endParaRPr lang="en-US" smtClean="0"/>
          </a:p>
          <a:p>
            <a:pPr eaLnBrk="1" hangingPunct="1">
              <a:spcBef>
                <a:spcPct val="0"/>
              </a:spcBef>
            </a:pPr>
            <a:r>
              <a:rPr lang="en-US" smtClean="0"/>
              <a:t>Next, in order to quantify the change over time in the spatial pattern, we have computed spatial correlation using concordance correlation coefficient. (ranges between -1 and 1). The lower the value is, the larger the change in the spatial pattern. </a:t>
            </a:r>
          </a:p>
          <a:p>
            <a:pPr eaLnBrk="1" hangingPunct="1">
              <a:spcBef>
                <a:spcPct val="0"/>
              </a:spcBef>
            </a:pPr>
            <a:endParaRPr lang="en-US" smtClean="0"/>
          </a:p>
          <a:p>
            <a:pPr eaLnBrk="1" hangingPunct="1">
              <a:spcBef>
                <a:spcPct val="0"/>
              </a:spcBef>
            </a:pPr>
            <a:r>
              <a:rPr lang="en-US" smtClean="0"/>
              <a:t>Importantly, the lesion area was removed prior to concordance computation as we were interested in the indirect effects of the lesion on functional connectivity. </a:t>
            </a:r>
          </a:p>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1AF56E5E-FBE0-4EB3-8FA2-EC2F42139514}" type="slidenum">
              <a:rPr lang="en-US" sz="1300"/>
              <a:pPr eaLnBrk="1" hangingPunct="1"/>
              <a:t>133</a:t>
            </a:fld>
            <a:endParaRPr lang="en-US" sz="13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In order to statistically compare concordance values for affected and unaffected networks, we have computed delta concordance, which is the average concordance over unaffected networks minus the average concordance over affected networks. Given our hypothesis, we expect positive difference, i.e. a lager change in the spatial pattern over affected networks. As can be seen on the plot on the right, we found significant differences between affected and unaffected networks concordance. This effect is largely evident in the single subject level. </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A53BF91F-8E57-4E0A-9A7D-A11C2B588283}" type="slidenum">
              <a:rPr lang="en-US" sz="1300"/>
              <a:pPr eaLnBrk="1" hangingPunct="1"/>
              <a:t>134</a:t>
            </a:fld>
            <a:endParaRPr lang="en-US" sz="13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1071299" eaLnBrk="1" hangingPunct="1">
              <a:spcBef>
                <a:spcPct val="0"/>
              </a:spcBef>
            </a:pPr>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Arial" pitchFamily="34" charset="0"/>
                <a:ea typeface="ＭＳ Ｐゴシック" pitchFamily="34" charset="-128"/>
              </a:defRPr>
            </a:lvl1pPr>
            <a:lvl2pPr marL="804763" indent="-309524" eaLnBrk="0" hangingPunct="0">
              <a:defRPr sz="2600">
                <a:solidFill>
                  <a:schemeClr val="tx1"/>
                </a:solidFill>
                <a:latin typeface="Arial" pitchFamily="34" charset="0"/>
                <a:ea typeface="ＭＳ Ｐゴシック" pitchFamily="34" charset="-128"/>
              </a:defRPr>
            </a:lvl2pPr>
            <a:lvl3pPr marL="1238098" indent="-247620" eaLnBrk="0" hangingPunct="0">
              <a:defRPr sz="2600">
                <a:solidFill>
                  <a:schemeClr val="tx1"/>
                </a:solidFill>
                <a:latin typeface="Arial" pitchFamily="34" charset="0"/>
                <a:ea typeface="ＭＳ Ｐゴシック" pitchFamily="34" charset="-128"/>
              </a:defRPr>
            </a:lvl3pPr>
            <a:lvl4pPr marL="1733337" indent="-247620" eaLnBrk="0" hangingPunct="0">
              <a:defRPr sz="2600">
                <a:solidFill>
                  <a:schemeClr val="tx1"/>
                </a:solidFill>
                <a:latin typeface="Arial" pitchFamily="34" charset="0"/>
                <a:ea typeface="ＭＳ Ｐゴシック" pitchFamily="34" charset="-128"/>
              </a:defRPr>
            </a:lvl4pPr>
            <a:lvl5pPr marL="2228576" indent="-247620" eaLnBrk="0" hangingPunct="0">
              <a:defRPr sz="2600">
                <a:solidFill>
                  <a:schemeClr val="tx1"/>
                </a:solidFill>
                <a:latin typeface="Arial" pitchFamily="34" charset="0"/>
                <a:ea typeface="ＭＳ Ｐゴシック" pitchFamily="34" charset="-128"/>
              </a:defRPr>
            </a:lvl5pPr>
            <a:lvl6pPr marL="2723815"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defTabSz="495239"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eaLnBrk="1" hangingPunct="1"/>
            <a:fld id="{F5CADCC4-1BB3-42EB-AA73-E4F0821CDD6B}" type="slidenum">
              <a:rPr lang="en-US" sz="1300"/>
              <a:pPr eaLnBrk="1" hangingPunct="1"/>
              <a:t>135</a:t>
            </a:fld>
            <a:endParaRPr lang="en-US" sz="13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136</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639C5-F122-4198-87EC-1D9358321A1A}" type="slidenum">
              <a:rPr lang="de-DE"/>
              <a:pPr/>
              <a:t>137</a:t>
            </a:fld>
            <a:endParaRPr lang="de-DE"/>
          </a:p>
        </p:txBody>
      </p:sp>
      <p:sp>
        <p:nvSpPr>
          <p:cNvPr id="1270786" name="Rectangle 2"/>
          <p:cNvSpPr>
            <a:spLocks noGrp="1" noRot="1" noChangeAspect="1" noChangeArrowheads="1" noTextEdit="1"/>
          </p:cNvSpPr>
          <p:nvPr>
            <p:ph type="sldImg"/>
          </p:nvPr>
        </p:nvSpPr>
        <p:spPr>
          <a:xfrm>
            <a:off x="990600" y="766763"/>
            <a:ext cx="5118100" cy="3838575"/>
          </a:xfrm>
          <a:ln/>
        </p:spPr>
      </p:sp>
      <p:sp>
        <p:nvSpPr>
          <p:cNvPr id="1270787" name="Rectangle 3"/>
          <p:cNvSpPr>
            <a:spLocks noGrp="1" noChangeArrowheads="1"/>
          </p:cNvSpPr>
          <p:nvPr>
            <p:ph type="body" idx="1"/>
          </p:nvPr>
        </p:nvSpPr>
        <p:spPr>
          <a:xfrm>
            <a:off x="709613" y="4860925"/>
            <a:ext cx="5680075" cy="4606925"/>
          </a:xfrm>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138</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139</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141</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145</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0A17F-89FC-44B0-924E-51EB40ED587F}" type="slidenum">
              <a:rPr lang="de-DE"/>
              <a:pPr/>
              <a:t>148</a:t>
            </a:fld>
            <a:endParaRPr lang="de-DE"/>
          </a:p>
        </p:txBody>
      </p:sp>
      <p:sp>
        <p:nvSpPr>
          <p:cNvPr id="427010" name="Rectangle 2"/>
          <p:cNvSpPr>
            <a:spLocks noGrp="1" noRot="1" noChangeAspect="1" noChangeArrowheads="1" noTextEdit="1"/>
          </p:cNvSpPr>
          <p:nvPr>
            <p:ph type="sldImg"/>
          </p:nvPr>
        </p:nvSpPr>
        <p:spPr>
          <a:xfrm>
            <a:off x="992188" y="766763"/>
            <a:ext cx="5114925" cy="3836987"/>
          </a:xfrm>
          <a:ln/>
        </p:spPr>
      </p:sp>
      <p:sp>
        <p:nvSpPr>
          <p:cNvPr id="427011" name="Rectangle 3"/>
          <p:cNvSpPr>
            <a:spLocks noGrp="1" noChangeArrowheads="1"/>
          </p:cNvSpPr>
          <p:nvPr>
            <p:ph type="body" idx="1"/>
          </p:nvPr>
        </p:nvSpPr>
        <p:spPr>
          <a:xfrm>
            <a:off x="709615" y="4860926"/>
            <a:ext cx="5680075" cy="4606925"/>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12</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0A17F-89FC-44B0-924E-51EB40ED587F}" type="slidenum">
              <a:rPr lang="de-DE"/>
              <a:pPr/>
              <a:t>149</a:t>
            </a:fld>
            <a:endParaRPr lang="de-DE"/>
          </a:p>
        </p:txBody>
      </p:sp>
      <p:sp>
        <p:nvSpPr>
          <p:cNvPr id="427010" name="Rectangle 2"/>
          <p:cNvSpPr>
            <a:spLocks noGrp="1" noRot="1" noChangeAspect="1" noChangeArrowheads="1" noTextEdit="1"/>
          </p:cNvSpPr>
          <p:nvPr>
            <p:ph type="sldImg"/>
          </p:nvPr>
        </p:nvSpPr>
        <p:spPr>
          <a:xfrm>
            <a:off x="992188" y="766763"/>
            <a:ext cx="5114925" cy="3836987"/>
          </a:xfrm>
          <a:ln/>
        </p:spPr>
      </p:sp>
      <p:sp>
        <p:nvSpPr>
          <p:cNvPr id="427011" name="Rectangle 3"/>
          <p:cNvSpPr>
            <a:spLocks noGrp="1" noChangeArrowheads="1"/>
          </p:cNvSpPr>
          <p:nvPr>
            <p:ph type="body" idx="1"/>
          </p:nvPr>
        </p:nvSpPr>
        <p:spPr>
          <a:xfrm>
            <a:off x="709615" y="4860926"/>
            <a:ext cx="5680075" cy="4606925"/>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0A17F-89FC-44B0-924E-51EB40ED587F}" type="slidenum">
              <a:rPr lang="de-DE"/>
              <a:pPr/>
              <a:t>150</a:t>
            </a:fld>
            <a:endParaRPr lang="de-DE"/>
          </a:p>
        </p:txBody>
      </p:sp>
      <p:sp>
        <p:nvSpPr>
          <p:cNvPr id="427010" name="Rectangle 2"/>
          <p:cNvSpPr>
            <a:spLocks noGrp="1" noRot="1" noChangeAspect="1" noChangeArrowheads="1" noTextEdit="1"/>
          </p:cNvSpPr>
          <p:nvPr>
            <p:ph type="sldImg"/>
          </p:nvPr>
        </p:nvSpPr>
        <p:spPr>
          <a:xfrm>
            <a:off x="992188" y="766763"/>
            <a:ext cx="5114925" cy="3836987"/>
          </a:xfrm>
          <a:ln/>
        </p:spPr>
      </p:sp>
      <p:sp>
        <p:nvSpPr>
          <p:cNvPr id="427011" name="Rectangle 3"/>
          <p:cNvSpPr>
            <a:spLocks noGrp="1" noChangeArrowheads="1"/>
          </p:cNvSpPr>
          <p:nvPr>
            <p:ph type="body" idx="1"/>
          </p:nvPr>
        </p:nvSpPr>
        <p:spPr>
          <a:xfrm>
            <a:off x="709615" y="4860926"/>
            <a:ext cx="5680075" cy="4606925"/>
          </a:xfrm>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0A17F-89FC-44B0-924E-51EB40ED587F}" type="slidenum">
              <a:rPr lang="de-DE"/>
              <a:pPr/>
              <a:t>151</a:t>
            </a:fld>
            <a:endParaRPr lang="de-DE"/>
          </a:p>
        </p:txBody>
      </p:sp>
      <p:sp>
        <p:nvSpPr>
          <p:cNvPr id="427010" name="Rectangle 2"/>
          <p:cNvSpPr>
            <a:spLocks noGrp="1" noRot="1" noChangeAspect="1" noChangeArrowheads="1" noTextEdit="1"/>
          </p:cNvSpPr>
          <p:nvPr>
            <p:ph type="sldImg"/>
          </p:nvPr>
        </p:nvSpPr>
        <p:spPr>
          <a:xfrm>
            <a:off x="992188" y="766763"/>
            <a:ext cx="5114925" cy="3836987"/>
          </a:xfrm>
          <a:ln/>
        </p:spPr>
      </p:sp>
      <p:sp>
        <p:nvSpPr>
          <p:cNvPr id="427011" name="Rectangle 3"/>
          <p:cNvSpPr>
            <a:spLocks noGrp="1" noChangeArrowheads="1"/>
          </p:cNvSpPr>
          <p:nvPr>
            <p:ph type="body" idx="1"/>
          </p:nvPr>
        </p:nvSpPr>
        <p:spPr>
          <a:xfrm>
            <a:off x="709615" y="4860926"/>
            <a:ext cx="5680075" cy="4606925"/>
          </a:xfrm>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0A17F-89FC-44B0-924E-51EB40ED587F}" type="slidenum">
              <a:rPr lang="de-DE"/>
              <a:pPr/>
              <a:t>152</a:t>
            </a:fld>
            <a:endParaRPr lang="de-DE"/>
          </a:p>
        </p:txBody>
      </p:sp>
      <p:sp>
        <p:nvSpPr>
          <p:cNvPr id="427010" name="Rectangle 2"/>
          <p:cNvSpPr>
            <a:spLocks noGrp="1" noRot="1" noChangeAspect="1" noChangeArrowheads="1" noTextEdit="1"/>
          </p:cNvSpPr>
          <p:nvPr>
            <p:ph type="sldImg"/>
          </p:nvPr>
        </p:nvSpPr>
        <p:spPr>
          <a:xfrm>
            <a:off x="992188" y="766763"/>
            <a:ext cx="5114925" cy="3836987"/>
          </a:xfrm>
          <a:ln/>
        </p:spPr>
      </p:sp>
      <p:sp>
        <p:nvSpPr>
          <p:cNvPr id="427011" name="Rectangle 3"/>
          <p:cNvSpPr>
            <a:spLocks noGrp="1" noChangeArrowheads="1"/>
          </p:cNvSpPr>
          <p:nvPr>
            <p:ph type="body" idx="1"/>
          </p:nvPr>
        </p:nvSpPr>
        <p:spPr>
          <a:xfrm>
            <a:off x="709615" y="4860926"/>
            <a:ext cx="5680075" cy="4606925"/>
          </a:xfrm>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65C487-6775-4E53-95BF-16356E442106}" type="slidenum">
              <a:rPr lang="de-DE"/>
              <a:pPr/>
              <a:t>153</a:t>
            </a:fld>
            <a:endParaRPr lang="de-DE"/>
          </a:p>
        </p:txBody>
      </p:sp>
      <p:sp>
        <p:nvSpPr>
          <p:cNvPr id="445442" name="Rectangle 2"/>
          <p:cNvSpPr>
            <a:spLocks noGrp="1" noRot="1" noChangeAspect="1" noChangeArrowheads="1" noTextEdit="1"/>
          </p:cNvSpPr>
          <p:nvPr>
            <p:ph type="sldImg"/>
          </p:nvPr>
        </p:nvSpPr>
        <p:spPr>
          <a:xfrm>
            <a:off x="992188" y="766763"/>
            <a:ext cx="5114925" cy="3836987"/>
          </a:xfrm>
          <a:ln/>
        </p:spPr>
      </p:sp>
      <p:sp>
        <p:nvSpPr>
          <p:cNvPr id="445443" name="Rectangle 3"/>
          <p:cNvSpPr>
            <a:spLocks noGrp="1" noChangeArrowheads="1"/>
          </p:cNvSpPr>
          <p:nvPr>
            <p:ph type="body" idx="1"/>
          </p:nvPr>
        </p:nvSpPr>
        <p:spPr>
          <a:xfrm>
            <a:off x="709615" y="4860926"/>
            <a:ext cx="5680075" cy="4606925"/>
          </a:xfrm>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154</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2EBA1-3DEF-4168-8F01-BAB88B9F83AD}" type="slidenum">
              <a:rPr lang="en-US" smtClean="0"/>
              <a:pPr/>
              <a:t>155</a:t>
            </a:fld>
            <a:endParaRPr lang="en-US"/>
          </a:p>
        </p:txBody>
      </p:sp>
    </p:spTree>
    <p:extLst>
      <p:ext uri="{BB962C8B-B14F-4D97-AF65-F5344CB8AC3E}">
        <p14:creationId xmlns:p14="http://schemas.microsoft.com/office/powerpoint/2010/main" xmlns="" val="33226672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159</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639C5-F122-4198-87EC-1D9358321A1A}" type="slidenum">
              <a:rPr lang="de-DE"/>
              <a:pPr/>
              <a:t>160</a:t>
            </a:fld>
            <a:endParaRPr lang="de-DE"/>
          </a:p>
        </p:txBody>
      </p:sp>
      <p:sp>
        <p:nvSpPr>
          <p:cNvPr id="1270786" name="Rectangle 2"/>
          <p:cNvSpPr>
            <a:spLocks noGrp="1" noRot="1" noChangeAspect="1" noChangeArrowheads="1" noTextEdit="1"/>
          </p:cNvSpPr>
          <p:nvPr>
            <p:ph type="sldImg"/>
          </p:nvPr>
        </p:nvSpPr>
        <p:spPr>
          <a:xfrm>
            <a:off x="990600" y="766763"/>
            <a:ext cx="5118100" cy="3838575"/>
          </a:xfrm>
          <a:ln/>
        </p:spPr>
      </p:sp>
      <p:sp>
        <p:nvSpPr>
          <p:cNvPr id="1270787" name="Rectangle 3"/>
          <p:cNvSpPr>
            <a:spLocks noGrp="1" noChangeArrowheads="1"/>
          </p:cNvSpPr>
          <p:nvPr>
            <p:ph type="body" idx="1"/>
          </p:nvPr>
        </p:nvSpPr>
        <p:spPr>
          <a:xfrm>
            <a:off x="709613" y="4860925"/>
            <a:ext cx="5680075" cy="4606925"/>
          </a:xfrm>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161</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13</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3ECEA6CD-E15B-4D67-86ED-BF8F46DEEF21}" type="slidenum">
              <a:rPr lang="de-DE" sz="1300"/>
              <a:pPr eaLnBrk="1" hangingPunct="1"/>
              <a:t>162</a:t>
            </a:fld>
            <a:endParaRPr lang="de-DE" sz="1300"/>
          </a:p>
        </p:txBody>
      </p:sp>
      <p:sp>
        <p:nvSpPr>
          <p:cNvPr id="163843" name="Rectangle 2"/>
          <p:cNvSpPr>
            <a:spLocks noGrp="1" noRot="1" noChangeAspect="1" noChangeArrowheads="1" noTextEdit="1"/>
          </p:cNvSpPr>
          <p:nvPr>
            <p:ph type="sldImg"/>
          </p:nvPr>
        </p:nvSpPr>
        <p:spPr>
          <a:xfrm>
            <a:off x="990600" y="766763"/>
            <a:ext cx="5118100" cy="3838575"/>
          </a:xfrm>
          <a:ln/>
        </p:spPr>
      </p:sp>
      <p:sp>
        <p:nvSpPr>
          <p:cNvPr id="163844" name="Rectangle 3"/>
          <p:cNvSpPr>
            <a:spLocks noGrp="1" noChangeArrowheads="1"/>
          </p:cNvSpPr>
          <p:nvPr>
            <p:ph type="body" idx="1"/>
          </p:nvPr>
        </p:nvSpPr>
        <p:spPr>
          <a:xfrm>
            <a:off x="709930" y="4860123"/>
            <a:ext cx="5679440" cy="460788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163</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6383" indent="-298609" eaLnBrk="0" hangingPunct="0">
              <a:defRPr sz="2500">
                <a:solidFill>
                  <a:schemeClr val="tx1"/>
                </a:solidFill>
                <a:latin typeface="Times New Roman" pitchFamily="18" charset="0"/>
              </a:defRPr>
            </a:lvl2pPr>
            <a:lvl3pPr marL="1194435" indent="-238887" eaLnBrk="0" hangingPunct="0">
              <a:defRPr sz="2500">
                <a:solidFill>
                  <a:schemeClr val="tx1"/>
                </a:solidFill>
                <a:latin typeface="Times New Roman" pitchFamily="18" charset="0"/>
              </a:defRPr>
            </a:lvl3pPr>
            <a:lvl4pPr marL="1672209" indent="-238887" eaLnBrk="0" hangingPunct="0">
              <a:defRPr sz="2500">
                <a:solidFill>
                  <a:schemeClr val="tx1"/>
                </a:solidFill>
                <a:latin typeface="Times New Roman" pitchFamily="18" charset="0"/>
              </a:defRPr>
            </a:lvl4pPr>
            <a:lvl5pPr marL="2149983" indent="-238887" eaLnBrk="0" hangingPunct="0">
              <a:defRPr sz="2500">
                <a:solidFill>
                  <a:schemeClr val="tx1"/>
                </a:solidFill>
                <a:latin typeface="Times New Roman" pitchFamily="18" charset="0"/>
              </a:defRPr>
            </a:lvl5pPr>
            <a:lvl6pPr marL="2627757" indent="-238887" eaLnBrk="0" fontAlgn="base" hangingPunct="0">
              <a:spcBef>
                <a:spcPct val="0"/>
              </a:spcBef>
              <a:spcAft>
                <a:spcPct val="0"/>
              </a:spcAft>
              <a:defRPr sz="2500">
                <a:solidFill>
                  <a:schemeClr val="tx1"/>
                </a:solidFill>
                <a:latin typeface="Times New Roman" pitchFamily="18" charset="0"/>
              </a:defRPr>
            </a:lvl6pPr>
            <a:lvl7pPr marL="3105531" indent="-238887" eaLnBrk="0" fontAlgn="base" hangingPunct="0">
              <a:spcBef>
                <a:spcPct val="0"/>
              </a:spcBef>
              <a:spcAft>
                <a:spcPct val="0"/>
              </a:spcAft>
              <a:defRPr sz="2500">
                <a:solidFill>
                  <a:schemeClr val="tx1"/>
                </a:solidFill>
                <a:latin typeface="Times New Roman" pitchFamily="18" charset="0"/>
              </a:defRPr>
            </a:lvl7pPr>
            <a:lvl8pPr marL="3583305" indent="-238887" eaLnBrk="0" fontAlgn="base" hangingPunct="0">
              <a:spcBef>
                <a:spcPct val="0"/>
              </a:spcBef>
              <a:spcAft>
                <a:spcPct val="0"/>
              </a:spcAft>
              <a:defRPr sz="2500">
                <a:solidFill>
                  <a:schemeClr val="tx1"/>
                </a:solidFill>
                <a:latin typeface="Times New Roman" pitchFamily="18" charset="0"/>
              </a:defRPr>
            </a:lvl8pPr>
            <a:lvl9pPr marL="4061079" indent="-238887" eaLnBrk="0" fontAlgn="base" hangingPunct="0">
              <a:spcBef>
                <a:spcPct val="0"/>
              </a:spcBef>
              <a:spcAft>
                <a:spcPct val="0"/>
              </a:spcAft>
              <a:defRPr sz="2500">
                <a:solidFill>
                  <a:schemeClr val="tx1"/>
                </a:solidFill>
                <a:latin typeface="Times New Roman" pitchFamily="18" charset="0"/>
              </a:defRPr>
            </a:lvl9pPr>
          </a:lstStyle>
          <a:p>
            <a:pPr eaLnBrk="1" hangingPunct="1"/>
            <a:fld id="{1B3A9147-34EC-4097-99B0-7FA78F4CDE73}" type="slidenum">
              <a:rPr lang="de-DE" sz="1300">
                <a:latin typeface="New Century Schoolbook" pitchFamily="18" charset="0"/>
              </a:rPr>
              <a:pPr eaLnBrk="1" hangingPunct="1"/>
              <a:t>14</a:t>
            </a:fld>
            <a:endParaRPr lang="de-DE" sz="1300">
              <a:latin typeface="New Century Schoolbook" pitchFamily="18" charset="0"/>
            </a:endParaRPr>
          </a:p>
        </p:txBody>
      </p:sp>
      <p:sp>
        <p:nvSpPr>
          <p:cNvPr id="111619" name="Rectangle 2"/>
          <p:cNvSpPr>
            <a:spLocks noGrp="1" noRot="1" noChangeAspect="1" noChangeArrowheads="1" noTextEdit="1"/>
          </p:cNvSpPr>
          <p:nvPr>
            <p:ph type="sldImg"/>
          </p:nvPr>
        </p:nvSpPr>
        <p:spPr>
          <a:xfrm>
            <a:off x="989013" y="766763"/>
            <a:ext cx="5121275" cy="3840162"/>
          </a:xfrm>
          <a:ln/>
        </p:spPr>
      </p:sp>
      <p:sp>
        <p:nvSpPr>
          <p:cNvPr id="111620" name="Rectangle 3"/>
          <p:cNvSpPr>
            <a:spLocks noGrp="1" noChangeArrowheads="1"/>
          </p:cNvSpPr>
          <p:nvPr>
            <p:ph type="body" idx="1"/>
          </p:nvPr>
        </p:nvSpPr>
        <p:spPr>
          <a:xfrm>
            <a:off x="709930" y="4861772"/>
            <a:ext cx="5679440" cy="46062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63550" y="1487489"/>
            <a:ext cx="8161338" cy="148113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938" y="452439"/>
            <a:ext cx="2049462" cy="25161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550" y="452439"/>
            <a:ext cx="5995988" cy="25161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3308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1440290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404593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854787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2531728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1642795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1731847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315957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63550" y="1487489"/>
            <a:ext cx="8161338" cy="14811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688171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441904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3009246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090C187-CA21-4DAD-9C62-4C1366286DBF}" type="datetimeFigureOut">
              <a:rPr lang="de-DE" smtClean="0"/>
              <a:pPr/>
              <a:t>28.05.2013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258101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1" y="1487489"/>
            <a:ext cx="4003675" cy="14811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7" y="1487489"/>
            <a:ext cx="4005263" cy="14811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3550" y="452437"/>
            <a:ext cx="8197850" cy="552451"/>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4" name="Text Box 4"/>
          <p:cNvSpPr txBox="1">
            <a:spLocks noChangeArrowheads="1"/>
          </p:cNvSpPr>
          <p:nvPr/>
        </p:nvSpPr>
        <p:spPr bwMode="auto">
          <a:xfrm>
            <a:off x="7391400" y="6583365"/>
            <a:ext cx="1600200" cy="276999"/>
          </a:xfrm>
          <a:prstGeom prst="rect">
            <a:avLst/>
          </a:prstGeom>
          <a:noFill/>
          <a:ln w="9525">
            <a:noFill/>
            <a:miter lim="800000"/>
            <a:headEnd/>
            <a:tailEnd/>
          </a:ln>
          <a:effectLst/>
        </p:spPr>
        <p:txBody>
          <a:bodyPr>
            <a:spAutoFit/>
          </a:bodyPr>
          <a:lstStyle/>
          <a:p>
            <a:pPr algn="r" eaLnBrk="1" hangingPunct="1">
              <a:spcBef>
                <a:spcPct val="50000"/>
              </a:spcBef>
            </a:pPr>
            <a:endParaRPr lang="en-US" sz="1200">
              <a:latin typeface="Times New Roman" pitchFamily="1" charset="0"/>
            </a:endParaRPr>
          </a:p>
        </p:txBody>
      </p:sp>
      <p:sp>
        <p:nvSpPr>
          <p:cNvPr id="148486" name="Rectangle 6"/>
          <p:cNvSpPr>
            <a:spLocks noChangeArrowheads="1"/>
          </p:cNvSpPr>
          <p:nvPr/>
        </p:nvSpPr>
        <p:spPr bwMode="auto">
          <a:xfrm>
            <a:off x="0" y="2"/>
            <a:ext cx="9144000" cy="155575"/>
          </a:xfrm>
          <a:prstGeom prst="rect">
            <a:avLst/>
          </a:prstGeom>
          <a:solidFill>
            <a:schemeClr val="accent1"/>
          </a:solidFill>
          <a:ln w="9525">
            <a:noFill/>
            <a:miter lim="800000"/>
            <a:headEnd/>
            <a:tailEnd/>
          </a:ln>
          <a:effectLst/>
        </p:spPr>
        <p:txBody>
          <a:bodyPr wrap="none" anchor="ctr"/>
          <a:lstStyle/>
          <a:p>
            <a:endParaRPr lang="en-US"/>
          </a:p>
        </p:txBody>
      </p:sp>
      <p:sp>
        <p:nvSpPr>
          <p:cNvPr id="148488" name="Rectangle 8"/>
          <p:cNvSpPr>
            <a:spLocks noChangeArrowheads="1"/>
          </p:cNvSpPr>
          <p:nvPr/>
        </p:nvSpPr>
        <p:spPr bwMode="auto">
          <a:xfrm>
            <a:off x="0" y="6503989"/>
            <a:ext cx="9144000" cy="42863"/>
          </a:xfrm>
          <a:prstGeom prst="rect">
            <a:avLst/>
          </a:prstGeom>
          <a:solidFill>
            <a:schemeClr val="accent1"/>
          </a:solidFill>
          <a:ln w="9525">
            <a:noFill/>
            <a:miter lim="800000"/>
            <a:headEnd/>
            <a:tailEnd/>
          </a:ln>
          <a:effectLst/>
        </p:spPr>
        <p:txBody>
          <a:bodyPr wrap="none" anchor="ctr"/>
          <a:lstStyle/>
          <a:p>
            <a:endParaRPr lang="en-US"/>
          </a:p>
        </p:txBody>
      </p:sp>
      <p:sp>
        <p:nvSpPr>
          <p:cNvPr id="148489" name="Text Box 9"/>
          <p:cNvSpPr txBox="1">
            <a:spLocks noChangeArrowheads="1"/>
          </p:cNvSpPr>
          <p:nvPr/>
        </p:nvSpPr>
        <p:spPr bwMode="auto">
          <a:xfrm>
            <a:off x="112715" y="6545265"/>
            <a:ext cx="4764087" cy="276999"/>
          </a:xfrm>
          <a:prstGeom prst="rect">
            <a:avLst/>
          </a:prstGeom>
          <a:noFill/>
          <a:ln w="9525">
            <a:noFill/>
            <a:miter lim="800000"/>
            <a:headEnd/>
            <a:tailEnd/>
          </a:ln>
          <a:effectLst/>
        </p:spPr>
        <p:txBody>
          <a:bodyPr>
            <a:spAutoFit/>
          </a:bodyPr>
          <a:lstStyle/>
          <a:p>
            <a:r>
              <a:rPr lang="de-DE" sz="1200" dirty="0" smtClean="0">
                <a:solidFill>
                  <a:schemeClr val="accent2"/>
                </a:solidFill>
                <a:latin typeface="Verdana" pitchFamily="1" charset="0"/>
              </a:rPr>
              <a:t>Erice, May 28,</a:t>
            </a:r>
            <a:r>
              <a:rPr lang="de-DE" sz="1200" baseline="0" dirty="0" smtClean="0">
                <a:solidFill>
                  <a:schemeClr val="accent2"/>
                </a:solidFill>
                <a:latin typeface="Verdana" pitchFamily="1" charset="0"/>
              </a:rPr>
              <a:t> 2013</a:t>
            </a:r>
            <a:endParaRPr lang="de-DE" sz="1200" dirty="0">
              <a:solidFill>
                <a:schemeClr val="accent2"/>
              </a:solidFill>
              <a:latin typeface="Verdana" pitchFamily="1" charset="0"/>
            </a:endParaRPr>
          </a:p>
        </p:txBody>
      </p:sp>
      <p:sp>
        <p:nvSpPr>
          <p:cNvPr id="148490" name="Text Box 10"/>
          <p:cNvSpPr txBox="1">
            <a:spLocks noChangeArrowheads="1"/>
          </p:cNvSpPr>
          <p:nvPr/>
        </p:nvSpPr>
        <p:spPr bwMode="auto">
          <a:xfrm>
            <a:off x="123825" y="6245226"/>
            <a:ext cx="8890000" cy="276999"/>
          </a:xfrm>
          <a:prstGeom prst="rect">
            <a:avLst/>
          </a:prstGeom>
          <a:noFill/>
          <a:ln w="9525">
            <a:noFill/>
            <a:miter lim="800000"/>
            <a:headEnd/>
            <a:tailEnd/>
          </a:ln>
          <a:effectLst/>
        </p:spPr>
        <p:txBody>
          <a:bodyPr>
            <a:spAutoFit/>
          </a:bodyPr>
          <a:lstStyle/>
          <a:p>
            <a:pPr>
              <a:tabLst>
                <a:tab pos="766763" algn="l"/>
              </a:tabLst>
            </a:pPr>
            <a:r>
              <a:rPr lang="en-US" sz="1200" i="1">
                <a:solidFill>
                  <a:schemeClr val="accent2"/>
                </a:solidFill>
                <a:latin typeface="Verdana" pitchFamily="1" charset="0"/>
              </a:rPr>
              <a:t> </a:t>
            </a:r>
          </a:p>
        </p:txBody>
      </p:sp>
      <p:sp>
        <p:nvSpPr>
          <p:cNvPr id="148491" name="Rectangle 11"/>
          <p:cNvSpPr>
            <a:spLocks noChangeArrowheads="1"/>
          </p:cNvSpPr>
          <p:nvPr/>
        </p:nvSpPr>
        <p:spPr bwMode="auto">
          <a:xfrm>
            <a:off x="6656564" y="6545265"/>
            <a:ext cx="2411238" cy="276999"/>
          </a:xfrm>
          <a:prstGeom prst="rect">
            <a:avLst/>
          </a:prstGeom>
          <a:noFill/>
          <a:ln w="12700">
            <a:noFill/>
            <a:miter lim="800000"/>
            <a:headEnd/>
            <a:tailEnd/>
          </a:ln>
          <a:effectLst/>
        </p:spPr>
        <p:txBody>
          <a:bodyPr wrap="none">
            <a:spAutoFit/>
          </a:bodyPr>
          <a:lstStyle/>
          <a:p>
            <a:pPr algn="r"/>
            <a:r>
              <a:rPr lang="de-DE" sz="1200" baseline="0" dirty="0" smtClean="0">
                <a:solidFill>
                  <a:schemeClr val="accent2"/>
                </a:solidFill>
                <a:latin typeface="Verdana" pitchFamily="1" charset="0"/>
                <a:ea typeface="ヒラギノ角ゴ Pro W3" pitchFamily="1" charset="-128"/>
              </a:rPr>
              <a:t>N E U R O P L A S T I C I T Y</a:t>
            </a:r>
            <a:endParaRPr lang="de-DE" sz="1200" dirty="0">
              <a:solidFill>
                <a:schemeClr val="accent2"/>
              </a:solidFill>
              <a:latin typeface="Verdana" pitchFamily="1" charset="0"/>
              <a:ea typeface="ヒラギノ角ゴ Pro W3" pitchFamily="1" charset="-128"/>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4" r:id="rId12"/>
  </p:sldLayoutIdLst>
  <p:timing>
    <p:tnLst>
      <p:par>
        <p:cTn id="1" dur="indefinite" restart="never" nodeType="tmRoot"/>
      </p:par>
    </p:tnLst>
  </p:timing>
  <p:txStyles>
    <p:titleStyle>
      <a:lvl1pPr algn="ctr" rtl="0" fontAlgn="base">
        <a:spcBef>
          <a:spcPct val="0"/>
        </a:spcBef>
        <a:spcAft>
          <a:spcPct val="0"/>
        </a:spcAft>
        <a:defRPr sz="2600">
          <a:solidFill>
            <a:schemeClr val="tx2"/>
          </a:solidFill>
          <a:latin typeface="+mj-lt"/>
          <a:ea typeface="+mj-ea"/>
          <a:cs typeface="+mj-cs"/>
        </a:defRPr>
      </a:lvl1pPr>
      <a:lvl2pPr algn="ctr" rtl="0" fontAlgn="base">
        <a:spcBef>
          <a:spcPct val="0"/>
        </a:spcBef>
        <a:spcAft>
          <a:spcPct val="0"/>
        </a:spcAft>
        <a:defRPr sz="2600">
          <a:solidFill>
            <a:schemeClr val="tx2"/>
          </a:solidFill>
          <a:latin typeface="Verdana" pitchFamily="1" charset="0"/>
        </a:defRPr>
      </a:lvl2pPr>
      <a:lvl3pPr algn="ctr" rtl="0" fontAlgn="base">
        <a:spcBef>
          <a:spcPct val="0"/>
        </a:spcBef>
        <a:spcAft>
          <a:spcPct val="0"/>
        </a:spcAft>
        <a:defRPr sz="2600">
          <a:solidFill>
            <a:schemeClr val="tx2"/>
          </a:solidFill>
          <a:latin typeface="Verdana" pitchFamily="1" charset="0"/>
        </a:defRPr>
      </a:lvl3pPr>
      <a:lvl4pPr algn="ctr" rtl="0" fontAlgn="base">
        <a:spcBef>
          <a:spcPct val="0"/>
        </a:spcBef>
        <a:spcAft>
          <a:spcPct val="0"/>
        </a:spcAft>
        <a:defRPr sz="2600">
          <a:solidFill>
            <a:schemeClr val="tx2"/>
          </a:solidFill>
          <a:latin typeface="Verdana" pitchFamily="1" charset="0"/>
        </a:defRPr>
      </a:lvl4pPr>
      <a:lvl5pPr algn="ctr" rtl="0" fontAlgn="base">
        <a:spcBef>
          <a:spcPct val="0"/>
        </a:spcBef>
        <a:spcAft>
          <a:spcPct val="0"/>
        </a:spcAft>
        <a:defRPr sz="2600">
          <a:solidFill>
            <a:schemeClr val="tx2"/>
          </a:solidFill>
          <a:latin typeface="Verdana" pitchFamily="1" charset="0"/>
        </a:defRPr>
      </a:lvl5pPr>
      <a:lvl6pPr marL="457200" algn="ctr" rtl="0" fontAlgn="base">
        <a:spcBef>
          <a:spcPct val="0"/>
        </a:spcBef>
        <a:spcAft>
          <a:spcPct val="0"/>
        </a:spcAft>
        <a:defRPr sz="2600">
          <a:solidFill>
            <a:schemeClr val="tx2"/>
          </a:solidFill>
          <a:latin typeface="Verdana" pitchFamily="1" charset="0"/>
        </a:defRPr>
      </a:lvl6pPr>
      <a:lvl7pPr marL="914400" algn="ctr" rtl="0" fontAlgn="base">
        <a:spcBef>
          <a:spcPct val="0"/>
        </a:spcBef>
        <a:spcAft>
          <a:spcPct val="0"/>
        </a:spcAft>
        <a:defRPr sz="2600">
          <a:solidFill>
            <a:schemeClr val="tx2"/>
          </a:solidFill>
          <a:latin typeface="Verdana" pitchFamily="1" charset="0"/>
        </a:defRPr>
      </a:lvl7pPr>
      <a:lvl8pPr marL="1371600" algn="ctr" rtl="0" fontAlgn="base">
        <a:spcBef>
          <a:spcPct val="0"/>
        </a:spcBef>
        <a:spcAft>
          <a:spcPct val="0"/>
        </a:spcAft>
        <a:defRPr sz="2600">
          <a:solidFill>
            <a:schemeClr val="tx2"/>
          </a:solidFill>
          <a:latin typeface="Verdana" pitchFamily="1" charset="0"/>
        </a:defRPr>
      </a:lvl8pPr>
      <a:lvl9pPr marL="1828800" algn="ctr" rtl="0" fontAlgn="base">
        <a:spcBef>
          <a:spcPct val="0"/>
        </a:spcBef>
        <a:spcAft>
          <a:spcPct val="0"/>
        </a:spcAft>
        <a:defRPr sz="2600">
          <a:solidFill>
            <a:schemeClr val="tx2"/>
          </a:solidFill>
          <a:latin typeface="Verdana" pitchFamily="1" charset="0"/>
        </a:defRPr>
      </a:lvl9pPr>
    </p:titleStyle>
    <p:bodyStyle>
      <a:lvl1pPr marL="287338" indent="-287338" algn="l" rtl="0" fontAlgn="base">
        <a:spcBef>
          <a:spcPct val="20000"/>
        </a:spcBef>
        <a:spcAft>
          <a:spcPct val="0"/>
        </a:spcAft>
        <a:buChar char="•"/>
        <a:tabLst>
          <a:tab pos="287338" algn="l"/>
        </a:tabLst>
        <a:defRPr sz="2200">
          <a:solidFill>
            <a:schemeClr val="tx1"/>
          </a:solidFill>
          <a:latin typeface="+mn-lt"/>
          <a:ea typeface="+mn-ea"/>
          <a:cs typeface="+mn-cs"/>
        </a:defRPr>
      </a:lvl1pPr>
      <a:lvl2pPr marL="779463" indent="-204788" algn="l" rtl="0" fontAlgn="base">
        <a:spcBef>
          <a:spcPct val="20000"/>
        </a:spcBef>
        <a:spcAft>
          <a:spcPct val="0"/>
        </a:spcAft>
        <a:buFont typeface="Times" pitchFamily="1" charset="0"/>
        <a:buChar char="•"/>
        <a:tabLst>
          <a:tab pos="287338" algn="l"/>
        </a:tabLst>
        <a:defRPr sz="2200">
          <a:solidFill>
            <a:schemeClr val="tx1"/>
          </a:solidFill>
          <a:latin typeface="+mn-lt"/>
        </a:defRPr>
      </a:lvl2pPr>
      <a:lvl3pPr marL="1271588" indent="-228600" algn="l" rtl="0" fontAlgn="base">
        <a:spcBef>
          <a:spcPct val="20000"/>
        </a:spcBef>
        <a:spcAft>
          <a:spcPct val="0"/>
        </a:spcAft>
        <a:tabLst>
          <a:tab pos="287338" algn="l"/>
        </a:tabLst>
        <a:defRPr sz="2200">
          <a:solidFill>
            <a:schemeClr val="tx1"/>
          </a:solidFill>
          <a:latin typeface="+mn-lt"/>
        </a:defRPr>
      </a:lvl3pPr>
      <a:lvl4pPr marL="1690688" indent="-228600" algn="l" rtl="0" fontAlgn="base">
        <a:spcBef>
          <a:spcPct val="20000"/>
        </a:spcBef>
        <a:spcAft>
          <a:spcPct val="0"/>
        </a:spcAft>
        <a:buChar char="–"/>
        <a:tabLst>
          <a:tab pos="287338" algn="l"/>
        </a:tabLst>
        <a:defRPr sz="2200">
          <a:solidFill>
            <a:schemeClr val="tx1"/>
          </a:solidFill>
          <a:latin typeface="+mn-lt"/>
        </a:defRPr>
      </a:lvl4pPr>
      <a:lvl5pPr marL="2109788" indent="-228600" algn="l" rtl="0" fontAlgn="base">
        <a:spcBef>
          <a:spcPct val="20000"/>
        </a:spcBef>
        <a:spcAft>
          <a:spcPct val="0"/>
        </a:spcAft>
        <a:buChar char="»"/>
        <a:tabLst>
          <a:tab pos="287338" algn="l"/>
        </a:tabLst>
        <a:defRPr sz="2200">
          <a:solidFill>
            <a:schemeClr val="tx1"/>
          </a:solidFill>
          <a:latin typeface="+mn-lt"/>
        </a:defRPr>
      </a:lvl5pPr>
      <a:lvl6pPr marL="2566988" indent="-228600" algn="l" rtl="0" fontAlgn="base">
        <a:spcBef>
          <a:spcPct val="20000"/>
        </a:spcBef>
        <a:spcAft>
          <a:spcPct val="0"/>
        </a:spcAft>
        <a:buChar char="»"/>
        <a:tabLst>
          <a:tab pos="287338" algn="l"/>
        </a:tabLst>
        <a:defRPr sz="2200">
          <a:solidFill>
            <a:schemeClr val="tx1"/>
          </a:solidFill>
          <a:latin typeface="+mn-lt"/>
        </a:defRPr>
      </a:lvl6pPr>
      <a:lvl7pPr marL="3024188" indent="-228600" algn="l" rtl="0" fontAlgn="base">
        <a:spcBef>
          <a:spcPct val="20000"/>
        </a:spcBef>
        <a:spcAft>
          <a:spcPct val="0"/>
        </a:spcAft>
        <a:buChar char="»"/>
        <a:tabLst>
          <a:tab pos="287338" algn="l"/>
        </a:tabLst>
        <a:defRPr sz="2200">
          <a:solidFill>
            <a:schemeClr val="tx1"/>
          </a:solidFill>
          <a:latin typeface="+mn-lt"/>
        </a:defRPr>
      </a:lvl7pPr>
      <a:lvl8pPr marL="3481388" indent="-228600" algn="l" rtl="0" fontAlgn="base">
        <a:spcBef>
          <a:spcPct val="20000"/>
        </a:spcBef>
        <a:spcAft>
          <a:spcPct val="0"/>
        </a:spcAft>
        <a:buChar char="»"/>
        <a:tabLst>
          <a:tab pos="287338" algn="l"/>
        </a:tabLst>
        <a:defRPr sz="2200">
          <a:solidFill>
            <a:schemeClr val="tx1"/>
          </a:solidFill>
          <a:latin typeface="+mn-lt"/>
        </a:defRPr>
      </a:lvl8pPr>
      <a:lvl9pPr marL="3938588" indent="-228600" algn="l" rtl="0" fontAlgn="base">
        <a:spcBef>
          <a:spcPct val="20000"/>
        </a:spcBef>
        <a:spcAft>
          <a:spcPct val="0"/>
        </a:spcAft>
        <a:buChar char="»"/>
        <a:tabLst>
          <a:tab pos="287338" algn="l"/>
        </a:tabLst>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0C187-CA21-4DAD-9C62-4C1366286DBF}" type="datetimeFigureOut">
              <a:rPr lang="de-DE" smtClean="0"/>
              <a:pPr/>
              <a:t>28.05.2013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DC09A-601E-4ED7-B0CB-065A5E894C07}" type="slidenum">
              <a:rPr lang="de-DE" smtClean="0"/>
              <a:pPr/>
              <a:t>‹#›</a:t>
            </a:fld>
            <a:endParaRPr lang="de-DE"/>
          </a:p>
        </p:txBody>
      </p:sp>
    </p:spTree>
    <p:extLst>
      <p:ext uri="{BB962C8B-B14F-4D97-AF65-F5344CB8AC3E}">
        <p14:creationId xmlns:p14="http://schemas.microsoft.com/office/powerpoint/2010/main" xmlns="" val="1651175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1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1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43.wmf"/></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hyperlink" Target="http://images.google.de/imgres?imgurl=http://nwg.glia.mdc-berlin.de/gfx/method/paulus.png&amp;imgrefurl=http://nwg.glia.mdc-berlin.de/index.php/de/default/method&amp;h=156&amp;w=128&amp;sz=7&amp;hl=de&amp;start=21&amp;tbnid=s-Z0cX9sVa7uVM:&amp;tbnh=97&amp;tbnw=80&amp;prev=/images?q=tDCS&amp;start=20&amp;gbv=2&amp;ndsp=20&amp;svnum=10&amp;hl=de&amp;sa=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hyperlink" Target="http://images.google.de/imgres?imgurl=http://nwg.glia.mdc-berlin.de/gfx/method/paulus.png&amp;imgrefurl=http://nwg.glia.mdc-berlin.de/index.php/de/default/method&amp;h=156&amp;w=128&amp;sz=7&amp;hl=de&amp;start=21&amp;tbnid=s-Z0cX9sVa7uVM:&amp;tbnh=97&amp;tbnw=80&amp;prev=/images?q=tDCS&amp;start=20&amp;gbv=2&amp;ndsp=20&amp;svnum=10&amp;hl=de&amp;sa=N"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0.jpeg"/><Relationship Id="rId4" Type="http://schemas.openxmlformats.org/officeDocument/2006/relationships/hyperlink" Target="http://images.google.de/imgres?imgurl=http://nwg.glia.mdc-berlin.de/gfx/method/paulus.png&amp;imgrefurl=http://nwg.glia.mdc-berlin.de/index.php/de/default/method&amp;h=156&amp;w=128&amp;sz=7&amp;hl=de&amp;start=21&amp;tbnid=s-Z0cX9sVa7uVM:&amp;tbnh=97&amp;tbnw=80&amp;prev=/images?q=tDCS&amp;start=20&amp;gbv=2&amp;ndsp=20&amp;svnum=10&amp;hl=de&amp;sa=N"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0.jpeg"/><Relationship Id="rId4" Type="http://schemas.openxmlformats.org/officeDocument/2006/relationships/hyperlink" Target="http://images.google.de/imgres?imgurl=http://nwg.glia.mdc-berlin.de/gfx/method/paulus.png&amp;imgrefurl=http://nwg.glia.mdc-berlin.de/index.php/de/default/method&amp;h=156&amp;w=128&amp;sz=7&amp;hl=de&amp;start=21&amp;tbnid=s-Z0cX9sVa7uVM:&amp;tbnh=97&amp;tbnw=80&amp;prev=/images?q=tDCS&amp;start=20&amp;gbv=2&amp;ndsp=20&amp;svnum=10&amp;hl=de&amp;sa=N" TargetMode="Externa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3.jpeg"/><Relationship Id="rId3" Type="http://schemas.openxmlformats.org/officeDocument/2006/relationships/image" Target="../media/image19.jpeg"/><Relationship Id="rId7" Type="http://schemas.openxmlformats.org/officeDocument/2006/relationships/image" Target="../media/image111.jpeg"/><Relationship Id="rId12"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62.png"/><Relationship Id="rId5" Type="http://schemas.openxmlformats.org/officeDocument/2006/relationships/image" Target="../media/image109.jpe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9.png"/><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ideo" Target="../media/media1.avi"/><Relationship Id="rId6" Type="http://schemas.microsoft.com/office/2007/relationships/media" Target="../media/media1.avi"/><Relationship Id="rId5" Type="http://schemas.openxmlformats.org/officeDocument/2006/relationships/image" Target="../media/image43.wmf"/><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1.png"/><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wmf"/></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55.png"/><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9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 y="0"/>
            <a:ext cx="9180513" cy="6873876"/>
          </a:xfrm>
          <a:prstGeom prst="rect">
            <a:avLst/>
          </a:prstGeom>
          <a:solidFill>
            <a:schemeClr val="tx1"/>
          </a:solidFill>
          <a:ln w="9525" algn="ctr">
            <a:solidFill>
              <a:schemeClr val="tx1"/>
            </a:solidFill>
            <a:round/>
            <a:headEnd/>
            <a:tailEnd/>
          </a:ln>
        </p:spPr>
        <p:txBody>
          <a:bodyPr/>
          <a:lstStyle/>
          <a:p>
            <a:pPr eaLnBrk="0" hangingPunct="0"/>
            <a:endParaRPr lang="en-US" dirty="0">
              <a:solidFill>
                <a:srgbClr val="FFFF00"/>
              </a:solidFill>
              <a:ea typeface="MS PGothic" pitchFamily="34" charset="-128"/>
            </a:endParaRPr>
          </a:p>
        </p:txBody>
      </p:sp>
      <p:sp>
        <p:nvSpPr>
          <p:cNvPr id="5" name="Title 1"/>
          <p:cNvSpPr txBox="1">
            <a:spLocks/>
          </p:cNvSpPr>
          <p:nvPr/>
        </p:nvSpPr>
        <p:spPr bwMode="auto">
          <a:xfrm>
            <a:off x="1723290" y="3275744"/>
            <a:ext cx="7197969"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i="1" dirty="0" err="1" smtClean="0">
                <a:solidFill>
                  <a:srgbClr val="FFFF00"/>
                </a:solidFill>
                <a:latin typeface="Verdana" pitchFamily="34" charset="0"/>
                <a:cs typeface="Verdana" pitchFamily="34" charset="0"/>
              </a:rPr>
              <a:t>What</a:t>
            </a:r>
            <a:r>
              <a:rPr lang="de-DE" sz="3000" i="1" dirty="0" smtClean="0">
                <a:solidFill>
                  <a:srgbClr val="FFFF00"/>
                </a:solidFill>
                <a:latin typeface="Verdana" pitchFamily="34" charset="0"/>
                <a:cs typeface="Verdana" pitchFamily="34" charset="0"/>
              </a:rPr>
              <a:t> </a:t>
            </a:r>
            <a:r>
              <a:rPr lang="de-DE" sz="3000" i="1" dirty="0" err="1" smtClean="0">
                <a:solidFill>
                  <a:srgbClr val="FFFF00"/>
                </a:solidFill>
                <a:latin typeface="Verdana" pitchFamily="34" charset="0"/>
                <a:cs typeface="Verdana" pitchFamily="34" charset="0"/>
              </a:rPr>
              <a:t>is</a:t>
            </a:r>
            <a:r>
              <a:rPr lang="de-DE" sz="3000" i="1" dirty="0" smtClean="0">
                <a:solidFill>
                  <a:srgbClr val="FFFF00"/>
                </a:solidFill>
                <a:latin typeface="Verdana" pitchFamily="34" charset="0"/>
                <a:cs typeface="Verdana" pitchFamily="34" charset="0"/>
              </a:rPr>
              <a:t> </a:t>
            </a:r>
            <a:r>
              <a:rPr lang="de-DE" sz="3000" i="1" dirty="0" err="1" smtClean="0">
                <a:solidFill>
                  <a:srgbClr val="FFFF00"/>
                </a:solidFill>
                <a:latin typeface="Verdana" pitchFamily="34" charset="0"/>
                <a:cs typeface="Verdana" pitchFamily="34" charset="0"/>
              </a:rPr>
              <a:t>Neuroplasticity</a:t>
            </a:r>
            <a:r>
              <a:rPr lang="de-DE" sz="3000" i="1" dirty="0" smtClean="0">
                <a:solidFill>
                  <a:srgbClr val="FFFF00"/>
                </a:solidFill>
                <a:latin typeface="Verdana" pitchFamily="34" charset="0"/>
                <a:cs typeface="Verdana" pitchFamily="34" charset="0"/>
              </a:rPr>
              <a:t>?</a:t>
            </a:r>
          </a:p>
        </p:txBody>
      </p:sp>
    </p:spTree>
    <p:extLst>
      <p:ext uri="{BB962C8B-B14F-4D97-AF65-F5344CB8AC3E}">
        <p14:creationId xmlns:p14="http://schemas.microsoft.com/office/powerpoint/2010/main" xmlns="" val="344961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Neuroimaging&amp;Humans</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58017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03390" y="1439118"/>
            <a:ext cx="8452556" cy="44624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4" name="Group 2"/>
          <p:cNvGrpSpPr>
            <a:grpSpLocks/>
          </p:cNvGrpSpPr>
          <p:nvPr/>
        </p:nvGrpSpPr>
        <p:grpSpPr bwMode="auto">
          <a:xfrm>
            <a:off x="4999088" y="1545480"/>
            <a:ext cx="3428617" cy="4306432"/>
            <a:chOff x="5623975" y="1485900"/>
            <a:chExt cx="3857194" cy="4306432"/>
          </a:xfrm>
        </p:grpSpPr>
        <p:sp>
          <p:nvSpPr>
            <p:cNvPr id="5" name="Rectangle 233"/>
            <p:cNvSpPr>
              <a:spLocks noChangeArrowheads="1"/>
            </p:cNvSpPr>
            <p:nvPr/>
          </p:nvSpPr>
          <p:spPr bwMode="auto">
            <a:xfrm>
              <a:off x="7291388" y="5576888"/>
              <a:ext cx="178173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solidFill>
                    <a:schemeClr val="bg1"/>
                  </a:solidFill>
                </a:rPr>
                <a:t>VBCT values [mm]</a:t>
              </a:r>
            </a:p>
          </p:txBody>
        </p:sp>
        <p:grpSp>
          <p:nvGrpSpPr>
            <p:cNvPr id="6" name="Group 1"/>
            <p:cNvGrpSpPr>
              <a:grpSpLocks/>
            </p:cNvGrpSpPr>
            <p:nvPr/>
          </p:nvGrpSpPr>
          <p:grpSpPr bwMode="auto">
            <a:xfrm>
              <a:off x="5623975" y="1485900"/>
              <a:ext cx="3857194" cy="2773728"/>
              <a:chOff x="5623975" y="1485900"/>
              <a:chExt cx="3857194" cy="2773728"/>
            </a:xfrm>
          </p:grpSpPr>
          <p:sp>
            <p:nvSpPr>
              <p:cNvPr id="7" name="Line 4"/>
              <p:cNvSpPr>
                <a:spLocks noChangeShapeType="1"/>
              </p:cNvSpPr>
              <p:nvPr/>
            </p:nvSpPr>
            <p:spPr bwMode="auto">
              <a:xfrm>
                <a:off x="6297613" y="1550988"/>
                <a:ext cx="0" cy="16589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5"/>
              <p:cNvSpPr>
                <a:spLocks noChangeShapeType="1"/>
              </p:cNvSpPr>
              <p:nvPr/>
            </p:nvSpPr>
            <p:spPr bwMode="auto">
              <a:xfrm>
                <a:off x="6265863" y="3209925"/>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6"/>
              <p:cNvSpPr>
                <a:spLocks noChangeShapeType="1"/>
              </p:cNvSpPr>
              <p:nvPr/>
            </p:nvSpPr>
            <p:spPr bwMode="auto">
              <a:xfrm>
                <a:off x="6265863" y="3006725"/>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7"/>
              <p:cNvSpPr>
                <a:spLocks noChangeShapeType="1"/>
              </p:cNvSpPr>
              <p:nvPr/>
            </p:nvSpPr>
            <p:spPr bwMode="auto">
              <a:xfrm>
                <a:off x="6265863" y="2795588"/>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8"/>
              <p:cNvSpPr>
                <a:spLocks noChangeShapeType="1"/>
              </p:cNvSpPr>
              <p:nvPr/>
            </p:nvSpPr>
            <p:spPr bwMode="auto">
              <a:xfrm>
                <a:off x="6265863" y="2590800"/>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Line 9"/>
              <p:cNvSpPr>
                <a:spLocks noChangeShapeType="1"/>
              </p:cNvSpPr>
              <p:nvPr/>
            </p:nvSpPr>
            <p:spPr bwMode="auto">
              <a:xfrm>
                <a:off x="6265863" y="2381250"/>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Line 10"/>
              <p:cNvSpPr>
                <a:spLocks noChangeShapeType="1"/>
              </p:cNvSpPr>
              <p:nvPr/>
            </p:nvSpPr>
            <p:spPr bwMode="auto">
              <a:xfrm>
                <a:off x="6265863" y="2176463"/>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Line 11"/>
              <p:cNvSpPr>
                <a:spLocks noChangeShapeType="1"/>
              </p:cNvSpPr>
              <p:nvPr/>
            </p:nvSpPr>
            <p:spPr bwMode="auto">
              <a:xfrm>
                <a:off x="6265863" y="1965325"/>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 name="Line 12"/>
              <p:cNvSpPr>
                <a:spLocks noChangeShapeType="1"/>
              </p:cNvSpPr>
              <p:nvPr/>
            </p:nvSpPr>
            <p:spPr bwMode="auto">
              <a:xfrm>
                <a:off x="6265863" y="1762125"/>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 name="Line 13"/>
              <p:cNvSpPr>
                <a:spLocks noChangeShapeType="1"/>
              </p:cNvSpPr>
              <p:nvPr/>
            </p:nvSpPr>
            <p:spPr bwMode="auto">
              <a:xfrm>
                <a:off x="6265863" y="1550988"/>
                <a:ext cx="317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 name="Line 14"/>
              <p:cNvSpPr>
                <a:spLocks noChangeShapeType="1"/>
              </p:cNvSpPr>
              <p:nvPr/>
            </p:nvSpPr>
            <p:spPr bwMode="auto">
              <a:xfrm>
                <a:off x="6297613" y="3209925"/>
                <a:ext cx="291465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15"/>
              <p:cNvSpPr>
                <a:spLocks noChangeShapeType="1"/>
              </p:cNvSpPr>
              <p:nvPr/>
            </p:nvSpPr>
            <p:spPr bwMode="auto">
              <a:xfrm flipV="1">
                <a:off x="6297613" y="3209925"/>
                <a:ext cx="0" cy="269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16"/>
              <p:cNvSpPr>
                <a:spLocks noChangeShapeType="1"/>
              </p:cNvSpPr>
              <p:nvPr/>
            </p:nvSpPr>
            <p:spPr bwMode="auto">
              <a:xfrm flipV="1">
                <a:off x="6780213" y="3209925"/>
                <a:ext cx="0" cy="269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 name="Line 17"/>
              <p:cNvSpPr>
                <a:spLocks noChangeShapeType="1"/>
              </p:cNvSpPr>
              <p:nvPr/>
            </p:nvSpPr>
            <p:spPr bwMode="auto">
              <a:xfrm flipV="1">
                <a:off x="7272338" y="3209925"/>
                <a:ext cx="0" cy="269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 name="Line 18"/>
              <p:cNvSpPr>
                <a:spLocks noChangeShapeType="1"/>
              </p:cNvSpPr>
              <p:nvPr/>
            </p:nvSpPr>
            <p:spPr bwMode="auto">
              <a:xfrm flipV="1">
                <a:off x="7754938" y="3209925"/>
                <a:ext cx="0" cy="269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19"/>
              <p:cNvSpPr>
                <a:spLocks noChangeShapeType="1"/>
              </p:cNvSpPr>
              <p:nvPr/>
            </p:nvSpPr>
            <p:spPr bwMode="auto">
              <a:xfrm flipV="1">
                <a:off x="8239125" y="3209925"/>
                <a:ext cx="0" cy="269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 name="Line 20"/>
              <p:cNvSpPr>
                <a:spLocks noChangeShapeType="1"/>
              </p:cNvSpPr>
              <p:nvPr/>
            </p:nvSpPr>
            <p:spPr bwMode="auto">
              <a:xfrm flipV="1">
                <a:off x="8729663" y="3209925"/>
                <a:ext cx="0" cy="269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21"/>
              <p:cNvSpPr>
                <a:spLocks noChangeShapeType="1"/>
              </p:cNvSpPr>
              <p:nvPr/>
            </p:nvSpPr>
            <p:spPr bwMode="auto">
              <a:xfrm flipV="1">
                <a:off x="9212263" y="3209925"/>
                <a:ext cx="0" cy="269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22"/>
              <p:cNvSpPr>
                <a:spLocks noChangeShapeType="1"/>
              </p:cNvSpPr>
              <p:nvPr/>
            </p:nvSpPr>
            <p:spPr bwMode="auto">
              <a:xfrm flipV="1">
                <a:off x="7537450" y="293370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23"/>
              <p:cNvSpPr>
                <a:spLocks noChangeShapeType="1"/>
              </p:cNvSpPr>
              <p:nvPr/>
            </p:nvSpPr>
            <p:spPr bwMode="auto">
              <a:xfrm>
                <a:off x="7537450" y="297973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24"/>
              <p:cNvSpPr>
                <a:spLocks noChangeShapeType="1"/>
              </p:cNvSpPr>
              <p:nvPr/>
            </p:nvSpPr>
            <p:spPr bwMode="auto">
              <a:xfrm flipH="1">
                <a:off x="7481888" y="2979738"/>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 name="Line 25"/>
              <p:cNvSpPr>
                <a:spLocks noChangeShapeType="1"/>
              </p:cNvSpPr>
              <p:nvPr/>
            </p:nvSpPr>
            <p:spPr bwMode="auto">
              <a:xfrm>
                <a:off x="7537450" y="297973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 name="Line 26"/>
              <p:cNvSpPr>
                <a:spLocks noChangeShapeType="1"/>
              </p:cNvSpPr>
              <p:nvPr/>
            </p:nvSpPr>
            <p:spPr bwMode="auto">
              <a:xfrm flipV="1">
                <a:off x="7419975" y="292100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 name="Line 27"/>
              <p:cNvSpPr>
                <a:spLocks noChangeShapeType="1"/>
              </p:cNvSpPr>
              <p:nvPr/>
            </p:nvSpPr>
            <p:spPr bwMode="auto">
              <a:xfrm>
                <a:off x="7419975" y="296703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 name="Line 28"/>
              <p:cNvSpPr>
                <a:spLocks noChangeShapeType="1"/>
              </p:cNvSpPr>
              <p:nvPr/>
            </p:nvSpPr>
            <p:spPr bwMode="auto">
              <a:xfrm flipH="1">
                <a:off x="7366000" y="296703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 name="Line 29"/>
              <p:cNvSpPr>
                <a:spLocks noChangeShapeType="1"/>
              </p:cNvSpPr>
              <p:nvPr/>
            </p:nvSpPr>
            <p:spPr bwMode="auto">
              <a:xfrm>
                <a:off x="7419975" y="296703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 name="Line 30"/>
              <p:cNvSpPr>
                <a:spLocks noChangeShapeType="1"/>
              </p:cNvSpPr>
              <p:nvPr/>
            </p:nvSpPr>
            <p:spPr bwMode="auto">
              <a:xfrm flipV="1">
                <a:off x="7872413" y="2130425"/>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 name="Line 31"/>
              <p:cNvSpPr>
                <a:spLocks noChangeShapeType="1"/>
              </p:cNvSpPr>
              <p:nvPr/>
            </p:nvSpPr>
            <p:spPr bwMode="auto">
              <a:xfrm>
                <a:off x="7872413" y="217646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 name="Line 32"/>
              <p:cNvSpPr>
                <a:spLocks noChangeShapeType="1"/>
              </p:cNvSpPr>
              <p:nvPr/>
            </p:nvSpPr>
            <p:spPr bwMode="auto">
              <a:xfrm flipH="1">
                <a:off x="7816850" y="2176463"/>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 name="Line 33"/>
              <p:cNvSpPr>
                <a:spLocks noChangeShapeType="1"/>
              </p:cNvSpPr>
              <p:nvPr/>
            </p:nvSpPr>
            <p:spPr bwMode="auto">
              <a:xfrm>
                <a:off x="7872413" y="2176463"/>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 name="Line 34"/>
              <p:cNvSpPr>
                <a:spLocks noChangeShapeType="1"/>
              </p:cNvSpPr>
              <p:nvPr/>
            </p:nvSpPr>
            <p:spPr bwMode="auto">
              <a:xfrm flipV="1">
                <a:off x="8175625" y="245903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 name="Line 35"/>
              <p:cNvSpPr>
                <a:spLocks noChangeShapeType="1"/>
              </p:cNvSpPr>
              <p:nvPr/>
            </p:nvSpPr>
            <p:spPr bwMode="auto">
              <a:xfrm>
                <a:off x="8175625" y="2505075"/>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 name="Line 36"/>
              <p:cNvSpPr>
                <a:spLocks noChangeShapeType="1"/>
              </p:cNvSpPr>
              <p:nvPr/>
            </p:nvSpPr>
            <p:spPr bwMode="auto">
              <a:xfrm flipH="1">
                <a:off x="8121650" y="2505075"/>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 name="Line 37"/>
              <p:cNvSpPr>
                <a:spLocks noChangeShapeType="1"/>
              </p:cNvSpPr>
              <p:nvPr/>
            </p:nvSpPr>
            <p:spPr bwMode="auto">
              <a:xfrm>
                <a:off x="8175625" y="2505075"/>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 name="Line 38"/>
              <p:cNvSpPr>
                <a:spLocks noChangeShapeType="1"/>
              </p:cNvSpPr>
              <p:nvPr/>
            </p:nvSpPr>
            <p:spPr bwMode="auto">
              <a:xfrm flipV="1">
                <a:off x="8004175" y="163671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 name="Line 39"/>
              <p:cNvSpPr>
                <a:spLocks noChangeShapeType="1"/>
              </p:cNvSpPr>
              <p:nvPr/>
            </p:nvSpPr>
            <p:spPr bwMode="auto">
              <a:xfrm>
                <a:off x="8004175" y="168275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 name="Line 40"/>
              <p:cNvSpPr>
                <a:spLocks noChangeShapeType="1"/>
              </p:cNvSpPr>
              <p:nvPr/>
            </p:nvSpPr>
            <p:spPr bwMode="auto">
              <a:xfrm flipH="1">
                <a:off x="7950200" y="1682750"/>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 name="Line 41"/>
              <p:cNvSpPr>
                <a:spLocks noChangeShapeType="1"/>
              </p:cNvSpPr>
              <p:nvPr/>
            </p:nvSpPr>
            <p:spPr bwMode="auto">
              <a:xfrm>
                <a:off x="8004175" y="1682750"/>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 name="Line 42"/>
              <p:cNvSpPr>
                <a:spLocks noChangeShapeType="1"/>
              </p:cNvSpPr>
              <p:nvPr/>
            </p:nvSpPr>
            <p:spPr bwMode="auto">
              <a:xfrm flipV="1">
                <a:off x="6742113" y="305911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 name="Line 43"/>
              <p:cNvSpPr>
                <a:spLocks noChangeShapeType="1"/>
              </p:cNvSpPr>
              <p:nvPr/>
            </p:nvSpPr>
            <p:spPr bwMode="auto">
              <a:xfrm>
                <a:off x="6742113" y="310515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 name="Line 44"/>
              <p:cNvSpPr>
                <a:spLocks noChangeShapeType="1"/>
              </p:cNvSpPr>
              <p:nvPr/>
            </p:nvSpPr>
            <p:spPr bwMode="auto">
              <a:xfrm flipH="1">
                <a:off x="6686550" y="3105150"/>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 name="Line 45"/>
              <p:cNvSpPr>
                <a:spLocks noChangeShapeType="1"/>
              </p:cNvSpPr>
              <p:nvPr/>
            </p:nvSpPr>
            <p:spPr bwMode="auto">
              <a:xfrm>
                <a:off x="6742113" y="3105150"/>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 name="Line 46"/>
              <p:cNvSpPr>
                <a:spLocks noChangeShapeType="1"/>
              </p:cNvSpPr>
              <p:nvPr/>
            </p:nvSpPr>
            <p:spPr bwMode="auto">
              <a:xfrm flipV="1">
                <a:off x="7045325" y="288131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 name="Line 47"/>
              <p:cNvSpPr>
                <a:spLocks noChangeShapeType="1"/>
              </p:cNvSpPr>
              <p:nvPr/>
            </p:nvSpPr>
            <p:spPr bwMode="auto">
              <a:xfrm>
                <a:off x="7045325" y="292735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 name="Line 48"/>
              <p:cNvSpPr>
                <a:spLocks noChangeShapeType="1"/>
              </p:cNvSpPr>
              <p:nvPr/>
            </p:nvSpPr>
            <p:spPr bwMode="auto">
              <a:xfrm flipH="1">
                <a:off x="6991350" y="2927350"/>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 name="Line 49"/>
              <p:cNvSpPr>
                <a:spLocks noChangeShapeType="1"/>
              </p:cNvSpPr>
              <p:nvPr/>
            </p:nvSpPr>
            <p:spPr bwMode="auto">
              <a:xfrm>
                <a:off x="7045325" y="2927350"/>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 name="Line 50"/>
              <p:cNvSpPr>
                <a:spLocks noChangeShapeType="1"/>
              </p:cNvSpPr>
              <p:nvPr/>
            </p:nvSpPr>
            <p:spPr bwMode="auto">
              <a:xfrm flipV="1">
                <a:off x="8480425" y="1590675"/>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 name="Line 51"/>
              <p:cNvSpPr>
                <a:spLocks noChangeShapeType="1"/>
              </p:cNvSpPr>
              <p:nvPr/>
            </p:nvSpPr>
            <p:spPr bwMode="auto">
              <a:xfrm>
                <a:off x="8480425" y="163671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 name="Line 52"/>
              <p:cNvSpPr>
                <a:spLocks noChangeShapeType="1"/>
              </p:cNvSpPr>
              <p:nvPr/>
            </p:nvSpPr>
            <p:spPr bwMode="auto">
              <a:xfrm flipH="1">
                <a:off x="8424863" y="1636713"/>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 name="Line 53"/>
              <p:cNvSpPr>
                <a:spLocks noChangeShapeType="1"/>
              </p:cNvSpPr>
              <p:nvPr/>
            </p:nvSpPr>
            <p:spPr bwMode="auto">
              <a:xfrm>
                <a:off x="8480425" y="1636713"/>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 name="Line 54"/>
              <p:cNvSpPr>
                <a:spLocks noChangeShapeType="1"/>
              </p:cNvSpPr>
              <p:nvPr/>
            </p:nvSpPr>
            <p:spPr bwMode="auto">
              <a:xfrm flipV="1">
                <a:off x="7824788" y="258445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 name="Line 55"/>
              <p:cNvSpPr>
                <a:spLocks noChangeShapeType="1"/>
              </p:cNvSpPr>
              <p:nvPr/>
            </p:nvSpPr>
            <p:spPr bwMode="auto">
              <a:xfrm>
                <a:off x="7824788" y="263048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 name="Line 56"/>
              <p:cNvSpPr>
                <a:spLocks noChangeShapeType="1"/>
              </p:cNvSpPr>
              <p:nvPr/>
            </p:nvSpPr>
            <p:spPr bwMode="auto">
              <a:xfrm flipH="1">
                <a:off x="7770813" y="263048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0" name="Line 57"/>
              <p:cNvSpPr>
                <a:spLocks noChangeShapeType="1"/>
              </p:cNvSpPr>
              <p:nvPr/>
            </p:nvSpPr>
            <p:spPr bwMode="auto">
              <a:xfrm>
                <a:off x="7824788" y="2630488"/>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 name="Line 58"/>
              <p:cNvSpPr>
                <a:spLocks noChangeShapeType="1"/>
              </p:cNvSpPr>
              <p:nvPr/>
            </p:nvSpPr>
            <p:spPr bwMode="auto">
              <a:xfrm flipV="1">
                <a:off x="7543800" y="258445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 name="Line 59"/>
              <p:cNvSpPr>
                <a:spLocks noChangeShapeType="1"/>
              </p:cNvSpPr>
              <p:nvPr/>
            </p:nvSpPr>
            <p:spPr bwMode="auto">
              <a:xfrm>
                <a:off x="7543800" y="263048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 name="Line 60"/>
              <p:cNvSpPr>
                <a:spLocks noChangeShapeType="1"/>
              </p:cNvSpPr>
              <p:nvPr/>
            </p:nvSpPr>
            <p:spPr bwMode="auto">
              <a:xfrm flipH="1">
                <a:off x="7489825" y="263048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 name="Line 61"/>
              <p:cNvSpPr>
                <a:spLocks noChangeShapeType="1"/>
              </p:cNvSpPr>
              <p:nvPr/>
            </p:nvSpPr>
            <p:spPr bwMode="auto">
              <a:xfrm>
                <a:off x="7543800" y="2630488"/>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 name="Line 62"/>
              <p:cNvSpPr>
                <a:spLocks noChangeShapeType="1"/>
              </p:cNvSpPr>
              <p:nvPr/>
            </p:nvSpPr>
            <p:spPr bwMode="auto">
              <a:xfrm flipV="1">
                <a:off x="7794625" y="246538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 name="Line 63"/>
              <p:cNvSpPr>
                <a:spLocks noChangeShapeType="1"/>
              </p:cNvSpPr>
              <p:nvPr/>
            </p:nvSpPr>
            <p:spPr bwMode="auto">
              <a:xfrm>
                <a:off x="7794625" y="2511425"/>
                <a:ext cx="0" cy="47625"/>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 name="Line 64"/>
              <p:cNvSpPr>
                <a:spLocks noChangeShapeType="1"/>
              </p:cNvSpPr>
              <p:nvPr/>
            </p:nvSpPr>
            <p:spPr bwMode="auto">
              <a:xfrm flipH="1">
                <a:off x="7739063" y="2511425"/>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 name="Line 65"/>
              <p:cNvSpPr>
                <a:spLocks noChangeShapeType="1"/>
              </p:cNvSpPr>
              <p:nvPr/>
            </p:nvSpPr>
            <p:spPr bwMode="auto">
              <a:xfrm>
                <a:off x="7794625" y="2511425"/>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 name="Line 66"/>
              <p:cNvSpPr>
                <a:spLocks noChangeShapeType="1"/>
              </p:cNvSpPr>
              <p:nvPr/>
            </p:nvSpPr>
            <p:spPr bwMode="auto">
              <a:xfrm flipV="1">
                <a:off x="7653338" y="186055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 name="Line 67"/>
              <p:cNvSpPr>
                <a:spLocks noChangeShapeType="1"/>
              </p:cNvSpPr>
              <p:nvPr/>
            </p:nvSpPr>
            <p:spPr bwMode="auto">
              <a:xfrm>
                <a:off x="7653338" y="190658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 name="Line 68"/>
              <p:cNvSpPr>
                <a:spLocks noChangeShapeType="1"/>
              </p:cNvSpPr>
              <p:nvPr/>
            </p:nvSpPr>
            <p:spPr bwMode="auto">
              <a:xfrm flipH="1">
                <a:off x="7599363" y="190658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 name="Line 69"/>
              <p:cNvSpPr>
                <a:spLocks noChangeShapeType="1"/>
              </p:cNvSpPr>
              <p:nvPr/>
            </p:nvSpPr>
            <p:spPr bwMode="auto">
              <a:xfrm>
                <a:off x="7653338" y="1906588"/>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 name="Line 70"/>
              <p:cNvSpPr>
                <a:spLocks noChangeShapeType="1"/>
              </p:cNvSpPr>
              <p:nvPr/>
            </p:nvSpPr>
            <p:spPr bwMode="auto">
              <a:xfrm flipV="1">
                <a:off x="7607300" y="220980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 name="Line 71"/>
              <p:cNvSpPr>
                <a:spLocks noChangeShapeType="1"/>
              </p:cNvSpPr>
              <p:nvPr/>
            </p:nvSpPr>
            <p:spPr bwMode="auto">
              <a:xfrm>
                <a:off x="7607300" y="225583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 name="Line 72"/>
              <p:cNvSpPr>
                <a:spLocks noChangeShapeType="1"/>
              </p:cNvSpPr>
              <p:nvPr/>
            </p:nvSpPr>
            <p:spPr bwMode="auto">
              <a:xfrm flipH="1">
                <a:off x="7551738" y="2255838"/>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 name="Line 73"/>
              <p:cNvSpPr>
                <a:spLocks noChangeShapeType="1"/>
              </p:cNvSpPr>
              <p:nvPr/>
            </p:nvSpPr>
            <p:spPr bwMode="auto">
              <a:xfrm>
                <a:off x="7607300" y="225583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 name="Line 74"/>
              <p:cNvSpPr>
                <a:spLocks noChangeShapeType="1"/>
              </p:cNvSpPr>
              <p:nvPr/>
            </p:nvSpPr>
            <p:spPr bwMode="auto">
              <a:xfrm flipV="1">
                <a:off x="7770813" y="238760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 name="Line 75"/>
              <p:cNvSpPr>
                <a:spLocks noChangeShapeType="1"/>
              </p:cNvSpPr>
              <p:nvPr/>
            </p:nvSpPr>
            <p:spPr bwMode="auto">
              <a:xfrm>
                <a:off x="7770813" y="243363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 name="Line 76"/>
              <p:cNvSpPr>
                <a:spLocks noChangeShapeType="1"/>
              </p:cNvSpPr>
              <p:nvPr/>
            </p:nvSpPr>
            <p:spPr bwMode="auto">
              <a:xfrm flipH="1">
                <a:off x="7715250" y="2433638"/>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0" name="Line 77"/>
              <p:cNvSpPr>
                <a:spLocks noChangeShapeType="1"/>
              </p:cNvSpPr>
              <p:nvPr/>
            </p:nvSpPr>
            <p:spPr bwMode="auto">
              <a:xfrm>
                <a:off x="7770813" y="243363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 name="Line 78"/>
              <p:cNvSpPr>
                <a:spLocks noChangeShapeType="1"/>
              </p:cNvSpPr>
              <p:nvPr/>
            </p:nvSpPr>
            <p:spPr bwMode="auto">
              <a:xfrm flipV="1">
                <a:off x="8620125" y="1965325"/>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 name="Line 79"/>
              <p:cNvSpPr>
                <a:spLocks noChangeShapeType="1"/>
              </p:cNvSpPr>
              <p:nvPr/>
            </p:nvSpPr>
            <p:spPr bwMode="auto">
              <a:xfrm>
                <a:off x="8620125" y="201136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 name="Line 80"/>
              <p:cNvSpPr>
                <a:spLocks noChangeShapeType="1"/>
              </p:cNvSpPr>
              <p:nvPr/>
            </p:nvSpPr>
            <p:spPr bwMode="auto">
              <a:xfrm flipH="1">
                <a:off x="8566150" y="2011363"/>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 name="Line 81"/>
              <p:cNvSpPr>
                <a:spLocks noChangeShapeType="1"/>
              </p:cNvSpPr>
              <p:nvPr/>
            </p:nvSpPr>
            <p:spPr bwMode="auto">
              <a:xfrm>
                <a:off x="8620125" y="2011363"/>
                <a:ext cx="55563"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 name="Line 82"/>
              <p:cNvSpPr>
                <a:spLocks noChangeShapeType="1"/>
              </p:cNvSpPr>
              <p:nvPr/>
            </p:nvSpPr>
            <p:spPr bwMode="auto">
              <a:xfrm flipV="1">
                <a:off x="7505700" y="290036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 name="Line 83"/>
              <p:cNvSpPr>
                <a:spLocks noChangeShapeType="1"/>
              </p:cNvSpPr>
              <p:nvPr/>
            </p:nvSpPr>
            <p:spPr bwMode="auto">
              <a:xfrm>
                <a:off x="7505700" y="294640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 name="Line 84"/>
              <p:cNvSpPr>
                <a:spLocks noChangeShapeType="1"/>
              </p:cNvSpPr>
              <p:nvPr/>
            </p:nvSpPr>
            <p:spPr bwMode="auto">
              <a:xfrm flipH="1">
                <a:off x="7451725" y="2946400"/>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 name="Line 85"/>
              <p:cNvSpPr>
                <a:spLocks noChangeShapeType="1"/>
              </p:cNvSpPr>
              <p:nvPr/>
            </p:nvSpPr>
            <p:spPr bwMode="auto">
              <a:xfrm>
                <a:off x="7505700" y="2946400"/>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 name="Line 86"/>
              <p:cNvSpPr>
                <a:spLocks noChangeShapeType="1"/>
              </p:cNvSpPr>
              <p:nvPr/>
            </p:nvSpPr>
            <p:spPr bwMode="auto">
              <a:xfrm flipV="1">
                <a:off x="7435850" y="246538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 name="Line 87"/>
              <p:cNvSpPr>
                <a:spLocks noChangeShapeType="1"/>
              </p:cNvSpPr>
              <p:nvPr/>
            </p:nvSpPr>
            <p:spPr bwMode="auto">
              <a:xfrm>
                <a:off x="7435850" y="2511425"/>
                <a:ext cx="0" cy="47625"/>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 name="Line 88"/>
              <p:cNvSpPr>
                <a:spLocks noChangeShapeType="1"/>
              </p:cNvSpPr>
              <p:nvPr/>
            </p:nvSpPr>
            <p:spPr bwMode="auto">
              <a:xfrm flipH="1">
                <a:off x="7380288" y="2511425"/>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 name="Line 89"/>
              <p:cNvSpPr>
                <a:spLocks noChangeShapeType="1"/>
              </p:cNvSpPr>
              <p:nvPr/>
            </p:nvSpPr>
            <p:spPr bwMode="auto">
              <a:xfrm>
                <a:off x="7435850" y="2511425"/>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 name="Line 90"/>
              <p:cNvSpPr>
                <a:spLocks noChangeShapeType="1"/>
              </p:cNvSpPr>
              <p:nvPr/>
            </p:nvSpPr>
            <p:spPr bwMode="auto">
              <a:xfrm flipV="1">
                <a:off x="7497763" y="2124075"/>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 name="Line 91"/>
              <p:cNvSpPr>
                <a:spLocks noChangeShapeType="1"/>
              </p:cNvSpPr>
              <p:nvPr/>
            </p:nvSpPr>
            <p:spPr bwMode="auto">
              <a:xfrm>
                <a:off x="7497763" y="2170113"/>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 name="Line 92"/>
              <p:cNvSpPr>
                <a:spLocks noChangeShapeType="1"/>
              </p:cNvSpPr>
              <p:nvPr/>
            </p:nvSpPr>
            <p:spPr bwMode="auto">
              <a:xfrm flipH="1">
                <a:off x="7443788" y="2170113"/>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 name="Line 93"/>
              <p:cNvSpPr>
                <a:spLocks noChangeShapeType="1"/>
              </p:cNvSpPr>
              <p:nvPr/>
            </p:nvSpPr>
            <p:spPr bwMode="auto">
              <a:xfrm>
                <a:off x="7497763" y="2170113"/>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 name="Line 94"/>
              <p:cNvSpPr>
                <a:spLocks noChangeShapeType="1"/>
              </p:cNvSpPr>
              <p:nvPr/>
            </p:nvSpPr>
            <p:spPr bwMode="auto">
              <a:xfrm flipV="1">
                <a:off x="7278688" y="2203450"/>
                <a:ext cx="0" cy="46038"/>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 name="Line 95"/>
              <p:cNvSpPr>
                <a:spLocks noChangeShapeType="1"/>
              </p:cNvSpPr>
              <p:nvPr/>
            </p:nvSpPr>
            <p:spPr bwMode="auto">
              <a:xfrm>
                <a:off x="7278688" y="2249488"/>
                <a:ext cx="0" cy="46037"/>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9" name="Line 96"/>
              <p:cNvSpPr>
                <a:spLocks noChangeShapeType="1"/>
              </p:cNvSpPr>
              <p:nvPr/>
            </p:nvSpPr>
            <p:spPr bwMode="auto">
              <a:xfrm flipH="1">
                <a:off x="7224713" y="2249488"/>
                <a:ext cx="53975"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 name="Line 97"/>
              <p:cNvSpPr>
                <a:spLocks noChangeShapeType="1"/>
              </p:cNvSpPr>
              <p:nvPr/>
            </p:nvSpPr>
            <p:spPr bwMode="auto">
              <a:xfrm>
                <a:off x="7278688" y="2249488"/>
                <a:ext cx="55562" cy="0"/>
              </a:xfrm>
              <a:prstGeom prst="line">
                <a:avLst/>
              </a:prstGeom>
              <a:noFill/>
              <a:ln w="7938">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 name="Freeform 98"/>
              <p:cNvSpPr>
                <a:spLocks/>
              </p:cNvSpPr>
              <p:nvPr/>
            </p:nvSpPr>
            <p:spPr bwMode="auto">
              <a:xfrm>
                <a:off x="6742113" y="1808163"/>
                <a:ext cx="1878012" cy="1244600"/>
              </a:xfrm>
              <a:custGeom>
                <a:avLst/>
                <a:gdLst>
                  <a:gd name="T0" fmla="*/ 0 w 241"/>
                  <a:gd name="T1" fmla="*/ 2147483647 h 189"/>
                  <a:gd name="T2" fmla="*/ 2147483647 w 241"/>
                  <a:gd name="T3" fmla="*/ 2147483647 h 189"/>
                  <a:gd name="T4" fmla="*/ 2147483647 w 241"/>
                  <a:gd name="T5" fmla="*/ 2147483647 h 189"/>
                  <a:gd name="T6" fmla="*/ 2147483647 w 241"/>
                  <a:gd name="T7" fmla="*/ 2147483647 h 189"/>
                  <a:gd name="T8" fmla="*/ 2147483647 w 241"/>
                  <a:gd name="T9" fmla="*/ 2147483647 h 189"/>
                  <a:gd name="T10" fmla="*/ 2147483647 w 241"/>
                  <a:gd name="T11" fmla="*/ 2147483647 h 189"/>
                  <a:gd name="T12" fmla="*/ 2147483647 w 241"/>
                  <a:gd name="T13" fmla="*/ 2147483647 h 189"/>
                  <a:gd name="T14" fmla="*/ 2147483647 w 241"/>
                  <a:gd name="T15" fmla="*/ 2147483647 h 189"/>
                  <a:gd name="T16" fmla="*/ 2147483647 w 241"/>
                  <a:gd name="T17" fmla="*/ 2147483647 h 189"/>
                  <a:gd name="T18" fmla="*/ 2147483647 w 241"/>
                  <a:gd name="T19" fmla="*/ 2147483647 h 189"/>
                  <a:gd name="T20" fmla="*/ 2147483647 w 241"/>
                  <a:gd name="T21" fmla="*/ 2147483647 h 189"/>
                  <a:gd name="T22" fmla="*/ 2147483647 w 241"/>
                  <a:gd name="T23" fmla="*/ 2147483647 h 189"/>
                  <a:gd name="T24" fmla="*/ 2147483647 w 241"/>
                  <a:gd name="T25" fmla="*/ 2147483647 h 189"/>
                  <a:gd name="T26" fmla="*/ 2147483647 w 241"/>
                  <a:gd name="T27" fmla="*/ 2147483647 h 189"/>
                  <a:gd name="T28" fmla="*/ 2147483647 w 241"/>
                  <a:gd name="T29" fmla="*/ 2147483647 h 189"/>
                  <a:gd name="T30" fmla="*/ 2147483647 w 241"/>
                  <a:gd name="T31" fmla="*/ 2147483647 h 189"/>
                  <a:gd name="T32" fmla="*/ 2147483647 w 241"/>
                  <a:gd name="T33" fmla="*/ 2147483647 h 189"/>
                  <a:gd name="T34" fmla="*/ 2147483647 w 241"/>
                  <a:gd name="T35" fmla="*/ 2147483647 h 189"/>
                  <a:gd name="T36" fmla="*/ 2147483647 w 241"/>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1"/>
                  <a:gd name="T58" fmla="*/ 0 h 189"/>
                  <a:gd name="T59" fmla="*/ 241 w 241"/>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1" h="189">
                    <a:moveTo>
                      <a:pt x="0" y="189"/>
                    </a:moveTo>
                    <a:lnTo>
                      <a:pt x="13" y="178"/>
                    </a:lnTo>
                    <a:lnTo>
                      <a:pt x="26" y="168"/>
                    </a:lnTo>
                    <a:lnTo>
                      <a:pt x="40" y="157"/>
                    </a:lnTo>
                    <a:lnTo>
                      <a:pt x="53" y="147"/>
                    </a:lnTo>
                    <a:lnTo>
                      <a:pt x="66" y="136"/>
                    </a:lnTo>
                    <a:lnTo>
                      <a:pt x="80" y="126"/>
                    </a:lnTo>
                    <a:lnTo>
                      <a:pt x="93" y="115"/>
                    </a:lnTo>
                    <a:lnTo>
                      <a:pt x="107" y="105"/>
                    </a:lnTo>
                    <a:lnTo>
                      <a:pt x="120" y="95"/>
                    </a:lnTo>
                    <a:lnTo>
                      <a:pt x="133" y="84"/>
                    </a:lnTo>
                    <a:lnTo>
                      <a:pt x="147" y="74"/>
                    </a:lnTo>
                    <a:lnTo>
                      <a:pt x="160" y="63"/>
                    </a:lnTo>
                    <a:lnTo>
                      <a:pt x="174" y="53"/>
                    </a:lnTo>
                    <a:lnTo>
                      <a:pt x="187" y="42"/>
                    </a:lnTo>
                    <a:lnTo>
                      <a:pt x="200" y="32"/>
                    </a:lnTo>
                    <a:lnTo>
                      <a:pt x="214" y="21"/>
                    </a:lnTo>
                    <a:lnTo>
                      <a:pt x="227" y="11"/>
                    </a:lnTo>
                    <a:lnTo>
                      <a:pt x="241" y="0"/>
                    </a:lnTo>
                  </a:path>
                </a:pathLst>
              </a:custGeom>
              <a:noFill/>
              <a:ln w="7938">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2" name="Rectangle 99"/>
              <p:cNvSpPr>
                <a:spLocks noChangeArrowheads="1"/>
              </p:cNvSpPr>
              <p:nvPr/>
            </p:nvSpPr>
            <p:spPr bwMode="auto">
              <a:xfrm>
                <a:off x="5965825" y="3144838"/>
                <a:ext cx="2903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-40</a:t>
                </a:r>
              </a:p>
            </p:txBody>
          </p:sp>
          <p:sp>
            <p:nvSpPr>
              <p:cNvPr id="103" name="Rectangle 100"/>
              <p:cNvSpPr>
                <a:spLocks noChangeArrowheads="1"/>
              </p:cNvSpPr>
              <p:nvPr/>
            </p:nvSpPr>
            <p:spPr bwMode="auto">
              <a:xfrm>
                <a:off x="5965825" y="2940050"/>
                <a:ext cx="2903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-20</a:t>
                </a:r>
              </a:p>
            </p:txBody>
          </p:sp>
          <p:sp>
            <p:nvSpPr>
              <p:cNvPr id="104" name="Rectangle 101"/>
              <p:cNvSpPr>
                <a:spLocks noChangeArrowheads="1"/>
              </p:cNvSpPr>
              <p:nvPr/>
            </p:nvSpPr>
            <p:spPr bwMode="auto">
              <a:xfrm>
                <a:off x="6051550" y="2730500"/>
                <a:ext cx="11180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0</a:t>
                </a:r>
              </a:p>
            </p:txBody>
          </p:sp>
          <p:sp>
            <p:nvSpPr>
              <p:cNvPr id="105" name="Rectangle 102"/>
              <p:cNvSpPr>
                <a:spLocks noChangeArrowheads="1"/>
              </p:cNvSpPr>
              <p:nvPr/>
            </p:nvSpPr>
            <p:spPr bwMode="auto">
              <a:xfrm>
                <a:off x="5997575" y="2525713"/>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20</a:t>
                </a:r>
              </a:p>
            </p:txBody>
          </p:sp>
          <p:sp>
            <p:nvSpPr>
              <p:cNvPr id="106" name="Rectangle 103"/>
              <p:cNvSpPr>
                <a:spLocks noChangeArrowheads="1"/>
              </p:cNvSpPr>
              <p:nvPr/>
            </p:nvSpPr>
            <p:spPr bwMode="auto">
              <a:xfrm>
                <a:off x="5997575" y="2314575"/>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40</a:t>
                </a:r>
              </a:p>
            </p:txBody>
          </p:sp>
          <p:sp>
            <p:nvSpPr>
              <p:cNvPr id="107" name="Rectangle 104"/>
              <p:cNvSpPr>
                <a:spLocks noChangeArrowheads="1"/>
              </p:cNvSpPr>
              <p:nvPr/>
            </p:nvSpPr>
            <p:spPr bwMode="auto">
              <a:xfrm>
                <a:off x="5997575" y="2111375"/>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60</a:t>
                </a:r>
              </a:p>
            </p:txBody>
          </p:sp>
          <p:sp>
            <p:nvSpPr>
              <p:cNvPr id="108" name="Rectangle 105"/>
              <p:cNvSpPr>
                <a:spLocks noChangeArrowheads="1"/>
              </p:cNvSpPr>
              <p:nvPr/>
            </p:nvSpPr>
            <p:spPr bwMode="auto">
              <a:xfrm>
                <a:off x="5997575" y="1900238"/>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80</a:t>
                </a:r>
              </a:p>
            </p:txBody>
          </p:sp>
          <p:sp>
            <p:nvSpPr>
              <p:cNvPr id="109" name="Rectangle 106"/>
              <p:cNvSpPr>
                <a:spLocks noChangeArrowheads="1"/>
              </p:cNvSpPr>
              <p:nvPr/>
            </p:nvSpPr>
            <p:spPr bwMode="auto">
              <a:xfrm>
                <a:off x="5942013" y="1695450"/>
                <a:ext cx="3354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100</a:t>
                </a:r>
              </a:p>
            </p:txBody>
          </p:sp>
          <p:sp>
            <p:nvSpPr>
              <p:cNvPr id="110" name="Rectangle 107"/>
              <p:cNvSpPr>
                <a:spLocks noChangeArrowheads="1"/>
              </p:cNvSpPr>
              <p:nvPr/>
            </p:nvSpPr>
            <p:spPr bwMode="auto">
              <a:xfrm>
                <a:off x="5942013" y="1485900"/>
                <a:ext cx="3354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120</a:t>
                </a:r>
              </a:p>
            </p:txBody>
          </p:sp>
          <p:sp>
            <p:nvSpPr>
              <p:cNvPr id="111" name="Rectangle 108"/>
              <p:cNvSpPr>
                <a:spLocks noChangeArrowheads="1"/>
              </p:cNvSpPr>
              <p:nvPr/>
            </p:nvSpPr>
            <p:spPr bwMode="auto">
              <a:xfrm>
                <a:off x="6273800" y="3282950"/>
                <a:ext cx="11180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a:t>
                </a:r>
              </a:p>
            </p:txBody>
          </p:sp>
          <p:sp>
            <p:nvSpPr>
              <p:cNvPr id="112" name="Rectangle 109"/>
              <p:cNvSpPr>
                <a:spLocks noChangeArrowheads="1"/>
              </p:cNvSpPr>
              <p:nvPr/>
            </p:nvSpPr>
            <p:spPr bwMode="auto">
              <a:xfrm>
                <a:off x="6710363" y="3282950"/>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1.2</a:t>
                </a:r>
              </a:p>
            </p:txBody>
          </p:sp>
          <p:sp>
            <p:nvSpPr>
              <p:cNvPr id="113" name="Rectangle 110"/>
              <p:cNvSpPr>
                <a:spLocks noChangeArrowheads="1"/>
              </p:cNvSpPr>
              <p:nvPr/>
            </p:nvSpPr>
            <p:spPr bwMode="auto">
              <a:xfrm>
                <a:off x="7200900" y="3282950"/>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1.4</a:t>
                </a:r>
              </a:p>
            </p:txBody>
          </p:sp>
          <p:sp>
            <p:nvSpPr>
              <p:cNvPr id="114" name="Rectangle 111"/>
              <p:cNvSpPr>
                <a:spLocks noChangeArrowheads="1"/>
              </p:cNvSpPr>
              <p:nvPr/>
            </p:nvSpPr>
            <p:spPr bwMode="auto">
              <a:xfrm>
                <a:off x="7685089" y="3282950"/>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1.6</a:t>
                </a:r>
              </a:p>
            </p:txBody>
          </p:sp>
          <p:sp>
            <p:nvSpPr>
              <p:cNvPr id="115" name="Rectangle 112"/>
              <p:cNvSpPr>
                <a:spLocks noChangeArrowheads="1"/>
              </p:cNvSpPr>
              <p:nvPr/>
            </p:nvSpPr>
            <p:spPr bwMode="auto">
              <a:xfrm>
                <a:off x="8167688" y="3282950"/>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1.8</a:t>
                </a:r>
              </a:p>
            </p:txBody>
          </p:sp>
          <p:sp>
            <p:nvSpPr>
              <p:cNvPr id="116" name="Rectangle 113"/>
              <p:cNvSpPr>
                <a:spLocks noChangeArrowheads="1"/>
              </p:cNvSpPr>
              <p:nvPr/>
            </p:nvSpPr>
            <p:spPr bwMode="auto">
              <a:xfrm>
                <a:off x="8705850" y="3282950"/>
                <a:ext cx="11180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2</a:t>
                </a:r>
              </a:p>
            </p:txBody>
          </p:sp>
          <p:sp>
            <p:nvSpPr>
              <p:cNvPr id="117" name="Rectangle 114"/>
              <p:cNvSpPr>
                <a:spLocks noChangeArrowheads="1"/>
              </p:cNvSpPr>
              <p:nvPr/>
            </p:nvSpPr>
            <p:spPr bwMode="auto">
              <a:xfrm>
                <a:off x="9142413" y="3282950"/>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2.2</a:t>
                </a:r>
              </a:p>
            </p:txBody>
          </p:sp>
          <p:sp>
            <p:nvSpPr>
              <p:cNvPr id="118" name="Line 124"/>
              <p:cNvSpPr>
                <a:spLocks noChangeShapeType="1"/>
              </p:cNvSpPr>
              <p:nvPr/>
            </p:nvSpPr>
            <p:spPr bwMode="auto">
              <a:xfrm>
                <a:off x="6235700" y="3600450"/>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9" name="Rectangle 230"/>
              <p:cNvSpPr>
                <a:spLocks noChangeArrowheads="1"/>
              </p:cNvSpPr>
              <p:nvPr/>
            </p:nvSpPr>
            <p:spPr bwMode="auto">
              <a:xfrm rot="16200000">
                <a:off x="5031217" y="3424495"/>
                <a:ext cx="1427891" cy="24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solidFill>
                      <a:schemeClr val="bg1"/>
                    </a:solidFill>
                  </a:rPr>
                  <a:t>PAS</a:t>
                </a:r>
                <a:r>
                  <a:rPr lang="en-US" sz="1400" b="1" baseline="-25000">
                    <a:solidFill>
                      <a:schemeClr val="bg1"/>
                    </a:solidFill>
                  </a:rPr>
                  <a:t>LTP</a:t>
                </a:r>
                <a:r>
                  <a:rPr lang="en-US" sz="1400" b="1">
                    <a:solidFill>
                      <a:schemeClr val="bg1"/>
                    </a:solidFill>
                  </a:rPr>
                  <a:t> effect [%]</a:t>
                </a:r>
              </a:p>
            </p:txBody>
          </p:sp>
          <p:sp>
            <p:nvSpPr>
              <p:cNvPr id="120" name="Rectangle 234"/>
              <p:cNvSpPr>
                <a:spLocks noChangeArrowheads="1"/>
              </p:cNvSpPr>
              <p:nvPr/>
            </p:nvSpPr>
            <p:spPr bwMode="auto">
              <a:xfrm>
                <a:off x="8083550" y="2795588"/>
                <a:ext cx="13976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chemeClr val="bg1"/>
                    </a:solidFill>
                  </a:rPr>
                  <a:t>S1 (MNI: -28, -34, 51)</a:t>
                </a:r>
              </a:p>
              <a:p>
                <a:r>
                  <a:rPr lang="de-DE" sz="1000" b="1">
                    <a:solidFill>
                      <a:schemeClr val="bg1"/>
                    </a:solidFill>
                  </a:rPr>
                  <a:t>r</a:t>
                </a:r>
                <a:r>
                  <a:rPr lang="de-DE" sz="1000" b="1" baseline="30000">
                    <a:solidFill>
                      <a:schemeClr val="bg1"/>
                    </a:solidFill>
                  </a:rPr>
                  <a:t>2</a:t>
                </a:r>
                <a:r>
                  <a:rPr lang="de-DE" sz="1000" b="1">
                    <a:solidFill>
                      <a:schemeClr val="bg1"/>
                    </a:solidFill>
                  </a:rPr>
                  <a:t>=0.45</a:t>
                </a:r>
                <a:endParaRPr lang="en-US" sz="1000" b="1">
                  <a:solidFill>
                    <a:schemeClr val="bg1"/>
                  </a:solidFill>
                </a:endParaRPr>
              </a:p>
            </p:txBody>
          </p:sp>
        </p:grpSp>
      </p:grpSp>
      <p:grpSp>
        <p:nvGrpSpPr>
          <p:cNvPr id="121" name="Group 120"/>
          <p:cNvGrpSpPr>
            <a:grpSpLocks/>
          </p:cNvGrpSpPr>
          <p:nvPr/>
        </p:nvGrpSpPr>
        <p:grpSpPr bwMode="auto">
          <a:xfrm>
            <a:off x="5262033" y="3591769"/>
            <a:ext cx="3186703" cy="2034719"/>
            <a:chOff x="5919788" y="3532188"/>
            <a:chExt cx="3585041" cy="2034719"/>
          </a:xfrm>
        </p:grpSpPr>
        <p:sp>
          <p:nvSpPr>
            <p:cNvPr id="122" name="Line 115"/>
            <p:cNvSpPr>
              <a:spLocks noChangeShapeType="1"/>
            </p:cNvSpPr>
            <p:nvPr/>
          </p:nvSpPr>
          <p:spPr bwMode="auto">
            <a:xfrm>
              <a:off x="6259513" y="3600450"/>
              <a:ext cx="0" cy="1690688"/>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 name="Line 116"/>
            <p:cNvSpPr>
              <a:spLocks noChangeShapeType="1"/>
            </p:cNvSpPr>
            <p:nvPr/>
          </p:nvSpPr>
          <p:spPr bwMode="auto">
            <a:xfrm>
              <a:off x="6235700" y="5291138"/>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4" name="Line 117"/>
            <p:cNvSpPr>
              <a:spLocks noChangeShapeType="1"/>
            </p:cNvSpPr>
            <p:nvPr/>
          </p:nvSpPr>
          <p:spPr bwMode="auto">
            <a:xfrm>
              <a:off x="6235700" y="5080000"/>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5" name="Line 118"/>
            <p:cNvSpPr>
              <a:spLocks noChangeShapeType="1"/>
            </p:cNvSpPr>
            <p:nvPr/>
          </p:nvSpPr>
          <p:spPr bwMode="auto">
            <a:xfrm>
              <a:off x="6235700" y="4868863"/>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6" name="Line 119"/>
            <p:cNvSpPr>
              <a:spLocks noChangeShapeType="1"/>
            </p:cNvSpPr>
            <p:nvPr/>
          </p:nvSpPr>
          <p:spPr bwMode="auto">
            <a:xfrm>
              <a:off x="6235700" y="4657725"/>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7" name="Line 120"/>
            <p:cNvSpPr>
              <a:spLocks noChangeShapeType="1"/>
            </p:cNvSpPr>
            <p:nvPr/>
          </p:nvSpPr>
          <p:spPr bwMode="auto">
            <a:xfrm>
              <a:off x="6235700" y="4446588"/>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8" name="Line 121"/>
            <p:cNvSpPr>
              <a:spLocks noChangeShapeType="1"/>
            </p:cNvSpPr>
            <p:nvPr/>
          </p:nvSpPr>
          <p:spPr bwMode="auto">
            <a:xfrm>
              <a:off x="6235700" y="4233863"/>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9" name="Line 122"/>
            <p:cNvSpPr>
              <a:spLocks noChangeShapeType="1"/>
            </p:cNvSpPr>
            <p:nvPr/>
          </p:nvSpPr>
          <p:spPr bwMode="auto">
            <a:xfrm>
              <a:off x="6235700" y="4022725"/>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0" name="Line 123"/>
            <p:cNvSpPr>
              <a:spLocks noChangeShapeType="1"/>
            </p:cNvSpPr>
            <p:nvPr/>
          </p:nvSpPr>
          <p:spPr bwMode="auto">
            <a:xfrm>
              <a:off x="6235700" y="3811588"/>
              <a:ext cx="23813"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1" name="Line 125"/>
            <p:cNvSpPr>
              <a:spLocks noChangeShapeType="1"/>
            </p:cNvSpPr>
            <p:nvPr/>
          </p:nvSpPr>
          <p:spPr bwMode="auto">
            <a:xfrm>
              <a:off x="6259513" y="5291138"/>
              <a:ext cx="2968625"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2" name="Line 126"/>
            <p:cNvSpPr>
              <a:spLocks noChangeShapeType="1"/>
            </p:cNvSpPr>
            <p:nvPr/>
          </p:nvSpPr>
          <p:spPr bwMode="auto">
            <a:xfrm flipV="1">
              <a:off x="6259513"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 name="Line 127"/>
            <p:cNvSpPr>
              <a:spLocks noChangeShapeType="1"/>
            </p:cNvSpPr>
            <p:nvPr/>
          </p:nvSpPr>
          <p:spPr bwMode="auto">
            <a:xfrm flipV="1">
              <a:off x="6634163"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4" name="Line 128"/>
            <p:cNvSpPr>
              <a:spLocks noChangeShapeType="1"/>
            </p:cNvSpPr>
            <p:nvPr/>
          </p:nvSpPr>
          <p:spPr bwMode="auto">
            <a:xfrm flipV="1">
              <a:off x="7000875"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5" name="Line 129"/>
            <p:cNvSpPr>
              <a:spLocks noChangeShapeType="1"/>
            </p:cNvSpPr>
            <p:nvPr/>
          </p:nvSpPr>
          <p:spPr bwMode="auto">
            <a:xfrm flipV="1">
              <a:off x="7375525"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6" name="Line 130"/>
            <p:cNvSpPr>
              <a:spLocks noChangeShapeType="1"/>
            </p:cNvSpPr>
            <p:nvPr/>
          </p:nvSpPr>
          <p:spPr bwMode="auto">
            <a:xfrm flipV="1">
              <a:off x="7743825"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7" name="Line 131"/>
            <p:cNvSpPr>
              <a:spLocks noChangeShapeType="1"/>
            </p:cNvSpPr>
            <p:nvPr/>
          </p:nvSpPr>
          <p:spPr bwMode="auto">
            <a:xfrm flipV="1">
              <a:off x="8118475"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8" name="Line 132"/>
            <p:cNvSpPr>
              <a:spLocks noChangeShapeType="1"/>
            </p:cNvSpPr>
            <p:nvPr/>
          </p:nvSpPr>
          <p:spPr bwMode="auto">
            <a:xfrm flipV="1">
              <a:off x="8485188"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9" name="Line 133"/>
            <p:cNvSpPr>
              <a:spLocks noChangeShapeType="1"/>
            </p:cNvSpPr>
            <p:nvPr/>
          </p:nvSpPr>
          <p:spPr bwMode="auto">
            <a:xfrm flipV="1">
              <a:off x="8861425"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0" name="Line 134"/>
            <p:cNvSpPr>
              <a:spLocks noChangeShapeType="1"/>
            </p:cNvSpPr>
            <p:nvPr/>
          </p:nvSpPr>
          <p:spPr bwMode="auto">
            <a:xfrm flipV="1">
              <a:off x="9228138" y="5291138"/>
              <a:ext cx="0" cy="20637"/>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1" name="Line 135"/>
            <p:cNvSpPr>
              <a:spLocks noChangeShapeType="1"/>
            </p:cNvSpPr>
            <p:nvPr/>
          </p:nvSpPr>
          <p:spPr bwMode="auto">
            <a:xfrm flipV="1">
              <a:off x="7962900" y="500697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2" name="Line 136"/>
            <p:cNvSpPr>
              <a:spLocks noChangeShapeType="1"/>
            </p:cNvSpPr>
            <p:nvPr/>
          </p:nvSpPr>
          <p:spPr bwMode="auto">
            <a:xfrm>
              <a:off x="7962900" y="5053013"/>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3" name="Line 137"/>
            <p:cNvSpPr>
              <a:spLocks noChangeShapeType="1"/>
            </p:cNvSpPr>
            <p:nvPr/>
          </p:nvSpPr>
          <p:spPr bwMode="auto">
            <a:xfrm flipH="1">
              <a:off x="7907338" y="5053013"/>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4" name="Line 138"/>
            <p:cNvSpPr>
              <a:spLocks noChangeShapeType="1"/>
            </p:cNvSpPr>
            <p:nvPr/>
          </p:nvSpPr>
          <p:spPr bwMode="auto">
            <a:xfrm>
              <a:off x="7962900" y="505301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5" name="Line 139"/>
            <p:cNvSpPr>
              <a:spLocks noChangeShapeType="1"/>
            </p:cNvSpPr>
            <p:nvPr/>
          </p:nvSpPr>
          <p:spPr bwMode="auto">
            <a:xfrm flipV="1">
              <a:off x="7070725" y="500062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6" name="Line 140"/>
            <p:cNvSpPr>
              <a:spLocks noChangeShapeType="1"/>
            </p:cNvSpPr>
            <p:nvPr/>
          </p:nvSpPr>
          <p:spPr bwMode="auto">
            <a:xfrm>
              <a:off x="7070725" y="504666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7" name="Line 141"/>
            <p:cNvSpPr>
              <a:spLocks noChangeShapeType="1"/>
            </p:cNvSpPr>
            <p:nvPr/>
          </p:nvSpPr>
          <p:spPr bwMode="auto">
            <a:xfrm flipH="1">
              <a:off x="7016750" y="504666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8" name="Line 142"/>
            <p:cNvSpPr>
              <a:spLocks noChangeShapeType="1"/>
            </p:cNvSpPr>
            <p:nvPr/>
          </p:nvSpPr>
          <p:spPr bwMode="auto">
            <a:xfrm>
              <a:off x="7070725" y="5046663"/>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9" name="Line 143"/>
            <p:cNvSpPr>
              <a:spLocks noChangeShapeType="1"/>
            </p:cNvSpPr>
            <p:nvPr/>
          </p:nvSpPr>
          <p:spPr bwMode="auto">
            <a:xfrm flipV="1">
              <a:off x="7407275" y="4194175"/>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0" name="Line 144"/>
            <p:cNvSpPr>
              <a:spLocks noChangeShapeType="1"/>
            </p:cNvSpPr>
            <p:nvPr/>
          </p:nvSpPr>
          <p:spPr bwMode="auto">
            <a:xfrm>
              <a:off x="7407275" y="4241800"/>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1" name="Line 145"/>
            <p:cNvSpPr>
              <a:spLocks noChangeShapeType="1"/>
            </p:cNvSpPr>
            <p:nvPr/>
          </p:nvSpPr>
          <p:spPr bwMode="auto">
            <a:xfrm flipH="1">
              <a:off x="7353300" y="4241800"/>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2" name="Line 146"/>
            <p:cNvSpPr>
              <a:spLocks noChangeShapeType="1"/>
            </p:cNvSpPr>
            <p:nvPr/>
          </p:nvSpPr>
          <p:spPr bwMode="auto">
            <a:xfrm>
              <a:off x="7407275" y="4241800"/>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 name="Line 147"/>
            <p:cNvSpPr>
              <a:spLocks noChangeShapeType="1"/>
            </p:cNvSpPr>
            <p:nvPr/>
          </p:nvSpPr>
          <p:spPr bwMode="auto">
            <a:xfrm flipV="1">
              <a:off x="7666038" y="452596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 name="Line 148"/>
            <p:cNvSpPr>
              <a:spLocks noChangeShapeType="1"/>
            </p:cNvSpPr>
            <p:nvPr/>
          </p:nvSpPr>
          <p:spPr bwMode="auto">
            <a:xfrm>
              <a:off x="7666038" y="4572000"/>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5" name="Line 149"/>
            <p:cNvSpPr>
              <a:spLocks noChangeShapeType="1"/>
            </p:cNvSpPr>
            <p:nvPr/>
          </p:nvSpPr>
          <p:spPr bwMode="auto">
            <a:xfrm flipH="1">
              <a:off x="7610475" y="4572000"/>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6" name="Line 150"/>
            <p:cNvSpPr>
              <a:spLocks noChangeShapeType="1"/>
            </p:cNvSpPr>
            <p:nvPr/>
          </p:nvSpPr>
          <p:spPr bwMode="auto">
            <a:xfrm>
              <a:off x="7666038" y="4572000"/>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7" name="Line 151"/>
            <p:cNvSpPr>
              <a:spLocks noChangeShapeType="1"/>
            </p:cNvSpPr>
            <p:nvPr/>
          </p:nvSpPr>
          <p:spPr bwMode="auto">
            <a:xfrm flipV="1">
              <a:off x="7704138" y="368617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 name="Line 152"/>
            <p:cNvSpPr>
              <a:spLocks noChangeShapeType="1"/>
            </p:cNvSpPr>
            <p:nvPr/>
          </p:nvSpPr>
          <p:spPr bwMode="auto">
            <a:xfrm>
              <a:off x="7704138" y="373221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9" name="Line 153"/>
            <p:cNvSpPr>
              <a:spLocks noChangeShapeType="1"/>
            </p:cNvSpPr>
            <p:nvPr/>
          </p:nvSpPr>
          <p:spPr bwMode="auto">
            <a:xfrm flipH="1">
              <a:off x="7650163" y="373221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0" name="Line 154"/>
            <p:cNvSpPr>
              <a:spLocks noChangeShapeType="1"/>
            </p:cNvSpPr>
            <p:nvPr/>
          </p:nvSpPr>
          <p:spPr bwMode="auto">
            <a:xfrm>
              <a:off x="7704138" y="3732213"/>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1" name="Line 155"/>
            <p:cNvSpPr>
              <a:spLocks noChangeShapeType="1"/>
            </p:cNvSpPr>
            <p:nvPr/>
          </p:nvSpPr>
          <p:spPr bwMode="auto">
            <a:xfrm flipV="1">
              <a:off x="6891338" y="5132388"/>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2" name="Line 156"/>
            <p:cNvSpPr>
              <a:spLocks noChangeShapeType="1"/>
            </p:cNvSpPr>
            <p:nvPr/>
          </p:nvSpPr>
          <p:spPr bwMode="auto">
            <a:xfrm>
              <a:off x="6891338" y="5178425"/>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3" name="Line 157"/>
            <p:cNvSpPr>
              <a:spLocks noChangeShapeType="1"/>
            </p:cNvSpPr>
            <p:nvPr/>
          </p:nvSpPr>
          <p:spPr bwMode="auto">
            <a:xfrm flipH="1">
              <a:off x="6837363" y="5178425"/>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4" name="Line 158"/>
            <p:cNvSpPr>
              <a:spLocks noChangeShapeType="1"/>
            </p:cNvSpPr>
            <p:nvPr/>
          </p:nvSpPr>
          <p:spPr bwMode="auto">
            <a:xfrm>
              <a:off x="6891338" y="5178425"/>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5" name="Line 159"/>
            <p:cNvSpPr>
              <a:spLocks noChangeShapeType="1"/>
            </p:cNvSpPr>
            <p:nvPr/>
          </p:nvSpPr>
          <p:spPr bwMode="auto">
            <a:xfrm flipV="1">
              <a:off x="7407275" y="4954588"/>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6" name="Line 160"/>
            <p:cNvSpPr>
              <a:spLocks noChangeShapeType="1"/>
            </p:cNvSpPr>
            <p:nvPr/>
          </p:nvSpPr>
          <p:spPr bwMode="auto">
            <a:xfrm>
              <a:off x="7407275" y="500062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7" name="Line 161"/>
            <p:cNvSpPr>
              <a:spLocks noChangeShapeType="1"/>
            </p:cNvSpPr>
            <p:nvPr/>
          </p:nvSpPr>
          <p:spPr bwMode="auto">
            <a:xfrm flipH="1">
              <a:off x="7353300" y="5000625"/>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8" name="Line 162"/>
            <p:cNvSpPr>
              <a:spLocks noChangeShapeType="1"/>
            </p:cNvSpPr>
            <p:nvPr/>
          </p:nvSpPr>
          <p:spPr bwMode="auto">
            <a:xfrm>
              <a:off x="7407275" y="5000625"/>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9" name="Line 163"/>
            <p:cNvSpPr>
              <a:spLocks noChangeShapeType="1"/>
            </p:cNvSpPr>
            <p:nvPr/>
          </p:nvSpPr>
          <p:spPr bwMode="auto">
            <a:xfrm flipV="1">
              <a:off x="8337550" y="3640138"/>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 name="Line 164"/>
            <p:cNvSpPr>
              <a:spLocks noChangeShapeType="1"/>
            </p:cNvSpPr>
            <p:nvPr/>
          </p:nvSpPr>
          <p:spPr bwMode="auto">
            <a:xfrm>
              <a:off x="8337550" y="368617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1" name="Line 165"/>
            <p:cNvSpPr>
              <a:spLocks noChangeShapeType="1"/>
            </p:cNvSpPr>
            <p:nvPr/>
          </p:nvSpPr>
          <p:spPr bwMode="auto">
            <a:xfrm flipH="1">
              <a:off x="8281988" y="3686175"/>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2" name="Line 166"/>
            <p:cNvSpPr>
              <a:spLocks noChangeShapeType="1"/>
            </p:cNvSpPr>
            <p:nvPr/>
          </p:nvSpPr>
          <p:spPr bwMode="auto">
            <a:xfrm>
              <a:off x="8337550" y="3686175"/>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3" name="Line 167"/>
            <p:cNvSpPr>
              <a:spLocks noChangeShapeType="1"/>
            </p:cNvSpPr>
            <p:nvPr/>
          </p:nvSpPr>
          <p:spPr bwMode="auto">
            <a:xfrm flipV="1">
              <a:off x="7962900" y="465772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 name="Line 168"/>
            <p:cNvSpPr>
              <a:spLocks noChangeShapeType="1"/>
            </p:cNvSpPr>
            <p:nvPr/>
          </p:nvSpPr>
          <p:spPr bwMode="auto">
            <a:xfrm>
              <a:off x="7962900" y="470376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5" name="Line 169"/>
            <p:cNvSpPr>
              <a:spLocks noChangeShapeType="1"/>
            </p:cNvSpPr>
            <p:nvPr/>
          </p:nvSpPr>
          <p:spPr bwMode="auto">
            <a:xfrm flipH="1">
              <a:off x="7907338" y="4703763"/>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6" name="Line 170"/>
            <p:cNvSpPr>
              <a:spLocks noChangeShapeType="1"/>
            </p:cNvSpPr>
            <p:nvPr/>
          </p:nvSpPr>
          <p:spPr bwMode="auto">
            <a:xfrm>
              <a:off x="7962900" y="470376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7" name="Line 171"/>
            <p:cNvSpPr>
              <a:spLocks noChangeShapeType="1"/>
            </p:cNvSpPr>
            <p:nvPr/>
          </p:nvSpPr>
          <p:spPr bwMode="auto">
            <a:xfrm flipV="1">
              <a:off x="7337425" y="465772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8" name="Line 172"/>
            <p:cNvSpPr>
              <a:spLocks noChangeShapeType="1"/>
            </p:cNvSpPr>
            <p:nvPr/>
          </p:nvSpPr>
          <p:spPr bwMode="auto">
            <a:xfrm>
              <a:off x="7337425" y="470376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9" name="Line 173"/>
            <p:cNvSpPr>
              <a:spLocks noChangeShapeType="1"/>
            </p:cNvSpPr>
            <p:nvPr/>
          </p:nvSpPr>
          <p:spPr bwMode="auto">
            <a:xfrm flipH="1">
              <a:off x="7281863" y="4703763"/>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0" name="Line 174"/>
            <p:cNvSpPr>
              <a:spLocks noChangeShapeType="1"/>
            </p:cNvSpPr>
            <p:nvPr/>
          </p:nvSpPr>
          <p:spPr bwMode="auto">
            <a:xfrm>
              <a:off x="7337425" y="470376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1" name="Line 175"/>
            <p:cNvSpPr>
              <a:spLocks noChangeShapeType="1"/>
            </p:cNvSpPr>
            <p:nvPr/>
          </p:nvSpPr>
          <p:spPr bwMode="auto">
            <a:xfrm flipV="1">
              <a:off x="7704138" y="453231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2" name="Line 176"/>
            <p:cNvSpPr>
              <a:spLocks noChangeShapeType="1"/>
            </p:cNvSpPr>
            <p:nvPr/>
          </p:nvSpPr>
          <p:spPr bwMode="auto">
            <a:xfrm>
              <a:off x="7704138" y="4578350"/>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3" name="Line 177"/>
            <p:cNvSpPr>
              <a:spLocks noChangeShapeType="1"/>
            </p:cNvSpPr>
            <p:nvPr/>
          </p:nvSpPr>
          <p:spPr bwMode="auto">
            <a:xfrm flipH="1">
              <a:off x="7650163" y="4578350"/>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4" name="Line 178"/>
            <p:cNvSpPr>
              <a:spLocks noChangeShapeType="1"/>
            </p:cNvSpPr>
            <p:nvPr/>
          </p:nvSpPr>
          <p:spPr bwMode="auto">
            <a:xfrm>
              <a:off x="7704138" y="4578350"/>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 name="Line 179"/>
            <p:cNvSpPr>
              <a:spLocks noChangeShapeType="1"/>
            </p:cNvSpPr>
            <p:nvPr/>
          </p:nvSpPr>
          <p:spPr bwMode="auto">
            <a:xfrm flipV="1">
              <a:off x="8337550" y="3911600"/>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6" name="Line 180"/>
            <p:cNvSpPr>
              <a:spLocks noChangeShapeType="1"/>
            </p:cNvSpPr>
            <p:nvPr/>
          </p:nvSpPr>
          <p:spPr bwMode="auto">
            <a:xfrm>
              <a:off x="8337550" y="3957638"/>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 name="Line 181"/>
            <p:cNvSpPr>
              <a:spLocks noChangeShapeType="1"/>
            </p:cNvSpPr>
            <p:nvPr/>
          </p:nvSpPr>
          <p:spPr bwMode="auto">
            <a:xfrm flipH="1">
              <a:off x="8281988" y="3957638"/>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8" name="Line 182"/>
            <p:cNvSpPr>
              <a:spLocks noChangeShapeType="1"/>
            </p:cNvSpPr>
            <p:nvPr/>
          </p:nvSpPr>
          <p:spPr bwMode="auto">
            <a:xfrm>
              <a:off x="8337550" y="3957638"/>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9" name="Line 183"/>
            <p:cNvSpPr>
              <a:spLocks noChangeShapeType="1"/>
            </p:cNvSpPr>
            <p:nvPr/>
          </p:nvSpPr>
          <p:spPr bwMode="auto">
            <a:xfrm flipV="1">
              <a:off x="7704138" y="4273550"/>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0" name="Line 184"/>
            <p:cNvSpPr>
              <a:spLocks noChangeShapeType="1"/>
            </p:cNvSpPr>
            <p:nvPr/>
          </p:nvSpPr>
          <p:spPr bwMode="auto">
            <a:xfrm>
              <a:off x="7704138" y="432117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1" name="Line 185"/>
            <p:cNvSpPr>
              <a:spLocks noChangeShapeType="1"/>
            </p:cNvSpPr>
            <p:nvPr/>
          </p:nvSpPr>
          <p:spPr bwMode="auto">
            <a:xfrm flipH="1">
              <a:off x="7650163" y="4321175"/>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2" name="Line 186"/>
            <p:cNvSpPr>
              <a:spLocks noChangeShapeType="1"/>
            </p:cNvSpPr>
            <p:nvPr/>
          </p:nvSpPr>
          <p:spPr bwMode="auto">
            <a:xfrm>
              <a:off x="7704138" y="4321175"/>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3" name="Line 187"/>
            <p:cNvSpPr>
              <a:spLocks noChangeShapeType="1"/>
            </p:cNvSpPr>
            <p:nvPr/>
          </p:nvSpPr>
          <p:spPr bwMode="auto">
            <a:xfrm flipV="1">
              <a:off x="7781925" y="4452938"/>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 name="Line 188"/>
            <p:cNvSpPr>
              <a:spLocks noChangeShapeType="1"/>
            </p:cNvSpPr>
            <p:nvPr/>
          </p:nvSpPr>
          <p:spPr bwMode="auto">
            <a:xfrm>
              <a:off x="7781925" y="449897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5" name="Line 189"/>
            <p:cNvSpPr>
              <a:spLocks noChangeShapeType="1"/>
            </p:cNvSpPr>
            <p:nvPr/>
          </p:nvSpPr>
          <p:spPr bwMode="auto">
            <a:xfrm flipH="1">
              <a:off x="7727950" y="4498975"/>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 name="Line 190"/>
            <p:cNvSpPr>
              <a:spLocks noChangeShapeType="1"/>
            </p:cNvSpPr>
            <p:nvPr/>
          </p:nvSpPr>
          <p:spPr bwMode="auto">
            <a:xfrm>
              <a:off x="7781925" y="4498975"/>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7" name="Line 191"/>
            <p:cNvSpPr>
              <a:spLocks noChangeShapeType="1"/>
            </p:cNvSpPr>
            <p:nvPr/>
          </p:nvSpPr>
          <p:spPr bwMode="auto">
            <a:xfrm flipV="1">
              <a:off x="8594725" y="402272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8" name="Line 192"/>
            <p:cNvSpPr>
              <a:spLocks noChangeShapeType="1"/>
            </p:cNvSpPr>
            <p:nvPr/>
          </p:nvSpPr>
          <p:spPr bwMode="auto">
            <a:xfrm>
              <a:off x="8594725" y="4068763"/>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9" name="Line 193"/>
            <p:cNvSpPr>
              <a:spLocks noChangeShapeType="1"/>
            </p:cNvSpPr>
            <p:nvPr/>
          </p:nvSpPr>
          <p:spPr bwMode="auto">
            <a:xfrm flipH="1">
              <a:off x="8540750" y="406876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0" name="Line 194"/>
            <p:cNvSpPr>
              <a:spLocks noChangeShapeType="1"/>
            </p:cNvSpPr>
            <p:nvPr/>
          </p:nvSpPr>
          <p:spPr bwMode="auto">
            <a:xfrm>
              <a:off x="8594725" y="4068763"/>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1" name="Line 195"/>
            <p:cNvSpPr>
              <a:spLocks noChangeShapeType="1"/>
            </p:cNvSpPr>
            <p:nvPr/>
          </p:nvSpPr>
          <p:spPr bwMode="auto">
            <a:xfrm flipV="1">
              <a:off x="7666038" y="4973638"/>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2" name="Line 196"/>
            <p:cNvSpPr>
              <a:spLocks noChangeShapeType="1"/>
            </p:cNvSpPr>
            <p:nvPr/>
          </p:nvSpPr>
          <p:spPr bwMode="auto">
            <a:xfrm>
              <a:off x="7666038" y="502126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3" name="Line 197"/>
            <p:cNvSpPr>
              <a:spLocks noChangeShapeType="1"/>
            </p:cNvSpPr>
            <p:nvPr/>
          </p:nvSpPr>
          <p:spPr bwMode="auto">
            <a:xfrm flipH="1">
              <a:off x="7610475" y="5021263"/>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4" name="Line 198"/>
            <p:cNvSpPr>
              <a:spLocks noChangeShapeType="1"/>
            </p:cNvSpPr>
            <p:nvPr/>
          </p:nvSpPr>
          <p:spPr bwMode="auto">
            <a:xfrm>
              <a:off x="7666038" y="502126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5" name="Line 199"/>
            <p:cNvSpPr>
              <a:spLocks noChangeShapeType="1"/>
            </p:cNvSpPr>
            <p:nvPr/>
          </p:nvSpPr>
          <p:spPr bwMode="auto">
            <a:xfrm flipV="1">
              <a:off x="7297738" y="4532313"/>
              <a:ext cx="0" cy="46037"/>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6" name="Line 200"/>
            <p:cNvSpPr>
              <a:spLocks noChangeShapeType="1"/>
            </p:cNvSpPr>
            <p:nvPr/>
          </p:nvSpPr>
          <p:spPr bwMode="auto">
            <a:xfrm>
              <a:off x="7297738" y="4578350"/>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7" name="Line 201"/>
            <p:cNvSpPr>
              <a:spLocks noChangeShapeType="1"/>
            </p:cNvSpPr>
            <p:nvPr/>
          </p:nvSpPr>
          <p:spPr bwMode="auto">
            <a:xfrm flipH="1">
              <a:off x="7243763" y="4578350"/>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8" name="Line 202"/>
            <p:cNvSpPr>
              <a:spLocks noChangeShapeType="1"/>
            </p:cNvSpPr>
            <p:nvPr/>
          </p:nvSpPr>
          <p:spPr bwMode="auto">
            <a:xfrm>
              <a:off x="7297738" y="4578350"/>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9" name="Line 203"/>
            <p:cNvSpPr>
              <a:spLocks noChangeShapeType="1"/>
            </p:cNvSpPr>
            <p:nvPr/>
          </p:nvSpPr>
          <p:spPr bwMode="auto">
            <a:xfrm flipV="1">
              <a:off x="7485063" y="4187825"/>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0" name="Line 204"/>
            <p:cNvSpPr>
              <a:spLocks noChangeShapeType="1"/>
            </p:cNvSpPr>
            <p:nvPr/>
          </p:nvSpPr>
          <p:spPr bwMode="auto">
            <a:xfrm>
              <a:off x="7485063" y="4233863"/>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1" name="Line 205"/>
            <p:cNvSpPr>
              <a:spLocks noChangeShapeType="1"/>
            </p:cNvSpPr>
            <p:nvPr/>
          </p:nvSpPr>
          <p:spPr bwMode="auto">
            <a:xfrm flipH="1">
              <a:off x="7431088" y="4233863"/>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2" name="Line 206"/>
            <p:cNvSpPr>
              <a:spLocks noChangeShapeType="1"/>
            </p:cNvSpPr>
            <p:nvPr/>
          </p:nvSpPr>
          <p:spPr bwMode="auto">
            <a:xfrm>
              <a:off x="7485063" y="4233863"/>
              <a:ext cx="55562"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3" name="Line 207"/>
            <p:cNvSpPr>
              <a:spLocks noChangeShapeType="1"/>
            </p:cNvSpPr>
            <p:nvPr/>
          </p:nvSpPr>
          <p:spPr bwMode="auto">
            <a:xfrm flipV="1">
              <a:off x="7375525" y="4267200"/>
              <a:ext cx="0" cy="46038"/>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4" name="Line 208"/>
            <p:cNvSpPr>
              <a:spLocks noChangeShapeType="1"/>
            </p:cNvSpPr>
            <p:nvPr/>
          </p:nvSpPr>
          <p:spPr bwMode="auto">
            <a:xfrm>
              <a:off x="7375525" y="4313238"/>
              <a:ext cx="0" cy="47625"/>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5" name="Line 209"/>
            <p:cNvSpPr>
              <a:spLocks noChangeShapeType="1"/>
            </p:cNvSpPr>
            <p:nvPr/>
          </p:nvSpPr>
          <p:spPr bwMode="auto">
            <a:xfrm flipH="1">
              <a:off x="7321550" y="4313238"/>
              <a:ext cx="53975"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 name="Line 210"/>
            <p:cNvSpPr>
              <a:spLocks noChangeShapeType="1"/>
            </p:cNvSpPr>
            <p:nvPr/>
          </p:nvSpPr>
          <p:spPr bwMode="auto">
            <a:xfrm>
              <a:off x="7375525" y="4313238"/>
              <a:ext cx="55563" cy="0"/>
            </a:xfrm>
            <a:prstGeom prst="line">
              <a:avLst/>
            </a:prstGeom>
            <a:noFill/>
            <a:ln w="7938">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7" name="Freeform 211"/>
            <p:cNvSpPr>
              <a:spLocks/>
            </p:cNvSpPr>
            <p:nvPr/>
          </p:nvSpPr>
          <p:spPr bwMode="auto">
            <a:xfrm>
              <a:off x="6891338" y="3951288"/>
              <a:ext cx="1703387" cy="1009650"/>
            </a:xfrm>
            <a:custGeom>
              <a:avLst/>
              <a:gdLst>
                <a:gd name="T0" fmla="*/ 0 w 218"/>
                <a:gd name="T1" fmla="*/ 2147483647 h 153"/>
                <a:gd name="T2" fmla="*/ 2147483647 w 218"/>
                <a:gd name="T3" fmla="*/ 2147483647 h 153"/>
                <a:gd name="T4" fmla="*/ 2147483647 w 218"/>
                <a:gd name="T5" fmla="*/ 2147483647 h 153"/>
                <a:gd name="T6" fmla="*/ 2147483647 w 218"/>
                <a:gd name="T7" fmla="*/ 2147483647 h 153"/>
                <a:gd name="T8" fmla="*/ 2147483647 w 218"/>
                <a:gd name="T9" fmla="*/ 2147483647 h 153"/>
                <a:gd name="T10" fmla="*/ 2147483647 w 218"/>
                <a:gd name="T11" fmla="*/ 2147483647 h 153"/>
                <a:gd name="T12" fmla="*/ 2147483647 w 218"/>
                <a:gd name="T13" fmla="*/ 2147483647 h 153"/>
                <a:gd name="T14" fmla="*/ 2147483647 w 218"/>
                <a:gd name="T15" fmla="*/ 2147483647 h 153"/>
                <a:gd name="T16" fmla="*/ 2147483647 w 218"/>
                <a:gd name="T17" fmla="*/ 2147483647 h 153"/>
                <a:gd name="T18" fmla="*/ 2147483647 w 218"/>
                <a:gd name="T19" fmla="*/ 2147483647 h 153"/>
                <a:gd name="T20" fmla="*/ 2147483647 w 218"/>
                <a:gd name="T21" fmla="*/ 2147483647 h 153"/>
                <a:gd name="T22" fmla="*/ 2147483647 w 218"/>
                <a:gd name="T23" fmla="*/ 2147483647 h 153"/>
                <a:gd name="T24" fmla="*/ 2147483647 w 218"/>
                <a:gd name="T25" fmla="*/ 2147483647 h 153"/>
                <a:gd name="T26" fmla="*/ 2147483647 w 218"/>
                <a:gd name="T27" fmla="*/ 2147483647 h 153"/>
                <a:gd name="T28" fmla="*/ 2147483647 w 218"/>
                <a:gd name="T29" fmla="*/ 2147483647 h 153"/>
                <a:gd name="T30" fmla="*/ 2147483647 w 218"/>
                <a:gd name="T31" fmla="*/ 2147483647 h 153"/>
                <a:gd name="T32" fmla="*/ 2147483647 w 218"/>
                <a:gd name="T33" fmla="*/ 2147483647 h 153"/>
                <a:gd name="T34" fmla="*/ 2147483647 w 218"/>
                <a:gd name="T35" fmla="*/ 2147483647 h 153"/>
                <a:gd name="T36" fmla="*/ 2147483647 w 218"/>
                <a:gd name="T37" fmla="*/ 0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53"/>
                <a:gd name="T59" fmla="*/ 218 w 218"/>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53">
                  <a:moveTo>
                    <a:pt x="0" y="153"/>
                  </a:moveTo>
                  <a:lnTo>
                    <a:pt x="12" y="144"/>
                  </a:lnTo>
                  <a:lnTo>
                    <a:pt x="24" y="136"/>
                  </a:lnTo>
                  <a:lnTo>
                    <a:pt x="36" y="127"/>
                  </a:lnTo>
                  <a:lnTo>
                    <a:pt x="48" y="119"/>
                  </a:lnTo>
                  <a:lnTo>
                    <a:pt x="60" y="110"/>
                  </a:lnTo>
                  <a:lnTo>
                    <a:pt x="73" y="102"/>
                  </a:lnTo>
                  <a:lnTo>
                    <a:pt x="85" y="93"/>
                  </a:lnTo>
                  <a:lnTo>
                    <a:pt x="97" y="85"/>
                  </a:lnTo>
                  <a:lnTo>
                    <a:pt x="109" y="76"/>
                  </a:lnTo>
                  <a:lnTo>
                    <a:pt x="121" y="68"/>
                  </a:lnTo>
                  <a:lnTo>
                    <a:pt x="133" y="59"/>
                  </a:lnTo>
                  <a:lnTo>
                    <a:pt x="145" y="51"/>
                  </a:lnTo>
                  <a:lnTo>
                    <a:pt x="158" y="43"/>
                  </a:lnTo>
                  <a:lnTo>
                    <a:pt x="170" y="34"/>
                  </a:lnTo>
                  <a:lnTo>
                    <a:pt x="182" y="26"/>
                  </a:lnTo>
                  <a:lnTo>
                    <a:pt x="194" y="17"/>
                  </a:lnTo>
                  <a:lnTo>
                    <a:pt x="206" y="9"/>
                  </a:lnTo>
                  <a:lnTo>
                    <a:pt x="218" y="0"/>
                  </a:lnTo>
                </a:path>
              </a:pathLst>
            </a:custGeom>
            <a:noFill/>
            <a:ln w="7938">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8" name="Rectangle 212"/>
            <p:cNvSpPr>
              <a:spLocks noChangeArrowheads="1"/>
            </p:cNvSpPr>
            <p:nvPr/>
          </p:nvSpPr>
          <p:spPr bwMode="auto">
            <a:xfrm>
              <a:off x="5935663" y="5222875"/>
              <a:ext cx="2903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-40</a:t>
              </a:r>
            </a:p>
          </p:txBody>
        </p:sp>
        <p:sp>
          <p:nvSpPr>
            <p:cNvPr id="219" name="Rectangle 213"/>
            <p:cNvSpPr>
              <a:spLocks noChangeArrowheads="1"/>
            </p:cNvSpPr>
            <p:nvPr/>
          </p:nvSpPr>
          <p:spPr bwMode="auto">
            <a:xfrm>
              <a:off x="5935663" y="5011738"/>
              <a:ext cx="29034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-20</a:t>
              </a:r>
            </a:p>
          </p:txBody>
        </p:sp>
        <p:sp>
          <p:nvSpPr>
            <p:cNvPr id="220" name="Rectangle 214"/>
            <p:cNvSpPr>
              <a:spLocks noChangeArrowheads="1"/>
            </p:cNvSpPr>
            <p:nvPr/>
          </p:nvSpPr>
          <p:spPr bwMode="auto">
            <a:xfrm>
              <a:off x="6013450" y="4800600"/>
              <a:ext cx="11180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0</a:t>
              </a:r>
            </a:p>
          </p:txBody>
        </p:sp>
        <p:sp>
          <p:nvSpPr>
            <p:cNvPr id="221" name="Rectangle 215"/>
            <p:cNvSpPr>
              <a:spLocks noChangeArrowheads="1"/>
            </p:cNvSpPr>
            <p:nvPr/>
          </p:nvSpPr>
          <p:spPr bwMode="auto">
            <a:xfrm>
              <a:off x="5965825" y="4589463"/>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20</a:t>
              </a:r>
            </a:p>
          </p:txBody>
        </p:sp>
        <p:sp>
          <p:nvSpPr>
            <p:cNvPr id="222" name="Rectangle 216"/>
            <p:cNvSpPr>
              <a:spLocks noChangeArrowheads="1"/>
            </p:cNvSpPr>
            <p:nvPr/>
          </p:nvSpPr>
          <p:spPr bwMode="auto">
            <a:xfrm>
              <a:off x="5965825" y="4376738"/>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40</a:t>
              </a:r>
            </a:p>
          </p:txBody>
        </p:sp>
        <p:sp>
          <p:nvSpPr>
            <p:cNvPr id="223" name="Rectangle 217"/>
            <p:cNvSpPr>
              <a:spLocks noChangeArrowheads="1"/>
            </p:cNvSpPr>
            <p:nvPr/>
          </p:nvSpPr>
          <p:spPr bwMode="auto">
            <a:xfrm>
              <a:off x="5965825" y="4165600"/>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60</a:t>
              </a:r>
            </a:p>
          </p:txBody>
        </p:sp>
        <p:sp>
          <p:nvSpPr>
            <p:cNvPr id="224" name="Rectangle 218"/>
            <p:cNvSpPr>
              <a:spLocks noChangeArrowheads="1"/>
            </p:cNvSpPr>
            <p:nvPr/>
          </p:nvSpPr>
          <p:spPr bwMode="auto">
            <a:xfrm>
              <a:off x="5965825" y="3954463"/>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80</a:t>
              </a:r>
            </a:p>
          </p:txBody>
        </p:sp>
        <p:sp>
          <p:nvSpPr>
            <p:cNvPr id="225" name="Rectangle 219"/>
            <p:cNvSpPr>
              <a:spLocks noChangeArrowheads="1"/>
            </p:cNvSpPr>
            <p:nvPr/>
          </p:nvSpPr>
          <p:spPr bwMode="auto">
            <a:xfrm>
              <a:off x="5919788" y="3743325"/>
              <a:ext cx="3354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100</a:t>
              </a:r>
            </a:p>
          </p:txBody>
        </p:sp>
        <p:sp>
          <p:nvSpPr>
            <p:cNvPr id="226" name="Rectangle 220"/>
            <p:cNvSpPr>
              <a:spLocks noChangeArrowheads="1"/>
            </p:cNvSpPr>
            <p:nvPr/>
          </p:nvSpPr>
          <p:spPr bwMode="auto">
            <a:xfrm>
              <a:off x="5919788" y="3532188"/>
              <a:ext cx="33542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120</a:t>
              </a:r>
            </a:p>
          </p:txBody>
        </p:sp>
        <p:sp>
          <p:nvSpPr>
            <p:cNvPr id="227" name="Rectangle 221"/>
            <p:cNvSpPr>
              <a:spLocks noChangeArrowheads="1"/>
            </p:cNvSpPr>
            <p:nvPr/>
          </p:nvSpPr>
          <p:spPr bwMode="auto">
            <a:xfrm>
              <a:off x="6235700" y="5351463"/>
              <a:ext cx="72135"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900">
                  <a:solidFill>
                    <a:schemeClr val="bg1"/>
                  </a:solidFill>
                </a:rPr>
                <a:t>1</a:t>
              </a:r>
            </a:p>
          </p:txBody>
        </p:sp>
        <p:sp>
          <p:nvSpPr>
            <p:cNvPr id="228" name="Rectangle 222"/>
            <p:cNvSpPr>
              <a:spLocks noChangeArrowheads="1"/>
            </p:cNvSpPr>
            <p:nvPr/>
          </p:nvSpPr>
          <p:spPr bwMode="auto">
            <a:xfrm>
              <a:off x="6578600"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1.1</a:t>
              </a:r>
            </a:p>
          </p:txBody>
        </p:sp>
        <p:sp>
          <p:nvSpPr>
            <p:cNvPr id="229" name="Rectangle 223"/>
            <p:cNvSpPr>
              <a:spLocks noChangeArrowheads="1"/>
            </p:cNvSpPr>
            <p:nvPr/>
          </p:nvSpPr>
          <p:spPr bwMode="auto">
            <a:xfrm>
              <a:off x="6946900"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1.2</a:t>
              </a:r>
            </a:p>
          </p:txBody>
        </p:sp>
        <p:sp>
          <p:nvSpPr>
            <p:cNvPr id="230" name="Rectangle 224"/>
            <p:cNvSpPr>
              <a:spLocks noChangeArrowheads="1"/>
            </p:cNvSpPr>
            <p:nvPr/>
          </p:nvSpPr>
          <p:spPr bwMode="auto">
            <a:xfrm>
              <a:off x="7321550"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1.3</a:t>
              </a:r>
            </a:p>
          </p:txBody>
        </p:sp>
        <p:sp>
          <p:nvSpPr>
            <p:cNvPr id="231" name="Rectangle 225"/>
            <p:cNvSpPr>
              <a:spLocks noChangeArrowheads="1"/>
            </p:cNvSpPr>
            <p:nvPr/>
          </p:nvSpPr>
          <p:spPr bwMode="auto">
            <a:xfrm>
              <a:off x="7688263"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1.4</a:t>
              </a:r>
            </a:p>
          </p:txBody>
        </p:sp>
        <p:sp>
          <p:nvSpPr>
            <p:cNvPr id="232" name="Rectangle 226"/>
            <p:cNvSpPr>
              <a:spLocks noChangeArrowheads="1"/>
            </p:cNvSpPr>
            <p:nvPr/>
          </p:nvSpPr>
          <p:spPr bwMode="auto">
            <a:xfrm>
              <a:off x="8064500"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1.5</a:t>
              </a:r>
            </a:p>
          </p:txBody>
        </p:sp>
        <p:sp>
          <p:nvSpPr>
            <p:cNvPr id="233" name="Rectangle 227"/>
            <p:cNvSpPr>
              <a:spLocks noChangeArrowheads="1"/>
            </p:cNvSpPr>
            <p:nvPr/>
          </p:nvSpPr>
          <p:spPr bwMode="auto">
            <a:xfrm>
              <a:off x="8431213"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1.6</a:t>
              </a:r>
            </a:p>
          </p:txBody>
        </p:sp>
        <p:sp>
          <p:nvSpPr>
            <p:cNvPr id="234" name="Rectangle 228"/>
            <p:cNvSpPr>
              <a:spLocks noChangeArrowheads="1"/>
            </p:cNvSpPr>
            <p:nvPr/>
          </p:nvSpPr>
          <p:spPr bwMode="auto">
            <a:xfrm>
              <a:off x="8805863"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1.7</a:t>
              </a:r>
            </a:p>
          </p:txBody>
        </p:sp>
        <p:sp>
          <p:nvSpPr>
            <p:cNvPr id="235" name="Rectangle 229"/>
            <p:cNvSpPr>
              <a:spLocks noChangeArrowheads="1"/>
            </p:cNvSpPr>
            <p:nvPr/>
          </p:nvSpPr>
          <p:spPr bwMode="auto">
            <a:xfrm>
              <a:off x="9172575" y="535146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chemeClr val="bg1"/>
                  </a:solidFill>
                </a:rPr>
                <a:t>1.8</a:t>
              </a:r>
            </a:p>
          </p:txBody>
        </p:sp>
        <p:sp>
          <p:nvSpPr>
            <p:cNvPr id="236" name="Rectangle 235"/>
            <p:cNvSpPr>
              <a:spLocks noChangeArrowheads="1"/>
            </p:cNvSpPr>
            <p:nvPr/>
          </p:nvSpPr>
          <p:spPr bwMode="auto">
            <a:xfrm>
              <a:off x="8081963" y="4892675"/>
              <a:ext cx="14228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b="1">
                  <a:solidFill>
                    <a:schemeClr val="bg1"/>
                  </a:solidFill>
                </a:rPr>
                <a:t>M1 (MNI: -24, -31, 60)</a:t>
              </a:r>
            </a:p>
            <a:p>
              <a:r>
                <a:rPr lang="de-DE" sz="1000" b="1">
                  <a:solidFill>
                    <a:schemeClr val="bg1"/>
                  </a:solidFill>
                </a:rPr>
                <a:t>r</a:t>
              </a:r>
              <a:r>
                <a:rPr lang="de-DE" sz="1000" b="1" baseline="30000">
                  <a:solidFill>
                    <a:schemeClr val="bg1"/>
                  </a:solidFill>
                </a:rPr>
                <a:t>2</a:t>
              </a:r>
              <a:r>
                <a:rPr lang="de-DE" sz="1000" b="1">
                  <a:solidFill>
                    <a:schemeClr val="bg1"/>
                  </a:solidFill>
                </a:rPr>
                <a:t>=0.33</a:t>
              </a:r>
              <a:endParaRPr lang="en-US" sz="1000" b="1">
                <a:solidFill>
                  <a:schemeClr val="bg1"/>
                </a:solidFill>
              </a:endParaRPr>
            </a:p>
            <a:p>
              <a:endParaRPr lang="en-US" sz="1000" b="1">
                <a:solidFill>
                  <a:schemeClr val="bg1"/>
                </a:solidFill>
              </a:endParaRPr>
            </a:p>
          </p:txBody>
        </p:sp>
      </p:grpSp>
      <p:sp>
        <p:nvSpPr>
          <p:cNvPr id="237" name="Text Box 37"/>
          <p:cNvSpPr txBox="1">
            <a:spLocks noChangeArrowheads="1"/>
          </p:cNvSpPr>
          <p:nvPr/>
        </p:nvSpPr>
        <p:spPr bwMode="auto">
          <a:xfrm>
            <a:off x="5754673" y="6071564"/>
            <a:ext cx="304284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500" dirty="0" err="1">
                <a:ea typeface="MS PGothic" pitchFamily="34" charset="-128"/>
                <a:cs typeface="Arial" pitchFamily="34" charset="0"/>
              </a:rPr>
              <a:t>Conde</a:t>
            </a:r>
            <a:r>
              <a:rPr lang="en-GB" altLang="zh-CN" sz="1500" dirty="0">
                <a:ea typeface="MS PGothic" pitchFamily="34" charset="-128"/>
                <a:cs typeface="Arial" pitchFamily="34" charset="0"/>
              </a:rPr>
              <a:t> et al. </a:t>
            </a:r>
            <a:r>
              <a:rPr lang="en-GB" altLang="zh-CN" sz="1500" b="1" i="1" dirty="0" err="1">
                <a:ea typeface="MS PGothic" pitchFamily="34" charset="-128"/>
                <a:cs typeface="Arial" pitchFamily="34" charset="0"/>
              </a:rPr>
              <a:t>NeuroImage</a:t>
            </a:r>
            <a:r>
              <a:rPr lang="en-GB" altLang="zh-CN" sz="1500" dirty="0">
                <a:ea typeface="MS PGothic" pitchFamily="34" charset="-128"/>
                <a:cs typeface="Arial" pitchFamily="34" charset="0"/>
              </a:rPr>
              <a:t> 2012</a:t>
            </a:r>
            <a:endParaRPr lang="de-DE" sz="1500" baseline="30000" dirty="0">
              <a:ea typeface="MS PGothic" pitchFamily="34" charset="-128"/>
              <a:cs typeface="Arial" pitchFamily="34" charset="0"/>
            </a:endParaRPr>
          </a:p>
        </p:txBody>
      </p:sp>
      <p:grpSp>
        <p:nvGrpSpPr>
          <p:cNvPr id="296" name="Group 295"/>
          <p:cNvGrpSpPr/>
          <p:nvPr/>
        </p:nvGrpSpPr>
        <p:grpSpPr>
          <a:xfrm>
            <a:off x="5183368" y="2431154"/>
            <a:ext cx="3454083" cy="2471762"/>
            <a:chOff x="5831289" y="2642167"/>
            <a:chExt cx="3885843" cy="2471762"/>
          </a:xfrm>
        </p:grpSpPr>
        <p:grpSp>
          <p:nvGrpSpPr>
            <p:cNvPr id="239" name="Group 289"/>
            <p:cNvGrpSpPr>
              <a:grpSpLocks/>
            </p:cNvGrpSpPr>
            <p:nvPr/>
          </p:nvGrpSpPr>
          <p:grpSpPr bwMode="auto">
            <a:xfrm>
              <a:off x="5831289" y="2642167"/>
              <a:ext cx="3885843" cy="2471762"/>
              <a:chOff x="264113" y="858838"/>
              <a:chExt cx="5438498" cy="2993734"/>
            </a:xfrm>
          </p:grpSpPr>
          <p:sp>
            <p:nvSpPr>
              <p:cNvPr id="242" name="Line 8"/>
              <p:cNvSpPr>
                <a:spLocks noChangeShapeType="1"/>
              </p:cNvSpPr>
              <p:nvPr/>
            </p:nvSpPr>
            <p:spPr bwMode="auto">
              <a:xfrm>
                <a:off x="1169988" y="1041400"/>
                <a:ext cx="0" cy="238125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3" name="Line 9"/>
              <p:cNvSpPr>
                <a:spLocks noChangeShapeType="1"/>
              </p:cNvSpPr>
              <p:nvPr/>
            </p:nvSpPr>
            <p:spPr bwMode="auto">
              <a:xfrm>
                <a:off x="1131888" y="3422650"/>
                <a:ext cx="3810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4" name="Line 10"/>
              <p:cNvSpPr>
                <a:spLocks noChangeShapeType="1"/>
              </p:cNvSpPr>
              <p:nvPr/>
            </p:nvSpPr>
            <p:spPr bwMode="auto">
              <a:xfrm>
                <a:off x="1131888" y="3022600"/>
                <a:ext cx="3810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5" name="Line 11"/>
              <p:cNvSpPr>
                <a:spLocks noChangeShapeType="1"/>
              </p:cNvSpPr>
              <p:nvPr/>
            </p:nvSpPr>
            <p:spPr bwMode="auto">
              <a:xfrm>
                <a:off x="1131888" y="2632075"/>
                <a:ext cx="3810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6" name="Line 12"/>
              <p:cNvSpPr>
                <a:spLocks noChangeShapeType="1"/>
              </p:cNvSpPr>
              <p:nvPr/>
            </p:nvSpPr>
            <p:spPr bwMode="auto">
              <a:xfrm>
                <a:off x="1131888" y="2232025"/>
                <a:ext cx="3810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7" name="Line 13"/>
              <p:cNvSpPr>
                <a:spLocks noChangeShapeType="1"/>
              </p:cNvSpPr>
              <p:nvPr/>
            </p:nvSpPr>
            <p:spPr bwMode="auto">
              <a:xfrm>
                <a:off x="1131888" y="1831975"/>
                <a:ext cx="3810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8" name="Line 14"/>
              <p:cNvSpPr>
                <a:spLocks noChangeShapeType="1"/>
              </p:cNvSpPr>
              <p:nvPr/>
            </p:nvSpPr>
            <p:spPr bwMode="auto">
              <a:xfrm>
                <a:off x="1131888" y="1441450"/>
                <a:ext cx="3810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9" name="Line 15"/>
              <p:cNvSpPr>
                <a:spLocks noChangeShapeType="1"/>
              </p:cNvSpPr>
              <p:nvPr/>
            </p:nvSpPr>
            <p:spPr bwMode="auto">
              <a:xfrm>
                <a:off x="1131888" y="1041400"/>
                <a:ext cx="38100"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0" name="Line 16"/>
              <p:cNvSpPr>
                <a:spLocks noChangeShapeType="1"/>
              </p:cNvSpPr>
              <p:nvPr/>
            </p:nvSpPr>
            <p:spPr bwMode="auto">
              <a:xfrm>
                <a:off x="1169988" y="3422650"/>
                <a:ext cx="4314825" cy="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1" name="Line 17"/>
              <p:cNvSpPr>
                <a:spLocks noChangeShapeType="1"/>
              </p:cNvSpPr>
              <p:nvPr/>
            </p:nvSpPr>
            <p:spPr bwMode="auto">
              <a:xfrm flipV="1">
                <a:off x="1169988" y="3422650"/>
                <a:ext cx="0" cy="38100"/>
              </a:xfrm>
              <a:prstGeom prst="line">
                <a:avLst/>
              </a:prstGeom>
              <a:noFill/>
              <a:ln w="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2" name="Line 27"/>
              <p:cNvSpPr>
                <a:spLocks noChangeShapeType="1"/>
              </p:cNvSpPr>
              <p:nvPr/>
            </p:nvSpPr>
            <p:spPr bwMode="auto">
              <a:xfrm>
                <a:off x="1789113" y="3022600"/>
                <a:ext cx="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3" name="Line 28"/>
              <p:cNvSpPr>
                <a:spLocks noChangeShapeType="1"/>
              </p:cNvSpPr>
              <p:nvPr/>
            </p:nvSpPr>
            <p:spPr bwMode="auto">
              <a:xfrm>
                <a:off x="1760538" y="3022600"/>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4" name="Line 35"/>
              <p:cNvSpPr>
                <a:spLocks noChangeShapeType="1"/>
              </p:cNvSpPr>
              <p:nvPr/>
            </p:nvSpPr>
            <p:spPr bwMode="auto">
              <a:xfrm>
                <a:off x="1789113" y="3022600"/>
                <a:ext cx="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5" name="Line 36"/>
              <p:cNvSpPr>
                <a:spLocks noChangeShapeType="1"/>
              </p:cNvSpPr>
              <p:nvPr/>
            </p:nvSpPr>
            <p:spPr bwMode="auto">
              <a:xfrm>
                <a:off x="1760538" y="3022600"/>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6" name="Rectangle 43"/>
              <p:cNvSpPr>
                <a:spLocks noChangeArrowheads="1"/>
              </p:cNvSpPr>
              <p:nvPr/>
            </p:nvSpPr>
            <p:spPr bwMode="auto">
              <a:xfrm>
                <a:off x="1741488" y="2974975"/>
                <a:ext cx="85725" cy="85725"/>
              </a:xfrm>
              <a:prstGeom prst="rect">
                <a:avLst/>
              </a:prstGeom>
              <a:solidFill>
                <a:srgbClr val="000000"/>
              </a:solidFill>
              <a:ln w="9525">
                <a:solidFill>
                  <a:schemeClr val="bg1"/>
                </a:solidFill>
                <a:miter lim="800000"/>
                <a:headEnd/>
                <a:tailEnd/>
              </a:ln>
            </p:spPr>
            <p:txBody>
              <a:bodyPr/>
              <a:lstStyle/>
              <a:p>
                <a:endParaRPr lang="en-US">
                  <a:solidFill>
                    <a:schemeClr val="bg1"/>
                  </a:solidFill>
                </a:endParaRPr>
              </a:p>
            </p:txBody>
          </p:sp>
          <p:sp>
            <p:nvSpPr>
              <p:cNvPr id="257" name="Rectangle 48"/>
              <p:cNvSpPr>
                <a:spLocks noChangeArrowheads="1"/>
              </p:cNvSpPr>
              <p:nvPr/>
            </p:nvSpPr>
            <p:spPr bwMode="auto">
              <a:xfrm>
                <a:off x="822324" y="2906713"/>
                <a:ext cx="312969" cy="2609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400">
                    <a:solidFill>
                      <a:schemeClr val="bg1"/>
                    </a:solidFill>
                  </a:rPr>
                  <a:t>  0</a:t>
                </a:r>
              </a:p>
            </p:txBody>
          </p:sp>
          <p:sp>
            <p:nvSpPr>
              <p:cNvPr id="258" name="Rectangle 49"/>
              <p:cNvSpPr>
                <a:spLocks noChangeArrowheads="1"/>
              </p:cNvSpPr>
              <p:nvPr/>
            </p:nvSpPr>
            <p:spPr bwMode="auto">
              <a:xfrm>
                <a:off x="822324" y="2516188"/>
                <a:ext cx="312969" cy="2609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400">
                    <a:solidFill>
                      <a:schemeClr val="bg1"/>
                    </a:solidFill>
                  </a:rPr>
                  <a:t>10</a:t>
                </a:r>
              </a:p>
            </p:txBody>
          </p:sp>
          <p:sp>
            <p:nvSpPr>
              <p:cNvPr id="259" name="Rectangle 50"/>
              <p:cNvSpPr>
                <a:spLocks noChangeArrowheads="1"/>
              </p:cNvSpPr>
              <p:nvPr/>
            </p:nvSpPr>
            <p:spPr bwMode="auto">
              <a:xfrm>
                <a:off x="822324" y="2116139"/>
                <a:ext cx="312969" cy="2609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400">
                    <a:solidFill>
                      <a:schemeClr val="bg1"/>
                    </a:solidFill>
                  </a:rPr>
                  <a:t>20</a:t>
                </a:r>
              </a:p>
            </p:txBody>
          </p:sp>
          <p:sp>
            <p:nvSpPr>
              <p:cNvPr id="260" name="Rectangle 51"/>
              <p:cNvSpPr>
                <a:spLocks noChangeArrowheads="1"/>
              </p:cNvSpPr>
              <p:nvPr/>
            </p:nvSpPr>
            <p:spPr bwMode="auto">
              <a:xfrm>
                <a:off x="822324" y="1716088"/>
                <a:ext cx="312969" cy="2609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400">
                    <a:solidFill>
                      <a:schemeClr val="bg1"/>
                    </a:solidFill>
                  </a:rPr>
                  <a:t>30</a:t>
                </a:r>
              </a:p>
            </p:txBody>
          </p:sp>
          <p:sp>
            <p:nvSpPr>
              <p:cNvPr id="261" name="Rectangle 52"/>
              <p:cNvSpPr>
                <a:spLocks noChangeArrowheads="1"/>
              </p:cNvSpPr>
              <p:nvPr/>
            </p:nvSpPr>
            <p:spPr bwMode="auto">
              <a:xfrm>
                <a:off x="822324" y="1325563"/>
                <a:ext cx="312969" cy="2609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400">
                    <a:solidFill>
                      <a:schemeClr val="bg1"/>
                    </a:solidFill>
                  </a:rPr>
                  <a:t>40</a:t>
                </a:r>
              </a:p>
            </p:txBody>
          </p:sp>
          <p:sp>
            <p:nvSpPr>
              <p:cNvPr id="262" name="Rectangle 53"/>
              <p:cNvSpPr>
                <a:spLocks noChangeArrowheads="1"/>
              </p:cNvSpPr>
              <p:nvPr/>
            </p:nvSpPr>
            <p:spPr bwMode="auto">
              <a:xfrm>
                <a:off x="822324" y="925513"/>
                <a:ext cx="312969" cy="2609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p>
                <a:r>
                  <a:rPr lang="en-US" sz="1400">
                    <a:solidFill>
                      <a:schemeClr val="bg1"/>
                    </a:solidFill>
                  </a:rPr>
                  <a:t>50</a:t>
                </a:r>
              </a:p>
            </p:txBody>
          </p:sp>
          <p:sp>
            <p:nvSpPr>
              <p:cNvPr id="263" name="Text Box 66"/>
              <p:cNvSpPr txBox="1">
                <a:spLocks noChangeArrowheads="1"/>
              </p:cNvSpPr>
              <p:nvPr/>
            </p:nvSpPr>
            <p:spPr bwMode="auto">
              <a:xfrm rot="16200000">
                <a:off x="-460423" y="1837326"/>
                <a:ext cx="1933672" cy="48459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b="1">
                    <a:solidFill>
                      <a:schemeClr val="bg1"/>
                    </a:solidFill>
                  </a:rPr>
                  <a:t>PAS</a:t>
                </a:r>
                <a:r>
                  <a:rPr lang="en-US" sz="1400" b="1" baseline="-25000">
                    <a:solidFill>
                      <a:schemeClr val="bg1"/>
                    </a:solidFill>
                  </a:rPr>
                  <a:t>LTP </a:t>
                </a:r>
                <a:r>
                  <a:rPr lang="en-US" sz="1400" b="1">
                    <a:solidFill>
                      <a:schemeClr val="bg1"/>
                    </a:solidFill>
                  </a:rPr>
                  <a:t>effect [%]</a:t>
                </a:r>
              </a:p>
            </p:txBody>
          </p:sp>
          <p:sp>
            <p:nvSpPr>
              <p:cNvPr id="264" name="Text Box 67"/>
              <p:cNvSpPr txBox="1">
                <a:spLocks noChangeArrowheads="1"/>
              </p:cNvSpPr>
              <p:nvPr/>
            </p:nvSpPr>
            <p:spPr bwMode="auto">
              <a:xfrm>
                <a:off x="1566863" y="3479800"/>
                <a:ext cx="697116" cy="37277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a:solidFill>
                      <a:schemeClr val="bg1"/>
                    </a:solidFill>
                  </a:rPr>
                  <a:t>pre</a:t>
                </a:r>
              </a:p>
            </p:txBody>
          </p:sp>
          <p:grpSp>
            <p:nvGrpSpPr>
              <p:cNvPr id="265" name="Group 313"/>
              <p:cNvGrpSpPr>
                <a:grpSpLocks/>
              </p:cNvGrpSpPr>
              <p:nvPr/>
            </p:nvGrpSpPr>
            <p:grpSpPr bwMode="auto">
              <a:xfrm>
                <a:off x="3729038" y="1984375"/>
                <a:ext cx="1973573" cy="1868197"/>
                <a:chOff x="3729038" y="1984375"/>
                <a:chExt cx="1973573" cy="1868197"/>
              </a:xfrm>
            </p:grpSpPr>
            <p:sp>
              <p:nvSpPr>
                <p:cNvPr id="279" name="Line 31"/>
                <p:cNvSpPr>
                  <a:spLocks noChangeShapeType="1"/>
                </p:cNvSpPr>
                <p:nvPr/>
              </p:nvSpPr>
              <p:spPr bwMode="auto">
                <a:xfrm flipV="1">
                  <a:off x="4046538" y="1984375"/>
                  <a:ext cx="0" cy="40005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0" name="Line 32"/>
                <p:cNvSpPr>
                  <a:spLocks noChangeShapeType="1"/>
                </p:cNvSpPr>
                <p:nvPr/>
              </p:nvSpPr>
              <p:spPr bwMode="auto">
                <a:xfrm>
                  <a:off x="4017963" y="1984375"/>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1" name="Line 33"/>
                <p:cNvSpPr>
                  <a:spLocks noChangeShapeType="1"/>
                </p:cNvSpPr>
                <p:nvPr/>
              </p:nvSpPr>
              <p:spPr bwMode="auto">
                <a:xfrm flipV="1">
                  <a:off x="5008563" y="2089150"/>
                  <a:ext cx="0" cy="40005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2" name="Line 34"/>
                <p:cNvSpPr>
                  <a:spLocks noChangeShapeType="1"/>
                </p:cNvSpPr>
                <p:nvPr/>
              </p:nvSpPr>
              <p:spPr bwMode="auto">
                <a:xfrm>
                  <a:off x="4979988" y="2089150"/>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3" name="Line 39"/>
                <p:cNvSpPr>
                  <a:spLocks noChangeShapeType="1"/>
                </p:cNvSpPr>
                <p:nvPr/>
              </p:nvSpPr>
              <p:spPr bwMode="auto">
                <a:xfrm>
                  <a:off x="4046538" y="2384425"/>
                  <a:ext cx="0" cy="40005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4" name="Line 40"/>
                <p:cNvSpPr>
                  <a:spLocks noChangeShapeType="1"/>
                </p:cNvSpPr>
                <p:nvPr/>
              </p:nvSpPr>
              <p:spPr bwMode="auto">
                <a:xfrm>
                  <a:off x="4017963" y="2784475"/>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5" name="Line 41"/>
                <p:cNvSpPr>
                  <a:spLocks noChangeShapeType="1"/>
                </p:cNvSpPr>
                <p:nvPr/>
              </p:nvSpPr>
              <p:spPr bwMode="auto">
                <a:xfrm>
                  <a:off x="5008563" y="2489200"/>
                  <a:ext cx="0" cy="40005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6" name="Line 42"/>
                <p:cNvSpPr>
                  <a:spLocks noChangeShapeType="1"/>
                </p:cNvSpPr>
                <p:nvPr/>
              </p:nvSpPr>
              <p:spPr bwMode="auto">
                <a:xfrm>
                  <a:off x="4979988" y="2889250"/>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7" name="Rectangle 45"/>
                <p:cNvSpPr>
                  <a:spLocks noChangeArrowheads="1"/>
                </p:cNvSpPr>
                <p:nvPr/>
              </p:nvSpPr>
              <p:spPr bwMode="auto">
                <a:xfrm>
                  <a:off x="3998913" y="2336800"/>
                  <a:ext cx="85725" cy="85725"/>
                </a:xfrm>
                <a:prstGeom prst="rect">
                  <a:avLst/>
                </a:prstGeom>
                <a:solidFill>
                  <a:schemeClr val="bg1"/>
                </a:solidFill>
                <a:ln w="9525">
                  <a:solidFill>
                    <a:schemeClr val="bg1"/>
                  </a:solidFill>
                  <a:miter lim="800000"/>
                  <a:headEnd/>
                  <a:tailEnd/>
                </a:ln>
              </p:spPr>
              <p:txBody>
                <a:bodyPr/>
                <a:lstStyle/>
                <a:p>
                  <a:endParaRPr lang="en-US">
                    <a:solidFill>
                      <a:schemeClr val="bg1"/>
                    </a:solidFill>
                  </a:endParaRPr>
                </a:p>
              </p:txBody>
            </p:sp>
            <p:sp>
              <p:nvSpPr>
                <p:cNvPr id="288" name="Rectangle 46"/>
                <p:cNvSpPr>
                  <a:spLocks noChangeArrowheads="1"/>
                </p:cNvSpPr>
                <p:nvPr/>
              </p:nvSpPr>
              <p:spPr bwMode="auto">
                <a:xfrm>
                  <a:off x="4960938" y="2441575"/>
                  <a:ext cx="85725" cy="85725"/>
                </a:xfrm>
                <a:prstGeom prst="rect">
                  <a:avLst/>
                </a:prstGeom>
                <a:solidFill>
                  <a:schemeClr val="bg1"/>
                </a:solidFill>
                <a:ln w="9525">
                  <a:solidFill>
                    <a:schemeClr val="bg1"/>
                  </a:solidFill>
                  <a:miter lim="800000"/>
                  <a:headEnd/>
                  <a:tailEnd/>
                </a:ln>
              </p:spPr>
              <p:txBody>
                <a:bodyPr/>
                <a:lstStyle/>
                <a:p>
                  <a:endParaRPr lang="en-US">
                    <a:solidFill>
                      <a:schemeClr val="bg1"/>
                    </a:solidFill>
                  </a:endParaRPr>
                </a:p>
              </p:txBody>
            </p:sp>
            <p:sp>
              <p:nvSpPr>
                <p:cNvPr id="289" name="Text Box 69"/>
                <p:cNvSpPr txBox="1">
                  <a:spLocks noChangeArrowheads="1"/>
                </p:cNvSpPr>
                <p:nvPr/>
              </p:nvSpPr>
              <p:spPr bwMode="auto">
                <a:xfrm>
                  <a:off x="3729038" y="3479800"/>
                  <a:ext cx="979797" cy="37277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a:solidFill>
                        <a:schemeClr val="bg1"/>
                      </a:solidFill>
                    </a:rPr>
                    <a:t>post2</a:t>
                  </a:r>
                </a:p>
              </p:txBody>
            </p:sp>
            <p:sp>
              <p:nvSpPr>
                <p:cNvPr id="290" name="Text Box 70"/>
                <p:cNvSpPr txBox="1">
                  <a:spLocks noChangeArrowheads="1"/>
                </p:cNvSpPr>
                <p:nvPr/>
              </p:nvSpPr>
              <p:spPr bwMode="auto">
                <a:xfrm>
                  <a:off x="4722814" y="3475038"/>
                  <a:ext cx="979797" cy="37277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a:solidFill>
                        <a:schemeClr val="bg1"/>
                      </a:solidFill>
                    </a:rPr>
                    <a:t>post3</a:t>
                  </a:r>
                </a:p>
              </p:txBody>
            </p:sp>
          </p:grpSp>
          <p:sp>
            <p:nvSpPr>
              <p:cNvPr id="266" name="Line 71"/>
              <p:cNvSpPr>
                <a:spLocks noChangeShapeType="1"/>
              </p:cNvSpPr>
              <p:nvPr/>
            </p:nvSpPr>
            <p:spPr bwMode="auto">
              <a:xfrm>
                <a:off x="1163638" y="3017838"/>
                <a:ext cx="4321175" cy="0"/>
              </a:xfrm>
              <a:prstGeom prst="line">
                <a:avLst/>
              </a:prstGeom>
              <a:noFill/>
              <a:ln w="9525">
                <a:solidFill>
                  <a:schemeClr val="bg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67" name="Group 225"/>
              <p:cNvGrpSpPr>
                <a:grpSpLocks/>
              </p:cNvGrpSpPr>
              <p:nvPr/>
            </p:nvGrpSpPr>
            <p:grpSpPr bwMode="auto">
              <a:xfrm>
                <a:off x="1942682" y="990600"/>
                <a:ext cx="1049660" cy="1997075"/>
                <a:chOff x="1942689" y="1031292"/>
                <a:chExt cx="1049660" cy="1997075"/>
              </a:xfrm>
            </p:grpSpPr>
            <p:sp>
              <p:nvSpPr>
                <p:cNvPr id="276" name="Rectangle 72"/>
                <p:cNvSpPr>
                  <a:spLocks noChangeArrowheads="1"/>
                </p:cNvSpPr>
                <p:nvPr/>
              </p:nvSpPr>
              <p:spPr bwMode="auto">
                <a:xfrm>
                  <a:off x="1974857" y="1031292"/>
                  <a:ext cx="917575" cy="1997075"/>
                </a:xfrm>
                <a:prstGeom prst="rect">
                  <a:avLst/>
                </a:prstGeom>
                <a:noFill/>
                <a:ln w="6350">
                  <a:solidFill>
                    <a:schemeClr val="bg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chemeClr val="bg1"/>
                    </a:solidFill>
                  </a:endParaRPr>
                </a:p>
              </p:txBody>
            </p:sp>
            <p:sp>
              <p:nvSpPr>
                <p:cNvPr id="277" name="Text Box 73"/>
                <p:cNvSpPr txBox="1">
                  <a:spLocks noChangeArrowheads="1"/>
                </p:cNvSpPr>
                <p:nvPr/>
              </p:nvSpPr>
              <p:spPr bwMode="auto">
                <a:xfrm>
                  <a:off x="1942689" y="1301161"/>
                  <a:ext cx="1049660" cy="37277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dirty="0" smtClean="0">
                      <a:solidFill>
                        <a:schemeClr val="bg1"/>
                      </a:solidFill>
                    </a:rPr>
                    <a:t>PAS</a:t>
                  </a:r>
                  <a:r>
                    <a:rPr lang="en-US" sz="1400" baseline="-25000" dirty="0" smtClean="0">
                      <a:solidFill>
                        <a:schemeClr val="bg1"/>
                      </a:solidFill>
                    </a:rPr>
                    <a:t>25</a:t>
                  </a:r>
                  <a:endParaRPr lang="en-US" sz="1400" dirty="0">
                    <a:solidFill>
                      <a:schemeClr val="bg1"/>
                    </a:solidFill>
                  </a:endParaRPr>
                </a:p>
              </p:txBody>
            </p:sp>
            <p:pic>
              <p:nvPicPr>
                <p:cNvPr id="278" name="Picture 103" descr="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27244" y="1767892"/>
                  <a:ext cx="831850" cy="9382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268" name="Group 316"/>
              <p:cNvGrpSpPr>
                <a:grpSpLocks/>
              </p:cNvGrpSpPr>
              <p:nvPr/>
            </p:nvGrpSpPr>
            <p:grpSpPr bwMode="auto">
              <a:xfrm>
                <a:off x="2787650" y="858838"/>
                <a:ext cx="979797" cy="2993734"/>
                <a:chOff x="2787650" y="858838"/>
                <a:chExt cx="979797" cy="2993734"/>
              </a:xfrm>
            </p:grpSpPr>
            <p:sp>
              <p:nvSpPr>
                <p:cNvPr id="269" name="Line 29"/>
                <p:cNvSpPr>
                  <a:spLocks noChangeShapeType="1"/>
                </p:cNvSpPr>
                <p:nvPr/>
              </p:nvSpPr>
              <p:spPr bwMode="auto">
                <a:xfrm flipV="1">
                  <a:off x="3084513" y="1250950"/>
                  <a:ext cx="0" cy="390525"/>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 name="Line 30"/>
                <p:cNvSpPr>
                  <a:spLocks noChangeShapeType="1"/>
                </p:cNvSpPr>
                <p:nvPr/>
              </p:nvSpPr>
              <p:spPr bwMode="auto">
                <a:xfrm>
                  <a:off x="3055938" y="1250950"/>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1" name="Line 37"/>
                <p:cNvSpPr>
                  <a:spLocks noChangeShapeType="1"/>
                </p:cNvSpPr>
                <p:nvPr/>
              </p:nvSpPr>
              <p:spPr bwMode="auto">
                <a:xfrm>
                  <a:off x="3084513" y="1641475"/>
                  <a:ext cx="0" cy="3810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2" name="Line 38"/>
                <p:cNvSpPr>
                  <a:spLocks noChangeShapeType="1"/>
                </p:cNvSpPr>
                <p:nvPr/>
              </p:nvSpPr>
              <p:spPr bwMode="auto">
                <a:xfrm>
                  <a:off x="3055938" y="2022475"/>
                  <a:ext cx="6667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3" name="Rectangle 44"/>
                <p:cNvSpPr>
                  <a:spLocks noChangeArrowheads="1"/>
                </p:cNvSpPr>
                <p:nvPr/>
              </p:nvSpPr>
              <p:spPr bwMode="auto">
                <a:xfrm>
                  <a:off x="3036888" y="1593850"/>
                  <a:ext cx="85725" cy="85725"/>
                </a:xfrm>
                <a:prstGeom prst="rect">
                  <a:avLst/>
                </a:prstGeom>
                <a:solidFill>
                  <a:schemeClr val="bg1"/>
                </a:solidFill>
                <a:ln w="9525">
                  <a:solidFill>
                    <a:schemeClr val="bg1"/>
                  </a:solidFill>
                  <a:miter lim="800000"/>
                  <a:headEnd/>
                  <a:tailEnd/>
                </a:ln>
              </p:spPr>
              <p:txBody>
                <a:bodyPr/>
                <a:lstStyle/>
                <a:p>
                  <a:endParaRPr lang="en-US">
                    <a:solidFill>
                      <a:schemeClr val="bg1"/>
                    </a:solidFill>
                  </a:endParaRPr>
                </a:p>
              </p:txBody>
            </p:sp>
            <p:sp>
              <p:nvSpPr>
                <p:cNvPr id="274" name="Text Box 68"/>
                <p:cNvSpPr txBox="1">
                  <a:spLocks noChangeArrowheads="1"/>
                </p:cNvSpPr>
                <p:nvPr/>
              </p:nvSpPr>
              <p:spPr bwMode="auto">
                <a:xfrm>
                  <a:off x="2787650" y="3479800"/>
                  <a:ext cx="979797" cy="37277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a:solidFill>
                        <a:schemeClr val="bg1"/>
                      </a:solidFill>
                    </a:rPr>
                    <a:t>post1</a:t>
                  </a:r>
                </a:p>
              </p:txBody>
            </p:sp>
            <p:sp>
              <p:nvSpPr>
                <p:cNvPr id="275" name="Text Box 127"/>
                <p:cNvSpPr txBox="1">
                  <a:spLocks noChangeArrowheads="1"/>
                </p:cNvSpPr>
                <p:nvPr/>
              </p:nvSpPr>
              <p:spPr bwMode="auto">
                <a:xfrm>
                  <a:off x="2940050" y="858838"/>
                  <a:ext cx="480056" cy="55915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2400">
                      <a:solidFill>
                        <a:schemeClr val="bg1"/>
                      </a:solidFill>
                    </a:rPr>
                    <a:t>*</a:t>
                  </a:r>
                </a:p>
              </p:txBody>
            </p:sp>
          </p:grpSp>
        </p:grpSp>
        <p:sp>
          <p:nvSpPr>
            <p:cNvPr id="240" name="Rectangle 44"/>
            <p:cNvSpPr>
              <a:spLocks noChangeArrowheads="1"/>
            </p:cNvSpPr>
            <p:nvPr/>
          </p:nvSpPr>
          <p:spPr bwMode="auto">
            <a:xfrm>
              <a:off x="6886882" y="4386534"/>
              <a:ext cx="61252" cy="70778"/>
            </a:xfrm>
            <a:prstGeom prst="rect">
              <a:avLst/>
            </a:prstGeom>
            <a:solidFill>
              <a:schemeClr val="bg1"/>
            </a:solidFill>
            <a:ln w="9525">
              <a:solidFill>
                <a:schemeClr val="bg1"/>
              </a:solidFill>
              <a:miter lim="800000"/>
              <a:headEnd/>
              <a:tailEnd/>
            </a:ln>
          </p:spPr>
          <p:txBody>
            <a:bodyPr/>
            <a:lstStyle/>
            <a:p>
              <a:endParaRPr lang="en-US">
                <a:solidFill>
                  <a:schemeClr val="bg1"/>
                </a:solidFill>
              </a:endParaRPr>
            </a:p>
          </p:txBody>
        </p:sp>
      </p:grpSp>
      <p:pic>
        <p:nvPicPr>
          <p:cNvPr id="3" name="Picture 3" descr="Fig2_Rager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3389" y="1439118"/>
            <a:ext cx="4751211" cy="446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a:solidFill>
                  <a:srgbClr val="C00000"/>
                </a:solidFill>
                <a:latin typeface="Verdana" pitchFamily="34" charset="0"/>
                <a:ea typeface="ＭＳ Ｐゴシック" pitchFamily="34" charset="-128"/>
                <a:cs typeface="Verdana" pitchFamily="34" charset="0"/>
              </a:rPr>
              <a:t>Can </a:t>
            </a:r>
            <a:r>
              <a:rPr lang="en-US" sz="3000" i="1" dirty="0" smtClean="0">
                <a:solidFill>
                  <a:srgbClr val="C00000"/>
                </a:solidFill>
                <a:latin typeface="Verdana" pitchFamily="34" charset="0"/>
                <a:ea typeface="ＭＳ Ｐゴシック" pitchFamily="34" charset="-128"/>
                <a:cs typeface="Verdana" pitchFamily="34" charset="0"/>
              </a:rPr>
              <a:t>differences in </a:t>
            </a:r>
            <a:r>
              <a:rPr lang="en-US" sz="3000" i="1" dirty="0">
                <a:solidFill>
                  <a:srgbClr val="C00000"/>
                </a:solidFill>
                <a:latin typeface="Verdana" pitchFamily="34" charset="0"/>
                <a:ea typeface="ＭＳ Ｐゴシック" pitchFamily="34" charset="-128"/>
                <a:cs typeface="Verdana" pitchFamily="34" charset="0"/>
              </a:rPr>
              <a:t>cortical thickness </a:t>
            </a:r>
            <a:r>
              <a:rPr lang="en-US" sz="3000" i="1" dirty="0" smtClean="0">
                <a:solidFill>
                  <a:srgbClr val="C00000"/>
                </a:solidFill>
                <a:latin typeface="Verdana" pitchFamily="34" charset="0"/>
                <a:ea typeface="ＭＳ Ｐゴシック" pitchFamily="34" charset="-128"/>
                <a:cs typeface="Verdana" pitchFamily="34" charset="0"/>
              </a:rPr>
              <a:t>explain the pronounced variability of </a:t>
            </a:r>
            <a:r>
              <a:rPr lang="en-US" sz="3000" i="1" dirty="0">
                <a:solidFill>
                  <a:srgbClr val="C00000"/>
                </a:solidFill>
                <a:latin typeface="Verdana" pitchFamily="34" charset="0"/>
                <a:ea typeface="ＭＳ Ｐゴシック" pitchFamily="34" charset="-128"/>
                <a:cs typeface="Verdana" pitchFamily="34" charset="0"/>
              </a:rPr>
              <a:t>PAS?</a:t>
            </a:r>
          </a:p>
        </p:txBody>
      </p:sp>
    </p:spTree>
    <p:extLst>
      <p:ext uri="{BB962C8B-B14F-4D97-AF65-F5344CB8AC3E}">
        <p14:creationId xmlns:p14="http://schemas.microsoft.com/office/powerpoint/2010/main" xmlns="" val="4458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96"/>
                                        </p:tgtEl>
                                      </p:cBhvr>
                                    </p:animEffect>
                                    <p:set>
                                      <p:cBhvr>
                                        <p:cTn id="11" dur="1" fill="hold">
                                          <p:stCondLst>
                                            <p:cond delay="499"/>
                                          </p:stCondLst>
                                        </p:cTn>
                                        <p:tgtEl>
                                          <p:spTgt spid="29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7"/>
          <p:cNvSpPr txBox="1">
            <a:spLocks noChangeArrowheads="1"/>
          </p:cNvSpPr>
          <p:nvPr/>
        </p:nvSpPr>
        <p:spPr bwMode="auto">
          <a:xfrm>
            <a:off x="3254787" y="4967716"/>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6" name="Line 13"/>
          <p:cNvSpPr>
            <a:spLocks noChangeShapeType="1"/>
          </p:cNvSpPr>
          <p:nvPr/>
        </p:nvSpPr>
        <p:spPr bwMode="auto">
          <a:xfrm flipH="1" flipV="1">
            <a:off x="2313792" y="4586305"/>
            <a:ext cx="584888" cy="53410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7" name="Line 13"/>
          <p:cNvSpPr>
            <a:spLocks noChangeShapeType="1"/>
          </p:cNvSpPr>
          <p:nvPr/>
        </p:nvSpPr>
        <p:spPr bwMode="auto">
          <a:xfrm flipV="1">
            <a:off x="2075715" y="3520578"/>
            <a:ext cx="4786"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8" name="Group 7"/>
          <p:cNvGrpSpPr/>
          <p:nvPr/>
        </p:nvGrpSpPr>
        <p:grpSpPr>
          <a:xfrm>
            <a:off x="1826870" y="4056146"/>
            <a:ext cx="549372" cy="509442"/>
            <a:chOff x="2942692" y="3444858"/>
            <a:chExt cx="618043" cy="509442"/>
          </a:xfrm>
        </p:grpSpPr>
        <p:sp>
          <p:nvSpPr>
            <p:cNvPr id="9"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0"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11" name="Group 10"/>
          <p:cNvGrpSpPr/>
          <p:nvPr/>
        </p:nvGrpSpPr>
        <p:grpSpPr>
          <a:xfrm>
            <a:off x="1828066" y="2932761"/>
            <a:ext cx="488118" cy="510749"/>
            <a:chOff x="2944037" y="2321472"/>
            <a:chExt cx="549133" cy="510749"/>
          </a:xfrm>
        </p:grpSpPr>
        <p:sp>
          <p:nvSpPr>
            <p:cNvPr id="12" name="Oval 148"/>
            <p:cNvSpPr>
              <a:spLocks noChangeArrowheads="1"/>
            </p:cNvSpPr>
            <p:nvPr/>
          </p:nvSpPr>
          <p:spPr bwMode="auto">
            <a:xfrm>
              <a:off x="2944037" y="2321472"/>
              <a:ext cx="549133" cy="510749"/>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3"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15" name="Rounded Rectangle 14"/>
          <p:cNvSpPr/>
          <p:nvPr/>
        </p:nvSpPr>
        <p:spPr bwMode="auto">
          <a:xfrm>
            <a:off x="869470" y="2132858"/>
            <a:ext cx="3126466"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16" name="Group 15"/>
          <p:cNvGrpSpPr/>
          <p:nvPr/>
        </p:nvGrpSpPr>
        <p:grpSpPr>
          <a:xfrm>
            <a:off x="2999950" y="5151969"/>
            <a:ext cx="547937" cy="804477"/>
            <a:chOff x="3917134" y="4069432"/>
            <a:chExt cx="616429" cy="804477"/>
          </a:xfrm>
        </p:grpSpPr>
        <p:sp>
          <p:nvSpPr>
            <p:cNvPr id="17"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18"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19"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sp>
        <p:nvSpPr>
          <p:cNvPr id="20" name="Freeform 4368"/>
          <p:cNvSpPr>
            <a:spLocks/>
          </p:cNvSpPr>
          <p:nvPr/>
        </p:nvSpPr>
        <p:spPr bwMode="auto">
          <a:xfrm rot="12173381" flipH="1">
            <a:off x="1710035" y="5210618"/>
            <a:ext cx="540184"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grpSp>
        <p:nvGrpSpPr>
          <p:cNvPr id="21" name="Group 20"/>
          <p:cNvGrpSpPr/>
          <p:nvPr/>
        </p:nvGrpSpPr>
        <p:grpSpPr>
          <a:xfrm>
            <a:off x="2977744" y="4047171"/>
            <a:ext cx="549372" cy="509442"/>
            <a:chOff x="2942692" y="3444858"/>
            <a:chExt cx="618043" cy="509442"/>
          </a:xfrm>
        </p:grpSpPr>
        <p:sp>
          <p:nvSpPr>
            <p:cNvPr id="22"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3" name="Text Box 37"/>
            <p:cNvSpPr txBox="1">
              <a:spLocks noChangeArrowheads="1"/>
            </p:cNvSpPr>
            <p:nvPr/>
          </p:nvSpPr>
          <p:spPr bwMode="auto">
            <a:xfrm>
              <a:off x="3008910" y="3533684"/>
              <a:ext cx="551825"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24" name="Group 23"/>
          <p:cNvGrpSpPr/>
          <p:nvPr/>
        </p:nvGrpSpPr>
        <p:grpSpPr>
          <a:xfrm>
            <a:off x="2978940" y="2923786"/>
            <a:ext cx="488118" cy="510749"/>
            <a:chOff x="2944037" y="2321472"/>
            <a:chExt cx="549133" cy="510749"/>
          </a:xfrm>
        </p:grpSpPr>
        <p:sp>
          <p:nvSpPr>
            <p:cNvPr id="25"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6" name="Text Box 37"/>
            <p:cNvSpPr txBox="1">
              <a:spLocks noChangeArrowheads="1"/>
            </p:cNvSpPr>
            <p:nvPr/>
          </p:nvSpPr>
          <p:spPr bwMode="auto">
            <a:xfrm>
              <a:off x="3004604" y="2399848"/>
              <a:ext cx="4872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27" name="Lightning Bolt 26"/>
          <p:cNvSpPr/>
          <p:nvPr/>
        </p:nvSpPr>
        <p:spPr bwMode="auto">
          <a:xfrm>
            <a:off x="1608460" y="2456112"/>
            <a:ext cx="41799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32" name="Text Box 37"/>
          <p:cNvSpPr txBox="1">
            <a:spLocks noChangeArrowheads="1"/>
          </p:cNvSpPr>
          <p:nvPr/>
        </p:nvSpPr>
        <p:spPr bwMode="auto">
          <a:xfrm>
            <a:off x="1855562" y="4708186"/>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33" name="Text Box 37"/>
          <p:cNvSpPr txBox="1">
            <a:spLocks noChangeArrowheads="1"/>
          </p:cNvSpPr>
          <p:nvPr/>
        </p:nvSpPr>
        <p:spPr bwMode="auto">
          <a:xfrm>
            <a:off x="1494965" y="3607960"/>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smtClean="0">
                <a:ea typeface="MS PGothic" pitchFamily="34" charset="-128"/>
                <a:cs typeface="Arial" pitchFamily="34" charset="0"/>
              </a:rPr>
              <a:t>5ms</a:t>
            </a:r>
            <a:endParaRPr lang="de-DE" sz="1600" baseline="30000" dirty="0">
              <a:solidFill>
                <a:srgbClr val="000000"/>
              </a:solidFill>
              <a:ea typeface="MS PGothic" pitchFamily="34" charset="-128"/>
              <a:cs typeface="Arial" pitchFamily="34" charset="0"/>
            </a:endParaRPr>
          </a:p>
        </p:txBody>
      </p:sp>
      <p:sp>
        <p:nvSpPr>
          <p:cNvPr id="34" name="Text Box 37"/>
          <p:cNvSpPr txBox="1">
            <a:spLocks noChangeArrowheads="1"/>
          </p:cNvSpPr>
          <p:nvPr/>
        </p:nvSpPr>
        <p:spPr bwMode="auto">
          <a:xfrm>
            <a:off x="923594" y="2587948"/>
            <a:ext cx="105410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b="1" dirty="0" smtClean="0">
                <a:solidFill>
                  <a:srgbClr val="FF0000"/>
                </a:solidFill>
                <a:ea typeface="MS PGothic" pitchFamily="34" charset="-128"/>
                <a:cs typeface="Arial" pitchFamily="34" charset="0"/>
              </a:rPr>
              <a:t>↑LTP </a:t>
            </a:r>
            <a:endParaRPr lang="de-DE" b="1" baseline="30000" dirty="0">
              <a:solidFill>
                <a:srgbClr val="FF0000"/>
              </a:solidFill>
              <a:ea typeface="MS PGothic" pitchFamily="34" charset="-128"/>
              <a:cs typeface="Arial" pitchFamily="34" charset="0"/>
            </a:endParaRPr>
          </a:p>
        </p:txBody>
      </p:sp>
      <p:sp>
        <p:nvSpPr>
          <p:cNvPr id="35" name="Text Box 37"/>
          <p:cNvSpPr txBox="1">
            <a:spLocks noChangeArrowheads="1"/>
          </p:cNvSpPr>
          <p:nvPr/>
        </p:nvSpPr>
        <p:spPr bwMode="auto">
          <a:xfrm>
            <a:off x="5724129" y="4941168"/>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36" name="Line 13"/>
          <p:cNvSpPr>
            <a:spLocks noChangeShapeType="1"/>
          </p:cNvSpPr>
          <p:nvPr/>
        </p:nvSpPr>
        <p:spPr bwMode="auto">
          <a:xfrm flipV="1">
            <a:off x="6681417" y="4586303"/>
            <a:ext cx="565987" cy="53410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37" name="Line 13"/>
          <p:cNvSpPr>
            <a:spLocks noChangeShapeType="1"/>
          </p:cNvSpPr>
          <p:nvPr/>
        </p:nvSpPr>
        <p:spPr bwMode="auto">
          <a:xfrm flipV="1">
            <a:off x="6428198" y="3520577"/>
            <a:ext cx="4786"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38" name="Group 37"/>
          <p:cNvGrpSpPr/>
          <p:nvPr/>
        </p:nvGrpSpPr>
        <p:grpSpPr>
          <a:xfrm>
            <a:off x="6179354" y="4056145"/>
            <a:ext cx="549372" cy="509442"/>
            <a:chOff x="2942692" y="3444858"/>
            <a:chExt cx="618043" cy="509442"/>
          </a:xfrm>
        </p:grpSpPr>
        <p:sp>
          <p:nvSpPr>
            <p:cNvPr id="39"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0"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41" name="Group 40"/>
          <p:cNvGrpSpPr/>
          <p:nvPr/>
        </p:nvGrpSpPr>
        <p:grpSpPr>
          <a:xfrm>
            <a:off x="6180550" y="2932760"/>
            <a:ext cx="488118" cy="510749"/>
            <a:chOff x="2944037" y="2321472"/>
            <a:chExt cx="549133" cy="510749"/>
          </a:xfrm>
        </p:grpSpPr>
        <p:sp>
          <p:nvSpPr>
            <p:cNvPr id="42"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3"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44" name="Rounded Rectangle 43"/>
          <p:cNvSpPr/>
          <p:nvPr/>
        </p:nvSpPr>
        <p:spPr bwMode="auto">
          <a:xfrm>
            <a:off x="5340085" y="2132857"/>
            <a:ext cx="3008334"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45" name="Group 44"/>
          <p:cNvGrpSpPr/>
          <p:nvPr/>
        </p:nvGrpSpPr>
        <p:grpSpPr>
          <a:xfrm flipH="1">
            <a:off x="6066677" y="5120407"/>
            <a:ext cx="512057" cy="804477"/>
            <a:chOff x="3917134" y="4069432"/>
            <a:chExt cx="616429" cy="804477"/>
          </a:xfrm>
        </p:grpSpPr>
        <p:sp>
          <p:nvSpPr>
            <p:cNvPr id="46"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47"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48"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grpSp>
        <p:nvGrpSpPr>
          <p:cNvPr id="50" name="Group 49"/>
          <p:cNvGrpSpPr/>
          <p:nvPr/>
        </p:nvGrpSpPr>
        <p:grpSpPr>
          <a:xfrm>
            <a:off x="7330228" y="4047170"/>
            <a:ext cx="549372" cy="509442"/>
            <a:chOff x="2942692" y="3444858"/>
            <a:chExt cx="618043" cy="509442"/>
          </a:xfrm>
        </p:grpSpPr>
        <p:sp>
          <p:nvSpPr>
            <p:cNvPr id="51"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52"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53" name="Group 52"/>
          <p:cNvGrpSpPr/>
          <p:nvPr/>
        </p:nvGrpSpPr>
        <p:grpSpPr>
          <a:xfrm>
            <a:off x="7331424" y="2923785"/>
            <a:ext cx="488118" cy="510749"/>
            <a:chOff x="2944037" y="2321472"/>
            <a:chExt cx="549133" cy="510749"/>
          </a:xfrm>
        </p:grpSpPr>
        <p:sp>
          <p:nvSpPr>
            <p:cNvPr id="54"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55" name="Text Box 37"/>
            <p:cNvSpPr txBox="1">
              <a:spLocks noChangeArrowheads="1"/>
            </p:cNvSpPr>
            <p:nvPr/>
          </p:nvSpPr>
          <p:spPr bwMode="auto">
            <a:xfrm>
              <a:off x="3004604" y="2399848"/>
              <a:ext cx="4872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56" name="Lightning Bolt 55"/>
          <p:cNvSpPr/>
          <p:nvPr/>
        </p:nvSpPr>
        <p:spPr bwMode="auto">
          <a:xfrm>
            <a:off x="5960943" y="2456111"/>
            <a:ext cx="41799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60" name="Line 13"/>
          <p:cNvSpPr>
            <a:spLocks noChangeShapeType="1"/>
          </p:cNvSpPr>
          <p:nvPr/>
        </p:nvSpPr>
        <p:spPr bwMode="auto">
          <a:xfrm flipH="1" flipV="1">
            <a:off x="6728725" y="4310866"/>
            <a:ext cx="512057" cy="0"/>
          </a:xfrm>
          <a:prstGeom prst="line">
            <a:avLst/>
          </a:prstGeom>
          <a:noFill/>
          <a:ln w="28575">
            <a:solidFill>
              <a:schemeClr val="tx1"/>
            </a:solidFill>
            <a:prstDash val="sysDash"/>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2" name="Freeform 4368"/>
          <p:cNvSpPr>
            <a:spLocks/>
          </p:cNvSpPr>
          <p:nvPr/>
        </p:nvSpPr>
        <p:spPr bwMode="auto">
          <a:xfrm rot="9426619">
            <a:off x="7480448" y="5251063"/>
            <a:ext cx="547937"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sp>
        <p:nvSpPr>
          <p:cNvPr id="65" name="Text Box 37"/>
          <p:cNvSpPr txBox="1">
            <a:spLocks noChangeArrowheads="1"/>
          </p:cNvSpPr>
          <p:nvPr/>
        </p:nvSpPr>
        <p:spPr bwMode="auto">
          <a:xfrm>
            <a:off x="1801079" y="2192150"/>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66" name="Text Box 37"/>
          <p:cNvSpPr txBox="1">
            <a:spLocks noChangeArrowheads="1"/>
          </p:cNvSpPr>
          <p:nvPr/>
        </p:nvSpPr>
        <p:spPr bwMode="auto">
          <a:xfrm>
            <a:off x="6135107" y="2169106"/>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67" name="Text Box 37"/>
          <p:cNvSpPr txBox="1">
            <a:spLocks noChangeArrowheads="1"/>
          </p:cNvSpPr>
          <p:nvPr/>
        </p:nvSpPr>
        <p:spPr bwMode="auto">
          <a:xfrm>
            <a:off x="5468100" y="2276872"/>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sp>
        <p:nvSpPr>
          <p:cNvPr id="68" name="Text Box 37"/>
          <p:cNvSpPr txBox="1">
            <a:spLocks noChangeArrowheads="1"/>
          </p:cNvSpPr>
          <p:nvPr/>
        </p:nvSpPr>
        <p:spPr bwMode="auto">
          <a:xfrm>
            <a:off x="188164" y="1579824"/>
            <a:ext cx="4583289"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800" b="1" dirty="0" smtClean="0">
                <a:ea typeface="MS PGothic" pitchFamily="34" charset="-128"/>
                <a:cs typeface="Arial" pitchFamily="34" charset="0"/>
              </a:rPr>
              <a:t>Standard PAS protocol (PAS</a:t>
            </a:r>
            <a:r>
              <a:rPr lang="en-GB" altLang="zh-CN" sz="1800" b="1" baseline="-25000" dirty="0" smtClean="0">
                <a:ea typeface="MS PGothic" pitchFamily="34" charset="-128"/>
                <a:cs typeface="Arial" pitchFamily="34" charset="0"/>
              </a:rPr>
              <a:t>25</a:t>
            </a:r>
            <a:r>
              <a:rPr lang="en-GB" altLang="zh-CN" sz="1800" b="1" dirty="0" smtClean="0">
                <a:ea typeface="MS PGothic" pitchFamily="34" charset="-128"/>
                <a:cs typeface="Arial" pitchFamily="34" charset="0"/>
              </a:rPr>
              <a:t>)</a:t>
            </a:r>
          </a:p>
        </p:txBody>
      </p:sp>
      <p:sp>
        <p:nvSpPr>
          <p:cNvPr id="69" name="Text Box 37"/>
          <p:cNvSpPr txBox="1">
            <a:spLocks noChangeArrowheads="1"/>
          </p:cNvSpPr>
          <p:nvPr/>
        </p:nvSpPr>
        <p:spPr bwMode="auto">
          <a:xfrm>
            <a:off x="4597223" y="1580542"/>
            <a:ext cx="4583289"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800" b="1" dirty="0" err="1" smtClean="0">
                <a:ea typeface="MS PGothic" pitchFamily="34" charset="-128"/>
                <a:cs typeface="Arial" pitchFamily="34" charset="0"/>
              </a:rPr>
              <a:t>Ipsilateral</a:t>
            </a:r>
            <a:r>
              <a:rPr lang="en-GB" altLang="zh-CN" sz="1800" b="1" dirty="0" smtClean="0">
                <a:ea typeface="MS PGothic" pitchFamily="34" charset="-128"/>
                <a:cs typeface="Arial" pitchFamily="34" charset="0"/>
              </a:rPr>
              <a:t> PAS protocol (</a:t>
            </a:r>
            <a:r>
              <a:rPr lang="en-GB" altLang="zh-CN" sz="1800" b="1" dirty="0" err="1" smtClean="0">
                <a:ea typeface="MS PGothic" pitchFamily="34" charset="-128"/>
                <a:cs typeface="Arial" pitchFamily="34" charset="0"/>
              </a:rPr>
              <a:t>iPAS</a:t>
            </a:r>
            <a:r>
              <a:rPr lang="en-GB" altLang="zh-CN" sz="1800" b="1" dirty="0" smtClean="0">
                <a:ea typeface="MS PGothic" pitchFamily="34" charset="-128"/>
                <a:cs typeface="Arial" pitchFamily="34" charset="0"/>
              </a:rPr>
              <a:t>)</a:t>
            </a:r>
          </a:p>
        </p:txBody>
      </p:sp>
      <p:sp>
        <p:nvSpPr>
          <p:cNvPr id="70" name="Text Box 37"/>
          <p:cNvSpPr txBox="1">
            <a:spLocks noChangeArrowheads="1"/>
          </p:cNvSpPr>
          <p:nvPr/>
        </p:nvSpPr>
        <p:spPr bwMode="auto">
          <a:xfrm>
            <a:off x="6785734" y="3750778"/>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grpSp>
        <p:nvGrpSpPr>
          <p:cNvPr id="2" name="Group 1"/>
          <p:cNvGrpSpPr/>
          <p:nvPr/>
        </p:nvGrpSpPr>
        <p:grpSpPr>
          <a:xfrm>
            <a:off x="6731493" y="2626279"/>
            <a:ext cx="877196" cy="1368152"/>
            <a:chOff x="7572929" y="2626279"/>
            <a:chExt cx="986846" cy="1368152"/>
          </a:xfrm>
        </p:grpSpPr>
        <p:sp>
          <p:nvSpPr>
            <p:cNvPr id="59" name="Line 13"/>
            <p:cNvSpPr>
              <a:spLocks noChangeShapeType="1"/>
            </p:cNvSpPr>
            <p:nvPr/>
          </p:nvSpPr>
          <p:spPr bwMode="auto">
            <a:xfrm flipV="1">
              <a:off x="8554391" y="3530707"/>
              <a:ext cx="5384" cy="463724"/>
            </a:xfrm>
            <a:prstGeom prst="line">
              <a:avLst/>
            </a:prstGeom>
            <a:noFill/>
            <a:ln w="28575">
              <a:solidFill>
                <a:schemeClr val="tx1"/>
              </a:solidFill>
              <a:prstDash val="sysDash"/>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1" name="Line 13"/>
            <p:cNvSpPr>
              <a:spLocks noChangeShapeType="1"/>
            </p:cNvSpPr>
            <p:nvPr/>
          </p:nvSpPr>
          <p:spPr bwMode="auto">
            <a:xfrm flipH="1" flipV="1">
              <a:off x="7572929" y="3151601"/>
              <a:ext cx="576064" cy="0"/>
            </a:xfrm>
            <a:prstGeom prst="line">
              <a:avLst/>
            </a:prstGeom>
            <a:noFill/>
            <a:ln w="28575">
              <a:solidFill>
                <a:schemeClr val="tx1"/>
              </a:solidFill>
              <a:prstDash val="sysDash"/>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3" name="Text Box 37"/>
            <p:cNvSpPr txBox="1">
              <a:spLocks noChangeArrowheads="1"/>
            </p:cNvSpPr>
            <p:nvPr/>
          </p:nvSpPr>
          <p:spPr bwMode="auto">
            <a:xfrm>
              <a:off x="7653147" y="2626279"/>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grpSp>
      <p:sp>
        <p:nvSpPr>
          <p:cNvPr id="64"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Modulate networks across the hemispheres (via </a:t>
            </a:r>
            <a:r>
              <a:rPr lang="en-US" sz="3000" i="1" dirty="0" err="1" smtClean="0">
                <a:solidFill>
                  <a:srgbClr val="C00000"/>
                </a:solidFill>
                <a:latin typeface="Verdana" pitchFamily="34" charset="0"/>
                <a:ea typeface="ＭＳ Ｐゴシック" pitchFamily="34" charset="-128"/>
                <a:cs typeface="Verdana" pitchFamily="34" charset="0"/>
              </a:rPr>
              <a:t>interhemisph</a:t>
            </a:r>
            <a:r>
              <a:rPr lang="en-US" sz="3000" i="1" dirty="0" smtClean="0">
                <a:solidFill>
                  <a:srgbClr val="C00000"/>
                </a:solidFill>
                <a:latin typeface="Verdana" pitchFamily="34" charset="0"/>
                <a:ea typeface="ＭＳ Ｐゴシック" pitchFamily="34" charset="-128"/>
                <a:cs typeface="Verdana" pitchFamily="34" charset="0"/>
              </a:rPr>
              <a:t>. connection)?</a:t>
            </a:r>
            <a:endParaRPr lang="en-US" sz="3000" i="1" dirty="0">
              <a:solidFill>
                <a:srgbClr val="C00000"/>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329595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44" grpId="0" animBg="1"/>
      <p:bldP spid="56" grpId="0" animBg="1"/>
      <p:bldP spid="60" grpId="0" animBg="1"/>
      <p:bldP spid="62" grpId="0" animBg="1"/>
      <p:bldP spid="66" grpId="0"/>
      <p:bldP spid="67" grpId="0"/>
      <p:bldP spid="69" grpId="0"/>
      <p:bldP spid="7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3"/>
          <p:cNvSpPr>
            <a:spLocks noChangeArrowheads="1"/>
          </p:cNvSpPr>
          <p:nvPr/>
        </p:nvSpPr>
        <p:spPr bwMode="auto">
          <a:xfrm>
            <a:off x="2863428" y="1817007"/>
            <a:ext cx="772965" cy="3295297"/>
          </a:xfrm>
          <a:prstGeom prst="rect">
            <a:avLst/>
          </a:prstGeom>
          <a:solidFill>
            <a:srgbClr val="EAEAE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 name="Line 94"/>
          <p:cNvSpPr>
            <a:spLocks noChangeShapeType="1"/>
          </p:cNvSpPr>
          <p:nvPr/>
        </p:nvSpPr>
        <p:spPr bwMode="auto">
          <a:xfrm>
            <a:off x="1963443" y="3679802"/>
            <a:ext cx="5056028" cy="0"/>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 name="Line 9"/>
          <p:cNvSpPr>
            <a:spLocks noChangeShapeType="1"/>
          </p:cNvSpPr>
          <p:nvPr/>
        </p:nvSpPr>
        <p:spPr bwMode="auto">
          <a:xfrm>
            <a:off x="1988227" y="1798850"/>
            <a:ext cx="0" cy="330074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 name="Line 10"/>
          <p:cNvSpPr>
            <a:spLocks noChangeShapeType="1"/>
          </p:cNvSpPr>
          <p:nvPr/>
        </p:nvSpPr>
        <p:spPr bwMode="auto">
          <a:xfrm>
            <a:off x="1941757" y="5099594"/>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 name="Line 12"/>
          <p:cNvSpPr>
            <a:spLocks noChangeShapeType="1"/>
          </p:cNvSpPr>
          <p:nvPr/>
        </p:nvSpPr>
        <p:spPr bwMode="auto">
          <a:xfrm>
            <a:off x="1941757" y="4631171"/>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14"/>
          <p:cNvSpPr>
            <a:spLocks noChangeShapeType="1"/>
          </p:cNvSpPr>
          <p:nvPr/>
        </p:nvSpPr>
        <p:spPr bwMode="auto">
          <a:xfrm>
            <a:off x="1941757" y="4151855"/>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16"/>
          <p:cNvSpPr>
            <a:spLocks noChangeShapeType="1"/>
          </p:cNvSpPr>
          <p:nvPr/>
        </p:nvSpPr>
        <p:spPr bwMode="auto">
          <a:xfrm>
            <a:off x="1941757" y="3683433"/>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18"/>
          <p:cNvSpPr>
            <a:spLocks noChangeShapeType="1"/>
          </p:cNvSpPr>
          <p:nvPr/>
        </p:nvSpPr>
        <p:spPr bwMode="auto">
          <a:xfrm>
            <a:off x="1941757" y="3215011"/>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20"/>
          <p:cNvSpPr>
            <a:spLocks noChangeShapeType="1"/>
          </p:cNvSpPr>
          <p:nvPr/>
        </p:nvSpPr>
        <p:spPr bwMode="auto">
          <a:xfrm>
            <a:off x="1941757" y="2746588"/>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22"/>
          <p:cNvSpPr>
            <a:spLocks noChangeShapeType="1"/>
          </p:cNvSpPr>
          <p:nvPr/>
        </p:nvSpPr>
        <p:spPr bwMode="auto">
          <a:xfrm>
            <a:off x="1941757" y="2267272"/>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Line 24"/>
          <p:cNvSpPr>
            <a:spLocks noChangeShapeType="1"/>
          </p:cNvSpPr>
          <p:nvPr/>
        </p:nvSpPr>
        <p:spPr bwMode="auto">
          <a:xfrm>
            <a:off x="1941757" y="1798850"/>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Line 25"/>
          <p:cNvSpPr>
            <a:spLocks noChangeShapeType="1"/>
          </p:cNvSpPr>
          <p:nvPr/>
        </p:nvSpPr>
        <p:spPr bwMode="auto">
          <a:xfrm>
            <a:off x="1988227" y="5099594"/>
            <a:ext cx="505602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Line 26"/>
          <p:cNvSpPr>
            <a:spLocks noChangeShapeType="1"/>
          </p:cNvSpPr>
          <p:nvPr/>
        </p:nvSpPr>
        <p:spPr bwMode="auto">
          <a:xfrm flipV="1">
            <a:off x="1988227" y="5099594"/>
            <a:ext cx="0" cy="544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 name="Freeform 31"/>
          <p:cNvSpPr>
            <a:spLocks/>
          </p:cNvSpPr>
          <p:nvPr/>
        </p:nvSpPr>
        <p:spPr bwMode="auto">
          <a:xfrm>
            <a:off x="2620231" y="2387101"/>
            <a:ext cx="3792020" cy="1296332"/>
          </a:xfrm>
          <a:custGeom>
            <a:avLst/>
            <a:gdLst>
              <a:gd name="T0" fmla="*/ 0 w 408"/>
              <a:gd name="T1" fmla="*/ 1133475 h 119"/>
              <a:gd name="T2" fmla="*/ 1295400 w 408"/>
              <a:gd name="T3" fmla="*/ 0 h 119"/>
              <a:gd name="T4" fmla="*/ 2590800 w 408"/>
              <a:gd name="T5" fmla="*/ 333375 h 119"/>
              <a:gd name="T6" fmla="*/ 3886200 w 408"/>
              <a:gd name="T7" fmla="*/ 43815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119">
                <a:moveTo>
                  <a:pt x="0" y="119"/>
                </a:moveTo>
                <a:lnTo>
                  <a:pt x="136" y="0"/>
                </a:lnTo>
                <a:lnTo>
                  <a:pt x="272" y="35"/>
                </a:lnTo>
                <a:lnTo>
                  <a:pt x="408" y="46"/>
                </a:lnTo>
              </a:path>
            </a:pathLst>
          </a:custGeom>
          <a:noFill/>
          <a:ln w="28575"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 name="Line 32"/>
          <p:cNvSpPr>
            <a:spLocks noChangeShapeType="1"/>
          </p:cNvSpPr>
          <p:nvPr/>
        </p:nvSpPr>
        <p:spPr bwMode="auto">
          <a:xfrm>
            <a:off x="2620230" y="3683433"/>
            <a:ext cx="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 name="Line 33"/>
          <p:cNvSpPr>
            <a:spLocks noChangeShapeType="1"/>
          </p:cNvSpPr>
          <p:nvPr/>
        </p:nvSpPr>
        <p:spPr bwMode="auto">
          <a:xfrm>
            <a:off x="2592347" y="3683433"/>
            <a:ext cx="650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40"/>
          <p:cNvSpPr>
            <a:spLocks noChangeShapeType="1"/>
          </p:cNvSpPr>
          <p:nvPr/>
        </p:nvSpPr>
        <p:spPr bwMode="auto">
          <a:xfrm>
            <a:off x="2620230" y="3683433"/>
            <a:ext cx="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41"/>
          <p:cNvSpPr>
            <a:spLocks noChangeShapeType="1"/>
          </p:cNvSpPr>
          <p:nvPr/>
        </p:nvSpPr>
        <p:spPr bwMode="auto">
          <a:xfrm>
            <a:off x="2592347" y="3683433"/>
            <a:ext cx="650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 name="Line 49"/>
          <p:cNvSpPr>
            <a:spLocks noChangeShapeType="1"/>
          </p:cNvSpPr>
          <p:nvPr/>
        </p:nvSpPr>
        <p:spPr bwMode="auto">
          <a:xfrm>
            <a:off x="2620230" y="3683433"/>
            <a:ext cx="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50"/>
          <p:cNvSpPr>
            <a:spLocks noChangeShapeType="1"/>
          </p:cNvSpPr>
          <p:nvPr/>
        </p:nvSpPr>
        <p:spPr bwMode="auto">
          <a:xfrm>
            <a:off x="2592347" y="3683433"/>
            <a:ext cx="6506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57"/>
          <p:cNvSpPr>
            <a:spLocks noChangeShapeType="1"/>
          </p:cNvSpPr>
          <p:nvPr/>
        </p:nvSpPr>
        <p:spPr bwMode="auto">
          <a:xfrm>
            <a:off x="2620230" y="3683433"/>
            <a:ext cx="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58"/>
          <p:cNvSpPr>
            <a:spLocks noChangeShapeType="1"/>
          </p:cNvSpPr>
          <p:nvPr/>
        </p:nvSpPr>
        <p:spPr bwMode="auto">
          <a:xfrm>
            <a:off x="2592347" y="3683433"/>
            <a:ext cx="6506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 name="Freeform 65"/>
          <p:cNvSpPr>
            <a:spLocks/>
          </p:cNvSpPr>
          <p:nvPr/>
        </p:nvSpPr>
        <p:spPr bwMode="auto">
          <a:xfrm>
            <a:off x="2573761" y="3611232"/>
            <a:ext cx="92941" cy="108935"/>
          </a:xfrm>
          <a:custGeom>
            <a:avLst/>
            <a:gdLst>
              <a:gd name="T0" fmla="*/ 47625 w 60"/>
              <a:gd name="T1" fmla="*/ 0 h 60"/>
              <a:gd name="T2" fmla="*/ 95250 w 60"/>
              <a:gd name="T3" fmla="*/ 95250 h 60"/>
              <a:gd name="T4" fmla="*/ 0 w 60"/>
              <a:gd name="T5" fmla="*/ 95250 h 60"/>
              <a:gd name="T6" fmla="*/ 47625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grpSp>
        <p:nvGrpSpPr>
          <p:cNvPr id="32" name="Group 104"/>
          <p:cNvGrpSpPr>
            <a:grpSpLocks/>
          </p:cNvGrpSpPr>
          <p:nvPr/>
        </p:nvGrpSpPr>
        <p:grpSpPr bwMode="auto">
          <a:xfrm>
            <a:off x="3837766" y="2082082"/>
            <a:ext cx="2620956" cy="1285438"/>
            <a:chOff x="2511" y="1353"/>
            <a:chExt cx="1692" cy="708"/>
          </a:xfrm>
        </p:grpSpPr>
        <p:sp>
          <p:nvSpPr>
            <p:cNvPr id="33" name="Line 34"/>
            <p:cNvSpPr>
              <a:spLocks noChangeShapeType="1"/>
            </p:cNvSpPr>
            <p:nvPr/>
          </p:nvSpPr>
          <p:spPr bwMode="auto">
            <a:xfrm flipV="1">
              <a:off x="2541" y="1353"/>
              <a:ext cx="0" cy="16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 name="Line 36"/>
            <p:cNvSpPr>
              <a:spLocks noChangeShapeType="1"/>
            </p:cNvSpPr>
            <p:nvPr/>
          </p:nvSpPr>
          <p:spPr bwMode="auto">
            <a:xfrm flipV="1">
              <a:off x="3357" y="1533"/>
              <a:ext cx="0" cy="19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 name="Line 38"/>
            <p:cNvSpPr>
              <a:spLocks noChangeShapeType="1"/>
            </p:cNvSpPr>
            <p:nvPr/>
          </p:nvSpPr>
          <p:spPr bwMode="auto">
            <a:xfrm flipV="1">
              <a:off x="4173" y="1539"/>
              <a:ext cx="0" cy="25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 name="Line 42"/>
            <p:cNvSpPr>
              <a:spLocks noChangeShapeType="1"/>
            </p:cNvSpPr>
            <p:nvPr/>
          </p:nvSpPr>
          <p:spPr bwMode="auto">
            <a:xfrm>
              <a:off x="2541" y="1521"/>
              <a:ext cx="0" cy="16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 name="Line 44"/>
            <p:cNvSpPr>
              <a:spLocks noChangeShapeType="1"/>
            </p:cNvSpPr>
            <p:nvPr/>
          </p:nvSpPr>
          <p:spPr bwMode="auto">
            <a:xfrm>
              <a:off x="3357" y="1731"/>
              <a:ext cx="0" cy="19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 name="Line 46"/>
            <p:cNvSpPr>
              <a:spLocks noChangeShapeType="1"/>
            </p:cNvSpPr>
            <p:nvPr/>
          </p:nvSpPr>
          <p:spPr bwMode="auto">
            <a:xfrm>
              <a:off x="4173" y="1797"/>
              <a:ext cx="0" cy="264"/>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 name="Freeform 66"/>
            <p:cNvSpPr>
              <a:spLocks/>
            </p:cNvSpPr>
            <p:nvPr/>
          </p:nvSpPr>
          <p:spPr bwMode="auto">
            <a:xfrm>
              <a:off x="2511" y="1491"/>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sp>
          <p:nvSpPr>
            <p:cNvPr id="40" name="Freeform 67"/>
            <p:cNvSpPr>
              <a:spLocks/>
            </p:cNvSpPr>
            <p:nvPr/>
          </p:nvSpPr>
          <p:spPr bwMode="auto">
            <a:xfrm>
              <a:off x="3327" y="1701"/>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sp>
          <p:nvSpPr>
            <p:cNvPr id="41" name="Freeform 68"/>
            <p:cNvSpPr>
              <a:spLocks/>
            </p:cNvSpPr>
            <p:nvPr/>
          </p:nvSpPr>
          <p:spPr bwMode="auto">
            <a:xfrm>
              <a:off x="4143" y="1767"/>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grpSp>
      <p:sp>
        <p:nvSpPr>
          <p:cNvPr id="46" name="Rectangle 73"/>
          <p:cNvSpPr>
            <a:spLocks noChangeArrowheads="1"/>
          </p:cNvSpPr>
          <p:nvPr/>
        </p:nvSpPr>
        <p:spPr bwMode="auto">
          <a:xfrm>
            <a:off x="1639281" y="5001552"/>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40</a:t>
            </a:r>
            <a:endParaRPr lang="en-US" sz="1600"/>
          </a:p>
        </p:txBody>
      </p:sp>
      <p:sp>
        <p:nvSpPr>
          <p:cNvPr id="47" name="Rectangle 75"/>
          <p:cNvSpPr>
            <a:spLocks noChangeArrowheads="1"/>
          </p:cNvSpPr>
          <p:nvPr/>
        </p:nvSpPr>
        <p:spPr bwMode="auto">
          <a:xfrm>
            <a:off x="1639281" y="4533129"/>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60</a:t>
            </a:r>
            <a:endParaRPr lang="en-US" sz="1600"/>
          </a:p>
        </p:txBody>
      </p:sp>
      <p:sp>
        <p:nvSpPr>
          <p:cNvPr id="48" name="Rectangle 77"/>
          <p:cNvSpPr>
            <a:spLocks noChangeArrowheads="1"/>
          </p:cNvSpPr>
          <p:nvPr/>
        </p:nvSpPr>
        <p:spPr bwMode="auto">
          <a:xfrm>
            <a:off x="1639281" y="4053814"/>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80</a:t>
            </a:r>
            <a:endParaRPr lang="en-US" sz="1600"/>
          </a:p>
        </p:txBody>
      </p:sp>
      <p:sp>
        <p:nvSpPr>
          <p:cNvPr id="49" name="Rectangle 79"/>
          <p:cNvSpPr>
            <a:spLocks noChangeArrowheads="1"/>
          </p:cNvSpPr>
          <p:nvPr/>
        </p:nvSpPr>
        <p:spPr bwMode="auto">
          <a:xfrm>
            <a:off x="1574221" y="3585391"/>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100</a:t>
            </a:r>
            <a:endParaRPr lang="en-US" sz="1600"/>
          </a:p>
        </p:txBody>
      </p:sp>
      <p:sp>
        <p:nvSpPr>
          <p:cNvPr id="50" name="Rectangle 81"/>
          <p:cNvSpPr>
            <a:spLocks noChangeArrowheads="1"/>
          </p:cNvSpPr>
          <p:nvPr/>
        </p:nvSpPr>
        <p:spPr bwMode="auto">
          <a:xfrm>
            <a:off x="1574221" y="3116969"/>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120</a:t>
            </a:r>
            <a:endParaRPr lang="en-US" sz="1600"/>
          </a:p>
        </p:txBody>
      </p:sp>
      <p:sp>
        <p:nvSpPr>
          <p:cNvPr id="51" name="Rectangle 83"/>
          <p:cNvSpPr>
            <a:spLocks noChangeArrowheads="1"/>
          </p:cNvSpPr>
          <p:nvPr/>
        </p:nvSpPr>
        <p:spPr bwMode="auto">
          <a:xfrm>
            <a:off x="1574221" y="2648546"/>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140</a:t>
            </a:r>
            <a:endParaRPr lang="en-US" sz="1600"/>
          </a:p>
        </p:txBody>
      </p:sp>
      <p:sp>
        <p:nvSpPr>
          <p:cNvPr id="52" name="Rectangle 85"/>
          <p:cNvSpPr>
            <a:spLocks noChangeArrowheads="1"/>
          </p:cNvSpPr>
          <p:nvPr/>
        </p:nvSpPr>
        <p:spPr bwMode="auto">
          <a:xfrm>
            <a:off x="1574221" y="2169230"/>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160</a:t>
            </a:r>
            <a:endParaRPr lang="en-US" sz="1600" dirty="0"/>
          </a:p>
        </p:txBody>
      </p:sp>
      <p:sp>
        <p:nvSpPr>
          <p:cNvPr id="53" name="Rectangle 87"/>
          <p:cNvSpPr>
            <a:spLocks noChangeArrowheads="1"/>
          </p:cNvSpPr>
          <p:nvPr/>
        </p:nvSpPr>
        <p:spPr bwMode="auto">
          <a:xfrm>
            <a:off x="1574221" y="1700808"/>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180</a:t>
            </a:r>
            <a:endParaRPr lang="en-US" sz="1600" dirty="0"/>
          </a:p>
        </p:txBody>
      </p:sp>
      <p:sp>
        <p:nvSpPr>
          <p:cNvPr id="54" name="Rectangle 88"/>
          <p:cNvSpPr>
            <a:spLocks noChangeArrowheads="1"/>
          </p:cNvSpPr>
          <p:nvPr/>
        </p:nvSpPr>
        <p:spPr bwMode="auto">
          <a:xfrm>
            <a:off x="2527289" y="5262997"/>
            <a:ext cx="31899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pre</a:t>
            </a:r>
            <a:endParaRPr lang="en-US" sz="1600" dirty="0"/>
          </a:p>
        </p:txBody>
      </p:sp>
      <p:sp>
        <p:nvSpPr>
          <p:cNvPr id="55" name="Rectangle 89"/>
          <p:cNvSpPr>
            <a:spLocks noChangeArrowheads="1"/>
          </p:cNvSpPr>
          <p:nvPr/>
        </p:nvSpPr>
        <p:spPr bwMode="auto">
          <a:xfrm>
            <a:off x="3721590" y="5262998"/>
            <a:ext cx="85760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ost1</a:t>
            </a:r>
          </a:p>
          <a:p>
            <a:r>
              <a:rPr lang="de-DE" sz="1600" b="1" dirty="0" smtClean="0">
                <a:solidFill>
                  <a:srgbClr val="000000"/>
                </a:solidFill>
              </a:rPr>
              <a:t>(0-5 min)</a:t>
            </a:r>
            <a:endParaRPr lang="en-US" sz="1600" dirty="0"/>
          </a:p>
        </p:txBody>
      </p:sp>
      <p:sp>
        <p:nvSpPr>
          <p:cNvPr id="56" name="Rectangle 90"/>
          <p:cNvSpPr>
            <a:spLocks noChangeArrowheads="1"/>
          </p:cNvSpPr>
          <p:nvPr/>
        </p:nvSpPr>
        <p:spPr bwMode="auto">
          <a:xfrm>
            <a:off x="4948420" y="5262998"/>
            <a:ext cx="108523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ost2</a:t>
            </a:r>
          </a:p>
          <a:p>
            <a:r>
              <a:rPr lang="de-DE" sz="1600" b="1" dirty="0" smtClean="0">
                <a:solidFill>
                  <a:srgbClr val="000000"/>
                </a:solidFill>
              </a:rPr>
              <a:t>(15-20 min)</a:t>
            </a:r>
            <a:endParaRPr lang="en-US" sz="1600" dirty="0"/>
          </a:p>
        </p:txBody>
      </p:sp>
      <p:sp>
        <p:nvSpPr>
          <p:cNvPr id="57" name="Rectangle 91"/>
          <p:cNvSpPr>
            <a:spLocks noChangeArrowheads="1"/>
          </p:cNvSpPr>
          <p:nvPr/>
        </p:nvSpPr>
        <p:spPr bwMode="auto">
          <a:xfrm>
            <a:off x="6212426" y="5262998"/>
            <a:ext cx="108523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ost3</a:t>
            </a:r>
          </a:p>
          <a:p>
            <a:r>
              <a:rPr lang="de-DE" sz="1600" b="1" dirty="0" smtClean="0">
                <a:solidFill>
                  <a:srgbClr val="000000"/>
                </a:solidFill>
              </a:rPr>
              <a:t>(30-35 min)</a:t>
            </a:r>
            <a:endParaRPr lang="en-US" sz="1600" dirty="0"/>
          </a:p>
        </p:txBody>
      </p:sp>
      <p:sp>
        <p:nvSpPr>
          <p:cNvPr id="58" name="Line 95"/>
          <p:cNvSpPr>
            <a:spLocks noChangeShapeType="1"/>
          </p:cNvSpPr>
          <p:nvPr/>
        </p:nvSpPr>
        <p:spPr bwMode="auto">
          <a:xfrm flipV="1">
            <a:off x="7008627" y="3053422"/>
            <a:ext cx="0" cy="328622"/>
          </a:xfrm>
          <a:prstGeom prst="line">
            <a:avLst/>
          </a:prstGeom>
          <a:noFill/>
          <a:ln w="19050">
            <a:solidFill>
              <a:srgbClr val="FF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9" name="Line 96"/>
          <p:cNvSpPr>
            <a:spLocks noChangeShapeType="1"/>
          </p:cNvSpPr>
          <p:nvPr/>
        </p:nvSpPr>
        <p:spPr bwMode="auto">
          <a:xfrm>
            <a:off x="7008627" y="3875886"/>
            <a:ext cx="0" cy="330438"/>
          </a:xfrm>
          <a:prstGeom prst="line">
            <a:avLst/>
          </a:prstGeom>
          <a:noFill/>
          <a:ln w="19050">
            <a:solidFill>
              <a:srgbClr val="3366FF"/>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0" name="Rectangle 97"/>
          <p:cNvSpPr>
            <a:spLocks noChangeArrowheads="1"/>
          </p:cNvSpPr>
          <p:nvPr/>
        </p:nvSpPr>
        <p:spPr bwMode="auto">
          <a:xfrm>
            <a:off x="7219294" y="3122415"/>
            <a:ext cx="102912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facilitation</a:t>
            </a:r>
            <a:endParaRPr lang="en-US" sz="1600" dirty="0"/>
          </a:p>
        </p:txBody>
      </p:sp>
      <p:sp>
        <p:nvSpPr>
          <p:cNvPr id="61" name="Rectangle 98"/>
          <p:cNvSpPr>
            <a:spLocks noChangeArrowheads="1"/>
          </p:cNvSpPr>
          <p:nvPr/>
        </p:nvSpPr>
        <p:spPr bwMode="auto">
          <a:xfrm>
            <a:off x="7219295" y="3928537"/>
            <a:ext cx="9249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rPr>
              <a:t>inhibition</a:t>
            </a:r>
            <a:endParaRPr lang="en-US" sz="1600"/>
          </a:p>
        </p:txBody>
      </p:sp>
      <p:sp>
        <p:nvSpPr>
          <p:cNvPr id="62" name="Rectangle 99"/>
          <p:cNvSpPr>
            <a:spLocks noChangeArrowheads="1"/>
          </p:cNvSpPr>
          <p:nvPr/>
        </p:nvSpPr>
        <p:spPr bwMode="auto">
          <a:xfrm rot="16200000">
            <a:off x="66683" y="3495870"/>
            <a:ext cx="254345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MEP change in left M1 [%]</a:t>
            </a:r>
            <a:endParaRPr lang="en-US" sz="1600" dirty="0"/>
          </a:p>
        </p:txBody>
      </p:sp>
      <p:sp>
        <p:nvSpPr>
          <p:cNvPr id="63" name="Rectangle 100"/>
          <p:cNvSpPr>
            <a:spLocks noChangeArrowheads="1"/>
          </p:cNvSpPr>
          <p:nvPr/>
        </p:nvSpPr>
        <p:spPr bwMode="auto">
          <a:xfrm>
            <a:off x="3018330" y="1938651"/>
            <a:ext cx="68467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r>
              <a:rPr lang="en-US" sz="1800" b="1" dirty="0">
                <a:solidFill>
                  <a:srgbClr val="000000"/>
                </a:solidFill>
              </a:rPr>
              <a:t>PAS</a:t>
            </a:r>
            <a:r>
              <a:rPr lang="en-US" sz="1800" b="1" baseline="-25000" dirty="0">
                <a:solidFill>
                  <a:srgbClr val="000000"/>
                </a:solidFill>
              </a:rPr>
              <a:t>25</a:t>
            </a:r>
            <a:endParaRPr lang="en-US" sz="1800" b="1" baseline="-25000" dirty="0"/>
          </a:p>
        </p:txBody>
      </p:sp>
      <p:pic>
        <p:nvPicPr>
          <p:cNvPr id="66" name="Picture 103" descr="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20756" y="1804297"/>
            <a:ext cx="811691" cy="1073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Contralateral </a:t>
            </a:r>
            <a:r>
              <a:rPr lang="en-US" sz="3000" dirty="0">
                <a:solidFill>
                  <a:schemeClr val="tx2"/>
                </a:solidFill>
                <a:latin typeface="Verdana" pitchFamily="34" charset="0"/>
                <a:ea typeface="ＭＳ Ｐゴシック" pitchFamily="34" charset="-128"/>
                <a:cs typeface="Verdana" pitchFamily="34" charset="0"/>
              </a:rPr>
              <a:t>PAS </a:t>
            </a:r>
            <a:r>
              <a:rPr lang="en-US" sz="3000" dirty="0" smtClean="0">
                <a:solidFill>
                  <a:schemeClr val="tx2"/>
                </a:solidFill>
                <a:latin typeface="Verdana" pitchFamily="34" charset="0"/>
                <a:ea typeface="ＭＳ Ｐゴシック" pitchFamily="34" charset="-128"/>
                <a:cs typeface="Verdana" pitchFamily="34" charset="0"/>
              </a:rPr>
              <a:t>Protocol (PAS 25)</a:t>
            </a:r>
          </a:p>
          <a:p>
            <a:r>
              <a:rPr lang="en-US" sz="3000" dirty="0" smtClean="0">
                <a:solidFill>
                  <a:schemeClr val="tx2"/>
                </a:solidFill>
                <a:latin typeface="Verdana" pitchFamily="34" charset="0"/>
                <a:ea typeface="ＭＳ Ｐゴシック" pitchFamily="34" charset="-128"/>
                <a:cs typeface="Verdana" pitchFamily="34" charset="0"/>
              </a:rPr>
              <a:t>LTP-like (</a:t>
            </a:r>
            <a:r>
              <a:rPr lang="en-US" sz="3000" dirty="0" err="1" smtClean="0">
                <a:solidFill>
                  <a:schemeClr val="tx2"/>
                </a:solidFill>
                <a:latin typeface="Verdana" pitchFamily="34" charset="0"/>
                <a:ea typeface="ＭＳ Ｐゴシック" pitchFamily="34" charset="-128"/>
                <a:cs typeface="Verdana" pitchFamily="34" charset="0"/>
              </a:rPr>
              <a:t>facilatory</a:t>
            </a:r>
            <a:r>
              <a:rPr lang="en-US" sz="3000" dirty="0" smtClean="0">
                <a:solidFill>
                  <a:schemeClr val="tx2"/>
                </a:solidFill>
                <a:latin typeface="Verdana" pitchFamily="34" charset="0"/>
                <a:ea typeface="ＭＳ Ｐゴシック" pitchFamily="34" charset="-128"/>
                <a:cs typeface="Verdana" pitchFamily="34" charset="0"/>
              </a:rPr>
              <a:t>) Effects</a:t>
            </a:r>
            <a:endParaRPr lang="en-US" sz="30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22919596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7"/>
          <p:cNvSpPr txBox="1">
            <a:spLocks noChangeArrowheads="1"/>
          </p:cNvSpPr>
          <p:nvPr/>
        </p:nvSpPr>
        <p:spPr bwMode="auto">
          <a:xfrm>
            <a:off x="3254787" y="4967716"/>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6" name="Line 13"/>
          <p:cNvSpPr>
            <a:spLocks noChangeShapeType="1"/>
          </p:cNvSpPr>
          <p:nvPr/>
        </p:nvSpPr>
        <p:spPr bwMode="auto">
          <a:xfrm flipH="1" flipV="1">
            <a:off x="2313792" y="4586305"/>
            <a:ext cx="584888" cy="53410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7" name="Line 13"/>
          <p:cNvSpPr>
            <a:spLocks noChangeShapeType="1"/>
          </p:cNvSpPr>
          <p:nvPr/>
        </p:nvSpPr>
        <p:spPr bwMode="auto">
          <a:xfrm flipV="1">
            <a:off x="2075715" y="3520578"/>
            <a:ext cx="4786"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8" name="Group 7"/>
          <p:cNvGrpSpPr/>
          <p:nvPr/>
        </p:nvGrpSpPr>
        <p:grpSpPr>
          <a:xfrm>
            <a:off x="1826870" y="4056146"/>
            <a:ext cx="549372" cy="509442"/>
            <a:chOff x="2942692" y="3444858"/>
            <a:chExt cx="618043" cy="509442"/>
          </a:xfrm>
        </p:grpSpPr>
        <p:sp>
          <p:nvSpPr>
            <p:cNvPr id="9"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0"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11" name="Group 10"/>
          <p:cNvGrpSpPr/>
          <p:nvPr/>
        </p:nvGrpSpPr>
        <p:grpSpPr>
          <a:xfrm>
            <a:off x="1828066" y="2932761"/>
            <a:ext cx="488118" cy="510749"/>
            <a:chOff x="2944037" y="2321472"/>
            <a:chExt cx="549133" cy="510749"/>
          </a:xfrm>
        </p:grpSpPr>
        <p:sp>
          <p:nvSpPr>
            <p:cNvPr id="12" name="Oval 148"/>
            <p:cNvSpPr>
              <a:spLocks noChangeArrowheads="1"/>
            </p:cNvSpPr>
            <p:nvPr/>
          </p:nvSpPr>
          <p:spPr bwMode="auto">
            <a:xfrm>
              <a:off x="2944037" y="2321472"/>
              <a:ext cx="549133" cy="510749"/>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3"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15" name="Rounded Rectangle 14"/>
          <p:cNvSpPr/>
          <p:nvPr/>
        </p:nvSpPr>
        <p:spPr bwMode="auto">
          <a:xfrm>
            <a:off x="869470" y="2132858"/>
            <a:ext cx="3126466"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16" name="Group 15"/>
          <p:cNvGrpSpPr/>
          <p:nvPr/>
        </p:nvGrpSpPr>
        <p:grpSpPr>
          <a:xfrm>
            <a:off x="2999950" y="5151969"/>
            <a:ext cx="547937" cy="804477"/>
            <a:chOff x="3917134" y="4069432"/>
            <a:chExt cx="616429" cy="804477"/>
          </a:xfrm>
        </p:grpSpPr>
        <p:sp>
          <p:nvSpPr>
            <p:cNvPr id="17"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18"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19"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sp>
        <p:nvSpPr>
          <p:cNvPr id="20" name="Freeform 4368"/>
          <p:cNvSpPr>
            <a:spLocks/>
          </p:cNvSpPr>
          <p:nvPr/>
        </p:nvSpPr>
        <p:spPr bwMode="auto">
          <a:xfrm rot="12173381" flipH="1">
            <a:off x="1710035" y="5210618"/>
            <a:ext cx="540184"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grpSp>
        <p:nvGrpSpPr>
          <p:cNvPr id="21" name="Group 20"/>
          <p:cNvGrpSpPr/>
          <p:nvPr/>
        </p:nvGrpSpPr>
        <p:grpSpPr>
          <a:xfrm>
            <a:off x="2977744" y="4047171"/>
            <a:ext cx="549372" cy="509442"/>
            <a:chOff x="2942692" y="3444858"/>
            <a:chExt cx="618043" cy="509442"/>
          </a:xfrm>
        </p:grpSpPr>
        <p:sp>
          <p:nvSpPr>
            <p:cNvPr id="22"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3" name="Text Box 37"/>
            <p:cNvSpPr txBox="1">
              <a:spLocks noChangeArrowheads="1"/>
            </p:cNvSpPr>
            <p:nvPr/>
          </p:nvSpPr>
          <p:spPr bwMode="auto">
            <a:xfrm>
              <a:off x="3008910" y="3533684"/>
              <a:ext cx="551825"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24" name="Group 23"/>
          <p:cNvGrpSpPr/>
          <p:nvPr/>
        </p:nvGrpSpPr>
        <p:grpSpPr>
          <a:xfrm>
            <a:off x="2978940" y="2923786"/>
            <a:ext cx="488118" cy="510749"/>
            <a:chOff x="2944037" y="2321472"/>
            <a:chExt cx="549133" cy="510749"/>
          </a:xfrm>
        </p:grpSpPr>
        <p:sp>
          <p:nvSpPr>
            <p:cNvPr id="25"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6" name="Text Box 37"/>
            <p:cNvSpPr txBox="1">
              <a:spLocks noChangeArrowheads="1"/>
            </p:cNvSpPr>
            <p:nvPr/>
          </p:nvSpPr>
          <p:spPr bwMode="auto">
            <a:xfrm>
              <a:off x="3004604" y="2399848"/>
              <a:ext cx="4872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27" name="Lightning Bolt 26"/>
          <p:cNvSpPr/>
          <p:nvPr/>
        </p:nvSpPr>
        <p:spPr bwMode="auto">
          <a:xfrm>
            <a:off x="1608460" y="2456112"/>
            <a:ext cx="41799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32" name="Text Box 37"/>
          <p:cNvSpPr txBox="1">
            <a:spLocks noChangeArrowheads="1"/>
          </p:cNvSpPr>
          <p:nvPr/>
        </p:nvSpPr>
        <p:spPr bwMode="auto">
          <a:xfrm>
            <a:off x="1855562" y="4708186"/>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33" name="Text Box 37"/>
          <p:cNvSpPr txBox="1">
            <a:spLocks noChangeArrowheads="1"/>
          </p:cNvSpPr>
          <p:nvPr/>
        </p:nvSpPr>
        <p:spPr bwMode="auto">
          <a:xfrm>
            <a:off x="1494965" y="3607960"/>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smtClean="0">
                <a:ea typeface="MS PGothic" pitchFamily="34" charset="-128"/>
                <a:cs typeface="Arial" pitchFamily="34" charset="0"/>
              </a:rPr>
              <a:t>5ms</a:t>
            </a:r>
            <a:endParaRPr lang="de-DE" sz="1600" baseline="30000" dirty="0">
              <a:solidFill>
                <a:srgbClr val="000000"/>
              </a:solidFill>
              <a:ea typeface="MS PGothic" pitchFamily="34" charset="-128"/>
              <a:cs typeface="Arial" pitchFamily="34" charset="0"/>
            </a:endParaRPr>
          </a:p>
        </p:txBody>
      </p:sp>
      <p:sp>
        <p:nvSpPr>
          <p:cNvPr id="34" name="Text Box 37"/>
          <p:cNvSpPr txBox="1">
            <a:spLocks noChangeArrowheads="1"/>
          </p:cNvSpPr>
          <p:nvPr/>
        </p:nvSpPr>
        <p:spPr bwMode="auto">
          <a:xfrm>
            <a:off x="923594" y="2587948"/>
            <a:ext cx="105410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b="1" dirty="0" smtClean="0">
                <a:solidFill>
                  <a:srgbClr val="FF0000"/>
                </a:solidFill>
                <a:ea typeface="MS PGothic" pitchFamily="34" charset="-128"/>
                <a:cs typeface="Arial" pitchFamily="34" charset="0"/>
              </a:rPr>
              <a:t>↑LTP </a:t>
            </a:r>
            <a:endParaRPr lang="de-DE" b="1" baseline="30000" dirty="0">
              <a:solidFill>
                <a:srgbClr val="FF0000"/>
              </a:solidFill>
              <a:ea typeface="MS PGothic" pitchFamily="34" charset="-128"/>
              <a:cs typeface="Arial" pitchFamily="34" charset="0"/>
            </a:endParaRPr>
          </a:p>
        </p:txBody>
      </p:sp>
      <p:sp>
        <p:nvSpPr>
          <p:cNvPr id="35" name="Text Box 37"/>
          <p:cNvSpPr txBox="1">
            <a:spLocks noChangeArrowheads="1"/>
          </p:cNvSpPr>
          <p:nvPr/>
        </p:nvSpPr>
        <p:spPr bwMode="auto">
          <a:xfrm>
            <a:off x="5724129" y="4941168"/>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36" name="Line 13"/>
          <p:cNvSpPr>
            <a:spLocks noChangeShapeType="1"/>
          </p:cNvSpPr>
          <p:nvPr/>
        </p:nvSpPr>
        <p:spPr bwMode="auto">
          <a:xfrm flipV="1">
            <a:off x="6681417" y="4586303"/>
            <a:ext cx="565987" cy="53410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37" name="Line 13"/>
          <p:cNvSpPr>
            <a:spLocks noChangeShapeType="1"/>
          </p:cNvSpPr>
          <p:nvPr/>
        </p:nvSpPr>
        <p:spPr bwMode="auto">
          <a:xfrm flipV="1">
            <a:off x="6428198" y="3520577"/>
            <a:ext cx="4786"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38" name="Group 37"/>
          <p:cNvGrpSpPr/>
          <p:nvPr/>
        </p:nvGrpSpPr>
        <p:grpSpPr>
          <a:xfrm>
            <a:off x="6179354" y="4056145"/>
            <a:ext cx="549372" cy="509442"/>
            <a:chOff x="2942692" y="3444858"/>
            <a:chExt cx="618043" cy="509442"/>
          </a:xfrm>
        </p:grpSpPr>
        <p:sp>
          <p:nvSpPr>
            <p:cNvPr id="39"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0"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41" name="Group 40"/>
          <p:cNvGrpSpPr/>
          <p:nvPr/>
        </p:nvGrpSpPr>
        <p:grpSpPr>
          <a:xfrm>
            <a:off x="6180550" y="2932760"/>
            <a:ext cx="488118" cy="510749"/>
            <a:chOff x="2944037" y="2321472"/>
            <a:chExt cx="549133" cy="510749"/>
          </a:xfrm>
        </p:grpSpPr>
        <p:sp>
          <p:nvSpPr>
            <p:cNvPr id="42"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3"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44" name="Rounded Rectangle 43"/>
          <p:cNvSpPr/>
          <p:nvPr/>
        </p:nvSpPr>
        <p:spPr bwMode="auto">
          <a:xfrm>
            <a:off x="5340085" y="2132857"/>
            <a:ext cx="3008334"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45" name="Group 44"/>
          <p:cNvGrpSpPr/>
          <p:nvPr/>
        </p:nvGrpSpPr>
        <p:grpSpPr>
          <a:xfrm flipH="1">
            <a:off x="6066677" y="5120407"/>
            <a:ext cx="512057" cy="804477"/>
            <a:chOff x="3917134" y="4069432"/>
            <a:chExt cx="616429" cy="804477"/>
          </a:xfrm>
        </p:grpSpPr>
        <p:sp>
          <p:nvSpPr>
            <p:cNvPr id="46"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47"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48"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grpSp>
        <p:nvGrpSpPr>
          <p:cNvPr id="50" name="Group 49"/>
          <p:cNvGrpSpPr/>
          <p:nvPr/>
        </p:nvGrpSpPr>
        <p:grpSpPr>
          <a:xfrm>
            <a:off x="7330228" y="4047170"/>
            <a:ext cx="549372" cy="509442"/>
            <a:chOff x="2942692" y="3444858"/>
            <a:chExt cx="618043" cy="509442"/>
          </a:xfrm>
        </p:grpSpPr>
        <p:sp>
          <p:nvSpPr>
            <p:cNvPr id="51"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52"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53" name="Group 52"/>
          <p:cNvGrpSpPr/>
          <p:nvPr/>
        </p:nvGrpSpPr>
        <p:grpSpPr>
          <a:xfrm>
            <a:off x="7331424" y="2923785"/>
            <a:ext cx="488118" cy="510749"/>
            <a:chOff x="2944037" y="2321472"/>
            <a:chExt cx="549133" cy="510749"/>
          </a:xfrm>
        </p:grpSpPr>
        <p:sp>
          <p:nvSpPr>
            <p:cNvPr id="54"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55" name="Text Box 37"/>
            <p:cNvSpPr txBox="1">
              <a:spLocks noChangeArrowheads="1"/>
            </p:cNvSpPr>
            <p:nvPr/>
          </p:nvSpPr>
          <p:spPr bwMode="auto">
            <a:xfrm>
              <a:off x="3004604" y="2399848"/>
              <a:ext cx="4872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56" name="Lightning Bolt 55"/>
          <p:cNvSpPr/>
          <p:nvPr/>
        </p:nvSpPr>
        <p:spPr bwMode="auto">
          <a:xfrm>
            <a:off x="5960943" y="2456111"/>
            <a:ext cx="41799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60" name="Line 13"/>
          <p:cNvSpPr>
            <a:spLocks noChangeShapeType="1"/>
          </p:cNvSpPr>
          <p:nvPr/>
        </p:nvSpPr>
        <p:spPr bwMode="auto">
          <a:xfrm flipH="1" flipV="1">
            <a:off x="6728725" y="4310866"/>
            <a:ext cx="512057" cy="0"/>
          </a:xfrm>
          <a:prstGeom prst="line">
            <a:avLst/>
          </a:prstGeom>
          <a:noFill/>
          <a:ln w="28575">
            <a:solidFill>
              <a:schemeClr val="tx1"/>
            </a:solidFill>
            <a:prstDash val="sysDash"/>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2" name="Freeform 4368"/>
          <p:cNvSpPr>
            <a:spLocks/>
          </p:cNvSpPr>
          <p:nvPr/>
        </p:nvSpPr>
        <p:spPr bwMode="auto">
          <a:xfrm rot="9426619">
            <a:off x="7480448" y="5251063"/>
            <a:ext cx="547937"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sp>
        <p:nvSpPr>
          <p:cNvPr id="65" name="Text Box 37"/>
          <p:cNvSpPr txBox="1">
            <a:spLocks noChangeArrowheads="1"/>
          </p:cNvSpPr>
          <p:nvPr/>
        </p:nvSpPr>
        <p:spPr bwMode="auto">
          <a:xfrm>
            <a:off x="1801079" y="2192150"/>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66" name="Text Box 37"/>
          <p:cNvSpPr txBox="1">
            <a:spLocks noChangeArrowheads="1"/>
          </p:cNvSpPr>
          <p:nvPr/>
        </p:nvSpPr>
        <p:spPr bwMode="auto">
          <a:xfrm>
            <a:off x="6135107" y="2169106"/>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67" name="Text Box 37"/>
          <p:cNvSpPr txBox="1">
            <a:spLocks noChangeArrowheads="1"/>
          </p:cNvSpPr>
          <p:nvPr/>
        </p:nvSpPr>
        <p:spPr bwMode="auto">
          <a:xfrm>
            <a:off x="5468100" y="2276872"/>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sp>
        <p:nvSpPr>
          <p:cNvPr id="68" name="Text Box 37"/>
          <p:cNvSpPr txBox="1">
            <a:spLocks noChangeArrowheads="1"/>
          </p:cNvSpPr>
          <p:nvPr/>
        </p:nvSpPr>
        <p:spPr bwMode="auto">
          <a:xfrm>
            <a:off x="188164" y="1579824"/>
            <a:ext cx="4583289"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800" b="1" dirty="0" smtClean="0">
                <a:ea typeface="MS PGothic" pitchFamily="34" charset="-128"/>
                <a:cs typeface="Arial" pitchFamily="34" charset="0"/>
              </a:rPr>
              <a:t>Standard PAS protocol (PAS</a:t>
            </a:r>
            <a:r>
              <a:rPr lang="en-GB" altLang="zh-CN" sz="1800" b="1" baseline="-25000" dirty="0" smtClean="0">
                <a:ea typeface="MS PGothic" pitchFamily="34" charset="-128"/>
                <a:cs typeface="Arial" pitchFamily="34" charset="0"/>
              </a:rPr>
              <a:t>25</a:t>
            </a:r>
            <a:r>
              <a:rPr lang="en-GB" altLang="zh-CN" sz="1800" b="1" dirty="0" smtClean="0">
                <a:ea typeface="MS PGothic" pitchFamily="34" charset="-128"/>
                <a:cs typeface="Arial" pitchFamily="34" charset="0"/>
              </a:rPr>
              <a:t>)</a:t>
            </a:r>
          </a:p>
        </p:txBody>
      </p:sp>
      <p:sp>
        <p:nvSpPr>
          <p:cNvPr id="69" name="Text Box 37"/>
          <p:cNvSpPr txBox="1">
            <a:spLocks noChangeArrowheads="1"/>
          </p:cNvSpPr>
          <p:nvPr/>
        </p:nvSpPr>
        <p:spPr bwMode="auto">
          <a:xfrm>
            <a:off x="4597223" y="1580542"/>
            <a:ext cx="4583289"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800" b="1" dirty="0" err="1" smtClean="0">
                <a:ea typeface="MS PGothic" pitchFamily="34" charset="-128"/>
                <a:cs typeface="Arial" pitchFamily="34" charset="0"/>
              </a:rPr>
              <a:t>Ipsilateral</a:t>
            </a:r>
            <a:r>
              <a:rPr lang="en-GB" altLang="zh-CN" sz="1800" b="1" dirty="0" smtClean="0">
                <a:ea typeface="MS PGothic" pitchFamily="34" charset="-128"/>
                <a:cs typeface="Arial" pitchFamily="34" charset="0"/>
              </a:rPr>
              <a:t> PAS protocol (</a:t>
            </a:r>
            <a:r>
              <a:rPr lang="en-GB" altLang="zh-CN" sz="1800" b="1" dirty="0" err="1" smtClean="0">
                <a:ea typeface="MS PGothic" pitchFamily="34" charset="-128"/>
                <a:cs typeface="Arial" pitchFamily="34" charset="0"/>
              </a:rPr>
              <a:t>iPAS</a:t>
            </a:r>
            <a:r>
              <a:rPr lang="en-GB" altLang="zh-CN" sz="1800" b="1" dirty="0" smtClean="0">
                <a:ea typeface="MS PGothic" pitchFamily="34" charset="-128"/>
                <a:cs typeface="Arial" pitchFamily="34" charset="0"/>
              </a:rPr>
              <a:t>)</a:t>
            </a:r>
          </a:p>
        </p:txBody>
      </p:sp>
      <p:sp>
        <p:nvSpPr>
          <p:cNvPr id="70" name="Text Box 37"/>
          <p:cNvSpPr txBox="1">
            <a:spLocks noChangeArrowheads="1"/>
          </p:cNvSpPr>
          <p:nvPr/>
        </p:nvSpPr>
        <p:spPr bwMode="auto">
          <a:xfrm>
            <a:off x="6785734" y="3750778"/>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grpSp>
        <p:nvGrpSpPr>
          <p:cNvPr id="2" name="Group 1"/>
          <p:cNvGrpSpPr/>
          <p:nvPr/>
        </p:nvGrpSpPr>
        <p:grpSpPr>
          <a:xfrm>
            <a:off x="6731493" y="2626279"/>
            <a:ext cx="877196" cy="1368152"/>
            <a:chOff x="7572929" y="2626279"/>
            <a:chExt cx="986846" cy="1368152"/>
          </a:xfrm>
        </p:grpSpPr>
        <p:sp>
          <p:nvSpPr>
            <p:cNvPr id="59" name="Line 13"/>
            <p:cNvSpPr>
              <a:spLocks noChangeShapeType="1"/>
            </p:cNvSpPr>
            <p:nvPr/>
          </p:nvSpPr>
          <p:spPr bwMode="auto">
            <a:xfrm flipV="1">
              <a:off x="8554391" y="3530707"/>
              <a:ext cx="5384" cy="463724"/>
            </a:xfrm>
            <a:prstGeom prst="line">
              <a:avLst/>
            </a:prstGeom>
            <a:noFill/>
            <a:ln w="28575">
              <a:solidFill>
                <a:schemeClr val="tx1"/>
              </a:solidFill>
              <a:prstDash val="sysDash"/>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1" name="Line 13"/>
            <p:cNvSpPr>
              <a:spLocks noChangeShapeType="1"/>
            </p:cNvSpPr>
            <p:nvPr/>
          </p:nvSpPr>
          <p:spPr bwMode="auto">
            <a:xfrm flipH="1" flipV="1">
              <a:off x="7572929" y="3151601"/>
              <a:ext cx="576064" cy="0"/>
            </a:xfrm>
            <a:prstGeom prst="line">
              <a:avLst/>
            </a:prstGeom>
            <a:noFill/>
            <a:ln w="28575">
              <a:solidFill>
                <a:schemeClr val="tx1"/>
              </a:solidFill>
              <a:prstDash val="sysDash"/>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63" name="Text Box 37"/>
            <p:cNvSpPr txBox="1">
              <a:spLocks noChangeArrowheads="1"/>
            </p:cNvSpPr>
            <p:nvPr/>
          </p:nvSpPr>
          <p:spPr bwMode="auto">
            <a:xfrm>
              <a:off x="7653147" y="2626279"/>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grpSp>
      <p:sp>
        <p:nvSpPr>
          <p:cNvPr id="71"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Modulate networks across the hemispheres (via </a:t>
            </a:r>
            <a:r>
              <a:rPr lang="en-US" sz="3000" i="1" dirty="0" err="1" smtClean="0">
                <a:solidFill>
                  <a:srgbClr val="C00000"/>
                </a:solidFill>
                <a:latin typeface="Verdana" pitchFamily="34" charset="0"/>
                <a:ea typeface="ＭＳ Ｐゴシック" pitchFamily="34" charset="-128"/>
                <a:cs typeface="Verdana" pitchFamily="34" charset="0"/>
              </a:rPr>
              <a:t>interhemisph</a:t>
            </a:r>
            <a:r>
              <a:rPr lang="en-US" sz="3000" i="1" dirty="0" smtClean="0">
                <a:solidFill>
                  <a:srgbClr val="C00000"/>
                </a:solidFill>
                <a:latin typeface="Verdana" pitchFamily="34" charset="0"/>
                <a:ea typeface="ＭＳ Ｐゴシック" pitchFamily="34" charset="-128"/>
                <a:cs typeface="Verdana" pitchFamily="34" charset="0"/>
              </a:rPr>
              <a:t>. connection)?</a:t>
            </a:r>
            <a:endParaRPr lang="en-US" sz="3000" i="1" dirty="0">
              <a:solidFill>
                <a:srgbClr val="C00000"/>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51805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44" grpId="0" animBg="1"/>
      <p:bldP spid="56" grpId="0" animBg="1"/>
      <p:bldP spid="60" grpId="0" animBg="1"/>
      <p:bldP spid="62" grpId="0" animBg="1"/>
      <p:bldP spid="66" grpId="0"/>
      <p:bldP spid="67" grpId="0"/>
      <p:bldP spid="69" grpId="0"/>
      <p:bldP spid="7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103"/>
          <p:cNvSpPr txBox="1">
            <a:spLocks noChangeArrowheads="1"/>
          </p:cNvSpPr>
          <p:nvPr/>
        </p:nvSpPr>
        <p:spPr bwMode="auto">
          <a:xfrm>
            <a:off x="2313605" y="5622778"/>
            <a:ext cx="4138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1400" b="1" dirty="0">
                <a:latin typeface="Arial" pitchFamily="34" charset="0"/>
                <a:cs typeface="Arial" pitchFamily="34" charset="0"/>
              </a:rPr>
              <a:t>TS</a:t>
            </a:r>
          </a:p>
        </p:txBody>
      </p:sp>
      <p:pic>
        <p:nvPicPr>
          <p:cNvPr id="43" name="Picture 28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0228" y="2109639"/>
            <a:ext cx="1621366"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Freeform 95"/>
          <p:cNvSpPr>
            <a:spLocks/>
          </p:cNvSpPr>
          <p:nvPr/>
        </p:nvSpPr>
        <p:spPr bwMode="auto">
          <a:xfrm rot="12604431">
            <a:off x="774083" y="4690914"/>
            <a:ext cx="811389" cy="920750"/>
          </a:xfrm>
          <a:custGeom>
            <a:avLst/>
            <a:gdLst>
              <a:gd name="T0" fmla="*/ 218 w 780"/>
              <a:gd name="T1" fmla="*/ 756 h 933"/>
              <a:gd name="T2" fmla="*/ 151 w 780"/>
              <a:gd name="T3" fmla="*/ 571 h 933"/>
              <a:gd name="T4" fmla="*/ 24 w 780"/>
              <a:gd name="T5" fmla="*/ 393 h 933"/>
              <a:gd name="T6" fmla="*/ 7 w 780"/>
              <a:gd name="T7" fmla="*/ 317 h 933"/>
              <a:gd name="T8" fmla="*/ 67 w 780"/>
              <a:gd name="T9" fmla="*/ 309 h 933"/>
              <a:gd name="T10" fmla="*/ 124 w 780"/>
              <a:gd name="T11" fmla="*/ 398 h 933"/>
              <a:gd name="T12" fmla="*/ 189 w 780"/>
              <a:gd name="T13" fmla="*/ 499 h 933"/>
              <a:gd name="T14" fmla="*/ 220 w 780"/>
              <a:gd name="T15" fmla="*/ 451 h 933"/>
              <a:gd name="T16" fmla="*/ 187 w 780"/>
              <a:gd name="T17" fmla="*/ 331 h 933"/>
              <a:gd name="T18" fmla="*/ 136 w 780"/>
              <a:gd name="T19" fmla="*/ 180 h 933"/>
              <a:gd name="T20" fmla="*/ 144 w 780"/>
              <a:gd name="T21" fmla="*/ 98 h 933"/>
              <a:gd name="T22" fmla="*/ 194 w 780"/>
              <a:gd name="T23" fmla="*/ 113 h 933"/>
              <a:gd name="T24" fmla="*/ 242 w 780"/>
              <a:gd name="T25" fmla="*/ 233 h 933"/>
              <a:gd name="T26" fmla="*/ 292 w 780"/>
              <a:gd name="T27" fmla="*/ 367 h 933"/>
              <a:gd name="T28" fmla="*/ 314 w 780"/>
              <a:gd name="T29" fmla="*/ 432 h 933"/>
              <a:gd name="T30" fmla="*/ 295 w 780"/>
              <a:gd name="T31" fmla="*/ 278 h 933"/>
              <a:gd name="T32" fmla="*/ 247 w 780"/>
              <a:gd name="T33" fmla="*/ 115 h 933"/>
              <a:gd name="T34" fmla="*/ 235 w 780"/>
              <a:gd name="T35" fmla="*/ 26 h 933"/>
              <a:gd name="T36" fmla="*/ 276 w 780"/>
              <a:gd name="T37" fmla="*/ 0 h 933"/>
              <a:gd name="T38" fmla="*/ 343 w 780"/>
              <a:gd name="T39" fmla="*/ 79 h 933"/>
              <a:gd name="T40" fmla="*/ 393 w 780"/>
              <a:gd name="T41" fmla="*/ 266 h 933"/>
              <a:gd name="T42" fmla="*/ 408 w 780"/>
              <a:gd name="T43" fmla="*/ 369 h 933"/>
              <a:gd name="T44" fmla="*/ 441 w 780"/>
              <a:gd name="T45" fmla="*/ 360 h 933"/>
              <a:gd name="T46" fmla="*/ 444 w 780"/>
              <a:gd name="T47" fmla="*/ 218 h 933"/>
              <a:gd name="T48" fmla="*/ 439 w 780"/>
              <a:gd name="T49" fmla="*/ 60 h 933"/>
              <a:gd name="T50" fmla="*/ 482 w 780"/>
              <a:gd name="T51" fmla="*/ 19 h 933"/>
              <a:gd name="T52" fmla="*/ 528 w 780"/>
              <a:gd name="T53" fmla="*/ 79 h 933"/>
              <a:gd name="T54" fmla="*/ 535 w 780"/>
              <a:gd name="T55" fmla="*/ 173 h 933"/>
              <a:gd name="T56" fmla="*/ 549 w 780"/>
              <a:gd name="T57" fmla="*/ 338 h 933"/>
              <a:gd name="T58" fmla="*/ 540 w 780"/>
              <a:gd name="T59" fmla="*/ 489 h 933"/>
              <a:gd name="T60" fmla="*/ 580 w 780"/>
              <a:gd name="T61" fmla="*/ 593 h 933"/>
              <a:gd name="T62" fmla="*/ 619 w 780"/>
              <a:gd name="T63" fmla="*/ 569 h 933"/>
              <a:gd name="T64" fmla="*/ 640 w 780"/>
              <a:gd name="T65" fmla="*/ 463 h 933"/>
              <a:gd name="T66" fmla="*/ 732 w 780"/>
              <a:gd name="T67" fmla="*/ 343 h 933"/>
              <a:gd name="T68" fmla="*/ 780 w 780"/>
              <a:gd name="T69" fmla="*/ 377 h 933"/>
              <a:gd name="T70" fmla="*/ 736 w 780"/>
              <a:gd name="T71" fmla="*/ 485 h 933"/>
              <a:gd name="T72" fmla="*/ 700 w 780"/>
              <a:gd name="T73" fmla="*/ 636 h 933"/>
              <a:gd name="T74" fmla="*/ 657 w 780"/>
              <a:gd name="T75" fmla="*/ 725 h 933"/>
              <a:gd name="T76" fmla="*/ 568 w 780"/>
              <a:gd name="T77" fmla="*/ 873 h 933"/>
              <a:gd name="T78" fmla="*/ 549 w 780"/>
              <a:gd name="T79" fmla="*/ 933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1">
              <a:lumMod val="75000"/>
            </a:schemeClr>
          </a:solidFill>
          <a:ln w="9525">
            <a:solidFill>
              <a:schemeClr val="tx1"/>
            </a:solidFill>
            <a:round/>
            <a:headEnd/>
            <a:tailEnd/>
          </a:ln>
        </p:spPr>
        <p:txBody>
          <a:bodyPr/>
          <a:lstStyle/>
          <a:p>
            <a:endParaRPr lang="en-US"/>
          </a:p>
        </p:txBody>
      </p:sp>
      <p:sp>
        <p:nvSpPr>
          <p:cNvPr id="45" name="Freeform 96"/>
          <p:cNvSpPr>
            <a:spLocks/>
          </p:cNvSpPr>
          <p:nvPr/>
        </p:nvSpPr>
        <p:spPr bwMode="auto">
          <a:xfrm rot="9426619" flipH="1">
            <a:off x="2058194" y="4681389"/>
            <a:ext cx="774700" cy="920750"/>
          </a:xfrm>
          <a:custGeom>
            <a:avLst/>
            <a:gdLst>
              <a:gd name="T0" fmla="*/ 218 w 780"/>
              <a:gd name="T1" fmla="*/ 756 h 933"/>
              <a:gd name="T2" fmla="*/ 151 w 780"/>
              <a:gd name="T3" fmla="*/ 571 h 933"/>
              <a:gd name="T4" fmla="*/ 24 w 780"/>
              <a:gd name="T5" fmla="*/ 393 h 933"/>
              <a:gd name="T6" fmla="*/ 7 w 780"/>
              <a:gd name="T7" fmla="*/ 317 h 933"/>
              <a:gd name="T8" fmla="*/ 67 w 780"/>
              <a:gd name="T9" fmla="*/ 309 h 933"/>
              <a:gd name="T10" fmla="*/ 124 w 780"/>
              <a:gd name="T11" fmla="*/ 398 h 933"/>
              <a:gd name="T12" fmla="*/ 189 w 780"/>
              <a:gd name="T13" fmla="*/ 499 h 933"/>
              <a:gd name="T14" fmla="*/ 220 w 780"/>
              <a:gd name="T15" fmla="*/ 451 h 933"/>
              <a:gd name="T16" fmla="*/ 187 w 780"/>
              <a:gd name="T17" fmla="*/ 331 h 933"/>
              <a:gd name="T18" fmla="*/ 136 w 780"/>
              <a:gd name="T19" fmla="*/ 180 h 933"/>
              <a:gd name="T20" fmla="*/ 144 w 780"/>
              <a:gd name="T21" fmla="*/ 98 h 933"/>
              <a:gd name="T22" fmla="*/ 194 w 780"/>
              <a:gd name="T23" fmla="*/ 113 h 933"/>
              <a:gd name="T24" fmla="*/ 242 w 780"/>
              <a:gd name="T25" fmla="*/ 233 h 933"/>
              <a:gd name="T26" fmla="*/ 292 w 780"/>
              <a:gd name="T27" fmla="*/ 367 h 933"/>
              <a:gd name="T28" fmla="*/ 314 w 780"/>
              <a:gd name="T29" fmla="*/ 432 h 933"/>
              <a:gd name="T30" fmla="*/ 295 w 780"/>
              <a:gd name="T31" fmla="*/ 278 h 933"/>
              <a:gd name="T32" fmla="*/ 247 w 780"/>
              <a:gd name="T33" fmla="*/ 115 h 933"/>
              <a:gd name="T34" fmla="*/ 235 w 780"/>
              <a:gd name="T35" fmla="*/ 26 h 933"/>
              <a:gd name="T36" fmla="*/ 276 w 780"/>
              <a:gd name="T37" fmla="*/ 0 h 933"/>
              <a:gd name="T38" fmla="*/ 343 w 780"/>
              <a:gd name="T39" fmla="*/ 79 h 933"/>
              <a:gd name="T40" fmla="*/ 393 w 780"/>
              <a:gd name="T41" fmla="*/ 266 h 933"/>
              <a:gd name="T42" fmla="*/ 408 w 780"/>
              <a:gd name="T43" fmla="*/ 369 h 933"/>
              <a:gd name="T44" fmla="*/ 441 w 780"/>
              <a:gd name="T45" fmla="*/ 360 h 933"/>
              <a:gd name="T46" fmla="*/ 444 w 780"/>
              <a:gd name="T47" fmla="*/ 218 h 933"/>
              <a:gd name="T48" fmla="*/ 439 w 780"/>
              <a:gd name="T49" fmla="*/ 60 h 933"/>
              <a:gd name="T50" fmla="*/ 482 w 780"/>
              <a:gd name="T51" fmla="*/ 19 h 933"/>
              <a:gd name="T52" fmla="*/ 528 w 780"/>
              <a:gd name="T53" fmla="*/ 79 h 933"/>
              <a:gd name="T54" fmla="*/ 535 w 780"/>
              <a:gd name="T55" fmla="*/ 173 h 933"/>
              <a:gd name="T56" fmla="*/ 549 w 780"/>
              <a:gd name="T57" fmla="*/ 338 h 933"/>
              <a:gd name="T58" fmla="*/ 540 w 780"/>
              <a:gd name="T59" fmla="*/ 489 h 933"/>
              <a:gd name="T60" fmla="*/ 580 w 780"/>
              <a:gd name="T61" fmla="*/ 593 h 933"/>
              <a:gd name="T62" fmla="*/ 619 w 780"/>
              <a:gd name="T63" fmla="*/ 569 h 933"/>
              <a:gd name="T64" fmla="*/ 640 w 780"/>
              <a:gd name="T65" fmla="*/ 463 h 933"/>
              <a:gd name="T66" fmla="*/ 732 w 780"/>
              <a:gd name="T67" fmla="*/ 343 h 933"/>
              <a:gd name="T68" fmla="*/ 780 w 780"/>
              <a:gd name="T69" fmla="*/ 377 h 933"/>
              <a:gd name="T70" fmla="*/ 736 w 780"/>
              <a:gd name="T71" fmla="*/ 485 h 933"/>
              <a:gd name="T72" fmla="*/ 700 w 780"/>
              <a:gd name="T73" fmla="*/ 636 h 933"/>
              <a:gd name="T74" fmla="*/ 657 w 780"/>
              <a:gd name="T75" fmla="*/ 725 h 933"/>
              <a:gd name="T76" fmla="*/ 568 w 780"/>
              <a:gd name="T77" fmla="*/ 873 h 933"/>
              <a:gd name="T78" fmla="*/ 549 w 780"/>
              <a:gd name="T79" fmla="*/ 933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1">
              <a:lumMod val="75000"/>
            </a:schemeClr>
          </a:solidFill>
          <a:ln w="9525">
            <a:solidFill>
              <a:schemeClr val="tx1"/>
            </a:solidFill>
            <a:round/>
            <a:headEnd/>
            <a:tailEnd/>
          </a:ln>
        </p:spPr>
        <p:txBody>
          <a:bodyPr/>
          <a:lstStyle/>
          <a:p>
            <a:endParaRPr lang="en-US"/>
          </a:p>
        </p:txBody>
      </p:sp>
      <p:grpSp>
        <p:nvGrpSpPr>
          <p:cNvPr id="46" name="Group 64"/>
          <p:cNvGrpSpPr>
            <a:grpSpLocks/>
          </p:cNvGrpSpPr>
          <p:nvPr/>
        </p:nvGrpSpPr>
        <p:grpSpPr bwMode="auto">
          <a:xfrm>
            <a:off x="2196483" y="4611540"/>
            <a:ext cx="173567" cy="195263"/>
            <a:chOff x="6715125" y="4714885"/>
            <a:chExt cx="168275" cy="176213"/>
          </a:xfrm>
        </p:grpSpPr>
        <p:sp>
          <p:nvSpPr>
            <p:cNvPr id="47" name="Oval 106"/>
            <p:cNvSpPr>
              <a:spLocks noChangeArrowheads="1"/>
            </p:cNvSpPr>
            <p:nvPr/>
          </p:nvSpPr>
          <p:spPr bwMode="auto">
            <a:xfrm>
              <a:off x="6780213" y="4805373"/>
              <a:ext cx="103187" cy="85725"/>
            </a:xfrm>
            <a:prstGeom prst="ellipse">
              <a:avLst/>
            </a:prstGeom>
            <a:solidFill>
              <a:schemeClr val="bg1"/>
            </a:solidFill>
            <a:ln w="9525">
              <a:solidFill>
                <a:schemeClr val="tx1"/>
              </a:solidFill>
              <a:round/>
              <a:headEnd/>
              <a:tailEnd/>
            </a:ln>
          </p:spPr>
          <p:txBody>
            <a:bodyPr wrap="none" anchor="ctr"/>
            <a:lstStyle/>
            <a:p>
              <a:endParaRPr lang="en-GB" sz="1200">
                <a:cs typeface="Arial" pitchFamily="34" charset="0"/>
              </a:endParaRPr>
            </a:p>
          </p:txBody>
        </p:sp>
        <p:sp>
          <p:nvSpPr>
            <p:cNvPr id="48" name="Oval 107"/>
            <p:cNvSpPr>
              <a:spLocks noChangeArrowheads="1"/>
            </p:cNvSpPr>
            <p:nvPr/>
          </p:nvSpPr>
          <p:spPr bwMode="auto">
            <a:xfrm>
              <a:off x="6715125" y="4714885"/>
              <a:ext cx="103188" cy="85725"/>
            </a:xfrm>
            <a:prstGeom prst="ellipse">
              <a:avLst/>
            </a:prstGeom>
            <a:solidFill>
              <a:schemeClr val="bg1"/>
            </a:solidFill>
            <a:ln w="9525">
              <a:solidFill>
                <a:schemeClr val="tx1"/>
              </a:solidFill>
              <a:round/>
              <a:headEnd/>
              <a:tailEnd/>
            </a:ln>
          </p:spPr>
          <p:txBody>
            <a:bodyPr wrap="none" anchor="ctr"/>
            <a:lstStyle/>
            <a:p>
              <a:endParaRPr lang="en-GB" sz="1200">
                <a:cs typeface="Arial" pitchFamily="34" charset="0"/>
              </a:endParaRPr>
            </a:p>
          </p:txBody>
        </p:sp>
      </p:grpSp>
      <p:grpSp>
        <p:nvGrpSpPr>
          <p:cNvPr id="49" name="Group 65"/>
          <p:cNvGrpSpPr>
            <a:grpSpLocks/>
          </p:cNvGrpSpPr>
          <p:nvPr/>
        </p:nvGrpSpPr>
        <p:grpSpPr bwMode="auto">
          <a:xfrm>
            <a:off x="1282083" y="4621065"/>
            <a:ext cx="162278" cy="206375"/>
            <a:chOff x="5803900" y="4741873"/>
            <a:chExt cx="157163" cy="187325"/>
          </a:xfrm>
        </p:grpSpPr>
        <p:sp>
          <p:nvSpPr>
            <p:cNvPr id="50" name="Oval 113"/>
            <p:cNvSpPr>
              <a:spLocks noChangeArrowheads="1"/>
            </p:cNvSpPr>
            <p:nvPr/>
          </p:nvSpPr>
          <p:spPr bwMode="auto">
            <a:xfrm>
              <a:off x="5803900" y="4843473"/>
              <a:ext cx="104775" cy="85725"/>
            </a:xfrm>
            <a:prstGeom prst="ellipse">
              <a:avLst/>
            </a:prstGeom>
            <a:solidFill>
              <a:schemeClr val="bg1"/>
            </a:solidFill>
            <a:ln w="9525">
              <a:solidFill>
                <a:schemeClr val="tx1"/>
              </a:solidFill>
              <a:round/>
              <a:headEnd/>
              <a:tailEnd/>
            </a:ln>
          </p:spPr>
          <p:txBody>
            <a:bodyPr wrap="none" anchor="ctr"/>
            <a:lstStyle/>
            <a:p>
              <a:endParaRPr lang="en-GB" sz="1200">
                <a:cs typeface="Arial" pitchFamily="34" charset="0"/>
              </a:endParaRPr>
            </a:p>
          </p:txBody>
        </p:sp>
        <p:sp>
          <p:nvSpPr>
            <p:cNvPr id="51" name="Oval 114"/>
            <p:cNvSpPr>
              <a:spLocks noChangeArrowheads="1"/>
            </p:cNvSpPr>
            <p:nvPr/>
          </p:nvSpPr>
          <p:spPr bwMode="auto">
            <a:xfrm>
              <a:off x="5856288" y="4741873"/>
              <a:ext cx="104775" cy="85725"/>
            </a:xfrm>
            <a:prstGeom prst="ellipse">
              <a:avLst/>
            </a:prstGeom>
            <a:solidFill>
              <a:schemeClr val="bg1"/>
            </a:solidFill>
            <a:ln w="9525">
              <a:solidFill>
                <a:schemeClr val="tx1"/>
              </a:solidFill>
              <a:round/>
              <a:headEnd/>
              <a:tailEnd/>
            </a:ln>
          </p:spPr>
          <p:txBody>
            <a:bodyPr wrap="none" anchor="ctr"/>
            <a:lstStyle/>
            <a:p>
              <a:endParaRPr lang="en-GB" sz="1200">
                <a:cs typeface="Arial" pitchFamily="34" charset="0"/>
              </a:endParaRPr>
            </a:p>
          </p:txBody>
        </p:sp>
      </p:grpSp>
      <p:sp>
        <p:nvSpPr>
          <p:cNvPr id="52" name="Rectangle 104"/>
          <p:cNvSpPr>
            <a:spLocks noChangeArrowheads="1"/>
          </p:cNvSpPr>
          <p:nvPr/>
        </p:nvSpPr>
        <p:spPr bwMode="auto">
          <a:xfrm>
            <a:off x="1290550" y="2209652"/>
            <a:ext cx="107244" cy="95250"/>
          </a:xfrm>
          <a:prstGeom prst="rect">
            <a:avLst/>
          </a:prstGeom>
          <a:solidFill>
            <a:schemeClr val="tx1"/>
          </a:solidFill>
          <a:ln w="9525">
            <a:solidFill>
              <a:schemeClr val="tx1"/>
            </a:solidFill>
            <a:miter lim="800000"/>
            <a:headEnd/>
            <a:tailEnd/>
          </a:ln>
        </p:spPr>
        <p:txBody>
          <a:bodyPr wrap="none" anchor="ctr"/>
          <a:lstStyle/>
          <a:p>
            <a:endParaRPr lang="en-GB" sz="1200">
              <a:cs typeface="Arial" pitchFamily="34" charset="0"/>
            </a:endParaRPr>
          </a:p>
        </p:txBody>
      </p:sp>
      <p:sp>
        <p:nvSpPr>
          <p:cNvPr id="53" name="Freeform 108"/>
          <p:cNvSpPr>
            <a:spLocks/>
          </p:cNvSpPr>
          <p:nvPr/>
        </p:nvSpPr>
        <p:spPr bwMode="auto">
          <a:xfrm>
            <a:off x="1236927" y="1976290"/>
            <a:ext cx="142523" cy="233363"/>
          </a:xfrm>
          <a:custGeom>
            <a:avLst/>
            <a:gdLst>
              <a:gd name="T0" fmla="*/ 107 w 128"/>
              <a:gd name="T1" fmla="*/ 328 h 328"/>
              <a:gd name="T2" fmla="*/ 50 w 128"/>
              <a:gd name="T3" fmla="*/ 221 h 328"/>
              <a:gd name="T4" fmla="*/ 113 w 128"/>
              <a:gd name="T5" fmla="*/ 266 h 328"/>
              <a:gd name="T6" fmla="*/ 73 w 128"/>
              <a:gd name="T7" fmla="*/ 147 h 328"/>
              <a:gd name="T8" fmla="*/ 33 w 128"/>
              <a:gd name="T9" fmla="*/ 153 h 328"/>
              <a:gd name="T10" fmla="*/ 39 w 128"/>
              <a:gd name="T11" fmla="*/ 181 h 328"/>
              <a:gd name="T12" fmla="*/ 96 w 128"/>
              <a:gd name="T13" fmla="*/ 176 h 328"/>
              <a:gd name="T14" fmla="*/ 90 w 128"/>
              <a:gd name="T15" fmla="*/ 74 h 328"/>
              <a:gd name="T16" fmla="*/ 39 w 128"/>
              <a:gd name="T17" fmla="*/ 51 h 328"/>
              <a:gd name="T18" fmla="*/ 11 w 128"/>
              <a:gd name="T19" fmla="*/ 91 h 328"/>
              <a:gd name="T20" fmla="*/ 67 w 128"/>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328"/>
              <a:gd name="T35" fmla="*/ 128 w 128"/>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328">
                <a:moveTo>
                  <a:pt x="107" y="328"/>
                </a:moveTo>
                <a:cubicBezTo>
                  <a:pt x="101" y="227"/>
                  <a:pt x="128" y="207"/>
                  <a:pt x="50" y="221"/>
                </a:cubicBezTo>
                <a:cubicBezTo>
                  <a:pt x="3" y="293"/>
                  <a:pt x="68" y="270"/>
                  <a:pt x="113" y="266"/>
                </a:cubicBezTo>
                <a:cubicBezTo>
                  <a:pt x="110" y="225"/>
                  <a:pt x="120" y="164"/>
                  <a:pt x="73" y="147"/>
                </a:cubicBezTo>
                <a:cubicBezTo>
                  <a:pt x="60" y="149"/>
                  <a:pt x="43" y="143"/>
                  <a:pt x="33" y="153"/>
                </a:cubicBezTo>
                <a:cubicBezTo>
                  <a:pt x="26" y="160"/>
                  <a:pt x="30" y="178"/>
                  <a:pt x="39" y="181"/>
                </a:cubicBezTo>
                <a:cubicBezTo>
                  <a:pt x="57" y="188"/>
                  <a:pt x="77" y="178"/>
                  <a:pt x="96" y="176"/>
                </a:cubicBezTo>
                <a:cubicBezTo>
                  <a:pt x="105" y="146"/>
                  <a:pt x="111" y="99"/>
                  <a:pt x="90" y="74"/>
                </a:cubicBezTo>
                <a:cubicBezTo>
                  <a:pt x="78" y="60"/>
                  <a:pt x="39" y="51"/>
                  <a:pt x="39" y="51"/>
                </a:cubicBezTo>
                <a:cubicBezTo>
                  <a:pt x="8" y="58"/>
                  <a:pt x="0" y="60"/>
                  <a:pt x="11" y="91"/>
                </a:cubicBezTo>
                <a:cubicBezTo>
                  <a:pt x="86" y="82"/>
                  <a:pt x="67" y="80"/>
                  <a:pt x="67" y="0"/>
                </a:cubicBezTo>
              </a:path>
            </a:pathLst>
          </a:custGeom>
          <a:solidFill>
            <a:schemeClr val="tx1"/>
          </a:solidFill>
          <a:ln w="12700" cmpd="sng">
            <a:solidFill>
              <a:schemeClr val="tx1"/>
            </a:solidFill>
            <a:round/>
            <a:headEnd/>
            <a:tailEnd/>
          </a:ln>
        </p:spPr>
        <p:txBody>
          <a:bodyPr/>
          <a:lstStyle/>
          <a:p>
            <a:endParaRPr lang="en-US"/>
          </a:p>
        </p:txBody>
      </p:sp>
      <p:sp>
        <p:nvSpPr>
          <p:cNvPr id="54" name="Line 123"/>
          <p:cNvSpPr>
            <a:spLocks noChangeShapeType="1"/>
          </p:cNvSpPr>
          <p:nvPr/>
        </p:nvSpPr>
        <p:spPr bwMode="auto">
          <a:xfrm flipH="1" flipV="1">
            <a:off x="1481544" y="2469408"/>
            <a:ext cx="695942" cy="17137"/>
          </a:xfrm>
          <a:prstGeom prst="line">
            <a:avLst/>
          </a:prstGeom>
          <a:noFill/>
          <a:ln w="28575">
            <a:solidFill>
              <a:srgbClr val="FF0000"/>
            </a:solidFill>
            <a:round/>
            <a:headEnd/>
            <a:tailEnd type="stealth" w="lg" len="lg"/>
          </a:ln>
          <a:extLst>
            <a:ext uri="{909E8E84-426E-40DD-AFC4-6F175D3DCCD1}">
              <a14:hiddenFill xmlns:a14="http://schemas.microsoft.com/office/drawing/2010/main" xmlns="">
                <a:noFill/>
              </a14:hiddenFill>
            </a:ext>
          </a:extLst>
        </p:spPr>
        <p:txBody>
          <a:bodyPr/>
          <a:lstStyle/>
          <a:p>
            <a:endParaRPr lang="en-US"/>
          </a:p>
        </p:txBody>
      </p:sp>
      <p:sp>
        <p:nvSpPr>
          <p:cNvPr id="55" name="Text Box 124"/>
          <p:cNvSpPr txBox="1">
            <a:spLocks noChangeArrowheads="1"/>
          </p:cNvSpPr>
          <p:nvPr/>
        </p:nvSpPr>
        <p:spPr bwMode="auto">
          <a:xfrm>
            <a:off x="943923" y="1585566"/>
            <a:ext cx="18870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1400" dirty="0" smtClean="0">
                <a:latin typeface="Arial" pitchFamily="34" charset="0"/>
                <a:cs typeface="Arial" pitchFamily="34" charset="0"/>
              </a:rPr>
              <a:t>S1-S1communication</a:t>
            </a:r>
            <a:endParaRPr lang="de-DE" sz="1400" dirty="0">
              <a:latin typeface="Arial" pitchFamily="34" charset="0"/>
              <a:cs typeface="Arial" pitchFamily="34" charset="0"/>
            </a:endParaRPr>
          </a:p>
        </p:txBody>
      </p:sp>
      <p:cxnSp>
        <p:nvCxnSpPr>
          <p:cNvPr id="56" name="Straight Connector 55"/>
          <p:cNvCxnSpPr>
            <a:cxnSpLocks noChangeShapeType="1"/>
          </p:cNvCxnSpPr>
          <p:nvPr/>
        </p:nvCxnSpPr>
        <p:spPr bwMode="auto">
          <a:xfrm>
            <a:off x="1368161" y="2257277"/>
            <a:ext cx="852311" cy="2354262"/>
          </a:xfrm>
          <a:prstGeom prst="line">
            <a:avLst/>
          </a:prstGeom>
          <a:noFill/>
          <a:ln w="25400" algn="ctr">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57" name="Straight Connector 56"/>
          <p:cNvCxnSpPr>
            <a:cxnSpLocks noChangeShapeType="1"/>
          </p:cNvCxnSpPr>
          <p:nvPr/>
        </p:nvCxnSpPr>
        <p:spPr bwMode="auto">
          <a:xfrm rot="5400000" flipH="1" flipV="1">
            <a:off x="763500" y="3067960"/>
            <a:ext cx="2209800" cy="867834"/>
          </a:xfrm>
          <a:prstGeom prst="line">
            <a:avLst/>
          </a:prstGeom>
          <a:noFill/>
          <a:ln w="25400" algn="ctr">
            <a:solidFill>
              <a:srgbClr val="808080"/>
            </a:solidFill>
            <a:prstDash val="dash"/>
            <a:round/>
            <a:headEnd/>
            <a:tailEnd/>
          </a:ln>
          <a:extLst>
            <a:ext uri="{909E8E84-426E-40DD-AFC4-6F175D3DCCD1}">
              <a14:hiddenFill xmlns:a14="http://schemas.microsoft.com/office/drawing/2010/main" xmlns="">
                <a:noFill/>
              </a14:hiddenFill>
            </a:ext>
          </a:extLst>
        </p:spPr>
      </p:cxnSp>
      <p:sp>
        <p:nvSpPr>
          <p:cNvPr id="58" name="Text Box 103"/>
          <p:cNvSpPr txBox="1">
            <a:spLocks noChangeArrowheads="1"/>
          </p:cNvSpPr>
          <p:nvPr/>
        </p:nvSpPr>
        <p:spPr bwMode="auto">
          <a:xfrm>
            <a:off x="877446" y="5621258"/>
            <a:ext cx="4844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1400" b="1" dirty="0">
                <a:latin typeface="Arial" pitchFamily="34" charset="0"/>
                <a:cs typeface="Arial" pitchFamily="34" charset="0"/>
              </a:rPr>
              <a:t>CS </a:t>
            </a:r>
          </a:p>
        </p:txBody>
      </p:sp>
      <p:sp>
        <p:nvSpPr>
          <p:cNvPr id="59" name="Text Box 103"/>
          <p:cNvSpPr txBox="1">
            <a:spLocks noChangeArrowheads="1"/>
          </p:cNvSpPr>
          <p:nvPr/>
        </p:nvSpPr>
        <p:spPr bwMode="auto">
          <a:xfrm>
            <a:off x="2275505" y="4247797"/>
            <a:ext cx="981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1400" dirty="0" err="1">
                <a:latin typeface="Arial" pitchFamily="34" charset="0"/>
                <a:cs typeface="Arial" pitchFamily="34" charset="0"/>
              </a:rPr>
              <a:t>right</a:t>
            </a:r>
            <a:r>
              <a:rPr lang="de-DE" sz="1400" dirty="0">
                <a:latin typeface="Arial" pitchFamily="34" charset="0"/>
                <a:cs typeface="Arial" pitchFamily="34" charset="0"/>
              </a:rPr>
              <a:t> </a:t>
            </a:r>
            <a:r>
              <a:rPr lang="de-DE" sz="1400" dirty="0" smtClean="0">
                <a:latin typeface="Arial" pitchFamily="34" charset="0"/>
                <a:cs typeface="Arial" pitchFamily="34" charset="0"/>
              </a:rPr>
              <a:t>MNS</a:t>
            </a:r>
            <a:endParaRPr lang="de-DE" sz="1400" dirty="0">
              <a:latin typeface="Arial" pitchFamily="34" charset="0"/>
              <a:cs typeface="Arial" pitchFamily="34" charset="0"/>
            </a:endParaRPr>
          </a:p>
        </p:txBody>
      </p:sp>
      <p:sp>
        <p:nvSpPr>
          <p:cNvPr id="60" name="Text Box 103"/>
          <p:cNvSpPr txBox="1">
            <a:spLocks noChangeArrowheads="1"/>
          </p:cNvSpPr>
          <p:nvPr/>
        </p:nvSpPr>
        <p:spPr bwMode="auto">
          <a:xfrm>
            <a:off x="724232" y="4247797"/>
            <a:ext cx="8723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1400" dirty="0" err="1">
                <a:latin typeface="Arial" pitchFamily="34" charset="0"/>
                <a:cs typeface="Arial" pitchFamily="34" charset="0"/>
              </a:rPr>
              <a:t>left</a:t>
            </a:r>
            <a:r>
              <a:rPr lang="de-DE" sz="1400" dirty="0">
                <a:latin typeface="Arial" pitchFamily="34" charset="0"/>
                <a:cs typeface="Arial" pitchFamily="34" charset="0"/>
              </a:rPr>
              <a:t> </a:t>
            </a:r>
            <a:r>
              <a:rPr lang="de-DE" sz="1400" dirty="0" smtClean="0">
                <a:latin typeface="Arial" pitchFamily="34" charset="0"/>
                <a:cs typeface="Arial" pitchFamily="34" charset="0"/>
              </a:rPr>
              <a:t>MNS</a:t>
            </a:r>
            <a:endParaRPr lang="de-DE" sz="1400" dirty="0">
              <a:latin typeface="Arial" pitchFamily="34" charset="0"/>
              <a:cs typeface="Arial" pitchFamily="34" charset="0"/>
            </a:endParaRPr>
          </a:p>
        </p:txBody>
      </p:sp>
      <p:sp>
        <p:nvSpPr>
          <p:cNvPr id="63" name="Text Box 103"/>
          <p:cNvSpPr txBox="1">
            <a:spLocks noChangeArrowheads="1"/>
          </p:cNvSpPr>
          <p:nvPr/>
        </p:nvSpPr>
        <p:spPr bwMode="auto">
          <a:xfrm>
            <a:off x="2259091" y="1965352"/>
            <a:ext cx="80182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1400" dirty="0" err="1">
                <a:latin typeface="Arial" pitchFamily="34" charset="0"/>
                <a:cs typeface="Arial" pitchFamily="34" charset="0"/>
              </a:rPr>
              <a:t>right</a:t>
            </a:r>
            <a:r>
              <a:rPr lang="de-DE" sz="1400" dirty="0">
                <a:latin typeface="Arial" pitchFamily="34" charset="0"/>
                <a:cs typeface="Arial" pitchFamily="34" charset="0"/>
              </a:rPr>
              <a:t> S1</a:t>
            </a:r>
          </a:p>
        </p:txBody>
      </p:sp>
      <p:sp>
        <p:nvSpPr>
          <p:cNvPr id="64" name="Text Box 103"/>
          <p:cNvSpPr txBox="1">
            <a:spLocks noChangeArrowheads="1"/>
          </p:cNvSpPr>
          <p:nvPr/>
        </p:nvSpPr>
        <p:spPr bwMode="auto">
          <a:xfrm>
            <a:off x="603559" y="1965352"/>
            <a:ext cx="69281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1400" dirty="0" err="1">
                <a:latin typeface="Arial" pitchFamily="34" charset="0"/>
                <a:cs typeface="Arial" pitchFamily="34" charset="0"/>
              </a:rPr>
              <a:t>left</a:t>
            </a:r>
            <a:r>
              <a:rPr lang="de-DE" sz="1400" dirty="0">
                <a:latin typeface="Arial" pitchFamily="34" charset="0"/>
                <a:cs typeface="Arial" pitchFamily="34" charset="0"/>
              </a:rPr>
              <a:t> S1</a:t>
            </a:r>
          </a:p>
        </p:txBody>
      </p:sp>
      <p:sp>
        <p:nvSpPr>
          <p:cNvPr id="65" name="Rounded Rectangle 64"/>
          <p:cNvSpPr/>
          <p:nvPr/>
        </p:nvSpPr>
        <p:spPr bwMode="auto">
          <a:xfrm>
            <a:off x="347531" y="1470722"/>
            <a:ext cx="3008334" cy="4550566"/>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sp>
        <p:nvSpPr>
          <p:cNvPr id="396" name="Text Box 37"/>
          <p:cNvSpPr txBox="1">
            <a:spLocks noChangeArrowheads="1"/>
          </p:cNvSpPr>
          <p:nvPr/>
        </p:nvSpPr>
        <p:spPr bwMode="auto">
          <a:xfrm>
            <a:off x="6199519" y="5883996"/>
            <a:ext cx="28625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500" dirty="0" err="1" smtClean="0">
                <a:ea typeface="MS PGothic" pitchFamily="34" charset="-128"/>
                <a:cs typeface="Arial" pitchFamily="34" charset="0"/>
              </a:rPr>
              <a:t>Ragert</a:t>
            </a:r>
            <a:r>
              <a:rPr lang="en-GB" altLang="zh-CN" sz="1500" dirty="0" smtClean="0">
                <a:ea typeface="MS PGothic" pitchFamily="34" charset="-128"/>
                <a:cs typeface="Arial" pitchFamily="34" charset="0"/>
              </a:rPr>
              <a:t> </a:t>
            </a:r>
            <a:r>
              <a:rPr lang="en-GB" altLang="zh-CN" sz="1500" dirty="0">
                <a:ea typeface="MS PGothic" pitchFamily="34" charset="-128"/>
                <a:cs typeface="Arial" pitchFamily="34" charset="0"/>
              </a:rPr>
              <a:t>et al. </a:t>
            </a:r>
            <a:r>
              <a:rPr lang="en-GB" altLang="zh-CN" sz="1500" b="1" i="1" dirty="0" err="1" smtClean="0">
                <a:ea typeface="MS PGothic" pitchFamily="34" charset="-128"/>
                <a:cs typeface="Arial" pitchFamily="34" charset="0"/>
              </a:rPr>
              <a:t>PLoS</a:t>
            </a:r>
            <a:r>
              <a:rPr lang="en-GB" altLang="zh-CN" sz="1500" b="1" i="1" dirty="0" smtClean="0">
                <a:ea typeface="MS PGothic" pitchFamily="34" charset="-128"/>
                <a:cs typeface="Arial" pitchFamily="34" charset="0"/>
              </a:rPr>
              <a:t> One</a:t>
            </a:r>
            <a:r>
              <a:rPr lang="en-GB" altLang="zh-CN" sz="1500" dirty="0" smtClean="0">
                <a:ea typeface="MS PGothic" pitchFamily="34" charset="-128"/>
                <a:cs typeface="Arial" pitchFamily="34" charset="0"/>
              </a:rPr>
              <a:t> 2011</a:t>
            </a:r>
            <a:endParaRPr lang="de-DE" sz="1500" baseline="30000" dirty="0">
              <a:ea typeface="MS PGothic" pitchFamily="34" charset="-128"/>
              <a:cs typeface="Arial" pitchFamily="34" charset="0"/>
            </a:endParaRPr>
          </a:p>
        </p:txBody>
      </p:sp>
      <p:grpSp>
        <p:nvGrpSpPr>
          <p:cNvPr id="404" name="Group 403"/>
          <p:cNvGrpSpPr/>
          <p:nvPr/>
        </p:nvGrpSpPr>
        <p:grpSpPr>
          <a:xfrm>
            <a:off x="3468538" y="5517232"/>
            <a:ext cx="2390398" cy="594658"/>
            <a:chOff x="3902105" y="5517232"/>
            <a:chExt cx="2689198" cy="594658"/>
          </a:xfrm>
        </p:grpSpPr>
        <p:sp>
          <p:nvSpPr>
            <p:cNvPr id="397" name="Text Box 103"/>
            <p:cNvSpPr txBox="1">
              <a:spLocks noChangeArrowheads="1"/>
            </p:cNvSpPr>
            <p:nvPr/>
          </p:nvSpPr>
          <p:spPr bwMode="auto">
            <a:xfrm>
              <a:off x="3902105" y="5517232"/>
              <a:ext cx="26891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1400" b="1" dirty="0" smtClean="0">
                  <a:latin typeface="Arial" pitchFamily="34" charset="0"/>
                  <a:cs typeface="Arial" pitchFamily="34" charset="0"/>
                </a:rPr>
                <a:t>CS </a:t>
              </a:r>
              <a:r>
                <a:rPr lang="de-DE" sz="1400" b="1" dirty="0" err="1" smtClean="0">
                  <a:latin typeface="Arial" pitchFamily="34" charset="0"/>
                  <a:cs typeface="Arial" pitchFamily="34" charset="0"/>
                </a:rPr>
                <a:t>conditioning</a:t>
              </a:r>
              <a:r>
                <a:rPr lang="de-DE" sz="1400" b="1" dirty="0">
                  <a:latin typeface="Arial" pitchFamily="34" charset="0"/>
                  <a:cs typeface="Arial" pitchFamily="34" charset="0"/>
                </a:rPr>
                <a:t> </a:t>
              </a:r>
              <a:r>
                <a:rPr lang="de-DE" sz="1400" b="1" dirty="0" err="1" smtClean="0">
                  <a:latin typeface="Arial" pitchFamily="34" charset="0"/>
                  <a:cs typeface="Arial" pitchFamily="34" charset="0"/>
                </a:rPr>
                <a:t>stimulus</a:t>
              </a:r>
              <a:r>
                <a:rPr lang="de-DE" sz="1400" b="1" dirty="0" smtClean="0">
                  <a:latin typeface="Arial" pitchFamily="34" charset="0"/>
                  <a:cs typeface="Arial" pitchFamily="34" charset="0"/>
                </a:rPr>
                <a:t> </a:t>
              </a:r>
              <a:endParaRPr lang="de-DE" sz="1400" b="1" dirty="0">
                <a:latin typeface="Arial" pitchFamily="34" charset="0"/>
                <a:cs typeface="Arial" pitchFamily="34" charset="0"/>
              </a:endParaRPr>
            </a:p>
          </p:txBody>
        </p:sp>
        <p:sp>
          <p:nvSpPr>
            <p:cNvPr id="398" name="Text Box 103"/>
            <p:cNvSpPr txBox="1">
              <a:spLocks noChangeArrowheads="1"/>
            </p:cNvSpPr>
            <p:nvPr/>
          </p:nvSpPr>
          <p:spPr bwMode="auto">
            <a:xfrm>
              <a:off x="3960004" y="5804113"/>
              <a:ext cx="181816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1400" b="1" dirty="0">
                  <a:latin typeface="Arial" pitchFamily="34" charset="0"/>
                  <a:cs typeface="Arial" pitchFamily="34" charset="0"/>
                </a:rPr>
                <a:t>T</a:t>
              </a:r>
              <a:r>
                <a:rPr lang="de-DE" sz="1400" b="1" dirty="0" smtClean="0">
                  <a:latin typeface="Arial" pitchFamily="34" charset="0"/>
                  <a:cs typeface="Arial" pitchFamily="34" charset="0"/>
                </a:rPr>
                <a:t>S </a:t>
              </a:r>
              <a:r>
                <a:rPr lang="de-DE" sz="1400" b="1" dirty="0" err="1" smtClean="0">
                  <a:latin typeface="Arial" pitchFamily="34" charset="0"/>
                  <a:cs typeface="Arial" pitchFamily="34" charset="0"/>
                </a:rPr>
                <a:t>test</a:t>
              </a:r>
              <a:r>
                <a:rPr lang="de-DE" sz="1400" b="1" dirty="0" smtClean="0">
                  <a:latin typeface="Arial" pitchFamily="34" charset="0"/>
                  <a:cs typeface="Arial" pitchFamily="34" charset="0"/>
                </a:rPr>
                <a:t> </a:t>
              </a:r>
              <a:r>
                <a:rPr lang="de-DE" sz="1400" b="1" dirty="0" err="1" smtClean="0">
                  <a:latin typeface="Arial" pitchFamily="34" charset="0"/>
                  <a:cs typeface="Arial" pitchFamily="34" charset="0"/>
                </a:rPr>
                <a:t>stimulus</a:t>
              </a:r>
              <a:r>
                <a:rPr lang="de-DE" sz="1400" b="1" dirty="0" smtClean="0">
                  <a:latin typeface="Arial" pitchFamily="34" charset="0"/>
                  <a:cs typeface="Arial" pitchFamily="34" charset="0"/>
                </a:rPr>
                <a:t> </a:t>
              </a:r>
              <a:endParaRPr lang="de-DE" sz="1400" b="1" dirty="0">
                <a:latin typeface="Arial" pitchFamily="34" charset="0"/>
                <a:cs typeface="Arial" pitchFamily="34" charset="0"/>
              </a:endParaRPr>
            </a:p>
          </p:txBody>
        </p:sp>
      </p:grpSp>
      <p:grpSp>
        <p:nvGrpSpPr>
          <p:cNvPr id="403" name="Group 402"/>
          <p:cNvGrpSpPr/>
          <p:nvPr/>
        </p:nvGrpSpPr>
        <p:grpSpPr>
          <a:xfrm>
            <a:off x="3663931" y="2060849"/>
            <a:ext cx="5253026" cy="2929029"/>
            <a:chOff x="4121923" y="2060848"/>
            <a:chExt cx="5909654" cy="2929029"/>
          </a:xfrm>
        </p:grpSpPr>
        <p:sp>
          <p:nvSpPr>
            <p:cNvPr id="262" name="Line 62"/>
            <p:cNvSpPr>
              <a:spLocks noChangeShapeType="1"/>
            </p:cNvSpPr>
            <p:nvPr/>
          </p:nvSpPr>
          <p:spPr bwMode="auto">
            <a:xfrm>
              <a:off x="4904358" y="2339208"/>
              <a:ext cx="0" cy="231140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3" name="Line 63"/>
            <p:cNvSpPr>
              <a:spLocks noChangeShapeType="1"/>
            </p:cNvSpPr>
            <p:nvPr/>
          </p:nvSpPr>
          <p:spPr bwMode="auto">
            <a:xfrm>
              <a:off x="4869433" y="46506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4" name="Line 64"/>
            <p:cNvSpPr>
              <a:spLocks noChangeShapeType="1"/>
            </p:cNvSpPr>
            <p:nvPr/>
          </p:nvSpPr>
          <p:spPr bwMode="auto">
            <a:xfrm>
              <a:off x="4869433" y="43585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5" name="Line 65"/>
            <p:cNvSpPr>
              <a:spLocks noChangeShapeType="1"/>
            </p:cNvSpPr>
            <p:nvPr/>
          </p:nvSpPr>
          <p:spPr bwMode="auto">
            <a:xfrm>
              <a:off x="4869433" y="4074345"/>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6" name="Line 66"/>
            <p:cNvSpPr>
              <a:spLocks noChangeShapeType="1"/>
            </p:cNvSpPr>
            <p:nvPr/>
          </p:nvSpPr>
          <p:spPr bwMode="auto">
            <a:xfrm>
              <a:off x="4869433" y="3782245"/>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7" name="Line 67"/>
            <p:cNvSpPr>
              <a:spLocks noChangeShapeType="1"/>
            </p:cNvSpPr>
            <p:nvPr/>
          </p:nvSpPr>
          <p:spPr bwMode="auto">
            <a:xfrm>
              <a:off x="4869433" y="3499670"/>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8" name="Line 68"/>
            <p:cNvSpPr>
              <a:spLocks noChangeShapeType="1"/>
            </p:cNvSpPr>
            <p:nvPr/>
          </p:nvSpPr>
          <p:spPr bwMode="auto">
            <a:xfrm>
              <a:off x="4869433" y="3207570"/>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 name="Line 69"/>
            <p:cNvSpPr>
              <a:spLocks noChangeShapeType="1"/>
            </p:cNvSpPr>
            <p:nvPr/>
          </p:nvSpPr>
          <p:spPr bwMode="auto">
            <a:xfrm>
              <a:off x="4869433" y="29234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0" name="Line 70"/>
            <p:cNvSpPr>
              <a:spLocks noChangeShapeType="1"/>
            </p:cNvSpPr>
            <p:nvPr/>
          </p:nvSpPr>
          <p:spPr bwMode="auto">
            <a:xfrm>
              <a:off x="4869433" y="26313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1" name="Line 71"/>
            <p:cNvSpPr>
              <a:spLocks noChangeShapeType="1"/>
            </p:cNvSpPr>
            <p:nvPr/>
          </p:nvSpPr>
          <p:spPr bwMode="auto">
            <a:xfrm>
              <a:off x="4869433" y="23392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2" name="Line 72"/>
            <p:cNvSpPr>
              <a:spLocks noChangeShapeType="1"/>
            </p:cNvSpPr>
            <p:nvPr/>
          </p:nvSpPr>
          <p:spPr bwMode="auto">
            <a:xfrm>
              <a:off x="4904358" y="4650608"/>
              <a:ext cx="4122738"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3" name="Line 73"/>
            <p:cNvSpPr>
              <a:spLocks noChangeShapeType="1"/>
            </p:cNvSpPr>
            <p:nvPr/>
          </p:nvSpPr>
          <p:spPr bwMode="auto">
            <a:xfrm flipV="1">
              <a:off x="4904358"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4" name="Line 74"/>
            <p:cNvSpPr>
              <a:spLocks noChangeShapeType="1"/>
            </p:cNvSpPr>
            <p:nvPr/>
          </p:nvSpPr>
          <p:spPr bwMode="auto">
            <a:xfrm flipV="1">
              <a:off x="5594920"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5" name="Line 75"/>
            <p:cNvSpPr>
              <a:spLocks noChangeShapeType="1"/>
            </p:cNvSpPr>
            <p:nvPr/>
          </p:nvSpPr>
          <p:spPr bwMode="auto">
            <a:xfrm flipV="1">
              <a:off x="6285483"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6" name="Line 76"/>
            <p:cNvSpPr>
              <a:spLocks noChangeShapeType="1"/>
            </p:cNvSpPr>
            <p:nvPr/>
          </p:nvSpPr>
          <p:spPr bwMode="auto">
            <a:xfrm flipV="1">
              <a:off x="6974458"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7" name="Line 77"/>
            <p:cNvSpPr>
              <a:spLocks noChangeShapeType="1"/>
            </p:cNvSpPr>
            <p:nvPr/>
          </p:nvSpPr>
          <p:spPr bwMode="auto">
            <a:xfrm flipV="1">
              <a:off x="7655495"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8" name="Line 78"/>
            <p:cNvSpPr>
              <a:spLocks noChangeShapeType="1"/>
            </p:cNvSpPr>
            <p:nvPr/>
          </p:nvSpPr>
          <p:spPr bwMode="auto">
            <a:xfrm flipV="1">
              <a:off x="8346058"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9" name="Line 79"/>
            <p:cNvSpPr>
              <a:spLocks noChangeShapeType="1"/>
            </p:cNvSpPr>
            <p:nvPr/>
          </p:nvSpPr>
          <p:spPr bwMode="auto">
            <a:xfrm flipV="1">
              <a:off x="9027095"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0" name="Freeform 80"/>
            <p:cNvSpPr>
              <a:spLocks/>
            </p:cNvSpPr>
            <p:nvPr/>
          </p:nvSpPr>
          <p:spPr bwMode="auto">
            <a:xfrm>
              <a:off x="5250433" y="2720208"/>
              <a:ext cx="3440113" cy="1177925"/>
            </a:xfrm>
            <a:custGeom>
              <a:avLst/>
              <a:gdLst>
                <a:gd name="T0" fmla="*/ 0 w 2167"/>
                <a:gd name="T1" fmla="*/ 0 h 742"/>
                <a:gd name="T2" fmla="*/ 434 w 2167"/>
                <a:gd name="T3" fmla="*/ 351 h 742"/>
                <a:gd name="T4" fmla="*/ 863 w 2167"/>
                <a:gd name="T5" fmla="*/ 279 h 742"/>
                <a:gd name="T6" fmla="*/ 1298 w 2167"/>
                <a:gd name="T7" fmla="*/ 742 h 742"/>
                <a:gd name="T8" fmla="*/ 1727 w 2167"/>
                <a:gd name="T9" fmla="*/ 647 h 742"/>
                <a:gd name="T10" fmla="*/ 2167 w 2167"/>
                <a:gd name="T11" fmla="*/ 362 h 742"/>
              </a:gdLst>
              <a:ahLst/>
              <a:cxnLst>
                <a:cxn ang="0">
                  <a:pos x="T0" y="T1"/>
                </a:cxn>
                <a:cxn ang="0">
                  <a:pos x="T2" y="T3"/>
                </a:cxn>
                <a:cxn ang="0">
                  <a:pos x="T4" y="T5"/>
                </a:cxn>
                <a:cxn ang="0">
                  <a:pos x="T6" y="T7"/>
                </a:cxn>
                <a:cxn ang="0">
                  <a:pos x="T8" y="T9"/>
                </a:cxn>
                <a:cxn ang="0">
                  <a:pos x="T10" y="T11"/>
                </a:cxn>
              </a:cxnLst>
              <a:rect l="0" t="0" r="r" b="b"/>
              <a:pathLst>
                <a:path w="2167" h="742">
                  <a:moveTo>
                    <a:pt x="0" y="0"/>
                  </a:moveTo>
                  <a:lnTo>
                    <a:pt x="434" y="351"/>
                  </a:lnTo>
                  <a:lnTo>
                    <a:pt x="863" y="279"/>
                  </a:lnTo>
                  <a:lnTo>
                    <a:pt x="1298" y="742"/>
                  </a:lnTo>
                  <a:lnTo>
                    <a:pt x="1727" y="647"/>
                  </a:lnTo>
                  <a:lnTo>
                    <a:pt x="2167" y="362"/>
                  </a:lnTo>
                </a:path>
              </a:pathLst>
            </a:custGeom>
            <a:noFill/>
            <a:ln w="174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81" name="Line 81"/>
            <p:cNvSpPr>
              <a:spLocks noChangeShapeType="1"/>
            </p:cNvSpPr>
            <p:nvPr/>
          </p:nvSpPr>
          <p:spPr bwMode="auto">
            <a:xfrm flipV="1">
              <a:off x="5250433" y="2524945"/>
              <a:ext cx="0" cy="195263"/>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2" name="Line 82"/>
            <p:cNvSpPr>
              <a:spLocks noChangeShapeType="1"/>
            </p:cNvSpPr>
            <p:nvPr/>
          </p:nvSpPr>
          <p:spPr bwMode="auto">
            <a:xfrm>
              <a:off x="5223445" y="2524945"/>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3" name="Line 83"/>
            <p:cNvSpPr>
              <a:spLocks noChangeShapeType="1"/>
            </p:cNvSpPr>
            <p:nvPr/>
          </p:nvSpPr>
          <p:spPr bwMode="auto">
            <a:xfrm flipV="1">
              <a:off x="5939408" y="2994845"/>
              <a:ext cx="0" cy="2825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4" name="Line 84"/>
            <p:cNvSpPr>
              <a:spLocks noChangeShapeType="1"/>
            </p:cNvSpPr>
            <p:nvPr/>
          </p:nvSpPr>
          <p:spPr bwMode="auto">
            <a:xfrm>
              <a:off x="5914008" y="2994845"/>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5" name="Line 85"/>
            <p:cNvSpPr>
              <a:spLocks noChangeShapeType="1"/>
            </p:cNvSpPr>
            <p:nvPr/>
          </p:nvSpPr>
          <p:spPr bwMode="auto">
            <a:xfrm flipV="1">
              <a:off x="6620445" y="2932933"/>
              <a:ext cx="0" cy="2301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6" name="Line 86"/>
            <p:cNvSpPr>
              <a:spLocks noChangeShapeType="1"/>
            </p:cNvSpPr>
            <p:nvPr/>
          </p:nvSpPr>
          <p:spPr bwMode="auto">
            <a:xfrm>
              <a:off x="6595045" y="2932933"/>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7" name="Line 87"/>
            <p:cNvSpPr>
              <a:spLocks noChangeShapeType="1"/>
            </p:cNvSpPr>
            <p:nvPr/>
          </p:nvSpPr>
          <p:spPr bwMode="auto">
            <a:xfrm flipV="1">
              <a:off x="7311008" y="3569520"/>
              <a:ext cx="0" cy="328613"/>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8" name="Line 88"/>
            <p:cNvSpPr>
              <a:spLocks noChangeShapeType="1"/>
            </p:cNvSpPr>
            <p:nvPr/>
          </p:nvSpPr>
          <p:spPr bwMode="auto">
            <a:xfrm>
              <a:off x="7284020" y="3569520"/>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9" name="Line 89"/>
            <p:cNvSpPr>
              <a:spLocks noChangeShapeType="1"/>
            </p:cNvSpPr>
            <p:nvPr/>
          </p:nvSpPr>
          <p:spPr bwMode="auto">
            <a:xfrm flipV="1">
              <a:off x="7992045" y="3561583"/>
              <a:ext cx="0" cy="18573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0" name="Line 90"/>
            <p:cNvSpPr>
              <a:spLocks noChangeShapeType="1"/>
            </p:cNvSpPr>
            <p:nvPr/>
          </p:nvSpPr>
          <p:spPr bwMode="auto">
            <a:xfrm>
              <a:off x="7965058" y="3561583"/>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1" name="Line 91"/>
            <p:cNvSpPr>
              <a:spLocks noChangeShapeType="1"/>
            </p:cNvSpPr>
            <p:nvPr/>
          </p:nvSpPr>
          <p:spPr bwMode="auto">
            <a:xfrm flipV="1">
              <a:off x="8690545" y="3039295"/>
              <a:ext cx="0" cy="255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2" name="Line 92"/>
            <p:cNvSpPr>
              <a:spLocks noChangeShapeType="1"/>
            </p:cNvSpPr>
            <p:nvPr/>
          </p:nvSpPr>
          <p:spPr bwMode="auto">
            <a:xfrm>
              <a:off x="8655620" y="3039295"/>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3" name="Freeform 93"/>
            <p:cNvSpPr>
              <a:spLocks/>
            </p:cNvSpPr>
            <p:nvPr/>
          </p:nvSpPr>
          <p:spPr bwMode="auto">
            <a:xfrm>
              <a:off x="5188520" y="2658295"/>
              <a:ext cx="114300" cy="114300"/>
            </a:xfrm>
            <a:custGeom>
              <a:avLst/>
              <a:gdLst>
                <a:gd name="T0" fmla="*/ 33 w 72"/>
                <a:gd name="T1" fmla="*/ 0 h 72"/>
                <a:gd name="T2" fmla="*/ 28 w 72"/>
                <a:gd name="T3" fmla="*/ 0 h 72"/>
                <a:gd name="T4" fmla="*/ 22 w 72"/>
                <a:gd name="T5" fmla="*/ 0 h 72"/>
                <a:gd name="T6" fmla="*/ 16 w 72"/>
                <a:gd name="T7" fmla="*/ 5 h 72"/>
                <a:gd name="T8" fmla="*/ 11 w 72"/>
                <a:gd name="T9" fmla="*/ 11 h 72"/>
                <a:gd name="T10" fmla="*/ 5 w 72"/>
                <a:gd name="T11" fmla="*/ 17 h 72"/>
                <a:gd name="T12" fmla="*/ 0 w 72"/>
                <a:gd name="T13" fmla="*/ 22 h 72"/>
                <a:gd name="T14" fmla="*/ 0 w 72"/>
                <a:gd name="T15" fmla="*/ 28 h 72"/>
                <a:gd name="T16" fmla="*/ 0 w 72"/>
                <a:gd name="T17" fmla="*/ 33 h 72"/>
                <a:gd name="T18" fmla="*/ 0 w 72"/>
                <a:gd name="T19" fmla="*/ 44 h 72"/>
                <a:gd name="T20" fmla="*/ 0 w 72"/>
                <a:gd name="T21" fmla="*/ 50 h 72"/>
                <a:gd name="T22" fmla="*/ 5 w 72"/>
                <a:gd name="T23" fmla="*/ 56 h 72"/>
                <a:gd name="T24" fmla="*/ 11 w 72"/>
                <a:gd name="T25" fmla="*/ 61 h 72"/>
                <a:gd name="T26" fmla="*/ 16 w 72"/>
                <a:gd name="T27" fmla="*/ 67 h 72"/>
                <a:gd name="T28" fmla="*/ 22 w 72"/>
                <a:gd name="T29" fmla="*/ 67 h 72"/>
                <a:gd name="T30" fmla="*/ 28 w 72"/>
                <a:gd name="T31" fmla="*/ 72 h 72"/>
                <a:gd name="T32" fmla="*/ 33 w 72"/>
                <a:gd name="T33" fmla="*/ 72 h 72"/>
                <a:gd name="T34" fmla="*/ 44 w 72"/>
                <a:gd name="T35" fmla="*/ 72 h 72"/>
                <a:gd name="T36" fmla="*/ 50 w 72"/>
                <a:gd name="T37" fmla="*/ 67 h 72"/>
                <a:gd name="T38" fmla="*/ 55 w 72"/>
                <a:gd name="T39" fmla="*/ 67 h 72"/>
                <a:gd name="T40" fmla="*/ 61 w 72"/>
                <a:gd name="T41" fmla="*/ 61 h 72"/>
                <a:gd name="T42" fmla="*/ 67 w 72"/>
                <a:gd name="T43" fmla="*/ 56 h 72"/>
                <a:gd name="T44" fmla="*/ 67 w 72"/>
                <a:gd name="T45" fmla="*/ 50 h 72"/>
                <a:gd name="T46" fmla="*/ 72 w 72"/>
                <a:gd name="T47" fmla="*/ 44 h 72"/>
                <a:gd name="T48" fmla="*/ 72 w 72"/>
                <a:gd name="T49" fmla="*/ 33 h 72"/>
                <a:gd name="T50" fmla="*/ 72 w 72"/>
                <a:gd name="T51" fmla="*/ 28 h 72"/>
                <a:gd name="T52" fmla="*/ 67 w 72"/>
                <a:gd name="T53" fmla="*/ 22 h 72"/>
                <a:gd name="T54" fmla="*/ 67 w 72"/>
                <a:gd name="T55" fmla="*/ 17 h 72"/>
                <a:gd name="T56" fmla="*/ 61 w 72"/>
                <a:gd name="T57" fmla="*/ 11 h 72"/>
                <a:gd name="T58" fmla="*/ 55 w 72"/>
                <a:gd name="T59" fmla="*/ 5 h 72"/>
                <a:gd name="T60" fmla="*/ 50 w 72"/>
                <a:gd name="T61" fmla="*/ 0 h 72"/>
                <a:gd name="T62" fmla="*/ 44 w 72"/>
                <a:gd name="T63" fmla="*/ 0 h 72"/>
                <a:gd name="T64" fmla="*/ 33 w 72"/>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72">
                  <a:moveTo>
                    <a:pt x="33" y="0"/>
                  </a:moveTo>
                  <a:lnTo>
                    <a:pt x="28" y="0"/>
                  </a:lnTo>
                  <a:lnTo>
                    <a:pt x="22" y="0"/>
                  </a:lnTo>
                  <a:lnTo>
                    <a:pt x="16" y="5"/>
                  </a:lnTo>
                  <a:lnTo>
                    <a:pt x="11" y="11"/>
                  </a:lnTo>
                  <a:lnTo>
                    <a:pt x="5" y="17"/>
                  </a:lnTo>
                  <a:lnTo>
                    <a:pt x="0" y="22"/>
                  </a:lnTo>
                  <a:lnTo>
                    <a:pt x="0" y="28"/>
                  </a:lnTo>
                  <a:lnTo>
                    <a:pt x="0" y="33"/>
                  </a:lnTo>
                  <a:lnTo>
                    <a:pt x="0" y="44"/>
                  </a:lnTo>
                  <a:lnTo>
                    <a:pt x="0" y="50"/>
                  </a:lnTo>
                  <a:lnTo>
                    <a:pt x="5" y="56"/>
                  </a:lnTo>
                  <a:lnTo>
                    <a:pt x="11" y="61"/>
                  </a:lnTo>
                  <a:lnTo>
                    <a:pt x="16" y="67"/>
                  </a:lnTo>
                  <a:lnTo>
                    <a:pt x="22" y="67"/>
                  </a:lnTo>
                  <a:lnTo>
                    <a:pt x="28" y="72"/>
                  </a:lnTo>
                  <a:lnTo>
                    <a:pt x="33" y="72"/>
                  </a:lnTo>
                  <a:lnTo>
                    <a:pt x="44" y="72"/>
                  </a:lnTo>
                  <a:lnTo>
                    <a:pt x="50" y="67"/>
                  </a:lnTo>
                  <a:lnTo>
                    <a:pt x="55" y="67"/>
                  </a:lnTo>
                  <a:lnTo>
                    <a:pt x="61" y="61"/>
                  </a:lnTo>
                  <a:lnTo>
                    <a:pt x="67" y="56"/>
                  </a:lnTo>
                  <a:lnTo>
                    <a:pt x="67" y="50"/>
                  </a:lnTo>
                  <a:lnTo>
                    <a:pt x="72" y="44"/>
                  </a:lnTo>
                  <a:lnTo>
                    <a:pt x="72" y="33"/>
                  </a:lnTo>
                  <a:lnTo>
                    <a:pt x="72" y="28"/>
                  </a:lnTo>
                  <a:lnTo>
                    <a:pt x="67" y="22"/>
                  </a:lnTo>
                  <a:lnTo>
                    <a:pt x="67" y="17"/>
                  </a:lnTo>
                  <a:lnTo>
                    <a:pt x="61" y="11"/>
                  </a:lnTo>
                  <a:lnTo>
                    <a:pt x="55" y="5"/>
                  </a:lnTo>
                  <a:lnTo>
                    <a:pt x="50" y="0"/>
                  </a:lnTo>
                  <a:lnTo>
                    <a:pt x="44" y="0"/>
                  </a:lnTo>
                  <a:lnTo>
                    <a:pt x="3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4" name="Freeform 94"/>
            <p:cNvSpPr>
              <a:spLocks/>
            </p:cNvSpPr>
            <p:nvPr/>
          </p:nvSpPr>
          <p:spPr bwMode="auto">
            <a:xfrm>
              <a:off x="5188520" y="2658295"/>
              <a:ext cx="114300" cy="114300"/>
            </a:xfrm>
            <a:custGeom>
              <a:avLst/>
              <a:gdLst>
                <a:gd name="T0" fmla="*/ 33 w 72"/>
                <a:gd name="T1" fmla="*/ 0 h 72"/>
                <a:gd name="T2" fmla="*/ 28 w 72"/>
                <a:gd name="T3" fmla="*/ 0 h 72"/>
                <a:gd name="T4" fmla="*/ 22 w 72"/>
                <a:gd name="T5" fmla="*/ 0 h 72"/>
                <a:gd name="T6" fmla="*/ 16 w 72"/>
                <a:gd name="T7" fmla="*/ 5 h 72"/>
                <a:gd name="T8" fmla="*/ 11 w 72"/>
                <a:gd name="T9" fmla="*/ 11 h 72"/>
                <a:gd name="T10" fmla="*/ 5 w 72"/>
                <a:gd name="T11" fmla="*/ 17 h 72"/>
                <a:gd name="T12" fmla="*/ 0 w 72"/>
                <a:gd name="T13" fmla="*/ 22 h 72"/>
                <a:gd name="T14" fmla="*/ 0 w 72"/>
                <a:gd name="T15" fmla="*/ 28 h 72"/>
                <a:gd name="T16" fmla="*/ 0 w 72"/>
                <a:gd name="T17" fmla="*/ 33 h 72"/>
                <a:gd name="T18" fmla="*/ 0 w 72"/>
                <a:gd name="T19" fmla="*/ 44 h 72"/>
                <a:gd name="T20" fmla="*/ 0 w 72"/>
                <a:gd name="T21" fmla="*/ 50 h 72"/>
                <a:gd name="T22" fmla="*/ 5 w 72"/>
                <a:gd name="T23" fmla="*/ 56 h 72"/>
                <a:gd name="T24" fmla="*/ 11 w 72"/>
                <a:gd name="T25" fmla="*/ 61 h 72"/>
                <a:gd name="T26" fmla="*/ 16 w 72"/>
                <a:gd name="T27" fmla="*/ 67 h 72"/>
                <a:gd name="T28" fmla="*/ 22 w 72"/>
                <a:gd name="T29" fmla="*/ 67 h 72"/>
                <a:gd name="T30" fmla="*/ 28 w 72"/>
                <a:gd name="T31" fmla="*/ 72 h 72"/>
                <a:gd name="T32" fmla="*/ 33 w 72"/>
                <a:gd name="T33" fmla="*/ 72 h 72"/>
                <a:gd name="T34" fmla="*/ 44 w 72"/>
                <a:gd name="T35" fmla="*/ 72 h 72"/>
                <a:gd name="T36" fmla="*/ 50 w 72"/>
                <a:gd name="T37" fmla="*/ 67 h 72"/>
                <a:gd name="T38" fmla="*/ 55 w 72"/>
                <a:gd name="T39" fmla="*/ 67 h 72"/>
                <a:gd name="T40" fmla="*/ 61 w 72"/>
                <a:gd name="T41" fmla="*/ 61 h 72"/>
                <a:gd name="T42" fmla="*/ 67 w 72"/>
                <a:gd name="T43" fmla="*/ 56 h 72"/>
                <a:gd name="T44" fmla="*/ 67 w 72"/>
                <a:gd name="T45" fmla="*/ 50 h 72"/>
                <a:gd name="T46" fmla="*/ 72 w 72"/>
                <a:gd name="T47" fmla="*/ 44 h 72"/>
                <a:gd name="T48" fmla="*/ 72 w 72"/>
                <a:gd name="T49" fmla="*/ 33 h 72"/>
                <a:gd name="T50" fmla="*/ 72 w 72"/>
                <a:gd name="T51" fmla="*/ 28 h 72"/>
                <a:gd name="T52" fmla="*/ 67 w 72"/>
                <a:gd name="T53" fmla="*/ 22 h 72"/>
                <a:gd name="T54" fmla="*/ 67 w 72"/>
                <a:gd name="T55" fmla="*/ 17 h 72"/>
                <a:gd name="T56" fmla="*/ 61 w 72"/>
                <a:gd name="T57" fmla="*/ 11 h 72"/>
                <a:gd name="T58" fmla="*/ 55 w 72"/>
                <a:gd name="T59" fmla="*/ 5 h 72"/>
                <a:gd name="T60" fmla="*/ 50 w 72"/>
                <a:gd name="T61" fmla="*/ 0 h 72"/>
                <a:gd name="T62" fmla="*/ 44 w 72"/>
                <a:gd name="T63" fmla="*/ 0 h 72"/>
                <a:gd name="T64" fmla="*/ 33 w 72"/>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72">
                  <a:moveTo>
                    <a:pt x="33" y="0"/>
                  </a:moveTo>
                  <a:lnTo>
                    <a:pt x="28" y="0"/>
                  </a:lnTo>
                  <a:lnTo>
                    <a:pt x="22" y="0"/>
                  </a:lnTo>
                  <a:lnTo>
                    <a:pt x="16" y="5"/>
                  </a:lnTo>
                  <a:lnTo>
                    <a:pt x="11" y="11"/>
                  </a:lnTo>
                  <a:lnTo>
                    <a:pt x="5" y="17"/>
                  </a:lnTo>
                  <a:lnTo>
                    <a:pt x="0" y="22"/>
                  </a:lnTo>
                  <a:lnTo>
                    <a:pt x="0" y="28"/>
                  </a:lnTo>
                  <a:lnTo>
                    <a:pt x="0" y="33"/>
                  </a:lnTo>
                  <a:lnTo>
                    <a:pt x="0" y="44"/>
                  </a:lnTo>
                  <a:lnTo>
                    <a:pt x="0" y="50"/>
                  </a:lnTo>
                  <a:lnTo>
                    <a:pt x="5" y="56"/>
                  </a:lnTo>
                  <a:lnTo>
                    <a:pt x="11" y="61"/>
                  </a:lnTo>
                  <a:lnTo>
                    <a:pt x="16" y="67"/>
                  </a:lnTo>
                  <a:lnTo>
                    <a:pt x="22" y="67"/>
                  </a:lnTo>
                  <a:lnTo>
                    <a:pt x="28" y="72"/>
                  </a:lnTo>
                  <a:lnTo>
                    <a:pt x="33" y="72"/>
                  </a:lnTo>
                  <a:lnTo>
                    <a:pt x="44" y="72"/>
                  </a:lnTo>
                  <a:lnTo>
                    <a:pt x="50" y="67"/>
                  </a:lnTo>
                  <a:lnTo>
                    <a:pt x="55" y="67"/>
                  </a:lnTo>
                  <a:lnTo>
                    <a:pt x="61" y="61"/>
                  </a:lnTo>
                  <a:lnTo>
                    <a:pt x="67" y="56"/>
                  </a:lnTo>
                  <a:lnTo>
                    <a:pt x="67" y="50"/>
                  </a:lnTo>
                  <a:lnTo>
                    <a:pt x="72" y="44"/>
                  </a:lnTo>
                  <a:lnTo>
                    <a:pt x="72" y="33"/>
                  </a:lnTo>
                  <a:lnTo>
                    <a:pt x="72" y="28"/>
                  </a:lnTo>
                  <a:lnTo>
                    <a:pt x="67" y="22"/>
                  </a:lnTo>
                  <a:lnTo>
                    <a:pt x="67" y="17"/>
                  </a:lnTo>
                  <a:lnTo>
                    <a:pt x="61" y="11"/>
                  </a:lnTo>
                  <a:lnTo>
                    <a:pt x="55" y="5"/>
                  </a:lnTo>
                  <a:lnTo>
                    <a:pt x="50" y="0"/>
                  </a:lnTo>
                  <a:lnTo>
                    <a:pt x="44" y="0"/>
                  </a:lnTo>
                  <a:lnTo>
                    <a:pt x="33"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5" name="Freeform 95"/>
            <p:cNvSpPr>
              <a:spLocks/>
            </p:cNvSpPr>
            <p:nvPr/>
          </p:nvSpPr>
          <p:spPr bwMode="auto">
            <a:xfrm>
              <a:off x="5877495" y="3215508"/>
              <a:ext cx="115888" cy="115888"/>
            </a:xfrm>
            <a:custGeom>
              <a:avLst/>
              <a:gdLst>
                <a:gd name="T0" fmla="*/ 34 w 73"/>
                <a:gd name="T1" fmla="*/ 0 h 73"/>
                <a:gd name="T2" fmla="*/ 28 w 73"/>
                <a:gd name="T3" fmla="*/ 0 h 73"/>
                <a:gd name="T4" fmla="*/ 23 w 73"/>
                <a:gd name="T5" fmla="*/ 6 h 73"/>
                <a:gd name="T6" fmla="*/ 17 w 73"/>
                <a:gd name="T7" fmla="*/ 6 h 73"/>
                <a:gd name="T8" fmla="*/ 12 w 73"/>
                <a:gd name="T9" fmla="*/ 11 h 73"/>
                <a:gd name="T10" fmla="*/ 6 w 73"/>
                <a:gd name="T11" fmla="*/ 17 h 73"/>
                <a:gd name="T12" fmla="*/ 6 w 73"/>
                <a:gd name="T13" fmla="*/ 23 h 73"/>
                <a:gd name="T14" fmla="*/ 0 w 73"/>
                <a:gd name="T15" fmla="*/ 28 h 73"/>
                <a:gd name="T16" fmla="*/ 0 w 73"/>
                <a:gd name="T17" fmla="*/ 39 h 73"/>
                <a:gd name="T18" fmla="*/ 0 w 73"/>
                <a:gd name="T19" fmla="*/ 45 h 73"/>
                <a:gd name="T20" fmla="*/ 6 w 73"/>
                <a:gd name="T21" fmla="*/ 50 h 73"/>
                <a:gd name="T22" fmla="*/ 6 w 73"/>
                <a:gd name="T23" fmla="*/ 56 h 73"/>
                <a:gd name="T24" fmla="*/ 12 w 73"/>
                <a:gd name="T25" fmla="*/ 62 h 73"/>
                <a:gd name="T26" fmla="*/ 17 w 73"/>
                <a:gd name="T27" fmla="*/ 67 h 73"/>
                <a:gd name="T28" fmla="*/ 23 w 73"/>
                <a:gd name="T29" fmla="*/ 67 h 73"/>
                <a:gd name="T30" fmla="*/ 28 w 73"/>
                <a:gd name="T31" fmla="*/ 73 h 73"/>
                <a:gd name="T32" fmla="*/ 34 w 73"/>
                <a:gd name="T33" fmla="*/ 73 h 73"/>
                <a:gd name="T34" fmla="*/ 45 w 73"/>
                <a:gd name="T35" fmla="*/ 73 h 73"/>
                <a:gd name="T36" fmla="*/ 51 w 73"/>
                <a:gd name="T37" fmla="*/ 67 h 73"/>
                <a:gd name="T38" fmla="*/ 56 w 73"/>
                <a:gd name="T39" fmla="*/ 67 h 73"/>
                <a:gd name="T40" fmla="*/ 62 w 73"/>
                <a:gd name="T41" fmla="*/ 62 h 73"/>
                <a:gd name="T42" fmla="*/ 67 w 73"/>
                <a:gd name="T43" fmla="*/ 56 h 73"/>
                <a:gd name="T44" fmla="*/ 67 w 73"/>
                <a:gd name="T45" fmla="*/ 50 h 73"/>
                <a:gd name="T46" fmla="*/ 73 w 73"/>
                <a:gd name="T47" fmla="*/ 45 h 73"/>
                <a:gd name="T48" fmla="*/ 73 w 73"/>
                <a:gd name="T49" fmla="*/ 39 h 73"/>
                <a:gd name="T50" fmla="*/ 73 w 73"/>
                <a:gd name="T51" fmla="*/ 28 h 73"/>
                <a:gd name="T52" fmla="*/ 67 w 73"/>
                <a:gd name="T53" fmla="*/ 23 h 73"/>
                <a:gd name="T54" fmla="*/ 67 w 73"/>
                <a:gd name="T55" fmla="*/ 17 h 73"/>
                <a:gd name="T56" fmla="*/ 62 w 73"/>
                <a:gd name="T57" fmla="*/ 11 h 73"/>
                <a:gd name="T58" fmla="*/ 56 w 73"/>
                <a:gd name="T59" fmla="*/ 6 h 73"/>
                <a:gd name="T60" fmla="*/ 51 w 73"/>
                <a:gd name="T61" fmla="*/ 6 h 73"/>
                <a:gd name="T62" fmla="*/ 45 w 73"/>
                <a:gd name="T63" fmla="*/ 0 h 73"/>
                <a:gd name="T64" fmla="*/ 34 w 73"/>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3">
                  <a:moveTo>
                    <a:pt x="34" y="0"/>
                  </a:moveTo>
                  <a:lnTo>
                    <a:pt x="28" y="0"/>
                  </a:lnTo>
                  <a:lnTo>
                    <a:pt x="23" y="6"/>
                  </a:lnTo>
                  <a:lnTo>
                    <a:pt x="17" y="6"/>
                  </a:lnTo>
                  <a:lnTo>
                    <a:pt x="12" y="11"/>
                  </a:lnTo>
                  <a:lnTo>
                    <a:pt x="6" y="17"/>
                  </a:lnTo>
                  <a:lnTo>
                    <a:pt x="6" y="23"/>
                  </a:lnTo>
                  <a:lnTo>
                    <a:pt x="0" y="28"/>
                  </a:lnTo>
                  <a:lnTo>
                    <a:pt x="0" y="39"/>
                  </a:lnTo>
                  <a:lnTo>
                    <a:pt x="0" y="45"/>
                  </a:lnTo>
                  <a:lnTo>
                    <a:pt x="6" y="50"/>
                  </a:lnTo>
                  <a:lnTo>
                    <a:pt x="6" y="56"/>
                  </a:lnTo>
                  <a:lnTo>
                    <a:pt x="12" y="62"/>
                  </a:lnTo>
                  <a:lnTo>
                    <a:pt x="17" y="67"/>
                  </a:lnTo>
                  <a:lnTo>
                    <a:pt x="23" y="67"/>
                  </a:lnTo>
                  <a:lnTo>
                    <a:pt x="28" y="73"/>
                  </a:lnTo>
                  <a:lnTo>
                    <a:pt x="34" y="73"/>
                  </a:lnTo>
                  <a:lnTo>
                    <a:pt x="45" y="73"/>
                  </a:lnTo>
                  <a:lnTo>
                    <a:pt x="51" y="67"/>
                  </a:lnTo>
                  <a:lnTo>
                    <a:pt x="56" y="67"/>
                  </a:lnTo>
                  <a:lnTo>
                    <a:pt x="62" y="62"/>
                  </a:lnTo>
                  <a:lnTo>
                    <a:pt x="67" y="56"/>
                  </a:lnTo>
                  <a:lnTo>
                    <a:pt x="67" y="50"/>
                  </a:lnTo>
                  <a:lnTo>
                    <a:pt x="73" y="45"/>
                  </a:lnTo>
                  <a:lnTo>
                    <a:pt x="73" y="39"/>
                  </a:lnTo>
                  <a:lnTo>
                    <a:pt x="73" y="28"/>
                  </a:lnTo>
                  <a:lnTo>
                    <a:pt x="67" y="23"/>
                  </a:lnTo>
                  <a:lnTo>
                    <a:pt x="67" y="17"/>
                  </a:lnTo>
                  <a:lnTo>
                    <a:pt x="62" y="11"/>
                  </a:lnTo>
                  <a:lnTo>
                    <a:pt x="56" y="6"/>
                  </a:lnTo>
                  <a:lnTo>
                    <a:pt x="51" y="6"/>
                  </a:lnTo>
                  <a:lnTo>
                    <a:pt x="45" y="0"/>
                  </a:lnTo>
                  <a:lnTo>
                    <a:pt x="3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6" name="Freeform 96"/>
            <p:cNvSpPr>
              <a:spLocks/>
            </p:cNvSpPr>
            <p:nvPr/>
          </p:nvSpPr>
          <p:spPr bwMode="auto">
            <a:xfrm>
              <a:off x="5877495" y="3215508"/>
              <a:ext cx="115888" cy="115888"/>
            </a:xfrm>
            <a:custGeom>
              <a:avLst/>
              <a:gdLst>
                <a:gd name="T0" fmla="*/ 34 w 73"/>
                <a:gd name="T1" fmla="*/ 0 h 73"/>
                <a:gd name="T2" fmla="*/ 28 w 73"/>
                <a:gd name="T3" fmla="*/ 0 h 73"/>
                <a:gd name="T4" fmla="*/ 23 w 73"/>
                <a:gd name="T5" fmla="*/ 6 h 73"/>
                <a:gd name="T6" fmla="*/ 17 w 73"/>
                <a:gd name="T7" fmla="*/ 6 h 73"/>
                <a:gd name="T8" fmla="*/ 12 w 73"/>
                <a:gd name="T9" fmla="*/ 11 h 73"/>
                <a:gd name="T10" fmla="*/ 6 w 73"/>
                <a:gd name="T11" fmla="*/ 17 h 73"/>
                <a:gd name="T12" fmla="*/ 6 w 73"/>
                <a:gd name="T13" fmla="*/ 23 h 73"/>
                <a:gd name="T14" fmla="*/ 0 w 73"/>
                <a:gd name="T15" fmla="*/ 28 h 73"/>
                <a:gd name="T16" fmla="*/ 0 w 73"/>
                <a:gd name="T17" fmla="*/ 39 h 73"/>
                <a:gd name="T18" fmla="*/ 0 w 73"/>
                <a:gd name="T19" fmla="*/ 45 h 73"/>
                <a:gd name="T20" fmla="*/ 6 w 73"/>
                <a:gd name="T21" fmla="*/ 50 h 73"/>
                <a:gd name="T22" fmla="*/ 6 w 73"/>
                <a:gd name="T23" fmla="*/ 56 h 73"/>
                <a:gd name="T24" fmla="*/ 12 w 73"/>
                <a:gd name="T25" fmla="*/ 62 h 73"/>
                <a:gd name="T26" fmla="*/ 17 w 73"/>
                <a:gd name="T27" fmla="*/ 67 h 73"/>
                <a:gd name="T28" fmla="*/ 23 w 73"/>
                <a:gd name="T29" fmla="*/ 67 h 73"/>
                <a:gd name="T30" fmla="*/ 28 w 73"/>
                <a:gd name="T31" fmla="*/ 73 h 73"/>
                <a:gd name="T32" fmla="*/ 34 w 73"/>
                <a:gd name="T33" fmla="*/ 73 h 73"/>
                <a:gd name="T34" fmla="*/ 45 w 73"/>
                <a:gd name="T35" fmla="*/ 73 h 73"/>
                <a:gd name="T36" fmla="*/ 51 w 73"/>
                <a:gd name="T37" fmla="*/ 67 h 73"/>
                <a:gd name="T38" fmla="*/ 56 w 73"/>
                <a:gd name="T39" fmla="*/ 67 h 73"/>
                <a:gd name="T40" fmla="*/ 62 w 73"/>
                <a:gd name="T41" fmla="*/ 62 h 73"/>
                <a:gd name="T42" fmla="*/ 67 w 73"/>
                <a:gd name="T43" fmla="*/ 56 h 73"/>
                <a:gd name="T44" fmla="*/ 67 w 73"/>
                <a:gd name="T45" fmla="*/ 50 h 73"/>
                <a:gd name="T46" fmla="*/ 73 w 73"/>
                <a:gd name="T47" fmla="*/ 45 h 73"/>
                <a:gd name="T48" fmla="*/ 73 w 73"/>
                <a:gd name="T49" fmla="*/ 39 h 73"/>
                <a:gd name="T50" fmla="*/ 73 w 73"/>
                <a:gd name="T51" fmla="*/ 28 h 73"/>
                <a:gd name="T52" fmla="*/ 67 w 73"/>
                <a:gd name="T53" fmla="*/ 23 h 73"/>
                <a:gd name="T54" fmla="*/ 67 w 73"/>
                <a:gd name="T55" fmla="*/ 17 h 73"/>
                <a:gd name="T56" fmla="*/ 62 w 73"/>
                <a:gd name="T57" fmla="*/ 11 h 73"/>
                <a:gd name="T58" fmla="*/ 56 w 73"/>
                <a:gd name="T59" fmla="*/ 6 h 73"/>
                <a:gd name="T60" fmla="*/ 51 w 73"/>
                <a:gd name="T61" fmla="*/ 6 h 73"/>
                <a:gd name="T62" fmla="*/ 45 w 73"/>
                <a:gd name="T63" fmla="*/ 0 h 73"/>
                <a:gd name="T64" fmla="*/ 34 w 73"/>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3">
                  <a:moveTo>
                    <a:pt x="34" y="0"/>
                  </a:moveTo>
                  <a:lnTo>
                    <a:pt x="28" y="0"/>
                  </a:lnTo>
                  <a:lnTo>
                    <a:pt x="23" y="6"/>
                  </a:lnTo>
                  <a:lnTo>
                    <a:pt x="17" y="6"/>
                  </a:lnTo>
                  <a:lnTo>
                    <a:pt x="12" y="11"/>
                  </a:lnTo>
                  <a:lnTo>
                    <a:pt x="6" y="17"/>
                  </a:lnTo>
                  <a:lnTo>
                    <a:pt x="6" y="23"/>
                  </a:lnTo>
                  <a:lnTo>
                    <a:pt x="0" y="28"/>
                  </a:lnTo>
                  <a:lnTo>
                    <a:pt x="0" y="39"/>
                  </a:lnTo>
                  <a:lnTo>
                    <a:pt x="0" y="45"/>
                  </a:lnTo>
                  <a:lnTo>
                    <a:pt x="6" y="50"/>
                  </a:lnTo>
                  <a:lnTo>
                    <a:pt x="6" y="56"/>
                  </a:lnTo>
                  <a:lnTo>
                    <a:pt x="12" y="62"/>
                  </a:lnTo>
                  <a:lnTo>
                    <a:pt x="17" y="67"/>
                  </a:lnTo>
                  <a:lnTo>
                    <a:pt x="23" y="67"/>
                  </a:lnTo>
                  <a:lnTo>
                    <a:pt x="28" y="73"/>
                  </a:lnTo>
                  <a:lnTo>
                    <a:pt x="34" y="73"/>
                  </a:lnTo>
                  <a:lnTo>
                    <a:pt x="45" y="73"/>
                  </a:lnTo>
                  <a:lnTo>
                    <a:pt x="51" y="67"/>
                  </a:lnTo>
                  <a:lnTo>
                    <a:pt x="56" y="67"/>
                  </a:lnTo>
                  <a:lnTo>
                    <a:pt x="62" y="62"/>
                  </a:lnTo>
                  <a:lnTo>
                    <a:pt x="67" y="56"/>
                  </a:lnTo>
                  <a:lnTo>
                    <a:pt x="67" y="50"/>
                  </a:lnTo>
                  <a:lnTo>
                    <a:pt x="73" y="45"/>
                  </a:lnTo>
                  <a:lnTo>
                    <a:pt x="73" y="39"/>
                  </a:lnTo>
                  <a:lnTo>
                    <a:pt x="73" y="28"/>
                  </a:lnTo>
                  <a:lnTo>
                    <a:pt x="67" y="23"/>
                  </a:lnTo>
                  <a:lnTo>
                    <a:pt x="67" y="17"/>
                  </a:lnTo>
                  <a:lnTo>
                    <a:pt x="62" y="11"/>
                  </a:lnTo>
                  <a:lnTo>
                    <a:pt x="56" y="6"/>
                  </a:lnTo>
                  <a:lnTo>
                    <a:pt x="51" y="6"/>
                  </a:lnTo>
                  <a:lnTo>
                    <a:pt x="45"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 name="Freeform 97"/>
            <p:cNvSpPr>
              <a:spLocks/>
            </p:cNvSpPr>
            <p:nvPr/>
          </p:nvSpPr>
          <p:spPr bwMode="auto">
            <a:xfrm>
              <a:off x="6558533" y="3101208"/>
              <a:ext cx="115888" cy="114300"/>
            </a:xfrm>
            <a:custGeom>
              <a:avLst/>
              <a:gdLst>
                <a:gd name="T0" fmla="*/ 39 w 73"/>
                <a:gd name="T1" fmla="*/ 0 h 72"/>
                <a:gd name="T2" fmla="*/ 28 w 73"/>
                <a:gd name="T3" fmla="*/ 0 h 72"/>
                <a:gd name="T4" fmla="*/ 23 w 73"/>
                <a:gd name="T5" fmla="*/ 5 h 72"/>
                <a:gd name="T6" fmla="*/ 17 w 73"/>
                <a:gd name="T7" fmla="*/ 5 h 72"/>
                <a:gd name="T8" fmla="*/ 12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2 w 73"/>
                <a:gd name="T25" fmla="*/ 61 h 72"/>
                <a:gd name="T26" fmla="*/ 17 w 73"/>
                <a:gd name="T27" fmla="*/ 67 h 72"/>
                <a:gd name="T28" fmla="*/ 23 w 73"/>
                <a:gd name="T29" fmla="*/ 72 h 72"/>
                <a:gd name="T30" fmla="*/ 28 w 73"/>
                <a:gd name="T31" fmla="*/ 72 h 72"/>
                <a:gd name="T32" fmla="*/ 39 w 73"/>
                <a:gd name="T33" fmla="*/ 72 h 72"/>
                <a:gd name="T34" fmla="*/ 45 w 73"/>
                <a:gd name="T35" fmla="*/ 72 h 72"/>
                <a:gd name="T36" fmla="*/ 51 w 73"/>
                <a:gd name="T37" fmla="*/ 72 h 72"/>
                <a:gd name="T38" fmla="*/ 56 w 73"/>
                <a:gd name="T39" fmla="*/ 67 h 72"/>
                <a:gd name="T40" fmla="*/ 62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2 w 73"/>
                <a:gd name="T57" fmla="*/ 11 h 72"/>
                <a:gd name="T58" fmla="*/ 56 w 73"/>
                <a:gd name="T59" fmla="*/ 5 h 72"/>
                <a:gd name="T60" fmla="*/ 51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3" y="5"/>
                  </a:lnTo>
                  <a:lnTo>
                    <a:pt x="17" y="5"/>
                  </a:lnTo>
                  <a:lnTo>
                    <a:pt x="12" y="11"/>
                  </a:lnTo>
                  <a:lnTo>
                    <a:pt x="6" y="16"/>
                  </a:lnTo>
                  <a:lnTo>
                    <a:pt x="6" y="22"/>
                  </a:lnTo>
                  <a:lnTo>
                    <a:pt x="0" y="28"/>
                  </a:lnTo>
                  <a:lnTo>
                    <a:pt x="0" y="39"/>
                  </a:lnTo>
                  <a:lnTo>
                    <a:pt x="0" y="44"/>
                  </a:lnTo>
                  <a:lnTo>
                    <a:pt x="6" y="50"/>
                  </a:lnTo>
                  <a:lnTo>
                    <a:pt x="6" y="56"/>
                  </a:lnTo>
                  <a:lnTo>
                    <a:pt x="12" y="61"/>
                  </a:lnTo>
                  <a:lnTo>
                    <a:pt x="17" y="67"/>
                  </a:lnTo>
                  <a:lnTo>
                    <a:pt x="23" y="72"/>
                  </a:lnTo>
                  <a:lnTo>
                    <a:pt x="28" y="72"/>
                  </a:lnTo>
                  <a:lnTo>
                    <a:pt x="39" y="72"/>
                  </a:lnTo>
                  <a:lnTo>
                    <a:pt x="45" y="72"/>
                  </a:lnTo>
                  <a:lnTo>
                    <a:pt x="51" y="72"/>
                  </a:lnTo>
                  <a:lnTo>
                    <a:pt x="56" y="67"/>
                  </a:lnTo>
                  <a:lnTo>
                    <a:pt x="62" y="61"/>
                  </a:lnTo>
                  <a:lnTo>
                    <a:pt x="67" y="56"/>
                  </a:lnTo>
                  <a:lnTo>
                    <a:pt x="73" y="50"/>
                  </a:lnTo>
                  <a:lnTo>
                    <a:pt x="73" y="44"/>
                  </a:lnTo>
                  <a:lnTo>
                    <a:pt x="73" y="39"/>
                  </a:lnTo>
                  <a:lnTo>
                    <a:pt x="73" y="28"/>
                  </a:lnTo>
                  <a:lnTo>
                    <a:pt x="73" y="22"/>
                  </a:lnTo>
                  <a:lnTo>
                    <a:pt x="67" y="16"/>
                  </a:lnTo>
                  <a:lnTo>
                    <a:pt x="62" y="11"/>
                  </a:lnTo>
                  <a:lnTo>
                    <a:pt x="56" y="5"/>
                  </a:lnTo>
                  <a:lnTo>
                    <a:pt x="51" y="5"/>
                  </a:lnTo>
                  <a:lnTo>
                    <a:pt x="45" y="0"/>
                  </a:lnTo>
                  <a:lnTo>
                    <a:pt x="3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 name="Freeform 98"/>
            <p:cNvSpPr>
              <a:spLocks/>
            </p:cNvSpPr>
            <p:nvPr/>
          </p:nvSpPr>
          <p:spPr bwMode="auto">
            <a:xfrm>
              <a:off x="6558533" y="3101208"/>
              <a:ext cx="115888" cy="114300"/>
            </a:xfrm>
            <a:custGeom>
              <a:avLst/>
              <a:gdLst>
                <a:gd name="T0" fmla="*/ 39 w 73"/>
                <a:gd name="T1" fmla="*/ 0 h 72"/>
                <a:gd name="T2" fmla="*/ 28 w 73"/>
                <a:gd name="T3" fmla="*/ 0 h 72"/>
                <a:gd name="T4" fmla="*/ 23 w 73"/>
                <a:gd name="T5" fmla="*/ 5 h 72"/>
                <a:gd name="T6" fmla="*/ 17 w 73"/>
                <a:gd name="T7" fmla="*/ 5 h 72"/>
                <a:gd name="T8" fmla="*/ 12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2 w 73"/>
                <a:gd name="T25" fmla="*/ 61 h 72"/>
                <a:gd name="T26" fmla="*/ 17 w 73"/>
                <a:gd name="T27" fmla="*/ 67 h 72"/>
                <a:gd name="T28" fmla="*/ 23 w 73"/>
                <a:gd name="T29" fmla="*/ 72 h 72"/>
                <a:gd name="T30" fmla="*/ 28 w 73"/>
                <a:gd name="T31" fmla="*/ 72 h 72"/>
                <a:gd name="T32" fmla="*/ 39 w 73"/>
                <a:gd name="T33" fmla="*/ 72 h 72"/>
                <a:gd name="T34" fmla="*/ 45 w 73"/>
                <a:gd name="T35" fmla="*/ 72 h 72"/>
                <a:gd name="T36" fmla="*/ 51 w 73"/>
                <a:gd name="T37" fmla="*/ 72 h 72"/>
                <a:gd name="T38" fmla="*/ 56 w 73"/>
                <a:gd name="T39" fmla="*/ 67 h 72"/>
                <a:gd name="T40" fmla="*/ 62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2 w 73"/>
                <a:gd name="T57" fmla="*/ 11 h 72"/>
                <a:gd name="T58" fmla="*/ 56 w 73"/>
                <a:gd name="T59" fmla="*/ 5 h 72"/>
                <a:gd name="T60" fmla="*/ 51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3" y="5"/>
                  </a:lnTo>
                  <a:lnTo>
                    <a:pt x="17" y="5"/>
                  </a:lnTo>
                  <a:lnTo>
                    <a:pt x="12" y="11"/>
                  </a:lnTo>
                  <a:lnTo>
                    <a:pt x="6" y="16"/>
                  </a:lnTo>
                  <a:lnTo>
                    <a:pt x="6" y="22"/>
                  </a:lnTo>
                  <a:lnTo>
                    <a:pt x="0" y="28"/>
                  </a:lnTo>
                  <a:lnTo>
                    <a:pt x="0" y="39"/>
                  </a:lnTo>
                  <a:lnTo>
                    <a:pt x="0" y="44"/>
                  </a:lnTo>
                  <a:lnTo>
                    <a:pt x="6" y="50"/>
                  </a:lnTo>
                  <a:lnTo>
                    <a:pt x="6" y="56"/>
                  </a:lnTo>
                  <a:lnTo>
                    <a:pt x="12" y="61"/>
                  </a:lnTo>
                  <a:lnTo>
                    <a:pt x="17" y="67"/>
                  </a:lnTo>
                  <a:lnTo>
                    <a:pt x="23" y="72"/>
                  </a:lnTo>
                  <a:lnTo>
                    <a:pt x="28" y="72"/>
                  </a:lnTo>
                  <a:lnTo>
                    <a:pt x="39" y="72"/>
                  </a:lnTo>
                  <a:lnTo>
                    <a:pt x="45" y="72"/>
                  </a:lnTo>
                  <a:lnTo>
                    <a:pt x="51" y="72"/>
                  </a:lnTo>
                  <a:lnTo>
                    <a:pt x="56" y="67"/>
                  </a:lnTo>
                  <a:lnTo>
                    <a:pt x="62" y="61"/>
                  </a:lnTo>
                  <a:lnTo>
                    <a:pt x="67" y="56"/>
                  </a:lnTo>
                  <a:lnTo>
                    <a:pt x="73" y="50"/>
                  </a:lnTo>
                  <a:lnTo>
                    <a:pt x="73" y="44"/>
                  </a:lnTo>
                  <a:lnTo>
                    <a:pt x="73" y="39"/>
                  </a:lnTo>
                  <a:lnTo>
                    <a:pt x="73" y="28"/>
                  </a:lnTo>
                  <a:lnTo>
                    <a:pt x="73" y="22"/>
                  </a:lnTo>
                  <a:lnTo>
                    <a:pt x="67" y="16"/>
                  </a:lnTo>
                  <a:lnTo>
                    <a:pt x="62" y="11"/>
                  </a:lnTo>
                  <a:lnTo>
                    <a:pt x="56" y="5"/>
                  </a:lnTo>
                  <a:lnTo>
                    <a:pt x="51" y="5"/>
                  </a:lnTo>
                  <a:lnTo>
                    <a:pt x="45" y="0"/>
                  </a:lnTo>
                  <a:lnTo>
                    <a:pt x="39"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9" name="Freeform 99"/>
            <p:cNvSpPr>
              <a:spLocks/>
            </p:cNvSpPr>
            <p:nvPr/>
          </p:nvSpPr>
          <p:spPr bwMode="auto">
            <a:xfrm>
              <a:off x="7249095" y="3836220"/>
              <a:ext cx="115888" cy="114300"/>
            </a:xfrm>
            <a:custGeom>
              <a:avLst/>
              <a:gdLst>
                <a:gd name="T0" fmla="*/ 39 w 73"/>
                <a:gd name="T1" fmla="*/ 0 h 72"/>
                <a:gd name="T2" fmla="*/ 28 w 73"/>
                <a:gd name="T3" fmla="*/ 0 h 72"/>
                <a:gd name="T4" fmla="*/ 22 w 73"/>
                <a:gd name="T5" fmla="*/ 5 h 72"/>
                <a:gd name="T6" fmla="*/ 17 w 73"/>
                <a:gd name="T7" fmla="*/ 5 h 72"/>
                <a:gd name="T8" fmla="*/ 11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1 w 73"/>
                <a:gd name="T25" fmla="*/ 61 h 72"/>
                <a:gd name="T26" fmla="*/ 17 w 73"/>
                <a:gd name="T27" fmla="*/ 67 h 72"/>
                <a:gd name="T28" fmla="*/ 22 w 73"/>
                <a:gd name="T29" fmla="*/ 67 h 72"/>
                <a:gd name="T30" fmla="*/ 28 w 73"/>
                <a:gd name="T31" fmla="*/ 72 h 72"/>
                <a:gd name="T32" fmla="*/ 39 w 73"/>
                <a:gd name="T33" fmla="*/ 72 h 72"/>
                <a:gd name="T34" fmla="*/ 45 w 73"/>
                <a:gd name="T35" fmla="*/ 72 h 72"/>
                <a:gd name="T36" fmla="*/ 50 w 73"/>
                <a:gd name="T37" fmla="*/ 67 h 72"/>
                <a:gd name="T38" fmla="*/ 56 w 73"/>
                <a:gd name="T39" fmla="*/ 67 h 72"/>
                <a:gd name="T40" fmla="*/ 61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2" y="5"/>
                  </a:lnTo>
                  <a:lnTo>
                    <a:pt x="17" y="5"/>
                  </a:lnTo>
                  <a:lnTo>
                    <a:pt x="11" y="11"/>
                  </a:lnTo>
                  <a:lnTo>
                    <a:pt x="6" y="16"/>
                  </a:lnTo>
                  <a:lnTo>
                    <a:pt x="6" y="22"/>
                  </a:lnTo>
                  <a:lnTo>
                    <a:pt x="0" y="28"/>
                  </a:lnTo>
                  <a:lnTo>
                    <a:pt x="0" y="39"/>
                  </a:lnTo>
                  <a:lnTo>
                    <a:pt x="0" y="44"/>
                  </a:lnTo>
                  <a:lnTo>
                    <a:pt x="6" y="50"/>
                  </a:lnTo>
                  <a:lnTo>
                    <a:pt x="6" y="56"/>
                  </a:lnTo>
                  <a:lnTo>
                    <a:pt x="11" y="61"/>
                  </a:lnTo>
                  <a:lnTo>
                    <a:pt x="17" y="67"/>
                  </a:lnTo>
                  <a:lnTo>
                    <a:pt x="22" y="67"/>
                  </a:lnTo>
                  <a:lnTo>
                    <a:pt x="28" y="72"/>
                  </a:lnTo>
                  <a:lnTo>
                    <a:pt x="39" y="72"/>
                  </a:lnTo>
                  <a:lnTo>
                    <a:pt x="45" y="72"/>
                  </a:lnTo>
                  <a:lnTo>
                    <a:pt x="50" y="67"/>
                  </a:lnTo>
                  <a:lnTo>
                    <a:pt x="56" y="67"/>
                  </a:lnTo>
                  <a:lnTo>
                    <a:pt x="61" y="61"/>
                  </a:lnTo>
                  <a:lnTo>
                    <a:pt x="67" y="56"/>
                  </a:lnTo>
                  <a:lnTo>
                    <a:pt x="73" y="50"/>
                  </a:lnTo>
                  <a:lnTo>
                    <a:pt x="73" y="44"/>
                  </a:lnTo>
                  <a:lnTo>
                    <a:pt x="73" y="39"/>
                  </a:lnTo>
                  <a:lnTo>
                    <a:pt x="73" y="28"/>
                  </a:lnTo>
                  <a:lnTo>
                    <a:pt x="73" y="22"/>
                  </a:lnTo>
                  <a:lnTo>
                    <a:pt x="67" y="16"/>
                  </a:lnTo>
                  <a:lnTo>
                    <a:pt x="61" y="11"/>
                  </a:lnTo>
                  <a:lnTo>
                    <a:pt x="56" y="5"/>
                  </a:lnTo>
                  <a:lnTo>
                    <a:pt x="50" y="5"/>
                  </a:lnTo>
                  <a:lnTo>
                    <a:pt x="45" y="0"/>
                  </a:lnTo>
                  <a:lnTo>
                    <a:pt x="3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0" name="Freeform 100"/>
            <p:cNvSpPr>
              <a:spLocks/>
            </p:cNvSpPr>
            <p:nvPr/>
          </p:nvSpPr>
          <p:spPr bwMode="auto">
            <a:xfrm>
              <a:off x="7249095" y="3836220"/>
              <a:ext cx="115888" cy="114300"/>
            </a:xfrm>
            <a:custGeom>
              <a:avLst/>
              <a:gdLst>
                <a:gd name="T0" fmla="*/ 39 w 73"/>
                <a:gd name="T1" fmla="*/ 0 h 72"/>
                <a:gd name="T2" fmla="*/ 28 w 73"/>
                <a:gd name="T3" fmla="*/ 0 h 72"/>
                <a:gd name="T4" fmla="*/ 22 w 73"/>
                <a:gd name="T5" fmla="*/ 5 h 72"/>
                <a:gd name="T6" fmla="*/ 17 w 73"/>
                <a:gd name="T7" fmla="*/ 5 h 72"/>
                <a:gd name="T8" fmla="*/ 11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1 w 73"/>
                <a:gd name="T25" fmla="*/ 61 h 72"/>
                <a:gd name="T26" fmla="*/ 17 w 73"/>
                <a:gd name="T27" fmla="*/ 67 h 72"/>
                <a:gd name="T28" fmla="*/ 22 w 73"/>
                <a:gd name="T29" fmla="*/ 67 h 72"/>
                <a:gd name="T30" fmla="*/ 28 w 73"/>
                <a:gd name="T31" fmla="*/ 72 h 72"/>
                <a:gd name="T32" fmla="*/ 39 w 73"/>
                <a:gd name="T33" fmla="*/ 72 h 72"/>
                <a:gd name="T34" fmla="*/ 45 w 73"/>
                <a:gd name="T35" fmla="*/ 72 h 72"/>
                <a:gd name="T36" fmla="*/ 50 w 73"/>
                <a:gd name="T37" fmla="*/ 67 h 72"/>
                <a:gd name="T38" fmla="*/ 56 w 73"/>
                <a:gd name="T39" fmla="*/ 67 h 72"/>
                <a:gd name="T40" fmla="*/ 61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2" y="5"/>
                  </a:lnTo>
                  <a:lnTo>
                    <a:pt x="17" y="5"/>
                  </a:lnTo>
                  <a:lnTo>
                    <a:pt x="11" y="11"/>
                  </a:lnTo>
                  <a:lnTo>
                    <a:pt x="6" y="16"/>
                  </a:lnTo>
                  <a:lnTo>
                    <a:pt x="6" y="22"/>
                  </a:lnTo>
                  <a:lnTo>
                    <a:pt x="0" y="28"/>
                  </a:lnTo>
                  <a:lnTo>
                    <a:pt x="0" y="39"/>
                  </a:lnTo>
                  <a:lnTo>
                    <a:pt x="0" y="44"/>
                  </a:lnTo>
                  <a:lnTo>
                    <a:pt x="6" y="50"/>
                  </a:lnTo>
                  <a:lnTo>
                    <a:pt x="6" y="56"/>
                  </a:lnTo>
                  <a:lnTo>
                    <a:pt x="11" y="61"/>
                  </a:lnTo>
                  <a:lnTo>
                    <a:pt x="17" y="67"/>
                  </a:lnTo>
                  <a:lnTo>
                    <a:pt x="22" y="67"/>
                  </a:lnTo>
                  <a:lnTo>
                    <a:pt x="28" y="72"/>
                  </a:lnTo>
                  <a:lnTo>
                    <a:pt x="39" y="72"/>
                  </a:lnTo>
                  <a:lnTo>
                    <a:pt x="45" y="72"/>
                  </a:lnTo>
                  <a:lnTo>
                    <a:pt x="50" y="67"/>
                  </a:lnTo>
                  <a:lnTo>
                    <a:pt x="56" y="67"/>
                  </a:lnTo>
                  <a:lnTo>
                    <a:pt x="61" y="61"/>
                  </a:lnTo>
                  <a:lnTo>
                    <a:pt x="67" y="56"/>
                  </a:lnTo>
                  <a:lnTo>
                    <a:pt x="73" y="50"/>
                  </a:lnTo>
                  <a:lnTo>
                    <a:pt x="73" y="44"/>
                  </a:lnTo>
                  <a:lnTo>
                    <a:pt x="73" y="39"/>
                  </a:lnTo>
                  <a:lnTo>
                    <a:pt x="73" y="28"/>
                  </a:lnTo>
                  <a:lnTo>
                    <a:pt x="73" y="22"/>
                  </a:lnTo>
                  <a:lnTo>
                    <a:pt x="67" y="16"/>
                  </a:lnTo>
                  <a:lnTo>
                    <a:pt x="61" y="11"/>
                  </a:lnTo>
                  <a:lnTo>
                    <a:pt x="56" y="5"/>
                  </a:lnTo>
                  <a:lnTo>
                    <a:pt x="50" y="5"/>
                  </a:lnTo>
                  <a:lnTo>
                    <a:pt x="45" y="0"/>
                  </a:lnTo>
                  <a:lnTo>
                    <a:pt x="39"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1" name="Freeform 101"/>
            <p:cNvSpPr>
              <a:spLocks/>
            </p:cNvSpPr>
            <p:nvPr/>
          </p:nvSpPr>
          <p:spPr bwMode="auto">
            <a:xfrm>
              <a:off x="7930133" y="3685408"/>
              <a:ext cx="115888" cy="114300"/>
            </a:xfrm>
            <a:custGeom>
              <a:avLst/>
              <a:gdLst>
                <a:gd name="T0" fmla="*/ 39 w 73"/>
                <a:gd name="T1" fmla="*/ 0 h 72"/>
                <a:gd name="T2" fmla="*/ 34 w 73"/>
                <a:gd name="T3" fmla="*/ 0 h 72"/>
                <a:gd name="T4" fmla="*/ 22 w 73"/>
                <a:gd name="T5" fmla="*/ 5 h 72"/>
                <a:gd name="T6" fmla="*/ 17 w 73"/>
                <a:gd name="T7" fmla="*/ 5 h 72"/>
                <a:gd name="T8" fmla="*/ 11 w 73"/>
                <a:gd name="T9" fmla="*/ 11 h 72"/>
                <a:gd name="T10" fmla="*/ 11 w 73"/>
                <a:gd name="T11" fmla="*/ 17 h 72"/>
                <a:gd name="T12" fmla="*/ 6 w 73"/>
                <a:gd name="T13" fmla="*/ 22 h 72"/>
                <a:gd name="T14" fmla="*/ 6 w 73"/>
                <a:gd name="T15" fmla="*/ 28 h 72"/>
                <a:gd name="T16" fmla="*/ 0 w 73"/>
                <a:gd name="T17" fmla="*/ 39 h 72"/>
                <a:gd name="T18" fmla="*/ 6 w 73"/>
                <a:gd name="T19" fmla="*/ 45 h 72"/>
                <a:gd name="T20" fmla="*/ 6 w 73"/>
                <a:gd name="T21" fmla="*/ 50 h 72"/>
                <a:gd name="T22" fmla="*/ 11 w 73"/>
                <a:gd name="T23" fmla="*/ 56 h 72"/>
                <a:gd name="T24" fmla="*/ 11 w 73"/>
                <a:gd name="T25" fmla="*/ 61 h 72"/>
                <a:gd name="T26" fmla="*/ 17 w 73"/>
                <a:gd name="T27" fmla="*/ 67 h 72"/>
                <a:gd name="T28" fmla="*/ 22 w 73"/>
                <a:gd name="T29" fmla="*/ 72 h 72"/>
                <a:gd name="T30" fmla="*/ 34 w 73"/>
                <a:gd name="T31" fmla="*/ 72 h 72"/>
                <a:gd name="T32" fmla="*/ 39 w 73"/>
                <a:gd name="T33" fmla="*/ 72 h 72"/>
                <a:gd name="T34" fmla="*/ 45 w 73"/>
                <a:gd name="T35" fmla="*/ 72 h 72"/>
                <a:gd name="T36" fmla="*/ 50 w 73"/>
                <a:gd name="T37" fmla="*/ 72 h 72"/>
                <a:gd name="T38" fmla="*/ 56 w 73"/>
                <a:gd name="T39" fmla="*/ 67 h 72"/>
                <a:gd name="T40" fmla="*/ 61 w 73"/>
                <a:gd name="T41" fmla="*/ 61 h 72"/>
                <a:gd name="T42" fmla="*/ 67 w 73"/>
                <a:gd name="T43" fmla="*/ 56 h 72"/>
                <a:gd name="T44" fmla="*/ 73 w 73"/>
                <a:gd name="T45" fmla="*/ 50 h 72"/>
                <a:gd name="T46" fmla="*/ 73 w 73"/>
                <a:gd name="T47" fmla="*/ 45 h 72"/>
                <a:gd name="T48" fmla="*/ 73 w 73"/>
                <a:gd name="T49" fmla="*/ 39 h 72"/>
                <a:gd name="T50" fmla="*/ 73 w 73"/>
                <a:gd name="T51" fmla="*/ 28 h 72"/>
                <a:gd name="T52" fmla="*/ 73 w 73"/>
                <a:gd name="T53" fmla="*/ 22 h 72"/>
                <a:gd name="T54" fmla="*/ 67 w 73"/>
                <a:gd name="T55" fmla="*/ 17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34" y="0"/>
                  </a:lnTo>
                  <a:lnTo>
                    <a:pt x="22" y="5"/>
                  </a:lnTo>
                  <a:lnTo>
                    <a:pt x="17" y="5"/>
                  </a:lnTo>
                  <a:lnTo>
                    <a:pt x="11" y="11"/>
                  </a:lnTo>
                  <a:lnTo>
                    <a:pt x="11" y="17"/>
                  </a:lnTo>
                  <a:lnTo>
                    <a:pt x="6" y="22"/>
                  </a:lnTo>
                  <a:lnTo>
                    <a:pt x="6" y="28"/>
                  </a:lnTo>
                  <a:lnTo>
                    <a:pt x="0" y="39"/>
                  </a:lnTo>
                  <a:lnTo>
                    <a:pt x="6" y="45"/>
                  </a:lnTo>
                  <a:lnTo>
                    <a:pt x="6" y="50"/>
                  </a:lnTo>
                  <a:lnTo>
                    <a:pt x="11" y="56"/>
                  </a:lnTo>
                  <a:lnTo>
                    <a:pt x="11" y="61"/>
                  </a:lnTo>
                  <a:lnTo>
                    <a:pt x="17" y="67"/>
                  </a:lnTo>
                  <a:lnTo>
                    <a:pt x="22" y="72"/>
                  </a:lnTo>
                  <a:lnTo>
                    <a:pt x="34" y="72"/>
                  </a:lnTo>
                  <a:lnTo>
                    <a:pt x="39" y="72"/>
                  </a:lnTo>
                  <a:lnTo>
                    <a:pt x="45" y="72"/>
                  </a:lnTo>
                  <a:lnTo>
                    <a:pt x="50" y="72"/>
                  </a:lnTo>
                  <a:lnTo>
                    <a:pt x="56" y="67"/>
                  </a:lnTo>
                  <a:lnTo>
                    <a:pt x="61" y="61"/>
                  </a:lnTo>
                  <a:lnTo>
                    <a:pt x="67" y="56"/>
                  </a:lnTo>
                  <a:lnTo>
                    <a:pt x="73" y="50"/>
                  </a:lnTo>
                  <a:lnTo>
                    <a:pt x="73" y="45"/>
                  </a:lnTo>
                  <a:lnTo>
                    <a:pt x="73" y="39"/>
                  </a:lnTo>
                  <a:lnTo>
                    <a:pt x="73" y="28"/>
                  </a:lnTo>
                  <a:lnTo>
                    <a:pt x="73" y="22"/>
                  </a:lnTo>
                  <a:lnTo>
                    <a:pt x="67" y="17"/>
                  </a:lnTo>
                  <a:lnTo>
                    <a:pt x="61" y="11"/>
                  </a:lnTo>
                  <a:lnTo>
                    <a:pt x="56" y="5"/>
                  </a:lnTo>
                  <a:lnTo>
                    <a:pt x="50" y="5"/>
                  </a:lnTo>
                  <a:lnTo>
                    <a:pt x="45" y="0"/>
                  </a:lnTo>
                  <a:lnTo>
                    <a:pt x="3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2" name="Freeform 102"/>
            <p:cNvSpPr>
              <a:spLocks/>
            </p:cNvSpPr>
            <p:nvPr/>
          </p:nvSpPr>
          <p:spPr bwMode="auto">
            <a:xfrm>
              <a:off x="7930133" y="3685408"/>
              <a:ext cx="115888" cy="114300"/>
            </a:xfrm>
            <a:custGeom>
              <a:avLst/>
              <a:gdLst>
                <a:gd name="T0" fmla="*/ 39 w 73"/>
                <a:gd name="T1" fmla="*/ 0 h 72"/>
                <a:gd name="T2" fmla="*/ 34 w 73"/>
                <a:gd name="T3" fmla="*/ 0 h 72"/>
                <a:gd name="T4" fmla="*/ 22 w 73"/>
                <a:gd name="T5" fmla="*/ 5 h 72"/>
                <a:gd name="T6" fmla="*/ 17 w 73"/>
                <a:gd name="T7" fmla="*/ 5 h 72"/>
                <a:gd name="T8" fmla="*/ 11 w 73"/>
                <a:gd name="T9" fmla="*/ 11 h 72"/>
                <a:gd name="T10" fmla="*/ 11 w 73"/>
                <a:gd name="T11" fmla="*/ 17 h 72"/>
                <a:gd name="T12" fmla="*/ 6 w 73"/>
                <a:gd name="T13" fmla="*/ 22 h 72"/>
                <a:gd name="T14" fmla="*/ 6 w 73"/>
                <a:gd name="T15" fmla="*/ 28 h 72"/>
                <a:gd name="T16" fmla="*/ 0 w 73"/>
                <a:gd name="T17" fmla="*/ 39 h 72"/>
                <a:gd name="T18" fmla="*/ 6 w 73"/>
                <a:gd name="T19" fmla="*/ 45 h 72"/>
                <a:gd name="T20" fmla="*/ 6 w 73"/>
                <a:gd name="T21" fmla="*/ 50 h 72"/>
                <a:gd name="T22" fmla="*/ 11 w 73"/>
                <a:gd name="T23" fmla="*/ 56 h 72"/>
                <a:gd name="T24" fmla="*/ 11 w 73"/>
                <a:gd name="T25" fmla="*/ 61 h 72"/>
                <a:gd name="T26" fmla="*/ 17 w 73"/>
                <a:gd name="T27" fmla="*/ 67 h 72"/>
                <a:gd name="T28" fmla="*/ 22 w 73"/>
                <a:gd name="T29" fmla="*/ 72 h 72"/>
                <a:gd name="T30" fmla="*/ 34 w 73"/>
                <a:gd name="T31" fmla="*/ 72 h 72"/>
                <a:gd name="T32" fmla="*/ 39 w 73"/>
                <a:gd name="T33" fmla="*/ 72 h 72"/>
                <a:gd name="T34" fmla="*/ 45 w 73"/>
                <a:gd name="T35" fmla="*/ 72 h 72"/>
                <a:gd name="T36" fmla="*/ 50 w 73"/>
                <a:gd name="T37" fmla="*/ 72 h 72"/>
                <a:gd name="T38" fmla="*/ 56 w 73"/>
                <a:gd name="T39" fmla="*/ 67 h 72"/>
                <a:gd name="T40" fmla="*/ 61 w 73"/>
                <a:gd name="T41" fmla="*/ 61 h 72"/>
                <a:gd name="T42" fmla="*/ 67 w 73"/>
                <a:gd name="T43" fmla="*/ 56 h 72"/>
                <a:gd name="T44" fmla="*/ 73 w 73"/>
                <a:gd name="T45" fmla="*/ 50 h 72"/>
                <a:gd name="T46" fmla="*/ 73 w 73"/>
                <a:gd name="T47" fmla="*/ 45 h 72"/>
                <a:gd name="T48" fmla="*/ 73 w 73"/>
                <a:gd name="T49" fmla="*/ 39 h 72"/>
                <a:gd name="T50" fmla="*/ 73 w 73"/>
                <a:gd name="T51" fmla="*/ 28 h 72"/>
                <a:gd name="T52" fmla="*/ 73 w 73"/>
                <a:gd name="T53" fmla="*/ 22 h 72"/>
                <a:gd name="T54" fmla="*/ 67 w 73"/>
                <a:gd name="T55" fmla="*/ 17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34" y="0"/>
                  </a:lnTo>
                  <a:lnTo>
                    <a:pt x="22" y="5"/>
                  </a:lnTo>
                  <a:lnTo>
                    <a:pt x="17" y="5"/>
                  </a:lnTo>
                  <a:lnTo>
                    <a:pt x="11" y="11"/>
                  </a:lnTo>
                  <a:lnTo>
                    <a:pt x="11" y="17"/>
                  </a:lnTo>
                  <a:lnTo>
                    <a:pt x="6" y="22"/>
                  </a:lnTo>
                  <a:lnTo>
                    <a:pt x="6" y="28"/>
                  </a:lnTo>
                  <a:lnTo>
                    <a:pt x="0" y="39"/>
                  </a:lnTo>
                  <a:lnTo>
                    <a:pt x="6" y="45"/>
                  </a:lnTo>
                  <a:lnTo>
                    <a:pt x="6" y="50"/>
                  </a:lnTo>
                  <a:lnTo>
                    <a:pt x="11" y="56"/>
                  </a:lnTo>
                  <a:lnTo>
                    <a:pt x="11" y="61"/>
                  </a:lnTo>
                  <a:lnTo>
                    <a:pt x="17" y="67"/>
                  </a:lnTo>
                  <a:lnTo>
                    <a:pt x="22" y="72"/>
                  </a:lnTo>
                  <a:lnTo>
                    <a:pt x="34" y="72"/>
                  </a:lnTo>
                  <a:lnTo>
                    <a:pt x="39" y="72"/>
                  </a:lnTo>
                  <a:lnTo>
                    <a:pt x="45" y="72"/>
                  </a:lnTo>
                  <a:lnTo>
                    <a:pt x="50" y="72"/>
                  </a:lnTo>
                  <a:lnTo>
                    <a:pt x="56" y="67"/>
                  </a:lnTo>
                  <a:lnTo>
                    <a:pt x="61" y="61"/>
                  </a:lnTo>
                  <a:lnTo>
                    <a:pt x="67" y="56"/>
                  </a:lnTo>
                  <a:lnTo>
                    <a:pt x="73" y="50"/>
                  </a:lnTo>
                  <a:lnTo>
                    <a:pt x="73" y="45"/>
                  </a:lnTo>
                  <a:lnTo>
                    <a:pt x="73" y="39"/>
                  </a:lnTo>
                  <a:lnTo>
                    <a:pt x="73" y="28"/>
                  </a:lnTo>
                  <a:lnTo>
                    <a:pt x="73" y="22"/>
                  </a:lnTo>
                  <a:lnTo>
                    <a:pt x="67" y="17"/>
                  </a:lnTo>
                  <a:lnTo>
                    <a:pt x="61" y="11"/>
                  </a:lnTo>
                  <a:lnTo>
                    <a:pt x="56" y="5"/>
                  </a:lnTo>
                  <a:lnTo>
                    <a:pt x="50" y="5"/>
                  </a:lnTo>
                  <a:lnTo>
                    <a:pt x="45" y="0"/>
                  </a:lnTo>
                  <a:lnTo>
                    <a:pt x="39"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3" name="Freeform 103"/>
            <p:cNvSpPr>
              <a:spLocks/>
            </p:cNvSpPr>
            <p:nvPr/>
          </p:nvSpPr>
          <p:spPr bwMode="auto">
            <a:xfrm>
              <a:off x="8628633" y="3232970"/>
              <a:ext cx="106363" cy="115888"/>
            </a:xfrm>
            <a:custGeom>
              <a:avLst/>
              <a:gdLst>
                <a:gd name="T0" fmla="*/ 34 w 67"/>
                <a:gd name="T1" fmla="*/ 0 h 73"/>
                <a:gd name="T2" fmla="*/ 28 w 67"/>
                <a:gd name="T3" fmla="*/ 0 h 73"/>
                <a:gd name="T4" fmla="*/ 17 w 67"/>
                <a:gd name="T5" fmla="*/ 6 h 73"/>
                <a:gd name="T6" fmla="*/ 12 w 67"/>
                <a:gd name="T7" fmla="*/ 6 h 73"/>
                <a:gd name="T8" fmla="*/ 6 w 67"/>
                <a:gd name="T9" fmla="*/ 12 h 73"/>
                <a:gd name="T10" fmla="*/ 6 w 67"/>
                <a:gd name="T11" fmla="*/ 17 h 73"/>
                <a:gd name="T12" fmla="*/ 0 w 67"/>
                <a:gd name="T13" fmla="*/ 23 h 73"/>
                <a:gd name="T14" fmla="*/ 0 w 67"/>
                <a:gd name="T15" fmla="*/ 28 h 73"/>
                <a:gd name="T16" fmla="*/ 0 w 67"/>
                <a:gd name="T17" fmla="*/ 39 h 73"/>
                <a:gd name="T18" fmla="*/ 0 w 67"/>
                <a:gd name="T19" fmla="*/ 45 h 73"/>
                <a:gd name="T20" fmla="*/ 0 w 67"/>
                <a:gd name="T21" fmla="*/ 51 h 73"/>
                <a:gd name="T22" fmla="*/ 6 w 67"/>
                <a:gd name="T23" fmla="*/ 56 h 73"/>
                <a:gd name="T24" fmla="*/ 6 w 67"/>
                <a:gd name="T25" fmla="*/ 62 h 73"/>
                <a:gd name="T26" fmla="*/ 12 w 67"/>
                <a:gd name="T27" fmla="*/ 67 h 73"/>
                <a:gd name="T28" fmla="*/ 17 w 67"/>
                <a:gd name="T29" fmla="*/ 67 h 73"/>
                <a:gd name="T30" fmla="*/ 28 w 67"/>
                <a:gd name="T31" fmla="*/ 73 h 73"/>
                <a:gd name="T32" fmla="*/ 34 w 67"/>
                <a:gd name="T33" fmla="*/ 73 h 73"/>
                <a:gd name="T34" fmla="*/ 39 w 67"/>
                <a:gd name="T35" fmla="*/ 73 h 73"/>
                <a:gd name="T36" fmla="*/ 45 w 67"/>
                <a:gd name="T37" fmla="*/ 67 h 73"/>
                <a:gd name="T38" fmla="*/ 56 w 67"/>
                <a:gd name="T39" fmla="*/ 67 h 73"/>
                <a:gd name="T40" fmla="*/ 56 w 67"/>
                <a:gd name="T41" fmla="*/ 62 h 73"/>
                <a:gd name="T42" fmla="*/ 62 w 67"/>
                <a:gd name="T43" fmla="*/ 56 h 73"/>
                <a:gd name="T44" fmla="*/ 67 w 67"/>
                <a:gd name="T45" fmla="*/ 51 h 73"/>
                <a:gd name="T46" fmla="*/ 67 w 67"/>
                <a:gd name="T47" fmla="*/ 45 h 73"/>
                <a:gd name="T48" fmla="*/ 67 w 67"/>
                <a:gd name="T49" fmla="*/ 39 h 73"/>
                <a:gd name="T50" fmla="*/ 67 w 67"/>
                <a:gd name="T51" fmla="*/ 28 h 73"/>
                <a:gd name="T52" fmla="*/ 67 w 67"/>
                <a:gd name="T53" fmla="*/ 23 h 73"/>
                <a:gd name="T54" fmla="*/ 62 w 67"/>
                <a:gd name="T55" fmla="*/ 17 h 73"/>
                <a:gd name="T56" fmla="*/ 56 w 67"/>
                <a:gd name="T57" fmla="*/ 12 h 73"/>
                <a:gd name="T58" fmla="*/ 56 w 67"/>
                <a:gd name="T59" fmla="*/ 6 h 73"/>
                <a:gd name="T60" fmla="*/ 45 w 67"/>
                <a:gd name="T61" fmla="*/ 6 h 73"/>
                <a:gd name="T62" fmla="*/ 39 w 67"/>
                <a:gd name="T63" fmla="*/ 0 h 73"/>
                <a:gd name="T64" fmla="*/ 34 w 67"/>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73">
                  <a:moveTo>
                    <a:pt x="34" y="0"/>
                  </a:moveTo>
                  <a:lnTo>
                    <a:pt x="28" y="0"/>
                  </a:lnTo>
                  <a:lnTo>
                    <a:pt x="17" y="6"/>
                  </a:lnTo>
                  <a:lnTo>
                    <a:pt x="12" y="6"/>
                  </a:lnTo>
                  <a:lnTo>
                    <a:pt x="6" y="12"/>
                  </a:lnTo>
                  <a:lnTo>
                    <a:pt x="6" y="17"/>
                  </a:lnTo>
                  <a:lnTo>
                    <a:pt x="0" y="23"/>
                  </a:lnTo>
                  <a:lnTo>
                    <a:pt x="0" y="28"/>
                  </a:lnTo>
                  <a:lnTo>
                    <a:pt x="0" y="39"/>
                  </a:lnTo>
                  <a:lnTo>
                    <a:pt x="0" y="45"/>
                  </a:lnTo>
                  <a:lnTo>
                    <a:pt x="0" y="51"/>
                  </a:lnTo>
                  <a:lnTo>
                    <a:pt x="6" y="56"/>
                  </a:lnTo>
                  <a:lnTo>
                    <a:pt x="6" y="62"/>
                  </a:lnTo>
                  <a:lnTo>
                    <a:pt x="12" y="67"/>
                  </a:lnTo>
                  <a:lnTo>
                    <a:pt x="17" y="67"/>
                  </a:lnTo>
                  <a:lnTo>
                    <a:pt x="28" y="73"/>
                  </a:lnTo>
                  <a:lnTo>
                    <a:pt x="34" y="73"/>
                  </a:lnTo>
                  <a:lnTo>
                    <a:pt x="39" y="73"/>
                  </a:lnTo>
                  <a:lnTo>
                    <a:pt x="45" y="67"/>
                  </a:lnTo>
                  <a:lnTo>
                    <a:pt x="56" y="67"/>
                  </a:lnTo>
                  <a:lnTo>
                    <a:pt x="56" y="62"/>
                  </a:lnTo>
                  <a:lnTo>
                    <a:pt x="62" y="56"/>
                  </a:lnTo>
                  <a:lnTo>
                    <a:pt x="67" y="51"/>
                  </a:lnTo>
                  <a:lnTo>
                    <a:pt x="67" y="45"/>
                  </a:lnTo>
                  <a:lnTo>
                    <a:pt x="67" y="39"/>
                  </a:lnTo>
                  <a:lnTo>
                    <a:pt x="67" y="28"/>
                  </a:lnTo>
                  <a:lnTo>
                    <a:pt x="67" y="23"/>
                  </a:lnTo>
                  <a:lnTo>
                    <a:pt x="62" y="17"/>
                  </a:lnTo>
                  <a:lnTo>
                    <a:pt x="56" y="12"/>
                  </a:lnTo>
                  <a:lnTo>
                    <a:pt x="56" y="6"/>
                  </a:lnTo>
                  <a:lnTo>
                    <a:pt x="45" y="6"/>
                  </a:lnTo>
                  <a:lnTo>
                    <a:pt x="39" y="0"/>
                  </a:lnTo>
                  <a:lnTo>
                    <a:pt x="3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4" name="Freeform 104"/>
            <p:cNvSpPr>
              <a:spLocks/>
            </p:cNvSpPr>
            <p:nvPr/>
          </p:nvSpPr>
          <p:spPr bwMode="auto">
            <a:xfrm>
              <a:off x="8628633" y="3232970"/>
              <a:ext cx="106363" cy="115888"/>
            </a:xfrm>
            <a:custGeom>
              <a:avLst/>
              <a:gdLst>
                <a:gd name="T0" fmla="*/ 34 w 67"/>
                <a:gd name="T1" fmla="*/ 0 h 73"/>
                <a:gd name="T2" fmla="*/ 28 w 67"/>
                <a:gd name="T3" fmla="*/ 0 h 73"/>
                <a:gd name="T4" fmla="*/ 17 w 67"/>
                <a:gd name="T5" fmla="*/ 6 h 73"/>
                <a:gd name="T6" fmla="*/ 12 w 67"/>
                <a:gd name="T7" fmla="*/ 6 h 73"/>
                <a:gd name="T8" fmla="*/ 6 w 67"/>
                <a:gd name="T9" fmla="*/ 12 h 73"/>
                <a:gd name="T10" fmla="*/ 6 w 67"/>
                <a:gd name="T11" fmla="*/ 17 h 73"/>
                <a:gd name="T12" fmla="*/ 0 w 67"/>
                <a:gd name="T13" fmla="*/ 23 h 73"/>
                <a:gd name="T14" fmla="*/ 0 w 67"/>
                <a:gd name="T15" fmla="*/ 28 h 73"/>
                <a:gd name="T16" fmla="*/ 0 w 67"/>
                <a:gd name="T17" fmla="*/ 39 h 73"/>
                <a:gd name="T18" fmla="*/ 0 w 67"/>
                <a:gd name="T19" fmla="*/ 45 h 73"/>
                <a:gd name="T20" fmla="*/ 0 w 67"/>
                <a:gd name="T21" fmla="*/ 51 h 73"/>
                <a:gd name="T22" fmla="*/ 6 w 67"/>
                <a:gd name="T23" fmla="*/ 56 h 73"/>
                <a:gd name="T24" fmla="*/ 6 w 67"/>
                <a:gd name="T25" fmla="*/ 62 h 73"/>
                <a:gd name="T26" fmla="*/ 12 w 67"/>
                <a:gd name="T27" fmla="*/ 67 h 73"/>
                <a:gd name="T28" fmla="*/ 17 w 67"/>
                <a:gd name="T29" fmla="*/ 67 h 73"/>
                <a:gd name="T30" fmla="*/ 28 w 67"/>
                <a:gd name="T31" fmla="*/ 73 h 73"/>
                <a:gd name="T32" fmla="*/ 34 w 67"/>
                <a:gd name="T33" fmla="*/ 73 h 73"/>
                <a:gd name="T34" fmla="*/ 39 w 67"/>
                <a:gd name="T35" fmla="*/ 73 h 73"/>
                <a:gd name="T36" fmla="*/ 45 w 67"/>
                <a:gd name="T37" fmla="*/ 67 h 73"/>
                <a:gd name="T38" fmla="*/ 56 w 67"/>
                <a:gd name="T39" fmla="*/ 67 h 73"/>
                <a:gd name="T40" fmla="*/ 56 w 67"/>
                <a:gd name="T41" fmla="*/ 62 h 73"/>
                <a:gd name="T42" fmla="*/ 62 w 67"/>
                <a:gd name="T43" fmla="*/ 56 h 73"/>
                <a:gd name="T44" fmla="*/ 67 w 67"/>
                <a:gd name="T45" fmla="*/ 51 h 73"/>
                <a:gd name="T46" fmla="*/ 67 w 67"/>
                <a:gd name="T47" fmla="*/ 45 h 73"/>
                <a:gd name="T48" fmla="*/ 67 w 67"/>
                <a:gd name="T49" fmla="*/ 39 h 73"/>
                <a:gd name="T50" fmla="*/ 67 w 67"/>
                <a:gd name="T51" fmla="*/ 28 h 73"/>
                <a:gd name="T52" fmla="*/ 67 w 67"/>
                <a:gd name="T53" fmla="*/ 23 h 73"/>
                <a:gd name="T54" fmla="*/ 62 w 67"/>
                <a:gd name="T55" fmla="*/ 17 h 73"/>
                <a:gd name="T56" fmla="*/ 56 w 67"/>
                <a:gd name="T57" fmla="*/ 12 h 73"/>
                <a:gd name="T58" fmla="*/ 56 w 67"/>
                <a:gd name="T59" fmla="*/ 6 h 73"/>
                <a:gd name="T60" fmla="*/ 45 w 67"/>
                <a:gd name="T61" fmla="*/ 6 h 73"/>
                <a:gd name="T62" fmla="*/ 39 w 67"/>
                <a:gd name="T63" fmla="*/ 0 h 73"/>
                <a:gd name="T64" fmla="*/ 34 w 67"/>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73">
                  <a:moveTo>
                    <a:pt x="34" y="0"/>
                  </a:moveTo>
                  <a:lnTo>
                    <a:pt x="28" y="0"/>
                  </a:lnTo>
                  <a:lnTo>
                    <a:pt x="17" y="6"/>
                  </a:lnTo>
                  <a:lnTo>
                    <a:pt x="12" y="6"/>
                  </a:lnTo>
                  <a:lnTo>
                    <a:pt x="6" y="12"/>
                  </a:lnTo>
                  <a:lnTo>
                    <a:pt x="6" y="17"/>
                  </a:lnTo>
                  <a:lnTo>
                    <a:pt x="0" y="23"/>
                  </a:lnTo>
                  <a:lnTo>
                    <a:pt x="0" y="28"/>
                  </a:lnTo>
                  <a:lnTo>
                    <a:pt x="0" y="39"/>
                  </a:lnTo>
                  <a:lnTo>
                    <a:pt x="0" y="45"/>
                  </a:lnTo>
                  <a:lnTo>
                    <a:pt x="0" y="51"/>
                  </a:lnTo>
                  <a:lnTo>
                    <a:pt x="6" y="56"/>
                  </a:lnTo>
                  <a:lnTo>
                    <a:pt x="6" y="62"/>
                  </a:lnTo>
                  <a:lnTo>
                    <a:pt x="12" y="67"/>
                  </a:lnTo>
                  <a:lnTo>
                    <a:pt x="17" y="67"/>
                  </a:lnTo>
                  <a:lnTo>
                    <a:pt x="28" y="73"/>
                  </a:lnTo>
                  <a:lnTo>
                    <a:pt x="34" y="73"/>
                  </a:lnTo>
                  <a:lnTo>
                    <a:pt x="39" y="73"/>
                  </a:lnTo>
                  <a:lnTo>
                    <a:pt x="45" y="67"/>
                  </a:lnTo>
                  <a:lnTo>
                    <a:pt x="56" y="67"/>
                  </a:lnTo>
                  <a:lnTo>
                    <a:pt x="56" y="62"/>
                  </a:lnTo>
                  <a:lnTo>
                    <a:pt x="62" y="56"/>
                  </a:lnTo>
                  <a:lnTo>
                    <a:pt x="67" y="51"/>
                  </a:lnTo>
                  <a:lnTo>
                    <a:pt x="67" y="45"/>
                  </a:lnTo>
                  <a:lnTo>
                    <a:pt x="67" y="39"/>
                  </a:lnTo>
                  <a:lnTo>
                    <a:pt x="67" y="28"/>
                  </a:lnTo>
                  <a:lnTo>
                    <a:pt x="67" y="23"/>
                  </a:lnTo>
                  <a:lnTo>
                    <a:pt x="62" y="17"/>
                  </a:lnTo>
                  <a:lnTo>
                    <a:pt x="56" y="12"/>
                  </a:lnTo>
                  <a:lnTo>
                    <a:pt x="56" y="6"/>
                  </a:lnTo>
                  <a:lnTo>
                    <a:pt x="45" y="6"/>
                  </a:lnTo>
                  <a:lnTo>
                    <a:pt x="3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5" name="Rectangle 105"/>
            <p:cNvSpPr>
              <a:spLocks noChangeArrowheads="1"/>
            </p:cNvSpPr>
            <p:nvPr/>
          </p:nvSpPr>
          <p:spPr bwMode="auto">
            <a:xfrm>
              <a:off x="4550345" y="4579170"/>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0.4</a:t>
              </a:r>
              <a:endParaRPr lang="en-US" sz="1400"/>
            </a:p>
          </p:txBody>
        </p:sp>
        <p:sp>
          <p:nvSpPr>
            <p:cNvPr id="306" name="Rectangle 106"/>
            <p:cNvSpPr>
              <a:spLocks noChangeArrowheads="1"/>
            </p:cNvSpPr>
            <p:nvPr/>
          </p:nvSpPr>
          <p:spPr bwMode="auto">
            <a:xfrm>
              <a:off x="4550345" y="4296595"/>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0.5</a:t>
              </a:r>
              <a:endParaRPr lang="en-US" sz="1400"/>
            </a:p>
          </p:txBody>
        </p:sp>
        <p:sp>
          <p:nvSpPr>
            <p:cNvPr id="307" name="Rectangle 107"/>
            <p:cNvSpPr>
              <a:spLocks noChangeArrowheads="1"/>
            </p:cNvSpPr>
            <p:nvPr/>
          </p:nvSpPr>
          <p:spPr bwMode="auto">
            <a:xfrm>
              <a:off x="4550345" y="4004495"/>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0.6</a:t>
              </a:r>
              <a:endParaRPr lang="en-US" sz="1400"/>
            </a:p>
          </p:txBody>
        </p:sp>
        <p:sp>
          <p:nvSpPr>
            <p:cNvPr id="308" name="Rectangle 108"/>
            <p:cNvSpPr>
              <a:spLocks noChangeArrowheads="1"/>
            </p:cNvSpPr>
            <p:nvPr/>
          </p:nvSpPr>
          <p:spPr bwMode="auto">
            <a:xfrm>
              <a:off x="4550345" y="372033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0.7</a:t>
              </a:r>
              <a:endParaRPr lang="en-US" sz="1400"/>
            </a:p>
          </p:txBody>
        </p:sp>
        <p:sp>
          <p:nvSpPr>
            <p:cNvPr id="309" name="Rectangle 109"/>
            <p:cNvSpPr>
              <a:spLocks noChangeArrowheads="1"/>
            </p:cNvSpPr>
            <p:nvPr/>
          </p:nvSpPr>
          <p:spPr bwMode="auto">
            <a:xfrm>
              <a:off x="4550345" y="342823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0.8</a:t>
              </a:r>
              <a:endParaRPr lang="en-US" sz="1400"/>
            </a:p>
          </p:txBody>
        </p:sp>
        <p:sp>
          <p:nvSpPr>
            <p:cNvPr id="310" name="Rectangle 110"/>
            <p:cNvSpPr>
              <a:spLocks noChangeArrowheads="1"/>
            </p:cNvSpPr>
            <p:nvPr/>
          </p:nvSpPr>
          <p:spPr bwMode="auto">
            <a:xfrm>
              <a:off x="4550345" y="3136133"/>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0.9</a:t>
              </a:r>
              <a:endParaRPr lang="en-US" sz="1400"/>
            </a:p>
          </p:txBody>
        </p:sp>
        <p:sp>
          <p:nvSpPr>
            <p:cNvPr id="311" name="Rectangle 111"/>
            <p:cNvSpPr>
              <a:spLocks noChangeArrowheads="1"/>
            </p:cNvSpPr>
            <p:nvPr/>
          </p:nvSpPr>
          <p:spPr bwMode="auto">
            <a:xfrm>
              <a:off x="4648770" y="2853558"/>
              <a:ext cx="11180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a:t>
              </a:r>
              <a:endParaRPr lang="en-US" sz="1400"/>
            </a:p>
          </p:txBody>
        </p:sp>
        <p:sp>
          <p:nvSpPr>
            <p:cNvPr id="312" name="Rectangle 112"/>
            <p:cNvSpPr>
              <a:spLocks noChangeArrowheads="1"/>
            </p:cNvSpPr>
            <p:nvPr/>
          </p:nvSpPr>
          <p:spPr bwMode="auto">
            <a:xfrm>
              <a:off x="4550345" y="2561458"/>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1.1</a:t>
              </a:r>
              <a:endParaRPr lang="en-US" sz="1400"/>
            </a:p>
          </p:txBody>
        </p:sp>
        <p:sp>
          <p:nvSpPr>
            <p:cNvPr id="313" name="Rectangle 113"/>
            <p:cNvSpPr>
              <a:spLocks noChangeArrowheads="1"/>
            </p:cNvSpPr>
            <p:nvPr/>
          </p:nvSpPr>
          <p:spPr bwMode="auto">
            <a:xfrm>
              <a:off x="4550345" y="2277295"/>
              <a:ext cx="27952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dirty="0">
                  <a:solidFill>
                    <a:srgbClr val="000000"/>
                  </a:solidFill>
                </a:rPr>
                <a:t>1.2</a:t>
              </a:r>
              <a:endParaRPr lang="en-US" sz="1400" dirty="0"/>
            </a:p>
          </p:txBody>
        </p:sp>
        <p:sp>
          <p:nvSpPr>
            <p:cNvPr id="314" name="Rectangle 114"/>
            <p:cNvSpPr>
              <a:spLocks noChangeArrowheads="1"/>
            </p:cNvSpPr>
            <p:nvPr/>
          </p:nvSpPr>
          <p:spPr bwMode="auto">
            <a:xfrm rot="16200000">
              <a:off x="3307790" y="3381028"/>
              <a:ext cx="1870640" cy="242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dirty="0">
                  <a:solidFill>
                    <a:srgbClr val="000000"/>
                  </a:solidFill>
                </a:rPr>
                <a:t>N20 SEP ratio (CS/TS)</a:t>
              </a:r>
              <a:endParaRPr lang="en-US" sz="1400" dirty="0"/>
            </a:p>
          </p:txBody>
        </p:sp>
        <p:sp>
          <p:nvSpPr>
            <p:cNvPr id="315" name="Rectangle 115"/>
            <p:cNvSpPr>
              <a:spLocks noChangeArrowheads="1"/>
            </p:cNvSpPr>
            <p:nvPr/>
          </p:nvSpPr>
          <p:spPr bwMode="auto">
            <a:xfrm>
              <a:off x="5780658" y="4774433"/>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10</a:t>
              </a:r>
              <a:endParaRPr lang="en-US" sz="1400"/>
            </a:p>
          </p:txBody>
        </p:sp>
        <p:sp>
          <p:nvSpPr>
            <p:cNvPr id="316" name="Rectangle 116"/>
            <p:cNvSpPr>
              <a:spLocks noChangeArrowheads="1"/>
            </p:cNvSpPr>
            <p:nvPr/>
          </p:nvSpPr>
          <p:spPr bwMode="auto">
            <a:xfrm>
              <a:off x="6612508" y="4774433"/>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15</a:t>
              </a:r>
              <a:endParaRPr lang="en-US" sz="1400"/>
            </a:p>
          </p:txBody>
        </p:sp>
        <p:sp>
          <p:nvSpPr>
            <p:cNvPr id="317" name="Rectangle 117"/>
            <p:cNvSpPr>
              <a:spLocks noChangeArrowheads="1"/>
            </p:cNvSpPr>
            <p:nvPr/>
          </p:nvSpPr>
          <p:spPr bwMode="auto">
            <a:xfrm>
              <a:off x="7222108" y="4774433"/>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20</a:t>
              </a:r>
              <a:endParaRPr lang="en-US" sz="1400"/>
            </a:p>
          </p:txBody>
        </p:sp>
        <p:sp>
          <p:nvSpPr>
            <p:cNvPr id="318" name="Rectangle 118"/>
            <p:cNvSpPr>
              <a:spLocks noChangeArrowheads="1"/>
            </p:cNvSpPr>
            <p:nvPr/>
          </p:nvSpPr>
          <p:spPr bwMode="auto">
            <a:xfrm>
              <a:off x="7912670" y="4774433"/>
              <a:ext cx="2236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25</a:t>
              </a:r>
              <a:endParaRPr lang="en-US" sz="1400"/>
            </a:p>
          </p:txBody>
        </p:sp>
        <p:sp>
          <p:nvSpPr>
            <p:cNvPr id="319" name="Rectangle 119"/>
            <p:cNvSpPr>
              <a:spLocks noChangeArrowheads="1"/>
            </p:cNvSpPr>
            <p:nvPr/>
          </p:nvSpPr>
          <p:spPr bwMode="auto">
            <a:xfrm>
              <a:off x="8655620" y="4774433"/>
              <a:ext cx="54822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30 ms</a:t>
              </a:r>
              <a:endParaRPr lang="en-US" sz="1400"/>
            </a:p>
          </p:txBody>
        </p:sp>
        <p:sp>
          <p:nvSpPr>
            <p:cNvPr id="320" name="Rectangle 120"/>
            <p:cNvSpPr>
              <a:spLocks noChangeArrowheads="1"/>
            </p:cNvSpPr>
            <p:nvPr/>
          </p:nvSpPr>
          <p:spPr bwMode="auto">
            <a:xfrm>
              <a:off x="9336658" y="4774433"/>
              <a:ext cx="24706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ISI</a:t>
              </a:r>
              <a:endParaRPr lang="en-US" sz="1400"/>
            </a:p>
          </p:txBody>
        </p:sp>
        <p:sp>
          <p:nvSpPr>
            <p:cNvPr id="321" name="Rectangle 121"/>
            <p:cNvSpPr>
              <a:spLocks noChangeArrowheads="1"/>
            </p:cNvSpPr>
            <p:nvPr/>
          </p:nvSpPr>
          <p:spPr bwMode="auto">
            <a:xfrm>
              <a:off x="5223445" y="4774433"/>
              <a:ext cx="11180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dirty="0">
                  <a:solidFill>
                    <a:srgbClr val="000000"/>
                  </a:solidFill>
                </a:rPr>
                <a:t>5</a:t>
              </a:r>
              <a:endParaRPr lang="en-US" sz="1400" dirty="0"/>
            </a:p>
          </p:txBody>
        </p:sp>
        <p:sp>
          <p:nvSpPr>
            <p:cNvPr id="322" name="Freeform 122"/>
            <p:cNvSpPr>
              <a:spLocks noEditPoints="1"/>
            </p:cNvSpPr>
            <p:nvPr/>
          </p:nvSpPr>
          <p:spPr bwMode="auto">
            <a:xfrm>
              <a:off x="4869433" y="2915470"/>
              <a:ext cx="4149725" cy="7938"/>
            </a:xfrm>
            <a:custGeom>
              <a:avLst/>
              <a:gdLst>
                <a:gd name="T0" fmla="*/ 45 w 2614"/>
                <a:gd name="T1" fmla="*/ 5 h 5"/>
                <a:gd name="T2" fmla="*/ 61 w 2614"/>
                <a:gd name="T3" fmla="*/ 5 h 5"/>
                <a:gd name="T4" fmla="*/ 95 w 2614"/>
                <a:gd name="T5" fmla="*/ 0 h 5"/>
                <a:gd name="T6" fmla="*/ 173 w 2614"/>
                <a:gd name="T7" fmla="*/ 5 h 5"/>
                <a:gd name="T8" fmla="*/ 184 w 2614"/>
                <a:gd name="T9" fmla="*/ 5 h 5"/>
                <a:gd name="T10" fmla="*/ 217 w 2614"/>
                <a:gd name="T11" fmla="*/ 0 h 5"/>
                <a:gd name="T12" fmla="*/ 295 w 2614"/>
                <a:gd name="T13" fmla="*/ 5 h 5"/>
                <a:gd name="T14" fmla="*/ 307 w 2614"/>
                <a:gd name="T15" fmla="*/ 5 h 5"/>
                <a:gd name="T16" fmla="*/ 340 w 2614"/>
                <a:gd name="T17" fmla="*/ 0 h 5"/>
                <a:gd name="T18" fmla="*/ 418 w 2614"/>
                <a:gd name="T19" fmla="*/ 5 h 5"/>
                <a:gd name="T20" fmla="*/ 435 w 2614"/>
                <a:gd name="T21" fmla="*/ 5 h 5"/>
                <a:gd name="T22" fmla="*/ 463 w 2614"/>
                <a:gd name="T23" fmla="*/ 0 h 5"/>
                <a:gd name="T24" fmla="*/ 541 w 2614"/>
                <a:gd name="T25" fmla="*/ 5 h 5"/>
                <a:gd name="T26" fmla="*/ 557 w 2614"/>
                <a:gd name="T27" fmla="*/ 5 h 5"/>
                <a:gd name="T28" fmla="*/ 591 w 2614"/>
                <a:gd name="T29" fmla="*/ 0 h 5"/>
                <a:gd name="T30" fmla="*/ 669 w 2614"/>
                <a:gd name="T31" fmla="*/ 5 h 5"/>
                <a:gd name="T32" fmla="*/ 680 w 2614"/>
                <a:gd name="T33" fmla="*/ 5 h 5"/>
                <a:gd name="T34" fmla="*/ 713 w 2614"/>
                <a:gd name="T35" fmla="*/ 0 h 5"/>
                <a:gd name="T36" fmla="*/ 791 w 2614"/>
                <a:gd name="T37" fmla="*/ 5 h 5"/>
                <a:gd name="T38" fmla="*/ 803 w 2614"/>
                <a:gd name="T39" fmla="*/ 5 h 5"/>
                <a:gd name="T40" fmla="*/ 836 w 2614"/>
                <a:gd name="T41" fmla="*/ 0 h 5"/>
                <a:gd name="T42" fmla="*/ 914 w 2614"/>
                <a:gd name="T43" fmla="*/ 5 h 5"/>
                <a:gd name="T44" fmla="*/ 931 w 2614"/>
                <a:gd name="T45" fmla="*/ 5 h 5"/>
                <a:gd name="T46" fmla="*/ 959 w 2614"/>
                <a:gd name="T47" fmla="*/ 0 h 5"/>
                <a:gd name="T48" fmla="*/ 1037 w 2614"/>
                <a:gd name="T49" fmla="*/ 5 h 5"/>
                <a:gd name="T50" fmla="*/ 1053 w 2614"/>
                <a:gd name="T51" fmla="*/ 5 h 5"/>
                <a:gd name="T52" fmla="*/ 1087 w 2614"/>
                <a:gd name="T53" fmla="*/ 0 h 5"/>
                <a:gd name="T54" fmla="*/ 1165 w 2614"/>
                <a:gd name="T55" fmla="*/ 5 h 5"/>
                <a:gd name="T56" fmla="*/ 1176 w 2614"/>
                <a:gd name="T57" fmla="*/ 5 h 5"/>
                <a:gd name="T58" fmla="*/ 1209 w 2614"/>
                <a:gd name="T59" fmla="*/ 0 h 5"/>
                <a:gd name="T60" fmla="*/ 1287 w 2614"/>
                <a:gd name="T61" fmla="*/ 5 h 5"/>
                <a:gd name="T62" fmla="*/ 1298 w 2614"/>
                <a:gd name="T63" fmla="*/ 5 h 5"/>
                <a:gd name="T64" fmla="*/ 1332 w 2614"/>
                <a:gd name="T65" fmla="*/ 0 h 5"/>
                <a:gd name="T66" fmla="*/ 1410 w 2614"/>
                <a:gd name="T67" fmla="*/ 5 h 5"/>
                <a:gd name="T68" fmla="*/ 1421 w 2614"/>
                <a:gd name="T69" fmla="*/ 5 h 5"/>
                <a:gd name="T70" fmla="*/ 1455 w 2614"/>
                <a:gd name="T71" fmla="*/ 0 h 5"/>
                <a:gd name="T72" fmla="*/ 1533 w 2614"/>
                <a:gd name="T73" fmla="*/ 5 h 5"/>
                <a:gd name="T74" fmla="*/ 1549 w 2614"/>
                <a:gd name="T75" fmla="*/ 5 h 5"/>
                <a:gd name="T76" fmla="*/ 1583 w 2614"/>
                <a:gd name="T77" fmla="*/ 0 h 5"/>
                <a:gd name="T78" fmla="*/ 1655 w 2614"/>
                <a:gd name="T79" fmla="*/ 5 h 5"/>
                <a:gd name="T80" fmla="*/ 1672 w 2614"/>
                <a:gd name="T81" fmla="*/ 5 h 5"/>
                <a:gd name="T82" fmla="*/ 1705 w 2614"/>
                <a:gd name="T83" fmla="*/ 0 h 5"/>
                <a:gd name="T84" fmla="*/ 1783 w 2614"/>
                <a:gd name="T85" fmla="*/ 5 h 5"/>
                <a:gd name="T86" fmla="*/ 1794 w 2614"/>
                <a:gd name="T87" fmla="*/ 5 h 5"/>
                <a:gd name="T88" fmla="*/ 1828 w 2614"/>
                <a:gd name="T89" fmla="*/ 0 h 5"/>
                <a:gd name="T90" fmla="*/ 1906 w 2614"/>
                <a:gd name="T91" fmla="*/ 5 h 5"/>
                <a:gd name="T92" fmla="*/ 1917 w 2614"/>
                <a:gd name="T93" fmla="*/ 5 h 5"/>
                <a:gd name="T94" fmla="*/ 1950 w 2614"/>
                <a:gd name="T95" fmla="*/ 0 h 5"/>
                <a:gd name="T96" fmla="*/ 2029 w 2614"/>
                <a:gd name="T97" fmla="*/ 5 h 5"/>
                <a:gd name="T98" fmla="*/ 2045 w 2614"/>
                <a:gd name="T99" fmla="*/ 5 h 5"/>
                <a:gd name="T100" fmla="*/ 2079 w 2614"/>
                <a:gd name="T101" fmla="*/ 0 h 5"/>
                <a:gd name="T102" fmla="*/ 2151 w 2614"/>
                <a:gd name="T103" fmla="*/ 5 h 5"/>
                <a:gd name="T104" fmla="*/ 2168 w 2614"/>
                <a:gd name="T105" fmla="*/ 5 h 5"/>
                <a:gd name="T106" fmla="*/ 2201 w 2614"/>
                <a:gd name="T107" fmla="*/ 0 h 5"/>
                <a:gd name="T108" fmla="*/ 2279 w 2614"/>
                <a:gd name="T109" fmla="*/ 5 h 5"/>
                <a:gd name="T110" fmla="*/ 2290 w 2614"/>
                <a:gd name="T111" fmla="*/ 5 h 5"/>
                <a:gd name="T112" fmla="*/ 2324 w 2614"/>
                <a:gd name="T113" fmla="*/ 0 h 5"/>
                <a:gd name="T114" fmla="*/ 2402 w 2614"/>
                <a:gd name="T115" fmla="*/ 5 h 5"/>
                <a:gd name="T116" fmla="*/ 2413 w 2614"/>
                <a:gd name="T117" fmla="*/ 5 h 5"/>
                <a:gd name="T118" fmla="*/ 2446 w 2614"/>
                <a:gd name="T119" fmla="*/ 0 h 5"/>
                <a:gd name="T120" fmla="*/ 2524 w 2614"/>
                <a:gd name="T121" fmla="*/ 5 h 5"/>
                <a:gd name="T122" fmla="*/ 2541 w 2614"/>
                <a:gd name="T123" fmla="*/ 5 h 5"/>
                <a:gd name="T124" fmla="*/ 2569 w 2614"/>
                <a:gd name="T1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5">
                  <a:moveTo>
                    <a:pt x="0" y="0"/>
                  </a:moveTo>
                  <a:lnTo>
                    <a:pt x="11" y="0"/>
                  </a:lnTo>
                  <a:lnTo>
                    <a:pt x="17" y="0"/>
                  </a:lnTo>
                  <a:lnTo>
                    <a:pt x="17" y="5"/>
                  </a:lnTo>
                  <a:lnTo>
                    <a:pt x="17" y="5"/>
                  </a:lnTo>
                  <a:lnTo>
                    <a:pt x="11" y="5"/>
                  </a:lnTo>
                  <a:lnTo>
                    <a:pt x="0" y="5"/>
                  </a:lnTo>
                  <a:lnTo>
                    <a:pt x="0" y="5"/>
                  </a:lnTo>
                  <a:lnTo>
                    <a:pt x="0" y="5"/>
                  </a:lnTo>
                  <a:lnTo>
                    <a:pt x="0" y="0"/>
                  </a:lnTo>
                  <a:lnTo>
                    <a:pt x="0" y="0"/>
                  </a:lnTo>
                  <a:lnTo>
                    <a:pt x="0" y="0"/>
                  </a:lnTo>
                  <a:close/>
                  <a:moveTo>
                    <a:pt x="34" y="0"/>
                  </a:moveTo>
                  <a:lnTo>
                    <a:pt x="45" y="0"/>
                  </a:lnTo>
                  <a:lnTo>
                    <a:pt x="45" y="0"/>
                  </a:lnTo>
                  <a:lnTo>
                    <a:pt x="45" y="5"/>
                  </a:lnTo>
                  <a:lnTo>
                    <a:pt x="45" y="5"/>
                  </a:lnTo>
                  <a:lnTo>
                    <a:pt x="45" y="5"/>
                  </a:lnTo>
                  <a:lnTo>
                    <a:pt x="34" y="5"/>
                  </a:lnTo>
                  <a:lnTo>
                    <a:pt x="28" y="5"/>
                  </a:lnTo>
                  <a:lnTo>
                    <a:pt x="28" y="5"/>
                  </a:lnTo>
                  <a:lnTo>
                    <a:pt x="28" y="0"/>
                  </a:lnTo>
                  <a:lnTo>
                    <a:pt x="34" y="0"/>
                  </a:lnTo>
                  <a:lnTo>
                    <a:pt x="34" y="0"/>
                  </a:lnTo>
                  <a:close/>
                  <a:moveTo>
                    <a:pt x="61" y="0"/>
                  </a:moveTo>
                  <a:lnTo>
                    <a:pt x="78" y="0"/>
                  </a:lnTo>
                  <a:lnTo>
                    <a:pt x="78" y="0"/>
                  </a:lnTo>
                  <a:lnTo>
                    <a:pt x="78" y="5"/>
                  </a:lnTo>
                  <a:lnTo>
                    <a:pt x="78" y="5"/>
                  </a:lnTo>
                  <a:lnTo>
                    <a:pt x="78" y="5"/>
                  </a:lnTo>
                  <a:lnTo>
                    <a:pt x="61" y="5"/>
                  </a:lnTo>
                  <a:lnTo>
                    <a:pt x="61" y="5"/>
                  </a:lnTo>
                  <a:lnTo>
                    <a:pt x="61" y="5"/>
                  </a:lnTo>
                  <a:lnTo>
                    <a:pt x="61" y="0"/>
                  </a:lnTo>
                  <a:lnTo>
                    <a:pt x="61" y="0"/>
                  </a:lnTo>
                  <a:lnTo>
                    <a:pt x="61" y="0"/>
                  </a:lnTo>
                  <a:close/>
                  <a:moveTo>
                    <a:pt x="95" y="0"/>
                  </a:moveTo>
                  <a:lnTo>
                    <a:pt x="106" y="0"/>
                  </a:lnTo>
                  <a:lnTo>
                    <a:pt x="106" y="0"/>
                  </a:lnTo>
                  <a:lnTo>
                    <a:pt x="112" y="5"/>
                  </a:lnTo>
                  <a:lnTo>
                    <a:pt x="106" y="5"/>
                  </a:lnTo>
                  <a:lnTo>
                    <a:pt x="106" y="5"/>
                  </a:lnTo>
                  <a:lnTo>
                    <a:pt x="95" y="5"/>
                  </a:lnTo>
                  <a:lnTo>
                    <a:pt x="89" y="5"/>
                  </a:lnTo>
                  <a:lnTo>
                    <a:pt x="89" y="5"/>
                  </a:lnTo>
                  <a:lnTo>
                    <a:pt x="89" y="0"/>
                  </a:lnTo>
                  <a:lnTo>
                    <a:pt x="95" y="0"/>
                  </a:lnTo>
                  <a:lnTo>
                    <a:pt x="95" y="0"/>
                  </a:lnTo>
                  <a:close/>
                  <a:moveTo>
                    <a:pt x="123" y="0"/>
                  </a:moveTo>
                  <a:lnTo>
                    <a:pt x="139" y="0"/>
                  </a:lnTo>
                  <a:lnTo>
                    <a:pt x="139" y="0"/>
                  </a:lnTo>
                  <a:lnTo>
                    <a:pt x="139" y="5"/>
                  </a:lnTo>
                  <a:lnTo>
                    <a:pt x="139" y="5"/>
                  </a:lnTo>
                  <a:lnTo>
                    <a:pt x="139" y="5"/>
                  </a:lnTo>
                  <a:lnTo>
                    <a:pt x="123" y="5"/>
                  </a:lnTo>
                  <a:lnTo>
                    <a:pt x="123" y="5"/>
                  </a:lnTo>
                  <a:lnTo>
                    <a:pt x="123" y="5"/>
                  </a:lnTo>
                  <a:lnTo>
                    <a:pt x="123" y="0"/>
                  </a:lnTo>
                  <a:lnTo>
                    <a:pt x="123" y="0"/>
                  </a:lnTo>
                  <a:lnTo>
                    <a:pt x="123" y="0"/>
                  </a:lnTo>
                  <a:close/>
                  <a:moveTo>
                    <a:pt x="156" y="0"/>
                  </a:moveTo>
                  <a:lnTo>
                    <a:pt x="167" y="0"/>
                  </a:lnTo>
                  <a:lnTo>
                    <a:pt x="173" y="0"/>
                  </a:lnTo>
                  <a:lnTo>
                    <a:pt x="173" y="5"/>
                  </a:lnTo>
                  <a:lnTo>
                    <a:pt x="173" y="5"/>
                  </a:lnTo>
                  <a:lnTo>
                    <a:pt x="167" y="5"/>
                  </a:lnTo>
                  <a:lnTo>
                    <a:pt x="156" y="5"/>
                  </a:lnTo>
                  <a:lnTo>
                    <a:pt x="156" y="5"/>
                  </a:lnTo>
                  <a:lnTo>
                    <a:pt x="151" y="5"/>
                  </a:lnTo>
                  <a:lnTo>
                    <a:pt x="156" y="0"/>
                  </a:lnTo>
                  <a:lnTo>
                    <a:pt x="156" y="0"/>
                  </a:lnTo>
                  <a:lnTo>
                    <a:pt x="156" y="0"/>
                  </a:lnTo>
                  <a:close/>
                  <a:moveTo>
                    <a:pt x="184" y="0"/>
                  </a:moveTo>
                  <a:lnTo>
                    <a:pt x="201" y="0"/>
                  </a:lnTo>
                  <a:lnTo>
                    <a:pt x="201" y="0"/>
                  </a:lnTo>
                  <a:lnTo>
                    <a:pt x="201" y="5"/>
                  </a:lnTo>
                  <a:lnTo>
                    <a:pt x="201" y="5"/>
                  </a:lnTo>
                  <a:lnTo>
                    <a:pt x="201" y="5"/>
                  </a:lnTo>
                  <a:lnTo>
                    <a:pt x="184" y="5"/>
                  </a:lnTo>
                  <a:lnTo>
                    <a:pt x="184" y="5"/>
                  </a:lnTo>
                  <a:lnTo>
                    <a:pt x="184" y="5"/>
                  </a:lnTo>
                  <a:lnTo>
                    <a:pt x="184" y="0"/>
                  </a:lnTo>
                  <a:lnTo>
                    <a:pt x="184" y="0"/>
                  </a:lnTo>
                  <a:lnTo>
                    <a:pt x="184" y="0"/>
                  </a:lnTo>
                  <a:close/>
                  <a:moveTo>
                    <a:pt x="217" y="0"/>
                  </a:moveTo>
                  <a:lnTo>
                    <a:pt x="229" y="0"/>
                  </a:lnTo>
                  <a:lnTo>
                    <a:pt x="234" y="0"/>
                  </a:lnTo>
                  <a:lnTo>
                    <a:pt x="234" y="5"/>
                  </a:lnTo>
                  <a:lnTo>
                    <a:pt x="234" y="5"/>
                  </a:lnTo>
                  <a:lnTo>
                    <a:pt x="229" y="5"/>
                  </a:lnTo>
                  <a:lnTo>
                    <a:pt x="217" y="5"/>
                  </a:lnTo>
                  <a:lnTo>
                    <a:pt x="217" y="5"/>
                  </a:lnTo>
                  <a:lnTo>
                    <a:pt x="217" y="5"/>
                  </a:lnTo>
                  <a:lnTo>
                    <a:pt x="217" y="0"/>
                  </a:lnTo>
                  <a:lnTo>
                    <a:pt x="217" y="0"/>
                  </a:lnTo>
                  <a:lnTo>
                    <a:pt x="217" y="0"/>
                  </a:lnTo>
                  <a:close/>
                  <a:moveTo>
                    <a:pt x="251" y="0"/>
                  </a:moveTo>
                  <a:lnTo>
                    <a:pt x="262" y="0"/>
                  </a:lnTo>
                  <a:lnTo>
                    <a:pt x="262" y="0"/>
                  </a:lnTo>
                  <a:lnTo>
                    <a:pt x="262" y="5"/>
                  </a:lnTo>
                  <a:lnTo>
                    <a:pt x="262" y="5"/>
                  </a:lnTo>
                  <a:lnTo>
                    <a:pt x="262" y="5"/>
                  </a:lnTo>
                  <a:lnTo>
                    <a:pt x="251" y="5"/>
                  </a:lnTo>
                  <a:lnTo>
                    <a:pt x="245" y="5"/>
                  </a:lnTo>
                  <a:lnTo>
                    <a:pt x="245" y="5"/>
                  </a:lnTo>
                  <a:lnTo>
                    <a:pt x="245" y="0"/>
                  </a:lnTo>
                  <a:lnTo>
                    <a:pt x="251" y="0"/>
                  </a:lnTo>
                  <a:lnTo>
                    <a:pt x="251" y="0"/>
                  </a:lnTo>
                  <a:close/>
                  <a:moveTo>
                    <a:pt x="279" y="0"/>
                  </a:moveTo>
                  <a:lnTo>
                    <a:pt x="290" y="0"/>
                  </a:lnTo>
                  <a:lnTo>
                    <a:pt x="295" y="0"/>
                  </a:lnTo>
                  <a:lnTo>
                    <a:pt x="295" y="5"/>
                  </a:lnTo>
                  <a:lnTo>
                    <a:pt x="295" y="5"/>
                  </a:lnTo>
                  <a:lnTo>
                    <a:pt x="290" y="5"/>
                  </a:lnTo>
                  <a:lnTo>
                    <a:pt x="279" y="5"/>
                  </a:lnTo>
                  <a:lnTo>
                    <a:pt x="279" y="5"/>
                  </a:lnTo>
                  <a:lnTo>
                    <a:pt x="279" y="5"/>
                  </a:lnTo>
                  <a:lnTo>
                    <a:pt x="279" y="0"/>
                  </a:lnTo>
                  <a:lnTo>
                    <a:pt x="279" y="0"/>
                  </a:lnTo>
                  <a:lnTo>
                    <a:pt x="279" y="0"/>
                  </a:lnTo>
                  <a:close/>
                  <a:moveTo>
                    <a:pt x="312" y="0"/>
                  </a:moveTo>
                  <a:lnTo>
                    <a:pt x="323" y="0"/>
                  </a:lnTo>
                  <a:lnTo>
                    <a:pt x="323" y="0"/>
                  </a:lnTo>
                  <a:lnTo>
                    <a:pt x="323" y="5"/>
                  </a:lnTo>
                  <a:lnTo>
                    <a:pt x="323" y="5"/>
                  </a:lnTo>
                  <a:lnTo>
                    <a:pt x="323" y="5"/>
                  </a:lnTo>
                  <a:lnTo>
                    <a:pt x="312" y="5"/>
                  </a:lnTo>
                  <a:lnTo>
                    <a:pt x="307" y="5"/>
                  </a:lnTo>
                  <a:lnTo>
                    <a:pt x="307" y="5"/>
                  </a:lnTo>
                  <a:lnTo>
                    <a:pt x="307" y="0"/>
                  </a:lnTo>
                  <a:lnTo>
                    <a:pt x="312" y="0"/>
                  </a:lnTo>
                  <a:lnTo>
                    <a:pt x="312" y="0"/>
                  </a:lnTo>
                  <a:close/>
                  <a:moveTo>
                    <a:pt x="340" y="0"/>
                  </a:moveTo>
                  <a:lnTo>
                    <a:pt x="357" y="0"/>
                  </a:lnTo>
                  <a:lnTo>
                    <a:pt x="357" y="0"/>
                  </a:lnTo>
                  <a:lnTo>
                    <a:pt x="357" y="5"/>
                  </a:lnTo>
                  <a:lnTo>
                    <a:pt x="357" y="5"/>
                  </a:lnTo>
                  <a:lnTo>
                    <a:pt x="357" y="5"/>
                  </a:lnTo>
                  <a:lnTo>
                    <a:pt x="340" y="5"/>
                  </a:lnTo>
                  <a:lnTo>
                    <a:pt x="340" y="5"/>
                  </a:lnTo>
                  <a:lnTo>
                    <a:pt x="340" y="5"/>
                  </a:lnTo>
                  <a:lnTo>
                    <a:pt x="340" y="0"/>
                  </a:lnTo>
                  <a:lnTo>
                    <a:pt x="340" y="0"/>
                  </a:lnTo>
                  <a:lnTo>
                    <a:pt x="340" y="0"/>
                  </a:lnTo>
                  <a:close/>
                  <a:moveTo>
                    <a:pt x="373" y="0"/>
                  </a:moveTo>
                  <a:lnTo>
                    <a:pt x="385" y="0"/>
                  </a:lnTo>
                  <a:lnTo>
                    <a:pt x="385" y="0"/>
                  </a:lnTo>
                  <a:lnTo>
                    <a:pt x="390" y="5"/>
                  </a:lnTo>
                  <a:lnTo>
                    <a:pt x="385" y="5"/>
                  </a:lnTo>
                  <a:lnTo>
                    <a:pt x="385" y="5"/>
                  </a:lnTo>
                  <a:lnTo>
                    <a:pt x="373" y="5"/>
                  </a:lnTo>
                  <a:lnTo>
                    <a:pt x="368" y="5"/>
                  </a:lnTo>
                  <a:lnTo>
                    <a:pt x="368" y="5"/>
                  </a:lnTo>
                  <a:lnTo>
                    <a:pt x="368" y="0"/>
                  </a:lnTo>
                  <a:lnTo>
                    <a:pt x="373" y="0"/>
                  </a:lnTo>
                  <a:lnTo>
                    <a:pt x="373" y="0"/>
                  </a:lnTo>
                  <a:close/>
                  <a:moveTo>
                    <a:pt x="401" y="0"/>
                  </a:moveTo>
                  <a:lnTo>
                    <a:pt x="418" y="0"/>
                  </a:lnTo>
                  <a:lnTo>
                    <a:pt x="418" y="0"/>
                  </a:lnTo>
                  <a:lnTo>
                    <a:pt x="418" y="5"/>
                  </a:lnTo>
                  <a:lnTo>
                    <a:pt x="418" y="5"/>
                  </a:lnTo>
                  <a:lnTo>
                    <a:pt x="418" y="5"/>
                  </a:lnTo>
                  <a:lnTo>
                    <a:pt x="401" y="5"/>
                  </a:lnTo>
                  <a:lnTo>
                    <a:pt x="401" y="5"/>
                  </a:lnTo>
                  <a:lnTo>
                    <a:pt x="401" y="5"/>
                  </a:lnTo>
                  <a:lnTo>
                    <a:pt x="401" y="0"/>
                  </a:lnTo>
                  <a:lnTo>
                    <a:pt x="401" y="0"/>
                  </a:lnTo>
                  <a:lnTo>
                    <a:pt x="401" y="0"/>
                  </a:lnTo>
                  <a:close/>
                  <a:moveTo>
                    <a:pt x="435" y="0"/>
                  </a:moveTo>
                  <a:lnTo>
                    <a:pt x="446" y="0"/>
                  </a:lnTo>
                  <a:lnTo>
                    <a:pt x="451" y="0"/>
                  </a:lnTo>
                  <a:lnTo>
                    <a:pt x="451" y="5"/>
                  </a:lnTo>
                  <a:lnTo>
                    <a:pt x="451" y="5"/>
                  </a:lnTo>
                  <a:lnTo>
                    <a:pt x="446" y="5"/>
                  </a:lnTo>
                  <a:lnTo>
                    <a:pt x="435" y="5"/>
                  </a:lnTo>
                  <a:lnTo>
                    <a:pt x="435" y="5"/>
                  </a:lnTo>
                  <a:lnTo>
                    <a:pt x="429" y="5"/>
                  </a:lnTo>
                  <a:lnTo>
                    <a:pt x="435" y="0"/>
                  </a:lnTo>
                  <a:lnTo>
                    <a:pt x="435" y="0"/>
                  </a:lnTo>
                  <a:lnTo>
                    <a:pt x="435" y="0"/>
                  </a:lnTo>
                  <a:close/>
                  <a:moveTo>
                    <a:pt x="463" y="0"/>
                  </a:moveTo>
                  <a:lnTo>
                    <a:pt x="479" y="0"/>
                  </a:lnTo>
                  <a:lnTo>
                    <a:pt x="479" y="0"/>
                  </a:lnTo>
                  <a:lnTo>
                    <a:pt x="479" y="5"/>
                  </a:lnTo>
                  <a:lnTo>
                    <a:pt x="479" y="5"/>
                  </a:lnTo>
                  <a:lnTo>
                    <a:pt x="479" y="5"/>
                  </a:lnTo>
                  <a:lnTo>
                    <a:pt x="463" y="5"/>
                  </a:lnTo>
                  <a:lnTo>
                    <a:pt x="463" y="5"/>
                  </a:lnTo>
                  <a:lnTo>
                    <a:pt x="463" y="5"/>
                  </a:lnTo>
                  <a:lnTo>
                    <a:pt x="463" y="0"/>
                  </a:lnTo>
                  <a:lnTo>
                    <a:pt x="463" y="0"/>
                  </a:lnTo>
                  <a:lnTo>
                    <a:pt x="463" y="0"/>
                  </a:lnTo>
                  <a:close/>
                  <a:moveTo>
                    <a:pt x="496" y="0"/>
                  </a:moveTo>
                  <a:lnTo>
                    <a:pt x="507" y="0"/>
                  </a:lnTo>
                  <a:lnTo>
                    <a:pt x="513" y="0"/>
                  </a:lnTo>
                  <a:lnTo>
                    <a:pt x="513" y="5"/>
                  </a:lnTo>
                  <a:lnTo>
                    <a:pt x="513" y="5"/>
                  </a:lnTo>
                  <a:lnTo>
                    <a:pt x="507" y="5"/>
                  </a:lnTo>
                  <a:lnTo>
                    <a:pt x="496" y="5"/>
                  </a:lnTo>
                  <a:lnTo>
                    <a:pt x="496" y="5"/>
                  </a:lnTo>
                  <a:lnTo>
                    <a:pt x="496" y="5"/>
                  </a:lnTo>
                  <a:lnTo>
                    <a:pt x="496" y="0"/>
                  </a:lnTo>
                  <a:lnTo>
                    <a:pt x="496" y="0"/>
                  </a:lnTo>
                  <a:lnTo>
                    <a:pt x="496" y="0"/>
                  </a:lnTo>
                  <a:close/>
                  <a:moveTo>
                    <a:pt x="529" y="0"/>
                  </a:moveTo>
                  <a:lnTo>
                    <a:pt x="541" y="0"/>
                  </a:lnTo>
                  <a:lnTo>
                    <a:pt x="541" y="0"/>
                  </a:lnTo>
                  <a:lnTo>
                    <a:pt x="541" y="5"/>
                  </a:lnTo>
                  <a:lnTo>
                    <a:pt x="541" y="5"/>
                  </a:lnTo>
                  <a:lnTo>
                    <a:pt x="541" y="5"/>
                  </a:lnTo>
                  <a:lnTo>
                    <a:pt x="529" y="5"/>
                  </a:lnTo>
                  <a:lnTo>
                    <a:pt x="524" y="5"/>
                  </a:lnTo>
                  <a:lnTo>
                    <a:pt x="524" y="5"/>
                  </a:lnTo>
                  <a:lnTo>
                    <a:pt x="524" y="0"/>
                  </a:lnTo>
                  <a:lnTo>
                    <a:pt x="529" y="0"/>
                  </a:lnTo>
                  <a:lnTo>
                    <a:pt x="529" y="0"/>
                  </a:lnTo>
                  <a:close/>
                  <a:moveTo>
                    <a:pt x="557" y="0"/>
                  </a:moveTo>
                  <a:lnTo>
                    <a:pt x="574" y="0"/>
                  </a:lnTo>
                  <a:lnTo>
                    <a:pt x="574" y="0"/>
                  </a:lnTo>
                  <a:lnTo>
                    <a:pt x="574" y="5"/>
                  </a:lnTo>
                  <a:lnTo>
                    <a:pt x="574" y="5"/>
                  </a:lnTo>
                  <a:lnTo>
                    <a:pt x="574" y="5"/>
                  </a:lnTo>
                  <a:lnTo>
                    <a:pt x="557" y="5"/>
                  </a:lnTo>
                  <a:lnTo>
                    <a:pt x="557" y="5"/>
                  </a:lnTo>
                  <a:lnTo>
                    <a:pt x="557" y="5"/>
                  </a:lnTo>
                  <a:lnTo>
                    <a:pt x="557" y="0"/>
                  </a:lnTo>
                  <a:lnTo>
                    <a:pt x="557" y="0"/>
                  </a:lnTo>
                  <a:lnTo>
                    <a:pt x="557" y="0"/>
                  </a:lnTo>
                  <a:close/>
                  <a:moveTo>
                    <a:pt x="591" y="0"/>
                  </a:moveTo>
                  <a:lnTo>
                    <a:pt x="602" y="0"/>
                  </a:lnTo>
                  <a:lnTo>
                    <a:pt x="602" y="0"/>
                  </a:lnTo>
                  <a:lnTo>
                    <a:pt x="602" y="5"/>
                  </a:lnTo>
                  <a:lnTo>
                    <a:pt x="602" y="5"/>
                  </a:lnTo>
                  <a:lnTo>
                    <a:pt x="602" y="5"/>
                  </a:lnTo>
                  <a:lnTo>
                    <a:pt x="591" y="5"/>
                  </a:lnTo>
                  <a:lnTo>
                    <a:pt x="585" y="5"/>
                  </a:lnTo>
                  <a:lnTo>
                    <a:pt x="585" y="5"/>
                  </a:lnTo>
                  <a:lnTo>
                    <a:pt x="585" y="0"/>
                  </a:lnTo>
                  <a:lnTo>
                    <a:pt x="591" y="0"/>
                  </a:lnTo>
                  <a:lnTo>
                    <a:pt x="591" y="0"/>
                  </a:lnTo>
                  <a:close/>
                  <a:moveTo>
                    <a:pt x="619" y="0"/>
                  </a:moveTo>
                  <a:lnTo>
                    <a:pt x="635" y="0"/>
                  </a:lnTo>
                  <a:lnTo>
                    <a:pt x="635" y="0"/>
                  </a:lnTo>
                  <a:lnTo>
                    <a:pt x="635" y="5"/>
                  </a:lnTo>
                  <a:lnTo>
                    <a:pt x="635" y="5"/>
                  </a:lnTo>
                  <a:lnTo>
                    <a:pt x="635" y="5"/>
                  </a:lnTo>
                  <a:lnTo>
                    <a:pt x="619" y="5"/>
                  </a:lnTo>
                  <a:lnTo>
                    <a:pt x="619" y="5"/>
                  </a:lnTo>
                  <a:lnTo>
                    <a:pt x="619" y="5"/>
                  </a:lnTo>
                  <a:lnTo>
                    <a:pt x="619" y="0"/>
                  </a:lnTo>
                  <a:lnTo>
                    <a:pt x="619" y="0"/>
                  </a:lnTo>
                  <a:lnTo>
                    <a:pt x="619" y="0"/>
                  </a:lnTo>
                  <a:close/>
                  <a:moveTo>
                    <a:pt x="652" y="0"/>
                  </a:moveTo>
                  <a:lnTo>
                    <a:pt x="663" y="0"/>
                  </a:lnTo>
                  <a:lnTo>
                    <a:pt x="663" y="0"/>
                  </a:lnTo>
                  <a:lnTo>
                    <a:pt x="669" y="5"/>
                  </a:lnTo>
                  <a:lnTo>
                    <a:pt x="663" y="5"/>
                  </a:lnTo>
                  <a:lnTo>
                    <a:pt x="663" y="5"/>
                  </a:lnTo>
                  <a:lnTo>
                    <a:pt x="652" y="5"/>
                  </a:lnTo>
                  <a:lnTo>
                    <a:pt x="652" y="5"/>
                  </a:lnTo>
                  <a:lnTo>
                    <a:pt x="647" y="5"/>
                  </a:lnTo>
                  <a:lnTo>
                    <a:pt x="652" y="0"/>
                  </a:lnTo>
                  <a:lnTo>
                    <a:pt x="652" y="0"/>
                  </a:lnTo>
                  <a:lnTo>
                    <a:pt x="652" y="0"/>
                  </a:lnTo>
                  <a:close/>
                  <a:moveTo>
                    <a:pt x="680" y="0"/>
                  </a:moveTo>
                  <a:lnTo>
                    <a:pt x="697" y="0"/>
                  </a:lnTo>
                  <a:lnTo>
                    <a:pt x="697" y="0"/>
                  </a:lnTo>
                  <a:lnTo>
                    <a:pt x="697" y="5"/>
                  </a:lnTo>
                  <a:lnTo>
                    <a:pt x="697" y="5"/>
                  </a:lnTo>
                  <a:lnTo>
                    <a:pt x="697" y="5"/>
                  </a:lnTo>
                  <a:lnTo>
                    <a:pt x="680" y="5"/>
                  </a:lnTo>
                  <a:lnTo>
                    <a:pt x="680" y="5"/>
                  </a:lnTo>
                  <a:lnTo>
                    <a:pt x="680" y="5"/>
                  </a:lnTo>
                  <a:lnTo>
                    <a:pt x="680" y="0"/>
                  </a:lnTo>
                  <a:lnTo>
                    <a:pt x="680" y="0"/>
                  </a:lnTo>
                  <a:lnTo>
                    <a:pt x="680" y="0"/>
                  </a:lnTo>
                  <a:close/>
                  <a:moveTo>
                    <a:pt x="713" y="0"/>
                  </a:moveTo>
                  <a:lnTo>
                    <a:pt x="725" y="0"/>
                  </a:lnTo>
                  <a:lnTo>
                    <a:pt x="730" y="0"/>
                  </a:lnTo>
                  <a:lnTo>
                    <a:pt x="730" y="5"/>
                  </a:lnTo>
                  <a:lnTo>
                    <a:pt x="730" y="5"/>
                  </a:lnTo>
                  <a:lnTo>
                    <a:pt x="725" y="5"/>
                  </a:lnTo>
                  <a:lnTo>
                    <a:pt x="713" y="5"/>
                  </a:lnTo>
                  <a:lnTo>
                    <a:pt x="713" y="5"/>
                  </a:lnTo>
                  <a:lnTo>
                    <a:pt x="713" y="5"/>
                  </a:lnTo>
                  <a:lnTo>
                    <a:pt x="713" y="0"/>
                  </a:lnTo>
                  <a:lnTo>
                    <a:pt x="713" y="0"/>
                  </a:lnTo>
                  <a:lnTo>
                    <a:pt x="713" y="0"/>
                  </a:lnTo>
                  <a:close/>
                  <a:moveTo>
                    <a:pt x="741" y="0"/>
                  </a:moveTo>
                  <a:lnTo>
                    <a:pt x="758" y="0"/>
                  </a:lnTo>
                  <a:lnTo>
                    <a:pt x="758" y="0"/>
                  </a:lnTo>
                  <a:lnTo>
                    <a:pt x="758" y="5"/>
                  </a:lnTo>
                  <a:lnTo>
                    <a:pt x="758" y="5"/>
                  </a:lnTo>
                  <a:lnTo>
                    <a:pt x="758" y="5"/>
                  </a:lnTo>
                  <a:lnTo>
                    <a:pt x="741" y="5"/>
                  </a:lnTo>
                  <a:lnTo>
                    <a:pt x="741" y="5"/>
                  </a:lnTo>
                  <a:lnTo>
                    <a:pt x="741" y="5"/>
                  </a:lnTo>
                  <a:lnTo>
                    <a:pt x="741" y="0"/>
                  </a:lnTo>
                  <a:lnTo>
                    <a:pt x="741" y="0"/>
                  </a:lnTo>
                  <a:lnTo>
                    <a:pt x="741" y="0"/>
                  </a:lnTo>
                  <a:close/>
                  <a:moveTo>
                    <a:pt x="775" y="0"/>
                  </a:moveTo>
                  <a:lnTo>
                    <a:pt x="786" y="0"/>
                  </a:lnTo>
                  <a:lnTo>
                    <a:pt x="791" y="0"/>
                  </a:lnTo>
                  <a:lnTo>
                    <a:pt x="791" y="5"/>
                  </a:lnTo>
                  <a:lnTo>
                    <a:pt x="791" y="5"/>
                  </a:lnTo>
                  <a:lnTo>
                    <a:pt x="786" y="5"/>
                  </a:lnTo>
                  <a:lnTo>
                    <a:pt x="775" y="5"/>
                  </a:lnTo>
                  <a:lnTo>
                    <a:pt x="775" y="5"/>
                  </a:lnTo>
                  <a:lnTo>
                    <a:pt x="775" y="5"/>
                  </a:lnTo>
                  <a:lnTo>
                    <a:pt x="775" y="0"/>
                  </a:lnTo>
                  <a:lnTo>
                    <a:pt x="775" y="0"/>
                  </a:lnTo>
                  <a:lnTo>
                    <a:pt x="775" y="0"/>
                  </a:lnTo>
                  <a:close/>
                  <a:moveTo>
                    <a:pt x="808" y="0"/>
                  </a:moveTo>
                  <a:lnTo>
                    <a:pt x="819" y="0"/>
                  </a:lnTo>
                  <a:lnTo>
                    <a:pt x="819" y="0"/>
                  </a:lnTo>
                  <a:lnTo>
                    <a:pt x="819" y="5"/>
                  </a:lnTo>
                  <a:lnTo>
                    <a:pt x="819" y="5"/>
                  </a:lnTo>
                  <a:lnTo>
                    <a:pt x="819" y="5"/>
                  </a:lnTo>
                  <a:lnTo>
                    <a:pt x="808" y="5"/>
                  </a:lnTo>
                  <a:lnTo>
                    <a:pt x="803" y="5"/>
                  </a:lnTo>
                  <a:lnTo>
                    <a:pt x="803" y="5"/>
                  </a:lnTo>
                  <a:lnTo>
                    <a:pt x="803" y="0"/>
                  </a:lnTo>
                  <a:lnTo>
                    <a:pt x="808" y="0"/>
                  </a:lnTo>
                  <a:lnTo>
                    <a:pt x="808" y="0"/>
                  </a:lnTo>
                  <a:close/>
                  <a:moveTo>
                    <a:pt x="836" y="0"/>
                  </a:moveTo>
                  <a:lnTo>
                    <a:pt x="853" y="0"/>
                  </a:lnTo>
                  <a:lnTo>
                    <a:pt x="853" y="0"/>
                  </a:lnTo>
                  <a:lnTo>
                    <a:pt x="853" y="5"/>
                  </a:lnTo>
                  <a:lnTo>
                    <a:pt x="853" y="5"/>
                  </a:lnTo>
                  <a:lnTo>
                    <a:pt x="853" y="5"/>
                  </a:lnTo>
                  <a:lnTo>
                    <a:pt x="836" y="5"/>
                  </a:lnTo>
                  <a:lnTo>
                    <a:pt x="836" y="5"/>
                  </a:lnTo>
                  <a:lnTo>
                    <a:pt x="836" y="5"/>
                  </a:lnTo>
                  <a:lnTo>
                    <a:pt x="836" y="0"/>
                  </a:lnTo>
                  <a:lnTo>
                    <a:pt x="836" y="0"/>
                  </a:lnTo>
                  <a:lnTo>
                    <a:pt x="836" y="0"/>
                  </a:lnTo>
                  <a:close/>
                  <a:moveTo>
                    <a:pt x="869" y="0"/>
                  </a:moveTo>
                  <a:lnTo>
                    <a:pt x="881" y="0"/>
                  </a:lnTo>
                  <a:lnTo>
                    <a:pt x="881" y="0"/>
                  </a:lnTo>
                  <a:lnTo>
                    <a:pt x="881" y="5"/>
                  </a:lnTo>
                  <a:lnTo>
                    <a:pt x="881" y="5"/>
                  </a:lnTo>
                  <a:lnTo>
                    <a:pt x="881" y="5"/>
                  </a:lnTo>
                  <a:lnTo>
                    <a:pt x="869" y="5"/>
                  </a:lnTo>
                  <a:lnTo>
                    <a:pt x="864" y="5"/>
                  </a:lnTo>
                  <a:lnTo>
                    <a:pt x="864" y="5"/>
                  </a:lnTo>
                  <a:lnTo>
                    <a:pt x="864" y="0"/>
                  </a:lnTo>
                  <a:lnTo>
                    <a:pt x="869" y="0"/>
                  </a:lnTo>
                  <a:lnTo>
                    <a:pt x="869" y="0"/>
                  </a:lnTo>
                  <a:close/>
                  <a:moveTo>
                    <a:pt x="897" y="0"/>
                  </a:moveTo>
                  <a:lnTo>
                    <a:pt x="914" y="0"/>
                  </a:lnTo>
                  <a:lnTo>
                    <a:pt x="914" y="0"/>
                  </a:lnTo>
                  <a:lnTo>
                    <a:pt x="914" y="5"/>
                  </a:lnTo>
                  <a:lnTo>
                    <a:pt x="914" y="5"/>
                  </a:lnTo>
                  <a:lnTo>
                    <a:pt x="914" y="5"/>
                  </a:lnTo>
                  <a:lnTo>
                    <a:pt x="897" y="5"/>
                  </a:lnTo>
                  <a:lnTo>
                    <a:pt x="897" y="5"/>
                  </a:lnTo>
                  <a:lnTo>
                    <a:pt x="897" y="5"/>
                  </a:lnTo>
                  <a:lnTo>
                    <a:pt x="897" y="0"/>
                  </a:lnTo>
                  <a:lnTo>
                    <a:pt x="897" y="0"/>
                  </a:lnTo>
                  <a:lnTo>
                    <a:pt x="897" y="0"/>
                  </a:lnTo>
                  <a:close/>
                  <a:moveTo>
                    <a:pt x="931" y="0"/>
                  </a:moveTo>
                  <a:lnTo>
                    <a:pt x="942" y="0"/>
                  </a:lnTo>
                  <a:lnTo>
                    <a:pt x="942" y="0"/>
                  </a:lnTo>
                  <a:lnTo>
                    <a:pt x="947" y="5"/>
                  </a:lnTo>
                  <a:lnTo>
                    <a:pt x="942" y="5"/>
                  </a:lnTo>
                  <a:lnTo>
                    <a:pt x="942" y="5"/>
                  </a:lnTo>
                  <a:lnTo>
                    <a:pt x="931" y="5"/>
                  </a:lnTo>
                  <a:lnTo>
                    <a:pt x="931" y="5"/>
                  </a:lnTo>
                  <a:lnTo>
                    <a:pt x="925" y="5"/>
                  </a:lnTo>
                  <a:lnTo>
                    <a:pt x="931" y="0"/>
                  </a:lnTo>
                  <a:lnTo>
                    <a:pt x="931" y="0"/>
                  </a:lnTo>
                  <a:lnTo>
                    <a:pt x="931" y="0"/>
                  </a:lnTo>
                  <a:close/>
                  <a:moveTo>
                    <a:pt x="959" y="0"/>
                  </a:moveTo>
                  <a:lnTo>
                    <a:pt x="975" y="0"/>
                  </a:lnTo>
                  <a:lnTo>
                    <a:pt x="975" y="0"/>
                  </a:lnTo>
                  <a:lnTo>
                    <a:pt x="975" y="5"/>
                  </a:lnTo>
                  <a:lnTo>
                    <a:pt x="975" y="5"/>
                  </a:lnTo>
                  <a:lnTo>
                    <a:pt x="975" y="5"/>
                  </a:lnTo>
                  <a:lnTo>
                    <a:pt x="959" y="5"/>
                  </a:lnTo>
                  <a:lnTo>
                    <a:pt x="959" y="5"/>
                  </a:lnTo>
                  <a:lnTo>
                    <a:pt x="959" y="5"/>
                  </a:lnTo>
                  <a:lnTo>
                    <a:pt x="959" y="0"/>
                  </a:lnTo>
                  <a:lnTo>
                    <a:pt x="959" y="0"/>
                  </a:lnTo>
                  <a:lnTo>
                    <a:pt x="959" y="0"/>
                  </a:lnTo>
                  <a:close/>
                  <a:moveTo>
                    <a:pt x="992" y="0"/>
                  </a:moveTo>
                  <a:lnTo>
                    <a:pt x="1003" y="0"/>
                  </a:lnTo>
                  <a:lnTo>
                    <a:pt x="1009" y="0"/>
                  </a:lnTo>
                  <a:lnTo>
                    <a:pt x="1009" y="5"/>
                  </a:lnTo>
                  <a:lnTo>
                    <a:pt x="1009" y="5"/>
                  </a:lnTo>
                  <a:lnTo>
                    <a:pt x="1003" y="5"/>
                  </a:lnTo>
                  <a:lnTo>
                    <a:pt x="992" y="5"/>
                  </a:lnTo>
                  <a:lnTo>
                    <a:pt x="992" y="5"/>
                  </a:lnTo>
                  <a:lnTo>
                    <a:pt x="992" y="5"/>
                  </a:lnTo>
                  <a:lnTo>
                    <a:pt x="992" y="0"/>
                  </a:lnTo>
                  <a:lnTo>
                    <a:pt x="992" y="0"/>
                  </a:lnTo>
                  <a:lnTo>
                    <a:pt x="992" y="0"/>
                  </a:lnTo>
                  <a:close/>
                  <a:moveTo>
                    <a:pt x="1025" y="0"/>
                  </a:moveTo>
                  <a:lnTo>
                    <a:pt x="1037" y="0"/>
                  </a:lnTo>
                  <a:lnTo>
                    <a:pt x="1037" y="0"/>
                  </a:lnTo>
                  <a:lnTo>
                    <a:pt x="1037" y="5"/>
                  </a:lnTo>
                  <a:lnTo>
                    <a:pt x="1037" y="5"/>
                  </a:lnTo>
                  <a:lnTo>
                    <a:pt x="1037" y="5"/>
                  </a:lnTo>
                  <a:lnTo>
                    <a:pt x="1025" y="5"/>
                  </a:lnTo>
                  <a:lnTo>
                    <a:pt x="1020" y="5"/>
                  </a:lnTo>
                  <a:lnTo>
                    <a:pt x="1020" y="5"/>
                  </a:lnTo>
                  <a:lnTo>
                    <a:pt x="1020" y="0"/>
                  </a:lnTo>
                  <a:lnTo>
                    <a:pt x="1025" y="0"/>
                  </a:lnTo>
                  <a:lnTo>
                    <a:pt x="1025" y="0"/>
                  </a:lnTo>
                  <a:close/>
                  <a:moveTo>
                    <a:pt x="1053" y="0"/>
                  </a:moveTo>
                  <a:lnTo>
                    <a:pt x="1064" y="0"/>
                  </a:lnTo>
                  <a:lnTo>
                    <a:pt x="1070" y="0"/>
                  </a:lnTo>
                  <a:lnTo>
                    <a:pt x="1070" y="5"/>
                  </a:lnTo>
                  <a:lnTo>
                    <a:pt x="1070" y="5"/>
                  </a:lnTo>
                  <a:lnTo>
                    <a:pt x="1064" y="5"/>
                  </a:lnTo>
                  <a:lnTo>
                    <a:pt x="1053" y="5"/>
                  </a:lnTo>
                  <a:lnTo>
                    <a:pt x="1053" y="5"/>
                  </a:lnTo>
                  <a:lnTo>
                    <a:pt x="1053" y="5"/>
                  </a:lnTo>
                  <a:lnTo>
                    <a:pt x="1053" y="0"/>
                  </a:lnTo>
                  <a:lnTo>
                    <a:pt x="1053" y="0"/>
                  </a:lnTo>
                  <a:lnTo>
                    <a:pt x="1053" y="0"/>
                  </a:lnTo>
                  <a:close/>
                  <a:moveTo>
                    <a:pt x="1087" y="0"/>
                  </a:moveTo>
                  <a:lnTo>
                    <a:pt x="1098" y="0"/>
                  </a:lnTo>
                  <a:lnTo>
                    <a:pt x="1098" y="0"/>
                  </a:lnTo>
                  <a:lnTo>
                    <a:pt x="1098" y="5"/>
                  </a:lnTo>
                  <a:lnTo>
                    <a:pt x="1098" y="5"/>
                  </a:lnTo>
                  <a:lnTo>
                    <a:pt x="1098" y="5"/>
                  </a:lnTo>
                  <a:lnTo>
                    <a:pt x="1087" y="5"/>
                  </a:lnTo>
                  <a:lnTo>
                    <a:pt x="1081" y="5"/>
                  </a:lnTo>
                  <a:lnTo>
                    <a:pt x="1081" y="5"/>
                  </a:lnTo>
                  <a:lnTo>
                    <a:pt x="1081" y="0"/>
                  </a:lnTo>
                  <a:lnTo>
                    <a:pt x="1087" y="0"/>
                  </a:lnTo>
                  <a:lnTo>
                    <a:pt x="1087" y="0"/>
                  </a:lnTo>
                  <a:close/>
                  <a:moveTo>
                    <a:pt x="1115" y="0"/>
                  </a:moveTo>
                  <a:lnTo>
                    <a:pt x="1131" y="0"/>
                  </a:lnTo>
                  <a:lnTo>
                    <a:pt x="1131" y="0"/>
                  </a:lnTo>
                  <a:lnTo>
                    <a:pt x="1131" y="5"/>
                  </a:lnTo>
                  <a:lnTo>
                    <a:pt x="1131" y="5"/>
                  </a:lnTo>
                  <a:lnTo>
                    <a:pt x="1131" y="5"/>
                  </a:lnTo>
                  <a:lnTo>
                    <a:pt x="1115" y="5"/>
                  </a:lnTo>
                  <a:lnTo>
                    <a:pt x="1115" y="5"/>
                  </a:lnTo>
                  <a:lnTo>
                    <a:pt x="1115" y="5"/>
                  </a:lnTo>
                  <a:lnTo>
                    <a:pt x="1115" y="0"/>
                  </a:lnTo>
                  <a:lnTo>
                    <a:pt x="1115" y="0"/>
                  </a:lnTo>
                  <a:lnTo>
                    <a:pt x="1115" y="0"/>
                  </a:lnTo>
                  <a:close/>
                  <a:moveTo>
                    <a:pt x="1148" y="0"/>
                  </a:moveTo>
                  <a:lnTo>
                    <a:pt x="1159" y="0"/>
                  </a:lnTo>
                  <a:lnTo>
                    <a:pt x="1159" y="0"/>
                  </a:lnTo>
                  <a:lnTo>
                    <a:pt x="1165" y="5"/>
                  </a:lnTo>
                  <a:lnTo>
                    <a:pt x="1159" y="5"/>
                  </a:lnTo>
                  <a:lnTo>
                    <a:pt x="1159" y="5"/>
                  </a:lnTo>
                  <a:lnTo>
                    <a:pt x="1148" y="5"/>
                  </a:lnTo>
                  <a:lnTo>
                    <a:pt x="1142" y="5"/>
                  </a:lnTo>
                  <a:lnTo>
                    <a:pt x="1142" y="5"/>
                  </a:lnTo>
                  <a:lnTo>
                    <a:pt x="1142" y="0"/>
                  </a:lnTo>
                  <a:lnTo>
                    <a:pt x="1148" y="0"/>
                  </a:lnTo>
                  <a:lnTo>
                    <a:pt x="1148" y="0"/>
                  </a:lnTo>
                  <a:close/>
                  <a:moveTo>
                    <a:pt x="1176" y="0"/>
                  </a:moveTo>
                  <a:lnTo>
                    <a:pt x="1193" y="0"/>
                  </a:lnTo>
                  <a:lnTo>
                    <a:pt x="1193" y="0"/>
                  </a:lnTo>
                  <a:lnTo>
                    <a:pt x="1193" y="5"/>
                  </a:lnTo>
                  <a:lnTo>
                    <a:pt x="1193" y="5"/>
                  </a:lnTo>
                  <a:lnTo>
                    <a:pt x="1193" y="5"/>
                  </a:lnTo>
                  <a:lnTo>
                    <a:pt x="1176" y="5"/>
                  </a:lnTo>
                  <a:lnTo>
                    <a:pt x="1176" y="5"/>
                  </a:lnTo>
                  <a:lnTo>
                    <a:pt x="1176" y="5"/>
                  </a:lnTo>
                  <a:lnTo>
                    <a:pt x="1176" y="0"/>
                  </a:lnTo>
                  <a:lnTo>
                    <a:pt x="1176" y="0"/>
                  </a:lnTo>
                  <a:lnTo>
                    <a:pt x="1176" y="0"/>
                  </a:lnTo>
                  <a:close/>
                  <a:moveTo>
                    <a:pt x="1209" y="0"/>
                  </a:moveTo>
                  <a:lnTo>
                    <a:pt x="1220" y="0"/>
                  </a:lnTo>
                  <a:lnTo>
                    <a:pt x="1226" y="0"/>
                  </a:lnTo>
                  <a:lnTo>
                    <a:pt x="1226" y="5"/>
                  </a:lnTo>
                  <a:lnTo>
                    <a:pt x="1226" y="5"/>
                  </a:lnTo>
                  <a:lnTo>
                    <a:pt x="1220" y="5"/>
                  </a:lnTo>
                  <a:lnTo>
                    <a:pt x="1209" y="5"/>
                  </a:lnTo>
                  <a:lnTo>
                    <a:pt x="1209" y="5"/>
                  </a:lnTo>
                  <a:lnTo>
                    <a:pt x="1204" y="5"/>
                  </a:lnTo>
                  <a:lnTo>
                    <a:pt x="1209" y="0"/>
                  </a:lnTo>
                  <a:lnTo>
                    <a:pt x="1209" y="0"/>
                  </a:lnTo>
                  <a:lnTo>
                    <a:pt x="1209" y="0"/>
                  </a:lnTo>
                  <a:close/>
                  <a:moveTo>
                    <a:pt x="1237" y="0"/>
                  </a:moveTo>
                  <a:lnTo>
                    <a:pt x="1254" y="0"/>
                  </a:lnTo>
                  <a:lnTo>
                    <a:pt x="1254" y="0"/>
                  </a:lnTo>
                  <a:lnTo>
                    <a:pt x="1254" y="5"/>
                  </a:lnTo>
                  <a:lnTo>
                    <a:pt x="1254" y="5"/>
                  </a:lnTo>
                  <a:lnTo>
                    <a:pt x="1254" y="5"/>
                  </a:lnTo>
                  <a:lnTo>
                    <a:pt x="1237" y="5"/>
                  </a:lnTo>
                  <a:lnTo>
                    <a:pt x="1237" y="5"/>
                  </a:lnTo>
                  <a:lnTo>
                    <a:pt x="1237" y="5"/>
                  </a:lnTo>
                  <a:lnTo>
                    <a:pt x="1237" y="0"/>
                  </a:lnTo>
                  <a:lnTo>
                    <a:pt x="1237" y="0"/>
                  </a:lnTo>
                  <a:lnTo>
                    <a:pt x="1237" y="0"/>
                  </a:lnTo>
                  <a:close/>
                  <a:moveTo>
                    <a:pt x="1271" y="0"/>
                  </a:moveTo>
                  <a:lnTo>
                    <a:pt x="1282" y="0"/>
                  </a:lnTo>
                  <a:lnTo>
                    <a:pt x="1287" y="0"/>
                  </a:lnTo>
                  <a:lnTo>
                    <a:pt x="1287" y="5"/>
                  </a:lnTo>
                  <a:lnTo>
                    <a:pt x="1287" y="5"/>
                  </a:lnTo>
                  <a:lnTo>
                    <a:pt x="1282" y="5"/>
                  </a:lnTo>
                  <a:lnTo>
                    <a:pt x="1271" y="5"/>
                  </a:lnTo>
                  <a:lnTo>
                    <a:pt x="1271" y="5"/>
                  </a:lnTo>
                  <a:lnTo>
                    <a:pt x="1271" y="5"/>
                  </a:lnTo>
                  <a:lnTo>
                    <a:pt x="1271" y="0"/>
                  </a:lnTo>
                  <a:lnTo>
                    <a:pt x="1271" y="0"/>
                  </a:lnTo>
                  <a:lnTo>
                    <a:pt x="1271" y="0"/>
                  </a:lnTo>
                  <a:close/>
                  <a:moveTo>
                    <a:pt x="1304" y="0"/>
                  </a:moveTo>
                  <a:lnTo>
                    <a:pt x="1315" y="0"/>
                  </a:lnTo>
                  <a:lnTo>
                    <a:pt x="1315" y="0"/>
                  </a:lnTo>
                  <a:lnTo>
                    <a:pt x="1315" y="5"/>
                  </a:lnTo>
                  <a:lnTo>
                    <a:pt x="1315" y="5"/>
                  </a:lnTo>
                  <a:lnTo>
                    <a:pt x="1315" y="5"/>
                  </a:lnTo>
                  <a:lnTo>
                    <a:pt x="1304" y="5"/>
                  </a:lnTo>
                  <a:lnTo>
                    <a:pt x="1298" y="5"/>
                  </a:lnTo>
                  <a:lnTo>
                    <a:pt x="1298" y="5"/>
                  </a:lnTo>
                  <a:lnTo>
                    <a:pt x="1298" y="0"/>
                  </a:lnTo>
                  <a:lnTo>
                    <a:pt x="1304" y="0"/>
                  </a:lnTo>
                  <a:lnTo>
                    <a:pt x="1304" y="0"/>
                  </a:lnTo>
                  <a:close/>
                  <a:moveTo>
                    <a:pt x="1332" y="0"/>
                  </a:moveTo>
                  <a:lnTo>
                    <a:pt x="1343" y="0"/>
                  </a:lnTo>
                  <a:lnTo>
                    <a:pt x="1349" y="0"/>
                  </a:lnTo>
                  <a:lnTo>
                    <a:pt x="1349" y="5"/>
                  </a:lnTo>
                  <a:lnTo>
                    <a:pt x="1349" y="5"/>
                  </a:lnTo>
                  <a:lnTo>
                    <a:pt x="1343" y="5"/>
                  </a:lnTo>
                  <a:lnTo>
                    <a:pt x="1332" y="5"/>
                  </a:lnTo>
                  <a:lnTo>
                    <a:pt x="1332" y="5"/>
                  </a:lnTo>
                  <a:lnTo>
                    <a:pt x="1332" y="5"/>
                  </a:lnTo>
                  <a:lnTo>
                    <a:pt x="1332" y="0"/>
                  </a:lnTo>
                  <a:lnTo>
                    <a:pt x="1332" y="0"/>
                  </a:lnTo>
                  <a:lnTo>
                    <a:pt x="1332" y="0"/>
                  </a:lnTo>
                  <a:close/>
                  <a:moveTo>
                    <a:pt x="1365" y="0"/>
                  </a:moveTo>
                  <a:lnTo>
                    <a:pt x="1377" y="0"/>
                  </a:lnTo>
                  <a:lnTo>
                    <a:pt x="1377" y="0"/>
                  </a:lnTo>
                  <a:lnTo>
                    <a:pt x="1377" y="5"/>
                  </a:lnTo>
                  <a:lnTo>
                    <a:pt x="1377" y="5"/>
                  </a:lnTo>
                  <a:lnTo>
                    <a:pt x="1377" y="5"/>
                  </a:lnTo>
                  <a:lnTo>
                    <a:pt x="1365" y="5"/>
                  </a:lnTo>
                  <a:lnTo>
                    <a:pt x="1360" y="5"/>
                  </a:lnTo>
                  <a:lnTo>
                    <a:pt x="1360" y="5"/>
                  </a:lnTo>
                  <a:lnTo>
                    <a:pt x="1360" y="0"/>
                  </a:lnTo>
                  <a:lnTo>
                    <a:pt x="1365" y="0"/>
                  </a:lnTo>
                  <a:lnTo>
                    <a:pt x="1365" y="0"/>
                  </a:lnTo>
                  <a:close/>
                  <a:moveTo>
                    <a:pt x="1393" y="0"/>
                  </a:moveTo>
                  <a:lnTo>
                    <a:pt x="1410" y="0"/>
                  </a:lnTo>
                  <a:lnTo>
                    <a:pt x="1410" y="0"/>
                  </a:lnTo>
                  <a:lnTo>
                    <a:pt x="1410" y="5"/>
                  </a:lnTo>
                  <a:lnTo>
                    <a:pt x="1410" y="5"/>
                  </a:lnTo>
                  <a:lnTo>
                    <a:pt x="1410" y="5"/>
                  </a:lnTo>
                  <a:lnTo>
                    <a:pt x="1393" y="5"/>
                  </a:lnTo>
                  <a:lnTo>
                    <a:pt x="1393" y="5"/>
                  </a:lnTo>
                  <a:lnTo>
                    <a:pt x="1393" y="5"/>
                  </a:lnTo>
                  <a:lnTo>
                    <a:pt x="1393" y="0"/>
                  </a:lnTo>
                  <a:lnTo>
                    <a:pt x="1393" y="0"/>
                  </a:lnTo>
                  <a:lnTo>
                    <a:pt x="1393" y="0"/>
                  </a:lnTo>
                  <a:close/>
                  <a:moveTo>
                    <a:pt x="1427" y="0"/>
                  </a:moveTo>
                  <a:lnTo>
                    <a:pt x="1438" y="0"/>
                  </a:lnTo>
                  <a:lnTo>
                    <a:pt x="1438" y="0"/>
                  </a:lnTo>
                  <a:lnTo>
                    <a:pt x="1443" y="5"/>
                  </a:lnTo>
                  <a:lnTo>
                    <a:pt x="1438" y="5"/>
                  </a:lnTo>
                  <a:lnTo>
                    <a:pt x="1438" y="5"/>
                  </a:lnTo>
                  <a:lnTo>
                    <a:pt x="1427" y="5"/>
                  </a:lnTo>
                  <a:lnTo>
                    <a:pt x="1421" y="5"/>
                  </a:lnTo>
                  <a:lnTo>
                    <a:pt x="1421" y="5"/>
                  </a:lnTo>
                  <a:lnTo>
                    <a:pt x="1421" y="0"/>
                  </a:lnTo>
                  <a:lnTo>
                    <a:pt x="1427" y="0"/>
                  </a:lnTo>
                  <a:lnTo>
                    <a:pt x="1427" y="0"/>
                  </a:lnTo>
                  <a:close/>
                  <a:moveTo>
                    <a:pt x="1455" y="0"/>
                  </a:moveTo>
                  <a:lnTo>
                    <a:pt x="1471" y="0"/>
                  </a:lnTo>
                  <a:lnTo>
                    <a:pt x="1471" y="0"/>
                  </a:lnTo>
                  <a:lnTo>
                    <a:pt x="1471" y="5"/>
                  </a:lnTo>
                  <a:lnTo>
                    <a:pt x="1471" y="5"/>
                  </a:lnTo>
                  <a:lnTo>
                    <a:pt x="1471" y="5"/>
                  </a:lnTo>
                  <a:lnTo>
                    <a:pt x="1455" y="5"/>
                  </a:lnTo>
                  <a:lnTo>
                    <a:pt x="1455" y="5"/>
                  </a:lnTo>
                  <a:lnTo>
                    <a:pt x="1455" y="5"/>
                  </a:lnTo>
                  <a:lnTo>
                    <a:pt x="1455" y="0"/>
                  </a:lnTo>
                  <a:lnTo>
                    <a:pt x="1455" y="0"/>
                  </a:lnTo>
                  <a:lnTo>
                    <a:pt x="1455" y="0"/>
                  </a:lnTo>
                  <a:close/>
                  <a:moveTo>
                    <a:pt x="1488" y="0"/>
                  </a:moveTo>
                  <a:lnTo>
                    <a:pt x="1499" y="0"/>
                  </a:lnTo>
                  <a:lnTo>
                    <a:pt x="1505" y="0"/>
                  </a:lnTo>
                  <a:lnTo>
                    <a:pt x="1505" y="5"/>
                  </a:lnTo>
                  <a:lnTo>
                    <a:pt x="1505" y="5"/>
                  </a:lnTo>
                  <a:lnTo>
                    <a:pt x="1499" y="5"/>
                  </a:lnTo>
                  <a:lnTo>
                    <a:pt x="1488" y="5"/>
                  </a:lnTo>
                  <a:lnTo>
                    <a:pt x="1488" y="5"/>
                  </a:lnTo>
                  <a:lnTo>
                    <a:pt x="1482" y="5"/>
                  </a:lnTo>
                  <a:lnTo>
                    <a:pt x="1488" y="0"/>
                  </a:lnTo>
                  <a:lnTo>
                    <a:pt x="1488" y="0"/>
                  </a:lnTo>
                  <a:lnTo>
                    <a:pt x="1488" y="0"/>
                  </a:lnTo>
                  <a:close/>
                  <a:moveTo>
                    <a:pt x="1516" y="0"/>
                  </a:moveTo>
                  <a:lnTo>
                    <a:pt x="1533" y="0"/>
                  </a:lnTo>
                  <a:lnTo>
                    <a:pt x="1533" y="0"/>
                  </a:lnTo>
                  <a:lnTo>
                    <a:pt x="1533" y="5"/>
                  </a:lnTo>
                  <a:lnTo>
                    <a:pt x="1533" y="5"/>
                  </a:lnTo>
                  <a:lnTo>
                    <a:pt x="1533" y="5"/>
                  </a:lnTo>
                  <a:lnTo>
                    <a:pt x="1516" y="5"/>
                  </a:lnTo>
                  <a:lnTo>
                    <a:pt x="1516" y="5"/>
                  </a:lnTo>
                  <a:lnTo>
                    <a:pt x="1516" y="5"/>
                  </a:lnTo>
                  <a:lnTo>
                    <a:pt x="1516" y="0"/>
                  </a:lnTo>
                  <a:lnTo>
                    <a:pt x="1516" y="0"/>
                  </a:lnTo>
                  <a:lnTo>
                    <a:pt x="1516" y="0"/>
                  </a:lnTo>
                  <a:close/>
                  <a:moveTo>
                    <a:pt x="1549" y="0"/>
                  </a:moveTo>
                  <a:lnTo>
                    <a:pt x="1560" y="0"/>
                  </a:lnTo>
                  <a:lnTo>
                    <a:pt x="1566" y="0"/>
                  </a:lnTo>
                  <a:lnTo>
                    <a:pt x="1566" y="5"/>
                  </a:lnTo>
                  <a:lnTo>
                    <a:pt x="1566" y="5"/>
                  </a:lnTo>
                  <a:lnTo>
                    <a:pt x="1560" y="5"/>
                  </a:lnTo>
                  <a:lnTo>
                    <a:pt x="1549" y="5"/>
                  </a:lnTo>
                  <a:lnTo>
                    <a:pt x="1549" y="5"/>
                  </a:lnTo>
                  <a:lnTo>
                    <a:pt x="1549" y="5"/>
                  </a:lnTo>
                  <a:lnTo>
                    <a:pt x="1549" y="0"/>
                  </a:lnTo>
                  <a:lnTo>
                    <a:pt x="1549" y="0"/>
                  </a:lnTo>
                  <a:lnTo>
                    <a:pt x="1549" y="0"/>
                  </a:lnTo>
                  <a:close/>
                  <a:moveTo>
                    <a:pt x="1583" y="0"/>
                  </a:moveTo>
                  <a:lnTo>
                    <a:pt x="1594" y="0"/>
                  </a:lnTo>
                  <a:lnTo>
                    <a:pt x="1594" y="0"/>
                  </a:lnTo>
                  <a:lnTo>
                    <a:pt x="1594" y="5"/>
                  </a:lnTo>
                  <a:lnTo>
                    <a:pt x="1594" y="5"/>
                  </a:lnTo>
                  <a:lnTo>
                    <a:pt x="1594" y="5"/>
                  </a:lnTo>
                  <a:lnTo>
                    <a:pt x="1583" y="5"/>
                  </a:lnTo>
                  <a:lnTo>
                    <a:pt x="1577" y="5"/>
                  </a:lnTo>
                  <a:lnTo>
                    <a:pt x="1577" y="5"/>
                  </a:lnTo>
                  <a:lnTo>
                    <a:pt x="1577" y="0"/>
                  </a:lnTo>
                  <a:lnTo>
                    <a:pt x="1583" y="0"/>
                  </a:lnTo>
                  <a:lnTo>
                    <a:pt x="1583" y="0"/>
                  </a:lnTo>
                  <a:close/>
                  <a:moveTo>
                    <a:pt x="1611" y="0"/>
                  </a:moveTo>
                  <a:lnTo>
                    <a:pt x="1627" y="0"/>
                  </a:lnTo>
                  <a:lnTo>
                    <a:pt x="1627" y="0"/>
                  </a:lnTo>
                  <a:lnTo>
                    <a:pt x="1627" y="5"/>
                  </a:lnTo>
                  <a:lnTo>
                    <a:pt x="1627" y="5"/>
                  </a:lnTo>
                  <a:lnTo>
                    <a:pt x="1627" y="5"/>
                  </a:lnTo>
                  <a:lnTo>
                    <a:pt x="1611" y="5"/>
                  </a:lnTo>
                  <a:lnTo>
                    <a:pt x="1611" y="5"/>
                  </a:lnTo>
                  <a:lnTo>
                    <a:pt x="1611" y="5"/>
                  </a:lnTo>
                  <a:lnTo>
                    <a:pt x="1611" y="0"/>
                  </a:lnTo>
                  <a:lnTo>
                    <a:pt x="1611" y="0"/>
                  </a:lnTo>
                  <a:lnTo>
                    <a:pt x="1611" y="0"/>
                  </a:lnTo>
                  <a:close/>
                  <a:moveTo>
                    <a:pt x="1644" y="0"/>
                  </a:moveTo>
                  <a:lnTo>
                    <a:pt x="1655" y="0"/>
                  </a:lnTo>
                  <a:lnTo>
                    <a:pt x="1655" y="0"/>
                  </a:lnTo>
                  <a:lnTo>
                    <a:pt x="1655" y="5"/>
                  </a:lnTo>
                  <a:lnTo>
                    <a:pt x="1655" y="5"/>
                  </a:lnTo>
                  <a:lnTo>
                    <a:pt x="1655" y="5"/>
                  </a:lnTo>
                  <a:lnTo>
                    <a:pt x="1644" y="5"/>
                  </a:lnTo>
                  <a:lnTo>
                    <a:pt x="1638" y="5"/>
                  </a:lnTo>
                  <a:lnTo>
                    <a:pt x="1638" y="5"/>
                  </a:lnTo>
                  <a:lnTo>
                    <a:pt x="1638" y="0"/>
                  </a:lnTo>
                  <a:lnTo>
                    <a:pt x="1644" y="0"/>
                  </a:lnTo>
                  <a:lnTo>
                    <a:pt x="1644" y="0"/>
                  </a:lnTo>
                  <a:close/>
                  <a:moveTo>
                    <a:pt x="1672" y="0"/>
                  </a:moveTo>
                  <a:lnTo>
                    <a:pt x="1689" y="0"/>
                  </a:lnTo>
                  <a:lnTo>
                    <a:pt x="1689" y="0"/>
                  </a:lnTo>
                  <a:lnTo>
                    <a:pt x="1689" y="5"/>
                  </a:lnTo>
                  <a:lnTo>
                    <a:pt x="1689" y="5"/>
                  </a:lnTo>
                  <a:lnTo>
                    <a:pt x="1689" y="5"/>
                  </a:lnTo>
                  <a:lnTo>
                    <a:pt x="1672" y="5"/>
                  </a:lnTo>
                  <a:lnTo>
                    <a:pt x="1672" y="5"/>
                  </a:lnTo>
                  <a:lnTo>
                    <a:pt x="1672" y="5"/>
                  </a:lnTo>
                  <a:lnTo>
                    <a:pt x="1672" y="0"/>
                  </a:lnTo>
                  <a:lnTo>
                    <a:pt x="1672" y="0"/>
                  </a:lnTo>
                  <a:lnTo>
                    <a:pt x="1672" y="0"/>
                  </a:lnTo>
                  <a:close/>
                  <a:moveTo>
                    <a:pt x="1705" y="0"/>
                  </a:moveTo>
                  <a:lnTo>
                    <a:pt x="1716" y="0"/>
                  </a:lnTo>
                  <a:lnTo>
                    <a:pt x="1716" y="0"/>
                  </a:lnTo>
                  <a:lnTo>
                    <a:pt x="1722" y="5"/>
                  </a:lnTo>
                  <a:lnTo>
                    <a:pt x="1716" y="5"/>
                  </a:lnTo>
                  <a:lnTo>
                    <a:pt x="1716" y="5"/>
                  </a:lnTo>
                  <a:lnTo>
                    <a:pt x="1705" y="5"/>
                  </a:lnTo>
                  <a:lnTo>
                    <a:pt x="1705" y="5"/>
                  </a:lnTo>
                  <a:lnTo>
                    <a:pt x="1700" y="5"/>
                  </a:lnTo>
                  <a:lnTo>
                    <a:pt x="1705" y="0"/>
                  </a:lnTo>
                  <a:lnTo>
                    <a:pt x="1705" y="0"/>
                  </a:lnTo>
                  <a:lnTo>
                    <a:pt x="1705" y="0"/>
                  </a:lnTo>
                  <a:close/>
                  <a:moveTo>
                    <a:pt x="1733" y="0"/>
                  </a:moveTo>
                  <a:lnTo>
                    <a:pt x="1750" y="0"/>
                  </a:lnTo>
                  <a:lnTo>
                    <a:pt x="1750" y="0"/>
                  </a:lnTo>
                  <a:lnTo>
                    <a:pt x="1750" y="5"/>
                  </a:lnTo>
                  <a:lnTo>
                    <a:pt x="1750" y="5"/>
                  </a:lnTo>
                  <a:lnTo>
                    <a:pt x="1750" y="5"/>
                  </a:lnTo>
                  <a:lnTo>
                    <a:pt x="1733" y="5"/>
                  </a:lnTo>
                  <a:lnTo>
                    <a:pt x="1733" y="5"/>
                  </a:lnTo>
                  <a:lnTo>
                    <a:pt x="1733" y="5"/>
                  </a:lnTo>
                  <a:lnTo>
                    <a:pt x="1733" y="0"/>
                  </a:lnTo>
                  <a:lnTo>
                    <a:pt x="1733" y="0"/>
                  </a:lnTo>
                  <a:lnTo>
                    <a:pt x="1733" y="0"/>
                  </a:lnTo>
                  <a:close/>
                  <a:moveTo>
                    <a:pt x="1767" y="0"/>
                  </a:moveTo>
                  <a:lnTo>
                    <a:pt x="1778" y="0"/>
                  </a:lnTo>
                  <a:lnTo>
                    <a:pt x="1783" y="0"/>
                  </a:lnTo>
                  <a:lnTo>
                    <a:pt x="1783" y="5"/>
                  </a:lnTo>
                  <a:lnTo>
                    <a:pt x="1783" y="5"/>
                  </a:lnTo>
                  <a:lnTo>
                    <a:pt x="1778" y="5"/>
                  </a:lnTo>
                  <a:lnTo>
                    <a:pt x="1767" y="5"/>
                  </a:lnTo>
                  <a:lnTo>
                    <a:pt x="1767" y="5"/>
                  </a:lnTo>
                  <a:lnTo>
                    <a:pt x="1767" y="5"/>
                  </a:lnTo>
                  <a:lnTo>
                    <a:pt x="1767" y="0"/>
                  </a:lnTo>
                  <a:lnTo>
                    <a:pt x="1767" y="0"/>
                  </a:lnTo>
                  <a:lnTo>
                    <a:pt x="1767" y="0"/>
                  </a:lnTo>
                  <a:close/>
                  <a:moveTo>
                    <a:pt x="1794" y="0"/>
                  </a:moveTo>
                  <a:lnTo>
                    <a:pt x="1811" y="0"/>
                  </a:lnTo>
                  <a:lnTo>
                    <a:pt x="1811" y="0"/>
                  </a:lnTo>
                  <a:lnTo>
                    <a:pt x="1811" y="5"/>
                  </a:lnTo>
                  <a:lnTo>
                    <a:pt x="1811" y="5"/>
                  </a:lnTo>
                  <a:lnTo>
                    <a:pt x="1811" y="5"/>
                  </a:lnTo>
                  <a:lnTo>
                    <a:pt x="1794" y="5"/>
                  </a:lnTo>
                  <a:lnTo>
                    <a:pt x="1794" y="5"/>
                  </a:lnTo>
                  <a:lnTo>
                    <a:pt x="1794" y="5"/>
                  </a:lnTo>
                  <a:lnTo>
                    <a:pt x="1794" y="0"/>
                  </a:lnTo>
                  <a:lnTo>
                    <a:pt x="1794" y="0"/>
                  </a:lnTo>
                  <a:lnTo>
                    <a:pt x="1794" y="0"/>
                  </a:lnTo>
                  <a:close/>
                  <a:moveTo>
                    <a:pt x="1828" y="0"/>
                  </a:moveTo>
                  <a:lnTo>
                    <a:pt x="1839" y="0"/>
                  </a:lnTo>
                  <a:lnTo>
                    <a:pt x="1845" y="0"/>
                  </a:lnTo>
                  <a:lnTo>
                    <a:pt x="1845" y="5"/>
                  </a:lnTo>
                  <a:lnTo>
                    <a:pt x="1845" y="5"/>
                  </a:lnTo>
                  <a:lnTo>
                    <a:pt x="1839" y="5"/>
                  </a:lnTo>
                  <a:lnTo>
                    <a:pt x="1828" y="5"/>
                  </a:lnTo>
                  <a:lnTo>
                    <a:pt x="1828" y="5"/>
                  </a:lnTo>
                  <a:lnTo>
                    <a:pt x="1828" y="5"/>
                  </a:lnTo>
                  <a:lnTo>
                    <a:pt x="1828" y="0"/>
                  </a:lnTo>
                  <a:lnTo>
                    <a:pt x="1828" y="0"/>
                  </a:lnTo>
                  <a:lnTo>
                    <a:pt x="1828" y="0"/>
                  </a:lnTo>
                  <a:close/>
                  <a:moveTo>
                    <a:pt x="1861" y="0"/>
                  </a:moveTo>
                  <a:lnTo>
                    <a:pt x="1872" y="0"/>
                  </a:lnTo>
                  <a:lnTo>
                    <a:pt x="1872" y="0"/>
                  </a:lnTo>
                  <a:lnTo>
                    <a:pt x="1872" y="5"/>
                  </a:lnTo>
                  <a:lnTo>
                    <a:pt x="1872" y="5"/>
                  </a:lnTo>
                  <a:lnTo>
                    <a:pt x="1872" y="5"/>
                  </a:lnTo>
                  <a:lnTo>
                    <a:pt x="1861" y="5"/>
                  </a:lnTo>
                  <a:lnTo>
                    <a:pt x="1856" y="5"/>
                  </a:lnTo>
                  <a:lnTo>
                    <a:pt x="1856" y="5"/>
                  </a:lnTo>
                  <a:lnTo>
                    <a:pt x="1856" y="0"/>
                  </a:lnTo>
                  <a:lnTo>
                    <a:pt x="1861" y="0"/>
                  </a:lnTo>
                  <a:lnTo>
                    <a:pt x="1861" y="0"/>
                  </a:lnTo>
                  <a:close/>
                  <a:moveTo>
                    <a:pt x="1889" y="0"/>
                  </a:moveTo>
                  <a:lnTo>
                    <a:pt x="1906" y="0"/>
                  </a:lnTo>
                  <a:lnTo>
                    <a:pt x="1906" y="0"/>
                  </a:lnTo>
                  <a:lnTo>
                    <a:pt x="1906" y="5"/>
                  </a:lnTo>
                  <a:lnTo>
                    <a:pt x="1906" y="5"/>
                  </a:lnTo>
                  <a:lnTo>
                    <a:pt x="1906" y="5"/>
                  </a:lnTo>
                  <a:lnTo>
                    <a:pt x="1889" y="5"/>
                  </a:lnTo>
                  <a:lnTo>
                    <a:pt x="1889" y="5"/>
                  </a:lnTo>
                  <a:lnTo>
                    <a:pt x="1889" y="5"/>
                  </a:lnTo>
                  <a:lnTo>
                    <a:pt x="1889" y="0"/>
                  </a:lnTo>
                  <a:lnTo>
                    <a:pt x="1889" y="0"/>
                  </a:lnTo>
                  <a:lnTo>
                    <a:pt x="1889" y="0"/>
                  </a:lnTo>
                  <a:close/>
                  <a:moveTo>
                    <a:pt x="1923" y="0"/>
                  </a:moveTo>
                  <a:lnTo>
                    <a:pt x="1934" y="0"/>
                  </a:lnTo>
                  <a:lnTo>
                    <a:pt x="1934" y="0"/>
                  </a:lnTo>
                  <a:lnTo>
                    <a:pt x="1934" y="5"/>
                  </a:lnTo>
                  <a:lnTo>
                    <a:pt x="1934" y="5"/>
                  </a:lnTo>
                  <a:lnTo>
                    <a:pt x="1934" y="5"/>
                  </a:lnTo>
                  <a:lnTo>
                    <a:pt x="1923" y="5"/>
                  </a:lnTo>
                  <a:lnTo>
                    <a:pt x="1917" y="5"/>
                  </a:lnTo>
                  <a:lnTo>
                    <a:pt x="1917" y="5"/>
                  </a:lnTo>
                  <a:lnTo>
                    <a:pt x="1917" y="0"/>
                  </a:lnTo>
                  <a:lnTo>
                    <a:pt x="1923" y="0"/>
                  </a:lnTo>
                  <a:lnTo>
                    <a:pt x="1923" y="0"/>
                  </a:lnTo>
                  <a:close/>
                  <a:moveTo>
                    <a:pt x="1950" y="0"/>
                  </a:moveTo>
                  <a:lnTo>
                    <a:pt x="1967" y="0"/>
                  </a:lnTo>
                  <a:lnTo>
                    <a:pt x="1967" y="0"/>
                  </a:lnTo>
                  <a:lnTo>
                    <a:pt x="1967" y="5"/>
                  </a:lnTo>
                  <a:lnTo>
                    <a:pt x="1967" y="5"/>
                  </a:lnTo>
                  <a:lnTo>
                    <a:pt x="1967" y="5"/>
                  </a:lnTo>
                  <a:lnTo>
                    <a:pt x="1950" y="5"/>
                  </a:lnTo>
                  <a:lnTo>
                    <a:pt x="1950" y="5"/>
                  </a:lnTo>
                  <a:lnTo>
                    <a:pt x="1950" y="5"/>
                  </a:lnTo>
                  <a:lnTo>
                    <a:pt x="1950" y="0"/>
                  </a:lnTo>
                  <a:lnTo>
                    <a:pt x="1950" y="0"/>
                  </a:lnTo>
                  <a:lnTo>
                    <a:pt x="1950" y="0"/>
                  </a:lnTo>
                  <a:close/>
                  <a:moveTo>
                    <a:pt x="1984" y="0"/>
                  </a:moveTo>
                  <a:lnTo>
                    <a:pt x="1995" y="0"/>
                  </a:lnTo>
                  <a:lnTo>
                    <a:pt x="1995" y="0"/>
                  </a:lnTo>
                  <a:lnTo>
                    <a:pt x="2001" y="5"/>
                  </a:lnTo>
                  <a:lnTo>
                    <a:pt x="1995" y="5"/>
                  </a:lnTo>
                  <a:lnTo>
                    <a:pt x="1995" y="5"/>
                  </a:lnTo>
                  <a:lnTo>
                    <a:pt x="1984" y="5"/>
                  </a:lnTo>
                  <a:lnTo>
                    <a:pt x="1984" y="5"/>
                  </a:lnTo>
                  <a:lnTo>
                    <a:pt x="1978" y="5"/>
                  </a:lnTo>
                  <a:lnTo>
                    <a:pt x="1984" y="0"/>
                  </a:lnTo>
                  <a:lnTo>
                    <a:pt x="1984" y="0"/>
                  </a:lnTo>
                  <a:lnTo>
                    <a:pt x="1984" y="0"/>
                  </a:lnTo>
                  <a:close/>
                  <a:moveTo>
                    <a:pt x="2012" y="0"/>
                  </a:moveTo>
                  <a:lnTo>
                    <a:pt x="2029" y="0"/>
                  </a:lnTo>
                  <a:lnTo>
                    <a:pt x="2029" y="0"/>
                  </a:lnTo>
                  <a:lnTo>
                    <a:pt x="2029" y="5"/>
                  </a:lnTo>
                  <a:lnTo>
                    <a:pt x="2029" y="5"/>
                  </a:lnTo>
                  <a:lnTo>
                    <a:pt x="2029" y="5"/>
                  </a:lnTo>
                  <a:lnTo>
                    <a:pt x="2012" y="5"/>
                  </a:lnTo>
                  <a:lnTo>
                    <a:pt x="2012" y="5"/>
                  </a:lnTo>
                  <a:lnTo>
                    <a:pt x="2012" y="5"/>
                  </a:lnTo>
                  <a:lnTo>
                    <a:pt x="2012" y="0"/>
                  </a:lnTo>
                  <a:lnTo>
                    <a:pt x="2012" y="0"/>
                  </a:lnTo>
                  <a:lnTo>
                    <a:pt x="2012" y="0"/>
                  </a:lnTo>
                  <a:close/>
                  <a:moveTo>
                    <a:pt x="2045" y="0"/>
                  </a:moveTo>
                  <a:lnTo>
                    <a:pt x="2056" y="0"/>
                  </a:lnTo>
                  <a:lnTo>
                    <a:pt x="2062" y="0"/>
                  </a:lnTo>
                  <a:lnTo>
                    <a:pt x="2062" y="5"/>
                  </a:lnTo>
                  <a:lnTo>
                    <a:pt x="2062" y="5"/>
                  </a:lnTo>
                  <a:lnTo>
                    <a:pt x="2056" y="5"/>
                  </a:lnTo>
                  <a:lnTo>
                    <a:pt x="2045" y="5"/>
                  </a:lnTo>
                  <a:lnTo>
                    <a:pt x="2045" y="5"/>
                  </a:lnTo>
                  <a:lnTo>
                    <a:pt x="2045" y="5"/>
                  </a:lnTo>
                  <a:lnTo>
                    <a:pt x="2045" y="0"/>
                  </a:lnTo>
                  <a:lnTo>
                    <a:pt x="2045" y="0"/>
                  </a:lnTo>
                  <a:lnTo>
                    <a:pt x="2045" y="0"/>
                  </a:lnTo>
                  <a:close/>
                  <a:moveTo>
                    <a:pt x="2079" y="0"/>
                  </a:moveTo>
                  <a:lnTo>
                    <a:pt x="2090" y="0"/>
                  </a:lnTo>
                  <a:lnTo>
                    <a:pt x="2090" y="0"/>
                  </a:lnTo>
                  <a:lnTo>
                    <a:pt x="2090" y="5"/>
                  </a:lnTo>
                  <a:lnTo>
                    <a:pt x="2090" y="5"/>
                  </a:lnTo>
                  <a:lnTo>
                    <a:pt x="2090" y="5"/>
                  </a:lnTo>
                  <a:lnTo>
                    <a:pt x="2079" y="5"/>
                  </a:lnTo>
                  <a:lnTo>
                    <a:pt x="2073" y="5"/>
                  </a:lnTo>
                  <a:lnTo>
                    <a:pt x="2073" y="5"/>
                  </a:lnTo>
                  <a:lnTo>
                    <a:pt x="2073" y="0"/>
                  </a:lnTo>
                  <a:lnTo>
                    <a:pt x="2079" y="0"/>
                  </a:lnTo>
                  <a:lnTo>
                    <a:pt x="2079" y="0"/>
                  </a:lnTo>
                  <a:close/>
                  <a:moveTo>
                    <a:pt x="2107" y="0"/>
                  </a:moveTo>
                  <a:lnTo>
                    <a:pt x="2118" y="0"/>
                  </a:lnTo>
                  <a:lnTo>
                    <a:pt x="2123" y="0"/>
                  </a:lnTo>
                  <a:lnTo>
                    <a:pt x="2123" y="5"/>
                  </a:lnTo>
                  <a:lnTo>
                    <a:pt x="2123" y="5"/>
                  </a:lnTo>
                  <a:lnTo>
                    <a:pt x="2118" y="5"/>
                  </a:lnTo>
                  <a:lnTo>
                    <a:pt x="2107" y="5"/>
                  </a:lnTo>
                  <a:lnTo>
                    <a:pt x="2107" y="5"/>
                  </a:lnTo>
                  <a:lnTo>
                    <a:pt x="2107" y="5"/>
                  </a:lnTo>
                  <a:lnTo>
                    <a:pt x="2107" y="0"/>
                  </a:lnTo>
                  <a:lnTo>
                    <a:pt x="2107" y="0"/>
                  </a:lnTo>
                  <a:lnTo>
                    <a:pt x="2107" y="0"/>
                  </a:lnTo>
                  <a:close/>
                  <a:moveTo>
                    <a:pt x="2140" y="0"/>
                  </a:moveTo>
                  <a:lnTo>
                    <a:pt x="2151" y="0"/>
                  </a:lnTo>
                  <a:lnTo>
                    <a:pt x="2151" y="0"/>
                  </a:lnTo>
                  <a:lnTo>
                    <a:pt x="2151" y="5"/>
                  </a:lnTo>
                  <a:lnTo>
                    <a:pt x="2151" y="5"/>
                  </a:lnTo>
                  <a:lnTo>
                    <a:pt x="2151" y="5"/>
                  </a:lnTo>
                  <a:lnTo>
                    <a:pt x="2140" y="5"/>
                  </a:lnTo>
                  <a:lnTo>
                    <a:pt x="2134" y="5"/>
                  </a:lnTo>
                  <a:lnTo>
                    <a:pt x="2134" y="5"/>
                  </a:lnTo>
                  <a:lnTo>
                    <a:pt x="2134" y="0"/>
                  </a:lnTo>
                  <a:lnTo>
                    <a:pt x="2140" y="0"/>
                  </a:lnTo>
                  <a:lnTo>
                    <a:pt x="2140" y="0"/>
                  </a:lnTo>
                  <a:close/>
                  <a:moveTo>
                    <a:pt x="2168" y="0"/>
                  </a:moveTo>
                  <a:lnTo>
                    <a:pt x="2185" y="0"/>
                  </a:lnTo>
                  <a:lnTo>
                    <a:pt x="2185" y="0"/>
                  </a:lnTo>
                  <a:lnTo>
                    <a:pt x="2185" y="5"/>
                  </a:lnTo>
                  <a:lnTo>
                    <a:pt x="2185" y="5"/>
                  </a:lnTo>
                  <a:lnTo>
                    <a:pt x="2185" y="5"/>
                  </a:lnTo>
                  <a:lnTo>
                    <a:pt x="2168" y="5"/>
                  </a:lnTo>
                  <a:lnTo>
                    <a:pt x="2168" y="5"/>
                  </a:lnTo>
                  <a:lnTo>
                    <a:pt x="2168" y="5"/>
                  </a:lnTo>
                  <a:lnTo>
                    <a:pt x="2168" y="0"/>
                  </a:lnTo>
                  <a:lnTo>
                    <a:pt x="2168" y="0"/>
                  </a:lnTo>
                  <a:lnTo>
                    <a:pt x="2168" y="0"/>
                  </a:lnTo>
                  <a:close/>
                  <a:moveTo>
                    <a:pt x="2201" y="0"/>
                  </a:moveTo>
                  <a:lnTo>
                    <a:pt x="2212" y="0"/>
                  </a:lnTo>
                  <a:lnTo>
                    <a:pt x="2212" y="0"/>
                  </a:lnTo>
                  <a:lnTo>
                    <a:pt x="2218" y="5"/>
                  </a:lnTo>
                  <a:lnTo>
                    <a:pt x="2212" y="5"/>
                  </a:lnTo>
                  <a:lnTo>
                    <a:pt x="2212" y="5"/>
                  </a:lnTo>
                  <a:lnTo>
                    <a:pt x="2201" y="5"/>
                  </a:lnTo>
                  <a:lnTo>
                    <a:pt x="2196" y="5"/>
                  </a:lnTo>
                  <a:lnTo>
                    <a:pt x="2196" y="5"/>
                  </a:lnTo>
                  <a:lnTo>
                    <a:pt x="2196" y="0"/>
                  </a:lnTo>
                  <a:lnTo>
                    <a:pt x="2201" y="0"/>
                  </a:lnTo>
                  <a:lnTo>
                    <a:pt x="2201" y="0"/>
                  </a:lnTo>
                  <a:close/>
                  <a:moveTo>
                    <a:pt x="2229" y="0"/>
                  </a:moveTo>
                  <a:lnTo>
                    <a:pt x="2246" y="0"/>
                  </a:lnTo>
                  <a:lnTo>
                    <a:pt x="2246" y="0"/>
                  </a:lnTo>
                  <a:lnTo>
                    <a:pt x="2246" y="5"/>
                  </a:lnTo>
                  <a:lnTo>
                    <a:pt x="2246" y="5"/>
                  </a:lnTo>
                  <a:lnTo>
                    <a:pt x="2246" y="5"/>
                  </a:lnTo>
                  <a:lnTo>
                    <a:pt x="2229" y="5"/>
                  </a:lnTo>
                  <a:lnTo>
                    <a:pt x="2229" y="5"/>
                  </a:lnTo>
                  <a:lnTo>
                    <a:pt x="2229" y="5"/>
                  </a:lnTo>
                  <a:lnTo>
                    <a:pt x="2229" y="0"/>
                  </a:lnTo>
                  <a:lnTo>
                    <a:pt x="2229" y="0"/>
                  </a:lnTo>
                  <a:lnTo>
                    <a:pt x="2229" y="0"/>
                  </a:lnTo>
                  <a:close/>
                  <a:moveTo>
                    <a:pt x="2263" y="0"/>
                  </a:moveTo>
                  <a:lnTo>
                    <a:pt x="2274" y="0"/>
                  </a:lnTo>
                  <a:lnTo>
                    <a:pt x="2279" y="0"/>
                  </a:lnTo>
                  <a:lnTo>
                    <a:pt x="2279" y="5"/>
                  </a:lnTo>
                  <a:lnTo>
                    <a:pt x="2279" y="5"/>
                  </a:lnTo>
                  <a:lnTo>
                    <a:pt x="2274" y="5"/>
                  </a:lnTo>
                  <a:lnTo>
                    <a:pt x="2263" y="5"/>
                  </a:lnTo>
                  <a:lnTo>
                    <a:pt x="2263" y="5"/>
                  </a:lnTo>
                  <a:lnTo>
                    <a:pt x="2257" y="5"/>
                  </a:lnTo>
                  <a:lnTo>
                    <a:pt x="2263" y="0"/>
                  </a:lnTo>
                  <a:lnTo>
                    <a:pt x="2263" y="0"/>
                  </a:lnTo>
                  <a:lnTo>
                    <a:pt x="2263" y="0"/>
                  </a:lnTo>
                  <a:close/>
                  <a:moveTo>
                    <a:pt x="2290" y="0"/>
                  </a:moveTo>
                  <a:lnTo>
                    <a:pt x="2307" y="0"/>
                  </a:lnTo>
                  <a:lnTo>
                    <a:pt x="2307" y="0"/>
                  </a:lnTo>
                  <a:lnTo>
                    <a:pt x="2307" y="5"/>
                  </a:lnTo>
                  <a:lnTo>
                    <a:pt x="2307" y="5"/>
                  </a:lnTo>
                  <a:lnTo>
                    <a:pt x="2307" y="5"/>
                  </a:lnTo>
                  <a:lnTo>
                    <a:pt x="2290" y="5"/>
                  </a:lnTo>
                  <a:lnTo>
                    <a:pt x="2290" y="5"/>
                  </a:lnTo>
                  <a:lnTo>
                    <a:pt x="2290" y="5"/>
                  </a:lnTo>
                  <a:lnTo>
                    <a:pt x="2290" y="0"/>
                  </a:lnTo>
                  <a:lnTo>
                    <a:pt x="2290" y="0"/>
                  </a:lnTo>
                  <a:lnTo>
                    <a:pt x="2290" y="0"/>
                  </a:lnTo>
                  <a:close/>
                  <a:moveTo>
                    <a:pt x="2324" y="0"/>
                  </a:moveTo>
                  <a:lnTo>
                    <a:pt x="2335" y="0"/>
                  </a:lnTo>
                  <a:lnTo>
                    <a:pt x="2341" y="0"/>
                  </a:lnTo>
                  <a:lnTo>
                    <a:pt x="2341" y="5"/>
                  </a:lnTo>
                  <a:lnTo>
                    <a:pt x="2341" y="5"/>
                  </a:lnTo>
                  <a:lnTo>
                    <a:pt x="2335" y="5"/>
                  </a:lnTo>
                  <a:lnTo>
                    <a:pt x="2324" y="5"/>
                  </a:lnTo>
                  <a:lnTo>
                    <a:pt x="2324" y="5"/>
                  </a:lnTo>
                  <a:lnTo>
                    <a:pt x="2324" y="5"/>
                  </a:lnTo>
                  <a:lnTo>
                    <a:pt x="2324" y="0"/>
                  </a:lnTo>
                  <a:lnTo>
                    <a:pt x="2324" y="0"/>
                  </a:lnTo>
                  <a:lnTo>
                    <a:pt x="2324" y="0"/>
                  </a:lnTo>
                  <a:close/>
                  <a:moveTo>
                    <a:pt x="2357" y="0"/>
                  </a:moveTo>
                  <a:lnTo>
                    <a:pt x="2368" y="0"/>
                  </a:lnTo>
                  <a:lnTo>
                    <a:pt x="2368" y="0"/>
                  </a:lnTo>
                  <a:lnTo>
                    <a:pt x="2368" y="5"/>
                  </a:lnTo>
                  <a:lnTo>
                    <a:pt x="2368" y="5"/>
                  </a:lnTo>
                  <a:lnTo>
                    <a:pt x="2368" y="5"/>
                  </a:lnTo>
                  <a:lnTo>
                    <a:pt x="2357" y="5"/>
                  </a:lnTo>
                  <a:lnTo>
                    <a:pt x="2352" y="5"/>
                  </a:lnTo>
                  <a:lnTo>
                    <a:pt x="2352" y="5"/>
                  </a:lnTo>
                  <a:lnTo>
                    <a:pt x="2352" y="0"/>
                  </a:lnTo>
                  <a:lnTo>
                    <a:pt x="2357" y="0"/>
                  </a:lnTo>
                  <a:lnTo>
                    <a:pt x="2357" y="0"/>
                  </a:lnTo>
                  <a:close/>
                  <a:moveTo>
                    <a:pt x="2385" y="0"/>
                  </a:moveTo>
                  <a:lnTo>
                    <a:pt x="2396" y="0"/>
                  </a:lnTo>
                  <a:lnTo>
                    <a:pt x="2402" y="0"/>
                  </a:lnTo>
                  <a:lnTo>
                    <a:pt x="2402" y="5"/>
                  </a:lnTo>
                  <a:lnTo>
                    <a:pt x="2402" y="5"/>
                  </a:lnTo>
                  <a:lnTo>
                    <a:pt x="2396" y="5"/>
                  </a:lnTo>
                  <a:lnTo>
                    <a:pt x="2385" y="5"/>
                  </a:lnTo>
                  <a:lnTo>
                    <a:pt x="2385" y="5"/>
                  </a:lnTo>
                  <a:lnTo>
                    <a:pt x="2385" y="5"/>
                  </a:lnTo>
                  <a:lnTo>
                    <a:pt x="2385" y="0"/>
                  </a:lnTo>
                  <a:lnTo>
                    <a:pt x="2385" y="0"/>
                  </a:lnTo>
                  <a:lnTo>
                    <a:pt x="2385" y="0"/>
                  </a:lnTo>
                  <a:close/>
                  <a:moveTo>
                    <a:pt x="2419" y="0"/>
                  </a:moveTo>
                  <a:lnTo>
                    <a:pt x="2430" y="0"/>
                  </a:lnTo>
                  <a:lnTo>
                    <a:pt x="2430" y="0"/>
                  </a:lnTo>
                  <a:lnTo>
                    <a:pt x="2430" y="5"/>
                  </a:lnTo>
                  <a:lnTo>
                    <a:pt x="2430" y="5"/>
                  </a:lnTo>
                  <a:lnTo>
                    <a:pt x="2430" y="5"/>
                  </a:lnTo>
                  <a:lnTo>
                    <a:pt x="2419" y="5"/>
                  </a:lnTo>
                  <a:lnTo>
                    <a:pt x="2413" y="5"/>
                  </a:lnTo>
                  <a:lnTo>
                    <a:pt x="2413" y="5"/>
                  </a:lnTo>
                  <a:lnTo>
                    <a:pt x="2413" y="0"/>
                  </a:lnTo>
                  <a:lnTo>
                    <a:pt x="2419" y="0"/>
                  </a:lnTo>
                  <a:lnTo>
                    <a:pt x="2419" y="0"/>
                  </a:lnTo>
                  <a:close/>
                  <a:moveTo>
                    <a:pt x="2446" y="0"/>
                  </a:moveTo>
                  <a:lnTo>
                    <a:pt x="2463" y="0"/>
                  </a:lnTo>
                  <a:lnTo>
                    <a:pt x="2463" y="0"/>
                  </a:lnTo>
                  <a:lnTo>
                    <a:pt x="2463" y="5"/>
                  </a:lnTo>
                  <a:lnTo>
                    <a:pt x="2463" y="5"/>
                  </a:lnTo>
                  <a:lnTo>
                    <a:pt x="2463" y="5"/>
                  </a:lnTo>
                  <a:lnTo>
                    <a:pt x="2446" y="5"/>
                  </a:lnTo>
                  <a:lnTo>
                    <a:pt x="2446" y="5"/>
                  </a:lnTo>
                  <a:lnTo>
                    <a:pt x="2446" y="5"/>
                  </a:lnTo>
                  <a:lnTo>
                    <a:pt x="2446" y="0"/>
                  </a:lnTo>
                  <a:lnTo>
                    <a:pt x="2446" y="0"/>
                  </a:lnTo>
                  <a:lnTo>
                    <a:pt x="2446" y="0"/>
                  </a:lnTo>
                  <a:close/>
                  <a:moveTo>
                    <a:pt x="2480" y="0"/>
                  </a:moveTo>
                  <a:lnTo>
                    <a:pt x="2491" y="0"/>
                  </a:lnTo>
                  <a:lnTo>
                    <a:pt x="2491" y="0"/>
                  </a:lnTo>
                  <a:lnTo>
                    <a:pt x="2497" y="5"/>
                  </a:lnTo>
                  <a:lnTo>
                    <a:pt x="2491" y="5"/>
                  </a:lnTo>
                  <a:lnTo>
                    <a:pt x="2491" y="5"/>
                  </a:lnTo>
                  <a:lnTo>
                    <a:pt x="2480" y="5"/>
                  </a:lnTo>
                  <a:lnTo>
                    <a:pt x="2474" y="5"/>
                  </a:lnTo>
                  <a:lnTo>
                    <a:pt x="2474" y="5"/>
                  </a:lnTo>
                  <a:lnTo>
                    <a:pt x="2474" y="0"/>
                  </a:lnTo>
                  <a:lnTo>
                    <a:pt x="2480" y="0"/>
                  </a:lnTo>
                  <a:lnTo>
                    <a:pt x="2480" y="0"/>
                  </a:lnTo>
                  <a:close/>
                  <a:moveTo>
                    <a:pt x="2508" y="0"/>
                  </a:moveTo>
                  <a:lnTo>
                    <a:pt x="2524" y="0"/>
                  </a:lnTo>
                  <a:lnTo>
                    <a:pt x="2524" y="0"/>
                  </a:lnTo>
                  <a:lnTo>
                    <a:pt x="2524" y="5"/>
                  </a:lnTo>
                  <a:lnTo>
                    <a:pt x="2524" y="5"/>
                  </a:lnTo>
                  <a:lnTo>
                    <a:pt x="2524" y="5"/>
                  </a:lnTo>
                  <a:lnTo>
                    <a:pt x="2508" y="5"/>
                  </a:lnTo>
                  <a:lnTo>
                    <a:pt x="2508" y="5"/>
                  </a:lnTo>
                  <a:lnTo>
                    <a:pt x="2508" y="5"/>
                  </a:lnTo>
                  <a:lnTo>
                    <a:pt x="2508" y="0"/>
                  </a:lnTo>
                  <a:lnTo>
                    <a:pt x="2508" y="0"/>
                  </a:lnTo>
                  <a:lnTo>
                    <a:pt x="2508" y="0"/>
                  </a:lnTo>
                  <a:close/>
                  <a:moveTo>
                    <a:pt x="2541" y="0"/>
                  </a:moveTo>
                  <a:lnTo>
                    <a:pt x="2552" y="0"/>
                  </a:lnTo>
                  <a:lnTo>
                    <a:pt x="2558" y="0"/>
                  </a:lnTo>
                  <a:lnTo>
                    <a:pt x="2558" y="5"/>
                  </a:lnTo>
                  <a:lnTo>
                    <a:pt x="2558" y="5"/>
                  </a:lnTo>
                  <a:lnTo>
                    <a:pt x="2552" y="5"/>
                  </a:lnTo>
                  <a:lnTo>
                    <a:pt x="2541" y="5"/>
                  </a:lnTo>
                  <a:lnTo>
                    <a:pt x="2541" y="5"/>
                  </a:lnTo>
                  <a:lnTo>
                    <a:pt x="2536" y="5"/>
                  </a:lnTo>
                  <a:lnTo>
                    <a:pt x="2541" y="0"/>
                  </a:lnTo>
                  <a:lnTo>
                    <a:pt x="2541" y="0"/>
                  </a:lnTo>
                  <a:lnTo>
                    <a:pt x="2541" y="0"/>
                  </a:lnTo>
                  <a:close/>
                  <a:moveTo>
                    <a:pt x="2569" y="0"/>
                  </a:moveTo>
                  <a:lnTo>
                    <a:pt x="2586" y="0"/>
                  </a:lnTo>
                  <a:lnTo>
                    <a:pt x="2586" y="0"/>
                  </a:lnTo>
                  <a:lnTo>
                    <a:pt x="2586" y="5"/>
                  </a:lnTo>
                  <a:lnTo>
                    <a:pt x="2586" y="5"/>
                  </a:lnTo>
                  <a:lnTo>
                    <a:pt x="2586" y="5"/>
                  </a:lnTo>
                  <a:lnTo>
                    <a:pt x="2569" y="5"/>
                  </a:lnTo>
                  <a:lnTo>
                    <a:pt x="2569" y="5"/>
                  </a:lnTo>
                  <a:lnTo>
                    <a:pt x="2569" y="5"/>
                  </a:lnTo>
                  <a:lnTo>
                    <a:pt x="2569" y="0"/>
                  </a:lnTo>
                  <a:lnTo>
                    <a:pt x="2569" y="0"/>
                  </a:lnTo>
                  <a:lnTo>
                    <a:pt x="2569" y="0"/>
                  </a:lnTo>
                  <a:close/>
                  <a:moveTo>
                    <a:pt x="2602" y="0"/>
                  </a:moveTo>
                  <a:lnTo>
                    <a:pt x="2608" y="0"/>
                  </a:lnTo>
                  <a:lnTo>
                    <a:pt x="2614" y="0"/>
                  </a:lnTo>
                  <a:lnTo>
                    <a:pt x="2614" y="5"/>
                  </a:lnTo>
                  <a:lnTo>
                    <a:pt x="2614" y="5"/>
                  </a:lnTo>
                  <a:lnTo>
                    <a:pt x="2608" y="5"/>
                  </a:lnTo>
                  <a:lnTo>
                    <a:pt x="2602" y="5"/>
                  </a:lnTo>
                  <a:lnTo>
                    <a:pt x="2602" y="5"/>
                  </a:lnTo>
                  <a:lnTo>
                    <a:pt x="2602" y="5"/>
                  </a:lnTo>
                  <a:lnTo>
                    <a:pt x="2602" y="0"/>
                  </a:lnTo>
                  <a:lnTo>
                    <a:pt x="2602" y="0"/>
                  </a:lnTo>
                  <a:lnTo>
                    <a:pt x="2602" y="0"/>
                  </a:lnTo>
                  <a:close/>
                </a:path>
              </a:pathLst>
            </a:custGeom>
            <a:solidFill>
              <a:srgbClr val="000000"/>
            </a:solidFill>
            <a:ln w="0">
              <a:solidFill>
                <a:srgbClr val="000000"/>
              </a:solidFill>
              <a:prstDash val="solid"/>
              <a:round/>
              <a:headEnd/>
              <a:tailEnd/>
            </a:ln>
          </p:spPr>
          <p:txBody>
            <a:bodyPr/>
            <a:lstStyle/>
            <a:p>
              <a:endParaRPr lang="en-US"/>
            </a:p>
          </p:txBody>
        </p:sp>
        <p:sp>
          <p:nvSpPr>
            <p:cNvPr id="327" name="Rectangle 127"/>
            <p:cNvSpPr>
              <a:spLocks noChangeArrowheads="1"/>
            </p:cNvSpPr>
            <p:nvPr/>
          </p:nvSpPr>
          <p:spPr bwMode="auto">
            <a:xfrm>
              <a:off x="7236520" y="4155308"/>
              <a:ext cx="15689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800" b="1" dirty="0">
                  <a:solidFill>
                    <a:srgbClr val="000000"/>
                  </a:solidFill>
                </a:rPr>
                <a:t>*</a:t>
              </a:r>
              <a:endParaRPr lang="en-US" sz="2800" dirty="0"/>
            </a:p>
          </p:txBody>
        </p:sp>
        <p:sp>
          <p:nvSpPr>
            <p:cNvPr id="328" name="Rectangle 128"/>
            <p:cNvSpPr>
              <a:spLocks noChangeArrowheads="1"/>
            </p:cNvSpPr>
            <p:nvPr/>
          </p:nvSpPr>
          <p:spPr bwMode="auto">
            <a:xfrm>
              <a:off x="7965058" y="3967983"/>
              <a:ext cx="15689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800" b="1">
                  <a:solidFill>
                    <a:srgbClr val="000000"/>
                  </a:solidFill>
                </a:rPr>
                <a:t>*</a:t>
              </a:r>
              <a:endParaRPr lang="en-US" sz="2800"/>
            </a:p>
          </p:txBody>
        </p:sp>
        <p:sp>
          <p:nvSpPr>
            <p:cNvPr id="329" name="Line 129"/>
            <p:cNvSpPr>
              <a:spLocks noChangeShapeType="1"/>
            </p:cNvSpPr>
            <p:nvPr/>
          </p:nvSpPr>
          <p:spPr bwMode="auto">
            <a:xfrm>
              <a:off x="4904358" y="2339208"/>
              <a:ext cx="0" cy="231140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0" name="Line 130"/>
            <p:cNvSpPr>
              <a:spLocks noChangeShapeType="1"/>
            </p:cNvSpPr>
            <p:nvPr/>
          </p:nvSpPr>
          <p:spPr bwMode="auto">
            <a:xfrm>
              <a:off x="4869433" y="46506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1" name="Line 131"/>
            <p:cNvSpPr>
              <a:spLocks noChangeShapeType="1"/>
            </p:cNvSpPr>
            <p:nvPr/>
          </p:nvSpPr>
          <p:spPr bwMode="auto">
            <a:xfrm>
              <a:off x="4869433" y="43585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2" name="Line 132"/>
            <p:cNvSpPr>
              <a:spLocks noChangeShapeType="1"/>
            </p:cNvSpPr>
            <p:nvPr/>
          </p:nvSpPr>
          <p:spPr bwMode="auto">
            <a:xfrm>
              <a:off x="4869433" y="4074345"/>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3" name="Line 133"/>
            <p:cNvSpPr>
              <a:spLocks noChangeShapeType="1"/>
            </p:cNvSpPr>
            <p:nvPr/>
          </p:nvSpPr>
          <p:spPr bwMode="auto">
            <a:xfrm>
              <a:off x="4869433" y="3782245"/>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4" name="Line 134"/>
            <p:cNvSpPr>
              <a:spLocks noChangeShapeType="1"/>
            </p:cNvSpPr>
            <p:nvPr/>
          </p:nvSpPr>
          <p:spPr bwMode="auto">
            <a:xfrm>
              <a:off x="4869433" y="3499670"/>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5" name="Line 135"/>
            <p:cNvSpPr>
              <a:spLocks noChangeShapeType="1"/>
            </p:cNvSpPr>
            <p:nvPr/>
          </p:nvSpPr>
          <p:spPr bwMode="auto">
            <a:xfrm>
              <a:off x="4869433" y="3207570"/>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6" name="Line 136"/>
            <p:cNvSpPr>
              <a:spLocks noChangeShapeType="1"/>
            </p:cNvSpPr>
            <p:nvPr/>
          </p:nvSpPr>
          <p:spPr bwMode="auto">
            <a:xfrm>
              <a:off x="4869433" y="29234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7" name="Line 137"/>
            <p:cNvSpPr>
              <a:spLocks noChangeShapeType="1"/>
            </p:cNvSpPr>
            <p:nvPr/>
          </p:nvSpPr>
          <p:spPr bwMode="auto">
            <a:xfrm>
              <a:off x="4869433" y="26313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8" name="Line 138"/>
            <p:cNvSpPr>
              <a:spLocks noChangeShapeType="1"/>
            </p:cNvSpPr>
            <p:nvPr/>
          </p:nvSpPr>
          <p:spPr bwMode="auto">
            <a:xfrm>
              <a:off x="4869433" y="2339208"/>
              <a:ext cx="3492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9" name="Line 139"/>
            <p:cNvSpPr>
              <a:spLocks noChangeShapeType="1"/>
            </p:cNvSpPr>
            <p:nvPr/>
          </p:nvSpPr>
          <p:spPr bwMode="auto">
            <a:xfrm>
              <a:off x="4904358" y="4650608"/>
              <a:ext cx="4122738"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0" name="Line 140"/>
            <p:cNvSpPr>
              <a:spLocks noChangeShapeType="1"/>
            </p:cNvSpPr>
            <p:nvPr/>
          </p:nvSpPr>
          <p:spPr bwMode="auto">
            <a:xfrm flipV="1">
              <a:off x="4904358"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1" name="Line 141"/>
            <p:cNvSpPr>
              <a:spLocks noChangeShapeType="1"/>
            </p:cNvSpPr>
            <p:nvPr/>
          </p:nvSpPr>
          <p:spPr bwMode="auto">
            <a:xfrm flipV="1">
              <a:off x="5594920"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2" name="Line 142"/>
            <p:cNvSpPr>
              <a:spLocks noChangeShapeType="1"/>
            </p:cNvSpPr>
            <p:nvPr/>
          </p:nvSpPr>
          <p:spPr bwMode="auto">
            <a:xfrm flipV="1">
              <a:off x="6285483"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3" name="Line 143"/>
            <p:cNvSpPr>
              <a:spLocks noChangeShapeType="1"/>
            </p:cNvSpPr>
            <p:nvPr/>
          </p:nvSpPr>
          <p:spPr bwMode="auto">
            <a:xfrm flipV="1">
              <a:off x="6974458"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4" name="Line 144"/>
            <p:cNvSpPr>
              <a:spLocks noChangeShapeType="1"/>
            </p:cNvSpPr>
            <p:nvPr/>
          </p:nvSpPr>
          <p:spPr bwMode="auto">
            <a:xfrm flipV="1">
              <a:off x="7655495"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5" name="Line 145"/>
            <p:cNvSpPr>
              <a:spLocks noChangeShapeType="1"/>
            </p:cNvSpPr>
            <p:nvPr/>
          </p:nvSpPr>
          <p:spPr bwMode="auto">
            <a:xfrm flipV="1">
              <a:off x="8346058"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6" name="Line 146"/>
            <p:cNvSpPr>
              <a:spLocks noChangeShapeType="1"/>
            </p:cNvSpPr>
            <p:nvPr/>
          </p:nvSpPr>
          <p:spPr bwMode="auto">
            <a:xfrm flipV="1">
              <a:off x="9027095" y="4650608"/>
              <a:ext cx="0" cy="3492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7" name="Freeform 147"/>
            <p:cNvSpPr>
              <a:spLocks/>
            </p:cNvSpPr>
            <p:nvPr/>
          </p:nvSpPr>
          <p:spPr bwMode="auto">
            <a:xfrm>
              <a:off x="5250433" y="2720208"/>
              <a:ext cx="3440113" cy="1177925"/>
            </a:xfrm>
            <a:custGeom>
              <a:avLst/>
              <a:gdLst>
                <a:gd name="T0" fmla="*/ 0 w 2167"/>
                <a:gd name="T1" fmla="*/ 0 h 742"/>
                <a:gd name="T2" fmla="*/ 434 w 2167"/>
                <a:gd name="T3" fmla="*/ 351 h 742"/>
                <a:gd name="T4" fmla="*/ 863 w 2167"/>
                <a:gd name="T5" fmla="*/ 279 h 742"/>
                <a:gd name="T6" fmla="*/ 1298 w 2167"/>
                <a:gd name="T7" fmla="*/ 742 h 742"/>
                <a:gd name="T8" fmla="*/ 1727 w 2167"/>
                <a:gd name="T9" fmla="*/ 647 h 742"/>
                <a:gd name="T10" fmla="*/ 2167 w 2167"/>
                <a:gd name="T11" fmla="*/ 362 h 742"/>
              </a:gdLst>
              <a:ahLst/>
              <a:cxnLst>
                <a:cxn ang="0">
                  <a:pos x="T0" y="T1"/>
                </a:cxn>
                <a:cxn ang="0">
                  <a:pos x="T2" y="T3"/>
                </a:cxn>
                <a:cxn ang="0">
                  <a:pos x="T4" y="T5"/>
                </a:cxn>
                <a:cxn ang="0">
                  <a:pos x="T6" y="T7"/>
                </a:cxn>
                <a:cxn ang="0">
                  <a:pos x="T8" y="T9"/>
                </a:cxn>
                <a:cxn ang="0">
                  <a:pos x="T10" y="T11"/>
                </a:cxn>
              </a:cxnLst>
              <a:rect l="0" t="0" r="r" b="b"/>
              <a:pathLst>
                <a:path w="2167" h="742">
                  <a:moveTo>
                    <a:pt x="0" y="0"/>
                  </a:moveTo>
                  <a:lnTo>
                    <a:pt x="434" y="351"/>
                  </a:lnTo>
                  <a:lnTo>
                    <a:pt x="863" y="279"/>
                  </a:lnTo>
                  <a:lnTo>
                    <a:pt x="1298" y="742"/>
                  </a:lnTo>
                  <a:lnTo>
                    <a:pt x="1727" y="647"/>
                  </a:lnTo>
                  <a:lnTo>
                    <a:pt x="2167" y="362"/>
                  </a:lnTo>
                </a:path>
              </a:pathLst>
            </a:custGeom>
            <a:noFill/>
            <a:ln w="174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8" name="Line 148"/>
            <p:cNvSpPr>
              <a:spLocks noChangeShapeType="1"/>
            </p:cNvSpPr>
            <p:nvPr/>
          </p:nvSpPr>
          <p:spPr bwMode="auto">
            <a:xfrm flipV="1">
              <a:off x="5250433" y="2524945"/>
              <a:ext cx="0" cy="195263"/>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9" name="Line 149"/>
            <p:cNvSpPr>
              <a:spLocks noChangeShapeType="1"/>
            </p:cNvSpPr>
            <p:nvPr/>
          </p:nvSpPr>
          <p:spPr bwMode="auto">
            <a:xfrm>
              <a:off x="5223445" y="2524945"/>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0" name="Line 150"/>
            <p:cNvSpPr>
              <a:spLocks noChangeShapeType="1"/>
            </p:cNvSpPr>
            <p:nvPr/>
          </p:nvSpPr>
          <p:spPr bwMode="auto">
            <a:xfrm flipV="1">
              <a:off x="5939408" y="2994845"/>
              <a:ext cx="0" cy="2825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1" name="Line 151"/>
            <p:cNvSpPr>
              <a:spLocks noChangeShapeType="1"/>
            </p:cNvSpPr>
            <p:nvPr/>
          </p:nvSpPr>
          <p:spPr bwMode="auto">
            <a:xfrm>
              <a:off x="5914008" y="2994845"/>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2" name="Line 152"/>
            <p:cNvSpPr>
              <a:spLocks noChangeShapeType="1"/>
            </p:cNvSpPr>
            <p:nvPr/>
          </p:nvSpPr>
          <p:spPr bwMode="auto">
            <a:xfrm flipV="1">
              <a:off x="6620445" y="2932933"/>
              <a:ext cx="0" cy="2301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3" name="Line 153"/>
            <p:cNvSpPr>
              <a:spLocks noChangeShapeType="1"/>
            </p:cNvSpPr>
            <p:nvPr/>
          </p:nvSpPr>
          <p:spPr bwMode="auto">
            <a:xfrm>
              <a:off x="6595045" y="2932933"/>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4" name="Line 154"/>
            <p:cNvSpPr>
              <a:spLocks noChangeShapeType="1"/>
            </p:cNvSpPr>
            <p:nvPr/>
          </p:nvSpPr>
          <p:spPr bwMode="auto">
            <a:xfrm flipV="1">
              <a:off x="7311008" y="3569520"/>
              <a:ext cx="0" cy="328613"/>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5" name="Line 155"/>
            <p:cNvSpPr>
              <a:spLocks noChangeShapeType="1"/>
            </p:cNvSpPr>
            <p:nvPr/>
          </p:nvSpPr>
          <p:spPr bwMode="auto">
            <a:xfrm>
              <a:off x="7284020" y="3569520"/>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6" name="Line 156"/>
            <p:cNvSpPr>
              <a:spLocks noChangeShapeType="1"/>
            </p:cNvSpPr>
            <p:nvPr/>
          </p:nvSpPr>
          <p:spPr bwMode="auto">
            <a:xfrm flipV="1">
              <a:off x="7992045" y="3561583"/>
              <a:ext cx="0" cy="18573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7" name="Line 157"/>
            <p:cNvSpPr>
              <a:spLocks noChangeShapeType="1"/>
            </p:cNvSpPr>
            <p:nvPr/>
          </p:nvSpPr>
          <p:spPr bwMode="auto">
            <a:xfrm>
              <a:off x="7965058" y="3561583"/>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8" name="Line 158"/>
            <p:cNvSpPr>
              <a:spLocks noChangeShapeType="1"/>
            </p:cNvSpPr>
            <p:nvPr/>
          </p:nvSpPr>
          <p:spPr bwMode="auto">
            <a:xfrm flipV="1">
              <a:off x="8690545" y="3039295"/>
              <a:ext cx="0" cy="255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9" name="Line 159"/>
            <p:cNvSpPr>
              <a:spLocks noChangeShapeType="1"/>
            </p:cNvSpPr>
            <p:nvPr/>
          </p:nvSpPr>
          <p:spPr bwMode="auto">
            <a:xfrm>
              <a:off x="8655620" y="3039295"/>
              <a:ext cx="6191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0" name="Freeform 160"/>
            <p:cNvSpPr>
              <a:spLocks/>
            </p:cNvSpPr>
            <p:nvPr/>
          </p:nvSpPr>
          <p:spPr bwMode="auto">
            <a:xfrm>
              <a:off x="5188520" y="2658295"/>
              <a:ext cx="114300" cy="114300"/>
            </a:xfrm>
            <a:custGeom>
              <a:avLst/>
              <a:gdLst>
                <a:gd name="T0" fmla="*/ 33 w 72"/>
                <a:gd name="T1" fmla="*/ 0 h 72"/>
                <a:gd name="T2" fmla="*/ 28 w 72"/>
                <a:gd name="T3" fmla="*/ 0 h 72"/>
                <a:gd name="T4" fmla="*/ 22 w 72"/>
                <a:gd name="T5" fmla="*/ 0 h 72"/>
                <a:gd name="T6" fmla="*/ 16 w 72"/>
                <a:gd name="T7" fmla="*/ 5 h 72"/>
                <a:gd name="T8" fmla="*/ 11 w 72"/>
                <a:gd name="T9" fmla="*/ 11 h 72"/>
                <a:gd name="T10" fmla="*/ 5 w 72"/>
                <a:gd name="T11" fmla="*/ 17 h 72"/>
                <a:gd name="T12" fmla="*/ 0 w 72"/>
                <a:gd name="T13" fmla="*/ 22 h 72"/>
                <a:gd name="T14" fmla="*/ 0 w 72"/>
                <a:gd name="T15" fmla="*/ 28 h 72"/>
                <a:gd name="T16" fmla="*/ 0 w 72"/>
                <a:gd name="T17" fmla="*/ 33 h 72"/>
                <a:gd name="T18" fmla="*/ 0 w 72"/>
                <a:gd name="T19" fmla="*/ 44 h 72"/>
                <a:gd name="T20" fmla="*/ 0 w 72"/>
                <a:gd name="T21" fmla="*/ 50 h 72"/>
                <a:gd name="T22" fmla="*/ 5 w 72"/>
                <a:gd name="T23" fmla="*/ 56 h 72"/>
                <a:gd name="T24" fmla="*/ 11 w 72"/>
                <a:gd name="T25" fmla="*/ 61 h 72"/>
                <a:gd name="T26" fmla="*/ 16 w 72"/>
                <a:gd name="T27" fmla="*/ 67 h 72"/>
                <a:gd name="T28" fmla="*/ 22 w 72"/>
                <a:gd name="T29" fmla="*/ 67 h 72"/>
                <a:gd name="T30" fmla="*/ 28 w 72"/>
                <a:gd name="T31" fmla="*/ 72 h 72"/>
                <a:gd name="T32" fmla="*/ 33 w 72"/>
                <a:gd name="T33" fmla="*/ 72 h 72"/>
                <a:gd name="T34" fmla="*/ 44 w 72"/>
                <a:gd name="T35" fmla="*/ 72 h 72"/>
                <a:gd name="T36" fmla="*/ 50 w 72"/>
                <a:gd name="T37" fmla="*/ 67 h 72"/>
                <a:gd name="T38" fmla="*/ 55 w 72"/>
                <a:gd name="T39" fmla="*/ 67 h 72"/>
                <a:gd name="T40" fmla="*/ 61 w 72"/>
                <a:gd name="T41" fmla="*/ 61 h 72"/>
                <a:gd name="T42" fmla="*/ 67 w 72"/>
                <a:gd name="T43" fmla="*/ 56 h 72"/>
                <a:gd name="T44" fmla="*/ 67 w 72"/>
                <a:gd name="T45" fmla="*/ 50 h 72"/>
                <a:gd name="T46" fmla="*/ 72 w 72"/>
                <a:gd name="T47" fmla="*/ 44 h 72"/>
                <a:gd name="T48" fmla="*/ 72 w 72"/>
                <a:gd name="T49" fmla="*/ 33 h 72"/>
                <a:gd name="T50" fmla="*/ 72 w 72"/>
                <a:gd name="T51" fmla="*/ 28 h 72"/>
                <a:gd name="T52" fmla="*/ 67 w 72"/>
                <a:gd name="T53" fmla="*/ 22 h 72"/>
                <a:gd name="T54" fmla="*/ 67 w 72"/>
                <a:gd name="T55" fmla="*/ 17 h 72"/>
                <a:gd name="T56" fmla="*/ 61 w 72"/>
                <a:gd name="T57" fmla="*/ 11 h 72"/>
                <a:gd name="T58" fmla="*/ 55 w 72"/>
                <a:gd name="T59" fmla="*/ 5 h 72"/>
                <a:gd name="T60" fmla="*/ 50 w 72"/>
                <a:gd name="T61" fmla="*/ 0 h 72"/>
                <a:gd name="T62" fmla="*/ 44 w 72"/>
                <a:gd name="T63" fmla="*/ 0 h 72"/>
                <a:gd name="T64" fmla="*/ 33 w 72"/>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72">
                  <a:moveTo>
                    <a:pt x="33" y="0"/>
                  </a:moveTo>
                  <a:lnTo>
                    <a:pt x="28" y="0"/>
                  </a:lnTo>
                  <a:lnTo>
                    <a:pt x="22" y="0"/>
                  </a:lnTo>
                  <a:lnTo>
                    <a:pt x="16" y="5"/>
                  </a:lnTo>
                  <a:lnTo>
                    <a:pt x="11" y="11"/>
                  </a:lnTo>
                  <a:lnTo>
                    <a:pt x="5" y="17"/>
                  </a:lnTo>
                  <a:lnTo>
                    <a:pt x="0" y="22"/>
                  </a:lnTo>
                  <a:lnTo>
                    <a:pt x="0" y="28"/>
                  </a:lnTo>
                  <a:lnTo>
                    <a:pt x="0" y="33"/>
                  </a:lnTo>
                  <a:lnTo>
                    <a:pt x="0" y="44"/>
                  </a:lnTo>
                  <a:lnTo>
                    <a:pt x="0" y="50"/>
                  </a:lnTo>
                  <a:lnTo>
                    <a:pt x="5" y="56"/>
                  </a:lnTo>
                  <a:lnTo>
                    <a:pt x="11" y="61"/>
                  </a:lnTo>
                  <a:lnTo>
                    <a:pt x="16" y="67"/>
                  </a:lnTo>
                  <a:lnTo>
                    <a:pt x="22" y="67"/>
                  </a:lnTo>
                  <a:lnTo>
                    <a:pt x="28" y="72"/>
                  </a:lnTo>
                  <a:lnTo>
                    <a:pt x="33" y="72"/>
                  </a:lnTo>
                  <a:lnTo>
                    <a:pt x="44" y="72"/>
                  </a:lnTo>
                  <a:lnTo>
                    <a:pt x="50" y="67"/>
                  </a:lnTo>
                  <a:lnTo>
                    <a:pt x="55" y="67"/>
                  </a:lnTo>
                  <a:lnTo>
                    <a:pt x="61" y="61"/>
                  </a:lnTo>
                  <a:lnTo>
                    <a:pt x="67" y="56"/>
                  </a:lnTo>
                  <a:lnTo>
                    <a:pt x="67" y="50"/>
                  </a:lnTo>
                  <a:lnTo>
                    <a:pt x="72" y="44"/>
                  </a:lnTo>
                  <a:lnTo>
                    <a:pt x="72" y="33"/>
                  </a:lnTo>
                  <a:lnTo>
                    <a:pt x="72" y="28"/>
                  </a:lnTo>
                  <a:lnTo>
                    <a:pt x="67" y="22"/>
                  </a:lnTo>
                  <a:lnTo>
                    <a:pt x="67" y="17"/>
                  </a:lnTo>
                  <a:lnTo>
                    <a:pt x="61" y="11"/>
                  </a:lnTo>
                  <a:lnTo>
                    <a:pt x="55" y="5"/>
                  </a:lnTo>
                  <a:lnTo>
                    <a:pt x="50" y="0"/>
                  </a:lnTo>
                  <a:lnTo>
                    <a:pt x="44" y="0"/>
                  </a:lnTo>
                  <a:lnTo>
                    <a:pt x="3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1" name="Freeform 161"/>
            <p:cNvSpPr>
              <a:spLocks/>
            </p:cNvSpPr>
            <p:nvPr/>
          </p:nvSpPr>
          <p:spPr bwMode="auto">
            <a:xfrm>
              <a:off x="5188520" y="2658295"/>
              <a:ext cx="114300" cy="114300"/>
            </a:xfrm>
            <a:custGeom>
              <a:avLst/>
              <a:gdLst>
                <a:gd name="T0" fmla="*/ 33 w 72"/>
                <a:gd name="T1" fmla="*/ 0 h 72"/>
                <a:gd name="T2" fmla="*/ 28 w 72"/>
                <a:gd name="T3" fmla="*/ 0 h 72"/>
                <a:gd name="T4" fmla="*/ 22 w 72"/>
                <a:gd name="T5" fmla="*/ 0 h 72"/>
                <a:gd name="T6" fmla="*/ 16 w 72"/>
                <a:gd name="T7" fmla="*/ 5 h 72"/>
                <a:gd name="T8" fmla="*/ 11 w 72"/>
                <a:gd name="T9" fmla="*/ 11 h 72"/>
                <a:gd name="T10" fmla="*/ 5 w 72"/>
                <a:gd name="T11" fmla="*/ 17 h 72"/>
                <a:gd name="T12" fmla="*/ 0 w 72"/>
                <a:gd name="T13" fmla="*/ 22 h 72"/>
                <a:gd name="T14" fmla="*/ 0 w 72"/>
                <a:gd name="T15" fmla="*/ 28 h 72"/>
                <a:gd name="T16" fmla="*/ 0 w 72"/>
                <a:gd name="T17" fmla="*/ 33 h 72"/>
                <a:gd name="T18" fmla="*/ 0 w 72"/>
                <a:gd name="T19" fmla="*/ 44 h 72"/>
                <a:gd name="T20" fmla="*/ 0 w 72"/>
                <a:gd name="T21" fmla="*/ 50 h 72"/>
                <a:gd name="T22" fmla="*/ 5 w 72"/>
                <a:gd name="T23" fmla="*/ 56 h 72"/>
                <a:gd name="T24" fmla="*/ 11 w 72"/>
                <a:gd name="T25" fmla="*/ 61 h 72"/>
                <a:gd name="T26" fmla="*/ 16 w 72"/>
                <a:gd name="T27" fmla="*/ 67 h 72"/>
                <a:gd name="T28" fmla="*/ 22 w 72"/>
                <a:gd name="T29" fmla="*/ 67 h 72"/>
                <a:gd name="T30" fmla="*/ 28 w 72"/>
                <a:gd name="T31" fmla="*/ 72 h 72"/>
                <a:gd name="T32" fmla="*/ 33 w 72"/>
                <a:gd name="T33" fmla="*/ 72 h 72"/>
                <a:gd name="T34" fmla="*/ 44 w 72"/>
                <a:gd name="T35" fmla="*/ 72 h 72"/>
                <a:gd name="T36" fmla="*/ 50 w 72"/>
                <a:gd name="T37" fmla="*/ 67 h 72"/>
                <a:gd name="T38" fmla="*/ 55 w 72"/>
                <a:gd name="T39" fmla="*/ 67 h 72"/>
                <a:gd name="T40" fmla="*/ 61 w 72"/>
                <a:gd name="T41" fmla="*/ 61 h 72"/>
                <a:gd name="T42" fmla="*/ 67 w 72"/>
                <a:gd name="T43" fmla="*/ 56 h 72"/>
                <a:gd name="T44" fmla="*/ 67 w 72"/>
                <a:gd name="T45" fmla="*/ 50 h 72"/>
                <a:gd name="T46" fmla="*/ 72 w 72"/>
                <a:gd name="T47" fmla="*/ 44 h 72"/>
                <a:gd name="T48" fmla="*/ 72 w 72"/>
                <a:gd name="T49" fmla="*/ 33 h 72"/>
                <a:gd name="T50" fmla="*/ 72 w 72"/>
                <a:gd name="T51" fmla="*/ 28 h 72"/>
                <a:gd name="T52" fmla="*/ 67 w 72"/>
                <a:gd name="T53" fmla="*/ 22 h 72"/>
                <a:gd name="T54" fmla="*/ 67 w 72"/>
                <a:gd name="T55" fmla="*/ 17 h 72"/>
                <a:gd name="T56" fmla="*/ 61 w 72"/>
                <a:gd name="T57" fmla="*/ 11 h 72"/>
                <a:gd name="T58" fmla="*/ 55 w 72"/>
                <a:gd name="T59" fmla="*/ 5 h 72"/>
                <a:gd name="T60" fmla="*/ 50 w 72"/>
                <a:gd name="T61" fmla="*/ 0 h 72"/>
                <a:gd name="T62" fmla="*/ 44 w 72"/>
                <a:gd name="T63" fmla="*/ 0 h 72"/>
                <a:gd name="T64" fmla="*/ 33 w 72"/>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72">
                  <a:moveTo>
                    <a:pt x="33" y="0"/>
                  </a:moveTo>
                  <a:lnTo>
                    <a:pt x="28" y="0"/>
                  </a:lnTo>
                  <a:lnTo>
                    <a:pt x="22" y="0"/>
                  </a:lnTo>
                  <a:lnTo>
                    <a:pt x="16" y="5"/>
                  </a:lnTo>
                  <a:lnTo>
                    <a:pt x="11" y="11"/>
                  </a:lnTo>
                  <a:lnTo>
                    <a:pt x="5" y="17"/>
                  </a:lnTo>
                  <a:lnTo>
                    <a:pt x="0" y="22"/>
                  </a:lnTo>
                  <a:lnTo>
                    <a:pt x="0" y="28"/>
                  </a:lnTo>
                  <a:lnTo>
                    <a:pt x="0" y="33"/>
                  </a:lnTo>
                  <a:lnTo>
                    <a:pt x="0" y="44"/>
                  </a:lnTo>
                  <a:lnTo>
                    <a:pt x="0" y="50"/>
                  </a:lnTo>
                  <a:lnTo>
                    <a:pt x="5" y="56"/>
                  </a:lnTo>
                  <a:lnTo>
                    <a:pt x="11" y="61"/>
                  </a:lnTo>
                  <a:lnTo>
                    <a:pt x="16" y="67"/>
                  </a:lnTo>
                  <a:lnTo>
                    <a:pt x="22" y="67"/>
                  </a:lnTo>
                  <a:lnTo>
                    <a:pt x="28" y="72"/>
                  </a:lnTo>
                  <a:lnTo>
                    <a:pt x="33" y="72"/>
                  </a:lnTo>
                  <a:lnTo>
                    <a:pt x="44" y="72"/>
                  </a:lnTo>
                  <a:lnTo>
                    <a:pt x="50" y="67"/>
                  </a:lnTo>
                  <a:lnTo>
                    <a:pt x="55" y="67"/>
                  </a:lnTo>
                  <a:lnTo>
                    <a:pt x="61" y="61"/>
                  </a:lnTo>
                  <a:lnTo>
                    <a:pt x="67" y="56"/>
                  </a:lnTo>
                  <a:lnTo>
                    <a:pt x="67" y="50"/>
                  </a:lnTo>
                  <a:lnTo>
                    <a:pt x="72" y="44"/>
                  </a:lnTo>
                  <a:lnTo>
                    <a:pt x="72" y="33"/>
                  </a:lnTo>
                  <a:lnTo>
                    <a:pt x="72" y="28"/>
                  </a:lnTo>
                  <a:lnTo>
                    <a:pt x="67" y="22"/>
                  </a:lnTo>
                  <a:lnTo>
                    <a:pt x="67" y="17"/>
                  </a:lnTo>
                  <a:lnTo>
                    <a:pt x="61" y="11"/>
                  </a:lnTo>
                  <a:lnTo>
                    <a:pt x="55" y="5"/>
                  </a:lnTo>
                  <a:lnTo>
                    <a:pt x="50" y="0"/>
                  </a:lnTo>
                  <a:lnTo>
                    <a:pt x="44" y="0"/>
                  </a:lnTo>
                  <a:lnTo>
                    <a:pt x="33"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2" name="Freeform 162"/>
            <p:cNvSpPr>
              <a:spLocks/>
            </p:cNvSpPr>
            <p:nvPr/>
          </p:nvSpPr>
          <p:spPr bwMode="auto">
            <a:xfrm>
              <a:off x="5877495" y="3215508"/>
              <a:ext cx="115888" cy="115888"/>
            </a:xfrm>
            <a:custGeom>
              <a:avLst/>
              <a:gdLst>
                <a:gd name="T0" fmla="*/ 34 w 73"/>
                <a:gd name="T1" fmla="*/ 0 h 73"/>
                <a:gd name="T2" fmla="*/ 28 w 73"/>
                <a:gd name="T3" fmla="*/ 0 h 73"/>
                <a:gd name="T4" fmla="*/ 23 w 73"/>
                <a:gd name="T5" fmla="*/ 6 h 73"/>
                <a:gd name="T6" fmla="*/ 17 w 73"/>
                <a:gd name="T7" fmla="*/ 6 h 73"/>
                <a:gd name="T8" fmla="*/ 12 w 73"/>
                <a:gd name="T9" fmla="*/ 11 h 73"/>
                <a:gd name="T10" fmla="*/ 6 w 73"/>
                <a:gd name="T11" fmla="*/ 17 h 73"/>
                <a:gd name="T12" fmla="*/ 6 w 73"/>
                <a:gd name="T13" fmla="*/ 23 h 73"/>
                <a:gd name="T14" fmla="*/ 0 w 73"/>
                <a:gd name="T15" fmla="*/ 28 h 73"/>
                <a:gd name="T16" fmla="*/ 0 w 73"/>
                <a:gd name="T17" fmla="*/ 39 h 73"/>
                <a:gd name="T18" fmla="*/ 0 w 73"/>
                <a:gd name="T19" fmla="*/ 45 h 73"/>
                <a:gd name="T20" fmla="*/ 6 w 73"/>
                <a:gd name="T21" fmla="*/ 50 h 73"/>
                <a:gd name="T22" fmla="*/ 6 w 73"/>
                <a:gd name="T23" fmla="*/ 56 h 73"/>
                <a:gd name="T24" fmla="*/ 12 w 73"/>
                <a:gd name="T25" fmla="*/ 62 h 73"/>
                <a:gd name="T26" fmla="*/ 17 w 73"/>
                <a:gd name="T27" fmla="*/ 67 h 73"/>
                <a:gd name="T28" fmla="*/ 23 w 73"/>
                <a:gd name="T29" fmla="*/ 67 h 73"/>
                <a:gd name="T30" fmla="*/ 28 w 73"/>
                <a:gd name="T31" fmla="*/ 73 h 73"/>
                <a:gd name="T32" fmla="*/ 34 w 73"/>
                <a:gd name="T33" fmla="*/ 73 h 73"/>
                <a:gd name="T34" fmla="*/ 45 w 73"/>
                <a:gd name="T35" fmla="*/ 73 h 73"/>
                <a:gd name="T36" fmla="*/ 51 w 73"/>
                <a:gd name="T37" fmla="*/ 67 h 73"/>
                <a:gd name="T38" fmla="*/ 56 w 73"/>
                <a:gd name="T39" fmla="*/ 67 h 73"/>
                <a:gd name="T40" fmla="*/ 62 w 73"/>
                <a:gd name="T41" fmla="*/ 62 h 73"/>
                <a:gd name="T42" fmla="*/ 67 w 73"/>
                <a:gd name="T43" fmla="*/ 56 h 73"/>
                <a:gd name="T44" fmla="*/ 67 w 73"/>
                <a:gd name="T45" fmla="*/ 50 h 73"/>
                <a:gd name="T46" fmla="*/ 73 w 73"/>
                <a:gd name="T47" fmla="*/ 45 h 73"/>
                <a:gd name="T48" fmla="*/ 73 w 73"/>
                <a:gd name="T49" fmla="*/ 39 h 73"/>
                <a:gd name="T50" fmla="*/ 73 w 73"/>
                <a:gd name="T51" fmla="*/ 28 h 73"/>
                <a:gd name="T52" fmla="*/ 67 w 73"/>
                <a:gd name="T53" fmla="*/ 23 h 73"/>
                <a:gd name="T54" fmla="*/ 67 w 73"/>
                <a:gd name="T55" fmla="*/ 17 h 73"/>
                <a:gd name="T56" fmla="*/ 62 w 73"/>
                <a:gd name="T57" fmla="*/ 11 h 73"/>
                <a:gd name="T58" fmla="*/ 56 w 73"/>
                <a:gd name="T59" fmla="*/ 6 h 73"/>
                <a:gd name="T60" fmla="*/ 51 w 73"/>
                <a:gd name="T61" fmla="*/ 6 h 73"/>
                <a:gd name="T62" fmla="*/ 45 w 73"/>
                <a:gd name="T63" fmla="*/ 0 h 73"/>
                <a:gd name="T64" fmla="*/ 34 w 73"/>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3">
                  <a:moveTo>
                    <a:pt x="34" y="0"/>
                  </a:moveTo>
                  <a:lnTo>
                    <a:pt x="28" y="0"/>
                  </a:lnTo>
                  <a:lnTo>
                    <a:pt x="23" y="6"/>
                  </a:lnTo>
                  <a:lnTo>
                    <a:pt x="17" y="6"/>
                  </a:lnTo>
                  <a:lnTo>
                    <a:pt x="12" y="11"/>
                  </a:lnTo>
                  <a:lnTo>
                    <a:pt x="6" y="17"/>
                  </a:lnTo>
                  <a:lnTo>
                    <a:pt x="6" y="23"/>
                  </a:lnTo>
                  <a:lnTo>
                    <a:pt x="0" y="28"/>
                  </a:lnTo>
                  <a:lnTo>
                    <a:pt x="0" y="39"/>
                  </a:lnTo>
                  <a:lnTo>
                    <a:pt x="0" y="45"/>
                  </a:lnTo>
                  <a:lnTo>
                    <a:pt x="6" y="50"/>
                  </a:lnTo>
                  <a:lnTo>
                    <a:pt x="6" y="56"/>
                  </a:lnTo>
                  <a:lnTo>
                    <a:pt x="12" y="62"/>
                  </a:lnTo>
                  <a:lnTo>
                    <a:pt x="17" y="67"/>
                  </a:lnTo>
                  <a:lnTo>
                    <a:pt x="23" y="67"/>
                  </a:lnTo>
                  <a:lnTo>
                    <a:pt x="28" y="73"/>
                  </a:lnTo>
                  <a:lnTo>
                    <a:pt x="34" y="73"/>
                  </a:lnTo>
                  <a:lnTo>
                    <a:pt x="45" y="73"/>
                  </a:lnTo>
                  <a:lnTo>
                    <a:pt x="51" y="67"/>
                  </a:lnTo>
                  <a:lnTo>
                    <a:pt x="56" y="67"/>
                  </a:lnTo>
                  <a:lnTo>
                    <a:pt x="62" y="62"/>
                  </a:lnTo>
                  <a:lnTo>
                    <a:pt x="67" y="56"/>
                  </a:lnTo>
                  <a:lnTo>
                    <a:pt x="67" y="50"/>
                  </a:lnTo>
                  <a:lnTo>
                    <a:pt x="73" y="45"/>
                  </a:lnTo>
                  <a:lnTo>
                    <a:pt x="73" y="39"/>
                  </a:lnTo>
                  <a:lnTo>
                    <a:pt x="73" y="28"/>
                  </a:lnTo>
                  <a:lnTo>
                    <a:pt x="67" y="23"/>
                  </a:lnTo>
                  <a:lnTo>
                    <a:pt x="67" y="17"/>
                  </a:lnTo>
                  <a:lnTo>
                    <a:pt x="62" y="11"/>
                  </a:lnTo>
                  <a:lnTo>
                    <a:pt x="56" y="6"/>
                  </a:lnTo>
                  <a:lnTo>
                    <a:pt x="51" y="6"/>
                  </a:lnTo>
                  <a:lnTo>
                    <a:pt x="45" y="0"/>
                  </a:lnTo>
                  <a:lnTo>
                    <a:pt x="3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3" name="Freeform 163"/>
            <p:cNvSpPr>
              <a:spLocks/>
            </p:cNvSpPr>
            <p:nvPr/>
          </p:nvSpPr>
          <p:spPr bwMode="auto">
            <a:xfrm>
              <a:off x="5877495" y="3215508"/>
              <a:ext cx="115888" cy="115888"/>
            </a:xfrm>
            <a:custGeom>
              <a:avLst/>
              <a:gdLst>
                <a:gd name="T0" fmla="*/ 34 w 73"/>
                <a:gd name="T1" fmla="*/ 0 h 73"/>
                <a:gd name="T2" fmla="*/ 28 w 73"/>
                <a:gd name="T3" fmla="*/ 0 h 73"/>
                <a:gd name="T4" fmla="*/ 23 w 73"/>
                <a:gd name="T5" fmla="*/ 6 h 73"/>
                <a:gd name="T6" fmla="*/ 17 w 73"/>
                <a:gd name="T7" fmla="*/ 6 h 73"/>
                <a:gd name="T8" fmla="*/ 12 w 73"/>
                <a:gd name="T9" fmla="*/ 11 h 73"/>
                <a:gd name="T10" fmla="*/ 6 w 73"/>
                <a:gd name="T11" fmla="*/ 17 h 73"/>
                <a:gd name="T12" fmla="*/ 6 w 73"/>
                <a:gd name="T13" fmla="*/ 23 h 73"/>
                <a:gd name="T14" fmla="*/ 0 w 73"/>
                <a:gd name="T15" fmla="*/ 28 h 73"/>
                <a:gd name="T16" fmla="*/ 0 w 73"/>
                <a:gd name="T17" fmla="*/ 39 h 73"/>
                <a:gd name="T18" fmla="*/ 0 w 73"/>
                <a:gd name="T19" fmla="*/ 45 h 73"/>
                <a:gd name="T20" fmla="*/ 6 w 73"/>
                <a:gd name="T21" fmla="*/ 50 h 73"/>
                <a:gd name="T22" fmla="*/ 6 w 73"/>
                <a:gd name="T23" fmla="*/ 56 h 73"/>
                <a:gd name="T24" fmla="*/ 12 w 73"/>
                <a:gd name="T25" fmla="*/ 62 h 73"/>
                <a:gd name="T26" fmla="*/ 17 w 73"/>
                <a:gd name="T27" fmla="*/ 67 h 73"/>
                <a:gd name="T28" fmla="*/ 23 w 73"/>
                <a:gd name="T29" fmla="*/ 67 h 73"/>
                <a:gd name="T30" fmla="*/ 28 w 73"/>
                <a:gd name="T31" fmla="*/ 73 h 73"/>
                <a:gd name="T32" fmla="*/ 34 w 73"/>
                <a:gd name="T33" fmla="*/ 73 h 73"/>
                <a:gd name="T34" fmla="*/ 45 w 73"/>
                <a:gd name="T35" fmla="*/ 73 h 73"/>
                <a:gd name="T36" fmla="*/ 51 w 73"/>
                <a:gd name="T37" fmla="*/ 67 h 73"/>
                <a:gd name="T38" fmla="*/ 56 w 73"/>
                <a:gd name="T39" fmla="*/ 67 h 73"/>
                <a:gd name="T40" fmla="*/ 62 w 73"/>
                <a:gd name="T41" fmla="*/ 62 h 73"/>
                <a:gd name="T42" fmla="*/ 67 w 73"/>
                <a:gd name="T43" fmla="*/ 56 h 73"/>
                <a:gd name="T44" fmla="*/ 67 w 73"/>
                <a:gd name="T45" fmla="*/ 50 h 73"/>
                <a:gd name="T46" fmla="*/ 73 w 73"/>
                <a:gd name="T47" fmla="*/ 45 h 73"/>
                <a:gd name="T48" fmla="*/ 73 w 73"/>
                <a:gd name="T49" fmla="*/ 39 h 73"/>
                <a:gd name="T50" fmla="*/ 73 w 73"/>
                <a:gd name="T51" fmla="*/ 28 h 73"/>
                <a:gd name="T52" fmla="*/ 67 w 73"/>
                <a:gd name="T53" fmla="*/ 23 h 73"/>
                <a:gd name="T54" fmla="*/ 67 w 73"/>
                <a:gd name="T55" fmla="*/ 17 h 73"/>
                <a:gd name="T56" fmla="*/ 62 w 73"/>
                <a:gd name="T57" fmla="*/ 11 h 73"/>
                <a:gd name="T58" fmla="*/ 56 w 73"/>
                <a:gd name="T59" fmla="*/ 6 h 73"/>
                <a:gd name="T60" fmla="*/ 51 w 73"/>
                <a:gd name="T61" fmla="*/ 6 h 73"/>
                <a:gd name="T62" fmla="*/ 45 w 73"/>
                <a:gd name="T63" fmla="*/ 0 h 73"/>
                <a:gd name="T64" fmla="*/ 34 w 73"/>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3">
                  <a:moveTo>
                    <a:pt x="34" y="0"/>
                  </a:moveTo>
                  <a:lnTo>
                    <a:pt x="28" y="0"/>
                  </a:lnTo>
                  <a:lnTo>
                    <a:pt x="23" y="6"/>
                  </a:lnTo>
                  <a:lnTo>
                    <a:pt x="17" y="6"/>
                  </a:lnTo>
                  <a:lnTo>
                    <a:pt x="12" y="11"/>
                  </a:lnTo>
                  <a:lnTo>
                    <a:pt x="6" y="17"/>
                  </a:lnTo>
                  <a:lnTo>
                    <a:pt x="6" y="23"/>
                  </a:lnTo>
                  <a:lnTo>
                    <a:pt x="0" y="28"/>
                  </a:lnTo>
                  <a:lnTo>
                    <a:pt x="0" y="39"/>
                  </a:lnTo>
                  <a:lnTo>
                    <a:pt x="0" y="45"/>
                  </a:lnTo>
                  <a:lnTo>
                    <a:pt x="6" y="50"/>
                  </a:lnTo>
                  <a:lnTo>
                    <a:pt x="6" y="56"/>
                  </a:lnTo>
                  <a:lnTo>
                    <a:pt x="12" y="62"/>
                  </a:lnTo>
                  <a:lnTo>
                    <a:pt x="17" y="67"/>
                  </a:lnTo>
                  <a:lnTo>
                    <a:pt x="23" y="67"/>
                  </a:lnTo>
                  <a:lnTo>
                    <a:pt x="28" y="73"/>
                  </a:lnTo>
                  <a:lnTo>
                    <a:pt x="34" y="73"/>
                  </a:lnTo>
                  <a:lnTo>
                    <a:pt x="45" y="73"/>
                  </a:lnTo>
                  <a:lnTo>
                    <a:pt x="51" y="67"/>
                  </a:lnTo>
                  <a:lnTo>
                    <a:pt x="56" y="67"/>
                  </a:lnTo>
                  <a:lnTo>
                    <a:pt x="62" y="62"/>
                  </a:lnTo>
                  <a:lnTo>
                    <a:pt x="67" y="56"/>
                  </a:lnTo>
                  <a:lnTo>
                    <a:pt x="67" y="50"/>
                  </a:lnTo>
                  <a:lnTo>
                    <a:pt x="73" y="45"/>
                  </a:lnTo>
                  <a:lnTo>
                    <a:pt x="73" y="39"/>
                  </a:lnTo>
                  <a:lnTo>
                    <a:pt x="73" y="28"/>
                  </a:lnTo>
                  <a:lnTo>
                    <a:pt x="67" y="23"/>
                  </a:lnTo>
                  <a:lnTo>
                    <a:pt x="67" y="17"/>
                  </a:lnTo>
                  <a:lnTo>
                    <a:pt x="62" y="11"/>
                  </a:lnTo>
                  <a:lnTo>
                    <a:pt x="56" y="6"/>
                  </a:lnTo>
                  <a:lnTo>
                    <a:pt x="51" y="6"/>
                  </a:lnTo>
                  <a:lnTo>
                    <a:pt x="45"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4" name="Freeform 164"/>
            <p:cNvSpPr>
              <a:spLocks/>
            </p:cNvSpPr>
            <p:nvPr/>
          </p:nvSpPr>
          <p:spPr bwMode="auto">
            <a:xfrm>
              <a:off x="6558533" y="3101208"/>
              <a:ext cx="115888" cy="114300"/>
            </a:xfrm>
            <a:custGeom>
              <a:avLst/>
              <a:gdLst>
                <a:gd name="T0" fmla="*/ 39 w 73"/>
                <a:gd name="T1" fmla="*/ 0 h 72"/>
                <a:gd name="T2" fmla="*/ 28 w 73"/>
                <a:gd name="T3" fmla="*/ 0 h 72"/>
                <a:gd name="T4" fmla="*/ 23 w 73"/>
                <a:gd name="T5" fmla="*/ 5 h 72"/>
                <a:gd name="T6" fmla="*/ 17 w 73"/>
                <a:gd name="T7" fmla="*/ 5 h 72"/>
                <a:gd name="T8" fmla="*/ 12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2 w 73"/>
                <a:gd name="T25" fmla="*/ 61 h 72"/>
                <a:gd name="T26" fmla="*/ 17 w 73"/>
                <a:gd name="T27" fmla="*/ 67 h 72"/>
                <a:gd name="T28" fmla="*/ 23 w 73"/>
                <a:gd name="T29" fmla="*/ 72 h 72"/>
                <a:gd name="T30" fmla="*/ 28 w 73"/>
                <a:gd name="T31" fmla="*/ 72 h 72"/>
                <a:gd name="T32" fmla="*/ 39 w 73"/>
                <a:gd name="T33" fmla="*/ 72 h 72"/>
                <a:gd name="T34" fmla="*/ 45 w 73"/>
                <a:gd name="T35" fmla="*/ 72 h 72"/>
                <a:gd name="T36" fmla="*/ 51 w 73"/>
                <a:gd name="T37" fmla="*/ 72 h 72"/>
                <a:gd name="T38" fmla="*/ 56 w 73"/>
                <a:gd name="T39" fmla="*/ 67 h 72"/>
                <a:gd name="T40" fmla="*/ 62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2 w 73"/>
                <a:gd name="T57" fmla="*/ 11 h 72"/>
                <a:gd name="T58" fmla="*/ 56 w 73"/>
                <a:gd name="T59" fmla="*/ 5 h 72"/>
                <a:gd name="T60" fmla="*/ 51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3" y="5"/>
                  </a:lnTo>
                  <a:lnTo>
                    <a:pt x="17" y="5"/>
                  </a:lnTo>
                  <a:lnTo>
                    <a:pt x="12" y="11"/>
                  </a:lnTo>
                  <a:lnTo>
                    <a:pt x="6" y="16"/>
                  </a:lnTo>
                  <a:lnTo>
                    <a:pt x="6" y="22"/>
                  </a:lnTo>
                  <a:lnTo>
                    <a:pt x="0" y="28"/>
                  </a:lnTo>
                  <a:lnTo>
                    <a:pt x="0" y="39"/>
                  </a:lnTo>
                  <a:lnTo>
                    <a:pt x="0" y="44"/>
                  </a:lnTo>
                  <a:lnTo>
                    <a:pt x="6" y="50"/>
                  </a:lnTo>
                  <a:lnTo>
                    <a:pt x="6" y="56"/>
                  </a:lnTo>
                  <a:lnTo>
                    <a:pt x="12" y="61"/>
                  </a:lnTo>
                  <a:lnTo>
                    <a:pt x="17" y="67"/>
                  </a:lnTo>
                  <a:lnTo>
                    <a:pt x="23" y="72"/>
                  </a:lnTo>
                  <a:lnTo>
                    <a:pt x="28" y="72"/>
                  </a:lnTo>
                  <a:lnTo>
                    <a:pt x="39" y="72"/>
                  </a:lnTo>
                  <a:lnTo>
                    <a:pt x="45" y="72"/>
                  </a:lnTo>
                  <a:lnTo>
                    <a:pt x="51" y="72"/>
                  </a:lnTo>
                  <a:lnTo>
                    <a:pt x="56" y="67"/>
                  </a:lnTo>
                  <a:lnTo>
                    <a:pt x="62" y="61"/>
                  </a:lnTo>
                  <a:lnTo>
                    <a:pt x="67" y="56"/>
                  </a:lnTo>
                  <a:lnTo>
                    <a:pt x="73" y="50"/>
                  </a:lnTo>
                  <a:lnTo>
                    <a:pt x="73" y="44"/>
                  </a:lnTo>
                  <a:lnTo>
                    <a:pt x="73" y="39"/>
                  </a:lnTo>
                  <a:lnTo>
                    <a:pt x="73" y="28"/>
                  </a:lnTo>
                  <a:lnTo>
                    <a:pt x="73" y="22"/>
                  </a:lnTo>
                  <a:lnTo>
                    <a:pt x="67" y="16"/>
                  </a:lnTo>
                  <a:lnTo>
                    <a:pt x="62" y="11"/>
                  </a:lnTo>
                  <a:lnTo>
                    <a:pt x="56" y="5"/>
                  </a:lnTo>
                  <a:lnTo>
                    <a:pt x="51" y="5"/>
                  </a:lnTo>
                  <a:lnTo>
                    <a:pt x="45" y="0"/>
                  </a:lnTo>
                  <a:lnTo>
                    <a:pt x="3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5" name="Freeform 165"/>
            <p:cNvSpPr>
              <a:spLocks/>
            </p:cNvSpPr>
            <p:nvPr/>
          </p:nvSpPr>
          <p:spPr bwMode="auto">
            <a:xfrm>
              <a:off x="6558533" y="3101208"/>
              <a:ext cx="115888" cy="114300"/>
            </a:xfrm>
            <a:custGeom>
              <a:avLst/>
              <a:gdLst>
                <a:gd name="T0" fmla="*/ 39 w 73"/>
                <a:gd name="T1" fmla="*/ 0 h 72"/>
                <a:gd name="T2" fmla="*/ 28 w 73"/>
                <a:gd name="T3" fmla="*/ 0 h 72"/>
                <a:gd name="T4" fmla="*/ 23 w 73"/>
                <a:gd name="T5" fmla="*/ 5 h 72"/>
                <a:gd name="T6" fmla="*/ 17 w 73"/>
                <a:gd name="T7" fmla="*/ 5 h 72"/>
                <a:gd name="T8" fmla="*/ 12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2 w 73"/>
                <a:gd name="T25" fmla="*/ 61 h 72"/>
                <a:gd name="T26" fmla="*/ 17 w 73"/>
                <a:gd name="T27" fmla="*/ 67 h 72"/>
                <a:gd name="T28" fmla="*/ 23 w 73"/>
                <a:gd name="T29" fmla="*/ 72 h 72"/>
                <a:gd name="T30" fmla="*/ 28 w 73"/>
                <a:gd name="T31" fmla="*/ 72 h 72"/>
                <a:gd name="T32" fmla="*/ 39 w 73"/>
                <a:gd name="T33" fmla="*/ 72 h 72"/>
                <a:gd name="T34" fmla="*/ 45 w 73"/>
                <a:gd name="T35" fmla="*/ 72 h 72"/>
                <a:gd name="T36" fmla="*/ 51 w 73"/>
                <a:gd name="T37" fmla="*/ 72 h 72"/>
                <a:gd name="T38" fmla="*/ 56 w 73"/>
                <a:gd name="T39" fmla="*/ 67 h 72"/>
                <a:gd name="T40" fmla="*/ 62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2 w 73"/>
                <a:gd name="T57" fmla="*/ 11 h 72"/>
                <a:gd name="T58" fmla="*/ 56 w 73"/>
                <a:gd name="T59" fmla="*/ 5 h 72"/>
                <a:gd name="T60" fmla="*/ 51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3" y="5"/>
                  </a:lnTo>
                  <a:lnTo>
                    <a:pt x="17" y="5"/>
                  </a:lnTo>
                  <a:lnTo>
                    <a:pt x="12" y="11"/>
                  </a:lnTo>
                  <a:lnTo>
                    <a:pt x="6" y="16"/>
                  </a:lnTo>
                  <a:lnTo>
                    <a:pt x="6" y="22"/>
                  </a:lnTo>
                  <a:lnTo>
                    <a:pt x="0" y="28"/>
                  </a:lnTo>
                  <a:lnTo>
                    <a:pt x="0" y="39"/>
                  </a:lnTo>
                  <a:lnTo>
                    <a:pt x="0" y="44"/>
                  </a:lnTo>
                  <a:lnTo>
                    <a:pt x="6" y="50"/>
                  </a:lnTo>
                  <a:lnTo>
                    <a:pt x="6" y="56"/>
                  </a:lnTo>
                  <a:lnTo>
                    <a:pt x="12" y="61"/>
                  </a:lnTo>
                  <a:lnTo>
                    <a:pt x="17" y="67"/>
                  </a:lnTo>
                  <a:lnTo>
                    <a:pt x="23" y="72"/>
                  </a:lnTo>
                  <a:lnTo>
                    <a:pt x="28" y="72"/>
                  </a:lnTo>
                  <a:lnTo>
                    <a:pt x="39" y="72"/>
                  </a:lnTo>
                  <a:lnTo>
                    <a:pt x="45" y="72"/>
                  </a:lnTo>
                  <a:lnTo>
                    <a:pt x="51" y="72"/>
                  </a:lnTo>
                  <a:lnTo>
                    <a:pt x="56" y="67"/>
                  </a:lnTo>
                  <a:lnTo>
                    <a:pt x="62" y="61"/>
                  </a:lnTo>
                  <a:lnTo>
                    <a:pt x="67" y="56"/>
                  </a:lnTo>
                  <a:lnTo>
                    <a:pt x="73" y="50"/>
                  </a:lnTo>
                  <a:lnTo>
                    <a:pt x="73" y="44"/>
                  </a:lnTo>
                  <a:lnTo>
                    <a:pt x="73" y="39"/>
                  </a:lnTo>
                  <a:lnTo>
                    <a:pt x="73" y="28"/>
                  </a:lnTo>
                  <a:lnTo>
                    <a:pt x="73" y="22"/>
                  </a:lnTo>
                  <a:lnTo>
                    <a:pt x="67" y="16"/>
                  </a:lnTo>
                  <a:lnTo>
                    <a:pt x="62" y="11"/>
                  </a:lnTo>
                  <a:lnTo>
                    <a:pt x="56" y="5"/>
                  </a:lnTo>
                  <a:lnTo>
                    <a:pt x="51" y="5"/>
                  </a:lnTo>
                  <a:lnTo>
                    <a:pt x="45" y="0"/>
                  </a:lnTo>
                  <a:lnTo>
                    <a:pt x="39"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6" name="Freeform 166"/>
            <p:cNvSpPr>
              <a:spLocks/>
            </p:cNvSpPr>
            <p:nvPr/>
          </p:nvSpPr>
          <p:spPr bwMode="auto">
            <a:xfrm>
              <a:off x="7249095" y="3836220"/>
              <a:ext cx="115888" cy="114300"/>
            </a:xfrm>
            <a:custGeom>
              <a:avLst/>
              <a:gdLst>
                <a:gd name="T0" fmla="*/ 39 w 73"/>
                <a:gd name="T1" fmla="*/ 0 h 72"/>
                <a:gd name="T2" fmla="*/ 28 w 73"/>
                <a:gd name="T3" fmla="*/ 0 h 72"/>
                <a:gd name="T4" fmla="*/ 22 w 73"/>
                <a:gd name="T5" fmla="*/ 5 h 72"/>
                <a:gd name="T6" fmla="*/ 17 w 73"/>
                <a:gd name="T7" fmla="*/ 5 h 72"/>
                <a:gd name="T8" fmla="*/ 11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1 w 73"/>
                <a:gd name="T25" fmla="*/ 61 h 72"/>
                <a:gd name="T26" fmla="*/ 17 w 73"/>
                <a:gd name="T27" fmla="*/ 67 h 72"/>
                <a:gd name="T28" fmla="*/ 22 w 73"/>
                <a:gd name="T29" fmla="*/ 67 h 72"/>
                <a:gd name="T30" fmla="*/ 28 w 73"/>
                <a:gd name="T31" fmla="*/ 72 h 72"/>
                <a:gd name="T32" fmla="*/ 39 w 73"/>
                <a:gd name="T33" fmla="*/ 72 h 72"/>
                <a:gd name="T34" fmla="*/ 45 w 73"/>
                <a:gd name="T35" fmla="*/ 72 h 72"/>
                <a:gd name="T36" fmla="*/ 50 w 73"/>
                <a:gd name="T37" fmla="*/ 67 h 72"/>
                <a:gd name="T38" fmla="*/ 56 w 73"/>
                <a:gd name="T39" fmla="*/ 67 h 72"/>
                <a:gd name="T40" fmla="*/ 61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2" y="5"/>
                  </a:lnTo>
                  <a:lnTo>
                    <a:pt x="17" y="5"/>
                  </a:lnTo>
                  <a:lnTo>
                    <a:pt x="11" y="11"/>
                  </a:lnTo>
                  <a:lnTo>
                    <a:pt x="6" y="16"/>
                  </a:lnTo>
                  <a:lnTo>
                    <a:pt x="6" y="22"/>
                  </a:lnTo>
                  <a:lnTo>
                    <a:pt x="0" y="28"/>
                  </a:lnTo>
                  <a:lnTo>
                    <a:pt x="0" y="39"/>
                  </a:lnTo>
                  <a:lnTo>
                    <a:pt x="0" y="44"/>
                  </a:lnTo>
                  <a:lnTo>
                    <a:pt x="6" y="50"/>
                  </a:lnTo>
                  <a:lnTo>
                    <a:pt x="6" y="56"/>
                  </a:lnTo>
                  <a:lnTo>
                    <a:pt x="11" y="61"/>
                  </a:lnTo>
                  <a:lnTo>
                    <a:pt x="17" y="67"/>
                  </a:lnTo>
                  <a:lnTo>
                    <a:pt x="22" y="67"/>
                  </a:lnTo>
                  <a:lnTo>
                    <a:pt x="28" y="72"/>
                  </a:lnTo>
                  <a:lnTo>
                    <a:pt x="39" y="72"/>
                  </a:lnTo>
                  <a:lnTo>
                    <a:pt x="45" y="72"/>
                  </a:lnTo>
                  <a:lnTo>
                    <a:pt x="50" y="67"/>
                  </a:lnTo>
                  <a:lnTo>
                    <a:pt x="56" y="67"/>
                  </a:lnTo>
                  <a:lnTo>
                    <a:pt x="61" y="61"/>
                  </a:lnTo>
                  <a:lnTo>
                    <a:pt x="67" y="56"/>
                  </a:lnTo>
                  <a:lnTo>
                    <a:pt x="73" y="50"/>
                  </a:lnTo>
                  <a:lnTo>
                    <a:pt x="73" y="44"/>
                  </a:lnTo>
                  <a:lnTo>
                    <a:pt x="73" y="39"/>
                  </a:lnTo>
                  <a:lnTo>
                    <a:pt x="73" y="28"/>
                  </a:lnTo>
                  <a:lnTo>
                    <a:pt x="73" y="22"/>
                  </a:lnTo>
                  <a:lnTo>
                    <a:pt x="67" y="16"/>
                  </a:lnTo>
                  <a:lnTo>
                    <a:pt x="61" y="11"/>
                  </a:lnTo>
                  <a:lnTo>
                    <a:pt x="56" y="5"/>
                  </a:lnTo>
                  <a:lnTo>
                    <a:pt x="50" y="5"/>
                  </a:lnTo>
                  <a:lnTo>
                    <a:pt x="45" y="0"/>
                  </a:lnTo>
                  <a:lnTo>
                    <a:pt x="3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7" name="Freeform 167"/>
            <p:cNvSpPr>
              <a:spLocks/>
            </p:cNvSpPr>
            <p:nvPr/>
          </p:nvSpPr>
          <p:spPr bwMode="auto">
            <a:xfrm>
              <a:off x="7249095" y="3836220"/>
              <a:ext cx="115888" cy="114300"/>
            </a:xfrm>
            <a:custGeom>
              <a:avLst/>
              <a:gdLst>
                <a:gd name="T0" fmla="*/ 39 w 73"/>
                <a:gd name="T1" fmla="*/ 0 h 72"/>
                <a:gd name="T2" fmla="*/ 28 w 73"/>
                <a:gd name="T3" fmla="*/ 0 h 72"/>
                <a:gd name="T4" fmla="*/ 22 w 73"/>
                <a:gd name="T5" fmla="*/ 5 h 72"/>
                <a:gd name="T6" fmla="*/ 17 w 73"/>
                <a:gd name="T7" fmla="*/ 5 h 72"/>
                <a:gd name="T8" fmla="*/ 11 w 73"/>
                <a:gd name="T9" fmla="*/ 11 h 72"/>
                <a:gd name="T10" fmla="*/ 6 w 73"/>
                <a:gd name="T11" fmla="*/ 16 h 72"/>
                <a:gd name="T12" fmla="*/ 6 w 73"/>
                <a:gd name="T13" fmla="*/ 22 h 72"/>
                <a:gd name="T14" fmla="*/ 0 w 73"/>
                <a:gd name="T15" fmla="*/ 28 h 72"/>
                <a:gd name="T16" fmla="*/ 0 w 73"/>
                <a:gd name="T17" fmla="*/ 39 h 72"/>
                <a:gd name="T18" fmla="*/ 0 w 73"/>
                <a:gd name="T19" fmla="*/ 44 h 72"/>
                <a:gd name="T20" fmla="*/ 6 w 73"/>
                <a:gd name="T21" fmla="*/ 50 h 72"/>
                <a:gd name="T22" fmla="*/ 6 w 73"/>
                <a:gd name="T23" fmla="*/ 56 h 72"/>
                <a:gd name="T24" fmla="*/ 11 w 73"/>
                <a:gd name="T25" fmla="*/ 61 h 72"/>
                <a:gd name="T26" fmla="*/ 17 w 73"/>
                <a:gd name="T27" fmla="*/ 67 h 72"/>
                <a:gd name="T28" fmla="*/ 22 w 73"/>
                <a:gd name="T29" fmla="*/ 67 h 72"/>
                <a:gd name="T30" fmla="*/ 28 w 73"/>
                <a:gd name="T31" fmla="*/ 72 h 72"/>
                <a:gd name="T32" fmla="*/ 39 w 73"/>
                <a:gd name="T33" fmla="*/ 72 h 72"/>
                <a:gd name="T34" fmla="*/ 45 w 73"/>
                <a:gd name="T35" fmla="*/ 72 h 72"/>
                <a:gd name="T36" fmla="*/ 50 w 73"/>
                <a:gd name="T37" fmla="*/ 67 h 72"/>
                <a:gd name="T38" fmla="*/ 56 w 73"/>
                <a:gd name="T39" fmla="*/ 67 h 72"/>
                <a:gd name="T40" fmla="*/ 61 w 73"/>
                <a:gd name="T41" fmla="*/ 61 h 72"/>
                <a:gd name="T42" fmla="*/ 67 w 73"/>
                <a:gd name="T43" fmla="*/ 56 h 72"/>
                <a:gd name="T44" fmla="*/ 73 w 73"/>
                <a:gd name="T45" fmla="*/ 50 h 72"/>
                <a:gd name="T46" fmla="*/ 73 w 73"/>
                <a:gd name="T47" fmla="*/ 44 h 72"/>
                <a:gd name="T48" fmla="*/ 73 w 73"/>
                <a:gd name="T49" fmla="*/ 39 h 72"/>
                <a:gd name="T50" fmla="*/ 73 w 73"/>
                <a:gd name="T51" fmla="*/ 28 h 72"/>
                <a:gd name="T52" fmla="*/ 73 w 73"/>
                <a:gd name="T53" fmla="*/ 22 h 72"/>
                <a:gd name="T54" fmla="*/ 67 w 73"/>
                <a:gd name="T55" fmla="*/ 16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28" y="0"/>
                  </a:lnTo>
                  <a:lnTo>
                    <a:pt x="22" y="5"/>
                  </a:lnTo>
                  <a:lnTo>
                    <a:pt x="17" y="5"/>
                  </a:lnTo>
                  <a:lnTo>
                    <a:pt x="11" y="11"/>
                  </a:lnTo>
                  <a:lnTo>
                    <a:pt x="6" y="16"/>
                  </a:lnTo>
                  <a:lnTo>
                    <a:pt x="6" y="22"/>
                  </a:lnTo>
                  <a:lnTo>
                    <a:pt x="0" y="28"/>
                  </a:lnTo>
                  <a:lnTo>
                    <a:pt x="0" y="39"/>
                  </a:lnTo>
                  <a:lnTo>
                    <a:pt x="0" y="44"/>
                  </a:lnTo>
                  <a:lnTo>
                    <a:pt x="6" y="50"/>
                  </a:lnTo>
                  <a:lnTo>
                    <a:pt x="6" y="56"/>
                  </a:lnTo>
                  <a:lnTo>
                    <a:pt x="11" y="61"/>
                  </a:lnTo>
                  <a:lnTo>
                    <a:pt x="17" y="67"/>
                  </a:lnTo>
                  <a:lnTo>
                    <a:pt x="22" y="67"/>
                  </a:lnTo>
                  <a:lnTo>
                    <a:pt x="28" y="72"/>
                  </a:lnTo>
                  <a:lnTo>
                    <a:pt x="39" y="72"/>
                  </a:lnTo>
                  <a:lnTo>
                    <a:pt x="45" y="72"/>
                  </a:lnTo>
                  <a:lnTo>
                    <a:pt x="50" y="67"/>
                  </a:lnTo>
                  <a:lnTo>
                    <a:pt x="56" y="67"/>
                  </a:lnTo>
                  <a:lnTo>
                    <a:pt x="61" y="61"/>
                  </a:lnTo>
                  <a:lnTo>
                    <a:pt x="67" y="56"/>
                  </a:lnTo>
                  <a:lnTo>
                    <a:pt x="73" y="50"/>
                  </a:lnTo>
                  <a:lnTo>
                    <a:pt x="73" y="44"/>
                  </a:lnTo>
                  <a:lnTo>
                    <a:pt x="73" y="39"/>
                  </a:lnTo>
                  <a:lnTo>
                    <a:pt x="73" y="28"/>
                  </a:lnTo>
                  <a:lnTo>
                    <a:pt x="73" y="22"/>
                  </a:lnTo>
                  <a:lnTo>
                    <a:pt x="67" y="16"/>
                  </a:lnTo>
                  <a:lnTo>
                    <a:pt x="61" y="11"/>
                  </a:lnTo>
                  <a:lnTo>
                    <a:pt x="56" y="5"/>
                  </a:lnTo>
                  <a:lnTo>
                    <a:pt x="50" y="5"/>
                  </a:lnTo>
                  <a:lnTo>
                    <a:pt x="45" y="0"/>
                  </a:lnTo>
                  <a:lnTo>
                    <a:pt x="39"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8" name="Freeform 168"/>
            <p:cNvSpPr>
              <a:spLocks/>
            </p:cNvSpPr>
            <p:nvPr/>
          </p:nvSpPr>
          <p:spPr bwMode="auto">
            <a:xfrm>
              <a:off x="7930133" y="3685408"/>
              <a:ext cx="115888" cy="114300"/>
            </a:xfrm>
            <a:custGeom>
              <a:avLst/>
              <a:gdLst>
                <a:gd name="T0" fmla="*/ 39 w 73"/>
                <a:gd name="T1" fmla="*/ 0 h 72"/>
                <a:gd name="T2" fmla="*/ 34 w 73"/>
                <a:gd name="T3" fmla="*/ 0 h 72"/>
                <a:gd name="T4" fmla="*/ 22 w 73"/>
                <a:gd name="T5" fmla="*/ 5 h 72"/>
                <a:gd name="T6" fmla="*/ 17 w 73"/>
                <a:gd name="T7" fmla="*/ 5 h 72"/>
                <a:gd name="T8" fmla="*/ 11 w 73"/>
                <a:gd name="T9" fmla="*/ 11 h 72"/>
                <a:gd name="T10" fmla="*/ 11 w 73"/>
                <a:gd name="T11" fmla="*/ 17 h 72"/>
                <a:gd name="T12" fmla="*/ 6 w 73"/>
                <a:gd name="T13" fmla="*/ 22 h 72"/>
                <a:gd name="T14" fmla="*/ 6 w 73"/>
                <a:gd name="T15" fmla="*/ 28 h 72"/>
                <a:gd name="T16" fmla="*/ 0 w 73"/>
                <a:gd name="T17" fmla="*/ 39 h 72"/>
                <a:gd name="T18" fmla="*/ 6 w 73"/>
                <a:gd name="T19" fmla="*/ 45 h 72"/>
                <a:gd name="T20" fmla="*/ 6 w 73"/>
                <a:gd name="T21" fmla="*/ 50 h 72"/>
                <a:gd name="T22" fmla="*/ 11 w 73"/>
                <a:gd name="T23" fmla="*/ 56 h 72"/>
                <a:gd name="T24" fmla="*/ 11 w 73"/>
                <a:gd name="T25" fmla="*/ 61 h 72"/>
                <a:gd name="T26" fmla="*/ 17 w 73"/>
                <a:gd name="T27" fmla="*/ 67 h 72"/>
                <a:gd name="T28" fmla="*/ 22 w 73"/>
                <a:gd name="T29" fmla="*/ 72 h 72"/>
                <a:gd name="T30" fmla="*/ 34 w 73"/>
                <a:gd name="T31" fmla="*/ 72 h 72"/>
                <a:gd name="T32" fmla="*/ 39 w 73"/>
                <a:gd name="T33" fmla="*/ 72 h 72"/>
                <a:gd name="T34" fmla="*/ 45 w 73"/>
                <a:gd name="T35" fmla="*/ 72 h 72"/>
                <a:gd name="T36" fmla="*/ 50 w 73"/>
                <a:gd name="T37" fmla="*/ 72 h 72"/>
                <a:gd name="T38" fmla="*/ 56 w 73"/>
                <a:gd name="T39" fmla="*/ 67 h 72"/>
                <a:gd name="T40" fmla="*/ 61 w 73"/>
                <a:gd name="T41" fmla="*/ 61 h 72"/>
                <a:gd name="T42" fmla="*/ 67 w 73"/>
                <a:gd name="T43" fmla="*/ 56 h 72"/>
                <a:gd name="T44" fmla="*/ 73 w 73"/>
                <a:gd name="T45" fmla="*/ 50 h 72"/>
                <a:gd name="T46" fmla="*/ 73 w 73"/>
                <a:gd name="T47" fmla="*/ 45 h 72"/>
                <a:gd name="T48" fmla="*/ 73 w 73"/>
                <a:gd name="T49" fmla="*/ 39 h 72"/>
                <a:gd name="T50" fmla="*/ 73 w 73"/>
                <a:gd name="T51" fmla="*/ 28 h 72"/>
                <a:gd name="T52" fmla="*/ 73 w 73"/>
                <a:gd name="T53" fmla="*/ 22 h 72"/>
                <a:gd name="T54" fmla="*/ 67 w 73"/>
                <a:gd name="T55" fmla="*/ 17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34" y="0"/>
                  </a:lnTo>
                  <a:lnTo>
                    <a:pt x="22" y="5"/>
                  </a:lnTo>
                  <a:lnTo>
                    <a:pt x="17" y="5"/>
                  </a:lnTo>
                  <a:lnTo>
                    <a:pt x="11" y="11"/>
                  </a:lnTo>
                  <a:lnTo>
                    <a:pt x="11" y="17"/>
                  </a:lnTo>
                  <a:lnTo>
                    <a:pt x="6" y="22"/>
                  </a:lnTo>
                  <a:lnTo>
                    <a:pt x="6" y="28"/>
                  </a:lnTo>
                  <a:lnTo>
                    <a:pt x="0" y="39"/>
                  </a:lnTo>
                  <a:lnTo>
                    <a:pt x="6" y="45"/>
                  </a:lnTo>
                  <a:lnTo>
                    <a:pt x="6" y="50"/>
                  </a:lnTo>
                  <a:lnTo>
                    <a:pt x="11" y="56"/>
                  </a:lnTo>
                  <a:lnTo>
                    <a:pt x="11" y="61"/>
                  </a:lnTo>
                  <a:lnTo>
                    <a:pt x="17" y="67"/>
                  </a:lnTo>
                  <a:lnTo>
                    <a:pt x="22" y="72"/>
                  </a:lnTo>
                  <a:lnTo>
                    <a:pt x="34" y="72"/>
                  </a:lnTo>
                  <a:lnTo>
                    <a:pt x="39" y="72"/>
                  </a:lnTo>
                  <a:lnTo>
                    <a:pt x="45" y="72"/>
                  </a:lnTo>
                  <a:lnTo>
                    <a:pt x="50" y="72"/>
                  </a:lnTo>
                  <a:lnTo>
                    <a:pt x="56" y="67"/>
                  </a:lnTo>
                  <a:lnTo>
                    <a:pt x="61" y="61"/>
                  </a:lnTo>
                  <a:lnTo>
                    <a:pt x="67" y="56"/>
                  </a:lnTo>
                  <a:lnTo>
                    <a:pt x="73" y="50"/>
                  </a:lnTo>
                  <a:lnTo>
                    <a:pt x="73" y="45"/>
                  </a:lnTo>
                  <a:lnTo>
                    <a:pt x="73" y="39"/>
                  </a:lnTo>
                  <a:lnTo>
                    <a:pt x="73" y="28"/>
                  </a:lnTo>
                  <a:lnTo>
                    <a:pt x="73" y="22"/>
                  </a:lnTo>
                  <a:lnTo>
                    <a:pt x="67" y="17"/>
                  </a:lnTo>
                  <a:lnTo>
                    <a:pt x="61" y="11"/>
                  </a:lnTo>
                  <a:lnTo>
                    <a:pt x="56" y="5"/>
                  </a:lnTo>
                  <a:lnTo>
                    <a:pt x="50" y="5"/>
                  </a:lnTo>
                  <a:lnTo>
                    <a:pt x="45" y="0"/>
                  </a:lnTo>
                  <a:lnTo>
                    <a:pt x="3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9" name="Freeform 169"/>
            <p:cNvSpPr>
              <a:spLocks/>
            </p:cNvSpPr>
            <p:nvPr/>
          </p:nvSpPr>
          <p:spPr bwMode="auto">
            <a:xfrm>
              <a:off x="7930133" y="3685408"/>
              <a:ext cx="115888" cy="114300"/>
            </a:xfrm>
            <a:custGeom>
              <a:avLst/>
              <a:gdLst>
                <a:gd name="T0" fmla="*/ 39 w 73"/>
                <a:gd name="T1" fmla="*/ 0 h 72"/>
                <a:gd name="T2" fmla="*/ 34 w 73"/>
                <a:gd name="T3" fmla="*/ 0 h 72"/>
                <a:gd name="T4" fmla="*/ 22 w 73"/>
                <a:gd name="T5" fmla="*/ 5 h 72"/>
                <a:gd name="T6" fmla="*/ 17 w 73"/>
                <a:gd name="T7" fmla="*/ 5 h 72"/>
                <a:gd name="T8" fmla="*/ 11 w 73"/>
                <a:gd name="T9" fmla="*/ 11 h 72"/>
                <a:gd name="T10" fmla="*/ 11 w 73"/>
                <a:gd name="T11" fmla="*/ 17 h 72"/>
                <a:gd name="T12" fmla="*/ 6 w 73"/>
                <a:gd name="T13" fmla="*/ 22 h 72"/>
                <a:gd name="T14" fmla="*/ 6 w 73"/>
                <a:gd name="T15" fmla="*/ 28 h 72"/>
                <a:gd name="T16" fmla="*/ 0 w 73"/>
                <a:gd name="T17" fmla="*/ 39 h 72"/>
                <a:gd name="T18" fmla="*/ 6 w 73"/>
                <a:gd name="T19" fmla="*/ 45 h 72"/>
                <a:gd name="T20" fmla="*/ 6 w 73"/>
                <a:gd name="T21" fmla="*/ 50 h 72"/>
                <a:gd name="T22" fmla="*/ 11 w 73"/>
                <a:gd name="T23" fmla="*/ 56 h 72"/>
                <a:gd name="T24" fmla="*/ 11 w 73"/>
                <a:gd name="T25" fmla="*/ 61 h 72"/>
                <a:gd name="T26" fmla="*/ 17 w 73"/>
                <a:gd name="T27" fmla="*/ 67 h 72"/>
                <a:gd name="T28" fmla="*/ 22 w 73"/>
                <a:gd name="T29" fmla="*/ 72 h 72"/>
                <a:gd name="T30" fmla="*/ 34 w 73"/>
                <a:gd name="T31" fmla="*/ 72 h 72"/>
                <a:gd name="T32" fmla="*/ 39 w 73"/>
                <a:gd name="T33" fmla="*/ 72 h 72"/>
                <a:gd name="T34" fmla="*/ 45 w 73"/>
                <a:gd name="T35" fmla="*/ 72 h 72"/>
                <a:gd name="T36" fmla="*/ 50 w 73"/>
                <a:gd name="T37" fmla="*/ 72 h 72"/>
                <a:gd name="T38" fmla="*/ 56 w 73"/>
                <a:gd name="T39" fmla="*/ 67 h 72"/>
                <a:gd name="T40" fmla="*/ 61 w 73"/>
                <a:gd name="T41" fmla="*/ 61 h 72"/>
                <a:gd name="T42" fmla="*/ 67 w 73"/>
                <a:gd name="T43" fmla="*/ 56 h 72"/>
                <a:gd name="T44" fmla="*/ 73 w 73"/>
                <a:gd name="T45" fmla="*/ 50 h 72"/>
                <a:gd name="T46" fmla="*/ 73 w 73"/>
                <a:gd name="T47" fmla="*/ 45 h 72"/>
                <a:gd name="T48" fmla="*/ 73 w 73"/>
                <a:gd name="T49" fmla="*/ 39 h 72"/>
                <a:gd name="T50" fmla="*/ 73 w 73"/>
                <a:gd name="T51" fmla="*/ 28 h 72"/>
                <a:gd name="T52" fmla="*/ 73 w 73"/>
                <a:gd name="T53" fmla="*/ 22 h 72"/>
                <a:gd name="T54" fmla="*/ 67 w 73"/>
                <a:gd name="T55" fmla="*/ 17 h 72"/>
                <a:gd name="T56" fmla="*/ 61 w 73"/>
                <a:gd name="T57" fmla="*/ 11 h 72"/>
                <a:gd name="T58" fmla="*/ 56 w 73"/>
                <a:gd name="T59" fmla="*/ 5 h 72"/>
                <a:gd name="T60" fmla="*/ 50 w 73"/>
                <a:gd name="T61" fmla="*/ 5 h 72"/>
                <a:gd name="T62" fmla="*/ 45 w 73"/>
                <a:gd name="T63" fmla="*/ 0 h 72"/>
                <a:gd name="T64" fmla="*/ 39 w 73"/>
                <a:gd name="T6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72">
                  <a:moveTo>
                    <a:pt x="39" y="0"/>
                  </a:moveTo>
                  <a:lnTo>
                    <a:pt x="34" y="0"/>
                  </a:lnTo>
                  <a:lnTo>
                    <a:pt x="22" y="5"/>
                  </a:lnTo>
                  <a:lnTo>
                    <a:pt x="17" y="5"/>
                  </a:lnTo>
                  <a:lnTo>
                    <a:pt x="11" y="11"/>
                  </a:lnTo>
                  <a:lnTo>
                    <a:pt x="11" y="17"/>
                  </a:lnTo>
                  <a:lnTo>
                    <a:pt x="6" y="22"/>
                  </a:lnTo>
                  <a:lnTo>
                    <a:pt x="6" y="28"/>
                  </a:lnTo>
                  <a:lnTo>
                    <a:pt x="0" y="39"/>
                  </a:lnTo>
                  <a:lnTo>
                    <a:pt x="6" y="45"/>
                  </a:lnTo>
                  <a:lnTo>
                    <a:pt x="6" y="50"/>
                  </a:lnTo>
                  <a:lnTo>
                    <a:pt x="11" y="56"/>
                  </a:lnTo>
                  <a:lnTo>
                    <a:pt x="11" y="61"/>
                  </a:lnTo>
                  <a:lnTo>
                    <a:pt x="17" y="67"/>
                  </a:lnTo>
                  <a:lnTo>
                    <a:pt x="22" y="72"/>
                  </a:lnTo>
                  <a:lnTo>
                    <a:pt x="34" y="72"/>
                  </a:lnTo>
                  <a:lnTo>
                    <a:pt x="39" y="72"/>
                  </a:lnTo>
                  <a:lnTo>
                    <a:pt x="45" y="72"/>
                  </a:lnTo>
                  <a:lnTo>
                    <a:pt x="50" y="72"/>
                  </a:lnTo>
                  <a:lnTo>
                    <a:pt x="56" y="67"/>
                  </a:lnTo>
                  <a:lnTo>
                    <a:pt x="61" y="61"/>
                  </a:lnTo>
                  <a:lnTo>
                    <a:pt x="67" y="56"/>
                  </a:lnTo>
                  <a:lnTo>
                    <a:pt x="73" y="50"/>
                  </a:lnTo>
                  <a:lnTo>
                    <a:pt x="73" y="45"/>
                  </a:lnTo>
                  <a:lnTo>
                    <a:pt x="73" y="39"/>
                  </a:lnTo>
                  <a:lnTo>
                    <a:pt x="73" y="28"/>
                  </a:lnTo>
                  <a:lnTo>
                    <a:pt x="73" y="22"/>
                  </a:lnTo>
                  <a:lnTo>
                    <a:pt x="67" y="17"/>
                  </a:lnTo>
                  <a:lnTo>
                    <a:pt x="61" y="11"/>
                  </a:lnTo>
                  <a:lnTo>
                    <a:pt x="56" y="5"/>
                  </a:lnTo>
                  <a:lnTo>
                    <a:pt x="50" y="5"/>
                  </a:lnTo>
                  <a:lnTo>
                    <a:pt x="45" y="0"/>
                  </a:lnTo>
                  <a:lnTo>
                    <a:pt x="39"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0" name="Freeform 170"/>
            <p:cNvSpPr>
              <a:spLocks/>
            </p:cNvSpPr>
            <p:nvPr/>
          </p:nvSpPr>
          <p:spPr bwMode="auto">
            <a:xfrm>
              <a:off x="8628633" y="3232970"/>
              <a:ext cx="106363" cy="115888"/>
            </a:xfrm>
            <a:custGeom>
              <a:avLst/>
              <a:gdLst>
                <a:gd name="T0" fmla="*/ 34 w 67"/>
                <a:gd name="T1" fmla="*/ 0 h 73"/>
                <a:gd name="T2" fmla="*/ 28 w 67"/>
                <a:gd name="T3" fmla="*/ 0 h 73"/>
                <a:gd name="T4" fmla="*/ 17 w 67"/>
                <a:gd name="T5" fmla="*/ 6 h 73"/>
                <a:gd name="T6" fmla="*/ 12 w 67"/>
                <a:gd name="T7" fmla="*/ 6 h 73"/>
                <a:gd name="T8" fmla="*/ 6 w 67"/>
                <a:gd name="T9" fmla="*/ 12 h 73"/>
                <a:gd name="T10" fmla="*/ 6 w 67"/>
                <a:gd name="T11" fmla="*/ 17 h 73"/>
                <a:gd name="T12" fmla="*/ 0 w 67"/>
                <a:gd name="T13" fmla="*/ 23 h 73"/>
                <a:gd name="T14" fmla="*/ 0 w 67"/>
                <a:gd name="T15" fmla="*/ 28 h 73"/>
                <a:gd name="T16" fmla="*/ 0 w 67"/>
                <a:gd name="T17" fmla="*/ 39 h 73"/>
                <a:gd name="T18" fmla="*/ 0 w 67"/>
                <a:gd name="T19" fmla="*/ 45 h 73"/>
                <a:gd name="T20" fmla="*/ 0 w 67"/>
                <a:gd name="T21" fmla="*/ 51 h 73"/>
                <a:gd name="T22" fmla="*/ 6 w 67"/>
                <a:gd name="T23" fmla="*/ 56 h 73"/>
                <a:gd name="T24" fmla="*/ 6 w 67"/>
                <a:gd name="T25" fmla="*/ 62 h 73"/>
                <a:gd name="T26" fmla="*/ 12 w 67"/>
                <a:gd name="T27" fmla="*/ 67 h 73"/>
                <a:gd name="T28" fmla="*/ 17 w 67"/>
                <a:gd name="T29" fmla="*/ 67 h 73"/>
                <a:gd name="T30" fmla="*/ 28 w 67"/>
                <a:gd name="T31" fmla="*/ 73 h 73"/>
                <a:gd name="T32" fmla="*/ 34 w 67"/>
                <a:gd name="T33" fmla="*/ 73 h 73"/>
                <a:gd name="T34" fmla="*/ 39 w 67"/>
                <a:gd name="T35" fmla="*/ 73 h 73"/>
                <a:gd name="T36" fmla="*/ 45 w 67"/>
                <a:gd name="T37" fmla="*/ 67 h 73"/>
                <a:gd name="T38" fmla="*/ 56 w 67"/>
                <a:gd name="T39" fmla="*/ 67 h 73"/>
                <a:gd name="T40" fmla="*/ 56 w 67"/>
                <a:gd name="T41" fmla="*/ 62 h 73"/>
                <a:gd name="T42" fmla="*/ 62 w 67"/>
                <a:gd name="T43" fmla="*/ 56 h 73"/>
                <a:gd name="T44" fmla="*/ 67 w 67"/>
                <a:gd name="T45" fmla="*/ 51 h 73"/>
                <a:gd name="T46" fmla="*/ 67 w 67"/>
                <a:gd name="T47" fmla="*/ 45 h 73"/>
                <a:gd name="T48" fmla="*/ 67 w 67"/>
                <a:gd name="T49" fmla="*/ 39 h 73"/>
                <a:gd name="T50" fmla="*/ 67 w 67"/>
                <a:gd name="T51" fmla="*/ 28 h 73"/>
                <a:gd name="T52" fmla="*/ 67 w 67"/>
                <a:gd name="T53" fmla="*/ 23 h 73"/>
                <a:gd name="T54" fmla="*/ 62 w 67"/>
                <a:gd name="T55" fmla="*/ 17 h 73"/>
                <a:gd name="T56" fmla="*/ 56 w 67"/>
                <a:gd name="T57" fmla="*/ 12 h 73"/>
                <a:gd name="T58" fmla="*/ 56 w 67"/>
                <a:gd name="T59" fmla="*/ 6 h 73"/>
                <a:gd name="T60" fmla="*/ 45 w 67"/>
                <a:gd name="T61" fmla="*/ 6 h 73"/>
                <a:gd name="T62" fmla="*/ 39 w 67"/>
                <a:gd name="T63" fmla="*/ 0 h 73"/>
                <a:gd name="T64" fmla="*/ 34 w 67"/>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73">
                  <a:moveTo>
                    <a:pt x="34" y="0"/>
                  </a:moveTo>
                  <a:lnTo>
                    <a:pt x="28" y="0"/>
                  </a:lnTo>
                  <a:lnTo>
                    <a:pt x="17" y="6"/>
                  </a:lnTo>
                  <a:lnTo>
                    <a:pt x="12" y="6"/>
                  </a:lnTo>
                  <a:lnTo>
                    <a:pt x="6" y="12"/>
                  </a:lnTo>
                  <a:lnTo>
                    <a:pt x="6" y="17"/>
                  </a:lnTo>
                  <a:lnTo>
                    <a:pt x="0" y="23"/>
                  </a:lnTo>
                  <a:lnTo>
                    <a:pt x="0" y="28"/>
                  </a:lnTo>
                  <a:lnTo>
                    <a:pt x="0" y="39"/>
                  </a:lnTo>
                  <a:lnTo>
                    <a:pt x="0" y="45"/>
                  </a:lnTo>
                  <a:lnTo>
                    <a:pt x="0" y="51"/>
                  </a:lnTo>
                  <a:lnTo>
                    <a:pt x="6" y="56"/>
                  </a:lnTo>
                  <a:lnTo>
                    <a:pt x="6" y="62"/>
                  </a:lnTo>
                  <a:lnTo>
                    <a:pt x="12" y="67"/>
                  </a:lnTo>
                  <a:lnTo>
                    <a:pt x="17" y="67"/>
                  </a:lnTo>
                  <a:lnTo>
                    <a:pt x="28" y="73"/>
                  </a:lnTo>
                  <a:lnTo>
                    <a:pt x="34" y="73"/>
                  </a:lnTo>
                  <a:lnTo>
                    <a:pt x="39" y="73"/>
                  </a:lnTo>
                  <a:lnTo>
                    <a:pt x="45" y="67"/>
                  </a:lnTo>
                  <a:lnTo>
                    <a:pt x="56" y="67"/>
                  </a:lnTo>
                  <a:lnTo>
                    <a:pt x="56" y="62"/>
                  </a:lnTo>
                  <a:lnTo>
                    <a:pt x="62" y="56"/>
                  </a:lnTo>
                  <a:lnTo>
                    <a:pt x="67" y="51"/>
                  </a:lnTo>
                  <a:lnTo>
                    <a:pt x="67" y="45"/>
                  </a:lnTo>
                  <a:lnTo>
                    <a:pt x="67" y="39"/>
                  </a:lnTo>
                  <a:lnTo>
                    <a:pt x="67" y="28"/>
                  </a:lnTo>
                  <a:lnTo>
                    <a:pt x="67" y="23"/>
                  </a:lnTo>
                  <a:lnTo>
                    <a:pt x="62" y="17"/>
                  </a:lnTo>
                  <a:lnTo>
                    <a:pt x="56" y="12"/>
                  </a:lnTo>
                  <a:lnTo>
                    <a:pt x="56" y="6"/>
                  </a:lnTo>
                  <a:lnTo>
                    <a:pt x="45" y="6"/>
                  </a:lnTo>
                  <a:lnTo>
                    <a:pt x="39" y="0"/>
                  </a:lnTo>
                  <a:lnTo>
                    <a:pt x="3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1" name="Freeform 171"/>
            <p:cNvSpPr>
              <a:spLocks/>
            </p:cNvSpPr>
            <p:nvPr/>
          </p:nvSpPr>
          <p:spPr bwMode="auto">
            <a:xfrm>
              <a:off x="8628633" y="3232970"/>
              <a:ext cx="106363" cy="115888"/>
            </a:xfrm>
            <a:custGeom>
              <a:avLst/>
              <a:gdLst>
                <a:gd name="T0" fmla="*/ 34 w 67"/>
                <a:gd name="T1" fmla="*/ 0 h 73"/>
                <a:gd name="T2" fmla="*/ 28 w 67"/>
                <a:gd name="T3" fmla="*/ 0 h 73"/>
                <a:gd name="T4" fmla="*/ 17 w 67"/>
                <a:gd name="T5" fmla="*/ 6 h 73"/>
                <a:gd name="T6" fmla="*/ 12 w 67"/>
                <a:gd name="T7" fmla="*/ 6 h 73"/>
                <a:gd name="T8" fmla="*/ 6 w 67"/>
                <a:gd name="T9" fmla="*/ 12 h 73"/>
                <a:gd name="T10" fmla="*/ 6 w 67"/>
                <a:gd name="T11" fmla="*/ 17 h 73"/>
                <a:gd name="T12" fmla="*/ 0 w 67"/>
                <a:gd name="T13" fmla="*/ 23 h 73"/>
                <a:gd name="T14" fmla="*/ 0 w 67"/>
                <a:gd name="T15" fmla="*/ 28 h 73"/>
                <a:gd name="T16" fmla="*/ 0 w 67"/>
                <a:gd name="T17" fmla="*/ 39 h 73"/>
                <a:gd name="T18" fmla="*/ 0 w 67"/>
                <a:gd name="T19" fmla="*/ 45 h 73"/>
                <a:gd name="T20" fmla="*/ 0 w 67"/>
                <a:gd name="T21" fmla="*/ 51 h 73"/>
                <a:gd name="T22" fmla="*/ 6 w 67"/>
                <a:gd name="T23" fmla="*/ 56 h 73"/>
                <a:gd name="T24" fmla="*/ 6 w 67"/>
                <a:gd name="T25" fmla="*/ 62 h 73"/>
                <a:gd name="T26" fmla="*/ 12 w 67"/>
                <a:gd name="T27" fmla="*/ 67 h 73"/>
                <a:gd name="T28" fmla="*/ 17 w 67"/>
                <a:gd name="T29" fmla="*/ 67 h 73"/>
                <a:gd name="T30" fmla="*/ 28 w 67"/>
                <a:gd name="T31" fmla="*/ 73 h 73"/>
                <a:gd name="T32" fmla="*/ 34 w 67"/>
                <a:gd name="T33" fmla="*/ 73 h 73"/>
                <a:gd name="T34" fmla="*/ 39 w 67"/>
                <a:gd name="T35" fmla="*/ 73 h 73"/>
                <a:gd name="T36" fmla="*/ 45 w 67"/>
                <a:gd name="T37" fmla="*/ 67 h 73"/>
                <a:gd name="T38" fmla="*/ 56 w 67"/>
                <a:gd name="T39" fmla="*/ 67 h 73"/>
                <a:gd name="T40" fmla="*/ 56 w 67"/>
                <a:gd name="T41" fmla="*/ 62 h 73"/>
                <a:gd name="T42" fmla="*/ 62 w 67"/>
                <a:gd name="T43" fmla="*/ 56 h 73"/>
                <a:gd name="T44" fmla="*/ 67 w 67"/>
                <a:gd name="T45" fmla="*/ 51 h 73"/>
                <a:gd name="T46" fmla="*/ 67 w 67"/>
                <a:gd name="T47" fmla="*/ 45 h 73"/>
                <a:gd name="T48" fmla="*/ 67 w 67"/>
                <a:gd name="T49" fmla="*/ 39 h 73"/>
                <a:gd name="T50" fmla="*/ 67 w 67"/>
                <a:gd name="T51" fmla="*/ 28 h 73"/>
                <a:gd name="T52" fmla="*/ 67 w 67"/>
                <a:gd name="T53" fmla="*/ 23 h 73"/>
                <a:gd name="T54" fmla="*/ 62 w 67"/>
                <a:gd name="T55" fmla="*/ 17 h 73"/>
                <a:gd name="T56" fmla="*/ 56 w 67"/>
                <a:gd name="T57" fmla="*/ 12 h 73"/>
                <a:gd name="T58" fmla="*/ 56 w 67"/>
                <a:gd name="T59" fmla="*/ 6 h 73"/>
                <a:gd name="T60" fmla="*/ 45 w 67"/>
                <a:gd name="T61" fmla="*/ 6 h 73"/>
                <a:gd name="T62" fmla="*/ 39 w 67"/>
                <a:gd name="T63" fmla="*/ 0 h 73"/>
                <a:gd name="T64" fmla="*/ 34 w 67"/>
                <a:gd name="T6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73">
                  <a:moveTo>
                    <a:pt x="34" y="0"/>
                  </a:moveTo>
                  <a:lnTo>
                    <a:pt x="28" y="0"/>
                  </a:lnTo>
                  <a:lnTo>
                    <a:pt x="17" y="6"/>
                  </a:lnTo>
                  <a:lnTo>
                    <a:pt x="12" y="6"/>
                  </a:lnTo>
                  <a:lnTo>
                    <a:pt x="6" y="12"/>
                  </a:lnTo>
                  <a:lnTo>
                    <a:pt x="6" y="17"/>
                  </a:lnTo>
                  <a:lnTo>
                    <a:pt x="0" y="23"/>
                  </a:lnTo>
                  <a:lnTo>
                    <a:pt x="0" y="28"/>
                  </a:lnTo>
                  <a:lnTo>
                    <a:pt x="0" y="39"/>
                  </a:lnTo>
                  <a:lnTo>
                    <a:pt x="0" y="45"/>
                  </a:lnTo>
                  <a:lnTo>
                    <a:pt x="0" y="51"/>
                  </a:lnTo>
                  <a:lnTo>
                    <a:pt x="6" y="56"/>
                  </a:lnTo>
                  <a:lnTo>
                    <a:pt x="6" y="62"/>
                  </a:lnTo>
                  <a:lnTo>
                    <a:pt x="12" y="67"/>
                  </a:lnTo>
                  <a:lnTo>
                    <a:pt x="17" y="67"/>
                  </a:lnTo>
                  <a:lnTo>
                    <a:pt x="28" y="73"/>
                  </a:lnTo>
                  <a:lnTo>
                    <a:pt x="34" y="73"/>
                  </a:lnTo>
                  <a:lnTo>
                    <a:pt x="39" y="73"/>
                  </a:lnTo>
                  <a:lnTo>
                    <a:pt x="45" y="67"/>
                  </a:lnTo>
                  <a:lnTo>
                    <a:pt x="56" y="67"/>
                  </a:lnTo>
                  <a:lnTo>
                    <a:pt x="56" y="62"/>
                  </a:lnTo>
                  <a:lnTo>
                    <a:pt x="62" y="56"/>
                  </a:lnTo>
                  <a:lnTo>
                    <a:pt x="67" y="51"/>
                  </a:lnTo>
                  <a:lnTo>
                    <a:pt x="67" y="45"/>
                  </a:lnTo>
                  <a:lnTo>
                    <a:pt x="67" y="39"/>
                  </a:lnTo>
                  <a:lnTo>
                    <a:pt x="67" y="28"/>
                  </a:lnTo>
                  <a:lnTo>
                    <a:pt x="67" y="23"/>
                  </a:lnTo>
                  <a:lnTo>
                    <a:pt x="62" y="17"/>
                  </a:lnTo>
                  <a:lnTo>
                    <a:pt x="56" y="12"/>
                  </a:lnTo>
                  <a:lnTo>
                    <a:pt x="56" y="6"/>
                  </a:lnTo>
                  <a:lnTo>
                    <a:pt x="45" y="6"/>
                  </a:lnTo>
                  <a:lnTo>
                    <a:pt x="39" y="0"/>
                  </a:lnTo>
                  <a:lnTo>
                    <a:pt x="34" y="0"/>
                  </a:lnTo>
                </a:path>
              </a:pathLst>
            </a:custGeom>
            <a:noFill/>
            <a:ln w="952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 name="Freeform 189"/>
            <p:cNvSpPr>
              <a:spLocks noEditPoints="1"/>
            </p:cNvSpPr>
            <p:nvPr/>
          </p:nvSpPr>
          <p:spPr bwMode="auto">
            <a:xfrm>
              <a:off x="4869433" y="2915470"/>
              <a:ext cx="4149725" cy="7938"/>
            </a:xfrm>
            <a:custGeom>
              <a:avLst/>
              <a:gdLst>
                <a:gd name="T0" fmla="*/ 45 w 2614"/>
                <a:gd name="T1" fmla="*/ 5 h 5"/>
                <a:gd name="T2" fmla="*/ 61 w 2614"/>
                <a:gd name="T3" fmla="*/ 5 h 5"/>
                <a:gd name="T4" fmla="*/ 95 w 2614"/>
                <a:gd name="T5" fmla="*/ 0 h 5"/>
                <a:gd name="T6" fmla="*/ 173 w 2614"/>
                <a:gd name="T7" fmla="*/ 5 h 5"/>
                <a:gd name="T8" fmla="*/ 184 w 2614"/>
                <a:gd name="T9" fmla="*/ 5 h 5"/>
                <a:gd name="T10" fmla="*/ 217 w 2614"/>
                <a:gd name="T11" fmla="*/ 0 h 5"/>
                <a:gd name="T12" fmla="*/ 295 w 2614"/>
                <a:gd name="T13" fmla="*/ 5 h 5"/>
                <a:gd name="T14" fmla="*/ 307 w 2614"/>
                <a:gd name="T15" fmla="*/ 5 h 5"/>
                <a:gd name="T16" fmla="*/ 340 w 2614"/>
                <a:gd name="T17" fmla="*/ 0 h 5"/>
                <a:gd name="T18" fmla="*/ 418 w 2614"/>
                <a:gd name="T19" fmla="*/ 5 h 5"/>
                <a:gd name="T20" fmla="*/ 435 w 2614"/>
                <a:gd name="T21" fmla="*/ 5 h 5"/>
                <a:gd name="T22" fmla="*/ 463 w 2614"/>
                <a:gd name="T23" fmla="*/ 0 h 5"/>
                <a:gd name="T24" fmla="*/ 541 w 2614"/>
                <a:gd name="T25" fmla="*/ 5 h 5"/>
                <a:gd name="T26" fmla="*/ 557 w 2614"/>
                <a:gd name="T27" fmla="*/ 5 h 5"/>
                <a:gd name="T28" fmla="*/ 591 w 2614"/>
                <a:gd name="T29" fmla="*/ 0 h 5"/>
                <a:gd name="T30" fmla="*/ 669 w 2614"/>
                <a:gd name="T31" fmla="*/ 5 h 5"/>
                <a:gd name="T32" fmla="*/ 680 w 2614"/>
                <a:gd name="T33" fmla="*/ 5 h 5"/>
                <a:gd name="T34" fmla="*/ 713 w 2614"/>
                <a:gd name="T35" fmla="*/ 0 h 5"/>
                <a:gd name="T36" fmla="*/ 791 w 2614"/>
                <a:gd name="T37" fmla="*/ 5 h 5"/>
                <a:gd name="T38" fmla="*/ 803 w 2614"/>
                <a:gd name="T39" fmla="*/ 5 h 5"/>
                <a:gd name="T40" fmla="*/ 836 w 2614"/>
                <a:gd name="T41" fmla="*/ 0 h 5"/>
                <a:gd name="T42" fmla="*/ 914 w 2614"/>
                <a:gd name="T43" fmla="*/ 5 h 5"/>
                <a:gd name="T44" fmla="*/ 931 w 2614"/>
                <a:gd name="T45" fmla="*/ 5 h 5"/>
                <a:gd name="T46" fmla="*/ 959 w 2614"/>
                <a:gd name="T47" fmla="*/ 0 h 5"/>
                <a:gd name="T48" fmla="*/ 1037 w 2614"/>
                <a:gd name="T49" fmla="*/ 5 h 5"/>
                <a:gd name="T50" fmla="*/ 1053 w 2614"/>
                <a:gd name="T51" fmla="*/ 5 h 5"/>
                <a:gd name="T52" fmla="*/ 1087 w 2614"/>
                <a:gd name="T53" fmla="*/ 0 h 5"/>
                <a:gd name="T54" fmla="*/ 1165 w 2614"/>
                <a:gd name="T55" fmla="*/ 5 h 5"/>
                <a:gd name="T56" fmla="*/ 1176 w 2614"/>
                <a:gd name="T57" fmla="*/ 5 h 5"/>
                <a:gd name="T58" fmla="*/ 1209 w 2614"/>
                <a:gd name="T59" fmla="*/ 0 h 5"/>
                <a:gd name="T60" fmla="*/ 1287 w 2614"/>
                <a:gd name="T61" fmla="*/ 5 h 5"/>
                <a:gd name="T62" fmla="*/ 1298 w 2614"/>
                <a:gd name="T63" fmla="*/ 5 h 5"/>
                <a:gd name="T64" fmla="*/ 1332 w 2614"/>
                <a:gd name="T65" fmla="*/ 0 h 5"/>
                <a:gd name="T66" fmla="*/ 1410 w 2614"/>
                <a:gd name="T67" fmla="*/ 5 h 5"/>
                <a:gd name="T68" fmla="*/ 1421 w 2614"/>
                <a:gd name="T69" fmla="*/ 5 h 5"/>
                <a:gd name="T70" fmla="*/ 1455 w 2614"/>
                <a:gd name="T71" fmla="*/ 0 h 5"/>
                <a:gd name="T72" fmla="*/ 1533 w 2614"/>
                <a:gd name="T73" fmla="*/ 5 h 5"/>
                <a:gd name="T74" fmla="*/ 1549 w 2614"/>
                <a:gd name="T75" fmla="*/ 5 h 5"/>
                <a:gd name="T76" fmla="*/ 1583 w 2614"/>
                <a:gd name="T77" fmla="*/ 0 h 5"/>
                <a:gd name="T78" fmla="*/ 1655 w 2614"/>
                <a:gd name="T79" fmla="*/ 5 h 5"/>
                <a:gd name="T80" fmla="*/ 1672 w 2614"/>
                <a:gd name="T81" fmla="*/ 5 h 5"/>
                <a:gd name="T82" fmla="*/ 1705 w 2614"/>
                <a:gd name="T83" fmla="*/ 0 h 5"/>
                <a:gd name="T84" fmla="*/ 1783 w 2614"/>
                <a:gd name="T85" fmla="*/ 5 h 5"/>
                <a:gd name="T86" fmla="*/ 1794 w 2614"/>
                <a:gd name="T87" fmla="*/ 5 h 5"/>
                <a:gd name="T88" fmla="*/ 1828 w 2614"/>
                <a:gd name="T89" fmla="*/ 0 h 5"/>
                <a:gd name="T90" fmla="*/ 1906 w 2614"/>
                <a:gd name="T91" fmla="*/ 5 h 5"/>
                <a:gd name="T92" fmla="*/ 1917 w 2614"/>
                <a:gd name="T93" fmla="*/ 5 h 5"/>
                <a:gd name="T94" fmla="*/ 1950 w 2614"/>
                <a:gd name="T95" fmla="*/ 0 h 5"/>
                <a:gd name="T96" fmla="*/ 2029 w 2614"/>
                <a:gd name="T97" fmla="*/ 5 h 5"/>
                <a:gd name="T98" fmla="*/ 2045 w 2614"/>
                <a:gd name="T99" fmla="*/ 5 h 5"/>
                <a:gd name="T100" fmla="*/ 2079 w 2614"/>
                <a:gd name="T101" fmla="*/ 0 h 5"/>
                <a:gd name="T102" fmla="*/ 2151 w 2614"/>
                <a:gd name="T103" fmla="*/ 5 h 5"/>
                <a:gd name="T104" fmla="*/ 2168 w 2614"/>
                <a:gd name="T105" fmla="*/ 5 h 5"/>
                <a:gd name="T106" fmla="*/ 2201 w 2614"/>
                <a:gd name="T107" fmla="*/ 0 h 5"/>
                <a:gd name="T108" fmla="*/ 2279 w 2614"/>
                <a:gd name="T109" fmla="*/ 5 h 5"/>
                <a:gd name="T110" fmla="*/ 2290 w 2614"/>
                <a:gd name="T111" fmla="*/ 5 h 5"/>
                <a:gd name="T112" fmla="*/ 2324 w 2614"/>
                <a:gd name="T113" fmla="*/ 0 h 5"/>
                <a:gd name="T114" fmla="*/ 2402 w 2614"/>
                <a:gd name="T115" fmla="*/ 5 h 5"/>
                <a:gd name="T116" fmla="*/ 2413 w 2614"/>
                <a:gd name="T117" fmla="*/ 5 h 5"/>
                <a:gd name="T118" fmla="*/ 2446 w 2614"/>
                <a:gd name="T119" fmla="*/ 0 h 5"/>
                <a:gd name="T120" fmla="*/ 2524 w 2614"/>
                <a:gd name="T121" fmla="*/ 5 h 5"/>
                <a:gd name="T122" fmla="*/ 2541 w 2614"/>
                <a:gd name="T123" fmla="*/ 5 h 5"/>
                <a:gd name="T124" fmla="*/ 2569 w 2614"/>
                <a:gd name="T1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5">
                  <a:moveTo>
                    <a:pt x="0" y="0"/>
                  </a:moveTo>
                  <a:lnTo>
                    <a:pt x="11" y="0"/>
                  </a:lnTo>
                  <a:lnTo>
                    <a:pt x="17" y="0"/>
                  </a:lnTo>
                  <a:lnTo>
                    <a:pt x="17" y="5"/>
                  </a:lnTo>
                  <a:lnTo>
                    <a:pt x="17" y="5"/>
                  </a:lnTo>
                  <a:lnTo>
                    <a:pt x="11" y="5"/>
                  </a:lnTo>
                  <a:lnTo>
                    <a:pt x="0" y="5"/>
                  </a:lnTo>
                  <a:lnTo>
                    <a:pt x="0" y="5"/>
                  </a:lnTo>
                  <a:lnTo>
                    <a:pt x="0" y="5"/>
                  </a:lnTo>
                  <a:lnTo>
                    <a:pt x="0" y="0"/>
                  </a:lnTo>
                  <a:lnTo>
                    <a:pt x="0" y="0"/>
                  </a:lnTo>
                  <a:lnTo>
                    <a:pt x="0" y="0"/>
                  </a:lnTo>
                  <a:close/>
                  <a:moveTo>
                    <a:pt x="34" y="0"/>
                  </a:moveTo>
                  <a:lnTo>
                    <a:pt x="45" y="0"/>
                  </a:lnTo>
                  <a:lnTo>
                    <a:pt x="45" y="0"/>
                  </a:lnTo>
                  <a:lnTo>
                    <a:pt x="45" y="5"/>
                  </a:lnTo>
                  <a:lnTo>
                    <a:pt x="45" y="5"/>
                  </a:lnTo>
                  <a:lnTo>
                    <a:pt x="45" y="5"/>
                  </a:lnTo>
                  <a:lnTo>
                    <a:pt x="34" y="5"/>
                  </a:lnTo>
                  <a:lnTo>
                    <a:pt x="28" y="5"/>
                  </a:lnTo>
                  <a:lnTo>
                    <a:pt x="28" y="5"/>
                  </a:lnTo>
                  <a:lnTo>
                    <a:pt x="28" y="0"/>
                  </a:lnTo>
                  <a:lnTo>
                    <a:pt x="34" y="0"/>
                  </a:lnTo>
                  <a:lnTo>
                    <a:pt x="34" y="0"/>
                  </a:lnTo>
                  <a:close/>
                  <a:moveTo>
                    <a:pt x="61" y="0"/>
                  </a:moveTo>
                  <a:lnTo>
                    <a:pt x="78" y="0"/>
                  </a:lnTo>
                  <a:lnTo>
                    <a:pt x="78" y="0"/>
                  </a:lnTo>
                  <a:lnTo>
                    <a:pt x="78" y="5"/>
                  </a:lnTo>
                  <a:lnTo>
                    <a:pt x="78" y="5"/>
                  </a:lnTo>
                  <a:lnTo>
                    <a:pt x="78" y="5"/>
                  </a:lnTo>
                  <a:lnTo>
                    <a:pt x="61" y="5"/>
                  </a:lnTo>
                  <a:lnTo>
                    <a:pt x="61" y="5"/>
                  </a:lnTo>
                  <a:lnTo>
                    <a:pt x="61" y="5"/>
                  </a:lnTo>
                  <a:lnTo>
                    <a:pt x="61" y="0"/>
                  </a:lnTo>
                  <a:lnTo>
                    <a:pt x="61" y="0"/>
                  </a:lnTo>
                  <a:lnTo>
                    <a:pt x="61" y="0"/>
                  </a:lnTo>
                  <a:close/>
                  <a:moveTo>
                    <a:pt x="95" y="0"/>
                  </a:moveTo>
                  <a:lnTo>
                    <a:pt x="106" y="0"/>
                  </a:lnTo>
                  <a:lnTo>
                    <a:pt x="106" y="0"/>
                  </a:lnTo>
                  <a:lnTo>
                    <a:pt x="112" y="5"/>
                  </a:lnTo>
                  <a:lnTo>
                    <a:pt x="106" y="5"/>
                  </a:lnTo>
                  <a:lnTo>
                    <a:pt x="106" y="5"/>
                  </a:lnTo>
                  <a:lnTo>
                    <a:pt x="95" y="5"/>
                  </a:lnTo>
                  <a:lnTo>
                    <a:pt x="89" y="5"/>
                  </a:lnTo>
                  <a:lnTo>
                    <a:pt x="89" y="5"/>
                  </a:lnTo>
                  <a:lnTo>
                    <a:pt x="89" y="0"/>
                  </a:lnTo>
                  <a:lnTo>
                    <a:pt x="95" y="0"/>
                  </a:lnTo>
                  <a:lnTo>
                    <a:pt x="95" y="0"/>
                  </a:lnTo>
                  <a:close/>
                  <a:moveTo>
                    <a:pt x="123" y="0"/>
                  </a:moveTo>
                  <a:lnTo>
                    <a:pt x="139" y="0"/>
                  </a:lnTo>
                  <a:lnTo>
                    <a:pt x="139" y="0"/>
                  </a:lnTo>
                  <a:lnTo>
                    <a:pt x="139" y="5"/>
                  </a:lnTo>
                  <a:lnTo>
                    <a:pt x="139" y="5"/>
                  </a:lnTo>
                  <a:lnTo>
                    <a:pt x="139" y="5"/>
                  </a:lnTo>
                  <a:lnTo>
                    <a:pt x="123" y="5"/>
                  </a:lnTo>
                  <a:lnTo>
                    <a:pt x="123" y="5"/>
                  </a:lnTo>
                  <a:lnTo>
                    <a:pt x="123" y="5"/>
                  </a:lnTo>
                  <a:lnTo>
                    <a:pt x="123" y="0"/>
                  </a:lnTo>
                  <a:lnTo>
                    <a:pt x="123" y="0"/>
                  </a:lnTo>
                  <a:lnTo>
                    <a:pt x="123" y="0"/>
                  </a:lnTo>
                  <a:close/>
                  <a:moveTo>
                    <a:pt x="156" y="0"/>
                  </a:moveTo>
                  <a:lnTo>
                    <a:pt x="167" y="0"/>
                  </a:lnTo>
                  <a:lnTo>
                    <a:pt x="173" y="0"/>
                  </a:lnTo>
                  <a:lnTo>
                    <a:pt x="173" y="5"/>
                  </a:lnTo>
                  <a:lnTo>
                    <a:pt x="173" y="5"/>
                  </a:lnTo>
                  <a:lnTo>
                    <a:pt x="167" y="5"/>
                  </a:lnTo>
                  <a:lnTo>
                    <a:pt x="156" y="5"/>
                  </a:lnTo>
                  <a:lnTo>
                    <a:pt x="156" y="5"/>
                  </a:lnTo>
                  <a:lnTo>
                    <a:pt x="151" y="5"/>
                  </a:lnTo>
                  <a:lnTo>
                    <a:pt x="156" y="0"/>
                  </a:lnTo>
                  <a:lnTo>
                    <a:pt x="156" y="0"/>
                  </a:lnTo>
                  <a:lnTo>
                    <a:pt x="156" y="0"/>
                  </a:lnTo>
                  <a:close/>
                  <a:moveTo>
                    <a:pt x="184" y="0"/>
                  </a:moveTo>
                  <a:lnTo>
                    <a:pt x="201" y="0"/>
                  </a:lnTo>
                  <a:lnTo>
                    <a:pt x="201" y="0"/>
                  </a:lnTo>
                  <a:lnTo>
                    <a:pt x="201" y="5"/>
                  </a:lnTo>
                  <a:lnTo>
                    <a:pt x="201" y="5"/>
                  </a:lnTo>
                  <a:lnTo>
                    <a:pt x="201" y="5"/>
                  </a:lnTo>
                  <a:lnTo>
                    <a:pt x="184" y="5"/>
                  </a:lnTo>
                  <a:lnTo>
                    <a:pt x="184" y="5"/>
                  </a:lnTo>
                  <a:lnTo>
                    <a:pt x="184" y="5"/>
                  </a:lnTo>
                  <a:lnTo>
                    <a:pt x="184" y="0"/>
                  </a:lnTo>
                  <a:lnTo>
                    <a:pt x="184" y="0"/>
                  </a:lnTo>
                  <a:lnTo>
                    <a:pt x="184" y="0"/>
                  </a:lnTo>
                  <a:close/>
                  <a:moveTo>
                    <a:pt x="217" y="0"/>
                  </a:moveTo>
                  <a:lnTo>
                    <a:pt x="229" y="0"/>
                  </a:lnTo>
                  <a:lnTo>
                    <a:pt x="234" y="0"/>
                  </a:lnTo>
                  <a:lnTo>
                    <a:pt x="234" y="5"/>
                  </a:lnTo>
                  <a:lnTo>
                    <a:pt x="234" y="5"/>
                  </a:lnTo>
                  <a:lnTo>
                    <a:pt x="229" y="5"/>
                  </a:lnTo>
                  <a:lnTo>
                    <a:pt x="217" y="5"/>
                  </a:lnTo>
                  <a:lnTo>
                    <a:pt x="217" y="5"/>
                  </a:lnTo>
                  <a:lnTo>
                    <a:pt x="217" y="5"/>
                  </a:lnTo>
                  <a:lnTo>
                    <a:pt x="217" y="0"/>
                  </a:lnTo>
                  <a:lnTo>
                    <a:pt x="217" y="0"/>
                  </a:lnTo>
                  <a:lnTo>
                    <a:pt x="217" y="0"/>
                  </a:lnTo>
                  <a:close/>
                  <a:moveTo>
                    <a:pt x="251" y="0"/>
                  </a:moveTo>
                  <a:lnTo>
                    <a:pt x="262" y="0"/>
                  </a:lnTo>
                  <a:lnTo>
                    <a:pt x="262" y="0"/>
                  </a:lnTo>
                  <a:lnTo>
                    <a:pt x="262" y="5"/>
                  </a:lnTo>
                  <a:lnTo>
                    <a:pt x="262" y="5"/>
                  </a:lnTo>
                  <a:lnTo>
                    <a:pt x="262" y="5"/>
                  </a:lnTo>
                  <a:lnTo>
                    <a:pt x="251" y="5"/>
                  </a:lnTo>
                  <a:lnTo>
                    <a:pt x="245" y="5"/>
                  </a:lnTo>
                  <a:lnTo>
                    <a:pt x="245" y="5"/>
                  </a:lnTo>
                  <a:lnTo>
                    <a:pt x="245" y="0"/>
                  </a:lnTo>
                  <a:lnTo>
                    <a:pt x="251" y="0"/>
                  </a:lnTo>
                  <a:lnTo>
                    <a:pt x="251" y="0"/>
                  </a:lnTo>
                  <a:close/>
                  <a:moveTo>
                    <a:pt x="279" y="0"/>
                  </a:moveTo>
                  <a:lnTo>
                    <a:pt x="290" y="0"/>
                  </a:lnTo>
                  <a:lnTo>
                    <a:pt x="295" y="0"/>
                  </a:lnTo>
                  <a:lnTo>
                    <a:pt x="295" y="5"/>
                  </a:lnTo>
                  <a:lnTo>
                    <a:pt x="295" y="5"/>
                  </a:lnTo>
                  <a:lnTo>
                    <a:pt x="290" y="5"/>
                  </a:lnTo>
                  <a:lnTo>
                    <a:pt x="279" y="5"/>
                  </a:lnTo>
                  <a:lnTo>
                    <a:pt x="279" y="5"/>
                  </a:lnTo>
                  <a:lnTo>
                    <a:pt x="279" y="5"/>
                  </a:lnTo>
                  <a:lnTo>
                    <a:pt x="279" y="0"/>
                  </a:lnTo>
                  <a:lnTo>
                    <a:pt x="279" y="0"/>
                  </a:lnTo>
                  <a:lnTo>
                    <a:pt x="279" y="0"/>
                  </a:lnTo>
                  <a:close/>
                  <a:moveTo>
                    <a:pt x="312" y="0"/>
                  </a:moveTo>
                  <a:lnTo>
                    <a:pt x="323" y="0"/>
                  </a:lnTo>
                  <a:lnTo>
                    <a:pt x="323" y="0"/>
                  </a:lnTo>
                  <a:lnTo>
                    <a:pt x="323" y="5"/>
                  </a:lnTo>
                  <a:lnTo>
                    <a:pt x="323" y="5"/>
                  </a:lnTo>
                  <a:lnTo>
                    <a:pt x="323" y="5"/>
                  </a:lnTo>
                  <a:lnTo>
                    <a:pt x="312" y="5"/>
                  </a:lnTo>
                  <a:lnTo>
                    <a:pt x="307" y="5"/>
                  </a:lnTo>
                  <a:lnTo>
                    <a:pt x="307" y="5"/>
                  </a:lnTo>
                  <a:lnTo>
                    <a:pt x="307" y="0"/>
                  </a:lnTo>
                  <a:lnTo>
                    <a:pt x="312" y="0"/>
                  </a:lnTo>
                  <a:lnTo>
                    <a:pt x="312" y="0"/>
                  </a:lnTo>
                  <a:close/>
                  <a:moveTo>
                    <a:pt x="340" y="0"/>
                  </a:moveTo>
                  <a:lnTo>
                    <a:pt x="357" y="0"/>
                  </a:lnTo>
                  <a:lnTo>
                    <a:pt x="357" y="0"/>
                  </a:lnTo>
                  <a:lnTo>
                    <a:pt x="357" y="5"/>
                  </a:lnTo>
                  <a:lnTo>
                    <a:pt x="357" y="5"/>
                  </a:lnTo>
                  <a:lnTo>
                    <a:pt x="357" y="5"/>
                  </a:lnTo>
                  <a:lnTo>
                    <a:pt x="340" y="5"/>
                  </a:lnTo>
                  <a:lnTo>
                    <a:pt x="340" y="5"/>
                  </a:lnTo>
                  <a:lnTo>
                    <a:pt x="340" y="5"/>
                  </a:lnTo>
                  <a:lnTo>
                    <a:pt x="340" y="0"/>
                  </a:lnTo>
                  <a:lnTo>
                    <a:pt x="340" y="0"/>
                  </a:lnTo>
                  <a:lnTo>
                    <a:pt x="340" y="0"/>
                  </a:lnTo>
                  <a:close/>
                  <a:moveTo>
                    <a:pt x="373" y="0"/>
                  </a:moveTo>
                  <a:lnTo>
                    <a:pt x="385" y="0"/>
                  </a:lnTo>
                  <a:lnTo>
                    <a:pt x="385" y="0"/>
                  </a:lnTo>
                  <a:lnTo>
                    <a:pt x="390" y="5"/>
                  </a:lnTo>
                  <a:lnTo>
                    <a:pt x="385" y="5"/>
                  </a:lnTo>
                  <a:lnTo>
                    <a:pt x="385" y="5"/>
                  </a:lnTo>
                  <a:lnTo>
                    <a:pt x="373" y="5"/>
                  </a:lnTo>
                  <a:lnTo>
                    <a:pt x="368" y="5"/>
                  </a:lnTo>
                  <a:lnTo>
                    <a:pt x="368" y="5"/>
                  </a:lnTo>
                  <a:lnTo>
                    <a:pt x="368" y="0"/>
                  </a:lnTo>
                  <a:lnTo>
                    <a:pt x="373" y="0"/>
                  </a:lnTo>
                  <a:lnTo>
                    <a:pt x="373" y="0"/>
                  </a:lnTo>
                  <a:close/>
                  <a:moveTo>
                    <a:pt x="401" y="0"/>
                  </a:moveTo>
                  <a:lnTo>
                    <a:pt x="418" y="0"/>
                  </a:lnTo>
                  <a:lnTo>
                    <a:pt x="418" y="0"/>
                  </a:lnTo>
                  <a:lnTo>
                    <a:pt x="418" y="5"/>
                  </a:lnTo>
                  <a:lnTo>
                    <a:pt x="418" y="5"/>
                  </a:lnTo>
                  <a:lnTo>
                    <a:pt x="418" y="5"/>
                  </a:lnTo>
                  <a:lnTo>
                    <a:pt x="401" y="5"/>
                  </a:lnTo>
                  <a:lnTo>
                    <a:pt x="401" y="5"/>
                  </a:lnTo>
                  <a:lnTo>
                    <a:pt x="401" y="5"/>
                  </a:lnTo>
                  <a:lnTo>
                    <a:pt x="401" y="0"/>
                  </a:lnTo>
                  <a:lnTo>
                    <a:pt x="401" y="0"/>
                  </a:lnTo>
                  <a:lnTo>
                    <a:pt x="401" y="0"/>
                  </a:lnTo>
                  <a:close/>
                  <a:moveTo>
                    <a:pt x="435" y="0"/>
                  </a:moveTo>
                  <a:lnTo>
                    <a:pt x="446" y="0"/>
                  </a:lnTo>
                  <a:lnTo>
                    <a:pt x="451" y="0"/>
                  </a:lnTo>
                  <a:lnTo>
                    <a:pt x="451" y="5"/>
                  </a:lnTo>
                  <a:lnTo>
                    <a:pt x="451" y="5"/>
                  </a:lnTo>
                  <a:lnTo>
                    <a:pt x="446" y="5"/>
                  </a:lnTo>
                  <a:lnTo>
                    <a:pt x="435" y="5"/>
                  </a:lnTo>
                  <a:lnTo>
                    <a:pt x="435" y="5"/>
                  </a:lnTo>
                  <a:lnTo>
                    <a:pt x="429" y="5"/>
                  </a:lnTo>
                  <a:lnTo>
                    <a:pt x="435" y="0"/>
                  </a:lnTo>
                  <a:lnTo>
                    <a:pt x="435" y="0"/>
                  </a:lnTo>
                  <a:lnTo>
                    <a:pt x="435" y="0"/>
                  </a:lnTo>
                  <a:close/>
                  <a:moveTo>
                    <a:pt x="463" y="0"/>
                  </a:moveTo>
                  <a:lnTo>
                    <a:pt x="479" y="0"/>
                  </a:lnTo>
                  <a:lnTo>
                    <a:pt x="479" y="0"/>
                  </a:lnTo>
                  <a:lnTo>
                    <a:pt x="479" y="5"/>
                  </a:lnTo>
                  <a:lnTo>
                    <a:pt x="479" y="5"/>
                  </a:lnTo>
                  <a:lnTo>
                    <a:pt x="479" y="5"/>
                  </a:lnTo>
                  <a:lnTo>
                    <a:pt x="463" y="5"/>
                  </a:lnTo>
                  <a:lnTo>
                    <a:pt x="463" y="5"/>
                  </a:lnTo>
                  <a:lnTo>
                    <a:pt x="463" y="5"/>
                  </a:lnTo>
                  <a:lnTo>
                    <a:pt x="463" y="0"/>
                  </a:lnTo>
                  <a:lnTo>
                    <a:pt x="463" y="0"/>
                  </a:lnTo>
                  <a:lnTo>
                    <a:pt x="463" y="0"/>
                  </a:lnTo>
                  <a:close/>
                  <a:moveTo>
                    <a:pt x="496" y="0"/>
                  </a:moveTo>
                  <a:lnTo>
                    <a:pt x="507" y="0"/>
                  </a:lnTo>
                  <a:lnTo>
                    <a:pt x="513" y="0"/>
                  </a:lnTo>
                  <a:lnTo>
                    <a:pt x="513" y="5"/>
                  </a:lnTo>
                  <a:lnTo>
                    <a:pt x="513" y="5"/>
                  </a:lnTo>
                  <a:lnTo>
                    <a:pt x="507" y="5"/>
                  </a:lnTo>
                  <a:lnTo>
                    <a:pt x="496" y="5"/>
                  </a:lnTo>
                  <a:lnTo>
                    <a:pt x="496" y="5"/>
                  </a:lnTo>
                  <a:lnTo>
                    <a:pt x="496" y="5"/>
                  </a:lnTo>
                  <a:lnTo>
                    <a:pt x="496" y="0"/>
                  </a:lnTo>
                  <a:lnTo>
                    <a:pt x="496" y="0"/>
                  </a:lnTo>
                  <a:lnTo>
                    <a:pt x="496" y="0"/>
                  </a:lnTo>
                  <a:close/>
                  <a:moveTo>
                    <a:pt x="529" y="0"/>
                  </a:moveTo>
                  <a:lnTo>
                    <a:pt x="541" y="0"/>
                  </a:lnTo>
                  <a:lnTo>
                    <a:pt x="541" y="0"/>
                  </a:lnTo>
                  <a:lnTo>
                    <a:pt x="541" y="5"/>
                  </a:lnTo>
                  <a:lnTo>
                    <a:pt x="541" y="5"/>
                  </a:lnTo>
                  <a:lnTo>
                    <a:pt x="541" y="5"/>
                  </a:lnTo>
                  <a:lnTo>
                    <a:pt x="529" y="5"/>
                  </a:lnTo>
                  <a:lnTo>
                    <a:pt x="524" y="5"/>
                  </a:lnTo>
                  <a:lnTo>
                    <a:pt x="524" y="5"/>
                  </a:lnTo>
                  <a:lnTo>
                    <a:pt x="524" y="0"/>
                  </a:lnTo>
                  <a:lnTo>
                    <a:pt x="529" y="0"/>
                  </a:lnTo>
                  <a:lnTo>
                    <a:pt x="529" y="0"/>
                  </a:lnTo>
                  <a:close/>
                  <a:moveTo>
                    <a:pt x="557" y="0"/>
                  </a:moveTo>
                  <a:lnTo>
                    <a:pt x="574" y="0"/>
                  </a:lnTo>
                  <a:lnTo>
                    <a:pt x="574" y="0"/>
                  </a:lnTo>
                  <a:lnTo>
                    <a:pt x="574" y="5"/>
                  </a:lnTo>
                  <a:lnTo>
                    <a:pt x="574" y="5"/>
                  </a:lnTo>
                  <a:lnTo>
                    <a:pt x="574" y="5"/>
                  </a:lnTo>
                  <a:lnTo>
                    <a:pt x="557" y="5"/>
                  </a:lnTo>
                  <a:lnTo>
                    <a:pt x="557" y="5"/>
                  </a:lnTo>
                  <a:lnTo>
                    <a:pt x="557" y="5"/>
                  </a:lnTo>
                  <a:lnTo>
                    <a:pt x="557" y="0"/>
                  </a:lnTo>
                  <a:lnTo>
                    <a:pt x="557" y="0"/>
                  </a:lnTo>
                  <a:lnTo>
                    <a:pt x="557" y="0"/>
                  </a:lnTo>
                  <a:close/>
                  <a:moveTo>
                    <a:pt x="591" y="0"/>
                  </a:moveTo>
                  <a:lnTo>
                    <a:pt x="602" y="0"/>
                  </a:lnTo>
                  <a:lnTo>
                    <a:pt x="602" y="0"/>
                  </a:lnTo>
                  <a:lnTo>
                    <a:pt x="602" y="5"/>
                  </a:lnTo>
                  <a:lnTo>
                    <a:pt x="602" y="5"/>
                  </a:lnTo>
                  <a:lnTo>
                    <a:pt x="602" y="5"/>
                  </a:lnTo>
                  <a:lnTo>
                    <a:pt x="591" y="5"/>
                  </a:lnTo>
                  <a:lnTo>
                    <a:pt x="585" y="5"/>
                  </a:lnTo>
                  <a:lnTo>
                    <a:pt x="585" y="5"/>
                  </a:lnTo>
                  <a:lnTo>
                    <a:pt x="585" y="0"/>
                  </a:lnTo>
                  <a:lnTo>
                    <a:pt x="591" y="0"/>
                  </a:lnTo>
                  <a:lnTo>
                    <a:pt x="591" y="0"/>
                  </a:lnTo>
                  <a:close/>
                  <a:moveTo>
                    <a:pt x="619" y="0"/>
                  </a:moveTo>
                  <a:lnTo>
                    <a:pt x="635" y="0"/>
                  </a:lnTo>
                  <a:lnTo>
                    <a:pt x="635" y="0"/>
                  </a:lnTo>
                  <a:lnTo>
                    <a:pt x="635" y="5"/>
                  </a:lnTo>
                  <a:lnTo>
                    <a:pt x="635" y="5"/>
                  </a:lnTo>
                  <a:lnTo>
                    <a:pt x="635" y="5"/>
                  </a:lnTo>
                  <a:lnTo>
                    <a:pt x="619" y="5"/>
                  </a:lnTo>
                  <a:lnTo>
                    <a:pt x="619" y="5"/>
                  </a:lnTo>
                  <a:lnTo>
                    <a:pt x="619" y="5"/>
                  </a:lnTo>
                  <a:lnTo>
                    <a:pt x="619" y="0"/>
                  </a:lnTo>
                  <a:lnTo>
                    <a:pt x="619" y="0"/>
                  </a:lnTo>
                  <a:lnTo>
                    <a:pt x="619" y="0"/>
                  </a:lnTo>
                  <a:close/>
                  <a:moveTo>
                    <a:pt x="652" y="0"/>
                  </a:moveTo>
                  <a:lnTo>
                    <a:pt x="663" y="0"/>
                  </a:lnTo>
                  <a:lnTo>
                    <a:pt x="663" y="0"/>
                  </a:lnTo>
                  <a:lnTo>
                    <a:pt x="669" y="5"/>
                  </a:lnTo>
                  <a:lnTo>
                    <a:pt x="663" y="5"/>
                  </a:lnTo>
                  <a:lnTo>
                    <a:pt x="663" y="5"/>
                  </a:lnTo>
                  <a:lnTo>
                    <a:pt x="652" y="5"/>
                  </a:lnTo>
                  <a:lnTo>
                    <a:pt x="652" y="5"/>
                  </a:lnTo>
                  <a:lnTo>
                    <a:pt x="647" y="5"/>
                  </a:lnTo>
                  <a:lnTo>
                    <a:pt x="652" y="0"/>
                  </a:lnTo>
                  <a:lnTo>
                    <a:pt x="652" y="0"/>
                  </a:lnTo>
                  <a:lnTo>
                    <a:pt x="652" y="0"/>
                  </a:lnTo>
                  <a:close/>
                  <a:moveTo>
                    <a:pt x="680" y="0"/>
                  </a:moveTo>
                  <a:lnTo>
                    <a:pt x="697" y="0"/>
                  </a:lnTo>
                  <a:lnTo>
                    <a:pt x="697" y="0"/>
                  </a:lnTo>
                  <a:lnTo>
                    <a:pt x="697" y="5"/>
                  </a:lnTo>
                  <a:lnTo>
                    <a:pt x="697" y="5"/>
                  </a:lnTo>
                  <a:lnTo>
                    <a:pt x="697" y="5"/>
                  </a:lnTo>
                  <a:lnTo>
                    <a:pt x="680" y="5"/>
                  </a:lnTo>
                  <a:lnTo>
                    <a:pt x="680" y="5"/>
                  </a:lnTo>
                  <a:lnTo>
                    <a:pt x="680" y="5"/>
                  </a:lnTo>
                  <a:lnTo>
                    <a:pt x="680" y="0"/>
                  </a:lnTo>
                  <a:lnTo>
                    <a:pt x="680" y="0"/>
                  </a:lnTo>
                  <a:lnTo>
                    <a:pt x="680" y="0"/>
                  </a:lnTo>
                  <a:close/>
                  <a:moveTo>
                    <a:pt x="713" y="0"/>
                  </a:moveTo>
                  <a:lnTo>
                    <a:pt x="725" y="0"/>
                  </a:lnTo>
                  <a:lnTo>
                    <a:pt x="730" y="0"/>
                  </a:lnTo>
                  <a:lnTo>
                    <a:pt x="730" y="5"/>
                  </a:lnTo>
                  <a:lnTo>
                    <a:pt x="730" y="5"/>
                  </a:lnTo>
                  <a:lnTo>
                    <a:pt x="725" y="5"/>
                  </a:lnTo>
                  <a:lnTo>
                    <a:pt x="713" y="5"/>
                  </a:lnTo>
                  <a:lnTo>
                    <a:pt x="713" y="5"/>
                  </a:lnTo>
                  <a:lnTo>
                    <a:pt x="713" y="5"/>
                  </a:lnTo>
                  <a:lnTo>
                    <a:pt x="713" y="0"/>
                  </a:lnTo>
                  <a:lnTo>
                    <a:pt x="713" y="0"/>
                  </a:lnTo>
                  <a:lnTo>
                    <a:pt x="713" y="0"/>
                  </a:lnTo>
                  <a:close/>
                  <a:moveTo>
                    <a:pt x="741" y="0"/>
                  </a:moveTo>
                  <a:lnTo>
                    <a:pt x="758" y="0"/>
                  </a:lnTo>
                  <a:lnTo>
                    <a:pt x="758" y="0"/>
                  </a:lnTo>
                  <a:lnTo>
                    <a:pt x="758" y="5"/>
                  </a:lnTo>
                  <a:lnTo>
                    <a:pt x="758" y="5"/>
                  </a:lnTo>
                  <a:lnTo>
                    <a:pt x="758" y="5"/>
                  </a:lnTo>
                  <a:lnTo>
                    <a:pt x="741" y="5"/>
                  </a:lnTo>
                  <a:lnTo>
                    <a:pt x="741" y="5"/>
                  </a:lnTo>
                  <a:lnTo>
                    <a:pt x="741" y="5"/>
                  </a:lnTo>
                  <a:lnTo>
                    <a:pt x="741" y="0"/>
                  </a:lnTo>
                  <a:lnTo>
                    <a:pt x="741" y="0"/>
                  </a:lnTo>
                  <a:lnTo>
                    <a:pt x="741" y="0"/>
                  </a:lnTo>
                  <a:close/>
                  <a:moveTo>
                    <a:pt x="775" y="0"/>
                  </a:moveTo>
                  <a:lnTo>
                    <a:pt x="786" y="0"/>
                  </a:lnTo>
                  <a:lnTo>
                    <a:pt x="791" y="0"/>
                  </a:lnTo>
                  <a:lnTo>
                    <a:pt x="791" y="5"/>
                  </a:lnTo>
                  <a:lnTo>
                    <a:pt x="791" y="5"/>
                  </a:lnTo>
                  <a:lnTo>
                    <a:pt x="786" y="5"/>
                  </a:lnTo>
                  <a:lnTo>
                    <a:pt x="775" y="5"/>
                  </a:lnTo>
                  <a:lnTo>
                    <a:pt x="775" y="5"/>
                  </a:lnTo>
                  <a:lnTo>
                    <a:pt x="775" y="5"/>
                  </a:lnTo>
                  <a:lnTo>
                    <a:pt x="775" y="0"/>
                  </a:lnTo>
                  <a:lnTo>
                    <a:pt x="775" y="0"/>
                  </a:lnTo>
                  <a:lnTo>
                    <a:pt x="775" y="0"/>
                  </a:lnTo>
                  <a:close/>
                  <a:moveTo>
                    <a:pt x="808" y="0"/>
                  </a:moveTo>
                  <a:lnTo>
                    <a:pt x="819" y="0"/>
                  </a:lnTo>
                  <a:lnTo>
                    <a:pt x="819" y="0"/>
                  </a:lnTo>
                  <a:lnTo>
                    <a:pt x="819" y="5"/>
                  </a:lnTo>
                  <a:lnTo>
                    <a:pt x="819" y="5"/>
                  </a:lnTo>
                  <a:lnTo>
                    <a:pt x="819" y="5"/>
                  </a:lnTo>
                  <a:lnTo>
                    <a:pt x="808" y="5"/>
                  </a:lnTo>
                  <a:lnTo>
                    <a:pt x="803" y="5"/>
                  </a:lnTo>
                  <a:lnTo>
                    <a:pt x="803" y="5"/>
                  </a:lnTo>
                  <a:lnTo>
                    <a:pt x="803" y="0"/>
                  </a:lnTo>
                  <a:lnTo>
                    <a:pt x="808" y="0"/>
                  </a:lnTo>
                  <a:lnTo>
                    <a:pt x="808" y="0"/>
                  </a:lnTo>
                  <a:close/>
                  <a:moveTo>
                    <a:pt x="836" y="0"/>
                  </a:moveTo>
                  <a:lnTo>
                    <a:pt x="853" y="0"/>
                  </a:lnTo>
                  <a:lnTo>
                    <a:pt x="853" y="0"/>
                  </a:lnTo>
                  <a:lnTo>
                    <a:pt x="853" y="5"/>
                  </a:lnTo>
                  <a:lnTo>
                    <a:pt x="853" y="5"/>
                  </a:lnTo>
                  <a:lnTo>
                    <a:pt x="853" y="5"/>
                  </a:lnTo>
                  <a:lnTo>
                    <a:pt x="836" y="5"/>
                  </a:lnTo>
                  <a:lnTo>
                    <a:pt x="836" y="5"/>
                  </a:lnTo>
                  <a:lnTo>
                    <a:pt x="836" y="5"/>
                  </a:lnTo>
                  <a:lnTo>
                    <a:pt x="836" y="0"/>
                  </a:lnTo>
                  <a:lnTo>
                    <a:pt x="836" y="0"/>
                  </a:lnTo>
                  <a:lnTo>
                    <a:pt x="836" y="0"/>
                  </a:lnTo>
                  <a:close/>
                  <a:moveTo>
                    <a:pt x="869" y="0"/>
                  </a:moveTo>
                  <a:lnTo>
                    <a:pt x="881" y="0"/>
                  </a:lnTo>
                  <a:lnTo>
                    <a:pt x="881" y="0"/>
                  </a:lnTo>
                  <a:lnTo>
                    <a:pt x="881" y="5"/>
                  </a:lnTo>
                  <a:lnTo>
                    <a:pt x="881" y="5"/>
                  </a:lnTo>
                  <a:lnTo>
                    <a:pt x="881" y="5"/>
                  </a:lnTo>
                  <a:lnTo>
                    <a:pt x="869" y="5"/>
                  </a:lnTo>
                  <a:lnTo>
                    <a:pt x="864" y="5"/>
                  </a:lnTo>
                  <a:lnTo>
                    <a:pt x="864" y="5"/>
                  </a:lnTo>
                  <a:lnTo>
                    <a:pt x="864" y="0"/>
                  </a:lnTo>
                  <a:lnTo>
                    <a:pt x="869" y="0"/>
                  </a:lnTo>
                  <a:lnTo>
                    <a:pt x="869" y="0"/>
                  </a:lnTo>
                  <a:close/>
                  <a:moveTo>
                    <a:pt x="897" y="0"/>
                  </a:moveTo>
                  <a:lnTo>
                    <a:pt x="914" y="0"/>
                  </a:lnTo>
                  <a:lnTo>
                    <a:pt x="914" y="0"/>
                  </a:lnTo>
                  <a:lnTo>
                    <a:pt x="914" y="5"/>
                  </a:lnTo>
                  <a:lnTo>
                    <a:pt x="914" y="5"/>
                  </a:lnTo>
                  <a:lnTo>
                    <a:pt x="914" y="5"/>
                  </a:lnTo>
                  <a:lnTo>
                    <a:pt x="897" y="5"/>
                  </a:lnTo>
                  <a:lnTo>
                    <a:pt x="897" y="5"/>
                  </a:lnTo>
                  <a:lnTo>
                    <a:pt x="897" y="5"/>
                  </a:lnTo>
                  <a:lnTo>
                    <a:pt x="897" y="0"/>
                  </a:lnTo>
                  <a:lnTo>
                    <a:pt x="897" y="0"/>
                  </a:lnTo>
                  <a:lnTo>
                    <a:pt x="897" y="0"/>
                  </a:lnTo>
                  <a:close/>
                  <a:moveTo>
                    <a:pt x="931" y="0"/>
                  </a:moveTo>
                  <a:lnTo>
                    <a:pt x="942" y="0"/>
                  </a:lnTo>
                  <a:lnTo>
                    <a:pt x="942" y="0"/>
                  </a:lnTo>
                  <a:lnTo>
                    <a:pt x="947" y="5"/>
                  </a:lnTo>
                  <a:lnTo>
                    <a:pt x="942" y="5"/>
                  </a:lnTo>
                  <a:lnTo>
                    <a:pt x="942" y="5"/>
                  </a:lnTo>
                  <a:lnTo>
                    <a:pt x="931" y="5"/>
                  </a:lnTo>
                  <a:lnTo>
                    <a:pt x="931" y="5"/>
                  </a:lnTo>
                  <a:lnTo>
                    <a:pt x="925" y="5"/>
                  </a:lnTo>
                  <a:lnTo>
                    <a:pt x="931" y="0"/>
                  </a:lnTo>
                  <a:lnTo>
                    <a:pt x="931" y="0"/>
                  </a:lnTo>
                  <a:lnTo>
                    <a:pt x="931" y="0"/>
                  </a:lnTo>
                  <a:close/>
                  <a:moveTo>
                    <a:pt x="959" y="0"/>
                  </a:moveTo>
                  <a:lnTo>
                    <a:pt x="975" y="0"/>
                  </a:lnTo>
                  <a:lnTo>
                    <a:pt x="975" y="0"/>
                  </a:lnTo>
                  <a:lnTo>
                    <a:pt x="975" y="5"/>
                  </a:lnTo>
                  <a:lnTo>
                    <a:pt x="975" y="5"/>
                  </a:lnTo>
                  <a:lnTo>
                    <a:pt x="975" y="5"/>
                  </a:lnTo>
                  <a:lnTo>
                    <a:pt x="959" y="5"/>
                  </a:lnTo>
                  <a:lnTo>
                    <a:pt x="959" y="5"/>
                  </a:lnTo>
                  <a:lnTo>
                    <a:pt x="959" y="5"/>
                  </a:lnTo>
                  <a:lnTo>
                    <a:pt x="959" y="0"/>
                  </a:lnTo>
                  <a:lnTo>
                    <a:pt x="959" y="0"/>
                  </a:lnTo>
                  <a:lnTo>
                    <a:pt x="959" y="0"/>
                  </a:lnTo>
                  <a:close/>
                  <a:moveTo>
                    <a:pt x="992" y="0"/>
                  </a:moveTo>
                  <a:lnTo>
                    <a:pt x="1003" y="0"/>
                  </a:lnTo>
                  <a:lnTo>
                    <a:pt x="1009" y="0"/>
                  </a:lnTo>
                  <a:lnTo>
                    <a:pt x="1009" y="5"/>
                  </a:lnTo>
                  <a:lnTo>
                    <a:pt x="1009" y="5"/>
                  </a:lnTo>
                  <a:lnTo>
                    <a:pt x="1003" y="5"/>
                  </a:lnTo>
                  <a:lnTo>
                    <a:pt x="992" y="5"/>
                  </a:lnTo>
                  <a:lnTo>
                    <a:pt x="992" y="5"/>
                  </a:lnTo>
                  <a:lnTo>
                    <a:pt x="992" y="5"/>
                  </a:lnTo>
                  <a:lnTo>
                    <a:pt x="992" y="0"/>
                  </a:lnTo>
                  <a:lnTo>
                    <a:pt x="992" y="0"/>
                  </a:lnTo>
                  <a:lnTo>
                    <a:pt x="992" y="0"/>
                  </a:lnTo>
                  <a:close/>
                  <a:moveTo>
                    <a:pt x="1025" y="0"/>
                  </a:moveTo>
                  <a:lnTo>
                    <a:pt x="1037" y="0"/>
                  </a:lnTo>
                  <a:lnTo>
                    <a:pt x="1037" y="0"/>
                  </a:lnTo>
                  <a:lnTo>
                    <a:pt x="1037" y="5"/>
                  </a:lnTo>
                  <a:lnTo>
                    <a:pt x="1037" y="5"/>
                  </a:lnTo>
                  <a:lnTo>
                    <a:pt x="1037" y="5"/>
                  </a:lnTo>
                  <a:lnTo>
                    <a:pt x="1025" y="5"/>
                  </a:lnTo>
                  <a:lnTo>
                    <a:pt x="1020" y="5"/>
                  </a:lnTo>
                  <a:lnTo>
                    <a:pt x="1020" y="5"/>
                  </a:lnTo>
                  <a:lnTo>
                    <a:pt x="1020" y="0"/>
                  </a:lnTo>
                  <a:lnTo>
                    <a:pt x="1025" y="0"/>
                  </a:lnTo>
                  <a:lnTo>
                    <a:pt x="1025" y="0"/>
                  </a:lnTo>
                  <a:close/>
                  <a:moveTo>
                    <a:pt x="1053" y="0"/>
                  </a:moveTo>
                  <a:lnTo>
                    <a:pt x="1064" y="0"/>
                  </a:lnTo>
                  <a:lnTo>
                    <a:pt x="1070" y="0"/>
                  </a:lnTo>
                  <a:lnTo>
                    <a:pt x="1070" y="5"/>
                  </a:lnTo>
                  <a:lnTo>
                    <a:pt x="1070" y="5"/>
                  </a:lnTo>
                  <a:lnTo>
                    <a:pt x="1064" y="5"/>
                  </a:lnTo>
                  <a:lnTo>
                    <a:pt x="1053" y="5"/>
                  </a:lnTo>
                  <a:lnTo>
                    <a:pt x="1053" y="5"/>
                  </a:lnTo>
                  <a:lnTo>
                    <a:pt x="1053" y="5"/>
                  </a:lnTo>
                  <a:lnTo>
                    <a:pt x="1053" y="0"/>
                  </a:lnTo>
                  <a:lnTo>
                    <a:pt x="1053" y="0"/>
                  </a:lnTo>
                  <a:lnTo>
                    <a:pt x="1053" y="0"/>
                  </a:lnTo>
                  <a:close/>
                  <a:moveTo>
                    <a:pt x="1087" y="0"/>
                  </a:moveTo>
                  <a:lnTo>
                    <a:pt x="1098" y="0"/>
                  </a:lnTo>
                  <a:lnTo>
                    <a:pt x="1098" y="0"/>
                  </a:lnTo>
                  <a:lnTo>
                    <a:pt x="1098" y="5"/>
                  </a:lnTo>
                  <a:lnTo>
                    <a:pt x="1098" y="5"/>
                  </a:lnTo>
                  <a:lnTo>
                    <a:pt x="1098" y="5"/>
                  </a:lnTo>
                  <a:lnTo>
                    <a:pt x="1087" y="5"/>
                  </a:lnTo>
                  <a:lnTo>
                    <a:pt x="1081" y="5"/>
                  </a:lnTo>
                  <a:lnTo>
                    <a:pt x="1081" y="5"/>
                  </a:lnTo>
                  <a:lnTo>
                    <a:pt x="1081" y="0"/>
                  </a:lnTo>
                  <a:lnTo>
                    <a:pt x="1087" y="0"/>
                  </a:lnTo>
                  <a:lnTo>
                    <a:pt x="1087" y="0"/>
                  </a:lnTo>
                  <a:close/>
                  <a:moveTo>
                    <a:pt x="1115" y="0"/>
                  </a:moveTo>
                  <a:lnTo>
                    <a:pt x="1131" y="0"/>
                  </a:lnTo>
                  <a:lnTo>
                    <a:pt x="1131" y="0"/>
                  </a:lnTo>
                  <a:lnTo>
                    <a:pt x="1131" y="5"/>
                  </a:lnTo>
                  <a:lnTo>
                    <a:pt x="1131" y="5"/>
                  </a:lnTo>
                  <a:lnTo>
                    <a:pt x="1131" y="5"/>
                  </a:lnTo>
                  <a:lnTo>
                    <a:pt x="1115" y="5"/>
                  </a:lnTo>
                  <a:lnTo>
                    <a:pt x="1115" y="5"/>
                  </a:lnTo>
                  <a:lnTo>
                    <a:pt x="1115" y="5"/>
                  </a:lnTo>
                  <a:lnTo>
                    <a:pt x="1115" y="0"/>
                  </a:lnTo>
                  <a:lnTo>
                    <a:pt x="1115" y="0"/>
                  </a:lnTo>
                  <a:lnTo>
                    <a:pt x="1115" y="0"/>
                  </a:lnTo>
                  <a:close/>
                  <a:moveTo>
                    <a:pt x="1148" y="0"/>
                  </a:moveTo>
                  <a:lnTo>
                    <a:pt x="1159" y="0"/>
                  </a:lnTo>
                  <a:lnTo>
                    <a:pt x="1159" y="0"/>
                  </a:lnTo>
                  <a:lnTo>
                    <a:pt x="1165" y="5"/>
                  </a:lnTo>
                  <a:lnTo>
                    <a:pt x="1159" y="5"/>
                  </a:lnTo>
                  <a:lnTo>
                    <a:pt x="1159" y="5"/>
                  </a:lnTo>
                  <a:lnTo>
                    <a:pt x="1148" y="5"/>
                  </a:lnTo>
                  <a:lnTo>
                    <a:pt x="1142" y="5"/>
                  </a:lnTo>
                  <a:lnTo>
                    <a:pt x="1142" y="5"/>
                  </a:lnTo>
                  <a:lnTo>
                    <a:pt x="1142" y="0"/>
                  </a:lnTo>
                  <a:lnTo>
                    <a:pt x="1148" y="0"/>
                  </a:lnTo>
                  <a:lnTo>
                    <a:pt x="1148" y="0"/>
                  </a:lnTo>
                  <a:close/>
                  <a:moveTo>
                    <a:pt x="1176" y="0"/>
                  </a:moveTo>
                  <a:lnTo>
                    <a:pt x="1193" y="0"/>
                  </a:lnTo>
                  <a:lnTo>
                    <a:pt x="1193" y="0"/>
                  </a:lnTo>
                  <a:lnTo>
                    <a:pt x="1193" y="5"/>
                  </a:lnTo>
                  <a:lnTo>
                    <a:pt x="1193" y="5"/>
                  </a:lnTo>
                  <a:lnTo>
                    <a:pt x="1193" y="5"/>
                  </a:lnTo>
                  <a:lnTo>
                    <a:pt x="1176" y="5"/>
                  </a:lnTo>
                  <a:lnTo>
                    <a:pt x="1176" y="5"/>
                  </a:lnTo>
                  <a:lnTo>
                    <a:pt x="1176" y="5"/>
                  </a:lnTo>
                  <a:lnTo>
                    <a:pt x="1176" y="0"/>
                  </a:lnTo>
                  <a:lnTo>
                    <a:pt x="1176" y="0"/>
                  </a:lnTo>
                  <a:lnTo>
                    <a:pt x="1176" y="0"/>
                  </a:lnTo>
                  <a:close/>
                  <a:moveTo>
                    <a:pt x="1209" y="0"/>
                  </a:moveTo>
                  <a:lnTo>
                    <a:pt x="1220" y="0"/>
                  </a:lnTo>
                  <a:lnTo>
                    <a:pt x="1226" y="0"/>
                  </a:lnTo>
                  <a:lnTo>
                    <a:pt x="1226" y="5"/>
                  </a:lnTo>
                  <a:lnTo>
                    <a:pt x="1226" y="5"/>
                  </a:lnTo>
                  <a:lnTo>
                    <a:pt x="1220" y="5"/>
                  </a:lnTo>
                  <a:lnTo>
                    <a:pt x="1209" y="5"/>
                  </a:lnTo>
                  <a:lnTo>
                    <a:pt x="1209" y="5"/>
                  </a:lnTo>
                  <a:lnTo>
                    <a:pt x="1204" y="5"/>
                  </a:lnTo>
                  <a:lnTo>
                    <a:pt x="1209" y="0"/>
                  </a:lnTo>
                  <a:lnTo>
                    <a:pt x="1209" y="0"/>
                  </a:lnTo>
                  <a:lnTo>
                    <a:pt x="1209" y="0"/>
                  </a:lnTo>
                  <a:close/>
                  <a:moveTo>
                    <a:pt x="1237" y="0"/>
                  </a:moveTo>
                  <a:lnTo>
                    <a:pt x="1254" y="0"/>
                  </a:lnTo>
                  <a:lnTo>
                    <a:pt x="1254" y="0"/>
                  </a:lnTo>
                  <a:lnTo>
                    <a:pt x="1254" y="5"/>
                  </a:lnTo>
                  <a:lnTo>
                    <a:pt x="1254" y="5"/>
                  </a:lnTo>
                  <a:lnTo>
                    <a:pt x="1254" y="5"/>
                  </a:lnTo>
                  <a:lnTo>
                    <a:pt x="1237" y="5"/>
                  </a:lnTo>
                  <a:lnTo>
                    <a:pt x="1237" y="5"/>
                  </a:lnTo>
                  <a:lnTo>
                    <a:pt x="1237" y="5"/>
                  </a:lnTo>
                  <a:lnTo>
                    <a:pt x="1237" y="0"/>
                  </a:lnTo>
                  <a:lnTo>
                    <a:pt x="1237" y="0"/>
                  </a:lnTo>
                  <a:lnTo>
                    <a:pt x="1237" y="0"/>
                  </a:lnTo>
                  <a:close/>
                  <a:moveTo>
                    <a:pt x="1271" y="0"/>
                  </a:moveTo>
                  <a:lnTo>
                    <a:pt x="1282" y="0"/>
                  </a:lnTo>
                  <a:lnTo>
                    <a:pt x="1287" y="0"/>
                  </a:lnTo>
                  <a:lnTo>
                    <a:pt x="1287" y="5"/>
                  </a:lnTo>
                  <a:lnTo>
                    <a:pt x="1287" y="5"/>
                  </a:lnTo>
                  <a:lnTo>
                    <a:pt x="1282" y="5"/>
                  </a:lnTo>
                  <a:lnTo>
                    <a:pt x="1271" y="5"/>
                  </a:lnTo>
                  <a:lnTo>
                    <a:pt x="1271" y="5"/>
                  </a:lnTo>
                  <a:lnTo>
                    <a:pt x="1271" y="5"/>
                  </a:lnTo>
                  <a:lnTo>
                    <a:pt x="1271" y="0"/>
                  </a:lnTo>
                  <a:lnTo>
                    <a:pt x="1271" y="0"/>
                  </a:lnTo>
                  <a:lnTo>
                    <a:pt x="1271" y="0"/>
                  </a:lnTo>
                  <a:close/>
                  <a:moveTo>
                    <a:pt x="1304" y="0"/>
                  </a:moveTo>
                  <a:lnTo>
                    <a:pt x="1315" y="0"/>
                  </a:lnTo>
                  <a:lnTo>
                    <a:pt x="1315" y="0"/>
                  </a:lnTo>
                  <a:lnTo>
                    <a:pt x="1315" y="5"/>
                  </a:lnTo>
                  <a:lnTo>
                    <a:pt x="1315" y="5"/>
                  </a:lnTo>
                  <a:lnTo>
                    <a:pt x="1315" y="5"/>
                  </a:lnTo>
                  <a:lnTo>
                    <a:pt x="1304" y="5"/>
                  </a:lnTo>
                  <a:lnTo>
                    <a:pt x="1298" y="5"/>
                  </a:lnTo>
                  <a:lnTo>
                    <a:pt x="1298" y="5"/>
                  </a:lnTo>
                  <a:lnTo>
                    <a:pt x="1298" y="0"/>
                  </a:lnTo>
                  <a:lnTo>
                    <a:pt x="1304" y="0"/>
                  </a:lnTo>
                  <a:lnTo>
                    <a:pt x="1304" y="0"/>
                  </a:lnTo>
                  <a:close/>
                  <a:moveTo>
                    <a:pt x="1332" y="0"/>
                  </a:moveTo>
                  <a:lnTo>
                    <a:pt x="1343" y="0"/>
                  </a:lnTo>
                  <a:lnTo>
                    <a:pt x="1349" y="0"/>
                  </a:lnTo>
                  <a:lnTo>
                    <a:pt x="1349" y="5"/>
                  </a:lnTo>
                  <a:lnTo>
                    <a:pt x="1349" y="5"/>
                  </a:lnTo>
                  <a:lnTo>
                    <a:pt x="1343" y="5"/>
                  </a:lnTo>
                  <a:lnTo>
                    <a:pt x="1332" y="5"/>
                  </a:lnTo>
                  <a:lnTo>
                    <a:pt x="1332" y="5"/>
                  </a:lnTo>
                  <a:lnTo>
                    <a:pt x="1332" y="5"/>
                  </a:lnTo>
                  <a:lnTo>
                    <a:pt x="1332" y="0"/>
                  </a:lnTo>
                  <a:lnTo>
                    <a:pt x="1332" y="0"/>
                  </a:lnTo>
                  <a:lnTo>
                    <a:pt x="1332" y="0"/>
                  </a:lnTo>
                  <a:close/>
                  <a:moveTo>
                    <a:pt x="1365" y="0"/>
                  </a:moveTo>
                  <a:lnTo>
                    <a:pt x="1377" y="0"/>
                  </a:lnTo>
                  <a:lnTo>
                    <a:pt x="1377" y="0"/>
                  </a:lnTo>
                  <a:lnTo>
                    <a:pt x="1377" y="5"/>
                  </a:lnTo>
                  <a:lnTo>
                    <a:pt x="1377" y="5"/>
                  </a:lnTo>
                  <a:lnTo>
                    <a:pt x="1377" y="5"/>
                  </a:lnTo>
                  <a:lnTo>
                    <a:pt x="1365" y="5"/>
                  </a:lnTo>
                  <a:lnTo>
                    <a:pt x="1360" y="5"/>
                  </a:lnTo>
                  <a:lnTo>
                    <a:pt x="1360" y="5"/>
                  </a:lnTo>
                  <a:lnTo>
                    <a:pt x="1360" y="0"/>
                  </a:lnTo>
                  <a:lnTo>
                    <a:pt x="1365" y="0"/>
                  </a:lnTo>
                  <a:lnTo>
                    <a:pt x="1365" y="0"/>
                  </a:lnTo>
                  <a:close/>
                  <a:moveTo>
                    <a:pt x="1393" y="0"/>
                  </a:moveTo>
                  <a:lnTo>
                    <a:pt x="1410" y="0"/>
                  </a:lnTo>
                  <a:lnTo>
                    <a:pt x="1410" y="0"/>
                  </a:lnTo>
                  <a:lnTo>
                    <a:pt x="1410" y="5"/>
                  </a:lnTo>
                  <a:lnTo>
                    <a:pt x="1410" y="5"/>
                  </a:lnTo>
                  <a:lnTo>
                    <a:pt x="1410" y="5"/>
                  </a:lnTo>
                  <a:lnTo>
                    <a:pt x="1393" y="5"/>
                  </a:lnTo>
                  <a:lnTo>
                    <a:pt x="1393" y="5"/>
                  </a:lnTo>
                  <a:lnTo>
                    <a:pt x="1393" y="5"/>
                  </a:lnTo>
                  <a:lnTo>
                    <a:pt x="1393" y="0"/>
                  </a:lnTo>
                  <a:lnTo>
                    <a:pt x="1393" y="0"/>
                  </a:lnTo>
                  <a:lnTo>
                    <a:pt x="1393" y="0"/>
                  </a:lnTo>
                  <a:close/>
                  <a:moveTo>
                    <a:pt x="1427" y="0"/>
                  </a:moveTo>
                  <a:lnTo>
                    <a:pt x="1438" y="0"/>
                  </a:lnTo>
                  <a:lnTo>
                    <a:pt x="1438" y="0"/>
                  </a:lnTo>
                  <a:lnTo>
                    <a:pt x="1443" y="5"/>
                  </a:lnTo>
                  <a:lnTo>
                    <a:pt x="1438" y="5"/>
                  </a:lnTo>
                  <a:lnTo>
                    <a:pt x="1438" y="5"/>
                  </a:lnTo>
                  <a:lnTo>
                    <a:pt x="1427" y="5"/>
                  </a:lnTo>
                  <a:lnTo>
                    <a:pt x="1421" y="5"/>
                  </a:lnTo>
                  <a:lnTo>
                    <a:pt x="1421" y="5"/>
                  </a:lnTo>
                  <a:lnTo>
                    <a:pt x="1421" y="0"/>
                  </a:lnTo>
                  <a:lnTo>
                    <a:pt x="1427" y="0"/>
                  </a:lnTo>
                  <a:lnTo>
                    <a:pt x="1427" y="0"/>
                  </a:lnTo>
                  <a:close/>
                  <a:moveTo>
                    <a:pt x="1455" y="0"/>
                  </a:moveTo>
                  <a:lnTo>
                    <a:pt x="1471" y="0"/>
                  </a:lnTo>
                  <a:lnTo>
                    <a:pt x="1471" y="0"/>
                  </a:lnTo>
                  <a:lnTo>
                    <a:pt x="1471" y="5"/>
                  </a:lnTo>
                  <a:lnTo>
                    <a:pt x="1471" y="5"/>
                  </a:lnTo>
                  <a:lnTo>
                    <a:pt x="1471" y="5"/>
                  </a:lnTo>
                  <a:lnTo>
                    <a:pt x="1455" y="5"/>
                  </a:lnTo>
                  <a:lnTo>
                    <a:pt x="1455" y="5"/>
                  </a:lnTo>
                  <a:lnTo>
                    <a:pt x="1455" y="5"/>
                  </a:lnTo>
                  <a:lnTo>
                    <a:pt x="1455" y="0"/>
                  </a:lnTo>
                  <a:lnTo>
                    <a:pt x="1455" y="0"/>
                  </a:lnTo>
                  <a:lnTo>
                    <a:pt x="1455" y="0"/>
                  </a:lnTo>
                  <a:close/>
                  <a:moveTo>
                    <a:pt x="1488" y="0"/>
                  </a:moveTo>
                  <a:lnTo>
                    <a:pt x="1499" y="0"/>
                  </a:lnTo>
                  <a:lnTo>
                    <a:pt x="1505" y="0"/>
                  </a:lnTo>
                  <a:lnTo>
                    <a:pt x="1505" y="5"/>
                  </a:lnTo>
                  <a:lnTo>
                    <a:pt x="1505" y="5"/>
                  </a:lnTo>
                  <a:lnTo>
                    <a:pt x="1499" y="5"/>
                  </a:lnTo>
                  <a:lnTo>
                    <a:pt x="1488" y="5"/>
                  </a:lnTo>
                  <a:lnTo>
                    <a:pt x="1488" y="5"/>
                  </a:lnTo>
                  <a:lnTo>
                    <a:pt x="1482" y="5"/>
                  </a:lnTo>
                  <a:lnTo>
                    <a:pt x="1488" y="0"/>
                  </a:lnTo>
                  <a:lnTo>
                    <a:pt x="1488" y="0"/>
                  </a:lnTo>
                  <a:lnTo>
                    <a:pt x="1488" y="0"/>
                  </a:lnTo>
                  <a:close/>
                  <a:moveTo>
                    <a:pt x="1516" y="0"/>
                  </a:moveTo>
                  <a:lnTo>
                    <a:pt x="1533" y="0"/>
                  </a:lnTo>
                  <a:lnTo>
                    <a:pt x="1533" y="0"/>
                  </a:lnTo>
                  <a:lnTo>
                    <a:pt x="1533" y="5"/>
                  </a:lnTo>
                  <a:lnTo>
                    <a:pt x="1533" y="5"/>
                  </a:lnTo>
                  <a:lnTo>
                    <a:pt x="1533" y="5"/>
                  </a:lnTo>
                  <a:lnTo>
                    <a:pt x="1516" y="5"/>
                  </a:lnTo>
                  <a:lnTo>
                    <a:pt x="1516" y="5"/>
                  </a:lnTo>
                  <a:lnTo>
                    <a:pt x="1516" y="5"/>
                  </a:lnTo>
                  <a:lnTo>
                    <a:pt x="1516" y="0"/>
                  </a:lnTo>
                  <a:lnTo>
                    <a:pt x="1516" y="0"/>
                  </a:lnTo>
                  <a:lnTo>
                    <a:pt x="1516" y="0"/>
                  </a:lnTo>
                  <a:close/>
                  <a:moveTo>
                    <a:pt x="1549" y="0"/>
                  </a:moveTo>
                  <a:lnTo>
                    <a:pt x="1560" y="0"/>
                  </a:lnTo>
                  <a:lnTo>
                    <a:pt x="1566" y="0"/>
                  </a:lnTo>
                  <a:lnTo>
                    <a:pt x="1566" y="5"/>
                  </a:lnTo>
                  <a:lnTo>
                    <a:pt x="1566" y="5"/>
                  </a:lnTo>
                  <a:lnTo>
                    <a:pt x="1560" y="5"/>
                  </a:lnTo>
                  <a:lnTo>
                    <a:pt x="1549" y="5"/>
                  </a:lnTo>
                  <a:lnTo>
                    <a:pt x="1549" y="5"/>
                  </a:lnTo>
                  <a:lnTo>
                    <a:pt x="1549" y="5"/>
                  </a:lnTo>
                  <a:lnTo>
                    <a:pt x="1549" y="0"/>
                  </a:lnTo>
                  <a:lnTo>
                    <a:pt x="1549" y="0"/>
                  </a:lnTo>
                  <a:lnTo>
                    <a:pt x="1549" y="0"/>
                  </a:lnTo>
                  <a:close/>
                  <a:moveTo>
                    <a:pt x="1583" y="0"/>
                  </a:moveTo>
                  <a:lnTo>
                    <a:pt x="1594" y="0"/>
                  </a:lnTo>
                  <a:lnTo>
                    <a:pt x="1594" y="0"/>
                  </a:lnTo>
                  <a:lnTo>
                    <a:pt x="1594" y="5"/>
                  </a:lnTo>
                  <a:lnTo>
                    <a:pt x="1594" y="5"/>
                  </a:lnTo>
                  <a:lnTo>
                    <a:pt x="1594" y="5"/>
                  </a:lnTo>
                  <a:lnTo>
                    <a:pt x="1583" y="5"/>
                  </a:lnTo>
                  <a:lnTo>
                    <a:pt x="1577" y="5"/>
                  </a:lnTo>
                  <a:lnTo>
                    <a:pt x="1577" y="5"/>
                  </a:lnTo>
                  <a:lnTo>
                    <a:pt x="1577" y="0"/>
                  </a:lnTo>
                  <a:lnTo>
                    <a:pt x="1583" y="0"/>
                  </a:lnTo>
                  <a:lnTo>
                    <a:pt x="1583" y="0"/>
                  </a:lnTo>
                  <a:close/>
                  <a:moveTo>
                    <a:pt x="1611" y="0"/>
                  </a:moveTo>
                  <a:lnTo>
                    <a:pt x="1627" y="0"/>
                  </a:lnTo>
                  <a:lnTo>
                    <a:pt x="1627" y="0"/>
                  </a:lnTo>
                  <a:lnTo>
                    <a:pt x="1627" y="5"/>
                  </a:lnTo>
                  <a:lnTo>
                    <a:pt x="1627" y="5"/>
                  </a:lnTo>
                  <a:lnTo>
                    <a:pt x="1627" y="5"/>
                  </a:lnTo>
                  <a:lnTo>
                    <a:pt x="1611" y="5"/>
                  </a:lnTo>
                  <a:lnTo>
                    <a:pt x="1611" y="5"/>
                  </a:lnTo>
                  <a:lnTo>
                    <a:pt x="1611" y="5"/>
                  </a:lnTo>
                  <a:lnTo>
                    <a:pt x="1611" y="0"/>
                  </a:lnTo>
                  <a:lnTo>
                    <a:pt x="1611" y="0"/>
                  </a:lnTo>
                  <a:lnTo>
                    <a:pt x="1611" y="0"/>
                  </a:lnTo>
                  <a:close/>
                  <a:moveTo>
                    <a:pt x="1644" y="0"/>
                  </a:moveTo>
                  <a:lnTo>
                    <a:pt x="1655" y="0"/>
                  </a:lnTo>
                  <a:lnTo>
                    <a:pt x="1655" y="0"/>
                  </a:lnTo>
                  <a:lnTo>
                    <a:pt x="1655" y="5"/>
                  </a:lnTo>
                  <a:lnTo>
                    <a:pt x="1655" y="5"/>
                  </a:lnTo>
                  <a:lnTo>
                    <a:pt x="1655" y="5"/>
                  </a:lnTo>
                  <a:lnTo>
                    <a:pt x="1644" y="5"/>
                  </a:lnTo>
                  <a:lnTo>
                    <a:pt x="1638" y="5"/>
                  </a:lnTo>
                  <a:lnTo>
                    <a:pt x="1638" y="5"/>
                  </a:lnTo>
                  <a:lnTo>
                    <a:pt x="1638" y="0"/>
                  </a:lnTo>
                  <a:lnTo>
                    <a:pt x="1644" y="0"/>
                  </a:lnTo>
                  <a:lnTo>
                    <a:pt x="1644" y="0"/>
                  </a:lnTo>
                  <a:close/>
                  <a:moveTo>
                    <a:pt x="1672" y="0"/>
                  </a:moveTo>
                  <a:lnTo>
                    <a:pt x="1689" y="0"/>
                  </a:lnTo>
                  <a:lnTo>
                    <a:pt x="1689" y="0"/>
                  </a:lnTo>
                  <a:lnTo>
                    <a:pt x="1689" y="5"/>
                  </a:lnTo>
                  <a:lnTo>
                    <a:pt x="1689" y="5"/>
                  </a:lnTo>
                  <a:lnTo>
                    <a:pt x="1689" y="5"/>
                  </a:lnTo>
                  <a:lnTo>
                    <a:pt x="1672" y="5"/>
                  </a:lnTo>
                  <a:lnTo>
                    <a:pt x="1672" y="5"/>
                  </a:lnTo>
                  <a:lnTo>
                    <a:pt x="1672" y="5"/>
                  </a:lnTo>
                  <a:lnTo>
                    <a:pt x="1672" y="0"/>
                  </a:lnTo>
                  <a:lnTo>
                    <a:pt x="1672" y="0"/>
                  </a:lnTo>
                  <a:lnTo>
                    <a:pt x="1672" y="0"/>
                  </a:lnTo>
                  <a:close/>
                  <a:moveTo>
                    <a:pt x="1705" y="0"/>
                  </a:moveTo>
                  <a:lnTo>
                    <a:pt x="1716" y="0"/>
                  </a:lnTo>
                  <a:lnTo>
                    <a:pt x="1716" y="0"/>
                  </a:lnTo>
                  <a:lnTo>
                    <a:pt x="1722" y="5"/>
                  </a:lnTo>
                  <a:lnTo>
                    <a:pt x="1716" y="5"/>
                  </a:lnTo>
                  <a:lnTo>
                    <a:pt x="1716" y="5"/>
                  </a:lnTo>
                  <a:lnTo>
                    <a:pt x="1705" y="5"/>
                  </a:lnTo>
                  <a:lnTo>
                    <a:pt x="1705" y="5"/>
                  </a:lnTo>
                  <a:lnTo>
                    <a:pt x="1700" y="5"/>
                  </a:lnTo>
                  <a:lnTo>
                    <a:pt x="1705" y="0"/>
                  </a:lnTo>
                  <a:lnTo>
                    <a:pt x="1705" y="0"/>
                  </a:lnTo>
                  <a:lnTo>
                    <a:pt x="1705" y="0"/>
                  </a:lnTo>
                  <a:close/>
                  <a:moveTo>
                    <a:pt x="1733" y="0"/>
                  </a:moveTo>
                  <a:lnTo>
                    <a:pt x="1750" y="0"/>
                  </a:lnTo>
                  <a:lnTo>
                    <a:pt x="1750" y="0"/>
                  </a:lnTo>
                  <a:lnTo>
                    <a:pt x="1750" y="5"/>
                  </a:lnTo>
                  <a:lnTo>
                    <a:pt x="1750" y="5"/>
                  </a:lnTo>
                  <a:lnTo>
                    <a:pt x="1750" y="5"/>
                  </a:lnTo>
                  <a:lnTo>
                    <a:pt x="1733" y="5"/>
                  </a:lnTo>
                  <a:lnTo>
                    <a:pt x="1733" y="5"/>
                  </a:lnTo>
                  <a:lnTo>
                    <a:pt x="1733" y="5"/>
                  </a:lnTo>
                  <a:lnTo>
                    <a:pt x="1733" y="0"/>
                  </a:lnTo>
                  <a:lnTo>
                    <a:pt x="1733" y="0"/>
                  </a:lnTo>
                  <a:lnTo>
                    <a:pt x="1733" y="0"/>
                  </a:lnTo>
                  <a:close/>
                  <a:moveTo>
                    <a:pt x="1767" y="0"/>
                  </a:moveTo>
                  <a:lnTo>
                    <a:pt x="1778" y="0"/>
                  </a:lnTo>
                  <a:lnTo>
                    <a:pt x="1783" y="0"/>
                  </a:lnTo>
                  <a:lnTo>
                    <a:pt x="1783" y="5"/>
                  </a:lnTo>
                  <a:lnTo>
                    <a:pt x="1783" y="5"/>
                  </a:lnTo>
                  <a:lnTo>
                    <a:pt x="1778" y="5"/>
                  </a:lnTo>
                  <a:lnTo>
                    <a:pt x="1767" y="5"/>
                  </a:lnTo>
                  <a:lnTo>
                    <a:pt x="1767" y="5"/>
                  </a:lnTo>
                  <a:lnTo>
                    <a:pt x="1767" y="5"/>
                  </a:lnTo>
                  <a:lnTo>
                    <a:pt x="1767" y="0"/>
                  </a:lnTo>
                  <a:lnTo>
                    <a:pt x="1767" y="0"/>
                  </a:lnTo>
                  <a:lnTo>
                    <a:pt x="1767" y="0"/>
                  </a:lnTo>
                  <a:close/>
                  <a:moveTo>
                    <a:pt x="1794" y="0"/>
                  </a:moveTo>
                  <a:lnTo>
                    <a:pt x="1811" y="0"/>
                  </a:lnTo>
                  <a:lnTo>
                    <a:pt x="1811" y="0"/>
                  </a:lnTo>
                  <a:lnTo>
                    <a:pt x="1811" y="5"/>
                  </a:lnTo>
                  <a:lnTo>
                    <a:pt x="1811" y="5"/>
                  </a:lnTo>
                  <a:lnTo>
                    <a:pt x="1811" y="5"/>
                  </a:lnTo>
                  <a:lnTo>
                    <a:pt x="1794" y="5"/>
                  </a:lnTo>
                  <a:lnTo>
                    <a:pt x="1794" y="5"/>
                  </a:lnTo>
                  <a:lnTo>
                    <a:pt x="1794" y="5"/>
                  </a:lnTo>
                  <a:lnTo>
                    <a:pt x="1794" y="0"/>
                  </a:lnTo>
                  <a:lnTo>
                    <a:pt x="1794" y="0"/>
                  </a:lnTo>
                  <a:lnTo>
                    <a:pt x="1794" y="0"/>
                  </a:lnTo>
                  <a:close/>
                  <a:moveTo>
                    <a:pt x="1828" y="0"/>
                  </a:moveTo>
                  <a:lnTo>
                    <a:pt x="1839" y="0"/>
                  </a:lnTo>
                  <a:lnTo>
                    <a:pt x="1845" y="0"/>
                  </a:lnTo>
                  <a:lnTo>
                    <a:pt x="1845" y="5"/>
                  </a:lnTo>
                  <a:lnTo>
                    <a:pt x="1845" y="5"/>
                  </a:lnTo>
                  <a:lnTo>
                    <a:pt x="1839" y="5"/>
                  </a:lnTo>
                  <a:lnTo>
                    <a:pt x="1828" y="5"/>
                  </a:lnTo>
                  <a:lnTo>
                    <a:pt x="1828" y="5"/>
                  </a:lnTo>
                  <a:lnTo>
                    <a:pt x="1828" y="5"/>
                  </a:lnTo>
                  <a:lnTo>
                    <a:pt x="1828" y="0"/>
                  </a:lnTo>
                  <a:lnTo>
                    <a:pt x="1828" y="0"/>
                  </a:lnTo>
                  <a:lnTo>
                    <a:pt x="1828" y="0"/>
                  </a:lnTo>
                  <a:close/>
                  <a:moveTo>
                    <a:pt x="1861" y="0"/>
                  </a:moveTo>
                  <a:lnTo>
                    <a:pt x="1872" y="0"/>
                  </a:lnTo>
                  <a:lnTo>
                    <a:pt x="1872" y="0"/>
                  </a:lnTo>
                  <a:lnTo>
                    <a:pt x="1872" y="5"/>
                  </a:lnTo>
                  <a:lnTo>
                    <a:pt x="1872" y="5"/>
                  </a:lnTo>
                  <a:lnTo>
                    <a:pt x="1872" y="5"/>
                  </a:lnTo>
                  <a:lnTo>
                    <a:pt x="1861" y="5"/>
                  </a:lnTo>
                  <a:lnTo>
                    <a:pt x="1856" y="5"/>
                  </a:lnTo>
                  <a:lnTo>
                    <a:pt x="1856" y="5"/>
                  </a:lnTo>
                  <a:lnTo>
                    <a:pt x="1856" y="0"/>
                  </a:lnTo>
                  <a:lnTo>
                    <a:pt x="1861" y="0"/>
                  </a:lnTo>
                  <a:lnTo>
                    <a:pt x="1861" y="0"/>
                  </a:lnTo>
                  <a:close/>
                  <a:moveTo>
                    <a:pt x="1889" y="0"/>
                  </a:moveTo>
                  <a:lnTo>
                    <a:pt x="1906" y="0"/>
                  </a:lnTo>
                  <a:lnTo>
                    <a:pt x="1906" y="0"/>
                  </a:lnTo>
                  <a:lnTo>
                    <a:pt x="1906" y="5"/>
                  </a:lnTo>
                  <a:lnTo>
                    <a:pt x="1906" y="5"/>
                  </a:lnTo>
                  <a:lnTo>
                    <a:pt x="1906" y="5"/>
                  </a:lnTo>
                  <a:lnTo>
                    <a:pt x="1889" y="5"/>
                  </a:lnTo>
                  <a:lnTo>
                    <a:pt x="1889" y="5"/>
                  </a:lnTo>
                  <a:lnTo>
                    <a:pt x="1889" y="5"/>
                  </a:lnTo>
                  <a:lnTo>
                    <a:pt x="1889" y="0"/>
                  </a:lnTo>
                  <a:lnTo>
                    <a:pt x="1889" y="0"/>
                  </a:lnTo>
                  <a:lnTo>
                    <a:pt x="1889" y="0"/>
                  </a:lnTo>
                  <a:close/>
                  <a:moveTo>
                    <a:pt x="1923" y="0"/>
                  </a:moveTo>
                  <a:lnTo>
                    <a:pt x="1934" y="0"/>
                  </a:lnTo>
                  <a:lnTo>
                    <a:pt x="1934" y="0"/>
                  </a:lnTo>
                  <a:lnTo>
                    <a:pt x="1934" y="5"/>
                  </a:lnTo>
                  <a:lnTo>
                    <a:pt x="1934" y="5"/>
                  </a:lnTo>
                  <a:lnTo>
                    <a:pt x="1934" y="5"/>
                  </a:lnTo>
                  <a:lnTo>
                    <a:pt x="1923" y="5"/>
                  </a:lnTo>
                  <a:lnTo>
                    <a:pt x="1917" y="5"/>
                  </a:lnTo>
                  <a:lnTo>
                    <a:pt x="1917" y="5"/>
                  </a:lnTo>
                  <a:lnTo>
                    <a:pt x="1917" y="0"/>
                  </a:lnTo>
                  <a:lnTo>
                    <a:pt x="1923" y="0"/>
                  </a:lnTo>
                  <a:lnTo>
                    <a:pt x="1923" y="0"/>
                  </a:lnTo>
                  <a:close/>
                  <a:moveTo>
                    <a:pt x="1950" y="0"/>
                  </a:moveTo>
                  <a:lnTo>
                    <a:pt x="1967" y="0"/>
                  </a:lnTo>
                  <a:lnTo>
                    <a:pt x="1967" y="0"/>
                  </a:lnTo>
                  <a:lnTo>
                    <a:pt x="1967" y="5"/>
                  </a:lnTo>
                  <a:lnTo>
                    <a:pt x="1967" y="5"/>
                  </a:lnTo>
                  <a:lnTo>
                    <a:pt x="1967" y="5"/>
                  </a:lnTo>
                  <a:lnTo>
                    <a:pt x="1950" y="5"/>
                  </a:lnTo>
                  <a:lnTo>
                    <a:pt x="1950" y="5"/>
                  </a:lnTo>
                  <a:lnTo>
                    <a:pt x="1950" y="5"/>
                  </a:lnTo>
                  <a:lnTo>
                    <a:pt x="1950" y="0"/>
                  </a:lnTo>
                  <a:lnTo>
                    <a:pt x="1950" y="0"/>
                  </a:lnTo>
                  <a:lnTo>
                    <a:pt x="1950" y="0"/>
                  </a:lnTo>
                  <a:close/>
                  <a:moveTo>
                    <a:pt x="1984" y="0"/>
                  </a:moveTo>
                  <a:lnTo>
                    <a:pt x="1995" y="0"/>
                  </a:lnTo>
                  <a:lnTo>
                    <a:pt x="1995" y="0"/>
                  </a:lnTo>
                  <a:lnTo>
                    <a:pt x="2001" y="5"/>
                  </a:lnTo>
                  <a:lnTo>
                    <a:pt x="1995" y="5"/>
                  </a:lnTo>
                  <a:lnTo>
                    <a:pt x="1995" y="5"/>
                  </a:lnTo>
                  <a:lnTo>
                    <a:pt x="1984" y="5"/>
                  </a:lnTo>
                  <a:lnTo>
                    <a:pt x="1984" y="5"/>
                  </a:lnTo>
                  <a:lnTo>
                    <a:pt x="1978" y="5"/>
                  </a:lnTo>
                  <a:lnTo>
                    <a:pt x="1984" y="0"/>
                  </a:lnTo>
                  <a:lnTo>
                    <a:pt x="1984" y="0"/>
                  </a:lnTo>
                  <a:lnTo>
                    <a:pt x="1984" y="0"/>
                  </a:lnTo>
                  <a:close/>
                  <a:moveTo>
                    <a:pt x="2012" y="0"/>
                  </a:moveTo>
                  <a:lnTo>
                    <a:pt x="2029" y="0"/>
                  </a:lnTo>
                  <a:lnTo>
                    <a:pt x="2029" y="0"/>
                  </a:lnTo>
                  <a:lnTo>
                    <a:pt x="2029" y="5"/>
                  </a:lnTo>
                  <a:lnTo>
                    <a:pt x="2029" y="5"/>
                  </a:lnTo>
                  <a:lnTo>
                    <a:pt x="2029" y="5"/>
                  </a:lnTo>
                  <a:lnTo>
                    <a:pt x="2012" y="5"/>
                  </a:lnTo>
                  <a:lnTo>
                    <a:pt x="2012" y="5"/>
                  </a:lnTo>
                  <a:lnTo>
                    <a:pt x="2012" y="5"/>
                  </a:lnTo>
                  <a:lnTo>
                    <a:pt x="2012" y="0"/>
                  </a:lnTo>
                  <a:lnTo>
                    <a:pt x="2012" y="0"/>
                  </a:lnTo>
                  <a:lnTo>
                    <a:pt x="2012" y="0"/>
                  </a:lnTo>
                  <a:close/>
                  <a:moveTo>
                    <a:pt x="2045" y="0"/>
                  </a:moveTo>
                  <a:lnTo>
                    <a:pt x="2056" y="0"/>
                  </a:lnTo>
                  <a:lnTo>
                    <a:pt x="2062" y="0"/>
                  </a:lnTo>
                  <a:lnTo>
                    <a:pt x="2062" y="5"/>
                  </a:lnTo>
                  <a:lnTo>
                    <a:pt x="2062" y="5"/>
                  </a:lnTo>
                  <a:lnTo>
                    <a:pt x="2056" y="5"/>
                  </a:lnTo>
                  <a:lnTo>
                    <a:pt x="2045" y="5"/>
                  </a:lnTo>
                  <a:lnTo>
                    <a:pt x="2045" y="5"/>
                  </a:lnTo>
                  <a:lnTo>
                    <a:pt x="2045" y="5"/>
                  </a:lnTo>
                  <a:lnTo>
                    <a:pt x="2045" y="0"/>
                  </a:lnTo>
                  <a:lnTo>
                    <a:pt x="2045" y="0"/>
                  </a:lnTo>
                  <a:lnTo>
                    <a:pt x="2045" y="0"/>
                  </a:lnTo>
                  <a:close/>
                  <a:moveTo>
                    <a:pt x="2079" y="0"/>
                  </a:moveTo>
                  <a:lnTo>
                    <a:pt x="2090" y="0"/>
                  </a:lnTo>
                  <a:lnTo>
                    <a:pt x="2090" y="0"/>
                  </a:lnTo>
                  <a:lnTo>
                    <a:pt x="2090" y="5"/>
                  </a:lnTo>
                  <a:lnTo>
                    <a:pt x="2090" y="5"/>
                  </a:lnTo>
                  <a:lnTo>
                    <a:pt x="2090" y="5"/>
                  </a:lnTo>
                  <a:lnTo>
                    <a:pt x="2079" y="5"/>
                  </a:lnTo>
                  <a:lnTo>
                    <a:pt x="2073" y="5"/>
                  </a:lnTo>
                  <a:lnTo>
                    <a:pt x="2073" y="5"/>
                  </a:lnTo>
                  <a:lnTo>
                    <a:pt x="2073" y="0"/>
                  </a:lnTo>
                  <a:lnTo>
                    <a:pt x="2079" y="0"/>
                  </a:lnTo>
                  <a:lnTo>
                    <a:pt x="2079" y="0"/>
                  </a:lnTo>
                  <a:close/>
                  <a:moveTo>
                    <a:pt x="2107" y="0"/>
                  </a:moveTo>
                  <a:lnTo>
                    <a:pt x="2118" y="0"/>
                  </a:lnTo>
                  <a:lnTo>
                    <a:pt x="2123" y="0"/>
                  </a:lnTo>
                  <a:lnTo>
                    <a:pt x="2123" y="5"/>
                  </a:lnTo>
                  <a:lnTo>
                    <a:pt x="2123" y="5"/>
                  </a:lnTo>
                  <a:lnTo>
                    <a:pt x="2118" y="5"/>
                  </a:lnTo>
                  <a:lnTo>
                    <a:pt x="2107" y="5"/>
                  </a:lnTo>
                  <a:lnTo>
                    <a:pt x="2107" y="5"/>
                  </a:lnTo>
                  <a:lnTo>
                    <a:pt x="2107" y="5"/>
                  </a:lnTo>
                  <a:lnTo>
                    <a:pt x="2107" y="0"/>
                  </a:lnTo>
                  <a:lnTo>
                    <a:pt x="2107" y="0"/>
                  </a:lnTo>
                  <a:lnTo>
                    <a:pt x="2107" y="0"/>
                  </a:lnTo>
                  <a:close/>
                  <a:moveTo>
                    <a:pt x="2140" y="0"/>
                  </a:moveTo>
                  <a:lnTo>
                    <a:pt x="2151" y="0"/>
                  </a:lnTo>
                  <a:lnTo>
                    <a:pt x="2151" y="0"/>
                  </a:lnTo>
                  <a:lnTo>
                    <a:pt x="2151" y="5"/>
                  </a:lnTo>
                  <a:lnTo>
                    <a:pt x="2151" y="5"/>
                  </a:lnTo>
                  <a:lnTo>
                    <a:pt x="2151" y="5"/>
                  </a:lnTo>
                  <a:lnTo>
                    <a:pt x="2140" y="5"/>
                  </a:lnTo>
                  <a:lnTo>
                    <a:pt x="2134" y="5"/>
                  </a:lnTo>
                  <a:lnTo>
                    <a:pt x="2134" y="5"/>
                  </a:lnTo>
                  <a:lnTo>
                    <a:pt x="2134" y="0"/>
                  </a:lnTo>
                  <a:lnTo>
                    <a:pt x="2140" y="0"/>
                  </a:lnTo>
                  <a:lnTo>
                    <a:pt x="2140" y="0"/>
                  </a:lnTo>
                  <a:close/>
                  <a:moveTo>
                    <a:pt x="2168" y="0"/>
                  </a:moveTo>
                  <a:lnTo>
                    <a:pt x="2185" y="0"/>
                  </a:lnTo>
                  <a:lnTo>
                    <a:pt x="2185" y="0"/>
                  </a:lnTo>
                  <a:lnTo>
                    <a:pt x="2185" y="5"/>
                  </a:lnTo>
                  <a:lnTo>
                    <a:pt x="2185" y="5"/>
                  </a:lnTo>
                  <a:lnTo>
                    <a:pt x="2185" y="5"/>
                  </a:lnTo>
                  <a:lnTo>
                    <a:pt x="2168" y="5"/>
                  </a:lnTo>
                  <a:lnTo>
                    <a:pt x="2168" y="5"/>
                  </a:lnTo>
                  <a:lnTo>
                    <a:pt x="2168" y="5"/>
                  </a:lnTo>
                  <a:lnTo>
                    <a:pt x="2168" y="0"/>
                  </a:lnTo>
                  <a:lnTo>
                    <a:pt x="2168" y="0"/>
                  </a:lnTo>
                  <a:lnTo>
                    <a:pt x="2168" y="0"/>
                  </a:lnTo>
                  <a:close/>
                  <a:moveTo>
                    <a:pt x="2201" y="0"/>
                  </a:moveTo>
                  <a:lnTo>
                    <a:pt x="2212" y="0"/>
                  </a:lnTo>
                  <a:lnTo>
                    <a:pt x="2212" y="0"/>
                  </a:lnTo>
                  <a:lnTo>
                    <a:pt x="2218" y="5"/>
                  </a:lnTo>
                  <a:lnTo>
                    <a:pt x="2212" y="5"/>
                  </a:lnTo>
                  <a:lnTo>
                    <a:pt x="2212" y="5"/>
                  </a:lnTo>
                  <a:lnTo>
                    <a:pt x="2201" y="5"/>
                  </a:lnTo>
                  <a:lnTo>
                    <a:pt x="2196" y="5"/>
                  </a:lnTo>
                  <a:lnTo>
                    <a:pt x="2196" y="5"/>
                  </a:lnTo>
                  <a:lnTo>
                    <a:pt x="2196" y="0"/>
                  </a:lnTo>
                  <a:lnTo>
                    <a:pt x="2201" y="0"/>
                  </a:lnTo>
                  <a:lnTo>
                    <a:pt x="2201" y="0"/>
                  </a:lnTo>
                  <a:close/>
                  <a:moveTo>
                    <a:pt x="2229" y="0"/>
                  </a:moveTo>
                  <a:lnTo>
                    <a:pt x="2246" y="0"/>
                  </a:lnTo>
                  <a:lnTo>
                    <a:pt x="2246" y="0"/>
                  </a:lnTo>
                  <a:lnTo>
                    <a:pt x="2246" y="5"/>
                  </a:lnTo>
                  <a:lnTo>
                    <a:pt x="2246" y="5"/>
                  </a:lnTo>
                  <a:lnTo>
                    <a:pt x="2246" y="5"/>
                  </a:lnTo>
                  <a:lnTo>
                    <a:pt x="2229" y="5"/>
                  </a:lnTo>
                  <a:lnTo>
                    <a:pt x="2229" y="5"/>
                  </a:lnTo>
                  <a:lnTo>
                    <a:pt x="2229" y="5"/>
                  </a:lnTo>
                  <a:lnTo>
                    <a:pt x="2229" y="0"/>
                  </a:lnTo>
                  <a:lnTo>
                    <a:pt x="2229" y="0"/>
                  </a:lnTo>
                  <a:lnTo>
                    <a:pt x="2229" y="0"/>
                  </a:lnTo>
                  <a:close/>
                  <a:moveTo>
                    <a:pt x="2263" y="0"/>
                  </a:moveTo>
                  <a:lnTo>
                    <a:pt x="2274" y="0"/>
                  </a:lnTo>
                  <a:lnTo>
                    <a:pt x="2279" y="0"/>
                  </a:lnTo>
                  <a:lnTo>
                    <a:pt x="2279" y="5"/>
                  </a:lnTo>
                  <a:lnTo>
                    <a:pt x="2279" y="5"/>
                  </a:lnTo>
                  <a:lnTo>
                    <a:pt x="2274" y="5"/>
                  </a:lnTo>
                  <a:lnTo>
                    <a:pt x="2263" y="5"/>
                  </a:lnTo>
                  <a:lnTo>
                    <a:pt x="2263" y="5"/>
                  </a:lnTo>
                  <a:lnTo>
                    <a:pt x="2257" y="5"/>
                  </a:lnTo>
                  <a:lnTo>
                    <a:pt x="2263" y="0"/>
                  </a:lnTo>
                  <a:lnTo>
                    <a:pt x="2263" y="0"/>
                  </a:lnTo>
                  <a:lnTo>
                    <a:pt x="2263" y="0"/>
                  </a:lnTo>
                  <a:close/>
                  <a:moveTo>
                    <a:pt x="2290" y="0"/>
                  </a:moveTo>
                  <a:lnTo>
                    <a:pt x="2307" y="0"/>
                  </a:lnTo>
                  <a:lnTo>
                    <a:pt x="2307" y="0"/>
                  </a:lnTo>
                  <a:lnTo>
                    <a:pt x="2307" y="5"/>
                  </a:lnTo>
                  <a:lnTo>
                    <a:pt x="2307" y="5"/>
                  </a:lnTo>
                  <a:lnTo>
                    <a:pt x="2307" y="5"/>
                  </a:lnTo>
                  <a:lnTo>
                    <a:pt x="2290" y="5"/>
                  </a:lnTo>
                  <a:lnTo>
                    <a:pt x="2290" y="5"/>
                  </a:lnTo>
                  <a:lnTo>
                    <a:pt x="2290" y="5"/>
                  </a:lnTo>
                  <a:lnTo>
                    <a:pt x="2290" y="0"/>
                  </a:lnTo>
                  <a:lnTo>
                    <a:pt x="2290" y="0"/>
                  </a:lnTo>
                  <a:lnTo>
                    <a:pt x="2290" y="0"/>
                  </a:lnTo>
                  <a:close/>
                  <a:moveTo>
                    <a:pt x="2324" y="0"/>
                  </a:moveTo>
                  <a:lnTo>
                    <a:pt x="2335" y="0"/>
                  </a:lnTo>
                  <a:lnTo>
                    <a:pt x="2341" y="0"/>
                  </a:lnTo>
                  <a:lnTo>
                    <a:pt x="2341" y="5"/>
                  </a:lnTo>
                  <a:lnTo>
                    <a:pt x="2341" y="5"/>
                  </a:lnTo>
                  <a:lnTo>
                    <a:pt x="2335" y="5"/>
                  </a:lnTo>
                  <a:lnTo>
                    <a:pt x="2324" y="5"/>
                  </a:lnTo>
                  <a:lnTo>
                    <a:pt x="2324" y="5"/>
                  </a:lnTo>
                  <a:lnTo>
                    <a:pt x="2324" y="5"/>
                  </a:lnTo>
                  <a:lnTo>
                    <a:pt x="2324" y="0"/>
                  </a:lnTo>
                  <a:lnTo>
                    <a:pt x="2324" y="0"/>
                  </a:lnTo>
                  <a:lnTo>
                    <a:pt x="2324" y="0"/>
                  </a:lnTo>
                  <a:close/>
                  <a:moveTo>
                    <a:pt x="2357" y="0"/>
                  </a:moveTo>
                  <a:lnTo>
                    <a:pt x="2368" y="0"/>
                  </a:lnTo>
                  <a:lnTo>
                    <a:pt x="2368" y="0"/>
                  </a:lnTo>
                  <a:lnTo>
                    <a:pt x="2368" y="5"/>
                  </a:lnTo>
                  <a:lnTo>
                    <a:pt x="2368" y="5"/>
                  </a:lnTo>
                  <a:lnTo>
                    <a:pt x="2368" y="5"/>
                  </a:lnTo>
                  <a:lnTo>
                    <a:pt x="2357" y="5"/>
                  </a:lnTo>
                  <a:lnTo>
                    <a:pt x="2352" y="5"/>
                  </a:lnTo>
                  <a:lnTo>
                    <a:pt x="2352" y="5"/>
                  </a:lnTo>
                  <a:lnTo>
                    <a:pt x="2352" y="0"/>
                  </a:lnTo>
                  <a:lnTo>
                    <a:pt x="2357" y="0"/>
                  </a:lnTo>
                  <a:lnTo>
                    <a:pt x="2357" y="0"/>
                  </a:lnTo>
                  <a:close/>
                  <a:moveTo>
                    <a:pt x="2385" y="0"/>
                  </a:moveTo>
                  <a:lnTo>
                    <a:pt x="2396" y="0"/>
                  </a:lnTo>
                  <a:lnTo>
                    <a:pt x="2402" y="0"/>
                  </a:lnTo>
                  <a:lnTo>
                    <a:pt x="2402" y="5"/>
                  </a:lnTo>
                  <a:lnTo>
                    <a:pt x="2402" y="5"/>
                  </a:lnTo>
                  <a:lnTo>
                    <a:pt x="2396" y="5"/>
                  </a:lnTo>
                  <a:lnTo>
                    <a:pt x="2385" y="5"/>
                  </a:lnTo>
                  <a:lnTo>
                    <a:pt x="2385" y="5"/>
                  </a:lnTo>
                  <a:lnTo>
                    <a:pt x="2385" y="5"/>
                  </a:lnTo>
                  <a:lnTo>
                    <a:pt x="2385" y="0"/>
                  </a:lnTo>
                  <a:lnTo>
                    <a:pt x="2385" y="0"/>
                  </a:lnTo>
                  <a:lnTo>
                    <a:pt x="2385" y="0"/>
                  </a:lnTo>
                  <a:close/>
                  <a:moveTo>
                    <a:pt x="2419" y="0"/>
                  </a:moveTo>
                  <a:lnTo>
                    <a:pt x="2430" y="0"/>
                  </a:lnTo>
                  <a:lnTo>
                    <a:pt x="2430" y="0"/>
                  </a:lnTo>
                  <a:lnTo>
                    <a:pt x="2430" y="5"/>
                  </a:lnTo>
                  <a:lnTo>
                    <a:pt x="2430" y="5"/>
                  </a:lnTo>
                  <a:lnTo>
                    <a:pt x="2430" y="5"/>
                  </a:lnTo>
                  <a:lnTo>
                    <a:pt x="2419" y="5"/>
                  </a:lnTo>
                  <a:lnTo>
                    <a:pt x="2413" y="5"/>
                  </a:lnTo>
                  <a:lnTo>
                    <a:pt x="2413" y="5"/>
                  </a:lnTo>
                  <a:lnTo>
                    <a:pt x="2413" y="0"/>
                  </a:lnTo>
                  <a:lnTo>
                    <a:pt x="2419" y="0"/>
                  </a:lnTo>
                  <a:lnTo>
                    <a:pt x="2419" y="0"/>
                  </a:lnTo>
                  <a:close/>
                  <a:moveTo>
                    <a:pt x="2446" y="0"/>
                  </a:moveTo>
                  <a:lnTo>
                    <a:pt x="2463" y="0"/>
                  </a:lnTo>
                  <a:lnTo>
                    <a:pt x="2463" y="0"/>
                  </a:lnTo>
                  <a:lnTo>
                    <a:pt x="2463" y="5"/>
                  </a:lnTo>
                  <a:lnTo>
                    <a:pt x="2463" y="5"/>
                  </a:lnTo>
                  <a:lnTo>
                    <a:pt x="2463" y="5"/>
                  </a:lnTo>
                  <a:lnTo>
                    <a:pt x="2446" y="5"/>
                  </a:lnTo>
                  <a:lnTo>
                    <a:pt x="2446" y="5"/>
                  </a:lnTo>
                  <a:lnTo>
                    <a:pt x="2446" y="5"/>
                  </a:lnTo>
                  <a:lnTo>
                    <a:pt x="2446" y="0"/>
                  </a:lnTo>
                  <a:lnTo>
                    <a:pt x="2446" y="0"/>
                  </a:lnTo>
                  <a:lnTo>
                    <a:pt x="2446" y="0"/>
                  </a:lnTo>
                  <a:close/>
                  <a:moveTo>
                    <a:pt x="2480" y="0"/>
                  </a:moveTo>
                  <a:lnTo>
                    <a:pt x="2491" y="0"/>
                  </a:lnTo>
                  <a:lnTo>
                    <a:pt x="2491" y="0"/>
                  </a:lnTo>
                  <a:lnTo>
                    <a:pt x="2497" y="5"/>
                  </a:lnTo>
                  <a:lnTo>
                    <a:pt x="2491" y="5"/>
                  </a:lnTo>
                  <a:lnTo>
                    <a:pt x="2491" y="5"/>
                  </a:lnTo>
                  <a:lnTo>
                    <a:pt x="2480" y="5"/>
                  </a:lnTo>
                  <a:lnTo>
                    <a:pt x="2474" y="5"/>
                  </a:lnTo>
                  <a:lnTo>
                    <a:pt x="2474" y="5"/>
                  </a:lnTo>
                  <a:lnTo>
                    <a:pt x="2474" y="0"/>
                  </a:lnTo>
                  <a:lnTo>
                    <a:pt x="2480" y="0"/>
                  </a:lnTo>
                  <a:lnTo>
                    <a:pt x="2480" y="0"/>
                  </a:lnTo>
                  <a:close/>
                  <a:moveTo>
                    <a:pt x="2508" y="0"/>
                  </a:moveTo>
                  <a:lnTo>
                    <a:pt x="2524" y="0"/>
                  </a:lnTo>
                  <a:lnTo>
                    <a:pt x="2524" y="0"/>
                  </a:lnTo>
                  <a:lnTo>
                    <a:pt x="2524" y="5"/>
                  </a:lnTo>
                  <a:lnTo>
                    <a:pt x="2524" y="5"/>
                  </a:lnTo>
                  <a:lnTo>
                    <a:pt x="2524" y="5"/>
                  </a:lnTo>
                  <a:lnTo>
                    <a:pt x="2508" y="5"/>
                  </a:lnTo>
                  <a:lnTo>
                    <a:pt x="2508" y="5"/>
                  </a:lnTo>
                  <a:lnTo>
                    <a:pt x="2508" y="5"/>
                  </a:lnTo>
                  <a:lnTo>
                    <a:pt x="2508" y="0"/>
                  </a:lnTo>
                  <a:lnTo>
                    <a:pt x="2508" y="0"/>
                  </a:lnTo>
                  <a:lnTo>
                    <a:pt x="2508" y="0"/>
                  </a:lnTo>
                  <a:close/>
                  <a:moveTo>
                    <a:pt x="2541" y="0"/>
                  </a:moveTo>
                  <a:lnTo>
                    <a:pt x="2552" y="0"/>
                  </a:lnTo>
                  <a:lnTo>
                    <a:pt x="2558" y="0"/>
                  </a:lnTo>
                  <a:lnTo>
                    <a:pt x="2558" y="5"/>
                  </a:lnTo>
                  <a:lnTo>
                    <a:pt x="2558" y="5"/>
                  </a:lnTo>
                  <a:lnTo>
                    <a:pt x="2552" y="5"/>
                  </a:lnTo>
                  <a:lnTo>
                    <a:pt x="2541" y="5"/>
                  </a:lnTo>
                  <a:lnTo>
                    <a:pt x="2541" y="5"/>
                  </a:lnTo>
                  <a:lnTo>
                    <a:pt x="2536" y="5"/>
                  </a:lnTo>
                  <a:lnTo>
                    <a:pt x="2541" y="0"/>
                  </a:lnTo>
                  <a:lnTo>
                    <a:pt x="2541" y="0"/>
                  </a:lnTo>
                  <a:lnTo>
                    <a:pt x="2541" y="0"/>
                  </a:lnTo>
                  <a:close/>
                  <a:moveTo>
                    <a:pt x="2569" y="0"/>
                  </a:moveTo>
                  <a:lnTo>
                    <a:pt x="2586" y="0"/>
                  </a:lnTo>
                  <a:lnTo>
                    <a:pt x="2586" y="0"/>
                  </a:lnTo>
                  <a:lnTo>
                    <a:pt x="2586" y="5"/>
                  </a:lnTo>
                  <a:lnTo>
                    <a:pt x="2586" y="5"/>
                  </a:lnTo>
                  <a:lnTo>
                    <a:pt x="2586" y="5"/>
                  </a:lnTo>
                  <a:lnTo>
                    <a:pt x="2569" y="5"/>
                  </a:lnTo>
                  <a:lnTo>
                    <a:pt x="2569" y="5"/>
                  </a:lnTo>
                  <a:lnTo>
                    <a:pt x="2569" y="5"/>
                  </a:lnTo>
                  <a:lnTo>
                    <a:pt x="2569" y="0"/>
                  </a:lnTo>
                  <a:lnTo>
                    <a:pt x="2569" y="0"/>
                  </a:lnTo>
                  <a:lnTo>
                    <a:pt x="2569" y="0"/>
                  </a:lnTo>
                  <a:close/>
                  <a:moveTo>
                    <a:pt x="2602" y="0"/>
                  </a:moveTo>
                  <a:lnTo>
                    <a:pt x="2608" y="0"/>
                  </a:lnTo>
                  <a:lnTo>
                    <a:pt x="2614" y="0"/>
                  </a:lnTo>
                  <a:lnTo>
                    <a:pt x="2614" y="5"/>
                  </a:lnTo>
                  <a:lnTo>
                    <a:pt x="2614" y="5"/>
                  </a:lnTo>
                  <a:lnTo>
                    <a:pt x="2608" y="5"/>
                  </a:lnTo>
                  <a:lnTo>
                    <a:pt x="2602" y="5"/>
                  </a:lnTo>
                  <a:lnTo>
                    <a:pt x="2602" y="5"/>
                  </a:lnTo>
                  <a:lnTo>
                    <a:pt x="2602" y="5"/>
                  </a:lnTo>
                  <a:lnTo>
                    <a:pt x="2602" y="0"/>
                  </a:lnTo>
                  <a:lnTo>
                    <a:pt x="2602" y="0"/>
                  </a:lnTo>
                  <a:lnTo>
                    <a:pt x="2602" y="0"/>
                  </a:lnTo>
                  <a:close/>
                </a:path>
              </a:pathLst>
            </a:custGeom>
            <a:solidFill>
              <a:srgbClr val="000000"/>
            </a:solidFill>
            <a:ln w="0">
              <a:solidFill>
                <a:srgbClr val="000000"/>
              </a:solidFill>
              <a:prstDash val="solid"/>
              <a:round/>
              <a:headEnd/>
              <a:tailEnd/>
            </a:ln>
          </p:spPr>
          <p:txBody>
            <a:bodyPr/>
            <a:lstStyle/>
            <a:p>
              <a:endParaRPr lang="en-US"/>
            </a:p>
          </p:txBody>
        </p:sp>
        <p:sp>
          <p:nvSpPr>
            <p:cNvPr id="390" name="Rectangle 190"/>
            <p:cNvSpPr>
              <a:spLocks noChangeArrowheads="1"/>
            </p:cNvSpPr>
            <p:nvPr/>
          </p:nvSpPr>
          <p:spPr bwMode="auto">
            <a:xfrm>
              <a:off x="9027095" y="3322738"/>
              <a:ext cx="90349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dirty="0">
                  <a:solidFill>
                    <a:srgbClr val="3366FF"/>
                  </a:solidFill>
                </a:rPr>
                <a:t>inhibition</a:t>
              </a:r>
            </a:p>
          </p:txBody>
        </p:sp>
        <p:sp>
          <p:nvSpPr>
            <p:cNvPr id="392" name="Rectangle 192"/>
            <p:cNvSpPr>
              <a:spLocks noChangeArrowheads="1"/>
            </p:cNvSpPr>
            <p:nvPr/>
          </p:nvSpPr>
          <p:spPr bwMode="auto">
            <a:xfrm>
              <a:off x="9027095" y="2267393"/>
              <a:ext cx="100448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dirty="0">
                  <a:solidFill>
                    <a:srgbClr val="FF0000"/>
                  </a:solidFill>
                </a:rPr>
                <a:t>facilitation</a:t>
              </a:r>
            </a:p>
          </p:txBody>
        </p:sp>
        <p:cxnSp>
          <p:nvCxnSpPr>
            <p:cNvPr id="400" name="Straight Arrow Connector 399"/>
            <p:cNvCxnSpPr/>
            <p:nvPr/>
          </p:nvCxnSpPr>
          <p:spPr>
            <a:xfrm flipV="1">
              <a:off x="8877076" y="2060848"/>
              <a:ext cx="0" cy="6863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1" name="Straight Arrow Connector 400"/>
            <p:cNvCxnSpPr/>
            <p:nvPr/>
          </p:nvCxnSpPr>
          <p:spPr>
            <a:xfrm flipH="1">
              <a:off x="8875283" y="3141391"/>
              <a:ext cx="2381" cy="66198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sp>
        <p:nvSpPr>
          <p:cNvPr id="142"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a:solidFill>
                  <a:srgbClr val="C00000"/>
                </a:solidFill>
                <a:latin typeface="Verdana" pitchFamily="34" charset="0"/>
                <a:ea typeface="ＭＳ Ｐゴシック" pitchFamily="34" charset="-128"/>
                <a:cs typeface="Verdana" pitchFamily="34" charset="0"/>
              </a:rPr>
              <a:t>Is there an </a:t>
            </a:r>
            <a:r>
              <a:rPr lang="en-US" sz="3000" dirty="0" err="1">
                <a:solidFill>
                  <a:srgbClr val="C00000"/>
                </a:solidFill>
                <a:latin typeface="Verdana" pitchFamily="34" charset="0"/>
                <a:ea typeface="ＭＳ Ｐゴシック" pitchFamily="34" charset="-128"/>
                <a:cs typeface="Verdana" pitchFamily="34" charset="0"/>
              </a:rPr>
              <a:t>interhemsipheric</a:t>
            </a:r>
            <a:r>
              <a:rPr lang="en-US" sz="3000" dirty="0">
                <a:solidFill>
                  <a:srgbClr val="C00000"/>
                </a:solidFill>
                <a:latin typeface="Verdana" pitchFamily="34" charset="0"/>
                <a:ea typeface="ＭＳ Ｐゴシック" pitchFamily="34" charset="-128"/>
                <a:cs typeface="Verdana" pitchFamily="34" charset="0"/>
              </a:rPr>
              <a:t> S1-S1 communication and what is its delay?</a:t>
            </a:r>
          </a:p>
        </p:txBody>
      </p:sp>
    </p:spTree>
    <p:extLst>
      <p:ext uri="{BB962C8B-B14F-4D97-AF65-F5344CB8AC3E}">
        <p14:creationId xmlns:p14="http://schemas.microsoft.com/office/powerpoint/2010/main" xmlns="" val="1443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6404900" y="2875911"/>
            <a:ext cx="1623484" cy="1164365"/>
          </a:xfrm>
          <a:prstGeom prst="rect">
            <a:avLst/>
          </a:prstGeom>
          <a:solidFill>
            <a:schemeClr val="bg1">
              <a:lumMod val="95000"/>
            </a:schemeClr>
          </a:solidFill>
          <a:ln w="9525">
            <a:noFill/>
            <a:miter lim="800000"/>
            <a:headEnd/>
            <a:tailEnd/>
          </a:ln>
          <a:effectLst/>
        </p:spPr>
        <p:txBody>
          <a:bodyPr wrap="none" rtlCol="0" anchor="ctr">
            <a:prstTxWarp prst="textNoShape">
              <a:avLst/>
            </a:prstTxWarp>
          </a:bodyPr>
          <a:lstStyle/>
          <a:p>
            <a:pPr algn="ctr"/>
            <a:endParaRPr lang="en-US"/>
          </a:p>
        </p:txBody>
      </p:sp>
      <p:sp>
        <p:nvSpPr>
          <p:cNvPr id="2" name="Text Box 37"/>
          <p:cNvSpPr txBox="1">
            <a:spLocks noChangeArrowheads="1"/>
          </p:cNvSpPr>
          <p:nvPr/>
        </p:nvSpPr>
        <p:spPr bwMode="auto">
          <a:xfrm>
            <a:off x="3999375" y="4649796"/>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3" name="Line 13"/>
          <p:cNvSpPr>
            <a:spLocks noChangeShapeType="1"/>
          </p:cNvSpPr>
          <p:nvPr/>
        </p:nvSpPr>
        <p:spPr bwMode="auto">
          <a:xfrm flipV="1">
            <a:off x="4956663" y="4294931"/>
            <a:ext cx="565987" cy="53410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4" name="Line 13"/>
          <p:cNvSpPr>
            <a:spLocks noChangeShapeType="1"/>
          </p:cNvSpPr>
          <p:nvPr/>
        </p:nvSpPr>
        <p:spPr bwMode="auto">
          <a:xfrm flipV="1">
            <a:off x="4703444" y="3229205"/>
            <a:ext cx="4786"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5" name="Group 4"/>
          <p:cNvGrpSpPr/>
          <p:nvPr/>
        </p:nvGrpSpPr>
        <p:grpSpPr>
          <a:xfrm>
            <a:off x="4454600" y="3764773"/>
            <a:ext cx="549372" cy="509442"/>
            <a:chOff x="2942692" y="3444858"/>
            <a:chExt cx="618043" cy="509442"/>
          </a:xfrm>
        </p:grpSpPr>
        <p:sp>
          <p:nvSpPr>
            <p:cNvPr id="6" name="Oval 151"/>
            <p:cNvSpPr>
              <a:spLocks noChangeArrowheads="1"/>
            </p:cNvSpPr>
            <p:nvPr/>
          </p:nvSpPr>
          <p:spPr bwMode="auto">
            <a:xfrm>
              <a:off x="2942692" y="3444858"/>
              <a:ext cx="547787" cy="509442"/>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7"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8" name="Group 7"/>
          <p:cNvGrpSpPr/>
          <p:nvPr/>
        </p:nvGrpSpPr>
        <p:grpSpPr>
          <a:xfrm>
            <a:off x="4455796" y="2641388"/>
            <a:ext cx="488118" cy="510749"/>
            <a:chOff x="2944037" y="2321472"/>
            <a:chExt cx="549133" cy="510749"/>
          </a:xfrm>
        </p:grpSpPr>
        <p:sp>
          <p:nvSpPr>
            <p:cNvPr id="9" name="Oval 148"/>
            <p:cNvSpPr>
              <a:spLocks noChangeArrowheads="1"/>
            </p:cNvSpPr>
            <p:nvPr/>
          </p:nvSpPr>
          <p:spPr bwMode="auto">
            <a:xfrm>
              <a:off x="2944037" y="2321472"/>
              <a:ext cx="549133" cy="510749"/>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0"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11" name="Rounded Rectangle 10"/>
          <p:cNvSpPr/>
          <p:nvPr/>
        </p:nvSpPr>
        <p:spPr bwMode="auto">
          <a:xfrm>
            <a:off x="923594" y="1841484"/>
            <a:ext cx="7232804"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12" name="Group 11"/>
          <p:cNvGrpSpPr/>
          <p:nvPr/>
        </p:nvGrpSpPr>
        <p:grpSpPr>
          <a:xfrm flipH="1">
            <a:off x="4341924" y="4829035"/>
            <a:ext cx="512057" cy="804477"/>
            <a:chOff x="3917134" y="4069432"/>
            <a:chExt cx="616429" cy="804477"/>
          </a:xfrm>
        </p:grpSpPr>
        <p:sp>
          <p:nvSpPr>
            <p:cNvPr id="13"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14"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15"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grpSp>
        <p:nvGrpSpPr>
          <p:cNvPr id="16" name="Group 15"/>
          <p:cNvGrpSpPr/>
          <p:nvPr/>
        </p:nvGrpSpPr>
        <p:grpSpPr>
          <a:xfrm>
            <a:off x="5605474" y="3755798"/>
            <a:ext cx="549372" cy="509442"/>
            <a:chOff x="2942692" y="3444858"/>
            <a:chExt cx="618043" cy="509442"/>
          </a:xfrm>
        </p:grpSpPr>
        <p:sp>
          <p:nvSpPr>
            <p:cNvPr id="17"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8"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19" name="Group 18"/>
          <p:cNvGrpSpPr/>
          <p:nvPr/>
        </p:nvGrpSpPr>
        <p:grpSpPr>
          <a:xfrm>
            <a:off x="5606670" y="2632413"/>
            <a:ext cx="488118" cy="510749"/>
            <a:chOff x="2944037" y="2321472"/>
            <a:chExt cx="549133" cy="510749"/>
          </a:xfrm>
        </p:grpSpPr>
        <p:sp>
          <p:nvSpPr>
            <p:cNvPr id="20"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1" name="Text Box 37"/>
            <p:cNvSpPr txBox="1">
              <a:spLocks noChangeArrowheads="1"/>
            </p:cNvSpPr>
            <p:nvPr/>
          </p:nvSpPr>
          <p:spPr bwMode="auto">
            <a:xfrm>
              <a:off x="3004604" y="2399848"/>
              <a:ext cx="4872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22" name="Lightning Bolt 21"/>
          <p:cNvSpPr/>
          <p:nvPr/>
        </p:nvSpPr>
        <p:spPr bwMode="auto">
          <a:xfrm>
            <a:off x="4236190" y="2164739"/>
            <a:ext cx="41799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23" name="Line 13"/>
          <p:cNvSpPr>
            <a:spLocks noChangeShapeType="1"/>
          </p:cNvSpPr>
          <p:nvPr/>
        </p:nvSpPr>
        <p:spPr bwMode="auto">
          <a:xfrm flipH="1" flipV="1">
            <a:off x="5003972" y="4019494"/>
            <a:ext cx="512057" cy="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4" name="Freeform 4368"/>
          <p:cNvSpPr>
            <a:spLocks/>
          </p:cNvSpPr>
          <p:nvPr/>
        </p:nvSpPr>
        <p:spPr bwMode="auto">
          <a:xfrm rot="9426619">
            <a:off x="5755694" y="4959691"/>
            <a:ext cx="547937"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sp>
        <p:nvSpPr>
          <p:cNvPr id="25" name="Text Box 37"/>
          <p:cNvSpPr txBox="1">
            <a:spLocks noChangeArrowheads="1"/>
          </p:cNvSpPr>
          <p:nvPr/>
        </p:nvSpPr>
        <p:spPr bwMode="auto">
          <a:xfrm>
            <a:off x="4410354" y="1877734"/>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27" name="Text Box 37"/>
          <p:cNvSpPr txBox="1">
            <a:spLocks noChangeArrowheads="1"/>
          </p:cNvSpPr>
          <p:nvPr/>
        </p:nvSpPr>
        <p:spPr bwMode="auto">
          <a:xfrm>
            <a:off x="5279517" y="4492466"/>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28" name="Text Box 37"/>
          <p:cNvSpPr txBox="1">
            <a:spLocks noChangeArrowheads="1"/>
          </p:cNvSpPr>
          <p:nvPr/>
        </p:nvSpPr>
        <p:spPr bwMode="auto">
          <a:xfrm>
            <a:off x="5023488" y="3593426"/>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29" name="Text Box 37"/>
          <p:cNvSpPr txBox="1">
            <a:spLocks noChangeArrowheads="1"/>
          </p:cNvSpPr>
          <p:nvPr/>
        </p:nvSpPr>
        <p:spPr bwMode="auto">
          <a:xfrm>
            <a:off x="4202180" y="3303955"/>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5</a:t>
            </a:r>
            <a:r>
              <a:rPr lang="en-GB" altLang="zh-CN" sz="1600" dirty="0" smtClean="0">
                <a:ea typeface="MS PGothic" pitchFamily="34" charset="-128"/>
                <a:cs typeface="Arial" pitchFamily="34" charset="0"/>
              </a:rPr>
              <a:t>ms</a:t>
            </a:r>
            <a:endParaRPr lang="de-DE" sz="1600" baseline="30000" dirty="0">
              <a:solidFill>
                <a:srgbClr val="000000"/>
              </a:solidFill>
              <a:ea typeface="MS PGothic" pitchFamily="34" charset="-128"/>
              <a:cs typeface="Arial" pitchFamily="34" charset="0"/>
            </a:endParaRPr>
          </a:p>
        </p:txBody>
      </p:sp>
      <p:sp>
        <p:nvSpPr>
          <p:cNvPr id="30" name="Text Box 37"/>
          <p:cNvSpPr txBox="1">
            <a:spLocks noChangeArrowheads="1"/>
          </p:cNvSpPr>
          <p:nvPr/>
        </p:nvSpPr>
        <p:spPr bwMode="auto">
          <a:xfrm>
            <a:off x="3743346" y="2045500"/>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pic>
        <p:nvPicPr>
          <p:cNvPr id="3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0976" y="2471178"/>
            <a:ext cx="2144889"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grpSp>
        <p:nvGrpSpPr>
          <p:cNvPr id="33" name="Group 32"/>
          <p:cNvGrpSpPr/>
          <p:nvPr/>
        </p:nvGrpSpPr>
        <p:grpSpPr>
          <a:xfrm>
            <a:off x="6556220" y="2980979"/>
            <a:ext cx="384043" cy="360208"/>
            <a:chOff x="2942692" y="3444858"/>
            <a:chExt cx="618043" cy="509442"/>
          </a:xfrm>
        </p:grpSpPr>
        <p:sp>
          <p:nvSpPr>
            <p:cNvPr id="34"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35"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endParaRPr lang="de-DE" sz="1600" baseline="30000" dirty="0">
                <a:solidFill>
                  <a:srgbClr val="000000"/>
                </a:solidFill>
                <a:ea typeface="MS PGothic" pitchFamily="34" charset="-128"/>
                <a:cs typeface="Arial" pitchFamily="34" charset="0"/>
              </a:endParaRPr>
            </a:p>
          </p:txBody>
        </p:sp>
      </p:grpSp>
      <p:sp>
        <p:nvSpPr>
          <p:cNvPr id="36" name="Text Box 37"/>
          <p:cNvSpPr txBox="1">
            <a:spLocks noChangeArrowheads="1"/>
          </p:cNvSpPr>
          <p:nvPr/>
        </p:nvSpPr>
        <p:spPr bwMode="auto">
          <a:xfrm>
            <a:off x="6940263" y="2977544"/>
            <a:ext cx="1152128"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FF0000"/>
                </a:solidFill>
                <a:ea typeface="MS PGothic" pitchFamily="34" charset="-128"/>
                <a:cs typeface="Arial" pitchFamily="34" charset="0"/>
              </a:rPr>
              <a:t>excitation</a:t>
            </a:r>
            <a:endParaRPr lang="de-DE" sz="1600" b="1" baseline="30000" dirty="0">
              <a:solidFill>
                <a:srgbClr val="FF0000"/>
              </a:solidFill>
              <a:ea typeface="MS PGothic" pitchFamily="34" charset="-128"/>
              <a:cs typeface="Arial" pitchFamily="34" charset="0"/>
            </a:endParaRPr>
          </a:p>
        </p:txBody>
      </p:sp>
      <p:sp>
        <p:nvSpPr>
          <p:cNvPr id="38" name="Oval 151"/>
          <p:cNvSpPr>
            <a:spLocks noChangeArrowheads="1"/>
          </p:cNvSpPr>
          <p:nvPr/>
        </p:nvSpPr>
        <p:spPr bwMode="auto">
          <a:xfrm>
            <a:off x="6556221" y="3556875"/>
            <a:ext cx="340387" cy="360208"/>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0" name="Text Box 37"/>
          <p:cNvSpPr txBox="1">
            <a:spLocks noChangeArrowheads="1"/>
          </p:cNvSpPr>
          <p:nvPr/>
        </p:nvSpPr>
        <p:spPr bwMode="auto">
          <a:xfrm>
            <a:off x="6940263" y="3556362"/>
            <a:ext cx="1152128"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3366FF"/>
                </a:solidFill>
                <a:ea typeface="MS PGothic" pitchFamily="34" charset="-128"/>
                <a:cs typeface="Arial" pitchFamily="34" charset="0"/>
              </a:rPr>
              <a:t>inhibition</a:t>
            </a:r>
            <a:endParaRPr lang="de-DE" sz="1600" b="1" baseline="30000" dirty="0">
              <a:solidFill>
                <a:srgbClr val="3366FF"/>
              </a:solidFill>
              <a:ea typeface="MS PGothic" pitchFamily="34" charset="-128"/>
              <a:cs typeface="Arial" pitchFamily="34" charset="0"/>
            </a:endParaRPr>
          </a:p>
        </p:txBody>
      </p:sp>
      <p:sp>
        <p:nvSpPr>
          <p:cNvPr id="42"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PAS Effect via </a:t>
            </a:r>
            <a:r>
              <a:rPr lang="en-US" sz="3000" b="1" dirty="0" smtClean="0">
                <a:solidFill>
                  <a:schemeClr val="tx2"/>
                </a:solidFill>
                <a:latin typeface="Verdana" pitchFamily="34" charset="0"/>
                <a:ea typeface="ＭＳ Ｐゴシック" pitchFamily="34" charset="-128"/>
                <a:cs typeface="Verdana" pitchFamily="34" charset="0"/>
              </a:rPr>
              <a:t>S1-S1 connection</a:t>
            </a:r>
            <a:r>
              <a:rPr lang="en-US" sz="3000" dirty="0" smtClean="0">
                <a:solidFill>
                  <a:schemeClr val="tx2"/>
                </a:solidFill>
                <a:latin typeface="Verdana" pitchFamily="34" charset="0"/>
                <a:ea typeface="ＭＳ Ｐゴシック" pitchFamily="34" charset="-128"/>
                <a:cs typeface="Verdana" pitchFamily="34" charset="0"/>
              </a:rPr>
              <a:t>?</a:t>
            </a:r>
          </a:p>
          <a:p>
            <a:r>
              <a:rPr lang="en-US" sz="3000" dirty="0" err="1" smtClean="0">
                <a:solidFill>
                  <a:schemeClr val="tx2"/>
                </a:solidFill>
                <a:latin typeface="Verdana" pitchFamily="34" charset="0"/>
                <a:ea typeface="ＭＳ Ｐゴシック" pitchFamily="34" charset="-128"/>
                <a:cs typeface="Verdana" pitchFamily="34" charset="0"/>
              </a:rPr>
              <a:t>Ipsilateral</a:t>
            </a:r>
            <a:r>
              <a:rPr lang="en-US" sz="3000" dirty="0" smtClean="0">
                <a:solidFill>
                  <a:schemeClr val="tx2"/>
                </a:solidFill>
                <a:latin typeface="Verdana" pitchFamily="34" charset="0"/>
                <a:ea typeface="ＭＳ Ｐゴシック" pitchFamily="34" charset="-128"/>
                <a:cs typeface="Verdana" pitchFamily="34" charset="0"/>
              </a:rPr>
              <a:t> </a:t>
            </a:r>
            <a:r>
              <a:rPr lang="en-US" sz="3000" dirty="0">
                <a:solidFill>
                  <a:schemeClr val="tx2"/>
                </a:solidFill>
                <a:latin typeface="Verdana" pitchFamily="34" charset="0"/>
                <a:ea typeface="ＭＳ Ｐゴシック" pitchFamily="34" charset="-128"/>
                <a:cs typeface="Verdana" pitchFamily="34" charset="0"/>
              </a:rPr>
              <a:t>PAS protocol (</a:t>
            </a:r>
            <a:r>
              <a:rPr lang="en-US" sz="3000" dirty="0" err="1" smtClean="0">
                <a:solidFill>
                  <a:schemeClr val="tx2"/>
                </a:solidFill>
                <a:latin typeface="Verdana" pitchFamily="34" charset="0"/>
                <a:ea typeface="ＭＳ Ｐゴシック" pitchFamily="34" charset="-128"/>
                <a:cs typeface="Verdana" pitchFamily="34" charset="0"/>
              </a:rPr>
              <a:t>iPAS</a:t>
            </a:r>
            <a:r>
              <a:rPr lang="en-US" sz="3000" dirty="0" smtClean="0">
                <a:solidFill>
                  <a:schemeClr val="tx2"/>
                </a:solidFill>
                <a:latin typeface="Verdana" pitchFamily="34" charset="0"/>
                <a:ea typeface="ＭＳ Ｐゴシック" pitchFamily="34" charset="-128"/>
                <a:cs typeface="Verdana" pitchFamily="34" charset="0"/>
              </a:rPr>
              <a:t> 45)</a:t>
            </a:r>
          </a:p>
        </p:txBody>
      </p:sp>
      <p:sp>
        <p:nvSpPr>
          <p:cNvPr id="43" name="Text Box 37"/>
          <p:cNvSpPr txBox="1">
            <a:spLocks noChangeArrowheads="1"/>
          </p:cNvSpPr>
          <p:nvPr/>
        </p:nvSpPr>
        <p:spPr bwMode="auto">
          <a:xfrm>
            <a:off x="5613368" y="6024672"/>
            <a:ext cx="333133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500" dirty="0" err="1" smtClean="0">
                <a:ea typeface="MS PGothic" pitchFamily="34" charset="-128"/>
                <a:cs typeface="Arial" pitchFamily="34" charset="0"/>
              </a:rPr>
              <a:t>Conde</a:t>
            </a:r>
            <a:r>
              <a:rPr lang="en-GB" altLang="zh-CN" sz="1500" dirty="0" smtClean="0">
                <a:ea typeface="MS PGothic" pitchFamily="34" charset="-128"/>
                <a:cs typeface="Arial" pitchFamily="34" charset="0"/>
              </a:rPr>
              <a:t> </a:t>
            </a:r>
            <a:r>
              <a:rPr lang="en-GB" altLang="zh-CN" sz="1500" dirty="0">
                <a:ea typeface="MS PGothic" pitchFamily="34" charset="-128"/>
                <a:cs typeface="Arial" pitchFamily="34" charset="0"/>
              </a:rPr>
              <a:t>et al. </a:t>
            </a:r>
            <a:r>
              <a:rPr lang="en-GB" altLang="zh-CN" sz="1500" b="1" i="1" dirty="0" smtClean="0">
                <a:ea typeface="MS PGothic" pitchFamily="34" charset="-128"/>
                <a:cs typeface="Arial" pitchFamily="34" charset="0"/>
              </a:rPr>
              <a:t>J </a:t>
            </a:r>
            <a:r>
              <a:rPr lang="en-GB" altLang="zh-CN" sz="1500" b="1" i="1" dirty="0" err="1" smtClean="0">
                <a:ea typeface="MS PGothic" pitchFamily="34" charset="-128"/>
                <a:cs typeface="Arial" pitchFamily="34" charset="0"/>
              </a:rPr>
              <a:t>Neurophysiol</a:t>
            </a:r>
            <a:r>
              <a:rPr lang="en-GB" altLang="zh-CN" sz="1500" b="1" i="1" dirty="0" smtClean="0">
                <a:ea typeface="MS PGothic" pitchFamily="34" charset="-128"/>
                <a:cs typeface="Arial" pitchFamily="34" charset="0"/>
              </a:rPr>
              <a:t> </a:t>
            </a:r>
            <a:r>
              <a:rPr lang="en-GB" altLang="zh-CN" sz="1500" dirty="0" smtClean="0">
                <a:ea typeface="MS PGothic" pitchFamily="34" charset="-128"/>
                <a:cs typeface="Arial" pitchFamily="34" charset="0"/>
              </a:rPr>
              <a:t>2011</a:t>
            </a:r>
            <a:endParaRPr lang="de-DE" sz="1500" baseline="30000" dirty="0">
              <a:ea typeface="MS PGothic" pitchFamily="34" charset="-128"/>
              <a:cs typeface="Arial" pitchFamily="34" charset="0"/>
            </a:endParaRPr>
          </a:p>
        </p:txBody>
      </p:sp>
      <p:sp>
        <p:nvSpPr>
          <p:cNvPr id="44" name="Text Box 37"/>
          <p:cNvSpPr txBox="1">
            <a:spLocks noChangeArrowheads="1"/>
          </p:cNvSpPr>
          <p:nvPr/>
        </p:nvSpPr>
        <p:spPr bwMode="auto">
          <a:xfrm>
            <a:off x="4980328" y="3410444"/>
            <a:ext cx="18811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100" dirty="0" err="1" smtClean="0">
                <a:ea typeface="MS PGothic" pitchFamily="34" charset="-128"/>
                <a:cs typeface="Arial" pitchFamily="34" charset="0"/>
              </a:rPr>
              <a:t>Ragert</a:t>
            </a:r>
            <a:r>
              <a:rPr lang="en-GB" altLang="zh-CN" sz="1100" dirty="0" smtClean="0">
                <a:ea typeface="MS PGothic" pitchFamily="34" charset="-128"/>
                <a:cs typeface="Arial" pitchFamily="34" charset="0"/>
              </a:rPr>
              <a:t> et PLOS one 2011</a:t>
            </a:r>
            <a:endParaRPr lang="de-DE" sz="1100" baseline="30000" dirty="0">
              <a:ea typeface="MS PGothic" pitchFamily="34" charset="-128"/>
              <a:cs typeface="Arial" pitchFamily="34" charset="0"/>
            </a:endParaRPr>
          </a:p>
        </p:txBody>
      </p:sp>
    </p:spTree>
    <p:extLst>
      <p:ext uri="{BB962C8B-B14F-4D97-AF65-F5344CB8AC3E}">
        <p14:creationId xmlns:p14="http://schemas.microsoft.com/office/powerpoint/2010/main" xmlns="" val="25420538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923594" y="1828060"/>
            <a:ext cx="7232804" cy="4032447"/>
            <a:chOff x="1039044" y="2132857"/>
            <a:chExt cx="8136904" cy="4032447"/>
          </a:xfrm>
        </p:grpSpPr>
        <p:sp>
          <p:nvSpPr>
            <p:cNvPr id="4" name="Rectangle 3"/>
            <p:cNvSpPr/>
            <p:nvPr/>
          </p:nvSpPr>
          <p:spPr bwMode="auto">
            <a:xfrm>
              <a:off x="7205512" y="3167283"/>
              <a:ext cx="1826420" cy="1164365"/>
            </a:xfrm>
            <a:prstGeom prst="rect">
              <a:avLst/>
            </a:prstGeom>
            <a:solidFill>
              <a:schemeClr val="bg1">
                <a:lumMod val="95000"/>
              </a:schemeClr>
            </a:solidFill>
            <a:ln w="9525">
              <a:noFill/>
              <a:miter lim="800000"/>
              <a:headEnd/>
              <a:tailEnd/>
            </a:ln>
            <a:effectLst/>
          </p:spPr>
          <p:txBody>
            <a:bodyPr wrap="none" rtlCol="0" anchor="ctr">
              <a:prstTxWarp prst="textNoShape">
                <a:avLst/>
              </a:prstTxWarp>
            </a:bodyPr>
            <a:lstStyle/>
            <a:p>
              <a:pPr algn="ctr"/>
              <a:endParaRPr lang="en-US"/>
            </a:p>
          </p:txBody>
        </p:sp>
        <p:sp>
          <p:nvSpPr>
            <p:cNvPr id="5" name="Text Box 37"/>
            <p:cNvSpPr txBox="1">
              <a:spLocks noChangeArrowheads="1"/>
            </p:cNvSpPr>
            <p:nvPr/>
          </p:nvSpPr>
          <p:spPr bwMode="auto">
            <a:xfrm>
              <a:off x="4499296" y="4941169"/>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6" name="Line 13"/>
            <p:cNvSpPr>
              <a:spLocks noChangeShapeType="1"/>
            </p:cNvSpPr>
            <p:nvPr/>
          </p:nvSpPr>
          <p:spPr bwMode="auto">
            <a:xfrm flipV="1">
              <a:off x="5576246" y="4586304"/>
              <a:ext cx="636735" cy="53410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7" name="Line 13"/>
            <p:cNvSpPr>
              <a:spLocks noChangeShapeType="1"/>
            </p:cNvSpPr>
            <p:nvPr/>
          </p:nvSpPr>
          <p:spPr bwMode="auto">
            <a:xfrm flipV="1">
              <a:off x="6578276" y="3520578"/>
              <a:ext cx="5384"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8" name="Group 7"/>
            <p:cNvGrpSpPr/>
            <p:nvPr/>
          </p:nvGrpSpPr>
          <p:grpSpPr>
            <a:xfrm>
              <a:off x="5011425" y="4056146"/>
              <a:ext cx="618043" cy="509442"/>
              <a:chOff x="2942692" y="3444858"/>
              <a:chExt cx="618043" cy="509442"/>
            </a:xfrm>
          </p:grpSpPr>
          <p:sp>
            <p:nvSpPr>
              <p:cNvPr id="9"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0"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11" name="Group 10"/>
            <p:cNvGrpSpPr/>
            <p:nvPr/>
          </p:nvGrpSpPr>
          <p:grpSpPr>
            <a:xfrm>
              <a:off x="5012770" y="2932760"/>
              <a:ext cx="549133" cy="510749"/>
              <a:chOff x="2944037" y="2321472"/>
              <a:chExt cx="549133" cy="510749"/>
            </a:xfrm>
          </p:grpSpPr>
          <p:sp>
            <p:nvSpPr>
              <p:cNvPr id="12" name="Oval 148"/>
              <p:cNvSpPr>
                <a:spLocks noChangeArrowheads="1"/>
              </p:cNvSpPr>
              <p:nvPr/>
            </p:nvSpPr>
            <p:spPr bwMode="auto">
              <a:xfrm>
                <a:off x="2944037" y="2321472"/>
                <a:ext cx="549133" cy="510749"/>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3"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14" name="Rounded Rectangle 13"/>
            <p:cNvSpPr/>
            <p:nvPr/>
          </p:nvSpPr>
          <p:spPr bwMode="auto">
            <a:xfrm>
              <a:off x="1039044" y="2132857"/>
              <a:ext cx="8136904"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15" name="Group 14"/>
            <p:cNvGrpSpPr/>
            <p:nvPr/>
          </p:nvGrpSpPr>
          <p:grpSpPr>
            <a:xfrm flipH="1">
              <a:off x="4884664" y="5120407"/>
              <a:ext cx="576064" cy="804477"/>
              <a:chOff x="3917134" y="4069432"/>
              <a:chExt cx="616429" cy="804477"/>
            </a:xfrm>
          </p:grpSpPr>
          <p:sp>
            <p:nvSpPr>
              <p:cNvPr id="16"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17"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18"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grpSp>
          <p:nvGrpSpPr>
            <p:cNvPr id="19" name="Group 18"/>
            <p:cNvGrpSpPr/>
            <p:nvPr/>
          </p:nvGrpSpPr>
          <p:grpSpPr>
            <a:xfrm>
              <a:off x="6306158" y="4047171"/>
              <a:ext cx="618043" cy="509442"/>
              <a:chOff x="2942692" y="3444858"/>
              <a:chExt cx="618043" cy="509442"/>
            </a:xfrm>
          </p:grpSpPr>
          <p:sp>
            <p:nvSpPr>
              <p:cNvPr id="20"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1"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22" name="Group 21"/>
            <p:cNvGrpSpPr/>
            <p:nvPr/>
          </p:nvGrpSpPr>
          <p:grpSpPr>
            <a:xfrm>
              <a:off x="6307503" y="2923785"/>
              <a:ext cx="549133" cy="510749"/>
              <a:chOff x="2944037" y="2321472"/>
              <a:chExt cx="549133" cy="510749"/>
            </a:xfrm>
          </p:grpSpPr>
          <p:sp>
            <p:nvSpPr>
              <p:cNvPr id="23" name="Oval 148"/>
              <p:cNvSpPr>
                <a:spLocks noChangeArrowheads="1"/>
              </p:cNvSpPr>
              <p:nvPr/>
            </p:nvSpPr>
            <p:spPr bwMode="auto">
              <a:xfrm>
                <a:off x="2944037" y="2321472"/>
                <a:ext cx="549133" cy="510749"/>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4"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ea typeface="MS PGothic" pitchFamily="34" charset="-128"/>
                  <a:cs typeface="Arial" pitchFamily="34" charset="0"/>
                </a:endParaRPr>
              </a:p>
            </p:txBody>
          </p:sp>
        </p:grpSp>
        <p:sp>
          <p:nvSpPr>
            <p:cNvPr id="25" name="Lightning Bolt 24"/>
            <p:cNvSpPr/>
            <p:nvPr/>
          </p:nvSpPr>
          <p:spPr bwMode="auto">
            <a:xfrm>
              <a:off x="4765713" y="2456112"/>
              <a:ext cx="47024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26" name="Line 13"/>
            <p:cNvSpPr>
              <a:spLocks noChangeShapeType="1"/>
            </p:cNvSpPr>
            <p:nvPr/>
          </p:nvSpPr>
          <p:spPr bwMode="auto">
            <a:xfrm flipH="1" flipV="1">
              <a:off x="5629468" y="3140969"/>
              <a:ext cx="576064" cy="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7" name="Freeform 4368"/>
            <p:cNvSpPr>
              <a:spLocks/>
            </p:cNvSpPr>
            <p:nvPr/>
          </p:nvSpPr>
          <p:spPr bwMode="auto">
            <a:xfrm rot="9426619">
              <a:off x="6475155" y="5251063"/>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sp>
          <p:nvSpPr>
            <p:cNvPr id="28" name="Text Box 37"/>
            <p:cNvSpPr txBox="1">
              <a:spLocks noChangeArrowheads="1"/>
            </p:cNvSpPr>
            <p:nvPr/>
          </p:nvSpPr>
          <p:spPr bwMode="auto">
            <a:xfrm>
              <a:off x="4961647" y="2169107"/>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30" name="Text Box 37"/>
            <p:cNvSpPr txBox="1">
              <a:spLocks noChangeArrowheads="1"/>
            </p:cNvSpPr>
            <p:nvPr/>
          </p:nvSpPr>
          <p:spPr bwMode="auto">
            <a:xfrm>
              <a:off x="5939456" y="4783839"/>
              <a:ext cx="85196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31" name="Text Box 37"/>
            <p:cNvSpPr txBox="1">
              <a:spLocks noChangeArrowheads="1"/>
            </p:cNvSpPr>
            <p:nvPr/>
          </p:nvSpPr>
          <p:spPr bwMode="auto">
            <a:xfrm>
              <a:off x="4674634" y="2671857"/>
              <a:ext cx="25595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600" dirty="0" smtClean="0">
                  <a:ea typeface="MS PGothic" pitchFamily="34" charset="-128"/>
                  <a:cs typeface="Arial" pitchFamily="34" charset="0"/>
                </a:rPr>
                <a:t>10ms</a:t>
              </a:r>
              <a:endParaRPr lang="de-DE" sz="1600" baseline="30000" dirty="0">
                <a:solidFill>
                  <a:srgbClr val="000000"/>
                </a:solidFill>
                <a:ea typeface="MS PGothic" pitchFamily="34" charset="-128"/>
                <a:cs typeface="Arial" pitchFamily="34" charset="0"/>
              </a:endParaRPr>
            </a:p>
          </p:txBody>
        </p:sp>
        <p:sp>
          <p:nvSpPr>
            <p:cNvPr id="32" name="Text Box 37"/>
            <p:cNvSpPr txBox="1">
              <a:spLocks noChangeArrowheads="1"/>
            </p:cNvSpPr>
            <p:nvPr/>
          </p:nvSpPr>
          <p:spPr bwMode="auto">
            <a:xfrm>
              <a:off x="5947720" y="3595328"/>
              <a:ext cx="85196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5</a:t>
              </a:r>
              <a:r>
                <a:rPr lang="en-GB" altLang="zh-CN" sz="1600" dirty="0" smtClean="0">
                  <a:ea typeface="MS PGothic" pitchFamily="34" charset="-128"/>
                  <a:cs typeface="Arial" pitchFamily="34" charset="0"/>
                </a:rPr>
                <a:t>ms</a:t>
              </a:r>
              <a:endParaRPr lang="de-DE" sz="1600" baseline="30000" dirty="0">
                <a:solidFill>
                  <a:srgbClr val="000000"/>
                </a:solidFill>
                <a:ea typeface="MS PGothic" pitchFamily="34" charset="-128"/>
                <a:cs typeface="Arial" pitchFamily="34" charset="0"/>
              </a:endParaRPr>
            </a:p>
          </p:txBody>
        </p:sp>
        <p:sp>
          <p:nvSpPr>
            <p:cNvPr id="33" name="Text Box 37"/>
            <p:cNvSpPr txBox="1">
              <a:spLocks noChangeArrowheads="1"/>
            </p:cNvSpPr>
            <p:nvPr/>
          </p:nvSpPr>
          <p:spPr bwMode="auto">
            <a:xfrm>
              <a:off x="4211264" y="2336873"/>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2348" y="2762551"/>
              <a:ext cx="24130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grpSp>
          <p:nvGrpSpPr>
            <p:cNvPr id="35" name="Group 34"/>
            <p:cNvGrpSpPr/>
            <p:nvPr/>
          </p:nvGrpSpPr>
          <p:grpSpPr>
            <a:xfrm>
              <a:off x="7375748" y="3272352"/>
              <a:ext cx="432048" cy="360208"/>
              <a:chOff x="2942692" y="3444858"/>
              <a:chExt cx="618043" cy="509442"/>
            </a:xfrm>
          </p:grpSpPr>
          <p:sp>
            <p:nvSpPr>
              <p:cNvPr id="36"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37"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endParaRPr lang="de-DE" sz="1600" baseline="30000" dirty="0">
                  <a:solidFill>
                    <a:srgbClr val="000000"/>
                  </a:solidFill>
                  <a:ea typeface="MS PGothic" pitchFamily="34" charset="-128"/>
                  <a:cs typeface="Arial" pitchFamily="34" charset="0"/>
                </a:endParaRPr>
              </a:p>
            </p:txBody>
          </p:sp>
        </p:grpSp>
        <p:sp>
          <p:nvSpPr>
            <p:cNvPr id="38" name="Text Box 37"/>
            <p:cNvSpPr txBox="1">
              <a:spLocks noChangeArrowheads="1"/>
            </p:cNvSpPr>
            <p:nvPr/>
          </p:nvSpPr>
          <p:spPr bwMode="auto">
            <a:xfrm>
              <a:off x="7807796" y="3268917"/>
              <a:ext cx="129614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FF0000"/>
                  </a:solidFill>
                  <a:ea typeface="MS PGothic" pitchFamily="34" charset="-128"/>
                  <a:cs typeface="Arial" pitchFamily="34" charset="0"/>
                </a:rPr>
                <a:t>excitation</a:t>
              </a:r>
              <a:endParaRPr lang="de-DE" sz="1600" b="1" baseline="30000" dirty="0">
                <a:solidFill>
                  <a:srgbClr val="FF0000"/>
                </a:solidFill>
                <a:ea typeface="MS PGothic" pitchFamily="34" charset="-128"/>
                <a:cs typeface="Arial" pitchFamily="34" charset="0"/>
              </a:endParaRPr>
            </a:p>
          </p:txBody>
        </p:sp>
        <p:sp>
          <p:nvSpPr>
            <p:cNvPr id="39" name="Oval 151"/>
            <p:cNvSpPr>
              <a:spLocks noChangeArrowheads="1"/>
            </p:cNvSpPr>
            <p:nvPr/>
          </p:nvSpPr>
          <p:spPr bwMode="auto">
            <a:xfrm>
              <a:off x="7375748" y="3848248"/>
              <a:ext cx="382935" cy="360208"/>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0" name="Text Box 37"/>
            <p:cNvSpPr txBox="1">
              <a:spLocks noChangeArrowheads="1"/>
            </p:cNvSpPr>
            <p:nvPr/>
          </p:nvSpPr>
          <p:spPr bwMode="auto">
            <a:xfrm>
              <a:off x="7807796" y="3847735"/>
              <a:ext cx="129614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3366FF"/>
                  </a:solidFill>
                  <a:ea typeface="MS PGothic" pitchFamily="34" charset="-128"/>
                  <a:cs typeface="Arial" pitchFamily="34" charset="0"/>
                </a:rPr>
                <a:t>inhibition</a:t>
              </a:r>
              <a:endParaRPr lang="de-DE" sz="1600" b="1" baseline="30000" dirty="0">
                <a:solidFill>
                  <a:srgbClr val="3366FF"/>
                </a:solidFill>
                <a:ea typeface="MS PGothic" pitchFamily="34" charset="-128"/>
                <a:cs typeface="Arial" pitchFamily="34" charset="0"/>
              </a:endParaRPr>
            </a:p>
          </p:txBody>
        </p:sp>
        <p:sp>
          <p:nvSpPr>
            <p:cNvPr id="41" name="Rectangle 40"/>
            <p:cNvSpPr/>
            <p:nvPr/>
          </p:nvSpPr>
          <p:spPr>
            <a:xfrm>
              <a:off x="5254076" y="2575191"/>
              <a:ext cx="1560283" cy="256480"/>
            </a:xfrm>
            <a:prstGeom prst="rect">
              <a:avLst/>
            </a:prstGeom>
          </p:spPr>
          <p:txBody>
            <a:bodyPr wrap="none">
              <a:spAutoFit/>
            </a:bodyPr>
            <a:lstStyle/>
            <a:p>
              <a:pPr algn="ctr" eaLnBrk="1" hangingPunct="1"/>
              <a:r>
                <a:rPr lang="en-GB" sz="1600" baseline="30000" dirty="0">
                  <a:solidFill>
                    <a:srgbClr val="000000"/>
                  </a:solidFill>
                  <a:ea typeface="MS PGothic" pitchFamily="34" charset="-128"/>
                  <a:cs typeface="Arial" pitchFamily="34" charset="0"/>
                </a:rPr>
                <a:t>(</a:t>
              </a:r>
              <a:r>
                <a:rPr lang="en-GB" sz="1600" baseline="30000" dirty="0" err="1">
                  <a:solidFill>
                    <a:srgbClr val="000000"/>
                  </a:solidFill>
                  <a:ea typeface="MS PGothic" pitchFamily="34" charset="-128"/>
                  <a:cs typeface="Arial" pitchFamily="34" charset="0"/>
                </a:rPr>
                <a:t>Ferbert</a:t>
              </a:r>
              <a:r>
                <a:rPr lang="en-GB" sz="1600" baseline="30000" dirty="0">
                  <a:solidFill>
                    <a:srgbClr val="000000"/>
                  </a:solidFill>
                  <a:ea typeface="MS PGothic" pitchFamily="34" charset="-128"/>
                  <a:cs typeface="Arial" pitchFamily="34" charset="0"/>
                </a:rPr>
                <a:t> et al. 1992)</a:t>
              </a:r>
              <a:endParaRPr lang="de-DE" sz="1600" baseline="30000" dirty="0">
                <a:solidFill>
                  <a:srgbClr val="000000"/>
                </a:solidFill>
                <a:ea typeface="MS PGothic" pitchFamily="34" charset="-128"/>
                <a:cs typeface="Arial" pitchFamily="34" charset="0"/>
              </a:endParaRPr>
            </a:p>
          </p:txBody>
        </p:sp>
      </p:grpSp>
      <p:sp>
        <p:nvSpPr>
          <p:cNvPr id="45"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PAS Effect via </a:t>
            </a:r>
            <a:r>
              <a:rPr lang="en-US" sz="3000" b="1" dirty="0" smtClean="0">
                <a:solidFill>
                  <a:schemeClr val="tx2"/>
                </a:solidFill>
                <a:latin typeface="Verdana" pitchFamily="34" charset="0"/>
                <a:ea typeface="ＭＳ Ｐゴシック" pitchFamily="34" charset="-128"/>
                <a:cs typeface="Verdana" pitchFamily="34" charset="0"/>
              </a:rPr>
              <a:t>M1-M1 connection</a:t>
            </a:r>
            <a:r>
              <a:rPr lang="en-US" sz="3000" dirty="0" smtClean="0">
                <a:solidFill>
                  <a:schemeClr val="tx2"/>
                </a:solidFill>
                <a:latin typeface="Verdana" pitchFamily="34" charset="0"/>
                <a:ea typeface="ＭＳ Ｐゴシック" pitchFamily="34" charset="-128"/>
                <a:cs typeface="Verdana" pitchFamily="34" charset="0"/>
              </a:rPr>
              <a:t>?</a:t>
            </a:r>
          </a:p>
          <a:p>
            <a:r>
              <a:rPr lang="en-US" sz="3000" dirty="0" err="1" smtClean="0">
                <a:solidFill>
                  <a:schemeClr val="tx2"/>
                </a:solidFill>
                <a:latin typeface="Verdana" pitchFamily="34" charset="0"/>
                <a:ea typeface="ＭＳ Ｐゴシック" pitchFamily="34" charset="-128"/>
                <a:cs typeface="Verdana" pitchFamily="34" charset="0"/>
              </a:rPr>
              <a:t>Ipsilateral</a:t>
            </a:r>
            <a:r>
              <a:rPr lang="en-US" sz="3000" dirty="0" smtClean="0">
                <a:solidFill>
                  <a:schemeClr val="tx2"/>
                </a:solidFill>
                <a:latin typeface="Verdana" pitchFamily="34" charset="0"/>
                <a:ea typeface="ＭＳ Ｐゴシック" pitchFamily="34" charset="-128"/>
                <a:cs typeface="Verdana" pitchFamily="34" charset="0"/>
              </a:rPr>
              <a:t> PAS Protocol (</a:t>
            </a:r>
            <a:r>
              <a:rPr lang="en-US" sz="3000" dirty="0" err="1" smtClean="0">
                <a:solidFill>
                  <a:schemeClr val="tx2"/>
                </a:solidFill>
                <a:latin typeface="Verdana" pitchFamily="34" charset="0"/>
                <a:ea typeface="ＭＳ Ｐゴシック" pitchFamily="34" charset="-128"/>
                <a:cs typeface="Verdana" pitchFamily="34" charset="0"/>
              </a:rPr>
              <a:t>iPAS</a:t>
            </a:r>
            <a:r>
              <a:rPr lang="en-US" sz="3000" dirty="0" smtClean="0">
                <a:solidFill>
                  <a:schemeClr val="tx2"/>
                </a:solidFill>
                <a:latin typeface="Verdana" pitchFamily="34" charset="0"/>
                <a:ea typeface="ＭＳ Ｐゴシック" pitchFamily="34" charset="-128"/>
                <a:cs typeface="Verdana" pitchFamily="34" charset="0"/>
              </a:rPr>
              <a:t> 35)</a:t>
            </a:r>
          </a:p>
        </p:txBody>
      </p:sp>
    </p:spTree>
    <p:extLst>
      <p:ext uri="{BB962C8B-B14F-4D97-AF65-F5344CB8AC3E}">
        <p14:creationId xmlns:p14="http://schemas.microsoft.com/office/powerpoint/2010/main" xmlns="" val="414316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6404900" y="2875911"/>
            <a:ext cx="1623484" cy="1164365"/>
          </a:xfrm>
          <a:prstGeom prst="rect">
            <a:avLst/>
          </a:prstGeom>
          <a:solidFill>
            <a:schemeClr val="bg1">
              <a:lumMod val="95000"/>
            </a:schemeClr>
          </a:solidFill>
          <a:ln w="9525">
            <a:noFill/>
            <a:miter lim="800000"/>
            <a:headEnd/>
            <a:tailEnd/>
          </a:ln>
          <a:effectLst/>
        </p:spPr>
        <p:txBody>
          <a:bodyPr wrap="none" rtlCol="0" anchor="ctr">
            <a:prstTxWarp prst="textNoShape">
              <a:avLst/>
            </a:prstTxWarp>
          </a:bodyPr>
          <a:lstStyle/>
          <a:p>
            <a:pPr algn="ctr"/>
            <a:endParaRPr lang="en-US"/>
          </a:p>
        </p:txBody>
      </p:sp>
      <p:sp>
        <p:nvSpPr>
          <p:cNvPr id="2" name="Text Box 37"/>
          <p:cNvSpPr txBox="1">
            <a:spLocks noChangeArrowheads="1"/>
          </p:cNvSpPr>
          <p:nvPr/>
        </p:nvSpPr>
        <p:spPr bwMode="auto">
          <a:xfrm>
            <a:off x="3999375" y="4649796"/>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3" name="Line 13"/>
          <p:cNvSpPr>
            <a:spLocks noChangeShapeType="1"/>
          </p:cNvSpPr>
          <p:nvPr/>
        </p:nvSpPr>
        <p:spPr bwMode="auto">
          <a:xfrm flipV="1">
            <a:off x="4956663" y="4294931"/>
            <a:ext cx="565987" cy="53410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4" name="Line 13"/>
          <p:cNvSpPr>
            <a:spLocks noChangeShapeType="1"/>
          </p:cNvSpPr>
          <p:nvPr/>
        </p:nvSpPr>
        <p:spPr bwMode="auto">
          <a:xfrm flipV="1">
            <a:off x="4703444" y="3229205"/>
            <a:ext cx="4786"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5" name="Group 4"/>
          <p:cNvGrpSpPr/>
          <p:nvPr/>
        </p:nvGrpSpPr>
        <p:grpSpPr>
          <a:xfrm>
            <a:off x="4454600" y="3764773"/>
            <a:ext cx="549372" cy="509442"/>
            <a:chOff x="2942692" y="3444858"/>
            <a:chExt cx="618043" cy="509442"/>
          </a:xfrm>
        </p:grpSpPr>
        <p:sp>
          <p:nvSpPr>
            <p:cNvPr id="6" name="Oval 151"/>
            <p:cNvSpPr>
              <a:spLocks noChangeArrowheads="1"/>
            </p:cNvSpPr>
            <p:nvPr/>
          </p:nvSpPr>
          <p:spPr bwMode="auto">
            <a:xfrm>
              <a:off x="2942692" y="3444858"/>
              <a:ext cx="547787" cy="509442"/>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7"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8" name="Group 7"/>
          <p:cNvGrpSpPr/>
          <p:nvPr/>
        </p:nvGrpSpPr>
        <p:grpSpPr>
          <a:xfrm>
            <a:off x="4455796" y="2641388"/>
            <a:ext cx="488118" cy="510749"/>
            <a:chOff x="2944037" y="2321472"/>
            <a:chExt cx="549133" cy="510749"/>
          </a:xfrm>
        </p:grpSpPr>
        <p:sp>
          <p:nvSpPr>
            <p:cNvPr id="9" name="Oval 148"/>
            <p:cNvSpPr>
              <a:spLocks noChangeArrowheads="1"/>
            </p:cNvSpPr>
            <p:nvPr/>
          </p:nvSpPr>
          <p:spPr bwMode="auto">
            <a:xfrm>
              <a:off x="2944037" y="2321472"/>
              <a:ext cx="549133" cy="510749"/>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0"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11" name="Rounded Rectangle 10"/>
          <p:cNvSpPr/>
          <p:nvPr/>
        </p:nvSpPr>
        <p:spPr bwMode="auto">
          <a:xfrm>
            <a:off x="923594" y="1841484"/>
            <a:ext cx="7232804"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12" name="Group 11"/>
          <p:cNvGrpSpPr/>
          <p:nvPr/>
        </p:nvGrpSpPr>
        <p:grpSpPr>
          <a:xfrm flipH="1">
            <a:off x="4341924" y="4829035"/>
            <a:ext cx="512057" cy="804477"/>
            <a:chOff x="3917134" y="4069432"/>
            <a:chExt cx="616429" cy="804477"/>
          </a:xfrm>
        </p:grpSpPr>
        <p:sp>
          <p:nvSpPr>
            <p:cNvPr id="13"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14"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15"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grpSp>
        <p:nvGrpSpPr>
          <p:cNvPr id="16" name="Group 15"/>
          <p:cNvGrpSpPr/>
          <p:nvPr/>
        </p:nvGrpSpPr>
        <p:grpSpPr>
          <a:xfrm>
            <a:off x="5605474" y="3755798"/>
            <a:ext cx="549372" cy="509442"/>
            <a:chOff x="2942692" y="3444858"/>
            <a:chExt cx="618043" cy="509442"/>
          </a:xfrm>
        </p:grpSpPr>
        <p:sp>
          <p:nvSpPr>
            <p:cNvPr id="17"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8"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19" name="Group 18"/>
          <p:cNvGrpSpPr/>
          <p:nvPr/>
        </p:nvGrpSpPr>
        <p:grpSpPr>
          <a:xfrm>
            <a:off x="5606670" y="2632413"/>
            <a:ext cx="488118" cy="510749"/>
            <a:chOff x="2944037" y="2321472"/>
            <a:chExt cx="549133" cy="510749"/>
          </a:xfrm>
        </p:grpSpPr>
        <p:sp>
          <p:nvSpPr>
            <p:cNvPr id="20"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1" name="Text Box 37"/>
            <p:cNvSpPr txBox="1">
              <a:spLocks noChangeArrowheads="1"/>
            </p:cNvSpPr>
            <p:nvPr/>
          </p:nvSpPr>
          <p:spPr bwMode="auto">
            <a:xfrm>
              <a:off x="3004604" y="2399848"/>
              <a:ext cx="4872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22" name="Lightning Bolt 21"/>
          <p:cNvSpPr/>
          <p:nvPr/>
        </p:nvSpPr>
        <p:spPr bwMode="auto">
          <a:xfrm>
            <a:off x="4236190" y="2164739"/>
            <a:ext cx="41799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23" name="Line 13"/>
          <p:cNvSpPr>
            <a:spLocks noChangeShapeType="1"/>
          </p:cNvSpPr>
          <p:nvPr/>
        </p:nvSpPr>
        <p:spPr bwMode="auto">
          <a:xfrm flipH="1" flipV="1">
            <a:off x="5003972" y="4019494"/>
            <a:ext cx="512057" cy="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4" name="Freeform 4368"/>
          <p:cNvSpPr>
            <a:spLocks/>
          </p:cNvSpPr>
          <p:nvPr/>
        </p:nvSpPr>
        <p:spPr bwMode="auto">
          <a:xfrm rot="9426619">
            <a:off x="5755694" y="4959691"/>
            <a:ext cx="547937"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sp>
        <p:nvSpPr>
          <p:cNvPr id="25" name="Text Box 37"/>
          <p:cNvSpPr txBox="1">
            <a:spLocks noChangeArrowheads="1"/>
          </p:cNvSpPr>
          <p:nvPr/>
        </p:nvSpPr>
        <p:spPr bwMode="auto">
          <a:xfrm>
            <a:off x="4410354" y="1877734"/>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27" name="Text Box 37"/>
          <p:cNvSpPr txBox="1">
            <a:spLocks noChangeArrowheads="1"/>
          </p:cNvSpPr>
          <p:nvPr/>
        </p:nvSpPr>
        <p:spPr bwMode="auto">
          <a:xfrm>
            <a:off x="5279517" y="4492466"/>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28" name="Text Box 37"/>
          <p:cNvSpPr txBox="1">
            <a:spLocks noChangeArrowheads="1"/>
          </p:cNvSpPr>
          <p:nvPr/>
        </p:nvSpPr>
        <p:spPr bwMode="auto">
          <a:xfrm>
            <a:off x="5023488" y="3593426"/>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29" name="Text Box 37"/>
          <p:cNvSpPr txBox="1">
            <a:spLocks noChangeArrowheads="1"/>
          </p:cNvSpPr>
          <p:nvPr/>
        </p:nvSpPr>
        <p:spPr bwMode="auto">
          <a:xfrm>
            <a:off x="4202180" y="3303955"/>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5</a:t>
            </a:r>
            <a:r>
              <a:rPr lang="en-GB" altLang="zh-CN" sz="1600" dirty="0" smtClean="0">
                <a:ea typeface="MS PGothic" pitchFamily="34" charset="-128"/>
                <a:cs typeface="Arial" pitchFamily="34" charset="0"/>
              </a:rPr>
              <a:t>ms</a:t>
            </a:r>
            <a:endParaRPr lang="de-DE" sz="1600" baseline="30000" dirty="0">
              <a:solidFill>
                <a:srgbClr val="000000"/>
              </a:solidFill>
              <a:ea typeface="MS PGothic" pitchFamily="34" charset="-128"/>
              <a:cs typeface="Arial" pitchFamily="34" charset="0"/>
            </a:endParaRPr>
          </a:p>
        </p:txBody>
      </p:sp>
      <p:sp>
        <p:nvSpPr>
          <p:cNvPr id="30" name="Text Box 37"/>
          <p:cNvSpPr txBox="1">
            <a:spLocks noChangeArrowheads="1"/>
          </p:cNvSpPr>
          <p:nvPr/>
        </p:nvSpPr>
        <p:spPr bwMode="auto">
          <a:xfrm>
            <a:off x="3743346" y="2045500"/>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pic>
        <p:nvPicPr>
          <p:cNvPr id="3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0976" y="2471178"/>
            <a:ext cx="2144889"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grpSp>
        <p:nvGrpSpPr>
          <p:cNvPr id="33" name="Group 32"/>
          <p:cNvGrpSpPr/>
          <p:nvPr/>
        </p:nvGrpSpPr>
        <p:grpSpPr>
          <a:xfrm>
            <a:off x="6556220" y="2980979"/>
            <a:ext cx="384043" cy="360208"/>
            <a:chOff x="2942692" y="3444858"/>
            <a:chExt cx="618043" cy="509442"/>
          </a:xfrm>
        </p:grpSpPr>
        <p:sp>
          <p:nvSpPr>
            <p:cNvPr id="34"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35"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endParaRPr lang="de-DE" sz="1600" baseline="30000" dirty="0">
                <a:solidFill>
                  <a:srgbClr val="000000"/>
                </a:solidFill>
                <a:ea typeface="MS PGothic" pitchFamily="34" charset="-128"/>
                <a:cs typeface="Arial" pitchFamily="34" charset="0"/>
              </a:endParaRPr>
            </a:p>
          </p:txBody>
        </p:sp>
      </p:grpSp>
      <p:sp>
        <p:nvSpPr>
          <p:cNvPr id="36" name="Text Box 37"/>
          <p:cNvSpPr txBox="1">
            <a:spLocks noChangeArrowheads="1"/>
          </p:cNvSpPr>
          <p:nvPr/>
        </p:nvSpPr>
        <p:spPr bwMode="auto">
          <a:xfrm>
            <a:off x="6940263" y="2977544"/>
            <a:ext cx="1152128"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FF0000"/>
                </a:solidFill>
                <a:ea typeface="MS PGothic" pitchFamily="34" charset="-128"/>
                <a:cs typeface="Arial" pitchFamily="34" charset="0"/>
              </a:rPr>
              <a:t>excitation</a:t>
            </a:r>
            <a:endParaRPr lang="de-DE" sz="1600" b="1" baseline="30000" dirty="0">
              <a:solidFill>
                <a:srgbClr val="FF0000"/>
              </a:solidFill>
              <a:ea typeface="MS PGothic" pitchFamily="34" charset="-128"/>
              <a:cs typeface="Arial" pitchFamily="34" charset="0"/>
            </a:endParaRPr>
          </a:p>
        </p:txBody>
      </p:sp>
      <p:sp>
        <p:nvSpPr>
          <p:cNvPr id="38" name="Oval 151"/>
          <p:cNvSpPr>
            <a:spLocks noChangeArrowheads="1"/>
          </p:cNvSpPr>
          <p:nvPr/>
        </p:nvSpPr>
        <p:spPr bwMode="auto">
          <a:xfrm>
            <a:off x="6556221" y="3556875"/>
            <a:ext cx="340387" cy="360208"/>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0" name="Text Box 37"/>
          <p:cNvSpPr txBox="1">
            <a:spLocks noChangeArrowheads="1"/>
          </p:cNvSpPr>
          <p:nvPr/>
        </p:nvSpPr>
        <p:spPr bwMode="auto">
          <a:xfrm>
            <a:off x="6940263" y="3556362"/>
            <a:ext cx="1152128"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3366FF"/>
                </a:solidFill>
                <a:ea typeface="MS PGothic" pitchFamily="34" charset="-128"/>
                <a:cs typeface="Arial" pitchFamily="34" charset="0"/>
              </a:rPr>
              <a:t>inhibition</a:t>
            </a:r>
            <a:endParaRPr lang="de-DE" sz="1600" b="1" baseline="30000" dirty="0">
              <a:solidFill>
                <a:srgbClr val="3366FF"/>
              </a:solidFill>
              <a:ea typeface="MS PGothic" pitchFamily="34" charset="-128"/>
              <a:cs typeface="Arial" pitchFamily="34" charset="0"/>
            </a:endParaRPr>
          </a:p>
        </p:txBody>
      </p:sp>
      <p:sp>
        <p:nvSpPr>
          <p:cNvPr id="42"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PAS Effect via </a:t>
            </a:r>
            <a:r>
              <a:rPr lang="en-US" sz="3000" b="1" dirty="0" smtClean="0">
                <a:solidFill>
                  <a:schemeClr val="tx2"/>
                </a:solidFill>
                <a:latin typeface="Verdana" pitchFamily="34" charset="0"/>
                <a:ea typeface="ＭＳ Ｐゴシック" pitchFamily="34" charset="-128"/>
                <a:cs typeface="Verdana" pitchFamily="34" charset="0"/>
              </a:rPr>
              <a:t>S1-S1 connection</a:t>
            </a:r>
            <a:r>
              <a:rPr lang="en-US" sz="3000" dirty="0" smtClean="0">
                <a:solidFill>
                  <a:schemeClr val="tx2"/>
                </a:solidFill>
                <a:latin typeface="Verdana" pitchFamily="34" charset="0"/>
                <a:ea typeface="ＭＳ Ｐゴシック" pitchFamily="34" charset="-128"/>
                <a:cs typeface="Verdana" pitchFamily="34" charset="0"/>
              </a:rPr>
              <a:t>?</a:t>
            </a:r>
          </a:p>
          <a:p>
            <a:r>
              <a:rPr lang="en-US" sz="3000" dirty="0" err="1" smtClean="0">
                <a:solidFill>
                  <a:schemeClr val="tx2"/>
                </a:solidFill>
                <a:latin typeface="Verdana" pitchFamily="34" charset="0"/>
                <a:ea typeface="ＭＳ Ｐゴシック" pitchFamily="34" charset="-128"/>
                <a:cs typeface="Verdana" pitchFamily="34" charset="0"/>
              </a:rPr>
              <a:t>Ipsilateral</a:t>
            </a:r>
            <a:r>
              <a:rPr lang="en-US" sz="3000" dirty="0" smtClean="0">
                <a:solidFill>
                  <a:schemeClr val="tx2"/>
                </a:solidFill>
                <a:latin typeface="Verdana" pitchFamily="34" charset="0"/>
                <a:ea typeface="ＭＳ Ｐゴシック" pitchFamily="34" charset="-128"/>
                <a:cs typeface="Verdana" pitchFamily="34" charset="0"/>
              </a:rPr>
              <a:t> </a:t>
            </a:r>
            <a:r>
              <a:rPr lang="en-US" sz="3000" dirty="0">
                <a:solidFill>
                  <a:schemeClr val="tx2"/>
                </a:solidFill>
                <a:latin typeface="Verdana" pitchFamily="34" charset="0"/>
                <a:ea typeface="ＭＳ Ｐゴシック" pitchFamily="34" charset="-128"/>
                <a:cs typeface="Verdana" pitchFamily="34" charset="0"/>
              </a:rPr>
              <a:t>PAS protocol (</a:t>
            </a:r>
            <a:r>
              <a:rPr lang="en-US" sz="3000" dirty="0" err="1" smtClean="0">
                <a:solidFill>
                  <a:schemeClr val="tx2"/>
                </a:solidFill>
                <a:latin typeface="Verdana" pitchFamily="34" charset="0"/>
                <a:ea typeface="ＭＳ Ｐゴシック" pitchFamily="34" charset="-128"/>
                <a:cs typeface="Verdana" pitchFamily="34" charset="0"/>
              </a:rPr>
              <a:t>iPAS</a:t>
            </a:r>
            <a:r>
              <a:rPr lang="en-US" sz="3000" dirty="0" smtClean="0">
                <a:solidFill>
                  <a:schemeClr val="tx2"/>
                </a:solidFill>
                <a:latin typeface="Verdana" pitchFamily="34" charset="0"/>
                <a:ea typeface="ＭＳ Ｐゴシック" pitchFamily="34" charset="-128"/>
                <a:cs typeface="Verdana" pitchFamily="34" charset="0"/>
              </a:rPr>
              <a:t> 45)</a:t>
            </a:r>
          </a:p>
        </p:txBody>
      </p:sp>
      <p:sp>
        <p:nvSpPr>
          <p:cNvPr id="43" name="Text Box 37"/>
          <p:cNvSpPr txBox="1">
            <a:spLocks noChangeArrowheads="1"/>
          </p:cNvSpPr>
          <p:nvPr/>
        </p:nvSpPr>
        <p:spPr bwMode="auto">
          <a:xfrm>
            <a:off x="5613368" y="6024672"/>
            <a:ext cx="333133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500" dirty="0" err="1" smtClean="0">
                <a:ea typeface="MS PGothic" pitchFamily="34" charset="-128"/>
                <a:cs typeface="Arial" pitchFamily="34" charset="0"/>
              </a:rPr>
              <a:t>Conde</a:t>
            </a:r>
            <a:r>
              <a:rPr lang="en-GB" altLang="zh-CN" sz="1500" dirty="0" smtClean="0">
                <a:ea typeface="MS PGothic" pitchFamily="34" charset="-128"/>
                <a:cs typeface="Arial" pitchFamily="34" charset="0"/>
              </a:rPr>
              <a:t> </a:t>
            </a:r>
            <a:r>
              <a:rPr lang="en-GB" altLang="zh-CN" sz="1500" dirty="0">
                <a:ea typeface="MS PGothic" pitchFamily="34" charset="-128"/>
                <a:cs typeface="Arial" pitchFamily="34" charset="0"/>
              </a:rPr>
              <a:t>et al. </a:t>
            </a:r>
            <a:r>
              <a:rPr lang="en-GB" altLang="zh-CN" sz="1500" b="1" i="1" dirty="0" smtClean="0">
                <a:ea typeface="MS PGothic" pitchFamily="34" charset="-128"/>
                <a:cs typeface="Arial" pitchFamily="34" charset="0"/>
              </a:rPr>
              <a:t>J </a:t>
            </a:r>
            <a:r>
              <a:rPr lang="en-GB" altLang="zh-CN" sz="1500" b="1" i="1" dirty="0" err="1" smtClean="0">
                <a:ea typeface="MS PGothic" pitchFamily="34" charset="-128"/>
                <a:cs typeface="Arial" pitchFamily="34" charset="0"/>
              </a:rPr>
              <a:t>Neurophysiol</a:t>
            </a:r>
            <a:r>
              <a:rPr lang="en-GB" altLang="zh-CN" sz="1500" b="1" i="1" dirty="0" smtClean="0">
                <a:ea typeface="MS PGothic" pitchFamily="34" charset="-128"/>
                <a:cs typeface="Arial" pitchFamily="34" charset="0"/>
              </a:rPr>
              <a:t> </a:t>
            </a:r>
            <a:r>
              <a:rPr lang="en-GB" altLang="zh-CN" sz="1500" dirty="0" smtClean="0">
                <a:ea typeface="MS PGothic" pitchFamily="34" charset="-128"/>
                <a:cs typeface="Arial" pitchFamily="34" charset="0"/>
              </a:rPr>
              <a:t>2011</a:t>
            </a:r>
            <a:endParaRPr lang="de-DE" sz="1500" baseline="30000" dirty="0">
              <a:ea typeface="MS PGothic" pitchFamily="34" charset="-128"/>
              <a:cs typeface="Arial" pitchFamily="34" charset="0"/>
            </a:endParaRPr>
          </a:p>
        </p:txBody>
      </p:sp>
    </p:spTree>
    <p:extLst>
      <p:ext uri="{BB962C8B-B14F-4D97-AF65-F5344CB8AC3E}">
        <p14:creationId xmlns:p14="http://schemas.microsoft.com/office/powerpoint/2010/main" xmlns="" val="22054471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3"/>
          <p:cNvSpPr>
            <a:spLocks noChangeArrowheads="1"/>
          </p:cNvSpPr>
          <p:nvPr/>
        </p:nvSpPr>
        <p:spPr bwMode="auto">
          <a:xfrm>
            <a:off x="2863428" y="1817007"/>
            <a:ext cx="772965" cy="3295297"/>
          </a:xfrm>
          <a:prstGeom prst="rect">
            <a:avLst/>
          </a:prstGeom>
          <a:solidFill>
            <a:srgbClr val="EAEAE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 name="Line 94"/>
          <p:cNvSpPr>
            <a:spLocks noChangeShapeType="1"/>
          </p:cNvSpPr>
          <p:nvPr/>
        </p:nvSpPr>
        <p:spPr bwMode="auto">
          <a:xfrm>
            <a:off x="1963443" y="3679802"/>
            <a:ext cx="5056028" cy="0"/>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 name="Line 9"/>
          <p:cNvSpPr>
            <a:spLocks noChangeShapeType="1"/>
          </p:cNvSpPr>
          <p:nvPr/>
        </p:nvSpPr>
        <p:spPr bwMode="auto">
          <a:xfrm>
            <a:off x="1988227" y="1798850"/>
            <a:ext cx="0" cy="330074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 name="Line 10"/>
          <p:cNvSpPr>
            <a:spLocks noChangeShapeType="1"/>
          </p:cNvSpPr>
          <p:nvPr/>
        </p:nvSpPr>
        <p:spPr bwMode="auto">
          <a:xfrm>
            <a:off x="1941757" y="5099594"/>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 name="Line 12"/>
          <p:cNvSpPr>
            <a:spLocks noChangeShapeType="1"/>
          </p:cNvSpPr>
          <p:nvPr/>
        </p:nvSpPr>
        <p:spPr bwMode="auto">
          <a:xfrm>
            <a:off x="1941757" y="4631171"/>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14"/>
          <p:cNvSpPr>
            <a:spLocks noChangeShapeType="1"/>
          </p:cNvSpPr>
          <p:nvPr/>
        </p:nvSpPr>
        <p:spPr bwMode="auto">
          <a:xfrm>
            <a:off x="1941757" y="4151855"/>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16"/>
          <p:cNvSpPr>
            <a:spLocks noChangeShapeType="1"/>
          </p:cNvSpPr>
          <p:nvPr/>
        </p:nvSpPr>
        <p:spPr bwMode="auto">
          <a:xfrm>
            <a:off x="1941757" y="3683433"/>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18"/>
          <p:cNvSpPr>
            <a:spLocks noChangeShapeType="1"/>
          </p:cNvSpPr>
          <p:nvPr/>
        </p:nvSpPr>
        <p:spPr bwMode="auto">
          <a:xfrm>
            <a:off x="1941757" y="3215011"/>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20"/>
          <p:cNvSpPr>
            <a:spLocks noChangeShapeType="1"/>
          </p:cNvSpPr>
          <p:nvPr/>
        </p:nvSpPr>
        <p:spPr bwMode="auto">
          <a:xfrm>
            <a:off x="1941757" y="2746588"/>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22"/>
          <p:cNvSpPr>
            <a:spLocks noChangeShapeType="1"/>
          </p:cNvSpPr>
          <p:nvPr/>
        </p:nvSpPr>
        <p:spPr bwMode="auto">
          <a:xfrm>
            <a:off x="1941757" y="2267272"/>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Line 24"/>
          <p:cNvSpPr>
            <a:spLocks noChangeShapeType="1"/>
          </p:cNvSpPr>
          <p:nvPr/>
        </p:nvSpPr>
        <p:spPr bwMode="auto">
          <a:xfrm>
            <a:off x="1941757" y="1798850"/>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Line 25"/>
          <p:cNvSpPr>
            <a:spLocks noChangeShapeType="1"/>
          </p:cNvSpPr>
          <p:nvPr/>
        </p:nvSpPr>
        <p:spPr bwMode="auto">
          <a:xfrm>
            <a:off x="1988227" y="5099594"/>
            <a:ext cx="505602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Line 26"/>
          <p:cNvSpPr>
            <a:spLocks noChangeShapeType="1"/>
          </p:cNvSpPr>
          <p:nvPr/>
        </p:nvSpPr>
        <p:spPr bwMode="auto">
          <a:xfrm flipV="1">
            <a:off x="1988227" y="5099594"/>
            <a:ext cx="0" cy="544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 name="Freeform 31"/>
          <p:cNvSpPr>
            <a:spLocks/>
          </p:cNvSpPr>
          <p:nvPr/>
        </p:nvSpPr>
        <p:spPr bwMode="auto">
          <a:xfrm>
            <a:off x="2620231" y="2387101"/>
            <a:ext cx="3792020" cy="1296332"/>
          </a:xfrm>
          <a:custGeom>
            <a:avLst/>
            <a:gdLst>
              <a:gd name="T0" fmla="*/ 0 w 408"/>
              <a:gd name="T1" fmla="*/ 1133475 h 119"/>
              <a:gd name="T2" fmla="*/ 1295400 w 408"/>
              <a:gd name="T3" fmla="*/ 0 h 119"/>
              <a:gd name="T4" fmla="*/ 2590800 w 408"/>
              <a:gd name="T5" fmla="*/ 333375 h 119"/>
              <a:gd name="T6" fmla="*/ 3886200 w 408"/>
              <a:gd name="T7" fmla="*/ 43815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119">
                <a:moveTo>
                  <a:pt x="0" y="119"/>
                </a:moveTo>
                <a:lnTo>
                  <a:pt x="136" y="0"/>
                </a:lnTo>
                <a:lnTo>
                  <a:pt x="272" y="35"/>
                </a:lnTo>
                <a:lnTo>
                  <a:pt x="408" y="46"/>
                </a:lnTo>
              </a:path>
            </a:pathLst>
          </a:custGeom>
          <a:noFill/>
          <a:ln w="28575"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 name="Line 32"/>
          <p:cNvSpPr>
            <a:spLocks noChangeShapeType="1"/>
          </p:cNvSpPr>
          <p:nvPr/>
        </p:nvSpPr>
        <p:spPr bwMode="auto">
          <a:xfrm>
            <a:off x="2620230" y="3683433"/>
            <a:ext cx="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 name="Line 33"/>
          <p:cNvSpPr>
            <a:spLocks noChangeShapeType="1"/>
          </p:cNvSpPr>
          <p:nvPr/>
        </p:nvSpPr>
        <p:spPr bwMode="auto">
          <a:xfrm>
            <a:off x="2592347" y="3683433"/>
            <a:ext cx="650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40"/>
          <p:cNvSpPr>
            <a:spLocks noChangeShapeType="1"/>
          </p:cNvSpPr>
          <p:nvPr/>
        </p:nvSpPr>
        <p:spPr bwMode="auto">
          <a:xfrm>
            <a:off x="2620230" y="3683433"/>
            <a:ext cx="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41"/>
          <p:cNvSpPr>
            <a:spLocks noChangeShapeType="1"/>
          </p:cNvSpPr>
          <p:nvPr/>
        </p:nvSpPr>
        <p:spPr bwMode="auto">
          <a:xfrm>
            <a:off x="2592347" y="3683433"/>
            <a:ext cx="650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 name="Line 49"/>
          <p:cNvSpPr>
            <a:spLocks noChangeShapeType="1"/>
          </p:cNvSpPr>
          <p:nvPr/>
        </p:nvSpPr>
        <p:spPr bwMode="auto">
          <a:xfrm>
            <a:off x="2620230" y="3683433"/>
            <a:ext cx="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50"/>
          <p:cNvSpPr>
            <a:spLocks noChangeShapeType="1"/>
          </p:cNvSpPr>
          <p:nvPr/>
        </p:nvSpPr>
        <p:spPr bwMode="auto">
          <a:xfrm>
            <a:off x="2592347" y="3683433"/>
            <a:ext cx="6506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57"/>
          <p:cNvSpPr>
            <a:spLocks noChangeShapeType="1"/>
          </p:cNvSpPr>
          <p:nvPr/>
        </p:nvSpPr>
        <p:spPr bwMode="auto">
          <a:xfrm>
            <a:off x="2620230" y="3683433"/>
            <a:ext cx="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58"/>
          <p:cNvSpPr>
            <a:spLocks noChangeShapeType="1"/>
          </p:cNvSpPr>
          <p:nvPr/>
        </p:nvSpPr>
        <p:spPr bwMode="auto">
          <a:xfrm>
            <a:off x="2592347" y="3683433"/>
            <a:ext cx="6506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 name="Freeform 65"/>
          <p:cNvSpPr>
            <a:spLocks/>
          </p:cNvSpPr>
          <p:nvPr/>
        </p:nvSpPr>
        <p:spPr bwMode="auto">
          <a:xfrm>
            <a:off x="2573761" y="3611232"/>
            <a:ext cx="92941" cy="108935"/>
          </a:xfrm>
          <a:custGeom>
            <a:avLst/>
            <a:gdLst>
              <a:gd name="T0" fmla="*/ 47625 w 60"/>
              <a:gd name="T1" fmla="*/ 0 h 60"/>
              <a:gd name="T2" fmla="*/ 95250 w 60"/>
              <a:gd name="T3" fmla="*/ 95250 h 60"/>
              <a:gd name="T4" fmla="*/ 0 w 60"/>
              <a:gd name="T5" fmla="*/ 95250 h 60"/>
              <a:gd name="T6" fmla="*/ 47625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grpSp>
        <p:nvGrpSpPr>
          <p:cNvPr id="32" name="Group 104"/>
          <p:cNvGrpSpPr>
            <a:grpSpLocks/>
          </p:cNvGrpSpPr>
          <p:nvPr/>
        </p:nvGrpSpPr>
        <p:grpSpPr bwMode="auto">
          <a:xfrm>
            <a:off x="3837766" y="2082082"/>
            <a:ext cx="2620956" cy="1285438"/>
            <a:chOff x="2511" y="1353"/>
            <a:chExt cx="1692" cy="708"/>
          </a:xfrm>
        </p:grpSpPr>
        <p:sp>
          <p:nvSpPr>
            <p:cNvPr id="33" name="Line 34"/>
            <p:cNvSpPr>
              <a:spLocks noChangeShapeType="1"/>
            </p:cNvSpPr>
            <p:nvPr/>
          </p:nvSpPr>
          <p:spPr bwMode="auto">
            <a:xfrm flipV="1">
              <a:off x="2541" y="1353"/>
              <a:ext cx="0" cy="16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4" name="Line 36"/>
            <p:cNvSpPr>
              <a:spLocks noChangeShapeType="1"/>
            </p:cNvSpPr>
            <p:nvPr/>
          </p:nvSpPr>
          <p:spPr bwMode="auto">
            <a:xfrm flipV="1">
              <a:off x="3357" y="1533"/>
              <a:ext cx="0" cy="19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 name="Line 38"/>
            <p:cNvSpPr>
              <a:spLocks noChangeShapeType="1"/>
            </p:cNvSpPr>
            <p:nvPr/>
          </p:nvSpPr>
          <p:spPr bwMode="auto">
            <a:xfrm flipV="1">
              <a:off x="4173" y="1539"/>
              <a:ext cx="0" cy="25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 name="Line 42"/>
            <p:cNvSpPr>
              <a:spLocks noChangeShapeType="1"/>
            </p:cNvSpPr>
            <p:nvPr/>
          </p:nvSpPr>
          <p:spPr bwMode="auto">
            <a:xfrm>
              <a:off x="2541" y="1521"/>
              <a:ext cx="0" cy="16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 name="Line 44"/>
            <p:cNvSpPr>
              <a:spLocks noChangeShapeType="1"/>
            </p:cNvSpPr>
            <p:nvPr/>
          </p:nvSpPr>
          <p:spPr bwMode="auto">
            <a:xfrm>
              <a:off x="3357" y="1731"/>
              <a:ext cx="0" cy="19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 name="Line 46"/>
            <p:cNvSpPr>
              <a:spLocks noChangeShapeType="1"/>
            </p:cNvSpPr>
            <p:nvPr/>
          </p:nvSpPr>
          <p:spPr bwMode="auto">
            <a:xfrm>
              <a:off x="4173" y="1797"/>
              <a:ext cx="0" cy="264"/>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 name="Freeform 66"/>
            <p:cNvSpPr>
              <a:spLocks/>
            </p:cNvSpPr>
            <p:nvPr/>
          </p:nvSpPr>
          <p:spPr bwMode="auto">
            <a:xfrm>
              <a:off x="2511" y="1491"/>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sp>
          <p:nvSpPr>
            <p:cNvPr id="40" name="Freeform 67"/>
            <p:cNvSpPr>
              <a:spLocks/>
            </p:cNvSpPr>
            <p:nvPr/>
          </p:nvSpPr>
          <p:spPr bwMode="auto">
            <a:xfrm>
              <a:off x="3327" y="1701"/>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sp>
          <p:nvSpPr>
            <p:cNvPr id="41" name="Freeform 68"/>
            <p:cNvSpPr>
              <a:spLocks/>
            </p:cNvSpPr>
            <p:nvPr/>
          </p:nvSpPr>
          <p:spPr bwMode="auto">
            <a:xfrm>
              <a:off x="4143" y="1767"/>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grpSp>
      <p:sp>
        <p:nvSpPr>
          <p:cNvPr id="46" name="Rectangle 73"/>
          <p:cNvSpPr>
            <a:spLocks noChangeArrowheads="1"/>
          </p:cNvSpPr>
          <p:nvPr/>
        </p:nvSpPr>
        <p:spPr bwMode="auto">
          <a:xfrm>
            <a:off x="1639281" y="5001552"/>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40</a:t>
            </a:r>
            <a:endParaRPr lang="en-US" sz="1600"/>
          </a:p>
        </p:txBody>
      </p:sp>
      <p:sp>
        <p:nvSpPr>
          <p:cNvPr id="47" name="Rectangle 75"/>
          <p:cNvSpPr>
            <a:spLocks noChangeArrowheads="1"/>
          </p:cNvSpPr>
          <p:nvPr/>
        </p:nvSpPr>
        <p:spPr bwMode="auto">
          <a:xfrm>
            <a:off x="1639281" y="4533129"/>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60</a:t>
            </a:r>
            <a:endParaRPr lang="en-US" sz="1600"/>
          </a:p>
        </p:txBody>
      </p:sp>
      <p:sp>
        <p:nvSpPr>
          <p:cNvPr id="48" name="Rectangle 77"/>
          <p:cNvSpPr>
            <a:spLocks noChangeArrowheads="1"/>
          </p:cNvSpPr>
          <p:nvPr/>
        </p:nvSpPr>
        <p:spPr bwMode="auto">
          <a:xfrm>
            <a:off x="1639281" y="4053814"/>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80</a:t>
            </a:r>
            <a:endParaRPr lang="en-US" sz="1600"/>
          </a:p>
        </p:txBody>
      </p:sp>
      <p:sp>
        <p:nvSpPr>
          <p:cNvPr id="49" name="Rectangle 79"/>
          <p:cNvSpPr>
            <a:spLocks noChangeArrowheads="1"/>
          </p:cNvSpPr>
          <p:nvPr/>
        </p:nvSpPr>
        <p:spPr bwMode="auto">
          <a:xfrm>
            <a:off x="1574221" y="3585391"/>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100</a:t>
            </a:r>
            <a:endParaRPr lang="en-US" sz="1600"/>
          </a:p>
        </p:txBody>
      </p:sp>
      <p:sp>
        <p:nvSpPr>
          <p:cNvPr id="50" name="Rectangle 81"/>
          <p:cNvSpPr>
            <a:spLocks noChangeArrowheads="1"/>
          </p:cNvSpPr>
          <p:nvPr/>
        </p:nvSpPr>
        <p:spPr bwMode="auto">
          <a:xfrm>
            <a:off x="1574221" y="3116969"/>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120</a:t>
            </a:r>
            <a:endParaRPr lang="en-US" sz="1600"/>
          </a:p>
        </p:txBody>
      </p:sp>
      <p:sp>
        <p:nvSpPr>
          <p:cNvPr id="51" name="Rectangle 83"/>
          <p:cNvSpPr>
            <a:spLocks noChangeArrowheads="1"/>
          </p:cNvSpPr>
          <p:nvPr/>
        </p:nvSpPr>
        <p:spPr bwMode="auto">
          <a:xfrm>
            <a:off x="1574221" y="2648546"/>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140</a:t>
            </a:r>
            <a:endParaRPr lang="en-US" sz="1600"/>
          </a:p>
        </p:txBody>
      </p:sp>
      <p:sp>
        <p:nvSpPr>
          <p:cNvPr id="52" name="Rectangle 85"/>
          <p:cNvSpPr>
            <a:spLocks noChangeArrowheads="1"/>
          </p:cNvSpPr>
          <p:nvPr/>
        </p:nvSpPr>
        <p:spPr bwMode="auto">
          <a:xfrm>
            <a:off x="1574221" y="2169230"/>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160</a:t>
            </a:r>
            <a:endParaRPr lang="en-US" sz="1600" dirty="0"/>
          </a:p>
        </p:txBody>
      </p:sp>
      <p:sp>
        <p:nvSpPr>
          <p:cNvPr id="53" name="Rectangle 87"/>
          <p:cNvSpPr>
            <a:spLocks noChangeArrowheads="1"/>
          </p:cNvSpPr>
          <p:nvPr/>
        </p:nvSpPr>
        <p:spPr bwMode="auto">
          <a:xfrm>
            <a:off x="1574221" y="1700808"/>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180</a:t>
            </a:r>
            <a:endParaRPr lang="en-US" sz="1600" dirty="0"/>
          </a:p>
        </p:txBody>
      </p:sp>
      <p:sp>
        <p:nvSpPr>
          <p:cNvPr id="54" name="Rectangle 88"/>
          <p:cNvSpPr>
            <a:spLocks noChangeArrowheads="1"/>
          </p:cNvSpPr>
          <p:nvPr/>
        </p:nvSpPr>
        <p:spPr bwMode="auto">
          <a:xfrm>
            <a:off x="2527289" y="5262997"/>
            <a:ext cx="31899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pre</a:t>
            </a:r>
            <a:endParaRPr lang="en-US" sz="1600" dirty="0"/>
          </a:p>
        </p:txBody>
      </p:sp>
      <p:sp>
        <p:nvSpPr>
          <p:cNvPr id="55" name="Rectangle 89"/>
          <p:cNvSpPr>
            <a:spLocks noChangeArrowheads="1"/>
          </p:cNvSpPr>
          <p:nvPr/>
        </p:nvSpPr>
        <p:spPr bwMode="auto">
          <a:xfrm>
            <a:off x="3721590" y="5262998"/>
            <a:ext cx="85760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ost1</a:t>
            </a:r>
          </a:p>
          <a:p>
            <a:r>
              <a:rPr lang="de-DE" sz="1600" b="1" dirty="0" smtClean="0">
                <a:solidFill>
                  <a:srgbClr val="000000"/>
                </a:solidFill>
              </a:rPr>
              <a:t>(0-5 min)</a:t>
            </a:r>
            <a:endParaRPr lang="en-US" sz="1600" dirty="0"/>
          </a:p>
        </p:txBody>
      </p:sp>
      <p:sp>
        <p:nvSpPr>
          <p:cNvPr id="56" name="Rectangle 90"/>
          <p:cNvSpPr>
            <a:spLocks noChangeArrowheads="1"/>
          </p:cNvSpPr>
          <p:nvPr/>
        </p:nvSpPr>
        <p:spPr bwMode="auto">
          <a:xfrm>
            <a:off x="4948420" y="5262998"/>
            <a:ext cx="108523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ost2</a:t>
            </a:r>
          </a:p>
          <a:p>
            <a:r>
              <a:rPr lang="de-DE" sz="1600" b="1" dirty="0" smtClean="0">
                <a:solidFill>
                  <a:srgbClr val="000000"/>
                </a:solidFill>
              </a:rPr>
              <a:t>(15-20 min)</a:t>
            </a:r>
            <a:endParaRPr lang="en-US" sz="1600" dirty="0"/>
          </a:p>
        </p:txBody>
      </p:sp>
      <p:sp>
        <p:nvSpPr>
          <p:cNvPr id="57" name="Rectangle 91"/>
          <p:cNvSpPr>
            <a:spLocks noChangeArrowheads="1"/>
          </p:cNvSpPr>
          <p:nvPr/>
        </p:nvSpPr>
        <p:spPr bwMode="auto">
          <a:xfrm>
            <a:off x="6212426" y="5262998"/>
            <a:ext cx="108523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ost3</a:t>
            </a:r>
          </a:p>
          <a:p>
            <a:r>
              <a:rPr lang="de-DE" sz="1600" b="1" dirty="0" smtClean="0">
                <a:solidFill>
                  <a:srgbClr val="000000"/>
                </a:solidFill>
              </a:rPr>
              <a:t>(30-35 min)</a:t>
            </a:r>
            <a:endParaRPr lang="en-US" sz="1600" dirty="0"/>
          </a:p>
        </p:txBody>
      </p:sp>
      <p:sp>
        <p:nvSpPr>
          <p:cNvPr id="58" name="Line 95"/>
          <p:cNvSpPr>
            <a:spLocks noChangeShapeType="1"/>
          </p:cNvSpPr>
          <p:nvPr/>
        </p:nvSpPr>
        <p:spPr bwMode="auto">
          <a:xfrm flipV="1">
            <a:off x="7008627" y="3053422"/>
            <a:ext cx="0" cy="328622"/>
          </a:xfrm>
          <a:prstGeom prst="line">
            <a:avLst/>
          </a:prstGeom>
          <a:noFill/>
          <a:ln w="19050">
            <a:solidFill>
              <a:srgbClr val="FF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59" name="Line 96"/>
          <p:cNvSpPr>
            <a:spLocks noChangeShapeType="1"/>
          </p:cNvSpPr>
          <p:nvPr/>
        </p:nvSpPr>
        <p:spPr bwMode="auto">
          <a:xfrm>
            <a:off x="7008627" y="3875886"/>
            <a:ext cx="0" cy="330438"/>
          </a:xfrm>
          <a:prstGeom prst="line">
            <a:avLst/>
          </a:prstGeom>
          <a:noFill/>
          <a:ln w="19050">
            <a:solidFill>
              <a:srgbClr val="3366FF"/>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0" name="Rectangle 97"/>
          <p:cNvSpPr>
            <a:spLocks noChangeArrowheads="1"/>
          </p:cNvSpPr>
          <p:nvPr/>
        </p:nvSpPr>
        <p:spPr bwMode="auto">
          <a:xfrm>
            <a:off x="7219294" y="3122415"/>
            <a:ext cx="102912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facilitation</a:t>
            </a:r>
            <a:endParaRPr lang="en-US" sz="1600" dirty="0"/>
          </a:p>
        </p:txBody>
      </p:sp>
      <p:sp>
        <p:nvSpPr>
          <p:cNvPr id="61" name="Rectangle 98"/>
          <p:cNvSpPr>
            <a:spLocks noChangeArrowheads="1"/>
          </p:cNvSpPr>
          <p:nvPr/>
        </p:nvSpPr>
        <p:spPr bwMode="auto">
          <a:xfrm>
            <a:off x="7219295" y="3928537"/>
            <a:ext cx="9249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a:solidFill>
                  <a:srgbClr val="000000"/>
                </a:solidFill>
              </a:rPr>
              <a:t>inhibition</a:t>
            </a:r>
            <a:endParaRPr lang="en-US" sz="1600"/>
          </a:p>
        </p:txBody>
      </p:sp>
      <p:sp>
        <p:nvSpPr>
          <p:cNvPr id="62" name="Rectangle 99"/>
          <p:cNvSpPr>
            <a:spLocks noChangeArrowheads="1"/>
          </p:cNvSpPr>
          <p:nvPr/>
        </p:nvSpPr>
        <p:spPr bwMode="auto">
          <a:xfrm rot="16200000">
            <a:off x="66683" y="3495870"/>
            <a:ext cx="254345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MEP change in left M1 [%]</a:t>
            </a:r>
            <a:endParaRPr lang="en-US" sz="1600" dirty="0"/>
          </a:p>
        </p:txBody>
      </p:sp>
      <p:sp>
        <p:nvSpPr>
          <p:cNvPr id="63" name="Rectangle 100"/>
          <p:cNvSpPr>
            <a:spLocks noChangeArrowheads="1"/>
          </p:cNvSpPr>
          <p:nvPr/>
        </p:nvSpPr>
        <p:spPr bwMode="auto">
          <a:xfrm>
            <a:off x="3018330" y="1938651"/>
            <a:ext cx="68467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r>
              <a:rPr lang="en-US" sz="1800" b="1" dirty="0">
                <a:solidFill>
                  <a:srgbClr val="000000"/>
                </a:solidFill>
              </a:rPr>
              <a:t>PAS</a:t>
            </a:r>
            <a:r>
              <a:rPr lang="en-US" sz="1800" b="1" baseline="-25000" dirty="0">
                <a:solidFill>
                  <a:srgbClr val="000000"/>
                </a:solidFill>
              </a:rPr>
              <a:t>25</a:t>
            </a:r>
            <a:endParaRPr lang="en-US" sz="1800" b="1" baseline="-25000" dirty="0"/>
          </a:p>
        </p:txBody>
      </p:sp>
      <p:grpSp>
        <p:nvGrpSpPr>
          <p:cNvPr id="71" name="Group 70"/>
          <p:cNvGrpSpPr/>
          <p:nvPr/>
        </p:nvGrpSpPr>
        <p:grpSpPr>
          <a:xfrm>
            <a:off x="2020757" y="3628965"/>
            <a:ext cx="4437965" cy="1408898"/>
            <a:chOff x="2273351" y="3534773"/>
            <a:chExt cx="4992711" cy="1408898"/>
          </a:xfrm>
        </p:grpSpPr>
        <p:grpSp>
          <p:nvGrpSpPr>
            <p:cNvPr id="70" name="Group 69"/>
            <p:cNvGrpSpPr/>
            <p:nvPr/>
          </p:nvGrpSpPr>
          <p:grpSpPr>
            <a:xfrm>
              <a:off x="2900707" y="3534773"/>
              <a:ext cx="4365355" cy="882377"/>
              <a:chOff x="2900707" y="3534773"/>
              <a:chExt cx="4365355" cy="882377"/>
            </a:xfrm>
          </p:grpSpPr>
          <p:sp>
            <p:nvSpPr>
              <p:cNvPr id="25" name="Line 55"/>
              <p:cNvSpPr>
                <a:spLocks noChangeShapeType="1"/>
              </p:cNvSpPr>
              <p:nvPr/>
            </p:nvSpPr>
            <p:spPr bwMode="auto">
              <a:xfrm flipV="1">
                <a:off x="7213783" y="3796218"/>
                <a:ext cx="0" cy="17429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 name="Line 63"/>
              <p:cNvSpPr>
                <a:spLocks noChangeShapeType="1"/>
              </p:cNvSpPr>
              <p:nvPr/>
            </p:nvSpPr>
            <p:spPr bwMode="auto">
              <a:xfrm>
                <a:off x="7213783" y="3970515"/>
                <a:ext cx="0" cy="18519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69" name="Group 68"/>
              <p:cNvGrpSpPr/>
              <p:nvPr/>
            </p:nvGrpSpPr>
            <p:grpSpPr>
              <a:xfrm>
                <a:off x="2900707" y="3534773"/>
                <a:ext cx="4365355" cy="882377"/>
                <a:chOff x="2900707" y="3534773"/>
                <a:chExt cx="4365355" cy="882377"/>
              </a:xfrm>
            </p:grpSpPr>
            <p:sp>
              <p:nvSpPr>
                <p:cNvPr id="20" name="Freeform 48"/>
                <p:cNvSpPr>
                  <a:spLocks/>
                </p:cNvSpPr>
                <p:nvPr/>
              </p:nvSpPr>
              <p:spPr bwMode="auto">
                <a:xfrm>
                  <a:off x="2947759" y="3589241"/>
                  <a:ext cx="4266023" cy="642719"/>
                </a:xfrm>
                <a:custGeom>
                  <a:avLst/>
                  <a:gdLst>
                    <a:gd name="T0" fmla="*/ 0 w 408"/>
                    <a:gd name="T1" fmla="*/ 0 h 59"/>
                    <a:gd name="T2" fmla="*/ 1295400 w 408"/>
                    <a:gd name="T3" fmla="*/ 561975 h 59"/>
                    <a:gd name="T4" fmla="*/ 2590800 w 408"/>
                    <a:gd name="T5" fmla="*/ 533400 h 59"/>
                    <a:gd name="T6" fmla="*/ 3886200 w 408"/>
                    <a:gd name="T7" fmla="*/ 333375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59">
                      <a:moveTo>
                        <a:pt x="0" y="0"/>
                      </a:moveTo>
                      <a:lnTo>
                        <a:pt x="136" y="59"/>
                      </a:lnTo>
                      <a:lnTo>
                        <a:pt x="272" y="56"/>
                      </a:lnTo>
                      <a:lnTo>
                        <a:pt x="408" y="35"/>
                      </a:lnTo>
                    </a:path>
                  </a:pathLst>
                </a:custGeom>
                <a:noFill/>
                <a:ln w="28575" cmpd="sng">
                  <a:solidFill>
                    <a:srgbClr val="3366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 name="Line 51"/>
                <p:cNvSpPr>
                  <a:spLocks noChangeShapeType="1"/>
                </p:cNvSpPr>
                <p:nvPr/>
              </p:nvSpPr>
              <p:spPr bwMode="auto">
                <a:xfrm flipV="1">
                  <a:off x="4369767" y="4046770"/>
                  <a:ext cx="0" cy="18519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53"/>
                <p:cNvSpPr>
                  <a:spLocks noChangeShapeType="1"/>
                </p:cNvSpPr>
                <p:nvPr/>
              </p:nvSpPr>
              <p:spPr bwMode="auto">
                <a:xfrm flipV="1">
                  <a:off x="5791775" y="3992302"/>
                  <a:ext cx="0" cy="20697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 name="Line 59"/>
                <p:cNvSpPr>
                  <a:spLocks noChangeShapeType="1"/>
                </p:cNvSpPr>
                <p:nvPr/>
              </p:nvSpPr>
              <p:spPr bwMode="auto">
                <a:xfrm>
                  <a:off x="4369767" y="4231960"/>
                  <a:ext cx="0" cy="17429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 name="Line 61"/>
                <p:cNvSpPr>
                  <a:spLocks noChangeShapeType="1"/>
                </p:cNvSpPr>
                <p:nvPr/>
              </p:nvSpPr>
              <p:spPr bwMode="auto">
                <a:xfrm>
                  <a:off x="5791775" y="4199279"/>
                  <a:ext cx="0" cy="217871"/>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 name="Rectangle 69"/>
                <p:cNvSpPr>
                  <a:spLocks noChangeArrowheads="1"/>
                </p:cNvSpPr>
                <p:nvPr/>
              </p:nvSpPr>
              <p:spPr bwMode="auto">
                <a:xfrm>
                  <a:off x="2900707" y="3534773"/>
                  <a:ext cx="94103" cy="98042"/>
                </a:xfrm>
                <a:prstGeom prst="rect">
                  <a:avLst/>
                </a:prstGeom>
                <a:solidFill>
                  <a:srgbClr val="3366FF"/>
                </a:solidFill>
                <a:ln w="19050">
                  <a:solidFill>
                    <a:srgbClr val="3366FF"/>
                  </a:solidFill>
                  <a:miter lim="800000"/>
                  <a:headEnd/>
                  <a:tailEnd/>
                </a:ln>
              </p:spPr>
              <p:txBody>
                <a:bodyPr/>
                <a:lstStyle/>
                <a:p>
                  <a:endParaRPr lang="en-US"/>
                </a:p>
              </p:txBody>
            </p:sp>
            <p:sp>
              <p:nvSpPr>
                <p:cNvPr id="43" name="Rectangle 70"/>
                <p:cNvSpPr>
                  <a:spLocks noChangeArrowheads="1"/>
                </p:cNvSpPr>
                <p:nvPr/>
              </p:nvSpPr>
              <p:spPr bwMode="auto">
                <a:xfrm>
                  <a:off x="4322715" y="4161152"/>
                  <a:ext cx="94103" cy="98042"/>
                </a:xfrm>
                <a:prstGeom prst="rect">
                  <a:avLst/>
                </a:prstGeom>
                <a:solidFill>
                  <a:srgbClr val="3366FF"/>
                </a:solidFill>
                <a:ln w="19050">
                  <a:solidFill>
                    <a:srgbClr val="3366FF"/>
                  </a:solidFill>
                  <a:miter lim="800000"/>
                  <a:headEnd/>
                  <a:tailEnd/>
                </a:ln>
              </p:spPr>
              <p:txBody>
                <a:bodyPr/>
                <a:lstStyle/>
                <a:p>
                  <a:endParaRPr lang="en-US"/>
                </a:p>
              </p:txBody>
            </p:sp>
            <p:sp>
              <p:nvSpPr>
                <p:cNvPr id="44" name="Rectangle 71"/>
                <p:cNvSpPr>
                  <a:spLocks noChangeArrowheads="1"/>
                </p:cNvSpPr>
                <p:nvPr/>
              </p:nvSpPr>
              <p:spPr bwMode="auto">
                <a:xfrm>
                  <a:off x="5749951" y="4144812"/>
                  <a:ext cx="94103" cy="98042"/>
                </a:xfrm>
                <a:prstGeom prst="rect">
                  <a:avLst/>
                </a:prstGeom>
                <a:solidFill>
                  <a:srgbClr val="3366FF"/>
                </a:solidFill>
                <a:ln w="19050">
                  <a:solidFill>
                    <a:srgbClr val="3366FF"/>
                  </a:solidFill>
                  <a:miter lim="800000"/>
                  <a:headEnd/>
                  <a:tailEnd/>
                </a:ln>
              </p:spPr>
              <p:txBody>
                <a:bodyPr/>
                <a:lstStyle/>
                <a:p>
                  <a:endParaRPr lang="en-US"/>
                </a:p>
              </p:txBody>
            </p:sp>
            <p:sp>
              <p:nvSpPr>
                <p:cNvPr id="45" name="Rectangle 72"/>
                <p:cNvSpPr>
                  <a:spLocks noChangeArrowheads="1"/>
                </p:cNvSpPr>
                <p:nvPr/>
              </p:nvSpPr>
              <p:spPr bwMode="auto">
                <a:xfrm>
                  <a:off x="7171959" y="3916047"/>
                  <a:ext cx="94103" cy="98042"/>
                </a:xfrm>
                <a:prstGeom prst="rect">
                  <a:avLst/>
                </a:prstGeom>
                <a:solidFill>
                  <a:srgbClr val="3366FF"/>
                </a:solidFill>
                <a:ln w="19050">
                  <a:solidFill>
                    <a:srgbClr val="3366FF"/>
                  </a:solidFill>
                  <a:miter lim="800000"/>
                  <a:headEnd/>
                  <a:tailEnd/>
                </a:ln>
              </p:spPr>
              <p:txBody>
                <a:bodyPr/>
                <a:lstStyle/>
                <a:p>
                  <a:endParaRPr lang="en-US"/>
                </a:p>
              </p:txBody>
            </p:sp>
          </p:grpSp>
        </p:grpSp>
        <p:sp>
          <p:nvSpPr>
            <p:cNvPr id="64" name="Rectangle 101"/>
            <p:cNvSpPr>
              <a:spLocks noChangeArrowheads="1"/>
            </p:cNvSpPr>
            <p:nvPr/>
          </p:nvSpPr>
          <p:spPr bwMode="auto">
            <a:xfrm>
              <a:off x="3221356" y="4517007"/>
              <a:ext cx="8695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800" b="1" dirty="0" smtClean="0">
                  <a:solidFill>
                    <a:srgbClr val="000000"/>
                  </a:solidFill>
                </a:rPr>
                <a:t>iPAS</a:t>
              </a:r>
              <a:r>
                <a:rPr lang="en-US" sz="1800" b="1" baseline="-25000" dirty="0" smtClean="0">
                  <a:solidFill>
                    <a:srgbClr val="000000"/>
                  </a:solidFill>
                </a:rPr>
                <a:t>45</a:t>
              </a:r>
              <a:endParaRPr lang="en-US" sz="1800" b="1" baseline="-25000" dirty="0"/>
            </a:p>
          </p:txBody>
        </p:sp>
        <p:pic>
          <p:nvPicPr>
            <p:cNvPr id="65" name="Picture 102" descr="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3351" y="3876104"/>
              <a:ext cx="927093" cy="1067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6" name="Picture 103" descr="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20756" y="1804297"/>
            <a:ext cx="811691" cy="1073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err="1">
                <a:solidFill>
                  <a:schemeClr val="tx2"/>
                </a:solidFill>
                <a:latin typeface="Verdana" pitchFamily="34" charset="0"/>
                <a:ea typeface="ＭＳ Ｐゴシック" pitchFamily="34" charset="-128"/>
                <a:cs typeface="Verdana" pitchFamily="34" charset="0"/>
              </a:rPr>
              <a:t>Ipsilateral</a:t>
            </a:r>
            <a:r>
              <a:rPr lang="en-US" sz="3000" dirty="0">
                <a:solidFill>
                  <a:schemeClr val="tx2"/>
                </a:solidFill>
                <a:latin typeface="Verdana" pitchFamily="34" charset="0"/>
                <a:ea typeface="ＭＳ Ｐゴシック" pitchFamily="34" charset="-128"/>
                <a:cs typeface="Verdana" pitchFamily="34" charset="0"/>
              </a:rPr>
              <a:t> PAS </a:t>
            </a:r>
            <a:r>
              <a:rPr lang="en-US" sz="3000" dirty="0" smtClean="0">
                <a:solidFill>
                  <a:schemeClr val="tx2"/>
                </a:solidFill>
                <a:latin typeface="Verdana" pitchFamily="34" charset="0"/>
                <a:ea typeface="ＭＳ Ｐゴシック" pitchFamily="34" charset="-128"/>
                <a:cs typeface="Verdana" pitchFamily="34" charset="0"/>
              </a:rPr>
              <a:t>Protocol </a:t>
            </a:r>
            <a:r>
              <a:rPr lang="en-US" sz="3000" dirty="0">
                <a:solidFill>
                  <a:schemeClr val="tx2"/>
                </a:solidFill>
                <a:latin typeface="Verdana" pitchFamily="34" charset="0"/>
                <a:ea typeface="ＭＳ Ｐゴシック" pitchFamily="34" charset="-128"/>
                <a:cs typeface="Verdana" pitchFamily="34" charset="0"/>
              </a:rPr>
              <a:t>(iPAS45</a:t>
            </a:r>
            <a:r>
              <a:rPr lang="en-US" sz="3000" dirty="0" smtClean="0">
                <a:solidFill>
                  <a:schemeClr val="tx2"/>
                </a:solidFill>
                <a:latin typeface="Verdana" pitchFamily="34" charset="0"/>
                <a:ea typeface="ＭＳ Ｐゴシック" pitchFamily="34" charset="-128"/>
                <a:cs typeface="Verdana" pitchFamily="34" charset="0"/>
              </a:rPr>
              <a:t>)</a:t>
            </a:r>
          </a:p>
          <a:p>
            <a:r>
              <a:rPr lang="en-US" sz="3000" b="1" dirty="0" smtClean="0">
                <a:solidFill>
                  <a:schemeClr val="tx2"/>
                </a:solidFill>
                <a:latin typeface="Verdana" pitchFamily="34" charset="0"/>
                <a:ea typeface="ＭＳ Ｐゴシック" pitchFamily="34" charset="-128"/>
                <a:cs typeface="Verdana" pitchFamily="34" charset="0"/>
              </a:rPr>
              <a:t>LTD-like Effects </a:t>
            </a:r>
            <a:r>
              <a:rPr lang="en-US" sz="3000" dirty="0" smtClean="0">
                <a:solidFill>
                  <a:schemeClr val="tx2"/>
                </a:solidFill>
                <a:latin typeface="Verdana" pitchFamily="34" charset="0"/>
                <a:ea typeface="ＭＳ Ｐゴシック" pitchFamily="34" charset="-128"/>
                <a:cs typeface="Verdana" pitchFamily="34" charset="0"/>
              </a:rPr>
              <a:t>via S1-S1 connection</a:t>
            </a:r>
            <a:endParaRPr lang="en-US" sz="3000" dirty="0">
              <a:solidFill>
                <a:schemeClr val="tx2"/>
              </a:solidFill>
              <a:latin typeface="Verdana" pitchFamily="34" charset="0"/>
              <a:ea typeface="ＭＳ Ｐゴシック" pitchFamily="34" charset="-128"/>
              <a:cs typeface="Verdana" pitchFamily="34" charset="0"/>
            </a:endParaRPr>
          </a:p>
        </p:txBody>
      </p:sp>
      <p:sp>
        <p:nvSpPr>
          <p:cNvPr id="72" name="Text Box 37"/>
          <p:cNvSpPr txBox="1">
            <a:spLocks noChangeArrowheads="1"/>
          </p:cNvSpPr>
          <p:nvPr/>
        </p:nvSpPr>
        <p:spPr bwMode="auto">
          <a:xfrm>
            <a:off x="5613368" y="6024672"/>
            <a:ext cx="333133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500" dirty="0" err="1" smtClean="0">
                <a:ea typeface="MS PGothic" pitchFamily="34" charset="-128"/>
                <a:cs typeface="Arial" pitchFamily="34" charset="0"/>
              </a:rPr>
              <a:t>Conde</a:t>
            </a:r>
            <a:r>
              <a:rPr lang="en-GB" altLang="zh-CN" sz="1500" dirty="0" smtClean="0">
                <a:ea typeface="MS PGothic" pitchFamily="34" charset="-128"/>
                <a:cs typeface="Arial" pitchFamily="34" charset="0"/>
              </a:rPr>
              <a:t> </a:t>
            </a:r>
            <a:r>
              <a:rPr lang="en-GB" altLang="zh-CN" sz="1500" dirty="0">
                <a:ea typeface="MS PGothic" pitchFamily="34" charset="-128"/>
                <a:cs typeface="Arial" pitchFamily="34" charset="0"/>
              </a:rPr>
              <a:t>et al. </a:t>
            </a:r>
            <a:r>
              <a:rPr lang="en-GB" altLang="zh-CN" sz="1500" b="1" i="1" dirty="0" smtClean="0">
                <a:ea typeface="MS PGothic" pitchFamily="34" charset="-128"/>
                <a:cs typeface="Arial" pitchFamily="34" charset="0"/>
              </a:rPr>
              <a:t>J </a:t>
            </a:r>
            <a:r>
              <a:rPr lang="en-GB" altLang="zh-CN" sz="1500" b="1" i="1" dirty="0" err="1" smtClean="0">
                <a:ea typeface="MS PGothic" pitchFamily="34" charset="-128"/>
                <a:cs typeface="Arial" pitchFamily="34" charset="0"/>
              </a:rPr>
              <a:t>Neurophysiol</a:t>
            </a:r>
            <a:r>
              <a:rPr lang="en-GB" altLang="zh-CN" sz="1500" b="1" i="1" dirty="0" smtClean="0">
                <a:ea typeface="MS PGothic" pitchFamily="34" charset="-128"/>
                <a:cs typeface="Arial" pitchFamily="34" charset="0"/>
              </a:rPr>
              <a:t> </a:t>
            </a:r>
            <a:r>
              <a:rPr lang="en-GB" altLang="zh-CN" sz="1500" dirty="0" smtClean="0">
                <a:ea typeface="MS PGothic" pitchFamily="34" charset="-128"/>
                <a:cs typeface="Arial" pitchFamily="34" charset="0"/>
              </a:rPr>
              <a:t>2011</a:t>
            </a:r>
            <a:endParaRPr lang="de-DE" sz="1500" baseline="30000" dirty="0">
              <a:ea typeface="MS PGothic" pitchFamily="34" charset="-128"/>
              <a:cs typeface="Arial" pitchFamily="34" charset="0"/>
            </a:endParaRPr>
          </a:p>
        </p:txBody>
      </p:sp>
    </p:spTree>
    <p:extLst>
      <p:ext uri="{BB962C8B-B14F-4D97-AF65-F5344CB8AC3E}">
        <p14:creationId xmlns:p14="http://schemas.microsoft.com/office/powerpoint/2010/main" xmlns="" val="94625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923594" y="1828060"/>
            <a:ext cx="7232804" cy="4032447"/>
            <a:chOff x="1039044" y="2132857"/>
            <a:chExt cx="8136904" cy="4032447"/>
          </a:xfrm>
        </p:grpSpPr>
        <p:sp>
          <p:nvSpPr>
            <p:cNvPr id="4" name="Rectangle 3"/>
            <p:cNvSpPr/>
            <p:nvPr/>
          </p:nvSpPr>
          <p:spPr bwMode="auto">
            <a:xfrm>
              <a:off x="7205512" y="3167283"/>
              <a:ext cx="1826420" cy="1164365"/>
            </a:xfrm>
            <a:prstGeom prst="rect">
              <a:avLst/>
            </a:prstGeom>
            <a:solidFill>
              <a:schemeClr val="bg1">
                <a:lumMod val="95000"/>
              </a:schemeClr>
            </a:solidFill>
            <a:ln w="9525">
              <a:noFill/>
              <a:miter lim="800000"/>
              <a:headEnd/>
              <a:tailEnd/>
            </a:ln>
            <a:effectLst/>
          </p:spPr>
          <p:txBody>
            <a:bodyPr wrap="none" rtlCol="0" anchor="ctr">
              <a:prstTxWarp prst="textNoShape">
                <a:avLst/>
              </a:prstTxWarp>
            </a:bodyPr>
            <a:lstStyle/>
            <a:p>
              <a:pPr algn="ctr"/>
              <a:endParaRPr lang="en-US"/>
            </a:p>
          </p:txBody>
        </p:sp>
        <p:sp>
          <p:nvSpPr>
            <p:cNvPr id="5" name="Text Box 37"/>
            <p:cNvSpPr txBox="1">
              <a:spLocks noChangeArrowheads="1"/>
            </p:cNvSpPr>
            <p:nvPr/>
          </p:nvSpPr>
          <p:spPr bwMode="auto">
            <a:xfrm>
              <a:off x="4499296" y="4941169"/>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6" name="Line 13"/>
            <p:cNvSpPr>
              <a:spLocks noChangeShapeType="1"/>
            </p:cNvSpPr>
            <p:nvPr/>
          </p:nvSpPr>
          <p:spPr bwMode="auto">
            <a:xfrm flipV="1">
              <a:off x="5576246" y="4586304"/>
              <a:ext cx="636735" cy="53410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7" name="Line 13"/>
            <p:cNvSpPr>
              <a:spLocks noChangeShapeType="1"/>
            </p:cNvSpPr>
            <p:nvPr/>
          </p:nvSpPr>
          <p:spPr bwMode="auto">
            <a:xfrm flipV="1">
              <a:off x="6578276" y="3520578"/>
              <a:ext cx="5384"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8" name="Group 7"/>
            <p:cNvGrpSpPr/>
            <p:nvPr/>
          </p:nvGrpSpPr>
          <p:grpSpPr>
            <a:xfrm>
              <a:off x="5011425" y="4056146"/>
              <a:ext cx="618043" cy="509442"/>
              <a:chOff x="2942692" y="3444858"/>
              <a:chExt cx="618043" cy="509442"/>
            </a:xfrm>
          </p:grpSpPr>
          <p:sp>
            <p:nvSpPr>
              <p:cNvPr id="9"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0"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grpSp>
          <p:nvGrpSpPr>
            <p:cNvPr id="11" name="Group 10"/>
            <p:cNvGrpSpPr/>
            <p:nvPr/>
          </p:nvGrpSpPr>
          <p:grpSpPr>
            <a:xfrm>
              <a:off x="5012770" y="2932760"/>
              <a:ext cx="549133" cy="510749"/>
              <a:chOff x="2944037" y="2321472"/>
              <a:chExt cx="549133" cy="510749"/>
            </a:xfrm>
          </p:grpSpPr>
          <p:sp>
            <p:nvSpPr>
              <p:cNvPr id="12" name="Oval 148"/>
              <p:cNvSpPr>
                <a:spLocks noChangeArrowheads="1"/>
              </p:cNvSpPr>
              <p:nvPr/>
            </p:nvSpPr>
            <p:spPr bwMode="auto">
              <a:xfrm>
                <a:off x="2944037" y="2321472"/>
                <a:ext cx="549133" cy="510749"/>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3"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14" name="Rounded Rectangle 13"/>
            <p:cNvSpPr/>
            <p:nvPr/>
          </p:nvSpPr>
          <p:spPr bwMode="auto">
            <a:xfrm>
              <a:off x="1039044" y="2132857"/>
              <a:ext cx="8136904" cy="403244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15" name="Group 14"/>
            <p:cNvGrpSpPr/>
            <p:nvPr/>
          </p:nvGrpSpPr>
          <p:grpSpPr>
            <a:xfrm flipH="1">
              <a:off x="4884664" y="5120407"/>
              <a:ext cx="576064" cy="804477"/>
              <a:chOff x="3917134" y="4069432"/>
              <a:chExt cx="616429" cy="804477"/>
            </a:xfrm>
          </p:grpSpPr>
          <p:sp>
            <p:nvSpPr>
              <p:cNvPr id="16"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17"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18"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grpSp>
          <p:nvGrpSpPr>
            <p:cNvPr id="19" name="Group 18"/>
            <p:cNvGrpSpPr/>
            <p:nvPr/>
          </p:nvGrpSpPr>
          <p:grpSpPr>
            <a:xfrm>
              <a:off x="6306158" y="4047171"/>
              <a:ext cx="618043" cy="509442"/>
              <a:chOff x="2942692" y="3444858"/>
              <a:chExt cx="618043" cy="509442"/>
            </a:xfrm>
          </p:grpSpPr>
          <p:sp>
            <p:nvSpPr>
              <p:cNvPr id="20"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1"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22" name="Group 21"/>
            <p:cNvGrpSpPr/>
            <p:nvPr/>
          </p:nvGrpSpPr>
          <p:grpSpPr>
            <a:xfrm>
              <a:off x="6307503" y="2923785"/>
              <a:ext cx="549133" cy="510749"/>
              <a:chOff x="2944037" y="2321472"/>
              <a:chExt cx="549133" cy="510749"/>
            </a:xfrm>
          </p:grpSpPr>
          <p:sp>
            <p:nvSpPr>
              <p:cNvPr id="23" name="Oval 148"/>
              <p:cNvSpPr>
                <a:spLocks noChangeArrowheads="1"/>
              </p:cNvSpPr>
              <p:nvPr/>
            </p:nvSpPr>
            <p:spPr bwMode="auto">
              <a:xfrm>
                <a:off x="2944037" y="2321472"/>
                <a:ext cx="549133" cy="510749"/>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24"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ea typeface="MS PGothic" pitchFamily="34" charset="-128"/>
                  <a:cs typeface="Arial" pitchFamily="34" charset="0"/>
                </a:endParaRPr>
              </a:p>
            </p:txBody>
          </p:sp>
        </p:grpSp>
        <p:sp>
          <p:nvSpPr>
            <p:cNvPr id="25" name="Lightning Bolt 24"/>
            <p:cNvSpPr/>
            <p:nvPr/>
          </p:nvSpPr>
          <p:spPr bwMode="auto">
            <a:xfrm>
              <a:off x="4765713" y="2456112"/>
              <a:ext cx="47024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26" name="Line 13"/>
            <p:cNvSpPr>
              <a:spLocks noChangeShapeType="1"/>
            </p:cNvSpPr>
            <p:nvPr/>
          </p:nvSpPr>
          <p:spPr bwMode="auto">
            <a:xfrm flipH="1" flipV="1">
              <a:off x="5629468" y="3140969"/>
              <a:ext cx="576064" cy="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7" name="Freeform 4368"/>
            <p:cNvSpPr>
              <a:spLocks/>
            </p:cNvSpPr>
            <p:nvPr/>
          </p:nvSpPr>
          <p:spPr bwMode="auto">
            <a:xfrm rot="9426619">
              <a:off x="6475155" y="5251063"/>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sp>
          <p:nvSpPr>
            <p:cNvPr id="28" name="Text Box 37"/>
            <p:cNvSpPr txBox="1">
              <a:spLocks noChangeArrowheads="1"/>
            </p:cNvSpPr>
            <p:nvPr/>
          </p:nvSpPr>
          <p:spPr bwMode="auto">
            <a:xfrm>
              <a:off x="4961647" y="2169107"/>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30" name="Text Box 37"/>
            <p:cNvSpPr txBox="1">
              <a:spLocks noChangeArrowheads="1"/>
            </p:cNvSpPr>
            <p:nvPr/>
          </p:nvSpPr>
          <p:spPr bwMode="auto">
            <a:xfrm>
              <a:off x="5939456" y="4783839"/>
              <a:ext cx="85196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31" name="Text Box 37"/>
            <p:cNvSpPr txBox="1">
              <a:spLocks noChangeArrowheads="1"/>
            </p:cNvSpPr>
            <p:nvPr/>
          </p:nvSpPr>
          <p:spPr bwMode="auto">
            <a:xfrm>
              <a:off x="4674634" y="2671857"/>
              <a:ext cx="25595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600" dirty="0" smtClean="0">
                  <a:ea typeface="MS PGothic" pitchFamily="34" charset="-128"/>
                  <a:cs typeface="Arial" pitchFamily="34" charset="0"/>
                </a:rPr>
                <a:t>10ms</a:t>
              </a:r>
              <a:endParaRPr lang="de-DE" sz="1600" baseline="30000" dirty="0">
                <a:solidFill>
                  <a:srgbClr val="000000"/>
                </a:solidFill>
                <a:ea typeface="MS PGothic" pitchFamily="34" charset="-128"/>
                <a:cs typeface="Arial" pitchFamily="34" charset="0"/>
              </a:endParaRPr>
            </a:p>
          </p:txBody>
        </p:sp>
        <p:sp>
          <p:nvSpPr>
            <p:cNvPr id="32" name="Text Box 37"/>
            <p:cNvSpPr txBox="1">
              <a:spLocks noChangeArrowheads="1"/>
            </p:cNvSpPr>
            <p:nvPr/>
          </p:nvSpPr>
          <p:spPr bwMode="auto">
            <a:xfrm>
              <a:off x="5947720" y="3595328"/>
              <a:ext cx="85196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5</a:t>
              </a:r>
              <a:r>
                <a:rPr lang="en-GB" altLang="zh-CN" sz="1600" dirty="0" smtClean="0">
                  <a:ea typeface="MS PGothic" pitchFamily="34" charset="-128"/>
                  <a:cs typeface="Arial" pitchFamily="34" charset="0"/>
                </a:rPr>
                <a:t>ms</a:t>
              </a:r>
              <a:endParaRPr lang="de-DE" sz="1600" baseline="30000" dirty="0">
                <a:solidFill>
                  <a:srgbClr val="000000"/>
                </a:solidFill>
                <a:ea typeface="MS PGothic" pitchFamily="34" charset="-128"/>
                <a:cs typeface="Arial" pitchFamily="34" charset="0"/>
              </a:endParaRPr>
            </a:p>
          </p:txBody>
        </p:sp>
        <p:sp>
          <p:nvSpPr>
            <p:cNvPr id="33" name="Text Box 37"/>
            <p:cNvSpPr txBox="1">
              <a:spLocks noChangeArrowheads="1"/>
            </p:cNvSpPr>
            <p:nvPr/>
          </p:nvSpPr>
          <p:spPr bwMode="auto">
            <a:xfrm>
              <a:off x="4211264" y="2336873"/>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3200" b="1" dirty="0" smtClean="0">
                  <a:ea typeface="MS PGothic" pitchFamily="34" charset="-128"/>
                  <a:cs typeface="Arial" pitchFamily="34" charset="0"/>
                </a:rPr>
                <a:t>?</a:t>
              </a:r>
              <a:endParaRPr lang="de-DE" sz="3200" b="1" baseline="30000" dirty="0">
                <a:ea typeface="MS PGothic" pitchFamily="34" charset="-128"/>
                <a:cs typeface="Arial" pitchFamily="34" charset="0"/>
              </a:endParaRPr>
            </a:p>
          </p:txBody>
        </p: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2348" y="2762551"/>
              <a:ext cx="24130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grpSp>
          <p:nvGrpSpPr>
            <p:cNvPr id="35" name="Group 34"/>
            <p:cNvGrpSpPr/>
            <p:nvPr/>
          </p:nvGrpSpPr>
          <p:grpSpPr>
            <a:xfrm>
              <a:off x="7375748" y="3272352"/>
              <a:ext cx="432048" cy="360208"/>
              <a:chOff x="2942692" y="3444858"/>
              <a:chExt cx="618043" cy="509442"/>
            </a:xfrm>
          </p:grpSpPr>
          <p:sp>
            <p:nvSpPr>
              <p:cNvPr id="36"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37"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endParaRPr lang="de-DE" sz="1600" baseline="30000" dirty="0">
                  <a:solidFill>
                    <a:srgbClr val="000000"/>
                  </a:solidFill>
                  <a:ea typeface="MS PGothic" pitchFamily="34" charset="-128"/>
                  <a:cs typeface="Arial" pitchFamily="34" charset="0"/>
                </a:endParaRPr>
              </a:p>
            </p:txBody>
          </p:sp>
        </p:grpSp>
        <p:sp>
          <p:nvSpPr>
            <p:cNvPr id="38" name="Text Box 37"/>
            <p:cNvSpPr txBox="1">
              <a:spLocks noChangeArrowheads="1"/>
            </p:cNvSpPr>
            <p:nvPr/>
          </p:nvSpPr>
          <p:spPr bwMode="auto">
            <a:xfrm>
              <a:off x="7807796" y="3268917"/>
              <a:ext cx="129614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FF0000"/>
                  </a:solidFill>
                  <a:ea typeface="MS PGothic" pitchFamily="34" charset="-128"/>
                  <a:cs typeface="Arial" pitchFamily="34" charset="0"/>
                </a:rPr>
                <a:t>excitation</a:t>
              </a:r>
              <a:endParaRPr lang="de-DE" sz="1600" b="1" baseline="30000" dirty="0">
                <a:solidFill>
                  <a:srgbClr val="FF0000"/>
                </a:solidFill>
                <a:ea typeface="MS PGothic" pitchFamily="34" charset="-128"/>
                <a:cs typeface="Arial" pitchFamily="34" charset="0"/>
              </a:endParaRPr>
            </a:p>
          </p:txBody>
        </p:sp>
        <p:sp>
          <p:nvSpPr>
            <p:cNvPr id="39" name="Oval 151"/>
            <p:cNvSpPr>
              <a:spLocks noChangeArrowheads="1"/>
            </p:cNvSpPr>
            <p:nvPr/>
          </p:nvSpPr>
          <p:spPr bwMode="auto">
            <a:xfrm>
              <a:off x="7375748" y="3848248"/>
              <a:ext cx="382935" cy="360208"/>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0" name="Text Box 37"/>
            <p:cNvSpPr txBox="1">
              <a:spLocks noChangeArrowheads="1"/>
            </p:cNvSpPr>
            <p:nvPr/>
          </p:nvSpPr>
          <p:spPr bwMode="auto">
            <a:xfrm>
              <a:off x="7807796" y="3847735"/>
              <a:ext cx="1296144"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b="1" dirty="0" smtClean="0">
                  <a:solidFill>
                    <a:srgbClr val="3366FF"/>
                  </a:solidFill>
                  <a:ea typeface="MS PGothic" pitchFamily="34" charset="-128"/>
                  <a:cs typeface="Arial" pitchFamily="34" charset="0"/>
                </a:rPr>
                <a:t>inhibition</a:t>
              </a:r>
              <a:endParaRPr lang="de-DE" sz="1600" b="1" baseline="30000" dirty="0">
                <a:solidFill>
                  <a:srgbClr val="3366FF"/>
                </a:solidFill>
                <a:ea typeface="MS PGothic" pitchFamily="34" charset="-128"/>
                <a:cs typeface="Arial" pitchFamily="34" charset="0"/>
              </a:endParaRPr>
            </a:p>
          </p:txBody>
        </p:sp>
        <p:sp>
          <p:nvSpPr>
            <p:cNvPr id="41" name="Rectangle 40"/>
            <p:cNvSpPr/>
            <p:nvPr/>
          </p:nvSpPr>
          <p:spPr>
            <a:xfrm>
              <a:off x="5254076" y="2575191"/>
              <a:ext cx="1560283" cy="256480"/>
            </a:xfrm>
            <a:prstGeom prst="rect">
              <a:avLst/>
            </a:prstGeom>
          </p:spPr>
          <p:txBody>
            <a:bodyPr wrap="none">
              <a:spAutoFit/>
            </a:bodyPr>
            <a:lstStyle/>
            <a:p>
              <a:pPr algn="ctr" eaLnBrk="1" hangingPunct="1"/>
              <a:r>
                <a:rPr lang="en-GB" sz="1600" baseline="30000" dirty="0">
                  <a:solidFill>
                    <a:srgbClr val="000000"/>
                  </a:solidFill>
                  <a:ea typeface="MS PGothic" pitchFamily="34" charset="-128"/>
                  <a:cs typeface="Arial" pitchFamily="34" charset="0"/>
                </a:rPr>
                <a:t>(</a:t>
              </a:r>
              <a:r>
                <a:rPr lang="en-GB" sz="1600" baseline="30000" dirty="0" err="1">
                  <a:solidFill>
                    <a:srgbClr val="000000"/>
                  </a:solidFill>
                  <a:ea typeface="MS PGothic" pitchFamily="34" charset="-128"/>
                  <a:cs typeface="Arial" pitchFamily="34" charset="0"/>
                </a:rPr>
                <a:t>Ferbert</a:t>
              </a:r>
              <a:r>
                <a:rPr lang="en-GB" sz="1600" baseline="30000" dirty="0">
                  <a:solidFill>
                    <a:srgbClr val="000000"/>
                  </a:solidFill>
                  <a:ea typeface="MS PGothic" pitchFamily="34" charset="-128"/>
                  <a:cs typeface="Arial" pitchFamily="34" charset="0"/>
                </a:rPr>
                <a:t> et al. 1992)</a:t>
              </a:r>
              <a:endParaRPr lang="de-DE" sz="1600" baseline="30000" dirty="0">
                <a:solidFill>
                  <a:srgbClr val="000000"/>
                </a:solidFill>
                <a:ea typeface="MS PGothic" pitchFamily="34" charset="-128"/>
                <a:cs typeface="Arial" pitchFamily="34" charset="0"/>
              </a:endParaRPr>
            </a:p>
          </p:txBody>
        </p:sp>
      </p:grpSp>
      <p:sp>
        <p:nvSpPr>
          <p:cNvPr id="45"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PAS Effect via </a:t>
            </a:r>
            <a:r>
              <a:rPr lang="en-US" sz="3000" b="1" dirty="0" smtClean="0">
                <a:solidFill>
                  <a:schemeClr val="tx2"/>
                </a:solidFill>
                <a:latin typeface="Verdana" pitchFamily="34" charset="0"/>
                <a:ea typeface="ＭＳ Ｐゴシック" pitchFamily="34" charset="-128"/>
                <a:cs typeface="Verdana" pitchFamily="34" charset="0"/>
              </a:rPr>
              <a:t>M1-M1 connection</a:t>
            </a:r>
            <a:r>
              <a:rPr lang="en-US" sz="3000" dirty="0" smtClean="0">
                <a:solidFill>
                  <a:schemeClr val="tx2"/>
                </a:solidFill>
                <a:latin typeface="Verdana" pitchFamily="34" charset="0"/>
                <a:ea typeface="ＭＳ Ｐゴシック" pitchFamily="34" charset="-128"/>
                <a:cs typeface="Verdana" pitchFamily="34" charset="0"/>
              </a:rPr>
              <a:t>?</a:t>
            </a:r>
          </a:p>
          <a:p>
            <a:r>
              <a:rPr lang="en-US" sz="3000" dirty="0" err="1" smtClean="0">
                <a:solidFill>
                  <a:schemeClr val="tx2"/>
                </a:solidFill>
                <a:latin typeface="Verdana" pitchFamily="34" charset="0"/>
                <a:ea typeface="ＭＳ Ｐゴシック" pitchFamily="34" charset="-128"/>
                <a:cs typeface="Verdana" pitchFamily="34" charset="0"/>
              </a:rPr>
              <a:t>Ipsilaleral</a:t>
            </a:r>
            <a:r>
              <a:rPr lang="en-US" sz="3000" dirty="0" smtClean="0">
                <a:solidFill>
                  <a:schemeClr val="tx2"/>
                </a:solidFill>
                <a:latin typeface="Verdana" pitchFamily="34" charset="0"/>
                <a:ea typeface="ＭＳ Ｐゴシック" pitchFamily="34" charset="-128"/>
                <a:cs typeface="Verdana" pitchFamily="34" charset="0"/>
              </a:rPr>
              <a:t> PAS protocol (iPAS</a:t>
            </a:r>
            <a:r>
              <a:rPr lang="en-US" sz="3000" baseline="-25000" dirty="0" smtClean="0">
                <a:solidFill>
                  <a:schemeClr val="tx2"/>
                </a:solidFill>
                <a:latin typeface="Verdana" pitchFamily="34" charset="0"/>
                <a:ea typeface="ＭＳ Ｐゴシック" pitchFamily="34" charset="-128"/>
                <a:cs typeface="Verdana" pitchFamily="34" charset="0"/>
              </a:rPr>
              <a:t>35</a:t>
            </a:r>
            <a:r>
              <a:rPr lang="en-US" sz="3000" dirty="0" smtClean="0">
                <a:solidFill>
                  <a:schemeClr val="tx2"/>
                </a:solidFill>
                <a:latin typeface="Verdana" pitchFamily="34" charset="0"/>
                <a:ea typeface="ＭＳ Ｐゴシック" pitchFamily="34" charset="-128"/>
                <a:cs typeface="Verdana" pitchFamily="34" charset="0"/>
              </a:rPr>
              <a:t>)</a:t>
            </a:r>
          </a:p>
        </p:txBody>
      </p:sp>
    </p:spTree>
    <p:extLst>
      <p:ext uri="{BB962C8B-B14F-4D97-AF65-F5344CB8AC3E}">
        <p14:creationId xmlns:p14="http://schemas.microsoft.com/office/powerpoint/2010/main" xmlns="" val="37015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4278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Neuroimaging&amp;Humans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Rules&amp;Principles</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30618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3"/>
          <p:cNvSpPr>
            <a:spLocks noChangeArrowheads="1"/>
          </p:cNvSpPr>
          <p:nvPr/>
        </p:nvSpPr>
        <p:spPr bwMode="auto">
          <a:xfrm>
            <a:off x="1827244" y="1889015"/>
            <a:ext cx="772965" cy="3295297"/>
          </a:xfrm>
          <a:prstGeom prst="rect">
            <a:avLst/>
          </a:prstGeom>
          <a:solidFill>
            <a:srgbClr val="EAEAE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 name="Line 94"/>
          <p:cNvSpPr>
            <a:spLocks noChangeShapeType="1"/>
          </p:cNvSpPr>
          <p:nvPr/>
        </p:nvSpPr>
        <p:spPr bwMode="auto">
          <a:xfrm>
            <a:off x="927259" y="3751810"/>
            <a:ext cx="5056028" cy="0"/>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 name="Line 9"/>
          <p:cNvSpPr>
            <a:spLocks noChangeShapeType="1"/>
          </p:cNvSpPr>
          <p:nvPr/>
        </p:nvSpPr>
        <p:spPr bwMode="auto">
          <a:xfrm>
            <a:off x="952043" y="1870858"/>
            <a:ext cx="0" cy="330074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 name="Line 10"/>
          <p:cNvSpPr>
            <a:spLocks noChangeShapeType="1"/>
          </p:cNvSpPr>
          <p:nvPr/>
        </p:nvSpPr>
        <p:spPr bwMode="auto">
          <a:xfrm>
            <a:off x="905572" y="5171602"/>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 name="Line 12"/>
          <p:cNvSpPr>
            <a:spLocks noChangeShapeType="1"/>
          </p:cNvSpPr>
          <p:nvPr/>
        </p:nvSpPr>
        <p:spPr bwMode="auto">
          <a:xfrm>
            <a:off x="905572" y="4703179"/>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14"/>
          <p:cNvSpPr>
            <a:spLocks noChangeShapeType="1"/>
          </p:cNvSpPr>
          <p:nvPr/>
        </p:nvSpPr>
        <p:spPr bwMode="auto">
          <a:xfrm>
            <a:off x="905572" y="4223863"/>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16"/>
          <p:cNvSpPr>
            <a:spLocks noChangeShapeType="1"/>
          </p:cNvSpPr>
          <p:nvPr/>
        </p:nvSpPr>
        <p:spPr bwMode="auto">
          <a:xfrm>
            <a:off x="905572" y="3755441"/>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18"/>
          <p:cNvSpPr>
            <a:spLocks noChangeShapeType="1"/>
          </p:cNvSpPr>
          <p:nvPr/>
        </p:nvSpPr>
        <p:spPr bwMode="auto">
          <a:xfrm>
            <a:off x="905572" y="3287019"/>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20"/>
          <p:cNvSpPr>
            <a:spLocks noChangeShapeType="1"/>
          </p:cNvSpPr>
          <p:nvPr/>
        </p:nvSpPr>
        <p:spPr bwMode="auto">
          <a:xfrm>
            <a:off x="905572" y="2818596"/>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22"/>
          <p:cNvSpPr>
            <a:spLocks noChangeShapeType="1"/>
          </p:cNvSpPr>
          <p:nvPr/>
        </p:nvSpPr>
        <p:spPr bwMode="auto">
          <a:xfrm>
            <a:off x="905572" y="2339280"/>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Line 24"/>
          <p:cNvSpPr>
            <a:spLocks noChangeShapeType="1"/>
          </p:cNvSpPr>
          <p:nvPr/>
        </p:nvSpPr>
        <p:spPr bwMode="auto">
          <a:xfrm>
            <a:off x="905572" y="1870858"/>
            <a:ext cx="4647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Line 25"/>
          <p:cNvSpPr>
            <a:spLocks noChangeShapeType="1"/>
          </p:cNvSpPr>
          <p:nvPr/>
        </p:nvSpPr>
        <p:spPr bwMode="auto">
          <a:xfrm>
            <a:off x="952043" y="5171602"/>
            <a:ext cx="505602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Line 26"/>
          <p:cNvSpPr>
            <a:spLocks noChangeShapeType="1"/>
          </p:cNvSpPr>
          <p:nvPr/>
        </p:nvSpPr>
        <p:spPr bwMode="auto">
          <a:xfrm flipV="1">
            <a:off x="952043" y="5171602"/>
            <a:ext cx="0" cy="544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 name="Freeform 31"/>
          <p:cNvSpPr>
            <a:spLocks/>
          </p:cNvSpPr>
          <p:nvPr/>
        </p:nvSpPr>
        <p:spPr bwMode="auto">
          <a:xfrm>
            <a:off x="1584047" y="2459109"/>
            <a:ext cx="3792020" cy="1296332"/>
          </a:xfrm>
          <a:custGeom>
            <a:avLst/>
            <a:gdLst>
              <a:gd name="T0" fmla="*/ 0 w 408"/>
              <a:gd name="T1" fmla="*/ 1133475 h 119"/>
              <a:gd name="T2" fmla="*/ 1295400 w 408"/>
              <a:gd name="T3" fmla="*/ 0 h 119"/>
              <a:gd name="T4" fmla="*/ 2590800 w 408"/>
              <a:gd name="T5" fmla="*/ 333375 h 119"/>
              <a:gd name="T6" fmla="*/ 3886200 w 408"/>
              <a:gd name="T7" fmla="*/ 43815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119">
                <a:moveTo>
                  <a:pt x="0" y="119"/>
                </a:moveTo>
                <a:lnTo>
                  <a:pt x="136" y="0"/>
                </a:lnTo>
                <a:lnTo>
                  <a:pt x="272" y="35"/>
                </a:lnTo>
                <a:lnTo>
                  <a:pt x="408" y="46"/>
                </a:lnTo>
              </a:path>
            </a:pathLst>
          </a:custGeom>
          <a:noFill/>
          <a:ln w="28575"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 name="Line 32"/>
          <p:cNvSpPr>
            <a:spLocks noChangeShapeType="1"/>
          </p:cNvSpPr>
          <p:nvPr/>
        </p:nvSpPr>
        <p:spPr bwMode="auto">
          <a:xfrm>
            <a:off x="1584046" y="3755441"/>
            <a:ext cx="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 name="Line 33"/>
          <p:cNvSpPr>
            <a:spLocks noChangeShapeType="1"/>
          </p:cNvSpPr>
          <p:nvPr/>
        </p:nvSpPr>
        <p:spPr bwMode="auto">
          <a:xfrm>
            <a:off x="1556163" y="3755441"/>
            <a:ext cx="650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40"/>
          <p:cNvSpPr>
            <a:spLocks noChangeShapeType="1"/>
          </p:cNvSpPr>
          <p:nvPr/>
        </p:nvSpPr>
        <p:spPr bwMode="auto">
          <a:xfrm>
            <a:off x="1584046" y="3755441"/>
            <a:ext cx="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41"/>
          <p:cNvSpPr>
            <a:spLocks noChangeShapeType="1"/>
          </p:cNvSpPr>
          <p:nvPr/>
        </p:nvSpPr>
        <p:spPr bwMode="auto">
          <a:xfrm>
            <a:off x="1556163" y="3755441"/>
            <a:ext cx="650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 name="Line 49"/>
          <p:cNvSpPr>
            <a:spLocks noChangeShapeType="1"/>
          </p:cNvSpPr>
          <p:nvPr/>
        </p:nvSpPr>
        <p:spPr bwMode="auto">
          <a:xfrm>
            <a:off x="1584046" y="3755441"/>
            <a:ext cx="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 name="Line 50"/>
          <p:cNvSpPr>
            <a:spLocks noChangeShapeType="1"/>
          </p:cNvSpPr>
          <p:nvPr/>
        </p:nvSpPr>
        <p:spPr bwMode="auto">
          <a:xfrm>
            <a:off x="1556163" y="3755441"/>
            <a:ext cx="6506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57"/>
          <p:cNvSpPr>
            <a:spLocks noChangeShapeType="1"/>
          </p:cNvSpPr>
          <p:nvPr/>
        </p:nvSpPr>
        <p:spPr bwMode="auto">
          <a:xfrm>
            <a:off x="1584046" y="3755441"/>
            <a:ext cx="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 name="Line 58"/>
          <p:cNvSpPr>
            <a:spLocks noChangeShapeType="1"/>
          </p:cNvSpPr>
          <p:nvPr/>
        </p:nvSpPr>
        <p:spPr bwMode="auto">
          <a:xfrm>
            <a:off x="1556163" y="3755441"/>
            <a:ext cx="65060" cy="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Freeform 65"/>
          <p:cNvSpPr>
            <a:spLocks/>
          </p:cNvSpPr>
          <p:nvPr/>
        </p:nvSpPr>
        <p:spPr bwMode="auto">
          <a:xfrm>
            <a:off x="1537577" y="3683239"/>
            <a:ext cx="92941" cy="108935"/>
          </a:xfrm>
          <a:custGeom>
            <a:avLst/>
            <a:gdLst>
              <a:gd name="T0" fmla="*/ 47625 w 60"/>
              <a:gd name="T1" fmla="*/ 0 h 60"/>
              <a:gd name="T2" fmla="*/ 95250 w 60"/>
              <a:gd name="T3" fmla="*/ 95250 h 60"/>
              <a:gd name="T4" fmla="*/ 0 w 60"/>
              <a:gd name="T5" fmla="*/ 95250 h 60"/>
              <a:gd name="T6" fmla="*/ 47625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grpSp>
        <p:nvGrpSpPr>
          <p:cNvPr id="25" name="Group 104"/>
          <p:cNvGrpSpPr>
            <a:grpSpLocks/>
          </p:cNvGrpSpPr>
          <p:nvPr/>
        </p:nvGrpSpPr>
        <p:grpSpPr bwMode="auto">
          <a:xfrm>
            <a:off x="2801582" y="2154090"/>
            <a:ext cx="2620956" cy="1285438"/>
            <a:chOff x="2511" y="1353"/>
            <a:chExt cx="1692" cy="708"/>
          </a:xfrm>
        </p:grpSpPr>
        <p:sp>
          <p:nvSpPr>
            <p:cNvPr id="26" name="Line 34"/>
            <p:cNvSpPr>
              <a:spLocks noChangeShapeType="1"/>
            </p:cNvSpPr>
            <p:nvPr/>
          </p:nvSpPr>
          <p:spPr bwMode="auto">
            <a:xfrm flipV="1">
              <a:off x="2541" y="1353"/>
              <a:ext cx="0" cy="16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p:nvSpPr>
          <p:spPr bwMode="auto">
            <a:xfrm flipV="1">
              <a:off x="3357" y="1533"/>
              <a:ext cx="0" cy="19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 name="Line 38"/>
            <p:cNvSpPr>
              <a:spLocks noChangeShapeType="1"/>
            </p:cNvSpPr>
            <p:nvPr/>
          </p:nvSpPr>
          <p:spPr bwMode="auto">
            <a:xfrm flipV="1">
              <a:off x="4173" y="1539"/>
              <a:ext cx="0" cy="25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 name="Line 42"/>
            <p:cNvSpPr>
              <a:spLocks noChangeShapeType="1"/>
            </p:cNvSpPr>
            <p:nvPr/>
          </p:nvSpPr>
          <p:spPr bwMode="auto">
            <a:xfrm>
              <a:off x="2541" y="1521"/>
              <a:ext cx="0" cy="16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 name="Line 44"/>
            <p:cNvSpPr>
              <a:spLocks noChangeShapeType="1"/>
            </p:cNvSpPr>
            <p:nvPr/>
          </p:nvSpPr>
          <p:spPr bwMode="auto">
            <a:xfrm>
              <a:off x="3357" y="1731"/>
              <a:ext cx="0" cy="19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 name="Line 46"/>
            <p:cNvSpPr>
              <a:spLocks noChangeShapeType="1"/>
            </p:cNvSpPr>
            <p:nvPr/>
          </p:nvSpPr>
          <p:spPr bwMode="auto">
            <a:xfrm>
              <a:off x="4173" y="1797"/>
              <a:ext cx="0" cy="264"/>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 name="Freeform 66"/>
            <p:cNvSpPr>
              <a:spLocks/>
            </p:cNvSpPr>
            <p:nvPr/>
          </p:nvSpPr>
          <p:spPr bwMode="auto">
            <a:xfrm>
              <a:off x="2511" y="1491"/>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sp>
          <p:nvSpPr>
            <p:cNvPr id="33" name="Freeform 67"/>
            <p:cNvSpPr>
              <a:spLocks/>
            </p:cNvSpPr>
            <p:nvPr/>
          </p:nvSpPr>
          <p:spPr bwMode="auto">
            <a:xfrm>
              <a:off x="3327" y="1701"/>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sp>
          <p:nvSpPr>
            <p:cNvPr id="34" name="Freeform 68"/>
            <p:cNvSpPr>
              <a:spLocks/>
            </p:cNvSpPr>
            <p:nvPr/>
          </p:nvSpPr>
          <p:spPr bwMode="auto">
            <a:xfrm>
              <a:off x="4143" y="1767"/>
              <a:ext cx="60" cy="60"/>
            </a:xfrm>
            <a:custGeom>
              <a:avLst/>
              <a:gdLst>
                <a:gd name="T0" fmla="*/ 30 w 60"/>
                <a:gd name="T1" fmla="*/ 0 h 60"/>
                <a:gd name="T2" fmla="*/ 60 w 60"/>
                <a:gd name="T3" fmla="*/ 60 h 60"/>
                <a:gd name="T4" fmla="*/ 0 w 60"/>
                <a:gd name="T5" fmla="*/ 60 h 60"/>
                <a:gd name="T6" fmla="*/ 3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30" y="0"/>
                  </a:moveTo>
                  <a:lnTo>
                    <a:pt x="60" y="60"/>
                  </a:lnTo>
                  <a:lnTo>
                    <a:pt x="0" y="60"/>
                  </a:lnTo>
                  <a:lnTo>
                    <a:pt x="30" y="0"/>
                  </a:lnTo>
                  <a:close/>
                </a:path>
              </a:pathLst>
            </a:custGeom>
            <a:solidFill>
              <a:srgbClr val="FF0000"/>
            </a:solidFill>
            <a:ln w="38100" cmpd="sng">
              <a:solidFill>
                <a:srgbClr val="FF0000"/>
              </a:solidFill>
              <a:prstDash val="solid"/>
              <a:round/>
              <a:headEnd/>
              <a:tailEnd/>
            </a:ln>
          </p:spPr>
          <p:txBody>
            <a:bodyPr/>
            <a:lstStyle/>
            <a:p>
              <a:endParaRPr lang="en-US"/>
            </a:p>
          </p:txBody>
        </p:sp>
      </p:grpSp>
      <p:sp>
        <p:nvSpPr>
          <p:cNvPr id="35" name="Rectangle 73"/>
          <p:cNvSpPr>
            <a:spLocks noChangeArrowheads="1"/>
          </p:cNvSpPr>
          <p:nvPr/>
        </p:nvSpPr>
        <p:spPr bwMode="auto">
          <a:xfrm>
            <a:off x="603097" y="5073560"/>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40</a:t>
            </a:r>
            <a:endParaRPr lang="en-US" sz="1600"/>
          </a:p>
        </p:txBody>
      </p:sp>
      <p:sp>
        <p:nvSpPr>
          <p:cNvPr id="36" name="Rectangle 75"/>
          <p:cNvSpPr>
            <a:spLocks noChangeArrowheads="1"/>
          </p:cNvSpPr>
          <p:nvPr/>
        </p:nvSpPr>
        <p:spPr bwMode="auto">
          <a:xfrm>
            <a:off x="603097" y="4605137"/>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60</a:t>
            </a:r>
            <a:endParaRPr lang="en-US" sz="1600"/>
          </a:p>
        </p:txBody>
      </p:sp>
      <p:sp>
        <p:nvSpPr>
          <p:cNvPr id="37" name="Rectangle 77"/>
          <p:cNvSpPr>
            <a:spLocks noChangeArrowheads="1"/>
          </p:cNvSpPr>
          <p:nvPr/>
        </p:nvSpPr>
        <p:spPr bwMode="auto">
          <a:xfrm>
            <a:off x="603097" y="4125822"/>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80</a:t>
            </a:r>
            <a:endParaRPr lang="en-US" sz="1600"/>
          </a:p>
        </p:txBody>
      </p:sp>
      <p:sp>
        <p:nvSpPr>
          <p:cNvPr id="38" name="Rectangle 79"/>
          <p:cNvSpPr>
            <a:spLocks noChangeArrowheads="1"/>
          </p:cNvSpPr>
          <p:nvPr/>
        </p:nvSpPr>
        <p:spPr bwMode="auto">
          <a:xfrm>
            <a:off x="538037" y="3657399"/>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100</a:t>
            </a:r>
            <a:endParaRPr lang="en-US" sz="1600"/>
          </a:p>
        </p:txBody>
      </p:sp>
      <p:sp>
        <p:nvSpPr>
          <p:cNvPr id="39" name="Rectangle 81"/>
          <p:cNvSpPr>
            <a:spLocks noChangeArrowheads="1"/>
          </p:cNvSpPr>
          <p:nvPr/>
        </p:nvSpPr>
        <p:spPr bwMode="auto">
          <a:xfrm>
            <a:off x="538037" y="3188977"/>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120</a:t>
            </a:r>
            <a:endParaRPr lang="en-US" sz="1600"/>
          </a:p>
        </p:txBody>
      </p:sp>
      <p:sp>
        <p:nvSpPr>
          <p:cNvPr id="40" name="Rectangle 83"/>
          <p:cNvSpPr>
            <a:spLocks noChangeArrowheads="1"/>
          </p:cNvSpPr>
          <p:nvPr/>
        </p:nvSpPr>
        <p:spPr bwMode="auto">
          <a:xfrm>
            <a:off x="538037" y="2720554"/>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140</a:t>
            </a:r>
            <a:endParaRPr lang="en-US" sz="1600"/>
          </a:p>
        </p:txBody>
      </p:sp>
      <p:sp>
        <p:nvSpPr>
          <p:cNvPr id="41" name="Rectangle 85"/>
          <p:cNvSpPr>
            <a:spLocks noChangeArrowheads="1"/>
          </p:cNvSpPr>
          <p:nvPr/>
        </p:nvSpPr>
        <p:spPr bwMode="auto">
          <a:xfrm>
            <a:off x="538037" y="2241238"/>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160</a:t>
            </a:r>
            <a:endParaRPr lang="en-US" sz="1600" dirty="0"/>
          </a:p>
        </p:txBody>
      </p:sp>
      <p:sp>
        <p:nvSpPr>
          <p:cNvPr id="42" name="Rectangle 87"/>
          <p:cNvSpPr>
            <a:spLocks noChangeArrowheads="1"/>
          </p:cNvSpPr>
          <p:nvPr/>
        </p:nvSpPr>
        <p:spPr bwMode="auto">
          <a:xfrm>
            <a:off x="538037" y="1772816"/>
            <a:ext cx="34144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180</a:t>
            </a:r>
            <a:endParaRPr lang="en-US" sz="1600" dirty="0"/>
          </a:p>
        </p:txBody>
      </p:sp>
      <p:sp>
        <p:nvSpPr>
          <p:cNvPr id="43" name="Rectangle 88"/>
          <p:cNvSpPr>
            <a:spLocks noChangeArrowheads="1"/>
          </p:cNvSpPr>
          <p:nvPr/>
        </p:nvSpPr>
        <p:spPr bwMode="auto">
          <a:xfrm>
            <a:off x="1491105" y="5335005"/>
            <a:ext cx="31899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pre</a:t>
            </a:r>
            <a:endParaRPr lang="en-US" sz="1600" dirty="0"/>
          </a:p>
        </p:txBody>
      </p:sp>
      <p:sp>
        <p:nvSpPr>
          <p:cNvPr id="44" name="Rectangle 89"/>
          <p:cNvSpPr>
            <a:spLocks noChangeArrowheads="1"/>
          </p:cNvSpPr>
          <p:nvPr/>
        </p:nvSpPr>
        <p:spPr bwMode="auto">
          <a:xfrm>
            <a:off x="2685406" y="5335006"/>
            <a:ext cx="85760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ost1</a:t>
            </a:r>
          </a:p>
          <a:p>
            <a:r>
              <a:rPr lang="de-DE" sz="1600" b="1" dirty="0" smtClean="0">
                <a:solidFill>
                  <a:srgbClr val="000000"/>
                </a:solidFill>
              </a:rPr>
              <a:t>(0-5 min)</a:t>
            </a:r>
            <a:endParaRPr lang="en-US" sz="1600" dirty="0"/>
          </a:p>
        </p:txBody>
      </p:sp>
      <p:sp>
        <p:nvSpPr>
          <p:cNvPr id="45" name="Rectangle 90"/>
          <p:cNvSpPr>
            <a:spLocks noChangeArrowheads="1"/>
          </p:cNvSpPr>
          <p:nvPr/>
        </p:nvSpPr>
        <p:spPr bwMode="auto">
          <a:xfrm>
            <a:off x="3912236" y="5335006"/>
            <a:ext cx="108523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ost2</a:t>
            </a:r>
          </a:p>
          <a:p>
            <a:r>
              <a:rPr lang="de-DE" sz="1600" b="1" dirty="0" smtClean="0">
                <a:solidFill>
                  <a:srgbClr val="000000"/>
                </a:solidFill>
              </a:rPr>
              <a:t>(15-20 min)</a:t>
            </a:r>
            <a:endParaRPr lang="en-US" sz="1600" dirty="0"/>
          </a:p>
        </p:txBody>
      </p:sp>
      <p:sp>
        <p:nvSpPr>
          <p:cNvPr id="46" name="Rectangle 91"/>
          <p:cNvSpPr>
            <a:spLocks noChangeArrowheads="1"/>
          </p:cNvSpPr>
          <p:nvPr/>
        </p:nvSpPr>
        <p:spPr bwMode="auto">
          <a:xfrm>
            <a:off x="5176242" y="5335006"/>
            <a:ext cx="1085233"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p</a:t>
            </a:r>
            <a:r>
              <a:rPr lang="en-US" sz="1600" b="1" dirty="0" smtClean="0">
                <a:solidFill>
                  <a:srgbClr val="000000"/>
                </a:solidFill>
              </a:rPr>
              <a:t>ost3</a:t>
            </a:r>
          </a:p>
          <a:p>
            <a:r>
              <a:rPr lang="de-DE" sz="1600" b="1" dirty="0" smtClean="0">
                <a:solidFill>
                  <a:srgbClr val="000000"/>
                </a:solidFill>
              </a:rPr>
              <a:t>(30-35 min)</a:t>
            </a:r>
            <a:endParaRPr lang="en-US" sz="1600" dirty="0"/>
          </a:p>
        </p:txBody>
      </p:sp>
      <p:sp>
        <p:nvSpPr>
          <p:cNvPr id="51" name="Rectangle 99"/>
          <p:cNvSpPr>
            <a:spLocks noChangeArrowheads="1"/>
          </p:cNvSpPr>
          <p:nvPr/>
        </p:nvSpPr>
        <p:spPr bwMode="auto">
          <a:xfrm rot="16200000">
            <a:off x="-969501" y="3567877"/>
            <a:ext cx="254345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a:solidFill>
                  <a:srgbClr val="000000"/>
                </a:solidFill>
              </a:rPr>
              <a:t>MEP change in left M1 [%]</a:t>
            </a:r>
            <a:endParaRPr lang="en-US" sz="1600" dirty="0"/>
          </a:p>
        </p:txBody>
      </p:sp>
      <p:sp>
        <p:nvSpPr>
          <p:cNvPr id="52" name="Rectangle 100"/>
          <p:cNvSpPr>
            <a:spLocks noChangeArrowheads="1"/>
          </p:cNvSpPr>
          <p:nvPr/>
        </p:nvSpPr>
        <p:spPr bwMode="auto">
          <a:xfrm>
            <a:off x="1982146" y="2010659"/>
            <a:ext cx="68467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r>
              <a:rPr lang="en-US" sz="1800" b="1" dirty="0">
                <a:solidFill>
                  <a:srgbClr val="000000"/>
                </a:solidFill>
              </a:rPr>
              <a:t>PAS</a:t>
            </a:r>
            <a:r>
              <a:rPr lang="en-US" sz="1800" b="1" baseline="-25000" dirty="0">
                <a:solidFill>
                  <a:srgbClr val="000000"/>
                </a:solidFill>
              </a:rPr>
              <a:t>25</a:t>
            </a:r>
            <a:endParaRPr lang="en-US" sz="1800" b="1" baseline="-25000" dirty="0"/>
          </a:p>
        </p:txBody>
      </p:sp>
      <p:sp>
        <p:nvSpPr>
          <p:cNvPr id="57" name="Line 55"/>
          <p:cNvSpPr>
            <a:spLocks noChangeShapeType="1"/>
          </p:cNvSpPr>
          <p:nvPr/>
        </p:nvSpPr>
        <p:spPr bwMode="auto">
          <a:xfrm flipV="1">
            <a:off x="5376068" y="3962418"/>
            <a:ext cx="0" cy="17429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 name="Line 63"/>
          <p:cNvSpPr>
            <a:spLocks noChangeShapeType="1"/>
          </p:cNvSpPr>
          <p:nvPr/>
        </p:nvSpPr>
        <p:spPr bwMode="auto">
          <a:xfrm>
            <a:off x="5376068" y="4136715"/>
            <a:ext cx="0" cy="18519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0" name="Freeform 48"/>
          <p:cNvSpPr>
            <a:spLocks/>
          </p:cNvSpPr>
          <p:nvPr/>
        </p:nvSpPr>
        <p:spPr bwMode="auto">
          <a:xfrm>
            <a:off x="1584047" y="3755442"/>
            <a:ext cx="3792020" cy="642719"/>
          </a:xfrm>
          <a:custGeom>
            <a:avLst/>
            <a:gdLst>
              <a:gd name="T0" fmla="*/ 0 w 408"/>
              <a:gd name="T1" fmla="*/ 0 h 59"/>
              <a:gd name="T2" fmla="*/ 1295400 w 408"/>
              <a:gd name="T3" fmla="*/ 561975 h 59"/>
              <a:gd name="T4" fmla="*/ 2590800 w 408"/>
              <a:gd name="T5" fmla="*/ 533400 h 59"/>
              <a:gd name="T6" fmla="*/ 3886200 w 408"/>
              <a:gd name="T7" fmla="*/ 333375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59">
                <a:moveTo>
                  <a:pt x="0" y="0"/>
                </a:moveTo>
                <a:lnTo>
                  <a:pt x="136" y="59"/>
                </a:lnTo>
                <a:lnTo>
                  <a:pt x="272" y="56"/>
                </a:lnTo>
                <a:lnTo>
                  <a:pt x="408" y="35"/>
                </a:lnTo>
              </a:path>
            </a:pathLst>
          </a:custGeom>
          <a:noFill/>
          <a:ln w="28575" cmpd="sng">
            <a:solidFill>
              <a:srgbClr val="3366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1" name="Line 51"/>
          <p:cNvSpPr>
            <a:spLocks noChangeShapeType="1"/>
          </p:cNvSpPr>
          <p:nvPr/>
        </p:nvSpPr>
        <p:spPr bwMode="auto">
          <a:xfrm flipV="1">
            <a:off x="2848053" y="4212970"/>
            <a:ext cx="0" cy="18519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 name="Line 53"/>
          <p:cNvSpPr>
            <a:spLocks noChangeShapeType="1"/>
          </p:cNvSpPr>
          <p:nvPr/>
        </p:nvSpPr>
        <p:spPr bwMode="auto">
          <a:xfrm flipV="1">
            <a:off x="4112060" y="4158503"/>
            <a:ext cx="0" cy="20697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 name="Line 59"/>
          <p:cNvSpPr>
            <a:spLocks noChangeShapeType="1"/>
          </p:cNvSpPr>
          <p:nvPr/>
        </p:nvSpPr>
        <p:spPr bwMode="auto">
          <a:xfrm>
            <a:off x="2848053" y="4398161"/>
            <a:ext cx="0" cy="17429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 name="Line 61"/>
          <p:cNvSpPr>
            <a:spLocks noChangeShapeType="1"/>
          </p:cNvSpPr>
          <p:nvPr/>
        </p:nvSpPr>
        <p:spPr bwMode="auto">
          <a:xfrm>
            <a:off x="4112060" y="4365480"/>
            <a:ext cx="0" cy="217871"/>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 name="Rectangle 69"/>
          <p:cNvSpPr>
            <a:spLocks noChangeArrowheads="1"/>
          </p:cNvSpPr>
          <p:nvPr/>
        </p:nvSpPr>
        <p:spPr bwMode="auto">
          <a:xfrm>
            <a:off x="1542223" y="3700973"/>
            <a:ext cx="83647" cy="98042"/>
          </a:xfrm>
          <a:prstGeom prst="rect">
            <a:avLst/>
          </a:prstGeom>
          <a:solidFill>
            <a:srgbClr val="3366FF"/>
          </a:solidFill>
          <a:ln w="19050">
            <a:solidFill>
              <a:srgbClr val="3366FF"/>
            </a:solidFill>
            <a:miter lim="800000"/>
            <a:headEnd/>
            <a:tailEnd/>
          </a:ln>
        </p:spPr>
        <p:txBody>
          <a:bodyPr/>
          <a:lstStyle/>
          <a:p>
            <a:endParaRPr lang="en-US"/>
          </a:p>
        </p:txBody>
      </p:sp>
      <p:sp>
        <p:nvSpPr>
          <p:cNvPr id="66" name="Rectangle 70"/>
          <p:cNvSpPr>
            <a:spLocks noChangeArrowheads="1"/>
          </p:cNvSpPr>
          <p:nvPr/>
        </p:nvSpPr>
        <p:spPr bwMode="auto">
          <a:xfrm>
            <a:off x="2806230" y="4327352"/>
            <a:ext cx="83647" cy="98042"/>
          </a:xfrm>
          <a:prstGeom prst="rect">
            <a:avLst/>
          </a:prstGeom>
          <a:solidFill>
            <a:srgbClr val="3366FF"/>
          </a:solidFill>
          <a:ln w="19050">
            <a:solidFill>
              <a:srgbClr val="3366FF"/>
            </a:solidFill>
            <a:miter lim="800000"/>
            <a:headEnd/>
            <a:tailEnd/>
          </a:ln>
        </p:spPr>
        <p:txBody>
          <a:bodyPr/>
          <a:lstStyle/>
          <a:p>
            <a:endParaRPr lang="en-US"/>
          </a:p>
        </p:txBody>
      </p:sp>
      <p:sp>
        <p:nvSpPr>
          <p:cNvPr id="67" name="Rectangle 71"/>
          <p:cNvSpPr>
            <a:spLocks noChangeArrowheads="1"/>
          </p:cNvSpPr>
          <p:nvPr/>
        </p:nvSpPr>
        <p:spPr bwMode="auto">
          <a:xfrm>
            <a:off x="4074884" y="4311012"/>
            <a:ext cx="83647" cy="98042"/>
          </a:xfrm>
          <a:prstGeom prst="rect">
            <a:avLst/>
          </a:prstGeom>
          <a:solidFill>
            <a:srgbClr val="3366FF"/>
          </a:solidFill>
          <a:ln w="19050">
            <a:solidFill>
              <a:srgbClr val="3366FF"/>
            </a:solidFill>
            <a:miter lim="800000"/>
            <a:headEnd/>
            <a:tailEnd/>
          </a:ln>
        </p:spPr>
        <p:txBody>
          <a:bodyPr/>
          <a:lstStyle/>
          <a:p>
            <a:endParaRPr lang="en-US"/>
          </a:p>
        </p:txBody>
      </p:sp>
      <p:sp>
        <p:nvSpPr>
          <p:cNvPr id="68" name="Rectangle 72"/>
          <p:cNvSpPr>
            <a:spLocks noChangeArrowheads="1"/>
          </p:cNvSpPr>
          <p:nvPr/>
        </p:nvSpPr>
        <p:spPr bwMode="auto">
          <a:xfrm>
            <a:off x="5338891" y="4082247"/>
            <a:ext cx="83647" cy="98042"/>
          </a:xfrm>
          <a:prstGeom prst="rect">
            <a:avLst/>
          </a:prstGeom>
          <a:solidFill>
            <a:srgbClr val="3366FF"/>
          </a:solidFill>
          <a:ln w="19050">
            <a:solidFill>
              <a:srgbClr val="3366FF"/>
            </a:solidFill>
            <a:miter lim="800000"/>
            <a:headEnd/>
            <a:tailEnd/>
          </a:ln>
        </p:spPr>
        <p:txBody>
          <a:bodyPr/>
          <a:lstStyle/>
          <a:p>
            <a:endParaRPr lang="en-US"/>
          </a:p>
        </p:txBody>
      </p:sp>
      <p:sp>
        <p:nvSpPr>
          <p:cNvPr id="55" name="Rectangle 101"/>
          <p:cNvSpPr>
            <a:spLocks noChangeArrowheads="1"/>
          </p:cNvSpPr>
          <p:nvPr/>
        </p:nvSpPr>
        <p:spPr bwMode="auto">
          <a:xfrm>
            <a:off x="1827244" y="4683208"/>
            <a:ext cx="7729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800" b="1" dirty="0" smtClean="0">
                <a:solidFill>
                  <a:srgbClr val="000000"/>
                </a:solidFill>
              </a:rPr>
              <a:t>iPAS</a:t>
            </a:r>
            <a:r>
              <a:rPr lang="en-US" sz="1800" b="1" baseline="-25000" dirty="0" smtClean="0">
                <a:solidFill>
                  <a:srgbClr val="000000"/>
                </a:solidFill>
              </a:rPr>
              <a:t>45</a:t>
            </a:r>
            <a:endParaRPr lang="en-US" sz="1800" b="1" baseline="-25000" dirty="0"/>
          </a:p>
        </p:txBody>
      </p:sp>
      <p:sp>
        <p:nvSpPr>
          <p:cNvPr id="70" name="Line 51"/>
          <p:cNvSpPr>
            <a:spLocks noChangeShapeType="1"/>
          </p:cNvSpPr>
          <p:nvPr/>
        </p:nvSpPr>
        <p:spPr bwMode="auto">
          <a:xfrm flipV="1">
            <a:off x="2873562" y="3429001"/>
            <a:ext cx="0" cy="225299"/>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 name="Line 59"/>
          <p:cNvSpPr>
            <a:spLocks noChangeShapeType="1"/>
          </p:cNvSpPr>
          <p:nvPr/>
        </p:nvSpPr>
        <p:spPr bwMode="auto">
          <a:xfrm>
            <a:off x="2873562" y="3654300"/>
            <a:ext cx="0" cy="17429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 name="Rectangle 70"/>
          <p:cNvSpPr>
            <a:spLocks noChangeArrowheads="1"/>
          </p:cNvSpPr>
          <p:nvPr/>
        </p:nvSpPr>
        <p:spPr bwMode="auto">
          <a:xfrm>
            <a:off x="2831738" y="3583491"/>
            <a:ext cx="83647" cy="98042"/>
          </a:xfrm>
          <a:prstGeom prst="rect">
            <a:avLst/>
          </a:prstGeom>
          <a:solidFill>
            <a:srgbClr val="FFC000"/>
          </a:solidFill>
          <a:ln w="19050">
            <a:solidFill>
              <a:srgbClr val="FFC000"/>
            </a:solidFill>
            <a:miter lim="800000"/>
            <a:headEnd/>
            <a:tailEnd/>
          </a:ln>
        </p:spPr>
        <p:txBody>
          <a:bodyPr/>
          <a:lstStyle/>
          <a:p>
            <a:endParaRPr lang="en-US"/>
          </a:p>
        </p:txBody>
      </p:sp>
      <p:grpSp>
        <p:nvGrpSpPr>
          <p:cNvPr id="74" name="Group 73"/>
          <p:cNvGrpSpPr/>
          <p:nvPr/>
        </p:nvGrpSpPr>
        <p:grpSpPr>
          <a:xfrm>
            <a:off x="4028233" y="3505855"/>
            <a:ext cx="83647" cy="359487"/>
            <a:chOff x="4475115" y="4293362"/>
            <a:chExt cx="94103" cy="359487"/>
          </a:xfrm>
        </p:grpSpPr>
        <p:sp>
          <p:nvSpPr>
            <p:cNvPr id="75" name="Line 51"/>
            <p:cNvSpPr>
              <a:spLocks noChangeShapeType="1"/>
            </p:cNvSpPr>
            <p:nvPr/>
          </p:nvSpPr>
          <p:spPr bwMode="auto">
            <a:xfrm flipV="1">
              <a:off x="4522167" y="4293362"/>
              <a:ext cx="0" cy="18519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 name="Line 59"/>
            <p:cNvSpPr>
              <a:spLocks noChangeShapeType="1"/>
            </p:cNvSpPr>
            <p:nvPr/>
          </p:nvSpPr>
          <p:spPr bwMode="auto">
            <a:xfrm>
              <a:off x="4522167" y="4478552"/>
              <a:ext cx="0" cy="17429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 name="Rectangle 70"/>
            <p:cNvSpPr>
              <a:spLocks noChangeArrowheads="1"/>
            </p:cNvSpPr>
            <p:nvPr/>
          </p:nvSpPr>
          <p:spPr bwMode="auto">
            <a:xfrm>
              <a:off x="4475115" y="4407744"/>
              <a:ext cx="94103" cy="98042"/>
            </a:xfrm>
            <a:prstGeom prst="rect">
              <a:avLst/>
            </a:prstGeom>
            <a:solidFill>
              <a:srgbClr val="FFC000"/>
            </a:solidFill>
            <a:ln w="19050">
              <a:solidFill>
                <a:srgbClr val="FFC000"/>
              </a:solidFill>
              <a:miter lim="800000"/>
              <a:headEnd/>
              <a:tailEnd/>
            </a:ln>
          </p:spPr>
          <p:txBody>
            <a:bodyPr/>
            <a:lstStyle/>
            <a:p>
              <a:endParaRPr lang="en-US"/>
            </a:p>
          </p:txBody>
        </p:sp>
      </p:grpSp>
      <p:grpSp>
        <p:nvGrpSpPr>
          <p:cNvPr id="78" name="Group 77"/>
          <p:cNvGrpSpPr/>
          <p:nvPr/>
        </p:nvGrpSpPr>
        <p:grpSpPr>
          <a:xfrm>
            <a:off x="5327279" y="3429001"/>
            <a:ext cx="83647" cy="359487"/>
            <a:chOff x="4475115" y="4293362"/>
            <a:chExt cx="94103" cy="359487"/>
          </a:xfrm>
        </p:grpSpPr>
        <p:sp>
          <p:nvSpPr>
            <p:cNvPr id="79" name="Line 51"/>
            <p:cNvSpPr>
              <a:spLocks noChangeShapeType="1"/>
            </p:cNvSpPr>
            <p:nvPr/>
          </p:nvSpPr>
          <p:spPr bwMode="auto">
            <a:xfrm flipV="1">
              <a:off x="4522167" y="4293362"/>
              <a:ext cx="0" cy="185190"/>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0" name="Line 59"/>
            <p:cNvSpPr>
              <a:spLocks noChangeShapeType="1"/>
            </p:cNvSpPr>
            <p:nvPr/>
          </p:nvSpPr>
          <p:spPr bwMode="auto">
            <a:xfrm>
              <a:off x="4522167" y="4478552"/>
              <a:ext cx="0" cy="174297"/>
            </a:xfrm>
            <a:prstGeom prst="line">
              <a:avLst/>
            </a:prstGeom>
            <a:noFill/>
            <a:ln w="0">
              <a:solidFill>
                <a:srgbClr val="33333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 name="Rectangle 70"/>
            <p:cNvSpPr>
              <a:spLocks noChangeArrowheads="1"/>
            </p:cNvSpPr>
            <p:nvPr/>
          </p:nvSpPr>
          <p:spPr bwMode="auto">
            <a:xfrm>
              <a:off x="4475115" y="4407744"/>
              <a:ext cx="94103" cy="98042"/>
            </a:xfrm>
            <a:prstGeom prst="rect">
              <a:avLst/>
            </a:prstGeom>
            <a:solidFill>
              <a:srgbClr val="FFC000"/>
            </a:solidFill>
            <a:ln w="19050">
              <a:solidFill>
                <a:srgbClr val="FFC000"/>
              </a:solidFill>
              <a:miter lim="800000"/>
              <a:headEnd/>
              <a:tailEnd/>
            </a:ln>
          </p:spPr>
          <p:txBody>
            <a:bodyPr/>
            <a:lstStyle/>
            <a:p>
              <a:endParaRPr lang="en-US"/>
            </a:p>
          </p:txBody>
        </p:sp>
      </p:grpSp>
      <p:sp>
        <p:nvSpPr>
          <p:cNvPr id="85" name="Rectangle 70"/>
          <p:cNvSpPr>
            <a:spLocks noChangeArrowheads="1"/>
          </p:cNvSpPr>
          <p:nvPr/>
        </p:nvSpPr>
        <p:spPr bwMode="auto">
          <a:xfrm>
            <a:off x="1551596" y="3703992"/>
            <a:ext cx="83647" cy="98042"/>
          </a:xfrm>
          <a:prstGeom prst="rect">
            <a:avLst/>
          </a:prstGeom>
          <a:solidFill>
            <a:srgbClr val="FFC000"/>
          </a:solidFill>
          <a:ln w="19050">
            <a:solidFill>
              <a:srgbClr val="FFC000"/>
            </a:solidFill>
            <a:miter lim="800000"/>
            <a:headEnd/>
            <a:tailEnd/>
          </a:ln>
        </p:spPr>
        <p:txBody>
          <a:bodyPr/>
          <a:lstStyle/>
          <a:p>
            <a:endParaRPr lang="en-US"/>
          </a:p>
        </p:txBody>
      </p:sp>
      <p:cxnSp>
        <p:nvCxnSpPr>
          <p:cNvPr id="87" name="Straight Connector 86"/>
          <p:cNvCxnSpPr>
            <a:stCxn id="85" idx="1"/>
            <a:endCxn id="72" idx="1"/>
          </p:cNvCxnSpPr>
          <p:nvPr/>
        </p:nvCxnSpPr>
        <p:spPr>
          <a:xfrm flipV="1">
            <a:off x="1551596" y="3632513"/>
            <a:ext cx="1280142" cy="120501"/>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endCxn id="77" idx="1"/>
          </p:cNvCxnSpPr>
          <p:nvPr/>
        </p:nvCxnSpPr>
        <p:spPr>
          <a:xfrm>
            <a:off x="2830241" y="3626357"/>
            <a:ext cx="1197992" cy="42901"/>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endCxn id="81" idx="1"/>
          </p:cNvCxnSpPr>
          <p:nvPr/>
        </p:nvCxnSpPr>
        <p:spPr>
          <a:xfrm flipV="1">
            <a:off x="4065589" y="3592404"/>
            <a:ext cx="1261689" cy="69385"/>
          </a:xfrm>
          <a:prstGeom prst="line">
            <a:avLst/>
          </a:prstGeom>
          <a:ln w="28575">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92" name="Rectangle 101"/>
          <p:cNvSpPr>
            <a:spLocks noChangeArrowheads="1"/>
          </p:cNvSpPr>
          <p:nvPr/>
        </p:nvSpPr>
        <p:spPr bwMode="auto">
          <a:xfrm>
            <a:off x="5463220" y="3350097"/>
            <a:ext cx="7729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800" b="1" dirty="0" smtClean="0">
                <a:solidFill>
                  <a:srgbClr val="000000"/>
                </a:solidFill>
              </a:rPr>
              <a:t>iPAS</a:t>
            </a:r>
            <a:r>
              <a:rPr lang="en-US" sz="1800" b="1" baseline="-25000" dirty="0">
                <a:solidFill>
                  <a:srgbClr val="000000"/>
                </a:solidFill>
              </a:rPr>
              <a:t>3</a:t>
            </a:r>
            <a:r>
              <a:rPr lang="en-US" sz="1800" b="1" baseline="-25000" dirty="0" smtClean="0">
                <a:solidFill>
                  <a:srgbClr val="000000"/>
                </a:solidFill>
              </a:rPr>
              <a:t>5</a:t>
            </a:r>
            <a:endParaRPr lang="en-US" sz="1800" b="1" baseline="-25000" dirty="0"/>
          </a:p>
        </p:txBody>
      </p:sp>
      <p:grpSp>
        <p:nvGrpSpPr>
          <p:cNvPr id="142" name="Group 141"/>
          <p:cNvGrpSpPr/>
          <p:nvPr/>
        </p:nvGrpSpPr>
        <p:grpSpPr>
          <a:xfrm>
            <a:off x="6557506" y="1542382"/>
            <a:ext cx="2430985" cy="4262882"/>
            <a:chOff x="7377194" y="1542382"/>
            <a:chExt cx="2734858" cy="4262882"/>
          </a:xfrm>
        </p:grpSpPr>
        <p:sp>
          <p:nvSpPr>
            <p:cNvPr id="96" name="Text Box 37"/>
            <p:cNvSpPr txBox="1">
              <a:spLocks noChangeArrowheads="1"/>
            </p:cNvSpPr>
            <p:nvPr/>
          </p:nvSpPr>
          <p:spPr bwMode="auto">
            <a:xfrm>
              <a:off x="7377194" y="4458460"/>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solidFill>
                    <a:srgbClr val="FF0000"/>
                  </a:solidFill>
                  <a:ea typeface="MS PGothic" pitchFamily="34" charset="-128"/>
                  <a:cs typeface="Arial" pitchFamily="34" charset="0"/>
                </a:rPr>
                <a:t>MNS</a:t>
              </a:r>
              <a:endParaRPr lang="de-DE" sz="1800" b="1" baseline="30000" dirty="0">
                <a:solidFill>
                  <a:srgbClr val="FF0000"/>
                </a:solidFill>
                <a:ea typeface="MS PGothic" pitchFamily="34" charset="-128"/>
                <a:cs typeface="Arial" pitchFamily="34" charset="0"/>
              </a:endParaRPr>
            </a:p>
          </p:txBody>
        </p:sp>
        <p:sp>
          <p:nvSpPr>
            <p:cNvPr id="97" name="Line 13"/>
            <p:cNvSpPr>
              <a:spLocks noChangeShapeType="1"/>
            </p:cNvSpPr>
            <p:nvPr/>
          </p:nvSpPr>
          <p:spPr bwMode="auto">
            <a:xfrm flipV="1">
              <a:off x="8454144" y="4103595"/>
              <a:ext cx="636735" cy="534102"/>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98" name="Line 13"/>
            <p:cNvSpPr>
              <a:spLocks noChangeShapeType="1"/>
            </p:cNvSpPr>
            <p:nvPr/>
          </p:nvSpPr>
          <p:spPr bwMode="auto">
            <a:xfrm flipV="1">
              <a:off x="9456174" y="3037869"/>
              <a:ext cx="5384"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101" name="Text Box 37"/>
            <p:cNvSpPr txBox="1">
              <a:spLocks noChangeArrowheads="1"/>
            </p:cNvSpPr>
            <p:nvPr/>
          </p:nvSpPr>
          <p:spPr bwMode="auto">
            <a:xfrm>
              <a:off x="7955541" y="3662263"/>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S1</a:t>
              </a:r>
              <a:endParaRPr lang="de-DE" sz="1600" baseline="30000" dirty="0">
                <a:solidFill>
                  <a:srgbClr val="000000"/>
                </a:solidFill>
                <a:ea typeface="MS PGothic" pitchFamily="34" charset="-128"/>
                <a:cs typeface="Arial" pitchFamily="34" charset="0"/>
              </a:endParaRPr>
            </a:p>
          </p:txBody>
        </p:sp>
        <p:grpSp>
          <p:nvGrpSpPr>
            <p:cNvPr id="102" name="Group 101"/>
            <p:cNvGrpSpPr/>
            <p:nvPr/>
          </p:nvGrpSpPr>
          <p:grpSpPr>
            <a:xfrm>
              <a:off x="7890668" y="2450051"/>
              <a:ext cx="549133" cy="510749"/>
              <a:chOff x="2944037" y="2321472"/>
              <a:chExt cx="549133" cy="510749"/>
            </a:xfrm>
          </p:grpSpPr>
          <p:sp>
            <p:nvSpPr>
              <p:cNvPr id="103" name="Oval 148"/>
              <p:cNvSpPr>
                <a:spLocks noChangeArrowheads="1"/>
              </p:cNvSpPr>
              <p:nvPr/>
            </p:nvSpPr>
            <p:spPr bwMode="auto">
              <a:xfrm>
                <a:off x="2944037" y="2321472"/>
                <a:ext cx="549133" cy="510749"/>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04"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grpSp>
          <p:nvGrpSpPr>
            <p:cNvPr id="105" name="Group 104"/>
            <p:cNvGrpSpPr/>
            <p:nvPr/>
          </p:nvGrpSpPr>
          <p:grpSpPr>
            <a:xfrm flipH="1">
              <a:off x="7762562" y="4637698"/>
              <a:ext cx="576064" cy="804477"/>
              <a:chOff x="3917134" y="4069432"/>
              <a:chExt cx="616429" cy="804477"/>
            </a:xfrm>
          </p:grpSpPr>
          <p:sp>
            <p:nvSpPr>
              <p:cNvPr id="106"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107"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108"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grpSp>
          <p:nvGrpSpPr>
            <p:cNvPr id="109" name="Group 108"/>
            <p:cNvGrpSpPr/>
            <p:nvPr/>
          </p:nvGrpSpPr>
          <p:grpSpPr>
            <a:xfrm>
              <a:off x="9184056" y="3564462"/>
              <a:ext cx="618043" cy="509442"/>
              <a:chOff x="2942692" y="3444858"/>
              <a:chExt cx="618043" cy="509442"/>
            </a:xfrm>
          </p:grpSpPr>
          <p:sp>
            <p:nvSpPr>
              <p:cNvPr id="110" name="Oval 151"/>
              <p:cNvSpPr>
                <a:spLocks noChangeArrowheads="1"/>
              </p:cNvSpPr>
              <p:nvPr/>
            </p:nvSpPr>
            <p:spPr bwMode="auto">
              <a:xfrm>
                <a:off x="2942692" y="3444858"/>
                <a:ext cx="547787" cy="509442"/>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11" name="Text Box 37"/>
              <p:cNvSpPr txBox="1">
                <a:spLocks noChangeArrowheads="1"/>
              </p:cNvSpPr>
              <p:nvPr/>
            </p:nvSpPr>
            <p:spPr bwMode="auto">
              <a:xfrm>
                <a:off x="3008910" y="3533684"/>
                <a:ext cx="551825"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112" name="Group 111"/>
            <p:cNvGrpSpPr/>
            <p:nvPr/>
          </p:nvGrpSpPr>
          <p:grpSpPr>
            <a:xfrm>
              <a:off x="9185401" y="2441076"/>
              <a:ext cx="549133" cy="510749"/>
              <a:chOff x="2944037" y="2321472"/>
              <a:chExt cx="549133" cy="510749"/>
            </a:xfrm>
          </p:grpSpPr>
          <p:sp>
            <p:nvSpPr>
              <p:cNvPr id="113"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14" name="Text Box 37"/>
              <p:cNvSpPr txBox="1">
                <a:spLocks noChangeArrowheads="1"/>
              </p:cNvSpPr>
              <p:nvPr/>
            </p:nvSpPr>
            <p:spPr bwMode="auto">
              <a:xfrm>
                <a:off x="3004604" y="2399848"/>
                <a:ext cx="487221" cy="39710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ea typeface="MS PGothic" pitchFamily="34" charset="-128"/>
                  <a:cs typeface="Arial" pitchFamily="34" charset="0"/>
                </a:endParaRPr>
              </a:p>
            </p:txBody>
          </p:sp>
        </p:grpSp>
        <p:sp>
          <p:nvSpPr>
            <p:cNvPr id="115" name="Lightning Bolt 114"/>
            <p:cNvSpPr/>
            <p:nvPr/>
          </p:nvSpPr>
          <p:spPr bwMode="auto">
            <a:xfrm>
              <a:off x="7643611" y="1973403"/>
              <a:ext cx="47024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116" name="Line 13"/>
            <p:cNvSpPr>
              <a:spLocks noChangeShapeType="1"/>
            </p:cNvSpPr>
            <p:nvPr/>
          </p:nvSpPr>
          <p:spPr bwMode="auto">
            <a:xfrm flipH="1" flipV="1">
              <a:off x="8507366" y="2658260"/>
              <a:ext cx="576064" cy="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117" name="Freeform 4368"/>
            <p:cNvSpPr>
              <a:spLocks/>
            </p:cNvSpPr>
            <p:nvPr/>
          </p:nvSpPr>
          <p:spPr bwMode="auto">
            <a:xfrm rot="9426619">
              <a:off x="9353053" y="4768354"/>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sp>
          <p:nvSpPr>
            <p:cNvPr id="118" name="Text Box 37"/>
            <p:cNvSpPr txBox="1">
              <a:spLocks noChangeArrowheads="1"/>
            </p:cNvSpPr>
            <p:nvPr/>
          </p:nvSpPr>
          <p:spPr bwMode="auto">
            <a:xfrm>
              <a:off x="7839545" y="1686398"/>
              <a:ext cx="905801"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smtClean="0">
                  <a:ea typeface="MS PGothic" pitchFamily="34" charset="-128"/>
                  <a:cs typeface="Arial" pitchFamily="34" charset="0"/>
                </a:rPr>
                <a:t>TMS</a:t>
              </a:r>
              <a:endParaRPr lang="de-DE" sz="1800" b="1" baseline="30000" dirty="0">
                <a:ea typeface="MS PGothic" pitchFamily="34" charset="-128"/>
                <a:cs typeface="Arial" pitchFamily="34" charset="0"/>
              </a:endParaRPr>
            </a:p>
          </p:txBody>
        </p:sp>
        <p:sp>
          <p:nvSpPr>
            <p:cNvPr id="130" name="Rounded Rectangle 129"/>
            <p:cNvSpPr/>
            <p:nvPr/>
          </p:nvSpPr>
          <p:spPr bwMode="auto">
            <a:xfrm>
              <a:off x="7377194" y="1542382"/>
              <a:ext cx="2734858" cy="4262882"/>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sp>
          <p:nvSpPr>
            <p:cNvPr id="134" name="Oval 148"/>
            <p:cNvSpPr>
              <a:spLocks noChangeArrowheads="1"/>
            </p:cNvSpPr>
            <p:nvPr/>
          </p:nvSpPr>
          <p:spPr bwMode="auto">
            <a:xfrm>
              <a:off x="7885470" y="3573179"/>
              <a:ext cx="549133" cy="510749"/>
            </a:xfrm>
            <a:prstGeom prst="ellipse">
              <a:avLst/>
            </a:prstGeom>
            <a:noFill/>
            <a:ln w="28575">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135" name="Line 13"/>
            <p:cNvSpPr>
              <a:spLocks noChangeShapeType="1"/>
            </p:cNvSpPr>
            <p:nvPr/>
          </p:nvSpPr>
          <p:spPr bwMode="auto">
            <a:xfrm flipH="1" flipV="1">
              <a:off x="8527877" y="3846638"/>
              <a:ext cx="576064" cy="0"/>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136" name="Line 13"/>
            <p:cNvSpPr>
              <a:spLocks noChangeShapeType="1"/>
            </p:cNvSpPr>
            <p:nvPr/>
          </p:nvSpPr>
          <p:spPr bwMode="auto">
            <a:xfrm flipV="1">
              <a:off x="8157204" y="3033284"/>
              <a:ext cx="5384"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140" name="TextBox 139"/>
            <p:cNvSpPr txBox="1"/>
            <p:nvPr/>
          </p:nvSpPr>
          <p:spPr>
            <a:xfrm>
              <a:off x="8621150" y="2357090"/>
              <a:ext cx="516127" cy="584775"/>
            </a:xfrm>
            <a:prstGeom prst="rect">
              <a:avLst/>
            </a:prstGeom>
            <a:noFill/>
          </p:spPr>
          <p:txBody>
            <a:bodyPr wrap="none" rtlCol="0">
              <a:spAutoFit/>
            </a:bodyPr>
            <a:lstStyle/>
            <a:p>
              <a:pPr>
                <a:spcAft>
                  <a:spcPts val="1200"/>
                </a:spcAft>
              </a:pPr>
              <a:r>
                <a:rPr lang="de-DE" sz="3200" b="1" dirty="0" smtClean="0">
                  <a:latin typeface="Arial" pitchFamily="34" charset="0"/>
                  <a:cs typeface="Arial" pitchFamily="34" charset="0"/>
                </a:rPr>
                <a:t>X</a:t>
              </a:r>
              <a:endParaRPr lang="en-US" sz="3200" b="1" dirty="0" err="1" smtClean="0">
                <a:latin typeface="Arial" pitchFamily="34" charset="0"/>
                <a:cs typeface="Arial" pitchFamily="34" charset="0"/>
              </a:endParaRPr>
            </a:p>
          </p:txBody>
        </p:sp>
      </p:grpSp>
      <p:sp>
        <p:nvSpPr>
          <p:cNvPr id="119" name="Title 1"/>
          <p:cNvSpPr txBox="1">
            <a:spLocks/>
          </p:cNvSpPr>
          <p:nvPr/>
        </p:nvSpPr>
        <p:spPr>
          <a:xfrm>
            <a:off x="0" y="314836"/>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err="1">
                <a:solidFill>
                  <a:schemeClr val="tx2"/>
                </a:solidFill>
                <a:latin typeface="Verdana" pitchFamily="34" charset="0"/>
                <a:ea typeface="ＭＳ Ｐゴシック" pitchFamily="34" charset="-128"/>
                <a:cs typeface="Verdana" pitchFamily="34" charset="0"/>
              </a:rPr>
              <a:t>Ipsilateral</a:t>
            </a:r>
            <a:r>
              <a:rPr lang="en-US" sz="3000" dirty="0">
                <a:solidFill>
                  <a:schemeClr val="tx2"/>
                </a:solidFill>
                <a:latin typeface="Verdana" pitchFamily="34" charset="0"/>
                <a:ea typeface="ＭＳ Ｐゴシック" pitchFamily="34" charset="-128"/>
                <a:cs typeface="Verdana" pitchFamily="34" charset="0"/>
              </a:rPr>
              <a:t> PAS </a:t>
            </a:r>
            <a:r>
              <a:rPr lang="en-US" sz="3000" dirty="0" smtClean="0">
                <a:solidFill>
                  <a:schemeClr val="tx2"/>
                </a:solidFill>
                <a:latin typeface="Verdana" pitchFamily="34" charset="0"/>
                <a:ea typeface="ＭＳ Ｐゴシック" pitchFamily="34" charset="-128"/>
                <a:cs typeface="Verdana" pitchFamily="34" charset="0"/>
              </a:rPr>
              <a:t>Protocol </a:t>
            </a:r>
            <a:r>
              <a:rPr lang="en-US" sz="3000" dirty="0">
                <a:solidFill>
                  <a:schemeClr val="tx2"/>
                </a:solidFill>
                <a:latin typeface="Verdana" pitchFamily="34" charset="0"/>
                <a:ea typeface="ＭＳ Ｐゴシック" pitchFamily="34" charset="-128"/>
                <a:cs typeface="Verdana" pitchFamily="34" charset="0"/>
              </a:rPr>
              <a:t>(</a:t>
            </a:r>
            <a:r>
              <a:rPr lang="en-US" sz="3000" dirty="0" smtClean="0">
                <a:solidFill>
                  <a:schemeClr val="tx2"/>
                </a:solidFill>
                <a:latin typeface="Verdana" pitchFamily="34" charset="0"/>
                <a:ea typeface="ＭＳ Ｐゴシック" pitchFamily="34" charset="-128"/>
                <a:cs typeface="Verdana" pitchFamily="34" charset="0"/>
              </a:rPr>
              <a:t>iPAS</a:t>
            </a:r>
            <a:r>
              <a:rPr lang="en-US" sz="3000" baseline="-25000" dirty="0" smtClean="0">
                <a:solidFill>
                  <a:schemeClr val="tx2"/>
                </a:solidFill>
                <a:latin typeface="Verdana" pitchFamily="34" charset="0"/>
                <a:ea typeface="ＭＳ Ｐゴシック" pitchFamily="34" charset="-128"/>
                <a:cs typeface="Verdana" pitchFamily="34" charset="0"/>
              </a:rPr>
              <a:t>35</a:t>
            </a:r>
            <a:r>
              <a:rPr lang="en-US" sz="3000" dirty="0" smtClean="0">
                <a:solidFill>
                  <a:schemeClr val="tx2"/>
                </a:solidFill>
                <a:latin typeface="Verdana" pitchFamily="34" charset="0"/>
                <a:ea typeface="ＭＳ Ｐゴシック" pitchFamily="34" charset="-128"/>
                <a:cs typeface="Verdana" pitchFamily="34" charset="0"/>
              </a:rPr>
              <a:t>)</a:t>
            </a:r>
          </a:p>
          <a:p>
            <a:r>
              <a:rPr lang="en-US" sz="3000" b="1" dirty="0" smtClean="0">
                <a:solidFill>
                  <a:schemeClr val="tx2"/>
                </a:solidFill>
                <a:latin typeface="Verdana" pitchFamily="34" charset="0"/>
                <a:ea typeface="ＭＳ Ｐゴシック" pitchFamily="34" charset="-128"/>
                <a:cs typeface="Verdana" pitchFamily="34" charset="0"/>
              </a:rPr>
              <a:t>No Effects</a:t>
            </a:r>
            <a:r>
              <a:rPr lang="en-US" sz="3000" dirty="0" smtClean="0">
                <a:solidFill>
                  <a:schemeClr val="tx2"/>
                </a:solidFill>
                <a:latin typeface="Verdana" pitchFamily="34" charset="0"/>
                <a:ea typeface="ＭＳ Ｐゴシック" pitchFamily="34" charset="-128"/>
                <a:cs typeface="Verdana" pitchFamily="34" charset="0"/>
              </a:rPr>
              <a:t> via M1-M1 connection</a:t>
            </a:r>
            <a:endParaRPr lang="en-US" sz="3000" dirty="0">
              <a:solidFill>
                <a:schemeClr val="tx2"/>
              </a:solidFill>
              <a:latin typeface="Verdana" pitchFamily="34" charset="0"/>
              <a:ea typeface="ＭＳ Ｐゴシック" pitchFamily="34" charset="-128"/>
              <a:cs typeface="Verdana" pitchFamily="34" charset="0"/>
            </a:endParaRPr>
          </a:p>
        </p:txBody>
      </p:sp>
      <p:sp>
        <p:nvSpPr>
          <p:cNvPr id="120" name="Text Box 37"/>
          <p:cNvSpPr txBox="1">
            <a:spLocks noChangeArrowheads="1"/>
          </p:cNvSpPr>
          <p:nvPr/>
        </p:nvSpPr>
        <p:spPr bwMode="auto">
          <a:xfrm>
            <a:off x="5613368" y="6024672"/>
            <a:ext cx="333133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500" dirty="0" err="1" smtClean="0">
                <a:ea typeface="MS PGothic" pitchFamily="34" charset="-128"/>
                <a:cs typeface="Arial" pitchFamily="34" charset="0"/>
              </a:rPr>
              <a:t>Conde</a:t>
            </a:r>
            <a:r>
              <a:rPr lang="en-GB" altLang="zh-CN" sz="1500" dirty="0" smtClean="0">
                <a:ea typeface="MS PGothic" pitchFamily="34" charset="-128"/>
                <a:cs typeface="Arial" pitchFamily="34" charset="0"/>
              </a:rPr>
              <a:t> </a:t>
            </a:r>
            <a:r>
              <a:rPr lang="en-GB" altLang="zh-CN" sz="1500" dirty="0">
                <a:ea typeface="MS PGothic" pitchFamily="34" charset="-128"/>
                <a:cs typeface="Arial" pitchFamily="34" charset="0"/>
              </a:rPr>
              <a:t>et al. </a:t>
            </a:r>
            <a:r>
              <a:rPr lang="en-GB" altLang="zh-CN" sz="1500" b="1" i="1" dirty="0" smtClean="0">
                <a:ea typeface="MS PGothic" pitchFamily="34" charset="-128"/>
                <a:cs typeface="Arial" pitchFamily="34" charset="0"/>
              </a:rPr>
              <a:t>J </a:t>
            </a:r>
            <a:r>
              <a:rPr lang="en-GB" altLang="zh-CN" sz="1500" b="1" i="1" dirty="0" err="1" smtClean="0">
                <a:ea typeface="MS PGothic" pitchFamily="34" charset="-128"/>
                <a:cs typeface="Arial" pitchFamily="34" charset="0"/>
              </a:rPr>
              <a:t>Neurophysiol</a:t>
            </a:r>
            <a:r>
              <a:rPr lang="en-GB" altLang="zh-CN" sz="1500" b="1" i="1" dirty="0" smtClean="0">
                <a:ea typeface="MS PGothic" pitchFamily="34" charset="-128"/>
                <a:cs typeface="Arial" pitchFamily="34" charset="0"/>
              </a:rPr>
              <a:t> </a:t>
            </a:r>
            <a:r>
              <a:rPr lang="en-GB" altLang="zh-CN" sz="1500" dirty="0" smtClean="0">
                <a:ea typeface="MS PGothic" pitchFamily="34" charset="-128"/>
                <a:cs typeface="Arial" pitchFamily="34" charset="0"/>
              </a:rPr>
              <a:t>2011</a:t>
            </a:r>
            <a:endParaRPr lang="de-DE" sz="1500" baseline="30000" dirty="0">
              <a:ea typeface="MS PGothic" pitchFamily="34" charset="-128"/>
              <a:cs typeface="Arial" pitchFamily="34" charset="0"/>
            </a:endParaRPr>
          </a:p>
        </p:txBody>
      </p:sp>
    </p:spTree>
    <p:extLst>
      <p:ext uri="{BB962C8B-B14F-4D97-AF65-F5344CB8AC3E}">
        <p14:creationId xmlns:p14="http://schemas.microsoft.com/office/powerpoint/2010/main" xmlns="" val="6906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270"/>
          <p:cNvGrpSpPr/>
          <p:nvPr/>
        </p:nvGrpSpPr>
        <p:grpSpPr>
          <a:xfrm>
            <a:off x="1644366" y="1321557"/>
            <a:ext cx="6209888" cy="4075831"/>
            <a:chOff x="1889477" y="594730"/>
            <a:chExt cx="6986124" cy="4075831"/>
          </a:xfrm>
        </p:grpSpPr>
        <p:sp>
          <p:nvSpPr>
            <p:cNvPr id="2" name="Rectangle 180"/>
            <p:cNvSpPr>
              <a:spLocks noChangeArrowheads="1"/>
            </p:cNvSpPr>
            <p:nvPr/>
          </p:nvSpPr>
          <p:spPr bwMode="auto">
            <a:xfrm>
              <a:off x="1889477" y="598550"/>
              <a:ext cx="3062584" cy="4072011"/>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 name="Rectangle 179"/>
            <p:cNvSpPr>
              <a:spLocks noChangeArrowheads="1"/>
            </p:cNvSpPr>
            <p:nvPr/>
          </p:nvSpPr>
          <p:spPr bwMode="auto">
            <a:xfrm>
              <a:off x="5342659" y="594730"/>
              <a:ext cx="3532942" cy="4072011"/>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 name="Rectangle 178"/>
            <p:cNvSpPr>
              <a:spLocks noChangeArrowheads="1"/>
            </p:cNvSpPr>
            <p:nvPr/>
          </p:nvSpPr>
          <p:spPr bwMode="auto">
            <a:xfrm>
              <a:off x="4949667" y="594730"/>
              <a:ext cx="392993" cy="4072011"/>
            </a:xfrm>
            <a:prstGeom prst="rect">
              <a:avLst/>
            </a:prstGeom>
            <a:solidFill>
              <a:srgbClr val="EAEAE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
        <p:nvSpPr>
          <p:cNvPr id="5" name="Line 8"/>
          <p:cNvSpPr>
            <a:spLocks noChangeShapeType="1"/>
          </p:cNvSpPr>
          <p:nvPr/>
        </p:nvSpPr>
        <p:spPr bwMode="auto">
          <a:xfrm>
            <a:off x="1639160" y="1325428"/>
            <a:ext cx="0" cy="407007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 name="Line 9"/>
          <p:cNvSpPr>
            <a:spLocks noChangeShapeType="1"/>
          </p:cNvSpPr>
          <p:nvPr/>
        </p:nvSpPr>
        <p:spPr bwMode="auto">
          <a:xfrm>
            <a:off x="1591455" y="5395501"/>
            <a:ext cx="4770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10"/>
          <p:cNvSpPr>
            <a:spLocks noChangeShapeType="1"/>
          </p:cNvSpPr>
          <p:nvPr/>
        </p:nvSpPr>
        <p:spPr bwMode="auto">
          <a:xfrm>
            <a:off x="1591455" y="4712318"/>
            <a:ext cx="4770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11"/>
          <p:cNvSpPr>
            <a:spLocks noChangeShapeType="1"/>
          </p:cNvSpPr>
          <p:nvPr/>
        </p:nvSpPr>
        <p:spPr bwMode="auto">
          <a:xfrm>
            <a:off x="1591455" y="4044616"/>
            <a:ext cx="4770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12"/>
          <p:cNvSpPr>
            <a:spLocks noChangeShapeType="1"/>
          </p:cNvSpPr>
          <p:nvPr/>
        </p:nvSpPr>
        <p:spPr bwMode="auto">
          <a:xfrm>
            <a:off x="1591455" y="3359496"/>
            <a:ext cx="4770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13"/>
          <p:cNvSpPr>
            <a:spLocks noChangeShapeType="1"/>
          </p:cNvSpPr>
          <p:nvPr/>
        </p:nvSpPr>
        <p:spPr bwMode="auto">
          <a:xfrm>
            <a:off x="1591455" y="2676312"/>
            <a:ext cx="4770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14"/>
          <p:cNvSpPr>
            <a:spLocks noChangeShapeType="1"/>
          </p:cNvSpPr>
          <p:nvPr/>
        </p:nvSpPr>
        <p:spPr bwMode="auto">
          <a:xfrm>
            <a:off x="1591455" y="2008610"/>
            <a:ext cx="4770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Line 15"/>
          <p:cNvSpPr>
            <a:spLocks noChangeShapeType="1"/>
          </p:cNvSpPr>
          <p:nvPr/>
        </p:nvSpPr>
        <p:spPr bwMode="auto">
          <a:xfrm>
            <a:off x="1591455" y="1325427"/>
            <a:ext cx="4770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Line 16"/>
          <p:cNvSpPr>
            <a:spLocks noChangeShapeType="1"/>
          </p:cNvSpPr>
          <p:nvPr/>
        </p:nvSpPr>
        <p:spPr bwMode="auto">
          <a:xfrm>
            <a:off x="1639160" y="4044616"/>
            <a:ext cx="579699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Line 17"/>
          <p:cNvSpPr>
            <a:spLocks noChangeShapeType="1"/>
          </p:cNvSpPr>
          <p:nvPr/>
        </p:nvSpPr>
        <p:spPr bwMode="auto">
          <a:xfrm flipV="1">
            <a:off x="1639160" y="4044617"/>
            <a:ext cx="0" cy="5999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 name="Line 18"/>
          <p:cNvSpPr>
            <a:spLocks noChangeShapeType="1"/>
          </p:cNvSpPr>
          <p:nvPr/>
        </p:nvSpPr>
        <p:spPr bwMode="auto">
          <a:xfrm flipV="1">
            <a:off x="2605583" y="4044617"/>
            <a:ext cx="0" cy="5999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 name="Line 19"/>
          <p:cNvSpPr>
            <a:spLocks noChangeShapeType="1"/>
          </p:cNvSpPr>
          <p:nvPr/>
        </p:nvSpPr>
        <p:spPr bwMode="auto">
          <a:xfrm flipV="1">
            <a:off x="3572006" y="4044617"/>
            <a:ext cx="0" cy="5999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 name="Line 20"/>
          <p:cNvSpPr>
            <a:spLocks noChangeShapeType="1"/>
          </p:cNvSpPr>
          <p:nvPr/>
        </p:nvSpPr>
        <p:spPr bwMode="auto">
          <a:xfrm flipV="1">
            <a:off x="4536891" y="4044617"/>
            <a:ext cx="0" cy="5999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1"/>
          <p:cNvSpPr>
            <a:spLocks noChangeShapeType="1"/>
          </p:cNvSpPr>
          <p:nvPr/>
        </p:nvSpPr>
        <p:spPr bwMode="auto">
          <a:xfrm flipV="1">
            <a:off x="5503314" y="4044617"/>
            <a:ext cx="0" cy="5999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 name="Freeform 24"/>
          <p:cNvSpPr>
            <a:spLocks/>
          </p:cNvSpPr>
          <p:nvPr/>
        </p:nvSpPr>
        <p:spPr bwMode="auto">
          <a:xfrm>
            <a:off x="3076484" y="4863276"/>
            <a:ext cx="24622" cy="30966"/>
          </a:xfrm>
          <a:custGeom>
            <a:avLst/>
            <a:gdLst>
              <a:gd name="T0" fmla="*/ 0 w 16"/>
              <a:gd name="T1" fmla="*/ 25400 h 16"/>
              <a:gd name="T2" fmla="*/ 12700 w 16"/>
              <a:gd name="T3" fmla="*/ 0 h 16"/>
              <a:gd name="T4" fmla="*/ 25400 w 16"/>
              <a:gd name="T5" fmla="*/ 0 h 16"/>
              <a:gd name="T6" fmla="*/ 12700 w 16"/>
              <a:gd name="T7" fmla="*/ 25400 h 16"/>
              <a:gd name="T8" fmla="*/ 0 w 16"/>
              <a:gd name="T9" fmla="*/ 2540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0" y="16"/>
                </a:moveTo>
                <a:lnTo>
                  <a:pt x="8" y="0"/>
                </a:lnTo>
                <a:lnTo>
                  <a:pt x="16" y="0"/>
                </a:lnTo>
                <a:lnTo>
                  <a:pt x="8" y="16"/>
                </a:lnTo>
                <a:lnTo>
                  <a:pt x="0" y="16"/>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6"/>
          <p:cNvSpPr>
            <a:spLocks/>
          </p:cNvSpPr>
          <p:nvPr/>
        </p:nvSpPr>
        <p:spPr bwMode="auto">
          <a:xfrm>
            <a:off x="3535073" y="3938171"/>
            <a:ext cx="24622" cy="29030"/>
          </a:xfrm>
          <a:custGeom>
            <a:avLst/>
            <a:gdLst>
              <a:gd name="T0" fmla="*/ 0 w 16"/>
              <a:gd name="T1" fmla="*/ 23812 h 15"/>
              <a:gd name="T2" fmla="*/ 12700 w 16"/>
              <a:gd name="T3" fmla="*/ 0 h 15"/>
              <a:gd name="T4" fmla="*/ 25400 w 16"/>
              <a:gd name="T5" fmla="*/ 0 h 15"/>
              <a:gd name="T6" fmla="*/ 12700 w 16"/>
              <a:gd name="T7" fmla="*/ 23812 h 15"/>
              <a:gd name="T8" fmla="*/ 0 w 16"/>
              <a:gd name="T9" fmla="*/ 23812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5">
                <a:moveTo>
                  <a:pt x="0" y="15"/>
                </a:moveTo>
                <a:lnTo>
                  <a:pt x="8" y="0"/>
                </a:lnTo>
                <a:lnTo>
                  <a:pt x="16" y="0"/>
                </a:lnTo>
                <a:lnTo>
                  <a:pt x="8" y="15"/>
                </a:lnTo>
                <a:lnTo>
                  <a:pt x="0" y="15"/>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 name="Freeform 37"/>
          <p:cNvSpPr>
            <a:spLocks/>
          </p:cNvSpPr>
          <p:nvPr/>
        </p:nvSpPr>
        <p:spPr bwMode="auto">
          <a:xfrm>
            <a:off x="3582779" y="3860756"/>
            <a:ext cx="24622" cy="30966"/>
          </a:xfrm>
          <a:custGeom>
            <a:avLst/>
            <a:gdLst>
              <a:gd name="T0" fmla="*/ 0 w 16"/>
              <a:gd name="T1" fmla="*/ 25400 h 16"/>
              <a:gd name="T2" fmla="*/ 12700 w 16"/>
              <a:gd name="T3" fmla="*/ 0 h 16"/>
              <a:gd name="T4" fmla="*/ 25400 w 16"/>
              <a:gd name="T5" fmla="*/ 0 h 16"/>
              <a:gd name="T6" fmla="*/ 12700 w 16"/>
              <a:gd name="T7" fmla="*/ 25400 h 16"/>
              <a:gd name="T8" fmla="*/ 0 w 16"/>
              <a:gd name="T9" fmla="*/ 2540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0" y="16"/>
                </a:moveTo>
                <a:lnTo>
                  <a:pt x="8" y="0"/>
                </a:lnTo>
                <a:lnTo>
                  <a:pt x="16" y="0"/>
                </a:lnTo>
                <a:lnTo>
                  <a:pt x="8" y="16"/>
                </a:lnTo>
                <a:lnTo>
                  <a:pt x="0" y="16"/>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 name="Freeform 61"/>
          <p:cNvSpPr>
            <a:spLocks/>
          </p:cNvSpPr>
          <p:nvPr/>
        </p:nvSpPr>
        <p:spPr bwMode="auto">
          <a:xfrm>
            <a:off x="4501495" y="2008610"/>
            <a:ext cx="24622" cy="30966"/>
          </a:xfrm>
          <a:custGeom>
            <a:avLst/>
            <a:gdLst>
              <a:gd name="T0" fmla="*/ 0 w 16"/>
              <a:gd name="T1" fmla="*/ 25400 h 16"/>
              <a:gd name="T2" fmla="*/ 12700 w 16"/>
              <a:gd name="T3" fmla="*/ 0 h 16"/>
              <a:gd name="T4" fmla="*/ 25400 w 16"/>
              <a:gd name="T5" fmla="*/ 0 h 16"/>
              <a:gd name="T6" fmla="*/ 12700 w 16"/>
              <a:gd name="T7" fmla="*/ 25400 h 16"/>
              <a:gd name="T8" fmla="*/ 0 w 16"/>
              <a:gd name="T9" fmla="*/ 2540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0" y="16"/>
                </a:moveTo>
                <a:lnTo>
                  <a:pt x="8" y="0"/>
                </a:lnTo>
                <a:lnTo>
                  <a:pt x="16" y="0"/>
                </a:lnTo>
                <a:lnTo>
                  <a:pt x="8" y="16"/>
                </a:lnTo>
                <a:lnTo>
                  <a:pt x="0" y="16"/>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 name="Freeform 62"/>
          <p:cNvSpPr>
            <a:spLocks/>
          </p:cNvSpPr>
          <p:nvPr/>
        </p:nvSpPr>
        <p:spPr bwMode="auto">
          <a:xfrm>
            <a:off x="4561513" y="2008610"/>
            <a:ext cx="24622" cy="30966"/>
          </a:xfrm>
          <a:custGeom>
            <a:avLst/>
            <a:gdLst>
              <a:gd name="T0" fmla="*/ 0 w 16"/>
              <a:gd name="T1" fmla="*/ 0 h 16"/>
              <a:gd name="T2" fmla="*/ 25400 w 16"/>
              <a:gd name="T3" fmla="*/ 12700 h 16"/>
              <a:gd name="T4" fmla="*/ 25400 w 16"/>
              <a:gd name="T5" fmla="*/ 25400 h 16"/>
              <a:gd name="T6" fmla="*/ 0 w 16"/>
              <a:gd name="T7" fmla="*/ 12700 h 16"/>
              <a:gd name="T8" fmla="*/ 0 w 16"/>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0" y="0"/>
                </a:moveTo>
                <a:lnTo>
                  <a:pt x="16" y="8"/>
                </a:lnTo>
                <a:lnTo>
                  <a:pt x="16" y="16"/>
                </a:lnTo>
                <a:lnTo>
                  <a:pt x="0" y="8"/>
                </a:lnTo>
                <a:lnTo>
                  <a:pt x="0" y="0"/>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 name="Freeform 97"/>
          <p:cNvSpPr>
            <a:spLocks/>
          </p:cNvSpPr>
          <p:nvPr/>
        </p:nvSpPr>
        <p:spPr bwMode="auto">
          <a:xfrm>
            <a:off x="2605583" y="4302020"/>
            <a:ext cx="24622" cy="30966"/>
          </a:xfrm>
          <a:custGeom>
            <a:avLst/>
            <a:gdLst>
              <a:gd name="T0" fmla="*/ 0 w 16"/>
              <a:gd name="T1" fmla="*/ 0 h 16"/>
              <a:gd name="T2" fmla="*/ 25400 w 16"/>
              <a:gd name="T3" fmla="*/ 12700 h 16"/>
              <a:gd name="T4" fmla="*/ 25400 w 16"/>
              <a:gd name="T5" fmla="*/ 25400 h 16"/>
              <a:gd name="T6" fmla="*/ 0 w 16"/>
              <a:gd name="T7" fmla="*/ 12700 h 16"/>
              <a:gd name="T8" fmla="*/ 0 w 16"/>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0" y="0"/>
                </a:moveTo>
                <a:lnTo>
                  <a:pt x="16" y="8"/>
                </a:lnTo>
                <a:lnTo>
                  <a:pt x="16" y="16"/>
                </a:lnTo>
                <a:lnTo>
                  <a:pt x="0" y="8"/>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5" name="Rectangle 98"/>
          <p:cNvSpPr>
            <a:spLocks noChangeArrowheads="1"/>
          </p:cNvSpPr>
          <p:nvPr/>
        </p:nvSpPr>
        <p:spPr bwMode="auto">
          <a:xfrm>
            <a:off x="2677911" y="4332987"/>
            <a:ext cx="24622" cy="1354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1" name="Freeform 124"/>
          <p:cNvSpPr>
            <a:spLocks/>
          </p:cNvSpPr>
          <p:nvPr/>
        </p:nvSpPr>
        <p:spPr bwMode="auto">
          <a:xfrm>
            <a:off x="4513806" y="4925208"/>
            <a:ext cx="23084" cy="29030"/>
          </a:xfrm>
          <a:custGeom>
            <a:avLst/>
            <a:gdLst>
              <a:gd name="T0" fmla="*/ 0 w 15"/>
              <a:gd name="T1" fmla="*/ 0 h 15"/>
              <a:gd name="T2" fmla="*/ 23813 w 15"/>
              <a:gd name="T3" fmla="*/ 12700 h 15"/>
              <a:gd name="T4" fmla="*/ 23813 w 15"/>
              <a:gd name="T5" fmla="*/ 23812 h 15"/>
              <a:gd name="T6" fmla="*/ 0 w 15"/>
              <a:gd name="T7" fmla="*/ 12700 h 15"/>
              <a:gd name="T8" fmla="*/ 0 w 15"/>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0" y="0"/>
                </a:moveTo>
                <a:lnTo>
                  <a:pt x="15" y="8"/>
                </a:lnTo>
                <a:lnTo>
                  <a:pt x="15" y="15"/>
                </a:lnTo>
                <a:lnTo>
                  <a:pt x="0" y="8"/>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2" name="Freeform 125"/>
          <p:cNvSpPr>
            <a:spLocks/>
          </p:cNvSpPr>
          <p:nvPr/>
        </p:nvSpPr>
        <p:spPr bwMode="auto">
          <a:xfrm>
            <a:off x="4561513" y="4878759"/>
            <a:ext cx="24622" cy="30966"/>
          </a:xfrm>
          <a:custGeom>
            <a:avLst/>
            <a:gdLst>
              <a:gd name="T0" fmla="*/ 0 w 16"/>
              <a:gd name="T1" fmla="*/ 25400 h 16"/>
              <a:gd name="T2" fmla="*/ 12700 w 16"/>
              <a:gd name="T3" fmla="*/ 0 h 16"/>
              <a:gd name="T4" fmla="*/ 25400 w 16"/>
              <a:gd name="T5" fmla="*/ 0 h 16"/>
              <a:gd name="T6" fmla="*/ 12700 w 16"/>
              <a:gd name="T7" fmla="*/ 25400 h 16"/>
              <a:gd name="T8" fmla="*/ 0 w 16"/>
              <a:gd name="T9" fmla="*/ 2540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6">
                <a:moveTo>
                  <a:pt x="0" y="16"/>
                </a:moveTo>
                <a:lnTo>
                  <a:pt x="8" y="0"/>
                </a:lnTo>
                <a:lnTo>
                  <a:pt x="16" y="0"/>
                </a:lnTo>
                <a:lnTo>
                  <a:pt x="8" y="16"/>
                </a:lnTo>
                <a:lnTo>
                  <a:pt x="0" y="16"/>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 name="Freeform 155"/>
          <p:cNvSpPr>
            <a:spLocks/>
          </p:cNvSpPr>
          <p:nvPr/>
        </p:nvSpPr>
        <p:spPr bwMode="auto">
          <a:xfrm>
            <a:off x="5951130" y="2767274"/>
            <a:ext cx="23084" cy="30966"/>
          </a:xfrm>
          <a:custGeom>
            <a:avLst/>
            <a:gdLst>
              <a:gd name="T0" fmla="*/ 0 w 15"/>
              <a:gd name="T1" fmla="*/ 12700 h 16"/>
              <a:gd name="T2" fmla="*/ 12700 w 15"/>
              <a:gd name="T3" fmla="*/ 0 h 16"/>
              <a:gd name="T4" fmla="*/ 23813 w 15"/>
              <a:gd name="T5" fmla="*/ 12700 h 16"/>
              <a:gd name="T6" fmla="*/ 12700 w 15"/>
              <a:gd name="T7" fmla="*/ 25400 h 16"/>
              <a:gd name="T8" fmla="*/ 0 w 15"/>
              <a:gd name="T9" fmla="*/ 1270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6">
                <a:moveTo>
                  <a:pt x="0" y="8"/>
                </a:moveTo>
                <a:lnTo>
                  <a:pt x="8" y="0"/>
                </a:lnTo>
                <a:lnTo>
                  <a:pt x="15" y="8"/>
                </a:lnTo>
                <a:lnTo>
                  <a:pt x="8" y="16"/>
                </a:lnTo>
                <a:lnTo>
                  <a:pt x="0" y="8"/>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 name="Freeform 156"/>
          <p:cNvSpPr>
            <a:spLocks/>
          </p:cNvSpPr>
          <p:nvPr/>
        </p:nvSpPr>
        <p:spPr bwMode="auto">
          <a:xfrm>
            <a:off x="3016467" y="4803279"/>
            <a:ext cx="144656" cy="181924"/>
          </a:xfrm>
          <a:custGeom>
            <a:avLst/>
            <a:gdLst>
              <a:gd name="T0" fmla="*/ 74613 w 94"/>
              <a:gd name="T1" fmla="*/ 0 h 94"/>
              <a:gd name="T2" fmla="*/ 149225 w 94"/>
              <a:gd name="T3" fmla="*/ 74613 h 94"/>
              <a:gd name="T4" fmla="*/ 74613 w 94"/>
              <a:gd name="T5" fmla="*/ 149225 h 94"/>
              <a:gd name="T6" fmla="*/ 0 w 94"/>
              <a:gd name="T7" fmla="*/ 74613 h 94"/>
              <a:gd name="T8" fmla="*/ 74613 w 94"/>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94">
                <a:moveTo>
                  <a:pt x="47" y="0"/>
                </a:moveTo>
                <a:lnTo>
                  <a:pt x="94" y="47"/>
                </a:lnTo>
                <a:lnTo>
                  <a:pt x="47" y="94"/>
                </a:lnTo>
                <a:lnTo>
                  <a:pt x="0" y="47"/>
                </a:lnTo>
                <a:lnTo>
                  <a:pt x="47" y="0"/>
                </a:lnTo>
                <a:close/>
              </a:path>
            </a:pathLst>
          </a:custGeom>
          <a:solidFill>
            <a:srgbClr val="0000FF"/>
          </a:solidFill>
          <a:ln w="12700">
            <a:solidFill>
              <a:srgbClr val="0000FF"/>
            </a:solidFill>
            <a:prstDash val="solid"/>
            <a:round/>
            <a:headEnd/>
            <a:tailEnd/>
          </a:ln>
        </p:spPr>
        <p:txBody>
          <a:bodyPr/>
          <a:lstStyle/>
          <a:p>
            <a:endParaRPr lang="en-US"/>
          </a:p>
        </p:txBody>
      </p:sp>
      <p:sp>
        <p:nvSpPr>
          <p:cNvPr id="155" name="Freeform 157"/>
          <p:cNvSpPr>
            <a:spLocks/>
          </p:cNvSpPr>
          <p:nvPr/>
        </p:nvSpPr>
        <p:spPr bwMode="auto">
          <a:xfrm>
            <a:off x="4464562" y="1902166"/>
            <a:ext cx="146195" cy="181924"/>
          </a:xfrm>
          <a:custGeom>
            <a:avLst/>
            <a:gdLst>
              <a:gd name="T0" fmla="*/ 74613 w 95"/>
              <a:gd name="T1" fmla="*/ 0 h 94"/>
              <a:gd name="T2" fmla="*/ 150813 w 95"/>
              <a:gd name="T3" fmla="*/ 74613 h 94"/>
              <a:gd name="T4" fmla="*/ 74613 w 95"/>
              <a:gd name="T5" fmla="*/ 149225 h 94"/>
              <a:gd name="T6" fmla="*/ 0 w 95"/>
              <a:gd name="T7" fmla="*/ 74613 h 94"/>
              <a:gd name="T8" fmla="*/ 74613 w 95"/>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94">
                <a:moveTo>
                  <a:pt x="47" y="0"/>
                </a:moveTo>
                <a:lnTo>
                  <a:pt x="95" y="47"/>
                </a:lnTo>
                <a:lnTo>
                  <a:pt x="47" y="94"/>
                </a:lnTo>
                <a:lnTo>
                  <a:pt x="0" y="47"/>
                </a:lnTo>
                <a:lnTo>
                  <a:pt x="47" y="0"/>
                </a:lnTo>
                <a:close/>
              </a:path>
            </a:pathLst>
          </a:custGeom>
          <a:solidFill>
            <a:srgbClr val="0000FF"/>
          </a:solidFill>
          <a:ln w="12700">
            <a:solidFill>
              <a:srgbClr val="0000FF"/>
            </a:solidFill>
            <a:prstDash val="solid"/>
            <a:round/>
            <a:headEnd/>
            <a:tailEnd/>
          </a:ln>
        </p:spPr>
        <p:txBody>
          <a:bodyPr/>
          <a:lstStyle/>
          <a:p>
            <a:endParaRPr lang="en-US"/>
          </a:p>
        </p:txBody>
      </p:sp>
      <p:sp>
        <p:nvSpPr>
          <p:cNvPr id="156" name="Freeform 158"/>
          <p:cNvSpPr>
            <a:spLocks/>
          </p:cNvSpPr>
          <p:nvPr/>
        </p:nvSpPr>
        <p:spPr bwMode="auto">
          <a:xfrm>
            <a:off x="6397408" y="3998167"/>
            <a:ext cx="144656" cy="181924"/>
          </a:xfrm>
          <a:custGeom>
            <a:avLst/>
            <a:gdLst>
              <a:gd name="T0" fmla="*/ 74613 w 94"/>
              <a:gd name="T1" fmla="*/ 0 h 94"/>
              <a:gd name="T2" fmla="*/ 149225 w 94"/>
              <a:gd name="T3" fmla="*/ 74613 h 94"/>
              <a:gd name="T4" fmla="*/ 74613 w 94"/>
              <a:gd name="T5" fmla="*/ 149225 h 94"/>
              <a:gd name="T6" fmla="*/ 0 w 94"/>
              <a:gd name="T7" fmla="*/ 74613 h 94"/>
              <a:gd name="T8" fmla="*/ 74613 w 94"/>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94">
                <a:moveTo>
                  <a:pt x="47" y="0"/>
                </a:moveTo>
                <a:lnTo>
                  <a:pt x="94" y="47"/>
                </a:lnTo>
                <a:lnTo>
                  <a:pt x="47" y="94"/>
                </a:lnTo>
                <a:lnTo>
                  <a:pt x="0" y="47"/>
                </a:lnTo>
                <a:lnTo>
                  <a:pt x="47" y="0"/>
                </a:lnTo>
                <a:close/>
              </a:path>
            </a:pathLst>
          </a:custGeom>
          <a:solidFill>
            <a:srgbClr val="0000FF"/>
          </a:solidFill>
          <a:ln w="12700">
            <a:solidFill>
              <a:srgbClr val="0000FF"/>
            </a:solidFill>
            <a:prstDash val="solid"/>
            <a:round/>
            <a:headEnd/>
            <a:tailEnd/>
          </a:ln>
        </p:spPr>
        <p:txBody>
          <a:bodyPr/>
          <a:lstStyle/>
          <a:p>
            <a:endParaRPr lang="en-US"/>
          </a:p>
        </p:txBody>
      </p:sp>
      <p:sp>
        <p:nvSpPr>
          <p:cNvPr id="157" name="Rectangle 159"/>
          <p:cNvSpPr>
            <a:spLocks noChangeArrowheads="1"/>
          </p:cNvSpPr>
          <p:nvPr/>
        </p:nvSpPr>
        <p:spPr bwMode="auto">
          <a:xfrm>
            <a:off x="2545567" y="4242023"/>
            <a:ext cx="107723" cy="135476"/>
          </a:xfrm>
          <a:prstGeom prst="rect">
            <a:avLst/>
          </a:prstGeom>
          <a:solidFill>
            <a:srgbClr val="FF0000"/>
          </a:solidFill>
          <a:ln w="12700">
            <a:solidFill>
              <a:srgbClr val="FF0000"/>
            </a:solidFill>
            <a:miter lim="800000"/>
            <a:headEnd/>
            <a:tailEnd/>
          </a:ln>
        </p:spPr>
        <p:txBody>
          <a:bodyPr/>
          <a:lstStyle/>
          <a:p>
            <a:endParaRPr lang="en-US"/>
          </a:p>
        </p:txBody>
      </p:sp>
      <p:sp>
        <p:nvSpPr>
          <p:cNvPr id="159" name="Rectangle 161"/>
          <p:cNvSpPr>
            <a:spLocks noChangeArrowheads="1"/>
          </p:cNvSpPr>
          <p:nvPr/>
        </p:nvSpPr>
        <p:spPr bwMode="auto">
          <a:xfrm>
            <a:off x="4468407" y="4878759"/>
            <a:ext cx="109261" cy="137410"/>
          </a:xfrm>
          <a:prstGeom prst="rect">
            <a:avLst/>
          </a:prstGeom>
          <a:solidFill>
            <a:srgbClr val="FF0000"/>
          </a:solidFill>
          <a:ln w="12700">
            <a:solidFill>
              <a:srgbClr val="FF0000"/>
            </a:solidFill>
            <a:miter lim="800000"/>
            <a:headEnd/>
            <a:tailEnd/>
          </a:ln>
        </p:spPr>
        <p:txBody>
          <a:bodyPr/>
          <a:lstStyle/>
          <a:p>
            <a:endParaRPr lang="en-US"/>
          </a:p>
        </p:txBody>
      </p:sp>
      <p:sp>
        <p:nvSpPr>
          <p:cNvPr id="160" name="Rectangle 162"/>
          <p:cNvSpPr>
            <a:spLocks noChangeArrowheads="1"/>
          </p:cNvSpPr>
          <p:nvPr/>
        </p:nvSpPr>
        <p:spPr bwMode="auto">
          <a:xfrm>
            <a:off x="5926508" y="2691795"/>
            <a:ext cx="109261" cy="137410"/>
          </a:xfrm>
          <a:prstGeom prst="rect">
            <a:avLst/>
          </a:prstGeom>
          <a:solidFill>
            <a:srgbClr val="FF0000"/>
          </a:solidFill>
          <a:ln w="12700">
            <a:solidFill>
              <a:srgbClr val="FF0000"/>
            </a:solidFill>
            <a:miter lim="800000"/>
            <a:headEnd/>
            <a:tailEnd/>
          </a:ln>
        </p:spPr>
        <p:txBody>
          <a:bodyPr/>
          <a:lstStyle/>
          <a:p>
            <a:endParaRPr lang="en-US"/>
          </a:p>
        </p:txBody>
      </p:sp>
      <p:sp>
        <p:nvSpPr>
          <p:cNvPr id="161" name="Rectangle 163"/>
          <p:cNvSpPr>
            <a:spLocks noChangeArrowheads="1"/>
          </p:cNvSpPr>
          <p:nvPr/>
        </p:nvSpPr>
        <p:spPr bwMode="auto">
          <a:xfrm>
            <a:off x="1300605" y="5273575"/>
            <a:ext cx="29655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-40</a:t>
            </a:r>
            <a:endParaRPr lang="en-US" sz="1600"/>
          </a:p>
        </p:txBody>
      </p:sp>
      <p:sp>
        <p:nvSpPr>
          <p:cNvPr id="162" name="Rectangle 164"/>
          <p:cNvSpPr>
            <a:spLocks noChangeArrowheads="1"/>
          </p:cNvSpPr>
          <p:nvPr/>
        </p:nvSpPr>
        <p:spPr bwMode="auto">
          <a:xfrm>
            <a:off x="1300605" y="4590390"/>
            <a:ext cx="29655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-20</a:t>
            </a:r>
            <a:endParaRPr lang="en-US" sz="1600"/>
          </a:p>
        </p:txBody>
      </p:sp>
      <p:sp>
        <p:nvSpPr>
          <p:cNvPr id="163" name="Rectangle 165"/>
          <p:cNvSpPr>
            <a:spLocks noChangeArrowheads="1"/>
          </p:cNvSpPr>
          <p:nvPr/>
        </p:nvSpPr>
        <p:spPr bwMode="auto">
          <a:xfrm>
            <a:off x="1434488" y="3922689"/>
            <a:ext cx="11381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0</a:t>
            </a:r>
            <a:endParaRPr lang="en-US" sz="1600"/>
          </a:p>
        </p:txBody>
      </p:sp>
      <p:sp>
        <p:nvSpPr>
          <p:cNvPr id="164" name="Rectangle 166"/>
          <p:cNvSpPr>
            <a:spLocks noChangeArrowheads="1"/>
          </p:cNvSpPr>
          <p:nvPr/>
        </p:nvSpPr>
        <p:spPr bwMode="auto">
          <a:xfrm>
            <a:off x="1349849" y="3239504"/>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20</a:t>
            </a:r>
            <a:endParaRPr lang="en-US" sz="1600"/>
          </a:p>
        </p:txBody>
      </p:sp>
      <p:sp>
        <p:nvSpPr>
          <p:cNvPr id="165" name="Rectangle 167"/>
          <p:cNvSpPr>
            <a:spLocks noChangeArrowheads="1"/>
          </p:cNvSpPr>
          <p:nvPr/>
        </p:nvSpPr>
        <p:spPr bwMode="auto">
          <a:xfrm>
            <a:off x="1349849" y="2556321"/>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a:solidFill>
                  <a:srgbClr val="000000"/>
                </a:solidFill>
              </a:rPr>
              <a:t>40</a:t>
            </a:r>
            <a:endParaRPr lang="en-US" sz="1600"/>
          </a:p>
        </p:txBody>
      </p:sp>
      <p:sp>
        <p:nvSpPr>
          <p:cNvPr id="166" name="Rectangle 168"/>
          <p:cNvSpPr>
            <a:spLocks noChangeArrowheads="1"/>
          </p:cNvSpPr>
          <p:nvPr/>
        </p:nvSpPr>
        <p:spPr bwMode="auto">
          <a:xfrm>
            <a:off x="1349849" y="1886684"/>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60</a:t>
            </a:r>
            <a:endParaRPr lang="en-US" sz="1600" dirty="0"/>
          </a:p>
        </p:txBody>
      </p:sp>
      <p:sp>
        <p:nvSpPr>
          <p:cNvPr id="167" name="Rectangle 169"/>
          <p:cNvSpPr>
            <a:spLocks noChangeArrowheads="1"/>
          </p:cNvSpPr>
          <p:nvPr/>
        </p:nvSpPr>
        <p:spPr bwMode="auto">
          <a:xfrm>
            <a:off x="1349849" y="1203499"/>
            <a:ext cx="22762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dirty="0">
                <a:solidFill>
                  <a:srgbClr val="000000"/>
                </a:solidFill>
              </a:rPr>
              <a:t>80</a:t>
            </a:r>
            <a:endParaRPr lang="en-US" sz="1600" dirty="0"/>
          </a:p>
        </p:txBody>
      </p:sp>
      <p:sp>
        <p:nvSpPr>
          <p:cNvPr id="168" name="Rectangle 171"/>
          <p:cNvSpPr>
            <a:spLocks noChangeArrowheads="1"/>
          </p:cNvSpPr>
          <p:nvPr/>
        </p:nvSpPr>
        <p:spPr bwMode="auto">
          <a:xfrm>
            <a:off x="2496322" y="4211058"/>
            <a:ext cx="242054"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a:solidFill>
                  <a:srgbClr val="000000"/>
                </a:solidFill>
              </a:rPr>
              <a:t>-20</a:t>
            </a:r>
            <a:endParaRPr lang="en-US"/>
          </a:p>
        </p:txBody>
      </p:sp>
      <p:sp>
        <p:nvSpPr>
          <p:cNvPr id="169" name="Rectangle 172"/>
          <p:cNvSpPr>
            <a:spLocks noChangeArrowheads="1"/>
          </p:cNvSpPr>
          <p:nvPr/>
        </p:nvSpPr>
        <p:spPr bwMode="auto">
          <a:xfrm>
            <a:off x="3462745" y="4211058"/>
            <a:ext cx="242054"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a:solidFill>
                  <a:srgbClr val="000000"/>
                </a:solidFill>
              </a:rPr>
              <a:t>-10</a:t>
            </a:r>
            <a:endParaRPr lang="en-US"/>
          </a:p>
        </p:txBody>
      </p:sp>
      <p:sp>
        <p:nvSpPr>
          <p:cNvPr id="170" name="Rectangle 173"/>
          <p:cNvSpPr>
            <a:spLocks noChangeArrowheads="1"/>
          </p:cNvSpPr>
          <p:nvPr/>
        </p:nvSpPr>
        <p:spPr bwMode="auto">
          <a:xfrm>
            <a:off x="4501495" y="4211058"/>
            <a:ext cx="92974"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a:solidFill>
                  <a:srgbClr val="000000"/>
                </a:solidFill>
              </a:rPr>
              <a:t>0</a:t>
            </a:r>
            <a:endParaRPr lang="en-US"/>
          </a:p>
        </p:txBody>
      </p:sp>
      <p:sp>
        <p:nvSpPr>
          <p:cNvPr id="171" name="Rectangle 174"/>
          <p:cNvSpPr>
            <a:spLocks noChangeArrowheads="1"/>
          </p:cNvSpPr>
          <p:nvPr/>
        </p:nvSpPr>
        <p:spPr bwMode="auto">
          <a:xfrm>
            <a:off x="5418674" y="4211058"/>
            <a:ext cx="18594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a:solidFill>
                  <a:srgbClr val="000000"/>
                </a:solidFill>
              </a:rPr>
              <a:t>10</a:t>
            </a:r>
            <a:endParaRPr lang="en-US"/>
          </a:p>
        </p:txBody>
      </p:sp>
      <p:sp>
        <p:nvSpPr>
          <p:cNvPr id="172" name="Rectangle 175"/>
          <p:cNvSpPr>
            <a:spLocks noChangeArrowheads="1"/>
          </p:cNvSpPr>
          <p:nvPr/>
        </p:nvSpPr>
        <p:spPr bwMode="auto">
          <a:xfrm>
            <a:off x="6385097" y="4211058"/>
            <a:ext cx="18594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a:solidFill>
                  <a:srgbClr val="000000"/>
                </a:solidFill>
              </a:rPr>
              <a:t>20</a:t>
            </a:r>
            <a:endParaRPr lang="en-US"/>
          </a:p>
        </p:txBody>
      </p:sp>
      <p:sp>
        <p:nvSpPr>
          <p:cNvPr id="173" name="Rectangle 176"/>
          <p:cNvSpPr>
            <a:spLocks noChangeArrowheads="1"/>
          </p:cNvSpPr>
          <p:nvPr/>
        </p:nvSpPr>
        <p:spPr bwMode="auto">
          <a:xfrm>
            <a:off x="7351520" y="4211058"/>
            <a:ext cx="18594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a:solidFill>
                  <a:srgbClr val="000000"/>
                </a:solidFill>
              </a:rPr>
              <a:t>30</a:t>
            </a:r>
            <a:endParaRPr lang="en-US"/>
          </a:p>
        </p:txBody>
      </p:sp>
      <p:sp>
        <p:nvSpPr>
          <p:cNvPr id="174" name="Rectangle 181"/>
          <p:cNvSpPr>
            <a:spLocks noChangeArrowheads="1"/>
          </p:cNvSpPr>
          <p:nvPr/>
        </p:nvSpPr>
        <p:spPr bwMode="auto">
          <a:xfrm rot="16200000">
            <a:off x="145223" y="3201549"/>
            <a:ext cx="165058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smtClean="0">
                <a:solidFill>
                  <a:srgbClr val="000000"/>
                </a:solidFill>
              </a:rPr>
              <a:t> </a:t>
            </a:r>
            <a:r>
              <a:rPr lang="en-US" sz="1600" b="1" dirty="0">
                <a:solidFill>
                  <a:srgbClr val="000000"/>
                </a:solidFill>
              </a:rPr>
              <a:t>MEP change [%]</a:t>
            </a:r>
            <a:endParaRPr lang="en-US" sz="1600" b="1" dirty="0"/>
          </a:p>
        </p:txBody>
      </p:sp>
      <p:sp>
        <p:nvSpPr>
          <p:cNvPr id="175" name="Rectangle 182"/>
          <p:cNvSpPr>
            <a:spLocks noChangeArrowheads="1"/>
          </p:cNvSpPr>
          <p:nvPr/>
        </p:nvSpPr>
        <p:spPr bwMode="auto">
          <a:xfrm>
            <a:off x="4341451" y="1619603"/>
            <a:ext cx="44884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000000"/>
                </a:solidFill>
              </a:rPr>
              <a:t>PAS25</a:t>
            </a:r>
            <a:endParaRPr lang="en-US" sz="1100" b="1"/>
          </a:p>
        </p:txBody>
      </p:sp>
      <p:sp>
        <p:nvSpPr>
          <p:cNvPr id="176" name="Rectangle 183"/>
          <p:cNvSpPr>
            <a:spLocks noChangeArrowheads="1"/>
          </p:cNvSpPr>
          <p:nvPr/>
        </p:nvSpPr>
        <p:spPr bwMode="auto">
          <a:xfrm>
            <a:off x="4287590" y="5151646"/>
            <a:ext cx="48731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000000"/>
                </a:solidFill>
              </a:rPr>
              <a:t>iPAS45</a:t>
            </a:r>
            <a:endParaRPr lang="en-US" sz="1100" b="1"/>
          </a:p>
        </p:txBody>
      </p:sp>
      <p:sp>
        <p:nvSpPr>
          <p:cNvPr id="177" name="Rectangle 184"/>
          <p:cNvSpPr>
            <a:spLocks noChangeArrowheads="1"/>
          </p:cNvSpPr>
          <p:nvPr/>
        </p:nvSpPr>
        <p:spPr bwMode="auto">
          <a:xfrm>
            <a:off x="3101106" y="3596949"/>
            <a:ext cx="48731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dirty="0">
                <a:solidFill>
                  <a:srgbClr val="000000"/>
                </a:solidFill>
              </a:rPr>
              <a:t>iPAS35</a:t>
            </a:r>
            <a:endParaRPr lang="en-US" sz="1100" b="1" dirty="0"/>
          </a:p>
        </p:txBody>
      </p:sp>
      <p:sp>
        <p:nvSpPr>
          <p:cNvPr id="178" name="Rectangle 185"/>
          <p:cNvSpPr>
            <a:spLocks noChangeArrowheads="1"/>
          </p:cNvSpPr>
          <p:nvPr/>
        </p:nvSpPr>
        <p:spPr bwMode="auto">
          <a:xfrm>
            <a:off x="2347050" y="4536200"/>
            <a:ext cx="48731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000000"/>
                </a:solidFill>
              </a:rPr>
              <a:t>iPAS25</a:t>
            </a:r>
            <a:endParaRPr lang="en-US" sz="1100" b="1"/>
          </a:p>
        </p:txBody>
      </p:sp>
      <p:sp>
        <p:nvSpPr>
          <p:cNvPr id="179" name="Rectangle 186"/>
          <p:cNvSpPr>
            <a:spLocks noChangeArrowheads="1"/>
          </p:cNvSpPr>
          <p:nvPr/>
        </p:nvSpPr>
        <p:spPr bwMode="auto">
          <a:xfrm>
            <a:off x="2828723" y="5078102"/>
            <a:ext cx="44884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000000"/>
                </a:solidFill>
              </a:rPr>
              <a:t>PAS10</a:t>
            </a:r>
            <a:endParaRPr lang="en-US" sz="1100" b="1"/>
          </a:p>
        </p:txBody>
      </p:sp>
      <p:sp>
        <p:nvSpPr>
          <p:cNvPr id="180" name="Rectangle 187"/>
          <p:cNvSpPr>
            <a:spLocks noChangeArrowheads="1"/>
          </p:cNvSpPr>
          <p:nvPr/>
        </p:nvSpPr>
        <p:spPr bwMode="auto">
          <a:xfrm>
            <a:off x="5768003" y="2333753"/>
            <a:ext cx="48731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a:solidFill>
                  <a:srgbClr val="000000"/>
                </a:solidFill>
              </a:rPr>
              <a:t>iPAS60</a:t>
            </a:r>
            <a:endParaRPr lang="en-US" sz="1100" b="1"/>
          </a:p>
        </p:txBody>
      </p:sp>
      <p:sp>
        <p:nvSpPr>
          <p:cNvPr id="181" name="Rectangle 188"/>
          <p:cNvSpPr>
            <a:spLocks noChangeArrowheads="1"/>
          </p:cNvSpPr>
          <p:nvPr/>
        </p:nvSpPr>
        <p:spPr bwMode="auto">
          <a:xfrm>
            <a:off x="6382136" y="3795787"/>
            <a:ext cx="448841"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dirty="0">
                <a:solidFill>
                  <a:srgbClr val="000000"/>
                </a:solidFill>
              </a:rPr>
              <a:t>PAS45</a:t>
            </a:r>
            <a:endParaRPr lang="en-US" sz="1100" b="1" dirty="0"/>
          </a:p>
        </p:txBody>
      </p:sp>
      <p:sp>
        <p:nvSpPr>
          <p:cNvPr id="182" name="Rectangle 189"/>
          <p:cNvSpPr>
            <a:spLocks noChangeArrowheads="1"/>
          </p:cNvSpPr>
          <p:nvPr/>
        </p:nvSpPr>
        <p:spPr bwMode="auto">
          <a:xfrm>
            <a:off x="2008188" y="1457033"/>
            <a:ext cx="167674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dirty="0" smtClean="0">
                <a:solidFill>
                  <a:srgbClr val="000000"/>
                </a:solidFill>
              </a:rPr>
              <a:t> </a:t>
            </a:r>
            <a:r>
              <a:rPr lang="en-US" sz="1600" b="1" dirty="0">
                <a:solidFill>
                  <a:srgbClr val="000000"/>
                </a:solidFill>
              </a:rPr>
              <a:t>TMS</a:t>
            </a:r>
            <a:r>
              <a:rPr lang="en-US" sz="1600" b="1" i="1" dirty="0">
                <a:solidFill>
                  <a:srgbClr val="000000"/>
                </a:solidFill>
              </a:rPr>
              <a:t> before</a:t>
            </a:r>
            <a:r>
              <a:rPr lang="en-US" sz="1600" b="1" dirty="0">
                <a:solidFill>
                  <a:srgbClr val="000000"/>
                </a:solidFill>
              </a:rPr>
              <a:t> MNS</a:t>
            </a:r>
            <a:endParaRPr lang="en-US" sz="1600" b="1" dirty="0"/>
          </a:p>
        </p:txBody>
      </p:sp>
      <p:sp>
        <p:nvSpPr>
          <p:cNvPr id="183" name="Rectangle 190"/>
          <p:cNvSpPr>
            <a:spLocks noChangeArrowheads="1"/>
          </p:cNvSpPr>
          <p:nvPr/>
        </p:nvSpPr>
        <p:spPr bwMode="auto">
          <a:xfrm>
            <a:off x="5760308" y="1457033"/>
            <a:ext cx="144911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600" b="1" dirty="0" smtClean="0">
                <a:solidFill>
                  <a:srgbClr val="000000"/>
                </a:solidFill>
              </a:rPr>
              <a:t>TMS</a:t>
            </a:r>
            <a:r>
              <a:rPr lang="en-US" sz="1600" b="1" i="1" dirty="0" smtClean="0">
                <a:solidFill>
                  <a:srgbClr val="000000"/>
                </a:solidFill>
              </a:rPr>
              <a:t> </a:t>
            </a:r>
            <a:r>
              <a:rPr lang="en-US" sz="1600" b="1" i="1" dirty="0">
                <a:solidFill>
                  <a:srgbClr val="000000"/>
                </a:solidFill>
              </a:rPr>
              <a:t>after</a:t>
            </a:r>
            <a:r>
              <a:rPr lang="en-US" sz="1600" b="1" dirty="0">
                <a:solidFill>
                  <a:srgbClr val="000000"/>
                </a:solidFill>
              </a:rPr>
              <a:t> MNS</a:t>
            </a:r>
            <a:endParaRPr lang="en-US" sz="1600" b="1" dirty="0"/>
          </a:p>
        </p:txBody>
      </p:sp>
      <p:sp>
        <p:nvSpPr>
          <p:cNvPr id="185" name="Rectangle 192"/>
          <p:cNvSpPr>
            <a:spLocks noChangeArrowheads="1"/>
          </p:cNvSpPr>
          <p:nvPr/>
        </p:nvSpPr>
        <p:spPr bwMode="auto">
          <a:xfrm>
            <a:off x="6737503" y="1933132"/>
            <a:ext cx="109260" cy="137410"/>
          </a:xfrm>
          <a:prstGeom prst="rect">
            <a:avLst/>
          </a:prstGeom>
          <a:solidFill>
            <a:srgbClr val="FF0000"/>
          </a:solidFill>
          <a:ln w="12700">
            <a:solidFill>
              <a:srgbClr val="FF0000"/>
            </a:solidFill>
            <a:miter lim="800000"/>
            <a:headEnd/>
            <a:tailEnd/>
          </a:ln>
        </p:spPr>
        <p:txBody>
          <a:bodyPr/>
          <a:lstStyle/>
          <a:p>
            <a:endParaRPr lang="en-US"/>
          </a:p>
        </p:txBody>
      </p:sp>
      <p:sp>
        <p:nvSpPr>
          <p:cNvPr id="186" name="Rectangle 193"/>
          <p:cNvSpPr>
            <a:spLocks noChangeArrowheads="1"/>
          </p:cNvSpPr>
          <p:nvPr/>
        </p:nvSpPr>
        <p:spPr bwMode="auto">
          <a:xfrm>
            <a:off x="6917553" y="1869265"/>
            <a:ext cx="37555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b="1">
                <a:solidFill>
                  <a:srgbClr val="000000"/>
                </a:solidFill>
              </a:rPr>
              <a:t>iPAS</a:t>
            </a:r>
            <a:endParaRPr lang="en-US" b="1"/>
          </a:p>
        </p:txBody>
      </p:sp>
      <p:sp>
        <p:nvSpPr>
          <p:cNvPr id="187" name="Freeform 194"/>
          <p:cNvSpPr>
            <a:spLocks/>
          </p:cNvSpPr>
          <p:nvPr/>
        </p:nvSpPr>
        <p:spPr bwMode="auto">
          <a:xfrm>
            <a:off x="6709803" y="2273756"/>
            <a:ext cx="146194" cy="181924"/>
          </a:xfrm>
          <a:custGeom>
            <a:avLst/>
            <a:gdLst>
              <a:gd name="T0" fmla="*/ 74612 w 95"/>
              <a:gd name="T1" fmla="*/ 0 h 94"/>
              <a:gd name="T2" fmla="*/ 150812 w 95"/>
              <a:gd name="T3" fmla="*/ 74613 h 94"/>
              <a:gd name="T4" fmla="*/ 74612 w 95"/>
              <a:gd name="T5" fmla="*/ 149225 h 94"/>
              <a:gd name="T6" fmla="*/ 0 w 95"/>
              <a:gd name="T7" fmla="*/ 74613 h 94"/>
              <a:gd name="T8" fmla="*/ 74612 w 95"/>
              <a:gd name="T9" fmla="*/ 0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94">
                <a:moveTo>
                  <a:pt x="47" y="0"/>
                </a:moveTo>
                <a:lnTo>
                  <a:pt x="95" y="47"/>
                </a:lnTo>
                <a:lnTo>
                  <a:pt x="47" y="94"/>
                </a:lnTo>
                <a:lnTo>
                  <a:pt x="0" y="47"/>
                </a:lnTo>
                <a:lnTo>
                  <a:pt x="47" y="0"/>
                </a:lnTo>
                <a:close/>
              </a:path>
            </a:pathLst>
          </a:custGeom>
          <a:solidFill>
            <a:srgbClr val="0000FF"/>
          </a:solidFill>
          <a:ln w="12700">
            <a:solidFill>
              <a:srgbClr val="0000FF"/>
            </a:solidFill>
            <a:prstDash val="solid"/>
            <a:round/>
            <a:headEnd/>
            <a:tailEnd/>
          </a:ln>
        </p:spPr>
        <p:txBody>
          <a:bodyPr/>
          <a:lstStyle/>
          <a:p>
            <a:endParaRPr lang="en-US"/>
          </a:p>
        </p:txBody>
      </p:sp>
      <p:sp>
        <p:nvSpPr>
          <p:cNvPr id="188" name="Rectangle 195"/>
          <p:cNvSpPr>
            <a:spLocks noChangeArrowheads="1"/>
          </p:cNvSpPr>
          <p:nvPr/>
        </p:nvSpPr>
        <p:spPr bwMode="auto">
          <a:xfrm>
            <a:off x="6919092" y="2246661"/>
            <a:ext cx="329064"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b="1">
                <a:solidFill>
                  <a:srgbClr val="000000"/>
                </a:solidFill>
              </a:rPr>
              <a:t>PAS</a:t>
            </a:r>
            <a:endParaRPr lang="en-US" b="1"/>
          </a:p>
        </p:txBody>
      </p:sp>
      <p:sp>
        <p:nvSpPr>
          <p:cNvPr id="189" name="Rectangle 162"/>
          <p:cNvSpPr>
            <a:spLocks noChangeArrowheads="1"/>
          </p:cNvSpPr>
          <p:nvPr/>
        </p:nvSpPr>
        <p:spPr bwMode="auto">
          <a:xfrm>
            <a:off x="7386145" y="3990425"/>
            <a:ext cx="109261" cy="137410"/>
          </a:xfrm>
          <a:prstGeom prst="rect">
            <a:avLst/>
          </a:prstGeom>
          <a:solidFill>
            <a:srgbClr val="FF0000"/>
          </a:solidFill>
          <a:ln w="12700">
            <a:solidFill>
              <a:srgbClr val="FF0000"/>
            </a:solidFill>
            <a:miter lim="800000"/>
            <a:headEnd/>
            <a:tailEnd/>
          </a:ln>
        </p:spPr>
        <p:txBody>
          <a:bodyPr/>
          <a:lstStyle/>
          <a:p>
            <a:endParaRPr lang="en-US"/>
          </a:p>
        </p:txBody>
      </p:sp>
      <p:sp>
        <p:nvSpPr>
          <p:cNvPr id="190" name="Rectangle 188"/>
          <p:cNvSpPr>
            <a:spLocks noChangeArrowheads="1"/>
          </p:cNvSpPr>
          <p:nvPr/>
        </p:nvSpPr>
        <p:spPr bwMode="auto">
          <a:xfrm>
            <a:off x="7392810" y="3729150"/>
            <a:ext cx="48731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b="1" dirty="0" smtClean="0">
                <a:solidFill>
                  <a:srgbClr val="000000"/>
                </a:solidFill>
              </a:rPr>
              <a:t>iPAS75</a:t>
            </a:r>
            <a:endParaRPr lang="en-US" sz="1100" b="1" dirty="0"/>
          </a:p>
        </p:txBody>
      </p:sp>
      <p:sp>
        <p:nvSpPr>
          <p:cNvPr id="220" name="Text Box 37"/>
          <p:cNvSpPr txBox="1">
            <a:spLocks noChangeArrowheads="1"/>
          </p:cNvSpPr>
          <p:nvPr/>
        </p:nvSpPr>
        <p:spPr bwMode="auto">
          <a:xfrm>
            <a:off x="552455" y="5513925"/>
            <a:ext cx="7130358"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GB" altLang="zh-CN" sz="1800" dirty="0" smtClean="0">
                <a:ea typeface="MS PGothic" pitchFamily="34" charset="-128"/>
                <a:cs typeface="Arial" pitchFamily="34" charset="0"/>
              </a:rPr>
              <a:t>Whether Synchronous Firing leads to LTP or LTD-like effects </a:t>
            </a:r>
          </a:p>
          <a:p>
            <a:pPr eaLnBrk="1" hangingPunct="1"/>
            <a:r>
              <a:rPr lang="en-GB" altLang="zh-CN" sz="1800" dirty="0" smtClean="0">
                <a:ea typeface="MS PGothic" pitchFamily="34" charset="-128"/>
                <a:cs typeface="Arial" pitchFamily="34" charset="0"/>
              </a:rPr>
              <a:t>depends on the SM1 network state</a:t>
            </a:r>
          </a:p>
          <a:p>
            <a:pPr eaLnBrk="1" hangingPunct="1"/>
            <a:r>
              <a:rPr lang="en-GB" altLang="zh-CN" sz="1800" dirty="0" smtClean="0">
                <a:ea typeface="MS PGothic" pitchFamily="34" charset="-128"/>
                <a:cs typeface="Arial" pitchFamily="34" charset="0"/>
              </a:rPr>
              <a:t>(SM1 excitation LTP-like, SM1 inhibition LTD-like)</a:t>
            </a:r>
          </a:p>
        </p:txBody>
      </p:sp>
      <p:cxnSp>
        <p:nvCxnSpPr>
          <p:cNvPr id="273" name="Straight Connector 272"/>
          <p:cNvCxnSpPr/>
          <p:nvPr/>
        </p:nvCxnSpPr>
        <p:spPr>
          <a:xfrm flipV="1">
            <a:off x="3101105" y="1990225"/>
            <a:ext cx="1425012" cy="291950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flipH="1" flipV="1">
            <a:off x="4556895" y="1993129"/>
            <a:ext cx="1912842" cy="20814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flipV="1">
            <a:off x="2612509" y="3932171"/>
            <a:ext cx="897942" cy="39984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3582779" y="3895607"/>
            <a:ext cx="881783" cy="99863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flipV="1">
            <a:off x="4553765" y="2817651"/>
            <a:ext cx="1389676" cy="211825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a:endCxn id="13" idx="1"/>
          </p:cNvCxnSpPr>
          <p:nvPr/>
        </p:nvCxnSpPr>
        <p:spPr>
          <a:xfrm>
            <a:off x="6001903" y="2789075"/>
            <a:ext cx="1434257" cy="125554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8" name="Rectangle 160"/>
          <p:cNvSpPr>
            <a:spLocks noChangeArrowheads="1"/>
          </p:cNvSpPr>
          <p:nvPr/>
        </p:nvSpPr>
        <p:spPr bwMode="auto">
          <a:xfrm>
            <a:off x="3510451" y="3825365"/>
            <a:ext cx="109261" cy="137412"/>
          </a:xfrm>
          <a:prstGeom prst="rect">
            <a:avLst/>
          </a:prstGeom>
          <a:solidFill>
            <a:srgbClr val="FF0000"/>
          </a:solidFill>
          <a:ln w="12700">
            <a:solidFill>
              <a:srgbClr val="FF0000"/>
            </a:solidFill>
            <a:miter lim="800000"/>
            <a:headEnd/>
            <a:tailEnd/>
          </a:ln>
        </p:spPr>
        <p:txBody>
          <a:bodyPr/>
          <a:lstStyle/>
          <a:p>
            <a:endParaRPr lang="en-US"/>
          </a:p>
        </p:txBody>
      </p:sp>
      <p:sp>
        <p:nvSpPr>
          <p:cNvPr id="76" name="Title 1"/>
          <p:cNvSpPr txBox="1">
            <a:spLocks/>
          </p:cNvSpPr>
          <p:nvPr/>
        </p:nvSpPr>
        <p:spPr>
          <a:xfrm>
            <a:off x="0" y="314836"/>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Timing-dependent Plasticity </a:t>
            </a:r>
            <a:r>
              <a:rPr lang="en-US" sz="3000" dirty="0">
                <a:solidFill>
                  <a:schemeClr val="tx2"/>
                </a:solidFill>
                <a:latin typeface="Verdana" pitchFamily="34" charset="0"/>
                <a:ea typeface="ＭＳ Ｐゴシック" pitchFamily="34" charset="-128"/>
                <a:cs typeface="Verdana" pitchFamily="34" charset="0"/>
              </a:rPr>
              <a:t>through </a:t>
            </a:r>
            <a:r>
              <a:rPr lang="en-US" sz="3000" dirty="0" err="1" smtClean="0">
                <a:solidFill>
                  <a:schemeClr val="tx2"/>
                </a:solidFill>
                <a:latin typeface="Verdana" pitchFamily="34" charset="0"/>
                <a:ea typeface="ＭＳ Ｐゴシック" pitchFamily="34" charset="-128"/>
                <a:cs typeface="Verdana" pitchFamily="34" charset="0"/>
              </a:rPr>
              <a:t>Interhemispheric</a:t>
            </a:r>
            <a:r>
              <a:rPr lang="en-US" sz="3000" dirty="0" smtClean="0">
                <a:solidFill>
                  <a:schemeClr val="tx2"/>
                </a:solidFill>
                <a:latin typeface="Verdana" pitchFamily="34" charset="0"/>
                <a:ea typeface="ＭＳ Ｐゴシック" pitchFamily="34" charset="-128"/>
                <a:cs typeface="Verdana" pitchFamily="34" charset="0"/>
              </a:rPr>
              <a:t>  </a:t>
            </a:r>
            <a:r>
              <a:rPr lang="en-US" sz="3000" dirty="0">
                <a:solidFill>
                  <a:schemeClr val="tx2"/>
                </a:solidFill>
                <a:latin typeface="Verdana" pitchFamily="34" charset="0"/>
                <a:ea typeface="ＭＳ Ｐゴシック" pitchFamily="34" charset="-128"/>
                <a:cs typeface="Verdana" pitchFamily="34" charset="0"/>
              </a:rPr>
              <a:t>S1-S1 </a:t>
            </a:r>
            <a:r>
              <a:rPr lang="en-US" sz="3000" dirty="0" smtClean="0">
                <a:solidFill>
                  <a:schemeClr val="tx2"/>
                </a:solidFill>
                <a:latin typeface="Verdana" pitchFamily="34" charset="0"/>
                <a:ea typeface="ＭＳ Ｐゴシック" pitchFamily="34" charset="-128"/>
                <a:cs typeface="Verdana" pitchFamily="34" charset="0"/>
              </a:rPr>
              <a:t>Communication</a:t>
            </a:r>
            <a:endParaRPr lang="en-US" sz="3000" dirty="0">
              <a:solidFill>
                <a:schemeClr val="tx2"/>
              </a:solidFill>
              <a:latin typeface="Verdana" pitchFamily="34" charset="0"/>
              <a:ea typeface="ＭＳ Ｐゴシック" pitchFamily="34" charset="-128"/>
              <a:cs typeface="Verdana" pitchFamily="34" charset="0"/>
            </a:endParaRPr>
          </a:p>
        </p:txBody>
      </p:sp>
      <p:sp>
        <p:nvSpPr>
          <p:cNvPr id="77" name="Text Box 37"/>
          <p:cNvSpPr txBox="1">
            <a:spLocks noChangeArrowheads="1"/>
          </p:cNvSpPr>
          <p:nvPr/>
        </p:nvSpPr>
        <p:spPr bwMode="auto">
          <a:xfrm>
            <a:off x="6709803" y="5826674"/>
            <a:ext cx="22784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700" dirty="0" err="1" smtClean="0">
                <a:solidFill>
                  <a:srgbClr val="C00000"/>
                </a:solidFill>
                <a:ea typeface="MS PGothic" pitchFamily="34" charset="-128"/>
                <a:cs typeface="Arial" pitchFamily="34" charset="0"/>
              </a:rPr>
              <a:t>Conde</a:t>
            </a:r>
            <a:r>
              <a:rPr lang="en-GB" altLang="zh-CN" sz="1700" dirty="0" smtClean="0">
                <a:solidFill>
                  <a:srgbClr val="C00000"/>
                </a:solidFill>
                <a:ea typeface="MS PGothic" pitchFamily="34" charset="-128"/>
                <a:cs typeface="Arial" pitchFamily="34" charset="0"/>
              </a:rPr>
              <a:t> </a:t>
            </a:r>
            <a:r>
              <a:rPr lang="en-GB" altLang="zh-CN" sz="1700" dirty="0">
                <a:solidFill>
                  <a:srgbClr val="C00000"/>
                </a:solidFill>
                <a:ea typeface="MS PGothic" pitchFamily="34" charset="-128"/>
                <a:cs typeface="Arial" pitchFamily="34" charset="0"/>
              </a:rPr>
              <a:t>et al</a:t>
            </a:r>
            <a:r>
              <a:rPr lang="en-GB" altLang="zh-CN" sz="1700" dirty="0" smtClean="0">
                <a:solidFill>
                  <a:srgbClr val="C00000"/>
                </a:solidFill>
                <a:ea typeface="MS PGothic" pitchFamily="34" charset="-128"/>
                <a:cs typeface="Arial" pitchFamily="34" charset="0"/>
              </a:rPr>
              <a:t>. </a:t>
            </a:r>
          </a:p>
          <a:p>
            <a:pPr algn="just" eaLnBrk="1" hangingPunct="1"/>
            <a:r>
              <a:rPr lang="en-GB" altLang="zh-CN" sz="1700" b="1" i="1" dirty="0" smtClean="0">
                <a:solidFill>
                  <a:srgbClr val="C00000"/>
                </a:solidFill>
                <a:ea typeface="MS PGothic" pitchFamily="34" charset="-128"/>
                <a:cs typeface="Arial" pitchFamily="34" charset="0"/>
              </a:rPr>
              <a:t>J </a:t>
            </a:r>
            <a:r>
              <a:rPr lang="en-GB" altLang="zh-CN" sz="1700" b="1" i="1" dirty="0" err="1" smtClean="0">
                <a:solidFill>
                  <a:srgbClr val="C00000"/>
                </a:solidFill>
                <a:ea typeface="MS PGothic" pitchFamily="34" charset="-128"/>
                <a:cs typeface="Arial" pitchFamily="34" charset="0"/>
              </a:rPr>
              <a:t>Neurophysiol</a:t>
            </a:r>
            <a:r>
              <a:rPr lang="en-GB" altLang="zh-CN" sz="1700" b="1" i="1" dirty="0" smtClean="0">
                <a:solidFill>
                  <a:srgbClr val="C00000"/>
                </a:solidFill>
                <a:ea typeface="MS PGothic" pitchFamily="34" charset="-128"/>
                <a:cs typeface="Arial" pitchFamily="34" charset="0"/>
              </a:rPr>
              <a:t> </a:t>
            </a:r>
            <a:r>
              <a:rPr lang="en-GB" altLang="zh-CN" sz="1700" dirty="0" smtClean="0">
                <a:solidFill>
                  <a:srgbClr val="C00000"/>
                </a:solidFill>
                <a:ea typeface="MS PGothic" pitchFamily="34" charset="-128"/>
                <a:cs typeface="Arial" pitchFamily="34" charset="0"/>
              </a:rPr>
              <a:t>2011</a:t>
            </a:r>
            <a:endParaRPr lang="de-DE" sz="1700" baseline="30000" dirty="0">
              <a:solidFill>
                <a:srgbClr val="C00000"/>
              </a:solidFill>
              <a:ea typeface="MS PGothic" pitchFamily="34" charset="-128"/>
              <a:cs typeface="Arial" pitchFamily="34" charset="0"/>
            </a:endParaRPr>
          </a:p>
        </p:txBody>
      </p:sp>
      <p:pic>
        <p:nvPicPr>
          <p:cNvPr id="78" name="Picture 24" descr="Passport pho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53852" y="1326609"/>
            <a:ext cx="805619" cy="806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690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314836"/>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rgbClr val="C00000"/>
                </a:solidFill>
                <a:latin typeface="Verdana" pitchFamily="34" charset="0"/>
                <a:ea typeface="ＭＳ Ｐゴシック" pitchFamily="34" charset="-128"/>
                <a:cs typeface="Verdana" pitchFamily="34" charset="0"/>
              </a:rPr>
              <a:t>Other Principles?</a:t>
            </a:r>
            <a:endParaRPr lang="en-US" sz="3000" dirty="0">
              <a:solidFill>
                <a:srgbClr val="C00000"/>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13962836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8193" y="1557360"/>
            <a:ext cx="7594600" cy="425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Text Box 4"/>
          <p:cNvSpPr txBox="1">
            <a:spLocks noChangeArrowheads="1"/>
          </p:cNvSpPr>
          <p:nvPr/>
        </p:nvSpPr>
        <p:spPr bwMode="auto">
          <a:xfrm>
            <a:off x="4994118" y="1693885"/>
            <a:ext cx="87312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contral. </a:t>
            </a:r>
          </a:p>
          <a:p>
            <a:pPr algn="ctr"/>
            <a:r>
              <a:rPr lang="de-DE" sz="1400" b="1">
                <a:solidFill>
                  <a:srgbClr val="001122"/>
                </a:solidFill>
                <a:latin typeface="Helvetica" pitchFamily="34" charset="0"/>
              </a:rPr>
              <a:t>S-I</a:t>
            </a:r>
            <a:endParaRPr lang="en-US" sz="1400" b="1">
              <a:solidFill>
                <a:srgbClr val="001122"/>
              </a:solidFill>
              <a:latin typeface="Helvetica" pitchFamily="34" charset="0"/>
            </a:endParaRPr>
          </a:p>
        </p:txBody>
      </p:sp>
      <p:sp>
        <p:nvSpPr>
          <p:cNvPr id="52228" name="Text Box 5"/>
          <p:cNvSpPr txBox="1">
            <a:spLocks noChangeArrowheads="1"/>
          </p:cNvSpPr>
          <p:nvPr/>
        </p:nvSpPr>
        <p:spPr bwMode="auto">
          <a:xfrm>
            <a:off x="1042830" y="2378098"/>
            <a:ext cx="87312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contral. </a:t>
            </a:r>
          </a:p>
          <a:p>
            <a:pPr algn="ctr"/>
            <a:r>
              <a:rPr lang="de-DE" sz="1400" b="1">
                <a:solidFill>
                  <a:srgbClr val="001122"/>
                </a:solidFill>
                <a:latin typeface="Helvetica" pitchFamily="34" charset="0"/>
              </a:rPr>
              <a:t>S-II</a:t>
            </a:r>
            <a:endParaRPr lang="en-US" sz="1400" b="1">
              <a:solidFill>
                <a:srgbClr val="001122"/>
              </a:solidFill>
              <a:latin typeface="Helvetica" pitchFamily="34" charset="0"/>
            </a:endParaRPr>
          </a:p>
        </p:txBody>
      </p:sp>
      <p:sp>
        <p:nvSpPr>
          <p:cNvPr id="52229" name="Text Box 6"/>
          <p:cNvSpPr txBox="1">
            <a:spLocks noChangeArrowheads="1"/>
          </p:cNvSpPr>
          <p:nvPr/>
        </p:nvSpPr>
        <p:spPr bwMode="auto">
          <a:xfrm>
            <a:off x="739618" y="1646260"/>
            <a:ext cx="87312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contral. </a:t>
            </a:r>
          </a:p>
          <a:p>
            <a:pPr algn="ctr"/>
            <a:r>
              <a:rPr lang="de-DE" sz="1400" b="1">
                <a:solidFill>
                  <a:srgbClr val="001122"/>
                </a:solidFill>
                <a:latin typeface="Helvetica" pitchFamily="34" charset="0"/>
              </a:rPr>
              <a:t>S-I</a:t>
            </a:r>
            <a:endParaRPr lang="en-US" sz="1400" b="1">
              <a:solidFill>
                <a:srgbClr val="001122"/>
              </a:solidFill>
              <a:latin typeface="Helvetica" pitchFamily="34" charset="0"/>
            </a:endParaRPr>
          </a:p>
        </p:txBody>
      </p:sp>
      <p:sp>
        <p:nvSpPr>
          <p:cNvPr id="52230" name="Text Box 7"/>
          <p:cNvSpPr txBox="1">
            <a:spLocks noChangeArrowheads="1"/>
          </p:cNvSpPr>
          <p:nvPr/>
        </p:nvSpPr>
        <p:spPr bwMode="auto">
          <a:xfrm>
            <a:off x="4174968" y="2273323"/>
            <a:ext cx="87312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contral. </a:t>
            </a:r>
          </a:p>
          <a:p>
            <a:pPr algn="ctr"/>
            <a:r>
              <a:rPr lang="de-DE" sz="1400" b="1">
                <a:solidFill>
                  <a:srgbClr val="001122"/>
                </a:solidFill>
                <a:latin typeface="Helvetica" pitchFamily="34" charset="0"/>
              </a:rPr>
              <a:t>S-II</a:t>
            </a:r>
            <a:endParaRPr lang="en-US" sz="1400" b="1">
              <a:solidFill>
                <a:srgbClr val="001122"/>
              </a:solidFill>
              <a:latin typeface="Helvetica" pitchFamily="34" charset="0"/>
            </a:endParaRPr>
          </a:p>
        </p:txBody>
      </p:sp>
      <p:sp>
        <p:nvSpPr>
          <p:cNvPr id="52231" name="Text Box 8"/>
          <p:cNvSpPr txBox="1">
            <a:spLocks noChangeArrowheads="1"/>
          </p:cNvSpPr>
          <p:nvPr/>
        </p:nvSpPr>
        <p:spPr bwMode="auto">
          <a:xfrm>
            <a:off x="6935630" y="2770210"/>
            <a:ext cx="87312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contral. </a:t>
            </a:r>
          </a:p>
          <a:p>
            <a:pPr algn="ctr"/>
            <a:r>
              <a:rPr lang="de-DE" sz="1400" b="1">
                <a:solidFill>
                  <a:srgbClr val="001122"/>
                </a:solidFill>
                <a:latin typeface="Helvetica" pitchFamily="34" charset="0"/>
              </a:rPr>
              <a:t>S-I</a:t>
            </a:r>
            <a:endParaRPr lang="en-US" sz="1400" b="1">
              <a:solidFill>
                <a:srgbClr val="001122"/>
              </a:solidFill>
              <a:latin typeface="Helvetica" pitchFamily="34" charset="0"/>
            </a:endParaRPr>
          </a:p>
        </p:txBody>
      </p:sp>
      <p:sp>
        <p:nvSpPr>
          <p:cNvPr id="52232" name="Text Box 9"/>
          <p:cNvSpPr txBox="1">
            <a:spLocks noChangeArrowheads="1"/>
          </p:cNvSpPr>
          <p:nvPr/>
        </p:nvSpPr>
        <p:spPr bwMode="auto">
          <a:xfrm>
            <a:off x="3782855" y="1820885"/>
            <a:ext cx="5794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SMA</a:t>
            </a:r>
            <a:endParaRPr lang="en-US" sz="1400" b="1">
              <a:solidFill>
                <a:srgbClr val="001122"/>
              </a:solidFill>
              <a:latin typeface="Helvetica" pitchFamily="34" charset="0"/>
            </a:endParaRPr>
          </a:p>
        </p:txBody>
      </p:sp>
      <p:sp>
        <p:nvSpPr>
          <p:cNvPr id="52233" name="Text Box 10"/>
          <p:cNvSpPr txBox="1">
            <a:spLocks noChangeArrowheads="1"/>
          </p:cNvSpPr>
          <p:nvPr/>
        </p:nvSpPr>
        <p:spPr bwMode="auto">
          <a:xfrm>
            <a:off x="2069943" y="1855810"/>
            <a:ext cx="5794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SMA</a:t>
            </a:r>
            <a:endParaRPr lang="en-US" sz="1400" b="1">
              <a:solidFill>
                <a:srgbClr val="001122"/>
              </a:solidFill>
              <a:latin typeface="Helvetica" pitchFamily="34" charset="0"/>
            </a:endParaRPr>
          </a:p>
        </p:txBody>
      </p:sp>
      <p:sp>
        <p:nvSpPr>
          <p:cNvPr id="52234" name="Text Box 11"/>
          <p:cNvSpPr txBox="1">
            <a:spLocks noChangeArrowheads="1"/>
          </p:cNvSpPr>
          <p:nvPr/>
        </p:nvSpPr>
        <p:spPr bwMode="auto">
          <a:xfrm>
            <a:off x="6891180" y="1882798"/>
            <a:ext cx="5794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de-DE" sz="1400" b="1">
                <a:solidFill>
                  <a:srgbClr val="001122"/>
                </a:solidFill>
                <a:latin typeface="Helvetica" pitchFamily="34" charset="0"/>
              </a:rPr>
              <a:t>SMA</a:t>
            </a:r>
            <a:endParaRPr lang="en-US" sz="1400" b="1">
              <a:solidFill>
                <a:srgbClr val="001122"/>
              </a:solidFill>
              <a:latin typeface="Helvetica" pitchFamily="34" charset="0"/>
            </a:endParaRPr>
          </a:p>
        </p:txBody>
      </p:sp>
      <p:sp>
        <p:nvSpPr>
          <p:cNvPr id="52235" name="Rectangle 12"/>
          <p:cNvSpPr>
            <a:spLocks noChangeArrowheads="1"/>
          </p:cNvSpPr>
          <p:nvPr/>
        </p:nvSpPr>
        <p:spPr bwMode="auto">
          <a:xfrm>
            <a:off x="598471" y="6029799"/>
            <a:ext cx="7776231"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r"/>
            <a:r>
              <a:rPr lang="de-DE" sz="1500" dirty="0" smtClean="0">
                <a:latin typeface="Verdana" pitchFamily="34" charset="0"/>
                <a:ea typeface="Verdana" pitchFamily="34" charset="0"/>
                <a:cs typeface="Verdana" pitchFamily="34" charset="0"/>
              </a:rPr>
              <a:t>Blankenburg, Taskin, Ruben, </a:t>
            </a:r>
            <a:r>
              <a:rPr lang="de-DE" sz="1500" dirty="0" err="1" smtClean="0">
                <a:latin typeface="Verdana" pitchFamily="34" charset="0"/>
                <a:ea typeface="Verdana" pitchFamily="34" charset="0"/>
                <a:cs typeface="Verdana" pitchFamily="34" charset="0"/>
              </a:rPr>
              <a:t>Moosmann</a:t>
            </a:r>
            <a:r>
              <a:rPr lang="de-DE" sz="1500" dirty="0" smtClean="0">
                <a:latin typeface="Verdana" pitchFamily="34" charset="0"/>
                <a:ea typeface="Verdana" pitchFamily="34" charset="0"/>
                <a:cs typeface="Verdana" pitchFamily="34" charset="0"/>
              </a:rPr>
              <a:t>, Ritter, </a:t>
            </a:r>
            <a:r>
              <a:rPr lang="de-DE" sz="1500" dirty="0" err="1" smtClean="0">
                <a:latin typeface="Verdana" pitchFamily="34" charset="0"/>
                <a:ea typeface="Verdana" pitchFamily="34" charset="0"/>
                <a:cs typeface="Verdana" pitchFamily="34" charset="0"/>
              </a:rPr>
              <a:t>Curio</a:t>
            </a:r>
            <a:r>
              <a:rPr lang="de-DE" sz="1500" dirty="0" smtClean="0">
                <a:latin typeface="Verdana" pitchFamily="34" charset="0"/>
                <a:ea typeface="Verdana" pitchFamily="34" charset="0"/>
                <a:cs typeface="Verdana" pitchFamily="34" charset="0"/>
              </a:rPr>
              <a:t>, </a:t>
            </a:r>
            <a:r>
              <a:rPr lang="de-DE" sz="1500" dirty="0" err="1" smtClean="0">
                <a:latin typeface="Verdana" pitchFamily="34" charset="0"/>
                <a:ea typeface="Verdana" pitchFamily="34" charset="0"/>
                <a:cs typeface="Verdana" pitchFamily="34" charset="0"/>
              </a:rPr>
              <a:t>Villringer</a:t>
            </a:r>
            <a:r>
              <a:rPr lang="de-DE" sz="1500" dirty="0" smtClean="0">
                <a:latin typeface="Verdana" pitchFamily="34" charset="0"/>
                <a:ea typeface="Verdana" pitchFamily="34" charset="0"/>
                <a:cs typeface="Verdana" pitchFamily="34" charset="0"/>
              </a:rPr>
              <a:t>  </a:t>
            </a:r>
            <a:r>
              <a:rPr lang="de-DE" sz="1500" dirty="0">
                <a:latin typeface="Verdana" pitchFamily="34" charset="0"/>
                <a:ea typeface="Verdana" pitchFamily="34" charset="0"/>
                <a:cs typeface="Verdana" pitchFamily="34" charset="0"/>
              </a:rPr>
              <a:t>Science 2003</a:t>
            </a:r>
          </a:p>
        </p:txBody>
      </p:sp>
      <p:pic>
        <p:nvPicPr>
          <p:cNvPr id="52237" name="Picture 16" descr="felix"/>
          <p:cNvPicPr>
            <a:picLocks noChangeAspect="1" noChangeArrowheads="1"/>
          </p:cNvPicPr>
          <p:nvPr/>
        </p:nvPicPr>
        <p:blipFill>
          <a:blip r:embed="rId4" cstate="print">
            <a:extLst>
              <a:ext uri="{28A0092B-C50C-407E-A947-70E740481C1C}">
                <a14:useLocalDpi xmlns:a14="http://schemas.microsoft.com/office/drawing/2010/main" xmlns="" val="0"/>
              </a:ext>
            </a:extLst>
          </a:blip>
          <a:srcRect l="48000"/>
          <a:stretch>
            <a:fillRect/>
          </a:stretch>
        </p:blipFill>
        <p:spPr bwMode="auto">
          <a:xfrm>
            <a:off x="8425996" y="124946"/>
            <a:ext cx="4857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45"/>
          <p:cNvSpPr>
            <a:spLocks noChangeArrowheads="1"/>
          </p:cNvSpPr>
          <p:nvPr/>
        </p:nvSpPr>
        <p:spPr bwMode="auto">
          <a:xfrm>
            <a:off x="261257" y="384450"/>
            <a:ext cx="8650514" cy="675533"/>
          </a:xfrm>
          <a:prstGeom prst="rect">
            <a:avLst/>
          </a:prstGeom>
          <a:solidFill>
            <a:schemeClr val="bg1">
              <a:lumMod val="65000"/>
              <a:alpha val="30000"/>
            </a:schemeClr>
          </a:solidFill>
          <a:ln w="9525">
            <a:noFill/>
            <a:miter lim="800000"/>
            <a:headEnd/>
            <a:tailEnd/>
          </a:ln>
          <a:effectLst/>
        </p:spPr>
        <p:txBody>
          <a:bodyPr wrap="square" tIns="144000" bIns="144000">
            <a:spAutoFit/>
          </a:bodyPr>
          <a:lstStyle/>
          <a:p>
            <a:pPr algn="ctr"/>
            <a:r>
              <a:rPr lang="en-US" sz="2500" dirty="0">
                <a:latin typeface="+mn-lt"/>
              </a:rPr>
              <a:t>Negative BOLD during Subliminal Stimulation</a:t>
            </a:r>
          </a:p>
        </p:txBody>
      </p:sp>
    </p:spTree>
    <p:extLst>
      <p:ext uri="{BB962C8B-B14F-4D97-AF65-F5344CB8AC3E}">
        <p14:creationId xmlns:p14="http://schemas.microsoft.com/office/powerpoint/2010/main" xmlns="" val="33679755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omato_Rest2_1subj.png"/>
          <p:cNvPicPr>
            <a:picLocks noChangeAspect="1"/>
          </p:cNvPicPr>
          <p:nvPr/>
        </p:nvPicPr>
        <p:blipFill>
          <a:blip r:embed="rId2" cstate="print"/>
          <a:stretch>
            <a:fillRect/>
          </a:stretch>
        </p:blipFill>
        <p:spPr>
          <a:xfrm>
            <a:off x="4608000" y="2029961"/>
            <a:ext cx="4536000" cy="1739850"/>
          </a:xfrm>
          <a:prstGeom prst="rect">
            <a:avLst/>
          </a:prstGeom>
        </p:spPr>
      </p:pic>
      <p:sp>
        <p:nvSpPr>
          <p:cNvPr id="17" name="Textfeld 16"/>
          <p:cNvSpPr txBox="1"/>
          <p:nvPr/>
        </p:nvSpPr>
        <p:spPr>
          <a:xfrm>
            <a:off x="8510772" y="2011377"/>
            <a:ext cx="309700" cy="369332"/>
          </a:xfrm>
          <a:prstGeom prst="rect">
            <a:avLst/>
          </a:prstGeom>
          <a:noFill/>
        </p:spPr>
        <p:txBody>
          <a:bodyPr wrap="none" rtlCol="0">
            <a:spAutoFit/>
          </a:bodyPr>
          <a:lstStyle/>
          <a:p>
            <a:r>
              <a:rPr lang="de-DE" dirty="0" smtClean="0">
                <a:solidFill>
                  <a:schemeClr val="bg1"/>
                </a:solidFill>
              </a:rPr>
              <a:t>R</a:t>
            </a:r>
            <a:endParaRPr lang="de-DE" dirty="0">
              <a:solidFill>
                <a:schemeClr val="bg1"/>
              </a:solidFill>
            </a:endParaRPr>
          </a:p>
        </p:txBody>
      </p:sp>
      <p:sp>
        <p:nvSpPr>
          <p:cNvPr id="18" name="Textfeld 17"/>
          <p:cNvSpPr txBox="1"/>
          <p:nvPr/>
        </p:nvSpPr>
        <p:spPr>
          <a:xfrm>
            <a:off x="7385894" y="2011377"/>
            <a:ext cx="282450" cy="369332"/>
          </a:xfrm>
          <a:prstGeom prst="rect">
            <a:avLst/>
          </a:prstGeom>
          <a:noFill/>
        </p:spPr>
        <p:txBody>
          <a:bodyPr wrap="none" rtlCol="0">
            <a:spAutoFit/>
          </a:bodyPr>
          <a:lstStyle/>
          <a:p>
            <a:r>
              <a:rPr lang="de-DE" dirty="0" smtClean="0">
                <a:solidFill>
                  <a:schemeClr val="bg1"/>
                </a:solidFill>
              </a:rPr>
              <a:t>L</a:t>
            </a:r>
            <a:endParaRPr lang="de-DE" dirty="0">
              <a:solidFill>
                <a:schemeClr val="bg1"/>
              </a:solidFill>
            </a:endParaRPr>
          </a:p>
        </p:txBody>
      </p:sp>
      <p:sp>
        <p:nvSpPr>
          <p:cNvPr id="19" name="Title 1"/>
          <p:cNvSpPr txBox="1">
            <a:spLocks/>
          </p:cNvSpPr>
          <p:nvPr/>
        </p:nvSpPr>
        <p:spPr>
          <a:xfrm>
            <a:off x="0" y="314836"/>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Patterned </a:t>
            </a:r>
            <a:r>
              <a:rPr lang="en-US" sz="3000" dirty="0" err="1" smtClean="0">
                <a:solidFill>
                  <a:schemeClr val="tx2"/>
                </a:solidFill>
                <a:latin typeface="Verdana" pitchFamily="34" charset="0"/>
                <a:ea typeface="ＭＳ Ｐゴシック" pitchFamily="34" charset="-128"/>
                <a:cs typeface="Verdana" pitchFamily="34" charset="0"/>
              </a:rPr>
              <a:t>vs</a:t>
            </a:r>
            <a:r>
              <a:rPr lang="en-US" sz="3000" dirty="0" smtClean="0">
                <a:solidFill>
                  <a:schemeClr val="tx2"/>
                </a:solidFill>
                <a:latin typeface="Verdana" pitchFamily="34" charset="0"/>
                <a:ea typeface="ＭＳ Ｐゴシック" pitchFamily="34" charset="-128"/>
                <a:cs typeface="Verdana" pitchFamily="34" charset="0"/>
              </a:rPr>
              <a:t> Non-Patterned Stimulation</a:t>
            </a:r>
          </a:p>
          <a:p>
            <a:r>
              <a:rPr lang="en-US" sz="3000" dirty="0" smtClean="0">
                <a:solidFill>
                  <a:schemeClr val="tx2"/>
                </a:solidFill>
                <a:latin typeface="Verdana" pitchFamily="34" charset="0"/>
                <a:ea typeface="ＭＳ Ｐゴシック" pitchFamily="34" charset="-128"/>
                <a:cs typeface="Verdana" pitchFamily="34" charset="0"/>
              </a:rPr>
              <a:t>Effects on Brain Connectivity</a:t>
            </a:r>
            <a:endParaRPr lang="en-US" sz="3000" dirty="0">
              <a:solidFill>
                <a:schemeClr val="tx2"/>
              </a:solidFill>
              <a:latin typeface="Verdana" pitchFamily="34" charset="0"/>
              <a:ea typeface="ＭＳ Ｐゴシック" pitchFamily="34" charset="-128"/>
              <a:cs typeface="Verdana" pitchFamily="34" charset="0"/>
            </a:endParaRPr>
          </a:p>
        </p:txBody>
      </p:sp>
      <p:pic>
        <p:nvPicPr>
          <p:cNvPr id="15" name="Picture 3"/>
          <p:cNvPicPr>
            <a:picLocks noChangeAspect="1" noChangeArrowheads="1"/>
          </p:cNvPicPr>
          <p:nvPr/>
        </p:nvPicPr>
        <p:blipFill>
          <a:blip r:embed="rId3" cstate="print"/>
          <a:srcRect/>
          <a:stretch>
            <a:fillRect/>
          </a:stretch>
        </p:blipFill>
        <p:spPr bwMode="auto">
          <a:xfrm>
            <a:off x="8348996" y="660462"/>
            <a:ext cx="839987" cy="872295"/>
          </a:xfrm>
          <a:prstGeom prst="rect">
            <a:avLst/>
          </a:prstGeom>
          <a:noFill/>
          <a:ln w="9525">
            <a:noFill/>
            <a:miter lim="800000"/>
            <a:headEnd/>
            <a:tailEnd/>
          </a:ln>
        </p:spPr>
      </p:pic>
    </p:spTree>
    <p:extLst>
      <p:ext uri="{BB962C8B-B14F-4D97-AF65-F5344CB8AC3E}">
        <p14:creationId xmlns:p14="http://schemas.microsoft.com/office/powerpoint/2010/main" xmlns="" val="34302034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7"/>
          <p:cNvSpPr txBox="1">
            <a:spLocks noChangeArrowheads="1"/>
          </p:cNvSpPr>
          <p:nvPr/>
        </p:nvSpPr>
        <p:spPr bwMode="auto">
          <a:xfrm>
            <a:off x="731574" y="2060913"/>
            <a:ext cx="7744860" cy="264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GB" altLang="zh-CN" sz="2200" dirty="0" smtClean="0">
                <a:cs typeface="Arial" pitchFamily="34" charset="0"/>
              </a:rPr>
              <a:t>Patterned</a:t>
            </a:r>
            <a:r>
              <a:rPr lang="en-GB" altLang="zh-CN" sz="2200" dirty="0">
                <a:cs typeface="Arial" pitchFamily="34" charset="0"/>
              </a:rPr>
              <a:t> </a:t>
            </a:r>
            <a:r>
              <a:rPr lang="en-GB" altLang="zh-CN" sz="2200" dirty="0" smtClean="0">
                <a:cs typeface="Arial" pitchFamily="34" charset="0"/>
              </a:rPr>
              <a:t>(predictable) stimulation seems to increase connectivity in secondary cortices (e.g. somatosensory)</a:t>
            </a:r>
          </a:p>
          <a:p>
            <a:pPr eaLnBrk="1" hangingPunct="1"/>
            <a:endParaRPr lang="en-GB" altLang="zh-CN" sz="2200" dirty="0" smtClean="0">
              <a:cs typeface="Arial" pitchFamily="34" charset="0"/>
            </a:endParaRPr>
          </a:p>
          <a:p>
            <a:pPr eaLnBrk="1" hangingPunct="1"/>
            <a:endParaRPr lang="en-GB" altLang="zh-CN" sz="2200" dirty="0">
              <a:cs typeface="Arial" pitchFamily="34" charset="0"/>
            </a:endParaRPr>
          </a:p>
          <a:p>
            <a:pPr eaLnBrk="1" hangingPunct="1"/>
            <a:r>
              <a:rPr lang="en-GB" altLang="zh-CN" sz="2200" dirty="0" smtClean="0">
                <a:cs typeface="Arial" pitchFamily="34" charset="0"/>
              </a:rPr>
              <a:t>Predictive coding (top down prediction interacts with bottom up information) seems to be general principle of brain function (see </a:t>
            </a:r>
            <a:r>
              <a:rPr lang="en-GB" altLang="zh-CN" sz="2200" dirty="0" err="1" smtClean="0">
                <a:cs typeface="Arial" pitchFamily="34" charset="0"/>
              </a:rPr>
              <a:t>Garrido</a:t>
            </a:r>
            <a:r>
              <a:rPr lang="en-GB" altLang="zh-CN" sz="2200" dirty="0" smtClean="0">
                <a:cs typeface="Arial" pitchFamily="34" charset="0"/>
              </a:rPr>
              <a:t> …</a:t>
            </a:r>
            <a:r>
              <a:rPr lang="en-GB" altLang="zh-CN" sz="2200" dirty="0" err="1" smtClean="0">
                <a:cs typeface="Arial" pitchFamily="34" charset="0"/>
              </a:rPr>
              <a:t>Friston</a:t>
            </a:r>
            <a:r>
              <a:rPr lang="en-GB" altLang="zh-CN" sz="2200" dirty="0" smtClean="0">
                <a:cs typeface="Arial" pitchFamily="34" charset="0"/>
              </a:rPr>
              <a:t> et al. 2009): </a:t>
            </a:r>
          </a:p>
          <a:p>
            <a:pPr eaLnBrk="1" hangingPunct="1"/>
            <a:r>
              <a:rPr lang="en-GB" altLang="zh-CN" sz="2200" dirty="0">
                <a:cs typeface="Arial" pitchFamily="34" charset="0"/>
              </a:rPr>
              <a:t>	</a:t>
            </a:r>
            <a:r>
              <a:rPr lang="en-GB" altLang="zh-CN" sz="2200" dirty="0" smtClean="0">
                <a:cs typeface="Arial" pitchFamily="34" charset="0"/>
              </a:rPr>
              <a:t>Prediction error (</a:t>
            </a:r>
            <a:r>
              <a:rPr lang="en-GB" altLang="zh-CN" sz="2200" dirty="0">
                <a:cs typeface="Arial" pitchFamily="34" charset="0"/>
              </a:rPr>
              <a:t>s</a:t>
            </a:r>
            <a:r>
              <a:rPr lang="en-GB" altLang="zh-CN" sz="2200" dirty="0" smtClean="0">
                <a:cs typeface="Arial" pitchFamily="34" charset="0"/>
              </a:rPr>
              <a:t>ee e.g. - Mismatch negativity) 	</a:t>
            </a:r>
          </a:p>
          <a:p>
            <a:pPr eaLnBrk="1" hangingPunct="1"/>
            <a:r>
              <a:rPr lang="en-GB" altLang="zh-CN" sz="2200" dirty="0">
                <a:cs typeface="Arial" pitchFamily="34" charset="0"/>
              </a:rPr>
              <a:t>	</a:t>
            </a:r>
            <a:r>
              <a:rPr lang="en-GB" altLang="zh-CN" sz="2200" dirty="0" smtClean="0">
                <a:cs typeface="Arial" pitchFamily="34" charset="0"/>
              </a:rPr>
              <a:t>a starting point for inducing plasticity</a:t>
            </a:r>
          </a:p>
          <a:p>
            <a:pPr eaLnBrk="1" hangingPunct="1"/>
            <a:r>
              <a:rPr lang="en-GB" altLang="zh-CN" sz="2200" b="1" dirty="0" smtClean="0">
                <a:cs typeface="Arial" pitchFamily="34" charset="0"/>
              </a:rPr>
              <a:t> </a:t>
            </a:r>
            <a:endParaRPr lang="en-GB" altLang="zh-CN" sz="2200" b="1" dirty="0" smtClean="0">
              <a:ea typeface="MS PGothic" pitchFamily="34" charset="-128"/>
              <a:cs typeface="Arial" pitchFamily="34" charset="0"/>
            </a:endParaRPr>
          </a:p>
          <a:p>
            <a:pPr eaLnBrk="1" hangingPunct="1"/>
            <a:endParaRPr lang="en-GB" altLang="zh-CN" sz="2200" b="1" dirty="0">
              <a:ea typeface="MS PGothic" pitchFamily="34" charset="-128"/>
              <a:cs typeface="Arial" pitchFamily="34" charset="0"/>
            </a:endParaRPr>
          </a:p>
          <a:p>
            <a:pPr eaLnBrk="1" hangingPunct="1"/>
            <a:endParaRPr lang="en-GB" altLang="zh-CN" sz="2200" b="1" dirty="0" smtClean="0">
              <a:ea typeface="MS PGothic" pitchFamily="34" charset="-128"/>
              <a:cs typeface="Arial" pitchFamily="34" charset="0"/>
            </a:endParaRPr>
          </a:p>
        </p:txBody>
      </p:sp>
      <p:sp>
        <p:nvSpPr>
          <p:cNvPr id="7" name="Title 1"/>
          <p:cNvSpPr txBox="1">
            <a:spLocks/>
          </p:cNvSpPr>
          <p:nvPr/>
        </p:nvSpPr>
        <p:spPr>
          <a:xfrm>
            <a:off x="0" y="314836"/>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Other Principles</a:t>
            </a:r>
            <a:endParaRPr lang="en-US" sz="30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314953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4278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tx1">
                    <a:lumMod val="65000"/>
                    <a:lumOff val="35000"/>
                  </a:schemeClr>
                </a:solidFill>
                <a:latin typeface="Verdana" pitchFamily="34" charset="0"/>
                <a:ea typeface="Verdana" pitchFamily="34" charset="0"/>
                <a:cs typeface="Verdana" pitchFamily="34" charset="0"/>
              </a:rPr>
              <a:t>Neurons&amp;Molecules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tx1">
                  <a:lumMod val="65000"/>
                  <a:lumOff val="35000"/>
                </a:schemeClr>
              </a:solidFill>
              <a:latin typeface="Verdana" pitchFamily="34" charset="0"/>
              <a:ea typeface="Verdana" pitchFamily="34" charset="0"/>
              <a:cs typeface="Verdana" pitchFamily="34" charset="0"/>
            </a:endParaRPr>
          </a:p>
          <a:p>
            <a:pPr algn="r"/>
            <a:r>
              <a:rPr lang="de-DE" dirty="0" err="1">
                <a:solidFill>
                  <a:schemeClr val="tx1">
                    <a:lumMod val="65000"/>
                    <a:lumOff val="35000"/>
                  </a:schemeClr>
                </a:solidFill>
                <a:latin typeface="Verdana" pitchFamily="34" charset="0"/>
                <a:ea typeface="Verdana" pitchFamily="34" charset="0"/>
                <a:cs typeface="Verdana" pitchFamily="34" charset="0"/>
              </a:rPr>
              <a:t>Neuroimaging&amp;Humans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Rules&amp;Principles</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61682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77802" y="1694534"/>
            <a:ext cx="8813798" cy="4247317"/>
          </a:xfrm>
          <a:prstGeom prst="rect">
            <a:avLst/>
          </a:prstGeom>
          <a:solidFill>
            <a:srgbClr val="C0C0C0">
              <a:alpha val="30000"/>
            </a:srgbClr>
          </a:solidFill>
          <a:ln w="9525">
            <a:noFill/>
            <a:miter lim="800000"/>
            <a:headEnd/>
            <a:tailEnd/>
          </a:ln>
          <a:effectLst/>
        </p:spPr>
        <p:txBody>
          <a:bodyPr wrap="square">
            <a:spAutoFit/>
          </a:bodyPr>
          <a:lstStyle/>
          <a:p>
            <a:r>
              <a:rPr lang="en-US" sz="1800" dirty="0" smtClean="0"/>
              <a:t>PAS:	</a:t>
            </a:r>
            <a:r>
              <a:rPr lang="en-US" sz="1800" dirty="0" err="1" smtClean="0"/>
              <a:t>Hebbian</a:t>
            </a:r>
            <a:r>
              <a:rPr lang="en-US" sz="1800" dirty="0" smtClean="0"/>
              <a:t> </a:t>
            </a:r>
            <a:r>
              <a:rPr lang="en-US" sz="1800" dirty="0"/>
              <a:t>Plasticity can be induced in Human Subjects</a:t>
            </a:r>
          </a:p>
          <a:p>
            <a:r>
              <a:rPr lang="en-US" sz="1800" dirty="0" smtClean="0"/>
              <a:t>-	LTP-like </a:t>
            </a:r>
            <a:r>
              <a:rPr lang="en-US" sz="1800" dirty="0"/>
              <a:t>(</a:t>
            </a:r>
            <a:r>
              <a:rPr lang="en-US" sz="1800" dirty="0" err="1"/>
              <a:t>facilatory</a:t>
            </a:r>
            <a:r>
              <a:rPr lang="en-US" sz="1800" dirty="0"/>
              <a:t>) and LTD-like (inhibitory) effects</a:t>
            </a:r>
          </a:p>
          <a:p>
            <a:endParaRPr lang="en-US" sz="1800" dirty="0"/>
          </a:p>
          <a:p>
            <a:r>
              <a:rPr lang="en-US" sz="1800" dirty="0" smtClean="0"/>
              <a:t>-	Effects </a:t>
            </a:r>
            <a:r>
              <a:rPr lang="en-US" sz="1800" dirty="0"/>
              <a:t>depend on “Phase” of two stimuli</a:t>
            </a:r>
          </a:p>
          <a:p>
            <a:endParaRPr lang="en-US" sz="1800" dirty="0"/>
          </a:p>
          <a:p>
            <a:r>
              <a:rPr lang="en-US" sz="1800" dirty="0" smtClean="0"/>
              <a:t>-	Affects </a:t>
            </a:r>
            <a:r>
              <a:rPr lang="en-US" sz="1800" dirty="0" err="1"/>
              <a:t>bihemispheric</a:t>
            </a:r>
            <a:r>
              <a:rPr lang="en-US" sz="1800" dirty="0"/>
              <a:t> networks</a:t>
            </a:r>
          </a:p>
          <a:p>
            <a:endParaRPr lang="en-US" sz="1800" dirty="0"/>
          </a:p>
          <a:p>
            <a:r>
              <a:rPr lang="en-US" sz="1800" dirty="0" smtClean="0"/>
              <a:t>-	Effects </a:t>
            </a:r>
            <a:r>
              <a:rPr lang="en-US" sz="1800" dirty="0"/>
              <a:t>depend on cortical thickness of primary sensorimotor cortex</a:t>
            </a:r>
          </a:p>
          <a:p>
            <a:endParaRPr lang="en-US" sz="1800" dirty="0"/>
          </a:p>
          <a:p>
            <a:endParaRPr lang="de-DE" sz="1800" dirty="0" smtClean="0"/>
          </a:p>
          <a:p>
            <a:r>
              <a:rPr lang="de-DE" sz="1800" dirty="0" err="1" smtClean="0"/>
              <a:t>Patterned</a:t>
            </a:r>
            <a:r>
              <a:rPr lang="de-DE" sz="1800" dirty="0" smtClean="0"/>
              <a:t> Stimulation </a:t>
            </a:r>
            <a:r>
              <a:rPr lang="de-DE" sz="1800" dirty="0" err="1" smtClean="0"/>
              <a:t>induces</a:t>
            </a:r>
            <a:r>
              <a:rPr lang="de-DE" sz="1800" dirty="0" smtClean="0"/>
              <a:t> </a:t>
            </a:r>
            <a:r>
              <a:rPr lang="de-DE" sz="1800" dirty="0" err="1" smtClean="0"/>
              <a:t>increases</a:t>
            </a:r>
            <a:r>
              <a:rPr lang="de-DE" sz="1800" dirty="0" smtClean="0"/>
              <a:t> in </a:t>
            </a:r>
            <a:r>
              <a:rPr lang="de-DE" sz="1800" dirty="0" err="1" smtClean="0"/>
              <a:t>connectivity</a:t>
            </a:r>
            <a:r>
              <a:rPr lang="de-DE" sz="1800" dirty="0" smtClean="0"/>
              <a:t> </a:t>
            </a:r>
            <a:r>
              <a:rPr lang="de-DE" sz="1800" dirty="0" err="1" smtClean="0"/>
              <a:t>of</a:t>
            </a:r>
            <a:r>
              <a:rPr lang="de-DE" sz="1800" dirty="0" smtClean="0"/>
              <a:t> </a:t>
            </a:r>
            <a:r>
              <a:rPr lang="de-DE" sz="1800" dirty="0" err="1" smtClean="0"/>
              <a:t>secondary</a:t>
            </a:r>
            <a:r>
              <a:rPr lang="de-DE" sz="1800" dirty="0" smtClean="0"/>
              <a:t> </a:t>
            </a:r>
            <a:r>
              <a:rPr lang="de-DE" sz="1800" dirty="0" err="1" smtClean="0"/>
              <a:t>areas</a:t>
            </a:r>
            <a:endParaRPr lang="de-DE" sz="1800" dirty="0" smtClean="0"/>
          </a:p>
          <a:p>
            <a:endParaRPr lang="de-DE" sz="1800" dirty="0"/>
          </a:p>
          <a:p>
            <a:r>
              <a:rPr lang="de-DE" sz="1800" dirty="0" err="1" smtClean="0"/>
              <a:t>Predictive</a:t>
            </a:r>
            <a:r>
              <a:rPr lang="de-DE" sz="1800" dirty="0" smtClean="0"/>
              <a:t> </a:t>
            </a:r>
            <a:r>
              <a:rPr lang="de-DE" sz="1800" dirty="0" err="1" smtClean="0"/>
              <a:t>Coding</a:t>
            </a:r>
            <a:r>
              <a:rPr lang="de-DE" sz="1800" dirty="0" smtClean="0"/>
              <a:t> </a:t>
            </a:r>
            <a:r>
              <a:rPr lang="de-DE" sz="1800" dirty="0" err="1" smtClean="0"/>
              <a:t>as</a:t>
            </a:r>
            <a:r>
              <a:rPr lang="de-DE" sz="1800" dirty="0" smtClean="0"/>
              <a:t> </a:t>
            </a:r>
            <a:r>
              <a:rPr lang="de-DE" sz="1800" dirty="0" err="1" smtClean="0"/>
              <a:t>principle</a:t>
            </a:r>
            <a:r>
              <a:rPr lang="de-DE" sz="1800" dirty="0" smtClean="0"/>
              <a:t> </a:t>
            </a:r>
            <a:r>
              <a:rPr lang="de-DE" sz="1800" dirty="0" err="1" smtClean="0"/>
              <a:t>of</a:t>
            </a:r>
            <a:r>
              <a:rPr lang="de-DE" sz="1800" dirty="0" smtClean="0"/>
              <a:t> </a:t>
            </a:r>
            <a:r>
              <a:rPr lang="de-DE" sz="1800" dirty="0" err="1" smtClean="0"/>
              <a:t>brain</a:t>
            </a:r>
            <a:r>
              <a:rPr lang="de-DE" sz="1800" dirty="0" smtClean="0"/>
              <a:t> </a:t>
            </a:r>
            <a:r>
              <a:rPr lang="de-DE" sz="1800" dirty="0" err="1" smtClean="0"/>
              <a:t>function&amp;plasticity</a:t>
            </a:r>
            <a:endParaRPr lang="de-DE" sz="1800" dirty="0" smtClean="0"/>
          </a:p>
          <a:p>
            <a:r>
              <a:rPr lang="de-DE" sz="1800" dirty="0"/>
              <a:t>	</a:t>
            </a:r>
            <a:endParaRPr lang="de-DE" sz="1800" dirty="0" smtClean="0"/>
          </a:p>
          <a:p>
            <a:endParaRPr lang="de-DE" sz="1800" dirty="0" smtClean="0"/>
          </a:p>
        </p:txBody>
      </p:sp>
      <p:sp>
        <p:nvSpPr>
          <p:cNvPr id="27" name="Rounded Rectangle 26"/>
          <p:cNvSpPr/>
          <p:nvPr/>
        </p:nvSpPr>
        <p:spPr bwMode="auto">
          <a:xfrm>
            <a:off x="0" y="345982"/>
            <a:ext cx="9143999" cy="824019"/>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100" b="0" i="0" u="none" strike="noStrike" cap="none" normalizeH="0" baseline="0" smtClean="0">
              <a:ln>
                <a:noFill/>
              </a:ln>
              <a:solidFill>
                <a:schemeClr val="tx1"/>
              </a:solidFill>
              <a:effectLst/>
              <a:latin typeface="Arial" charset="0"/>
              <a:ea typeface="MS PGothic" pitchFamily="34" charset="-128"/>
            </a:endParaRPr>
          </a:p>
        </p:txBody>
      </p:sp>
      <p:sp>
        <p:nvSpPr>
          <p:cNvPr id="28" name="TextBox 27"/>
          <p:cNvSpPr txBox="1"/>
          <p:nvPr/>
        </p:nvSpPr>
        <p:spPr>
          <a:xfrm>
            <a:off x="1684998" y="480865"/>
            <a:ext cx="5779404" cy="553998"/>
          </a:xfrm>
          <a:prstGeom prst="rect">
            <a:avLst/>
          </a:prstGeom>
          <a:noFill/>
        </p:spPr>
        <p:txBody>
          <a:bodyPr wrap="none" rtlCol="0">
            <a:spAutoFit/>
          </a:bodyPr>
          <a:lstStyle/>
          <a:p>
            <a:pPr algn="ctr"/>
            <a:r>
              <a:rPr lang="de-DE" sz="3000" dirty="0" smtClean="0">
                <a:latin typeface="+mj-lt"/>
              </a:rPr>
              <a:t>Take Home: </a:t>
            </a:r>
            <a:r>
              <a:rPr lang="de-DE" sz="3000" dirty="0" err="1" smtClean="0">
                <a:latin typeface="+mj-lt"/>
              </a:rPr>
              <a:t>Rules&amp;Principles</a:t>
            </a:r>
            <a:endParaRPr lang="de-DE" sz="3000" dirty="0">
              <a:latin typeface="+mj-lt"/>
            </a:endParaRPr>
          </a:p>
        </p:txBody>
      </p:sp>
    </p:spTree>
    <p:extLst>
      <p:ext uri="{BB962C8B-B14F-4D97-AF65-F5344CB8AC3E}">
        <p14:creationId xmlns:p14="http://schemas.microsoft.com/office/powerpoint/2010/main" xmlns="" val="31315976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464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tx1">
                    <a:lumMod val="65000"/>
                    <a:lumOff val="35000"/>
                  </a:schemeClr>
                </a:solidFill>
                <a:latin typeface="Verdana" pitchFamily="34" charset="0"/>
                <a:ea typeface="Verdana" pitchFamily="34" charset="0"/>
                <a:cs typeface="Verdana" pitchFamily="34" charset="0"/>
              </a:rPr>
              <a:t>Neurons&amp;Molecules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tx1">
                  <a:lumMod val="65000"/>
                  <a:lumOff val="35000"/>
                </a:schemeClr>
              </a:solidFill>
              <a:latin typeface="Verdana" pitchFamily="34" charset="0"/>
              <a:ea typeface="Verdana" pitchFamily="34" charset="0"/>
              <a:cs typeface="Verdana" pitchFamily="34" charset="0"/>
            </a:endParaRPr>
          </a:p>
          <a:p>
            <a:pPr algn="r"/>
            <a:r>
              <a:rPr lang="de-DE" dirty="0" err="1">
                <a:solidFill>
                  <a:schemeClr val="tx1">
                    <a:lumMod val="65000"/>
                    <a:lumOff val="35000"/>
                  </a:schemeClr>
                </a:solidFill>
                <a:latin typeface="Verdana" pitchFamily="34" charset="0"/>
                <a:ea typeface="Verdana" pitchFamily="34" charset="0"/>
                <a:cs typeface="Verdana" pitchFamily="34" charset="0"/>
              </a:rPr>
              <a:t>Neuroimaging&amp;Humans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tx1">
                  <a:lumMod val="65000"/>
                  <a:lumOff val="35000"/>
                </a:schemeClr>
              </a:solidFill>
              <a:latin typeface="Verdana" pitchFamily="34" charset="0"/>
              <a:ea typeface="Verdana" pitchFamily="34" charset="0"/>
              <a:cs typeface="Verdana" pitchFamily="34" charset="0"/>
            </a:endParaRPr>
          </a:p>
          <a:p>
            <a:pPr algn="r"/>
            <a:r>
              <a:rPr lang="de-DE" dirty="0" err="1">
                <a:solidFill>
                  <a:schemeClr val="tx1">
                    <a:lumMod val="65000"/>
                    <a:lumOff val="35000"/>
                  </a:schemeClr>
                </a:solidFill>
                <a:latin typeface="Verdana" pitchFamily="34" charset="0"/>
                <a:ea typeface="Verdana" pitchFamily="34" charset="0"/>
                <a:cs typeface="Verdana" pitchFamily="34" charset="0"/>
              </a:rPr>
              <a:t>Rules&amp;Principles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Lesions&amp;Plasticity</a:t>
            </a: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46421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000" i="1" dirty="0" err="1" smtClean="0">
                <a:solidFill>
                  <a:srgbClr val="C00000"/>
                </a:solidFill>
                <a:latin typeface="Verdana" pitchFamily="34" charset="0"/>
                <a:ea typeface="ＭＳ Ｐゴシック" pitchFamily="34" charset="-128"/>
                <a:cs typeface="Verdana" pitchFamily="34" charset="0"/>
              </a:rPr>
              <a:t>How</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to</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a</a:t>
            </a:r>
            <a:r>
              <a:rPr lang="de-DE" sz="3000" i="1" dirty="0" err="1" smtClean="0">
                <a:solidFill>
                  <a:srgbClr val="C00000"/>
                </a:solidFill>
                <a:latin typeface="Verdana" pitchFamily="34" charset="0"/>
                <a:ea typeface="ＭＳ Ｐゴシック" pitchFamily="34" charset="-128"/>
                <a:cs typeface="Verdana" pitchFamily="34" charset="0"/>
              </a:rPr>
              <a:t>ssess</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brain</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p</a:t>
            </a:r>
            <a:r>
              <a:rPr lang="de-DE" sz="3000" i="1" dirty="0" err="1" smtClean="0">
                <a:solidFill>
                  <a:srgbClr val="C00000"/>
                </a:solidFill>
                <a:latin typeface="Verdana" pitchFamily="34" charset="0"/>
                <a:ea typeface="ＭＳ Ｐゴシック" pitchFamily="34" charset="-128"/>
                <a:cs typeface="Verdana" pitchFamily="34" charset="0"/>
              </a:rPr>
              <a:t>lasticity</a:t>
            </a:r>
            <a:r>
              <a:rPr lang="de-DE" sz="3000" i="1" dirty="0" smtClean="0">
                <a:solidFill>
                  <a:srgbClr val="C00000"/>
                </a:solidFill>
                <a:latin typeface="Verdana" pitchFamily="34" charset="0"/>
                <a:ea typeface="ＭＳ Ｐゴシック" pitchFamily="34" charset="-128"/>
                <a:cs typeface="Verdana" pitchFamily="34" charset="0"/>
              </a:rPr>
              <a:t> after </a:t>
            </a:r>
            <a:r>
              <a:rPr lang="de-DE" sz="3000" i="1" dirty="0" err="1" smtClean="0">
                <a:solidFill>
                  <a:srgbClr val="C00000"/>
                </a:solidFill>
                <a:latin typeface="Verdana" pitchFamily="34" charset="0"/>
                <a:ea typeface="ＭＳ Ｐゴシック" pitchFamily="34" charset="-128"/>
                <a:cs typeface="Verdana" pitchFamily="34" charset="0"/>
              </a:rPr>
              <a:t>stroke</a:t>
            </a:r>
            <a:r>
              <a:rPr lang="de-DE" sz="3000" i="1" dirty="0" smtClean="0">
                <a:solidFill>
                  <a:srgbClr val="C00000"/>
                </a:solidFill>
                <a:latin typeface="Verdana" pitchFamily="34" charset="0"/>
                <a:ea typeface="ＭＳ Ｐゴシック" pitchFamily="34" charset="-128"/>
                <a:cs typeface="Verdana" pitchFamily="34" charset="0"/>
              </a:rPr>
              <a:t> ?</a:t>
            </a:r>
            <a:endParaRPr lang="en-US" sz="3000" i="1" dirty="0" smtClean="0">
              <a:solidFill>
                <a:srgbClr val="C00000"/>
              </a:solidFill>
              <a:latin typeface="Verdana" pitchFamily="34" charset="0"/>
              <a:ea typeface="ＭＳ Ｐゴシック" pitchFamily="34" charset="-128"/>
              <a:cs typeface="Verdana" pitchFamily="34" charset="0"/>
            </a:endParaRPr>
          </a:p>
        </p:txBody>
      </p:sp>
      <p:pic>
        <p:nvPicPr>
          <p:cNvPr id="9" name="Grafik 8"/>
          <p:cNvPicPr>
            <a:picLocks noChangeAspect="1"/>
          </p:cNvPicPr>
          <p:nvPr/>
        </p:nvPicPr>
        <p:blipFill rotWithShape="1">
          <a:blip r:embed="rId2" cstate="print">
            <a:extLst>
              <a:ext uri="{28A0092B-C50C-407E-A947-70E740481C1C}">
                <a14:useLocalDpi xmlns:a14="http://schemas.microsoft.com/office/drawing/2010/main" xmlns="" val="0"/>
              </a:ext>
            </a:extLst>
          </a:blip>
          <a:srcRect t="24000"/>
          <a:stretch/>
        </p:blipFill>
        <p:spPr>
          <a:xfrm>
            <a:off x="3803915" y="1052736"/>
            <a:ext cx="1534994" cy="1368152"/>
          </a:xfrm>
          <a:prstGeom prst="rect">
            <a:avLst/>
          </a:prstGeom>
        </p:spPr>
      </p:pic>
      <p:sp>
        <p:nvSpPr>
          <p:cNvPr id="10" name="Ellipse 9"/>
          <p:cNvSpPr/>
          <p:nvPr/>
        </p:nvSpPr>
        <p:spPr bwMode="auto">
          <a:xfrm>
            <a:off x="4315971" y="1340768"/>
            <a:ext cx="448050" cy="360040"/>
          </a:xfrm>
          <a:prstGeom prst="ellipse">
            <a:avLst/>
          </a:prstGeom>
          <a:solidFill>
            <a:srgbClr val="FF0000"/>
          </a:solidFill>
          <a:ln w="9525">
            <a:solidFill>
              <a:schemeClr val="bg2"/>
            </a:solidFill>
            <a:miter lim="800000"/>
            <a:headEnd/>
            <a:tailEnd/>
          </a:ln>
          <a:effectLst/>
        </p:spPr>
        <p:txBody>
          <a:bodyPr wrap="none" rtlCol="0" anchor="ctr">
            <a:prstTxWarp prst="textNoShape">
              <a:avLst/>
            </a:prstTxWarp>
          </a:bodyPr>
          <a:lstStyle/>
          <a:p>
            <a:pPr algn="ctr"/>
            <a:endParaRPr lang="de-DE"/>
          </a:p>
        </p:txBody>
      </p:sp>
      <p:pic>
        <p:nvPicPr>
          <p:cNvPr id="11" name="Picture 1"/>
          <p:cNvPicPr>
            <a:picLocks noChangeAspect="1" noChangeArrowheads="1"/>
          </p:cNvPicPr>
          <p:nvPr/>
        </p:nvPicPr>
        <p:blipFill>
          <a:blip r:embed="rId3" cstate="print"/>
          <a:srcRect/>
          <a:stretch>
            <a:fillRect/>
          </a:stretch>
        </p:blipFill>
        <p:spPr bwMode="auto">
          <a:xfrm>
            <a:off x="3358405" y="3140968"/>
            <a:ext cx="2557744" cy="2877462"/>
          </a:xfrm>
          <a:prstGeom prst="rect">
            <a:avLst/>
          </a:prstGeom>
          <a:noFill/>
          <a:ln w="9525">
            <a:noFill/>
            <a:miter lim="800000"/>
            <a:headEnd/>
            <a:tailEnd/>
          </a:ln>
        </p:spPr>
      </p:pic>
    </p:spTree>
    <p:extLst>
      <p:ext uri="{BB962C8B-B14F-4D97-AF65-F5344CB8AC3E}">
        <p14:creationId xmlns:p14="http://schemas.microsoft.com/office/powerpoint/2010/main" xmlns="" val="4137656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464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Neuroimaging&amp;Humans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Rules&amp;Principles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Lesions&amp;Plasticity</a:t>
            </a: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992669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000" i="1" dirty="0" err="1" smtClean="0">
                <a:solidFill>
                  <a:srgbClr val="C00000"/>
                </a:solidFill>
                <a:latin typeface="Verdana" pitchFamily="34" charset="0"/>
                <a:ea typeface="ＭＳ Ｐゴシック" pitchFamily="34" charset="-128"/>
                <a:cs typeface="Verdana" pitchFamily="34" charset="0"/>
              </a:rPr>
              <a:t>How</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to</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a</a:t>
            </a:r>
            <a:r>
              <a:rPr lang="de-DE" sz="3000" i="1" dirty="0" err="1" smtClean="0">
                <a:solidFill>
                  <a:srgbClr val="C00000"/>
                </a:solidFill>
                <a:latin typeface="Verdana" pitchFamily="34" charset="0"/>
                <a:ea typeface="ＭＳ Ｐゴシック" pitchFamily="34" charset="-128"/>
                <a:cs typeface="Verdana" pitchFamily="34" charset="0"/>
              </a:rPr>
              <a:t>ssess</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brain</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p</a:t>
            </a:r>
            <a:r>
              <a:rPr lang="de-DE" sz="3000" i="1" dirty="0" err="1" smtClean="0">
                <a:solidFill>
                  <a:srgbClr val="C00000"/>
                </a:solidFill>
                <a:latin typeface="Verdana" pitchFamily="34" charset="0"/>
                <a:ea typeface="ＭＳ Ｐゴシック" pitchFamily="34" charset="-128"/>
                <a:cs typeface="Verdana" pitchFamily="34" charset="0"/>
              </a:rPr>
              <a:t>lasticity</a:t>
            </a:r>
            <a:r>
              <a:rPr lang="de-DE" sz="3000" i="1" dirty="0" smtClean="0">
                <a:solidFill>
                  <a:srgbClr val="C00000"/>
                </a:solidFill>
                <a:latin typeface="Verdana" pitchFamily="34" charset="0"/>
                <a:ea typeface="ＭＳ Ｐゴシック" pitchFamily="34" charset="-128"/>
                <a:cs typeface="Verdana" pitchFamily="34" charset="0"/>
              </a:rPr>
              <a:t> after </a:t>
            </a:r>
            <a:r>
              <a:rPr lang="de-DE" sz="3000" i="1" dirty="0" err="1" smtClean="0">
                <a:solidFill>
                  <a:srgbClr val="C00000"/>
                </a:solidFill>
                <a:latin typeface="Verdana" pitchFamily="34" charset="0"/>
                <a:ea typeface="ＭＳ Ｐゴシック" pitchFamily="34" charset="-128"/>
                <a:cs typeface="Verdana" pitchFamily="34" charset="0"/>
              </a:rPr>
              <a:t>stroke</a:t>
            </a:r>
            <a:r>
              <a:rPr lang="de-DE" sz="3000" i="1" dirty="0" smtClean="0">
                <a:solidFill>
                  <a:srgbClr val="C00000"/>
                </a:solidFill>
                <a:latin typeface="Verdana" pitchFamily="34" charset="0"/>
                <a:ea typeface="ＭＳ Ｐゴシック" pitchFamily="34" charset="-128"/>
                <a:cs typeface="Verdana" pitchFamily="34" charset="0"/>
              </a:rPr>
              <a:t> ?</a:t>
            </a:r>
            <a:endParaRPr lang="en-US" sz="3000" i="1" dirty="0" smtClean="0">
              <a:solidFill>
                <a:srgbClr val="C00000"/>
              </a:solidFill>
              <a:latin typeface="Verdana" pitchFamily="34" charset="0"/>
              <a:ea typeface="ＭＳ Ｐゴシック" pitchFamily="34" charset="-128"/>
              <a:cs typeface="Verdana" pitchFamily="34" charset="0"/>
            </a:endParaRPr>
          </a:p>
        </p:txBody>
      </p:sp>
      <p:pic>
        <p:nvPicPr>
          <p:cNvPr id="9" name="Grafik 8"/>
          <p:cNvPicPr>
            <a:picLocks noChangeAspect="1"/>
          </p:cNvPicPr>
          <p:nvPr/>
        </p:nvPicPr>
        <p:blipFill rotWithShape="1">
          <a:blip r:embed="rId2" cstate="print">
            <a:extLst>
              <a:ext uri="{28A0092B-C50C-407E-A947-70E740481C1C}">
                <a14:useLocalDpi xmlns:a14="http://schemas.microsoft.com/office/drawing/2010/main" xmlns="" val="0"/>
              </a:ext>
            </a:extLst>
          </a:blip>
          <a:srcRect t="24000"/>
          <a:stretch/>
        </p:blipFill>
        <p:spPr>
          <a:xfrm>
            <a:off x="3803915" y="1052736"/>
            <a:ext cx="1534994" cy="1368152"/>
          </a:xfrm>
          <a:prstGeom prst="rect">
            <a:avLst/>
          </a:prstGeom>
        </p:spPr>
      </p:pic>
      <p:sp>
        <p:nvSpPr>
          <p:cNvPr id="10" name="Ellipse 9"/>
          <p:cNvSpPr/>
          <p:nvPr/>
        </p:nvSpPr>
        <p:spPr bwMode="auto">
          <a:xfrm>
            <a:off x="4315971" y="1340768"/>
            <a:ext cx="448050" cy="360040"/>
          </a:xfrm>
          <a:prstGeom prst="ellipse">
            <a:avLst/>
          </a:prstGeom>
          <a:solidFill>
            <a:srgbClr val="FF0000"/>
          </a:solidFill>
          <a:ln w="9525">
            <a:solidFill>
              <a:schemeClr val="bg2"/>
            </a:solidFill>
            <a:miter lim="800000"/>
            <a:headEnd/>
            <a:tailEnd/>
          </a:ln>
          <a:effectLst/>
        </p:spPr>
        <p:txBody>
          <a:bodyPr wrap="none" rtlCol="0" anchor="ctr">
            <a:prstTxWarp prst="textNoShape">
              <a:avLst/>
            </a:prstTxWarp>
          </a:bodyPr>
          <a:lstStyle/>
          <a:p>
            <a:pPr algn="ctr"/>
            <a:endParaRPr lang="de-DE"/>
          </a:p>
        </p:txBody>
      </p:sp>
      <p:sp>
        <p:nvSpPr>
          <p:cNvPr id="6" name="Text Box 37"/>
          <p:cNvSpPr txBox="1">
            <a:spLocks noChangeArrowheads="1"/>
          </p:cNvSpPr>
          <p:nvPr/>
        </p:nvSpPr>
        <p:spPr bwMode="auto">
          <a:xfrm>
            <a:off x="731574" y="2916692"/>
            <a:ext cx="7744860" cy="264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GB" altLang="zh-CN" sz="2200" b="1" dirty="0" smtClean="0">
                <a:ea typeface="MS PGothic" pitchFamily="34" charset="-128"/>
                <a:cs typeface="Arial" pitchFamily="34" charset="0"/>
              </a:rPr>
              <a:t>Problem:</a:t>
            </a:r>
          </a:p>
          <a:p>
            <a:pPr eaLnBrk="1" hangingPunct="1"/>
            <a:r>
              <a:rPr lang="en-GB" altLang="zh-CN" sz="2200" b="1" dirty="0" smtClean="0">
                <a:cs typeface="Arial" pitchFamily="34" charset="0"/>
              </a:rPr>
              <a:t>Pronounced heterogeneity of lesion size and location</a:t>
            </a:r>
          </a:p>
          <a:p>
            <a:pPr eaLnBrk="1" hangingPunct="1"/>
            <a:endParaRPr lang="en-GB" altLang="zh-CN" sz="2200" b="1" dirty="0">
              <a:ea typeface="MS PGothic" pitchFamily="34" charset="-128"/>
              <a:cs typeface="Arial" pitchFamily="34" charset="0"/>
            </a:endParaRPr>
          </a:p>
          <a:p>
            <a:pPr eaLnBrk="1" hangingPunct="1"/>
            <a:r>
              <a:rPr lang="en-GB" altLang="zh-CN" sz="2200" b="1" dirty="0" smtClean="0">
                <a:cs typeface="Arial" pitchFamily="34" charset="0"/>
              </a:rPr>
              <a:t>	Every patient different, difficult to look at larger 	groups</a:t>
            </a:r>
          </a:p>
          <a:p>
            <a:pPr eaLnBrk="1" hangingPunct="1"/>
            <a:endParaRPr lang="en-GB" altLang="zh-CN" sz="2200" b="1" dirty="0" smtClean="0">
              <a:ea typeface="MS PGothic" pitchFamily="34" charset="-128"/>
              <a:cs typeface="Arial" pitchFamily="34" charset="0"/>
            </a:endParaRPr>
          </a:p>
        </p:txBody>
      </p:sp>
    </p:spTree>
    <p:extLst>
      <p:ext uri="{BB962C8B-B14F-4D97-AF65-F5344CB8AC3E}">
        <p14:creationId xmlns:p14="http://schemas.microsoft.com/office/powerpoint/2010/main" xmlns="" val="40069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000" i="1" dirty="0" err="1" smtClean="0">
                <a:solidFill>
                  <a:srgbClr val="C00000"/>
                </a:solidFill>
                <a:latin typeface="Verdana" pitchFamily="34" charset="0"/>
                <a:ea typeface="ＭＳ Ｐゴシック" pitchFamily="34" charset="-128"/>
                <a:cs typeface="Verdana" pitchFamily="34" charset="0"/>
              </a:rPr>
              <a:t>How</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to</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a</a:t>
            </a:r>
            <a:r>
              <a:rPr lang="de-DE" sz="3000" i="1" dirty="0" err="1" smtClean="0">
                <a:solidFill>
                  <a:srgbClr val="C00000"/>
                </a:solidFill>
                <a:latin typeface="Verdana" pitchFamily="34" charset="0"/>
                <a:ea typeface="ＭＳ Ｐゴシック" pitchFamily="34" charset="-128"/>
                <a:cs typeface="Verdana" pitchFamily="34" charset="0"/>
              </a:rPr>
              <a:t>ssess</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brain</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p</a:t>
            </a:r>
            <a:r>
              <a:rPr lang="de-DE" sz="3000" i="1" dirty="0" err="1" smtClean="0">
                <a:solidFill>
                  <a:srgbClr val="C00000"/>
                </a:solidFill>
                <a:latin typeface="Verdana" pitchFamily="34" charset="0"/>
                <a:ea typeface="ＭＳ Ｐゴシック" pitchFamily="34" charset="-128"/>
                <a:cs typeface="Verdana" pitchFamily="34" charset="0"/>
              </a:rPr>
              <a:t>lasticity</a:t>
            </a:r>
            <a:r>
              <a:rPr lang="de-DE" sz="3000" i="1" dirty="0" smtClean="0">
                <a:solidFill>
                  <a:srgbClr val="C00000"/>
                </a:solidFill>
                <a:latin typeface="Verdana" pitchFamily="34" charset="0"/>
                <a:ea typeface="ＭＳ Ｐゴシック" pitchFamily="34" charset="-128"/>
                <a:cs typeface="Verdana" pitchFamily="34" charset="0"/>
              </a:rPr>
              <a:t> after </a:t>
            </a:r>
            <a:r>
              <a:rPr lang="de-DE" sz="3000" i="1" dirty="0" err="1" smtClean="0">
                <a:solidFill>
                  <a:srgbClr val="C00000"/>
                </a:solidFill>
                <a:latin typeface="Verdana" pitchFamily="34" charset="0"/>
                <a:ea typeface="ＭＳ Ｐゴシック" pitchFamily="34" charset="-128"/>
                <a:cs typeface="Verdana" pitchFamily="34" charset="0"/>
              </a:rPr>
              <a:t>stroke</a:t>
            </a:r>
            <a:r>
              <a:rPr lang="de-DE" sz="3000" i="1" dirty="0" smtClean="0">
                <a:solidFill>
                  <a:srgbClr val="C00000"/>
                </a:solidFill>
                <a:latin typeface="Verdana" pitchFamily="34" charset="0"/>
                <a:ea typeface="ＭＳ Ｐゴシック" pitchFamily="34" charset="-128"/>
                <a:cs typeface="Verdana" pitchFamily="34" charset="0"/>
              </a:rPr>
              <a:t> ?</a:t>
            </a:r>
            <a:endParaRPr lang="en-US" sz="3000" i="1" dirty="0" smtClean="0">
              <a:solidFill>
                <a:srgbClr val="C00000"/>
              </a:solidFill>
              <a:latin typeface="Verdana" pitchFamily="34" charset="0"/>
              <a:ea typeface="ＭＳ Ｐゴシック" pitchFamily="34" charset="-128"/>
              <a:cs typeface="Verdana" pitchFamily="34" charset="0"/>
            </a:endParaRPr>
          </a:p>
        </p:txBody>
      </p:sp>
      <p:pic>
        <p:nvPicPr>
          <p:cNvPr id="9" name="Grafik 8"/>
          <p:cNvPicPr>
            <a:picLocks noChangeAspect="1"/>
          </p:cNvPicPr>
          <p:nvPr/>
        </p:nvPicPr>
        <p:blipFill rotWithShape="1">
          <a:blip r:embed="rId2" cstate="print">
            <a:extLst>
              <a:ext uri="{28A0092B-C50C-407E-A947-70E740481C1C}">
                <a14:useLocalDpi xmlns:a14="http://schemas.microsoft.com/office/drawing/2010/main" xmlns="" val="0"/>
              </a:ext>
            </a:extLst>
          </a:blip>
          <a:srcRect t="24000"/>
          <a:stretch/>
        </p:blipFill>
        <p:spPr>
          <a:xfrm>
            <a:off x="3803915" y="1052736"/>
            <a:ext cx="1534994" cy="1368152"/>
          </a:xfrm>
          <a:prstGeom prst="rect">
            <a:avLst/>
          </a:prstGeom>
        </p:spPr>
      </p:pic>
      <p:sp>
        <p:nvSpPr>
          <p:cNvPr id="10" name="Ellipse 9"/>
          <p:cNvSpPr/>
          <p:nvPr/>
        </p:nvSpPr>
        <p:spPr bwMode="auto">
          <a:xfrm>
            <a:off x="4315971" y="1340768"/>
            <a:ext cx="448050" cy="360040"/>
          </a:xfrm>
          <a:prstGeom prst="ellipse">
            <a:avLst/>
          </a:prstGeom>
          <a:solidFill>
            <a:srgbClr val="FF0000"/>
          </a:solidFill>
          <a:ln w="9525">
            <a:solidFill>
              <a:schemeClr val="bg2"/>
            </a:solidFill>
            <a:miter lim="800000"/>
            <a:headEnd/>
            <a:tailEnd/>
          </a:ln>
          <a:effectLst/>
        </p:spPr>
        <p:txBody>
          <a:bodyPr wrap="none" rtlCol="0" anchor="ctr">
            <a:prstTxWarp prst="textNoShape">
              <a:avLst/>
            </a:prstTxWarp>
          </a:bodyPr>
          <a:lstStyle/>
          <a:p>
            <a:pPr algn="ctr"/>
            <a:endParaRPr lang="de-DE"/>
          </a:p>
        </p:txBody>
      </p:sp>
      <p:sp>
        <p:nvSpPr>
          <p:cNvPr id="6" name="Text Box 37"/>
          <p:cNvSpPr txBox="1">
            <a:spLocks noChangeArrowheads="1"/>
          </p:cNvSpPr>
          <p:nvPr/>
        </p:nvSpPr>
        <p:spPr bwMode="auto">
          <a:xfrm>
            <a:off x="731574" y="2916692"/>
            <a:ext cx="7744860" cy="264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GB" altLang="zh-CN" sz="2200" b="1" dirty="0" smtClean="0">
                <a:ea typeface="MS PGothic" pitchFamily="34" charset="-128"/>
                <a:cs typeface="Arial" pitchFamily="34" charset="0"/>
              </a:rPr>
              <a:t>Problem:</a:t>
            </a:r>
          </a:p>
          <a:p>
            <a:pPr eaLnBrk="1" hangingPunct="1"/>
            <a:r>
              <a:rPr lang="en-GB" altLang="zh-CN" sz="2200" b="1" dirty="0" smtClean="0">
                <a:cs typeface="Arial" pitchFamily="34" charset="0"/>
              </a:rPr>
              <a:t>Pronounced heterogeneity of lesion size and location</a:t>
            </a:r>
          </a:p>
          <a:p>
            <a:pPr eaLnBrk="1" hangingPunct="1"/>
            <a:endParaRPr lang="en-GB" altLang="zh-CN" sz="2200" b="1" dirty="0">
              <a:ea typeface="MS PGothic" pitchFamily="34" charset="-128"/>
              <a:cs typeface="Arial" pitchFamily="34" charset="0"/>
            </a:endParaRPr>
          </a:p>
          <a:p>
            <a:pPr eaLnBrk="1" hangingPunct="1"/>
            <a:r>
              <a:rPr lang="en-GB" altLang="zh-CN" sz="2200" b="1" dirty="0" smtClean="0">
                <a:cs typeface="Arial" pitchFamily="34" charset="0"/>
              </a:rPr>
              <a:t>	Every patient different, difficult to look at larger 	groups</a:t>
            </a:r>
          </a:p>
          <a:p>
            <a:pPr eaLnBrk="1" hangingPunct="1"/>
            <a:endParaRPr lang="en-GB" altLang="zh-CN" sz="2200" b="1" dirty="0">
              <a:ea typeface="MS PGothic" pitchFamily="34" charset="-128"/>
              <a:cs typeface="Arial" pitchFamily="34" charset="0"/>
            </a:endParaRPr>
          </a:p>
          <a:p>
            <a:pPr eaLnBrk="1" hangingPunct="1"/>
            <a:r>
              <a:rPr lang="en-GB" altLang="zh-CN" sz="2200" b="1" dirty="0" smtClean="0">
                <a:cs typeface="Arial" pitchFamily="34" charset="0"/>
              </a:rPr>
              <a:t>Approach: 	</a:t>
            </a:r>
            <a:r>
              <a:rPr lang="en-US" altLang="zh-CN" sz="2200" b="1" dirty="0" smtClean="0">
                <a:cs typeface="Arial" pitchFamily="34" charset="0"/>
              </a:rPr>
              <a:t>Collect </a:t>
            </a:r>
            <a:r>
              <a:rPr lang="en-US" altLang="zh-CN" sz="2200" b="1" dirty="0">
                <a:cs typeface="Arial" pitchFamily="34" charset="0"/>
              </a:rPr>
              <a:t>patients with lesions as similar as </a:t>
            </a:r>
            <a:r>
              <a:rPr lang="en-US" altLang="zh-CN" sz="2200" b="1" dirty="0" smtClean="0">
                <a:cs typeface="Arial" pitchFamily="34" charset="0"/>
              </a:rPr>
              <a:t>		possible</a:t>
            </a:r>
            <a:endParaRPr lang="en-US" altLang="zh-CN" sz="2200" b="1" dirty="0">
              <a:cs typeface="Arial" pitchFamily="34" charset="0"/>
            </a:endParaRPr>
          </a:p>
          <a:p>
            <a:pPr eaLnBrk="1" hangingPunct="1"/>
            <a:endParaRPr lang="en-GB" altLang="zh-CN" sz="2200" b="1" dirty="0" smtClean="0">
              <a:ea typeface="MS PGothic" pitchFamily="34" charset="-128"/>
              <a:cs typeface="Arial" pitchFamily="34" charset="0"/>
            </a:endParaRPr>
          </a:p>
        </p:txBody>
      </p:sp>
    </p:spTree>
    <p:extLst>
      <p:ext uri="{BB962C8B-B14F-4D97-AF65-F5344CB8AC3E}">
        <p14:creationId xmlns:p14="http://schemas.microsoft.com/office/powerpoint/2010/main" xmlns="" val="20357277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25195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4211" name="Textfeld 5"/>
          <p:cNvSpPr txBox="1">
            <a:spLocks noChangeArrowheads="1"/>
          </p:cNvSpPr>
          <p:nvPr/>
        </p:nvSpPr>
        <p:spPr bwMode="auto">
          <a:xfrm>
            <a:off x="4960938" y="4076700"/>
            <a:ext cx="170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solidFill>
                  <a:schemeClr val="bg1"/>
                </a:solidFill>
              </a:rPr>
              <a:t>Birol Taskin</a:t>
            </a:r>
          </a:p>
        </p:txBody>
      </p:sp>
      <p:pic>
        <p:nvPicPr>
          <p:cNvPr id="94212" name="Picture 14" descr="birol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4285" r="4688"/>
          <a:stretch>
            <a:fillRect/>
          </a:stretch>
        </p:blipFill>
        <p:spPr bwMode="auto">
          <a:xfrm>
            <a:off x="4572000" y="1989138"/>
            <a:ext cx="1290638" cy="179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353174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bildung_4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687" y="2674135"/>
            <a:ext cx="245745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3" descr="Abbildung_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48268" y="2536593"/>
            <a:ext cx="3929063" cy="265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Lightning Bolt 3"/>
          <p:cNvSpPr/>
          <p:nvPr/>
        </p:nvSpPr>
        <p:spPr>
          <a:xfrm>
            <a:off x="972353" y="3791733"/>
            <a:ext cx="796925" cy="360362"/>
          </a:xfrm>
          <a:prstGeom prst="lightningBol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5" name="Oval 5"/>
          <p:cNvSpPr/>
          <p:nvPr/>
        </p:nvSpPr>
        <p:spPr>
          <a:xfrm>
            <a:off x="7469267" y="3106503"/>
            <a:ext cx="288925" cy="287338"/>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6" name="Oval 7"/>
          <p:cNvSpPr/>
          <p:nvPr/>
        </p:nvSpPr>
        <p:spPr>
          <a:xfrm>
            <a:off x="6173867" y="4257443"/>
            <a:ext cx="287338" cy="288925"/>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7" name="Oval 8"/>
          <p:cNvSpPr/>
          <p:nvPr/>
        </p:nvSpPr>
        <p:spPr>
          <a:xfrm>
            <a:off x="6206763" y="3248759"/>
            <a:ext cx="287338" cy="288925"/>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8" name="Oval 9"/>
          <p:cNvSpPr/>
          <p:nvPr/>
        </p:nvSpPr>
        <p:spPr>
          <a:xfrm>
            <a:off x="4949905" y="3106503"/>
            <a:ext cx="287337" cy="287338"/>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9" name="Oval 10"/>
          <p:cNvSpPr/>
          <p:nvPr/>
        </p:nvSpPr>
        <p:spPr>
          <a:xfrm>
            <a:off x="4949905" y="4186005"/>
            <a:ext cx="287337" cy="288925"/>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10" name="Oval 11"/>
          <p:cNvSpPr/>
          <p:nvPr/>
        </p:nvSpPr>
        <p:spPr>
          <a:xfrm>
            <a:off x="7469267" y="4186005"/>
            <a:ext cx="288925" cy="288925"/>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11" name="Text Box 11"/>
          <p:cNvSpPr txBox="1">
            <a:spLocks noChangeArrowheads="1"/>
          </p:cNvSpPr>
          <p:nvPr/>
        </p:nvSpPr>
        <p:spPr bwMode="auto">
          <a:xfrm>
            <a:off x="5443631" y="5770132"/>
            <a:ext cx="3096810" cy="323165"/>
          </a:xfrm>
          <a:prstGeom prst="rect">
            <a:avLst/>
          </a:prstGeom>
          <a:noFill/>
          <a:ln w="9525">
            <a:noFill/>
            <a:miter lim="800000"/>
            <a:headEnd/>
            <a:tailEnd/>
          </a:ln>
          <a:effectLst/>
        </p:spPr>
        <p:txBody>
          <a:bodyPr wrap="none">
            <a:spAutoFit/>
          </a:bodyPr>
          <a:lstStyle/>
          <a:p>
            <a:pPr algn="r"/>
            <a:r>
              <a:rPr lang="de-DE" sz="1500" dirty="0"/>
              <a:t>Taskin et al. </a:t>
            </a:r>
            <a:r>
              <a:rPr lang="de-DE" sz="1500" dirty="0" err="1"/>
              <a:t>Cerebral</a:t>
            </a:r>
            <a:r>
              <a:rPr lang="de-DE" sz="1500" dirty="0"/>
              <a:t> Cortex 2006</a:t>
            </a:r>
          </a:p>
        </p:txBody>
      </p:sp>
      <p:sp>
        <p:nvSpPr>
          <p:cNvPr id="12"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it-IT" sz="3000" dirty="0" err="1">
                <a:solidFill>
                  <a:schemeClr val="tx2"/>
                </a:solidFill>
                <a:latin typeface="Verdana" pitchFamily="34" charset="0"/>
                <a:ea typeface="ＭＳ Ｐゴシック" pitchFamily="34" charset="-128"/>
                <a:cs typeface="Verdana" pitchFamily="34" charset="0"/>
              </a:rPr>
              <a:t>Thalamic</a:t>
            </a:r>
            <a:r>
              <a:rPr lang="it-IT" sz="3000" dirty="0">
                <a:solidFill>
                  <a:schemeClr val="tx2"/>
                </a:solidFill>
                <a:latin typeface="Verdana" pitchFamily="34" charset="0"/>
                <a:ea typeface="ＭＳ Ｐゴシック" pitchFamily="34" charset="-128"/>
                <a:cs typeface="Verdana" pitchFamily="34" charset="0"/>
              </a:rPr>
              <a:t> </a:t>
            </a:r>
            <a:r>
              <a:rPr lang="it-IT" sz="3000" dirty="0" err="1">
                <a:solidFill>
                  <a:schemeClr val="tx2"/>
                </a:solidFill>
                <a:latin typeface="Verdana" pitchFamily="34" charset="0"/>
                <a:ea typeface="ＭＳ Ｐゴシック" pitchFamily="34" charset="-128"/>
                <a:cs typeface="Verdana" pitchFamily="34" charset="0"/>
              </a:rPr>
              <a:t>Stroke</a:t>
            </a:r>
            <a:r>
              <a:rPr lang="it-IT" sz="3000" dirty="0">
                <a:solidFill>
                  <a:schemeClr val="tx2"/>
                </a:solidFill>
                <a:latin typeface="Verdana" pitchFamily="34" charset="0"/>
                <a:ea typeface="ＭＳ Ｐゴシック" pitchFamily="34" charset="-128"/>
                <a:cs typeface="Verdana" pitchFamily="34" charset="0"/>
              </a:rPr>
              <a:t> </a:t>
            </a:r>
            <a:r>
              <a:rPr lang="it-IT" sz="3000" dirty="0" err="1" smtClean="0">
                <a:solidFill>
                  <a:schemeClr val="tx2"/>
                </a:solidFill>
                <a:latin typeface="Verdana" pitchFamily="34" charset="0"/>
                <a:ea typeface="ＭＳ Ｐゴシック" pitchFamily="34" charset="-128"/>
                <a:cs typeface="Verdana" pitchFamily="34" charset="0"/>
              </a:rPr>
              <a:t>affecting</a:t>
            </a:r>
            <a:r>
              <a:rPr lang="it-IT" sz="3000" dirty="0" smtClean="0">
                <a:solidFill>
                  <a:schemeClr val="tx2"/>
                </a:solidFill>
                <a:latin typeface="Verdana" pitchFamily="34" charset="0"/>
                <a:ea typeface="ＭＳ Ｐゴシック" pitchFamily="34" charset="-128"/>
                <a:cs typeface="Verdana" pitchFamily="34" charset="0"/>
              </a:rPr>
              <a:t> the </a:t>
            </a:r>
          </a:p>
          <a:p>
            <a:r>
              <a:rPr lang="it-IT" sz="3000" dirty="0" smtClean="0">
                <a:solidFill>
                  <a:schemeClr val="tx2"/>
                </a:solidFill>
                <a:latin typeface="Verdana" pitchFamily="34" charset="0"/>
                <a:ea typeface="ＭＳ Ｐゴシック" pitchFamily="34" charset="-128"/>
                <a:cs typeface="Verdana" pitchFamily="34" charset="0"/>
              </a:rPr>
              <a:t>VPL(</a:t>
            </a:r>
            <a:r>
              <a:rPr lang="it-IT" sz="3000" dirty="0" err="1" smtClean="0">
                <a:solidFill>
                  <a:schemeClr val="tx2"/>
                </a:solidFill>
                <a:latin typeface="Verdana" pitchFamily="34" charset="0"/>
                <a:ea typeface="ＭＳ Ｐゴシック" pitchFamily="34" charset="-128"/>
                <a:cs typeface="Verdana" pitchFamily="34" charset="0"/>
              </a:rPr>
              <a:t>ventral</a:t>
            </a:r>
            <a:r>
              <a:rPr lang="it-IT" sz="3000" dirty="0" smtClean="0">
                <a:solidFill>
                  <a:schemeClr val="tx2"/>
                </a:solidFill>
                <a:latin typeface="Verdana" pitchFamily="34" charset="0"/>
                <a:ea typeface="ＭＳ Ｐゴシック" pitchFamily="34" charset="-128"/>
                <a:cs typeface="Verdana" pitchFamily="34" charset="0"/>
              </a:rPr>
              <a:t> </a:t>
            </a:r>
            <a:r>
              <a:rPr lang="it-IT" sz="3000" dirty="0" err="1">
                <a:solidFill>
                  <a:schemeClr val="tx2"/>
                </a:solidFill>
                <a:latin typeface="Verdana" pitchFamily="34" charset="0"/>
                <a:ea typeface="ＭＳ Ｐゴシック" pitchFamily="34" charset="-128"/>
                <a:cs typeface="Verdana" pitchFamily="34" charset="0"/>
              </a:rPr>
              <a:t>posterolateral</a:t>
            </a:r>
            <a:r>
              <a:rPr lang="it-IT" sz="3000" dirty="0">
                <a:solidFill>
                  <a:schemeClr val="tx2"/>
                </a:solidFill>
                <a:latin typeface="Verdana" pitchFamily="34" charset="0"/>
                <a:ea typeface="ＭＳ Ｐゴシック" pitchFamily="34" charset="-128"/>
                <a:cs typeface="Verdana" pitchFamily="34" charset="0"/>
              </a:rPr>
              <a:t> </a:t>
            </a:r>
            <a:r>
              <a:rPr lang="it-IT" sz="3000" dirty="0" err="1" smtClean="0">
                <a:solidFill>
                  <a:schemeClr val="tx2"/>
                </a:solidFill>
                <a:latin typeface="Verdana" pitchFamily="34" charset="0"/>
                <a:ea typeface="ＭＳ Ｐゴシック" pitchFamily="34" charset="-128"/>
                <a:cs typeface="Verdana" pitchFamily="34" charset="0"/>
              </a:rPr>
              <a:t>nucleus</a:t>
            </a:r>
            <a:r>
              <a:rPr lang="it-IT" sz="3000" dirty="0" smtClean="0">
                <a:solidFill>
                  <a:schemeClr val="tx2"/>
                </a:solidFill>
                <a:latin typeface="Verdana" pitchFamily="34" charset="0"/>
                <a:ea typeface="ＭＳ Ｐゴシック" pitchFamily="34" charset="-128"/>
                <a:cs typeface="Verdana" pitchFamily="34" charset="0"/>
              </a:rPr>
              <a:t>)</a:t>
            </a:r>
            <a:endParaRPr lang="en-US" sz="3000" dirty="0" smtClean="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6947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5510" y="274638"/>
            <a:ext cx="8832981"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000" dirty="0" err="1" smtClean="0">
                <a:solidFill>
                  <a:schemeClr val="tx2"/>
                </a:solidFill>
                <a:latin typeface="Verdana" pitchFamily="34" charset="0"/>
                <a:ea typeface="ＭＳ Ｐゴシック" pitchFamily="34" charset="-128"/>
                <a:cs typeface="Verdana" pitchFamily="34" charset="0"/>
              </a:rPr>
              <a:t>Plasticity</a:t>
            </a:r>
            <a:r>
              <a:rPr lang="de-DE" sz="3000" dirty="0" smtClean="0">
                <a:solidFill>
                  <a:schemeClr val="tx2"/>
                </a:solidFill>
                <a:latin typeface="Verdana" pitchFamily="34" charset="0"/>
                <a:ea typeface="ＭＳ Ｐゴシック" pitchFamily="34" charset="-128"/>
                <a:cs typeface="Verdana" pitchFamily="34" charset="0"/>
              </a:rPr>
              <a:t> after </a:t>
            </a:r>
            <a:r>
              <a:rPr lang="de-DE" sz="3000" dirty="0" err="1" smtClean="0">
                <a:solidFill>
                  <a:schemeClr val="tx2"/>
                </a:solidFill>
                <a:latin typeface="Verdana" pitchFamily="34" charset="0"/>
                <a:ea typeface="ＭＳ Ｐゴシック" pitchFamily="34" charset="-128"/>
                <a:cs typeface="Verdana" pitchFamily="34" charset="0"/>
              </a:rPr>
              <a:t>Thalamic</a:t>
            </a:r>
            <a:r>
              <a:rPr lang="de-DE" sz="3000" dirty="0" smtClean="0">
                <a:solidFill>
                  <a:schemeClr val="tx2"/>
                </a:solidFill>
                <a:latin typeface="Verdana" pitchFamily="34" charset="0"/>
                <a:ea typeface="ＭＳ Ｐゴシック" pitchFamily="34" charset="-128"/>
                <a:cs typeface="Verdana" pitchFamily="34" charset="0"/>
              </a:rPr>
              <a:t> </a:t>
            </a:r>
            <a:r>
              <a:rPr lang="de-DE" sz="3000" dirty="0" err="1" smtClean="0">
                <a:solidFill>
                  <a:schemeClr val="tx2"/>
                </a:solidFill>
                <a:latin typeface="Verdana" pitchFamily="34" charset="0"/>
                <a:ea typeface="ＭＳ Ｐゴシック" pitchFamily="34" charset="-128"/>
                <a:cs typeface="Verdana" pitchFamily="34" charset="0"/>
              </a:rPr>
              <a:t>Stroke</a:t>
            </a:r>
            <a:r>
              <a:rPr lang="de-DE" sz="3000" dirty="0" smtClean="0">
                <a:solidFill>
                  <a:schemeClr val="tx2"/>
                </a:solidFill>
                <a:latin typeface="Verdana" pitchFamily="34" charset="0"/>
                <a:ea typeface="ＭＳ Ｐゴシック" pitchFamily="34" charset="-128"/>
                <a:cs typeface="Verdana" pitchFamily="34" charset="0"/>
              </a:rPr>
              <a:t>: </a:t>
            </a:r>
            <a:r>
              <a:rPr lang="de-DE" sz="3000" dirty="0" err="1" smtClean="0">
                <a:solidFill>
                  <a:schemeClr val="tx2"/>
                </a:solidFill>
                <a:latin typeface="Verdana" pitchFamily="34" charset="0"/>
                <a:ea typeface="ＭＳ Ｐゴシック" pitchFamily="34" charset="-128"/>
                <a:cs typeface="Verdana" pitchFamily="34" charset="0"/>
              </a:rPr>
              <a:t>fMRI</a:t>
            </a:r>
            <a:endParaRPr lang="de-DE" sz="3000" dirty="0" smtClean="0">
              <a:solidFill>
                <a:schemeClr val="tx2"/>
              </a:solidFill>
              <a:latin typeface="Verdana" pitchFamily="34" charset="0"/>
              <a:ea typeface="ＭＳ Ｐゴシック" pitchFamily="34" charset="-128"/>
              <a:cs typeface="Verdana" pitchFamily="34" charset="0"/>
            </a:endParaRPr>
          </a:p>
          <a:p>
            <a:endParaRPr lang="de-DE" sz="1900" dirty="0">
              <a:solidFill>
                <a:schemeClr val="tx2"/>
              </a:solidFill>
              <a:latin typeface="Verdana" pitchFamily="34" charset="0"/>
              <a:ea typeface="ＭＳ Ｐゴシック" pitchFamily="34" charset="-128"/>
              <a:cs typeface="Verdana" pitchFamily="34" charset="0"/>
            </a:endParaRPr>
          </a:p>
          <a:p>
            <a:pPr algn="l"/>
            <a:r>
              <a:rPr lang="de-DE" sz="2300" dirty="0" smtClean="0">
                <a:solidFill>
                  <a:schemeClr val="tx2"/>
                </a:solidFill>
                <a:latin typeface="Verdana" pitchFamily="34" charset="0"/>
                <a:ea typeface="ＭＳ Ｐゴシック" pitchFamily="34" charset="-128"/>
                <a:cs typeface="Verdana" pitchFamily="34" charset="0"/>
              </a:rPr>
              <a:t>	- </a:t>
            </a:r>
            <a:r>
              <a:rPr lang="de-DE" sz="2300" dirty="0" err="1" smtClean="0">
                <a:solidFill>
                  <a:schemeClr val="tx2"/>
                </a:solidFill>
                <a:latin typeface="Verdana" pitchFamily="34" charset="0"/>
                <a:ea typeface="ＭＳ Ｐゴシック" pitchFamily="34" charset="-128"/>
                <a:cs typeface="Verdana" pitchFamily="34" charset="0"/>
              </a:rPr>
              <a:t>reduced</a:t>
            </a:r>
            <a:r>
              <a:rPr lang="de-DE" sz="2300" dirty="0" smtClean="0">
                <a:solidFill>
                  <a:schemeClr val="tx2"/>
                </a:solidFill>
                <a:latin typeface="Verdana" pitchFamily="34" charset="0"/>
                <a:ea typeface="ＭＳ Ｐゴシック" pitchFamily="34" charset="-128"/>
                <a:cs typeface="Verdana" pitchFamily="34" charset="0"/>
              </a:rPr>
              <a:t> </a:t>
            </a:r>
            <a:r>
              <a:rPr lang="de-DE" sz="2300" dirty="0" err="1" smtClean="0">
                <a:solidFill>
                  <a:schemeClr val="tx2"/>
                </a:solidFill>
                <a:latin typeface="Verdana" pitchFamily="34" charset="0"/>
                <a:ea typeface="ＭＳ Ｐゴシック" pitchFamily="34" charset="-128"/>
                <a:cs typeface="Verdana" pitchFamily="34" charset="0"/>
              </a:rPr>
              <a:t>contralateral</a:t>
            </a:r>
            <a:r>
              <a:rPr lang="de-DE" sz="2300" dirty="0" smtClean="0">
                <a:solidFill>
                  <a:schemeClr val="tx2"/>
                </a:solidFill>
                <a:latin typeface="Verdana" pitchFamily="34" charset="0"/>
                <a:ea typeface="ＭＳ Ｐゴシック" pitchFamily="34" charset="-128"/>
                <a:cs typeface="Verdana" pitchFamily="34" charset="0"/>
              </a:rPr>
              <a:t> S1 </a:t>
            </a:r>
            <a:r>
              <a:rPr lang="de-DE" sz="2300" dirty="0" err="1" smtClean="0">
                <a:solidFill>
                  <a:schemeClr val="tx2"/>
                </a:solidFill>
                <a:latin typeface="Verdana" pitchFamily="34" charset="0"/>
                <a:ea typeface="ＭＳ Ｐゴシック" pitchFamily="34" charset="-128"/>
                <a:cs typeface="Verdana" pitchFamily="34" charset="0"/>
              </a:rPr>
              <a:t>activation</a:t>
            </a:r>
            <a:endParaRPr lang="de-DE" sz="2300" dirty="0" smtClean="0">
              <a:solidFill>
                <a:schemeClr val="tx2"/>
              </a:solidFill>
              <a:latin typeface="Verdana" pitchFamily="34" charset="0"/>
              <a:ea typeface="ＭＳ Ｐゴシック" pitchFamily="34" charset="-128"/>
              <a:cs typeface="Verdana" pitchFamily="34" charset="0"/>
            </a:endParaRPr>
          </a:p>
          <a:p>
            <a:pPr algn="l"/>
            <a:r>
              <a:rPr lang="de-DE" sz="2300" dirty="0" smtClean="0">
                <a:solidFill>
                  <a:schemeClr val="tx2"/>
                </a:solidFill>
                <a:latin typeface="Verdana" pitchFamily="34" charset="0"/>
                <a:ea typeface="ＭＳ Ｐゴシック" pitchFamily="34" charset="-128"/>
                <a:cs typeface="Verdana" pitchFamily="34" charset="0"/>
              </a:rPr>
              <a:t>	- </a:t>
            </a:r>
            <a:r>
              <a:rPr lang="de-DE" sz="2300" dirty="0" err="1" smtClean="0">
                <a:solidFill>
                  <a:schemeClr val="tx2"/>
                </a:solidFill>
                <a:latin typeface="Verdana" pitchFamily="34" charset="0"/>
                <a:ea typeface="ＭＳ Ｐゴシック" pitchFamily="34" charset="-128"/>
                <a:cs typeface="Verdana" pitchFamily="34" charset="0"/>
              </a:rPr>
              <a:t>preserved</a:t>
            </a:r>
            <a:r>
              <a:rPr lang="de-DE" sz="2300" dirty="0" smtClean="0">
                <a:solidFill>
                  <a:schemeClr val="tx2"/>
                </a:solidFill>
                <a:latin typeface="Verdana" pitchFamily="34" charset="0"/>
                <a:ea typeface="ＭＳ Ｐゴシック" pitchFamily="34" charset="-128"/>
                <a:cs typeface="Verdana" pitchFamily="34" charset="0"/>
              </a:rPr>
              <a:t> (</a:t>
            </a:r>
            <a:r>
              <a:rPr lang="de-DE" sz="2300" dirty="0" err="1" smtClean="0">
                <a:solidFill>
                  <a:schemeClr val="tx2"/>
                </a:solidFill>
                <a:latin typeface="Verdana" pitchFamily="34" charset="0"/>
                <a:ea typeface="ＭＳ Ｐゴシック" pitchFamily="34" charset="-128"/>
                <a:cs typeface="Verdana" pitchFamily="34" charset="0"/>
              </a:rPr>
              <a:t>upregulated</a:t>
            </a:r>
            <a:r>
              <a:rPr lang="de-DE" sz="2300" dirty="0" smtClean="0">
                <a:solidFill>
                  <a:schemeClr val="tx2"/>
                </a:solidFill>
                <a:latin typeface="Verdana" pitchFamily="34" charset="0"/>
                <a:ea typeface="ＭＳ Ｐゴシック" pitchFamily="34" charset="-128"/>
                <a:cs typeface="Verdana" pitchFamily="34" charset="0"/>
              </a:rPr>
              <a:t>?) </a:t>
            </a:r>
            <a:r>
              <a:rPr lang="de-DE" sz="2300" dirty="0" err="1" smtClean="0">
                <a:solidFill>
                  <a:schemeClr val="tx2"/>
                </a:solidFill>
                <a:latin typeface="Verdana" pitchFamily="34" charset="0"/>
                <a:ea typeface="ＭＳ Ｐゴシック" pitchFamily="34" charset="-128"/>
                <a:cs typeface="Verdana" pitchFamily="34" charset="0"/>
              </a:rPr>
              <a:t>contralateral</a:t>
            </a:r>
            <a:r>
              <a:rPr lang="de-DE" sz="2300" dirty="0" smtClean="0">
                <a:solidFill>
                  <a:schemeClr val="tx2"/>
                </a:solidFill>
                <a:latin typeface="Verdana" pitchFamily="34" charset="0"/>
                <a:ea typeface="ＭＳ Ｐゴシック" pitchFamily="34" charset="-128"/>
                <a:cs typeface="Verdana" pitchFamily="34" charset="0"/>
              </a:rPr>
              <a:t> SII </a:t>
            </a:r>
            <a:r>
              <a:rPr lang="de-DE" sz="2300" dirty="0" err="1" smtClean="0">
                <a:solidFill>
                  <a:schemeClr val="tx2"/>
                </a:solidFill>
                <a:latin typeface="Verdana" pitchFamily="34" charset="0"/>
                <a:ea typeface="ＭＳ Ｐゴシック" pitchFamily="34" charset="-128"/>
                <a:cs typeface="Verdana" pitchFamily="34" charset="0"/>
              </a:rPr>
              <a:t>activation</a:t>
            </a:r>
            <a:endParaRPr lang="en-US" sz="2300" dirty="0" smtClean="0">
              <a:solidFill>
                <a:schemeClr val="tx2"/>
              </a:solidFill>
              <a:latin typeface="Verdana" pitchFamily="34" charset="0"/>
              <a:ea typeface="ＭＳ Ｐゴシック" pitchFamily="34" charset="-128"/>
              <a:cs typeface="Verdana" pitchFamily="34" charset="0"/>
            </a:endParaRPr>
          </a:p>
        </p:txBody>
      </p:sp>
      <p:pic>
        <p:nvPicPr>
          <p:cNvPr id="7" name="Picture 6" descr="A8Map"/>
          <p:cNvPicPr>
            <a:picLocks noChangeAspect="1" noChangeArrowheads="1"/>
          </p:cNvPicPr>
          <p:nvPr/>
        </p:nvPicPr>
        <p:blipFill>
          <a:blip r:embed="rId2" cstate="print"/>
          <a:srcRect l="49260" t="50835" r="29861" b="7715"/>
          <a:stretch>
            <a:fillRect/>
          </a:stretch>
        </p:blipFill>
        <p:spPr bwMode="auto">
          <a:xfrm>
            <a:off x="4643439" y="2766589"/>
            <a:ext cx="2808287" cy="2990850"/>
          </a:xfrm>
          <a:prstGeom prst="rect">
            <a:avLst/>
          </a:prstGeom>
          <a:noFill/>
        </p:spPr>
      </p:pic>
      <p:pic>
        <p:nvPicPr>
          <p:cNvPr id="8" name="Picture 7" descr="A8Map"/>
          <p:cNvPicPr>
            <a:picLocks noChangeAspect="1" noChangeArrowheads="1"/>
          </p:cNvPicPr>
          <p:nvPr/>
        </p:nvPicPr>
        <p:blipFill>
          <a:blip r:embed="rId3" cstate="print"/>
          <a:srcRect l="77000" t="50835" r="2029" b="8032"/>
          <a:stretch>
            <a:fillRect/>
          </a:stretch>
        </p:blipFill>
        <p:spPr bwMode="auto">
          <a:xfrm>
            <a:off x="1187451" y="2766591"/>
            <a:ext cx="2805113" cy="2951163"/>
          </a:xfrm>
          <a:prstGeom prst="rect">
            <a:avLst/>
          </a:prstGeom>
          <a:noFill/>
        </p:spPr>
      </p:pic>
      <p:sp>
        <p:nvSpPr>
          <p:cNvPr id="12" name="Text Box 9"/>
          <p:cNvSpPr txBox="1">
            <a:spLocks noChangeArrowheads="1"/>
          </p:cNvSpPr>
          <p:nvPr/>
        </p:nvSpPr>
        <p:spPr bwMode="auto">
          <a:xfrm>
            <a:off x="4956043" y="2255912"/>
            <a:ext cx="2240620" cy="381000"/>
          </a:xfrm>
          <a:prstGeom prst="rect">
            <a:avLst/>
          </a:prstGeom>
          <a:noFill/>
          <a:ln w="9525">
            <a:noFill/>
            <a:miter lim="800000"/>
            <a:headEnd/>
            <a:tailEnd/>
          </a:ln>
          <a:effectLst/>
        </p:spPr>
        <p:txBody>
          <a:bodyPr wrap="square">
            <a:spAutoFit/>
          </a:bodyPr>
          <a:lstStyle/>
          <a:p>
            <a:pPr algn="ctr"/>
            <a:r>
              <a:rPr lang="de-DE" sz="1900" b="1" dirty="0" err="1"/>
              <a:t>Thalamic</a:t>
            </a:r>
            <a:r>
              <a:rPr lang="de-DE" sz="1900" b="1" dirty="0"/>
              <a:t> </a:t>
            </a:r>
            <a:r>
              <a:rPr lang="de-DE" sz="1900" b="1" dirty="0" err="1"/>
              <a:t>stroke</a:t>
            </a:r>
            <a:endParaRPr lang="de-DE" sz="1900" b="1" dirty="0"/>
          </a:p>
        </p:txBody>
      </p:sp>
      <p:sp>
        <p:nvSpPr>
          <p:cNvPr id="13" name="Text Box 10"/>
          <p:cNvSpPr txBox="1">
            <a:spLocks noChangeArrowheads="1"/>
          </p:cNvSpPr>
          <p:nvPr/>
        </p:nvSpPr>
        <p:spPr bwMode="auto">
          <a:xfrm>
            <a:off x="1819694" y="2255912"/>
            <a:ext cx="1305182" cy="381000"/>
          </a:xfrm>
          <a:prstGeom prst="rect">
            <a:avLst/>
          </a:prstGeom>
          <a:noFill/>
          <a:ln w="9525">
            <a:noFill/>
            <a:miter lim="800000"/>
            <a:headEnd/>
            <a:tailEnd/>
          </a:ln>
          <a:effectLst/>
        </p:spPr>
        <p:txBody>
          <a:bodyPr wrap="square">
            <a:spAutoFit/>
          </a:bodyPr>
          <a:lstStyle/>
          <a:p>
            <a:pPr algn="ctr"/>
            <a:r>
              <a:rPr lang="de-DE" sz="1900" b="1"/>
              <a:t>Control</a:t>
            </a:r>
          </a:p>
        </p:txBody>
      </p:sp>
      <p:sp>
        <p:nvSpPr>
          <p:cNvPr id="14" name="Text Box 11"/>
          <p:cNvSpPr txBox="1">
            <a:spLocks noChangeArrowheads="1"/>
          </p:cNvSpPr>
          <p:nvPr/>
        </p:nvSpPr>
        <p:spPr bwMode="auto">
          <a:xfrm>
            <a:off x="5763667" y="5986156"/>
            <a:ext cx="3096810" cy="323165"/>
          </a:xfrm>
          <a:prstGeom prst="rect">
            <a:avLst/>
          </a:prstGeom>
          <a:noFill/>
          <a:ln w="9525">
            <a:noFill/>
            <a:miter lim="800000"/>
            <a:headEnd/>
            <a:tailEnd/>
          </a:ln>
          <a:effectLst/>
        </p:spPr>
        <p:txBody>
          <a:bodyPr wrap="none">
            <a:spAutoFit/>
          </a:bodyPr>
          <a:lstStyle/>
          <a:p>
            <a:pPr algn="r"/>
            <a:r>
              <a:rPr lang="de-DE" sz="1500" dirty="0"/>
              <a:t>Taskin et al. </a:t>
            </a:r>
            <a:r>
              <a:rPr lang="de-DE" sz="1500" dirty="0" err="1"/>
              <a:t>Cerebral</a:t>
            </a:r>
            <a:r>
              <a:rPr lang="de-DE" sz="1500" dirty="0"/>
              <a:t> Cortex 2006</a:t>
            </a:r>
          </a:p>
        </p:txBody>
      </p:sp>
      <p:pic>
        <p:nvPicPr>
          <p:cNvPr id="15" name="Picture 13" descr="A8Map"/>
          <p:cNvPicPr>
            <a:picLocks noChangeAspect="1" noChangeArrowheads="1"/>
          </p:cNvPicPr>
          <p:nvPr/>
        </p:nvPicPr>
        <p:blipFill>
          <a:blip r:embed="rId3" cstate="print"/>
          <a:srcRect l="77000" t="94977" r="-665"/>
          <a:stretch>
            <a:fillRect/>
          </a:stretch>
        </p:blipFill>
        <p:spPr bwMode="auto">
          <a:xfrm>
            <a:off x="3132139" y="6078116"/>
            <a:ext cx="2663825" cy="303213"/>
          </a:xfrm>
          <a:prstGeom prst="rect">
            <a:avLst/>
          </a:prstGeom>
          <a:noFill/>
        </p:spPr>
      </p:pic>
      <p:pic>
        <p:nvPicPr>
          <p:cNvPr id="16" name="Picture 14" descr="birol2"/>
          <p:cNvPicPr>
            <a:picLocks noChangeAspect="1" noChangeArrowheads="1"/>
          </p:cNvPicPr>
          <p:nvPr/>
        </p:nvPicPr>
        <p:blipFill>
          <a:blip r:embed="rId4" cstate="print">
            <a:extLst>
              <a:ext uri="{28A0092B-C50C-407E-A947-70E740481C1C}">
                <a14:useLocalDpi xmlns:a14="http://schemas.microsoft.com/office/drawing/2010/main" xmlns="" val="0"/>
              </a:ext>
            </a:extLst>
          </a:blip>
          <a:srcRect l="14285" r="4688"/>
          <a:stretch>
            <a:fillRect/>
          </a:stretch>
        </p:blipFill>
        <p:spPr bwMode="auto">
          <a:xfrm>
            <a:off x="7988570" y="2766589"/>
            <a:ext cx="987778" cy="1371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17189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bildung_4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22" y="2204865"/>
            <a:ext cx="3328370" cy="331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Lightning Bolt 3"/>
          <p:cNvSpPr/>
          <p:nvPr/>
        </p:nvSpPr>
        <p:spPr>
          <a:xfrm>
            <a:off x="3428638" y="3661522"/>
            <a:ext cx="1079356" cy="450337"/>
          </a:xfrm>
          <a:prstGeom prst="lightningBol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chemeClr val="tx1"/>
              </a:solidFill>
            </a:endParaRPr>
          </a:p>
        </p:txBody>
      </p:sp>
      <p:sp>
        <p:nvSpPr>
          <p:cNvPr id="12"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it-IT" sz="3000" dirty="0" err="1">
                <a:solidFill>
                  <a:schemeClr val="tx2"/>
                </a:solidFill>
                <a:latin typeface="Verdana" pitchFamily="34" charset="0"/>
                <a:ea typeface="ＭＳ Ｐゴシック" pitchFamily="34" charset="-128"/>
                <a:cs typeface="Verdana" pitchFamily="34" charset="0"/>
              </a:rPr>
              <a:t>Thalamic</a:t>
            </a:r>
            <a:r>
              <a:rPr lang="it-IT" sz="3000" dirty="0">
                <a:solidFill>
                  <a:schemeClr val="tx2"/>
                </a:solidFill>
                <a:latin typeface="Verdana" pitchFamily="34" charset="0"/>
                <a:ea typeface="ＭＳ Ｐゴシック" pitchFamily="34" charset="-128"/>
                <a:cs typeface="Verdana" pitchFamily="34" charset="0"/>
              </a:rPr>
              <a:t> </a:t>
            </a:r>
            <a:r>
              <a:rPr lang="it-IT" sz="3000" dirty="0" err="1">
                <a:solidFill>
                  <a:schemeClr val="tx2"/>
                </a:solidFill>
                <a:latin typeface="Verdana" pitchFamily="34" charset="0"/>
                <a:ea typeface="ＭＳ Ｐゴシック" pitchFamily="34" charset="-128"/>
                <a:cs typeface="Verdana" pitchFamily="34" charset="0"/>
              </a:rPr>
              <a:t>Stroke</a:t>
            </a:r>
            <a:r>
              <a:rPr lang="it-IT" sz="3000" dirty="0">
                <a:solidFill>
                  <a:schemeClr val="tx2"/>
                </a:solidFill>
                <a:latin typeface="Verdana" pitchFamily="34" charset="0"/>
                <a:ea typeface="ＭＳ Ｐゴシック" pitchFamily="34" charset="-128"/>
                <a:cs typeface="Verdana" pitchFamily="34" charset="0"/>
              </a:rPr>
              <a:t> </a:t>
            </a:r>
            <a:r>
              <a:rPr lang="it-IT" sz="3000" dirty="0" err="1" smtClean="0">
                <a:solidFill>
                  <a:schemeClr val="tx2"/>
                </a:solidFill>
                <a:latin typeface="Verdana" pitchFamily="34" charset="0"/>
                <a:ea typeface="ＭＳ Ｐゴシック" pitchFamily="34" charset="-128"/>
                <a:cs typeface="Verdana" pitchFamily="34" charset="0"/>
              </a:rPr>
              <a:t>affecting</a:t>
            </a:r>
            <a:r>
              <a:rPr lang="it-IT" sz="3000" dirty="0" smtClean="0">
                <a:solidFill>
                  <a:schemeClr val="tx2"/>
                </a:solidFill>
                <a:latin typeface="Verdana" pitchFamily="34" charset="0"/>
                <a:ea typeface="ＭＳ Ｐゴシック" pitchFamily="34" charset="-128"/>
                <a:cs typeface="Verdana" pitchFamily="34" charset="0"/>
              </a:rPr>
              <a:t> the </a:t>
            </a:r>
          </a:p>
          <a:p>
            <a:r>
              <a:rPr lang="it-IT" sz="3000" dirty="0" smtClean="0">
                <a:solidFill>
                  <a:schemeClr val="tx2"/>
                </a:solidFill>
                <a:latin typeface="Verdana" pitchFamily="34" charset="0"/>
                <a:ea typeface="ＭＳ Ｐゴシック" pitchFamily="34" charset="-128"/>
                <a:cs typeface="Verdana" pitchFamily="34" charset="0"/>
              </a:rPr>
              <a:t>VPL(</a:t>
            </a:r>
            <a:r>
              <a:rPr lang="it-IT" sz="3000" dirty="0" err="1" smtClean="0">
                <a:solidFill>
                  <a:schemeClr val="tx2"/>
                </a:solidFill>
                <a:latin typeface="Verdana" pitchFamily="34" charset="0"/>
                <a:ea typeface="ＭＳ Ｐゴシック" pitchFamily="34" charset="-128"/>
                <a:cs typeface="Verdana" pitchFamily="34" charset="0"/>
              </a:rPr>
              <a:t>ventral</a:t>
            </a:r>
            <a:r>
              <a:rPr lang="it-IT" sz="3000" dirty="0" smtClean="0">
                <a:solidFill>
                  <a:schemeClr val="tx2"/>
                </a:solidFill>
                <a:latin typeface="Verdana" pitchFamily="34" charset="0"/>
                <a:ea typeface="ＭＳ Ｐゴシック" pitchFamily="34" charset="-128"/>
                <a:cs typeface="Verdana" pitchFamily="34" charset="0"/>
              </a:rPr>
              <a:t> </a:t>
            </a:r>
            <a:r>
              <a:rPr lang="it-IT" sz="3000" dirty="0" err="1">
                <a:solidFill>
                  <a:schemeClr val="tx2"/>
                </a:solidFill>
                <a:latin typeface="Verdana" pitchFamily="34" charset="0"/>
                <a:ea typeface="ＭＳ Ｐゴシック" pitchFamily="34" charset="-128"/>
                <a:cs typeface="Verdana" pitchFamily="34" charset="0"/>
              </a:rPr>
              <a:t>posterolateral</a:t>
            </a:r>
            <a:r>
              <a:rPr lang="it-IT" sz="3000" dirty="0">
                <a:solidFill>
                  <a:schemeClr val="tx2"/>
                </a:solidFill>
                <a:latin typeface="Verdana" pitchFamily="34" charset="0"/>
                <a:ea typeface="ＭＳ Ｐゴシック" pitchFamily="34" charset="-128"/>
                <a:cs typeface="Verdana" pitchFamily="34" charset="0"/>
              </a:rPr>
              <a:t> </a:t>
            </a:r>
            <a:r>
              <a:rPr lang="it-IT" sz="3000" dirty="0" err="1" smtClean="0">
                <a:solidFill>
                  <a:schemeClr val="tx2"/>
                </a:solidFill>
                <a:latin typeface="Verdana" pitchFamily="34" charset="0"/>
                <a:ea typeface="ＭＳ Ｐゴシック" pitchFamily="34" charset="-128"/>
                <a:cs typeface="Verdana" pitchFamily="34" charset="0"/>
              </a:rPr>
              <a:t>nucleus</a:t>
            </a:r>
            <a:r>
              <a:rPr lang="it-IT" sz="3000" dirty="0" smtClean="0">
                <a:solidFill>
                  <a:schemeClr val="tx2"/>
                </a:solidFill>
                <a:latin typeface="Verdana" pitchFamily="34" charset="0"/>
                <a:ea typeface="ＭＳ Ｐゴシック" pitchFamily="34" charset="-128"/>
                <a:cs typeface="Verdana" pitchFamily="34" charset="0"/>
              </a:rPr>
              <a:t>)</a:t>
            </a:r>
            <a:endParaRPr lang="en-US" sz="3000" dirty="0" smtClean="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121335569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831101" y="799258"/>
            <a:ext cx="7005262" cy="5654079"/>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1715" y="2551394"/>
            <a:ext cx="4928548" cy="3685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82" name="TextBox 7"/>
          <p:cNvSpPr txBox="1">
            <a:spLocks noChangeArrowheads="1"/>
          </p:cNvSpPr>
          <p:nvPr/>
        </p:nvSpPr>
        <p:spPr bwMode="auto">
          <a:xfrm>
            <a:off x="7045405" y="4221088"/>
            <a:ext cx="17283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de-DE" sz="2000" dirty="0" err="1"/>
              <a:t>day</a:t>
            </a:r>
            <a:r>
              <a:rPr lang="de-DE" sz="2000" dirty="0"/>
              <a:t> </a:t>
            </a:r>
            <a:r>
              <a:rPr lang="de-DE" sz="2000" dirty="0" smtClean="0"/>
              <a:t>6 &gt; </a:t>
            </a:r>
            <a:r>
              <a:rPr lang="de-DE" sz="2000" dirty="0" err="1"/>
              <a:t>day</a:t>
            </a:r>
            <a:r>
              <a:rPr lang="de-DE" sz="2000" dirty="0"/>
              <a:t> </a:t>
            </a:r>
            <a:r>
              <a:rPr lang="de-DE" sz="2000" dirty="0" smtClean="0"/>
              <a:t>0</a:t>
            </a:r>
            <a:endParaRPr lang="de-DE" sz="2000" dirty="0"/>
          </a:p>
        </p:txBody>
      </p:sp>
      <p:sp>
        <p:nvSpPr>
          <p:cNvPr id="12" name="Title 1"/>
          <p:cNvSpPr txBox="1">
            <a:spLocks/>
          </p:cNvSpPr>
          <p:nvPr/>
        </p:nvSpPr>
        <p:spPr>
          <a:xfrm>
            <a:off x="155510" y="274638"/>
            <a:ext cx="8832981"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000" dirty="0" err="1" smtClean="0">
                <a:solidFill>
                  <a:schemeClr val="tx2"/>
                </a:solidFill>
                <a:latin typeface="Verdana" pitchFamily="34" charset="0"/>
                <a:ea typeface="ＭＳ Ｐゴシック" pitchFamily="34" charset="-128"/>
                <a:cs typeface="Verdana" pitchFamily="34" charset="0"/>
              </a:rPr>
              <a:t>Plasticity</a:t>
            </a:r>
            <a:r>
              <a:rPr lang="de-DE" sz="3000" dirty="0" smtClean="0">
                <a:solidFill>
                  <a:schemeClr val="tx2"/>
                </a:solidFill>
                <a:latin typeface="Verdana" pitchFamily="34" charset="0"/>
                <a:ea typeface="ＭＳ Ｐゴシック" pitchFamily="34" charset="-128"/>
                <a:cs typeface="Verdana" pitchFamily="34" charset="0"/>
              </a:rPr>
              <a:t> after </a:t>
            </a:r>
            <a:r>
              <a:rPr lang="de-DE" sz="3000" dirty="0" err="1" smtClean="0">
                <a:solidFill>
                  <a:schemeClr val="tx2"/>
                </a:solidFill>
                <a:latin typeface="Verdana" pitchFamily="34" charset="0"/>
                <a:ea typeface="ＭＳ Ｐゴシック" pitchFamily="34" charset="-128"/>
                <a:cs typeface="Verdana" pitchFamily="34" charset="0"/>
              </a:rPr>
              <a:t>Thalamic</a:t>
            </a:r>
            <a:r>
              <a:rPr lang="de-DE" sz="3000" dirty="0" smtClean="0">
                <a:solidFill>
                  <a:schemeClr val="tx2"/>
                </a:solidFill>
                <a:latin typeface="Verdana" pitchFamily="34" charset="0"/>
                <a:ea typeface="ＭＳ Ｐゴシック" pitchFamily="34" charset="-128"/>
                <a:cs typeface="Verdana" pitchFamily="34" charset="0"/>
              </a:rPr>
              <a:t> </a:t>
            </a:r>
            <a:r>
              <a:rPr lang="de-DE" sz="3000" dirty="0" err="1" smtClean="0">
                <a:solidFill>
                  <a:schemeClr val="tx2"/>
                </a:solidFill>
                <a:latin typeface="Verdana" pitchFamily="34" charset="0"/>
                <a:ea typeface="ＭＳ Ｐゴシック" pitchFamily="34" charset="-128"/>
                <a:cs typeface="Verdana" pitchFamily="34" charset="0"/>
              </a:rPr>
              <a:t>Stroke</a:t>
            </a:r>
            <a:r>
              <a:rPr lang="de-DE" sz="3000" dirty="0" smtClean="0">
                <a:solidFill>
                  <a:schemeClr val="tx2"/>
                </a:solidFill>
                <a:latin typeface="Verdana" pitchFamily="34" charset="0"/>
                <a:ea typeface="ＭＳ Ｐゴシック" pitchFamily="34" charset="-128"/>
                <a:cs typeface="Verdana" pitchFamily="34" charset="0"/>
              </a:rPr>
              <a:t>: </a:t>
            </a:r>
            <a:r>
              <a:rPr lang="de-DE" sz="3000" dirty="0" err="1">
                <a:solidFill>
                  <a:schemeClr val="tx2"/>
                </a:solidFill>
                <a:latin typeface="Verdana" pitchFamily="34" charset="0"/>
                <a:ea typeface="ＭＳ Ｐゴシック" pitchFamily="34" charset="-128"/>
                <a:cs typeface="Verdana" pitchFamily="34" charset="0"/>
              </a:rPr>
              <a:t>s</a:t>
            </a:r>
            <a:r>
              <a:rPr lang="de-DE" sz="3000" dirty="0" err="1" smtClean="0">
                <a:solidFill>
                  <a:schemeClr val="tx2"/>
                </a:solidFill>
                <a:latin typeface="Verdana" pitchFamily="34" charset="0"/>
                <a:ea typeface="ＭＳ Ｐゴシック" pitchFamily="34" charset="-128"/>
                <a:cs typeface="Verdana" pitchFamily="34" charset="0"/>
              </a:rPr>
              <a:t>MRI</a:t>
            </a:r>
            <a:endParaRPr lang="de-DE" sz="3000" dirty="0" smtClean="0">
              <a:solidFill>
                <a:schemeClr val="tx2"/>
              </a:solidFill>
              <a:latin typeface="Verdana" pitchFamily="34" charset="0"/>
              <a:ea typeface="ＭＳ Ｐゴシック" pitchFamily="34" charset="-128"/>
              <a:cs typeface="Verdana" pitchFamily="34" charset="0"/>
            </a:endParaRPr>
          </a:p>
          <a:p>
            <a:endParaRPr lang="de-DE" sz="1900" dirty="0">
              <a:latin typeface="Verdana" pitchFamily="34" charset="0"/>
              <a:ea typeface="ＭＳ Ｐゴシック" pitchFamily="34" charset="-128"/>
              <a:cs typeface="Verdana" pitchFamily="34" charset="0"/>
            </a:endParaRPr>
          </a:p>
          <a:p>
            <a:pPr algn="l"/>
            <a:r>
              <a:rPr lang="de-DE" sz="2500" dirty="0" smtClean="0">
                <a:latin typeface="Verdana" pitchFamily="34" charset="0"/>
                <a:ea typeface="ＭＳ Ｐゴシック" pitchFamily="34" charset="-128"/>
                <a:cs typeface="Verdana" pitchFamily="34" charset="0"/>
              </a:rPr>
              <a:t>	</a:t>
            </a:r>
            <a:r>
              <a:rPr lang="de-DE" sz="2300" dirty="0" smtClean="0">
                <a:solidFill>
                  <a:schemeClr val="tx1"/>
                </a:solidFill>
                <a:latin typeface="Verdana" pitchFamily="34" charset="0"/>
                <a:ea typeface="ＭＳ Ｐゴシック" pitchFamily="34" charset="-128"/>
                <a:cs typeface="Verdana" pitchFamily="34" charset="0"/>
              </a:rPr>
              <a:t>- </a:t>
            </a:r>
            <a:r>
              <a:rPr lang="de-DE" sz="2300" dirty="0" err="1" smtClean="0">
                <a:solidFill>
                  <a:schemeClr val="tx1"/>
                </a:solidFill>
                <a:latin typeface="Verdana" pitchFamily="34" charset="0"/>
                <a:ea typeface="ＭＳ Ｐゴシック" pitchFamily="34" charset="-128"/>
                <a:cs typeface="Verdana" pitchFamily="34" charset="0"/>
              </a:rPr>
              <a:t>Increased</a:t>
            </a:r>
            <a:r>
              <a:rPr lang="de-DE" sz="2300" dirty="0" smtClean="0">
                <a:solidFill>
                  <a:schemeClr val="tx1"/>
                </a:solidFill>
                <a:latin typeface="Verdana" pitchFamily="34" charset="0"/>
                <a:ea typeface="ＭＳ Ｐゴシック" pitchFamily="34" charset="-128"/>
                <a:cs typeface="Verdana" pitchFamily="34" charset="0"/>
              </a:rPr>
              <a:t> </a:t>
            </a:r>
            <a:r>
              <a:rPr lang="de-DE" sz="2300" dirty="0" err="1" smtClean="0">
                <a:solidFill>
                  <a:schemeClr val="tx1"/>
                </a:solidFill>
                <a:latin typeface="Verdana" pitchFamily="34" charset="0"/>
                <a:ea typeface="ＭＳ Ｐゴシック" pitchFamily="34" charset="-128"/>
                <a:cs typeface="Verdana" pitchFamily="34" charset="0"/>
              </a:rPr>
              <a:t>grey</a:t>
            </a:r>
            <a:r>
              <a:rPr lang="de-DE" sz="2300" dirty="0" smtClean="0">
                <a:solidFill>
                  <a:schemeClr val="tx1"/>
                </a:solidFill>
                <a:latin typeface="Verdana" pitchFamily="34" charset="0"/>
                <a:ea typeface="ＭＳ Ｐゴシック" pitchFamily="34" charset="-128"/>
                <a:cs typeface="Verdana" pitchFamily="34" charset="0"/>
              </a:rPr>
              <a:t> matter </a:t>
            </a:r>
            <a:r>
              <a:rPr lang="de-DE" sz="2300" dirty="0" err="1" smtClean="0">
                <a:solidFill>
                  <a:schemeClr val="tx1"/>
                </a:solidFill>
                <a:latin typeface="Verdana" pitchFamily="34" charset="0"/>
                <a:ea typeface="ＭＳ Ｐゴシック" pitchFamily="34" charset="-128"/>
                <a:cs typeface="Verdana" pitchFamily="34" charset="0"/>
              </a:rPr>
              <a:t>density</a:t>
            </a:r>
            <a:r>
              <a:rPr lang="de-DE" sz="2300" dirty="0" smtClean="0">
                <a:solidFill>
                  <a:schemeClr val="tx1"/>
                </a:solidFill>
                <a:latin typeface="Verdana" pitchFamily="34" charset="0"/>
                <a:ea typeface="ＭＳ Ｐゴシック" pitchFamily="34" charset="-128"/>
                <a:cs typeface="Verdana" pitchFamily="34" charset="0"/>
              </a:rPr>
              <a:t> in bilateral S II </a:t>
            </a:r>
          </a:p>
          <a:p>
            <a:pPr algn="l"/>
            <a:r>
              <a:rPr lang="de-DE" sz="2300" dirty="0" smtClean="0">
                <a:solidFill>
                  <a:schemeClr val="tx1"/>
                </a:solidFill>
                <a:latin typeface="Verdana" pitchFamily="34" charset="0"/>
                <a:ea typeface="ＭＳ Ｐゴシック" pitchFamily="34" charset="-128"/>
                <a:cs typeface="Verdana" pitchFamily="34" charset="0"/>
              </a:rPr>
              <a:t>	- </a:t>
            </a:r>
            <a:r>
              <a:rPr lang="de-DE" sz="2300" dirty="0" err="1" smtClean="0">
                <a:solidFill>
                  <a:schemeClr val="tx1"/>
                </a:solidFill>
                <a:latin typeface="Verdana" pitchFamily="34" charset="0"/>
                <a:ea typeface="ＭＳ Ｐゴシック" pitchFamily="34" charset="-128"/>
                <a:cs typeface="Verdana" pitchFamily="34" charset="0"/>
              </a:rPr>
              <a:t>Increased</a:t>
            </a:r>
            <a:r>
              <a:rPr lang="de-DE" sz="2300" dirty="0" smtClean="0">
                <a:solidFill>
                  <a:schemeClr val="tx1"/>
                </a:solidFill>
                <a:latin typeface="Verdana" pitchFamily="34" charset="0"/>
                <a:ea typeface="ＭＳ Ｐゴシック" pitchFamily="34" charset="-128"/>
                <a:cs typeface="Verdana" pitchFamily="34" charset="0"/>
              </a:rPr>
              <a:t> </a:t>
            </a:r>
            <a:r>
              <a:rPr lang="de-DE" sz="2300" dirty="0" err="1" smtClean="0">
                <a:solidFill>
                  <a:schemeClr val="tx1"/>
                </a:solidFill>
                <a:latin typeface="Verdana" pitchFamily="34" charset="0"/>
                <a:ea typeface="ＭＳ Ｐゴシック" pitchFamily="34" charset="-128"/>
                <a:cs typeface="Verdana" pitchFamily="34" charset="0"/>
              </a:rPr>
              <a:t>grey</a:t>
            </a:r>
            <a:r>
              <a:rPr lang="de-DE" sz="2300" dirty="0" smtClean="0">
                <a:solidFill>
                  <a:schemeClr val="tx1"/>
                </a:solidFill>
                <a:latin typeface="Verdana" pitchFamily="34" charset="0"/>
                <a:ea typeface="ＭＳ Ｐゴシック" pitchFamily="34" charset="-128"/>
                <a:cs typeface="Verdana" pitchFamily="34" charset="0"/>
              </a:rPr>
              <a:t> matter </a:t>
            </a:r>
            <a:r>
              <a:rPr lang="de-DE" sz="2300" dirty="0" err="1" smtClean="0">
                <a:solidFill>
                  <a:schemeClr val="tx1"/>
                </a:solidFill>
                <a:latin typeface="Verdana" pitchFamily="34" charset="0"/>
                <a:ea typeface="ＭＳ Ｐゴシック" pitchFamily="34" charset="-128"/>
                <a:cs typeface="Verdana" pitchFamily="34" charset="0"/>
              </a:rPr>
              <a:t>density</a:t>
            </a:r>
            <a:r>
              <a:rPr lang="de-DE" sz="2300" dirty="0" smtClean="0">
                <a:solidFill>
                  <a:schemeClr val="tx1"/>
                </a:solidFill>
                <a:latin typeface="Verdana" pitchFamily="34" charset="0"/>
                <a:ea typeface="ＭＳ Ｐゴシック" pitchFamily="34" charset="-128"/>
                <a:cs typeface="Verdana" pitchFamily="34" charset="0"/>
              </a:rPr>
              <a:t> in bilateral </a:t>
            </a:r>
            <a:r>
              <a:rPr lang="de-DE" sz="2300" dirty="0" err="1" smtClean="0">
                <a:solidFill>
                  <a:schemeClr val="tx1"/>
                </a:solidFill>
                <a:latin typeface="Verdana" pitchFamily="34" charset="0"/>
                <a:ea typeface="ＭＳ Ｐゴシック" pitchFamily="34" charset="-128"/>
                <a:cs typeface="Verdana" pitchFamily="34" charset="0"/>
              </a:rPr>
              <a:t>insula</a:t>
            </a:r>
            <a:endParaRPr lang="en-US" sz="2300" dirty="0" smtClean="0">
              <a:solidFill>
                <a:schemeClr val="tx1"/>
              </a:solidFill>
              <a:latin typeface="Verdana" pitchFamily="34" charset="0"/>
              <a:ea typeface="ＭＳ Ｐゴシック" pitchFamily="34" charset="-128"/>
              <a:cs typeface="Verdana" pitchFamily="34" charset="0"/>
            </a:endParaRPr>
          </a:p>
        </p:txBody>
      </p:sp>
      <p:pic>
        <p:nvPicPr>
          <p:cNvPr id="13" name="Picture 14" descr="birol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4285" r="4688"/>
          <a:stretch>
            <a:fillRect/>
          </a:stretch>
        </p:blipFill>
        <p:spPr bwMode="auto">
          <a:xfrm>
            <a:off x="7774438" y="2551394"/>
            <a:ext cx="987778"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Box 11"/>
          <p:cNvSpPr txBox="1">
            <a:spLocks noChangeArrowheads="1"/>
          </p:cNvSpPr>
          <p:nvPr/>
        </p:nvSpPr>
        <p:spPr bwMode="auto">
          <a:xfrm>
            <a:off x="7452320" y="5662990"/>
            <a:ext cx="1374094" cy="553998"/>
          </a:xfrm>
          <a:prstGeom prst="rect">
            <a:avLst/>
          </a:prstGeom>
          <a:noFill/>
          <a:ln w="9525">
            <a:noFill/>
            <a:miter lim="800000"/>
            <a:headEnd/>
            <a:tailEnd/>
          </a:ln>
          <a:effectLst/>
        </p:spPr>
        <p:txBody>
          <a:bodyPr wrap="none">
            <a:spAutoFit/>
          </a:bodyPr>
          <a:lstStyle/>
          <a:p>
            <a:r>
              <a:rPr lang="de-DE" sz="1500" dirty="0" smtClean="0"/>
              <a:t>Taskin </a:t>
            </a:r>
            <a:r>
              <a:rPr lang="de-DE" sz="1500" dirty="0"/>
              <a:t>et al</a:t>
            </a:r>
            <a:r>
              <a:rPr lang="de-DE" sz="1500" dirty="0" smtClean="0"/>
              <a:t>.</a:t>
            </a:r>
          </a:p>
          <a:p>
            <a:r>
              <a:rPr lang="de-DE" sz="1500" dirty="0" smtClean="0"/>
              <a:t>In </a:t>
            </a:r>
            <a:r>
              <a:rPr lang="de-DE" sz="1500" dirty="0" err="1" smtClean="0"/>
              <a:t>preparation</a:t>
            </a:r>
            <a:endParaRPr lang="de-DE" sz="1500" dirty="0"/>
          </a:p>
        </p:txBody>
      </p:sp>
    </p:spTree>
    <p:extLst>
      <p:ext uri="{BB962C8B-B14F-4D97-AF65-F5344CB8AC3E}">
        <p14:creationId xmlns:p14="http://schemas.microsoft.com/office/powerpoint/2010/main" xmlns="" val="3007149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000" i="1" dirty="0" err="1" smtClean="0">
                <a:solidFill>
                  <a:srgbClr val="C00000"/>
                </a:solidFill>
                <a:latin typeface="Verdana" pitchFamily="34" charset="0"/>
                <a:ea typeface="ＭＳ Ｐゴシック" pitchFamily="34" charset="-128"/>
                <a:cs typeface="Verdana" pitchFamily="34" charset="0"/>
              </a:rPr>
              <a:t>How</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to</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a</a:t>
            </a:r>
            <a:r>
              <a:rPr lang="de-DE" sz="3000" i="1" dirty="0" err="1" smtClean="0">
                <a:solidFill>
                  <a:srgbClr val="C00000"/>
                </a:solidFill>
                <a:latin typeface="Verdana" pitchFamily="34" charset="0"/>
                <a:ea typeface="ＭＳ Ｐゴシック" pitchFamily="34" charset="-128"/>
                <a:cs typeface="Verdana" pitchFamily="34" charset="0"/>
              </a:rPr>
              <a:t>ssess</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smtClean="0">
                <a:solidFill>
                  <a:srgbClr val="C00000"/>
                </a:solidFill>
                <a:latin typeface="Verdana" pitchFamily="34" charset="0"/>
                <a:ea typeface="ＭＳ Ｐゴシック" pitchFamily="34" charset="-128"/>
                <a:cs typeface="Verdana" pitchFamily="34" charset="0"/>
              </a:rPr>
              <a:t>brain</a:t>
            </a:r>
            <a:r>
              <a:rPr lang="de-DE" sz="3000" i="1" dirty="0" smtClean="0">
                <a:solidFill>
                  <a:srgbClr val="C00000"/>
                </a:solidFill>
                <a:latin typeface="Verdana" pitchFamily="34" charset="0"/>
                <a:ea typeface="ＭＳ Ｐゴシック" pitchFamily="34" charset="-128"/>
                <a:cs typeface="Verdana" pitchFamily="34" charset="0"/>
              </a:rPr>
              <a:t> </a:t>
            </a:r>
            <a:r>
              <a:rPr lang="de-DE" sz="3000" i="1" dirty="0" err="1">
                <a:solidFill>
                  <a:srgbClr val="C00000"/>
                </a:solidFill>
                <a:latin typeface="Verdana" pitchFamily="34" charset="0"/>
                <a:ea typeface="ＭＳ Ｐゴシック" pitchFamily="34" charset="-128"/>
                <a:cs typeface="Verdana" pitchFamily="34" charset="0"/>
              </a:rPr>
              <a:t>p</a:t>
            </a:r>
            <a:r>
              <a:rPr lang="de-DE" sz="3000" i="1" dirty="0" err="1" smtClean="0">
                <a:solidFill>
                  <a:srgbClr val="C00000"/>
                </a:solidFill>
                <a:latin typeface="Verdana" pitchFamily="34" charset="0"/>
                <a:ea typeface="ＭＳ Ｐゴシック" pitchFamily="34" charset="-128"/>
                <a:cs typeface="Verdana" pitchFamily="34" charset="0"/>
              </a:rPr>
              <a:t>lasticity</a:t>
            </a:r>
            <a:r>
              <a:rPr lang="de-DE" sz="3000" i="1" dirty="0" smtClean="0">
                <a:solidFill>
                  <a:srgbClr val="C00000"/>
                </a:solidFill>
                <a:latin typeface="Verdana" pitchFamily="34" charset="0"/>
                <a:ea typeface="ＭＳ Ｐゴシック" pitchFamily="34" charset="-128"/>
                <a:cs typeface="Verdana" pitchFamily="34" charset="0"/>
              </a:rPr>
              <a:t> after </a:t>
            </a:r>
            <a:r>
              <a:rPr lang="de-DE" sz="3000" i="1" dirty="0" err="1" smtClean="0">
                <a:solidFill>
                  <a:srgbClr val="C00000"/>
                </a:solidFill>
                <a:latin typeface="Verdana" pitchFamily="34" charset="0"/>
                <a:ea typeface="ＭＳ Ｐゴシック" pitchFamily="34" charset="-128"/>
                <a:cs typeface="Verdana" pitchFamily="34" charset="0"/>
              </a:rPr>
              <a:t>stroke</a:t>
            </a:r>
            <a:r>
              <a:rPr lang="de-DE" sz="3000" i="1" dirty="0" smtClean="0">
                <a:solidFill>
                  <a:srgbClr val="C00000"/>
                </a:solidFill>
                <a:latin typeface="Verdana" pitchFamily="34" charset="0"/>
                <a:ea typeface="ＭＳ Ｐゴシック" pitchFamily="34" charset="-128"/>
                <a:cs typeface="Verdana" pitchFamily="34" charset="0"/>
              </a:rPr>
              <a:t> ?</a:t>
            </a:r>
            <a:endParaRPr lang="en-US" sz="3000" i="1" dirty="0" smtClean="0">
              <a:solidFill>
                <a:srgbClr val="C00000"/>
              </a:solidFill>
              <a:latin typeface="Verdana" pitchFamily="34" charset="0"/>
              <a:ea typeface="ＭＳ Ｐゴシック" pitchFamily="34" charset="-128"/>
              <a:cs typeface="Verdana" pitchFamily="34" charset="0"/>
            </a:endParaRPr>
          </a:p>
        </p:txBody>
      </p:sp>
      <p:pic>
        <p:nvPicPr>
          <p:cNvPr id="9" name="Grafik 8"/>
          <p:cNvPicPr>
            <a:picLocks noChangeAspect="1"/>
          </p:cNvPicPr>
          <p:nvPr/>
        </p:nvPicPr>
        <p:blipFill rotWithShape="1">
          <a:blip r:embed="rId2" cstate="print">
            <a:extLst>
              <a:ext uri="{28A0092B-C50C-407E-A947-70E740481C1C}">
                <a14:useLocalDpi xmlns:a14="http://schemas.microsoft.com/office/drawing/2010/main" xmlns="" val="0"/>
              </a:ext>
            </a:extLst>
          </a:blip>
          <a:srcRect t="24000"/>
          <a:stretch/>
        </p:blipFill>
        <p:spPr>
          <a:xfrm>
            <a:off x="3803915" y="1052736"/>
            <a:ext cx="1534994" cy="1368152"/>
          </a:xfrm>
          <a:prstGeom prst="rect">
            <a:avLst/>
          </a:prstGeom>
        </p:spPr>
      </p:pic>
      <p:sp>
        <p:nvSpPr>
          <p:cNvPr id="10" name="Ellipse 9"/>
          <p:cNvSpPr/>
          <p:nvPr/>
        </p:nvSpPr>
        <p:spPr bwMode="auto">
          <a:xfrm>
            <a:off x="4315971" y="1340768"/>
            <a:ext cx="448050" cy="360040"/>
          </a:xfrm>
          <a:prstGeom prst="ellipse">
            <a:avLst/>
          </a:prstGeom>
          <a:solidFill>
            <a:srgbClr val="FF0000"/>
          </a:solidFill>
          <a:ln w="9525">
            <a:solidFill>
              <a:schemeClr val="bg2"/>
            </a:solidFill>
            <a:miter lim="800000"/>
            <a:headEnd/>
            <a:tailEnd/>
          </a:ln>
          <a:effectLst/>
        </p:spPr>
        <p:txBody>
          <a:bodyPr wrap="none" rtlCol="0" anchor="ctr">
            <a:prstTxWarp prst="textNoShape">
              <a:avLst/>
            </a:prstTxWarp>
          </a:bodyPr>
          <a:lstStyle/>
          <a:p>
            <a:pPr algn="ctr"/>
            <a:endParaRPr lang="de-DE"/>
          </a:p>
        </p:txBody>
      </p:sp>
      <p:sp>
        <p:nvSpPr>
          <p:cNvPr id="6" name="Text Box 37"/>
          <p:cNvSpPr txBox="1">
            <a:spLocks noChangeArrowheads="1"/>
          </p:cNvSpPr>
          <p:nvPr/>
        </p:nvSpPr>
        <p:spPr bwMode="auto">
          <a:xfrm>
            <a:off x="731574" y="3244936"/>
            <a:ext cx="7744860" cy="2640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GB" altLang="zh-CN" sz="2400" dirty="0" smtClean="0">
                <a:latin typeface="+mn-lt"/>
                <a:cs typeface="Arial" pitchFamily="34" charset="0"/>
              </a:rPr>
              <a:t>Lesions should affect the networks of which the lesion site belongs to.</a:t>
            </a:r>
          </a:p>
          <a:p>
            <a:pPr eaLnBrk="1" hangingPunct="1"/>
            <a:endParaRPr lang="en-GB" altLang="zh-CN" sz="2400" dirty="0" smtClean="0">
              <a:latin typeface="+mn-lt"/>
              <a:cs typeface="Arial" pitchFamily="34" charset="0"/>
            </a:endParaRPr>
          </a:p>
          <a:p>
            <a:pPr eaLnBrk="1" hangingPunct="1"/>
            <a:r>
              <a:rPr lang="en-GB" altLang="zh-CN" sz="2400" dirty="0" smtClean="0">
                <a:latin typeface="+mn-lt"/>
                <a:cs typeface="Arial" pitchFamily="34" charset="0"/>
              </a:rPr>
              <a:t>A more general approach could take into account heterogeneity of strokes may be based on assessing the impact on the different networks…….</a:t>
            </a:r>
          </a:p>
          <a:p>
            <a:pPr eaLnBrk="1" hangingPunct="1"/>
            <a:endParaRPr lang="en-GB" altLang="zh-CN" sz="2200" b="1" dirty="0">
              <a:ea typeface="MS PGothic" pitchFamily="34" charset="-128"/>
              <a:cs typeface="Arial" pitchFamily="34" charset="0"/>
            </a:endParaRPr>
          </a:p>
          <a:p>
            <a:pPr eaLnBrk="1" hangingPunct="1"/>
            <a:endParaRPr lang="en-GB" altLang="zh-CN" sz="2200" b="1" dirty="0" smtClean="0">
              <a:ea typeface="MS PGothic" pitchFamily="34" charset="-128"/>
              <a:cs typeface="Arial" pitchFamily="34" charset="0"/>
            </a:endParaRPr>
          </a:p>
        </p:txBody>
      </p:sp>
    </p:spTree>
    <p:extLst>
      <p:ext uri="{BB962C8B-B14F-4D97-AF65-F5344CB8AC3E}">
        <p14:creationId xmlns:p14="http://schemas.microsoft.com/office/powerpoint/2010/main" xmlns="" val="28920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latin typeface="Verdana" pitchFamily="34" charset="0"/>
                <a:ea typeface="ＭＳ Ｐゴシック" pitchFamily="34" charset="-128"/>
                <a:cs typeface="Verdana" pitchFamily="34" charset="0"/>
              </a:rPr>
              <a:t>Breakdown of cortical connectivity in neglect patients</a:t>
            </a:r>
          </a:p>
        </p:txBody>
      </p:sp>
      <p:pic>
        <p:nvPicPr>
          <p:cNvPr id="10243" name="Picture 10" descr="HE_fig.t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58723" y="1558925"/>
            <a:ext cx="36322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9"/>
          <p:cNvSpPr txBox="1">
            <a:spLocks noChangeArrowheads="1"/>
          </p:cNvSpPr>
          <p:nvPr/>
        </p:nvSpPr>
        <p:spPr bwMode="auto">
          <a:xfrm>
            <a:off x="3949701" y="5411789"/>
            <a:ext cx="13479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i="1">
                <a:latin typeface="Tahoma" pitchFamily="34" charset="0"/>
                <a:cs typeface="Arial" pitchFamily="34" charset="0"/>
              </a:rPr>
              <a:t>He et al., 2007</a:t>
            </a:r>
            <a:endParaRPr lang="en-US" sz="1400">
              <a:latin typeface="Tahoma" pitchFamily="34" charset="0"/>
              <a:cs typeface="Arial" pitchFamily="34" charset="0"/>
            </a:endParaRPr>
          </a:p>
        </p:txBody>
      </p:sp>
      <p:sp>
        <p:nvSpPr>
          <p:cNvPr id="10245" name="Rectangle 1"/>
          <p:cNvSpPr>
            <a:spLocks noChangeArrowheads="1"/>
          </p:cNvSpPr>
          <p:nvPr/>
        </p:nvSpPr>
        <p:spPr bwMode="auto">
          <a:xfrm>
            <a:off x="324556" y="3962400"/>
            <a:ext cx="230012" cy="1889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Tree>
    <p:extLst>
      <p:ext uri="{BB962C8B-B14F-4D97-AF65-F5344CB8AC3E}">
        <p14:creationId xmlns:p14="http://schemas.microsoft.com/office/powerpoint/2010/main" xmlns="" val="514256043"/>
      </p:ext>
    </p:extLst>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3446" y="-410308"/>
            <a:ext cx="9251950" cy="73738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3492" name="Textfeld 5"/>
          <p:cNvSpPr txBox="1">
            <a:spLocks noChangeArrowheads="1"/>
          </p:cNvSpPr>
          <p:nvPr/>
        </p:nvSpPr>
        <p:spPr bwMode="auto">
          <a:xfrm>
            <a:off x="4480295" y="4252545"/>
            <a:ext cx="27895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dirty="0" err="1" smtClean="0">
                <a:solidFill>
                  <a:schemeClr val="bg1"/>
                </a:solidFill>
              </a:rPr>
              <a:t>Smadar</a:t>
            </a:r>
            <a:r>
              <a:rPr lang="de-DE" dirty="0" smtClean="0">
                <a:solidFill>
                  <a:schemeClr val="bg1"/>
                </a:solidFill>
              </a:rPr>
              <a:t> </a:t>
            </a:r>
            <a:r>
              <a:rPr lang="de-DE" dirty="0" err="1" smtClean="0">
                <a:solidFill>
                  <a:schemeClr val="bg1"/>
                </a:solidFill>
              </a:rPr>
              <a:t>Ovadia-Caro</a:t>
            </a:r>
            <a:endParaRPr lang="de-DE" dirty="0">
              <a:solidFill>
                <a:schemeClr val="bg1"/>
              </a:solidFill>
            </a:endParaRPr>
          </a:p>
        </p:txBody>
      </p:sp>
      <p:pic>
        <p:nvPicPr>
          <p:cNvPr id="1026" name="Picture 2" descr="http://www.mind-and-brain.de/uploads/tx_mbinfodb/Ovadia-Caro_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9606" y="2776293"/>
            <a:ext cx="1098794" cy="14368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6797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575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Neuroimaging&amp;Humans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Rules&amp;Principles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Lesions&amp;Plasticity</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Intervention&amp;Therapy</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458433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latin typeface="Verdana" pitchFamily="34" charset="0"/>
                <a:ea typeface="ＭＳ Ｐゴシック" pitchFamily="34" charset="-128"/>
                <a:cs typeface="Verdana" pitchFamily="34" charset="0"/>
              </a:rPr>
              <a:t>The network approach</a:t>
            </a:r>
          </a:p>
        </p:txBody>
      </p:sp>
      <p:sp>
        <p:nvSpPr>
          <p:cNvPr id="11267" name="Content Placeholder 2"/>
          <p:cNvSpPr>
            <a:spLocks noGrp="1"/>
          </p:cNvSpPr>
          <p:nvPr>
            <p:ph idx="1"/>
          </p:nvPr>
        </p:nvSpPr>
        <p:spPr>
          <a:xfrm>
            <a:off x="357012" y="5727700"/>
            <a:ext cx="8229600" cy="552450"/>
          </a:xfrm>
        </p:spPr>
        <p:txBody>
          <a:bodyPr/>
          <a:lstStyle/>
          <a:p>
            <a:pPr marL="0" indent="0">
              <a:buFont typeface="Arial" pitchFamily="34" charset="0"/>
              <a:buNone/>
            </a:pPr>
            <a:r>
              <a:rPr lang="en-US" sz="1800" smtClean="0">
                <a:ea typeface="ＭＳ Ｐゴシック" pitchFamily="34" charset="-128"/>
              </a:rPr>
              <a:t>Beckmann et al., 2005</a:t>
            </a:r>
          </a:p>
          <a:p>
            <a:pPr marL="0" indent="0">
              <a:buFont typeface="Arial" pitchFamily="34" charset="0"/>
              <a:buNone/>
            </a:pPr>
            <a:r>
              <a:rPr lang="en-US" sz="1800" smtClean="0">
                <a:ea typeface="ＭＳ Ｐゴシック" pitchFamily="34" charset="-128"/>
              </a:rPr>
              <a:t>N=10</a:t>
            </a:r>
          </a:p>
        </p:txBody>
      </p:sp>
      <p:sp>
        <p:nvSpPr>
          <p:cNvPr id="11268" name="TextBox 1"/>
          <p:cNvSpPr txBox="1">
            <a:spLocks noChangeArrowheads="1"/>
          </p:cNvSpPr>
          <p:nvPr/>
        </p:nvSpPr>
        <p:spPr bwMode="auto">
          <a:xfrm>
            <a:off x="357012" y="5033963"/>
            <a:ext cx="8558388"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2200">
                <a:latin typeface="Verdana" pitchFamily="34" charset="0"/>
              </a:rPr>
              <a:t>8-networks template identified in healthy controls</a:t>
            </a:r>
          </a:p>
        </p:txBody>
      </p:sp>
      <p:pic>
        <p:nvPicPr>
          <p:cNvPr id="11269" name="Picture 6" descr="Ovadia-Caro - figure2 - REVISION.jpg"/>
          <p:cNvPicPr>
            <a:picLocks noChangeAspect="1"/>
          </p:cNvPicPr>
          <p:nvPr/>
        </p:nvPicPr>
        <p:blipFill>
          <a:blip r:embed="rId3" cstate="print">
            <a:extLst>
              <a:ext uri="{28A0092B-C50C-407E-A947-70E740481C1C}">
                <a14:useLocalDpi xmlns:a14="http://schemas.microsoft.com/office/drawing/2010/main" xmlns="" val="0"/>
              </a:ext>
            </a:extLst>
          </a:blip>
          <a:srcRect t="44188" b="12097"/>
          <a:stretch>
            <a:fillRect/>
          </a:stretch>
        </p:blipFill>
        <p:spPr bwMode="auto">
          <a:xfrm>
            <a:off x="4566356" y="1247776"/>
            <a:ext cx="4349044" cy="345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0" name="Picture 6" descr="Ovadia-Caro - figure2 - REVISION.jpg"/>
          <p:cNvPicPr>
            <a:picLocks noChangeAspect="1"/>
          </p:cNvPicPr>
          <p:nvPr/>
        </p:nvPicPr>
        <p:blipFill>
          <a:blip r:embed="rId3" cstate="print">
            <a:extLst>
              <a:ext uri="{28A0092B-C50C-407E-A947-70E740481C1C}">
                <a14:useLocalDpi xmlns:a14="http://schemas.microsoft.com/office/drawing/2010/main" xmlns="" val="0"/>
              </a:ext>
            </a:extLst>
          </a:blip>
          <a:srcRect b="55582"/>
          <a:stretch>
            <a:fillRect/>
          </a:stretch>
        </p:blipFill>
        <p:spPr bwMode="auto">
          <a:xfrm>
            <a:off x="105834" y="1247776"/>
            <a:ext cx="4281311" cy="345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1" name="Picture 6" descr="Ovadia-Caro - figure2 - REVISION.jpg"/>
          <p:cNvPicPr>
            <a:picLocks noChangeAspect="1"/>
          </p:cNvPicPr>
          <p:nvPr/>
        </p:nvPicPr>
        <p:blipFill>
          <a:blip r:embed="rId3" cstate="print">
            <a:extLst>
              <a:ext uri="{28A0092B-C50C-407E-A947-70E740481C1C}">
                <a14:useLocalDpi xmlns:a14="http://schemas.microsoft.com/office/drawing/2010/main" xmlns="" val="0"/>
              </a:ext>
            </a:extLst>
          </a:blip>
          <a:srcRect t="88541" r="70142"/>
          <a:stretch>
            <a:fillRect/>
          </a:stretch>
        </p:blipFill>
        <p:spPr bwMode="auto">
          <a:xfrm>
            <a:off x="110067" y="341313"/>
            <a:ext cx="1298222" cy="90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24108037"/>
      </p:ext>
    </p:extLst>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latin typeface="Verdana" pitchFamily="34" charset="0"/>
                <a:ea typeface="ＭＳ Ｐゴシック" pitchFamily="34" charset="-128"/>
                <a:cs typeface="Verdana" pitchFamily="34" charset="0"/>
              </a:rPr>
              <a:t>Advantages of using resting-state fMRI in stroke patients</a:t>
            </a:r>
          </a:p>
        </p:txBody>
      </p:sp>
      <p:sp>
        <p:nvSpPr>
          <p:cNvPr id="13315" name="Content Placeholder 2"/>
          <p:cNvSpPr>
            <a:spLocks noGrp="1"/>
          </p:cNvSpPr>
          <p:nvPr>
            <p:ph idx="1"/>
          </p:nvPr>
        </p:nvSpPr>
        <p:spPr>
          <a:xfrm>
            <a:off x="457200" y="2024063"/>
            <a:ext cx="8229600" cy="4525962"/>
          </a:xfrm>
        </p:spPr>
        <p:txBody>
          <a:bodyPr/>
          <a:lstStyle/>
          <a:p>
            <a:r>
              <a:rPr lang="en-US" smtClean="0">
                <a:ea typeface="ＭＳ Ｐゴシック" pitchFamily="34" charset="-128"/>
              </a:rPr>
              <a:t>No task bias</a:t>
            </a:r>
          </a:p>
          <a:p>
            <a:endParaRPr lang="en-US" smtClean="0">
              <a:ea typeface="ＭＳ Ｐゴシック" pitchFamily="34" charset="-128"/>
            </a:endParaRPr>
          </a:p>
          <a:p>
            <a:r>
              <a:rPr lang="en-US" smtClean="0">
                <a:ea typeface="ＭＳ Ｐゴシック" pitchFamily="34" charset="-128"/>
              </a:rPr>
              <a:t>Able to address several affected networks and not one modality</a:t>
            </a:r>
          </a:p>
          <a:p>
            <a:endParaRPr lang="en-US" smtClean="0">
              <a:ea typeface="ＭＳ Ｐゴシック" pitchFamily="34" charset="-128"/>
            </a:endParaRPr>
          </a:p>
          <a:p>
            <a:r>
              <a:rPr lang="en-US" smtClean="0">
                <a:ea typeface="ＭＳ Ｐゴシック" pitchFamily="34" charset="-128"/>
              </a:rPr>
              <a:t>Relatively easy to acquire (in severe patients as well) </a:t>
            </a:r>
          </a:p>
        </p:txBody>
      </p:sp>
    </p:spTree>
    <p:extLst>
      <p:ext uri="{BB962C8B-B14F-4D97-AF65-F5344CB8AC3E}">
        <p14:creationId xmlns:p14="http://schemas.microsoft.com/office/powerpoint/2010/main" xmlns="" val="1756135567"/>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85725"/>
            <a:ext cx="8229600" cy="1143000"/>
          </a:xfrm>
        </p:spPr>
        <p:txBody>
          <a:bodyPr/>
          <a:lstStyle/>
          <a:p>
            <a:r>
              <a:rPr lang="en-US" smtClean="0">
                <a:latin typeface="Verdana" pitchFamily="34" charset="0"/>
                <a:ea typeface="ＭＳ Ｐゴシック" pitchFamily="34" charset="-128"/>
                <a:cs typeface="Verdana" pitchFamily="34" charset="0"/>
              </a:rPr>
              <a:t>Mapping individual lesions into </a:t>
            </a:r>
            <a:br>
              <a:rPr lang="en-US" smtClean="0">
                <a:latin typeface="Verdana" pitchFamily="34" charset="0"/>
                <a:ea typeface="ＭＳ Ｐゴシック" pitchFamily="34" charset="-128"/>
                <a:cs typeface="Verdana" pitchFamily="34" charset="0"/>
              </a:rPr>
            </a:br>
            <a:r>
              <a:rPr lang="en-US" smtClean="0">
                <a:latin typeface="Verdana" pitchFamily="34" charset="0"/>
                <a:ea typeface="ＭＳ Ｐゴシック" pitchFamily="34" charset="-128"/>
                <a:cs typeface="Verdana" pitchFamily="34" charset="0"/>
              </a:rPr>
              <a:t>affected/unaffected networks </a:t>
            </a:r>
          </a:p>
        </p:txBody>
      </p:sp>
      <p:sp>
        <p:nvSpPr>
          <p:cNvPr id="18435" name="TextBox 4"/>
          <p:cNvSpPr txBox="1">
            <a:spLocks noChangeArrowheads="1"/>
          </p:cNvSpPr>
          <p:nvPr/>
        </p:nvSpPr>
        <p:spPr bwMode="auto">
          <a:xfrm>
            <a:off x="7055556" y="4516438"/>
            <a:ext cx="164296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1800" dirty="0">
                <a:latin typeface="Verdana" pitchFamily="34" charset="0"/>
              </a:rPr>
              <a:t>individual lesions</a:t>
            </a:r>
          </a:p>
        </p:txBody>
      </p:sp>
      <p:pic>
        <p:nvPicPr>
          <p:cNvPr id="26629" name="Picture 2" descr="Ovadia-Caro - figure2 - REVISION.jpg"/>
          <p:cNvPicPr>
            <a:picLocks noChangeAspect="1"/>
          </p:cNvPicPr>
          <p:nvPr/>
        </p:nvPicPr>
        <p:blipFill>
          <a:blip r:embed="rId3" cstate="print">
            <a:extLst>
              <a:ext uri="{28A0092B-C50C-407E-A947-70E740481C1C}">
                <a14:useLocalDpi xmlns:a14="http://schemas.microsoft.com/office/drawing/2010/main" xmlns="" val="0"/>
              </a:ext>
            </a:extLst>
          </a:blip>
          <a:srcRect b="11469"/>
          <a:stretch>
            <a:fillRect/>
          </a:stretch>
        </p:blipFill>
        <p:spPr bwMode="auto">
          <a:xfrm>
            <a:off x="135467" y="3422651"/>
            <a:ext cx="1837267"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3" descr="Ovadia-Caro - figure4 - REVISION.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85723" y="1131889"/>
            <a:ext cx="4169833" cy="223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1" descr="Ovadia-Caro - figure3 - REVISION.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82800" y="3422650"/>
            <a:ext cx="4972756"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2"/>
          <p:cNvSpPr txBox="1">
            <a:spLocks noChangeArrowheads="1"/>
          </p:cNvSpPr>
          <p:nvPr/>
        </p:nvSpPr>
        <p:spPr bwMode="auto">
          <a:xfrm>
            <a:off x="263878" y="2692401"/>
            <a:ext cx="23495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1800">
                <a:latin typeface="Verdana" pitchFamily="34" charset="0"/>
              </a:rPr>
              <a:t>the eight-networks template</a:t>
            </a:r>
          </a:p>
        </p:txBody>
      </p:sp>
    </p:spTree>
    <p:extLst>
      <p:ext uri="{BB962C8B-B14F-4D97-AF65-F5344CB8AC3E}">
        <p14:creationId xmlns:p14="http://schemas.microsoft.com/office/powerpoint/2010/main" xmlns="" val="36742875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 - revision_onlyGrey-0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39167" y="2424113"/>
            <a:ext cx="4744156" cy="294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itle 1"/>
          <p:cNvSpPr>
            <a:spLocks noGrp="1"/>
          </p:cNvSpPr>
          <p:nvPr>
            <p:ph type="title"/>
          </p:nvPr>
        </p:nvSpPr>
        <p:spPr/>
        <p:txBody>
          <a:bodyPr/>
          <a:lstStyle/>
          <a:p>
            <a:r>
              <a:rPr lang="en-US" smtClean="0">
                <a:latin typeface="Verdana" pitchFamily="34" charset="0"/>
                <a:ea typeface="ＭＳ Ｐゴシック" pitchFamily="34" charset="-128"/>
                <a:cs typeface="Verdana" pitchFamily="34" charset="0"/>
              </a:rPr>
              <a:t>Functional connectivity analysis: </a:t>
            </a:r>
            <a:br>
              <a:rPr lang="en-US" smtClean="0">
                <a:latin typeface="Verdana" pitchFamily="34" charset="0"/>
                <a:ea typeface="ＭＳ Ｐゴシック" pitchFamily="34" charset="-128"/>
                <a:cs typeface="Verdana" pitchFamily="34" charset="0"/>
              </a:rPr>
            </a:br>
            <a:r>
              <a:rPr lang="en-US" smtClean="0">
                <a:latin typeface="Verdana" pitchFamily="34" charset="0"/>
                <a:ea typeface="ＭＳ Ｐゴシック" pitchFamily="34" charset="-128"/>
                <a:cs typeface="Verdana" pitchFamily="34" charset="0"/>
              </a:rPr>
              <a:t>dual regression and concordance</a:t>
            </a:r>
          </a:p>
        </p:txBody>
      </p:sp>
      <p:pic>
        <p:nvPicPr>
          <p:cNvPr id="19460" name="Picture 3" descr="Ovadia-Caro  - figure S4 - REVISION.tif"/>
          <p:cNvPicPr>
            <a:picLocks noChangeAspect="1"/>
          </p:cNvPicPr>
          <p:nvPr/>
        </p:nvPicPr>
        <p:blipFill>
          <a:blip r:embed="rId4" cstate="print">
            <a:extLst>
              <a:ext uri="{28A0092B-C50C-407E-A947-70E740481C1C}">
                <a14:useLocalDpi xmlns:a14="http://schemas.microsoft.com/office/drawing/2010/main" xmlns="" val="0"/>
              </a:ext>
            </a:extLst>
          </a:blip>
          <a:srcRect l="1025" t="4459" r="48669" b="51649"/>
          <a:stretch>
            <a:fillRect/>
          </a:stretch>
        </p:blipFill>
        <p:spPr bwMode="auto">
          <a:xfrm>
            <a:off x="447323" y="2378075"/>
            <a:ext cx="3794477"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TextBox 4"/>
          <p:cNvSpPr txBox="1">
            <a:spLocks noChangeArrowheads="1"/>
          </p:cNvSpPr>
          <p:nvPr/>
        </p:nvSpPr>
        <p:spPr bwMode="auto">
          <a:xfrm>
            <a:off x="721079" y="1582738"/>
            <a:ext cx="363432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2200">
                <a:latin typeface="Verdana" pitchFamily="34" charset="0"/>
              </a:rPr>
              <a:t>Dual regression analysis</a:t>
            </a:r>
          </a:p>
        </p:txBody>
      </p:sp>
      <p:sp>
        <p:nvSpPr>
          <p:cNvPr id="19462" name="TextBox 5"/>
          <p:cNvSpPr txBox="1">
            <a:spLocks noChangeArrowheads="1"/>
          </p:cNvSpPr>
          <p:nvPr/>
        </p:nvSpPr>
        <p:spPr bwMode="auto">
          <a:xfrm>
            <a:off x="4871155" y="1582738"/>
            <a:ext cx="3874779"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2200">
                <a:latin typeface="Verdana" pitchFamily="34" charset="0"/>
              </a:rPr>
              <a:t>Concordance computation</a:t>
            </a:r>
          </a:p>
        </p:txBody>
      </p:sp>
      <p:sp>
        <p:nvSpPr>
          <p:cNvPr id="7" name="Rectangle 6"/>
          <p:cNvSpPr/>
          <p:nvPr/>
        </p:nvSpPr>
        <p:spPr bwMode="auto">
          <a:xfrm>
            <a:off x="1076679" y="5718175"/>
            <a:ext cx="6939844" cy="400050"/>
          </a:xfrm>
          <a:prstGeom prst="rect">
            <a:avLst/>
          </a:prstGeom>
          <a:noFill/>
          <a:ln w="9525">
            <a:solidFill>
              <a:schemeClr val="accent6">
                <a:lumMod val="75000"/>
              </a:schemeClr>
            </a:solidFill>
            <a:miter lim="800000"/>
            <a:headEnd/>
            <a:tailEnd/>
          </a:ln>
          <a:effectLst/>
        </p:spPr>
        <p:txBody>
          <a:bodyPr wrap="none" anchor="ctr"/>
          <a:lstStyle/>
          <a:p>
            <a:pPr algn="ctr">
              <a:defRPr/>
            </a:pPr>
            <a:endParaRPr lang="en-US">
              <a:latin typeface="Arial" charset="0"/>
              <a:ea typeface="ＭＳ Ｐゴシック" charset="0"/>
              <a:cs typeface="ＭＳ Ｐゴシック" charset="0"/>
            </a:endParaRPr>
          </a:p>
        </p:txBody>
      </p:sp>
      <p:sp>
        <p:nvSpPr>
          <p:cNvPr id="28678" name="TextBox 2"/>
          <p:cNvSpPr txBox="1">
            <a:spLocks noChangeArrowheads="1"/>
          </p:cNvSpPr>
          <p:nvPr/>
        </p:nvSpPr>
        <p:spPr bwMode="auto">
          <a:xfrm>
            <a:off x="1076679" y="5662613"/>
            <a:ext cx="69398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dirty="0">
                <a:latin typeface="Verdana" pitchFamily="34" charset="0"/>
              </a:rPr>
              <a:t>Lesion area was excluded from concordance computation!</a:t>
            </a:r>
          </a:p>
        </p:txBody>
      </p:sp>
      <p:cxnSp>
        <p:nvCxnSpPr>
          <p:cNvPr id="12" name="Straight Arrow Connector 11"/>
          <p:cNvCxnSpPr>
            <a:cxnSpLocks noChangeShapeType="1"/>
            <a:stCxn id="14" idx="2"/>
          </p:cNvCxnSpPr>
          <p:nvPr/>
        </p:nvCxnSpPr>
        <p:spPr bwMode="auto">
          <a:xfrm flipV="1">
            <a:off x="4223456" y="2684463"/>
            <a:ext cx="835378" cy="1352550"/>
          </a:xfrm>
          <a:prstGeom prst="straightConnector1">
            <a:avLst/>
          </a:prstGeom>
          <a:noFill/>
          <a:ln w="381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 name="Right Bracket 13"/>
          <p:cNvSpPr>
            <a:spLocks/>
          </p:cNvSpPr>
          <p:nvPr/>
        </p:nvSpPr>
        <p:spPr bwMode="auto">
          <a:xfrm>
            <a:off x="4064000" y="2801939"/>
            <a:ext cx="159456" cy="2471737"/>
          </a:xfrm>
          <a:prstGeom prst="rightBracket">
            <a:avLst>
              <a:gd name="adj" fmla="val 8357"/>
            </a:avLst>
          </a:prstGeom>
          <a:noFill/>
          <a:ln w="381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a:defRPr/>
            </a:pPr>
            <a:endParaRPr lang="en-US">
              <a:latin typeface="+mn-lt"/>
              <a:ea typeface="+mn-ea"/>
            </a:endParaRPr>
          </a:p>
        </p:txBody>
      </p:sp>
      <p:sp>
        <p:nvSpPr>
          <p:cNvPr id="19467" name="Rectangle 1"/>
          <p:cNvSpPr>
            <a:spLocks noChangeArrowheads="1"/>
          </p:cNvSpPr>
          <p:nvPr/>
        </p:nvSpPr>
        <p:spPr bwMode="auto">
          <a:xfrm>
            <a:off x="251178" y="2917825"/>
            <a:ext cx="386644" cy="22113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19468" name="TextBox 2"/>
          <p:cNvSpPr txBox="1">
            <a:spLocks noChangeArrowheads="1"/>
          </p:cNvSpPr>
          <p:nvPr/>
        </p:nvSpPr>
        <p:spPr bwMode="auto">
          <a:xfrm>
            <a:off x="4234" y="2797176"/>
            <a:ext cx="71064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1400">
                <a:latin typeface="Verdana" pitchFamily="34" charset="0"/>
              </a:rPr>
              <a:t>Day 1</a:t>
            </a:r>
          </a:p>
        </p:txBody>
      </p:sp>
      <p:sp>
        <p:nvSpPr>
          <p:cNvPr id="19469" name="TextBox 14"/>
          <p:cNvSpPr txBox="1">
            <a:spLocks noChangeArrowheads="1"/>
          </p:cNvSpPr>
          <p:nvPr/>
        </p:nvSpPr>
        <p:spPr bwMode="auto">
          <a:xfrm>
            <a:off x="14111" y="3490913"/>
            <a:ext cx="71064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1400">
                <a:latin typeface="Verdana" pitchFamily="34" charset="0"/>
              </a:rPr>
              <a:t>Day 7</a:t>
            </a:r>
          </a:p>
        </p:txBody>
      </p:sp>
      <p:sp>
        <p:nvSpPr>
          <p:cNvPr id="19470" name="TextBox 16"/>
          <p:cNvSpPr txBox="1">
            <a:spLocks noChangeArrowheads="1"/>
          </p:cNvSpPr>
          <p:nvPr/>
        </p:nvSpPr>
        <p:spPr bwMode="auto">
          <a:xfrm>
            <a:off x="-7056" y="4171951"/>
            <a:ext cx="82445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1400">
                <a:latin typeface="Verdana" pitchFamily="34" charset="0"/>
              </a:rPr>
              <a:t>Day 90</a:t>
            </a:r>
          </a:p>
        </p:txBody>
      </p:sp>
      <p:sp>
        <p:nvSpPr>
          <p:cNvPr id="19471" name="Rectangle 1"/>
          <p:cNvSpPr>
            <a:spLocks noChangeArrowheads="1"/>
          </p:cNvSpPr>
          <p:nvPr/>
        </p:nvSpPr>
        <p:spPr bwMode="auto">
          <a:xfrm>
            <a:off x="637823" y="2482850"/>
            <a:ext cx="574323" cy="330200"/>
          </a:xfrm>
          <a:prstGeom prst="rect">
            <a:avLst/>
          </a:prstGeom>
          <a:solidFill>
            <a:schemeClr val="bg1"/>
          </a:solidFill>
          <a:ln w="9525">
            <a:solidFill>
              <a:schemeClr val="bg1"/>
            </a:solidFill>
            <a:miter lim="800000"/>
            <a:headEnd/>
            <a:tailEnd/>
          </a:ln>
        </p:spPr>
        <p:txBody>
          <a:bodyPr wrap="none" anchor="ctr"/>
          <a:lstStyle/>
          <a:p>
            <a:pPr algn="ctr"/>
            <a:endParaRPr lang="en-US"/>
          </a:p>
        </p:txBody>
      </p:sp>
      <p:sp>
        <p:nvSpPr>
          <p:cNvPr id="19472" name="TextBox 2"/>
          <p:cNvSpPr txBox="1">
            <a:spLocks noChangeArrowheads="1"/>
          </p:cNvSpPr>
          <p:nvPr/>
        </p:nvSpPr>
        <p:spPr bwMode="auto">
          <a:xfrm>
            <a:off x="385234" y="2447926"/>
            <a:ext cx="100534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1200"/>
              </a:spcAft>
            </a:pPr>
            <a:r>
              <a:rPr lang="en-US" sz="1400">
                <a:latin typeface="Verdana" pitchFamily="34" charset="0"/>
              </a:rPr>
              <a:t>Template</a:t>
            </a:r>
          </a:p>
        </p:txBody>
      </p:sp>
    </p:spTree>
    <p:extLst>
      <p:ext uri="{BB962C8B-B14F-4D97-AF65-F5344CB8AC3E}">
        <p14:creationId xmlns:p14="http://schemas.microsoft.com/office/powerpoint/2010/main" xmlns="" val="23912997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678" grpId="0"/>
      <p:bldP spid="1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vadia-Caro - figure5 - REVISION.jpg"/>
          <p:cNvPicPr>
            <a:picLocks noChangeAspect="1"/>
          </p:cNvPicPr>
          <p:nvPr/>
        </p:nvPicPr>
        <p:blipFill>
          <a:blip r:embed="rId3" cstate="print">
            <a:extLst>
              <a:ext uri="{28A0092B-C50C-407E-A947-70E740481C1C}">
                <a14:useLocalDpi xmlns:a14="http://schemas.microsoft.com/office/drawing/2010/main" xmlns="" val="0"/>
              </a:ext>
            </a:extLst>
          </a:blip>
          <a:srcRect l="80823" t="19798"/>
          <a:stretch>
            <a:fillRect/>
          </a:stretch>
        </p:blipFill>
        <p:spPr bwMode="auto">
          <a:xfrm>
            <a:off x="5712178" y="1665653"/>
            <a:ext cx="1072444"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itle 1"/>
          <p:cNvSpPr>
            <a:spLocks noGrp="1"/>
          </p:cNvSpPr>
          <p:nvPr>
            <p:ph type="title"/>
          </p:nvPr>
        </p:nvSpPr>
        <p:spPr/>
        <p:txBody>
          <a:bodyPr/>
          <a:lstStyle/>
          <a:p>
            <a:r>
              <a:rPr lang="en-US" smtClean="0">
                <a:latin typeface="Verdana" pitchFamily="34" charset="0"/>
                <a:ea typeface="ＭＳ Ｐゴシック" pitchFamily="34" charset="-128"/>
                <a:cs typeface="Verdana" pitchFamily="34" charset="0"/>
              </a:rPr>
              <a:t>Concordance as a measure of change in </a:t>
            </a:r>
            <a:br>
              <a:rPr lang="en-US" smtClean="0">
                <a:latin typeface="Verdana" pitchFamily="34" charset="0"/>
                <a:ea typeface="ＭＳ Ｐゴシック" pitchFamily="34" charset="-128"/>
                <a:cs typeface="Verdana" pitchFamily="34" charset="0"/>
              </a:rPr>
            </a:br>
            <a:r>
              <a:rPr lang="en-US" smtClean="0">
                <a:latin typeface="Verdana" pitchFamily="34" charset="0"/>
                <a:ea typeface="ＭＳ Ｐゴシック" pitchFamily="34" charset="-128"/>
                <a:cs typeface="Verdana" pitchFamily="34" charset="0"/>
              </a:rPr>
              <a:t>functional connectivity</a:t>
            </a:r>
          </a:p>
        </p:txBody>
      </p:sp>
      <p:sp>
        <p:nvSpPr>
          <p:cNvPr id="12292" name="TextBox 11"/>
          <p:cNvSpPr txBox="1">
            <a:spLocks noChangeArrowheads="1"/>
          </p:cNvSpPr>
          <p:nvPr/>
        </p:nvSpPr>
        <p:spPr bwMode="auto">
          <a:xfrm rot="-5400000">
            <a:off x="4929753" y="2519034"/>
            <a:ext cx="15648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latin typeface="Verdana" pitchFamily="34" charset="0"/>
              </a:rPr>
              <a:t>Δ concordance </a:t>
            </a:r>
          </a:p>
        </p:txBody>
      </p:sp>
      <p:sp>
        <p:nvSpPr>
          <p:cNvPr id="12293" name="TextBox 15"/>
          <p:cNvSpPr txBox="1">
            <a:spLocks noChangeArrowheads="1"/>
          </p:cNvSpPr>
          <p:nvPr/>
        </p:nvSpPr>
        <p:spPr bwMode="auto">
          <a:xfrm>
            <a:off x="6448778" y="3535729"/>
            <a:ext cx="20686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a:latin typeface="Verdana" pitchFamily="34" charset="0"/>
              </a:rPr>
              <a:t>(One - sample </a:t>
            </a:r>
            <a:r>
              <a:rPr lang="en-US" sz="1000" i="1">
                <a:latin typeface="Verdana" pitchFamily="34" charset="0"/>
              </a:rPr>
              <a:t>t </a:t>
            </a:r>
            <a:r>
              <a:rPr lang="en-US" sz="1000">
                <a:latin typeface="Verdana" pitchFamily="34" charset="0"/>
              </a:rPr>
              <a:t>test, p &lt; 0.05)</a:t>
            </a:r>
          </a:p>
        </p:txBody>
      </p:sp>
      <p:sp>
        <p:nvSpPr>
          <p:cNvPr id="12294" name="Rectangle 16"/>
          <p:cNvSpPr>
            <a:spLocks noChangeArrowheads="1"/>
          </p:cNvSpPr>
          <p:nvPr/>
        </p:nvSpPr>
        <p:spPr bwMode="auto">
          <a:xfrm>
            <a:off x="4394200" y="1389428"/>
            <a:ext cx="196145" cy="323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12295" name="Rectangle 17"/>
          <p:cNvSpPr>
            <a:spLocks noChangeArrowheads="1"/>
          </p:cNvSpPr>
          <p:nvPr/>
        </p:nvSpPr>
        <p:spPr bwMode="auto">
          <a:xfrm>
            <a:off x="1454856" y="968375"/>
            <a:ext cx="196144" cy="325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pic>
        <p:nvPicPr>
          <p:cNvPr id="12296" name="Picture 1" descr="Ovadia-Caro - figure5 - REVISION.jpg"/>
          <p:cNvPicPr>
            <a:picLocks noChangeAspect="1"/>
          </p:cNvPicPr>
          <p:nvPr/>
        </p:nvPicPr>
        <p:blipFill>
          <a:blip r:embed="rId3" cstate="print">
            <a:extLst>
              <a:ext uri="{28A0092B-C50C-407E-A947-70E740481C1C}">
                <a14:useLocalDpi xmlns:a14="http://schemas.microsoft.com/office/drawing/2010/main" xmlns="" val="0"/>
              </a:ext>
            </a:extLst>
          </a:blip>
          <a:srcRect r="19292"/>
          <a:stretch>
            <a:fillRect/>
          </a:stretch>
        </p:blipFill>
        <p:spPr bwMode="auto">
          <a:xfrm>
            <a:off x="752123" y="1418003"/>
            <a:ext cx="4315178" cy="269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7" name="TextBox 5"/>
          <p:cNvSpPr txBox="1">
            <a:spLocks noChangeArrowheads="1"/>
          </p:cNvSpPr>
          <p:nvPr/>
        </p:nvSpPr>
        <p:spPr bwMode="auto">
          <a:xfrm>
            <a:off x="5866068" y="5626254"/>
            <a:ext cx="3082895"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Aft>
                <a:spcPts val="0"/>
              </a:spcAft>
            </a:pPr>
            <a:r>
              <a:rPr lang="en-US" sz="1200" b="1" i="1" dirty="0" err="1">
                <a:latin typeface="Verdana" pitchFamily="34" charset="0"/>
              </a:rPr>
              <a:t>Ovadia</a:t>
            </a:r>
            <a:r>
              <a:rPr lang="en-US" sz="1200" b="1" i="1" dirty="0">
                <a:latin typeface="Verdana" pitchFamily="34" charset="0"/>
              </a:rPr>
              <a:t>-Caro et al., </a:t>
            </a:r>
            <a:r>
              <a:rPr lang="en-US" sz="1200" b="1" i="1" dirty="0" smtClean="0">
                <a:latin typeface="Verdana" pitchFamily="34" charset="0"/>
              </a:rPr>
              <a:t>J </a:t>
            </a:r>
            <a:r>
              <a:rPr lang="en-US" sz="1200" b="1" i="1" dirty="0" err="1" smtClean="0">
                <a:latin typeface="Verdana" pitchFamily="34" charset="0"/>
              </a:rPr>
              <a:t>Cereb</a:t>
            </a:r>
            <a:r>
              <a:rPr lang="en-US" sz="1200" b="1" i="1" dirty="0" smtClean="0">
                <a:latin typeface="Verdana" pitchFamily="34" charset="0"/>
              </a:rPr>
              <a:t> Blood </a:t>
            </a:r>
          </a:p>
          <a:p>
            <a:pPr eaLnBrk="1" hangingPunct="1">
              <a:spcAft>
                <a:spcPts val="1200"/>
              </a:spcAft>
            </a:pPr>
            <a:r>
              <a:rPr lang="en-US" sz="1200" b="1" i="1" dirty="0" smtClean="0">
                <a:latin typeface="Verdana" pitchFamily="34" charset="0"/>
              </a:rPr>
              <a:t>Flow </a:t>
            </a:r>
            <a:r>
              <a:rPr lang="en-US" sz="1200" b="1" i="1" dirty="0" err="1" smtClean="0">
                <a:latin typeface="Verdana" pitchFamily="34" charset="0"/>
              </a:rPr>
              <a:t>Metab</a:t>
            </a:r>
            <a:r>
              <a:rPr lang="en-US" sz="1200" b="1" i="1" dirty="0" smtClean="0">
                <a:latin typeface="Verdana" pitchFamily="34" charset="0"/>
              </a:rPr>
              <a:t> 2013, in press</a:t>
            </a:r>
            <a:endParaRPr lang="en-US" sz="1200" b="1" i="1" dirty="0">
              <a:latin typeface="Verdana" pitchFamily="34" charset="0"/>
            </a:endParaRPr>
          </a:p>
          <a:p>
            <a:pPr eaLnBrk="1" hangingPunct="1">
              <a:spcAft>
                <a:spcPts val="1200"/>
              </a:spcAft>
            </a:pPr>
            <a:endParaRPr lang="en-US" sz="1200" i="1" dirty="0">
              <a:solidFill>
                <a:schemeClr val="accent1"/>
              </a:solidFill>
              <a:latin typeface="Verdana" pitchFamily="34" charset="0"/>
            </a:endParaRPr>
          </a:p>
        </p:txBody>
      </p:sp>
      <p:pic>
        <p:nvPicPr>
          <p:cNvPr id="12" name="Picture 11" descr="behavior - NIHSS - delta_CORRECT.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9367" y="4254989"/>
            <a:ext cx="2460978"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326031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zh-CN" sz="2400" dirty="0" smtClean="0">
                <a:latin typeface="Verdana" pitchFamily="34" charset="0"/>
                <a:ea typeface="SimSun" pitchFamily="2" charset="-122"/>
                <a:cs typeface="Verdana" pitchFamily="34" charset="0"/>
              </a:rPr>
              <a:t>Conclusions, Limitations, Perspectives</a:t>
            </a:r>
            <a:endParaRPr lang="en-US" dirty="0" smtClean="0">
              <a:latin typeface="Verdana" pitchFamily="34" charset="0"/>
              <a:ea typeface="ＭＳ Ｐゴシック" pitchFamily="34" charset="-128"/>
              <a:cs typeface="Verdana" pitchFamily="34" charset="0"/>
            </a:endParaRPr>
          </a:p>
        </p:txBody>
      </p:sp>
      <p:sp>
        <p:nvSpPr>
          <p:cNvPr id="29698" name="Content Placeholder 2"/>
          <p:cNvSpPr>
            <a:spLocks noGrp="1"/>
          </p:cNvSpPr>
          <p:nvPr>
            <p:ph idx="1"/>
          </p:nvPr>
        </p:nvSpPr>
        <p:spPr>
          <a:xfrm>
            <a:off x="457200" y="1465263"/>
            <a:ext cx="8229600" cy="4525962"/>
          </a:xfrm>
        </p:spPr>
        <p:txBody>
          <a:bodyPr/>
          <a:lstStyle/>
          <a:p>
            <a:pPr algn="just">
              <a:buFont typeface="Arial" charset="0"/>
              <a:buChar char="•"/>
              <a:defRPr/>
            </a:pPr>
            <a:r>
              <a:rPr lang="en-US" dirty="0">
                <a:ea typeface="ＭＳ Ｐゴシック" charset="0"/>
                <a:cs typeface="ＭＳ Ｐゴシック" charset="0"/>
              </a:rPr>
              <a:t>A</a:t>
            </a:r>
            <a:r>
              <a:rPr lang="en-US" dirty="0" smtClean="0">
                <a:ea typeface="ＭＳ Ｐゴシック" charset="0"/>
                <a:cs typeface="ＭＳ Ｐゴシック" charset="0"/>
              </a:rPr>
              <a:t>ffected networks preferentially decrease in their concordance over time</a:t>
            </a:r>
          </a:p>
          <a:p>
            <a:pPr algn="just">
              <a:buFont typeface="Arial" charset="0"/>
              <a:buChar char="•"/>
              <a:defRPr/>
            </a:pPr>
            <a:endParaRPr lang="en-US" dirty="0">
              <a:ea typeface="ＭＳ Ｐゴシック" charset="0"/>
              <a:cs typeface="ＭＳ Ｐゴシック" charset="0"/>
            </a:endParaRPr>
          </a:p>
          <a:p>
            <a:pPr algn="just">
              <a:buFont typeface="Arial" charset="0"/>
              <a:buChar char="•"/>
              <a:defRPr/>
            </a:pPr>
            <a:r>
              <a:rPr lang="en-US" dirty="0" smtClean="0">
                <a:ea typeface="ＭＳ Ｐゴシック" charset="0"/>
                <a:cs typeface="ＭＳ Ｐゴシック" charset="0"/>
              </a:rPr>
              <a:t>A novel general methodological approach for assessing plasticity after stroke (spontaneous, during therapy) </a:t>
            </a:r>
          </a:p>
          <a:p>
            <a:pPr marL="0" indent="0" algn="just">
              <a:buFont typeface="Arial" charset="0"/>
              <a:buNone/>
              <a:defRPr/>
            </a:pPr>
            <a:endParaRPr lang="en-US" dirty="0">
              <a:ea typeface="ＭＳ Ｐゴシック" charset="0"/>
              <a:cs typeface="ＭＳ Ｐゴシック" charset="0"/>
            </a:endParaRPr>
          </a:p>
          <a:p>
            <a:pPr algn="just">
              <a:buFont typeface="Arial" charset="0"/>
              <a:buChar char="•"/>
              <a:defRPr/>
            </a:pPr>
            <a:r>
              <a:rPr lang="en-US" dirty="0" smtClean="0">
                <a:ea typeface="ＭＳ Ｐゴシック" charset="0"/>
                <a:cs typeface="ＭＳ Ｐゴシック" charset="0"/>
              </a:rPr>
              <a:t>Correlation between behavioral change and concordance over time</a:t>
            </a:r>
          </a:p>
          <a:p>
            <a:pPr algn="just">
              <a:buFont typeface="Arial" charset="0"/>
              <a:buChar char="•"/>
              <a:defRPr/>
            </a:pPr>
            <a:endParaRPr lang="en-US" dirty="0">
              <a:ea typeface="ＭＳ Ｐゴシック" charset="0"/>
              <a:cs typeface="ＭＳ Ｐゴシック" charset="0"/>
            </a:endParaRPr>
          </a:p>
          <a:p>
            <a:pPr algn="just">
              <a:buFont typeface="Arial" charset="0"/>
              <a:buChar char="•"/>
              <a:defRPr/>
            </a:pPr>
            <a:r>
              <a:rPr lang="en-US" dirty="0" smtClean="0">
                <a:ea typeface="ＭＳ Ｐゴシック" charset="0"/>
                <a:cs typeface="ＭＳ Ｐゴシック" charset="0"/>
              </a:rPr>
              <a:t>Limitations and perspectives: Optimizing network template, validation in larger cohort, optimizing behavioral measures</a:t>
            </a:r>
            <a:endParaRPr lang="en-US" dirty="0">
              <a:ea typeface="ＭＳ Ｐゴシック" charset="0"/>
              <a:cs typeface="ＭＳ Ｐゴシック" charset="0"/>
            </a:endParaRPr>
          </a:p>
        </p:txBody>
      </p:sp>
    </p:spTree>
    <p:extLst>
      <p:ext uri="{BB962C8B-B14F-4D97-AF65-F5344CB8AC3E}">
        <p14:creationId xmlns:p14="http://schemas.microsoft.com/office/powerpoint/2010/main" xmlns="" val="3588117484"/>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464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tx1">
                    <a:lumMod val="65000"/>
                    <a:lumOff val="35000"/>
                  </a:schemeClr>
                </a:solidFill>
                <a:latin typeface="Verdana" pitchFamily="34" charset="0"/>
                <a:ea typeface="Verdana" pitchFamily="34" charset="0"/>
                <a:cs typeface="Verdana" pitchFamily="34" charset="0"/>
              </a:rPr>
              <a:t>Neurons&amp;Molecules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tx1">
                  <a:lumMod val="65000"/>
                  <a:lumOff val="35000"/>
                </a:schemeClr>
              </a:solidFill>
              <a:latin typeface="Verdana" pitchFamily="34" charset="0"/>
              <a:ea typeface="Verdana" pitchFamily="34" charset="0"/>
              <a:cs typeface="Verdana" pitchFamily="34" charset="0"/>
            </a:endParaRPr>
          </a:p>
          <a:p>
            <a:pPr algn="r"/>
            <a:r>
              <a:rPr lang="de-DE" dirty="0" err="1">
                <a:solidFill>
                  <a:schemeClr val="tx1">
                    <a:lumMod val="65000"/>
                    <a:lumOff val="35000"/>
                  </a:schemeClr>
                </a:solidFill>
                <a:latin typeface="Verdana" pitchFamily="34" charset="0"/>
                <a:ea typeface="Verdana" pitchFamily="34" charset="0"/>
                <a:cs typeface="Verdana" pitchFamily="34" charset="0"/>
              </a:rPr>
              <a:t>Neuroimaging&amp;Humans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tx1">
                  <a:lumMod val="65000"/>
                  <a:lumOff val="35000"/>
                </a:schemeClr>
              </a:solidFill>
              <a:latin typeface="Verdana" pitchFamily="34" charset="0"/>
              <a:ea typeface="Verdana" pitchFamily="34" charset="0"/>
              <a:cs typeface="Verdana" pitchFamily="34" charset="0"/>
            </a:endParaRPr>
          </a:p>
          <a:p>
            <a:pPr algn="r"/>
            <a:r>
              <a:rPr lang="de-DE" dirty="0" err="1">
                <a:solidFill>
                  <a:schemeClr val="tx1">
                    <a:lumMod val="65000"/>
                    <a:lumOff val="35000"/>
                  </a:schemeClr>
                </a:solidFill>
                <a:latin typeface="Verdana" pitchFamily="34" charset="0"/>
                <a:ea typeface="Verdana" pitchFamily="34" charset="0"/>
                <a:cs typeface="Verdana" pitchFamily="34" charset="0"/>
              </a:rPr>
              <a:t>Rules&amp;Principles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Lesions&amp;Plasticity</a:t>
            </a: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5057385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77802" y="1694534"/>
            <a:ext cx="8813798" cy="3970318"/>
          </a:xfrm>
          <a:prstGeom prst="rect">
            <a:avLst/>
          </a:prstGeom>
          <a:solidFill>
            <a:srgbClr val="C0C0C0">
              <a:alpha val="30000"/>
            </a:srgbClr>
          </a:solidFill>
          <a:ln w="9525">
            <a:noFill/>
            <a:miter lim="800000"/>
            <a:headEnd/>
            <a:tailEnd/>
          </a:ln>
          <a:effectLst/>
        </p:spPr>
        <p:txBody>
          <a:bodyPr wrap="square">
            <a:spAutoFit/>
          </a:bodyPr>
          <a:lstStyle/>
          <a:p>
            <a:endParaRPr lang="de-DE" dirty="0" smtClean="0"/>
          </a:p>
          <a:p>
            <a:r>
              <a:rPr lang="de-DE" dirty="0" smtClean="0"/>
              <a:t>Problem </a:t>
            </a:r>
            <a:r>
              <a:rPr lang="de-DE" dirty="0" err="1" smtClean="0"/>
              <a:t>of</a:t>
            </a:r>
            <a:r>
              <a:rPr lang="de-DE" dirty="0" smtClean="0"/>
              <a:t> </a:t>
            </a:r>
            <a:r>
              <a:rPr lang="de-DE" dirty="0" err="1" smtClean="0"/>
              <a:t>Lesion</a:t>
            </a:r>
            <a:r>
              <a:rPr lang="de-DE" dirty="0" smtClean="0"/>
              <a:t> Assessment in </a:t>
            </a:r>
            <a:r>
              <a:rPr lang="de-DE" dirty="0" err="1" smtClean="0"/>
              <a:t>patient</a:t>
            </a:r>
            <a:r>
              <a:rPr lang="de-DE" dirty="0" smtClean="0"/>
              <a:t> after </a:t>
            </a:r>
            <a:r>
              <a:rPr lang="de-DE" dirty="0" err="1" smtClean="0"/>
              <a:t>stroke</a:t>
            </a:r>
            <a:r>
              <a:rPr lang="de-DE" dirty="0" smtClean="0"/>
              <a:t>:</a:t>
            </a:r>
          </a:p>
          <a:p>
            <a:r>
              <a:rPr lang="de-DE" dirty="0"/>
              <a:t>	</a:t>
            </a:r>
            <a:r>
              <a:rPr lang="de-DE" dirty="0" err="1" smtClean="0"/>
              <a:t>Heterogeneity</a:t>
            </a:r>
            <a:r>
              <a:rPr lang="de-DE" dirty="0" smtClean="0"/>
              <a:t> </a:t>
            </a:r>
            <a:r>
              <a:rPr lang="de-DE" dirty="0" err="1" smtClean="0"/>
              <a:t>of</a:t>
            </a:r>
            <a:r>
              <a:rPr lang="de-DE" dirty="0" smtClean="0"/>
              <a:t> </a:t>
            </a:r>
            <a:r>
              <a:rPr lang="de-DE" dirty="0" err="1" smtClean="0"/>
              <a:t>sites</a:t>
            </a:r>
            <a:r>
              <a:rPr lang="de-DE" dirty="0" smtClean="0"/>
              <a:t> </a:t>
            </a:r>
            <a:r>
              <a:rPr lang="de-DE" dirty="0" err="1" smtClean="0"/>
              <a:t>and</a:t>
            </a:r>
            <a:r>
              <a:rPr lang="de-DE" dirty="0" smtClean="0"/>
              <a:t> </a:t>
            </a:r>
            <a:r>
              <a:rPr lang="de-DE" dirty="0" err="1" smtClean="0"/>
              <a:t>sizes</a:t>
            </a:r>
            <a:r>
              <a:rPr lang="de-DE" dirty="0" smtClean="0"/>
              <a:t> </a:t>
            </a:r>
            <a:r>
              <a:rPr lang="de-DE" dirty="0" err="1" smtClean="0"/>
              <a:t>of</a:t>
            </a:r>
            <a:r>
              <a:rPr lang="de-DE" dirty="0" smtClean="0"/>
              <a:t> </a:t>
            </a:r>
            <a:r>
              <a:rPr lang="de-DE" dirty="0" err="1" smtClean="0"/>
              <a:t>lesions</a:t>
            </a:r>
            <a:endParaRPr lang="de-DE" dirty="0" smtClean="0"/>
          </a:p>
          <a:p>
            <a:endParaRPr lang="de-DE" dirty="0"/>
          </a:p>
          <a:p>
            <a:r>
              <a:rPr lang="de-DE" dirty="0" err="1" smtClean="0"/>
              <a:t>Two</a:t>
            </a:r>
            <a:r>
              <a:rPr lang="de-DE" dirty="0" smtClean="0"/>
              <a:t> </a:t>
            </a:r>
            <a:r>
              <a:rPr lang="de-DE" dirty="0" err="1" smtClean="0"/>
              <a:t>approaches</a:t>
            </a:r>
            <a:r>
              <a:rPr lang="de-DE" dirty="0" smtClean="0"/>
              <a:t> </a:t>
            </a:r>
            <a:r>
              <a:rPr lang="de-DE" dirty="0" err="1" smtClean="0"/>
              <a:t>to</a:t>
            </a:r>
            <a:r>
              <a:rPr lang="de-DE" dirty="0" smtClean="0"/>
              <a:t> </a:t>
            </a:r>
            <a:r>
              <a:rPr lang="de-DE" dirty="0" err="1" smtClean="0"/>
              <a:t>overcome</a:t>
            </a:r>
            <a:r>
              <a:rPr lang="de-DE" dirty="0" smtClean="0"/>
              <a:t> </a:t>
            </a:r>
            <a:r>
              <a:rPr lang="de-DE" dirty="0" err="1" smtClean="0"/>
              <a:t>this</a:t>
            </a:r>
            <a:r>
              <a:rPr lang="de-DE" dirty="0" smtClean="0"/>
              <a:t> </a:t>
            </a:r>
            <a:r>
              <a:rPr lang="de-DE" dirty="0" err="1" smtClean="0"/>
              <a:t>problem</a:t>
            </a:r>
            <a:endParaRPr lang="de-DE" dirty="0" smtClean="0"/>
          </a:p>
          <a:p>
            <a:endParaRPr lang="de-DE" dirty="0"/>
          </a:p>
          <a:p>
            <a:r>
              <a:rPr lang="de-DE" dirty="0" smtClean="0"/>
              <a:t>	- </a:t>
            </a:r>
            <a:r>
              <a:rPr lang="de-DE" dirty="0" err="1" smtClean="0"/>
              <a:t>Collect</a:t>
            </a:r>
            <a:r>
              <a:rPr lang="de-DE" dirty="0" smtClean="0"/>
              <a:t> </a:t>
            </a:r>
            <a:r>
              <a:rPr lang="de-DE" dirty="0" err="1" smtClean="0"/>
              <a:t>patients</a:t>
            </a:r>
            <a:r>
              <a:rPr lang="de-DE" dirty="0" smtClean="0"/>
              <a:t> </a:t>
            </a:r>
            <a:r>
              <a:rPr lang="de-DE" dirty="0" err="1" smtClean="0"/>
              <a:t>with</a:t>
            </a:r>
            <a:r>
              <a:rPr lang="de-DE" dirty="0" smtClean="0"/>
              <a:t> </a:t>
            </a:r>
            <a:r>
              <a:rPr lang="de-DE" dirty="0" err="1" smtClean="0"/>
              <a:t>lesions</a:t>
            </a:r>
            <a:r>
              <a:rPr lang="de-DE" dirty="0" smtClean="0"/>
              <a:t> </a:t>
            </a:r>
            <a:r>
              <a:rPr lang="de-DE" dirty="0" err="1" smtClean="0"/>
              <a:t>as</a:t>
            </a:r>
            <a:r>
              <a:rPr lang="de-DE" dirty="0" smtClean="0"/>
              <a:t> </a:t>
            </a:r>
            <a:r>
              <a:rPr lang="de-DE" dirty="0" err="1" smtClean="0"/>
              <a:t>similar</a:t>
            </a:r>
            <a:r>
              <a:rPr lang="de-DE" dirty="0" smtClean="0"/>
              <a:t> </a:t>
            </a:r>
            <a:r>
              <a:rPr lang="de-DE" dirty="0" err="1" smtClean="0"/>
              <a:t>as</a:t>
            </a:r>
            <a:r>
              <a:rPr lang="de-DE" dirty="0" smtClean="0"/>
              <a:t> </a:t>
            </a:r>
            <a:r>
              <a:rPr lang="de-DE" dirty="0" err="1" smtClean="0"/>
              <a:t>possible</a:t>
            </a:r>
            <a:endParaRPr lang="de-DE" dirty="0" smtClean="0"/>
          </a:p>
          <a:p>
            <a:endParaRPr lang="de-DE" dirty="0"/>
          </a:p>
          <a:p>
            <a:r>
              <a:rPr lang="de-DE" dirty="0" smtClean="0"/>
              <a:t>	- A </a:t>
            </a:r>
            <a:r>
              <a:rPr lang="de-DE" dirty="0" err="1" smtClean="0"/>
              <a:t>generalized</a:t>
            </a:r>
            <a:r>
              <a:rPr lang="de-DE" dirty="0" smtClean="0"/>
              <a:t> network-</a:t>
            </a:r>
            <a:r>
              <a:rPr lang="de-DE" dirty="0" err="1" smtClean="0"/>
              <a:t>based</a:t>
            </a:r>
            <a:r>
              <a:rPr lang="de-DE" dirty="0" smtClean="0"/>
              <a:t> </a:t>
            </a:r>
            <a:r>
              <a:rPr lang="de-DE" dirty="0" err="1" smtClean="0"/>
              <a:t>approach</a:t>
            </a:r>
            <a:r>
              <a:rPr lang="de-DE" sz="1800" dirty="0" smtClean="0"/>
              <a:t> </a:t>
            </a:r>
          </a:p>
          <a:p>
            <a:r>
              <a:rPr lang="de-DE" sz="1800" dirty="0"/>
              <a:t>	</a:t>
            </a:r>
            <a:endParaRPr lang="de-DE" sz="1800" dirty="0" smtClean="0"/>
          </a:p>
          <a:p>
            <a:endParaRPr lang="de-DE" sz="1800" dirty="0" smtClean="0"/>
          </a:p>
        </p:txBody>
      </p:sp>
      <p:sp>
        <p:nvSpPr>
          <p:cNvPr id="27" name="Rounded Rectangle 26"/>
          <p:cNvSpPr/>
          <p:nvPr/>
        </p:nvSpPr>
        <p:spPr bwMode="auto">
          <a:xfrm>
            <a:off x="0" y="345982"/>
            <a:ext cx="9143999" cy="824019"/>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100" b="0" i="0" u="none" strike="noStrike" cap="none" normalizeH="0" baseline="0" smtClean="0">
              <a:ln>
                <a:noFill/>
              </a:ln>
              <a:solidFill>
                <a:schemeClr val="tx1"/>
              </a:solidFill>
              <a:effectLst/>
              <a:latin typeface="Arial" charset="0"/>
              <a:ea typeface="MS PGothic" pitchFamily="34" charset="-128"/>
            </a:endParaRPr>
          </a:p>
        </p:txBody>
      </p:sp>
      <p:sp>
        <p:nvSpPr>
          <p:cNvPr id="28" name="TextBox 27"/>
          <p:cNvSpPr txBox="1"/>
          <p:nvPr/>
        </p:nvSpPr>
        <p:spPr>
          <a:xfrm>
            <a:off x="1550189" y="480865"/>
            <a:ext cx="6049028" cy="553998"/>
          </a:xfrm>
          <a:prstGeom prst="rect">
            <a:avLst/>
          </a:prstGeom>
          <a:noFill/>
        </p:spPr>
        <p:txBody>
          <a:bodyPr wrap="none" rtlCol="0">
            <a:spAutoFit/>
          </a:bodyPr>
          <a:lstStyle/>
          <a:p>
            <a:pPr algn="ctr"/>
            <a:r>
              <a:rPr lang="de-DE" sz="3000" dirty="0" smtClean="0">
                <a:latin typeface="+mj-lt"/>
              </a:rPr>
              <a:t>Take Home: </a:t>
            </a:r>
            <a:r>
              <a:rPr lang="de-DE" sz="3000" dirty="0" err="1" smtClean="0">
                <a:latin typeface="+mj-lt"/>
              </a:rPr>
              <a:t>Lesions&amp;Plasticity</a:t>
            </a:r>
            <a:endParaRPr lang="de-DE" sz="3000" dirty="0">
              <a:latin typeface="+mj-lt"/>
            </a:endParaRPr>
          </a:p>
        </p:txBody>
      </p:sp>
    </p:spTree>
    <p:extLst>
      <p:ext uri="{BB962C8B-B14F-4D97-AF65-F5344CB8AC3E}">
        <p14:creationId xmlns:p14="http://schemas.microsoft.com/office/powerpoint/2010/main" xmlns="" val="445060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575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tx1">
                  <a:lumMod val="50000"/>
                  <a:lumOff val="50000"/>
                </a:schemeClr>
              </a:solidFill>
              <a:latin typeface="Verdana" pitchFamily="34" charset="0"/>
              <a:ea typeface="Verdana" pitchFamily="34" charset="0"/>
              <a:cs typeface="Verdana" pitchFamily="34" charset="0"/>
            </a:endParaRPr>
          </a:p>
          <a:p>
            <a:pPr algn="r"/>
            <a:r>
              <a:rPr lang="de-DE" dirty="0" err="1" smtClean="0">
                <a:solidFill>
                  <a:schemeClr val="tx1">
                    <a:lumMod val="50000"/>
                    <a:lumOff val="50000"/>
                  </a:schemeClr>
                </a:solidFill>
                <a:latin typeface="Verdana" pitchFamily="34" charset="0"/>
                <a:ea typeface="Verdana" pitchFamily="34" charset="0"/>
                <a:cs typeface="Verdana" pitchFamily="34" charset="0"/>
              </a:rPr>
              <a:t>Neurons&amp;Molecules</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tx1">
                  <a:lumMod val="50000"/>
                  <a:lumOff val="50000"/>
                </a:schemeClr>
              </a:solidFill>
              <a:latin typeface="Verdana" pitchFamily="34" charset="0"/>
              <a:ea typeface="Verdana" pitchFamily="34" charset="0"/>
              <a:cs typeface="Verdana" pitchFamily="34" charset="0"/>
            </a:endParaRPr>
          </a:p>
          <a:p>
            <a:pPr algn="r"/>
            <a:r>
              <a:rPr lang="de-DE" dirty="0" err="1">
                <a:solidFill>
                  <a:schemeClr val="tx1">
                    <a:lumMod val="50000"/>
                    <a:lumOff val="50000"/>
                  </a:schemeClr>
                </a:solidFill>
                <a:latin typeface="Verdana" pitchFamily="34" charset="0"/>
                <a:ea typeface="Verdana" pitchFamily="34" charset="0"/>
                <a:cs typeface="Verdana" pitchFamily="34" charset="0"/>
              </a:rPr>
              <a:t>Neuroimaging&amp;Humans</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tx1">
                  <a:lumMod val="50000"/>
                  <a:lumOff val="50000"/>
                </a:schemeClr>
              </a:solidFill>
              <a:latin typeface="Verdana" pitchFamily="34" charset="0"/>
              <a:ea typeface="Verdana" pitchFamily="34" charset="0"/>
              <a:cs typeface="Verdana" pitchFamily="34" charset="0"/>
            </a:endParaRPr>
          </a:p>
          <a:p>
            <a:pPr algn="r"/>
            <a:r>
              <a:rPr lang="de-DE" dirty="0" err="1">
                <a:solidFill>
                  <a:schemeClr val="tx1">
                    <a:lumMod val="50000"/>
                    <a:lumOff val="50000"/>
                  </a:schemeClr>
                </a:solidFill>
                <a:latin typeface="Verdana" pitchFamily="34" charset="0"/>
                <a:ea typeface="Verdana" pitchFamily="34" charset="0"/>
                <a:cs typeface="Verdana" pitchFamily="34" charset="0"/>
              </a:rPr>
              <a:t>Rules&amp;Principles</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tx1">
                  <a:lumMod val="50000"/>
                  <a:lumOff val="50000"/>
                </a:schemeClr>
              </a:solidFill>
              <a:latin typeface="Verdana" pitchFamily="34" charset="0"/>
              <a:ea typeface="Verdana" pitchFamily="34" charset="0"/>
              <a:cs typeface="Verdana" pitchFamily="34" charset="0"/>
            </a:endParaRPr>
          </a:p>
          <a:p>
            <a:pPr algn="r"/>
            <a:r>
              <a:rPr lang="de-DE" dirty="0" err="1">
                <a:solidFill>
                  <a:schemeClr val="tx1">
                    <a:lumMod val="50000"/>
                    <a:lumOff val="50000"/>
                  </a:schemeClr>
                </a:solidFill>
                <a:latin typeface="Verdana" pitchFamily="34" charset="0"/>
                <a:ea typeface="Verdana" pitchFamily="34" charset="0"/>
                <a:cs typeface="Verdana" pitchFamily="34" charset="0"/>
              </a:rPr>
              <a:t>Lesions&amp;Plasticity</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Intervention&amp;Therapy</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7804263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How to Improve Function?</a:t>
            </a:r>
          </a:p>
        </p:txBody>
      </p:sp>
      <p:sp>
        <p:nvSpPr>
          <p:cNvPr id="2" name="Textfeld 1"/>
          <p:cNvSpPr txBox="1"/>
          <p:nvPr/>
        </p:nvSpPr>
        <p:spPr>
          <a:xfrm>
            <a:off x="1641231" y="2532185"/>
            <a:ext cx="5091266" cy="2677656"/>
          </a:xfrm>
          <a:prstGeom prst="rect">
            <a:avLst/>
          </a:prstGeom>
          <a:noFill/>
        </p:spPr>
        <p:txBody>
          <a:bodyPr wrap="none" rtlCol="0">
            <a:spAutoFit/>
          </a:bodyPr>
          <a:lstStyle/>
          <a:p>
            <a:pPr marL="342900" indent="-342900">
              <a:buFontTx/>
              <a:buChar char="-"/>
            </a:pPr>
            <a:r>
              <a:rPr lang="de-DE" b="1" dirty="0" smtClean="0"/>
              <a:t>Training / </a:t>
            </a:r>
            <a:r>
              <a:rPr lang="de-DE" b="1" dirty="0" err="1" smtClean="0"/>
              <a:t>Practising</a:t>
            </a:r>
            <a:endParaRPr lang="de-DE" b="1" dirty="0" smtClean="0"/>
          </a:p>
          <a:p>
            <a:pPr marL="342900" indent="-342900">
              <a:buFontTx/>
              <a:buChar char="-"/>
            </a:pPr>
            <a:endParaRPr lang="de-DE" dirty="0"/>
          </a:p>
          <a:p>
            <a:pPr marL="342900" indent="-342900">
              <a:buFontTx/>
              <a:buChar char="-"/>
            </a:pPr>
            <a:r>
              <a:rPr lang="de-DE" dirty="0" err="1" smtClean="0"/>
              <a:t>Transcranial</a:t>
            </a:r>
            <a:r>
              <a:rPr lang="de-DE" dirty="0" smtClean="0"/>
              <a:t> Stimulation </a:t>
            </a:r>
            <a:r>
              <a:rPr lang="de-DE" dirty="0" err="1" smtClean="0"/>
              <a:t>Methods</a:t>
            </a:r>
            <a:endParaRPr lang="de-DE" dirty="0" smtClean="0"/>
          </a:p>
          <a:p>
            <a:pPr marL="342900" indent="-342900">
              <a:buFontTx/>
              <a:buChar char="-"/>
            </a:pPr>
            <a:endParaRPr lang="de-DE" dirty="0"/>
          </a:p>
          <a:p>
            <a:pPr marL="342900" indent="-342900">
              <a:buFontTx/>
              <a:buChar char="-"/>
            </a:pPr>
            <a:r>
              <a:rPr lang="de-DE" dirty="0" smtClean="0"/>
              <a:t>Drugs</a:t>
            </a:r>
          </a:p>
          <a:p>
            <a:endParaRPr lang="de-DE" dirty="0"/>
          </a:p>
          <a:p>
            <a:endParaRPr lang="de-DE" dirty="0"/>
          </a:p>
        </p:txBody>
      </p:sp>
    </p:spTree>
    <p:extLst>
      <p:ext uri="{BB962C8B-B14F-4D97-AF65-F5344CB8AC3E}">
        <p14:creationId xmlns:p14="http://schemas.microsoft.com/office/powerpoint/2010/main" xmlns="" val="16027336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684690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3446" y="-11723"/>
            <a:ext cx="925195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7043" name="Textfeld 5"/>
          <p:cNvSpPr txBox="1">
            <a:spLocks noChangeArrowheads="1"/>
          </p:cNvSpPr>
          <p:nvPr/>
        </p:nvSpPr>
        <p:spPr bwMode="auto">
          <a:xfrm>
            <a:off x="4960938" y="4076700"/>
            <a:ext cx="21066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solidFill>
                  <a:schemeClr val="bg1"/>
                </a:solidFill>
              </a:rPr>
              <a:t>Bernhard Sehm</a:t>
            </a:r>
          </a:p>
        </p:txBody>
      </p:sp>
      <p:pic>
        <p:nvPicPr>
          <p:cNvPr id="87044" name="Picture 2" descr="Passport photo"/>
          <p:cNvPicPr>
            <a:picLocks noChangeAspect="1" noChangeArrowheads="1"/>
          </p:cNvPicPr>
          <p:nvPr/>
        </p:nvPicPr>
        <p:blipFill>
          <a:blip r:embed="rId2" cstate="print">
            <a:extLst>
              <a:ext uri="{28A0092B-C50C-407E-A947-70E740481C1C}">
                <a14:useLocalDpi xmlns:a14="http://schemas.microsoft.com/office/drawing/2010/main" xmlns="" val="0"/>
              </a:ext>
            </a:extLst>
          </a:blip>
          <a:srcRect t="17143"/>
          <a:stretch>
            <a:fillRect/>
          </a:stretch>
        </p:blipFill>
        <p:spPr bwMode="auto">
          <a:xfrm>
            <a:off x="4572000" y="2016125"/>
            <a:ext cx="1441450"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511035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Training in the elderly and </a:t>
            </a:r>
          </a:p>
          <a:p>
            <a:r>
              <a:rPr lang="en-US" sz="3000" i="1" dirty="0" smtClean="0">
                <a:solidFill>
                  <a:srgbClr val="C00000"/>
                </a:solidFill>
                <a:latin typeface="Verdana" pitchFamily="34" charset="0"/>
                <a:ea typeface="ＭＳ Ｐゴシック" pitchFamily="34" charset="-128"/>
                <a:cs typeface="Verdana" pitchFamily="34" charset="0"/>
              </a:rPr>
              <a:t>Patients with </a:t>
            </a:r>
            <a:r>
              <a:rPr lang="en-US" sz="3000" i="1" dirty="0" err="1" smtClean="0">
                <a:solidFill>
                  <a:srgbClr val="C00000"/>
                </a:solidFill>
                <a:latin typeface="Verdana" pitchFamily="34" charset="0"/>
                <a:ea typeface="ＭＳ Ｐゴシック" pitchFamily="34" charset="-128"/>
                <a:cs typeface="Verdana" pitchFamily="34" charset="0"/>
              </a:rPr>
              <a:t>Parkinsons’s</a:t>
            </a:r>
            <a:r>
              <a:rPr lang="en-US" sz="3000" i="1" dirty="0" smtClean="0">
                <a:solidFill>
                  <a:srgbClr val="C00000"/>
                </a:solidFill>
                <a:latin typeface="Verdana" pitchFamily="34" charset="0"/>
                <a:ea typeface="ＭＳ Ｐゴシック" pitchFamily="34" charset="-128"/>
                <a:cs typeface="Verdana" pitchFamily="34" charset="0"/>
              </a:rPr>
              <a:t> disease?</a:t>
            </a:r>
          </a:p>
        </p:txBody>
      </p:sp>
    </p:spTree>
    <p:extLst>
      <p:ext uri="{BB962C8B-B14F-4D97-AF65-F5344CB8AC3E}">
        <p14:creationId xmlns:p14="http://schemas.microsoft.com/office/powerpoint/2010/main" xmlns="" val="3841576879"/>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2091" y="2813166"/>
            <a:ext cx="2297113" cy="172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a:grpSpLocks/>
          </p:cNvGrpSpPr>
          <p:nvPr/>
        </p:nvGrpSpPr>
        <p:grpSpPr bwMode="auto">
          <a:xfrm>
            <a:off x="3610216" y="2530591"/>
            <a:ext cx="4889015" cy="2533650"/>
            <a:chOff x="3506402" y="1523052"/>
            <a:chExt cx="4463880" cy="2533012"/>
          </a:xfrm>
        </p:grpSpPr>
        <p:sp>
          <p:nvSpPr>
            <p:cNvPr id="89095" name="Text Box 61"/>
            <p:cNvSpPr txBox="1">
              <a:spLocks noChangeArrowheads="1"/>
            </p:cNvSpPr>
            <p:nvPr/>
          </p:nvSpPr>
          <p:spPr bwMode="auto">
            <a:xfrm>
              <a:off x="5258403" y="2239968"/>
              <a:ext cx="2711879" cy="1169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de-DE" sz="1400" b="1" dirty="0">
                  <a:latin typeface="Arial" charset="0"/>
                </a:rPr>
                <a:t> </a:t>
              </a:r>
              <a:r>
                <a:rPr lang="de-DE" sz="1400" dirty="0" smtClean="0">
                  <a:latin typeface="Arial" charset="0"/>
                </a:rPr>
                <a:t>Tremor</a:t>
              </a:r>
              <a:endParaRPr lang="de-DE" sz="1400" dirty="0">
                <a:latin typeface="Arial" charset="0"/>
              </a:endParaRPr>
            </a:p>
            <a:p>
              <a:pPr eaLnBrk="1" hangingPunct="1">
                <a:buFontTx/>
                <a:buChar char="•"/>
              </a:pPr>
              <a:r>
                <a:rPr lang="de-DE" sz="1400" dirty="0">
                  <a:latin typeface="Arial" charset="0"/>
                </a:rPr>
                <a:t> Rigor</a:t>
              </a:r>
            </a:p>
            <a:p>
              <a:pPr eaLnBrk="1" hangingPunct="1">
                <a:buFontTx/>
                <a:buChar char="•"/>
              </a:pPr>
              <a:r>
                <a:rPr lang="de-DE" sz="1400" dirty="0">
                  <a:latin typeface="Arial" charset="0"/>
                </a:rPr>
                <a:t> </a:t>
              </a:r>
              <a:r>
                <a:rPr lang="de-DE" sz="1400" dirty="0" err="1" smtClean="0">
                  <a:latin typeface="Arial" charset="0"/>
                </a:rPr>
                <a:t>Slower</a:t>
              </a:r>
              <a:r>
                <a:rPr lang="de-DE" sz="1400" dirty="0" smtClean="0">
                  <a:latin typeface="Arial" charset="0"/>
                </a:rPr>
                <a:t> </a:t>
              </a:r>
              <a:r>
                <a:rPr lang="de-DE" sz="1400" dirty="0" err="1" smtClean="0">
                  <a:latin typeface="Arial" charset="0"/>
                </a:rPr>
                <a:t>movements</a:t>
              </a:r>
              <a:endParaRPr lang="de-DE" sz="1400" dirty="0">
                <a:latin typeface="Arial" charset="0"/>
              </a:endParaRPr>
            </a:p>
            <a:p>
              <a:pPr eaLnBrk="1" hangingPunct="1">
                <a:buFontTx/>
                <a:buChar char="•"/>
              </a:pPr>
              <a:r>
                <a:rPr lang="de-DE" sz="1400" b="1" dirty="0">
                  <a:latin typeface="Arial" charset="0"/>
                </a:rPr>
                <a:t> </a:t>
              </a:r>
              <a:r>
                <a:rPr lang="de-DE" sz="1400" b="1" dirty="0" err="1" smtClean="0">
                  <a:latin typeface="Arial" charset="0"/>
                </a:rPr>
                <a:t>Postural</a:t>
              </a:r>
              <a:r>
                <a:rPr lang="de-DE" sz="1400" b="1" dirty="0" smtClean="0">
                  <a:latin typeface="Arial" charset="0"/>
                </a:rPr>
                <a:t> </a:t>
              </a:r>
              <a:r>
                <a:rPr lang="de-DE" sz="1400" b="1" dirty="0" err="1" smtClean="0">
                  <a:latin typeface="Arial" charset="0"/>
                </a:rPr>
                <a:t>Instability</a:t>
              </a:r>
              <a:endParaRPr lang="de-DE" sz="1400" b="1" dirty="0">
                <a:latin typeface="Arial" charset="0"/>
              </a:endParaRPr>
            </a:p>
            <a:p>
              <a:pPr eaLnBrk="1" hangingPunct="1">
                <a:buFontTx/>
                <a:buChar char="•"/>
              </a:pPr>
              <a:r>
                <a:rPr lang="de-DE" sz="1400" b="1" dirty="0">
                  <a:latin typeface="Arial" charset="0"/>
                </a:rPr>
                <a:t> </a:t>
              </a:r>
              <a:r>
                <a:rPr lang="de-DE" sz="1400" b="1" dirty="0" err="1" smtClean="0">
                  <a:latin typeface="Arial" charset="0"/>
                </a:rPr>
                <a:t>Dysfunction</a:t>
              </a:r>
              <a:r>
                <a:rPr lang="de-DE" sz="1400" b="1" dirty="0" smtClean="0">
                  <a:latin typeface="Arial" charset="0"/>
                </a:rPr>
                <a:t> </a:t>
              </a:r>
              <a:r>
                <a:rPr lang="de-DE" sz="1400" b="1" dirty="0" err="1" smtClean="0">
                  <a:latin typeface="Arial" charset="0"/>
                </a:rPr>
                <a:t>of</a:t>
              </a:r>
              <a:r>
                <a:rPr lang="de-DE" sz="1400" b="1" dirty="0" smtClean="0">
                  <a:latin typeface="Arial" charset="0"/>
                </a:rPr>
                <a:t> </a:t>
              </a:r>
              <a:r>
                <a:rPr lang="de-DE" sz="1400" b="1" dirty="0" err="1" smtClean="0">
                  <a:latin typeface="Arial" charset="0"/>
                </a:rPr>
                <a:t>balance</a:t>
              </a:r>
              <a:endParaRPr lang="en-US" sz="1400" b="1" dirty="0">
                <a:latin typeface="Arial" charset="0"/>
              </a:endParaRPr>
            </a:p>
          </p:txBody>
        </p:sp>
        <p:pic>
          <p:nvPicPr>
            <p:cNvPr id="89096" name="Picture 60" descr="intr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6402" y="1523052"/>
              <a:ext cx="1535172" cy="253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7" name="Text Box 2"/>
            <p:cNvSpPr txBox="1">
              <a:spLocks noChangeArrowheads="1"/>
            </p:cNvSpPr>
            <p:nvPr/>
          </p:nvSpPr>
          <p:spPr bwMode="auto">
            <a:xfrm>
              <a:off x="5279683" y="1579706"/>
              <a:ext cx="2450535" cy="58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1600" b="1" dirty="0" err="1" smtClean="0">
                  <a:latin typeface="Arial" charset="0"/>
                  <a:cs typeface="Arial" charset="0"/>
                </a:rPr>
                <a:t>Patients</a:t>
              </a:r>
              <a:r>
                <a:rPr lang="de-DE" sz="1600" b="1" dirty="0" smtClean="0">
                  <a:latin typeface="Arial" charset="0"/>
                  <a:cs typeface="Arial" charset="0"/>
                </a:rPr>
                <a:t> </a:t>
              </a:r>
              <a:r>
                <a:rPr lang="de-DE" sz="1600" b="1" dirty="0" err="1" smtClean="0">
                  <a:latin typeface="Arial" charset="0"/>
                  <a:cs typeface="Arial" charset="0"/>
                </a:rPr>
                <a:t>with</a:t>
              </a:r>
              <a:r>
                <a:rPr lang="de-DE" sz="1600" b="1" dirty="0" smtClean="0">
                  <a:latin typeface="Arial" charset="0"/>
                  <a:cs typeface="Arial" charset="0"/>
                </a:rPr>
                <a:t> </a:t>
              </a:r>
              <a:r>
                <a:rPr lang="de-DE" sz="1600" b="1" dirty="0" err="1" smtClean="0">
                  <a:latin typeface="Arial" charset="0"/>
                  <a:cs typeface="Arial" charset="0"/>
                </a:rPr>
                <a:t>Parkinson‘s</a:t>
              </a:r>
              <a:r>
                <a:rPr lang="de-DE" sz="1600" b="1" dirty="0" smtClean="0">
                  <a:latin typeface="Arial" charset="0"/>
                  <a:cs typeface="Arial" charset="0"/>
                </a:rPr>
                <a:t> </a:t>
              </a:r>
              <a:r>
                <a:rPr lang="de-DE" sz="1600" b="1" dirty="0" err="1" smtClean="0">
                  <a:latin typeface="Arial" charset="0"/>
                  <a:cs typeface="Arial" charset="0"/>
                </a:rPr>
                <a:t>disease</a:t>
              </a:r>
              <a:r>
                <a:rPr lang="de-DE" sz="1600" b="1" dirty="0" smtClean="0">
                  <a:latin typeface="Arial" charset="0"/>
                  <a:cs typeface="Arial" charset="0"/>
                </a:rPr>
                <a:t> </a:t>
              </a:r>
              <a:r>
                <a:rPr lang="de-DE" sz="1600" b="1" dirty="0">
                  <a:latin typeface="Arial" charset="0"/>
                  <a:cs typeface="Arial" charset="0"/>
                </a:rPr>
                <a:t>(PD)</a:t>
              </a:r>
            </a:p>
          </p:txBody>
        </p:sp>
      </p:grpSp>
      <p:sp>
        <p:nvSpPr>
          <p:cNvPr id="10" name="Title 1"/>
          <p:cNvSpPr txBox="1">
            <a:spLocks/>
          </p:cNvSpPr>
          <p:nvPr/>
        </p:nvSpPr>
        <p:spPr>
          <a:xfrm>
            <a:off x="463550" y="452437"/>
            <a:ext cx="8197850" cy="552451"/>
          </a:xfrm>
          <a:prstGeom prst="rect">
            <a:avLst/>
          </a:prstGeom>
        </p:spPr>
        <p:txBody>
          <a:bodyPr/>
          <a:lstStyle>
            <a:lvl1pPr algn="ctr" rtl="0" fontAlgn="base">
              <a:spcBef>
                <a:spcPct val="0"/>
              </a:spcBef>
              <a:spcAft>
                <a:spcPct val="0"/>
              </a:spcAft>
              <a:defRPr sz="2600">
                <a:solidFill>
                  <a:schemeClr val="tx2"/>
                </a:solidFill>
                <a:latin typeface="+mj-lt"/>
                <a:ea typeface="+mj-ea"/>
                <a:cs typeface="+mj-cs"/>
              </a:defRPr>
            </a:lvl1pPr>
            <a:lvl2pPr algn="ctr" rtl="0" fontAlgn="base">
              <a:spcBef>
                <a:spcPct val="0"/>
              </a:spcBef>
              <a:spcAft>
                <a:spcPct val="0"/>
              </a:spcAft>
              <a:defRPr sz="2600">
                <a:solidFill>
                  <a:schemeClr val="tx2"/>
                </a:solidFill>
                <a:latin typeface="Verdana" pitchFamily="1" charset="0"/>
              </a:defRPr>
            </a:lvl2pPr>
            <a:lvl3pPr algn="ctr" rtl="0" fontAlgn="base">
              <a:spcBef>
                <a:spcPct val="0"/>
              </a:spcBef>
              <a:spcAft>
                <a:spcPct val="0"/>
              </a:spcAft>
              <a:defRPr sz="2600">
                <a:solidFill>
                  <a:schemeClr val="tx2"/>
                </a:solidFill>
                <a:latin typeface="Verdana" pitchFamily="1" charset="0"/>
              </a:defRPr>
            </a:lvl3pPr>
            <a:lvl4pPr algn="ctr" rtl="0" fontAlgn="base">
              <a:spcBef>
                <a:spcPct val="0"/>
              </a:spcBef>
              <a:spcAft>
                <a:spcPct val="0"/>
              </a:spcAft>
              <a:defRPr sz="2600">
                <a:solidFill>
                  <a:schemeClr val="tx2"/>
                </a:solidFill>
                <a:latin typeface="Verdana" pitchFamily="1" charset="0"/>
              </a:defRPr>
            </a:lvl4pPr>
            <a:lvl5pPr algn="ctr" rtl="0" fontAlgn="base">
              <a:spcBef>
                <a:spcPct val="0"/>
              </a:spcBef>
              <a:spcAft>
                <a:spcPct val="0"/>
              </a:spcAft>
              <a:defRPr sz="2600">
                <a:solidFill>
                  <a:schemeClr val="tx2"/>
                </a:solidFill>
                <a:latin typeface="Verdana" pitchFamily="1" charset="0"/>
              </a:defRPr>
            </a:lvl5pPr>
            <a:lvl6pPr marL="457200" algn="ctr" rtl="0" fontAlgn="base">
              <a:spcBef>
                <a:spcPct val="0"/>
              </a:spcBef>
              <a:spcAft>
                <a:spcPct val="0"/>
              </a:spcAft>
              <a:defRPr sz="2600">
                <a:solidFill>
                  <a:schemeClr val="tx2"/>
                </a:solidFill>
                <a:latin typeface="Verdana" pitchFamily="1" charset="0"/>
              </a:defRPr>
            </a:lvl6pPr>
            <a:lvl7pPr marL="914400" algn="ctr" rtl="0" fontAlgn="base">
              <a:spcBef>
                <a:spcPct val="0"/>
              </a:spcBef>
              <a:spcAft>
                <a:spcPct val="0"/>
              </a:spcAft>
              <a:defRPr sz="2600">
                <a:solidFill>
                  <a:schemeClr val="tx2"/>
                </a:solidFill>
                <a:latin typeface="Verdana" pitchFamily="1" charset="0"/>
              </a:defRPr>
            </a:lvl7pPr>
            <a:lvl8pPr marL="1371600" algn="ctr" rtl="0" fontAlgn="base">
              <a:spcBef>
                <a:spcPct val="0"/>
              </a:spcBef>
              <a:spcAft>
                <a:spcPct val="0"/>
              </a:spcAft>
              <a:defRPr sz="2600">
                <a:solidFill>
                  <a:schemeClr val="tx2"/>
                </a:solidFill>
                <a:latin typeface="Verdana" pitchFamily="1" charset="0"/>
              </a:defRPr>
            </a:lvl8pPr>
            <a:lvl9pPr marL="1828800" algn="ctr" rtl="0" fontAlgn="base">
              <a:spcBef>
                <a:spcPct val="0"/>
              </a:spcBef>
              <a:spcAft>
                <a:spcPct val="0"/>
              </a:spcAft>
              <a:defRPr sz="2600">
                <a:solidFill>
                  <a:schemeClr val="tx2"/>
                </a:solidFill>
                <a:latin typeface="Verdana" pitchFamily="1" charset="0"/>
              </a:defRPr>
            </a:lvl9pPr>
          </a:lstStyle>
          <a:p>
            <a:pPr eaLnBrk="1" hangingPunct="1"/>
            <a:r>
              <a:rPr lang="en-US" sz="2400" kern="0" dirty="0" smtClean="0">
                <a:latin typeface="Verdana" pitchFamily="34" charset="0"/>
                <a:ea typeface="SimSun" pitchFamily="2" charset="-122"/>
                <a:cs typeface="Verdana" pitchFamily="34" charset="0"/>
              </a:rPr>
              <a:t>Elderly Subjects / Patients with Parkinson’s disease</a:t>
            </a:r>
            <a:endParaRPr lang="en-US" kern="0" dirty="0" smtClean="0">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4019728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9"/>
          <p:cNvSpPr>
            <a:spLocks noChangeArrowheads="1"/>
          </p:cNvSpPr>
          <p:nvPr/>
        </p:nvSpPr>
        <p:spPr bwMode="auto">
          <a:xfrm>
            <a:off x="3381375" y="2070464"/>
            <a:ext cx="157163" cy="1778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0115" name="TextBox 2"/>
          <p:cNvSpPr txBox="1">
            <a:spLocks noChangeArrowheads="1"/>
          </p:cNvSpPr>
          <p:nvPr/>
        </p:nvSpPr>
        <p:spPr bwMode="auto">
          <a:xfrm>
            <a:off x="3608388" y="2008551"/>
            <a:ext cx="155683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dirty="0" err="1" smtClean="0">
                <a:latin typeface="Arial" charset="0"/>
                <a:cs typeface="Arial" charset="0"/>
              </a:rPr>
              <a:t>Elderly</a:t>
            </a:r>
            <a:r>
              <a:rPr lang="de-DE" sz="1400" b="1" dirty="0" smtClean="0">
                <a:latin typeface="Arial" charset="0"/>
                <a:cs typeface="Arial" charset="0"/>
              </a:rPr>
              <a:t> (</a:t>
            </a:r>
            <a:r>
              <a:rPr lang="de-DE" sz="1400" b="1" dirty="0" err="1" smtClean="0">
                <a:latin typeface="Arial" charset="0"/>
                <a:cs typeface="Arial" charset="0"/>
              </a:rPr>
              <a:t>control</a:t>
            </a:r>
            <a:r>
              <a:rPr lang="de-DE" sz="1400" b="1" dirty="0" smtClean="0">
                <a:latin typeface="Arial" charset="0"/>
                <a:cs typeface="Arial" charset="0"/>
              </a:rPr>
              <a:t>)</a:t>
            </a:r>
            <a:endParaRPr lang="en-US" sz="1400" b="1" dirty="0">
              <a:latin typeface="Arial" charset="0"/>
              <a:cs typeface="Arial" charset="0"/>
            </a:endParaRPr>
          </a:p>
        </p:txBody>
      </p:sp>
      <p:sp>
        <p:nvSpPr>
          <p:cNvPr id="90116" name="TextBox 2"/>
          <p:cNvSpPr txBox="1">
            <a:spLocks noChangeArrowheads="1"/>
          </p:cNvSpPr>
          <p:nvPr/>
        </p:nvSpPr>
        <p:spPr bwMode="auto">
          <a:xfrm>
            <a:off x="3608388" y="2302239"/>
            <a:ext cx="335700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dirty="0">
                <a:latin typeface="Arial" charset="0"/>
                <a:cs typeface="Arial" charset="0"/>
              </a:rPr>
              <a:t>PD </a:t>
            </a:r>
            <a:r>
              <a:rPr lang="de-DE" sz="1400" b="1" dirty="0" err="1" smtClean="0">
                <a:latin typeface="Arial" charset="0"/>
                <a:cs typeface="Arial" charset="0"/>
              </a:rPr>
              <a:t>Patients</a:t>
            </a:r>
            <a:r>
              <a:rPr lang="de-DE" sz="1400" b="1" dirty="0" smtClean="0">
                <a:latin typeface="Arial" charset="0"/>
                <a:cs typeface="Arial" charset="0"/>
              </a:rPr>
              <a:t> </a:t>
            </a:r>
            <a:r>
              <a:rPr lang="de-DE" sz="1400" b="1" dirty="0" err="1" smtClean="0">
                <a:latin typeface="Arial" charset="0"/>
                <a:cs typeface="Arial" charset="0"/>
              </a:rPr>
              <a:t>with</a:t>
            </a:r>
            <a:r>
              <a:rPr lang="de-DE" sz="1400" b="1" dirty="0" smtClean="0">
                <a:latin typeface="Arial" charset="0"/>
                <a:cs typeface="Arial" charset="0"/>
              </a:rPr>
              <a:t> </a:t>
            </a:r>
            <a:r>
              <a:rPr lang="de-DE" sz="1400" b="1" dirty="0" err="1" smtClean="0">
                <a:latin typeface="Arial" charset="0"/>
                <a:cs typeface="Arial" charset="0"/>
              </a:rPr>
              <a:t>Parkinson‘s</a:t>
            </a:r>
            <a:r>
              <a:rPr lang="de-DE" sz="1400" b="1" dirty="0" smtClean="0">
                <a:latin typeface="Arial" charset="0"/>
                <a:cs typeface="Arial" charset="0"/>
              </a:rPr>
              <a:t> </a:t>
            </a:r>
            <a:r>
              <a:rPr lang="de-DE" sz="1400" b="1" dirty="0" err="1" smtClean="0">
                <a:latin typeface="Arial" charset="0"/>
                <a:cs typeface="Arial" charset="0"/>
              </a:rPr>
              <a:t>disease</a:t>
            </a:r>
            <a:endParaRPr lang="en-US" sz="1400" dirty="0">
              <a:latin typeface="Arial" charset="0"/>
            </a:endParaRPr>
          </a:p>
        </p:txBody>
      </p:sp>
      <p:sp>
        <p:nvSpPr>
          <p:cNvPr id="90117" name="Rectangle 72"/>
          <p:cNvSpPr>
            <a:spLocks noChangeArrowheads="1"/>
          </p:cNvSpPr>
          <p:nvPr/>
        </p:nvSpPr>
        <p:spPr bwMode="auto">
          <a:xfrm>
            <a:off x="3381375" y="2349864"/>
            <a:ext cx="157163" cy="177800"/>
          </a:xfrm>
          <a:prstGeom prst="rect">
            <a:avLst/>
          </a:prstGeom>
          <a:solidFill>
            <a:srgbClr val="FF0000"/>
          </a:solidFill>
          <a:ln w="9525">
            <a:solidFill>
              <a:schemeClr val="tx1"/>
            </a:solidFill>
            <a:miter lim="800000"/>
            <a:headEnd/>
            <a:tailEnd/>
          </a:ln>
        </p:spPr>
        <p:txBody>
          <a:bodyPr wrap="none" anchor="ctr"/>
          <a:lstStyle/>
          <a:p>
            <a:endParaRPr lang="en-US"/>
          </a:p>
        </p:txBody>
      </p:sp>
      <p:grpSp>
        <p:nvGrpSpPr>
          <p:cNvPr id="90118" name="Group 35975"/>
          <p:cNvGrpSpPr>
            <a:grpSpLocks/>
          </p:cNvGrpSpPr>
          <p:nvPr/>
        </p:nvGrpSpPr>
        <p:grpSpPr bwMode="auto">
          <a:xfrm>
            <a:off x="2646363" y="4495800"/>
            <a:ext cx="233362" cy="1055688"/>
            <a:chOff x="2360613" y="4495788"/>
            <a:chExt cx="263525" cy="1055687"/>
          </a:xfrm>
        </p:grpSpPr>
        <p:sp>
          <p:nvSpPr>
            <p:cNvPr id="90177" name="Rectangle 150"/>
            <p:cNvSpPr>
              <a:spLocks noChangeArrowheads="1"/>
            </p:cNvSpPr>
            <p:nvPr/>
          </p:nvSpPr>
          <p:spPr bwMode="auto">
            <a:xfrm>
              <a:off x="2360613" y="4773600"/>
              <a:ext cx="249238" cy="763587"/>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178" name="Freeform 151"/>
            <p:cNvSpPr>
              <a:spLocks noEditPoints="1"/>
            </p:cNvSpPr>
            <p:nvPr/>
          </p:nvSpPr>
          <p:spPr bwMode="auto">
            <a:xfrm>
              <a:off x="2360613" y="4773600"/>
              <a:ext cx="263525" cy="777875"/>
            </a:xfrm>
            <a:custGeom>
              <a:avLst/>
              <a:gdLst>
                <a:gd name="T0" fmla="*/ 0 w 166"/>
                <a:gd name="T1" fmla="*/ 0 h 490"/>
                <a:gd name="T2" fmla="*/ 0 w 166"/>
                <a:gd name="T3" fmla="*/ 0 h 490"/>
                <a:gd name="T4" fmla="*/ 2147483647 w 166"/>
                <a:gd name="T5" fmla="*/ 0 h 490"/>
                <a:gd name="T6" fmla="*/ 2147483647 w 166"/>
                <a:gd name="T7" fmla="*/ 0 h 490"/>
                <a:gd name="T8" fmla="*/ 2147483647 w 166"/>
                <a:gd name="T9" fmla="*/ 2147483647 h 490"/>
                <a:gd name="T10" fmla="*/ 2147483647 w 166"/>
                <a:gd name="T11" fmla="*/ 2147483647 h 490"/>
                <a:gd name="T12" fmla="*/ 0 w 166"/>
                <a:gd name="T13" fmla="*/ 2147483647 h 490"/>
                <a:gd name="T14" fmla="*/ 0 w 166"/>
                <a:gd name="T15" fmla="*/ 2147483647 h 490"/>
                <a:gd name="T16" fmla="*/ 0 w 166"/>
                <a:gd name="T17" fmla="*/ 0 h 490"/>
                <a:gd name="T18" fmla="*/ 2147483647 w 166"/>
                <a:gd name="T19" fmla="*/ 2147483647 h 490"/>
                <a:gd name="T20" fmla="*/ 0 w 166"/>
                <a:gd name="T21" fmla="*/ 2147483647 h 490"/>
                <a:gd name="T22" fmla="*/ 2147483647 w 166"/>
                <a:gd name="T23" fmla="*/ 2147483647 h 490"/>
                <a:gd name="T24" fmla="*/ 2147483647 w 166"/>
                <a:gd name="T25" fmla="*/ 2147483647 h 490"/>
                <a:gd name="T26" fmla="*/ 2147483647 w 166"/>
                <a:gd name="T27" fmla="*/ 0 h 490"/>
                <a:gd name="T28" fmla="*/ 2147483647 w 166"/>
                <a:gd name="T29" fmla="*/ 2147483647 h 490"/>
                <a:gd name="T30" fmla="*/ 0 w 166"/>
                <a:gd name="T31" fmla="*/ 2147483647 h 490"/>
                <a:gd name="T32" fmla="*/ 2147483647 w 166"/>
                <a:gd name="T33" fmla="*/ 0 h 490"/>
                <a:gd name="T34" fmla="*/ 2147483647 w 166"/>
                <a:gd name="T35" fmla="*/ 2147483647 h 4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6" h="490">
                  <a:moveTo>
                    <a:pt x="0" y="0"/>
                  </a:moveTo>
                  <a:lnTo>
                    <a:pt x="0" y="0"/>
                  </a:lnTo>
                  <a:lnTo>
                    <a:pt x="157" y="0"/>
                  </a:lnTo>
                  <a:lnTo>
                    <a:pt x="166" y="0"/>
                  </a:lnTo>
                  <a:lnTo>
                    <a:pt x="166" y="481"/>
                  </a:lnTo>
                  <a:lnTo>
                    <a:pt x="157" y="490"/>
                  </a:lnTo>
                  <a:lnTo>
                    <a:pt x="0" y="490"/>
                  </a:lnTo>
                  <a:lnTo>
                    <a:pt x="0" y="481"/>
                  </a:lnTo>
                  <a:lnTo>
                    <a:pt x="0" y="0"/>
                  </a:lnTo>
                  <a:close/>
                  <a:moveTo>
                    <a:pt x="9" y="481"/>
                  </a:moveTo>
                  <a:lnTo>
                    <a:pt x="0" y="481"/>
                  </a:lnTo>
                  <a:lnTo>
                    <a:pt x="157" y="481"/>
                  </a:lnTo>
                  <a:lnTo>
                    <a:pt x="157" y="0"/>
                  </a:lnTo>
                  <a:lnTo>
                    <a:pt x="157" y="9"/>
                  </a:lnTo>
                  <a:lnTo>
                    <a:pt x="0" y="9"/>
                  </a:lnTo>
                  <a:lnTo>
                    <a:pt x="9" y="0"/>
                  </a:lnTo>
                  <a:lnTo>
                    <a:pt x="9" y="481"/>
                  </a:lnTo>
                  <a:close/>
                </a:path>
              </a:pathLst>
            </a:custGeom>
            <a:solidFill>
              <a:srgbClr val="0000FF"/>
            </a:solidFill>
            <a:ln w="9">
              <a:solidFill>
                <a:srgbClr val="0000FF"/>
              </a:solidFill>
              <a:prstDash val="solid"/>
              <a:round/>
              <a:headEnd/>
              <a:tailEnd/>
            </a:ln>
          </p:spPr>
          <p:txBody>
            <a:bodyPr/>
            <a:lstStyle/>
            <a:p>
              <a:endParaRPr lang="de-DE"/>
            </a:p>
          </p:txBody>
        </p:sp>
        <p:sp>
          <p:nvSpPr>
            <p:cNvPr id="90179" name="Freeform 163"/>
            <p:cNvSpPr>
              <a:spLocks noEditPoints="1"/>
            </p:cNvSpPr>
            <p:nvPr/>
          </p:nvSpPr>
          <p:spPr bwMode="auto">
            <a:xfrm>
              <a:off x="2443163" y="4495788"/>
              <a:ext cx="84138" cy="277812"/>
            </a:xfrm>
            <a:custGeom>
              <a:avLst/>
              <a:gdLst>
                <a:gd name="T0" fmla="*/ 2147483647 w 53"/>
                <a:gd name="T1" fmla="*/ 2147483647 h 175"/>
                <a:gd name="T2" fmla="*/ 2147483647 w 53"/>
                <a:gd name="T3" fmla="*/ 0 h 175"/>
                <a:gd name="T4" fmla="*/ 2147483647 w 53"/>
                <a:gd name="T5" fmla="*/ 0 h 175"/>
                <a:gd name="T6" fmla="*/ 2147483647 w 53"/>
                <a:gd name="T7" fmla="*/ 2147483647 h 175"/>
                <a:gd name="T8" fmla="*/ 2147483647 w 53"/>
                <a:gd name="T9" fmla="*/ 2147483647 h 175"/>
                <a:gd name="T10" fmla="*/ 0 w 53"/>
                <a:gd name="T11" fmla="*/ 0 h 175"/>
                <a:gd name="T12" fmla="*/ 2147483647 w 53"/>
                <a:gd name="T13" fmla="*/ 0 h 175"/>
                <a:gd name="T14" fmla="*/ 2147483647 w 53"/>
                <a:gd name="T15" fmla="*/ 2147483647 h 175"/>
                <a:gd name="T16" fmla="*/ 0 w 53"/>
                <a:gd name="T17" fmla="*/ 2147483647 h 175"/>
                <a:gd name="T18" fmla="*/ 0 w 5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175">
                  <a:moveTo>
                    <a:pt x="26" y="175"/>
                  </a:moveTo>
                  <a:lnTo>
                    <a:pt x="26" y="0"/>
                  </a:lnTo>
                  <a:lnTo>
                    <a:pt x="35" y="0"/>
                  </a:lnTo>
                  <a:lnTo>
                    <a:pt x="35" y="175"/>
                  </a:lnTo>
                  <a:lnTo>
                    <a:pt x="26" y="175"/>
                  </a:lnTo>
                  <a:close/>
                  <a:moveTo>
                    <a:pt x="0" y="0"/>
                  </a:moveTo>
                  <a:lnTo>
                    <a:pt x="53" y="0"/>
                  </a:lnTo>
                  <a:lnTo>
                    <a:pt x="53" y="9"/>
                  </a:lnTo>
                  <a:lnTo>
                    <a:pt x="0" y="9"/>
                  </a:lnTo>
                  <a:lnTo>
                    <a:pt x="0" y="0"/>
                  </a:lnTo>
                  <a:close/>
                </a:path>
              </a:pathLst>
            </a:custGeom>
            <a:solidFill>
              <a:srgbClr val="000000"/>
            </a:solidFill>
            <a:ln w="9">
              <a:solidFill>
                <a:srgbClr val="000000"/>
              </a:solidFill>
              <a:prstDash val="solid"/>
              <a:round/>
              <a:headEnd/>
              <a:tailEnd/>
            </a:ln>
          </p:spPr>
          <p:txBody>
            <a:bodyPr/>
            <a:lstStyle/>
            <a:p>
              <a:endParaRPr lang="de-DE"/>
            </a:p>
          </p:txBody>
        </p:sp>
      </p:grpSp>
      <p:grpSp>
        <p:nvGrpSpPr>
          <p:cNvPr id="90119" name="Group 35976"/>
          <p:cNvGrpSpPr>
            <a:grpSpLocks/>
          </p:cNvGrpSpPr>
          <p:nvPr/>
        </p:nvGrpSpPr>
        <p:grpSpPr bwMode="auto">
          <a:xfrm>
            <a:off x="3422650" y="3678238"/>
            <a:ext cx="222250" cy="1873250"/>
            <a:chOff x="3233738" y="3678225"/>
            <a:chExt cx="250825" cy="1873250"/>
          </a:xfrm>
        </p:grpSpPr>
        <p:sp>
          <p:nvSpPr>
            <p:cNvPr id="90174" name="Rectangle 152"/>
            <p:cNvSpPr>
              <a:spLocks noChangeArrowheads="1"/>
            </p:cNvSpPr>
            <p:nvPr/>
          </p:nvSpPr>
          <p:spPr bwMode="auto">
            <a:xfrm>
              <a:off x="3233738" y="3956038"/>
              <a:ext cx="236538" cy="158115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175" name="Freeform 153"/>
            <p:cNvSpPr>
              <a:spLocks noEditPoints="1"/>
            </p:cNvSpPr>
            <p:nvPr/>
          </p:nvSpPr>
          <p:spPr bwMode="auto">
            <a:xfrm>
              <a:off x="3233738" y="3956038"/>
              <a:ext cx="250825" cy="1595437"/>
            </a:xfrm>
            <a:custGeom>
              <a:avLst/>
              <a:gdLst>
                <a:gd name="T0" fmla="*/ 0 w 158"/>
                <a:gd name="T1" fmla="*/ 0 h 1005"/>
                <a:gd name="T2" fmla="*/ 0 w 158"/>
                <a:gd name="T3" fmla="*/ 0 h 1005"/>
                <a:gd name="T4" fmla="*/ 2147483647 w 158"/>
                <a:gd name="T5" fmla="*/ 0 h 1005"/>
                <a:gd name="T6" fmla="*/ 2147483647 w 158"/>
                <a:gd name="T7" fmla="*/ 0 h 1005"/>
                <a:gd name="T8" fmla="*/ 2147483647 w 158"/>
                <a:gd name="T9" fmla="*/ 2147483647 h 1005"/>
                <a:gd name="T10" fmla="*/ 2147483647 w 158"/>
                <a:gd name="T11" fmla="*/ 2147483647 h 1005"/>
                <a:gd name="T12" fmla="*/ 0 w 158"/>
                <a:gd name="T13" fmla="*/ 2147483647 h 1005"/>
                <a:gd name="T14" fmla="*/ 0 w 158"/>
                <a:gd name="T15" fmla="*/ 2147483647 h 1005"/>
                <a:gd name="T16" fmla="*/ 0 w 158"/>
                <a:gd name="T17" fmla="*/ 0 h 1005"/>
                <a:gd name="T18" fmla="*/ 2147483647 w 158"/>
                <a:gd name="T19" fmla="*/ 2147483647 h 1005"/>
                <a:gd name="T20" fmla="*/ 0 w 158"/>
                <a:gd name="T21" fmla="*/ 2147483647 h 1005"/>
                <a:gd name="T22" fmla="*/ 2147483647 w 158"/>
                <a:gd name="T23" fmla="*/ 2147483647 h 1005"/>
                <a:gd name="T24" fmla="*/ 2147483647 w 158"/>
                <a:gd name="T25" fmla="*/ 2147483647 h 1005"/>
                <a:gd name="T26" fmla="*/ 2147483647 w 158"/>
                <a:gd name="T27" fmla="*/ 0 h 1005"/>
                <a:gd name="T28" fmla="*/ 2147483647 w 158"/>
                <a:gd name="T29" fmla="*/ 2147483647 h 1005"/>
                <a:gd name="T30" fmla="*/ 0 w 158"/>
                <a:gd name="T31" fmla="*/ 2147483647 h 1005"/>
                <a:gd name="T32" fmla="*/ 2147483647 w 158"/>
                <a:gd name="T33" fmla="*/ 0 h 1005"/>
                <a:gd name="T34" fmla="*/ 2147483647 w 158"/>
                <a:gd name="T35" fmla="*/ 2147483647 h 10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8" h="1005">
                  <a:moveTo>
                    <a:pt x="0" y="0"/>
                  </a:moveTo>
                  <a:lnTo>
                    <a:pt x="0" y="0"/>
                  </a:lnTo>
                  <a:lnTo>
                    <a:pt x="149" y="0"/>
                  </a:lnTo>
                  <a:lnTo>
                    <a:pt x="158" y="0"/>
                  </a:lnTo>
                  <a:lnTo>
                    <a:pt x="158" y="996"/>
                  </a:lnTo>
                  <a:lnTo>
                    <a:pt x="149" y="1005"/>
                  </a:lnTo>
                  <a:lnTo>
                    <a:pt x="0" y="1005"/>
                  </a:lnTo>
                  <a:lnTo>
                    <a:pt x="0" y="996"/>
                  </a:lnTo>
                  <a:lnTo>
                    <a:pt x="0" y="0"/>
                  </a:lnTo>
                  <a:close/>
                  <a:moveTo>
                    <a:pt x="9" y="996"/>
                  </a:moveTo>
                  <a:lnTo>
                    <a:pt x="0" y="996"/>
                  </a:lnTo>
                  <a:lnTo>
                    <a:pt x="149" y="996"/>
                  </a:lnTo>
                  <a:lnTo>
                    <a:pt x="149" y="0"/>
                  </a:lnTo>
                  <a:lnTo>
                    <a:pt x="149" y="8"/>
                  </a:lnTo>
                  <a:lnTo>
                    <a:pt x="0" y="8"/>
                  </a:lnTo>
                  <a:lnTo>
                    <a:pt x="9" y="0"/>
                  </a:lnTo>
                  <a:lnTo>
                    <a:pt x="9" y="996"/>
                  </a:lnTo>
                  <a:close/>
                </a:path>
              </a:pathLst>
            </a:custGeom>
            <a:solidFill>
              <a:srgbClr val="1F497D"/>
            </a:solidFill>
            <a:ln w="9">
              <a:solidFill>
                <a:srgbClr val="1F497D"/>
              </a:solidFill>
              <a:prstDash val="solid"/>
              <a:round/>
              <a:headEnd/>
              <a:tailEnd/>
            </a:ln>
          </p:spPr>
          <p:txBody>
            <a:bodyPr/>
            <a:lstStyle/>
            <a:p>
              <a:endParaRPr lang="de-DE"/>
            </a:p>
          </p:txBody>
        </p:sp>
        <p:sp>
          <p:nvSpPr>
            <p:cNvPr id="90176" name="Freeform 164"/>
            <p:cNvSpPr>
              <a:spLocks noEditPoints="1"/>
            </p:cNvSpPr>
            <p:nvPr/>
          </p:nvSpPr>
          <p:spPr bwMode="auto">
            <a:xfrm>
              <a:off x="3317875" y="3678225"/>
              <a:ext cx="82550" cy="277812"/>
            </a:xfrm>
            <a:custGeom>
              <a:avLst/>
              <a:gdLst>
                <a:gd name="T0" fmla="*/ 2147483647 w 52"/>
                <a:gd name="T1" fmla="*/ 2147483647 h 175"/>
                <a:gd name="T2" fmla="*/ 2147483647 w 52"/>
                <a:gd name="T3" fmla="*/ 0 h 175"/>
                <a:gd name="T4" fmla="*/ 2147483647 w 52"/>
                <a:gd name="T5" fmla="*/ 0 h 175"/>
                <a:gd name="T6" fmla="*/ 2147483647 w 52"/>
                <a:gd name="T7" fmla="*/ 2147483647 h 175"/>
                <a:gd name="T8" fmla="*/ 2147483647 w 52"/>
                <a:gd name="T9" fmla="*/ 2147483647 h 175"/>
                <a:gd name="T10" fmla="*/ 0 w 52"/>
                <a:gd name="T11" fmla="*/ 0 h 175"/>
                <a:gd name="T12" fmla="*/ 2147483647 w 52"/>
                <a:gd name="T13" fmla="*/ 0 h 175"/>
                <a:gd name="T14" fmla="*/ 2147483647 w 52"/>
                <a:gd name="T15" fmla="*/ 2147483647 h 175"/>
                <a:gd name="T16" fmla="*/ 0 w 52"/>
                <a:gd name="T17" fmla="*/ 2147483647 h 175"/>
                <a:gd name="T18" fmla="*/ 0 w 52"/>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75">
                  <a:moveTo>
                    <a:pt x="26" y="175"/>
                  </a:moveTo>
                  <a:lnTo>
                    <a:pt x="26" y="0"/>
                  </a:lnTo>
                  <a:lnTo>
                    <a:pt x="35" y="0"/>
                  </a:lnTo>
                  <a:lnTo>
                    <a:pt x="35" y="175"/>
                  </a:lnTo>
                  <a:lnTo>
                    <a:pt x="26" y="175"/>
                  </a:lnTo>
                  <a:close/>
                  <a:moveTo>
                    <a:pt x="0" y="0"/>
                  </a:moveTo>
                  <a:lnTo>
                    <a:pt x="52" y="0"/>
                  </a:lnTo>
                  <a:lnTo>
                    <a:pt x="52" y="8"/>
                  </a:lnTo>
                  <a:lnTo>
                    <a:pt x="0" y="8"/>
                  </a:lnTo>
                  <a:lnTo>
                    <a:pt x="0" y="0"/>
                  </a:lnTo>
                  <a:close/>
                </a:path>
              </a:pathLst>
            </a:custGeom>
            <a:solidFill>
              <a:srgbClr val="000000"/>
            </a:solidFill>
            <a:ln w="9">
              <a:solidFill>
                <a:srgbClr val="000000"/>
              </a:solidFill>
              <a:prstDash val="solid"/>
              <a:round/>
              <a:headEnd/>
              <a:tailEnd/>
            </a:ln>
          </p:spPr>
          <p:txBody>
            <a:bodyPr/>
            <a:lstStyle/>
            <a:p>
              <a:endParaRPr lang="de-DE"/>
            </a:p>
          </p:txBody>
        </p:sp>
      </p:grpSp>
      <p:grpSp>
        <p:nvGrpSpPr>
          <p:cNvPr id="90120" name="Group 35977"/>
          <p:cNvGrpSpPr>
            <a:grpSpLocks/>
          </p:cNvGrpSpPr>
          <p:nvPr/>
        </p:nvGrpSpPr>
        <p:grpSpPr bwMode="auto">
          <a:xfrm>
            <a:off x="4186238" y="3359150"/>
            <a:ext cx="234950" cy="2192338"/>
            <a:chOff x="4094163" y="3359138"/>
            <a:chExt cx="263525" cy="2192337"/>
          </a:xfrm>
        </p:grpSpPr>
        <p:sp>
          <p:nvSpPr>
            <p:cNvPr id="90171" name="Rectangle 154"/>
            <p:cNvSpPr>
              <a:spLocks noChangeArrowheads="1"/>
            </p:cNvSpPr>
            <p:nvPr/>
          </p:nvSpPr>
          <p:spPr bwMode="auto">
            <a:xfrm>
              <a:off x="4094163" y="3636950"/>
              <a:ext cx="250825" cy="1900237"/>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172" name="Freeform 155"/>
            <p:cNvSpPr>
              <a:spLocks noEditPoints="1"/>
            </p:cNvSpPr>
            <p:nvPr/>
          </p:nvSpPr>
          <p:spPr bwMode="auto">
            <a:xfrm>
              <a:off x="4094163" y="3636950"/>
              <a:ext cx="263525" cy="1914525"/>
            </a:xfrm>
            <a:custGeom>
              <a:avLst/>
              <a:gdLst>
                <a:gd name="T0" fmla="*/ 0 w 166"/>
                <a:gd name="T1" fmla="*/ 0 h 1206"/>
                <a:gd name="T2" fmla="*/ 0 w 166"/>
                <a:gd name="T3" fmla="*/ 0 h 1206"/>
                <a:gd name="T4" fmla="*/ 2147483647 w 166"/>
                <a:gd name="T5" fmla="*/ 0 h 1206"/>
                <a:gd name="T6" fmla="*/ 2147483647 w 166"/>
                <a:gd name="T7" fmla="*/ 0 h 1206"/>
                <a:gd name="T8" fmla="*/ 2147483647 w 166"/>
                <a:gd name="T9" fmla="*/ 2147483647 h 1206"/>
                <a:gd name="T10" fmla="*/ 2147483647 w 166"/>
                <a:gd name="T11" fmla="*/ 2147483647 h 1206"/>
                <a:gd name="T12" fmla="*/ 0 w 166"/>
                <a:gd name="T13" fmla="*/ 2147483647 h 1206"/>
                <a:gd name="T14" fmla="*/ 0 w 166"/>
                <a:gd name="T15" fmla="*/ 2147483647 h 1206"/>
                <a:gd name="T16" fmla="*/ 0 w 166"/>
                <a:gd name="T17" fmla="*/ 0 h 1206"/>
                <a:gd name="T18" fmla="*/ 2147483647 w 166"/>
                <a:gd name="T19" fmla="*/ 2147483647 h 1206"/>
                <a:gd name="T20" fmla="*/ 0 w 166"/>
                <a:gd name="T21" fmla="*/ 2147483647 h 1206"/>
                <a:gd name="T22" fmla="*/ 2147483647 w 166"/>
                <a:gd name="T23" fmla="*/ 2147483647 h 1206"/>
                <a:gd name="T24" fmla="*/ 2147483647 w 166"/>
                <a:gd name="T25" fmla="*/ 2147483647 h 1206"/>
                <a:gd name="T26" fmla="*/ 2147483647 w 166"/>
                <a:gd name="T27" fmla="*/ 0 h 1206"/>
                <a:gd name="T28" fmla="*/ 2147483647 w 166"/>
                <a:gd name="T29" fmla="*/ 2147483647 h 1206"/>
                <a:gd name="T30" fmla="*/ 0 w 166"/>
                <a:gd name="T31" fmla="*/ 2147483647 h 1206"/>
                <a:gd name="T32" fmla="*/ 2147483647 w 166"/>
                <a:gd name="T33" fmla="*/ 0 h 1206"/>
                <a:gd name="T34" fmla="*/ 2147483647 w 166"/>
                <a:gd name="T35" fmla="*/ 2147483647 h 12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6" h="1206">
                  <a:moveTo>
                    <a:pt x="0" y="0"/>
                  </a:moveTo>
                  <a:lnTo>
                    <a:pt x="0" y="0"/>
                  </a:lnTo>
                  <a:lnTo>
                    <a:pt x="158" y="0"/>
                  </a:lnTo>
                  <a:lnTo>
                    <a:pt x="166" y="0"/>
                  </a:lnTo>
                  <a:lnTo>
                    <a:pt x="166" y="1197"/>
                  </a:lnTo>
                  <a:lnTo>
                    <a:pt x="158" y="1206"/>
                  </a:lnTo>
                  <a:lnTo>
                    <a:pt x="0" y="1206"/>
                  </a:lnTo>
                  <a:lnTo>
                    <a:pt x="0" y="1197"/>
                  </a:lnTo>
                  <a:lnTo>
                    <a:pt x="0" y="0"/>
                  </a:lnTo>
                  <a:close/>
                  <a:moveTo>
                    <a:pt x="9" y="1197"/>
                  </a:moveTo>
                  <a:lnTo>
                    <a:pt x="0" y="1197"/>
                  </a:lnTo>
                  <a:lnTo>
                    <a:pt x="158" y="1197"/>
                  </a:lnTo>
                  <a:lnTo>
                    <a:pt x="158" y="0"/>
                  </a:lnTo>
                  <a:lnTo>
                    <a:pt x="158" y="8"/>
                  </a:lnTo>
                  <a:lnTo>
                    <a:pt x="0" y="8"/>
                  </a:lnTo>
                  <a:lnTo>
                    <a:pt x="9" y="0"/>
                  </a:lnTo>
                  <a:lnTo>
                    <a:pt x="9" y="1197"/>
                  </a:lnTo>
                  <a:close/>
                </a:path>
              </a:pathLst>
            </a:custGeom>
            <a:solidFill>
              <a:srgbClr val="1F497D"/>
            </a:solidFill>
            <a:ln w="9">
              <a:solidFill>
                <a:srgbClr val="1F497D"/>
              </a:solidFill>
              <a:prstDash val="solid"/>
              <a:round/>
              <a:headEnd/>
              <a:tailEnd/>
            </a:ln>
          </p:spPr>
          <p:txBody>
            <a:bodyPr/>
            <a:lstStyle/>
            <a:p>
              <a:endParaRPr lang="de-DE"/>
            </a:p>
          </p:txBody>
        </p:sp>
        <p:sp>
          <p:nvSpPr>
            <p:cNvPr id="90173" name="Freeform 165"/>
            <p:cNvSpPr>
              <a:spLocks noEditPoints="1"/>
            </p:cNvSpPr>
            <p:nvPr/>
          </p:nvSpPr>
          <p:spPr bwMode="auto">
            <a:xfrm>
              <a:off x="4178300" y="3359138"/>
              <a:ext cx="82550" cy="277812"/>
            </a:xfrm>
            <a:custGeom>
              <a:avLst/>
              <a:gdLst>
                <a:gd name="T0" fmla="*/ 2147483647 w 52"/>
                <a:gd name="T1" fmla="*/ 2147483647 h 175"/>
                <a:gd name="T2" fmla="*/ 2147483647 w 52"/>
                <a:gd name="T3" fmla="*/ 0 h 175"/>
                <a:gd name="T4" fmla="*/ 2147483647 w 52"/>
                <a:gd name="T5" fmla="*/ 0 h 175"/>
                <a:gd name="T6" fmla="*/ 2147483647 w 52"/>
                <a:gd name="T7" fmla="*/ 2147483647 h 175"/>
                <a:gd name="T8" fmla="*/ 2147483647 w 52"/>
                <a:gd name="T9" fmla="*/ 2147483647 h 175"/>
                <a:gd name="T10" fmla="*/ 0 w 52"/>
                <a:gd name="T11" fmla="*/ 0 h 175"/>
                <a:gd name="T12" fmla="*/ 2147483647 w 52"/>
                <a:gd name="T13" fmla="*/ 0 h 175"/>
                <a:gd name="T14" fmla="*/ 2147483647 w 52"/>
                <a:gd name="T15" fmla="*/ 2147483647 h 175"/>
                <a:gd name="T16" fmla="*/ 0 w 52"/>
                <a:gd name="T17" fmla="*/ 2147483647 h 175"/>
                <a:gd name="T18" fmla="*/ 0 w 52"/>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75">
                  <a:moveTo>
                    <a:pt x="26" y="175"/>
                  </a:moveTo>
                  <a:lnTo>
                    <a:pt x="26" y="0"/>
                  </a:lnTo>
                  <a:lnTo>
                    <a:pt x="35" y="0"/>
                  </a:lnTo>
                  <a:lnTo>
                    <a:pt x="35" y="175"/>
                  </a:lnTo>
                  <a:lnTo>
                    <a:pt x="26" y="175"/>
                  </a:lnTo>
                  <a:close/>
                  <a:moveTo>
                    <a:pt x="0" y="0"/>
                  </a:moveTo>
                  <a:lnTo>
                    <a:pt x="52" y="0"/>
                  </a:lnTo>
                  <a:lnTo>
                    <a:pt x="52" y="8"/>
                  </a:lnTo>
                  <a:lnTo>
                    <a:pt x="0" y="8"/>
                  </a:lnTo>
                  <a:lnTo>
                    <a:pt x="0" y="0"/>
                  </a:lnTo>
                  <a:close/>
                </a:path>
              </a:pathLst>
            </a:custGeom>
            <a:solidFill>
              <a:srgbClr val="000000"/>
            </a:solidFill>
            <a:ln w="9">
              <a:solidFill>
                <a:srgbClr val="000000"/>
              </a:solidFill>
              <a:prstDash val="solid"/>
              <a:round/>
              <a:headEnd/>
              <a:tailEnd/>
            </a:ln>
          </p:spPr>
          <p:txBody>
            <a:bodyPr/>
            <a:lstStyle/>
            <a:p>
              <a:endParaRPr lang="de-DE"/>
            </a:p>
          </p:txBody>
        </p:sp>
      </p:grpSp>
      <p:grpSp>
        <p:nvGrpSpPr>
          <p:cNvPr id="90121" name="Group 35978"/>
          <p:cNvGrpSpPr>
            <a:grpSpLocks/>
          </p:cNvGrpSpPr>
          <p:nvPr/>
        </p:nvGrpSpPr>
        <p:grpSpPr bwMode="auto">
          <a:xfrm>
            <a:off x="4951413" y="3178175"/>
            <a:ext cx="234950" cy="2373313"/>
            <a:chOff x="4954588" y="3178163"/>
            <a:chExt cx="263525" cy="2373312"/>
          </a:xfrm>
        </p:grpSpPr>
        <p:sp>
          <p:nvSpPr>
            <p:cNvPr id="90168" name="Rectangle 156"/>
            <p:cNvSpPr>
              <a:spLocks noChangeArrowheads="1"/>
            </p:cNvSpPr>
            <p:nvPr/>
          </p:nvSpPr>
          <p:spPr bwMode="auto">
            <a:xfrm>
              <a:off x="4954588" y="3455975"/>
              <a:ext cx="250825" cy="2081212"/>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169" name="Freeform 157"/>
            <p:cNvSpPr>
              <a:spLocks noEditPoints="1"/>
            </p:cNvSpPr>
            <p:nvPr/>
          </p:nvSpPr>
          <p:spPr bwMode="auto">
            <a:xfrm>
              <a:off x="4954588" y="3455975"/>
              <a:ext cx="263525" cy="2095500"/>
            </a:xfrm>
            <a:custGeom>
              <a:avLst/>
              <a:gdLst>
                <a:gd name="T0" fmla="*/ 0 w 166"/>
                <a:gd name="T1" fmla="*/ 0 h 1320"/>
                <a:gd name="T2" fmla="*/ 0 w 166"/>
                <a:gd name="T3" fmla="*/ 0 h 1320"/>
                <a:gd name="T4" fmla="*/ 2147483647 w 166"/>
                <a:gd name="T5" fmla="*/ 0 h 1320"/>
                <a:gd name="T6" fmla="*/ 2147483647 w 166"/>
                <a:gd name="T7" fmla="*/ 0 h 1320"/>
                <a:gd name="T8" fmla="*/ 2147483647 w 166"/>
                <a:gd name="T9" fmla="*/ 2147483647 h 1320"/>
                <a:gd name="T10" fmla="*/ 2147483647 w 166"/>
                <a:gd name="T11" fmla="*/ 2147483647 h 1320"/>
                <a:gd name="T12" fmla="*/ 0 w 166"/>
                <a:gd name="T13" fmla="*/ 2147483647 h 1320"/>
                <a:gd name="T14" fmla="*/ 0 w 166"/>
                <a:gd name="T15" fmla="*/ 2147483647 h 1320"/>
                <a:gd name="T16" fmla="*/ 0 w 166"/>
                <a:gd name="T17" fmla="*/ 0 h 1320"/>
                <a:gd name="T18" fmla="*/ 2147483647 w 166"/>
                <a:gd name="T19" fmla="*/ 2147483647 h 1320"/>
                <a:gd name="T20" fmla="*/ 0 w 166"/>
                <a:gd name="T21" fmla="*/ 2147483647 h 1320"/>
                <a:gd name="T22" fmla="*/ 2147483647 w 166"/>
                <a:gd name="T23" fmla="*/ 2147483647 h 1320"/>
                <a:gd name="T24" fmla="*/ 2147483647 w 166"/>
                <a:gd name="T25" fmla="*/ 2147483647 h 1320"/>
                <a:gd name="T26" fmla="*/ 2147483647 w 166"/>
                <a:gd name="T27" fmla="*/ 0 h 1320"/>
                <a:gd name="T28" fmla="*/ 2147483647 w 166"/>
                <a:gd name="T29" fmla="*/ 2147483647 h 1320"/>
                <a:gd name="T30" fmla="*/ 0 w 166"/>
                <a:gd name="T31" fmla="*/ 2147483647 h 1320"/>
                <a:gd name="T32" fmla="*/ 2147483647 w 166"/>
                <a:gd name="T33" fmla="*/ 0 h 1320"/>
                <a:gd name="T34" fmla="*/ 2147483647 w 166"/>
                <a:gd name="T35" fmla="*/ 2147483647 h 13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6" h="1320">
                  <a:moveTo>
                    <a:pt x="0" y="0"/>
                  </a:moveTo>
                  <a:lnTo>
                    <a:pt x="0" y="0"/>
                  </a:lnTo>
                  <a:lnTo>
                    <a:pt x="158" y="0"/>
                  </a:lnTo>
                  <a:lnTo>
                    <a:pt x="166" y="0"/>
                  </a:lnTo>
                  <a:lnTo>
                    <a:pt x="166" y="1311"/>
                  </a:lnTo>
                  <a:lnTo>
                    <a:pt x="158" y="1320"/>
                  </a:lnTo>
                  <a:lnTo>
                    <a:pt x="0" y="1320"/>
                  </a:lnTo>
                  <a:lnTo>
                    <a:pt x="0" y="1311"/>
                  </a:lnTo>
                  <a:lnTo>
                    <a:pt x="0" y="0"/>
                  </a:lnTo>
                  <a:close/>
                  <a:moveTo>
                    <a:pt x="9" y="1311"/>
                  </a:moveTo>
                  <a:lnTo>
                    <a:pt x="0" y="1311"/>
                  </a:lnTo>
                  <a:lnTo>
                    <a:pt x="158" y="1311"/>
                  </a:lnTo>
                  <a:lnTo>
                    <a:pt x="158" y="0"/>
                  </a:lnTo>
                  <a:lnTo>
                    <a:pt x="158" y="9"/>
                  </a:lnTo>
                  <a:lnTo>
                    <a:pt x="0" y="9"/>
                  </a:lnTo>
                  <a:lnTo>
                    <a:pt x="9" y="0"/>
                  </a:lnTo>
                  <a:lnTo>
                    <a:pt x="9" y="1311"/>
                  </a:lnTo>
                  <a:close/>
                </a:path>
              </a:pathLst>
            </a:custGeom>
            <a:solidFill>
              <a:srgbClr val="1F497D"/>
            </a:solidFill>
            <a:ln w="9">
              <a:solidFill>
                <a:srgbClr val="1F497D"/>
              </a:solidFill>
              <a:prstDash val="solid"/>
              <a:round/>
              <a:headEnd/>
              <a:tailEnd/>
            </a:ln>
          </p:spPr>
          <p:txBody>
            <a:bodyPr/>
            <a:lstStyle/>
            <a:p>
              <a:endParaRPr lang="de-DE"/>
            </a:p>
          </p:txBody>
        </p:sp>
        <p:sp>
          <p:nvSpPr>
            <p:cNvPr id="90170" name="Freeform 166"/>
            <p:cNvSpPr>
              <a:spLocks noEditPoints="1"/>
            </p:cNvSpPr>
            <p:nvPr/>
          </p:nvSpPr>
          <p:spPr bwMode="auto">
            <a:xfrm>
              <a:off x="5038725" y="3178163"/>
              <a:ext cx="82550" cy="277812"/>
            </a:xfrm>
            <a:custGeom>
              <a:avLst/>
              <a:gdLst>
                <a:gd name="T0" fmla="*/ 2147483647 w 52"/>
                <a:gd name="T1" fmla="*/ 2147483647 h 175"/>
                <a:gd name="T2" fmla="*/ 2147483647 w 52"/>
                <a:gd name="T3" fmla="*/ 0 h 175"/>
                <a:gd name="T4" fmla="*/ 2147483647 w 52"/>
                <a:gd name="T5" fmla="*/ 0 h 175"/>
                <a:gd name="T6" fmla="*/ 2147483647 w 52"/>
                <a:gd name="T7" fmla="*/ 2147483647 h 175"/>
                <a:gd name="T8" fmla="*/ 2147483647 w 52"/>
                <a:gd name="T9" fmla="*/ 2147483647 h 175"/>
                <a:gd name="T10" fmla="*/ 0 w 52"/>
                <a:gd name="T11" fmla="*/ 0 h 175"/>
                <a:gd name="T12" fmla="*/ 2147483647 w 52"/>
                <a:gd name="T13" fmla="*/ 0 h 175"/>
                <a:gd name="T14" fmla="*/ 2147483647 w 52"/>
                <a:gd name="T15" fmla="*/ 2147483647 h 175"/>
                <a:gd name="T16" fmla="*/ 0 w 52"/>
                <a:gd name="T17" fmla="*/ 2147483647 h 175"/>
                <a:gd name="T18" fmla="*/ 0 w 52"/>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75">
                  <a:moveTo>
                    <a:pt x="26" y="175"/>
                  </a:moveTo>
                  <a:lnTo>
                    <a:pt x="26" y="0"/>
                  </a:lnTo>
                  <a:lnTo>
                    <a:pt x="35" y="0"/>
                  </a:lnTo>
                  <a:lnTo>
                    <a:pt x="35" y="175"/>
                  </a:lnTo>
                  <a:lnTo>
                    <a:pt x="26" y="175"/>
                  </a:lnTo>
                  <a:close/>
                  <a:moveTo>
                    <a:pt x="0" y="0"/>
                  </a:moveTo>
                  <a:lnTo>
                    <a:pt x="52" y="0"/>
                  </a:lnTo>
                  <a:lnTo>
                    <a:pt x="52" y="9"/>
                  </a:lnTo>
                  <a:lnTo>
                    <a:pt x="0" y="9"/>
                  </a:lnTo>
                  <a:lnTo>
                    <a:pt x="0" y="0"/>
                  </a:lnTo>
                  <a:close/>
                </a:path>
              </a:pathLst>
            </a:custGeom>
            <a:solidFill>
              <a:srgbClr val="000000"/>
            </a:solidFill>
            <a:ln w="9">
              <a:solidFill>
                <a:srgbClr val="000000"/>
              </a:solidFill>
              <a:prstDash val="solid"/>
              <a:round/>
              <a:headEnd/>
              <a:tailEnd/>
            </a:ln>
          </p:spPr>
          <p:txBody>
            <a:bodyPr/>
            <a:lstStyle/>
            <a:p>
              <a:endParaRPr lang="de-DE"/>
            </a:p>
          </p:txBody>
        </p:sp>
      </p:grpSp>
      <p:grpSp>
        <p:nvGrpSpPr>
          <p:cNvPr id="90122" name="Group 35979"/>
          <p:cNvGrpSpPr>
            <a:grpSpLocks/>
          </p:cNvGrpSpPr>
          <p:nvPr/>
        </p:nvGrpSpPr>
        <p:grpSpPr bwMode="auto">
          <a:xfrm>
            <a:off x="5716588" y="3108325"/>
            <a:ext cx="233362" cy="2443163"/>
            <a:chOff x="5815013" y="3108313"/>
            <a:chExt cx="263525" cy="2443162"/>
          </a:xfrm>
        </p:grpSpPr>
        <p:sp>
          <p:nvSpPr>
            <p:cNvPr id="90165" name="Rectangle 158"/>
            <p:cNvSpPr>
              <a:spLocks noChangeArrowheads="1"/>
            </p:cNvSpPr>
            <p:nvPr/>
          </p:nvSpPr>
          <p:spPr bwMode="auto">
            <a:xfrm>
              <a:off x="5815013" y="3386125"/>
              <a:ext cx="249238" cy="2151062"/>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166" name="Freeform 159"/>
            <p:cNvSpPr>
              <a:spLocks noEditPoints="1"/>
            </p:cNvSpPr>
            <p:nvPr/>
          </p:nvSpPr>
          <p:spPr bwMode="auto">
            <a:xfrm>
              <a:off x="5815013" y="3386125"/>
              <a:ext cx="263525" cy="2165350"/>
            </a:xfrm>
            <a:custGeom>
              <a:avLst/>
              <a:gdLst>
                <a:gd name="T0" fmla="*/ 0 w 166"/>
                <a:gd name="T1" fmla="*/ 0 h 1364"/>
                <a:gd name="T2" fmla="*/ 0 w 166"/>
                <a:gd name="T3" fmla="*/ 0 h 1364"/>
                <a:gd name="T4" fmla="*/ 2147483647 w 166"/>
                <a:gd name="T5" fmla="*/ 0 h 1364"/>
                <a:gd name="T6" fmla="*/ 2147483647 w 166"/>
                <a:gd name="T7" fmla="*/ 0 h 1364"/>
                <a:gd name="T8" fmla="*/ 2147483647 w 166"/>
                <a:gd name="T9" fmla="*/ 2147483647 h 1364"/>
                <a:gd name="T10" fmla="*/ 2147483647 w 166"/>
                <a:gd name="T11" fmla="*/ 2147483647 h 1364"/>
                <a:gd name="T12" fmla="*/ 0 w 166"/>
                <a:gd name="T13" fmla="*/ 2147483647 h 1364"/>
                <a:gd name="T14" fmla="*/ 0 w 166"/>
                <a:gd name="T15" fmla="*/ 2147483647 h 1364"/>
                <a:gd name="T16" fmla="*/ 0 w 166"/>
                <a:gd name="T17" fmla="*/ 0 h 1364"/>
                <a:gd name="T18" fmla="*/ 2147483647 w 166"/>
                <a:gd name="T19" fmla="*/ 2147483647 h 1364"/>
                <a:gd name="T20" fmla="*/ 0 w 166"/>
                <a:gd name="T21" fmla="*/ 2147483647 h 1364"/>
                <a:gd name="T22" fmla="*/ 2147483647 w 166"/>
                <a:gd name="T23" fmla="*/ 2147483647 h 1364"/>
                <a:gd name="T24" fmla="*/ 2147483647 w 166"/>
                <a:gd name="T25" fmla="*/ 2147483647 h 1364"/>
                <a:gd name="T26" fmla="*/ 2147483647 w 166"/>
                <a:gd name="T27" fmla="*/ 0 h 1364"/>
                <a:gd name="T28" fmla="*/ 2147483647 w 166"/>
                <a:gd name="T29" fmla="*/ 2147483647 h 1364"/>
                <a:gd name="T30" fmla="*/ 0 w 166"/>
                <a:gd name="T31" fmla="*/ 2147483647 h 1364"/>
                <a:gd name="T32" fmla="*/ 2147483647 w 166"/>
                <a:gd name="T33" fmla="*/ 0 h 1364"/>
                <a:gd name="T34" fmla="*/ 2147483647 w 166"/>
                <a:gd name="T35" fmla="*/ 2147483647 h 13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6" h="1364">
                  <a:moveTo>
                    <a:pt x="0" y="0"/>
                  </a:moveTo>
                  <a:lnTo>
                    <a:pt x="0" y="0"/>
                  </a:lnTo>
                  <a:lnTo>
                    <a:pt x="157" y="0"/>
                  </a:lnTo>
                  <a:lnTo>
                    <a:pt x="166" y="0"/>
                  </a:lnTo>
                  <a:lnTo>
                    <a:pt x="166" y="1355"/>
                  </a:lnTo>
                  <a:lnTo>
                    <a:pt x="157" y="1364"/>
                  </a:lnTo>
                  <a:lnTo>
                    <a:pt x="0" y="1364"/>
                  </a:lnTo>
                  <a:lnTo>
                    <a:pt x="0" y="1355"/>
                  </a:lnTo>
                  <a:lnTo>
                    <a:pt x="0" y="0"/>
                  </a:lnTo>
                  <a:close/>
                  <a:moveTo>
                    <a:pt x="9" y="1355"/>
                  </a:moveTo>
                  <a:lnTo>
                    <a:pt x="0" y="1355"/>
                  </a:lnTo>
                  <a:lnTo>
                    <a:pt x="157" y="1355"/>
                  </a:lnTo>
                  <a:lnTo>
                    <a:pt x="157" y="0"/>
                  </a:lnTo>
                  <a:lnTo>
                    <a:pt x="157" y="9"/>
                  </a:lnTo>
                  <a:lnTo>
                    <a:pt x="0" y="9"/>
                  </a:lnTo>
                  <a:lnTo>
                    <a:pt x="9" y="0"/>
                  </a:lnTo>
                  <a:lnTo>
                    <a:pt x="9" y="1355"/>
                  </a:lnTo>
                  <a:close/>
                </a:path>
              </a:pathLst>
            </a:custGeom>
            <a:solidFill>
              <a:srgbClr val="1F497D"/>
            </a:solidFill>
            <a:ln w="9">
              <a:solidFill>
                <a:srgbClr val="1F497D"/>
              </a:solidFill>
              <a:prstDash val="solid"/>
              <a:round/>
              <a:headEnd/>
              <a:tailEnd/>
            </a:ln>
          </p:spPr>
          <p:txBody>
            <a:bodyPr/>
            <a:lstStyle/>
            <a:p>
              <a:endParaRPr lang="de-DE"/>
            </a:p>
          </p:txBody>
        </p:sp>
        <p:sp>
          <p:nvSpPr>
            <p:cNvPr id="90167" name="Freeform 167"/>
            <p:cNvSpPr>
              <a:spLocks noEditPoints="1"/>
            </p:cNvSpPr>
            <p:nvPr/>
          </p:nvSpPr>
          <p:spPr bwMode="auto">
            <a:xfrm>
              <a:off x="5899150" y="3108313"/>
              <a:ext cx="82550" cy="277812"/>
            </a:xfrm>
            <a:custGeom>
              <a:avLst/>
              <a:gdLst>
                <a:gd name="T0" fmla="*/ 2147483647 w 52"/>
                <a:gd name="T1" fmla="*/ 2147483647 h 175"/>
                <a:gd name="T2" fmla="*/ 2147483647 w 52"/>
                <a:gd name="T3" fmla="*/ 0 h 175"/>
                <a:gd name="T4" fmla="*/ 2147483647 w 52"/>
                <a:gd name="T5" fmla="*/ 0 h 175"/>
                <a:gd name="T6" fmla="*/ 2147483647 w 52"/>
                <a:gd name="T7" fmla="*/ 2147483647 h 175"/>
                <a:gd name="T8" fmla="*/ 2147483647 w 52"/>
                <a:gd name="T9" fmla="*/ 2147483647 h 175"/>
                <a:gd name="T10" fmla="*/ 0 w 52"/>
                <a:gd name="T11" fmla="*/ 0 h 175"/>
                <a:gd name="T12" fmla="*/ 2147483647 w 52"/>
                <a:gd name="T13" fmla="*/ 0 h 175"/>
                <a:gd name="T14" fmla="*/ 2147483647 w 52"/>
                <a:gd name="T15" fmla="*/ 2147483647 h 175"/>
                <a:gd name="T16" fmla="*/ 0 w 52"/>
                <a:gd name="T17" fmla="*/ 2147483647 h 175"/>
                <a:gd name="T18" fmla="*/ 0 w 52"/>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75">
                  <a:moveTo>
                    <a:pt x="26" y="175"/>
                  </a:moveTo>
                  <a:lnTo>
                    <a:pt x="26" y="0"/>
                  </a:lnTo>
                  <a:lnTo>
                    <a:pt x="35" y="0"/>
                  </a:lnTo>
                  <a:lnTo>
                    <a:pt x="35" y="175"/>
                  </a:lnTo>
                  <a:lnTo>
                    <a:pt x="26" y="175"/>
                  </a:lnTo>
                  <a:close/>
                  <a:moveTo>
                    <a:pt x="0" y="0"/>
                  </a:moveTo>
                  <a:lnTo>
                    <a:pt x="52" y="0"/>
                  </a:lnTo>
                  <a:lnTo>
                    <a:pt x="52" y="9"/>
                  </a:lnTo>
                  <a:lnTo>
                    <a:pt x="0" y="9"/>
                  </a:lnTo>
                  <a:lnTo>
                    <a:pt x="0" y="0"/>
                  </a:lnTo>
                  <a:close/>
                </a:path>
              </a:pathLst>
            </a:custGeom>
            <a:solidFill>
              <a:srgbClr val="000000"/>
            </a:solidFill>
            <a:ln w="9">
              <a:solidFill>
                <a:srgbClr val="000000"/>
              </a:solidFill>
              <a:prstDash val="solid"/>
              <a:round/>
              <a:headEnd/>
              <a:tailEnd/>
            </a:ln>
          </p:spPr>
          <p:txBody>
            <a:bodyPr/>
            <a:lstStyle/>
            <a:p>
              <a:endParaRPr lang="de-DE"/>
            </a:p>
          </p:txBody>
        </p:sp>
      </p:grpSp>
      <p:grpSp>
        <p:nvGrpSpPr>
          <p:cNvPr id="90123" name="Group 35980"/>
          <p:cNvGrpSpPr>
            <a:grpSpLocks/>
          </p:cNvGrpSpPr>
          <p:nvPr/>
        </p:nvGrpSpPr>
        <p:grpSpPr bwMode="auto">
          <a:xfrm>
            <a:off x="6494463" y="2887663"/>
            <a:ext cx="220662" cy="2663825"/>
            <a:chOff x="6689725" y="2887650"/>
            <a:chExt cx="249238" cy="2663825"/>
          </a:xfrm>
        </p:grpSpPr>
        <p:sp>
          <p:nvSpPr>
            <p:cNvPr id="90162" name="Rectangle 160"/>
            <p:cNvSpPr>
              <a:spLocks noChangeArrowheads="1"/>
            </p:cNvSpPr>
            <p:nvPr/>
          </p:nvSpPr>
          <p:spPr bwMode="auto">
            <a:xfrm>
              <a:off x="6689725" y="3163875"/>
              <a:ext cx="234950" cy="2373312"/>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163" name="Freeform 161"/>
            <p:cNvSpPr>
              <a:spLocks noEditPoints="1"/>
            </p:cNvSpPr>
            <p:nvPr/>
          </p:nvSpPr>
          <p:spPr bwMode="auto">
            <a:xfrm>
              <a:off x="6689725" y="3163875"/>
              <a:ext cx="249238" cy="2387600"/>
            </a:xfrm>
            <a:custGeom>
              <a:avLst/>
              <a:gdLst>
                <a:gd name="T0" fmla="*/ 0 w 157"/>
                <a:gd name="T1" fmla="*/ 0 h 1504"/>
                <a:gd name="T2" fmla="*/ 0 w 157"/>
                <a:gd name="T3" fmla="*/ 0 h 1504"/>
                <a:gd name="T4" fmla="*/ 2147483647 w 157"/>
                <a:gd name="T5" fmla="*/ 0 h 1504"/>
                <a:gd name="T6" fmla="*/ 2147483647 w 157"/>
                <a:gd name="T7" fmla="*/ 0 h 1504"/>
                <a:gd name="T8" fmla="*/ 2147483647 w 157"/>
                <a:gd name="T9" fmla="*/ 2147483647 h 1504"/>
                <a:gd name="T10" fmla="*/ 2147483647 w 157"/>
                <a:gd name="T11" fmla="*/ 2147483647 h 1504"/>
                <a:gd name="T12" fmla="*/ 0 w 157"/>
                <a:gd name="T13" fmla="*/ 2147483647 h 1504"/>
                <a:gd name="T14" fmla="*/ 0 w 157"/>
                <a:gd name="T15" fmla="*/ 2147483647 h 1504"/>
                <a:gd name="T16" fmla="*/ 0 w 157"/>
                <a:gd name="T17" fmla="*/ 0 h 1504"/>
                <a:gd name="T18" fmla="*/ 2147483647 w 157"/>
                <a:gd name="T19" fmla="*/ 2147483647 h 1504"/>
                <a:gd name="T20" fmla="*/ 0 w 157"/>
                <a:gd name="T21" fmla="*/ 2147483647 h 1504"/>
                <a:gd name="T22" fmla="*/ 2147483647 w 157"/>
                <a:gd name="T23" fmla="*/ 2147483647 h 1504"/>
                <a:gd name="T24" fmla="*/ 2147483647 w 157"/>
                <a:gd name="T25" fmla="*/ 2147483647 h 1504"/>
                <a:gd name="T26" fmla="*/ 2147483647 w 157"/>
                <a:gd name="T27" fmla="*/ 0 h 1504"/>
                <a:gd name="T28" fmla="*/ 2147483647 w 157"/>
                <a:gd name="T29" fmla="*/ 2147483647 h 1504"/>
                <a:gd name="T30" fmla="*/ 0 w 157"/>
                <a:gd name="T31" fmla="*/ 2147483647 h 1504"/>
                <a:gd name="T32" fmla="*/ 2147483647 w 157"/>
                <a:gd name="T33" fmla="*/ 0 h 1504"/>
                <a:gd name="T34" fmla="*/ 2147483647 w 157"/>
                <a:gd name="T35" fmla="*/ 2147483647 h 15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504">
                  <a:moveTo>
                    <a:pt x="0" y="0"/>
                  </a:moveTo>
                  <a:lnTo>
                    <a:pt x="0" y="0"/>
                  </a:lnTo>
                  <a:lnTo>
                    <a:pt x="148" y="0"/>
                  </a:lnTo>
                  <a:lnTo>
                    <a:pt x="157" y="0"/>
                  </a:lnTo>
                  <a:lnTo>
                    <a:pt x="157" y="1495"/>
                  </a:lnTo>
                  <a:lnTo>
                    <a:pt x="148" y="1504"/>
                  </a:lnTo>
                  <a:lnTo>
                    <a:pt x="0" y="1504"/>
                  </a:lnTo>
                  <a:lnTo>
                    <a:pt x="0" y="1495"/>
                  </a:lnTo>
                  <a:lnTo>
                    <a:pt x="0" y="0"/>
                  </a:lnTo>
                  <a:close/>
                  <a:moveTo>
                    <a:pt x="8" y="1495"/>
                  </a:moveTo>
                  <a:lnTo>
                    <a:pt x="0" y="1495"/>
                  </a:lnTo>
                  <a:lnTo>
                    <a:pt x="148" y="1495"/>
                  </a:lnTo>
                  <a:lnTo>
                    <a:pt x="148" y="0"/>
                  </a:lnTo>
                  <a:lnTo>
                    <a:pt x="148" y="9"/>
                  </a:lnTo>
                  <a:lnTo>
                    <a:pt x="0" y="9"/>
                  </a:lnTo>
                  <a:lnTo>
                    <a:pt x="8" y="0"/>
                  </a:lnTo>
                  <a:lnTo>
                    <a:pt x="8" y="1495"/>
                  </a:lnTo>
                  <a:close/>
                </a:path>
              </a:pathLst>
            </a:custGeom>
            <a:solidFill>
              <a:srgbClr val="1F497D"/>
            </a:solidFill>
            <a:ln w="9">
              <a:solidFill>
                <a:srgbClr val="1F497D"/>
              </a:solidFill>
              <a:prstDash val="solid"/>
              <a:round/>
              <a:headEnd/>
              <a:tailEnd/>
            </a:ln>
          </p:spPr>
          <p:txBody>
            <a:bodyPr/>
            <a:lstStyle/>
            <a:p>
              <a:endParaRPr lang="de-DE"/>
            </a:p>
          </p:txBody>
        </p:sp>
        <p:sp>
          <p:nvSpPr>
            <p:cNvPr id="90164" name="Freeform 168"/>
            <p:cNvSpPr>
              <a:spLocks noEditPoints="1"/>
            </p:cNvSpPr>
            <p:nvPr/>
          </p:nvSpPr>
          <p:spPr bwMode="auto">
            <a:xfrm>
              <a:off x="6757988" y="2887650"/>
              <a:ext cx="84138" cy="276225"/>
            </a:xfrm>
            <a:custGeom>
              <a:avLst/>
              <a:gdLst>
                <a:gd name="T0" fmla="*/ 2147483647 w 53"/>
                <a:gd name="T1" fmla="*/ 2147483647 h 174"/>
                <a:gd name="T2" fmla="*/ 2147483647 w 53"/>
                <a:gd name="T3" fmla="*/ 0 h 174"/>
                <a:gd name="T4" fmla="*/ 2147483647 w 53"/>
                <a:gd name="T5" fmla="*/ 0 h 174"/>
                <a:gd name="T6" fmla="*/ 2147483647 w 53"/>
                <a:gd name="T7" fmla="*/ 2147483647 h 174"/>
                <a:gd name="T8" fmla="*/ 2147483647 w 53"/>
                <a:gd name="T9" fmla="*/ 2147483647 h 174"/>
                <a:gd name="T10" fmla="*/ 0 w 53"/>
                <a:gd name="T11" fmla="*/ 0 h 174"/>
                <a:gd name="T12" fmla="*/ 2147483647 w 53"/>
                <a:gd name="T13" fmla="*/ 0 h 174"/>
                <a:gd name="T14" fmla="*/ 2147483647 w 53"/>
                <a:gd name="T15" fmla="*/ 2147483647 h 174"/>
                <a:gd name="T16" fmla="*/ 0 w 53"/>
                <a:gd name="T17" fmla="*/ 2147483647 h 174"/>
                <a:gd name="T18" fmla="*/ 0 w 53"/>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174">
                  <a:moveTo>
                    <a:pt x="27" y="174"/>
                  </a:moveTo>
                  <a:lnTo>
                    <a:pt x="27" y="0"/>
                  </a:lnTo>
                  <a:lnTo>
                    <a:pt x="35" y="0"/>
                  </a:lnTo>
                  <a:lnTo>
                    <a:pt x="35" y="174"/>
                  </a:lnTo>
                  <a:lnTo>
                    <a:pt x="27" y="174"/>
                  </a:lnTo>
                  <a:close/>
                  <a:moveTo>
                    <a:pt x="0" y="0"/>
                  </a:moveTo>
                  <a:lnTo>
                    <a:pt x="53" y="0"/>
                  </a:lnTo>
                  <a:lnTo>
                    <a:pt x="53" y="8"/>
                  </a:lnTo>
                  <a:lnTo>
                    <a:pt x="0" y="8"/>
                  </a:lnTo>
                  <a:lnTo>
                    <a:pt x="0" y="0"/>
                  </a:lnTo>
                  <a:close/>
                </a:path>
              </a:pathLst>
            </a:custGeom>
            <a:solidFill>
              <a:srgbClr val="000000"/>
            </a:solidFill>
            <a:ln w="9">
              <a:solidFill>
                <a:srgbClr val="000000"/>
              </a:solidFill>
              <a:prstDash val="solid"/>
              <a:round/>
              <a:headEnd/>
              <a:tailEnd/>
            </a:ln>
          </p:spPr>
          <p:txBody>
            <a:bodyPr/>
            <a:lstStyle/>
            <a:p>
              <a:endParaRPr lang="de-DE"/>
            </a:p>
          </p:txBody>
        </p:sp>
      </p:grpSp>
      <p:sp>
        <p:nvSpPr>
          <p:cNvPr id="90124" name="Rectangle 176"/>
          <p:cNvSpPr>
            <a:spLocks noChangeArrowheads="1"/>
          </p:cNvSpPr>
          <p:nvPr/>
        </p:nvSpPr>
        <p:spPr bwMode="auto">
          <a:xfrm>
            <a:off x="2484438" y="2206625"/>
            <a:ext cx="12700" cy="3330575"/>
          </a:xfrm>
          <a:prstGeom prst="rect">
            <a:avLst/>
          </a:prstGeom>
          <a:solidFill>
            <a:srgbClr val="868686"/>
          </a:solidFill>
          <a:ln w="9">
            <a:solidFill>
              <a:srgbClr val="868686"/>
            </a:solidFill>
            <a:miter lim="800000"/>
            <a:headEnd/>
            <a:tailEnd/>
          </a:ln>
        </p:spPr>
        <p:txBody>
          <a:bodyPr/>
          <a:lstStyle/>
          <a:p>
            <a:endParaRPr lang="en-US"/>
          </a:p>
        </p:txBody>
      </p:sp>
      <p:sp>
        <p:nvSpPr>
          <p:cNvPr id="90125" name="Freeform 177"/>
          <p:cNvSpPr>
            <a:spLocks noEditPoints="1"/>
          </p:cNvSpPr>
          <p:nvPr/>
        </p:nvSpPr>
        <p:spPr bwMode="auto">
          <a:xfrm>
            <a:off x="2435225" y="2206625"/>
            <a:ext cx="49213" cy="3344863"/>
          </a:xfrm>
          <a:custGeom>
            <a:avLst/>
            <a:gdLst>
              <a:gd name="T0" fmla="*/ 0 w 35"/>
              <a:gd name="T1" fmla="*/ 2147483647 h 2107"/>
              <a:gd name="T2" fmla="*/ 2147483647 w 35"/>
              <a:gd name="T3" fmla="*/ 2147483647 h 2107"/>
              <a:gd name="T4" fmla="*/ 2147483647 w 35"/>
              <a:gd name="T5" fmla="*/ 2147483647 h 2107"/>
              <a:gd name="T6" fmla="*/ 0 w 35"/>
              <a:gd name="T7" fmla="*/ 2147483647 h 2107"/>
              <a:gd name="T8" fmla="*/ 0 w 35"/>
              <a:gd name="T9" fmla="*/ 2147483647 h 2107"/>
              <a:gd name="T10" fmla="*/ 0 w 35"/>
              <a:gd name="T11" fmla="*/ 2147483647 h 2107"/>
              <a:gd name="T12" fmla="*/ 2147483647 w 35"/>
              <a:gd name="T13" fmla="*/ 2147483647 h 2107"/>
              <a:gd name="T14" fmla="*/ 2147483647 w 35"/>
              <a:gd name="T15" fmla="*/ 2147483647 h 2107"/>
              <a:gd name="T16" fmla="*/ 0 w 35"/>
              <a:gd name="T17" fmla="*/ 2147483647 h 2107"/>
              <a:gd name="T18" fmla="*/ 0 w 35"/>
              <a:gd name="T19" fmla="*/ 2147483647 h 2107"/>
              <a:gd name="T20" fmla="*/ 0 w 35"/>
              <a:gd name="T21" fmla="*/ 2147483647 h 2107"/>
              <a:gd name="T22" fmla="*/ 2147483647 w 35"/>
              <a:gd name="T23" fmla="*/ 2147483647 h 2107"/>
              <a:gd name="T24" fmla="*/ 2147483647 w 35"/>
              <a:gd name="T25" fmla="*/ 2147483647 h 2107"/>
              <a:gd name="T26" fmla="*/ 0 w 35"/>
              <a:gd name="T27" fmla="*/ 2147483647 h 2107"/>
              <a:gd name="T28" fmla="*/ 0 w 35"/>
              <a:gd name="T29" fmla="*/ 2147483647 h 2107"/>
              <a:gd name="T30" fmla="*/ 0 w 35"/>
              <a:gd name="T31" fmla="*/ 2147483647 h 2107"/>
              <a:gd name="T32" fmla="*/ 2147483647 w 35"/>
              <a:gd name="T33" fmla="*/ 2147483647 h 2107"/>
              <a:gd name="T34" fmla="*/ 2147483647 w 35"/>
              <a:gd name="T35" fmla="*/ 2147483647 h 2107"/>
              <a:gd name="T36" fmla="*/ 0 w 35"/>
              <a:gd name="T37" fmla="*/ 2147483647 h 2107"/>
              <a:gd name="T38" fmla="*/ 0 w 35"/>
              <a:gd name="T39" fmla="*/ 2147483647 h 2107"/>
              <a:gd name="T40" fmla="*/ 0 w 35"/>
              <a:gd name="T41" fmla="*/ 2147483647 h 2107"/>
              <a:gd name="T42" fmla="*/ 2147483647 w 35"/>
              <a:gd name="T43" fmla="*/ 2147483647 h 2107"/>
              <a:gd name="T44" fmla="*/ 2147483647 w 35"/>
              <a:gd name="T45" fmla="*/ 2147483647 h 2107"/>
              <a:gd name="T46" fmla="*/ 0 w 35"/>
              <a:gd name="T47" fmla="*/ 2147483647 h 2107"/>
              <a:gd name="T48" fmla="*/ 0 w 35"/>
              <a:gd name="T49" fmla="*/ 2147483647 h 2107"/>
              <a:gd name="T50" fmla="*/ 0 w 35"/>
              <a:gd name="T51" fmla="*/ 2147483647 h 2107"/>
              <a:gd name="T52" fmla="*/ 2147483647 w 35"/>
              <a:gd name="T53" fmla="*/ 2147483647 h 2107"/>
              <a:gd name="T54" fmla="*/ 2147483647 w 35"/>
              <a:gd name="T55" fmla="*/ 2147483647 h 2107"/>
              <a:gd name="T56" fmla="*/ 0 w 35"/>
              <a:gd name="T57" fmla="*/ 2147483647 h 2107"/>
              <a:gd name="T58" fmla="*/ 0 w 35"/>
              <a:gd name="T59" fmla="*/ 2147483647 h 2107"/>
              <a:gd name="T60" fmla="*/ 0 w 35"/>
              <a:gd name="T61" fmla="*/ 0 h 2107"/>
              <a:gd name="T62" fmla="*/ 2147483647 w 35"/>
              <a:gd name="T63" fmla="*/ 0 h 2107"/>
              <a:gd name="T64" fmla="*/ 2147483647 w 35"/>
              <a:gd name="T65" fmla="*/ 2147483647 h 2107"/>
              <a:gd name="T66" fmla="*/ 0 w 35"/>
              <a:gd name="T67" fmla="*/ 2147483647 h 2107"/>
              <a:gd name="T68" fmla="*/ 0 w 35"/>
              <a:gd name="T69" fmla="*/ 0 h 2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 h="2107">
                <a:moveTo>
                  <a:pt x="0" y="2098"/>
                </a:moveTo>
                <a:lnTo>
                  <a:pt x="35" y="2098"/>
                </a:lnTo>
                <a:lnTo>
                  <a:pt x="35" y="2107"/>
                </a:lnTo>
                <a:lnTo>
                  <a:pt x="0" y="2107"/>
                </a:lnTo>
                <a:lnTo>
                  <a:pt x="0" y="2098"/>
                </a:lnTo>
                <a:close/>
                <a:moveTo>
                  <a:pt x="0" y="1748"/>
                </a:moveTo>
                <a:lnTo>
                  <a:pt x="35" y="1748"/>
                </a:lnTo>
                <a:lnTo>
                  <a:pt x="35" y="1757"/>
                </a:lnTo>
                <a:lnTo>
                  <a:pt x="0" y="1757"/>
                </a:lnTo>
                <a:lnTo>
                  <a:pt x="0" y="1748"/>
                </a:lnTo>
                <a:close/>
                <a:moveTo>
                  <a:pt x="0" y="1399"/>
                </a:moveTo>
                <a:lnTo>
                  <a:pt x="35" y="1399"/>
                </a:lnTo>
                <a:lnTo>
                  <a:pt x="35" y="1407"/>
                </a:lnTo>
                <a:lnTo>
                  <a:pt x="0" y="1407"/>
                </a:lnTo>
                <a:lnTo>
                  <a:pt x="0" y="1399"/>
                </a:lnTo>
                <a:close/>
                <a:moveTo>
                  <a:pt x="0" y="1049"/>
                </a:moveTo>
                <a:lnTo>
                  <a:pt x="35" y="1049"/>
                </a:lnTo>
                <a:lnTo>
                  <a:pt x="35" y="1058"/>
                </a:lnTo>
                <a:lnTo>
                  <a:pt x="0" y="1058"/>
                </a:lnTo>
                <a:lnTo>
                  <a:pt x="0" y="1049"/>
                </a:lnTo>
                <a:close/>
                <a:moveTo>
                  <a:pt x="0" y="700"/>
                </a:moveTo>
                <a:lnTo>
                  <a:pt x="35" y="700"/>
                </a:lnTo>
                <a:lnTo>
                  <a:pt x="35" y="708"/>
                </a:lnTo>
                <a:lnTo>
                  <a:pt x="0" y="708"/>
                </a:lnTo>
                <a:lnTo>
                  <a:pt x="0" y="700"/>
                </a:lnTo>
                <a:close/>
                <a:moveTo>
                  <a:pt x="0" y="350"/>
                </a:moveTo>
                <a:lnTo>
                  <a:pt x="35" y="350"/>
                </a:lnTo>
                <a:lnTo>
                  <a:pt x="35" y="359"/>
                </a:lnTo>
                <a:lnTo>
                  <a:pt x="0" y="359"/>
                </a:lnTo>
                <a:lnTo>
                  <a:pt x="0" y="350"/>
                </a:lnTo>
                <a:close/>
                <a:moveTo>
                  <a:pt x="0" y="0"/>
                </a:moveTo>
                <a:lnTo>
                  <a:pt x="35" y="0"/>
                </a:lnTo>
                <a:lnTo>
                  <a:pt x="35" y="9"/>
                </a:lnTo>
                <a:lnTo>
                  <a:pt x="0" y="9"/>
                </a:lnTo>
                <a:lnTo>
                  <a:pt x="0" y="0"/>
                </a:lnTo>
                <a:close/>
              </a:path>
            </a:pathLst>
          </a:custGeom>
          <a:solidFill>
            <a:srgbClr val="868686"/>
          </a:solidFill>
          <a:ln w="9">
            <a:solidFill>
              <a:srgbClr val="868686"/>
            </a:solidFill>
            <a:prstDash val="solid"/>
            <a:round/>
            <a:headEnd/>
            <a:tailEnd/>
          </a:ln>
        </p:spPr>
        <p:txBody>
          <a:bodyPr/>
          <a:lstStyle/>
          <a:p>
            <a:endParaRPr lang="de-DE"/>
          </a:p>
        </p:txBody>
      </p:sp>
      <p:sp>
        <p:nvSpPr>
          <p:cNvPr id="90126" name="Rectangle 178"/>
          <p:cNvSpPr>
            <a:spLocks noChangeArrowheads="1"/>
          </p:cNvSpPr>
          <p:nvPr/>
        </p:nvSpPr>
        <p:spPr bwMode="auto">
          <a:xfrm>
            <a:off x="2484438" y="5537200"/>
            <a:ext cx="5378450" cy="14288"/>
          </a:xfrm>
          <a:prstGeom prst="rect">
            <a:avLst/>
          </a:prstGeom>
          <a:solidFill>
            <a:srgbClr val="868686"/>
          </a:solidFill>
          <a:ln w="9">
            <a:solidFill>
              <a:srgbClr val="868686"/>
            </a:solidFill>
            <a:miter lim="800000"/>
            <a:headEnd/>
            <a:tailEnd/>
          </a:ln>
        </p:spPr>
        <p:txBody>
          <a:bodyPr/>
          <a:lstStyle/>
          <a:p>
            <a:endParaRPr lang="en-US"/>
          </a:p>
        </p:txBody>
      </p:sp>
      <p:sp>
        <p:nvSpPr>
          <p:cNvPr id="90127" name="Freeform 179"/>
          <p:cNvSpPr>
            <a:spLocks noEditPoints="1"/>
          </p:cNvSpPr>
          <p:nvPr/>
        </p:nvSpPr>
        <p:spPr bwMode="auto">
          <a:xfrm>
            <a:off x="2484438" y="5537200"/>
            <a:ext cx="5391150" cy="55563"/>
          </a:xfrm>
          <a:custGeom>
            <a:avLst/>
            <a:gdLst>
              <a:gd name="T0" fmla="*/ 2147483647 w 3820"/>
              <a:gd name="T1" fmla="*/ 0 h 35"/>
              <a:gd name="T2" fmla="*/ 2147483647 w 3820"/>
              <a:gd name="T3" fmla="*/ 2147483647 h 35"/>
              <a:gd name="T4" fmla="*/ 0 w 3820"/>
              <a:gd name="T5" fmla="*/ 2147483647 h 35"/>
              <a:gd name="T6" fmla="*/ 0 w 3820"/>
              <a:gd name="T7" fmla="*/ 0 h 35"/>
              <a:gd name="T8" fmla="*/ 2147483647 w 3820"/>
              <a:gd name="T9" fmla="*/ 0 h 35"/>
              <a:gd name="T10" fmla="*/ 2147483647 w 3820"/>
              <a:gd name="T11" fmla="*/ 0 h 35"/>
              <a:gd name="T12" fmla="*/ 2147483647 w 3820"/>
              <a:gd name="T13" fmla="*/ 2147483647 h 35"/>
              <a:gd name="T14" fmla="*/ 2147483647 w 3820"/>
              <a:gd name="T15" fmla="*/ 2147483647 h 35"/>
              <a:gd name="T16" fmla="*/ 2147483647 w 3820"/>
              <a:gd name="T17" fmla="*/ 0 h 35"/>
              <a:gd name="T18" fmla="*/ 2147483647 w 3820"/>
              <a:gd name="T19" fmla="*/ 0 h 35"/>
              <a:gd name="T20" fmla="*/ 2147483647 w 3820"/>
              <a:gd name="T21" fmla="*/ 0 h 35"/>
              <a:gd name="T22" fmla="*/ 2147483647 w 3820"/>
              <a:gd name="T23" fmla="*/ 2147483647 h 35"/>
              <a:gd name="T24" fmla="*/ 2147483647 w 3820"/>
              <a:gd name="T25" fmla="*/ 2147483647 h 35"/>
              <a:gd name="T26" fmla="*/ 2147483647 w 3820"/>
              <a:gd name="T27" fmla="*/ 0 h 35"/>
              <a:gd name="T28" fmla="*/ 2147483647 w 3820"/>
              <a:gd name="T29" fmla="*/ 0 h 35"/>
              <a:gd name="T30" fmla="*/ 2147483647 w 3820"/>
              <a:gd name="T31" fmla="*/ 0 h 35"/>
              <a:gd name="T32" fmla="*/ 2147483647 w 3820"/>
              <a:gd name="T33" fmla="*/ 2147483647 h 35"/>
              <a:gd name="T34" fmla="*/ 2147483647 w 3820"/>
              <a:gd name="T35" fmla="*/ 2147483647 h 35"/>
              <a:gd name="T36" fmla="*/ 2147483647 w 3820"/>
              <a:gd name="T37" fmla="*/ 0 h 35"/>
              <a:gd name="T38" fmla="*/ 2147483647 w 3820"/>
              <a:gd name="T39" fmla="*/ 0 h 35"/>
              <a:gd name="T40" fmla="*/ 2147483647 w 3820"/>
              <a:gd name="T41" fmla="*/ 0 h 35"/>
              <a:gd name="T42" fmla="*/ 2147483647 w 3820"/>
              <a:gd name="T43" fmla="*/ 2147483647 h 35"/>
              <a:gd name="T44" fmla="*/ 2147483647 w 3820"/>
              <a:gd name="T45" fmla="*/ 2147483647 h 35"/>
              <a:gd name="T46" fmla="*/ 2147483647 w 3820"/>
              <a:gd name="T47" fmla="*/ 0 h 35"/>
              <a:gd name="T48" fmla="*/ 2147483647 w 3820"/>
              <a:gd name="T49" fmla="*/ 0 h 35"/>
              <a:gd name="T50" fmla="*/ 2147483647 w 3820"/>
              <a:gd name="T51" fmla="*/ 0 h 35"/>
              <a:gd name="T52" fmla="*/ 2147483647 w 3820"/>
              <a:gd name="T53" fmla="*/ 2147483647 h 35"/>
              <a:gd name="T54" fmla="*/ 2147483647 w 3820"/>
              <a:gd name="T55" fmla="*/ 2147483647 h 35"/>
              <a:gd name="T56" fmla="*/ 2147483647 w 3820"/>
              <a:gd name="T57" fmla="*/ 0 h 35"/>
              <a:gd name="T58" fmla="*/ 2147483647 w 3820"/>
              <a:gd name="T59" fmla="*/ 0 h 35"/>
              <a:gd name="T60" fmla="*/ 2147483647 w 3820"/>
              <a:gd name="T61" fmla="*/ 0 h 35"/>
              <a:gd name="T62" fmla="*/ 2147483647 w 3820"/>
              <a:gd name="T63" fmla="*/ 2147483647 h 35"/>
              <a:gd name="T64" fmla="*/ 2147483647 w 3820"/>
              <a:gd name="T65" fmla="*/ 2147483647 h 35"/>
              <a:gd name="T66" fmla="*/ 2147483647 w 3820"/>
              <a:gd name="T67" fmla="*/ 0 h 35"/>
              <a:gd name="T68" fmla="*/ 2147483647 w 3820"/>
              <a:gd name="T69" fmla="*/ 0 h 35"/>
              <a:gd name="T70" fmla="*/ 2147483647 w 3820"/>
              <a:gd name="T71" fmla="*/ 0 h 35"/>
              <a:gd name="T72" fmla="*/ 2147483647 w 3820"/>
              <a:gd name="T73" fmla="*/ 2147483647 h 35"/>
              <a:gd name="T74" fmla="*/ 2147483647 w 3820"/>
              <a:gd name="T75" fmla="*/ 2147483647 h 35"/>
              <a:gd name="T76" fmla="*/ 2147483647 w 3820"/>
              <a:gd name="T77" fmla="*/ 0 h 35"/>
              <a:gd name="T78" fmla="*/ 2147483647 w 3820"/>
              <a:gd name="T79" fmla="*/ 0 h 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0" h="35">
                <a:moveTo>
                  <a:pt x="9" y="0"/>
                </a:moveTo>
                <a:lnTo>
                  <a:pt x="9" y="35"/>
                </a:lnTo>
                <a:lnTo>
                  <a:pt x="0" y="35"/>
                </a:lnTo>
                <a:lnTo>
                  <a:pt x="0" y="0"/>
                </a:lnTo>
                <a:lnTo>
                  <a:pt x="9" y="0"/>
                </a:lnTo>
                <a:close/>
                <a:moveTo>
                  <a:pt x="551" y="0"/>
                </a:moveTo>
                <a:lnTo>
                  <a:pt x="551" y="35"/>
                </a:lnTo>
                <a:lnTo>
                  <a:pt x="542" y="35"/>
                </a:lnTo>
                <a:lnTo>
                  <a:pt x="542" y="0"/>
                </a:lnTo>
                <a:lnTo>
                  <a:pt x="551" y="0"/>
                </a:lnTo>
                <a:close/>
                <a:moveTo>
                  <a:pt x="1101" y="0"/>
                </a:moveTo>
                <a:lnTo>
                  <a:pt x="1101" y="35"/>
                </a:lnTo>
                <a:lnTo>
                  <a:pt x="1093" y="35"/>
                </a:lnTo>
                <a:lnTo>
                  <a:pt x="1093" y="0"/>
                </a:lnTo>
                <a:lnTo>
                  <a:pt x="1101" y="0"/>
                </a:lnTo>
                <a:close/>
                <a:moveTo>
                  <a:pt x="1643" y="0"/>
                </a:moveTo>
                <a:lnTo>
                  <a:pt x="1643" y="35"/>
                </a:lnTo>
                <a:lnTo>
                  <a:pt x="1635" y="35"/>
                </a:lnTo>
                <a:lnTo>
                  <a:pt x="1635" y="0"/>
                </a:lnTo>
                <a:lnTo>
                  <a:pt x="1643" y="0"/>
                </a:lnTo>
                <a:close/>
                <a:moveTo>
                  <a:pt x="2185" y="0"/>
                </a:moveTo>
                <a:lnTo>
                  <a:pt x="2185" y="35"/>
                </a:lnTo>
                <a:lnTo>
                  <a:pt x="2176" y="35"/>
                </a:lnTo>
                <a:lnTo>
                  <a:pt x="2176" y="0"/>
                </a:lnTo>
                <a:lnTo>
                  <a:pt x="2185" y="0"/>
                </a:lnTo>
                <a:close/>
                <a:moveTo>
                  <a:pt x="2727" y="0"/>
                </a:moveTo>
                <a:lnTo>
                  <a:pt x="2727" y="35"/>
                </a:lnTo>
                <a:lnTo>
                  <a:pt x="2718" y="35"/>
                </a:lnTo>
                <a:lnTo>
                  <a:pt x="2718" y="0"/>
                </a:lnTo>
                <a:lnTo>
                  <a:pt x="2727" y="0"/>
                </a:lnTo>
                <a:close/>
                <a:moveTo>
                  <a:pt x="3269" y="0"/>
                </a:moveTo>
                <a:lnTo>
                  <a:pt x="3269" y="35"/>
                </a:lnTo>
                <a:lnTo>
                  <a:pt x="3260" y="35"/>
                </a:lnTo>
                <a:lnTo>
                  <a:pt x="3260" y="0"/>
                </a:lnTo>
                <a:lnTo>
                  <a:pt x="3269" y="0"/>
                </a:lnTo>
                <a:close/>
                <a:moveTo>
                  <a:pt x="3820" y="0"/>
                </a:moveTo>
                <a:lnTo>
                  <a:pt x="3820" y="35"/>
                </a:lnTo>
                <a:lnTo>
                  <a:pt x="3811" y="35"/>
                </a:lnTo>
                <a:lnTo>
                  <a:pt x="3811" y="0"/>
                </a:lnTo>
                <a:lnTo>
                  <a:pt x="3820" y="0"/>
                </a:lnTo>
                <a:close/>
              </a:path>
            </a:pathLst>
          </a:custGeom>
          <a:solidFill>
            <a:srgbClr val="868686"/>
          </a:solidFill>
          <a:ln w="9">
            <a:solidFill>
              <a:srgbClr val="868686"/>
            </a:solidFill>
            <a:prstDash val="solid"/>
            <a:round/>
            <a:headEnd/>
            <a:tailEnd/>
          </a:ln>
        </p:spPr>
        <p:txBody>
          <a:bodyPr/>
          <a:lstStyle/>
          <a:p>
            <a:endParaRPr lang="de-DE"/>
          </a:p>
        </p:txBody>
      </p:sp>
      <p:sp>
        <p:nvSpPr>
          <p:cNvPr id="90128" name="Rectangle 180"/>
          <p:cNvSpPr>
            <a:spLocks noChangeArrowheads="1"/>
          </p:cNvSpPr>
          <p:nvPr/>
        </p:nvSpPr>
        <p:spPr bwMode="auto">
          <a:xfrm>
            <a:off x="2251075" y="5440363"/>
            <a:ext cx="76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8</a:t>
            </a:r>
            <a:endParaRPr lang="en-US" sz="1200">
              <a:cs typeface="Arial" charset="0"/>
            </a:endParaRPr>
          </a:p>
        </p:txBody>
      </p:sp>
      <p:sp>
        <p:nvSpPr>
          <p:cNvPr id="90129" name="Rectangle 181"/>
          <p:cNvSpPr>
            <a:spLocks noChangeArrowheads="1"/>
          </p:cNvSpPr>
          <p:nvPr/>
        </p:nvSpPr>
        <p:spPr bwMode="auto">
          <a:xfrm>
            <a:off x="2165350" y="4884738"/>
            <a:ext cx="152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10</a:t>
            </a:r>
            <a:endParaRPr lang="en-US" sz="1200">
              <a:cs typeface="Arial" charset="0"/>
            </a:endParaRPr>
          </a:p>
        </p:txBody>
      </p:sp>
      <p:sp>
        <p:nvSpPr>
          <p:cNvPr id="90130" name="Rectangle 182"/>
          <p:cNvSpPr>
            <a:spLocks noChangeArrowheads="1"/>
          </p:cNvSpPr>
          <p:nvPr/>
        </p:nvSpPr>
        <p:spPr bwMode="auto">
          <a:xfrm>
            <a:off x="2165350" y="4329113"/>
            <a:ext cx="152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12</a:t>
            </a:r>
            <a:endParaRPr lang="en-US" sz="1200">
              <a:cs typeface="Arial" charset="0"/>
            </a:endParaRPr>
          </a:p>
        </p:txBody>
      </p:sp>
      <p:sp>
        <p:nvSpPr>
          <p:cNvPr id="90131" name="Rectangle 183"/>
          <p:cNvSpPr>
            <a:spLocks noChangeArrowheads="1"/>
          </p:cNvSpPr>
          <p:nvPr/>
        </p:nvSpPr>
        <p:spPr bwMode="auto">
          <a:xfrm>
            <a:off x="2165350" y="3775075"/>
            <a:ext cx="152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14</a:t>
            </a:r>
            <a:endParaRPr lang="en-US" sz="1200">
              <a:cs typeface="Arial" charset="0"/>
            </a:endParaRPr>
          </a:p>
        </p:txBody>
      </p:sp>
      <p:sp>
        <p:nvSpPr>
          <p:cNvPr id="90132" name="Rectangle 184"/>
          <p:cNvSpPr>
            <a:spLocks noChangeArrowheads="1"/>
          </p:cNvSpPr>
          <p:nvPr/>
        </p:nvSpPr>
        <p:spPr bwMode="auto">
          <a:xfrm>
            <a:off x="2165350" y="3219450"/>
            <a:ext cx="152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16</a:t>
            </a:r>
            <a:endParaRPr lang="en-US" sz="1200">
              <a:cs typeface="Arial" charset="0"/>
            </a:endParaRPr>
          </a:p>
        </p:txBody>
      </p:sp>
      <p:sp>
        <p:nvSpPr>
          <p:cNvPr id="90133" name="Rectangle 185"/>
          <p:cNvSpPr>
            <a:spLocks noChangeArrowheads="1"/>
          </p:cNvSpPr>
          <p:nvPr/>
        </p:nvSpPr>
        <p:spPr bwMode="auto">
          <a:xfrm>
            <a:off x="2165350" y="2665413"/>
            <a:ext cx="152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18</a:t>
            </a:r>
            <a:endParaRPr lang="en-US" sz="1200">
              <a:cs typeface="Arial" charset="0"/>
            </a:endParaRPr>
          </a:p>
        </p:txBody>
      </p:sp>
      <p:sp>
        <p:nvSpPr>
          <p:cNvPr id="90134" name="Rectangle 186"/>
          <p:cNvSpPr>
            <a:spLocks noChangeArrowheads="1"/>
          </p:cNvSpPr>
          <p:nvPr/>
        </p:nvSpPr>
        <p:spPr bwMode="auto">
          <a:xfrm>
            <a:off x="2165350" y="2133234"/>
            <a:ext cx="1524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20</a:t>
            </a:r>
            <a:endParaRPr lang="en-US" sz="1200">
              <a:cs typeface="Arial" charset="0"/>
            </a:endParaRPr>
          </a:p>
        </p:txBody>
      </p:sp>
      <p:sp>
        <p:nvSpPr>
          <p:cNvPr id="90135" name="Rectangle 187"/>
          <p:cNvSpPr>
            <a:spLocks noChangeArrowheads="1"/>
          </p:cNvSpPr>
          <p:nvPr/>
        </p:nvSpPr>
        <p:spPr bwMode="auto">
          <a:xfrm>
            <a:off x="2830513" y="5675313"/>
            <a:ext cx="29051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cs typeface="Arial" charset="0"/>
              </a:rPr>
              <a:t>TD1</a:t>
            </a:r>
            <a:endParaRPr lang="en-US" sz="1200" b="1">
              <a:cs typeface="Arial" charset="0"/>
            </a:endParaRPr>
          </a:p>
        </p:txBody>
      </p:sp>
      <p:sp>
        <p:nvSpPr>
          <p:cNvPr id="90136" name="Rectangle 188"/>
          <p:cNvSpPr>
            <a:spLocks noChangeArrowheads="1"/>
          </p:cNvSpPr>
          <p:nvPr/>
        </p:nvSpPr>
        <p:spPr bwMode="auto">
          <a:xfrm>
            <a:off x="3595688" y="5675313"/>
            <a:ext cx="29051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cs typeface="Arial" charset="0"/>
              </a:rPr>
              <a:t>TD2</a:t>
            </a:r>
            <a:endParaRPr lang="en-US" sz="1200" b="1">
              <a:cs typeface="Arial" charset="0"/>
            </a:endParaRPr>
          </a:p>
        </p:txBody>
      </p:sp>
      <p:sp>
        <p:nvSpPr>
          <p:cNvPr id="90137" name="Rectangle 189"/>
          <p:cNvSpPr>
            <a:spLocks noChangeArrowheads="1"/>
          </p:cNvSpPr>
          <p:nvPr/>
        </p:nvSpPr>
        <p:spPr bwMode="auto">
          <a:xfrm>
            <a:off x="4360863" y="5675313"/>
            <a:ext cx="288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cs typeface="Arial" charset="0"/>
              </a:rPr>
              <a:t>TD3</a:t>
            </a:r>
            <a:endParaRPr lang="en-US" sz="1200" b="1">
              <a:cs typeface="Arial" charset="0"/>
            </a:endParaRPr>
          </a:p>
        </p:txBody>
      </p:sp>
      <p:sp>
        <p:nvSpPr>
          <p:cNvPr id="90138" name="Rectangle 190"/>
          <p:cNvSpPr>
            <a:spLocks noChangeArrowheads="1"/>
          </p:cNvSpPr>
          <p:nvPr/>
        </p:nvSpPr>
        <p:spPr bwMode="auto">
          <a:xfrm>
            <a:off x="5137150" y="5675313"/>
            <a:ext cx="288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cs typeface="Arial" charset="0"/>
              </a:rPr>
              <a:t>TD4</a:t>
            </a:r>
            <a:endParaRPr lang="en-US" sz="1200" b="1">
              <a:cs typeface="Arial" charset="0"/>
            </a:endParaRPr>
          </a:p>
        </p:txBody>
      </p:sp>
      <p:sp>
        <p:nvSpPr>
          <p:cNvPr id="90139" name="Rectangle 191"/>
          <p:cNvSpPr>
            <a:spLocks noChangeArrowheads="1"/>
          </p:cNvSpPr>
          <p:nvPr/>
        </p:nvSpPr>
        <p:spPr bwMode="auto">
          <a:xfrm>
            <a:off x="5900738" y="5675313"/>
            <a:ext cx="29051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cs typeface="Arial" charset="0"/>
              </a:rPr>
              <a:t>TD5</a:t>
            </a:r>
            <a:endParaRPr lang="en-US" sz="1200" b="1">
              <a:cs typeface="Arial" charset="0"/>
            </a:endParaRPr>
          </a:p>
        </p:txBody>
      </p:sp>
      <p:sp>
        <p:nvSpPr>
          <p:cNvPr id="90140" name="Rectangle 192"/>
          <p:cNvSpPr>
            <a:spLocks noChangeArrowheads="1"/>
          </p:cNvSpPr>
          <p:nvPr/>
        </p:nvSpPr>
        <p:spPr bwMode="auto">
          <a:xfrm>
            <a:off x="6665913" y="5675313"/>
            <a:ext cx="29051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solidFill>
                  <a:srgbClr val="000000"/>
                </a:solidFill>
                <a:cs typeface="Arial" charset="0"/>
              </a:rPr>
              <a:t>TD6</a:t>
            </a:r>
            <a:endParaRPr lang="en-US" sz="1200" b="1">
              <a:cs typeface="Arial" charset="0"/>
            </a:endParaRPr>
          </a:p>
        </p:txBody>
      </p:sp>
      <p:sp>
        <p:nvSpPr>
          <p:cNvPr id="90141" name="Rectangle 193"/>
          <p:cNvSpPr>
            <a:spLocks noChangeArrowheads="1"/>
          </p:cNvSpPr>
          <p:nvPr/>
        </p:nvSpPr>
        <p:spPr bwMode="auto">
          <a:xfrm>
            <a:off x="7431088" y="5675313"/>
            <a:ext cx="13112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a:solidFill>
                  <a:srgbClr val="000000"/>
                </a:solidFill>
                <a:cs typeface="Arial" charset="0"/>
              </a:rPr>
              <a:t>Retention</a:t>
            </a:r>
          </a:p>
          <a:p>
            <a:r>
              <a:rPr lang="de-DE" sz="1200">
                <a:solidFill>
                  <a:srgbClr val="000000"/>
                </a:solidFill>
                <a:cs typeface="Arial" charset="0"/>
              </a:rPr>
              <a:t>20 Monate nach TD6</a:t>
            </a:r>
            <a:endParaRPr lang="en-US" sz="1200">
              <a:cs typeface="Arial" charset="0"/>
            </a:endParaRPr>
          </a:p>
        </p:txBody>
      </p:sp>
      <p:grpSp>
        <p:nvGrpSpPr>
          <p:cNvPr id="35983" name="Group 35982"/>
          <p:cNvGrpSpPr>
            <a:grpSpLocks/>
          </p:cNvGrpSpPr>
          <p:nvPr/>
        </p:nvGrpSpPr>
        <p:grpSpPr bwMode="auto">
          <a:xfrm>
            <a:off x="2879725" y="4011613"/>
            <a:ext cx="4822825" cy="1539875"/>
            <a:chOff x="2624138" y="4011600"/>
            <a:chExt cx="5424487" cy="1539875"/>
          </a:xfrm>
        </p:grpSpPr>
        <p:sp>
          <p:nvSpPr>
            <p:cNvPr id="90154" name="Freeform 162"/>
            <p:cNvSpPr>
              <a:spLocks noEditPoints="1"/>
            </p:cNvSpPr>
            <p:nvPr/>
          </p:nvSpPr>
          <p:spPr bwMode="auto">
            <a:xfrm>
              <a:off x="2624138" y="4287825"/>
              <a:ext cx="5424487" cy="1263650"/>
            </a:xfrm>
            <a:custGeom>
              <a:avLst/>
              <a:gdLst>
                <a:gd name="T0" fmla="*/ 0 w 3417"/>
                <a:gd name="T1" fmla="*/ 2147483647 h 796"/>
                <a:gd name="T2" fmla="*/ 2147483647 w 3417"/>
                <a:gd name="T3" fmla="*/ 2147483647 h 796"/>
                <a:gd name="T4" fmla="*/ 2147483647 w 3417"/>
                <a:gd name="T5" fmla="*/ 2147483647 h 796"/>
                <a:gd name="T6" fmla="*/ 0 w 3417"/>
                <a:gd name="T7" fmla="*/ 2147483647 h 796"/>
                <a:gd name="T8" fmla="*/ 0 w 3417"/>
                <a:gd name="T9" fmla="*/ 2147483647 h 796"/>
                <a:gd name="T10" fmla="*/ 2147483647 w 3417"/>
                <a:gd name="T11" fmla="*/ 2147483647 h 796"/>
                <a:gd name="T12" fmla="*/ 2147483647 w 3417"/>
                <a:gd name="T13" fmla="*/ 2147483647 h 796"/>
                <a:gd name="T14" fmla="*/ 2147483647 w 3417"/>
                <a:gd name="T15" fmla="*/ 2147483647 h 796"/>
                <a:gd name="T16" fmla="*/ 2147483647 w 3417"/>
                <a:gd name="T17" fmla="*/ 2147483647 h 796"/>
                <a:gd name="T18" fmla="*/ 2147483647 w 3417"/>
                <a:gd name="T19" fmla="*/ 2147483647 h 796"/>
                <a:gd name="T20" fmla="*/ 2147483647 w 3417"/>
                <a:gd name="T21" fmla="*/ 2147483647 h 796"/>
                <a:gd name="T22" fmla="*/ 2147483647 w 3417"/>
                <a:gd name="T23" fmla="*/ 2147483647 h 796"/>
                <a:gd name="T24" fmla="*/ 2147483647 w 3417"/>
                <a:gd name="T25" fmla="*/ 2147483647 h 796"/>
                <a:gd name="T26" fmla="*/ 2147483647 w 3417"/>
                <a:gd name="T27" fmla="*/ 2147483647 h 796"/>
                <a:gd name="T28" fmla="*/ 2147483647 w 3417"/>
                <a:gd name="T29" fmla="*/ 2147483647 h 796"/>
                <a:gd name="T30" fmla="*/ 2147483647 w 3417"/>
                <a:gd name="T31" fmla="*/ 2147483647 h 796"/>
                <a:gd name="T32" fmla="*/ 2147483647 w 3417"/>
                <a:gd name="T33" fmla="*/ 2147483647 h 796"/>
                <a:gd name="T34" fmla="*/ 2147483647 w 3417"/>
                <a:gd name="T35" fmla="*/ 2147483647 h 796"/>
                <a:gd name="T36" fmla="*/ 2147483647 w 3417"/>
                <a:gd name="T37" fmla="*/ 2147483647 h 796"/>
                <a:gd name="T38" fmla="*/ 2147483647 w 3417"/>
                <a:gd name="T39" fmla="*/ 2147483647 h 796"/>
                <a:gd name="T40" fmla="*/ 2147483647 w 3417"/>
                <a:gd name="T41" fmla="*/ 2147483647 h 796"/>
                <a:gd name="T42" fmla="*/ 2147483647 w 3417"/>
                <a:gd name="T43" fmla="*/ 2147483647 h 796"/>
                <a:gd name="T44" fmla="*/ 2147483647 w 3417"/>
                <a:gd name="T45" fmla="*/ 2147483647 h 796"/>
                <a:gd name="T46" fmla="*/ 2147483647 w 3417"/>
                <a:gd name="T47" fmla="*/ 2147483647 h 796"/>
                <a:gd name="T48" fmla="*/ 2147483647 w 3417"/>
                <a:gd name="T49" fmla="*/ 2147483647 h 796"/>
                <a:gd name="T50" fmla="*/ 2147483647 w 3417"/>
                <a:gd name="T51" fmla="*/ 0 h 796"/>
                <a:gd name="T52" fmla="*/ 2147483647 w 3417"/>
                <a:gd name="T53" fmla="*/ 0 h 796"/>
                <a:gd name="T54" fmla="*/ 2147483647 w 3417"/>
                <a:gd name="T55" fmla="*/ 2147483647 h 796"/>
                <a:gd name="T56" fmla="*/ 2147483647 w 3417"/>
                <a:gd name="T57" fmla="*/ 2147483647 h 796"/>
                <a:gd name="T58" fmla="*/ 2147483647 w 3417"/>
                <a:gd name="T59" fmla="*/ 0 h 796"/>
                <a:gd name="T60" fmla="*/ 2147483647 w 3417"/>
                <a:gd name="T61" fmla="*/ 2147483647 h 796"/>
                <a:gd name="T62" fmla="*/ 2147483647 w 3417"/>
                <a:gd name="T63" fmla="*/ 2147483647 h 796"/>
                <a:gd name="T64" fmla="*/ 2147483647 w 3417"/>
                <a:gd name="T65" fmla="*/ 2147483647 h 796"/>
                <a:gd name="T66" fmla="*/ 2147483647 w 3417"/>
                <a:gd name="T67" fmla="*/ 2147483647 h 796"/>
                <a:gd name="T68" fmla="*/ 2147483647 w 3417"/>
                <a:gd name="T69" fmla="*/ 2147483647 h 7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417" h="796">
                  <a:moveTo>
                    <a:pt x="0" y="665"/>
                  </a:moveTo>
                  <a:lnTo>
                    <a:pt x="148" y="665"/>
                  </a:lnTo>
                  <a:lnTo>
                    <a:pt x="148" y="796"/>
                  </a:lnTo>
                  <a:lnTo>
                    <a:pt x="0" y="796"/>
                  </a:lnTo>
                  <a:lnTo>
                    <a:pt x="0" y="665"/>
                  </a:lnTo>
                  <a:close/>
                  <a:moveTo>
                    <a:pt x="542" y="420"/>
                  </a:moveTo>
                  <a:lnTo>
                    <a:pt x="699" y="420"/>
                  </a:lnTo>
                  <a:lnTo>
                    <a:pt x="699" y="796"/>
                  </a:lnTo>
                  <a:lnTo>
                    <a:pt x="542" y="796"/>
                  </a:lnTo>
                  <a:lnTo>
                    <a:pt x="542" y="420"/>
                  </a:lnTo>
                  <a:close/>
                  <a:moveTo>
                    <a:pt x="1084" y="306"/>
                  </a:moveTo>
                  <a:lnTo>
                    <a:pt x="1241" y="306"/>
                  </a:lnTo>
                  <a:lnTo>
                    <a:pt x="1241" y="796"/>
                  </a:lnTo>
                  <a:lnTo>
                    <a:pt x="1084" y="796"/>
                  </a:lnTo>
                  <a:lnTo>
                    <a:pt x="1084" y="306"/>
                  </a:lnTo>
                  <a:close/>
                  <a:moveTo>
                    <a:pt x="1626" y="228"/>
                  </a:moveTo>
                  <a:lnTo>
                    <a:pt x="1783" y="228"/>
                  </a:lnTo>
                  <a:lnTo>
                    <a:pt x="1783" y="796"/>
                  </a:lnTo>
                  <a:lnTo>
                    <a:pt x="1626" y="796"/>
                  </a:lnTo>
                  <a:lnTo>
                    <a:pt x="1626" y="228"/>
                  </a:lnTo>
                  <a:close/>
                  <a:moveTo>
                    <a:pt x="2176" y="149"/>
                  </a:moveTo>
                  <a:lnTo>
                    <a:pt x="2325" y="149"/>
                  </a:lnTo>
                  <a:lnTo>
                    <a:pt x="2325" y="796"/>
                  </a:lnTo>
                  <a:lnTo>
                    <a:pt x="2176" y="796"/>
                  </a:lnTo>
                  <a:lnTo>
                    <a:pt x="2176" y="149"/>
                  </a:lnTo>
                  <a:close/>
                  <a:moveTo>
                    <a:pt x="2718" y="0"/>
                  </a:moveTo>
                  <a:lnTo>
                    <a:pt x="2875" y="0"/>
                  </a:lnTo>
                  <a:lnTo>
                    <a:pt x="2875" y="796"/>
                  </a:lnTo>
                  <a:lnTo>
                    <a:pt x="2718" y="796"/>
                  </a:lnTo>
                  <a:lnTo>
                    <a:pt x="2718" y="0"/>
                  </a:lnTo>
                  <a:close/>
                  <a:moveTo>
                    <a:pt x="3260" y="158"/>
                  </a:moveTo>
                  <a:lnTo>
                    <a:pt x="3417" y="158"/>
                  </a:lnTo>
                  <a:lnTo>
                    <a:pt x="3417" y="796"/>
                  </a:lnTo>
                  <a:lnTo>
                    <a:pt x="3260" y="796"/>
                  </a:lnTo>
                  <a:lnTo>
                    <a:pt x="3260" y="158"/>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DE"/>
            </a:p>
          </p:txBody>
        </p:sp>
        <p:sp>
          <p:nvSpPr>
            <p:cNvPr id="90155" name="Freeform 169"/>
            <p:cNvSpPr>
              <a:spLocks noEditPoints="1"/>
            </p:cNvSpPr>
            <p:nvPr/>
          </p:nvSpPr>
          <p:spPr bwMode="auto">
            <a:xfrm>
              <a:off x="2693988" y="5189525"/>
              <a:ext cx="82550" cy="153987"/>
            </a:xfrm>
            <a:custGeom>
              <a:avLst/>
              <a:gdLst>
                <a:gd name="T0" fmla="*/ 2147483647 w 52"/>
                <a:gd name="T1" fmla="*/ 2147483647 h 97"/>
                <a:gd name="T2" fmla="*/ 2147483647 w 52"/>
                <a:gd name="T3" fmla="*/ 0 h 97"/>
                <a:gd name="T4" fmla="*/ 2147483647 w 52"/>
                <a:gd name="T5" fmla="*/ 0 h 97"/>
                <a:gd name="T6" fmla="*/ 2147483647 w 52"/>
                <a:gd name="T7" fmla="*/ 2147483647 h 97"/>
                <a:gd name="T8" fmla="*/ 2147483647 w 52"/>
                <a:gd name="T9" fmla="*/ 2147483647 h 97"/>
                <a:gd name="T10" fmla="*/ 0 w 52"/>
                <a:gd name="T11" fmla="*/ 0 h 97"/>
                <a:gd name="T12" fmla="*/ 2147483647 w 52"/>
                <a:gd name="T13" fmla="*/ 0 h 97"/>
                <a:gd name="T14" fmla="*/ 2147483647 w 52"/>
                <a:gd name="T15" fmla="*/ 2147483647 h 97"/>
                <a:gd name="T16" fmla="*/ 0 w 52"/>
                <a:gd name="T17" fmla="*/ 2147483647 h 97"/>
                <a:gd name="T18" fmla="*/ 0 w 52"/>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97">
                  <a:moveTo>
                    <a:pt x="26" y="97"/>
                  </a:moveTo>
                  <a:lnTo>
                    <a:pt x="26" y="0"/>
                  </a:lnTo>
                  <a:lnTo>
                    <a:pt x="35" y="0"/>
                  </a:lnTo>
                  <a:lnTo>
                    <a:pt x="35" y="97"/>
                  </a:lnTo>
                  <a:lnTo>
                    <a:pt x="26" y="97"/>
                  </a:lnTo>
                  <a:close/>
                  <a:moveTo>
                    <a:pt x="0" y="0"/>
                  </a:moveTo>
                  <a:lnTo>
                    <a:pt x="52" y="0"/>
                  </a:lnTo>
                  <a:lnTo>
                    <a:pt x="52" y="9"/>
                  </a:lnTo>
                  <a:lnTo>
                    <a:pt x="0" y="9"/>
                  </a:lnTo>
                  <a:lnTo>
                    <a:pt x="0" y="0"/>
                  </a:lnTo>
                  <a:close/>
                </a:path>
              </a:pathLst>
            </a:custGeom>
            <a:solidFill>
              <a:srgbClr val="000000"/>
            </a:solidFill>
            <a:ln w="9">
              <a:solidFill>
                <a:srgbClr val="000000"/>
              </a:solidFill>
              <a:prstDash val="solid"/>
              <a:round/>
              <a:headEnd/>
              <a:tailEnd/>
            </a:ln>
          </p:spPr>
          <p:txBody>
            <a:bodyPr/>
            <a:lstStyle/>
            <a:p>
              <a:endParaRPr lang="de-DE"/>
            </a:p>
          </p:txBody>
        </p:sp>
        <p:sp>
          <p:nvSpPr>
            <p:cNvPr id="90156" name="Freeform 170"/>
            <p:cNvSpPr>
              <a:spLocks noEditPoints="1"/>
            </p:cNvSpPr>
            <p:nvPr/>
          </p:nvSpPr>
          <p:spPr bwMode="auto">
            <a:xfrm>
              <a:off x="3552825" y="4718038"/>
              <a:ext cx="84138" cy="222250"/>
            </a:xfrm>
            <a:custGeom>
              <a:avLst/>
              <a:gdLst>
                <a:gd name="T0" fmla="*/ 2147483647 w 53"/>
                <a:gd name="T1" fmla="*/ 2147483647 h 140"/>
                <a:gd name="T2" fmla="*/ 2147483647 w 53"/>
                <a:gd name="T3" fmla="*/ 0 h 140"/>
                <a:gd name="T4" fmla="*/ 2147483647 w 53"/>
                <a:gd name="T5" fmla="*/ 0 h 140"/>
                <a:gd name="T6" fmla="*/ 2147483647 w 53"/>
                <a:gd name="T7" fmla="*/ 2147483647 h 140"/>
                <a:gd name="T8" fmla="*/ 2147483647 w 53"/>
                <a:gd name="T9" fmla="*/ 2147483647 h 140"/>
                <a:gd name="T10" fmla="*/ 0 w 53"/>
                <a:gd name="T11" fmla="*/ 0 h 140"/>
                <a:gd name="T12" fmla="*/ 2147483647 w 53"/>
                <a:gd name="T13" fmla="*/ 0 h 140"/>
                <a:gd name="T14" fmla="*/ 2147483647 w 53"/>
                <a:gd name="T15" fmla="*/ 2147483647 h 140"/>
                <a:gd name="T16" fmla="*/ 0 w 53"/>
                <a:gd name="T17" fmla="*/ 2147483647 h 140"/>
                <a:gd name="T18" fmla="*/ 0 w 53"/>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140">
                  <a:moveTo>
                    <a:pt x="27" y="140"/>
                  </a:moveTo>
                  <a:lnTo>
                    <a:pt x="27" y="0"/>
                  </a:lnTo>
                  <a:lnTo>
                    <a:pt x="35" y="0"/>
                  </a:lnTo>
                  <a:lnTo>
                    <a:pt x="35" y="140"/>
                  </a:lnTo>
                  <a:lnTo>
                    <a:pt x="27" y="140"/>
                  </a:lnTo>
                  <a:close/>
                  <a:moveTo>
                    <a:pt x="0" y="0"/>
                  </a:moveTo>
                  <a:lnTo>
                    <a:pt x="53" y="0"/>
                  </a:lnTo>
                  <a:lnTo>
                    <a:pt x="53" y="9"/>
                  </a:lnTo>
                  <a:lnTo>
                    <a:pt x="0" y="9"/>
                  </a:lnTo>
                  <a:lnTo>
                    <a:pt x="0" y="0"/>
                  </a:lnTo>
                  <a:close/>
                </a:path>
              </a:pathLst>
            </a:custGeom>
            <a:solidFill>
              <a:srgbClr val="000000"/>
            </a:solidFill>
            <a:ln w="9">
              <a:solidFill>
                <a:srgbClr val="000000"/>
              </a:solidFill>
              <a:prstDash val="solid"/>
              <a:round/>
              <a:headEnd/>
              <a:tailEnd/>
            </a:ln>
          </p:spPr>
          <p:txBody>
            <a:bodyPr/>
            <a:lstStyle/>
            <a:p>
              <a:endParaRPr lang="de-DE"/>
            </a:p>
          </p:txBody>
        </p:sp>
        <p:sp>
          <p:nvSpPr>
            <p:cNvPr id="90157" name="Freeform 171"/>
            <p:cNvSpPr>
              <a:spLocks noEditPoints="1"/>
            </p:cNvSpPr>
            <p:nvPr/>
          </p:nvSpPr>
          <p:spPr bwMode="auto">
            <a:xfrm>
              <a:off x="4427538" y="4551350"/>
              <a:ext cx="84138" cy="222250"/>
            </a:xfrm>
            <a:custGeom>
              <a:avLst/>
              <a:gdLst>
                <a:gd name="T0" fmla="*/ 2147483647 w 53"/>
                <a:gd name="T1" fmla="*/ 2147483647 h 140"/>
                <a:gd name="T2" fmla="*/ 2147483647 w 53"/>
                <a:gd name="T3" fmla="*/ 0 h 140"/>
                <a:gd name="T4" fmla="*/ 2147483647 w 53"/>
                <a:gd name="T5" fmla="*/ 0 h 140"/>
                <a:gd name="T6" fmla="*/ 2147483647 w 53"/>
                <a:gd name="T7" fmla="*/ 2147483647 h 140"/>
                <a:gd name="T8" fmla="*/ 2147483647 w 53"/>
                <a:gd name="T9" fmla="*/ 2147483647 h 140"/>
                <a:gd name="T10" fmla="*/ 0 w 53"/>
                <a:gd name="T11" fmla="*/ 0 h 140"/>
                <a:gd name="T12" fmla="*/ 2147483647 w 53"/>
                <a:gd name="T13" fmla="*/ 0 h 140"/>
                <a:gd name="T14" fmla="*/ 2147483647 w 53"/>
                <a:gd name="T15" fmla="*/ 2147483647 h 140"/>
                <a:gd name="T16" fmla="*/ 0 w 53"/>
                <a:gd name="T17" fmla="*/ 2147483647 h 140"/>
                <a:gd name="T18" fmla="*/ 0 w 53"/>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140">
                  <a:moveTo>
                    <a:pt x="26" y="140"/>
                  </a:moveTo>
                  <a:lnTo>
                    <a:pt x="26" y="0"/>
                  </a:lnTo>
                  <a:lnTo>
                    <a:pt x="35" y="0"/>
                  </a:lnTo>
                  <a:lnTo>
                    <a:pt x="35" y="140"/>
                  </a:lnTo>
                  <a:lnTo>
                    <a:pt x="26" y="140"/>
                  </a:lnTo>
                  <a:close/>
                  <a:moveTo>
                    <a:pt x="0" y="0"/>
                  </a:moveTo>
                  <a:lnTo>
                    <a:pt x="53" y="0"/>
                  </a:lnTo>
                  <a:lnTo>
                    <a:pt x="53" y="9"/>
                  </a:lnTo>
                  <a:lnTo>
                    <a:pt x="0" y="9"/>
                  </a:lnTo>
                  <a:lnTo>
                    <a:pt x="0" y="0"/>
                  </a:lnTo>
                  <a:close/>
                </a:path>
              </a:pathLst>
            </a:custGeom>
            <a:solidFill>
              <a:srgbClr val="000000"/>
            </a:solidFill>
            <a:ln w="9">
              <a:solidFill>
                <a:srgbClr val="000000"/>
              </a:solidFill>
              <a:prstDash val="solid"/>
              <a:round/>
              <a:headEnd/>
              <a:tailEnd/>
            </a:ln>
          </p:spPr>
          <p:txBody>
            <a:bodyPr/>
            <a:lstStyle/>
            <a:p>
              <a:endParaRPr lang="de-DE"/>
            </a:p>
          </p:txBody>
        </p:sp>
        <p:sp>
          <p:nvSpPr>
            <p:cNvPr id="90158" name="Freeform 172"/>
            <p:cNvSpPr>
              <a:spLocks noEditPoints="1"/>
            </p:cNvSpPr>
            <p:nvPr/>
          </p:nvSpPr>
          <p:spPr bwMode="auto">
            <a:xfrm>
              <a:off x="5287963" y="4427525"/>
              <a:ext cx="82550" cy="222250"/>
            </a:xfrm>
            <a:custGeom>
              <a:avLst/>
              <a:gdLst>
                <a:gd name="T0" fmla="*/ 2147483647 w 52"/>
                <a:gd name="T1" fmla="*/ 2147483647 h 140"/>
                <a:gd name="T2" fmla="*/ 2147483647 w 52"/>
                <a:gd name="T3" fmla="*/ 0 h 140"/>
                <a:gd name="T4" fmla="*/ 2147483647 w 52"/>
                <a:gd name="T5" fmla="*/ 0 h 140"/>
                <a:gd name="T6" fmla="*/ 2147483647 w 52"/>
                <a:gd name="T7" fmla="*/ 2147483647 h 140"/>
                <a:gd name="T8" fmla="*/ 2147483647 w 52"/>
                <a:gd name="T9" fmla="*/ 2147483647 h 140"/>
                <a:gd name="T10" fmla="*/ 0 w 52"/>
                <a:gd name="T11" fmla="*/ 0 h 140"/>
                <a:gd name="T12" fmla="*/ 2147483647 w 52"/>
                <a:gd name="T13" fmla="*/ 0 h 140"/>
                <a:gd name="T14" fmla="*/ 2147483647 w 52"/>
                <a:gd name="T15" fmla="*/ 2147483647 h 140"/>
                <a:gd name="T16" fmla="*/ 0 w 52"/>
                <a:gd name="T17" fmla="*/ 2147483647 h 140"/>
                <a:gd name="T18" fmla="*/ 0 w 52"/>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40">
                  <a:moveTo>
                    <a:pt x="26" y="140"/>
                  </a:moveTo>
                  <a:lnTo>
                    <a:pt x="26" y="0"/>
                  </a:lnTo>
                  <a:lnTo>
                    <a:pt x="35" y="0"/>
                  </a:lnTo>
                  <a:lnTo>
                    <a:pt x="35" y="140"/>
                  </a:lnTo>
                  <a:lnTo>
                    <a:pt x="26" y="140"/>
                  </a:lnTo>
                  <a:close/>
                  <a:moveTo>
                    <a:pt x="0" y="0"/>
                  </a:moveTo>
                  <a:lnTo>
                    <a:pt x="52" y="0"/>
                  </a:lnTo>
                  <a:lnTo>
                    <a:pt x="52" y="8"/>
                  </a:lnTo>
                  <a:lnTo>
                    <a:pt x="0" y="8"/>
                  </a:lnTo>
                  <a:lnTo>
                    <a:pt x="0" y="0"/>
                  </a:lnTo>
                  <a:close/>
                </a:path>
              </a:pathLst>
            </a:custGeom>
            <a:solidFill>
              <a:srgbClr val="000000"/>
            </a:solidFill>
            <a:ln w="9">
              <a:solidFill>
                <a:srgbClr val="000000"/>
              </a:solidFill>
              <a:prstDash val="solid"/>
              <a:round/>
              <a:headEnd/>
              <a:tailEnd/>
            </a:ln>
          </p:spPr>
          <p:txBody>
            <a:bodyPr/>
            <a:lstStyle/>
            <a:p>
              <a:endParaRPr lang="de-DE"/>
            </a:p>
          </p:txBody>
        </p:sp>
        <p:sp>
          <p:nvSpPr>
            <p:cNvPr id="90159" name="Freeform 173"/>
            <p:cNvSpPr>
              <a:spLocks noEditPoints="1"/>
            </p:cNvSpPr>
            <p:nvPr/>
          </p:nvSpPr>
          <p:spPr bwMode="auto">
            <a:xfrm>
              <a:off x="6148387" y="4260838"/>
              <a:ext cx="82550" cy="263525"/>
            </a:xfrm>
            <a:custGeom>
              <a:avLst/>
              <a:gdLst>
                <a:gd name="T0" fmla="*/ 2147483647 w 52"/>
                <a:gd name="T1" fmla="*/ 2147483647 h 166"/>
                <a:gd name="T2" fmla="*/ 2147483647 w 52"/>
                <a:gd name="T3" fmla="*/ 0 h 166"/>
                <a:gd name="T4" fmla="*/ 2147483647 w 52"/>
                <a:gd name="T5" fmla="*/ 0 h 166"/>
                <a:gd name="T6" fmla="*/ 2147483647 w 52"/>
                <a:gd name="T7" fmla="*/ 2147483647 h 166"/>
                <a:gd name="T8" fmla="*/ 2147483647 w 52"/>
                <a:gd name="T9" fmla="*/ 2147483647 h 166"/>
                <a:gd name="T10" fmla="*/ 0 w 52"/>
                <a:gd name="T11" fmla="*/ 0 h 166"/>
                <a:gd name="T12" fmla="*/ 2147483647 w 52"/>
                <a:gd name="T13" fmla="*/ 0 h 166"/>
                <a:gd name="T14" fmla="*/ 2147483647 w 52"/>
                <a:gd name="T15" fmla="*/ 2147483647 h 166"/>
                <a:gd name="T16" fmla="*/ 0 w 52"/>
                <a:gd name="T17" fmla="*/ 2147483647 h 166"/>
                <a:gd name="T18" fmla="*/ 0 w 52"/>
                <a:gd name="T19" fmla="*/ 0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66">
                  <a:moveTo>
                    <a:pt x="26" y="166"/>
                  </a:moveTo>
                  <a:lnTo>
                    <a:pt x="26" y="0"/>
                  </a:lnTo>
                  <a:lnTo>
                    <a:pt x="35" y="0"/>
                  </a:lnTo>
                  <a:lnTo>
                    <a:pt x="35" y="166"/>
                  </a:lnTo>
                  <a:lnTo>
                    <a:pt x="26" y="166"/>
                  </a:lnTo>
                  <a:close/>
                  <a:moveTo>
                    <a:pt x="0" y="0"/>
                  </a:moveTo>
                  <a:lnTo>
                    <a:pt x="52" y="0"/>
                  </a:lnTo>
                  <a:lnTo>
                    <a:pt x="52" y="9"/>
                  </a:lnTo>
                  <a:lnTo>
                    <a:pt x="0" y="9"/>
                  </a:lnTo>
                  <a:lnTo>
                    <a:pt x="0" y="0"/>
                  </a:lnTo>
                  <a:close/>
                </a:path>
              </a:pathLst>
            </a:custGeom>
            <a:solidFill>
              <a:srgbClr val="000000"/>
            </a:solidFill>
            <a:ln w="9">
              <a:solidFill>
                <a:srgbClr val="000000"/>
              </a:solidFill>
              <a:prstDash val="solid"/>
              <a:round/>
              <a:headEnd/>
              <a:tailEnd/>
            </a:ln>
          </p:spPr>
          <p:txBody>
            <a:bodyPr/>
            <a:lstStyle/>
            <a:p>
              <a:endParaRPr lang="de-DE"/>
            </a:p>
          </p:txBody>
        </p:sp>
        <p:sp>
          <p:nvSpPr>
            <p:cNvPr id="90160" name="Freeform 174"/>
            <p:cNvSpPr>
              <a:spLocks noEditPoints="1"/>
            </p:cNvSpPr>
            <p:nvPr/>
          </p:nvSpPr>
          <p:spPr bwMode="auto">
            <a:xfrm>
              <a:off x="7008812" y="4011600"/>
              <a:ext cx="82550" cy="276225"/>
            </a:xfrm>
            <a:custGeom>
              <a:avLst/>
              <a:gdLst>
                <a:gd name="T0" fmla="*/ 2147483647 w 52"/>
                <a:gd name="T1" fmla="*/ 2147483647 h 174"/>
                <a:gd name="T2" fmla="*/ 2147483647 w 52"/>
                <a:gd name="T3" fmla="*/ 0 h 174"/>
                <a:gd name="T4" fmla="*/ 2147483647 w 52"/>
                <a:gd name="T5" fmla="*/ 0 h 174"/>
                <a:gd name="T6" fmla="*/ 2147483647 w 52"/>
                <a:gd name="T7" fmla="*/ 2147483647 h 174"/>
                <a:gd name="T8" fmla="*/ 2147483647 w 52"/>
                <a:gd name="T9" fmla="*/ 2147483647 h 174"/>
                <a:gd name="T10" fmla="*/ 0 w 52"/>
                <a:gd name="T11" fmla="*/ 0 h 174"/>
                <a:gd name="T12" fmla="*/ 2147483647 w 52"/>
                <a:gd name="T13" fmla="*/ 0 h 174"/>
                <a:gd name="T14" fmla="*/ 2147483647 w 52"/>
                <a:gd name="T15" fmla="*/ 2147483647 h 174"/>
                <a:gd name="T16" fmla="*/ 0 w 52"/>
                <a:gd name="T17" fmla="*/ 2147483647 h 174"/>
                <a:gd name="T18" fmla="*/ 0 w 52"/>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74">
                  <a:moveTo>
                    <a:pt x="26" y="174"/>
                  </a:moveTo>
                  <a:lnTo>
                    <a:pt x="26" y="0"/>
                  </a:lnTo>
                  <a:lnTo>
                    <a:pt x="35" y="0"/>
                  </a:lnTo>
                  <a:lnTo>
                    <a:pt x="35" y="174"/>
                  </a:lnTo>
                  <a:lnTo>
                    <a:pt x="26" y="174"/>
                  </a:lnTo>
                  <a:close/>
                  <a:moveTo>
                    <a:pt x="0" y="0"/>
                  </a:moveTo>
                  <a:lnTo>
                    <a:pt x="52" y="0"/>
                  </a:lnTo>
                  <a:lnTo>
                    <a:pt x="52" y="8"/>
                  </a:lnTo>
                  <a:lnTo>
                    <a:pt x="0" y="8"/>
                  </a:lnTo>
                  <a:lnTo>
                    <a:pt x="0" y="0"/>
                  </a:lnTo>
                  <a:close/>
                </a:path>
              </a:pathLst>
            </a:custGeom>
            <a:solidFill>
              <a:srgbClr val="000000"/>
            </a:solidFill>
            <a:ln w="9">
              <a:solidFill>
                <a:srgbClr val="000000"/>
              </a:solidFill>
              <a:prstDash val="solid"/>
              <a:round/>
              <a:headEnd/>
              <a:tailEnd/>
            </a:ln>
          </p:spPr>
          <p:txBody>
            <a:bodyPr/>
            <a:lstStyle/>
            <a:p>
              <a:endParaRPr lang="de-DE"/>
            </a:p>
          </p:txBody>
        </p:sp>
        <p:sp>
          <p:nvSpPr>
            <p:cNvPr id="90161" name="Freeform 175"/>
            <p:cNvSpPr>
              <a:spLocks noEditPoints="1"/>
            </p:cNvSpPr>
            <p:nvPr/>
          </p:nvSpPr>
          <p:spPr bwMode="auto">
            <a:xfrm>
              <a:off x="7869237" y="4330688"/>
              <a:ext cx="82550" cy="207962"/>
            </a:xfrm>
            <a:custGeom>
              <a:avLst/>
              <a:gdLst>
                <a:gd name="T0" fmla="*/ 2147483647 w 52"/>
                <a:gd name="T1" fmla="*/ 2147483647 h 131"/>
                <a:gd name="T2" fmla="*/ 2147483647 w 52"/>
                <a:gd name="T3" fmla="*/ 0 h 131"/>
                <a:gd name="T4" fmla="*/ 2147483647 w 52"/>
                <a:gd name="T5" fmla="*/ 0 h 131"/>
                <a:gd name="T6" fmla="*/ 2147483647 w 52"/>
                <a:gd name="T7" fmla="*/ 2147483647 h 131"/>
                <a:gd name="T8" fmla="*/ 2147483647 w 52"/>
                <a:gd name="T9" fmla="*/ 2147483647 h 131"/>
                <a:gd name="T10" fmla="*/ 0 w 52"/>
                <a:gd name="T11" fmla="*/ 0 h 131"/>
                <a:gd name="T12" fmla="*/ 2147483647 w 52"/>
                <a:gd name="T13" fmla="*/ 0 h 131"/>
                <a:gd name="T14" fmla="*/ 2147483647 w 52"/>
                <a:gd name="T15" fmla="*/ 2147483647 h 131"/>
                <a:gd name="T16" fmla="*/ 0 w 52"/>
                <a:gd name="T17" fmla="*/ 2147483647 h 131"/>
                <a:gd name="T18" fmla="*/ 0 w 52"/>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31">
                  <a:moveTo>
                    <a:pt x="26" y="131"/>
                  </a:moveTo>
                  <a:lnTo>
                    <a:pt x="26" y="0"/>
                  </a:lnTo>
                  <a:lnTo>
                    <a:pt x="35" y="0"/>
                  </a:lnTo>
                  <a:lnTo>
                    <a:pt x="35" y="131"/>
                  </a:lnTo>
                  <a:lnTo>
                    <a:pt x="26" y="131"/>
                  </a:lnTo>
                  <a:close/>
                  <a:moveTo>
                    <a:pt x="0" y="0"/>
                  </a:moveTo>
                  <a:lnTo>
                    <a:pt x="52" y="0"/>
                  </a:lnTo>
                  <a:lnTo>
                    <a:pt x="52" y="8"/>
                  </a:lnTo>
                  <a:lnTo>
                    <a:pt x="0" y="8"/>
                  </a:lnTo>
                  <a:lnTo>
                    <a:pt x="0" y="0"/>
                  </a:lnTo>
                  <a:close/>
                </a:path>
              </a:pathLst>
            </a:custGeom>
            <a:solidFill>
              <a:srgbClr val="000000"/>
            </a:solidFill>
            <a:ln w="9">
              <a:solidFill>
                <a:srgbClr val="000000"/>
              </a:solidFill>
              <a:prstDash val="solid"/>
              <a:round/>
              <a:headEnd/>
              <a:tailEnd/>
            </a:ln>
          </p:spPr>
          <p:txBody>
            <a:bodyPr/>
            <a:lstStyle/>
            <a:p>
              <a:endParaRPr lang="de-DE"/>
            </a:p>
          </p:txBody>
        </p:sp>
      </p:grpSp>
      <p:cxnSp>
        <p:nvCxnSpPr>
          <p:cNvPr id="35986" name="Straight Connector 35985"/>
          <p:cNvCxnSpPr/>
          <p:nvPr/>
        </p:nvCxnSpPr>
        <p:spPr>
          <a:xfrm>
            <a:off x="2646363" y="4773613"/>
            <a:ext cx="5229225" cy="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90144" name="Picture 334" descr="pic_FIG1_Balance5_weich"/>
          <p:cNvPicPr>
            <a:picLocks noChangeAspect="1" noChangeArrowheads="1"/>
          </p:cNvPicPr>
          <p:nvPr/>
        </p:nvPicPr>
        <p:blipFill>
          <a:blip r:embed="rId2" cstate="print">
            <a:extLst>
              <a:ext uri="{28A0092B-C50C-407E-A947-70E740481C1C}">
                <a14:useLocalDpi xmlns:a14="http://schemas.microsoft.com/office/drawing/2010/main" xmlns="" val="0"/>
              </a:ext>
            </a:extLst>
          </a:blip>
          <a:srcRect l="562" t="10147" r="70804" b="1015"/>
          <a:stretch>
            <a:fillRect/>
          </a:stretch>
        </p:blipFill>
        <p:spPr bwMode="auto">
          <a:xfrm>
            <a:off x="211138" y="2411413"/>
            <a:ext cx="1230312"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45" name="Rectangle 337"/>
          <p:cNvSpPr>
            <a:spLocks noChangeArrowheads="1"/>
          </p:cNvSpPr>
          <p:nvPr/>
        </p:nvSpPr>
        <p:spPr bwMode="auto">
          <a:xfrm>
            <a:off x="2597150" y="6253163"/>
            <a:ext cx="45958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de-DE" sz="1000"/>
              <a:t>Sehm, Taubert, Conde, Weise, Classen, Draganski, Villringer, Ragert, </a:t>
            </a:r>
            <a:r>
              <a:rPr lang="de-DE" sz="1000" b="1" i="1"/>
              <a:t>in review </a:t>
            </a:r>
            <a:r>
              <a:rPr lang="de-DE" sz="1000"/>
              <a:t>2012</a:t>
            </a:r>
            <a:endParaRPr lang="en-US" sz="1000"/>
          </a:p>
        </p:txBody>
      </p:sp>
      <p:grpSp>
        <p:nvGrpSpPr>
          <p:cNvPr id="90146" name="Group 35980"/>
          <p:cNvGrpSpPr>
            <a:grpSpLocks/>
          </p:cNvGrpSpPr>
          <p:nvPr/>
        </p:nvGrpSpPr>
        <p:grpSpPr bwMode="auto">
          <a:xfrm>
            <a:off x="7221538" y="3775075"/>
            <a:ext cx="242887" cy="1758950"/>
            <a:chOff x="6689725" y="2887650"/>
            <a:chExt cx="249238" cy="2663825"/>
          </a:xfrm>
        </p:grpSpPr>
        <p:sp>
          <p:nvSpPr>
            <p:cNvPr id="90151" name="Rectangle 160"/>
            <p:cNvSpPr>
              <a:spLocks noChangeArrowheads="1"/>
            </p:cNvSpPr>
            <p:nvPr/>
          </p:nvSpPr>
          <p:spPr bwMode="auto">
            <a:xfrm>
              <a:off x="6689725" y="3163875"/>
              <a:ext cx="234950" cy="2373312"/>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152" name="Freeform 161"/>
            <p:cNvSpPr>
              <a:spLocks noEditPoints="1"/>
            </p:cNvSpPr>
            <p:nvPr/>
          </p:nvSpPr>
          <p:spPr bwMode="auto">
            <a:xfrm>
              <a:off x="6689725" y="3163875"/>
              <a:ext cx="249238" cy="2387600"/>
            </a:xfrm>
            <a:custGeom>
              <a:avLst/>
              <a:gdLst>
                <a:gd name="T0" fmla="*/ 0 w 157"/>
                <a:gd name="T1" fmla="*/ 0 h 1504"/>
                <a:gd name="T2" fmla="*/ 0 w 157"/>
                <a:gd name="T3" fmla="*/ 0 h 1504"/>
                <a:gd name="T4" fmla="*/ 2147483647 w 157"/>
                <a:gd name="T5" fmla="*/ 0 h 1504"/>
                <a:gd name="T6" fmla="*/ 2147483647 w 157"/>
                <a:gd name="T7" fmla="*/ 0 h 1504"/>
                <a:gd name="T8" fmla="*/ 2147483647 w 157"/>
                <a:gd name="T9" fmla="*/ 2147483647 h 1504"/>
                <a:gd name="T10" fmla="*/ 2147483647 w 157"/>
                <a:gd name="T11" fmla="*/ 2147483647 h 1504"/>
                <a:gd name="T12" fmla="*/ 0 w 157"/>
                <a:gd name="T13" fmla="*/ 2147483647 h 1504"/>
                <a:gd name="T14" fmla="*/ 0 w 157"/>
                <a:gd name="T15" fmla="*/ 2147483647 h 1504"/>
                <a:gd name="T16" fmla="*/ 0 w 157"/>
                <a:gd name="T17" fmla="*/ 0 h 1504"/>
                <a:gd name="T18" fmla="*/ 2147483647 w 157"/>
                <a:gd name="T19" fmla="*/ 2147483647 h 1504"/>
                <a:gd name="T20" fmla="*/ 0 w 157"/>
                <a:gd name="T21" fmla="*/ 2147483647 h 1504"/>
                <a:gd name="T22" fmla="*/ 2147483647 w 157"/>
                <a:gd name="T23" fmla="*/ 2147483647 h 1504"/>
                <a:gd name="T24" fmla="*/ 2147483647 w 157"/>
                <a:gd name="T25" fmla="*/ 2147483647 h 1504"/>
                <a:gd name="T26" fmla="*/ 2147483647 w 157"/>
                <a:gd name="T27" fmla="*/ 0 h 1504"/>
                <a:gd name="T28" fmla="*/ 2147483647 w 157"/>
                <a:gd name="T29" fmla="*/ 2147483647 h 1504"/>
                <a:gd name="T30" fmla="*/ 0 w 157"/>
                <a:gd name="T31" fmla="*/ 2147483647 h 1504"/>
                <a:gd name="T32" fmla="*/ 2147483647 w 157"/>
                <a:gd name="T33" fmla="*/ 0 h 1504"/>
                <a:gd name="T34" fmla="*/ 2147483647 w 157"/>
                <a:gd name="T35" fmla="*/ 2147483647 h 15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504">
                  <a:moveTo>
                    <a:pt x="0" y="0"/>
                  </a:moveTo>
                  <a:lnTo>
                    <a:pt x="0" y="0"/>
                  </a:lnTo>
                  <a:lnTo>
                    <a:pt x="148" y="0"/>
                  </a:lnTo>
                  <a:lnTo>
                    <a:pt x="157" y="0"/>
                  </a:lnTo>
                  <a:lnTo>
                    <a:pt x="157" y="1495"/>
                  </a:lnTo>
                  <a:lnTo>
                    <a:pt x="148" y="1504"/>
                  </a:lnTo>
                  <a:lnTo>
                    <a:pt x="0" y="1504"/>
                  </a:lnTo>
                  <a:lnTo>
                    <a:pt x="0" y="1495"/>
                  </a:lnTo>
                  <a:lnTo>
                    <a:pt x="0" y="0"/>
                  </a:lnTo>
                  <a:close/>
                  <a:moveTo>
                    <a:pt x="8" y="1495"/>
                  </a:moveTo>
                  <a:lnTo>
                    <a:pt x="0" y="1495"/>
                  </a:lnTo>
                  <a:lnTo>
                    <a:pt x="148" y="1495"/>
                  </a:lnTo>
                  <a:lnTo>
                    <a:pt x="148" y="0"/>
                  </a:lnTo>
                  <a:lnTo>
                    <a:pt x="148" y="9"/>
                  </a:lnTo>
                  <a:lnTo>
                    <a:pt x="0" y="9"/>
                  </a:lnTo>
                  <a:lnTo>
                    <a:pt x="8" y="0"/>
                  </a:lnTo>
                  <a:lnTo>
                    <a:pt x="8" y="1495"/>
                  </a:lnTo>
                  <a:close/>
                </a:path>
              </a:pathLst>
            </a:custGeom>
            <a:solidFill>
              <a:srgbClr val="1F497D"/>
            </a:solidFill>
            <a:ln w="9">
              <a:solidFill>
                <a:srgbClr val="1F497D"/>
              </a:solidFill>
              <a:prstDash val="solid"/>
              <a:round/>
              <a:headEnd/>
              <a:tailEnd/>
            </a:ln>
          </p:spPr>
          <p:txBody>
            <a:bodyPr/>
            <a:lstStyle/>
            <a:p>
              <a:endParaRPr lang="de-DE"/>
            </a:p>
          </p:txBody>
        </p:sp>
        <p:sp>
          <p:nvSpPr>
            <p:cNvPr id="90153" name="Freeform 168"/>
            <p:cNvSpPr>
              <a:spLocks noEditPoints="1"/>
            </p:cNvSpPr>
            <p:nvPr/>
          </p:nvSpPr>
          <p:spPr bwMode="auto">
            <a:xfrm>
              <a:off x="6757988" y="2887650"/>
              <a:ext cx="84138" cy="276225"/>
            </a:xfrm>
            <a:custGeom>
              <a:avLst/>
              <a:gdLst>
                <a:gd name="T0" fmla="*/ 2147483647 w 53"/>
                <a:gd name="T1" fmla="*/ 2147483647 h 174"/>
                <a:gd name="T2" fmla="*/ 2147483647 w 53"/>
                <a:gd name="T3" fmla="*/ 0 h 174"/>
                <a:gd name="T4" fmla="*/ 2147483647 w 53"/>
                <a:gd name="T5" fmla="*/ 0 h 174"/>
                <a:gd name="T6" fmla="*/ 2147483647 w 53"/>
                <a:gd name="T7" fmla="*/ 2147483647 h 174"/>
                <a:gd name="T8" fmla="*/ 2147483647 w 53"/>
                <a:gd name="T9" fmla="*/ 2147483647 h 174"/>
                <a:gd name="T10" fmla="*/ 0 w 53"/>
                <a:gd name="T11" fmla="*/ 0 h 174"/>
                <a:gd name="T12" fmla="*/ 2147483647 w 53"/>
                <a:gd name="T13" fmla="*/ 0 h 174"/>
                <a:gd name="T14" fmla="*/ 2147483647 w 53"/>
                <a:gd name="T15" fmla="*/ 2147483647 h 174"/>
                <a:gd name="T16" fmla="*/ 0 w 53"/>
                <a:gd name="T17" fmla="*/ 2147483647 h 174"/>
                <a:gd name="T18" fmla="*/ 0 w 53"/>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174">
                  <a:moveTo>
                    <a:pt x="27" y="174"/>
                  </a:moveTo>
                  <a:lnTo>
                    <a:pt x="27" y="0"/>
                  </a:lnTo>
                  <a:lnTo>
                    <a:pt x="35" y="0"/>
                  </a:lnTo>
                  <a:lnTo>
                    <a:pt x="35" y="174"/>
                  </a:lnTo>
                  <a:lnTo>
                    <a:pt x="27" y="174"/>
                  </a:lnTo>
                  <a:close/>
                  <a:moveTo>
                    <a:pt x="0" y="0"/>
                  </a:moveTo>
                  <a:lnTo>
                    <a:pt x="53" y="0"/>
                  </a:lnTo>
                  <a:lnTo>
                    <a:pt x="53" y="8"/>
                  </a:lnTo>
                  <a:lnTo>
                    <a:pt x="0" y="8"/>
                  </a:lnTo>
                  <a:lnTo>
                    <a:pt x="0" y="0"/>
                  </a:lnTo>
                  <a:close/>
                </a:path>
              </a:pathLst>
            </a:custGeom>
            <a:solidFill>
              <a:srgbClr val="000000"/>
            </a:solidFill>
            <a:ln w="9">
              <a:solidFill>
                <a:srgbClr val="000000"/>
              </a:solidFill>
              <a:prstDash val="solid"/>
              <a:round/>
              <a:headEnd/>
              <a:tailEnd/>
            </a:ln>
          </p:spPr>
          <p:txBody>
            <a:bodyPr/>
            <a:lstStyle/>
            <a:p>
              <a:endParaRPr lang="de-DE"/>
            </a:p>
          </p:txBody>
        </p:sp>
      </p:grpSp>
      <p:sp>
        <p:nvSpPr>
          <p:cNvPr id="2" name="Rectangle 1"/>
          <p:cNvSpPr>
            <a:spLocks noChangeArrowheads="1"/>
          </p:cNvSpPr>
          <p:nvPr/>
        </p:nvSpPr>
        <p:spPr bwMode="auto">
          <a:xfrm>
            <a:off x="7042150" y="2613025"/>
            <a:ext cx="1776413" cy="35877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90148" name="Rectangle 24"/>
          <p:cNvSpPr>
            <a:spLocks noChangeArrowheads="1"/>
          </p:cNvSpPr>
          <p:nvPr/>
        </p:nvSpPr>
        <p:spPr bwMode="auto">
          <a:xfrm rot="-5400000">
            <a:off x="700881" y="3620294"/>
            <a:ext cx="24780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lIns="0" tIns="0" rIns="0" bIns="0">
            <a:spAutoFit/>
          </a:bodyPr>
          <a:lstStyle/>
          <a:p>
            <a:r>
              <a:rPr lang="en-GB" sz="1400" b="1">
                <a:solidFill>
                  <a:srgbClr val="000000"/>
                </a:solidFill>
                <a:cs typeface="Arial" charset="0"/>
              </a:rPr>
              <a:t>Zeit in waagerechter Position [s]</a:t>
            </a:r>
            <a:endParaRPr lang="en-GB" sz="1400" b="1">
              <a:cs typeface="Arial" charset="0"/>
            </a:endParaRPr>
          </a:p>
        </p:txBody>
      </p:sp>
      <p:sp>
        <p:nvSpPr>
          <p:cNvPr id="68" name="Title 1"/>
          <p:cNvSpPr txBox="1">
            <a:spLocks/>
          </p:cNvSpPr>
          <p:nvPr/>
        </p:nvSpPr>
        <p:spPr>
          <a:xfrm>
            <a:off x="211138" y="452437"/>
            <a:ext cx="8733570" cy="552451"/>
          </a:xfrm>
          <a:prstGeom prst="rect">
            <a:avLst/>
          </a:prstGeom>
        </p:spPr>
        <p:txBody>
          <a:bodyPr/>
          <a:lstStyle>
            <a:lvl1pPr algn="ctr" rtl="0" fontAlgn="base">
              <a:spcBef>
                <a:spcPct val="0"/>
              </a:spcBef>
              <a:spcAft>
                <a:spcPct val="0"/>
              </a:spcAft>
              <a:defRPr sz="2600">
                <a:solidFill>
                  <a:schemeClr val="tx2"/>
                </a:solidFill>
                <a:latin typeface="+mj-lt"/>
                <a:ea typeface="+mj-ea"/>
                <a:cs typeface="+mj-cs"/>
              </a:defRPr>
            </a:lvl1pPr>
            <a:lvl2pPr algn="ctr" rtl="0" fontAlgn="base">
              <a:spcBef>
                <a:spcPct val="0"/>
              </a:spcBef>
              <a:spcAft>
                <a:spcPct val="0"/>
              </a:spcAft>
              <a:defRPr sz="2600">
                <a:solidFill>
                  <a:schemeClr val="tx2"/>
                </a:solidFill>
                <a:latin typeface="Verdana" pitchFamily="1" charset="0"/>
              </a:defRPr>
            </a:lvl2pPr>
            <a:lvl3pPr algn="ctr" rtl="0" fontAlgn="base">
              <a:spcBef>
                <a:spcPct val="0"/>
              </a:spcBef>
              <a:spcAft>
                <a:spcPct val="0"/>
              </a:spcAft>
              <a:defRPr sz="2600">
                <a:solidFill>
                  <a:schemeClr val="tx2"/>
                </a:solidFill>
                <a:latin typeface="Verdana" pitchFamily="1" charset="0"/>
              </a:defRPr>
            </a:lvl3pPr>
            <a:lvl4pPr algn="ctr" rtl="0" fontAlgn="base">
              <a:spcBef>
                <a:spcPct val="0"/>
              </a:spcBef>
              <a:spcAft>
                <a:spcPct val="0"/>
              </a:spcAft>
              <a:defRPr sz="2600">
                <a:solidFill>
                  <a:schemeClr val="tx2"/>
                </a:solidFill>
                <a:latin typeface="Verdana" pitchFamily="1" charset="0"/>
              </a:defRPr>
            </a:lvl4pPr>
            <a:lvl5pPr algn="ctr" rtl="0" fontAlgn="base">
              <a:spcBef>
                <a:spcPct val="0"/>
              </a:spcBef>
              <a:spcAft>
                <a:spcPct val="0"/>
              </a:spcAft>
              <a:defRPr sz="2600">
                <a:solidFill>
                  <a:schemeClr val="tx2"/>
                </a:solidFill>
                <a:latin typeface="Verdana" pitchFamily="1" charset="0"/>
              </a:defRPr>
            </a:lvl5pPr>
            <a:lvl6pPr marL="457200" algn="ctr" rtl="0" fontAlgn="base">
              <a:spcBef>
                <a:spcPct val="0"/>
              </a:spcBef>
              <a:spcAft>
                <a:spcPct val="0"/>
              </a:spcAft>
              <a:defRPr sz="2600">
                <a:solidFill>
                  <a:schemeClr val="tx2"/>
                </a:solidFill>
                <a:latin typeface="Verdana" pitchFamily="1" charset="0"/>
              </a:defRPr>
            </a:lvl6pPr>
            <a:lvl7pPr marL="914400" algn="ctr" rtl="0" fontAlgn="base">
              <a:spcBef>
                <a:spcPct val="0"/>
              </a:spcBef>
              <a:spcAft>
                <a:spcPct val="0"/>
              </a:spcAft>
              <a:defRPr sz="2600">
                <a:solidFill>
                  <a:schemeClr val="tx2"/>
                </a:solidFill>
                <a:latin typeface="Verdana" pitchFamily="1" charset="0"/>
              </a:defRPr>
            </a:lvl7pPr>
            <a:lvl8pPr marL="1371600" algn="ctr" rtl="0" fontAlgn="base">
              <a:spcBef>
                <a:spcPct val="0"/>
              </a:spcBef>
              <a:spcAft>
                <a:spcPct val="0"/>
              </a:spcAft>
              <a:defRPr sz="2600">
                <a:solidFill>
                  <a:schemeClr val="tx2"/>
                </a:solidFill>
                <a:latin typeface="Verdana" pitchFamily="1" charset="0"/>
              </a:defRPr>
            </a:lvl8pPr>
            <a:lvl9pPr marL="1828800" algn="ctr" rtl="0" fontAlgn="base">
              <a:spcBef>
                <a:spcPct val="0"/>
              </a:spcBef>
              <a:spcAft>
                <a:spcPct val="0"/>
              </a:spcAft>
              <a:defRPr sz="2600">
                <a:solidFill>
                  <a:schemeClr val="tx2"/>
                </a:solidFill>
                <a:latin typeface="Verdana" pitchFamily="1" charset="0"/>
              </a:defRPr>
            </a:lvl9pPr>
          </a:lstStyle>
          <a:p>
            <a:pPr eaLnBrk="1" hangingPunct="1"/>
            <a:r>
              <a:rPr lang="en-US" sz="2400" kern="0" dirty="0" smtClean="0">
                <a:latin typeface="Verdana" pitchFamily="34" charset="0"/>
                <a:ea typeface="SimSun" pitchFamily="2" charset="-122"/>
                <a:cs typeface="Verdana" pitchFamily="34" charset="0"/>
              </a:rPr>
              <a:t>Improvement in Balance Control </a:t>
            </a:r>
          </a:p>
          <a:p>
            <a:pPr eaLnBrk="1" hangingPunct="1"/>
            <a:r>
              <a:rPr lang="en-US" sz="2400" kern="0" dirty="0">
                <a:latin typeface="Verdana" pitchFamily="34" charset="0"/>
                <a:ea typeface="SimSun" pitchFamily="2" charset="-122"/>
                <a:cs typeface="Verdana" pitchFamily="34" charset="0"/>
              </a:rPr>
              <a:t>i</a:t>
            </a:r>
            <a:r>
              <a:rPr lang="en-US" sz="2400" kern="0" dirty="0" smtClean="0">
                <a:latin typeface="Verdana" pitchFamily="34" charset="0"/>
                <a:ea typeface="SimSun" pitchFamily="2" charset="-122"/>
                <a:cs typeface="Verdana" pitchFamily="34" charset="0"/>
              </a:rPr>
              <a:t>n elderly subjects AND patients with Parkinson’s disease</a:t>
            </a:r>
            <a:endParaRPr lang="en-US" kern="0" dirty="0" smtClean="0">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3474549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9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ounded Rectangle 8"/>
          <p:cNvSpPr>
            <a:spLocks noChangeArrowheads="1"/>
          </p:cNvSpPr>
          <p:nvPr/>
        </p:nvSpPr>
        <p:spPr bwMode="auto">
          <a:xfrm>
            <a:off x="1376363" y="2470150"/>
            <a:ext cx="6364287" cy="3997325"/>
          </a:xfrm>
          <a:prstGeom prst="roundRect">
            <a:avLst>
              <a:gd name="adj" fmla="val 16667"/>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pic>
        <p:nvPicPr>
          <p:cNvPr id="91139"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68463" y="2630488"/>
            <a:ext cx="5832475" cy="366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1140" name="Group 170"/>
          <p:cNvGrpSpPr>
            <a:grpSpLocks/>
          </p:cNvGrpSpPr>
          <p:nvPr/>
        </p:nvGrpSpPr>
        <p:grpSpPr bwMode="auto">
          <a:xfrm>
            <a:off x="2603500" y="1501039"/>
            <a:ext cx="3916363" cy="623888"/>
            <a:chOff x="1845" y="385"/>
            <a:chExt cx="2775" cy="393"/>
          </a:xfrm>
        </p:grpSpPr>
        <p:pic>
          <p:nvPicPr>
            <p:cNvPr id="91148" name="Picture 49" descr="design_abbildungHG_weis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4" y="503"/>
              <a:ext cx="197" cy="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9" name="Picture 50"/>
            <p:cNvPicPr>
              <a:picLocks noChangeAspect="1" noChangeArrowheads="1"/>
            </p:cNvPicPr>
            <p:nvPr/>
          </p:nvPicPr>
          <p:blipFill>
            <a:blip r:embed="rId4" cstate="print">
              <a:lum contrast="6000"/>
              <a:extLst>
                <a:ext uri="{28A0092B-C50C-407E-A947-70E740481C1C}">
                  <a14:useLocalDpi xmlns:a14="http://schemas.microsoft.com/office/drawing/2010/main" xmlns="" val="0"/>
                </a:ext>
              </a:extLst>
            </a:blip>
            <a:srcRect/>
            <a:stretch>
              <a:fillRect/>
            </a:stretch>
          </p:blipFill>
          <p:spPr bwMode="auto">
            <a:xfrm>
              <a:off x="2100" y="526"/>
              <a:ext cx="250"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50" name="Line 93"/>
            <p:cNvSpPr>
              <a:spLocks noChangeShapeType="1"/>
            </p:cNvSpPr>
            <p:nvPr/>
          </p:nvSpPr>
          <p:spPr bwMode="auto">
            <a:xfrm>
              <a:off x="1997" y="437"/>
              <a:ext cx="0" cy="7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91151" name="Line 94"/>
            <p:cNvSpPr>
              <a:spLocks noChangeShapeType="1"/>
            </p:cNvSpPr>
            <p:nvPr/>
          </p:nvSpPr>
          <p:spPr bwMode="auto">
            <a:xfrm>
              <a:off x="1991" y="437"/>
              <a:ext cx="22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91152" name="Line 95"/>
            <p:cNvSpPr>
              <a:spLocks noChangeShapeType="1"/>
            </p:cNvSpPr>
            <p:nvPr/>
          </p:nvSpPr>
          <p:spPr bwMode="auto">
            <a:xfrm>
              <a:off x="2212" y="437"/>
              <a:ext cx="0" cy="72"/>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91153" name="Text Box 96"/>
            <p:cNvSpPr txBox="1">
              <a:spLocks noChangeArrowheads="1"/>
            </p:cNvSpPr>
            <p:nvPr/>
          </p:nvSpPr>
          <p:spPr bwMode="auto">
            <a:xfrm rot="-5400000">
              <a:off x="2366" y="507"/>
              <a:ext cx="21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000">
                  <a:latin typeface="Arial" charset="0"/>
                </a:rPr>
                <a:t>mo</a:t>
              </a:r>
              <a:endParaRPr lang="en-GB" sz="1000">
                <a:latin typeface="Arial" charset="0"/>
              </a:endParaRPr>
            </a:p>
          </p:txBody>
        </p:sp>
        <p:pic>
          <p:nvPicPr>
            <p:cNvPr id="91154" name="Picture 97"/>
            <p:cNvPicPr>
              <a:picLocks noChangeAspect="1" noChangeArrowheads="1"/>
            </p:cNvPicPr>
            <p:nvPr/>
          </p:nvPicPr>
          <p:blipFill>
            <a:blip r:embed="rId4" cstate="print">
              <a:lum contrast="6000"/>
              <a:extLst>
                <a:ext uri="{28A0092B-C50C-407E-A947-70E740481C1C}">
                  <a14:useLocalDpi xmlns:a14="http://schemas.microsoft.com/office/drawing/2010/main" xmlns="" val="0"/>
                </a:ext>
              </a:extLst>
            </a:blip>
            <a:srcRect/>
            <a:stretch>
              <a:fillRect/>
            </a:stretch>
          </p:blipFill>
          <p:spPr bwMode="auto">
            <a:xfrm>
              <a:off x="2379" y="524"/>
              <a:ext cx="25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55" name="Picture 99" descr="design_abbildungHG_weis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2" y="503"/>
              <a:ext cx="196"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56" name="Line 100"/>
            <p:cNvSpPr>
              <a:spLocks noChangeShapeType="1"/>
            </p:cNvSpPr>
            <p:nvPr/>
          </p:nvSpPr>
          <p:spPr bwMode="auto">
            <a:xfrm>
              <a:off x="2781" y="436"/>
              <a:ext cx="0" cy="7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91157" name="Line 101"/>
            <p:cNvSpPr>
              <a:spLocks noChangeShapeType="1"/>
            </p:cNvSpPr>
            <p:nvPr/>
          </p:nvSpPr>
          <p:spPr bwMode="auto">
            <a:xfrm>
              <a:off x="2779" y="436"/>
              <a:ext cx="22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91158" name="Line 102"/>
            <p:cNvSpPr>
              <a:spLocks noChangeShapeType="1"/>
            </p:cNvSpPr>
            <p:nvPr/>
          </p:nvSpPr>
          <p:spPr bwMode="auto">
            <a:xfrm>
              <a:off x="3003" y="436"/>
              <a:ext cx="0" cy="72"/>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91159" name="Text Box 103"/>
            <p:cNvSpPr txBox="1">
              <a:spLocks noChangeArrowheads="1"/>
            </p:cNvSpPr>
            <p:nvPr/>
          </p:nvSpPr>
          <p:spPr bwMode="auto">
            <a:xfrm rot="-5400000">
              <a:off x="3153" y="505"/>
              <a:ext cx="21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000">
                  <a:latin typeface="Arial" charset="0"/>
                </a:rPr>
                <a:t>mo</a:t>
              </a:r>
              <a:endParaRPr lang="en-GB" sz="1000">
                <a:latin typeface="Arial" charset="0"/>
              </a:endParaRPr>
            </a:p>
          </p:txBody>
        </p:sp>
        <p:pic>
          <p:nvPicPr>
            <p:cNvPr id="91160" name="Picture 105" descr="design_abbildungHG_weis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76" y="503"/>
              <a:ext cx="195"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61" name="Line 106"/>
            <p:cNvSpPr>
              <a:spLocks noChangeShapeType="1"/>
            </p:cNvSpPr>
            <p:nvPr/>
          </p:nvSpPr>
          <p:spPr bwMode="auto">
            <a:xfrm>
              <a:off x="3565" y="436"/>
              <a:ext cx="0" cy="7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91162" name="Line 107"/>
            <p:cNvSpPr>
              <a:spLocks noChangeShapeType="1"/>
            </p:cNvSpPr>
            <p:nvPr/>
          </p:nvSpPr>
          <p:spPr bwMode="auto">
            <a:xfrm>
              <a:off x="3562" y="436"/>
              <a:ext cx="22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91163" name="Line 108"/>
            <p:cNvSpPr>
              <a:spLocks noChangeShapeType="1"/>
            </p:cNvSpPr>
            <p:nvPr/>
          </p:nvSpPr>
          <p:spPr bwMode="auto">
            <a:xfrm>
              <a:off x="3785" y="436"/>
              <a:ext cx="0" cy="72"/>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91164" name="Text Box 109"/>
            <p:cNvSpPr txBox="1">
              <a:spLocks noChangeArrowheads="1"/>
            </p:cNvSpPr>
            <p:nvPr/>
          </p:nvSpPr>
          <p:spPr bwMode="auto">
            <a:xfrm rot="-5400000">
              <a:off x="3940" y="502"/>
              <a:ext cx="21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000">
                  <a:latin typeface="Arial" charset="0"/>
                </a:rPr>
                <a:t>mo</a:t>
              </a:r>
              <a:endParaRPr lang="en-GB" sz="1000">
                <a:latin typeface="Arial" charset="0"/>
              </a:endParaRPr>
            </a:p>
          </p:txBody>
        </p:sp>
        <p:pic>
          <p:nvPicPr>
            <p:cNvPr id="91165" name="Picture 111" descr="design_abbildungHG_weis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68" y="502"/>
              <a:ext cx="197"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66" name="Picture 113"/>
            <p:cNvPicPr>
              <a:picLocks noChangeAspect="1" noChangeArrowheads="1"/>
            </p:cNvPicPr>
            <p:nvPr/>
          </p:nvPicPr>
          <p:blipFill>
            <a:blip r:embed="rId4" cstate="print">
              <a:lum contrast="6000"/>
              <a:extLst>
                <a:ext uri="{28A0092B-C50C-407E-A947-70E740481C1C}">
                  <a14:useLocalDpi xmlns:a14="http://schemas.microsoft.com/office/drawing/2010/main" xmlns="" val="0"/>
                </a:ext>
              </a:extLst>
            </a:blip>
            <a:srcRect/>
            <a:stretch>
              <a:fillRect/>
            </a:stretch>
          </p:blipFill>
          <p:spPr bwMode="auto">
            <a:xfrm>
              <a:off x="2889" y="524"/>
              <a:ext cx="25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67" name="Picture 114"/>
            <p:cNvPicPr>
              <a:picLocks noChangeAspect="1" noChangeArrowheads="1"/>
            </p:cNvPicPr>
            <p:nvPr/>
          </p:nvPicPr>
          <p:blipFill>
            <a:blip r:embed="rId4" cstate="print">
              <a:lum contrast="6000"/>
              <a:extLst>
                <a:ext uri="{28A0092B-C50C-407E-A947-70E740481C1C}">
                  <a14:useLocalDpi xmlns:a14="http://schemas.microsoft.com/office/drawing/2010/main" xmlns="" val="0"/>
                </a:ext>
              </a:extLst>
            </a:blip>
            <a:srcRect/>
            <a:stretch>
              <a:fillRect/>
            </a:stretch>
          </p:blipFill>
          <p:spPr bwMode="auto">
            <a:xfrm>
              <a:off x="3168" y="523"/>
              <a:ext cx="25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68" name="Picture 115"/>
            <p:cNvPicPr>
              <a:picLocks noChangeAspect="1" noChangeArrowheads="1"/>
            </p:cNvPicPr>
            <p:nvPr/>
          </p:nvPicPr>
          <p:blipFill>
            <a:blip r:embed="rId4" cstate="print">
              <a:lum contrast="6000"/>
              <a:extLst>
                <a:ext uri="{28A0092B-C50C-407E-A947-70E740481C1C}">
                  <a14:useLocalDpi xmlns:a14="http://schemas.microsoft.com/office/drawing/2010/main" xmlns="" val="0"/>
                </a:ext>
              </a:extLst>
            </a:blip>
            <a:srcRect/>
            <a:stretch>
              <a:fillRect/>
            </a:stretch>
          </p:blipFill>
          <p:spPr bwMode="auto">
            <a:xfrm>
              <a:off x="3671" y="526"/>
              <a:ext cx="249" cy="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69" name="Picture 116"/>
            <p:cNvPicPr>
              <a:picLocks noChangeAspect="1" noChangeArrowheads="1"/>
            </p:cNvPicPr>
            <p:nvPr/>
          </p:nvPicPr>
          <p:blipFill>
            <a:blip r:embed="rId4" cstate="print">
              <a:lum contrast="6000"/>
              <a:extLst>
                <a:ext uri="{28A0092B-C50C-407E-A947-70E740481C1C}">
                  <a14:useLocalDpi xmlns:a14="http://schemas.microsoft.com/office/drawing/2010/main" xmlns="" val="0"/>
                </a:ext>
              </a:extLst>
            </a:blip>
            <a:srcRect/>
            <a:stretch>
              <a:fillRect/>
            </a:stretch>
          </p:blipFill>
          <p:spPr bwMode="auto">
            <a:xfrm>
              <a:off x="3949" y="524"/>
              <a:ext cx="25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70" name="Rectangle 117"/>
            <p:cNvSpPr>
              <a:spLocks noChangeArrowheads="1"/>
            </p:cNvSpPr>
            <p:nvPr/>
          </p:nvSpPr>
          <p:spPr bwMode="auto">
            <a:xfrm>
              <a:off x="1845" y="385"/>
              <a:ext cx="2775" cy="393"/>
            </a:xfrm>
            <a:prstGeom prst="rect">
              <a:avLst/>
            </a:prstGeom>
            <a:noFill/>
            <a:ln w="603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pic>
        <p:nvPicPr>
          <p:cNvPr id="91141" name="Picture 334" descr="pic_FIG1_Balance5_weich"/>
          <p:cNvPicPr>
            <a:picLocks noChangeAspect="1" noChangeArrowheads="1"/>
          </p:cNvPicPr>
          <p:nvPr/>
        </p:nvPicPr>
        <p:blipFill>
          <a:blip r:embed="rId5" cstate="print">
            <a:extLst>
              <a:ext uri="{28A0092B-C50C-407E-A947-70E740481C1C}">
                <a14:useLocalDpi xmlns:a14="http://schemas.microsoft.com/office/drawing/2010/main" xmlns="" val="0"/>
              </a:ext>
            </a:extLst>
          </a:blip>
          <a:srcRect l="562" t="10147" r="70804" b="1015"/>
          <a:stretch>
            <a:fillRect/>
          </a:stretch>
        </p:blipFill>
        <p:spPr bwMode="auto">
          <a:xfrm>
            <a:off x="5591175" y="4532313"/>
            <a:ext cx="912813" cy="176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2" name="Rectangle 337"/>
          <p:cNvSpPr>
            <a:spLocks noChangeArrowheads="1"/>
          </p:cNvSpPr>
          <p:nvPr/>
        </p:nvSpPr>
        <p:spPr bwMode="auto">
          <a:xfrm>
            <a:off x="2597150" y="6638925"/>
            <a:ext cx="459581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de-DE" sz="1000"/>
              <a:t>Sehm, Taubert, Conde, Weise, Classen, Draganski, Villringer, Ragert, </a:t>
            </a:r>
            <a:r>
              <a:rPr lang="de-DE" sz="1000" b="1" i="1"/>
              <a:t>in review </a:t>
            </a:r>
            <a:r>
              <a:rPr lang="de-DE" sz="1000"/>
              <a:t>2012</a:t>
            </a:r>
            <a:endParaRPr lang="en-US" sz="1000"/>
          </a:p>
        </p:txBody>
      </p:sp>
      <p:sp>
        <p:nvSpPr>
          <p:cNvPr id="91144" name="Text Box 365"/>
          <p:cNvSpPr txBox="1">
            <a:spLocks noChangeArrowheads="1"/>
          </p:cNvSpPr>
          <p:nvPr/>
        </p:nvSpPr>
        <p:spPr bwMode="auto">
          <a:xfrm>
            <a:off x="7042150" y="4152900"/>
            <a:ext cx="5349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000">
                <a:latin typeface="Arial" charset="0"/>
                <a:cs typeface="Arial" charset="0"/>
              </a:rPr>
              <a:t>t-Wert</a:t>
            </a:r>
            <a:endParaRPr lang="en-GB" sz="1000">
              <a:latin typeface="Arial" charset="0"/>
              <a:cs typeface="Arial" charset="0"/>
            </a:endParaRPr>
          </a:p>
        </p:txBody>
      </p:sp>
      <p:sp>
        <p:nvSpPr>
          <p:cNvPr id="91146" name="Rectangle 1"/>
          <p:cNvSpPr>
            <a:spLocks noChangeArrowheads="1"/>
          </p:cNvSpPr>
          <p:nvPr/>
        </p:nvSpPr>
        <p:spPr bwMode="auto">
          <a:xfrm>
            <a:off x="1630363" y="2930525"/>
            <a:ext cx="1295400" cy="692150"/>
          </a:xfrm>
          <a:prstGeom prst="rect">
            <a:avLst/>
          </a:prstGeom>
          <a:solidFill>
            <a:srgbClr val="FF0000"/>
          </a:solidFill>
          <a:ln w="9525">
            <a:solidFill>
              <a:schemeClr val="bg2"/>
            </a:solidFill>
            <a:miter lim="800000"/>
            <a:headEnd/>
            <a:tailEnd/>
          </a:ln>
        </p:spPr>
        <p:txBody>
          <a:bodyPr wrap="none" anchor="ctr"/>
          <a:lstStyle/>
          <a:p>
            <a:pPr algn="ctr"/>
            <a:r>
              <a:rPr lang="de-DE" sz="1600">
                <a:solidFill>
                  <a:schemeClr val="bg1"/>
                </a:solidFill>
              </a:rPr>
              <a:t>Cerebellum</a:t>
            </a:r>
          </a:p>
          <a:p>
            <a:pPr algn="ctr"/>
            <a:r>
              <a:rPr lang="de-DE" sz="1600">
                <a:solidFill>
                  <a:schemeClr val="bg1"/>
                </a:solidFill>
              </a:rPr>
              <a:t>(lobule V-VI)</a:t>
            </a:r>
            <a:endParaRPr lang="en-US" sz="1600">
              <a:solidFill>
                <a:schemeClr val="bg1"/>
              </a:solidFill>
            </a:endParaRPr>
          </a:p>
        </p:txBody>
      </p:sp>
      <p:sp>
        <p:nvSpPr>
          <p:cNvPr id="35" name="Title 1"/>
          <p:cNvSpPr txBox="1">
            <a:spLocks/>
          </p:cNvSpPr>
          <p:nvPr/>
        </p:nvSpPr>
        <p:spPr>
          <a:xfrm>
            <a:off x="0" y="393822"/>
            <a:ext cx="9144000" cy="552451"/>
          </a:xfrm>
          <a:prstGeom prst="rect">
            <a:avLst/>
          </a:prstGeom>
        </p:spPr>
        <p:txBody>
          <a:bodyPr/>
          <a:lstStyle>
            <a:lvl1pPr algn="ctr" rtl="0" fontAlgn="base">
              <a:spcBef>
                <a:spcPct val="0"/>
              </a:spcBef>
              <a:spcAft>
                <a:spcPct val="0"/>
              </a:spcAft>
              <a:defRPr sz="2600">
                <a:solidFill>
                  <a:schemeClr val="tx2"/>
                </a:solidFill>
                <a:latin typeface="+mj-lt"/>
                <a:ea typeface="+mj-ea"/>
                <a:cs typeface="+mj-cs"/>
              </a:defRPr>
            </a:lvl1pPr>
            <a:lvl2pPr algn="ctr" rtl="0" fontAlgn="base">
              <a:spcBef>
                <a:spcPct val="0"/>
              </a:spcBef>
              <a:spcAft>
                <a:spcPct val="0"/>
              </a:spcAft>
              <a:defRPr sz="2600">
                <a:solidFill>
                  <a:schemeClr val="tx2"/>
                </a:solidFill>
                <a:latin typeface="Verdana" pitchFamily="1" charset="0"/>
              </a:defRPr>
            </a:lvl2pPr>
            <a:lvl3pPr algn="ctr" rtl="0" fontAlgn="base">
              <a:spcBef>
                <a:spcPct val="0"/>
              </a:spcBef>
              <a:spcAft>
                <a:spcPct val="0"/>
              </a:spcAft>
              <a:defRPr sz="2600">
                <a:solidFill>
                  <a:schemeClr val="tx2"/>
                </a:solidFill>
                <a:latin typeface="Verdana" pitchFamily="1" charset="0"/>
              </a:defRPr>
            </a:lvl3pPr>
            <a:lvl4pPr algn="ctr" rtl="0" fontAlgn="base">
              <a:spcBef>
                <a:spcPct val="0"/>
              </a:spcBef>
              <a:spcAft>
                <a:spcPct val="0"/>
              </a:spcAft>
              <a:defRPr sz="2600">
                <a:solidFill>
                  <a:schemeClr val="tx2"/>
                </a:solidFill>
                <a:latin typeface="Verdana" pitchFamily="1" charset="0"/>
              </a:defRPr>
            </a:lvl4pPr>
            <a:lvl5pPr algn="ctr" rtl="0" fontAlgn="base">
              <a:spcBef>
                <a:spcPct val="0"/>
              </a:spcBef>
              <a:spcAft>
                <a:spcPct val="0"/>
              </a:spcAft>
              <a:defRPr sz="2600">
                <a:solidFill>
                  <a:schemeClr val="tx2"/>
                </a:solidFill>
                <a:latin typeface="Verdana" pitchFamily="1" charset="0"/>
              </a:defRPr>
            </a:lvl5pPr>
            <a:lvl6pPr marL="457200" algn="ctr" rtl="0" fontAlgn="base">
              <a:spcBef>
                <a:spcPct val="0"/>
              </a:spcBef>
              <a:spcAft>
                <a:spcPct val="0"/>
              </a:spcAft>
              <a:defRPr sz="2600">
                <a:solidFill>
                  <a:schemeClr val="tx2"/>
                </a:solidFill>
                <a:latin typeface="Verdana" pitchFamily="1" charset="0"/>
              </a:defRPr>
            </a:lvl6pPr>
            <a:lvl7pPr marL="914400" algn="ctr" rtl="0" fontAlgn="base">
              <a:spcBef>
                <a:spcPct val="0"/>
              </a:spcBef>
              <a:spcAft>
                <a:spcPct val="0"/>
              </a:spcAft>
              <a:defRPr sz="2600">
                <a:solidFill>
                  <a:schemeClr val="tx2"/>
                </a:solidFill>
                <a:latin typeface="Verdana" pitchFamily="1" charset="0"/>
              </a:defRPr>
            </a:lvl7pPr>
            <a:lvl8pPr marL="1371600" algn="ctr" rtl="0" fontAlgn="base">
              <a:spcBef>
                <a:spcPct val="0"/>
              </a:spcBef>
              <a:spcAft>
                <a:spcPct val="0"/>
              </a:spcAft>
              <a:defRPr sz="2600">
                <a:solidFill>
                  <a:schemeClr val="tx2"/>
                </a:solidFill>
                <a:latin typeface="Verdana" pitchFamily="1" charset="0"/>
              </a:defRPr>
            </a:lvl8pPr>
            <a:lvl9pPr marL="1828800" algn="ctr" rtl="0" fontAlgn="base">
              <a:spcBef>
                <a:spcPct val="0"/>
              </a:spcBef>
              <a:spcAft>
                <a:spcPct val="0"/>
              </a:spcAft>
              <a:defRPr sz="2600">
                <a:solidFill>
                  <a:schemeClr val="tx2"/>
                </a:solidFill>
                <a:latin typeface="Verdana" pitchFamily="1" charset="0"/>
              </a:defRPr>
            </a:lvl9pPr>
          </a:lstStyle>
          <a:p>
            <a:pPr eaLnBrk="1" hangingPunct="1"/>
            <a:r>
              <a:rPr lang="en-US" sz="2400" kern="0" dirty="0" smtClean="0">
                <a:latin typeface="Verdana" pitchFamily="34" charset="0"/>
                <a:ea typeface="SimSun" pitchFamily="2" charset="-122"/>
                <a:cs typeface="Verdana" pitchFamily="34" charset="0"/>
              </a:rPr>
              <a:t>In PD patients different brain areas seem to be involved in improving balancing as compared to healthy elderly</a:t>
            </a:r>
            <a:endParaRPr lang="en-US" kern="0" dirty="0" smtClean="0">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56402315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How to Improve Function?</a:t>
            </a:r>
          </a:p>
        </p:txBody>
      </p:sp>
      <p:sp>
        <p:nvSpPr>
          <p:cNvPr id="2" name="Textfeld 1"/>
          <p:cNvSpPr txBox="1"/>
          <p:nvPr/>
        </p:nvSpPr>
        <p:spPr>
          <a:xfrm>
            <a:off x="1641231" y="2532185"/>
            <a:ext cx="5452775" cy="2677656"/>
          </a:xfrm>
          <a:prstGeom prst="rect">
            <a:avLst/>
          </a:prstGeom>
          <a:noFill/>
        </p:spPr>
        <p:txBody>
          <a:bodyPr wrap="none" rtlCol="0">
            <a:spAutoFit/>
          </a:bodyPr>
          <a:lstStyle/>
          <a:p>
            <a:pPr marL="342900" indent="-342900">
              <a:buFontTx/>
              <a:buChar char="-"/>
            </a:pPr>
            <a:r>
              <a:rPr lang="de-DE" dirty="0" smtClean="0"/>
              <a:t>Training / </a:t>
            </a:r>
            <a:r>
              <a:rPr lang="de-DE" dirty="0" err="1" smtClean="0"/>
              <a:t>Practising</a:t>
            </a:r>
            <a:endParaRPr lang="de-DE" dirty="0" smtClean="0"/>
          </a:p>
          <a:p>
            <a:pPr marL="342900" indent="-342900">
              <a:buFontTx/>
              <a:buChar char="-"/>
            </a:pPr>
            <a:endParaRPr lang="de-DE" dirty="0"/>
          </a:p>
          <a:p>
            <a:pPr marL="342900" indent="-342900">
              <a:buFontTx/>
              <a:buChar char="-"/>
            </a:pPr>
            <a:r>
              <a:rPr lang="de-DE" b="1" dirty="0" err="1" smtClean="0"/>
              <a:t>Transcranial</a:t>
            </a:r>
            <a:r>
              <a:rPr lang="de-DE" b="1" dirty="0" smtClean="0"/>
              <a:t> Stimulation </a:t>
            </a:r>
            <a:r>
              <a:rPr lang="de-DE" b="1" dirty="0" err="1" smtClean="0"/>
              <a:t>Methods</a:t>
            </a:r>
            <a:endParaRPr lang="de-DE" b="1" dirty="0" smtClean="0"/>
          </a:p>
          <a:p>
            <a:pPr marL="342900" indent="-342900">
              <a:buFontTx/>
              <a:buChar char="-"/>
            </a:pPr>
            <a:endParaRPr lang="de-DE" dirty="0"/>
          </a:p>
          <a:p>
            <a:pPr marL="342900" indent="-342900">
              <a:buFontTx/>
              <a:buChar char="-"/>
            </a:pPr>
            <a:r>
              <a:rPr lang="de-DE" dirty="0" smtClean="0"/>
              <a:t>Drugs</a:t>
            </a:r>
          </a:p>
          <a:p>
            <a:endParaRPr lang="de-DE" dirty="0"/>
          </a:p>
          <a:p>
            <a:endParaRPr lang="de-DE" dirty="0"/>
          </a:p>
        </p:txBody>
      </p:sp>
    </p:spTree>
    <p:extLst>
      <p:ext uri="{BB962C8B-B14F-4D97-AF65-F5344CB8AC3E}">
        <p14:creationId xmlns:p14="http://schemas.microsoft.com/office/powerpoint/2010/main" xmlns="" val="4210519739"/>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5356578" y="3175001"/>
            <a:ext cx="2946400" cy="2532063"/>
            <a:chOff x="6026150" y="3005138"/>
            <a:chExt cx="3314700" cy="2532062"/>
          </a:xfrm>
        </p:grpSpPr>
        <p:grpSp>
          <p:nvGrpSpPr>
            <p:cNvPr id="20552" name="Group 6"/>
            <p:cNvGrpSpPr>
              <a:grpSpLocks/>
            </p:cNvGrpSpPr>
            <p:nvPr/>
          </p:nvGrpSpPr>
          <p:grpSpPr bwMode="auto">
            <a:xfrm>
              <a:off x="7899400" y="4498975"/>
              <a:ext cx="406400" cy="1038225"/>
              <a:chOff x="7898998" y="4626536"/>
              <a:chExt cx="406928" cy="1038399"/>
            </a:xfrm>
          </p:grpSpPr>
          <p:sp>
            <p:nvSpPr>
              <p:cNvPr id="20559" name="Freeform 11"/>
              <p:cNvSpPr>
                <a:spLocks noEditPoints="1"/>
              </p:cNvSpPr>
              <p:nvPr/>
            </p:nvSpPr>
            <p:spPr bwMode="auto">
              <a:xfrm>
                <a:off x="8073883" y="4626536"/>
                <a:ext cx="57161" cy="166717"/>
              </a:xfrm>
              <a:custGeom>
                <a:avLst/>
                <a:gdLst>
                  <a:gd name="T0" fmla="*/ 2147483647 w 36"/>
                  <a:gd name="T1" fmla="*/ 2147483647 h 105"/>
                  <a:gd name="T2" fmla="*/ 2147483647 w 36"/>
                  <a:gd name="T3" fmla="*/ 2147483647 h 105"/>
                  <a:gd name="T4" fmla="*/ 2147483647 w 36"/>
                  <a:gd name="T5" fmla="*/ 2147483647 h 105"/>
                  <a:gd name="T6" fmla="*/ 2147483647 w 36"/>
                  <a:gd name="T7" fmla="*/ 2147483647 h 105"/>
                  <a:gd name="T8" fmla="*/ 2147483647 w 36"/>
                  <a:gd name="T9" fmla="*/ 2147483647 h 105"/>
                  <a:gd name="T10" fmla="*/ 0 w 36"/>
                  <a:gd name="T11" fmla="*/ 0 h 105"/>
                  <a:gd name="T12" fmla="*/ 2147483647 w 36"/>
                  <a:gd name="T13" fmla="*/ 0 h 105"/>
                  <a:gd name="T14" fmla="*/ 2147483647 w 36"/>
                  <a:gd name="T15" fmla="*/ 2147483647 h 105"/>
                  <a:gd name="T16" fmla="*/ 0 w 36"/>
                  <a:gd name="T17" fmla="*/ 2147483647 h 105"/>
                  <a:gd name="T18" fmla="*/ 0 w 36"/>
                  <a:gd name="T19" fmla="*/ 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05">
                    <a:moveTo>
                      <a:pt x="15" y="105"/>
                    </a:moveTo>
                    <a:lnTo>
                      <a:pt x="15" y="3"/>
                    </a:lnTo>
                    <a:lnTo>
                      <a:pt x="21" y="3"/>
                    </a:lnTo>
                    <a:lnTo>
                      <a:pt x="21" y="105"/>
                    </a:lnTo>
                    <a:lnTo>
                      <a:pt x="15" y="105"/>
                    </a:lnTo>
                    <a:close/>
                    <a:moveTo>
                      <a:pt x="0" y="0"/>
                    </a:moveTo>
                    <a:lnTo>
                      <a:pt x="36" y="0"/>
                    </a:lnTo>
                    <a:lnTo>
                      <a:pt x="36" y="6"/>
                    </a:lnTo>
                    <a:lnTo>
                      <a:pt x="0" y="6"/>
                    </a:lnTo>
                    <a:lnTo>
                      <a:pt x="0" y="0"/>
                    </a:lnTo>
                    <a:close/>
                  </a:path>
                </a:pathLst>
              </a:custGeom>
              <a:solidFill>
                <a:srgbClr val="000000"/>
              </a:solidFill>
              <a:ln w="6" cap="flat">
                <a:solidFill>
                  <a:srgbClr val="000000"/>
                </a:solidFill>
                <a:prstDash val="solid"/>
                <a:bevel/>
                <a:headEnd/>
                <a:tailEnd/>
              </a:ln>
            </p:spPr>
            <p:txBody>
              <a:bodyPr/>
              <a:lstStyle/>
              <a:p>
                <a:endParaRPr lang="de-DE"/>
              </a:p>
            </p:txBody>
          </p:sp>
          <p:sp>
            <p:nvSpPr>
              <p:cNvPr id="20560" name="Rectangle 22"/>
              <p:cNvSpPr>
                <a:spLocks noChangeArrowheads="1"/>
              </p:cNvSpPr>
              <p:nvPr/>
            </p:nvSpPr>
            <p:spPr bwMode="auto">
              <a:xfrm>
                <a:off x="7898998" y="4782364"/>
                <a:ext cx="406928" cy="882571"/>
              </a:xfrm>
              <a:prstGeom prst="rect">
                <a:avLst/>
              </a:prstGeom>
              <a:solidFill>
                <a:srgbClr val="FF0000"/>
              </a:solidFill>
              <a:ln w="9525">
                <a:solidFill>
                  <a:schemeClr val="tx1"/>
                </a:solidFill>
                <a:miter lim="800000"/>
                <a:headEnd/>
                <a:tailEnd/>
              </a:ln>
            </p:spPr>
            <p:txBody>
              <a:bodyPr wrap="none" anchor="ctr"/>
              <a:lstStyle/>
              <a:p>
                <a:pPr algn="ctr"/>
                <a:endParaRPr lang="en-US" sz="1200"/>
              </a:p>
            </p:txBody>
          </p:sp>
        </p:grpSp>
        <p:grpSp>
          <p:nvGrpSpPr>
            <p:cNvPr id="20553" name="Group 5"/>
            <p:cNvGrpSpPr>
              <a:grpSpLocks/>
            </p:cNvGrpSpPr>
            <p:nvPr/>
          </p:nvGrpSpPr>
          <p:grpSpPr bwMode="auto">
            <a:xfrm>
              <a:off x="6026150" y="3005138"/>
              <a:ext cx="3314700" cy="2532062"/>
              <a:chOff x="6026301" y="3132474"/>
              <a:chExt cx="3313983" cy="2532458"/>
            </a:xfrm>
          </p:grpSpPr>
          <p:sp>
            <p:nvSpPr>
              <p:cNvPr id="20554" name="Freeform 12"/>
              <p:cNvSpPr>
                <a:spLocks noEditPoints="1"/>
              </p:cNvSpPr>
              <p:nvPr/>
            </p:nvSpPr>
            <p:spPr bwMode="auto">
              <a:xfrm>
                <a:off x="9102773" y="3664346"/>
                <a:ext cx="57161" cy="185770"/>
              </a:xfrm>
              <a:custGeom>
                <a:avLst/>
                <a:gdLst>
                  <a:gd name="T0" fmla="*/ 2147483647 w 36"/>
                  <a:gd name="T1" fmla="*/ 2147483647 h 117"/>
                  <a:gd name="T2" fmla="*/ 2147483647 w 36"/>
                  <a:gd name="T3" fmla="*/ 2147483647 h 117"/>
                  <a:gd name="T4" fmla="*/ 2147483647 w 36"/>
                  <a:gd name="T5" fmla="*/ 2147483647 h 117"/>
                  <a:gd name="T6" fmla="*/ 2147483647 w 36"/>
                  <a:gd name="T7" fmla="*/ 2147483647 h 117"/>
                  <a:gd name="T8" fmla="*/ 2147483647 w 36"/>
                  <a:gd name="T9" fmla="*/ 2147483647 h 117"/>
                  <a:gd name="T10" fmla="*/ 0 w 36"/>
                  <a:gd name="T11" fmla="*/ 0 h 117"/>
                  <a:gd name="T12" fmla="*/ 2147483647 w 36"/>
                  <a:gd name="T13" fmla="*/ 0 h 117"/>
                  <a:gd name="T14" fmla="*/ 2147483647 w 36"/>
                  <a:gd name="T15" fmla="*/ 2147483647 h 117"/>
                  <a:gd name="T16" fmla="*/ 0 w 36"/>
                  <a:gd name="T17" fmla="*/ 2147483647 h 117"/>
                  <a:gd name="T18" fmla="*/ 0 w 36"/>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17">
                    <a:moveTo>
                      <a:pt x="15" y="117"/>
                    </a:moveTo>
                    <a:lnTo>
                      <a:pt x="15" y="3"/>
                    </a:lnTo>
                    <a:lnTo>
                      <a:pt x="21" y="3"/>
                    </a:lnTo>
                    <a:lnTo>
                      <a:pt x="21" y="117"/>
                    </a:lnTo>
                    <a:lnTo>
                      <a:pt x="15" y="117"/>
                    </a:lnTo>
                    <a:close/>
                    <a:moveTo>
                      <a:pt x="0" y="0"/>
                    </a:moveTo>
                    <a:lnTo>
                      <a:pt x="36" y="0"/>
                    </a:lnTo>
                    <a:lnTo>
                      <a:pt x="36" y="6"/>
                    </a:lnTo>
                    <a:lnTo>
                      <a:pt x="0" y="6"/>
                    </a:lnTo>
                    <a:lnTo>
                      <a:pt x="0" y="0"/>
                    </a:lnTo>
                    <a:close/>
                  </a:path>
                </a:pathLst>
              </a:custGeom>
              <a:solidFill>
                <a:srgbClr val="000000"/>
              </a:solidFill>
              <a:ln w="6" cap="flat">
                <a:solidFill>
                  <a:srgbClr val="000000"/>
                </a:solidFill>
                <a:prstDash val="solid"/>
                <a:bevel/>
                <a:headEnd/>
                <a:tailEnd/>
              </a:ln>
            </p:spPr>
            <p:txBody>
              <a:bodyPr/>
              <a:lstStyle/>
              <a:p>
                <a:endParaRPr lang="de-DE"/>
              </a:p>
            </p:txBody>
          </p:sp>
          <p:sp>
            <p:nvSpPr>
              <p:cNvPr id="20555" name="Rectangle 23"/>
              <p:cNvSpPr>
                <a:spLocks noChangeArrowheads="1"/>
              </p:cNvSpPr>
              <p:nvPr/>
            </p:nvSpPr>
            <p:spPr bwMode="auto">
              <a:xfrm>
                <a:off x="8933356" y="3839228"/>
                <a:ext cx="406928" cy="1825704"/>
              </a:xfrm>
              <a:prstGeom prst="rect">
                <a:avLst/>
              </a:prstGeom>
              <a:solidFill>
                <a:schemeClr val="tx2"/>
              </a:solidFill>
              <a:ln w="9525">
                <a:solidFill>
                  <a:schemeClr val="tx1"/>
                </a:solidFill>
                <a:miter lim="800000"/>
                <a:headEnd/>
                <a:tailEnd/>
              </a:ln>
            </p:spPr>
            <p:txBody>
              <a:bodyPr wrap="none" anchor="ctr"/>
              <a:lstStyle/>
              <a:p>
                <a:pPr algn="ctr"/>
                <a:endParaRPr lang="en-US" sz="1200"/>
              </a:p>
            </p:txBody>
          </p:sp>
          <p:cxnSp>
            <p:nvCxnSpPr>
              <p:cNvPr id="30" name="Straight Connector 29"/>
              <p:cNvCxnSpPr/>
              <p:nvPr/>
            </p:nvCxnSpPr>
            <p:spPr>
              <a:xfrm>
                <a:off x="6026301" y="3321416"/>
                <a:ext cx="137447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557" name="TextBox 53"/>
              <p:cNvSpPr txBox="1">
                <a:spLocks noChangeArrowheads="1"/>
              </p:cNvSpPr>
              <p:nvPr/>
            </p:nvSpPr>
            <p:spPr bwMode="auto">
              <a:xfrm>
                <a:off x="7429651" y="3132474"/>
                <a:ext cx="364565" cy="523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2800"/>
                  <a:t>*</a:t>
                </a:r>
                <a:endParaRPr lang="en-US" sz="2800"/>
              </a:p>
            </p:txBody>
          </p:sp>
          <p:cxnSp>
            <p:nvCxnSpPr>
              <p:cNvPr id="55" name="Straight Connector 54"/>
              <p:cNvCxnSpPr/>
              <p:nvPr/>
            </p:nvCxnSpPr>
            <p:spPr>
              <a:xfrm>
                <a:off x="7776935" y="3319828"/>
                <a:ext cx="135384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 name="Group 1"/>
          <p:cNvGrpSpPr>
            <a:grpSpLocks/>
          </p:cNvGrpSpPr>
          <p:nvPr/>
        </p:nvGrpSpPr>
        <p:grpSpPr bwMode="auto">
          <a:xfrm>
            <a:off x="4334934" y="3363913"/>
            <a:ext cx="5170005" cy="3079825"/>
            <a:chOff x="4876478" y="3194050"/>
            <a:chExt cx="5816149" cy="3079969"/>
          </a:xfrm>
        </p:grpSpPr>
        <p:grpSp>
          <p:nvGrpSpPr>
            <p:cNvPr id="20524" name="Group 4"/>
            <p:cNvGrpSpPr>
              <a:grpSpLocks/>
            </p:cNvGrpSpPr>
            <p:nvPr/>
          </p:nvGrpSpPr>
          <p:grpSpPr bwMode="auto">
            <a:xfrm>
              <a:off x="6035331" y="3324225"/>
              <a:ext cx="1254468" cy="2212975"/>
              <a:chOff x="6035483" y="3451562"/>
              <a:chExt cx="1253824" cy="2213374"/>
            </a:xfrm>
          </p:grpSpPr>
          <p:sp>
            <p:nvSpPr>
              <p:cNvPr id="20547" name="Freeform 10"/>
              <p:cNvSpPr>
                <a:spLocks noEditPoints="1"/>
              </p:cNvSpPr>
              <p:nvPr/>
            </p:nvSpPr>
            <p:spPr bwMode="auto">
              <a:xfrm>
                <a:off x="7054519" y="3750085"/>
                <a:ext cx="57161" cy="233403"/>
              </a:xfrm>
              <a:custGeom>
                <a:avLst/>
                <a:gdLst>
                  <a:gd name="T0" fmla="*/ 2147483647 w 36"/>
                  <a:gd name="T1" fmla="*/ 2147483647 h 147"/>
                  <a:gd name="T2" fmla="*/ 2147483647 w 36"/>
                  <a:gd name="T3" fmla="*/ 2147483647 h 147"/>
                  <a:gd name="T4" fmla="*/ 2147483647 w 36"/>
                  <a:gd name="T5" fmla="*/ 2147483647 h 147"/>
                  <a:gd name="T6" fmla="*/ 2147483647 w 36"/>
                  <a:gd name="T7" fmla="*/ 2147483647 h 147"/>
                  <a:gd name="T8" fmla="*/ 2147483647 w 36"/>
                  <a:gd name="T9" fmla="*/ 2147483647 h 147"/>
                  <a:gd name="T10" fmla="*/ 0 w 36"/>
                  <a:gd name="T11" fmla="*/ 0 h 147"/>
                  <a:gd name="T12" fmla="*/ 2147483647 w 36"/>
                  <a:gd name="T13" fmla="*/ 0 h 147"/>
                  <a:gd name="T14" fmla="*/ 2147483647 w 36"/>
                  <a:gd name="T15" fmla="*/ 2147483647 h 147"/>
                  <a:gd name="T16" fmla="*/ 0 w 36"/>
                  <a:gd name="T17" fmla="*/ 2147483647 h 147"/>
                  <a:gd name="T18" fmla="*/ 0 w 36"/>
                  <a:gd name="T19" fmla="*/ 0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47">
                    <a:moveTo>
                      <a:pt x="15" y="147"/>
                    </a:moveTo>
                    <a:lnTo>
                      <a:pt x="15" y="3"/>
                    </a:lnTo>
                    <a:lnTo>
                      <a:pt x="21" y="3"/>
                    </a:lnTo>
                    <a:lnTo>
                      <a:pt x="21" y="147"/>
                    </a:lnTo>
                    <a:lnTo>
                      <a:pt x="15" y="147"/>
                    </a:lnTo>
                    <a:close/>
                    <a:moveTo>
                      <a:pt x="0" y="0"/>
                    </a:moveTo>
                    <a:lnTo>
                      <a:pt x="36" y="0"/>
                    </a:lnTo>
                    <a:lnTo>
                      <a:pt x="36" y="6"/>
                    </a:lnTo>
                    <a:lnTo>
                      <a:pt x="0" y="6"/>
                    </a:lnTo>
                    <a:lnTo>
                      <a:pt x="0" y="0"/>
                    </a:lnTo>
                    <a:close/>
                  </a:path>
                </a:pathLst>
              </a:custGeom>
              <a:solidFill>
                <a:srgbClr val="000000"/>
              </a:solidFill>
              <a:ln w="6" cap="flat">
                <a:solidFill>
                  <a:srgbClr val="000000"/>
                </a:solidFill>
                <a:prstDash val="solid"/>
                <a:bevel/>
                <a:headEnd/>
                <a:tailEnd/>
              </a:ln>
            </p:spPr>
            <p:txBody>
              <a:bodyPr/>
              <a:lstStyle/>
              <a:p>
                <a:endParaRPr lang="de-DE"/>
              </a:p>
            </p:txBody>
          </p:sp>
          <p:sp>
            <p:nvSpPr>
              <p:cNvPr id="20548" name="Rectangle 21"/>
              <p:cNvSpPr>
                <a:spLocks noChangeArrowheads="1"/>
              </p:cNvSpPr>
              <p:nvPr/>
            </p:nvSpPr>
            <p:spPr bwMode="auto">
              <a:xfrm>
                <a:off x="6882379" y="3972602"/>
                <a:ext cx="406928" cy="1692334"/>
              </a:xfrm>
              <a:prstGeom prst="rect">
                <a:avLst/>
              </a:prstGeom>
              <a:solidFill>
                <a:schemeClr val="tx1"/>
              </a:solidFill>
              <a:ln w="9525">
                <a:solidFill>
                  <a:schemeClr val="tx1"/>
                </a:solidFill>
                <a:miter lim="800000"/>
                <a:headEnd/>
                <a:tailEnd/>
              </a:ln>
            </p:spPr>
            <p:txBody>
              <a:bodyPr wrap="none" anchor="ctr"/>
              <a:lstStyle/>
              <a:p>
                <a:pPr algn="ctr"/>
                <a:endParaRPr lang="en-US" sz="1200"/>
              </a:p>
            </p:txBody>
          </p:sp>
          <p:sp>
            <p:nvSpPr>
              <p:cNvPr id="20549" name="TextBox 55"/>
              <p:cNvSpPr txBox="1">
                <a:spLocks noChangeArrowheads="1"/>
              </p:cNvSpPr>
              <p:nvPr/>
            </p:nvSpPr>
            <p:spPr bwMode="auto">
              <a:xfrm>
                <a:off x="6399363" y="3451562"/>
                <a:ext cx="364450" cy="523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2800"/>
                  <a:t>*</a:t>
                </a:r>
                <a:endParaRPr lang="en-US" sz="2800"/>
              </a:p>
            </p:txBody>
          </p:sp>
          <p:cxnSp>
            <p:nvCxnSpPr>
              <p:cNvPr id="57" name="Straight Connector 56"/>
              <p:cNvCxnSpPr/>
              <p:nvPr/>
            </p:nvCxnSpPr>
            <p:spPr>
              <a:xfrm>
                <a:off x="6035483" y="3640523"/>
                <a:ext cx="3284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57412" y="3638935"/>
                <a:ext cx="3284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525" name="Group 8"/>
            <p:cNvGrpSpPr>
              <a:grpSpLocks/>
            </p:cNvGrpSpPr>
            <p:nvPr/>
          </p:nvGrpSpPr>
          <p:grpSpPr bwMode="auto">
            <a:xfrm>
              <a:off x="4876478" y="3194050"/>
              <a:ext cx="5816149" cy="3079969"/>
              <a:chOff x="4876170" y="3321387"/>
              <a:chExt cx="5815713" cy="3080759"/>
            </a:xfrm>
          </p:grpSpPr>
          <p:grpSp>
            <p:nvGrpSpPr>
              <p:cNvPr id="20526" name="Group 3"/>
              <p:cNvGrpSpPr>
                <a:grpSpLocks/>
              </p:cNvGrpSpPr>
              <p:nvPr/>
            </p:nvGrpSpPr>
            <p:grpSpPr bwMode="auto">
              <a:xfrm>
                <a:off x="4958616" y="3321387"/>
                <a:ext cx="4691947" cy="2633066"/>
                <a:chOff x="4958616" y="3321387"/>
                <a:chExt cx="4691947" cy="2633066"/>
              </a:xfrm>
            </p:grpSpPr>
            <p:sp>
              <p:nvSpPr>
                <p:cNvPr id="20528" name="Freeform 9"/>
                <p:cNvSpPr>
                  <a:spLocks noEditPoints="1"/>
                </p:cNvSpPr>
                <p:nvPr/>
              </p:nvSpPr>
              <p:spPr bwMode="auto">
                <a:xfrm>
                  <a:off x="6025628" y="4445530"/>
                  <a:ext cx="57161" cy="252456"/>
                </a:xfrm>
                <a:custGeom>
                  <a:avLst/>
                  <a:gdLst>
                    <a:gd name="T0" fmla="*/ 2147483647 w 36"/>
                    <a:gd name="T1" fmla="*/ 2147483647 h 159"/>
                    <a:gd name="T2" fmla="*/ 2147483647 w 36"/>
                    <a:gd name="T3" fmla="*/ 2147483647 h 159"/>
                    <a:gd name="T4" fmla="*/ 2147483647 w 36"/>
                    <a:gd name="T5" fmla="*/ 2147483647 h 159"/>
                    <a:gd name="T6" fmla="*/ 2147483647 w 36"/>
                    <a:gd name="T7" fmla="*/ 2147483647 h 159"/>
                    <a:gd name="T8" fmla="*/ 2147483647 w 36"/>
                    <a:gd name="T9" fmla="*/ 2147483647 h 159"/>
                    <a:gd name="T10" fmla="*/ 0 w 36"/>
                    <a:gd name="T11" fmla="*/ 0 h 159"/>
                    <a:gd name="T12" fmla="*/ 2147483647 w 36"/>
                    <a:gd name="T13" fmla="*/ 0 h 159"/>
                    <a:gd name="T14" fmla="*/ 2147483647 w 36"/>
                    <a:gd name="T15" fmla="*/ 2147483647 h 159"/>
                    <a:gd name="T16" fmla="*/ 0 w 36"/>
                    <a:gd name="T17" fmla="*/ 2147483647 h 159"/>
                    <a:gd name="T18" fmla="*/ 0 w 36"/>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59">
                      <a:moveTo>
                        <a:pt x="15" y="159"/>
                      </a:moveTo>
                      <a:lnTo>
                        <a:pt x="15" y="3"/>
                      </a:lnTo>
                      <a:lnTo>
                        <a:pt x="21" y="3"/>
                      </a:lnTo>
                      <a:lnTo>
                        <a:pt x="21" y="159"/>
                      </a:lnTo>
                      <a:lnTo>
                        <a:pt x="15" y="159"/>
                      </a:lnTo>
                      <a:close/>
                      <a:moveTo>
                        <a:pt x="0" y="0"/>
                      </a:moveTo>
                      <a:lnTo>
                        <a:pt x="36" y="0"/>
                      </a:lnTo>
                      <a:lnTo>
                        <a:pt x="36" y="6"/>
                      </a:lnTo>
                      <a:lnTo>
                        <a:pt x="0" y="6"/>
                      </a:lnTo>
                      <a:lnTo>
                        <a:pt x="0" y="0"/>
                      </a:lnTo>
                      <a:close/>
                    </a:path>
                  </a:pathLst>
                </a:custGeom>
                <a:solidFill>
                  <a:srgbClr val="000000"/>
                </a:solidFill>
                <a:ln w="6" cap="flat">
                  <a:solidFill>
                    <a:srgbClr val="000000"/>
                  </a:solidFill>
                  <a:prstDash val="solid"/>
                  <a:bevel/>
                  <a:headEnd/>
                  <a:tailEnd/>
                </a:ln>
              </p:spPr>
              <p:txBody>
                <a:bodyPr/>
                <a:lstStyle/>
                <a:p>
                  <a:endParaRPr lang="de-DE"/>
                </a:p>
              </p:txBody>
            </p:sp>
            <p:sp>
              <p:nvSpPr>
                <p:cNvPr id="20529" name="Rectangle 13"/>
                <p:cNvSpPr>
                  <a:spLocks noChangeArrowheads="1"/>
                </p:cNvSpPr>
                <p:nvPr/>
              </p:nvSpPr>
              <p:spPr bwMode="auto">
                <a:xfrm>
                  <a:off x="5535000" y="3383310"/>
                  <a:ext cx="9527" cy="2286392"/>
                </a:xfrm>
                <a:prstGeom prst="rect">
                  <a:avLst/>
                </a:prstGeom>
                <a:solidFill>
                  <a:srgbClr val="868686"/>
                </a:solidFill>
                <a:ln w="6">
                  <a:solidFill>
                    <a:srgbClr val="868686"/>
                  </a:solidFill>
                  <a:bevel/>
                  <a:headEnd/>
                  <a:tailEnd/>
                </a:ln>
              </p:spPr>
              <p:txBody>
                <a:bodyPr/>
                <a:lstStyle/>
                <a:p>
                  <a:endParaRPr lang="en-US" sz="1200"/>
                </a:p>
              </p:txBody>
            </p:sp>
            <p:sp>
              <p:nvSpPr>
                <p:cNvPr id="20530" name="Freeform 14"/>
                <p:cNvSpPr>
                  <a:spLocks noEditPoints="1"/>
                </p:cNvSpPr>
                <p:nvPr/>
              </p:nvSpPr>
              <p:spPr bwMode="auto">
                <a:xfrm>
                  <a:off x="5501656" y="3378547"/>
                  <a:ext cx="38107" cy="2295918"/>
                </a:xfrm>
                <a:custGeom>
                  <a:avLst/>
                  <a:gdLst>
                    <a:gd name="T0" fmla="*/ 0 w 24"/>
                    <a:gd name="T1" fmla="*/ 2147483647 h 1446"/>
                    <a:gd name="T2" fmla="*/ 2147483647 w 24"/>
                    <a:gd name="T3" fmla="*/ 2147483647 h 1446"/>
                    <a:gd name="T4" fmla="*/ 2147483647 w 24"/>
                    <a:gd name="T5" fmla="*/ 2147483647 h 1446"/>
                    <a:gd name="T6" fmla="*/ 0 w 24"/>
                    <a:gd name="T7" fmla="*/ 2147483647 h 1446"/>
                    <a:gd name="T8" fmla="*/ 0 w 24"/>
                    <a:gd name="T9" fmla="*/ 2147483647 h 1446"/>
                    <a:gd name="T10" fmla="*/ 0 w 24"/>
                    <a:gd name="T11" fmla="*/ 2147483647 h 1446"/>
                    <a:gd name="T12" fmla="*/ 2147483647 w 24"/>
                    <a:gd name="T13" fmla="*/ 2147483647 h 1446"/>
                    <a:gd name="T14" fmla="*/ 2147483647 w 24"/>
                    <a:gd name="T15" fmla="*/ 2147483647 h 1446"/>
                    <a:gd name="T16" fmla="*/ 0 w 24"/>
                    <a:gd name="T17" fmla="*/ 2147483647 h 1446"/>
                    <a:gd name="T18" fmla="*/ 0 w 24"/>
                    <a:gd name="T19" fmla="*/ 2147483647 h 1446"/>
                    <a:gd name="T20" fmla="*/ 0 w 24"/>
                    <a:gd name="T21" fmla="*/ 2147483647 h 1446"/>
                    <a:gd name="T22" fmla="*/ 2147483647 w 24"/>
                    <a:gd name="T23" fmla="*/ 2147483647 h 1446"/>
                    <a:gd name="T24" fmla="*/ 2147483647 w 24"/>
                    <a:gd name="T25" fmla="*/ 2147483647 h 1446"/>
                    <a:gd name="T26" fmla="*/ 0 w 24"/>
                    <a:gd name="T27" fmla="*/ 2147483647 h 1446"/>
                    <a:gd name="T28" fmla="*/ 0 w 24"/>
                    <a:gd name="T29" fmla="*/ 2147483647 h 1446"/>
                    <a:gd name="T30" fmla="*/ 0 w 24"/>
                    <a:gd name="T31" fmla="*/ 2147483647 h 1446"/>
                    <a:gd name="T32" fmla="*/ 2147483647 w 24"/>
                    <a:gd name="T33" fmla="*/ 2147483647 h 1446"/>
                    <a:gd name="T34" fmla="*/ 2147483647 w 24"/>
                    <a:gd name="T35" fmla="*/ 2147483647 h 1446"/>
                    <a:gd name="T36" fmla="*/ 0 w 24"/>
                    <a:gd name="T37" fmla="*/ 2147483647 h 1446"/>
                    <a:gd name="T38" fmla="*/ 0 w 24"/>
                    <a:gd name="T39" fmla="*/ 2147483647 h 1446"/>
                    <a:gd name="T40" fmla="*/ 0 w 24"/>
                    <a:gd name="T41" fmla="*/ 2147483647 h 1446"/>
                    <a:gd name="T42" fmla="*/ 2147483647 w 24"/>
                    <a:gd name="T43" fmla="*/ 2147483647 h 1446"/>
                    <a:gd name="T44" fmla="*/ 2147483647 w 24"/>
                    <a:gd name="T45" fmla="*/ 2147483647 h 1446"/>
                    <a:gd name="T46" fmla="*/ 0 w 24"/>
                    <a:gd name="T47" fmla="*/ 2147483647 h 1446"/>
                    <a:gd name="T48" fmla="*/ 0 w 24"/>
                    <a:gd name="T49" fmla="*/ 2147483647 h 1446"/>
                    <a:gd name="T50" fmla="*/ 0 w 24"/>
                    <a:gd name="T51" fmla="*/ 2147483647 h 1446"/>
                    <a:gd name="T52" fmla="*/ 2147483647 w 24"/>
                    <a:gd name="T53" fmla="*/ 2147483647 h 1446"/>
                    <a:gd name="T54" fmla="*/ 2147483647 w 24"/>
                    <a:gd name="T55" fmla="*/ 2147483647 h 1446"/>
                    <a:gd name="T56" fmla="*/ 0 w 24"/>
                    <a:gd name="T57" fmla="*/ 2147483647 h 1446"/>
                    <a:gd name="T58" fmla="*/ 0 w 24"/>
                    <a:gd name="T59" fmla="*/ 2147483647 h 1446"/>
                    <a:gd name="T60" fmla="*/ 0 w 24"/>
                    <a:gd name="T61" fmla="*/ 2147483647 h 1446"/>
                    <a:gd name="T62" fmla="*/ 2147483647 w 24"/>
                    <a:gd name="T63" fmla="*/ 2147483647 h 1446"/>
                    <a:gd name="T64" fmla="*/ 2147483647 w 24"/>
                    <a:gd name="T65" fmla="*/ 2147483647 h 1446"/>
                    <a:gd name="T66" fmla="*/ 0 w 24"/>
                    <a:gd name="T67" fmla="*/ 2147483647 h 1446"/>
                    <a:gd name="T68" fmla="*/ 0 w 24"/>
                    <a:gd name="T69" fmla="*/ 2147483647 h 1446"/>
                    <a:gd name="T70" fmla="*/ 0 w 24"/>
                    <a:gd name="T71" fmla="*/ 0 h 1446"/>
                    <a:gd name="T72" fmla="*/ 2147483647 w 24"/>
                    <a:gd name="T73" fmla="*/ 0 h 1446"/>
                    <a:gd name="T74" fmla="*/ 2147483647 w 24"/>
                    <a:gd name="T75" fmla="*/ 2147483647 h 1446"/>
                    <a:gd name="T76" fmla="*/ 0 w 24"/>
                    <a:gd name="T77" fmla="*/ 2147483647 h 1446"/>
                    <a:gd name="T78" fmla="*/ 0 w 24"/>
                    <a:gd name="T79" fmla="*/ 0 h 14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 h="1446">
                      <a:moveTo>
                        <a:pt x="0" y="1440"/>
                      </a:moveTo>
                      <a:lnTo>
                        <a:pt x="24" y="1440"/>
                      </a:lnTo>
                      <a:lnTo>
                        <a:pt x="24" y="1446"/>
                      </a:lnTo>
                      <a:lnTo>
                        <a:pt x="0" y="1446"/>
                      </a:lnTo>
                      <a:lnTo>
                        <a:pt x="0" y="1440"/>
                      </a:lnTo>
                      <a:close/>
                      <a:moveTo>
                        <a:pt x="0" y="1236"/>
                      </a:moveTo>
                      <a:lnTo>
                        <a:pt x="24" y="1236"/>
                      </a:lnTo>
                      <a:lnTo>
                        <a:pt x="24" y="1242"/>
                      </a:lnTo>
                      <a:lnTo>
                        <a:pt x="0" y="1242"/>
                      </a:lnTo>
                      <a:lnTo>
                        <a:pt x="0" y="1236"/>
                      </a:lnTo>
                      <a:close/>
                      <a:moveTo>
                        <a:pt x="0" y="1032"/>
                      </a:moveTo>
                      <a:lnTo>
                        <a:pt x="24" y="1032"/>
                      </a:lnTo>
                      <a:lnTo>
                        <a:pt x="24" y="1038"/>
                      </a:lnTo>
                      <a:lnTo>
                        <a:pt x="0" y="1038"/>
                      </a:lnTo>
                      <a:lnTo>
                        <a:pt x="0" y="1032"/>
                      </a:lnTo>
                      <a:close/>
                      <a:moveTo>
                        <a:pt x="0" y="822"/>
                      </a:moveTo>
                      <a:lnTo>
                        <a:pt x="24" y="822"/>
                      </a:lnTo>
                      <a:lnTo>
                        <a:pt x="24" y="828"/>
                      </a:lnTo>
                      <a:lnTo>
                        <a:pt x="0" y="828"/>
                      </a:lnTo>
                      <a:lnTo>
                        <a:pt x="0" y="822"/>
                      </a:lnTo>
                      <a:close/>
                      <a:moveTo>
                        <a:pt x="0" y="618"/>
                      </a:moveTo>
                      <a:lnTo>
                        <a:pt x="24" y="618"/>
                      </a:lnTo>
                      <a:lnTo>
                        <a:pt x="24" y="624"/>
                      </a:lnTo>
                      <a:lnTo>
                        <a:pt x="0" y="624"/>
                      </a:lnTo>
                      <a:lnTo>
                        <a:pt x="0" y="618"/>
                      </a:lnTo>
                      <a:close/>
                      <a:moveTo>
                        <a:pt x="0" y="414"/>
                      </a:moveTo>
                      <a:lnTo>
                        <a:pt x="24" y="414"/>
                      </a:lnTo>
                      <a:lnTo>
                        <a:pt x="24" y="420"/>
                      </a:lnTo>
                      <a:lnTo>
                        <a:pt x="0" y="420"/>
                      </a:lnTo>
                      <a:lnTo>
                        <a:pt x="0" y="414"/>
                      </a:lnTo>
                      <a:close/>
                      <a:moveTo>
                        <a:pt x="0" y="210"/>
                      </a:moveTo>
                      <a:lnTo>
                        <a:pt x="24" y="210"/>
                      </a:lnTo>
                      <a:lnTo>
                        <a:pt x="24" y="216"/>
                      </a:lnTo>
                      <a:lnTo>
                        <a:pt x="0" y="216"/>
                      </a:lnTo>
                      <a:lnTo>
                        <a:pt x="0" y="210"/>
                      </a:lnTo>
                      <a:close/>
                      <a:moveTo>
                        <a:pt x="0" y="0"/>
                      </a:moveTo>
                      <a:lnTo>
                        <a:pt x="24" y="0"/>
                      </a:lnTo>
                      <a:lnTo>
                        <a:pt x="24" y="6"/>
                      </a:lnTo>
                      <a:lnTo>
                        <a:pt x="0" y="6"/>
                      </a:lnTo>
                      <a:lnTo>
                        <a:pt x="0" y="0"/>
                      </a:lnTo>
                      <a:close/>
                    </a:path>
                  </a:pathLst>
                </a:custGeom>
                <a:solidFill>
                  <a:srgbClr val="868686"/>
                </a:solidFill>
                <a:ln w="6" cap="flat">
                  <a:solidFill>
                    <a:srgbClr val="868686"/>
                  </a:solidFill>
                  <a:prstDash val="solid"/>
                  <a:bevel/>
                  <a:headEnd/>
                  <a:tailEnd/>
                </a:ln>
              </p:spPr>
              <p:txBody>
                <a:bodyPr/>
                <a:lstStyle/>
                <a:p>
                  <a:endParaRPr lang="de-DE"/>
                </a:p>
              </p:txBody>
            </p:sp>
            <p:sp>
              <p:nvSpPr>
                <p:cNvPr id="20531" name="Rectangle 15"/>
                <p:cNvSpPr>
                  <a:spLocks noChangeArrowheads="1"/>
                </p:cNvSpPr>
                <p:nvPr/>
              </p:nvSpPr>
              <p:spPr bwMode="auto">
                <a:xfrm>
                  <a:off x="5539763" y="5664938"/>
                  <a:ext cx="4106036" cy="9527"/>
                </a:xfrm>
                <a:prstGeom prst="rect">
                  <a:avLst/>
                </a:prstGeom>
                <a:solidFill>
                  <a:srgbClr val="868686"/>
                </a:solidFill>
                <a:ln w="6">
                  <a:solidFill>
                    <a:srgbClr val="868686"/>
                  </a:solidFill>
                  <a:bevel/>
                  <a:headEnd/>
                  <a:tailEnd/>
                </a:ln>
              </p:spPr>
              <p:txBody>
                <a:bodyPr/>
                <a:lstStyle/>
                <a:p>
                  <a:endParaRPr lang="en-US" sz="1200"/>
                </a:p>
              </p:txBody>
            </p:sp>
            <p:sp>
              <p:nvSpPr>
                <p:cNvPr id="20532" name="Freeform 16"/>
                <p:cNvSpPr>
                  <a:spLocks noEditPoints="1"/>
                </p:cNvSpPr>
                <p:nvPr/>
              </p:nvSpPr>
              <p:spPr bwMode="auto">
                <a:xfrm>
                  <a:off x="5535000" y="5669701"/>
                  <a:ext cx="4115563" cy="38107"/>
                </a:xfrm>
                <a:custGeom>
                  <a:avLst/>
                  <a:gdLst>
                    <a:gd name="T0" fmla="*/ 2147483647 w 2592"/>
                    <a:gd name="T1" fmla="*/ 0 h 24"/>
                    <a:gd name="T2" fmla="*/ 2147483647 w 2592"/>
                    <a:gd name="T3" fmla="*/ 2147483647 h 24"/>
                    <a:gd name="T4" fmla="*/ 0 w 2592"/>
                    <a:gd name="T5" fmla="*/ 2147483647 h 24"/>
                    <a:gd name="T6" fmla="*/ 0 w 2592"/>
                    <a:gd name="T7" fmla="*/ 0 h 24"/>
                    <a:gd name="T8" fmla="*/ 2147483647 w 2592"/>
                    <a:gd name="T9" fmla="*/ 0 h 24"/>
                    <a:gd name="T10" fmla="*/ 2147483647 w 2592"/>
                    <a:gd name="T11" fmla="*/ 0 h 24"/>
                    <a:gd name="T12" fmla="*/ 2147483647 w 2592"/>
                    <a:gd name="T13" fmla="*/ 2147483647 h 24"/>
                    <a:gd name="T14" fmla="*/ 2147483647 w 2592"/>
                    <a:gd name="T15" fmla="*/ 2147483647 h 24"/>
                    <a:gd name="T16" fmla="*/ 2147483647 w 2592"/>
                    <a:gd name="T17" fmla="*/ 0 h 24"/>
                    <a:gd name="T18" fmla="*/ 2147483647 w 2592"/>
                    <a:gd name="T19" fmla="*/ 0 h 24"/>
                    <a:gd name="T20" fmla="*/ 2147483647 w 2592"/>
                    <a:gd name="T21" fmla="*/ 0 h 24"/>
                    <a:gd name="T22" fmla="*/ 2147483647 w 2592"/>
                    <a:gd name="T23" fmla="*/ 2147483647 h 24"/>
                    <a:gd name="T24" fmla="*/ 2147483647 w 2592"/>
                    <a:gd name="T25" fmla="*/ 2147483647 h 24"/>
                    <a:gd name="T26" fmla="*/ 2147483647 w 2592"/>
                    <a:gd name="T27" fmla="*/ 0 h 24"/>
                    <a:gd name="T28" fmla="*/ 2147483647 w 2592"/>
                    <a:gd name="T29" fmla="*/ 0 h 24"/>
                    <a:gd name="T30" fmla="*/ 2147483647 w 2592"/>
                    <a:gd name="T31" fmla="*/ 0 h 24"/>
                    <a:gd name="T32" fmla="*/ 2147483647 w 2592"/>
                    <a:gd name="T33" fmla="*/ 2147483647 h 24"/>
                    <a:gd name="T34" fmla="*/ 2147483647 w 2592"/>
                    <a:gd name="T35" fmla="*/ 2147483647 h 24"/>
                    <a:gd name="T36" fmla="*/ 2147483647 w 2592"/>
                    <a:gd name="T37" fmla="*/ 0 h 24"/>
                    <a:gd name="T38" fmla="*/ 2147483647 w 2592"/>
                    <a:gd name="T39" fmla="*/ 0 h 24"/>
                    <a:gd name="T40" fmla="*/ 2147483647 w 2592"/>
                    <a:gd name="T41" fmla="*/ 0 h 24"/>
                    <a:gd name="T42" fmla="*/ 2147483647 w 2592"/>
                    <a:gd name="T43" fmla="*/ 2147483647 h 24"/>
                    <a:gd name="T44" fmla="*/ 2147483647 w 2592"/>
                    <a:gd name="T45" fmla="*/ 2147483647 h 24"/>
                    <a:gd name="T46" fmla="*/ 2147483647 w 2592"/>
                    <a:gd name="T47" fmla="*/ 0 h 24"/>
                    <a:gd name="T48" fmla="*/ 2147483647 w 2592"/>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92" h="24">
                      <a:moveTo>
                        <a:pt x="6" y="0"/>
                      </a:moveTo>
                      <a:lnTo>
                        <a:pt x="6" y="24"/>
                      </a:lnTo>
                      <a:lnTo>
                        <a:pt x="0" y="24"/>
                      </a:lnTo>
                      <a:lnTo>
                        <a:pt x="0" y="0"/>
                      </a:lnTo>
                      <a:lnTo>
                        <a:pt x="6" y="0"/>
                      </a:lnTo>
                      <a:close/>
                      <a:moveTo>
                        <a:pt x="654" y="0"/>
                      </a:moveTo>
                      <a:lnTo>
                        <a:pt x="654" y="24"/>
                      </a:lnTo>
                      <a:lnTo>
                        <a:pt x="648" y="24"/>
                      </a:lnTo>
                      <a:lnTo>
                        <a:pt x="648" y="0"/>
                      </a:lnTo>
                      <a:lnTo>
                        <a:pt x="654" y="0"/>
                      </a:lnTo>
                      <a:close/>
                      <a:moveTo>
                        <a:pt x="1296" y="0"/>
                      </a:moveTo>
                      <a:lnTo>
                        <a:pt x="1296" y="24"/>
                      </a:lnTo>
                      <a:lnTo>
                        <a:pt x="1290" y="24"/>
                      </a:lnTo>
                      <a:lnTo>
                        <a:pt x="1290" y="0"/>
                      </a:lnTo>
                      <a:lnTo>
                        <a:pt x="1296" y="0"/>
                      </a:lnTo>
                      <a:close/>
                      <a:moveTo>
                        <a:pt x="1944" y="0"/>
                      </a:moveTo>
                      <a:lnTo>
                        <a:pt x="1944" y="24"/>
                      </a:lnTo>
                      <a:lnTo>
                        <a:pt x="1938" y="24"/>
                      </a:lnTo>
                      <a:lnTo>
                        <a:pt x="1938" y="0"/>
                      </a:lnTo>
                      <a:lnTo>
                        <a:pt x="1944" y="0"/>
                      </a:lnTo>
                      <a:close/>
                      <a:moveTo>
                        <a:pt x="2592" y="0"/>
                      </a:moveTo>
                      <a:lnTo>
                        <a:pt x="2592" y="24"/>
                      </a:lnTo>
                      <a:lnTo>
                        <a:pt x="2586" y="24"/>
                      </a:lnTo>
                      <a:lnTo>
                        <a:pt x="2586" y="0"/>
                      </a:lnTo>
                      <a:lnTo>
                        <a:pt x="2592" y="0"/>
                      </a:lnTo>
                      <a:close/>
                    </a:path>
                  </a:pathLst>
                </a:custGeom>
                <a:solidFill>
                  <a:srgbClr val="868686"/>
                </a:solidFill>
                <a:ln w="6" cap="flat">
                  <a:solidFill>
                    <a:srgbClr val="868686"/>
                  </a:solidFill>
                  <a:prstDash val="solid"/>
                  <a:bevel/>
                  <a:headEnd/>
                  <a:tailEnd/>
                </a:ln>
              </p:spPr>
              <p:txBody>
                <a:bodyPr/>
                <a:lstStyle/>
                <a:p>
                  <a:endParaRPr lang="de-DE"/>
                </a:p>
              </p:txBody>
            </p:sp>
            <p:sp>
              <p:nvSpPr>
                <p:cNvPr id="20533" name="Rectangle 17"/>
                <p:cNvSpPr>
                  <a:spLocks noChangeArrowheads="1"/>
                </p:cNvSpPr>
                <p:nvPr/>
              </p:nvSpPr>
              <p:spPr bwMode="auto">
                <a:xfrm>
                  <a:off x="5324729" y="5604603"/>
                  <a:ext cx="95571"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0</a:t>
                  </a:r>
                  <a:endParaRPr lang="en-US" sz="1200">
                    <a:cs typeface="Arial" pitchFamily="34" charset="0"/>
                  </a:endParaRPr>
                </a:p>
              </p:txBody>
            </p:sp>
            <p:sp>
              <p:nvSpPr>
                <p:cNvPr id="20534" name="Rectangle 18"/>
                <p:cNvSpPr>
                  <a:spLocks noChangeArrowheads="1"/>
                </p:cNvSpPr>
                <p:nvPr/>
              </p:nvSpPr>
              <p:spPr bwMode="auto">
                <a:xfrm>
                  <a:off x="5324729" y="5279109"/>
                  <a:ext cx="95571"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5</a:t>
                  </a:r>
                  <a:endParaRPr lang="en-US" sz="1200">
                    <a:cs typeface="Arial" pitchFamily="34" charset="0"/>
                  </a:endParaRPr>
                </a:p>
              </p:txBody>
            </p:sp>
            <p:sp>
              <p:nvSpPr>
                <p:cNvPr id="20535" name="Rectangle 19"/>
                <p:cNvSpPr>
                  <a:spLocks noChangeArrowheads="1"/>
                </p:cNvSpPr>
                <p:nvPr/>
              </p:nvSpPr>
              <p:spPr bwMode="auto">
                <a:xfrm>
                  <a:off x="5259630" y="4952028"/>
                  <a:ext cx="191140"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10</a:t>
                  </a:r>
                  <a:endParaRPr lang="en-US" sz="1200">
                    <a:cs typeface="Arial" pitchFamily="34" charset="0"/>
                  </a:endParaRPr>
                </a:p>
              </p:txBody>
            </p:sp>
            <p:sp>
              <p:nvSpPr>
                <p:cNvPr id="20536" name="Rectangle 20"/>
                <p:cNvSpPr>
                  <a:spLocks noChangeArrowheads="1"/>
                </p:cNvSpPr>
                <p:nvPr/>
              </p:nvSpPr>
              <p:spPr bwMode="auto">
                <a:xfrm>
                  <a:off x="5259630" y="4626536"/>
                  <a:ext cx="191140"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15</a:t>
                  </a:r>
                  <a:endParaRPr lang="en-US" sz="1200">
                    <a:cs typeface="Arial" pitchFamily="34" charset="0"/>
                  </a:endParaRPr>
                </a:p>
              </p:txBody>
            </p:sp>
            <p:sp>
              <p:nvSpPr>
                <p:cNvPr id="20537" name="Rectangle 21"/>
                <p:cNvSpPr>
                  <a:spLocks noChangeArrowheads="1"/>
                </p:cNvSpPr>
                <p:nvPr/>
              </p:nvSpPr>
              <p:spPr bwMode="auto">
                <a:xfrm>
                  <a:off x="5259630" y="4299455"/>
                  <a:ext cx="191140"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20</a:t>
                  </a:r>
                  <a:endParaRPr lang="en-US" sz="1200">
                    <a:cs typeface="Arial" pitchFamily="34" charset="0"/>
                  </a:endParaRPr>
                </a:p>
              </p:txBody>
            </p:sp>
            <p:sp>
              <p:nvSpPr>
                <p:cNvPr id="20538" name="Rectangle 22"/>
                <p:cNvSpPr>
                  <a:spLocks noChangeArrowheads="1"/>
                </p:cNvSpPr>
                <p:nvPr/>
              </p:nvSpPr>
              <p:spPr bwMode="auto">
                <a:xfrm>
                  <a:off x="5259630" y="3973961"/>
                  <a:ext cx="191140"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25</a:t>
                  </a:r>
                  <a:endParaRPr lang="en-US" sz="1200">
                    <a:cs typeface="Arial" pitchFamily="34" charset="0"/>
                  </a:endParaRPr>
                </a:p>
              </p:txBody>
            </p:sp>
            <p:sp>
              <p:nvSpPr>
                <p:cNvPr id="20539" name="Rectangle 23"/>
                <p:cNvSpPr>
                  <a:spLocks noChangeArrowheads="1"/>
                </p:cNvSpPr>
                <p:nvPr/>
              </p:nvSpPr>
              <p:spPr bwMode="auto">
                <a:xfrm>
                  <a:off x="5259630" y="3646880"/>
                  <a:ext cx="191140"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30</a:t>
                  </a:r>
                  <a:endParaRPr lang="en-US" sz="1200">
                    <a:cs typeface="Arial" pitchFamily="34" charset="0"/>
                  </a:endParaRPr>
                </a:p>
              </p:txBody>
            </p:sp>
            <p:sp>
              <p:nvSpPr>
                <p:cNvPr id="20540" name="Rectangle 24"/>
                <p:cNvSpPr>
                  <a:spLocks noChangeArrowheads="1"/>
                </p:cNvSpPr>
                <p:nvPr/>
              </p:nvSpPr>
              <p:spPr bwMode="auto">
                <a:xfrm>
                  <a:off x="5259630" y="3321387"/>
                  <a:ext cx="191140"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35</a:t>
                  </a:r>
                  <a:endParaRPr lang="en-US" sz="1200">
                    <a:cs typeface="Arial" pitchFamily="34" charset="0"/>
                  </a:endParaRPr>
                </a:p>
              </p:txBody>
            </p:sp>
            <p:sp>
              <p:nvSpPr>
                <p:cNvPr id="20541" name="Rectangle 25"/>
                <p:cNvSpPr>
                  <a:spLocks noChangeArrowheads="1"/>
                </p:cNvSpPr>
                <p:nvPr/>
              </p:nvSpPr>
              <p:spPr bwMode="auto">
                <a:xfrm>
                  <a:off x="5845295" y="5769731"/>
                  <a:ext cx="450803"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de-DE" sz="1200" b="1">
                      <a:solidFill>
                        <a:srgbClr val="000000"/>
                      </a:solidFill>
                      <a:cs typeface="Arial" pitchFamily="34" charset="0"/>
                    </a:rPr>
                    <a:t>sham</a:t>
                  </a:r>
                  <a:endParaRPr lang="en-US" sz="1200" b="1">
                    <a:cs typeface="Arial" pitchFamily="34" charset="0"/>
                  </a:endParaRPr>
                </a:p>
              </p:txBody>
            </p:sp>
            <p:sp>
              <p:nvSpPr>
                <p:cNvPr id="20542" name="Rectangle 26"/>
                <p:cNvSpPr>
                  <a:spLocks noChangeArrowheads="1"/>
                </p:cNvSpPr>
                <p:nvPr/>
              </p:nvSpPr>
              <p:spPr bwMode="auto">
                <a:xfrm>
                  <a:off x="6816570" y="5769731"/>
                  <a:ext cx="582437"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de-DE" sz="1200" b="1">
                      <a:solidFill>
                        <a:srgbClr val="000000"/>
                      </a:solidFill>
                      <a:cs typeface="Arial" pitchFamily="34" charset="0"/>
                    </a:rPr>
                    <a:t>tDCS</a:t>
                  </a:r>
                  <a:r>
                    <a:rPr lang="de-DE" sz="1200" b="1" baseline="-25000">
                      <a:solidFill>
                        <a:srgbClr val="000000"/>
                      </a:solidFill>
                      <a:cs typeface="Arial" pitchFamily="34" charset="0"/>
                    </a:rPr>
                    <a:t>M1</a:t>
                  </a:r>
                  <a:endParaRPr lang="en-US" sz="1200" b="1">
                    <a:cs typeface="Arial" pitchFamily="34" charset="0"/>
                  </a:endParaRPr>
                </a:p>
              </p:txBody>
            </p:sp>
            <p:sp>
              <p:nvSpPr>
                <p:cNvPr id="20543" name="Rectangle 20"/>
                <p:cNvSpPr>
                  <a:spLocks noChangeArrowheads="1"/>
                </p:cNvSpPr>
                <p:nvPr/>
              </p:nvSpPr>
              <p:spPr bwMode="auto">
                <a:xfrm>
                  <a:off x="5848021" y="4697986"/>
                  <a:ext cx="406928" cy="966953"/>
                </a:xfrm>
                <a:prstGeom prst="rect">
                  <a:avLst/>
                </a:prstGeom>
                <a:solidFill>
                  <a:schemeClr val="bg1"/>
                </a:solidFill>
                <a:ln w="9525">
                  <a:solidFill>
                    <a:schemeClr val="tx1"/>
                  </a:solidFill>
                  <a:miter lim="800000"/>
                  <a:headEnd/>
                  <a:tailEnd/>
                </a:ln>
              </p:spPr>
              <p:txBody>
                <a:bodyPr wrap="none" anchor="ctr"/>
                <a:lstStyle/>
                <a:p>
                  <a:pPr algn="ctr"/>
                  <a:endParaRPr lang="en-US" sz="1200"/>
                </a:p>
              </p:txBody>
            </p:sp>
            <p:sp>
              <p:nvSpPr>
                <p:cNvPr id="20544" name="Rectangle 26"/>
                <p:cNvSpPr>
                  <a:spLocks noChangeArrowheads="1"/>
                </p:cNvSpPr>
                <p:nvPr/>
              </p:nvSpPr>
              <p:spPr bwMode="auto">
                <a:xfrm>
                  <a:off x="7687608" y="5769727"/>
                  <a:ext cx="896196"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de-DE" sz="1200" b="1">
                      <a:solidFill>
                        <a:srgbClr val="000000"/>
                      </a:solidFill>
                      <a:cs typeface="Arial" pitchFamily="34" charset="0"/>
                    </a:rPr>
                    <a:t>tDCS</a:t>
                  </a:r>
                  <a:r>
                    <a:rPr lang="de-DE" sz="1200" b="1" baseline="-25000">
                      <a:solidFill>
                        <a:srgbClr val="000000"/>
                      </a:solidFill>
                      <a:cs typeface="Arial" pitchFamily="34" charset="0"/>
                    </a:rPr>
                    <a:t>pre-SMA</a:t>
                  </a:r>
                  <a:endParaRPr lang="en-US" sz="1200" b="1">
                    <a:cs typeface="Arial" pitchFamily="34" charset="0"/>
                  </a:endParaRPr>
                </a:p>
              </p:txBody>
            </p:sp>
            <p:sp>
              <p:nvSpPr>
                <p:cNvPr id="20545" name="Rectangle 26"/>
                <p:cNvSpPr>
                  <a:spLocks noChangeArrowheads="1"/>
                </p:cNvSpPr>
                <p:nvPr/>
              </p:nvSpPr>
              <p:spPr bwMode="auto">
                <a:xfrm>
                  <a:off x="8841734" y="5769723"/>
                  <a:ext cx="678007" cy="1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de-DE" sz="1200" b="1">
                      <a:solidFill>
                        <a:srgbClr val="000000"/>
                      </a:solidFill>
                      <a:cs typeface="Arial" pitchFamily="34" charset="0"/>
                    </a:rPr>
                    <a:t>tDCS</a:t>
                  </a:r>
                  <a:r>
                    <a:rPr lang="de-DE" sz="1200" b="1" baseline="-25000">
                      <a:solidFill>
                        <a:srgbClr val="000000"/>
                      </a:solidFill>
                      <a:cs typeface="Arial" pitchFamily="34" charset="0"/>
                    </a:rPr>
                    <a:t>SMA</a:t>
                  </a:r>
                  <a:endParaRPr lang="en-US" sz="1200" b="1">
                    <a:cs typeface="Arial" pitchFamily="34" charset="0"/>
                  </a:endParaRPr>
                </a:p>
              </p:txBody>
            </p:sp>
            <p:sp>
              <p:nvSpPr>
                <p:cNvPr id="20546" name="Rectangle 25"/>
                <p:cNvSpPr>
                  <a:spLocks noChangeArrowheads="1"/>
                </p:cNvSpPr>
                <p:nvPr/>
              </p:nvSpPr>
              <p:spPr bwMode="auto">
                <a:xfrm rot="16200000">
                  <a:off x="4082973" y="4474354"/>
                  <a:ext cx="1959015" cy="207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de-DE" sz="1200" b="1">
                      <a:solidFill>
                        <a:srgbClr val="000000"/>
                      </a:solidFill>
                      <a:cs typeface="Arial" pitchFamily="34" charset="0"/>
                    </a:rPr>
                    <a:t>Verbesserung im SPFT [%]</a:t>
                  </a:r>
                  <a:endParaRPr lang="en-US" sz="1200" b="1">
                    <a:cs typeface="Arial" pitchFamily="34" charset="0"/>
                  </a:endParaRPr>
                </a:p>
              </p:txBody>
            </p:sp>
          </p:grpSp>
          <p:sp>
            <p:nvSpPr>
              <p:cNvPr id="20527" name="Rectangle 5"/>
              <p:cNvSpPr>
                <a:spLocks noChangeArrowheads="1"/>
              </p:cNvSpPr>
              <p:nvPr/>
            </p:nvSpPr>
            <p:spPr bwMode="auto">
              <a:xfrm>
                <a:off x="4876170" y="6155850"/>
                <a:ext cx="5815713" cy="246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de-DE" sz="1000"/>
                  <a:t>Vollmann, Conde, Sewerin, Taubert, Sehm, Witte, Villringer, Ragert, </a:t>
                </a:r>
                <a:r>
                  <a:rPr lang="de-DE" sz="1000" b="1" i="1"/>
                  <a:t>Brain Stimul</a:t>
                </a:r>
                <a:r>
                  <a:rPr lang="de-DE" sz="1000"/>
                  <a:t>  2012</a:t>
                </a:r>
                <a:endParaRPr lang="en-US" sz="1000"/>
              </a:p>
            </p:txBody>
          </p:sp>
        </p:grpSp>
      </p:grpSp>
      <p:grpSp>
        <p:nvGrpSpPr>
          <p:cNvPr id="20484" name="Group 1"/>
          <p:cNvGrpSpPr>
            <a:grpSpLocks/>
          </p:cNvGrpSpPr>
          <p:nvPr/>
        </p:nvGrpSpPr>
        <p:grpSpPr bwMode="auto">
          <a:xfrm>
            <a:off x="285609" y="2878138"/>
            <a:ext cx="3986861" cy="2970212"/>
            <a:chOff x="5462863" y="321175"/>
            <a:chExt cx="4477252" cy="3295150"/>
          </a:xfrm>
        </p:grpSpPr>
        <p:pic>
          <p:nvPicPr>
            <p:cNvPr id="20518" name="Picture 2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55561" y="990600"/>
              <a:ext cx="3825875"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9" name="Rectangle 36"/>
            <p:cNvSpPr>
              <a:spLocks noChangeArrowheads="1"/>
            </p:cNvSpPr>
            <p:nvPr/>
          </p:nvSpPr>
          <p:spPr bwMode="auto">
            <a:xfrm>
              <a:off x="5462863" y="321175"/>
              <a:ext cx="4477252" cy="648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defTabSz="914400"/>
              <a:r>
                <a:rPr lang="de-DE" sz="1600" b="1"/>
                <a:t>Transcranial direct current stimulation </a:t>
              </a:r>
            </a:p>
            <a:p>
              <a:pPr algn="ctr" defTabSz="914400"/>
              <a:r>
                <a:rPr lang="de-DE" sz="1600" b="1"/>
                <a:t>(tDCS)</a:t>
              </a:r>
              <a:endParaRPr lang="en-US" sz="1600" b="1"/>
            </a:p>
          </p:txBody>
        </p:sp>
        <p:sp>
          <p:nvSpPr>
            <p:cNvPr id="20520" name="TextBox 51"/>
            <p:cNvSpPr txBox="1">
              <a:spLocks noChangeArrowheads="1"/>
            </p:cNvSpPr>
            <p:nvPr/>
          </p:nvSpPr>
          <p:spPr bwMode="auto">
            <a:xfrm>
              <a:off x="8423275" y="1230313"/>
              <a:ext cx="1278485" cy="307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a:t>anodale tDCS</a:t>
              </a:r>
              <a:endParaRPr lang="en-US" sz="1200"/>
            </a:p>
          </p:txBody>
        </p:sp>
        <p:sp>
          <p:nvSpPr>
            <p:cNvPr id="20521" name="TextBox 51"/>
            <p:cNvSpPr txBox="1">
              <a:spLocks noChangeArrowheads="1"/>
            </p:cNvSpPr>
            <p:nvPr/>
          </p:nvSpPr>
          <p:spPr bwMode="auto">
            <a:xfrm>
              <a:off x="8302625" y="1560513"/>
              <a:ext cx="1413498" cy="307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a:t>cathodale tDCS</a:t>
              </a:r>
              <a:endParaRPr lang="en-US" sz="1200"/>
            </a:p>
          </p:txBody>
        </p:sp>
        <p:sp>
          <p:nvSpPr>
            <p:cNvPr id="20522" name="AutoShape 7"/>
            <p:cNvSpPr>
              <a:spLocks noChangeArrowheads="1"/>
            </p:cNvSpPr>
            <p:nvPr/>
          </p:nvSpPr>
          <p:spPr bwMode="auto">
            <a:xfrm>
              <a:off x="9507538" y="1149350"/>
              <a:ext cx="133350" cy="322263"/>
            </a:xfrm>
            <a:prstGeom prst="upArrow">
              <a:avLst>
                <a:gd name="adj1" fmla="val 50000"/>
                <a:gd name="adj2" fmla="val 60417"/>
              </a:avLst>
            </a:prstGeom>
            <a:solidFill>
              <a:srgbClr val="FF0000"/>
            </a:solidFill>
            <a:ln w="9525">
              <a:solidFill>
                <a:schemeClr val="tx1"/>
              </a:solidFill>
              <a:miter lim="800000"/>
              <a:headEnd/>
              <a:tailEnd/>
            </a:ln>
          </p:spPr>
          <p:txBody>
            <a:bodyPr wrap="none" anchor="ctr"/>
            <a:lstStyle/>
            <a:p>
              <a:endParaRPr lang="en-US"/>
            </a:p>
          </p:txBody>
        </p:sp>
        <p:sp>
          <p:nvSpPr>
            <p:cNvPr id="20523" name="AutoShape 8"/>
            <p:cNvSpPr>
              <a:spLocks noChangeArrowheads="1"/>
            </p:cNvSpPr>
            <p:nvPr/>
          </p:nvSpPr>
          <p:spPr bwMode="auto">
            <a:xfrm>
              <a:off x="9507538" y="1598613"/>
              <a:ext cx="133350" cy="322262"/>
            </a:xfrm>
            <a:prstGeom prst="downArrow">
              <a:avLst>
                <a:gd name="adj1" fmla="val 50000"/>
                <a:gd name="adj2" fmla="val 60417"/>
              </a:avLst>
            </a:prstGeom>
            <a:solidFill>
              <a:schemeClr val="tx2"/>
            </a:solidFill>
            <a:ln w="9525">
              <a:solidFill>
                <a:schemeClr val="tx1"/>
              </a:solidFill>
              <a:miter lim="800000"/>
              <a:headEnd/>
              <a:tailEnd/>
            </a:ln>
          </p:spPr>
          <p:txBody>
            <a:bodyPr wrap="none" anchor="ctr"/>
            <a:lstStyle/>
            <a:p>
              <a:endParaRPr lang="en-US"/>
            </a:p>
          </p:txBody>
        </p:sp>
      </p:grpSp>
      <p:sp>
        <p:nvSpPr>
          <p:cNvPr id="20485" name="Text Box 2"/>
          <p:cNvSpPr txBox="1">
            <a:spLocks noChangeArrowheads="1"/>
          </p:cNvSpPr>
          <p:nvPr/>
        </p:nvSpPr>
        <p:spPr bwMode="auto">
          <a:xfrm>
            <a:off x="55751" y="232946"/>
            <a:ext cx="43524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600" b="1" dirty="0" err="1">
                <a:cs typeface="Arial" pitchFamily="34" charset="0"/>
              </a:rPr>
              <a:t>How</a:t>
            </a:r>
            <a:r>
              <a:rPr lang="de-DE" sz="1600" b="1" dirty="0">
                <a:cs typeface="Arial" pitchFamily="34" charset="0"/>
              </a:rPr>
              <a:t> </a:t>
            </a:r>
            <a:r>
              <a:rPr lang="de-DE" sz="1600" b="1" dirty="0" err="1">
                <a:cs typeface="Arial" pitchFamily="34" charset="0"/>
              </a:rPr>
              <a:t>can</a:t>
            </a:r>
            <a:r>
              <a:rPr lang="de-DE" sz="1600" b="1" dirty="0">
                <a:cs typeface="Arial" pitchFamily="34" charset="0"/>
              </a:rPr>
              <a:t> </a:t>
            </a:r>
            <a:r>
              <a:rPr lang="de-DE" sz="1600" b="1" dirty="0" err="1">
                <a:cs typeface="Arial" pitchFamily="34" charset="0"/>
              </a:rPr>
              <a:t>we</a:t>
            </a:r>
            <a:r>
              <a:rPr lang="de-DE" sz="1600" b="1" dirty="0">
                <a:cs typeface="Arial" pitchFamily="34" charset="0"/>
              </a:rPr>
              <a:t> </a:t>
            </a:r>
            <a:r>
              <a:rPr lang="de-DE" sz="1600" b="1" dirty="0" err="1">
                <a:cs typeface="Arial" pitchFamily="34" charset="0"/>
              </a:rPr>
              <a:t>improve</a:t>
            </a:r>
            <a:r>
              <a:rPr lang="de-DE" sz="1600" b="1" dirty="0">
                <a:cs typeface="Arial" pitchFamily="34" charset="0"/>
              </a:rPr>
              <a:t> </a:t>
            </a:r>
            <a:r>
              <a:rPr lang="de-DE" sz="1600" b="1" dirty="0" err="1">
                <a:cs typeface="Arial" pitchFamily="34" charset="0"/>
              </a:rPr>
              <a:t>motor</a:t>
            </a:r>
            <a:r>
              <a:rPr lang="de-DE" sz="1600" b="1" dirty="0">
                <a:cs typeface="Arial" pitchFamily="34" charset="0"/>
              </a:rPr>
              <a:t> </a:t>
            </a:r>
            <a:r>
              <a:rPr lang="de-DE" sz="1600" b="1" dirty="0" err="1">
                <a:cs typeface="Arial" pitchFamily="34" charset="0"/>
              </a:rPr>
              <a:t>skill</a:t>
            </a:r>
            <a:r>
              <a:rPr lang="de-DE" sz="1600" b="1" dirty="0">
                <a:cs typeface="Arial" pitchFamily="34" charset="0"/>
              </a:rPr>
              <a:t> </a:t>
            </a:r>
            <a:r>
              <a:rPr lang="de-DE" sz="1600" b="1" dirty="0" err="1">
                <a:cs typeface="Arial" pitchFamily="34" charset="0"/>
              </a:rPr>
              <a:t>learning</a:t>
            </a:r>
            <a:r>
              <a:rPr lang="de-DE" sz="1600" b="1" dirty="0">
                <a:cs typeface="Arial" pitchFamily="34" charset="0"/>
              </a:rPr>
              <a:t>? </a:t>
            </a:r>
          </a:p>
        </p:txBody>
      </p:sp>
      <p:sp>
        <p:nvSpPr>
          <p:cNvPr id="20486" name="Rectangle 5"/>
          <p:cNvSpPr>
            <a:spLocks noChangeArrowheads="1"/>
          </p:cNvSpPr>
          <p:nvPr/>
        </p:nvSpPr>
        <p:spPr bwMode="auto">
          <a:xfrm>
            <a:off x="1020234" y="5873751"/>
            <a:ext cx="28052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sz="1000"/>
              <a:t>Nitsche et al., </a:t>
            </a:r>
            <a:r>
              <a:rPr lang="de-DE" sz="1000" b="1" i="1"/>
              <a:t>J Physiol</a:t>
            </a:r>
            <a:r>
              <a:rPr lang="de-DE" sz="1000"/>
              <a:t> 2003, </a:t>
            </a:r>
            <a:r>
              <a:rPr lang="de-DE" sz="1000" b="1" i="1"/>
              <a:t>J Neurophysiol</a:t>
            </a:r>
            <a:r>
              <a:rPr lang="de-DE" sz="1000"/>
              <a:t> 2009</a:t>
            </a:r>
            <a:endParaRPr lang="en-US" sz="1000"/>
          </a:p>
        </p:txBody>
      </p:sp>
      <p:sp>
        <p:nvSpPr>
          <p:cNvPr id="82" name="Rounded Rectangle 81"/>
          <p:cNvSpPr/>
          <p:nvPr/>
        </p:nvSpPr>
        <p:spPr bwMode="auto">
          <a:xfrm>
            <a:off x="200378" y="2798763"/>
            <a:ext cx="4041422" cy="3509962"/>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6" name="Group 5"/>
          <p:cNvGrpSpPr>
            <a:grpSpLocks/>
          </p:cNvGrpSpPr>
          <p:nvPr/>
        </p:nvGrpSpPr>
        <p:grpSpPr bwMode="auto">
          <a:xfrm>
            <a:off x="966612" y="571500"/>
            <a:ext cx="7662439" cy="2406604"/>
            <a:chOff x="1086825" y="570964"/>
            <a:chExt cx="8621059" cy="2407152"/>
          </a:xfrm>
        </p:grpSpPr>
        <p:sp>
          <p:nvSpPr>
            <p:cNvPr id="20489" name="TextBox 36"/>
            <p:cNvSpPr txBox="1">
              <a:spLocks noChangeArrowheads="1"/>
            </p:cNvSpPr>
            <p:nvPr/>
          </p:nvSpPr>
          <p:spPr bwMode="auto">
            <a:xfrm>
              <a:off x="5512468" y="2701054"/>
              <a:ext cx="171427" cy="27706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sz="1200" b="1"/>
            </a:p>
          </p:txBody>
        </p:sp>
        <p:sp>
          <p:nvSpPr>
            <p:cNvPr id="20490" name="TextBox 37"/>
            <p:cNvSpPr txBox="1">
              <a:spLocks noChangeArrowheads="1"/>
            </p:cNvSpPr>
            <p:nvPr/>
          </p:nvSpPr>
          <p:spPr bwMode="auto">
            <a:xfrm>
              <a:off x="5693419" y="2647097"/>
              <a:ext cx="658656" cy="27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b="1"/>
                <a:t>sham</a:t>
              </a:r>
              <a:endParaRPr lang="en-US" sz="1200" b="1"/>
            </a:p>
          </p:txBody>
        </p:sp>
        <p:sp>
          <p:nvSpPr>
            <p:cNvPr id="20491" name="TextBox 38"/>
            <p:cNvSpPr txBox="1">
              <a:spLocks noChangeArrowheads="1"/>
            </p:cNvSpPr>
            <p:nvPr/>
          </p:nvSpPr>
          <p:spPr bwMode="auto">
            <a:xfrm>
              <a:off x="6377544" y="2699468"/>
              <a:ext cx="171428" cy="277062"/>
            </a:xfrm>
            <a:prstGeom prst="rect">
              <a:avLst/>
            </a:prstGeom>
            <a:solidFill>
              <a:schemeClr val="tx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sz="1200" b="1"/>
            </a:p>
          </p:txBody>
        </p:sp>
        <p:sp>
          <p:nvSpPr>
            <p:cNvPr id="20492" name="TextBox 39"/>
            <p:cNvSpPr txBox="1">
              <a:spLocks noChangeArrowheads="1"/>
            </p:cNvSpPr>
            <p:nvPr/>
          </p:nvSpPr>
          <p:spPr bwMode="auto">
            <a:xfrm>
              <a:off x="6558496" y="2645511"/>
              <a:ext cx="790315" cy="27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b="1"/>
                <a:t>tDCS</a:t>
              </a:r>
              <a:r>
                <a:rPr lang="de-DE" sz="1200" b="1" baseline="-25000"/>
                <a:t>M1</a:t>
              </a:r>
              <a:endParaRPr lang="en-US" sz="1200" b="1"/>
            </a:p>
          </p:txBody>
        </p:sp>
        <p:sp>
          <p:nvSpPr>
            <p:cNvPr id="20493" name="TextBox 41"/>
            <p:cNvSpPr txBox="1">
              <a:spLocks noChangeArrowheads="1"/>
            </p:cNvSpPr>
            <p:nvPr/>
          </p:nvSpPr>
          <p:spPr bwMode="auto">
            <a:xfrm>
              <a:off x="7361668" y="2696294"/>
              <a:ext cx="169855" cy="277062"/>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sz="1200" b="1"/>
            </a:p>
          </p:txBody>
        </p:sp>
        <p:sp>
          <p:nvSpPr>
            <p:cNvPr id="20494" name="TextBox 42"/>
            <p:cNvSpPr txBox="1">
              <a:spLocks noChangeArrowheads="1"/>
            </p:cNvSpPr>
            <p:nvPr/>
          </p:nvSpPr>
          <p:spPr bwMode="auto">
            <a:xfrm>
              <a:off x="7541034" y="2643923"/>
              <a:ext cx="1104133" cy="27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b="1"/>
                <a:t>tDCS</a:t>
              </a:r>
              <a:r>
                <a:rPr lang="de-DE" sz="1200" b="1" baseline="-25000"/>
                <a:t>pre-SMA</a:t>
              </a:r>
              <a:endParaRPr lang="en-US" sz="1200" b="1"/>
            </a:p>
          </p:txBody>
        </p:sp>
        <p:sp>
          <p:nvSpPr>
            <p:cNvPr id="20495" name="TextBox 50"/>
            <p:cNvSpPr txBox="1">
              <a:spLocks noChangeArrowheads="1"/>
            </p:cNvSpPr>
            <p:nvPr/>
          </p:nvSpPr>
          <p:spPr bwMode="auto">
            <a:xfrm>
              <a:off x="8650553" y="2697881"/>
              <a:ext cx="171428" cy="277062"/>
            </a:xfrm>
            <a:prstGeom prst="rect">
              <a:avLst/>
            </a:prstGeom>
            <a:solidFill>
              <a:schemeClr val="tx2"/>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sz="1200" b="1"/>
            </a:p>
          </p:txBody>
        </p:sp>
        <p:sp>
          <p:nvSpPr>
            <p:cNvPr id="20496" name="TextBox 51"/>
            <p:cNvSpPr txBox="1">
              <a:spLocks noChangeArrowheads="1"/>
            </p:cNvSpPr>
            <p:nvPr/>
          </p:nvSpPr>
          <p:spPr bwMode="auto">
            <a:xfrm>
              <a:off x="8821981" y="2642337"/>
              <a:ext cx="885903" cy="27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b="1"/>
                <a:t>tDCS</a:t>
              </a:r>
              <a:r>
                <a:rPr lang="de-DE" sz="1200" b="1" baseline="-25000"/>
                <a:t>SMA</a:t>
              </a:r>
              <a:endParaRPr lang="en-US" sz="1200" b="1"/>
            </a:p>
          </p:txBody>
        </p:sp>
        <p:pic>
          <p:nvPicPr>
            <p:cNvPr id="20497" name="Picture 40" descr="SSL20777"/>
            <p:cNvPicPr preferRelativeResize="0">
              <a:picLocks noChangeArrowheads="1"/>
            </p:cNvPicPr>
            <p:nvPr/>
          </p:nvPicPr>
          <p:blipFill>
            <a:blip r:embed="rId3" cstate="print">
              <a:lum bright="6000"/>
              <a:grayscl/>
              <a:extLst>
                <a:ext uri="{28A0092B-C50C-407E-A947-70E740481C1C}">
                  <a14:useLocalDpi xmlns:a14="http://schemas.microsoft.com/office/drawing/2010/main" xmlns="" val="0"/>
                </a:ext>
              </a:extLst>
            </a:blip>
            <a:srcRect/>
            <a:stretch>
              <a:fillRect/>
            </a:stretch>
          </p:blipFill>
          <p:spPr bwMode="auto">
            <a:xfrm>
              <a:off x="4535805" y="766278"/>
              <a:ext cx="1726138" cy="1400995"/>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Lst>
          </p:spPr>
        </p:pic>
        <p:pic>
          <p:nvPicPr>
            <p:cNvPr id="20498" name="Picture 2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99996" y="734378"/>
              <a:ext cx="2225272" cy="1526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9" name="TextBox 42"/>
            <p:cNvSpPr txBox="1">
              <a:spLocks noChangeArrowheads="1"/>
            </p:cNvSpPr>
            <p:nvPr/>
          </p:nvSpPr>
          <p:spPr bwMode="auto">
            <a:xfrm>
              <a:off x="6477049" y="1086770"/>
              <a:ext cx="662263" cy="923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5400"/>
                <a:t>+</a:t>
              </a:r>
              <a:endParaRPr lang="en-US" sz="5400"/>
            </a:p>
          </p:txBody>
        </p:sp>
        <p:grpSp>
          <p:nvGrpSpPr>
            <p:cNvPr id="20500" name="Group 3"/>
            <p:cNvGrpSpPr>
              <a:grpSpLocks/>
            </p:cNvGrpSpPr>
            <p:nvPr/>
          </p:nvGrpSpPr>
          <p:grpSpPr bwMode="auto">
            <a:xfrm>
              <a:off x="1086825" y="570964"/>
              <a:ext cx="3022087" cy="2253474"/>
              <a:chOff x="3070778" y="1169997"/>
              <a:chExt cx="3528715" cy="3168810"/>
            </a:xfrm>
          </p:grpSpPr>
          <p:grpSp>
            <p:nvGrpSpPr>
              <p:cNvPr id="20501" name="Group 70"/>
              <p:cNvGrpSpPr>
                <a:grpSpLocks/>
              </p:cNvGrpSpPr>
              <p:nvPr/>
            </p:nvGrpSpPr>
            <p:grpSpPr bwMode="auto">
              <a:xfrm>
                <a:off x="3691439" y="2468631"/>
                <a:ext cx="2862021" cy="1081137"/>
                <a:chOff x="2136" y="1432"/>
                <a:chExt cx="1803" cy="681"/>
              </a:xfrm>
            </p:grpSpPr>
            <p:sp>
              <p:nvSpPr>
                <p:cNvPr id="20515" name="Freeform 3602"/>
                <p:cNvSpPr>
                  <a:spLocks/>
                </p:cNvSpPr>
                <p:nvPr/>
              </p:nvSpPr>
              <p:spPr bwMode="auto">
                <a:xfrm>
                  <a:off x="2136" y="1535"/>
                  <a:ext cx="1803" cy="578"/>
                </a:xfrm>
                <a:custGeom>
                  <a:avLst/>
                  <a:gdLst>
                    <a:gd name="T0" fmla="*/ 2147483647 w 787"/>
                    <a:gd name="T1" fmla="*/ 322299614 h 323"/>
                    <a:gd name="T2" fmla="*/ 2147483647 w 787"/>
                    <a:gd name="T3" fmla="*/ 272215768 h 323"/>
                    <a:gd name="T4" fmla="*/ 2147483647 w 787"/>
                    <a:gd name="T5" fmla="*/ 459262101 h 323"/>
                    <a:gd name="T6" fmla="*/ 2147483647 w 787"/>
                    <a:gd name="T7" fmla="*/ 451013332 h 323"/>
                    <a:gd name="T8" fmla="*/ 2147483647 w 787"/>
                    <a:gd name="T9" fmla="*/ 408004583 h 323"/>
                    <a:gd name="T10" fmla="*/ 2147483647 w 787"/>
                    <a:gd name="T11" fmla="*/ 566076139 h 323"/>
                    <a:gd name="T12" fmla="*/ 2147483647 w 787"/>
                    <a:gd name="T13" fmla="*/ 326839189 h 323"/>
                    <a:gd name="T14" fmla="*/ 2147483647 w 787"/>
                    <a:gd name="T15" fmla="*/ 200007749 h 323"/>
                    <a:gd name="T16" fmla="*/ 2147483647 w 787"/>
                    <a:gd name="T17" fmla="*/ 326839189 h 323"/>
                    <a:gd name="T18" fmla="*/ 2147483647 w 787"/>
                    <a:gd name="T19" fmla="*/ 497704764 h 323"/>
                    <a:gd name="T20" fmla="*/ 2147483647 w 787"/>
                    <a:gd name="T21" fmla="*/ 615761665 h 323"/>
                    <a:gd name="T22" fmla="*/ 2147483647 w 787"/>
                    <a:gd name="T23" fmla="*/ 472317177 h 323"/>
                    <a:gd name="T24" fmla="*/ 2147483647 w 787"/>
                    <a:gd name="T25" fmla="*/ 281361485 h 323"/>
                    <a:gd name="T26" fmla="*/ 2147483647 w 787"/>
                    <a:gd name="T27" fmla="*/ 179356192 h 323"/>
                    <a:gd name="T28" fmla="*/ 2147483647 w 787"/>
                    <a:gd name="T29" fmla="*/ 500888514 h 323"/>
                    <a:gd name="T30" fmla="*/ 2147483647 w 787"/>
                    <a:gd name="T31" fmla="*/ 191712305 h 323"/>
                    <a:gd name="T32" fmla="*/ 2147483647 w 787"/>
                    <a:gd name="T33" fmla="*/ 432715310 h 323"/>
                    <a:gd name="T34" fmla="*/ 2147483647 w 787"/>
                    <a:gd name="T35" fmla="*/ 340650939 h 323"/>
                    <a:gd name="T36" fmla="*/ 2147483647 w 787"/>
                    <a:gd name="T37" fmla="*/ 187083520 h 323"/>
                    <a:gd name="T38" fmla="*/ 2147483647 w 787"/>
                    <a:gd name="T39" fmla="*/ 400112251 h 323"/>
                    <a:gd name="T40" fmla="*/ 2147483647 w 787"/>
                    <a:gd name="T41" fmla="*/ 310425859 h 323"/>
                    <a:gd name="T42" fmla="*/ 2147483647 w 787"/>
                    <a:gd name="T43" fmla="*/ 337191244 h 323"/>
                    <a:gd name="T44" fmla="*/ 2147483647 w 787"/>
                    <a:gd name="T45" fmla="*/ 419716051 h 323"/>
                    <a:gd name="T46" fmla="*/ 2147483647 w 787"/>
                    <a:gd name="T47" fmla="*/ 553568727 h 323"/>
                    <a:gd name="T48" fmla="*/ 2147483647 w 787"/>
                    <a:gd name="T49" fmla="*/ 432715310 h 323"/>
                    <a:gd name="T50" fmla="*/ 2147483647 w 787"/>
                    <a:gd name="T51" fmla="*/ 424461685 h 323"/>
                    <a:gd name="T52" fmla="*/ 2147483647 w 787"/>
                    <a:gd name="T53" fmla="*/ 538401159 h 323"/>
                    <a:gd name="T54" fmla="*/ 2147483647 w 787"/>
                    <a:gd name="T55" fmla="*/ 281361485 h 323"/>
                    <a:gd name="T56" fmla="*/ 2147483647 w 787"/>
                    <a:gd name="T57" fmla="*/ 171083002 h 323"/>
                    <a:gd name="T58" fmla="*/ 2147483647 w 787"/>
                    <a:gd name="T59" fmla="*/ 353155282 h 323"/>
                    <a:gd name="T60" fmla="*/ 2147483647 w 787"/>
                    <a:gd name="T61" fmla="*/ 534776417 h 323"/>
                    <a:gd name="T62" fmla="*/ 2147483647 w 787"/>
                    <a:gd name="T63" fmla="*/ 637288570 h 323"/>
                    <a:gd name="T64" fmla="*/ 2147483647 w 787"/>
                    <a:gd name="T65" fmla="*/ 455326257 h 323"/>
                    <a:gd name="T66" fmla="*/ 2147483647 w 787"/>
                    <a:gd name="T67" fmla="*/ 212431966 h 323"/>
                    <a:gd name="T68" fmla="*/ 2147483647 w 787"/>
                    <a:gd name="T69" fmla="*/ 268254843 h 323"/>
                    <a:gd name="T70" fmla="*/ 2147483647 w 787"/>
                    <a:gd name="T71" fmla="*/ 488955972 h 323"/>
                    <a:gd name="T72" fmla="*/ 2147483647 w 787"/>
                    <a:gd name="T73" fmla="*/ 145658459 h 323"/>
                    <a:gd name="T74" fmla="*/ 2147483647 w 787"/>
                    <a:gd name="T75" fmla="*/ 313684709 h 323"/>
                    <a:gd name="T76" fmla="*/ 2147483647 w 787"/>
                    <a:gd name="T77" fmla="*/ 268254843 h 323"/>
                    <a:gd name="T78" fmla="*/ 2147483647 w 787"/>
                    <a:gd name="T79" fmla="*/ 263941952 h 323"/>
                    <a:gd name="T80" fmla="*/ 2147483647 w 787"/>
                    <a:gd name="T81" fmla="*/ 439182112 h 323"/>
                    <a:gd name="T82" fmla="*/ 2147483647 w 787"/>
                    <a:gd name="T83" fmla="*/ 378540467 h 323"/>
                    <a:gd name="T84" fmla="*/ 2147483647 w 787"/>
                    <a:gd name="T85" fmla="*/ 306148530 h 323"/>
                    <a:gd name="T86" fmla="*/ 2147483647 w 787"/>
                    <a:gd name="T87" fmla="*/ 428678145 h 323"/>
                    <a:gd name="T88" fmla="*/ 2147483647 w 787"/>
                    <a:gd name="T89" fmla="*/ 599081854 h 323"/>
                    <a:gd name="T90" fmla="*/ 2147483647 w 787"/>
                    <a:gd name="T91" fmla="*/ 476754587 h 323"/>
                    <a:gd name="T92" fmla="*/ 2147483647 w 787"/>
                    <a:gd name="T93" fmla="*/ 451013332 h 323"/>
                    <a:gd name="T94" fmla="*/ 2147483647 w 787"/>
                    <a:gd name="T95" fmla="*/ 534776417 h 323"/>
                    <a:gd name="T96" fmla="*/ 2147483647 w 787"/>
                    <a:gd name="T97" fmla="*/ 212431966 h 323"/>
                    <a:gd name="T98" fmla="*/ 2147483647 w 787"/>
                    <a:gd name="T99" fmla="*/ 263941952 h 323"/>
                    <a:gd name="T100" fmla="*/ 2147483647 w 787"/>
                    <a:gd name="T101" fmla="*/ 492971173 h 323"/>
                    <a:gd name="T102" fmla="*/ 2147483647 w 787"/>
                    <a:gd name="T103" fmla="*/ 530153135 h 323"/>
                    <a:gd name="T104" fmla="*/ 2147483647 w 787"/>
                    <a:gd name="T105" fmla="*/ 627710430 h 323"/>
                    <a:gd name="T106" fmla="*/ 2147483647 w 787"/>
                    <a:gd name="T107" fmla="*/ 505397615 h 323"/>
                    <a:gd name="T108" fmla="*/ 2147483647 w 787"/>
                    <a:gd name="T109" fmla="*/ 166293241 h 323"/>
                    <a:gd name="T110" fmla="*/ 2147483647 w 787"/>
                    <a:gd name="T111" fmla="*/ 141573450 h 323"/>
                    <a:gd name="T112" fmla="*/ 2147483647 w 787"/>
                    <a:gd name="T113" fmla="*/ 361860538 h 323"/>
                    <a:gd name="T114" fmla="*/ 2147483647 w 787"/>
                    <a:gd name="T115" fmla="*/ 252036862 h 323"/>
                    <a:gd name="T116" fmla="*/ 2147483647 w 787"/>
                    <a:gd name="T117" fmla="*/ 357908603 h 323"/>
                    <a:gd name="T118" fmla="*/ 2147483647 w 787"/>
                    <a:gd name="T119" fmla="*/ 247472103 h 323"/>
                    <a:gd name="T120" fmla="*/ 2147483647 w 787"/>
                    <a:gd name="T121" fmla="*/ 357908603 h 323"/>
                    <a:gd name="T122" fmla="*/ 2147483647 w 787"/>
                    <a:gd name="T123" fmla="*/ 455326257 h 3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323"/>
                    <a:gd name="T188" fmla="*/ 787 w 787"/>
                    <a:gd name="T189" fmla="*/ 323 h 3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323">
                      <a:moveTo>
                        <a:pt x="0" y="202"/>
                      </a:moveTo>
                      <a:lnTo>
                        <a:pt x="1" y="204"/>
                      </a:lnTo>
                      <a:lnTo>
                        <a:pt x="2" y="204"/>
                      </a:lnTo>
                      <a:lnTo>
                        <a:pt x="2" y="202"/>
                      </a:lnTo>
                      <a:lnTo>
                        <a:pt x="3" y="204"/>
                      </a:lnTo>
                      <a:lnTo>
                        <a:pt x="4" y="202"/>
                      </a:lnTo>
                      <a:lnTo>
                        <a:pt x="5" y="200"/>
                      </a:lnTo>
                      <a:lnTo>
                        <a:pt x="5" y="202"/>
                      </a:lnTo>
                      <a:lnTo>
                        <a:pt x="6" y="202"/>
                      </a:lnTo>
                      <a:lnTo>
                        <a:pt x="7" y="200"/>
                      </a:lnTo>
                      <a:lnTo>
                        <a:pt x="7" y="196"/>
                      </a:lnTo>
                      <a:lnTo>
                        <a:pt x="8" y="192"/>
                      </a:lnTo>
                      <a:lnTo>
                        <a:pt x="8" y="188"/>
                      </a:lnTo>
                      <a:lnTo>
                        <a:pt x="9" y="184"/>
                      </a:lnTo>
                      <a:lnTo>
                        <a:pt x="10" y="178"/>
                      </a:lnTo>
                      <a:lnTo>
                        <a:pt x="10" y="170"/>
                      </a:lnTo>
                      <a:lnTo>
                        <a:pt x="11" y="164"/>
                      </a:lnTo>
                      <a:lnTo>
                        <a:pt x="11" y="162"/>
                      </a:lnTo>
                      <a:lnTo>
                        <a:pt x="12" y="160"/>
                      </a:lnTo>
                      <a:lnTo>
                        <a:pt x="12" y="155"/>
                      </a:lnTo>
                      <a:lnTo>
                        <a:pt x="13" y="151"/>
                      </a:lnTo>
                      <a:lnTo>
                        <a:pt x="13" y="143"/>
                      </a:lnTo>
                      <a:lnTo>
                        <a:pt x="14" y="137"/>
                      </a:lnTo>
                      <a:lnTo>
                        <a:pt x="14" y="135"/>
                      </a:lnTo>
                      <a:lnTo>
                        <a:pt x="15" y="135"/>
                      </a:lnTo>
                      <a:lnTo>
                        <a:pt x="16" y="131"/>
                      </a:lnTo>
                      <a:lnTo>
                        <a:pt x="16" y="127"/>
                      </a:lnTo>
                      <a:lnTo>
                        <a:pt x="17" y="121"/>
                      </a:lnTo>
                      <a:lnTo>
                        <a:pt x="17" y="115"/>
                      </a:lnTo>
                      <a:lnTo>
                        <a:pt x="18" y="106"/>
                      </a:lnTo>
                      <a:lnTo>
                        <a:pt x="18" y="100"/>
                      </a:lnTo>
                      <a:lnTo>
                        <a:pt x="19" y="100"/>
                      </a:lnTo>
                      <a:lnTo>
                        <a:pt x="19" y="96"/>
                      </a:lnTo>
                      <a:lnTo>
                        <a:pt x="20" y="88"/>
                      </a:lnTo>
                      <a:lnTo>
                        <a:pt x="20" y="86"/>
                      </a:lnTo>
                      <a:lnTo>
                        <a:pt x="21" y="88"/>
                      </a:lnTo>
                      <a:lnTo>
                        <a:pt x="22" y="92"/>
                      </a:lnTo>
                      <a:lnTo>
                        <a:pt x="23" y="96"/>
                      </a:lnTo>
                      <a:lnTo>
                        <a:pt x="23" y="106"/>
                      </a:lnTo>
                      <a:lnTo>
                        <a:pt x="24" y="113"/>
                      </a:lnTo>
                      <a:lnTo>
                        <a:pt x="24" y="121"/>
                      </a:lnTo>
                      <a:lnTo>
                        <a:pt x="25" y="131"/>
                      </a:lnTo>
                      <a:lnTo>
                        <a:pt x="25" y="139"/>
                      </a:lnTo>
                      <a:lnTo>
                        <a:pt x="26" y="151"/>
                      </a:lnTo>
                      <a:lnTo>
                        <a:pt x="27" y="160"/>
                      </a:lnTo>
                      <a:lnTo>
                        <a:pt x="27" y="172"/>
                      </a:lnTo>
                      <a:lnTo>
                        <a:pt x="28" y="188"/>
                      </a:lnTo>
                      <a:lnTo>
                        <a:pt x="28" y="198"/>
                      </a:lnTo>
                      <a:lnTo>
                        <a:pt x="29" y="202"/>
                      </a:lnTo>
                      <a:lnTo>
                        <a:pt x="29" y="208"/>
                      </a:lnTo>
                      <a:lnTo>
                        <a:pt x="30" y="221"/>
                      </a:lnTo>
                      <a:lnTo>
                        <a:pt x="31" y="221"/>
                      </a:lnTo>
                      <a:lnTo>
                        <a:pt x="32" y="221"/>
                      </a:lnTo>
                      <a:lnTo>
                        <a:pt x="33" y="223"/>
                      </a:lnTo>
                      <a:lnTo>
                        <a:pt x="33" y="227"/>
                      </a:lnTo>
                      <a:lnTo>
                        <a:pt x="34" y="229"/>
                      </a:lnTo>
                      <a:lnTo>
                        <a:pt x="35" y="227"/>
                      </a:lnTo>
                      <a:lnTo>
                        <a:pt x="35" y="225"/>
                      </a:lnTo>
                      <a:lnTo>
                        <a:pt x="36" y="225"/>
                      </a:lnTo>
                      <a:lnTo>
                        <a:pt x="37" y="221"/>
                      </a:lnTo>
                      <a:lnTo>
                        <a:pt x="38" y="221"/>
                      </a:lnTo>
                      <a:lnTo>
                        <a:pt x="39" y="227"/>
                      </a:lnTo>
                      <a:lnTo>
                        <a:pt x="39" y="235"/>
                      </a:lnTo>
                      <a:lnTo>
                        <a:pt x="40" y="243"/>
                      </a:lnTo>
                      <a:lnTo>
                        <a:pt x="40" y="251"/>
                      </a:lnTo>
                      <a:lnTo>
                        <a:pt x="41" y="264"/>
                      </a:lnTo>
                      <a:lnTo>
                        <a:pt x="41" y="274"/>
                      </a:lnTo>
                      <a:lnTo>
                        <a:pt x="42" y="282"/>
                      </a:lnTo>
                      <a:lnTo>
                        <a:pt x="43" y="282"/>
                      </a:lnTo>
                      <a:lnTo>
                        <a:pt x="43" y="286"/>
                      </a:lnTo>
                      <a:lnTo>
                        <a:pt x="44" y="288"/>
                      </a:lnTo>
                      <a:lnTo>
                        <a:pt x="45" y="284"/>
                      </a:lnTo>
                      <a:lnTo>
                        <a:pt x="45" y="280"/>
                      </a:lnTo>
                      <a:lnTo>
                        <a:pt x="46" y="278"/>
                      </a:lnTo>
                      <a:lnTo>
                        <a:pt x="46" y="274"/>
                      </a:lnTo>
                      <a:lnTo>
                        <a:pt x="47" y="268"/>
                      </a:lnTo>
                      <a:lnTo>
                        <a:pt x="47" y="257"/>
                      </a:lnTo>
                      <a:lnTo>
                        <a:pt x="48" y="245"/>
                      </a:lnTo>
                      <a:lnTo>
                        <a:pt x="48" y="235"/>
                      </a:lnTo>
                      <a:lnTo>
                        <a:pt x="49" y="227"/>
                      </a:lnTo>
                      <a:lnTo>
                        <a:pt x="49" y="221"/>
                      </a:lnTo>
                      <a:lnTo>
                        <a:pt x="50" y="217"/>
                      </a:lnTo>
                      <a:lnTo>
                        <a:pt x="51" y="215"/>
                      </a:lnTo>
                      <a:lnTo>
                        <a:pt x="51" y="211"/>
                      </a:lnTo>
                      <a:lnTo>
                        <a:pt x="52" y="211"/>
                      </a:lnTo>
                      <a:lnTo>
                        <a:pt x="53" y="213"/>
                      </a:lnTo>
                      <a:lnTo>
                        <a:pt x="54" y="211"/>
                      </a:lnTo>
                      <a:lnTo>
                        <a:pt x="54" y="215"/>
                      </a:lnTo>
                      <a:lnTo>
                        <a:pt x="55" y="215"/>
                      </a:lnTo>
                      <a:lnTo>
                        <a:pt x="56" y="211"/>
                      </a:lnTo>
                      <a:lnTo>
                        <a:pt x="57" y="211"/>
                      </a:lnTo>
                      <a:lnTo>
                        <a:pt x="57" y="213"/>
                      </a:lnTo>
                      <a:lnTo>
                        <a:pt x="58" y="211"/>
                      </a:lnTo>
                      <a:lnTo>
                        <a:pt x="58" y="208"/>
                      </a:lnTo>
                      <a:lnTo>
                        <a:pt x="59" y="208"/>
                      </a:lnTo>
                      <a:lnTo>
                        <a:pt x="59" y="206"/>
                      </a:lnTo>
                      <a:lnTo>
                        <a:pt x="60" y="204"/>
                      </a:lnTo>
                      <a:lnTo>
                        <a:pt x="60" y="200"/>
                      </a:lnTo>
                      <a:lnTo>
                        <a:pt x="61" y="198"/>
                      </a:lnTo>
                      <a:lnTo>
                        <a:pt x="62" y="198"/>
                      </a:lnTo>
                      <a:lnTo>
                        <a:pt x="63" y="196"/>
                      </a:lnTo>
                      <a:lnTo>
                        <a:pt x="63" y="194"/>
                      </a:lnTo>
                      <a:lnTo>
                        <a:pt x="64" y="196"/>
                      </a:lnTo>
                      <a:lnTo>
                        <a:pt x="65" y="196"/>
                      </a:lnTo>
                      <a:lnTo>
                        <a:pt x="65" y="200"/>
                      </a:lnTo>
                      <a:lnTo>
                        <a:pt x="66" y="202"/>
                      </a:lnTo>
                      <a:lnTo>
                        <a:pt x="66" y="208"/>
                      </a:lnTo>
                      <a:lnTo>
                        <a:pt x="67" y="215"/>
                      </a:lnTo>
                      <a:lnTo>
                        <a:pt x="67" y="225"/>
                      </a:lnTo>
                      <a:lnTo>
                        <a:pt x="68" y="237"/>
                      </a:lnTo>
                      <a:lnTo>
                        <a:pt x="69" y="243"/>
                      </a:lnTo>
                      <a:lnTo>
                        <a:pt x="69" y="245"/>
                      </a:lnTo>
                      <a:lnTo>
                        <a:pt x="70" y="251"/>
                      </a:lnTo>
                      <a:lnTo>
                        <a:pt x="70" y="259"/>
                      </a:lnTo>
                      <a:lnTo>
                        <a:pt x="71" y="264"/>
                      </a:lnTo>
                      <a:lnTo>
                        <a:pt x="71" y="266"/>
                      </a:lnTo>
                      <a:lnTo>
                        <a:pt x="72" y="268"/>
                      </a:lnTo>
                      <a:lnTo>
                        <a:pt x="72" y="272"/>
                      </a:lnTo>
                      <a:lnTo>
                        <a:pt x="73" y="270"/>
                      </a:lnTo>
                      <a:lnTo>
                        <a:pt x="74" y="270"/>
                      </a:lnTo>
                      <a:lnTo>
                        <a:pt x="74" y="274"/>
                      </a:lnTo>
                      <a:lnTo>
                        <a:pt x="75" y="274"/>
                      </a:lnTo>
                      <a:lnTo>
                        <a:pt x="75" y="272"/>
                      </a:lnTo>
                      <a:lnTo>
                        <a:pt x="76" y="268"/>
                      </a:lnTo>
                      <a:lnTo>
                        <a:pt x="76" y="272"/>
                      </a:lnTo>
                      <a:lnTo>
                        <a:pt x="77" y="272"/>
                      </a:lnTo>
                      <a:lnTo>
                        <a:pt x="77" y="266"/>
                      </a:lnTo>
                      <a:lnTo>
                        <a:pt x="78" y="249"/>
                      </a:lnTo>
                      <a:lnTo>
                        <a:pt x="78" y="237"/>
                      </a:lnTo>
                      <a:lnTo>
                        <a:pt x="79" y="235"/>
                      </a:lnTo>
                      <a:lnTo>
                        <a:pt x="80" y="223"/>
                      </a:lnTo>
                      <a:lnTo>
                        <a:pt x="80" y="217"/>
                      </a:lnTo>
                      <a:lnTo>
                        <a:pt x="81" y="213"/>
                      </a:lnTo>
                      <a:lnTo>
                        <a:pt x="82" y="211"/>
                      </a:lnTo>
                      <a:lnTo>
                        <a:pt x="82" y="208"/>
                      </a:lnTo>
                      <a:lnTo>
                        <a:pt x="83" y="206"/>
                      </a:lnTo>
                      <a:lnTo>
                        <a:pt x="84" y="202"/>
                      </a:lnTo>
                      <a:lnTo>
                        <a:pt x="84" y="200"/>
                      </a:lnTo>
                      <a:lnTo>
                        <a:pt x="85" y="196"/>
                      </a:lnTo>
                      <a:lnTo>
                        <a:pt x="86" y="198"/>
                      </a:lnTo>
                      <a:lnTo>
                        <a:pt x="86" y="196"/>
                      </a:lnTo>
                      <a:lnTo>
                        <a:pt x="87" y="184"/>
                      </a:lnTo>
                      <a:lnTo>
                        <a:pt x="87" y="170"/>
                      </a:lnTo>
                      <a:lnTo>
                        <a:pt x="88" y="157"/>
                      </a:lnTo>
                      <a:lnTo>
                        <a:pt x="88" y="149"/>
                      </a:lnTo>
                      <a:lnTo>
                        <a:pt x="89" y="137"/>
                      </a:lnTo>
                      <a:lnTo>
                        <a:pt x="89" y="127"/>
                      </a:lnTo>
                      <a:lnTo>
                        <a:pt x="90" y="117"/>
                      </a:lnTo>
                      <a:lnTo>
                        <a:pt x="90" y="109"/>
                      </a:lnTo>
                      <a:lnTo>
                        <a:pt x="91" y="96"/>
                      </a:lnTo>
                      <a:lnTo>
                        <a:pt x="92" y="84"/>
                      </a:lnTo>
                      <a:lnTo>
                        <a:pt x="92" y="72"/>
                      </a:lnTo>
                      <a:lnTo>
                        <a:pt x="93" y="62"/>
                      </a:lnTo>
                      <a:lnTo>
                        <a:pt x="93" y="51"/>
                      </a:lnTo>
                      <a:lnTo>
                        <a:pt x="94" y="45"/>
                      </a:lnTo>
                      <a:lnTo>
                        <a:pt x="94" y="41"/>
                      </a:lnTo>
                      <a:lnTo>
                        <a:pt x="95" y="37"/>
                      </a:lnTo>
                      <a:lnTo>
                        <a:pt x="95" y="27"/>
                      </a:lnTo>
                      <a:lnTo>
                        <a:pt x="96" y="21"/>
                      </a:lnTo>
                      <a:lnTo>
                        <a:pt x="97" y="29"/>
                      </a:lnTo>
                      <a:lnTo>
                        <a:pt x="98" y="39"/>
                      </a:lnTo>
                      <a:lnTo>
                        <a:pt x="98" y="45"/>
                      </a:lnTo>
                      <a:lnTo>
                        <a:pt x="99" y="51"/>
                      </a:lnTo>
                      <a:lnTo>
                        <a:pt x="99" y="64"/>
                      </a:lnTo>
                      <a:lnTo>
                        <a:pt x="100" y="80"/>
                      </a:lnTo>
                      <a:lnTo>
                        <a:pt x="100" y="96"/>
                      </a:lnTo>
                      <a:lnTo>
                        <a:pt x="101" y="115"/>
                      </a:lnTo>
                      <a:lnTo>
                        <a:pt x="101" y="129"/>
                      </a:lnTo>
                      <a:lnTo>
                        <a:pt x="102" y="143"/>
                      </a:lnTo>
                      <a:lnTo>
                        <a:pt x="102" y="157"/>
                      </a:lnTo>
                      <a:lnTo>
                        <a:pt x="103" y="160"/>
                      </a:lnTo>
                      <a:lnTo>
                        <a:pt x="104" y="160"/>
                      </a:lnTo>
                      <a:lnTo>
                        <a:pt x="104" y="162"/>
                      </a:lnTo>
                      <a:lnTo>
                        <a:pt x="105" y="168"/>
                      </a:lnTo>
                      <a:lnTo>
                        <a:pt x="105" y="170"/>
                      </a:lnTo>
                      <a:lnTo>
                        <a:pt x="106" y="170"/>
                      </a:lnTo>
                      <a:lnTo>
                        <a:pt x="107" y="172"/>
                      </a:lnTo>
                      <a:lnTo>
                        <a:pt x="107" y="174"/>
                      </a:lnTo>
                      <a:lnTo>
                        <a:pt x="108" y="178"/>
                      </a:lnTo>
                      <a:lnTo>
                        <a:pt x="108" y="180"/>
                      </a:lnTo>
                      <a:lnTo>
                        <a:pt x="109" y="174"/>
                      </a:lnTo>
                      <a:lnTo>
                        <a:pt x="110" y="170"/>
                      </a:lnTo>
                      <a:lnTo>
                        <a:pt x="110" y="168"/>
                      </a:lnTo>
                      <a:lnTo>
                        <a:pt x="111" y="162"/>
                      </a:lnTo>
                      <a:lnTo>
                        <a:pt x="111" y="151"/>
                      </a:lnTo>
                      <a:lnTo>
                        <a:pt x="112" y="149"/>
                      </a:lnTo>
                      <a:lnTo>
                        <a:pt x="112" y="153"/>
                      </a:lnTo>
                      <a:lnTo>
                        <a:pt x="113" y="157"/>
                      </a:lnTo>
                      <a:lnTo>
                        <a:pt x="113" y="160"/>
                      </a:lnTo>
                      <a:lnTo>
                        <a:pt x="114" y="157"/>
                      </a:lnTo>
                      <a:lnTo>
                        <a:pt x="115" y="162"/>
                      </a:lnTo>
                      <a:lnTo>
                        <a:pt x="116" y="164"/>
                      </a:lnTo>
                      <a:lnTo>
                        <a:pt x="116" y="166"/>
                      </a:lnTo>
                      <a:lnTo>
                        <a:pt x="117" y="168"/>
                      </a:lnTo>
                      <a:lnTo>
                        <a:pt x="117" y="174"/>
                      </a:lnTo>
                      <a:lnTo>
                        <a:pt x="118" y="180"/>
                      </a:lnTo>
                      <a:lnTo>
                        <a:pt x="118" y="188"/>
                      </a:lnTo>
                      <a:lnTo>
                        <a:pt x="119" y="198"/>
                      </a:lnTo>
                      <a:lnTo>
                        <a:pt x="119" y="208"/>
                      </a:lnTo>
                      <a:lnTo>
                        <a:pt x="120" y="215"/>
                      </a:lnTo>
                      <a:lnTo>
                        <a:pt x="121" y="221"/>
                      </a:lnTo>
                      <a:lnTo>
                        <a:pt x="121" y="229"/>
                      </a:lnTo>
                      <a:lnTo>
                        <a:pt x="122" y="237"/>
                      </a:lnTo>
                      <a:lnTo>
                        <a:pt x="122" y="241"/>
                      </a:lnTo>
                      <a:lnTo>
                        <a:pt x="123" y="243"/>
                      </a:lnTo>
                      <a:lnTo>
                        <a:pt x="124" y="243"/>
                      </a:lnTo>
                      <a:lnTo>
                        <a:pt x="124" y="241"/>
                      </a:lnTo>
                      <a:lnTo>
                        <a:pt x="125" y="239"/>
                      </a:lnTo>
                      <a:lnTo>
                        <a:pt x="126" y="243"/>
                      </a:lnTo>
                      <a:lnTo>
                        <a:pt x="127" y="243"/>
                      </a:lnTo>
                      <a:lnTo>
                        <a:pt x="127" y="241"/>
                      </a:lnTo>
                      <a:lnTo>
                        <a:pt x="128" y="243"/>
                      </a:lnTo>
                      <a:lnTo>
                        <a:pt x="128" y="249"/>
                      </a:lnTo>
                      <a:lnTo>
                        <a:pt x="129" y="253"/>
                      </a:lnTo>
                      <a:lnTo>
                        <a:pt x="129" y="257"/>
                      </a:lnTo>
                      <a:lnTo>
                        <a:pt x="130" y="259"/>
                      </a:lnTo>
                      <a:lnTo>
                        <a:pt x="130" y="266"/>
                      </a:lnTo>
                      <a:lnTo>
                        <a:pt x="131" y="270"/>
                      </a:lnTo>
                      <a:lnTo>
                        <a:pt x="132" y="272"/>
                      </a:lnTo>
                      <a:lnTo>
                        <a:pt x="133" y="276"/>
                      </a:lnTo>
                      <a:lnTo>
                        <a:pt x="133" y="278"/>
                      </a:lnTo>
                      <a:lnTo>
                        <a:pt x="134" y="276"/>
                      </a:lnTo>
                      <a:lnTo>
                        <a:pt x="135" y="274"/>
                      </a:lnTo>
                      <a:lnTo>
                        <a:pt x="135" y="276"/>
                      </a:lnTo>
                      <a:lnTo>
                        <a:pt x="136" y="276"/>
                      </a:lnTo>
                      <a:lnTo>
                        <a:pt x="136" y="282"/>
                      </a:lnTo>
                      <a:lnTo>
                        <a:pt x="137" y="290"/>
                      </a:lnTo>
                      <a:lnTo>
                        <a:pt x="137" y="292"/>
                      </a:lnTo>
                      <a:lnTo>
                        <a:pt x="138" y="296"/>
                      </a:lnTo>
                      <a:lnTo>
                        <a:pt x="139" y="300"/>
                      </a:lnTo>
                      <a:lnTo>
                        <a:pt x="139" y="304"/>
                      </a:lnTo>
                      <a:lnTo>
                        <a:pt x="140" y="308"/>
                      </a:lnTo>
                      <a:lnTo>
                        <a:pt x="140" y="317"/>
                      </a:lnTo>
                      <a:lnTo>
                        <a:pt x="141" y="319"/>
                      </a:lnTo>
                      <a:lnTo>
                        <a:pt x="141" y="321"/>
                      </a:lnTo>
                      <a:lnTo>
                        <a:pt x="142" y="319"/>
                      </a:lnTo>
                      <a:lnTo>
                        <a:pt x="142" y="315"/>
                      </a:lnTo>
                      <a:lnTo>
                        <a:pt x="143" y="313"/>
                      </a:lnTo>
                      <a:lnTo>
                        <a:pt x="143" y="310"/>
                      </a:lnTo>
                      <a:lnTo>
                        <a:pt x="144" y="304"/>
                      </a:lnTo>
                      <a:lnTo>
                        <a:pt x="145" y="300"/>
                      </a:lnTo>
                      <a:lnTo>
                        <a:pt x="145" y="302"/>
                      </a:lnTo>
                      <a:lnTo>
                        <a:pt x="146" y="304"/>
                      </a:lnTo>
                      <a:lnTo>
                        <a:pt x="146" y="300"/>
                      </a:lnTo>
                      <a:lnTo>
                        <a:pt x="147" y="284"/>
                      </a:lnTo>
                      <a:lnTo>
                        <a:pt x="147" y="264"/>
                      </a:lnTo>
                      <a:lnTo>
                        <a:pt x="148" y="253"/>
                      </a:lnTo>
                      <a:lnTo>
                        <a:pt x="148" y="249"/>
                      </a:lnTo>
                      <a:lnTo>
                        <a:pt x="149" y="241"/>
                      </a:lnTo>
                      <a:lnTo>
                        <a:pt x="149" y="231"/>
                      </a:lnTo>
                      <a:lnTo>
                        <a:pt x="150" y="227"/>
                      </a:lnTo>
                      <a:lnTo>
                        <a:pt x="151" y="227"/>
                      </a:lnTo>
                      <a:lnTo>
                        <a:pt x="151" y="231"/>
                      </a:lnTo>
                      <a:lnTo>
                        <a:pt x="152" y="231"/>
                      </a:lnTo>
                      <a:lnTo>
                        <a:pt x="152" y="235"/>
                      </a:lnTo>
                      <a:lnTo>
                        <a:pt x="153" y="241"/>
                      </a:lnTo>
                      <a:lnTo>
                        <a:pt x="153" y="245"/>
                      </a:lnTo>
                      <a:lnTo>
                        <a:pt x="154" y="247"/>
                      </a:lnTo>
                      <a:lnTo>
                        <a:pt x="154" y="249"/>
                      </a:lnTo>
                      <a:lnTo>
                        <a:pt x="155" y="249"/>
                      </a:lnTo>
                      <a:lnTo>
                        <a:pt x="156" y="249"/>
                      </a:lnTo>
                      <a:lnTo>
                        <a:pt x="157" y="245"/>
                      </a:lnTo>
                      <a:lnTo>
                        <a:pt x="157" y="237"/>
                      </a:lnTo>
                      <a:lnTo>
                        <a:pt x="158" y="225"/>
                      </a:lnTo>
                      <a:lnTo>
                        <a:pt x="158" y="217"/>
                      </a:lnTo>
                      <a:lnTo>
                        <a:pt x="159" y="208"/>
                      </a:lnTo>
                      <a:lnTo>
                        <a:pt x="159" y="200"/>
                      </a:lnTo>
                      <a:lnTo>
                        <a:pt x="160" y="188"/>
                      </a:lnTo>
                      <a:lnTo>
                        <a:pt x="160" y="178"/>
                      </a:lnTo>
                      <a:lnTo>
                        <a:pt x="161" y="166"/>
                      </a:lnTo>
                      <a:lnTo>
                        <a:pt x="161" y="153"/>
                      </a:lnTo>
                      <a:lnTo>
                        <a:pt x="162" y="145"/>
                      </a:lnTo>
                      <a:lnTo>
                        <a:pt x="163" y="141"/>
                      </a:lnTo>
                      <a:lnTo>
                        <a:pt x="163" y="135"/>
                      </a:lnTo>
                      <a:lnTo>
                        <a:pt x="164" y="129"/>
                      </a:lnTo>
                      <a:lnTo>
                        <a:pt x="164" y="123"/>
                      </a:lnTo>
                      <a:lnTo>
                        <a:pt x="165" y="117"/>
                      </a:lnTo>
                      <a:lnTo>
                        <a:pt x="165" y="109"/>
                      </a:lnTo>
                      <a:lnTo>
                        <a:pt x="166" y="100"/>
                      </a:lnTo>
                      <a:lnTo>
                        <a:pt x="166" y="82"/>
                      </a:lnTo>
                      <a:lnTo>
                        <a:pt x="167" y="72"/>
                      </a:lnTo>
                      <a:lnTo>
                        <a:pt x="168" y="72"/>
                      </a:lnTo>
                      <a:lnTo>
                        <a:pt x="169" y="70"/>
                      </a:lnTo>
                      <a:lnTo>
                        <a:pt x="169" y="68"/>
                      </a:lnTo>
                      <a:lnTo>
                        <a:pt x="170" y="68"/>
                      </a:lnTo>
                      <a:lnTo>
                        <a:pt x="171" y="76"/>
                      </a:lnTo>
                      <a:lnTo>
                        <a:pt x="171" y="82"/>
                      </a:lnTo>
                      <a:lnTo>
                        <a:pt x="172" y="88"/>
                      </a:lnTo>
                      <a:lnTo>
                        <a:pt x="172" y="96"/>
                      </a:lnTo>
                      <a:lnTo>
                        <a:pt x="173" y="102"/>
                      </a:lnTo>
                      <a:lnTo>
                        <a:pt x="174" y="100"/>
                      </a:lnTo>
                      <a:lnTo>
                        <a:pt x="175" y="98"/>
                      </a:lnTo>
                      <a:lnTo>
                        <a:pt x="175" y="92"/>
                      </a:lnTo>
                      <a:lnTo>
                        <a:pt x="176" y="86"/>
                      </a:lnTo>
                      <a:lnTo>
                        <a:pt x="176" y="76"/>
                      </a:lnTo>
                      <a:lnTo>
                        <a:pt x="177" y="55"/>
                      </a:lnTo>
                      <a:lnTo>
                        <a:pt x="177" y="49"/>
                      </a:lnTo>
                      <a:lnTo>
                        <a:pt x="178" y="51"/>
                      </a:lnTo>
                      <a:lnTo>
                        <a:pt x="178" y="45"/>
                      </a:lnTo>
                      <a:lnTo>
                        <a:pt x="179" y="39"/>
                      </a:lnTo>
                      <a:lnTo>
                        <a:pt x="180" y="31"/>
                      </a:lnTo>
                      <a:lnTo>
                        <a:pt x="181" y="33"/>
                      </a:lnTo>
                      <a:lnTo>
                        <a:pt x="181" y="27"/>
                      </a:lnTo>
                      <a:lnTo>
                        <a:pt x="182" y="25"/>
                      </a:lnTo>
                      <a:lnTo>
                        <a:pt x="182" y="33"/>
                      </a:lnTo>
                      <a:lnTo>
                        <a:pt x="183" y="49"/>
                      </a:lnTo>
                      <a:lnTo>
                        <a:pt x="183" y="70"/>
                      </a:lnTo>
                      <a:lnTo>
                        <a:pt x="184" y="106"/>
                      </a:lnTo>
                      <a:lnTo>
                        <a:pt x="184" y="157"/>
                      </a:lnTo>
                      <a:lnTo>
                        <a:pt x="185" y="194"/>
                      </a:lnTo>
                      <a:lnTo>
                        <a:pt x="186" y="211"/>
                      </a:lnTo>
                      <a:lnTo>
                        <a:pt x="186" y="221"/>
                      </a:lnTo>
                      <a:lnTo>
                        <a:pt x="187" y="231"/>
                      </a:lnTo>
                      <a:lnTo>
                        <a:pt x="187" y="243"/>
                      </a:lnTo>
                      <a:lnTo>
                        <a:pt x="188" y="243"/>
                      </a:lnTo>
                      <a:lnTo>
                        <a:pt x="188" y="241"/>
                      </a:lnTo>
                      <a:lnTo>
                        <a:pt x="189" y="241"/>
                      </a:lnTo>
                      <a:lnTo>
                        <a:pt x="189" y="243"/>
                      </a:lnTo>
                      <a:lnTo>
                        <a:pt x="190" y="243"/>
                      </a:lnTo>
                      <a:lnTo>
                        <a:pt x="190" y="241"/>
                      </a:lnTo>
                      <a:lnTo>
                        <a:pt x="191" y="237"/>
                      </a:lnTo>
                      <a:lnTo>
                        <a:pt x="192" y="233"/>
                      </a:lnTo>
                      <a:lnTo>
                        <a:pt x="192" y="221"/>
                      </a:lnTo>
                      <a:lnTo>
                        <a:pt x="193" y="198"/>
                      </a:lnTo>
                      <a:lnTo>
                        <a:pt x="193" y="178"/>
                      </a:lnTo>
                      <a:lnTo>
                        <a:pt x="194" y="162"/>
                      </a:lnTo>
                      <a:lnTo>
                        <a:pt x="194" y="151"/>
                      </a:lnTo>
                      <a:lnTo>
                        <a:pt x="195" y="137"/>
                      </a:lnTo>
                      <a:lnTo>
                        <a:pt x="195" y="117"/>
                      </a:lnTo>
                      <a:lnTo>
                        <a:pt x="196" y="102"/>
                      </a:lnTo>
                      <a:lnTo>
                        <a:pt x="197" y="98"/>
                      </a:lnTo>
                      <a:lnTo>
                        <a:pt x="198" y="96"/>
                      </a:lnTo>
                      <a:lnTo>
                        <a:pt x="198" y="98"/>
                      </a:lnTo>
                      <a:lnTo>
                        <a:pt x="199" y="94"/>
                      </a:lnTo>
                      <a:lnTo>
                        <a:pt x="199" y="90"/>
                      </a:lnTo>
                      <a:lnTo>
                        <a:pt x="200" y="90"/>
                      </a:lnTo>
                      <a:lnTo>
                        <a:pt x="200" y="92"/>
                      </a:lnTo>
                      <a:lnTo>
                        <a:pt x="201" y="92"/>
                      </a:lnTo>
                      <a:lnTo>
                        <a:pt x="201" y="88"/>
                      </a:lnTo>
                      <a:lnTo>
                        <a:pt x="202" y="82"/>
                      </a:lnTo>
                      <a:lnTo>
                        <a:pt x="202" y="86"/>
                      </a:lnTo>
                      <a:lnTo>
                        <a:pt x="203" y="92"/>
                      </a:lnTo>
                      <a:lnTo>
                        <a:pt x="204" y="96"/>
                      </a:lnTo>
                      <a:lnTo>
                        <a:pt x="204" y="104"/>
                      </a:lnTo>
                      <a:lnTo>
                        <a:pt x="205" y="119"/>
                      </a:lnTo>
                      <a:lnTo>
                        <a:pt x="205" y="129"/>
                      </a:lnTo>
                      <a:lnTo>
                        <a:pt x="206" y="137"/>
                      </a:lnTo>
                      <a:lnTo>
                        <a:pt x="206" y="151"/>
                      </a:lnTo>
                      <a:lnTo>
                        <a:pt x="207" y="174"/>
                      </a:lnTo>
                      <a:lnTo>
                        <a:pt x="207" y="184"/>
                      </a:lnTo>
                      <a:lnTo>
                        <a:pt x="208" y="186"/>
                      </a:lnTo>
                      <a:lnTo>
                        <a:pt x="209" y="192"/>
                      </a:lnTo>
                      <a:lnTo>
                        <a:pt x="209" y="200"/>
                      </a:lnTo>
                      <a:lnTo>
                        <a:pt x="210" y="204"/>
                      </a:lnTo>
                      <a:lnTo>
                        <a:pt x="210" y="206"/>
                      </a:lnTo>
                      <a:lnTo>
                        <a:pt x="211" y="204"/>
                      </a:lnTo>
                      <a:lnTo>
                        <a:pt x="212" y="211"/>
                      </a:lnTo>
                      <a:lnTo>
                        <a:pt x="213" y="211"/>
                      </a:lnTo>
                      <a:lnTo>
                        <a:pt x="213" y="208"/>
                      </a:lnTo>
                      <a:lnTo>
                        <a:pt x="214" y="208"/>
                      </a:lnTo>
                      <a:lnTo>
                        <a:pt x="215" y="202"/>
                      </a:lnTo>
                      <a:lnTo>
                        <a:pt x="215" y="190"/>
                      </a:lnTo>
                      <a:lnTo>
                        <a:pt x="216" y="180"/>
                      </a:lnTo>
                      <a:lnTo>
                        <a:pt x="216" y="172"/>
                      </a:lnTo>
                      <a:lnTo>
                        <a:pt x="217" y="174"/>
                      </a:lnTo>
                      <a:lnTo>
                        <a:pt x="217" y="160"/>
                      </a:lnTo>
                      <a:lnTo>
                        <a:pt x="218" y="145"/>
                      </a:lnTo>
                      <a:lnTo>
                        <a:pt x="218" y="139"/>
                      </a:lnTo>
                      <a:lnTo>
                        <a:pt x="219" y="145"/>
                      </a:lnTo>
                      <a:lnTo>
                        <a:pt x="219" y="149"/>
                      </a:lnTo>
                      <a:lnTo>
                        <a:pt x="220" y="151"/>
                      </a:lnTo>
                      <a:lnTo>
                        <a:pt x="221" y="153"/>
                      </a:lnTo>
                      <a:lnTo>
                        <a:pt x="221" y="155"/>
                      </a:lnTo>
                      <a:lnTo>
                        <a:pt x="222" y="162"/>
                      </a:lnTo>
                      <a:lnTo>
                        <a:pt x="223" y="162"/>
                      </a:lnTo>
                      <a:lnTo>
                        <a:pt x="224" y="162"/>
                      </a:lnTo>
                      <a:lnTo>
                        <a:pt x="225" y="160"/>
                      </a:lnTo>
                      <a:lnTo>
                        <a:pt x="225" y="162"/>
                      </a:lnTo>
                      <a:lnTo>
                        <a:pt x="226" y="164"/>
                      </a:lnTo>
                      <a:lnTo>
                        <a:pt x="227" y="166"/>
                      </a:lnTo>
                      <a:lnTo>
                        <a:pt x="227" y="157"/>
                      </a:lnTo>
                      <a:lnTo>
                        <a:pt x="228" y="139"/>
                      </a:lnTo>
                      <a:lnTo>
                        <a:pt x="228" y="131"/>
                      </a:lnTo>
                      <a:lnTo>
                        <a:pt x="229" y="129"/>
                      </a:lnTo>
                      <a:lnTo>
                        <a:pt x="229" y="133"/>
                      </a:lnTo>
                      <a:lnTo>
                        <a:pt x="230" y="129"/>
                      </a:lnTo>
                      <a:lnTo>
                        <a:pt x="230" y="121"/>
                      </a:lnTo>
                      <a:lnTo>
                        <a:pt x="231" y="115"/>
                      </a:lnTo>
                      <a:lnTo>
                        <a:pt x="231" y="113"/>
                      </a:lnTo>
                      <a:lnTo>
                        <a:pt x="232" y="117"/>
                      </a:lnTo>
                      <a:lnTo>
                        <a:pt x="233" y="121"/>
                      </a:lnTo>
                      <a:lnTo>
                        <a:pt x="233" y="119"/>
                      </a:lnTo>
                      <a:lnTo>
                        <a:pt x="234" y="113"/>
                      </a:lnTo>
                      <a:lnTo>
                        <a:pt x="234" y="106"/>
                      </a:lnTo>
                      <a:lnTo>
                        <a:pt x="235" y="106"/>
                      </a:lnTo>
                      <a:lnTo>
                        <a:pt x="236" y="98"/>
                      </a:lnTo>
                      <a:lnTo>
                        <a:pt x="236" y="84"/>
                      </a:lnTo>
                      <a:lnTo>
                        <a:pt x="237" y="76"/>
                      </a:lnTo>
                      <a:lnTo>
                        <a:pt x="237" y="80"/>
                      </a:lnTo>
                      <a:lnTo>
                        <a:pt x="238" y="88"/>
                      </a:lnTo>
                      <a:lnTo>
                        <a:pt x="239" y="90"/>
                      </a:lnTo>
                      <a:lnTo>
                        <a:pt x="239" y="92"/>
                      </a:lnTo>
                      <a:lnTo>
                        <a:pt x="240" y="98"/>
                      </a:lnTo>
                      <a:lnTo>
                        <a:pt x="240" y="109"/>
                      </a:lnTo>
                      <a:lnTo>
                        <a:pt x="241" y="127"/>
                      </a:lnTo>
                      <a:lnTo>
                        <a:pt x="241" y="145"/>
                      </a:lnTo>
                      <a:lnTo>
                        <a:pt x="242" y="160"/>
                      </a:lnTo>
                      <a:lnTo>
                        <a:pt x="242" y="166"/>
                      </a:lnTo>
                      <a:lnTo>
                        <a:pt x="243" y="176"/>
                      </a:lnTo>
                      <a:lnTo>
                        <a:pt x="243" y="178"/>
                      </a:lnTo>
                      <a:lnTo>
                        <a:pt x="244" y="178"/>
                      </a:lnTo>
                      <a:lnTo>
                        <a:pt x="245" y="172"/>
                      </a:lnTo>
                      <a:lnTo>
                        <a:pt x="246" y="172"/>
                      </a:lnTo>
                      <a:lnTo>
                        <a:pt x="246" y="168"/>
                      </a:lnTo>
                      <a:lnTo>
                        <a:pt x="247" y="168"/>
                      </a:lnTo>
                      <a:lnTo>
                        <a:pt x="247" y="170"/>
                      </a:lnTo>
                      <a:lnTo>
                        <a:pt x="248" y="172"/>
                      </a:lnTo>
                      <a:lnTo>
                        <a:pt x="248" y="174"/>
                      </a:lnTo>
                      <a:lnTo>
                        <a:pt x="249" y="176"/>
                      </a:lnTo>
                      <a:lnTo>
                        <a:pt x="249" y="180"/>
                      </a:lnTo>
                      <a:lnTo>
                        <a:pt x="250" y="182"/>
                      </a:lnTo>
                      <a:lnTo>
                        <a:pt x="251" y="188"/>
                      </a:lnTo>
                      <a:lnTo>
                        <a:pt x="251" y="192"/>
                      </a:lnTo>
                      <a:lnTo>
                        <a:pt x="252" y="198"/>
                      </a:lnTo>
                      <a:lnTo>
                        <a:pt x="252" y="206"/>
                      </a:lnTo>
                      <a:lnTo>
                        <a:pt x="253" y="211"/>
                      </a:lnTo>
                      <a:lnTo>
                        <a:pt x="253" y="208"/>
                      </a:lnTo>
                      <a:lnTo>
                        <a:pt x="254" y="211"/>
                      </a:lnTo>
                      <a:lnTo>
                        <a:pt x="254" y="215"/>
                      </a:lnTo>
                      <a:lnTo>
                        <a:pt x="255" y="221"/>
                      </a:lnTo>
                      <a:lnTo>
                        <a:pt x="256" y="221"/>
                      </a:lnTo>
                      <a:lnTo>
                        <a:pt x="257" y="221"/>
                      </a:lnTo>
                      <a:lnTo>
                        <a:pt x="258" y="221"/>
                      </a:lnTo>
                      <a:lnTo>
                        <a:pt x="258" y="225"/>
                      </a:lnTo>
                      <a:lnTo>
                        <a:pt x="259" y="229"/>
                      </a:lnTo>
                      <a:lnTo>
                        <a:pt x="259" y="225"/>
                      </a:lnTo>
                      <a:lnTo>
                        <a:pt x="260" y="223"/>
                      </a:lnTo>
                      <a:lnTo>
                        <a:pt x="260" y="221"/>
                      </a:lnTo>
                      <a:lnTo>
                        <a:pt x="261" y="208"/>
                      </a:lnTo>
                      <a:lnTo>
                        <a:pt x="262" y="188"/>
                      </a:lnTo>
                      <a:lnTo>
                        <a:pt x="262" y="172"/>
                      </a:lnTo>
                      <a:lnTo>
                        <a:pt x="263" y="162"/>
                      </a:lnTo>
                      <a:lnTo>
                        <a:pt x="263" y="160"/>
                      </a:lnTo>
                      <a:lnTo>
                        <a:pt x="264" y="149"/>
                      </a:lnTo>
                      <a:lnTo>
                        <a:pt x="264" y="137"/>
                      </a:lnTo>
                      <a:lnTo>
                        <a:pt x="265" y="135"/>
                      </a:lnTo>
                      <a:lnTo>
                        <a:pt x="265" y="137"/>
                      </a:lnTo>
                      <a:lnTo>
                        <a:pt x="266" y="143"/>
                      </a:lnTo>
                      <a:lnTo>
                        <a:pt x="266" y="145"/>
                      </a:lnTo>
                      <a:lnTo>
                        <a:pt x="267" y="149"/>
                      </a:lnTo>
                      <a:lnTo>
                        <a:pt x="268" y="155"/>
                      </a:lnTo>
                      <a:lnTo>
                        <a:pt x="268" y="160"/>
                      </a:lnTo>
                      <a:lnTo>
                        <a:pt x="269" y="162"/>
                      </a:lnTo>
                      <a:lnTo>
                        <a:pt x="269" y="168"/>
                      </a:lnTo>
                      <a:lnTo>
                        <a:pt x="270" y="174"/>
                      </a:lnTo>
                      <a:lnTo>
                        <a:pt x="271" y="174"/>
                      </a:lnTo>
                      <a:lnTo>
                        <a:pt x="271" y="178"/>
                      </a:lnTo>
                      <a:lnTo>
                        <a:pt x="272" y="182"/>
                      </a:lnTo>
                      <a:lnTo>
                        <a:pt x="272" y="180"/>
                      </a:lnTo>
                      <a:lnTo>
                        <a:pt x="273" y="178"/>
                      </a:lnTo>
                      <a:lnTo>
                        <a:pt x="274" y="178"/>
                      </a:lnTo>
                      <a:lnTo>
                        <a:pt x="274" y="180"/>
                      </a:lnTo>
                      <a:lnTo>
                        <a:pt x="275" y="180"/>
                      </a:lnTo>
                      <a:lnTo>
                        <a:pt x="276" y="172"/>
                      </a:lnTo>
                      <a:lnTo>
                        <a:pt x="276" y="162"/>
                      </a:lnTo>
                      <a:lnTo>
                        <a:pt x="277" y="153"/>
                      </a:lnTo>
                      <a:lnTo>
                        <a:pt x="277" y="147"/>
                      </a:lnTo>
                      <a:lnTo>
                        <a:pt x="278" y="141"/>
                      </a:lnTo>
                      <a:lnTo>
                        <a:pt x="278" y="137"/>
                      </a:lnTo>
                      <a:lnTo>
                        <a:pt x="279" y="131"/>
                      </a:lnTo>
                      <a:lnTo>
                        <a:pt x="280" y="123"/>
                      </a:lnTo>
                      <a:lnTo>
                        <a:pt x="280" y="119"/>
                      </a:lnTo>
                      <a:lnTo>
                        <a:pt x="281" y="119"/>
                      </a:lnTo>
                      <a:lnTo>
                        <a:pt x="282" y="113"/>
                      </a:lnTo>
                      <a:lnTo>
                        <a:pt x="282" y="109"/>
                      </a:lnTo>
                      <a:lnTo>
                        <a:pt x="283" y="109"/>
                      </a:lnTo>
                      <a:lnTo>
                        <a:pt x="284" y="109"/>
                      </a:lnTo>
                      <a:lnTo>
                        <a:pt x="284" y="113"/>
                      </a:lnTo>
                      <a:lnTo>
                        <a:pt x="285" y="121"/>
                      </a:lnTo>
                      <a:lnTo>
                        <a:pt x="286" y="133"/>
                      </a:lnTo>
                      <a:lnTo>
                        <a:pt x="286" y="139"/>
                      </a:lnTo>
                      <a:lnTo>
                        <a:pt x="287" y="151"/>
                      </a:lnTo>
                      <a:lnTo>
                        <a:pt x="287" y="172"/>
                      </a:lnTo>
                      <a:lnTo>
                        <a:pt x="288" y="194"/>
                      </a:lnTo>
                      <a:lnTo>
                        <a:pt x="288" y="202"/>
                      </a:lnTo>
                      <a:lnTo>
                        <a:pt x="289" y="202"/>
                      </a:lnTo>
                      <a:lnTo>
                        <a:pt x="289" y="206"/>
                      </a:lnTo>
                      <a:lnTo>
                        <a:pt x="290" y="208"/>
                      </a:lnTo>
                      <a:lnTo>
                        <a:pt x="291" y="208"/>
                      </a:lnTo>
                      <a:lnTo>
                        <a:pt x="292" y="204"/>
                      </a:lnTo>
                      <a:lnTo>
                        <a:pt x="292" y="202"/>
                      </a:lnTo>
                      <a:lnTo>
                        <a:pt x="293" y="206"/>
                      </a:lnTo>
                      <a:lnTo>
                        <a:pt x="293" y="208"/>
                      </a:lnTo>
                      <a:lnTo>
                        <a:pt x="294" y="211"/>
                      </a:lnTo>
                      <a:lnTo>
                        <a:pt x="295" y="211"/>
                      </a:lnTo>
                      <a:lnTo>
                        <a:pt x="295" y="215"/>
                      </a:lnTo>
                      <a:lnTo>
                        <a:pt x="296" y="217"/>
                      </a:lnTo>
                      <a:lnTo>
                        <a:pt x="297" y="221"/>
                      </a:lnTo>
                      <a:lnTo>
                        <a:pt x="298" y="223"/>
                      </a:lnTo>
                      <a:lnTo>
                        <a:pt x="298" y="229"/>
                      </a:lnTo>
                      <a:lnTo>
                        <a:pt x="299" y="233"/>
                      </a:lnTo>
                      <a:lnTo>
                        <a:pt x="299" y="237"/>
                      </a:lnTo>
                      <a:lnTo>
                        <a:pt x="300" y="243"/>
                      </a:lnTo>
                      <a:lnTo>
                        <a:pt x="300" y="251"/>
                      </a:lnTo>
                      <a:lnTo>
                        <a:pt x="301" y="259"/>
                      </a:lnTo>
                      <a:lnTo>
                        <a:pt x="301" y="266"/>
                      </a:lnTo>
                      <a:lnTo>
                        <a:pt x="302" y="266"/>
                      </a:lnTo>
                      <a:lnTo>
                        <a:pt x="303" y="266"/>
                      </a:lnTo>
                      <a:lnTo>
                        <a:pt x="303" y="268"/>
                      </a:lnTo>
                      <a:lnTo>
                        <a:pt x="304" y="272"/>
                      </a:lnTo>
                      <a:lnTo>
                        <a:pt x="304" y="274"/>
                      </a:lnTo>
                      <a:lnTo>
                        <a:pt x="305" y="272"/>
                      </a:lnTo>
                      <a:lnTo>
                        <a:pt x="305" y="270"/>
                      </a:lnTo>
                      <a:lnTo>
                        <a:pt x="306" y="268"/>
                      </a:lnTo>
                      <a:lnTo>
                        <a:pt x="306" y="259"/>
                      </a:lnTo>
                      <a:lnTo>
                        <a:pt x="307" y="255"/>
                      </a:lnTo>
                      <a:lnTo>
                        <a:pt x="307" y="247"/>
                      </a:lnTo>
                      <a:lnTo>
                        <a:pt x="308" y="237"/>
                      </a:lnTo>
                      <a:lnTo>
                        <a:pt x="309" y="223"/>
                      </a:lnTo>
                      <a:lnTo>
                        <a:pt x="309" y="211"/>
                      </a:lnTo>
                      <a:lnTo>
                        <a:pt x="310" y="200"/>
                      </a:lnTo>
                      <a:lnTo>
                        <a:pt x="311" y="200"/>
                      </a:lnTo>
                      <a:lnTo>
                        <a:pt x="312" y="198"/>
                      </a:lnTo>
                      <a:lnTo>
                        <a:pt x="312" y="194"/>
                      </a:lnTo>
                      <a:lnTo>
                        <a:pt x="313" y="198"/>
                      </a:lnTo>
                      <a:lnTo>
                        <a:pt x="313" y="206"/>
                      </a:lnTo>
                      <a:lnTo>
                        <a:pt x="314" y="208"/>
                      </a:lnTo>
                      <a:lnTo>
                        <a:pt x="315" y="206"/>
                      </a:lnTo>
                      <a:lnTo>
                        <a:pt x="316" y="208"/>
                      </a:lnTo>
                      <a:lnTo>
                        <a:pt x="316" y="215"/>
                      </a:lnTo>
                      <a:lnTo>
                        <a:pt x="317" y="219"/>
                      </a:lnTo>
                      <a:lnTo>
                        <a:pt x="317" y="223"/>
                      </a:lnTo>
                      <a:lnTo>
                        <a:pt x="318" y="227"/>
                      </a:lnTo>
                      <a:lnTo>
                        <a:pt x="318" y="233"/>
                      </a:lnTo>
                      <a:lnTo>
                        <a:pt x="319" y="235"/>
                      </a:lnTo>
                      <a:lnTo>
                        <a:pt x="320" y="235"/>
                      </a:lnTo>
                      <a:lnTo>
                        <a:pt x="321" y="237"/>
                      </a:lnTo>
                      <a:lnTo>
                        <a:pt x="322" y="239"/>
                      </a:lnTo>
                      <a:lnTo>
                        <a:pt x="322" y="233"/>
                      </a:lnTo>
                      <a:lnTo>
                        <a:pt x="323" y="225"/>
                      </a:lnTo>
                      <a:lnTo>
                        <a:pt x="323" y="221"/>
                      </a:lnTo>
                      <a:lnTo>
                        <a:pt x="324" y="221"/>
                      </a:lnTo>
                      <a:lnTo>
                        <a:pt x="325" y="217"/>
                      </a:lnTo>
                      <a:lnTo>
                        <a:pt x="325" y="211"/>
                      </a:lnTo>
                      <a:lnTo>
                        <a:pt x="326" y="206"/>
                      </a:lnTo>
                      <a:lnTo>
                        <a:pt x="327" y="204"/>
                      </a:lnTo>
                      <a:lnTo>
                        <a:pt x="328" y="206"/>
                      </a:lnTo>
                      <a:lnTo>
                        <a:pt x="328" y="208"/>
                      </a:lnTo>
                      <a:lnTo>
                        <a:pt x="329" y="211"/>
                      </a:lnTo>
                      <a:lnTo>
                        <a:pt x="329" y="208"/>
                      </a:lnTo>
                      <a:lnTo>
                        <a:pt x="330" y="211"/>
                      </a:lnTo>
                      <a:lnTo>
                        <a:pt x="330" y="215"/>
                      </a:lnTo>
                      <a:lnTo>
                        <a:pt x="331" y="215"/>
                      </a:lnTo>
                      <a:lnTo>
                        <a:pt x="332" y="215"/>
                      </a:lnTo>
                      <a:lnTo>
                        <a:pt x="333" y="217"/>
                      </a:lnTo>
                      <a:lnTo>
                        <a:pt x="333" y="221"/>
                      </a:lnTo>
                      <a:lnTo>
                        <a:pt x="334" y="221"/>
                      </a:lnTo>
                      <a:lnTo>
                        <a:pt x="334" y="227"/>
                      </a:lnTo>
                      <a:lnTo>
                        <a:pt x="335" y="229"/>
                      </a:lnTo>
                      <a:lnTo>
                        <a:pt x="335" y="237"/>
                      </a:lnTo>
                      <a:lnTo>
                        <a:pt x="336" y="245"/>
                      </a:lnTo>
                      <a:lnTo>
                        <a:pt x="336" y="253"/>
                      </a:lnTo>
                      <a:lnTo>
                        <a:pt x="337" y="257"/>
                      </a:lnTo>
                      <a:lnTo>
                        <a:pt x="338" y="257"/>
                      </a:lnTo>
                      <a:lnTo>
                        <a:pt x="339" y="257"/>
                      </a:lnTo>
                      <a:lnTo>
                        <a:pt x="339" y="259"/>
                      </a:lnTo>
                      <a:lnTo>
                        <a:pt x="340" y="264"/>
                      </a:lnTo>
                      <a:lnTo>
                        <a:pt x="341" y="262"/>
                      </a:lnTo>
                      <a:lnTo>
                        <a:pt x="341" y="259"/>
                      </a:lnTo>
                      <a:lnTo>
                        <a:pt x="342" y="259"/>
                      </a:lnTo>
                      <a:lnTo>
                        <a:pt x="342" y="257"/>
                      </a:lnTo>
                      <a:lnTo>
                        <a:pt x="343" y="255"/>
                      </a:lnTo>
                      <a:lnTo>
                        <a:pt x="343" y="249"/>
                      </a:lnTo>
                      <a:lnTo>
                        <a:pt x="344" y="245"/>
                      </a:lnTo>
                      <a:lnTo>
                        <a:pt x="345" y="239"/>
                      </a:lnTo>
                      <a:lnTo>
                        <a:pt x="345" y="227"/>
                      </a:lnTo>
                      <a:lnTo>
                        <a:pt x="346" y="221"/>
                      </a:lnTo>
                      <a:lnTo>
                        <a:pt x="346" y="219"/>
                      </a:lnTo>
                      <a:lnTo>
                        <a:pt x="347" y="217"/>
                      </a:lnTo>
                      <a:lnTo>
                        <a:pt x="347" y="208"/>
                      </a:lnTo>
                      <a:lnTo>
                        <a:pt x="348" y="200"/>
                      </a:lnTo>
                      <a:lnTo>
                        <a:pt x="348" y="196"/>
                      </a:lnTo>
                      <a:lnTo>
                        <a:pt x="349" y="194"/>
                      </a:lnTo>
                      <a:lnTo>
                        <a:pt x="350" y="188"/>
                      </a:lnTo>
                      <a:lnTo>
                        <a:pt x="350" y="176"/>
                      </a:lnTo>
                      <a:lnTo>
                        <a:pt x="351" y="162"/>
                      </a:lnTo>
                      <a:lnTo>
                        <a:pt x="351" y="147"/>
                      </a:lnTo>
                      <a:lnTo>
                        <a:pt x="352" y="135"/>
                      </a:lnTo>
                      <a:lnTo>
                        <a:pt x="352" y="121"/>
                      </a:lnTo>
                      <a:lnTo>
                        <a:pt x="353" y="106"/>
                      </a:lnTo>
                      <a:lnTo>
                        <a:pt x="353" y="98"/>
                      </a:lnTo>
                      <a:lnTo>
                        <a:pt x="354" y="88"/>
                      </a:lnTo>
                      <a:lnTo>
                        <a:pt x="354" y="84"/>
                      </a:lnTo>
                      <a:lnTo>
                        <a:pt x="355" y="84"/>
                      </a:lnTo>
                      <a:lnTo>
                        <a:pt x="356" y="74"/>
                      </a:lnTo>
                      <a:lnTo>
                        <a:pt x="356" y="53"/>
                      </a:lnTo>
                      <a:lnTo>
                        <a:pt x="357" y="51"/>
                      </a:lnTo>
                      <a:lnTo>
                        <a:pt x="357" y="58"/>
                      </a:lnTo>
                      <a:lnTo>
                        <a:pt x="358" y="64"/>
                      </a:lnTo>
                      <a:lnTo>
                        <a:pt x="358" y="68"/>
                      </a:lnTo>
                      <a:lnTo>
                        <a:pt x="359" y="70"/>
                      </a:lnTo>
                      <a:lnTo>
                        <a:pt x="359" y="72"/>
                      </a:lnTo>
                      <a:lnTo>
                        <a:pt x="360" y="74"/>
                      </a:lnTo>
                      <a:lnTo>
                        <a:pt x="360" y="78"/>
                      </a:lnTo>
                      <a:lnTo>
                        <a:pt x="361" y="80"/>
                      </a:lnTo>
                      <a:lnTo>
                        <a:pt x="362" y="80"/>
                      </a:lnTo>
                      <a:lnTo>
                        <a:pt x="362" y="72"/>
                      </a:lnTo>
                      <a:lnTo>
                        <a:pt x="363" y="70"/>
                      </a:lnTo>
                      <a:lnTo>
                        <a:pt x="363" y="76"/>
                      </a:lnTo>
                      <a:lnTo>
                        <a:pt x="364" y="82"/>
                      </a:lnTo>
                      <a:lnTo>
                        <a:pt x="365" y="88"/>
                      </a:lnTo>
                      <a:lnTo>
                        <a:pt x="365" y="100"/>
                      </a:lnTo>
                      <a:lnTo>
                        <a:pt x="366" y="109"/>
                      </a:lnTo>
                      <a:lnTo>
                        <a:pt x="367" y="115"/>
                      </a:lnTo>
                      <a:lnTo>
                        <a:pt x="368" y="125"/>
                      </a:lnTo>
                      <a:lnTo>
                        <a:pt x="368" y="129"/>
                      </a:lnTo>
                      <a:lnTo>
                        <a:pt x="369" y="133"/>
                      </a:lnTo>
                      <a:lnTo>
                        <a:pt x="369" y="137"/>
                      </a:lnTo>
                      <a:lnTo>
                        <a:pt x="370" y="139"/>
                      </a:lnTo>
                      <a:lnTo>
                        <a:pt x="371" y="141"/>
                      </a:lnTo>
                      <a:lnTo>
                        <a:pt x="371" y="151"/>
                      </a:lnTo>
                      <a:lnTo>
                        <a:pt x="372" y="160"/>
                      </a:lnTo>
                      <a:lnTo>
                        <a:pt x="372" y="166"/>
                      </a:lnTo>
                      <a:lnTo>
                        <a:pt x="373" y="168"/>
                      </a:lnTo>
                      <a:lnTo>
                        <a:pt x="374" y="174"/>
                      </a:lnTo>
                      <a:lnTo>
                        <a:pt x="374" y="178"/>
                      </a:lnTo>
                      <a:lnTo>
                        <a:pt x="375" y="182"/>
                      </a:lnTo>
                      <a:lnTo>
                        <a:pt x="375" y="178"/>
                      </a:lnTo>
                      <a:lnTo>
                        <a:pt x="376" y="172"/>
                      </a:lnTo>
                      <a:lnTo>
                        <a:pt x="377" y="170"/>
                      </a:lnTo>
                      <a:lnTo>
                        <a:pt x="377" y="164"/>
                      </a:lnTo>
                      <a:lnTo>
                        <a:pt x="378" y="157"/>
                      </a:lnTo>
                      <a:lnTo>
                        <a:pt x="378" y="155"/>
                      </a:lnTo>
                      <a:lnTo>
                        <a:pt x="379" y="160"/>
                      </a:lnTo>
                      <a:lnTo>
                        <a:pt x="380" y="160"/>
                      </a:lnTo>
                      <a:lnTo>
                        <a:pt x="380" y="157"/>
                      </a:lnTo>
                      <a:lnTo>
                        <a:pt x="381" y="157"/>
                      </a:lnTo>
                      <a:lnTo>
                        <a:pt x="381" y="160"/>
                      </a:lnTo>
                      <a:lnTo>
                        <a:pt x="382" y="164"/>
                      </a:lnTo>
                      <a:lnTo>
                        <a:pt x="382" y="174"/>
                      </a:lnTo>
                      <a:lnTo>
                        <a:pt x="383" y="188"/>
                      </a:lnTo>
                      <a:lnTo>
                        <a:pt x="383" y="198"/>
                      </a:lnTo>
                      <a:lnTo>
                        <a:pt x="384" y="213"/>
                      </a:lnTo>
                      <a:lnTo>
                        <a:pt x="384" y="221"/>
                      </a:lnTo>
                      <a:lnTo>
                        <a:pt x="385" y="229"/>
                      </a:lnTo>
                      <a:lnTo>
                        <a:pt x="386" y="237"/>
                      </a:lnTo>
                      <a:lnTo>
                        <a:pt x="386" y="249"/>
                      </a:lnTo>
                      <a:lnTo>
                        <a:pt x="387" y="251"/>
                      </a:lnTo>
                      <a:lnTo>
                        <a:pt x="387" y="257"/>
                      </a:lnTo>
                      <a:lnTo>
                        <a:pt x="388" y="262"/>
                      </a:lnTo>
                      <a:lnTo>
                        <a:pt x="388" y="259"/>
                      </a:lnTo>
                      <a:lnTo>
                        <a:pt x="389" y="257"/>
                      </a:lnTo>
                      <a:lnTo>
                        <a:pt x="390" y="257"/>
                      </a:lnTo>
                      <a:lnTo>
                        <a:pt x="390" y="259"/>
                      </a:lnTo>
                      <a:lnTo>
                        <a:pt x="391" y="259"/>
                      </a:lnTo>
                      <a:lnTo>
                        <a:pt x="392" y="262"/>
                      </a:lnTo>
                      <a:lnTo>
                        <a:pt x="392" y="264"/>
                      </a:lnTo>
                      <a:lnTo>
                        <a:pt x="393" y="266"/>
                      </a:lnTo>
                      <a:lnTo>
                        <a:pt x="393" y="268"/>
                      </a:lnTo>
                      <a:lnTo>
                        <a:pt x="394" y="272"/>
                      </a:lnTo>
                      <a:lnTo>
                        <a:pt x="394" y="280"/>
                      </a:lnTo>
                      <a:lnTo>
                        <a:pt x="395" y="284"/>
                      </a:lnTo>
                      <a:lnTo>
                        <a:pt x="395" y="288"/>
                      </a:lnTo>
                      <a:lnTo>
                        <a:pt x="396" y="288"/>
                      </a:lnTo>
                      <a:lnTo>
                        <a:pt x="397" y="288"/>
                      </a:lnTo>
                      <a:lnTo>
                        <a:pt x="397" y="292"/>
                      </a:lnTo>
                      <a:lnTo>
                        <a:pt x="398" y="298"/>
                      </a:lnTo>
                      <a:lnTo>
                        <a:pt x="398" y="300"/>
                      </a:lnTo>
                      <a:lnTo>
                        <a:pt x="399" y="300"/>
                      </a:lnTo>
                      <a:lnTo>
                        <a:pt x="399" y="304"/>
                      </a:lnTo>
                      <a:lnTo>
                        <a:pt x="400" y="306"/>
                      </a:lnTo>
                      <a:lnTo>
                        <a:pt x="400" y="310"/>
                      </a:lnTo>
                      <a:lnTo>
                        <a:pt x="401" y="308"/>
                      </a:lnTo>
                      <a:lnTo>
                        <a:pt x="401" y="306"/>
                      </a:lnTo>
                      <a:lnTo>
                        <a:pt x="402" y="306"/>
                      </a:lnTo>
                      <a:lnTo>
                        <a:pt x="403" y="304"/>
                      </a:lnTo>
                      <a:lnTo>
                        <a:pt x="403" y="306"/>
                      </a:lnTo>
                      <a:lnTo>
                        <a:pt x="404" y="310"/>
                      </a:lnTo>
                      <a:lnTo>
                        <a:pt x="404" y="308"/>
                      </a:lnTo>
                      <a:lnTo>
                        <a:pt x="405" y="302"/>
                      </a:lnTo>
                      <a:lnTo>
                        <a:pt x="405" y="296"/>
                      </a:lnTo>
                      <a:lnTo>
                        <a:pt x="406" y="294"/>
                      </a:lnTo>
                      <a:lnTo>
                        <a:pt x="406" y="298"/>
                      </a:lnTo>
                      <a:lnTo>
                        <a:pt x="407" y="302"/>
                      </a:lnTo>
                      <a:lnTo>
                        <a:pt x="407" y="306"/>
                      </a:lnTo>
                      <a:lnTo>
                        <a:pt x="408" y="315"/>
                      </a:lnTo>
                      <a:lnTo>
                        <a:pt x="409" y="321"/>
                      </a:lnTo>
                      <a:lnTo>
                        <a:pt x="410" y="323"/>
                      </a:lnTo>
                      <a:lnTo>
                        <a:pt x="411" y="319"/>
                      </a:lnTo>
                      <a:lnTo>
                        <a:pt x="411" y="313"/>
                      </a:lnTo>
                      <a:lnTo>
                        <a:pt x="412" y="294"/>
                      </a:lnTo>
                      <a:lnTo>
                        <a:pt x="412" y="274"/>
                      </a:lnTo>
                      <a:lnTo>
                        <a:pt x="413" y="259"/>
                      </a:lnTo>
                      <a:lnTo>
                        <a:pt x="413" y="245"/>
                      </a:lnTo>
                      <a:lnTo>
                        <a:pt x="414" y="229"/>
                      </a:lnTo>
                      <a:lnTo>
                        <a:pt x="415" y="219"/>
                      </a:lnTo>
                      <a:lnTo>
                        <a:pt x="415" y="208"/>
                      </a:lnTo>
                      <a:lnTo>
                        <a:pt x="416" y="196"/>
                      </a:lnTo>
                      <a:lnTo>
                        <a:pt x="416" y="194"/>
                      </a:lnTo>
                      <a:lnTo>
                        <a:pt x="417" y="194"/>
                      </a:lnTo>
                      <a:lnTo>
                        <a:pt x="418" y="190"/>
                      </a:lnTo>
                      <a:lnTo>
                        <a:pt x="418" y="186"/>
                      </a:lnTo>
                      <a:lnTo>
                        <a:pt x="419" y="186"/>
                      </a:lnTo>
                      <a:lnTo>
                        <a:pt x="419" y="182"/>
                      </a:lnTo>
                      <a:lnTo>
                        <a:pt x="420" y="180"/>
                      </a:lnTo>
                      <a:lnTo>
                        <a:pt x="421" y="178"/>
                      </a:lnTo>
                      <a:lnTo>
                        <a:pt x="421" y="176"/>
                      </a:lnTo>
                      <a:lnTo>
                        <a:pt x="422" y="170"/>
                      </a:lnTo>
                      <a:lnTo>
                        <a:pt x="422" y="166"/>
                      </a:lnTo>
                      <a:lnTo>
                        <a:pt x="423" y="164"/>
                      </a:lnTo>
                      <a:lnTo>
                        <a:pt x="423" y="160"/>
                      </a:lnTo>
                      <a:lnTo>
                        <a:pt x="424" y="147"/>
                      </a:lnTo>
                      <a:lnTo>
                        <a:pt x="424" y="139"/>
                      </a:lnTo>
                      <a:lnTo>
                        <a:pt x="425" y="133"/>
                      </a:lnTo>
                      <a:lnTo>
                        <a:pt x="425" y="121"/>
                      </a:lnTo>
                      <a:lnTo>
                        <a:pt x="426" y="106"/>
                      </a:lnTo>
                      <a:lnTo>
                        <a:pt x="427" y="104"/>
                      </a:lnTo>
                      <a:lnTo>
                        <a:pt x="427" y="102"/>
                      </a:lnTo>
                      <a:lnTo>
                        <a:pt x="428" y="94"/>
                      </a:lnTo>
                      <a:lnTo>
                        <a:pt x="428" y="82"/>
                      </a:lnTo>
                      <a:lnTo>
                        <a:pt x="429" y="74"/>
                      </a:lnTo>
                      <a:lnTo>
                        <a:pt x="429" y="70"/>
                      </a:lnTo>
                      <a:lnTo>
                        <a:pt x="430" y="70"/>
                      </a:lnTo>
                      <a:lnTo>
                        <a:pt x="430" y="55"/>
                      </a:lnTo>
                      <a:lnTo>
                        <a:pt x="431" y="51"/>
                      </a:lnTo>
                      <a:lnTo>
                        <a:pt x="431" y="43"/>
                      </a:lnTo>
                      <a:lnTo>
                        <a:pt x="432" y="31"/>
                      </a:lnTo>
                      <a:lnTo>
                        <a:pt x="433" y="23"/>
                      </a:lnTo>
                      <a:lnTo>
                        <a:pt x="434" y="21"/>
                      </a:lnTo>
                      <a:lnTo>
                        <a:pt x="434" y="7"/>
                      </a:lnTo>
                      <a:lnTo>
                        <a:pt x="435" y="0"/>
                      </a:lnTo>
                      <a:lnTo>
                        <a:pt x="436" y="0"/>
                      </a:lnTo>
                      <a:lnTo>
                        <a:pt x="437" y="13"/>
                      </a:lnTo>
                      <a:lnTo>
                        <a:pt x="437" y="35"/>
                      </a:lnTo>
                      <a:lnTo>
                        <a:pt x="438" y="64"/>
                      </a:lnTo>
                      <a:lnTo>
                        <a:pt x="439" y="94"/>
                      </a:lnTo>
                      <a:lnTo>
                        <a:pt x="439" y="115"/>
                      </a:lnTo>
                      <a:lnTo>
                        <a:pt x="440" y="129"/>
                      </a:lnTo>
                      <a:lnTo>
                        <a:pt x="440" y="151"/>
                      </a:lnTo>
                      <a:lnTo>
                        <a:pt x="441" y="170"/>
                      </a:lnTo>
                      <a:lnTo>
                        <a:pt x="441" y="178"/>
                      </a:lnTo>
                      <a:lnTo>
                        <a:pt x="442" y="180"/>
                      </a:lnTo>
                      <a:lnTo>
                        <a:pt x="442" y="184"/>
                      </a:lnTo>
                      <a:lnTo>
                        <a:pt x="443" y="188"/>
                      </a:lnTo>
                      <a:lnTo>
                        <a:pt x="444" y="188"/>
                      </a:lnTo>
                      <a:lnTo>
                        <a:pt x="445" y="192"/>
                      </a:lnTo>
                      <a:lnTo>
                        <a:pt x="445" y="200"/>
                      </a:lnTo>
                      <a:lnTo>
                        <a:pt x="446" y="208"/>
                      </a:lnTo>
                      <a:lnTo>
                        <a:pt x="446" y="215"/>
                      </a:lnTo>
                      <a:lnTo>
                        <a:pt x="447" y="217"/>
                      </a:lnTo>
                      <a:lnTo>
                        <a:pt x="447" y="221"/>
                      </a:lnTo>
                      <a:lnTo>
                        <a:pt x="448" y="231"/>
                      </a:lnTo>
                      <a:lnTo>
                        <a:pt x="448" y="235"/>
                      </a:lnTo>
                      <a:lnTo>
                        <a:pt x="449" y="233"/>
                      </a:lnTo>
                      <a:lnTo>
                        <a:pt x="450" y="235"/>
                      </a:lnTo>
                      <a:lnTo>
                        <a:pt x="450" y="237"/>
                      </a:lnTo>
                      <a:lnTo>
                        <a:pt x="451" y="241"/>
                      </a:lnTo>
                      <a:lnTo>
                        <a:pt x="451" y="243"/>
                      </a:lnTo>
                      <a:lnTo>
                        <a:pt x="452" y="243"/>
                      </a:lnTo>
                      <a:lnTo>
                        <a:pt x="452" y="235"/>
                      </a:lnTo>
                      <a:lnTo>
                        <a:pt x="453" y="208"/>
                      </a:lnTo>
                      <a:lnTo>
                        <a:pt x="453" y="178"/>
                      </a:lnTo>
                      <a:lnTo>
                        <a:pt x="454" y="155"/>
                      </a:lnTo>
                      <a:lnTo>
                        <a:pt x="454" y="143"/>
                      </a:lnTo>
                      <a:lnTo>
                        <a:pt x="455" y="137"/>
                      </a:lnTo>
                      <a:lnTo>
                        <a:pt x="456" y="121"/>
                      </a:lnTo>
                      <a:lnTo>
                        <a:pt x="456" y="109"/>
                      </a:lnTo>
                      <a:lnTo>
                        <a:pt x="457" y="106"/>
                      </a:lnTo>
                      <a:lnTo>
                        <a:pt x="457" y="104"/>
                      </a:lnTo>
                      <a:lnTo>
                        <a:pt x="458" y="100"/>
                      </a:lnTo>
                      <a:lnTo>
                        <a:pt x="459" y="106"/>
                      </a:lnTo>
                      <a:lnTo>
                        <a:pt x="459" y="109"/>
                      </a:lnTo>
                      <a:lnTo>
                        <a:pt x="460" y="113"/>
                      </a:lnTo>
                      <a:lnTo>
                        <a:pt x="460" y="115"/>
                      </a:lnTo>
                      <a:lnTo>
                        <a:pt x="461" y="115"/>
                      </a:lnTo>
                      <a:lnTo>
                        <a:pt x="462" y="109"/>
                      </a:lnTo>
                      <a:lnTo>
                        <a:pt x="462" y="106"/>
                      </a:lnTo>
                      <a:lnTo>
                        <a:pt x="463" y="106"/>
                      </a:lnTo>
                      <a:lnTo>
                        <a:pt x="463" y="102"/>
                      </a:lnTo>
                      <a:lnTo>
                        <a:pt x="464" y="92"/>
                      </a:lnTo>
                      <a:lnTo>
                        <a:pt x="464" y="76"/>
                      </a:lnTo>
                      <a:lnTo>
                        <a:pt x="465" y="70"/>
                      </a:lnTo>
                      <a:lnTo>
                        <a:pt x="466" y="66"/>
                      </a:lnTo>
                      <a:lnTo>
                        <a:pt x="466" y="68"/>
                      </a:lnTo>
                      <a:lnTo>
                        <a:pt x="467" y="74"/>
                      </a:lnTo>
                      <a:lnTo>
                        <a:pt x="468" y="82"/>
                      </a:lnTo>
                      <a:lnTo>
                        <a:pt x="468" y="98"/>
                      </a:lnTo>
                      <a:lnTo>
                        <a:pt x="469" y="121"/>
                      </a:lnTo>
                      <a:lnTo>
                        <a:pt x="469" y="151"/>
                      </a:lnTo>
                      <a:lnTo>
                        <a:pt x="470" y="151"/>
                      </a:lnTo>
                      <a:lnTo>
                        <a:pt x="470" y="200"/>
                      </a:lnTo>
                      <a:lnTo>
                        <a:pt x="471" y="215"/>
                      </a:lnTo>
                      <a:lnTo>
                        <a:pt x="471" y="219"/>
                      </a:lnTo>
                      <a:lnTo>
                        <a:pt x="472" y="217"/>
                      </a:lnTo>
                      <a:lnTo>
                        <a:pt x="472" y="208"/>
                      </a:lnTo>
                      <a:lnTo>
                        <a:pt x="473" y="202"/>
                      </a:lnTo>
                      <a:lnTo>
                        <a:pt x="474" y="194"/>
                      </a:lnTo>
                      <a:lnTo>
                        <a:pt x="474" y="190"/>
                      </a:lnTo>
                      <a:lnTo>
                        <a:pt x="475" y="186"/>
                      </a:lnTo>
                      <a:lnTo>
                        <a:pt x="475" y="180"/>
                      </a:lnTo>
                      <a:lnTo>
                        <a:pt x="476" y="178"/>
                      </a:lnTo>
                      <a:lnTo>
                        <a:pt x="476" y="168"/>
                      </a:lnTo>
                      <a:lnTo>
                        <a:pt x="477" y="160"/>
                      </a:lnTo>
                      <a:lnTo>
                        <a:pt x="477" y="151"/>
                      </a:lnTo>
                      <a:lnTo>
                        <a:pt x="478" y="147"/>
                      </a:lnTo>
                      <a:lnTo>
                        <a:pt x="478" y="145"/>
                      </a:lnTo>
                      <a:lnTo>
                        <a:pt x="479" y="145"/>
                      </a:lnTo>
                      <a:lnTo>
                        <a:pt x="480" y="139"/>
                      </a:lnTo>
                      <a:lnTo>
                        <a:pt x="480" y="141"/>
                      </a:lnTo>
                      <a:lnTo>
                        <a:pt x="481" y="145"/>
                      </a:lnTo>
                      <a:lnTo>
                        <a:pt x="481" y="147"/>
                      </a:lnTo>
                      <a:lnTo>
                        <a:pt x="482" y="147"/>
                      </a:lnTo>
                      <a:lnTo>
                        <a:pt x="482" y="149"/>
                      </a:lnTo>
                      <a:lnTo>
                        <a:pt x="483" y="155"/>
                      </a:lnTo>
                      <a:lnTo>
                        <a:pt x="483" y="162"/>
                      </a:lnTo>
                      <a:lnTo>
                        <a:pt x="484" y="164"/>
                      </a:lnTo>
                      <a:lnTo>
                        <a:pt x="484" y="168"/>
                      </a:lnTo>
                      <a:lnTo>
                        <a:pt x="485" y="164"/>
                      </a:lnTo>
                      <a:lnTo>
                        <a:pt x="486" y="157"/>
                      </a:lnTo>
                      <a:lnTo>
                        <a:pt x="486" y="155"/>
                      </a:lnTo>
                      <a:lnTo>
                        <a:pt x="487" y="149"/>
                      </a:lnTo>
                      <a:lnTo>
                        <a:pt x="487" y="139"/>
                      </a:lnTo>
                      <a:lnTo>
                        <a:pt x="488" y="135"/>
                      </a:lnTo>
                      <a:lnTo>
                        <a:pt x="488" y="137"/>
                      </a:lnTo>
                      <a:lnTo>
                        <a:pt x="489" y="135"/>
                      </a:lnTo>
                      <a:lnTo>
                        <a:pt x="489" y="129"/>
                      </a:lnTo>
                      <a:lnTo>
                        <a:pt x="490" y="129"/>
                      </a:lnTo>
                      <a:lnTo>
                        <a:pt x="491" y="133"/>
                      </a:lnTo>
                      <a:lnTo>
                        <a:pt x="491" y="137"/>
                      </a:lnTo>
                      <a:lnTo>
                        <a:pt x="492" y="137"/>
                      </a:lnTo>
                      <a:lnTo>
                        <a:pt x="492" y="143"/>
                      </a:lnTo>
                      <a:lnTo>
                        <a:pt x="493" y="151"/>
                      </a:lnTo>
                      <a:lnTo>
                        <a:pt x="493" y="155"/>
                      </a:lnTo>
                      <a:lnTo>
                        <a:pt x="494" y="151"/>
                      </a:lnTo>
                      <a:lnTo>
                        <a:pt x="494" y="141"/>
                      </a:lnTo>
                      <a:lnTo>
                        <a:pt x="495" y="137"/>
                      </a:lnTo>
                      <a:lnTo>
                        <a:pt x="495" y="133"/>
                      </a:lnTo>
                      <a:lnTo>
                        <a:pt x="496" y="127"/>
                      </a:lnTo>
                      <a:lnTo>
                        <a:pt x="497" y="113"/>
                      </a:lnTo>
                      <a:lnTo>
                        <a:pt x="497" y="98"/>
                      </a:lnTo>
                      <a:lnTo>
                        <a:pt x="498" y="92"/>
                      </a:lnTo>
                      <a:lnTo>
                        <a:pt x="499" y="92"/>
                      </a:lnTo>
                      <a:lnTo>
                        <a:pt x="499" y="96"/>
                      </a:lnTo>
                      <a:lnTo>
                        <a:pt x="500" y="102"/>
                      </a:lnTo>
                      <a:lnTo>
                        <a:pt x="501" y="102"/>
                      </a:lnTo>
                      <a:lnTo>
                        <a:pt x="501" y="106"/>
                      </a:lnTo>
                      <a:lnTo>
                        <a:pt x="502" y="117"/>
                      </a:lnTo>
                      <a:lnTo>
                        <a:pt x="503" y="127"/>
                      </a:lnTo>
                      <a:lnTo>
                        <a:pt x="503" y="129"/>
                      </a:lnTo>
                      <a:lnTo>
                        <a:pt x="504" y="131"/>
                      </a:lnTo>
                      <a:lnTo>
                        <a:pt x="504" y="135"/>
                      </a:lnTo>
                      <a:lnTo>
                        <a:pt x="505" y="139"/>
                      </a:lnTo>
                      <a:lnTo>
                        <a:pt x="505" y="141"/>
                      </a:lnTo>
                      <a:lnTo>
                        <a:pt x="506" y="143"/>
                      </a:lnTo>
                      <a:lnTo>
                        <a:pt x="506" y="145"/>
                      </a:lnTo>
                      <a:lnTo>
                        <a:pt x="507" y="147"/>
                      </a:lnTo>
                      <a:lnTo>
                        <a:pt x="508" y="151"/>
                      </a:lnTo>
                      <a:lnTo>
                        <a:pt x="509" y="151"/>
                      </a:lnTo>
                      <a:lnTo>
                        <a:pt x="510" y="151"/>
                      </a:lnTo>
                      <a:lnTo>
                        <a:pt x="510" y="160"/>
                      </a:lnTo>
                      <a:lnTo>
                        <a:pt x="511" y="168"/>
                      </a:lnTo>
                      <a:lnTo>
                        <a:pt x="511" y="178"/>
                      </a:lnTo>
                      <a:lnTo>
                        <a:pt x="512" y="188"/>
                      </a:lnTo>
                      <a:lnTo>
                        <a:pt x="512" y="196"/>
                      </a:lnTo>
                      <a:lnTo>
                        <a:pt x="513" y="200"/>
                      </a:lnTo>
                      <a:lnTo>
                        <a:pt x="513" y="206"/>
                      </a:lnTo>
                      <a:lnTo>
                        <a:pt x="514" y="211"/>
                      </a:lnTo>
                      <a:lnTo>
                        <a:pt x="515" y="213"/>
                      </a:lnTo>
                      <a:lnTo>
                        <a:pt x="515" y="211"/>
                      </a:lnTo>
                      <a:lnTo>
                        <a:pt x="516" y="211"/>
                      </a:lnTo>
                      <a:lnTo>
                        <a:pt x="516" y="208"/>
                      </a:lnTo>
                      <a:lnTo>
                        <a:pt x="517" y="211"/>
                      </a:lnTo>
                      <a:lnTo>
                        <a:pt x="517" y="213"/>
                      </a:lnTo>
                      <a:lnTo>
                        <a:pt x="518" y="206"/>
                      </a:lnTo>
                      <a:lnTo>
                        <a:pt x="518" y="204"/>
                      </a:lnTo>
                      <a:lnTo>
                        <a:pt x="519" y="204"/>
                      </a:lnTo>
                      <a:lnTo>
                        <a:pt x="519" y="208"/>
                      </a:lnTo>
                      <a:lnTo>
                        <a:pt x="520" y="211"/>
                      </a:lnTo>
                      <a:lnTo>
                        <a:pt x="521" y="215"/>
                      </a:lnTo>
                      <a:lnTo>
                        <a:pt x="521" y="219"/>
                      </a:lnTo>
                      <a:lnTo>
                        <a:pt x="522" y="227"/>
                      </a:lnTo>
                      <a:lnTo>
                        <a:pt x="522" y="235"/>
                      </a:lnTo>
                      <a:lnTo>
                        <a:pt x="523" y="241"/>
                      </a:lnTo>
                      <a:lnTo>
                        <a:pt x="523" y="245"/>
                      </a:lnTo>
                      <a:lnTo>
                        <a:pt x="524" y="247"/>
                      </a:lnTo>
                      <a:lnTo>
                        <a:pt x="525" y="247"/>
                      </a:lnTo>
                      <a:lnTo>
                        <a:pt x="525" y="237"/>
                      </a:lnTo>
                      <a:lnTo>
                        <a:pt x="526" y="227"/>
                      </a:lnTo>
                      <a:lnTo>
                        <a:pt x="527" y="208"/>
                      </a:lnTo>
                      <a:lnTo>
                        <a:pt x="527" y="194"/>
                      </a:lnTo>
                      <a:lnTo>
                        <a:pt x="528" y="182"/>
                      </a:lnTo>
                      <a:lnTo>
                        <a:pt x="528" y="172"/>
                      </a:lnTo>
                      <a:lnTo>
                        <a:pt x="529" y="164"/>
                      </a:lnTo>
                      <a:lnTo>
                        <a:pt x="529" y="162"/>
                      </a:lnTo>
                      <a:lnTo>
                        <a:pt x="530" y="157"/>
                      </a:lnTo>
                      <a:lnTo>
                        <a:pt x="530" y="160"/>
                      </a:lnTo>
                      <a:lnTo>
                        <a:pt x="531" y="160"/>
                      </a:lnTo>
                      <a:lnTo>
                        <a:pt x="531" y="162"/>
                      </a:lnTo>
                      <a:lnTo>
                        <a:pt x="532" y="168"/>
                      </a:lnTo>
                      <a:lnTo>
                        <a:pt x="533" y="168"/>
                      </a:lnTo>
                      <a:lnTo>
                        <a:pt x="533" y="172"/>
                      </a:lnTo>
                      <a:lnTo>
                        <a:pt x="534" y="174"/>
                      </a:lnTo>
                      <a:lnTo>
                        <a:pt x="534" y="180"/>
                      </a:lnTo>
                      <a:lnTo>
                        <a:pt x="535" y="186"/>
                      </a:lnTo>
                      <a:lnTo>
                        <a:pt x="535" y="188"/>
                      </a:lnTo>
                      <a:lnTo>
                        <a:pt x="536" y="190"/>
                      </a:lnTo>
                      <a:lnTo>
                        <a:pt x="536" y="196"/>
                      </a:lnTo>
                      <a:lnTo>
                        <a:pt x="537" y="196"/>
                      </a:lnTo>
                      <a:lnTo>
                        <a:pt x="538" y="188"/>
                      </a:lnTo>
                      <a:lnTo>
                        <a:pt x="538" y="178"/>
                      </a:lnTo>
                      <a:lnTo>
                        <a:pt x="539" y="170"/>
                      </a:lnTo>
                      <a:lnTo>
                        <a:pt x="539" y="157"/>
                      </a:lnTo>
                      <a:lnTo>
                        <a:pt x="540" y="147"/>
                      </a:lnTo>
                      <a:lnTo>
                        <a:pt x="541" y="145"/>
                      </a:lnTo>
                      <a:lnTo>
                        <a:pt x="541" y="143"/>
                      </a:lnTo>
                      <a:lnTo>
                        <a:pt x="542" y="139"/>
                      </a:lnTo>
                      <a:lnTo>
                        <a:pt x="542" y="137"/>
                      </a:lnTo>
                      <a:lnTo>
                        <a:pt x="543" y="137"/>
                      </a:lnTo>
                      <a:lnTo>
                        <a:pt x="544" y="133"/>
                      </a:lnTo>
                      <a:lnTo>
                        <a:pt x="545" y="127"/>
                      </a:lnTo>
                      <a:lnTo>
                        <a:pt x="545" y="111"/>
                      </a:lnTo>
                      <a:lnTo>
                        <a:pt x="546" y="94"/>
                      </a:lnTo>
                      <a:lnTo>
                        <a:pt x="546" y="90"/>
                      </a:lnTo>
                      <a:lnTo>
                        <a:pt x="547" y="94"/>
                      </a:lnTo>
                      <a:lnTo>
                        <a:pt x="547" y="92"/>
                      </a:lnTo>
                      <a:lnTo>
                        <a:pt x="548" y="94"/>
                      </a:lnTo>
                      <a:lnTo>
                        <a:pt x="548" y="100"/>
                      </a:lnTo>
                      <a:lnTo>
                        <a:pt x="549" y="113"/>
                      </a:lnTo>
                      <a:lnTo>
                        <a:pt x="550" y="133"/>
                      </a:lnTo>
                      <a:lnTo>
                        <a:pt x="550" y="162"/>
                      </a:lnTo>
                      <a:lnTo>
                        <a:pt x="551" y="178"/>
                      </a:lnTo>
                      <a:lnTo>
                        <a:pt x="551" y="192"/>
                      </a:lnTo>
                      <a:lnTo>
                        <a:pt x="552" y="202"/>
                      </a:lnTo>
                      <a:lnTo>
                        <a:pt x="552" y="206"/>
                      </a:lnTo>
                      <a:lnTo>
                        <a:pt x="553" y="206"/>
                      </a:lnTo>
                      <a:lnTo>
                        <a:pt x="554" y="204"/>
                      </a:lnTo>
                      <a:lnTo>
                        <a:pt x="554" y="206"/>
                      </a:lnTo>
                      <a:lnTo>
                        <a:pt x="555" y="202"/>
                      </a:lnTo>
                      <a:lnTo>
                        <a:pt x="556" y="202"/>
                      </a:lnTo>
                      <a:lnTo>
                        <a:pt x="556" y="200"/>
                      </a:lnTo>
                      <a:lnTo>
                        <a:pt x="557" y="204"/>
                      </a:lnTo>
                      <a:lnTo>
                        <a:pt x="557" y="208"/>
                      </a:lnTo>
                      <a:lnTo>
                        <a:pt x="558" y="211"/>
                      </a:lnTo>
                      <a:lnTo>
                        <a:pt x="559" y="215"/>
                      </a:lnTo>
                      <a:lnTo>
                        <a:pt x="559" y="219"/>
                      </a:lnTo>
                      <a:lnTo>
                        <a:pt x="560" y="223"/>
                      </a:lnTo>
                      <a:lnTo>
                        <a:pt x="560" y="227"/>
                      </a:lnTo>
                      <a:lnTo>
                        <a:pt x="561" y="233"/>
                      </a:lnTo>
                      <a:lnTo>
                        <a:pt x="562" y="235"/>
                      </a:lnTo>
                      <a:lnTo>
                        <a:pt x="562" y="241"/>
                      </a:lnTo>
                      <a:lnTo>
                        <a:pt x="563" y="249"/>
                      </a:lnTo>
                      <a:lnTo>
                        <a:pt x="563" y="253"/>
                      </a:lnTo>
                      <a:lnTo>
                        <a:pt x="564" y="264"/>
                      </a:lnTo>
                      <a:lnTo>
                        <a:pt x="564" y="274"/>
                      </a:lnTo>
                      <a:lnTo>
                        <a:pt x="565" y="284"/>
                      </a:lnTo>
                      <a:lnTo>
                        <a:pt x="565" y="288"/>
                      </a:lnTo>
                      <a:lnTo>
                        <a:pt x="566" y="288"/>
                      </a:lnTo>
                      <a:lnTo>
                        <a:pt x="566" y="290"/>
                      </a:lnTo>
                      <a:lnTo>
                        <a:pt x="567" y="290"/>
                      </a:lnTo>
                      <a:lnTo>
                        <a:pt x="568" y="288"/>
                      </a:lnTo>
                      <a:lnTo>
                        <a:pt x="568" y="276"/>
                      </a:lnTo>
                      <a:lnTo>
                        <a:pt x="569" y="262"/>
                      </a:lnTo>
                      <a:lnTo>
                        <a:pt x="569" y="251"/>
                      </a:lnTo>
                      <a:lnTo>
                        <a:pt x="570" y="245"/>
                      </a:lnTo>
                      <a:lnTo>
                        <a:pt x="570" y="233"/>
                      </a:lnTo>
                      <a:lnTo>
                        <a:pt x="571" y="221"/>
                      </a:lnTo>
                      <a:lnTo>
                        <a:pt x="571" y="215"/>
                      </a:lnTo>
                      <a:lnTo>
                        <a:pt x="572" y="211"/>
                      </a:lnTo>
                      <a:lnTo>
                        <a:pt x="572" y="198"/>
                      </a:lnTo>
                      <a:lnTo>
                        <a:pt x="573" y="190"/>
                      </a:lnTo>
                      <a:lnTo>
                        <a:pt x="574" y="188"/>
                      </a:lnTo>
                      <a:lnTo>
                        <a:pt x="574" y="190"/>
                      </a:lnTo>
                      <a:lnTo>
                        <a:pt x="575" y="192"/>
                      </a:lnTo>
                      <a:lnTo>
                        <a:pt x="575" y="196"/>
                      </a:lnTo>
                      <a:lnTo>
                        <a:pt x="576" y="198"/>
                      </a:lnTo>
                      <a:lnTo>
                        <a:pt x="576" y="204"/>
                      </a:lnTo>
                      <a:lnTo>
                        <a:pt x="577" y="211"/>
                      </a:lnTo>
                      <a:lnTo>
                        <a:pt x="577" y="221"/>
                      </a:lnTo>
                      <a:lnTo>
                        <a:pt x="578" y="229"/>
                      </a:lnTo>
                      <a:lnTo>
                        <a:pt x="578" y="233"/>
                      </a:lnTo>
                      <a:lnTo>
                        <a:pt x="579" y="237"/>
                      </a:lnTo>
                      <a:lnTo>
                        <a:pt x="580" y="237"/>
                      </a:lnTo>
                      <a:lnTo>
                        <a:pt x="580" y="241"/>
                      </a:lnTo>
                      <a:lnTo>
                        <a:pt x="581" y="239"/>
                      </a:lnTo>
                      <a:lnTo>
                        <a:pt x="581" y="235"/>
                      </a:lnTo>
                      <a:lnTo>
                        <a:pt x="582" y="237"/>
                      </a:lnTo>
                      <a:lnTo>
                        <a:pt x="583" y="237"/>
                      </a:lnTo>
                      <a:lnTo>
                        <a:pt x="583" y="235"/>
                      </a:lnTo>
                      <a:lnTo>
                        <a:pt x="584" y="231"/>
                      </a:lnTo>
                      <a:lnTo>
                        <a:pt x="585" y="227"/>
                      </a:lnTo>
                      <a:lnTo>
                        <a:pt x="585" y="223"/>
                      </a:lnTo>
                      <a:lnTo>
                        <a:pt x="586" y="221"/>
                      </a:lnTo>
                      <a:lnTo>
                        <a:pt x="586" y="217"/>
                      </a:lnTo>
                      <a:lnTo>
                        <a:pt x="587" y="215"/>
                      </a:lnTo>
                      <a:lnTo>
                        <a:pt x="587" y="211"/>
                      </a:lnTo>
                      <a:lnTo>
                        <a:pt x="588" y="211"/>
                      </a:lnTo>
                      <a:lnTo>
                        <a:pt x="588" y="208"/>
                      </a:lnTo>
                      <a:lnTo>
                        <a:pt x="589" y="211"/>
                      </a:lnTo>
                      <a:lnTo>
                        <a:pt x="589" y="215"/>
                      </a:lnTo>
                      <a:lnTo>
                        <a:pt x="590" y="215"/>
                      </a:lnTo>
                      <a:lnTo>
                        <a:pt x="591" y="217"/>
                      </a:lnTo>
                      <a:lnTo>
                        <a:pt x="591" y="219"/>
                      </a:lnTo>
                      <a:lnTo>
                        <a:pt x="592" y="221"/>
                      </a:lnTo>
                      <a:lnTo>
                        <a:pt x="593" y="221"/>
                      </a:lnTo>
                      <a:lnTo>
                        <a:pt x="593" y="225"/>
                      </a:lnTo>
                      <a:lnTo>
                        <a:pt x="594" y="227"/>
                      </a:lnTo>
                      <a:lnTo>
                        <a:pt x="594" y="229"/>
                      </a:lnTo>
                      <a:lnTo>
                        <a:pt x="595" y="227"/>
                      </a:lnTo>
                      <a:lnTo>
                        <a:pt x="595" y="229"/>
                      </a:lnTo>
                      <a:lnTo>
                        <a:pt x="596" y="235"/>
                      </a:lnTo>
                      <a:lnTo>
                        <a:pt x="597" y="239"/>
                      </a:lnTo>
                      <a:lnTo>
                        <a:pt x="597" y="243"/>
                      </a:lnTo>
                      <a:lnTo>
                        <a:pt x="598" y="243"/>
                      </a:lnTo>
                      <a:lnTo>
                        <a:pt x="599" y="245"/>
                      </a:lnTo>
                      <a:lnTo>
                        <a:pt x="599" y="249"/>
                      </a:lnTo>
                      <a:lnTo>
                        <a:pt x="600" y="251"/>
                      </a:lnTo>
                      <a:lnTo>
                        <a:pt x="600" y="249"/>
                      </a:lnTo>
                      <a:lnTo>
                        <a:pt x="601" y="249"/>
                      </a:lnTo>
                      <a:lnTo>
                        <a:pt x="602" y="253"/>
                      </a:lnTo>
                      <a:lnTo>
                        <a:pt x="603" y="257"/>
                      </a:lnTo>
                      <a:lnTo>
                        <a:pt x="604" y="257"/>
                      </a:lnTo>
                      <a:lnTo>
                        <a:pt x="605" y="259"/>
                      </a:lnTo>
                      <a:lnTo>
                        <a:pt x="605" y="257"/>
                      </a:lnTo>
                      <a:lnTo>
                        <a:pt x="606" y="253"/>
                      </a:lnTo>
                      <a:lnTo>
                        <a:pt x="606" y="243"/>
                      </a:lnTo>
                      <a:lnTo>
                        <a:pt x="607" y="227"/>
                      </a:lnTo>
                      <a:lnTo>
                        <a:pt x="607" y="213"/>
                      </a:lnTo>
                      <a:lnTo>
                        <a:pt x="608" y="196"/>
                      </a:lnTo>
                      <a:lnTo>
                        <a:pt x="609" y="186"/>
                      </a:lnTo>
                      <a:lnTo>
                        <a:pt x="609" y="174"/>
                      </a:lnTo>
                      <a:lnTo>
                        <a:pt x="610" y="157"/>
                      </a:lnTo>
                      <a:lnTo>
                        <a:pt x="610" y="151"/>
                      </a:lnTo>
                      <a:lnTo>
                        <a:pt x="611" y="151"/>
                      </a:lnTo>
                      <a:lnTo>
                        <a:pt x="611" y="145"/>
                      </a:lnTo>
                      <a:lnTo>
                        <a:pt x="612" y="143"/>
                      </a:lnTo>
                      <a:lnTo>
                        <a:pt x="612" y="137"/>
                      </a:lnTo>
                      <a:lnTo>
                        <a:pt x="613" y="133"/>
                      </a:lnTo>
                      <a:lnTo>
                        <a:pt x="613" y="127"/>
                      </a:lnTo>
                      <a:lnTo>
                        <a:pt x="614" y="121"/>
                      </a:lnTo>
                      <a:lnTo>
                        <a:pt x="615" y="115"/>
                      </a:lnTo>
                      <a:lnTo>
                        <a:pt x="615" y="109"/>
                      </a:lnTo>
                      <a:lnTo>
                        <a:pt x="616" y="102"/>
                      </a:lnTo>
                      <a:lnTo>
                        <a:pt x="616" y="90"/>
                      </a:lnTo>
                      <a:lnTo>
                        <a:pt x="617" y="80"/>
                      </a:lnTo>
                      <a:lnTo>
                        <a:pt x="617" y="70"/>
                      </a:lnTo>
                      <a:lnTo>
                        <a:pt x="618" y="64"/>
                      </a:lnTo>
                      <a:lnTo>
                        <a:pt x="618" y="51"/>
                      </a:lnTo>
                      <a:lnTo>
                        <a:pt x="619" y="35"/>
                      </a:lnTo>
                      <a:lnTo>
                        <a:pt x="619" y="33"/>
                      </a:lnTo>
                      <a:lnTo>
                        <a:pt x="620" y="39"/>
                      </a:lnTo>
                      <a:lnTo>
                        <a:pt x="621" y="31"/>
                      </a:lnTo>
                      <a:lnTo>
                        <a:pt x="621" y="23"/>
                      </a:lnTo>
                      <a:lnTo>
                        <a:pt x="622" y="21"/>
                      </a:lnTo>
                      <a:lnTo>
                        <a:pt x="622" y="25"/>
                      </a:lnTo>
                      <a:lnTo>
                        <a:pt x="623" y="35"/>
                      </a:lnTo>
                      <a:lnTo>
                        <a:pt x="623" y="43"/>
                      </a:lnTo>
                      <a:lnTo>
                        <a:pt x="624" y="49"/>
                      </a:lnTo>
                      <a:lnTo>
                        <a:pt x="624" y="51"/>
                      </a:lnTo>
                      <a:lnTo>
                        <a:pt x="625" y="60"/>
                      </a:lnTo>
                      <a:lnTo>
                        <a:pt x="626" y="70"/>
                      </a:lnTo>
                      <a:lnTo>
                        <a:pt x="626" y="82"/>
                      </a:lnTo>
                      <a:lnTo>
                        <a:pt x="627" y="94"/>
                      </a:lnTo>
                      <a:lnTo>
                        <a:pt x="627" y="109"/>
                      </a:lnTo>
                      <a:lnTo>
                        <a:pt x="628" y="115"/>
                      </a:lnTo>
                      <a:lnTo>
                        <a:pt x="628" y="127"/>
                      </a:lnTo>
                      <a:lnTo>
                        <a:pt x="629" y="139"/>
                      </a:lnTo>
                      <a:lnTo>
                        <a:pt x="629" y="147"/>
                      </a:lnTo>
                      <a:lnTo>
                        <a:pt x="630" y="151"/>
                      </a:lnTo>
                      <a:lnTo>
                        <a:pt x="631" y="153"/>
                      </a:lnTo>
                      <a:lnTo>
                        <a:pt x="632" y="157"/>
                      </a:lnTo>
                      <a:lnTo>
                        <a:pt x="632" y="162"/>
                      </a:lnTo>
                      <a:lnTo>
                        <a:pt x="633" y="166"/>
                      </a:lnTo>
                      <a:lnTo>
                        <a:pt x="634" y="166"/>
                      </a:lnTo>
                      <a:lnTo>
                        <a:pt x="634" y="168"/>
                      </a:lnTo>
                      <a:lnTo>
                        <a:pt x="635" y="172"/>
                      </a:lnTo>
                      <a:lnTo>
                        <a:pt x="635" y="174"/>
                      </a:lnTo>
                      <a:lnTo>
                        <a:pt x="636" y="180"/>
                      </a:lnTo>
                      <a:lnTo>
                        <a:pt x="636" y="186"/>
                      </a:lnTo>
                      <a:lnTo>
                        <a:pt x="637" y="194"/>
                      </a:lnTo>
                      <a:lnTo>
                        <a:pt x="638" y="200"/>
                      </a:lnTo>
                      <a:lnTo>
                        <a:pt x="638" y="211"/>
                      </a:lnTo>
                      <a:lnTo>
                        <a:pt x="639" y="217"/>
                      </a:lnTo>
                      <a:lnTo>
                        <a:pt x="639" y="219"/>
                      </a:lnTo>
                      <a:lnTo>
                        <a:pt x="640" y="223"/>
                      </a:lnTo>
                      <a:lnTo>
                        <a:pt x="640" y="229"/>
                      </a:lnTo>
                      <a:lnTo>
                        <a:pt x="641" y="237"/>
                      </a:lnTo>
                      <a:lnTo>
                        <a:pt x="641" y="241"/>
                      </a:lnTo>
                      <a:lnTo>
                        <a:pt x="642" y="243"/>
                      </a:lnTo>
                      <a:lnTo>
                        <a:pt x="643" y="241"/>
                      </a:lnTo>
                      <a:lnTo>
                        <a:pt x="644" y="245"/>
                      </a:lnTo>
                      <a:lnTo>
                        <a:pt x="644" y="249"/>
                      </a:lnTo>
                      <a:lnTo>
                        <a:pt x="645" y="253"/>
                      </a:lnTo>
                      <a:lnTo>
                        <a:pt x="646" y="253"/>
                      </a:lnTo>
                      <a:lnTo>
                        <a:pt x="646" y="257"/>
                      </a:lnTo>
                      <a:lnTo>
                        <a:pt x="647" y="262"/>
                      </a:lnTo>
                      <a:lnTo>
                        <a:pt x="647" y="266"/>
                      </a:lnTo>
                      <a:lnTo>
                        <a:pt x="648" y="268"/>
                      </a:lnTo>
                      <a:lnTo>
                        <a:pt x="648" y="259"/>
                      </a:lnTo>
                      <a:lnTo>
                        <a:pt x="649" y="251"/>
                      </a:lnTo>
                      <a:lnTo>
                        <a:pt x="650" y="249"/>
                      </a:lnTo>
                      <a:lnTo>
                        <a:pt x="650" y="253"/>
                      </a:lnTo>
                      <a:lnTo>
                        <a:pt x="651" y="259"/>
                      </a:lnTo>
                      <a:lnTo>
                        <a:pt x="652" y="257"/>
                      </a:lnTo>
                      <a:lnTo>
                        <a:pt x="652" y="251"/>
                      </a:lnTo>
                      <a:lnTo>
                        <a:pt x="653" y="251"/>
                      </a:lnTo>
                      <a:lnTo>
                        <a:pt x="653" y="255"/>
                      </a:lnTo>
                      <a:lnTo>
                        <a:pt x="654" y="253"/>
                      </a:lnTo>
                      <a:lnTo>
                        <a:pt x="654" y="237"/>
                      </a:lnTo>
                      <a:lnTo>
                        <a:pt x="655" y="217"/>
                      </a:lnTo>
                      <a:lnTo>
                        <a:pt x="656" y="204"/>
                      </a:lnTo>
                      <a:lnTo>
                        <a:pt x="656" y="202"/>
                      </a:lnTo>
                      <a:lnTo>
                        <a:pt x="657" y="206"/>
                      </a:lnTo>
                      <a:lnTo>
                        <a:pt x="657" y="213"/>
                      </a:lnTo>
                      <a:lnTo>
                        <a:pt x="658" y="217"/>
                      </a:lnTo>
                      <a:lnTo>
                        <a:pt x="658" y="211"/>
                      </a:lnTo>
                      <a:lnTo>
                        <a:pt x="659" y="213"/>
                      </a:lnTo>
                      <a:lnTo>
                        <a:pt x="659" y="215"/>
                      </a:lnTo>
                      <a:lnTo>
                        <a:pt x="660" y="217"/>
                      </a:lnTo>
                      <a:lnTo>
                        <a:pt x="661" y="217"/>
                      </a:lnTo>
                      <a:lnTo>
                        <a:pt x="662" y="221"/>
                      </a:lnTo>
                      <a:lnTo>
                        <a:pt x="662" y="227"/>
                      </a:lnTo>
                      <a:lnTo>
                        <a:pt x="663" y="235"/>
                      </a:lnTo>
                      <a:lnTo>
                        <a:pt x="663" y="249"/>
                      </a:lnTo>
                      <a:lnTo>
                        <a:pt x="664" y="262"/>
                      </a:lnTo>
                      <a:lnTo>
                        <a:pt x="664" y="280"/>
                      </a:lnTo>
                      <a:lnTo>
                        <a:pt x="665" y="290"/>
                      </a:lnTo>
                      <a:lnTo>
                        <a:pt x="665" y="298"/>
                      </a:lnTo>
                      <a:lnTo>
                        <a:pt x="666" y="302"/>
                      </a:lnTo>
                      <a:lnTo>
                        <a:pt x="667" y="300"/>
                      </a:lnTo>
                      <a:lnTo>
                        <a:pt x="668" y="298"/>
                      </a:lnTo>
                      <a:lnTo>
                        <a:pt x="669" y="298"/>
                      </a:lnTo>
                      <a:lnTo>
                        <a:pt x="670" y="294"/>
                      </a:lnTo>
                      <a:lnTo>
                        <a:pt x="670" y="288"/>
                      </a:lnTo>
                      <a:lnTo>
                        <a:pt x="671" y="276"/>
                      </a:lnTo>
                      <a:lnTo>
                        <a:pt x="671" y="272"/>
                      </a:lnTo>
                      <a:lnTo>
                        <a:pt x="672" y="268"/>
                      </a:lnTo>
                      <a:lnTo>
                        <a:pt x="673" y="257"/>
                      </a:lnTo>
                      <a:lnTo>
                        <a:pt x="673" y="243"/>
                      </a:lnTo>
                      <a:lnTo>
                        <a:pt x="674" y="231"/>
                      </a:lnTo>
                      <a:lnTo>
                        <a:pt x="674" y="227"/>
                      </a:lnTo>
                      <a:lnTo>
                        <a:pt x="675" y="231"/>
                      </a:lnTo>
                      <a:lnTo>
                        <a:pt x="675" y="229"/>
                      </a:lnTo>
                      <a:lnTo>
                        <a:pt x="676" y="223"/>
                      </a:lnTo>
                      <a:lnTo>
                        <a:pt x="676" y="221"/>
                      </a:lnTo>
                      <a:lnTo>
                        <a:pt x="677" y="223"/>
                      </a:lnTo>
                      <a:lnTo>
                        <a:pt x="677" y="229"/>
                      </a:lnTo>
                      <a:lnTo>
                        <a:pt x="678" y="239"/>
                      </a:lnTo>
                      <a:lnTo>
                        <a:pt x="679" y="243"/>
                      </a:lnTo>
                      <a:lnTo>
                        <a:pt x="680" y="243"/>
                      </a:lnTo>
                      <a:lnTo>
                        <a:pt x="680" y="249"/>
                      </a:lnTo>
                      <a:lnTo>
                        <a:pt x="681" y="249"/>
                      </a:lnTo>
                      <a:lnTo>
                        <a:pt x="681" y="241"/>
                      </a:lnTo>
                      <a:lnTo>
                        <a:pt x="682" y="231"/>
                      </a:lnTo>
                      <a:lnTo>
                        <a:pt x="682" y="221"/>
                      </a:lnTo>
                      <a:lnTo>
                        <a:pt x="683" y="213"/>
                      </a:lnTo>
                      <a:lnTo>
                        <a:pt x="683" y="202"/>
                      </a:lnTo>
                      <a:lnTo>
                        <a:pt x="684" y="188"/>
                      </a:lnTo>
                      <a:lnTo>
                        <a:pt x="685" y="174"/>
                      </a:lnTo>
                      <a:lnTo>
                        <a:pt x="685" y="172"/>
                      </a:lnTo>
                      <a:lnTo>
                        <a:pt x="686" y="164"/>
                      </a:lnTo>
                      <a:lnTo>
                        <a:pt x="686" y="153"/>
                      </a:lnTo>
                      <a:lnTo>
                        <a:pt x="687" y="145"/>
                      </a:lnTo>
                      <a:lnTo>
                        <a:pt x="687" y="143"/>
                      </a:lnTo>
                      <a:lnTo>
                        <a:pt x="688" y="137"/>
                      </a:lnTo>
                      <a:lnTo>
                        <a:pt x="688" y="129"/>
                      </a:lnTo>
                      <a:lnTo>
                        <a:pt x="689" y="121"/>
                      </a:lnTo>
                      <a:lnTo>
                        <a:pt x="689" y="100"/>
                      </a:lnTo>
                      <a:lnTo>
                        <a:pt x="690" y="92"/>
                      </a:lnTo>
                      <a:lnTo>
                        <a:pt x="691" y="86"/>
                      </a:lnTo>
                      <a:lnTo>
                        <a:pt x="691" y="80"/>
                      </a:lnTo>
                      <a:lnTo>
                        <a:pt x="692" y="76"/>
                      </a:lnTo>
                      <a:lnTo>
                        <a:pt x="692" y="74"/>
                      </a:lnTo>
                      <a:lnTo>
                        <a:pt x="693" y="72"/>
                      </a:lnTo>
                      <a:lnTo>
                        <a:pt x="693" y="70"/>
                      </a:lnTo>
                      <a:lnTo>
                        <a:pt x="694" y="68"/>
                      </a:lnTo>
                      <a:lnTo>
                        <a:pt x="694" y="72"/>
                      </a:lnTo>
                      <a:lnTo>
                        <a:pt x="695" y="74"/>
                      </a:lnTo>
                      <a:lnTo>
                        <a:pt x="695" y="82"/>
                      </a:lnTo>
                      <a:lnTo>
                        <a:pt x="696" y="88"/>
                      </a:lnTo>
                      <a:lnTo>
                        <a:pt x="697" y="94"/>
                      </a:lnTo>
                      <a:lnTo>
                        <a:pt x="698" y="94"/>
                      </a:lnTo>
                      <a:lnTo>
                        <a:pt x="698" y="100"/>
                      </a:lnTo>
                      <a:lnTo>
                        <a:pt x="699" y="100"/>
                      </a:lnTo>
                      <a:lnTo>
                        <a:pt x="699" y="102"/>
                      </a:lnTo>
                      <a:lnTo>
                        <a:pt x="700" y="94"/>
                      </a:lnTo>
                      <a:lnTo>
                        <a:pt x="700" y="92"/>
                      </a:lnTo>
                      <a:lnTo>
                        <a:pt x="701" y="92"/>
                      </a:lnTo>
                      <a:lnTo>
                        <a:pt x="701" y="86"/>
                      </a:lnTo>
                      <a:lnTo>
                        <a:pt x="702" y="68"/>
                      </a:lnTo>
                      <a:lnTo>
                        <a:pt x="703" y="58"/>
                      </a:lnTo>
                      <a:lnTo>
                        <a:pt x="703" y="62"/>
                      </a:lnTo>
                      <a:lnTo>
                        <a:pt x="704" y="68"/>
                      </a:lnTo>
                      <a:lnTo>
                        <a:pt x="704" y="62"/>
                      </a:lnTo>
                      <a:lnTo>
                        <a:pt x="705" y="55"/>
                      </a:lnTo>
                      <a:lnTo>
                        <a:pt x="705" y="60"/>
                      </a:lnTo>
                      <a:lnTo>
                        <a:pt x="706" y="66"/>
                      </a:lnTo>
                      <a:lnTo>
                        <a:pt x="706" y="80"/>
                      </a:lnTo>
                      <a:lnTo>
                        <a:pt x="707" y="94"/>
                      </a:lnTo>
                      <a:lnTo>
                        <a:pt x="707" y="119"/>
                      </a:lnTo>
                      <a:lnTo>
                        <a:pt x="708" y="139"/>
                      </a:lnTo>
                      <a:lnTo>
                        <a:pt x="709" y="168"/>
                      </a:lnTo>
                      <a:lnTo>
                        <a:pt x="709" y="192"/>
                      </a:lnTo>
                      <a:lnTo>
                        <a:pt x="710" y="196"/>
                      </a:lnTo>
                      <a:lnTo>
                        <a:pt x="710" y="202"/>
                      </a:lnTo>
                      <a:lnTo>
                        <a:pt x="711" y="211"/>
                      </a:lnTo>
                      <a:lnTo>
                        <a:pt x="711" y="215"/>
                      </a:lnTo>
                      <a:lnTo>
                        <a:pt x="712" y="211"/>
                      </a:lnTo>
                      <a:lnTo>
                        <a:pt x="712" y="208"/>
                      </a:lnTo>
                      <a:lnTo>
                        <a:pt x="713" y="208"/>
                      </a:lnTo>
                      <a:lnTo>
                        <a:pt x="714" y="206"/>
                      </a:lnTo>
                      <a:lnTo>
                        <a:pt x="715" y="202"/>
                      </a:lnTo>
                      <a:lnTo>
                        <a:pt x="715" y="194"/>
                      </a:lnTo>
                      <a:lnTo>
                        <a:pt x="716" y="182"/>
                      </a:lnTo>
                      <a:lnTo>
                        <a:pt x="716" y="174"/>
                      </a:lnTo>
                      <a:lnTo>
                        <a:pt x="717" y="166"/>
                      </a:lnTo>
                      <a:lnTo>
                        <a:pt x="717" y="162"/>
                      </a:lnTo>
                      <a:lnTo>
                        <a:pt x="718" y="149"/>
                      </a:lnTo>
                      <a:lnTo>
                        <a:pt x="718" y="127"/>
                      </a:lnTo>
                      <a:lnTo>
                        <a:pt x="719" y="111"/>
                      </a:lnTo>
                      <a:lnTo>
                        <a:pt x="720" y="111"/>
                      </a:lnTo>
                      <a:lnTo>
                        <a:pt x="720" y="117"/>
                      </a:lnTo>
                      <a:lnTo>
                        <a:pt x="721" y="113"/>
                      </a:lnTo>
                      <a:lnTo>
                        <a:pt x="721" y="109"/>
                      </a:lnTo>
                      <a:lnTo>
                        <a:pt x="722" y="109"/>
                      </a:lnTo>
                      <a:lnTo>
                        <a:pt x="723" y="111"/>
                      </a:lnTo>
                      <a:lnTo>
                        <a:pt x="723" y="113"/>
                      </a:lnTo>
                      <a:lnTo>
                        <a:pt x="724" y="109"/>
                      </a:lnTo>
                      <a:lnTo>
                        <a:pt x="724" y="104"/>
                      </a:lnTo>
                      <a:lnTo>
                        <a:pt x="725" y="106"/>
                      </a:lnTo>
                      <a:lnTo>
                        <a:pt x="726" y="115"/>
                      </a:lnTo>
                      <a:lnTo>
                        <a:pt x="726" y="113"/>
                      </a:lnTo>
                      <a:lnTo>
                        <a:pt x="727" y="113"/>
                      </a:lnTo>
                      <a:lnTo>
                        <a:pt x="727" y="115"/>
                      </a:lnTo>
                      <a:lnTo>
                        <a:pt x="728" y="117"/>
                      </a:lnTo>
                      <a:lnTo>
                        <a:pt x="728" y="119"/>
                      </a:lnTo>
                      <a:lnTo>
                        <a:pt x="729" y="121"/>
                      </a:lnTo>
                      <a:lnTo>
                        <a:pt x="730" y="125"/>
                      </a:lnTo>
                      <a:lnTo>
                        <a:pt x="730" y="133"/>
                      </a:lnTo>
                      <a:lnTo>
                        <a:pt x="731" y="137"/>
                      </a:lnTo>
                      <a:lnTo>
                        <a:pt x="732" y="143"/>
                      </a:lnTo>
                      <a:lnTo>
                        <a:pt x="732" y="151"/>
                      </a:lnTo>
                      <a:lnTo>
                        <a:pt x="733" y="157"/>
                      </a:lnTo>
                      <a:lnTo>
                        <a:pt x="733" y="168"/>
                      </a:lnTo>
                      <a:lnTo>
                        <a:pt x="734" y="182"/>
                      </a:lnTo>
                      <a:lnTo>
                        <a:pt x="734" y="192"/>
                      </a:lnTo>
                      <a:lnTo>
                        <a:pt x="735" y="192"/>
                      </a:lnTo>
                      <a:lnTo>
                        <a:pt x="735" y="194"/>
                      </a:lnTo>
                      <a:lnTo>
                        <a:pt x="736" y="198"/>
                      </a:lnTo>
                      <a:lnTo>
                        <a:pt x="736" y="200"/>
                      </a:lnTo>
                      <a:lnTo>
                        <a:pt x="737" y="200"/>
                      </a:lnTo>
                      <a:lnTo>
                        <a:pt x="738" y="196"/>
                      </a:lnTo>
                      <a:lnTo>
                        <a:pt x="738" y="192"/>
                      </a:lnTo>
                      <a:lnTo>
                        <a:pt x="739" y="192"/>
                      </a:lnTo>
                      <a:lnTo>
                        <a:pt x="739" y="194"/>
                      </a:lnTo>
                      <a:lnTo>
                        <a:pt x="740" y="192"/>
                      </a:lnTo>
                      <a:lnTo>
                        <a:pt x="740" y="186"/>
                      </a:lnTo>
                      <a:lnTo>
                        <a:pt x="741" y="174"/>
                      </a:lnTo>
                      <a:lnTo>
                        <a:pt x="741" y="172"/>
                      </a:lnTo>
                      <a:lnTo>
                        <a:pt x="742" y="170"/>
                      </a:lnTo>
                      <a:lnTo>
                        <a:pt x="742" y="166"/>
                      </a:lnTo>
                      <a:lnTo>
                        <a:pt x="743" y="166"/>
                      </a:lnTo>
                      <a:lnTo>
                        <a:pt x="744" y="168"/>
                      </a:lnTo>
                      <a:lnTo>
                        <a:pt x="744" y="172"/>
                      </a:lnTo>
                      <a:lnTo>
                        <a:pt x="745" y="176"/>
                      </a:lnTo>
                      <a:lnTo>
                        <a:pt x="745" y="174"/>
                      </a:lnTo>
                      <a:lnTo>
                        <a:pt x="746" y="172"/>
                      </a:lnTo>
                      <a:lnTo>
                        <a:pt x="746" y="174"/>
                      </a:lnTo>
                      <a:lnTo>
                        <a:pt x="747" y="178"/>
                      </a:lnTo>
                      <a:lnTo>
                        <a:pt x="747" y="182"/>
                      </a:lnTo>
                      <a:lnTo>
                        <a:pt x="748" y="182"/>
                      </a:lnTo>
                      <a:lnTo>
                        <a:pt x="748" y="186"/>
                      </a:lnTo>
                      <a:lnTo>
                        <a:pt x="749" y="188"/>
                      </a:lnTo>
                      <a:lnTo>
                        <a:pt x="750" y="182"/>
                      </a:lnTo>
                      <a:lnTo>
                        <a:pt x="750" y="174"/>
                      </a:lnTo>
                      <a:lnTo>
                        <a:pt x="751" y="160"/>
                      </a:lnTo>
                      <a:lnTo>
                        <a:pt x="751" y="147"/>
                      </a:lnTo>
                      <a:lnTo>
                        <a:pt x="752" y="145"/>
                      </a:lnTo>
                      <a:lnTo>
                        <a:pt x="752" y="137"/>
                      </a:lnTo>
                      <a:lnTo>
                        <a:pt x="753" y="125"/>
                      </a:lnTo>
                      <a:lnTo>
                        <a:pt x="753" y="117"/>
                      </a:lnTo>
                      <a:lnTo>
                        <a:pt x="754" y="119"/>
                      </a:lnTo>
                      <a:lnTo>
                        <a:pt x="754" y="113"/>
                      </a:lnTo>
                      <a:lnTo>
                        <a:pt x="755" y="98"/>
                      </a:lnTo>
                      <a:lnTo>
                        <a:pt x="756" y="88"/>
                      </a:lnTo>
                      <a:lnTo>
                        <a:pt x="756" y="92"/>
                      </a:lnTo>
                      <a:lnTo>
                        <a:pt x="757" y="96"/>
                      </a:lnTo>
                      <a:lnTo>
                        <a:pt x="757" y="94"/>
                      </a:lnTo>
                      <a:lnTo>
                        <a:pt x="758" y="96"/>
                      </a:lnTo>
                      <a:lnTo>
                        <a:pt x="759" y="100"/>
                      </a:lnTo>
                      <a:lnTo>
                        <a:pt x="760" y="102"/>
                      </a:lnTo>
                      <a:lnTo>
                        <a:pt x="760" y="111"/>
                      </a:lnTo>
                      <a:lnTo>
                        <a:pt x="761" y="115"/>
                      </a:lnTo>
                      <a:lnTo>
                        <a:pt x="762" y="123"/>
                      </a:lnTo>
                      <a:lnTo>
                        <a:pt x="763" y="121"/>
                      </a:lnTo>
                      <a:lnTo>
                        <a:pt x="763" y="123"/>
                      </a:lnTo>
                      <a:lnTo>
                        <a:pt x="764" y="129"/>
                      </a:lnTo>
                      <a:lnTo>
                        <a:pt x="764" y="139"/>
                      </a:lnTo>
                      <a:lnTo>
                        <a:pt x="765" y="147"/>
                      </a:lnTo>
                      <a:lnTo>
                        <a:pt x="765" y="155"/>
                      </a:lnTo>
                      <a:lnTo>
                        <a:pt x="766" y="162"/>
                      </a:lnTo>
                      <a:lnTo>
                        <a:pt x="767" y="172"/>
                      </a:lnTo>
                      <a:lnTo>
                        <a:pt x="767" y="180"/>
                      </a:lnTo>
                      <a:lnTo>
                        <a:pt x="768" y="186"/>
                      </a:lnTo>
                      <a:lnTo>
                        <a:pt x="769" y="184"/>
                      </a:lnTo>
                      <a:lnTo>
                        <a:pt x="769" y="176"/>
                      </a:lnTo>
                      <a:lnTo>
                        <a:pt x="770" y="174"/>
                      </a:lnTo>
                      <a:lnTo>
                        <a:pt x="770" y="172"/>
                      </a:lnTo>
                      <a:lnTo>
                        <a:pt x="771" y="174"/>
                      </a:lnTo>
                      <a:lnTo>
                        <a:pt x="772" y="174"/>
                      </a:lnTo>
                      <a:lnTo>
                        <a:pt x="773" y="174"/>
                      </a:lnTo>
                      <a:lnTo>
                        <a:pt x="773" y="178"/>
                      </a:lnTo>
                      <a:lnTo>
                        <a:pt x="774" y="182"/>
                      </a:lnTo>
                      <a:lnTo>
                        <a:pt x="774" y="186"/>
                      </a:lnTo>
                      <a:lnTo>
                        <a:pt x="775" y="192"/>
                      </a:lnTo>
                      <a:lnTo>
                        <a:pt x="775" y="198"/>
                      </a:lnTo>
                      <a:lnTo>
                        <a:pt x="776" y="208"/>
                      </a:lnTo>
                      <a:lnTo>
                        <a:pt x="776" y="211"/>
                      </a:lnTo>
                      <a:lnTo>
                        <a:pt x="777" y="206"/>
                      </a:lnTo>
                      <a:lnTo>
                        <a:pt x="778" y="211"/>
                      </a:lnTo>
                      <a:lnTo>
                        <a:pt x="779" y="215"/>
                      </a:lnTo>
                      <a:lnTo>
                        <a:pt x="779" y="219"/>
                      </a:lnTo>
                      <a:lnTo>
                        <a:pt x="780" y="221"/>
                      </a:lnTo>
                      <a:lnTo>
                        <a:pt x="781" y="223"/>
                      </a:lnTo>
                      <a:lnTo>
                        <a:pt x="781" y="229"/>
                      </a:lnTo>
                      <a:lnTo>
                        <a:pt x="782" y="235"/>
                      </a:lnTo>
                      <a:lnTo>
                        <a:pt x="782" y="237"/>
                      </a:lnTo>
                      <a:lnTo>
                        <a:pt x="783" y="237"/>
                      </a:lnTo>
                      <a:lnTo>
                        <a:pt x="784" y="243"/>
                      </a:lnTo>
                      <a:lnTo>
                        <a:pt x="785" y="243"/>
                      </a:lnTo>
                      <a:lnTo>
                        <a:pt x="785" y="245"/>
                      </a:lnTo>
                      <a:lnTo>
                        <a:pt x="786" y="239"/>
                      </a:lnTo>
                      <a:lnTo>
                        <a:pt x="786" y="227"/>
                      </a:lnTo>
                      <a:lnTo>
                        <a:pt x="787" y="211"/>
                      </a:lnTo>
                    </a:path>
                  </a:pathLst>
                </a:custGeom>
                <a:noFill/>
                <a:ln w="19050" cap="flat" cmpd="sng">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0516" name="Line 307"/>
                <p:cNvSpPr>
                  <a:spLocks noChangeShapeType="1"/>
                </p:cNvSpPr>
                <p:nvPr/>
              </p:nvSpPr>
              <p:spPr bwMode="auto">
                <a:xfrm>
                  <a:off x="3025" y="1557"/>
                  <a:ext cx="104"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20517" name="Text Box 308"/>
                <p:cNvSpPr txBox="1">
                  <a:spLocks noChangeArrowheads="1"/>
                </p:cNvSpPr>
                <p:nvPr/>
              </p:nvSpPr>
              <p:spPr bwMode="auto">
                <a:xfrm>
                  <a:off x="2534" y="1432"/>
                  <a:ext cx="552" cy="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r>
                    <a:rPr lang="de-DE" sz="1000" b="1"/>
                    <a:t>time lag</a:t>
                  </a:r>
                  <a:endParaRPr lang="en-US" sz="1000" b="1"/>
                </a:p>
              </p:txBody>
            </p:sp>
          </p:grpSp>
          <p:sp>
            <p:nvSpPr>
              <p:cNvPr id="20502" name="Line 361"/>
              <p:cNvSpPr>
                <a:spLocks noChangeShapeType="1"/>
              </p:cNvSpPr>
              <p:nvPr/>
            </p:nvSpPr>
            <p:spPr bwMode="auto">
              <a:xfrm>
                <a:off x="3654929" y="3689471"/>
                <a:ext cx="285884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20503" name="Text Box 363"/>
              <p:cNvSpPr txBox="1">
                <a:spLocks noChangeArrowheads="1"/>
              </p:cNvSpPr>
              <p:nvPr/>
            </p:nvSpPr>
            <p:spPr bwMode="auto">
              <a:xfrm>
                <a:off x="5701044" y="3689471"/>
                <a:ext cx="898449" cy="649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b="1"/>
                  <a:t> time [s]</a:t>
                </a:r>
                <a:endParaRPr lang="en-GB" sz="1200" b="1"/>
              </a:p>
            </p:txBody>
          </p:sp>
          <p:sp>
            <p:nvSpPr>
              <p:cNvPr id="20504" name="Rectangle 349"/>
              <p:cNvSpPr>
                <a:spLocks noChangeArrowheads="1"/>
              </p:cNvSpPr>
              <p:nvPr/>
            </p:nvSpPr>
            <p:spPr bwMode="auto">
              <a:xfrm>
                <a:off x="5218485" y="1627217"/>
                <a:ext cx="587326" cy="855701"/>
              </a:xfrm>
              <a:prstGeom prst="rect">
                <a:avLst/>
              </a:prstGeom>
              <a:solidFill>
                <a:schemeClr val="tx2"/>
              </a:solidFill>
              <a:ln w="9525">
                <a:solidFill>
                  <a:schemeClr val="tx1"/>
                </a:solidFill>
                <a:miter lim="800000"/>
                <a:headEnd/>
                <a:tailEnd/>
              </a:ln>
            </p:spPr>
            <p:txBody>
              <a:bodyPr wrap="none" anchor="ctr"/>
              <a:lstStyle/>
              <a:p>
                <a:endParaRPr lang="en-GB" sz="1400"/>
              </a:p>
            </p:txBody>
          </p:sp>
          <p:sp>
            <p:nvSpPr>
              <p:cNvPr id="20505" name="Line 353"/>
              <p:cNvSpPr>
                <a:spLocks noChangeShapeType="1"/>
              </p:cNvSpPr>
              <p:nvPr/>
            </p:nvSpPr>
            <p:spPr bwMode="auto">
              <a:xfrm>
                <a:off x="4686717" y="1385906"/>
                <a:ext cx="0" cy="373079"/>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de-DE"/>
              </a:p>
            </p:txBody>
          </p:sp>
          <p:grpSp>
            <p:nvGrpSpPr>
              <p:cNvPr id="20506" name="Group 21"/>
              <p:cNvGrpSpPr>
                <a:grpSpLocks/>
              </p:cNvGrpSpPr>
              <p:nvPr/>
            </p:nvGrpSpPr>
            <p:grpSpPr bwMode="auto">
              <a:xfrm>
                <a:off x="4286400" y="1825664"/>
                <a:ext cx="739290" cy="647729"/>
                <a:chOff x="1302" y="1205"/>
                <a:chExt cx="435" cy="395"/>
              </a:xfrm>
            </p:grpSpPr>
            <p:sp>
              <p:nvSpPr>
                <p:cNvPr id="20513" name="Rectangle 352"/>
                <p:cNvSpPr>
                  <a:spLocks noChangeArrowheads="1"/>
                </p:cNvSpPr>
                <p:nvPr/>
              </p:nvSpPr>
              <p:spPr bwMode="auto">
                <a:xfrm>
                  <a:off x="1333" y="1205"/>
                  <a:ext cx="368" cy="395"/>
                </a:xfrm>
                <a:prstGeom prst="rect">
                  <a:avLst/>
                </a:prstGeom>
                <a:solidFill>
                  <a:srgbClr val="FF0000"/>
                </a:solidFill>
                <a:ln w="9525">
                  <a:solidFill>
                    <a:schemeClr val="tx1"/>
                  </a:solidFill>
                  <a:miter lim="800000"/>
                  <a:headEnd/>
                  <a:tailEnd/>
                </a:ln>
              </p:spPr>
              <p:txBody>
                <a:bodyPr wrap="none" anchor="ctr"/>
                <a:lstStyle/>
                <a:p>
                  <a:endParaRPr lang="en-GB" sz="1400"/>
                </a:p>
              </p:txBody>
            </p:sp>
            <p:sp>
              <p:nvSpPr>
                <p:cNvPr id="20514" name="Text Box 369"/>
                <p:cNvSpPr txBox="1">
                  <a:spLocks noChangeArrowheads="1"/>
                </p:cNvSpPr>
                <p:nvPr/>
              </p:nvSpPr>
              <p:spPr bwMode="auto">
                <a:xfrm>
                  <a:off x="1302" y="1298"/>
                  <a:ext cx="435" cy="264"/>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hangingPunct="1"/>
                  <a:r>
                    <a:rPr lang="de-DE" sz="1400" b="1"/>
                    <a:t>FOR</a:t>
                  </a:r>
                  <a:endParaRPr lang="en-GB" sz="1400" b="1"/>
                </a:p>
              </p:txBody>
            </p:sp>
          </p:grpSp>
          <p:sp>
            <p:nvSpPr>
              <p:cNvPr id="20507" name="Line 353"/>
              <p:cNvSpPr>
                <a:spLocks noChangeShapeType="1"/>
              </p:cNvSpPr>
              <p:nvPr/>
            </p:nvSpPr>
            <p:spPr bwMode="auto">
              <a:xfrm>
                <a:off x="5532784" y="1169997"/>
                <a:ext cx="0" cy="373079"/>
              </a:xfrm>
              <a:prstGeom prst="line">
                <a:avLst/>
              </a:prstGeom>
              <a:noFill/>
              <a:ln w="28575">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20508" name="Text Box 369"/>
              <p:cNvSpPr txBox="1">
                <a:spLocks noChangeArrowheads="1"/>
              </p:cNvSpPr>
              <p:nvPr/>
            </p:nvSpPr>
            <p:spPr bwMode="auto">
              <a:xfrm>
                <a:off x="5159751" y="1917744"/>
                <a:ext cx="714321" cy="432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hangingPunct="1"/>
                <a:r>
                  <a:rPr lang="de-DE" sz="1400" b="1">
                    <a:solidFill>
                      <a:schemeClr val="bg1"/>
                    </a:solidFill>
                  </a:rPr>
                  <a:t>REF</a:t>
                </a:r>
                <a:endParaRPr lang="en-GB" sz="1400" b="1">
                  <a:solidFill>
                    <a:schemeClr val="bg1"/>
                  </a:solidFill>
                </a:endParaRPr>
              </a:p>
            </p:txBody>
          </p:sp>
          <p:sp>
            <p:nvSpPr>
              <p:cNvPr id="20509" name="Freeform 3601"/>
              <p:cNvSpPr>
                <a:spLocks/>
              </p:cNvSpPr>
              <p:nvPr/>
            </p:nvSpPr>
            <p:spPr bwMode="auto">
              <a:xfrm>
                <a:off x="3691439" y="2744866"/>
                <a:ext cx="2862021" cy="868401"/>
              </a:xfrm>
              <a:custGeom>
                <a:avLst/>
                <a:gdLst>
                  <a:gd name="T0" fmla="*/ 2147483647 w 787"/>
                  <a:gd name="T1" fmla="*/ 2147483647 h 306"/>
                  <a:gd name="T2" fmla="*/ 2147483647 w 787"/>
                  <a:gd name="T3" fmla="*/ 2147483647 h 306"/>
                  <a:gd name="T4" fmla="*/ 2147483647 w 787"/>
                  <a:gd name="T5" fmla="*/ 2147483647 h 306"/>
                  <a:gd name="T6" fmla="*/ 2147483647 w 787"/>
                  <a:gd name="T7" fmla="*/ 2147483647 h 306"/>
                  <a:gd name="T8" fmla="*/ 2147483647 w 787"/>
                  <a:gd name="T9" fmla="*/ 2147483647 h 306"/>
                  <a:gd name="T10" fmla="*/ 2147483647 w 787"/>
                  <a:gd name="T11" fmla="*/ 2147483647 h 306"/>
                  <a:gd name="T12" fmla="*/ 2147483647 w 787"/>
                  <a:gd name="T13" fmla="*/ 2147483647 h 306"/>
                  <a:gd name="T14" fmla="*/ 2147483647 w 787"/>
                  <a:gd name="T15" fmla="*/ 2147483647 h 306"/>
                  <a:gd name="T16" fmla="*/ 2147483647 w 787"/>
                  <a:gd name="T17" fmla="*/ 2147483647 h 306"/>
                  <a:gd name="T18" fmla="*/ 2147483647 w 787"/>
                  <a:gd name="T19" fmla="*/ 2147483647 h 306"/>
                  <a:gd name="T20" fmla="*/ 2147483647 w 787"/>
                  <a:gd name="T21" fmla="*/ 2147483647 h 306"/>
                  <a:gd name="T22" fmla="*/ 2147483647 w 787"/>
                  <a:gd name="T23" fmla="*/ 2147483647 h 306"/>
                  <a:gd name="T24" fmla="*/ 2147483647 w 787"/>
                  <a:gd name="T25" fmla="*/ 2147483647 h 306"/>
                  <a:gd name="T26" fmla="*/ 2147483647 w 787"/>
                  <a:gd name="T27" fmla="*/ 2147483647 h 306"/>
                  <a:gd name="T28" fmla="*/ 2147483647 w 787"/>
                  <a:gd name="T29" fmla="*/ 2147483647 h 306"/>
                  <a:gd name="T30" fmla="*/ 2147483647 w 787"/>
                  <a:gd name="T31" fmla="*/ 2147483647 h 306"/>
                  <a:gd name="T32" fmla="*/ 2147483647 w 787"/>
                  <a:gd name="T33" fmla="*/ 2147483647 h 306"/>
                  <a:gd name="T34" fmla="*/ 2147483647 w 787"/>
                  <a:gd name="T35" fmla="*/ 2147483647 h 306"/>
                  <a:gd name="T36" fmla="*/ 2147483647 w 787"/>
                  <a:gd name="T37" fmla="*/ 2147483647 h 306"/>
                  <a:gd name="T38" fmla="*/ 2147483647 w 787"/>
                  <a:gd name="T39" fmla="*/ 2147483647 h 306"/>
                  <a:gd name="T40" fmla="*/ 2147483647 w 787"/>
                  <a:gd name="T41" fmla="*/ 2147483647 h 306"/>
                  <a:gd name="T42" fmla="*/ 2147483647 w 787"/>
                  <a:gd name="T43" fmla="*/ 2147483647 h 306"/>
                  <a:gd name="T44" fmla="*/ 2147483647 w 787"/>
                  <a:gd name="T45" fmla="*/ 2147483647 h 306"/>
                  <a:gd name="T46" fmla="*/ 2147483647 w 787"/>
                  <a:gd name="T47" fmla="*/ 2147483647 h 306"/>
                  <a:gd name="T48" fmla="*/ 2147483647 w 787"/>
                  <a:gd name="T49" fmla="*/ 2147483647 h 306"/>
                  <a:gd name="T50" fmla="*/ 2147483647 w 787"/>
                  <a:gd name="T51" fmla="*/ 2147483647 h 306"/>
                  <a:gd name="T52" fmla="*/ 2147483647 w 787"/>
                  <a:gd name="T53" fmla="*/ 2147483647 h 306"/>
                  <a:gd name="T54" fmla="*/ 2147483647 w 787"/>
                  <a:gd name="T55" fmla="*/ 2147483647 h 306"/>
                  <a:gd name="T56" fmla="*/ 2147483647 w 787"/>
                  <a:gd name="T57" fmla="*/ 2147483647 h 306"/>
                  <a:gd name="T58" fmla="*/ 2147483647 w 787"/>
                  <a:gd name="T59" fmla="*/ 2147483647 h 306"/>
                  <a:gd name="T60" fmla="*/ 2147483647 w 787"/>
                  <a:gd name="T61" fmla="*/ 2147483647 h 306"/>
                  <a:gd name="T62" fmla="*/ 2147483647 w 787"/>
                  <a:gd name="T63" fmla="*/ 2147483647 h 306"/>
                  <a:gd name="T64" fmla="*/ 2147483647 w 787"/>
                  <a:gd name="T65" fmla="*/ 2147483647 h 306"/>
                  <a:gd name="T66" fmla="*/ 2147483647 w 787"/>
                  <a:gd name="T67" fmla="*/ 2147483647 h 306"/>
                  <a:gd name="T68" fmla="*/ 2147483647 w 787"/>
                  <a:gd name="T69" fmla="*/ 2147483647 h 306"/>
                  <a:gd name="T70" fmla="*/ 2147483647 w 787"/>
                  <a:gd name="T71" fmla="*/ 2147483647 h 306"/>
                  <a:gd name="T72" fmla="*/ 2147483647 w 787"/>
                  <a:gd name="T73" fmla="*/ 2147483647 h 306"/>
                  <a:gd name="T74" fmla="*/ 2147483647 w 787"/>
                  <a:gd name="T75" fmla="*/ 2147483647 h 306"/>
                  <a:gd name="T76" fmla="*/ 2147483647 w 787"/>
                  <a:gd name="T77" fmla="*/ 2147483647 h 306"/>
                  <a:gd name="T78" fmla="*/ 2147483647 w 787"/>
                  <a:gd name="T79" fmla="*/ 2147483647 h 306"/>
                  <a:gd name="T80" fmla="*/ 2147483647 w 787"/>
                  <a:gd name="T81" fmla="*/ 2147483647 h 306"/>
                  <a:gd name="T82" fmla="*/ 2147483647 w 787"/>
                  <a:gd name="T83" fmla="*/ 2147483647 h 306"/>
                  <a:gd name="T84" fmla="*/ 2147483647 w 787"/>
                  <a:gd name="T85" fmla="*/ 2147483647 h 306"/>
                  <a:gd name="T86" fmla="*/ 2147483647 w 787"/>
                  <a:gd name="T87" fmla="*/ 2147483647 h 306"/>
                  <a:gd name="T88" fmla="*/ 2147483647 w 787"/>
                  <a:gd name="T89" fmla="*/ 2147483647 h 306"/>
                  <a:gd name="T90" fmla="*/ 2147483647 w 787"/>
                  <a:gd name="T91" fmla="*/ 2147483647 h 306"/>
                  <a:gd name="T92" fmla="*/ 2147483647 w 787"/>
                  <a:gd name="T93" fmla="*/ 2147483647 h 306"/>
                  <a:gd name="T94" fmla="*/ 2147483647 w 787"/>
                  <a:gd name="T95" fmla="*/ 2147483647 h 306"/>
                  <a:gd name="T96" fmla="*/ 2147483647 w 787"/>
                  <a:gd name="T97" fmla="*/ 2147483647 h 306"/>
                  <a:gd name="T98" fmla="*/ 2147483647 w 787"/>
                  <a:gd name="T99" fmla="*/ 2147483647 h 306"/>
                  <a:gd name="T100" fmla="*/ 2147483647 w 787"/>
                  <a:gd name="T101" fmla="*/ 2147483647 h 306"/>
                  <a:gd name="T102" fmla="*/ 2147483647 w 787"/>
                  <a:gd name="T103" fmla="*/ 2147483647 h 306"/>
                  <a:gd name="T104" fmla="*/ 2147483647 w 787"/>
                  <a:gd name="T105" fmla="*/ 2147483647 h 306"/>
                  <a:gd name="T106" fmla="*/ 2147483647 w 787"/>
                  <a:gd name="T107" fmla="*/ 2147483647 h 306"/>
                  <a:gd name="T108" fmla="*/ 2147483647 w 787"/>
                  <a:gd name="T109" fmla="*/ 2147483647 h 306"/>
                  <a:gd name="T110" fmla="*/ 2147483647 w 787"/>
                  <a:gd name="T111" fmla="*/ 2147483647 h 306"/>
                  <a:gd name="T112" fmla="*/ 2147483647 w 787"/>
                  <a:gd name="T113" fmla="*/ 2147483647 h 306"/>
                  <a:gd name="T114" fmla="*/ 2147483647 w 787"/>
                  <a:gd name="T115" fmla="*/ 2147483647 h 306"/>
                  <a:gd name="T116" fmla="*/ 2147483647 w 787"/>
                  <a:gd name="T117" fmla="*/ 2147483647 h 306"/>
                  <a:gd name="T118" fmla="*/ 2147483647 w 787"/>
                  <a:gd name="T119" fmla="*/ 2147483647 h 306"/>
                  <a:gd name="T120" fmla="*/ 2147483647 w 787"/>
                  <a:gd name="T121" fmla="*/ 2147483647 h 306"/>
                  <a:gd name="T122" fmla="*/ 2147483647 w 787"/>
                  <a:gd name="T123" fmla="*/ 2147483647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7"/>
                  <a:gd name="T187" fmla="*/ 0 h 306"/>
                  <a:gd name="T188" fmla="*/ 787 w 787"/>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7" h="306">
                    <a:moveTo>
                      <a:pt x="0" y="163"/>
                    </a:moveTo>
                    <a:lnTo>
                      <a:pt x="1" y="163"/>
                    </a:lnTo>
                    <a:lnTo>
                      <a:pt x="1" y="161"/>
                    </a:lnTo>
                    <a:lnTo>
                      <a:pt x="2" y="161"/>
                    </a:lnTo>
                    <a:lnTo>
                      <a:pt x="2" y="159"/>
                    </a:lnTo>
                    <a:lnTo>
                      <a:pt x="3" y="159"/>
                    </a:lnTo>
                    <a:lnTo>
                      <a:pt x="4" y="157"/>
                    </a:lnTo>
                    <a:lnTo>
                      <a:pt x="4" y="155"/>
                    </a:lnTo>
                    <a:lnTo>
                      <a:pt x="5" y="153"/>
                    </a:lnTo>
                    <a:lnTo>
                      <a:pt x="5" y="149"/>
                    </a:lnTo>
                    <a:lnTo>
                      <a:pt x="6" y="145"/>
                    </a:lnTo>
                    <a:lnTo>
                      <a:pt x="6" y="141"/>
                    </a:lnTo>
                    <a:lnTo>
                      <a:pt x="7" y="137"/>
                    </a:lnTo>
                    <a:lnTo>
                      <a:pt x="7" y="133"/>
                    </a:lnTo>
                    <a:lnTo>
                      <a:pt x="8" y="129"/>
                    </a:lnTo>
                    <a:lnTo>
                      <a:pt x="8" y="125"/>
                    </a:lnTo>
                    <a:lnTo>
                      <a:pt x="9" y="121"/>
                    </a:lnTo>
                    <a:lnTo>
                      <a:pt x="10" y="116"/>
                    </a:lnTo>
                    <a:lnTo>
                      <a:pt x="10" y="112"/>
                    </a:lnTo>
                    <a:lnTo>
                      <a:pt x="11" y="108"/>
                    </a:lnTo>
                    <a:lnTo>
                      <a:pt x="11" y="102"/>
                    </a:lnTo>
                    <a:lnTo>
                      <a:pt x="12" y="96"/>
                    </a:lnTo>
                    <a:lnTo>
                      <a:pt x="12" y="90"/>
                    </a:lnTo>
                    <a:lnTo>
                      <a:pt x="13" y="84"/>
                    </a:lnTo>
                    <a:lnTo>
                      <a:pt x="13" y="78"/>
                    </a:lnTo>
                    <a:lnTo>
                      <a:pt x="14" y="72"/>
                    </a:lnTo>
                    <a:lnTo>
                      <a:pt x="14" y="65"/>
                    </a:lnTo>
                    <a:lnTo>
                      <a:pt x="15" y="61"/>
                    </a:lnTo>
                    <a:lnTo>
                      <a:pt x="16" y="57"/>
                    </a:lnTo>
                    <a:lnTo>
                      <a:pt x="16" y="53"/>
                    </a:lnTo>
                    <a:lnTo>
                      <a:pt x="17" y="49"/>
                    </a:lnTo>
                    <a:lnTo>
                      <a:pt x="17" y="45"/>
                    </a:lnTo>
                    <a:lnTo>
                      <a:pt x="18" y="41"/>
                    </a:lnTo>
                    <a:lnTo>
                      <a:pt x="18" y="37"/>
                    </a:lnTo>
                    <a:lnTo>
                      <a:pt x="19" y="33"/>
                    </a:lnTo>
                    <a:lnTo>
                      <a:pt x="19" y="29"/>
                    </a:lnTo>
                    <a:lnTo>
                      <a:pt x="20" y="25"/>
                    </a:lnTo>
                    <a:lnTo>
                      <a:pt x="20" y="21"/>
                    </a:lnTo>
                    <a:lnTo>
                      <a:pt x="21" y="17"/>
                    </a:lnTo>
                    <a:lnTo>
                      <a:pt x="22" y="14"/>
                    </a:lnTo>
                    <a:lnTo>
                      <a:pt x="22" y="12"/>
                    </a:lnTo>
                    <a:lnTo>
                      <a:pt x="23" y="10"/>
                    </a:lnTo>
                    <a:lnTo>
                      <a:pt x="23" y="8"/>
                    </a:lnTo>
                    <a:lnTo>
                      <a:pt x="24" y="6"/>
                    </a:lnTo>
                    <a:lnTo>
                      <a:pt x="25" y="4"/>
                    </a:lnTo>
                    <a:lnTo>
                      <a:pt x="26" y="2"/>
                    </a:lnTo>
                    <a:lnTo>
                      <a:pt x="27" y="2"/>
                    </a:lnTo>
                    <a:lnTo>
                      <a:pt x="27" y="0"/>
                    </a:lnTo>
                    <a:lnTo>
                      <a:pt x="28" y="0"/>
                    </a:lnTo>
                    <a:lnTo>
                      <a:pt x="28" y="2"/>
                    </a:lnTo>
                    <a:lnTo>
                      <a:pt x="29" y="2"/>
                    </a:lnTo>
                    <a:lnTo>
                      <a:pt x="29" y="4"/>
                    </a:lnTo>
                    <a:lnTo>
                      <a:pt x="30" y="4"/>
                    </a:lnTo>
                    <a:lnTo>
                      <a:pt x="30" y="6"/>
                    </a:lnTo>
                    <a:lnTo>
                      <a:pt x="31" y="8"/>
                    </a:lnTo>
                    <a:lnTo>
                      <a:pt x="31" y="10"/>
                    </a:lnTo>
                    <a:lnTo>
                      <a:pt x="32" y="12"/>
                    </a:lnTo>
                    <a:lnTo>
                      <a:pt x="33" y="14"/>
                    </a:lnTo>
                    <a:lnTo>
                      <a:pt x="33" y="17"/>
                    </a:lnTo>
                    <a:lnTo>
                      <a:pt x="34" y="19"/>
                    </a:lnTo>
                    <a:lnTo>
                      <a:pt x="34" y="21"/>
                    </a:lnTo>
                    <a:lnTo>
                      <a:pt x="35" y="23"/>
                    </a:lnTo>
                    <a:lnTo>
                      <a:pt x="35" y="25"/>
                    </a:lnTo>
                    <a:lnTo>
                      <a:pt x="36" y="27"/>
                    </a:lnTo>
                    <a:lnTo>
                      <a:pt x="36" y="31"/>
                    </a:lnTo>
                    <a:lnTo>
                      <a:pt x="37" y="35"/>
                    </a:lnTo>
                    <a:lnTo>
                      <a:pt x="37" y="39"/>
                    </a:lnTo>
                    <a:lnTo>
                      <a:pt x="38" y="43"/>
                    </a:lnTo>
                    <a:lnTo>
                      <a:pt x="39" y="47"/>
                    </a:lnTo>
                    <a:lnTo>
                      <a:pt x="39" y="51"/>
                    </a:lnTo>
                    <a:lnTo>
                      <a:pt x="40" y="55"/>
                    </a:lnTo>
                    <a:lnTo>
                      <a:pt x="40" y="59"/>
                    </a:lnTo>
                    <a:lnTo>
                      <a:pt x="41" y="63"/>
                    </a:lnTo>
                    <a:lnTo>
                      <a:pt x="41" y="68"/>
                    </a:lnTo>
                    <a:lnTo>
                      <a:pt x="42" y="72"/>
                    </a:lnTo>
                    <a:lnTo>
                      <a:pt x="42" y="76"/>
                    </a:lnTo>
                    <a:lnTo>
                      <a:pt x="43" y="80"/>
                    </a:lnTo>
                    <a:lnTo>
                      <a:pt x="43" y="84"/>
                    </a:lnTo>
                    <a:lnTo>
                      <a:pt x="44" y="88"/>
                    </a:lnTo>
                    <a:lnTo>
                      <a:pt x="45" y="92"/>
                    </a:lnTo>
                    <a:lnTo>
                      <a:pt x="45" y="96"/>
                    </a:lnTo>
                    <a:lnTo>
                      <a:pt x="46" y="100"/>
                    </a:lnTo>
                    <a:lnTo>
                      <a:pt x="46" y="104"/>
                    </a:lnTo>
                    <a:lnTo>
                      <a:pt x="47" y="108"/>
                    </a:lnTo>
                    <a:lnTo>
                      <a:pt x="47" y="112"/>
                    </a:lnTo>
                    <a:lnTo>
                      <a:pt x="48" y="116"/>
                    </a:lnTo>
                    <a:lnTo>
                      <a:pt x="48" y="121"/>
                    </a:lnTo>
                    <a:lnTo>
                      <a:pt x="49" y="125"/>
                    </a:lnTo>
                    <a:lnTo>
                      <a:pt x="49" y="129"/>
                    </a:lnTo>
                    <a:lnTo>
                      <a:pt x="50" y="133"/>
                    </a:lnTo>
                    <a:lnTo>
                      <a:pt x="51" y="137"/>
                    </a:lnTo>
                    <a:lnTo>
                      <a:pt x="51" y="141"/>
                    </a:lnTo>
                    <a:lnTo>
                      <a:pt x="52" y="143"/>
                    </a:lnTo>
                    <a:lnTo>
                      <a:pt x="52" y="145"/>
                    </a:lnTo>
                    <a:lnTo>
                      <a:pt x="53" y="147"/>
                    </a:lnTo>
                    <a:lnTo>
                      <a:pt x="53" y="149"/>
                    </a:lnTo>
                    <a:lnTo>
                      <a:pt x="54" y="151"/>
                    </a:lnTo>
                    <a:lnTo>
                      <a:pt x="54" y="153"/>
                    </a:lnTo>
                    <a:lnTo>
                      <a:pt x="55" y="155"/>
                    </a:lnTo>
                    <a:lnTo>
                      <a:pt x="55" y="157"/>
                    </a:lnTo>
                    <a:lnTo>
                      <a:pt x="56" y="159"/>
                    </a:lnTo>
                    <a:lnTo>
                      <a:pt x="57" y="159"/>
                    </a:lnTo>
                    <a:lnTo>
                      <a:pt x="57" y="161"/>
                    </a:lnTo>
                    <a:lnTo>
                      <a:pt x="58" y="161"/>
                    </a:lnTo>
                    <a:lnTo>
                      <a:pt x="58" y="163"/>
                    </a:lnTo>
                    <a:lnTo>
                      <a:pt x="59" y="163"/>
                    </a:lnTo>
                    <a:lnTo>
                      <a:pt x="60" y="161"/>
                    </a:lnTo>
                    <a:lnTo>
                      <a:pt x="61" y="159"/>
                    </a:lnTo>
                    <a:lnTo>
                      <a:pt x="62" y="157"/>
                    </a:lnTo>
                    <a:lnTo>
                      <a:pt x="63" y="153"/>
                    </a:lnTo>
                    <a:lnTo>
                      <a:pt x="63" y="149"/>
                    </a:lnTo>
                    <a:lnTo>
                      <a:pt x="64" y="145"/>
                    </a:lnTo>
                    <a:lnTo>
                      <a:pt x="64" y="139"/>
                    </a:lnTo>
                    <a:lnTo>
                      <a:pt x="65" y="133"/>
                    </a:lnTo>
                    <a:lnTo>
                      <a:pt x="65" y="127"/>
                    </a:lnTo>
                    <a:lnTo>
                      <a:pt x="66" y="121"/>
                    </a:lnTo>
                    <a:lnTo>
                      <a:pt x="66" y="114"/>
                    </a:lnTo>
                    <a:lnTo>
                      <a:pt x="67" y="108"/>
                    </a:lnTo>
                    <a:lnTo>
                      <a:pt x="67" y="102"/>
                    </a:lnTo>
                    <a:lnTo>
                      <a:pt x="68" y="96"/>
                    </a:lnTo>
                    <a:lnTo>
                      <a:pt x="69" y="90"/>
                    </a:lnTo>
                    <a:lnTo>
                      <a:pt x="69" y="84"/>
                    </a:lnTo>
                    <a:lnTo>
                      <a:pt x="70" y="78"/>
                    </a:lnTo>
                    <a:lnTo>
                      <a:pt x="70" y="74"/>
                    </a:lnTo>
                    <a:lnTo>
                      <a:pt x="71" y="70"/>
                    </a:lnTo>
                    <a:lnTo>
                      <a:pt x="71" y="68"/>
                    </a:lnTo>
                    <a:lnTo>
                      <a:pt x="72" y="65"/>
                    </a:lnTo>
                    <a:lnTo>
                      <a:pt x="72" y="63"/>
                    </a:lnTo>
                    <a:lnTo>
                      <a:pt x="73" y="63"/>
                    </a:lnTo>
                    <a:lnTo>
                      <a:pt x="74" y="61"/>
                    </a:lnTo>
                    <a:lnTo>
                      <a:pt x="75" y="63"/>
                    </a:lnTo>
                    <a:lnTo>
                      <a:pt x="76" y="65"/>
                    </a:lnTo>
                    <a:lnTo>
                      <a:pt x="76" y="68"/>
                    </a:lnTo>
                    <a:lnTo>
                      <a:pt x="77" y="70"/>
                    </a:lnTo>
                    <a:lnTo>
                      <a:pt x="77" y="72"/>
                    </a:lnTo>
                    <a:lnTo>
                      <a:pt x="78" y="74"/>
                    </a:lnTo>
                    <a:lnTo>
                      <a:pt x="78" y="78"/>
                    </a:lnTo>
                    <a:lnTo>
                      <a:pt x="79" y="82"/>
                    </a:lnTo>
                    <a:lnTo>
                      <a:pt x="80" y="86"/>
                    </a:lnTo>
                    <a:lnTo>
                      <a:pt x="80" y="90"/>
                    </a:lnTo>
                    <a:lnTo>
                      <a:pt x="81" y="94"/>
                    </a:lnTo>
                    <a:lnTo>
                      <a:pt x="81" y="98"/>
                    </a:lnTo>
                    <a:lnTo>
                      <a:pt x="82" y="102"/>
                    </a:lnTo>
                    <a:lnTo>
                      <a:pt x="82" y="106"/>
                    </a:lnTo>
                    <a:lnTo>
                      <a:pt x="83" y="110"/>
                    </a:lnTo>
                    <a:lnTo>
                      <a:pt x="83" y="112"/>
                    </a:lnTo>
                    <a:lnTo>
                      <a:pt x="84" y="114"/>
                    </a:lnTo>
                    <a:lnTo>
                      <a:pt x="84" y="116"/>
                    </a:lnTo>
                    <a:lnTo>
                      <a:pt x="85" y="119"/>
                    </a:lnTo>
                    <a:lnTo>
                      <a:pt x="86" y="121"/>
                    </a:lnTo>
                    <a:lnTo>
                      <a:pt x="86" y="123"/>
                    </a:lnTo>
                    <a:lnTo>
                      <a:pt x="87" y="125"/>
                    </a:lnTo>
                    <a:lnTo>
                      <a:pt x="87" y="127"/>
                    </a:lnTo>
                    <a:lnTo>
                      <a:pt x="88" y="129"/>
                    </a:lnTo>
                    <a:lnTo>
                      <a:pt x="88" y="131"/>
                    </a:lnTo>
                    <a:lnTo>
                      <a:pt x="89" y="133"/>
                    </a:lnTo>
                    <a:lnTo>
                      <a:pt x="89" y="135"/>
                    </a:lnTo>
                    <a:lnTo>
                      <a:pt x="90" y="137"/>
                    </a:lnTo>
                    <a:lnTo>
                      <a:pt x="90" y="139"/>
                    </a:lnTo>
                    <a:lnTo>
                      <a:pt x="91" y="139"/>
                    </a:lnTo>
                    <a:lnTo>
                      <a:pt x="92" y="141"/>
                    </a:lnTo>
                    <a:lnTo>
                      <a:pt x="93" y="143"/>
                    </a:lnTo>
                    <a:lnTo>
                      <a:pt x="94" y="143"/>
                    </a:lnTo>
                    <a:lnTo>
                      <a:pt x="94" y="141"/>
                    </a:lnTo>
                    <a:lnTo>
                      <a:pt x="95" y="141"/>
                    </a:lnTo>
                    <a:lnTo>
                      <a:pt x="95" y="139"/>
                    </a:lnTo>
                    <a:lnTo>
                      <a:pt x="96" y="137"/>
                    </a:lnTo>
                    <a:lnTo>
                      <a:pt x="96" y="135"/>
                    </a:lnTo>
                    <a:lnTo>
                      <a:pt x="97" y="133"/>
                    </a:lnTo>
                    <a:lnTo>
                      <a:pt x="98" y="131"/>
                    </a:lnTo>
                    <a:lnTo>
                      <a:pt x="98" y="129"/>
                    </a:lnTo>
                    <a:lnTo>
                      <a:pt x="99" y="127"/>
                    </a:lnTo>
                    <a:lnTo>
                      <a:pt x="99" y="125"/>
                    </a:lnTo>
                    <a:lnTo>
                      <a:pt x="100" y="123"/>
                    </a:lnTo>
                    <a:lnTo>
                      <a:pt x="100" y="121"/>
                    </a:lnTo>
                    <a:lnTo>
                      <a:pt x="101" y="119"/>
                    </a:lnTo>
                    <a:lnTo>
                      <a:pt x="101" y="116"/>
                    </a:lnTo>
                    <a:lnTo>
                      <a:pt x="102" y="112"/>
                    </a:lnTo>
                    <a:lnTo>
                      <a:pt x="102" y="108"/>
                    </a:lnTo>
                    <a:lnTo>
                      <a:pt x="103" y="104"/>
                    </a:lnTo>
                    <a:lnTo>
                      <a:pt x="104" y="100"/>
                    </a:lnTo>
                    <a:lnTo>
                      <a:pt x="104" y="96"/>
                    </a:lnTo>
                    <a:lnTo>
                      <a:pt x="105" y="92"/>
                    </a:lnTo>
                    <a:lnTo>
                      <a:pt x="105" y="88"/>
                    </a:lnTo>
                    <a:lnTo>
                      <a:pt x="106" y="84"/>
                    </a:lnTo>
                    <a:lnTo>
                      <a:pt x="106" y="80"/>
                    </a:lnTo>
                    <a:lnTo>
                      <a:pt x="107" y="76"/>
                    </a:lnTo>
                    <a:lnTo>
                      <a:pt x="107" y="72"/>
                    </a:lnTo>
                    <a:lnTo>
                      <a:pt x="108" y="68"/>
                    </a:lnTo>
                    <a:lnTo>
                      <a:pt x="108" y="63"/>
                    </a:lnTo>
                    <a:lnTo>
                      <a:pt x="109" y="59"/>
                    </a:lnTo>
                    <a:lnTo>
                      <a:pt x="110" y="55"/>
                    </a:lnTo>
                    <a:lnTo>
                      <a:pt x="110" y="53"/>
                    </a:lnTo>
                    <a:lnTo>
                      <a:pt x="111" y="51"/>
                    </a:lnTo>
                    <a:lnTo>
                      <a:pt x="111" y="49"/>
                    </a:lnTo>
                    <a:lnTo>
                      <a:pt x="112" y="47"/>
                    </a:lnTo>
                    <a:lnTo>
                      <a:pt x="112" y="45"/>
                    </a:lnTo>
                    <a:lnTo>
                      <a:pt x="113" y="43"/>
                    </a:lnTo>
                    <a:lnTo>
                      <a:pt x="113" y="41"/>
                    </a:lnTo>
                    <a:lnTo>
                      <a:pt x="114" y="39"/>
                    </a:lnTo>
                    <a:lnTo>
                      <a:pt x="114" y="37"/>
                    </a:lnTo>
                    <a:lnTo>
                      <a:pt x="115" y="35"/>
                    </a:lnTo>
                    <a:lnTo>
                      <a:pt x="116" y="33"/>
                    </a:lnTo>
                    <a:lnTo>
                      <a:pt x="116" y="31"/>
                    </a:lnTo>
                    <a:lnTo>
                      <a:pt x="117" y="29"/>
                    </a:lnTo>
                    <a:lnTo>
                      <a:pt x="117" y="27"/>
                    </a:lnTo>
                    <a:lnTo>
                      <a:pt x="118" y="25"/>
                    </a:lnTo>
                    <a:lnTo>
                      <a:pt x="118" y="23"/>
                    </a:lnTo>
                    <a:lnTo>
                      <a:pt x="119" y="23"/>
                    </a:lnTo>
                    <a:lnTo>
                      <a:pt x="119" y="21"/>
                    </a:lnTo>
                    <a:lnTo>
                      <a:pt x="120" y="21"/>
                    </a:lnTo>
                    <a:lnTo>
                      <a:pt x="121" y="21"/>
                    </a:lnTo>
                    <a:lnTo>
                      <a:pt x="121" y="23"/>
                    </a:lnTo>
                    <a:lnTo>
                      <a:pt x="122" y="23"/>
                    </a:lnTo>
                    <a:lnTo>
                      <a:pt x="122" y="25"/>
                    </a:lnTo>
                    <a:lnTo>
                      <a:pt x="123" y="25"/>
                    </a:lnTo>
                    <a:lnTo>
                      <a:pt x="123" y="27"/>
                    </a:lnTo>
                    <a:lnTo>
                      <a:pt x="124" y="27"/>
                    </a:lnTo>
                    <a:lnTo>
                      <a:pt x="124" y="29"/>
                    </a:lnTo>
                    <a:lnTo>
                      <a:pt x="125" y="31"/>
                    </a:lnTo>
                    <a:lnTo>
                      <a:pt x="125" y="33"/>
                    </a:lnTo>
                    <a:lnTo>
                      <a:pt x="126" y="35"/>
                    </a:lnTo>
                    <a:lnTo>
                      <a:pt x="127" y="39"/>
                    </a:lnTo>
                    <a:lnTo>
                      <a:pt x="127" y="43"/>
                    </a:lnTo>
                    <a:lnTo>
                      <a:pt x="128" y="47"/>
                    </a:lnTo>
                    <a:lnTo>
                      <a:pt x="128" y="51"/>
                    </a:lnTo>
                    <a:lnTo>
                      <a:pt x="129" y="55"/>
                    </a:lnTo>
                    <a:lnTo>
                      <a:pt x="129" y="59"/>
                    </a:lnTo>
                    <a:lnTo>
                      <a:pt x="130" y="63"/>
                    </a:lnTo>
                    <a:lnTo>
                      <a:pt x="130" y="68"/>
                    </a:lnTo>
                    <a:lnTo>
                      <a:pt x="131" y="72"/>
                    </a:lnTo>
                    <a:lnTo>
                      <a:pt x="131" y="76"/>
                    </a:lnTo>
                    <a:lnTo>
                      <a:pt x="132" y="80"/>
                    </a:lnTo>
                    <a:lnTo>
                      <a:pt x="133" y="84"/>
                    </a:lnTo>
                    <a:lnTo>
                      <a:pt x="133" y="88"/>
                    </a:lnTo>
                    <a:lnTo>
                      <a:pt x="134" y="94"/>
                    </a:lnTo>
                    <a:lnTo>
                      <a:pt x="134" y="100"/>
                    </a:lnTo>
                    <a:lnTo>
                      <a:pt x="135" y="106"/>
                    </a:lnTo>
                    <a:lnTo>
                      <a:pt x="135" y="112"/>
                    </a:lnTo>
                    <a:lnTo>
                      <a:pt x="136" y="119"/>
                    </a:lnTo>
                    <a:lnTo>
                      <a:pt x="136" y="125"/>
                    </a:lnTo>
                    <a:lnTo>
                      <a:pt x="137" y="131"/>
                    </a:lnTo>
                    <a:lnTo>
                      <a:pt x="137" y="137"/>
                    </a:lnTo>
                    <a:lnTo>
                      <a:pt x="138" y="143"/>
                    </a:lnTo>
                    <a:lnTo>
                      <a:pt x="139" y="149"/>
                    </a:lnTo>
                    <a:lnTo>
                      <a:pt x="139" y="155"/>
                    </a:lnTo>
                    <a:lnTo>
                      <a:pt x="140" y="161"/>
                    </a:lnTo>
                    <a:lnTo>
                      <a:pt x="140" y="167"/>
                    </a:lnTo>
                    <a:lnTo>
                      <a:pt x="141" y="174"/>
                    </a:lnTo>
                    <a:lnTo>
                      <a:pt x="141" y="180"/>
                    </a:lnTo>
                    <a:lnTo>
                      <a:pt x="142" y="186"/>
                    </a:lnTo>
                    <a:lnTo>
                      <a:pt x="142" y="192"/>
                    </a:lnTo>
                    <a:lnTo>
                      <a:pt x="143" y="198"/>
                    </a:lnTo>
                    <a:lnTo>
                      <a:pt x="143" y="204"/>
                    </a:lnTo>
                    <a:lnTo>
                      <a:pt x="144" y="210"/>
                    </a:lnTo>
                    <a:lnTo>
                      <a:pt x="145" y="216"/>
                    </a:lnTo>
                    <a:lnTo>
                      <a:pt x="145" y="223"/>
                    </a:lnTo>
                    <a:lnTo>
                      <a:pt x="146" y="227"/>
                    </a:lnTo>
                    <a:lnTo>
                      <a:pt x="146" y="231"/>
                    </a:lnTo>
                    <a:lnTo>
                      <a:pt x="147" y="235"/>
                    </a:lnTo>
                    <a:lnTo>
                      <a:pt x="147" y="239"/>
                    </a:lnTo>
                    <a:lnTo>
                      <a:pt x="148" y="243"/>
                    </a:lnTo>
                    <a:lnTo>
                      <a:pt x="148" y="247"/>
                    </a:lnTo>
                    <a:lnTo>
                      <a:pt x="149" y="251"/>
                    </a:lnTo>
                    <a:lnTo>
                      <a:pt x="149" y="255"/>
                    </a:lnTo>
                    <a:lnTo>
                      <a:pt x="150" y="259"/>
                    </a:lnTo>
                    <a:lnTo>
                      <a:pt x="151" y="263"/>
                    </a:lnTo>
                    <a:lnTo>
                      <a:pt x="151" y="267"/>
                    </a:lnTo>
                    <a:lnTo>
                      <a:pt x="152" y="269"/>
                    </a:lnTo>
                    <a:lnTo>
                      <a:pt x="152" y="272"/>
                    </a:lnTo>
                    <a:lnTo>
                      <a:pt x="153" y="274"/>
                    </a:lnTo>
                    <a:lnTo>
                      <a:pt x="153" y="276"/>
                    </a:lnTo>
                    <a:lnTo>
                      <a:pt x="154" y="278"/>
                    </a:lnTo>
                    <a:lnTo>
                      <a:pt x="154" y="280"/>
                    </a:lnTo>
                    <a:lnTo>
                      <a:pt x="155" y="282"/>
                    </a:lnTo>
                    <a:lnTo>
                      <a:pt x="155" y="284"/>
                    </a:lnTo>
                    <a:lnTo>
                      <a:pt x="156" y="286"/>
                    </a:lnTo>
                    <a:lnTo>
                      <a:pt x="157" y="288"/>
                    </a:lnTo>
                    <a:lnTo>
                      <a:pt x="157" y="290"/>
                    </a:lnTo>
                    <a:lnTo>
                      <a:pt x="158" y="292"/>
                    </a:lnTo>
                    <a:lnTo>
                      <a:pt x="158" y="294"/>
                    </a:lnTo>
                    <a:lnTo>
                      <a:pt x="159" y="296"/>
                    </a:lnTo>
                    <a:lnTo>
                      <a:pt x="159" y="298"/>
                    </a:lnTo>
                    <a:lnTo>
                      <a:pt x="160" y="298"/>
                    </a:lnTo>
                    <a:lnTo>
                      <a:pt x="160" y="300"/>
                    </a:lnTo>
                    <a:lnTo>
                      <a:pt x="161" y="300"/>
                    </a:lnTo>
                    <a:lnTo>
                      <a:pt x="161" y="302"/>
                    </a:lnTo>
                    <a:lnTo>
                      <a:pt x="162" y="302"/>
                    </a:lnTo>
                    <a:lnTo>
                      <a:pt x="163" y="304"/>
                    </a:lnTo>
                    <a:lnTo>
                      <a:pt x="164" y="306"/>
                    </a:lnTo>
                    <a:lnTo>
                      <a:pt x="165" y="306"/>
                    </a:lnTo>
                    <a:lnTo>
                      <a:pt x="165" y="304"/>
                    </a:lnTo>
                    <a:lnTo>
                      <a:pt x="166" y="304"/>
                    </a:lnTo>
                    <a:lnTo>
                      <a:pt x="166" y="302"/>
                    </a:lnTo>
                    <a:lnTo>
                      <a:pt x="167" y="302"/>
                    </a:lnTo>
                    <a:lnTo>
                      <a:pt x="168" y="300"/>
                    </a:lnTo>
                    <a:lnTo>
                      <a:pt x="169" y="298"/>
                    </a:lnTo>
                    <a:lnTo>
                      <a:pt x="170" y="296"/>
                    </a:lnTo>
                    <a:lnTo>
                      <a:pt x="170" y="294"/>
                    </a:lnTo>
                    <a:lnTo>
                      <a:pt x="171" y="292"/>
                    </a:lnTo>
                    <a:lnTo>
                      <a:pt x="171" y="290"/>
                    </a:lnTo>
                    <a:lnTo>
                      <a:pt x="172" y="288"/>
                    </a:lnTo>
                    <a:lnTo>
                      <a:pt x="172" y="286"/>
                    </a:lnTo>
                    <a:lnTo>
                      <a:pt x="173" y="284"/>
                    </a:lnTo>
                    <a:lnTo>
                      <a:pt x="174" y="282"/>
                    </a:lnTo>
                    <a:lnTo>
                      <a:pt x="174" y="278"/>
                    </a:lnTo>
                    <a:lnTo>
                      <a:pt x="175" y="274"/>
                    </a:lnTo>
                    <a:lnTo>
                      <a:pt x="175" y="269"/>
                    </a:lnTo>
                    <a:lnTo>
                      <a:pt x="176" y="265"/>
                    </a:lnTo>
                    <a:lnTo>
                      <a:pt x="176" y="261"/>
                    </a:lnTo>
                    <a:lnTo>
                      <a:pt x="177" y="257"/>
                    </a:lnTo>
                    <a:lnTo>
                      <a:pt x="177" y="253"/>
                    </a:lnTo>
                    <a:lnTo>
                      <a:pt x="178" y="249"/>
                    </a:lnTo>
                    <a:lnTo>
                      <a:pt x="178" y="245"/>
                    </a:lnTo>
                    <a:lnTo>
                      <a:pt x="179" y="241"/>
                    </a:lnTo>
                    <a:lnTo>
                      <a:pt x="180" y="237"/>
                    </a:lnTo>
                    <a:lnTo>
                      <a:pt x="180" y="233"/>
                    </a:lnTo>
                    <a:lnTo>
                      <a:pt x="181" y="229"/>
                    </a:lnTo>
                    <a:lnTo>
                      <a:pt x="181" y="225"/>
                    </a:lnTo>
                    <a:lnTo>
                      <a:pt x="182" y="221"/>
                    </a:lnTo>
                    <a:lnTo>
                      <a:pt x="182" y="216"/>
                    </a:lnTo>
                    <a:lnTo>
                      <a:pt x="183" y="212"/>
                    </a:lnTo>
                    <a:lnTo>
                      <a:pt x="183" y="206"/>
                    </a:lnTo>
                    <a:lnTo>
                      <a:pt x="184" y="200"/>
                    </a:lnTo>
                    <a:lnTo>
                      <a:pt x="184" y="194"/>
                    </a:lnTo>
                    <a:lnTo>
                      <a:pt x="185" y="188"/>
                    </a:lnTo>
                    <a:lnTo>
                      <a:pt x="186" y="182"/>
                    </a:lnTo>
                    <a:lnTo>
                      <a:pt x="186" y="176"/>
                    </a:lnTo>
                    <a:lnTo>
                      <a:pt x="187" y="170"/>
                    </a:lnTo>
                    <a:lnTo>
                      <a:pt x="187" y="163"/>
                    </a:lnTo>
                    <a:lnTo>
                      <a:pt x="188" y="157"/>
                    </a:lnTo>
                    <a:lnTo>
                      <a:pt x="188" y="151"/>
                    </a:lnTo>
                    <a:lnTo>
                      <a:pt x="189" y="145"/>
                    </a:lnTo>
                    <a:lnTo>
                      <a:pt x="189" y="139"/>
                    </a:lnTo>
                    <a:lnTo>
                      <a:pt x="190" y="133"/>
                    </a:lnTo>
                    <a:lnTo>
                      <a:pt x="190" y="127"/>
                    </a:lnTo>
                    <a:lnTo>
                      <a:pt x="191" y="121"/>
                    </a:lnTo>
                    <a:lnTo>
                      <a:pt x="192" y="114"/>
                    </a:lnTo>
                    <a:lnTo>
                      <a:pt x="192" y="108"/>
                    </a:lnTo>
                    <a:lnTo>
                      <a:pt x="193" y="102"/>
                    </a:lnTo>
                    <a:lnTo>
                      <a:pt x="193" y="96"/>
                    </a:lnTo>
                    <a:lnTo>
                      <a:pt x="194" y="90"/>
                    </a:lnTo>
                    <a:lnTo>
                      <a:pt x="194" y="84"/>
                    </a:lnTo>
                    <a:lnTo>
                      <a:pt x="195" y="78"/>
                    </a:lnTo>
                    <a:lnTo>
                      <a:pt x="195" y="72"/>
                    </a:lnTo>
                    <a:lnTo>
                      <a:pt x="196" y="65"/>
                    </a:lnTo>
                    <a:lnTo>
                      <a:pt x="196" y="59"/>
                    </a:lnTo>
                    <a:lnTo>
                      <a:pt x="197" y="53"/>
                    </a:lnTo>
                    <a:lnTo>
                      <a:pt x="198" y="47"/>
                    </a:lnTo>
                    <a:lnTo>
                      <a:pt x="198" y="41"/>
                    </a:lnTo>
                    <a:lnTo>
                      <a:pt x="199" y="37"/>
                    </a:lnTo>
                    <a:lnTo>
                      <a:pt x="199" y="33"/>
                    </a:lnTo>
                    <a:lnTo>
                      <a:pt x="200" y="29"/>
                    </a:lnTo>
                    <a:lnTo>
                      <a:pt x="200" y="25"/>
                    </a:lnTo>
                    <a:lnTo>
                      <a:pt x="201" y="21"/>
                    </a:lnTo>
                    <a:lnTo>
                      <a:pt x="201" y="17"/>
                    </a:lnTo>
                    <a:lnTo>
                      <a:pt x="202" y="14"/>
                    </a:lnTo>
                    <a:lnTo>
                      <a:pt x="202" y="12"/>
                    </a:lnTo>
                    <a:lnTo>
                      <a:pt x="203" y="10"/>
                    </a:lnTo>
                    <a:lnTo>
                      <a:pt x="204" y="8"/>
                    </a:lnTo>
                    <a:lnTo>
                      <a:pt x="204" y="6"/>
                    </a:lnTo>
                    <a:lnTo>
                      <a:pt x="205" y="4"/>
                    </a:lnTo>
                    <a:lnTo>
                      <a:pt x="206" y="2"/>
                    </a:lnTo>
                    <a:lnTo>
                      <a:pt x="207" y="0"/>
                    </a:lnTo>
                    <a:lnTo>
                      <a:pt x="208" y="2"/>
                    </a:lnTo>
                    <a:lnTo>
                      <a:pt x="209" y="2"/>
                    </a:lnTo>
                    <a:lnTo>
                      <a:pt x="209" y="4"/>
                    </a:lnTo>
                    <a:lnTo>
                      <a:pt x="210" y="6"/>
                    </a:lnTo>
                    <a:lnTo>
                      <a:pt x="210" y="8"/>
                    </a:lnTo>
                    <a:lnTo>
                      <a:pt x="211" y="12"/>
                    </a:lnTo>
                    <a:lnTo>
                      <a:pt x="211" y="17"/>
                    </a:lnTo>
                    <a:lnTo>
                      <a:pt x="212" y="23"/>
                    </a:lnTo>
                    <a:lnTo>
                      <a:pt x="212" y="29"/>
                    </a:lnTo>
                    <a:lnTo>
                      <a:pt x="213" y="35"/>
                    </a:lnTo>
                    <a:lnTo>
                      <a:pt x="213" y="41"/>
                    </a:lnTo>
                    <a:lnTo>
                      <a:pt x="214" y="45"/>
                    </a:lnTo>
                    <a:lnTo>
                      <a:pt x="215" y="49"/>
                    </a:lnTo>
                    <a:lnTo>
                      <a:pt x="215" y="53"/>
                    </a:lnTo>
                    <a:lnTo>
                      <a:pt x="216" y="55"/>
                    </a:lnTo>
                    <a:lnTo>
                      <a:pt x="216" y="57"/>
                    </a:lnTo>
                    <a:lnTo>
                      <a:pt x="217" y="59"/>
                    </a:lnTo>
                    <a:lnTo>
                      <a:pt x="218" y="61"/>
                    </a:lnTo>
                    <a:lnTo>
                      <a:pt x="219" y="61"/>
                    </a:lnTo>
                    <a:lnTo>
                      <a:pt x="219" y="59"/>
                    </a:lnTo>
                    <a:lnTo>
                      <a:pt x="220" y="59"/>
                    </a:lnTo>
                    <a:lnTo>
                      <a:pt x="221" y="57"/>
                    </a:lnTo>
                    <a:lnTo>
                      <a:pt x="221" y="55"/>
                    </a:lnTo>
                    <a:lnTo>
                      <a:pt x="222" y="53"/>
                    </a:lnTo>
                    <a:lnTo>
                      <a:pt x="222" y="49"/>
                    </a:lnTo>
                    <a:lnTo>
                      <a:pt x="223" y="45"/>
                    </a:lnTo>
                    <a:lnTo>
                      <a:pt x="223" y="39"/>
                    </a:lnTo>
                    <a:lnTo>
                      <a:pt x="224" y="37"/>
                    </a:lnTo>
                    <a:lnTo>
                      <a:pt x="224" y="35"/>
                    </a:lnTo>
                    <a:lnTo>
                      <a:pt x="225" y="33"/>
                    </a:lnTo>
                    <a:lnTo>
                      <a:pt x="225" y="31"/>
                    </a:lnTo>
                    <a:lnTo>
                      <a:pt x="226" y="29"/>
                    </a:lnTo>
                    <a:lnTo>
                      <a:pt x="227" y="27"/>
                    </a:lnTo>
                    <a:lnTo>
                      <a:pt x="227" y="25"/>
                    </a:lnTo>
                    <a:lnTo>
                      <a:pt x="228" y="25"/>
                    </a:lnTo>
                    <a:lnTo>
                      <a:pt x="228" y="23"/>
                    </a:lnTo>
                    <a:lnTo>
                      <a:pt x="229" y="23"/>
                    </a:lnTo>
                    <a:lnTo>
                      <a:pt x="229" y="21"/>
                    </a:lnTo>
                    <a:lnTo>
                      <a:pt x="230" y="21"/>
                    </a:lnTo>
                    <a:lnTo>
                      <a:pt x="230" y="23"/>
                    </a:lnTo>
                    <a:lnTo>
                      <a:pt x="231" y="23"/>
                    </a:lnTo>
                    <a:lnTo>
                      <a:pt x="231" y="25"/>
                    </a:lnTo>
                    <a:lnTo>
                      <a:pt x="232" y="27"/>
                    </a:lnTo>
                    <a:lnTo>
                      <a:pt x="233" y="29"/>
                    </a:lnTo>
                    <a:lnTo>
                      <a:pt x="233" y="33"/>
                    </a:lnTo>
                    <a:lnTo>
                      <a:pt x="234" y="39"/>
                    </a:lnTo>
                    <a:lnTo>
                      <a:pt x="234" y="45"/>
                    </a:lnTo>
                    <a:lnTo>
                      <a:pt x="235" y="51"/>
                    </a:lnTo>
                    <a:lnTo>
                      <a:pt x="235" y="59"/>
                    </a:lnTo>
                    <a:lnTo>
                      <a:pt x="236" y="68"/>
                    </a:lnTo>
                    <a:lnTo>
                      <a:pt x="236" y="76"/>
                    </a:lnTo>
                    <a:lnTo>
                      <a:pt x="237" y="84"/>
                    </a:lnTo>
                    <a:lnTo>
                      <a:pt x="237" y="92"/>
                    </a:lnTo>
                    <a:lnTo>
                      <a:pt x="238" y="100"/>
                    </a:lnTo>
                    <a:lnTo>
                      <a:pt x="239" y="106"/>
                    </a:lnTo>
                    <a:lnTo>
                      <a:pt x="239" y="112"/>
                    </a:lnTo>
                    <a:lnTo>
                      <a:pt x="240" y="119"/>
                    </a:lnTo>
                    <a:lnTo>
                      <a:pt x="240" y="125"/>
                    </a:lnTo>
                    <a:lnTo>
                      <a:pt x="241" y="131"/>
                    </a:lnTo>
                    <a:lnTo>
                      <a:pt x="241" y="137"/>
                    </a:lnTo>
                    <a:lnTo>
                      <a:pt x="242" y="141"/>
                    </a:lnTo>
                    <a:lnTo>
                      <a:pt x="242" y="145"/>
                    </a:lnTo>
                    <a:lnTo>
                      <a:pt x="243" y="149"/>
                    </a:lnTo>
                    <a:lnTo>
                      <a:pt x="243" y="153"/>
                    </a:lnTo>
                    <a:lnTo>
                      <a:pt x="244" y="157"/>
                    </a:lnTo>
                    <a:lnTo>
                      <a:pt x="245" y="159"/>
                    </a:lnTo>
                    <a:lnTo>
                      <a:pt x="245" y="161"/>
                    </a:lnTo>
                    <a:lnTo>
                      <a:pt x="246" y="163"/>
                    </a:lnTo>
                    <a:lnTo>
                      <a:pt x="246" y="165"/>
                    </a:lnTo>
                    <a:lnTo>
                      <a:pt x="247" y="167"/>
                    </a:lnTo>
                    <a:lnTo>
                      <a:pt x="247" y="170"/>
                    </a:lnTo>
                    <a:lnTo>
                      <a:pt x="248" y="172"/>
                    </a:lnTo>
                    <a:lnTo>
                      <a:pt x="248" y="174"/>
                    </a:lnTo>
                    <a:lnTo>
                      <a:pt x="249" y="176"/>
                    </a:lnTo>
                    <a:lnTo>
                      <a:pt x="249" y="178"/>
                    </a:lnTo>
                    <a:lnTo>
                      <a:pt x="250" y="180"/>
                    </a:lnTo>
                    <a:lnTo>
                      <a:pt x="251" y="182"/>
                    </a:lnTo>
                    <a:lnTo>
                      <a:pt x="251" y="184"/>
                    </a:lnTo>
                    <a:lnTo>
                      <a:pt x="252" y="186"/>
                    </a:lnTo>
                    <a:lnTo>
                      <a:pt x="252" y="188"/>
                    </a:lnTo>
                    <a:lnTo>
                      <a:pt x="253" y="188"/>
                    </a:lnTo>
                    <a:lnTo>
                      <a:pt x="253" y="190"/>
                    </a:lnTo>
                    <a:lnTo>
                      <a:pt x="254" y="190"/>
                    </a:lnTo>
                    <a:lnTo>
                      <a:pt x="255" y="188"/>
                    </a:lnTo>
                    <a:lnTo>
                      <a:pt x="256" y="188"/>
                    </a:lnTo>
                    <a:lnTo>
                      <a:pt x="256" y="186"/>
                    </a:lnTo>
                    <a:lnTo>
                      <a:pt x="257" y="184"/>
                    </a:lnTo>
                    <a:lnTo>
                      <a:pt x="257" y="182"/>
                    </a:lnTo>
                    <a:lnTo>
                      <a:pt x="258" y="180"/>
                    </a:lnTo>
                    <a:lnTo>
                      <a:pt x="258" y="178"/>
                    </a:lnTo>
                    <a:lnTo>
                      <a:pt x="259" y="176"/>
                    </a:lnTo>
                    <a:lnTo>
                      <a:pt x="259" y="174"/>
                    </a:lnTo>
                    <a:lnTo>
                      <a:pt x="260" y="172"/>
                    </a:lnTo>
                    <a:lnTo>
                      <a:pt x="260" y="170"/>
                    </a:lnTo>
                    <a:lnTo>
                      <a:pt x="261" y="167"/>
                    </a:lnTo>
                    <a:lnTo>
                      <a:pt x="262" y="165"/>
                    </a:lnTo>
                    <a:lnTo>
                      <a:pt x="262" y="163"/>
                    </a:lnTo>
                    <a:lnTo>
                      <a:pt x="263" y="161"/>
                    </a:lnTo>
                    <a:lnTo>
                      <a:pt x="263" y="159"/>
                    </a:lnTo>
                    <a:lnTo>
                      <a:pt x="264" y="157"/>
                    </a:lnTo>
                    <a:lnTo>
                      <a:pt x="264" y="155"/>
                    </a:lnTo>
                    <a:lnTo>
                      <a:pt x="265" y="153"/>
                    </a:lnTo>
                    <a:lnTo>
                      <a:pt x="265" y="151"/>
                    </a:lnTo>
                    <a:lnTo>
                      <a:pt x="266" y="149"/>
                    </a:lnTo>
                    <a:lnTo>
                      <a:pt x="266" y="147"/>
                    </a:lnTo>
                    <a:lnTo>
                      <a:pt x="267" y="145"/>
                    </a:lnTo>
                    <a:lnTo>
                      <a:pt x="268" y="143"/>
                    </a:lnTo>
                    <a:lnTo>
                      <a:pt x="268" y="141"/>
                    </a:lnTo>
                    <a:lnTo>
                      <a:pt x="269" y="139"/>
                    </a:lnTo>
                    <a:lnTo>
                      <a:pt x="269" y="137"/>
                    </a:lnTo>
                    <a:lnTo>
                      <a:pt x="270" y="133"/>
                    </a:lnTo>
                    <a:lnTo>
                      <a:pt x="270" y="129"/>
                    </a:lnTo>
                    <a:lnTo>
                      <a:pt x="271" y="125"/>
                    </a:lnTo>
                    <a:lnTo>
                      <a:pt x="271" y="121"/>
                    </a:lnTo>
                    <a:lnTo>
                      <a:pt x="272" y="116"/>
                    </a:lnTo>
                    <a:lnTo>
                      <a:pt x="272" y="112"/>
                    </a:lnTo>
                    <a:lnTo>
                      <a:pt x="273" y="108"/>
                    </a:lnTo>
                    <a:lnTo>
                      <a:pt x="274" y="102"/>
                    </a:lnTo>
                    <a:lnTo>
                      <a:pt x="274" y="96"/>
                    </a:lnTo>
                    <a:lnTo>
                      <a:pt x="275" y="90"/>
                    </a:lnTo>
                    <a:lnTo>
                      <a:pt x="275" y="84"/>
                    </a:lnTo>
                    <a:lnTo>
                      <a:pt x="276" y="78"/>
                    </a:lnTo>
                    <a:lnTo>
                      <a:pt x="276" y="72"/>
                    </a:lnTo>
                    <a:lnTo>
                      <a:pt x="277" y="65"/>
                    </a:lnTo>
                    <a:lnTo>
                      <a:pt x="277" y="61"/>
                    </a:lnTo>
                    <a:lnTo>
                      <a:pt x="278" y="57"/>
                    </a:lnTo>
                    <a:lnTo>
                      <a:pt x="278" y="53"/>
                    </a:lnTo>
                    <a:lnTo>
                      <a:pt x="279" y="49"/>
                    </a:lnTo>
                    <a:lnTo>
                      <a:pt x="280" y="45"/>
                    </a:lnTo>
                    <a:lnTo>
                      <a:pt x="280" y="41"/>
                    </a:lnTo>
                    <a:lnTo>
                      <a:pt x="281" y="37"/>
                    </a:lnTo>
                    <a:lnTo>
                      <a:pt x="281" y="33"/>
                    </a:lnTo>
                    <a:lnTo>
                      <a:pt x="282" y="29"/>
                    </a:lnTo>
                    <a:lnTo>
                      <a:pt x="282" y="25"/>
                    </a:lnTo>
                    <a:lnTo>
                      <a:pt x="283" y="21"/>
                    </a:lnTo>
                    <a:lnTo>
                      <a:pt x="283" y="17"/>
                    </a:lnTo>
                    <a:lnTo>
                      <a:pt x="284" y="14"/>
                    </a:lnTo>
                    <a:lnTo>
                      <a:pt x="284" y="12"/>
                    </a:lnTo>
                    <a:lnTo>
                      <a:pt x="285" y="10"/>
                    </a:lnTo>
                    <a:lnTo>
                      <a:pt x="286" y="8"/>
                    </a:lnTo>
                    <a:lnTo>
                      <a:pt x="286" y="6"/>
                    </a:lnTo>
                    <a:lnTo>
                      <a:pt x="287" y="6"/>
                    </a:lnTo>
                    <a:lnTo>
                      <a:pt x="287" y="4"/>
                    </a:lnTo>
                    <a:lnTo>
                      <a:pt x="288" y="4"/>
                    </a:lnTo>
                    <a:lnTo>
                      <a:pt x="288" y="2"/>
                    </a:lnTo>
                    <a:lnTo>
                      <a:pt x="289" y="2"/>
                    </a:lnTo>
                    <a:lnTo>
                      <a:pt x="289" y="0"/>
                    </a:lnTo>
                    <a:lnTo>
                      <a:pt x="290" y="0"/>
                    </a:lnTo>
                    <a:lnTo>
                      <a:pt x="290" y="2"/>
                    </a:lnTo>
                    <a:lnTo>
                      <a:pt x="291" y="2"/>
                    </a:lnTo>
                    <a:lnTo>
                      <a:pt x="292" y="4"/>
                    </a:lnTo>
                    <a:lnTo>
                      <a:pt x="293" y="6"/>
                    </a:lnTo>
                    <a:lnTo>
                      <a:pt x="293" y="8"/>
                    </a:lnTo>
                    <a:lnTo>
                      <a:pt x="294" y="10"/>
                    </a:lnTo>
                    <a:lnTo>
                      <a:pt x="294" y="12"/>
                    </a:lnTo>
                    <a:lnTo>
                      <a:pt x="295" y="14"/>
                    </a:lnTo>
                    <a:lnTo>
                      <a:pt x="295" y="17"/>
                    </a:lnTo>
                    <a:lnTo>
                      <a:pt x="296" y="19"/>
                    </a:lnTo>
                    <a:lnTo>
                      <a:pt x="296" y="21"/>
                    </a:lnTo>
                    <a:lnTo>
                      <a:pt x="297" y="23"/>
                    </a:lnTo>
                    <a:lnTo>
                      <a:pt x="298" y="25"/>
                    </a:lnTo>
                    <a:lnTo>
                      <a:pt x="298" y="27"/>
                    </a:lnTo>
                    <a:lnTo>
                      <a:pt x="299" y="31"/>
                    </a:lnTo>
                    <a:lnTo>
                      <a:pt x="299" y="35"/>
                    </a:lnTo>
                    <a:lnTo>
                      <a:pt x="300" y="39"/>
                    </a:lnTo>
                    <a:lnTo>
                      <a:pt x="300" y="43"/>
                    </a:lnTo>
                    <a:lnTo>
                      <a:pt x="301" y="47"/>
                    </a:lnTo>
                    <a:lnTo>
                      <a:pt x="301" y="51"/>
                    </a:lnTo>
                    <a:lnTo>
                      <a:pt x="302" y="55"/>
                    </a:lnTo>
                    <a:lnTo>
                      <a:pt x="303" y="59"/>
                    </a:lnTo>
                    <a:lnTo>
                      <a:pt x="303" y="63"/>
                    </a:lnTo>
                    <a:lnTo>
                      <a:pt x="304" y="68"/>
                    </a:lnTo>
                    <a:lnTo>
                      <a:pt x="304" y="72"/>
                    </a:lnTo>
                    <a:lnTo>
                      <a:pt x="305" y="76"/>
                    </a:lnTo>
                    <a:lnTo>
                      <a:pt x="305" y="80"/>
                    </a:lnTo>
                    <a:lnTo>
                      <a:pt x="306" y="84"/>
                    </a:lnTo>
                    <a:lnTo>
                      <a:pt x="306" y="88"/>
                    </a:lnTo>
                    <a:lnTo>
                      <a:pt x="307" y="92"/>
                    </a:lnTo>
                    <a:lnTo>
                      <a:pt x="307" y="96"/>
                    </a:lnTo>
                    <a:lnTo>
                      <a:pt x="308" y="100"/>
                    </a:lnTo>
                    <a:lnTo>
                      <a:pt x="309" y="104"/>
                    </a:lnTo>
                    <a:lnTo>
                      <a:pt x="309" y="108"/>
                    </a:lnTo>
                    <a:lnTo>
                      <a:pt x="310" y="112"/>
                    </a:lnTo>
                    <a:lnTo>
                      <a:pt x="310" y="116"/>
                    </a:lnTo>
                    <a:lnTo>
                      <a:pt x="311" y="121"/>
                    </a:lnTo>
                    <a:lnTo>
                      <a:pt x="311" y="125"/>
                    </a:lnTo>
                    <a:lnTo>
                      <a:pt x="312" y="129"/>
                    </a:lnTo>
                    <a:lnTo>
                      <a:pt x="312" y="133"/>
                    </a:lnTo>
                    <a:lnTo>
                      <a:pt x="313" y="137"/>
                    </a:lnTo>
                    <a:lnTo>
                      <a:pt x="313" y="141"/>
                    </a:lnTo>
                    <a:lnTo>
                      <a:pt x="314" y="143"/>
                    </a:lnTo>
                    <a:lnTo>
                      <a:pt x="315" y="145"/>
                    </a:lnTo>
                    <a:lnTo>
                      <a:pt x="315" y="147"/>
                    </a:lnTo>
                    <a:lnTo>
                      <a:pt x="316" y="149"/>
                    </a:lnTo>
                    <a:lnTo>
                      <a:pt x="316" y="151"/>
                    </a:lnTo>
                    <a:lnTo>
                      <a:pt x="317" y="153"/>
                    </a:lnTo>
                    <a:lnTo>
                      <a:pt x="317" y="155"/>
                    </a:lnTo>
                    <a:lnTo>
                      <a:pt x="318" y="157"/>
                    </a:lnTo>
                    <a:lnTo>
                      <a:pt x="318" y="159"/>
                    </a:lnTo>
                    <a:lnTo>
                      <a:pt x="319" y="159"/>
                    </a:lnTo>
                    <a:lnTo>
                      <a:pt x="319" y="161"/>
                    </a:lnTo>
                    <a:lnTo>
                      <a:pt x="320" y="161"/>
                    </a:lnTo>
                    <a:lnTo>
                      <a:pt x="321" y="163"/>
                    </a:lnTo>
                    <a:lnTo>
                      <a:pt x="322" y="163"/>
                    </a:lnTo>
                    <a:lnTo>
                      <a:pt x="322" y="161"/>
                    </a:lnTo>
                    <a:lnTo>
                      <a:pt x="323" y="161"/>
                    </a:lnTo>
                    <a:lnTo>
                      <a:pt x="323" y="159"/>
                    </a:lnTo>
                    <a:lnTo>
                      <a:pt x="324" y="159"/>
                    </a:lnTo>
                    <a:lnTo>
                      <a:pt x="324" y="157"/>
                    </a:lnTo>
                    <a:lnTo>
                      <a:pt x="325" y="153"/>
                    </a:lnTo>
                    <a:lnTo>
                      <a:pt x="325" y="149"/>
                    </a:lnTo>
                    <a:lnTo>
                      <a:pt x="326" y="145"/>
                    </a:lnTo>
                    <a:lnTo>
                      <a:pt x="327" y="139"/>
                    </a:lnTo>
                    <a:lnTo>
                      <a:pt x="327" y="133"/>
                    </a:lnTo>
                    <a:lnTo>
                      <a:pt x="328" y="127"/>
                    </a:lnTo>
                    <a:lnTo>
                      <a:pt x="328" y="121"/>
                    </a:lnTo>
                    <a:lnTo>
                      <a:pt x="329" y="114"/>
                    </a:lnTo>
                    <a:lnTo>
                      <a:pt x="329" y="108"/>
                    </a:lnTo>
                    <a:lnTo>
                      <a:pt x="330" y="102"/>
                    </a:lnTo>
                    <a:lnTo>
                      <a:pt x="330" y="96"/>
                    </a:lnTo>
                    <a:lnTo>
                      <a:pt x="331" y="90"/>
                    </a:lnTo>
                    <a:lnTo>
                      <a:pt x="331" y="84"/>
                    </a:lnTo>
                    <a:lnTo>
                      <a:pt x="332" y="78"/>
                    </a:lnTo>
                    <a:lnTo>
                      <a:pt x="333" y="74"/>
                    </a:lnTo>
                    <a:lnTo>
                      <a:pt x="333" y="70"/>
                    </a:lnTo>
                    <a:lnTo>
                      <a:pt x="334" y="68"/>
                    </a:lnTo>
                    <a:lnTo>
                      <a:pt x="334" y="65"/>
                    </a:lnTo>
                    <a:lnTo>
                      <a:pt x="335" y="63"/>
                    </a:lnTo>
                    <a:lnTo>
                      <a:pt x="336" y="61"/>
                    </a:lnTo>
                    <a:lnTo>
                      <a:pt x="337" y="63"/>
                    </a:lnTo>
                    <a:lnTo>
                      <a:pt x="338" y="65"/>
                    </a:lnTo>
                    <a:lnTo>
                      <a:pt x="339" y="68"/>
                    </a:lnTo>
                    <a:lnTo>
                      <a:pt x="339" y="70"/>
                    </a:lnTo>
                    <a:lnTo>
                      <a:pt x="340" y="72"/>
                    </a:lnTo>
                    <a:lnTo>
                      <a:pt x="340" y="74"/>
                    </a:lnTo>
                    <a:lnTo>
                      <a:pt x="341" y="78"/>
                    </a:lnTo>
                    <a:lnTo>
                      <a:pt x="341" y="82"/>
                    </a:lnTo>
                    <a:lnTo>
                      <a:pt x="342" y="86"/>
                    </a:lnTo>
                    <a:lnTo>
                      <a:pt x="342" y="90"/>
                    </a:lnTo>
                    <a:lnTo>
                      <a:pt x="343" y="94"/>
                    </a:lnTo>
                    <a:lnTo>
                      <a:pt x="343" y="98"/>
                    </a:lnTo>
                    <a:lnTo>
                      <a:pt x="344" y="102"/>
                    </a:lnTo>
                    <a:lnTo>
                      <a:pt x="345" y="106"/>
                    </a:lnTo>
                    <a:lnTo>
                      <a:pt x="345" y="110"/>
                    </a:lnTo>
                    <a:lnTo>
                      <a:pt x="346" y="112"/>
                    </a:lnTo>
                    <a:lnTo>
                      <a:pt x="346" y="114"/>
                    </a:lnTo>
                    <a:lnTo>
                      <a:pt x="347" y="116"/>
                    </a:lnTo>
                    <a:lnTo>
                      <a:pt x="347" y="119"/>
                    </a:lnTo>
                    <a:lnTo>
                      <a:pt x="348" y="121"/>
                    </a:lnTo>
                    <a:lnTo>
                      <a:pt x="348" y="123"/>
                    </a:lnTo>
                    <a:lnTo>
                      <a:pt x="349" y="125"/>
                    </a:lnTo>
                    <a:lnTo>
                      <a:pt x="350" y="127"/>
                    </a:lnTo>
                    <a:lnTo>
                      <a:pt x="350" y="129"/>
                    </a:lnTo>
                    <a:lnTo>
                      <a:pt x="351" y="131"/>
                    </a:lnTo>
                    <a:lnTo>
                      <a:pt x="351" y="133"/>
                    </a:lnTo>
                    <a:lnTo>
                      <a:pt x="352" y="135"/>
                    </a:lnTo>
                    <a:lnTo>
                      <a:pt x="352" y="137"/>
                    </a:lnTo>
                    <a:lnTo>
                      <a:pt x="353" y="139"/>
                    </a:lnTo>
                    <a:lnTo>
                      <a:pt x="354" y="141"/>
                    </a:lnTo>
                    <a:lnTo>
                      <a:pt x="355" y="143"/>
                    </a:lnTo>
                    <a:lnTo>
                      <a:pt x="356" y="143"/>
                    </a:lnTo>
                    <a:lnTo>
                      <a:pt x="357" y="141"/>
                    </a:lnTo>
                    <a:lnTo>
                      <a:pt x="358" y="139"/>
                    </a:lnTo>
                    <a:lnTo>
                      <a:pt x="358" y="137"/>
                    </a:lnTo>
                    <a:lnTo>
                      <a:pt x="359" y="135"/>
                    </a:lnTo>
                    <a:lnTo>
                      <a:pt x="359" y="133"/>
                    </a:lnTo>
                    <a:lnTo>
                      <a:pt x="360" y="131"/>
                    </a:lnTo>
                    <a:lnTo>
                      <a:pt x="360" y="129"/>
                    </a:lnTo>
                    <a:lnTo>
                      <a:pt x="361" y="127"/>
                    </a:lnTo>
                    <a:lnTo>
                      <a:pt x="362" y="125"/>
                    </a:lnTo>
                    <a:lnTo>
                      <a:pt x="362" y="123"/>
                    </a:lnTo>
                    <a:lnTo>
                      <a:pt x="363" y="121"/>
                    </a:lnTo>
                    <a:lnTo>
                      <a:pt x="363" y="119"/>
                    </a:lnTo>
                    <a:lnTo>
                      <a:pt x="364" y="116"/>
                    </a:lnTo>
                    <a:lnTo>
                      <a:pt x="364" y="112"/>
                    </a:lnTo>
                    <a:lnTo>
                      <a:pt x="365" y="108"/>
                    </a:lnTo>
                    <a:lnTo>
                      <a:pt x="365" y="104"/>
                    </a:lnTo>
                    <a:lnTo>
                      <a:pt x="366" y="100"/>
                    </a:lnTo>
                    <a:lnTo>
                      <a:pt x="366" y="96"/>
                    </a:lnTo>
                    <a:lnTo>
                      <a:pt x="367" y="92"/>
                    </a:lnTo>
                    <a:lnTo>
                      <a:pt x="368" y="88"/>
                    </a:lnTo>
                    <a:lnTo>
                      <a:pt x="368" y="84"/>
                    </a:lnTo>
                    <a:lnTo>
                      <a:pt x="369" y="80"/>
                    </a:lnTo>
                    <a:lnTo>
                      <a:pt x="369" y="76"/>
                    </a:lnTo>
                    <a:lnTo>
                      <a:pt x="370" y="72"/>
                    </a:lnTo>
                    <a:lnTo>
                      <a:pt x="370" y="68"/>
                    </a:lnTo>
                    <a:lnTo>
                      <a:pt x="371" y="63"/>
                    </a:lnTo>
                    <a:lnTo>
                      <a:pt x="371" y="59"/>
                    </a:lnTo>
                    <a:lnTo>
                      <a:pt x="372" y="55"/>
                    </a:lnTo>
                    <a:lnTo>
                      <a:pt x="372" y="53"/>
                    </a:lnTo>
                    <a:lnTo>
                      <a:pt x="373" y="51"/>
                    </a:lnTo>
                    <a:lnTo>
                      <a:pt x="374" y="49"/>
                    </a:lnTo>
                    <a:lnTo>
                      <a:pt x="374" y="47"/>
                    </a:lnTo>
                    <a:lnTo>
                      <a:pt x="375" y="45"/>
                    </a:lnTo>
                    <a:lnTo>
                      <a:pt x="375" y="43"/>
                    </a:lnTo>
                    <a:lnTo>
                      <a:pt x="376" y="41"/>
                    </a:lnTo>
                    <a:lnTo>
                      <a:pt x="376" y="39"/>
                    </a:lnTo>
                    <a:lnTo>
                      <a:pt x="377" y="37"/>
                    </a:lnTo>
                    <a:lnTo>
                      <a:pt x="377" y="35"/>
                    </a:lnTo>
                    <a:lnTo>
                      <a:pt x="378" y="33"/>
                    </a:lnTo>
                    <a:lnTo>
                      <a:pt x="378" y="31"/>
                    </a:lnTo>
                    <a:lnTo>
                      <a:pt x="379" y="29"/>
                    </a:lnTo>
                    <a:lnTo>
                      <a:pt x="380" y="27"/>
                    </a:lnTo>
                    <a:lnTo>
                      <a:pt x="380" y="25"/>
                    </a:lnTo>
                    <a:lnTo>
                      <a:pt x="381" y="23"/>
                    </a:lnTo>
                    <a:lnTo>
                      <a:pt x="382" y="21"/>
                    </a:lnTo>
                    <a:lnTo>
                      <a:pt x="383" y="21"/>
                    </a:lnTo>
                    <a:lnTo>
                      <a:pt x="383" y="23"/>
                    </a:lnTo>
                    <a:lnTo>
                      <a:pt x="384" y="23"/>
                    </a:lnTo>
                    <a:lnTo>
                      <a:pt x="384" y="25"/>
                    </a:lnTo>
                    <a:lnTo>
                      <a:pt x="385" y="25"/>
                    </a:lnTo>
                    <a:lnTo>
                      <a:pt x="386" y="27"/>
                    </a:lnTo>
                    <a:lnTo>
                      <a:pt x="387" y="29"/>
                    </a:lnTo>
                    <a:lnTo>
                      <a:pt x="387" y="31"/>
                    </a:lnTo>
                    <a:lnTo>
                      <a:pt x="388" y="33"/>
                    </a:lnTo>
                    <a:lnTo>
                      <a:pt x="388" y="35"/>
                    </a:lnTo>
                    <a:lnTo>
                      <a:pt x="389" y="39"/>
                    </a:lnTo>
                    <a:lnTo>
                      <a:pt x="389" y="43"/>
                    </a:lnTo>
                    <a:lnTo>
                      <a:pt x="390" y="47"/>
                    </a:lnTo>
                    <a:lnTo>
                      <a:pt x="390" y="51"/>
                    </a:lnTo>
                    <a:lnTo>
                      <a:pt x="391" y="55"/>
                    </a:lnTo>
                    <a:lnTo>
                      <a:pt x="392" y="59"/>
                    </a:lnTo>
                    <a:lnTo>
                      <a:pt x="392" y="63"/>
                    </a:lnTo>
                    <a:lnTo>
                      <a:pt x="393" y="68"/>
                    </a:lnTo>
                    <a:lnTo>
                      <a:pt x="393" y="72"/>
                    </a:lnTo>
                    <a:lnTo>
                      <a:pt x="394" y="76"/>
                    </a:lnTo>
                    <a:lnTo>
                      <a:pt x="394" y="80"/>
                    </a:lnTo>
                    <a:lnTo>
                      <a:pt x="395" y="84"/>
                    </a:lnTo>
                    <a:lnTo>
                      <a:pt x="395" y="88"/>
                    </a:lnTo>
                    <a:lnTo>
                      <a:pt x="396" y="94"/>
                    </a:lnTo>
                    <a:lnTo>
                      <a:pt x="397" y="100"/>
                    </a:lnTo>
                    <a:lnTo>
                      <a:pt x="397" y="106"/>
                    </a:lnTo>
                    <a:lnTo>
                      <a:pt x="398" y="112"/>
                    </a:lnTo>
                    <a:lnTo>
                      <a:pt x="398" y="119"/>
                    </a:lnTo>
                    <a:lnTo>
                      <a:pt x="399" y="125"/>
                    </a:lnTo>
                    <a:lnTo>
                      <a:pt x="399" y="131"/>
                    </a:lnTo>
                    <a:lnTo>
                      <a:pt x="400" y="137"/>
                    </a:lnTo>
                    <a:lnTo>
                      <a:pt x="400" y="143"/>
                    </a:lnTo>
                    <a:lnTo>
                      <a:pt x="401" y="149"/>
                    </a:lnTo>
                    <a:lnTo>
                      <a:pt x="401" y="155"/>
                    </a:lnTo>
                    <a:lnTo>
                      <a:pt x="402" y="161"/>
                    </a:lnTo>
                    <a:lnTo>
                      <a:pt x="403" y="167"/>
                    </a:lnTo>
                    <a:lnTo>
                      <a:pt x="403" y="174"/>
                    </a:lnTo>
                    <a:lnTo>
                      <a:pt x="404" y="180"/>
                    </a:lnTo>
                    <a:lnTo>
                      <a:pt x="404" y="186"/>
                    </a:lnTo>
                    <a:lnTo>
                      <a:pt x="405" y="192"/>
                    </a:lnTo>
                    <a:lnTo>
                      <a:pt x="405" y="198"/>
                    </a:lnTo>
                    <a:lnTo>
                      <a:pt x="406" y="204"/>
                    </a:lnTo>
                    <a:lnTo>
                      <a:pt x="406" y="210"/>
                    </a:lnTo>
                    <a:lnTo>
                      <a:pt x="407" y="216"/>
                    </a:lnTo>
                    <a:lnTo>
                      <a:pt x="407" y="223"/>
                    </a:lnTo>
                    <a:lnTo>
                      <a:pt x="408" y="227"/>
                    </a:lnTo>
                    <a:lnTo>
                      <a:pt x="409" y="231"/>
                    </a:lnTo>
                    <a:lnTo>
                      <a:pt x="409" y="235"/>
                    </a:lnTo>
                    <a:lnTo>
                      <a:pt x="410" y="239"/>
                    </a:lnTo>
                    <a:lnTo>
                      <a:pt x="410" y="243"/>
                    </a:lnTo>
                    <a:lnTo>
                      <a:pt x="411" y="247"/>
                    </a:lnTo>
                    <a:lnTo>
                      <a:pt x="411" y="251"/>
                    </a:lnTo>
                    <a:lnTo>
                      <a:pt x="412" y="255"/>
                    </a:lnTo>
                    <a:lnTo>
                      <a:pt x="412" y="259"/>
                    </a:lnTo>
                    <a:lnTo>
                      <a:pt x="413" y="263"/>
                    </a:lnTo>
                    <a:lnTo>
                      <a:pt x="413" y="267"/>
                    </a:lnTo>
                    <a:lnTo>
                      <a:pt x="414" y="269"/>
                    </a:lnTo>
                    <a:lnTo>
                      <a:pt x="415" y="272"/>
                    </a:lnTo>
                    <a:lnTo>
                      <a:pt x="415" y="274"/>
                    </a:lnTo>
                    <a:lnTo>
                      <a:pt x="416" y="276"/>
                    </a:lnTo>
                    <a:lnTo>
                      <a:pt x="416" y="278"/>
                    </a:lnTo>
                    <a:lnTo>
                      <a:pt x="417" y="280"/>
                    </a:lnTo>
                    <a:lnTo>
                      <a:pt x="417" y="282"/>
                    </a:lnTo>
                    <a:lnTo>
                      <a:pt x="418" y="284"/>
                    </a:lnTo>
                    <a:lnTo>
                      <a:pt x="418" y="286"/>
                    </a:lnTo>
                    <a:lnTo>
                      <a:pt x="419" y="288"/>
                    </a:lnTo>
                    <a:lnTo>
                      <a:pt x="419" y="290"/>
                    </a:lnTo>
                    <a:lnTo>
                      <a:pt x="420" y="292"/>
                    </a:lnTo>
                    <a:lnTo>
                      <a:pt x="421" y="294"/>
                    </a:lnTo>
                    <a:lnTo>
                      <a:pt x="421" y="296"/>
                    </a:lnTo>
                    <a:lnTo>
                      <a:pt x="422" y="298"/>
                    </a:lnTo>
                    <a:lnTo>
                      <a:pt x="423" y="300"/>
                    </a:lnTo>
                    <a:lnTo>
                      <a:pt x="424" y="302"/>
                    </a:lnTo>
                    <a:lnTo>
                      <a:pt x="425" y="304"/>
                    </a:lnTo>
                    <a:lnTo>
                      <a:pt x="426" y="306"/>
                    </a:lnTo>
                    <a:lnTo>
                      <a:pt x="427" y="306"/>
                    </a:lnTo>
                    <a:lnTo>
                      <a:pt x="428" y="304"/>
                    </a:lnTo>
                    <a:lnTo>
                      <a:pt x="429" y="302"/>
                    </a:lnTo>
                    <a:lnTo>
                      <a:pt x="430" y="300"/>
                    </a:lnTo>
                    <a:lnTo>
                      <a:pt x="431" y="298"/>
                    </a:lnTo>
                    <a:lnTo>
                      <a:pt x="432" y="296"/>
                    </a:lnTo>
                    <a:lnTo>
                      <a:pt x="433" y="294"/>
                    </a:lnTo>
                    <a:lnTo>
                      <a:pt x="433" y="292"/>
                    </a:lnTo>
                    <a:lnTo>
                      <a:pt x="434" y="290"/>
                    </a:lnTo>
                    <a:lnTo>
                      <a:pt x="434" y="288"/>
                    </a:lnTo>
                    <a:lnTo>
                      <a:pt x="435" y="286"/>
                    </a:lnTo>
                    <a:lnTo>
                      <a:pt x="435" y="284"/>
                    </a:lnTo>
                    <a:lnTo>
                      <a:pt x="436" y="282"/>
                    </a:lnTo>
                    <a:lnTo>
                      <a:pt x="436" y="278"/>
                    </a:lnTo>
                    <a:lnTo>
                      <a:pt x="437" y="274"/>
                    </a:lnTo>
                    <a:lnTo>
                      <a:pt x="437" y="269"/>
                    </a:lnTo>
                    <a:lnTo>
                      <a:pt x="438" y="265"/>
                    </a:lnTo>
                    <a:lnTo>
                      <a:pt x="439" y="261"/>
                    </a:lnTo>
                    <a:lnTo>
                      <a:pt x="439" y="257"/>
                    </a:lnTo>
                    <a:lnTo>
                      <a:pt x="440" y="253"/>
                    </a:lnTo>
                    <a:lnTo>
                      <a:pt x="440" y="249"/>
                    </a:lnTo>
                    <a:lnTo>
                      <a:pt x="441" y="245"/>
                    </a:lnTo>
                    <a:lnTo>
                      <a:pt x="441" y="241"/>
                    </a:lnTo>
                    <a:lnTo>
                      <a:pt x="442" y="237"/>
                    </a:lnTo>
                    <a:lnTo>
                      <a:pt x="442" y="233"/>
                    </a:lnTo>
                    <a:lnTo>
                      <a:pt x="443" y="229"/>
                    </a:lnTo>
                    <a:lnTo>
                      <a:pt x="444" y="225"/>
                    </a:lnTo>
                    <a:lnTo>
                      <a:pt x="444" y="221"/>
                    </a:lnTo>
                    <a:lnTo>
                      <a:pt x="445" y="216"/>
                    </a:lnTo>
                    <a:lnTo>
                      <a:pt x="445" y="212"/>
                    </a:lnTo>
                    <a:lnTo>
                      <a:pt x="446" y="206"/>
                    </a:lnTo>
                    <a:lnTo>
                      <a:pt x="446" y="200"/>
                    </a:lnTo>
                    <a:lnTo>
                      <a:pt x="447" y="194"/>
                    </a:lnTo>
                    <a:lnTo>
                      <a:pt x="447" y="188"/>
                    </a:lnTo>
                    <a:lnTo>
                      <a:pt x="448" y="182"/>
                    </a:lnTo>
                    <a:lnTo>
                      <a:pt x="448" y="176"/>
                    </a:lnTo>
                    <a:lnTo>
                      <a:pt x="449" y="170"/>
                    </a:lnTo>
                    <a:lnTo>
                      <a:pt x="450" y="163"/>
                    </a:lnTo>
                    <a:lnTo>
                      <a:pt x="450" y="157"/>
                    </a:lnTo>
                    <a:lnTo>
                      <a:pt x="451" y="151"/>
                    </a:lnTo>
                    <a:lnTo>
                      <a:pt x="451" y="145"/>
                    </a:lnTo>
                    <a:lnTo>
                      <a:pt x="452" y="139"/>
                    </a:lnTo>
                    <a:lnTo>
                      <a:pt x="452" y="133"/>
                    </a:lnTo>
                    <a:lnTo>
                      <a:pt x="453" y="127"/>
                    </a:lnTo>
                    <a:lnTo>
                      <a:pt x="453" y="121"/>
                    </a:lnTo>
                    <a:lnTo>
                      <a:pt x="454" y="114"/>
                    </a:lnTo>
                    <a:lnTo>
                      <a:pt x="454" y="108"/>
                    </a:lnTo>
                    <a:lnTo>
                      <a:pt x="455" y="102"/>
                    </a:lnTo>
                    <a:lnTo>
                      <a:pt x="456" y="96"/>
                    </a:lnTo>
                    <a:lnTo>
                      <a:pt x="456" y="90"/>
                    </a:lnTo>
                    <a:lnTo>
                      <a:pt x="457" y="84"/>
                    </a:lnTo>
                    <a:lnTo>
                      <a:pt x="457" y="78"/>
                    </a:lnTo>
                    <a:lnTo>
                      <a:pt x="458" y="72"/>
                    </a:lnTo>
                    <a:lnTo>
                      <a:pt x="458" y="65"/>
                    </a:lnTo>
                    <a:lnTo>
                      <a:pt x="459" y="59"/>
                    </a:lnTo>
                    <a:lnTo>
                      <a:pt x="459" y="53"/>
                    </a:lnTo>
                    <a:lnTo>
                      <a:pt x="460" y="47"/>
                    </a:lnTo>
                    <a:lnTo>
                      <a:pt x="460" y="41"/>
                    </a:lnTo>
                    <a:lnTo>
                      <a:pt x="461" y="37"/>
                    </a:lnTo>
                    <a:lnTo>
                      <a:pt x="462" y="33"/>
                    </a:lnTo>
                    <a:lnTo>
                      <a:pt x="462" y="29"/>
                    </a:lnTo>
                    <a:lnTo>
                      <a:pt x="463" y="25"/>
                    </a:lnTo>
                    <a:lnTo>
                      <a:pt x="463" y="21"/>
                    </a:lnTo>
                    <a:lnTo>
                      <a:pt x="464" y="17"/>
                    </a:lnTo>
                    <a:lnTo>
                      <a:pt x="464" y="14"/>
                    </a:lnTo>
                    <a:lnTo>
                      <a:pt x="465" y="12"/>
                    </a:lnTo>
                    <a:lnTo>
                      <a:pt x="465" y="10"/>
                    </a:lnTo>
                    <a:lnTo>
                      <a:pt x="466" y="8"/>
                    </a:lnTo>
                    <a:lnTo>
                      <a:pt x="466" y="6"/>
                    </a:lnTo>
                    <a:lnTo>
                      <a:pt x="467" y="4"/>
                    </a:lnTo>
                    <a:lnTo>
                      <a:pt x="468" y="4"/>
                    </a:lnTo>
                    <a:lnTo>
                      <a:pt x="468" y="2"/>
                    </a:lnTo>
                    <a:lnTo>
                      <a:pt x="469" y="2"/>
                    </a:lnTo>
                    <a:lnTo>
                      <a:pt x="469" y="0"/>
                    </a:lnTo>
                    <a:lnTo>
                      <a:pt x="470" y="0"/>
                    </a:lnTo>
                    <a:lnTo>
                      <a:pt x="470" y="2"/>
                    </a:lnTo>
                    <a:lnTo>
                      <a:pt x="471" y="2"/>
                    </a:lnTo>
                    <a:lnTo>
                      <a:pt x="471" y="4"/>
                    </a:lnTo>
                    <a:lnTo>
                      <a:pt x="472" y="6"/>
                    </a:lnTo>
                    <a:lnTo>
                      <a:pt x="472" y="8"/>
                    </a:lnTo>
                    <a:lnTo>
                      <a:pt x="473" y="12"/>
                    </a:lnTo>
                    <a:lnTo>
                      <a:pt x="474" y="17"/>
                    </a:lnTo>
                    <a:lnTo>
                      <a:pt x="474" y="23"/>
                    </a:lnTo>
                    <a:lnTo>
                      <a:pt x="475" y="29"/>
                    </a:lnTo>
                    <a:lnTo>
                      <a:pt x="475" y="35"/>
                    </a:lnTo>
                    <a:lnTo>
                      <a:pt x="476" y="41"/>
                    </a:lnTo>
                    <a:lnTo>
                      <a:pt x="476" y="45"/>
                    </a:lnTo>
                    <a:lnTo>
                      <a:pt x="477" y="49"/>
                    </a:lnTo>
                    <a:lnTo>
                      <a:pt x="477" y="53"/>
                    </a:lnTo>
                    <a:lnTo>
                      <a:pt x="478" y="55"/>
                    </a:lnTo>
                    <a:lnTo>
                      <a:pt x="478" y="57"/>
                    </a:lnTo>
                    <a:lnTo>
                      <a:pt x="479" y="59"/>
                    </a:lnTo>
                    <a:lnTo>
                      <a:pt x="480" y="59"/>
                    </a:lnTo>
                    <a:lnTo>
                      <a:pt x="480" y="61"/>
                    </a:lnTo>
                    <a:lnTo>
                      <a:pt x="481" y="61"/>
                    </a:lnTo>
                    <a:lnTo>
                      <a:pt x="482" y="59"/>
                    </a:lnTo>
                    <a:lnTo>
                      <a:pt x="483" y="57"/>
                    </a:lnTo>
                    <a:lnTo>
                      <a:pt x="483" y="55"/>
                    </a:lnTo>
                    <a:lnTo>
                      <a:pt x="484" y="53"/>
                    </a:lnTo>
                    <a:lnTo>
                      <a:pt x="484" y="49"/>
                    </a:lnTo>
                    <a:lnTo>
                      <a:pt x="485" y="45"/>
                    </a:lnTo>
                    <a:lnTo>
                      <a:pt x="486" y="39"/>
                    </a:lnTo>
                    <a:lnTo>
                      <a:pt x="486" y="37"/>
                    </a:lnTo>
                    <a:lnTo>
                      <a:pt x="487" y="35"/>
                    </a:lnTo>
                    <a:lnTo>
                      <a:pt x="487" y="33"/>
                    </a:lnTo>
                    <a:lnTo>
                      <a:pt x="488" y="31"/>
                    </a:lnTo>
                    <a:lnTo>
                      <a:pt x="488" y="29"/>
                    </a:lnTo>
                    <a:lnTo>
                      <a:pt x="489" y="27"/>
                    </a:lnTo>
                    <a:lnTo>
                      <a:pt x="489" y="25"/>
                    </a:lnTo>
                    <a:lnTo>
                      <a:pt x="490" y="25"/>
                    </a:lnTo>
                    <a:lnTo>
                      <a:pt x="491" y="23"/>
                    </a:lnTo>
                    <a:lnTo>
                      <a:pt x="492" y="21"/>
                    </a:lnTo>
                    <a:lnTo>
                      <a:pt x="493" y="23"/>
                    </a:lnTo>
                    <a:lnTo>
                      <a:pt x="494" y="25"/>
                    </a:lnTo>
                    <a:lnTo>
                      <a:pt x="494" y="27"/>
                    </a:lnTo>
                    <a:lnTo>
                      <a:pt x="495" y="29"/>
                    </a:lnTo>
                    <a:lnTo>
                      <a:pt x="495" y="33"/>
                    </a:lnTo>
                    <a:lnTo>
                      <a:pt x="496" y="39"/>
                    </a:lnTo>
                    <a:lnTo>
                      <a:pt x="497" y="45"/>
                    </a:lnTo>
                    <a:lnTo>
                      <a:pt x="497" y="51"/>
                    </a:lnTo>
                    <a:lnTo>
                      <a:pt x="498" y="59"/>
                    </a:lnTo>
                    <a:lnTo>
                      <a:pt x="498" y="68"/>
                    </a:lnTo>
                    <a:lnTo>
                      <a:pt x="499" y="76"/>
                    </a:lnTo>
                    <a:lnTo>
                      <a:pt x="499" y="84"/>
                    </a:lnTo>
                    <a:lnTo>
                      <a:pt x="500" y="92"/>
                    </a:lnTo>
                    <a:lnTo>
                      <a:pt x="500" y="100"/>
                    </a:lnTo>
                    <a:lnTo>
                      <a:pt x="501" y="106"/>
                    </a:lnTo>
                    <a:lnTo>
                      <a:pt x="501" y="112"/>
                    </a:lnTo>
                    <a:lnTo>
                      <a:pt x="502" y="119"/>
                    </a:lnTo>
                    <a:lnTo>
                      <a:pt x="503" y="125"/>
                    </a:lnTo>
                    <a:lnTo>
                      <a:pt x="503" y="131"/>
                    </a:lnTo>
                    <a:lnTo>
                      <a:pt x="504" y="137"/>
                    </a:lnTo>
                    <a:lnTo>
                      <a:pt x="504" y="141"/>
                    </a:lnTo>
                    <a:lnTo>
                      <a:pt x="505" y="145"/>
                    </a:lnTo>
                    <a:lnTo>
                      <a:pt x="505" y="149"/>
                    </a:lnTo>
                    <a:lnTo>
                      <a:pt x="506" y="153"/>
                    </a:lnTo>
                    <a:lnTo>
                      <a:pt x="506" y="157"/>
                    </a:lnTo>
                    <a:lnTo>
                      <a:pt x="507" y="159"/>
                    </a:lnTo>
                    <a:lnTo>
                      <a:pt x="507" y="161"/>
                    </a:lnTo>
                    <a:lnTo>
                      <a:pt x="508" y="163"/>
                    </a:lnTo>
                    <a:lnTo>
                      <a:pt x="509" y="165"/>
                    </a:lnTo>
                    <a:lnTo>
                      <a:pt x="509" y="167"/>
                    </a:lnTo>
                    <a:lnTo>
                      <a:pt x="510" y="170"/>
                    </a:lnTo>
                    <a:lnTo>
                      <a:pt x="510" y="172"/>
                    </a:lnTo>
                    <a:lnTo>
                      <a:pt x="511" y="174"/>
                    </a:lnTo>
                    <a:lnTo>
                      <a:pt x="511" y="176"/>
                    </a:lnTo>
                    <a:lnTo>
                      <a:pt x="512" y="178"/>
                    </a:lnTo>
                    <a:lnTo>
                      <a:pt x="512" y="180"/>
                    </a:lnTo>
                    <a:lnTo>
                      <a:pt x="513" y="182"/>
                    </a:lnTo>
                    <a:lnTo>
                      <a:pt x="513" y="184"/>
                    </a:lnTo>
                    <a:lnTo>
                      <a:pt x="514" y="186"/>
                    </a:lnTo>
                    <a:lnTo>
                      <a:pt x="515" y="188"/>
                    </a:lnTo>
                    <a:lnTo>
                      <a:pt x="516" y="190"/>
                    </a:lnTo>
                    <a:lnTo>
                      <a:pt x="517" y="190"/>
                    </a:lnTo>
                    <a:lnTo>
                      <a:pt x="517" y="188"/>
                    </a:lnTo>
                    <a:lnTo>
                      <a:pt x="518" y="188"/>
                    </a:lnTo>
                    <a:lnTo>
                      <a:pt x="518" y="186"/>
                    </a:lnTo>
                    <a:lnTo>
                      <a:pt x="519" y="184"/>
                    </a:lnTo>
                    <a:lnTo>
                      <a:pt x="519" y="182"/>
                    </a:lnTo>
                    <a:lnTo>
                      <a:pt x="520" y="180"/>
                    </a:lnTo>
                    <a:lnTo>
                      <a:pt x="521" y="178"/>
                    </a:lnTo>
                    <a:lnTo>
                      <a:pt x="521" y="176"/>
                    </a:lnTo>
                    <a:lnTo>
                      <a:pt x="522" y="174"/>
                    </a:lnTo>
                    <a:lnTo>
                      <a:pt x="522" y="172"/>
                    </a:lnTo>
                    <a:lnTo>
                      <a:pt x="523" y="170"/>
                    </a:lnTo>
                    <a:lnTo>
                      <a:pt x="523" y="167"/>
                    </a:lnTo>
                    <a:lnTo>
                      <a:pt x="524" y="165"/>
                    </a:lnTo>
                    <a:lnTo>
                      <a:pt x="524" y="163"/>
                    </a:lnTo>
                    <a:lnTo>
                      <a:pt x="525" y="161"/>
                    </a:lnTo>
                    <a:lnTo>
                      <a:pt x="525" y="159"/>
                    </a:lnTo>
                    <a:lnTo>
                      <a:pt x="526" y="157"/>
                    </a:lnTo>
                    <a:lnTo>
                      <a:pt x="527" y="155"/>
                    </a:lnTo>
                    <a:lnTo>
                      <a:pt x="527" y="153"/>
                    </a:lnTo>
                    <a:lnTo>
                      <a:pt x="528" y="151"/>
                    </a:lnTo>
                    <a:lnTo>
                      <a:pt x="528" y="149"/>
                    </a:lnTo>
                    <a:lnTo>
                      <a:pt x="529" y="147"/>
                    </a:lnTo>
                    <a:lnTo>
                      <a:pt x="529" y="145"/>
                    </a:lnTo>
                    <a:lnTo>
                      <a:pt x="530" y="143"/>
                    </a:lnTo>
                    <a:lnTo>
                      <a:pt x="530" y="141"/>
                    </a:lnTo>
                    <a:lnTo>
                      <a:pt x="531" y="139"/>
                    </a:lnTo>
                    <a:lnTo>
                      <a:pt x="531" y="137"/>
                    </a:lnTo>
                    <a:lnTo>
                      <a:pt x="532" y="133"/>
                    </a:lnTo>
                    <a:lnTo>
                      <a:pt x="533" y="129"/>
                    </a:lnTo>
                    <a:lnTo>
                      <a:pt x="533" y="125"/>
                    </a:lnTo>
                    <a:lnTo>
                      <a:pt x="534" y="121"/>
                    </a:lnTo>
                    <a:lnTo>
                      <a:pt x="534" y="116"/>
                    </a:lnTo>
                    <a:lnTo>
                      <a:pt x="535" y="112"/>
                    </a:lnTo>
                    <a:lnTo>
                      <a:pt x="535" y="108"/>
                    </a:lnTo>
                    <a:lnTo>
                      <a:pt x="536" y="102"/>
                    </a:lnTo>
                    <a:lnTo>
                      <a:pt x="536" y="96"/>
                    </a:lnTo>
                    <a:lnTo>
                      <a:pt x="537" y="90"/>
                    </a:lnTo>
                    <a:lnTo>
                      <a:pt x="538" y="84"/>
                    </a:lnTo>
                    <a:lnTo>
                      <a:pt x="538" y="78"/>
                    </a:lnTo>
                    <a:lnTo>
                      <a:pt x="539" y="72"/>
                    </a:lnTo>
                    <a:lnTo>
                      <a:pt x="539" y="65"/>
                    </a:lnTo>
                    <a:lnTo>
                      <a:pt x="540" y="61"/>
                    </a:lnTo>
                    <a:lnTo>
                      <a:pt x="540" y="57"/>
                    </a:lnTo>
                    <a:lnTo>
                      <a:pt x="541" y="53"/>
                    </a:lnTo>
                    <a:lnTo>
                      <a:pt x="541" y="49"/>
                    </a:lnTo>
                    <a:lnTo>
                      <a:pt x="542" y="45"/>
                    </a:lnTo>
                    <a:lnTo>
                      <a:pt x="542" y="41"/>
                    </a:lnTo>
                    <a:lnTo>
                      <a:pt x="543" y="37"/>
                    </a:lnTo>
                    <a:lnTo>
                      <a:pt x="544" y="33"/>
                    </a:lnTo>
                    <a:lnTo>
                      <a:pt x="544" y="29"/>
                    </a:lnTo>
                    <a:lnTo>
                      <a:pt x="545" y="25"/>
                    </a:lnTo>
                    <a:lnTo>
                      <a:pt x="545" y="21"/>
                    </a:lnTo>
                    <a:lnTo>
                      <a:pt x="546" y="17"/>
                    </a:lnTo>
                    <a:lnTo>
                      <a:pt x="546" y="14"/>
                    </a:lnTo>
                    <a:lnTo>
                      <a:pt x="547" y="12"/>
                    </a:lnTo>
                    <a:lnTo>
                      <a:pt x="547" y="10"/>
                    </a:lnTo>
                    <a:lnTo>
                      <a:pt x="548" y="8"/>
                    </a:lnTo>
                    <a:lnTo>
                      <a:pt x="548" y="6"/>
                    </a:lnTo>
                    <a:lnTo>
                      <a:pt x="549" y="6"/>
                    </a:lnTo>
                    <a:lnTo>
                      <a:pt x="550" y="4"/>
                    </a:lnTo>
                    <a:lnTo>
                      <a:pt x="551" y="2"/>
                    </a:lnTo>
                    <a:lnTo>
                      <a:pt x="552" y="0"/>
                    </a:lnTo>
                    <a:lnTo>
                      <a:pt x="553" y="2"/>
                    </a:lnTo>
                    <a:lnTo>
                      <a:pt x="554" y="4"/>
                    </a:lnTo>
                    <a:lnTo>
                      <a:pt x="555" y="6"/>
                    </a:lnTo>
                    <a:lnTo>
                      <a:pt x="556" y="8"/>
                    </a:lnTo>
                    <a:lnTo>
                      <a:pt x="556" y="10"/>
                    </a:lnTo>
                    <a:lnTo>
                      <a:pt x="557" y="12"/>
                    </a:lnTo>
                    <a:lnTo>
                      <a:pt x="557" y="14"/>
                    </a:lnTo>
                    <a:lnTo>
                      <a:pt x="558" y="17"/>
                    </a:lnTo>
                    <a:lnTo>
                      <a:pt x="558" y="19"/>
                    </a:lnTo>
                    <a:lnTo>
                      <a:pt x="559" y="21"/>
                    </a:lnTo>
                    <a:lnTo>
                      <a:pt x="559" y="23"/>
                    </a:lnTo>
                    <a:lnTo>
                      <a:pt x="560" y="25"/>
                    </a:lnTo>
                    <a:lnTo>
                      <a:pt x="560" y="27"/>
                    </a:lnTo>
                    <a:lnTo>
                      <a:pt x="561" y="31"/>
                    </a:lnTo>
                    <a:lnTo>
                      <a:pt x="562" y="35"/>
                    </a:lnTo>
                    <a:lnTo>
                      <a:pt x="562" y="39"/>
                    </a:lnTo>
                    <a:lnTo>
                      <a:pt x="563" y="43"/>
                    </a:lnTo>
                    <a:lnTo>
                      <a:pt x="563" y="47"/>
                    </a:lnTo>
                    <a:lnTo>
                      <a:pt x="564" y="51"/>
                    </a:lnTo>
                    <a:lnTo>
                      <a:pt x="564" y="55"/>
                    </a:lnTo>
                    <a:lnTo>
                      <a:pt x="565" y="59"/>
                    </a:lnTo>
                    <a:lnTo>
                      <a:pt x="565" y="63"/>
                    </a:lnTo>
                    <a:lnTo>
                      <a:pt x="566" y="68"/>
                    </a:lnTo>
                    <a:lnTo>
                      <a:pt x="566" y="72"/>
                    </a:lnTo>
                    <a:lnTo>
                      <a:pt x="567" y="76"/>
                    </a:lnTo>
                    <a:lnTo>
                      <a:pt x="568" y="80"/>
                    </a:lnTo>
                    <a:lnTo>
                      <a:pt x="568" y="84"/>
                    </a:lnTo>
                    <a:lnTo>
                      <a:pt x="569" y="88"/>
                    </a:lnTo>
                    <a:lnTo>
                      <a:pt x="569" y="92"/>
                    </a:lnTo>
                    <a:lnTo>
                      <a:pt x="570" y="96"/>
                    </a:lnTo>
                    <a:lnTo>
                      <a:pt x="570" y="100"/>
                    </a:lnTo>
                    <a:lnTo>
                      <a:pt x="571" y="104"/>
                    </a:lnTo>
                    <a:lnTo>
                      <a:pt x="571" y="108"/>
                    </a:lnTo>
                    <a:lnTo>
                      <a:pt x="572" y="112"/>
                    </a:lnTo>
                    <a:lnTo>
                      <a:pt x="572" y="116"/>
                    </a:lnTo>
                    <a:lnTo>
                      <a:pt x="573" y="121"/>
                    </a:lnTo>
                    <a:lnTo>
                      <a:pt x="574" y="125"/>
                    </a:lnTo>
                    <a:lnTo>
                      <a:pt x="574" y="129"/>
                    </a:lnTo>
                    <a:lnTo>
                      <a:pt x="575" y="133"/>
                    </a:lnTo>
                    <a:lnTo>
                      <a:pt x="575" y="137"/>
                    </a:lnTo>
                    <a:lnTo>
                      <a:pt x="576" y="141"/>
                    </a:lnTo>
                    <a:lnTo>
                      <a:pt x="576" y="143"/>
                    </a:lnTo>
                    <a:lnTo>
                      <a:pt x="577" y="145"/>
                    </a:lnTo>
                    <a:lnTo>
                      <a:pt x="577" y="147"/>
                    </a:lnTo>
                    <a:lnTo>
                      <a:pt x="578" y="149"/>
                    </a:lnTo>
                    <a:lnTo>
                      <a:pt x="578" y="151"/>
                    </a:lnTo>
                    <a:lnTo>
                      <a:pt x="579" y="153"/>
                    </a:lnTo>
                    <a:lnTo>
                      <a:pt x="580" y="155"/>
                    </a:lnTo>
                    <a:lnTo>
                      <a:pt x="580" y="157"/>
                    </a:lnTo>
                    <a:lnTo>
                      <a:pt x="581" y="159"/>
                    </a:lnTo>
                    <a:lnTo>
                      <a:pt x="582" y="161"/>
                    </a:lnTo>
                    <a:lnTo>
                      <a:pt x="583" y="163"/>
                    </a:lnTo>
                    <a:lnTo>
                      <a:pt x="584" y="163"/>
                    </a:lnTo>
                    <a:lnTo>
                      <a:pt x="585" y="161"/>
                    </a:lnTo>
                    <a:lnTo>
                      <a:pt x="586" y="159"/>
                    </a:lnTo>
                    <a:lnTo>
                      <a:pt x="587" y="157"/>
                    </a:lnTo>
                    <a:lnTo>
                      <a:pt x="587" y="153"/>
                    </a:lnTo>
                    <a:lnTo>
                      <a:pt x="588" y="149"/>
                    </a:lnTo>
                    <a:lnTo>
                      <a:pt x="588" y="145"/>
                    </a:lnTo>
                    <a:lnTo>
                      <a:pt x="589" y="139"/>
                    </a:lnTo>
                    <a:lnTo>
                      <a:pt x="589" y="133"/>
                    </a:lnTo>
                    <a:lnTo>
                      <a:pt x="590" y="127"/>
                    </a:lnTo>
                    <a:lnTo>
                      <a:pt x="591" y="121"/>
                    </a:lnTo>
                    <a:lnTo>
                      <a:pt x="591" y="114"/>
                    </a:lnTo>
                    <a:lnTo>
                      <a:pt x="592" y="108"/>
                    </a:lnTo>
                    <a:lnTo>
                      <a:pt x="592" y="102"/>
                    </a:lnTo>
                    <a:lnTo>
                      <a:pt x="593" y="96"/>
                    </a:lnTo>
                    <a:lnTo>
                      <a:pt x="593" y="90"/>
                    </a:lnTo>
                    <a:lnTo>
                      <a:pt x="594" y="84"/>
                    </a:lnTo>
                    <a:lnTo>
                      <a:pt x="594" y="78"/>
                    </a:lnTo>
                    <a:lnTo>
                      <a:pt x="595" y="74"/>
                    </a:lnTo>
                    <a:lnTo>
                      <a:pt x="595" y="70"/>
                    </a:lnTo>
                    <a:lnTo>
                      <a:pt x="596" y="68"/>
                    </a:lnTo>
                    <a:lnTo>
                      <a:pt x="597" y="65"/>
                    </a:lnTo>
                    <a:lnTo>
                      <a:pt x="597" y="63"/>
                    </a:lnTo>
                    <a:lnTo>
                      <a:pt x="598" y="63"/>
                    </a:lnTo>
                    <a:lnTo>
                      <a:pt x="598" y="61"/>
                    </a:lnTo>
                    <a:lnTo>
                      <a:pt x="599" y="61"/>
                    </a:lnTo>
                    <a:lnTo>
                      <a:pt x="599" y="63"/>
                    </a:lnTo>
                    <a:lnTo>
                      <a:pt x="600" y="63"/>
                    </a:lnTo>
                    <a:lnTo>
                      <a:pt x="600" y="65"/>
                    </a:lnTo>
                    <a:lnTo>
                      <a:pt x="601" y="68"/>
                    </a:lnTo>
                    <a:lnTo>
                      <a:pt x="601" y="70"/>
                    </a:lnTo>
                    <a:lnTo>
                      <a:pt x="602" y="72"/>
                    </a:lnTo>
                    <a:lnTo>
                      <a:pt x="603" y="74"/>
                    </a:lnTo>
                    <a:lnTo>
                      <a:pt x="603" y="78"/>
                    </a:lnTo>
                    <a:lnTo>
                      <a:pt x="604" y="82"/>
                    </a:lnTo>
                    <a:lnTo>
                      <a:pt x="604" y="86"/>
                    </a:lnTo>
                    <a:lnTo>
                      <a:pt x="605" y="90"/>
                    </a:lnTo>
                    <a:lnTo>
                      <a:pt x="605" y="94"/>
                    </a:lnTo>
                    <a:lnTo>
                      <a:pt x="606" y="98"/>
                    </a:lnTo>
                    <a:lnTo>
                      <a:pt x="606" y="102"/>
                    </a:lnTo>
                    <a:lnTo>
                      <a:pt x="607" y="106"/>
                    </a:lnTo>
                    <a:lnTo>
                      <a:pt x="607" y="110"/>
                    </a:lnTo>
                    <a:lnTo>
                      <a:pt x="608" y="112"/>
                    </a:lnTo>
                    <a:lnTo>
                      <a:pt x="609" y="114"/>
                    </a:lnTo>
                    <a:lnTo>
                      <a:pt x="609" y="116"/>
                    </a:lnTo>
                    <a:lnTo>
                      <a:pt x="610" y="119"/>
                    </a:lnTo>
                    <a:lnTo>
                      <a:pt x="610" y="121"/>
                    </a:lnTo>
                    <a:lnTo>
                      <a:pt x="611" y="123"/>
                    </a:lnTo>
                    <a:lnTo>
                      <a:pt x="611" y="125"/>
                    </a:lnTo>
                    <a:lnTo>
                      <a:pt x="612" y="127"/>
                    </a:lnTo>
                    <a:lnTo>
                      <a:pt x="612" y="129"/>
                    </a:lnTo>
                    <a:lnTo>
                      <a:pt x="613" y="131"/>
                    </a:lnTo>
                    <a:lnTo>
                      <a:pt x="613" y="133"/>
                    </a:lnTo>
                    <a:lnTo>
                      <a:pt x="614" y="135"/>
                    </a:lnTo>
                    <a:lnTo>
                      <a:pt x="615" y="137"/>
                    </a:lnTo>
                    <a:lnTo>
                      <a:pt x="615" y="139"/>
                    </a:lnTo>
                    <a:lnTo>
                      <a:pt x="616" y="139"/>
                    </a:lnTo>
                    <a:lnTo>
                      <a:pt x="616" y="141"/>
                    </a:lnTo>
                    <a:lnTo>
                      <a:pt x="617" y="141"/>
                    </a:lnTo>
                    <a:lnTo>
                      <a:pt x="617" y="143"/>
                    </a:lnTo>
                    <a:lnTo>
                      <a:pt x="618" y="143"/>
                    </a:lnTo>
                    <a:lnTo>
                      <a:pt x="619" y="141"/>
                    </a:lnTo>
                    <a:lnTo>
                      <a:pt x="620" y="139"/>
                    </a:lnTo>
                    <a:lnTo>
                      <a:pt x="621" y="137"/>
                    </a:lnTo>
                    <a:lnTo>
                      <a:pt x="621" y="135"/>
                    </a:lnTo>
                    <a:lnTo>
                      <a:pt x="622" y="133"/>
                    </a:lnTo>
                    <a:lnTo>
                      <a:pt x="622" y="131"/>
                    </a:lnTo>
                    <a:lnTo>
                      <a:pt x="623" y="129"/>
                    </a:lnTo>
                    <a:lnTo>
                      <a:pt x="623" y="127"/>
                    </a:lnTo>
                    <a:lnTo>
                      <a:pt x="624" y="125"/>
                    </a:lnTo>
                    <a:lnTo>
                      <a:pt x="624" y="123"/>
                    </a:lnTo>
                    <a:lnTo>
                      <a:pt x="625" y="121"/>
                    </a:lnTo>
                    <a:lnTo>
                      <a:pt x="626" y="119"/>
                    </a:lnTo>
                    <a:lnTo>
                      <a:pt x="626" y="116"/>
                    </a:lnTo>
                    <a:lnTo>
                      <a:pt x="627" y="112"/>
                    </a:lnTo>
                    <a:lnTo>
                      <a:pt x="627" y="108"/>
                    </a:lnTo>
                    <a:lnTo>
                      <a:pt x="628" y="104"/>
                    </a:lnTo>
                    <a:lnTo>
                      <a:pt x="628" y="100"/>
                    </a:lnTo>
                    <a:lnTo>
                      <a:pt x="629" y="96"/>
                    </a:lnTo>
                    <a:lnTo>
                      <a:pt x="629" y="92"/>
                    </a:lnTo>
                    <a:lnTo>
                      <a:pt x="630" y="88"/>
                    </a:lnTo>
                    <a:lnTo>
                      <a:pt x="630" y="84"/>
                    </a:lnTo>
                    <a:lnTo>
                      <a:pt x="631" y="80"/>
                    </a:lnTo>
                    <a:lnTo>
                      <a:pt x="632" y="76"/>
                    </a:lnTo>
                    <a:lnTo>
                      <a:pt x="632" y="72"/>
                    </a:lnTo>
                    <a:lnTo>
                      <a:pt x="633" y="68"/>
                    </a:lnTo>
                    <a:lnTo>
                      <a:pt x="633" y="63"/>
                    </a:lnTo>
                    <a:lnTo>
                      <a:pt x="634" y="59"/>
                    </a:lnTo>
                    <a:lnTo>
                      <a:pt x="634" y="55"/>
                    </a:lnTo>
                    <a:lnTo>
                      <a:pt x="635" y="53"/>
                    </a:lnTo>
                    <a:lnTo>
                      <a:pt x="635" y="51"/>
                    </a:lnTo>
                    <a:lnTo>
                      <a:pt x="636" y="49"/>
                    </a:lnTo>
                    <a:lnTo>
                      <a:pt x="636" y="47"/>
                    </a:lnTo>
                    <a:lnTo>
                      <a:pt x="637" y="45"/>
                    </a:lnTo>
                    <a:lnTo>
                      <a:pt x="638" y="43"/>
                    </a:lnTo>
                    <a:lnTo>
                      <a:pt x="638" y="41"/>
                    </a:lnTo>
                    <a:lnTo>
                      <a:pt x="639" y="39"/>
                    </a:lnTo>
                    <a:lnTo>
                      <a:pt x="639" y="37"/>
                    </a:lnTo>
                    <a:lnTo>
                      <a:pt x="640" y="35"/>
                    </a:lnTo>
                    <a:lnTo>
                      <a:pt x="640" y="33"/>
                    </a:lnTo>
                    <a:lnTo>
                      <a:pt x="641" y="31"/>
                    </a:lnTo>
                    <a:lnTo>
                      <a:pt x="641" y="29"/>
                    </a:lnTo>
                    <a:lnTo>
                      <a:pt x="642" y="27"/>
                    </a:lnTo>
                    <a:lnTo>
                      <a:pt x="642" y="25"/>
                    </a:lnTo>
                    <a:lnTo>
                      <a:pt x="643" y="23"/>
                    </a:lnTo>
                    <a:lnTo>
                      <a:pt x="644" y="23"/>
                    </a:lnTo>
                    <a:lnTo>
                      <a:pt x="644" y="21"/>
                    </a:lnTo>
                    <a:lnTo>
                      <a:pt x="645" y="21"/>
                    </a:lnTo>
                    <a:lnTo>
                      <a:pt x="646" y="23"/>
                    </a:lnTo>
                    <a:lnTo>
                      <a:pt x="647" y="25"/>
                    </a:lnTo>
                    <a:lnTo>
                      <a:pt x="648" y="27"/>
                    </a:lnTo>
                    <a:lnTo>
                      <a:pt x="649" y="29"/>
                    </a:lnTo>
                    <a:lnTo>
                      <a:pt x="650" y="31"/>
                    </a:lnTo>
                    <a:lnTo>
                      <a:pt x="650" y="33"/>
                    </a:lnTo>
                    <a:lnTo>
                      <a:pt x="651" y="35"/>
                    </a:lnTo>
                    <a:lnTo>
                      <a:pt x="651" y="39"/>
                    </a:lnTo>
                    <a:lnTo>
                      <a:pt x="652" y="43"/>
                    </a:lnTo>
                    <a:lnTo>
                      <a:pt x="652" y="47"/>
                    </a:lnTo>
                    <a:lnTo>
                      <a:pt x="653" y="51"/>
                    </a:lnTo>
                    <a:lnTo>
                      <a:pt x="653" y="55"/>
                    </a:lnTo>
                    <a:lnTo>
                      <a:pt x="654" y="59"/>
                    </a:lnTo>
                    <a:lnTo>
                      <a:pt x="654" y="63"/>
                    </a:lnTo>
                    <a:lnTo>
                      <a:pt x="655" y="68"/>
                    </a:lnTo>
                    <a:lnTo>
                      <a:pt x="656" y="72"/>
                    </a:lnTo>
                    <a:lnTo>
                      <a:pt x="656" y="76"/>
                    </a:lnTo>
                    <a:lnTo>
                      <a:pt x="657" y="80"/>
                    </a:lnTo>
                    <a:lnTo>
                      <a:pt x="657" y="84"/>
                    </a:lnTo>
                    <a:lnTo>
                      <a:pt x="658" y="88"/>
                    </a:lnTo>
                    <a:lnTo>
                      <a:pt x="658" y="94"/>
                    </a:lnTo>
                    <a:lnTo>
                      <a:pt x="659" y="100"/>
                    </a:lnTo>
                    <a:lnTo>
                      <a:pt x="659" y="106"/>
                    </a:lnTo>
                    <a:lnTo>
                      <a:pt x="660" y="112"/>
                    </a:lnTo>
                    <a:lnTo>
                      <a:pt x="660" y="119"/>
                    </a:lnTo>
                    <a:lnTo>
                      <a:pt x="661" y="125"/>
                    </a:lnTo>
                    <a:lnTo>
                      <a:pt x="662" y="131"/>
                    </a:lnTo>
                    <a:lnTo>
                      <a:pt x="662" y="137"/>
                    </a:lnTo>
                    <a:lnTo>
                      <a:pt x="663" y="143"/>
                    </a:lnTo>
                    <a:lnTo>
                      <a:pt x="663" y="149"/>
                    </a:lnTo>
                    <a:lnTo>
                      <a:pt x="664" y="155"/>
                    </a:lnTo>
                    <a:lnTo>
                      <a:pt x="664" y="161"/>
                    </a:lnTo>
                    <a:lnTo>
                      <a:pt x="665" y="167"/>
                    </a:lnTo>
                    <a:lnTo>
                      <a:pt x="665" y="174"/>
                    </a:lnTo>
                    <a:lnTo>
                      <a:pt x="666" y="180"/>
                    </a:lnTo>
                    <a:lnTo>
                      <a:pt x="666" y="186"/>
                    </a:lnTo>
                    <a:lnTo>
                      <a:pt x="667" y="192"/>
                    </a:lnTo>
                    <a:lnTo>
                      <a:pt x="668" y="198"/>
                    </a:lnTo>
                    <a:lnTo>
                      <a:pt x="668" y="204"/>
                    </a:lnTo>
                    <a:lnTo>
                      <a:pt x="669" y="210"/>
                    </a:lnTo>
                    <a:lnTo>
                      <a:pt x="669" y="216"/>
                    </a:lnTo>
                    <a:lnTo>
                      <a:pt x="670" y="223"/>
                    </a:lnTo>
                    <a:lnTo>
                      <a:pt x="670" y="227"/>
                    </a:lnTo>
                    <a:lnTo>
                      <a:pt x="671" y="231"/>
                    </a:lnTo>
                    <a:lnTo>
                      <a:pt x="671" y="235"/>
                    </a:lnTo>
                    <a:lnTo>
                      <a:pt x="672" y="239"/>
                    </a:lnTo>
                    <a:lnTo>
                      <a:pt x="673" y="243"/>
                    </a:lnTo>
                    <a:lnTo>
                      <a:pt x="673" y="247"/>
                    </a:lnTo>
                    <a:lnTo>
                      <a:pt x="674" y="251"/>
                    </a:lnTo>
                    <a:lnTo>
                      <a:pt x="674" y="255"/>
                    </a:lnTo>
                    <a:lnTo>
                      <a:pt x="675" y="259"/>
                    </a:lnTo>
                    <a:lnTo>
                      <a:pt x="675" y="263"/>
                    </a:lnTo>
                    <a:lnTo>
                      <a:pt x="676" y="267"/>
                    </a:lnTo>
                    <a:lnTo>
                      <a:pt x="676" y="269"/>
                    </a:lnTo>
                    <a:lnTo>
                      <a:pt x="677" y="272"/>
                    </a:lnTo>
                    <a:lnTo>
                      <a:pt x="677" y="274"/>
                    </a:lnTo>
                    <a:lnTo>
                      <a:pt x="678" y="276"/>
                    </a:lnTo>
                    <a:lnTo>
                      <a:pt x="679" y="278"/>
                    </a:lnTo>
                    <a:lnTo>
                      <a:pt x="679" y="280"/>
                    </a:lnTo>
                    <a:lnTo>
                      <a:pt x="680" y="282"/>
                    </a:lnTo>
                    <a:lnTo>
                      <a:pt x="680" y="284"/>
                    </a:lnTo>
                    <a:lnTo>
                      <a:pt x="681" y="286"/>
                    </a:lnTo>
                    <a:lnTo>
                      <a:pt x="681" y="288"/>
                    </a:lnTo>
                    <a:lnTo>
                      <a:pt x="682" y="290"/>
                    </a:lnTo>
                    <a:lnTo>
                      <a:pt x="682" y="292"/>
                    </a:lnTo>
                    <a:lnTo>
                      <a:pt x="683" y="294"/>
                    </a:lnTo>
                    <a:lnTo>
                      <a:pt x="683" y="296"/>
                    </a:lnTo>
                    <a:lnTo>
                      <a:pt x="684" y="298"/>
                    </a:lnTo>
                    <a:lnTo>
                      <a:pt x="685" y="298"/>
                    </a:lnTo>
                    <a:lnTo>
                      <a:pt x="685" y="300"/>
                    </a:lnTo>
                    <a:lnTo>
                      <a:pt x="686" y="300"/>
                    </a:lnTo>
                    <a:lnTo>
                      <a:pt x="686" y="302"/>
                    </a:lnTo>
                    <a:lnTo>
                      <a:pt x="687" y="302"/>
                    </a:lnTo>
                    <a:lnTo>
                      <a:pt x="687" y="304"/>
                    </a:lnTo>
                    <a:lnTo>
                      <a:pt x="688" y="304"/>
                    </a:lnTo>
                    <a:lnTo>
                      <a:pt x="688" y="306"/>
                    </a:lnTo>
                    <a:lnTo>
                      <a:pt x="689" y="306"/>
                    </a:lnTo>
                    <a:lnTo>
                      <a:pt x="690" y="304"/>
                    </a:lnTo>
                    <a:lnTo>
                      <a:pt x="691" y="304"/>
                    </a:lnTo>
                    <a:lnTo>
                      <a:pt x="691" y="302"/>
                    </a:lnTo>
                    <a:lnTo>
                      <a:pt x="692" y="302"/>
                    </a:lnTo>
                    <a:lnTo>
                      <a:pt x="692" y="300"/>
                    </a:lnTo>
                    <a:lnTo>
                      <a:pt x="693" y="300"/>
                    </a:lnTo>
                    <a:lnTo>
                      <a:pt x="693" y="298"/>
                    </a:lnTo>
                    <a:lnTo>
                      <a:pt x="694" y="298"/>
                    </a:lnTo>
                    <a:lnTo>
                      <a:pt x="694" y="296"/>
                    </a:lnTo>
                    <a:lnTo>
                      <a:pt x="695" y="294"/>
                    </a:lnTo>
                    <a:lnTo>
                      <a:pt x="695" y="292"/>
                    </a:lnTo>
                    <a:lnTo>
                      <a:pt x="696" y="290"/>
                    </a:lnTo>
                    <a:lnTo>
                      <a:pt x="697" y="288"/>
                    </a:lnTo>
                    <a:lnTo>
                      <a:pt x="697" y="286"/>
                    </a:lnTo>
                    <a:lnTo>
                      <a:pt x="698" y="284"/>
                    </a:lnTo>
                    <a:lnTo>
                      <a:pt x="698" y="282"/>
                    </a:lnTo>
                    <a:lnTo>
                      <a:pt x="699" y="278"/>
                    </a:lnTo>
                    <a:lnTo>
                      <a:pt x="699" y="274"/>
                    </a:lnTo>
                    <a:lnTo>
                      <a:pt x="700" y="269"/>
                    </a:lnTo>
                    <a:lnTo>
                      <a:pt x="700" y="265"/>
                    </a:lnTo>
                    <a:lnTo>
                      <a:pt x="701" y="261"/>
                    </a:lnTo>
                    <a:lnTo>
                      <a:pt x="701" y="257"/>
                    </a:lnTo>
                    <a:lnTo>
                      <a:pt x="702" y="253"/>
                    </a:lnTo>
                    <a:lnTo>
                      <a:pt x="703" y="249"/>
                    </a:lnTo>
                    <a:lnTo>
                      <a:pt x="703" y="245"/>
                    </a:lnTo>
                    <a:lnTo>
                      <a:pt x="704" y="241"/>
                    </a:lnTo>
                    <a:lnTo>
                      <a:pt x="704" y="237"/>
                    </a:lnTo>
                    <a:lnTo>
                      <a:pt x="705" y="233"/>
                    </a:lnTo>
                    <a:lnTo>
                      <a:pt x="705" y="229"/>
                    </a:lnTo>
                    <a:lnTo>
                      <a:pt x="706" y="225"/>
                    </a:lnTo>
                    <a:lnTo>
                      <a:pt x="706" y="221"/>
                    </a:lnTo>
                    <a:lnTo>
                      <a:pt x="707" y="216"/>
                    </a:lnTo>
                    <a:lnTo>
                      <a:pt x="707" y="212"/>
                    </a:lnTo>
                    <a:lnTo>
                      <a:pt x="708" y="206"/>
                    </a:lnTo>
                    <a:lnTo>
                      <a:pt x="709" y="200"/>
                    </a:lnTo>
                    <a:lnTo>
                      <a:pt x="709" y="194"/>
                    </a:lnTo>
                    <a:lnTo>
                      <a:pt x="710" y="188"/>
                    </a:lnTo>
                    <a:lnTo>
                      <a:pt x="710" y="182"/>
                    </a:lnTo>
                    <a:lnTo>
                      <a:pt x="711" y="176"/>
                    </a:lnTo>
                    <a:lnTo>
                      <a:pt x="711" y="170"/>
                    </a:lnTo>
                    <a:lnTo>
                      <a:pt x="712" y="163"/>
                    </a:lnTo>
                    <a:lnTo>
                      <a:pt x="712" y="157"/>
                    </a:lnTo>
                    <a:lnTo>
                      <a:pt x="713" y="151"/>
                    </a:lnTo>
                    <a:lnTo>
                      <a:pt x="713" y="145"/>
                    </a:lnTo>
                    <a:lnTo>
                      <a:pt x="714" y="139"/>
                    </a:lnTo>
                    <a:lnTo>
                      <a:pt x="715" y="133"/>
                    </a:lnTo>
                    <a:lnTo>
                      <a:pt x="715" y="127"/>
                    </a:lnTo>
                    <a:lnTo>
                      <a:pt x="716" y="121"/>
                    </a:lnTo>
                    <a:lnTo>
                      <a:pt x="716" y="114"/>
                    </a:lnTo>
                    <a:lnTo>
                      <a:pt x="717" y="108"/>
                    </a:lnTo>
                    <a:lnTo>
                      <a:pt x="717" y="102"/>
                    </a:lnTo>
                    <a:lnTo>
                      <a:pt x="718" y="96"/>
                    </a:lnTo>
                    <a:lnTo>
                      <a:pt x="718" y="90"/>
                    </a:lnTo>
                    <a:lnTo>
                      <a:pt x="719" y="84"/>
                    </a:lnTo>
                    <a:lnTo>
                      <a:pt x="720" y="78"/>
                    </a:lnTo>
                    <a:lnTo>
                      <a:pt x="720" y="72"/>
                    </a:lnTo>
                    <a:lnTo>
                      <a:pt x="721" y="65"/>
                    </a:lnTo>
                    <a:lnTo>
                      <a:pt x="721" y="59"/>
                    </a:lnTo>
                    <a:lnTo>
                      <a:pt x="722" y="53"/>
                    </a:lnTo>
                    <a:lnTo>
                      <a:pt x="722" y="47"/>
                    </a:lnTo>
                    <a:lnTo>
                      <a:pt x="723" y="41"/>
                    </a:lnTo>
                    <a:lnTo>
                      <a:pt x="723" y="37"/>
                    </a:lnTo>
                    <a:lnTo>
                      <a:pt x="724" y="33"/>
                    </a:lnTo>
                    <a:lnTo>
                      <a:pt x="724" y="29"/>
                    </a:lnTo>
                    <a:lnTo>
                      <a:pt x="725" y="25"/>
                    </a:lnTo>
                    <a:lnTo>
                      <a:pt x="726" y="21"/>
                    </a:lnTo>
                    <a:lnTo>
                      <a:pt x="726" y="17"/>
                    </a:lnTo>
                    <a:lnTo>
                      <a:pt x="727" y="14"/>
                    </a:lnTo>
                    <a:lnTo>
                      <a:pt x="727" y="12"/>
                    </a:lnTo>
                    <a:lnTo>
                      <a:pt x="728" y="10"/>
                    </a:lnTo>
                    <a:lnTo>
                      <a:pt x="728" y="8"/>
                    </a:lnTo>
                    <a:lnTo>
                      <a:pt x="729" y="6"/>
                    </a:lnTo>
                    <a:lnTo>
                      <a:pt x="729" y="4"/>
                    </a:lnTo>
                    <a:lnTo>
                      <a:pt x="730" y="4"/>
                    </a:lnTo>
                    <a:lnTo>
                      <a:pt x="730" y="2"/>
                    </a:lnTo>
                    <a:lnTo>
                      <a:pt x="731" y="2"/>
                    </a:lnTo>
                    <a:lnTo>
                      <a:pt x="732" y="0"/>
                    </a:lnTo>
                    <a:lnTo>
                      <a:pt x="733" y="2"/>
                    </a:lnTo>
                    <a:lnTo>
                      <a:pt x="734" y="4"/>
                    </a:lnTo>
                    <a:lnTo>
                      <a:pt x="734" y="6"/>
                    </a:lnTo>
                    <a:lnTo>
                      <a:pt x="735" y="8"/>
                    </a:lnTo>
                    <a:lnTo>
                      <a:pt x="735" y="12"/>
                    </a:lnTo>
                    <a:lnTo>
                      <a:pt x="736" y="17"/>
                    </a:lnTo>
                    <a:lnTo>
                      <a:pt x="736" y="23"/>
                    </a:lnTo>
                    <a:lnTo>
                      <a:pt x="737" y="29"/>
                    </a:lnTo>
                    <a:lnTo>
                      <a:pt x="738" y="35"/>
                    </a:lnTo>
                    <a:lnTo>
                      <a:pt x="738" y="41"/>
                    </a:lnTo>
                    <a:lnTo>
                      <a:pt x="739" y="45"/>
                    </a:lnTo>
                    <a:lnTo>
                      <a:pt x="739" y="49"/>
                    </a:lnTo>
                    <a:lnTo>
                      <a:pt x="740" y="53"/>
                    </a:lnTo>
                    <a:lnTo>
                      <a:pt x="740" y="55"/>
                    </a:lnTo>
                    <a:lnTo>
                      <a:pt x="741" y="57"/>
                    </a:lnTo>
                    <a:lnTo>
                      <a:pt x="741" y="59"/>
                    </a:lnTo>
                    <a:lnTo>
                      <a:pt x="742" y="59"/>
                    </a:lnTo>
                    <a:lnTo>
                      <a:pt x="742" y="61"/>
                    </a:lnTo>
                    <a:lnTo>
                      <a:pt x="743" y="61"/>
                    </a:lnTo>
                    <a:lnTo>
                      <a:pt x="744" y="61"/>
                    </a:lnTo>
                    <a:lnTo>
                      <a:pt x="744" y="59"/>
                    </a:lnTo>
                    <a:lnTo>
                      <a:pt x="745" y="59"/>
                    </a:lnTo>
                    <a:lnTo>
                      <a:pt x="745" y="57"/>
                    </a:lnTo>
                    <a:lnTo>
                      <a:pt x="746" y="55"/>
                    </a:lnTo>
                    <a:lnTo>
                      <a:pt x="746" y="53"/>
                    </a:lnTo>
                    <a:lnTo>
                      <a:pt x="747" y="49"/>
                    </a:lnTo>
                    <a:lnTo>
                      <a:pt x="747" y="45"/>
                    </a:lnTo>
                    <a:lnTo>
                      <a:pt x="748" y="39"/>
                    </a:lnTo>
                    <a:lnTo>
                      <a:pt x="748" y="37"/>
                    </a:lnTo>
                    <a:lnTo>
                      <a:pt x="749" y="35"/>
                    </a:lnTo>
                    <a:lnTo>
                      <a:pt x="750" y="33"/>
                    </a:lnTo>
                    <a:lnTo>
                      <a:pt x="750" y="31"/>
                    </a:lnTo>
                    <a:lnTo>
                      <a:pt x="751" y="29"/>
                    </a:lnTo>
                    <a:lnTo>
                      <a:pt x="751" y="27"/>
                    </a:lnTo>
                    <a:lnTo>
                      <a:pt x="752" y="25"/>
                    </a:lnTo>
                    <a:lnTo>
                      <a:pt x="753" y="23"/>
                    </a:lnTo>
                    <a:lnTo>
                      <a:pt x="754" y="21"/>
                    </a:lnTo>
                    <a:lnTo>
                      <a:pt x="755" y="23"/>
                    </a:lnTo>
                    <a:lnTo>
                      <a:pt x="756" y="23"/>
                    </a:lnTo>
                    <a:lnTo>
                      <a:pt x="756" y="25"/>
                    </a:lnTo>
                    <a:lnTo>
                      <a:pt x="757" y="27"/>
                    </a:lnTo>
                    <a:lnTo>
                      <a:pt x="757" y="29"/>
                    </a:lnTo>
                    <a:lnTo>
                      <a:pt x="758" y="33"/>
                    </a:lnTo>
                    <a:lnTo>
                      <a:pt x="758" y="39"/>
                    </a:lnTo>
                    <a:lnTo>
                      <a:pt x="759" y="45"/>
                    </a:lnTo>
                    <a:lnTo>
                      <a:pt x="759" y="51"/>
                    </a:lnTo>
                    <a:lnTo>
                      <a:pt x="760" y="59"/>
                    </a:lnTo>
                    <a:lnTo>
                      <a:pt x="760" y="68"/>
                    </a:lnTo>
                    <a:lnTo>
                      <a:pt x="761" y="76"/>
                    </a:lnTo>
                    <a:lnTo>
                      <a:pt x="762" y="84"/>
                    </a:lnTo>
                    <a:lnTo>
                      <a:pt x="762" y="92"/>
                    </a:lnTo>
                    <a:lnTo>
                      <a:pt x="763" y="100"/>
                    </a:lnTo>
                    <a:lnTo>
                      <a:pt x="763" y="106"/>
                    </a:lnTo>
                    <a:lnTo>
                      <a:pt x="764" y="112"/>
                    </a:lnTo>
                    <a:lnTo>
                      <a:pt x="764" y="119"/>
                    </a:lnTo>
                    <a:lnTo>
                      <a:pt x="765" y="125"/>
                    </a:lnTo>
                    <a:lnTo>
                      <a:pt x="765" y="131"/>
                    </a:lnTo>
                    <a:lnTo>
                      <a:pt x="766" y="137"/>
                    </a:lnTo>
                    <a:lnTo>
                      <a:pt x="767" y="141"/>
                    </a:lnTo>
                    <a:lnTo>
                      <a:pt x="767" y="145"/>
                    </a:lnTo>
                    <a:lnTo>
                      <a:pt x="768" y="149"/>
                    </a:lnTo>
                    <a:lnTo>
                      <a:pt x="768" y="153"/>
                    </a:lnTo>
                    <a:lnTo>
                      <a:pt x="769" y="157"/>
                    </a:lnTo>
                    <a:lnTo>
                      <a:pt x="769" y="159"/>
                    </a:lnTo>
                    <a:lnTo>
                      <a:pt x="770" y="161"/>
                    </a:lnTo>
                    <a:lnTo>
                      <a:pt x="770" y="163"/>
                    </a:lnTo>
                    <a:lnTo>
                      <a:pt x="771" y="165"/>
                    </a:lnTo>
                    <a:lnTo>
                      <a:pt x="771" y="167"/>
                    </a:lnTo>
                    <a:lnTo>
                      <a:pt x="772" y="170"/>
                    </a:lnTo>
                    <a:lnTo>
                      <a:pt x="773" y="172"/>
                    </a:lnTo>
                    <a:lnTo>
                      <a:pt x="773" y="174"/>
                    </a:lnTo>
                    <a:lnTo>
                      <a:pt x="774" y="176"/>
                    </a:lnTo>
                    <a:lnTo>
                      <a:pt x="774" y="178"/>
                    </a:lnTo>
                    <a:lnTo>
                      <a:pt x="775" y="180"/>
                    </a:lnTo>
                    <a:lnTo>
                      <a:pt x="775" y="182"/>
                    </a:lnTo>
                    <a:lnTo>
                      <a:pt x="776" y="184"/>
                    </a:lnTo>
                    <a:lnTo>
                      <a:pt x="776" y="186"/>
                    </a:lnTo>
                    <a:lnTo>
                      <a:pt x="777" y="188"/>
                    </a:lnTo>
                    <a:lnTo>
                      <a:pt x="778" y="190"/>
                    </a:lnTo>
                    <a:lnTo>
                      <a:pt x="779" y="190"/>
                    </a:lnTo>
                    <a:lnTo>
                      <a:pt x="780" y="188"/>
                    </a:lnTo>
                    <a:lnTo>
                      <a:pt x="781" y="186"/>
                    </a:lnTo>
                    <a:lnTo>
                      <a:pt x="781" y="184"/>
                    </a:lnTo>
                    <a:lnTo>
                      <a:pt x="782" y="182"/>
                    </a:lnTo>
                    <a:lnTo>
                      <a:pt x="782" y="180"/>
                    </a:lnTo>
                    <a:lnTo>
                      <a:pt x="783" y="178"/>
                    </a:lnTo>
                    <a:lnTo>
                      <a:pt x="783" y="176"/>
                    </a:lnTo>
                    <a:lnTo>
                      <a:pt x="784" y="174"/>
                    </a:lnTo>
                    <a:lnTo>
                      <a:pt x="785" y="172"/>
                    </a:lnTo>
                    <a:lnTo>
                      <a:pt x="785" y="170"/>
                    </a:lnTo>
                    <a:lnTo>
                      <a:pt x="786" y="167"/>
                    </a:lnTo>
                    <a:lnTo>
                      <a:pt x="786" y="165"/>
                    </a:lnTo>
                    <a:lnTo>
                      <a:pt x="787" y="163"/>
                    </a:lnTo>
                  </a:path>
                </a:pathLst>
              </a:custGeom>
              <a:noFill/>
              <a:ln w="19050" cap="flat" cmpd="sng">
                <a:solidFill>
                  <a:schemeClr val="tx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20510" name="Line 353"/>
              <p:cNvSpPr>
                <a:spLocks noChangeShapeType="1"/>
              </p:cNvSpPr>
              <p:nvPr/>
            </p:nvSpPr>
            <p:spPr bwMode="auto">
              <a:xfrm>
                <a:off x="3437460" y="2948075"/>
                <a:ext cx="0" cy="373079"/>
              </a:xfrm>
              <a:prstGeom prst="line">
                <a:avLst/>
              </a:prstGeom>
              <a:noFill/>
              <a:ln w="28575">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20511" name="Text Box 363"/>
              <p:cNvSpPr txBox="1">
                <a:spLocks noChangeArrowheads="1"/>
              </p:cNvSpPr>
              <p:nvPr/>
            </p:nvSpPr>
            <p:spPr bwMode="auto">
              <a:xfrm>
                <a:off x="3176409" y="2609134"/>
                <a:ext cx="814701" cy="38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b="1"/>
                  <a:t> up</a:t>
                </a:r>
                <a:endParaRPr lang="en-GB" sz="1200" b="1"/>
              </a:p>
            </p:txBody>
          </p:sp>
          <p:sp>
            <p:nvSpPr>
              <p:cNvPr id="20512" name="Text Box 363"/>
              <p:cNvSpPr txBox="1">
                <a:spLocks noChangeArrowheads="1"/>
              </p:cNvSpPr>
              <p:nvPr/>
            </p:nvSpPr>
            <p:spPr bwMode="auto">
              <a:xfrm>
                <a:off x="3070778" y="3295754"/>
                <a:ext cx="898449" cy="389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200" b="1"/>
                  <a:t> down</a:t>
                </a:r>
                <a:endParaRPr lang="en-GB" sz="1200" b="1"/>
              </a:p>
            </p:txBody>
          </p:sp>
        </p:grpSp>
      </p:grpSp>
    </p:spTree>
    <p:extLst>
      <p:ext uri="{BB962C8B-B14F-4D97-AF65-F5344CB8AC3E}">
        <p14:creationId xmlns:p14="http://schemas.microsoft.com/office/powerpoint/2010/main" xmlns="" val="181853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191111"/>
            <a:ext cx="57422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600" b="1" dirty="0" err="1">
                <a:cs typeface="Arial" pitchFamily="34" charset="0"/>
              </a:rPr>
              <a:t>tDCS</a:t>
            </a:r>
            <a:r>
              <a:rPr lang="de-DE" sz="1600" b="1" dirty="0">
                <a:cs typeface="Arial" pitchFamily="34" charset="0"/>
              </a:rPr>
              <a:t> </a:t>
            </a:r>
            <a:r>
              <a:rPr lang="de-DE" sz="1600" b="1" dirty="0" err="1">
                <a:cs typeface="Arial" pitchFamily="34" charset="0"/>
              </a:rPr>
              <a:t>effects</a:t>
            </a:r>
            <a:r>
              <a:rPr lang="de-DE" sz="1600" b="1" dirty="0">
                <a:cs typeface="Arial" pitchFamily="34" charset="0"/>
              </a:rPr>
              <a:t> on </a:t>
            </a:r>
            <a:r>
              <a:rPr lang="de-DE" sz="1600" b="1" dirty="0" err="1">
                <a:cs typeface="Arial" pitchFamily="34" charset="0"/>
              </a:rPr>
              <a:t>complex</a:t>
            </a:r>
            <a:r>
              <a:rPr lang="de-DE" sz="1600" b="1" dirty="0">
                <a:cs typeface="Arial" pitchFamily="34" charset="0"/>
              </a:rPr>
              <a:t> </a:t>
            </a:r>
            <a:r>
              <a:rPr lang="de-DE" sz="1600" b="1" dirty="0" err="1">
                <a:cs typeface="Arial" pitchFamily="34" charset="0"/>
              </a:rPr>
              <a:t>whole</a:t>
            </a:r>
            <a:r>
              <a:rPr lang="de-DE" sz="1600" b="1" dirty="0">
                <a:cs typeface="Arial" pitchFamily="34" charset="0"/>
              </a:rPr>
              <a:t> </a:t>
            </a:r>
            <a:r>
              <a:rPr lang="de-DE" sz="1600" b="1" dirty="0" err="1">
                <a:cs typeface="Arial" pitchFamily="34" charset="0"/>
              </a:rPr>
              <a:t>body</a:t>
            </a:r>
            <a:r>
              <a:rPr lang="de-DE" sz="1600" b="1" dirty="0">
                <a:cs typeface="Arial" pitchFamily="34" charset="0"/>
              </a:rPr>
              <a:t> </a:t>
            </a:r>
            <a:r>
              <a:rPr lang="de-DE" sz="1600" b="1" dirty="0" err="1">
                <a:cs typeface="Arial" pitchFamily="34" charset="0"/>
              </a:rPr>
              <a:t>motor</a:t>
            </a:r>
            <a:r>
              <a:rPr lang="de-DE" sz="1600" b="1" dirty="0">
                <a:cs typeface="Arial" pitchFamily="34" charset="0"/>
              </a:rPr>
              <a:t> </a:t>
            </a:r>
            <a:r>
              <a:rPr lang="de-DE" sz="1600" b="1" dirty="0" err="1">
                <a:cs typeface="Arial" pitchFamily="34" charset="0"/>
              </a:rPr>
              <a:t>skill</a:t>
            </a:r>
            <a:r>
              <a:rPr lang="de-DE" sz="1600" b="1" dirty="0">
                <a:cs typeface="Arial" pitchFamily="34" charset="0"/>
              </a:rPr>
              <a:t> </a:t>
            </a:r>
            <a:r>
              <a:rPr lang="de-DE" sz="1600" b="1" dirty="0" err="1">
                <a:cs typeface="Arial" pitchFamily="34" charset="0"/>
              </a:rPr>
              <a:t>learning</a:t>
            </a:r>
            <a:endParaRPr lang="de-DE" sz="1600" b="1" dirty="0">
              <a:cs typeface="Arial" pitchFamily="34" charset="0"/>
            </a:endParaRPr>
          </a:p>
        </p:txBody>
      </p:sp>
      <p:pic>
        <p:nvPicPr>
          <p:cNvPr id="21507" name="Picture 2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45289" y="508001"/>
            <a:ext cx="1976967" cy="152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TextBox 42"/>
          <p:cNvSpPr txBox="1">
            <a:spLocks noChangeArrowheads="1"/>
          </p:cNvSpPr>
          <p:nvPr/>
        </p:nvSpPr>
        <p:spPr bwMode="auto">
          <a:xfrm>
            <a:off x="4968523" y="860426"/>
            <a:ext cx="58862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5400"/>
              <a:t>+</a:t>
            </a:r>
            <a:endParaRPr lang="en-US" sz="5400"/>
          </a:p>
        </p:txBody>
      </p:sp>
      <p:pic>
        <p:nvPicPr>
          <p:cNvPr id="21509" name="Picture 50" descr="figure-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91078" y="596900"/>
            <a:ext cx="2690988"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Rectangle 3"/>
          <p:cNvSpPr>
            <a:spLocks noChangeArrowheads="1"/>
          </p:cNvSpPr>
          <p:nvPr/>
        </p:nvSpPr>
        <p:spPr bwMode="auto">
          <a:xfrm>
            <a:off x="80434" y="5013325"/>
            <a:ext cx="3808588" cy="908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nvGrpSpPr>
          <p:cNvPr id="21511" name="Group 9"/>
          <p:cNvGrpSpPr>
            <a:grpSpLocks/>
          </p:cNvGrpSpPr>
          <p:nvPr/>
        </p:nvGrpSpPr>
        <p:grpSpPr bwMode="auto">
          <a:xfrm>
            <a:off x="91723" y="2124075"/>
            <a:ext cx="4769044" cy="3797300"/>
            <a:chOff x="103146" y="2123422"/>
            <a:chExt cx="5365823" cy="3797865"/>
          </a:xfrm>
        </p:grpSpPr>
        <p:pic>
          <p:nvPicPr>
            <p:cNvPr id="21516" name="Picture 8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146" y="2123422"/>
              <a:ext cx="4272599" cy="3797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7" name="Down Arrow 4"/>
            <p:cNvSpPr>
              <a:spLocks noChangeArrowheads="1"/>
            </p:cNvSpPr>
            <p:nvPr/>
          </p:nvSpPr>
          <p:spPr bwMode="auto">
            <a:xfrm rot="10800000">
              <a:off x="3684612" y="3744280"/>
              <a:ext cx="287079" cy="467832"/>
            </a:xfrm>
            <a:prstGeom prst="downArrow">
              <a:avLst>
                <a:gd name="adj1" fmla="val 50000"/>
                <a:gd name="adj2" fmla="val 49998"/>
              </a:avLst>
            </a:prstGeom>
            <a:solidFill>
              <a:srgbClr val="FF0000"/>
            </a:solidFill>
            <a:ln w="9525">
              <a:solidFill>
                <a:schemeClr val="bg2"/>
              </a:solidFill>
              <a:miter lim="800000"/>
              <a:headEnd/>
              <a:tailEnd/>
            </a:ln>
          </p:spPr>
          <p:txBody>
            <a:bodyPr wrap="none" anchor="ctr"/>
            <a:lstStyle/>
            <a:p>
              <a:pPr algn="ctr"/>
              <a:endParaRPr lang="en-US"/>
            </a:p>
          </p:txBody>
        </p:sp>
        <p:sp>
          <p:nvSpPr>
            <p:cNvPr id="21518" name="Down Arrow 85"/>
            <p:cNvSpPr>
              <a:spLocks noChangeArrowheads="1"/>
            </p:cNvSpPr>
            <p:nvPr/>
          </p:nvSpPr>
          <p:spPr bwMode="auto">
            <a:xfrm>
              <a:off x="3684612" y="4551929"/>
              <a:ext cx="287079" cy="467832"/>
            </a:xfrm>
            <a:prstGeom prst="downArrow">
              <a:avLst>
                <a:gd name="adj1" fmla="val 50000"/>
                <a:gd name="adj2" fmla="val 49998"/>
              </a:avLst>
            </a:prstGeom>
            <a:solidFill>
              <a:srgbClr val="0000FF"/>
            </a:solidFill>
            <a:ln w="9525">
              <a:solidFill>
                <a:schemeClr val="bg2"/>
              </a:solidFill>
              <a:miter lim="800000"/>
              <a:headEnd/>
              <a:tailEnd/>
            </a:ln>
          </p:spPr>
          <p:txBody>
            <a:bodyPr wrap="none" anchor="ctr"/>
            <a:lstStyle/>
            <a:p>
              <a:pPr algn="ctr"/>
              <a:endParaRPr lang="en-US"/>
            </a:p>
          </p:txBody>
        </p:sp>
        <p:sp>
          <p:nvSpPr>
            <p:cNvPr id="21519" name="TextBox 6"/>
            <p:cNvSpPr txBox="1">
              <a:spLocks noChangeArrowheads="1"/>
            </p:cNvSpPr>
            <p:nvPr/>
          </p:nvSpPr>
          <p:spPr bwMode="auto">
            <a:xfrm>
              <a:off x="3971691" y="3889733"/>
              <a:ext cx="1493740" cy="30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400"/>
                <a:t>motor learning</a:t>
              </a:r>
              <a:endParaRPr lang="en-US" sz="1400"/>
            </a:p>
          </p:txBody>
        </p:sp>
        <p:sp>
          <p:nvSpPr>
            <p:cNvPr id="21520" name="TextBox 87"/>
            <p:cNvSpPr txBox="1">
              <a:spLocks noChangeArrowheads="1"/>
            </p:cNvSpPr>
            <p:nvPr/>
          </p:nvSpPr>
          <p:spPr bwMode="auto">
            <a:xfrm>
              <a:off x="3975229" y="4605682"/>
              <a:ext cx="1493740" cy="30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400"/>
                <a:t>motor learning</a:t>
              </a:r>
              <a:endParaRPr lang="en-US" sz="1400"/>
            </a:p>
          </p:txBody>
        </p:sp>
      </p:grpSp>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58456" y="2136776"/>
            <a:ext cx="4065411" cy="376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a:spLocks noChangeArrowheads="1"/>
          </p:cNvSpPr>
          <p:nvPr/>
        </p:nvSpPr>
        <p:spPr bwMode="auto">
          <a:xfrm>
            <a:off x="568678" y="6054726"/>
            <a:ext cx="8144933"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400" b="1">
                <a:solidFill>
                  <a:schemeClr val="tx2"/>
                </a:solidFill>
              </a:rPr>
              <a:t>In complex behavioral paradigms, the “active” tDCS reference electrode can interfere with skill learning! </a:t>
            </a:r>
          </a:p>
        </p:txBody>
      </p:sp>
      <p:sp>
        <p:nvSpPr>
          <p:cNvPr id="11" name="Rectangle 10"/>
          <p:cNvSpPr>
            <a:spLocks noChangeArrowheads="1"/>
          </p:cNvSpPr>
          <p:nvPr/>
        </p:nvSpPr>
        <p:spPr bwMode="auto">
          <a:xfrm>
            <a:off x="80434" y="5114925"/>
            <a:ext cx="3452988" cy="806450"/>
          </a:xfrm>
          <a:prstGeom prst="rect">
            <a:avLst/>
          </a:prstGeom>
          <a:solidFill>
            <a:schemeClr val="bg1"/>
          </a:solidFill>
          <a:ln w="9525">
            <a:solidFill>
              <a:schemeClr val="bg1"/>
            </a:solidFill>
            <a:miter lim="800000"/>
            <a:headEnd/>
            <a:tailEnd/>
          </a:ln>
        </p:spPr>
        <p:txBody>
          <a:bodyPr wrap="none" anchor="ctr"/>
          <a:lstStyle/>
          <a:p>
            <a:pPr algn="ctr"/>
            <a:endParaRPr lang="en-US"/>
          </a:p>
        </p:txBody>
      </p:sp>
      <p:sp>
        <p:nvSpPr>
          <p:cNvPr id="21515" name="Rectangle 5"/>
          <p:cNvSpPr>
            <a:spLocks noChangeArrowheads="1"/>
          </p:cNvSpPr>
          <p:nvPr/>
        </p:nvSpPr>
        <p:spPr bwMode="auto">
          <a:xfrm>
            <a:off x="7192434" y="1703388"/>
            <a:ext cx="194796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de-DE" sz="1000"/>
              <a:t>Kaminski et al., </a:t>
            </a:r>
            <a:r>
              <a:rPr lang="de-DE" sz="1000" b="1" i="1"/>
              <a:t>in review </a:t>
            </a:r>
            <a:r>
              <a:rPr lang="de-DE" sz="1000"/>
              <a:t>2013</a:t>
            </a:r>
            <a:endParaRPr lang="en-US" sz="1000"/>
          </a:p>
        </p:txBody>
      </p:sp>
    </p:spTree>
    <p:extLst>
      <p:ext uri="{BB962C8B-B14F-4D97-AF65-F5344CB8AC3E}">
        <p14:creationId xmlns:p14="http://schemas.microsoft.com/office/powerpoint/2010/main" xmlns="" val="3496490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0"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5510" y="274638"/>
            <a:ext cx="8832981"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700" dirty="0" err="1" smtClean="0">
                <a:solidFill>
                  <a:schemeClr val="tx2"/>
                </a:solidFill>
                <a:latin typeface="Verdana" pitchFamily="34" charset="0"/>
                <a:ea typeface="ＭＳ Ｐゴシック" pitchFamily="34" charset="-128"/>
                <a:cs typeface="Verdana" pitchFamily="34" charset="0"/>
              </a:rPr>
              <a:t>Improving</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Somatosensory</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Function</a:t>
            </a:r>
            <a:endParaRPr lang="de-DE" sz="37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251860488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007" name="Picture 23" descr="Diskriminator_hand_up"/>
          <p:cNvPicPr>
            <a:picLocks noChangeAspect="1" noChangeArrowheads="1"/>
          </p:cNvPicPr>
          <p:nvPr/>
        </p:nvPicPr>
        <p:blipFill>
          <a:blip r:embed="rId3" cstate="print"/>
          <a:srcRect/>
          <a:stretch>
            <a:fillRect/>
          </a:stretch>
        </p:blipFill>
        <p:spPr bwMode="auto">
          <a:xfrm>
            <a:off x="219517" y="1204574"/>
            <a:ext cx="1439863" cy="1944687"/>
          </a:xfrm>
          <a:prstGeom prst="rect">
            <a:avLst/>
          </a:prstGeom>
          <a:noFill/>
          <a:ln w="9525">
            <a:noFill/>
            <a:miter lim="800000"/>
            <a:headEnd/>
            <a:tailEnd/>
          </a:ln>
          <a:effectLst>
            <a:outerShdw dist="107763" dir="2700000" algn="ctr" rotWithShape="0">
              <a:srgbClr val="808080">
                <a:alpha val="50000"/>
              </a:srgbClr>
            </a:outerShdw>
          </a:effectLst>
        </p:spPr>
      </p:pic>
      <p:pic>
        <p:nvPicPr>
          <p:cNvPr id="48" name="Picture 3" descr="paulus">
            <a:hlinkClick r:id="rId4"/>
          </p:cNvPr>
          <p:cNvPicPr>
            <a:picLocks noChangeAspect="1" noChangeArrowheads="1"/>
          </p:cNvPicPr>
          <p:nvPr/>
        </p:nvPicPr>
        <p:blipFill>
          <a:blip r:embed="rId5" cstate="print"/>
          <a:srcRect/>
          <a:stretch>
            <a:fillRect/>
          </a:stretch>
        </p:blipFill>
        <p:spPr bwMode="auto">
          <a:xfrm>
            <a:off x="118711" y="3789041"/>
            <a:ext cx="1641475" cy="1990725"/>
          </a:xfrm>
          <a:prstGeom prst="rect">
            <a:avLst/>
          </a:prstGeom>
          <a:noFill/>
        </p:spPr>
      </p:pic>
      <p:sp>
        <p:nvSpPr>
          <p:cNvPr id="5" name="Title 1"/>
          <p:cNvSpPr txBox="1">
            <a:spLocks/>
          </p:cNvSpPr>
          <p:nvPr/>
        </p:nvSpPr>
        <p:spPr>
          <a:xfrm>
            <a:off x="155510" y="274638"/>
            <a:ext cx="8832981"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700" dirty="0" err="1" smtClean="0">
                <a:solidFill>
                  <a:schemeClr val="tx2"/>
                </a:solidFill>
                <a:latin typeface="Verdana" pitchFamily="34" charset="0"/>
                <a:ea typeface="ＭＳ Ｐゴシック" pitchFamily="34" charset="-128"/>
                <a:cs typeface="Verdana" pitchFamily="34" charset="0"/>
              </a:rPr>
              <a:t>Improving</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Somatosensory</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Function</a:t>
            </a:r>
            <a:endParaRPr lang="de-DE" sz="37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329347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dirty="0" smtClean="0">
                <a:solidFill>
                  <a:schemeClr val="tx2"/>
                </a:solidFill>
                <a:latin typeface="Verdana" pitchFamily="34" charset="0"/>
                <a:cs typeface="Verdana" pitchFamily="34" charset="0"/>
              </a:rPr>
              <a:t>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Classical</a:t>
            </a:r>
            <a:r>
              <a:rPr lang="de-DE" sz="3100" dirty="0" smtClean="0">
                <a:solidFill>
                  <a:schemeClr val="tx2"/>
                </a:solidFill>
                <a:latin typeface="Verdana" pitchFamily="34" charset="0"/>
                <a:cs typeface="Verdana" pitchFamily="34" charset="0"/>
              </a:rPr>
              <a:t> View: </a:t>
            </a:r>
          </a:p>
          <a:p>
            <a:pPr algn="ctr" eaLnBrk="1" hangingPunct="1">
              <a:spcAft>
                <a:spcPts val="600"/>
              </a:spcAft>
            </a:pPr>
            <a:r>
              <a:rPr lang="de-DE" sz="3100" i="1" dirty="0" err="1" smtClean="0">
                <a:solidFill>
                  <a:srgbClr val="C00000"/>
                </a:solidFill>
                <a:latin typeface="Verdana" pitchFamily="34" charset="0"/>
                <a:cs typeface="Verdana" pitchFamily="34" charset="0"/>
              </a:rPr>
              <a:t>How</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would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one</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learn</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anything</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new</a:t>
            </a:r>
            <a:r>
              <a:rPr lang="de-DE" sz="3100" i="1" dirty="0" smtClean="0">
                <a:solidFill>
                  <a:srgbClr val="C00000"/>
                </a:solidFill>
                <a:latin typeface="Verdana" pitchFamily="34" charset="0"/>
                <a:cs typeface="Verdana" pitchFamily="34" charset="0"/>
              </a:rPr>
              <a:t>?</a:t>
            </a:r>
          </a:p>
        </p:txBody>
      </p:sp>
    </p:spTree>
    <p:extLst>
      <p:ext uri="{BB962C8B-B14F-4D97-AF65-F5344CB8AC3E}">
        <p14:creationId xmlns:p14="http://schemas.microsoft.com/office/powerpoint/2010/main" xmlns="" val="271652655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007" name="Picture 23" descr="Diskriminator_hand_up"/>
          <p:cNvPicPr>
            <a:picLocks noChangeAspect="1" noChangeArrowheads="1"/>
          </p:cNvPicPr>
          <p:nvPr/>
        </p:nvPicPr>
        <p:blipFill>
          <a:blip r:embed="rId3" cstate="print"/>
          <a:srcRect/>
          <a:stretch>
            <a:fillRect/>
          </a:stretch>
        </p:blipFill>
        <p:spPr bwMode="auto">
          <a:xfrm>
            <a:off x="219517" y="1204574"/>
            <a:ext cx="1439863" cy="1944687"/>
          </a:xfrm>
          <a:prstGeom prst="rect">
            <a:avLst/>
          </a:prstGeom>
          <a:noFill/>
          <a:ln w="9525">
            <a:noFill/>
            <a:miter lim="800000"/>
            <a:headEnd/>
            <a:tailEnd/>
          </a:ln>
          <a:effectLst>
            <a:outerShdw dist="107763" dir="2700000" algn="ctr" rotWithShape="0">
              <a:srgbClr val="808080">
                <a:alpha val="50000"/>
              </a:srgbClr>
            </a:outerShdw>
          </a:effectLst>
        </p:spPr>
      </p:pic>
      <p:pic>
        <p:nvPicPr>
          <p:cNvPr id="48" name="Picture 3" descr="paulus">
            <a:hlinkClick r:id="rId4"/>
          </p:cNvPr>
          <p:cNvPicPr>
            <a:picLocks noChangeAspect="1" noChangeArrowheads="1"/>
          </p:cNvPicPr>
          <p:nvPr/>
        </p:nvPicPr>
        <p:blipFill>
          <a:blip r:embed="rId5" cstate="print"/>
          <a:srcRect/>
          <a:stretch>
            <a:fillRect/>
          </a:stretch>
        </p:blipFill>
        <p:spPr bwMode="auto">
          <a:xfrm>
            <a:off x="118711" y="3789041"/>
            <a:ext cx="1641475" cy="1990725"/>
          </a:xfrm>
          <a:prstGeom prst="rect">
            <a:avLst/>
          </a:prstGeom>
          <a:noFill/>
        </p:spPr>
      </p:pic>
      <p:sp>
        <p:nvSpPr>
          <p:cNvPr id="5" name="Title 1"/>
          <p:cNvSpPr txBox="1">
            <a:spLocks/>
          </p:cNvSpPr>
          <p:nvPr/>
        </p:nvSpPr>
        <p:spPr>
          <a:xfrm>
            <a:off x="155510" y="274638"/>
            <a:ext cx="8832981"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700" dirty="0" err="1" smtClean="0">
                <a:solidFill>
                  <a:schemeClr val="tx2"/>
                </a:solidFill>
                <a:latin typeface="Verdana" pitchFamily="34" charset="0"/>
                <a:ea typeface="ＭＳ Ｐゴシック" pitchFamily="34" charset="-128"/>
                <a:cs typeface="Verdana" pitchFamily="34" charset="0"/>
              </a:rPr>
              <a:t>Improving</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Somatosensory</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Function</a:t>
            </a:r>
            <a:endParaRPr lang="de-DE" sz="3700" dirty="0">
              <a:solidFill>
                <a:schemeClr val="tx2"/>
              </a:solidFill>
              <a:latin typeface="Verdana" pitchFamily="34" charset="0"/>
              <a:ea typeface="ＭＳ Ｐゴシック" pitchFamily="34" charset="-128"/>
              <a:cs typeface="Verdana" pitchFamily="34" charset="0"/>
            </a:endParaRPr>
          </a:p>
        </p:txBody>
      </p:sp>
      <p:pic>
        <p:nvPicPr>
          <p:cNvPr id="2" name="Grafik 1"/>
          <p:cNvPicPr>
            <a:picLocks noChangeAspect="1"/>
          </p:cNvPicPr>
          <p:nvPr/>
        </p:nvPicPr>
        <p:blipFill rotWithShape="1">
          <a:blip r:embed="rId6" cstate="print">
            <a:extLst>
              <a:ext uri="{28A0092B-C50C-407E-A947-70E740481C1C}">
                <a14:useLocalDpi xmlns:a14="http://schemas.microsoft.com/office/drawing/2010/main" xmlns="" val="0"/>
              </a:ext>
            </a:extLst>
          </a:blip>
          <a:srcRect b="25817"/>
          <a:stretch/>
        </p:blipFill>
        <p:spPr>
          <a:xfrm>
            <a:off x="1979204" y="2085918"/>
            <a:ext cx="7009287" cy="4007378"/>
          </a:xfrm>
          <a:prstGeom prst="rect">
            <a:avLst/>
          </a:prstGeom>
        </p:spPr>
      </p:pic>
      <p:sp>
        <p:nvSpPr>
          <p:cNvPr id="6" name="Textfeld 5"/>
          <p:cNvSpPr txBox="1"/>
          <p:nvPr/>
        </p:nvSpPr>
        <p:spPr>
          <a:xfrm>
            <a:off x="4443986" y="1750989"/>
            <a:ext cx="2029723" cy="430887"/>
          </a:xfrm>
          <a:prstGeom prst="rect">
            <a:avLst/>
          </a:prstGeom>
          <a:noFill/>
        </p:spPr>
        <p:txBody>
          <a:bodyPr wrap="none" rtlCol="0">
            <a:spAutoFit/>
          </a:bodyPr>
          <a:lstStyle/>
          <a:p>
            <a:pPr>
              <a:spcAft>
                <a:spcPts val="1200"/>
              </a:spcAft>
            </a:pPr>
            <a:r>
              <a:rPr lang="de-DE" sz="2200" dirty="0" err="1" smtClean="0">
                <a:latin typeface="Verdana"/>
                <a:cs typeface="Verdana"/>
              </a:rPr>
              <a:t>Anodal</a:t>
            </a:r>
            <a:r>
              <a:rPr lang="de-DE" sz="2200" dirty="0" smtClean="0">
                <a:latin typeface="Verdana"/>
                <a:cs typeface="Verdana"/>
              </a:rPr>
              <a:t> TDCS</a:t>
            </a:r>
          </a:p>
        </p:txBody>
      </p:sp>
      <p:sp>
        <p:nvSpPr>
          <p:cNvPr id="3" name="Textfeld 2"/>
          <p:cNvSpPr txBox="1"/>
          <p:nvPr/>
        </p:nvSpPr>
        <p:spPr>
          <a:xfrm>
            <a:off x="5660121" y="6093297"/>
            <a:ext cx="3590214" cy="323165"/>
          </a:xfrm>
          <a:prstGeom prst="rect">
            <a:avLst/>
          </a:prstGeom>
          <a:noFill/>
        </p:spPr>
        <p:txBody>
          <a:bodyPr wrap="none" rtlCol="0">
            <a:spAutoFit/>
          </a:bodyPr>
          <a:lstStyle/>
          <a:p>
            <a:pPr>
              <a:spcAft>
                <a:spcPts val="1200"/>
              </a:spcAft>
            </a:pPr>
            <a:r>
              <a:rPr lang="de-DE" sz="1500" dirty="0" err="1" smtClean="0">
                <a:latin typeface="Verdana"/>
                <a:cs typeface="Verdana"/>
              </a:rPr>
              <a:t>Ragert</a:t>
            </a:r>
            <a:r>
              <a:rPr lang="de-DE" sz="1500" dirty="0" smtClean="0">
                <a:latin typeface="Verdana"/>
                <a:cs typeface="Verdana"/>
              </a:rPr>
              <a:t> et al. </a:t>
            </a:r>
            <a:r>
              <a:rPr lang="de-DE" sz="1500" dirty="0" err="1" smtClean="0">
                <a:latin typeface="Verdana"/>
                <a:cs typeface="Verdana"/>
              </a:rPr>
              <a:t>Clin</a:t>
            </a:r>
            <a:r>
              <a:rPr lang="de-DE" sz="1500" dirty="0" smtClean="0">
                <a:latin typeface="Verdana"/>
                <a:cs typeface="Verdana"/>
              </a:rPr>
              <a:t> </a:t>
            </a:r>
            <a:r>
              <a:rPr lang="de-DE" sz="1500" dirty="0" err="1" smtClean="0">
                <a:latin typeface="Verdana"/>
                <a:cs typeface="Verdana"/>
              </a:rPr>
              <a:t>Neurophyiol</a:t>
            </a:r>
            <a:r>
              <a:rPr lang="de-DE" sz="1500" dirty="0" smtClean="0">
                <a:latin typeface="Verdana"/>
                <a:cs typeface="Verdana"/>
              </a:rPr>
              <a:t> 2008</a:t>
            </a:r>
          </a:p>
        </p:txBody>
      </p:sp>
    </p:spTree>
    <p:extLst>
      <p:ext uri="{BB962C8B-B14F-4D97-AF65-F5344CB8AC3E}">
        <p14:creationId xmlns:p14="http://schemas.microsoft.com/office/powerpoint/2010/main" xmlns="" val="382544790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007" name="Picture 23" descr="Diskriminator_hand_up"/>
          <p:cNvPicPr>
            <a:picLocks noChangeAspect="1" noChangeArrowheads="1"/>
          </p:cNvPicPr>
          <p:nvPr/>
        </p:nvPicPr>
        <p:blipFill>
          <a:blip r:embed="rId3" cstate="print"/>
          <a:srcRect/>
          <a:stretch>
            <a:fillRect/>
          </a:stretch>
        </p:blipFill>
        <p:spPr bwMode="auto">
          <a:xfrm>
            <a:off x="219517" y="1204574"/>
            <a:ext cx="1439863" cy="1944687"/>
          </a:xfrm>
          <a:prstGeom prst="rect">
            <a:avLst/>
          </a:prstGeom>
          <a:noFill/>
          <a:ln w="9525">
            <a:noFill/>
            <a:miter lim="800000"/>
            <a:headEnd/>
            <a:tailEnd/>
          </a:ln>
          <a:effectLst>
            <a:outerShdw dist="107763" dir="2700000" algn="ctr" rotWithShape="0">
              <a:srgbClr val="808080">
                <a:alpha val="50000"/>
              </a:srgbClr>
            </a:outerShdw>
          </a:effectLst>
        </p:spPr>
      </p:pic>
      <p:pic>
        <p:nvPicPr>
          <p:cNvPr id="48" name="Picture 3" descr="paulus">
            <a:hlinkClick r:id="rId4"/>
          </p:cNvPr>
          <p:cNvPicPr>
            <a:picLocks noChangeAspect="1" noChangeArrowheads="1"/>
          </p:cNvPicPr>
          <p:nvPr/>
        </p:nvPicPr>
        <p:blipFill>
          <a:blip r:embed="rId5" cstate="print"/>
          <a:srcRect/>
          <a:stretch>
            <a:fillRect/>
          </a:stretch>
        </p:blipFill>
        <p:spPr bwMode="auto">
          <a:xfrm>
            <a:off x="118711" y="3789041"/>
            <a:ext cx="1641475" cy="1990725"/>
          </a:xfrm>
          <a:prstGeom prst="rect">
            <a:avLst/>
          </a:prstGeom>
          <a:noFill/>
        </p:spPr>
      </p:pic>
      <p:sp>
        <p:nvSpPr>
          <p:cNvPr id="5" name="Title 1"/>
          <p:cNvSpPr txBox="1">
            <a:spLocks/>
          </p:cNvSpPr>
          <p:nvPr/>
        </p:nvSpPr>
        <p:spPr>
          <a:xfrm>
            <a:off x="155510" y="274638"/>
            <a:ext cx="8832981"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700" dirty="0" err="1" smtClean="0">
                <a:solidFill>
                  <a:schemeClr val="tx2"/>
                </a:solidFill>
                <a:latin typeface="Verdana" pitchFamily="34" charset="0"/>
                <a:ea typeface="ＭＳ Ｐゴシック" pitchFamily="34" charset="-128"/>
                <a:cs typeface="Verdana" pitchFamily="34" charset="0"/>
              </a:rPr>
              <a:t>Improving</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Somatosensory</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Function</a:t>
            </a:r>
            <a:endParaRPr lang="de-DE" sz="3700" dirty="0">
              <a:solidFill>
                <a:schemeClr val="tx2"/>
              </a:solidFill>
              <a:latin typeface="Verdana" pitchFamily="34" charset="0"/>
              <a:ea typeface="ＭＳ Ｐゴシック" pitchFamily="34" charset="-128"/>
              <a:cs typeface="Verdana" pitchFamily="34" charset="0"/>
            </a:endParaRPr>
          </a:p>
        </p:txBody>
      </p:sp>
      <p:grpSp>
        <p:nvGrpSpPr>
          <p:cNvPr id="7" name="Gruppieren 6"/>
          <p:cNvGrpSpPr/>
          <p:nvPr/>
        </p:nvGrpSpPr>
        <p:grpSpPr>
          <a:xfrm>
            <a:off x="2139730" y="1772816"/>
            <a:ext cx="6272697" cy="4176464"/>
            <a:chOff x="2407196" y="1628800"/>
            <a:chExt cx="7056784" cy="4176464"/>
          </a:xfrm>
        </p:grpSpPr>
        <p:pic>
          <p:nvPicPr>
            <p:cNvPr id="3" name="Grafik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407196" y="1779713"/>
              <a:ext cx="6912770" cy="4025551"/>
            </a:xfrm>
            <a:prstGeom prst="rect">
              <a:avLst/>
            </a:prstGeom>
          </p:spPr>
        </p:pic>
        <p:sp>
          <p:nvSpPr>
            <p:cNvPr id="10" name="Line 56"/>
            <p:cNvSpPr>
              <a:spLocks noChangeShapeType="1"/>
            </p:cNvSpPr>
            <p:nvPr/>
          </p:nvSpPr>
          <p:spPr bwMode="auto">
            <a:xfrm flipV="1">
              <a:off x="3189039" y="1628800"/>
              <a:ext cx="1787" cy="3887788"/>
            </a:xfrm>
            <a:prstGeom prst="line">
              <a:avLst/>
            </a:prstGeom>
            <a:noFill/>
            <a:ln w="8001">
              <a:solidFill>
                <a:schemeClr val="tx1"/>
              </a:solidFill>
              <a:round/>
              <a:headEnd/>
              <a:tailEnd/>
            </a:ln>
          </p:spPr>
          <p:txBody>
            <a:bodyPr/>
            <a:lstStyle/>
            <a:p>
              <a:endParaRPr lang="en-US"/>
            </a:p>
          </p:txBody>
        </p:sp>
        <p:sp>
          <p:nvSpPr>
            <p:cNvPr id="11" name="Line 98"/>
            <p:cNvSpPr>
              <a:spLocks noChangeShapeType="1"/>
            </p:cNvSpPr>
            <p:nvPr/>
          </p:nvSpPr>
          <p:spPr bwMode="auto">
            <a:xfrm>
              <a:off x="3192611" y="5521350"/>
              <a:ext cx="6271369" cy="1588"/>
            </a:xfrm>
            <a:prstGeom prst="line">
              <a:avLst/>
            </a:prstGeom>
            <a:noFill/>
            <a:ln w="8001">
              <a:solidFill>
                <a:schemeClr val="tx1"/>
              </a:solidFill>
              <a:round/>
              <a:headEnd/>
              <a:tailEnd/>
            </a:ln>
          </p:spPr>
          <p:txBody>
            <a:bodyPr/>
            <a:lstStyle/>
            <a:p>
              <a:endParaRPr lang="en-US"/>
            </a:p>
          </p:txBody>
        </p:sp>
        <p:sp>
          <p:nvSpPr>
            <p:cNvPr id="12" name="Textfeld 11"/>
            <p:cNvSpPr txBox="1"/>
            <p:nvPr/>
          </p:nvSpPr>
          <p:spPr>
            <a:xfrm>
              <a:off x="4999484" y="1629961"/>
              <a:ext cx="2113921" cy="430887"/>
            </a:xfrm>
            <a:prstGeom prst="rect">
              <a:avLst/>
            </a:prstGeom>
            <a:solidFill>
              <a:schemeClr val="bg1"/>
            </a:solidFill>
          </p:spPr>
          <p:txBody>
            <a:bodyPr wrap="none" rtlCol="0">
              <a:spAutoFit/>
            </a:bodyPr>
            <a:lstStyle/>
            <a:p>
              <a:pPr>
                <a:spcAft>
                  <a:spcPts val="1200"/>
                </a:spcAft>
              </a:pPr>
              <a:r>
                <a:rPr lang="de-DE" sz="2200" dirty="0" smtClean="0">
                  <a:latin typeface="Verdana"/>
                  <a:cs typeface="Verdana"/>
                </a:rPr>
                <a:t>Sham TDCS</a:t>
              </a:r>
            </a:p>
          </p:txBody>
        </p:sp>
      </p:grpSp>
      <p:sp>
        <p:nvSpPr>
          <p:cNvPr id="13" name="Textfeld 12"/>
          <p:cNvSpPr txBox="1"/>
          <p:nvPr/>
        </p:nvSpPr>
        <p:spPr>
          <a:xfrm>
            <a:off x="5660121" y="6093297"/>
            <a:ext cx="3590214" cy="323165"/>
          </a:xfrm>
          <a:prstGeom prst="rect">
            <a:avLst/>
          </a:prstGeom>
          <a:noFill/>
        </p:spPr>
        <p:txBody>
          <a:bodyPr wrap="none" rtlCol="0">
            <a:spAutoFit/>
          </a:bodyPr>
          <a:lstStyle/>
          <a:p>
            <a:pPr>
              <a:spcAft>
                <a:spcPts val="1200"/>
              </a:spcAft>
            </a:pPr>
            <a:r>
              <a:rPr lang="de-DE" sz="1500" dirty="0" err="1" smtClean="0">
                <a:latin typeface="Verdana"/>
                <a:cs typeface="Verdana"/>
              </a:rPr>
              <a:t>Ragert</a:t>
            </a:r>
            <a:r>
              <a:rPr lang="de-DE" sz="1500" dirty="0" smtClean="0">
                <a:latin typeface="Verdana"/>
                <a:cs typeface="Verdana"/>
              </a:rPr>
              <a:t> et al. </a:t>
            </a:r>
            <a:r>
              <a:rPr lang="de-DE" sz="1500" dirty="0" err="1" smtClean="0">
                <a:latin typeface="Verdana"/>
                <a:cs typeface="Verdana"/>
              </a:rPr>
              <a:t>Clin</a:t>
            </a:r>
            <a:r>
              <a:rPr lang="de-DE" sz="1500" dirty="0" smtClean="0">
                <a:latin typeface="Verdana"/>
                <a:cs typeface="Verdana"/>
              </a:rPr>
              <a:t> </a:t>
            </a:r>
            <a:r>
              <a:rPr lang="de-DE" sz="1500" dirty="0" err="1" smtClean="0">
                <a:latin typeface="Verdana"/>
                <a:cs typeface="Verdana"/>
              </a:rPr>
              <a:t>Neurophyiol</a:t>
            </a:r>
            <a:r>
              <a:rPr lang="de-DE" sz="1500" dirty="0" smtClean="0">
                <a:latin typeface="Verdana"/>
                <a:cs typeface="Verdana"/>
              </a:rPr>
              <a:t> 2008</a:t>
            </a:r>
          </a:p>
        </p:txBody>
      </p:sp>
    </p:spTree>
    <p:extLst>
      <p:ext uri="{BB962C8B-B14F-4D97-AF65-F5344CB8AC3E}">
        <p14:creationId xmlns:p14="http://schemas.microsoft.com/office/powerpoint/2010/main" xmlns="" val="122828753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007" name="Picture 23" descr="Diskriminator_hand_up"/>
          <p:cNvPicPr>
            <a:picLocks noChangeAspect="1" noChangeArrowheads="1"/>
          </p:cNvPicPr>
          <p:nvPr/>
        </p:nvPicPr>
        <p:blipFill>
          <a:blip r:embed="rId3" cstate="print"/>
          <a:srcRect/>
          <a:stretch>
            <a:fillRect/>
          </a:stretch>
        </p:blipFill>
        <p:spPr bwMode="auto">
          <a:xfrm>
            <a:off x="6760042" y="3037805"/>
            <a:ext cx="1439863" cy="1944687"/>
          </a:xfrm>
          <a:prstGeom prst="rect">
            <a:avLst/>
          </a:prstGeom>
          <a:noFill/>
          <a:ln w="9525">
            <a:noFill/>
            <a:miter lim="800000"/>
            <a:headEnd/>
            <a:tailEnd/>
          </a:ln>
          <a:effectLst>
            <a:outerShdw dist="107763" dir="2700000" algn="ctr" rotWithShape="0">
              <a:srgbClr val="808080">
                <a:alpha val="50000"/>
              </a:srgbClr>
            </a:outerShdw>
          </a:effectLst>
        </p:spPr>
      </p:pic>
      <p:pic>
        <p:nvPicPr>
          <p:cNvPr id="48" name="Picture 3" descr="paulus">
            <a:hlinkClick r:id="rId4"/>
          </p:cNvPr>
          <p:cNvPicPr>
            <a:picLocks noChangeAspect="1" noChangeArrowheads="1"/>
          </p:cNvPicPr>
          <p:nvPr/>
        </p:nvPicPr>
        <p:blipFill>
          <a:blip r:embed="rId5" cstate="print"/>
          <a:srcRect/>
          <a:stretch>
            <a:fillRect/>
          </a:stretch>
        </p:blipFill>
        <p:spPr bwMode="auto">
          <a:xfrm>
            <a:off x="3812740" y="3016032"/>
            <a:ext cx="1641475" cy="1990725"/>
          </a:xfrm>
          <a:prstGeom prst="rect">
            <a:avLst/>
          </a:prstGeom>
          <a:noFill/>
        </p:spPr>
      </p:pic>
      <p:pic>
        <p:nvPicPr>
          <p:cNvPr id="6" name="Picture 4" descr="4dim2"/>
          <p:cNvPicPr>
            <a:picLocks noChangeAspect="1" noChangeArrowheads="1"/>
          </p:cNvPicPr>
          <p:nvPr/>
        </p:nvPicPr>
        <p:blipFill>
          <a:blip r:embed="rId6" cstate="print"/>
          <a:srcRect l="11035" t="9793" r="11173" b="3586"/>
          <a:stretch>
            <a:fillRect/>
          </a:stretch>
        </p:blipFill>
        <p:spPr bwMode="auto">
          <a:xfrm>
            <a:off x="928912" y="2966371"/>
            <a:ext cx="2046514" cy="2278743"/>
          </a:xfrm>
          <a:prstGeom prst="rect">
            <a:avLst/>
          </a:prstGeom>
          <a:noFill/>
        </p:spPr>
      </p:pic>
      <p:sp>
        <p:nvSpPr>
          <p:cNvPr id="7"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700" dirty="0" err="1" smtClean="0">
                <a:solidFill>
                  <a:schemeClr val="tx2"/>
                </a:solidFill>
                <a:latin typeface="Verdana" pitchFamily="34" charset="0"/>
                <a:ea typeface="ＭＳ Ｐゴシック" pitchFamily="34" charset="-128"/>
                <a:cs typeface="Verdana" pitchFamily="34" charset="0"/>
              </a:rPr>
              <a:t>Improving</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Somatosensory</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Function</a:t>
            </a:r>
            <a:endParaRPr lang="de-DE" sz="3700" dirty="0" smtClean="0">
              <a:solidFill>
                <a:schemeClr val="tx2"/>
              </a:solidFill>
              <a:latin typeface="Verdana" pitchFamily="34" charset="0"/>
              <a:ea typeface="ＭＳ Ｐゴシック" pitchFamily="34" charset="-128"/>
              <a:cs typeface="Verdana" pitchFamily="34" charset="0"/>
            </a:endParaRPr>
          </a:p>
          <a:p>
            <a:r>
              <a:rPr lang="de-DE" sz="3700" dirty="0">
                <a:solidFill>
                  <a:schemeClr val="tx2"/>
                </a:solidFill>
                <a:latin typeface="Verdana" pitchFamily="34" charset="0"/>
                <a:ea typeface="ＭＳ Ｐゴシック" pitchFamily="34" charset="-128"/>
                <a:cs typeface="Verdana" pitchFamily="34" charset="0"/>
              </a:rPr>
              <a:t>i</a:t>
            </a:r>
            <a:r>
              <a:rPr lang="de-DE" sz="3700" dirty="0" smtClean="0">
                <a:solidFill>
                  <a:schemeClr val="tx2"/>
                </a:solidFill>
                <a:latin typeface="Verdana" pitchFamily="34" charset="0"/>
                <a:ea typeface="ＭＳ Ｐゴシック" pitchFamily="34" charset="-128"/>
                <a:cs typeface="Verdana" pitchFamily="34" charset="0"/>
              </a:rPr>
              <a:t>n </a:t>
            </a:r>
            <a:r>
              <a:rPr lang="de-DE" sz="3700" dirty="0" err="1" smtClean="0">
                <a:solidFill>
                  <a:schemeClr val="tx2"/>
                </a:solidFill>
                <a:latin typeface="Verdana" pitchFamily="34" charset="0"/>
                <a:ea typeface="ＭＳ Ｐゴシック" pitchFamily="34" charset="-128"/>
                <a:cs typeface="Verdana" pitchFamily="34" charset="0"/>
              </a:rPr>
              <a:t>Patients</a:t>
            </a:r>
            <a:r>
              <a:rPr lang="de-DE" sz="3700" dirty="0" smtClean="0">
                <a:solidFill>
                  <a:schemeClr val="tx2"/>
                </a:solidFill>
                <a:latin typeface="Verdana" pitchFamily="34" charset="0"/>
                <a:ea typeface="ＭＳ Ｐゴシック" pitchFamily="34" charset="-128"/>
                <a:cs typeface="Verdana" pitchFamily="34" charset="0"/>
              </a:rPr>
              <a:t> after </a:t>
            </a:r>
            <a:r>
              <a:rPr lang="de-DE" sz="3700" dirty="0" err="1" smtClean="0">
                <a:solidFill>
                  <a:schemeClr val="tx2"/>
                </a:solidFill>
                <a:latin typeface="Verdana" pitchFamily="34" charset="0"/>
                <a:ea typeface="ＭＳ Ｐゴシック" pitchFamily="34" charset="-128"/>
                <a:cs typeface="Verdana" pitchFamily="34" charset="0"/>
              </a:rPr>
              <a:t>Stroke</a:t>
            </a:r>
            <a:r>
              <a:rPr lang="de-DE" sz="3700" dirty="0">
                <a:solidFill>
                  <a:schemeClr val="tx2"/>
                </a:solidFill>
                <a:latin typeface="Verdana" pitchFamily="34" charset="0"/>
                <a:ea typeface="ＭＳ Ｐゴシック" pitchFamily="34" charset="-128"/>
                <a:cs typeface="Verdana" pitchFamily="34" charset="0"/>
              </a:rPr>
              <a:t> </a:t>
            </a:r>
            <a:r>
              <a:rPr lang="de-DE" sz="3700" dirty="0" smtClean="0">
                <a:solidFill>
                  <a:schemeClr val="tx2"/>
                </a:solidFill>
                <a:latin typeface="Verdana" pitchFamily="34" charset="0"/>
                <a:ea typeface="ＭＳ Ｐゴシック" pitchFamily="34" charset="-128"/>
                <a:cs typeface="Verdana" pitchFamily="34" charset="0"/>
              </a:rPr>
              <a:t>?</a:t>
            </a:r>
            <a:endParaRPr lang="de-DE" sz="37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292469871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4254500" y="2133600"/>
            <a:ext cx="609600" cy="3441700"/>
          </a:xfrm>
          <a:prstGeom prst="rect">
            <a:avLst/>
          </a:prstGeom>
          <a:solidFill>
            <a:srgbClr val="C0C0C0"/>
          </a:solidFill>
          <a:ln w="9525">
            <a:noFill/>
            <a:miter lim="800000"/>
            <a:headEnd/>
            <a:tailEnd/>
          </a:ln>
          <a:effectLst/>
        </p:spPr>
        <p:txBody>
          <a:bodyPr wrap="none" anchor="ctr"/>
          <a:lstStyle/>
          <a:p>
            <a:endParaRPr lang="en-US"/>
          </a:p>
        </p:txBody>
      </p:sp>
      <p:sp>
        <p:nvSpPr>
          <p:cNvPr id="444420" name="Rectangle 4"/>
          <p:cNvSpPr>
            <a:spLocks noChangeArrowheads="1"/>
          </p:cNvSpPr>
          <p:nvPr/>
        </p:nvSpPr>
        <p:spPr bwMode="auto">
          <a:xfrm>
            <a:off x="2058989" y="3762377"/>
            <a:ext cx="238125" cy="1819275"/>
          </a:xfrm>
          <a:prstGeom prst="rect">
            <a:avLst/>
          </a:prstGeom>
          <a:solidFill>
            <a:srgbClr val="00FF00"/>
          </a:solidFill>
          <a:ln w="9525">
            <a:noFill/>
            <a:miter lim="800000"/>
            <a:headEnd/>
            <a:tailEnd/>
          </a:ln>
        </p:spPr>
        <p:txBody>
          <a:bodyPr/>
          <a:lstStyle/>
          <a:p>
            <a:endParaRPr lang="en-US"/>
          </a:p>
        </p:txBody>
      </p:sp>
      <p:sp>
        <p:nvSpPr>
          <p:cNvPr id="444421" name="Rectangle 5"/>
          <p:cNvSpPr>
            <a:spLocks noChangeArrowheads="1"/>
          </p:cNvSpPr>
          <p:nvPr/>
        </p:nvSpPr>
        <p:spPr bwMode="auto">
          <a:xfrm>
            <a:off x="2649539" y="3781427"/>
            <a:ext cx="238125" cy="1800225"/>
          </a:xfrm>
          <a:prstGeom prst="rect">
            <a:avLst/>
          </a:prstGeom>
          <a:solidFill>
            <a:srgbClr val="00FF00"/>
          </a:solidFill>
          <a:ln w="9525">
            <a:noFill/>
            <a:miter lim="800000"/>
            <a:headEnd/>
            <a:tailEnd/>
          </a:ln>
        </p:spPr>
        <p:txBody>
          <a:bodyPr/>
          <a:lstStyle/>
          <a:p>
            <a:endParaRPr lang="en-US"/>
          </a:p>
        </p:txBody>
      </p:sp>
      <p:sp>
        <p:nvSpPr>
          <p:cNvPr id="444422" name="Rectangle 6"/>
          <p:cNvSpPr>
            <a:spLocks noChangeArrowheads="1"/>
          </p:cNvSpPr>
          <p:nvPr/>
        </p:nvSpPr>
        <p:spPr bwMode="auto">
          <a:xfrm>
            <a:off x="3240089" y="3714750"/>
            <a:ext cx="238125" cy="1866900"/>
          </a:xfrm>
          <a:prstGeom prst="rect">
            <a:avLst/>
          </a:prstGeom>
          <a:solidFill>
            <a:srgbClr val="00FF00"/>
          </a:solidFill>
          <a:ln w="9525">
            <a:noFill/>
            <a:miter lim="800000"/>
            <a:headEnd/>
            <a:tailEnd/>
          </a:ln>
        </p:spPr>
        <p:txBody>
          <a:bodyPr/>
          <a:lstStyle/>
          <a:p>
            <a:endParaRPr lang="en-US"/>
          </a:p>
        </p:txBody>
      </p:sp>
      <p:sp>
        <p:nvSpPr>
          <p:cNvPr id="444423" name="Rectangle 7"/>
          <p:cNvSpPr>
            <a:spLocks noChangeArrowheads="1"/>
          </p:cNvSpPr>
          <p:nvPr/>
        </p:nvSpPr>
        <p:spPr bwMode="auto">
          <a:xfrm>
            <a:off x="3830639" y="3705227"/>
            <a:ext cx="238125" cy="1876425"/>
          </a:xfrm>
          <a:prstGeom prst="rect">
            <a:avLst/>
          </a:prstGeom>
          <a:solidFill>
            <a:srgbClr val="00FF00"/>
          </a:solidFill>
          <a:ln w="9525">
            <a:noFill/>
            <a:miter lim="800000"/>
            <a:headEnd/>
            <a:tailEnd/>
          </a:ln>
        </p:spPr>
        <p:txBody>
          <a:bodyPr/>
          <a:lstStyle/>
          <a:p>
            <a:endParaRPr lang="en-US"/>
          </a:p>
        </p:txBody>
      </p:sp>
      <p:sp>
        <p:nvSpPr>
          <p:cNvPr id="444424" name="Rectangle 8"/>
          <p:cNvSpPr>
            <a:spLocks noChangeArrowheads="1"/>
          </p:cNvSpPr>
          <p:nvPr/>
        </p:nvSpPr>
        <p:spPr bwMode="auto">
          <a:xfrm>
            <a:off x="4421189" y="4105277"/>
            <a:ext cx="238125" cy="1476375"/>
          </a:xfrm>
          <a:prstGeom prst="rect">
            <a:avLst/>
          </a:prstGeom>
          <a:solidFill>
            <a:srgbClr val="00FF00"/>
          </a:solidFill>
          <a:ln w="9525">
            <a:noFill/>
            <a:miter lim="800000"/>
            <a:headEnd/>
            <a:tailEnd/>
          </a:ln>
        </p:spPr>
        <p:txBody>
          <a:bodyPr/>
          <a:lstStyle/>
          <a:p>
            <a:endParaRPr lang="en-US"/>
          </a:p>
        </p:txBody>
      </p:sp>
      <p:sp>
        <p:nvSpPr>
          <p:cNvPr id="444425" name="Rectangle 9"/>
          <p:cNvSpPr>
            <a:spLocks noChangeArrowheads="1"/>
          </p:cNvSpPr>
          <p:nvPr/>
        </p:nvSpPr>
        <p:spPr bwMode="auto">
          <a:xfrm>
            <a:off x="5011738" y="4095750"/>
            <a:ext cx="228600" cy="1485900"/>
          </a:xfrm>
          <a:prstGeom prst="rect">
            <a:avLst/>
          </a:prstGeom>
          <a:solidFill>
            <a:srgbClr val="00FF00"/>
          </a:solidFill>
          <a:ln w="9525">
            <a:noFill/>
            <a:miter lim="800000"/>
            <a:headEnd/>
            <a:tailEnd/>
          </a:ln>
        </p:spPr>
        <p:txBody>
          <a:bodyPr/>
          <a:lstStyle/>
          <a:p>
            <a:endParaRPr lang="en-US"/>
          </a:p>
        </p:txBody>
      </p:sp>
      <p:sp>
        <p:nvSpPr>
          <p:cNvPr id="444426" name="Rectangle 10"/>
          <p:cNvSpPr>
            <a:spLocks noChangeArrowheads="1"/>
          </p:cNvSpPr>
          <p:nvPr/>
        </p:nvSpPr>
        <p:spPr bwMode="auto">
          <a:xfrm>
            <a:off x="5592764" y="3848100"/>
            <a:ext cx="238125" cy="1733550"/>
          </a:xfrm>
          <a:prstGeom prst="rect">
            <a:avLst/>
          </a:prstGeom>
          <a:solidFill>
            <a:srgbClr val="00FF00"/>
          </a:solidFill>
          <a:ln w="9525">
            <a:noFill/>
            <a:miter lim="800000"/>
            <a:headEnd/>
            <a:tailEnd/>
          </a:ln>
        </p:spPr>
        <p:txBody>
          <a:bodyPr/>
          <a:lstStyle/>
          <a:p>
            <a:endParaRPr lang="en-US"/>
          </a:p>
        </p:txBody>
      </p:sp>
      <p:sp>
        <p:nvSpPr>
          <p:cNvPr id="444427" name="Rectangle 11"/>
          <p:cNvSpPr>
            <a:spLocks noChangeArrowheads="1"/>
          </p:cNvSpPr>
          <p:nvPr/>
        </p:nvSpPr>
        <p:spPr bwMode="auto">
          <a:xfrm>
            <a:off x="6773864" y="5362577"/>
            <a:ext cx="238125" cy="219075"/>
          </a:xfrm>
          <a:prstGeom prst="rect">
            <a:avLst/>
          </a:prstGeom>
          <a:solidFill>
            <a:srgbClr val="FFFF00"/>
          </a:solidFill>
          <a:ln w="9525">
            <a:noFill/>
            <a:miter lim="800000"/>
            <a:headEnd/>
            <a:tailEnd/>
          </a:ln>
        </p:spPr>
        <p:txBody>
          <a:bodyPr/>
          <a:lstStyle/>
          <a:p>
            <a:endParaRPr lang="en-US"/>
          </a:p>
        </p:txBody>
      </p:sp>
      <p:sp>
        <p:nvSpPr>
          <p:cNvPr id="444428" name="Rectangle 12"/>
          <p:cNvSpPr>
            <a:spLocks noChangeArrowheads="1"/>
          </p:cNvSpPr>
          <p:nvPr/>
        </p:nvSpPr>
        <p:spPr bwMode="auto">
          <a:xfrm>
            <a:off x="7364414" y="5362577"/>
            <a:ext cx="238125" cy="219075"/>
          </a:xfrm>
          <a:prstGeom prst="rect">
            <a:avLst/>
          </a:prstGeom>
          <a:solidFill>
            <a:srgbClr val="FFFF00"/>
          </a:solidFill>
          <a:ln w="9525">
            <a:noFill/>
            <a:miter lim="800000"/>
            <a:headEnd/>
            <a:tailEnd/>
          </a:ln>
        </p:spPr>
        <p:txBody>
          <a:bodyPr/>
          <a:lstStyle/>
          <a:p>
            <a:endParaRPr lang="en-US"/>
          </a:p>
        </p:txBody>
      </p:sp>
      <p:sp>
        <p:nvSpPr>
          <p:cNvPr id="444429" name="Line 13"/>
          <p:cNvSpPr>
            <a:spLocks noChangeShapeType="1"/>
          </p:cNvSpPr>
          <p:nvPr/>
        </p:nvSpPr>
        <p:spPr bwMode="auto">
          <a:xfrm flipV="1">
            <a:off x="2173289" y="3343275"/>
            <a:ext cx="1587" cy="419100"/>
          </a:xfrm>
          <a:prstGeom prst="line">
            <a:avLst/>
          </a:prstGeom>
          <a:noFill/>
          <a:ln w="9525">
            <a:solidFill>
              <a:schemeClr val="bg1"/>
            </a:solidFill>
            <a:round/>
            <a:headEnd/>
            <a:tailEnd/>
          </a:ln>
        </p:spPr>
        <p:txBody>
          <a:bodyPr/>
          <a:lstStyle/>
          <a:p>
            <a:endParaRPr lang="en-US"/>
          </a:p>
        </p:txBody>
      </p:sp>
      <p:sp>
        <p:nvSpPr>
          <p:cNvPr id="444430" name="Line 14"/>
          <p:cNvSpPr>
            <a:spLocks noChangeShapeType="1"/>
          </p:cNvSpPr>
          <p:nvPr/>
        </p:nvSpPr>
        <p:spPr bwMode="auto">
          <a:xfrm flipV="1">
            <a:off x="2763838" y="3390902"/>
            <a:ext cx="1587" cy="390525"/>
          </a:xfrm>
          <a:prstGeom prst="line">
            <a:avLst/>
          </a:prstGeom>
          <a:noFill/>
          <a:ln w="9525">
            <a:solidFill>
              <a:schemeClr val="bg1"/>
            </a:solidFill>
            <a:round/>
            <a:headEnd/>
            <a:tailEnd/>
          </a:ln>
        </p:spPr>
        <p:txBody>
          <a:bodyPr/>
          <a:lstStyle/>
          <a:p>
            <a:endParaRPr lang="en-US"/>
          </a:p>
        </p:txBody>
      </p:sp>
      <p:sp>
        <p:nvSpPr>
          <p:cNvPr id="444431" name="Line 15"/>
          <p:cNvSpPr>
            <a:spLocks noChangeShapeType="1"/>
          </p:cNvSpPr>
          <p:nvPr/>
        </p:nvSpPr>
        <p:spPr bwMode="auto">
          <a:xfrm flipV="1">
            <a:off x="3354389" y="3286125"/>
            <a:ext cx="1587" cy="428625"/>
          </a:xfrm>
          <a:prstGeom prst="line">
            <a:avLst/>
          </a:prstGeom>
          <a:noFill/>
          <a:ln w="9525">
            <a:solidFill>
              <a:schemeClr val="bg1"/>
            </a:solidFill>
            <a:round/>
            <a:headEnd/>
            <a:tailEnd/>
          </a:ln>
        </p:spPr>
        <p:txBody>
          <a:bodyPr/>
          <a:lstStyle/>
          <a:p>
            <a:endParaRPr lang="en-US"/>
          </a:p>
        </p:txBody>
      </p:sp>
      <p:sp>
        <p:nvSpPr>
          <p:cNvPr id="444432" name="Line 16"/>
          <p:cNvSpPr>
            <a:spLocks noChangeShapeType="1"/>
          </p:cNvSpPr>
          <p:nvPr/>
        </p:nvSpPr>
        <p:spPr bwMode="auto">
          <a:xfrm flipV="1">
            <a:off x="3944939" y="3324225"/>
            <a:ext cx="1587" cy="381000"/>
          </a:xfrm>
          <a:prstGeom prst="line">
            <a:avLst/>
          </a:prstGeom>
          <a:noFill/>
          <a:ln w="9525">
            <a:solidFill>
              <a:schemeClr val="bg1"/>
            </a:solidFill>
            <a:round/>
            <a:headEnd/>
            <a:tailEnd/>
          </a:ln>
        </p:spPr>
        <p:txBody>
          <a:bodyPr/>
          <a:lstStyle/>
          <a:p>
            <a:endParaRPr lang="en-US"/>
          </a:p>
        </p:txBody>
      </p:sp>
      <p:sp>
        <p:nvSpPr>
          <p:cNvPr id="444433" name="Line 17"/>
          <p:cNvSpPr>
            <a:spLocks noChangeShapeType="1"/>
          </p:cNvSpPr>
          <p:nvPr/>
        </p:nvSpPr>
        <p:spPr bwMode="auto">
          <a:xfrm flipV="1">
            <a:off x="4535489" y="3648075"/>
            <a:ext cx="1587" cy="457200"/>
          </a:xfrm>
          <a:prstGeom prst="line">
            <a:avLst/>
          </a:prstGeom>
          <a:noFill/>
          <a:ln w="9525">
            <a:solidFill>
              <a:schemeClr val="bg1"/>
            </a:solidFill>
            <a:round/>
            <a:headEnd/>
            <a:tailEnd/>
          </a:ln>
        </p:spPr>
        <p:txBody>
          <a:bodyPr/>
          <a:lstStyle/>
          <a:p>
            <a:endParaRPr lang="en-US"/>
          </a:p>
        </p:txBody>
      </p:sp>
      <p:sp>
        <p:nvSpPr>
          <p:cNvPr id="444434" name="Line 18"/>
          <p:cNvSpPr>
            <a:spLocks noChangeShapeType="1"/>
          </p:cNvSpPr>
          <p:nvPr/>
        </p:nvSpPr>
        <p:spPr bwMode="auto">
          <a:xfrm flipV="1">
            <a:off x="5126038" y="3657600"/>
            <a:ext cx="1587" cy="438150"/>
          </a:xfrm>
          <a:prstGeom prst="line">
            <a:avLst/>
          </a:prstGeom>
          <a:noFill/>
          <a:ln w="9525">
            <a:solidFill>
              <a:schemeClr val="bg1"/>
            </a:solidFill>
            <a:round/>
            <a:headEnd/>
            <a:tailEnd/>
          </a:ln>
        </p:spPr>
        <p:txBody>
          <a:bodyPr/>
          <a:lstStyle/>
          <a:p>
            <a:endParaRPr lang="en-US"/>
          </a:p>
        </p:txBody>
      </p:sp>
      <p:sp>
        <p:nvSpPr>
          <p:cNvPr id="444436" name="Line 20"/>
          <p:cNvSpPr>
            <a:spLocks noChangeShapeType="1"/>
          </p:cNvSpPr>
          <p:nvPr/>
        </p:nvSpPr>
        <p:spPr bwMode="auto">
          <a:xfrm flipV="1">
            <a:off x="6888164" y="4867275"/>
            <a:ext cx="1587" cy="495300"/>
          </a:xfrm>
          <a:prstGeom prst="line">
            <a:avLst/>
          </a:prstGeom>
          <a:noFill/>
          <a:ln w="9525">
            <a:solidFill>
              <a:schemeClr val="bg1"/>
            </a:solidFill>
            <a:round/>
            <a:headEnd/>
            <a:tailEnd/>
          </a:ln>
        </p:spPr>
        <p:txBody>
          <a:bodyPr/>
          <a:lstStyle/>
          <a:p>
            <a:endParaRPr lang="en-US"/>
          </a:p>
        </p:txBody>
      </p:sp>
      <p:sp>
        <p:nvSpPr>
          <p:cNvPr id="444437" name="Line 21"/>
          <p:cNvSpPr>
            <a:spLocks noChangeShapeType="1"/>
          </p:cNvSpPr>
          <p:nvPr/>
        </p:nvSpPr>
        <p:spPr bwMode="auto">
          <a:xfrm flipV="1">
            <a:off x="7478714" y="4829175"/>
            <a:ext cx="1587" cy="533400"/>
          </a:xfrm>
          <a:prstGeom prst="line">
            <a:avLst/>
          </a:prstGeom>
          <a:noFill/>
          <a:ln w="9525">
            <a:solidFill>
              <a:schemeClr val="bg1"/>
            </a:solidFill>
            <a:round/>
            <a:headEnd/>
            <a:tailEnd/>
          </a:ln>
        </p:spPr>
        <p:txBody>
          <a:bodyPr/>
          <a:lstStyle/>
          <a:p>
            <a:endParaRPr lang="en-US"/>
          </a:p>
        </p:txBody>
      </p:sp>
      <p:sp>
        <p:nvSpPr>
          <p:cNvPr id="444438" name="Line 22"/>
          <p:cNvSpPr>
            <a:spLocks noChangeShapeType="1"/>
          </p:cNvSpPr>
          <p:nvPr/>
        </p:nvSpPr>
        <p:spPr bwMode="auto">
          <a:xfrm>
            <a:off x="1887539" y="2600327"/>
            <a:ext cx="1587" cy="2981325"/>
          </a:xfrm>
          <a:prstGeom prst="line">
            <a:avLst/>
          </a:prstGeom>
          <a:noFill/>
          <a:ln w="0">
            <a:solidFill>
              <a:schemeClr val="bg1"/>
            </a:solidFill>
            <a:round/>
            <a:headEnd/>
            <a:tailEnd/>
          </a:ln>
        </p:spPr>
        <p:txBody>
          <a:bodyPr/>
          <a:lstStyle/>
          <a:p>
            <a:endParaRPr lang="en-US"/>
          </a:p>
        </p:txBody>
      </p:sp>
      <p:sp>
        <p:nvSpPr>
          <p:cNvPr id="444439" name="Line 23"/>
          <p:cNvSpPr>
            <a:spLocks noChangeShapeType="1"/>
          </p:cNvSpPr>
          <p:nvPr/>
        </p:nvSpPr>
        <p:spPr bwMode="auto">
          <a:xfrm>
            <a:off x="1858964" y="5581650"/>
            <a:ext cx="28575" cy="1588"/>
          </a:xfrm>
          <a:prstGeom prst="line">
            <a:avLst/>
          </a:prstGeom>
          <a:noFill/>
          <a:ln w="0">
            <a:solidFill>
              <a:srgbClr val="000000"/>
            </a:solidFill>
            <a:round/>
            <a:headEnd/>
            <a:tailEnd/>
          </a:ln>
        </p:spPr>
        <p:txBody>
          <a:bodyPr/>
          <a:lstStyle/>
          <a:p>
            <a:endParaRPr lang="en-US"/>
          </a:p>
        </p:txBody>
      </p:sp>
      <p:sp>
        <p:nvSpPr>
          <p:cNvPr id="444440" name="Line 24"/>
          <p:cNvSpPr>
            <a:spLocks noChangeShapeType="1"/>
          </p:cNvSpPr>
          <p:nvPr/>
        </p:nvSpPr>
        <p:spPr bwMode="auto">
          <a:xfrm>
            <a:off x="1858964" y="5086350"/>
            <a:ext cx="28575" cy="1588"/>
          </a:xfrm>
          <a:prstGeom prst="line">
            <a:avLst/>
          </a:prstGeom>
          <a:noFill/>
          <a:ln w="0">
            <a:solidFill>
              <a:srgbClr val="000000"/>
            </a:solidFill>
            <a:round/>
            <a:headEnd/>
            <a:tailEnd/>
          </a:ln>
        </p:spPr>
        <p:txBody>
          <a:bodyPr/>
          <a:lstStyle/>
          <a:p>
            <a:endParaRPr lang="en-US"/>
          </a:p>
        </p:txBody>
      </p:sp>
      <p:sp>
        <p:nvSpPr>
          <p:cNvPr id="444441" name="Line 25"/>
          <p:cNvSpPr>
            <a:spLocks noChangeShapeType="1"/>
          </p:cNvSpPr>
          <p:nvPr/>
        </p:nvSpPr>
        <p:spPr bwMode="auto">
          <a:xfrm>
            <a:off x="1858964" y="4591050"/>
            <a:ext cx="28575" cy="1588"/>
          </a:xfrm>
          <a:prstGeom prst="line">
            <a:avLst/>
          </a:prstGeom>
          <a:noFill/>
          <a:ln w="0">
            <a:solidFill>
              <a:srgbClr val="000000"/>
            </a:solidFill>
            <a:round/>
            <a:headEnd/>
            <a:tailEnd/>
          </a:ln>
        </p:spPr>
        <p:txBody>
          <a:bodyPr/>
          <a:lstStyle/>
          <a:p>
            <a:endParaRPr lang="en-US"/>
          </a:p>
        </p:txBody>
      </p:sp>
      <p:sp>
        <p:nvSpPr>
          <p:cNvPr id="444442" name="Line 26"/>
          <p:cNvSpPr>
            <a:spLocks noChangeShapeType="1"/>
          </p:cNvSpPr>
          <p:nvPr/>
        </p:nvSpPr>
        <p:spPr bwMode="auto">
          <a:xfrm>
            <a:off x="1858964" y="4095750"/>
            <a:ext cx="28575" cy="1588"/>
          </a:xfrm>
          <a:prstGeom prst="line">
            <a:avLst/>
          </a:prstGeom>
          <a:noFill/>
          <a:ln w="0">
            <a:solidFill>
              <a:srgbClr val="000000"/>
            </a:solidFill>
            <a:round/>
            <a:headEnd/>
            <a:tailEnd/>
          </a:ln>
        </p:spPr>
        <p:txBody>
          <a:bodyPr/>
          <a:lstStyle/>
          <a:p>
            <a:endParaRPr lang="en-US"/>
          </a:p>
        </p:txBody>
      </p:sp>
      <p:sp>
        <p:nvSpPr>
          <p:cNvPr id="444443" name="Line 27"/>
          <p:cNvSpPr>
            <a:spLocks noChangeShapeType="1"/>
          </p:cNvSpPr>
          <p:nvPr/>
        </p:nvSpPr>
        <p:spPr bwMode="auto">
          <a:xfrm>
            <a:off x="1858964" y="3590925"/>
            <a:ext cx="28575" cy="1588"/>
          </a:xfrm>
          <a:prstGeom prst="line">
            <a:avLst/>
          </a:prstGeom>
          <a:noFill/>
          <a:ln w="0">
            <a:solidFill>
              <a:srgbClr val="000000"/>
            </a:solidFill>
            <a:round/>
            <a:headEnd/>
            <a:tailEnd/>
          </a:ln>
        </p:spPr>
        <p:txBody>
          <a:bodyPr/>
          <a:lstStyle/>
          <a:p>
            <a:endParaRPr lang="en-US"/>
          </a:p>
        </p:txBody>
      </p:sp>
      <p:sp>
        <p:nvSpPr>
          <p:cNvPr id="444444" name="Line 28"/>
          <p:cNvSpPr>
            <a:spLocks noChangeShapeType="1"/>
          </p:cNvSpPr>
          <p:nvPr/>
        </p:nvSpPr>
        <p:spPr bwMode="auto">
          <a:xfrm>
            <a:off x="1858964" y="3095625"/>
            <a:ext cx="28575" cy="1588"/>
          </a:xfrm>
          <a:prstGeom prst="line">
            <a:avLst/>
          </a:prstGeom>
          <a:noFill/>
          <a:ln w="0">
            <a:solidFill>
              <a:srgbClr val="000000"/>
            </a:solidFill>
            <a:round/>
            <a:headEnd/>
            <a:tailEnd/>
          </a:ln>
        </p:spPr>
        <p:txBody>
          <a:bodyPr/>
          <a:lstStyle/>
          <a:p>
            <a:endParaRPr lang="en-US"/>
          </a:p>
        </p:txBody>
      </p:sp>
      <p:sp>
        <p:nvSpPr>
          <p:cNvPr id="444445" name="Line 29"/>
          <p:cNvSpPr>
            <a:spLocks noChangeShapeType="1"/>
          </p:cNvSpPr>
          <p:nvPr/>
        </p:nvSpPr>
        <p:spPr bwMode="auto">
          <a:xfrm>
            <a:off x="1858964" y="2600325"/>
            <a:ext cx="28575" cy="1588"/>
          </a:xfrm>
          <a:prstGeom prst="line">
            <a:avLst/>
          </a:prstGeom>
          <a:noFill/>
          <a:ln w="0">
            <a:solidFill>
              <a:srgbClr val="000000"/>
            </a:solidFill>
            <a:round/>
            <a:headEnd/>
            <a:tailEnd/>
          </a:ln>
        </p:spPr>
        <p:txBody>
          <a:bodyPr/>
          <a:lstStyle/>
          <a:p>
            <a:endParaRPr lang="en-US"/>
          </a:p>
        </p:txBody>
      </p:sp>
      <p:sp>
        <p:nvSpPr>
          <p:cNvPr id="444446" name="Line 30"/>
          <p:cNvSpPr>
            <a:spLocks noChangeShapeType="1"/>
          </p:cNvSpPr>
          <p:nvPr/>
        </p:nvSpPr>
        <p:spPr bwMode="auto">
          <a:xfrm>
            <a:off x="1887539" y="5581650"/>
            <a:ext cx="5895975" cy="1588"/>
          </a:xfrm>
          <a:prstGeom prst="line">
            <a:avLst/>
          </a:prstGeom>
          <a:noFill/>
          <a:ln w="0">
            <a:solidFill>
              <a:schemeClr val="bg1"/>
            </a:solidFill>
            <a:round/>
            <a:headEnd/>
            <a:tailEnd/>
          </a:ln>
        </p:spPr>
        <p:txBody>
          <a:bodyPr/>
          <a:lstStyle/>
          <a:p>
            <a:endParaRPr lang="en-US"/>
          </a:p>
        </p:txBody>
      </p:sp>
      <p:sp>
        <p:nvSpPr>
          <p:cNvPr id="444447" name="Line 31"/>
          <p:cNvSpPr>
            <a:spLocks noChangeShapeType="1"/>
          </p:cNvSpPr>
          <p:nvPr/>
        </p:nvSpPr>
        <p:spPr bwMode="auto">
          <a:xfrm flipV="1">
            <a:off x="1887539" y="5581652"/>
            <a:ext cx="1587" cy="28575"/>
          </a:xfrm>
          <a:prstGeom prst="line">
            <a:avLst/>
          </a:prstGeom>
          <a:noFill/>
          <a:ln w="0">
            <a:solidFill>
              <a:schemeClr val="bg1"/>
            </a:solidFill>
            <a:round/>
            <a:headEnd/>
            <a:tailEnd/>
          </a:ln>
        </p:spPr>
        <p:txBody>
          <a:bodyPr/>
          <a:lstStyle/>
          <a:p>
            <a:endParaRPr lang="en-US"/>
          </a:p>
        </p:txBody>
      </p:sp>
      <p:sp>
        <p:nvSpPr>
          <p:cNvPr id="444448" name="Line 32"/>
          <p:cNvSpPr>
            <a:spLocks noChangeShapeType="1"/>
          </p:cNvSpPr>
          <p:nvPr/>
        </p:nvSpPr>
        <p:spPr bwMode="auto">
          <a:xfrm flipV="1">
            <a:off x="2478089" y="5581652"/>
            <a:ext cx="1587" cy="28575"/>
          </a:xfrm>
          <a:prstGeom prst="line">
            <a:avLst/>
          </a:prstGeom>
          <a:noFill/>
          <a:ln w="0">
            <a:solidFill>
              <a:schemeClr val="bg1"/>
            </a:solidFill>
            <a:round/>
            <a:headEnd/>
            <a:tailEnd/>
          </a:ln>
        </p:spPr>
        <p:txBody>
          <a:bodyPr/>
          <a:lstStyle/>
          <a:p>
            <a:endParaRPr lang="en-US"/>
          </a:p>
        </p:txBody>
      </p:sp>
      <p:sp>
        <p:nvSpPr>
          <p:cNvPr id="444449" name="Line 33"/>
          <p:cNvSpPr>
            <a:spLocks noChangeShapeType="1"/>
          </p:cNvSpPr>
          <p:nvPr/>
        </p:nvSpPr>
        <p:spPr bwMode="auto">
          <a:xfrm flipV="1">
            <a:off x="3068639" y="5581652"/>
            <a:ext cx="1587" cy="28575"/>
          </a:xfrm>
          <a:prstGeom prst="line">
            <a:avLst/>
          </a:prstGeom>
          <a:noFill/>
          <a:ln w="0">
            <a:solidFill>
              <a:schemeClr val="bg1"/>
            </a:solidFill>
            <a:round/>
            <a:headEnd/>
            <a:tailEnd/>
          </a:ln>
        </p:spPr>
        <p:txBody>
          <a:bodyPr/>
          <a:lstStyle/>
          <a:p>
            <a:endParaRPr lang="en-US"/>
          </a:p>
        </p:txBody>
      </p:sp>
      <p:sp>
        <p:nvSpPr>
          <p:cNvPr id="444450" name="Line 34"/>
          <p:cNvSpPr>
            <a:spLocks noChangeShapeType="1"/>
          </p:cNvSpPr>
          <p:nvPr/>
        </p:nvSpPr>
        <p:spPr bwMode="auto">
          <a:xfrm flipV="1">
            <a:off x="3659189" y="5581652"/>
            <a:ext cx="1587" cy="28575"/>
          </a:xfrm>
          <a:prstGeom prst="line">
            <a:avLst/>
          </a:prstGeom>
          <a:noFill/>
          <a:ln w="0">
            <a:solidFill>
              <a:schemeClr val="bg1"/>
            </a:solidFill>
            <a:round/>
            <a:headEnd/>
            <a:tailEnd/>
          </a:ln>
        </p:spPr>
        <p:txBody>
          <a:bodyPr/>
          <a:lstStyle/>
          <a:p>
            <a:endParaRPr lang="en-US"/>
          </a:p>
        </p:txBody>
      </p:sp>
      <p:sp>
        <p:nvSpPr>
          <p:cNvPr id="444451" name="Line 35"/>
          <p:cNvSpPr>
            <a:spLocks noChangeShapeType="1"/>
          </p:cNvSpPr>
          <p:nvPr/>
        </p:nvSpPr>
        <p:spPr bwMode="auto">
          <a:xfrm flipV="1">
            <a:off x="4249739" y="5581652"/>
            <a:ext cx="1587" cy="28575"/>
          </a:xfrm>
          <a:prstGeom prst="line">
            <a:avLst/>
          </a:prstGeom>
          <a:noFill/>
          <a:ln w="0">
            <a:solidFill>
              <a:schemeClr val="bg1"/>
            </a:solidFill>
            <a:round/>
            <a:headEnd/>
            <a:tailEnd/>
          </a:ln>
        </p:spPr>
        <p:txBody>
          <a:bodyPr/>
          <a:lstStyle/>
          <a:p>
            <a:endParaRPr lang="en-US"/>
          </a:p>
        </p:txBody>
      </p:sp>
      <p:sp>
        <p:nvSpPr>
          <p:cNvPr id="444452" name="Line 36"/>
          <p:cNvSpPr>
            <a:spLocks noChangeShapeType="1"/>
          </p:cNvSpPr>
          <p:nvPr/>
        </p:nvSpPr>
        <p:spPr bwMode="auto">
          <a:xfrm flipV="1">
            <a:off x="4840289" y="5581652"/>
            <a:ext cx="1587" cy="28575"/>
          </a:xfrm>
          <a:prstGeom prst="line">
            <a:avLst/>
          </a:prstGeom>
          <a:noFill/>
          <a:ln w="0">
            <a:solidFill>
              <a:schemeClr val="bg1"/>
            </a:solidFill>
            <a:round/>
            <a:headEnd/>
            <a:tailEnd/>
          </a:ln>
        </p:spPr>
        <p:txBody>
          <a:bodyPr/>
          <a:lstStyle/>
          <a:p>
            <a:endParaRPr lang="en-US"/>
          </a:p>
        </p:txBody>
      </p:sp>
      <p:sp>
        <p:nvSpPr>
          <p:cNvPr id="444453" name="Line 37"/>
          <p:cNvSpPr>
            <a:spLocks noChangeShapeType="1"/>
          </p:cNvSpPr>
          <p:nvPr/>
        </p:nvSpPr>
        <p:spPr bwMode="auto">
          <a:xfrm flipV="1">
            <a:off x="5421314" y="5581652"/>
            <a:ext cx="1587" cy="28575"/>
          </a:xfrm>
          <a:prstGeom prst="line">
            <a:avLst/>
          </a:prstGeom>
          <a:noFill/>
          <a:ln w="0">
            <a:solidFill>
              <a:schemeClr val="bg1"/>
            </a:solidFill>
            <a:round/>
            <a:headEnd/>
            <a:tailEnd/>
          </a:ln>
        </p:spPr>
        <p:txBody>
          <a:bodyPr/>
          <a:lstStyle/>
          <a:p>
            <a:endParaRPr lang="en-US"/>
          </a:p>
        </p:txBody>
      </p:sp>
      <p:sp>
        <p:nvSpPr>
          <p:cNvPr id="444454" name="Line 38"/>
          <p:cNvSpPr>
            <a:spLocks noChangeShapeType="1"/>
          </p:cNvSpPr>
          <p:nvPr/>
        </p:nvSpPr>
        <p:spPr bwMode="auto">
          <a:xfrm flipV="1">
            <a:off x="6011864" y="5581652"/>
            <a:ext cx="1587" cy="28575"/>
          </a:xfrm>
          <a:prstGeom prst="line">
            <a:avLst/>
          </a:prstGeom>
          <a:noFill/>
          <a:ln w="0">
            <a:solidFill>
              <a:schemeClr val="bg1"/>
            </a:solidFill>
            <a:round/>
            <a:headEnd/>
            <a:tailEnd/>
          </a:ln>
        </p:spPr>
        <p:txBody>
          <a:bodyPr/>
          <a:lstStyle/>
          <a:p>
            <a:endParaRPr lang="en-US"/>
          </a:p>
        </p:txBody>
      </p:sp>
      <p:sp>
        <p:nvSpPr>
          <p:cNvPr id="444455" name="Line 39"/>
          <p:cNvSpPr>
            <a:spLocks noChangeShapeType="1"/>
          </p:cNvSpPr>
          <p:nvPr/>
        </p:nvSpPr>
        <p:spPr bwMode="auto">
          <a:xfrm flipV="1">
            <a:off x="6602414" y="5581652"/>
            <a:ext cx="1587" cy="28575"/>
          </a:xfrm>
          <a:prstGeom prst="line">
            <a:avLst/>
          </a:prstGeom>
          <a:noFill/>
          <a:ln w="0">
            <a:solidFill>
              <a:schemeClr val="bg1"/>
            </a:solidFill>
            <a:round/>
            <a:headEnd/>
            <a:tailEnd/>
          </a:ln>
        </p:spPr>
        <p:txBody>
          <a:bodyPr/>
          <a:lstStyle/>
          <a:p>
            <a:endParaRPr lang="en-US"/>
          </a:p>
        </p:txBody>
      </p:sp>
      <p:sp>
        <p:nvSpPr>
          <p:cNvPr id="444456" name="Line 40"/>
          <p:cNvSpPr>
            <a:spLocks noChangeShapeType="1"/>
          </p:cNvSpPr>
          <p:nvPr/>
        </p:nvSpPr>
        <p:spPr bwMode="auto">
          <a:xfrm flipV="1">
            <a:off x="7192964" y="5581652"/>
            <a:ext cx="1587" cy="28575"/>
          </a:xfrm>
          <a:prstGeom prst="line">
            <a:avLst/>
          </a:prstGeom>
          <a:noFill/>
          <a:ln w="0">
            <a:solidFill>
              <a:schemeClr val="bg1"/>
            </a:solidFill>
            <a:round/>
            <a:headEnd/>
            <a:tailEnd/>
          </a:ln>
        </p:spPr>
        <p:txBody>
          <a:bodyPr/>
          <a:lstStyle/>
          <a:p>
            <a:endParaRPr lang="en-US"/>
          </a:p>
        </p:txBody>
      </p:sp>
      <p:sp>
        <p:nvSpPr>
          <p:cNvPr id="444457" name="Line 41"/>
          <p:cNvSpPr>
            <a:spLocks noChangeShapeType="1"/>
          </p:cNvSpPr>
          <p:nvPr/>
        </p:nvSpPr>
        <p:spPr bwMode="auto">
          <a:xfrm flipV="1">
            <a:off x="7783514" y="5581652"/>
            <a:ext cx="1587" cy="28575"/>
          </a:xfrm>
          <a:prstGeom prst="line">
            <a:avLst/>
          </a:prstGeom>
          <a:noFill/>
          <a:ln w="0">
            <a:solidFill>
              <a:schemeClr val="bg1"/>
            </a:solidFill>
            <a:round/>
            <a:headEnd/>
            <a:tailEnd/>
          </a:ln>
        </p:spPr>
        <p:txBody>
          <a:bodyPr/>
          <a:lstStyle/>
          <a:p>
            <a:endParaRPr lang="en-US"/>
          </a:p>
        </p:txBody>
      </p:sp>
      <p:sp>
        <p:nvSpPr>
          <p:cNvPr id="444458" name="Rectangle 42"/>
          <p:cNvSpPr>
            <a:spLocks noChangeArrowheads="1"/>
          </p:cNvSpPr>
          <p:nvPr/>
        </p:nvSpPr>
        <p:spPr bwMode="auto">
          <a:xfrm>
            <a:off x="1365250" y="5495926"/>
            <a:ext cx="347852"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2.50</a:t>
            </a:r>
          </a:p>
        </p:txBody>
      </p:sp>
      <p:sp>
        <p:nvSpPr>
          <p:cNvPr id="444459" name="Rectangle 43"/>
          <p:cNvSpPr>
            <a:spLocks noChangeArrowheads="1"/>
          </p:cNvSpPr>
          <p:nvPr/>
        </p:nvSpPr>
        <p:spPr bwMode="auto">
          <a:xfrm>
            <a:off x="1365250" y="5000626"/>
            <a:ext cx="347852"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3.00</a:t>
            </a:r>
          </a:p>
        </p:txBody>
      </p:sp>
      <p:sp>
        <p:nvSpPr>
          <p:cNvPr id="444460" name="Rectangle 44"/>
          <p:cNvSpPr>
            <a:spLocks noChangeArrowheads="1"/>
          </p:cNvSpPr>
          <p:nvPr/>
        </p:nvSpPr>
        <p:spPr bwMode="auto">
          <a:xfrm>
            <a:off x="1365250" y="4505326"/>
            <a:ext cx="347852"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3.50</a:t>
            </a:r>
          </a:p>
        </p:txBody>
      </p:sp>
      <p:sp>
        <p:nvSpPr>
          <p:cNvPr id="444461" name="Rectangle 45"/>
          <p:cNvSpPr>
            <a:spLocks noChangeArrowheads="1"/>
          </p:cNvSpPr>
          <p:nvPr/>
        </p:nvSpPr>
        <p:spPr bwMode="auto">
          <a:xfrm>
            <a:off x="1365250" y="4010026"/>
            <a:ext cx="347852"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4.00</a:t>
            </a:r>
          </a:p>
        </p:txBody>
      </p:sp>
      <p:sp>
        <p:nvSpPr>
          <p:cNvPr id="444462" name="Rectangle 46"/>
          <p:cNvSpPr>
            <a:spLocks noChangeArrowheads="1"/>
          </p:cNvSpPr>
          <p:nvPr/>
        </p:nvSpPr>
        <p:spPr bwMode="auto">
          <a:xfrm>
            <a:off x="1365250" y="3505201"/>
            <a:ext cx="347852"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4.50</a:t>
            </a:r>
          </a:p>
        </p:txBody>
      </p:sp>
      <p:sp>
        <p:nvSpPr>
          <p:cNvPr id="444463" name="Rectangle 47"/>
          <p:cNvSpPr>
            <a:spLocks noChangeArrowheads="1"/>
          </p:cNvSpPr>
          <p:nvPr/>
        </p:nvSpPr>
        <p:spPr bwMode="auto">
          <a:xfrm>
            <a:off x="1365250" y="3009901"/>
            <a:ext cx="347852"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5.00</a:t>
            </a:r>
          </a:p>
        </p:txBody>
      </p:sp>
      <p:sp>
        <p:nvSpPr>
          <p:cNvPr id="444464" name="Rectangle 48"/>
          <p:cNvSpPr>
            <a:spLocks noChangeArrowheads="1"/>
          </p:cNvSpPr>
          <p:nvPr/>
        </p:nvSpPr>
        <p:spPr bwMode="auto">
          <a:xfrm>
            <a:off x="1365250" y="2514601"/>
            <a:ext cx="347852"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5.50</a:t>
            </a:r>
          </a:p>
        </p:txBody>
      </p:sp>
      <p:sp>
        <p:nvSpPr>
          <p:cNvPr id="444465" name="Rectangle 49"/>
          <p:cNvSpPr>
            <a:spLocks noChangeArrowheads="1"/>
          </p:cNvSpPr>
          <p:nvPr/>
        </p:nvSpPr>
        <p:spPr bwMode="auto">
          <a:xfrm>
            <a:off x="2125663" y="5667376"/>
            <a:ext cx="189154"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s1</a:t>
            </a:r>
          </a:p>
        </p:txBody>
      </p:sp>
      <p:sp>
        <p:nvSpPr>
          <p:cNvPr id="444466" name="Rectangle 50"/>
          <p:cNvSpPr>
            <a:spLocks noChangeArrowheads="1"/>
          </p:cNvSpPr>
          <p:nvPr/>
        </p:nvSpPr>
        <p:spPr bwMode="auto">
          <a:xfrm>
            <a:off x="2716213" y="5667376"/>
            <a:ext cx="189154"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s2</a:t>
            </a:r>
          </a:p>
        </p:txBody>
      </p:sp>
      <p:sp>
        <p:nvSpPr>
          <p:cNvPr id="444467" name="Rectangle 51"/>
          <p:cNvSpPr>
            <a:spLocks noChangeArrowheads="1"/>
          </p:cNvSpPr>
          <p:nvPr/>
        </p:nvSpPr>
        <p:spPr bwMode="auto">
          <a:xfrm>
            <a:off x="3306764" y="5667376"/>
            <a:ext cx="189154"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s3</a:t>
            </a:r>
          </a:p>
        </p:txBody>
      </p:sp>
      <p:sp>
        <p:nvSpPr>
          <p:cNvPr id="444468" name="Rectangle 52"/>
          <p:cNvSpPr>
            <a:spLocks noChangeArrowheads="1"/>
          </p:cNvSpPr>
          <p:nvPr/>
        </p:nvSpPr>
        <p:spPr bwMode="auto">
          <a:xfrm>
            <a:off x="3897314" y="5667376"/>
            <a:ext cx="189154"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s4</a:t>
            </a:r>
          </a:p>
        </p:txBody>
      </p:sp>
      <p:sp>
        <p:nvSpPr>
          <p:cNvPr id="444469" name="Rectangle 53"/>
          <p:cNvSpPr>
            <a:spLocks noChangeArrowheads="1"/>
          </p:cNvSpPr>
          <p:nvPr/>
        </p:nvSpPr>
        <p:spPr bwMode="auto">
          <a:xfrm>
            <a:off x="4402139" y="5667376"/>
            <a:ext cx="496931"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during</a:t>
            </a:r>
          </a:p>
        </p:txBody>
      </p:sp>
      <p:sp>
        <p:nvSpPr>
          <p:cNvPr id="444470" name="Rectangle 54"/>
          <p:cNvSpPr>
            <a:spLocks noChangeArrowheads="1"/>
          </p:cNvSpPr>
          <p:nvPr/>
        </p:nvSpPr>
        <p:spPr bwMode="auto">
          <a:xfrm>
            <a:off x="5030789" y="5667376"/>
            <a:ext cx="338234"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post</a:t>
            </a:r>
          </a:p>
        </p:txBody>
      </p:sp>
      <p:sp>
        <p:nvSpPr>
          <p:cNvPr id="444471" name="Rectangle 55"/>
          <p:cNvSpPr>
            <a:spLocks noChangeArrowheads="1"/>
          </p:cNvSpPr>
          <p:nvPr/>
        </p:nvSpPr>
        <p:spPr bwMode="auto">
          <a:xfrm>
            <a:off x="5583239" y="5667376"/>
            <a:ext cx="487313"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60min</a:t>
            </a:r>
          </a:p>
        </p:txBody>
      </p:sp>
      <p:sp>
        <p:nvSpPr>
          <p:cNvPr id="444472" name="Rectangle 56"/>
          <p:cNvSpPr>
            <a:spLocks noChangeArrowheads="1"/>
          </p:cNvSpPr>
          <p:nvPr/>
        </p:nvSpPr>
        <p:spPr bwMode="auto">
          <a:xfrm>
            <a:off x="6248400" y="5667376"/>
            <a:ext cx="835165"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nonparetic</a:t>
            </a:r>
          </a:p>
        </p:txBody>
      </p:sp>
      <p:sp>
        <p:nvSpPr>
          <p:cNvPr id="444473" name="Rectangle 57"/>
          <p:cNvSpPr>
            <a:spLocks noChangeArrowheads="1"/>
          </p:cNvSpPr>
          <p:nvPr/>
        </p:nvSpPr>
        <p:spPr bwMode="auto">
          <a:xfrm>
            <a:off x="6419850" y="5810251"/>
            <a:ext cx="258084"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pre</a:t>
            </a:r>
          </a:p>
        </p:txBody>
      </p:sp>
      <p:sp>
        <p:nvSpPr>
          <p:cNvPr id="444474" name="Rectangle 58"/>
          <p:cNvSpPr>
            <a:spLocks noChangeArrowheads="1"/>
          </p:cNvSpPr>
          <p:nvPr/>
        </p:nvSpPr>
        <p:spPr bwMode="auto">
          <a:xfrm>
            <a:off x="7250114" y="5667376"/>
            <a:ext cx="835165"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nonparetic</a:t>
            </a:r>
          </a:p>
        </p:txBody>
      </p:sp>
      <p:sp>
        <p:nvSpPr>
          <p:cNvPr id="444475" name="Rectangle 59"/>
          <p:cNvSpPr>
            <a:spLocks noChangeArrowheads="1"/>
          </p:cNvSpPr>
          <p:nvPr/>
        </p:nvSpPr>
        <p:spPr bwMode="auto">
          <a:xfrm>
            <a:off x="7513638" y="5810251"/>
            <a:ext cx="338234" cy="215444"/>
          </a:xfrm>
          <a:prstGeom prst="rect">
            <a:avLst/>
          </a:prstGeom>
          <a:noFill/>
          <a:ln w="9525">
            <a:noFill/>
            <a:miter lim="800000"/>
            <a:headEnd/>
            <a:tailEnd/>
          </a:ln>
        </p:spPr>
        <p:txBody>
          <a:bodyPr wrap="none" lIns="0" tIns="0" rIns="0" bIns="0">
            <a:spAutoFit/>
          </a:bodyPr>
          <a:lstStyle/>
          <a:p>
            <a:pPr eaLnBrk="1" hangingPunct="1"/>
            <a:r>
              <a:rPr lang="en-US" sz="1400">
                <a:cs typeface="Arial" pitchFamily="34" charset="0"/>
              </a:rPr>
              <a:t>post</a:t>
            </a:r>
          </a:p>
        </p:txBody>
      </p:sp>
      <p:sp>
        <p:nvSpPr>
          <p:cNvPr id="444476" name="Rectangle 60"/>
          <p:cNvSpPr>
            <a:spLocks noChangeArrowheads="1"/>
          </p:cNvSpPr>
          <p:nvPr/>
        </p:nvSpPr>
        <p:spPr bwMode="auto">
          <a:xfrm rot="16200000">
            <a:off x="166208" y="4135666"/>
            <a:ext cx="1740861" cy="215444"/>
          </a:xfrm>
          <a:prstGeom prst="rect">
            <a:avLst/>
          </a:prstGeom>
          <a:noFill/>
          <a:ln w="9525">
            <a:noFill/>
            <a:miter lim="800000"/>
            <a:headEnd/>
            <a:tailEnd/>
          </a:ln>
        </p:spPr>
        <p:txBody>
          <a:bodyPr wrap="none" lIns="0" tIns="0" rIns="0" bIns="0">
            <a:spAutoFit/>
          </a:bodyPr>
          <a:lstStyle/>
          <a:p>
            <a:pPr eaLnBrk="1" hangingPunct="1"/>
            <a:r>
              <a:rPr lang="en-US" sz="1400" b="1">
                <a:cs typeface="Arial" pitchFamily="34" charset="0"/>
              </a:rPr>
              <a:t>GOT threshold [mm]</a:t>
            </a:r>
            <a:endParaRPr lang="en-US" sz="1400">
              <a:cs typeface="Arial" pitchFamily="34" charset="0"/>
            </a:endParaRPr>
          </a:p>
        </p:txBody>
      </p:sp>
      <p:sp>
        <p:nvSpPr>
          <p:cNvPr id="444477" name="Rectangle 61"/>
          <p:cNvSpPr>
            <a:spLocks noChangeArrowheads="1"/>
          </p:cNvSpPr>
          <p:nvPr/>
        </p:nvSpPr>
        <p:spPr bwMode="auto">
          <a:xfrm>
            <a:off x="4044559" y="1631951"/>
            <a:ext cx="1065997" cy="430887"/>
          </a:xfrm>
          <a:prstGeom prst="rect">
            <a:avLst/>
          </a:prstGeom>
          <a:noFill/>
          <a:ln w="9525">
            <a:noFill/>
            <a:miter lim="800000"/>
            <a:headEnd/>
            <a:tailEnd/>
          </a:ln>
        </p:spPr>
        <p:txBody>
          <a:bodyPr wrap="none" lIns="0" tIns="0" rIns="0" bIns="0">
            <a:spAutoFit/>
          </a:bodyPr>
          <a:lstStyle/>
          <a:p>
            <a:pPr algn="ctr" eaLnBrk="1" hangingPunct="1"/>
            <a:r>
              <a:rPr lang="de-DE" sz="1400">
                <a:cs typeface="Arial" pitchFamily="34" charset="0"/>
              </a:rPr>
              <a:t>anodal tDCS </a:t>
            </a:r>
          </a:p>
          <a:p>
            <a:pPr algn="ctr" eaLnBrk="1" hangingPunct="1"/>
            <a:r>
              <a:rPr lang="de-DE" sz="1400">
                <a:cs typeface="Arial" pitchFamily="34" charset="0"/>
              </a:rPr>
              <a:t>20 min</a:t>
            </a:r>
            <a:endParaRPr lang="de-DE" sz="1800">
              <a:cs typeface="Arial" pitchFamily="34" charset="0"/>
            </a:endParaRPr>
          </a:p>
        </p:txBody>
      </p:sp>
      <p:sp>
        <p:nvSpPr>
          <p:cNvPr id="90"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de-DE" sz="3700" dirty="0" err="1" smtClean="0">
                <a:solidFill>
                  <a:schemeClr val="tx2"/>
                </a:solidFill>
                <a:latin typeface="Verdana" pitchFamily="34" charset="0"/>
                <a:ea typeface="ＭＳ Ｐゴシック" pitchFamily="34" charset="-128"/>
                <a:cs typeface="Verdana" pitchFamily="34" charset="0"/>
              </a:rPr>
              <a:t>Effect</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of</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Anodal</a:t>
            </a:r>
            <a:r>
              <a:rPr lang="de-DE" sz="3700" dirty="0" smtClean="0">
                <a:solidFill>
                  <a:schemeClr val="tx2"/>
                </a:solidFill>
                <a:latin typeface="Verdana" pitchFamily="34" charset="0"/>
                <a:ea typeface="ＭＳ Ｐゴシック" pitchFamily="34" charset="-128"/>
                <a:cs typeface="Verdana" pitchFamily="34" charset="0"/>
              </a:rPr>
              <a:t> TDCS in </a:t>
            </a:r>
            <a:r>
              <a:rPr lang="de-DE" sz="3700" dirty="0" err="1" smtClean="0">
                <a:solidFill>
                  <a:schemeClr val="tx2"/>
                </a:solidFill>
                <a:latin typeface="Verdana" pitchFamily="34" charset="0"/>
                <a:ea typeface="ＭＳ Ｐゴシック" pitchFamily="34" charset="-128"/>
                <a:cs typeface="Verdana" pitchFamily="34" charset="0"/>
              </a:rPr>
              <a:t>Chronic</a:t>
            </a:r>
            <a:r>
              <a:rPr lang="de-DE" sz="3700" dirty="0" smtClean="0">
                <a:solidFill>
                  <a:schemeClr val="tx2"/>
                </a:solidFill>
                <a:latin typeface="Verdana" pitchFamily="34" charset="0"/>
                <a:ea typeface="ＭＳ Ｐゴシック" pitchFamily="34" charset="-128"/>
                <a:cs typeface="Verdana" pitchFamily="34" charset="0"/>
              </a:rPr>
              <a:t> </a:t>
            </a:r>
          </a:p>
          <a:p>
            <a:r>
              <a:rPr lang="de-DE" sz="3700" dirty="0" err="1" smtClean="0">
                <a:solidFill>
                  <a:schemeClr val="tx2"/>
                </a:solidFill>
                <a:latin typeface="Verdana" pitchFamily="34" charset="0"/>
                <a:ea typeface="ＭＳ Ｐゴシック" pitchFamily="34" charset="-128"/>
                <a:cs typeface="Verdana" pitchFamily="34" charset="0"/>
              </a:rPr>
              <a:t>Stroke</a:t>
            </a:r>
            <a:r>
              <a:rPr lang="de-DE" sz="3700" dirty="0" smtClean="0">
                <a:solidFill>
                  <a:schemeClr val="tx2"/>
                </a:solidFill>
                <a:latin typeface="Verdana" pitchFamily="34" charset="0"/>
                <a:ea typeface="ＭＳ Ｐゴシック" pitchFamily="34" charset="-128"/>
                <a:cs typeface="Verdana" pitchFamily="34" charset="0"/>
              </a:rPr>
              <a:t> </a:t>
            </a:r>
            <a:r>
              <a:rPr lang="de-DE" sz="3700" dirty="0" err="1" smtClean="0">
                <a:solidFill>
                  <a:schemeClr val="tx2"/>
                </a:solidFill>
                <a:latin typeface="Verdana" pitchFamily="34" charset="0"/>
                <a:ea typeface="ＭＳ Ｐゴシック" pitchFamily="34" charset="-128"/>
                <a:cs typeface="Verdana" pitchFamily="34" charset="0"/>
              </a:rPr>
              <a:t>Patients</a:t>
            </a:r>
            <a:r>
              <a:rPr lang="de-DE" sz="3700" dirty="0" smtClean="0">
                <a:solidFill>
                  <a:schemeClr val="tx2"/>
                </a:solidFill>
                <a:latin typeface="Verdana" pitchFamily="34" charset="0"/>
                <a:ea typeface="ＭＳ Ｐゴシック" pitchFamily="34" charset="-128"/>
                <a:cs typeface="Verdana" pitchFamily="34" charset="0"/>
              </a:rPr>
              <a:t> (n=10)</a:t>
            </a:r>
            <a:endParaRPr lang="de-DE" sz="37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357716079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How to Improve Function?</a:t>
            </a:r>
          </a:p>
        </p:txBody>
      </p:sp>
      <p:sp>
        <p:nvSpPr>
          <p:cNvPr id="2" name="Textfeld 1"/>
          <p:cNvSpPr txBox="1"/>
          <p:nvPr/>
        </p:nvSpPr>
        <p:spPr>
          <a:xfrm>
            <a:off x="1641231" y="2532185"/>
            <a:ext cx="5091266" cy="2677656"/>
          </a:xfrm>
          <a:prstGeom prst="rect">
            <a:avLst/>
          </a:prstGeom>
          <a:noFill/>
        </p:spPr>
        <p:txBody>
          <a:bodyPr wrap="none" rtlCol="0">
            <a:spAutoFit/>
          </a:bodyPr>
          <a:lstStyle/>
          <a:p>
            <a:pPr marL="342900" indent="-342900">
              <a:buFontTx/>
              <a:buChar char="-"/>
            </a:pPr>
            <a:r>
              <a:rPr lang="de-DE" dirty="0" smtClean="0"/>
              <a:t>Training / </a:t>
            </a:r>
            <a:r>
              <a:rPr lang="de-DE" dirty="0" err="1" smtClean="0"/>
              <a:t>Practising</a:t>
            </a:r>
            <a:endParaRPr lang="de-DE" dirty="0" smtClean="0"/>
          </a:p>
          <a:p>
            <a:pPr marL="342900" indent="-342900">
              <a:buFontTx/>
              <a:buChar char="-"/>
            </a:pPr>
            <a:endParaRPr lang="de-DE" dirty="0"/>
          </a:p>
          <a:p>
            <a:pPr marL="342900" indent="-342900">
              <a:buFontTx/>
              <a:buChar char="-"/>
            </a:pPr>
            <a:r>
              <a:rPr lang="de-DE" dirty="0" err="1" smtClean="0"/>
              <a:t>Transcranial</a:t>
            </a:r>
            <a:r>
              <a:rPr lang="de-DE" dirty="0" smtClean="0"/>
              <a:t> Stimulation </a:t>
            </a:r>
            <a:r>
              <a:rPr lang="de-DE" dirty="0" err="1" smtClean="0"/>
              <a:t>Methods</a:t>
            </a:r>
            <a:endParaRPr lang="de-DE" dirty="0" smtClean="0"/>
          </a:p>
          <a:p>
            <a:pPr marL="342900" indent="-342900">
              <a:buFontTx/>
              <a:buChar char="-"/>
            </a:pPr>
            <a:endParaRPr lang="de-DE" dirty="0"/>
          </a:p>
          <a:p>
            <a:pPr marL="342900" indent="-342900">
              <a:buFontTx/>
              <a:buChar char="-"/>
            </a:pPr>
            <a:r>
              <a:rPr lang="de-DE" b="1" dirty="0" smtClean="0"/>
              <a:t>Drugs</a:t>
            </a:r>
          </a:p>
          <a:p>
            <a:endParaRPr lang="de-DE" dirty="0"/>
          </a:p>
          <a:p>
            <a:endParaRPr lang="de-DE" dirty="0"/>
          </a:p>
        </p:txBody>
      </p:sp>
    </p:spTree>
    <p:extLst>
      <p:ext uri="{BB962C8B-B14F-4D97-AF65-F5344CB8AC3E}">
        <p14:creationId xmlns:p14="http://schemas.microsoft.com/office/powerpoint/2010/main" xmlns="" val="3041426653"/>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How to Improve Function?</a:t>
            </a:r>
          </a:p>
        </p:txBody>
      </p:sp>
      <p:sp>
        <p:nvSpPr>
          <p:cNvPr id="2" name="Textfeld 1"/>
          <p:cNvSpPr txBox="1"/>
          <p:nvPr/>
        </p:nvSpPr>
        <p:spPr>
          <a:xfrm>
            <a:off x="1641231" y="2532185"/>
            <a:ext cx="5187639" cy="3785652"/>
          </a:xfrm>
          <a:prstGeom prst="rect">
            <a:avLst/>
          </a:prstGeom>
          <a:noFill/>
        </p:spPr>
        <p:txBody>
          <a:bodyPr wrap="none" rtlCol="0">
            <a:spAutoFit/>
          </a:bodyPr>
          <a:lstStyle/>
          <a:p>
            <a:pPr marL="342900" indent="-342900">
              <a:buFontTx/>
              <a:buChar char="-"/>
            </a:pPr>
            <a:r>
              <a:rPr lang="de-DE" dirty="0" smtClean="0"/>
              <a:t>Training / </a:t>
            </a:r>
            <a:r>
              <a:rPr lang="de-DE" dirty="0" err="1" smtClean="0"/>
              <a:t>Practising</a:t>
            </a:r>
            <a:endParaRPr lang="de-DE" dirty="0" smtClean="0"/>
          </a:p>
          <a:p>
            <a:pPr marL="342900" indent="-342900">
              <a:buFontTx/>
              <a:buChar char="-"/>
            </a:pPr>
            <a:endParaRPr lang="de-DE" dirty="0"/>
          </a:p>
          <a:p>
            <a:pPr marL="342900" indent="-342900">
              <a:buFontTx/>
              <a:buChar char="-"/>
            </a:pPr>
            <a:r>
              <a:rPr lang="de-DE" dirty="0" err="1" smtClean="0"/>
              <a:t>Transcranial</a:t>
            </a:r>
            <a:r>
              <a:rPr lang="de-DE" dirty="0" smtClean="0"/>
              <a:t> Stimulation </a:t>
            </a:r>
            <a:r>
              <a:rPr lang="de-DE" dirty="0" err="1" smtClean="0"/>
              <a:t>Methods</a:t>
            </a:r>
            <a:endParaRPr lang="de-DE" dirty="0" smtClean="0"/>
          </a:p>
          <a:p>
            <a:pPr marL="342900" indent="-342900">
              <a:buFontTx/>
              <a:buChar char="-"/>
            </a:pPr>
            <a:endParaRPr lang="de-DE" dirty="0"/>
          </a:p>
          <a:p>
            <a:pPr marL="342900" indent="-342900">
              <a:buFontTx/>
              <a:buChar char="-"/>
            </a:pPr>
            <a:r>
              <a:rPr lang="de-DE" b="1" dirty="0" smtClean="0"/>
              <a:t>Drugs</a:t>
            </a:r>
          </a:p>
          <a:p>
            <a:pPr marL="800100" lvl="1" indent="-342900">
              <a:buFontTx/>
              <a:buChar char="-"/>
            </a:pPr>
            <a:r>
              <a:rPr lang="de-DE" dirty="0" err="1" smtClean="0"/>
              <a:t>Dopaminergic</a:t>
            </a:r>
            <a:r>
              <a:rPr lang="de-DE" dirty="0" smtClean="0"/>
              <a:t> (</a:t>
            </a:r>
            <a:r>
              <a:rPr lang="de-DE" dirty="0" err="1" smtClean="0"/>
              <a:t>reward</a:t>
            </a:r>
            <a:r>
              <a:rPr lang="de-DE" dirty="0" smtClean="0"/>
              <a:t> </a:t>
            </a:r>
            <a:r>
              <a:rPr lang="de-DE" dirty="0" err="1" smtClean="0"/>
              <a:t>system</a:t>
            </a:r>
            <a:r>
              <a:rPr lang="de-DE" dirty="0"/>
              <a:t>)</a:t>
            </a:r>
            <a:endParaRPr lang="de-DE" dirty="0" smtClean="0"/>
          </a:p>
          <a:p>
            <a:pPr marL="800100" lvl="1" indent="-342900">
              <a:buFontTx/>
              <a:buChar char="-"/>
            </a:pPr>
            <a:r>
              <a:rPr lang="de-DE" dirty="0" smtClean="0"/>
              <a:t>Nerve </a:t>
            </a:r>
            <a:r>
              <a:rPr lang="de-DE" dirty="0" err="1" smtClean="0"/>
              <a:t>growth</a:t>
            </a:r>
            <a:r>
              <a:rPr lang="de-DE" dirty="0" smtClean="0"/>
              <a:t> </a:t>
            </a:r>
            <a:r>
              <a:rPr lang="de-DE" dirty="0" err="1" smtClean="0"/>
              <a:t>factor</a:t>
            </a:r>
            <a:r>
              <a:rPr lang="de-DE" dirty="0" smtClean="0"/>
              <a:t> (BDNF)</a:t>
            </a:r>
          </a:p>
          <a:p>
            <a:pPr marL="800100" lvl="1" indent="-342900">
              <a:buFontTx/>
              <a:buChar char="-"/>
            </a:pPr>
            <a:r>
              <a:rPr lang="de-DE" dirty="0" smtClean="0"/>
              <a:t>Anti-NOGO</a:t>
            </a:r>
          </a:p>
          <a:p>
            <a:endParaRPr lang="de-DE" dirty="0"/>
          </a:p>
          <a:p>
            <a:endParaRPr lang="de-DE" dirty="0"/>
          </a:p>
        </p:txBody>
      </p:sp>
    </p:spTree>
    <p:extLst>
      <p:ext uri="{BB962C8B-B14F-4D97-AF65-F5344CB8AC3E}">
        <p14:creationId xmlns:p14="http://schemas.microsoft.com/office/powerpoint/2010/main" xmlns="" val="497154307"/>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6482" name="Picture 2" descr="Full-size image (6 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27728" y="1948839"/>
            <a:ext cx="3295650" cy="34766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accent2"/>
                </a:solidFill>
                <a:latin typeface="Verdana" pitchFamily="34" charset="0"/>
                <a:ea typeface="ＭＳ Ｐゴシック" pitchFamily="34" charset="-128"/>
                <a:cs typeface="Verdana" pitchFamily="34" charset="0"/>
              </a:rPr>
              <a:t>Stroke: Improvement in motor function</a:t>
            </a:r>
          </a:p>
          <a:p>
            <a:r>
              <a:rPr lang="en-US" sz="3000" dirty="0">
                <a:solidFill>
                  <a:schemeClr val="accent2"/>
                </a:solidFill>
                <a:latin typeface="Verdana" pitchFamily="34" charset="0"/>
                <a:ea typeface="ＭＳ Ｐゴシック" pitchFamily="34" charset="-128"/>
                <a:cs typeface="Verdana" pitchFamily="34" charset="0"/>
              </a:rPr>
              <a:t>a</a:t>
            </a:r>
            <a:r>
              <a:rPr lang="en-US" sz="3000" dirty="0" smtClean="0">
                <a:solidFill>
                  <a:schemeClr val="accent2"/>
                </a:solidFill>
                <a:latin typeface="Verdana" pitchFamily="34" charset="0"/>
                <a:ea typeface="ＭＳ Ｐゴシック" pitchFamily="34" charset="-128"/>
                <a:cs typeface="Verdana" pitchFamily="34" charset="0"/>
              </a:rPr>
              <a:t>fter training with L-Dopa</a:t>
            </a:r>
          </a:p>
        </p:txBody>
      </p:sp>
      <p:sp>
        <p:nvSpPr>
          <p:cNvPr id="2" name="Textfeld 1"/>
          <p:cNvSpPr txBox="1"/>
          <p:nvPr/>
        </p:nvSpPr>
        <p:spPr>
          <a:xfrm>
            <a:off x="4454769" y="5912059"/>
            <a:ext cx="3365024" cy="369332"/>
          </a:xfrm>
          <a:prstGeom prst="rect">
            <a:avLst/>
          </a:prstGeom>
          <a:noFill/>
        </p:spPr>
        <p:txBody>
          <a:bodyPr wrap="none" rtlCol="0">
            <a:spAutoFit/>
          </a:bodyPr>
          <a:lstStyle/>
          <a:p>
            <a:r>
              <a:rPr lang="de-DE" sz="1800" dirty="0" err="1" smtClean="0"/>
              <a:t>Scheidmann</a:t>
            </a:r>
            <a:r>
              <a:rPr lang="de-DE" sz="1800" dirty="0" smtClean="0"/>
              <a:t> et al. Lancet 2002</a:t>
            </a:r>
            <a:endParaRPr lang="de-DE" sz="1800" dirty="0"/>
          </a:p>
        </p:txBody>
      </p:sp>
    </p:spTree>
    <p:extLst>
      <p:ext uri="{BB962C8B-B14F-4D97-AF65-F5344CB8AC3E}">
        <p14:creationId xmlns:p14="http://schemas.microsoft.com/office/powerpoint/2010/main" xmlns="" val="263682570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238408" y="3504778"/>
            <a:ext cx="6570133" cy="2876550"/>
          </a:xfrm>
          <a:prstGeom prst="rect">
            <a:avLst/>
          </a:prstGeom>
          <a:noFill/>
          <a:ln w="9525">
            <a:noFill/>
            <a:miter lim="800000"/>
            <a:headEnd/>
            <a:tailEnd/>
          </a:ln>
        </p:spPr>
      </p:pic>
      <p:pic>
        <p:nvPicPr>
          <p:cNvPr id="3" name="Picture 2" descr="running.jpeg"/>
          <p:cNvPicPr>
            <a:picLocks noChangeAspect="1"/>
          </p:cNvPicPr>
          <p:nvPr/>
        </p:nvPicPr>
        <p:blipFill>
          <a:blip r:embed="rId3" cstate="print"/>
          <a:stretch>
            <a:fillRect/>
          </a:stretch>
        </p:blipFill>
        <p:spPr>
          <a:xfrm>
            <a:off x="2861922" y="714091"/>
            <a:ext cx="3349325" cy="2507427"/>
          </a:xfrm>
          <a:prstGeom prst="rect">
            <a:avLst/>
          </a:prstGeom>
        </p:spPr>
      </p:pic>
      <p:sp>
        <p:nvSpPr>
          <p:cNvPr id="4" name="TextBox 3"/>
          <p:cNvSpPr txBox="1"/>
          <p:nvPr/>
        </p:nvSpPr>
        <p:spPr>
          <a:xfrm>
            <a:off x="5688175" y="6156310"/>
            <a:ext cx="3195105" cy="338554"/>
          </a:xfrm>
          <a:prstGeom prst="rect">
            <a:avLst/>
          </a:prstGeom>
          <a:solidFill>
            <a:schemeClr val="bg1"/>
          </a:solidFill>
        </p:spPr>
        <p:txBody>
          <a:bodyPr wrap="none" rtlCol="0">
            <a:spAutoFit/>
          </a:bodyPr>
          <a:lstStyle/>
          <a:p>
            <a:r>
              <a:rPr lang="de-DE" sz="1600" dirty="0" err="1" smtClean="0">
                <a:latin typeface="Arial" pitchFamily="34" charset="0"/>
                <a:cs typeface="Arial" pitchFamily="34" charset="0"/>
              </a:rPr>
              <a:t>Cotman</a:t>
            </a:r>
            <a:r>
              <a:rPr lang="de-DE" sz="1600" dirty="0" smtClean="0">
                <a:latin typeface="Arial" pitchFamily="34" charset="0"/>
                <a:cs typeface="Arial" pitchFamily="34" charset="0"/>
              </a:rPr>
              <a:t> &amp; Berchtold (2002) </a:t>
            </a:r>
            <a:r>
              <a:rPr lang="de-DE" sz="1600" i="1" dirty="0" smtClean="0">
                <a:latin typeface="Arial" pitchFamily="34" charset="0"/>
                <a:cs typeface="Arial" pitchFamily="34" charset="0"/>
              </a:rPr>
              <a:t>TINS</a:t>
            </a:r>
            <a:endParaRPr lang="de-DE" sz="1600" i="1" dirty="0">
              <a:latin typeface="Arial" pitchFamily="34" charset="0"/>
              <a:cs typeface="Arial" pitchFamily="34" charset="0"/>
            </a:endParaRPr>
          </a:p>
        </p:txBody>
      </p:sp>
      <p:sp>
        <p:nvSpPr>
          <p:cNvPr id="5" name="Text Box 291"/>
          <p:cNvSpPr txBox="1">
            <a:spLocks noChangeArrowheads="1"/>
          </p:cNvSpPr>
          <p:nvPr/>
        </p:nvSpPr>
        <p:spPr bwMode="auto">
          <a:xfrm>
            <a:off x="-2822" y="76562"/>
            <a:ext cx="7863050" cy="400110"/>
          </a:xfrm>
          <a:prstGeom prst="rect">
            <a:avLst/>
          </a:prstGeom>
          <a:noFill/>
          <a:ln w="9525">
            <a:noFill/>
            <a:miter lim="800000"/>
            <a:headEnd/>
            <a:tailEnd/>
          </a:ln>
        </p:spPr>
        <p:txBody>
          <a:bodyPr wrap="none">
            <a:spAutoFit/>
          </a:bodyPr>
          <a:lstStyle/>
          <a:p>
            <a:pPr defTabSz="914400"/>
            <a:r>
              <a:rPr lang="de-DE" sz="2000" b="1" dirty="0" err="1" smtClean="0">
                <a:solidFill>
                  <a:schemeClr val="tx2"/>
                </a:solidFill>
                <a:latin typeface="Arial" pitchFamily="34" charset="0"/>
                <a:cs typeface="Arial" pitchFamily="34" charset="0"/>
              </a:rPr>
              <a:t>Enhance</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learning</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and</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brain</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plasticity</a:t>
            </a:r>
            <a:r>
              <a:rPr lang="de-DE" sz="2000" b="1" dirty="0" smtClean="0">
                <a:solidFill>
                  <a:schemeClr val="tx2"/>
                </a:solidFill>
                <a:latin typeface="Arial" pitchFamily="34" charset="0"/>
                <a:cs typeface="Arial" pitchFamily="34" charset="0"/>
              </a:rPr>
              <a:t> - </a:t>
            </a:r>
            <a:r>
              <a:rPr lang="de-DE" sz="2000" b="1" dirty="0" err="1" smtClean="0">
                <a:solidFill>
                  <a:schemeClr val="tx2"/>
                </a:solidFill>
                <a:latin typeface="Arial" pitchFamily="34" charset="0"/>
                <a:cs typeface="Arial" pitchFamily="34" charset="0"/>
              </a:rPr>
              <a:t>How</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to</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enhance</a:t>
            </a:r>
            <a:r>
              <a:rPr lang="de-DE" sz="2000" b="1" dirty="0" smtClean="0">
                <a:solidFill>
                  <a:schemeClr val="tx2"/>
                </a:solidFill>
                <a:latin typeface="Arial" pitchFamily="34" charset="0"/>
                <a:cs typeface="Arial" pitchFamily="34" charset="0"/>
              </a:rPr>
              <a:t> BDNF?</a:t>
            </a:r>
            <a:endParaRPr lang="de-DE" sz="2000" b="1" dirty="0">
              <a:solidFill>
                <a:schemeClr val="tx2"/>
              </a:solidFill>
              <a:latin typeface="Arial" pitchFamily="34" charset="0"/>
              <a:cs typeface="Arial" pitchFamily="34" charset="0"/>
            </a:endParaRPr>
          </a:p>
        </p:txBody>
      </p:sp>
      <p:sp>
        <p:nvSpPr>
          <p:cNvPr id="6" name="Rectangle 5"/>
          <p:cNvSpPr/>
          <p:nvPr/>
        </p:nvSpPr>
        <p:spPr bwMode="auto">
          <a:xfrm>
            <a:off x="3590878" y="3447846"/>
            <a:ext cx="218364" cy="341194"/>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7" name="Rectangle 6"/>
          <p:cNvSpPr/>
          <p:nvPr/>
        </p:nvSpPr>
        <p:spPr bwMode="auto">
          <a:xfrm>
            <a:off x="5109318" y="3373273"/>
            <a:ext cx="218364" cy="341194"/>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Tree>
    <p:extLst>
      <p:ext uri="{BB962C8B-B14F-4D97-AF65-F5344CB8AC3E}">
        <p14:creationId xmlns:p14="http://schemas.microsoft.com/office/powerpoint/2010/main" xmlns="" val="550371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91"/>
          <p:cNvSpPr txBox="1">
            <a:spLocks noChangeArrowheads="1"/>
          </p:cNvSpPr>
          <p:nvPr/>
        </p:nvSpPr>
        <p:spPr bwMode="auto">
          <a:xfrm>
            <a:off x="-2822" y="76562"/>
            <a:ext cx="9539791" cy="400110"/>
          </a:xfrm>
          <a:prstGeom prst="rect">
            <a:avLst/>
          </a:prstGeom>
          <a:noFill/>
          <a:ln w="9525">
            <a:noFill/>
            <a:miter lim="800000"/>
            <a:headEnd/>
            <a:tailEnd/>
          </a:ln>
        </p:spPr>
        <p:txBody>
          <a:bodyPr wrap="none">
            <a:spAutoFit/>
          </a:bodyPr>
          <a:lstStyle/>
          <a:p>
            <a:pPr defTabSz="914400"/>
            <a:r>
              <a:rPr lang="de-DE" sz="2000" b="1" dirty="0" err="1" smtClean="0">
                <a:solidFill>
                  <a:schemeClr val="tx2"/>
                </a:solidFill>
                <a:latin typeface="Arial" pitchFamily="34" charset="0"/>
                <a:cs typeface="Arial" pitchFamily="34" charset="0"/>
              </a:rPr>
              <a:t>Enhance</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learning</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and</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brain</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plasticity</a:t>
            </a:r>
            <a:r>
              <a:rPr lang="de-DE" sz="2000" b="1" dirty="0" smtClean="0">
                <a:solidFill>
                  <a:schemeClr val="tx2"/>
                </a:solidFill>
                <a:latin typeface="Arial" pitchFamily="34" charset="0"/>
                <a:cs typeface="Arial" pitchFamily="34" charset="0"/>
              </a:rPr>
              <a:t> - Combine </a:t>
            </a:r>
            <a:r>
              <a:rPr lang="de-DE" sz="2000" b="1" dirty="0" err="1" smtClean="0">
                <a:solidFill>
                  <a:schemeClr val="tx2"/>
                </a:solidFill>
                <a:latin typeface="Arial" pitchFamily="34" charset="0"/>
                <a:cs typeface="Arial" pitchFamily="34" charset="0"/>
              </a:rPr>
              <a:t>exercise</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and</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motor</a:t>
            </a:r>
            <a:r>
              <a:rPr lang="de-DE" sz="2000" b="1" dirty="0" smtClean="0">
                <a:solidFill>
                  <a:schemeClr val="tx2"/>
                </a:solidFill>
                <a:latin typeface="Arial" pitchFamily="34" charset="0"/>
                <a:cs typeface="Arial" pitchFamily="34" charset="0"/>
              </a:rPr>
              <a:t> </a:t>
            </a:r>
            <a:r>
              <a:rPr lang="de-DE" sz="2000" b="1" dirty="0" err="1" smtClean="0">
                <a:solidFill>
                  <a:schemeClr val="tx2"/>
                </a:solidFill>
                <a:latin typeface="Arial" pitchFamily="34" charset="0"/>
                <a:cs typeface="Arial" pitchFamily="34" charset="0"/>
              </a:rPr>
              <a:t>learning</a:t>
            </a:r>
            <a:endParaRPr lang="de-DE" sz="2000" b="1" dirty="0">
              <a:solidFill>
                <a:schemeClr val="tx2"/>
              </a:solidFill>
              <a:latin typeface="Arial" pitchFamily="34" charset="0"/>
              <a:cs typeface="Arial" pitchFamily="34" charset="0"/>
            </a:endParaRPr>
          </a:p>
        </p:txBody>
      </p:sp>
      <p:pic>
        <p:nvPicPr>
          <p:cNvPr id="4" name="Picture 3" descr="Picture1.png"/>
          <p:cNvPicPr>
            <a:picLocks noChangeAspect="1"/>
          </p:cNvPicPr>
          <p:nvPr/>
        </p:nvPicPr>
        <p:blipFill rotWithShape="1">
          <a:blip r:embed="rId2" cstate="print"/>
          <a:srcRect l="3947" t="11540" r="23846" b="3664"/>
          <a:stretch/>
        </p:blipFill>
        <p:spPr>
          <a:xfrm>
            <a:off x="1259543" y="2602993"/>
            <a:ext cx="1897486" cy="1602291"/>
          </a:xfrm>
          <a:prstGeom prst="rect">
            <a:avLst/>
          </a:prstGeom>
        </p:spPr>
      </p:pic>
      <p:cxnSp>
        <p:nvCxnSpPr>
          <p:cNvPr id="5" name="Straight Connector 4"/>
          <p:cNvCxnSpPr/>
          <p:nvPr/>
        </p:nvCxnSpPr>
        <p:spPr>
          <a:xfrm flipV="1">
            <a:off x="2034532" y="2794060"/>
            <a:ext cx="608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04372" y="2602993"/>
            <a:ext cx="251067" cy="276999"/>
          </a:xfrm>
          <a:prstGeom prst="rect">
            <a:avLst/>
          </a:prstGeom>
          <a:noFill/>
        </p:spPr>
        <p:txBody>
          <a:bodyPr wrap="none" rtlCol="0">
            <a:spAutoFit/>
          </a:bodyPr>
          <a:lstStyle/>
          <a:p>
            <a:r>
              <a:rPr lang="de-DE" sz="1200" dirty="0" smtClean="0"/>
              <a:t>*</a:t>
            </a:r>
            <a:endParaRPr lang="de-DE" sz="1200" dirty="0"/>
          </a:p>
        </p:txBody>
      </p:sp>
      <p:sp>
        <p:nvSpPr>
          <p:cNvPr id="7" name="TextBox 6"/>
          <p:cNvSpPr txBox="1"/>
          <p:nvPr/>
        </p:nvSpPr>
        <p:spPr>
          <a:xfrm>
            <a:off x="954838" y="1988840"/>
            <a:ext cx="3454792" cy="369332"/>
          </a:xfrm>
          <a:prstGeom prst="rect">
            <a:avLst/>
          </a:prstGeom>
          <a:noFill/>
        </p:spPr>
        <p:txBody>
          <a:bodyPr wrap="none" rtlCol="0">
            <a:spAutoFit/>
          </a:bodyPr>
          <a:lstStyle/>
          <a:p>
            <a:r>
              <a:rPr lang="de-DE" sz="1800" dirty="0" err="1" smtClean="0">
                <a:latin typeface="Arial" pitchFamily="34" charset="0"/>
                <a:cs typeface="Arial" pitchFamily="34" charset="0"/>
              </a:rPr>
              <a:t>pilot</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study</a:t>
            </a:r>
            <a:r>
              <a:rPr lang="de-DE" sz="1800" dirty="0" smtClean="0">
                <a:latin typeface="Arial" pitchFamily="34" charset="0"/>
                <a:cs typeface="Arial" pitchFamily="34" charset="0"/>
              </a:rPr>
              <a:t> - 2 </a:t>
            </a:r>
            <a:r>
              <a:rPr lang="de-DE" sz="1800" dirty="0" err="1" smtClean="0">
                <a:latin typeface="Arial" pitchFamily="34" charset="0"/>
                <a:cs typeface="Arial" pitchFamily="34" charset="0"/>
              </a:rPr>
              <a:t>weeks</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of</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exercise</a:t>
            </a:r>
            <a:endParaRPr lang="de-DE" sz="1800" dirty="0">
              <a:latin typeface="Arial" pitchFamily="34" charset="0"/>
              <a:cs typeface="Arial" pitchFamily="34" charset="0"/>
            </a:endParaRPr>
          </a:p>
        </p:txBody>
      </p:sp>
      <p:sp>
        <p:nvSpPr>
          <p:cNvPr id="8" name="TextBox 7"/>
          <p:cNvSpPr txBox="1"/>
          <p:nvPr/>
        </p:nvSpPr>
        <p:spPr>
          <a:xfrm>
            <a:off x="3714204" y="2942472"/>
            <a:ext cx="5327099" cy="923330"/>
          </a:xfrm>
          <a:prstGeom prst="rect">
            <a:avLst/>
          </a:prstGeom>
          <a:noFill/>
          <a:ln>
            <a:solidFill>
              <a:schemeClr val="tx1"/>
            </a:solidFill>
          </a:ln>
        </p:spPr>
        <p:txBody>
          <a:bodyPr wrap="none" rtlCol="0">
            <a:spAutoFit/>
          </a:bodyPr>
          <a:lstStyle/>
          <a:p>
            <a:r>
              <a:rPr lang="de-DE" sz="1800" b="1" dirty="0" smtClean="0">
                <a:latin typeface="Arial" pitchFamily="34" charset="0"/>
                <a:cs typeface="Arial" pitchFamily="34" charset="0"/>
              </a:rPr>
              <a:t>Learning </a:t>
            </a:r>
            <a:r>
              <a:rPr lang="de-DE" sz="1800" b="1" dirty="0" err="1" smtClean="0">
                <a:latin typeface="Arial" pitchFamily="34" charset="0"/>
                <a:cs typeface="Arial" pitchFamily="34" charset="0"/>
              </a:rPr>
              <a:t>and</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brain</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plasticity</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can</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be</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enhanced</a:t>
            </a:r>
            <a:r>
              <a:rPr lang="de-DE" sz="1800" b="1" dirty="0" smtClean="0">
                <a:latin typeface="Arial" pitchFamily="34" charset="0"/>
                <a:cs typeface="Arial" pitchFamily="34" charset="0"/>
              </a:rPr>
              <a:t> </a:t>
            </a:r>
          </a:p>
          <a:p>
            <a:r>
              <a:rPr lang="de-DE" sz="1800" b="1" dirty="0" err="1" smtClean="0">
                <a:latin typeface="Arial" pitchFamily="34" charset="0"/>
                <a:cs typeface="Arial" pitchFamily="34" charset="0"/>
              </a:rPr>
              <a:t>through</a:t>
            </a:r>
            <a:r>
              <a:rPr lang="de-DE" sz="1800" b="1" dirty="0" smtClean="0">
                <a:latin typeface="Arial" pitchFamily="34" charset="0"/>
                <a:cs typeface="Arial" pitchFamily="34" charset="0"/>
              </a:rPr>
              <a:t> an </a:t>
            </a:r>
            <a:r>
              <a:rPr lang="de-DE" sz="1800" b="1" dirty="0" err="1" smtClean="0">
                <a:latin typeface="Arial" pitchFamily="34" charset="0"/>
                <a:cs typeface="Arial" pitchFamily="34" charset="0"/>
              </a:rPr>
              <a:t>exercise-induced</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and</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genetically</a:t>
            </a:r>
            <a:r>
              <a:rPr lang="de-DE" sz="1800" b="1" dirty="0" smtClean="0">
                <a:latin typeface="Arial" pitchFamily="34" charset="0"/>
                <a:cs typeface="Arial" pitchFamily="34" charset="0"/>
              </a:rPr>
              <a:t> </a:t>
            </a:r>
          </a:p>
          <a:p>
            <a:r>
              <a:rPr lang="de-DE" sz="1800" b="1" dirty="0" err="1" smtClean="0">
                <a:latin typeface="Arial" pitchFamily="34" charset="0"/>
                <a:cs typeface="Arial" pitchFamily="34" charset="0"/>
              </a:rPr>
              <a:t>modulated</a:t>
            </a:r>
            <a:r>
              <a:rPr lang="de-DE" sz="1800" b="1" dirty="0" smtClean="0">
                <a:latin typeface="Arial" pitchFamily="34" charset="0"/>
                <a:cs typeface="Arial" pitchFamily="34" charset="0"/>
              </a:rPr>
              <a:t> </a:t>
            </a:r>
            <a:r>
              <a:rPr lang="de-DE" sz="1800" b="1" dirty="0" err="1" smtClean="0">
                <a:latin typeface="Arial" pitchFamily="34" charset="0"/>
                <a:cs typeface="Arial" pitchFamily="34" charset="0"/>
              </a:rPr>
              <a:t>increase</a:t>
            </a:r>
            <a:r>
              <a:rPr lang="de-DE" sz="1800" b="1" dirty="0" smtClean="0">
                <a:latin typeface="Arial" pitchFamily="34" charset="0"/>
                <a:cs typeface="Arial" pitchFamily="34" charset="0"/>
              </a:rPr>
              <a:t> in BDNF.</a:t>
            </a:r>
          </a:p>
        </p:txBody>
      </p:sp>
      <p:sp>
        <p:nvSpPr>
          <p:cNvPr id="9" name="TextBox 8"/>
          <p:cNvSpPr txBox="1"/>
          <p:nvPr/>
        </p:nvSpPr>
        <p:spPr>
          <a:xfrm rot="16200000">
            <a:off x="93828" y="3121608"/>
            <a:ext cx="1758815" cy="338554"/>
          </a:xfrm>
          <a:prstGeom prst="rect">
            <a:avLst/>
          </a:prstGeom>
          <a:noFill/>
        </p:spPr>
        <p:txBody>
          <a:bodyPr wrap="none" rtlCol="0">
            <a:spAutoFit/>
          </a:bodyPr>
          <a:lstStyle/>
          <a:p>
            <a:r>
              <a:rPr lang="de-DE" sz="1600" dirty="0" err="1" smtClean="0">
                <a:latin typeface="Arial" pitchFamily="34" charset="0"/>
                <a:cs typeface="Arial" pitchFamily="34" charset="0"/>
              </a:rPr>
              <a:t>BDNF</a:t>
            </a:r>
            <a:r>
              <a:rPr lang="de-DE" sz="1600" baseline="-25000" dirty="0" err="1" smtClean="0">
                <a:latin typeface="Arial" pitchFamily="34" charset="0"/>
                <a:cs typeface="Arial" pitchFamily="34" charset="0"/>
              </a:rPr>
              <a:t>Serum</a:t>
            </a:r>
            <a:r>
              <a:rPr lang="de-DE" sz="1600" dirty="0" smtClean="0">
                <a:latin typeface="Arial" pitchFamily="34" charset="0"/>
                <a:cs typeface="Arial" pitchFamily="34" charset="0"/>
              </a:rPr>
              <a:t>[</a:t>
            </a:r>
            <a:r>
              <a:rPr lang="de-DE" sz="1600" dirty="0" err="1" smtClean="0">
                <a:latin typeface="Arial" pitchFamily="34" charset="0"/>
                <a:cs typeface="Arial" pitchFamily="34" charset="0"/>
              </a:rPr>
              <a:t>pg</a:t>
            </a:r>
            <a:r>
              <a:rPr lang="de-DE" sz="1600" dirty="0" smtClean="0">
                <a:latin typeface="Arial" pitchFamily="34" charset="0"/>
                <a:cs typeface="Arial" pitchFamily="34" charset="0"/>
              </a:rPr>
              <a:t>/ml]</a:t>
            </a:r>
            <a:endParaRPr lang="de-DE" sz="1600" dirty="0">
              <a:latin typeface="Arial" pitchFamily="34" charset="0"/>
              <a:cs typeface="Arial" pitchFamily="34" charset="0"/>
            </a:endParaRPr>
          </a:p>
        </p:txBody>
      </p:sp>
      <p:sp>
        <p:nvSpPr>
          <p:cNvPr id="12" name="Rectangle 11"/>
          <p:cNvSpPr/>
          <p:nvPr/>
        </p:nvSpPr>
        <p:spPr bwMode="auto">
          <a:xfrm>
            <a:off x="0" y="1269243"/>
            <a:ext cx="400334" cy="259307"/>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pic>
        <p:nvPicPr>
          <p:cNvPr id="10" name="Picture 2" descr="running.jpeg"/>
          <p:cNvPicPr>
            <a:picLocks noChangeAspect="1"/>
          </p:cNvPicPr>
          <p:nvPr/>
        </p:nvPicPr>
        <p:blipFill>
          <a:blip r:embed="rId3" cstate="print"/>
          <a:stretch>
            <a:fillRect/>
          </a:stretch>
        </p:blipFill>
        <p:spPr>
          <a:xfrm>
            <a:off x="4048616" y="4407555"/>
            <a:ext cx="2145433" cy="1606149"/>
          </a:xfrm>
          <a:prstGeom prst="rect">
            <a:avLst/>
          </a:prstGeom>
        </p:spPr>
      </p:pic>
    </p:spTree>
    <p:extLst>
      <p:ext uri="{BB962C8B-B14F-4D97-AF65-F5344CB8AC3E}">
        <p14:creationId xmlns:p14="http://schemas.microsoft.com/office/powerpoint/2010/main" xmlns="" val="648791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575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tx1">
                  <a:lumMod val="50000"/>
                  <a:lumOff val="50000"/>
                </a:schemeClr>
              </a:solidFill>
              <a:latin typeface="Verdana" pitchFamily="34" charset="0"/>
              <a:ea typeface="Verdana" pitchFamily="34" charset="0"/>
              <a:cs typeface="Verdana" pitchFamily="34" charset="0"/>
            </a:endParaRPr>
          </a:p>
          <a:p>
            <a:pPr algn="r"/>
            <a:r>
              <a:rPr lang="de-DE" dirty="0" err="1" smtClean="0">
                <a:solidFill>
                  <a:schemeClr val="tx1">
                    <a:lumMod val="50000"/>
                    <a:lumOff val="50000"/>
                  </a:schemeClr>
                </a:solidFill>
                <a:latin typeface="Verdana" pitchFamily="34" charset="0"/>
                <a:ea typeface="Verdana" pitchFamily="34" charset="0"/>
                <a:cs typeface="Verdana" pitchFamily="34" charset="0"/>
              </a:rPr>
              <a:t>Neurons&amp;Molecules</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tx1">
                  <a:lumMod val="50000"/>
                  <a:lumOff val="50000"/>
                </a:schemeClr>
              </a:solidFill>
              <a:latin typeface="Verdana" pitchFamily="34" charset="0"/>
              <a:ea typeface="Verdana" pitchFamily="34" charset="0"/>
              <a:cs typeface="Verdana" pitchFamily="34" charset="0"/>
            </a:endParaRPr>
          </a:p>
          <a:p>
            <a:pPr algn="r"/>
            <a:r>
              <a:rPr lang="de-DE" dirty="0" err="1">
                <a:solidFill>
                  <a:schemeClr val="tx1">
                    <a:lumMod val="50000"/>
                    <a:lumOff val="50000"/>
                  </a:schemeClr>
                </a:solidFill>
                <a:latin typeface="Verdana" pitchFamily="34" charset="0"/>
                <a:ea typeface="Verdana" pitchFamily="34" charset="0"/>
                <a:cs typeface="Verdana" pitchFamily="34" charset="0"/>
              </a:rPr>
              <a:t>Neuroimaging&amp;Humans</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tx1">
                  <a:lumMod val="50000"/>
                  <a:lumOff val="50000"/>
                </a:schemeClr>
              </a:solidFill>
              <a:latin typeface="Verdana" pitchFamily="34" charset="0"/>
              <a:ea typeface="Verdana" pitchFamily="34" charset="0"/>
              <a:cs typeface="Verdana" pitchFamily="34" charset="0"/>
            </a:endParaRPr>
          </a:p>
          <a:p>
            <a:pPr algn="r"/>
            <a:r>
              <a:rPr lang="de-DE" dirty="0" err="1">
                <a:solidFill>
                  <a:schemeClr val="tx1">
                    <a:lumMod val="50000"/>
                    <a:lumOff val="50000"/>
                  </a:schemeClr>
                </a:solidFill>
                <a:latin typeface="Verdana" pitchFamily="34" charset="0"/>
                <a:ea typeface="Verdana" pitchFamily="34" charset="0"/>
                <a:cs typeface="Verdana" pitchFamily="34" charset="0"/>
              </a:rPr>
              <a:t>Rules&amp;Principles</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tx1">
                  <a:lumMod val="50000"/>
                  <a:lumOff val="50000"/>
                </a:schemeClr>
              </a:solidFill>
              <a:latin typeface="Verdana" pitchFamily="34" charset="0"/>
              <a:ea typeface="Verdana" pitchFamily="34" charset="0"/>
              <a:cs typeface="Verdana" pitchFamily="34" charset="0"/>
            </a:endParaRPr>
          </a:p>
          <a:p>
            <a:pPr algn="r"/>
            <a:r>
              <a:rPr lang="de-DE" dirty="0" err="1">
                <a:solidFill>
                  <a:schemeClr val="tx1">
                    <a:lumMod val="50000"/>
                    <a:lumOff val="50000"/>
                  </a:schemeClr>
                </a:solidFill>
                <a:latin typeface="Verdana" pitchFamily="34" charset="0"/>
                <a:ea typeface="Verdana" pitchFamily="34" charset="0"/>
                <a:cs typeface="Verdana" pitchFamily="34" charset="0"/>
              </a:rPr>
              <a:t>Lesions&amp;Plasticity</a:t>
            </a:r>
            <a:endParaRPr lang="de-DE" dirty="0">
              <a:solidFill>
                <a:schemeClr val="tx1">
                  <a:lumMod val="50000"/>
                  <a:lumOff val="50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Intervention&amp;Therapy</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36592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dirty="0" smtClean="0">
                <a:solidFill>
                  <a:schemeClr val="tx2"/>
                </a:solidFill>
                <a:latin typeface="Verdana" pitchFamily="34" charset="0"/>
                <a:cs typeface="Verdana" pitchFamily="34" charset="0"/>
              </a:rPr>
              <a:t>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Classical</a:t>
            </a:r>
            <a:r>
              <a:rPr lang="de-DE" sz="3100" dirty="0" smtClean="0">
                <a:solidFill>
                  <a:schemeClr val="tx2"/>
                </a:solidFill>
                <a:latin typeface="Verdana" pitchFamily="34" charset="0"/>
                <a:cs typeface="Verdana" pitchFamily="34" charset="0"/>
              </a:rPr>
              <a:t> View: </a:t>
            </a:r>
          </a:p>
          <a:p>
            <a:pPr algn="ctr" eaLnBrk="1" hangingPunct="1">
              <a:spcAft>
                <a:spcPts val="600"/>
              </a:spcAft>
            </a:pPr>
            <a:r>
              <a:rPr lang="de-DE" sz="3100" i="1" dirty="0" err="1" smtClean="0">
                <a:solidFill>
                  <a:srgbClr val="C00000"/>
                </a:solidFill>
                <a:latin typeface="Verdana" pitchFamily="34" charset="0"/>
                <a:cs typeface="Verdana" pitchFamily="34" charset="0"/>
              </a:rPr>
              <a:t>How</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would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one</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learn</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anything</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new</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by</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making</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a:solidFill>
                  <a:schemeClr val="tx2"/>
                </a:solidFill>
                <a:latin typeface="Verdana" pitchFamily="34" charset="0"/>
                <a:cs typeface="Verdana" pitchFamily="34" charset="0"/>
              </a:rPr>
              <a:t>s</a:t>
            </a:r>
            <a:r>
              <a:rPr lang="de-DE" sz="3100" dirty="0" err="1" smtClean="0">
                <a:solidFill>
                  <a:schemeClr val="tx2"/>
                </a:solidFill>
                <a:latin typeface="Verdana" pitchFamily="34" charset="0"/>
                <a:cs typeface="Verdana" pitchFamily="34" charset="0"/>
              </a:rPr>
              <a:t>ynapses</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more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or</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less</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efficient</a:t>
            </a:r>
            <a:endParaRPr lang="de-DE" sz="3100" dirty="0" smtClean="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139124176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65100" y="1530411"/>
            <a:ext cx="8813798" cy="4339650"/>
          </a:xfrm>
          <a:prstGeom prst="rect">
            <a:avLst/>
          </a:prstGeom>
          <a:solidFill>
            <a:srgbClr val="C0C0C0">
              <a:alpha val="30000"/>
            </a:srgbClr>
          </a:solidFill>
          <a:ln w="9525">
            <a:noFill/>
            <a:miter lim="800000"/>
            <a:headEnd/>
            <a:tailEnd/>
          </a:ln>
          <a:effectLst/>
        </p:spPr>
        <p:txBody>
          <a:bodyPr wrap="square">
            <a:spAutoFit/>
          </a:bodyPr>
          <a:lstStyle/>
          <a:p>
            <a:endParaRPr lang="de-DE" dirty="0" smtClean="0"/>
          </a:p>
          <a:p>
            <a:r>
              <a:rPr lang="de-DE" dirty="0" smtClean="0"/>
              <a:t>The </a:t>
            </a:r>
            <a:r>
              <a:rPr lang="de-DE" dirty="0" err="1" smtClean="0"/>
              <a:t>corner</a:t>
            </a:r>
            <a:r>
              <a:rPr lang="de-DE" dirty="0" smtClean="0"/>
              <a:t> </a:t>
            </a:r>
            <a:r>
              <a:rPr lang="de-DE" dirty="0" err="1" smtClean="0"/>
              <a:t>stone</a:t>
            </a:r>
            <a:r>
              <a:rPr lang="de-DE" dirty="0" smtClean="0"/>
              <a:t> </a:t>
            </a:r>
            <a:r>
              <a:rPr lang="de-DE" dirty="0" err="1" smtClean="0"/>
              <a:t>of</a:t>
            </a:r>
            <a:r>
              <a:rPr lang="de-DE" dirty="0" smtClean="0"/>
              <a:t> </a:t>
            </a:r>
            <a:r>
              <a:rPr lang="de-DE" dirty="0" err="1" smtClean="0"/>
              <a:t>functional</a:t>
            </a:r>
            <a:r>
              <a:rPr lang="de-DE" dirty="0" smtClean="0"/>
              <a:t> </a:t>
            </a:r>
            <a:r>
              <a:rPr lang="de-DE" dirty="0" err="1" smtClean="0"/>
              <a:t>improvement</a:t>
            </a:r>
            <a:r>
              <a:rPr lang="de-DE" dirty="0" smtClean="0"/>
              <a:t> (</a:t>
            </a:r>
            <a:r>
              <a:rPr lang="de-DE" dirty="0" err="1" smtClean="0"/>
              <a:t>recovery</a:t>
            </a:r>
            <a:r>
              <a:rPr lang="de-DE" dirty="0" smtClean="0"/>
              <a:t>) </a:t>
            </a:r>
            <a:r>
              <a:rPr lang="de-DE" dirty="0" err="1" smtClean="0"/>
              <a:t>is</a:t>
            </a:r>
            <a:r>
              <a:rPr lang="de-DE" dirty="0" smtClean="0"/>
              <a:t> </a:t>
            </a:r>
            <a:r>
              <a:rPr lang="de-DE" b="1" dirty="0" err="1" smtClean="0"/>
              <a:t>optimized</a:t>
            </a:r>
            <a:r>
              <a:rPr lang="de-DE" b="1" dirty="0" smtClean="0"/>
              <a:t> </a:t>
            </a:r>
            <a:r>
              <a:rPr lang="de-DE" b="1" dirty="0" err="1" smtClean="0"/>
              <a:t>training</a:t>
            </a:r>
            <a:r>
              <a:rPr lang="de-DE" b="1" dirty="0" smtClean="0"/>
              <a:t> (</a:t>
            </a:r>
            <a:r>
              <a:rPr lang="de-DE" b="1" dirty="0" err="1" smtClean="0"/>
              <a:t>physical</a:t>
            </a:r>
            <a:r>
              <a:rPr lang="de-DE" b="1" dirty="0" smtClean="0"/>
              <a:t> </a:t>
            </a:r>
            <a:r>
              <a:rPr lang="de-DE" b="1" dirty="0" err="1" smtClean="0"/>
              <a:t>therapy</a:t>
            </a:r>
            <a:r>
              <a:rPr lang="de-DE" b="1" dirty="0" smtClean="0"/>
              <a:t>)</a:t>
            </a:r>
            <a:r>
              <a:rPr lang="de-DE" dirty="0" smtClean="0"/>
              <a:t>.</a:t>
            </a:r>
            <a:r>
              <a:rPr lang="de-DE" b="1" dirty="0" smtClean="0"/>
              <a:t> </a:t>
            </a:r>
            <a:r>
              <a:rPr lang="de-DE" dirty="0" smtClean="0"/>
              <a:t>Still </a:t>
            </a:r>
            <a:r>
              <a:rPr lang="de-DE" dirty="0" err="1" smtClean="0"/>
              <a:t>too</a:t>
            </a:r>
            <a:r>
              <a:rPr lang="de-DE" dirty="0" smtClean="0"/>
              <a:t> </a:t>
            </a:r>
            <a:r>
              <a:rPr lang="de-DE" dirty="0" err="1" smtClean="0"/>
              <a:t>few</a:t>
            </a:r>
            <a:r>
              <a:rPr lang="de-DE" dirty="0" smtClean="0"/>
              <a:t> </a:t>
            </a:r>
            <a:r>
              <a:rPr lang="de-DE" dirty="0" err="1" smtClean="0"/>
              <a:t>clinical</a:t>
            </a:r>
            <a:r>
              <a:rPr lang="de-DE" dirty="0" smtClean="0"/>
              <a:t> </a:t>
            </a:r>
            <a:r>
              <a:rPr lang="de-DE" dirty="0" err="1" smtClean="0"/>
              <a:t>trials</a:t>
            </a:r>
            <a:r>
              <a:rPr lang="de-DE" dirty="0" smtClean="0"/>
              <a:t> </a:t>
            </a:r>
            <a:r>
              <a:rPr lang="de-DE" dirty="0" err="1" smtClean="0"/>
              <a:t>to</a:t>
            </a:r>
            <a:r>
              <a:rPr lang="de-DE" dirty="0" smtClean="0"/>
              <a:t> </a:t>
            </a:r>
            <a:r>
              <a:rPr lang="de-DE" dirty="0" err="1" smtClean="0"/>
              <a:t>really</a:t>
            </a:r>
            <a:r>
              <a:rPr lang="de-DE" dirty="0" smtClean="0"/>
              <a:t> </a:t>
            </a:r>
            <a:r>
              <a:rPr lang="de-DE" dirty="0" err="1" smtClean="0"/>
              <a:t>provide</a:t>
            </a:r>
            <a:r>
              <a:rPr lang="de-DE" dirty="0" smtClean="0"/>
              <a:t> </a:t>
            </a:r>
            <a:r>
              <a:rPr lang="de-DE" dirty="0" err="1" smtClean="0"/>
              <a:t>information</a:t>
            </a:r>
            <a:r>
              <a:rPr lang="de-DE" dirty="0" smtClean="0"/>
              <a:t> </a:t>
            </a:r>
            <a:r>
              <a:rPr lang="de-DE" dirty="0" err="1" smtClean="0"/>
              <a:t>about</a:t>
            </a:r>
            <a:r>
              <a:rPr lang="de-DE" dirty="0" smtClean="0"/>
              <a:t> optimal </a:t>
            </a:r>
            <a:r>
              <a:rPr lang="de-DE" dirty="0" err="1" smtClean="0"/>
              <a:t>therapy</a:t>
            </a:r>
            <a:r>
              <a:rPr lang="de-DE" dirty="0" smtClean="0"/>
              <a:t>!!!!</a:t>
            </a:r>
          </a:p>
          <a:p>
            <a:endParaRPr lang="de-DE" dirty="0" smtClean="0"/>
          </a:p>
          <a:p>
            <a:r>
              <a:rPr lang="de-DE" b="1" dirty="0" err="1" smtClean="0"/>
              <a:t>Transcranial</a:t>
            </a:r>
            <a:r>
              <a:rPr lang="de-DE" b="1" dirty="0" smtClean="0"/>
              <a:t> Stimulation</a:t>
            </a:r>
            <a:r>
              <a:rPr lang="de-DE" dirty="0" smtClean="0"/>
              <a:t> </a:t>
            </a:r>
            <a:r>
              <a:rPr lang="de-DE" dirty="0" err="1" smtClean="0"/>
              <a:t>can</a:t>
            </a:r>
            <a:r>
              <a:rPr lang="de-DE" dirty="0" smtClean="0"/>
              <a:t> </a:t>
            </a:r>
            <a:r>
              <a:rPr lang="de-DE" dirty="0" err="1" smtClean="0"/>
              <a:t>improve</a:t>
            </a:r>
            <a:r>
              <a:rPr lang="de-DE" dirty="0" smtClean="0"/>
              <a:t> </a:t>
            </a:r>
            <a:r>
              <a:rPr lang="de-DE" dirty="0" err="1" smtClean="0"/>
              <a:t>effects</a:t>
            </a:r>
            <a:r>
              <a:rPr lang="de-DE" dirty="0" smtClean="0"/>
              <a:t> </a:t>
            </a:r>
            <a:r>
              <a:rPr lang="de-DE" dirty="0" err="1" smtClean="0"/>
              <a:t>of</a:t>
            </a:r>
            <a:r>
              <a:rPr lang="de-DE" dirty="0" smtClean="0"/>
              <a:t> </a:t>
            </a:r>
            <a:r>
              <a:rPr lang="de-DE" dirty="0" err="1" smtClean="0"/>
              <a:t>training</a:t>
            </a:r>
            <a:endParaRPr lang="de-DE" dirty="0"/>
          </a:p>
          <a:p>
            <a:endParaRPr lang="de-DE" dirty="0" smtClean="0"/>
          </a:p>
          <a:p>
            <a:r>
              <a:rPr lang="de-DE" b="1" dirty="0" smtClean="0"/>
              <a:t>L-</a:t>
            </a:r>
            <a:r>
              <a:rPr lang="de-DE" b="1" dirty="0" err="1" smtClean="0"/>
              <a:t>Dopa</a:t>
            </a:r>
            <a:r>
              <a:rPr lang="de-DE" dirty="0" smtClean="0"/>
              <a:t> (</a:t>
            </a:r>
            <a:r>
              <a:rPr lang="de-DE" dirty="0" err="1" smtClean="0"/>
              <a:t>and</a:t>
            </a:r>
            <a:r>
              <a:rPr lang="de-DE" dirty="0" smtClean="0"/>
              <a:t> </a:t>
            </a:r>
            <a:r>
              <a:rPr lang="de-DE" dirty="0" err="1" smtClean="0"/>
              <a:t>probably</a:t>
            </a:r>
            <a:r>
              <a:rPr lang="de-DE" dirty="0" smtClean="0"/>
              <a:t> SSRI) </a:t>
            </a:r>
            <a:r>
              <a:rPr lang="de-DE" dirty="0" err="1" smtClean="0"/>
              <a:t>can</a:t>
            </a:r>
            <a:r>
              <a:rPr lang="de-DE" dirty="0" smtClean="0"/>
              <a:t> </a:t>
            </a:r>
            <a:r>
              <a:rPr lang="de-DE" dirty="0" err="1" smtClean="0"/>
              <a:t>enhance</a:t>
            </a:r>
            <a:r>
              <a:rPr lang="de-DE" dirty="0" smtClean="0"/>
              <a:t> </a:t>
            </a:r>
            <a:r>
              <a:rPr lang="de-DE" dirty="0" err="1" smtClean="0"/>
              <a:t>effects</a:t>
            </a:r>
            <a:r>
              <a:rPr lang="de-DE" dirty="0" smtClean="0"/>
              <a:t> </a:t>
            </a:r>
            <a:r>
              <a:rPr lang="de-DE" dirty="0" err="1" smtClean="0"/>
              <a:t>of</a:t>
            </a:r>
            <a:r>
              <a:rPr lang="de-DE" dirty="0" smtClean="0"/>
              <a:t> </a:t>
            </a:r>
            <a:r>
              <a:rPr lang="de-DE" dirty="0" err="1" smtClean="0"/>
              <a:t>training</a:t>
            </a:r>
            <a:r>
              <a:rPr lang="de-DE" dirty="0" smtClean="0"/>
              <a:t> </a:t>
            </a:r>
          </a:p>
          <a:p>
            <a:r>
              <a:rPr lang="de-DE" b="1" dirty="0" smtClean="0"/>
              <a:t>BDNF</a:t>
            </a:r>
            <a:r>
              <a:rPr lang="de-DE" dirty="0" smtClean="0"/>
              <a:t> </a:t>
            </a:r>
            <a:r>
              <a:rPr lang="de-DE" dirty="0" err="1" smtClean="0"/>
              <a:t>can</a:t>
            </a:r>
            <a:r>
              <a:rPr lang="de-DE" dirty="0" smtClean="0"/>
              <a:t> </a:t>
            </a:r>
            <a:r>
              <a:rPr lang="de-DE" dirty="0" err="1" smtClean="0"/>
              <a:t>endogeneously</a:t>
            </a:r>
            <a:r>
              <a:rPr lang="de-DE" dirty="0" smtClean="0"/>
              <a:t> </a:t>
            </a:r>
            <a:r>
              <a:rPr lang="de-DE" dirty="0" err="1" smtClean="0"/>
              <a:t>be</a:t>
            </a:r>
            <a:r>
              <a:rPr lang="de-DE" dirty="0" smtClean="0"/>
              <a:t> </a:t>
            </a:r>
            <a:r>
              <a:rPr lang="de-DE" dirty="0" err="1" smtClean="0"/>
              <a:t>increased</a:t>
            </a:r>
            <a:r>
              <a:rPr lang="de-DE" dirty="0" smtClean="0"/>
              <a:t> via </a:t>
            </a:r>
            <a:r>
              <a:rPr lang="de-DE" dirty="0" err="1" smtClean="0"/>
              <a:t>aerobic</a:t>
            </a:r>
            <a:r>
              <a:rPr lang="de-DE" dirty="0" smtClean="0"/>
              <a:t> </a:t>
            </a:r>
            <a:r>
              <a:rPr lang="de-DE" dirty="0" err="1" smtClean="0"/>
              <a:t>training</a:t>
            </a:r>
            <a:endParaRPr lang="de-DE" dirty="0"/>
          </a:p>
          <a:p>
            <a:r>
              <a:rPr lang="de-DE" b="1" dirty="0" smtClean="0"/>
              <a:t>Anti-NOGO </a:t>
            </a:r>
            <a:r>
              <a:rPr lang="de-DE" b="1" dirty="0" err="1" smtClean="0"/>
              <a:t>Ak</a:t>
            </a:r>
            <a:r>
              <a:rPr lang="de-DE" b="1" dirty="0" smtClean="0"/>
              <a:t> </a:t>
            </a:r>
            <a:r>
              <a:rPr lang="de-DE" dirty="0" err="1" smtClean="0"/>
              <a:t>are</a:t>
            </a:r>
            <a:r>
              <a:rPr lang="de-DE" dirty="0" smtClean="0"/>
              <a:t> </a:t>
            </a:r>
            <a:r>
              <a:rPr lang="de-DE" dirty="0" err="1" smtClean="0"/>
              <a:t>exciting</a:t>
            </a:r>
            <a:r>
              <a:rPr lang="de-DE" dirty="0" smtClean="0"/>
              <a:t> </a:t>
            </a:r>
            <a:r>
              <a:rPr lang="de-DE" dirty="0" err="1" smtClean="0"/>
              <a:t>approaches</a:t>
            </a:r>
            <a:r>
              <a:rPr lang="de-DE" dirty="0" smtClean="0"/>
              <a:t> </a:t>
            </a:r>
            <a:r>
              <a:rPr lang="de-DE" dirty="0" err="1" smtClean="0"/>
              <a:t>for</a:t>
            </a:r>
            <a:r>
              <a:rPr lang="de-DE" dirty="0" smtClean="0"/>
              <a:t> </a:t>
            </a:r>
            <a:r>
              <a:rPr lang="de-DE" dirty="0" err="1" smtClean="0"/>
              <a:t>the</a:t>
            </a:r>
            <a:r>
              <a:rPr lang="de-DE" dirty="0" smtClean="0"/>
              <a:t> </a:t>
            </a:r>
            <a:r>
              <a:rPr lang="de-DE" dirty="0" err="1" smtClean="0"/>
              <a:t>future</a:t>
            </a:r>
            <a:endParaRPr lang="de-DE" dirty="0" smtClean="0"/>
          </a:p>
          <a:p>
            <a:r>
              <a:rPr lang="de-DE" sz="1800" dirty="0"/>
              <a:t>	</a:t>
            </a:r>
            <a:endParaRPr lang="de-DE" sz="1800" dirty="0" smtClean="0"/>
          </a:p>
          <a:p>
            <a:endParaRPr lang="de-DE" sz="1800" dirty="0" smtClean="0"/>
          </a:p>
        </p:txBody>
      </p:sp>
      <p:sp>
        <p:nvSpPr>
          <p:cNvPr id="27" name="Rounded Rectangle 26"/>
          <p:cNvSpPr/>
          <p:nvPr/>
        </p:nvSpPr>
        <p:spPr bwMode="auto">
          <a:xfrm>
            <a:off x="0" y="345982"/>
            <a:ext cx="9143999" cy="824019"/>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100" b="0" i="0" u="none" strike="noStrike" cap="none" normalizeH="0" baseline="0" smtClean="0">
              <a:ln>
                <a:noFill/>
              </a:ln>
              <a:solidFill>
                <a:schemeClr val="tx1"/>
              </a:solidFill>
              <a:effectLst/>
              <a:latin typeface="Arial" charset="0"/>
              <a:ea typeface="MS PGothic" pitchFamily="34" charset="-128"/>
            </a:endParaRPr>
          </a:p>
        </p:txBody>
      </p:sp>
      <p:sp>
        <p:nvSpPr>
          <p:cNvPr id="28" name="TextBox 27"/>
          <p:cNvSpPr txBox="1"/>
          <p:nvPr/>
        </p:nvSpPr>
        <p:spPr>
          <a:xfrm>
            <a:off x="1146044" y="480865"/>
            <a:ext cx="6857326" cy="553998"/>
          </a:xfrm>
          <a:prstGeom prst="rect">
            <a:avLst/>
          </a:prstGeom>
          <a:noFill/>
        </p:spPr>
        <p:txBody>
          <a:bodyPr wrap="none" rtlCol="0">
            <a:spAutoFit/>
          </a:bodyPr>
          <a:lstStyle/>
          <a:p>
            <a:pPr algn="ctr"/>
            <a:r>
              <a:rPr lang="de-DE" sz="3000" dirty="0" smtClean="0">
                <a:latin typeface="+mj-lt"/>
              </a:rPr>
              <a:t>Take Home: </a:t>
            </a:r>
            <a:r>
              <a:rPr lang="de-DE" sz="3000" dirty="0" err="1" smtClean="0">
                <a:latin typeface="+mj-lt"/>
              </a:rPr>
              <a:t>Intervention&amp;Therapy</a:t>
            </a:r>
            <a:endParaRPr lang="de-DE" sz="3000" dirty="0">
              <a:latin typeface="+mj-lt"/>
            </a:endParaRPr>
          </a:p>
        </p:txBody>
      </p:sp>
    </p:spTree>
    <p:extLst>
      <p:ext uri="{BB962C8B-B14F-4D97-AF65-F5344CB8AC3E}">
        <p14:creationId xmlns:p14="http://schemas.microsoft.com/office/powerpoint/2010/main" xmlns="" val="139444085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575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tx1">
                  <a:lumMod val="50000"/>
                  <a:lumOff val="50000"/>
                </a:schemeClr>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Neuroimaging&amp;Humans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Rules&amp;Principles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Lesions&amp;Plasticity</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Intervention&amp;Therapy</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8743518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b="23309"/>
          <a:stretch>
            <a:fillRect/>
          </a:stretch>
        </p:blipFill>
        <p:spPr bwMode="auto">
          <a:xfrm>
            <a:off x="522288" y="1389063"/>
            <a:ext cx="1241425"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 Box 5"/>
          <p:cNvSpPr txBox="1">
            <a:spLocks noChangeArrowheads="1"/>
          </p:cNvSpPr>
          <p:nvPr/>
        </p:nvSpPr>
        <p:spPr bwMode="auto">
          <a:xfrm>
            <a:off x="252413" y="3011488"/>
            <a:ext cx="1703387"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900">
                <a:latin typeface="Zurich Lt BT" pitchFamily="34" charset="0"/>
              </a:rPr>
              <a:t>Patrick Ragert</a:t>
            </a:r>
          </a:p>
        </p:txBody>
      </p:sp>
      <p:sp>
        <p:nvSpPr>
          <p:cNvPr id="109572" name="Text Box 6"/>
          <p:cNvSpPr txBox="1">
            <a:spLocks noChangeArrowheads="1"/>
          </p:cNvSpPr>
          <p:nvPr/>
        </p:nvSpPr>
        <p:spPr bwMode="auto">
          <a:xfrm>
            <a:off x="1767745" y="2173288"/>
            <a:ext cx="191928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900">
                <a:latin typeface="Zurich Lt BT" pitchFamily="34" charset="0"/>
              </a:rPr>
              <a:t>Burkhard Pleger</a:t>
            </a:r>
          </a:p>
        </p:txBody>
      </p:sp>
      <p:pic>
        <p:nvPicPr>
          <p:cNvPr id="10957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02708" y="549275"/>
            <a:ext cx="1100137"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87315" y="1089025"/>
            <a:ext cx="10287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5" name="Text Box 6"/>
          <p:cNvSpPr txBox="1">
            <a:spLocks noChangeArrowheads="1"/>
          </p:cNvSpPr>
          <p:nvPr/>
        </p:nvSpPr>
        <p:spPr bwMode="auto">
          <a:xfrm>
            <a:off x="3885715" y="2470150"/>
            <a:ext cx="1743075"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900" dirty="0">
                <a:latin typeface="Zurich Lt BT" pitchFamily="34" charset="0"/>
              </a:rPr>
              <a:t>Marco Taubert</a:t>
            </a:r>
          </a:p>
        </p:txBody>
      </p:sp>
      <p:pic>
        <p:nvPicPr>
          <p:cNvPr id="109576"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08399" y="3519488"/>
            <a:ext cx="1028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7" name="Text Box 5"/>
          <p:cNvSpPr txBox="1">
            <a:spLocks noChangeArrowheads="1"/>
          </p:cNvSpPr>
          <p:nvPr/>
        </p:nvSpPr>
        <p:spPr bwMode="auto">
          <a:xfrm>
            <a:off x="2571386" y="4719638"/>
            <a:ext cx="1205779"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1900" dirty="0">
                <a:latin typeface="Zurich Lt BT" pitchFamily="34" charset="0"/>
              </a:rPr>
              <a:t>Gabi </a:t>
            </a:r>
            <a:endParaRPr lang="de-DE" sz="1900" dirty="0" smtClean="0">
              <a:latin typeface="Zurich Lt BT" pitchFamily="34" charset="0"/>
            </a:endParaRPr>
          </a:p>
          <a:p>
            <a:pPr algn="ctr" eaLnBrk="1" hangingPunct="1"/>
            <a:r>
              <a:rPr lang="de-DE" sz="1900" dirty="0" smtClean="0">
                <a:latin typeface="Zurich Lt BT" pitchFamily="34" charset="0"/>
              </a:rPr>
              <a:t>Lohmann</a:t>
            </a:r>
            <a:endParaRPr lang="de-DE" sz="1900" dirty="0">
              <a:latin typeface="Zurich Lt BT" pitchFamily="34" charset="0"/>
            </a:endParaRPr>
          </a:p>
        </p:txBody>
      </p:sp>
      <p:pic>
        <p:nvPicPr>
          <p:cNvPr id="10957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038363" y="3333876"/>
            <a:ext cx="1916112" cy="127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9" name="Text Box 5"/>
          <p:cNvSpPr txBox="1">
            <a:spLocks noChangeArrowheads="1"/>
          </p:cNvSpPr>
          <p:nvPr/>
        </p:nvSpPr>
        <p:spPr bwMode="auto">
          <a:xfrm>
            <a:off x="7020900" y="4654676"/>
            <a:ext cx="20066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900">
                <a:latin typeface="Zurich Lt BT" pitchFamily="34" charset="0"/>
              </a:rPr>
              <a:t>Daniel Margulies</a:t>
            </a:r>
          </a:p>
        </p:txBody>
      </p:sp>
      <p:pic>
        <p:nvPicPr>
          <p:cNvPr id="109580" name="Picture 2" descr="Passport photo"/>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46175" y="3849688"/>
            <a:ext cx="102870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81" name="Text Box 5"/>
          <p:cNvSpPr txBox="1">
            <a:spLocks noChangeArrowheads="1"/>
          </p:cNvSpPr>
          <p:nvPr/>
        </p:nvSpPr>
        <p:spPr bwMode="auto">
          <a:xfrm>
            <a:off x="696913" y="5405438"/>
            <a:ext cx="1895475"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900">
                <a:latin typeface="Zurich Lt BT" pitchFamily="34" charset="0"/>
              </a:rPr>
              <a:t>Bernhard Sehm</a:t>
            </a:r>
          </a:p>
        </p:txBody>
      </p:sp>
      <p:pic>
        <p:nvPicPr>
          <p:cNvPr id="109582"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123840" y="4629641"/>
            <a:ext cx="1028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83" name="Text Box 6"/>
          <p:cNvSpPr txBox="1">
            <a:spLocks noChangeArrowheads="1"/>
          </p:cNvSpPr>
          <p:nvPr/>
        </p:nvSpPr>
        <p:spPr bwMode="auto">
          <a:xfrm>
            <a:off x="3720615" y="6113954"/>
            <a:ext cx="2170113"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900">
                <a:latin typeface="Zurich Lt BT" pitchFamily="34" charset="0"/>
              </a:rPr>
              <a:t>Henning Vollmann</a:t>
            </a:r>
          </a:p>
        </p:txBody>
      </p:sp>
      <p:pic>
        <p:nvPicPr>
          <p:cNvPr id="109584"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137400" y="908050"/>
            <a:ext cx="1066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85" name="Text Box 5"/>
          <p:cNvSpPr txBox="1">
            <a:spLocks noChangeArrowheads="1"/>
          </p:cNvSpPr>
          <p:nvPr/>
        </p:nvSpPr>
        <p:spPr bwMode="auto">
          <a:xfrm>
            <a:off x="7102475" y="2565400"/>
            <a:ext cx="1285875"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1900" dirty="0">
                <a:latin typeface="Zurich Lt BT" pitchFamily="34" charset="0"/>
              </a:rPr>
              <a:t>Bogdan</a:t>
            </a:r>
          </a:p>
          <a:p>
            <a:pPr algn="ctr" eaLnBrk="1" hangingPunct="1"/>
            <a:r>
              <a:rPr lang="de-DE" sz="1900" dirty="0" err="1">
                <a:latin typeface="Zurich Lt BT" pitchFamily="34" charset="0"/>
              </a:rPr>
              <a:t>Draganski</a:t>
            </a:r>
            <a:endParaRPr lang="de-DE" sz="1900" dirty="0">
              <a:latin typeface="Zurich Lt BT" pitchFamily="34" charset="0"/>
            </a:endParaRPr>
          </a:p>
        </p:txBody>
      </p:sp>
      <p:sp>
        <p:nvSpPr>
          <p:cNvPr id="109586" name="Rectangle 33"/>
          <p:cNvSpPr>
            <a:spLocks noChangeArrowheads="1"/>
          </p:cNvSpPr>
          <p:nvPr/>
        </p:nvSpPr>
        <p:spPr bwMode="auto">
          <a:xfrm>
            <a:off x="452438" y="209550"/>
            <a:ext cx="1076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de-DE">
                <a:solidFill>
                  <a:srgbClr val="CC3300"/>
                </a:solidFill>
              </a:rPr>
              <a:t>Danke</a:t>
            </a:r>
          </a:p>
        </p:txBody>
      </p:sp>
      <p:sp>
        <p:nvSpPr>
          <p:cNvPr id="109587" name="AutoShape 20" descr="data:image/jpeg;base64,/9j/4AAQSkZJRgABAQAAAQABAAD/2wCEAAkGBhAQEBUUEhQSExITFRYWEhgXGRgZHBUYHhoWHhYVFhcYGykgGCUlJRYXHy8hIygpLiwsHCA9NTAqNSYrLCkBCQoKDgwOGg8PGjUcHiU1KSw1NSwwLSosLy8tKi0sLSk1MDUpLiwsKSktLC8sNS4qKTQsKSwsLCwsKSwsLCwpNf/AABEIAFYAVgMBIgACEQEDEQH/xAAcAAABBAMBAAAAAAAAAAAAAAAGAAQFBwECAwj/xAA1EAACAQIEAwYFAwMFAAAAAAABAhEAAwQFITEGEkETIlFhcZEHFIGhsTJCwWLR8SRSU6Lh/8QAGgEAAwEBAQEAAAAAAAAAAAAAAgMEAQAFBv/EACsRAAIBAwMBBQkAAAAAAAAAAAABAgMRIRIxQTIEBXGRsSJCUWGBocHR4f/aAAwDAQACEQMRAD8AtOzTy1TOxT21RsFHda3ArVaEeOeOBg7bLaAa7G/RT09T5ViTeEEgoxWYW7Qm46IPFiB+a1w+a2bglLlth4hlP815hz3FXMTc7TEMbjHctrH9KjoB5Uyw2ZsghQAs7DSmaFyFpZ61isRVF8AfEm7hXW3dJewTBBOqeaT+OtXlh8QtxA6EMrAFSNiDsaXKNjtjMVmKzSoDUIClWQKzQnELYp9ZphYp/ZpzFo4Z3mXy9lmH6tl9fGqhzay10y2upJ8zv+SKNeOcy7yoOm/qdqrMZ473SFBItksfuRp7e1UU7RXiNjEjcXlpLP4IeU+sa/c1GPl4AQeev1kVLImLZSOxuSzcx0O1NcwwmITVrbgjfQ6enjQNobpGS2dQNjET4EbH8Vbfwn4wn/S3DGp7OejdV+upH1qnbrXQslHAIJBII6U4ynNSl1biGGUgn30NA8guOD1XSqN4czYYrC2rw/eo5vJhow9wakqUxRsKVIUqA4gsOae9oFUk7AEmmGHNOcQJQjxEe+lUPcWisM5zBrnaudSTzCNoB2HsKh+AMobEYq6VZgrKsx4AkkT0mfvTrOG5HZVIdgJcjaJiBGnQ+kV0+Dd4/P4m2DpyBvuRRVXbYshYK8q4Oa3iWILcvPzCSTyjovnTfjHBn5hY26jbrRrcuMhHKJ1E+k6xQnxQ4a+IDTPUHbwmp9TbuURXHAHX+FWgkliCWLSZBUjRY6RvNVtl9nlu3FGysVH0O3tNXdmmNFqw5JgKpJ9IqmMuYN3tmd2ePNth9AaZe7uKmlHCLz+DGJZsC6nZLpj6gE1YNBXwny82suUkR2jMw9Nh+KMwaGRK9zoKVag1mgOB7DGuuaMBYcnWFYx46HeKb4U09uWO0Qr4iKpe4lFL/Lslxg5nmYjwBBUwAB50z+GOb/LZtcLSqOpV5gco7vfadRBj3qf4zwhS8xiOVwfQER/FR+LyvL8YhuL2iYxVC8zN3SYgd2ZMQfesktRYntYt/F3r3P3Oz5Qu7Tv5QaDM8zG+XgC2dT/u38Zn7VNcP48rYVLvfgQD5eB8ajM0xKahUIPpFIirFUWkgM47zXlwxtyC90BAB57n2mgnL8uCnU91BJ8z/wC7VMcUYFrl83LpYKohY/aJGop1w1hLD4dFuMiEHmvXHYKqjmkamNdAPLU0cFqJ6jzcu7gu43yaK68rIAseUCIPXQip2aZ5PdtPZRrLpctkd1kIZWjSQRvtTutluTXOgpVgGlSzSrM3+IdvDsUtKLrjqTCz4CNTQfivihmF9GAui3I0W2oX6SZb70NZnf1/Hr5H+9RWIdluc4mGE+ESPD1r6CcKVDi/j6kkbyDfh3N2xVvkvOXuFmUFjJOgOv1J9jTbKHNtyx/a0H0nX+9RPCFxBibXNs14kDWZFp/DXfkoiy7D8pxMliwZimgBA1ZeXxiQK8qtHU7LcthPTlliYFhyAgyp2Nc8dbkExQHwhxnyIUvc5t6N2gBISejxsP6tqNMTxNghZLHEWiIlQrKWbwCqDLHyFLqUKlOWmSyUxnCSumCfFOWm4vIJEkG4wElUGpgfSgzDZi6cxe0ez5uU8oPdOggjrM7ije7xElpmZm7K9cUgoVZituJVWgEBjJ9PHrQhlea3Lt57ajmL3FFvQcxbuj01An6US7NUinKUbJeT+ORTnCbSjJZ+38OmUcd4rAs4w2KZbZcsbT2wQG66EaecR70fcN/HedMbaUCY7SyG+9okn2J9KpbGg9pcn9XasD6yZree8B0XU/xTIpSWUTvDPXWV5rZxNpbth1uW3/Sy/cHwI2IO1KqL+E3G/wAk923d5jYdecAa8twEDT1B/wCopUqVCV/ZV0dqXIK5gpmQdenr0ofvYiRP7gYkzsdutKlXp9u6vMRT2JHhC8Tj7HkSAPIqwP5qS4mzl/mXIJBDRI09AI6b+9KlUdDqT5HS6bHXIuK/lcHfspaVrl8gC4T+hYAgCNdTP+KPMo4bU4N+1t2eb5dri8gMBlRl8AQTAM70qVU94JQnDT71m/pj0O7NJ2l8kV1lBbEYgm6zPKgmTqYEASNum1PcJgbdi9avANHzXLyhiNkBB5t/3DrSpVnes5Rq6Iu0bbcZbKew0oShdrN/0QmfWOXG3VP/ACux1J313O9MlMifM6ePrSpUmHSvD8Iml1Md4G9y+1KlSo1JpAtH/9k="/>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sp>
        <p:nvSpPr>
          <p:cNvPr id="109588" name="AutoShape 22" descr="data:image/jpeg;base64,/9j/4AAQSkZJRgABAQAAAQABAAD/2wCEAAkGBhAQEBUUEhQSExITFRYWEhgXGRgZHBUYHhoWHhYVFhcYGykgGCUlJRYXHy8hIygpLiwsHCA9NTAqNSYrLCkBCQoKDgwOGg8PGjUcHiU1KSw1NSwwLSosLy8tKi0sLSk1MDUpLiwsKSktLC8sNS4qKTQsKSwsLCwsKSwsLCwpNf/AABEIAFYAVgMBIgACEQEDEQH/xAAcAAABBAMBAAAAAAAAAAAAAAAGAAQFBwECAwj/xAA1EAACAQIEAwYFAwMFAAAAAAABAhEAAwQFITEGEkETIlFhcZEHFIGhsTJCwWLR8SRSU6Lh/8QAGgEAAwEBAQEAAAAAAAAAAAAAAgMEAQAFBv/EACsRAAIBAwMBBQkAAAAAAAAAAAABAgMRIRIxQTIEBXGRsSJCUWGBocHR4f/aAAwDAQACEQMRAD8AtOzTy1TOxT21RsFHda3ArVaEeOeOBg7bLaAa7G/RT09T5ViTeEEgoxWYW7Qm46IPFiB+a1w+a2bglLlth4hlP815hz3FXMTc7TEMbjHctrH9KjoB5Uyw2ZsghQAs7DSmaFyFpZ61isRVF8AfEm7hXW3dJewTBBOqeaT+OtXlh8QtxA6EMrAFSNiDsaXKNjtjMVmKzSoDUIClWQKzQnELYp9ZphYp/ZpzFo4Z3mXy9lmH6tl9fGqhzay10y2upJ8zv+SKNeOcy7yoOm/qdqrMZ473SFBItksfuRp7e1UU7RXiNjEjcXlpLP4IeU+sa/c1GPl4AQeev1kVLImLZSOxuSzcx0O1NcwwmITVrbgjfQ6enjQNobpGS2dQNjET4EbH8Vbfwn4wn/S3DGp7OejdV+upH1qnbrXQslHAIJBII6U4ynNSl1biGGUgn30NA8guOD1XSqN4czYYrC2rw/eo5vJhow9wakqUxRsKVIUqA4gsOae9oFUk7AEmmGHNOcQJQjxEe+lUPcWisM5zBrnaudSTzCNoB2HsKh+AMobEYq6VZgrKsx4AkkT0mfvTrOG5HZVIdgJcjaJiBGnQ+kV0+Dd4/P4m2DpyBvuRRVXbYshYK8q4Oa3iWILcvPzCSTyjovnTfjHBn5hY26jbrRrcuMhHKJ1E+k6xQnxQ4a+IDTPUHbwmp9TbuURXHAHX+FWgkliCWLSZBUjRY6RvNVtl9nlu3FGysVH0O3tNXdmmNFqw5JgKpJ9IqmMuYN3tmd2ePNth9AaZe7uKmlHCLz+DGJZsC6nZLpj6gE1YNBXwny82suUkR2jMw9Nh+KMwaGRK9zoKVag1mgOB7DGuuaMBYcnWFYx46HeKb4U09uWO0Qr4iKpe4lFL/Lslxg5nmYjwBBUwAB50z+GOb/LZtcLSqOpV5gco7vfadRBj3qf4zwhS8xiOVwfQER/FR+LyvL8YhuL2iYxVC8zN3SYgd2ZMQfesktRYntYt/F3r3P3Oz5Qu7Tv5QaDM8zG+XgC2dT/u38Zn7VNcP48rYVLvfgQD5eB8ajM0xKahUIPpFIirFUWkgM47zXlwxtyC90BAB57n2mgnL8uCnU91BJ8z/wC7VMcUYFrl83LpYKohY/aJGop1w1hLD4dFuMiEHmvXHYKqjmkamNdAPLU0cFqJ6jzcu7gu43yaK68rIAseUCIPXQip2aZ5PdtPZRrLpctkd1kIZWjSQRvtTutluTXOgpVgGlSzSrM3+IdvDsUtKLrjqTCz4CNTQfivihmF9GAui3I0W2oX6SZb70NZnf1/Hr5H+9RWIdluc4mGE+ESPD1r6CcKVDi/j6kkbyDfh3N2xVvkvOXuFmUFjJOgOv1J9jTbKHNtyx/a0H0nX+9RPCFxBibXNs14kDWZFp/DXfkoiy7D8pxMliwZimgBA1ZeXxiQK8qtHU7LcthPTlliYFhyAgyp2Nc8dbkExQHwhxnyIUvc5t6N2gBISejxsP6tqNMTxNghZLHEWiIlQrKWbwCqDLHyFLqUKlOWmSyUxnCSumCfFOWm4vIJEkG4wElUGpgfSgzDZi6cxe0ez5uU8oPdOggjrM7ije7xElpmZm7K9cUgoVZituJVWgEBjJ9PHrQhlea3Lt57ajmL3FFvQcxbuj01An6US7NUinKUbJeT+ORTnCbSjJZ+38OmUcd4rAs4w2KZbZcsbT2wQG66EaecR70fcN/HedMbaUCY7SyG+9okn2J9KpbGg9pcn9XasD6yZree8B0XU/xTIpSWUTvDPXWV5rZxNpbth1uW3/Sy/cHwI2IO1KqL+E3G/wAk923d5jYdecAa8twEDT1B/wCopUqVCV/ZV0dqXIK5gpmQdenr0ofvYiRP7gYkzsdutKlXp9u6vMRT2JHhC8Tj7HkSAPIqwP5qS4mzl/mXIJBDRI09AI6b+9KlUdDqT5HS6bHXIuK/lcHfspaVrl8gC4T+hYAgCNdTP+KPMo4bU4N+1t2eb5dri8gMBlRl8AQTAM70qVU94JQnDT71m/pj0O7NJ2l8kV1lBbEYgm6zPKgmTqYEASNum1PcJgbdi9avANHzXLyhiNkBB5t/3DrSpVnes5Rq6Iu0bbcZbKew0oShdrN/0QmfWOXG3VP/ACux1J313O9MlMifM6ePrSpUmHSvD8Iml1Md4G9y+1KlSo1JpAtH/9k="/>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p>
        </p:txBody>
      </p:sp>
      <p:pic>
        <p:nvPicPr>
          <p:cNvPr id="109589" name="Picture 24" descr="Passport photo"/>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932363" y="3090863"/>
            <a:ext cx="10287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90" name="Text Box 6"/>
          <p:cNvSpPr txBox="1">
            <a:spLocks noChangeArrowheads="1"/>
          </p:cNvSpPr>
          <p:nvPr/>
        </p:nvSpPr>
        <p:spPr bwMode="auto">
          <a:xfrm>
            <a:off x="4514850" y="4163647"/>
            <a:ext cx="1785938"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900" dirty="0">
                <a:latin typeface="Zurich Lt BT" pitchFamily="34" charset="0"/>
              </a:rPr>
              <a:t>Virginia Conde</a:t>
            </a:r>
          </a:p>
        </p:txBody>
      </p:sp>
      <p:sp>
        <p:nvSpPr>
          <p:cNvPr id="23" name="Textfeld 5"/>
          <p:cNvSpPr txBox="1">
            <a:spLocks noChangeArrowheads="1"/>
          </p:cNvSpPr>
          <p:nvPr/>
        </p:nvSpPr>
        <p:spPr bwMode="auto">
          <a:xfrm>
            <a:off x="5370412" y="1621538"/>
            <a:ext cx="1571264"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1900" dirty="0" err="1" smtClean="0">
                <a:latin typeface="Arial" pitchFamily="34" charset="0"/>
                <a:cs typeface="Arial" pitchFamily="34" charset="0"/>
              </a:rPr>
              <a:t>Smadar</a:t>
            </a:r>
            <a:endParaRPr lang="de-DE" sz="1500" dirty="0">
              <a:latin typeface="Arial" pitchFamily="34" charset="0"/>
              <a:cs typeface="Arial" pitchFamily="34" charset="0"/>
            </a:endParaRPr>
          </a:p>
          <a:p>
            <a:pPr algn="ctr" eaLnBrk="1" hangingPunct="1"/>
            <a:r>
              <a:rPr lang="de-DE" sz="1900" dirty="0" err="1" smtClean="0">
                <a:latin typeface="Arial" pitchFamily="34" charset="0"/>
                <a:cs typeface="Arial" pitchFamily="34" charset="0"/>
              </a:rPr>
              <a:t>Ovadia-Caro</a:t>
            </a:r>
            <a:endParaRPr lang="de-DE" sz="1900" dirty="0">
              <a:latin typeface="Arial" pitchFamily="34" charset="0"/>
              <a:cs typeface="Arial" pitchFamily="34" charset="0"/>
            </a:endParaRPr>
          </a:p>
        </p:txBody>
      </p:sp>
      <p:pic>
        <p:nvPicPr>
          <p:cNvPr id="24" name="Picture 2" descr="http://www.mind-and-brain.de/uploads/tx_mbinfodb/Ovadia-Caro_S.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849022" y="433326"/>
            <a:ext cx="903532" cy="118154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14" descr="birol2"/>
          <p:cNvPicPr>
            <a:picLocks noChangeAspect="1" noChangeArrowheads="1"/>
          </p:cNvPicPr>
          <p:nvPr/>
        </p:nvPicPr>
        <p:blipFill>
          <a:blip r:embed="rId13" cstate="print">
            <a:extLst>
              <a:ext uri="{28A0092B-C50C-407E-A947-70E740481C1C}">
                <a14:useLocalDpi xmlns:a14="http://schemas.microsoft.com/office/drawing/2010/main" xmlns="" val="0"/>
              </a:ext>
            </a:extLst>
          </a:blip>
          <a:srcRect l="14285" r="4688"/>
          <a:stretch>
            <a:fillRect/>
          </a:stretch>
        </p:blipFill>
        <p:spPr bwMode="auto">
          <a:xfrm>
            <a:off x="6005216" y="4578717"/>
            <a:ext cx="987778"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 Box 5"/>
          <p:cNvSpPr txBox="1">
            <a:spLocks noChangeArrowheads="1"/>
          </p:cNvSpPr>
          <p:nvPr/>
        </p:nvSpPr>
        <p:spPr bwMode="auto">
          <a:xfrm>
            <a:off x="6122681" y="5859564"/>
            <a:ext cx="87742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1900" dirty="0" smtClean="0">
                <a:latin typeface="Zurich Lt BT" pitchFamily="34" charset="0"/>
              </a:rPr>
              <a:t>Birol</a:t>
            </a:r>
            <a:endParaRPr lang="de-DE" sz="1900" dirty="0">
              <a:latin typeface="Zurich Lt BT" pitchFamily="34" charset="0"/>
            </a:endParaRPr>
          </a:p>
          <a:p>
            <a:pPr algn="ctr" eaLnBrk="1" hangingPunct="1"/>
            <a:r>
              <a:rPr lang="de-DE" sz="1900" dirty="0" smtClean="0">
                <a:latin typeface="Zurich Lt BT" pitchFamily="34" charset="0"/>
              </a:rPr>
              <a:t>Taskin</a:t>
            </a:r>
            <a:endParaRPr lang="de-DE" sz="1900" dirty="0">
              <a:latin typeface="Zurich Lt BT" pitchFamily="34" charset="0"/>
            </a:endParaRPr>
          </a:p>
        </p:txBody>
      </p:sp>
    </p:spTree>
    <p:extLst>
      <p:ext uri="{BB962C8B-B14F-4D97-AF65-F5344CB8AC3E}">
        <p14:creationId xmlns:p14="http://schemas.microsoft.com/office/powerpoint/2010/main" xmlns="" val="152625654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3261838"/>
            <a:ext cx="738028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a:solidFill>
                <a:schemeClr val="bg1"/>
              </a:solidFill>
              <a:latin typeface="Verdana" pitchFamily="34" charset="0"/>
              <a:ea typeface="Verdana" pitchFamily="34" charset="0"/>
              <a:cs typeface="Verdana" pitchFamily="34" charset="0"/>
            </a:endParaRPr>
          </a:p>
          <a:p>
            <a:pPr algn="r"/>
            <a:r>
              <a:rPr lang="de-DE" i="1" dirty="0" err="1" smtClean="0">
                <a:solidFill>
                  <a:schemeClr val="bg1"/>
                </a:solidFill>
                <a:latin typeface="Verdana" pitchFamily="34" charset="0"/>
                <a:ea typeface="Verdana" pitchFamily="34" charset="0"/>
                <a:cs typeface="Verdana" pitchFamily="34" charset="0"/>
              </a:rPr>
              <a:t>Neuroplasticity</a:t>
            </a: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49302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dirty="0" smtClean="0">
                <a:solidFill>
                  <a:schemeClr val="tx2"/>
                </a:solidFill>
                <a:latin typeface="Verdana" pitchFamily="34" charset="0"/>
                <a:cs typeface="Verdana" pitchFamily="34" charset="0"/>
              </a:rPr>
              <a:t>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Classical</a:t>
            </a:r>
            <a:r>
              <a:rPr lang="de-DE" sz="3100" dirty="0" smtClean="0">
                <a:solidFill>
                  <a:schemeClr val="tx2"/>
                </a:solidFill>
                <a:latin typeface="Verdana" pitchFamily="34" charset="0"/>
                <a:cs typeface="Verdana" pitchFamily="34" charset="0"/>
              </a:rPr>
              <a:t> View: </a:t>
            </a:r>
          </a:p>
          <a:p>
            <a:pPr algn="ctr" eaLnBrk="1" hangingPunct="1">
              <a:spcAft>
                <a:spcPts val="600"/>
              </a:spcAft>
            </a:pPr>
            <a:r>
              <a:rPr lang="de-DE" sz="3100" i="1" dirty="0" err="1" smtClean="0">
                <a:solidFill>
                  <a:srgbClr val="C00000"/>
                </a:solidFill>
                <a:latin typeface="Verdana" pitchFamily="34" charset="0"/>
                <a:cs typeface="Verdana" pitchFamily="34" charset="0"/>
              </a:rPr>
              <a:t>How</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would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one</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learn</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anything</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new</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by</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making</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a:solidFill>
                  <a:schemeClr val="tx2"/>
                </a:solidFill>
                <a:latin typeface="Verdana" pitchFamily="34" charset="0"/>
                <a:cs typeface="Verdana" pitchFamily="34" charset="0"/>
              </a:rPr>
              <a:t>s</a:t>
            </a:r>
            <a:r>
              <a:rPr lang="de-DE" sz="3100" dirty="0" err="1" smtClean="0">
                <a:solidFill>
                  <a:schemeClr val="tx2"/>
                </a:solidFill>
                <a:latin typeface="Verdana" pitchFamily="34" charset="0"/>
                <a:cs typeface="Verdana" pitchFamily="34" charset="0"/>
              </a:rPr>
              <a:t>ynapses</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more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or</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less</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efficient</a:t>
            </a:r>
            <a:endParaRPr lang="de-DE" sz="3100" dirty="0" smtClean="0">
              <a:solidFill>
                <a:schemeClr val="tx2"/>
              </a:solidFill>
              <a:latin typeface="Verdana" pitchFamily="34" charset="0"/>
              <a:cs typeface="Verdana" pitchFamily="34" charset="0"/>
            </a:endParaRPr>
          </a:p>
          <a:p>
            <a:pPr algn="ctr" eaLnBrk="1" hangingPunct="1">
              <a:spcAft>
                <a:spcPts val="600"/>
              </a:spcAft>
            </a:pPr>
            <a:endParaRPr lang="de-DE" sz="3100" dirty="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Long-Term </a:t>
            </a:r>
            <a:r>
              <a:rPr lang="de-DE" sz="3100" dirty="0" err="1" smtClean="0">
                <a:solidFill>
                  <a:schemeClr val="tx2"/>
                </a:solidFill>
                <a:latin typeface="Verdana" pitchFamily="34" charset="0"/>
                <a:cs typeface="Verdana" pitchFamily="34" charset="0"/>
              </a:rPr>
              <a:t>Potentiation</a:t>
            </a:r>
            <a:r>
              <a:rPr lang="de-DE" sz="3100" dirty="0" smtClean="0">
                <a:solidFill>
                  <a:schemeClr val="tx2"/>
                </a:solidFill>
                <a:latin typeface="Verdana" pitchFamily="34" charset="0"/>
                <a:cs typeface="Verdana" pitchFamily="34" charset="0"/>
              </a:rPr>
              <a:t>: LTP (</a:t>
            </a:r>
            <a:r>
              <a:rPr lang="de-DE" sz="3100" dirty="0" err="1" smtClean="0">
                <a:solidFill>
                  <a:schemeClr val="tx2"/>
                </a:solidFill>
                <a:latin typeface="Verdana" pitchFamily="34" charset="0"/>
                <a:cs typeface="Verdana" pitchFamily="34" charset="0"/>
              </a:rPr>
              <a:t>facilitation</a:t>
            </a:r>
            <a:r>
              <a:rPr lang="de-DE" sz="3100" dirty="0" smtClean="0">
                <a:solidFill>
                  <a:schemeClr val="tx2"/>
                </a:solidFill>
                <a:latin typeface="Verdana" pitchFamily="34" charset="0"/>
                <a:cs typeface="Verdana" pitchFamily="34" charset="0"/>
              </a:rPr>
              <a:t>)</a:t>
            </a:r>
          </a:p>
          <a:p>
            <a:pPr algn="ctr" eaLnBrk="1" hangingPunct="1">
              <a:spcAft>
                <a:spcPts val="600"/>
              </a:spcAft>
            </a:pPr>
            <a:r>
              <a:rPr lang="de-DE" sz="3100" dirty="0" smtClean="0">
                <a:solidFill>
                  <a:schemeClr val="tx2"/>
                </a:solidFill>
                <a:latin typeface="Verdana" pitchFamily="34" charset="0"/>
                <a:cs typeface="Verdana" pitchFamily="34" charset="0"/>
              </a:rPr>
              <a:t>Long-Term Depression: LTD (</a:t>
            </a:r>
            <a:r>
              <a:rPr lang="de-DE" sz="3100" dirty="0" err="1" smtClean="0">
                <a:solidFill>
                  <a:schemeClr val="tx2"/>
                </a:solidFill>
                <a:latin typeface="Verdana" pitchFamily="34" charset="0"/>
                <a:cs typeface="Verdana" pitchFamily="34" charset="0"/>
              </a:rPr>
              <a:t>inhibition</a:t>
            </a:r>
            <a:r>
              <a:rPr lang="de-DE" sz="3100" dirty="0" smtClean="0">
                <a:solidFill>
                  <a:schemeClr val="tx2"/>
                </a:solidFill>
                <a:latin typeface="Verdana" pitchFamily="34" charset="0"/>
                <a:cs typeface="Verdana" pitchFamily="34" charset="0"/>
              </a:rPr>
              <a:t>)</a:t>
            </a:r>
          </a:p>
        </p:txBody>
      </p:sp>
    </p:spTree>
    <p:extLst>
      <p:ext uri="{BB962C8B-B14F-4D97-AF65-F5344CB8AC3E}">
        <p14:creationId xmlns:p14="http://schemas.microsoft.com/office/powerpoint/2010/main" xmlns="" val="3539333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10"/>
          <p:cNvSpPr txBox="1">
            <a:spLocks noChangeArrowheads="1"/>
          </p:cNvSpPr>
          <p:nvPr/>
        </p:nvSpPr>
        <p:spPr bwMode="auto">
          <a:xfrm>
            <a:off x="365126" y="-1949450"/>
            <a:ext cx="317747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de-DE" sz="2000" b="1" u="sng">
                <a:solidFill>
                  <a:srgbClr val="FFFF00"/>
                </a:solidFill>
              </a:rPr>
              <a:t>Somatosensory System:</a:t>
            </a:r>
          </a:p>
        </p:txBody>
      </p:sp>
      <p:sp>
        <p:nvSpPr>
          <p:cNvPr id="15"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700" dirty="0" smtClean="0">
                <a:solidFill>
                  <a:schemeClr val="tx2"/>
                </a:solidFill>
                <a:latin typeface="Verdana" pitchFamily="34" charset="0"/>
                <a:ea typeface="ＭＳ Ｐゴシック" pitchFamily="34" charset="-128"/>
                <a:cs typeface="Verdana" pitchFamily="34" charset="0"/>
              </a:rPr>
              <a:t>Long Term Potentiation (LTP)</a:t>
            </a:r>
            <a:endParaRPr lang="en-US" sz="3700" dirty="0">
              <a:solidFill>
                <a:schemeClr val="tx2"/>
              </a:solidFill>
              <a:latin typeface="Verdana" pitchFamily="34" charset="0"/>
              <a:ea typeface="ＭＳ Ｐゴシック" pitchFamily="34" charset="-128"/>
              <a:cs typeface="Verdana" pitchFamily="34" charset="0"/>
            </a:endParaRPr>
          </a:p>
        </p:txBody>
      </p:sp>
      <p:pic>
        <p:nvPicPr>
          <p:cNvPr id="2193410" name="Picture 2" descr="http://www.expertsmind.com/CMSImages/1165_Long-term%20potentiati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01605" y="1712424"/>
            <a:ext cx="5219700" cy="3600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15921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dirty="0" smtClean="0">
                <a:solidFill>
                  <a:schemeClr val="tx2"/>
                </a:solidFill>
                <a:latin typeface="Verdana" pitchFamily="34" charset="0"/>
                <a:cs typeface="Verdana" pitchFamily="34" charset="0"/>
              </a:rPr>
              <a:t>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Classical</a:t>
            </a:r>
            <a:r>
              <a:rPr lang="de-DE" sz="3100" dirty="0" smtClean="0">
                <a:solidFill>
                  <a:schemeClr val="tx2"/>
                </a:solidFill>
                <a:latin typeface="Verdana" pitchFamily="34" charset="0"/>
                <a:cs typeface="Verdana" pitchFamily="34" charset="0"/>
              </a:rPr>
              <a:t> View: </a:t>
            </a:r>
          </a:p>
          <a:p>
            <a:pPr algn="ctr" eaLnBrk="1" hangingPunct="1">
              <a:spcAft>
                <a:spcPts val="600"/>
              </a:spcAft>
            </a:pPr>
            <a:r>
              <a:rPr lang="de-DE" sz="3100" i="1" dirty="0" err="1" smtClean="0">
                <a:solidFill>
                  <a:srgbClr val="C00000"/>
                </a:solidFill>
                <a:latin typeface="Verdana" pitchFamily="34" charset="0"/>
                <a:cs typeface="Verdana" pitchFamily="34" charset="0"/>
              </a:rPr>
              <a:t>How</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would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one</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learn</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anything</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new</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by</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making</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a:solidFill>
                  <a:schemeClr val="tx2"/>
                </a:solidFill>
                <a:latin typeface="Verdana" pitchFamily="34" charset="0"/>
                <a:cs typeface="Verdana" pitchFamily="34" charset="0"/>
              </a:rPr>
              <a:t>s</a:t>
            </a:r>
            <a:r>
              <a:rPr lang="de-DE" sz="3100" dirty="0" err="1" smtClean="0">
                <a:solidFill>
                  <a:schemeClr val="tx2"/>
                </a:solidFill>
                <a:latin typeface="Verdana" pitchFamily="34" charset="0"/>
                <a:cs typeface="Verdana" pitchFamily="34" charset="0"/>
              </a:rPr>
              <a:t>ynapses</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more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or</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less</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efficient</a:t>
            </a:r>
            <a:endParaRPr lang="de-DE" sz="3100" dirty="0" smtClean="0">
              <a:solidFill>
                <a:schemeClr val="tx2"/>
              </a:solidFill>
              <a:latin typeface="Verdana" pitchFamily="34" charset="0"/>
              <a:cs typeface="Verdana" pitchFamily="34" charset="0"/>
            </a:endParaRPr>
          </a:p>
          <a:p>
            <a:pPr algn="ctr" eaLnBrk="1" hangingPunct="1">
              <a:spcAft>
                <a:spcPts val="600"/>
              </a:spcAft>
            </a:pPr>
            <a:endParaRPr lang="de-DE" sz="3100" dirty="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Long-Term </a:t>
            </a:r>
            <a:r>
              <a:rPr lang="de-DE" sz="3100" dirty="0" err="1" smtClean="0">
                <a:solidFill>
                  <a:schemeClr val="tx2"/>
                </a:solidFill>
                <a:latin typeface="Verdana" pitchFamily="34" charset="0"/>
                <a:cs typeface="Verdana" pitchFamily="34" charset="0"/>
              </a:rPr>
              <a:t>Potentiation</a:t>
            </a:r>
            <a:r>
              <a:rPr lang="de-DE" sz="3100" dirty="0" smtClean="0">
                <a:solidFill>
                  <a:schemeClr val="tx2"/>
                </a:solidFill>
                <a:latin typeface="Verdana" pitchFamily="34" charset="0"/>
                <a:cs typeface="Verdana" pitchFamily="34" charset="0"/>
              </a:rPr>
              <a:t>: LTP (</a:t>
            </a:r>
            <a:r>
              <a:rPr lang="de-DE" sz="3100" dirty="0" err="1" smtClean="0">
                <a:solidFill>
                  <a:schemeClr val="tx2"/>
                </a:solidFill>
                <a:latin typeface="Verdana" pitchFamily="34" charset="0"/>
                <a:cs typeface="Verdana" pitchFamily="34" charset="0"/>
              </a:rPr>
              <a:t>facilitation</a:t>
            </a:r>
            <a:r>
              <a:rPr lang="de-DE" sz="3100" dirty="0" smtClean="0">
                <a:solidFill>
                  <a:schemeClr val="tx2"/>
                </a:solidFill>
                <a:latin typeface="Verdana" pitchFamily="34" charset="0"/>
                <a:cs typeface="Verdana" pitchFamily="34" charset="0"/>
              </a:rPr>
              <a:t>)</a:t>
            </a:r>
          </a:p>
          <a:p>
            <a:pPr algn="ctr" eaLnBrk="1" hangingPunct="1">
              <a:spcAft>
                <a:spcPts val="600"/>
              </a:spcAft>
            </a:pPr>
            <a:r>
              <a:rPr lang="de-DE" sz="3100" dirty="0" smtClean="0">
                <a:solidFill>
                  <a:schemeClr val="tx2"/>
                </a:solidFill>
                <a:latin typeface="Verdana" pitchFamily="34" charset="0"/>
                <a:cs typeface="Verdana" pitchFamily="34" charset="0"/>
              </a:rPr>
              <a:t>Long-Term Depression: LTD (</a:t>
            </a:r>
            <a:r>
              <a:rPr lang="de-DE" sz="3100" dirty="0" err="1" smtClean="0">
                <a:solidFill>
                  <a:schemeClr val="tx2"/>
                </a:solidFill>
                <a:latin typeface="Verdana" pitchFamily="34" charset="0"/>
                <a:cs typeface="Verdana" pitchFamily="34" charset="0"/>
              </a:rPr>
              <a:t>inhibition</a:t>
            </a:r>
            <a:r>
              <a:rPr lang="de-DE" sz="3100" dirty="0" smtClean="0">
                <a:solidFill>
                  <a:schemeClr val="tx2"/>
                </a:solidFill>
                <a:latin typeface="Verdana" pitchFamily="34" charset="0"/>
                <a:cs typeface="Verdana" pitchFamily="34" charset="0"/>
              </a:rPr>
              <a:t>)</a:t>
            </a:r>
          </a:p>
          <a:p>
            <a:pPr algn="ctr" eaLnBrk="1" hangingPunct="1">
              <a:spcAft>
                <a:spcPts val="600"/>
              </a:spcAft>
            </a:pPr>
            <a:endParaRPr lang="de-DE" sz="3100" dirty="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BUT NO STRUCTURAL CHANGES</a:t>
            </a:r>
          </a:p>
        </p:txBody>
      </p:sp>
    </p:spTree>
    <p:extLst>
      <p:ext uri="{BB962C8B-B14F-4D97-AF65-F5344CB8AC3E}">
        <p14:creationId xmlns:p14="http://schemas.microsoft.com/office/powerpoint/2010/main" xmlns="" val="2162433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0" y="520821"/>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smtClean="0">
                <a:solidFill>
                  <a:schemeClr val="tx2"/>
                </a:solidFill>
                <a:latin typeface="Verdana" pitchFamily="34" charset="0"/>
                <a:cs typeface="Verdana" pitchFamily="34" charset="0"/>
              </a:rPr>
              <a:t>The Traditional View</a:t>
            </a:r>
          </a:p>
          <a:p>
            <a:pPr algn="ctr" eaLnBrk="1" hangingPunct="1">
              <a:spcAft>
                <a:spcPts val="600"/>
              </a:spcAft>
            </a:pPr>
            <a:r>
              <a:rPr lang="de-DE" sz="3000" dirty="0" smtClean="0">
                <a:solidFill>
                  <a:schemeClr val="tx2"/>
                </a:solidFill>
                <a:latin typeface="Verdana" pitchFamily="34" charset="0"/>
                <a:cs typeface="Verdana" pitchFamily="34" charset="0"/>
              </a:rPr>
              <a:t>Development </a:t>
            </a:r>
            <a:r>
              <a:rPr lang="de-DE" sz="3000" dirty="0" err="1" smtClean="0">
                <a:solidFill>
                  <a:schemeClr val="tx2"/>
                </a:solidFill>
                <a:latin typeface="Verdana" pitchFamily="34" charset="0"/>
                <a:cs typeface="Verdana" pitchFamily="34" charset="0"/>
              </a:rPr>
              <a:t>of</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the</a:t>
            </a:r>
            <a:r>
              <a:rPr lang="de-DE" sz="3000" dirty="0" smtClean="0">
                <a:solidFill>
                  <a:schemeClr val="tx2"/>
                </a:solidFill>
                <a:latin typeface="Verdana" pitchFamily="34" charset="0"/>
                <a:cs typeface="Verdana" pitchFamily="34" charset="0"/>
              </a:rPr>
              <a:t> Brain </a:t>
            </a:r>
            <a:r>
              <a:rPr lang="de-DE" sz="3000" dirty="0" err="1" smtClean="0">
                <a:solidFill>
                  <a:schemeClr val="tx2"/>
                </a:solidFill>
                <a:latin typeface="Verdana" pitchFamily="34" charset="0"/>
                <a:cs typeface="Verdana" pitchFamily="34" charset="0"/>
              </a:rPr>
              <a:t>during</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Ontogeny</a:t>
            </a:r>
            <a:endParaRPr lang="en-US" sz="3000" dirty="0">
              <a:solidFill>
                <a:schemeClr val="tx2"/>
              </a:solidFill>
              <a:latin typeface="Verdana" pitchFamily="34" charset="0"/>
              <a:cs typeface="Verdana" pitchFamily="34" charset="0"/>
            </a:endParaRPr>
          </a:p>
          <a:p>
            <a:pPr algn="ctr" eaLnBrk="1" hangingPunct="1">
              <a:spcAft>
                <a:spcPts val="600"/>
              </a:spcAft>
            </a:pPr>
            <a:endParaRPr lang="en-US" sz="3000" dirty="0">
              <a:solidFill>
                <a:schemeClr val="tx2"/>
              </a:solidFill>
              <a:latin typeface="Verdana" pitchFamily="34" charset="0"/>
              <a:cs typeface="Verdana" pitchFamily="34" charset="0"/>
            </a:endParaRPr>
          </a:p>
        </p:txBody>
      </p:sp>
      <p:pic>
        <p:nvPicPr>
          <p:cNvPr id="5123" name="Picture 4" descr="http://dericbownds.net/bom99/Ch06/Ch06-2.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538" y="1863725"/>
            <a:ext cx="4572000" cy="408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9753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smtClean="0">
                <a:solidFill>
                  <a:srgbClr val="C00000"/>
                </a:solidFill>
                <a:latin typeface="Verdana" pitchFamily="34" charset="0"/>
                <a:cs typeface="Verdana" pitchFamily="34" charset="0"/>
              </a:rPr>
              <a:t>Findings</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which</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challenged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the</a:t>
            </a:r>
            <a:endParaRPr lang="de-DE" sz="3100" i="1" dirty="0" smtClean="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a:t>
            </a:r>
            <a:r>
              <a:rPr lang="de-DE" sz="3100" i="1" dirty="0" smtClean="0">
                <a:solidFill>
                  <a:srgbClr val="C00000"/>
                </a:solidFill>
                <a:latin typeface="Verdana" pitchFamily="34" charset="0"/>
                <a:cs typeface="Verdana" pitchFamily="34" charset="0"/>
              </a:rPr>
              <a:t>raditional </a:t>
            </a:r>
            <a:r>
              <a:rPr lang="de-DE" sz="3100" i="1" dirty="0" err="1" smtClean="0">
                <a:solidFill>
                  <a:srgbClr val="C00000"/>
                </a:solidFill>
                <a:latin typeface="Verdana" pitchFamily="34" charset="0"/>
                <a:cs typeface="Verdana" pitchFamily="34" charset="0"/>
              </a:rPr>
              <a:t>view</a:t>
            </a:r>
            <a:r>
              <a:rPr lang="de-DE" sz="3100" i="1" dirty="0" smtClean="0">
                <a:solidFill>
                  <a:srgbClr val="C00000"/>
                </a:solidFill>
                <a:latin typeface="Verdana" pitchFamily="34" charset="0"/>
                <a:cs typeface="Verdana" pitchFamily="34" charset="0"/>
              </a:rPr>
              <a:t> on </a:t>
            </a:r>
            <a:r>
              <a:rPr lang="de-DE" sz="3100" i="1" dirty="0" err="1" smtClean="0">
                <a:solidFill>
                  <a:srgbClr val="C00000"/>
                </a:solidFill>
                <a:latin typeface="Verdana" pitchFamily="34" charset="0"/>
                <a:cs typeface="Verdana" pitchFamily="34" charset="0"/>
              </a:rPr>
              <a:t>neuroplasticity</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1857297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a:solidFill>
                  <a:srgbClr val="C00000"/>
                </a:solidFill>
                <a:latin typeface="Verdana" pitchFamily="34" charset="0"/>
                <a:cs typeface="Verdana" pitchFamily="34" charset="0"/>
              </a:rPr>
              <a:t>Findings</a:t>
            </a:r>
            <a:r>
              <a:rPr lang="de-DE" sz="3100" i="1" dirty="0">
                <a:solidFill>
                  <a:srgbClr val="C00000"/>
                </a:solidFill>
                <a:latin typeface="Verdana" pitchFamily="34" charset="0"/>
                <a:cs typeface="Verdana" pitchFamily="34" charset="0"/>
              </a:rPr>
              <a:t> </a:t>
            </a:r>
            <a:r>
              <a:rPr lang="de-DE" sz="3100" i="1" dirty="0" err="1">
                <a:solidFill>
                  <a:srgbClr val="C00000"/>
                </a:solidFill>
                <a:latin typeface="Verdana" pitchFamily="34" charset="0"/>
                <a:cs typeface="Verdana" pitchFamily="34" charset="0"/>
              </a:rPr>
              <a:t>which</a:t>
            </a:r>
            <a:r>
              <a:rPr lang="de-DE" sz="3100" i="1" dirty="0">
                <a:solidFill>
                  <a:srgbClr val="C00000"/>
                </a:solidFill>
                <a:latin typeface="Verdana" pitchFamily="34" charset="0"/>
                <a:cs typeface="Verdana" pitchFamily="34" charset="0"/>
              </a:rPr>
              <a:t> </a:t>
            </a:r>
            <a:r>
              <a:rPr lang="de-DE" sz="3100" i="1" dirty="0" err="1">
                <a:solidFill>
                  <a:srgbClr val="C00000"/>
                </a:solidFill>
                <a:latin typeface="Verdana" pitchFamily="34" charset="0"/>
                <a:cs typeface="Verdana" pitchFamily="34" charset="0"/>
              </a:rPr>
              <a:t>challenged</a:t>
            </a:r>
            <a:r>
              <a:rPr lang="de-DE" sz="3100" i="1" dirty="0">
                <a:solidFill>
                  <a:srgbClr val="C00000"/>
                </a:solidFill>
                <a:latin typeface="Verdana" pitchFamily="34" charset="0"/>
                <a:cs typeface="Verdana" pitchFamily="34" charset="0"/>
              </a:rPr>
              <a:t> </a:t>
            </a:r>
            <a:r>
              <a:rPr lang="de-DE" sz="3100" i="1" dirty="0" err="1">
                <a:solidFill>
                  <a:srgbClr val="C00000"/>
                </a:solidFill>
                <a:latin typeface="Verdana" pitchFamily="34" charset="0"/>
                <a:cs typeface="Verdana" pitchFamily="34" charset="0"/>
              </a:rPr>
              <a:t>the</a:t>
            </a:r>
            <a:endParaRPr lang="de-DE" sz="3100" i="1" dirty="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traditional </a:t>
            </a:r>
            <a:r>
              <a:rPr lang="de-DE" sz="3100" i="1" dirty="0" err="1">
                <a:solidFill>
                  <a:srgbClr val="C00000"/>
                </a:solidFill>
                <a:latin typeface="Verdana" pitchFamily="34" charset="0"/>
                <a:cs typeface="Verdana" pitchFamily="34" charset="0"/>
              </a:rPr>
              <a:t>view</a:t>
            </a:r>
            <a:r>
              <a:rPr lang="de-DE" sz="3100" i="1" dirty="0">
                <a:solidFill>
                  <a:srgbClr val="C00000"/>
                </a:solidFill>
                <a:latin typeface="Verdana" pitchFamily="34" charset="0"/>
                <a:cs typeface="Verdana" pitchFamily="34" charset="0"/>
              </a:rPr>
              <a:t> on </a:t>
            </a:r>
            <a:r>
              <a:rPr lang="de-DE" sz="3100" i="1" dirty="0" err="1">
                <a:solidFill>
                  <a:srgbClr val="C00000"/>
                </a:solidFill>
                <a:latin typeface="Verdana" pitchFamily="34" charset="0"/>
                <a:cs typeface="Verdana" pitchFamily="34" charset="0"/>
              </a:rPr>
              <a:t>neuroplasticity</a:t>
            </a:r>
            <a:r>
              <a:rPr lang="de-DE" sz="3100" i="1" dirty="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1) Formation </a:t>
            </a:r>
            <a:r>
              <a:rPr lang="de-DE" sz="3100" dirty="0" err="1" smtClean="0">
                <a:solidFill>
                  <a:schemeClr val="tx2"/>
                </a:solidFill>
                <a:latin typeface="Verdana" pitchFamily="34" charset="0"/>
                <a:cs typeface="Verdana" pitchFamily="34" charset="0"/>
              </a:rPr>
              <a:t>of</a:t>
            </a:r>
            <a:r>
              <a:rPr lang="de-DE" sz="3100" dirty="0" smtClean="0">
                <a:solidFill>
                  <a:schemeClr val="tx2"/>
                </a:solidFill>
                <a:latin typeface="Verdana" pitchFamily="34" charset="0"/>
                <a:cs typeface="Verdana" pitchFamily="34" charset="0"/>
              </a:rPr>
              <a:t> NEW </a:t>
            </a:r>
            <a:r>
              <a:rPr lang="de-DE" sz="3100" dirty="0" err="1" smtClean="0">
                <a:solidFill>
                  <a:schemeClr val="tx2"/>
                </a:solidFill>
                <a:latin typeface="Verdana" pitchFamily="34" charset="0"/>
                <a:cs typeface="Verdana" pitchFamily="34" charset="0"/>
              </a:rPr>
              <a:t>Dendrites</a:t>
            </a:r>
            <a:r>
              <a:rPr lang="de-DE" sz="3100" dirty="0" smtClean="0">
                <a:solidFill>
                  <a:schemeClr val="tx2"/>
                </a:solidFill>
                <a:latin typeface="Verdana" pitchFamily="34" charset="0"/>
                <a:cs typeface="Verdana" pitchFamily="34" charset="0"/>
              </a:rPr>
              <a:t>/</a:t>
            </a:r>
            <a:r>
              <a:rPr lang="de-DE" sz="3100" dirty="0" err="1" smtClean="0">
                <a:solidFill>
                  <a:schemeClr val="tx2"/>
                </a:solidFill>
                <a:latin typeface="Verdana" pitchFamily="34" charset="0"/>
                <a:cs typeface="Verdana" pitchFamily="34" charset="0"/>
              </a:rPr>
              <a:t>Synapses</a:t>
            </a:r>
            <a:endParaRPr lang="de-DE" sz="3100" dirty="0" smtClean="0">
              <a:solidFill>
                <a:schemeClr val="tx2"/>
              </a:solidFill>
              <a:latin typeface="Verdana" pitchFamily="34" charset="0"/>
              <a:cs typeface="Verdana" pitchFamily="34" charset="0"/>
            </a:endParaRPr>
          </a:p>
          <a:p>
            <a:pPr algn="ctr" eaLnBrk="1" hangingPunct="1">
              <a:spcAft>
                <a:spcPts val="600"/>
              </a:spcAft>
            </a:pPr>
            <a:endParaRPr lang="de-DE" sz="3100" dirty="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2) Neurogenesis 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adult </a:t>
            </a:r>
            <a:r>
              <a:rPr lang="de-DE" sz="3100" dirty="0" err="1" smtClean="0">
                <a:solidFill>
                  <a:schemeClr val="tx2"/>
                </a:solidFill>
                <a:latin typeface="Verdana" pitchFamily="34" charset="0"/>
                <a:cs typeface="Verdana" pitchFamily="34" charset="0"/>
              </a:rPr>
              <a:t>brain</a:t>
            </a:r>
            <a:endParaRPr lang="de-DE" sz="3100" dirty="0" smtClean="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1921574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a:solidFill>
                  <a:srgbClr val="C00000"/>
                </a:solidFill>
                <a:latin typeface="Verdana" pitchFamily="34" charset="0"/>
                <a:cs typeface="Verdana" pitchFamily="34" charset="0"/>
              </a:rPr>
              <a:t>Findings</a:t>
            </a:r>
            <a:r>
              <a:rPr lang="de-DE" sz="3100" i="1" dirty="0">
                <a:solidFill>
                  <a:srgbClr val="C00000"/>
                </a:solidFill>
                <a:latin typeface="Verdana" pitchFamily="34" charset="0"/>
                <a:cs typeface="Verdana" pitchFamily="34" charset="0"/>
              </a:rPr>
              <a:t> </a:t>
            </a:r>
            <a:r>
              <a:rPr lang="de-DE" sz="3100" i="1" dirty="0" err="1">
                <a:solidFill>
                  <a:srgbClr val="C00000"/>
                </a:solidFill>
                <a:latin typeface="Verdana" pitchFamily="34" charset="0"/>
                <a:cs typeface="Verdana" pitchFamily="34" charset="0"/>
              </a:rPr>
              <a:t>which</a:t>
            </a:r>
            <a:r>
              <a:rPr lang="de-DE" sz="3100" i="1" dirty="0">
                <a:solidFill>
                  <a:srgbClr val="C00000"/>
                </a:solidFill>
                <a:latin typeface="Verdana" pitchFamily="34" charset="0"/>
                <a:cs typeface="Verdana" pitchFamily="34" charset="0"/>
              </a:rPr>
              <a:t> </a:t>
            </a:r>
            <a:r>
              <a:rPr lang="de-DE" sz="3100" i="1" dirty="0" err="1">
                <a:solidFill>
                  <a:srgbClr val="C00000"/>
                </a:solidFill>
                <a:latin typeface="Verdana" pitchFamily="34" charset="0"/>
                <a:cs typeface="Verdana" pitchFamily="34" charset="0"/>
              </a:rPr>
              <a:t>challenged</a:t>
            </a:r>
            <a:r>
              <a:rPr lang="de-DE" sz="3100" i="1" dirty="0">
                <a:solidFill>
                  <a:srgbClr val="C00000"/>
                </a:solidFill>
                <a:latin typeface="Verdana" pitchFamily="34" charset="0"/>
                <a:cs typeface="Verdana" pitchFamily="34" charset="0"/>
              </a:rPr>
              <a:t> </a:t>
            </a:r>
            <a:r>
              <a:rPr lang="de-DE" sz="3100" i="1" dirty="0" err="1">
                <a:solidFill>
                  <a:srgbClr val="C00000"/>
                </a:solidFill>
                <a:latin typeface="Verdana" pitchFamily="34" charset="0"/>
                <a:cs typeface="Verdana" pitchFamily="34" charset="0"/>
              </a:rPr>
              <a:t>the</a:t>
            </a:r>
            <a:endParaRPr lang="de-DE" sz="3100" i="1" dirty="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traditional </a:t>
            </a:r>
            <a:r>
              <a:rPr lang="de-DE" sz="3100" i="1" dirty="0" err="1">
                <a:solidFill>
                  <a:srgbClr val="C00000"/>
                </a:solidFill>
                <a:latin typeface="Verdana" pitchFamily="34" charset="0"/>
                <a:cs typeface="Verdana" pitchFamily="34" charset="0"/>
              </a:rPr>
              <a:t>view</a:t>
            </a:r>
            <a:r>
              <a:rPr lang="de-DE" sz="3100" i="1" dirty="0">
                <a:solidFill>
                  <a:srgbClr val="C00000"/>
                </a:solidFill>
                <a:latin typeface="Verdana" pitchFamily="34" charset="0"/>
                <a:cs typeface="Verdana" pitchFamily="34" charset="0"/>
              </a:rPr>
              <a:t> on </a:t>
            </a:r>
            <a:r>
              <a:rPr lang="de-DE" sz="3100" i="1" dirty="0" err="1">
                <a:solidFill>
                  <a:srgbClr val="C00000"/>
                </a:solidFill>
                <a:latin typeface="Verdana" pitchFamily="34" charset="0"/>
                <a:cs typeface="Verdana" pitchFamily="34" charset="0"/>
              </a:rPr>
              <a:t>neuroplasticity</a:t>
            </a:r>
            <a:r>
              <a:rPr lang="de-DE" sz="3100" i="1" dirty="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Formation </a:t>
            </a:r>
            <a:r>
              <a:rPr lang="de-DE" sz="3100" dirty="0" err="1" smtClean="0">
                <a:solidFill>
                  <a:schemeClr val="tx2"/>
                </a:solidFill>
                <a:latin typeface="Verdana" pitchFamily="34" charset="0"/>
                <a:cs typeface="Verdana" pitchFamily="34" charset="0"/>
              </a:rPr>
              <a:t>of</a:t>
            </a:r>
            <a:r>
              <a:rPr lang="de-DE" sz="3100" dirty="0" smtClean="0">
                <a:solidFill>
                  <a:schemeClr val="tx2"/>
                </a:solidFill>
                <a:latin typeface="Verdana" pitchFamily="34" charset="0"/>
                <a:cs typeface="Verdana" pitchFamily="34" charset="0"/>
              </a:rPr>
              <a:t> NEW </a:t>
            </a:r>
            <a:r>
              <a:rPr lang="de-DE" sz="3100" dirty="0" err="1" smtClean="0">
                <a:solidFill>
                  <a:schemeClr val="tx2"/>
                </a:solidFill>
                <a:latin typeface="Verdana" pitchFamily="34" charset="0"/>
                <a:cs typeface="Verdana" pitchFamily="34" charset="0"/>
              </a:rPr>
              <a:t>Dendrites</a:t>
            </a:r>
            <a:r>
              <a:rPr lang="de-DE" sz="3100" dirty="0" smtClean="0">
                <a:solidFill>
                  <a:schemeClr val="tx2"/>
                </a:solidFill>
                <a:latin typeface="Verdana" pitchFamily="34" charset="0"/>
                <a:cs typeface="Verdana" pitchFamily="34" charset="0"/>
              </a:rPr>
              <a:t>/</a:t>
            </a:r>
            <a:r>
              <a:rPr lang="de-DE" sz="3100" dirty="0" err="1" smtClean="0">
                <a:solidFill>
                  <a:schemeClr val="tx2"/>
                </a:solidFill>
                <a:latin typeface="Verdana" pitchFamily="34" charset="0"/>
                <a:cs typeface="Verdana" pitchFamily="34" charset="0"/>
              </a:rPr>
              <a:t>Synapses</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were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observed</a:t>
            </a:r>
            <a:r>
              <a:rPr lang="de-DE" sz="3100" dirty="0" smtClean="0">
                <a:solidFill>
                  <a:schemeClr val="tx2"/>
                </a:solidFill>
                <a:latin typeface="Verdana" pitchFamily="34" charset="0"/>
                <a:cs typeface="Verdana" pitchFamily="34" charset="0"/>
              </a:rPr>
              <a:t> 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brain</a:t>
            </a:r>
            <a:r>
              <a:rPr lang="de-DE" sz="3100" dirty="0" smtClean="0">
                <a:solidFill>
                  <a:schemeClr val="tx2"/>
                </a:solidFill>
                <a:latin typeface="Verdana" pitchFamily="34" charset="0"/>
                <a:cs typeface="Verdana" pitchFamily="34" charset="0"/>
              </a:rPr>
              <a:t> </a:t>
            </a:r>
            <a:endParaRPr lang="de-DE" sz="3100" dirty="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1086231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smtClean="0">
                <a:solidFill>
                  <a:srgbClr val="C00000"/>
                </a:solidFill>
                <a:latin typeface="Verdana" pitchFamily="34" charset="0"/>
                <a:cs typeface="Verdana" pitchFamily="34" charset="0"/>
              </a:rPr>
              <a:t>Findings</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which</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challenged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the</a:t>
            </a:r>
            <a:endParaRPr lang="de-DE" sz="3100" i="1" dirty="0" smtClean="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a:t>
            </a:r>
            <a:r>
              <a:rPr lang="de-DE" sz="3100" i="1" dirty="0" smtClean="0">
                <a:solidFill>
                  <a:srgbClr val="C00000"/>
                </a:solidFill>
                <a:latin typeface="Verdana" pitchFamily="34" charset="0"/>
                <a:cs typeface="Verdana" pitchFamily="34" charset="0"/>
              </a:rPr>
              <a:t>raditional </a:t>
            </a:r>
            <a:r>
              <a:rPr lang="de-DE" sz="3100" i="1" dirty="0" err="1" smtClean="0">
                <a:solidFill>
                  <a:srgbClr val="C00000"/>
                </a:solidFill>
                <a:latin typeface="Verdana" pitchFamily="34" charset="0"/>
                <a:cs typeface="Verdana" pitchFamily="34" charset="0"/>
              </a:rPr>
              <a:t>view</a:t>
            </a:r>
            <a:r>
              <a:rPr lang="de-DE" sz="3100" i="1" dirty="0" smtClean="0">
                <a:solidFill>
                  <a:srgbClr val="C00000"/>
                </a:solidFill>
                <a:latin typeface="Verdana" pitchFamily="34" charset="0"/>
                <a:cs typeface="Verdana" pitchFamily="34" charset="0"/>
              </a:rPr>
              <a:t> on </a:t>
            </a:r>
            <a:r>
              <a:rPr lang="de-DE" sz="3100" i="1" dirty="0" err="1" smtClean="0">
                <a:solidFill>
                  <a:srgbClr val="C00000"/>
                </a:solidFill>
                <a:latin typeface="Verdana" pitchFamily="34" charset="0"/>
                <a:cs typeface="Verdana" pitchFamily="34" charset="0"/>
              </a:rPr>
              <a:t>neuroplasticity</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Formation </a:t>
            </a:r>
            <a:r>
              <a:rPr lang="de-DE" sz="3100" dirty="0" err="1" smtClean="0">
                <a:solidFill>
                  <a:schemeClr val="tx2"/>
                </a:solidFill>
                <a:latin typeface="Verdana" pitchFamily="34" charset="0"/>
                <a:cs typeface="Verdana" pitchFamily="34" charset="0"/>
              </a:rPr>
              <a:t>of</a:t>
            </a:r>
            <a:r>
              <a:rPr lang="de-DE" sz="3100" dirty="0" smtClean="0">
                <a:solidFill>
                  <a:schemeClr val="tx2"/>
                </a:solidFill>
                <a:latin typeface="Verdana" pitchFamily="34" charset="0"/>
                <a:cs typeface="Verdana" pitchFamily="34" charset="0"/>
              </a:rPr>
              <a:t> NEW </a:t>
            </a:r>
            <a:r>
              <a:rPr lang="de-DE" sz="3100" dirty="0" err="1" smtClean="0">
                <a:solidFill>
                  <a:schemeClr val="tx2"/>
                </a:solidFill>
                <a:latin typeface="Verdana" pitchFamily="34" charset="0"/>
                <a:cs typeface="Verdana" pitchFamily="34" charset="0"/>
              </a:rPr>
              <a:t>Dendrites</a:t>
            </a:r>
            <a:r>
              <a:rPr lang="de-DE" sz="3100" dirty="0" smtClean="0">
                <a:solidFill>
                  <a:schemeClr val="tx2"/>
                </a:solidFill>
                <a:latin typeface="Verdana" pitchFamily="34" charset="0"/>
                <a:cs typeface="Verdana" pitchFamily="34" charset="0"/>
              </a:rPr>
              <a:t>/</a:t>
            </a:r>
            <a:r>
              <a:rPr lang="de-DE" sz="3100" dirty="0" err="1" smtClean="0">
                <a:solidFill>
                  <a:schemeClr val="tx2"/>
                </a:solidFill>
                <a:latin typeface="Verdana" pitchFamily="34" charset="0"/>
                <a:cs typeface="Verdana" pitchFamily="34" charset="0"/>
              </a:rPr>
              <a:t>Synapses</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were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observed</a:t>
            </a:r>
            <a:r>
              <a:rPr lang="de-DE" sz="3100" dirty="0" smtClean="0">
                <a:solidFill>
                  <a:schemeClr val="tx2"/>
                </a:solidFill>
                <a:latin typeface="Verdana" pitchFamily="34" charset="0"/>
                <a:cs typeface="Verdana" pitchFamily="34" charset="0"/>
              </a:rPr>
              <a:t> 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brain</a:t>
            </a:r>
            <a:r>
              <a:rPr lang="de-DE" sz="3100" dirty="0" smtClean="0">
                <a:solidFill>
                  <a:schemeClr val="tx2"/>
                </a:solidFill>
                <a:latin typeface="Verdana" pitchFamily="34" charset="0"/>
                <a:cs typeface="Verdana" pitchFamily="34" charset="0"/>
              </a:rPr>
              <a:t> </a:t>
            </a:r>
            <a:endParaRPr lang="de-DE" sz="3100" dirty="0">
              <a:solidFill>
                <a:schemeClr val="tx2"/>
              </a:solidFill>
              <a:latin typeface="Verdana" pitchFamily="34" charset="0"/>
              <a:cs typeface="Verdana" pitchFamily="34" charset="0"/>
            </a:endParaRPr>
          </a:p>
          <a:p>
            <a:pPr lvl="1" indent="0" eaLnBrk="1" hangingPunct="1">
              <a:spcAft>
                <a:spcPts val="600"/>
              </a:spcAft>
            </a:pPr>
            <a:endParaRPr lang="de-DE" sz="3100" dirty="0">
              <a:solidFill>
                <a:schemeClr val="tx2"/>
              </a:solidFill>
              <a:latin typeface="Verdana" pitchFamily="34" charset="0"/>
              <a:cs typeface="Verdana" pitchFamily="34" charset="0"/>
            </a:endParaRPr>
          </a:p>
          <a:p>
            <a:pPr lvl="1" indent="0" eaLnBrk="1" hangingPunct="1">
              <a:spcAft>
                <a:spcPts val="600"/>
              </a:spcAft>
            </a:pPr>
            <a:r>
              <a:rPr lang="de-DE" sz="3100"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during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enriched</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environement</a:t>
            </a:r>
            <a:r>
              <a:rPr lang="de-DE" dirty="0" smtClean="0">
                <a:solidFill>
                  <a:schemeClr val="tx2"/>
                </a:solidFill>
                <a:latin typeface="Verdana" pitchFamily="34" charset="0"/>
                <a:cs typeface="Verdana" pitchFamily="34" charset="0"/>
              </a:rPr>
              <a:t>“</a:t>
            </a:r>
          </a:p>
        </p:txBody>
      </p:sp>
    </p:spTree>
    <p:extLst>
      <p:ext uri="{BB962C8B-B14F-4D97-AF65-F5344CB8AC3E}">
        <p14:creationId xmlns:p14="http://schemas.microsoft.com/office/powerpoint/2010/main" xmlns="" val="661188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descr="The influence of environment and experience on neural graft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355" t="3715" b="54894"/>
          <a:stretch/>
        </p:blipFill>
        <p:spPr bwMode="auto">
          <a:xfrm>
            <a:off x="3296870" y="1453663"/>
            <a:ext cx="2037130" cy="22156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feld 1"/>
          <p:cNvSpPr txBox="1"/>
          <p:nvPr/>
        </p:nvSpPr>
        <p:spPr>
          <a:xfrm>
            <a:off x="2505881" y="761165"/>
            <a:ext cx="3958135" cy="461665"/>
          </a:xfrm>
          <a:prstGeom prst="rect">
            <a:avLst/>
          </a:prstGeom>
          <a:noFill/>
        </p:spPr>
        <p:txBody>
          <a:bodyPr wrap="none" rtlCol="0">
            <a:spAutoFit/>
          </a:bodyPr>
          <a:lstStyle/>
          <a:p>
            <a:r>
              <a:rPr lang="de-DE" dirty="0" smtClean="0"/>
              <a:t>“</a:t>
            </a:r>
            <a:r>
              <a:rPr lang="de-DE" dirty="0" err="1" smtClean="0"/>
              <a:t>standard</a:t>
            </a:r>
            <a:r>
              <a:rPr lang="de-DE" dirty="0" smtClean="0"/>
              <a:t>“ </a:t>
            </a:r>
            <a:r>
              <a:rPr lang="de-DE" dirty="0" err="1" smtClean="0"/>
              <a:t>laboratory</a:t>
            </a:r>
            <a:r>
              <a:rPr lang="de-DE" dirty="0" smtClean="0"/>
              <a:t> </a:t>
            </a:r>
            <a:r>
              <a:rPr lang="de-DE" dirty="0" err="1" smtClean="0"/>
              <a:t>cages</a:t>
            </a:r>
            <a:endParaRPr lang="de-DE" dirty="0"/>
          </a:p>
        </p:txBody>
      </p:sp>
      <p:sp>
        <p:nvSpPr>
          <p:cNvPr id="4" name="Textfeld 3"/>
          <p:cNvSpPr txBox="1"/>
          <p:nvPr/>
        </p:nvSpPr>
        <p:spPr>
          <a:xfrm>
            <a:off x="2731500" y="3296979"/>
            <a:ext cx="3182281" cy="461665"/>
          </a:xfrm>
          <a:prstGeom prst="rect">
            <a:avLst/>
          </a:prstGeom>
          <a:noFill/>
        </p:spPr>
        <p:txBody>
          <a:bodyPr wrap="none" rtlCol="0">
            <a:spAutoFit/>
          </a:bodyPr>
          <a:lstStyle/>
          <a:p>
            <a:r>
              <a:rPr lang="de-DE" dirty="0" err="1" smtClean="0"/>
              <a:t>Enriched</a:t>
            </a:r>
            <a:r>
              <a:rPr lang="de-DE" dirty="0" smtClean="0"/>
              <a:t> </a:t>
            </a:r>
            <a:r>
              <a:rPr lang="de-DE" dirty="0" err="1" smtClean="0"/>
              <a:t>environment</a:t>
            </a:r>
            <a:endParaRPr lang="de-DE" dirty="0"/>
          </a:p>
        </p:txBody>
      </p:sp>
      <p:pic>
        <p:nvPicPr>
          <p:cNvPr id="5" name="Picture 2" descr="The influence of environment and experience on neural graft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83" r="36167" b="54893"/>
          <a:stretch/>
        </p:blipFill>
        <p:spPr bwMode="auto">
          <a:xfrm>
            <a:off x="2605696" y="3915513"/>
            <a:ext cx="3648052" cy="22977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7409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descr="The influence of environment and experience on neural graft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355" t="3715" b="54894"/>
          <a:stretch/>
        </p:blipFill>
        <p:spPr bwMode="auto">
          <a:xfrm>
            <a:off x="1421190" y="1453663"/>
            <a:ext cx="2037130" cy="22156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feld 1"/>
          <p:cNvSpPr txBox="1"/>
          <p:nvPr/>
        </p:nvSpPr>
        <p:spPr>
          <a:xfrm>
            <a:off x="630201" y="761165"/>
            <a:ext cx="3958135" cy="461665"/>
          </a:xfrm>
          <a:prstGeom prst="rect">
            <a:avLst/>
          </a:prstGeom>
          <a:noFill/>
        </p:spPr>
        <p:txBody>
          <a:bodyPr wrap="none" rtlCol="0">
            <a:spAutoFit/>
          </a:bodyPr>
          <a:lstStyle/>
          <a:p>
            <a:r>
              <a:rPr lang="de-DE" dirty="0" smtClean="0"/>
              <a:t>“</a:t>
            </a:r>
            <a:r>
              <a:rPr lang="de-DE" dirty="0" err="1" smtClean="0"/>
              <a:t>standard</a:t>
            </a:r>
            <a:r>
              <a:rPr lang="de-DE" dirty="0" smtClean="0"/>
              <a:t>“ </a:t>
            </a:r>
            <a:r>
              <a:rPr lang="de-DE" dirty="0" err="1" smtClean="0"/>
              <a:t>laboratory</a:t>
            </a:r>
            <a:r>
              <a:rPr lang="de-DE" dirty="0" smtClean="0"/>
              <a:t> </a:t>
            </a:r>
            <a:r>
              <a:rPr lang="de-DE" dirty="0" err="1" smtClean="0"/>
              <a:t>cages</a:t>
            </a:r>
            <a:endParaRPr lang="de-DE" dirty="0"/>
          </a:p>
        </p:txBody>
      </p:sp>
      <p:sp>
        <p:nvSpPr>
          <p:cNvPr id="4" name="Textfeld 3"/>
          <p:cNvSpPr txBox="1"/>
          <p:nvPr/>
        </p:nvSpPr>
        <p:spPr>
          <a:xfrm>
            <a:off x="855820" y="3296979"/>
            <a:ext cx="3182281" cy="461665"/>
          </a:xfrm>
          <a:prstGeom prst="rect">
            <a:avLst/>
          </a:prstGeom>
          <a:noFill/>
        </p:spPr>
        <p:txBody>
          <a:bodyPr wrap="none" rtlCol="0">
            <a:spAutoFit/>
          </a:bodyPr>
          <a:lstStyle/>
          <a:p>
            <a:r>
              <a:rPr lang="de-DE" dirty="0" err="1" smtClean="0"/>
              <a:t>Enriched</a:t>
            </a:r>
            <a:r>
              <a:rPr lang="de-DE" dirty="0" smtClean="0"/>
              <a:t> </a:t>
            </a:r>
            <a:r>
              <a:rPr lang="de-DE" dirty="0" err="1" smtClean="0"/>
              <a:t>environment</a:t>
            </a:r>
            <a:endParaRPr lang="de-DE" dirty="0"/>
          </a:p>
        </p:txBody>
      </p:sp>
      <p:pic>
        <p:nvPicPr>
          <p:cNvPr id="5" name="Picture 2" descr="The influence of environment and experience on neural graft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83" r="36167" b="54893"/>
          <a:stretch/>
        </p:blipFill>
        <p:spPr bwMode="auto">
          <a:xfrm>
            <a:off x="730016" y="3915513"/>
            <a:ext cx="3648052" cy="229772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Full-size image (7 K)"/>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000" b="14020"/>
          <a:stretch/>
        </p:blipFill>
        <p:spPr bwMode="auto">
          <a:xfrm>
            <a:off x="6181377" y="941711"/>
            <a:ext cx="1997349" cy="22235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ull-size image (7 K)"/>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2941" b="4533"/>
          <a:stretch/>
        </p:blipFill>
        <p:spPr bwMode="auto">
          <a:xfrm>
            <a:off x="6205085" y="3627135"/>
            <a:ext cx="1879857" cy="24688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2807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descr="The influence of environment and experience on neural graft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355" t="3715" b="54894"/>
          <a:stretch/>
        </p:blipFill>
        <p:spPr bwMode="auto">
          <a:xfrm>
            <a:off x="1421190" y="1453663"/>
            <a:ext cx="2037130" cy="22156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feld 1"/>
          <p:cNvSpPr txBox="1"/>
          <p:nvPr/>
        </p:nvSpPr>
        <p:spPr>
          <a:xfrm>
            <a:off x="630201" y="761165"/>
            <a:ext cx="3958135" cy="461665"/>
          </a:xfrm>
          <a:prstGeom prst="rect">
            <a:avLst/>
          </a:prstGeom>
          <a:noFill/>
        </p:spPr>
        <p:txBody>
          <a:bodyPr wrap="none" rtlCol="0">
            <a:spAutoFit/>
          </a:bodyPr>
          <a:lstStyle/>
          <a:p>
            <a:r>
              <a:rPr lang="de-DE" dirty="0" smtClean="0"/>
              <a:t>“</a:t>
            </a:r>
            <a:r>
              <a:rPr lang="de-DE" dirty="0" err="1" smtClean="0"/>
              <a:t>standard</a:t>
            </a:r>
            <a:r>
              <a:rPr lang="de-DE" dirty="0" smtClean="0"/>
              <a:t>“ </a:t>
            </a:r>
            <a:r>
              <a:rPr lang="de-DE" dirty="0" err="1" smtClean="0"/>
              <a:t>laboratory</a:t>
            </a:r>
            <a:r>
              <a:rPr lang="de-DE" dirty="0" smtClean="0"/>
              <a:t> </a:t>
            </a:r>
            <a:r>
              <a:rPr lang="de-DE" dirty="0" err="1" smtClean="0"/>
              <a:t>cages</a:t>
            </a:r>
            <a:endParaRPr lang="de-DE" dirty="0"/>
          </a:p>
        </p:txBody>
      </p:sp>
      <p:sp>
        <p:nvSpPr>
          <p:cNvPr id="4" name="Textfeld 3"/>
          <p:cNvSpPr txBox="1"/>
          <p:nvPr/>
        </p:nvSpPr>
        <p:spPr>
          <a:xfrm>
            <a:off x="855820" y="3296979"/>
            <a:ext cx="3182281" cy="461665"/>
          </a:xfrm>
          <a:prstGeom prst="rect">
            <a:avLst/>
          </a:prstGeom>
          <a:noFill/>
        </p:spPr>
        <p:txBody>
          <a:bodyPr wrap="none" rtlCol="0">
            <a:spAutoFit/>
          </a:bodyPr>
          <a:lstStyle/>
          <a:p>
            <a:r>
              <a:rPr lang="de-DE" dirty="0" err="1" smtClean="0"/>
              <a:t>Enriched</a:t>
            </a:r>
            <a:r>
              <a:rPr lang="de-DE" dirty="0" smtClean="0"/>
              <a:t> </a:t>
            </a:r>
            <a:r>
              <a:rPr lang="de-DE" dirty="0" err="1" smtClean="0"/>
              <a:t>environment</a:t>
            </a:r>
            <a:endParaRPr lang="de-DE" dirty="0"/>
          </a:p>
        </p:txBody>
      </p:sp>
      <p:pic>
        <p:nvPicPr>
          <p:cNvPr id="5" name="Picture 2" descr="The influence of environment and experience on neural graft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83" r="36167" b="54893"/>
          <a:stretch/>
        </p:blipFill>
        <p:spPr bwMode="auto">
          <a:xfrm>
            <a:off x="730016" y="3915513"/>
            <a:ext cx="3648052" cy="229772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  Figure 2. "/>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000" r="3636"/>
          <a:stretch/>
        </p:blipFill>
        <p:spPr bwMode="auto">
          <a:xfrm>
            <a:off x="6111818" y="3704464"/>
            <a:ext cx="1508181" cy="253581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  Figure 2. "/>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3636"/>
          <a:stretch/>
        </p:blipFill>
        <p:spPr bwMode="auto">
          <a:xfrm>
            <a:off x="6111818" y="824248"/>
            <a:ext cx="1508181" cy="25358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80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smtClean="0">
                <a:solidFill>
                  <a:srgbClr val="C00000"/>
                </a:solidFill>
                <a:latin typeface="Verdana" pitchFamily="34" charset="0"/>
                <a:cs typeface="Verdana" pitchFamily="34" charset="0"/>
              </a:rPr>
              <a:t>Findings</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which</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challenged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the</a:t>
            </a:r>
            <a:endParaRPr lang="de-DE" sz="3100" i="1" dirty="0" smtClean="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a:t>
            </a:r>
            <a:r>
              <a:rPr lang="de-DE" sz="3100" i="1" dirty="0" smtClean="0">
                <a:solidFill>
                  <a:srgbClr val="C00000"/>
                </a:solidFill>
                <a:latin typeface="Verdana" pitchFamily="34" charset="0"/>
                <a:cs typeface="Verdana" pitchFamily="34" charset="0"/>
              </a:rPr>
              <a:t>raditional </a:t>
            </a:r>
            <a:r>
              <a:rPr lang="de-DE" sz="3100" i="1" dirty="0" err="1" smtClean="0">
                <a:solidFill>
                  <a:srgbClr val="C00000"/>
                </a:solidFill>
                <a:latin typeface="Verdana" pitchFamily="34" charset="0"/>
                <a:cs typeface="Verdana" pitchFamily="34" charset="0"/>
              </a:rPr>
              <a:t>view</a:t>
            </a:r>
            <a:r>
              <a:rPr lang="de-DE" sz="3100" i="1" dirty="0" smtClean="0">
                <a:solidFill>
                  <a:srgbClr val="C00000"/>
                </a:solidFill>
                <a:latin typeface="Verdana" pitchFamily="34" charset="0"/>
                <a:cs typeface="Verdana" pitchFamily="34" charset="0"/>
              </a:rPr>
              <a:t> on </a:t>
            </a:r>
            <a:r>
              <a:rPr lang="de-DE" sz="3100" i="1" dirty="0" err="1" smtClean="0">
                <a:solidFill>
                  <a:srgbClr val="C00000"/>
                </a:solidFill>
                <a:latin typeface="Verdana" pitchFamily="34" charset="0"/>
                <a:cs typeface="Verdana" pitchFamily="34" charset="0"/>
              </a:rPr>
              <a:t>neuroplasticity</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Formation </a:t>
            </a:r>
            <a:r>
              <a:rPr lang="de-DE" sz="3100" dirty="0" err="1" smtClean="0">
                <a:solidFill>
                  <a:schemeClr val="tx2"/>
                </a:solidFill>
                <a:latin typeface="Verdana" pitchFamily="34" charset="0"/>
                <a:cs typeface="Verdana" pitchFamily="34" charset="0"/>
              </a:rPr>
              <a:t>of</a:t>
            </a:r>
            <a:r>
              <a:rPr lang="de-DE" sz="3100" dirty="0" smtClean="0">
                <a:solidFill>
                  <a:schemeClr val="tx2"/>
                </a:solidFill>
                <a:latin typeface="Verdana" pitchFamily="34" charset="0"/>
                <a:cs typeface="Verdana" pitchFamily="34" charset="0"/>
              </a:rPr>
              <a:t> NEW </a:t>
            </a:r>
            <a:r>
              <a:rPr lang="de-DE" sz="3100" dirty="0" err="1" smtClean="0">
                <a:solidFill>
                  <a:schemeClr val="tx2"/>
                </a:solidFill>
                <a:latin typeface="Verdana" pitchFamily="34" charset="0"/>
                <a:cs typeface="Verdana" pitchFamily="34" charset="0"/>
              </a:rPr>
              <a:t>Dendrites</a:t>
            </a:r>
            <a:r>
              <a:rPr lang="de-DE" sz="3100" dirty="0" smtClean="0">
                <a:solidFill>
                  <a:schemeClr val="tx2"/>
                </a:solidFill>
                <a:latin typeface="Verdana" pitchFamily="34" charset="0"/>
                <a:cs typeface="Verdana" pitchFamily="34" charset="0"/>
              </a:rPr>
              <a:t>/</a:t>
            </a:r>
            <a:r>
              <a:rPr lang="de-DE" sz="3100" dirty="0" err="1" smtClean="0">
                <a:solidFill>
                  <a:schemeClr val="tx2"/>
                </a:solidFill>
                <a:latin typeface="Verdana" pitchFamily="34" charset="0"/>
                <a:cs typeface="Verdana" pitchFamily="34" charset="0"/>
              </a:rPr>
              <a:t>Synapses</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were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observed</a:t>
            </a:r>
            <a:r>
              <a:rPr lang="de-DE" sz="3100" dirty="0" smtClean="0">
                <a:solidFill>
                  <a:schemeClr val="tx2"/>
                </a:solidFill>
                <a:latin typeface="Verdana" pitchFamily="34" charset="0"/>
                <a:cs typeface="Verdana" pitchFamily="34" charset="0"/>
              </a:rPr>
              <a:t> 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brain</a:t>
            </a:r>
            <a:r>
              <a:rPr lang="de-DE" sz="3100" dirty="0" smtClean="0">
                <a:solidFill>
                  <a:schemeClr val="tx2"/>
                </a:solidFill>
                <a:latin typeface="Verdana" pitchFamily="34" charset="0"/>
                <a:cs typeface="Verdana" pitchFamily="34" charset="0"/>
              </a:rPr>
              <a:t> </a:t>
            </a:r>
            <a:endParaRPr lang="de-DE" sz="3100" dirty="0">
              <a:solidFill>
                <a:schemeClr val="tx2"/>
              </a:solidFill>
              <a:latin typeface="Verdana" pitchFamily="34" charset="0"/>
              <a:cs typeface="Verdana" pitchFamily="34" charset="0"/>
            </a:endParaRPr>
          </a:p>
          <a:p>
            <a:pPr algn="ctr" eaLnBrk="1" hangingPunct="1">
              <a:spcAft>
                <a:spcPts val="600"/>
              </a:spcAft>
            </a:pPr>
            <a:endParaRPr lang="de-DE" sz="3100"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during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enriched</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environement</a:t>
            </a:r>
            <a:r>
              <a:rPr lang="de-DE" dirty="0" smtClean="0">
                <a:solidFill>
                  <a:schemeClr val="tx2"/>
                </a:solidFill>
                <a:latin typeface="Verdana" pitchFamily="34" charset="0"/>
                <a:cs typeface="Verdana" pitchFamily="34" charset="0"/>
              </a:rPr>
              <a:t>“</a:t>
            </a:r>
          </a:p>
          <a:p>
            <a:pPr marL="514350" indent="-514350" eaLnBrk="1" hangingPunct="1">
              <a:spcAft>
                <a:spcPts val="600"/>
              </a:spcAft>
              <a:buAutoNum type="arabicPeriod"/>
            </a:pPr>
            <a:endParaRPr lang="de-DE"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following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peripheral</a:t>
            </a:r>
            <a:r>
              <a:rPr lang="de-DE" dirty="0" smtClean="0">
                <a:solidFill>
                  <a:schemeClr val="tx2"/>
                </a:solidFill>
                <a:latin typeface="Verdana" pitchFamily="34" charset="0"/>
                <a:cs typeface="Verdana" pitchFamily="34" charset="0"/>
              </a:rPr>
              <a:t> nerve </a:t>
            </a:r>
            <a:r>
              <a:rPr lang="de-DE" dirty="0" err="1" smtClean="0">
                <a:solidFill>
                  <a:schemeClr val="tx2"/>
                </a:solidFill>
                <a:latin typeface="Verdana" pitchFamily="34" charset="0"/>
                <a:cs typeface="Verdana" pitchFamily="34" charset="0"/>
              </a:rPr>
              <a:t>damage</a:t>
            </a:r>
            <a:endParaRPr lang="de-DE" dirty="0" smtClean="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341561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700" dirty="0" err="1" smtClean="0">
                <a:solidFill>
                  <a:schemeClr val="tx2"/>
                </a:solidFill>
                <a:latin typeface="Verdana" pitchFamily="34" charset="0"/>
                <a:cs typeface="Verdana" pitchFamily="34" charset="0"/>
              </a:rPr>
              <a:t>Somatotopy</a:t>
            </a:r>
            <a:r>
              <a:rPr lang="en-US" sz="3700" dirty="0" smtClean="0">
                <a:solidFill>
                  <a:schemeClr val="tx2"/>
                </a:solidFill>
                <a:latin typeface="Verdana" pitchFamily="34" charset="0"/>
                <a:cs typeface="Verdana" pitchFamily="34" charset="0"/>
              </a:rPr>
              <a:t> in the Brain</a:t>
            </a:r>
            <a:endParaRPr lang="en-US" sz="3100" dirty="0">
              <a:solidFill>
                <a:schemeClr val="tx2"/>
              </a:solidFill>
              <a:latin typeface="Verdana" pitchFamily="34" charset="0"/>
              <a:ea typeface="MS PGothic" pitchFamily="34" charset="-128"/>
              <a:cs typeface="Verdana" pitchFamily="34" charset="0"/>
            </a:endParaRPr>
          </a:p>
        </p:txBody>
      </p:sp>
      <p:pic>
        <p:nvPicPr>
          <p:cNvPr id="5" name="Picture 15" descr="cort-ho-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50123" y="1969476"/>
            <a:ext cx="3451383" cy="39919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8015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smtClean="0">
                <a:solidFill>
                  <a:srgbClr val="C00000"/>
                </a:solidFill>
                <a:latin typeface="Verdana" pitchFamily="34" charset="0"/>
                <a:cs typeface="Verdana" pitchFamily="34" charset="0"/>
              </a:rPr>
              <a:t>Findings</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which</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challenged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the</a:t>
            </a:r>
            <a:endParaRPr lang="de-DE" sz="3100" i="1" dirty="0" smtClean="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a:t>
            </a:r>
            <a:r>
              <a:rPr lang="de-DE" sz="3100" i="1" dirty="0" smtClean="0">
                <a:solidFill>
                  <a:srgbClr val="C00000"/>
                </a:solidFill>
                <a:latin typeface="Verdana" pitchFamily="34" charset="0"/>
                <a:cs typeface="Verdana" pitchFamily="34" charset="0"/>
              </a:rPr>
              <a:t>raditional </a:t>
            </a:r>
            <a:r>
              <a:rPr lang="de-DE" sz="3100" i="1" dirty="0" err="1" smtClean="0">
                <a:solidFill>
                  <a:srgbClr val="C00000"/>
                </a:solidFill>
                <a:latin typeface="Verdana" pitchFamily="34" charset="0"/>
                <a:cs typeface="Verdana" pitchFamily="34" charset="0"/>
              </a:rPr>
              <a:t>view</a:t>
            </a:r>
            <a:r>
              <a:rPr lang="de-DE" sz="3100" i="1" dirty="0" smtClean="0">
                <a:solidFill>
                  <a:srgbClr val="C00000"/>
                </a:solidFill>
                <a:latin typeface="Verdana" pitchFamily="34" charset="0"/>
                <a:cs typeface="Verdana" pitchFamily="34" charset="0"/>
              </a:rPr>
              <a:t> on </a:t>
            </a:r>
            <a:r>
              <a:rPr lang="de-DE" sz="3100" i="1" dirty="0" err="1" smtClean="0">
                <a:solidFill>
                  <a:srgbClr val="C00000"/>
                </a:solidFill>
                <a:latin typeface="Verdana" pitchFamily="34" charset="0"/>
                <a:cs typeface="Verdana" pitchFamily="34" charset="0"/>
              </a:rPr>
              <a:t>neuroplasticity</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Formation </a:t>
            </a:r>
            <a:r>
              <a:rPr lang="de-DE" sz="3100" dirty="0" err="1" smtClean="0">
                <a:solidFill>
                  <a:schemeClr val="tx2"/>
                </a:solidFill>
                <a:latin typeface="Verdana" pitchFamily="34" charset="0"/>
                <a:cs typeface="Verdana" pitchFamily="34" charset="0"/>
              </a:rPr>
              <a:t>of</a:t>
            </a:r>
            <a:r>
              <a:rPr lang="de-DE" sz="3100" dirty="0" smtClean="0">
                <a:solidFill>
                  <a:schemeClr val="tx2"/>
                </a:solidFill>
                <a:latin typeface="Verdana" pitchFamily="34" charset="0"/>
                <a:cs typeface="Verdana" pitchFamily="34" charset="0"/>
              </a:rPr>
              <a:t> NEW </a:t>
            </a:r>
            <a:r>
              <a:rPr lang="de-DE" sz="3100" dirty="0" err="1" smtClean="0">
                <a:solidFill>
                  <a:schemeClr val="tx2"/>
                </a:solidFill>
                <a:latin typeface="Verdana" pitchFamily="34" charset="0"/>
                <a:cs typeface="Verdana" pitchFamily="34" charset="0"/>
              </a:rPr>
              <a:t>Dendrites</a:t>
            </a:r>
            <a:r>
              <a:rPr lang="de-DE" sz="3100" dirty="0" smtClean="0">
                <a:solidFill>
                  <a:schemeClr val="tx2"/>
                </a:solidFill>
                <a:latin typeface="Verdana" pitchFamily="34" charset="0"/>
                <a:cs typeface="Verdana" pitchFamily="34" charset="0"/>
              </a:rPr>
              <a:t>/</a:t>
            </a:r>
            <a:r>
              <a:rPr lang="de-DE" sz="3100" dirty="0" err="1" smtClean="0">
                <a:solidFill>
                  <a:schemeClr val="tx2"/>
                </a:solidFill>
                <a:latin typeface="Verdana" pitchFamily="34" charset="0"/>
                <a:cs typeface="Verdana" pitchFamily="34" charset="0"/>
              </a:rPr>
              <a:t>Synapses</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were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observed</a:t>
            </a:r>
            <a:r>
              <a:rPr lang="de-DE" sz="3100" dirty="0" smtClean="0">
                <a:solidFill>
                  <a:schemeClr val="tx2"/>
                </a:solidFill>
                <a:latin typeface="Verdana" pitchFamily="34" charset="0"/>
                <a:cs typeface="Verdana" pitchFamily="34" charset="0"/>
              </a:rPr>
              <a:t> 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brain</a:t>
            </a:r>
            <a:r>
              <a:rPr lang="de-DE" sz="3100" dirty="0" smtClean="0">
                <a:solidFill>
                  <a:schemeClr val="tx2"/>
                </a:solidFill>
                <a:latin typeface="Verdana" pitchFamily="34" charset="0"/>
                <a:cs typeface="Verdana" pitchFamily="34" charset="0"/>
              </a:rPr>
              <a:t> </a:t>
            </a:r>
            <a:endParaRPr lang="de-DE" sz="3100" dirty="0">
              <a:solidFill>
                <a:schemeClr val="tx2"/>
              </a:solidFill>
              <a:latin typeface="Verdana" pitchFamily="34" charset="0"/>
              <a:cs typeface="Verdana" pitchFamily="34" charset="0"/>
            </a:endParaRPr>
          </a:p>
          <a:p>
            <a:pPr algn="ctr" eaLnBrk="1" hangingPunct="1">
              <a:spcAft>
                <a:spcPts val="600"/>
              </a:spcAft>
            </a:pPr>
            <a:endParaRPr lang="de-DE" sz="3100"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during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enriched</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environement</a:t>
            </a:r>
            <a:r>
              <a:rPr lang="de-DE" dirty="0" smtClean="0">
                <a:solidFill>
                  <a:schemeClr val="tx2"/>
                </a:solidFill>
                <a:latin typeface="Verdana" pitchFamily="34" charset="0"/>
                <a:cs typeface="Verdana" pitchFamily="34" charset="0"/>
              </a:rPr>
              <a:t>“</a:t>
            </a:r>
          </a:p>
          <a:p>
            <a:pPr marL="514350" indent="-514350" eaLnBrk="1" hangingPunct="1">
              <a:spcAft>
                <a:spcPts val="600"/>
              </a:spcAft>
              <a:buAutoNum type="arabicPeriod"/>
            </a:pPr>
            <a:endParaRPr lang="de-DE"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following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peripheral</a:t>
            </a:r>
            <a:r>
              <a:rPr lang="de-DE" dirty="0" smtClean="0">
                <a:solidFill>
                  <a:schemeClr val="tx2"/>
                </a:solidFill>
                <a:latin typeface="Verdana" pitchFamily="34" charset="0"/>
                <a:cs typeface="Verdana" pitchFamily="34" charset="0"/>
              </a:rPr>
              <a:t> nerve </a:t>
            </a:r>
            <a:r>
              <a:rPr lang="de-DE" dirty="0" err="1" smtClean="0">
                <a:solidFill>
                  <a:schemeClr val="tx2"/>
                </a:solidFill>
                <a:latin typeface="Verdana" pitchFamily="34" charset="0"/>
                <a:cs typeface="Verdana" pitchFamily="34" charset="0"/>
              </a:rPr>
              <a:t>damage</a:t>
            </a:r>
            <a:endParaRPr lang="de-DE" dirty="0" smtClean="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2177706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452437"/>
            <a:ext cx="8651630" cy="552451"/>
          </a:xfrm>
        </p:spPr>
        <p:txBody>
          <a:bodyPr/>
          <a:lstStyle/>
          <a:p>
            <a:r>
              <a:rPr lang="de-DE" sz="3000" dirty="0" smtClean="0"/>
              <a:t>Neuronal </a:t>
            </a:r>
            <a:r>
              <a:rPr lang="de-DE" sz="3000" dirty="0" err="1" smtClean="0"/>
              <a:t>Staining</a:t>
            </a:r>
            <a:r>
              <a:rPr lang="de-DE" sz="3000" dirty="0" smtClean="0"/>
              <a:t> </a:t>
            </a:r>
            <a:r>
              <a:rPr lang="de-DE" sz="3000" dirty="0" err="1" smtClean="0"/>
              <a:t>during</a:t>
            </a:r>
            <a:r>
              <a:rPr lang="de-DE" sz="3000" dirty="0" smtClean="0"/>
              <a:t> First </a:t>
            </a:r>
            <a:r>
              <a:rPr lang="de-DE" sz="3000" dirty="0" err="1" smtClean="0"/>
              <a:t>Two</a:t>
            </a:r>
            <a:r>
              <a:rPr lang="de-DE" sz="3000" dirty="0" smtClean="0"/>
              <a:t> </a:t>
            </a:r>
            <a:r>
              <a:rPr lang="de-DE" sz="3000" dirty="0" err="1" smtClean="0"/>
              <a:t>Years</a:t>
            </a:r>
            <a:endParaRPr lang="de-DE" sz="3000" dirty="0"/>
          </a:p>
        </p:txBody>
      </p:sp>
      <p:pic>
        <p:nvPicPr>
          <p:cNvPr id="2194434" name="Picture 2" descr="http://www.theemotionmachine.com/wp-content/uploads/neuronGrowthDeat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9184" y="1218271"/>
            <a:ext cx="7115175" cy="45339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feld 2"/>
          <p:cNvSpPr txBox="1"/>
          <p:nvPr/>
        </p:nvSpPr>
        <p:spPr>
          <a:xfrm>
            <a:off x="1266094" y="5908433"/>
            <a:ext cx="6840334" cy="369332"/>
          </a:xfrm>
          <a:prstGeom prst="rect">
            <a:avLst/>
          </a:prstGeom>
          <a:noFill/>
        </p:spPr>
        <p:txBody>
          <a:bodyPr wrap="none" rtlCol="0">
            <a:spAutoFit/>
          </a:bodyPr>
          <a:lstStyle/>
          <a:p>
            <a:r>
              <a:rPr lang="de-DE" sz="1800" dirty="0" err="1" smtClean="0"/>
              <a:t>Newborn</a:t>
            </a:r>
            <a:r>
              <a:rPr lang="de-DE" sz="1800" dirty="0" smtClean="0"/>
              <a:t>           3 </a:t>
            </a:r>
            <a:r>
              <a:rPr lang="de-DE" sz="1800" dirty="0" err="1" smtClean="0"/>
              <a:t>months</a:t>
            </a:r>
            <a:r>
              <a:rPr lang="de-DE" sz="1800" dirty="0" smtClean="0"/>
              <a:t>                15 </a:t>
            </a:r>
            <a:r>
              <a:rPr lang="de-DE" sz="1800" dirty="0" err="1" smtClean="0"/>
              <a:t>months</a:t>
            </a:r>
            <a:r>
              <a:rPr lang="de-DE" sz="1800" dirty="0" smtClean="0"/>
              <a:t>             24 </a:t>
            </a:r>
            <a:r>
              <a:rPr lang="de-DE" sz="1800" dirty="0" err="1" smtClean="0"/>
              <a:t>months</a:t>
            </a:r>
            <a:r>
              <a:rPr lang="de-DE" sz="1800" dirty="0" smtClean="0"/>
              <a:t> </a:t>
            </a:r>
            <a:endParaRPr lang="de-DE" sz="1800" dirty="0"/>
          </a:p>
        </p:txBody>
      </p:sp>
    </p:spTree>
    <p:extLst>
      <p:ext uri="{BB962C8B-B14F-4D97-AF65-F5344CB8AC3E}">
        <p14:creationId xmlns:p14="http://schemas.microsoft.com/office/powerpoint/2010/main" xmlns="" val="3334545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648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31" t="-340" r="2131" b="21803"/>
          <a:stretch/>
        </p:blipFill>
        <p:spPr bwMode="auto">
          <a:xfrm>
            <a:off x="2332893" y="1736962"/>
            <a:ext cx="3653936" cy="44971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700" dirty="0" smtClean="0">
                <a:solidFill>
                  <a:schemeClr val="tx2"/>
                </a:solidFill>
                <a:latin typeface="Verdana" pitchFamily="34" charset="0"/>
                <a:cs typeface="Verdana" pitchFamily="34" charset="0"/>
              </a:rPr>
              <a:t>Cortical Map Plasticity after Transection of Median Nerve</a:t>
            </a:r>
            <a:endParaRPr lang="en-US" sz="3100" dirty="0">
              <a:solidFill>
                <a:schemeClr val="tx2"/>
              </a:solidFill>
              <a:latin typeface="Verdana" pitchFamily="34" charset="0"/>
              <a:ea typeface="MS PGothic" pitchFamily="34" charset="-128"/>
              <a:cs typeface="Verdana" pitchFamily="34" charset="0"/>
            </a:endParaRPr>
          </a:p>
        </p:txBody>
      </p:sp>
      <p:sp>
        <p:nvSpPr>
          <p:cNvPr id="2" name="Textfeld 1"/>
          <p:cNvSpPr txBox="1"/>
          <p:nvPr/>
        </p:nvSpPr>
        <p:spPr>
          <a:xfrm>
            <a:off x="5351546" y="5629237"/>
            <a:ext cx="3534942" cy="276999"/>
          </a:xfrm>
          <a:prstGeom prst="rect">
            <a:avLst/>
          </a:prstGeom>
          <a:noFill/>
        </p:spPr>
        <p:txBody>
          <a:bodyPr wrap="none" rtlCol="0">
            <a:spAutoFit/>
          </a:bodyPr>
          <a:lstStyle/>
          <a:p>
            <a:r>
              <a:rPr lang="de-DE" sz="1200" dirty="0" err="1" smtClean="0"/>
              <a:t>Merzenich</a:t>
            </a:r>
            <a:r>
              <a:rPr lang="de-DE" sz="1200" dirty="0" smtClean="0"/>
              <a:t> et al. </a:t>
            </a:r>
            <a:r>
              <a:rPr lang="de-DE" sz="1200" dirty="0" err="1" smtClean="0"/>
              <a:t>Neuroscience</a:t>
            </a:r>
            <a:r>
              <a:rPr lang="de-DE" sz="1200" dirty="0" smtClean="0"/>
              <a:t>, 10:639-665, 1983</a:t>
            </a:r>
            <a:endParaRPr lang="de-DE" sz="1200" dirty="0"/>
          </a:p>
        </p:txBody>
      </p:sp>
      <p:pic>
        <p:nvPicPr>
          <p:cNvPr id="5" name="Picture 15" descr="cort-ho-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86829" y="2661138"/>
            <a:ext cx="2963812" cy="34280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62618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smtClean="0">
                <a:solidFill>
                  <a:srgbClr val="C00000"/>
                </a:solidFill>
                <a:latin typeface="Verdana" pitchFamily="34" charset="0"/>
                <a:cs typeface="Verdana" pitchFamily="34" charset="0"/>
              </a:rPr>
              <a:t>Findings</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which</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challenged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the</a:t>
            </a:r>
            <a:endParaRPr lang="de-DE" sz="3100" i="1" dirty="0" smtClean="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a:t>
            </a:r>
            <a:r>
              <a:rPr lang="de-DE" sz="3100" i="1" dirty="0" smtClean="0">
                <a:solidFill>
                  <a:srgbClr val="C00000"/>
                </a:solidFill>
                <a:latin typeface="Verdana" pitchFamily="34" charset="0"/>
                <a:cs typeface="Verdana" pitchFamily="34" charset="0"/>
              </a:rPr>
              <a:t>raditional </a:t>
            </a:r>
            <a:r>
              <a:rPr lang="de-DE" sz="3100" i="1" dirty="0" err="1" smtClean="0">
                <a:solidFill>
                  <a:srgbClr val="C00000"/>
                </a:solidFill>
                <a:latin typeface="Verdana" pitchFamily="34" charset="0"/>
                <a:cs typeface="Verdana" pitchFamily="34" charset="0"/>
              </a:rPr>
              <a:t>view</a:t>
            </a:r>
            <a:r>
              <a:rPr lang="de-DE" sz="3100" i="1" dirty="0" smtClean="0">
                <a:solidFill>
                  <a:srgbClr val="C00000"/>
                </a:solidFill>
                <a:latin typeface="Verdana" pitchFamily="34" charset="0"/>
                <a:cs typeface="Verdana" pitchFamily="34" charset="0"/>
              </a:rPr>
              <a:t> on </a:t>
            </a:r>
            <a:r>
              <a:rPr lang="de-DE" sz="3100" i="1" dirty="0" err="1" smtClean="0">
                <a:solidFill>
                  <a:srgbClr val="C00000"/>
                </a:solidFill>
                <a:latin typeface="Verdana" pitchFamily="34" charset="0"/>
                <a:cs typeface="Verdana" pitchFamily="34" charset="0"/>
              </a:rPr>
              <a:t>neuroplasticity</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Formation </a:t>
            </a:r>
            <a:r>
              <a:rPr lang="de-DE" sz="3100" dirty="0" err="1" smtClean="0">
                <a:solidFill>
                  <a:schemeClr val="tx2"/>
                </a:solidFill>
                <a:latin typeface="Verdana" pitchFamily="34" charset="0"/>
                <a:cs typeface="Verdana" pitchFamily="34" charset="0"/>
              </a:rPr>
              <a:t>of</a:t>
            </a:r>
            <a:r>
              <a:rPr lang="de-DE" sz="3100" dirty="0" smtClean="0">
                <a:solidFill>
                  <a:schemeClr val="tx2"/>
                </a:solidFill>
                <a:latin typeface="Verdana" pitchFamily="34" charset="0"/>
                <a:cs typeface="Verdana" pitchFamily="34" charset="0"/>
              </a:rPr>
              <a:t> NEW </a:t>
            </a:r>
            <a:r>
              <a:rPr lang="de-DE" sz="3100" dirty="0" err="1" smtClean="0">
                <a:solidFill>
                  <a:schemeClr val="tx2"/>
                </a:solidFill>
                <a:latin typeface="Verdana" pitchFamily="34" charset="0"/>
                <a:cs typeface="Verdana" pitchFamily="34" charset="0"/>
              </a:rPr>
              <a:t>Dendrites</a:t>
            </a:r>
            <a:r>
              <a:rPr lang="de-DE" sz="3100" dirty="0" smtClean="0">
                <a:solidFill>
                  <a:schemeClr val="tx2"/>
                </a:solidFill>
                <a:latin typeface="Verdana" pitchFamily="34" charset="0"/>
                <a:cs typeface="Verdana" pitchFamily="34" charset="0"/>
              </a:rPr>
              <a:t>/</a:t>
            </a:r>
            <a:r>
              <a:rPr lang="de-DE" sz="3100" dirty="0" err="1" smtClean="0">
                <a:solidFill>
                  <a:schemeClr val="tx2"/>
                </a:solidFill>
                <a:latin typeface="Verdana" pitchFamily="34" charset="0"/>
                <a:cs typeface="Verdana" pitchFamily="34" charset="0"/>
              </a:rPr>
              <a:t>Synapses</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were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observed</a:t>
            </a:r>
            <a:r>
              <a:rPr lang="de-DE" sz="3100" dirty="0" smtClean="0">
                <a:solidFill>
                  <a:schemeClr val="tx2"/>
                </a:solidFill>
                <a:latin typeface="Verdana" pitchFamily="34" charset="0"/>
                <a:cs typeface="Verdana" pitchFamily="34" charset="0"/>
              </a:rPr>
              <a:t> 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brain</a:t>
            </a:r>
            <a:r>
              <a:rPr lang="de-DE" sz="3100" dirty="0" smtClean="0">
                <a:solidFill>
                  <a:schemeClr val="tx2"/>
                </a:solidFill>
                <a:latin typeface="Verdana" pitchFamily="34" charset="0"/>
                <a:cs typeface="Verdana" pitchFamily="34" charset="0"/>
              </a:rPr>
              <a:t> </a:t>
            </a:r>
            <a:endParaRPr lang="de-DE" sz="3100" dirty="0">
              <a:solidFill>
                <a:schemeClr val="tx2"/>
              </a:solidFill>
              <a:latin typeface="Verdana" pitchFamily="34" charset="0"/>
              <a:cs typeface="Verdana" pitchFamily="34" charset="0"/>
            </a:endParaRPr>
          </a:p>
          <a:p>
            <a:pPr lvl="1" indent="0" eaLnBrk="1" hangingPunct="1">
              <a:spcAft>
                <a:spcPts val="600"/>
              </a:spcAft>
            </a:pPr>
            <a:endParaRPr lang="de-DE" sz="3100" dirty="0">
              <a:solidFill>
                <a:schemeClr val="tx2"/>
              </a:solidFill>
              <a:latin typeface="Verdana" pitchFamily="34" charset="0"/>
              <a:cs typeface="Verdana" pitchFamily="34" charset="0"/>
            </a:endParaRPr>
          </a:p>
          <a:p>
            <a:pPr lvl="1" indent="0" eaLnBrk="1" hangingPunct="1">
              <a:spcAft>
                <a:spcPts val="600"/>
              </a:spcAft>
            </a:pPr>
            <a:r>
              <a:rPr lang="de-DE" sz="3100"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during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enriched</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environement</a:t>
            </a:r>
            <a:r>
              <a:rPr lang="de-DE" dirty="0" smtClean="0">
                <a:solidFill>
                  <a:schemeClr val="tx2"/>
                </a:solidFill>
                <a:latin typeface="Verdana" pitchFamily="34" charset="0"/>
                <a:cs typeface="Verdana" pitchFamily="34" charset="0"/>
              </a:rPr>
              <a:t>“</a:t>
            </a:r>
          </a:p>
          <a:p>
            <a:pPr marL="514350" indent="-514350" eaLnBrk="1" hangingPunct="1">
              <a:spcAft>
                <a:spcPts val="600"/>
              </a:spcAft>
              <a:buAutoNum type="arabicPeriod"/>
            </a:pPr>
            <a:endParaRPr lang="de-DE"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following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peripheral</a:t>
            </a:r>
            <a:r>
              <a:rPr lang="de-DE" dirty="0" smtClean="0">
                <a:solidFill>
                  <a:schemeClr val="tx2"/>
                </a:solidFill>
                <a:latin typeface="Verdana" pitchFamily="34" charset="0"/>
                <a:cs typeface="Verdana" pitchFamily="34" charset="0"/>
              </a:rPr>
              <a:t> nerve </a:t>
            </a:r>
            <a:r>
              <a:rPr lang="de-DE" dirty="0" err="1" smtClean="0">
                <a:solidFill>
                  <a:schemeClr val="tx2"/>
                </a:solidFill>
                <a:latin typeface="Verdana" pitchFamily="34" charset="0"/>
                <a:cs typeface="Verdana" pitchFamily="34" charset="0"/>
              </a:rPr>
              <a:t>damage</a:t>
            </a:r>
            <a:endParaRPr lang="de-DE" dirty="0" smtClean="0">
              <a:solidFill>
                <a:schemeClr val="tx2"/>
              </a:solidFill>
              <a:latin typeface="Verdana" pitchFamily="34" charset="0"/>
              <a:cs typeface="Verdana" pitchFamily="34" charset="0"/>
            </a:endParaRPr>
          </a:p>
          <a:p>
            <a:pPr marL="514350" indent="-514350" eaLnBrk="1" hangingPunct="1">
              <a:spcAft>
                <a:spcPts val="600"/>
              </a:spcAft>
              <a:buAutoNum type="arabicPeriod"/>
            </a:pPr>
            <a:endParaRPr lang="de-DE"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during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learning</a:t>
            </a:r>
            <a:endParaRPr lang="de-DE" dirty="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17030797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700" dirty="0" smtClean="0">
                <a:solidFill>
                  <a:schemeClr val="tx2"/>
                </a:solidFill>
                <a:latin typeface="Verdana" pitchFamily="34" charset="0"/>
                <a:cs typeface="Verdana" pitchFamily="34" charset="0"/>
              </a:rPr>
              <a:t>Effects of Learning a new Skill?</a:t>
            </a:r>
            <a:endParaRPr lang="en-US" sz="3100" dirty="0">
              <a:solidFill>
                <a:schemeClr val="tx2"/>
              </a:solidFill>
              <a:latin typeface="Verdana" pitchFamily="34" charset="0"/>
              <a:ea typeface="MS PGothic" pitchFamily="34" charset="-128"/>
              <a:cs typeface="Verdana" pitchFamily="34" charset="0"/>
            </a:endParaRPr>
          </a:p>
        </p:txBody>
      </p:sp>
      <p:grpSp>
        <p:nvGrpSpPr>
          <p:cNvPr id="4" name="Group 4"/>
          <p:cNvGrpSpPr>
            <a:grpSpLocks/>
          </p:cNvGrpSpPr>
          <p:nvPr/>
        </p:nvGrpSpPr>
        <p:grpSpPr bwMode="auto">
          <a:xfrm>
            <a:off x="1242654" y="1082309"/>
            <a:ext cx="7233905" cy="5286999"/>
            <a:chOff x="3770425" y="682128"/>
            <a:chExt cx="8140033" cy="5287573"/>
          </a:xfrm>
        </p:grpSpPr>
        <p:grpSp>
          <p:nvGrpSpPr>
            <p:cNvPr id="5" name="Group 3"/>
            <p:cNvGrpSpPr>
              <a:grpSpLocks/>
            </p:cNvGrpSpPr>
            <p:nvPr/>
          </p:nvGrpSpPr>
          <p:grpSpPr bwMode="auto">
            <a:xfrm>
              <a:off x="4964113" y="1550800"/>
              <a:ext cx="6946345" cy="4418901"/>
              <a:chOff x="4964451" y="1317098"/>
              <a:chExt cx="6944912" cy="4419146"/>
            </a:xfrm>
          </p:grpSpPr>
          <p:grpSp>
            <p:nvGrpSpPr>
              <p:cNvPr id="9" name="Group 10"/>
              <p:cNvGrpSpPr>
                <a:grpSpLocks/>
              </p:cNvGrpSpPr>
              <p:nvPr/>
            </p:nvGrpSpPr>
            <p:grpSpPr bwMode="auto">
              <a:xfrm>
                <a:off x="4964451" y="1317098"/>
                <a:ext cx="5104347" cy="4419146"/>
                <a:chOff x="2739559" y="529471"/>
                <a:chExt cx="5434479" cy="5127625"/>
              </a:xfrm>
            </p:grpSpPr>
            <p:pic>
              <p:nvPicPr>
                <p:cNvPr id="11"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16438" y="529471"/>
                  <a:ext cx="3657600" cy="512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39559" y="831736"/>
                  <a:ext cx="1714499"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Text Box 9"/>
              <p:cNvSpPr txBox="1">
                <a:spLocks noChangeArrowheads="1"/>
              </p:cNvSpPr>
              <p:nvPr/>
            </p:nvSpPr>
            <p:spPr bwMode="auto">
              <a:xfrm>
                <a:off x="9839151" y="5086175"/>
                <a:ext cx="2070212" cy="400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000" dirty="0" err="1">
                    <a:latin typeface="Arial" charset="0"/>
                  </a:rPr>
                  <a:t>Nudo</a:t>
                </a:r>
                <a:r>
                  <a:rPr lang="de-DE" sz="1000" dirty="0">
                    <a:latin typeface="Arial" charset="0"/>
                  </a:rPr>
                  <a:t> et al., </a:t>
                </a:r>
                <a:r>
                  <a:rPr lang="de-DE" sz="1000" b="1" i="1" dirty="0">
                    <a:latin typeface="Arial" charset="0"/>
                  </a:rPr>
                  <a:t>J </a:t>
                </a:r>
                <a:r>
                  <a:rPr lang="de-DE" sz="1000" b="1" i="1" dirty="0" err="1">
                    <a:latin typeface="Arial" charset="0"/>
                  </a:rPr>
                  <a:t>Neurosci</a:t>
                </a:r>
                <a:r>
                  <a:rPr lang="de-DE" sz="1000" dirty="0">
                    <a:latin typeface="Arial" charset="0"/>
                  </a:rPr>
                  <a:t> 1996</a:t>
                </a:r>
              </a:p>
              <a:p>
                <a:pPr eaLnBrk="1" hangingPunct="1"/>
                <a:endParaRPr lang="en-US" sz="1000" dirty="0">
                  <a:latin typeface="Arial" charset="0"/>
                </a:endParaRPr>
              </a:p>
            </p:txBody>
          </p:sp>
        </p:grpSp>
        <p:grpSp>
          <p:nvGrpSpPr>
            <p:cNvPr id="6" name="Group 21"/>
            <p:cNvGrpSpPr/>
            <p:nvPr/>
          </p:nvGrpSpPr>
          <p:grpSpPr>
            <a:xfrm>
              <a:off x="3770425" y="682128"/>
              <a:ext cx="7699810" cy="563800"/>
              <a:chOff x="-3512168" y="1554163"/>
              <a:chExt cx="9428900" cy="563800"/>
            </a:xfrm>
            <a:solidFill>
              <a:schemeClr val="bg1"/>
            </a:solidFill>
          </p:grpSpPr>
          <p:sp>
            <p:nvSpPr>
              <p:cNvPr id="7" name="Rounded Rectangle 22"/>
              <p:cNvSpPr/>
              <p:nvPr/>
            </p:nvSpPr>
            <p:spPr bwMode="auto">
              <a:xfrm>
                <a:off x="-3512168" y="1554163"/>
                <a:ext cx="9428900" cy="563800"/>
              </a:xfrm>
              <a:prstGeom prst="roundRect">
                <a:avLst/>
              </a:prstGeom>
              <a:grpFill/>
              <a:ln w="28575">
                <a:solidFill>
                  <a:schemeClr val="tx1"/>
                </a:solidFill>
                <a:miter lim="800000"/>
                <a:headEnd/>
                <a:tailEnd/>
              </a:ln>
              <a:effectLst/>
            </p:spPr>
            <p:txBody>
              <a:bodyPr wrap="none" anchor="ctr"/>
              <a:lstStyle/>
              <a:p>
                <a:pPr algn="ctr">
                  <a:defRPr/>
                </a:pPr>
                <a:endParaRPr lang="en-US" sz="1600" dirty="0"/>
              </a:p>
            </p:txBody>
          </p:sp>
          <p:sp>
            <p:nvSpPr>
              <p:cNvPr id="8" name="Rectangle 23"/>
              <p:cNvSpPr/>
              <p:nvPr/>
            </p:nvSpPr>
            <p:spPr>
              <a:xfrm>
                <a:off x="-3380420" y="1651813"/>
                <a:ext cx="9151766" cy="338591"/>
              </a:xfrm>
              <a:prstGeom prst="rect">
                <a:avLst/>
              </a:prstGeom>
              <a:grpFill/>
              <a:ln>
                <a:noFill/>
              </a:ln>
            </p:spPr>
            <p:txBody>
              <a:bodyPr wrap="none">
                <a:spAutoFit/>
              </a:bodyPr>
              <a:lstStyle/>
              <a:p>
                <a:pPr algn="ctr">
                  <a:defRPr/>
                </a:pPr>
                <a:r>
                  <a:rPr lang="de-DE" sz="1600" b="1" dirty="0" err="1" smtClean="0"/>
                  <a:t>Effects</a:t>
                </a:r>
                <a:r>
                  <a:rPr lang="de-DE" sz="1600" b="1" dirty="0" smtClean="0"/>
                  <a:t> </a:t>
                </a:r>
                <a:r>
                  <a:rPr lang="de-DE" sz="1600" b="1" dirty="0" err="1" smtClean="0"/>
                  <a:t>of</a:t>
                </a:r>
                <a:r>
                  <a:rPr lang="de-DE" sz="1600" b="1" dirty="0" smtClean="0"/>
                  <a:t> Motor Learning on </a:t>
                </a:r>
                <a:r>
                  <a:rPr lang="de-DE" sz="1600" b="1" dirty="0" err="1" smtClean="0"/>
                  <a:t>Cortical</a:t>
                </a:r>
                <a:r>
                  <a:rPr lang="de-DE" sz="1600" b="1" dirty="0" smtClean="0"/>
                  <a:t> </a:t>
                </a:r>
                <a:r>
                  <a:rPr lang="de-DE" sz="1600" b="1" dirty="0" err="1" smtClean="0"/>
                  <a:t>Representations</a:t>
                </a:r>
                <a:r>
                  <a:rPr lang="de-DE" sz="1600" b="1" dirty="0" smtClean="0"/>
                  <a:t> in </a:t>
                </a:r>
                <a:r>
                  <a:rPr lang="de-DE" sz="1600" b="1" dirty="0" err="1" smtClean="0"/>
                  <a:t>Monkeys</a:t>
                </a:r>
                <a:endParaRPr lang="de-DE" sz="1600" b="1" dirty="0"/>
              </a:p>
            </p:txBody>
          </p:sp>
        </p:grpSp>
      </p:grpSp>
    </p:spTree>
    <p:extLst>
      <p:ext uri="{BB962C8B-B14F-4D97-AF65-F5344CB8AC3E}">
        <p14:creationId xmlns:p14="http://schemas.microsoft.com/office/powerpoint/2010/main" xmlns="" val="40981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err="1" smtClean="0">
                <a:solidFill>
                  <a:srgbClr val="C00000"/>
                </a:solidFill>
                <a:latin typeface="Verdana" pitchFamily="34" charset="0"/>
                <a:cs typeface="Verdana" pitchFamily="34" charset="0"/>
              </a:rPr>
              <a:t>Findings</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which</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challenged</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the</a:t>
            </a:r>
            <a:endParaRPr lang="de-DE" sz="3100" i="1" dirty="0" smtClean="0">
              <a:solidFill>
                <a:srgbClr val="C00000"/>
              </a:solidFill>
              <a:latin typeface="Verdana" pitchFamily="34" charset="0"/>
              <a:cs typeface="Verdana" pitchFamily="34" charset="0"/>
            </a:endParaRPr>
          </a:p>
          <a:p>
            <a:pPr algn="ctr" eaLnBrk="1" hangingPunct="1">
              <a:spcAft>
                <a:spcPts val="600"/>
              </a:spcAft>
            </a:pPr>
            <a:r>
              <a:rPr lang="de-DE" sz="3100" i="1" dirty="0">
                <a:solidFill>
                  <a:srgbClr val="C00000"/>
                </a:solidFill>
                <a:latin typeface="Verdana" pitchFamily="34" charset="0"/>
                <a:cs typeface="Verdana" pitchFamily="34" charset="0"/>
              </a:rPr>
              <a:t>t</a:t>
            </a:r>
            <a:r>
              <a:rPr lang="de-DE" sz="3100" i="1" dirty="0" smtClean="0">
                <a:solidFill>
                  <a:srgbClr val="C00000"/>
                </a:solidFill>
                <a:latin typeface="Verdana" pitchFamily="34" charset="0"/>
                <a:cs typeface="Verdana" pitchFamily="34" charset="0"/>
              </a:rPr>
              <a:t>raditional </a:t>
            </a:r>
            <a:r>
              <a:rPr lang="de-DE" sz="3100" i="1" dirty="0" err="1" smtClean="0">
                <a:solidFill>
                  <a:srgbClr val="C00000"/>
                </a:solidFill>
                <a:latin typeface="Verdana" pitchFamily="34" charset="0"/>
                <a:cs typeface="Verdana" pitchFamily="34" charset="0"/>
              </a:rPr>
              <a:t>view</a:t>
            </a:r>
            <a:r>
              <a:rPr lang="de-DE" sz="3100" i="1" dirty="0" smtClean="0">
                <a:solidFill>
                  <a:srgbClr val="C00000"/>
                </a:solidFill>
                <a:latin typeface="Verdana" pitchFamily="34" charset="0"/>
                <a:cs typeface="Verdana" pitchFamily="34" charset="0"/>
              </a:rPr>
              <a:t> on </a:t>
            </a:r>
            <a:r>
              <a:rPr lang="de-DE" sz="3100" i="1" dirty="0" err="1" smtClean="0">
                <a:solidFill>
                  <a:srgbClr val="C00000"/>
                </a:solidFill>
                <a:latin typeface="Verdana" pitchFamily="34" charset="0"/>
                <a:cs typeface="Verdana" pitchFamily="34" charset="0"/>
              </a:rPr>
              <a:t>neuroplasticity</a:t>
            </a:r>
            <a:r>
              <a:rPr lang="de-DE" sz="3100" i="1" dirty="0" smtClean="0">
                <a:solidFill>
                  <a:srgbClr val="C00000"/>
                </a:solidFill>
                <a:latin typeface="Verdana" pitchFamily="34" charset="0"/>
                <a:cs typeface="Verdana" pitchFamily="34" charset="0"/>
              </a:rPr>
              <a:t>?</a:t>
            </a:r>
          </a:p>
          <a:p>
            <a:pPr algn="ctr" eaLnBrk="1" hangingPunct="1">
              <a:spcAft>
                <a:spcPts val="600"/>
              </a:spcAft>
            </a:pP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smtClean="0">
                <a:solidFill>
                  <a:schemeClr val="tx2"/>
                </a:solidFill>
                <a:latin typeface="Verdana" pitchFamily="34" charset="0"/>
                <a:cs typeface="Verdana" pitchFamily="34" charset="0"/>
              </a:rPr>
              <a:t>Formation </a:t>
            </a:r>
            <a:r>
              <a:rPr lang="de-DE" sz="3100" dirty="0" err="1" smtClean="0">
                <a:solidFill>
                  <a:schemeClr val="tx2"/>
                </a:solidFill>
                <a:latin typeface="Verdana" pitchFamily="34" charset="0"/>
                <a:cs typeface="Verdana" pitchFamily="34" charset="0"/>
              </a:rPr>
              <a:t>of</a:t>
            </a:r>
            <a:r>
              <a:rPr lang="de-DE" sz="3100" dirty="0" smtClean="0">
                <a:solidFill>
                  <a:schemeClr val="tx2"/>
                </a:solidFill>
                <a:latin typeface="Verdana" pitchFamily="34" charset="0"/>
                <a:cs typeface="Verdana" pitchFamily="34" charset="0"/>
              </a:rPr>
              <a:t> NEW </a:t>
            </a:r>
            <a:r>
              <a:rPr lang="de-DE" sz="3100" dirty="0" err="1" smtClean="0">
                <a:solidFill>
                  <a:schemeClr val="tx2"/>
                </a:solidFill>
                <a:latin typeface="Verdana" pitchFamily="34" charset="0"/>
                <a:cs typeface="Verdana" pitchFamily="34" charset="0"/>
              </a:rPr>
              <a:t>Dendrites</a:t>
            </a:r>
            <a:r>
              <a:rPr lang="de-DE" sz="3100" dirty="0" smtClean="0">
                <a:solidFill>
                  <a:schemeClr val="tx2"/>
                </a:solidFill>
                <a:latin typeface="Verdana" pitchFamily="34" charset="0"/>
                <a:cs typeface="Verdana" pitchFamily="34" charset="0"/>
              </a:rPr>
              <a:t>/</a:t>
            </a:r>
            <a:r>
              <a:rPr lang="de-DE" sz="3100" dirty="0" err="1" smtClean="0">
                <a:solidFill>
                  <a:schemeClr val="tx2"/>
                </a:solidFill>
                <a:latin typeface="Verdana" pitchFamily="34" charset="0"/>
                <a:cs typeface="Verdana" pitchFamily="34" charset="0"/>
              </a:rPr>
              <a:t>Synapses</a:t>
            </a:r>
            <a:endParaRPr lang="de-DE" sz="3100" dirty="0" smtClean="0">
              <a:solidFill>
                <a:schemeClr val="tx2"/>
              </a:solidFill>
              <a:latin typeface="Verdana" pitchFamily="34" charset="0"/>
              <a:cs typeface="Verdana" pitchFamily="34" charset="0"/>
            </a:endParaRPr>
          </a:p>
          <a:p>
            <a:pPr algn="ctr" eaLnBrk="1" hangingPunct="1">
              <a:spcAft>
                <a:spcPts val="600"/>
              </a:spcAft>
            </a:pPr>
            <a:r>
              <a:rPr lang="de-DE" sz="3100" dirty="0" err="1" smtClean="0">
                <a:solidFill>
                  <a:schemeClr val="tx2"/>
                </a:solidFill>
                <a:latin typeface="Verdana" pitchFamily="34" charset="0"/>
                <a:cs typeface="Verdana" pitchFamily="34" charset="0"/>
              </a:rPr>
              <a:t>were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observed</a:t>
            </a:r>
            <a:r>
              <a:rPr lang="de-DE" sz="3100" dirty="0" smtClean="0">
                <a:solidFill>
                  <a:schemeClr val="tx2"/>
                </a:solidFill>
                <a:latin typeface="Verdana" pitchFamily="34" charset="0"/>
                <a:cs typeface="Verdana" pitchFamily="34" charset="0"/>
              </a:rPr>
              <a:t> in </a:t>
            </a:r>
            <a:r>
              <a:rPr lang="de-DE" sz="3100" dirty="0" err="1" smtClean="0">
                <a:solidFill>
                  <a:schemeClr val="tx2"/>
                </a:solidFill>
                <a:latin typeface="Verdana" pitchFamily="34" charset="0"/>
                <a:cs typeface="Verdana" pitchFamily="34" charset="0"/>
              </a:rPr>
              <a:t>the</a:t>
            </a:r>
            <a:r>
              <a:rPr lang="de-DE" sz="3100" dirty="0" smtClean="0">
                <a:solidFill>
                  <a:schemeClr val="tx2"/>
                </a:solidFill>
                <a:latin typeface="Verdana" pitchFamily="34" charset="0"/>
                <a:cs typeface="Verdana" pitchFamily="34" charset="0"/>
              </a:rPr>
              <a:t> </a:t>
            </a:r>
            <a:r>
              <a:rPr lang="de-DE" sz="3100" dirty="0" err="1" smtClean="0">
                <a:solidFill>
                  <a:schemeClr val="tx2"/>
                </a:solidFill>
                <a:latin typeface="Verdana" pitchFamily="34" charset="0"/>
                <a:cs typeface="Verdana" pitchFamily="34" charset="0"/>
              </a:rPr>
              <a:t>brain</a:t>
            </a:r>
            <a:r>
              <a:rPr lang="de-DE" sz="3100" dirty="0" smtClean="0">
                <a:solidFill>
                  <a:schemeClr val="tx2"/>
                </a:solidFill>
                <a:latin typeface="Verdana" pitchFamily="34" charset="0"/>
                <a:cs typeface="Verdana" pitchFamily="34" charset="0"/>
              </a:rPr>
              <a:t> </a:t>
            </a:r>
            <a:endParaRPr lang="de-DE" sz="3100" dirty="0">
              <a:solidFill>
                <a:schemeClr val="tx2"/>
              </a:solidFill>
              <a:latin typeface="Verdana" pitchFamily="34" charset="0"/>
              <a:cs typeface="Verdana" pitchFamily="34" charset="0"/>
            </a:endParaRPr>
          </a:p>
          <a:p>
            <a:pPr lvl="1" indent="0" eaLnBrk="1" hangingPunct="1">
              <a:spcAft>
                <a:spcPts val="600"/>
              </a:spcAft>
            </a:pPr>
            <a:endParaRPr lang="de-DE" sz="3100" dirty="0">
              <a:solidFill>
                <a:schemeClr val="tx2"/>
              </a:solidFill>
              <a:latin typeface="Verdana" pitchFamily="34" charset="0"/>
              <a:cs typeface="Verdana" pitchFamily="34" charset="0"/>
            </a:endParaRPr>
          </a:p>
          <a:p>
            <a:pPr lvl="1" indent="0" eaLnBrk="1" hangingPunct="1">
              <a:spcAft>
                <a:spcPts val="600"/>
              </a:spcAft>
            </a:pPr>
            <a:r>
              <a:rPr lang="de-DE" sz="3100"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during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enriched</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environement</a:t>
            </a:r>
            <a:r>
              <a:rPr lang="de-DE" dirty="0" smtClean="0">
                <a:solidFill>
                  <a:schemeClr val="tx2"/>
                </a:solidFill>
                <a:latin typeface="Verdana" pitchFamily="34" charset="0"/>
                <a:cs typeface="Verdana" pitchFamily="34" charset="0"/>
              </a:rPr>
              <a:t>“</a:t>
            </a:r>
          </a:p>
          <a:p>
            <a:pPr marL="514350" indent="-514350" eaLnBrk="1" hangingPunct="1">
              <a:spcAft>
                <a:spcPts val="600"/>
              </a:spcAft>
              <a:buAutoNum type="arabicPeriod"/>
            </a:pPr>
            <a:endParaRPr lang="de-DE"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following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peripheral</a:t>
            </a:r>
            <a:r>
              <a:rPr lang="de-DE" dirty="0" smtClean="0">
                <a:solidFill>
                  <a:schemeClr val="tx2"/>
                </a:solidFill>
                <a:latin typeface="Verdana" pitchFamily="34" charset="0"/>
                <a:cs typeface="Verdana" pitchFamily="34" charset="0"/>
              </a:rPr>
              <a:t> nerve </a:t>
            </a:r>
            <a:r>
              <a:rPr lang="de-DE" dirty="0" err="1" smtClean="0">
                <a:solidFill>
                  <a:schemeClr val="tx2"/>
                </a:solidFill>
                <a:latin typeface="Verdana" pitchFamily="34" charset="0"/>
                <a:cs typeface="Verdana" pitchFamily="34" charset="0"/>
              </a:rPr>
              <a:t>damage</a:t>
            </a:r>
            <a:endParaRPr lang="de-DE" dirty="0" smtClean="0">
              <a:solidFill>
                <a:schemeClr val="tx2"/>
              </a:solidFill>
              <a:latin typeface="Verdana" pitchFamily="34" charset="0"/>
              <a:cs typeface="Verdana" pitchFamily="34" charset="0"/>
            </a:endParaRPr>
          </a:p>
          <a:p>
            <a:pPr marL="514350" indent="-514350" eaLnBrk="1" hangingPunct="1">
              <a:spcAft>
                <a:spcPts val="600"/>
              </a:spcAft>
              <a:buAutoNum type="arabicPeriod"/>
            </a:pPr>
            <a:endParaRPr lang="de-DE" dirty="0">
              <a:solidFill>
                <a:schemeClr val="tx2"/>
              </a:solidFill>
              <a:latin typeface="Verdana" pitchFamily="34" charset="0"/>
              <a:cs typeface="Verdana" pitchFamily="34" charset="0"/>
            </a:endParaRPr>
          </a:p>
          <a:p>
            <a:pPr lvl="1" indent="0" eaLnBrk="1" hangingPunct="1">
              <a:spcAft>
                <a:spcPts val="600"/>
              </a:spcAft>
            </a:pP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during</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learning</a:t>
            </a:r>
            <a:endParaRPr lang="de-DE" dirty="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2653210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sp>
        <p:nvSpPr>
          <p:cNvPr id="9220" name="Rechteck 1"/>
          <p:cNvSpPr>
            <a:spLocks noChangeArrowheads="1"/>
          </p:cNvSpPr>
          <p:nvPr/>
        </p:nvSpPr>
        <p:spPr bwMode="auto">
          <a:xfrm>
            <a:off x="3295650" y="2471738"/>
            <a:ext cx="188913"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7"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000" i="1" dirty="0" smtClean="0">
                <a:solidFill>
                  <a:srgbClr val="C00000"/>
                </a:solidFill>
                <a:latin typeface="Verdana" pitchFamily="34" charset="0"/>
                <a:cs typeface="Verdana" pitchFamily="34" charset="0"/>
              </a:rPr>
              <a:t>Temporal Dynamics of</a:t>
            </a:r>
          </a:p>
          <a:p>
            <a:pPr algn="ctr" eaLnBrk="1" hangingPunct="1">
              <a:spcAft>
                <a:spcPts val="600"/>
              </a:spcAft>
            </a:pPr>
            <a:r>
              <a:rPr lang="en-US" sz="3000" i="1" dirty="0" smtClean="0">
                <a:solidFill>
                  <a:srgbClr val="C00000"/>
                </a:solidFill>
                <a:latin typeface="Verdana" pitchFamily="34" charset="0"/>
                <a:cs typeface="Verdana" pitchFamily="34" charset="0"/>
              </a:rPr>
              <a:t>Dendrite Development?</a:t>
            </a:r>
            <a:endParaRPr lang="en-US" sz="3000" i="1" dirty="0">
              <a:solidFill>
                <a:srgbClr val="C00000"/>
              </a:solidFill>
              <a:latin typeface="Verdana" pitchFamily="34" charset="0"/>
              <a:cs typeface="Verdana" pitchFamily="34" charset="0"/>
            </a:endParaRPr>
          </a:p>
        </p:txBody>
      </p:sp>
    </p:spTree>
    <p:extLst>
      <p:ext uri="{BB962C8B-B14F-4D97-AF65-F5344CB8AC3E}">
        <p14:creationId xmlns:p14="http://schemas.microsoft.com/office/powerpoint/2010/main" xmlns="" val="237125747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pic>
        <p:nvPicPr>
          <p:cNvPr id="9219"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199" t="67502" r="34038"/>
          <a:stretch>
            <a:fillRect/>
          </a:stretch>
        </p:blipFill>
        <p:spPr bwMode="auto">
          <a:xfrm>
            <a:off x="3295650" y="2471738"/>
            <a:ext cx="2419350"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Rechteck 1"/>
          <p:cNvSpPr>
            <a:spLocks noChangeArrowheads="1"/>
          </p:cNvSpPr>
          <p:nvPr/>
        </p:nvSpPr>
        <p:spPr bwMode="auto">
          <a:xfrm>
            <a:off x="3295650" y="2471738"/>
            <a:ext cx="188913"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9221" name="Rechteck 6"/>
          <p:cNvSpPr>
            <a:spLocks noChangeArrowheads="1"/>
          </p:cNvSpPr>
          <p:nvPr/>
        </p:nvSpPr>
        <p:spPr bwMode="auto">
          <a:xfrm>
            <a:off x="6753225" y="5853113"/>
            <a:ext cx="22987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900"/>
              <a:t>Xu </a:t>
            </a:r>
            <a:r>
              <a:rPr lang="en-GB" sz="1900" i="1"/>
              <a:t>et al. Nature 2009</a:t>
            </a:r>
            <a:endParaRPr lang="de-DE" sz="1900"/>
          </a:p>
        </p:txBody>
      </p:sp>
    </p:spTree>
    <p:extLst>
      <p:ext uri="{BB962C8B-B14F-4D97-AF65-F5344CB8AC3E}">
        <p14:creationId xmlns:p14="http://schemas.microsoft.com/office/powerpoint/2010/main" xmlns="" val="116239428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pic>
        <p:nvPicPr>
          <p:cNvPr id="9219"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199" t="67502" r="34038"/>
          <a:stretch>
            <a:fillRect/>
          </a:stretch>
        </p:blipFill>
        <p:spPr bwMode="auto">
          <a:xfrm>
            <a:off x="3295650" y="2471738"/>
            <a:ext cx="2419350"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Rechteck 1"/>
          <p:cNvSpPr>
            <a:spLocks noChangeArrowheads="1"/>
          </p:cNvSpPr>
          <p:nvPr/>
        </p:nvSpPr>
        <p:spPr bwMode="auto">
          <a:xfrm>
            <a:off x="3295650" y="2471738"/>
            <a:ext cx="188913"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9221" name="Rechteck 6"/>
          <p:cNvSpPr>
            <a:spLocks noChangeArrowheads="1"/>
          </p:cNvSpPr>
          <p:nvPr/>
        </p:nvSpPr>
        <p:spPr bwMode="auto">
          <a:xfrm>
            <a:off x="6753225" y="5853113"/>
            <a:ext cx="22987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900"/>
              <a:t>Xu </a:t>
            </a:r>
            <a:r>
              <a:rPr lang="en-GB" sz="1900" i="1"/>
              <a:t>et al. Nature 2009</a:t>
            </a:r>
            <a:endParaRPr lang="de-DE" sz="1900"/>
          </a:p>
        </p:txBody>
      </p:sp>
      <p:sp>
        <p:nvSpPr>
          <p:cNvPr id="7"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New Dendrites Appear already within 1h </a:t>
            </a:r>
          </a:p>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during Learning a Motor Task</a:t>
            </a:r>
            <a:endParaRPr lang="en-US" sz="3100" dirty="0">
              <a:solidFill>
                <a:schemeClr val="tx2"/>
              </a:solidFill>
              <a:latin typeface="Verdana" pitchFamily="34" charset="0"/>
              <a:ea typeface="MS PGothic" pitchFamily="34" charset="-128"/>
              <a:cs typeface="Verdana" pitchFamily="34" charset="0"/>
            </a:endParaRPr>
          </a:p>
        </p:txBody>
      </p:sp>
    </p:spTree>
    <p:extLst>
      <p:ext uri="{BB962C8B-B14F-4D97-AF65-F5344CB8AC3E}">
        <p14:creationId xmlns:p14="http://schemas.microsoft.com/office/powerpoint/2010/main" xmlns="" val="297605200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pic>
        <p:nvPicPr>
          <p:cNvPr id="10243"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199" t="67502" r="76"/>
          <a:stretch>
            <a:fillRect/>
          </a:stretch>
        </p:blipFill>
        <p:spPr bwMode="auto">
          <a:xfrm>
            <a:off x="3295650" y="2471738"/>
            <a:ext cx="4924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Rechteck 6"/>
          <p:cNvSpPr>
            <a:spLocks noChangeArrowheads="1"/>
          </p:cNvSpPr>
          <p:nvPr/>
        </p:nvSpPr>
        <p:spPr bwMode="auto">
          <a:xfrm>
            <a:off x="3295650" y="2471738"/>
            <a:ext cx="188913"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10245" name="Rechteck 8"/>
          <p:cNvSpPr>
            <a:spLocks noChangeArrowheads="1"/>
          </p:cNvSpPr>
          <p:nvPr/>
        </p:nvSpPr>
        <p:spPr bwMode="auto">
          <a:xfrm>
            <a:off x="5724525" y="2492375"/>
            <a:ext cx="187325"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10246" name="Rechteck 9"/>
          <p:cNvSpPr>
            <a:spLocks noChangeArrowheads="1"/>
          </p:cNvSpPr>
          <p:nvPr/>
        </p:nvSpPr>
        <p:spPr bwMode="auto">
          <a:xfrm>
            <a:off x="6753225" y="5853113"/>
            <a:ext cx="22987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900"/>
              <a:t>Xu </a:t>
            </a:r>
            <a:r>
              <a:rPr lang="en-GB" sz="1900" i="1"/>
              <a:t>et al. Nature 2009</a:t>
            </a:r>
            <a:endParaRPr lang="de-DE" sz="1900"/>
          </a:p>
        </p:txBody>
      </p:sp>
      <p:sp>
        <p:nvSpPr>
          <p:cNvPr id="8"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100" dirty="0" smtClean="0">
                <a:solidFill>
                  <a:schemeClr val="tx2"/>
                </a:solidFill>
                <a:latin typeface="Verdana" pitchFamily="34" charset="0"/>
                <a:cs typeface="Verdana" pitchFamily="34" charset="0"/>
              </a:rPr>
              <a:t>Observing </a:t>
            </a:r>
            <a:r>
              <a:rPr lang="en-US" sz="3100" dirty="0" smtClean="0">
                <a:solidFill>
                  <a:schemeClr val="tx2"/>
                </a:solidFill>
                <a:latin typeface="Verdana" pitchFamily="34" charset="0"/>
                <a:ea typeface="MS PGothic" pitchFamily="34" charset="-128"/>
                <a:cs typeface="Verdana" pitchFamily="34" charset="0"/>
              </a:rPr>
              <a:t>Dendrites </a:t>
            </a:r>
          </a:p>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during Learning a Motor Task</a:t>
            </a:r>
            <a:endParaRPr lang="en-US" sz="3100" dirty="0">
              <a:solidFill>
                <a:schemeClr val="tx2"/>
              </a:solidFill>
              <a:latin typeface="Verdana" pitchFamily="34" charset="0"/>
              <a:ea typeface="MS PGothic" pitchFamily="34" charset="-128"/>
              <a:cs typeface="Verdana" pitchFamily="34" charset="0"/>
            </a:endParaRPr>
          </a:p>
        </p:txBody>
      </p:sp>
    </p:spTree>
    <p:extLst>
      <p:ext uri="{BB962C8B-B14F-4D97-AF65-F5344CB8AC3E}">
        <p14:creationId xmlns:p14="http://schemas.microsoft.com/office/powerpoint/2010/main" xmlns="" val="304392176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pic>
        <p:nvPicPr>
          <p:cNvPr id="11267"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433" t="67502" r="76"/>
          <a:stretch>
            <a:fillRect/>
          </a:stretch>
        </p:blipFill>
        <p:spPr bwMode="auto">
          <a:xfrm>
            <a:off x="877888" y="2471738"/>
            <a:ext cx="7342187"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hteck 6"/>
          <p:cNvSpPr>
            <a:spLocks noChangeArrowheads="1"/>
          </p:cNvSpPr>
          <p:nvPr/>
        </p:nvSpPr>
        <p:spPr bwMode="auto">
          <a:xfrm>
            <a:off x="3295650" y="2471738"/>
            <a:ext cx="188913"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11269" name="Rechteck 8"/>
          <p:cNvSpPr>
            <a:spLocks noChangeArrowheads="1"/>
          </p:cNvSpPr>
          <p:nvPr/>
        </p:nvSpPr>
        <p:spPr bwMode="auto">
          <a:xfrm>
            <a:off x="5724525" y="2492375"/>
            <a:ext cx="187325"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11270" name="Rechteck 9"/>
          <p:cNvSpPr>
            <a:spLocks noChangeArrowheads="1"/>
          </p:cNvSpPr>
          <p:nvPr/>
        </p:nvSpPr>
        <p:spPr bwMode="auto">
          <a:xfrm>
            <a:off x="863600" y="2492375"/>
            <a:ext cx="187325" cy="381000"/>
          </a:xfrm>
          <a:prstGeom prst="rect">
            <a:avLst/>
          </a:prstGeom>
          <a:solidFill>
            <a:schemeClr val="bg1"/>
          </a:solidFill>
          <a:ln w="9525">
            <a:solidFill>
              <a:schemeClr val="bg1"/>
            </a:solidFill>
            <a:miter lim="800000"/>
            <a:headEnd/>
            <a:tailEnd/>
          </a:ln>
        </p:spPr>
        <p:txBody>
          <a:bodyPr wrap="none" anchor="ctr"/>
          <a:lstStyle/>
          <a:p>
            <a:pPr algn="ctr"/>
            <a:endParaRPr lang="de-DE"/>
          </a:p>
        </p:txBody>
      </p:sp>
      <p:sp>
        <p:nvSpPr>
          <p:cNvPr id="11271" name="Rechteck 10"/>
          <p:cNvSpPr>
            <a:spLocks noChangeArrowheads="1"/>
          </p:cNvSpPr>
          <p:nvPr/>
        </p:nvSpPr>
        <p:spPr bwMode="auto">
          <a:xfrm>
            <a:off x="6753225" y="5853113"/>
            <a:ext cx="22987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900"/>
              <a:t>Xu </a:t>
            </a:r>
            <a:r>
              <a:rPr lang="en-GB" sz="1900" i="1"/>
              <a:t>et al. Nature 2009</a:t>
            </a:r>
            <a:endParaRPr lang="de-DE" sz="1900"/>
          </a:p>
        </p:txBody>
      </p:sp>
      <p:sp>
        <p:nvSpPr>
          <p:cNvPr id="9"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100" dirty="0" smtClean="0">
                <a:solidFill>
                  <a:schemeClr val="tx2"/>
                </a:solidFill>
                <a:latin typeface="Verdana" pitchFamily="34" charset="0"/>
                <a:cs typeface="Verdana" pitchFamily="34" charset="0"/>
              </a:rPr>
              <a:t>Observing </a:t>
            </a:r>
            <a:r>
              <a:rPr lang="en-US" sz="3100" dirty="0" smtClean="0">
                <a:solidFill>
                  <a:schemeClr val="tx2"/>
                </a:solidFill>
                <a:latin typeface="Verdana" pitchFamily="34" charset="0"/>
                <a:ea typeface="MS PGothic" pitchFamily="34" charset="-128"/>
                <a:cs typeface="Verdana" pitchFamily="34" charset="0"/>
              </a:rPr>
              <a:t>Dendrites </a:t>
            </a:r>
          </a:p>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during Learning a Motor Task</a:t>
            </a:r>
            <a:endParaRPr lang="en-US" sz="3100" dirty="0">
              <a:solidFill>
                <a:schemeClr val="tx2"/>
              </a:solidFill>
              <a:latin typeface="Verdana" pitchFamily="34" charset="0"/>
              <a:ea typeface="MS PGothic" pitchFamily="34" charset="-128"/>
              <a:cs typeface="Verdana" pitchFamily="34" charset="0"/>
            </a:endParaRPr>
          </a:p>
        </p:txBody>
      </p:sp>
    </p:spTree>
    <p:extLst>
      <p:ext uri="{BB962C8B-B14F-4D97-AF65-F5344CB8AC3E}">
        <p14:creationId xmlns:p14="http://schemas.microsoft.com/office/powerpoint/2010/main" xmlns="" val="336061512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sp>
        <p:nvSpPr>
          <p:cNvPr id="14339" name="Rechteck 7"/>
          <p:cNvSpPr>
            <a:spLocks noChangeArrowheads="1"/>
          </p:cNvSpPr>
          <p:nvPr/>
        </p:nvSpPr>
        <p:spPr bwMode="auto">
          <a:xfrm>
            <a:off x="6142892" y="5853113"/>
            <a:ext cx="25908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sz="1900" dirty="0" err="1"/>
              <a:t>Xu</a:t>
            </a:r>
            <a:r>
              <a:rPr lang="en-GB" sz="1900" dirty="0"/>
              <a:t> </a:t>
            </a:r>
            <a:r>
              <a:rPr lang="en-GB" sz="1900" i="1" dirty="0"/>
              <a:t>et al. Nature 2009</a:t>
            </a:r>
            <a:endParaRPr lang="de-DE" sz="1900" dirty="0"/>
          </a:p>
        </p:txBody>
      </p:sp>
      <p:pic>
        <p:nvPicPr>
          <p:cNvPr id="14340"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179" t="10542" r="76" b="31667"/>
          <a:stretch>
            <a:fillRect/>
          </a:stretch>
        </p:blipFill>
        <p:spPr bwMode="auto">
          <a:xfrm>
            <a:off x="5595938" y="1982788"/>
            <a:ext cx="3195637"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feld 11"/>
          <p:cNvSpPr txBox="1"/>
          <p:nvPr/>
        </p:nvSpPr>
        <p:spPr>
          <a:xfrm>
            <a:off x="347663" y="2997200"/>
            <a:ext cx="5376862" cy="1246495"/>
          </a:xfrm>
          <a:prstGeom prst="rect">
            <a:avLst/>
          </a:prstGeom>
          <a:noFill/>
        </p:spPr>
        <p:txBody>
          <a:bodyPr>
            <a:spAutoFit/>
          </a:bodyPr>
          <a:lstStyle/>
          <a:p>
            <a:pPr>
              <a:spcAft>
                <a:spcPts val="0"/>
              </a:spcAft>
              <a:defRPr/>
            </a:pPr>
            <a:r>
              <a:rPr lang="de-DE" sz="2500" dirty="0">
                <a:latin typeface="Verdana"/>
                <a:cs typeface="Verdana"/>
              </a:rPr>
              <a:t>1)	</a:t>
            </a:r>
            <a:r>
              <a:rPr lang="de-DE" sz="2500" dirty="0" smtClean="0">
                <a:latin typeface="Verdana"/>
                <a:cs typeface="Verdana"/>
              </a:rPr>
              <a:t>New </a:t>
            </a:r>
            <a:r>
              <a:rPr lang="de-DE" sz="2500" dirty="0" err="1" smtClean="0">
                <a:latin typeface="Verdana"/>
                <a:cs typeface="Verdana"/>
              </a:rPr>
              <a:t>dendrites</a:t>
            </a:r>
            <a:endParaRPr lang="de-DE" sz="2500" dirty="0">
              <a:latin typeface="Verdana"/>
              <a:cs typeface="Verdana"/>
            </a:endParaRPr>
          </a:p>
          <a:p>
            <a:pPr>
              <a:spcAft>
                <a:spcPts val="0"/>
              </a:spcAft>
              <a:defRPr/>
            </a:pPr>
            <a:endParaRPr lang="de-DE" sz="2500" dirty="0">
              <a:latin typeface="Verdana"/>
              <a:cs typeface="Verdana"/>
            </a:endParaRPr>
          </a:p>
          <a:p>
            <a:pPr>
              <a:spcAft>
                <a:spcPts val="0"/>
              </a:spcAft>
              <a:defRPr/>
            </a:pPr>
            <a:endParaRPr lang="de-DE" sz="2500" dirty="0">
              <a:latin typeface="Verdana"/>
              <a:cs typeface="Verdana"/>
            </a:endParaRPr>
          </a:p>
        </p:txBody>
      </p:sp>
      <p:sp>
        <p:nvSpPr>
          <p:cNvPr id="9"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Formation/Elimination/Stabilization of Dendrites during Learning</a:t>
            </a:r>
            <a:endParaRPr lang="en-US" sz="3100" dirty="0">
              <a:solidFill>
                <a:schemeClr val="tx2"/>
              </a:solidFill>
              <a:latin typeface="Verdana" pitchFamily="34" charset="0"/>
              <a:ea typeface="MS PGothic" pitchFamily="34" charset="-128"/>
              <a:cs typeface="Verdana" pitchFamily="34" charset="0"/>
            </a:endParaRPr>
          </a:p>
          <a:p>
            <a:pPr algn="ctr" eaLnBrk="1" hangingPunct="1">
              <a:spcAft>
                <a:spcPts val="600"/>
              </a:spcAft>
            </a:pPr>
            <a:endParaRPr lang="en-US" sz="3700" dirty="0">
              <a:solidFill>
                <a:schemeClr val="tx2"/>
              </a:solidFill>
              <a:latin typeface="Verdana" pitchFamily="34" charset="0"/>
              <a:ea typeface="MS PGothic" pitchFamily="34" charset="-128"/>
              <a:cs typeface="Verdana" pitchFamily="34" charset="0"/>
            </a:endParaRPr>
          </a:p>
        </p:txBody>
      </p:sp>
    </p:spTree>
    <p:extLst>
      <p:ext uri="{BB962C8B-B14F-4D97-AF65-F5344CB8AC3E}">
        <p14:creationId xmlns:p14="http://schemas.microsoft.com/office/powerpoint/2010/main" xmlns="" val="20446152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1570751" y="1204913"/>
            <a:ext cx="5453563" cy="2917825"/>
            <a:chOff x="1942506" y="2960688"/>
            <a:chExt cx="6134694" cy="2917825"/>
          </a:xfrm>
        </p:grpSpPr>
        <p:sp>
          <p:nvSpPr>
            <p:cNvPr id="6156" name="Line 16"/>
            <p:cNvSpPr>
              <a:spLocks noChangeShapeType="1"/>
            </p:cNvSpPr>
            <p:nvPr/>
          </p:nvSpPr>
          <p:spPr bwMode="auto">
            <a:xfrm flipV="1">
              <a:off x="2551113" y="5857875"/>
              <a:ext cx="5526087" cy="952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a:lstStyle/>
            <a:p>
              <a:endParaRPr lang="de-DE"/>
            </a:p>
          </p:txBody>
        </p:sp>
        <p:sp>
          <p:nvSpPr>
            <p:cNvPr id="6157" name="Text Box 17"/>
            <p:cNvSpPr txBox="1">
              <a:spLocks noChangeArrowheads="1"/>
            </p:cNvSpPr>
            <p:nvPr/>
          </p:nvSpPr>
          <p:spPr bwMode="auto">
            <a:xfrm rot="16200000">
              <a:off x="1149794" y="4372966"/>
              <a:ext cx="2173992" cy="588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1400" b="1" dirty="0" smtClean="0">
                  <a:latin typeface="Arial" charset="0"/>
                </a:rPr>
                <a:t>Neuronal </a:t>
              </a:r>
              <a:r>
                <a:rPr lang="de-DE" sz="1400" b="1" dirty="0" err="1" smtClean="0">
                  <a:latin typeface="Arial" charset="0"/>
                </a:rPr>
                <a:t>Devlwopment</a:t>
              </a:r>
              <a:endParaRPr lang="de-DE" sz="1400" b="1" dirty="0">
                <a:latin typeface="Arial" charset="0"/>
              </a:endParaRPr>
            </a:p>
            <a:p>
              <a:pPr algn="ctr" eaLnBrk="1" hangingPunct="1"/>
              <a:r>
                <a:rPr lang="de-DE" sz="1400" b="1" dirty="0" err="1">
                  <a:latin typeface="Arial" charset="0"/>
                </a:rPr>
                <a:t>o</a:t>
              </a:r>
              <a:r>
                <a:rPr lang="de-DE" sz="1400" b="1" dirty="0" err="1" smtClean="0">
                  <a:latin typeface="Arial" charset="0"/>
                </a:rPr>
                <a:t>f</a:t>
              </a:r>
              <a:r>
                <a:rPr lang="de-DE" sz="1400" b="1" dirty="0" smtClean="0">
                  <a:latin typeface="Arial" charset="0"/>
                </a:rPr>
                <a:t> </a:t>
              </a:r>
              <a:r>
                <a:rPr lang="de-DE" sz="1400" b="1" dirty="0" err="1" smtClean="0">
                  <a:latin typeface="Arial" charset="0"/>
                </a:rPr>
                <a:t>the</a:t>
              </a:r>
              <a:r>
                <a:rPr lang="de-DE" sz="1400" b="1" dirty="0" smtClean="0">
                  <a:latin typeface="Arial" charset="0"/>
                </a:rPr>
                <a:t> Brain</a:t>
              </a:r>
              <a:endParaRPr lang="en-US" sz="1400" b="1" dirty="0">
                <a:latin typeface="Arial" charset="0"/>
              </a:endParaRPr>
            </a:p>
          </p:txBody>
        </p:sp>
        <p:sp>
          <p:nvSpPr>
            <p:cNvPr id="6158" name="Text Box 18"/>
            <p:cNvSpPr txBox="1">
              <a:spLocks noChangeArrowheads="1"/>
            </p:cNvSpPr>
            <p:nvPr/>
          </p:nvSpPr>
          <p:spPr bwMode="auto">
            <a:xfrm>
              <a:off x="7322855" y="5554860"/>
              <a:ext cx="5882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dirty="0" smtClean="0">
                  <a:latin typeface="Arial" charset="0"/>
                </a:rPr>
                <a:t>Age</a:t>
              </a:r>
              <a:endParaRPr lang="en-US" sz="1400" b="1" dirty="0">
                <a:latin typeface="Arial" charset="0"/>
              </a:endParaRPr>
            </a:p>
          </p:txBody>
        </p:sp>
        <p:sp>
          <p:nvSpPr>
            <p:cNvPr id="6159" name="Text Box 19"/>
            <p:cNvSpPr txBox="1">
              <a:spLocks noChangeArrowheads="1"/>
            </p:cNvSpPr>
            <p:nvPr/>
          </p:nvSpPr>
          <p:spPr bwMode="auto">
            <a:xfrm>
              <a:off x="6334125" y="4013200"/>
              <a:ext cx="143945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dirty="0">
                  <a:latin typeface="Arial" charset="0"/>
                </a:rPr>
                <a:t>„</a:t>
              </a:r>
              <a:r>
                <a:rPr lang="de-DE" sz="1400" b="1" dirty="0" err="1">
                  <a:latin typeface="Arial" charset="0"/>
                </a:rPr>
                <a:t>hard-wired</a:t>
              </a:r>
              <a:r>
                <a:rPr lang="de-DE" sz="1400" b="1" dirty="0">
                  <a:latin typeface="Arial" charset="0"/>
                </a:rPr>
                <a:t>“</a:t>
              </a:r>
              <a:endParaRPr lang="en-US" sz="1400" b="1" dirty="0">
                <a:latin typeface="Arial" charset="0"/>
              </a:endParaRPr>
            </a:p>
          </p:txBody>
        </p:sp>
        <p:sp>
          <p:nvSpPr>
            <p:cNvPr id="6160" name="Text Box 21"/>
            <p:cNvSpPr txBox="1">
              <a:spLocks noChangeArrowheads="1"/>
            </p:cNvSpPr>
            <p:nvPr/>
          </p:nvSpPr>
          <p:spPr bwMode="auto">
            <a:xfrm>
              <a:off x="2687063" y="2960688"/>
              <a:ext cx="48671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u="sng" dirty="0" smtClean="0">
                  <a:latin typeface="Arial" charset="0"/>
                </a:rPr>
                <a:t>Classic View </a:t>
              </a:r>
              <a:r>
                <a:rPr lang="de-DE" sz="1400" b="1" u="sng" dirty="0" err="1" smtClean="0">
                  <a:latin typeface="Arial" charset="0"/>
                </a:rPr>
                <a:t>of</a:t>
              </a:r>
              <a:r>
                <a:rPr lang="de-DE" sz="1400" b="1" u="sng" dirty="0" smtClean="0">
                  <a:latin typeface="Arial" charset="0"/>
                </a:rPr>
                <a:t> </a:t>
              </a:r>
              <a:r>
                <a:rPr lang="de-DE" sz="1400" b="1" u="sng" dirty="0" err="1" smtClean="0">
                  <a:latin typeface="Arial" charset="0"/>
                </a:rPr>
                <a:t>Neuroplasticity</a:t>
              </a:r>
              <a:r>
                <a:rPr lang="de-DE" sz="1400" b="1" u="sng" dirty="0" smtClean="0">
                  <a:latin typeface="Arial" charset="0"/>
                </a:rPr>
                <a:t> </a:t>
              </a:r>
              <a:r>
                <a:rPr lang="de-DE" sz="1400" b="1" u="sng" dirty="0" err="1" smtClean="0">
                  <a:latin typeface="Arial" charset="0"/>
                </a:rPr>
                <a:t>across</a:t>
              </a:r>
              <a:r>
                <a:rPr lang="de-DE" sz="1400" b="1" u="sng" dirty="0" smtClean="0">
                  <a:latin typeface="Arial" charset="0"/>
                </a:rPr>
                <a:t> </a:t>
              </a:r>
              <a:r>
                <a:rPr lang="de-DE" sz="1400" b="1" u="sng" dirty="0" err="1" smtClean="0">
                  <a:latin typeface="Arial" charset="0"/>
                </a:rPr>
                <a:t>lifespan</a:t>
              </a:r>
              <a:endParaRPr lang="en-US" sz="1400" b="1" u="sng" dirty="0">
                <a:latin typeface="Arial" charset="0"/>
              </a:endParaRPr>
            </a:p>
          </p:txBody>
        </p:sp>
        <p:sp>
          <p:nvSpPr>
            <p:cNvPr id="6161" name="Line 22"/>
            <p:cNvSpPr>
              <a:spLocks noChangeShapeType="1"/>
            </p:cNvSpPr>
            <p:nvPr/>
          </p:nvSpPr>
          <p:spPr bwMode="auto">
            <a:xfrm flipV="1">
              <a:off x="2562225" y="3328988"/>
              <a:ext cx="3175" cy="254952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a:lstStyle/>
            <a:p>
              <a:endParaRPr lang="de-DE"/>
            </a:p>
          </p:txBody>
        </p:sp>
        <p:sp>
          <p:nvSpPr>
            <p:cNvPr id="6162" name="Rectangle 15"/>
            <p:cNvSpPr>
              <a:spLocks noChangeArrowheads="1"/>
            </p:cNvSpPr>
            <p:nvPr/>
          </p:nvSpPr>
          <p:spPr bwMode="auto">
            <a:xfrm>
              <a:off x="2576513" y="3460750"/>
              <a:ext cx="1200150" cy="2397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6163" name="Freeform 13"/>
            <p:cNvSpPr>
              <a:spLocks/>
            </p:cNvSpPr>
            <p:nvPr/>
          </p:nvSpPr>
          <p:spPr bwMode="auto">
            <a:xfrm>
              <a:off x="2597150" y="4376738"/>
              <a:ext cx="4953000" cy="1446212"/>
            </a:xfrm>
            <a:custGeom>
              <a:avLst/>
              <a:gdLst>
                <a:gd name="T0" fmla="*/ 0 w 2984"/>
                <a:gd name="T1" fmla="*/ 2147483647 h 1256"/>
                <a:gd name="T2" fmla="*/ 2147483647 w 2984"/>
                <a:gd name="T3" fmla="*/ 2147483647 h 1256"/>
                <a:gd name="T4" fmla="*/ 2147483647 w 2984"/>
                <a:gd name="T5" fmla="*/ 0 h 1256"/>
                <a:gd name="T6" fmla="*/ 0 60000 65536"/>
                <a:gd name="T7" fmla="*/ 0 60000 65536"/>
                <a:gd name="T8" fmla="*/ 0 60000 65536"/>
                <a:gd name="T9" fmla="*/ 0 w 2984"/>
                <a:gd name="T10" fmla="*/ 0 h 1256"/>
                <a:gd name="T11" fmla="*/ 2984 w 2984"/>
                <a:gd name="T12" fmla="*/ 1256 h 1256"/>
              </a:gdLst>
              <a:ahLst/>
              <a:cxnLst>
                <a:cxn ang="T6">
                  <a:pos x="T0" y="T1"/>
                </a:cxn>
                <a:cxn ang="T7">
                  <a:pos x="T2" y="T3"/>
                </a:cxn>
                <a:cxn ang="T8">
                  <a:pos x="T4" y="T5"/>
                </a:cxn>
              </a:cxnLst>
              <a:rect l="T9" t="T10" r="T11" b="T12"/>
              <a:pathLst>
                <a:path w="2984" h="1256">
                  <a:moveTo>
                    <a:pt x="0" y="1256"/>
                  </a:moveTo>
                  <a:cubicBezTo>
                    <a:pt x="183" y="852"/>
                    <a:pt x="367" y="449"/>
                    <a:pt x="864" y="240"/>
                  </a:cubicBezTo>
                  <a:cubicBezTo>
                    <a:pt x="1361" y="31"/>
                    <a:pt x="2172" y="15"/>
                    <a:pt x="2984" y="0"/>
                  </a:cubicBezTo>
                </a:path>
              </a:pathLst>
            </a:custGeom>
            <a:noFill/>
            <a:ln w="38100"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grpSp>
      <p:sp>
        <p:nvSpPr>
          <p:cNvPr id="6147" name="Text Box 4"/>
          <p:cNvSpPr txBox="1">
            <a:spLocks noChangeArrowheads="1"/>
          </p:cNvSpPr>
          <p:nvPr/>
        </p:nvSpPr>
        <p:spPr bwMode="auto">
          <a:xfrm>
            <a:off x="3513138" y="4746626"/>
            <a:ext cx="36052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600" b="1">
                <a:solidFill>
                  <a:schemeClr val="bg1"/>
                </a:solidFill>
                <a:latin typeface="Arial" charset="0"/>
                <a:cs typeface="Arial" charset="0"/>
              </a:rPr>
              <a:t>Das Konzept der „Neuroplastizität“</a:t>
            </a:r>
          </a:p>
        </p:txBody>
      </p:sp>
      <p:grpSp>
        <p:nvGrpSpPr>
          <p:cNvPr id="22" name="Group 1"/>
          <p:cNvGrpSpPr>
            <a:grpSpLocks/>
          </p:cNvGrpSpPr>
          <p:nvPr/>
        </p:nvGrpSpPr>
        <p:grpSpPr bwMode="auto">
          <a:xfrm>
            <a:off x="2195513" y="4906964"/>
            <a:ext cx="4794250" cy="1465262"/>
            <a:chOff x="2273468" y="1138238"/>
            <a:chExt cx="5393315" cy="1465262"/>
          </a:xfrm>
        </p:grpSpPr>
        <p:pic>
          <p:nvPicPr>
            <p:cNvPr id="6150" name="Picture 6" descr="220px-Jerzy_Konorski"/>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3468" y="1138238"/>
              <a:ext cx="1341438"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Picture 8" descr="Donald_Hebb"/>
            <p:cNvPicPr preferRelativeResize="0">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08581" y="1146175"/>
              <a:ext cx="1343025"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52" name="Group 3"/>
            <p:cNvGrpSpPr>
              <a:grpSpLocks/>
            </p:cNvGrpSpPr>
            <p:nvPr/>
          </p:nvGrpSpPr>
          <p:grpSpPr bwMode="auto">
            <a:xfrm>
              <a:off x="5412533" y="1531277"/>
              <a:ext cx="2254250" cy="690562"/>
              <a:chOff x="5199294" y="1531159"/>
              <a:chExt cx="2254103" cy="691113"/>
            </a:xfrm>
          </p:grpSpPr>
          <p:sp>
            <p:nvSpPr>
              <p:cNvPr id="6153" name="Rounded Rectangle 2"/>
              <p:cNvSpPr>
                <a:spLocks noChangeArrowheads="1"/>
              </p:cNvSpPr>
              <p:nvPr/>
            </p:nvSpPr>
            <p:spPr bwMode="auto">
              <a:xfrm>
                <a:off x="5199294" y="1531159"/>
                <a:ext cx="2254103" cy="691113"/>
              </a:xfrm>
              <a:prstGeom prst="roundRect">
                <a:avLst>
                  <a:gd name="adj" fmla="val 16667"/>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sp>
            <p:nvSpPr>
              <p:cNvPr id="6154" name="Rectangle 1"/>
              <p:cNvSpPr>
                <a:spLocks noChangeArrowheads="1"/>
              </p:cNvSpPr>
              <p:nvPr/>
            </p:nvSpPr>
            <p:spPr bwMode="auto">
              <a:xfrm>
                <a:off x="5199294" y="1615550"/>
                <a:ext cx="2254103"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b="1" dirty="0" smtClean="0"/>
                  <a:t>Neuroplasticity </a:t>
                </a:r>
                <a:endParaRPr lang="en-US" sz="1600" b="1" dirty="0"/>
              </a:p>
              <a:p>
                <a:pPr algn="ctr"/>
                <a:r>
                  <a:rPr lang="en-US" sz="1100" dirty="0"/>
                  <a:t>(</a:t>
                </a:r>
                <a:r>
                  <a:rPr lang="en-US" sz="1100" dirty="0" err="1"/>
                  <a:t>Konorski</a:t>
                </a:r>
                <a:r>
                  <a:rPr lang="en-US" sz="1100" dirty="0"/>
                  <a:t> 1948, </a:t>
                </a:r>
                <a:r>
                  <a:rPr lang="en-US" sz="1100" dirty="0" err="1"/>
                  <a:t>Hebb</a:t>
                </a:r>
                <a:r>
                  <a:rPr lang="en-US" sz="1100" dirty="0"/>
                  <a:t>, 1949)</a:t>
                </a:r>
                <a:r>
                  <a:rPr lang="en-US" sz="1100" b="1" dirty="0"/>
                  <a:t> </a:t>
                </a:r>
              </a:p>
            </p:txBody>
          </p:sp>
        </p:grpSp>
      </p:grpSp>
      <p:sp>
        <p:nvSpPr>
          <p:cNvPr id="6149"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endParaRPr lang="de-DE" sz="3100" dirty="0">
              <a:solidFill>
                <a:schemeClr val="tx2"/>
              </a:solidFill>
              <a:latin typeface="Verdana" pitchFamily="34" charset="0"/>
              <a:ea typeface="MS PGothic" pitchFamily="34" charset="-128"/>
              <a:cs typeface="Verdana" pitchFamily="34" charset="0"/>
            </a:endParaRPr>
          </a:p>
        </p:txBody>
      </p:sp>
      <p:sp>
        <p:nvSpPr>
          <p:cNvPr id="21" name="Title 1"/>
          <p:cNvSpPr txBox="1">
            <a:spLocks/>
          </p:cNvSpPr>
          <p:nvPr/>
        </p:nvSpPr>
        <p:spPr bwMode="auto">
          <a:xfrm>
            <a:off x="152400"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smtClean="0">
                <a:solidFill>
                  <a:schemeClr val="tx2"/>
                </a:solidFill>
                <a:latin typeface="Verdana" pitchFamily="34" charset="0"/>
                <a:cs typeface="Verdana" pitchFamily="34" charset="0"/>
              </a:rPr>
              <a:t>Classic View on </a:t>
            </a:r>
            <a:r>
              <a:rPr lang="de-DE" sz="3000" dirty="0" err="1" smtClean="0">
                <a:solidFill>
                  <a:schemeClr val="tx2"/>
                </a:solidFill>
                <a:latin typeface="Verdana" pitchFamily="34" charset="0"/>
                <a:cs typeface="Verdana" pitchFamily="34" charset="0"/>
              </a:rPr>
              <a:t>Neuroplasticity</a:t>
            </a:r>
            <a:endParaRPr lang="de-DE" sz="3000" dirty="0" smtClean="0">
              <a:solidFill>
                <a:schemeClr val="tx2"/>
              </a:solidFill>
              <a:latin typeface="Verdana" pitchFamily="34" charset="0"/>
              <a:cs typeface="Verdana" pitchFamily="34" charset="0"/>
            </a:endParaRPr>
          </a:p>
          <a:p>
            <a:pPr algn="ctr" eaLnBrk="1" hangingPunct="1">
              <a:spcAft>
                <a:spcPts val="600"/>
              </a:spcAft>
            </a:pPr>
            <a:endParaRPr lang="en-US" sz="3000" dirty="0">
              <a:solidFill>
                <a:schemeClr val="tx2"/>
              </a:solidFill>
              <a:latin typeface="Verdana" pitchFamily="34" charset="0"/>
              <a:cs typeface="Verdana" pitchFamily="34" charset="0"/>
            </a:endParaRPr>
          </a:p>
        </p:txBody>
      </p:sp>
      <p:sp>
        <p:nvSpPr>
          <p:cNvPr id="2" name="Textfeld 1"/>
          <p:cNvSpPr txBox="1"/>
          <p:nvPr/>
        </p:nvSpPr>
        <p:spPr>
          <a:xfrm>
            <a:off x="2085626" y="4150458"/>
            <a:ext cx="4557658" cy="369332"/>
          </a:xfrm>
          <a:prstGeom prst="rect">
            <a:avLst/>
          </a:prstGeom>
          <a:noFill/>
        </p:spPr>
        <p:txBody>
          <a:bodyPr wrap="none" rtlCol="0">
            <a:spAutoFit/>
          </a:bodyPr>
          <a:lstStyle/>
          <a:p>
            <a:r>
              <a:rPr lang="de-DE" sz="1800" dirty="0"/>
              <a:t>i</a:t>
            </a:r>
            <a:r>
              <a:rPr lang="de-DE" sz="1800" dirty="0" smtClean="0"/>
              <a:t>n </a:t>
            </a:r>
            <a:r>
              <a:rPr lang="de-DE" sz="1800" dirty="0" err="1" smtClean="0"/>
              <a:t>utero</a:t>
            </a:r>
            <a:r>
              <a:rPr lang="de-DE" sz="1800" dirty="0" smtClean="0"/>
              <a:t>      </a:t>
            </a:r>
            <a:r>
              <a:rPr lang="de-DE" sz="1800" dirty="0" err="1" smtClean="0"/>
              <a:t>child</a:t>
            </a:r>
            <a:r>
              <a:rPr lang="de-DE" sz="1800" dirty="0" smtClean="0"/>
              <a:t>                                  adult</a:t>
            </a:r>
            <a:endParaRPr lang="de-DE" sz="1800" dirty="0"/>
          </a:p>
        </p:txBody>
      </p:sp>
    </p:spTree>
    <p:extLst>
      <p:ext uri="{BB962C8B-B14F-4D97-AF65-F5344CB8AC3E}">
        <p14:creationId xmlns:p14="http://schemas.microsoft.com/office/powerpoint/2010/main" xmlns="" val="31629345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pic>
        <p:nvPicPr>
          <p:cNvPr id="14340"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179" t="10542" r="76" b="31667"/>
          <a:stretch>
            <a:fillRect/>
          </a:stretch>
        </p:blipFill>
        <p:spPr bwMode="auto">
          <a:xfrm>
            <a:off x="5595938" y="1982788"/>
            <a:ext cx="3195637"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feld 11"/>
          <p:cNvSpPr txBox="1"/>
          <p:nvPr/>
        </p:nvSpPr>
        <p:spPr>
          <a:xfrm>
            <a:off x="347663" y="2997200"/>
            <a:ext cx="5376862" cy="2015936"/>
          </a:xfrm>
          <a:prstGeom prst="rect">
            <a:avLst/>
          </a:prstGeom>
          <a:noFill/>
        </p:spPr>
        <p:txBody>
          <a:bodyPr>
            <a:spAutoFit/>
          </a:bodyPr>
          <a:lstStyle/>
          <a:p>
            <a:pPr>
              <a:spcAft>
                <a:spcPts val="0"/>
              </a:spcAft>
              <a:defRPr/>
            </a:pPr>
            <a:r>
              <a:rPr lang="de-DE" sz="2500" dirty="0">
                <a:latin typeface="Verdana"/>
                <a:cs typeface="Verdana"/>
              </a:rPr>
              <a:t>1)	</a:t>
            </a:r>
            <a:r>
              <a:rPr lang="de-DE" sz="2500" dirty="0" smtClean="0">
                <a:latin typeface="Verdana"/>
                <a:cs typeface="Verdana"/>
              </a:rPr>
              <a:t>New </a:t>
            </a:r>
            <a:r>
              <a:rPr lang="de-DE" sz="2500" dirty="0" err="1" smtClean="0">
                <a:latin typeface="Verdana"/>
                <a:cs typeface="Verdana"/>
              </a:rPr>
              <a:t>dendrites</a:t>
            </a:r>
            <a:endParaRPr lang="de-DE" sz="2500" dirty="0">
              <a:latin typeface="Verdana"/>
              <a:cs typeface="Verdana"/>
            </a:endParaRPr>
          </a:p>
          <a:p>
            <a:pPr marL="457200" indent="-457200">
              <a:spcAft>
                <a:spcPts val="0"/>
              </a:spcAft>
              <a:buFontTx/>
              <a:buAutoNum type="arabicParenR"/>
              <a:defRPr/>
            </a:pPr>
            <a:endParaRPr lang="de-DE" sz="2500" dirty="0">
              <a:latin typeface="Verdana"/>
              <a:cs typeface="Verdana"/>
            </a:endParaRPr>
          </a:p>
          <a:p>
            <a:pPr>
              <a:spcAft>
                <a:spcPts val="0"/>
              </a:spcAft>
              <a:defRPr/>
            </a:pPr>
            <a:r>
              <a:rPr lang="de-DE" sz="2500" dirty="0">
                <a:latin typeface="Verdana"/>
                <a:cs typeface="Verdana"/>
              </a:rPr>
              <a:t>2) 	</a:t>
            </a:r>
            <a:r>
              <a:rPr lang="de-DE" sz="2500" dirty="0" err="1" smtClean="0">
                <a:latin typeface="Verdana"/>
                <a:cs typeface="Verdana"/>
              </a:rPr>
              <a:t>Selective</a:t>
            </a:r>
            <a:r>
              <a:rPr lang="de-DE" sz="2500" dirty="0" smtClean="0">
                <a:latin typeface="Verdana"/>
                <a:cs typeface="Verdana"/>
              </a:rPr>
              <a:t> </a:t>
            </a:r>
            <a:r>
              <a:rPr lang="de-DE" sz="2500" dirty="0" err="1" smtClean="0">
                <a:latin typeface="Verdana"/>
                <a:cs typeface="Verdana"/>
              </a:rPr>
              <a:t>stabilization</a:t>
            </a:r>
            <a:endParaRPr lang="de-DE" sz="2500" dirty="0">
              <a:latin typeface="Verdana"/>
              <a:cs typeface="Verdana"/>
            </a:endParaRPr>
          </a:p>
          <a:p>
            <a:pPr>
              <a:spcAft>
                <a:spcPts val="0"/>
              </a:spcAft>
              <a:defRPr/>
            </a:pPr>
            <a:r>
              <a:rPr lang="de-DE" sz="2500" dirty="0">
                <a:latin typeface="Verdana"/>
                <a:cs typeface="Verdana"/>
              </a:rPr>
              <a:t>	</a:t>
            </a:r>
            <a:r>
              <a:rPr lang="de-DE" sz="2500" dirty="0" err="1" smtClean="0">
                <a:latin typeface="Verdana"/>
                <a:cs typeface="Verdana"/>
              </a:rPr>
              <a:t>Selective</a:t>
            </a:r>
            <a:r>
              <a:rPr lang="de-DE" sz="2500" dirty="0" smtClean="0">
                <a:latin typeface="Verdana"/>
                <a:cs typeface="Verdana"/>
              </a:rPr>
              <a:t> </a:t>
            </a:r>
            <a:r>
              <a:rPr lang="de-DE" sz="2500" dirty="0" err="1">
                <a:latin typeface="Verdana"/>
                <a:cs typeface="Verdana"/>
              </a:rPr>
              <a:t>e</a:t>
            </a:r>
            <a:r>
              <a:rPr lang="de-DE" sz="2500" dirty="0" err="1" smtClean="0">
                <a:latin typeface="Verdana"/>
                <a:cs typeface="Verdana"/>
              </a:rPr>
              <a:t>limination</a:t>
            </a:r>
            <a:endParaRPr lang="de-DE" sz="2500" dirty="0">
              <a:latin typeface="Verdana"/>
              <a:cs typeface="Verdana"/>
            </a:endParaRPr>
          </a:p>
          <a:p>
            <a:pPr>
              <a:spcAft>
                <a:spcPts val="0"/>
              </a:spcAft>
              <a:defRPr/>
            </a:pPr>
            <a:endParaRPr lang="de-DE" sz="2500" dirty="0">
              <a:latin typeface="Verdana"/>
              <a:cs typeface="Verdana"/>
            </a:endParaRPr>
          </a:p>
        </p:txBody>
      </p:sp>
      <p:sp>
        <p:nvSpPr>
          <p:cNvPr id="8"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Formation/Elimination/Stabilization of Dendrites during Learning</a:t>
            </a:r>
            <a:endParaRPr lang="en-US" sz="3100" dirty="0">
              <a:solidFill>
                <a:schemeClr val="tx2"/>
              </a:solidFill>
              <a:latin typeface="Verdana" pitchFamily="34" charset="0"/>
              <a:ea typeface="MS PGothic" pitchFamily="34" charset="-128"/>
              <a:cs typeface="Verdana" pitchFamily="34" charset="0"/>
            </a:endParaRPr>
          </a:p>
          <a:p>
            <a:pPr algn="ctr" eaLnBrk="1" hangingPunct="1">
              <a:spcAft>
                <a:spcPts val="600"/>
              </a:spcAft>
            </a:pPr>
            <a:endParaRPr lang="en-US" sz="3700" dirty="0">
              <a:solidFill>
                <a:schemeClr val="tx2"/>
              </a:solidFill>
              <a:latin typeface="Verdana" pitchFamily="34" charset="0"/>
              <a:ea typeface="MS PGothic" pitchFamily="34" charset="-128"/>
              <a:cs typeface="Verdana" pitchFamily="34" charset="0"/>
            </a:endParaRPr>
          </a:p>
        </p:txBody>
      </p:sp>
      <p:sp>
        <p:nvSpPr>
          <p:cNvPr id="7" name="Rechteck 7"/>
          <p:cNvSpPr>
            <a:spLocks noChangeArrowheads="1"/>
          </p:cNvSpPr>
          <p:nvPr/>
        </p:nvSpPr>
        <p:spPr bwMode="auto">
          <a:xfrm>
            <a:off x="6142892" y="5853113"/>
            <a:ext cx="25908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sz="1900" dirty="0" err="1"/>
              <a:t>Xu</a:t>
            </a:r>
            <a:r>
              <a:rPr lang="en-GB" sz="1900" dirty="0"/>
              <a:t> </a:t>
            </a:r>
            <a:r>
              <a:rPr lang="en-GB" sz="1900" i="1" dirty="0"/>
              <a:t>et al. Nature 2009</a:t>
            </a:r>
            <a:endParaRPr lang="de-DE" sz="1900" dirty="0"/>
          </a:p>
        </p:txBody>
      </p:sp>
    </p:spTree>
    <p:extLst>
      <p:ext uri="{BB962C8B-B14F-4D97-AF65-F5344CB8AC3E}">
        <p14:creationId xmlns:p14="http://schemas.microsoft.com/office/powerpoint/2010/main" xmlns="" val="279292529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365125" y="-1949450"/>
            <a:ext cx="3178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b="1" u="sng">
                <a:solidFill>
                  <a:srgbClr val="FFFF00"/>
                </a:solidFill>
                <a:latin typeface="Arial" charset="0"/>
                <a:ea typeface="MS PGothic" pitchFamily="34" charset="-128"/>
              </a:rPr>
              <a:t>Somatosensory System:</a:t>
            </a:r>
          </a:p>
        </p:txBody>
      </p:sp>
      <p:pic>
        <p:nvPicPr>
          <p:cNvPr id="14340"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179" t="10542" r="76" b="31667"/>
          <a:stretch>
            <a:fillRect/>
          </a:stretch>
        </p:blipFill>
        <p:spPr bwMode="auto">
          <a:xfrm>
            <a:off x="5595938" y="1982788"/>
            <a:ext cx="3195637"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feld 11"/>
          <p:cNvSpPr txBox="1"/>
          <p:nvPr/>
        </p:nvSpPr>
        <p:spPr>
          <a:xfrm>
            <a:off x="347663" y="2997200"/>
            <a:ext cx="5376862" cy="2400300"/>
          </a:xfrm>
          <a:prstGeom prst="rect">
            <a:avLst/>
          </a:prstGeom>
          <a:noFill/>
        </p:spPr>
        <p:txBody>
          <a:bodyPr>
            <a:spAutoFit/>
          </a:bodyPr>
          <a:lstStyle/>
          <a:p>
            <a:pPr>
              <a:spcAft>
                <a:spcPts val="0"/>
              </a:spcAft>
              <a:defRPr/>
            </a:pPr>
            <a:r>
              <a:rPr lang="de-DE" sz="2500" dirty="0">
                <a:latin typeface="Verdana"/>
                <a:cs typeface="Verdana"/>
              </a:rPr>
              <a:t>1)	</a:t>
            </a:r>
            <a:r>
              <a:rPr lang="de-DE" sz="2500" dirty="0" smtClean="0">
                <a:latin typeface="Verdana"/>
                <a:cs typeface="Verdana"/>
              </a:rPr>
              <a:t>New </a:t>
            </a:r>
            <a:r>
              <a:rPr lang="de-DE" sz="2500" dirty="0" err="1" smtClean="0">
                <a:latin typeface="Verdana"/>
                <a:cs typeface="Verdana"/>
              </a:rPr>
              <a:t>dendrites</a:t>
            </a:r>
            <a:endParaRPr lang="de-DE" sz="2500" dirty="0">
              <a:latin typeface="Verdana"/>
              <a:cs typeface="Verdana"/>
            </a:endParaRPr>
          </a:p>
          <a:p>
            <a:pPr marL="457200" indent="-457200">
              <a:spcAft>
                <a:spcPts val="0"/>
              </a:spcAft>
              <a:buFontTx/>
              <a:buAutoNum type="arabicParenR"/>
              <a:defRPr/>
            </a:pPr>
            <a:endParaRPr lang="de-DE" sz="2500" dirty="0">
              <a:latin typeface="Verdana"/>
              <a:cs typeface="Verdana"/>
            </a:endParaRPr>
          </a:p>
          <a:p>
            <a:pPr>
              <a:spcAft>
                <a:spcPts val="0"/>
              </a:spcAft>
              <a:defRPr/>
            </a:pPr>
            <a:r>
              <a:rPr lang="de-DE" sz="2500" dirty="0">
                <a:latin typeface="Verdana"/>
                <a:cs typeface="Verdana"/>
              </a:rPr>
              <a:t>2) 	</a:t>
            </a:r>
            <a:r>
              <a:rPr lang="de-DE" sz="2500" dirty="0" err="1" smtClean="0">
                <a:latin typeface="Verdana"/>
                <a:cs typeface="Verdana"/>
              </a:rPr>
              <a:t>Selective</a:t>
            </a:r>
            <a:r>
              <a:rPr lang="de-DE" sz="2500" dirty="0" smtClean="0">
                <a:latin typeface="Verdana"/>
                <a:cs typeface="Verdana"/>
              </a:rPr>
              <a:t> </a:t>
            </a:r>
            <a:r>
              <a:rPr lang="de-DE" sz="2500" dirty="0" err="1" smtClean="0">
                <a:latin typeface="Verdana"/>
                <a:cs typeface="Verdana"/>
              </a:rPr>
              <a:t>stabilization</a:t>
            </a:r>
            <a:endParaRPr lang="de-DE" sz="2500" dirty="0">
              <a:latin typeface="Verdana"/>
              <a:cs typeface="Verdana"/>
            </a:endParaRPr>
          </a:p>
          <a:p>
            <a:pPr>
              <a:spcAft>
                <a:spcPts val="0"/>
              </a:spcAft>
              <a:defRPr/>
            </a:pPr>
            <a:r>
              <a:rPr lang="de-DE" sz="2500" dirty="0">
                <a:latin typeface="Verdana"/>
                <a:cs typeface="Verdana"/>
              </a:rPr>
              <a:t>	</a:t>
            </a:r>
            <a:r>
              <a:rPr lang="de-DE" sz="2500" dirty="0" err="1" smtClean="0">
                <a:latin typeface="Verdana"/>
                <a:cs typeface="Verdana"/>
              </a:rPr>
              <a:t>Selective</a:t>
            </a:r>
            <a:r>
              <a:rPr lang="de-DE" sz="2500" dirty="0" smtClean="0">
                <a:latin typeface="Verdana"/>
                <a:cs typeface="Verdana"/>
              </a:rPr>
              <a:t> </a:t>
            </a:r>
            <a:r>
              <a:rPr lang="de-DE" sz="2500" dirty="0" err="1">
                <a:latin typeface="Verdana"/>
                <a:cs typeface="Verdana"/>
              </a:rPr>
              <a:t>e</a:t>
            </a:r>
            <a:r>
              <a:rPr lang="de-DE" sz="2500" dirty="0" err="1" smtClean="0">
                <a:latin typeface="Verdana"/>
                <a:cs typeface="Verdana"/>
              </a:rPr>
              <a:t>limination</a:t>
            </a:r>
            <a:endParaRPr lang="de-DE" sz="2500" dirty="0">
              <a:latin typeface="Verdana"/>
              <a:cs typeface="Verdana"/>
            </a:endParaRPr>
          </a:p>
          <a:p>
            <a:pPr>
              <a:spcAft>
                <a:spcPts val="0"/>
              </a:spcAft>
              <a:defRPr/>
            </a:pPr>
            <a:endParaRPr lang="de-DE" sz="2500" dirty="0">
              <a:latin typeface="Verdana"/>
              <a:cs typeface="Verdana"/>
            </a:endParaRPr>
          </a:p>
          <a:p>
            <a:pPr>
              <a:spcAft>
                <a:spcPts val="0"/>
              </a:spcAft>
              <a:defRPr/>
            </a:pPr>
            <a:r>
              <a:rPr lang="de-DE" sz="2500" dirty="0">
                <a:latin typeface="Verdana"/>
                <a:cs typeface="Verdana"/>
              </a:rPr>
              <a:t>3)	</a:t>
            </a:r>
            <a:r>
              <a:rPr lang="de-DE" sz="2500" dirty="0" smtClean="0">
                <a:latin typeface="Verdana"/>
                <a:cs typeface="Verdana"/>
              </a:rPr>
              <a:t>Permanent </a:t>
            </a:r>
            <a:r>
              <a:rPr lang="de-DE" sz="2500" dirty="0" err="1" smtClean="0">
                <a:latin typeface="Verdana"/>
                <a:cs typeface="Verdana"/>
              </a:rPr>
              <a:t>connections</a:t>
            </a:r>
            <a:endParaRPr lang="de-DE" sz="1900" dirty="0">
              <a:latin typeface="Verdana"/>
              <a:cs typeface="Verdana"/>
            </a:endParaRPr>
          </a:p>
        </p:txBody>
      </p:sp>
      <p:sp>
        <p:nvSpPr>
          <p:cNvPr id="7"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Formation/Elimination/Stabilization of Dendrites during Learning</a:t>
            </a:r>
            <a:endParaRPr lang="en-US" sz="3100" dirty="0">
              <a:solidFill>
                <a:schemeClr val="tx2"/>
              </a:solidFill>
              <a:latin typeface="Verdana" pitchFamily="34" charset="0"/>
              <a:ea typeface="MS PGothic" pitchFamily="34" charset="-128"/>
              <a:cs typeface="Verdana" pitchFamily="34" charset="0"/>
            </a:endParaRPr>
          </a:p>
          <a:p>
            <a:pPr algn="ctr" eaLnBrk="1" hangingPunct="1">
              <a:spcAft>
                <a:spcPts val="600"/>
              </a:spcAft>
            </a:pPr>
            <a:endParaRPr lang="en-US" sz="3700" dirty="0">
              <a:solidFill>
                <a:schemeClr val="tx2"/>
              </a:solidFill>
              <a:latin typeface="Verdana" pitchFamily="34" charset="0"/>
              <a:ea typeface="MS PGothic" pitchFamily="34" charset="-128"/>
              <a:cs typeface="Verdana" pitchFamily="34" charset="0"/>
            </a:endParaRPr>
          </a:p>
        </p:txBody>
      </p:sp>
      <p:sp>
        <p:nvSpPr>
          <p:cNvPr id="8" name="Rechteck 7"/>
          <p:cNvSpPr>
            <a:spLocks noChangeArrowheads="1"/>
          </p:cNvSpPr>
          <p:nvPr/>
        </p:nvSpPr>
        <p:spPr bwMode="auto">
          <a:xfrm>
            <a:off x="6142892" y="5853113"/>
            <a:ext cx="25908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sz="1900" dirty="0" err="1"/>
              <a:t>Xu</a:t>
            </a:r>
            <a:r>
              <a:rPr lang="en-GB" sz="1900" dirty="0"/>
              <a:t> </a:t>
            </a:r>
            <a:r>
              <a:rPr lang="en-GB" sz="1900" i="1" dirty="0"/>
              <a:t>et al. Nature 2009</a:t>
            </a:r>
            <a:endParaRPr lang="de-DE" sz="1900" dirty="0"/>
          </a:p>
        </p:txBody>
      </p:sp>
    </p:spTree>
    <p:extLst>
      <p:ext uri="{BB962C8B-B14F-4D97-AF65-F5344CB8AC3E}">
        <p14:creationId xmlns:p14="http://schemas.microsoft.com/office/powerpoint/2010/main" xmlns="" val="417888336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44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1963"/>
          <a:stretch/>
        </p:blipFill>
        <p:spPr bwMode="auto">
          <a:xfrm>
            <a:off x="1861283" y="1668332"/>
            <a:ext cx="5327650" cy="41345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100" dirty="0" smtClean="0">
                <a:solidFill>
                  <a:schemeClr val="tx2"/>
                </a:solidFill>
                <a:latin typeface="Verdana" pitchFamily="34" charset="0"/>
                <a:ea typeface="MS PGothic" pitchFamily="34" charset="-128"/>
                <a:cs typeface="Verdana" pitchFamily="34" charset="0"/>
              </a:rPr>
              <a:t>Formation/Elimination/Stabilization of Dendrites during Learning</a:t>
            </a:r>
            <a:endParaRPr lang="en-US" sz="3100" dirty="0">
              <a:solidFill>
                <a:schemeClr val="tx2"/>
              </a:solidFill>
              <a:latin typeface="Verdana" pitchFamily="34" charset="0"/>
              <a:ea typeface="MS PGothic" pitchFamily="34" charset="-128"/>
              <a:cs typeface="Verdana" pitchFamily="34" charset="0"/>
            </a:endParaRPr>
          </a:p>
          <a:p>
            <a:pPr algn="ctr" eaLnBrk="1" hangingPunct="1">
              <a:spcAft>
                <a:spcPts val="600"/>
              </a:spcAft>
            </a:pPr>
            <a:endParaRPr lang="en-US" sz="3700" dirty="0">
              <a:solidFill>
                <a:schemeClr val="tx2"/>
              </a:solidFill>
              <a:latin typeface="Verdana" pitchFamily="34" charset="0"/>
              <a:ea typeface="MS PGothic" pitchFamily="34" charset="-128"/>
              <a:cs typeface="Verdana" pitchFamily="34" charset="0"/>
            </a:endParaRPr>
          </a:p>
        </p:txBody>
      </p:sp>
    </p:spTree>
    <p:extLst>
      <p:ext uri="{BB962C8B-B14F-4D97-AF65-F5344CB8AC3E}">
        <p14:creationId xmlns:p14="http://schemas.microsoft.com/office/powerpoint/2010/main" xmlns="" val="1007699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545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0660"/>
          <a:stretch/>
        </p:blipFill>
        <p:spPr bwMode="auto">
          <a:xfrm>
            <a:off x="560266" y="1651974"/>
            <a:ext cx="7835900" cy="43502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en-US" sz="3000" dirty="0" smtClean="0">
                <a:solidFill>
                  <a:schemeClr val="tx2"/>
                </a:solidFill>
                <a:latin typeface="Verdana" pitchFamily="34" charset="0"/>
                <a:cs typeface="Verdana" pitchFamily="34" charset="0"/>
              </a:rPr>
              <a:t>With Antecedent Enriched Environment </a:t>
            </a:r>
          </a:p>
          <a:p>
            <a:pPr algn="ctr" eaLnBrk="1" hangingPunct="1">
              <a:spcAft>
                <a:spcPts val="600"/>
              </a:spcAft>
            </a:pPr>
            <a:r>
              <a:rPr lang="en-US" sz="3000" dirty="0" smtClean="0">
                <a:solidFill>
                  <a:schemeClr val="tx2"/>
                </a:solidFill>
                <a:latin typeface="Verdana" pitchFamily="34" charset="0"/>
                <a:cs typeface="Verdana" pitchFamily="34" charset="0"/>
              </a:rPr>
              <a:t>Dendrite </a:t>
            </a:r>
            <a:r>
              <a:rPr lang="en-US" sz="3000" dirty="0" err="1" smtClean="0">
                <a:solidFill>
                  <a:schemeClr val="tx2"/>
                </a:solidFill>
                <a:latin typeface="Verdana" pitchFamily="34" charset="0"/>
                <a:cs typeface="Verdana" pitchFamily="34" charset="0"/>
              </a:rPr>
              <a:t>Formation&amp;Survival</a:t>
            </a:r>
            <a:r>
              <a:rPr lang="en-US" sz="3000" dirty="0" smtClean="0">
                <a:solidFill>
                  <a:schemeClr val="tx2"/>
                </a:solidFill>
                <a:latin typeface="Verdana" pitchFamily="34" charset="0"/>
                <a:cs typeface="Verdana" pitchFamily="34" charset="0"/>
              </a:rPr>
              <a:t> is Faster</a:t>
            </a:r>
            <a:endParaRPr lang="en-US" sz="3000" dirty="0">
              <a:solidFill>
                <a:schemeClr val="tx2"/>
              </a:solidFill>
              <a:latin typeface="Verdana" pitchFamily="34" charset="0"/>
              <a:cs typeface="Verdana" pitchFamily="34" charset="0"/>
            </a:endParaRPr>
          </a:p>
          <a:p>
            <a:pPr algn="ctr" eaLnBrk="1" hangingPunct="1">
              <a:spcAft>
                <a:spcPts val="600"/>
              </a:spcAft>
            </a:pPr>
            <a:endParaRPr lang="en-US" sz="3700" dirty="0">
              <a:solidFill>
                <a:schemeClr val="tx2"/>
              </a:solidFill>
              <a:latin typeface="Verdana" pitchFamily="34" charset="0"/>
              <a:ea typeface="MS PGothic" pitchFamily="34" charset="-128"/>
              <a:cs typeface="Verdana" pitchFamily="34" charset="0"/>
            </a:endParaRPr>
          </a:p>
        </p:txBody>
      </p:sp>
    </p:spTree>
    <p:extLst>
      <p:ext uri="{BB962C8B-B14F-4D97-AF65-F5344CB8AC3E}">
        <p14:creationId xmlns:p14="http://schemas.microsoft.com/office/powerpoint/2010/main" xmlns="" val="32120642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7068"/>
          <a:stretch/>
        </p:blipFill>
        <p:spPr bwMode="auto">
          <a:xfrm>
            <a:off x="3778605" y="1008181"/>
            <a:ext cx="4696682" cy="52871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bwMode="auto">
          <a:xfrm>
            <a:off x="23447"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err="1" smtClean="0">
                <a:solidFill>
                  <a:schemeClr val="tx2"/>
                </a:solidFill>
                <a:latin typeface="Verdana" pitchFamily="34" charset="0"/>
                <a:cs typeface="Verdana" pitchFamily="34" charset="0"/>
              </a:rPr>
              <a:t>Molecules</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involved</a:t>
            </a:r>
            <a:r>
              <a:rPr lang="de-DE" sz="3000" dirty="0" smtClean="0">
                <a:solidFill>
                  <a:schemeClr val="tx2"/>
                </a:solidFill>
                <a:latin typeface="Verdana" pitchFamily="34" charset="0"/>
                <a:cs typeface="Verdana" pitchFamily="34" charset="0"/>
              </a:rPr>
              <a:t> in </a:t>
            </a:r>
            <a:r>
              <a:rPr lang="de-DE" sz="3000" dirty="0" err="1" smtClean="0">
                <a:solidFill>
                  <a:schemeClr val="tx2"/>
                </a:solidFill>
                <a:latin typeface="Verdana" pitchFamily="34" charset="0"/>
                <a:cs typeface="Verdana" pitchFamily="34" charset="0"/>
              </a:rPr>
              <a:t>Plasticity</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of</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Synapses</a:t>
            </a:r>
            <a:endParaRPr lang="en-US" sz="3700" dirty="0">
              <a:solidFill>
                <a:schemeClr val="tx2"/>
              </a:solidFill>
              <a:latin typeface="Verdana" pitchFamily="34" charset="0"/>
              <a:ea typeface="MS PGothic" pitchFamily="34" charset="-128"/>
              <a:cs typeface="Verdana" pitchFamily="34" charset="0"/>
            </a:endParaRPr>
          </a:p>
        </p:txBody>
      </p:sp>
    </p:spTree>
    <p:extLst>
      <p:ext uri="{BB962C8B-B14F-4D97-AF65-F5344CB8AC3E}">
        <p14:creationId xmlns:p14="http://schemas.microsoft.com/office/powerpoint/2010/main" xmlns="" val="26789171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7068"/>
          <a:stretch/>
        </p:blipFill>
        <p:spPr bwMode="auto">
          <a:xfrm>
            <a:off x="3778605" y="1008181"/>
            <a:ext cx="4696682" cy="52871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bwMode="auto">
          <a:xfrm>
            <a:off x="23447"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err="1" smtClean="0">
                <a:solidFill>
                  <a:schemeClr val="tx2"/>
                </a:solidFill>
                <a:latin typeface="Verdana" pitchFamily="34" charset="0"/>
                <a:cs typeface="Verdana" pitchFamily="34" charset="0"/>
              </a:rPr>
              <a:t>Molecules</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involved</a:t>
            </a:r>
            <a:r>
              <a:rPr lang="de-DE" sz="3000" dirty="0" smtClean="0">
                <a:solidFill>
                  <a:schemeClr val="tx2"/>
                </a:solidFill>
                <a:latin typeface="Verdana" pitchFamily="34" charset="0"/>
                <a:cs typeface="Verdana" pitchFamily="34" charset="0"/>
              </a:rPr>
              <a:t> in </a:t>
            </a:r>
            <a:r>
              <a:rPr lang="de-DE" sz="3000" dirty="0" err="1" smtClean="0">
                <a:solidFill>
                  <a:schemeClr val="tx2"/>
                </a:solidFill>
                <a:latin typeface="Verdana" pitchFamily="34" charset="0"/>
                <a:cs typeface="Verdana" pitchFamily="34" charset="0"/>
              </a:rPr>
              <a:t>Plasticity</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of</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Synapses</a:t>
            </a:r>
            <a:endParaRPr lang="en-US" sz="3700" dirty="0">
              <a:solidFill>
                <a:schemeClr val="tx2"/>
              </a:solidFill>
              <a:latin typeface="Verdana" pitchFamily="34" charset="0"/>
              <a:ea typeface="MS PGothic" pitchFamily="34" charset="-128"/>
              <a:cs typeface="Verdana" pitchFamily="34" charset="0"/>
            </a:endParaRPr>
          </a:p>
        </p:txBody>
      </p:sp>
      <p:sp>
        <p:nvSpPr>
          <p:cNvPr id="2" name="Textfeld 1"/>
          <p:cNvSpPr txBox="1"/>
          <p:nvPr/>
        </p:nvSpPr>
        <p:spPr>
          <a:xfrm>
            <a:off x="128956" y="1735019"/>
            <a:ext cx="2185214" cy="2862322"/>
          </a:xfrm>
          <a:prstGeom prst="rect">
            <a:avLst/>
          </a:prstGeom>
          <a:noFill/>
        </p:spPr>
        <p:txBody>
          <a:bodyPr wrap="none" rtlCol="0">
            <a:spAutoFit/>
          </a:bodyPr>
          <a:lstStyle/>
          <a:p>
            <a:endParaRPr lang="de-DE" sz="1800" dirty="0" smtClean="0"/>
          </a:p>
          <a:p>
            <a:endParaRPr lang="de-DE" sz="1800" dirty="0" smtClean="0"/>
          </a:p>
          <a:p>
            <a:endParaRPr lang="de-DE" sz="1800" dirty="0" smtClean="0"/>
          </a:p>
          <a:p>
            <a:endParaRPr lang="de-DE" sz="1800" dirty="0" smtClean="0"/>
          </a:p>
          <a:p>
            <a:endParaRPr lang="de-DE" sz="1800" dirty="0" smtClean="0"/>
          </a:p>
          <a:p>
            <a:endParaRPr lang="de-DE" sz="1800" dirty="0" smtClean="0"/>
          </a:p>
          <a:p>
            <a:endParaRPr lang="de-DE" sz="1800" dirty="0" smtClean="0"/>
          </a:p>
          <a:p>
            <a:r>
              <a:rPr lang="de-DE" sz="1800" dirty="0" smtClean="0"/>
              <a:t>LTP </a:t>
            </a:r>
            <a:r>
              <a:rPr lang="de-DE" sz="1800" dirty="0" err="1" smtClean="0"/>
              <a:t>maintenance</a:t>
            </a:r>
            <a:endParaRPr lang="de-DE" sz="1800" dirty="0" smtClean="0"/>
          </a:p>
          <a:p>
            <a:r>
              <a:rPr lang="de-DE" sz="1800" dirty="0" err="1" smtClean="0"/>
              <a:t>Spine</a:t>
            </a:r>
            <a:r>
              <a:rPr lang="de-DE" sz="1800" dirty="0" smtClean="0"/>
              <a:t> </a:t>
            </a:r>
            <a:r>
              <a:rPr lang="de-DE" sz="1800" dirty="0" err="1" smtClean="0"/>
              <a:t>enlargement</a:t>
            </a:r>
            <a:endParaRPr lang="de-DE" sz="1800" dirty="0" smtClean="0"/>
          </a:p>
          <a:p>
            <a:r>
              <a:rPr lang="de-DE" sz="1800" dirty="0" err="1" smtClean="0"/>
              <a:t>Spine</a:t>
            </a:r>
            <a:r>
              <a:rPr lang="de-DE" sz="1800" dirty="0" smtClean="0"/>
              <a:t> </a:t>
            </a:r>
            <a:r>
              <a:rPr lang="de-DE" sz="1800" dirty="0" err="1" smtClean="0"/>
              <a:t>stability</a:t>
            </a:r>
            <a:endParaRPr lang="de-DE" sz="1800" dirty="0"/>
          </a:p>
        </p:txBody>
      </p:sp>
    </p:spTree>
    <p:extLst>
      <p:ext uri="{BB962C8B-B14F-4D97-AF65-F5344CB8AC3E}">
        <p14:creationId xmlns:p14="http://schemas.microsoft.com/office/powerpoint/2010/main" xmlns="" val="25990982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7068"/>
          <a:stretch/>
        </p:blipFill>
        <p:spPr bwMode="auto">
          <a:xfrm>
            <a:off x="3778605" y="1008181"/>
            <a:ext cx="4696682" cy="52871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bwMode="auto">
          <a:xfrm>
            <a:off x="23447"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err="1" smtClean="0">
                <a:solidFill>
                  <a:schemeClr val="tx2"/>
                </a:solidFill>
                <a:latin typeface="Verdana" pitchFamily="34" charset="0"/>
                <a:cs typeface="Verdana" pitchFamily="34" charset="0"/>
              </a:rPr>
              <a:t>Molecules</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involved</a:t>
            </a:r>
            <a:r>
              <a:rPr lang="de-DE" sz="3000" dirty="0" smtClean="0">
                <a:solidFill>
                  <a:schemeClr val="tx2"/>
                </a:solidFill>
                <a:latin typeface="Verdana" pitchFamily="34" charset="0"/>
                <a:cs typeface="Verdana" pitchFamily="34" charset="0"/>
              </a:rPr>
              <a:t> in </a:t>
            </a:r>
            <a:r>
              <a:rPr lang="de-DE" sz="3000" dirty="0" err="1" smtClean="0">
                <a:solidFill>
                  <a:schemeClr val="tx2"/>
                </a:solidFill>
                <a:latin typeface="Verdana" pitchFamily="34" charset="0"/>
                <a:cs typeface="Verdana" pitchFamily="34" charset="0"/>
              </a:rPr>
              <a:t>Plasticity</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of</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Synapses</a:t>
            </a:r>
            <a:endParaRPr lang="en-US" sz="3700" dirty="0">
              <a:solidFill>
                <a:schemeClr val="tx2"/>
              </a:solidFill>
              <a:latin typeface="Verdana" pitchFamily="34" charset="0"/>
              <a:ea typeface="MS PGothic" pitchFamily="34" charset="-128"/>
              <a:cs typeface="Verdana" pitchFamily="34" charset="0"/>
            </a:endParaRPr>
          </a:p>
        </p:txBody>
      </p:sp>
      <p:sp>
        <p:nvSpPr>
          <p:cNvPr id="2" name="Textfeld 1"/>
          <p:cNvSpPr txBox="1"/>
          <p:nvPr/>
        </p:nvSpPr>
        <p:spPr>
          <a:xfrm>
            <a:off x="128956" y="1735019"/>
            <a:ext cx="2364750" cy="2862322"/>
          </a:xfrm>
          <a:prstGeom prst="rect">
            <a:avLst/>
          </a:prstGeom>
          <a:noFill/>
        </p:spPr>
        <p:txBody>
          <a:bodyPr wrap="none" rtlCol="0">
            <a:spAutoFit/>
          </a:bodyPr>
          <a:lstStyle/>
          <a:p>
            <a:r>
              <a:rPr lang="de-DE" sz="1800" dirty="0" smtClean="0"/>
              <a:t>Glutamate </a:t>
            </a:r>
            <a:r>
              <a:rPr lang="de-DE" sz="1800" dirty="0" err="1" smtClean="0"/>
              <a:t>Receptors</a:t>
            </a:r>
            <a:endParaRPr lang="de-DE" sz="1800" dirty="0" smtClean="0"/>
          </a:p>
          <a:p>
            <a:r>
              <a:rPr lang="de-DE" sz="1800" dirty="0"/>
              <a:t>	</a:t>
            </a:r>
            <a:r>
              <a:rPr lang="de-DE" sz="1800" dirty="0" smtClean="0"/>
              <a:t>AMPA-R</a:t>
            </a:r>
          </a:p>
          <a:p>
            <a:r>
              <a:rPr lang="de-DE" sz="1800" dirty="0"/>
              <a:t>	</a:t>
            </a:r>
            <a:r>
              <a:rPr lang="de-DE" sz="1800" dirty="0" smtClean="0"/>
              <a:t>NMDA-R</a:t>
            </a:r>
          </a:p>
          <a:p>
            <a:r>
              <a:rPr lang="de-DE" sz="1800" dirty="0"/>
              <a:t>	</a:t>
            </a:r>
            <a:r>
              <a:rPr lang="de-DE" sz="1800" dirty="0" err="1" smtClean="0"/>
              <a:t>mGluR</a:t>
            </a:r>
            <a:endParaRPr lang="de-DE" sz="1800" dirty="0" smtClean="0"/>
          </a:p>
          <a:p>
            <a:endParaRPr lang="de-DE" sz="1800" dirty="0" smtClean="0"/>
          </a:p>
          <a:p>
            <a:endParaRPr lang="de-DE" sz="1800" dirty="0" smtClean="0"/>
          </a:p>
          <a:p>
            <a:endParaRPr lang="de-DE" sz="1800" dirty="0"/>
          </a:p>
          <a:p>
            <a:r>
              <a:rPr lang="de-DE" sz="1800" dirty="0" smtClean="0"/>
              <a:t>LTP </a:t>
            </a:r>
            <a:r>
              <a:rPr lang="de-DE" sz="1800" dirty="0" err="1" smtClean="0"/>
              <a:t>maintenance</a:t>
            </a:r>
            <a:endParaRPr lang="de-DE" sz="1800" dirty="0" smtClean="0"/>
          </a:p>
          <a:p>
            <a:r>
              <a:rPr lang="de-DE" sz="1800" dirty="0" err="1" smtClean="0"/>
              <a:t>Spine</a:t>
            </a:r>
            <a:r>
              <a:rPr lang="de-DE" sz="1800" dirty="0" smtClean="0"/>
              <a:t> </a:t>
            </a:r>
            <a:r>
              <a:rPr lang="de-DE" sz="1800" dirty="0" err="1" smtClean="0"/>
              <a:t>enlargement</a:t>
            </a:r>
            <a:endParaRPr lang="de-DE" sz="1800" dirty="0" smtClean="0"/>
          </a:p>
          <a:p>
            <a:r>
              <a:rPr lang="de-DE" sz="1800" dirty="0" err="1" smtClean="0"/>
              <a:t>Spine</a:t>
            </a:r>
            <a:r>
              <a:rPr lang="de-DE" sz="1800" dirty="0" smtClean="0"/>
              <a:t> </a:t>
            </a:r>
            <a:r>
              <a:rPr lang="de-DE" sz="1800" dirty="0" err="1" smtClean="0"/>
              <a:t>stability</a:t>
            </a:r>
            <a:endParaRPr lang="de-DE" sz="1800" dirty="0"/>
          </a:p>
        </p:txBody>
      </p:sp>
    </p:spTree>
    <p:extLst>
      <p:ext uri="{BB962C8B-B14F-4D97-AF65-F5344CB8AC3E}">
        <p14:creationId xmlns:p14="http://schemas.microsoft.com/office/powerpoint/2010/main" xmlns="" val="36526822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7068"/>
          <a:stretch/>
        </p:blipFill>
        <p:spPr bwMode="auto">
          <a:xfrm>
            <a:off x="3778605" y="1008181"/>
            <a:ext cx="4696682" cy="52871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bwMode="auto">
          <a:xfrm>
            <a:off x="23447"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err="1" smtClean="0">
                <a:solidFill>
                  <a:schemeClr val="tx2"/>
                </a:solidFill>
                <a:latin typeface="Verdana" pitchFamily="34" charset="0"/>
                <a:cs typeface="Verdana" pitchFamily="34" charset="0"/>
              </a:rPr>
              <a:t>Molecules</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involved</a:t>
            </a:r>
            <a:r>
              <a:rPr lang="de-DE" sz="3000" dirty="0" smtClean="0">
                <a:solidFill>
                  <a:schemeClr val="tx2"/>
                </a:solidFill>
                <a:latin typeface="Verdana" pitchFamily="34" charset="0"/>
                <a:cs typeface="Verdana" pitchFamily="34" charset="0"/>
              </a:rPr>
              <a:t> in </a:t>
            </a:r>
            <a:r>
              <a:rPr lang="de-DE" sz="3000" dirty="0" err="1" smtClean="0">
                <a:solidFill>
                  <a:schemeClr val="tx2"/>
                </a:solidFill>
                <a:latin typeface="Verdana" pitchFamily="34" charset="0"/>
                <a:cs typeface="Verdana" pitchFamily="34" charset="0"/>
              </a:rPr>
              <a:t>Plasticity</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of</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Synapses</a:t>
            </a:r>
            <a:endParaRPr lang="en-US" sz="3700" dirty="0">
              <a:solidFill>
                <a:schemeClr val="tx2"/>
              </a:solidFill>
              <a:latin typeface="Verdana" pitchFamily="34" charset="0"/>
              <a:ea typeface="MS PGothic" pitchFamily="34" charset="-128"/>
              <a:cs typeface="Verdana" pitchFamily="34" charset="0"/>
            </a:endParaRPr>
          </a:p>
        </p:txBody>
      </p:sp>
      <p:sp>
        <p:nvSpPr>
          <p:cNvPr id="2" name="Textfeld 1"/>
          <p:cNvSpPr txBox="1"/>
          <p:nvPr/>
        </p:nvSpPr>
        <p:spPr>
          <a:xfrm>
            <a:off x="128956" y="1735019"/>
            <a:ext cx="4532010" cy="2862322"/>
          </a:xfrm>
          <a:prstGeom prst="rect">
            <a:avLst/>
          </a:prstGeom>
          <a:noFill/>
        </p:spPr>
        <p:txBody>
          <a:bodyPr wrap="none" rtlCol="0">
            <a:spAutoFit/>
          </a:bodyPr>
          <a:lstStyle/>
          <a:p>
            <a:r>
              <a:rPr lang="de-DE" sz="1800" dirty="0" smtClean="0"/>
              <a:t>Glutamate </a:t>
            </a:r>
            <a:r>
              <a:rPr lang="de-DE" sz="1800" dirty="0" err="1" smtClean="0"/>
              <a:t>Receptors</a:t>
            </a:r>
            <a:endParaRPr lang="de-DE" sz="1800" dirty="0" smtClean="0"/>
          </a:p>
          <a:p>
            <a:r>
              <a:rPr lang="de-DE" sz="1800" dirty="0"/>
              <a:t>	</a:t>
            </a:r>
            <a:r>
              <a:rPr lang="de-DE" sz="1800" dirty="0" smtClean="0"/>
              <a:t>AMPA-R</a:t>
            </a:r>
          </a:p>
          <a:p>
            <a:r>
              <a:rPr lang="de-DE" sz="1800" dirty="0"/>
              <a:t>	</a:t>
            </a:r>
            <a:r>
              <a:rPr lang="de-DE" sz="1800" dirty="0" smtClean="0"/>
              <a:t>NMDA-R</a:t>
            </a:r>
          </a:p>
          <a:p>
            <a:r>
              <a:rPr lang="de-DE" sz="1800" dirty="0"/>
              <a:t>	</a:t>
            </a:r>
            <a:r>
              <a:rPr lang="de-DE" sz="1800" dirty="0" err="1" smtClean="0"/>
              <a:t>mGluR</a:t>
            </a:r>
            <a:endParaRPr lang="de-DE" sz="1800" dirty="0" smtClean="0"/>
          </a:p>
          <a:p>
            <a:endParaRPr lang="de-DE" sz="1800" dirty="0" smtClean="0"/>
          </a:p>
          <a:p>
            <a:r>
              <a:rPr lang="de-DE" sz="1800" dirty="0" smtClean="0"/>
              <a:t>BDNF (Brain </a:t>
            </a:r>
            <a:r>
              <a:rPr lang="de-DE" sz="1800" dirty="0" err="1" smtClean="0"/>
              <a:t>Derived</a:t>
            </a:r>
            <a:r>
              <a:rPr lang="de-DE" sz="1800" dirty="0" smtClean="0"/>
              <a:t> </a:t>
            </a:r>
            <a:r>
              <a:rPr lang="de-DE" sz="1800" dirty="0" err="1" smtClean="0"/>
              <a:t>Neurotrophic</a:t>
            </a:r>
            <a:r>
              <a:rPr lang="de-DE" sz="1800" dirty="0" smtClean="0"/>
              <a:t> </a:t>
            </a:r>
            <a:r>
              <a:rPr lang="de-DE" sz="1800" dirty="0" err="1" smtClean="0"/>
              <a:t>Factor</a:t>
            </a:r>
            <a:r>
              <a:rPr lang="de-DE" sz="1800" dirty="0" smtClean="0"/>
              <a:t>)</a:t>
            </a:r>
          </a:p>
          <a:p>
            <a:endParaRPr lang="de-DE" sz="1800" dirty="0"/>
          </a:p>
          <a:p>
            <a:r>
              <a:rPr lang="de-DE" sz="1800" dirty="0" smtClean="0"/>
              <a:t>LTP </a:t>
            </a:r>
            <a:r>
              <a:rPr lang="de-DE" sz="1800" dirty="0" err="1" smtClean="0"/>
              <a:t>maintenance</a:t>
            </a:r>
            <a:endParaRPr lang="de-DE" sz="1800" dirty="0" smtClean="0"/>
          </a:p>
          <a:p>
            <a:r>
              <a:rPr lang="de-DE" sz="1800" dirty="0" err="1" smtClean="0"/>
              <a:t>Spine</a:t>
            </a:r>
            <a:r>
              <a:rPr lang="de-DE" sz="1800" dirty="0" smtClean="0"/>
              <a:t> </a:t>
            </a:r>
            <a:r>
              <a:rPr lang="de-DE" sz="1800" dirty="0" err="1" smtClean="0"/>
              <a:t>enlargement</a:t>
            </a:r>
            <a:endParaRPr lang="de-DE" sz="1800" dirty="0" smtClean="0"/>
          </a:p>
          <a:p>
            <a:r>
              <a:rPr lang="de-DE" sz="1800" dirty="0" err="1" smtClean="0"/>
              <a:t>Spine</a:t>
            </a:r>
            <a:r>
              <a:rPr lang="de-DE" sz="1800" dirty="0" smtClean="0"/>
              <a:t> </a:t>
            </a:r>
            <a:r>
              <a:rPr lang="de-DE" sz="1800" dirty="0" err="1" smtClean="0"/>
              <a:t>stability</a:t>
            </a:r>
            <a:endParaRPr lang="de-DE" sz="1800" dirty="0"/>
          </a:p>
        </p:txBody>
      </p:sp>
    </p:spTree>
    <p:extLst>
      <p:ext uri="{BB962C8B-B14F-4D97-AF65-F5344CB8AC3E}">
        <p14:creationId xmlns:p14="http://schemas.microsoft.com/office/powerpoint/2010/main" xmlns="" val="26057843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34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7068"/>
          <a:stretch/>
        </p:blipFill>
        <p:spPr bwMode="auto">
          <a:xfrm>
            <a:off x="3778605" y="1008181"/>
            <a:ext cx="4696682" cy="52871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bwMode="auto">
          <a:xfrm>
            <a:off x="23447"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err="1" smtClean="0">
                <a:solidFill>
                  <a:schemeClr val="tx2"/>
                </a:solidFill>
                <a:latin typeface="Verdana" pitchFamily="34" charset="0"/>
                <a:cs typeface="Verdana" pitchFamily="34" charset="0"/>
              </a:rPr>
              <a:t>Molecules</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involved</a:t>
            </a:r>
            <a:r>
              <a:rPr lang="de-DE" sz="3000" dirty="0" smtClean="0">
                <a:solidFill>
                  <a:schemeClr val="tx2"/>
                </a:solidFill>
                <a:latin typeface="Verdana" pitchFamily="34" charset="0"/>
                <a:cs typeface="Verdana" pitchFamily="34" charset="0"/>
              </a:rPr>
              <a:t> in </a:t>
            </a:r>
            <a:r>
              <a:rPr lang="de-DE" sz="3000" dirty="0" err="1" smtClean="0">
                <a:solidFill>
                  <a:schemeClr val="tx2"/>
                </a:solidFill>
                <a:latin typeface="Verdana" pitchFamily="34" charset="0"/>
                <a:cs typeface="Verdana" pitchFamily="34" charset="0"/>
              </a:rPr>
              <a:t>Plasticity</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of</a:t>
            </a:r>
            <a:r>
              <a:rPr lang="de-DE" sz="3000" dirty="0" smtClean="0">
                <a:solidFill>
                  <a:schemeClr val="tx2"/>
                </a:solidFill>
                <a:latin typeface="Verdana" pitchFamily="34" charset="0"/>
                <a:cs typeface="Verdana" pitchFamily="34" charset="0"/>
              </a:rPr>
              <a:t> </a:t>
            </a:r>
            <a:r>
              <a:rPr lang="de-DE" sz="3000" dirty="0" err="1" smtClean="0">
                <a:solidFill>
                  <a:schemeClr val="tx2"/>
                </a:solidFill>
                <a:latin typeface="Verdana" pitchFamily="34" charset="0"/>
                <a:cs typeface="Verdana" pitchFamily="34" charset="0"/>
              </a:rPr>
              <a:t>Synapses</a:t>
            </a:r>
            <a:endParaRPr lang="en-US" sz="3700" dirty="0">
              <a:solidFill>
                <a:schemeClr val="tx2"/>
              </a:solidFill>
              <a:latin typeface="Verdana" pitchFamily="34" charset="0"/>
              <a:ea typeface="MS PGothic" pitchFamily="34" charset="-128"/>
              <a:cs typeface="Verdana" pitchFamily="34" charset="0"/>
            </a:endParaRPr>
          </a:p>
        </p:txBody>
      </p:sp>
      <p:sp>
        <p:nvSpPr>
          <p:cNvPr id="2" name="Textfeld 1"/>
          <p:cNvSpPr txBox="1"/>
          <p:nvPr/>
        </p:nvSpPr>
        <p:spPr>
          <a:xfrm>
            <a:off x="128956" y="1735019"/>
            <a:ext cx="4532010" cy="2862322"/>
          </a:xfrm>
          <a:prstGeom prst="rect">
            <a:avLst/>
          </a:prstGeom>
          <a:noFill/>
        </p:spPr>
        <p:txBody>
          <a:bodyPr wrap="none" rtlCol="0">
            <a:spAutoFit/>
          </a:bodyPr>
          <a:lstStyle/>
          <a:p>
            <a:r>
              <a:rPr lang="de-DE" sz="1800" dirty="0" smtClean="0">
                <a:solidFill>
                  <a:srgbClr val="C00000"/>
                </a:solidFill>
              </a:rPr>
              <a:t>Glutamate</a:t>
            </a:r>
            <a:r>
              <a:rPr lang="de-DE" sz="1800" dirty="0" smtClean="0"/>
              <a:t> </a:t>
            </a:r>
            <a:r>
              <a:rPr lang="de-DE" sz="1800" dirty="0" err="1" smtClean="0"/>
              <a:t>Receptors</a:t>
            </a:r>
            <a:endParaRPr lang="de-DE" sz="1800" dirty="0" smtClean="0"/>
          </a:p>
          <a:p>
            <a:r>
              <a:rPr lang="de-DE" sz="1800" dirty="0"/>
              <a:t>	</a:t>
            </a:r>
            <a:r>
              <a:rPr lang="de-DE" sz="1800" dirty="0" smtClean="0"/>
              <a:t>AMPA-R</a:t>
            </a:r>
          </a:p>
          <a:p>
            <a:r>
              <a:rPr lang="de-DE" sz="1800" dirty="0"/>
              <a:t>	</a:t>
            </a:r>
            <a:r>
              <a:rPr lang="de-DE" sz="1800" dirty="0" smtClean="0"/>
              <a:t>NMDA-R</a:t>
            </a:r>
          </a:p>
          <a:p>
            <a:r>
              <a:rPr lang="de-DE" sz="1800" dirty="0"/>
              <a:t>	</a:t>
            </a:r>
            <a:r>
              <a:rPr lang="de-DE" sz="1800" dirty="0" err="1" smtClean="0"/>
              <a:t>mGluR</a:t>
            </a:r>
            <a:endParaRPr lang="de-DE" sz="1800" dirty="0" smtClean="0"/>
          </a:p>
          <a:p>
            <a:endParaRPr lang="de-DE" sz="1800" dirty="0" smtClean="0"/>
          </a:p>
          <a:p>
            <a:r>
              <a:rPr lang="de-DE" sz="1800" dirty="0" smtClean="0">
                <a:solidFill>
                  <a:srgbClr val="C00000"/>
                </a:solidFill>
              </a:rPr>
              <a:t>BDNF</a:t>
            </a:r>
            <a:r>
              <a:rPr lang="de-DE" sz="1800" dirty="0" smtClean="0"/>
              <a:t> (Brain </a:t>
            </a:r>
            <a:r>
              <a:rPr lang="de-DE" sz="1800" dirty="0" err="1" smtClean="0"/>
              <a:t>Derived</a:t>
            </a:r>
            <a:r>
              <a:rPr lang="de-DE" sz="1800" dirty="0" smtClean="0"/>
              <a:t> </a:t>
            </a:r>
            <a:r>
              <a:rPr lang="de-DE" sz="1800" dirty="0" err="1" smtClean="0"/>
              <a:t>Neurotrophic</a:t>
            </a:r>
            <a:r>
              <a:rPr lang="de-DE" sz="1800" dirty="0" smtClean="0"/>
              <a:t> </a:t>
            </a:r>
            <a:r>
              <a:rPr lang="de-DE" sz="1800" dirty="0" err="1" smtClean="0"/>
              <a:t>Factor</a:t>
            </a:r>
            <a:r>
              <a:rPr lang="de-DE" sz="1800" dirty="0" smtClean="0"/>
              <a:t>)</a:t>
            </a:r>
          </a:p>
          <a:p>
            <a:endParaRPr lang="de-DE" sz="1800" dirty="0"/>
          </a:p>
          <a:p>
            <a:r>
              <a:rPr lang="de-DE" sz="1800" dirty="0" smtClean="0">
                <a:solidFill>
                  <a:srgbClr val="C00000"/>
                </a:solidFill>
              </a:rPr>
              <a:t>LTP</a:t>
            </a:r>
            <a:r>
              <a:rPr lang="de-DE" sz="1800" dirty="0" smtClean="0"/>
              <a:t> </a:t>
            </a:r>
            <a:r>
              <a:rPr lang="de-DE" sz="1800" dirty="0" err="1" smtClean="0"/>
              <a:t>maintenance</a:t>
            </a:r>
            <a:endParaRPr lang="de-DE" sz="1800" dirty="0" smtClean="0"/>
          </a:p>
          <a:p>
            <a:r>
              <a:rPr lang="de-DE" sz="1800" dirty="0" err="1" smtClean="0">
                <a:solidFill>
                  <a:srgbClr val="C00000"/>
                </a:solidFill>
              </a:rPr>
              <a:t>Spine</a:t>
            </a:r>
            <a:r>
              <a:rPr lang="de-DE" sz="1800" dirty="0" smtClean="0"/>
              <a:t> </a:t>
            </a:r>
            <a:r>
              <a:rPr lang="de-DE" sz="1800" dirty="0" err="1" smtClean="0"/>
              <a:t>enlargement</a:t>
            </a:r>
            <a:endParaRPr lang="de-DE" sz="1800" dirty="0" smtClean="0"/>
          </a:p>
          <a:p>
            <a:r>
              <a:rPr lang="de-DE" sz="1800" dirty="0" err="1" smtClean="0"/>
              <a:t>Spine</a:t>
            </a:r>
            <a:r>
              <a:rPr lang="de-DE" sz="1800" dirty="0" smtClean="0"/>
              <a:t> </a:t>
            </a:r>
            <a:r>
              <a:rPr lang="de-DE" sz="1800" dirty="0" err="1" smtClean="0"/>
              <a:t>stability</a:t>
            </a:r>
            <a:endParaRPr lang="de-DE" sz="1800" dirty="0"/>
          </a:p>
        </p:txBody>
      </p:sp>
    </p:spTree>
    <p:extLst>
      <p:ext uri="{BB962C8B-B14F-4D97-AF65-F5344CB8AC3E}">
        <p14:creationId xmlns:p14="http://schemas.microsoft.com/office/powerpoint/2010/main" xmlns="" val="3020554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smtClean="0">
                <a:solidFill>
                  <a:srgbClr val="C00000"/>
                </a:solidFill>
                <a:latin typeface="Verdana" pitchFamily="34" charset="0"/>
                <a:cs typeface="Verdana" pitchFamily="34" charset="0"/>
              </a:rPr>
              <a:t>Adult Neurogenesis</a:t>
            </a:r>
            <a:r>
              <a:rPr lang="de-DE" sz="2800" i="1" dirty="0" smtClean="0">
                <a:solidFill>
                  <a:srgbClr val="C00000"/>
                </a:solidFill>
                <a:latin typeface="Verdana" pitchFamily="34" charset="0"/>
                <a:cs typeface="Verdana" pitchFamily="34" charset="0"/>
              </a:rPr>
              <a:t>?</a:t>
            </a:r>
            <a:endParaRPr lang="de-DE" sz="3100" i="1" dirty="0" smtClean="0">
              <a:solidFill>
                <a:srgbClr val="C00000"/>
              </a:solidFill>
              <a:latin typeface="Verdana" pitchFamily="34" charset="0"/>
              <a:cs typeface="Verdana" pitchFamily="34" charset="0"/>
            </a:endParaRPr>
          </a:p>
          <a:p>
            <a:pPr algn="ctr" eaLnBrk="1" hangingPunct="1">
              <a:spcAft>
                <a:spcPts val="600"/>
              </a:spcAft>
            </a:pPr>
            <a:r>
              <a:rPr lang="de-DE" sz="3100" i="1" dirty="0" smtClean="0">
                <a:solidFill>
                  <a:srgbClr val="C00000"/>
                </a:solidFill>
                <a:latin typeface="Verdana" pitchFamily="34" charset="0"/>
                <a:cs typeface="Verdana" pitchFamily="34" charset="0"/>
              </a:rPr>
              <a:t>(</a:t>
            </a:r>
            <a:r>
              <a:rPr lang="de-DE" sz="3100" i="1" dirty="0" err="1" smtClean="0">
                <a:solidFill>
                  <a:srgbClr val="C00000"/>
                </a:solidFill>
                <a:latin typeface="Verdana" pitchFamily="34" charset="0"/>
                <a:cs typeface="Verdana" pitchFamily="34" charset="0"/>
              </a:rPr>
              <a:t>new</a:t>
            </a:r>
            <a:r>
              <a:rPr lang="de-DE" sz="3100" i="1" dirty="0" smtClean="0">
                <a:solidFill>
                  <a:srgbClr val="C00000"/>
                </a:solidFill>
                <a:latin typeface="Verdana" pitchFamily="34" charset="0"/>
                <a:cs typeface="Verdana" pitchFamily="34" charset="0"/>
              </a:rPr>
              <a:t> </a:t>
            </a:r>
            <a:r>
              <a:rPr lang="de-DE" sz="3100" i="1" dirty="0" err="1" smtClean="0">
                <a:solidFill>
                  <a:srgbClr val="C00000"/>
                </a:solidFill>
                <a:latin typeface="Verdana" pitchFamily="34" charset="0"/>
                <a:cs typeface="Verdana" pitchFamily="34" charset="0"/>
              </a:rPr>
              <a:t>neurons</a:t>
            </a:r>
            <a:r>
              <a:rPr lang="de-DE" sz="3100" i="1" dirty="0">
                <a:solidFill>
                  <a:srgbClr val="C00000"/>
                </a:solidFill>
                <a:latin typeface="Verdana" pitchFamily="34" charset="0"/>
                <a:cs typeface="Verdana" pitchFamily="34" charset="0"/>
              </a:rPr>
              <a:t>)</a:t>
            </a:r>
            <a:endParaRPr lang="de-DE" sz="3100" i="1" dirty="0" smtClean="0">
              <a:solidFill>
                <a:srgbClr val="C00000"/>
              </a:solidFill>
              <a:latin typeface="Verdana" pitchFamily="34" charset="0"/>
              <a:cs typeface="Verdana" pitchFamily="34" charset="0"/>
            </a:endParaRPr>
          </a:p>
        </p:txBody>
      </p:sp>
      <p:sp>
        <p:nvSpPr>
          <p:cNvPr id="3" name="Title 1"/>
          <p:cNvSpPr txBox="1">
            <a:spLocks/>
          </p:cNvSpPr>
          <p:nvPr/>
        </p:nvSpPr>
        <p:spPr bwMode="auto">
          <a:xfrm>
            <a:off x="23447" y="1751746"/>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dirty="0" err="1" smtClean="0">
                <a:solidFill>
                  <a:schemeClr val="tx2"/>
                </a:solidFill>
                <a:latin typeface="Verdana" pitchFamily="34" charset="0"/>
                <a:cs typeface="Verdana" pitchFamily="34" charset="0"/>
              </a:rPr>
              <a:t>Exists</a:t>
            </a:r>
            <a:r>
              <a:rPr lang="de-DE" sz="3100" dirty="0" smtClean="0">
                <a:solidFill>
                  <a:schemeClr val="tx2"/>
                </a:solidFill>
                <a:latin typeface="Verdana" pitchFamily="34" charset="0"/>
                <a:cs typeface="Verdana" pitchFamily="34" charset="0"/>
              </a:rPr>
              <a:t>!</a:t>
            </a:r>
          </a:p>
          <a:p>
            <a:pPr algn="ctr" eaLnBrk="1" hangingPunct="1">
              <a:spcAft>
                <a:spcPts val="600"/>
              </a:spcAft>
            </a:pPr>
            <a:endParaRPr lang="de-DE" sz="3100" dirty="0">
              <a:solidFill>
                <a:schemeClr val="tx2"/>
              </a:solidFill>
              <a:latin typeface="Verdana" pitchFamily="34" charset="0"/>
              <a:cs typeface="Verdana" pitchFamily="34" charset="0"/>
            </a:endParaRPr>
          </a:p>
          <a:p>
            <a:pPr eaLnBrk="1" hangingPunct="1">
              <a:spcAft>
                <a:spcPts val="600"/>
              </a:spcAft>
            </a:pPr>
            <a:r>
              <a:rPr lang="de-DE" dirty="0" smtClean="0">
                <a:solidFill>
                  <a:schemeClr val="tx2"/>
                </a:solidFill>
                <a:latin typeface="Verdana" pitchFamily="34" charset="0"/>
                <a:cs typeface="Verdana" pitchFamily="34" charset="0"/>
              </a:rPr>
              <a:t>Sites: </a:t>
            </a:r>
          </a:p>
          <a:p>
            <a:pPr marL="342900" indent="-342900" eaLnBrk="1" hangingPunct="1">
              <a:spcAft>
                <a:spcPts val="600"/>
              </a:spcAft>
              <a:buFontTx/>
              <a:buChar char="-"/>
            </a:pPr>
            <a:r>
              <a:rPr lang="de-DE" dirty="0" err="1" smtClean="0">
                <a:solidFill>
                  <a:schemeClr val="tx2"/>
                </a:solidFill>
                <a:latin typeface="Verdana" pitchFamily="34" charset="0"/>
                <a:cs typeface="Verdana" pitchFamily="34" charset="0"/>
              </a:rPr>
              <a:t>definitely</a:t>
            </a:r>
            <a:r>
              <a:rPr lang="de-DE" dirty="0" smtClean="0">
                <a:solidFill>
                  <a:schemeClr val="tx2"/>
                </a:solidFill>
                <a:latin typeface="Verdana" pitchFamily="34" charset="0"/>
                <a:cs typeface="Verdana" pitchFamily="34" charset="0"/>
              </a:rPr>
              <a:t> </a:t>
            </a:r>
            <a:r>
              <a:rPr lang="de-DE" dirty="0">
                <a:solidFill>
                  <a:schemeClr val="tx2"/>
                </a:solidFill>
                <a:latin typeface="Verdana" pitchFamily="34" charset="0"/>
                <a:cs typeface="Verdana" pitchFamily="34" charset="0"/>
              </a:rPr>
              <a:t>in </a:t>
            </a:r>
            <a:r>
              <a:rPr lang="de-DE" dirty="0" err="1" smtClean="0">
                <a:solidFill>
                  <a:schemeClr val="tx2"/>
                </a:solidFill>
                <a:latin typeface="Verdana" pitchFamily="34" charset="0"/>
                <a:cs typeface="Verdana" pitchFamily="34" charset="0"/>
              </a:rPr>
              <a:t>subventricular</a:t>
            </a:r>
            <a:r>
              <a:rPr lang="de-DE" dirty="0" smtClean="0">
                <a:solidFill>
                  <a:schemeClr val="tx2"/>
                </a:solidFill>
                <a:latin typeface="Verdana" pitchFamily="34" charset="0"/>
                <a:cs typeface="Verdana" pitchFamily="34" charset="0"/>
              </a:rPr>
              <a:t> </a:t>
            </a:r>
            <a:r>
              <a:rPr lang="de-DE" dirty="0" err="1">
                <a:solidFill>
                  <a:schemeClr val="tx2"/>
                </a:solidFill>
                <a:latin typeface="Verdana" pitchFamily="34" charset="0"/>
                <a:cs typeface="Verdana" pitchFamily="34" charset="0"/>
              </a:rPr>
              <a:t>zone</a:t>
            </a:r>
            <a:r>
              <a:rPr lang="de-DE" dirty="0">
                <a:solidFill>
                  <a:schemeClr val="tx2"/>
                </a:solidFill>
                <a:latin typeface="Verdana" pitchFamily="34" charset="0"/>
                <a:cs typeface="Verdana" pitchFamily="34" charset="0"/>
              </a:rPr>
              <a:t> (SVZ) </a:t>
            </a:r>
            <a:r>
              <a:rPr lang="de-DE" dirty="0" err="1">
                <a:solidFill>
                  <a:schemeClr val="tx2"/>
                </a:solidFill>
                <a:latin typeface="Verdana" pitchFamily="34" charset="0"/>
                <a:cs typeface="Verdana" pitchFamily="34" charset="0"/>
              </a:rPr>
              <a:t>of</a:t>
            </a:r>
            <a:r>
              <a:rPr lang="de-DE" dirty="0">
                <a:solidFill>
                  <a:schemeClr val="tx2"/>
                </a:solidFill>
                <a:latin typeface="Verdana" pitchFamily="34" charset="0"/>
                <a:cs typeface="Verdana" pitchFamily="34" charset="0"/>
              </a:rPr>
              <a:t> </a:t>
            </a:r>
            <a:r>
              <a:rPr lang="de-DE" dirty="0" smtClean="0">
                <a:solidFill>
                  <a:schemeClr val="tx2"/>
                </a:solidFill>
                <a:latin typeface="Verdana" pitchFamily="34" charset="0"/>
                <a:cs typeface="Verdana" pitchFamily="34" charset="0"/>
              </a:rPr>
              <a:t>lateral </a:t>
            </a:r>
            <a:r>
              <a:rPr lang="de-DE" dirty="0" err="1" smtClean="0">
                <a:solidFill>
                  <a:schemeClr val="tx2"/>
                </a:solidFill>
                <a:latin typeface="Verdana" pitchFamily="34" charset="0"/>
                <a:cs typeface="Verdana" pitchFamily="34" charset="0"/>
              </a:rPr>
              <a:t>ventricles</a:t>
            </a:r>
            <a:r>
              <a:rPr lang="de-DE" dirty="0" smtClean="0">
                <a:solidFill>
                  <a:schemeClr val="tx2"/>
                </a:solidFill>
                <a:latin typeface="Verdana" pitchFamily="34" charset="0"/>
                <a:cs typeface="Verdana" pitchFamily="34" charset="0"/>
              </a:rPr>
              <a:t> </a:t>
            </a:r>
            <a:r>
              <a:rPr lang="de-DE" dirty="0" err="1">
                <a:solidFill>
                  <a:schemeClr val="tx2"/>
                </a:solidFill>
                <a:latin typeface="Verdana" pitchFamily="34" charset="0"/>
                <a:cs typeface="Verdana" pitchFamily="34" charset="0"/>
              </a:rPr>
              <a:t>and</a:t>
            </a:r>
            <a:r>
              <a:rPr lang="de-DE" dirty="0">
                <a:solidFill>
                  <a:schemeClr val="tx2"/>
                </a:solidFill>
                <a:latin typeface="Verdana" pitchFamily="34" charset="0"/>
                <a:cs typeface="Verdana" pitchFamily="34" charset="0"/>
              </a:rPr>
              <a:t> subgranular </a:t>
            </a:r>
            <a:r>
              <a:rPr lang="de-DE" dirty="0" err="1">
                <a:solidFill>
                  <a:schemeClr val="tx2"/>
                </a:solidFill>
                <a:latin typeface="Verdana" pitchFamily="34" charset="0"/>
                <a:cs typeface="Verdana" pitchFamily="34" charset="0"/>
              </a:rPr>
              <a:t>zone</a:t>
            </a:r>
            <a:r>
              <a:rPr lang="de-DE" dirty="0">
                <a:solidFill>
                  <a:schemeClr val="tx2"/>
                </a:solidFill>
                <a:latin typeface="Verdana" pitchFamily="34" charset="0"/>
                <a:cs typeface="Verdana" pitchFamily="34" charset="0"/>
              </a:rPr>
              <a:t> (SGZ) in </a:t>
            </a:r>
            <a:r>
              <a:rPr lang="de-DE" dirty="0" err="1" smtClean="0">
                <a:solidFill>
                  <a:schemeClr val="tx2"/>
                </a:solidFill>
                <a:latin typeface="Verdana" pitchFamily="34" charset="0"/>
                <a:cs typeface="Verdana" pitchFamily="34" charset="0"/>
              </a:rPr>
              <a:t>hippocampus</a:t>
            </a:r>
            <a:endParaRPr lang="de-DE" dirty="0" smtClean="0">
              <a:solidFill>
                <a:schemeClr val="tx2"/>
              </a:solidFill>
              <a:latin typeface="Verdana" pitchFamily="34" charset="0"/>
              <a:cs typeface="Verdana" pitchFamily="34" charset="0"/>
            </a:endParaRPr>
          </a:p>
          <a:p>
            <a:pPr marL="342900" indent="-342900" eaLnBrk="1" hangingPunct="1">
              <a:spcAft>
                <a:spcPts val="600"/>
              </a:spcAft>
              <a:buFontTx/>
              <a:buChar char="-"/>
            </a:pPr>
            <a:r>
              <a:rPr lang="de-DE" dirty="0" err="1" smtClean="0">
                <a:solidFill>
                  <a:schemeClr val="tx2"/>
                </a:solidFill>
                <a:latin typeface="Verdana" pitchFamily="34" charset="0"/>
                <a:cs typeface="Verdana" pitchFamily="34" charset="0"/>
              </a:rPr>
              <a:t>Controversial</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for</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other</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parts</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of</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the</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brain</a:t>
            </a:r>
            <a:endParaRPr lang="de-DE" dirty="0" smtClean="0">
              <a:solidFill>
                <a:schemeClr val="tx2"/>
              </a:solidFill>
              <a:latin typeface="Verdana" pitchFamily="34" charset="0"/>
              <a:cs typeface="Verdana" pitchFamily="34" charset="0"/>
            </a:endParaRPr>
          </a:p>
          <a:p>
            <a:pPr eaLnBrk="1" hangingPunct="1">
              <a:spcAft>
                <a:spcPts val="600"/>
              </a:spcAft>
            </a:pPr>
            <a:endParaRPr lang="de-DE" dirty="0">
              <a:solidFill>
                <a:schemeClr val="tx2"/>
              </a:solidFill>
              <a:latin typeface="Verdana" pitchFamily="34" charset="0"/>
              <a:cs typeface="Verdana" pitchFamily="34" charset="0"/>
            </a:endParaRPr>
          </a:p>
          <a:p>
            <a:pPr marL="342900" indent="-342900" eaLnBrk="1" hangingPunct="1">
              <a:spcAft>
                <a:spcPts val="600"/>
              </a:spcAft>
              <a:buFontTx/>
              <a:buChar char="-"/>
            </a:pPr>
            <a:endParaRPr lang="de-DE" dirty="0" smtClean="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3426008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1570751" y="1204913"/>
            <a:ext cx="5453563" cy="2917825"/>
            <a:chOff x="1942506" y="2960688"/>
            <a:chExt cx="6134694" cy="2917825"/>
          </a:xfrm>
        </p:grpSpPr>
        <p:sp>
          <p:nvSpPr>
            <p:cNvPr id="6156" name="Line 16"/>
            <p:cNvSpPr>
              <a:spLocks noChangeShapeType="1"/>
            </p:cNvSpPr>
            <p:nvPr/>
          </p:nvSpPr>
          <p:spPr bwMode="auto">
            <a:xfrm flipV="1">
              <a:off x="2551113" y="5857875"/>
              <a:ext cx="5526087" cy="952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a:lstStyle/>
            <a:p>
              <a:endParaRPr lang="de-DE"/>
            </a:p>
          </p:txBody>
        </p:sp>
        <p:sp>
          <p:nvSpPr>
            <p:cNvPr id="6157" name="Text Box 17"/>
            <p:cNvSpPr txBox="1">
              <a:spLocks noChangeArrowheads="1"/>
            </p:cNvSpPr>
            <p:nvPr/>
          </p:nvSpPr>
          <p:spPr bwMode="auto">
            <a:xfrm rot="16200000">
              <a:off x="1149794" y="4372966"/>
              <a:ext cx="2173992" cy="588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sz="1400" b="1" dirty="0" smtClean="0">
                  <a:latin typeface="Arial" charset="0"/>
                </a:rPr>
                <a:t>Neuronal </a:t>
              </a:r>
              <a:r>
                <a:rPr lang="de-DE" sz="1400" b="1" dirty="0" err="1" smtClean="0">
                  <a:latin typeface="Arial" charset="0"/>
                </a:rPr>
                <a:t>Devlwopment</a:t>
              </a:r>
              <a:endParaRPr lang="de-DE" sz="1400" b="1" dirty="0">
                <a:latin typeface="Arial" charset="0"/>
              </a:endParaRPr>
            </a:p>
            <a:p>
              <a:pPr algn="ctr" eaLnBrk="1" hangingPunct="1"/>
              <a:r>
                <a:rPr lang="de-DE" sz="1400" b="1" dirty="0" err="1">
                  <a:latin typeface="Arial" charset="0"/>
                </a:rPr>
                <a:t>o</a:t>
              </a:r>
              <a:r>
                <a:rPr lang="de-DE" sz="1400" b="1" dirty="0" err="1" smtClean="0">
                  <a:latin typeface="Arial" charset="0"/>
                </a:rPr>
                <a:t>f</a:t>
              </a:r>
              <a:r>
                <a:rPr lang="de-DE" sz="1400" b="1" dirty="0" smtClean="0">
                  <a:latin typeface="Arial" charset="0"/>
                </a:rPr>
                <a:t> </a:t>
              </a:r>
              <a:r>
                <a:rPr lang="de-DE" sz="1400" b="1" dirty="0" err="1" smtClean="0">
                  <a:latin typeface="Arial" charset="0"/>
                </a:rPr>
                <a:t>the</a:t>
              </a:r>
              <a:r>
                <a:rPr lang="de-DE" sz="1400" b="1" dirty="0" smtClean="0">
                  <a:latin typeface="Arial" charset="0"/>
                </a:rPr>
                <a:t> Brain</a:t>
              </a:r>
              <a:endParaRPr lang="en-US" sz="1400" b="1" dirty="0">
                <a:latin typeface="Arial" charset="0"/>
              </a:endParaRPr>
            </a:p>
          </p:txBody>
        </p:sp>
        <p:sp>
          <p:nvSpPr>
            <p:cNvPr id="6158" name="Text Box 18"/>
            <p:cNvSpPr txBox="1">
              <a:spLocks noChangeArrowheads="1"/>
            </p:cNvSpPr>
            <p:nvPr/>
          </p:nvSpPr>
          <p:spPr bwMode="auto">
            <a:xfrm>
              <a:off x="7322855" y="5554860"/>
              <a:ext cx="5882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dirty="0" smtClean="0">
                  <a:latin typeface="Arial" charset="0"/>
                </a:rPr>
                <a:t>Age</a:t>
              </a:r>
              <a:endParaRPr lang="en-US" sz="1400" b="1" dirty="0">
                <a:latin typeface="Arial" charset="0"/>
              </a:endParaRPr>
            </a:p>
          </p:txBody>
        </p:sp>
        <p:sp>
          <p:nvSpPr>
            <p:cNvPr id="6159" name="Text Box 19"/>
            <p:cNvSpPr txBox="1">
              <a:spLocks noChangeArrowheads="1"/>
            </p:cNvSpPr>
            <p:nvPr/>
          </p:nvSpPr>
          <p:spPr bwMode="auto">
            <a:xfrm>
              <a:off x="6334125" y="4013200"/>
              <a:ext cx="143945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dirty="0">
                  <a:latin typeface="Arial" charset="0"/>
                </a:rPr>
                <a:t>„</a:t>
              </a:r>
              <a:r>
                <a:rPr lang="de-DE" sz="1400" b="1" dirty="0" err="1">
                  <a:latin typeface="Arial" charset="0"/>
                </a:rPr>
                <a:t>hard-wired</a:t>
              </a:r>
              <a:r>
                <a:rPr lang="de-DE" sz="1400" b="1" dirty="0">
                  <a:latin typeface="Arial" charset="0"/>
                </a:rPr>
                <a:t>“</a:t>
              </a:r>
              <a:endParaRPr lang="en-US" sz="1400" b="1" dirty="0">
                <a:latin typeface="Arial" charset="0"/>
              </a:endParaRPr>
            </a:p>
          </p:txBody>
        </p:sp>
        <p:sp>
          <p:nvSpPr>
            <p:cNvPr id="6160" name="Text Box 21"/>
            <p:cNvSpPr txBox="1">
              <a:spLocks noChangeArrowheads="1"/>
            </p:cNvSpPr>
            <p:nvPr/>
          </p:nvSpPr>
          <p:spPr bwMode="auto">
            <a:xfrm>
              <a:off x="2687063" y="2960688"/>
              <a:ext cx="48671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400" b="1" u="sng" dirty="0" smtClean="0">
                  <a:latin typeface="Arial" charset="0"/>
                </a:rPr>
                <a:t>Classic View </a:t>
              </a:r>
              <a:r>
                <a:rPr lang="de-DE" sz="1400" b="1" u="sng" dirty="0" err="1" smtClean="0">
                  <a:latin typeface="Arial" charset="0"/>
                </a:rPr>
                <a:t>of</a:t>
              </a:r>
              <a:r>
                <a:rPr lang="de-DE" sz="1400" b="1" u="sng" dirty="0" smtClean="0">
                  <a:latin typeface="Arial" charset="0"/>
                </a:rPr>
                <a:t> </a:t>
              </a:r>
              <a:r>
                <a:rPr lang="de-DE" sz="1400" b="1" u="sng" dirty="0" err="1" smtClean="0">
                  <a:latin typeface="Arial" charset="0"/>
                </a:rPr>
                <a:t>Neuroplasticity</a:t>
              </a:r>
              <a:r>
                <a:rPr lang="de-DE" sz="1400" b="1" u="sng" dirty="0" smtClean="0">
                  <a:latin typeface="Arial" charset="0"/>
                </a:rPr>
                <a:t> </a:t>
              </a:r>
              <a:r>
                <a:rPr lang="de-DE" sz="1400" b="1" u="sng" dirty="0" err="1" smtClean="0">
                  <a:latin typeface="Arial" charset="0"/>
                </a:rPr>
                <a:t>across</a:t>
              </a:r>
              <a:r>
                <a:rPr lang="de-DE" sz="1400" b="1" u="sng" dirty="0" smtClean="0">
                  <a:latin typeface="Arial" charset="0"/>
                </a:rPr>
                <a:t> </a:t>
              </a:r>
              <a:r>
                <a:rPr lang="de-DE" sz="1400" b="1" u="sng" dirty="0" err="1" smtClean="0">
                  <a:latin typeface="Arial" charset="0"/>
                </a:rPr>
                <a:t>lifespan</a:t>
              </a:r>
              <a:endParaRPr lang="en-US" sz="1400" b="1" u="sng" dirty="0">
                <a:latin typeface="Arial" charset="0"/>
              </a:endParaRPr>
            </a:p>
          </p:txBody>
        </p:sp>
        <p:sp>
          <p:nvSpPr>
            <p:cNvPr id="6161" name="Line 22"/>
            <p:cNvSpPr>
              <a:spLocks noChangeShapeType="1"/>
            </p:cNvSpPr>
            <p:nvPr/>
          </p:nvSpPr>
          <p:spPr bwMode="auto">
            <a:xfrm flipV="1">
              <a:off x="2562225" y="3328988"/>
              <a:ext cx="3175" cy="254952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a:lstStyle/>
            <a:p>
              <a:endParaRPr lang="de-DE"/>
            </a:p>
          </p:txBody>
        </p:sp>
        <p:sp>
          <p:nvSpPr>
            <p:cNvPr id="6162" name="Rectangle 15"/>
            <p:cNvSpPr>
              <a:spLocks noChangeArrowheads="1"/>
            </p:cNvSpPr>
            <p:nvPr/>
          </p:nvSpPr>
          <p:spPr bwMode="auto">
            <a:xfrm>
              <a:off x="2576513" y="3460750"/>
              <a:ext cx="1200150" cy="2397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6163" name="Freeform 13"/>
            <p:cNvSpPr>
              <a:spLocks/>
            </p:cNvSpPr>
            <p:nvPr/>
          </p:nvSpPr>
          <p:spPr bwMode="auto">
            <a:xfrm>
              <a:off x="2597150" y="4376738"/>
              <a:ext cx="4953000" cy="1446212"/>
            </a:xfrm>
            <a:custGeom>
              <a:avLst/>
              <a:gdLst>
                <a:gd name="T0" fmla="*/ 0 w 2984"/>
                <a:gd name="T1" fmla="*/ 2147483647 h 1256"/>
                <a:gd name="T2" fmla="*/ 2147483647 w 2984"/>
                <a:gd name="T3" fmla="*/ 2147483647 h 1256"/>
                <a:gd name="T4" fmla="*/ 2147483647 w 2984"/>
                <a:gd name="T5" fmla="*/ 0 h 1256"/>
                <a:gd name="T6" fmla="*/ 0 60000 65536"/>
                <a:gd name="T7" fmla="*/ 0 60000 65536"/>
                <a:gd name="T8" fmla="*/ 0 60000 65536"/>
                <a:gd name="T9" fmla="*/ 0 w 2984"/>
                <a:gd name="T10" fmla="*/ 0 h 1256"/>
                <a:gd name="T11" fmla="*/ 2984 w 2984"/>
                <a:gd name="T12" fmla="*/ 1256 h 1256"/>
              </a:gdLst>
              <a:ahLst/>
              <a:cxnLst>
                <a:cxn ang="T6">
                  <a:pos x="T0" y="T1"/>
                </a:cxn>
                <a:cxn ang="T7">
                  <a:pos x="T2" y="T3"/>
                </a:cxn>
                <a:cxn ang="T8">
                  <a:pos x="T4" y="T5"/>
                </a:cxn>
              </a:cxnLst>
              <a:rect l="T9" t="T10" r="T11" b="T12"/>
              <a:pathLst>
                <a:path w="2984" h="1256">
                  <a:moveTo>
                    <a:pt x="0" y="1256"/>
                  </a:moveTo>
                  <a:cubicBezTo>
                    <a:pt x="183" y="852"/>
                    <a:pt x="367" y="449"/>
                    <a:pt x="864" y="240"/>
                  </a:cubicBezTo>
                  <a:cubicBezTo>
                    <a:pt x="1361" y="31"/>
                    <a:pt x="2172" y="15"/>
                    <a:pt x="2984" y="0"/>
                  </a:cubicBezTo>
                </a:path>
              </a:pathLst>
            </a:custGeom>
            <a:noFill/>
            <a:ln w="38100"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de-DE"/>
            </a:p>
          </p:txBody>
        </p:sp>
      </p:grpSp>
      <p:sp>
        <p:nvSpPr>
          <p:cNvPr id="6149" name="Title 1"/>
          <p:cNvSpPr txBox="1">
            <a:spLocks/>
          </p:cNvSpPr>
          <p:nvPr/>
        </p:nvSpPr>
        <p:spPr bwMode="auto">
          <a:xfrm>
            <a:off x="0" y="2746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endParaRPr lang="de-DE" sz="3100" dirty="0">
              <a:solidFill>
                <a:schemeClr val="tx2"/>
              </a:solidFill>
              <a:latin typeface="Verdana" pitchFamily="34" charset="0"/>
              <a:ea typeface="MS PGothic" pitchFamily="34" charset="-128"/>
              <a:cs typeface="Verdana" pitchFamily="34" charset="0"/>
            </a:endParaRPr>
          </a:p>
        </p:txBody>
      </p:sp>
      <p:sp>
        <p:nvSpPr>
          <p:cNvPr id="21" name="Title 1"/>
          <p:cNvSpPr txBox="1">
            <a:spLocks/>
          </p:cNvSpPr>
          <p:nvPr/>
        </p:nvSpPr>
        <p:spPr bwMode="auto">
          <a:xfrm>
            <a:off x="152400"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smtClean="0">
                <a:solidFill>
                  <a:schemeClr val="tx2"/>
                </a:solidFill>
                <a:latin typeface="Verdana" pitchFamily="34" charset="0"/>
                <a:cs typeface="Verdana" pitchFamily="34" charset="0"/>
              </a:rPr>
              <a:t>Classic View on </a:t>
            </a:r>
            <a:r>
              <a:rPr lang="de-DE" sz="3000" dirty="0" err="1" smtClean="0">
                <a:solidFill>
                  <a:schemeClr val="tx2"/>
                </a:solidFill>
                <a:latin typeface="Verdana" pitchFamily="34" charset="0"/>
                <a:cs typeface="Verdana" pitchFamily="34" charset="0"/>
              </a:rPr>
              <a:t>Neuroplasticity</a:t>
            </a:r>
            <a:endParaRPr lang="de-DE" sz="3000" dirty="0" smtClean="0">
              <a:solidFill>
                <a:schemeClr val="tx2"/>
              </a:solidFill>
              <a:latin typeface="Verdana" pitchFamily="34" charset="0"/>
              <a:cs typeface="Verdana" pitchFamily="34" charset="0"/>
            </a:endParaRPr>
          </a:p>
          <a:p>
            <a:pPr algn="ctr" eaLnBrk="1" hangingPunct="1">
              <a:spcAft>
                <a:spcPts val="600"/>
              </a:spcAft>
            </a:pPr>
            <a:endParaRPr lang="en-US" sz="3000" dirty="0">
              <a:solidFill>
                <a:schemeClr val="tx2"/>
              </a:solidFill>
              <a:latin typeface="Verdana" pitchFamily="34" charset="0"/>
              <a:cs typeface="Verdana" pitchFamily="34" charset="0"/>
            </a:endParaRPr>
          </a:p>
        </p:txBody>
      </p:sp>
      <p:sp>
        <p:nvSpPr>
          <p:cNvPr id="2" name="Textfeld 1"/>
          <p:cNvSpPr txBox="1"/>
          <p:nvPr/>
        </p:nvSpPr>
        <p:spPr>
          <a:xfrm>
            <a:off x="2085626" y="4150458"/>
            <a:ext cx="4557658" cy="369332"/>
          </a:xfrm>
          <a:prstGeom prst="rect">
            <a:avLst/>
          </a:prstGeom>
          <a:noFill/>
        </p:spPr>
        <p:txBody>
          <a:bodyPr wrap="none" rtlCol="0">
            <a:spAutoFit/>
          </a:bodyPr>
          <a:lstStyle/>
          <a:p>
            <a:r>
              <a:rPr lang="de-DE" sz="1800" dirty="0"/>
              <a:t>i</a:t>
            </a:r>
            <a:r>
              <a:rPr lang="de-DE" sz="1800" dirty="0" smtClean="0"/>
              <a:t>n </a:t>
            </a:r>
            <a:r>
              <a:rPr lang="de-DE" sz="1800" dirty="0" err="1" smtClean="0"/>
              <a:t>utero</a:t>
            </a:r>
            <a:r>
              <a:rPr lang="de-DE" sz="1800" dirty="0" smtClean="0"/>
              <a:t>      </a:t>
            </a:r>
            <a:r>
              <a:rPr lang="de-DE" sz="1800" dirty="0" err="1" smtClean="0"/>
              <a:t>child</a:t>
            </a:r>
            <a:r>
              <a:rPr lang="de-DE" sz="1800" dirty="0" smtClean="0"/>
              <a:t>                                  adult</a:t>
            </a:r>
            <a:endParaRPr lang="de-DE" sz="1800" dirty="0"/>
          </a:p>
        </p:txBody>
      </p:sp>
      <p:sp>
        <p:nvSpPr>
          <p:cNvPr id="3" name="Textfeld 2"/>
          <p:cNvSpPr txBox="1"/>
          <p:nvPr/>
        </p:nvSpPr>
        <p:spPr>
          <a:xfrm>
            <a:off x="1164150" y="5263662"/>
            <a:ext cx="7013458" cy="830997"/>
          </a:xfrm>
          <a:prstGeom prst="rect">
            <a:avLst/>
          </a:prstGeom>
          <a:noFill/>
        </p:spPr>
        <p:txBody>
          <a:bodyPr wrap="none" rtlCol="0">
            <a:spAutoFit/>
          </a:bodyPr>
          <a:lstStyle/>
          <a:p>
            <a:r>
              <a:rPr lang="de-DE" dirty="0" smtClean="0"/>
              <a:t>In </a:t>
            </a:r>
            <a:r>
              <a:rPr lang="de-DE" dirty="0" err="1" smtClean="0"/>
              <a:t>the</a:t>
            </a:r>
            <a:r>
              <a:rPr lang="de-DE" dirty="0" smtClean="0"/>
              <a:t> classic </a:t>
            </a:r>
            <a:r>
              <a:rPr lang="de-DE" dirty="0" err="1" smtClean="0"/>
              <a:t>view</a:t>
            </a:r>
            <a:r>
              <a:rPr lang="de-DE" dirty="0" smtClean="0"/>
              <a:t> </a:t>
            </a:r>
            <a:r>
              <a:rPr lang="de-DE" dirty="0" err="1" smtClean="0"/>
              <a:t>there</a:t>
            </a:r>
            <a:r>
              <a:rPr lang="de-DE" dirty="0" smtClean="0"/>
              <a:t> </a:t>
            </a:r>
            <a:r>
              <a:rPr lang="de-DE" dirty="0" err="1" smtClean="0"/>
              <a:t>are</a:t>
            </a:r>
            <a:r>
              <a:rPr lang="de-DE" dirty="0" smtClean="0"/>
              <a:t> </a:t>
            </a:r>
            <a:r>
              <a:rPr lang="de-DE" dirty="0" err="1" smtClean="0"/>
              <a:t>no</a:t>
            </a:r>
            <a:r>
              <a:rPr lang="de-DE" dirty="0" smtClean="0"/>
              <a:t> </a:t>
            </a:r>
            <a:r>
              <a:rPr lang="de-DE" dirty="0" err="1" smtClean="0"/>
              <a:t>structural</a:t>
            </a:r>
            <a:r>
              <a:rPr lang="de-DE" dirty="0" smtClean="0"/>
              <a:t> </a:t>
            </a:r>
            <a:r>
              <a:rPr lang="de-DE" dirty="0" err="1" smtClean="0"/>
              <a:t>changes</a:t>
            </a:r>
            <a:endParaRPr lang="de-DE" dirty="0" smtClean="0"/>
          </a:p>
          <a:p>
            <a:r>
              <a:rPr lang="de-DE" dirty="0"/>
              <a:t>i</a:t>
            </a:r>
            <a:r>
              <a:rPr lang="de-DE" dirty="0" smtClean="0"/>
              <a:t>n </a:t>
            </a:r>
            <a:r>
              <a:rPr lang="de-DE" dirty="0" err="1" smtClean="0"/>
              <a:t>the</a:t>
            </a:r>
            <a:r>
              <a:rPr lang="de-DE" dirty="0" smtClean="0"/>
              <a:t> </a:t>
            </a:r>
            <a:r>
              <a:rPr lang="de-DE" dirty="0" err="1" smtClean="0"/>
              <a:t>brain</a:t>
            </a:r>
            <a:r>
              <a:rPr lang="de-DE" dirty="0" smtClean="0"/>
              <a:t> after </a:t>
            </a:r>
            <a:r>
              <a:rPr lang="de-DE" dirty="0" err="1" smtClean="0"/>
              <a:t>reaching</a:t>
            </a:r>
            <a:r>
              <a:rPr lang="de-DE" dirty="0" smtClean="0"/>
              <a:t> </a:t>
            </a:r>
            <a:r>
              <a:rPr lang="de-DE" dirty="0" err="1" smtClean="0"/>
              <a:t>adulthood</a:t>
            </a:r>
            <a:endParaRPr lang="de-DE" dirty="0"/>
          </a:p>
        </p:txBody>
      </p:sp>
    </p:spTree>
    <p:extLst>
      <p:ext uri="{BB962C8B-B14F-4D97-AF65-F5344CB8AC3E}">
        <p14:creationId xmlns:p14="http://schemas.microsoft.com/office/powerpoint/2010/main" xmlns="" val="12401554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4434" name="Picture 2" descr="Sites of adult neurogenesis (rodent studies) compared with appropriate human brain region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4437" y="1923439"/>
            <a:ext cx="6578394" cy="339883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p:cNvSpPr txBox="1">
            <a:spLocks/>
          </p:cNvSpPr>
          <p:nvPr/>
        </p:nvSpPr>
        <p:spPr bwMode="auto">
          <a:xfrm>
            <a:off x="23447" y="42703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000" dirty="0" smtClean="0">
                <a:solidFill>
                  <a:schemeClr val="tx2"/>
                </a:solidFill>
                <a:latin typeface="Verdana" pitchFamily="34" charset="0"/>
                <a:cs typeface="Verdana" pitchFamily="34" charset="0"/>
              </a:rPr>
              <a:t>Sites </a:t>
            </a:r>
            <a:r>
              <a:rPr lang="de-DE" sz="3000" dirty="0" err="1" smtClean="0">
                <a:solidFill>
                  <a:schemeClr val="tx2"/>
                </a:solidFill>
                <a:latin typeface="Verdana" pitchFamily="34" charset="0"/>
                <a:cs typeface="Verdana" pitchFamily="34" charset="0"/>
              </a:rPr>
              <a:t>of</a:t>
            </a:r>
            <a:r>
              <a:rPr lang="de-DE" sz="3000" dirty="0" smtClean="0">
                <a:solidFill>
                  <a:schemeClr val="tx2"/>
                </a:solidFill>
                <a:latin typeface="Verdana" pitchFamily="34" charset="0"/>
                <a:cs typeface="Verdana" pitchFamily="34" charset="0"/>
              </a:rPr>
              <a:t> Human Neurogenesis</a:t>
            </a:r>
          </a:p>
        </p:txBody>
      </p:sp>
    </p:spTree>
    <p:extLst>
      <p:ext uri="{BB962C8B-B14F-4D97-AF65-F5344CB8AC3E}">
        <p14:creationId xmlns:p14="http://schemas.microsoft.com/office/powerpoint/2010/main" xmlns="" val="3400866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0" y="391868"/>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i="1" dirty="0" smtClean="0">
                <a:solidFill>
                  <a:srgbClr val="C00000"/>
                </a:solidFill>
                <a:latin typeface="Verdana" pitchFamily="34" charset="0"/>
                <a:cs typeface="Verdana" pitchFamily="34" charset="0"/>
              </a:rPr>
              <a:t>Adult Neurogenesis?</a:t>
            </a:r>
          </a:p>
        </p:txBody>
      </p:sp>
      <p:sp>
        <p:nvSpPr>
          <p:cNvPr id="3" name="Title 1"/>
          <p:cNvSpPr txBox="1">
            <a:spLocks/>
          </p:cNvSpPr>
          <p:nvPr/>
        </p:nvSpPr>
        <p:spPr bwMode="auto">
          <a:xfrm>
            <a:off x="23447" y="1540732"/>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sz="2400">
                <a:solidFill>
                  <a:schemeClr val="tx1"/>
                </a:solidFill>
                <a:latin typeface="Times New Roman" pitchFamily="18" charset="0"/>
              </a:defRPr>
            </a:lvl1pPr>
            <a:lvl2pPr marL="742950" indent="-285750" defTabSz="457200" eaLnBrk="0" hangingPunct="0">
              <a:defRPr sz="2400">
                <a:solidFill>
                  <a:schemeClr val="tx1"/>
                </a:solidFill>
                <a:latin typeface="Times New Roman" pitchFamily="18" charset="0"/>
              </a:defRPr>
            </a:lvl2pPr>
            <a:lvl3pPr marL="1143000" indent="-228600" defTabSz="457200" eaLnBrk="0" hangingPunct="0">
              <a:defRPr sz="2400">
                <a:solidFill>
                  <a:schemeClr val="tx1"/>
                </a:solidFill>
                <a:latin typeface="Times New Roman" pitchFamily="18" charset="0"/>
              </a:defRPr>
            </a:lvl3pPr>
            <a:lvl4pPr marL="1600200" indent="-228600" defTabSz="457200" eaLnBrk="0" hangingPunct="0">
              <a:defRPr sz="2400">
                <a:solidFill>
                  <a:schemeClr val="tx1"/>
                </a:solidFill>
                <a:latin typeface="Times New Roman" pitchFamily="18" charset="0"/>
              </a:defRPr>
            </a:lvl4pPr>
            <a:lvl5pPr marL="2057400" indent="-228600" defTabSz="457200" eaLnBrk="0" hangingPunct="0">
              <a:defRPr sz="2400">
                <a:solidFill>
                  <a:schemeClr val="tx1"/>
                </a:solidFill>
                <a:latin typeface="Times New Roman" pitchFamily="18" charset="0"/>
              </a:defRPr>
            </a:lvl5pPr>
            <a:lvl6pPr marL="2514600" indent="-228600" defTabSz="457200" eaLnBrk="0" fontAlgn="base" hangingPunct="0">
              <a:spcBef>
                <a:spcPct val="0"/>
              </a:spcBef>
              <a:spcAft>
                <a:spcPct val="0"/>
              </a:spcAft>
              <a:defRPr sz="2400">
                <a:solidFill>
                  <a:schemeClr val="tx1"/>
                </a:solidFill>
                <a:latin typeface="Times New Roman" pitchFamily="18" charset="0"/>
              </a:defRPr>
            </a:lvl6pPr>
            <a:lvl7pPr marL="2971800" indent="-228600" defTabSz="457200" eaLnBrk="0" fontAlgn="base" hangingPunct="0">
              <a:spcBef>
                <a:spcPct val="0"/>
              </a:spcBef>
              <a:spcAft>
                <a:spcPct val="0"/>
              </a:spcAft>
              <a:defRPr sz="2400">
                <a:solidFill>
                  <a:schemeClr val="tx1"/>
                </a:solidFill>
                <a:latin typeface="Times New Roman" pitchFamily="18" charset="0"/>
              </a:defRPr>
            </a:lvl7pPr>
            <a:lvl8pPr marL="3429000" indent="-228600" defTabSz="457200" eaLnBrk="0" fontAlgn="base" hangingPunct="0">
              <a:spcBef>
                <a:spcPct val="0"/>
              </a:spcBef>
              <a:spcAft>
                <a:spcPct val="0"/>
              </a:spcAft>
              <a:defRPr sz="2400">
                <a:solidFill>
                  <a:schemeClr val="tx1"/>
                </a:solidFill>
                <a:latin typeface="Times New Roman" pitchFamily="18" charset="0"/>
              </a:defRPr>
            </a:lvl8pPr>
            <a:lvl9pPr marL="3886200" indent="-228600" defTabSz="457200" eaLnBrk="0" fontAlgn="base" hangingPunct="0">
              <a:spcBef>
                <a:spcPct val="0"/>
              </a:spcBef>
              <a:spcAft>
                <a:spcPct val="0"/>
              </a:spcAft>
              <a:defRPr sz="2400">
                <a:solidFill>
                  <a:schemeClr val="tx1"/>
                </a:solidFill>
                <a:latin typeface="Times New Roman" pitchFamily="18" charset="0"/>
              </a:defRPr>
            </a:lvl9pPr>
          </a:lstStyle>
          <a:p>
            <a:pPr algn="ctr" eaLnBrk="1" hangingPunct="1">
              <a:spcAft>
                <a:spcPts val="600"/>
              </a:spcAft>
            </a:pPr>
            <a:r>
              <a:rPr lang="de-DE" sz="3100" dirty="0" err="1" smtClean="0">
                <a:solidFill>
                  <a:schemeClr val="tx2"/>
                </a:solidFill>
                <a:latin typeface="Verdana" pitchFamily="34" charset="0"/>
                <a:cs typeface="Verdana" pitchFamily="34" charset="0"/>
              </a:rPr>
              <a:t>Exists</a:t>
            </a:r>
            <a:r>
              <a:rPr lang="de-DE" sz="3100" dirty="0" smtClean="0">
                <a:solidFill>
                  <a:schemeClr val="tx2"/>
                </a:solidFill>
                <a:latin typeface="Verdana" pitchFamily="34" charset="0"/>
                <a:cs typeface="Verdana" pitchFamily="34" charset="0"/>
              </a:rPr>
              <a:t>!</a:t>
            </a:r>
          </a:p>
          <a:p>
            <a:pPr algn="ctr" eaLnBrk="1" hangingPunct="1">
              <a:spcAft>
                <a:spcPts val="600"/>
              </a:spcAft>
            </a:pPr>
            <a:endParaRPr lang="de-DE" sz="3100" dirty="0">
              <a:solidFill>
                <a:schemeClr val="tx2"/>
              </a:solidFill>
              <a:latin typeface="Verdana" pitchFamily="34" charset="0"/>
              <a:cs typeface="Verdana" pitchFamily="34" charset="0"/>
            </a:endParaRPr>
          </a:p>
          <a:p>
            <a:pPr eaLnBrk="1" hangingPunct="1">
              <a:spcAft>
                <a:spcPts val="600"/>
              </a:spcAft>
            </a:pPr>
            <a:r>
              <a:rPr lang="de-DE" dirty="0" smtClean="0">
                <a:solidFill>
                  <a:schemeClr val="tx2"/>
                </a:solidFill>
                <a:latin typeface="Verdana" pitchFamily="34" charset="0"/>
                <a:cs typeface="Verdana" pitchFamily="34" charset="0"/>
              </a:rPr>
              <a:t>Sites: </a:t>
            </a:r>
          </a:p>
          <a:p>
            <a:pPr marL="342900" indent="-342900" eaLnBrk="1" hangingPunct="1">
              <a:spcAft>
                <a:spcPts val="600"/>
              </a:spcAft>
              <a:buFontTx/>
              <a:buChar char="-"/>
            </a:pPr>
            <a:r>
              <a:rPr lang="de-DE" dirty="0" err="1" smtClean="0">
                <a:solidFill>
                  <a:schemeClr val="tx2"/>
                </a:solidFill>
                <a:latin typeface="Verdana" pitchFamily="34" charset="0"/>
                <a:cs typeface="Verdana" pitchFamily="34" charset="0"/>
              </a:rPr>
              <a:t>definitely</a:t>
            </a:r>
            <a:r>
              <a:rPr lang="de-DE" dirty="0" smtClean="0">
                <a:solidFill>
                  <a:schemeClr val="tx2"/>
                </a:solidFill>
                <a:latin typeface="Verdana" pitchFamily="34" charset="0"/>
                <a:cs typeface="Verdana" pitchFamily="34" charset="0"/>
              </a:rPr>
              <a:t> </a:t>
            </a:r>
            <a:r>
              <a:rPr lang="de-DE" dirty="0">
                <a:solidFill>
                  <a:schemeClr val="tx2"/>
                </a:solidFill>
                <a:latin typeface="Verdana" pitchFamily="34" charset="0"/>
                <a:cs typeface="Verdana" pitchFamily="34" charset="0"/>
              </a:rPr>
              <a:t>in </a:t>
            </a:r>
            <a:r>
              <a:rPr lang="de-DE" dirty="0" err="1" smtClean="0">
                <a:solidFill>
                  <a:schemeClr val="tx2"/>
                </a:solidFill>
                <a:latin typeface="Verdana" pitchFamily="34" charset="0"/>
                <a:cs typeface="Verdana" pitchFamily="34" charset="0"/>
              </a:rPr>
              <a:t>subventricular</a:t>
            </a:r>
            <a:r>
              <a:rPr lang="de-DE" dirty="0" smtClean="0">
                <a:solidFill>
                  <a:schemeClr val="tx2"/>
                </a:solidFill>
                <a:latin typeface="Verdana" pitchFamily="34" charset="0"/>
                <a:cs typeface="Verdana" pitchFamily="34" charset="0"/>
              </a:rPr>
              <a:t> </a:t>
            </a:r>
            <a:r>
              <a:rPr lang="de-DE" dirty="0" err="1">
                <a:solidFill>
                  <a:schemeClr val="tx2"/>
                </a:solidFill>
                <a:latin typeface="Verdana" pitchFamily="34" charset="0"/>
                <a:cs typeface="Verdana" pitchFamily="34" charset="0"/>
              </a:rPr>
              <a:t>zone</a:t>
            </a:r>
            <a:r>
              <a:rPr lang="de-DE" dirty="0">
                <a:solidFill>
                  <a:schemeClr val="tx2"/>
                </a:solidFill>
                <a:latin typeface="Verdana" pitchFamily="34" charset="0"/>
                <a:cs typeface="Verdana" pitchFamily="34" charset="0"/>
              </a:rPr>
              <a:t> (SVZ) </a:t>
            </a:r>
            <a:r>
              <a:rPr lang="de-DE" dirty="0" err="1">
                <a:solidFill>
                  <a:schemeClr val="tx2"/>
                </a:solidFill>
                <a:latin typeface="Verdana" pitchFamily="34" charset="0"/>
                <a:cs typeface="Verdana" pitchFamily="34" charset="0"/>
              </a:rPr>
              <a:t>of</a:t>
            </a:r>
            <a:r>
              <a:rPr lang="de-DE" dirty="0">
                <a:solidFill>
                  <a:schemeClr val="tx2"/>
                </a:solidFill>
                <a:latin typeface="Verdana" pitchFamily="34" charset="0"/>
                <a:cs typeface="Verdana" pitchFamily="34" charset="0"/>
              </a:rPr>
              <a:t> </a:t>
            </a:r>
            <a:r>
              <a:rPr lang="de-DE" dirty="0" smtClean="0">
                <a:solidFill>
                  <a:schemeClr val="tx2"/>
                </a:solidFill>
                <a:latin typeface="Verdana" pitchFamily="34" charset="0"/>
                <a:cs typeface="Verdana" pitchFamily="34" charset="0"/>
              </a:rPr>
              <a:t>lateral </a:t>
            </a:r>
            <a:r>
              <a:rPr lang="de-DE" dirty="0" err="1" smtClean="0">
                <a:solidFill>
                  <a:schemeClr val="tx2"/>
                </a:solidFill>
                <a:latin typeface="Verdana" pitchFamily="34" charset="0"/>
                <a:cs typeface="Verdana" pitchFamily="34" charset="0"/>
              </a:rPr>
              <a:t>ventricles</a:t>
            </a:r>
            <a:r>
              <a:rPr lang="de-DE" dirty="0" smtClean="0">
                <a:solidFill>
                  <a:schemeClr val="tx2"/>
                </a:solidFill>
                <a:latin typeface="Verdana" pitchFamily="34" charset="0"/>
                <a:cs typeface="Verdana" pitchFamily="34" charset="0"/>
              </a:rPr>
              <a:t> </a:t>
            </a:r>
            <a:r>
              <a:rPr lang="de-DE" dirty="0" err="1">
                <a:solidFill>
                  <a:schemeClr val="tx2"/>
                </a:solidFill>
                <a:latin typeface="Verdana" pitchFamily="34" charset="0"/>
                <a:cs typeface="Verdana" pitchFamily="34" charset="0"/>
              </a:rPr>
              <a:t>and</a:t>
            </a:r>
            <a:r>
              <a:rPr lang="de-DE" dirty="0">
                <a:solidFill>
                  <a:schemeClr val="tx2"/>
                </a:solidFill>
                <a:latin typeface="Verdana" pitchFamily="34" charset="0"/>
                <a:cs typeface="Verdana" pitchFamily="34" charset="0"/>
              </a:rPr>
              <a:t> subgranular </a:t>
            </a:r>
            <a:r>
              <a:rPr lang="de-DE" dirty="0" err="1">
                <a:solidFill>
                  <a:schemeClr val="tx2"/>
                </a:solidFill>
                <a:latin typeface="Verdana" pitchFamily="34" charset="0"/>
                <a:cs typeface="Verdana" pitchFamily="34" charset="0"/>
              </a:rPr>
              <a:t>zone</a:t>
            </a:r>
            <a:r>
              <a:rPr lang="de-DE" dirty="0">
                <a:solidFill>
                  <a:schemeClr val="tx2"/>
                </a:solidFill>
                <a:latin typeface="Verdana" pitchFamily="34" charset="0"/>
                <a:cs typeface="Verdana" pitchFamily="34" charset="0"/>
              </a:rPr>
              <a:t> (SGZ) in </a:t>
            </a:r>
            <a:r>
              <a:rPr lang="de-DE" dirty="0" err="1" smtClean="0">
                <a:solidFill>
                  <a:schemeClr val="tx2"/>
                </a:solidFill>
                <a:latin typeface="Verdana" pitchFamily="34" charset="0"/>
                <a:cs typeface="Verdana" pitchFamily="34" charset="0"/>
              </a:rPr>
              <a:t>hippocampus</a:t>
            </a:r>
            <a:endParaRPr lang="de-DE" dirty="0" smtClean="0">
              <a:solidFill>
                <a:schemeClr val="tx2"/>
              </a:solidFill>
              <a:latin typeface="Verdana" pitchFamily="34" charset="0"/>
              <a:cs typeface="Verdana" pitchFamily="34" charset="0"/>
            </a:endParaRPr>
          </a:p>
          <a:p>
            <a:pPr marL="342900" indent="-342900" eaLnBrk="1" hangingPunct="1">
              <a:spcAft>
                <a:spcPts val="600"/>
              </a:spcAft>
              <a:buFontTx/>
              <a:buChar char="-"/>
            </a:pPr>
            <a:r>
              <a:rPr lang="de-DE" dirty="0" err="1" smtClean="0">
                <a:solidFill>
                  <a:schemeClr val="tx2"/>
                </a:solidFill>
                <a:latin typeface="Verdana" pitchFamily="34" charset="0"/>
                <a:cs typeface="Verdana" pitchFamily="34" charset="0"/>
              </a:rPr>
              <a:t>Controversial</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for</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other</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parts</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of</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the</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brain</a:t>
            </a:r>
            <a:endParaRPr lang="de-DE" dirty="0" smtClean="0">
              <a:solidFill>
                <a:schemeClr val="tx2"/>
              </a:solidFill>
              <a:latin typeface="Verdana" pitchFamily="34" charset="0"/>
              <a:cs typeface="Verdana" pitchFamily="34" charset="0"/>
            </a:endParaRPr>
          </a:p>
          <a:p>
            <a:pPr eaLnBrk="1" hangingPunct="1">
              <a:spcAft>
                <a:spcPts val="600"/>
              </a:spcAft>
            </a:pPr>
            <a:endParaRPr lang="de-DE" dirty="0">
              <a:solidFill>
                <a:schemeClr val="tx2"/>
              </a:solidFill>
              <a:latin typeface="Verdana" pitchFamily="34" charset="0"/>
              <a:cs typeface="Verdana" pitchFamily="34" charset="0"/>
            </a:endParaRPr>
          </a:p>
          <a:p>
            <a:pPr eaLnBrk="1" hangingPunct="1">
              <a:spcAft>
                <a:spcPts val="600"/>
              </a:spcAft>
            </a:pPr>
            <a:r>
              <a:rPr lang="de-DE" dirty="0" err="1" smtClean="0">
                <a:solidFill>
                  <a:schemeClr val="tx2"/>
                </a:solidFill>
                <a:latin typeface="Verdana" pitchFamily="34" charset="0"/>
                <a:cs typeface="Verdana" pitchFamily="34" charset="0"/>
              </a:rPr>
              <a:t>Function</a:t>
            </a:r>
            <a:r>
              <a:rPr lang="de-DE" dirty="0" smtClean="0">
                <a:solidFill>
                  <a:schemeClr val="tx2"/>
                </a:solidFill>
                <a:latin typeface="Verdana" pitchFamily="34" charset="0"/>
                <a:cs typeface="Verdana" pitchFamily="34" charset="0"/>
              </a:rPr>
              <a:t>: </a:t>
            </a:r>
          </a:p>
          <a:p>
            <a:pPr marL="342900" indent="-342900" eaLnBrk="1" hangingPunct="1">
              <a:spcAft>
                <a:spcPts val="600"/>
              </a:spcAft>
              <a:buFontTx/>
              <a:buChar char="-"/>
            </a:pPr>
            <a:r>
              <a:rPr lang="de-DE" dirty="0" smtClean="0">
                <a:solidFill>
                  <a:schemeClr val="tx2"/>
                </a:solidFill>
                <a:latin typeface="Verdana" pitchFamily="34" charset="0"/>
                <a:cs typeface="Verdana" pitchFamily="34" charset="0"/>
              </a:rPr>
              <a:t>Plays </a:t>
            </a:r>
            <a:r>
              <a:rPr lang="de-DE" dirty="0" err="1" smtClean="0">
                <a:solidFill>
                  <a:schemeClr val="tx2"/>
                </a:solidFill>
                <a:latin typeface="Verdana" pitchFamily="34" charset="0"/>
                <a:cs typeface="Verdana" pitchFamily="34" charset="0"/>
              </a:rPr>
              <a:t>probably</a:t>
            </a:r>
            <a:r>
              <a:rPr lang="de-DE" dirty="0" smtClean="0">
                <a:solidFill>
                  <a:schemeClr val="tx2"/>
                </a:solidFill>
                <a:latin typeface="Verdana" pitchFamily="34" charset="0"/>
                <a:cs typeface="Verdana" pitchFamily="34" charset="0"/>
              </a:rPr>
              <a:t> a </a:t>
            </a:r>
            <a:r>
              <a:rPr lang="de-DE" dirty="0" err="1" smtClean="0">
                <a:solidFill>
                  <a:schemeClr val="tx2"/>
                </a:solidFill>
                <a:latin typeface="Verdana" pitchFamily="34" charset="0"/>
                <a:cs typeface="Verdana" pitchFamily="34" charset="0"/>
              </a:rPr>
              <a:t>role</a:t>
            </a:r>
            <a:r>
              <a:rPr lang="de-DE" dirty="0" smtClean="0">
                <a:solidFill>
                  <a:schemeClr val="tx2"/>
                </a:solidFill>
                <a:latin typeface="Verdana" pitchFamily="34" charset="0"/>
                <a:cs typeface="Verdana" pitchFamily="34" charset="0"/>
              </a:rPr>
              <a:t> in </a:t>
            </a:r>
            <a:r>
              <a:rPr lang="de-DE" dirty="0" err="1" smtClean="0">
                <a:solidFill>
                  <a:schemeClr val="tx2"/>
                </a:solidFill>
                <a:latin typeface="Verdana" pitchFamily="34" charset="0"/>
                <a:cs typeface="Verdana" pitchFamily="34" charset="0"/>
              </a:rPr>
              <a:t>learning&amp;memory</a:t>
            </a:r>
            <a:r>
              <a:rPr lang="de-DE" dirty="0" smtClean="0">
                <a:solidFill>
                  <a:schemeClr val="tx2"/>
                </a:solidFill>
                <a:latin typeface="Verdana" pitchFamily="34" charset="0"/>
                <a:cs typeface="Verdana" pitchFamily="34" charset="0"/>
              </a:rPr>
              <a:t>, but not </a:t>
            </a:r>
            <a:r>
              <a:rPr lang="de-DE" dirty="0" err="1" smtClean="0">
                <a:solidFill>
                  <a:schemeClr val="tx2"/>
                </a:solidFill>
                <a:latin typeface="Verdana" pitchFamily="34" charset="0"/>
                <a:cs typeface="Verdana" pitchFamily="34" charset="0"/>
              </a:rPr>
              <a:t>yet</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unequivocally</a:t>
            </a:r>
            <a:r>
              <a:rPr lang="de-DE" dirty="0" smtClean="0">
                <a:solidFill>
                  <a:schemeClr val="tx2"/>
                </a:solidFill>
                <a:latin typeface="Verdana" pitchFamily="34" charset="0"/>
                <a:cs typeface="Verdana" pitchFamily="34" charset="0"/>
              </a:rPr>
              <a:t> </a:t>
            </a:r>
            <a:r>
              <a:rPr lang="de-DE" dirty="0" err="1" smtClean="0">
                <a:solidFill>
                  <a:schemeClr val="tx2"/>
                </a:solidFill>
                <a:latin typeface="Verdana" pitchFamily="34" charset="0"/>
                <a:cs typeface="Verdana" pitchFamily="34" charset="0"/>
              </a:rPr>
              <a:t>proven</a:t>
            </a:r>
            <a:endParaRPr lang="de-DE" dirty="0" smtClean="0">
              <a:solidFill>
                <a:schemeClr val="tx2"/>
              </a:solidFill>
              <a:latin typeface="Verdana" pitchFamily="34" charset="0"/>
              <a:cs typeface="Verdana" pitchFamily="34" charset="0"/>
            </a:endParaRPr>
          </a:p>
          <a:p>
            <a:pPr marL="342900" indent="-342900" eaLnBrk="1" hangingPunct="1">
              <a:spcAft>
                <a:spcPts val="600"/>
              </a:spcAft>
              <a:buFontTx/>
              <a:buChar char="-"/>
            </a:pPr>
            <a:endParaRPr lang="de-DE" dirty="0" smtClean="0">
              <a:solidFill>
                <a:schemeClr val="tx2"/>
              </a:solidFill>
              <a:latin typeface="Verdana" pitchFamily="34" charset="0"/>
              <a:cs typeface="Verdana" pitchFamily="34" charset="0"/>
            </a:endParaRPr>
          </a:p>
        </p:txBody>
      </p:sp>
    </p:spTree>
    <p:extLst>
      <p:ext uri="{BB962C8B-B14F-4D97-AF65-F5344CB8AC3E}">
        <p14:creationId xmlns:p14="http://schemas.microsoft.com/office/powerpoint/2010/main" xmlns="" val="36846793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20952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77802" y="1694534"/>
            <a:ext cx="8813798" cy="4524315"/>
          </a:xfrm>
          <a:prstGeom prst="rect">
            <a:avLst/>
          </a:prstGeom>
          <a:solidFill>
            <a:srgbClr val="C0C0C0">
              <a:alpha val="30000"/>
            </a:srgbClr>
          </a:solidFill>
          <a:ln w="9525">
            <a:noFill/>
            <a:miter lim="800000"/>
            <a:headEnd/>
            <a:tailEnd/>
          </a:ln>
          <a:effectLst/>
        </p:spPr>
        <p:txBody>
          <a:bodyPr wrap="square">
            <a:spAutoFit/>
          </a:bodyPr>
          <a:lstStyle/>
          <a:p>
            <a:r>
              <a:rPr lang="de-DE" sz="1800" dirty="0" err="1" smtClean="0"/>
              <a:t>Neuroplasticity</a:t>
            </a:r>
            <a:r>
              <a:rPr lang="de-DE" sz="1800" dirty="0" smtClean="0"/>
              <a:t> </a:t>
            </a:r>
            <a:r>
              <a:rPr lang="de-DE" sz="1800" dirty="0" err="1" smtClean="0"/>
              <a:t>is</a:t>
            </a:r>
            <a:r>
              <a:rPr lang="de-DE" sz="1800" dirty="0" smtClean="0"/>
              <a:t> </a:t>
            </a:r>
            <a:r>
              <a:rPr lang="de-DE" sz="1800" dirty="0" err="1" smtClean="0"/>
              <a:t>associated</a:t>
            </a:r>
            <a:r>
              <a:rPr lang="de-DE" sz="1800" dirty="0" smtClean="0"/>
              <a:t> </a:t>
            </a:r>
            <a:r>
              <a:rPr lang="de-DE" sz="1800" dirty="0" err="1" smtClean="0"/>
              <a:t>with</a:t>
            </a:r>
            <a:endParaRPr lang="de-DE" sz="1800" dirty="0" smtClean="0"/>
          </a:p>
          <a:p>
            <a:endParaRPr lang="de-DE" sz="1800" b="1" dirty="0" smtClean="0"/>
          </a:p>
          <a:p>
            <a:r>
              <a:rPr lang="de-DE" sz="1800" b="1" dirty="0" smtClean="0"/>
              <a:t>- Neurogenesis</a:t>
            </a:r>
            <a:endParaRPr lang="de-DE" sz="1800" dirty="0" smtClean="0"/>
          </a:p>
          <a:p>
            <a:r>
              <a:rPr lang="de-DE" sz="1800" dirty="0" err="1" smtClean="0"/>
              <a:t>Occurs</a:t>
            </a:r>
            <a:r>
              <a:rPr lang="de-DE" sz="1800" dirty="0" smtClean="0"/>
              <a:t> in </a:t>
            </a:r>
            <a:r>
              <a:rPr lang="de-DE" sz="1800" dirty="0" err="1" smtClean="0"/>
              <a:t>subventricular</a:t>
            </a:r>
            <a:r>
              <a:rPr lang="de-DE" sz="1800" dirty="0" smtClean="0"/>
              <a:t> </a:t>
            </a:r>
            <a:r>
              <a:rPr lang="de-DE" sz="1800" dirty="0" err="1" smtClean="0"/>
              <a:t>zone</a:t>
            </a:r>
            <a:r>
              <a:rPr lang="de-DE" sz="1800" dirty="0" smtClean="0"/>
              <a:t> (SVZ) </a:t>
            </a:r>
            <a:r>
              <a:rPr lang="de-DE" sz="1800" dirty="0" err="1" smtClean="0"/>
              <a:t>of</a:t>
            </a:r>
            <a:r>
              <a:rPr lang="de-DE" sz="1800" dirty="0" smtClean="0"/>
              <a:t> lateral </a:t>
            </a:r>
            <a:r>
              <a:rPr lang="de-DE" sz="1800" dirty="0" err="1" smtClean="0"/>
              <a:t>ventricles</a:t>
            </a:r>
            <a:r>
              <a:rPr lang="de-DE" sz="1800" dirty="0" smtClean="0"/>
              <a:t> </a:t>
            </a:r>
            <a:r>
              <a:rPr lang="de-DE" sz="1800" dirty="0" err="1" smtClean="0"/>
              <a:t>and</a:t>
            </a:r>
            <a:r>
              <a:rPr lang="de-DE" sz="1800" dirty="0" smtClean="0"/>
              <a:t> subgranular </a:t>
            </a:r>
            <a:r>
              <a:rPr lang="de-DE" sz="1800" dirty="0" err="1" smtClean="0"/>
              <a:t>zone</a:t>
            </a:r>
            <a:r>
              <a:rPr lang="de-DE" sz="1800" dirty="0" smtClean="0"/>
              <a:t> (SGZ) in </a:t>
            </a:r>
            <a:r>
              <a:rPr lang="de-DE" sz="1800" dirty="0" err="1" smtClean="0"/>
              <a:t>hippocampus</a:t>
            </a:r>
            <a:r>
              <a:rPr lang="de-DE" sz="1800" dirty="0" smtClean="0"/>
              <a:t>, </a:t>
            </a:r>
            <a:r>
              <a:rPr lang="de-DE" sz="1800" dirty="0" err="1" smtClean="0"/>
              <a:t>function</a:t>
            </a:r>
            <a:r>
              <a:rPr lang="de-DE" sz="1800" dirty="0" smtClean="0"/>
              <a:t> not </a:t>
            </a:r>
            <a:r>
              <a:rPr lang="de-DE" sz="1800" dirty="0" err="1" smtClean="0"/>
              <a:t>known</a:t>
            </a:r>
            <a:r>
              <a:rPr lang="de-DE" sz="1800" dirty="0" smtClean="0"/>
              <a:t> </a:t>
            </a:r>
            <a:r>
              <a:rPr lang="de-DE" sz="1800" dirty="0" err="1" smtClean="0"/>
              <a:t>yet</a:t>
            </a:r>
            <a:endParaRPr lang="de-DE" sz="1800" dirty="0" smtClean="0"/>
          </a:p>
          <a:p>
            <a:endParaRPr lang="de-DE" sz="1800" dirty="0"/>
          </a:p>
          <a:p>
            <a:r>
              <a:rPr lang="de-DE" sz="1800" b="1" dirty="0" smtClean="0"/>
              <a:t>- </a:t>
            </a:r>
            <a:r>
              <a:rPr lang="de-DE" sz="1800" b="1" dirty="0" err="1" smtClean="0"/>
              <a:t>Formation&amp;modulation</a:t>
            </a:r>
            <a:r>
              <a:rPr lang="de-DE" sz="1800" b="1" dirty="0" smtClean="0"/>
              <a:t> </a:t>
            </a:r>
            <a:r>
              <a:rPr lang="de-DE" sz="1800" b="1" dirty="0" err="1" smtClean="0"/>
              <a:t>of</a:t>
            </a:r>
            <a:r>
              <a:rPr lang="de-DE" sz="1800" b="1" dirty="0" smtClean="0"/>
              <a:t> </a:t>
            </a:r>
            <a:r>
              <a:rPr lang="de-DE" sz="1800" b="1" dirty="0" err="1" smtClean="0"/>
              <a:t>Synapses</a:t>
            </a:r>
            <a:r>
              <a:rPr lang="de-DE" sz="1800" dirty="0"/>
              <a:t> </a:t>
            </a:r>
            <a:r>
              <a:rPr lang="de-DE" sz="1800" dirty="0" err="1" smtClean="0"/>
              <a:t>leading</a:t>
            </a:r>
            <a:r>
              <a:rPr lang="de-DE" sz="1800" dirty="0" smtClean="0"/>
              <a:t> </a:t>
            </a:r>
            <a:r>
              <a:rPr lang="de-DE" sz="1800" dirty="0" err="1" smtClean="0"/>
              <a:t>to</a:t>
            </a:r>
            <a:r>
              <a:rPr lang="de-DE" sz="1800" dirty="0" smtClean="0"/>
              <a:t> </a:t>
            </a:r>
            <a:r>
              <a:rPr lang="de-DE" sz="1800" dirty="0" err="1" smtClean="0"/>
              <a:t>changes</a:t>
            </a:r>
            <a:r>
              <a:rPr lang="de-DE" sz="1800" dirty="0" smtClean="0"/>
              <a:t> in </a:t>
            </a:r>
            <a:r>
              <a:rPr lang="de-DE" sz="1800" b="1" dirty="0" err="1" smtClean="0"/>
              <a:t>connectivity</a:t>
            </a:r>
            <a:endParaRPr lang="de-DE" sz="1800" b="1" dirty="0" smtClean="0"/>
          </a:p>
          <a:p>
            <a:r>
              <a:rPr lang="de-DE" sz="1800" dirty="0" err="1" smtClean="0"/>
              <a:t>is</a:t>
            </a:r>
            <a:r>
              <a:rPr lang="de-DE" sz="1800" dirty="0" smtClean="0"/>
              <a:t> </a:t>
            </a:r>
            <a:r>
              <a:rPr lang="de-DE" sz="1800" dirty="0" err="1" smtClean="0"/>
              <a:t>by</a:t>
            </a:r>
            <a:r>
              <a:rPr lang="de-DE" sz="1800" dirty="0" smtClean="0"/>
              <a:t> </a:t>
            </a:r>
            <a:r>
              <a:rPr lang="de-DE" sz="1800" dirty="0" err="1" smtClean="0"/>
              <a:t>far</a:t>
            </a:r>
            <a:r>
              <a:rPr lang="de-DE" sz="1800" dirty="0" smtClean="0"/>
              <a:t> </a:t>
            </a:r>
            <a:r>
              <a:rPr lang="de-DE" sz="1800" dirty="0" err="1" smtClean="0"/>
              <a:t>the</a:t>
            </a:r>
            <a:r>
              <a:rPr lang="de-DE" sz="1800" dirty="0" smtClean="0"/>
              <a:t> dominant </a:t>
            </a:r>
            <a:r>
              <a:rPr lang="de-DE" sz="1800" dirty="0" err="1" smtClean="0"/>
              <a:t>feature</a:t>
            </a:r>
            <a:r>
              <a:rPr lang="de-DE" sz="1800" dirty="0" smtClean="0"/>
              <a:t> </a:t>
            </a:r>
            <a:r>
              <a:rPr lang="de-DE" sz="1800" dirty="0" err="1" smtClean="0"/>
              <a:t>of</a:t>
            </a:r>
            <a:r>
              <a:rPr lang="de-DE" sz="1800" dirty="0" smtClean="0"/>
              <a:t> </a:t>
            </a:r>
            <a:r>
              <a:rPr lang="de-DE" sz="1800" dirty="0" err="1" smtClean="0"/>
              <a:t>neuroplasticity</a:t>
            </a:r>
            <a:r>
              <a:rPr lang="de-DE" sz="1800" dirty="0"/>
              <a:t>:</a:t>
            </a:r>
            <a:endParaRPr lang="de-DE" sz="1800" dirty="0" smtClean="0"/>
          </a:p>
          <a:p>
            <a:pPr marL="342900" indent="-342900">
              <a:buFontTx/>
              <a:buChar char="-"/>
            </a:pPr>
            <a:r>
              <a:rPr lang="de-DE" sz="1800" dirty="0" smtClean="0"/>
              <a:t>Modulation </a:t>
            </a:r>
            <a:r>
              <a:rPr lang="de-DE" sz="1800" dirty="0" err="1" smtClean="0"/>
              <a:t>of</a:t>
            </a:r>
            <a:r>
              <a:rPr lang="de-DE" sz="1800" dirty="0" smtClean="0"/>
              <a:t> </a:t>
            </a:r>
            <a:r>
              <a:rPr lang="de-DE" sz="1800" dirty="0" err="1" smtClean="0"/>
              <a:t>synapse</a:t>
            </a:r>
            <a:r>
              <a:rPr lang="de-DE" sz="1800" dirty="0" smtClean="0"/>
              <a:t> </a:t>
            </a:r>
            <a:r>
              <a:rPr lang="de-DE" sz="1800" dirty="0" err="1" smtClean="0"/>
              <a:t>efficiency</a:t>
            </a:r>
            <a:r>
              <a:rPr lang="de-DE" sz="1800" dirty="0" smtClean="0"/>
              <a:t>: LTP</a:t>
            </a:r>
            <a:r>
              <a:rPr lang="de-DE" sz="1800" dirty="0"/>
              <a:t>, </a:t>
            </a:r>
            <a:r>
              <a:rPr lang="de-DE" sz="1800" dirty="0" smtClean="0"/>
              <a:t>LTD</a:t>
            </a:r>
          </a:p>
          <a:p>
            <a:pPr marL="342900" indent="-342900">
              <a:buFontTx/>
              <a:buChar char="-"/>
            </a:pPr>
            <a:endParaRPr lang="de-DE" sz="1800" dirty="0" smtClean="0"/>
          </a:p>
          <a:p>
            <a:pPr marL="342900" indent="-342900">
              <a:buFontTx/>
              <a:buChar char="-"/>
            </a:pPr>
            <a:r>
              <a:rPr lang="de-DE" sz="1800" dirty="0" smtClean="0"/>
              <a:t>Formation </a:t>
            </a:r>
            <a:r>
              <a:rPr lang="de-DE" sz="1800" dirty="0" err="1" smtClean="0"/>
              <a:t>of</a:t>
            </a:r>
            <a:r>
              <a:rPr lang="de-DE" sz="1800" dirty="0" smtClean="0"/>
              <a:t> </a:t>
            </a:r>
            <a:r>
              <a:rPr lang="de-DE" sz="1800" dirty="0" err="1" smtClean="0"/>
              <a:t>new</a:t>
            </a:r>
            <a:r>
              <a:rPr lang="de-DE" sz="1800" dirty="0" smtClean="0"/>
              <a:t> </a:t>
            </a:r>
            <a:r>
              <a:rPr lang="de-DE" sz="1800" dirty="0" err="1" smtClean="0"/>
              <a:t>dendrites&amp;synapses</a:t>
            </a:r>
            <a:r>
              <a:rPr lang="de-DE" sz="1800" dirty="0" smtClean="0"/>
              <a:t>. </a:t>
            </a:r>
          </a:p>
          <a:p>
            <a:r>
              <a:rPr lang="de-DE" sz="1800" dirty="0"/>
              <a:t>	</a:t>
            </a:r>
            <a:r>
              <a:rPr lang="de-DE" sz="1800" dirty="0" err="1"/>
              <a:t>s</a:t>
            </a:r>
            <a:r>
              <a:rPr lang="de-DE" sz="1800" dirty="0" err="1" smtClean="0"/>
              <a:t>elective</a:t>
            </a:r>
            <a:r>
              <a:rPr lang="de-DE" sz="1800" dirty="0" smtClean="0"/>
              <a:t> </a:t>
            </a:r>
            <a:r>
              <a:rPr lang="de-DE" sz="1800" dirty="0" err="1" smtClean="0"/>
              <a:t>elimination</a:t>
            </a:r>
            <a:r>
              <a:rPr lang="de-DE" sz="1800" dirty="0" smtClean="0"/>
              <a:t> </a:t>
            </a:r>
            <a:r>
              <a:rPr lang="de-DE" sz="1800" dirty="0" err="1" smtClean="0"/>
              <a:t>and</a:t>
            </a:r>
            <a:r>
              <a:rPr lang="de-DE" sz="1800" dirty="0" smtClean="0"/>
              <a:t> </a:t>
            </a:r>
            <a:r>
              <a:rPr lang="de-DE" sz="1800" dirty="0" err="1" smtClean="0"/>
              <a:t>stabilization</a:t>
            </a:r>
            <a:endParaRPr lang="de-DE" sz="1800" dirty="0" smtClean="0"/>
          </a:p>
          <a:p>
            <a:pPr marL="342900" indent="-342900">
              <a:buFontTx/>
              <a:buChar char="-"/>
            </a:pPr>
            <a:endParaRPr lang="de-DE" sz="1800" dirty="0" smtClean="0"/>
          </a:p>
          <a:p>
            <a:pPr marL="342900" indent="-342900">
              <a:buFontTx/>
              <a:buChar char="-"/>
            </a:pPr>
            <a:r>
              <a:rPr lang="de-DE" sz="1800" dirty="0" smtClean="0"/>
              <a:t>Synapse </a:t>
            </a:r>
            <a:r>
              <a:rPr lang="de-DE" sz="1800" dirty="0" err="1" smtClean="0"/>
              <a:t>formation&amp;maintanence</a:t>
            </a:r>
            <a:r>
              <a:rPr lang="de-DE" sz="1800" dirty="0" smtClean="0"/>
              <a:t> </a:t>
            </a:r>
            <a:r>
              <a:rPr lang="de-DE" sz="1800" dirty="0" err="1" smtClean="0"/>
              <a:t>is</a:t>
            </a:r>
            <a:endParaRPr lang="de-DE" sz="1800" dirty="0"/>
          </a:p>
          <a:p>
            <a:pPr marL="800100" lvl="1" indent="-342900">
              <a:buFontTx/>
              <a:buChar char="-"/>
            </a:pPr>
            <a:r>
              <a:rPr lang="de-DE" sz="1800" dirty="0" err="1" smtClean="0"/>
              <a:t>mediated</a:t>
            </a:r>
            <a:r>
              <a:rPr lang="de-DE" sz="1800" dirty="0" smtClean="0"/>
              <a:t> </a:t>
            </a:r>
            <a:r>
              <a:rPr lang="de-DE" sz="1800" dirty="0" err="1" smtClean="0"/>
              <a:t>by</a:t>
            </a:r>
            <a:r>
              <a:rPr lang="de-DE" sz="1800" dirty="0" smtClean="0"/>
              <a:t> </a:t>
            </a:r>
            <a:r>
              <a:rPr lang="de-DE" sz="1800" dirty="0"/>
              <a:t>Glutamate </a:t>
            </a:r>
            <a:r>
              <a:rPr lang="de-DE" sz="1800" dirty="0" err="1" smtClean="0"/>
              <a:t>receptors</a:t>
            </a:r>
            <a:r>
              <a:rPr lang="de-DE" sz="1800" dirty="0" smtClean="0"/>
              <a:t> (AMPA</a:t>
            </a:r>
            <a:r>
              <a:rPr lang="de-DE" sz="1800" dirty="0"/>
              <a:t>, NMDA, </a:t>
            </a:r>
            <a:r>
              <a:rPr lang="de-DE" sz="1800" dirty="0" err="1" smtClean="0"/>
              <a:t>mGluR</a:t>
            </a:r>
            <a:r>
              <a:rPr lang="de-DE" sz="1800" dirty="0" smtClean="0"/>
              <a:t>)</a:t>
            </a:r>
          </a:p>
          <a:p>
            <a:pPr marL="800100" lvl="1" indent="-342900">
              <a:buFontTx/>
              <a:buChar char="-"/>
            </a:pPr>
            <a:r>
              <a:rPr lang="de-DE" sz="1800" dirty="0" err="1" smtClean="0"/>
              <a:t>modulated</a:t>
            </a:r>
            <a:r>
              <a:rPr lang="de-DE" sz="1800" dirty="0" smtClean="0"/>
              <a:t> </a:t>
            </a:r>
            <a:r>
              <a:rPr lang="de-DE" sz="1800" dirty="0"/>
              <a:t>(</a:t>
            </a:r>
            <a:r>
              <a:rPr lang="de-DE" sz="1800" dirty="0" err="1"/>
              <a:t>enhanced</a:t>
            </a:r>
            <a:r>
              <a:rPr lang="de-DE" sz="1800" dirty="0"/>
              <a:t>) </a:t>
            </a:r>
            <a:r>
              <a:rPr lang="de-DE" sz="1800" dirty="0" err="1"/>
              <a:t>by</a:t>
            </a:r>
            <a:r>
              <a:rPr lang="de-DE" sz="1800" dirty="0"/>
              <a:t> </a:t>
            </a:r>
            <a:r>
              <a:rPr lang="de-DE" sz="1800" dirty="0" smtClean="0"/>
              <a:t>BDNF</a:t>
            </a:r>
            <a:endParaRPr lang="de-DE" sz="1800" dirty="0"/>
          </a:p>
        </p:txBody>
      </p:sp>
      <p:sp>
        <p:nvSpPr>
          <p:cNvPr id="27" name="Rounded Rectangle 26"/>
          <p:cNvSpPr/>
          <p:nvPr/>
        </p:nvSpPr>
        <p:spPr bwMode="auto">
          <a:xfrm>
            <a:off x="0" y="345982"/>
            <a:ext cx="9143999" cy="824019"/>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100" b="0" i="0" u="none" strike="noStrike" cap="none" normalizeH="0" baseline="0" smtClean="0">
              <a:ln>
                <a:noFill/>
              </a:ln>
              <a:solidFill>
                <a:schemeClr val="tx1"/>
              </a:solidFill>
              <a:effectLst/>
              <a:latin typeface="Arial" charset="0"/>
              <a:ea typeface="MS PGothic" pitchFamily="34" charset="-128"/>
            </a:endParaRPr>
          </a:p>
        </p:txBody>
      </p:sp>
      <p:sp>
        <p:nvSpPr>
          <p:cNvPr id="28" name="TextBox 27"/>
          <p:cNvSpPr txBox="1"/>
          <p:nvPr/>
        </p:nvSpPr>
        <p:spPr>
          <a:xfrm>
            <a:off x="1382538" y="480865"/>
            <a:ext cx="6384313" cy="553998"/>
          </a:xfrm>
          <a:prstGeom prst="rect">
            <a:avLst/>
          </a:prstGeom>
          <a:noFill/>
        </p:spPr>
        <p:txBody>
          <a:bodyPr wrap="none" rtlCol="0">
            <a:spAutoFit/>
          </a:bodyPr>
          <a:lstStyle/>
          <a:p>
            <a:pPr algn="ctr"/>
            <a:r>
              <a:rPr lang="de-DE" sz="3000" dirty="0" smtClean="0">
                <a:latin typeface="+mj-lt"/>
              </a:rPr>
              <a:t>Take Home: </a:t>
            </a:r>
            <a:r>
              <a:rPr lang="de-DE" sz="3000" dirty="0" err="1">
                <a:latin typeface="+mj-lt"/>
              </a:rPr>
              <a:t>Neurons&amp;Molecules</a:t>
            </a:r>
            <a:endParaRPr lang="de-DE" sz="3000" dirty="0">
              <a:latin typeface="+mj-lt"/>
            </a:endParaRPr>
          </a:p>
        </p:txBody>
      </p:sp>
    </p:spTree>
    <p:extLst>
      <p:ext uri="{BB962C8B-B14F-4D97-AF65-F5344CB8AC3E}">
        <p14:creationId xmlns:p14="http://schemas.microsoft.com/office/powerpoint/2010/main" xmlns="" val="35842115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tx1">
                    <a:lumMod val="65000"/>
                    <a:lumOff val="35000"/>
                  </a:schemeClr>
                </a:solidFill>
                <a:latin typeface="Verdana" pitchFamily="34" charset="0"/>
                <a:ea typeface="Verdana" pitchFamily="34" charset="0"/>
                <a:cs typeface="Verdana" pitchFamily="34" charset="0"/>
              </a:rPr>
              <a:t>Neurons&amp;Molecules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Neuroimaging&amp;Humans</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84293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45"/>
          <p:cNvSpPr>
            <a:spLocks noChangeArrowheads="1"/>
          </p:cNvSpPr>
          <p:nvPr/>
        </p:nvSpPr>
        <p:spPr bwMode="auto">
          <a:xfrm>
            <a:off x="304800" y="765175"/>
            <a:ext cx="8475663" cy="1046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3000" i="1" dirty="0" err="1" smtClean="0">
                <a:solidFill>
                  <a:srgbClr val="C00000"/>
                </a:solidFill>
                <a:latin typeface="Shruti" pitchFamily="34" charset="0"/>
                <a:cs typeface="Shruti" pitchFamily="34" charset="0"/>
              </a:rPr>
              <a:t>What</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happens</a:t>
            </a:r>
            <a:r>
              <a:rPr lang="de-DE" sz="3000" i="1" dirty="0" smtClean="0">
                <a:solidFill>
                  <a:srgbClr val="C00000"/>
                </a:solidFill>
                <a:latin typeface="Shruti" pitchFamily="34" charset="0"/>
                <a:cs typeface="Shruti" pitchFamily="34" charset="0"/>
              </a:rPr>
              <a:t> in HUMANS</a:t>
            </a:r>
          </a:p>
          <a:p>
            <a:pPr algn="ctr"/>
            <a:r>
              <a:rPr lang="de-DE" sz="3000" i="1" dirty="0" smtClean="0">
                <a:solidFill>
                  <a:srgbClr val="C00000"/>
                </a:solidFill>
                <a:latin typeface="Shruti" pitchFamily="34" charset="0"/>
                <a:cs typeface="Shruti" pitchFamily="34" charset="0"/>
              </a:rPr>
              <a:t>Can </a:t>
            </a:r>
            <a:r>
              <a:rPr lang="de-DE" sz="3000" i="1" dirty="0" err="1" smtClean="0">
                <a:solidFill>
                  <a:srgbClr val="C00000"/>
                </a:solidFill>
                <a:latin typeface="Shruti" pitchFamily="34" charset="0"/>
                <a:cs typeface="Shruti" pitchFamily="34" charset="0"/>
              </a:rPr>
              <a:t>We</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Identify</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it</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by</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Noninvasive</a:t>
            </a:r>
            <a:r>
              <a:rPr lang="de-DE" sz="3000" i="1" dirty="0" smtClean="0">
                <a:solidFill>
                  <a:srgbClr val="C00000"/>
                </a:solidFill>
                <a:latin typeface="Shruti" pitchFamily="34" charset="0"/>
                <a:cs typeface="Shruti" pitchFamily="34" charset="0"/>
              </a:rPr>
              <a:t> Imaging?</a:t>
            </a:r>
            <a:endParaRPr lang="de-DE" sz="3000" i="1" dirty="0">
              <a:solidFill>
                <a:srgbClr val="C00000"/>
              </a:solidFill>
              <a:latin typeface="Shruti" pitchFamily="34" charset="0"/>
              <a:cs typeface="Shruti" pitchFamily="34" charset="0"/>
            </a:endParaRPr>
          </a:p>
        </p:txBody>
      </p:sp>
    </p:spTree>
    <p:extLst>
      <p:ext uri="{BB962C8B-B14F-4D97-AF65-F5344CB8AC3E}">
        <p14:creationId xmlns:p14="http://schemas.microsoft.com/office/powerpoint/2010/main" xmlns="" val="318710820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1723" y="-128954"/>
            <a:ext cx="9251950" cy="70104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t>&lt;</a:t>
            </a:r>
            <a:endParaRPr lang="de-DE" dirty="0"/>
          </a:p>
        </p:txBody>
      </p:sp>
      <p:sp>
        <p:nvSpPr>
          <p:cNvPr id="64515" name="Textfeld 5"/>
          <p:cNvSpPr txBox="1">
            <a:spLocks noChangeArrowheads="1"/>
          </p:cNvSpPr>
          <p:nvPr/>
        </p:nvSpPr>
        <p:spPr bwMode="auto">
          <a:xfrm>
            <a:off x="5476750" y="4076700"/>
            <a:ext cx="19510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dirty="0">
                <a:solidFill>
                  <a:schemeClr val="bg1"/>
                </a:solidFill>
              </a:rPr>
              <a:t>Patrick </a:t>
            </a:r>
            <a:r>
              <a:rPr lang="de-DE" dirty="0" err="1">
                <a:solidFill>
                  <a:schemeClr val="bg1"/>
                </a:solidFill>
              </a:rPr>
              <a:t>Ragert</a:t>
            </a:r>
            <a:endParaRPr lang="de-DE" dirty="0">
              <a:solidFill>
                <a:schemeClr val="bg1"/>
              </a:solidFill>
            </a:endParaRPr>
          </a:p>
        </p:txBody>
      </p:sp>
      <p:pic>
        <p:nvPicPr>
          <p:cNvPr id="6451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b="23309"/>
          <a:stretch>
            <a:fillRect/>
          </a:stretch>
        </p:blipFill>
        <p:spPr bwMode="auto">
          <a:xfrm>
            <a:off x="4562350" y="1947834"/>
            <a:ext cx="1677987"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71572" y="1839775"/>
            <a:ext cx="1486736" cy="1957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feld 5"/>
          <p:cNvSpPr txBox="1">
            <a:spLocks noChangeArrowheads="1"/>
          </p:cNvSpPr>
          <p:nvPr/>
        </p:nvSpPr>
        <p:spPr bwMode="auto">
          <a:xfrm>
            <a:off x="2170865" y="4076700"/>
            <a:ext cx="19930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dirty="0" smtClean="0">
                <a:solidFill>
                  <a:schemeClr val="bg1"/>
                </a:solidFill>
              </a:rPr>
              <a:t>Marco Taubert</a:t>
            </a:r>
            <a:endParaRPr lang="de-DE" dirty="0">
              <a:solidFill>
                <a:schemeClr val="bg1"/>
              </a:solidFill>
            </a:endParaRPr>
          </a:p>
        </p:txBody>
      </p:sp>
    </p:spTree>
    <p:extLst>
      <p:ext uri="{BB962C8B-B14F-4D97-AF65-F5344CB8AC3E}">
        <p14:creationId xmlns:p14="http://schemas.microsoft.com/office/powerpoint/2010/main" xmlns="" val="7593486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45"/>
          <p:cNvSpPr>
            <a:spLocks noChangeArrowheads="1"/>
          </p:cNvSpPr>
          <p:nvPr/>
        </p:nvSpPr>
        <p:spPr bwMode="auto">
          <a:xfrm>
            <a:off x="304800" y="765175"/>
            <a:ext cx="847566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3000" i="1" dirty="0" smtClean="0">
                <a:solidFill>
                  <a:srgbClr val="C00000"/>
                </a:solidFill>
                <a:latin typeface="Shruti" pitchFamily="34" charset="0"/>
                <a:cs typeface="Shruti" pitchFamily="34" charset="0"/>
              </a:rPr>
              <a:t>Can </a:t>
            </a:r>
            <a:r>
              <a:rPr lang="de-DE" sz="3000" i="1" dirty="0" err="1" smtClean="0">
                <a:solidFill>
                  <a:srgbClr val="C00000"/>
                </a:solidFill>
                <a:latin typeface="Shruti" pitchFamily="34" charset="0"/>
                <a:cs typeface="Shruti" pitchFamily="34" charset="0"/>
              </a:rPr>
              <a:t>we</a:t>
            </a:r>
            <a:r>
              <a:rPr lang="de-DE" sz="3000" i="1" dirty="0" smtClean="0">
                <a:solidFill>
                  <a:srgbClr val="C00000"/>
                </a:solidFill>
                <a:latin typeface="Shruti" pitchFamily="34" charset="0"/>
                <a:cs typeface="Shruti" pitchFamily="34" charset="0"/>
              </a:rPr>
              <a:t> </a:t>
            </a:r>
            <a:r>
              <a:rPr lang="de-DE" sz="3000" i="1" dirty="0" err="1">
                <a:solidFill>
                  <a:srgbClr val="C00000"/>
                </a:solidFill>
                <a:latin typeface="Shruti" pitchFamily="34" charset="0"/>
                <a:cs typeface="Shruti" pitchFamily="34" charset="0"/>
              </a:rPr>
              <a:t>i</a:t>
            </a:r>
            <a:r>
              <a:rPr lang="de-DE" sz="3000" i="1" dirty="0" err="1" smtClean="0">
                <a:solidFill>
                  <a:srgbClr val="C00000"/>
                </a:solidFill>
                <a:latin typeface="Shruti" pitchFamily="34" charset="0"/>
                <a:cs typeface="Shruti" pitchFamily="34" charset="0"/>
              </a:rPr>
              <a:t>dentify</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signs</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of</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neuroplasticity</a:t>
            </a:r>
            <a:r>
              <a:rPr lang="de-DE" sz="3000" i="1" dirty="0" smtClean="0">
                <a:solidFill>
                  <a:srgbClr val="C00000"/>
                </a:solidFill>
                <a:latin typeface="Shruti" pitchFamily="34" charset="0"/>
                <a:cs typeface="Shruti" pitchFamily="34" charset="0"/>
              </a:rPr>
              <a:t> in HUMANS </a:t>
            </a:r>
            <a:r>
              <a:rPr lang="de-DE" sz="3000" i="1" dirty="0" err="1" smtClean="0">
                <a:solidFill>
                  <a:srgbClr val="C00000"/>
                </a:solidFill>
                <a:latin typeface="Shruti" pitchFamily="34" charset="0"/>
                <a:cs typeface="Shruti" pitchFamily="34" charset="0"/>
              </a:rPr>
              <a:t>by</a:t>
            </a:r>
            <a:r>
              <a:rPr lang="de-DE" sz="3000" i="1" dirty="0" smtClean="0">
                <a:solidFill>
                  <a:srgbClr val="C00000"/>
                </a:solidFill>
                <a:latin typeface="Shruti" pitchFamily="34" charset="0"/>
                <a:cs typeface="Shruti" pitchFamily="34" charset="0"/>
              </a:rPr>
              <a:t> </a:t>
            </a:r>
            <a:r>
              <a:rPr lang="de-DE" sz="3000" i="1" dirty="0" err="1">
                <a:solidFill>
                  <a:srgbClr val="C00000"/>
                </a:solidFill>
                <a:latin typeface="Shruti" pitchFamily="34" charset="0"/>
                <a:cs typeface="Shruti" pitchFamily="34" charset="0"/>
              </a:rPr>
              <a:t>n</a:t>
            </a:r>
            <a:r>
              <a:rPr lang="de-DE" sz="3000" i="1" dirty="0" err="1" smtClean="0">
                <a:solidFill>
                  <a:srgbClr val="C00000"/>
                </a:solidFill>
                <a:latin typeface="Shruti" pitchFamily="34" charset="0"/>
                <a:cs typeface="Shruti" pitchFamily="34" charset="0"/>
              </a:rPr>
              <a:t>oninvasive</a:t>
            </a:r>
            <a:r>
              <a:rPr lang="de-DE" sz="3000" i="1" dirty="0" smtClean="0">
                <a:solidFill>
                  <a:srgbClr val="C00000"/>
                </a:solidFill>
                <a:latin typeface="Shruti" pitchFamily="34" charset="0"/>
                <a:cs typeface="Shruti" pitchFamily="34" charset="0"/>
              </a:rPr>
              <a:t> </a:t>
            </a:r>
            <a:r>
              <a:rPr lang="de-DE" sz="3000" i="1" dirty="0" err="1" smtClean="0">
                <a:solidFill>
                  <a:srgbClr val="C00000"/>
                </a:solidFill>
                <a:latin typeface="Shruti" pitchFamily="34" charset="0"/>
                <a:cs typeface="Shruti" pitchFamily="34" charset="0"/>
              </a:rPr>
              <a:t>brain</a:t>
            </a:r>
            <a:r>
              <a:rPr lang="de-DE" sz="3000" i="1" dirty="0" smtClean="0">
                <a:solidFill>
                  <a:srgbClr val="C00000"/>
                </a:solidFill>
                <a:latin typeface="Shruti" pitchFamily="34" charset="0"/>
                <a:cs typeface="Shruti" pitchFamily="34" charset="0"/>
              </a:rPr>
              <a:t> </a:t>
            </a:r>
            <a:r>
              <a:rPr lang="de-DE" sz="3000" i="1" dirty="0" err="1">
                <a:solidFill>
                  <a:srgbClr val="C00000"/>
                </a:solidFill>
                <a:latin typeface="Shruti" pitchFamily="34" charset="0"/>
                <a:cs typeface="Shruti" pitchFamily="34" charset="0"/>
              </a:rPr>
              <a:t>i</a:t>
            </a:r>
            <a:r>
              <a:rPr lang="de-DE" sz="3000" i="1" dirty="0" err="1" smtClean="0">
                <a:solidFill>
                  <a:srgbClr val="C00000"/>
                </a:solidFill>
                <a:latin typeface="Shruti" pitchFamily="34" charset="0"/>
                <a:cs typeface="Shruti" pitchFamily="34" charset="0"/>
              </a:rPr>
              <a:t>maging</a:t>
            </a:r>
            <a:r>
              <a:rPr lang="de-DE" sz="3000" i="1" dirty="0" smtClean="0">
                <a:solidFill>
                  <a:srgbClr val="C00000"/>
                </a:solidFill>
                <a:latin typeface="Shruti" pitchFamily="34" charset="0"/>
                <a:cs typeface="Shruti" pitchFamily="34" charset="0"/>
              </a:rPr>
              <a:t>?</a:t>
            </a:r>
            <a:endParaRPr lang="de-DE" sz="3000" i="1" dirty="0">
              <a:solidFill>
                <a:srgbClr val="C00000"/>
              </a:solidFill>
              <a:latin typeface="Shruti" pitchFamily="34" charset="0"/>
              <a:cs typeface="Shruti" pitchFamily="34" charset="0"/>
            </a:endParaRPr>
          </a:p>
        </p:txBody>
      </p:sp>
    </p:spTree>
    <p:extLst>
      <p:ext uri="{BB962C8B-B14F-4D97-AF65-F5344CB8AC3E}">
        <p14:creationId xmlns:p14="http://schemas.microsoft.com/office/powerpoint/2010/main" xmlns="" val="10177914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45"/>
          <p:cNvSpPr>
            <a:spLocks noChangeArrowheads="1"/>
          </p:cNvSpPr>
          <p:nvPr/>
        </p:nvSpPr>
        <p:spPr bwMode="auto">
          <a:xfrm>
            <a:off x="398588" y="413483"/>
            <a:ext cx="84756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3000" dirty="0" err="1" smtClean="0">
                <a:solidFill>
                  <a:srgbClr val="00B050"/>
                </a:solidFill>
                <a:latin typeface="+mj-lt"/>
                <a:cs typeface="Shruti" pitchFamily="34" charset="0"/>
              </a:rPr>
              <a:t>Methods</a:t>
            </a:r>
            <a:r>
              <a:rPr lang="de-DE" sz="3000" dirty="0" smtClean="0">
                <a:solidFill>
                  <a:srgbClr val="00B050"/>
                </a:solidFill>
                <a:latin typeface="+mj-lt"/>
                <a:cs typeface="Shruti" pitchFamily="34" charset="0"/>
              </a:rPr>
              <a:t> </a:t>
            </a:r>
            <a:r>
              <a:rPr lang="de-DE" sz="3000" dirty="0" err="1" smtClean="0">
                <a:solidFill>
                  <a:srgbClr val="00B050"/>
                </a:solidFill>
                <a:latin typeface="+mj-lt"/>
                <a:cs typeface="Shruti" pitchFamily="34" charset="0"/>
              </a:rPr>
              <a:t>for</a:t>
            </a:r>
            <a:r>
              <a:rPr lang="de-DE" sz="3000" dirty="0" smtClean="0">
                <a:solidFill>
                  <a:srgbClr val="00B050"/>
                </a:solidFill>
                <a:latin typeface="+mj-lt"/>
                <a:cs typeface="Shruti" pitchFamily="34" charset="0"/>
              </a:rPr>
              <a:t> </a:t>
            </a:r>
            <a:r>
              <a:rPr lang="de-DE" sz="3000" dirty="0" err="1" smtClean="0">
                <a:solidFill>
                  <a:srgbClr val="00B050"/>
                </a:solidFill>
                <a:latin typeface="+mj-lt"/>
                <a:cs typeface="Shruti" pitchFamily="34" charset="0"/>
              </a:rPr>
              <a:t>Noninvasive</a:t>
            </a:r>
            <a:r>
              <a:rPr lang="de-DE" sz="3000" dirty="0" smtClean="0">
                <a:solidFill>
                  <a:srgbClr val="00B050"/>
                </a:solidFill>
                <a:latin typeface="+mj-lt"/>
                <a:cs typeface="Shruti" pitchFamily="34" charset="0"/>
              </a:rPr>
              <a:t> Imaging</a:t>
            </a:r>
          </a:p>
          <a:p>
            <a:pPr algn="ctr"/>
            <a:endParaRPr lang="de-DE" sz="3000" i="1" dirty="0" smtClean="0">
              <a:solidFill>
                <a:srgbClr val="C00000"/>
              </a:solidFill>
              <a:latin typeface="Shruti" pitchFamily="34" charset="0"/>
              <a:cs typeface="Shruti" pitchFamily="34" charset="0"/>
            </a:endParaRPr>
          </a:p>
          <a:p>
            <a:pPr algn="ctr"/>
            <a:endParaRPr lang="de-DE" sz="3000" i="1" dirty="0">
              <a:solidFill>
                <a:srgbClr val="C00000"/>
              </a:solidFill>
              <a:latin typeface="Shruti" pitchFamily="34" charset="0"/>
              <a:cs typeface="Shruti" pitchFamily="34" charset="0"/>
            </a:endParaRPr>
          </a:p>
        </p:txBody>
      </p:sp>
      <p:graphicFrame>
        <p:nvGraphicFramePr>
          <p:cNvPr id="2" name="Tabelle 1"/>
          <p:cNvGraphicFramePr>
            <a:graphicFrameLocks noGrp="1"/>
          </p:cNvGraphicFramePr>
          <p:nvPr>
            <p:extLst>
              <p:ext uri="{D42A27DB-BD31-4B8C-83A1-F6EECF244321}">
                <p14:modId xmlns:p14="http://schemas.microsoft.com/office/powerpoint/2010/main" xmlns="" val="3365907183"/>
              </p:ext>
            </p:extLst>
          </p:nvPr>
        </p:nvGraphicFramePr>
        <p:xfrm>
          <a:off x="457199" y="1209431"/>
          <a:ext cx="8267824" cy="5000263"/>
        </p:xfrm>
        <a:graphic>
          <a:graphicData uri="http://schemas.openxmlformats.org/drawingml/2006/table">
            <a:tbl>
              <a:tblPr firstRow="1" bandRow="1">
                <a:tableStyleId>{5C22544A-7EE6-4342-B048-85BDC9FD1C3A}</a:tableStyleId>
              </a:tblPr>
              <a:tblGrid>
                <a:gridCol w="2066956"/>
                <a:gridCol w="2066956"/>
                <a:gridCol w="2066956"/>
                <a:gridCol w="2066956"/>
              </a:tblGrid>
              <a:tr h="924169">
                <a:tc>
                  <a:txBody>
                    <a:bodyPr/>
                    <a:lstStyle/>
                    <a:p>
                      <a:pPr algn="ctr"/>
                      <a:r>
                        <a:rPr lang="de-DE" dirty="0" smtClean="0"/>
                        <a:t>Imaging Approach</a:t>
                      </a:r>
                      <a:endParaRPr lang="de-DE" dirty="0"/>
                    </a:p>
                  </a:txBody>
                  <a:tcPr/>
                </a:tc>
                <a:tc>
                  <a:txBody>
                    <a:bodyPr/>
                    <a:lstStyle/>
                    <a:p>
                      <a:pPr algn="ctr"/>
                      <a:r>
                        <a:rPr lang="de-DE" dirty="0" err="1" smtClean="0"/>
                        <a:t>Methods</a:t>
                      </a:r>
                      <a:r>
                        <a:rPr lang="de-DE" dirty="0" smtClean="0"/>
                        <a:t> </a:t>
                      </a:r>
                      <a:r>
                        <a:rPr lang="de-DE" dirty="0" err="1" smtClean="0"/>
                        <a:t>for</a:t>
                      </a:r>
                      <a:r>
                        <a:rPr lang="de-DE" dirty="0" smtClean="0"/>
                        <a:t> Analysis</a:t>
                      </a:r>
                      <a:endParaRPr lang="de-D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smtClean="0"/>
                        <a:t>Type </a:t>
                      </a:r>
                      <a:r>
                        <a:rPr lang="de-DE" dirty="0" err="1" smtClean="0"/>
                        <a:t>of</a:t>
                      </a:r>
                      <a:r>
                        <a:rPr lang="de-DE" dirty="0" smtClean="0"/>
                        <a:t> Information</a:t>
                      </a:r>
                    </a:p>
                  </a:txBody>
                  <a:tcPr/>
                </a:tc>
                <a:tc>
                  <a:txBody>
                    <a:bodyPr/>
                    <a:lstStyle/>
                    <a:p>
                      <a:pPr algn="ctr"/>
                      <a:r>
                        <a:rPr lang="de-DE" dirty="0" err="1" smtClean="0"/>
                        <a:t>Underlying</a:t>
                      </a:r>
                      <a:r>
                        <a:rPr lang="de-DE" baseline="0" dirty="0" smtClean="0"/>
                        <a:t> </a:t>
                      </a:r>
                      <a:r>
                        <a:rPr lang="de-DE" baseline="0" dirty="0" err="1" smtClean="0"/>
                        <a:t>Physiology</a:t>
                      </a:r>
                      <a:r>
                        <a:rPr lang="de-DE" baseline="0" dirty="0" smtClean="0"/>
                        <a:t>&amp;</a:t>
                      </a:r>
                    </a:p>
                    <a:p>
                      <a:pPr algn="ctr"/>
                      <a:r>
                        <a:rPr lang="de-DE" baseline="0" dirty="0" err="1" smtClean="0"/>
                        <a:t>Anatomy</a:t>
                      </a:r>
                      <a:endParaRPr lang="de-DE" dirty="0"/>
                    </a:p>
                  </a:txBody>
                  <a:tcPr/>
                </a:tc>
              </a:tr>
              <a:tr h="1534651">
                <a:tc>
                  <a:txBody>
                    <a:bodyPr/>
                    <a:lstStyle/>
                    <a:p>
                      <a:pPr algn="ctr"/>
                      <a:r>
                        <a:rPr lang="de-DE" dirty="0" smtClean="0"/>
                        <a:t>T1-Weighted</a:t>
                      </a:r>
                      <a:r>
                        <a:rPr lang="de-DE" baseline="0" dirty="0" smtClean="0"/>
                        <a:t> MRI</a:t>
                      </a:r>
                      <a:endParaRPr lang="de-DE" dirty="0"/>
                    </a:p>
                  </a:txBody>
                  <a:tcPr/>
                </a:tc>
                <a:tc>
                  <a:txBody>
                    <a:bodyPr/>
                    <a:lstStyle/>
                    <a:p>
                      <a:pPr algn="ctr"/>
                      <a:r>
                        <a:rPr lang="de-DE" dirty="0" err="1" smtClean="0"/>
                        <a:t>Voxel</a:t>
                      </a:r>
                      <a:r>
                        <a:rPr lang="de-DE" dirty="0" smtClean="0"/>
                        <a:t> </a:t>
                      </a:r>
                      <a:r>
                        <a:rPr lang="de-DE" dirty="0" err="1" smtClean="0"/>
                        <a:t>Based</a:t>
                      </a:r>
                      <a:r>
                        <a:rPr lang="de-DE" dirty="0" smtClean="0"/>
                        <a:t> </a:t>
                      </a:r>
                      <a:r>
                        <a:rPr lang="de-DE" dirty="0" err="1" smtClean="0"/>
                        <a:t>Morphometry</a:t>
                      </a:r>
                      <a:endParaRPr lang="de-DE"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de-DE" dirty="0" err="1" smtClean="0"/>
                        <a:t>Cortical</a:t>
                      </a:r>
                      <a:r>
                        <a:rPr lang="de-DE" dirty="0" smtClean="0"/>
                        <a:t> </a:t>
                      </a:r>
                      <a:r>
                        <a:rPr lang="de-DE" dirty="0" err="1" smtClean="0"/>
                        <a:t>Thickness</a:t>
                      </a:r>
                      <a:endParaRPr lang="de-DE" dirty="0"/>
                    </a:p>
                  </a:txBody>
                  <a:tcPr/>
                </a:tc>
                <a:tc>
                  <a:txBody>
                    <a:bodyPr/>
                    <a:lstStyle/>
                    <a:p>
                      <a:pPr algn="ctr"/>
                      <a:r>
                        <a:rPr lang="de-DE" dirty="0" smtClean="0"/>
                        <a:t>Brain </a:t>
                      </a:r>
                      <a:r>
                        <a:rPr lang="de-DE" dirty="0" err="1" smtClean="0"/>
                        <a:t>Structure</a:t>
                      </a:r>
                      <a:r>
                        <a:rPr lang="de-DE" baseline="0" dirty="0" smtClean="0"/>
                        <a:t> (</a:t>
                      </a:r>
                      <a:r>
                        <a:rPr lang="de-DE" baseline="0" dirty="0" err="1" smtClean="0"/>
                        <a:t>grey</a:t>
                      </a:r>
                      <a:r>
                        <a:rPr lang="de-DE" baseline="0" dirty="0" smtClean="0"/>
                        <a:t> matter)</a:t>
                      </a:r>
                      <a:endParaRPr lang="de-DE" dirty="0" smtClean="0"/>
                    </a:p>
                  </a:txBody>
                  <a:tcPr/>
                </a:tc>
                <a:tc>
                  <a:txBody>
                    <a:bodyPr/>
                    <a:lstStyle/>
                    <a:p>
                      <a:pPr algn="ctr"/>
                      <a:r>
                        <a:rPr lang="de-DE" baseline="0" dirty="0" err="1" smtClean="0"/>
                        <a:t>neuron</a:t>
                      </a:r>
                      <a:r>
                        <a:rPr lang="de-DE" baseline="0" dirty="0" smtClean="0"/>
                        <a:t> </a:t>
                      </a:r>
                      <a:r>
                        <a:rPr lang="de-DE" baseline="0" dirty="0" err="1" smtClean="0"/>
                        <a:t>density</a:t>
                      </a:r>
                      <a:endParaRPr lang="de-DE" baseline="0" dirty="0" smtClean="0"/>
                    </a:p>
                    <a:p>
                      <a:pPr algn="ctr"/>
                      <a:r>
                        <a:rPr lang="de-DE" dirty="0" err="1" smtClean="0"/>
                        <a:t>number</a:t>
                      </a:r>
                      <a:r>
                        <a:rPr lang="de-DE" dirty="0" smtClean="0"/>
                        <a:t> </a:t>
                      </a:r>
                      <a:r>
                        <a:rPr lang="de-DE" dirty="0" err="1" smtClean="0"/>
                        <a:t>of</a:t>
                      </a:r>
                      <a:r>
                        <a:rPr lang="de-DE" dirty="0" smtClean="0"/>
                        <a:t> </a:t>
                      </a:r>
                      <a:r>
                        <a:rPr lang="de-DE" dirty="0" err="1" smtClean="0"/>
                        <a:t>dendrites</a:t>
                      </a:r>
                      <a:r>
                        <a:rPr lang="de-DE" dirty="0" smtClean="0"/>
                        <a:t>&amp;</a:t>
                      </a:r>
                    </a:p>
                    <a:p>
                      <a:pPr algn="ctr"/>
                      <a:r>
                        <a:rPr lang="de-DE" dirty="0" err="1" smtClean="0"/>
                        <a:t>synapses</a:t>
                      </a:r>
                      <a:endParaRPr lang="de-DE" dirty="0"/>
                    </a:p>
                  </a:txBody>
                  <a:tcPr/>
                </a:tc>
              </a:tr>
              <a:tr h="712643">
                <a:tc>
                  <a:txBody>
                    <a:bodyPr/>
                    <a:lstStyle/>
                    <a:p>
                      <a:pPr algn="ctr"/>
                      <a:r>
                        <a:rPr lang="de-DE" dirty="0" smtClean="0"/>
                        <a:t>Diffusion Imaging</a:t>
                      </a:r>
                      <a:endParaRPr lang="de-DE" dirty="0"/>
                    </a:p>
                  </a:txBody>
                  <a:tcPr/>
                </a:tc>
                <a:tc>
                  <a:txBody>
                    <a:bodyPr/>
                    <a:lstStyle/>
                    <a:p>
                      <a:pPr algn="ctr"/>
                      <a:r>
                        <a:rPr lang="de-DE" dirty="0" smtClean="0"/>
                        <a:t>Diffusion</a:t>
                      </a:r>
                      <a:r>
                        <a:rPr lang="de-DE" baseline="0" dirty="0" smtClean="0"/>
                        <a:t> Tensor</a:t>
                      </a:r>
                    </a:p>
                    <a:p>
                      <a:pPr algn="ctr"/>
                      <a:r>
                        <a:rPr lang="de-DE" dirty="0" err="1" smtClean="0"/>
                        <a:t>Fibre</a:t>
                      </a:r>
                      <a:r>
                        <a:rPr lang="de-DE" baseline="0" dirty="0" smtClean="0"/>
                        <a:t> </a:t>
                      </a:r>
                      <a:r>
                        <a:rPr lang="de-DE" baseline="0" dirty="0" err="1" smtClean="0"/>
                        <a:t>tracts</a:t>
                      </a:r>
                      <a:endParaRPr lang="de-DE" dirty="0"/>
                    </a:p>
                  </a:txBody>
                  <a:tcPr/>
                </a:tc>
                <a:tc>
                  <a:txBody>
                    <a:bodyPr/>
                    <a:lstStyle/>
                    <a:p>
                      <a:pPr algn="ctr"/>
                      <a:r>
                        <a:rPr lang="de-DE" dirty="0" err="1" smtClean="0"/>
                        <a:t>Structural</a:t>
                      </a:r>
                      <a:r>
                        <a:rPr lang="de-DE" baseline="0" dirty="0" smtClean="0"/>
                        <a:t> </a:t>
                      </a:r>
                      <a:r>
                        <a:rPr lang="de-DE" baseline="0" dirty="0" err="1" smtClean="0"/>
                        <a:t>connectivity</a:t>
                      </a:r>
                      <a:endParaRPr lang="de-DE" dirty="0"/>
                    </a:p>
                  </a:txBody>
                  <a:tcPr/>
                </a:tc>
                <a:tc>
                  <a:txBody>
                    <a:bodyPr/>
                    <a:lstStyle/>
                    <a:p>
                      <a:pPr algn="ctr"/>
                      <a:r>
                        <a:rPr lang="de-DE" dirty="0" smtClean="0"/>
                        <a:t>Nerve </a:t>
                      </a:r>
                      <a:r>
                        <a:rPr lang="de-DE" dirty="0" err="1" smtClean="0"/>
                        <a:t>fibres</a:t>
                      </a:r>
                      <a:endParaRPr lang="de-DE" dirty="0"/>
                    </a:p>
                  </a:txBody>
                  <a:tcPr/>
                </a:tc>
              </a:tr>
              <a:tr h="712643">
                <a:tc>
                  <a:txBody>
                    <a:bodyPr/>
                    <a:lstStyle/>
                    <a:p>
                      <a:pPr algn="ctr"/>
                      <a:r>
                        <a:rPr lang="de-DE" dirty="0" err="1" smtClean="0"/>
                        <a:t>Resting</a:t>
                      </a:r>
                      <a:r>
                        <a:rPr lang="de-DE" dirty="0" smtClean="0"/>
                        <a:t>-State </a:t>
                      </a:r>
                      <a:r>
                        <a:rPr lang="de-DE" dirty="0" err="1" smtClean="0"/>
                        <a:t>fMRI</a:t>
                      </a:r>
                      <a:endParaRPr lang="de-DE" dirty="0"/>
                    </a:p>
                  </a:txBody>
                  <a:tcPr/>
                </a:tc>
                <a:tc>
                  <a:txBody>
                    <a:bodyPr/>
                    <a:lstStyle/>
                    <a:p>
                      <a:pPr algn="ctr"/>
                      <a:r>
                        <a:rPr lang="de-DE" dirty="0" err="1" smtClean="0"/>
                        <a:t>Seed</a:t>
                      </a:r>
                      <a:r>
                        <a:rPr lang="de-DE" dirty="0" smtClean="0"/>
                        <a:t> </a:t>
                      </a:r>
                      <a:r>
                        <a:rPr lang="de-DE" dirty="0" err="1" smtClean="0"/>
                        <a:t>based</a:t>
                      </a:r>
                      <a:endParaRPr lang="de-DE" dirty="0" smtClean="0"/>
                    </a:p>
                    <a:p>
                      <a:pPr algn="ctr"/>
                      <a:r>
                        <a:rPr lang="de-DE" dirty="0" smtClean="0"/>
                        <a:t>ICA-</a:t>
                      </a:r>
                      <a:r>
                        <a:rPr lang="de-DE" dirty="0" err="1" smtClean="0"/>
                        <a:t>based</a:t>
                      </a:r>
                      <a:endParaRPr lang="de-DE" dirty="0" smtClean="0"/>
                    </a:p>
                    <a:p>
                      <a:pPr algn="ctr"/>
                      <a:r>
                        <a:rPr lang="de-DE" dirty="0" err="1" smtClean="0"/>
                        <a:t>Centrality</a:t>
                      </a:r>
                      <a:r>
                        <a:rPr lang="de-DE" baseline="0" dirty="0" smtClean="0"/>
                        <a:t> </a:t>
                      </a:r>
                    </a:p>
                  </a:txBody>
                  <a:tcPr/>
                </a:tc>
                <a:tc>
                  <a:txBody>
                    <a:bodyPr/>
                    <a:lstStyle/>
                    <a:p>
                      <a:pPr algn="ctr"/>
                      <a:r>
                        <a:rPr lang="de-DE" dirty="0" err="1" smtClean="0"/>
                        <a:t>Functional</a:t>
                      </a:r>
                      <a:r>
                        <a:rPr lang="de-DE" dirty="0" smtClean="0"/>
                        <a:t> Connectivity</a:t>
                      </a:r>
                      <a:endParaRPr lang="de-DE" dirty="0"/>
                    </a:p>
                  </a:txBody>
                  <a:tcPr/>
                </a:tc>
                <a:tc>
                  <a:txBody>
                    <a:bodyPr/>
                    <a:lstStyle/>
                    <a:p>
                      <a:pPr algn="ctr"/>
                      <a:r>
                        <a:rPr lang="de-DE" dirty="0" err="1" smtClean="0"/>
                        <a:t>Connected</a:t>
                      </a:r>
                      <a:r>
                        <a:rPr lang="de-DE" baseline="0" dirty="0" smtClean="0"/>
                        <a:t> </a:t>
                      </a:r>
                      <a:r>
                        <a:rPr lang="de-DE" baseline="0" dirty="0" err="1" smtClean="0"/>
                        <a:t>networks</a:t>
                      </a:r>
                      <a:endParaRPr lang="de-DE" dirty="0"/>
                    </a:p>
                  </a:txBody>
                  <a:tcPr/>
                </a:tc>
              </a:tr>
              <a:tr h="712643">
                <a:tc>
                  <a:txBody>
                    <a:bodyPr/>
                    <a:lstStyle/>
                    <a:p>
                      <a:pPr algn="ctr"/>
                      <a:r>
                        <a:rPr lang="de-DE" dirty="0" err="1" smtClean="0"/>
                        <a:t>Activation</a:t>
                      </a:r>
                      <a:r>
                        <a:rPr lang="de-DE" dirty="0" smtClean="0"/>
                        <a:t> </a:t>
                      </a:r>
                      <a:r>
                        <a:rPr lang="de-DE" dirty="0" err="1" smtClean="0"/>
                        <a:t>fMRI</a:t>
                      </a:r>
                      <a:endParaRPr lang="de-DE" dirty="0"/>
                    </a:p>
                  </a:txBody>
                  <a:tcPr/>
                </a:tc>
                <a:tc>
                  <a:txBody>
                    <a:bodyPr/>
                    <a:lstStyle/>
                    <a:p>
                      <a:pPr algn="ctr"/>
                      <a:r>
                        <a:rPr lang="de-DE" baseline="0" dirty="0" smtClean="0"/>
                        <a:t>Statistical </a:t>
                      </a:r>
                      <a:r>
                        <a:rPr lang="de-DE" baseline="0" dirty="0" err="1" smtClean="0"/>
                        <a:t>Parametric</a:t>
                      </a:r>
                      <a:r>
                        <a:rPr lang="de-DE" baseline="0" dirty="0" smtClean="0"/>
                        <a:t> Mapping (SPM)</a:t>
                      </a:r>
                    </a:p>
                  </a:txBody>
                  <a:tcPr/>
                </a:tc>
                <a:tc>
                  <a:txBody>
                    <a:bodyPr/>
                    <a:lstStyle/>
                    <a:p>
                      <a:pPr algn="ctr"/>
                      <a:r>
                        <a:rPr lang="de-DE" dirty="0" err="1" smtClean="0"/>
                        <a:t>Changes</a:t>
                      </a:r>
                      <a:r>
                        <a:rPr lang="de-DE" baseline="0" dirty="0" smtClean="0"/>
                        <a:t> in neuronal </a:t>
                      </a:r>
                      <a:r>
                        <a:rPr lang="de-DE" baseline="0" dirty="0" err="1" smtClean="0"/>
                        <a:t>activity</a:t>
                      </a:r>
                      <a:endParaRPr lang="de-DE" dirty="0"/>
                    </a:p>
                  </a:txBody>
                  <a:tcPr/>
                </a:tc>
                <a:tc>
                  <a:txBody>
                    <a:bodyPr/>
                    <a:lstStyle/>
                    <a:p>
                      <a:pPr algn="ctr"/>
                      <a:r>
                        <a:rPr lang="de-DE" dirty="0" smtClean="0"/>
                        <a:t>Transient neuronal </a:t>
                      </a:r>
                      <a:r>
                        <a:rPr lang="de-DE" dirty="0" err="1" smtClean="0"/>
                        <a:t>activity</a:t>
                      </a:r>
                      <a:endParaRPr lang="de-DE" dirty="0"/>
                    </a:p>
                  </a:txBody>
                  <a:tcPr/>
                </a:tc>
              </a:tr>
            </a:tbl>
          </a:graphicData>
        </a:graphic>
      </p:graphicFrame>
    </p:spTree>
    <p:extLst>
      <p:ext uri="{BB962C8B-B14F-4D97-AF65-F5344CB8AC3E}">
        <p14:creationId xmlns:p14="http://schemas.microsoft.com/office/powerpoint/2010/main" xmlns="" val="144003612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45"/>
          <p:cNvSpPr>
            <a:spLocks noChangeArrowheads="1"/>
          </p:cNvSpPr>
          <p:nvPr/>
        </p:nvSpPr>
        <p:spPr bwMode="auto">
          <a:xfrm>
            <a:off x="398588" y="413483"/>
            <a:ext cx="8475663"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3000" dirty="0" smtClean="0">
                <a:solidFill>
                  <a:srgbClr val="00B050"/>
                </a:solidFill>
                <a:latin typeface="+mj-lt"/>
                <a:cs typeface="Shruti" pitchFamily="34" charset="0"/>
              </a:rPr>
              <a:t>T1-weighted Imaging</a:t>
            </a:r>
          </a:p>
          <a:p>
            <a:pPr algn="ctr"/>
            <a:r>
              <a:rPr lang="de-DE" sz="3000" dirty="0" err="1" smtClean="0">
                <a:solidFill>
                  <a:srgbClr val="00B050"/>
                </a:solidFill>
                <a:latin typeface="+mj-lt"/>
                <a:cs typeface="Shruti" pitchFamily="34" charset="0"/>
              </a:rPr>
              <a:t>Voxel</a:t>
            </a:r>
            <a:r>
              <a:rPr lang="de-DE" sz="3000" dirty="0" smtClean="0">
                <a:solidFill>
                  <a:srgbClr val="00B050"/>
                </a:solidFill>
                <a:latin typeface="+mj-lt"/>
                <a:cs typeface="Shruti" pitchFamily="34" charset="0"/>
              </a:rPr>
              <a:t> </a:t>
            </a:r>
            <a:r>
              <a:rPr lang="de-DE" sz="3000" dirty="0" err="1" smtClean="0">
                <a:solidFill>
                  <a:srgbClr val="00B050"/>
                </a:solidFill>
                <a:latin typeface="+mj-lt"/>
                <a:cs typeface="Shruti" pitchFamily="34" charset="0"/>
              </a:rPr>
              <a:t>Based</a:t>
            </a:r>
            <a:r>
              <a:rPr lang="de-DE" sz="3000" dirty="0" smtClean="0">
                <a:solidFill>
                  <a:srgbClr val="00B050"/>
                </a:solidFill>
                <a:latin typeface="+mj-lt"/>
                <a:cs typeface="Shruti" pitchFamily="34" charset="0"/>
              </a:rPr>
              <a:t> </a:t>
            </a:r>
            <a:r>
              <a:rPr lang="de-DE" sz="3000" dirty="0" err="1" smtClean="0">
                <a:solidFill>
                  <a:srgbClr val="00B050"/>
                </a:solidFill>
                <a:latin typeface="+mj-lt"/>
                <a:cs typeface="Shruti" pitchFamily="34" charset="0"/>
              </a:rPr>
              <a:t>Morphometry</a:t>
            </a:r>
            <a:endParaRPr lang="de-DE" sz="3000" dirty="0" smtClean="0">
              <a:solidFill>
                <a:srgbClr val="00B050"/>
              </a:solidFill>
              <a:latin typeface="+mj-lt"/>
              <a:cs typeface="Shruti" pitchFamily="34" charset="0"/>
            </a:endParaRPr>
          </a:p>
          <a:p>
            <a:pPr algn="ctr"/>
            <a:endParaRPr lang="de-DE" sz="3000" i="1" dirty="0" smtClean="0">
              <a:solidFill>
                <a:srgbClr val="C00000"/>
              </a:solidFill>
              <a:latin typeface="Shruti" pitchFamily="34" charset="0"/>
              <a:cs typeface="Shruti" pitchFamily="34" charset="0"/>
            </a:endParaRPr>
          </a:p>
          <a:p>
            <a:pPr algn="ctr"/>
            <a:endParaRPr lang="de-DE" sz="3000" i="1" dirty="0">
              <a:solidFill>
                <a:srgbClr val="C00000"/>
              </a:solidFill>
              <a:latin typeface="Shruti" pitchFamily="34" charset="0"/>
              <a:cs typeface="Shruti" pitchFamily="34" charset="0"/>
            </a:endParaRPr>
          </a:p>
        </p:txBody>
      </p:sp>
      <p:pic>
        <p:nvPicPr>
          <p:cNvPr id="27651"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97587" y="2352474"/>
            <a:ext cx="3755611" cy="342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59586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08891" y="1641796"/>
            <a:ext cx="7995139" cy="4247317"/>
          </a:xfrm>
          <a:prstGeom prst="rect">
            <a:avLst/>
          </a:prstGeom>
        </p:spPr>
        <p:txBody>
          <a:bodyPr wrap="square">
            <a:spAutoFit/>
          </a:bodyPr>
          <a:lstStyle/>
          <a:p>
            <a:r>
              <a:rPr lang="en-US" sz="3000" b="1" dirty="0" smtClean="0"/>
              <a:t>Neuroplasticity</a:t>
            </a:r>
          </a:p>
          <a:p>
            <a:r>
              <a:rPr lang="en-US" dirty="0" smtClean="0"/>
              <a:t>Any functional and/or structural change </a:t>
            </a:r>
            <a:r>
              <a:rPr lang="en-US" dirty="0"/>
              <a:t>in </a:t>
            </a:r>
            <a:r>
              <a:rPr lang="en-US" i="1" dirty="0"/>
              <a:t>neural pathways and </a:t>
            </a:r>
            <a:r>
              <a:rPr lang="en-US" i="1" dirty="0" smtClean="0"/>
              <a:t>synapses </a:t>
            </a:r>
            <a:r>
              <a:rPr lang="en-US" dirty="0" smtClean="0"/>
              <a:t>which may be </a:t>
            </a:r>
            <a:r>
              <a:rPr lang="en-US" dirty="0"/>
              <a:t>due to </a:t>
            </a:r>
            <a:r>
              <a:rPr lang="en-US" dirty="0" smtClean="0"/>
              <a:t>changes </a:t>
            </a:r>
            <a:r>
              <a:rPr lang="en-US" dirty="0"/>
              <a:t>in </a:t>
            </a:r>
            <a:endParaRPr lang="en-US" dirty="0" smtClean="0"/>
          </a:p>
          <a:p>
            <a:endParaRPr lang="en-US" dirty="0"/>
          </a:p>
          <a:p>
            <a:r>
              <a:rPr lang="en-US" dirty="0" smtClean="0"/>
              <a:t>	-	behavior</a:t>
            </a:r>
          </a:p>
          <a:p>
            <a:r>
              <a:rPr lang="en-US" dirty="0"/>
              <a:t>	</a:t>
            </a:r>
            <a:r>
              <a:rPr lang="en-US" dirty="0" smtClean="0"/>
              <a:t>-	environment </a:t>
            </a:r>
          </a:p>
          <a:p>
            <a:r>
              <a:rPr lang="en-US" dirty="0"/>
              <a:t>	</a:t>
            </a:r>
            <a:r>
              <a:rPr lang="en-US" dirty="0" smtClean="0"/>
              <a:t>-	neural processes </a:t>
            </a:r>
          </a:p>
          <a:p>
            <a:r>
              <a:rPr lang="en-US" dirty="0"/>
              <a:t>	</a:t>
            </a:r>
            <a:r>
              <a:rPr lang="en-US" dirty="0" smtClean="0"/>
              <a:t>-	or being part of brain development or </a:t>
            </a:r>
          </a:p>
          <a:p>
            <a:r>
              <a:rPr lang="en-US" dirty="0"/>
              <a:t>	</a:t>
            </a:r>
            <a:r>
              <a:rPr lang="en-US" dirty="0" smtClean="0"/>
              <a:t>-	or resulting </a:t>
            </a:r>
            <a:r>
              <a:rPr lang="en-US" dirty="0"/>
              <a:t>from bodily </a:t>
            </a:r>
            <a:r>
              <a:rPr lang="en-US" dirty="0" smtClean="0"/>
              <a:t>injury</a:t>
            </a:r>
            <a:endParaRPr lang="en-US" dirty="0"/>
          </a:p>
          <a:p>
            <a:endParaRPr lang="en-US" dirty="0" smtClean="0"/>
          </a:p>
          <a:p>
            <a:r>
              <a:rPr lang="en-US" dirty="0" smtClean="0"/>
              <a:t>		modified after </a:t>
            </a:r>
            <a:r>
              <a:rPr lang="en-US" b="1" i="1" dirty="0" err="1" smtClean="0"/>
              <a:t>Pascual</a:t>
            </a:r>
            <a:r>
              <a:rPr lang="en-US" b="1" i="1" dirty="0" smtClean="0"/>
              <a:t>-Leone et al. 2011</a:t>
            </a:r>
            <a:endParaRPr lang="de-DE" b="1" i="1" dirty="0"/>
          </a:p>
        </p:txBody>
      </p:sp>
    </p:spTree>
    <p:extLst>
      <p:ext uri="{BB962C8B-B14F-4D97-AF65-F5344CB8AC3E}">
        <p14:creationId xmlns:p14="http://schemas.microsoft.com/office/powerpoint/2010/main" xmlns="" val="1500567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45"/>
          <p:cNvSpPr>
            <a:spLocks noChangeArrowheads="1"/>
          </p:cNvSpPr>
          <p:nvPr/>
        </p:nvSpPr>
        <p:spPr bwMode="auto">
          <a:xfrm>
            <a:off x="0" y="411650"/>
            <a:ext cx="9144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de-DE" sz="3000" dirty="0" smtClean="0">
                <a:solidFill>
                  <a:schemeClr val="tx2"/>
                </a:solidFill>
                <a:latin typeface="+mj-lt"/>
                <a:cs typeface="Shruti" pitchFamily="34" charset="0"/>
              </a:rPr>
              <a:t>Cross-</a:t>
            </a:r>
            <a:r>
              <a:rPr lang="de-DE" sz="3000" dirty="0" err="1" smtClean="0">
                <a:solidFill>
                  <a:schemeClr val="tx2"/>
                </a:solidFill>
                <a:latin typeface="+mj-lt"/>
                <a:cs typeface="Shruti" pitchFamily="34" charset="0"/>
              </a:rPr>
              <a:t>Sectional</a:t>
            </a:r>
            <a:r>
              <a:rPr lang="de-DE" sz="3000" dirty="0" smtClean="0">
                <a:solidFill>
                  <a:schemeClr val="tx2"/>
                </a:solidFill>
                <a:latin typeface="+mj-lt"/>
                <a:cs typeface="Shruti" pitchFamily="34" charset="0"/>
              </a:rPr>
              <a:t> Study: </a:t>
            </a:r>
            <a:r>
              <a:rPr lang="de-DE" sz="3000" dirty="0" err="1" smtClean="0">
                <a:solidFill>
                  <a:schemeClr val="tx2"/>
                </a:solidFill>
                <a:latin typeface="+mj-lt"/>
                <a:cs typeface="Shruti" pitchFamily="34" charset="0"/>
              </a:rPr>
              <a:t>Anterior</a:t>
            </a:r>
            <a:r>
              <a:rPr lang="de-DE" sz="3000" dirty="0" smtClean="0">
                <a:solidFill>
                  <a:schemeClr val="tx2"/>
                </a:solidFill>
                <a:latin typeface="+mj-lt"/>
                <a:cs typeface="Shruti" pitchFamily="34" charset="0"/>
              </a:rPr>
              <a:t> </a:t>
            </a:r>
            <a:r>
              <a:rPr lang="de-DE" sz="3000" dirty="0" err="1" smtClean="0">
                <a:solidFill>
                  <a:schemeClr val="tx2"/>
                </a:solidFill>
                <a:latin typeface="+mj-lt"/>
                <a:cs typeface="Shruti" pitchFamily="34" charset="0"/>
              </a:rPr>
              <a:t>Hippocampus</a:t>
            </a:r>
            <a:r>
              <a:rPr lang="de-DE" sz="3000" dirty="0" smtClean="0">
                <a:solidFill>
                  <a:schemeClr val="tx2"/>
                </a:solidFill>
                <a:latin typeface="+mj-lt"/>
                <a:cs typeface="Shruti" pitchFamily="34" charset="0"/>
              </a:rPr>
              <a:t> </a:t>
            </a:r>
            <a:r>
              <a:rPr lang="de-DE" sz="3000" dirty="0" err="1" smtClean="0">
                <a:solidFill>
                  <a:schemeClr val="tx2"/>
                </a:solidFill>
                <a:latin typeface="+mj-lt"/>
                <a:cs typeface="Shruti" pitchFamily="34" charset="0"/>
              </a:rPr>
              <a:t>is</a:t>
            </a:r>
            <a:r>
              <a:rPr lang="de-DE" sz="3000" dirty="0" smtClean="0">
                <a:solidFill>
                  <a:schemeClr val="tx2"/>
                </a:solidFill>
                <a:latin typeface="+mj-lt"/>
                <a:cs typeface="Shruti" pitchFamily="34" charset="0"/>
              </a:rPr>
              <a:t> </a:t>
            </a:r>
            <a:r>
              <a:rPr lang="de-DE" sz="3000" dirty="0" err="1" smtClean="0">
                <a:solidFill>
                  <a:schemeClr val="tx2"/>
                </a:solidFill>
                <a:latin typeface="+mj-lt"/>
                <a:cs typeface="Shruti" pitchFamily="34" charset="0"/>
              </a:rPr>
              <a:t>Bigger</a:t>
            </a:r>
            <a:r>
              <a:rPr lang="de-DE" sz="3000" dirty="0" smtClean="0">
                <a:solidFill>
                  <a:schemeClr val="tx2"/>
                </a:solidFill>
                <a:latin typeface="+mj-lt"/>
                <a:cs typeface="Shruti" pitchFamily="34" charset="0"/>
              </a:rPr>
              <a:t> in London Taxi Drivers</a:t>
            </a:r>
            <a:endParaRPr lang="de-DE" sz="3000" dirty="0">
              <a:solidFill>
                <a:schemeClr val="tx2"/>
              </a:solidFill>
              <a:latin typeface="+mj-lt"/>
              <a:cs typeface="Shruti" pitchFamily="34" charset="0"/>
            </a:endParaRPr>
          </a:p>
        </p:txBody>
      </p:sp>
      <p:pic>
        <p:nvPicPr>
          <p:cNvPr id="28676" name="Picture 7" descr="http://blogs.discovermagazine.com/notrocketscience/files/2011/12/Ye_olde_Lahndan_tow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1673593"/>
            <a:ext cx="4487863"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9" descr="http://blogs.discovermagazine.com/notrocketscience/files/2011/12/London-black-ca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6525" y="3926255"/>
            <a:ext cx="450215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5464" name="Picture 8" descr="http://www.ncbi.nlm.nih.gov/corecgi/tileshop/tileshop.fcgi?p=PMC3&amp;id=614718&amp;s=8&amp;r=1&amp;c=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94374" y="1673593"/>
            <a:ext cx="2048363" cy="4619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233812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45"/>
          <p:cNvSpPr>
            <a:spLocks noChangeArrowheads="1"/>
          </p:cNvSpPr>
          <p:nvPr/>
        </p:nvSpPr>
        <p:spPr bwMode="auto">
          <a:xfrm>
            <a:off x="0" y="411650"/>
            <a:ext cx="9144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de-DE" sz="3000" dirty="0" smtClean="0">
                <a:solidFill>
                  <a:schemeClr val="tx2"/>
                </a:solidFill>
                <a:latin typeface="+mj-lt"/>
                <a:cs typeface="Shruti" pitchFamily="34" charset="0"/>
              </a:rPr>
              <a:t>Cross-</a:t>
            </a:r>
            <a:r>
              <a:rPr lang="de-DE" sz="3000" dirty="0" err="1" smtClean="0">
                <a:solidFill>
                  <a:schemeClr val="tx2"/>
                </a:solidFill>
                <a:latin typeface="+mj-lt"/>
                <a:cs typeface="Shruti" pitchFamily="34" charset="0"/>
              </a:rPr>
              <a:t>Sectional</a:t>
            </a:r>
            <a:r>
              <a:rPr lang="de-DE" sz="3000" dirty="0" smtClean="0">
                <a:solidFill>
                  <a:schemeClr val="tx2"/>
                </a:solidFill>
                <a:latin typeface="+mj-lt"/>
                <a:cs typeface="Shruti" pitchFamily="34" charset="0"/>
              </a:rPr>
              <a:t> Study: </a:t>
            </a:r>
            <a:r>
              <a:rPr lang="de-DE" sz="3000" dirty="0" err="1" smtClean="0">
                <a:solidFill>
                  <a:schemeClr val="tx2"/>
                </a:solidFill>
                <a:latin typeface="+mj-lt"/>
                <a:cs typeface="Shruti" pitchFamily="34" charset="0"/>
              </a:rPr>
              <a:t>Posterior</a:t>
            </a:r>
            <a:r>
              <a:rPr lang="de-DE" sz="3000" dirty="0" smtClean="0">
                <a:solidFill>
                  <a:schemeClr val="tx2"/>
                </a:solidFill>
                <a:latin typeface="+mj-lt"/>
                <a:cs typeface="Shruti" pitchFamily="34" charset="0"/>
              </a:rPr>
              <a:t> </a:t>
            </a:r>
            <a:r>
              <a:rPr lang="de-DE" sz="3000" dirty="0" err="1" smtClean="0">
                <a:solidFill>
                  <a:schemeClr val="tx2"/>
                </a:solidFill>
                <a:latin typeface="+mj-lt"/>
                <a:cs typeface="Shruti" pitchFamily="34" charset="0"/>
              </a:rPr>
              <a:t>Hippocampus</a:t>
            </a:r>
            <a:r>
              <a:rPr lang="de-DE" sz="3000" dirty="0" smtClean="0">
                <a:solidFill>
                  <a:schemeClr val="tx2"/>
                </a:solidFill>
                <a:latin typeface="+mj-lt"/>
                <a:cs typeface="Shruti" pitchFamily="34" charset="0"/>
              </a:rPr>
              <a:t> </a:t>
            </a:r>
            <a:r>
              <a:rPr lang="de-DE" sz="3000" dirty="0" err="1" smtClean="0">
                <a:solidFill>
                  <a:schemeClr val="tx2"/>
                </a:solidFill>
                <a:latin typeface="+mj-lt"/>
                <a:cs typeface="Shruti" pitchFamily="34" charset="0"/>
              </a:rPr>
              <a:t>is</a:t>
            </a:r>
            <a:r>
              <a:rPr lang="de-DE" sz="3000" dirty="0" smtClean="0">
                <a:solidFill>
                  <a:schemeClr val="tx2"/>
                </a:solidFill>
                <a:latin typeface="+mj-lt"/>
                <a:cs typeface="Shruti" pitchFamily="34" charset="0"/>
              </a:rPr>
              <a:t> </a:t>
            </a:r>
            <a:r>
              <a:rPr lang="de-DE" sz="3000" dirty="0" err="1" smtClean="0">
                <a:solidFill>
                  <a:schemeClr val="tx2"/>
                </a:solidFill>
                <a:latin typeface="+mj-lt"/>
                <a:cs typeface="Shruti" pitchFamily="34" charset="0"/>
              </a:rPr>
              <a:t>Bigger</a:t>
            </a:r>
            <a:r>
              <a:rPr lang="de-DE" sz="3000" dirty="0" smtClean="0">
                <a:solidFill>
                  <a:schemeClr val="tx2"/>
                </a:solidFill>
                <a:latin typeface="+mj-lt"/>
                <a:cs typeface="Shruti" pitchFamily="34" charset="0"/>
              </a:rPr>
              <a:t> in London Taxi Drivers</a:t>
            </a:r>
            <a:endParaRPr lang="de-DE" sz="3000" dirty="0">
              <a:solidFill>
                <a:schemeClr val="tx2"/>
              </a:solidFill>
              <a:latin typeface="+mj-lt"/>
              <a:cs typeface="Shruti" pitchFamily="34" charset="0"/>
            </a:endParaRPr>
          </a:p>
        </p:txBody>
      </p:sp>
      <p:pic>
        <p:nvPicPr>
          <p:cNvPr id="28676" name="Picture 7" descr="http://blogs.discovermagazine.com/notrocketscience/files/2011/12/Ye_olde_Lahndan_tow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1673593"/>
            <a:ext cx="4487863"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9" descr="http://blogs.discovermagazine.com/notrocketscience/files/2011/12/London-black-ca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6525" y="3926255"/>
            <a:ext cx="450215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5464" name="Picture 8" descr="http://www.ncbi.nlm.nih.gov/corecgi/tileshop/tileshop.fcgi?p=PMC3&amp;id=614718&amp;s=8&amp;r=1&amp;c=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94374" y="1673593"/>
            <a:ext cx="2048363" cy="4619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262192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712281" y="538891"/>
            <a:ext cx="765440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3000" i="1" dirty="0" err="1" smtClean="0">
                <a:solidFill>
                  <a:srgbClr val="C00000"/>
                </a:solidFill>
                <a:cs typeface="Arial" pitchFamily="34" charset="0"/>
              </a:rPr>
              <a:t>What</a:t>
            </a:r>
            <a:r>
              <a:rPr lang="de-DE" sz="3000" i="1" dirty="0" smtClean="0">
                <a:solidFill>
                  <a:srgbClr val="C00000"/>
                </a:solidFill>
                <a:cs typeface="Arial" pitchFamily="34" charset="0"/>
              </a:rPr>
              <a:t> </a:t>
            </a:r>
            <a:r>
              <a:rPr lang="de-DE" sz="3000" i="1" dirty="0" err="1" smtClean="0">
                <a:solidFill>
                  <a:srgbClr val="C00000"/>
                </a:solidFill>
                <a:cs typeface="Arial" pitchFamily="34" charset="0"/>
              </a:rPr>
              <a:t>is</a:t>
            </a:r>
            <a:r>
              <a:rPr lang="de-DE" sz="3000" i="1" dirty="0" smtClean="0">
                <a:solidFill>
                  <a:srgbClr val="C00000"/>
                </a:solidFill>
                <a:cs typeface="Arial" pitchFamily="34" charset="0"/>
              </a:rPr>
              <a:t> </a:t>
            </a:r>
            <a:r>
              <a:rPr lang="de-DE" sz="3000" i="1" dirty="0" err="1" smtClean="0">
                <a:solidFill>
                  <a:srgbClr val="C00000"/>
                </a:solidFill>
                <a:cs typeface="Arial" pitchFamily="34" charset="0"/>
              </a:rPr>
              <a:t>special</a:t>
            </a:r>
            <a:r>
              <a:rPr lang="de-DE" sz="3000" i="1" dirty="0" smtClean="0">
                <a:solidFill>
                  <a:srgbClr val="C00000"/>
                </a:solidFill>
                <a:cs typeface="Arial" pitchFamily="34" charset="0"/>
              </a:rPr>
              <a:t> in </a:t>
            </a:r>
            <a:r>
              <a:rPr lang="de-DE" sz="3000" i="1" dirty="0" err="1" smtClean="0">
                <a:solidFill>
                  <a:srgbClr val="C00000"/>
                </a:solidFill>
                <a:cs typeface="Arial" pitchFamily="34" charset="0"/>
              </a:rPr>
              <a:t>the</a:t>
            </a:r>
            <a:r>
              <a:rPr lang="de-DE" sz="3000" i="1" dirty="0" smtClean="0">
                <a:solidFill>
                  <a:srgbClr val="C00000"/>
                </a:solidFill>
                <a:cs typeface="Arial" pitchFamily="34" charset="0"/>
              </a:rPr>
              <a:t> Brain </a:t>
            </a:r>
            <a:r>
              <a:rPr lang="de-DE" sz="3000" i="1" dirty="0" err="1" smtClean="0">
                <a:solidFill>
                  <a:srgbClr val="C00000"/>
                </a:solidFill>
                <a:cs typeface="Arial" pitchFamily="34" charset="0"/>
              </a:rPr>
              <a:t>of</a:t>
            </a:r>
            <a:r>
              <a:rPr lang="de-DE" sz="3000" i="1" dirty="0" smtClean="0">
                <a:solidFill>
                  <a:srgbClr val="C00000"/>
                </a:solidFill>
                <a:cs typeface="Arial" pitchFamily="34" charset="0"/>
              </a:rPr>
              <a:t> Top </a:t>
            </a:r>
            <a:r>
              <a:rPr lang="de-DE" sz="3000" i="1" dirty="0" err="1" smtClean="0">
                <a:solidFill>
                  <a:srgbClr val="C00000"/>
                </a:solidFill>
                <a:cs typeface="Arial" pitchFamily="34" charset="0"/>
              </a:rPr>
              <a:t>Athletes</a:t>
            </a:r>
            <a:r>
              <a:rPr lang="de-DE" sz="3000" i="1" dirty="0" smtClean="0">
                <a:solidFill>
                  <a:srgbClr val="C00000"/>
                </a:solidFill>
                <a:cs typeface="Arial" pitchFamily="34" charset="0"/>
              </a:rPr>
              <a:t>?</a:t>
            </a:r>
            <a:endParaRPr lang="de-DE" sz="3000" i="1" dirty="0">
              <a:solidFill>
                <a:srgbClr val="C00000"/>
              </a:solidFill>
              <a:cs typeface="Arial" pitchFamily="34" charset="0"/>
            </a:endParaRPr>
          </a:p>
        </p:txBody>
      </p:sp>
    </p:spTree>
    <p:extLst>
      <p:ext uri="{BB962C8B-B14F-4D97-AF65-F5344CB8AC3E}">
        <p14:creationId xmlns:p14="http://schemas.microsoft.com/office/powerpoint/2010/main" xmlns="" val="8437971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712281" y="538891"/>
            <a:ext cx="765440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3000" i="1" dirty="0" err="1" smtClean="0">
                <a:solidFill>
                  <a:srgbClr val="C00000"/>
                </a:solidFill>
                <a:cs typeface="Arial" pitchFamily="34" charset="0"/>
              </a:rPr>
              <a:t>What</a:t>
            </a:r>
            <a:r>
              <a:rPr lang="de-DE" sz="3000" i="1" dirty="0" smtClean="0">
                <a:solidFill>
                  <a:srgbClr val="C00000"/>
                </a:solidFill>
                <a:cs typeface="Arial" pitchFamily="34" charset="0"/>
              </a:rPr>
              <a:t> </a:t>
            </a:r>
            <a:r>
              <a:rPr lang="de-DE" sz="3000" i="1" dirty="0" err="1" smtClean="0">
                <a:solidFill>
                  <a:srgbClr val="C00000"/>
                </a:solidFill>
                <a:cs typeface="Arial" pitchFamily="34" charset="0"/>
              </a:rPr>
              <a:t>is</a:t>
            </a:r>
            <a:r>
              <a:rPr lang="de-DE" sz="3000" i="1" dirty="0" smtClean="0">
                <a:solidFill>
                  <a:srgbClr val="C00000"/>
                </a:solidFill>
                <a:cs typeface="Arial" pitchFamily="34" charset="0"/>
              </a:rPr>
              <a:t> </a:t>
            </a:r>
            <a:r>
              <a:rPr lang="de-DE" sz="3000" i="1" dirty="0" err="1" smtClean="0">
                <a:solidFill>
                  <a:srgbClr val="C00000"/>
                </a:solidFill>
                <a:cs typeface="Arial" pitchFamily="34" charset="0"/>
              </a:rPr>
              <a:t>special</a:t>
            </a:r>
            <a:r>
              <a:rPr lang="de-DE" sz="3000" i="1" dirty="0" smtClean="0">
                <a:solidFill>
                  <a:srgbClr val="C00000"/>
                </a:solidFill>
                <a:cs typeface="Arial" pitchFamily="34" charset="0"/>
              </a:rPr>
              <a:t> in </a:t>
            </a:r>
            <a:r>
              <a:rPr lang="de-DE" sz="3000" i="1" dirty="0" err="1" smtClean="0">
                <a:solidFill>
                  <a:srgbClr val="C00000"/>
                </a:solidFill>
                <a:cs typeface="Arial" pitchFamily="34" charset="0"/>
              </a:rPr>
              <a:t>the</a:t>
            </a:r>
            <a:r>
              <a:rPr lang="de-DE" sz="3000" i="1" dirty="0" smtClean="0">
                <a:solidFill>
                  <a:srgbClr val="C00000"/>
                </a:solidFill>
                <a:cs typeface="Arial" pitchFamily="34" charset="0"/>
              </a:rPr>
              <a:t> Brain </a:t>
            </a:r>
            <a:r>
              <a:rPr lang="de-DE" sz="3000" i="1" dirty="0" err="1" smtClean="0">
                <a:solidFill>
                  <a:srgbClr val="C00000"/>
                </a:solidFill>
                <a:cs typeface="Arial" pitchFamily="34" charset="0"/>
              </a:rPr>
              <a:t>of</a:t>
            </a:r>
            <a:r>
              <a:rPr lang="de-DE" sz="3000" i="1" dirty="0" smtClean="0">
                <a:solidFill>
                  <a:srgbClr val="C00000"/>
                </a:solidFill>
                <a:cs typeface="Arial" pitchFamily="34" charset="0"/>
              </a:rPr>
              <a:t> Top </a:t>
            </a:r>
            <a:r>
              <a:rPr lang="de-DE" sz="3000" i="1" dirty="0" err="1" smtClean="0">
                <a:solidFill>
                  <a:srgbClr val="C00000"/>
                </a:solidFill>
                <a:cs typeface="Arial" pitchFamily="34" charset="0"/>
              </a:rPr>
              <a:t>Athletes</a:t>
            </a:r>
            <a:r>
              <a:rPr lang="de-DE" sz="3000" i="1" dirty="0" smtClean="0">
                <a:solidFill>
                  <a:srgbClr val="C00000"/>
                </a:solidFill>
                <a:cs typeface="Arial" pitchFamily="34" charset="0"/>
              </a:rPr>
              <a:t>?</a:t>
            </a:r>
            <a:endParaRPr lang="de-DE" sz="3000" i="1" dirty="0">
              <a:solidFill>
                <a:srgbClr val="C00000"/>
              </a:solidFill>
              <a:cs typeface="Arial" pitchFamily="34" charset="0"/>
            </a:endParaRPr>
          </a:p>
        </p:txBody>
      </p:sp>
      <p:sp>
        <p:nvSpPr>
          <p:cNvPr id="23555" name="Rectangle 5"/>
          <p:cNvSpPr>
            <a:spLocks noChangeArrowheads="1"/>
          </p:cNvSpPr>
          <p:nvPr/>
        </p:nvSpPr>
        <p:spPr bwMode="auto">
          <a:xfrm>
            <a:off x="1038671" y="1245556"/>
            <a:ext cx="9288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r>
              <a:rPr lang="en-US" sz="1600" b="1" i="1" dirty="0" smtClean="0"/>
              <a:t>Marco</a:t>
            </a:r>
          </a:p>
          <a:p>
            <a:pPr eaLnBrk="0" hangingPunct="0"/>
            <a:r>
              <a:rPr lang="en-US" sz="1600" b="1" i="1" dirty="0" err="1" smtClean="0"/>
              <a:t>Taubert</a:t>
            </a:r>
            <a:endParaRPr lang="en-US" sz="1400" b="1" i="1" dirty="0"/>
          </a:p>
        </p:txBody>
      </p:sp>
      <p:pic>
        <p:nvPicPr>
          <p:cNvPr id="2355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53295" y="1763993"/>
            <a:ext cx="1618737" cy="4736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9475" y="1301989"/>
            <a:ext cx="1667933"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8" name="Picture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2513" y="1315894"/>
            <a:ext cx="741425" cy="976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 name="Group 1"/>
          <p:cNvGrpSpPr>
            <a:grpSpLocks/>
          </p:cNvGrpSpPr>
          <p:nvPr/>
        </p:nvGrpSpPr>
        <p:grpSpPr bwMode="auto">
          <a:xfrm>
            <a:off x="4838700" y="2579074"/>
            <a:ext cx="3885936" cy="3757652"/>
            <a:chOff x="722741" y="1132386"/>
            <a:chExt cx="4369946" cy="3758870"/>
          </a:xfrm>
        </p:grpSpPr>
        <p:pic>
          <p:nvPicPr>
            <p:cNvPr id="23570" name="Picture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62013" y="1761483"/>
              <a:ext cx="3476625"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1" name="Rectangle 13"/>
            <p:cNvSpPr>
              <a:spLocks noChangeArrowheads="1"/>
            </p:cNvSpPr>
            <p:nvPr/>
          </p:nvSpPr>
          <p:spPr bwMode="auto">
            <a:xfrm>
              <a:off x="722741" y="4152353"/>
              <a:ext cx="4369946" cy="738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de-DE" sz="1400" b="1"/>
                <a:t>♂ 30 Jahre, former German Vice-Champion</a:t>
              </a:r>
            </a:p>
            <a:p>
              <a:r>
                <a:rPr lang="de-DE" sz="1400" b="1"/>
                <a:t>♂ 28 Jahre, PB &gt; 7.9 m</a:t>
              </a:r>
            </a:p>
            <a:p>
              <a:endParaRPr lang="en-US" sz="1400" b="1"/>
            </a:p>
          </p:txBody>
        </p:sp>
        <p:sp>
          <p:nvSpPr>
            <p:cNvPr id="23572" name="Rounded Rectangle 11"/>
            <p:cNvSpPr>
              <a:spLocks noChangeArrowheads="1"/>
            </p:cNvSpPr>
            <p:nvPr/>
          </p:nvSpPr>
          <p:spPr bwMode="auto">
            <a:xfrm>
              <a:off x="998868" y="1132386"/>
              <a:ext cx="3232929" cy="517132"/>
            </a:xfrm>
            <a:prstGeom prst="roundRect">
              <a:avLst>
                <a:gd name="adj" fmla="val 16667"/>
              </a:avLst>
            </a:prstGeom>
            <a:solidFill>
              <a:schemeClr val="bg1"/>
            </a:solidFill>
            <a:ln w="19050">
              <a:solidFill>
                <a:schemeClr val="tx1"/>
              </a:solidFill>
              <a:miter lim="800000"/>
              <a:headEnd/>
              <a:tailEnd/>
            </a:ln>
          </p:spPr>
          <p:txBody>
            <a:bodyPr wrap="none" anchor="ctr"/>
            <a:lstStyle/>
            <a:p>
              <a:pPr algn="ctr"/>
              <a:endParaRPr lang="en-US" sz="1600"/>
            </a:p>
          </p:txBody>
        </p:sp>
        <p:sp>
          <p:nvSpPr>
            <p:cNvPr id="23573" name="Text Box 10"/>
            <p:cNvSpPr txBox="1">
              <a:spLocks noChangeArrowheads="1"/>
            </p:cNvSpPr>
            <p:nvPr/>
          </p:nvSpPr>
          <p:spPr bwMode="auto">
            <a:xfrm>
              <a:off x="1401984" y="1217947"/>
              <a:ext cx="2300560" cy="461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b="1"/>
                <a:t>Long jumper</a:t>
              </a:r>
            </a:p>
          </p:txBody>
        </p:sp>
      </p:grpSp>
      <p:grpSp>
        <p:nvGrpSpPr>
          <p:cNvPr id="23563" name="Group 2"/>
          <p:cNvGrpSpPr>
            <a:grpSpLocks/>
          </p:cNvGrpSpPr>
          <p:nvPr/>
        </p:nvGrpSpPr>
        <p:grpSpPr bwMode="auto">
          <a:xfrm>
            <a:off x="653226" y="2579073"/>
            <a:ext cx="3461205" cy="3328989"/>
            <a:chOff x="5203672" y="1132386"/>
            <a:chExt cx="3893857" cy="3329062"/>
          </a:xfrm>
        </p:grpSpPr>
        <p:pic>
          <p:nvPicPr>
            <p:cNvPr id="23564" name="Picture 8"/>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00656" y="1761483"/>
              <a:ext cx="3487738"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5" name="Rectangle 14"/>
            <p:cNvSpPr>
              <a:spLocks noChangeArrowheads="1"/>
            </p:cNvSpPr>
            <p:nvPr/>
          </p:nvSpPr>
          <p:spPr bwMode="auto">
            <a:xfrm>
              <a:off x="5203672" y="4153664"/>
              <a:ext cx="3893857" cy="307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de-DE" sz="1400" b="1"/>
                <a:t>♂ 27 Jahre, former German Champion</a:t>
              </a:r>
              <a:endParaRPr lang="en-US" sz="1400" b="1"/>
            </a:p>
          </p:txBody>
        </p:sp>
        <p:sp>
          <p:nvSpPr>
            <p:cNvPr id="23566" name="Rounded Rectangle 13"/>
            <p:cNvSpPr>
              <a:spLocks noChangeArrowheads="1"/>
            </p:cNvSpPr>
            <p:nvPr/>
          </p:nvSpPr>
          <p:spPr bwMode="auto">
            <a:xfrm>
              <a:off x="5550289" y="1132386"/>
              <a:ext cx="3232929" cy="517132"/>
            </a:xfrm>
            <a:prstGeom prst="roundRect">
              <a:avLst>
                <a:gd name="adj" fmla="val 16667"/>
              </a:avLst>
            </a:prstGeom>
            <a:solidFill>
              <a:schemeClr val="bg1"/>
            </a:solidFill>
            <a:ln w="19050">
              <a:solidFill>
                <a:schemeClr val="tx1"/>
              </a:solidFill>
              <a:miter lim="800000"/>
              <a:headEnd/>
              <a:tailEnd/>
            </a:ln>
          </p:spPr>
          <p:txBody>
            <a:bodyPr wrap="none" anchor="ctr"/>
            <a:lstStyle/>
            <a:p>
              <a:pPr algn="ctr"/>
              <a:endParaRPr lang="en-US" sz="1600"/>
            </a:p>
          </p:txBody>
        </p:sp>
        <p:sp>
          <p:nvSpPr>
            <p:cNvPr id="23567" name="Text Box 10"/>
            <p:cNvSpPr txBox="1">
              <a:spLocks noChangeArrowheads="1"/>
            </p:cNvSpPr>
            <p:nvPr/>
          </p:nvSpPr>
          <p:spPr bwMode="auto">
            <a:xfrm>
              <a:off x="5730233" y="1217947"/>
              <a:ext cx="2746906" cy="46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b="1"/>
                <a:t>Javelin thrower</a:t>
              </a:r>
            </a:p>
          </p:txBody>
        </p:sp>
      </p:grpSp>
    </p:spTree>
    <p:extLst>
      <p:ext uri="{BB962C8B-B14F-4D97-AF65-F5344CB8AC3E}">
        <p14:creationId xmlns:p14="http://schemas.microsoft.com/office/powerpoint/2010/main" xmlns="" val="474672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8"/>
          <p:cNvSpPr txBox="1">
            <a:spLocks noChangeArrowheads="1"/>
          </p:cNvSpPr>
          <p:nvPr/>
        </p:nvSpPr>
        <p:spPr bwMode="auto">
          <a:xfrm>
            <a:off x="1847587" y="213292"/>
            <a:ext cx="582044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3000" i="1" dirty="0">
                <a:solidFill>
                  <a:srgbClr val="C00000"/>
                </a:solidFill>
                <a:cs typeface="Arial" pitchFamily="34" charset="0"/>
              </a:rPr>
              <a:t>Neuronal </a:t>
            </a:r>
            <a:r>
              <a:rPr lang="en-US" sz="3000" i="1" dirty="0" smtClean="0">
                <a:solidFill>
                  <a:srgbClr val="C00000"/>
                </a:solidFill>
                <a:cs typeface="Arial" pitchFamily="34" charset="0"/>
              </a:rPr>
              <a:t>Correlates </a:t>
            </a:r>
            <a:r>
              <a:rPr lang="en-US" sz="3000" i="1" dirty="0">
                <a:solidFill>
                  <a:srgbClr val="C00000"/>
                </a:solidFill>
                <a:cs typeface="Arial" pitchFamily="34" charset="0"/>
              </a:rPr>
              <a:t>for </a:t>
            </a:r>
            <a:r>
              <a:rPr lang="en-US" sz="3000" i="1" dirty="0" smtClean="0">
                <a:solidFill>
                  <a:srgbClr val="C00000"/>
                </a:solidFill>
                <a:cs typeface="Arial" pitchFamily="34" charset="0"/>
              </a:rPr>
              <a:t>Velocity?</a:t>
            </a:r>
            <a:endParaRPr lang="en-US" sz="3000" i="1" dirty="0">
              <a:solidFill>
                <a:srgbClr val="C00000"/>
              </a:solidFill>
              <a:cs typeface="Arial" pitchFamily="34" charset="0"/>
            </a:endParaRPr>
          </a:p>
        </p:txBody>
      </p:sp>
    </p:spTree>
    <p:extLst>
      <p:ext uri="{BB962C8B-B14F-4D97-AF65-F5344CB8AC3E}">
        <p14:creationId xmlns:p14="http://schemas.microsoft.com/office/powerpoint/2010/main" xmlns="" val="34192296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3"/>
          <p:cNvSpPr>
            <a:spLocks noChangeArrowheads="1"/>
          </p:cNvSpPr>
          <p:nvPr/>
        </p:nvSpPr>
        <p:spPr bwMode="auto">
          <a:xfrm>
            <a:off x="6524978" y="1598614"/>
            <a:ext cx="2182989" cy="1000125"/>
          </a:xfrm>
          <a:prstGeom prst="rect">
            <a:avLst/>
          </a:prstGeom>
          <a:solidFill>
            <a:srgbClr val="00FF00"/>
          </a:solidFill>
          <a:ln w="9525">
            <a:solidFill>
              <a:schemeClr val="tx1"/>
            </a:solidFill>
            <a:miter lim="800000"/>
            <a:headEnd/>
            <a:tailEnd/>
          </a:ln>
        </p:spPr>
        <p:txBody>
          <a:bodyPr wrap="none" anchor="ctr"/>
          <a:lstStyle/>
          <a:p>
            <a:pPr algn="ctr"/>
            <a:endParaRPr lang="en-US"/>
          </a:p>
        </p:txBody>
      </p:sp>
      <p:sp>
        <p:nvSpPr>
          <p:cNvPr id="26627" name="Rectangle 9"/>
          <p:cNvSpPr>
            <a:spLocks noChangeArrowheads="1"/>
          </p:cNvSpPr>
          <p:nvPr/>
        </p:nvSpPr>
        <p:spPr bwMode="auto">
          <a:xfrm>
            <a:off x="4035778" y="1584326"/>
            <a:ext cx="2182989" cy="1000125"/>
          </a:xfrm>
          <a:prstGeom prst="rect">
            <a:avLst/>
          </a:prstGeom>
          <a:solidFill>
            <a:srgbClr val="FFFF00"/>
          </a:solidFill>
          <a:ln w="9525">
            <a:solidFill>
              <a:schemeClr val="tx1"/>
            </a:solidFill>
            <a:miter lim="800000"/>
            <a:headEnd/>
            <a:tailEnd/>
          </a:ln>
        </p:spPr>
        <p:txBody>
          <a:bodyPr wrap="none" anchor="ctr"/>
          <a:lstStyle/>
          <a:p>
            <a:pPr algn="ctr"/>
            <a:endParaRPr lang="en-US"/>
          </a:p>
        </p:txBody>
      </p:sp>
      <p:pic>
        <p:nvPicPr>
          <p:cNvPr id="2662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36624" y="888439"/>
            <a:ext cx="1546577" cy="452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6712" y="962025"/>
            <a:ext cx="1667933"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
          <p:cNvGrpSpPr>
            <a:grpSpLocks/>
          </p:cNvGrpSpPr>
          <p:nvPr/>
        </p:nvGrpSpPr>
        <p:grpSpPr bwMode="auto">
          <a:xfrm>
            <a:off x="285045" y="1001713"/>
            <a:ext cx="3383844" cy="5111750"/>
            <a:chOff x="319906" y="1001019"/>
            <a:chExt cx="3807423" cy="5112444"/>
          </a:xfrm>
        </p:grpSpPr>
        <p:pic>
          <p:nvPicPr>
            <p:cNvPr id="4" name="Picture 5" descr="FH100800"/>
            <p:cNvPicPr>
              <a:picLocks noChangeAspect="1" noChangeArrowheads="1"/>
            </p:cNvPicPr>
            <p:nvPr/>
          </p:nvPicPr>
          <p:blipFill>
            <a:blip r:embed="rId4" cstate="print">
              <a:extLst/>
            </a:blip>
            <a:srcRect/>
            <a:stretch>
              <a:fillRect/>
            </a:stretch>
          </p:blipFill>
          <p:spPr bwMode="auto">
            <a:xfrm>
              <a:off x="319906" y="1549241"/>
              <a:ext cx="3807423" cy="3150112"/>
            </a:xfrm>
            <a:prstGeom prst="rect">
              <a:avLst/>
            </a:prstGeom>
            <a:noFill/>
            <a:effectLst>
              <a:glow rad="63500">
                <a:srgbClr val="FFFF00">
                  <a:alpha val="40000"/>
                </a:srgbClr>
              </a:glow>
              <a:outerShdw blurRad="1270000" dist="2540000" sx="1000" sy="1000" algn="ctr" rotWithShape="0">
                <a:schemeClr val="tx1">
                  <a:lumMod val="85000"/>
                  <a:lumOff val="15000"/>
                  <a:alpha val="0"/>
                </a:schemeClr>
              </a:outerShdw>
              <a:softEdge rad="76200"/>
            </a:effectLst>
            <a:extLst/>
          </p:spPr>
        </p:pic>
        <p:sp>
          <p:nvSpPr>
            <p:cNvPr id="26653" name="TextBox 7"/>
            <p:cNvSpPr txBox="1">
              <a:spLocks noChangeArrowheads="1"/>
            </p:cNvSpPr>
            <p:nvPr/>
          </p:nvSpPr>
          <p:spPr bwMode="auto">
            <a:xfrm>
              <a:off x="814821" y="1001019"/>
              <a:ext cx="2807725" cy="584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600"/>
                <a:t>Plantar Flexion (PF) Test </a:t>
              </a:r>
            </a:p>
            <a:p>
              <a:pPr algn="ctr" eaLnBrk="1" hangingPunct="1"/>
              <a:r>
                <a:rPr lang="de-DE" sz="1600"/>
                <a:t>(left foot)</a:t>
              </a:r>
              <a:endParaRPr lang="en-US" sz="1600"/>
            </a:p>
          </p:txBody>
        </p:sp>
        <p:grpSp>
          <p:nvGrpSpPr>
            <p:cNvPr id="26654" name="Group 8"/>
            <p:cNvGrpSpPr>
              <a:grpSpLocks/>
            </p:cNvGrpSpPr>
            <p:nvPr/>
          </p:nvGrpSpPr>
          <p:grpSpPr bwMode="auto">
            <a:xfrm>
              <a:off x="344488" y="4808538"/>
              <a:ext cx="3748087" cy="1304925"/>
              <a:chOff x="653094" y="4966543"/>
              <a:chExt cx="3746896" cy="1304925"/>
            </a:xfrm>
          </p:grpSpPr>
          <p:pic>
            <p:nvPicPr>
              <p:cNvPr id="26655" name="Grafik 5"/>
              <p:cNvPicPr>
                <a:picLocks noChangeAspect="1"/>
              </p:cNvPicPr>
              <p:nvPr/>
            </p:nvPicPr>
            <p:blipFill>
              <a:blip r:embed="rId5" cstate="print">
                <a:lum bright="10000"/>
                <a:extLst>
                  <a:ext uri="{28A0092B-C50C-407E-A947-70E740481C1C}">
                    <a14:useLocalDpi xmlns:a14="http://schemas.microsoft.com/office/drawing/2010/main" xmlns="" val="0"/>
                  </a:ext>
                </a:extLst>
              </a:blip>
              <a:srcRect/>
              <a:stretch>
                <a:fillRect/>
              </a:stretch>
            </p:blipFill>
            <p:spPr bwMode="auto">
              <a:xfrm>
                <a:off x="2819435" y="4966543"/>
                <a:ext cx="1580555"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6" name="Grafik 7"/>
              <p:cNvPicPr>
                <a:picLocks noChangeAspect="1"/>
              </p:cNvPicPr>
              <p:nvPr/>
            </p:nvPicPr>
            <p:blipFill>
              <a:blip r:embed="rId6" cstate="print">
                <a:lum bright="10000"/>
                <a:extLst>
                  <a:ext uri="{28A0092B-C50C-407E-A947-70E740481C1C}">
                    <a14:useLocalDpi xmlns:a14="http://schemas.microsoft.com/office/drawing/2010/main" xmlns="" val="0"/>
                  </a:ext>
                </a:extLst>
              </a:blip>
              <a:srcRect/>
              <a:stretch>
                <a:fillRect/>
              </a:stretch>
            </p:blipFill>
            <p:spPr bwMode="auto">
              <a:xfrm>
                <a:off x="1715726" y="4966543"/>
                <a:ext cx="1580555"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7" name="Grafik 8"/>
              <p:cNvPicPr>
                <a:picLocks noChangeAspect="1"/>
              </p:cNvPicPr>
              <p:nvPr/>
            </p:nvPicPr>
            <p:blipFill>
              <a:blip r:embed="rId7" cstate="print">
                <a:lum bright="10000"/>
                <a:extLst>
                  <a:ext uri="{28A0092B-C50C-407E-A947-70E740481C1C}">
                    <a14:useLocalDpi xmlns:a14="http://schemas.microsoft.com/office/drawing/2010/main" xmlns="" val="0"/>
                  </a:ext>
                </a:extLst>
              </a:blip>
              <a:srcRect/>
              <a:stretch>
                <a:fillRect/>
              </a:stretch>
            </p:blipFill>
            <p:spPr bwMode="auto">
              <a:xfrm>
                <a:off x="653094" y="4966543"/>
                <a:ext cx="1580554"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6631" name="TextBox 19"/>
          <p:cNvSpPr txBox="1">
            <a:spLocks noChangeArrowheads="1"/>
          </p:cNvSpPr>
          <p:nvPr/>
        </p:nvSpPr>
        <p:spPr bwMode="auto">
          <a:xfrm>
            <a:off x="4153964" y="1682750"/>
            <a:ext cx="197201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600" dirty="0"/>
              <a:t>16 Power </a:t>
            </a:r>
            <a:r>
              <a:rPr lang="de-DE" sz="1600" dirty="0" err="1"/>
              <a:t>Athletes</a:t>
            </a:r>
            <a:endParaRPr lang="de-DE" sz="1600" dirty="0"/>
          </a:p>
          <a:p>
            <a:pPr algn="ctr" eaLnBrk="1" hangingPunct="1"/>
            <a:r>
              <a:rPr lang="de-DE" sz="1200" dirty="0"/>
              <a:t>(</a:t>
            </a:r>
            <a:r>
              <a:rPr lang="de-DE" sz="1200" dirty="0" err="1"/>
              <a:t>sprinter</a:t>
            </a:r>
            <a:r>
              <a:rPr lang="de-DE" sz="1200" dirty="0"/>
              <a:t>, </a:t>
            </a:r>
            <a:r>
              <a:rPr lang="de-DE" sz="1200" dirty="0" err="1"/>
              <a:t>jumper</a:t>
            </a:r>
            <a:r>
              <a:rPr lang="de-DE" sz="1200" dirty="0"/>
              <a:t> </a:t>
            </a:r>
            <a:r>
              <a:rPr lang="de-DE" sz="1200" dirty="0" err="1"/>
              <a:t>etc</a:t>
            </a:r>
            <a:r>
              <a:rPr lang="de-DE" sz="1200" dirty="0"/>
              <a:t>)</a:t>
            </a:r>
          </a:p>
          <a:p>
            <a:pPr algn="ctr" eaLnBrk="1" hangingPunct="1"/>
            <a:r>
              <a:rPr lang="de-DE" sz="1200" dirty="0"/>
              <a:t>(3 </a:t>
            </a:r>
            <a:r>
              <a:rPr lang="de-DE" sz="1200" b="1" dirty="0"/>
              <a:t>♀</a:t>
            </a:r>
            <a:r>
              <a:rPr lang="de-DE" sz="1200" dirty="0"/>
              <a:t>/13 </a:t>
            </a:r>
            <a:r>
              <a:rPr lang="de-DE" sz="1200" b="1" dirty="0"/>
              <a:t>♂</a:t>
            </a:r>
            <a:r>
              <a:rPr lang="de-DE" sz="1200" dirty="0"/>
              <a:t>) </a:t>
            </a:r>
            <a:r>
              <a:rPr lang="de-DE" sz="1200" dirty="0" smtClean="0"/>
              <a:t>23.6 </a:t>
            </a:r>
            <a:r>
              <a:rPr lang="de-DE" sz="1200" dirty="0"/>
              <a:t>± 3.9 </a:t>
            </a:r>
            <a:r>
              <a:rPr lang="de-DE" sz="1200" dirty="0" err="1" smtClean="0"/>
              <a:t>yy</a:t>
            </a:r>
            <a:endParaRPr lang="de-DE" sz="1200" dirty="0"/>
          </a:p>
          <a:p>
            <a:pPr algn="ctr" eaLnBrk="1" hangingPunct="1"/>
            <a:endParaRPr lang="en-US" sz="1600" dirty="0"/>
          </a:p>
        </p:txBody>
      </p:sp>
      <p:sp>
        <p:nvSpPr>
          <p:cNvPr id="26632" name="TextBox 21"/>
          <p:cNvSpPr txBox="1">
            <a:spLocks noChangeArrowheads="1"/>
          </p:cNvSpPr>
          <p:nvPr/>
        </p:nvSpPr>
        <p:spPr bwMode="auto">
          <a:xfrm>
            <a:off x="6459519" y="1673225"/>
            <a:ext cx="2305439"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600" dirty="0"/>
              <a:t>18 </a:t>
            </a:r>
            <a:r>
              <a:rPr lang="de-DE" sz="1600" dirty="0" err="1"/>
              <a:t>Endurance</a:t>
            </a:r>
            <a:r>
              <a:rPr lang="de-DE" sz="1600" dirty="0"/>
              <a:t> </a:t>
            </a:r>
            <a:r>
              <a:rPr lang="de-DE" sz="1600" dirty="0" err="1"/>
              <a:t>Athletes</a:t>
            </a:r>
            <a:endParaRPr lang="de-DE" sz="1600" dirty="0"/>
          </a:p>
          <a:p>
            <a:pPr algn="ctr" eaLnBrk="1" hangingPunct="1"/>
            <a:r>
              <a:rPr lang="de-DE" sz="1400" dirty="0"/>
              <a:t>(</a:t>
            </a:r>
            <a:r>
              <a:rPr lang="de-DE" sz="1200" dirty="0" err="1"/>
              <a:t>middle</a:t>
            </a:r>
            <a:r>
              <a:rPr lang="de-DE" sz="1200" dirty="0"/>
              <a:t>- </a:t>
            </a:r>
            <a:r>
              <a:rPr lang="de-DE" sz="1200" dirty="0" err="1"/>
              <a:t>long</a:t>
            </a:r>
            <a:r>
              <a:rPr lang="de-DE" sz="1200" dirty="0"/>
              <a:t> </a:t>
            </a:r>
            <a:r>
              <a:rPr lang="de-DE" sz="1200" dirty="0" err="1"/>
              <a:t>distance</a:t>
            </a:r>
            <a:r>
              <a:rPr lang="de-DE" sz="1200" dirty="0"/>
              <a:t> </a:t>
            </a:r>
            <a:r>
              <a:rPr lang="de-DE" sz="1200" dirty="0" err="1"/>
              <a:t>runners</a:t>
            </a:r>
            <a:r>
              <a:rPr lang="de-DE" sz="1200" dirty="0"/>
              <a:t>)</a:t>
            </a:r>
          </a:p>
          <a:p>
            <a:pPr algn="ctr" eaLnBrk="1" hangingPunct="1"/>
            <a:r>
              <a:rPr lang="de-DE" sz="1200" dirty="0"/>
              <a:t>(5 </a:t>
            </a:r>
            <a:r>
              <a:rPr lang="de-DE" sz="1200" b="1" dirty="0"/>
              <a:t>♀</a:t>
            </a:r>
            <a:r>
              <a:rPr lang="de-DE" sz="1200" dirty="0"/>
              <a:t>/13 </a:t>
            </a:r>
            <a:r>
              <a:rPr lang="de-DE" sz="1200" b="1" dirty="0"/>
              <a:t>♂</a:t>
            </a:r>
            <a:r>
              <a:rPr lang="de-DE" sz="1200" dirty="0"/>
              <a:t>) </a:t>
            </a:r>
            <a:r>
              <a:rPr lang="de-DE" sz="1200" dirty="0" smtClean="0"/>
              <a:t>26.5 </a:t>
            </a:r>
            <a:r>
              <a:rPr lang="de-DE" sz="1200" dirty="0"/>
              <a:t>± 3.4 </a:t>
            </a:r>
            <a:r>
              <a:rPr lang="de-DE" sz="1200" dirty="0" err="1" smtClean="0"/>
              <a:t>yy</a:t>
            </a:r>
            <a:endParaRPr lang="de-DE" sz="1200" dirty="0"/>
          </a:p>
          <a:p>
            <a:pPr algn="ctr" eaLnBrk="1" hangingPunct="1"/>
            <a:endParaRPr lang="en-US" sz="1600" dirty="0"/>
          </a:p>
        </p:txBody>
      </p:sp>
      <p:grpSp>
        <p:nvGrpSpPr>
          <p:cNvPr id="3" name="Group 2"/>
          <p:cNvGrpSpPr>
            <a:grpSpLocks/>
          </p:cNvGrpSpPr>
          <p:nvPr/>
        </p:nvGrpSpPr>
        <p:grpSpPr bwMode="auto">
          <a:xfrm>
            <a:off x="3882491" y="2817813"/>
            <a:ext cx="5093062" cy="3028752"/>
            <a:chOff x="4367995" y="2817295"/>
            <a:chExt cx="5729378" cy="3028924"/>
          </a:xfrm>
        </p:grpSpPr>
        <p:sp>
          <p:nvSpPr>
            <p:cNvPr id="26636" name="TextBox 17"/>
            <p:cNvSpPr txBox="1">
              <a:spLocks noChangeArrowheads="1"/>
            </p:cNvSpPr>
            <p:nvPr/>
          </p:nvSpPr>
          <p:spPr bwMode="auto">
            <a:xfrm rot="16200000">
              <a:off x="4741021" y="4005311"/>
              <a:ext cx="955765" cy="311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a:t>Vmax [m/s]</a:t>
              </a:r>
              <a:endParaRPr lang="en-US" sz="1200"/>
            </a:p>
          </p:txBody>
        </p:sp>
        <p:sp>
          <p:nvSpPr>
            <p:cNvPr id="26637" name="Rectangle 10"/>
            <p:cNvSpPr>
              <a:spLocks noChangeArrowheads="1"/>
            </p:cNvSpPr>
            <p:nvPr/>
          </p:nvSpPr>
          <p:spPr bwMode="auto">
            <a:xfrm>
              <a:off x="6399213" y="3963470"/>
              <a:ext cx="755650" cy="1135063"/>
            </a:xfrm>
            <a:prstGeom prst="rect">
              <a:avLst/>
            </a:prstGeom>
            <a:solidFill>
              <a:srgbClr val="FFFF00"/>
            </a:solidFill>
            <a:ln w="9525">
              <a:solidFill>
                <a:schemeClr val="tx1"/>
              </a:solidFill>
              <a:miter lim="800000"/>
              <a:headEnd/>
              <a:tailEnd/>
            </a:ln>
          </p:spPr>
          <p:txBody>
            <a:bodyPr/>
            <a:lstStyle/>
            <a:p>
              <a:endParaRPr lang="en-US"/>
            </a:p>
          </p:txBody>
        </p:sp>
        <p:sp>
          <p:nvSpPr>
            <p:cNvPr id="26638" name="Rectangle 11"/>
            <p:cNvSpPr>
              <a:spLocks noChangeArrowheads="1"/>
            </p:cNvSpPr>
            <p:nvPr/>
          </p:nvSpPr>
          <p:spPr bwMode="auto">
            <a:xfrm>
              <a:off x="7908925" y="4296845"/>
              <a:ext cx="755650" cy="801688"/>
            </a:xfrm>
            <a:prstGeom prst="rect">
              <a:avLst/>
            </a:prstGeom>
            <a:solidFill>
              <a:srgbClr val="00FF00"/>
            </a:solidFill>
            <a:ln w="9525">
              <a:solidFill>
                <a:schemeClr val="tx1"/>
              </a:solidFill>
              <a:miter lim="800000"/>
              <a:headEnd/>
              <a:tailEnd/>
            </a:ln>
          </p:spPr>
          <p:txBody>
            <a:bodyPr/>
            <a:lstStyle/>
            <a:p>
              <a:endParaRPr lang="en-US"/>
            </a:p>
          </p:txBody>
        </p:sp>
        <p:sp>
          <p:nvSpPr>
            <p:cNvPr id="26639" name="Freeform 12"/>
            <p:cNvSpPr>
              <a:spLocks noEditPoints="1"/>
            </p:cNvSpPr>
            <p:nvPr/>
          </p:nvSpPr>
          <p:spPr bwMode="auto">
            <a:xfrm>
              <a:off x="6753225" y="3511033"/>
              <a:ext cx="47625" cy="455612"/>
            </a:xfrm>
            <a:custGeom>
              <a:avLst/>
              <a:gdLst>
                <a:gd name="T0" fmla="*/ 2147483647 w 30"/>
                <a:gd name="T1" fmla="*/ 2147483647 h 287"/>
                <a:gd name="T2" fmla="*/ 2147483647 w 30"/>
                <a:gd name="T3" fmla="*/ 2147483647 h 287"/>
                <a:gd name="T4" fmla="*/ 2147483647 w 30"/>
                <a:gd name="T5" fmla="*/ 2147483647 h 287"/>
                <a:gd name="T6" fmla="*/ 2147483647 w 30"/>
                <a:gd name="T7" fmla="*/ 2147483647 h 287"/>
                <a:gd name="T8" fmla="*/ 2147483647 w 30"/>
                <a:gd name="T9" fmla="*/ 2147483647 h 287"/>
                <a:gd name="T10" fmla="*/ 0 w 30"/>
                <a:gd name="T11" fmla="*/ 0 h 287"/>
                <a:gd name="T12" fmla="*/ 2147483647 w 30"/>
                <a:gd name="T13" fmla="*/ 0 h 287"/>
                <a:gd name="T14" fmla="*/ 2147483647 w 30"/>
                <a:gd name="T15" fmla="*/ 2147483647 h 287"/>
                <a:gd name="T16" fmla="*/ 0 w 30"/>
                <a:gd name="T17" fmla="*/ 2147483647 h 287"/>
                <a:gd name="T18" fmla="*/ 0 w 30"/>
                <a:gd name="T19" fmla="*/ 0 h 2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287">
                  <a:moveTo>
                    <a:pt x="12" y="287"/>
                  </a:moveTo>
                  <a:lnTo>
                    <a:pt x="12" y="2"/>
                  </a:lnTo>
                  <a:lnTo>
                    <a:pt x="17" y="2"/>
                  </a:lnTo>
                  <a:lnTo>
                    <a:pt x="17" y="287"/>
                  </a:lnTo>
                  <a:lnTo>
                    <a:pt x="12" y="287"/>
                  </a:lnTo>
                  <a:close/>
                  <a:moveTo>
                    <a:pt x="0" y="0"/>
                  </a:moveTo>
                  <a:lnTo>
                    <a:pt x="30" y="0"/>
                  </a:lnTo>
                  <a:lnTo>
                    <a:pt x="30" y="5"/>
                  </a:lnTo>
                  <a:lnTo>
                    <a:pt x="0" y="5"/>
                  </a:lnTo>
                  <a:lnTo>
                    <a:pt x="0" y="0"/>
                  </a:lnTo>
                  <a:close/>
                </a:path>
              </a:pathLst>
            </a:custGeom>
            <a:solidFill>
              <a:srgbClr val="000000"/>
            </a:solidFill>
            <a:ln w="5" cap="flat">
              <a:solidFill>
                <a:srgbClr val="000000"/>
              </a:solidFill>
              <a:prstDash val="solid"/>
              <a:bevel/>
              <a:headEnd/>
              <a:tailEnd/>
            </a:ln>
          </p:spPr>
          <p:txBody>
            <a:bodyPr/>
            <a:lstStyle/>
            <a:p>
              <a:endParaRPr lang="de-DE"/>
            </a:p>
          </p:txBody>
        </p:sp>
        <p:sp>
          <p:nvSpPr>
            <p:cNvPr id="26640" name="Freeform 13"/>
            <p:cNvSpPr>
              <a:spLocks noEditPoints="1"/>
            </p:cNvSpPr>
            <p:nvPr/>
          </p:nvSpPr>
          <p:spPr bwMode="auto">
            <a:xfrm>
              <a:off x="8262938" y="4026970"/>
              <a:ext cx="47625" cy="266700"/>
            </a:xfrm>
            <a:custGeom>
              <a:avLst/>
              <a:gdLst>
                <a:gd name="T0" fmla="*/ 2147483647 w 30"/>
                <a:gd name="T1" fmla="*/ 2147483647 h 168"/>
                <a:gd name="T2" fmla="*/ 2147483647 w 30"/>
                <a:gd name="T3" fmla="*/ 2147483647 h 168"/>
                <a:gd name="T4" fmla="*/ 2147483647 w 30"/>
                <a:gd name="T5" fmla="*/ 2147483647 h 168"/>
                <a:gd name="T6" fmla="*/ 2147483647 w 30"/>
                <a:gd name="T7" fmla="*/ 2147483647 h 168"/>
                <a:gd name="T8" fmla="*/ 2147483647 w 30"/>
                <a:gd name="T9" fmla="*/ 2147483647 h 168"/>
                <a:gd name="T10" fmla="*/ 0 w 30"/>
                <a:gd name="T11" fmla="*/ 0 h 168"/>
                <a:gd name="T12" fmla="*/ 2147483647 w 30"/>
                <a:gd name="T13" fmla="*/ 0 h 168"/>
                <a:gd name="T14" fmla="*/ 2147483647 w 30"/>
                <a:gd name="T15" fmla="*/ 2147483647 h 168"/>
                <a:gd name="T16" fmla="*/ 0 w 30"/>
                <a:gd name="T17" fmla="*/ 2147483647 h 168"/>
                <a:gd name="T18" fmla="*/ 0 w 30"/>
                <a:gd name="T19" fmla="*/ 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8">
                  <a:moveTo>
                    <a:pt x="13" y="168"/>
                  </a:moveTo>
                  <a:lnTo>
                    <a:pt x="13" y="2"/>
                  </a:lnTo>
                  <a:lnTo>
                    <a:pt x="18" y="2"/>
                  </a:lnTo>
                  <a:lnTo>
                    <a:pt x="18" y="168"/>
                  </a:lnTo>
                  <a:lnTo>
                    <a:pt x="13" y="168"/>
                  </a:lnTo>
                  <a:close/>
                  <a:moveTo>
                    <a:pt x="0" y="0"/>
                  </a:moveTo>
                  <a:lnTo>
                    <a:pt x="30" y="0"/>
                  </a:lnTo>
                  <a:lnTo>
                    <a:pt x="30" y="5"/>
                  </a:lnTo>
                  <a:lnTo>
                    <a:pt x="0" y="5"/>
                  </a:lnTo>
                  <a:lnTo>
                    <a:pt x="0" y="0"/>
                  </a:lnTo>
                  <a:close/>
                </a:path>
              </a:pathLst>
            </a:custGeom>
            <a:solidFill>
              <a:srgbClr val="000000"/>
            </a:solidFill>
            <a:ln w="5" cap="flat">
              <a:solidFill>
                <a:srgbClr val="000000"/>
              </a:solidFill>
              <a:prstDash val="solid"/>
              <a:bevel/>
              <a:headEnd/>
              <a:tailEnd/>
            </a:ln>
          </p:spPr>
          <p:txBody>
            <a:bodyPr/>
            <a:lstStyle/>
            <a:p>
              <a:endParaRPr lang="de-DE"/>
            </a:p>
          </p:txBody>
        </p:sp>
        <p:sp>
          <p:nvSpPr>
            <p:cNvPr id="26641" name="Rectangle 14"/>
            <p:cNvSpPr>
              <a:spLocks noChangeArrowheads="1"/>
            </p:cNvSpPr>
            <p:nvPr/>
          </p:nvSpPr>
          <p:spPr bwMode="auto">
            <a:xfrm>
              <a:off x="5827713" y="3188770"/>
              <a:ext cx="7937" cy="1906588"/>
            </a:xfrm>
            <a:prstGeom prst="rect">
              <a:avLst/>
            </a:prstGeom>
            <a:solidFill>
              <a:srgbClr val="868686"/>
            </a:solidFill>
            <a:ln w="5">
              <a:solidFill>
                <a:srgbClr val="868686"/>
              </a:solidFill>
              <a:bevel/>
              <a:headEnd/>
              <a:tailEnd/>
            </a:ln>
          </p:spPr>
          <p:txBody>
            <a:bodyPr/>
            <a:lstStyle/>
            <a:p>
              <a:endParaRPr lang="en-US"/>
            </a:p>
          </p:txBody>
        </p:sp>
        <p:sp>
          <p:nvSpPr>
            <p:cNvPr id="26642" name="Freeform 15"/>
            <p:cNvSpPr>
              <a:spLocks noEditPoints="1"/>
            </p:cNvSpPr>
            <p:nvPr/>
          </p:nvSpPr>
          <p:spPr bwMode="auto">
            <a:xfrm>
              <a:off x="5799138" y="3185595"/>
              <a:ext cx="31750" cy="1912938"/>
            </a:xfrm>
            <a:custGeom>
              <a:avLst/>
              <a:gdLst>
                <a:gd name="T0" fmla="*/ 0 w 20"/>
                <a:gd name="T1" fmla="*/ 2147483647 h 1205"/>
                <a:gd name="T2" fmla="*/ 2147483647 w 20"/>
                <a:gd name="T3" fmla="*/ 2147483647 h 1205"/>
                <a:gd name="T4" fmla="*/ 2147483647 w 20"/>
                <a:gd name="T5" fmla="*/ 2147483647 h 1205"/>
                <a:gd name="T6" fmla="*/ 0 w 20"/>
                <a:gd name="T7" fmla="*/ 2147483647 h 1205"/>
                <a:gd name="T8" fmla="*/ 0 w 20"/>
                <a:gd name="T9" fmla="*/ 2147483647 h 1205"/>
                <a:gd name="T10" fmla="*/ 0 w 20"/>
                <a:gd name="T11" fmla="*/ 2147483647 h 1205"/>
                <a:gd name="T12" fmla="*/ 2147483647 w 20"/>
                <a:gd name="T13" fmla="*/ 2147483647 h 1205"/>
                <a:gd name="T14" fmla="*/ 2147483647 w 20"/>
                <a:gd name="T15" fmla="*/ 2147483647 h 1205"/>
                <a:gd name="T16" fmla="*/ 0 w 20"/>
                <a:gd name="T17" fmla="*/ 2147483647 h 1205"/>
                <a:gd name="T18" fmla="*/ 0 w 20"/>
                <a:gd name="T19" fmla="*/ 2147483647 h 1205"/>
                <a:gd name="T20" fmla="*/ 0 w 20"/>
                <a:gd name="T21" fmla="*/ 2147483647 h 1205"/>
                <a:gd name="T22" fmla="*/ 2147483647 w 20"/>
                <a:gd name="T23" fmla="*/ 2147483647 h 1205"/>
                <a:gd name="T24" fmla="*/ 2147483647 w 20"/>
                <a:gd name="T25" fmla="*/ 2147483647 h 1205"/>
                <a:gd name="T26" fmla="*/ 0 w 20"/>
                <a:gd name="T27" fmla="*/ 2147483647 h 1205"/>
                <a:gd name="T28" fmla="*/ 0 w 20"/>
                <a:gd name="T29" fmla="*/ 2147483647 h 1205"/>
                <a:gd name="T30" fmla="*/ 0 w 20"/>
                <a:gd name="T31" fmla="*/ 2147483647 h 1205"/>
                <a:gd name="T32" fmla="*/ 2147483647 w 20"/>
                <a:gd name="T33" fmla="*/ 2147483647 h 1205"/>
                <a:gd name="T34" fmla="*/ 2147483647 w 20"/>
                <a:gd name="T35" fmla="*/ 2147483647 h 1205"/>
                <a:gd name="T36" fmla="*/ 0 w 20"/>
                <a:gd name="T37" fmla="*/ 2147483647 h 1205"/>
                <a:gd name="T38" fmla="*/ 0 w 20"/>
                <a:gd name="T39" fmla="*/ 2147483647 h 1205"/>
                <a:gd name="T40" fmla="*/ 0 w 20"/>
                <a:gd name="T41" fmla="*/ 2147483647 h 1205"/>
                <a:gd name="T42" fmla="*/ 2147483647 w 20"/>
                <a:gd name="T43" fmla="*/ 2147483647 h 1205"/>
                <a:gd name="T44" fmla="*/ 2147483647 w 20"/>
                <a:gd name="T45" fmla="*/ 2147483647 h 1205"/>
                <a:gd name="T46" fmla="*/ 0 w 20"/>
                <a:gd name="T47" fmla="*/ 2147483647 h 1205"/>
                <a:gd name="T48" fmla="*/ 0 w 20"/>
                <a:gd name="T49" fmla="*/ 2147483647 h 1205"/>
                <a:gd name="T50" fmla="*/ 0 w 20"/>
                <a:gd name="T51" fmla="*/ 2147483647 h 1205"/>
                <a:gd name="T52" fmla="*/ 2147483647 w 20"/>
                <a:gd name="T53" fmla="*/ 2147483647 h 1205"/>
                <a:gd name="T54" fmla="*/ 2147483647 w 20"/>
                <a:gd name="T55" fmla="*/ 2147483647 h 1205"/>
                <a:gd name="T56" fmla="*/ 0 w 20"/>
                <a:gd name="T57" fmla="*/ 2147483647 h 1205"/>
                <a:gd name="T58" fmla="*/ 0 w 20"/>
                <a:gd name="T59" fmla="*/ 2147483647 h 1205"/>
                <a:gd name="T60" fmla="*/ 0 w 20"/>
                <a:gd name="T61" fmla="*/ 2147483647 h 1205"/>
                <a:gd name="T62" fmla="*/ 2147483647 w 20"/>
                <a:gd name="T63" fmla="*/ 2147483647 h 1205"/>
                <a:gd name="T64" fmla="*/ 2147483647 w 20"/>
                <a:gd name="T65" fmla="*/ 2147483647 h 1205"/>
                <a:gd name="T66" fmla="*/ 0 w 20"/>
                <a:gd name="T67" fmla="*/ 2147483647 h 1205"/>
                <a:gd name="T68" fmla="*/ 0 w 20"/>
                <a:gd name="T69" fmla="*/ 2147483647 h 1205"/>
                <a:gd name="T70" fmla="*/ 0 w 20"/>
                <a:gd name="T71" fmla="*/ 0 h 1205"/>
                <a:gd name="T72" fmla="*/ 2147483647 w 20"/>
                <a:gd name="T73" fmla="*/ 0 h 1205"/>
                <a:gd name="T74" fmla="*/ 2147483647 w 20"/>
                <a:gd name="T75" fmla="*/ 2147483647 h 1205"/>
                <a:gd name="T76" fmla="*/ 0 w 20"/>
                <a:gd name="T77" fmla="*/ 2147483647 h 1205"/>
                <a:gd name="T78" fmla="*/ 0 w 20"/>
                <a:gd name="T79" fmla="*/ 0 h 12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 h="1205">
                  <a:moveTo>
                    <a:pt x="0" y="1200"/>
                  </a:moveTo>
                  <a:lnTo>
                    <a:pt x="20" y="1200"/>
                  </a:lnTo>
                  <a:lnTo>
                    <a:pt x="20" y="1205"/>
                  </a:lnTo>
                  <a:lnTo>
                    <a:pt x="0" y="1205"/>
                  </a:lnTo>
                  <a:lnTo>
                    <a:pt x="0" y="1200"/>
                  </a:lnTo>
                  <a:close/>
                  <a:moveTo>
                    <a:pt x="0" y="1030"/>
                  </a:moveTo>
                  <a:lnTo>
                    <a:pt x="20" y="1030"/>
                  </a:lnTo>
                  <a:lnTo>
                    <a:pt x="20" y="1035"/>
                  </a:lnTo>
                  <a:lnTo>
                    <a:pt x="0" y="1035"/>
                  </a:lnTo>
                  <a:lnTo>
                    <a:pt x="0" y="1030"/>
                  </a:lnTo>
                  <a:close/>
                  <a:moveTo>
                    <a:pt x="0" y="860"/>
                  </a:moveTo>
                  <a:lnTo>
                    <a:pt x="20" y="860"/>
                  </a:lnTo>
                  <a:lnTo>
                    <a:pt x="20" y="865"/>
                  </a:lnTo>
                  <a:lnTo>
                    <a:pt x="0" y="865"/>
                  </a:lnTo>
                  <a:lnTo>
                    <a:pt x="0" y="860"/>
                  </a:lnTo>
                  <a:close/>
                  <a:moveTo>
                    <a:pt x="0" y="685"/>
                  </a:moveTo>
                  <a:lnTo>
                    <a:pt x="20" y="685"/>
                  </a:lnTo>
                  <a:lnTo>
                    <a:pt x="20" y="690"/>
                  </a:lnTo>
                  <a:lnTo>
                    <a:pt x="0" y="690"/>
                  </a:lnTo>
                  <a:lnTo>
                    <a:pt x="0" y="685"/>
                  </a:lnTo>
                  <a:close/>
                  <a:moveTo>
                    <a:pt x="0" y="515"/>
                  </a:moveTo>
                  <a:lnTo>
                    <a:pt x="20" y="515"/>
                  </a:lnTo>
                  <a:lnTo>
                    <a:pt x="20" y="520"/>
                  </a:lnTo>
                  <a:lnTo>
                    <a:pt x="0" y="520"/>
                  </a:lnTo>
                  <a:lnTo>
                    <a:pt x="0" y="515"/>
                  </a:lnTo>
                  <a:close/>
                  <a:moveTo>
                    <a:pt x="0" y="345"/>
                  </a:moveTo>
                  <a:lnTo>
                    <a:pt x="20" y="345"/>
                  </a:lnTo>
                  <a:lnTo>
                    <a:pt x="20" y="350"/>
                  </a:lnTo>
                  <a:lnTo>
                    <a:pt x="0" y="350"/>
                  </a:lnTo>
                  <a:lnTo>
                    <a:pt x="0" y="345"/>
                  </a:lnTo>
                  <a:close/>
                  <a:moveTo>
                    <a:pt x="0" y="175"/>
                  </a:moveTo>
                  <a:lnTo>
                    <a:pt x="20" y="175"/>
                  </a:lnTo>
                  <a:lnTo>
                    <a:pt x="20" y="180"/>
                  </a:lnTo>
                  <a:lnTo>
                    <a:pt x="0" y="180"/>
                  </a:lnTo>
                  <a:lnTo>
                    <a:pt x="0" y="175"/>
                  </a:lnTo>
                  <a:close/>
                  <a:moveTo>
                    <a:pt x="0" y="0"/>
                  </a:moveTo>
                  <a:lnTo>
                    <a:pt x="20" y="0"/>
                  </a:lnTo>
                  <a:lnTo>
                    <a:pt x="20" y="5"/>
                  </a:lnTo>
                  <a:lnTo>
                    <a:pt x="0" y="5"/>
                  </a:lnTo>
                  <a:lnTo>
                    <a:pt x="0" y="0"/>
                  </a:lnTo>
                  <a:close/>
                </a:path>
              </a:pathLst>
            </a:custGeom>
            <a:solidFill>
              <a:srgbClr val="868686"/>
            </a:solidFill>
            <a:ln w="5" cap="flat">
              <a:solidFill>
                <a:srgbClr val="868686"/>
              </a:solidFill>
              <a:prstDash val="solid"/>
              <a:bevel/>
              <a:headEnd/>
              <a:tailEnd/>
            </a:ln>
          </p:spPr>
          <p:txBody>
            <a:bodyPr/>
            <a:lstStyle/>
            <a:p>
              <a:endParaRPr lang="de-DE"/>
            </a:p>
          </p:txBody>
        </p:sp>
        <p:sp>
          <p:nvSpPr>
            <p:cNvPr id="26643" name="Rectangle 16"/>
            <p:cNvSpPr>
              <a:spLocks noChangeArrowheads="1"/>
            </p:cNvSpPr>
            <p:nvPr/>
          </p:nvSpPr>
          <p:spPr bwMode="auto">
            <a:xfrm>
              <a:off x="5830888" y="5090595"/>
              <a:ext cx="3402012" cy="7938"/>
            </a:xfrm>
            <a:prstGeom prst="rect">
              <a:avLst/>
            </a:prstGeom>
            <a:solidFill>
              <a:srgbClr val="868686"/>
            </a:solidFill>
            <a:ln w="5">
              <a:solidFill>
                <a:srgbClr val="868686"/>
              </a:solidFill>
              <a:bevel/>
              <a:headEnd/>
              <a:tailEnd/>
            </a:ln>
          </p:spPr>
          <p:txBody>
            <a:bodyPr/>
            <a:lstStyle/>
            <a:p>
              <a:endParaRPr lang="en-US"/>
            </a:p>
          </p:txBody>
        </p:sp>
        <p:sp>
          <p:nvSpPr>
            <p:cNvPr id="26644" name="Freeform 17"/>
            <p:cNvSpPr>
              <a:spLocks noEditPoints="1"/>
            </p:cNvSpPr>
            <p:nvPr/>
          </p:nvSpPr>
          <p:spPr bwMode="auto">
            <a:xfrm>
              <a:off x="5827713" y="5095358"/>
              <a:ext cx="3408362" cy="31750"/>
            </a:xfrm>
            <a:custGeom>
              <a:avLst/>
              <a:gdLst>
                <a:gd name="T0" fmla="*/ 2147483647 w 2147"/>
                <a:gd name="T1" fmla="*/ 0 h 20"/>
                <a:gd name="T2" fmla="*/ 2147483647 w 2147"/>
                <a:gd name="T3" fmla="*/ 2147483647 h 20"/>
                <a:gd name="T4" fmla="*/ 0 w 2147"/>
                <a:gd name="T5" fmla="*/ 2147483647 h 20"/>
                <a:gd name="T6" fmla="*/ 0 w 2147"/>
                <a:gd name="T7" fmla="*/ 0 h 20"/>
                <a:gd name="T8" fmla="*/ 2147483647 w 2147"/>
                <a:gd name="T9" fmla="*/ 0 h 20"/>
                <a:gd name="T10" fmla="*/ 2147483647 w 2147"/>
                <a:gd name="T11" fmla="*/ 0 h 20"/>
                <a:gd name="T12" fmla="*/ 2147483647 w 2147"/>
                <a:gd name="T13" fmla="*/ 2147483647 h 20"/>
                <a:gd name="T14" fmla="*/ 2147483647 w 2147"/>
                <a:gd name="T15" fmla="*/ 2147483647 h 20"/>
                <a:gd name="T16" fmla="*/ 2147483647 w 2147"/>
                <a:gd name="T17" fmla="*/ 0 h 20"/>
                <a:gd name="T18" fmla="*/ 2147483647 w 2147"/>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47" h="20">
                  <a:moveTo>
                    <a:pt x="5" y="0"/>
                  </a:moveTo>
                  <a:lnTo>
                    <a:pt x="5" y="20"/>
                  </a:lnTo>
                  <a:lnTo>
                    <a:pt x="0" y="20"/>
                  </a:lnTo>
                  <a:lnTo>
                    <a:pt x="0" y="0"/>
                  </a:lnTo>
                  <a:lnTo>
                    <a:pt x="5" y="0"/>
                  </a:lnTo>
                  <a:close/>
                  <a:moveTo>
                    <a:pt x="2147" y="0"/>
                  </a:moveTo>
                  <a:lnTo>
                    <a:pt x="2147" y="20"/>
                  </a:lnTo>
                  <a:lnTo>
                    <a:pt x="2142" y="20"/>
                  </a:lnTo>
                  <a:lnTo>
                    <a:pt x="2142" y="0"/>
                  </a:lnTo>
                  <a:lnTo>
                    <a:pt x="2147" y="0"/>
                  </a:lnTo>
                  <a:close/>
                </a:path>
              </a:pathLst>
            </a:custGeom>
            <a:solidFill>
              <a:srgbClr val="868686"/>
            </a:solidFill>
            <a:ln w="5" cap="flat">
              <a:solidFill>
                <a:srgbClr val="868686"/>
              </a:solidFill>
              <a:prstDash val="solid"/>
              <a:bevel/>
              <a:headEnd/>
              <a:tailEnd/>
            </a:ln>
          </p:spPr>
          <p:txBody>
            <a:bodyPr/>
            <a:lstStyle/>
            <a:p>
              <a:endParaRPr lang="de-DE"/>
            </a:p>
          </p:txBody>
        </p:sp>
        <p:sp>
          <p:nvSpPr>
            <p:cNvPr id="26645" name="Rectangle 19"/>
            <p:cNvSpPr>
              <a:spLocks noChangeArrowheads="1"/>
            </p:cNvSpPr>
            <p:nvPr/>
          </p:nvSpPr>
          <p:spPr bwMode="auto">
            <a:xfrm>
              <a:off x="5514975" y="4769920"/>
              <a:ext cx="239837" cy="18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1.4</a:t>
              </a:r>
              <a:endParaRPr lang="en-US" sz="1200">
                <a:cs typeface="Arial" pitchFamily="34" charset="0"/>
              </a:endParaRPr>
            </a:p>
          </p:txBody>
        </p:sp>
        <p:sp>
          <p:nvSpPr>
            <p:cNvPr id="26646" name="Rectangle 21"/>
            <p:cNvSpPr>
              <a:spLocks noChangeArrowheads="1"/>
            </p:cNvSpPr>
            <p:nvPr/>
          </p:nvSpPr>
          <p:spPr bwMode="auto">
            <a:xfrm>
              <a:off x="5514975" y="4225408"/>
              <a:ext cx="239837" cy="18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1.8</a:t>
              </a:r>
              <a:endParaRPr lang="en-US" sz="1200">
                <a:cs typeface="Arial" pitchFamily="34" charset="0"/>
              </a:endParaRPr>
            </a:p>
          </p:txBody>
        </p:sp>
        <p:sp>
          <p:nvSpPr>
            <p:cNvPr id="26647" name="Rectangle 23"/>
            <p:cNvSpPr>
              <a:spLocks noChangeArrowheads="1"/>
            </p:cNvSpPr>
            <p:nvPr/>
          </p:nvSpPr>
          <p:spPr bwMode="auto">
            <a:xfrm>
              <a:off x="5514975" y="3680895"/>
              <a:ext cx="239837" cy="18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2.2</a:t>
              </a:r>
              <a:endParaRPr lang="en-US" sz="1200">
                <a:cs typeface="Arial" pitchFamily="34" charset="0"/>
              </a:endParaRPr>
            </a:p>
          </p:txBody>
        </p:sp>
        <p:sp>
          <p:nvSpPr>
            <p:cNvPr id="26648" name="Rectangle 25"/>
            <p:cNvSpPr>
              <a:spLocks noChangeArrowheads="1"/>
            </p:cNvSpPr>
            <p:nvPr/>
          </p:nvSpPr>
          <p:spPr bwMode="auto">
            <a:xfrm>
              <a:off x="5514975" y="3136383"/>
              <a:ext cx="239837" cy="18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a:r>
                <a:rPr lang="en-US" sz="1200">
                  <a:solidFill>
                    <a:srgbClr val="000000"/>
                  </a:solidFill>
                  <a:cs typeface="Arial" pitchFamily="34" charset="0"/>
                </a:rPr>
                <a:t>2.6</a:t>
              </a:r>
              <a:endParaRPr lang="en-US" sz="1200">
                <a:cs typeface="Arial" pitchFamily="34" charset="0"/>
              </a:endParaRPr>
            </a:p>
          </p:txBody>
        </p:sp>
        <p:sp>
          <p:nvSpPr>
            <p:cNvPr id="50197" name="Left Bracket 50196"/>
            <p:cNvSpPr/>
            <p:nvPr/>
          </p:nvSpPr>
          <p:spPr>
            <a:xfrm rot="5400000">
              <a:off x="7446179" y="2497479"/>
              <a:ext cx="222263" cy="1506455"/>
            </a:xfrm>
            <a:prstGeom prst="leftBracket">
              <a:avLst/>
            </a:prstGeom>
            <a:ln w="63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650" name="TextBox 50197"/>
            <p:cNvSpPr txBox="1">
              <a:spLocks noChangeArrowheads="1"/>
            </p:cNvSpPr>
            <p:nvPr/>
          </p:nvSpPr>
          <p:spPr bwMode="auto">
            <a:xfrm>
              <a:off x="7316788" y="2817295"/>
              <a:ext cx="568394" cy="584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3200"/>
                <a:t>**</a:t>
              </a:r>
              <a:endParaRPr lang="en-US" sz="3200"/>
            </a:p>
          </p:txBody>
        </p:sp>
        <p:sp>
          <p:nvSpPr>
            <p:cNvPr id="26651" name="TextBox 19"/>
            <p:cNvSpPr txBox="1">
              <a:spLocks noChangeArrowheads="1"/>
            </p:cNvSpPr>
            <p:nvPr/>
          </p:nvSpPr>
          <p:spPr bwMode="auto">
            <a:xfrm>
              <a:off x="4367995" y="5538425"/>
              <a:ext cx="5729378" cy="30779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400" b="1">
                  <a:solidFill>
                    <a:schemeClr val="bg1"/>
                  </a:solidFill>
                </a:rPr>
                <a:t>Functional and structural correlates for slow and fast PF?</a:t>
              </a:r>
              <a:endParaRPr lang="en-US" sz="1400" b="1">
                <a:solidFill>
                  <a:schemeClr val="bg1"/>
                </a:solidFill>
              </a:endParaRPr>
            </a:p>
          </p:txBody>
        </p:sp>
      </p:grpSp>
      <p:sp>
        <p:nvSpPr>
          <p:cNvPr id="26635" name="Rectangle 337"/>
          <p:cNvSpPr>
            <a:spLocks noChangeArrowheads="1"/>
          </p:cNvSpPr>
          <p:nvPr/>
        </p:nvSpPr>
        <p:spPr bwMode="auto">
          <a:xfrm>
            <a:off x="3193345" y="6253163"/>
            <a:ext cx="402225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de-DE" sz="1000" dirty="0"/>
              <a:t>Wenzel, Taubert, </a:t>
            </a:r>
            <a:r>
              <a:rPr lang="de-DE" sz="1000" dirty="0" err="1"/>
              <a:t>Ragert</a:t>
            </a:r>
            <a:r>
              <a:rPr lang="de-DE" sz="1000" dirty="0"/>
              <a:t>, Krug, </a:t>
            </a:r>
            <a:r>
              <a:rPr lang="de-DE" sz="1000" dirty="0" smtClean="0"/>
              <a:t>Witt, </a:t>
            </a:r>
            <a:r>
              <a:rPr lang="de-DE" sz="1000" dirty="0" err="1" smtClean="0"/>
              <a:t>VIllringer</a:t>
            </a:r>
            <a:r>
              <a:rPr lang="de-DE" sz="1000" dirty="0" smtClean="0"/>
              <a:t>, </a:t>
            </a:r>
            <a:r>
              <a:rPr lang="de-DE" sz="1000" b="1" i="1" dirty="0"/>
              <a:t>in </a:t>
            </a:r>
            <a:r>
              <a:rPr lang="de-DE" sz="1000" b="1" i="1" dirty="0" err="1" smtClean="0"/>
              <a:t>preparation</a:t>
            </a:r>
            <a:r>
              <a:rPr lang="de-DE" sz="1000" b="1" i="1" dirty="0" smtClean="0"/>
              <a:t>  </a:t>
            </a:r>
            <a:r>
              <a:rPr lang="de-DE" sz="1000" dirty="0"/>
              <a:t>2013</a:t>
            </a:r>
            <a:endParaRPr lang="en-US" sz="1000" dirty="0"/>
          </a:p>
        </p:txBody>
      </p:sp>
      <p:sp>
        <p:nvSpPr>
          <p:cNvPr id="34" name="Text Box 8"/>
          <p:cNvSpPr txBox="1">
            <a:spLocks noChangeArrowheads="1"/>
          </p:cNvSpPr>
          <p:nvPr/>
        </p:nvSpPr>
        <p:spPr bwMode="auto">
          <a:xfrm>
            <a:off x="1847587" y="213292"/>
            <a:ext cx="582044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3000" i="1" dirty="0">
                <a:solidFill>
                  <a:srgbClr val="C00000"/>
                </a:solidFill>
                <a:cs typeface="Arial" pitchFamily="34" charset="0"/>
              </a:rPr>
              <a:t>Neuronal </a:t>
            </a:r>
            <a:r>
              <a:rPr lang="en-US" sz="3000" i="1" dirty="0" smtClean="0">
                <a:solidFill>
                  <a:srgbClr val="C00000"/>
                </a:solidFill>
                <a:cs typeface="Arial" pitchFamily="34" charset="0"/>
              </a:rPr>
              <a:t>Correlates </a:t>
            </a:r>
            <a:r>
              <a:rPr lang="en-US" sz="3000" i="1" dirty="0">
                <a:solidFill>
                  <a:srgbClr val="C00000"/>
                </a:solidFill>
                <a:cs typeface="Arial" pitchFamily="34" charset="0"/>
              </a:rPr>
              <a:t>for </a:t>
            </a:r>
            <a:r>
              <a:rPr lang="en-US" sz="3000" i="1" dirty="0" smtClean="0">
                <a:solidFill>
                  <a:srgbClr val="C00000"/>
                </a:solidFill>
                <a:cs typeface="Arial" pitchFamily="34" charset="0"/>
              </a:rPr>
              <a:t>Velocity?</a:t>
            </a:r>
            <a:endParaRPr lang="en-US" sz="3000" i="1" dirty="0">
              <a:solidFill>
                <a:srgbClr val="C00000"/>
              </a:solidFill>
              <a:cs typeface="Arial" pitchFamily="34" charset="0"/>
            </a:endParaRPr>
          </a:p>
        </p:txBody>
      </p:sp>
    </p:spTree>
    <p:extLst>
      <p:ext uri="{BB962C8B-B14F-4D97-AF65-F5344CB8AC3E}">
        <p14:creationId xmlns:p14="http://schemas.microsoft.com/office/powerpoint/2010/main" xmlns="" val="4225495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rafik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479" y="778241"/>
            <a:ext cx="2789766"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 Box 33"/>
          <p:cNvSpPr txBox="1">
            <a:spLocks noChangeArrowheads="1"/>
          </p:cNvSpPr>
          <p:nvPr/>
        </p:nvSpPr>
        <p:spPr bwMode="auto">
          <a:xfrm>
            <a:off x="3320015" y="1357314"/>
            <a:ext cx="910827" cy="52322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400" b="1">
                <a:solidFill>
                  <a:schemeClr val="bg1"/>
                </a:solidFill>
                <a:cs typeface="Arial" pitchFamily="34" charset="0"/>
              </a:rPr>
              <a:t>PF slow/</a:t>
            </a:r>
          </a:p>
          <a:p>
            <a:pPr algn="ctr" eaLnBrk="1" hangingPunct="1"/>
            <a:r>
              <a:rPr lang="de-DE" sz="1400" b="1">
                <a:solidFill>
                  <a:schemeClr val="bg1"/>
                </a:solidFill>
                <a:cs typeface="Arial" pitchFamily="34" charset="0"/>
              </a:rPr>
              <a:t>fast</a:t>
            </a:r>
          </a:p>
        </p:txBody>
      </p:sp>
      <p:sp>
        <p:nvSpPr>
          <p:cNvPr id="27652" name="Rectangle 25"/>
          <p:cNvSpPr>
            <a:spLocks noChangeArrowheads="1"/>
          </p:cNvSpPr>
          <p:nvPr/>
        </p:nvSpPr>
        <p:spPr bwMode="auto">
          <a:xfrm>
            <a:off x="5039079" y="1439863"/>
            <a:ext cx="357011" cy="374650"/>
          </a:xfrm>
          <a:prstGeom prst="rect">
            <a:avLst/>
          </a:prstGeom>
          <a:solidFill>
            <a:srgbClr val="FF0000"/>
          </a:solidFill>
          <a:ln w="9525">
            <a:solidFill>
              <a:schemeClr val="tx1"/>
            </a:solidFill>
            <a:miter lim="800000"/>
            <a:headEnd/>
            <a:tailEnd/>
          </a:ln>
        </p:spPr>
        <p:txBody>
          <a:bodyPr wrap="none" anchor="ctr"/>
          <a:lstStyle/>
          <a:p>
            <a:endParaRPr lang="en-US" sz="1200"/>
          </a:p>
        </p:txBody>
      </p:sp>
      <p:sp>
        <p:nvSpPr>
          <p:cNvPr id="27653" name="Text Box 31"/>
          <p:cNvSpPr txBox="1">
            <a:spLocks noChangeArrowheads="1"/>
          </p:cNvSpPr>
          <p:nvPr/>
        </p:nvSpPr>
        <p:spPr bwMode="auto">
          <a:xfrm>
            <a:off x="4976172" y="1222376"/>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54" name="Text Box 33"/>
          <p:cNvSpPr txBox="1">
            <a:spLocks noChangeArrowheads="1"/>
          </p:cNvSpPr>
          <p:nvPr/>
        </p:nvSpPr>
        <p:spPr bwMode="auto">
          <a:xfrm>
            <a:off x="4581061" y="1601789"/>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cxnSp>
        <p:nvCxnSpPr>
          <p:cNvPr id="27" name="Straight Connector 26"/>
          <p:cNvCxnSpPr/>
          <p:nvPr/>
        </p:nvCxnSpPr>
        <p:spPr bwMode="auto">
          <a:xfrm flipV="1">
            <a:off x="4598812" y="1808163"/>
            <a:ext cx="4024489" cy="14287"/>
          </a:xfrm>
          <a:prstGeom prst="line">
            <a:avLst/>
          </a:prstGeom>
          <a:ln w="12700">
            <a:solidFill>
              <a:schemeClr val="tx1"/>
            </a:solidFill>
            <a:prstDash val="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656" name="Text Box 33"/>
          <p:cNvSpPr txBox="1">
            <a:spLocks noChangeArrowheads="1"/>
          </p:cNvSpPr>
          <p:nvPr/>
        </p:nvSpPr>
        <p:spPr bwMode="auto">
          <a:xfrm>
            <a:off x="5379750" y="1604964"/>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57" name="Rectangle 25"/>
          <p:cNvSpPr>
            <a:spLocks noChangeArrowheads="1"/>
          </p:cNvSpPr>
          <p:nvPr/>
        </p:nvSpPr>
        <p:spPr bwMode="auto">
          <a:xfrm>
            <a:off x="5808133" y="1441450"/>
            <a:ext cx="357012" cy="374650"/>
          </a:xfrm>
          <a:prstGeom prst="rect">
            <a:avLst/>
          </a:prstGeom>
          <a:solidFill>
            <a:srgbClr val="FF0000"/>
          </a:solidFill>
          <a:ln w="9525">
            <a:solidFill>
              <a:schemeClr val="tx1"/>
            </a:solidFill>
            <a:miter lim="800000"/>
            <a:headEnd/>
            <a:tailEnd/>
          </a:ln>
        </p:spPr>
        <p:txBody>
          <a:bodyPr wrap="none" anchor="ctr"/>
          <a:lstStyle/>
          <a:p>
            <a:endParaRPr lang="en-US" sz="1200"/>
          </a:p>
        </p:txBody>
      </p:sp>
      <p:sp>
        <p:nvSpPr>
          <p:cNvPr id="27658" name="Text Box 31"/>
          <p:cNvSpPr txBox="1">
            <a:spLocks noChangeArrowheads="1"/>
          </p:cNvSpPr>
          <p:nvPr/>
        </p:nvSpPr>
        <p:spPr bwMode="auto">
          <a:xfrm>
            <a:off x="5745227" y="1225550"/>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59" name="Text Box 33"/>
          <p:cNvSpPr txBox="1">
            <a:spLocks noChangeArrowheads="1"/>
          </p:cNvSpPr>
          <p:nvPr/>
        </p:nvSpPr>
        <p:spPr bwMode="auto">
          <a:xfrm>
            <a:off x="6171382" y="1606551"/>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60" name="Rectangle 25"/>
          <p:cNvSpPr>
            <a:spLocks noChangeArrowheads="1"/>
          </p:cNvSpPr>
          <p:nvPr/>
        </p:nvSpPr>
        <p:spPr bwMode="auto">
          <a:xfrm>
            <a:off x="6601178" y="1430338"/>
            <a:ext cx="357012" cy="374650"/>
          </a:xfrm>
          <a:prstGeom prst="rect">
            <a:avLst/>
          </a:prstGeom>
          <a:solidFill>
            <a:srgbClr val="FF0000"/>
          </a:solidFill>
          <a:ln w="9525">
            <a:solidFill>
              <a:schemeClr val="tx1"/>
            </a:solidFill>
            <a:miter lim="800000"/>
            <a:headEnd/>
            <a:tailEnd/>
          </a:ln>
        </p:spPr>
        <p:txBody>
          <a:bodyPr wrap="none" anchor="ctr"/>
          <a:lstStyle/>
          <a:p>
            <a:endParaRPr lang="en-US" sz="1200"/>
          </a:p>
        </p:txBody>
      </p:sp>
      <p:sp>
        <p:nvSpPr>
          <p:cNvPr id="27661" name="Text Box 31"/>
          <p:cNvSpPr txBox="1">
            <a:spLocks noChangeArrowheads="1"/>
          </p:cNvSpPr>
          <p:nvPr/>
        </p:nvSpPr>
        <p:spPr bwMode="auto">
          <a:xfrm>
            <a:off x="6538271" y="1220789"/>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62" name="Text Box 33"/>
          <p:cNvSpPr txBox="1">
            <a:spLocks noChangeArrowheads="1"/>
          </p:cNvSpPr>
          <p:nvPr/>
        </p:nvSpPr>
        <p:spPr bwMode="auto">
          <a:xfrm>
            <a:off x="6927738" y="1600200"/>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63" name="Rectangle 25"/>
          <p:cNvSpPr>
            <a:spLocks noChangeArrowheads="1"/>
          </p:cNvSpPr>
          <p:nvPr/>
        </p:nvSpPr>
        <p:spPr bwMode="auto">
          <a:xfrm>
            <a:off x="7357533" y="1430338"/>
            <a:ext cx="357012" cy="374650"/>
          </a:xfrm>
          <a:prstGeom prst="rect">
            <a:avLst/>
          </a:prstGeom>
          <a:solidFill>
            <a:srgbClr val="FF0000"/>
          </a:solidFill>
          <a:ln w="9525">
            <a:solidFill>
              <a:schemeClr val="tx1"/>
            </a:solidFill>
            <a:miter lim="800000"/>
            <a:headEnd/>
            <a:tailEnd/>
          </a:ln>
        </p:spPr>
        <p:txBody>
          <a:bodyPr wrap="none" anchor="ctr"/>
          <a:lstStyle/>
          <a:p>
            <a:endParaRPr lang="en-US" sz="1200"/>
          </a:p>
        </p:txBody>
      </p:sp>
      <p:sp>
        <p:nvSpPr>
          <p:cNvPr id="27664" name="Text Box 31"/>
          <p:cNvSpPr txBox="1">
            <a:spLocks noChangeArrowheads="1"/>
          </p:cNvSpPr>
          <p:nvPr/>
        </p:nvSpPr>
        <p:spPr bwMode="auto">
          <a:xfrm>
            <a:off x="7294627" y="1220789"/>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65" name="Text Box 33"/>
          <p:cNvSpPr txBox="1">
            <a:spLocks noChangeArrowheads="1"/>
          </p:cNvSpPr>
          <p:nvPr/>
        </p:nvSpPr>
        <p:spPr bwMode="auto">
          <a:xfrm>
            <a:off x="7720782" y="1601789"/>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66" name="Rectangle 25"/>
          <p:cNvSpPr>
            <a:spLocks noChangeArrowheads="1"/>
          </p:cNvSpPr>
          <p:nvPr/>
        </p:nvSpPr>
        <p:spPr bwMode="auto">
          <a:xfrm>
            <a:off x="8149167" y="1425575"/>
            <a:ext cx="357011" cy="374650"/>
          </a:xfrm>
          <a:prstGeom prst="rect">
            <a:avLst/>
          </a:prstGeom>
          <a:solidFill>
            <a:srgbClr val="FF0000"/>
          </a:solidFill>
          <a:ln w="9525">
            <a:solidFill>
              <a:schemeClr val="tx1"/>
            </a:solidFill>
            <a:miter lim="800000"/>
            <a:headEnd/>
            <a:tailEnd/>
          </a:ln>
        </p:spPr>
        <p:txBody>
          <a:bodyPr wrap="none" anchor="ctr"/>
          <a:lstStyle/>
          <a:p>
            <a:endParaRPr lang="en-US" sz="1200"/>
          </a:p>
        </p:txBody>
      </p:sp>
      <p:sp>
        <p:nvSpPr>
          <p:cNvPr id="27667" name="Text Box 31"/>
          <p:cNvSpPr txBox="1">
            <a:spLocks noChangeArrowheads="1"/>
          </p:cNvSpPr>
          <p:nvPr/>
        </p:nvSpPr>
        <p:spPr bwMode="auto">
          <a:xfrm>
            <a:off x="8086966" y="1216025"/>
            <a:ext cx="4828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cs typeface="Arial" pitchFamily="34" charset="0"/>
              </a:rPr>
              <a:t>30 s</a:t>
            </a:r>
          </a:p>
        </p:txBody>
      </p:sp>
      <p:sp>
        <p:nvSpPr>
          <p:cNvPr id="27668" name="Text Box 31"/>
          <p:cNvSpPr txBox="1">
            <a:spLocks noChangeArrowheads="1"/>
          </p:cNvSpPr>
          <p:nvPr/>
        </p:nvSpPr>
        <p:spPr bwMode="auto">
          <a:xfrm>
            <a:off x="8205582" y="1884364"/>
            <a:ext cx="59978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400" b="1" dirty="0" smtClean="0">
                <a:cs typeface="Arial" pitchFamily="34" charset="0"/>
              </a:rPr>
              <a:t>Time</a:t>
            </a:r>
            <a:endParaRPr lang="de-DE" sz="1400" b="1" dirty="0">
              <a:cs typeface="Arial" pitchFamily="34" charset="0"/>
            </a:endParaRPr>
          </a:p>
        </p:txBody>
      </p:sp>
      <p:sp>
        <p:nvSpPr>
          <p:cNvPr id="27669" name="Text Box 33"/>
          <p:cNvSpPr txBox="1">
            <a:spLocks noChangeArrowheads="1"/>
          </p:cNvSpPr>
          <p:nvPr/>
        </p:nvSpPr>
        <p:spPr bwMode="auto">
          <a:xfrm>
            <a:off x="4311811" y="1890714"/>
            <a:ext cx="57259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400" b="1" dirty="0" smtClean="0">
                <a:cs typeface="Arial" pitchFamily="34" charset="0"/>
              </a:rPr>
              <a:t>Rest</a:t>
            </a:r>
            <a:endParaRPr lang="de-DE" sz="1400" b="1" dirty="0">
              <a:cs typeface="Arial" pitchFamily="34" charset="0"/>
            </a:endParaRPr>
          </a:p>
        </p:txBody>
      </p:sp>
      <p:grpSp>
        <p:nvGrpSpPr>
          <p:cNvPr id="3" name="Group 2"/>
          <p:cNvGrpSpPr>
            <a:grpSpLocks/>
          </p:cNvGrpSpPr>
          <p:nvPr/>
        </p:nvGrpSpPr>
        <p:grpSpPr bwMode="auto">
          <a:xfrm>
            <a:off x="771879" y="2798763"/>
            <a:ext cx="6815667" cy="3702050"/>
            <a:chOff x="862013" y="2813027"/>
            <a:chExt cx="7667625" cy="3702050"/>
          </a:xfrm>
        </p:grpSpPr>
        <p:grpSp>
          <p:nvGrpSpPr>
            <p:cNvPr id="27683" name="Group 1"/>
            <p:cNvGrpSpPr>
              <a:grpSpLocks/>
            </p:cNvGrpSpPr>
            <p:nvPr/>
          </p:nvGrpSpPr>
          <p:grpSpPr bwMode="auto">
            <a:xfrm>
              <a:off x="862013" y="2813027"/>
              <a:ext cx="7667625" cy="3702050"/>
              <a:chOff x="862013" y="2773363"/>
              <a:chExt cx="7667625" cy="3702050"/>
            </a:xfrm>
          </p:grpSpPr>
          <p:pic>
            <p:nvPicPr>
              <p:cNvPr id="27687"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2773363"/>
                <a:ext cx="2581275" cy="2076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88" name="Picture 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9763" y="4579938"/>
                <a:ext cx="6619875" cy="189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7689" name="Group 10"/>
              <p:cNvGrpSpPr>
                <a:grpSpLocks/>
              </p:cNvGrpSpPr>
              <p:nvPr/>
            </p:nvGrpSpPr>
            <p:grpSpPr bwMode="auto">
              <a:xfrm>
                <a:off x="862013" y="3376614"/>
                <a:ext cx="1361394" cy="715707"/>
                <a:chOff x="255181" y="3355932"/>
                <a:chExt cx="1362009" cy="715114"/>
              </a:xfrm>
            </p:grpSpPr>
            <p:sp>
              <p:nvSpPr>
                <p:cNvPr id="27690" name="Rectangle 8"/>
                <p:cNvSpPr>
                  <a:spLocks noChangeArrowheads="1"/>
                </p:cNvSpPr>
                <p:nvPr/>
              </p:nvSpPr>
              <p:spPr bwMode="auto">
                <a:xfrm>
                  <a:off x="255181" y="3381153"/>
                  <a:ext cx="276447" cy="233917"/>
                </a:xfrm>
                <a:prstGeom prst="rect">
                  <a:avLst/>
                </a:prstGeom>
                <a:gradFill rotWithShape="1">
                  <a:gsLst>
                    <a:gs pos="0">
                      <a:srgbClr val="FFF200"/>
                    </a:gs>
                    <a:gs pos="27000">
                      <a:srgbClr val="FFF200"/>
                    </a:gs>
                    <a:gs pos="53000">
                      <a:srgbClr val="FF7A00"/>
                    </a:gs>
                    <a:gs pos="100000">
                      <a:srgbClr val="FF0300"/>
                    </a:gs>
                  </a:gsLst>
                  <a:lin ang="2700000"/>
                </a:gradFill>
                <a:ln w="9525">
                  <a:solidFill>
                    <a:schemeClr val="bg2"/>
                  </a:solidFill>
                  <a:miter lim="800000"/>
                  <a:headEnd/>
                  <a:tailEnd/>
                </a:ln>
              </p:spPr>
              <p:txBody>
                <a:bodyPr wrap="none" anchor="ctr"/>
                <a:lstStyle/>
                <a:p>
                  <a:pPr algn="ctr"/>
                  <a:endParaRPr lang="en-US"/>
                </a:p>
              </p:txBody>
            </p:sp>
            <p:sp>
              <p:nvSpPr>
                <p:cNvPr id="27691" name="Rectangle 63"/>
                <p:cNvSpPr>
                  <a:spLocks noChangeArrowheads="1"/>
                </p:cNvSpPr>
                <p:nvPr/>
              </p:nvSpPr>
              <p:spPr bwMode="auto">
                <a:xfrm>
                  <a:off x="258719" y="3788745"/>
                  <a:ext cx="276447" cy="233917"/>
                </a:xfrm>
                <a:prstGeom prst="rect">
                  <a:avLst/>
                </a:prstGeom>
                <a:gradFill rotWithShape="1">
                  <a:gsLst>
                    <a:gs pos="0">
                      <a:srgbClr val="006D2A"/>
                    </a:gs>
                    <a:gs pos="50000">
                      <a:srgbClr val="009E41"/>
                    </a:gs>
                    <a:gs pos="100000">
                      <a:srgbClr val="00BD4F"/>
                    </a:gs>
                  </a:gsLst>
                  <a:lin ang="2700000" scaled="1"/>
                </a:gradFill>
                <a:ln w="9525">
                  <a:solidFill>
                    <a:schemeClr val="bg2"/>
                  </a:solidFill>
                  <a:miter lim="800000"/>
                  <a:headEnd/>
                  <a:tailEnd/>
                </a:ln>
              </p:spPr>
              <p:txBody>
                <a:bodyPr wrap="none" anchor="ctr"/>
                <a:lstStyle/>
                <a:p>
                  <a:pPr algn="ctr"/>
                  <a:endParaRPr lang="en-US"/>
                </a:p>
              </p:txBody>
            </p:sp>
            <p:sp>
              <p:nvSpPr>
                <p:cNvPr id="27692" name="Text Box 33"/>
                <p:cNvSpPr txBox="1">
                  <a:spLocks noChangeArrowheads="1"/>
                </p:cNvSpPr>
                <p:nvPr/>
              </p:nvSpPr>
              <p:spPr bwMode="auto">
                <a:xfrm>
                  <a:off x="647977" y="3355932"/>
                  <a:ext cx="969213" cy="307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400" b="1">
                      <a:cs typeface="Arial" pitchFamily="34" charset="0"/>
                    </a:rPr>
                    <a:t>PF slow</a:t>
                  </a:r>
                </a:p>
              </p:txBody>
            </p:sp>
            <p:sp>
              <p:nvSpPr>
                <p:cNvPr id="27693" name="Text Box 33"/>
                <p:cNvSpPr txBox="1">
                  <a:spLocks noChangeArrowheads="1"/>
                </p:cNvSpPr>
                <p:nvPr/>
              </p:nvSpPr>
              <p:spPr bwMode="auto">
                <a:xfrm>
                  <a:off x="643457" y="3763524"/>
                  <a:ext cx="879004" cy="307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400" b="1">
                      <a:cs typeface="Arial" pitchFamily="34" charset="0"/>
                    </a:rPr>
                    <a:t>PF fast</a:t>
                  </a:r>
                </a:p>
              </p:txBody>
            </p:sp>
          </p:grpSp>
        </p:grpSp>
        <p:sp>
          <p:nvSpPr>
            <p:cNvPr id="27684" name="Text Box 129"/>
            <p:cNvSpPr txBox="1">
              <a:spLocks noChangeArrowheads="1"/>
            </p:cNvSpPr>
            <p:nvPr/>
          </p:nvSpPr>
          <p:spPr bwMode="auto">
            <a:xfrm>
              <a:off x="3335813" y="2868373"/>
              <a:ext cx="622527" cy="30777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400" b="1">
                  <a:cs typeface="Arial" pitchFamily="34" charset="0"/>
                </a:rPr>
                <a:t>SM1</a:t>
              </a:r>
            </a:p>
          </p:txBody>
        </p:sp>
        <p:sp>
          <p:nvSpPr>
            <p:cNvPr id="27685" name="Text Box 129"/>
            <p:cNvSpPr txBox="1">
              <a:spLocks noChangeArrowheads="1"/>
            </p:cNvSpPr>
            <p:nvPr/>
          </p:nvSpPr>
          <p:spPr bwMode="auto">
            <a:xfrm>
              <a:off x="7867453" y="4906938"/>
              <a:ext cx="656791" cy="30777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400" b="1">
                  <a:cs typeface="Arial" pitchFamily="34" charset="0"/>
                </a:rPr>
                <a:t>SMA</a:t>
              </a:r>
            </a:p>
          </p:txBody>
        </p:sp>
        <p:sp>
          <p:nvSpPr>
            <p:cNvPr id="27686" name="Text Box 129"/>
            <p:cNvSpPr txBox="1">
              <a:spLocks noChangeArrowheads="1"/>
            </p:cNvSpPr>
            <p:nvPr/>
          </p:nvSpPr>
          <p:spPr bwMode="auto">
            <a:xfrm>
              <a:off x="3335531" y="5278506"/>
              <a:ext cx="656791" cy="30777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400" b="1">
                  <a:cs typeface="Arial" pitchFamily="34" charset="0"/>
                </a:rPr>
                <a:t>PMC</a:t>
              </a:r>
            </a:p>
          </p:txBody>
        </p:sp>
      </p:grpSp>
      <p:grpSp>
        <p:nvGrpSpPr>
          <p:cNvPr id="29706" name="Group 32"/>
          <p:cNvGrpSpPr>
            <a:grpSpLocks/>
          </p:cNvGrpSpPr>
          <p:nvPr/>
        </p:nvGrpSpPr>
        <p:grpSpPr bwMode="auto">
          <a:xfrm>
            <a:off x="4951590" y="2582863"/>
            <a:ext cx="3203222" cy="3509962"/>
            <a:chOff x="5616539" y="2560753"/>
            <a:chExt cx="3603852" cy="3510438"/>
          </a:xfrm>
        </p:grpSpPr>
        <p:pic>
          <p:nvPicPr>
            <p:cNvPr id="2767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16539" y="2917337"/>
              <a:ext cx="3603852" cy="1261183"/>
            </a:xfrm>
            <a:prstGeom prst="rect">
              <a:avLst/>
            </a:prstGeom>
            <a:noFill/>
            <a:ln w="28575">
              <a:solidFill>
                <a:srgbClr val="00FF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7679" name="Group 9"/>
            <p:cNvGrpSpPr>
              <a:grpSpLocks/>
            </p:cNvGrpSpPr>
            <p:nvPr/>
          </p:nvGrpSpPr>
          <p:grpSpPr bwMode="auto">
            <a:xfrm>
              <a:off x="6365538" y="2560753"/>
              <a:ext cx="2063060" cy="307819"/>
              <a:chOff x="251624" y="3909745"/>
              <a:chExt cx="2063060" cy="307819"/>
            </a:xfrm>
          </p:grpSpPr>
          <p:sp>
            <p:nvSpPr>
              <p:cNvPr id="27681" name="Rectangle 64"/>
              <p:cNvSpPr>
                <a:spLocks noChangeArrowheads="1"/>
              </p:cNvSpPr>
              <p:nvPr/>
            </p:nvSpPr>
            <p:spPr bwMode="auto">
              <a:xfrm>
                <a:off x="251624" y="3941073"/>
                <a:ext cx="276447" cy="233917"/>
              </a:xfrm>
              <a:prstGeom prst="rect">
                <a:avLst/>
              </a:prstGeom>
              <a:solidFill>
                <a:srgbClr val="00FFFF"/>
              </a:solidFill>
              <a:ln w="9525">
                <a:solidFill>
                  <a:schemeClr val="bg2"/>
                </a:solidFill>
                <a:miter lim="800000"/>
                <a:headEnd/>
                <a:tailEnd/>
              </a:ln>
            </p:spPr>
            <p:txBody>
              <a:bodyPr wrap="none" anchor="ctr"/>
              <a:lstStyle/>
              <a:p>
                <a:pPr algn="ctr"/>
                <a:endParaRPr lang="en-US"/>
              </a:p>
            </p:txBody>
          </p:sp>
          <p:sp>
            <p:nvSpPr>
              <p:cNvPr id="27682" name="Text Box 33"/>
              <p:cNvSpPr txBox="1">
                <a:spLocks noChangeArrowheads="1"/>
              </p:cNvSpPr>
              <p:nvPr/>
            </p:nvSpPr>
            <p:spPr bwMode="auto">
              <a:xfrm>
                <a:off x="759712" y="3909745"/>
                <a:ext cx="1554972" cy="307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400" b="1">
                    <a:cs typeface="Arial" pitchFamily="34" charset="0"/>
                  </a:rPr>
                  <a:t>PF fast &gt; slow</a:t>
                </a:r>
              </a:p>
            </p:txBody>
          </p:sp>
        </p:grpSp>
        <p:sp>
          <p:nvSpPr>
            <p:cNvPr id="27680" name="Oval 11"/>
            <p:cNvSpPr>
              <a:spLocks noChangeArrowheads="1"/>
            </p:cNvSpPr>
            <p:nvPr/>
          </p:nvSpPr>
          <p:spPr bwMode="auto">
            <a:xfrm>
              <a:off x="7527851" y="5720316"/>
              <a:ext cx="339707" cy="350875"/>
            </a:xfrm>
            <a:prstGeom prst="ellipse">
              <a:avLst/>
            </a:prstGeom>
            <a:noFill/>
            <a:ln w="38100">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grpSp>
      <p:grpSp>
        <p:nvGrpSpPr>
          <p:cNvPr id="27673" name="Group 57"/>
          <p:cNvGrpSpPr>
            <a:grpSpLocks/>
          </p:cNvGrpSpPr>
          <p:nvPr/>
        </p:nvGrpSpPr>
        <p:grpSpPr bwMode="auto">
          <a:xfrm>
            <a:off x="1981200" y="4611688"/>
            <a:ext cx="4861278" cy="1458912"/>
            <a:chOff x="2228610" y="4611440"/>
            <a:chExt cx="5469094" cy="1459750"/>
          </a:xfrm>
        </p:grpSpPr>
        <p:sp>
          <p:nvSpPr>
            <p:cNvPr id="27674" name="Rectangle 56"/>
            <p:cNvSpPr>
              <a:spLocks noChangeArrowheads="1"/>
            </p:cNvSpPr>
            <p:nvPr/>
          </p:nvSpPr>
          <p:spPr bwMode="auto">
            <a:xfrm>
              <a:off x="2333539" y="4611440"/>
              <a:ext cx="5364165" cy="14131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27675" name="Rectangle 74"/>
            <p:cNvSpPr>
              <a:spLocks noChangeArrowheads="1"/>
            </p:cNvSpPr>
            <p:nvPr/>
          </p:nvSpPr>
          <p:spPr bwMode="auto">
            <a:xfrm>
              <a:off x="2228610" y="4703363"/>
              <a:ext cx="613583" cy="175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27676" name="Rectangle 75"/>
            <p:cNvSpPr>
              <a:spLocks noChangeArrowheads="1"/>
            </p:cNvSpPr>
            <p:nvPr/>
          </p:nvSpPr>
          <p:spPr bwMode="auto">
            <a:xfrm>
              <a:off x="7048897" y="4728167"/>
              <a:ext cx="613583" cy="175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sp>
          <p:nvSpPr>
            <p:cNvPr id="27677" name="Rectangle 76"/>
            <p:cNvSpPr>
              <a:spLocks noChangeArrowheads="1"/>
            </p:cNvSpPr>
            <p:nvPr/>
          </p:nvSpPr>
          <p:spPr bwMode="auto">
            <a:xfrm>
              <a:off x="3896674" y="5600697"/>
              <a:ext cx="515840" cy="47049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sp>
        <p:nvSpPr>
          <p:cNvPr id="46" name="Text Box 8"/>
          <p:cNvSpPr txBox="1">
            <a:spLocks noChangeArrowheads="1"/>
          </p:cNvSpPr>
          <p:nvPr/>
        </p:nvSpPr>
        <p:spPr bwMode="auto">
          <a:xfrm>
            <a:off x="1847587" y="213292"/>
            <a:ext cx="582044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3000" dirty="0">
                <a:solidFill>
                  <a:schemeClr val="tx2"/>
                </a:solidFill>
                <a:cs typeface="Arial" pitchFamily="34" charset="0"/>
              </a:rPr>
              <a:t>Neuronal </a:t>
            </a:r>
            <a:r>
              <a:rPr lang="en-US" sz="3000" dirty="0" smtClean="0">
                <a:solidFill>
                  <a:schemeClr val="tx2"/>
                </a:solidFill>
                <a:cs typeface="Arial" pitchFamily="34" charset="0"/>
              </a:rPr>
              <a:t>Correlates </a:t>
            </a:r>
            <a:r>
              <a:rPr lang="en-US" sz="3000" dirty="0">
                <a:solidFill>
                  <a:schemeClr val="tx2"/>
                </a:solidFill>
                <a:cs typeface="Arial" pitchFamily="34" charset="0"/>
              </a:rPr>
              <a:t>for </a:t>
            </a:r>
            <a:r>
              <a:rPr lang="en-US" sz="3000" dirty="0" smtClean="0">
                <a:solidFill>
                  <a:schemeClr val="tx2"/>
                </a:solidFill>
                <a:cs typeface="Arial" pitchFamily="34" charset="0"/>
              </a:rPr>
              <a:t>Velocity</a:t>
            </a:r>
            <a:endParaRPr lang="en-US" sz="3000" dirty="0">
              <a:solidFill>
                <a:schemeClr val="tx2"/>
              </a:solidFill>
              <a:cs typeface="Arial" pitchFamily="34" charset="0"/>
            </a:endParaRPr>
          </a:p>
        </p:txBody>
      </p:sp>
    </p:spTree>
    <p:extLst>
      <p:ext uri="{BB962C8B-B14F-4D97-AF65-F5344CB8AC3E}">
        <p14:creationId xmlns:p14="http://schemas.microsoft.com/office/powerpoint/2010/main" xmlns="" val="2768690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14"/>
          <p:cNvGrpSpPr>
            <a:grpSpLocks/>
          </p:cNvGrpSpPr>
          <p:nvPr/>
        </p:nvGrpSpPr>
        <p:grpSpPr bwMode="auto">
          <a:xfrm>
            <a:off x="4323786" y="1026378"/>
            <a:ext cx="3710105" cy="2471647"/>
            <a:chOff x="5014168" y="840411"/>
            <a:chExt cx="4174992" cy="2470845"/>
          </a:xfrm>
        </p:grpSpPr>
        <p:pic>
          <p:nvPicPr>
            <p:cNvPr id="286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78055" y="1652156"/>
              <a:ext cx="4011105" cy="1373914"/>
            </a:xfrm>
            <a:prstGeom prst="rect">
              <a:avLst/>
            </a:prstGeom>
            <a:noFill/>
            <a:ln w="28575">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687" name="Text Box 73"/>
            <p:cNvSpPr txBox="1">
              <a:spLocks noChangeArrowheads="1"/>
            </p:cNvSpPr>
            <p:nvPr/>
          </p:nvSpPr>
          <p:spPr bwMode="auto">
            <a:xfrm>
              <a:off x="5014168" y="840411"/>
              <a:ext cx="4064466" cy="30767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r>
                <a:rPr lang="de-DE" sz="1400" b="1"/>
                <a:t>Functional differences in the cerebellum</a:t>
              </a:r>
            </a:p>
          </p:txBody>
        </p:sp>
        <p:sp>
          <p:nvSpPr>
            <p:cNvPr id="28688" name="Text Box 73"/>
            <p:cNvSpPr txBox="1">
              <a:spLocks noChangeArrowheads="1"/>
            </p:cNvSpPr>
            <p:nvPr/>
          </p:nvSpPr>
          <p:spPr bwMode="auto">
            <a:xfrm>
              <a:off x="6501645" y="3034347"/>
              <a:ext cx="1479530" cy="276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t>x=4 y=-42 z=-14</a:t>
              </a:r>
              <a:endParaRPr lang="en-US" sz="1200" b="1"/>
            </a:p>
          </p:txBody>
        </p:sp>
        <p:sp>
          <p:nvSpPr>
            <p:cNvPr id="28689" name="Rectangle 4"/>
            <p:cNvSpPr>
              <a:spLocks noChangeArrowheads="1"/>
            </p:cNvSpPr>
            <p:nvPr/>
          </p:nvSpPr>
          <p:spPr bwMode="auto">
            <a:xfrm>
              <a:off x="6161853" y="1216783"/>
              <a:ext cx="1869164" cy="307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de-DE" sz="1400" b="1"/>
                <a:t>PF fast &gt; PF slow</a:t>
              </a:r>
              <a:endParaRPr lang="en-US" sz="1400" b="1"/>
            </a:p>
          </p:txBody>
        </p:sp>
      </p:grpSp>
      <p:grpSp>
        <p:nvGrpSpPr>
          <p:cNvPr id="2" name="Group 1"/>
          <p:cNvGrpSpPr>
            <a:grpSpLocks/>
          </p:cNvGrpSpPr>
          <p:nvPr/>
        </p:nvGrpSpPr>
        <p:grpSpPr bwMode="auto">
          <a:xfrm>
            <a:off x="596901" y="3788874"/>
            <a:ext cx="7945124" cy="2732087"/>
            <a:chOff x="671513" y="3706813"/>
            <a:chExt cx="8938264" cy="2732087"/>
          </a:xfrm>
        </p:grpSpPr>
        <p:pic>
          <p:nvPicPr>
            <p:cNvPr id="2867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97450" y="4675188"/>
              <a:ext cx="4000500" cy="1387475"/>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8679" name="Group 160"/>
            <p:cNvGrpSpPr>
              <a:grpSpLocks/>
            </p:cNvGrpSpPr>
            <p:nvPr/>
          </p:nvGrpSpPr>
          <p:grpSpPr bwMode="auto">
            <a:xfrm>
              <a:off x="9009063" y="4695825"/>
              <a:ext cx="600714" cy="1598613"/>
              <a:chOff x="5591" y="2280"/>
              <a:chExt cx="393" cy="1078"/>
            </a:xfrm>
          </p:grpSpPr>
          <p:pic>
            <p:nvPicPr>
              <p:cNvPr id="28684" name="Picture 91"/>
              <p:cNvPicPr>
                <a:picLocks noChangeAspect="1"/>
              </p:cNvPicPr>
              <p:nvPr/>
            </p:nvPicPr>
            <p:blipFill>
              <a:blip r:embed="rId4" cstate="print">
                <a:extLst>
                  <a:ext uri="{28A0092B-C50C-407E-A947-70E740481C1C}">
                    <a14:useLocalDpi xmlns:a14="http://schemas.microsoft.com/office/drawing/2010/main" xmlns="" val="0"/>
                  </a:ext>
                </a:extLst>
              </a:blip>
              <a:srcRect l="54356" t="74583" r="34615"/>
              <a:stretch>
                <a:fillRect/>
              </a:stretch>
            </p:blipFill>
            <p:spPr bwMode="auto">
              <a:xfrm>
                <a:off x="5616" y="2280"/>
                <a:ext cx="279" cy="1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5" name="Text Box 365"/>
              <p:cNvSpPr txBox="1">
                <a:spLocks noChangeArrowheads="1"/>
              </p:cNvSpPr>
              <p:nvPr/>
            </p:nvSpPr>
            <p:spPr bwMode="auto">
              <a:xfrm>
                <a:off x="5591" y="3147"/>
                <a:ext cx="393" cy="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de-DE" sz="1000">
                    <a:cs typeface="Arial" pitchFamily="34" charset="0"/>
                  </a:rPr>
                  <a:t>t-Wert</a:t>
                </a:r>
                <a:endParaRPr lang="en-GB" sz="1000">
                  <a:cs typeface="Arial" pitchFamily="34" charset="0"/>
                </a:endParaRPr>
              </a:p>
            </p:txBody>
          </p:sp>
        </p:grpSp>
        <p:pic>
          <p:nvPicPr>
            <p:cNvPr id="28680"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1513" y="3706813"/>
              <a:ext cx="3486150" cy="273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681" name="Text Box 73"/>
            <p:cNvSpPr txBox="1">
              <a:spLocks noChangeArrowheads="1"/>
            </p:cNvSpPr>
            <p:nvPr/>
          </p:nvSpPr>
          <p:spPr bwMode="auto">
            <a:xfrm>
              <a:off x="4909857" y="3778250"/>
              <a:ext cx="4000255" cy="30777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r>
                <a:rPr lang="de-DE" sz="1400" b="1">
                  <a:solidFill>
                    <a:schemeClr val="bg1"/>
                  </a:solidFill>
                </a:rPr>
                <a:t>Structural differences in the cerebellum</a:t>
              </a:r>
            </a:p>
          </p:txBody>
        </p:sp>
        <p:sp>
          <p:nvSpPr>
            <p:cNvPr id="28682" name="Text Box 73"/>
            <p:cNvSpPr txBox="1">
              <a:spLocks noChangeArrowheads="1"/>
            </p:cNvSpPr>
            <p:nvPr/>
          </p:nvSpPr>
          <p:spPr bwMode="auto">
            <a:xfrm>
              <a:off x="6324809" y="6078538"/>
              <a:ext cx="147913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de-DE" sz="1200" b="1"/>
                <a:t>x=3 y=-39 z=-18</a:t>
              </a:r>
              <a:endParaRPr lang="en-US" sz="1200" b="1"/>
            </a:p>
          </p:txBody>
        </p:sp>
        <p:sp>
          <p:nvSpPr>
            <p:cNvPr id="28683" name="Rectangle 8"/>
            <p:cNvSpPr>
              <a:spLocks noChangeArrowheads="1"/>
            </p:cNvSpPr>
            <p:nvPr/>
          </p:nvSpPr>
          <p:spPr bwMode="auto">
            <a:xfrm>
              <a:off x="5558827" y="4171950"/>
              <a:ext cx="289838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de-DE" sz="1400" b="1"/>
                <a:t>Power &gt; Endurance athletes</a:t>
              </a:r>
              <a:endParaRPr lang="en-US" sz="1400" b="1"/>
            </a:p>
          </p:txBody>
        </p:sp>
      </p:grpSp>
      <p:pic>
        <p:nvPicPr>
          <p:cNvPr id="28677" name="Grafik 6"/>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8323" y="1169988"/>
            <a:ext cx="2789766"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8"/>
          <p:cNvSpPr txBox="1">
            <a:spLocks noChangeArrowheads="1"/>
          </p:cNvSpPr>
          <p:nvPr/>
        </p:nvSpPr>
        <p:spPr bwMode="auto">
          <a:xfrm>
            <a:off x="1847587" y="213292"/>
            <a:ext cx="582044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3000" dirty="0">
                <a:solidFill>
                  <a:schemeClr val="tx2"/>
                </a:solidFill>
                <a:cs typeface="Arial" pitchFamily="34" charset="0"/>
              </a:rPr>
              <a:t>Neuronal </a:t>
            </a:r>
            <a:r>
              <a:rPr lang="en-US" sz="3000" dirty="0" smtClean="0">
                <a:solidFill>
                  <a:schemeClr val="tx2"/>
                </a:solidFill>
                <a:cs typeface="Arial" pitchFamily="34" charset="0"/>
              </a:rPr>
              <a:t>Correlates </a:t>
            </a:r>
            <a:r>
              <a:rPr lang="en-US" sz="3000" dirty="0">
                <a:solidFill>
                  <a:schemeClr val="tx2"/>
                </a:solidFill>
                <a:cs typeface="Arial" pitchFamily="34" charset="0"/>
              </a:rPr>
              <a:t>for </a:t>
            </a:r>
            <a:r>
              <a:rPr lang="en-US" sz="3000" dirty="0" smtClean="0">
                <a:solidFill>
                  <a:schemeClr val="tx2"/>
                </a:solidFill>
                <a:cs typeface="Arial" pitchFamily="34" charset="0"/>
              </a:rPr>
              <a:t>Velocity</a:t>
            </a:r>
            <a:endParaRPr lang="en-US" sz="3000" dirty="0">
              <a:solidFill>
                <a:schemeClr val="tx2"/>
              </a:solidFill>
              <a:cs typeface="Arial" pitchFamily="34" charset="0"/>
            </a:endParaRPr>
          </a:p>
        </p:txBody>
      </p:sp>
    </p:spTree>
    <p:extLst>
      <p:ext uri="{BB962C8B-B14F-4D97-AF65-F5344CB8AC3E}">
        <p14:creationId xmlns:p14="http://schemas.microsoft.com/office/powerpoint/2010/main" xmlns="" val="1948150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5768975" y="6021388"/>
            <a:ext cx="33401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800">
                <a:latin typeface="Arial" charset="0"/>
                <a:cs typeface="Arial" charset="0"/>
                <a:sym typeface="Wingdings" pitchFamily="2" charset="2"/>
              </a:rPr>
              <a:t>Draganski et al. (2004) </a:t>
            </a:r>
            <a:r>
              <a:rPr lang="de-DE" sz="1800" i="1">
                <a:latin typeface="Arial" charset="0"/>
                <a:cs typeface="Arial" charset="0"/>
                <a:sym typeface="Wingdings" pitchFamily="2" charset="2"/>
              </a:rPr>
              <a:t>Nature </a:t>
            </a:r>
            <a:endParaRPr lang="de-DE" sz="1800" i="1">
              <a:latin typeface="Arial" charset="0"/>
              <a:cs typeface="Arial" charset="0"/>
            </a:endParaRPr>
          </a:p>
        </p:txBody>
      </p:sp>
      <p:pic>
        <p:nvPicPr>
          <p:cNvPr id="29699" name="Picture 9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65275" y="1709738"/>
            <a:ext cx="1114425" cy="2452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152"/>
          <p:cNvGrpSpPr>
            <a:grpSpLocks/>
          </p:cNvGrpSpPr>
          <p:nvPr/>
        </p:nvGrpSpPr>
        <p:grpSpPr bwMode="auto">
          <a:xfrm>
            <a:off x="3502025" y="2638425"/>
            <a:ext cx="4641850" cy="1395413"/>
            <a:chOff x="2974" y="1361"/>
            <a:chExt cx="3290" cy="879"/>
          </a:xfrm>
        </p:grpSpPr>
        <p:sp>
          <p:nvSpPr>
            <p:cNvPr id="29710" name="Line 135"/>
            <p:cNvSpPr>
              <a:spLocks noChangeShapeType="1"/>
            </p:cNvSpPr>
            <p:nvPr/>
          </p:nvSpPr>
          <p:spPr bwMode="auto">
            <a:xfrm>
              <a:off x="3176" y="1900"/>
              <a:ext cx="281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pic>
          <p:nvPicPr>
            <p:cNvPr id="29711" name="Picture 136" descr="design_abbildungHG_wei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74" y="1361"/>
              <a:ext cx="445" cy="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2" name="Line 137"/>
            <p:cNvSpPr>
              <a:spLocks noChangeShapeType="1"/>
            </p:cNvSpPr>
            <p:nvPr/>
          </p:nvSpPr>
          <p:spPr bwMode="auto">
            <a:xfrm>
              <a:off x="3172" y="1825"/>
              <a:ext cx="0" cy="12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29713" name="Picture 138" descr="design_abbildungHG_wei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 y="1366"/>
              <a:ext cx="445" cy="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4" name="Line 139"/>
            <p:cNvSpPr>
              <a:spLocks noChangeShapeType="1"/>
            </p:cNvSpPr>
            <p:nvPr/>
          </p:nvSpPr>
          <p:spPr bwMode="auto">
            <a:xfrm>
              <a:off x="4465" y="1830"/>
              <a:ext cx="0" cy="12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29715" name="Picture 140" descr="design_abbildungHG_weis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23" y="1364"/>
              <a:ext cx="445" cy="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6" name="Line 141"/>
            <p:cNvSpPr>
              <a:spLocks noChangeShapeType="1"/>
            </p:cNvSpPr>
            <p:nvPr/>
          </p:nvSpPr>
          <p:spPr bwMode="auto">
            <a:xfrm>
              <a:off x="5821" y="1828"/>
              <a:ext cx="0" cy="12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9717" name="Text Box 142"/>
            <p:cNvSpPr txBox="1">
              <a:spLocks noChangeArrowheads="1"/>
            </p:cNvSpPr>
            <p:nvPr/>
          </p:nvSpPr>
          <p:spPr bwMode="auto">
            <a:xfrm>
              <a:off x="3015" y="2021"/>
              <a:ext cx="357"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600">
                  <a:latin typeface="Arial Unicode MS" pitchFamily="34" charset="-128"/>
                </a:rPr>
                <a:t>Pre</a:t>
              </a:r>
              <a:endParaRPr lang="en-GB" sz="1600">
                <a:latin typeface="Arial Unicode MS" pitchFamily="34" charset="-128"/>
              </a:endParaRPr>
            </a:p>
          </p:txBody>
        </p:sp>
        <p:sp>
          <p:nvSpPr>
            <p:cNvPr id="29718" name="Text Box 143"/>
            <p:cNvSpPr txBox="1">
              <a:spLocks noChangeArrowheads="1"/>
            </p:cNvSpPr>
            <p:nvPr/>
          </p:nvSpPr>
          <p:spPr bwMode="auto">
            <a:xfrm>
              <a:off x="4279" y="2024"/>
              <a:ext cx="42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600">
                  <a:latin typeface="Arial Unicode MS" pitchFamily="34" charset="-128"/>
                </a:rPr>
                <a:t>Post</a:t>
              </a:r>
              <a:endParaRPr lang="en-GB" sz="1600">
                <a:latin typeface="Arial Unicode MS" pitchFamily="34" charset="-128"/>
              </a:endParaRPr>
            </a:p>
          </p:txBody>
        </p:sp>
        <p:sp>
          <p:nvSpPr>
            <p:cNvPr id="29719" name="Text Box 144"/>
            <p:cNvSpPr txBox="1">
              <a:spLocks noChangeArrowheads="1"/>
            </p:cNvSpPr>
            <p:nvPr/>
          </p:nvSpPr>
          <p:spPr bwMode="auto">
            <a:xfrm>
              <a:off x="5520" y="2027"/>
              <a:ext cx="74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600">
                  <a:latin typeface="Arial Unicode MS" pitchFamily="34" charset="-128"/>
                </a:rPr>
                <a:t>Recovery</a:t>
              </a:r>
            </a:p>
          </p:txBody>
        </p:sp>
        <p:sp>
          <p:nvSpPr>
            <p:cNvPr id="29720" name="Text Box 146"/>
            <p:cNvSpPr txBox="1">
              <a:spLocks noChangeArrowheads="1"/>
            </p:cNvSpPr>
            <p:nvPr/>
          </p:nvSpPr>
          <p:spPr bwMode="auto">
            <a:xfrm>
              <a:off x="3371" y="2021"/>
              <a:ext cx="909"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600" i="1">
                  <a:latin typeface="Arial Unicode MS" pitchFamily="34" charset="-128"/>
                </a:rPr>
                <a:t>- 3 months -</a:t>
              </a:r>
              <a:endParaRPr lang="en-GB" sz="1600" i="1">
                <a:latin typeface="Arial Unicode MS" pitchFamily="34" charset="-128"/>
              </a:endParaRPr>
            </a:p>
          </p:txBody>
        </p:sp>
        <p:sp>
          <p:nvSpPr>
            <p:cNvPr id="29721" name="Text Box 147"/>
            <p:cNvSpPr txBox="1">
              <a:spLocks noChangeArrowheads="1"/>
            </p:cNvSpPr>
            <p:nvPr/>
          </p:nvSpPr>
          <p:spPr bwMode="auto">
            <a:xfrm>
              <a:off x="4739" y="2021"/>
              <a:ext cx="909"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1600" i="1">
                  <a:latin typeface="Arial Unicode MS" pitchFamily="34" charset="-128"/>
                </a:rPr>
                <a:t>- 3 months -</a:t>
              </a:r>
              <a:endParaRPr lang="en-GB" sz="1600" i="1">
                <a:latin typeface="Arial Unicode MS" pitchFamily="34" charset="-128"/>
              </a:endParaRPr>
            </a:p>
          </p:txBody>
        </p:sp>
      </p:grpSp>
      <p:grpSp>
        <p:nvGrpSpPr>
          <p:cNvPr id="19" name="Group 153"/>
          <p:cNvGrpSpPr>
            <a:grpSpLocks/>
          </p:cNvGrpSpPr>
          <p:nvPr/>
        </p:nvGrpSpPr>
        <p:grpSpPr bwMode="auto">
          <a:xfrm>
            <a:off x="3781425" y="2089150"/>
            <a:ext cx="3132138" cy="1389063"/>
            <a:chOff x="3172" y="1015"/>
            <a:chExt cx="2220" cy="875"/>
          </a:xfrm>
        </p:grpSpPr>
        <p:sp>
          <p:nvSpPr>
            <p:cNvPr id="29705" name="Line 145"/>
            <p:cNvSpPr>
              <a:spLocks noChangeShapeType="1"/>
            </p:cNvSpPr>
            <p:nvPr/>
          </p:nvSpPr>
          <p:spPr bwMode="auto">
            <a:xfrm>
              <a:off x="3172" y="1890"/>
              <a:ext cx="1292" cy="0"/>
            </a:xfrm>
            <a:prstGeom prst="line">
              <a:avLst/>
            </a:prstGeom>
            <a:noFill/>
            <a:ln w="317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29706" name="Picture 14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97" y="1019"/>
              <a:ext cx="419"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7" name="Picture 14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3" y="1015"/>
              <a:ext cx="419"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8" name="Line 150"/>
            <p:cNvSpPr>
              <a:spLocks noChangeShapeType="1"/>
            </p:cNvSpPr>
            <p:nvPr/>
          </p:nvSpPr>
          <p:spPr bwMode="auto">
            <a:xfrm>
              <a:off x="5020" y="1075"/>
              <a:ext cx="363" cy="65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29709" name="Line 151"/>
            <p:cNvSpPr>
              <a:spLocks noChangeShapeType="1"/>
            </p:cNvSpPr>
            <p:nvPr/>
          </p:nvSpPr>
          <p:spPr bwMode="auto">
            <a:xfrm flipV="1">
              <a:off x="4978" y="1075"/>
              <a:ext cx="363" cy="65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gr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l="50958" t="52876" r="6171" b="11240"/>
          <a:stretch>
            <a:fillRect/>
          </a:stretch>
        </p:blipFill>
        <p:spPr bwMode="auto">
          <a:xfrm>
            <a:off x="1524000" y="4427538"/>
            <a:ext cx="1319213"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Box 39"/>
          <p:cNvSpPr txBox="1">
            <a:spLocks noChangeArrowheads="1"/>
          </p:cNvSpPr>
          <p:nvPr/>
        </p:nvSpPr>
        <p:spPr bwMode="auto">
          <a:xfrm>
            <a:off x="4076700" y="4672013"/>
            <a:ext cx="3902075" cy="10144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a:latin typeface="Arial" charset="0"/>
                <a:cs typeface="Arial" charset="0"/>
              </a:rPr>
              <a:t>Learning induces structural grey </a:t>
            </a:r>
          </a:p>
          <a:p>
            <a:pPr eaLnBrk="1" hangingPunct="1"/>
            <a:r>
              <a:rPr lang="de-DE" sz="2000">
                <a:latin typeface="Arial" charset="0"/>
                <a:cs typeface="Arial" charset="0"/>
              </a:rPr>
              <a:t>matter changes in the adult </a:t>
            </a:r>
          </a:p>
          <a:p>
            <a:pPr eaLnBrk="1" hangingPunct="1"/>
            <a:r>
              <a:rPr lang="de-DE" sz="2000">
                <a:latin typeface="Arial" charset="0"/>
                <a:cs typeface="Arial" charset="0"/>
              </a:rPr>
              <a:t>human brain.</a:t>
            </a:r>
          </a:p>
        </p:txBody>
      </p:sp>
      <p:sp>
        <p:nvSpPr>
          <p:cNvPr id="29704" name="Rectangle 145"/>
          <p:cNvSpPr>
            <a:spLocks noChangeArrowheads="1"/>
          </p:cNvSpPr>
          <p:nvPr/>
        </p:nvSpPr>
        <p:spPr bwMode="auto">
          <a:xfrm>
            <a:off x="265113" y="404813"/>
            <a:ext cx="8475662" cy="56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de-DE" sz="3100" dirty="0" smtClean="0">
                <a:solidFill>
                  <a:schemeClr val="tx2"/>
                </a:solidFill>
                <a:latin typeface="Shruti" pitchFamily="34" charset="0"/>
                <a:cs typeface="Shruti" pitchFamily="34" charset="0"/>
              </a:rPr>
              <a:t>First longitudinal Study </a:t>
            </a:r>
            <a:r>
              <a:rPr lang="de-DE" sz="3100" dirty="0" err="1" smtClean="0">
                <a:solidFill>
                  <a:schemeClr val="tx2"/>
                </a:solidFill>
                <a:latin typeface="Shruti" pitchFamily="34" charset="0"/>
                <a:cs typeface="Shruti" pitchFamily="34" charset="0"/>
              </a:rPr>
              <a:t>by</a:t>
            </a:r>
            <a:r>
              <a:rPr lang="de-DE" sz="3100" dirty="0">
                <a:solidFill>
                  <a:schemeClr val="tx2"/>
                </a:solidFill>
                <a:latin typeface="Shruti" pitchFamily="34" charset="0"/>
                <a:cs typeface="Shruti" pitchFamily="34" charset="0"/>
              </a:rPr>
              <a:t> </a:t>
            </a:r>
            <a:r>
              <a:rPr lang="de-DE" sz="3100" dirty="0" smtClean="0">
                <a:solidFill>
                  <a:schemeClr val="tx2"/>
                </a:solidFill>
                <a:latin typeface="Shruti" pitchFamily="34" charset="0"/>
                <a:cs typeface="Shruti" pitchFamily="34" charset="0"/>
              </a:rPr>
              <a:t>Bogdan </a:t>
            </a:r>
            <a:r>
              <a:rPr lang="de-DE" sz="3100" dirty="0" err="1" smtClean="0">
                <a:solidFill>
                  <a:schemeClr val="tx2"/>
                </a:solidFill>
                <a:latin typeface="Shruti" pitchFamily="34" charset="0"/>
                <a:cs typeface="Shruti" pitchFamily="34" charset="0"/>
              </a:rPr>
              <a:t>Draganski</a:t>
            </a:r>
            <a:endParaRPr lang="de-DE" sz="3100" dirty="0">
              <a:solidFill>
                <a:schemeClr val="tx2"/>
              </a:solidFill>
              <a:latin typeface="Shruti" pitchFamily="34" charset="0"/>
              <a:cs typeface="Shruti" pitchFamily="34" charset="0"/>
            </a:endParaRPr>
          </a:p>
        </p:txBody>
      </p:sp>
    </p:spTree>
    <p:extLst>
      <p:ext uri="{BB962C8B-B14F-4D97-AF65-F5344CB8AC3E}">
        <p14:creationId xmlns:p14="http://schemas.microsoft.com/office/powerpoint/2010/main" xmlns="" val="4015051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8"/>
          <p:cNvSpPr txBox="1">
            <a:spLocks noChangeArrowheads="1"/>
          </p:cNvSpPr>
          <p:nvPr/>
        </p:nvSpPr>
        <p:spPr bwMode="auto">
          <a:xfrm>
            <a:off x="264982" y="213292"/>
            <a:ext cx="846738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i="1" dirty="0" smtClean="0">
                <a:solidFill>
                  <a:srgbClr val="C00000"/>
                </a:solidFill>
                <a:cs typeface="Arial" pitchFamily="34" charset="0"/>
              </a:rPr>
              <a:t>What neuroimaging changes do we expect when</a:t>
            </a:r>
          </a:p>
          <a:p>
            <a:pPr algn="ctr" eaLnBrk="1" hangingPunct="1"/>
            <a:r>
              <a:rPr lang="en-US" sz="3000" i="1" dirty="0">
                <a:solidFill>
                  <a:srgbClr val="C00000"/>
                </a:solidFill>
                <a:cs typeface="Arial" pitchFamily="34" charset="0"/>
              </a:rPr>
              <a:t>f</a:t>
            </a:r>
            <a:r>
              <a:rPr lang="en-US" sz="3000" i="1" dirty="0" smtClean="0">
                <a:solidFill>
                  <a:srgbClr val="C00000"/>
                </a:solidFill>
                <a:cs typeface="Arial" pitchFamily="34" charset="0"/>
              </a:rPr>
              <a:t>ollowing the time  course of learning</a:t>
            </a:r>
            <a:endParaRPr lang="en-US" sz="3000" i="1" dirty="0">
              <a:solidFill>
                <a:srgbClr val="C00000"/>
              </a:solidFill>
              <a:cs typeface="Arial" pitchFamily="34" charset="0"/>
            </a:endParaRPr>
          </a:p>
        </p:txBody>
      </p:sp>
    </p:spTree>
    <p:extLst>
      <p:ext uri="{BB962C8B-B14F-4D97-AF65-F5344CB8AC3E}">
        <p14:creationId xmlns:p14="http://schemas.microsoft.com/office/powerpoint/2010/main" xmlns="" val="363151092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3261838"/>
            <a:ext cx="738028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a:solidFill>
                <a:schemeClr val="bg1"/>
              </a:solidFill>
              <a:latin typeface="Verdana" pitchFamily="34" charset="0"/>
              <a:ea typeface="Verdana" pitchFamily="34" charset="0"/>
              <a:cs typeface="Verdana" pitchFamily="34" charset="0"/>
            </a:endParaRPr>
          </a:p>
          <a:p>
            <a:pPr algn="r"/>
            <a:r>
              <a:rPr lang="de-DE" i="1" dirty="0" err="1" smtClean="0">
                <a:solidFill>
                  <a:schemeClr val="bg1"/>
                </a:solidFill>
                <a:latin typeface="Verdana" pitchFamily="34" charset="0"/>
                <a:ea typeface="Verdana" pitchFamily="34" charset="0"/>
                <a:cs typeface="Verdana" pitchFamily="34" charset="0"/>
              </a:rPr>
              <a:t>Neuroplasticity</a:t>
            </a: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861363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8"/>
          <p:cNvSpPr txBox="1">
            <a:spLocks noChangeArrowheads="1"/>
          </p:cNvSpPr>
          <p:nvPr/>
        </p:nvSpPr>
        <p:spPr bwMode="auto">
          <a:xfrm>
            <a:off x="264982" y="213292"/>
            <a:ext cx="846738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i="1" dirty="0" smtClean="0">
                <a:solidFill>
                  <a:srgbClr val="C00000"/>
                </a:solidFill>
                <a:cs typeface="Arial" pitchFamily="34" charset="0"/>
              </a:rPr>
              <a:t>What neuroimaging changes do we expect when</a:t>
            </a:r>
          </a:p>
          <a:p>
            <a:pPr algn="ctr" eaLnBrk="1" hangingPunct="1"/>
            <a:r>
              <a:rPr lang="en-US" sz="3000" i="1" dirty="0">
                <a:solidFill>
                  <a:srgbClr val="C00000"/>
                </a:solidFill>
                <a:cs typeface="Arial" pitchFamily="34" charset="0"/>
              </a:rPr>
              <a:t>f</a:t>
            </a:r>
            <a:r>
              <a:rPr lang="en-US" sz="3000" i="1" dirty="0" smtClean="0">
                <a:solidFill>
                  <a:srgbClr val="C00000"/>
                </a:solidFill>
                <a:cs typeface="Arial" pitchFamily="34" charset="0"/>
              </a:rPr>
              <a:t>ollowing the time  course of learning</a:t>
            </a:r>
            <a:endParaRPr lang="en-US" sz="3000" i="1" dirty="0">
              <a:solidFill>
                <a:srgbClr val="C00000"/>
              </a:solidFill>
              <a:cs typeface="Arial" pitchFamily="34" charset="0"/>
            </a:endParaRPr>
          </a:p>
        </p:txBody>
      </p:sp>
      <p:pic>
        <p:nvPicPr>
          <p:cNvPr id="26"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179" t="10542" r="76" b="31667"/>
          <a:stretch>
            <a:fillRect/>
          </a:stretch>
        </p:blipFill>
        <p:spPr bwMode="auto">
          <a:xfrm>
            <a:off x="555048" y="2146910"/>
            <a:ext cx="3195637"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hteck 26"/>
          <p:cNvSpPr>
            <a:spLocks noChangeArrowheads="1"/>
          </p:cNvSpPr>
          <p:nvPr/>
        </p:nvSpPr>
        <p:spPr bwMode="auto">
          <a:xfrm>
            <a:off x="2649438" y="5724161"/>
            <a:ext cx="175773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sz="1200" dirty="0" err="1"/>
              <a:t>Xu</a:t>
            </a:r>
            <a:r>
              <a:rPr lang="en-GB" sz="1200" dirty="0"/>
              <a:t> </a:t>
            </a:r>
            <a:r>
              <a:rPr lang="en-GB" sz="1200" i="1" dirty="0"/>
              <a:t>et al. Nature 2009</a:t>
            </a:r>
            <a:endParaRPr lang="de-DE" sz="1200" dirty="0"/>
          </a:p>
        </p:txBody>
      </p:sp>
      <p:sp>
        <p:nvSpPr>
          <p:cNvPr id="2" name="Rechteck 1"/>
          <p:cNvSpPr/>
          <p:nvPr/>
        </p:nvSpPr>
        <p:spPr bwMode="auto">
          <a:xfrm>
            <a:off x="398585" y="2146910"/>
            <a:ext cx="3880338" cy="387032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sp>
        <p:nvSpPr>
          <p:cNvPr id="3" name="Textfeld 2"/>
          <p:cNvSpPr txBox="1"/>
          <p:nvPr/>
        </p:nvSpPr>
        <p:spPr>
          <a:xfrm>
            <a:off x="398585" y="1664677"/>
            <a:ext cx="3880338" cy="369332"/>
          </a:xfrm>
          <a:prstGeom prst="rect">
            <a:avLst/>
          </a:prstGeom>
          <a:noFill/>
        </p:spPr>
        <p:txBody>
          <a:bodyPr wrap="square" rtlCol="0">
            <a:spAutoFit/>
          </a:bodyPr>
          <a:lstStyle/>
          <a:p>
            <a:pPr algn="ctr"/>
            <a:r>
              <a:rPr lang="de-DE" sz="1800" dirty="0" err="1" smtClean="0"/>
              <a:t>Dendrite</a:t>
            </a:r>
            <a:r>
              <a:rPr lang="de-DE" sz="1800" dirty="0" smtClean="0"/>
              <a:t> Numbers </a:t>
            </a:r>
            <a:r>
              <a:rPr lang="de-DE" sz="1800" dirty="0" err="1" smtClean="0"/>
              <a:t>during</a:t>
            </a:r>
            <a:r>
              <a:rPr lang="de-DE" sz="1800" dirty="0" smtClean="0"/>
              <a:t> Learning</a:t>
            </a:r>
            <a:endParaRPr lang="de-DE" sz="1800" dirty="0"/>
          </a:p>
        </p:txBody>
      </p:sp>
    </p:spTree>
    <p:extLst>
      <p:ext uri="{BB962C8B-B14F-4D97-AF65-F5344CB8AC3E}">
        <p14:creationId xmlns:p14="http://schemas.microsoft.com/office/powerpoint/2010/main" xmlns="" val="310809051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8"/>
          <p:cNvSpPr txBox="1">
            <a:spLocks noChangeArrowheads="1"/>
          </p:cNvSpPr>
          <p:nvPr/>
        </p:nvSpPr>
        <p:spPr bwMode="auto">
          <a:xfrm>
            <a:off x="264982" y="213292"/>
            <a:ext cx="846738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i="1" dirty="0" smtClean="0">
                <a:solidFill>
                  <a:srgbClr val="C00000"/>
                </a:solidFill>
                <a:cs typeface="Arial" pitchFamily="34" charset="0"/>
              </a:rPr>
              <a:t>What neuroimaging changes do we expect when</a:t>
            </a:r>
          </a:p>
          <a:p>
            <a:pPr algn="ctr" eaLnBrk="1" hangingPunct="1"/>
            <a:r>
              <a:rPr lang="en-US" sz="3000" i="1" dirty="0">
                <a:solidFill>
                  <a:srgbClr val="C00000"/>
                </a:solidFill>
                <a:cs typeface="Arial" pitchFamily="34" charset="0"/>
              </a:rPr>
              <a:t>f</a:t>
            </a:r>
            <a:r>
              <a:rPr lang="en-US" sz="3000" i="1" dirty="0" smtClean="0">
                <a:solidFill>
                  <a:srgbClr val="C00000"/>
                </a:solidFill>
                <a:cs typeface="Arial" pitchFamily="34" charset="0"/>
              </a:rPr>
              <a:t>ollowing the time  course of learning</a:t>
            </a:r>
            <a:endParaRPr lang="en-US" sz="3000" i="1" dirty="0">
              <a:solidFill>
                <a:srgbClr val="C00000"/>
              </a:solidFill>
              <a:cs typeface="Arial" pitchFamily="34" charset="0"/>
            </a:endParaRPr>
          </a:p>
        </p:txBody>
      </p:sp>
      <p:pic>
        <p:nvPicPr>
          <p:cNvPr id="26" name="Picture 112" descr="nature08389-f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179" t="10542" r="76" b="31667"/>
          <a:stretch>
            <a:fillRect/>
          </a:stretch>
        </p:blipFill>
        <p:spPr bwMode="auto">
          <a:xfrm>
            <a:off x="555048" y="2146910"/>
            <a:ext cx="3195637"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hteck 26"/>
          <p:cNvSpPr>
            <a:spLocks noChangeArrowheads="1"/>
          </p:cNvSpPr>
          <p:nvPr/>
        </p:nvSpPr>
        <p:spPr bwMode="auto">
          <a:xfrm>
            <a:off x="2649438" y="5724161"/>
            <a:ext cx="175773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sz="1200" dirty="0" err="1"/>
              <a:t>Xu</a:t>
            </a:r>
            <a:r>
              <a:rPr lang="en-GB" sz="1200" dirty="0"/>
              <a:t> </a:t>
            </a:r>
            <a:r>
              <a:rPr lang="en-GB" sz="1200" i="1" dirty="0"/>
              <a:t>et al. Nature 2009</a:t>
            </a:r>
            <a:endParaRPr lang="de-DE" sz="1200" dirty="0"/>
          </a:p>
        </p:txBody>
      </p:sp>
      <p:grpSp>
        <p:nvGrpSpPr>
          <p:cNvPr id="5" name="Group 170"/>
          <p:cNvGrpSpPr>
            <a:grpSpLocks/>
          </p:cNvGrpSpPr>
          <p:nvPr/>
        </p:nvGrpSpPr>
        <p:grpSpPr bwMode="auto">
          <a:xfrm>
            <a:off x="5640131" y="4254950"/>
            <a:ext cx="3508022" cy="1604963"/>
            <a:chOff x="3516" y="2520"/>
            <a:chExt cx="2486" cy="1011"/>
          </a:xfrm>
        </p:grpSpPr>
        <p:sp>
          <p:nvSpPr>
            <p:cNvPr id="6" name="Freeform 154"/>
            <p:cNvSpPr>
              <a:spLocks/>
            </p:cNvSpPr>
            <p:nvPr/>
          </p:nvSpPr>
          <p:spPr bwMode="auto">
            <a:xfrm>
              <a:off x="3516" y="2871"/>
              <a:ext cx="2075" cy="499"/>
            </a:xfrm>
            <a:custGeom>
              <a:avLst/>
              <a:gdLst>
                <a:gd name="T0" fmla="*/ 0 w 4264"/>
                <a:gd name="T1" fmla="*/ 1588 h 1588"/>
                <a:gd name="T2" fmla="*/ 998 w 4264"/>
                <a:gd name="T3" fmla="*/ 726 h 1588"/>
                <a:gd name="T4" fmla="*/ 2540 w 4264"/>
                <a:gd name="T5" fmla="*/ 227 h 1588"/>
                <a:gd name="T6" fmla="*/ 4264 w 4264"/>
                <a:gd name="T7" fmla="*/ 0 h 1588"/>
                <a:gd name="T8" fmla="*/ 0 60000 65536"/>
                <a:gd name="T9" fmla="*/ 0 60000 65536"/>
                <a:gd name="T10" fmla="*/ 0 60000 65536"/>
                <a:gd name="T11" fmla="*/ 0 60000 65536"/>
                <a:gd name="T12" fmla="*/ 0 w 4264"/>
                <a:gd name="T13" fmla="*/ 0 h 1588"/>
                <a:gd name="T14" fmla="*/ 4264 w 4264"/>
                <a:gd name="T15" fmla="*/ 1588 h 1588"/>
              </a:gdLst>
              <a:ahLst/>
              <a:cxnLst>
                <a:cxn ang="T8">
                  <a:pos x="T0" y="T1"/>
                </a:cxn>
                <a:cxn ang="T9">
                  <a:pos x="T2" y="T3"/>
                </a:cxn>
                <a:cxn ang="T10">
                  <a:pos x="T4" y="T5"/>
                </a:cxn>
                <a:cxn ang="T11">
                  <a:pos x="T6" y="T7"/>
                </a:cxn>
              </a:cxnLst>
              <a:rect l="T12" t="T13" r="T14" b="T15"/>
              <a:pathLst>
                <a:path w="4264" h="1588">
                  <a:moveTo>
                    <a:pt x="0" y="1588"/>
                  </a:moveTo>
                  <a:cubicBezTo>
                    <a:pt x="287" y="1270"/>
                    <a:pt x="575" y="953"/>
                    <a:pt x="998" y="726"/>
                  </a:cubicBezTo>
                  <a:cubicBezTo>
                    <a:pt x="1421" y="499"/>
                    <a:pt x="1996" y="348"/>
                    <a:pt x="2540" y="227"/>
                  </a:cubicBezTo>
                  <a:cubicBezTo>
                    <a:pt x="3084" y="106"/>
                    <a:pt x="3674" y="53"/>
                    <a:pt x="4264" y="0"/>
                  </a:cubicBezTo>
                </a:path>
              </a:pathLst>
            </a:custGeom>
            <a:noFill/>
            <a:ln w="25400">
              <a:solidFill>
                <a:srgbClr val="808080"/>
              </a:solidFill>
              <a:round/>
              <a:headEnd/>
              <a:tailEnd/>
            </a:ln>
          </p:spPr>
          <p:txBody>
            <a:bodyPr/>
            <a:lstStyle/>
            <a:p>
              <a:endParaRPr lang="de-DE"/>
            </a:p>
          </p:txBody>
        </p:sp>
        <p:grpSp>
          <p:nvGrpSpPr>
            <p:cNvPr id="7" name="Group 156"/>
            <p:cNvGrpSpPr>
              <a:grpSpLocks/>
            </p:cNvGrpSpPr>
            <p:nvPr/>
          </p:nvGrpSpPr>
          <p:grpSpPr bwMode="auto">
            <a:xfrm>
              <a:off x="3522" y="2825"/>
              <a:ext cx="2480" cy="706"/>
              <a:chOff x="625" y="2789"/>
              <a:chExt cx="3338" cy="775"/>
            </a:xfrm>
          </p:grpSpPr>
          <p:sp>
            <p:nvSpPr>
              <p:cNvPr id="9" name="Freeform 157"/>
              <p:cNvSpPr>
                <a:spLocks/>
              </p:cNvSpPr>
              <p:nvPr/>
            </p:nvSpPr>
            <p:spPr bwMode="auto">
              <a:xfrm>
                <a:off x="625" y="2789"/>
                <a:ext cx="3286" cy="600"/>
              </a:xfrm>
              <a:custGeom>
                <a:avLst/>
                <a:gdLst>
                  <a:gd name="T0" fmla="*/ 0 w 4264"/>
                  <a:gd name="T1" fmla="*/ 1662 h 1662"/>
                  <a:gd name="T2" fmla="*/ 907 w 4264"/>
                  <a:gd name="T3" fmla="*/ 75 h 1662"/>
                  <a:gd name="T4" fmla="*/ 1950 w 4264"/>
                  <a:gd name="T5" fmla="*/ 1209 h 1662"/>
                  <a:gd name="T6" fmla="*/ 4264 w 4264"/>
                  <a:gd name="T7" fmla="*/ 1481 h 1662"/>
                  <a:gd name="T8" fmla="*/ 0 60000 65536"/>
                  <a:gd name="T9" fmla="*/ 0 60000 65536"/>
                  <a:gd name="T10" fmla="*/ 0 60000 65536"/>
                  <a:gd name="T11" fmla="*/ 0 60000 65536"/>
                  <a:gd name="T12" fmla="*/ 0 w 4264"/>
                  <a:gd name="T13" fmla="*/ 0 h 1662"/>
                  <a:gd name="T14" fmla="*/ 4264 w 4264"/>
                  <a:gd name="T15" fmla="*/ 1662 h 1662"/>
                </a:gdLst>
                <a:ahLst/>
                <a:cxnLst>
                  <a:cxn ang="T8">
                    <a:pos x="T0" y="T1"/>
                  </a:cxn>
                  <a:cxn ang="T9">
                    <a:pos x="T2" y="T3"/>
                  </a:cxn>
                  <a:cxn ang="T10">
                    <a:pos x="T4" y="T5"/>
                  </a:cxn>
                  <a:cxn ang="T11">
                    <a:pos x="T6" y="T7"/>
                  </a:cxn>
                </a:cxnLst>
                <a:rect l="T12" t="T13" r="T14" b="T15"/>
                <a:pathLst>
                  <a:path w="4264" h="1662">
                    <a:moveTo>
                      <a:pt x="0" y="1662"/>
                    </a:moveTo>
                    <a:cubicBezTo>
                      <a:pt x="291" y="906"/>
                      <a:pt x="582" y="150"/>
                      <a:pt x="907" y="75"/>
                    </a:cubicBezTo>
                    <a:cubicBezTo>
                      <a:pt x="1232" y="0"/>
                      <a:pt x="1390" y="975"/>
                      <a:pt x="1950" y="1209"/>
                    </a:cubicBezTo>
                    <a:cubicBezTo>
                      <a:pt x="2510" y="1443"/>
                      <a:pt x="3387" y="1462"/>
                      <a:pt x="4264" y="1481"/>
                    </a:cubicBezTo>
                  </a:path>
                </a:pathLst>
              </a:custGeom>
              <a:noFill/>
              <a:ln w="25400">
                <a:solidFill>
                  <a:srgbClr val="808080"/>
                </a:solidFill>
                <a:round/>
                <a:headEnd/>
                <a:tailEnd/>
              </a:ln>
            </p:spPr>
            <p:txBody>
              <a:bodyPr/>
              <a:lstStyle/>
              <a:p>
                <a:endParaRPr lang="de-DE"/>
              </a:p>
            </p:txBody>
          </p:sp>
          <p:sp>
            <p:nvSpPr>
              <p:cNvPr id="10" name="Rectangle 158"/>
              <p:cNvSpPr>
                <a:spLocks noChangeArrowheads="1"/>
              </p:cNvSpPr>
              <p:nvPr/>
            </p:nvSpPr>
            <p:spPr bwMode="auto">
              <a:xfrm>
                <a:off x="3433" y="3088"/>
                <a:ext cx="530" cy="476"/>
              </a:xfrm>
              <a:prstGeom prst="rect">
                <a:avLst/>
              </a:prstGeom>
              <a:solidFill>
                <a:schemeClr val="bg1"/>
              </a:solidFill>
              <a:ln w="9525">
                <a:noFill/>
                <a:miter lim="800000"/>
                <a:headEnd/>
                <a:tailEnd/>
              </a:ln>
            </p:spPr>
            <p:txBody>
              <a:bodyPr wrap="none" anchor="ctr"/>
              <a:lstStyle/>
              <a:p>
                <a:endParaRPr lang="en-GB"/>
              </a:p>
            </p:txBody>
          </p:sp>
        </p:grpSp>
        <p:sp>
          <p:nvSpPr>
            <p:cNvPr id="8" name="Text Box 164"/>
            <p:cNvSpPr txBox="1">
              <a:spLocks noChangeArrowheads="1"/>
            </p:cNvSpPr>
            <p:nvPr/>
          </p:nvSpPr>
          <p:spPr bwMode="auto">
            <a:xfrm>
              <a:off x="4297" y="2520"/>
              <a:ext cx="232" cy="252"/>
            </a:xfrm>
            <a:prstGeom prst="rect">
              <a:avLst/>
            </a:prstGeom>
            <a:noFill/>
            <a:ln w="9525">
              <a:noFill/>
              <a:miter lim="800000"/>
              <a:headEnd/>
              <a:tailEnd/>
            </a:ln>
          </p:spPr>
          <p:txBody>
            <a:bodyPr wrap="none">
              <a:spAutoFit/>
            </a:bodyPr>
            <a:lstStyle/>
            <a:p>
              <a:pPr defTabSz="914400"/>
              <a:r>
                <a:rPr lang="de-DE" sz="2000">
                  <a:latin typeface="Arial Unicode MS" pitchFamily="34" charset="-128"/>
                </a:rPr>
                <a:t>?</a:t>
              </a:r>
              <a:endParaRPr lang="en-GB" sz="2000">
                <a:latin typeface="Arial Unicode MS" pitchFamily="34" charset="-128"/>
              </a:endParaRPr>
            </a:p>
          </p:txBody>
        </p:sp>
      </p:grpSp>
      <p:grpSp>
        <p:nvGrpSpPr>
          <p:cNvPr id="11" name="Group 169"/>
          <p:cNvGrpSpPr>
            <a:grpSpLocks/>
          </p:cNvGrpSpPr>
          <p:nvPr/>
        </p:nvGrpSpPr>
        <p:grpSpPr bwMode="auto">
          <a:xfrm>
            <a:off x="4882367" y="3238949"/>
            <a:ext cx="3879147" cy="2749550"/>
            <a:chOff x="2979" y="1880"/>
            <a:chExt cx="2749" cy="1732"/>
          </a:xfrm>
        </p:grpSpPr>
        <p:sp>
          <p:nvSpPr>
            <p:cNvPr id="12" name="Line 159"/>
            <p:cNvSpPr>
              <a:spLocks noChangeShapeType="1"/>
            </p:cNvSpPr>
            <p:nvPr/>
          </p:nvSpPr>
          <p:spPr bwMode="auto">
            <a:xfrm flipV="1">
              <a:off x="3509" y="2640"/>
              <a:ext cx="0" cy="732"/>
            </a:xfrm>
            <a:prstGeom prst="line">
              <a:avLst/>
            </a:prstGeom>
            <a:noFill/>
            <a:ln w="9525">
              <a:solidFill>
                <a:schemeClr val="tx1"/>
              </a:solidFill>
              <a:round/>
              <a:headEnd/>
              <a:tailEnd type="triangle" w="med" len="med"/>
            </a:ln>
          </p:spPr>
          <p:txBody>
            <a:bodyPr/>
            <a:lstStyle/>
            <a:p>
              <a:endParaRPr lang="de-DE"/>
            </a:p>
          </p:txBody>
        </p:sp>
        <p:sp>
          <p:nvSpPr>
            <p:cNvPr id="13" name="Line 160"/>
            <p:cNvSpPr>
              <a:spLocks noChangeShapeType="1"/>
            </p:cNvSpPr>
            <p:nvPr/>
          </p:nvSpPr>
          <p:spPr bwMode="auto">
            <a:xfrm flipV="1">
              <a:off x="3509" y="3372"/>
              <a:ext cx="2166" cy="0"/>
            </a:xfrm>
            <a:prstGeom prst="line">
              <a:avLst/>
            </a:prstGeom>
            <a:noFill/>
            <a:ln w="9525">
              <a:solidFill>
                <a:schemeClr val="tx1"/>
              </a:solidFill>
              <a:round/>
              <a:headEnd/>
              <a:tailEnd type="triangle" w="med" len="med"/>
            </a:ln>
          </p:spPr>
          <p:txBody>
            <a:bodyPr/>
            <a:lstStyle/>
            <a:p>
              <a:endParaRPr lang="de-DE"/>
            </a:p>
          </p:txBody>
        </p:sp>
        <p:sp>
          <p:nvSpPr>
            <p:cNvPr id="14" name="Text Box 161"/>
            <p:cNvSpPr txBox="1">
              <a:spLocks noChangeArrowheads="1"/>
            </p:cNvSpPr>
            <p:nvPr/>
          </p:nvSpPr>
          <p:spPr bwMode="auto">
            <a:xfrm>
              <a:off x="5322" y="3399"/>
              <a:ext cx="406" cy="213"/>
            </a:xfrm>
            <a:prstGeom prst="rect">
              <a:avLst/>
            </a:prstGeom>
            <a:noFill/>
            <a:ln w="9525">
              <a:noFill/>
              <a:miter lim="800000"/>
              <a:headEnd/>
              <a:tailEnd/>
            </a:ln>
          </p:spPr>
          <p:txBody>
            <a:bodyPr wrap="none">
              <a:spAutoFit/>
            </a:bodyPr>
            <a:lstStyle/>
            <a:p>
              <a:r>
                <a:rPr lang="de-DE" sz="1600" dirty="0" smtClean="0">
                  <a:latin typeface="Arial Unicode MS" pitchFamily="34" charset="-128"/>
                </a:rPr>
                <a:t>time</a:t>
              </a:r>
              <a:endParaRPr lang="de-DE" sz="1600" dirty="0">
                <a:latin typeface="Arial Unicode MS" pitchFamily="34" charset="-128"/>
              </a:endParaRPr>
            </a:p>
          </p:txBody>
        </p:sp>
        <p:sp>
          <p:nvSpPr>
            <p:cNvPr id="15" name="Text Box 162"/>
            <p:cNvSpPr txBox="1">
              <a:spLocks noChangeArrowheads="1"/>
            </p:cNvSpPr>
            <p:nvPr/>
          </p:nvSpPr>
          <p:spPr bwMode="auto">
            <a:xfrm rot="16200000">
              <a:off x="2696" y="2755"/>
              <a:ext cx="980" cy="414"/>
            </a:xfrm>
            <a:prstGeom prst="rect">
              <a:avLst/>
            </a:prstGeom>
            <a:noFill/>
            <a:ln w="9525">
              <a:noFill/>
              <a:miter lim="800000"/>
              <a:headEnd/>
              <a:tailEnd/>
            </a:ln>
          </p:spPr>
          <p:txBody>
            <a:bodyPr wrap="none">
              <a:spAutoFit/>
            </a:bodyPr>
            <a:lstStyle/>
            <a:p>
              <a:pPr algn="ctr"/>
              <a:r>
                <a:rPr lang="de-DE" sz="1600" dirty="0" err="1" smtClean="0">
                  <a:latin typeface="Arial" pitchFamily="34" charset="0"/>
                  <a:cs typeface="Arial" pitchFamily="34" charset="0"/>
                </a:rPr>
                <a:t>brain</a:t>
              </a:r>
              <a:r>
                <a:rPr lang="de-DE" sz="1600" dirty="0" smtClean="0">
                  <a:latin typeface="Arial" pitchFamily="34" charset="0"/>
                  <a:cs typeface="Arial" pitchFamily="34" charset="0"/>
                </a:rPr>
                <a:t> </a:t>
              </a:r>
              <a:r>
                <a:rPr lang="de-DE" sz="1600" dirty="0" err="1" smtClean="0">
                  <a:latin typeface="Arial" pitchFamily="34" charset="0"/>
                  <a:cs typeface="Arial" pitchFamily="34" charset="0"/>
                </a:rPr>
                <a:t>structure</a:t>
              </a:r>
              <a:r>
                <a:rPr lang="de-DE" sz="1600" dirty="0" smtClean="0">
                  <a:latin typeface="Arial" pitchFamily="34" charset="0"/>
                  <a:cs typeface="Arial" pitchFamily="34" charset="0"/>
                </a:rPr>
                <a:t>/</a:t>
              </a:r>
            </a:p>
            <a:p>
              <a:pPr algn="ctr"/>
              <a:r>
                <a:rPr lang="de-DE" sz="1600" dirty="0" err="1" smtClean="0">
                  <a:latin typeface="Arial" pitchFamily="34" charset="0"/>
                  <a:cs typeface="Arial" pitchFamily="34" charset="0"/>
                </a:rPr>
                <a:t>function</a:t>
              </a:r>
              <a:endParaRPr lang="de-DE" sz="1600" dirty="0" smtClean="0">
                <a:latin typeface="Arial" pitchFamily="34" charset="0"/>
                <a:cs typeface="Arial" pitchFamily="34" charset="0"/>
              </a:endParaRPr>
            </a:p>
          </p:txBody>
        </p:sp>
        <p:sp>
          <p:nvSpPr>
            <p:cNvPr id="16" name="Line 166"/>
            <p:cNvSpPr>
              <a:spLocks noChangeShapeType="1"/>
            </p:cNvSpPr>
            <p:nvPr/>
          </p:nvSpPr>
          <p:spPr bwMode="auto">
            <a:xfrm>
              <a:off x="3160" y="1888"/>
              <a:ext cx="336" cy="1456"/>
            </a:xfrm>
            <a:prstGeom prst="line">
              <a:avLst/>
            </a:prstGeom>
            <a:noFill/>
            <a:ln w="9525">
              <a:solidFill>
                <a:schemeClr val="tx1"/>
              </a:solidFill>
              <a:prstDash val="dash"/>
              <a:round/>
              <a:headEnd/>
              <a:tailEnd/>
            </a:ln>
          </p:spPr>
          <p:txBody>
            <a:bodyPr/>
            <a:lstStyle/>
            <a:p>
              <a:endParaRPr lang="de-DE"/>
            </a:p>
          </p:txBody>
        </p:sp>
        <p:sp>
          <p:nvSpPr>
            <p:cNvPr id="17" name="Line 167"/>
            <p:cNvSpPr>
              <a:spLocks noChangeShapeType="1"/>
            </p:cNvSpPr>
            <p:nvPr/>
          </p:nvSpPr>
          <p:spPr bwMode="auto">
            <a:xfrm>
              <a:off x="4456" y="1880"/>
              <a:ext cx="1144" cy="832"/>
            </a:xfrm>
            <a:prstGeom prst="line">
              <a:avLst/>
            </a:prstGeom>
            <a:noFill/>
            <a:ln w="9525">
              <a:solidFill>
                <a:schemeClr val="tx1"/>
              </a:solidFill>
              <a:prstDash val="dash"/>
              <a:round/>
              <a:headEnd/>
              <a:tailEnd/>
            </a:ln>
          </p:spPr>
          <p:txBody>
            <a:bodyPr/>
            <a:lstStyle/>
            <a:p>
              <a:endParaRPr lang="de-DE"/>
            </a:p>
          </p:txBody>
        </p:sp>
        <p:sp>
          <p:nvSpPr>
            <p:cNvPr id="18" name="Line 168"/>
            <p:cNvSpPr>
              <a:spLocks noChangeShapeType="1"/>
            </p:cNvSpPr>
            <p:nvPr/>
          </p:nvSpPr>
          <p:spPr bwMode="auto">
            <a:xfrm>
              <a:off x="5616" y="2720"/>
              <a:ext cx="0" cy="648"/>
            </a:xfrm>
            <a:prstGeom prst="line">
              <a:avLst/>
            </a:prstGeom>
            <a:noFill/>
            <a:ln w="9525">
              <a:solidFill>
                <a:schemeClr val="tx1"/>
              </a:solidFill>
              <a:prstDash val="dash"/>
              <a:round/>
              <a:headEnd/>
              <a:tailEnd/>
            </a:ln>
          </p:spPr>
          <p:txBody>
            <a:bodyPr/>
            <a:lstStyle/>
            <a:p>
              <a:endParaRPr lang="de-DE"/>
            </a:p>
          </p:txBody>
        </p:sp>
      </p:grpSp>
      <p:sp>
        <p:nvSpPr>
          <p:cNvPr id="19" name="Line 135"/>
          <p:cNvSpPr>
            <a:spLocks noChangeShapeType="1"/>
          </p:cNvSpPr>
          <p:nvPr/>
        </p:nvSpPr>
        <p:spPr bwMode="auto">
          <a:xfrm>
            <a:off x="5130897" y="3138032"/>
            <a:ext cx="1984000" cy="0"/>
          </a:xfrm>
          <a:prstGeom prst="line">
            <a:avLst/>
          </a:prstGeom>
          <a:noFill/>
          <a:ln w="9525">
            <a:solidFill>
              <a:schemeClr val="tx1"/>
            </a:solidFill>
            <a:round/>
            <a:headEnd/>
            <a:tailEnd type="triangle" w="med" len="med"/>
          </a:ln>
        </p:spPr>
        <p:txBody>
          <a:bodyPr/>
          <a:lstStyle/>
          <a:p>
            <a:endParaRPr lang="de-DE"/>
          </a:p>
        </p:txBody>
      </p:sp>
      <p:pic>
        <p:nvPicPr>
          <p:cNvPr id="20" name="Picture 136" descr="design_abbildungHG_weiss"/>
          <p:cNvPicPr>
            <a:picLocks noChangeAspect="1" noChangeArrowheads="1"/>
          </p:cNvPicPr>
          <p:nvPr/>
        </p:nvPicPr>
        <p:blipFill>
          <a:blip r:embed="rId4" cstate="print"/>
          <a:srcRect/>
          <a:stretch>
            <a:fillRect/>
          </a:stretch>
        </p:blipFill>
        <p:spPr bwMode="auto">
          <a:xfrm>
            <a:off x="4906510" y="2491550"/>
            <a:ext cx="442008" cy="497257"/>
          </a:xfrm>
          <a:prstGeom prst="rect">
            <a:avLst/>
          </a:prstGeom>
          <a:noFill/>
          <a:ln w="9525">
            <a:noFill/>
            <a:miter lim="800000"/>
            <a:headEnd/>
            <a:tailEnd/>
          </a:ln>
        </p:spPr>
      </p:pic>
      <p:sp>
        <p:nvSpPr>
          <p:cNvPr id="21" name="Line 137"/>
          <p:cNvSpPr>
            <a:spLocks noChangeShapeType="1"/>
          </p:cNvSpPr>
          <p:nvPr/>
        </p:nvSpPr>
        <p:spPr bwMode="auto">
          <a:xfrm>
            <a:off x="5125253" y="3018969"/>
            <a:ext cx="0" cy="190500"/>
          </a:xfrm>
          <a:prstGeom prst="line">
            <a:avLst/>
          </a:prstGeom>
          <a:noFill/>
          <a:ln w="9525">
            <a:solidFill>
              <a:schemeClr val="tx1"/>
            </a:solidFill>
            <a:round/>
            <a:headEnd/>
            <a:tailEnd/>
          </a:ln>
        </p:spPr>
        <p:txBody>
          <a:bodyPr/>
          <a:lstStyle/>
          <a:p>
            <a:endParaRPr lang="de-DE"/>
          </a:p>
        </p:txBody>
      </p:sp>
      <p:sp>
        <p:nvSpPr>
          <p:cNvPr id="22" name="Line 139"/>
          <p:cNvSpPr>
            <a:spLocks noChangeShapeType="1"/>
          </p:cNvSpPr>
          <p:nvPr/>
        </p:nvSpPr>
        <p:spPr bwMode="auto">
          <a:xfrm>
            <a:off x="6949820" y="3026907"/>
            <a:ext cx="0" cy="190500"/>
          </a:xfrm>
          <a:prstGeom prst="line">
            <a:avLst/>
          </a:prstGeom>
          <a:noFill/>
          <a:ln w="9525">
            <a:solidFill>
              <a:schemeClr val="tx1"/>
            </a:solidFill>
            <a:round/>
            <a:headEnd/>
            <a:tailEnd/>
          </a:ln>
        </p:spPr>
        <p:txBody>
          <a:bodyPr/>
          <a:lstStyle/>
          <a:p>
            <a:endParaRPr lang="de-DE"/>
          </a:p>
        </p:txBody>
      </p:sp>
      <p:pic>
        <p:nvPicPr>
          <p:cNvPr id="23" name="Picture 136" descr="design_abbildungHG_weiss"/>
          <p:cNvPicPr>
            <a:picLocks noChangeAspect="1" noChangeArrowheads="1"/>
          </p:cNvPicPr>
          <p:nvPr/>
        </p:nvPicPr>
        <p:blipFill>
          <a:blip r:embed="rId4" cstate="print"/>
          <a:srcRect/>
          <a:stretch>
            <a:fillRect/>
          </a:stretch>
        </p:blipFill>
        <p:spPr bwMode="auto">
          <a:xfrm>
            <a:off x="5490844" y="2493822"/>
            <a:ext cx="442008" cy="497257"/>
          </a:xfrm>
          <a:prstGeom prst="rect">
            <a:avLst/>
          </a:prstGeom>
          <a:noFill/>
          <a:ln w="9525">
            <a:noFill/>
            <a:miter lim="800000"/>
            <a:headEnd/>
            <a:tailEnd/>
          </a:ln>
        </p:spPr>
      </p:pic>
      <p:pic>
        <p:nvPicPr>
          <p:cNvPr id="24" name="Picture 136" descr="design_abbildungHG_weiss"/>
          <p:cNvPicPr>
            <a:picLocks noChangeAspect="1" noChangeArrowheads="1"/>
          </p:cNvPicPr>
          <p:nvPr/>
        </p:nvPicPr>
        <p:blipFill>
          <a:blip r:embed="rId4" cstate="print"/>
          <a:srcRect/>
          <a:stretch>
            <a:fillRect/>
          </a:stretch>
        </p:blipFill>
        <p:spPr bwMode="auto">
          <a:xfrm>
            <a:off x="6099441" y="2496094"/>
            <a:ext cx="442008" cy="497257"/>
          </a:xfrm>
          <a:prstGeom prst="rect">
            <a:avLst/>
          </a:prstGeom>
          <a:noFill/>
          <a:ln w="9525">
            <a:noFill/>
            <a:miter lim="800000"/>
            <a:headEnd/>
            <a:tailEnd/>
          </a:ln>
        </p:spPr>
      </p:pic>
      <p:pic>
        <p:nvPicPr>
          <p:cNvPr id="28" name="Picture 136" descr="design_abbildungHG_weiss"/>
          <p:cNvPicPr>
            <a:picLocks noChangeAspect="1" noChangeArrowheads="1"/>
          </p:cNvPicPr>
          <p:nvPr/>
        </p:nvPicPr>
        <p:blipFill>
          <a:blip r:embed="rId4" cstate="print"/>
          <a:srcRect/>
          <a:stretch>
            <a:fillRect/>
          </a:stretch>
        </p:blipFill>
        <p:spPr bwMode="auto">
          <a:xfrm>
            <a:off x="6732302" y="2498366"/>
            <a:ext cx="442008" cy="497257"/>
          </a:xfrm>
          <a:prstGeom prst="rect">
            <a:avLst/>
          </a:prstGeom>
          <a:noFill/>
          <a:ln w="9525">
            <a:noFill/>
            <a:miter lim="800000"/>
            <a:headEnd/>
            <a:tailEnd/>
          </a:ln>
        </p:spPr>
      </p:pic>
      <p:sp>
        <p:nvSpPr>
          <p:cNvPr id="29" name="Line 139"/>
          <p:cNvSpPr>
            <a:spLocks noChangeShapeType="1"/>
          </p:cNvSpPr>
          <p:nvPr/>
        </p:nvSpPr>
        <p:spPr bwMode="auto">
          <a:xfrm>
            <a:off x="6320998" y="3029179"/>
            <a:ext cx="0" cy="190500"/>
          </a:xfrm>
          <a:prstGeom prst="line">
            <a:avLst/>
          </a:prstGeom>
          <a:noFill/>
          <a:ln w="9525">
            <a:solidFill>
              <a:schemeClr val="tx1"/>
            </a:solidFill>
            <a:round/>
            <a:headEnd/>
            <a:tailEnd/>
          </a:ln>
        </p:spPr>
        <p:txBody>
          <a:bodyPr/>
          <a:lstStyle/>
          <a:p>
            <a:endParaRPr lang="de-DE"/>
          </a:p>
        </p:txBody>
      </p:sp>
      <p:sp>
        <p:nvSpPr>
          <p:cNvPr id="30" name="Line 139"/>
          <p:cNvSpPr>
            <a:spLocks noChangeShapeType="1"/>
          </p:cNvSpPr>
          <p:nvPr/>
        </p:nvSpPr>
        <p:spPr bwMode="auto">
          <a:xfrm>
            <a:off x="5716440" y="3017803"/>
            <a:ext cx="0" cy="190500"/>
          </a:xfrm>
          <a:prstGeom prst="line">
            <a:avLst/>
          </a:prstGeom>
          <a:noFill/>
          <a:ln w="9525">
            <a:solidFill>
              <a:schemeClr val="tx1"/>
            </a:solidFill>
            <a:round/>
            <a:headEnd/>
            <a:tailEnd/>
          </a:ln>
        </p:spPr>
        <p:txBody>
          <a:bodyPr/>
          <a:lstStyle/>
          <a:p>
            <a:endParaRPr lang="de-DE"/>
          </a:p>
        </p:txBody>
      </p:sp>
      <p:sp>
        <p:nvSpPr>
          <p:cNvPr id="2" name="Rechteck 1"/>
          <p:cNvSpPr/>
          <p:nvPr/>
        </p:nvSpPr>
        <p:spPr bwMode="auto">
          <a:xfrm>
            <a:off x="398585" y="2146910"/>
            <a:ext cx="3880338" cy="387032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sp>
        <p:nvSpPr>
          <p:cNvPr id="31" name="Rechteck 30"/>
          <p:cNvSpPr/>
          <p:nvPr/>
        </p:nvSpPr>
        <p:spPr bwMode="auto">
          <a:xfrm>
            <a:off x="4841603" y="2146911"/>
            <a:ext cx="3880338" cy="387032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a typeface="MS PGothic" pitchFamily="34" charset="-128"/>
            </a:endParaRPr>
          </a:p>
        </p:txBody>
      </p:sp>
      <p:sp>
        <p:nvSpPr>
          <p:cNvPr id="3" name="Textfeld 2"/>
          <p:cNvSpPr txBox="1"/>
          <p:nvPr/>
        </p:nvSpPr>
        <p:spPr>
          <a:xfrm>
            <a:off x="398585" y="1664677"/>
            <a:ext cx="3880338" cy="369332"/>
          </a:xfrm>
          <a:prstGeom prst="rect">
            <a:avLst/>
          </a:prstGeom>
          <a:noFill/>
        </p:spPr>
        <p:txBody>
          <a:bodyPr wrap="square" rtlCol="0">
            <a:spAutoFit/>
          </a:bodyPr>
          <a:lstStyle/>
          <a:p>
            <a:pPr algn="ctr"/>
            <a:r>
              <a:rPr lang="de-DE" sz="1800" dirty="0" err="1" smtClean="0"/>
              <a:t>Dendrite</a:t>
            </a:r>
            <a:r>
              <a:rPr lang="de-DE" sz="1800" dirty="0" smtClean="0"/>
              <a:t> Numbers </a:t>
            </a:r>
            <a:r>
              <a:rPr lang="de-DE" sz="1800" dirty="0" err="1" smtClean="0"/>
              <a:t>during</a:t>
            </a:r>
            <a:r>
              <a:rPr lang="de-DE" sz="1800" dirty="0" smtClean="0"/>
              <a:t> Learning</a:t>
            </a:r>
            <a:endParaRPr lang="de-DE" sz="1800" dirty="0"/>
          </a:p>
        </p:txBody>
      </p:sp>
      <p:sp>
        <p:nvSpPr>
          <p:cNvPr id="32" name="Textfeld 31"/>
          <p:cNvSpPr txBox="1"/>
          <p:nvPr/>
        </p:nvSpPr>
        <p:spPr>
          <a:xfrm>
            <a:off x="4829880" y="1664678"/>
            <a:ext cx="3880338" cy="369332"/>
          </a:xfrm>
          <a:prstGeom prst="rect">
            <a:avLst/>
          </a:prstGeom>
          <a:noFill/>
        </p:spPr>
        <p:txBody>
          <a:bodyPr wrap="square" rtlCol="0">
            <a:spAutoFit/>
          </a:bodyPr>
          <a:lstStyle/>
          <a:p>
            <a:pPr algn="ctr"/>
            <a:r>
              <a:rPr lang="de-DE" sz="1800" dirty="0" smtClean="0"/>
              <a:t>Potential Time </a:t>
            </a:r>
            <a:r>
              <a:rPr lang="de-DE" sz="1800" dirty="0" err="1" smtClean="0"/>
              <a:t>Course</a:t>
            </a:r>
            <a:r>
              <a:rPr lang="de-DE" sz="1800" dirty="0" smtClean="0"/>
              <a:t> </a:t>
            </a:r>
            <a:r>
              <a:rPr lang="de-DE" sz="1800" dirty="0" err="1" smtClean="0"/>
              <a:t>of</a:t>
            </a:r>
            <a:r>
              <a:rPr lang="de-DE" sz="1800" dirty="0" smtClean="0"/>
              <a:t> Imaging</a:t>
            </a:r>
            <a:endParaRPr lang="de-DE" sz="1800" dirty="0"/>
          </a:p>
        </p:txBody>
      </p:sp>
    </p:spTree>
    <p:extLst>
      <p:ext uri="{BB962C8B-B14F-4D97-AF65-F5344CB8AC3E}">
        <p14:creationId xmlns:p14="http://schemas.microsoft.com/office/powerpoint/2010/main" xmlns="" val="195308104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Line 3"/>
          <p:cNvSpPr>
            <a:spLocks noChangeShapeType="1"/>
          </p:cNvSpPr>
          <p:nvPr/>
        </p:nvSpPr>
        <p:spPr bwMode="auto">
          <a:xfrm rot="10800000">
            <a:off x="865012" y="4921657"/>
            <a:ext cx="6025444" cy="0"/>
          </a:xfrm>
          <a:prstGeom prst="line">
            <a:avLst/>
          </a:prstGeom>
          <a:noFill/>
          <a:ln w="12700">
            <a:solidFill>
              <a:schemeClr val="tx1"/>
            </a:solidFill>
            <a:round/>
            <a:headEnd/>
            <a:tailEnd/>
          </a:ln>
          <a:effectLst/>
        </p:spPr>
        <p:txBody>
          <a:bodyPr/>
          <a:lstStyle/>
          <a:p>
            <a:endParaRPr lang="de-DE"/>
          </a:p>
        </p:txBody>
      </p:sp>
      <p:sp>
        <p:nvSpPr>
          <p:cNvPr id="35844" name="Line 4"/>
          <p:cNvSpPr>
            <a:spLocks noChangeShapeType="1"/>
          </p:cNvSpPr>
          <p:nvPr/>
        </p:nvSpPr>
        <p:spPr bwMode="auto">
          <a:xfrm rot="10800000">
            <a:off x="865012" y="4489857"/>
            <a:ext cx="0" cy="433388"/>
          </a:xfrm>
          <a:prstGeom prst="line">
            <a:avLst/>
          </a:prstGeom>
          <a:noFill/>
          <a:ln w="12700">
            <a:solidFill>
              <a:schemeClr val="tx1"/>
            </a:solidFill>
            <a:round/>
            <a:headEnd/>
            <a:tailEnd/>
          </a:ln>
          <a:effectLst/>
        </p:spPr>
        <p:txBody>
          <a:bodyPr/>
          <a:lstStyle/>
          <a:p>
            <a:endParaRPr lang="de-DE"/>
          </a:p>
        </p:txBody>
      </p:sp>
      <p:pic>
        <p:nvPicPr>
          <p:cNvPr id="35845" name="Picture 5" descr="design_abbildungHG_weiss"/>
          <p:cNvPicPr>
            <a:picLocks noChangeAspect="1" noChangeArrowheads="1"/>
          </p:cNvPicPr>
          <p:nvPr/>
        </p:nvPicPr>
        <p:blipFill>
          <a:blip r:embed="rId4" cstate="print"/>
          <a:srcRect/>
          <a:stretch>
            <a:fillRect/>
          </a:stretch>
        </p:blipFill>
        <p:spPr bwMode="auto">
          <a:xfrm>
            <a:off x="335845" y="3991382"/>
            <a:ext cx="500945" cy="487363"/>
          </a:xfrm>
          <a:prstGeom prst="rect">
            <a:avLst/>
          </a:prstGeom>
          <a:noFill/>
        </p:spPr>
      </p:pic>
      <p:pic>
        <p:nvPicPr>
          <p:cNvPr id="35846" name="Picture 6"/>
          <p:cNvPicPr>
            <a:picLocks noChangeAspect="1" noChangeArrowheads="1"/>
          </p:cNvPicPr>
          <p:nvPr/>
        </p:nvPicPr>
        <p:blipFill>
          <a:blip r:embed="rId5" cstate="print">
            <a:lum contrast="6000"/>
          </a:blip>
          <a:srcRect/>
          <a:stretch>
            <a:fillRect/>
          </a:stretch>
        </p:blipFill>
        <p:spPr bwMode="auto">
          <a:xfrm>
            <a:off x="835378" y="4045358"/>
            <a:ext cx="639234" cy="309563"/>
          </a:xfrm>
          <a:prstGeom prst="rect">
            <a:avLst/>
          </a:prstGeom>
          <a:noFill/>
          <a:ln w="9525">
            <a:noFill/>
            <a:miter lim="800000"/>
            <a:headEnd/>
            <a:tailEnd/>
          </a:ln>
          <a:effectLst/>
        </p:spPr>
      </p:pic>
      <p:sp>
        <p:nvSpPr>
          <p:cNvPr id="35853" name="Line 13"/>
          <p:cNvSpPr>
            <a:spLocks noChangeShapeType="1"/>
          </p:cNvSpPr>
          <p:nvPr/>
        </p:nvSpPr>
        <p:spPr bwMode="auto">
          <a:xfrm rot="10800000">
            <a:off x="1869723" y="4418421"/>
            <a:ext cx="0" cy="503237"/>
          </a:xfrm>
          <a:prstGeom prst="line">
            <a:avLst/>
          </a:prstGeom>
          <a:noFill/>
          <a:ln w="12700">
            <a:solidFill>
              <a:schemeClr val="tx1"/>
            </a:solidFill>
            <a:round/>
            <a:headEnd/>
            <a:tailEnd/>
          </a:ln>
          <a:effectLst/>
        </p:spPr>
        <p:txBody>
          <a:bodyPr/>
          <a:lstStyle/>
          <a:p>
            <a:endParaRPr lang="de-DE"/>
          </a:p>
        </p:txBody>
      </p:sp>
      <p:sp>
        <p:nvSpPr>
          <p:cNvPr id="35860" name="Line 20"/>
          <p:cNvSpPr>
            <a:spLocks noChangeShapeType="1"/>
          </p:cNvSpPr>
          <p:nvPr/>
        </p:nvSpPr>
        <p:spPr bwMode="auto">
          <a:xfrm rot="10800000">
            <a:off x="2874434" y="4488271"/>
            <a:ext cx="0" cy="433387"/>
          </a:xfrm>
          <a:prstGeom prst="line">
            <a:avLst/>
          </a:prstGeom>
          <a:noFill/>
          <a:ln w="12700">
            <a:solidFill>
              <a:schemeClr val="tx1"/>
            </a:solidFill>
            <a:round/>
            <a:headEnd/>
            <a:tailEnd/>
          </a:ln>
          <a:effectLst/>
        </p:spPr>
        <p:txBody>
          <a:bodyPr/>
          <a:lstStyle/>
          <a:p>
            <a:endParaRPr lang="de-DE"/>
          </a:p>
        </p:txBody>
      </p:sp>
      <p:sp>
        <p:nvSpPr>
          <p:cNvPr id="35867" name="Line 27"/>
          <p:cNvSpPr>
            <a:spLocks noChangeShapeType="1"/>
          </p:cNvSpPr>
          <p:nvPr/>
        </p:nvSpPr>
        <p:spPr bwMode="auto">
          <a:xfrm rot="10800000">
            <a:off x="3869267" y="4416832"/>
            <a:ext cx="0" cy="503238"/>
          </a:xfrm>
          <a:prstGeom prst="line">
            <a:avLst/>
          </a:prstGeom>
          <a:noFill/>
          <a:ln w="12700">
            <a:solidFill>
              <a:schemeClr val="tx1"/>
            </a:solidFill>
            <a:round/>
            <a:headEnd/>
            <a:tailEnd/>
          </a:ln>
          <a:effectLst/>
        </p:spPr>
        <p:txBody>
          <a:bodyPr/>
          <a:lstStyle/>
          <a:p>
            <a:endParaRPr lang="de-DE"/>
          </a:p>
        </p:txBody>
      </p:sp>
      <p:sp>
        <p:nvSpPr>
          <p:cNvPr id="35874" name="Line 34"/>
          <p:cNvSpPr>
            <a:spLocks noChangeShapeType="1"/>
          </p:cNvSpPr>
          <p:nvPr/>
        </p:nvSpPr>
        <p:spPr bwMode="auto">
          <a:xfrm rot="10800000">
            <a:off x="4886678" y="4488271"/>
            <a:ext cx="0" cy="433387"/>
          </a:xfrm>
          <a:prstGeom prst="line">
            <a:avLst/>
          </a:prstGeom>
          <a:noFill/>
          <a:ln w="12700">
            <a:solidFill>
              <a:schemeClr val="tx1"/>
            </a:solidFill>
            <a:round/>
            <a:headEnd/>
            <a:tailEnd/>
          </a:ln>
          <a:effectLst/>
        </p:spPr>
        <p:txBody>
          <a:bodyPr/>
          <a:lstStyle/>
          <a:p>
            <a:endParaRPr lang="de-DE"/>
          </a:p>
        </p:txBody>
      </p:sp>
      <p:sp>
        <p:nvSpPr>
          <p:cNvPr id="35881" name="Line 41"/>
          <p:cNvSpPr>
            <a:spLocks noChangeShapeType="1"/>
          </p:cNvSpPr>
          <p:nvPr/>
        </p:nvSpPr>
        <p:spPr bwMode="auto">
          <a:xfrm rot="10800000">
            <a:off x="5882923" y="4416832"/>
            <a:ext cx="0" cy="503238"/>
          </a:xfrm>
          <a:prstGeom prst="line">
            <a:avLst/>
          </a:prstGeom>
          <a:noFill/>
          <a:ln w="12700">
            <a:solidFill>
              <a:schemeClr val="tx1"/>
            </a:solidFill>
            <a:round/>
            <a:headEnd/>
            <a:tailEnd/>
          </a:ln>
          <a:effectLst/>
        </p:spPr>
        <p:txBody>
          <a:bodyPr/>
          <a:lstStyle/>
          <a:p>
            <a:endParaRPr lang="de-DE"/>
          </a:p>
        </p:txBody>
      </p:sp>
      <p:sp>
        <p:nvSpPr>
          <p:cNvPr id="35888" name="Line 48"/>
          <p:cNvSpPr>
            <a:spLocks noChangeShapeType="1"/>
          </p:cNvSpPr>
          <p:nvPr/>
        </p:nvSpPr>
        <p:spPr bwMode="auto">
          <a:xfrm rot="10800000">
            <a:off x="6894689" y="4488271"/>
            <a:ext cx="0" cy="433387"/>
          </a:xfrm>
          <a:prstGeom prst="line">
            <a:avLst/>
          </a:prstGeom>
          <a:noFill/>
          <a:ln w="12700">
            <a:solidFill>
              <a:schemeClr val="tx1"/>
            </a:solidFill>
            <a:round/>
            <a:headEnd/>
            <a:tailEnd/>
          </a:ln>
          <a:effectLst/>
        </p:spPr>
        <p:txBody>
          <a:bodyPr/>
          <a:lstStyle/>
          <a:p>
            <a:endParaRPr lang="de-DE"/>
          </a:p>
        </p:txBody>
      </p:sp>
      <p:sp>
        <p:nvSpPr>
          <p:cNvPr id="35889" name="Line 49"/>
          <p:cNvSpPr>
            <a:spLocks noChangeShapeType="1"/>
          </p:cNvSpPr>
          <p:nvPr/>
        </p:nvSpPr>
        <p:spPr bwMode="auto">
          <a:xfrm>
            <a:off x="553156" y="3835808"/>
            <a:ext cx="0" cy="168275"/>
          </a:xfrm>
          <a:prstGeom prst="line">
            <a:avLst/>
          </a:prstGeom>
          <a:noFill/>
          <a:ln w="12700">
            <a:solidFill>
              <a:schemeClr val="tx1"/>
            </a:solidFill>
            <a:round/>
            <a:headEnd/>
            <a:tailEnd/>
          </a:ln>
          <a:effectLst/>
        </p:spPr>
        <p:txBody>
          <a:bodyPr/>
          <a:lstStyle/>
          <a:p>
            <a:endParaRPr lang="de-DE"/>
          </a:p>
        </p:txBody>
      </p:sp>
      <p:sp>
        <p:nvSpPr>
          <p:cNvPr id="35890" name="Line 50"/>
          <p:cNvSpPr>
            <a:spLocks noChangeShapeType="1"/>
          </p:cNvSpPr>
          <p:nvPr/>
        </p:nvSpPr>
        <p:spPr bwMode="auto">
          <a:xfrm>
            <a:off x="557390" y="3835807"/>
            <a:ext cx="582788" cy="0"/>
          </a:xfrm>
          <a:prstGeom prst="line">
            <a:avLst/>
          </a:prstGeom>
          <a:noFill/>
          <a:ln w="12700">
            <a:solidFill>
              <a:schemeClr val="tx1"/>
            </a:solidFill>
            <a:round/>
            <a:headEnd/>
            <a:tailEnd/>
          </a:ln>
          <a:effectLst/>
        </p:spPr>
        <p:txBody>
          <a:bodyPr/>
          <a:lstStyle/>
          <a:p>
            <a:endParaRPr lang="de-DE"/>
          </a:p>
        </p:txBody>
      </p:sp>
      <p:sp>
        <p:nvSpPr>
          <p:cNvPr id="35891" name="Line 51"/>
          <p:cNvSpPr>
            <a:spLocks noChangeShapeType="1"/>
          </p:cNvSpPr>
          <p:nvPr/>
        </p:nvSpPr>
        <p:spPr bwMode="auto">
          <a:xfrm>
            <a:off x="1148644" y="3835808"/>
            <a:ext cx="0" cy="168275"/>
          </a:xfrm>
          <a:prstGeom prst="line">
            <a:avLst/>
          </a:prstGeom>
          <a:noFill/>
          <a:ln w="12700">
            <a:solidFill>
              <a:schemeClr val="tx1"/>
            </a:solidFill>
            <a:round/>
            <a:headEnd/>
            <a:tailEnd type="triangle" w="med" len="med"/>
          </a:ln>
          <a:effectLst/>
        </p:spPr>
        <p:txBody>
          <a:bodyPr/>
          <a:lstStyle/>
          <a:p>
            <a:endParaRPr lang="de-DE"/>
          </a:p>
        </p:txBody>
      </p:sp>
      <p:sp>
        <p:nvSpPr>
          <p:cNvPr id="35894" name="Text Box 54"/>
          <p:cNvSpPr txBox="1">
            <a:spLocks noChangeArrowheads="1"/>
          </p:cNvSpPr>
          <p:nvPr/>
        </p:nvSpPr>
        <p:spPr bwMode="auto">
          <a:xfrm rot="16200000">
            <a:off x="1131330" y="4818219"/>
            <a:ext cx="400110" cy="610103"/>
          </a:xfrm>
          <a:prstGeom prst="rect">
            <a:avLst/>
          </a:prstGeom>
          <a:noFill/>
          <a:ln w="9525">
            <a:noFill/>
            <a:miter lim="800000"/>
            <a:headEnd/>
            <a:tailEnd/>
          </a:ln>
          <a:effectLst/>
        </p:spPr>
        <p:txBody>
          <a:bodyPr vert="eaVert" wrap="none">
            <a:spAutoFit/>
          </a:bodyPr>
          <a:lstStyle/>
          <a:p>
            <a:r>
              <a:rPr lang="de-DE" sz="1400">
                <a:latin typeface="Arial" pitchFamily="34" charset="0"/>
              </a:rPr>
              <a:t>week1</a:t>
            </a:r>
            <a:endParaRPr lang="en-GB" sz="1400">
              <a:latin typeface="Arial" pitchFamily="34" charset="0"/>
            </a:endParaRPr>
          </a:p>
        </p:txBody>
      </p:sp>
      <p:sp>
        <p:nvSpPr>
          <p:cNvPr id="35895" name="Text Box 55"/>
          <p:cNvSpPr txBox="1">
            <a:spLocks noChangeArrowheads="1"/>
          </p:cNvSpPr>
          <p:nvPr/>
        </p:nvSpPr>
        <p:spPr bwMode="auto">
          <a:xfrm rot="16200000">
            <a:off x="2179785" y="4811869"/>
            <a:ext cx="400110" cy="610103"/>
          </a:xfrm>
          <a:prstGeom prst="rect">
            <a:avLst/>
          </a:prstGeom>
          <a:noFill/>
          <a:ln w="9525">
            <a:noFill/>
            <a:miter lim="800000"/>
            <a:headEnd/>
            <a:tailEnd/>
          </a:ln>
          <a:effectLst/>
        </p:spPr>
        <p:txBody>
          <a:bodyPr vert="eaVert" wrap="none">
            <a:spAutoFit/>
          </a:bodyPr>
          <a:lstStyle/>
          <a:p>
            <a:r>
              <a:rPr lang="de-DE" sz="1400">
                <a:latin typeface="Arial" pitchFamily="34" charset="0"/>
              </a:rPr>
              <a:t>week2</a:t>
            </a:r>
            <a:endParaRPr lang="en-GB" sz="1400">
              <a:latin typeface="Arial" pitchFamily="34" charset="0"/>
            </a:endParaRPr>
          </a:p>
        </p:txBody>
      </p:sp>
      <p:sp>
        <p:nvSpPr>
          <p:cNvPr id="35896" name="Text Box 56"/>
          <p:cNvSpPr txBox="1">
            <a:spLocks noChangeArrowheads="1"/>
          </p:cNvSpPr>
          <p:nvPr/>
        </p:nvSpPr>
        <p:spPr bwMode="auto">
          <a:xfrm rot="16200000">
            <a:off x="3190140" y="4810282"/>
            <a:ext cx="400110" cy="610103"/>
          </a:xfrm>
          <a:prstGeom prst="rect">
            <a:avLst/>
          </a:prstGeom>
          <a:noFill/>
          <a:ln w="9525">
            <a:noFill/>
            <a:miter lim="800000"/>
            <a:headEnd/>
            <a:tailEnd/>
          </a:ln>
          <a:effectLst/>
        </p:spPr>
        <p:txBody>
          <a:bodyPr vert="eaVert" wrap="none">
            <a:spAutoFit/>
          </a:bodyPr>
          <a:lstStyle/>
          <a:p>
            <a:r>
              <a:rPr lang="de-DE" sz="1400">
                <a:latin typeface="Arial" pitchFamily="34" charset="0"/>
              </a:rPr>
              <a:t>week3</a:t>
            </a:r>
            <a:endParaRPr lang="en-GB" sz="1400">
              <a:latin typeface="Arial" pitchFamily="34" charset="0"/>
            </a:endParaRPr>
          </a:p>
        </p:txBody>
      </p:sp>
      <p:sp>
        <p:nvSpPr>
          <p:cNvPr id="35897" name="Text Box 57"/>
          <p:cNvSpPr txBox="1">
            <a:spLocks noChangeArrowheads="1"/>
          </p:cNvSpPr>
          <p:nvPr/>
        </p:nvSpPr>
        <p:spPr bwMode="auto">
          <a:xfrm rot="16200000">
            <a:off x="4146874" y="4807107"/>
            <a:ext cx="400110" cy="610103"/>
          </a:xfrm>
          <a:prstGeom prst="rect">
            <a:avLst/>
          </a:prstGeom>
          <a:noFill/>
          <a:ln w="9525">
            <a:noFill/>
            <a:miter lim="800000"/>
            <a:headEnd/>
            <a:tailEnd/>
          </a:ln>
          <a:effectLst/>
        </p:spPr>
        <p:txBody>
          <a:bodyPr vert="eaVert" wrap="none">
            <a:spAutoFit/>
          </a:bodyPr>
          <a:lstStyle/>
          <a:p>
            <a:r>
              <a:rPr lang="de-DE" sz="1400">
                <a:latin typeface="Arial" pitchFamily="34" charset="0"/>
              </a:rPr>
              <a:t>week4</a:t>
            </a:r>
            <a:endParaRPr lang="en-GB" sz="1400">
              <a:latin typeface="Arial" pitchFamily="34" charset="0"/>
            </a:endParaRPr>
          </a:p>
        </p:txBody>
      </p:sp>
      <p:sp>
        <p:nvSpPr>
          <p:cNvPr id="35898" name="Text Box 58"/>
          <p:cNvSpPr txBox="1">
            <a:spLocks noChangeArrowheads="1"/>
          </p:cNvSpPr>
          <p:nvPr/>
        </p:nvSpPr>
        <p:spPr bwMode="auto">
          <a:xfrm rot="16200000">
            <a:off x="5169930" y="4808694"/>
            <a:ext cx="400110" cy="610103"/>
          </a:xfrm>
          <a:prstGeom prst="rect">
            <a:avLst/>
          </a:prstGeom>
          <a:noFill/>
          <a:ln w="9525">
            <a:noFill/>
            <a:miter lim="800000"/>
            <a:headEnd/>
            <a:tailEnd/>
          </a:ln>
          <a:effectLst/>
        </p:spPr>
        <p:txBody>
          <a:bodyPr vert="eaVert" wrap="none">
            <a:spAutoFit/>
          </a:bodyPr>
          <a:lstStyle/>
          <a:p>
            <a:r>
              <a:rPr lang="de-DE" sz="1400">
                <a:latin typeface="Arial" pitchFamily="34" charset="0"/>
              </a:rPr>
              <a:t>week5</a:t>
            </a:r>
            <a:endParaRPr lang="en-GB" sz="1400">
              <a:latin typeface="Arial" pitchFamily="34" charset="0"/>
            </a:endParaRPr>
          </a:p>
        </p:txBody>
      </p:sp>
      <p:sp>
        <p:nvSpPr>
          <p:cNvPr id="35899" name="Text Box 59"/>
          <p:cNvSpPr txBox="1">
            <a:spLocks noChangeArrowheads="1"/>
          </p:cNvSpPr>
          <p:nvPr/>
        </p:nvSpPr>
        <p:spPr bwMode="auto">
          <a:xfrm rot="16200000">
            <a:off x="6197218" y="4813457"/>
            <a:ext cx="400110" cy="610103"/>
          </a:xfrm>
          <a:prstGeom prst="rect">
            <a:avLst/>
          </a:prstGeom>
          <a:noFill/>
          <a:ln w="9525">
            <a:noFill/>
            <a:miter lim="800000"/>
            <a:headEnd/>
            <a:tailEnd/>
          </a:ln>
          <a:effectLst/>
        </p:spPr>
        <p:txBody>
          <a:bodyPr vert="eaVert" wrap="none">
            <a:spAutoFit/>
          </a:bodyPr>
          <a:lstStyle/>
          <a:p>
            <a:r>
              <a:rPr lang="de-DE" sz="1400" dirty="0">
                <a:latin typeface="Arial" pitchFamily="34" charset="0"/>
              </a:rPr>
              <a:t>week6</a:t>
            </a:r>
            <a:endParaRPr lang="en-GB" sz="1400" dirty="0">
              <a:latin typeface="Arial" pitchFamily="34" charset="0"/>
            </a:endParaRPr>
          </a:p>
        </p:txBody>
      </p:sp>
      <p:pic>
        <p:nvPicPr>
          <p:cNvPr id="35901" name="Picture 61"/>
          <p:cNvPicPr>
            <a:picLocks noChangeAspect="1" noChangeArrowheads="1"/>
          </p:cNvPicPr>
          <p:nvPr/>
        </p:nvPicPr>
        <p:blipFill>
          <a:blip r:embed="rId5" cstate="print">
            <a:lum contrast="6000"/>
          </a:blip>
          <a:srcRect/>
          <a:stretch>
            <a:fillRect/>
          </a:stretch>
        </p:blipFill>
        <p:spPr bwMode="auto">
          <a:xfrm>
            <a:off x="1549400" y="4040595"/>
            <a:ext cx="639234" cy="311150"/>
          </a:xfrm>
          <a:prstGeom prst="rect">
            <a:avLst/>
          </a:prstGeom>
          <a:noFill/>
          <a:ln w="9525">
            <a:noFill/>
            <a:miter lim="800000"/>
            <a:headEnd/>
            <a:tailEnd/>
          </a:ln>
          <a:effectLst/>
        </p:spPr>
      </p:pic>
      <p:pic>
        <p:nvPicPr>
          <p:cNvPr id="35903" name="Picture 63"/>
          <p:cNvPicPr>
            <a:picLocks noChangeAspect="1" noChangeArrowheads="1"/>
          </p:cNvPicPr>
          <p:nvPr/>
        </p:nvPicPr>
        <p:blipFill>
          <a:blip r:embed="rId5" cstate="print">
            <a:lum contrast="6000"/>
          </a:blip>
          <a:srcRect/>
          <a:stretch>
            <a:fillRect/>
          </a:stretch>
        </p:blipFill>
        <p:spPr bwMode="auto">
          <a:xfrm>
            <a:off x="8291689" y="4031070"/>
            <a:ext cx="639234" cy="311150"/>
          </a:xfrm>
          <a:prstGeom prst="rect">
            <a:avLst/>
          </a:prstGeom>
          <a:noFill/>
          <a:ln w="9525">
            <a:noFill/>
            <a:miter lim="800000"/>
            <a:headEnd/>
            <a:tailEnd/>
          </a:ln>
          <a:effectLst/>
        </p:spPr>
      </p:pic>
      <p:sp>
        <p:nvSpPr>
          <p:cNvPr id="35904" name="Line 64"/>
          <p:cNvSpPr>
            <a:spLocks noChangeShapeType="1"/>
          </p:cNvSpPr>
          <p:nvPr/>
        </p:nvSpPr>
        <p:spPr bwMode="auto">
          <a:xfrm>
            <a:off x="6876345" y="4921657"/>
            <a:ext cx="605366" cy="0"/>
          </a:xfrm>
          <a:prstGeom prst="line">
            <a:avLst/>
          </a:prstGeom>
          <a:noFill/>
          <a:ln w="12700">
            <a:solidFill>
              <a:schemeClr val="tx1"/>
            </a:solidFill>
            <a:prstDash val="dash"/>
            <a:round/>
            <a:headEnd/>
            <a:tailEnd/>
          </a:ln>
          <a:effectLst/>
        </p:spPr>
        <p:txBody>
          <a:bodyPr/>
          <a:lstStyle/>
          <a:p>
            <a:endParaRPr lang="de-DE"/>
          </a:p>
        </p:txBody>
      </p:sp>
      <p:sp>
        <p:nvSpPr>
          <p:cNvPr id="35905" name="Line 65"/>
          <p:cNvSpPr>
            <a:spLocks noChangeShapeType="1"/>
          </p:cNvSpPr>
          <p:nvPr/>
        </p:nvSpPr>
        <p:spPr bwMode="auto">
          <a:xfrm flipV="1">
            <a:off x="8616244" y="4378732"/>
            <a:ext cx="0" cy="546100"/>
          </a:xfrm>
          <a:prstGeom prst="line">
            <a:avLst/>
          </a:prstGeom>
          <a:noFill/>
          <a:ln w="12700">
            <a:solidFill>
              <a:schemeClr val="tx1"/>
            </a:solidFill>
            <a:prstDash val="dash"/>
            <a:round/>
            <a:headEnd/>
            <a:tailEnd/>
          </a:ln>
          <a:effectLst/>
        </p:spPr>
        <p:txBody>
          <a:bodyPr/>
          <a:lstStyle/>
          <a:p>
            <a:endParaRPr lang="de-DE"/>
          </a:p>
        </p:txBody>
      </p:sp>
      <p:sp>
        <p:nvSpPr>
          <p:cNvPr id="35906" name="Line 66"/>
          <p:cNvSpPr>
            <a:spLocks noChangeShapeType="1"/>
          </p:cNvSpPr>
          <p:nvPr/>
        </p:nvSpPr>
        <p:spPr bwMode="auto">
          <a:xfrm>
            <a:off x="8191501" y="4921657"/>
            <a:ext cx="430388" cy="0"/>
          </a:xfrm>
          <a:prstGeom prst="line">
            <a:avLst/>
          </a:prstGeom>
          <a:noFill/>
          <a:ln w="12700">
            <a:solidFill>
              <a:schemeClr val="tx1"/>
            </a:solidFill>
            <a:prstDash val="dash"/>
            <a:round/>
            <a:headEnd/>
            <a:tailEnd/>
          </a:ln>
          <a:effectLst/>
        </p:spPr>
        <p:txBody>
          <a:bodyPr/>
          <a:lstStyle/>
          <a:p>
            <a:endParaRPr lang="de-DE"/>
          </a:p>
        </p:txBody>
      </p:sp>
      <p:sp>
        <p:nvSpPr>
          <p:cNvPr id="35909" name="Text Box 69"/>
          <p:cNvSpPr txBox="1">
            <a:spLocks noChangeArrowheads="1"/>
          </p:cNvSpPr>
          <p:nvPr/>
        </p:nvSpPr>
        <p:spPr bwMode="auto">
          <a:xfrm>
            <a:off x="7461956" y="4729262"/>
            <a:ext cx="901209" cy="461665"/>
          </a:xfrm>
          <a:prstGeom prst="rect">
            <a:avLst/>
          </a:prstGeom>
          <a:noFill/>
          <a:ln w="12700">
            <a:noFill/>
            <a:miter lim="800000"/>
            <a:headEnd/>
            <a:tailEnd/>
          </a:ln>
          <a:effectLst/>
        </p:spPr>
        <p:txBody>
          <a:bodyPr wrap="none">
            <a:spAutoFit/>
          </a:bodyPr>
          <a:lstStyle/>
          <a:p>
            <a:r>
              <a:rPr lang="de-DE" sz="1200" dirty="0">
                <a:latin typeface="Arial" pitchFamily="34" charset="0"/>
                <a:cs typeface="Arial" pitchFamily="34" charset="0"/>
              </a:rPr>
              <a:t>3 </a:t>
            </a:r>
            <a:r>
              <a:rPr lang="de-DE" sz="1200" dirty="0" err="1" smtClean="0">
                <a:latin typeface="Arial" pitchFamily="34" charset="0"/>
                <a:cs typeface="Arial" pitchFamily="34" charset="0"/>
              </a:rPr>
              <a:t>months</a:t>
            </a:r>
            <a:endParaRPr lang="de-DE" sz="1200" dirty="0" smtClean="0">
              <a:latin typeface="Arial" pitchFamily="34" charset="0"/>
              <a:cs typeface="Arial" pitchFamily="34" charset="0"/>
            </a:endParaRPr>
          </a:p>
          <a:p>
            <a:r>
              <a:rPr lang="de-DE" sz="1200" dirty="0" smtClean="0">
                <a:latin typeface="Arial" pitchFamily="34" charset="0"/>
                <a:cs typeface="Arial" pitchFamily="34" charset="0"/>
              </a:rPr>
              <a:t>15 </a:t>
            </a:r>
            <a:r>
              <a:rPr lang="de-DE" sz="1200" dirty="0" err="1" smtClean="0">
                <a:latin typeface="Arial" pitchFamily="34" charset="0"/>
                <a:cs typeface="Arial" pitchFamily="34" charset="0"/>
              </a:rPr>
              <a:t>months</a:t>
            </a:r>
            <a:endParaRPr lang="en-GB" sz="1200" dirty="0">
              <a:latin typeface="Arial" pitchFamily="34" charset="0"/>
              <a:cs typeface="Arial" pitchFamily="34" charset="0"/>
            </a:endParaRPr>
          </a:p>
        </p:txBody>
      </p:sp>
      <p:sp>
        <p:nvSpPr>
          <p:cNvPr id="35910" name="Line 70"/>
          <p:cNvSpPr>
            <a:spLocks noChangeShapeType="1"/>
          </p:cNvSpPr>
          <p:nvPr/>
        </p:nvSpPr>
        <p:spPr bwMode="auto">
          <a:xfrm flipH="1" flipV="1">
            <a:off x="780345" y="4410482"/>
            <a:ext cx="84667" cy="84138"/>
          </a:xfrm>
          <a:prstGeom prst="line">
            <a:avLst/>
          </a:prstGeom>
          <a:noFill/>
          <a:ln w="12700">
            <a:solidFill>
              <a:schemeClr val="tx1"/>
            </a:solidFill>
            <a:round/>
            <a:headEnd/>
            <a:tailEnd/>
          </a:ln>
          <a:effectLst/>
        </p:spPr>
        <p:txBody>
          <a:bodyPr/>
          <a:lstStyle/>
          <a:p>
            <a:endParaRPr lang="de-DE"/>
          </a:p>
        </p:txBody>
      </p:sp>
      <p:pic>
        <p:nvPicPr>
          <p:cNvPr id="35911" name="Picture 71" descr="design_abbildungHG_weiss"/>
          <p:cNvPicPr>
            <a:picLocks noChangeAspect="1" noChangeArrowheads="1"/>
          </p:cNvPicPr>
          <p:nvPr/>
        </p:nvPicPr>
        <p:blipFill>
          <a:blip r:embed="rId4" cstate="print"/>
          <a:srcRect/>
          <a:stretch>
            <a:fillRect/>
          </a:stretch>
        </p:blipFill>
        <p:spPr bwMode="auto">
          <a:xfrm>
            <a:off x="2346678" y="3989795"/>
            <a:ext cx="502356" cy="487362"/>
          </a:xfrm>
          <a:prstGeom prst="rect">
            <a:avLst/>
          </a:prstGeom>
          <a:noFill/>
        </p:spPr>
      </p:pic>
      <p:sp>
        <p:nvSpPr>
          <p:cNvPr id="35912" name="Line 72"/>
          <p:cNvSpPr>
            <a:spLocks noChangeShapeType="1"/>
          </p:cNvSpPr>
          <p:nvPr/>
        </p:nvSpPr>
        <p:spPr bwMode="auto">
          <a:xfrm>
            <a:off x="2565400" y="3834221"/>
            <a:ext cx="0" cy="168275"/>
          </a:xfrm>
          <a:prstGeom prst="line">
            <a:avLst/>
          </a:prstGeom>
          <a:noFill/>
          <a:ln w="12700">
            <a:solidFill>
              <a:schemeClr val="tx1"/>
            </a:solidFill>
            <a:round/>
            <a:headEnd/>
            <a:tailEnd/>
          </a:ln>
          <a:effectLst/>
        </p:spPr>
        <p:txBody>
          <a:bodyPr/>
          <a:lstStyle/>
          <a:p>
            <a:endParaRPr lang="de-DE"/>
          </a:p>
        </p:txBody>
      </p:sp>
      <p:sp>
        <p:nvSpPr>
          <p:cNvPr id="35913" name="Line 73"/>
          <p:cNvSpPr>
            <a:spLocks noChangeShapeType="1"/>
          </p:cNvSpPr>
          <p:nvPr/>
        </p:nvSpPr>
        <p:spPr bwMode="auto">
          <a:xfrm>
            <a:off x="2568222" y="3834220"/>
            <a:ext cx="582789" cy="0"/>
          </a:xfrm>
          <a:prstGeom prst="line">
            <a:avLst/>
          </a:prstGeom>
          <a:noFill/>
          <a:ln w="12700">
            <a:solidFill>
              <a:schemeClr val="tx1"/>
            </a:solidFill>
            <a:round/>
            <a:headEnd/>
            <a:tailEnd/>
          </a:ln>
          <a:effectLst/>
        </p:spPr>
        <p:txBody>
          <a:bodyPr/>
          <a:lstStyle/>
          <a:p>
            <a:endParaRPr lang="de-DE"/>
          </a:p>
        </p:txBody>
      </p:sp>
      <p:sp>
        <p:nvSpPr>
          <p:cNvPr id="35914" name="Line 74"/>
          <p:cNvSpPr>
            <a:spLocks noChangeShapeType="1"/>
          </p:cNvSpPr>
          <p:nvPr/>
        </p:nvSpPr>
        <p:spPr bwMode="auto">
          <a:xfrm>
            <a:off x="3159478" y="3834221"/>
            <a:ext cx="0" cy="168275"/>
          </a:xfrm>
          <a:prstGeom prst="line">
            <a:avLst/>
          </a:prstGeom>
          <a:noFill/>
          <a:ln w="12700">
            <a:solidFill>
              <a:schemeClr val="tx1"/>
            </a:solidFill>
            <a:round/>
            <a:headEnd/>
            <a:tailEnd type="triangle" w="med" len="med"/>
          </a:ln>
          <a:effectLst/>
        </p:spPr>
        <p:txBody>
          <a:bodyPr/>
          <a:lstStyle/>
          <a:p>
            <a:endParaRPr lang="de-DE"/>
          </a:p>
        </p:txBody>
      </p:sp>
      <p:sp>
        <p:nvSpPr>
          <p:cNvPr id="35917" name="Line 77"/>
          <p:cNvSpPr>
            <a:spLocks noChangeShapeType="1"/>
          </p:cNvSpPr>
          <p:nvPr/>
        </p:nvSpPr>
        <p:spPr bwMode="auto">
          <a:xfrm flipH="1" flipV="1">
            <a:off x="2786946" y="4408895"/>
            <a:ext cx="86077" cy="82550"/>
          </a:xfrm>
          <a:prstGeom prst="line">
            <a:avLst/>
          </a:prstGeom>
          <a:noFill/>
          <a:ln w="12700">
            <a:solidFill>
              <a:schemeClr val="tx1"/>
            </a:solidFill>
            <a:round/>
            <a:headEnd/>
            <a:tailEnd/>
          </a:ln>
          <a:effectLst/>
        </p:spPr>
        <p:txBody>
          <a:bodyPr/>
          <a:lstStyle/>
          <a:p>
            <a:endParaRPr lang="de-DE"/>
          </a:p>
        </p:txBody>
      </p:sp>
      <p:pic>
        <p:nvPicPr>
          <p:cNvPr id="35918" name="Picture 78" descr="design_abbildungHG_weiss"/>
          <p:cNvPicPr>
            <a:picLocks noChangeAspect="1" noChangeArrowheads="1"/>
          </p:cNvPicPr>
          <p:nvPr/>
        </p:nvPicPr>
        <p:blipFill>
          <a:blip r:embed="rId4" cstate="print"/>
          <a:srcRect/>
          <a:stretch>
            <a:fillRect/>
          </a:stretch>
        </p:blipFill>
        <p:spPr bwMode="auto">
          <a:xfrm>
            <a:off x="4347634" y="3989795"/>
            <a:ext cx="500944" cy="487362"/>
          </a:xfrm>
          <a:prstGeom prst="rect">
            <a:avLst/>
          </a:prstGeom>
          <a:noFill/>
        </p:spPr>
      </p:pic>
      <p:sp>
        <p:nvSpPr>
          <p:cNvPr id="35919" name="Line 79"/>
          <p:cNvSpPr>
            <a:spLocks noChangeShapeType="1"/>
          </p:cNvSpPr>
          <p:nvPr/>
        </p:nvSpPr>
        <p:spPr bwMode="auto">
          <a:xfrm>
            <a:off x="4564945" y="3834221"/>
            <a:ext cx="0" cy="168275"/>
          </a:xfrm>
          <a:prstGeom prst="line">
            <a:avLst/>
          </a:prstGeom>
          <a:noFill/>
          <a:ln w="12700">
            <a:solidFill>
              <a:schemeClr val="tx1"/>
            </a:solidFill>
            <a:round/>
            <a:headEnd/>
            <a:tailEnd/>
          </a:ln>
          <a:effectLst/>
        </p:spPr>
        <p:txBody>
          <a:bodyPr/>
          <a:lstStyle/>
          <a:p>
            <a:endParaRPr lang="de-DE"/>
          </a:p>
        </p:txBody>
      </p:sp>
      <p:sp>
        <p:nvSpPr>
          <p:cNvPr id="35920" name="Line 80"/>
          <p:cNvSpPr>
            <a:spLocks noChangeShapeType="1"/>
          </p:cNvSpPr>
          <p:nvPr/>
        </p:nvSpPr>
        <p:spPr bwMode="auto">
          <a:xfrm>
            <a:off x="4567768" y="3834220"/>
            <a:ext cx="582788" cy="0"/>
          </a:xfrm>
          <a:prstGeom prst="line">
            <a:avLst/>
          </a:prstGeom>
          <a:noFill/>
          <a:ln w="12700">
            <a:solidFill>
              <a:schemeClr val="tx1"/>
            </a:solidFill>
            <a:round/>
            <a:headEnd/>
            <a:tailEnd/>
          </a:ln>
          <a:effectLst/>
        </p:spPr>
        <p:txBody>
          <a:bodyPr/>
          <a:lstStyle/>
          <a:p>
            <a:endParaRPr lang="de-DE"/>
          </a:p>
        </p:txBody>
      </p:sp>
      <p:sp>
        <p:nvSpPr>
          <p:cNvPr id="35921" name="Line 81"/>
          <p:cNvSpPr>
            <a:spLocks noChangeShapeType="1"/>
          </p:cNvSpPr>
          <p:nvPr/>
        </p:nvSpPr>
        <p:spPr bwMode="auto">
          <a:xfrm>
            <a:off x="5159022" y="3834221"/>
            <a:ext cx="0" cy="168275"/>
          </a:xfrm>
          <a:prstGeom prst="line">
            <a:avLst/>
          </a:prstGeom>
          <a:noFill/>
          <a:ln w="12700">
            <a:solidFill>
              <a:schemeClr val="tx1"/>
            </a:solidFill>
            <a:round/>
            <a:headEnd/>
            <a:tailEnd type="triangle" w="med" len="med"/>
          </a:ln>
          <a:effectLst/>
        </p:spPr>
        <p:txBody>
          <a:bodyPr/>
          <a:lstStyle/>
          <a:p>
            <a:endParaRPr lang="de-DE"/>
          </a:p>
        </p:txBody>
      </p:sp>
      <p:sp>
        <p:nvSpPr>
          <p:cNvPr id="35924" name="Line 84"/>
          <p:cNvSpPr>
            <a:spLocks noChangeShapeType="1"/>
          </p:cNvSpPr>
          <p:nvPr/>
        </p:nvSpPr>
        <p:spPr bwMode="auto">
          <a:xfrm flipH="1" flipV="1">
            <a:off x="4797778" y="4408895"/>
            <a:ext cx="86078" cy="82550"/>
          </a:xfrm>
          <a:prstGeom prst="line">
            <a:avLst/>
          </a:prstGeom>
          <a:noFill/>
          <a:ln w="12700">
            <a:solidFill>
              <a:schemeClr val="tx1"/>
            </a:solidFill>
            <a:round/>
            <a:headEnd/>
            <a:tailEnd/>
          </a:ln>
          <a:effectLst/>
        </p:spPr>
        <p:txBody>
          <a:bodyPr/>
          <a:lstStyle/>
          <a:p>
            <a:endParaRPr lang="de-DE"/>
          </a:p>
        </p:txBody>
      </p:sp>
      <p:pic>
        <p:nvPicPr>
          <p:cNvPr id="35925" name="Picture 85" descr="design_abbildungHG_weiss"/>
          <p:cNvPicPr>
            <a:picLocks noChangeAspect="1" noChangeArrowheads="1"/>
          </p:cNvPicPr>
          <p:nvPr/>
        </p:nvPicPr>
        <p:blipFill>
          <a:blip r:embed="rId4" cstate="print"/>
          <a:srcRect/>
          <a:stretch>
            <a:fillRect/>
          </a:stretch>
        </p:blipFill>
        <p:spPr bwMode="auto">
          <a:xfrm>
            <a:off x="6629400" y="3986620"/>
            <a:ext cx="502356" cy="488950"/>
          </a:xfrm>
          <a:prstGeom prst="rect">
            <a:avLst/>
          </a:prstGeom>
          <a:noFill/>
        </p:spPr>
      </p:pic>
      <p:sp>
        <p:nvSpPr>
          <p:cNvPr id="35928" name="Line 88"/>
          <p:cNvSpPr>
            <a:spLocks noChangeShapeType="1"/>
          </p:cNvSpPr>
          <p:nvPr/>
        </p:nvSpPr>
        <p:spPr bwMode="auto">
          <a:xfrm flipH="1" flipV="1">
            <a:off x="6894689" y="4407307"/>
            <a:ext cx="0" cy="82550"/>
          </a:xfrm>
          <a:prstGeom prst="line">
            <a:avLst/>
          </a:prstGeom>
          <a:noFill/>
          <a:ln w="12700">
            <a:solidFill>
              <a:schemeClr val="tx1"/>
            </a:solidFill>
            <a:round/>
            <a:headEnd/>
            <a:tailEnd/>
          </a:ln>
          <a:effectLst/>
        </p:spPr>
        <p:txBody>
          <a:bodyPr/>
          <a:lstStyle/>
          <a:p>
            <a:endParaRPr lang="de-DE"/>
          </a:p>
        </p:txBody>
      </p:sp>
      <p:pic>
        <p:nvPicPr>
          <p:cNvPr id="35934" name="Picture 94"/>
          <p:cNvPicPr>
            <a:picLocks noChangeAspect="1" noChangeArrowheads="1"/>
          </p:cNvPicPr>
          <p:nvPr/>
        </p:nvPicPr>
        <p:blipFill>
          <a:blip r:embed="rId5" cstate="print">
            <a:lum contrast="6000"/>
          </a:blip>
          <a:srcRect/>
          <a:stretch>
            <a:fillRect/>
          </a:stretch>
        </p:blipFill>
        <p:spPr bwMode="auto">
          <a:xfrm>
            <a:off x="2850445" y="4042182"/>
            <a:ext cx="640644" cy="311150"/>
          </a:xfrm>
          <a:prstGeom prst="rect">
            <a:avLst/>
          </a:prstGeom>
          <a:noFill/>
          <a:ln w="9525">
            <a:noFill/>
            <a:miter lim="800000"/>
            <a:headEnd/>
            <a:tailEnd/>
          </a:ln>
          <a:effectLst/>
        </p:spPr>
      </p:pic>
      <p:pic>
        <p:nvPicPr>
          <p:cNvPr id="35935" name="Picture 95"/>
          <p:cNvPicPr>
            <a:picLocks noChangeAspect="1" noChangeArrowheads="1"/>
          </p:cNvPicPr>
          <p:nvPr/>
        </p:nvPicPr>
        <p:blipFill>
          <a:blip r:embed="rId5" cstate="print">
            <a:lum contrast="6000"/>
          </a:blip>
          <a:srcRect/>
          <a:stretch>
            <a:fillRect/>
          </a:stretch>
        </p:blipFill>
        <p:spPr bwMode="auto">
          <a:xfrm>
            <a:off x="3564467" y="4039007"/>
            <a:ext cx="639234" cy="311150"/>
          </a:xfrm>
          <a:prstGeom prst="rect">
            <a:avLst/>
          </a:prstGeom>
          <a:noFill/>
          <a:ln w="9525">
            <a:noFill/>
            <a:miter lim="800000"/>
            <a:headEnd/>
            <a:tailEnd/>
          </a:ln>
          <a:effectLst/>
        </p:spPr>
      </p:pic>
      <p:pic>
        <p:nvPicPr>
          <p:cNvPr id="35936" name="Picture 96"/>
          <p:cNvPicPr>
            <a:picLocks noChangeAspect="1" noChangeArrowheads="1"/>
          </p:cNvPicPr>
          <p:nvPr/>
        </p:nvPicPr>
        <p:blipFill>
          <a:blip r:embed="rId5" cstate="print">
            <a:lum contrast="6000"/>
          </a:blip>
          <a:srcRect/>
          <a:stretch>
            <a:fillRect/>
          </a:stretch>
        </p:blipFill>
        <p:spPr bwMode="auto">
          <a:xfrm>
            <a:off x="4844345" y="4045358"/>
            <a:ext cx="639233" cy="309563"/>
          </a:xfrm>
          <a:prstGeom prst="rect">
            <a:avLst/>
          </a:prstGeom>
          <a:noFill/>
          <a:ln w="9525">
            <a:noFill/>
            <a:miter lim="800000"/>
            <a:headEnd/>
            <a:tailEnd/>
          </a:ln>
          <a:effectLst/>
        </p:spPr>
      </p:pic>
      <p:pic>
        <p:nvPicPr>
          <p:cNvPr id="35937" name="Picture 97"/>
          <p:cNvPicPr>
            <a:picLocks noChangeAspect="1" noChangeArrowheads="1"/>
          </p:cNvPicPr>
          <p:nvPr/>
        </p:nvPicPr>
        <p:blipFill>
          <a:blip r:embed="rId5" cstate="print">
            <a:lum contrast="6000"/>
          </a:blip>
          <a:srcRect/>
          <a:stretch>
            <a:fillRect/>
          </a:stretch>
        </p:blipFill>
        <p:spPr bwMode="auto">
          <a:xfrm>
            <a:off x="5556956" y="4040595"/>
            <a:ext cx="642056" cy="311150"/>
          </a:xfrm>
          <a:prstGeom prst="rect">
            <a:avLst/>
          </a:prstGeom>
          <a:noFill/>
          <a:ln w="9525">
            <a:noFill/>
            <a:miter lim="800000"/>
            <a:headEnd/>
            <a:tailEnd/>
          </a:ln>
          <a:effectLst/>
        </p:spPr>
      </p:pic>
      <p:pic>
        <p:nvPicPr>
          <p:cNvPr id="35939" name="Picture 99" descr="design_abbildungHG_weiss"/>
          <p:cNvPicPr>
            <a:picLocks noChangeAspect="1" noChangeArrowheads="1"/>
          </p:cNvPicPr>
          <p:nvPr/>
        </p:nvPicPr>
        <p:blipFill>
          <a:blip r:embed="rId4" cstate="print"/>
          <a:srcRect/>
          <a:stretch>
            <a:fillRect/>
          </a:stretch>
        </p:blipFill>
        <p:spPr bwMode="auto">
          <a:xfrm>
            <a:off x="1124657" y="5460768"/>
            <a:ext cx="464255" cy="450850"/>
          </a:xfrm>
          <a:prstGeom prst="rect">
            <a:avLst/>
          </a:prstGeom>
          <a:noFill/>
        </p:spPr>
      </p:pic>
      <p:sp>
        <p:nvSpPr>
          <p:cNvPr id="35941" name="Text Box 101"/>
          <p:cNvSpPr txBox="1">
            <a:spLocks noChangeArrowheads="1"/>
          </p:cNvSpPr>
          <p:nvPr/>
        </p:nvSpPr>
        <p:spPr bwMode="auto">
          <a:xfrm>
            <a:off x="1545167" y="5517530"/>
            <a:ext cx="5203604" cy="307777"/>
          </a:xfrm>
          <a:prstGeom prst="rect">
            <a:avLst/>
          </a:prstGeom>
          <a:noFill/>
          <a:ln w="9525">
            <a:noFill/>
            <a:miter lim="800000"/>
            <a:headEnd/>
            <a:tailEnd/>
          </a:ln>
          <a:effectLst/>
        </p:spPr>
        <p:txBody>
          <a:bodyPr wrap="none">
            <a:spAutoFit/>
          </a:bodyPr>
          <a:lstStyle/>
          <a:p>
            <a:r>
              <a:rPr lang="de-DE" sz="1400" dirty="0">
                <a:latin typeface="Arial" pitchFamily="34" charset="0"/>
              </a:rPr>
              <a:t>= </a:t>
            </a:r>
            <a:r>
              <a:rPr lang="de-DE" sz="1400" dirty="0" smtClean="0">
                <a:latin typeface="Arial" pitchFamily="34" charset="0"/>
              </a:rPr>
              <a:t>T1-weighted MRI, DWI, </a:t>
            </a:r>
            <a:r>
              <a:rPr lang="de-DE" sz="1400" dirty="0" err="1" smtClean="0">
                <a:latin typeface="Arial" pitchFamily="34" charset="0"/>
              </a:rPr>
              <a:t>resting-state</a:t>
            </a:r>
            <a:r>
              <a:rPr lang="de-DE" sz="1400" dirty="0" smtClean="0">
                <a:latin typeface="Arial" pitchFamily="34" charset="0"/>
              </a:rPr>
              <a:t> fMRI (n=28,</a:t>
            </a:r>
            <a:r>
              <a:rPr lang="de-DE" sz="1400" dirty="0" smtClean="0">
                <a:latin typeface="Arial" pitchFamily="34" charset="0"/>
                <a:cs typeface="Arial" pitchFamily="34" charset="0"/>
              </a:rPr>
              <a:t> </a:t>
            </a:r>
            <a:r>
              <a:rPr lang="en-US" sz="1400" dirty="0" smtClean="0">
                <a:latin typeface="Arial" pitchFamily="34" charset="0"/>
                <a:cs typeface="Arial" pitchFamily="34" charset="0"/>
              </a:rPr>
              <a:t>Ø age 26 y)</a:t>
            </a:r>
            <a:endParaRPr lang="de-DE" sz="1400" dirty="0">
              <a:latin typeface="Arial" pitchFamily="34" charset="0"/>
              <a:cs typeface="Arial" pitchFamily="34" charset="0"/>
            </a:endParaRPr>
          </a:p>
        </p:txBody>
      </p:sp>
      <p:grpSp>
        <p:nvGrpSpPr>
          <p:cNvPr id="36231" name="Group 391"/>
          <p:cNvGrpSpPr>
            <a:grpSpLocks/>
          </p:cNvGrpSpPr>
          <p:nvPr/>
        </p:nvGrpSpPr>
        <p:grpSpPr bwMode="auto">
          <a:xfrm>
            <a:off x="1040384" y="3192871"/>
            <a:ext cx="2278946" cy="307975"/>
            <a:chOff x="978" y="2059"/>
            <a:chExt cx="1615" cy="194"/>
          </a:xfrm>
        </p:grpSpPr>
        <p:sp>
          <p:nvSpPr>
            <p:cNvPr id="35938" name="Text Box 98"/>
            <p:cNvSpPr txBox="1">
              <a:spLocks noChangeArrowheads="1"/>
            </p:cNvSpPr>
            <p:nvPr/>
          </p:nvSpPr>
          <p:spPr bwMode="auto">
            <a:xfrm>
              <a:off x="1387" y="2059"/>
              <a:ext cx="1206" cy="194"/>
            </a:xfrm>
            <a:prstGeom prst="rect">
              <a:avLst/>
            </a:prstGeom>
            <a:noFill/>
            <a:ln w="9525">
              <a:noFill/>
              <a:miter lim="800000"/>
              <a:headEnd/>
              <a:tailEnd/>
            </a:ln>
            <a:effectLst/>
          </p:spPr>
          <p:txBody>
            <a:bodyPr wrap="none">
              <a:spAutoFit/>
            </a:bodyPr>
            <a:lstStyle/>
            <a:p>
              <a:r>
                <a:rPr lang="de-DE" sz="1400" dirty="0">
                  <a:latin typeface="Arial" pitchFamily="34" charset="0"/>
                </a:rPr>
                <a:t>= 45 min. per </a:t>
              </a:r>
              <a:r>
                <a:rPr lang="de-DE" sz="1400" dirty="0" err="1" smtClean="0">
                  <a:latin typeface="Arial" pitchFamily="34" charset="0"/>
                </a:rPr>
                <a:t>week</a:t>
              </a:r>
              <a:endParaRPr lang="en-GB" sz="1400" dirty="0">
                <a:latin typeface="Arial" pitchFamily="34" charset="0"/>
              </a:endParaRPr>
            </a:p>
          </p:txBody>
        </p:sp>
        <p:pic>
          <p:nvPicPr>
            <p:cNvPr id="35940" name="Picture 100"/>
            <p:cNvPicPr>
              <a:picLocks noChangeAspect="1" noChangeArrowheads="1"/>
            </p:cNvPicPr>
            <p:nvPr/>
          </p:nvPicPr>
          <p:blipFill>
            <a:blip r:embed="rId5" cstate="print">
              <a:lum contrast="6000"/>
            </a:blip>
            <a:srcRect/>
            <a:stretch>
              <a:fillRect/>
            </a:stretch>
          </p:blipFill>
          <p:spPr bwMode="auto">
            <a:xfrm>
              <a:off x="978" y="2059"/>
              <a:ext cx="437" cy="177"/>
            </a:xfrm>
            <a:prstGeom prst="rect">
              <a:avLst/>
            </a:prstGeom>
            <a:noFill/>
            <a:ln w="9525">
              <a:noFill/>
              <a:miter lim="800000"/>
              <a:headEnd/>
              <a:tailEnd/>
            </a:ln>
            <a:effectLst/>
          </p:spPr>
        </p:pic>
      </p:grpSp>
      <p:sp>
        <p:nvSpPr>
          <p:cNvPr id="53" name="TextBox 52"/>
          <p:cNvSpPr txBox="1"/>
          <p:nvPr/>
        </p:nvSpPr>
        <p:spPr>
          <a:xfrm>
            <a:off x="5896772" y="5895835"/>
            <a:ext cx="3181127" cy="584775"/>
          </a:xfrm>
          <a:prstGeom prst="rect">
            <a:avLst/>
          </a:prstGeom>
          <a:noFill/>
        </p:spPr>
        <p:txBody>
          <a:bodyPr wrap="none" rtlCol="0">
            <a:spAutoFit/>
          </a:bodyPr>
          <a:lstStyle/>
          <a:p>
            <a:r>
              <a:rPr lang="de-DE" sz="1600" dirty="0" smtClean="0">
                <a:latin typeface="Arial" pitchFamily="34" charset="0"/>
                <a:cs typeface="Arial" pitchFamily="34" charset="0"/>
              </a:rPr>
              <a:t>Taubert et al. (2010) </a:t>
            </a:r>
            <a:r>
              <a:rPr lang="de-DE" sz="1600" i="1" dirty="0" smtClean="0">
                <a:latin typeface="Arial" pitchFamily="34" charset="0"/>
                <a:cs typeface="Arial" pitchFamily="34" charset="0"/>
              </a:rPr>
              <a:t>J </a:t>
            </a:r>
            <a:r>
              <a:rPr lang="de-DE" sz="1600" i="1" dirty="0" err="1" smtClean="0">
                <a:latin typeface="Arial" pitchFamily="34" charset="0"/>
                <a:cs typeface="Arial" pitchFamily="34" charset="0"/>
              </a:rPr>
              <a:t>Neurosci</a:t>
            </a:r>
            <a:endParaRPr lang="de-DE" sz="1600" i="1" dirty="0" smtClean="0">
              <a:latin typeface="Arial" pitchFamily="34" charset="0"/>
              <a:cs typeface="Arial" pitchFamily="34" charset="0"/>
            </a:endParaRPr>
          </a:p>
          <a:p>
            <a:r>
              <a:rPr lang="de-DE" sz="1600" dirty="0" smtClean="0">
                <a:latin typeface="Arial" pitchFamily="34" charset="0"/>
                <a:cs typeface="Arial" pitchFamily="34" charset="0"/>
              </a:rPr>
              <a:t>Taubert et al. (2011) </a:t>
            </a:r>
            <a:r>
              <a:rPr lang="de-DE" sz="1600" i="1" dirty="0" smtClean="0">
                <a:latin typeface="Arial" pitchFamily="34" charset="0"/>
                <a:cs typeface="Arial" pitchFamily="34" charset="0"/>
              </a:rPr>
              <a:t>Neuroimage</a:t>
            </a:r>
            <a:endParaRPr lang="de-DE" sz="1600" i="1" dirty="0">
              <a:latin typeface="Arial" pitchFamily="34" charset="0"/>
              <a:cs typeface="Arial" pitchFamily="34" charset="0"/>
            </a:endParaRPr>
          </a:p>
        </p:txBody>
      </p:sp>
      <p:sp>
        <p:nvSpPr>
          <p:cNvPr id="52" name="Text Box 8"/>
          <p:cNvSpPr txBox="1">
            <a:spLocks noChangeArrowheads="1"/>
          </p:cNvSpPr>
          <p:nvPr/>
        </p:nvSpPr>
        <p:spPr bwMode="auto">
          <a:xfrm>
            <a:off x="2267169" y="213292"/>
            <a:ext cx="446301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rgbClr val="00B050"/>
                </a:solidFill>
                <a:cs typeface="Arial" pitchFamily="34" charset="0"/>
              </a:rPr>
              <a:t>Methods: Balancing Task</a:t>
            </a:r>
            <a:endParaRPr lang="en-US" sz="3000" dirty="0">
              <a:solidFill>
                <a:srgbClr val="00B050"/>
              </a:solidFill>
              <a:cs typeface="Arial" pitchFamily="34" charset="0"/>
            </a:endParaRPr>
          </a:p>
        </p:txBody>
      </p:sp>
      <p:pic>
        <p:nvPicPr>
          <p:cNvPr id="2" name="tr_1.avi">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2778676" y="893762"/>
            <a:ext cx="3407329" cy="1916623"/>
          </a:xfrm>
          <a:prstGeom prst="rect">
            <a:avLst/>
          </a:prstGeom>
        </p:spPr>
      </p:pic>
    </p:spTree>
    <p:extLst>
      <p:ext uri="{BB962C8B-B14F-4D97-AF65-F5344CB8AC3E}">
        <p14:creationId xmlns:p14="http://schemas.microsoft.com/office/powerpoint/2010/main" xmlns="" val="17227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8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8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88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8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8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8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8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8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8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8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8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89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90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9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9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9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9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90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9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9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9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9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9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9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59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9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9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9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92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59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92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93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593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593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593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59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594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2"/>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clickEffect">
                                  <p:stCondLst>
                                    <p:cond delay="0"/>
                                  </p:stCondLst>
                                  <p:childTnLst>
                                    <p:cmd type="call" cmd="togglePause">
                                      <p:cBhvr>
                                        <p:cTn id="99" dur="1" fill="hold"/>
                                        <p:tgtEl>
                                          <p:spTgt spid="2"/>
                                        </p:tgtEl>
                                      </p:cBhvr>
                                    </p:cmd>
                                  </p:childTnLst>
                                </p:cTn>
                              </p:par>
                            </p:childTnLst>
                          </p:cTn>
                        </p:par>
                      </p:childTnLst>
                    </p:cTn>
                  </p:par>
                </p:childTnLst>
              </p:cTn>
              <p:nextCondLst>
                <p:cond evt="onClick" delay="0">
                  <p:tgtEl>
                    <p:spTgt spid="2"/>
                  </p:tgtEl>
                </p:cond>
              </p:nextCondLst>
            </p:seq>
            <p:video>
              <p:cMediaNode vol="80000">
                <p:cTn id="100" fill="hold" display="0">
                  <p:stCondLst>
                    <p:cond delay="indefinite"/>
                  </p:stCondLst>
                </p:cTn>
                <p:tgtEl>
                  <p:spTgt spid="2"/>
                </p:tgtEl>
              </p:cMediaNode>
            </p:video>
          </p:childTnLst>
        </p:cTn>
      </p:par>
    </p:tnLst>
    <p:bldLst>
      <p:bldP spid="35843" grpId="0" animBg="1"/>
      <p:bldP spid="35844" grpId="0" animBg="1"/>
      <p:bldP spid="35853" grpId="0" animBg="1"/>
      <p:bldP spid="35860" grpId="0" animBg="1"/>
      <p:bldP spid="35867" grpId="0" animBg="1"/>
      <p:bldP spid="35874" grpId="0" animBg="1"/>
      <p:bldP spid="35881" grpId="0" animBg="1"/>
      <p:bldP spid="35888" grpId="0" animBg="1"/>
      <p:bldP spid="35889" grpId="0" animBg="1"/>
      <p:bldP spid="35890" grpId="0" animBg="1"/>
      <p:bldP spid="35891" grpId="0" animBg="1"/>
      <p:bldP spid="35894" grpId="0"/>
      <p:bldP spid="35895" grpId="0"/>
      <p:bldP spid="35896" grpId="0"/>
      <p:bldP spid="35897" grpId="0"/>
      <p:bldP spid="35898" grpId="0"/>
      <p:bldP spid="35899" grpId="0"/>
      <p:bldP spid="35904" grpId="0" animBg="1"/>
      <p:bldP spid="35905" grpId="0" animBg="1"/>
      <p:bldP spid="35906" grpId="0" animBg="1"/>
      <p:bldP spid="35909" grpId="0"/>
      <p:bldP spid="35910" grpId="0" animBg="1"/>
      <p:bldP spid="35912" grpId="0" animBg="1"/>
      <p:bldP spid="35913" grpId="0" animBg="1"/>
      <p:bldP spid="35914" grpId="0" animBg="1"/>
      <p:bldP spid="35917" grpId="0" animBg="1"/>
      <p:bldP spid="35919" grpId="0" animBg="1"/>
      <p:bldP spid="35920" grpId="0" animBg="1"/>
      <p:bldP spid="35921" grpId="0" animBg="1"/>
      <p:bldP spid="35924" grpId="0" animBg="1"/>
      <p:bldP spid="35928" grpId="0" animBg="1"/>
      <p:bldP spid="3594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396293" y="2197586"/>
            <a:ext cx="8333819" cy="3093582"/>
            <a:chOff x="408016" y="2150694"/>
            <a:chExt cx="8333819" cy="3093582"/>
          </a:xfrm>
        </p:grpSpPr>
        <p:sp>
          <p:nvSpPr>
            <p:cNvPr id="12293" name="Rectangle 753"/>
            <p:cNvSpPr>
              <a:spLocks noChangeArrowheads="1"/>
            </p:cNvSpPr>
            <p:nvPr/>
          </p:nvSpPr>
          <p:spPr bwMode="auto">
            <a:xfrm>
              <a:off x="7906456" y="2185619"/>
              <a:ext cx="705556" cy="2617788"/>
            </a:xfrm>
            <a:prstGeom prst="rect">
              <a:avLst/>
            </a:prstGeom>
            <a:solidFill>
              <a:srgbClr val="C0C0C0">
                <a:alpha val="49019"/>
              </a:srgbClr>
            </a:solidFill>
            <a:ln w="25400">
              <a:noFill/>
              <a:miter lim="800000"/>
              <a:headEnd/>
              <a:tailEnd/>
            </a:ln>
          </p:spPr>
          <p:txBody>
            <a:bodyPr wrap="none" anchor="ctr"/>
            <a:lstStyle/>
            <a:p>
              <a:endParaRPr lang="de-DE"/>
            </a:p>
          </p:txBody>
        </p:sp>
        <p:sp>
          <p:nvSpPr>
            <p:cNvPr id="12294" name="Rectangle 13"/>
            <p:cNvSpPr>
              <a:spLocks noChangeArrowheads="1"/>
            </p:cNvSpPr>
            <p:nvPr/>
          </p:nvSpPr>
          <p:spPr bwMode="auto">
            <a:xfrm>
              <a:off x="3732389" y="4293819"/>
              <a:ext cx="65" cy="246221"/>
            </a:xfrm>
            <a:prstGeom prst="rect">
              <a:avLst/>
            </a:prstGeom>
            <a:noFill/>
            <a:ln w="25400">
              <a:noFill/>
              <a:miter lim="800000"/>
              <a:headEnd/>
              <a:tailEnd/>
            </a:ln>
          </p:spPr>
          <p:txBody>
            <a:bodyPr wrap="none" lIns="0" tIns="0" rIns="0" bIns="0">
              <a:spAutoFit/>
            </a:bodyPr>
            <a:lstStyle/>
            <a:p>
              <a:endParaRPr lang="en-GB" sz="1600">
                <a:latin typeface="Arial" pitchFamily="34" charset="0"/>
                <a:cs typeface="Arial" pitchFamily="34" charset="0"/>
              </a:endParaRPr>
            </a:p>
          </p:txBody>
        </p:sp>
        <p:sp>
          <p:nvSpPr>
            <p:cNvPr id="12296" name="Line 6"/>
            <p:cNvSpPr>
              <a:spLocks noChangeShapeType="1"/>
            </p:cNvSpPr>
            <p:nvPr/>
          </p:nvSpPr>
          <p:spPr bwMode="auto">
            <a:xfrm>
              <a:off x="1024468" y="4825632"/>
              <a:ext cx="5271911" cy="0"/>
            </a:xfrm>
            <a:prstGeom prst="line">
              <a:avLst/>
            </a:prstGeom>
            <a:noFill/>
            <a:ln w="19050">
              <a:solidFill>
                <a:srgbClr val="000000"/>
              </a:solidFill>
              <a:round/>
              <a:headEnd/>
              <a:tailEnd/>
            </a:ln>
          </p:spPr>
          <p:txBody>
            <a:bodyPr/>
            <a:lstStyle/>
            <a:p>
              <a:endParaRPr lang="de-DE"/>
            </a:p>
          </p:txBody>
        </p:sp>
        <p:sp>
          <p:nvSpPr>
            <p:cNvPr id="12297" name="Rectangle 7"/>
            <p:cNvSpPr>
              <a:spLocks noChangeArrowheads="1"/>
            </p:cNvSpPr>
            <p:nvPr/>
          </p:nvSpPr>
          <p:spPr bwMode="auto">
            <a:xfrm>
              <a:off x="1182435" y="5017719"/>
              <a:ext cx="517770" cy="215444"/>
            </a:xfrm>
            <a:prstGeom prst="rect">
              <a:avLst/>
            </a:prstGeom>
            <a:noFill/>
            <a:ln w="25400">
              <a:noFill/>
              <a:miter lim="800000"/>
              <a:headEnd/>
              <a:tailEnd/>
            </a:ln>
          </p:spPr>
          <p:txBody>
            <a:bodyPr wrap="none" lIns="0" tIns="0" rIns="0" bIns="0">
              <a:spAutoFit/>
            </a:bodyPr>
            <a:lstStyle/>
            <a:p>
              <a:r>
                <a:rPr lang="en-GB" sz="1400" dirty="0" smtClean="0">
                  <a:solidFill>
                    <a:srgbClr val="000000"/>
                  </a:solidFill>
                  <a:latin typeface="Arial" pitchFamily="34" charset="0"/>
                  <a:cs typeface="Arial" pitchFamily="34" charset="0"/>
                </a:rPr>
                <a:t>week1</a:t>
              </a:r>
              <a:endParaRPr lang="en-GB" sz="1400" dirty="0">
                <a:latin typeface="Arial" pitchFamily="34" charset="0"/>
                <a:cs typeface="Arial" pitchFamily="34" charset="0"/>
              </a:endParaRPr>
            </a:p>
          </p:txBody>
        </p:sp>
        <p:sp>
          <p:nvSpPr>
            <p:cNvPr id="12298" name="Rectangle 8"/>
            <p:cNvSpPr>
              <a:spLocks noChangeArrowheads="1"/>
            </p:cNvSpPr>
            <p:nvPr/>
          </p:nvSpPr>
          <p:spPr bwMode="auto">
            <a:xfrm>
              <a:off x="1937380" y="5017719"/>
              <a:ext cx="517770" cy="215444"/>
            </a:xfrm>
            <a:prstGeom prst="rect">
              <a:avLst/>
            </a:prstGeom>
            <a:noFill/>
            <a:ln w="25400">
              <a:noFill/>
              <a:miter lim="800000"/>
              <a:headEnd/>
              <a:tailEnd/>
            </a:ln>
          </p:spPr>
          <p:txBody>
            <a:bodyPr wrap="none" lIns="0" tIns="0" rIns="0" bIns="0">
              <a:spAutoFit/>
            </a:bodyPr>
            <a:lstStyle/>
            <a:p>
              <a:r>
                <a:rPr lang="en-GB" sz="1400" dirty="0" smtClean="0">
                  <a:solidFill>
                    <a:srgbClr val="000000"/>
                  </a:solidFill>
                  <a:latin typeface="Arial" pitchFamily="34" charset="0"/>
                  <a:cs typeface="Arial" pitchFamily="34" charset="0"/>
                </a:rPr>
                <a:t>week2</a:t>
              </a:r>
              <a:endParaRPr lang="en-GB" sz="1400" dirty="0">
                <a:latin typeface="Arial" pitchFamily="34" charset="0"/>
                <a:cs typeface="Arial" pitchFamily="34" charset="0"/>
              </a:endParaRPr>
            </a:p>
          </p:txBody>
        </p:sp>
        <p:sp>
          <p:nvSpPr>
            <p:cNvPr id="12299" name="Rectangle 9"/>
            <p:cNvSpPr>
              <a:spLocks noChangeArrowheads="1"/>
            </p:cNvSpPr>
            <p:nvPr/>
          </p:nvSpPr>
          <p:spPr bwMode="auto">
            <a:xfrm>
              <a:off x="2760057" y="5017719"/>
              <a:ext cx="517770" cy="215444"/>
            </a:xfrm>
            <a:prstGeom prst="rect">
              <a:avLst/>
            </a:prstGeom>
            <a:noFill/>
            <a:ln w="25400">
              <a:noFill/>
              <a:miter lim="800000"/>
              <a:headEnd/>
              <a:tailEnd/>
            </a:ln>
          </p:spPr>
          <p:txBody>
            <a:bodyPr wrap="none" lIns="0" tIns="0" rIns="0" bIns="0">
              <a:spAutoFit/>
            </a:bodyPr>
            <a:lstStyle/>
            <a:p>
              <a:r>
                <a:rPr lang="en-GB" sz="1400" dirty="0" smtClean="0">
                  <a:solidFill>
                    <a:srgbClr val="000000"/>
                  </a:solidFill>
                  <a:latin typeface="Arial" pitchFamily="34" charset="0"/>
                  <a:cs typeface="Arial" pitchFamily="34" charset="0"/>
                </a:rPr>
                <a:t>week3</a:t>
              </a:r>
              <a:endParaRPr lang="en-GB" sz="1400" dirty="0">
                <a:latin typeface="Arial" pitchFamily="34" charset="0"/>
                <a:cs typeface="Arial" pitchFamily="34" charset="0"/>
              </a:endParaRPr>
            </a:p>
          </p:txBody>
        </p:sp>
        <p:sp>
          <p:nvSpPr>
            <p:cNvPr id="12300" name="Rectangle 10"/>
            <p:cNvSpPr>
              <a:spLocks noChangeArrowheads="1"/>
            </p:cNvSpPr>
            <p:nvPr/>
          </p:nvSpPr>
          <p:spPr bwMode="auto">
            <a:xfrm>
              <a:off x="3579913" y="5028832"/>
              <a:ext cx="517770" cy="215444"/>
            </a:xfrm>
            <a:prstGeom prst="rect">
              <a:avLst/>
            </a:prstGeom>
            <a:noFill/>
            <a:ln w="25400">
              <a:noFill/>
              <a:miter lim="800000"/>
              <a:headEnd/>
              <a:tailEnd/>
            </a:ln>
          </p:spPr>
          <p:txBody>
            <a:bodyPr wrap="none" lIns="0" tIns="0" rIns="0" bIns="0">
              <a:spAutoFit/>
            </a:bodyPr>
            <a:lstStyle/>
            <a:p>
              <a:r>
                <a:rPr lang="en-GB" sz="1400" dirty="0" smtClean="0">
                  <a:solidFill>
                    <a:srgbClr val="000000"/>
                  </a:solidFill>
                  <a:latin typeface="Arial" pitchFamily="34" charset="0"/>
                  <a:cs typeface="Arial" pitchFamily="34" charset="0"/>
                </a:rPr>
                <a:t>week4</a:t>
              </a:r>
              <a:endParaRPr lang="en-GB" sz="1400" dirty="0">
                <a:latin typeface="Arial" pitchFamily="34" charset="0"/>
                <a:cs typeface="Arial" pitchFamily="34" charset="0"/>
              </a:endParaRPr>
            </a:p>
          </p:txBody>
        </p:sp>
        <p:sp>
          <p:nvSpPr>
            <p:cNvPr id="12301" name="Rectangle 11"/>
            <p:cNvSpPr>
              <a:spLocks noChangeArrowheads="1"/>
            </p:cNvSpPr>
            <p:nvPr/>
          </p:nvSpPr>
          <p:spPr bwMode="auto">
            <a:xfrm>
              <a:off x="4401180" y="5017719"/>
              <a:ext cx="517770" cy="215444"/>
            </a:xfrm>
            <a:prstGeom prst="rect">
              <a:avLst/>
            </a:prstGeom>
            <a:noFill/>
            <a:ln w="25400">
              <a:noFill/>
              <a:miter lim="800000"/>
              <a:headEnd/>
              <a:tailEnd/>
            </a:ln>
          </p:spPr>
          <p:txBody>
            <a:bodyPr wrap="none" lIns="0" tIns="0" rIns="0" bIns="0">
              <a:spAutoFit/>
            </a:bodyPr>
            <a:lstStyle/>
            <a:p>
              <a:r>
                <a:rPr lang="en-GB" sz="1400" dirty="0" smtClean="0">
                  <a:solidFill>
                    <a:srgbClr val="000000"/>
                  </a:solidFill>
                  <a:latin typeface="Arial" pitchFamily="34" charset="0"/>
                  <a:cs typeface="Arial" pitchFamily="34" charset="0"/>
                </a:rPr>
                <a:t>week5</a:t>
              </a:r>
              <a:endParaRPr lang="en-GB" sz="1400" dirty="0">
                <a:latin typeface="Arial" pitchFamily="34" charset="0"/>
                <a:cs typeface="Arial" pitchFamily="34" charset="0"/>
              </a:endParaRPr>
            </a:p>
          </p:txBody>
        </p:sp>
        <p:sp>
          <p:nvSpPr>
            <p:cNvPr id="12302" name="Rectangle 12"/>
            <p:cNvSpPr>
              <a:spLocks noChangeArrowheads="1"/>
            </p:cNvSpPr>
            <p:nvPr/>
          </p:nvSpPr>
          <p:spPr bwMode="auto">
            <a:xfrm>
              <a:off x="5235146" y="5028832"/>
              <a:ext cx="517770" cy="215444"/>
            </a:xfrm>
            <a:prstGeom prst="rect">
              <a:avLst/>
            </a:prstGeom>
            <a:noFill/>
            <a:ln w="25400">
              <a:noFill/>
              <a:miter lim="800000"/>
              <a:headEnd/>
              <a:tailEnd/>
            </a:ln>
          </p:spPr>
          <p:txBody>
            <a:bodyPr wrap="none" lIns="0" tIns="0" rIns="0" bIns="0">
              <a:spAutoFit/>
            </a:bodyPr>
            <a:lstStyle/>
            <a:p>
              <a:r>
                <a:rPr lang="en-GB" sz="1400" dirty="0" smtClean="0">
                  <a:solidFill>
                    <a:srgbClr val="000000"/>
                  </a:solidFill>
                  <a:latin typeface="Arial" pitchFamily="34" charset="0"/>
                  <a:cs typeface="Arial" pitchFamily="34" charset="0"/>
                </a:rPr>
                <a:t>week6</a:t>
              </a:r>
              <a:endParaRPr lang="en-GB" sz="1400" dirty="0">
                <a:latin typeface="Arial" pitchFamily="34" charset="0"/>
                <a:cs typeface="Arial" pitchFamily="34" charset="0"/>
              </a:endParaRPr>
            </a:p>
          </p:txBody>
        </p:sp>
        <p:sp>
          <p:nvSpPr>
            <p:cNvPr id="12303" name="Line 14"/>
            <p:cNvSpPr>
              <a:spLocks noChangeShapeType="1"/>
            </p:cNvSpPr>
            <p:nvPr/>
          </p:nvSpPr>
          <p:spPr bwMode="auto">
            <a:xfrm>
              <a:off x="1406878" y="4822457"/>
              <a:ext cx="0" cy="96838"/>
            </a:xfrm>
            <a:prstGeom prst="line">
              <a:avLst/>
            </a:prstGeom>
            <a:noFill/>
            <a:ln w="19050">
              <a:solidFill>
                <a:schemeClr val="tx1"/>
              </a:solidFill>
              <a:round/>
              <a:headEnd/>
              <a:tailEnd/>
            </a:ln>
          </p:spPr>
          <p:txBody>
            <a:bodyPr/>
            <a:lstStyle/>
            <a:p>
              <a:endParaRPr lang="de-DE"/>
            </a:p>
          </p:txBody>
        </p:sp>
        <p:sp>
          <p:nvSpPr>
            <p:cNvPr id="12304" name="Line 15"/>
            <p:cNvSpPr>
              <a:spLocks noChangeShapeType="1"/>
            </p:cNvSpPr>
            <p:nvPr/>
          </p:nvSpPr>
          <p:spPr bwMode="auto">
            <a:xfrm>
              <a:off x="2161823" y="4817694"/>
              <a:ext cx="0" cy="96838"/>
            </a:xfrm>
            <a:prstGeom prst="line">
              <a:avLst/>
            </a:prstGeom>
            <a:noFill/>
            <a:ln w="19050">
              <a:solidFill>
                <a:schemeClr val="tx1"/>
              </a:solidFill>
              <a:round/>
              <a:headEnd/>
              <a:tailEnd/>
            </a:ln>
          </p:spPr>
          <p:txBody>
            <a:bodyPr/>
            <a:lstStyle/>
            <a:p>
              <a:endParaRPr lang="de-DE"/>
            </a:p>
          </p:txBody>
        </p:sp>
        <p:sp>
          <p:nvSpPr>
            <p:cNvPr id="12305" name="Line 16"/>
            <p:cNvSpPr>
              <a:spLocks noChangeShapeType="1"/>
            </p:cNvSpPr>
            <p:nvPr/>
          </p:nvSpPr>
          <p:spPr bwMode="auto">
            <a:xfrm>
              <a:off x="2976034" y="4817694"/>
              <a:ext cx="0" cy="96838"/>
            </a:xfrm>
            <a:prstGeom prst="line">
              <a:avLst/>
            </a:prstGeom>
            <a:noFill/>
            <a:ln w="19050">
              <a:solidFill>
                <a:schemeClr val="tx1"/>
              </a:solidFill>
              <a:round/>
              <a:headEnd/>
              <a:tailEnd/>
            </a:ln>
          </p:spPr>
          <p:txBody>
            <a:bodyPr/>
            <a:lstStyle/>
            <a:p>
              <a:endParaRPr lang="de-DE"/>
            </a:p>
          </p:txBody>
        </p:sp>
        <p:sp>
          <p:nvSpPr>
            <p:cNvPr id="12306" name="Line 17"/>
            <p:cNvSpPr>
              <a:spLocks noChangeShapeType="1"/>
            </p:cNvSpPr>
            <p:nvPr/>
          </p:nvSpPr>
          <p:spPr bwMode="auto">
            <a:xfrm>
              <a:off x="3787423" y="4827219"/>
              <a:ext cx="0" cy="96838"/>
            </a:xfrm>
            <a:prstGeom prst="line">
              <a:avLst/>
            </a:prstGeom>
            <a:noFill/>
            <a:ln w="19050">
              <a:solidFill>
                <a:schemeClr val="tx1"/>
              </a:solidFill>
              <a:round/>
              <a:headEnd/>
              <a:tailEnd/>
            </a:ln>
          </p:spPr>
          <p:txBody>
            <a:bodyPr/>
            <a:lstStyle/>
            <a:p>
              <a:endParaRPr lang="de-DE"/>
            </a:p>
          </p:txBody>
        </p:sp>
        <p:sp>
          <p:nvSpPr>
            <p:cNvPr id="12307" name="Line 18"/>
            <p:cNvSpPr>
              <a:spLocks noChangeShapeType="1"/>
            </p:cNvSpPr>
            <p:nvPr/>
          </p:nvSpPr>
          <p:spPr bwMode="auto">
            <a:xfrm>
              <a:off x="4621389" y="4817694"/>
              <a:ext cx="0" cy="96838"/>
            </a:xfrm>
            <a:prstGeom prst="line">
              <a:avLst/>
            </a:prstGeom>
            <a:noFill/>
            <a:ln w="19050">
              <a:solidFill>
                <a:schemeClr val="tx1"/>
              </a:solidFill>
              <a:round/>
              <a:headEnd/>
              <a:tailEnd/>
            </a:ln>
          </p:spPr>
          <p:txBody>
            <a:bodyPr/>
            <a:lstStyle/>
            <a:p>
              <a:endParaRPr lang="de-DE"/>
            </a:p>
          </p:txBody>
        </p:sp>
        <p:sp>
          <p:nvSpPr>
            <p:cNvPr id="12308" name="Line 19"/>
            <p:cNvSpPr>
              <a:spLocks noChangeShapeType="1"/>
            </p:cNvSpPr>
            <p:nvPr/>
          </p:nvSpPr>
          <p:spPr bwMode="auto">
            <a:xfrm>
              <a:off x="5448300" y="4827219"/>
              <a:ext cx="0" cy="96838"/>
            </a:xfrm>
            <a:prstGeom prst="line">
              <a:avLst/>
            </a:prstGeom>
            <a:noFill/>
            <a:ln w="19050">
              <a:solidFill>
                <a:schemeClr val="tx1"/>
              </a:solidFill>
              <a:round/>
              <a:headEnd/>
              <a:tailEnd/>
            </a:ln>
          </p:spPr>
          <p:txBody>
            <a:bodyPr/>
            <a:lstStyle/>
            <a:p>
              <a:endParaRPr lang="de-DE"/>
            </a:p>
          </p:txBody>
        </p:sp>
        <p:sp>
          <p:nvSpPr>
            <p:cNvPr id="12309" name="Line 20"/>
            <p:cNvSpPr>
              <a:spLocks noChangeShapeType="1"/>
            </p:cNvSpPr>
            <p:nvPr/>
          </p:nvSpPr>
          <p:spPr bwMode="auto">
            <a:xfrm flipH="1">
              <a:off x="6334478" y="4651008"/>
              <a:ext cx="70556" cy="284163"/>
            </a:xfrm>
            <a:prstGeom prst="line">
              <a:avLst/>
            </a:prstGeom>
            <a:noFill/>
            <a:ln w="19050">
              <a:solidFill>
                <a:schemeClr val="tx1"/>
              </a:solidFill>
              <a:round/>
              <a:headEnd/>
              <a:tailEnd/>
            </a:ln>
          </p:spPr>
          <p:txBody>
            <a:bodyPr/>
            <a:lstStyle/>
            <a:p>
              <a:endParaRPr lang="de-DE"/>
            </a:p>
          </p:txBody>
        </p:sp>
        <p:sp>
          <p:nvSpPr>
            <p:cNvPr id="12310" name="Line 21"/>
            <p:cNvSpPr>
              <a:spLocks noChangeShapeType="1"/>
            </p:cNvSpPr>
            <p:nvPr/>
          </p:nvSpPr>
          <p:spPr bwMode="auto">
            <a:xfrm flipH="1">
              <a:off x="6419145" y="4651008"/>
              <a:ext cx="69145" cy="284163"/>
            </a:xfrm>
            <a:prstGeom prst="line">
              <a:avLst/>
            </a:prstGeom>
            <a:noFill/>
            <a:ln w="19050">
              <a:solidFill>
                <a:schemeClr val="tx1"/>
              </a:solidFill>
              <a:round/>
              <a:headEnd/>
              <a:tailEnd/>
            </a:ln>
          </p:spPr>
          <p:txBody>
            <a:bodyPr/>
            <a:lstStyle/>
            <a:p>
              <a:endParaRPr lang="de-DE"/>
            </a:p>
          </p:txBody>
        </p:sp>
        <p:sp>
          <p:nvSpPr>
            <p:cNvPr id="12311" name="Text Box 22"/>
            <p:cNvSpPr txBox="1">
              <a:spLocks noChangeArrowheads="1"/>
            </p:cNvSpPr>
            <p:nvPr/>
          </p:nvSpPr>
          <p:spPr bwMode="auto">
            <a:xfrm rot="16200000">
              <a:off x="5929402" y="3922445"/>
              <a:ext cx="1024639" cy="307777"/>
            </a:xfrm>
            <a:prstGeom prst="rect">
              <a:avLst/>
            </a:prstGeom>
            <a:noFill/>
            <a:ln w="25400">
              <a:noFill/>
              <a:miter lim="800000"/>
              <a:headEnd/>
              <a:tailEnd/>
            </a:ln>
          </p:spPr>
          <p:txBody>
            <a:bodyPr wrap="none">
              <a:spAutoFit/>
            </a:bodyPr>
            <a:lstStyle/>
            <a:p>
              <a:r>
                <a:rPr lang="de-DE" sz="1400" dirty="0">
                  <a:latin typeface="Arial" pitchFamily="34" charset="0"/>
                  <a:cs typeface="Arial" pitchFamily="34" charset="0"/>
                </a:rPr>
                <a:t>~3 </a:t>
              </a:r>
              <a:r>
                <a:rPr lang="de-DE" sz="1400" dirty="0" err="1" smtClean="0">
                  <a:latin typeface="Arial" pitchFamily="34" charset="0"/>
                  <a:cs typeface="Arial" pitchFamily="34" charset="0"/>
                </a:rPr>
                <a:t>months</a:t>
              </a:r>
              <a:endParaRPr lang="en-GB" sz="1400" dirty="0">
                <a:latin typeface="Arial" pitchFamily="34" charset="0"/>
                <a:cs typeface="Arial" pitchFamily="34" charset="0"/>
              </a:endParaRPr>
            </a:p>
          </p:txBody>
        </p:sp>
        <p:sp>
          <p:nvSpPr>
            <p:cNvPr id="12312" name="Rectangle 23"/>
            <p:cNvSpPr>
              <a:spLocks noChangeArrowheads="1"/>
            </p:cNvSpPr>
            <p:nvPr/>
          </p:nvSpPr>
          <p:spPr bwMode="auto">
            <a:xfrm>
              <a:off x="6455738" y="4998669"/>
              <a:ext cx="1721625" cy="215444"/>
            </a:xfrm>
            <a:prstGeom prst="rect">
              <a:avLst/>
            </a:prstGeom>
            <a:noFill/>
            <a:ln w="25400">
              <a:noFill/>
              <a:miter lim="800000"/>
              <a:headEnd/>
              <a:tailEnd/>
            </a:ln>
          </p:spPr>
          <p:txBody>
            <a:bodyPr wrap="none" lIns="0" tIns="0" rIns="0" bIns="0">
              <a:spAutoFit/>
            </a:bodyPr>
            <a:lstStyle/>
            <a:p>
              <a:r>
                <a:rPr lang="en-GB" sz="1400" dirty="0">
                  <a:solidFill>
                    <a:srgbClr val="000000"/>
                  </a:solidFill>
                  <a:latin typeface="Arial" pitchFamily="34" charset="0"/>
                  <a:cs typeface="Arial" pitchFamily="34" charset="0"/>
                </a:rPr>
                <a:t>             </a:t>
              </a:r>
              <a:r>
                <a:rPr lang="en-GB" sz="1400" dirty="0" smtClean="0">
                  <a:solidFill>
                    <a:srgbClr val="000000"/>
                  </a:solidFill>
                  <a:latin typeface="Arial" pitchFamily="34" charset="0"/>
                  <a:cs typeface="Arial" pitchFamily="34" charset="0"/>
                </a:rPr>
                <a:t>Skill retention</a:t>
              </a:r>
              <a:endParaRPr lang="en-GB" sz="1400" dirty="0">
                <a:latin typeface="Arial" pitchFamily="34" charset="0"/>
                <a:cs typeface="Arial" pitchFamily="34" charset="0"/>
              </a:endParaRPr>
            </a:p>
          </p:txBody>
        </p:sp>
        <p:sp>
          <p:nvSpPr>
            <p:cNvPr id="12313" name="Line 26"/>
            <p:cNvSpPr>
              <a:spLocks noChangeShapeType="1"/>
            </p:cNvSpPr>
            <p:nvPr/>
          </p:nvSpPr>
          <p:spPr bwMode="auto">
            <a:xfrm>
              <a:off x="6530623" y="4812932"/>
              <a:ext cx="992012" cy="0"/>
            </a:xfrm>
            <a:prstGeom prst="line">
              <a:avLst/>
            </a:prstGeom>
            <a:noFill/>
            <a:ln w="19050">
              <a:solidFill>
                <a:schemeClr val="tx1"/>
              </a:solidFill>
              <a:round/>
              <a:headEnd/>
              <a:tailEnd/>
            </a:ln>
          </p:spPr>
          <p:txBody>
            <a:bodyPr/>
            <a:lstStyle/>
            <a:p>
              <a:endParaRPr lang="de-DE"/>
            </a:p>
          </p:txBody>
        </p:sp>
        <p:sp>
          <p:nvSpPr>
            <p:cNvPr id="12314" name="Rectangle 27"/>
            <p:cNvSpPr>
              <a:spLocks noChangeArrowheads="1"/>
            </p:cNvSpPr>
            <p:nvPr/>
          </p:nvSpPr>
          <p:spPr bwMode="auto">
            <a:xfrm rot="16200000">
              <a:off x="-296023" y="3456974"/>
              <a:ext cx="1654299" cy="246221"/>
            </a:xfrm>
            <a:prstGeom prst="rect">
              <a:avLst/>
            </a:prstGeom>
            <a:noFill/>
            <a:ln w="25400">
              <a:noFill/>
              <a:miter lim="800000"/>
              <a:headEnd/>
              <a:tailEnd/>
            </a:ln>
          </p:spPr>
          <p:txBody>
            <a:bodyPr wrap="none" lIns="0" tIns="0" rIns="0" bIns="0">
              <a:spAutoFit/>
            </a:bodyPr>
            <a:lstStyle/>
            <a:p>
              <a:r>
                <a:rPr lang="en-GB" sz="1600" dirty="0" smtClean="0">
                  <a:solidFill>
                    <a:srgbClr val="000000"/>
                  </a:solidFill>
                  <a:latin typeface="Arial" pitchFamily="34" charset="0"/>
                  <a:cs typeface="Arial" pitchFamily="34" charset="0"/>
                </a:rPr>
                <a:t>time in balance [s</a:t>
              </a:r>
              <a:r>
                <a:rPr lang="en-GB" sz="1600" dirty="0">
                  <a:solidFill>
                    <a:srgbClr val="000000"/>
                  </a:solidFill>
                  <a:latin typeface="Arial" pitchFamily="34" charset="0"/>
                  <a:cs typeface="Arial" pitchFamily="34" charset="0"/>
                </a:rPr>
                <a:t>]</a:t>
              </a:r>
              <a:endParaRPr lang="en-GB" sz="1600" dirty="0">
                <a:latin typeface="Arial" pitchFamily="34" charset="0"/>
                <a:cs typeface="Arial" pitchFamily="34" charset="0"/>
              </a:endParaRPr>
            </a:p>
          </p:txBody>
        </p:sp>
        <p:sp>
          <p:nvSpPr>
            <p:cNvPr id="12315" name="Line 31"/>
            <p:cNvSpPr>
              <a:spLocks noChangeShapeType="1"/>
            </p:cNvSpPr>
            <p:nvPr/>
          </p:nvSpPr>
          <p:spPr bwMode="auto">
            <a:xfrm>
              <a:off x="1027290" y="2150694"/>
              <a:ext cx="0" cy="2667000"/>
            </a:xfrm>
            <a:prstGeom prst="line">
              <a:avLst/>
            </a:prstGeom>
            <a:noFill/>
            <a:ln w="19050">
              <a:solidFill>
                <a:srgbClr val="000000"/>
              </a:solidFill>
              <a:round/>
              <a:headEnd/>
              <a:tailEnd/>
            </a:ln>
          </p:spPr>
          <p:txBody>
            <a:bodyPr/>
            <a:lstStyle/>
            <a:p>
              <a:endParaRPr lang="de-DE"/>
            </a:p>
          </p:txBody>
        </p:sp>
        <p:sp>
          <p:nvSpPr>
            <p:cNvPr id="12316" name="Line 32"/>
            <p:cNvSpPr>
              <a:spLocks noChangeShapeType="1"/>
            </p:cNvSpPr>
            <p:nvPr/>
          </p:nvSpPr>
          <p:spPr bwMode="auto">
            <a:xfrm>
              <a:off x="992012" y="4816107"/>
              <a:ext cx="35278" cy="0"/>
            </a:xfrm>
            <a:prstGeom prst="line">
              <a:avLst/>
            </a:prstGeom>
            <a:noFill/>
            <a:ln w="19050">
              <a:solidFill>
                <a:srgbClr val="000000"/>
              </a:solidFill>
              <a:round/>
              <a:headEnd/>
              <a:tailEnd/>
            </a:ln>
          </p:spPr>
          <p:txBody>
            <a:bodyPr/>
            <a:lstStyle/>
            <a:p>
              <a:endParaRPr lang="de-DE"/>
            </a:p>
          </p:txBody>
        </p:sp>
        <p:sp>
          <p:nvSpPr>
            <p:cNvPr id="12317" name="Line 33"/>
            <p:cNvSpPr>
              <a:spLocks noChangeShapeType="1"/>
            </p:cNvSpPr>
            <p:nvPr/>
          </p:nvSpPr>
          <p:spPr bwMode="auto">
            <a:xfrm>
              <a:off x="992012" y="4289057"/>
              <a:ext cx="35278" cy="0"/>
            </a:xfrm>
            <a:prstGeom prst="line">
              <a:avLst/>
            </a:prstGeom>
            <a:noFill/>
            <a:ln w="19050">
              <a:solidFill>
                <a:srgbClr val="000000"/>
              </a:solidFill>
              <a:round/>
              <a:headEnd/>
              <a:tailEnd/>
            </a:ln>
          </p:spPr>
          <p:txBody>
            <a:bodyPr/>
            <a:lstStyle/>
            <a:p>
              <a:endParaRPr lang="de-DE"/>
            </a:p>
          </p:txBody>
        </p:sp>
        <p:sp>
          <p:nvSpPr>
            <p:cNvPr id="12318" name="Line 34"/>
            <p:cNvSpPr>
              <a:spLocks noChangeShapeType="1"/>
            </p:cNvSpPr>
            <p:nvPr/>
          </p:nvSpPr>
          <p:spPr bwMode="auto">
            <a:xfrm>
              <a:off x="992012" y="3749307"/>
              <a:ext cx="35278" cy="0"/>
            </a:xfrm>
            <a:prstGeom prst="line">
              <a:avLst/>
            </a:prstGeom>
            <a:noFill/>
            <a:ln w="19050">
              <a:solidFill>
                <a:srgbClr val="000000"/>
              </a:solidFill>
              <a:round/>
              <a:headEnd/>
              <a:tailEnd/>
            </a:ln>
          </p:spPr>
          <p:txBody>
            <a:bodyPr/>
            <a:lstStyle/>
            <a:p>
              <a:endParaRPr lang="de-DE"/>
            </a:p>
          </p:txBody>
        </p:sp>
        <p:sp>
          <p:nvSpPr>
            <p:cNvPr id="12319" name="Line 35"/>
            <p:cNvSpPr>
              <a:spLocks noChangeShapeType="1"/>
            </p:cNvSpPr>
            <p:nvPr/>
          </p:nvSpPr>
          <p:spPr bwMode="auto">
            <a:xfrm>
              <a:off x="992012" y="3207969"/>
              <a:ext cx="35278" cy="0"/>
            </a:xfrm>
            <a:prstGeom prst="line">
              <a:avLst/>
            </a:prstGeom>
            <a:noFill/>
            <a:ln w="19050">
              <a:solidFill>
                <a:srgbClr val="000000"/>
              </a:solidFill>
              <a:round/>
              <a:headEnd/>
              <a:tailEnd/>
            </a:ln>
          </p:spPr>
          <p:txBody>
            <a:bodyPr/>
            <a:lstStyle/>
            <a:p>
              <a:endParaRPr lang="de-DE"/>
            </a:p>
          </p:txBody>
        </p:sp>
        <p:sp>
          <p:nvSpPr>
            <p:cNvPr id="12320" name="Line 36"/>
            <p:cNvSpPr>
              <a:spLocks noChangeShapeType="1"/>
            </p:cNvSpPr>
            <p:nvPr/>
          </p:nvSpPr>
          <p:spPr bwMode="auto">
            <a:xfrm>
              <a:off x="992012" y="2679332"/>
              <a:ext cx="35278" cy="0"/>
            </a:xfrm>
            <a:prstGeom prst="line">
              <a:avLst/>
            </a:prstGeom>
            <a:noFill/>
            <a:ln w="19050">
              <a:solidFill>
                <a:srgbClr val="000000"/>
              </a:solidFill>
              <a:round/>
              <a:headEnd/>
              <a:tailEnd/>
            </a:ln>
          </p:spPr>
          <p:txBody>
            <a:bodyPr/>
            <a:lstStyle/>
            <a:p>
              <a:endParaRPr lang="de-DE"/>
            </a:p>
          </p:txBody>
        </p:sp>
        <p:sp>
          <p:nvSpPr>
            <p:cNvPr id="12321" name="Freeform 37"/>
            <p:cNvSpPr>
              <a:spLocks/>
            </p:cNvSpPr>
            <p:nvPr/>
          </p:nvSpPr>
          <p:spPr bwMode="auto">
            <a:xfrm>
              <a:off x="1044223" y="3522295"/>
              <a:ext cx="582789" cy="677863"/>
            </a:xfrm>
            <a:custGeom>
              <a:avLst/>
              <a:gdLst>
                <a:gd name="T0" fmla="*/ 0 w 67"/>
                <a:gd name="T1" fmla="*/ 74 h 74"/>
                <a:gd name="T2" fmla="*/ 5 w 67"/>
                <a:gd name="T3" fmla="*/ 65 h 74"/>
                <a:gd name="T4" fmla="*/ 10 w 67"/>
                <a:gd name="T5" fmla="*/ 64 h 74"/>
                <a:gd name="T6" fmla="*/ 15 w 67"/>
                <a:gd name="T7" fmla="*/ 58 h 74"/>
                <a:gd name="T8" fmla="*/ 19 w 67"/>
                <a:gd name="T9" fmla="*/ 52 h 74"/>
                <a:gd name="T10" fmla="*/ 24 w 67"/>
                <a:gd name="T11" fmla="*/ 50 h 74"/>
                <a:gd name="T12" fmla="*/ 29 w 67"/>
                <a:gd name="T13" fmla="*/ 43 h 74"/>
                <a:gd name="T14" fmla="*/ 34 w 67"/>
                <a:gd name="T15" fmla="*/ 35 h 74"/>
                <a:gd name="T16" fmla="*/ 38 w 67"/>
                <a:gd name="T17" fmla="*/ 21 h 74"/>
                <a:gd name="T18" fmla="*/ 43 w 67"/>
                <a:gd name="T19" fmla="*/ 13 h 74"/>
                <a:gd name="T20" fmla="*/ 48 w 67"/>
                <a:gd name="T21" fmla="*/ 16 h 74"/>
                <a:gd name="T22" fmla="*/ 53 w 67"/>
                <a:gd name="T23" fmla="*/ 25 h 74"/>
                <a:gd name="T24" fmla="*/ 57 w 67"/>
                <a:gd name="T25" fmla="*/ 6 h 74"/>
                <a:gd name="T26" fmla="*/ 62 w 67"/>
                <a:gd name="T27" fmla="*/ 8 h 74"/>
                <a:gd name="T28" fmla="*/ 67 w 67"/>
                <a:gd name="T29" fmla="*/ 0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74"/>
                <a:gd name="T47" fmla="*/ 67 w 67"/>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74">
                  <a:moveTo>
                    <a:pt x="0" y="74"/>
                  </a:moveTo>
                  <a:lnTo>
                    <a:pt x="5" y="65"/>
                  </a:lnTo>
                  <a:lnTo>
                    <a:pt x="10" y="64"/>
                  </a:lnTo>
                  <a:lnTo>
                    <a:pt x="15" y="58"/>
                  </a:lnTo>
                  <a:lnTo>
                    <a:pt x="19" y="52"/>
                  </a:lnTo>
                  <a:lnTo>
                    <a:pt x="24" y="50"/>
                  </a:lnTo>
                  <a:lnTo>
                    <a:pt x="29" y="43"/>
                  </a:lnTo>
                  <a:lnTo>
                    <a:pt x="34" y="35"/>
                  </a:lnTo>
                  <a:lnTo>
                    <a:pt x="38" y="21"/>
                  </a:lnTo>
                  <a:lnTo>
                    <a:pt x="43" y="13"/>
                  </a:lnTo>
                  <a:lnTo>
                    <a:pt x="48" y="16"/>
                  </a:lnTo>
                  <a:lnTo>
                    <a:pt x="53" y="25"/>
                  </a:lnTo>
                  <a:lnTo>
                    <a:pt x="57" y="6"/>
                  </a:lnTo>
                  <a:lnTo>
                    <a:pt x="62" y="8"/>
                  </a:lnTo>
                  <a:lnTo>
                    <a:pt x="67" y="0"/>
                  </a:lnTo>
                </a:path>
              </a:pathLst>
            </a:custGeom>
            <a:noFill/>
            <a:ln w="25400">
              <a:solidFill>
                <a:srgbClr val="000000"/>
              </a:solidFill>
              <a:prstDash val="solid"/>
              <a:round/>
              <a:headEnd/>
              <a:tailEnd/>
            </a:ln>
          </p:spPr>
          <p:txBody>
            <a:bodyPr/>
            <a:lstStyle/>
            <a:p>
              <a:endParaRPr lang="de-DE"/>
            </a:p>
          </p:txBody>
        </p:sp>
        <p:sp>
          <p:nvSpPr>
            <p:cNvPr id="12322" name="Freeform 38"/>
            <p:cNvSpPr>
              <a:spLocks/>
            </p:cNvSpPr>
            <p:nvPr/>
          </p:nvSpPr>
          <p:spPr bwMode="auto">
            <a:xfrm>
              <a:off x="1869723" y="3196857"/>
              <a:ext cx="584200" cy="476250"/>
            </a:xfrm>
            <a:custGeom>
              <a:avLst/>
              <a:gdLst>
                <a:gd name="T0" fmla="*/ 0 w 67"/>
                <a:gd name="T1" fmla="*/ 52 h 52"/>
                <a:gd name="T2" fmla="*/ 5 w 67"/>
                <a:gd name="T3" fmla="*/ 27 h 52"/>
                <a:gd name="T4" fmla="*/ 10 w 67"/>
                <a:gd name="T5" fmla="*/ 30 h 52"/>
                <a:gd name="T6" fmla="*/ 15 w 67"/>
                <a:gd name="T7" fmla="*/ 34 h 52"/>
                <a:gd name="T8" fmla="*/ 19 w 67"/>
                <a:gd name="T9" fmla="*/ 30 h 52"/>
                <a:gd name="T10" fmla="*/ 24 w 67"/>
                <a:gd name="T11" fmla="*/ 29 h 52"/>
                <a:gd name="T12" fmla="*/ 29 w 67"/>
                <a:gd name="T13" fmla="*/ 0 h 52"/>
                <a:gd name="T14" fmla="*/ 34 w 67"/>
                <a:gd name="T15" fmla="*/ 21 h 52"/>
                <a:gd name="T16" fmla="*/ 38 w 67"/>
                <a:gd name="T17" fmla="*/ 32 h 52"/>
                <a:gd name="T18" fmla="*/ 43 w 67"/>
                <a:gd name="T19" fmla="*/ 23 h 52"/>
                <a:gd name="T20" fmla="*/ 48 w 67"/>
                <a:gd name="T21" fmla="*/ 22 h 52"/>
                <a:gd name="T22" fmla="*/ 53 w 67"/>
                <a:gd name="T23" fmla="*/ 4 h 52"/>
                <a:gd name="T24" fmla="*/ 57 w 67"/>
                <a:gd name="T25" fmla="*/ 11 h 52"/>
                <a:gd name="T26" fmla="*/ 62 w 67"/>
                <a:gd name="T27" fmla="*/ 9 h 52"/>
                <a:gd name="T28" fmla="*/ 67 w 67"/>
                <a:gd name="T29" fmla="*/ 5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52"/>
                <a:gd name="T47" fmla="*/ 67 w 67"/>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52">
                  <a:moveTo>
                    <a:pt x="0" y="52"/>
                  </a:moveTo>
                  <a:lnTo>
                    <a:pt x="5" y="27"/>
                  </a:lnTo>
                  <a:lnTo>
                    <a:pt x="10" y="30"/>
                  </a:lnTo>
                  <a:lnTo>
                    <a:pt x="15" y="34"/>
                  </a:lnTo>
                  <a:lnTo>
                    <a:pt x="19" y="30"/>
                  </a:lnTo>
                  <a:lnTo>
                    <a:pt x="24" y="29"/>
                  </a:lnTo>
                  <a:lnTo>
                    <a:pt x="29" y="0"/>
                  </a:lnTo>
                  <a:lnTo>
                    <a:pt x="34" y="21"/>
                  </a:lnTo>
                  <a:lnTo>
                    <a:pt x="38" y="32"/>
                  </a:lnTo>
                  <a:lnTo>
                    <a:pt x="43" y="23"/>
                  </a:lnTo>
                  <a:lnTo>
                    <a:pt x="48" y="22"/>
                  </a:lnTo>
                  <a:lnTo>
                    <a:pt x="53" y="4"/>
                  </a:lnTo>
                  <a:lnTo>
                    <a:pt x="57" y="11"/>
                  </a:lnTo>
                  <a:lnTo>
                    <a:pt x="62" y="9"/>
                  </a:lnTo>
                  <a:lnTo>
                    <a:pt x="67" y="5"/>
                  </a:lnTo>
                </a:path>
              </a:pathLst>
            </a:custGeom>
            <a:noFill/>
            <a:ln w="25400">
              <a:solidFill>
                <a:srgbClr val="000000"/>
              </a:solidFill>
              <a:prstDash val="solid"/>
              <a:round/>
              <a:headEnd/>
              <a:tailEnd/>
            </a:ln>
          </p:spPr>
          <p:txBody>
            <a:bodyPr/>
            <a:lstStyle/>
            <a:p>
              <a:endParaRPr lang="de-DE"/>
            </a:p>
          </p:txBody>
        </p:sp>
        <p:sp>
          <p:nvSpPr>
            <p:cNvPr id="12323" name="Freeform 39"/>
            <p:cNvSpPr>
              <a:spLocks/>
            </p:cNvSpPr>
            <p:nvPr/>
          </p:nvSpPr>
          <p:spPr bwMode="auto">
            <a:xfrm>
              <a:off x="2696634" y="3000008"/>
              <a:ext cx="584200" cy="320675"/>
            </a:xfrm>
            <a:custGeom>
              <a:avLst/>
              <a:gdLst>
                <a:gd name="T0" fmla="*/ 0 w 67"/>
                <a:gd name="T1" fmla="*/ 35 h 35"/>
                <a:gd name="T2" fmla="*/ 5 w 67"/>
                <a:gd name="T3" fmla="*/ 24 h 35"/>
                <a:gd name="T4" fmla="*/ 10 w 67"/>
                <a:gd name="T5" fmla="*/ 26 h 35"/>
                <a:gd name="T6" fmla="*/ 15 w 67"/>
                <a:gd name="T7" fmla="*/ 25 h 35"/>
                <a:gd name="T8" fmla="*/ 19 w 67"/>
                <a:gd name="T9" fmla="*/ 7 h 35"/>
                <a:gd name="T10" fmla="*/ 24 w 67"/>
                <a:gd name="T11" fmla="*/ 13 h 35"/>
                <a:gd name="T12" fmla="*/ 29 w 67"/>
                <a:gd name="T13" fmla="*/ 1 h 35"/>
                <a:gd name="T14" fmla="*/ 34 w 67"/>
                <a:gd name="T15" fmla="*/ 9 h 35"/>
                <a:gd name="T16" fmla="*/ 38 w 67"/>
                <a:gd name="T17" fmla="*/ 15 h 35"/>
                <a:gd name="T18" fmla="*/ 43 w 67"/>
                <a:gd name="T19" fmla="*/ 6 h 35"/>
                <a:gd name="T20" fmla="*/ 48 w 67"/>
                <a:gd name="T21" fmla="*/ 4 h 35"/>
                <a:gd name="T22" fmla="*/ 53 w 67"/>
                <a:gd name="T23" fmla="*/ 0 h 35"/>
                <a:gd name="T24" fmla="*/ 57 w 67"/>
                <a:gd name="T25" fmla="*/ 18 h 35"/>
                <a:gd name="T26" fmla="*/ 62 w 67"/>
                <a:gd name="T27" fmla="*/ 6 h 35"/>
                <a:gd name="T28" fmla="*/ 67 w 67"/>
                <a:gd name="T29" fmla="*/ 4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35"/>
                <a:gd name="T47" fmla="*/ 67 w 67"/>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35">
                  <a:moveTo>
                    <a:pt x="0" y="35"/>
                  </a:moveTo>
                  <a:lnTo>
                    <a:pt x="5" y="24"/>
                  </a:lnTo>
                  <a:lnTo>
                    <a:pt x="10" y="26"/>
                  </a:lnTo>
                  <a:lnTo>
                    <a:pt x="15" y="25"/>
                  </a:lnTo>
                  <a:lnTo>
                    <a:pt x="19" y="7"/>
                  </a:lnTo>
                  <a:lnTo>
                    <a:pt x="24" y="13"/>
                  </a:lnTo>
                  <a:lnTo>
                    <a:pt x="29" y="1"/>
                  </a:lnTo>
                  <a:lnTo>
                    <a:pt x="34" y="9"/>
                  </a:lnTo>
                  <a:lnTo>
                    <a:pt x="38" y="15"/>
                  </a:lnTo>
                  <a:lnTo>
                    <a:pt x="43" y="6"/>
                  </a:lnTo>
                  <a:lnTo>
                    <a:pt x="48" y="4"/>
                  </a:lnTo>
                  <a:lnTo>
                    <a:pt x="53" y="0"/>
                  </a:lnTo>
                  <a:lnTo>
                    <a:pt x="57" y="18"/>
                  </a:lnTo>
                  <a:lnTo>
                    <a:pt x="62" y="6"/>
                  </a:lnTo>
                  <a:lnTo>
                    <a:pt x="67" y="4"/>
                  </a:lnTo>
                </a:path>
              </a:pathLst>
            </a:custGeom>
            <a:noFill/>
            <a:ln w="25400">
              <a:solidFill>
                <a:srgbClr val="000000"/>
              </a:solidFill>
              <a:prstDash val="solid"/>
              <a:round/>
              <a:headEnd/>
              <a:tailEnd/>
            </a:ln>
          </p:spPr>
          <p:txBody>
            <a:bodyPr/>
            <a:lstStyle/>
            <a:p>
              <a:endParaRPr lang="de-DE"/>
            </a:p>
          </p:txBody>
        </p:sp>
        <p:sp>
          <p:nvSpPr>
            <p:cNvPr id="12324" name="Freeform 40"/>
            <p:cNvSpPr>
              <a:spLocks/>
            </p:cNvSpPr>
            <p:nvPr/>
          </p:nvSpPr>
          <p:spPr bwMode="auto">
            <a:xfrm>
              <a:off x="3522134" y="2690444"/>
              <a:ext cx="585612" cy="420688"/>
            </a:xfrm>
            <a:custGeom>
              <a:avLst/>
              <a:gdLst>
                <a:gd name="T0" fmla="*/ 0 w 67"/>
                <a:gd name="T1" fmla="*/ 38 h 46"/>
                <a:gd name="T2" fmla="*/ 5 w 67"/>
                <a:gd name="T3" fmla="*/ 27 h 46"/>
                <a:gd name="T4" fmla="*/ 10 w 67"/>
                <a:gd name="T5" fmla="*/ 35 h 46"/>
                <a:gd name="T6" fmla="*/ 15 w 67"/>
                <a:gd name="T7" fmla="*/ 23 h 46"/>
                <a:gd name="T8" fmla="*/ 19 w 67"/>
                <a:gd name="T9" fmla="*/ 39 h 46"/>
                <a:gd name="T10" fmla="*/ 24 w 67"/>
                <a:gd name="T11" fmla="*/ 46 h 46"/>
                <a:gd name="T12" fmla="*/ 29 w 67"/>
                <a:gd name="T13" fmla="*/ 46 h 46"/>
                <a:gd name="T14" fmla="*/ 34 w 67"/>
                <a:gd name="T15" fmla="*/ 36 h 46"/>
                <a:gd name="T16" fmla="*/ 39 w 67"/>
                <a:gd name="T17" fmla="*/ 30 h 46"/>
                <a:gd name="T18" fmla="*/ 43 w 67"/>
                <a:gd name="T19" fmla="*/ 35 h 46"/>
                <a:gd name="T20" fmla="*/ 48 w 67"/>
                <a:gd name="T21" fmla="*/ 33 h 46"/>
                <a:gd name="T22" fmla="*/ 53 w 67"/>
                <a:gd name="T23" fmla="*/ 16 h 46"/>
                <a:gd name="T24" fmla="*/ 58 w 67"/>
                <a:gd name="T25" fmla="*/ 29 h 46"/>
                <a:gd name="T26" fmla="*/ 62 w 67"/>
                <a:gd name="T27" fmla="*/ 26 h 46"/>
                <a:gd name="T28" fmla="*/ 67 w 67"/>
                <a:gd name="T29" fmla="*/ 0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46"/>
                <a:gd name="T47" fmla="*/ 67 w 67"/>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46">
                  <a:moveTo>
                    <a:pt x="0" y="38"/>
                  </a:moveTo>
                  <a:lnTo>
                    <a:pt x="5" y="27"/>
                  </a:lnTo>
                  <a:lnTo>
                    <a:pt x="10" y="35"/>
                  </a:lnTo>
                  <a:lnTo>
                    <a:pt x="15" y="23"/>
                  </a:lnTo>
                  <a:lnTo>
                    <a:pt x="19" y="39"/>
                  </a:lnTo>
                  <a:lnTo>
                    <a:pt x="24" y="46"/>
                  </a:lnTo>
                  <a:lnTo>
                    <a:pt x="29" y="46"/>
                  </a:lnTo>
                  <a:lnTo>
                    <a:pt x="34" y="36"/>
                  </a:lnTo>
                  <a:lnTo>
                    <a:pt x="39" y="30"/>
                  </a:lnTo>
                  <a:lnTo>
                    <a:pt x="43" y="35"/>
                  </a:lnTo>
                  <a:lnTo>
                    <a:pt x="48" y="33"/>
                  </a:lnTo>
                  <a:lnTo>
                    <a:pt x="53" y="16"/>
                  </a:lnTo>
                  <a:lnTo>
                    <a:pt x="58" y="29"/>
                  </a:lnTo>
                  <a:lnTo>
                    <a:pt x="62" y="26"/>
                  </a:lnTo>
                  <a:lnTo>
                    <a:pt x="67" y="0"/>
                  </a:lnTo>
                </a:path>
              </a:pathLst>
            </a:custGeom>
            <a:noFill/>
            <a:ln w="25400">
              <a:solidFill>
                <a:srgbClr val="000000"/>
              </a:solidFill>
              <a:prstDash val="solid"/>
              <a:round/>
              <a:headEnd/>
              <a:tailEnd/>
            </a:ln>
          </p:spPr>
          <p:txBody>
            <a:bodyPr/>
            <a:lstStyle/>
            <a:p>
              <a:endParaRPr lang="de-DE"/>
            </a:p>
          </p:txBody>
        </p:sp>
        <p:sp>
          <p:nvSpPr>
            <p:cNvPr id="12325" name="Freeform 41"/>
            <p:cNvSpPr>
              <a:spLocks/>
            </p:cNvSpPr>
            <p:nvPr/>
          </p:nvSpPr>
          <p:spPr bwMode="auto">
            <a:xfrm>
              <a:off x="4360334" y="2493595"/>
              <a:ext cx="571500" cy="403225"/>
            </a:xfrm>
            <a:custGeom>
              <a:avLst/>
              <a:gdLst>
                <a:gd name="T0" fmla="*/ 0 w 66"/>
                <a:gd name="T1" fmla="*/ 44 h 44"/>
                <a:gd name="T2" fmla="*/ 4 w 66"/>
                <a:gd name="T3" fmla="*/ 32 h 44"/>
                <a:gd name="T4" fmla="*/ 9 w 66"/>
                <a:gd name="T5" fmla="*/ 26 h 44"/>
                <a:gd name="T6" fmla="*/ 14 w 66"/>
                <a:gd name="T7" fmla="*/ 26 h 44"/>
                <a:gd name="T8" fmla="*/ 19 w 66"/>
                <a:gd name="T9" fmla="*/ 23 h 44"/>
                <a:gd name="T10" fmla="*/ 23 w 66"/>
                <a:gd name="T11" fmla="*/ 39 h 44"/>
                <a:gd name="T12" fmla="*/ 28 w 66"/>
                <a:gd name="T13" fmla="*/ 23 h 44"/>
                <a:gd name="T14" fmla="*/ 33 w 66"/>
                <a:gd name="T15" fmla="*/ 32 h 44"/>
                <a:gd name="T16" fmla="*/ 38 w 66"/>
                <a:gd name="T17" fmla="*/ 25 h 44"/>
                <a:gd name="T18" fmla="*/ 42 w 66"/>
                <a:gd name="T19" fmla="*/ 42 h 44"/>
                <a:gd name="T20" fmla="*/ 47 w 66"/>
                <a:gd name="T21" fmla="*/ 15 h 44"/>
                <a:gd name="T22" fmla="*/ 52 w 66"/>
                <a:gd name="T23" fmla="*/ 31 h 44"/>
                <a:gd name="T24" fmla="*/ 57 w 66"/>
                <a:gd name="T25" fmla="*/ 30 h 44"/>
                <a:gd name="T26" fmla="*/ 61 w 66"/>
                <a:gd name="T27" fmla="*/ 38 h 44"/>
                <a:gd name="T28" fmla="*/ 66 w 66"/>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44"/>
                <a:gd name="T47" fmla="*/ 66 w 66"/>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44">
                  <a:moveTo>
                    <a:pt x="0" y="44"/>
                  </a:moveTo>
                  <a:lnTo>
                    <a:pt x="4" y="32"/>
                  </a:lnTo>
                  <a:lnTo>
                    <a:pt x="9" y="26"/>
                  </a:lnTo>
                  <a:lnTo>
                    <a:pt x="14" y="26"/>
                  </a:lnTo>
                  <a:lnTo>
                    <a:pt x="19" y="23"/>
                  </a:lnTo>
                  <a:lnTo>
                    <a:pt x="23" y="39"/>
                  </a:lnTo>
                  <a:lnTo>
                    <a:pt x="28" y="23"/>
                  </a:lnTo>
                  <a:lnTo>
                    <a:pt x="33" y="32"/>
                  </a:lnTo>
                  <a:lnTo>
                    <a:pt x="38" y="25"/>
                  </a:lnTo>
                  <a:lnTo>
                    <a:pt x="42" y="42"/>
                  </a:lnTo>
                  <a:lnTo>
                    <a:pt x="47" y="15"/>
                  </a:lnTo>
                  <a:lnTo>
                    <a:pt x="52" y="31"/>
                  </a:lnTo>
                  <a:lnTo>
                    <a:pt x="57" y="30"/>
                  </a:lnTo>
                  <a:lnTo>
                    <a:pt x="61" y="38"/>
                  </a:lnTo>
                  <a:lnTo>
                    <a:pt x="66" y="0"/>
                  </a:lnTo>
                </a:path>
              </a:pathLst>
            </a:custGeom>
            <a:noFill/>
            <a:ln w="25400">
              <a:solidFill>
                <a:srgbClr val="000000"/>
              </a:solidFill>
              <a:prstDash val="solid"/>
              <a:round/>
              <a:headEnd/>
              <a:tailEnd/>
            </a:ln>
          </p:spPr>
          <p:txBody>
            <a:bodyPr/>
            <a:lstStyle/>
            <a:p>
              <a:endParaRPr lang="de-DE"/>
            </a:p>
          </p:txBody>
        </p:sp>
        <p:sp>
          <p:nvSpPr>
            <p:cNvPr id="12326" name="Freeform 42"/>
            <p:cNvSpPr>
              <a:spLocks/>
            </p:cNvSpPr>
            <p:nvPr/>
          </p:nvSpPr>
          <p:spPr bwMode="auto">
            <a:xfrm>
              <a:off x="5185834" y="2603132"/>
              <a:ext cx="572911" cy="293688"/>
            </a:xfrm>
            <a:custGeom>
              <a:avLst/>
              <a:gdLst>
                <a:gd name="T0" fmla="*/ 0 w 66"/>
                <a:gd name="T1" fmla="*/ 17 h 32"/>
                <a:gd name="T2" fmla="*/ 4 w 66"/>
                <a:gd name="T3" fmla="*/ 15 h 32"/>
                <a:gd name="T4" fmla="*/ 9 w 66"/>
                <a:gd name="T5" fmla="*/ 2 h 32"/>
                <a:gd name="T6" fmla="*/ 14 w 66"/>
                <a:gd name="T7" fmla="*/ 19 h 32"/>
                <a:gd name="T8" fmla="*/ 19 w 66"/>
                <a:gd name="T9" fmla="*/ 32 h 32"/>
                <a:gd name="T10" fmla="*/ 23 w 66"/>
                <a:gd name="T11" fmla="*/ 14 h 32"/>
                <a:gd name="T12" fmla="*/ 28 w 66"/>
                <a:gd name="T13" fmla="*/ 5 h 32"/>
                <a:gd name="T14" fmla="*/ 33 w 66"/>
                <a:gd name="T15" fmla="*/ 14 h 32"/>
                <a:gd name="T16" fmla="*/ 38 w 66"/>
                <a:gd name="T17" fmla="*/ 6 h 32"/>
                <a:gd name="T18" fmla="*/ 42 w 66"/>
                <a:gd name="T19" fmla="*/ 11 h 32"/>
                <a:gd name="T20" fmla="*/ 47 w 66"/>
                <a:gd name="T21" fmla="*/ 2 h 32"/>
                <a:gd name="T22" fmla="*/ 52 w 66"/>
                <a:gd name="T23" fmla="*/ 0 h 32"/>
                <a:gd name="T24" fmla="*/ 57 w 66"/>
                <a:gd name="T25" fmla="*/ 14 h 32"/>
                <a:gd name="T26" fmla="*/ 61 w 66"/>
                <a:gd name="T27" fmla="*/ 3 h 32"/>
                <a:gd name="T28" fmla="*/ 66 w 66"/>
                <a:gd name="T29" fmla="*/ 1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32"/>
                <a:gd name="T47" fmla="*/ 66 w 66"/>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32">
                  <a:moveTo>
                    <a:pt x="0" y="17"/>
                  </a:moveTo>
                  <a:lnTo>
                    <a:pt x="4" y="15"/>
                  </a:lnTo>
                  <a:lnTo>
                    <a:pt x="9" y="2"/>
                  </a:lnTo>
                  <a:lnTo>
                    <a:pt x="14" y="19"/>
                  </a:lnTo>
                  <a:lnTo>
                    <a:pt x="19" y="32"/>
                  </a:lnTo>
                  <a:lnTo>
                    <a:pt x="23" y="14"/>
                  </a:lnTo>
                  <a:lnTo>
                    <a:pt x="28" y="5"/>
                  </a:lnTo>
                  <a:lnTo>
                    <a:pt x="33" y="14"/>
                  </a:lnTo>
                  <a:lnTo>
                    <a:pt x="38" y="6"/>
                  </a:lnTo>
                  <a:lnTo>
                    <a:pt x="42" y="11"/>
                  </a:lnTo>
                  <a:lnTo>
                    <a:pt x="47" y="2"/>
                  </a:lnTo>
                  <a:lnTo>
                    <a:pt x="52" y="0"/>
                  </a:lnTo>
                  <a:lnTo>
                    <a:pt x="57" y="14"/>
                  </a:lnTo>
                  <a:lnTo>
                    <a:pt x="61" y="3"/>
                  </a:lnTo>
                  <a:lnTo>
                    <a:pt x="66" y="16"/>
                  </a:lnTo>
                </a:path>
              </a:pathLst>
            </a:custGeom>
            <a:noFill/>
            <a:ln w="25400">
              <a:solidFill>
                <a:srgbClr val="000000"/>
              </a:solidFill>
              <a:prstDash val="solid"/>
              <a:round/>
              <a:headEnd/>
              <a:tailEnd/>
            </a:ln>
          </p:spPr>
          <p:txBody>
            <a:bodyPr/>
            <a:lstStyle/>
            <a:p>
              <a:endParaRPr lang="de-DE"/>
            </a:p>
          </p:txBody>
        </p:sp>
        <p:sp>
          <p:nvSpPr>
            <p:cNvPr id="12328" name="Line 44"/>
            <p:cNvSpPr>
              <a:spLocks noChangeShapeType="1"/>
            </p:cNvSpPr>
            <p:nvPr/>
          </p:nvSpPr>
          <p:spPr bwMode="auto">
            <a:xfrm flipV="1">
              <a:off x="1044223" y="4131894"/>
              <a:ext cx="0" cy="65088"/>
            </a:xfrm>
            <a:prstGeom prst="line">
              <a:avLst/>
            </a:prstGeom>
            <a:noFill/>
            <a:ln w="25400">
              <a:solidFill>
                <a:srgbClr val="000000"/>
              </a:solidFill>
              <a:round/>
              <a:headEnd/>
              <a:tailEnd/>
            </a:ln>
          </p:spPr>
          <p:txBody>
            <a:bodyPr/>
            <a:lstStyle/>
            <a:p>
              <a:endParaRPr lang="de-DE"/>
            </a:p>
          </p:txBody>
        </p:sp>
        <p:sp>
          <p:nvSpPr>
            <p:cNvPr id="12329" name="Line 45"/>
            <p:cNvSpPr>
              <a:spLocks noChangeShapeType="1"/>
            </p:cNvSpPr>
            <p:nvPr/>
          </p:nvSpPr>
          <p:spPr bwMode="auto">
            <a:xfrm flipV="1">
              <a:off x="1087967" y="4049344"/>
              <a:ext cx="0" cy="65088"/>
            </a:xfrm>
            <a:prstGeom prst="line">
              <a:avLst/>
            </a:prstGeom>
            <a:noFill/>
            <a:ln w="25400">
              <a:solidFill>
                <a:srgbClr val="000000"/>
              </a:solidFill>
              <a:round/>
              <a:headEnd/>
              <a:tailEnd/>
            </a:ln>
          </p:spPr>
          <p:txBody>
            <a:bodyPr/>
            <a:lstStyle/>
            <a:p>
              <a:endParaRPr lang="de-DE"/>
            </a:p>
          </p:txBody>
        </p:sp>
        <p:sp>
          <p:nvSpPr>
            <p:cNvPr id="12330" name="Line 46"/>
            <p:cNvSpPr>
              <a:spLocks noChangeShapeType="1"/>
            </p:cNvSpPr>
            <p:nvPr/>
          </p:nvSpPr>
          <p:spPr bwMode="auto">
            <a:xfrm flipV="1">
              <a:off x="1130300" y="4020769"/>
              <a:ext cx="0" cy="82550"/>
            </a:xfrm>
            <a:prstGeom prst="line">
              <a:avLst/>
            </a:prstGeom>
            <a:noFill/>
            <a:ln w="25400">
              <a:solidFill>
                <a:srgbClr val="000000"/>
              </a:solidFill>
              <a:round/>
              <a:headEnd/>
              <a:tailEnd/>
            </a:ln>
          </p:spPr>
          <p:txBody>
            <a:bodyPr/>
            <a:lstStyle/>
            <a:p>
              <a:endParaRPr lang="de-DE"/>
            </a:p>
          </p:txBody>
        </p:sp>
        <p:sp>
          <p:nvSpPr>
            <p:cNvPr id="12331" name="Line 47"/>
            <p:cNvSpPr>
              <a:spLocks noChangeShapeType="1"/>
            </p:cNvSpPr>
            <p:nvPr/>
          </p:nvSpPr>
          <p:spPr bwMode="auto">
            <a:xfrm flipV="1">
              <a:off x="1174045" y="3949333"/>
              <a:ext cx="0" cy="100013"/>
            </a:xfrm>
            <a:prstGeom prst="line">
              <a:avLst/>
            </a:prstGeom>
            <a:noFill/>
            <a:ln w="25400">
              <a:solidFill>
                <a:srgbClr val="000000"/>
              </a:solidFill>
              <a:round/>
              <a:headEnd/>
              <a:tailEnd/>
            </a:ln>
          </p:spPr>
          <p:txBody>
            <a:bodyPr/>
            <a:lstStyle/>
            <a:p>
              <a:endParaRPr lang="de-DE"/>
            </a:p>
          </p:txBody>
        </p:sp>
        <p:sp>
          <p:nvSpPr>
            <p:cNvPr id="12332" name="Line 48"/>
            <p:cNvSpPr>
              <a:spLocks noChangeShapeType="1"/>
            </p:cNvSpPr>
            <p:nvPr/>
          </p:nvSpPr>
          <p:spPr bwMode="auto">
            <a:xfrm flipV="1">
              <a:off x="1209323" y="3912819"/>
              <a:ext cx="0" cy="82550"/>
            </a:xfrm>
            <a:prstGeom prst="line">
              <a:avLst/>
            </a:prstGeom>
            <a:noFill/>
            <a:ln w="25400">
              <a:solidFill>
                <a:srgbClr val="000000"/>
              </a:solidFill>
              <a:round/>
              <a:headEnd/>
              <a:tailEnd/>
            </a:ln>
          </p:spPr>
          <p:txBody>
            <a:bodyPr/>
            <a:lstStyle/>
            <a:p>
              <a:endParaRPr lang="de-DE"/>
            </a:p>
          </p:txBody>
        </p:sp>
        <p:sp>
          <p:nvSpPr>
            <p:cNvPr id="12333" name="Line 49"/>
            <p:cNvSpPr>
              <a:spLocks noChangeShapeType="1"/>
            </p:cNvSpPr>
            <p:nvPr/>
          </p:nvSpPr>
          <p:spPr bwMode="auto">
            <a:xfrm flipV="1">
              <a:off x="1253068" y="3882658"/>
              <a:ext cx="0" cy="92075"/>
            </a:xfrm>
            <a:prstGeom prst="line">
              <a:avLst/>
            </a:prstGeom>
            <a:noFill/>
            <a:ln w="25400">
              <a:solidFill>
                <a:srgbClr val="000000"/>
              </a:solidFill>
              <a:round/>
              <a:headEnd/>
              <a:tailEnd/>
            </a:ln>
          </p:spPr>
          <p:txBody>
            <a:bodyPr/>
            <a:lstStyle/>
            <a:p>
              <a:endParaRPr lang="de-DE"/>
            </a:p>
          </p:txBody>
        </p:sp>
        <p:sp>
          <p:nvSpPr>
            <p:cNvPr id="12334" name="Line 50"/>
            <p:cNvSpPr>
              <a:spLocks noChangeShapeType="1"/>
            </p:cNvSpPr>
            <p:nvPr/>
          </p:nvSpPr>
          <p:spPr bwMode="auto">
            <a:xfrm flipV="1">
              <a:off x="1296812" y="3793758"/>
              <a:ext cx="0" cy="119063"/>
            </a:xfrm>
            <a:prstGeom prst="line">
              <a:avLst/>
            </a:prstGeom>
            <a:noFill/>
            <a:ln w="25400">
              <a:solidFill>
                <a:srgbClr val="000000"/>
              </a:solidFill>
              <a:round/>
              <a:headEnd/>
              <a:tailEnd/>
            </a:ln>
          </p:spPr>
          <p:txBody>
            <a:bodyPr/>
            <a:lstStyle/>
            <a:p>
              <a:endParaRPr lang="de-DE"/>
            </a:p>
          </p:txBody>
        </p:sp>
        <p:sp>
          <p:nvSpPr>
            <p:cNvPr id="12335" name="Line 51"/>
            <p:cNvSpPr>
              <a:spLocks noChangeShapeType="1"/>
            </p:cNvSpPr>
            <p:nvPr/>
          </p:nvSpPr>
          <p:spPr bwMode="auto">
            <a:xfrm flipV="1">
              <a:off x="1337734" y="3717557"/>
              <a:ext cx="0" cy="122238"/>
            </a:xfrm>
            <a:prstGeom prst="line">
              <a:avLst/>
            </a:prstGeom>
            <a:noFill/>
            <a:ln w="25400">
              <a:solidFill>
                <a:srgbClr val="000000"/>
              </a:solidFill>
              <a:round/>
              <a:headEnd/>
              <a:tailEnd/>
            </a:ln>
          </p:spPr>
          <p:txBody>
            <a:bodyPr/>
            <a:lstStyle/>
            <a:p>
              <a:endParaRPr lang="de-DE"/>
            </a:p>
          </p:txBody>
        </p:sp>
        <p:sp>
          <p:nvSpPr>
            <p:cNvPr id="12336" name="Line 52"/>
            <p:cNvSpPr>
              <a:spLocks noChangeShapeType="1"/>
            </p:cNvSpPr>
            <p:nvPr/>
          </p:nvSpPr>
          <p:spPr bwMode="auto">
            <a:xfrm flipV="1">
              <a:off x="1374423" y="3582619"/>
              <a:ext cx="0" cy="128588"/>
            </a:xfrm>
            <a:prstGeom prst="line">
              <a:avLst/>
            </a:prstGeom>
            <a:noFill/>
            <a:ln w="25400">
              <a:solidFill>
                <a:srgbClr val="000000"/>
              </a:solidFill>
              <a:round/>
              <a:headEnd/>
              <a:tailEnd/>
            </a:ln>
          </p:spPr>
          <p:txBody>
            <a:bodyPr/>
            <a:lstStyle/>
            <a:p>
              <a:endParaRPr lang="de-DE"/>
            </a:p>
          </p:txBody>
        </p:sp>
        <p:sp>
          <p:nvSpPr>
            <p:cNvPr id="12337" name="Line 53"/>
            <p:cNvSpPr>
              <a:spLocks noChangeShapeType="1"/>
            </p:cNvSpPr>
            <p:nvPr/>
          </p:nvSpPr>
          <p:spPr bwMode="auto">
            <a:xfrm flipV="1">
              <a:off x="1418167" y="3473083"/>
              <a:ext cx="0" cy="182563"/>
            </a:xfrm>
            <a:prstGeom prst="line">
              <a:avLst/>
            </a:prstGeom>
            <a:noFill/>
            <a:ln w="25400">
              <a:solidFill>
                <a:srgbClr val="000000"/>
              </a:solidFill>
              <a:round/>
              <a:headEnd/>
              <a:tailEnd/>
            </a:ln>
          </p:spPr>
          <p:txBody>
            <a:bodyPr/>
            <a:lstStyle/>
            <a:p>
              <a:endParaRPr lang="de-DE"/>
            </a:p>
          </p:txBody>
        </p:sp>
        <p:sp>
          <p:nvSpPr>
            <p:cNvPr id="12338" name="Line 54"/>
            <p:cNvSpPr>
              <a:spLocks noChangeShapeType="1"/>
            </p:cNvSpPr>
            <p:nvPr/>
          </p:nvSpPr>
          <p:spPr bwMode="auto">
            <a:xfrm flipV="1">
              <a:off x="1461912" y="3498482"/>
              <a:ext cx="0" cy="166688"/>
            </a:xfrm>
            <a:prstGeom prst="line">
              <a:avLst/>
            </a:prstGeom>
            <a:noFill/>
            <a:ln w="25400">
              <a:solidFill>
                <a:srgbClr val="000000"/>
              </a:solidFill>
              <a:round/>
              <a:headEnd/>
              <a:tailEnd/>
            </a:ln>
          </p:spPr>
          <p:txBody>
            <a:bodyPr/>
            <a:lstStyle/>
            <a:p>
              <a:endParaRPr lang="de-DE"/>
            </a:p>
          </p:txBody>
        </p:sp>
        <p:sp>
          <p:nvSpPr>
            <p:cNvPr id="12339" name="Line 55"/>
            <p:cNvSpPr>
              <a:spLocks noChangeShapeType="1"/>
            </p:cNvSpPr>
            <p:nvPr/>
          </p:nvSpPr>
          <p:spPr bwMode="auto">
            <a:xfrm flipV="1">
              <a:off x="1504245" y="3600082"/>
              <a:ext cx="0" cy="147638"/>
            </a:xfrm>
            <a:prstGeom prst="line">
              <a:avLst/>
            </a:prstGeom>
            <a:noFill/>
            <a:ln w="25400">
              <a:solidFill>
                <a:srgbClr val="000000"/>
              </a:solidFill>
              <a:round/>
              <a:headEnd/>
              <a:tailEnd/>
            </a:ln>
          </p:spPr>
          <p:txBody>
            <a:bodyPr/>
            <a:lstStyle/>
            <a:p>
              <a:endParaRPr lang="de-DE"/>
            </a:p>
          </p:txBody>
        </p:sp>
        <p:sp>
          <p:nvSpPr>
            <p:cNvPr id="12340" name="Line 56"/>
            <p:cNvSpPr>
              <a:spLocks noChangeShapeType="1"/>
            </p:cNvSpPr>
            <p:nvPr/>
          </p:nvSpPr>
          <p:spPr bwMode="auto">
            <a:xfrm flipV="1">
              <a:off x="1540934" y="3390533"/>
              <a:ext cx="0" cy="182563"/>
            </a:xfrm>
            <a:prstGeom prst="line">
              <a:avLst/>
            </a:prstGeom>
            <a:noFill/>
            <a:ln w="25400">
              <a:solidFill>
                <a:srgbClr val="000000"/>
              </a:solidFill>
              <a:round/>
              <a:headEnd/>
              <a:tailEnd/>
            </a:ln>
          </p:spPr>
          <p:txBody>
            <a:bodyPr/>
            <a:lstStyle/>
            <a:p>
              <a:endParaRPr lang="de-DE"/>
            </a:p>
          </p:txBody>
        </p:sp>
        <p:sp>
          <p:nvSpPr>
            <p:cNvPr id="12341" name="Line 57"/>
            <p:cNvSpPr>
              <a:spLocks noChangeShapeType="1"/>
            </p:cNvSpPr>
            <p:nvPr/>
          </p:nvSpPr>
          <p:spPr bwMode="auto">
            <a:xfrm flipV="1">
              <a:off x="1583268" y="3415933"/>
              <a:ext cx="0" cy="174625"/>
            </a:xfrm>
            <a:prstGeom prst="line">
              <a:avLst/>
            </a:prstGeom>
            <a:noFill/>
            <a:ln w="25400">
              <a:solidFill>
                <a:srgbClr val="000000"/>
              </a:solidFill>
              <a:round/>
              <a:headEnd/>
              <a:tailEnd/>
            </a:ln>
          </p:spPr>
          <p:txBody>
            <a:bodyPr/>
            <a:lstStyle/>
            <a:p>
              <a:endParaRPr lang="de-DE"/>
            </a:p>
          </p:txBody>
        </p:sp>
        <p:sp>
          <p:nvSpPr>
            <p:cNvPr id="12342" name="Line 58"/>
            <p:cNvSpPr>
              <a:spLocks noChangeShapeType="1"/>
            </p:cNvSpPr>
            <p:nvPr/>
          </p:nvSpPr>
          <p:spPr bwMode="auto">
            <a:xfrm flipV="1">
              <a:off x="1627012" y="3361957"/>
              <a:ext cx="0" cy="165100"/>
            </a:xfrm>
            <a:prstGeom prst="line">
              <a:avLst/>
            </a:prstGeom>
            <a:noFill/>
            <a:ln w="25400">
              <a:solidFill>
                <a:srgbClr val="000000"/>
              </a:solidFill>
              <a:round/>
              <a:headEnd/>
              <a:tailEnd/>
            </a:ln>
          </p:spPr>
          <p:txBody>
            <a:bodyPr/>
            <a:lstStyle/>
            <a:p>
              <a:endParaRPr lang="de-DE"/>
            </a:p>
          </p:txBody>
        </p:sp>
        <p:sp>
          <p:nvSpPr>
            <p:cNvPr id="12343" name="Line 59"/>
            <p:cNvSpPr>
              <a:spLocks noChangeShapeType="1"/>
            </p:cNvSpPr>
            <p:nvPr/>
          </p:nvSpPr>
          <p:spPr bwMode="auto">
            <a:xfrm flipV="1">
              <a:off x="1869723" y="3490544"/>
              <a:ext cx="0" cy="165100"/>
            </a:xfrm>
            <a:prstGeom prst="line">
              <a:avLst/>
            </a:prstGeom>
            <a:noFill/>
            <a:ln w="25400">
              <a:solidFill>
                <a:srgbClr val="000000"/>
              </a:solidFill>
              <a:round/>
              <a:headEnd/>
              <a:tailEnd/>
            </a:ln>
          </p:spPr>
          <p:txBody>
            <a:bodyPr/>
            <a:lstStyle/>
            <a:p>
              <a:endParaRPr lang="de-DE"/>
            </a:p>
          </p:txBody>
        </p:sp>
        <p:sp>
          <p:nvSpPr>
            <p:cNvPr id="12344" name="Line 60"/>
            <p:cNvSpPr>
              <a:spLocks noChangeShapeType="1"/>
            </p:cNvSpPr>
            <p:nvPr/>
          </p:nvSpPr>
          <p:spPr bwMode="auto">
            <a:xfrm flipV="1">
              <a:off x="1913468" y="3261945"/>
              <a:ext cx="0" cy="174625"/>
            </a:xfrm>
            <a:prstGeom prst="line">
              <a:avLst/>
            </a:prstGeom>
            <a:noFill/>
            <a:ln w="25400">
              <a:solidFill>
                <a:srgbClr val="000000"/>
              </a:solidFill>
              <a:round/>
              <a:headEnd/>
              <a:tailEnd/>
            </a:ln>
          </p:spPr>
          <p:txBody>
            <a:bodyPr/>
            <a:lstStyle/>
            <a:p>
              <a:endParaRPr lang="de-DE"/>
            </a:p>
          </p:txBody>
        </p:sp>
        <p:sp>
          <p:nvSpPr>
            <p:cNvPr id="12345" name="Line 61"/>
            <p:cNvSpPr>
              <a:spLocks noChangeShapeType="1"/>
            </p:cNvSpPr>
            <p:nvPr/>
          </p:nvSpPr>
          <p:spPr bwMode="auto">
            <a:xfrm flipV="1">
              <a:off x="1958623" y="3271469"/>
              <a:ext cx="0" cy="190500"/>
            </a:xfrm>
            <a:prstGeom prst="line">
              <a:avLst/>
            </a:prstGeom>
            <a:noFill/>
            <a:ln w="25400">
              <a:solidFill>
                <a:srgbClr val="000000"/>
              </a:solidFill>
              <a:round/>
              <a:headEnd/>
              <a:tailEnd/>
            </a:ln>
          </p:spPr>
          <p:txBody>
            <a:bodyPr/>
            <a:lstStyle/>
            <a:p>
              <a:endParaRPr lang="de-DE"/>
            </a:p>
          </p:txBody>
        </p:sp>
        <p:sp>
          <p:nvSpPr>
            <p:cNvPr id="12346" name="Line 62"/>
            <p:cNvSpPr>
              <a:spLocks noChangeShapeType="1"/>
            </p:cNvSpPr>
            <p:nvPr/>
          </p:nvSpPr>
          <p:spPr bwMode="auto">
            <a:xfrm flipV="1">
              <a:off x="1999545" y="3325444"/>
              <a:ext cx="0" cy="173038"/>
            </a:xfrm>
            <a:prstGeom prst="line">
              <a:avLst/>
            </a:prstGeom>
            <a:noFill/>
            <a:ln w="25400">
              <a:solidFill>
                <a:srgbClr val="000000"/>
              </a:solidFill>
              <a:round/>
              <a:headEnd/>
              <a:tailEnd/>
            </a:ln>
          </p:spPr>
          <p:txBody>
            <a:bodyPr/>
            <a:lstStyle/>
            <a:p>
              <a:endParaRPr lang="de-DE"/>
            </a:p>
          </p:txBody>
        </p:sp>
        <p:sp>
          <p:nvSpPr>
            <p:cNvPr id="12347" name="Line 63"/>
            <p:cNvSpPr>
              <a:spLocks noChangeShapeType="1"/>
            </p:cNvSpPr>
            <p:nvPr/>
          </p:nvSpPr>
          <p:spPr bwMode="auto">
            <a:xfrm flipV="1">
              <a:off x="2034823" y="3315919"/>
              <a:ext cx="0" cy="146050"/>
            </a:xfrm>
            <a:prstGeom prst="line">
              <a:avLst/>
            </a:prstGeom>
            <a:noFill/>
            <a:ln w="25400">
              <a:solidFill>
                <a:srgbClr val="000000"/>
              </a:solidFill>
              <a:round/>
              <a:headEnd/>
              <a:tailEnd/>
            </a:ln>
          </p:spPr>
          <p:txBody>
            <a:bodyPr/>
            <a:lstStyle/>
            <a:p>
              <a:endParaRPr lang="de-DE"/>
            </a:p>
          </p:txBody>
        </p:sp>
        <p:sp>
          <p:nvSpPr>
            <p:cNvPr id="12348" name="Line 64"/>
            <p:cNvSpPr>
              <a:spLocks noChangeShapeType="1"/>
            </p:cNvSpPr>
            <p:nvPr/>
          </p:nvSpPr>
          <p:spPr bwMode="auto">
            <a:xfrm flipV="1">
              <a:off x="2079979" y="3279408"/>
              <a:ext cx="0" cy="174625"/>
            </a:xfrm>
            <a:prstGeom prst="line">
              <a:avLst/>
            </a:prstGeom>
            <a:noFill/>
            <a:ln w="25400">
              <a:solidFill>
                <a:srgbClr val="000000"/>
              </a:solidFill>
              <a:round/>
              <a:headEnd/>
              <a:tailEnd/>
            </a:ln>
          </p:spPr>
          <p:txBody>
            <a:bodyPr/>
            <a:lstStyle/>
            <a:p>
              <a:endParaRPr lang="de-DE"/>
            </a:p>
          </p:txBody>
        </p:sp>
        <p:sp>
          <p:nvSpPr>
            <p:cNvPr id="12349" name="Line 65"/>
            <p:cNvSpPr>
              <a:spLocks noChangeShapeType="1"/>
            </p:cNvSpPr>
            <p:nvPr/>
          </p:nvSpPr>
          <p:spPr bwMode="auto">
            <a:xfrm flipV="1">
              <a:off x="2123723" y="2993658"/>
              <a:ext cx="0" cy="195263"/>
            </a:xfrm>
            <a:prstGeom prst="line">
              <a:avLst/>
            </a:prstGeom>
            <a:noFill/>
            <a:ln w="25400">
              <a:solidFill>
                <a:srgbClr val="000000"/>
              </a:solidFill>
              <a:round/>
              <a:headEnd/>
              <a:tailEnd/>
            </a:ln>
          </p:spPr>
          <p:txBody>
            <a:bodyPr/>
            <a:lstStyle/>
            <a:p>
              <a:endParaRPr lang="de-DE"/>
            </a:p>
          </p:txBody>
        </p:sp>
        <p:sp>
          <p:nvSpPr>
            <p:cNvPr id="12350" name="Line 66"/>
            <p:cNvSpPr>
              <a:spLocks noChangeShapeType="1"/>
            </p:cNvSpPr>
            <p:nvPr/>
          </p:nvSpPr>
          <p:spPr bwMode="auto">
            <a:xfrm flipV="1">
              <a:off x="2164645" y="3242895"/>
              <a:ext cx="0" cy="136525"/>
            </a:xfrm>
            <a:prstGeom prst="line">
              <a:avLst/>
            </a:prstGeom>
            <a:noFill/>
            <a:ln w="25400">
              <a:solidFill>
                <a:srgbClr val="000000"/>
              </a:solidFill>
              <a:round/>
              <a:headEnd/>
              <a:tailEnd/>
            </a:ln>
          </p:spPr>
          <p:txBody>
            <a:bodyPr/>
            <a:lstStyle/>
            <a:p>
              <a:endParaRPr lang="de-DE"/>
            </a:p>
          </p:txBody>
        </p:sp>
        <p:sp>
          <p:nvSpPr>
            <p:cNvPr id="12351" name="Line 67"/>
            <p:cNvSpPr>
              <a:spLocks noChangeShapeType="1"/>
            </p:cNvSpPr>
            <p:nvPr/>
          </p:nvSpPr>
          <p:spPr bwMode="auto">
            <a:xfrm flipV="1">
              <a:off x="2201334" y="3346082"/>
              <a:ext cx="0" cy="134938"/>
            </a:xfrm>
            <a:prstGeom prst="line">
              <a:avLst/>
            </a:prstGeom>
            <a:noFill/>
            <a:ln w="25400">
              <a:solidFill>
                <a:srgbClr val="000000"/>
              </a:solidFill>
              <a:round/>
              <a:headEnd/>
              <a:tailEnd/>
            </a:ln>
          </p:spPr>
          <p:txBody>
            <a:bodyPr/>
            <a:lstStyle/>
            <a:p>
              <a:endParaRPr lang="de-DE"/>
            </a:p>
          </p:txBody>
        </p:sp>
        <p:sp>
          <p:nvSpPr>
            <p:cNvPr id="12352" name="Line 68"/>
            <p:cNvSpPr>
              <a:spLocks noChangeShapeType="1"/>
            </p:cNvSpPr>
            <p:nvPr/>
          </p:nvSpPr>
          <p:spPr bwMode="auto">
            <a:xfrm flipV="1">
              <a:off x="2245078" y="3261945"/>
              <a:ext cx="0" cy="136525"/>
            </a:xfrm>
            <a:prstGeom prst="line">
              <a:avLst/>
            </a:prstGeom>
            <a:noFill/>
            <a:ln w="25400">
              <a:solidFill>
                <a:srgbClr val="000000"/>
              </a:solidFill>
              <a:round/>
              <a:headEnd/>
              <a:tailEnd/>
            </a:ln>
          </p:spPr>
          <p:txBody>
            <a:bodyPr/>
            <a:lstStyle/>
            <a:p>
              <a:endParaRPr lang="de-DE"/>
            </a:p>
          </p:txBody>
        </p:sp>
        <p:sp>
          <p:nvSpPr>
            <p:cNvPr id="12353" name="Line 69"/>
            <p:cNvSpPr>
              <a:spLocks noChangeShapeType="1"/>
            </p:cNvSpPr>
            <p:nvPr/>
          </p:nvSpPr>
          <p:spPr bwMode="auto">
            <a:xfrm flipV="1">
              <a:off x="2288823" y="3217494"/>
              <a:ext cx="0" cy="173038"/>
            </a:xfrm>
            <a:prstGeom prst="line">
              <a:avLst/>
            </a:prstGeom>
            <a:noFill/>
            <a:ln w="25400">
              <a:solidFill>
                <a:srgbClr val="000000"/>
              </a:solidFill>
              <a:round/>
              <a:headEnd/>
              <a:tailEnd/>
            </a:ln>
          </p:spPr>
          <p:txBody>
            <a:bodyPr/>
            <a:lstStyle/>
            <a:p>
              <a:endParaRPr lang="de-DE"/>
            </a:p>
          </p:txBody>
        </p:sp>
        <p:sp>
          <p:nvSpPr>
            <p:cNvPr id="12354" name="Line 70"/>
            <p:cNvSpPr>
              <a:spLocks noChangeShapeType="1"/>
            </p:cNvSpPr>
            <p:nvPr/>
          </p:nvSpPr>
          <p:spPr bwMode="auto">
            <a:xfrm flipV="1">
              <a:off x="2332567" y="3060332"/>
              <a:ext cx="0" cy="165100"/>
            </a:xfrm>
            <a:prstGeom prst="line">
              <a:avLst/>
            </a:prstGeom>
            <a:noFill/>
            <a:ln w="25400">
              <a:solidFill>
                <a:srgbClr val="000000"/>
              </a:solidFill>
              <a:round/>
              <a:headEnd/>
              <a:tailEnd/>
            </a:ln>
          </p:spPr>
          <p:txBody>
            <a:bodyPr/>
            <a:lstStyle/>
            <a:p>
              <a:endParaRPr lang="de-DE"/>
            </a:p>
          </p:txBody>
        </p:sp>
        <p:sp>
          <p:nvSpPr>
            <p:cNvPr id="12355" name="Line 71"/>
            <p:cNvSpPr>
              <a:spLocks noChangeShapeType="1"/>
            </p:cNvSpPr>
            <p:nvPr/>
          </p:nvSpPr>
          <p:spPr bwMode="auto">
            <a:xfrm flipV="1">
              <a:off x="2366434" y="3122244"/>
              <a:ext cx="0" cy="165100"/>
            </a:xfrm>
            <a:prstGeom prst="line">
              <a:avLst/>
            </a:prstGeom>
            <a:noFill/>
            <a:ln w="25400">
              <a:solidFill>
                <a:srgbClr val="000000"/>
              </a:solidFill>
              <a:round/>
              <a:headEnd/>
              <a:tailEnd/>
            </a:ln>
          </p:spPr>
          <p:txBody>
            <a:bodyPr/>
            <a:lstStyle/>
            <a:p>
              <a:endParaRPr lang="de-DE"/>
            </a:p>
          </p:txBody>
        </p:sp>
        <p:sp>
          <p:nvSpPr>
            <p:cNvPr id="12356" name="Line 72"/>
            <p:cNvSpPr>
              <a:spLocks noChangeShapeType="1"/>
            </p:cNvSpPr>
            <p:nvPr/>
          </p:nvSpPr>
          <p:spPr bwMode="auto">
            <a:xfrm flipV="1">
              <a:off x="2410179" y="3114308"/>
              <a:ext cx="0" cy="157163"/>
            </a:xfrm>
            <a:prstGeom prst="line">
              <a:avLst/>
            </a:prstGeom>
            <a:noFill/>
            <a:ln w="25400">
              <a:solidFill>
                <a:srgbClr val="000000"/>
              </a:solidFill>
              <a:round/>
              <a:headEnd/>
              <a:tailEnd/>
            </a:ln>
          </p:spPr>
          <p:txBody>
            <a:bodyPr/>
            <a:lstStyle/>
            <a:p>
              <a:endParaRPr lang="de-DE"/>
            </a:p>
          </p:txBody>
        </p:sp>
        <p:sp>
          <p:nvSpPr>
            <p:cNvPr id="12357" name="Line 73"/>
            <p:cNvSpPr>
              <a:spLocks noChangeShapeType="1"/>
            </p:cNvSpPr>
            <p:nvPr/>
          </p:nvSpPr>
          <p:spPr bwMode="auto">
            <a:xfrm flipV="1">
              <a:off x="2453923" y="3050807"/>
              <a:ext cx="0" cy="184150"/>
            </a:xfrm>
            <a:prstGeom prst="line">
              <a:avLst/>
            </a:prstGeom>
            <a:noFill/>
            <a:ln w="25400">
              <a:solidFill>
                <a:srgbClr val="000000"/>
              </a:solidFill>
              <a:round/>
              <a:headEnd/>
              <a:tailEnd/>
            </a:ln>
          </p:spPr>
          <p:txBody>
            <a:bodyPr/>
            <a:lstStyle/>
            <a:p>
              <a:endParaRPr lang="de-DE"/>
            </a:p>
          </p:txBody>
        </p:sp>
        <p:sp>
          <p:nvSpPr>
            <p:cNvPr id="12358" name="Line 74"/>
            <p:cNvSpPr>
              <a:spLocks noChangeShapeType="1"/>
            </p:cNvSpPr>
            <p:nvPr/>
          </p:nvSpPr>
          <p:spPr bwMode="auto">
            <a:xfrm flipV="1">
              <a:off x="2696634" y="3171457"/>
              <a:ext cx="0" cy="153988"/>
            </a:xfrm>
            <a:prstGeom prst="line">
              <a:avLst/>
            </a:prstGeom>
            <a:noFill/>
            <a:ln w="25400">
              <a:solidFill>
                <a:srgbClr val="000000"/>
              </a:solidFill>
              <a:round/>
              <a:headEnd/>
              <a:tailEnd/>
            </a:ln>
          </p:spPr>
          <p:txBody>
            <a:bodyPr/>
            <a:lstStyle/>
            <a:p>
              <a:endParaRPr lang="de-DE"/>
            </a:p>
          </p:txBody>
        </p:sp>
        <p:sp>
          <p:nvSpPr>
            <p:cNvPr id="12359" name="Line 75"/>
            <p:cNvSpPr>
              <a:spLocks noChangeShapeType="1"/>
            </p:cNvSpPr>
            <p:nvPr/>
          </p:nvSpPr>
          <p:spPr bwMode="auto">
            <a:xfrm flipV="1">
              <a:off x="2741789" y="3076208"/>
              <a:ext cx="0" cy="149225"/>
            </a:xfrm>
            <a:prstGeom prst="line">
              <a:avLst/>
            </a:prstGeom>
            <a:noFill/>
            <a:ln w="25400">
              <a:solidFill>
                <a:srgbClr val="000000"/>
              </a:solidFill>
              <a:round/>
              <a:headEnd/>
              <a:tailEnd/>
            </a:ln>
          </p:spPr>
          <p:txBody>
            <a:bodyPr/>
            <a:lstStyle/>
            <a:p>
              <a:endParaRPr lang="de-DE"/>
            </a:p>
          </p:txBody>
        </p:sp>
        <p:sp>
          <p:nvSpPr>
            <p:cNvPr id="12360" name="Line 76"/>
            <p:cNvSpPr>
              <a:spLocks noChangeShapeType="1"/>
            </p:cNvSpPr>
            <p:nvPr/>
          </p:nvSpPr>
          <p:spPr bwMode="auto">
            <a:xfrm flipV="1">
              <a:off x="2784123" y="3069857"/>
              <a:ext cx="0" cy="173038"/>
            </a:xfrm>
            <a:prstGeom prst="line">
              <a:avLst/>
            </a:prstGeom>
            <a:noFill/>
            <a:ln w="25400">
              <a:solidFill>
                <a:srgbClr val="000000"/>
              </a:solidFill>
              <a:round/>
              <a:headEnd/>
              <a:tailEnd/>
            </a:ln>
          </p:spPr>
          <p:txBody>
            <a:bodyPr/>
            <a:lstStyle/>
            <a:p>
              <a:endParaRPr lang="de-DE"/>
            </a:p>
          </p:txBody>
        </p:sp>
        <p:sp>
          <p:nvSpPr>
            <p:cNvPr id="12361" name="Line 77"/>
            <p:cNvSpPr>
              <a:spLocks noChangeShapeType="1"/>
            </p:cNvSpPr>
            <p:nvPr/>
          </p:nvSpPr>
          <p:spPr bwMode="auto">
            <a:xfrm flipV="1">
              <a:off x="2827868" y="3069857"/>
              <a:ext cx="0" cy="165100"/>
            </a:xfrm>
            <a:prstGeom prst="line">
              <a:avLst/>
            </a:prstGeom>
            <a:noFill/>
            <a:ln w="25400">
              <a:solidFill>
                <a:srgbClr val="000000"/>
              </a:solidFill>
              <a:round/>
              <a:headEnd/>
              <a:tailEnd/>
            </a:ln>
          </p:spPr>
          <p:txBody>
            <a:bodyPr/>
            <a:lstStyle/>
            <a:p>
              <a:endParaRPr lang="de-DE"/>
            </a:p>
          </p:txBody>
        </p:sp>
        <p:sp>
          <p:nvSpPr>
            <p:cNvPr id="12362" name="Line 78"/>
            <p:cNvSpPr>
              <a:spLocks noChangeShapeType="1"/>
            </p:cNvSpPr>
            <p:nvPr/>
          </p:nvSpPr>
          <p:spPr bwMode="auto">
            <a:xfrm flipV="1">
              <a:off x="2861734" y="2915869"/>
              <a:ext cx="0" cy="153988"/>
            </a:xfrm>
            <a:prstGeom prst="line">
              <a:avLst/>
            </a:prstGeom>
            <a:noFill/>
            <a:ln w="25400">
              <a:solidFill>
                <a:srgbClr val="000000"/>
              </a:solidFill>
              <a:round/>
              <a:headEnd/>
              <a:tailEnd/>
            </a:ln>
          </p:spPr>
          <p:txBody>
            <a:bodyPr/>
            <a:lstStyle/>
            <a:p>
              <a:endParaRPr lang="de-DE"/>
            </a:p>
          </p:txBody>
        </p:sp>
        <p:sp>
          <p:nvSpPr>
            <p:cNvPr id="12363" name="Line 79"/>
            <p:cNvSpPr>
              <a:spLocks noChangeShapeType="1"/>
            </p:cNvSpPr>
            <p:nvPr/>
          </p:nvSpPr>
          <p:spPr bwMode="auto">
            <a:xfrm flipV="1">
              <a:off x="2906890" y="2977783"/>
              <a:ext cx="0" cy="144463"/>
            </a:xfrm>
            <a:prstGeom prst="line">
              <a:avLst/>
            </a:prstGeom>
            <a:noFill/>
            <a:ln w="25400">
              <a:solidFill>
                <a:srgbClr val="000000"/>
              </a:solidFill>
              <a:round/>
              <a:headEnd/>
              <a:tailEnd/>
            </a:ln>
          </p:spPr>
          <p:txBody>
            <a:bodyPr/>
            <a:lstStyle/>
            <a:p>
              <a:endParaRPr lang="de-DE"/>
            </a:p>
          </p:txBody>
        </p:sp>
        <p:sp>
          <p:nvSpPr>
            <p:cNvPr id="12364" name="Line 80"/>
            <p:cNvSpPr>
              <a:spLocks noChangeShapeType="1"/>
            </p:cNvSpPr>
            <p:nvPr/>
          </p:nvSpPr>
          <p:spPr bwMode="auto">
            <a:xfrm flipV="1">
              <a:off x="2949223" y="2858720"/>
              <a:ext cx="0" cy="155575"/>
            </a:xfrm>
            <a:prstGeom prst="line">
              <a:avLst/>
            </a:prstGeom>
            <a:noFill/>
            <a:ln w="25400">
              <a:solidFill>
                <a:srgbClr val="000000"/>
              </a:solidFill>
              <a:round/>
              <a:headEnd/>
              <a:tailEnd/>
            </a:ln>
          </p:spPr>
          <p:txBody>
            <a:bodyPr/>
            <a:lstStyle/>
            <a:p>
              <a:endParaRPr lang="de-DE"/>
            </a:p>
          </p:txBody>
        </p:sp>
        <p:sp>
          <p:nvSpPr>
            <p:cNvPr id="12365" name="Line 81"/>
            <p:cNvSpPr>
              <a:spLocks noChangeShapeType="1"/>
            </p:cNvSpPr>
            <p:nvPr/>
          </p:nvSpPr>
          <p:spPr bwMode="auto">
            <a:xfrm flipV="1">
              <a:off x="2992967" y="2901583"/>
              <a:ext cx="0" cy="187325"/>
            </a:xfrm>
            <a:prstGeom prst="line">
              <a:avLst/>
            </a:prstGeom>
            <a:noFill/>
            <a:ln w="25400">
              <a:solidFill>
                <a:srgbClr val="000000"/>
              </a:solidFill>
              <a:round/>
              <a:headEnd/>
              <a:tailEnd/>
            </a:ln>
          </p:spPr>
          <p:txBody>
            <a:bodyPr/>
            <a:lstStyle/>
            <a:p>
              <a:endParaRPr lang="de-DE"/>
            </a:p>
          </p:txBody>
        </p:sp>
        <p:sp>
          <p:nvSpPr>
            <p:cNvPr id="12366" name="Line 82"/>
            <p:cNvSpPr>
              <a:spLocks noChangeShapeType="1"/>
            </p:cNvSpPr>
            <p:nvPr/>
          </p:nvSpPr>
          <p:spPr bwMode="auto">
            <a:xfrm flipV="1">
              <a:off x="3028245" y="2941270"/>
              <a:ext cx="0" cy="201613"/>
            </a:xfrm>
            <a:prstGeom prst="line">
              <a:avLst/>
            </a:prstGeom>
            <a:noFill/>
            <a:ln w="25400">
              <a:solidFill>
                <a:srgbClr val="000000"/>
              </a:solidFill>
              <a:round/>
              <a:headEnd/>
              <a:tailEnd/>
            </a:ln>
          </p:spPr>
          <p:txBody>
            <a:bodyPr/>
            <a:lstStyle/>
            <a:p>
              <a:endParaRPr lang="de-DE"/>
            </a:p>
          </p:txBody>
        </p:sp>
        <p:sp>
          <p:nvSpPr>
            <p:cNvPr id="12367" name="Line 83"/>
            <p:cNvSpPr>
              <a:spLocks noChangeShapeType="1"/>
            </p:cNvSpPr>
            <p:nvPr/>
          </p:nvSpPr>
          <p:spPr bwMode="auto">
            <a:xfrm flipV="1">
              <a:off x="3070579" y="2901582"/>
              <a:ext cx="0" cy="158750"/>
            </a:xfrm>
            <a:prstGeom prst="line">
              <a:avLst/>
            </a:prstGeom>
            <a:noFill/>
            <a:ln w="25400">
              <a:solidFill>
                <a:srgbClr val="000000"/>
              </a:solidFill>
              <a:round/>
              <a:headEnd/>
              <a:tailEnd/>
            </a:ln>
          </p:spPr>
          <p:txBody>
            <a:bodyPr/>
            <a:lstStyle/>
            <a:p>
              <a:endParaRPr lang="de-DE"/>
            </a:p>
          </p:txBody>
        </p:sp>
        <p:sp>
          <p:nvSpPr>
            <p:cNvPr id="12368" name="Line 84"/>
            <p:cNvSpPr>
              <a:spLocks noChangeShapeType="1"/>
            </p:cNvSpPr>
            <p:nvPr/>
          </p:nvSpPr>
          <p:spPr bwMode="auto">
            <a:xfrm flipV="1">
              <a:off x="3114323" y="2877769"/>
              <a:ext cx="0" cy="165100"/>
            </a:xfrm>
            <a:prstGeom prst="line">
              <a:avLst/>
            </a:prstGeom>
            <a:noFill/>
            <a:ln w="25400">
              <a:solidFill>
                <a:srgbClr val="000000"/>
              </a:solidFill>
              <a:round/>
              <a:headEnd/>
              <a:tailEnd/>
            </a:ln>
          </p:spPr>
          <p:txBody>
            <a:bodyPr/>
            <a:lstStyle/>
            <a:p>
              <a:endParaRPr lang="de-DE"/>
            </a:p>
          </p:txBody>
        </p:sp>
        <p:sp>
          <p:nvSpPr>
            <p:cNvPr id="12369" name="Line 85"/>
            <p:cNvSpPr>
              <a:spLocks noChangeShapeType="1"/>
            </p:cNvSpPr>
            <p:nvPr/>
          </p:nvSpPr>
          <p:spPr bwMode="auto">
            <a:xfrm flipV="1">
              <a:off x="3159478" y="2839669"/>
              <a:ext cx="0" cy="165100"/>
            </a:xfrm>
            <a:prstGeom prst="line">
              <a:avLst/>
            </a:prstGeom>
            <a:noFill/>
            <a:ln w="25400">
              <a:solidFill>
                <a:srgbClr val="000000"/>
              </a:solidFill>
              <a:round/>
              <a:headEnd/>
              <a:tailEnd/>
            </a:ln>
          </p:spPr>
          <p:txBody>
            <a:bodyPr/>
            <a:lstStyle/>
            <a:p>
              <a:endParaRPr lang="de-DE"/>
            </a:p>
          </p:txBody>
        </p:sp>
        <p:sp>
          <p:nvSpPr>
            <p:cNvPr id="12370" name="Line 86"/>
            <p:cNvSpPr>
              <a:spLocks noChangeShapeType="1"/>
            </p:cNvSpPr>
            <p:nvPr/>
          </p:nvSpPr>
          <p:spPr bwMode="auto">
            <a:xfrm flipV="1">
              <a:off x="3193345" y="2977783"/>
              <a:ext cx="0" cy="193675"/>
            </a:xfrm>
            <a:prstGeom prst="line">
              <a:avLst/>
            </a:prstGeom>
            <a:noFill/>
            <a:ln w="25400">
              <a:solidFill>
                <a:srgbClr val="000000"/>
              </a:solidFill>
              <a:round/>
              <a:headEnd/>
              <a:tailEnd/>
            </a:ln>
          </p:spPr>
          <p:txBody>
            <a:bodyPr/>
            <a:lstStyle/>
            <a:p>
              <a:endParaRPr lang="de-DE"/>
            </a:p>
          </p:txBody>
        </p:sp>
        <p:sp>
          <p:nvSpPr>
            <p:cNvPr id="12371" name="Line 87"/>
            <p:cNvSpPr>
              <a:spLocks noChangeShapeType="1"/>
            </p:cNvSpPr>
            <p:nvPr/>
          </p:nvSpPr>
          <p:spPr bwMode="auto">
            <a:xfrm flipV="1">
              <a:off x="3235678" y="2877770"/>
              <a:ext cx="0" cy="182563"/>
            </a:xfrm>
            <a:prstGeom prst="line">
              <a:avLst/>
            </a:prstGeom>
            <a:noFill/>
            <a:ln w="25400">
              <a:solidFill>
                <a:srgbClr val="000000"/>
              </a:solidFill>
              <a:round/>
              <a:headEnd/>
              <a:tailEnd/>
            </a:ln>
          </p:spPr>
          <p:txBody>
            <a:bodyPr/>
            <a:lstStyle/>
            <a:p>
              <a:endParaRPr lang="de-DE"/>
            </a:p>
          </p:txBody>
        </p:sp>
        <p:sp>
          <p:nvSpPr>
            <p:cNvPr id="12372" name="Line 88"/>
            <p:cNvSpPr>
              <a:spLocks noChangeShapeType="1"/>
            </p:cNvSpPr>
            <p:nvPr/>
          </p:nvSpPr>
          <p:spPr bwMode="auto">
            <a:xfrm flipV="1">
              <a:off x="3280834" y="2858719"/>
              <a:ext cx="0" cy="184150"/>
            </a:xfrm>
            <a:prstGeom prst="line">
              <a:avLst/>
            </a:prstGeom>
            <a:noFill/>
            <a:ln w="25400">
              <a:solidFill>
                <a:srgbClr val="000000"/>
              </a:solidFill>
              <a:round/>
              <a:headEnd/>
              <a:tailEnd/>
            </a:ln>
          </p:spPr>
          <p:txBody>
            <a:bodyPr/>
            <a:lstStyle/>
            <a:p>
              <a:endParaRPr lang="de-DE"/>
            </a:p>
          </p:txBody>
        </p:sp>
        <p:sp>
          <p:nvSpPr>
            <p:cNvPr id="12373" name="Line 89"/>
            <p:cNvSpPr>
              <a:spLocks noChangeShapeType="1"/>
            </p:cNvSpPr>
            <p:nvPr/>
          </p:nvSpPr>
          <p:spPr bwMode="auto">
            <a:xfrm flipV="1">
              <a:off x="3522134" y="2834907"/>
              <a:ext cx="0" cy="177800"/>
            </a:xfrm>
            <a:prstGeom prst="line">
              <a:avLst/>
            </a:prstGeom>
            <a:noFill/>
            <a:ln w="25400">
              <a:solidFill>
                <a:srgbClr val="000000"/>
              </a:solidFill>
              <a:round/>
              <a:headEnd/>
              <a:tailEnd/>
            </a:ln>
          </p:spPr>
          <p:txBody>
            <a:bodyPr/>
            <a:lstStyle/>
            <a:p>
              <a:endParaRPr lang="de-DE"/>
            </a:p>
          </p:txBody>
        </p:sp>
        <p:sp>
          <p:nvSpPr>
            <p:cNvPr id="12374" name="Line 90"/>
            <p:cNvSpPr>
              <a:spLocks noChangeShapeType="1"/>
            </p:cNvSpPr>
            <p:nvPr/>
          </p:nvSpPr>
          <p:spPr bwMode="auto">
            <a:xfrm flipV="1">
              <a:off x="3567290" y="2787282"/>
              <a:ext cx="0" cy="153988"/>
            </a:xfrm>
            <a:prstGeom prst="line">
              <a:avLst/>
            </a:prstGeom>
            <a:noFill/>
            <a:ln w="25400">
              <a:solidFill>
                <a:srgbClr val="000000"/>
              </a:solidFill>
              <a:round/>
              <a:headEnd/>
              <a:tailEnd/>
            </a:ln>
          </p:spPr>
          <p:txBody>
            <a:bodyPr/>
            <a:lstStyle/>
            <a:p>
              <a:endParaRPr lang="de-DE"/>
            </a:p>
          </p:txBody>
        </p:sp>
        <p:sp>
          <p:nvSpPr>
            <p:cNvPr id="12375" name="Line 91"/>
            <p:cNvSpPr>
              <a:spLocks noChangeShapeType="1"/>
            </p:cNvSpPr>
            <p:nvPr/>
          </p:nvSpPr>
          <p:spPr bwMode="auto">
            <a:xfrm flipV="1">
              <a:off x="3611034" y="2833320"/>
              <a:ext cx="0" cy="180975"/>
            </a:xfrm>
            <a:prstGeom prst="line">
              <a:avLst/>
            </a:prstGeom>
            <a:noFill/>
            <a:ln w="25400">
              <a:solidFill>
                <a:srgbClr val="000000"/>
              </a:solidFill>
              <a:round/>
              <a:headEnd/>
              <a:tailEnd/>
            </a:ln>
          </p:spPr>
          <p:txBody>
            <a:bodyPr/>
            <a:lstStyle/>
            <a:p>
              <a:endParaRPr lang="de-DE"/>
            </a:p>
          </p:txBody>
        </p:sp>
        <p:sp>
          <p:nvSpPr>
            <p:cNvPr id="12376" name="Line 92"/>
            <p:cNvSpPr>
              <a:spLocks noChangeShapeType="1"/>
            </p:cNvSpPr>
            <p:nvPr/>
          </p:nvSpPr>
          <p:spPr bwMode="auto">
            <a:xfrm flipV="1">
              <a:off x="3654779" y="2738070"/>
              <a:ext cx="0" cy="163513"/>
            </a:xfrm>
            <a:prstGeom prst="line">
              <a:avLst/>
            </a:prstGeom>
            <a:noFill/>
            <a:ln w="25400">
              <a:solidFill>
                <a:srgbClr val="000000"/>
              </a:solidFill>
              <a:round/>
              <a:headEnd/>
              <a:tailEnd/>
            </a:ln>
          </p:spPr>
          <p:txBody>
            <a:bodyPr/>
            <a:lstStyle/>
            <a:p>
              <a:endParaRPr lang="de-DE"/>
            </a:p>
          </p:txBody>
        </p:sp>
        <p:sp>
          <p:nvSpPr>
            <p:cNvPr id="12377" name="Line 93"/>
            <p:cNvSpPr>
              <a:spLocks noChangeShapeType="1"/>
            </p:cNvSpPr>
            <p:nvPr/>
          </p:nvSpPr>
          <p:spPr bwMode="auto">
            <a:xfrm flipV="1">
              <a:off x="3687234" y="2877769"/>
              <a:ext cx="0" cy="173038"/>
            </a:xfrm>
            <a:prstGeom prst="line">
              <a:avLst/>
            </a:prstGeom>
            <a:noFill/>
            <a:ln w="25400">
              <a:solidFill>
                <a:srgbClr val="000000"/>
              </a:solidFill>
              <a:round/>
              <a:headEnd/>
              <a:tailEnd/>
            </a:ln>
          </p:spPr>
          <p:txBody>
            <a:bodyPr/>
            <a:lstStyle/>
            <a:p>
              <a:endParaRPr lang="de-DE"/>
            </a:p>
          </p:txBody>
        </p:sp>
        <p:sp>
          <p:nvSpPr>
            <p:cNvPr id="12378" name="Line 94"/>
            <p:cNvSpPr>
              <a:spLocks noChangeShapeType="1"/>
            </p:cNvSpPr>
            <p:nvPr/>
          </p:nvSpPr>
          <p:spPr bwMode="auto">
            <a:xfrm flipV="1">
              <a:off x="3732389" y="2922219"/>
              <a:ext cx="0" cy="192088"/>
            </a:xfrm>
            <a:prstGeom prst="line">
              <a:avLst/>
            </a:prstGeom>
            <a:noFill/>
            <a:ln w="25400">
              <a:solidFill>
                <a:srgbClr val="000000"/>
              </a:solidFill>
              <a:round/>
              <a:headEnd/>
              <a:tailEnd/>
            </a:ln>
          </p:spPr>
          <p:txBody>
            <a:bodyPr/>
            <a:lstStyle/>
            <a:p>
              <a:endParaRPr lang="de-DE"/>
            </a:p>
          </p:txBody>
        </p:sp>
        <p:sp>
          <p:nvSpPr>
            <p:cNvPr id="12379" name="Line 95"/>
            <p:cNvSpPr>
              <a:spLocks noChangeShapeType="1"/>
            </p:cNvSpPr>
            <p:nvPr/>
          </p:nvSpPr>
          <p:spPr bwMode="auto">
            <a:xfrm flipV="1">
              <a:off x="3776134" y="2941269"/>
              <a:ext cx="0" cy="173038"/>
            </a:xfrm>
            <a:prstGeom prst="line">
              <a:avLst/>
            </a:prstGeom>
            <a:noFill/>
            <a:ln w="25400">
              <a:solidFill>
                <a:srgbClr val="000000"/>
              </a:solidFill>
              <a:round/>
              <a:headEnd/>
              <a:tailEnd/>
            </a:ln>
          </p:spPr>
          <p:txBody>
            <a:bodyPr/>
            <a:lstStyle/>
            <a:p>
              <a:endParaRPr lang="de-DE"/>
            </a:p>
          </p:txBody>
        </p:sp>
        <p:sp>
          <p:nvSpPr>
            <p:cNvPr id="12380" name="Line 96"/>
            <p:cNvSpPr>
              <a:spLocks noChangeShapeType="1"/>
            </p:cNvSpPr>
            <p:nvPr/>
          </p:nvSpPr>
          <p:spPr bwMode="auto">
            <a:xfrm flipV="1">
              <a:off x="3819878" y="2858719"/>
              <a:ext cx="0" cy="165100"/>
            </a:xfrm>
            <a:prstGeom prst="line">
              <a:avLst/>
            </a:prstGeom>
            <a:noFill/>
            <a:ln w="25400">
              <a:solidFill>
                <a:srgbClr val="000000"/>
              </a:solidFill>
              <a:round/>
              <a:headEnd/>
              <a:tailEnd/>
            </a:ln>
          </p:spPr>
          <p:txBody>
            <a:bodyPr/>
            <a:lstStyle/>
            <a:p>
              <a:endParaRPr lang="de-DE"/>
            </a:p>
          </p:txBody>
        </p:sp>
        <p:sp>
          <p:nvSpPr>
            <p:cNvPr id="12381" name="Line 97"/>
            <p:cNvSpPr>
              <a:spLocks noChangeShapeType="1"/>
            </p:cNvSpPr>
            <p:nvPr/>
          </p:nvSpPr>
          <p:spPr bwMode="auto">
            <a:xfrm flipV="1">
              <a:off x="3863623" y="2776169"/>
              <a:ext cx="0" cy="192088"/>
            </a:xfrm>
            <a:prstGeom prst="line">
              <a:avLst/>
            </a:prstGeom>
            <a:noFill/>
            <a:ln w="25400">
              <a:solidFill>
                <a:srgbClr val="000000"/>
              </a:solidFill>
              <a:round/>
              <a:headEnd/>
              <a:tailEnd/>
            </a:ln>
          </p:spPr>
          <p:txBody>
            <a:bodyPr/>
            <a:lstStyle/>
            <a:p>
              <a:endParaRPr lang="de-DE"/>
            </a:p>
          </p:txBody>
        </p:sp>
        <p:sp>
          <p:nvSpPr>
            <p:cNvPr id="12382" name="Line 98"/>
            <p:cNvSpPr>
              <a:spLocks noChangeShapeType="1"/>
            </p:cNvSpPr>
            <p:nvPr/>
          </p:nvSpPr>
          <p:spPr bwMode="auto">
            <a:xfrm flipV="1">
              <a:off x="3897490" y="2858720"/>
              <a:ext cx="0" cy="155575"/>
            </a:xfrm>
            <a:prstGeom prst="line">
              <a:avLst/>
            </a:prstGeom>
            <a:noFill/>
            <a:ln w="25400">
              <a:solidFill>
                <a:srgbClr val="000000"/>
              </a:solidFill>
              <a:round/>
              <a:headEnd/>
              <a:tailEnd/>
            </a:ln>
          </p:spPr>
          <p:txBody>
            <a:bodyPr/>
            <a:lstStyle/>
            <a:p>
              <a:endParaRPr lang="de-DE"/>
            </a:p>
          </p:txBody>
        </p:sp>
        <p:sp>
          <p:nvSpPr>
            <p:cNvPr id="12383" name="Line 99"/>
            <p:cNvSpPr>
              <a:spLocks noChangeShapeType="1"/>
            </p:cNvSpPr>
            <p:nvPr/>
          </p:nvSpPr>
          <p:spPr bwMode="auto">
            <a:xfrm flipV="1">
              <a:off x="3941234" y="2858719"/>
              <a:ext cx="0" cy="134938"/>
            </a:xfrm>
            <a:prstGeom prst="line">
              <a:avLst/>
            </a:prstGeom>
            <a:noFill/>
            <a:ln w="25400">
              <a:solidFill>
                <a:srgbClr val="000000"/>
              </a:solidFill>
              <a:round/>
              <a:headEnd/>
              <a:tailEnd/>
            </a:ln>
          </p:spPr>
          <p:txBody>
            <a:bodyPr/>
            <a:lstStyle/>
            <a:p>
              <a:endParaRPr lang="de-DE"/>
            </a:p>
          </p:txBody>
        </p:sp>
        <p:sp>
          <p:nvSpPr>
            <p:cNvPr id="12384" name="Line 100"/>
            <p:cNvSpPr>
              <a:spLocks noChangeShapeType="1"/>
            </p:cNvSpPr>
            <p:nvPr/>
          </p:nvSpPr>
          <p:spPr bwMode="auto">
            <a:xfrm flipV="1">
              <a:off x="3984979" y="2658695"/>
              <a:ext cx="0" cy="180975"/>
            </a:xfrm>
            <a:prstGeom prst="line">
              <a:avLst/>
            </a:prstGeom>
            <a:noFill/>
            <a:ln w="25400">
              <a:solidFill>
                <a:srgbClr val="000000"/>
              </a:solidFill>
              <a:round/>
              <a:headEnd/>
              <a:tailEnd/>
            </a:ln>
          </p:spPr>
          <p:txBody>
            <a:bodyPr/>
            <a:lstStyle/>
            <a:p>
              <a:endParaRPr lang="de-DE"/>
            </a:p>
          </p:txBody>
        </p:sp>
        <p:sp>
          <p:nvSpPr>
            <p:cNvPr id="12385" name="Line 101"/>
            <p:cNvSpPr>
              <a:spLocks noChangeShapeType="1"/>
            </p:cNvSpPr>
            <p:nvPr/>
          </p:nvSpPr>
          <p:spPr bwMode="auto">
            <a:xfrm flipV="1">
              <a:off x="4028723" y="2766645"/>
              <a:ext cx="0" cy="193675"/>
            </a:xfrm>
            <a:prstGeom prst="line">
              <a:avLst/>
            </a:prstGeom>
            <a:noFill/>
            <a:ln w="25400">
              <a:solidFill>
                <a:srgbClr val="000000"/>
              </a:solidFill>
              <a:round/>
              <a:headEnd/>
              <a:tailEnd/>
            </a:ln>
          </p:spPr>
          <p:txBody>
            <a:bodyPr/>
            <a:lstStyle/>
            <a:p>
              <a:endParaRPr lang="de-DE"/>
            </a:p>
          </p:txBody>
        </p:sp>
        <p:sp>
          <p:nvSpPr>
            <p:cNvPr id="12386" name="Line 102"/>
            <p:cNvSpPr>
              <a:spLocks noChangeShapeType="1"/>
            </p:cNvSpPr>
            <p:nvPr/>
          </p:nvSpPr>
          <p:spPr bwMode="auto">
            <a:xfrm flipV="1">
              <a:off x="4062589" y="2730133"/>
              <a:ext cx="0" cy="201613"/>
            </a:xfrm>
            <a:prstGeom prst="line">
              <a:avLst/>
            </a:prstGeom>
            <a:noFill/>
            <a:ln w="25400">
              <a:solidFill>
                <a:srgbClr val="000000"/>
              </a:solidFill>
              <a:round/>
              <a:headEnd/>
              <a:tailEnd/>
            </a:ln>
          </p:spPr>
          <p:txBody>
            <a:bodyPr/>
            <a:lstStyle/>
            <a:p>
              <a:endParaRPr lang="de-DE"/>
            </a:p>
          </p:txBody>
        </p:sp>
        <p:sp>
          <p:nvSpPr>
            <p:cNvPr id="12387" name="Line 103"/>
            <p:cNvSpPr>
              <a:spLocks noChangeShapeType="1"/>
            </p:cNvSpPr>
            <p:nvPr/>
          </p:nvSpPr>
          <p:spPr bwMode="auto">
            <a:xfrm flipV="1">
              <a:off x="4107745" y="2493594"/>
              <a:ext cx="0" cy="198438"/>
            </a:xfrm>
            <a:prstGeom prst="line">
              <a:avLst/>
            </a:prstGeom>
            <a:noFill/>
            <a:ln w="25400">
              <a:solidFill>
                <a:srgbClr val="000000"/>
              </a:solidFill>
              <a:round/>
              <a:headEnd/>
              <a:tailEnd/>
            </a:ln>
          </p:spPr>
          <p:txBody>
            <a:bodyPr/>
            <a:lstStyle/>
            <a:p>
              <a:endParaRPr lang="de-DE"/>
            </a:p>
          </p:txBody>
        </p:sp>
        <p:sp>
          <p:nvSpPr>
            <p:cNvPr id="12388" name="Line 104"/>
            <p:cNvSpPr>
              <a:spLocks noChangeShapeType="1"/>
            </p:cNvSpPr>
            <p:nvPr/>
          </p:nvSpPr>
          <p:spPr bwMode="auto">
            <a:xfrm flipV="1">
              <a:off x="4360334" y="2685683"/>
              <a:ext cx="0" cy="195263"/>
            </a:xfrm>
            <a:prstGeom prst="line">
              <a:avLst/>
            </a:prstGeom>
            <a:noFill/>
            <a:ln w="25400">
              <a:solidFill>
                <a:srgbClr val="000000"/>
              </a:solidFill>
              <a:round/>
              <a:headEnd/>
              <a:tailEnd/>
            </a:ln>
          </p:spPr>
          <p:txBody>
            <a:bodyPr/>
            <a:lstStyle/>
            <a:p>
              <a:endParaRPr lang="de-DE"/>
            </a:p>
          </p:txBody>
        </p:sp>
        <p:sp>
          <p:nvSpPr>
            <p:cNvPr id="12389" name="Line 105"/>
            <p:cNvSpPr>
              <a:spLocks noChangeShapeType="1"/>
            </p:cNvSpPr>
            <p:nvPr/>
          </p:nvSpPr>
          <p:spPr bwMode="auto">
            <a:xfrm flipV="1">
              <a:off x="4392789" y="2638058"/>
              <a:ext cx="0" cy="174625"/>
            </a:xfrm>
            <a:prstGeom prst="line">
              <a:avLst/>
            </a:prstGeom>
            <a:noFill/>
            <a:ln w="25400">
              <a:solidFill>
                <a:srgbClr val="000000"/>
              </a:solidFill>
              <a:round/>
              <a:headEnd/>
              <a:tailEnd/>
            </a:ln>
          </p:spPr>
          <p:txBody>
            <a:bodyPr/>
            <a:lstStyle/>
            <a:p>
              <a:endParaRPr lang="de-DE"/>
            </a:p>
          </p:txBody>
        </p:sp>
        <p:sp>
          <p:nvSpPr>
            <p:cNvPr id="12390" name="Line 106"/>
            <p:cNvSpPr>
              <a:spLocks noChangeShapeType="1"/>
            </p:cNvSpPr>
            <p:nvPr/>
          </p:nvSpPr>
          <p:spPr bwMode="auto">
            <a:xfrm flipV="1">
              <a:off x="4436534" y="2584082"/>
              <a:ext cx="0" cy="173038"/>
            </a:xfrm>
            <a:prstGeom prst="line">
              <a:avLst/>
            </a:prstGeom>
            <a:noFill/>
            <a:ln w="25400">
              <a:solidFill>
                <a:srgbClr val="000000"/>
              </a:solidFill>
              <a:round/>
              <a:headEnd/>
              <a:tailEnd/>
            </a:ln>
          </p:spPr>
          <p:txBody>
            <a:bodyPr/>
            <a:lstStyle/>
            <a:p>
              <a:endParaRPr lang="de-DE"/>
            </a:p>
          </p:txBody>
        </p:sp>
        <p:sp>
          <p:nvSpPr>
            <p:cNvPr id="12391" name="Line 107"/>
            <p:cNvSpPr>
              <a:spLocks noChangeShapeType="1"/>
            </p:cNvSpPr>
            <p:nvPr/>
          </p:nvSpPr>
          <p:spPr bwMode="auto">
            <a:xfrm flipV="1">
              <a:off x="4480278" y="2576145"/>
              <a:ext cx="0" cy="180975"/>
            </a:xfrm>
            <a:prstGeom prst="line">
              <a:avLst/>
            </a:prstGeom>
            <a:noFill/>
            <a:ln w="25400">
              <a:solidFill>
                <a:srgbClr val="000000"/>
              </a:solidFill>
              <a:round/>
              <a:headEnd/>
              <a:tailEnd/>
            </a:ln>
          </p:spPr>
          <p:txBody>
            <a:bodyPr/>
            <a:lstStyle/>
            <a:p>
              <a:endParaRPr lang="de-DE"/>
            </a:p>
          </p:txBody>
        </p:sp>
        <p:sp>
          <p:nvSpPr>
            <p:cNvPr id="12392" name="Line 108"/>
            <p:cNvSpPr>
              <a:spLocks noChangeShapeType="1"/>
            </p:cNvSpPr>
            <p:nvPr/>
          </p:nvSpPr>
          <p:spPr bwMode="auto">
            <a:xfrm flipV="1">
              <a:off x="4525434" y="2563444"/>
              <a:ext cx="0" cy="166688"/>
            </a:xfrm>
            <a:prstGeom prst="line">
              <a:avLst/>
            </a:prstGeom>
            <a:noFill/>
            <a:ln w="25400">
              <a:solidFill>
                <a:srgbClr val="000000"/>
              </a:solidFill>
              <a:round/>
              <a:headEnd/>
              <a:tailEnd/>
            </a:ln>
          </p:spPr>
          <p:txBody>
            <a:bodyPr/>
            <a:lstStyle/>
            <a:p>
              <a:endParaRPr lang="de-DE"/>
            </a:p>
          </p:txBody>
        </p:sp>
        <p:sp>
          <p:nvSpPr>
            <p:cNvPr id="12393" name="Line 109"/>
            <p:cNvSpPr>
              <a:spLocks noChangeShapeType="1"/>
            </p:cNvSpPr>
            <p:nvPr/>
          </p:nvSpPr>
          <p:spPr bwMode="auto">
            <a:xfrm flipV="1">
              <a:off x="4557890" y="2720608"/>
              <a:ext cx="0" cy="157163"/>
            </a:xfrm>
            <a:prstGeom prst="line">
              <a:avLst/>
            </a:prstGeom>
            <a:noFill/>
            <a:ln w="25400">
              <a:solidFill>
                <a:srgbClr val="000000"/>
              </a:solidFill>
              <a:round/>
              <a:headEnd/>
              <a:tailEnd/>
            </a:ln>
          </p:spPr>
          <p:txBody>
            <a:bodyPr/>
            <a:lstStyle/>
            <a:p>
              <a:endParaRPr lang="de-DE"/>
            </a:p>
          </p:txBody>
        </p:sp>
        <p:sp>
          <p:nvSpPr>
            <p:cNvPr id="12394" name="Line 110"/>
            <p:cNvSpPr>
              <a:spLocks noChangeShapeType="1"/>
            </p:cNvSpPr>
            <p:nvPr/>
          </p:nvSpPr>
          <p:spPr bwMode="auto">
            <a:xfrm flipV="1">
              <a:off x="4601634" y="2563444"/>
              <a:ext cx="0" cy="166688"/>
            </a:xfrm>
            <a:prstGeom prst="line">
              <a:avLst/>
            </a:prstGeom>
            <a:noFill/>
            <a:ln w="25400">
              <a:solidFill>
                <a:srgbClr val="000000"/>
              </a:solidFill>
              <a:round/>
              <a:headEnd/>
              <a:tailEnd/>
            </a:ln>
          </p:spPr>
          <p:txBody>
            <a:bodyPr/>
            <a:lstStyle/>
            <a:p>
              <a:endParaRPr lang="de-DE"/>
            </a:p>
          </p:txBody>
        </p:sp>
        <p:sp>
          <p:nvSpPr>
            <p:cNvPr id="12395" name="Line 111"/>
            <p:cNvSpPr>
              <a:spLocks noChangeShapeType="1"/>
            </p:cNvSpPr>
            <p:nvPr/>
          </p:nvSpPr>
          <p:spPr bwMode="auto">
            <a:xfrm flipV="1">
              <a:off x="4646789" y="2628532"/>
              <a:ext cx="0" cy="184150"/>
            </a:xfrm>
            <a:prstGeom prst="line">
              <a:avLst/>
            </a:prstGeom>
            <a:noFill/>
            <a:ln w="25400">
              <a:solidFill>
                <a:srgbClr val="000000"/>
              </a:solidFill>
              <a:round/>
              <a:headEnd/>
              <a:tailEnd/>
            </a:ln>
          </p:spPr>
          <p:txBody>
            <a:bodyPr/>
            <a:lstStyle/>
            <a:p>
              <a:endParaRPr lang="de-DE"/>
            </a:p>
          </p:txBody>
        </p:sp>
        <p:sp>
          <p:nvSpPr>
            <p:cNvPr id="12396" name="Line 112"/>
            <p:cNvSpPr>
              <a:spLocks noChangeShapeType="1"/>
            </p:cNvSpPr>
            <p:nvPr/>
          </p:nvSpPr>
          <p:spPr bwMode="auto">
            <a:xfrm flipV="1">
              <a:off x="4690534" y="2576145"/>
              <a:ext cx="0" cy="174625"/>
            </a:xfrm>
            <a:prstGeom prst="line">
              <a:avLst/>
            </a:prstGeom>
            <a:noFill/>
            <a:ln w="25400">
              <a:solidFill>
                <a:srgbClr val="000000"/>
              </a:solidFill>
              <a:round/>
              <a:headEnd/>
              <a:tailEnd/>
            </a:ln>
          </p:spPr>
          <p:txBody>
            <a:bodyPr/>
            <a:lstStyle/>
            <a:p>
              <a:endParaRPr lang="de-DE"/>
            </a:p>
          </p:txBody>
        </p:sp>
        <p:sp>
          <p:nvSpPr>
            <p:cNvPr id="12397" name="Line 113"/>
            <p:cNvSpPr>
              <a:spLocks noChangeShapeType="1"/>
            </p:cNvSpPr>
            <p:nvPr/>
          </p:nvSpPr>
          <p:spPr bwMode="auto">
            <a:xfrm flipV="1">
              <a:off x="4722989" y="2720608"/>
              <a:ext cx="0" cy="180975"/>
            </a:xfrm>
            <a:prstGeom prst="line">
              <a:avLst/>
            </a:prstGeom>
            <a:noFill/>
            <a:ln w="25400">
              <a:solidFill>
                <a:srgbClr val="000000"/>
              </a:solidFill>
              <a:round/>
              <a:headEnd/>
              <a:tailEnd/>
            </a:ln>
          </p:spPr>
          <p:txBody>
            <a:bodyPr/>
            <a:lstStyle/>
            <a:p>
              <a:endParaRPr lang="de-DE"/>
            </a:p>
          </p:txBody>
        </p:sp>
        <p:sp>
          <p:nvSpPr>
            <p:cNvPr id="12398" name="Line 114"/>
            <p:cNvSpPr>
              <a:spLocks noChangeShapeType="1"/>
            </p:cNvSpPr>
            <p:nvPr/>
          </p:nvSpPr>
          <p:spPr bwMode="auto">
            <a:xfrm flipV="1">
              <a:off x="4766734" y="2501533"/>
              <a:ext cx="0" cy="157163"/>
            </a:xfrm>
            <a:prstGeom prst="line">
              <a:avLst/>
            </a:prstGeom>
            <a:noFill/>
            <a:ln w="25400">
              <a:solidFill>
                <a:srgbClr val="000000"/>
              </a:solidFill>
              <a:round/>
              <a:headEnd/>
              <a:tailEnd/>
            </a:ln>
          </p:spPr>
          <p:txBody>
            <a:bodyPr/>
            <a:lstStyle/>
            <a:p>
              <a:endParaRPr lang="de-DE"/>
            </a:p>
          </p:txBody>
        </p:sp>
        <p:sp>
          <p:nvSpPr>
            <p:cNvPr id="12399" name="Line 115"/>
            <p:cNvSpPr>
              <a:spLocks noChangeShapeType="1"/>
            </p:cNvSpPr>
            <p:nvPr/>
          </p:nvSpPr>
          <p:spPr bwMode="auto">
            <a:xfrm flipV="1">
              <a:off x="4811890" y="2628533"/>
              <a:ext cx="0" cy="174625"/>
            </a:xfrm>
            <a:prstGeom prst="line">
              <a:avLst/>
            </a:prstGeom>
            <a:noFill/>
            <a:ln w="25400">
              <a:solidFill>
                <a:srgbClr val="000000"/>
              </a:solidFill>
              <a:round/>
              <a:headEnd/>
              <a:tailEnd/>
            </a:ln>
          </p:spPr>
          <p:txBody>
            <a:bodyPr/>
            <a:lstStyle/>
            <a:p>
              <a:endParaRPr lang="de-DE"/>
            </a:p>
          </p:txBody>
        </p:sp>
        <p:sp>
          <p:nvSpPr>
            <p:cNvPr id="12400" name="Line 116"/>
            <p:cNvSpPr>
              <a:spLocks noChangeShapeType="1"/>
            </p:cNvSpPr>
            <p:nvPr/>
          </p:nvSpPr>
          <p:spPr bwMode="auto">
            <a:xfrm flipV="1">
              <a:off x="4855634" y="2609482"/>
              <a:ext cx="0" cy="184150"/>
            </a:xfrm>
            <a:prstGeom prst="line">
              <a:avLst/>
            </a:prstGeom>
            <a:noFill/>
            <a:ln w="25400">
              <a:solidFill>
                <a:srgbClr val="000000"/>
              </a:solidFill>
              <a:round/>
              <a:headEnd/>
              <a:tailEnd/>
            </a:ln>
          </p:spPr>
          <p:txBody>
            <a:bodyPr/>
            <a:lstStyle/>
            <a:p>
              <a:endParaRPr lang="de-DE"/>
            </a:p>
          </p:txBody>
        </p:sp>
        <p:sp>
          <p:nvSpPr>
            <p:cNvPr id="12401" name="Line 117"/>
            <p:cNvSpPr>
              <a:spLocks noChangeShapeType="1"/>
            </p:cNvSpPr>
            <p:nvPr/>
          </p:nvSpPr>
          <p:spPr bwMode="auto">
            <a:xfrm flipV="1">
              <a:off x="4888090" y="2658695"/>
              <a:ext cx="0" cy="206375"/>
            </a:xfrm>
            <a:prstGeom prst="line">
              <a:avLst/>
            </a:prstGeom>
            <a:noFill/>
            <a:ln w="25400">
              <a:solidFill>
                <a:srgbClr val="000000"/>
              </a:solidFill>
              <a:round/>
              <a:headEnd/>
              <a:tailEnd/>
            </a:ln>
          </p:spPr>
          <p:txBody>
            <a:bodyPr/>
            <a:lstStyle/>
            <a:p>
              <a:endParaRPr lang="de-DE"/>
            </a:p>
          </p:txBody>
        </p:sp>
        <p:sp>
          <p:nvSpPr>
            <p:cNvPr id="12402" name="Line 118"/>
            <p:cNvSpPr>
              <a:spLocks noChangeShapeType="1"/>
            </p:cNvSpPr>
            <p:nvPr/>
          </p:nvSpPr>
          <p:spPr bwMode="auto">
            <a:xfrm flipV="1">
              <a:off x="4924778" y="2442794"/>
              <a:ext cx="1412" cy="69850"/>
            </a:xfrm>
            <a:prstGeom prst="line">
              <a:avLst/>
            </a:prstGeom>
            <a:noFill/>
            <a:ln w="25400">
              <a:solidFill>
                <a:srgbClr val="000000"/>
              </a:solidFill>
              <a:round/>
              <a:headEnd/>
              <a:tailEnd/>
            </a:ln>
          </p:spPr>
          <p:txBody>
            <a:bodyPr/>
            <a:lstStyle/>
            <a:p>
              <a:endParaRPr lang="de-DE"/>
            </a:p>
          </p:txBody>
        </p:sp>
        <p:sp>
          <p:nvSpPr>
            <p:cNvPr id="12403" name="Line 119"/>
            <p:cNvSpPr>
              <a:spLocks noChangeShapeType="1"/>
            </p:cNvSpPr>
            <p:nvPr/>
          </p:nvSpPr>
          <p:spPr bwMode="auto">
            <a:xfrm flipV="1">
              <a:off x="5185834" y="2525345"/>
              <a:ext cx="0" cy="227013"/>
            </a:xfrm>
            <a:prstGeom prst="line">
              <a:avLst/>
            </a:prstGeom>
            <a:noFill/>
            <a:ln w="25400">
              <a:solidFill>
                <a:srgbClr val="000000"/>
              </a:solidFill>
              <a:round/>
              <a:headEnd/>
              <a:tailEnd/>
            </a:ln>
          </p:spPr>
          <p:txBody>
            <a:bodyPr/>
            <a:lstStyle/>
            <a:p>
              <a:endParaRPr lang="de-DE"/>
            </a:p>
          </p:txBody>
        </p:sp>
        <p:sp>
          <p:nvSpPr>
            <p:cNvPr id="12404" name="Line 120"/>
            <p:cNvSpPr>
              <a:spLocks noChangeShapeType="1"/>
            </p:cNvSpPr>
            <p:nvPr/>
          </p:nvSpPr>
          <p:spPr bwMode="auto">
            <a:xfrm flipV="1">
              <a:off x="5221112" y="2545983"/>
              <a:ext cx="0" cy="174625"/>
            </a:xfrm>
            <a:prstGeom prst="line">
              <a:avLst/>
            </a:prstGeom>
            <a:noFill/>
            <a:ln w="25400">
              <a:solidFill>
                <a:srgbClr val="000000"/>
              </a:solidFill>
              <a:round/>
              <a:headEnd/>
              <a:tailEnd/>
            </a:ln>
          </p:spPr>
          <p:txBody>
            <a:bodyPr/>
            <a:lstStyle/>
            <a:p>
              <a:endParaRPr lang="de-DE"/>
            </a:p>
          </p:txBody>
        </p:sp>
        <p:sp>
          <p:nvSpPr>
            <p:cNvPr id="12405" name="Line 121"/>
            <p:cNvSpPr>
              <a:spLocks noChangeShapeType="1"/>
            </p:cNvSpPr>
            <p:nvPr/>
          </p:nvSpPr>
          <p:spPr bwMode="auto">
            <a:xfrm flipV="1">
              <a:off x="5262034" y="2447557"/>
              <a:ext cx="1412" cy="153988"/>
            </a:xfrm>
            <a:prstGeom prst="line">
              <a:avLst/>
            </a:prstGeom>
            <a:noFill/>
            <a:ln w="25400">
              <a:solidFill>
                <a:srgbClr val="000000"/>
              </a:solidFill>
              <a:round/>
              <a:headEnd/>
              <a:tailEnd/>
            </a:ln>
          </p:spPr>
          <p:txBody>
            <a:bodyPr/>
            <a:lstStyle/>
            <a:p>
              <a:endParaRPr lang="de-DE"/>
            </a:p>
          </p:txBody>
        </p:sp>
        <p:sp>
          <p:nvSpPr>
            <p:cNvPr id="12406" name="Line 122"/>
            <p:cNvSpPr>
              <a:spLocks noChangeShapeType="1"/>
            </p:cNvSpPr>
            <p:nvPr/>
          </p:nvSpPr>
          <p:spPr bwMode="auto">
            <a:xfrm flipV="1">
              <a:off x="5307189" y="2563445"/>
              <a:ext cx="0" cy="193675"/>
            </a:xfrm>
            <a:prstGeom prst="line">
              <a:avLst/>
            </a:prstGeom>
            <a:noFill/>
            <a:ln w="25400">
              <a:solidFill>
                <a:srgbClr val="000000"/>
              </a:solidFill>
              <a:round/>
              <a:headEnd/>
              <a:tailEnd/>
            </a:ln>
          </p:spPr>
          <p:txBody>
            <a:bodyPr/>
            <a:lstStyle/>
            <a:p>
              <a:endParaRPr lang="de-DE"/>
            </a:p>
          </p:txBody>
        </p:sp>
        <p:sp>
          <p:nvSpPr>
            <p:cNvPr id="12407" name="Line 123"/>
            <p:cNvSpPr>
              <a:spLocks noChangeShapeType="1"/>
            </p:cNvSpPr>
            <p:nvPr/>
          </p:nvSpPr>
          <p:spPr bwMode="auto">
            <a:xfrm flipV="1">
              <a:off x="5350934" y="2704732"/>
              <a:ext cx="0" cy="173038"/>
            </a:xfrm>
            <a:prstGeom prst="line">
              <a:avLst/>
            </a:prstGeom>
            <a:noFill/>
            <a:ln w="25400">
              <a:solidFill>
                <a:srgbClr val="000000"/>
              </a:solidFill>
              <a:round/>
              <a:headEnd/>
              <a:tailEnd/>
            </a:ln>
          </p:spPr>
          <p:txBody>
            <a:bodyPr/>
            <a:lstStyle/>
            <a:p>
              <a:endParaRPr lang="de-DE"/>
            </a:p>
          </p:txBody>
        </p:sp>
        <p:sp>
          <p:nvSpPr>
            <p:cNvPr id="12408" name="Line 124"/>
            <p:cNvSpPr>
              <a:spLocks noChangeShapeType="1"/>
            </p:cNvSpPr>
            <p:nvPr/>
          </p:nvSpPr>
          <p:spPr bwMode="auto">
            <a:xfrm flipV="1">
              <a:off x="5386212" y="2530108"/>
              <a:ext cx="0" cy="180975"/>
            </a:xfrm>
            <a:prstGeom prst="line">
              <a:avLst/>
            </a:prstGeom>
            <a:noFill/>
            <a:ln w="25400">
              <a:solidFill>
                <a:srgbClr val="000000"/>
              </a:solidFill>
              <a:round/>
              <a:headEnd/>
              <a:tailEnd/>
            </a:ln>
          </p:spPr>
          <p:txBody>
            <a:bodyPr/>
            <a:lstStyle/>
            <a:p>
              <a:endParaRPr lang="de-DE"/>
            </a:p>
          </p:txBody>
        </p:sp>
        <p:sp>
          <p:nvSpPr>
            <p:cNvPr id="12409" name="Line 125"/>
            <p:cNvSpPr>
              <a:spLocks noChangeShapeType="1"/>
            </p:cNvSpPr>
            <p:nvPr/>
          </p:nvSpPr>
          <p:spPr bwMode="auto">
            <a:xfrm flipV="1">
              <a:off x="5428545" y="2463432"/>
              <a:ext cx="0" cy="165100"/>
            </a:xfrm>
            <a:prstGeom prst="line">
              <a:avLst/>
            </a:prstGeom>
            <a:noFill/>
            <a:ln w="25400">
              <a:solidFill>
                <a:srgbClr val="000000"/>
              </a:solidFill>
              <a:round/>
              <a:headEnd/>
              <a:tailEnd/>
            </a:ln>
          </p:spPr>
          <p:txBody>
            <a:bodyPr/>
            <a:lstStyle/>
            <a:p>
              <a:endParaRPr lang="de-DE"/>
            </a:p>
          </p:txBody>
        </p:sp>
        <p:sp>
          <p:nvSpPr>
            <p:cNvPr id="12410" name="Line 126"/>
            <p:cNvSpPr>
              <a:spLocks noChangeShapeType="1"/>
            </p:cNvSpPr>
            <p:nvPr/>
          </p:nvSpPr>
          <p:spPr bwMode="auto">
            <a:xfrm flipV="1">
              <a:off x="5470878" y="2555508"/>
              <a:ext cx="0" cy="155575"/>
            </a:xfrm>
            <a:prstGeom prst="line">
              <a:avLst/>
            </a:prstGeom>
            <a:noFill/>
            <a:ln w="25400">
              <a:solidFill>
                <a:srgbClr val="000000"/>
              </a:solidFill>
              <a:round/>
              <a:headEnd/>
              <a:tailEnd/>
            </a:ln>
          </p:spPr>
          <p:txBody>
            <a:bodyPr/>
            <a:lstStyle/>
            <a:p>
              <a:endParaRPr lang="de-DE"/>
            </a:p>
          </p:txBody>
        </p:sp>
        <p:sp>
          <p:nvSpPr>
            <p:cNvPr id="12411" name="Line 127"/>
            <p:cNvSpPr>
              <a:spLocks noChangeShapeType="1"/>
            </p:cNvSpPr>
            <p:nvPr/>
          </p:nvSpPr>
          <p:spPr bwMode="auto">
            <a:xfrm flipV="1">
              <a:off x="5514623" y="2455495"/>
              <a:ext cx="0" cy="182563"/>
            </a:xfrm>
            <a:prstGeom prst="line">
              <a:avLst/>
            </a:prstGeom>
            <a:noFill/>
            <a:ln w="25400">
              <a:solidFill>
                <a:srgbClr val="000000"/>
              </a:solidFill>
              <a:round/>
              <a:headEnd/>
              <a:tailEnd/>
            </a:ln>
          </p:spPr>
          <p:txBody>
            <a:bodyPr/>
            <a:lstStyle/>
            <a:p>
              <a:endParaRPr lang="de-DE"/>
            </a:p>
          </p:txBody>
        </p:sp>
        <p:sp>
          <p:nvSpPr>
            <p:cNvPr id="12412" name="Line 128"/>
            <p:cNvSpPr>
              <a:spLocks noChangeShapeType="1"/>
            </p:cNvSpPr>
            <p:nvPr/>
          </p:nvSpPr>
          <p:spPr bwMode="auto">
            <a:xfrm flipV="1">
              <a:off x="5551312" y="2472957"/>
              <a:ext cx="0" cy="211138"/>
            </a:xfrm>
            <a:prstGeom prst="line">
              <a:avLst/>
            </a:prstGeom>
            <a:noFill/>
            <a:ln w="25400">
              <a:solidFill>
                <a:srgbClr val="000000"/>
              </a:solidFill>
              <a:round/>
              <a:headEnd/>
              <a:tailEnd/>
            </a:ln>
          </p:spPr>
          <p:txBody>
            <a:bodyPr/>
            <a:lstStyle/>
            <a:p>
              <a:endParaRPr lang="de-DE"/>
            </a:p>
          </p:txBody>
        </p:sp>
        <p:sp>
          <p:nvSpPr>
            <p:cNvPr id="12413" name="Line 129"/>
            <p:cNvSpPr>
              <a:spLocks noChangeShapeType="1"/>
            </p:cNvSpPr>
            <p:nvPr/>
          </p:nvSpPr>
          <p:spPr bwMode="auto">
            <a:xfrm flipV="1">
              <a:off x="5593645" y="2447557"/>
              <a:ext cx="1412" cy="153988"/>
            </a:xfrm>
            <a:prstGeom prst="line">
              <a:avLst/>
            </a:prstGeom>
            <a:noFill/>
            <a:ln w="25400">
              <a:solidFill>
                <a:srgbClr val="000000"/>
              </a:solidFill>
              <a:round/>
              <a:headEnd/>
              <a:tailEnd/>
            </a:ln>
          </p:spPr>
          <p:txBody>
            <a:bodyPr/>
            <a:lstStyle/>
            <a:p>
              <a:endParaRPr lang="de-DE"/>
            </a:p>
          </p:txBody>
        </p:sp>
        <p:sp>
          <p:nvSpPr>
            <p:cNvPr id="12414" name="Line 130"/>
            <p:cNvSpPr>
              <a:spLocks noChangeShapeType="1"/>
            </p:cNvSpPr>
            <p:nvPr/>
          </p:nvSpPr>
          <p:spPr bwMode="auto">
            <a:xfrm flipV="1">
              <a:off x="5635979" y="2447558"/>
              <a:ext cx="2822" cy="136525"/>
            </a:xfrm>
            <a:prstGeom prst="line">
              <a:avLst/>
            </a:prstGeom>
            <a:noFill/>
            <a:ln w="25400">
              <a:solidFill>
                <a:srgbClr val="000000"/>
              </a:solidFill>
              <a:round/>
              <a:headEnd/>
              <a:tailEnd/>
            </a:ln>
          </p:spPr>
          <p:txBody>
            <a:bodyPr/>
            <a:lstStyle/>
            <a:p>
              <a:endParaRPr lang="de-DE"/>
            </a:p>
          </p:txBody>
        </p:sp>
        <p:sp>
          <p:nvSpPr>
            <p:cNvPr id="12415" name="Line 131"/>
            <p:cNvSpPr>
              <a:spLocks noChangeShapeType="1"/>
            </p:cNvSpPr>
            <p:nvPr/>
          </p:nvSpPr>
          <p:spPr bwMode="auto">
            <a:xfrm flipV="1">
              <a:off x="5681134" y="2530108"/>
              <a:ext cx="0" cy="180975"/>
            </a:xfrm>
            <a:prstGeom prst="line">
              <a:avLst/>
            </a:prstGeom>
            <a:noFill/>
            <a:ln w="25400">
              <a:solidFill>
                <a:srgbClr val="000000"/>
              </a:solidFill>
              <a:round/>
              <a:headEnd/>
              <a:tailEnd/>
            </a:ln>
          </p:spPr>
          <p:txBody>
            <a:bodyPr/>
            <a:lstStyle/>
            <a:p>
              <a:endParaRPr lang="de-DE"/>
            </a:p>
          </p:txBody>
        </p:sp>
        <p:sp>
          <p:nvSpPr>
            <p:cNvPr id="12416" name="Line 132"/>
            <p:cNvSpPr>
              <a:spLocks noChangeShapeType="1"/>
            </p:cNvSpPr>
            <p:nvPr/>
          </p:nvSpPr>
          <p:spPr bwMode="auto">
            <a:xfrm flipV="1">
              <a:off x="5716411" y="2447558"/>
              <a:ext cx="1412" cy="161925"/>
            </a:xfrm>
            <a:prstGeom prst="line">
              <a:avLst/>
            </a:prstGeom>
            <a:noFill/>
            <a:ln w="25400">
              <a:solidFill>
                <a:srgbClr val="000000"/>
              </a:solidFill>
              <a:round/>
              <a:headEnd/>
              <a:tailEnd/>
            </a:ln>
          </p:spPr>
          <p:txBody>
            <a:bodyPr/>
            <a:lstStyle/>
            <a:p>
              <a:endParaRPr lang="de-DE"/>
            </a:p>
          </p:txBody>
        </p:sp>
        <p:sp>
          <p:nvSpPr>
            <p:cNvPr id="12417" name="Line 133"/>
            <p:cNvSpPr>
              <a:spLocks noChangeShapeType="1"/>
            </p:cNvSpPr>
            <p:nvPr/>
          </p:nvSpPr>
          <p:spPr bwMode="auto">
            <a:xfrm flipV="1">
              <a:off x="5758745" y="2545982"/>
              <a:ext cx="0" cy="184150"/>
            </a:xfrm>
            <a:prstGeom prst="line">
              <a:avLst/>
            </a:prstGeom>
            <a:noFill/>
            <a:ln w="25400">
              <a:solidFill>
                <a:srgbClr val="000000"/>
              </a:solidFill>
              <a:round/>
              <a:headEnd/>
              <a:tailEnd/>
            </a:ln>
          </p:spPr>
          <p:txBody>
            <a:bodyPr/>
            <a:lstStyle/>
            <a:p>
              <a:endParaRPr lang="de-DE"/>
            </a:p>
          </p:txBody>
        </p:sp>
        <p:sp>
          <p:nvSpPr>
            <p:cNvPr id="12433" name="Line 149"/>
            <p:cNvSpPr>
              <a:spLocks noChangeShapeType="1"/>
            </p:cNvSpPr>
            <p:nvPr/>
          </p:nvSpPr>
          <p:spPr bwMode="auto">
            <a:xfrm>
              <a:off x="1044223" y="4196982"/>
              <a:ext cx="0" cy="63500"/>
            </a:xfrm>
            <a:prstGeom prst="line">
              <a:avLst/>
            </a:prstGeom>
            <a:noFill/>
            <a:ln w="25400">
              <a:solidFill>
                <a:srgbClr val="000000"/>
              </a:solidFill>
              <a:round/>
              <a:headEnd/>
              <a:tailEnd/>
            </a:ln>
          </p:spPr>
          <p:txBody>
            <a:bodyPr/>
            <a:lstStyle/>
            <a:p>
              <a:endParaRPr lang="de-DE"/>
            </a:p>
          </p:txBody>
        </p:sp>
        <p:sp>
          <p:nvSpPr>
            <p:cNvPr id="12434" name="Line 150"/>
            <p:cNvSpPr>
              <a:spLocks noChangeShapeType="1"/>
            </p:cNvSpPr>
            <p:nvPr/>
          </p:nvSpPr>
          <p:spPr bwMode="auto">
            <a:xfrm>
              <a:off x="1087967" y="4114433"/>
              <a:ext cx="0" cy="53975"/>
            </a:xfrm>
            <a:prstGeom prst="line">
              <a:avLst/>
            </a:prstGeom>
            <a:noFill/>
            <a:ln w="25400">
              <a:solidFill>
                <a:srgbClr val="000000"/>
              </a:solidFill>
              <a:round/>
              <a:headEnd/>
              <a:tailEnd/>
            </a:ln>
          </p:spPr>
          <p:txBody>
            <a:bodyPr/>
            <a:lstStyle/>
            <a:p>
              <a:endParaRPr lang="de-DE"/>
            </a:p>
          </p:txBody>
        </p:sp>
        <p:sp>
          <p:nvSpPr>
            <p:cNvPr id="12435" name="Line 151"/>
            <p:cNvSpPr>
              <a:spLocks noChangeShapeType="1"/>
            </p:cNvSpPr>
            <p:nvPr/>
          </p:nvSpPr>
          <p:spPr bwMode="auto">
            <a:xfrm>
              <a:off x="1130300" y="4103320"/>
              <a:ext cx="0" cy="74613"/>
            </a:xfrm>
            <a:prstGeom prst="line">
              <a:avLst/>
            </a:prstGeom>
            <a:noFill/>
            <a:ln w="25400">
              <a:solidFill>
                <a:srgbClr val="000000"/>
              </a:solidFill>
              <a:round/>
              <a:headEnd/>
              <a:tailEnd/>
            </a:ln>
          </p:spPr>
          <p:txBody>
            <a:bodyPr/>
            <a:lstStyle/>
            <a:p>
              <a:endParaRPr lang="de-DE"/>
            </a:p>
          </p:txBody>
        </p:sp>
        <p:sp>
          <p:nvSpPr>
            <p:cNvPr id="12436" name="Line 152"/>
            <p:cNvSpPr>
              <a:spLocks noChangeShapeType="1"/>
            </p:cNvSpPr>
            <p:nvPr/>
          </p:nvSpPr>
          <p:spPr bwMode="auto">
            <a:xfrm>
              <a:off x="1174045" y="4049345"/>
              <a:ext cx="0" cy="100013"/>
            </a:xfrm>
            <a:prstGeom prst="line">
              <a:avLst/>
            </a:prstGeom>
            <a:noFill/>
            <a:ln w="25400">
              <a:solidFill>
                <a:srgbClr val="000000"/>
              </a:solidFill>
              <a:round/>
              <a:headEnd/>
              <a:tailEnd/>
            </a:ln>
          </p:spPr>
          <p:txBody>
            <a:bodyPr/>
            <a:lstStyle/>
            <a:p>
              <a:endParaRPr lang="de-DE"/>
            </a:p>
          </p:txBody>
        </p:sp>
        <p:sp>
          <p:nvSpPr>
            <p:cNvPr id="12437" name="Line 153"/>
            <p:cNvSpPr>
              <a:spLocks noChangeShapeType="1"/>
            </p:cNvSpPr>
            <p:nvPr/>
          </p:nvSpPr>
          <p:spPr bwMode="auto">
            <a:xfrm>
              <a:off x="1209323" y="3995369"/>
              <a:ext cx="0" cy="90488"/>
            </a:xfrm>
            <a:prstGeom prst="line">
              <a:avLst/>
            </a:prstGeom>
            <a:noFill/>
            <a:ln w="25400">
              <a:solidFill>
                <a:srgbClr val="000000"/>
              </a:solidFill>
              <a:round/>
              <a:headEnd/>
              <a:tailEnd/>
            </a:ln>
          </p:spPr>
          <p:txBody>
            <a:bodyPr/>
            <a:lstStyle/>
            <a:p>
              <a:endParaRPr lang="de-DE"/>
            </a:p>
          </p:txBody>
        </p:sp>
        <p:sp>
          <p:nvSpPr>
            <p:cNvPr id="12438" name="Line 154"/>
            <p:cNvSpPr>
              <a:spLocks noChangeShapeType="1"/>
            </p:cNvSpPr>
            <p:nvPr/>
          </p:nvSpPr>
          <p:spPr bwMode="auto">
            <a:xfrm>
              <a:off x="1253068" y="3974732"/>
              <a:ext cx="0" cy="93663"/>
            </a:xfrm>
            <a:prstGeom prst="line">
              <a:avLst/>
            </a:prstGeom>
            <a:noFill/>
            <a:ln w="25400">
              <a:solidFill>
                <a:srgbClr val="000000"/>
              </a:solidFill>
              <a:round/>
              <a:headEnd/>
              <a:tailEnd/>
            </a:ln>
          </p:spPr>
          <p:txBody>
            <a:bodyPr/>
            <a:lstStyle/>
            <a:p>
              <a:endParaRPr lang="de-DE"/>
            </a:p>
          </p:txBody>
        </p:sp>
        <p:sp>
          <p:nvSpPr>
            <p:cNvPr id="12439" name="Line 155"/>
            <p:cNvSpPr>
              <a:spLocks noChangeShapeType="1"/>
            </p:cNvSpPr>
            <p:nvPr/>
          </p:nvSpPr>
          <p:spPr bwMode="auto">
            <a:xfrm>
              <a:off x="1296812" y="3912820"/>
              <a:ext cx="0" cy="119063"/>
            </a:xfrm>
            <a:prstGeom prst="line">
              <a:avLst/>
            </a:prstGeom>
            <a:noFill/>
            <a:ln w="25400">
              <a:solidFill>
                <a:srgbClr val="000000"/>
              </a:solidFill>
              <a:round/>
              <a:headEnd/>
              <a:tailEnd/>
            </a:ln>
          </p:spPr>
          <p:txBody>
            <a:bodyPr/>
            <a:lstStyle/>
            <a:p>
              <a:endParaRPr lang="de-DE"/>
            </a:p>
          </p:txBody>
        </p:sp>
        <p:sp>
          <p:nvSpPr>
            <p:cNvPr id="12440" name="Line 156"/>
            <p:cNvSpPr>
              <a:spLocks noChangeShapeType="1"/>
            </p:cNvSpPr>
            <p:nvPr/>
          </p:nvSpPr>
          <p:spPr bwMode="auto">
            <a:xfrm>
              <a:off x="1337734" y="3839795"/>
              <a:ext cx="0" cy="119063"/>
            </a:xfrm>
            <a:prstGeom prst="line">
              <a:avLst/>
            </a:prstGeom>
            <a:noFill/>
            <a:ln w="25400">
              <a:solidFill>
                <a:srgbClr val="000000"/>
              </a:solidFill>
              <a:round/>
              <a:headEnd/>
              <a:tailEnd/>
            </a:ln>
          </p:spPr>
          <p:txBody>
            <a:bodyPr/>
            <a:lstStyle/>
            <a:p>
              <a:endParaRPr lang="de-DE"/>
            </a:p>
          </p:txBody>
        </p:sp>
        <p:sp>
          <p:nvSpPr>
            <p:cNvPr id="12441" name="Line 157"/>
            <p:cNvSpPr>
              <a:spLocks noChangeShapeType="1"/>
            </p:cNvSpPr>
            <p:nvPr/>
          </p:nvSpPr>
          <p:spPr bwMode="auto">
            <a:xfrm>
              <a:off x="1374423" y="3711207"/>
              <a:ext cx="0" cy="128588"/>
            </a:xfrm>
            <a:prstGeom prst="line">
              <a:avLst/>
            </a:prstGeom>
            <a:noFill/>
            <a:ln w="25400">
              <a:solidFill>
                <a:srgbClr val="000000"/>
              </a:solidFill>
              <a:round/>
              <a:headEnd/>
              <a:tailEnd/>
            </a:ln>
          </p:spPr>
          <p:txBody>
            <a:bodyPr/>
            <a:lstStyle/>
            <a:p>
              <a:endParaRPr lang="de-DE"/>
            </a:p>
          </p:txBody>
        </p:sp>
        <p:sp>
          <p:nvSpPr>
            <p:cNvPr id="12442" name="Line 158"/>
            <p:cNvSpPr>
              <a:spLocks noChangeShapeType="1"/>
            </p:cNvSpPr>
            <p:nvPr/>
          </p:nvSpPr>
          <p:spPr bwMode="auto">
            <a:xfrm>
              <a:off x="1418167" y="3650883"/>
              <a:ext cx="0" cy="193675"/>
            </a:xfrm>
            <a:prstGeom prst="line">
              <a:avLst/>
            </a:prstGeom>
            <a:noFill/>
            <a:ln w="25400">
              <a:solidFill>
                <a:srgbClr val="000000"/>
              </a:solidFill>
              <a:round/>
              <a:headEnd/>
              <a:tailEnd/>
            </a:ln>
          </p:spPr>
          <p:txBody>
            <a:bodyPr/>
            <a:lstStyle/>
            <a:p>
              <a:endParaRPr lang="de-DE"/>
            </a:p>
          </p:txBody>
        </p:sp>
        <p:sp>
          <p:nvSpPr>
            <p:cNvPr id="12443" name="Line 159"/>
            <p:cNvSpPr>
              <a:spLocks noChangeShapeType="1"/>
            </p:cNvSpPr>
            <p:nvPr/>
          </p:nvSpPr>
          <p:spPr bwMode="auto">
            <a:xfrm>
              <a:off x="1461912" y="3665170"/>
              <a:ext cx="0" cy="155575"/>
            </a:xfrm>
            <a:prstGeom prst="line">
              <a:avLst/>
            </a:prstGeom>
            <a:noFill/>
            <a:ln w="25400">
              <a:solidFill>
                <a:srgbClr val="000000"/>
              </a:solidFill>
              <a:round/>
              <a:headEnd/>
              <a:tailEnd/>
            </a:ln>
          </p:spPr>
          <p:txBody>
            <a:bodyPr/>
            <a:lstStyle/>
            <a:p>
              <a:endParaRPr lang="de-DE"/>
            </a:p>
          </p:txBody>
        </p:sp>
        <p:sp>
          <p:nvSpPr>
            <p:cNvPr id="12444" name="Line 160"/>
            <p:cNvSpPr>
              <a:spLocks noChangeShapeType="1"/>
            </p:cNvSpPr>
            <p:nvPr/>
          </p:nvSpPr>
          <p:spPr bwMode="auto">
            <a:xfrm>
              <a:off x="1504245" y="3747720"/>
              <a:ext cx="0" cy="144463"/>
            </a:xfrm>
            <a:prstGeom prst="line">
              <a:avLst/>
            </a:prstGeom>
            <a:noFill/>
            <a:ln w="25400">
              <a:solidFill>
                <a:srgbClr val="000000"/>
              </a:solidFill>
              <a:round/>
              <a:headEnd/>
              <a:tailEnd/>
            </a:ln>
          </p:spPr>
          <p:txBody>
            <a:bodyPr/>
            <a:lstStyle/>
            <a:p>
              <a:endParaRPr lang="de-DE"/>
            </a:p>
          </p:txBody>
        </p:sp>
        <p:sp>
          <p:nvSpPr>
            <p:cNvPr id="12445" name="Line 161"/>
            <p:cNvSpPr>
              <a:spLocks noChangeShapeType="1"/>
            </p:cNvSpPr>
            <p:nvPr/>
          </p:nvSpPr>
          <p:spPr bwMode="auto">
            <a:xfrm>
              <a:off x="1540934" y="3573094"/>
              <a:ext cx="0" cy="190500"/>
            </a:xfrm>
            <a:prstGeom prst="line">
              <a:avLst/>
            </a:prstGeom>
            <a:noFill/>
            <a:ln w="25400">
              <a:solidFill>
                <a:srgbClr val="000000"/>
              </a:solidFill>
              <a:round/>
              <a:headEnd/>
              <a:tailEnd/>
            </a:ln>
          </p:spPr>
          <p:txBody>
            <a:bodyPr/>
            <a:lstStyle/>
            <a:p>
              <a:endParaRPr lang="de-DE"/>
            </a:p>
          </p:txBody>
        </p:sp>
        <p:sp>
          <p:nvSpPr>
            <p:cNvPr id="12446" name="Line 162"/>
            <p:cNvSpPr>
              <a:spLocks noChangeShapeType="1"/>
            </p:cNvSpPr>
            <p:nvPr/>
          </p:nvSpPr>
          <p:spPr bwMode="auto">
            <a:xfrm>
              <a:off x="1583268" y="3590557"/>
              <a:ext cx="0" cy="173038"/>
            </a:xfrm>
            <a:prstGeom prst="line">
              <a:avLst/>
            </a:prstGeom>
            <a:noFill/>
            <a:ln w="25400">
              <a:solidFill>
                <a:srgbClr val="000000"/>
              </a:solidFill>
              <a:round/>
              <a:headEnd/>
              <a:tailEnd/>
            </a:ln>
          </p:spPr>
          <p:txBody>
            <a:bodyPr/>
            <a:lstStyle/>
            <a:p>
              <a:endParaRPr lang="de-DE"/>
            </a:p>
          </p:txBody>
        </p:sp>
        <p:sp>
          <p:nvSpPr>
            <p:cNvPr id="12447" name="Line 163"/>
            <p:cNvSpPr>
              <a:spLocks noChangeShapeType="1"/>
            </p:cNvSpPr>
            <p:nvPr/>
          </p:nvSpPr>
          <p:spPr bwMode="auto">
            <a:xfrm>
              <a:off x="1627012" y="3527058"/>
              <a:ext cx="0" cy="174625"/>
            </a:xfrm>
            <a:prstGeom prst="line">
              <a:avLst/>
            </a:prstGeom>
            <a:noFill/>
            <a:ln w="25400">
              <a:solidFill>
                <a:srgbClr val="000000"/>
              </a:solidFill>
              <a:round/>
              <a:headEnd/>
              <a:tailEnd/>
            </a:ln>
          </p:spPr>
          <p:txBody>
            <a:bodyPr/>
            <a:lstStyle/>
            <a:p>
              <a:endParaRPr lang="de-DE"/>
            </a:p>
          </p:txBody>
        </p:sp>
        <p:sp>
          <p:nvSpPr>
            <p:cNvPr id="12448" name="Line 164"/>
            <p:cNvSpPr>
              <a:spLocks noChangeShapeType="1"/>
            </p:cNvSpPr>
            <p:nvPr/>
          </p:nvSpPr>
          <p:spPr bwMode="auto">
            <a:xfrm>
              <a:off x="1869723" y="3655644"/>
              <a:ext cx="0" cy="165100"/>
            </a:xfrm>
            <a:prstGeom prst="line">
              <a:avLst/>
            </a:prstGeom>
            <a:noFill/>
            <a:ln w="25400">
              <a:solidFill>
                <a:srgbClr val="000000"/>
              </a:solidFill>
              <a:round/>
              <a:headEnd/>
              <a:tailEnd/>
            </a:ln>
          </p:spPr>
          <p:txBody>
            <a:bodyPr/>
            <a:lstStyle/>
            <a:p>
              <a:endParaRPr lang="de-DE"/>
            </a:p>
          </p:txBody>
        </p:sp>
        <p:sp>
          <p:nvSpPr>
            <p:cNvPr id="12449" name="Line 165"/>
            <p:cNvSpPr>
              <a:spLocks noChangeShapeType="1"/>
            </p:cNvSpPr>
            <p:nvPr/>
          </p:nvSpPr>
          <p:spPr bwMode="auto">
            <a:xfrm>
              <a:off x="1913468" y="3436569"/>
              <a:ext cx="0" cy="173038"/>
            </a:xfrm>
            <a:prstGeom prst="line">
              <a:avLst/>
            </a:prstGeom>
            <a:noFill/>
            <a:ln w="25400">
              <a:solidFill>
                <a:srgbClr val="000000"/>
              </a:solidFill>
              <a:round/>
              <a:headEnd/>
              <a:tailEnd/>
            </a:ln>
          </p:spPr>
          <p:txBody>
            <a:bodyPr/>
            <a:lstStyle/>
            <a:p>
              <a:endParaRPr lang="de-DE"/>
            </a:p>
          </p:txBody>
        </p:sp>
        <p:sp>
          <p:nvSpPr>
            <p:cNvPr id="12450" name="Line 166"/>
            <p:cNvSpPr>
              <a:spLocks noChangeShapeType="1"/>
            </p:cNvSpPr>
            <p:nvPr/>
          </p:nvSpPr>
          <p:spPr bwMode="auto">
            <a:xfrm>
              <a:off x="1958623" y="3461969"/>
              <a:ext cx="0" cy="203200"/>
            </a:xfrm>
            <a:prstGeom prst="line">
              <a:avLst/>
            </a:prstGeom>
            <a:noFill/>
            <a:ln w="25400">
              <a:solidFill>
                <a:srgbClr val="000000"/>
              </a:solidFill>
              <a:round/>
              <a:headEnd/>
              <a:tailEnd/>
            </a:ln>
          </p:spPr>
          <p:txBody>
            <a:bodyPr/>
            <a:lstStyle/>
            <a:p>
              <a:endParaRPr lang="de-DE"/>
            </a:p>
          </p:txBody>
        </p:sp>
        <p:sp>
          <p:nvSpPr>
            <p:cNvPr id="12451" name="Line 167"/>
            <p:cNvSpPr>
              <a:spLocks noChangeShapeType="1"/>
            </p:cNvSpPr>
            <p:nvPr/>
          </p:nvSpPr>
          <p:spPr bwMode="auto">
            <a:xfrm>
              <a:off x="1999545" y="3498482"/>
              <a:ext cx="0" cy="166688"/>
            </a:xfrm>
            <a:prstGeom prst="line">
              <a:avLst/>
            </a:prstGeom>
            <a:noFill/>
            <a:ln w="25400">
              <a:solidFill>
                <a:srgbClr val="000000"/>
              </a:solidFill>
              <a:round/>
              <a:headEnd/>
              <a:tailEnd/>
            </a:ln>
          </p:spPr>
          <p:txBody>
            <a:bodyPr/>
            <a:lstStyle/>
            <a:p>
              <a:endParaRPr lang="de-DE"/>
            </a:p>
          </p:txBody>
        </p:sp>
        <p:sp>
          <p:nvSpPr>
            <p:cNvPr id="12452" name="Line 168"/>
            <p:cNvSpPr>
              <a:spLocks noChangeShapeType="1"/>
            </p:cNvSpPr>
            <p:nvPr/>
          </p:nvSpPr>
          <p:spPr bwMode="auto">
            <a:xfrm>
              <a:off x="2034823" y="3461969"/>
              <a:ext cx="0" cy="147638"/>
            </a:xfrm>
            <a:prstGeom prst="line">
              <a:avLst/>
            </a:prstGeom>
            <a:noFill/>
            <a:ln w="25400">
              <a:solidFill>
                <a:srgbClr val="000000"/>
              </a:solidFill>
              <a:round/>
              <a:headEnd/>
              <a:tailEnd/>
            </a:ln>
          </p:spPr>
          <p:txBody>
            <a:bodyPr/>
            <a:lstStyle/>
            <a:p>
              <a:endParaRPr lang="de-DE"/>
            </a:p>
          </p:txBody>
        </p:sp>
        <p:sp>
          <p:nvSpPr>
            <p:cNvPr id="12453" name="Line 169"/>
            <p:cNvSpPr>
              <a:spLocks noChangeShapeType="1"/>
            </p:cNvSpPr>
            <p:nvPr/>
          </p:nvSpPr>
          <p:spPr bwMode="auto">
            <a:xfrm>
              <a:off x="2079979" y="3454032"/>
              <a:ext cx="0" cy="165100"/>
            </a:xfrm>
            <a:prstGeom prst="line">
              <a:avLst/>
            </a:prstGeom>
            <a:noFill/>
            <a:ln w="25400">
              <a:solidFill>
                <a:srgbClr val="000000"/>
              </a:solidFill>
              <a:round/>
              <a:headEnd/>
              <a:tailEnd/>
            </a:ln>
          </p:spPr>
          <p:txBody>
            <a:bodyPr/>
            <a:lstStyle/>
            <a:p>
              <a:endParaRPr lang="de-DE"/>
            </a:p>
          </p:txBody>
        </p:sp>
        <p:sp>
          <p:nvSpPr>
            <p:cNvPr id="12454" name="Line 170"/>
            <p:cNvSpPr>
              <a:spLocks noChangeShapeType="1"/>
            </p:cNvSpPr>
            <p:nvPr/>
          </p:nvSpPr>
          <p:spPr bwMode="auto">
            <a:xfrm>
              <a:off x="2123723" y="3188920"/>
              <a:ext cx="0" cy="201613"/>
            </a:xfrm>
            <a:prstGeom prst="line">
              <a:avLst/>
            </a:prstGeom>
            <a:noFill/>
            <a:ln w="25400">
              <a:solidFill>
                <a:srgbClr val="000000"/>
              </a:solidFill>
              <a:round/>
              <a:headEnd/>
              <a:tailEnd/>
            </a:ln>
          </p:spPr>
          <p:txBody>
            <a:bodyPr/>
            <a:lstStyle/>
            <a:p>
              <a:endParaRPr lang="de-DE"/>
            </a:p>
          </p:txBody>
        </p:sp>
        <p:sp>
          <p:nvSpPr>
            <p:cNvPr id="12455" name="Line 171"/>
            <p:cNvSpPr>
              <a:spLocks noChangeShapeType="1"/>
            </p:cNvSpPr>
            <p:nvPr/>
          </p:nvSpPr>
          <p:spPr bwMode="auto">
            <a:xfrm>
              <a:off x="2164645" y="3379420"/>
              <a:ext cx="0" cy="138113"/>
            </a:xfrm>
            <a:prstGeom prst="line">
              <a:avLst/>
            </a:prstGeom>
            <a:noFill/>
            <a:ln w="25400">
              <a:solidFill>
                <a:srgbClr val="000000"/>
              </a:solidFill>
              <a:round/>
              <a:headEnd/>
              <a:tailEnd/>
            </a:ln>
          </p:spPr>
          <p:txBody>
            <a:bodyPr/>
            <a:lstStyle/>
            <a:p>
              <a:endParaRPr lang="de-DE"/>
            </a:p>
          </p:txBody>
        </p:sp>
        <p:sp>
          <p:nvSpPr>
            <p:cNvPr id="12456" name="Line 172"/>
            <p:cNvSpPr>
              <a:spLocks noChangeShapeType="1"/>
            </p:cNvSpPr>
            <p:nvPr/>
          </p:nvSpPr>
          <p:spPr bwMode="auto">
            <a:xfrm>
              <a:off x="2201334" y="3481020"/>
              <a:ext cx="0" cy="138113"/>
            </a:xfrm>
            <a:prstGeom prst="line">
              <a:avLst/>
            </a:prstGeom>
            <a:noFill/>
            <a:ln w="25400">
              <a:solidFill>
                <a:srgbClr val="000000"/>
              </a:solidFill>
              <a:round/>
              <a:headEnd/>
              <a:tailEnd/>
            </a:ln>
          </p:spPr>
          <p:txBody>
            <a:bodyPr/>
            <a:lstStyle/>
            <a:p>
              <a:endParaRPr lang="de-DE"/>
            </a:p>
          </p:txBody>
        </p:sp>
        <p:sp>
          <p:nvSpPr>
            <p:cNvPr id="12457" name="Line 173"/>
            <p:cNvSpPr>
              <a:spLocks noChangeShapeType="1"/>
            </p:cNvSpPr>
            <p:nvPr/>
          </p:nvSpPr>
          <p:spPr bwMode="auto">
            <a:xfrm>
              <a:off x="2245078" y="3398469"/>
              <a:ext cx="0" cy="146050"/>
            </a:xfrm>
            <a:prstGeom prst="line">
              <a:avLst/>
            </a:prstGeom>
            <a:noFill/>
            <a:ln w="25400">
              <a:solidFill>
                <a:srgbClr val="000000"/>
              </a:solidFill>
              <a:round/>
              <a:headEnd/>
              <a:tailEnd/>
            </a:ln>
          </p:spPr>
          <p:txBody>
            <a:bodyPr/>
            <a:lstStyle/>
            <a:p>
              <a:endParaRPr lang="de-DE"/>
            </a:p>
          </p:txBody>
        </p:sp>
        <p:sp>
          <p:nvSpPr>
            <p:cNvPr id="12458" name="Line 174"/>
            <p:cNvSpPr>
              <a:spLocks noChangeShapeType="1"/>
            </p:cNvSpPr>
            <p:nvPr/>
          </p:nvSpPr>
          <p:spPr bwMode="auto">
            <a:xfrm>
              <a:off x="2288823" y="3390532"/>
              <a:ext cx="0" cy="173038"/>
            </a:xfrm>
            <a:prstGeom prst="line">
              <a:avLst/>
            </a:prstGeom>
            <a:noFill/>
            <a:ln w="25400">
              <a:solidFill>
                <a:srgbClr val="000000"/>
              </a:solidFill>
              <a:round/>
              <a:headEnd/>
              <a:tailEnd/>
            </a:ln>
          </p:spPr>
          <p:txBody>
            <a:bodyPr/>
            <a:lstStyle/>
            <a:p>
              <a:endParaRPr lang="de-DE"/>
            </a:p>
          </p:txBody>
        </p:sp>
        <p:sp>
          <p:nvSpPr>
            <p:cNvPr id="12459" name="Line 175"/>
            <p:cNvSpPr>
              <a:spLocks noChangeShapeType="1"/>
            </p:cNvSpPr>
            <p:nvPr/>
          </p:nvSpPr>
          <p:spPr bwMode="auto">
            <a:xfrm>
              <a:off x="2332567" y="3225432"/>
              <a:ext cx="0" cy="165100"/>
            </a:xfrm>
            <a:prstGeom prst="line">
              <a:avLst/>
            </a:prstGeom>
            <a:noFill/>
            <a:ln w="25400">
              <a:solidFill>
                <a:srgbClr val="000000"/>
              </a:solidFill>
              <a:round/>
              <a:headEnd/>
              <a:tailEnd/>
            </a:ln>
          </p:spPr>
          <p:txBody>
            <a:bodyPr/>
            <a:lstStyle/>
            <a:p>
              <a:endParaRPr lang="de-DE"/>
            </a:p>
          </p:txBody>
        </p:sp>
        <p:sp>
          <p:nvSpPr>
            <p:cNvPr id="12460" name="Line 176"/>
            <p:cNvSpPr>
              <a:spLocks noChangeShapeType="1"/>
            </p:cNvSpPr>
            <p:nvPr/>
          </p:nvSpPr>
          <p:spPr bwMode="auto">
            <a:xfrm>
              <a:off x="2366434" y="3287344"/>
              <a:ext cx="0" cy="166688"/>
            </a:xfrm>
            <a:prstGeom prst="line">
              <a:avLst/>
            </a:prstGeom>
            <a:noFill/>
            <a:ln w="25400">
              <a:solidFill>
                <a:srgbClr val="000000"/>
              </a:solidFill>
              <a:round/>
              <a:headEnd/>
              <a:tailEnd/>
            </a:ln>
          </p:spPr>
          <p:txBody>
            <a:bodyPr/>
            <a:lstStyle/>
            <a:p>
              <a:endParaRPr lang="de-DE"/>
            </a:p>
          </p:txBody>
        </p:sp>
        <p:sp>
          <p:nvSpPr>
            <p:cNvPr id="12461" name="Line 177"/>
            <p:cNvSpPr>
              <a:spLocks noChangeShapeType="1"/>
            </p:cNvSpPr>
            <p:nvPr/>
          </p:nvSpPr>
          <p:spPr bwMode="auto">
            <a:xfrm>
              <a:off x="2410179" y="3271469"/>
              <a:ext cx="0" cy="165100"/>
            </a:xfrm>
            <a:prstGeom prst="line">
              <a:avLst/>
            </a:prstGeom>
            <a:noFill/>
            <a:ln w="25400">
              <a:solidFill>
                <a:srgbClr val="000000"/>
              </a:solidFill>
              <a:round/>
              <a:headEnd/>
              <a:tailEnd/>
            </a:ln>
          </p:spPr>
          <p:txBody>
            <a:bodyPr/>
            <a:lstStyle/>
            <a:p>
              <a:endParaRPr lang="de-DE"/>
            </a:p>
          </p:txBody>
        </p:sp>
        <p:sp>
          <p:nvSpPr>
            <p:cNvPr id="12462" name="Line 178"/>
            <p:cNvSpPr>
              <a:spLocks noChangeShapeType="1"/>
            </p:cNvSpPr>
            <p:nvPr/>
          </p:nvSpPr>
          <p:spPr bwMode="auto">
            <a:xfrm>
              <a:off x="2453923" y="3234958"/>
              <a:ext cx="0" cy="180975"/>
            </a:xfrm>
            <a:prstGeom prst="line">
              <a:avLst/>
            </a:prstGeom>
            <a:noFill/>
            <a:ln w="25400">
              <a:solidFill>
                <a:srgbClr val="000000"/>
              </a:solidFill>
              <a:round/>
              <a:headEnd/>
              <a:tailEnd/>
            </a:ln>
          </p:spPr>
          <p:txBody>
            <a:bodyPr/>
            <a:lstStyle/>
            <a:p>
              <a:endParaRPr lang="de-DE"/>
            </a:p>
          </p:txBody>
        </p:sp>
        <p:sp>
          <p:nvSpPr>
            <p:cNvPr id="12463" name="Line 179"/>
            <p:cNvSpPr>
              <a:spLocks noChangeShapeType="1"/>
            </p:cNvSpPr>
            <p:nvPr/>
          </p:nvSpPr>
          <p:spPr bwMode="auto">
            <a:xfrm>
              <a:off x="2696634" y="3333382"/>
              <a:ext cx="0" cy="165100"/>
            </a:xfrm>
            <a:prstGeom prst="line">
              <a:avLst/>
            </a:prstGeom>
            <a:noFill/>
            <a:ln w="25400">
              <a:solidFill>
                <a:srgbClr val="000000"/>
              </a:solidFill>
              <a:round/>
              <a:headEnd/>
              <a:tailEnd/>
            </a:ln>
          </p:spPr>
          <p:txBody>
            <a:bodyPr/>
            <a:lstStyle/>
            <a:p>
              <a:endParaRPr lang="de-DE"/>
            </a:p>
          </p:txBody>
        </p:sp>
        <p:sp>
          <p:nvSpPr>
            <p:cNvPr id="12464" name="Line 180"/>
            <p:cNvSpPr>
              <a:spLocks noChangeShapeType="1"/>
            </p:cNvSpPr>
            <p:nvPr/>
          </p:nvSpPr>
          <p:spPr bwMode="auto">
            <a:xfrm>
              <a:off x="2741789" y="3225433"/>
              <a:ext cx="0" cy="136525"/>
            </a:xfrm>
            <a:prstGeom prst="line">
              <a:avLst/>
            </a:prstGeom>
            <a:noFill/>
            <a:ln w="25400">
              <a:solidFill>
                <a:srgbClr val="000000"/>
              </a:solidFill>
              <a:round/>
              <a:headEnd/>
              <a:tailEnd/>
            </a:ln>
          </p:spPr>
          <p:txBody>
            <a:bodyPr/>
            <a:lstStyle/>
            <a:p>
              <a:endParaRPr lang="de-DE"/>
            </a:p>
          </p:txBody>
        </p:sp>
        <p:sp>
          <p:nvSpPr>
            <p:cNvPr id="12465" name="Line 181"/>
            <p:cNvSpPr>
              <a:spLocks noChangeShapeType="1"/>
            </p:cNvSpPr>
            <p:nvPr/>
          </p:nvSpPr>
          <p:spPr bwMode="auto">
            <a:xfrm>
              <a:off x="2784123" y="3242894"/>
              <a:ext cx="0" cy="173038"/>
            </a:xfrm>
            <a:prstGeom prst="line">
              <a:avLst/>
            </a:prstGeom>
            <a:noFill/>
            <a:ln w="25400">
              <a:solidFill>
                <a:srgbClr val="000000"/>
              </a:solidFill>
              <a:round/>
              <a:headEnd/>
              <a:tailEnd/>
            </a:ln>
          </p:spPr>
          <p:txBody>
            <a:bodyPr/>
            <a:lstStyle/>
            <a:p>
              <a:endParaRPr lang="de-DE"/>
            </a:p>
          </p:txBody>
        </p:sp>
        <p:sp>
          <p:nvSpPr>
            <p:cNvPr id="12466" name="Line 182"/>
            <p:cNvSpPr>
              <a:spLocks noChangeShapeType="1"/>
            </p:cNvSpPr>
            <p:nvPr/>
          </p:nvSpPr>
          <p:spPr bwMode="auto">
            <a:xfrm>
              <a:off x="2827868" y="3234958"/>
              <a:ext cx="0" cy="163513"/>
            </a:xfrm>
            <a:prstGeom prst="line">
              <a:avLst/>
            </a:prstGeom>
            <a:noFill/>
            <a:ln w="25400">
              <a:solidFill>
                <a:srgbClr val="000000"/>
              </a:solidFill>
              <a:round/>
              <a:headEnd/>
              <a:tailEnd/>
            </a:ln>
          </p:spPr>
          <p:txBody>
            <a:bodyPr/>
            <a:lstStyle/>
            <a:p>
              <a:endParaRPr lang="de-DE"/>
            </a:p>
          </p:txBody>
        </p:sp>
        <p:sp>
          <p:nvSpPr>
            <p:cNvPr id="12467" name="Line 183"/>
            <p:cNvSpPr>
              <a:spLocks noChangeShapeType="1"/>
            </p:cNvSpPr>
            <p:nvPr/>
          </p:nvSpPr>
          <p:spPr bwMode="auto">
            <a:xfrm>
              <a:off x="2861734" y="3069857"/>
              <a:ext cx="0" cy="165100"/>
            </a:xfrm>
            <a:prstGeom prst="line">
              <a:avLst/>
            </a:prstGeom>
            <a:noFill/>
            <a:ln w="25400">
              <a:solidFill>
                <a:srgbClr val="000000"/>
              </a:solidFill>
              <a:round/>
              <a:headEnd/>
              <a:tailEnd/>
            </a:ln>
          </p:spPr>
          <p:txBody>
            <a:bodyPr/>
            <a:lstStyle/>
            <a:p>
              <a:endParaRPr lang="de-DE"/>
            </a:p>
          </p:txBody>
        </p:sp>
        <p:sp>
          <p:nvSpPr>
            <p:cNvPr id="12468" name="Line 184"/>
            <p:cNvSpPr>
              <a:spLocks noChangeShapeType="1"/>
            </p:cNvSpPr>
            <p:nvPr/>
          </p:nvSpPr>
          <p:spPr bwMode="auto">
            <a:xfrm>
              <a:off x="2906890" y="3122245"/>
              <a:ext cx="0" cy="149225"/>
            </a:xfrm>
            <a:prstGeom prst="line">
              <a:avLst/>
            </a:prstGeom>
            <a:noFill/>
            <a:ln w="25400">
              <a:solidFill>
                <a:srgbClr val="000000"/>
              </a:solidFill>
              <a:round/>
              <a:headEnd/>
              <a:tailEnd/>
            </a:ln>
          </p:spPr>
          <p:txBody>
            <a:bodyPr/>
            <a:lstStyle/>
            <a:p>
              <a:endParaRPr lang="de-DE"/>
            </a:p>
          </p:txBody>
        </p:sp>
        <p:sp>
          <p:nvSpPr>
            <p:cNvPr id="12469" name="Line 185"/>
            <p:cNvSpPr>
              <a:spLocks noChangeShapeType="1"/>
            </p:cNvSpPr>
            <p:nvPr/>
          </p:nvSpPr>
          <p:spPr bwMode="auto">
            <a:xfrm>
              <a:off x="2949223" y="3014295"/>
              <a:ext cx="0" cy="157163"/>
            </a:xfrm>
            <a:prstGeom prst="line">
              <a:avLst/>
            </a:prstGeom>
            <a:noFill/>
            <a:ln w="25400">
              <a:solidFill>
                <a:srgbClr val="000000"/>
              </a:solidFill>
              <a:round/>
              <a:headEnd/>
              <a:tailEnd/>
            </a:ln>
          </p:spPr>
          <p:txBody>
            <a:bodyPr/>
            <a:lstStyle/>
            <a:p>
              <a:endParaRPr lang="de-DE"/>
            </a:p>
          </p:txBody>
        </p:sp>
        <p:sp>
          <p:nvSpPr>
            <p:cNvPr id="12470" name="Line 186"/>
            <p:cNvSpPr>
              <a:spLocks noChangeShapeType="1"/>
            </p:cNvSpPr>
            <p:nvPr/>
          </p:nvSpPr>
          <p:spPr bwMode="auto">
            <a:xfrm>
              <a:off x="2992967" y="3088908"/>
              <a:ext cx="0" cy="182563"/>
            </a:xfrm>
            <a:prstGeom prst="line">
              <a:avLst/>
            </a:prstGeom>
            <a:noFill/>
            <a:ln w="25400">
              <a:solidFill>
                <a:srgbClr val="000000"/>
              </a:solidFill>
              <a:round/>
              <a:headEnd/>
              <a:tailEnd/>
            </a:ln>
          </p:spPr>
          <p:txBody>
            <a:bodyPr/>
            <a:lstStyle/>
            <a:p>
              <a:endParaRPr lang="de-DE"/>
            </a:p>
          </p:txBody>
        </p:sp>
        <p:sp>
          <p:nvSpPr>
            <p:cNvPr id="12471" name="Line 187"/>
            <p:cNvSpPr>
              <a:spLocks noChangeShapeType="1"/>
            </p:cNvSpPr>
            <p:nvPr/>
          </p:nvSpPr>
          <p:spPr bwMode="auto">
            <a:xfrm>
              <a:off x="3028245" y="3142882"/>
              <a:ext cx="0" cy="203200"/>
            </a:xfrm>
            <a:prstGeom prst="line">
              <a:avLst/>
            </a:prstGeom>
            <a:noFill/>
            <a:ln w="25400">
              <a:solidFill>
                <a:srgbClr val="000000"/>
              </a:solidFill>
              <a:round/>
              <a:headEnd/>
              <a:tailEnd/>
            </a:ln>
          </p:spPr>
          <p:txBody>
            <a:bodyPr/>
            <a:lstStyle/>
            <a:p>
              <a:endParaRPr lang="de-DE"/>
            </a:p>
          </p:txBody>
        </p:sp>
        <p:sp>
          <p:nvSpPr>
            <p:cNvPr id="12472" name="Line 188"/>
            <p:cNvSpPr>
              <a:spLocks noChangeShapeType="1"/>
            </p:cNvSpPr>
            <p:nvPr/>
          </p:nvSpPr>
          <p:spPr bwMode="auto">
            <a:xfrm>
              <a:off x="3070579" y="3060333"/>
              <a:ext cx="0" cy="144463"/>
            </a:xfrm>
            <a:prstGeom prst="line">
              <a:avLst/>
            </a:prstGeom>
            <a:noFill/>
            <a:ln w="25400">
              <a:solidFill>
                <a:srgbClr val="000000"/>
              </a:solidFill>
              <a:round/>
              <a:headEnd/>
              <a:tailEnd/>
            </a:ln>
          </p:spPr>
          <p:txBody>
            <a:bodyPr/>
            <a:lstStyle/>
            <a:p>
              <a:endParaRPr lang="de-DE"/>
            </a:p>
          </p:txBody>
        </p:sp>
        <p:sp>
          <p:nvSpPr>
            <p:cNvPr id="12473" name="Line 189"/>
            <p:cNvSpPr>
              <a:spLocks noChangeShapeType="1"/>
            </p:cNvSpPr>
            <p:nvPr/>
          </p:nvSpPr>
          <p:spPr bwMode="auto">
            <a:xfrm>
              <a:off x="3114323" y="3042870"/>
              <a:ext cx="0" cy="174625"/>
            </a:xfrm>
            <a:prstGeom prst="line">
              <a:avLst/>
            </a:prstGeom>
            <a:noFill/>
            <a:ln w="25400">
              <a:solidFill>
                <a:srgbClr val="000000"/>
              </a:solidFill>
              <a:round/>
              <a:headEnd/>
              <a:tailEnd/>
            </a:ln>
          </p:spPr>
          <p:txBody>
            <a:bodyPr/>
            <a:lstStyle/>
            <a:p>
              <a:endParaRPr lang="de-DE"/>
            </a:p>
          </p:txBody>
        </p:sp>
        <p:sp>
          <p:nvSpPr>
            <p:cNvPr id="12474" name="Line 190"/>
            <p:cNvSpPr>
              <a:spLocks noChangeShapeType="1"/>
            </p:cNvSpPr>
            <p:nvPr/>
          </p:nvSpPr>
          <p:spPr bwMode="auto">
            <a:xfrm>
              <a:off x="3159478" y="3004769"/>
              <a:ext cx="0" cy="153988"/>
            </a:xfrm>
            <a:prstGeom prst="line">
              <a:avLst/>
            </a:prstGeom>
            <a:noFill/>
            <a:ln w="25400">
              <a:solidFill>
                <a:srgbClr val="000000"/>
              </a:solidFill>
              <a:round/>
              <a:headEnd/>
              <a:tailEnd/>
            </a:ln>
          </p:spPr>
          <p:txBody>
            <a:bodyPr/>
            <a:lstStyle/>
            <a:p>
              <a:endParaRPr lang="de-DE"/>
            </a:p>
          </p:txBody>
        </p:sp>
        <p:sp>
          <p:nvSpPr>
            <p:cNvPr id="12475" name="Line 191"/>
            <p:cNvSpPr>
              <a:spLocks noChangeShapeType="1"/>
            </p:cNvSpPr>
            <p:nvPr/>
          </p:nvSpPr>
          <p:spPr bwMode="auto">
            <a:xfrm>
              <a:off x="3193345" y="3171458"/>
              <a:ext cx="0" cy="182563"/>
            </a:xfrm>
            <a:prstGeom prst="line">
              <a:avLst/>
            </a:prstGeom>
            <a:noFill/>
            <a:ln w="25400">
              <a:solidFill>
                <a:srgbClr val="000000"/>
              </a:solidFill>
              <a:round/>
              <a:headEnd/>
              <a:tailEnd/>
            </a:ln>
          </p:spPr>
          <p:txBody>
            <a:bodyPr/>
            <a:lstStyle/>
            <a:p>
              <a:endParaRPr lang="de-DE"/>
            </a:p>
          </p:txBody>
        </p:sp>
        <p:sp>
          <p:nvSpPr>
            <p:cNvPr id="12476" name="Line 192"/>
            <p:cNvSpPr>
              <a:spLocks noChangeShapeType="1"/>
            </p:cNvSpPr>
            <p:nvPr/>
          </p:nvSpPr>
          <p:spPr bwMode="auto">
            <a:xfrm>
              <a:off x="3235678" y="3060333"/>
              <a:ext cx="0" cy="182563"/>
            </a:xfrm>
            <a:prstGeom prst="line">
              <a:avLst/>
            </a:prstGeom>
            <a:noFill/>
            <a:ln w="25400">
              <a:solidFill>
                <a:srgbClr val="000000"/>
              </a:solidFill>
              <a:round/>
              <a:headEnd/>
              <a:tailEnd/>
            </a:ln>
          </p:spPr>
          <p:txBody>
            <a:bodyPr/>
            <a:lstStyle/>
            <a:p>
              <a:endParaRPr lang="de-DE"/>
            </a:p>
          </p:txBody>
        </p:sp>
        <p:sp>
          <p:nvSpPr>
            <p:cNvPr id="12477" name="Line 193"/>
            <p:cNvSpPr>
              <a:spLocks noChangeShapeType="1"/>
            </p:cNvSpPr>
            <p:nvPr/>
          </p:nvSpPr>
          <p:spPr bwMode="auto">
            <a:xfrm>
              <a:off x="3280834" y="3042870"/>
              <a:ext cx="0" cy="174625"/>
            </a:xfrm>
            <a:prstGeom prst="line">
              <a:avLst/>
            </a:prstGeom>
            <a:noFill/>
            <a:ln w="25400">
              <a:solidFill>
                <a:srgbClr val="000000"/>
              </a:solidFill>
              <a:round/>
              <a:headEnd/>
              <a:tailEnd/>
            </a:ln>
          </p:spPr>
          <p:txBody>
            <a:bodyPr/>
            <a:lstStyle/>
            <a:p>
              <a:endParaRPr lang="de-DE"/>
            </a:p>
          </p:txBody>
        </p:sp>
        <p:sp>
          <p:nvSpPr>
            <p:cNvPr id="12478" name="Line 194"/>
            <p:cNvSpPr>
              <a:spLocks noChangeShapeType="1"/>
            </p:cNvSpPr>
            <p:nvPr/>
          </p:nvSpPr>
          <p:spPr bwMode="auto">
            <a:xfrm>
              <a:off x="3522134" y="3012707"/>
              <a:ext cx="0" cy="171450"/>
            </a:xfrm>
            <a:prstGeom prst="line">
              <a:avLst/>
            </a:prstGeom>
            <a:noFill/>
            <a:ln w="25400">
              <a:solidFill>
                <a:srgbClr val="000000"/>
              </a:solidFill>
              <a:round/>
              <a:headEnd/>
              <a:tailEnd/>
            </a:ln>
          </p:spPr>
          <p:txBody>
            <a:bodyPr/>
            <a:lstStyle/>
            <a:p>
              <a:endParaRPr lang="de-DE"/>
            </a:p>
          </p:txBody>
        </p:sp>
        <p:sp>
          <p:nvSpPr>
            <p:cNvPr id="12479" name="Line 195"/>
            <p:cNvSpPr>
              <a:spLocks noChangeShapeType="1"/>
            </p:cNvSpPr>
            <p:nvPr/>
          </p:nvSpPr>
          <p:spPr bwMode="auto">
            <a:xfrm>
              <a:off x="3567290" y="2941269"/>
              <a:ext cx="0" cy="165100"/>
            </a:xfrm>
            <a:prstGeom prst="line">
              <a:avLst/>
            </a:prstGeom>
            <a:noFill/>
            <a:ln w="25400">
              <a:solidFill>
                <a:srgbClr val="000000"/>
              </a:solidFill>
              <a:round/>
              <a:headEnd/>
              <a:tailEnd/>
            </a:ln>
          </p:spPr>
          <p:txBody>
            <a:bodyPr/>
            <a:lstStyle/>
            <a:p>
              <a:endParaRPr lang="de-DE"/>
            </a:p>
          </p:txBody>
        </p:sp>
        <p:sp>
          <p:nvSpPr>
            <p:cNvPr id="12480" name="Line 196"/>
            <p:cNvSpPr>
              <a:spLocks noChangeShapeType="1"/>
            </p:cNvSpPr>
            <p:nvPr/>
          </p:nvSpPr>
          <p:spPr bwMode="auto">
            <a:xfrm>
              <a:off x="3611034" y="3014295"/>
              <a:ext cx="0" cy="182563"/>
            </a:xfrm>
            <a:prstGeom prst="line">
              <a:avLst/>
            </a:prstGeom>
            <a:noFill/>
            <a:ln w="25400">
              <a:solidFill>
                <a:srgbClr val="000000"/>
              </a:solidFill>
              <a:round/>
              <a:headEnd/>
              <a:tailEnd/>
            </a:ln>
          </p:spPr>
          <p:txBody>
            <a:bodyPr/>
            <a:lstStyle/>
            <a:p>
              <a:endParaRPr lang="de-DE"/>
            </a:p>
          </p:txBody>
        </p:sp>
        <p:sp>
          <p:nvSpPr>
            <p:cNvPr id="12481" name="Line 197"/>
            <p:cNvSpPr>
              <a:spLocks noChangeShapeType="1"/>
            </p:cNvSpPr>
            <p:nvPr/>
          </p:nvSpPr>
          <p:spPr bwMode="auto">
            <a:xfrm>
              <a:off x="3654779" y="2901582"/>
              <a:ext cx="0" cy="158750"/>
            </a:xfrm>
            <a:prstGeom prst="line">
              <a:avLst/>
            </a:prstGeom>
            <a:noFill/>
            <a:ln w="25400">
              <a:solidFill>
                <a:srgbClr val="000000"/>
              </a:solidFill>
              <a:round/>
              <a:headEnd/>
              <a:tailEnd/>
            </a:ln>
          </p:spPr>
          <p:txBody>
            <a:bodyPr/>
            <a:lstStyle/>
            <a:p>
              <a:endParaRPr lang="de-DE"/>
            </a:p>
          </p:txBody>
        </p:sp>
        <p:sp>
          <p:nvSpPr>
            <p:cNvPr id="12482" name="Line 198"/>
            <p:cNvSpPr>
              <a:spLocks noChangeShapeType="1"/>
            </p:cNvSpPr>
            <p:nvPr/>
          </p:nvSpPr>
          <p:spPr bwMode="auto">
            <a:xfrm>
              <a:off x="3687234" y="3050808"/>
              <a:ext cx="0" cy="174625"/>
            </a:xfrm>
            <a:prstGeom prst="line">
              <a:avLst/>
            </a:prstGeom>
            <a:noFill/>
            <a:ln w="25400">
              <a:solidFill>
                <a:srgbClr val="000000"/>
              </a:solidFill>
              <a:round/>
              <a:headEnd/>
              <a:tailEnd/>
            </a:ln>
          </p:spPr>
          <p:txBody>
            <a:bodyPr/>
            <a:lstStyle/>
            <a:p>
              <a:endParaRPr lang="de-DE"/>
            </a:p>
          </p:txBody>
        </p:sp>
        <p:sp>
          <p:nvSpPr>
            <p:cNvPr id="12483" name="Line 199"/>
            <p:cNvSpPr>
              <a:spLocks noChangeShapeType="1"/>
            </p:cNvSpPr>
            <p:nvPr/>
          </p:nvSpPr>
          <p:spPr bwMode="auto">
            <a:xfrm>
              <a:off x="3732389" y="3114308"/>
              <a:ext cx="0" cy="193675"/>
            </a:xfrm>
            <a:prstGeom prst="line">
              <a:avLst/>
            </a:prstGeom>
            <a:noFill/>
            <a:ln w="25400">
              <a:solidFill>
                <a:srgbClr val="000000"/>
              </a:solidFill>
              <a:round/>
              <a:headEnd/>
              <a:tailEnd/>
            </a:ln>
          </p:spPr>
          <p:txBody>
            <a:bodyPr/>
            <a:lstStyle/>
            <a:p>
              <a:endParaRPr lang="de-DE"/>
            </a:p>
          </p:txBody>
        </p:sp>
        <p:sp>
          <p:nvSpPr>
            <p:cNvPr id="12484" name="Line 200"/>
            <p:cNvSpPr>
              <a:spLocks noChangeShapeType="1"/>
            </p:cNvSpPr>
            <p:nvPr/>
          </p:nvSpPr>
          <p:spPr bwMode="auto">
            <a:xfrm>
              <a:off x="3776134" y="3114307"/>
              <a:ext cx="0" cy="185738"/>
            </a:xfrm>
            <a:prstGeom prst="line">
              <a:avLst/>
            </a:prstGeom>
            <a:noFill/>
            <a:ln w="25400">
              <a:solidFill>
                <a:srgbClr val="000000"/>
              </a:solidFill>
              <a:round/>
              <a:headEnd/>
              <a:tailEnd/>
            </a:ln>
          </p:spPr>
          <p:txBody>
            <a:bodyPr/>
            <a:lstStyle/>
            <a:p>
              <a:endParaRPr lang="de-DE"/>
            </a:p>
          </p:txBody>
        </p:sp>
        <p:sp>
          <p:nvSpPr>
            <p:cNvPr id="12485" name="Line 201"/>
            <p:cNvSpPr>
              <a:spLocks noChangeShapeType="1"/>
            </p:cNvSpPr>
            <p:nvPr/>
          </p:nvSpPr>
          <p:spPr bwMode="auto">
            <a:xfrm>
              <a:off x="3819878" y="3023819"/>
              <a:ext cx="0" cy="165100"/>
            </a:xfrm>
            <a:prstGeom prst="line">
              <a:avLst/>
            </a:prstGeom>
            <a:noFill/>
            <a:ln w="25400">
              <a:solidFill>
                <a:srgbClr val="000000"/>
              </a:solidFill>
              <a:round/>
              <a:headEnd/>
              <a:tailEnd/>
            </a:ln>
          </p:spPr>
          <p:txBody>
            <a:bodyPr/>
            <a:lstStyle/>
            <a:p>
              <a:endParaRPr lang="de-DE"/>
            </a:p>
          </p:txBody>
        </p:sp>
        <p:sp>
          <p:nvSpPr>
            <p:cNvPr id="12486" name="Line 202"/>
            <p:cNvSpPr>
              <a:spLocks noChangeShapeType="1"/>
            </p:cNvSpPr>
            <p:nvPr/>
          </p:nvSpPr>
          <p:spPr bwMode="auto">
            <a:xfrm>
              <a:off x="3863623" y="2968257"/>
              <a:ext cx="0" cy="190500"/>
            </a:xfrm>
            <a:prstGeom prst="line">
              <a:avLst/>
            </a:prstGeom>
            <a:noFill/>
            <a:ln w="25400">
              <a:solidFill>
                <a:srgbClr val="000000"/>
              </a:solidFill>
              <a:round/>
              <a:headEnd/>
              <a:tailEnd/>
            </a:ln>
          </p:spPr>
          <p:txBody>
            <a:bodyPr/>
            <a:lstStyle/>
            <a:p>
              <a:endParaRPr lang="de-DE"/>
            </a:p>
          </p:txBody>
        </p:sp>
        <p:sp>
          <p:nvSpPr>
            <p:cNvPr id="12487" name="Line 203"/>
            <p:cNvSpPr>
              <a:spLocks noChangeShapeType="1"/>
            </p:cNvSpPr>
            <p:nvPr/>
          </p:nvSpPr>
          <p:spPr bwMode="auto">
            <a:xfrm>
              <a:off x="3897490" y="3014294"/>
              <a:ext cx="0" cy="165100"/>
            </a:xfrm>
            <a:prstGeom prst="line">
              <a:avLst/>
            </a:prstGeom>
            <a:noFill/>
            <a:ln w="25400">
              <a:solidFill>
                <a:srgbClr val="000000"/>
              </a:solidFill>
              <a:round/>
              <a:headEnd/>
              <a:tailEnd/>
            </a:ln>
          </p:spPr>
          <p:txBody>
            <a:bodyPr/>
            <a:lstStyle/>
            <a:p>
              <a:endParaRPr lang="de-DE"/>
            </a:p>
          </p:txBody>
        </p:sp>
        <p:sp>
          <p:nvSpPr>
            <p:cNvPr id="12488" name="Line 204"/>
            <p:cNvSpPr>
              <a:spLocks noChangeShapeType="1"/>
            </p:cNvSpPr>
            <p:nvPr/>
          </p:nvSpPr>
          <p:spPr bwMode="auto">
            <a:xfrm>
              <a:off x="3941234" y="2993657"/>
              <a:ext cx="0" cy="139700"/>
            </a:xfrm>
            <a:prstGeom prst="line">
              <a:avLst/>
            </a:prstGeom>
            <a:noFill/>
            <a:ln w="25400">
              <a:solidFill>
                <a:srgbClr val="000000"/>
              </a:solidFill>
              <a:round/>
              <a:headEnd/>
              <a:tailEnd/>
            </a:ln>
          </p:spPr>
          <p:txBody>
            <a:bodyPr/>
            <a:lstStyle/>
            <a:p>
              <a:endParaRPr lang="de-DE"/>
            </a:p>
          </p:txBody>
        </p:sp>
        <p:sp>
          <p:nvSpPr>
            <p:cNvPr id="12489" name="Line 205"/>
            <p:cNvSpPr>
              <a:spLocks noChangeShapeType="1"/>
            </p:cNvSpPr>
            <p:nvPr/>
          </p:nvSpPr>
          <p:spPr bwMode="auto">
            <a:xfrm>
              <a:off x="3984979" y="2839669"/>
              <a:ext cx="0" cy="184150"/>
            </a:xfrm>
            <a:prstGeom prst="line">
              <a:avLst/>
            </a:prstGeom>
            <a:noFill/>
            <a:ln w="25400">
              <a:solidFill>
                <a:srgbClr val="000000"/>
              </a:solidFill>
              <a:round/>
              <a:headEnd/>
              <a:tailEnd/>
            </a:ln>
          </p:spPr>
          <p:txBody>
            <a:bodyPr/>
            <a:lstStyle/>
            <a:p>
              <a:endParaRPr lang="de-DE"/>
            </a:p>
          </p:txBody>
        </p:sp>
        <p:sp>
          <p:nvSpPr>
            <p:cNvPr id="12490" name="Line 206"/>
            <p:cNvSpPr>
              <a:spLocks noChangeShapeType="1"/>
            </p:cNvSpPr>
            <p:nvPr/>
          </p:nvSpPr>
          <p:spPr bwMode="auto">
            <a:xfrm>
              <a:off x="4028723" y="2960319"/>
              <a:ext cx="0" cy="192088"/>
            </a:xfrm>
            <a:prstGeom prst="line">
              <a:avLst/>
            </a:prstGeom>
            <a:noFill/>
            <a:ln w="25400">
              <a:solidFill>
                <a:srgbClr val="000000"/>
              </a:solidFill>
              <a:round/>
              <a:headEnd/>
              <a:tailEnd/>
            </a:ln>
          </p:spPr>
          <p:txBody>
            <a:bodyPr/>
            <a:lstStyle/>
            <a:p>
              <a:endParaRPr lang="de-DE"/>
            </a:p>
          </p:txBody>
        </p:sp>
        <p:sp>
          <p:nvSpPr>
            <p:cNvPr id="12491" name="Line 207"/>
            <p:cNvSpPr>
              <a:spLocks noChangeShapeType="1"/>
            </p:cNvSpPr>
            <p:nvPr/>
          </p:nvSpPr>
          <p:spPr bwMode="auto">
            <a:xfrm>
              <a:off x="4062589" y="2931745"/>
              <a:ext cx="0" cy="201613"/>
            </a:xfrm>
            <a:prstGeom prst="line">
              <a:avLst/>
            </a:prstGeom>
            <a:noFill/>
            <a:ln w="25400">
              <a:solidFill>
                <a:srgbClr val="000000"/>
              </a:solidFill>
              <a:round/>
              <a:headEnd/>
              <a:tailEnd/>
            </a:ln>
          </p:spPr>
          <p:txBody>
            <a:bodyPr/>
            <a:lstStyle/>
            <a:p>
              <a:endParaRPr lang="de-DE"/>
            </a:p>
          </p:txBody>
        </p:sp>
        <p:sp>
          <p:nvSpPr>
            <p:cNvPr id="12492" name="Line 208"/>
            <p:cNvSpPr>
              <a:spLocks noChangeShapeType="1"/>
            </p:cNvSpPr>
            <p:nvPr/>
          </p:nvSpPr>
          <p:spPr bwMode="auto">
            <a:xfrm>
              <a:off x="4107745" y="2692033"/>
              <a:ext cx="0" cy="193675"/>
            </a:xfrm>
            <a:prstGeom prst="line">
              <a:avLst/>
            </a:prstGeom>
            <a:noFill/>
            <a:ln w="25400">
              <a:solidFill>
                <a:srgbClr val="000000"/>
              </a:solidFill>
              <a:round/>
              <a:headEnd/>
              <a:tailEnd/>
            </a:ln>
          </p:spPr>
          <p:txBody>
            <a:bodyPr/>
            <a:lstStyle/>
            <a:p>
              <a:endParaRPr lang="de-DE"/>
            </a:p>
          </p:txBody>
        </p:sp>
        <p:sp>
          <p:nvSpPr>
            <p:cNvPr id="12493" name="Line 209"/>
            <p:cNvSpPr>
              <a:spLocks noChangeShapeType="1"/>
            </p:cNvSpPr>
            <p:nvPr/>
          </p:nvSpPr>
          <p:spPr bwMode="auto">
            <a:xfrm>
              <a:off x="4360334" y="2880944"/>
              <a:ext cx="0" cy="198438"/>
            </a:xfrm>
            <a:prstGeom prst="line">
              <a:avLst/>
            </a:prstGeom>
            <a:noFill/>
            <a:ln w="25400">
              <a:solidFill>
                <a:srgbClr val="000000"/>
              </a:solidFill>
              <a:round/>
              <a:headEnd/>
              <a:tailEnd/>
            </a:ln>
          </p:spPr>
          <p:txBody>
            <a:bodyPr/>
            <a:lstStyle/>
            <a:p>
              <a:endParaRPr lang="de-DE"/>
            </a:p>
          </p:txBody>
        </p:sp>
        <p:sp>
          <p:nvSpPr>
            <p:cNvPr id="12494" name="Line 210"/>
            <p:cNvSpPr>
              <a:spLocks noChangeShapeType="1"/>
            </p:cNvSpPr>
            <p:nvPr/>
          </p:nvSpPr>
          <p:spPr bwMode="auto">
            <a:xfrm>
              <a:off x="4392789" y="2812683"/>
              <a:ext cx="0" cy="180975"/>
            </a:xfrm>
            <a:prstGeom prst="line">
              <a:avLst/>
            </a:prstGeom>
            <a:noFill/>
            <a:ln w="25400">
              <a:solidFill>
                <a:srgbClr val="000000"/>
              </a:solidFill>
              <a:round/>
              <a:headEnd/>
              <a:tailEnd/>
            </a:ln>
          </p:spPr>
          <p:txBody>
            <a:bodyPr/>
            <a:lstStyle/>
            <a:p>
              <a:endParaRPr lang="de-DE"/>
            </a:p>
          </p:txBody>
        </p:sp>
        <p:sp>
          <p:nvSpPr>
            <p:cNvPr id="12495" name="Line 211"/>
            <p:cNvSpPr>
              <a:spLocks noChangeShapeType="1"/>
            </p:cNvSpPr>
            <p:nvPr/>
          </p:nvSpPr>
          <p:spPr bwMode="auto">
            <a:xfrm>
              <a:off x="4436534" y="2757119"/>
              <a:ext cx="0" cy="165100"/>
            </a:xfrm>
            <a:prstGeom prst="line">
              <a:avLst/>
            </a:prstGeom>
            <a:noFill/>
            <a:ln w="25400">
              <a:solidFill>
                <a:srgbClr val="000000"/>
              </a:solidFill>
              <a:round/>
              <a:headEnd/>
              <a:tailEnd/>
            </a:ln>
          </p:spPr>
          <p:txBody>
            <a:bodyPr/>
            <a:lstStyle/>
            <a:p>
              <a:endParaRPr lang="de-DE"/>
            </a:p>
          </p:txBody>
        </p:sp>
        <p:sp>
          <p:nvSpPr>
            <p:cNvPr id="12496" name="Line 212"/>
            <p:cNvSpPr>
              <a:spLocks noChangeShapeType="1"/>
            </p:cNvSpPr>
            <p:nvPr/>
          </p:nvSpPr>
          <p:spPr bwMode="auto">
            <a:xfrm>
              <a:off x="4480278" y="2757119"/>
              <a:ext cx="0" cy="184150"/>
            </a:xfrm>
            <a:prstGeom prst="line">
              <a:avLst/>
            </a:prstGeom>
            <a:noFill/>
            <a:ln w="25400">
              <a:solidFill>
                <a:srgbClr val="000000"/>
              </a:solidFill>
              <a:round/>
              <a:headEnd/>
              <a:tailEnd/>
            </a:ln>
          </p:spPr>
          <p:txBody>
            <a:bodyPr/>
            <a:lstStyle/>
            <a:p>
              <a:endParaRPr lang="de-DE"/>
            </a:p>
          </p:txBody>
        </p:sp>
        <p:sp>
          <p:nvSpPr>
            <p:cNvPr id="12497" name="Line 213"/>
            <p:cNvSpPr>
              <a:spLocks noChangeShapeType="1"/>
            </p:cNvSpPr>
            <p:nvPr/>
          </p:nvSpPr>
          <p:spPr bwMode="auto">
            <a:xfrm>
              <a:off x="4525434" y="2730132"/>
              <a:ext cx="0" cy="165100"/>
            </a:xfrm>
            <a:prstGeom prst="line">
              <a:avLst/>
            </a:prstGeom>
            <a:noFill/>
            <a:ln w="25400">
              <a:solidFill>
                <a:srgbClr val="000000"/>
              </a:solidFill>
              <a:round/>
              <a:headEnd/>
              <a:tailEnd/>
            </a:ln>
          </p:spPr>
          <p:txBody>
            <a:bodyPr/>
            <a:lstStyle/>
            <a:p>
              <a:endParaRPr lang="de-DE"/>
            </a:p>
          </p:txBody>
        </p:sp>
        <p:sp>
          <p:nvSpPr>
            <p:cNvPr id="12498" name="Line 214"/>
            <p:cNvSpPr>
              <a:spLocks noChangeShapeType="1"/>
            </p:cNvSpPr>
            <p:nvPr/>
          </p:nvSpPr>
          <p:spPr bwMode="auto">
            <a:xfrm>
              <a:off x="4557890" y="2877769"/>
              <a:ext cx="0" cy="152400"/>
            </a:xfrm>
            <a:prstGeom prst="line">
              <a:avLst/>
            </a:prstGeom>
            <a:noFill/>
            <a:ln w="25400">
              <a:solidFill>
                <a:srgbClr val="000000"/>
              </a:solidFill>
              <a:round/>
              <a:headEnd/>
              <a:tailEnd/>
            </a:ln>
          </p:spPr>
          <p:txBody>
            <a:bodyPr/>
            <a:lstStyle/>
            <a:p>
              <a:endParaRPr lang="de-DE"/>
            </a:p>
          </p:txBody>
        </p:sp>
        <p:sp>
          <p:nvSpPr>
            <p:cNvPr id="12499" name="Line 215"/>
            <p:cNvSpPr>
              <a:spLocks noChangeShapeType="1"/>
            </p:cNvSpPr>
            <p:nvPr/>
          </p:nvSpPr>
          <p:spPr bwMode="auto">
            <a:xfrm>
              <a:off x="4601634" y="2730132"/>
              <a:ext cx="0" cy="165100"/>
            </a:xfrm>
            <a:prstGeom prst="line">
              <a:avLst/>
            </a:prstGeom>
            <a:noFill/>
            <a:ln w="25400">
              <a:solidFill>
                <a:srgbClr val="000000"/>
              </a:solidFill>
              <a:round/>
              <a:headEnd/>
              <a:tailEnd/>
            </a:ln>
          </p:spPr>
          <p:txBody>
            <a:bodyPr/>
            <a:lstStyle/>
            <a:p>
              <a:endParaRPr lang="de-DE"/>
            </a:p>
          </p:txBody>
        </p:sp>
        <p:sp>
          <p:nvSpPr>
            <p:cNvPr id="12500" name="Line 216"/>
            <p:cNvSpPr>
              <a:spLocks noChangeShapeType="1"/>
            </p:cNvSpPr>
            <p:nvPr/>
          </p:nvSpPr>
          <p:spPr bwMode="auto">
            <a:xfrm>
              <a:off x="4646789" y="2812682"/>
              <a:ext cx="0" cy="192088"/>
            </a:xfrm>
            <a:prstGeom prst="line">
              <a:avLst/>
            </a:prstGeom>
            <a:noFill/>
            <a:ln w="25400">
              <a:solidFill>
                <a:srgbClr val="000000"/>
              </a:solidFill>
              <a:round/>
              <a:headEnd/>
              <a:tailEnd/>
            </a:ln>
          </p:spPr>
          <p:txBody>
            <a:bodyPr/>
            <a:lstStyle/>
            <a:p>
              <a:endParaRPr lang="de-DE"/>
            </a:p>
          </p:txBody>
        </p:sp>
        <p:sp>
          <p:nvSpPr>
            <p:cNvPr id="12501" name="Line 217"/>
            <p:cNvSpPr>
              <a:spLocks noChangeShapeType="1"/>
            </p:cNvSpPr>
            <p:nvPr/>
          </p:nvSpPr>
          <p:spPr bwMode="auto">
            <a:xfrm>
              <a:off x="4690534" y="2750770"/>
              <a:ext cx="0" cy="180975"/>
            </a:xfrm>
            <a:prstGeom prst="line">
              <a:avLst/>
            </a:prstGeom>
            <a:noFill/>
            <a:ln w="25400">
              <a:solidFill>
                <a:srgbClr val="000000"/>
              </a:solidFill>
              <a:round/>
              <a:headEnd/>
              <a:tailEnd/>
            </a:ln>
          </p:spPr>
          <p:txBody>
            <a:bodyPr/>
            <a:lstStyle/>
            <a:p>
              <a:endParaRPr lang="de-DE"/>
            </a:p>
          </p:txBody>
        </p:sp>
        <p:sp>
          <p:nvSpPr>
            <p:cNvPr id="12502" name="Line 218"/>
            <p:cNvSpPr>
              <a:spLocks noChangeShapeType="1"/>
            </p:cNvSpPr>
            <p:nvPr/>
          </p:nvSpPr>
          <p:spPr bwMode="auto">
            <a:xfrm>
              <a:off x="4722989" y="2901583"/>
              <a:ext cx="0" cy="187325"/>
            </a:xfrm>
            <a:prstGeom prst="line">
              <a:avLst/>
            </a:prstGeom>
            <a:noFill/>
            <a:ln w="25400">
              <a:solidFill>
                <a:srgbClr val="000000"/>
              </a:solidFill>
              <a:round/>
              <a:headEnd/>
              <a:tailEnd/>
            </a:ln>
          </p:spPr>
          <p:txBody>
            <a:bodyPr/>
            <a:lstStyle/>
            <a:p>
              <a:endParaRPr lang="de-DE"/>
            </a:p>
          </p:txBody>
        </p:sp>
        <p:sp>
          <p:nvSpPr>
            <p:cNvPr id="12503" name="Line 219"/>
            <p:cNvSpPr>
              <a:spLocks noChangeShapeType="1"/>
            </p:cNvSpPr>
            <p:nvPr/>
          </p:nvSpPr>
          <p:spPr bwMode="auto">
            <a:xfrm>
              <a:off x="4766734" y="2658695"/>
              <a:ext cx="0" cy="161925"/>
            </a:xfrm>
            <a:prstGeom prst="line">
              <a:avLst/>
            </a:prstGeom>
            <a:noFill/>
            <a:ln w="25400">
              <a:solidFill>
                <a:srgbClr val="000000"/>
              </a:solidFill>
              <a:round/>
              <a:headEnd/>
              <a:tailEnd/>
            </a:ln>
          </p:spPr>
          <p:txBody>
            <a:bodyPr/>
            <a:lstStyle/>
            <a:p>
              <a:endParaRPr lang="de-DE"/>
            </a:p>
          </p:txBody>
        </p:sp>
        <p:sp>
          <p:nvSpPr>
            <p:cNvPr id="12504" name="Line 220"/>
            <p:cNvSpPr>
              <a:spLocks noChangeShapeType="1"/>
            </p:cNvSpPr>
            <p:nvPr/>
          </p:nvSpPr>
          <p:spPr bwMode="auto">
            <a:xfrm>
              <a:off x="4811890" y="2803157"/>
              <a:ext cx="0" cy="165100"/>
            </a:xfrm>
            <a:prstGeom prst="line">
              <a:avLst/>
            </a:prstGeom>
            <a:noFill/>
            <a:ln w="25400">
              <a:solidFill>
                <a:srgbClr val="000000"/>
              </a:solidFill>
              <a:round/>
              <a:headEnd/>
              <a:tailEnd/>
            </a:ln>
          </p:spPr>
          <p:txBody>
            <a:bodyPr/>
            <a:lstStyle/>
            <a:p>
              <a:endParaRPr lang="de-DE"/>
            </a:p>
          </p:txBody>
        </p:sp>
        <p:sp>
          <p:nvSpPr>
            <p:cNvPr id="12505" name="Line 221"/>
            <p:cNvSpPr>
              <a:spLocks noChangeShapeType="1"/>
            </p:cNvSpPr>
            <p:nvPr/>
          </p:nvSpPr>
          <p:spPr bwMode="auto">
            <a:xfrm>
              <a:off x="4855634" y="2793633"/>
              <a:ext cx="0" cy="174625"/>
            </a:xfrm>
            <a:prstGeom prst="line">
              <a:avLst/>
            </a:prstGeom>
            <a:noFill/>
            <a:ln w="25400">
              <a:solidFill>
                <a:srgbClr val="000000"/>
              </a:solidFill>
              <a:round/>
              <a:headEnd/>
              <a:tailEnd/>
            </a:ln>
          </p:spPr>
          <p:txBody>
            <a:bodyPr/>
            <a:lstStyle/>
            <a:p>
              <a:endParaRPr lang="de-DE"/>
            </a:p>
          </p:txBody>
        </p:sp>
        <p:sp>
          <p:nvSpPr>
            <p:cNvPr id="12506" name="Line 222"/>
            <p:cNvSpPr>
              <a:spLocks noChangeShapeType="1"/>
            </p:cNvSpPr>
            <p:nvPr/>
          </p:nvSpPr>
          <p:spPr bwMode="auto">
            <a:xfrm>
              <a:off x="4888090" y="2865069"/>
              <a:ext cx="0" cy="211138"/>
            </a:xfrm>
            <a:prstGeom prst="line">
              <a:avLst/>
            </a:prstGeom>
            <a:noFill/>
            <a:ln w="25400">
              <a:solidFill>
                <a:srgbClr val="000000"/>
              </a:solidFill>
              <a:round/>
              <a:headEnd/>
              <a:tailEnd/>
            </a:ln>
          </p:spPr>
          <p:txBody>
            <a:bodyPr/>
            <a:lstStyle/>
            <a:p>
              <a:endParaRPr lang="de-DE"/>
            </a:p>
          </p:txBody>
        </p:sp>
        <p:sp>
          <p:nvSpPr>
            <p:cNvPr id="12507" name="Line 223"/>
            <p:cNvSpPr>
              <a:spLocks noChangeShapeType="1"/>
            </p:cNvSpPr>
            <p:nvPr/>
          </p:nvSpPr>
          <p:spPr bwMode="auto">
            <a:xfrm>
              <a:off x="4931834" y="2518994"/>
              <a:ext cx="0" cy="147638"/>
            </a:xfrm>
            <a:prstGeom prst="line">
              <a:avLst/>
            </a:prstGeom>
            <a:noFill/>
            <a:ln w="25400">
              <a:solidFill>
                <a:srgbClr val="000000"/>
              </a:solidFill>
              <a:round/>
              <a:headEnd/>
              <a:tailEnd/>
            </a:ln>
          </p:spPr>
          <p:txBody>
            <a:bodyPr/>
            <a:lstStyle/>
            <a:p>
              <a:endParaRPr lang="de-DE"/>
            </a:p>
          </p:txBody>
        </p:sp>
        <p:sp>
          <p:nvSpPr>
            <p:cNvPr id="12508" name="Line 224"/>
            <p:cNvSpPr>
              <a:spLocks noChangeShapeType="1"/>
            </p:cNvSpPr>
            <p:nvPr/>
          </p:nvSpPr>
          <p:spPr bwMode="auto">
            <a:xfrm>
              <a:off x="5185834" y="2752357"/>
              <a:ext cx="0" cy="230188"/>
            </a:xfrm>
            <a:prstGeom prst="line">
              <a:avLst/>
            </a:prstGeom>
            <a:noFill/>
            <a:ln w="25400">
              <a:solidFill>
                <a:srgbClr val="000000"/>
              </a:solidFill>
              <a:round/>
              <a:headEnd/>
              <a:tailEnd/>
            </a:ln>
          </p:spPr>
          <p:txBody>
            <a:bodyPr/>
            <a:lstStyle/>
            <a:p>
              <a:endParaRPr lang="de-DE"/>
            </a:p>
          </p:txBody>
        </p:sp>
        <p:sp>
          <p:nvSpPr>
            <p:cNvPr id="12509" name="Line 225"/>
            <p:cNvSpPr>
              <a:spLocks noChangeShapeType="1"/>
            </p:cNvSpPr>
            <p:nvPr/>
          </p:nvSpPr>
          <p:spPr bwMode="auto">
            <a:xfrm>
              <a:off x="5221112" y="2720608"/>
              <a:ext cx="0" cy="180975"/>
            </a:xfrm>
            <a:prstGeom prst="line">
              <a:avLst/>
            </a:prstGeom>
            <a:noFill/>
            <a:ln w="25400">
              <a:solidFill>
                <a:srgbClr val="000000"/>
              </a:solidFill>
              <a:round/>
              <a:headEnd/>
              <a:tailEnd/>
            </a:ln>
          </p:spPr>
          <p:txBody>
            <a:bodyPr/>
            <a:lstStyle/>
            <a:p>
              <a:endParaRPr lang="de-DE"/>
            </a:p>
          </p:txBody>
        </p:sp>
        <p:sp>
          <p:nvSpPr>
            <p:cNvPr id="12510" name="Line 226"/>
            <p:cNvSpPr>
              <a:spLocks noChangeShapeType="1"/>
            </p:cNvSpPr>
            <p:nvPr/>
          </p:nvSpPr>
          <p:spPr bwMode="auto">
            <a:xfrm>
              <a:off x="5262034" y="2601544"/>
              <a:ext cx="0" cy="192088"/>
            </a:xfrm>
            <a:prstGeom prst="line">
              <a:avLst/>
            </a:prstGeom>
            <a:noFill/>
            <a:ln w="25400">
              <a:solidFill>
                <a:srgbClr val="000000"/>
              </a:solidFill>
              <a:round/>
              <a:headEnd/>
              <a:tailEnd/>
            </a:ln>
          </p:spPr>
          <p:txBody>
            <a:bodyPr/>
            <a:lstStyle/>
            <a:p>
              <a:endParaRPr lang="de-DE"/>
            </a:p>
          </p:txBody>
        </p:sp>
        <p:sp>
          <p:nvSpPr>
            <p:cNvPr id="12511" name="Line 227"/>
            <p:cNvSpPr>
              <a:spLocks noChangeShapeType="1"/>
            </p:cNvSpPr>
            <p:nvPr/>
          </p:nvSpPr>
          <p:spPr bwMode="auto">
            <a:xfrm>
              <a:off x="5307189" y="2757119"/>
              <a:ext cx="0" cy="203200"/>
            </a:xfrm>
            <a:prstGeom prst="line">
              <a:avLst/>
            </a:prstGeom>
            <a:noFill/>
            <a:ln w="25400">
              <a:solidFill>
                <a:srgbClr val="000000"/>
              </a:solidFill>
              <a:round/>
              <a:headEnd/>
              <a:tailEnd/>
            </a:ln>
          </p:spPr>
          <p:txBody>
            <a:bodyPr/>
            <a:lstStyle/>
            <a:p>
              <a:endParaRPr lang="de-DE"/>
            </a:p>
          </p:txBody>
        </p:sp>
        <p:sp>
          <p:nvSpPr>
            <p:cNvPr id="12512" name="Line 228"/>
            <p:cNvSpPr>
              <a:spLocks noChangeShapeType="1"/>
            </p:cNvSpPr>
            <p:nvPr/>
          </p:nvSpPr>
          <p:spPr bwMode="auto">
            <a:xfrm>
              <a:off x="5350934" y="2877770"/>
              <a:ext cx="0" cy="182563"/>
            </a:xfrm>
            <a:prstGeom prst="line">
              <a:avLst/>
            </a:prstGeom>
            <a:noFill/>
            <a:ln w="25400">
              <a:solidFill>
                <a:srgbClr val="000000"/>
              </a:solidFill>
              <a:round/>
              <a:headEnd/>
              <a:tailEnd/>
            </a:ln>
          </p:spPr>
          <p:txBody>
            <a:bodyPr/>
            <a:lstStyle/>
            <a:p>
              <a:endParaRPr lang="de-DE"/>
            </a:p>
          </p:txBody>
        </p:sp>
        <p:sp>
          <p:nvSpPr>
            <p:cNvPr id="12513" name="Line 229"/>
            <p:cNvSpPr>
              <a:spLocks noChangeShapeType="1"/>
            </p:cNvSpPr>
            <p:nvPr/>
          </p:nvSpPr>
          <p:spPr bwMode="auto">
            <a:xfrm>
              <a:off x="5386212" y="2711083"/>
              <a:ext cx="0" cy="174625"/>
            </a:xfrm>
            <a:prstGeom prst="line">
              <a:avLst/>
            </a:prstGeom>
            <a:noFill/>
            <a:ln w="25400">
              <a:solidFill>
                <a:srgbClr val="000000"/>
              </a:solidFill>
              <a:round/>
              <a:headEnd/>
              <a:tailEnd/>
            </a:ln>
          </p:spPr>
          <p:txBody>
            <a:bodyPr/>
            <a:lstStyle/>
            <a:p>
              <a:endParaRPr lang="de-DE"/>
            </a:p>
          </p:txBody>
        </p:sp>
        <p:sp>
          <p:nvSpPr>
            <p:cNvPr id="12514" name="Line 230"/>
            <p:cNvSpPr>
              <a:spLocks noChangeShapeType="1"/>
            </p:cNvSpPr>
            <p:nvPr/>
          </p:nvSpPr>
          <p:spPr bwMode="auto">
            <a:xfrm>
              <a:off x="5428545" y="2628532"/>
              <a:ext cx="0" cy="165100"/>
            </a:xfrm>
            <a:prstGeom prst="line">
              <a:avLst/>
            </a:prstGeom>
            <a:noFill/>
            <a:ln w="25400">
              <a:solidFill>
                <a:srgbClr val="000000"/>
              </a:solidFill>
              <a:round/>
              <a:headEnd/>
              <a:tailEnd/>
            </a:ln>
          </p:spPr>
          <p:txBody>
            <a:bodyPr/>
            <a:lstStyle/>
            <a:p>
              <a:endParaRPr lang="de-DE"/>
            </a:p>
          </p:txBody>
        </p:sp>
        <p:sp>
          <p:nvSpPr>
            <p:cNvPr id="12515" name="Line 231"/>
            <p:cNvSpPr>
              <a:spLocks noChangeShapeType="1"/>
            </p:cNvSpPr>
            <p:nvPr/>
          </p:nvSpPr>
          <p:spPr bwMode="auto">
            <a:xfrm>
              <a:off x="5470878" y="2711082"/>
              <a:ext cx="0" cy="153988"/>
            </a:xfrm>
            <a:prstGeom prst="line">
              <a:avLst/>
            </a:prstGeom>
            <a:noFill/>
            <a:ln w="25400">
              <a:solidFill>
                <a:srgbClr val="000000"/>
              </a:solidFill>
              <a:round/>
              <a:headEnd/>
              <a:tailEnd/>
            </a:ln>
          </p:spPr>
          <p:txBody>
            <a:bodyPr/>
            <a:lstStyle/>
            <a:p>
              <a:endParaRPr lang="de-DE"/>
            </a:p>
          </p:txBody>
        </p:sp>
        <p:sp>
          <p:nvSpPr>
            <p:cNvPr id="12516" name="Line 232"/>
            <p:cNvSpPr>
              <a:spLocks noChangeShapeType="1"/>
            </p:cNvSpPr>
            <p:nvPr/>
          </p:nvSpPr>
          <p:spPr bwMode="auto">
            <a:xfrm>
              <a:off x="5514623" y="2638058"/>
              <a:ext cx="0" cy="182563"/>
            </a:xfrm>
            <a:prstGeom prst="line">
              <a:avLst/>
            </a:prstGeom>
            <a:noFill/>
            <a:ln w="25400">
              <a:solidFill>
                <a:srgbClr val="000000"/>
              </a:solidFill>
              <a:round/>
              <a:headEnd/>
              <a:tailEnd/>
            </a:ln>
          </p:spPr>
          <p:txBody>
            <a:bodyPr/>
            <a:lstStyle/>
            <a:p>
              <a:endParaRPr lang="de-DE"/>
            </a:p>
          </p:txBody>
        </p:sp>
        <p:sp>
          <p:nvSpPr>
            <p:cNvPr id="12517" name="Line 233"/>
            <p:cNvSpPr>
              <a:spLocks noChangeShapeType="1"/>
            </p:cNvSpPr>
            <p:nvPr/>
          </p:nvSpPr>
          <p:spPr bwMode="auto">
            <a:xfrm>
              <a:off x="5551312" y="2684094"/>
              <a:ext cx="0" cy="211138"/>
            </a:xfrm>
            <a:prstGeom prst="line">
              <a:avLst/>
            </a:prstGeom>
            <a:noFill/>
            <a:ln w="25400">
              <a:solidFill>
                <a:srgbClr val="000000"/>
              </a:solidFill>
              <a:round/>
              <a:headEnd/>
              <a:tailEnd/>
            </a:ln>
          </p:spPr>
          <p:txBody>
            <a:bodyPr/>
            <a:lstStyle/>
            <a:p>
              <a:endParaRPr lang="de-DE"/>
            </a:p>
          </p:txBody>
        </p:sp>
        <p:sp>
          <p:nvSpPr>
            <p:cNvPr id="12518" name="Line 234"/>
            <p:cNvSpPr>
              <a:spLocks noChangeShapeType="1"/>
            </p:cNvSpPr>
            <p:nvPr/>
          </p:nvSpPr>
          <p:spPr bwMode="auto">
            <a:xfrm>
              <a:off x="5593645" y="2601545"/>
              <a:ext cx="0" cy="174625"/>
            </a:xfrm>
            <a:prstGeom prst="line">
              <a:avLst/>
            </a:prstGeom>
            <a:noFill/>
            <a:ln w="25400">
              <a:solidFill>
                <a:srgbClr val="000000"/>
              </a:solidFill>
              <a:round/>
              <a:headEnd/>
              <a:tailEnd/>
            </a:ln>
          </p:spPr>
          <p:txBody>
            <a:bodyPr/>
            <a:lstStyle/>
            <a:p>
              <a:endParaRPr lang="de-DE"/>
            </a:p>
          </p:txBody>
        </p:sp>
        <p:sp>
          <p:nvSpPr>
            <p:cNvPr id="12519" name="Line 235"/>
            <p:cNvSpPr>
              <a:spLocks noChangeShapeType="1"/>
            </p:cNvSpPr>
            <p:nvPr/>
          </p:nvSpPr>
          <p:spPr bwMode="auto">
            <a:xfrm>
              <a:off x="5635979" y="2584082"/>
              <a:ext cx="0" cy="173038"/>
            </a:xfrm>
            <a:prstGeom prst="line">
              <a:avLst/>
            </a:prstGeom>
            <a:noFill/>
            <a:ln w="25400">
              <a:solidFill>
                <a:srgbClr val="000000"/>
              </a:solidFill>
              <a:round/>
              <a:headEnd/>
              <a:tailEnd/>
            </a:ln>
          </p:spPr>
          <p:txBody>
            <a:bodyPr/>
            <a:lstStyle/>
            <a:p>
              <a:endParaRPr lang="de-DE"/>
            </a:p>
          </p:txBody>
        </p:sp>
        <p:sp>
          <p:nvSpPr>
            <p:cNvPr id="12520" name="Line 236"/>
            <p:cNvSpPr>
              <a:spLocks noChangeShapeType="1"/>
            </p:cNvSpPr>
            <p:nvPr/>
          </p:nvSpPr>
          <p:spPr bwMode="auto">
            <a:xfrm>
              <a:off x="5681134" y="2711083"/>
              <a:ext cx="0" cy="174625"/>
            </a:xfrm>
            <a:prstGeom prst="line">
              <a:avLst/>
            </a:prstGeom>
            <a:noFill/>
            <a:ln w="25400">
              <a:solidFill>
                <a:srgbClr val="000000"/>
              </a:solidFill>
              <a:round/>
              <a:headEnd/>
              <a:tailEnd/>
            </a:ln>
          </p:spPr>
          <p:txBody>
            <a:bodyPr/>
            <a:lstStyle/>
            <a:p>
              <a:endParaRPr lang="de-DE"/>
            </a:p>
          </p:txBody>
        </p:sp>
        <p:sp>
          <p:nvSpPr>
            <p:cNvPr id="12521" name="Line 237"/>
            <p:cNvSpPr>
              <a:spLocks noChangeShapeType="1"/>
            </p:cNvSpPr>
            <p:nvPr/>
          </p:nvSpPr>
          <p:spPr bwMode="auto">
            <a:xfrm>
              <a:off x="5716412" y="2609483"/>
              <a:ext cx="0" cy="193675"/>
            </a:xfrm>
            <a:prstGeom prst="line">
              <a:avLst/>
            </a:prstGeom>
            <a:noFill/>
            <a:ln w="25400">
              <a:solidFill>
                <a:srgbClr val="000000"/>
              </a:solidFill>
              <a:round/>
              <a:headEnd/>
              <a:tailEnd/>
            </a:ln>
          </p:spPr>
          <p:txBody>
            <a:bodyPr/>
            <a:lstStyle/>
            <a:p>
              <a:endParaRPr lang="de-DE"/>
            </a:p>
          </p:txBody>
        </p:sp>
        <p:sp>
          <p:nvSpPr>
            <p:cNvPr id="12522" name="Line 238"/>
            <p:cNvSpPr>
              <a:spLocks noChangeShapeType="1"/>
            </p:cNvSpPr>
            <p:nvPr/>
          </p:nvSpPr>
          <p:spPr bwMode="auto">
            <a:xfrm>
              <a:off x="5758745" y="2730132"/>
              <a:ext cx="0" cy="185738"/>
            </a:xfrm>
            <a:prstGeom prst="line">
              <a:avLst/>
            </a:prstGeom>
            <a:noFill/>
            <a:ln w="25400">
              <a:solidFill>
                <a:srgbClr val="000000"/>
              </a:solidFill>
              <a:round/>
              <a:headEnd/>
              <a:tailEnd/>
            </a:ln>
          </p:spPr>
          <p:txBody>
            <a:bodyPr/>
            <a:lstStyle/>
            <a:p>
              <a:endParaRPr lang="de-DE"/>
            </a:p>
          </p:txBody>
        </p:sp>
        <p:sp>
          <p:nvSpPr>
            <p:cNvPr id="12538" name="Rectangle 254"/>
            <p:cNvSpPr>
              <a:spLocks noChangeArrowheads="1"/>
            </p:cNvSpPr>
            <p:nvPr/>
          </p:nvSpPr>
          <p:spPr bwMode="auto">
            <a:xfrm>
              <a:off x="814212" y="4660533"/>
              <a:ext cx="99386" cy="215444"/>
            </a:xfrm>
            <a:prstGeom prst="rect">
              <a:avLst/>
            </a:prstGeom>
            <a:noFill/>
            <a:ln w="25400">
              <a:noFill/>
              <a:miter lim="800000"/>
              <a:headEnd/>
              <a:tailEnd/>
            </a:ln>
          </p:spPr>
          <p:txBody>
            <a:bodyPr wrap="none" lIns="0" tIns="0" rIns="0" bIns="0">
              <a:spAutoFit/>
            </a:bodyPr>
            <a:lstStyle/>
            <a:p>
              <a:r>
                <a:rPr lang="en-GB" sz="1400">
                  <a:solidFill>
                    <a:srgbClr val="000000"/>
                  </a:solidFill>
                  <a:latin typeface="Arial" pitchFamily="34" charset="0"/>
                </a:rPr>
                <a:t>0</a:t>
              </a:r>
              <a:endParaRPr lang="en-GB" sz="1400" b="1">
                <a:latin typeface="Arial" pitchFamily="34" charset="0"/>
              </a:endParaRPr>
            </a:p>
          </p:txBody>
        </p:sp>
        <p:sp>
          <p:nvSpPr>
            <p:cNvPr id="12539" name="Rectangle 255"/>
            <p:cNvSpPr>
              <a:spLocks noChangeArrowheads="1"/>
            </p:cNvSpPr>
            <p:nvPr/>
          </p:nvSpPr>
          <p:spPr bwMode="auto">
            <a:xfrm>
              <a:off x="814212" y="4123958"/>
              <a:ext cx="99386" cy="215444"/>
            </a:xfrm>
            <a:prstGeom prst="rect">
              <a:avLst/>
            </a:prstGeom>
            <a:noFill/>
            <a:ln w="25400">
              <a:noFill/>
              <a:miter lim="800000"/>
              <a:headEnd/>
              <a:tailEnd/>
            </a:ln>
          </p:spPr>
          <p:txBody>
            <a:bodyPr wrap="none" lIns="0" tIns="0" rIns="0" bIns="0">
              <a:spAutoFit/>
            </a:bodyPr>
            <a:lstStyle/>
            <a:p>
              <a:r>
                <a:rPr lang="en-GB" sz="1400">
                  <a:solidFill>
                    <a:srgbClr val="000000"/>
                  </a:solidFill>
                  <a:latin typeface="Arial" pitchFamily="34" charset="0"/>
                </a:rPr>
                <a:t>5</a:t>
              </a:r>
              <a:endParaRPr lang="en-GB" sz="1400" b="1">
                <a:latin typeface="Arial" pitchFamily="34" charset="0"/>
              </a:endParaRPr>
            </a:p>
          </p:txBody>
        </p:sp>
        <p:sp>
          <p:nvSpPr>
            <p:cNvPr id="12540" name="Rectangle 256"/>
            <p:cNvSpPr>
              <a:spLocks noChangeArrowheads="1"/>
            </p:cNvSpPr>
            <p:nvPr/>
          </p:nvSpPr>
          <p:spPr bwMode="auto">
            <a:xfrm>
              <a:off x="753534" y="3581033"/>
              <a:ext cx="198772" cy="215444"/>
            </a:xfrm>
            <a:prstGeom prst="rect">
              <a:avLst/>
            </a:prstGeom>
            <a:noFill/>
            <a:ln w="25400">
              <a:noFill/>
              <a:miter lim="800000"/>
              <a:headEnd/>
              <a:tailEnd/>
            </a:ln>
          </p:spPr>
          <p:txBody>
            <a:bodyPr wrap="none" lIns="0" tIns="0" rIns="0" bIns="0">
              <a:spAutoFit/>
            </a:bodyPr>
            <a:lstStyle/>
            <a:p>
              <a:r>
                <a:rPr lang="en-GB" sz="1400">
                  <a:solidFill>
                    <a:srgbClr val="000000"/>
                  </a:solidFill>
                  <a:latin typeface="Arial" pitchFamily="34" charset="0"/>
                </a:rPr>
                <a:t>10</a:t>
              </a:r>
              <a:endParaRPr lang="en-GB" sz="1400" b="1">
                <a:latin typeface="Arial" pitchFamily="34" charset="0"/>
              </a:endParaRPr>
            </a:p>
          </p:txBody>
        </p:sp>
        <p:sp>
          <p:nvSpPr>
            <p:cNvPr id="12541" name="Rectangle 257"/>
            <p:cNvSpPr>
              <a:spLocks noChangeArrowheads="1"/>
            </p:cNvSpPr>
            <p:nvPr/>
          </p:nvSpPr>
          <p:spPr bwMode="auto">
            <a:xfrm>
              <a:off x="753534" y="3039695"/>
              <a:ext cx="198772" cy="215444"/>
            </a:xfrm>
            <a:prstGeom prst="rect">
              <a:avLst/>
            </a:prstGeom>
            <a:noFill/>
            <a:ln w="25400">
              <a:noFill/>
              <a:miter lim="800000"/>
              <a:headEnd/>
              <a:tailEnd/>
            </a:ln>
          </p:spPr>
          <p:txBody>
            <a:bodyPr wrap="none" lIns="0" tIns="0" rIns="0" bIns="0">
              <a:spAutoFit/>
            </a:bodyPr>
            <a:lstStyle/>
            <a:p>
              <a:r>
                <a:rPr lang="en-GB" sz="1400">
                  <a:solidFill>
                    <a:srgbClr val="000000"/>
                  </a:solidFill>
                  <a:latin typeface="Arial" pitchFamily="34" charset="0"/>
                </a:rPr>
                <a:t>15</a:t>
              </a:r>
              <a:endParaRPr lang="en-GB" sz="1400" b="1">
                <a:latin typeface="Arial" pitchFamily="34" charset="0"/>
              </a:endParaRPr>
            </a:p>
          </p:txBody>
        </p:sp>
        <p:sp>
          <p:nvSpPr>
            <p:cNvPr id="12542" name="Rectangle 258"/>
            <p:cNvSpPr>
              <a:spLocks noChangeArrowheads="1"/>
            </p:cNvSpPr>
            <p:nvPr/>
          </p:nvSpPr>
          <p:spPr bwMode="auto">
            <a:xfrm>
              <a:off x="753534" y="2507883"/>
              <a:ext cx="198772" cy="215444"/>
            </a:xfrm>
            <a:prstGeom prst="rect">
              <a:avLst/>
            </a:prstGeom>
            <a:noFill/>
            <a:ln w="25400">
              <a:noFill/>
              <a:miter lim="800000"/>
              <a:headEnd/>
              <a:tailEnd/>
            </a:ln>
          </p:spPr>
          <p:txBody>
            <a:bodyPr wrap="none" lIns="0" tIns="0" rIns="0" bIns="0">
              <a:spAutoFit/>
            </a:bodyPr>
            <a:lstStyle/>
            <a:p>
              <a:r>
                <a:rPr lang="en-GB" sz="1400" dirty="0">
                  <a:solidFill>
                    <a:srgbClr val="000000"/>
                  </a:solidFill>
                  <a:latin typeface="Arial" pitchFamily="34" charset="0"/>
                </a:rPr>
                <a:t>20</a:t>
              </a:r>
              <a:endParaRPr lang="en-GB" sz="1400" b="1" dirty="0">
                <a:latin typeface="Arial" pitchFamily="34" charset="0"/>
              </a:endParaRPr>
            </a:p>
          </p:txBody>
        </p:sp>
        <p:sp>
          <p:nvSpPr>
            <p:cNvPr id="12543" name="Text Box 270"/>
            <p:cNvSpPr txBox="1">
              <a:spLocks noChangeArrowheads="1"/>
            </p:cNvSpPr>
            <p:nvPr/>
          </p:nvSpPr>
          <p:spPr bwMode="auto">
            <a:xfrm>
              <a:off x="1224846" y="4373195"/>
              <a:ext cx="184731" cy="276999"/>
            </a:xfrm>
            <a:prstGeom prst="rect">
              <a:avLst/>
            </a:prstGeom>
            <a:noFill/>
            <a:ln w="9525">
              <a:noFill/>
              <a:miter lim="800000"/>
              <a:headEnd/>
              <a:tailEnd/>
            </a:ln>
          </p:spPr>
          <p:txBody>
            <a:bodyPr wrap="none">
              <a:spAutoFit/>
            </a:bodyPr>
            <a:lstStyle/>
            <a:p>
              <a:pPr defTabSz="914400"/>
              <a:endParaRPr lang="en-GB" sz="1200">
                <a:solidFill>
                  <a:srgbClr val="FF0000"/>
                </a:solidFill>
              </a:endParaRPr>
            </a:p>
          </p:txBody>
        </p:sp>
        <p:sp>
          <p:nvSpPr>
            <p:cNvPr id="12544" name="Text Box 271"/>
            <p:cNvSpPr txBox="1">
              <a:spLocks noChangeArrowheads="1"/>
            </p:cNvSpPr>
            <p:nvPr/>
          </p:nvSpPr>
          <p:spPr bwMode="auto">
            <a:xfrm>
              <a:off x="2486379" y="3808045"/>
              <a:ext cx="184731" cy="276999"/>
            </a:xfrm>
            <a:prstGeom prst="rect">
              <a:avLst/>
            </a:prstGeom>
            <a:noFill/>
            <a:ln w="9525">
              <a:noFill/>
              <a:miter lim="800000"/>
              <a:headEnd/>
              <a:tailEnd/>
            </a:ln>
          </p:spPr>
          <p:txBody>
            <a:bodyPr wrap="none">
              <a:spAutoFit/>
            </a:bodyPr>
            <a:lstStyle/>
            <a:p>
              <a:pPr defTabSz="914400"/>
              <a:endParaRPr lang="en-GB" sz="1200">
                <a:solidFill>
                  <a:srgbClr val="FF0000"/>
                </a:solidFill>
              </a:endParaRPr>
            </a:p>
          </p:txBody>
        </p:sp>
        <p:sp>
          <p:nvSpPr>
            <p:cNvPr id="12545" name="Text Box 272"/>
            <p:cNvSpPr txBox="1">
              <a:spLocks noChangeArrowheads="1"/>
            </p:cNvSpPr>
            <p:nvPr/>
          </p:nvSpPr>
          <p:spPr bwMode="auto">
            <a:xfrm>
              <a:off x="4167011" y="3376244"/>
              <a:ext cx="184731" cy="276999"/>
            </a:xfrm>
            <a:prstGeom prst="rect">
              <a:avLst/>
            </a:prstGeom>
            <a:noFill/>
            <a:ln w="9525">
              <a:noFill/>
              <a:miter lim="800000"/>
              <a:headEnd/>
              <a:tailEnd/>
            </a:ln>
          </p:spPr>
          <p:txBody>
            <a:bodyPr wrap="none">
              <a:spAutoFit/>
            </a:bodyPr>
            <a:lstStyle/>
            <a:p>
              <a:pPr defTabSz="914400"/>
              <a:endParaRPr lang="en-GB" sz="1200">
                <a:solidFill>
                  <a:srgbClr val="FF0000"/>
                </a:solidFill>
              </a:endParaRPr>
            </a:p>
          </p:txBody>
        </p:sp>
        <p:sp>
          <p:nvSpPr>
            <p:cNvPr id="12546" name="Text Box 273"/>
            <p:cNvSpPr txBox="1">
              <a:spLocks noChangeArrowheads="1"/>
            </p:cNvSpPr>
            <p:nvPr/>
          </p:nvSpPr>
          <p:spPr bwMode="auto">
            <a:xfrm>
              <a:off x="5889979" y="3107957"/>
              <a:ext cx="184731" cy="276999"/>
            </a:xfrm>
            <a:prstGeom prst="rect">
              <a:avLst/>
            </a:prstGeom>
            <a:noFill/>
            <a:ln w="9525">
              <a:noFill/>
              <a:miter lim="800000"/>
              <a:headEnd/>
              <a:tailEnd/>
            </a:ln>
          </p:spPr>
          <p:txBody>
            <a:bodyPr wrap="none">
              <a:spAutoFit/>
            </a:bodyPr>
            <a:lstStyle/>
            <a:p>
              <a:pPr defTabSz="914400"/>
              <a:endParaRPr lang="en-GB" sz="1200">
                <a:solidFill>
                  <a:srgbClr val="FF0000"/>
                </a:solidFill>
              </a:endParaRPr>
            </a:p>
          </p:txBody>
        </p:sp>
        <p:grpSp>
          <p:nvGrpSpPr>
            <p:cNvPr id="2" name="Group 749"/>
            <p:cNvGrpSpPr>
              <a:grpSpLocks/>
            </p:cNvGrpSpPr>
            <p:nvPr/>
          </p:nvGrpSpPr>
          <p:grpSpPr bwMode="auto">
            <a:xfrm>
              <a:off x="8041923" y="2277695"/>
              <a:ext cx="423333" cy="1038225"/>
              <a:chOff x="6075" y="1476"/>
              <a:chExt cx="300" cy="654"/>
            </a:xfrm>
          </p:grpSpPr>
          <p:sp>
            <p:nvSpPr>
              <p:cNvPr id="12554" name="Freeform 485"/>
              <p:cNvSpPr>
                <a:spLocks/>
              </p:cNvSpPr>
              <p:nvPr/>
            </p:nvSpPr>
            <p:spPr bwMode="auto">
              <a:xfrm>
                <a:off x="6075" y="1596"/>
                <a:ext cx="300" cy="402"/>
              </a:xfrm>
              <a:custGeom>
                <a:avLst/>
                <a:gdLst>
                  <a:gd name="T0" fmla="*/ 0 w 35"/>
                  <a:gd name="T1" fmla="*/ 70 h 70"/>
                  <a:gd name="T2" fmla="*/ 4 w 35"/>
                  <a:gd name="T3" fmla="*/ 40 h 70"/>
                  <a:gd name="T4" fmla="*/ 8 w 35"/>
                  <a:gd name="T5" fmla="*/ 24 h 70"/>
                  <a:gd name="T6" fmla="*/ 12 w 35"/>
                  <a:gd name="T7" fmla="*/ 35 h 70"/>
                  <a:gd name="T8" fmla="*/ 16 w 35"/>
                  <a:gd name="T9" fmla="*/ 42 h 70"/>
                  <a:gd name="T10" fmla="*/ 20 w 35"/>
                  <a:gd name="T11" fmla="*/ 0 h 70"/>
                  <a:gd name="T12" fmla="*/ 23 w 35"/>
                  <a:gd name="T13" fmla="*/ 40 h 70"/>
                  <a:gd name="T14" fmla="*/ 27 w 35"/>
                  <a:gd name="T15" fmla="*/ 26 h 70"/>
                  <a:gd name="T16" fmla="*/ 31 w 35"/>
                  <a:gd name="T17" fmla="*/ 8 h 70"/>
                  <a:gd name="T18" fmla="*/ 35 w 35"/>
                  <a:gd name="T19" fmla="*/ 1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70"/>
                  <a:gd name="T32" fmla="*/ 35 w 35"/>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70">
                    <a:moveTo>
                      <a:pt x="0" y="70"/>
                    </a:moveTo>
                    <a:lnTo>
                      <a:pt x="4" y="40"/>
                    </a:lnTo>
                    <a:lnTo>
                      <a:pt x="8" y="24"/>
                    </a:lnTo>
                    <a:lnTo>
                      <a:pt x="12" y="35"/>
                    </a:lnTo>
                    <a:lnTo>
                      <a:pt x="16" y="42"/>
                    </a:lnTo>
                    <a:lnTo>
                      <a:pt x="20" y="0"/>
                    </a:lnTo>
                    <a:lnTo>
                      <a:pt x="23" y="40"/>
                    </a:lnTo>
                    <a:lnTo>
                      <a:pt x="27" y="26"/>
                    </a:lnTo>
                    <a:lnTo>
                      <a:pt x="31" y="8"/>
                    </a:lnTo>
                    <a:lnTo>
                      <a:pt x="35" y="10"/>
                    </a:lnTo>
                  </a:path>
                </a:pathLst>
              </a:custGeom>
              <a:noFill/>
              <a:ln w="25400">
                <a:solidFill>
                  <a:srgbClr val="000080"/>
                </a:solidFill>
                <a:prstDash val="solid"/>
                <a:round/>
                <a:headEnd/>
                <a:tailEnd/>
              </a:ln>
            </p:spPr>
            <p:txBody>
              <a:bodyPr/>
              <a:lstStyle/>
              <a:p>
                <a:endParaRPr lang="de-DE"/>
              </a:p>
            </p:txBody>
          </p:sp>
          <p:sp>
            <p:nvSpPr>
              <p:cNvPr id="12555" name="Line 592"/>
              <p:cNvSpPr>
                <a:spLocks noChangeShapeType="1"/>
              </p:cNvSpPr>
              <p:nvPr/>
            </p:nvSpPr>
            <p:spPr bwMode="auto">
              <a:xfrm flipV="1">
                <a:off x="6075" y="1860"/>
                <a:ext cx="0" cy="138"/>
              </a:xfrm>
              <a:prstGeom prst="line">
                <a:avLst/>
              </a:prstGeom>
              <a:noFill/>
              <a:ln w="25400">
                <a:solidFill>
                  <a:srgbClr val="000000"/>
                </a:solidFill>
                <a:round/>
                <a:headEnd/>
                <a:tailEnd/>
              </a:ln>
            </p:spPr>
            <p:txBody>
              <a:bodyPr/>
              <a:lstStyle/>
              <a:p>
                <a:endParaRPr lang="de-DE"/>
              </a:p>
            </p:txBody>
          </p:sp>
          <p:sp>
            <p:nvSpPr>
              <p:cNvPr id="12556" name="Line 593"/>
              <p:cNvSpPr>
                <a:spLocks noChangeShapeType="1"/>
              </p:cNvSpPr>
              <p:nvPr/>
            </p:nvSpPr>
            <p:spPr bwMode="auto">
              <a:xfrm flipV="1">
                <a:off x="6109" y="1688"/>
                <a:ext cx="0" cy="138"/>
              </a:xfrm>
              <a:prstGeom prst="line">
                <a:avLst/>
              </a:prstGeom>
              <a:noFill/>
              <a:ln w="25400">
                <a:solidFill>
                  <a:srgbClr val="000000"/>
                </a:solidFill>
                <a:round/>
                <a:headEnd/>
                <a:tailEnd/>
              </a:ln>
            </p:spPr>
            <p:txBody>
              <a:bodyPr/>
              <a:lstStyle/>
              <a:p>
                <a:endParaRPr lang="de-DE"/>
              </a:p>
            </p:txBody>
          </p:sp>
          <p:sp>
            <p:nvSpPr>
              <p:cNvPr id="12557" name="Line 594"/>
              <p:cNvSpPr>
                <a:spLocks noChangeShapeType="1"/>
              </p:cNvSpPr>
              <p:nvPr/>
            </p:nvSpPr>
            <p:spPr bwMode="auto">
              <a:xfrm flipV="1">
                <a:off x="6143" y="1591"/>
                <a:ext cx="0" cy="143"/>
              </a:xfrm>
              <a:prstGeom prst="line">
                <a:avLst/>
              </a:prstGeom>
              <a:noFill/>
              <a:ln w="25400">
                <a:solidFill>
                  <a:srgbClr val="000000"/>
                </a:solidFill>
                <a:round/>
                <a:headEnd/>
                <a:tailEnd/>
              </a:ln>
            </p:spPr>
            <p:txBody>
              <a:bodyPr/>
              <a:lstStyle/>
              <a:p>
                <a:endParaRPr lang="de-DE"/>
              </a:p>
            </p:txBody>
          </p:sp>
          <p:sp>
            <p:nvSpPr>
              <p:cNvPr id="12558" name="Line 595"/>
              <p:cNvSpPr>
                <a:spLocks noChangeShapeType="1"/>
              </p:cNvSpPr>
              <p:nvPr/>
            </p:nvSpPr>
            <p:spPr bwMode="auto">
              <a:xfrm flipV="1">
                <a:off x="6178" y="1677"/>
                <a:ext cx="0" cy="120"/>
              </a:xfrm>
              <a:prstGeom prst="line">
                <a:avLst/>
              </a:prstGeom>
              <a:noFill/>
              <a:ln w="25400">
                <a:solidFill>
                  <a:srgbClr val="000000"/>
                </a:solidFill>
                <a:round/>
                <a:headEnd/>
                <a:tailEnd/>
              </a:ln>
            </p:spPr>
            <p:txBody>
              <a:bodyPr/>
              <a:lstStyle/>
              <a:p>
                <a:endParaRPr lang="de-DE"/>
              </a:p>
            </p:txBody>
          </p:sp>
          <p:sp>
            <p:nvSpPr>
              <p:cNvPr id="12559" name="Line 596"/>
              <p:cNvSpPr>
                <a:spLocks noChangeShapeType="1"/>
              </p:cNvSpPr>
              <p:nvPr/>
            </p:nvSpPr>
            <p:spPr bwMode="auto">
              <a:xfrm flipV="1">
                <a:off x="6212" y="1734"/>
                <a:ext cx="0" cy="104"/>
              </a:xfrm>
              <a:prstGeom prst="line">
                <a:avLst/>
              </a:prstGeom>
              <a:noFill/>
              <a:ln w="25400">
                <a:solidFill>
                  <a:srgbClr val="000000"/>
                </a:solidFill>
                <a:round/>
                <a:headEnd/>
                <a:tailEnd/>
              </a:ln>
            </p:spPr>
            <p:txBody>
              <a:bodyPr/>
              <a:lstStyle/>
              <a:p>
                <a:endParaRPr lang="de-DE"/>
              </a:p>
            </p:txBody>
          </p:sp>
          <p:sp>
            <p:nvSpPr>
              <p:cNvPr id="12560" name="Line 597"/>
              <p:cNvSpPr>
                <a:spLocks noChangeShapeType="1"/>
              </p:cNvSpPr>
              <p:nvPr/>
            </p:nvSpPr>
            <p:spPr bwMode="auto">
              <a:xfrm flipV="1">
                <a:off x="6246" y="1476"/>
                <a:ext cx="0" cy="121"/>
              </a:xfrm>
              <a:prstGeom prst="line">
                <a:avLst/>
              </a:prstGeom>
              <a:noFill/>
              <a:ln w="25400">
                <a:solidFill>
                  <a:srgbClr val="000000"/>
                </a:solidFill>
                <a:round/>
                <a:headEnd/>
                <a:tailEnd/>
              </a:ln>
            </p:spPr>
            <p:txBody>
              <a:bodyPr/>
              <a:lstStyle/>
              <a:p>
                <a:endParaRPr lang="de-DE"/>
              </a:p>
            </p:txBody>
          </p:sp>
          <p:sp>
            <p:nvSpPr>
              <p:cNvPr id="12561" name="Line 598"/>
              <p:cNvSpPr>
                <a:spLocks noChangeShapeType="1"/>
              </p:cNvSpPr>
              <p:nvPr/>
            </p:nvSpPr>
            <p:spPr bwMode="auto">
              <a:xfrm flipV="1">
                <a:off x="6272" y="1706"/>
                <a:ext cx="0" cy="120"/>
              </a:xfrm>
              <a:prstGeom prst="line">
                <a:avLst/>
              </a:prstGeom>
              <a:noFill/>
              <a:ln w="25400">
                <a:solidFill>
                  <a:srgbClr val="000000"/>
                </a:solidFill>
                <a:round/>
                <a:headEnd/>
                <a:tailEnd/>
              </a:ln>
            </p:spPr>
            <p:txBody>
              <a:bodyPr/>
              <a:lstStyle/>
              <a:p>
                <a:endParaRPr lang="de-DE"/>
              </a:p>
            </p:txBody>
          </p:sp>
          <p:sp>
            <p:nvSpPr>
              <p:cNvPr id="12562" name="Line 599"/>
              <p:cNvSpPr>
                <a:spLocks noChangeShapeType="1"/>
              </p:cNvSpPr>
              <p:nvPr/>
            </p:nvSpPr>
            <p:spPr bwMode="auto">
              <a:xfrm flipV="1">
                <a:off x="6306" y="1608"/>
                <a:ext cx="0" cy="138"/>
              </a:xfrm>
              <a:prstGeom prst="line">
                <a:avLst/>
              </a:prstGeom>
              <a:noFill/>
              <a:ln w="25400">
                <a:solidFill>
                  <a:srgbClr val="000000"/>
                </a:solidFill>
                <a:round/>
                <a:headEnd/>
                <a:tailEnd/>
              </a:ln>
            </p:spPr>
            <p:txBody>
              <a:bodyPr/>
              <a:lstStyle/>
              <a:p>
                <a:endParaRPr lang="de-DE"/>
              </a:p>
            </p:txBody>
          </p:sp>
          <p:sp>
            <p:nvSpPr>
              <p:cNvPr id="12563" name="Line 600"/>
              <p:cNvSpPr>
                <a:spLocks noChangeShapeType="1"/>
              </p:cNvSpPr>
              <p:nvPr/>
            </p:nvSpPr>
            <p:spPr bwMode="auto">
              <a:xfrm flipV="1">
                <a:off x="6341" y="1522"/>
                <a:ext cx="0" cy="120"/>
              </a:xfrm>
              <a:prstGeom prst="line">
                <a:avLst/>
              </a:prstGeom>
              <a:noFill/>
              <a:ln w="25400">
                <a:solidFill>
                  <a:srgbClr val="000000"/>
                </a:solidFill>
                <a:round/>
                <a:headEnd/>
                <a:tailEnd/>
              </a:ln>
            </p:spPr>
            <p:txBody>
              <a:bodyPr/>
              <a:lstStyle/>
              <a:p>
                <a:endParaRPr lang="de-DE"/>
              </a:p>
            </p:txBody>
          </p:sp>
          <p:sp>
            <p:nvSpPr>
              <p:cNvPr id="12564" name="Line 601"/>
              <p:cNvSpPr>
                <a:spLocks noChangeShapeType="1"/>
              </p:cNvSpPr>
              <p:nvPr/>
            </p:nvSpPr>
            <p:spPr bwMode="auto">
              <a:xfrm flipV="1">
                <a:off x="6375" y="1510"/>
                <a:ext cx="0" cy="144"/>
              </a:xfrm>
              <a:prstGeom prst="line">
                <a:avLst/>
              </a:prstGeom>
              <a:noFill/>
              <a:ln w="25400">
                <a:solidFill>
                  <a:srgbClr val="000000"/>
                </a:solidFill>
                <a:round/>
                <a:headEnd/>
                <a:tailEnd/>
              </a:ln>
            </p:spPr>
            <p:txBody>
              <a:bodyPr/>
              <a:lstStyle/>
              <a:p>
                <a:endParaRPr lang="de-DE"/>
              </a:p>
            </p:txBody>
          </p:sp>
          <p:sp>
            <p:nvSpPr>
              <p:cNvPr id="12565" name="Line 707"/>
              <p:cNvSpPr>
                <a:spLocks noChangeShapeType="1"/>
              </p:cNvSpPr>
              <p:nvPr/>
            </p:nvSpPr>
            <p:spPr bwMode="auto">
              <a:xfrm>
                <a:off x="6075" y="1998"/>
                <a:ext cx="0" cy="132"/>
              </a:xfrm>
              <a:prstGeom prst="line">
                <a:avLst/>
              </a:prstGeom>
              <a:noFill/>
              <a:ln w="25400">
                <a:solidFill>
                  <a:srgbClr val="000000"/>
                </a:solidFill>
                <a:round/>
                <a:headEnd/>
                <a:tailEnd/>
              </a:ln>
            </p:spPr>
            <p:txBody>
              <a:bodyPr/>
              <a:lstStyle/>
              <a:p>
                <a:endParaRPr lang="de-DE"/>
              </a:p>
            </p:txBody>
          </p:sp>
          <p:sp>
            <p:nvSpPr>
              <p:cNvPr id="12566" name="Line 709"/>
              <p:cNvSpPr>
                <a:spLocks noChangeShapeType="1"/>
              </p:cNvSpPr>
              <p:nvPr/>
            </p:nvSpPr>
            <p:spPr bwMode="auto">
              <a:xfrm>
                <a:off x="6109" y="1826"/>
                <a:ext cx="0" cy="132"/>
              </a:xfrm>
              <a:prstGeom prst="line">
                <a:avLst/>
              </a:prstGeom>
              <a:noFill/>
              <a:ln w="25400">
                <a:solidFill>
                  <a:srgbClr val="000000"/>
                </a:solidFill>
                <a:round/>
                <a:headEnd/>
                <a:tailEnd/>
              </a:ln>
            </p:spPr>
            <p:txBody>
              <a:bodyPr/>
              <a:lstStyle/>
              <a:p>
                <a:endParaRPr lang="de-DE"/>
              </a:p>
            </p:txBody>
          </p:sp>
          <p:sp>
            <p:nvSpPr>
              <p:cNvPr id="12567" name="Line 710"/>
              <p:cNvSpPr>
                <a:spLocks noChangeShapeType="1"/>
              </p:cNvSpPr>
              <p:nvPr/>
            </p:nvSpPr>
            <p:spPr bwMode="auto">
              <a:xfrm>
                <a:off x="6144" y="1734"/>
                <a:ext cx="0" cy="138"/>
              </a:xfrm>
              <a:prstGeom prst="line">
                <a:avLst/>
              </a:prstGeom>
              <a:noFill/>
              <a:ln w="25400">
                <a:solidFill>
                  <a:srgbClr val="000000"/>
                </a:solidFill>
                <a:round/>
                <a:headEnd/>
                <a:tailEnd/>
              </a:ln>
            </p:spPr>
            <p:txBody>
              <a:bodyPr/>
              <a:lstStyle/>
              <a:p>
                <a:endParaRPr lang="de-DE"/>
              </a:p>
            </p:txBody>
          </p:sp>
          <p:sp>
            <p:nvSpPr>
              <p:cNvPr id="12568" name="Line 711"/>
              <p:cNvSpPr>
                <a:spLocks noChangeShapeType="1"/>
              </p:cNvSpPr>
              <p:nvPr/>
            </p:nvSpPr>
            <p:spPr bwMode="auto">
              <a:xfrm>
                <a:off x="6178" y="1797"/>
                <a:ext cx="0" cy="121"/>
              </a:xfrm>
              <a:prstGeom prst="line">
                <a:avLst/>
              </a:prstGeom>
              <a:noFill/>
              <a:ln w="25400">
                <a:solidFill>
                  <a:srgbClr val="000000"/>
                </a:solidFill>
                <a:round/>
                <a:headEnd/>
                <a:tailEnd/>
              </a:ln>
            </p:spPr>
            <p:txBody>
              <a:bodyPr/>
              <a:lstStyle/>
              <a:p>
                <a:endParaRPr lang="de-DE"/>
              </a:p>
            </p:txBody>
          </p:sp>
          <p:sp>
            <p:nvSpPr>
              <p:cNvPr id="12569" name="Line 712"/>
              <p:cNvSpPr>
                <a:spLocks noChangeShapeType="1"/>
              </p:cNvSpPr>
              <p:nvPr/>
            </p:nvSpPr>
            <p:spPr bwMode="auto">
              <a:xfrm>
                <a:off x="6212" y="1837"/>
                <a:ext cx="0" cy="104"/>
              </a:xfrm>
              <a:prstGeom prst="line">
                <a:avLst/>
              </a:prstGeom>
              <a:noFill/>
              <a:ln w="25400">
                <a:solidFill>
                  <a:srgbClr val="000000"/>
                </a:solidFill>
                <a:round/>
                <a:headEnd/>
                <a:tailEnd/>
              </a:ln>
            </p:spPr>
            <p:txBody>
              <a:bodyPr/>
              <a:lstStyle/>
              <a:p>
                <a:endParaRPr lang="de-DE"/>
              </a:p>
            </p:txBody>
          </p:sp>
          <p:sp>
            <p:nvSpPr>
              <p:cNvPr id="12570" name="Line 713"/>
              <p:cNvSpPr>
                <a:spLocks noChangeShapeType="1"/>
              </p:cNvSpPr>
              <p:nvPr/>
            </p:nvSpPr>
            <p:spPr bwMode="auto">
              <a:xfrm>
                <a:off x="6247" y="1596"/>
                <a:ext cx="0" cy="115"/>
              </a:xfrm>
              <a:prstGeom prst="line">
                <a:avLst/>
              </a:prstGeom>
              <a:noFill/>
              <a:ln w="25400">
                <a:solidFill>
                  <a:srgbClr val="000000"/>
                </a:solidFill>
                <a:round/>
                <a:headEnd/>
                <a:tailEnd/>
              </a:ln>
            </p:spPr>
            <p:txBody>
              <a:bodyPr/>
              <a:lstStyle/>
              <a:p>
                <a:endParaRPr lang="de-DE"/>
              </a:p>
            </p:txBody>
          </p:sp>
          <p:sp>
            <p:nvSpPr>
              <p:cNvPr id="12571" name="Line 714"/>
              <p:cNvSpPr>
                <a:spLocks noChangeShapeType="1"/>
              </p:cNvSpPr>
              <p:nvPr/>
            </p:nvSpPr>
            <p:spPr bwMode="auto">
              <a:xfrm>
                <a:off x="6272" y="1826"/>
                <a:ext cx="0" cy="120"/>
              </a:xfrm>
              <a:prstGeom prst="line">
                <a:avLst/>
              </a:prstGeom>
              <a:noFill/>
              <a:ln w="25400">
                <a:solidFill>
                  <a:srgbClr val="000000"/>
                </a:solidFill>
                <a:round/>
                <a:headEnd/>
                <a:tailEnd/>
              </a:ln>
            </p:spPr>
            <p:txBody>
              <a:bodyPr/>
              <a:lstStyle/>
              <a:p>
                <a:endParaRPr lang="de-DE"/>
              </a:p>
            </p:txBody>
          </p:sp>
          <p:sp>
            <p:nvSpPr>
              <p:cNvPr id="12572" name="Line 715"/>
              <p:cNvSpPr>
                <a:spLocks noChangeShapeType="1"/>
              </p:cNvSpPr>
              <p:nvPr/>
            </p:nvSpPr>
            <p:spPr bwMode="auto">
              <a:xfrm>
                <a:off x="6307" y="1746"/>
                <a:ext cx="0" cy="137"/>
              </a:xfrm>
              <a:prstGeom prst="line">
                <a:avLst/>
              </a:prstGeom>
              <a:noFill/>
              <a:ln w="25400">
                <a:solidFill>
                  <a:srgbClr val="000000"/>
                </a:solidFill>
                <a:round/>
                <a:headEnd/>
                <a:tailEnd/>
              </a:ln>
            </p:spPr>
            <p:txBody>
              <a:bodyPr/>
              <a:lstStyle/>
              <a:p>
                <a:endParaRPr lang="de-DE"/>
              </a:p>
            </p:txBody>
          </p:sp>
          <p:sp>
            <p:nvSpPr>
              <p:cNvPr id="12573" name="Line 716"/>
              <p:cNvSpPr>
                <a:spLocks noChangeShapeType="1"/>
              </p:cNvSpPr>
              <p:nvPr/>
            </p:nvSpPr>
            <p:spPr bwMode="auto">
              <a:xfrm>
                <a:off x="6341" y="1642"/>
                <a:ext cx="0" cy="127"/>
              </a:xfrm>
              <a:prstGeom prst="line">
                <a:avLst/>
              </a:prstGeom>
              <a:noFill/>
              <a:ln w="25400">
                <a:solidFill>
                  <a:srgbClr val="000000"/>
                </a:solidFill>
                <a:round/>
                <a:headEnd/>
                <a:tailEnd/>
              </a:ln>
            </p:spPr>
            <p:txBody>
              <a:bodyPr/>
              <a:lstStyle/>
              <a:p>
                <a:endParaRPr lang="de-DE"/>
              </a:p>
            </p:txBody>
          </p:sp>
          <p:sp>
            <p:nvSpPr>
              <p:cNvPr id="12574" name="Line 717"/>
              <p:cNvSpPr>
                <a:spLocks noChangeShapeType="1"/>
              </p:cNvSpPr>
              <p:nvPr/>
            </p:nvSpPr>
            <p:spPr bwMode="auto">
              <a:xfrm>
                <a:off x="6375" y="1654"/>
                <a:ext cx="0" cy="143"/>
              </a:xfrm>
              <a:prstGeom prst="line">
                <a:avLst/>
              </a:prstGeom>
              <a:noFill/>
              <a:ln w="25400">
                <a:solidFill>
                  <a:srgbClr val="000000"/>
                </a:solidFill>
                <a:round/>
                <a:headEnd/>
                <a:tailEnd/>
              </a:ln>
            </p:spPr>
            <p:txBody>
              <a:bodyPr/>
              <a:lstStyle/>
              <a:p>
                <a:endParaRPr lang="de-DE"/>
              </a:p>
            </p:txBody>
          </p:sp>
        </p:grpSp>
        <p:sp>
          <p:nvSpPr>
            <p:cNvPr id="12548" name="Line 754"/>
            <p:cNvSpPr>
              <a:spLocks noChangeShapeType="1"/>
            </p:cNvSpPr>
            <p:nvPr/>
          </p:nvSpPr>
          <p:spPr bwMode="auto">
            <a:xfrm flipH="1">
              <a:off x="7553678" y="4651008"/>
              <a:ext cx="70556" cy="284163"/>
            </a:xfrm>
            <a:prstGeom prst="line">
              <a:avLst/>
            </a:prstGeom>
            <a:noFill/>
            <a:ln w="19050">
              <a:solidFill>
                <a:schemeClr val="tx1"/>
              </a:solidFill>
              <a:round/>
              <a:headEnd/>
              <a:tailEnd/>
            </a:ln>
          </p:spPr>
          <p:txBody>
            <a:bodyPr/>
            <a:lstStyle/>
            <a:p>
              <a:endParaRPr lang="de-DE"/>
            </a:p>
          </p:txBody>
        </p:sp>
        <p:sp>
          <p:nvSpPr>
            <p:cNvPr id="12549" name="Line 755"/>
            <p:cNvSpPr>
              <a:spLocks noChangeShapeType="1"/>
            </p:cNvSpPr>
            <p:nvPr/>
          </p:nvSpPr>
          <p:spPr bwMode="auto">
            <a:xfrm flipH="1">
              <a:off x="7638345" y="4651008"/>
              <a:ext cx="69145" cy="284163"/>
            </a:xfrm>
            <a:prstGeom prst="line">
              <a:avLst/>
            </a:prstGeom>
            <a:noFill/>
            <a:ln w="19050">
              <a:solidFill>
                <a:schemeClr val="tx1"/>
              </a:solidFill>
              <a:round/>
              <a:headEnd/>
              <a:tailEnd/>
            </a:ln>
          </p:spPr>
          <p:txBody>
            <a:bodyPr/>
            <a:lstStyle/>
            <a:p>
              <a:endParaRPr lang="de-DE"/>
            </a:p>
          </p:txBody>
        </p:sp>
        <p:sp>
          <p:nvSpPr>
            <p:cNvPr id="12550" name="Text Box 756"/>
            <p:cNvSpPr txBox="1">
              <a:spLocks noChangeArrowheads="1"/>
            </p:cNvSpPr>
            <p:nvPr/>
          </p:nvSpPr>
          <p:spPr bwMode="auto">
            <a:xfrm rot="16200000">
              <a:off x="7074920" y="3935145"/>
              <a:ext cx="1124026" cy="307777"/>
            </a:xfrm>
            <a:prstGeom prst="rect">
              <a:avLst/>
            </a:prstGeom>
            <a:noFill/>
            <a:ln w="25400">
              <a:noFill/>
              <a:miter lim="800000"/>
              <a:headEnd/>
              <a:tailEnd/>
            </a:ln>
          </p:spPr>
          <p:txBody>
            <a:bodyPr wrap="none">
              <a:spAutoFit/>
            </a:bodyPr>
            <a:lstStyle/>
            <a:p>
              <a:r>
                <a:rPr lang="de-DE" sz="1400" dirty="0">
                  <a:latin typeface="Arial" pitchFamily="34" charset="0"/>
                  <a:cs typeface="Arial" pitchFamily="34" charset="0"/>
                </a:rPr>
                <a:t>~15 </a:t>
              </a:r>
              <a:r>
                <a:rPr lang="de-DE" sz="1400" dirty="0" err="1" smtClean="0">
                  <a:latin typeface="Arial" pitchFamily="34" charset="0"/>
                  <a:cs typeface="Arial" pitchFamily="34" charset="0"/>
                </a:rPr>
                <a:t>months</a:t>
              </a:r>
              <a:endParaRPr lang="en-GB" sz="1400" dirty="0">
                <a:latin typeface="Arial" pitchFamily="34" charset="0"/>
                <a:cs typeface="Arial" pitchFamily="34" charset="0"/>
              </a:endParaRPr>
            </a:p>
          </p:txBody>
        </p:sp>
        <p:sp>
          <p:nvSpPr>
            <p:cNvPr id="12551" name="Line 757"/>
            <p:cNvSpPr>
              <a:spLocks noChangeShapeType="1"/>
            </p:cNvSpPr>
            <p:nvPr/>
          </p:nvSpPr>
          <p:spPr bwMode="auto">
            <a:xfrm>
              <a:off x="7749823" y="4812932"/>
              <a:ext cx="992012" cy="0"/>
            </a:xfrm>
            <a:prstGeom prst="line">
              <a:avLst/>
            </a:prstGeom>
            <a:noFill/>
            <a:ln w="19050">
              <a:solidFill>
                <a:schemeClr val="tx1"/>
              </a:solidFill>
              <a:round/>
              <a:headEnd/>
              <a:tailEnd/>
            </a:ln>
          </p:spPr>
          <p:txBody>
            <a:bodyPr/>
            <a:lstStyle/>
            <a:p>
              <a:endParaRPr lang="de-DE"/>
            </a:p>
          </p:txBody>
        </p:sp>
        <p:grpSp>
          <p:nvGrpSpPr>
            <p:cNvPr id="3" name="Group 289"/>
            <p:cNvGrpSpPr/>
            <p:nvPr/>
          </p:nvGrpSpPr>
          <p:grpSpPr>
            <a:xfrm>
              <a:off x="6743700" y="2198319"/>
              <a:ext cx="705556" cy="2617788"/>
              <a:chOff x="7586663" y="1870075"/>
              <a:chExt cx="793750" cy="2617788"/>
            </a:xfrm>
          </p:grpSpPr>
          <p:sp>
            <p:nvSpPr>
              <p:cNvPr id="12295" name="Rectangle 5"/>
              <p:cNvSpPr>
                <a:spLocks noChangeArrowheads="1"/>
              </p:cNvSpPr>
              <p:nvPr/>
            </p:nvSpPr>
            <p:spPr bwMode="auto">
              <a:xfrm>
                <a:off x="7586663" y="1870075"/>
                <a:ext cx="793750" cy="2617788"/>
              </a:xfrm>
              <a:prstGeom prst="rect">
                <a:avLst/>
              </a:prstGeom>
              <a:solidFill>
                <a:srgbClr val="C0C0C0">
                  <a:alpha val="49019"/>
                </a:srgbClr>
              </a:solidFill>
              <a:ln w="25400">
                <a:noFill/>
                <a:miter lim="800000"/>
                <a:headEnd/>
                <a:tailEnd/>
              </a:ln>
            </p:spPr>
            <p:txBody>
              <a:bodyPr wrap="none" anchor="ctr"/>
              <a:lstStyle/>
              <a:p>
                <a:endParaRPr lang="de-DE"/>
              </a:p>
            </p:txBody>
          </p:sp>
          <p:sp>
            <p:nvSpPr>
              <p:cNvPr id="12327" name="Freeform 43"/>
              <p:cNvSpPr>
                <a:spLocks/>
              </p:cNvSpPr>
              <p:nvPr/>
            </p:nvSpPr>
            <p:spPr bwMode="auto">
              <a:xfrm>
                <a:off x="7656513" y="2309813"/>
                <a:ext cx="654050" cy="355600"/>
              </a:xfrm>
              <a:custGeom>
                <a:avLst/>
                <a:gdLst>
                  <a:gd name="T0" fmla="*/ 0 w 67"/>
                  <a:gd name="T1" fmla="*/ 39 h 39"/>
                  <a:gd name="T2" fmla="*/ 5 w 67"/>
                  <a:gd name="T3" fmla="*/ 36 h 39"/>
                  <a:gd name="T4" fmla="*/ 10 w 67"/>
                  <a:gd name="T5" fmla="*/ 13 h 39"/>
                  <a:gd name="T6" fmla="*/ 14 w 67"/>
                  <a:gd name="T7" fmla="*/ 30 h 39"/>
                  <a:gd name="T8" fmla="*/ 19 w 67"/>
                  <a:gd name="T9" fmla="*/ 7 h 39"/>
                  <a:gd name="T10" fmla="*/ 24 w 67"/>
                  <a:gd name="T11" fmla="*/ 11 h 39"/>
                  <a:gd name="T12" fmla="*/ 29 w 67"/>
                  <a:gd name="T13" fmla="*/ 18 h 39"/>
                  <a:gd name="T14" fmla="*/ 33 w 67"/>
                  <a:gd name="T15" fmla="*/ 18 h 39"/>
                  <a:gd name="T16" fmla="*/ 38 w 67"/>
                  <a:gd name="T17" fmla="*/ 16 h 39"/>
                  <a:gd name="T18" fmla="*/ 43 w 67"/>
                  <a:gd name="T19" fmla="*/ 11 h 39"/>
                  <a:gd name="T20" fmla="*/ 48 w 67"/>
                  <a:gd name="T21" fmla="*/ 8 h 39"/>
                  <a:gd name="T22" fmla="*/ 52 w 67"/>
                  <a:gd name="T23" fmla="*/ 17 h 39"/>
                  <a:gd name="T24" fmla="*/ 57 w 67"/>
                  <a:gd name="T25" fmla="*/ 15 h 39"/>
                  <a:gd name="T26" fmla="*/ 62 w 67"/>
                  <a:gd name="T27" fmla="*/ 7 h 39"/>
                  <a:gd name="T28" fmla="*/ 67 w 67"/>
                  <a:gd name="T29" fmla="*/ 0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39"/>
                  <a:gd name="T47" fmla="*/ 67 w 67"/>
                  <a:gd name="T48" fmla="*/ 39 h 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39">
                    <a:moveTo>
                      <a:pt x="0" y="39"/>
                    </a:moveTo>
                    <a:lnTo>
                      <a:pt x="5" y="36"/>
                    </a:lnTo>
                    <a:lnTo>
                      <a:pt x="10" y="13"/>
                    </a:lnTo>
                    <a:lnTo>
                      <a:pt x="14" y="30"/>
                    </a:lnTo>
                    <a:lnTo>
                      <a:pt x="19" y="7"/>
                    </a:lnTo>
                    <a:lnTo>
                      <a:pt x="24" y="11"/>
                    </a:lnTo>
                    <a:lnTo>
                      <a:pt x="29" y="18"/>
                    </a:lnTo>
                    <a:lnTo>
                      <a:pt x="33" y="18"/>
                    </a:lnTo>
                    <a:lnTo>
                      <a:pt x="38" y="16"/>
                    </a:lnTo>
                    <a:lnTo>
                      <a:pt x="43" y="11"/>
                    </a:lnTo>
                    <a:lnTo>
                      <a:pt x="48" y="8"/>
                    </a:lnTo>
                    <a:lnTo>
                      <a:pt x="52" y="17"/>
                    </a:lnTo>
                    <a:lnTo>
                      <a:pt x="57" y="15"/>
                    </a:lnTo>
                    <a:lnTo>
                      <a:pt x="62" y="7"/>
                    </a:lnTo>
                    <a:lnTo>
                      <a:pt x="67" y="0"/>
                    </a:lnTo>
                  </a:path>
                </a:pathLst>
              </a:custGeom>
              <a:noFill/>
              <a:ln w="25400">
                <a:solidFill>
                  <a:srgbClr val="000000"/>
                </a:solidFill>
                <a:prstDash val="solid"/>
                <a:round/>
                <a:headEnd/>
                <a:tailEnd/>
              </a:ln>
            </p:spPr>
            <p:txBody>
              <a:bodyPr/>
              <a:lstStyle/>
              <a:p>
                <a:endParaRPr lang="de-DE"/>
              </a:p>
            </p:txBody>
          </p:sp>
          <p:sp>
            <p:nvSpPr>
              <p:cNvPr id="12418" name="Line 134"/>
              <p:cNvSpPr>
                <a:spLocks noChangeShapeType="1"/>
              </p:cNvSpPr>
              <p:nvPr/>
            </p:nvSpPr>
            <p:spPr bwMode="auto">
              <a:xfrm flipV="1">
                <a:off x="7656513" y="2492375"/>
                <a:ext cx="0" cy="192088"/>
              </a:xfrm>
              <a:prstGeom prst="line">
                <a:avLst/>
              </a:prstGeom>
              <a:noFill/>
              <a:ln w="25400">
                <a:solidFill>
                  <a:srgbClr val="000000"/>
                </a:solidFill>
                <a:round/>
                <a:headEnd/>
                <a:tailEnd/>
              </a:ln>
            </p:spPr>
            <p:txBody>
              <a:bodyPr/>
              <a:lstStyle/>
              <a:p>
                <a:endParaRPr lang="de-DE"/>
              </a:p>
            </p:txBody>
          </p:sp>
          <p:sp>
            <p:nvSpPr>
              <p:cNvPr id="12419" name="Line 135"/>
              <p:cNvSpPr>
                <a:spLocks noChangeShapeType="1"/>
              </p:cNvSpPr>
              <p:nvPr/>
            </p:nvSpPr>
            <p:spPr bwMode="auto">
              <a:xfrm flipV="1">
                <a:off x="7704138" y="2447925"/>
                <a:ext cx="0" cy="192088"/>
              </a:xfrm>
              <a:prstGeom prst="line">
                <a:avLst/>
              </a:prstGeom>
              <a:noFill/>
              <a:ln w="25400">
                <a:solidFill>
                  <a:srgbClr val="000000"/>
                </a:solidFill>
                <a:round/>
                <a:headEnd/>
                <a:tailEnd/>
              </a:ln>
            </p:spPr>
            <p:txBody>
              <a:bodyPr/>
              <a:lstStyle/>
              <a:p>
                <a:endParaRPr lang="de-DE"/>
              </a:p>
            </p:txBody>
          </p:sp>
          <p:sp>
            <p:nvSpPr>
              <p:cNvPr id="12420" name="Line 136"/>
              <p:cNvSpPr>
                <a:spLocks noChangeShapeType="1"/>
              </p:cNvSpPr>
              <p:nvPr/>
            </p:nvSpPr>
            <p:spPr bwMode="auto">
              <a:xfrm flipV="1">
                <a:off x="7753351" y="2263775"/>
                <a:ext cx="0" cy="165100"/>
              </a:xfrm>
              <a:prstGeom prst="line">
                <a:avLst/>
              </a:prstGeom>
              <a:noFill/>
              <a:ln w="25400">
                <a:solidFill>
                  <a:srgbClr val="000000"/>
                </a:solidFill>
                <a:round/>
                <a:headEnd/>
                <a:tailEnd/>
              </a:ln>
            </p:spPr>
            <p:txBody>
              <a:bodyPr/>
              <a:lstStyle/>
              <a:p>
                <a:endParaRPr lang="de-DE"/>
              </a:p>
            </p:txBody>
          </p:sp>
          <p:sp>
            <p:nvSpPr>
              <p:cNvPr id="12421" name="Line 137"/>
              <p:cNvSpPr>
                <a:spLocks noChangeShapeType="1"/>
              </p:cNvSpPr>
              <p:nvPr/>
            </p:nvSpPr>
            <p:spPr bwMode="auto">
              <a:xfrm flipV="1">
                <a:off x="7793038" y="2422525"/>
                <a:ext cx="0" cy="165100"/>
              </a:xfrm>
              <a:prstGeom prst="line">
                <a:avLst/>
              </a:prstGeom>
              <a:noFill/>
              <a:ln w="25400">
                <a:solidFill>
                  <a:srgbClr val="000000"/>
                </a:solidFill>
                <a:round/>
                <a:headEnd/>
                <a:tailEnd/>
              </a:ln>
            </p:spPr>
            <p:txBody>
              <a:bodyPr/>
              <a:lstStyle/>
              <a:p>
                <a:endParaRPr lang="de-DE"/>
              </a:p>
            </p:txBody>
          </p:sp>
          <p:sp>
            <p:nvSpPr>
              <p:cNvPr id="12422" name="Line 138"/>
              <p:cNvSpPr>
                <a:spLocks noChangeShapeType="1"/>
              </p:cNvSpPr>
              <p:nvPr/>
            </p:nvSpPr>
            <p:spPr bwMode="auto">
              <a:xfrm flipV="1">
                <a:off x="7843838" y="2190750"/>
                <a:ext cx="0" cy="185738"/>
              </a:xfrm>
              <a:prstGeom prst="line">
                <a:avLst/>
              </a:prstGeom>
              <a:noFill/>
              <a:ln w="25400">
                <a:solidFill>
                  <a:srgbClr val="000000"/>
                </a:solidFill>
                <a:round/>
                <a:headEnd/>
                <a:tailEnd/>
              </a:ln>
            </p:spPr>
            <p:txBody>
              <a:bodyPr/>
              <a:lstStyle/>
              <a:p>
                <a:endParaRPr lang="de-DE"/>
              </a:p>
            </p:txBody>
          </p:sp>
          <p:sp>
            <p:nvSpPr>
              <p:cNvPr id="12423" name="Line 139"/>
              <p:cNvSpPr>
                <a:spLocks noChangeShapeType="1"/>
              </p:cNvSpPr>
              <p:nvPr/>
            </p:nvSpPr>
            <p:spPr bwMode="auto">
              <a:xfrm flipV="1">
                <a:off x="7889876" y="2209800"/>
                <a:ext cx="0" cy="200025"/>
              </a:xfrm>
              <a:prstGeom prst="line">
                <a:avLst/>
              </a:prstGeom>
              <a:noFill/>
              <a:ln w="25400">
                <a:solidFill>
                  <a:srgbClr val="000000"/>
                </a:solidFill>
                <a:round/>
                <a:headEnd/>
                <a:tailEnd/>
              </a:ln>
            </p:spPr>
            <p:txBody>
              <a:bodyPr/>
              <a:lstStyle/>
              <a:p>
                <a:endParaRPr lang="de-DE"/>
              </a:p>
            </p:txBody>
          </p:sp>
          <p:sp>
            <p:nvSpPr>
              <p:cNvPr id="12424" name="Line 140"/>
              <p:cNvSpPr>
                <a:spLocks noChangeShapeType="1"/>
              </p:cNvSpPr>
              <p:nvPr/>
            </p:nvSpPr>
            <p:spPr bwMode="auto">
              <a:xfrm flipV="1">
                <a:off x="7939088" y="2273300"/>
                <a:ext cx="0" cy="201613"/>
              </a:xfrm>
              <a:prstGeom prst="line">
                <a:avLst/>
              </a:prstGeom>
              <a:noFill/>
              <a:ln w="25400">
                <a:solidFill>
                  <a:srgbClr val="000000"/>
                </a:solidFill>
                <a:round/>
                <a:headEnd/>
                <a:tailEnd/>
              </a:ln>
            </p:spPr>
            <p:txBody>
              <a:bodyPr/>
              <a:lstStyle/>
              <a:p>
                <a:endParaRPr lang="de-DE"/>
              </a:p>
            </p:txBody>
          </p:sp>
          <p:sp>
            <p:nvSpPr>
              <p:cNvPr id="12425" name="Line 141"/>
              <p:cNvSpPr>
                <a:spLocks noChangeShapeType="1"/>
              </p:cNvSpPr>
              <p:nvPr/>
            </p:nvSpPr>
            <p:spPr bwMode="auto">
              <a:xfrm flipV="1">
                <a:off x="7978776" y="2293938"/>
                <a:ext cx="0" cy="180975"/>
              </a:xfrm>
              <a:prstGeom prst="line">
                <a:avLst/>
              </a:prstGeom>
              <a:noFill/>
              <a:ln w="25400">
                <a:solidFill>
                  <a:srgbClr val="000000"/>
                </a:solidFill>
                <a:round/>
                <a:headEnd/>
                <a:tailEnd/>
              </a:ln>
            </p:spPr>
            <p:txBody>
              <a:bodyPr/>
              <a:lstStyle/>
              <a:p>
                <a:endParaRPr lang="de-DE"/>
              </a:p>
            </p:txBody>
          </p:sp>
          <p:sp>
            <p:nvSpPr>
              <p:cNvPr id="12426" name="Line 142"/>
              <p:cNvSpPr>
                <a:spLocks noChangeShapeType="1"/>
              </p:cNvSpPr>
              <p:nvPr/>
            </p:nvSpPr>
            <p:spPr bwMode="auto">
              <a:xfrm flipV="1">
                <a:off x="8029576" y="2293938"/>
                <a:ext cx="0" cy="165100"/>
              </a:xfrm>
              <a:prstGeom prst="line">
                <a:avLst/>
              </a:prstGeom>
              <a:noFill/>
              <a:ln w="25400">
                <a:solidFill>
                  <a:srgbClr val="000000"/>
                </a:solidFill>
                <a:round/>
                <a:headEnd/>
                <a:tailEnd/>
              </a:ln>
            </p:spPr>
            <p:txBody>
              <a:bodyPr/>
              <a:lstStyle/>
              <a:p>
                <a:endParaRPr lang="de-DE"/>
              </a:p>
            </p:txBody>
          </p:sp>
          <p:sp>
            <p:nvSpPr>
              <p:cNvPr id="12427" name="Line 143"/>
              <p:cNvSpPr>
                <a:spLocks noChangeShapeType="1"/>
              </p:cNvSpPr>
              <p:nvPr/>
            </p:nvSpPr>
            <p:spPr bwMode="auto">
              <a:xfrm flipV="1">
                <a:off x="8075613" y="2217738"/>
                <a:ext cx="0" cy="192088"/>
              </a:xfrm>
              <a:prstGeom prst="line">
                <a:avLst/>
              </a:prstGeom>
              <a:noFill/>
              <a:ln w="25400">
                <a:solidFill>
                  <a:srgbClr val="000000"/>
                </a:solidFill>
                <a:round/>
                <a:headEnd/>
                <a:tailEnd/>
              </a:ln>
            </p:spPr>
            <p:txBody>
              <a:bodyPr/>
              <a:lstStyle/>
              <a:p>
                <a:endParaRPr lang="de-DE"/>
              </a:p>
            </p:txBody>
          </p:sp>
          <p:sp>
            <p:nvSpPr>
              <p:cNvPr id="12428" name="Line 144"/>
              <p:cNvSpPr>
                <a:spLocks noChangeShapeType="1"/>
              </p:cNvSpPr>
              <p:nvPr/>
            </p:nvSpPr>
            <p:spPr bwMode="auto">
              <a:xfrm flipV="1">
                <a:off x="8124826" y="2209800"/>
                <a:ext cx="0" cy="173038"/>
              </a:xfrm>
              <a:prstGeom prst="line">
                <a:avLst/>
              </a:prstGeom>
              <a:noFill/>
              <a:ln w="25400">
                <a:solidFill>
                  <a:srgbClr val="000000"/>
                </a:solidFill>
                <a:round/>
                <a:headEnd/>
                <a:tailEnd/>
              </a:ln>
            </p:spPr>
            <p:txBody>
              <a:bodyPr/>
              <a:lstStyle/>
              <a:p>
                <a:endParaRPr lang="de-DE"/>
              </a:p>
            </p:txBody>
          </p:sp>
          <p:sp>
            <p:nvSpPr>
              <p:cNvPr id="12429" name="Line 145"/>
              <p:cNvSpPr>
                <a:spLocks noChangeShapeType="1"/>
              </p:cNvSpPr>
              <p:nvPr/>
            </p:nvSpPr>
            <p:spPr bwMode="auto">
              <a:xfrm flipV="1">
                <a:off x="8164513" y="2293938"/>
                <a:ext cx="0" cy="171450"/>
              </a:xfrm>
              <a:prstGeom prst="line">
                <a:avLst/>
              </a:prstGeom>
              <a:noFill/>
              <a:ln w="25400">
                <a:solidFill>
                  <a:srgbClr val="000000"/>
                </a:solidFill>
                <a:round/>
                <a:headEnd/>
                <a:tailEnd/>
              </a:ln>
            </p:spPr>
            <p:txBody>
              <a:bodyPr/>
              <a:lstStyle/>
              <a:p>
                <a:endParaRPr lang="de-DE"/>
              </a:p>
            </p:txBody>
          </p:sp>
          <p:sp>
            <p:nvSpPr>
              <p:cNvPr id="12430" name="Line 146"/>
              <p:cNvSpPr>
                <a:spLocks noChangeShapeType="1"/>
              </p:cNvSpPr>
              <p:nvPr/>
            </p:nvSpPr>
            <p:spPr bwMode="auto">
              <a:xfrm flipV="1">
                <a:off x="8212138" y="2263775"/>
                <a:ext cx="0" cy="184150"/>
              </a:xfrm>
              <a:prstGeom prst="line">
                <a:avLst/>
              </a:prstGeom>
              <a:noFill/>
              <a:ln w="25400">
                <a:solidFill>
                  <a:srgbClr val="000000"/>
                </a:solidFill>
                <a:round/>
                <a:headEnd/>
                <a:tailEnd/>
              </a:ln>
            </p:spPr>
            <p:txBody>
              <a:bodyPr/>
              <a:lstStyle/>
              <a:p>
                <a:endParaRPr lang="de-DE"/>
              </a:p>
            </p:txBody>
          </p:sp>
          <p:sp>
            <p:nvSpPr>
              <p:cNvPr id="12431" name="Line 147"/>
              <p:cNvSpPr>
                <a:spLocks noChangeShapeType="1"/>
              </p:cNvSpPr>
              <p:nvPr/>
            </p:nvSpPr>
            <p:spPr bwMode="auto">
              <a:xfrm flipV="1">
                <a:off x="8261351" y="2190750"/>
                <a:ext cx="0" cy="185738"/>
              </a:xfrm>
              <a:prstGeom prst="line">
                <a:avLst/>
              </a:prstGeom>
              <a:noFill/>
              <a:ln w="25400">
                <a:solidFill>
                  <a:srgbClr val="000000"/>
                </a:solidFill>
                <a:round/>
                <a:headEnd/>
                <a:tailEnd/>
              </a:ln>
            </p:spPr>
            <p:txBody>
              <a:bodyPr/>
              <a:lstStyle/>
              <a:p>
                <a:endParaRPr lang="de-DE"/>
              </a:p>
            </p:txBody>
          </p:sp>
          <p:sp>
            <p:nvSpPr>
              <p:cNvPr id="12432" name="Line 148"/>
              <p:cNvSpPr>
                <a:spLocks noChangeShapeType="1"/>
              </p:cNvSpPr>
              <p:nvPr/>
            </p:nvSpPr>
            <p:spPr bwMode="auto">
              <a:xfrm flipV="1">
                <a:off x="8310563" y="2119313"/>
                <a:ext cx="0" cy="190500"/>
              </a:xfrm>
              <a:prstGeom prst="line">
                <a:avLst/>
              </a:prstGeom>
              <a:noFill/>
              <a:ln w="25400">
                <a:solidFill>
                  <a:srgbClr val="000000"/>
                </a:solidFill>
                <a:round/>
                <a:headEnd/>
                <a:tailEnd/>
              </a:ln>
            </p:spPr>
            <p:txBody>
              <a:bodyPr/>
              <a:lstStyle/>
              <a:p>
                <a:endParaRPr lang="de-DE"/>
              </a:p>
            </p:txBody>
          </p:sp>
          <p:sp>
            <p:nvSpPr>
              <p:cNvPr id="12523" name="Line 239"/>
              <p:cNvSpPr>
                <a:spLocks noChangeShapeType="1"/>
              </p:cNvSpPr>
              <p:nvPr/>
            </p:nvSpPr>
            <p:spPr bwMode="auto">
              <a:xfrm>
                <a:off x="7656513" y="2684463"/>
                <a:ext cx="0" cy="192088"/>
              </a:xfrm>
              <a:prstGeom prst="line">
                <a:avLst/>
              </a:prstGeom>
              <a:noFill/>
              <a:ln w="25400">
                <a:solidFill>
                  <a:srgbClr val="000000"/>
                </a:solidFill>
                <a:round/>
                <a:headEnd/>
                <a:tailEnd/>
              </a:ln>
            </p:spPr>
            <p:txBody>
              <a:bodyPr/>
              <a:lstStyle/>
              <a:p>
                <a:endParaRPr lang="de-DE"/>
              </a:p>
            </p:txBody>
          </p:sp>
          <p:sp>
            <p:nvSpPr>
              <p:cNvPr id="12524" name="Line 240"/>
              <p:cNvSpPr>
                <a:spLocks noChangeShapeType="1"/>
              </p:cNvSpPr>
              <p:nvPr/>
            </p:nvSpPr>
            <p:spPr bwMode="auto">
              <a:xfrm>
                <a:off x="7704138" y="2640013"/>
                <a:ext cx="0" cy="190500"/>
              </a:xfrm>
              <a:prstGeom prst="line">
                <a:avLst/>
              </a:prstGeom>
              <a:noFill/>
              <a:ln w="25400">
                <a:solidFill>
                  <a:srgbClr val="000000"/>
                </a:solidFill>
                <a:round/>
                <a:headEnd/>
                <a:tailEnd/>
              </a:ln>
            </p:spPr>
            <p:txBody>
              <a:bodyPr/>
              <a:lstStyle/>
              <a:p>
                <a:endParaRPr lang="de-DE"/>
              </a:p>
            </p:txBody>
          </p:sp>
          <p:sp>
            <p:nvSpPr>
              <p:cNvPr id="12525" name="Line 241"/>
              <p:cNvSpPr>
                <a:spLocks noChangeShapeType="1"/>
              </p:cNvSpPr>
              <p:nvPr/>
            </p:nvSpPr>
            <p:spPr bwMode="auto">
              <a:xfrm>
                <a:off x="7753351" y="2428875"/>
                <a:ext cx="0" cy="174625"/>
              </a:xfrm>
              <a:prstGeom prst="line">
                <a:avLst/>
              </a:prstGeom>
              <a:noFill/>
              <a:ln w="25400">
                <a:solidFill>
                  <a:srgbClr val="000000"/>
                </a:solidFill>
                <a:round/>
                <a:headEnd/>
                <a:tailEnd/>
              </a:ln>
            </p:spPr>
            <p:txBody>
              <a:bodyPr/>
              <a:lstStyle/>
              <a:p>
                <a:endParaRPr lang="de-DE"/>
              </a:p>
            </p:txBody>
          </p:sp>
          <p:sp>
            <p:nvSpPr>
              <p:cNvPr id="12526" name="Line 242"/>
              <p:cNvSpPr>
                <a:spLocks noChangeShapeType="1"/>
              </p:cNvSpPr>
              <p:nvPr/>
            </p:nvSpPr>
            <p:spPr bwMode="auto">
              <a:xfrm>
                <a:off x="7793038" y="2587625"/>
                <a:ext cx="0" cy="173038"/>
              </a:xfrm>
              <a:prstGeom prst="line">
                <a:avLst/>
              </a:prstGeom>
              <a:noFill/>
              <a:ln w="25400">
                <a:solidFill>
                  <a:srgbClr val="000000"/>
                </a:solidFill>
                <a:round/>
                <a:headEnd/>
                <a:tailEnd/>
              </a:ln>
            </p:spPr>
            <p:txBody>
              <a:bodyPr/>
              <a:lstStyle/>
              <a:p>
                <a:endParaRPr lang="de-DE"/>
              </a:p>
            </p:txBody>
          </p:sp>
          <p:sp>
            <p:nvSpPr>
              <p:cNvPr id="12527" name="Line 243"/>
              <p:cNvSpPr>
                <a:spLocks noChangeShapeType="1"/>
              </p:cNvSpPr>
              <p:nvPr/>
            </p:nvSpPr>
            <p:spPr bwMode="auto">
              <a:xfrm>
                <a:off x="7843838" y="2376488"/>
                <a:ext cx="0" cy="180975"/>
              </a:xfrm>
              <a:prstGeom prst="line">
                <a:avLst/>
              </a:prstGeom>
              <a:noFill/>
              <a:ln w="25400">
                <a:solidFill>
                  <a:srgbClr val="000000"/>
                </a:solidFill>
                <a:round/>
                <a:headEnd/>
                <a:tailEnd/>
              </a:ln>
            </p:spPr>
            <p:txBody>
              <a:bodyPr/>
              <a:lstStyle/>
              <a:p>
                <a:endParaRPr lang="de-DE"/>
              </a:p>
            </p:txBody>
          </p:sp>
          <p:sp>
            <p:nvSpPr>
              <p:cNvPr id="12528" name="Line 244"/>
              <p:cNvSpPr>
                <a:spLocks noChangeShapeType="1"/>
              </p:cNvSpPr>
              <p:nvPr/>
            </p:nvSpPr>
            <p:spPr bwMode="auto">
              <a:xfrm>
                <a:off x="7889876" y="2409825"/>
                <a:ext cx="0" cy="193675"/>
              </a:xfrm>
              <a:prstGeom prst="line">
                <a:avLst/>
              </a:prstGeom>
              <a:noFill/>
              <a:ln w="25400">
                <a:solidFill>
                  <a:srgbClr val="000000"/>
                </a:solidFill>
                <a:round/>
                <a:headEnd/>
                <a:tailEnd/>
              </a:ln>
            </p:spPr>
            <p:txBody>
              <a:bodyPr/>
              <a:lstStyle/>
              <a:p>
                <a:endParaRPr lang="de-DE"/>
              </a:p>
            </p:txBody>
          </p:sp>
          <p:sp>
            <p:nvSpPr>
              <p:cNvPr id="12529" name="Line 245"/>
              <p:cNvSpPr>
                <a:spLocks noChangeShapeType="1"/>
              </p:cNvSpPr>
              <p:nvPr/>
            </p:nvSpPr>
            <p:spPr bwMode="auto">
              <a:xfrm>
                <a:off x="7939088" y="2474913"/>
                <a:ext cx="0" cy="190500"/>
              </a:xfrm>
              <a:prstGeom prst="line">
                <a:avLst/>
              </a:prstGeom>
              <a:noFill/>
              <a:ln w="25400">
                <a:solidFill>
                  <a:srgbClr val="000000"/>
                </a:solidFill>
                <a:round/>
                <a:headEnd/>
                <a:tailEnd/>
              </a:ln>
            </p:spPr>
            <p:txBody>
              <a:bodyPr/>
              <a:lstStyle/>
              <a:p>
                <a:endParaRPr lang="de-DE"/>
              </a:p>
            </p:txBody>
          </p:sp>
          <p:sp>
            <p:nvSpPr>
              <p:cNvPr id="12530" name="Line 246"/>
              <p:cNvSpPr>
                <a:spLocks noChangeShapeType="1"/>
              </p:cNvSpPr>
              <p:nvPr/>
            </p:nvSpPr>
            <p:spPr bwMode="auto">
              <a:xfrm>
                <a:off x="7978776" y="2474913"/>
                <a:ext cx="0" cy="174625"/>
              </a:xfrm>
              <a:prstGeom prst="line">
                <a:avLst/>
              </a:prstGeom>
              <a:noFill/>
              <a:ln w="25400">
                <a:solidFill>
                  <a:srgbClr val="000000"/>
                </a:solidFill>
                <a:round/>
                <a:headEnd/>
                <a:tailEnd/>
              </a:ln>
            </p:spPr>
            <p:txBody>
              <a:bodyPr/>
              <a:lstStyle/>
              <a:p>
                <a:endParaRPr lang="de-DE"/>
              </a:p>
            </p:txBody>
          </p:sp>
          <p:sp>
            <p:nvSpPr>
              <p:cNvPr id="12531" name="Line 247"/>
              <p:cNvSpPr>
                <a:spLocks noChangeShapeType="1"/>
              </p:cNvSpPr>
              <p:nvPr/>
            </p:nvSpPr>
            <p:spPr bwMode="auto">
              <a:xfrm>
                <a:off x="8029576" y="2459038"/>
                <a:ext cx="0" cy="173038"/>
              </a:xfrm>
              <a:prstGeom prst="line">
                <a:avLst/>
              </a:prstGeom>
              <a:noFill/>
              <a:ln w="25400">
                <a:solidFill>
                  <a:srgbClr val="000000"/>
                </a:solidFill>
                <a:round/>
                <a:headEnd/>
                <a:tailEnd/>
              </a:ln>
            </p:spPr>
            <p:txBody>
              <a:bodyPr/>
              <a:lstStyle/>
              <a:p>
                <a:endParaRPr lang="de-DE"/>
              </a:p>
            </p:txBody>
          </p:sp>
          <p:sp>
            <p:nvSpPr>
              <p:cNvPr id="12532" name="Line 248"/>
              <p:cNvSpPr>
                <a:spLocks noChangeShapeType="1"/>
              </p:cNvSpPr>
              <p:nvPr/>
            </p:nvSpPr>
            <p:spPr bwMode="auto">
              <a:xfrm>
                <a:off x="8075613" y="2409825"/>
                <a:ext cx="0" cy="193675"/>
              </a:xfrm>
              <a:prstGeom prst="line">
                <a:avLst/>
              </a:prstGeom>
              <a:noFill/>
              <a:ln w="25400">
                <a:solidFill>
                  <a:srgbClr val="000000"/>
                </a:solidFill>
                <a:round/>
                <a:headEnd/>
                <a:tailEnd/>
              </a:ln>
            </p:spPr>
            <p:txBody>
              <a:bodyPr/>
              <a:lstStyle/>
              <a:p>
                <a:endParaRPr lang="de-DE"/>
              </a:p>
            </p:txBody>
          </p:sp>
          <p:sp>
            <p:nvSpPr>
              <p:cNvPr id="12533" name="Line 249"/>
              <p:cNvSpPr>
                <a:spLocks noChangeShapeType="1"/>
              </p:cNvSpPr>
              <p:nvPr/>
            </p:nvSpPr>
            <p:spPr bwMode="auto">
              <a:xfrm>
                <a:off x="8124826" y="2382838"/>
                <a:ext cx="0" cy="166688"/>
              </a:xfrm>
              <a:prstGeom prst="line">
                <a:avLst/>
              </a:prstGeom>
              <a:noFill/>
              <a:ln w="25400">
                <a:solidFill>
                  <a:srgbClr val="000000"/>
                </a:solidFill>
                <a:round/>
                <a:headEnd/>
                <a:tailEnd/>
              </a:ln>
            </p:spPr>
            <p:txBody>
              <a:bodyPr/>
              <a:lstStyle/>
              <a:p>
                <a:endParaRPr lang="de-DE"/>
              </a:p>
            </p:txBody>
          </p:sp>
          <p:sp>
            <p:nvSpPr>
              <p:cNvPr id="12534" name="Line 250"/>
              <p:cNvSpPr>
                <a:spLocks noChangeShapeType="1"/>
              </p:cNvSpPr>
              <p:nvPr/>
            </p:nvSpPr>
            <p:spPr bwMode="auto">
              <a:xfrm>
                <a:off x="8164513" y="2465388"/>
                <a:ext cx="0" cy="174625"/>
              </a:xfrm>
              <a:prstGeom prst="line">
                <a:avLst/>
              </a:prstGeom>
              <a:noFill/>
              <a:ln w="25400">
                <a:solidFill>
                  <a:srgbClr val="000000"/>
                </a:solidFill>
                <a:round/>
                <a:headEnd/>
                <a:tailEnd/>
              </a:ln>
            </p:spPr>
            <p:txBody>
              <a:bodyPr/>
              <a:lstStyle/>
              <a:p>
                <a:endParaRPr lang="de-DE"/>
              </a:p>
            </p:txBody>
          </p:sp>
          <p:sp>
            <p:nvSpPr>
              <p:cNvPr id="12535" name="Line 251"/>
              <p:cNvSpPr>
                <a:spLocks noChangeShapeType="1"/>
              </p:cNvSpPr>
              <p:nvPr/>
            </p:nvSpPr>
            <p:spPr bwMode="auto">
              <a:xfrm>
                <a:off x="8212138" y="2447925"/>
                <a:ext cx="0" cy="171450"/>
              </a:xfrm>
              <a:prstGeom prst="line">
                <a:avLst/>
              </a:prstGeom>
              <a:noFill/>
              <a:ln w="25400">
                <a:solidFill>
                  <a:srgbClr val="000000"/>
                </a:solidFill>
                <a:round/>
                <a:headEnd/>
                <a:tailEnd/>
              </a:ln>
            </p:spPr>
            <p:txBody>
              <a:bodyPr/>
              <a:lstStyle/>
              <a:p>
                <a:endParaRPr lang="de-DE"/>
              </a:p>
            </p:txBody>
          </p:sp>
          <p:sp>
            <p:nvSpPr>
              <p:cNvPr id="12536" name="Line 252"/>
              <p:cNvSpPr>
                <a:spLocks noChangeShapeType="1"/>
              </p:cNvSpPr>
              <p:nvPr/>
            </p:nvSpPr>
            <p:spPr bwMode="auto">
              <a:xfrm>
                <a:off x="8261351" y="2376488"/>
                <a:ext cx="0" cy="180975"/>
              </a:xfrm>
              <a:prstGeom prst="line">
                <a:avLst/>
              </a:prstGeom>
              <a:noFill/>
              <a:ln w="25400">
                <a:solidFill>
                  <a:srgbClr val="000000"/>
                </a:solidFill>
                <a:round/>
                <a:headEnd/>
                <a:tailEnd/>
              </a:ln>
            </p:spPr>
            <p:txBody>
              <a:bodyPr/>
              <a:lstStyle/>
              <a:p>
                <a:endParaRPr lang="de-DE"/>
              </a:p>
            </p:txBody>
          </p:sp>
          <p:sp>
            <p:nvSpPr>
              <p:cNvPr id="12537" name="Line 253"/>
              <p:cNvSpPr>
                <a:spLocks noChangeShapeType="1"/>
              </p:cNvSpPr>
              <p:nvPr/>
            </p:nvSpPr>
            <p:spPr bwMode="auto">
              <a:xfrm>
                <a:off x="8310563" y="2309813"/>
                <a:ext cx="0" cy="195263"/>
              </a:xfrm>
              <a:prstGeom prst="line">
                <a:avLst/>
              </a:prstGeom>
              <a:noFill/>
              <a:ln w="25400">
                <a:solidFill>
                  <a:srgbClr val="000000"/>
                </a:solidFill>
                <a:round/>
                <a:headEnd/>
                <a:tailEnd/>
              </a:ln>
            </p:spPr>
            <p:txBody>
              <a:bodyPr/>
              <a:lstStyle/>
              <a:p>
                <a:endParaRPr lang="de-DE"/>
              </a:p>
            </p:txBody>
          </p:sp>
        </p:grpSp>
      </p:grpSp>
      <p:sp>
        <p:nvSpPr>
          <p:cNvPr id="284" name="TextBox 283"/>
          <p:cNvSpPr txBox="1"/>
          <p:nvPr/>
        </p:nvSpPr>
        <p:spPr>
          <a:xfrm>
            <a:off x="5908495" y="6080874"/>
            <a:ext cx="3048912" cy="338554"/>
          </a:xfrm>
          <a:prstGeom prst="rect">
            <a:avLst/>
          </a:prstGeom>
          <a:noFill/>
        </p:spPr>
        <p:txBody>
          <a:bodyPr wrap="none" rtlCol="0">
            <a:spAutoFit/>
          </a:bodyPr>
          <a:lstStyle/>
          <a:p>
            <a:r>
              <a:rPr lang="de-DE" sz="1600" dirty="0" smtClean="0">
                <a:latin typeface="Arial" pitchFamily="34" charset="0"/>
                <a:cs typeface="Arial" pitchFamily="34" charset="0"/>
              </a:rPr>
              <a:t>Taubert et al. (2010) </a:t>
            </a:r>
            <a:r>
              <a:rPr lang="de-DE" sz="1600" i="1" dirty="0" smtClean="0">
                <a:latin typeface="Arial" pitchFamily="34" charset="0"/>
                <a:cs typeface="Arial" pitchFamily="34" charset="0"/>
              </a:rPr>
              <a:t>J </a:t>
            </a:r>
            <a:r>
              <a:rPr lang="de-DE" sz="1600" i="1" dirty="0" err="1" smtClean="0">
                <a:latin typeface="Arial" pitchFamily="34" charset="0"/>
                <a:cs typeface="Arial" pitchFamily="34" charset="0"/>
              </a:rPr>
              <a:t>Neurosci</a:t>
            </a:r>
            <a:endParaRPr lang="de-DE" sz="1600" i="1" dirty="0" smtClean="0">
              <a:latin typeface="Arial" pitchFamily="34" charset="0"/>
              <a:cs typeface="Arial" pitchFamily="34" charset="0"/>
            </a:endParaRPr>
          </a:p>
        </p:txBody>
      </p:sp>
      <p:sp>
        <p:nvSpPr>
          <p:cNvPr id="285" name="Text Box 8"/>
          <p:cNvSpPr txBox="1">
            <a:spLocks noChangeArrowheads="1"/>
          </p:cNvSpPr>
          <p:nvPr/>
        </p:nvSpPr>
        <p:spPr bwMode="auto">
          <a:xfrm>
            <a:off x="2752051" y="213292"/>
            <a:ext cx="349326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Results: Behavioral</a:t>
            </a:r>
            <a:endParaRPr lang="en-US" sz="3000" dirty="0">
              <a:solidFill>
                <a:schemeClr val="accent2"/>
              </a:solidFill>
              <a:cs typeface="Arial" pitchFamily="34" charset="0"/>
            </a:endParaRPr>
          </a:p>
        </p:txBody>
      </p:sp>
    </p:spTree>
    <p:extLst>
      <p:ext uri="{BB962C8B-B14F-4D97-AF65-F5344CB8AC3E}">
        <p14:creationId xmlns:p14="http://schemas.microsoft.com/office/powerpoint/2010/main" xmlns="" val="33313254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33" name="Text Box 373"/>
          <p:cNvSpPr txBox="1">
            <a:spLocks noChangeArrowheads="1"/>
          </p:cNvSpPr>
          <p:nvPr/>
        </p:nvSpPr>
        <p:spPr bwMode="auto">
          <a:xfrm>
            <a:off x="7890111" y="5805265"/>
            <a:ext cx="1340432" cy="276999"/>
          </a:xfrm>
          <a:prstGeom prst="rect">
            <a:avLst/>
          </a:prstGeom>
          <a:noFill/>
          <a:ln w="9525">
            <a:noFill/>
            <a:miter lim="800000"/>
            <a:headEnd/>
            <a:tailEnd/>
          </a:ln>
          <a:effectLst/>
        </p:spPr>
        <p:txBody>
          <a:bodyPr wrap="none">
            <a:spAutoFit/>
          </a:bodyPr>
          <a:lstStyle/>
          <a:p>
            <a:pPr defTabSz="914400"/>
            <a:r>
              <a:rPr lang="de-DE" sz="1200">
                <a:latin typeface="Arial" pitchFamily="34" charset="0"/>
                <a:cs typeface="Arial" pitchFamily="34" charset="0"/>
              </a:rPr>
              <a:t>p&lt;0.05 corrected</a:t>
            </a:r>
            <a:endParaRPr lang="en-GB" sz="1200">
              <a:latin typeface="Arial" pitchFamily="34" charset="0"/>
              <a:cs typeface="Arial" pitchFamily="34" charset="0"/>
            </a:endParaRPr>
          </a:p>
        </p:txBody>
      </p:sp>
      <p:grpSp>
        <p:nvGrpSpPr>
          <p:cNvPr id="82" name="Group 81"/>
          <p:cNvGrpSpPr/>
          <p:nvPr/>
        </p:nvGrpSpPr>
        <p:grpSpPr>
          <a:xfrm>
            <a:off x="829734" y="933656"/>
            <a:ext cx="4258733" cy="839160"/>
            <a:chOff x="933450" y="792163"/>
            <a:chExt cx="4791075" cy="839160"/>
          </a:xfrm>
        </p:grpSpPr>
        <p:sp>
          <p:nvSpPr>
            <p:cNvPr id="41448" name="Line 488"/>
            <p:cNvSpPr>
              <a:spLocks noChangeShapeType="1"/>
            </p:cNvSpPr>
            <p:nvPr/>
          </p:nvSpPr>
          <p:spPr bwMode="auto">
            <a:xfrm rot="10800000">
              <a:off x="1359531" y="1592468"/>
              <a:ext cx="4197294" cy="0"/>
            </a:xfrm>
            <a:prstGeom prst="line">
              <a:avLst/>
            </a:prstGeom>
            <a:noFill/>
            <a:ln w="12700">
              <a:solidFill>
                <a:schemeClr val="tx1"/>
              </a:solidFill>
              <a:round/>
              <a:headEnd/>
              <a:tailEnd/>
            </a:ln>
            <a:effectLst/>
          </p:spPr>
          <p:txBody>
            <a:bodyPr/>
            <a:lstStyle/>
            <a:p>
              <a:endParaRPr lang="de-DE"/>
            </a:p>
          </p:txBody>
        </p:sp>
        <p:sp>
          <p:nvSpPr>
            <p:cNvPr id="41449" name="Line 489"/>
            <p:cNvSpPr>
              <a:spLocks noChangeShapeType="1"/>
            </p:cNvSpPr>
            <p:nvPr/>
          </p:nvSpPr>
          <p:spPr bwMode="auto">
            <a:xfrm rot="10800000">
              <a:off x="1359531" y="1301236"/>
              <a:ext cx="0" cy="294087"/>
            </a:xfrm>
            <a:prstGeom prst="line">
              <a:avLst/>
            </a:prstGeom>
            <a:noFill/>
            <a:ln w="12700">
              <a:solidFill>
                <a:schemeClr val="tx1"/>
              </a:solidFill>
              <a:round/>
              <a:headEnd/>
              <a:tailEnd/>
            </a:ln>
            <a:effectLst/>
          </p:spPr>
          <p:txBody>
            <a:bodyPr/>
            <a:lstStyle/>
            <a:p>
              <a:endParaRPr lang="de-DE"/>
            </a:p>
          </p:txBody>
        </p:sp>
        <p:pic>
          <p:nvPicPr>
            <p:cNvPr id="41450" name="Picture 490" descr="design_abbildungHG_weiss"/>
            <p:cNvPicPr>
              <a:picLocks noChangeAspect="1" noChangeArrowheads="1"/>
            </p:cNvPicPr>
            <p:nvPr/>
          </p:nvPicPr>
          <p:blipFill>
            <a:blip r:embed="rId2" cstate="print"/>
            <a:srcRect/>
            <a:stretch>
              <a:fillRect/>
            </a:stretch>
          </p:blipFill>
          <p:spPr bwMode="auto">
            <a:xfrm>
              <a:off x="992188" y="964321"/>
              <a:ext cx="349774" cy="329777"/>
            </a:xfrm>
            <a:prstGeom prst="rect">
              <a:avLst/>
            </a:prstGeom>
            <a:noFill/>
          </p:spPr>
        </p:pic>
        <p:pic>
          <p:nvPicPr>
            <p:cNvPr id="41451" name="Picture 491"/>
            <p:cNvPicPr>
              <a:picLocks noChangeAspect="1" noChangeArrowheads="1"/>
            </p:cNvPicPr>
            <p:nvPr/>
          </p:nvPicPr>
          <p:blipFill>
            <a:blip r:embed="rId3" cstate="print">
              <a:lum contrast="6000"/>
            </a:blip>
            <a:srcRect/>
            <a:stretch>
              <a:fillRect/>
            </a:stretch>
          </p:blipFill>
          <p:spPr bwMode="auto">
            <a:xfrm>
              <a:off x="1340365" y="1000011"/>
              <a:ext cx="445603" cy="209858"/>
            </a:xfrm>
            <a:prstGeom prst="rect">
              <a:avLst/>
            </a:prstGeom>
            <a:noFill/>
            <a:ln w="9525">
              <a:noFill/>
              <a:miter lim="800000"/>
              <a:headEnd/>
              <a:tailEnd/>
            </a:ln>
            <a:effectLst/>
          </p:spPr>
        </p:pic>
        <p:sp>
          <p:nvSpPr>
            <p:cNvPr id="41452" name="Line 492"/>
            <p:cNvSpPr>
              <a:spLocks noChangeShapeType="1"/>
            </p:cNvSpPr>
            <p:nvPr/>
          </p:nvSpPr>
          <p:spPr bwMode="auto">
            <a:xfrm>
              <a:off x="1456957" y="1595323"/>
              <a:ext cx="0" cy="36000"/>
            </a:xfrm>
            <a:prstGeom prst="line">
              <a:avLst/>
            </a:prstGeom>
            <a:noFill/>
            <a:ln w="9525">
              <a:solidFill>
                <a:schemeClr val="tx1"/>
              </a:solidFill>
              <a:round/>
              <a:headEnd/>
              <a:tailEnd/>
            </a:ln>
            <a:effectLst/>
          </p:spPr>
          <p:txBody>
            <a:bodyPr/>
            <a:lstStyle/>
            <a:p>
              <a:endParaRPr lang="de-DE"/>
            </a:p>
          </p:txBody>
        </p:sp>
        <p:sp>
          <p:nvSpPr>
            <p:cNvPr id="41453" name="Line 493"/>
            <p:cNvSpPr>
              <a:spLocks noChangeShapeType="1"/>
            </p:cNvSpPr>
            <p:nvPr/>
          </p:nvSpPr>
          <p:spPr bwMode="auto">
            <a:xfrm>
              <a:off x="1562368" y="1595323"/>
              <a:ext cx="0" cy="36000"/>
            </a:xfrm>
            <a:prstGeom prst="line">
              <a:avLst/>
            </a:prstGeom>
            <a:noFill/>
            <a:ln w="9525">
              <a:solidFill>
                <a:schemeClr val="tx1"/>
              </a:solidFill>
              <a:round/>
              <a:headEnd/>
              <a:tailEnd/>
            </a:ln>
            <a:effectLst/>
          </p:spPr>
          <p:txBody>
            <a:bodyPr/>
            <a:lstStyle/>
            <a:p>
              <a:endParaRPr lang="de-DE"/>
            </a:p>
          </p:txBody>
        </p:sp>
        <p:sp>
          <p:nvSpPr>
            <p:cNvPr id="41454" name="Line 494"/>
            <p:cNvSpPr>
              <a:spLocks noChangeShapeType="1"/>
            </p:cNvSpPr>
            <p:nvPr/>
          </p:nvSpPr>
          <p:spPr bwMode="auto">
            <a:xfrm>
              <a:off x="1662988" y="1595323"/>
              <a:ext cx="0" cy="36000"/>
            </a:xfrm>
            <a:prstGeom prst="line">
              <a:avLst/>
            </a:prstGeom>
            <a:noFill/>
            <a:ln w="9525">
              <a:solidFill>
                <a:schemeClr val="tx1"/>
              </a:solidFill>
              <a:round/>
              <a:headEnd/>
              <a:tailEnd/>
            </a:ln>
            <a:effectLst/>
          </p:spPr>
          <p:txBody>
            <a:bodyPr/>
            <a:lstStyle/>
            <a:p>
              <a:endParaRPr lang="de-DE"/>
            </a:p>
          </p:txBody>
        </p:sp>
        <p:sp>
          <p:nvSpPr>
            <p:cNvPr id="41455" name="Line 495"/>
            <p:cNvSpPr>
              <a:spLocks noChangeShapeType="1"/>
            </p:cNvSpPr>
            <p:nvPr/>
          </p:nvSpPr>
          <p:spPr bwMode="auto">
            <a:xfrm>
              <a:off x="1757220" y="1595323"/>
              <a:ext cx="0" cy="36000"/>
            </a:xfrm>
            <a:prstGeom prst="line">
              <a:avLst/>
            </a:prstGeom>
            <a:noFill/>
            <a:ln w="9525">
              <a:solidFill>
                <a:schemeClr val="tx1"/>
              </a:solidFill>
              <a:round/>
              <a:headEnd/>
              <a:tailEnd/>
            </a:ln>
            <a:effectLst/>
          </p:spPr>
          <p:txBody>
            <a:bodyPr/>
            <a:lstStyle/>
            <a:p>
              <a:endParaRPr lang="de-DE"/>
            </a:p>
          </p:txBody>
        </p:sp>
        <p:sp>
          <p:nvSpPr>
            <p:cNvPr id="41456" name="Line 496"/>
            <p:cNvSpPr>
              <a:spLocks noChangeShapeType="1"/>
            </p:cNvSpPr>
            <p:nvPr/>
          </p:nvSpPr>
          <p:spPr bwMode="auto">
            <a:xfrm>
              <a:off x="1862631" y="1595323"/>
              <a:ext cx="0" cy="36000"/>
            </a:xfrm>
            <a:prstGeom prst="line">
              <a:avLst/>
            </a:prstGeom>
            <a:noFill/>
            <a:ln w="9525">
              <a:solidFill>
                <a:schemeClr val="tx1"/>
              </a:solidFill>
              <a:round/>
              <a:headEnd/>
              <a:tailEnd/>
            </a:ln>
            <a:effectLst/>
          </p:spPr>
          <p:txBody>
            <a:bodyPr/>
            <a:lstStyle/>
            <a:p>
              <a:endParaRPr lang="de-DE"/>
            </a:p>
          </p:txBody>
        </p:sp>
        <p:sp>
          <p:nvSpPr>
            <p:cNvPr id="41457" name="Line 497"/>
            <p:cNvSpPr>
              <a:spLocks noChangeShapeType="1"/>
            </p:cNvSpPr>
            <p:nvPr/>
          </p:nvSpPr>
          <p:spPr bwMode="auto">
            <a:xfrm>
              <a:off x="1963251" y="1595323"/>
              <a:ext cx="0" cy="36000"/>
            </a:xfrm>
            <a:prstGeom prst="line">
              <a:avLst/>
            </a:prstGeom>
            <a:noFill/>
            <a:ln w="9525">
              <a:solidFill>
                <a:schemeClr val="tx1"/>
              </a:solidFill>
              <a:round/>
              <a:headEnd/>
              <a:tailEnd/>
            </a:ln>
            <a:effectLst/>
          </p:spPr>
          <p:txBody>
            <a:bodyPr/>
            <a:lstStyle/>
            <a:p>
              <a:endParaRPr lang="de-DE"/>
            </a:p>
          </p:txBody>
        </p:sp>
        <p:sp>
          <p:nvSpPr>
            <p:cNvPr id="41458" name="Line 498"/>
            <p:cNvSpPr>
              <a:spLocks noChangeShapeType="1"/>
            </p:cNvSpPr>
            <p:nvPr/>
          </p:nvSpPr>
          <p:spPr bwMode="auto">
            <a:xfrm rot="10800000">
              <a:off x="2060677" y="1252697"/>
              <a:ext cx="0" cy="339771"/>
            </a:xfrm>
            <a:prstGeom prst="line">
              <a:avLst/>
            </a:prstGeom>
            <a:noFill/>
            <a:ln w="12700">
              <a:solidFill>
                <a:schemeClr val="tx1"/>
              </a:solidFill>
              <a:round/>
              <a:headEnd/>
              <a:tailEnd/>
            </a:ln>
            <a:effectLst/>
          </p:spPr>
          <p:txBody>
            <a:bodyPr/>
            <a:lstStyle/>
            <a:p>
              <a:endParaRPr lang="de-DE"/>
            </a:p>
          </p:txBody>
        </p:sp>
        <p:sp>
          <p:nvSpPr>
            <p:cNvPr id="41459" name="Line 499"/>
            <p:cNvSpPr>
              <a:spLocks noChangeShapeType="1"/>
            </p:cNvSpPr>
            <p:nvPr/>
          </p:nvSpPr>
          <p:spPr bwMode="auto">
            <a:xfrm>
              <a:off x="2154909" y="1595323"/>
              <a:ext cx="0" cy="36000"/>
            </a:xfrm>
            <a:prstGeom prst="line">
              <a:avLst/>
            </a:prstGeom>
            <a:noFill/>
            <a:ln w="9525">
              <a:solidFill>
                <a:schemeClr val="tx1"/>
              </a:solidFill>
              <a:round/>
              <a:headEnd/>
              <a:tailEnd/>
            </a:ln>
            <a:effectLst/>
          </p:spPr>
          <p:txBody>
            <a:bodyPr/>
            <a:lstStyle/>
            <a:p>
              <a:endParaRPr lang="de-DE"/>
            </a:p>
          </p:txBody>
        </p:sp>
        <p:sp>
          <p:nvSpPr>
            <p:cNvPr id="41460" name="Line 500"/>
            <p:cNvSpPr>
              <a:spLocks noChangeShapeType="1"/>
            </p:cNvSpPr>
            <p:nvPr/>
          </p:nvSpPr>
          <p:spPr bwMode="auto">
            <a:xfrm>
              <a:off x="2258723" y="1595323"/>
              <a:ext cx="0" cy="36000"/>
            </a:xfrm>
            <a:prstGeom prst="line">
              <a:avLst/>
            </a:prstGeom>
            <a:noFill/>
            <a:ln w="9525">
              <a:solidFill>
                <a:schemeClr val="tx1"/>
              </a:solidFill>
              <a:round/>
              <a:headEnd/>
              <a:tailEnd/>
            </a:ln>
            <a:effectLst/>
          </p:spPr>
          <p:txBody>
            <a:bodyPr/>
            <a:lstStyle/>
            <a:p>
              <a:endParaRPr lang="de-DE"/>
            </a:p>
          </p:txBody>
        </p:sp>
        <p:sp>
          <p:nvSpPr>
            <p:cNvPr id="41461" name="Line 501"/>
            <p:cNvSpPr>
              <a:spLocks noChangeShapeType="1"/>
            </p:cNvSpPr>
            <p:nvPr/>
          </p:nvSpPr>
          <p:spPr bwMode="auto">
            <a:xfrm>
              <a:off x="2357746" y="1595323"/>
              <a:ext cx="0" cy="36000"/>
            </a:xfrm>
            <a:prstGeom prst="line">
              <a:avLst/>
            </a:prstGeom>
            <a:noFill/>
            <a:ln w="9525">
              <a:solidFill>
                <a:schemeClr val="tx1"/>
              </a:solidFill>
              <a:round/>
              <a:headEnd/>
              <a:tailEnd/>
            </a:ln>
            <a:effectLst/>
          </p:spPr>
          <p:txBody>
            <a:bodyPr/>
            <a:lstStyle/>
            <a:p>
              <a:endParaRPr lang="de-DE"/>
            </a:p>
          </p:txBody>
        </p:sp>
        <p:sp>
          <p:nvSpPr>
            <p:cNvPr id="41462" name="Line 502"/>
            <p:cNvSpPr>
              <a:spLocks noChangeShapeType="1"/>
            </p:cNvSpPr>
            <p:nvPr/>
          </p:nvSpPr>
          <p:spPr bwMode="auto">
            <a:xfrm>
              <a:off x="2453575" y="1595323"/>
              <a:ext cx="0" cy="36000"/>
            </a:xfrm>
            <a:prstGeom prst="line">
              <a:avLst/>
            </a:prstGeom>
            <a:noFill/>
            <a:ln w="9525">
              <a:solidFill>
                <a:schemeClr val="tx1"/>
              </a:solidFill>
              <a:round/>
              <a:headEnd/>
              <a:tailEnd/>
            </a:ln>
            <a:effectLst/>
          </p:spPr>
          <p:txBody>
            <a:bodyPr/>
            <a:lstStyle/>
            <a:p>
              <a:endParaRPr lang="de-DE"/>
            </a:p>
          </p:txBody>
        </p:sp>
        <p:sp>
          <p:nvSpPr>
            <p:cNvPr id="41463" name="Line 503"/>
            <p:cNvSpPr>
              <a:spLocks noChangeShapeType="1"/>
            </p:cNvSpPr>
            <p:nvPr/>
          </p:nvSpPr>
          <p:spPr bwMode="auto">
            <a:xfrm>
              <a:off x="2560583" y="1595323"/>
              <a:ext cx="0" cy="36000"/>
            </a:xfrm>
            <a:prstGeom prst="line">
              <a:avLst/>
            </a:prstGeom>
            <a:noFill/>
            <a:ln w="9525">
              <a:solidFill>
                <a:schemeClr val="tx1"/>
              </a:solidFill>
              <a:round/>
              <a:headEnd/>
              <a:tailEnd/>
            </a:ln>
            <a:effectLst/>
          </p:spPr>
          <p:txBody>
            <a:bodyPr/>
            <a:lstStyle/>
            <a:p>
              <a:endParaRPr lang="de-DE"/>
            </a:p>
          </p:txBody>
        </p:sp>
        <p:sp>
          <p:nvSpPr>
            <p:cNvPr id="41464" name="Line 504"/>
            <p:cNvSpPr>
              <a:spLocks noChangeShapeType="1"/>
            </p:cNvSpPr>
            <p:nvPr/>
          </p:nvSpPr>
          <p:spPr bwMode="auto">
            <a:xfrm>
              <a:off x="2658009" y="1595323"/>
              <a:ext cx="0" cy="36000"/>
            </a:xfrm>
            <a:prstGeom prst="line">
              <a:avLst/>
            </a:prstGeom>
            <a:noFill/>
            <a:ln w="9525">
              <a:solidFill>
                <a:schemeClr val="tx1"/>
              </a:solidFill>
              <a:round/>
              <a:headEnd/>
              <a:tailEnd/>
            </a:ln>
            <a:effectLst/>
          </p:spPr>
          <p:txBody>
            <a:bodyPr/>
            <a:lstStyle/>
            <a:p>
              <a:endParaRPr lang="de-DE"/>
            </a:p>
          </p:txBody>
        </p:sp>
        <p:sp>
          <p:nvSpPr>
            <p:cNvPr id="41465" name="Line 505"/>
            <p:cNvSpPr>
              <a:spLocks noChangeShapeType="1"/>
            </p:cNvSpPr>
            <p:nvPr/>
          </p:nvSpPr>
          <p:spPr bwMode="auto">
            <a:xfrm rot="10800000">
              <a:off x="2760226" y="1299808"/>
              <a:ext cx="0" cy="292660"/>
            </a:xfrm>
            <a:prstGeom prst="line">
              <a:avLst/>
            </a:prstGeom>
            <a:noFill/>
            <a:ln w="12700">
              <a:solidFill>
                <a:schemeClr val="tx1"/>
              </a:solidFill>
              <a:round/>
              <a:headEnd/>
              <a:tailEnd/>
            </a:ln>
            <a:effectLst/>
          </p:spPr>
          <p:txBody>
            <a:bodyPr/>
            <a:lstStyle/>
            <a:p>
              <a:endParaRPr lang="de-DE"/>
            </a:p>
          </p:txBody>
        </p:sp>
        <p:sp>
          <p:nvSpPr>
            <p:cNvPr id="41466" name="Line 506"/>
            <p:cNvSpPr>
              <a:spLocks noChangeShapeType="1"/>
            </p:cNvSpPr>
            <p:nvPr/>
          </p:nvSpPr>
          <p:spPr bwMode="auto">
            <a:xfrm>
              <a:off x="2856055" y="1595323"/>
              <a:ext cx="0" cy="36000"/>
            </a:xfrm>
            <a:prstGeom prst="line">
              <a:avLst/>
            </a:prstGeom>
            <a:noFill/>
            <a:ln w="9525">
              <a:solidFill>
                <a:schemeClr val="tx1"/>
              </a:solidFill>
              <a:round/>
              <a:headEnd/>
              <a:tailEnd/>
            </a:ln>
            <a:effectLst/>
          </p:spPr>
          <p:txBody>
            <a:bodyPr/>
            <a:lstStyle/>
            <a:p>
              <a:endParaRPr lang="de-DE"/>
            </a:p>
          </p:txBody>
        </p:sp>
        <p:sp>
          <p:nvSpPr>
            <p:cNvPr id="41467" name="Line 507"/>
            <p:cNvSpPr>
              <a:spLocks noChangeShapeType="1"/>
            </p:cNvSpPr>
            <p:nvPr/>
          </p:nvSpPr>
          <p:spPr bwMode="auto">
            <a:xfrm>
              <a:off x="2963063" y="1595323"/>
              <a:ext cx="0" cy="36000"/>
            </a:xfrm>
            <a:prstGeom prst="line">
              <a:avLst/>
            </a:prstGeom>
            <a:noFill/>
            <a:ln w="9525">
              <a:solidFill>
                <a:schemeClr val="tx1"/>
              </a:solidFill>
              <a:round/>
              <a:headEnd/>
              <a:tailEnd/>
            </a:ln>
            <a:effectLst/>
          </p:spPr>
          <p:txBody>
            <a:bodyPr/>
            <a:lstStyle/>
            <a:p>
              <a:endParaRPr lang="de-DE"/>
            </a:p>
          </p:txBody>
        </p:sp>
        <p:sp>
          <p:nvSpPr>
            <p:cNvPr id="41468" name="Line 508"/>
            <p:cNvSpPr>
              <a:spLocks noChangeShapeType="1"/>
            </p:cNvSpPr>
            <p:nvPr/>
          </p:nvSpPr>
          <p:spPr bwMode="auto">
            <a:xfrm>
              <a:off x="3060489" y="1595323"/>
              <a:ext cx="0" cy="36000"/>
            </a:xfrm>
            <a:prstGeom prst="line">
              <a:avLst/>
            </a:prstGeom>
            <a:noFill/>
            <a:ln w="9525">
              <a:solidFill>
                <a:schemeClr val="tx1"/>
              </a:solidFill>
              <a:round/>
              <a:headEnd/>
              <a:tailEnd/>
            </a:ln>
            <a:effectLst/>
          </p:spPr>
          <p:txBody>
            <a:bodyPr/>
            <a:lstStyle/>
            <a:p>
              <a:endParaRPr lang="de-DE"/>
            </a:p>
          </p:txBody>
        </p:sp>
        <p:sp>
          <p:nvSpPr>
            <p:cNvPr id="41469" name="Line 509"/>
            <p:cNvSpPr>
              <a:spLocks noChangeShapeType="1"/>
            </p:cNvSpPr>
            <p:nvPr/>
          </p:nvSpPr>
          <p:spPr bwMode="auto">
            <a:xfrm>
              <a:off x="3159512" y="1595323"/>
              <a:ext cx="0" cy="36000"/>
            </a:xfrm>
            <a:prstGeom prst="line">
              <a:avLst/>
            </a:prstGeom>
            <a:noFill/>
            <a:ln w="9525">
              <a:solidFill>
                <a:schemeClr val="tx1"/>
              </a:solidFill>
              <a:round/>
              <a:headEnd/>
              <a:tailEnd/>
            </a:ln>
            <a:effectLst/>
          </p:spPr>
          <p:txBody>
            <a:bodyPr/>
            <a:lstStyle/>
            <a:p>
              <a:endParaRPr lang="de-DE"/>
            </a:p>
          </p:txBody>
        </p:sp>
        <p:sp>
          <p:nvSpPr>
            <p:cNvPr id="41470" name="Line 510"/>
            <p:cNvSpPr>
              <a:spLocks noChangeShapeType="1"/>
            </p:cNvSpPr>
            <p:nvPr/>
          </p:nvSpPr>
          <p:spPr bwMode="auto">
            <a:xfrm>
              <a:off x="3263326" y="1595323"/>
              <a:ext cx="0" cy="36000"/>
            </a:xfrm>
            <a:prstGeom prst="line">
              <a:avLst/>
            </a:prstGeom>
            <a:noFill/>
            <a:ln w="9525">
              <a:solidFill>
                <a:schemeClr val="tx1"/>
              </a:solidFill>
              <a:round/>
              <a:headEnd/>
              <a:tailEnd/>
            </a:ln>
            <a:effectLst/>
          </p:spPr>
          <p:txBody>
            <a:bodyPr/>
            <a:lstStyle/>
            <a:p>
              <a:endParaRPr lang="de-DE"/>
            </a:p>
          </p:txBody>
        </p:sp>
        <p:sp>
          <p:nvSpPr>
            <p:cNvPr id="41471" name="Line 511"/>
            <p:cNvSpPr>
              <a:spLocks noChangeShapeType="1"/>
            </p:cNvSpPr>
            <p:nvPr/>
          </p:nvSpPr>
          <p:spPr bwMode="auto">
            <a:xfrm>
              <a:off x="3360752" y="1595323"/>
              <a:ext cx="0" cy="36000"/>
            </a:xfrm>
            <a:prstGeom prst="line">
              <a:avLst/>
            </a:prstGeom>
            <a:noFill/>
            <a:ln w="9525">
              <a:solidFill>
                <a:schemeClr val="tx1"/>
              </a:solidFill>
              <a:round/>
              <a:headEnd/>
              <a:tailEnd/>
            </a:ln>
            <a:effectLst/>
          </p:spPr>
          <p:txBody>
            <a:bodyPr/>
            <a:lstStyle/>
            <a:p>
              <a:endParaRPr lang="de-DE"/>
            </a:p>
          </p:txBody>
        </p:sp>
        <p:sp>
          <p:nvSpPr>
            <p:cNvPr id="41472" name="Line 512"/>
            <p:cNvSpPr>
              <a:spLocks noChangeShapeType="1"/>
            </p:cNvSpPr>
            <p:nvPr/>
          </p:nvSpPr>
          <p:spPr bwMode="auto">
            <a:xfrm rot="10800000">
              <a:off x="3453387" y="1252697"/>
              <a:ext cx="0" cy="339771"/>
            </a:xfrm>
            <a:prstGeom prst="line">
              <a:avLst/>
            </a:prstGeom>
            <a:noFill/>
            <a:ln w="12700">
              <a:solidFill>
                <a:schemeClr val="tx1"/>
              </a:solidFill>
              <a:round/>
              <a:headEnd/>
              <a:tailEnd/>
            </a:ln>
            <a:effectLst/>
          </p:spPr>
          <p:txBody>
            <a:bodyPr/>
            <a:lstStyle/>
            <a:p>
              <a:endParaRPr lang="de-DE"/>
            </a:p>
          </p:txBody>
        </p:sp>
        <p:sp>
          <p:nvSpPr>
            <p:cNvPr id="41473" name="Line 513"/>
            <p:cNvSpPr>
              <a:spLocks noChangeShapeType="1"/>
            </p:cNvSpPr>
            <p:nvPr/>
          </p:nvSpPr>
          <p:spPr bwMode="auto">
            <a:xfrm>
              <a:off x="3554007" y="1595323"/>
              <a:ext cx="0" cy="36000"/>
            </a:xfrm>
            <a:prstGeom prst="line">
              <a:avLst/>
            </a:prstGeom>
            <a:noFill/>
            <a:ln w="9525">
              <a:solidFill>
                <a:schemeClr val="tx1"/>
              </a:solidFill>
              <a:round/>
              <a:headEnd/>
              <a:tailEnd/>
            </a:ln>
            <a:effectLst/>
          </p:spPr>
          <p:txBody>
            <a:bodyPr/>
            <a:lstStyle/>
            <a:p>
              <a:endParaRPr lang="de-DE"/>
            </a:p>
          </p:txBody>
        </p:sp>
        <p:sp>
          <p:nvSpPr>
            <p:cNvPr id="41474" name="Line 514"/>
            <p:cNvSpPr>
              <a:spLocks noChangeShapeType="1"/>
            </p:cNvSpPr>
            <p:nvPr/>
          </p:nvSpPr>
          <p:spPr bwMode="auto">
            <a:xfrm>
              <a:off x="3657821" y="1595323"/>
              <a:ext cx="0" cy="36000"/>
            </a:xfrm>
            <a:prstGeom prst="line">
              <a:avLst/>
            </a:prstGeom>
            <a:noFill/>
            <a:ln w="9525">
              <a:solidFill>
                <a:schemeClr val="tx1"/>
              </a:solidFill>
              <a:round/>
              <a:headEnd/>
              <a:tailEnd/>
            </a:ln>
            <a:effectLst/>
          </p:spPr>
          <p:txBody>
            <a:bodyPr/>
            <a:lstStyle/>
            <a:p>
              <a:endParaRPr lang="de-DE"/>
            </a:p>
          </p:txBody>
        </p:sp>
        <p:sp>
          <p:nvSpPr>
            <p:cNvPr id="41475" name="Line 515"/>
            <p:cNvSpPr>
              <a:spLocks noChangeShapeType="1"/>
            </p:cNvSpPr>
            <p:nvPr/>
          </p:nvSpPr>
          <p:spPr bwMode="auto">
            <a:xfrm>
              <a:off x="3758441" y="1595323"/>
              <a:ext cx="0" cy="36000"/>
            </a:xfrm>
            <a:prstGeom prst="line">
              <a:avLst/>
            </a:prstGeom>
            <a:noFill/>
            <a:ln w="9525">
              <a:solidFill>
                <a:schemeClr val="tx1"/>
              </a:solidFill>
              <a:round/>
              <a:headEnd/>
              <a:tailEnd/>
            </a:ln>
            <a:effectLst/>
          </p:spPr>
          <p:txBody>
            <a:bodyPr/>
            <a:lstStyle/>
            <a:p>
              <a:endParaRPr lang="de-DE"/>
            </a:p>
          </p:txBody>
        </p:sp>
        <p:sp>
          <p:nvSpPr>
            <p:cNvPr id="41476" name="Line 516"/>
            <p:cNvSpPr>
              <a:spLocks noChangeShapeType="1"/>
            </p:cNvSpPr>
            <p:nvPr/>
          </p:nvSpPr>
          <p:spPr bwMode="auto">
            <a:xfrm>
              <a:off x="3854270" y="1595323"/>
              <a:ext cx="0" cy="36000"/>
            </a:xfrm>
            <a:prstGeom prst="line">
              <a:avLst/>
            </a:prstGeom>
            <a:noFill/>
            <a:ln w="9525">
              <a:solidFill>
                <a:schemeClr val="tx1"/>
              </a:solidFill>
              <a:round/>
              <a:headEnd/>
              <a:tailEnd/>
            </a:ln>
            <a:effectLst/>
          </p:spPr>
          <p:txBody>
            <a:bodyPr/>
            <a:lstStyle/>
            <a:p>
              <a:endParaRPr lang="de-DE"/>
            </a:p>
          </p:txBody>
        </p:sp>
        <p:sp>
          <p:nvSpPr>
            <p:cNvPr id="41477" name="Line 517"/>
            <p:cNvSpPr>
              <a:spLocks noChangeShapeType="1"/>
            </p:cNvSpPr>
            <p:nvPr/>
          </p:nvSpPr>
          <p:spPr bwMode="auto">
            <a:xfrm>
              <a:off x="3959681" y="1595323"/>
              <a:ext cx="0" cy="36000"/>
            </a:xfrm>
            <a:prstGeom prst="line">
              <a:avLst/>
            </a:prstGeom>
            <a:noFill/>
            <a:ln w="9525">
              <a:solidFill>
                <a:schemeClr val="tx1"/>
              </a:solidFill>
              <a:round/>
              <a:headEnd/>
              <a:tailEnd/>
            </a:ln>
            <a:effectLst/>
          </p:spPr>
          <p:txBody>
            <a:bodyPr/>
            <a:lstStyle/>
            <a:p>
              <a:endParaRPr lang="de-DE"/>
            </a:p>
          </p:txBody>
        </p:sp>
        <p:sp>
          <p:nvSpPr>
            <p:cNvPr id="41478" name="Line 518"/>
            <p:cNvSpPr>
              <a:spLocks noChangeShapeType="1"/>
            </p:cNvSpPr>
            <p:nvPr/>
          </p:nvSpPr>
          <p:spPr bwMode="auto">
            <a:xfrm>
              <a:off x="4058704" y="1595323"/>
              <a:ext cx="0" cy="36000"/>
            </a:xfrm>
            <a:prstGeom prst="line">
              <a:avLst/>
            </a:prstGeom>
            <a:noFill/>
            <a:ln w="9525">
              <a:solidFill>
                <a:schemeClr val="tx1"/>
              </a:solidFill>
              <a:round/>
              <a:headEnd/>
              <a:tailEnd/>
            </a:ln>
            <a:effectLst/>
          </p:spPr>
          <p:txBody>
            <a:bodyPr/>
            <a:lstStyle/>
            <a:p>
              <a:endParaRPr lang="de-DE"/>
            </a:p>
          </p:txBody>
        </p:sp>
        <p:sp>
          <p:nvSpPr>
            <p:cNvPr id="41479" name="Line 519"/>
            <p:cNvSpPr>
              <a:spLocks noChangeShapeType="1"/>
            </p:cNvSpPr>
            <p:nvPr/>
          </p:nvSpPr>
          <p:spPr bwMode="auto">
            <a:xfrm rot="10800000">
              <a:off x="4162518" y="1299808"/>
              <a:ext cx="0" cy="292660"/>
            </a:xfrm>
            <a:prstGeom prst="line">
              <a:avLst/>
            </a:prstGeom>
            <a:noFill/>
            <a:ln w="12700">
              <a:solidFill>
                <a:schemeClr val="tx1"/>
              </a:solidFill>
              <a:round/>
              <a:headEnd/>
              <a:tailEnd/>
            </a:ln>
            <a:effectLst/>
          </p:spPr>
          <p:txBody>
            <a:bodyPr/>
            <a:lstStyle/>
            <a:p>
              <a:endParaRPr lang="de-DE"/>
            </a:p>
          </p:txBody>
        </p:sp>
        <p:sp>
          <p:nvSpPr>
            <p:cNvPr id="41480" name="Line 520"/>
            <p:cNvSpPr>
              <a:spLocks noChangeShapeType="1"/>
            </p:cNvSpPr>
            <p:nvPr/>
          </p:nvSpPr>
          <p:spPr bwMode="auto">
            <a:xfrm>
              <a:off x="4258347" y="1595323"/>
              <a:ext cx="0" cy="36000"/>
            </a:xfrm>
            <a:prstGeom prst="line">
              <a:avLst/>
            </a:prstGeom>
            <a:noFill/>
            <a:ln w="9525">
              <a:solidFill>
                <a:schemeClr val="tx1"/>
              </a:solidFill>
              <a:round/>
              <a:headEnd/>
              <a:tailEnd/>
            </a:ln>
            <a:effectLst/>
          </p:spPr>
          <p:txBody>
            <a:bodyPr/>
            <a:lstStyle/>
            <a:p>
              <a:endParaRPr lang="de-DE"/>
            </a:p>
          </p:txBody>
        </p:sp>
        <p:sp>
          <p:nvSpPr>
            <p:cNvPr id="41481" name="Line 521"/>
            <p:cNvSpPr>
              <a:spLocks noChangeShapeType="1"/>
            </p:cNvSpPr>
            <p:nvPr/>
          </p:nvSpPr>
          <p:spPr bwMode="auto">
            <a:xfrm>
              <a:off x="4363759" y="1595323"/>
              <a:ext cx="0" cy="36000"/>
            </a:xfrm>
            <a:prstGeom prst="line">
              <a:avLst/>
            </a:prstGeom>
            <a:noFill/>
            <a:ln w="9525">
              <a:solidFill>
                <a:schemeClr val="tx1"/>
              </a:solidFill>
              <a:round/>
              <a:headEnd/>
              <a:tailEnd/>
            </a:ln>
            <a:effectLst/>
          </p:spPr>
          <p:txBody>
            <a:bodyPr/>
            <a:lstStyle/>
            <a:p>
              <a:endParaRPr lang="de-DE"/>
            </a:p>
          </p:txBody>
        </p:sp>
        <p:sp>
          <p:nvSpPr>
            <p:cNvPr id="41482" name="Line 522"/>
            <p:cNvSpPr>
              <a:spLocks noChangeShapeType="1"/>
            </p:cNvSpPr>
            <p:nvPr/>
          </p:nvSpPr>
          <p:spPr bwMode="auto">
            <a:xfrm>
              <a:off x="4462781" y="1595323"/>
              <a:ext cx="0" cy="36000"/>
            </a:xfrm>
            <a:prstGeom prst="line">
              <a:avLst/>
            </a:prstGeom>
            <a:noFill/>
            <a:ln w="9525">
              <a:solidFill>
                <a:schemeClr val="tx1"/>
              </a:solidFill>
              <a:round/>
              <a:headEnd/>
              <a:tailEnd/>
            </a:ln>
            <a:effectLst/>
          </p:spPr>
          <p:txBody>
            <a:bodyPr/>
            <a:lstStyle/>
            <a:p>
              <a:endParaRPr lang="de-DE"/>
            </a:p>
          </p:txBody>
        </p:sp>
        <p:sp>
          <p:nvSpPr>
            <p:cNvPr id="41483" name="Line 523"/>
            <p:cNvSpPr>
              <a:spLocks noChangeShapeType="1"/>
            </p:cNvSpPr>
            <p:nvPr/>
          </p:nvSpPr>
          <p:spPr bwMode="auto">
            <a:xfrm>
              <a:off x="4558610" y="1595323"/>
              <a:ext cx="0" cy="36000"/>
            </a:xfrm>
            <a:prstGeom prst="line">
              <a:avLst/>
            </a:prstGeom>
            <a:noFill/>
            <a:ln w="9525">
              <a:solidFill>
                <a:schemeClr val="tx1"/>
              </a:solidFill>
              <a:round/>
              <a:headEnd/>
              <a:tailEnd/>
            </a:ln>
            <a:effectLst/>
          </p:spPr>
          <p:txBody>
            <a:bodyPr/>
            <a:lstStyle/>
            <a:p>
              <a:endParaRPr lang="de-DE"/>
            </a:p>
          </p:txBody>
        </p:sp>
        <p:sp>
          <p:nvSpPr>
            <p:cNvPr id="41484" name="Line 524"/>
            <p:cNvSpPr>
              <a:spLocks noChangeShapeType="1"/>
            </p:cNvSpPr>
            <p:nvPr/>
          </p:nvSpPr>
          <p:spPr bwMode="auto">
            <a:xfrm>
              <a:off x="4664022" y="1595323"/>
              <a:ext cx="0" cy="36000"/>
            </a:xfrm>
            <a:prstGeom prst="line">
              <a:avLst/>
            </a:prstGeom>
            <a:noFill/>
            <a:ln w="9525">
              <a:solidFill>
                <a:schemeClr val="tx1"/>
              </a:solidFill>
              <a:round/>
              <a:headEnd/>
              <a:tailEnd/>
            </a:ln>
            <a:effectLst/>
          </p:spPr>
          <p:txBody>
            <a:bodyPr/>
            <a:lstStyle/>
            <a:p>
              <a:endParaRPr lang="de-DE"/>
            </a:p>
          </p:txBody>
        </p:sp>
        <p:sp>
          <p:nvSpPr>
            <p:cNvPr id="41485" name="Line 525"/>
            <p:cNvSpPr>
              <a:spLocks noChangeShapeType="1"/>
            </p:cNvSpPr>
            <p:nvPr/>
          </p:nvSpPr>
          <p:spPr bwMode="auto">
            <a:xfrm>
              <a:off x="4763044" y="1595323"/>
              <a:ext cx="0" cy="36000"/>
            </a:xfrm>
            <a:prstGeom prst="line">
              <a:avLst/>
            </a:prstGeom>
            <a:noFill/>
            <a:ln w="9525">
              <a:solidFill>
                <a:schemeClr val="tx1"/>
              </a:solidFill>
              <a:round/>
              <a:headEnd/>
              <a:tailEnd/>
            </a:ln>
            <a:effectLst/>
          </p:spPr>
          <p:txBody>
            <a:bodyPr/>
            <a:lstStyle/>
            <a:p>
              <a:endParaRPr lang="de-DE"/>
            </a:p>
          </p:txBody>
        </p:sp>
        <p:sp>
          <p:nvSpPr>
            <p:cNvPr id="41486" name="Line 526"/>
            <p:cNvSpPr>
              <a:spLocks noChangeShapeType="1"/>
            </p:cNvSpPr>
            <p:nvPr/>
          </p:nvSpPr>
          <p:spPr bwMode="auto">
            <a:xfrm rot="10800000">
              <a:off x="4855679" y="1252697"/>
              <a:ext cx="0" cy="339771"/>
            </a:xfrm>
            <a:prstGeom prst="line">
              <a:avLst/>
            </a:prstGeom>
            <a:noFill/>
            <a:ln w="12700">
              <a:solidFill>
                <a:schemeClr val="tx1"/>
              </a:solidFill>
              <a:round/>
              <a:headEnd/>
              <a:tailEnd/>
            </a:ln>
            <a:effectLst/>
          </p:spPr>
          <p:txBody>
            <a:bodyPr/>
            <a:lstStyle/>
            <a:p>
              <a:endParaRPr lang="de-DE"/>
            </a:p>
          </p:txBody>
        </p:sp>
        <p:sp>
          <p:nvSpPr>
            <p:cNvPr id="41487" name="Line 527"/>
            <p:cNvSpPr>
              <a:spLocks noChangeShapeType="1"/>
            </p:cNvSpPr>
            <p:nvPr/>
          </p:nvSpPr>
          <p:spPr bwMode="auto">
            <a:xfrm>
              <a:off x="4956299" y="1595323"/>
              <a:ext cx="0" cy="36000"/>
            </a:xfrm>
            <a:prstGeom prst="line">
              <a:avLst/>
            </a:prstGeom>
            <a:noFill/>
            <a:ln w="9525">
              <a:solidFill>
                <a:schemeClr val="tx1"/>
              </a:solidFill>
              <a:round/>
              <a:headEnd/>
              <a:tailEnd/>
            </a:ln>
            <a:effectLst/>
          </p:spPr>
          <p:txBody>
            <a:bodyPr/>
            <a:lstStyle/>
            <a:p>
              <a:endParaRPr lang="de-DE"/>
            </a:p>
          </p:txBody>
        </p:sp>
        <p:sp>
          <p:nvSpPr>
            <p:cNvPr id="41488" name="Line 528"/>
            <p:cNvSpPr>
              <a:spLocks noChangeShapeType="1"/>
            </p:cNvSpPr>
            <p:nvPr/>
          </p:nvSpPr>
          <p:spPr bwMode="auto">
            <a:xfrm>
              <a:off x="5061710" y="1595323"/>
              <a:ext cx="0" cy="36000"/>
            </a:xfrm>
            <a:prstGeom prst="line">
              <a:avLst/>
            </a:prstGeom>
            <a:noFill/>
            <a:ln w="9525">
              <a:solidFill>
                <a:schemeClr val="tx1"/>
              </a:solidFill>
              <a:round/>
              <a:headEnd/>
              <a:tailEnd/>
            </a:ln>
            <a:effectLst/>
          </p:spPr>
          <p:txBody>
            <a:bodyPr/>
            <a:lstStyle/>
            <a:p>
              <a:endParaRPr lang="de-DE"/>
            </a:p>
          </p:txBody>
        </p:sp>
        <p:sp>
          <p:nvSpPr>
            <p:cNvPr id="41489" name="Line 529"/>
            <p:cNvSpPr>
              <a:spLocks noChangeShapeType="1"/>
            </p:cNvSpPr>
            <p:nvPr/>
          </p:nvSpPr>
          <p:spPr bwMode="auto">
            <a:xfrm>
              <a:off x="5160733" y="1595323"/>
              <a:ext cx="0" cy="36000"/>
            </a:xfrm>
            <a:prstGeom prst="line">
              <a:avLst/>
            </a:prstGeom>
            <a:noFill/>
            <a:ln w="9525">
              <a:solidFill>
                <a:schemeClr val="tx1"/>
              </a:solidFill>
              <a:round/>
              <a:headEnd/>
              <a:tailEnd/>
            </a:ln>
            <a:effectLst/>
          </p:spPr>
          <p:txBody>
            <a:bodyPr/>
            <a:lstStyle/>
            <a:p>
              <a:endParaRPr lang="de-DE"/>
            </a:p>
          </p:txBody>
        </p:sp>
        <p:sp>
          <p:nvSpPr>
            <p:cNvPr id="41490" name="Line 530"/>
            <p:cNvSpPr>
              <a:spLocks noChangeShapeType="1"/>
            </p:cNvSpPr>
            <p:nvPr/>
          </p:nvSpPr>
          <p:spPr bwMode="auto">
            <a:xfrm>
              <a:off x="5258159" y="1595323"/>
              <a:ext cx="0" cy="36000"/>
            </a:xfrm>
            <a:prstGeom prst="line">
              <a:avLst/>
            </a:prstGeom>
            <a:noFill/>
            <a:ln w="9525">
              <a:solidFill>
                <a:schemeClr val="tx1"/>
              </a:solidFill>
              <a:round/>
              <a:headEnd/>
              <a:tailEnd/>
            </a:ln>
            <a:effectLst/>
          </p:spPr>
          <p:txBody>
            <a:bodyPr/>
            <a:lstStyle/>
            <a:p>
              <a:endParaRPr lang="de-DE"/>
            </a:p>
          </p:txBody>
        </p:sp>
        <p:sp>
          <p:nvSpPr>
            <p:cNvPr id="41491" name="Line 531"/>
            <p:cNvSpPr>
              <a:spLocks noChangeShapeType="1"/>
            </p:cNvSpPr>
            <p:nvPr/>
          </p:nvSpPr>
          <p:spPr bwMode="auto">
            <a:xfrm>
              <a:off x="5360376" y="1595323"/>
              <a:ext cx="0" cy="36000"/>
            </a:xfrm>
            <a:prstGeom prst="line">
              <a:avLst/>
            </a:prstGeom>
            <a:noFill/>
            <a:ln w="9525">
              <a:solidFill>
                <a:schemeClr val="tx1"/>
              </a:solidFill>
              <a:round/>
              <a:headEnd/>
              <a:tailEnd/>
            </a:ln>
            <a:effectLst/>
          </p:spPr>
          <p:txBody>
            <a:bodyPr/>
            <a:lstStyle/>
            <a:p>
              <a:endParaRPr lang="de-DE"/>
            </a:p>
          </p:txBody>
        </p:sp>
        <p:sp>
          <p:nvSpPr>
            <p:cNvPr id="41492" name="Line 532"/>
            <p:cNvSpPr>
              <a:spLocks noChangeShapeType="1"/>
            </p:cNvSpPr>
            <p:nvPr/>
          </p:nvSpPr>
          <p:spPr bwMode="auto">
            <a:xfrm>
              <a:off x="5460996" y="1595323"/>
              <a:ext cx="0" cy="36000"/>
            </a:xfrm>
            <a:prstGeom prst="line">
              <a:avLst/>
            </a:prstGeom>
            <a:noFill/>
            <a:ln w="9525">
              <a:solidFill>
                <a:schemeClr val="tx1"/>
              </a:solidFill>
              <a:round/>
              <a:headEnd/>
              <a:tailEnd/>
            </a:ln>
            <a:effectLst/>
          </p:spPr>
          <p:txBody>
            <a:bodyPr/>
            <a:lstStyle/>
            <a:p>
              <a:endParaRPr lang="de-DE"/>
            </a:p>
          </p:txBody>
        </p:sp>
        <p:sp>
          <p:nvSpPr>
            <p:cNvPr id="41493" name="Line 533"/>
            <p:cNvSpPr>
              <a:spLocks noChangeShapeType="1"/>
            </p:cNvSpPr>
            <p:nvPr/>
          </p:nvSpPr>
          <p:spPr bwMode="auto">
            <a:xfrm rot="10800000">
              <a:off x="5553631" y="1299808"/>
              <a:ext cx="0" cy="292660"/>
            </a:xfrm>
            <a:prstGeom prst="line">
              <a:avLst/>
            </a:prstGeom>
            <a:noFill/>
            <a:ln w="12700">
              <a:solidFill>
                <a:schemeClr val="tx1"/>
              </a:solidFill>
              <a:round/>
              <a:headEnd/>
              <a:tailEnd/>
            </a:ln>
            <a:effectLst/>
          </p:spPr>
          <p:txBody>
            <a:bodyPr/>
            <a:lstStyle/>
            <a:p>
              <a:endParaRPr lang="de-DE"/>
            </a:p>
          </p:txBody>
        </p:sp>
        <p:sp>
          <p:nvSpPr>
            <p:cNvPr id="41494" name="Line 534"/>
            <p:cNvSpPr>
              <a:spLocks noChangeShapeType="1"/>
            </p:cNvSpPr>
            <p:nvPr/>
          </p:nvSpPr>
          <p:spPr bwMode="auto">
            <a:xfrm>
              <a:off x="1158291" y="858678"/>
              <a:ext cx="0" cy="114209"/>
            </a:xfrm>
            <a:prstGeom prst="line">
              <a:avLst/>
            </a:prstGeom>
            <a:noFill/>
            <a:ln w="12700">
              <a:solidFill>
                <a:schemeClr val="tx1"/>
              </a:solidFill>
              <a:round/>
              <a:headEnd/>
              <a:tailEnd/>
            </a:ln>
            <a:effectLst/>
          </p:spPr>
          <p:txBody>
            <a:bodyPr/>
            <a:lstStyle/>
            <a:p>
              <a:endParaRPr lang="de-DE"/>
            </a:p>
          </p:txBody>
        </p:sp>
        <p:sp>
          <p:nvSpPr>
            <p:cNvPr id="41495" name="Line 535"/>
            <p:cNvSpPr>
              <a:spLocks noChangeShapeType="1"/>
            </p:cNvSpPr>
            <p:nvPr/>
          </p:nvSpPr>
          <p:spPr bwMode="auto">
            <a:xfrm>
              <a:off x="1147111" y="858678"/>
              <a:ext cx="405675" cy="0"/>
            </a:xfrm>
            <a:prstGeom prst="line">
              <a:avLst/>
            </a:prstGeom>
            <a:noFill/>
            <a:ln w="12700">
              <a:solidFill>
                <a:schemeClr val="tx1"/>
              </a:solidFill>
              <a:round/>
              <a:headEnd/>
              <a:tailEnd/>
            </a:ln>
            <a:effectLst/>
          </p:spPr>
          <p:txBody>
            <a:bodyPr/>
            <a:lstStyle/>
            <a:p>
              <a:endParaRPr lang="de-DE"/>
            </a:p>
          </p:txBody>
        </p:sp>
        <p:sp>
          <p:nvSpPr>
            <p:cNvPr id="41496" name="Line 536"/>
            <p:cNvSpPr>
              <a:spLocks noChangeShapeType="1"/>
            </p:cNvSpPr>
            <p:nvPr/>
          </p:nvSpPr>
          <p:spPr bwMode="auto">
            <a:xfrm>
              <a:off x="1540008" y="858678"/>
              <a:ext cx="0" cy="114209"/>
            </a:xfrm>
            <a:prstGeom prst="line">
              <a:avLst/>
            </a:prstGeom>
            <a:noFill/>
            <a:ln w="12700">
              <a:solidFill>
                <a:schemeClr val="tx1"/>
              </a:solidFill>
              <a:round/>
              <a:headEnd/>
              <a:tailEnd type="triangle" w="med" len="med"/>
            </a:ln>
            <a:effectLst/>
          </p:spPr>
          <p:txBody>
            <a:bodyPr/>
            <a:lstStyle/>
            <a:p>
              <a:endParaRPr lang="de-DE"/>
            </a:p>
          </p:txBody>
        </p:sp>
        <p:sp>
          <p:nvSpPr>
            <p:cNvPr id="41497" name="Text Box 537"/>
            <p:cNvSpPr txBox="1">
              <a:spLocks noChangeArrowheads="1"/>
            </p:cNvSpPr>
            <p:nvPr/>
          </p:nvSpPr>
          <p:spPr bwMode="auto">
            <a:xfrm rot="16200000">
              <a:off x="1819529" y="972901"/>
              <a:ext cx="338554" cy="304050"/>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pic>
          <p:nvPicPr>
            <p:cNvPr id="41498" name="Picture 538"/>
            <p:cNvPicPr>
              <a:picLocks noChangeAspect="1" noChangeArrowheads="1"/>
            </p:cNvPicPr>
            <p:nvPr/>
          </p:nvPicPr>
          <p:blipFill>
            <a:blip r:embed="rId3" cstate="print">
              <a:lum contrast="6000"/>
            </a:blip>
            <a:srcRect/>
            <a:stretch>
              <a:fillRect/>
            </a:stretch>
          </p:blipFill>
          <p:spPr bwMode="auto">
            <a:xfrm>
              <a:off x="1837077" y="997156"/>
              <a:ext cx="445603" cy="211286"/>
            </a:xfrm>
            <a:prstGeom prst="rect">
              <a:avLst/>
            </a:prstGeom>
            <a:noFill/>
            <a:ln w="9525">
              <a:noFill/>
              <a:miter lim="800000"/>
              <a:headEnd/>
              <a:tailEnd/>
            </a:ln>
            <a:effectLst/>
          </p:spPr>
        </p:pic>
        <p:sp>
          <p:nvSpPr>
            <p:cNvPr id="41499" name="Line 539"/>
            <p:cNvSpPr>
              <a:spLocks noChangeShapeType="1"/>
            </p:cNvSpPr>
            <p:nvPr/>
          </p:nvSpPr>
          <p:spPr bwMode="auto">
            <a:xfrm flipH="1" flipV="1">
              <a:off x="1302034" y="1246987"/>
              <a:ext cx="57497" cy="58532"/>
            </a:xfrm>
            <a:prstGeom prst="line">
              <a:avLst/>
            </a:prstGeom>
            <a:noFill/>
            <a:ln w="12700">
              <a:solidFill>
                <a:schemeClr val="tx1"/>
              </a:solidFill>
              <a:round/>
              <a:headEnd/>
              <a:tailEnd/>
            </a:ln>
            <a:effectLst/>
          </p:spPr>
          <p:txBody>
            <a:bodyPr/>
            <a:lstStyle/>
            <a:p>
              <a:endParaRPr lang="de-DE"/>
            </a:p>
          </p:txBody>
        </p:sp>
        <p:pic>
          <p:nvPicPr>
            <p:cNvPr id="41500" name="Picture 540" descr="design_abbildungHG_weiss"/>
            <p:cNvPicPr>
              <a:picLocks noChangeAspect="1" noChangeArrowheads="1"/>
            </p:cNvPicPr>
            <p:nvPr/>
          </p:nvPicPr>
          <p:blipFill>
            <a:blip r:embed="rId2" cstate="print"/>
            <a:srcRect/>
            <a:stretch>
              <a:fillRect/>
            </a:stretch>
          </p:blipFill>
          <p:spPr bwMode="auto">
            <a:xfrm>
              <a:off x="2392883" y="962893"/>
              <a:ext cx="349774" cy="329777"/>
            </a:xfrm>
            <a:prstGeom prst="rect">
              <a:avLst/>
            </a:prstGeom>
            <a:noFill/>
          </p:spPr>
        </p:pic>
        <p:sp>
          <p:nvSpPr>
            <p:cNvPr id="41501" name="Line 541"/>
            <p:cNvSpPr>
              <a:spLocks noChangeShapeType="1"/>
            </p:cNvSpPr>
            <p:nvPr/>
          </p:nvSpPr>
          <p:spPr bwMode="auto">
            <a:xfrm>
              <a:off x="2552597" y="857250"/>
              <a:ext cx="0" cy="114209"/>
            </a:xfrm>
            <a:prstGeom prst="line">
              <a:avLst/>
            </a:prstGeom>
            <a:noFill/>
            <a:ln w="12700">
              <a:solidFill>
                <a:schemeClr val="tx1"/>
              </a:solidFill>
              <a:round/>
              <a:headEnd/>
              <a:tailEnd/>
            </a:ln>
            <a:effectLst/>
          </p:spPr>
          <p:txBody>
            <a:bodyPr/>
            <a:lstStyle/>
            <a:p>
              <a:endParaRPr lang="de-DE"/>
            </a:p>
          </p:txBody>
        </p:sp>
        <p:sp>
          <p:nvSpPr>
            <p:cNvPr id="41502" name="Line 542"/>
            <p:cNvSpPr>
              <a:spLocks noChangeShapeType="1"/>
            </p:cNvSpPr>
            <p:nvPr/>
          </p:nvSpPr>
          <p:spPr bwMode="auto">
            <a:xfrm>
              <a:off x="2547806" y="857250"/>
              <a:ext cx="405675" cy="0"/>
            </a:xfrm>
            <a:prstGeom prst="line">
              <a:avLst/>
            </a:prstGeom>
            <a:noFill/>
            <a:ln w="12700">
              <a:solidFill>
                <a:schemeClr val="tx1"/>
              </a:solidFill>
              <a:round/>
              <a:headEnd/>
              <a:tailEnd/>
            </a:ln>
            <a:effectLst/>
          </p:spPr>
          <p:txBody>
            <a:bodyPr/>
            <a:lstStyle/>
            <a:p>
              <a:endParaRPr lang="de-DE"/>
            </a:p>
          </p:txBody>
        </p:sp>
        <p:sp>
          <p:nvSpPr>
            <p:cNvPr id="41503" name="Line 543"/>
            <p:cNvSpPr>
              <a:spLocks noChangeShapeType="1"/>
            </p:cNvSpPr>
            <p:nvPr/>
          </p:nvSpPr>
          <p:spPr bwMode="auto">
            <a:xfrm>
              <a:off x="2947092" y="857250"/>
              <a:ext cx="0" cy="114209"/>
            </a:xfrm>
            <a:prstGeom prst="line">
              <a:avLst/>
            </a:prstGeom>
            <a:noFill/>
            <a:ln w="12700">
              <a:solidFill>
                <a:schemeClr val="tx1"/>
              </a:solidFill>
              <a:round/>
              <a:headEnd/>
              <a:tailEnd type="triangle" w="med" len="med"/>
            </a:ln>
            <a:effectLst/>
          </p:spPr>
          <p:txBody>
            <a:bodyPr/>
            <a:lstStyle/>
            <a:p>
              <a:endParaRPr lang="de-DE"/>
            </a:p>
          </p:txBody>
        </p:sp>
        <p:sp>
          <p:nvSpPr>
            <p:cNvPr id="41504" name="Text Box 544"/>
            <p:cNvSpPr txBox="1">
              <a:spLocks noChangeArrowheads="1"/>
            </p:cNvSpPr>
            <p:nvPr/>
          </p:nvSpPr>
          <p:spPr bwMode="auto">
            <a:xfrm rot="16200000">
              <a:off x="3217030" y="970046"/>
              <a:ext cx="338554" cy="304050"/>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sp>
          <p:nvSpPr>
            <p:cNvPr id="41505" name="Line 545"/>
            <p:cNvSpPr>
              <a:spLocks noChangeShapeType="1"/>
            </p:cNvSpPr>
            <p:nvPr/>
          </p:nvSpPr>
          <p:spPr bwMode="auto">
            <a:xfrm flipH="1" flipV="1">
              <a:off x="2699535" y="1246987"/>
              <a:ext cx="59094" cy="54249"/>
            </a:xfrm>
            <a:prstGeom prst="line">
              <a:avLst/>
            </a:prstGeom>
            <a:noFill/>
            <a:ln w="12700">
              <a:solidFill>
                <a:schemeClr val="tx1"/>
              </a:solidFill>
              <a:round/>
              <a:headEnd/>
              <a:tailEnd/>
            </a:ln>
            <a:effectLst/>
          </p:spPr>
          <p:txBody>
            <a:bodyPr/>
            <a:lstStyle/>
            <a:p>
              <a:endParaRPr lang="de-DE"/>
            </a:p>
          </p:txBody>
        </p:sp>
        <p:pic>
          <p:nvPicPr>
            <p:cNvPr id="41506" name="Picture 546" descr="design_abbildungHG_weiss"/>
            <p:cNvPicPr>
              <a:picLocks noChangeAspect="1" noChangeArrowheads="1"/>
            </p:cNvPicPr>
            <p:nvPr/>
          </p:nvPicPr>
          <p:blipFill>
            <a:blip r:embed="rId2" cstate="print"/>
            <a:srcRect/>
            <a:stretch>
              <a:fillRect/>
            </a:stretch>
          </p:blipFill>
          <p:spPr bwMode="auto">
            <a:xfrm>
              <a:off x="3787190" y="962893"/>
              <a:ext cx="348177" cy="329777"/>
            </a:xfrm>
            <a:prstGeom prst="rect">
              <a:avLst/>
            </a:prstGeom>
            <a:noFill/>
          </p:spPr>
        </p:pic>
        <p:sp>
          <p:nvSpPr>
            <p:cNvPr id="41507" name="Line 547"/>
            <p:cNvSpPr>
              <a:spLocks noChangeShapeType="1"/>
            </p:cNvSpPr>
            <p:nvPr/>
          </p:nvSpPr>
          <p:spPr bwMode="auto">
            <a:xfrm>
              <a:off x="3945307" y="857250"/>
              <a:ext cx="0" cy="114209"/>
            </a:xfrm>
            <a:prstGeom prst="line">
              <a:avLst/>
            </a:prstGeom>
            <a:noFill/>
            <a:ln w="12700">
              <a:solidFill>
                <a:schemeClr val="tx1"/>
              </a:solidFill>
              <a:round/>
              <a:headEnd/>
              <a:tailEnd/>
            </a:ln>
            <a:effectLst/>
          </p:spPr>
          <p:txBody>
            <a:bodyPr/>
            <a:lstStyle/>
            <a:p>
              <a:endParaRPr lang="de-DE"/>
            </a:p>
          </p:txBody>
        </p:sp>
        <p:sp>
          <p:nvSpPr>
            <p:cNvPr id="41508" name="Line 548"/>
            <p:cNvSpPr>
              <a:spLocks noChangeShapeType="1"/>
            </p:cNvSpPr>
            <p:nvPr/>
          </p:nvSpPr>
          <p:spPr bwMode="auto">
            <a:xfrm>
              <a:off x="3940515" y="857250"/>
              <a:ext cx="405675" cy="0"/>
            </a:xfrm>
            <a:prstGeom prst="line">
              <a:avLst/>
            </a:prstGeom>
            <a:noFill/>
            <a:ln w="12700">
              <a:solidFill>
                <a:schemeClr val="tx1"/>
              </a:solidFill>
              <a:round/>
              <a:headEnd/>
              <a:tailEnd/>
            </a:ln>
            <a:effectLst/>
          </p:spPr>
          <p:txBody>
            <a:bodyPr/>
            <a:lstStyle/>
            <a:p>
              <a:endParaRPr lang="de-DE"/>
            </a:p>
          </p:txBody>
        </p:sp>
        <p:sp>
          <p:nvSpPr>
            <p:cNvPr id="41509" name="Line 549"/>
            <p:cNvSpPr>
              <a:spLocks noChangeShapeType="1"/>
            </p:cNvSpPr>
            <p:nvPr/>
          </p:nvSpPr>
          <p:spPr bwMode="auto">
            <a:xfrm>
              <a:off x="4336607" y="857250"/>
              <a:ext cx="0" cy="114209"/>
            </a:xfrm>
            <a:prstGeom prst="line">
              <a:avLst/>
            </a:prstGeom>
            <a:noFill/>
            <a:ln w="12700">
              <a:solidFill>
                <a:schemeClr val="tx1"/>
              </a:solidFill>
              <a:round/>
              <a:headEnd/>
              <a:tailEnd type="triangle" w="med" len="med"/>
            </a:ln>
            <a:effectLst/>
          </p:spPr>
          <p:txBody>
            <a:bodyPr/>
            <a:lstStyle/>
            <a:p>
              <a:endParaRPr lang="de-DE"/>
            </a:p>
          </p:txBody>
        </p:sp>
        <p:sp>
          <p:nvSpPr>
            <p:cNvPr id="41510" name="Text Box 550"/>
            <p:cNvSpPr txBox="1">
              <a:spLocks noChangeArrowheads="1"/>
            </p:cNvSpPr>
            <p:nvPr/>
          </p:nvSpPr>
          <p:spPr bwMode="auto">
            <a:xfrm rot="16200000">
              <a:off x="4619322" y="964335"/>
              <a:ext cx="338554" cy="304050"/>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sp>
          <p:nvSpPr>
            <p:cNvPr id="41511" name="Line 551"/>
            <p:cNvSpPr>
              <a:spLocks noChangeShapeType="1"/>
            </p:cNvSpPr>
            <p:nvPr/>
          </p:nvSpPr>
          <p:spPr bwMode="auto">
            <a:xfrm flipH="1" flipV="1">
              <a:off x="4100230" y="1246987"/>
              <a:ext cx="60691" cy="54249"/>
            </a:xfrm>
            <a:prstGeom prst="line">
              <a:avLst/>
            </a:prstGeom>
            <a:noFill/>
            <a:ln w="12700">
              <a:solidFill>
                <a:schemeClr val="tx1"/>
              </a:solidFill>
              <a:round/>
              <a:headEnd/>
              <a:tailEnd/>
            </a:ln>
            <a:effectLst/>
          </p:spPr>
          <p:txBody>
            <a:bodyPr/>
            <a:lstStyle/>
            <a:p>
              <a:endParaRPr lang="de-DE"/>
            </a:p>
          </p:txBody>
        </p:sp>
        <p:pic>
          <p:nvPicPr>
            <p:cNvPr id="41512" name="Picture 552" descr="design_abbildungHG_weiss"/>
            <p:cNvPicPr>
              <a:picLocks noChangeAspect="1" noChangeArrowheads="1"/>
            </p:cNvPicPr>
            <p:nvPr/>
          </p:nvPicPr>
          <p:blipFill>
            <a:blip r:embed="rId2" cstate="print"/>
            <a:srcRect/>
            <a:stretch>
              <a:fillRect/>
            </a:stretch>
          </p:blipFill>
          <p:spPr bwMode="auto">
            <a:xfrm>
              <a:off x="5374751" y="961465"/>
              <a:ext cx="349774" cy="329777"/>
            </a:xfrm>
            <a:prstGeom prst="rect">
              <a:avLst/>
            </a:prstGeom>
            <a:noFill/>
          </p:spPr>
        </p:pic>
        <p:sp>
          <p:nvSpPr>
            <p:cNvPr id="41513" name="Line 553"/>
            <p:cNvSpPr>
              <a:spLocks noChangeShapeType="1"/>
            </p:cNvSpPr>
            <p:nvPr/>
          </p:nvSpPr>
          <p:spPr bwMode="auto">
            <a:xfrm flipH="1" flipV="1">
              <a:off x="5560019" y="1245559"/>
              <a:ext cx="0" cy="55677"/>
            </a:xfrm>
            <a:prstGeom prst="line">
              <a:avLst/>
            </a:prstGeom>
            <a:noFill/>
            <a:ln w="12700">
              <a:solidFill>
                <a:schemeClr val="tx1"/>
              </a:solidFill>
              <a:round/>
              <a:headEnd/>
              <a:tailEnd/>
            </a:ln>
            <a:effectLst/>
          </p:spPr>
          <p:txBody>
            <a:bodyPr/>
            <a:lstStyle/>
            <a:p>
              <a:endParaRPr lang="de-DE"/>
            </a:p>
          </p:txBody>
        </p:sp>
        <p:pic>
          <p:nvPicPr>
            <p:cNvPr id="41514" name="Picture 554"/>
            <p:cNvPicPr>
              <a:picLocks noChangeAspect="1" noChangeArrowheads="1"/>
            </p:cNvPicPr>
            <p:nvPr/>
          </p:nvPicPr>
          <p:blipFill>
            <a:blip r:embed="rId3" cstate="print">
              <a:lum contrast="6000"/>
            </a:blip>
            <a:srcRect/>
            <a:stretch>
              <a:fillRect/>
            </a:stretch>
          </p:blipFill>
          <p:spPr bwMode="auto">
            <a:xfrm>
              <a:off x="2744255" y="997156"/>
              <a:ext cx="445603" cy="211286"/>
            </a:xfrm>
            <a:prstGeom prst="rect">
              <a:avLst/>
            </a:prstGeom>
            <a:noFill/>
            <a:ln w="9525">
              <a:noFill/>
              <a:miter lim="800000"/>
              <a:headEnd/>
              <a:tailEnd/>
            </a:ln>
            <a:effectLst/>
          </p:spPr>
        </p:pic>
        <p:pic>
          <p:nvPicPr>
            <p:cNvPr id="41515" name="Picture 555"/>
            <p:cNvPicPr>
              <a:picLocks noChangeAspect="1" noChangeArrowheads="1"/>
            </p:cNvPicPr>
            <p:nvPr/>
          </p:nvPicPr>
          <p:blipFill>
            <a:blip r:embed="rId3" cstate="print">
              <a:lum contrast="6000"/>
            </a:blip>
            <a:srcRect/>
            <a:stretch>
              <a:fillRect/>
            </a:stretch>
          </p:blipFill>
          <p:spPr bwMode="auto">
            <a:xfrm>
              <a:off x="3240966" y="995728"/>
              <a:ext cx="444006" cy="211286"/>
            </a:xfrm>
            <a:prstGeom prst="rect">
              <a:avLst/>
            </a:prstGeom>
            <a:noFill/>
            <a:ln w="9525">
              <a:noFill/>
              <a:miter lim="800000"/>
              <a:headEnd/>
              <a:tailEnd/>
            </a:ln>
            <a:effectLst/>
          </p:spPr>
        </p:pic>
        <p:pic>
          <p:nvPicPr>
            <p:cNvPr id="41516" name="Picture 556"/>
            <p:cNvPicPr>
              <a:picLocks noChangeAspect="1" noChangeArrowheads="1"/>
            </p:cNvPicPr>
            <p:nvPr/>
          </p:nvPicPr>
          <p:blipFill>
            <a:blip r:embed="rId3" cstate="print">
              <a:lum contrast="6000"/>
            </a:blip>
            <a:srcRect/>
            <a:stretch>
              <a:fillRect/>
            </a:stretch>
          </p:blipFill>
          <p:spPr bwMode="auto">
            <a:xfrm>
              <a:off x="4133770" y="1000011"/>
              <a:ext cx="444006" cy="209858"/>
            </a:xfrm>
            <a:prstGeom prst="rect">
              <a:avLst/>
            </a:prstGeom>
            <a:noFill/>
            <a:ln w="9525">
              <a:noFill/>
              <a:miter lim="800000"/>
              <a:headEnd/>
              <a:tailEnd/>
            </a:ln>
            <a:effectLst/>
          </p:spPr>
        </p:pic>
        <p:pic>
          <p:nvPicPr>
            <p:cNvPr id="41517" name="Picture 557"/>
            <p:cNvPicPr>
              <a:picLocks noChangeAspect="1" noChangeArrowheads="1"/>
            </p:cNvPicPr>
            <p:nvPr/>
          </p:nvPicPr>
          <p:blipFill>
            <a:blip r:embed="rId3" cstate="print">
              <a:lum contrast="6000"/>
            </a:blip>
            <a:srcRect/>
            <a:stretch>
              <a:fillRect/>
            </a:stretch>
          </p:blipFill>
          <p:spPr bwMode="auto">
            <a:xfrm>
              <a:off x="4628884" y="997156"/>
              <a:ext cx="447200" cy="211286"/>
            </a:xfrm>
            <a:prstGeom prst="rect">
              <a:avLst/>
            </a:prstGeom>
            <a:noFill/>
            <a:ln w="9525">
              <a:noFill/>
              <a:miter lim="800000"/>
              <a:headEnd/>
              <a:tailEnd/>
            </a:ln>
            <a:effectLst/>
          </p:spPr>
        </p:pic>
        <p:sp>
          <p:nvSpPr>
            <p:cNvPr id="41518" name="Rectangle 558"/>
            <p:cNvSpPr>
              <a:spLocks noChangeArrowheads="1"/>
            </p:cNvSpPr>
            <p:nvPr/>
          </p:nvSpPr>
          <p:spPr bwMode="auto">
            <a:xfrm>
              <a:off x="933450" y="792163"/>
              <a:ext cx="1851025" cy="623887"/>
            </a:xfrm>
            <a:prstGeom prst="rect">
              <a:avLst/>
            </a:prstGeom>
            <a:noFill/>
            <a:ln w="60325">
              <a:solidFill>
                <a:srgbClr val="0066FF"/>
              </a:solidFill>
              <a:miter lim="800000"/>
              <a:headEnd/>
              <a:tailEnd/>
            </a:ln>
            <a:effectLst/>
          </p:spPr>
          <p:txBody>
            <a:bodyPr wrap="none" anchor="ctr"/>
            <a:lstStyle/>
            <a:p>
              <a:endParaRPr lang="de-DE"/>
            </a:p>
          </p:txBody>
        </p:sp>
      </p:grpSp>
      <p:pic>
        <p:nvPicPr>
          <p:cNvPr id="5122" name="Picture 2"/>
          <p:cNvPicPr>
            <a:picLocks noChangeAspect="1" noChangeArrowheads="1"/>
          </p:cNvPicPr>
          <p:nvPr/>
        </p:nvPicPr>
        <p:blipFill>
          <a:blip r:embed="rId4" cstate="print"/>
          <a:srcRect/>
          <a:stretch>
            <a:fillRect/>
          </a:stretch>
        </p:blipFill>
        <p:spPr bwMode="auto">
          <a:xfrm>
            <a:off x="2203737" y="1903374"/>
            <a:ext cx="3756582" cy="4454715"/>
          </a:xfrm>
          <a:prstGeom prst="rect">
            <a:avLst/>
          </a:prstGeom>
          <a:noFill/>
          <a:ln w="9525">
            <a:noFill/>
            <a:miter lim="800000"/>
            <a:headEnd/>
            <a:tailEnd/>
          </a:ln>
        </p:spPr>
      </p:pic>
      <p:sp>
        <p:nvSpPr>
          <p:cNvPr id="109" name="Oval 108"/>
          <p:cNvSpPr/>
          <p:nvPr/>
        </p:nvSpPr>
        <p:spPr bwMode="auto">
          <a:xfrm>
            <a:off x="6417475" y="4012453"/>
            <a:ext cx="388203" cy="450376"/>
          </a:xfrm>
          <a:prstGeom prst="ellipse">
            <a:avLst/>
          </a:prstGeom>
          <a:solidFill>
            <a:srgbClr val="00CCFF"/>
          </a:solidFill>
          <a:ln w="9525">
            <a:noFill/>
            <a:miter lim="800000"/>
            <a:headEnd/>
            <a:tailEnd/>
          </a:ln>
          <a:effectLst/>
        </p:spPr>
        <p:txBody>
          <a:bodyPr wrap="none" rtlCol="0" anchor="ctr">
            <a:prstTxWarp prst="textNoShape">
              <a:avLst/>
            </a:prstTxWarp>
          </a:bodyPr>
          <a:lstStyle/>
          <a:p>
            <a:pPr algn="ctr"/>
            <a:endParaRPr lang="de-DE"/>
          </a:p>
        </p:txBody>
      </p:sp>
      <p:sp>
        <p:nvSpPr>
          <p:cNvPr id="110" name="Oval 109"/>
          <p:cNvSpPr/>
          <p:nvPr/>
        </p:nvSpPr>
        <p:spPr bwMode="auto">
          <a:xfrm>
            <a:off x="6419495" y="3359621"/>
            <a:ext cx="388203" cy="450376"/>
          </a:xfrm>
          <a:prstGeom prst="ellipse">
            <a:avLst/>
          </a:prstGeom>
          <a:solidFill>
            <a:srgbClr val="FDF103"/>
          </a:solidFill>
          <a:ln w="9525">
            <a:noFill/>
            <a:miter lim="800000"/>
            <a:headEnd/>
            <a:tailEnd/>
          </a:ln>
          <a:effectLst/>
        </p:spPr>
        <p:txBody>
          <a:bodyPr wrap="none" rtlCol="0" anchor="ctr">
            <a:prstTxWarp prst="textNoShape">
              <a:avLst/>
            </a:prstTxWarp>
          </a:bodyPr>
          <a:lstStyle/>
          <a:p>
            <a:pPr algn="ctr"/>
            <a:endParaRPr lang="de-DE"/>
          </a:p>
        </p:txBody>
      </p:sp>
      <p:sp>
        <p:nvSpPr>
          <p:cNvPr id="111" name="TextBox 110"/>
          <p:cNvSpPr txBox="1"/>
          <p:nvPr/>
        </p:nvSpPr>
        <p:spPr>
          <a:xfrm>
            <a:off x="6805673" y="4053395"/>
            <a:ext cx="2563522" cy="369332"/>
          </a:xfrm>
          <a:prstGeom prst="rect">
            <a:avLst/>
          </a:prstGeom>
          <a:noFill/>
        </p:spPr>
        <p:txBody>
          <a:bodyPr wrap="none" rtlCol="0">
            <a:spAutoFit/>
          </a:bodyPr>
          <a:lstStyle/>
          <a:p>
            <a:r>
              <a:rPr lang="de-DE" sz="1800" dirty="0" smtClean="0">
                <a:latin typeface="Arial" pitchFamily="34" charset="0"/>
                <a:cs typeface="Arial" pitchFamily="34" charset="0"/>
              </a:rPr>
              <a:t>= </a:t>
            </a:r>
            <a:r>
              <a:rPr lang="de-DE" sz="1800" dirty="0" err="1" smtClean="0">
                <a:latin typeface="Arial" pitchFamily="34" charset="0"/>
                <a:cs typeface="Arial" pitchFamily="34" charset="0"/>
              </a:rPr>
              <a:t>fractional</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anisotropy</a:t>
            </a:r>
            <a:r>
              <a:rPr lang="de-DE" sz="1800" dirty="0" smtClean="0">
                <a:latin typeface="Arial" pitchFamily="34" charset="0"/>
                <a:cs typeface="Arial" pitchFamily="34" charset="0"/>
              </a:rPr>
              <a:t>↓</a:t>
            </a:r>
            <a:endParaRPr lang="de-DE" sz="1800" dirty="0">
              <a:latin typeface="Arial" pitchFamily="34" charset="0"/>
              <a:cs typeface="Arial" pitchFamily="34" charset="0"/>
            </a:endParaRPr>
          </a:p>
        </p:txBody>
      </p:sp>
      <p:sp>
        <p:nvSpPr>
          <p:cNvPr id="112" name="TextBox 111"/>
          <p:cNvSpPr txBox="1"/>
          <p:nvPr/>
        </p:nvSpPr>
        <p:spPr>
          <a:xfrm>
            <a:off x="6807693" y="3373267"/>
            <a:ext cx="1665841" cy="369332"/>
          </a:xfrm>
          <a:prstGeom prst="rect">
            <a:avLst/>
          </a:prstGeom>
          <a:noFill/>
        </p:spPr>
        <p:txBody>
          <a:bodyPr wrap="none" rtlCol="0">
            <a:spAutoFit/>
          </a:bodyPr>
          <a:lstStyle/>
          <a:p>
            <a:r>
              <a:rPr lang="de-DE" sz="1800" dirty="0" smtClean="0">
                <a:latin typeface="Arial" pitchFamily="34" charset="0"/>
                <a:cs typeface="Arial" pitchFamily="34" charset="0"/>
              </a:rPr>
              <a:t>= </a:t>
            </a:r>
            <a:r>
              <a:rPr lang="de-DE" sz="1800" dirty="0" err="1" smtClean="0">
                <a:latin typeface="Arial" pitchFamily="34" charset="0"/>
                <a:cs typeface="Arial" pitchFamily="34" charset="0"/>
              </a:rPr>
              <a:t>grey</a:t>
            </a:r>
            <a:r>
              <a:rPr lang="de-DE" sz="1800" dirty="0" smtClean="0">
                <a:latin typeface="Arial" pitchFamily="34" charset="0"/>
                <a:cs typeface="Arial" pitchFamily="34" charset="0"/>
              </a:rPr>
              <a:t> matter↑</a:t>
            </a:r>
            <a:endParaRPr lang="de-DE" sz="1800" dirty="0">
              <a:latin typeface="Arial" pitchFamily="34" charset="0"/>
              <a:cs typeface="Arial" pitchFamily="34" charset="0"/>
            </a:endParaRPr>
          </a:p>
        </p:txBody>
      </p:sp>
      <p:sp>
        <p:nvSpPr>
          <p:cNvPr id="113" name="Rectangle 112"/>
          <p:cNvSpPr/>
          <p:nvPr/>
        </p:nvSpPr>
        <p:spPr bwMode="auto">
          <a:xfrm>
            <a:off x="2263584" y="1922030"/>
            <a:ext cx="388203" cy="354842"/>
          </a:xfrm>
          <a:prstGeom prst="rect">
            <a:avLst/>
          </a:prstGeom>
          <a:solidFill>
            <a:schemeClr val="bg1"/>
          </a:solidFill>
          <a:ln w="9525">
            <a:solidFill>
              <a:schemeClr val="bg1"/>
            </a:solidFill>
            <a:miter lim="800000"/>
            <a:headEnd/>
            <a:tailEnd/>
          </a:ln>
          <a:effectLst/>
        </p:spPr>
        <p:txBody>
          <a:bodyPr wrap="none" rtlCol="0" anchor="ctr">
            <a:prstTxWarp prst="textNoShape">
              <a:avLst/>
            </a:prstTxWarp>
          </a:bodyPr>
          <a:lstStyle/>
          <a:p>
            <a:pPr algn="ctr"/>
            <a:endParaRPr lang="de-DE"/>
          </a:p>
        </p:txBody>
      </p:sp>
      <p:sp>
        <p:nvSpPr>
          <p:cNvPr id="83" name="TextBox 82"/>
          <p:cNvSpPr txBox="1"/>
          <p:nvPr/>
        </p:nvSpPr>
        <p:spPr>
          <a:xfrm>
            <a:off x="6025725" y="6080874"/>
            <a:ext cx="3048912" cy="338554"/>
          </a:xfrm>
          <a:prstGeom prst="rect">
            <a:avLst/>
          </a:prstGeom>
          <a:noFill/>
        </p:spPr>
        <p:txBody>
          <a:bodyPr wrap="none" rtlCol="0">
            <a:spAutoFit/>
          </a:bodyPr>
          <a:lstStyle/>
          <a:p>
            <a:r>
              <a:rPr lang="de-DE" sz="1600" dirty="0" smtClean="0">
                <a:latin typeface="Arial" pitchFamily="34" charset="0"/>
                <a:cs typeface="Arial" pitchFamily="34" charset="0"/>
              </a:rPr>
              <a:t>Taubert et al. (2010) </a:t>
            </a:r>
            <a:r>
              <a:rPr lang="de-DE" sz="1600" i="1" dirty="0" smtClean="0">
                <a:latin typeface="Arial" pitchFamily="34" charset="0"/>
                <a:cs typeface="Arial" pitchFamily="34" charset="0"/>
              </a:rPr>
              <a:t>J </a:t>
            </a:r>
            <a:r>
              <a:rPr lang="de-DE" sz="1600" i="1" dirty="0" err="1" smtClean="0">
                <a:latin typeface="Arial" pitchFamily="34" charset="0"/>
                <a:cs typeface="Arial" pitchFamily="34" charset="0"/>
              </a:rPr>
              <a:t>Neurosci</a:t>
            </a:r>
            <a:endParaRPr lang="de-DE" sz="1600" i="1" dirty="0" smtClean="0">
              <a:latin typeface="Arial" pitchFamily="34" charset="0"/>
              <a:cs typeface="Arial" pitchFamily="34" charset="0"/>
            </a:endParaRPr>
          </a:p>
        </p:txBody>
      </p:sp>
      <p:sp>
        <p:nvSpPr>
          <p:cNvPr id="2" name="TextBox 1"/>
          <p:cNvSpPr txBox="1"/>
          <p:nvPr/>
        </p:nvSpPr>
        <p:spPr>
          <a:xfrm>
            <a:off x="5899216" y="2833887"/>
            <a:ext cx="234360" cy="307777"/>
          </a:xfrm>
          <a:prstGeom prst="rect">
            <a:avLst/>
          </a:prstGeom>
          <a:noFill/>
        </p:spPr>
        <p:txBody>
          <a:bodyPr wrap="none" rtlCol="0">
            <a:spAutoFit/>
          </a:bodyPr>
          <a:lstStyle/>
          <a:p>
            <a:pPr>
              <a:spcAft>
                <a:spcPts val="1200"/>
              </a:spcAft>
            </a:pPr>
            <a:r>
              <a:rPr lang="de-DE" sz="1400" i="1" dirty="0" smtClean="0">
                <a:latin typeface="Arial" pitchFamily="34" charset="0"/>
                <a:cs typeface="Arial" pitchFamily="34" charset="0"/>
              </a:rPr>
              <a:t>t</a:t>
            </a:r>
            <a:endParaRPr lang="en-US" sz="1400" dirty="0" err="1" smtClean="0">
              <a:latin typeface="Arial" pitchFamily="34" charset="0"/>
              <a:cs typeface="Arial" pitchFamily="34" charset="0"/>
            </a:endParaRPr>
          </a:p>
        </p:txBody>
      </p:sp>
      <p:sp>
        <p:nvSpPr>
          <p:cNvPr id="84" name="TextBox 83"/>
          <p:cNvSpPr txBox="1"/>
          <p:nvPr/>
        </p:nvSpPr>
        <p:spPr>
          <a:xfrm>
            <a:off x="5889417" y="4265663"/>
            <a:ext cx="234360" cy="307777"/>
          </a:xfrm>
          <a:prstGeom prst="rect">
            <a:avLst/>
          </a:prstGeom>
          <a:noFill/>
        </p:spPr>
        <p:txBody>
          <a:bodyPr wrap="none" rtlCol="0">
            <a:spAutoFit/>
          </a:bodyPr>
          <a:lstStyle/>
          <a:p>
            <a:pPr>
              <a:spcAft>
                <a:spcPts val="1200"/>
              </a:spcAft>
            </a:pPr>
            <a:r>
              <a:rPr lang="de-DE" sz="1400" i="1" dirty="0" smtClean="0">
                <a:latin typeface="Arial" pitchFamily="34" charset="0"/>
                <a:cs typeface="Arial" pitchFamily="34" charset="0"/>
              </a:rPr>
              <a:t>t</a:t>
            </a:r>
            <a:endParaRPr lang="en-US" sz="1400" dirty="0" err="1" smtClean="0">
              <a:latin typeface="Arial" pitchFamily="34" charset="0"/>
              <a:cs typeface="Arial" pitchFamily="34" charset="0"/>
            </a:endParaRPr>
          </a:p>
        </p:txBody>
      </p:sp>
      <p:sp>
        <p:nvSpPr>
          <p:cNvPr id="85" name="TextBox 84"/>
          <p:cNvSpPr txBox="1"/>
          <p:nvPr/>
        </p:nvSpPr>
        <p:spPr>
          <a:xfrm>
            <a:off x="5899216" y="5766470"/>
            <a:ext cx="234360" cy="307777"/>
          </a:xfrm>
          <a:prstGeom prst="rect">
            <a:avLst/>
          </a:prstGeom>
          <a:noFill/>
        </p:spPr>
        <p:txBody>
          <a:bodyPr wrap="none" rtlCol="0">
            <a:spAutoFit/>
          </a:bodyPr>
          <a:lstStyle/>
          <a:p>
            <a:pPr>
              <a:spcAft>
                <a:spcPts val="1200"/>
              </a:spcAft>
            </a:pPr>
            <a:r>
              <a:rPr lang="de-DE" sz="1400" i="1" dirty="0" smtClean="0">
                <a:latin typeface="Arial" pitchFamily="34" charset="0"/>
                <a:cs typeface="Arial" pitchFamily="34" charset="0"/>
              </a:rPr>
              <a:t>t</a:t>
            </a:r>
            <a:endParaRPr lang="en-US" sz="1400" dirty="0" err="1" smtClean="0">
              <a:latin typeface="Arial" pitchFamily="34" charset="0"/>
              <a:cs typeface="Arial" pitchFamily="34" charset="0"/>
            </a:endParaRPr>
          </a:p>
        </p:txBody>
      </p:sp>
      <p:sp>
        <p:nvSpPr>
          <p:cNvPr id="87" name="Text Box 8"/>
          <p:cNvSpPr txBox="1">
            <a:spLocks noChangeArrowheads="1"/>
          </p:cNvSpPr>
          <p:nvPr/>
        </p:nvSpPr>
        <p:spPr bwMode="auto">
          <a:xfrm>
            <a:off x="535811" y="213292"/>
            <a:ext cx="7925759"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Results: Structural Changes after Two Weeks</a:t>
            </a:r>
            <a:endParaRPr lang="en-US" sz="3000" dirty="0">
              <a:solidFill>
                <a:schemeClr val="accent2"/>
              </a:solidFill>
              <a:cs typeface="Arial" pitchFamily="34" charset="0"/>
            </a:endParaRPr>
          </a:p>
        </p:txBody>
      </p:sp>
    </p:spTree>
    <p:extLst>
      <p:ext uri="{BB962C8B-B14F-4D97-AF65-F5344CB8AC3E}">
        <p14:creationId xmlns:p14="http://schemas.microsoft.com/office/powerpoint/2010/main" xmlns="" val="21508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3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33" grpId="0"/>
      <p:bldP spid="109" grpId="0" animBg="1"/>
      <p:bldP spid="110" grpId="0" animBg="1"/>
      <p:bldP spid="111" grpId="0"/>
      <p:bldP spid="112" grpId="0"/>
      <p:bldP spid="113" grpId="0" animBg="1"/>
      <p:bldP spid="2" grpId="0"/>
      <p:bldP spid="84" grpId="0"/>
      <p:bldP spid="8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39768"/>
          <a:stretch>
            <a:fillRect/>
          </a:stretch>
        </p:blipFill>
        <p:spPr bwMode="auto">
          <a:xfrm>
            <a:off x="688659" y="2621104"/>
            <a:ext cx="5794788" cy="3425726"/>
          </a:xfrm>
          <a:prstGeom prst="rect">
            <a:avLst/>
          </a:prstGeom>
          <a:noFill/>
          <a:ln w="9525">
            <a:noFill/>
            <a:miter lim="800000"/>
            <a:headEnd/>
            <a:tailEnd/>
          </a:ln>
        </p:spPr>
      </p:pic>
      <p:sp>
        <p:nvSpPr>
          <p:cNvPr id="7" name="Rectangle 6"/>
          <p:cNvSpPr/>
          <p:nvPr/>
        </p:nvSpPr>
        <p:spPr bwMode="auto">
          <a:xfrm>
            <a:off x="4615237" y="2488441"/>
            <a:ext cx="2062328" cy="3957851"/>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9" name="Rectangle 8"/>
          <p:cNvSpPr/>
          <p:nvPr/>
        </p:nvSpPr>
        <p:spPr bwMode="auto">
          <a:xfrm>
            <a:off x="1149697" y="1170496"/>
            <a:ext cx="218364" cy="204716"/>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12" name="Rectangle 11"/>
          <p:cNvSpPr/>
          <p:nvPr/>
        </p:nvSpPr>
        <p:spPr bwMode="auto">
          <a:xfrm>
            <a:off x="680847" y="5983169"/>
            <a:ext cx="218364" cy="204716"/>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pic>
        <p:nvPicPr>
          <p:cNvPr id="14" name="Picture 13" descr="net2.png"/>
          <p:cNvPicPr>
            <a:picLocks noChangeAspect="1"/>
          </p:cNvPicPr>
          <p:nvPr/>
        </p:nvPicPr>
        <p:blipFill>
          <a:blip r:embed="rId4" cstate="print"/>
          <a:stretch>
            <a:fillRect/>
          </a:stretch>
        </p:blipFill>
        <p:spPr>
          <a:xfrm>
            <a:off x="6284714" y="1020972"/>
            <a:ext cx="1900522" cy="1810188"/>
          </a:xfrm>
          <a:prstGeom prst="rect">
            <a:avLst/>
          </a:prstGeom>
        </p:spPr>
      </p:pic>
      <p:sp>
        <p:nvSpPr>
          <p:cNvPr id="15" name="Rectangle 14"/>
          <p:cNvSpPr/>
          <p:nvPr/>
        </p:nvSpPr>
        <p:spPr bwMode="auto">
          <a:xfrm>
            <a:off x="616839" y="2655390"/>
            <a:ext cx="218364" cy="204716"/>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16" name="Rectangle 15"/>
          <p:cNvSpPr/>
          <p:nvPr/>
        </p:nvSpPr>
        <p:spPr bwMode="auto">
          <a:xfrm>
            <a:off x="2921095" y="2603074"/>
            <a:ext cx="218364" cy="204716"/>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17" name="Rectangle 16"/>
          <p:cNvSpPr/>
          <p:nvPr/>
        </p:nvSpPr>
        <p:spPr bwMode="auto">
          <a:xfrm>
            <a:off x="2921095" y="4243080"/>
            <a:ext cx="218364" cy="204716"/>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18" name="Rectangle 17"/>
          <p:cNvSpPr/>
          <p:nvPr/>
        </p:nvSpPr>
        <p:spPr bwMode="auto">
          <a:xfrm>
            <a:off x="2537053" y="5951325"/>
            <a:ext cx="218364" cy="204716"/>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grpSp>
        <p:nvGrpSpPr>
          <p:cNvPr id="20" name="Group 19"/>
          <p:cNvGrpSpPr/>
          <p:nvPr/>
        </p:nvGrpSpPr>
        <p:grpSpPr>
          <a:xfrm>
            <a:off x="677335" y="1343961"/>
            <a:ext cx="4258733" cy="839160"/>
            <a:chOff x="933450" y="792163"/>
            <a:chExt cx="4791075" cy="839160"/>
          </a:xfrm>
        </p:grpSpPr>
        <p:sp>
          <p:nvSpPr>
            <p:cNvPr id="21" name="Line 488"/>
            <p:cNvSpPr>
              <a:spLocks noChangeShapeType="1"/>
            </p:cNvSpPr>
            <p:nvPr/>
          </p:nvSpPr>
          <p:spPr bwMode="auto">
            <a:xfrm rot="10800000">
              <a:off x="1359531" y="1592468"/>
              <a:ext cx="4197294" cy="0"/>
            </a:xfrm>
            <a:prstGeom prst="line">
              <a:avLst/>
            </a:prstGeom>
            <a:noFill/>
            <a:ln w="12700">
              <a:solidFill>
                <a:schemeClr val="tx1"/>
              </a:solidFill>
              <a:round/>
              <a:headEnd/>
              <a:tailEnd/>
            </a:ln>
            <a:effectLst/>
          </p:spPr>
          <p:txBody>
            <a:bodyPr/>
            <a:lstStyle/>
            <a:p>
              <a:endParaRPr lang="de-DE"/>
            </a:p>
          </p:txBody>
        </p:sp>
        <p:sp>
          <p:nvSpPr>
            <p:cNvPr id="22" name="Line 489"/>
            <p:cNvSpPr>
              <a:spLocks noChangeShapeType="1"/>
            </p:cNvSpPr>
            <p:nvPr/>
          </p:nvSpPr>
          <p:spPr bwMode="auto">
            <a:xfrm rot="10800000">
              <a:off x="1359531" y="1301236"/>
              <a:ext cx="0" cy="294087"/>
            </a:xfrm>
            <a:prstGeom prst="line">
              <a:avLst/>
            </a:prstGeom>
            <a:noFill/>
            <a:ln w="12700">
              <a:solidFill>
                <a:schemeClr val="tx1"/>
              </a:solidFill>
              <a:round/>
              <a:headEnd/>
              <a:tailEnd/>
            </a:ln>
            <a:effectLst/>
          </p:spPr>
          <p:txBody>
            <a:bodyPr/>
            <a:lstStyle/>
            <a:p>
              <a:endParaRPr lang="de-DE"/>
            </a:p>
          </p:txBody>
        </p:sp>
        <p:pic>
          <p:nvPicPr>
            <p:cNvPr id="23" name="Picture 490" descr="design_abbildungHG_weiss"/>
            <p:cNvPicPr>
              <a:picLocks noChangeAspect="1" noChangeArrowheads="1"/>
            </p:cNvPicPr>
            <p:nvPr/>
          </p:nvPicPr>
          <p:blipFill>
            <a:blip r:embed="rId5" cstate="print"/>
            <a:srcRect/>
            <a:stretch>
              <a:fillRect/>
            </a:stretch>
          </p:blipFill>
          <p:spPr bwMode="auto">
            <a:xfrm>
              <a:off x="992188" y="964321"/>
              <a:ext cx="349774" cy="329777"/>
            </a:xfrm>
            <a:prstGeom prst="rect">
              <a:avLst/>
            </a:prstGeom>
            <a:noFill/>
          </p:spPr>
        </p:pic>
        <p:pic>
          <p:nvPicPr>
            <p:cNvPr id="24" name="Picture 491"/>
            <p:cNvPicPr>
              <a:picLocks noChangeAspect="1" noChangeArrowheads="1"/>
            </p:cNvPicPr>
            <p:nvPr/>
          </p:nvPicPr>
          <p:blipFill>
            <a:blip r:embed="rId6" cstate="print">
              <a:lum contrast="6000"/>
            </a:blip>
            <a:srcRect/>
            <a:stretch>
              <a:fillRect/>
            </a:stretch>
          </p:blipFill>
          <p:spPr bwMode="auto">
            <a:xfrm>
              <a:off x="1340365" y="1000011"/>
              <a:ext cx="445603" cy="209858"/>
            </a:xfrm>
            <a:prstGeom prst="rect">
              <a:avLst/>
            </a:prstGeom>
            <a:noFill/>
            <a:ln w="9525">
              <a:noFill/>
              <a:miter lim="800000"/>
              <a:headEnd/>
              <a:tailEnd/>
            </a:ln>
            <a:effectLst/>
          </p:spPr>
        </p:pic>
        <p:sp>
          <p:nvSpPr>
            <p:cNvPr id="25" name="Line 492"/>
            <p:cNvSpPr>
              <a:spLocks noChangeShapeType="1"/>
            </p:cNvSpPr>
            <p:nvPr/>
          </p:nvSpPr>
          <p:spPr bwMode="auto">
            <a:xfrm>
              <a:off x="1456957" y="1595323"/>
              <a:ext cx="0" cy="36000"/>
            </a:xfrm>
            <a:prstGeom prst="line">
              <a:avLst/>
            </a:prstGeom>
            <a:noFill/>
            <a:ln w="9525">
              <a:solidFill>
                <a:schemeClr val="tx1"/>
              </a:solidFill>
              <a:round/>
              <a:headEnd/>
              <a:tailEnd/>
            </a:ln>
            <a:effectLst/>
          </p:spPr>
          <p:txBody>
            <a:bodyPr/>
            <a:lstStyle/>
            <a:p>
              <a:endParaRPr lang="de-DE"/>
            </a:p>
          </p:txBody>
        </p:sp>
        <p:sp>
          <p:nvSpPr>
            <p:cNvPr id="26" name="Line 493"/>
            <p:cNvSpPr>
              <a:spLocks noChangeShapeType="1"/>
            </p:cNvSpPr>
            <p:nvPr/>
          </p:nvSpPr>
          <p:spPr bwMode="auto">
            <a:xfrm>
              <a:off x="1562368" y="1595323"/>
              <a:ext cx="0" cy="36000"/>
            </a:xfrm>
            <a:prstGeom prst="line">
              <a:avLst/>
            </a:prstGeom>
            <a:noFill/>
            <a:ln w="9525">
              <a:solidFill>
                <a:schemeClr val="tx1"/>
              </a:solidFill>
              <a:round/>
              <a:headEnd/>
              <a:tailEnd/>
            </a:ln>
            <a:effectLst/>
          </p:spPr>
          <p:txBody>
            <a:bodyPr/>
            <a:lstStyle/>
            <a:p>
              <a:endParaRPr lang="de-DE"/>
            </a:p>
          </p:txBody>
        </p:sp>
        <p:sp>
          <p:nvSpPr>
            <p:cNvPr id="27" name="Line 494"/>
            <p:cNvSpPr>
              <a:spLocks noChangeShapeType="1"/>
            </p:cNvSpPr>
            <p:nvPr/>
          </p:nvSpPr>
          <p:spPr bwMode="auto">
            <a:xfrm>
              <a:off x="1662988" y="1595323"/>
              <a:ext cx="0" cy="36000"/>
            </a:xfrm>
            <a:prstGeom prst="line">
              <a:avLst/>
            </a:prstGeom>
            <a:noFill/>
            <a:ln w="9525">
              <a:solidFill>
                <a:schemeClr val="tx1"/>
              </a:solidFill>
              <a:round/>
              <a:headEnd/>
              <a:tailEnd/>
            </a:ln>
            <a:effectLst/>
          </p:spPr>
          <p:txBody>
            <a:bodyPr/>
            <a:lstStyle/>
            <a:p>
              <a:endParaRPr lang="de-DE"/>
            </a:p>
          </p:txBody>
        </p:sp>
        <p:sp>
          <p:nvSpPr>
            <p:cNvPr id="28" name="Line 495"/>
            <p:cNvSpPr>
              <a:spLocks noChangeShapeType="1"/>
            </p:cNvSpPr>
            <p:nvPr/>
          </p:nvSpPr>
          <p:spPr bwMode="auto">
            <a:xfrm>
              <a:off x="1757220" y="1595323"/>
              <a:ext cx="0" cy="36000"/>
            </a:xfrm>
            <a:prstGeom prst="line">
              <a:avLst/>
            </a:prstGeom>
            <a:noFill/>
            <a:ln w="9525">
              <a:solidFill>
                <a:schemeClr val="tx1"/>
              </a:solidFill>
              <a:round/>
              <a:headEnd/>
              <a:tailEnd/>
            </a:ln>
            <a:effectLst/>
          </p:spPr>
          <p:txBody>
            <a:bodyPr/>
            <a:lstStyle/>
            <a:p>
              <a:endParaRPr lang="de-DE"/>
            </a:p>
          </p:txBody>
        </p:sp>
        <p:sp>
          <p:nvSpPr>
            <p:cNvPr id="29" name="Line 496"/>
            <p:cNvSpPr>
              <a:spLocks noChangeShapeType="1"/>
            </p:cNvSpPr>
            <p:nvPr/>
          </p:nvSpPr>
          <p:spPr bwMode="auto">
            <a:xfrm>
              <a:off x="1862631" y="1595323"/>
              <a:ext cx="0" cy="36000"/>
            </a:xfrm>
            <a:prstGeom prst="line">
              <a:avLst/>
            </a:prstGeom>
            <a:noFill/>
            <a:ln w="9525">
              <a:solidFill>
                <a:schemeClr val="tx1"/>
              </a:solidFill>
              <a:round/>
              <a:headEnd/>
              <a:tailEnd/>
            </a:ln>
            <a:effectLst/>
          </p:spPr>
          <p:txBody>
            <a:bodyPr/>
            <a:lstStyle/>
            <a:p>
              <a:endParaRPr lang="de-DE"/>
            </a:p>
          </p:txBody>
        </p:sp>
        <p:sp>
          <p:nvSpPr>
            <p:cNvPr id="30" name="Line 497"/>
            <p:cNvSpPr>
              <a:spLocks noChangeShapeType="1"/>
            </p:cNvSpPr>
            <p:nvPr/>
          </p:nvSpPr>
          <p:spPr bwMode="auto">
            <a:xfrm>
              <a:off x="1963251" y="1595323"/>
              <a:ext cx="0" cy="36000"/>
            </a:xfrm>
            <a:prstGeom prst="line">
              <a:avLst/>
            </a:prstGeom>
            <a:noFill/>
            <a:ln w="9525">
              <a:solidFill>
                <a:schemeClr val="tx1"/>
              </a:solidFill>
              <a:round/>
              <a:headEnd/>
              <a:tailEnd/>
            </a:ln>
            <a:effectLst/>
          </p:spPr>
          <p:txBody>
            <a:bodyPr/>
            <a:lstStyle/>
            <a:p>
              <a:endParaRPr lang="de-DE"/>
            </a:p>
          </p:txBody>
        </p:sp>
        <p:sp>
          <p:nvSpPr>
            <p:cNvPr id="31" name="Line 498"/>
            <p:cNvSpPr>
              <a:spLocks noChangeShapeType="1"/>
            </p:cNvSpPr>
            <p:nvPr/>
          </p:nvSpPr>
          <p:spPr bwMode="auto">
            <a:xfrm rot="10800000">
              <a:off x="2060677" y="1252697"/>
              <a:ext cx="0" cy="339771"/>
            </a:xfrm>
            <a:prstGeom prst="line">
              <a:avLst/>
            </a:prstGeom>
            <a:noFill/>
            <a:ln w="12700">
              <a:solidFill>
                <a:schemeClr val="tx1"/>
              </a:solidFill>
              <a:round/>
              <a:headEnd/>
              <a:tailEnd/>
            </a:ln>
            <a:effectLst/>
          </p:spPr>
          <p:txBody>
            <a:bodyPr/>
            <a:lstStyle/>
            <a:p>
              <a:endParaRPr lang="de-DE"/>
            </a:p>
          </p:txBody>
        </p:sp>
        <p:sp>
          <p:nvSpPr>
            <p:cNvPr id="32" name="Line 499"/>
            <p:cNvSpPr>
              <a:spLocks noChangeShapeType="1"/>
            </p:cNvSpPr>
            <p:nvPr/>
          </p:nvSpPr>
          <p:spPr bwMode="auto">
            <a:xfrm>
              <a:off x="2154909" y="1595323"/>
              <a:ext cx="0" cy="36000"/>
            </a:xfrm>
            <a:prstGeom prst="line">
              <a:avLst/>
            </a:prstGeom>
            <a:noFill/>
            <a:ln w="9525">
              <a:solidFill>
                <a:schemeClr val="tx1"/>
              </a:solidFill>
              <a:round/>
              <a:headEnd/>
              <a:tailEnd/>
            </a:ln>
            <a:effectLst/>
          </p:spPr>
          <p:txBody>
            <a:bodyPr/>
            <a:lstStyle/>
            <a:p>
              <a:endParaRPr lang="de-DE"/>
            </a:p>
          </p:txBody>
        </p:sp>
        <p:sp>
          <p:nvSpPr>
            <p:cNvPr id="33" name="Line 500"/>
            <p:cNvSpPr>
              <a:spLocks noChangeShapeType="1"/>
            </p:cNvSpPr>
            <p:nvPr/>
          </p:nvSpPr>
          <p:spPr bwMode="auto">
            <a:xfrm>
              <a:off x="2258723" y="1595323"/>
              <a:ext cx="0" cy="36000"/>
            </a:xfrm>
            <a:prstGeom prst="line">
              <a:avLst/>
            </a:prstGeom>
            <a:noFill/>
            <a:ln w="9525">
              <a:solidFill>
                <a:schemeClr val="tx1"/>
              </a:solidFill>
              <a:round/>
              <a:headEnd/>
              <a:tailEnd/>
            </a:ln>
            <a:effectLst/>
          </p:spPr>
          <p:txBody>
            <a:bodyPr/>
            <a:lstStyle/>
            <a:p>
              <a:endParaRPr lang="de-DE"/>
            </a:p>
          </p:txBody>
        </p:sp>
        <p:sp>
          <p:nvSpPr>
            <p:cNvPr id="34" name="Line 501"/>
            <p:cNvSpPr>
              <a:spLocks noChangeShapeType="1"/>
            </p:cNvSpPr>
            <p:nvPr/>
          </p:nvSpPr>
          <p:spPr bwMode="auto">
            <a:xfrm>
              <a:off x="2357746" y="1595323"/>
              <a:ext cx="0" cy="36000"/>
            </a:xfrm>
            <a:prstGeom prst="line">
              <a:avLst/>
            </a:prstGeom>
            <a:noFill/>
            <a:ln w="9525">
              <a:solidFill>
                <a:schemeClr val="tx1"/>
              </a:solidFill>
              <a:round/>
              <a:headEnd/>
              <a:tailEnd/>
            </a:ln>
            <a:effectLst/>
          </p:spPr>
          <p:txBody>
            <a:bodyPr/>
            <a:lstStyle/>
            <a:p>
              <a:endParaRPr lang="de-DE"/>
            </a:p>
          </p:txBody>
        </p:sp>
        <p:sp>
          <p:nvSpPr>
            <p:cNvPr id="35" name="Line 502"/>
            <p:cNvSpPr>
              <a:spLocks noChangeShapeType="1"/>
            </p:cNvSpPr>
            <p:nvPr/>
          </p:nvSpPr>
          <p:spPr bwMode="auto">
            <a:xfrm>
              <a:off x="2453575" y="1595323"/>
              <a:ext cx="0" cy="36000"/>
            </a:xfrm>
            <a:prstGeom prst="line">
              <a:avLst/>
            </a:prstGeom>
            <a:noFill/>
            <a:ln w="9525">
              <a:solidFill>
                <a:schemeClr val="tx1"/>
              </a:solidFill>
              <a:round/>
              <a:headEnd/>
              <a:tailEnd/>
            </a:ln>
            <a:effectLst/>
          </p:spPr>
          <p:txBody>
            <a:bodyPr/>
            <a:lstStyle/>
            <a:p>
              <a:endParaRPr lang="de-DE"/>
            </a:p>
          </p:txBody>
        </p:sp>
        <p:sp>
          <p:nvSpPr>
            <p:cNvPr id="36" name="Line 503"/>
            <p:cNvSpPr>
              <a:spLocks noChangeShapeType="1"/>
            </p:cNvSpPr>
            <p:nvPr/>
          </p:nvSpPr>
          <p:spPr bwMode="auto">
            <a:xfrm>
              <a:off x="2560583" y="1595323"/>
              <a:ext cx="0" cy="36000"/>
            </a:xfrm>
            <a:prstGeom prst="line">
              <a:avLst/>
            </a:prstGeom>
            <a:noFill/>
            <a:ln w="9525">
              <a:solidFill>
                <a:schemeClr val="tx1"/>
              </a:solidFill>
              <a:round/>
              <a:headEnd/>
              <a:tailEnd/>
            </a:ln>
            <a:effectLst/>
          </p:spPr>
          <p:txBody>
            <a:bodyPr/>
            <a:lstStyle/>
            <a:p>
              <a:endParaRPr lang="de-DE"/>
            </a:p>
          </p:txBody>
        </p:sp>
        <p:sp>
          <p:nvSpPr>
            <p:cNvPr id="37" name="Line 504"/>
            <p:cNvSpPr>
              <a:spLocks noChangeShapeType="1"/>
            </p:cNvSpPr>
            <p:nvPr/>
          </p:nvSpPr>
          <p:spPr bwMode="auto">
            <a:xfrm>
              <a:off x="2658009" y="1595323"/>
              <a:ext cx="0" cy="36000"/>
            </a:xfrm>
            <a:prstGeom prst="line">
              <a:avLst/>
            </a:prstGeom>
            <a:noFill/>
            <a:ln w="9525">
              <a:solidFill>
                <a:schemeClr val="tx1"/>
              </a:solidFill>
              <a:round/>
              <a:headEnd/>
              <a:tailEnd/>
            </a:ln>
            <a:effectLst/>
          </p:spPr>
          <p:txBody>
            <a:bodyPr/>
            <a:lstStyle/>
            <a:p>
              <a:endParaRPr lang="de-DE"/>
            </a:p>
          </p:txBody>
        </p:sp>
        <p:sp>
          <p:nvSpPr>
            <p:cNvPr id="38" name="Line 505"/>
            <p:cNvSpPr>
              <a:spLocks noChangeShapeType="1"/>
            </p:cNvSpPr>
            <p:nvPr/>
          </p:nvSpPr>
          <p:spPr bwMode="auto">
            <a:xfrm rot="10800000">
              <a:off x="2760226" y="1299808"/>
              <a:ext cx="0" cy="292660"/>
            </a:xfrm>
            <a:prstGeom prst="line">
              <a:avLst/>
            </a:prstGeom>
            <a:noFill/>
            <a:ln w="12700">
              <a:solidFill>
                <a:schemeClr val="tx1"/>
              </a:solidFill>
              <a:round/>
              <a:headEnd/>
              <a:tailEnd/>
            </a:ln>
            <a:effectLst/>
          </p:spPr>
          <p:txBody>
            <a:bodyPr/>
            <a:lstStyle/>
            <a:p>
              <a:endParaRPr lang="de-DE"/>
            </a:p>
          </p:txBody>
        </p:sp>
        <p:sp>
          <p:nvSpPr>
            <p:cNvPr id="39" name="Line 506"/>
            <p:cNvSpPr>
              <a:spLocks noChangeShapeType="1"/>
            </p:cNvSpPr>
            <p:nvPr/>
          </p:nvSpPr>
          <p:spPr bwMode="auto">
            <a:xfrm>
              <a:off x="2856055" y="1595323"/>
              <a:ext cx="0" cy="36000"/>
            </a:xfrm>
            <a:prstGeom prst="line">
              <a:avLst/>
            </a:prstGeom>
            <a:noFill/>
            <a:ln w="9525">
              <a:solidFill>
                <a:schemeClr val="tx1"/>
              </a:solidFill>
              <a:round/>
              <a:headEnd/>
              <a:tailEnd/>
            </a:ln>
            <a:effectLst/>
          </p:spPr>
          <p:txBody>
            <a:bodyPr/>
            <a:lstStyle/>
            <a:p>
              <a:endParaRPr lang="de-DE"/>
            </a:p>
          </p:txBody>
        </p:sp>
        <p:sp>
          <p:nvSpPr>
            <p:cNvPr id="40" name="Line 507"/>
            <p:cNvSpPr>
              <a:spLocks noChangeShapeType="1"/>
            </p:cNvSpPr>
            <p:nvPr/>
          </p:nvSpPr>
          <p:spPr bwMode="auto">
            <a:xfrm>
              <a:off x="2963063" y="1595323"/>
              <a:ext cx="0" cy="36000"/>
            </a:xfrm>
            <a:prstGeom prst="line">
              <a:avLst/>
            </a:prstGeom>
            <a:noFill/>
            <a:ln w="9525">
              <a:solidFill>
                <a:schemeClr val="tx1"/>
              </a:solidFill>
              <a:round/>
              <a:headEnd/>
              <a:tailEnd/>
            </a:ln>
            <a:effectLst/>
          </p:spPr>
          <p:txBody>
            <a:bodyPr/>
            <a:lstStyle/>
            <a:p>
              <a:endParaRPr lang="de-DE"/>
            </a:p>
          </p:txBody>
        </p:sp>
        <p:sp>
          <p:nvSpPr>
            <p:cNvPr id="41" name="Line 508"/>
            <p:cNvSpPr>
              <a:spLocks noChangeShapeType="1"/>
            </p:cNvSpPr>
            <p:nvPr/>
          </p:nvSpPr>
          <p:spPr bwMode="auto">
            <a:xfrm>
              <a:off x="3060489" y="1595323"/>
              <a:ext cx="0" cy="36000"/>
            </a:xfrm>
            <a:prstGeom prst="line">
              <a:avLst/>
            </a:prstGeom>
            <a:noFill/>
            <a:ln w="9525">
              <a:solidFill>
                <a:schemeClr val="tx1"/>
              </a:solidFill>
              <a:round/>
              <a:headEnd/>
              <a:tailEnd/>
            </a:ln>
            <a:effectLst/>
          </p:spPr>
          <p:txBody>
            <a:bodyPr/>
            <a:lstStyle/>
            <a:p>
              <a:endParaRPr lang="de-DE"/>
            </a:p>
          </p:txBody>
        </p:sp>
        <p:sp>
          <p:nvSpPr>
            <p:cNvPr id="42" name="Line 509"/>
            <p:cNvSpPr>
              <a:spLocks noChangeShapeType="1"/>
            </p:cNvSpPr>
            <p:nvPr/>
          </p:nvSpPr>
          <p:spPr bwMode="auto">
            <a:xfrm>
              <a:off x="3159512" y="1595323"/>
              <a:ext cx="0" cy="36000"/>
            </a:xfrm>
            <a:prstGeom prst="line">
              <a:avLst/>
            </a:prstGeom>
            <a:noFill/>
            <a:ln w="9525">
              <a:solidFill>
                <a:schemeClr val="tx1"/>
              </a:solidFill>
              <a:round/>
              <a:headEnd/>
              <a:tailEnd/>
            </a:ln>
            <a:effectLst/>
          </p:spPr>
          <p:txBody>
            <a:bodyPr/>
            <a:lstStyle/>
            <a:p>
              <a:endParaRPr lang="de-DE"/>
            </a:p>
          </p:txBody>
        </p:sp>
        <p:sp>
          <p:nvSpPr>
            <p:cNvPr id="43" name="Line 510"/>
            <p:cNvSpPr>
              <a:spLocks noChangeShapeType="1"/>
            </p:cNvSpPr>
            <p:nvPr/>
          </p:nvSpPr>
          <p:spPr bwMode="auto">
            <a:xfrm>
              <a:off x="3263326" y="1595323"/>
              <a:ext cx="0" cy="36000"/>
            </a:xfrm>
            <a:prstGeom prst="line">
              <a:avLst/>
            </a:prstGeom>
            <a:noFill/>
            <a:ln w="9525">
              <a:solidFill>
                <a:schemeClr val="tx1"/>
              </a:solidFill>
              <a:round/>
              <a:headEnd/>
              <a:tailEnd/>
            </a:ln>
            <a:effectLst/>
          </p:spPr>
          <p:txBody>
            <a:bodyPr/>
            <a:lstStyle/>
            <a:p>
              <a:endParaRPr lang="de-DE"/>
            </a:p>
          </p:txBody>
        </p:sp>
        <p:sp>
          <p:nvSpPr>
            <p:cNvPr id="44" name="Line 511"/>
            <p:cNvSpPr>
              <a:spLocks noChangeShapeType="1"/>
            </p:cNvSpPr>
            <p:nvPr/>
          </p:nvSpPr>
          <p:spPr bwMode="auto">
            <a:xfrm>
              <a:off x="3360752" y="1595323"/>
              <a:ext cx="0" cy="36000"/>
            </a:xfrm>
            <a:prstGeom prst="line">
              <a:avLst/>
            </a:prstGeom>
            <a:noFill/>
            <a:ln w="9525">
              <a:solidFill>
                <a:schemeClr val="tx1"/>
              </a:solidFill>
              <a:round/>
              <a:headEnd/>
              <a:tailEnd/>
            </a:ln>
            <a:effectLst/>
          </p:spPr>
          <p:txBody>
            <a:bodyPr/>
            <a:lstStyle/>
            <a:p>
              <a:endParaRPr lang="de-DE"/>
            </a:p>
          </p:txBody>
        </p:sp>
        <p:sp>
          <p:nvSpPr>
            <p:cNvPr id="45" name="Line 512"/>
            <p:cNvSpPr>
              <a:spLocks noChangeShapeType="1"/>
            </p:cNvSpPr>
            <p:nvPr/>
          </p:nvSpPr>
          <p:spPr bwMode="auto">
            <a:xfrm rot="10800000">
              <a:off x="3453387" y="1252697"/>
              <a:ext cx="0" cy="339771"/>
            </a:xfrm>
            <a:prstGeom prst="line">
              <a:avLst/>
            </a:prstGeom>
            <a:noFill/>
            <a:ln w="12700">
              <a:solidFill>
                <a:schemeClr val="tx1"/>
              </a:solidFill>
              <a:round/>
              <a:headEnd/>
              <a:tailEnd/>
            </a:ln>
            <a:effectLst/>
          </p:spPr>
          <p:txBody>
            <a:bodyPr/>
            <a:lstStyle/>
            <a:p>
              <a:endParaRPr lang="de-DE"/>
            </a:p>
          </p:txBody>
        </p:sp>
        <p:sp>
          <p:nvSpPr>
            <p:cNvPr id="46" name="Line 513"/>
            <p:cNvSpPr>
              <a:spLocks noChangeShapeType="1"/>
            </p:cNvSpPr>
            <p:nvPr/>
          </p:nvSpPr>
          <p:spPr bwMode="auto">
            <a:xfrm>
              <a:off x="3554007" y="1595323"/>
              <a:ext cx="0" cy="36000"/>
            </a:xfrm>
            <a:prstGeom prst="line">
              <a:avLst/>
            </a:prstGeom>
            <a:noFill/>
            <a:ln w="9525">
              <a:solidFill>
                <a:schemeClr val="tx1"/>
              </a:solidFill>
              <a:round/>
              <a:headEnd/>
              <a:tailEnd/>
            </a:ln>
            <a:effectLst/>
          </p:spPr>
          <p:txBody>
            <a:bodyPr/>
            <a:lstStyle/>
            <a:p>
              <a:endParaRPr lang="de-DE"/>
            </a:p>
          </p:txBody>
        </p:sp>
        <p:sp>
          <p:nvSpPr>
            <p:cNvPr id="47" name="Line 514"/>
            <p:cNvSpPr>
              <a:spLocks noChangeShapeType="1"/>
            </p:cNvSpPr>
            <p:nvPr/>
          </p:nvSpPr>
          <p:spPr bwMode="auto">
            <a:xfrm>
              <a:off x="3657821" y="1595323"/>
              <a:ext cx="0" cy="36000"/>
            </a:xfrm>
            <a:prstGeom prst="line">
              <a:avLst/>
            </a:prstGeom>
            <a:noFill/>
            <a:ln w="9525">
              <a:solidFill>
                <a:schemeClr val="tx1"/>
              </a:solidFill>
              <a:round/>
              <a:headEnd/>
              <a:tailEnd/>
            </a:ln>
            <a:effectLst/>
          </p:spPr>
          <p:txBody>
            <a:bodyPr/>
            <a:lstStyle/>
            <a:p>
              <a:endParaRPr lang="de-DE"/>
            </a:p>
          </p:txBody>
        </p:sp>
        <p:sp>
          <p:nvSpPr>
            <p:cNvPr id="48" name="Line 515"/>
            <p:cNvSpPr>
              <a:spLocks noChangeShapeType="1"/>
            </p:cNvSpPr>
            <p:nvPr/>
          </p:nvSpPr>
          <p:spPr bwMode="auto">
            <a:xfrm>
              <a:off x="3758441" y="1595323"/>
              <a:ext cx="0" cy="36000"/>
            </a:xfrm>
            <a:prstGeom prst="line">
              <a:avLst/>
            </a:prstGeom>
            <a:noFill/>
            <a:ln w="9525">
              <a:solidFill>
                <a:schemeClr val="tx1"/>
              </a:solidFill>
              <a:round/>
              <a:headEnd/>
              <a:tailEnd/>
            </a:ln>
            <a:effectLst/>
          </p:spPr>
          <p:txBody>
            <a:bodyPr/>
            <a:lstStyle/>
            <a:p>
              <a:endParaRPr lang="de-DE"/>
            </a:p>
          </p:txBody>
        </p:sp>
        <p:sp>
          <p:nvSpPr>
            <p:cNvPr id="49" name="Line 516"/>
            <p:cNvSpPr>
              <a:spLocks noChangeShapeType="1"/>
            </p:cNvSpPr>
            <p:nvPr/>
          </p:nvSpPr>
          <p:spPr bwMode="auto">
            <a:xfrm>
              <a:off x="3854270" y="1595323"/>
              <a:ext cx="0" cy="36000"/>
            </a:xfrm>
            <a:prstGeom prst="line">
              <a:avLst/>
            </a:prstGeom>
            <a:noFill/>
            <a:ln w="9525">
              <a:solidFill>
                <a:schemeClr val="tx1"/>
              </a:solidFill>
              <a:round/>
              <a:headEnd/>
              <a:tailEnd/>
            </a:ln>
            <a:effectLst/>
          </p:spPr>
          <p:txBody>
            <a:bodyPr/>
            <a:lstStyle/>
            <a:p>
              <a:endParaRPr lang="de-DE"/>
            </a:p>
          </p:txBody>
        </p:sp>
        <p:sp>
          <p:nvSpPr>
            <p:cNvPr id="50" name="Line 517"/>
            <p:cNvSpPr>
              <a:spLocks noChangeShapeType="1"/>
            </p:cNvSpPr>
            <p:nvPr/>
          </p:nvSpPr>
          <p:spPr bwMode="auto">
            <a:xfrm>
              <a:off x="3959681" y="1595323"/>
              <a:ext cx="0" cy="36000"/>
            </a:xfrm>
            <a:prstGeom prst="line">
              <a:avLst/>
            </a:prstGeom>
            <a:noFill/>
            <a:ln w="9525">
              <a:solidFill>
                <a:schemeClr val="tx1"/>
              </a:solidFill>
              <a:round/>
              <a:headEnd/>
              <a:tailEnd/>
            </a:ln>
            <a:effectLst/>
          </p:spPr>
          <p:txBody>
            <a:bodyPr/>
            <a:lstStyle/>
            <a:p>
              <a:endParaRPr lang="de-DE"/>
            </a:p>
          </p:txBody>
        </p:sp>
        <p:sp>
          <p:nvSpPr>
            <p:cNvPr id="51" name="Line 518"/>
            <p:cNvSpPr>
              <a:spLocks noChangeShapeType="1"/>
            </p:cNvSpPr>
            <p:nvPr/>
          </p:nvSpPr>
          <p:spPr bwMode="auto">
            <a:xfrm>
              <a:off x="4058704" y="1595323"/>
              <a:ext cx="0" cy="36000"/>
            </a:xfrm>
            <a:prstGeom prst="line">
              <a:avLst/>
            </a:prstGeom>
            <a:noFill/>
            <a:ln w="9525">
              <a:solidFill>
                <a:schemeClr val="tx1"/>
              </a:solidFill>
              <a:round/>
              <a:headEnd/>
              <a:tailEnd/>
            </a:ln>
            <a:effectLst/>
          </p:spPr>
          <p:txBody>
            <a:bodyPr/>
            <a:lstStyle/>
            <a:p>
              <a:endParaRPr lang="de-DE"/>
            </a:p>
          </p:txBody>
        </p:sp>
        <p:sp>
          <p:nvSpPr>
            <p:cNvPr id="52" name="Line 519"/>
            <p:cNvSpPr>
              <a:spLocks noChangeShapeType="1"/>
            </p:cNvSpPr>
            <p:nvPr/>
          </p:nvSpPr>
          <p:spPr bwMode="auto">
            <a:xfrm rot="10800000">
              <a:off x="4162518" y="1299808"/>
              <a:ext cx="0" cy="292660"/>
            </a:xfrm>
            <a:prstGeom prst="line">
              <a:avLst/>
            </a:prstGeom>
            <a:noFill/>
            <a:ln w="12700">
              <a:solidFill>
                <a:schemeClr val="tx1"/>
              </a:solidFill>
              <a:round/>
              <a:headEnd/>
              <a:tailEnd/>
            </a:ln>
            <a:effectLst/>
          </p:spPr>
          <p:txBody>
            <a:bodyPr/>
            <a:lstStyle/>
            <a:p>
              <a:endParaRPr lang="de-DE"/>
            </a:p>
          </p:txBody>
        </p:sp>
        <p:sp>
          <p:nvSpPr>
            <p:cNvPr id="53" name="Line 520"/>
            <p:cNvSpPr>
              <a:spLocks noChangeShapeType="1"/>
            </p:cNvSpPr>
            <p:nvPr/>
          </p:nvSpPr>
          <p:spPr bwMode="auto">
            <a:xfrm>
              <a:off x="4258347" y="1595323"/>
              <a:ext cx="0" cy="36000"/>
            </a:xfrm>
            <a:prstGeom prst="line">
              <a:avLst/>
            </a:prstGeom>
            <a:noFill/>
            <a:ln w="9525">
              <a:solidFill>
                <a:schemeClr val="tx1"/>
              </a:solidFill>
              <a:round/>
              <a:headEnd/>
              <a:tailEnd/>
            </a:ln>
            <a:effectLst/>
          </p:spPr>
          <p:txBody>
            <a:bodyPr/>
            <a:lstStyle/>
            <a:p>
              <a:endParaRPr lang="de-DE"/>
            </a:p>
          </p:txBody>
        </p:sp>
        <p:sp>
          <p:nvSpPr>
            <p:cNvPr id="54" name="Line 521"/>
            <p:cNvSpPr>
              <a:spLocks noChangeShapeType="1"/>
            </p:cNvSpPr>
            <p:nvPr/>
          </p:nvSpPr>
          <p:spPr bwMode="auto">
            <a:xfrm>
              <a:off x="4363759" y="1595323"/>
              <a:ext cx="0" cy="36000"/>
            </a:xfrm>
            <a:prstGeom prst="line">
              <a:avLst/>
            </a:prstGeom>
            <a:noFill/>
            <a:ln w="9525">
              <a:solidFill>
                <a:schemeClr val="tx1"/>
              </a:solidFill>
              <a:round/>
              <a:headEnd/>
              <a:tailEnd/>
            </a:ln>
            <a:effectLst/>
          </p:spPr>
          <p:txBody>
            <a:bodyPr/>
            <a:lstStyle/>
            <a:p>
              <a:endParaRPr lang="de-DE"/>
            </a:p>
          </p:txBody>
        </p:sp>
        <p:sp>
          <p:nvSpPr>
            <p:cNvPr id="55" name="Line 522"/>
            <p:cNvSpPr>
              <a:spLocks noChangeShapeType="1"/>
            </p:cNvSpPr>
            <p:nvPr/>
          </p:nvSpPr>
          <p:spPr bwMode="auto">
            <a:xfrm>
              <a:off x="4462781" y="1595323"/>
              <a:ext cx="0" cy="36000"/>
            </a:xfrm>
            <a:prstGeom prst="line">
              <a:avLst/>
            </a:prstGeom>
            <a:noFill/>
            <a:ln w="9525">
              <a:solidFill>
                <a:schemeClr val="tx1"/>
              </a:solidFill>
              <a:round/>
              <a:headEnd/>
              <a:tailEnd/>
            </a:ln>
            <a:effectLst/>
          </p:spPr>
          <p:txBody>
            <a:bodyPr/>
            <a:lstStyle/>
            <a:p>
              <a:endParaRPr lang="de-DE"/>
            </a:p>
          </p:txBody>
        </p:sp>
        <p:sp>
          <p:nvSpPr>
            <p:cNvPr id="56" name="Line 523"/>
            <p:cNvSpPr>
              <a:spLocks noChangeShapeType="1"/>
            </p:cNvSpPr>
            <p:nvPr/>
          </p:nvSpPr>
          <p:spPr bwMode="auto">
            <a:xfrm>
              <a:off x="4558610" y="1595323"/>
              <a:ext cx="0" cy="36000"/>
            </a:xfrm>
            <a:prstGeom prst="line">
              <a:avLst/>
            </a:prstGeom>
            <a:noFill/>
            <a:ln w="9525">
              <a:solidFill>
                <a:schemeClr val="tx1"/>
              </a:solidFill>
              <a:round/>
              <a:headEnd/>
              <a:tailEnd/>
            </a:ln>
            <a:effectLst/>
          </p:spPr>
          <p:txBody>
            <a:bodyPr/>
            <a:lstStyle/>
            <a:p>
              <a:endParaRPr lang="de-DE"/>
            </a:p>
          </p:txBody>
        </p:sp>
        <p:sp>
          <p:nvSpPr>
            <p:cNvPr id="57" name="Line 524"/>
            <p:cNvSpPr>
              <a:spLocks noChangeShapeType="1"/>
            </p:cNvSpPr>
            <p:nvPr/>
          </p:nvSpPr>
          <p:spPr bwMode="auto">
            <a:xfrm>
              <a:off x="4664022" y="1595323"/>
              <a:ext cx="0" cy="36000"/>
            </a:xfrm>
            <a:prstGeom prst="line">
              <a:avLst/>
            </a:prstGeom>
            <a:noFill/>
            <a:ln w="9525">
              <a:solidFill>
                <a:schemeClr val="tx1"/>
              </a:solidFill>
              <a:round/>
              <a:headEnd/>
              <a:tailEnd/>
            </a:ln>
            <a:effectLst/>
          </p:spPr>
          <p:txBody>
            <a:bodyPr/>
            <a:lstStyle/>
            <a:p>
              <a:endParaRPr lang="de-DE"/>
            </a:p>
          </p:txBody>
        </p:sp>
        <p:sp>
          <p:nvSpPr>
            <p:cNvPr id="58" name="Line 525"/>
            <p:cNvSpPr>
              <a:spLocks noChangeShapeType="1"/>
            </p:cNvSpPr>
            <p:nvPr/>
          </p:nvSpPr>
          <p:spPr bwMode="auto">
            <a:xfrm>
              <a:off x="4763044" y="1595323"/>
              <a:ext cx="0" cy="36000"/>
            </a:xfrm>
            <a:prstGeom prst="line">
              <a:avLst/>
            </a:prstGeom>
            <a:noFill/>
            <a:ln w="9525">
              <a:solidFill>
                <a:schemeClr val="tx1"/>
              </a:solidFill>
              <a:round/>
              <a:headEnd/>
              <a:tailEnd/>
            </a:ln>
            <a:effectLst/>
          </p:spPr>
          <p:txBody>
            <a:bodyPr/>
            <a:lstStyle/>
            <a:p>
              <a:endParaRPr lang="de-DE"/>
            </a:p>
          </p:txBody>
        </p:sp>
        <p:sp>
          <p:nvSpPr>
            <p:cNvPr id="59" name="Line 526"/>
            <p:cNvSpPr>
              <a:spLocks noChangeShapeType="1"/>
            </p:cNvSpPr>
            <p:nvPr/>
          </p:nvSpPr>
          <p:spPr bwMode="auto">
            <a:xfrm rot="10800000">
              <a:off x="4855679" y="1252697"/>
              <a:ext cx="0" cy="339771"/>
            </a:xfrm>
            <a:prstGeom prst="line">
              <a:avLst/>
            </a:prstGeom>
            <a:noFill/>
            <a:ln w="12700">
              <a:solidFill>
                <a:schemeClr val="tx1"/>
              </a:solidFill>
              <a:round/>
              <a:headEnd/>
              <a:tailEnd/>
            </a:ln>
            <a:effectLst/>
          </p:spPr>
          <p:txBody>
            <a:bodyPr/>
            <a:lstStyle/>
            <a:p>
              <a:endParaRPr lang="de-DE"/>
            </a:p>
          </p:txBody>
        </p:sp>
        <p:sp>
          <p:nvSpPr>
            <p:cNvPr id="60" name="Line 527"/>
            <p:cNvSpPr>
              <a:spLocks noChangeShapeType="1"/>
            </p:cNvSpPr>
            <p:nvPr/>
          </p:nvSpPr>
          <p:spPr bwMode="auto">
            <a:xfrm>
              <a:off x="4956299" y="1595323"/>
              <a:ext cx="0" cy="36000"/>
            </a:xfrm>
            <a:prstGeom prst="line">
              <a:avLst/>
            </a:prstGeom>
            <a:noFill/>
            <a:ln w="9525">
              <a:solidFill>
                <a:schemeClr val="tx1"/>
              </a:solidFill>
              <a:round/>
              <a:headEnd/>
              <a:tailEnd/>
            </a:ln>
            <a:effectLst/>
          </p:spPr>
          <p:txBody>
            <a:bodyPr/>
            <a:lstStyle/>
            <a:p>
              <a:endParaRPr lang="de-DE"/>
            </a:p>
          </p:txBody>
        </p:sp>
        <p:sp>
          <p:nvSpPr>
            <p:cNvPr id="61" name="Line 528"/>
            <p:cNvSpPr>
              <a:spLocks noChangeShapeType="1"/>
            </p:cNvSpPr>
            <p:nvPr/>
          </p:nvSpPr>
          <p:spPr bwMode="auto">
            <a:xfrm>
              <a:off x="5061710" y="1595323"/>
              <a:ext cx="0" cy="36000"/>
            </a:xfrm>
            <a:prstGeom prst="line">
              <a:avLst/>
            </a:prstGeom>
            <a:noFill/>
            <a:ln w="9525">
              <a:solidFill>
                <a:schemeClr val="tx1"/>
              </a:solidFill>
              <a:round/>
              <a:headEnd/>
              <a:tailEnd/>
            </a:ln>
            <a:effectLst/>
          </p:spPr>
          <p:txBody>
            <a:bodyPr/>
            <a:lstStyle/>
            <a:p>
              <a:endParaRPr lang="de-DE"/>
            </a:p>
          </p:txBody>
        </p:sp>
        <p:sp>
          <p:nvSpPr>
            <p:cNvPr id="62" name="Line 529"/>
            <p:cNvSpPr>
              <a:spLocks noChangeShapeType="1"/>
            </p:cNvSpPr>
            <p:nvPr/>
          </p:nvSpPr>
          <p:spPr bwMode="auto">
            <a:xfrm>
              <a:off x="5160733" y="1595323"/>
              <a:ext cx="0" cy="36000"/>
            </a:xfrm>
            <a:prstGeom prst="line">
              <a:avLst/>
            </a:prstGeom>
            <a:noFill/>
            <a:ln w="9525">
              <a:solidFill>
                <a:schemeClr val="tx1"/>
              </a:solidFill>
              <a:round/>
              <a:headEnd/>
              <a:tailEnd/>
            </a:ln>
            <a:effectLst/>
          </p:spPr>
          <p:txBody>
            <a:bodyPr/>
            <a:lstStyle/>
            <a:p>
              <a:endParaRPr lang="de-DE"/>
            </a:p>
          </p:txBody>
        </p:sp>
        <p:sp>
          <p:nvSpPr>
            <p:cNvPr id="63" name="Line 530"/>
            <p:cNvSpPr>
              <a:spLocks noChangeShapeType="1"/>
            </p:cNvSpPr>
            <p:nvPr/>
          </p:nvSpPr>
          <p:spPr bwMode="auto">
            <a:xfrm>
              <a:off x="5258159" y="1595323"/>
              <a:ext cx="0" cy="36000"/>
            </a:xfrm>
            <a:prstGeom prst="line">
              <a:avLst/>
            </a:prstGeom>
            <a:noFill/>
            <a:ln w="9525">
              <a:solidFill>
                <a:schemeClr val="tx1"/>
              </a:solidFill>
              <a:round/>
              <a:headEnd/>
              <a:tailEnd/>
            </a:ln>
            <a:effectLst/>
          </p:spPr>
          <p:txBody>
            <a:bodyPr/>
            <a:lstStyle/>
            <a:p>
              <a:endParaRPr lang="de-DE"/>
            </a:p>
          </p:txBody>
        </p:sp>
        <p:sp>
          <p:nvSpPr>
            <p:cNvPr id="64" name="Line 531"/>
            <p:cNvSpPr>
              <a:spLocks noChangeShapeType="1"/>
            </p:cNvSpPr>
            <p:nvPr/>
          </p:nvSpPr>
          <p:spPr bwMode="auto">
            <a:xfrm>
              <a:off x="5360376" y="1595323"/>
              <a:ext cx="0" cy="36000"/>
            </a:xfrm>
            <a:prstGeom prst="line">
              <a:avLst/>
            </a:prstGeom>
            <a:noFill/>
            <a:ln w="9525">
              <a:solidFill>
                <a:schemeClr val="tx1"/>
              </a:solidFill>
              <a:round/>
              <a:headEnd/>
              <a:tailEnd/>
            </a:ln>
            <a:effectLst/>
          </p:spPr>
          <p:txBody>
            <a:bodyPr/>
            <a:lstStyle/>
            <a:p>
              <a:endParaRPr lang="de-DE"/>
            </a:p>
          </p:txBody>
        </p:sp>
        <p:sp>
          <p:nvSpPr>
            <p:cNvPr id="65" name="Line 532"/>
            <p:cNvSpPr>
              <a:spLocks noChangeShapeType="1"/>
            </p:cNvSpPr>
            <p:nvPr/>
          </p:nvSpPr>
          <p:spPr bwMode="auto">
            <a:xfrm>
              <a:off x="5460996" y="1595323"/>
              <a:ext cx="0" cy="36000"/>
            </a:xfrm>
            <a:prstGeom prst="line">
              <a:avLst/>
            </a:prstGeom>
            <a:noFill/>
            <a:ln w="9525">
              <a:solidFill>
                <a:schemeClr val="tx1"/>
              </a:solidFill>
              <a:round/>
              <a:headEnd/>
              <a:tailEnd/>
            </a:ln>
            <a:effectLst/>
          </p:spPr>
          <p:txBody>
            <a:bodyPr/>
            <a:lstStyle/>
            <a:p>
              <a:endParaRPr lang="de-DE"/>
            </a:p>
          </p:txBody>
        </p:sp>
        <p:sp>
          <p:nvSpPr>
            <p:cNvPr id="66" name="Line 533"/>
            <p:cNvSpPr>
              <a:spLocks noChangeShapeType="1"/>
            </p:cNvSpPr>
            <p:nvPr/>
          </p:nvSpPr>
          <p:spPr bwMode="auto">
            <a:xfrm rot="10800000">
              <a:off x="5553631" y="1299808"/>
              <a:ext cx="0" cy="292660"/>
            </a:xfrm>
            <a:prstGeom prst="line">
              <a:avLst/>
            </a:prstGeom>
            <a:noFill/>
            <a:ln w="12700">
              <a:solidFill>
                <a:schemeClr val="tx1"/>
              </a:solidFill>
              <a:round/>
              <a:headEnd/>
              <a:tailEnd/>
            </a:ln>
            <a:effectLst/>
          </p:spPr>
          <p:txBody>
            <a:bodyPr/>
            <a:lstStyle/>
            <a:p>
              <a:endParaRPr lang="de-DE"/>
            </a:p>
          </p:txBody>
        </p:sp>
        <p:sp>
          <p:nvSpPr>
            <p:cNvPr id="67" name="Line 534"/>
            <p:cNvSpPr>
              <a:spLocks noChangeShapeType="1"/>
            </p:cNvSpPr>
            <p:nvPr/>
          </p:nvSpPr>
          <p:spPr bwMode="auto">
            <a:xfrm>
              <a:off x="1158291" y="858678"/>
              <a:ext cx="0" cy="114209"/>
            </a:xfrm>
            <a:prstGeom prst="line">
              <a:avLst/>
            </a:prstGeom>
            <a:noFill/>
            <a:ln w="12700">
              <a:solidFill>
                <a:schemeClr val="tx1"/>
              </a:solidFill>
              <a:round/>
              <a:headEnd/>
              <a:tailEnd/>
            </a:ln>
            <a:effectLst/>
          </p:spPr>
          <p:txBody>
            <a:bodyPr/>
            <a:lstStyle/>
            <a:p>
              <a:endParaRPr lang="de-DE"/>
            </a:p>
          </p:txBody>
        </p:sp>
        <p:sp>
          <p:nvSpPr>
            <p:cNvPr id="68" name="Line 535"/>
            <p:cNvSpPr>
              <a:spLocks noChangeShapeType="1"/>
            </p:cNvSpPr>
            <p:nvPr/>
          </p:nvSpPr>
          <p:spPr bwMode="auto">
            <a:xfrm>
              <a:off x="1147111" y="858678"/>
              <a:ext cx="405675" cy="0"/>
            </a:xfrm>
            <a:prstGeom prst="line">
              <a:avLst/>
            </a:prstGeom>
            <a:noFill/>
            <a:ln w="12700">
              <a:solidFill>
                <a:schemeClr val="tx1"/>
              </a:solidFill>
              <a:round/>
              <a:headEnd/>
              <a:tailEnd/>
            </a:ln>
            <a:effectLst/>
          </p:spPr>
          <p:txBody>
            <a:bodyPr/>
            <a:lstStyle/>
            <a:p>
              <a:endParaRPr lang="de-DE"/>
            </a:p>
          </p:txBody>
        </p:sp>
        <p:sp>
          <p:nvSpPr>
            <p:cNvPr id="69" name="Line 536"/>
            <p:cNvSpPr>
              <a:spLocks noChangeShapeType="1"/>
            </p:cNvSpPr>
            <p:nvPr/>
          </p:nvSpPr>
          <p:spPr bwMode="auto">
            <a:xfrm>
              <a:off x="1540008" y="858678"/>
              <a:ext cx="0" cy="114209"/>
            </a:xfrm>
            <a:prstGeom prst="line">
              <a:avLst/>
            </a:prstGeom>
            <a:noFill/>
            <a:ln w="12700">
              <a:solidFill>
                <a:schemeClr val="tx1"/>
              </a:solidFill>
              <a:round/>
              <a:headEnd/>
              <a:tailEnd type="triangle" w="med" len="med"/>
            </a:ln>
            <a:effectLst/>
          </p:spPr>
          <p:txBody>
            <a:bodyPr/>
            <a:lstStyle/>
            <a:p>
              <a:endParaRPr lang="de-DE"/>
            </a:p>
          </p:txBody>
        </p:sp>
        <p:sp>
          <p:nvSpPr>
            <p:cNvPr id="70" name="Text Box 537"/>
            <p:cNvSpPr txBox="1">
              <a:spLocks noChangeArrowheads="1"/>
            </p:cNvSpPr>
            <p:nvPr/>
          </p:nvSpPr>
          <p:spPr bwMode="auto">
            <a:xfrm rot="16200000">
              <a:off x="1819529" y="972901"/>
              <a:ext cx="338554" cy="304050"/>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pic>
          <p:nvPicPr>
            <p:cNvPr id="71" name="Picture 538"/>
            <p:cNvPicPr>
              <a:picLocks noChangeAspect="1" noChangeArrowheads="1"/>
            </p:cNvPicPr>
            <p:nvPr/>
          </p:nvPicPr>
          <p:blipFill>
            <a:blip r:embed="rId6" cstate="print">
              <a:lum contrast="6000"/>
            </a:blip>
            <a:srcRect/>
            <a:stretch>
              <a:fillRect/>
            </a:stretch>
          </p:blipFill>
          <p:spPr bwMode="auto">
            <a:xfrm>
              <a:off x="1837077" y="997156"/>
              <a:ext cx="445603" cy="211286"/>
            </a:xfrm>
            <a:prstGeom prst="rect">
              <a:avLst/>
            </a:prstGeom>
            <a:noFill/>
            <a:ln w="9525">
              <a:noFill/>
              <a:miter lim="800000"/>
              <a:headEnd/>
              <a:tailEnd/>
            </a:ln>
            <a:effectLst/>
          </p:spPr>
        </p:pic>
        <p:sp>
          <p:nvSpPr>
            <p:cNvPr id="72" name="Line 539"/>
            <p:cNvSpPr>
              <a:spLocks noChangeShapeType="1"/>
            </p:cNvSpPr>
            <p:nvPr/>
          </p:nvSpPr>
          <p:spPr bwMode="auto">
            <a:xfrm flipH="1" flipV="1">
              <a:off x="1302034" y="1246987"/>
              <a:ext cx="57497" cy="58532"/>
            </a:xfrm>
            <a:prstGeom prst="line">
              <a:avLst/>
            </a:prstGeom>
            <a:noFill/>
            <a:ln w="12700">
              <a:solidFill>
                <a:schemeClr val="tx1"/>
              </a:solidFill>
              <a:round/>
              <a:headEnd/>
              <a:tailEnd/>
            </a:ln>
            <a:effectLst/>
          </p:spPr>
          <p:txBody>
            <a:bodyPr/>
            <a:lstStyle/>
            <a:p>
              <a:endParaRPr lang="de-DE"/>
            </a:p>
          </p:txBody>
        </p:sp>
        <p:pic>
          <p:nvPicPr>
            <p:cNvPr id="73" name="Picture 540" descr="design_abbildungHG_weiss"/>
            <p:cNvPicPr>
              <a:picLocks noChangeAspect="1" noChangeArrowheads="1"/>
            </p:cNvPicPr>
            <p:nvPr/>
          </p:nvPicPr>
          <p:blipFill>
            <a:blip r:embed="rId5" cstate="print"/>
            <a:srcRect/>
            <a:stretch>
              <a:fillRect/>
            </a:stretch>
          </p:blipFill>
          <p:spPr bwMode="auto">
            <a:xfrm>
              <a:off x="2392883" y="962893"/>
              <a:ext cx="349774" cy="329777"/>
            </a:xfrm>
            <a:prstGeom prst="rect">
              <a:avLst/>
            </a:prstGeom>
            <a:noFill/>
          </p:spPr>
        </p:pic>
        <p:sp>
          <p:nvSpPr>
            <p:cNvPr id="74" name="Line 541"/>
            <p:cNvSpPr>
              <a:spLocks noChangeShapeType="1"/>
            </p:cNvSpPr>
            <p:nvPr/>
          </p:nvSpPr>
          <p:spPr bwMode="auto">
            <a:xfrm>
              <a:off x="2552597" y="857250"/>
              <a:ext cx="0" cy="114209"/>
            </a:xfrm>
            <a:prstGeom prst="line">
              <a:avLst/>
            </a:prstGeom>
            <a:noFill/>
            <a:ln w="12700">
              <a:solidFill>
                <a:schemeClr val="tx1"/>
              </a:solidFill>
              <a:round/>
              <a:headEnd/>
              <a:tailEnd/>
            </a:ln>
            <a:effectLst/>
          </p:spPr>
          <p:txBody>
            <a:bodyPr/>
            <a:lstStyle/>
            <a:p>
              <a:endParaRPr lang="de-DE"/>
            </a:p>
          </p:txBody>
        </p:sp>
        <p:sp>
          <p:nvSpPr>
            <p:cNvPr id="75" name="Line 542"/>
            <p:cNvSpPr>
              <a:spLocks noChangeShapeType="1"/>
            </p:cNvSpPr>
            <p:nvPr/>
          </p:nvSpPr>
          <p:spPr bwMode="auto">
            <a:xfrm>
              <a:off x="2547806" y="857250"/>
              <a:ext cx="405675" cy="0"/>
            </a:xfrm>
            <a:prstGeom prst="line">
              <a:avLst/>
            </a:prstGeom>
            <a:noFill/>
            <a:ln w="12700">
              <a:solidFill>
                <a:schemeClr val="tx1"/>
              </a:solidFill>
              <a:round/>
              <a:headEnd/>
              <a:tailEnd/>
            </a:ln>
            <a:effectLst/>
          </p:spPr>
          <p:txBody>
            <a:bodyPr/>
            <a:lstStyle/>
            <a:p>
              <a:endParaRPr lang="de-DE"/>
            </a:p>
          </p:txBody>
        </p:sp>
        <p:sp>
          <p:nvSpPr>
            <p:cNvPr id="76" name="Line 543"/>
            <p:cNvSpPr>
              <a:spLocks noChangeShapeType="1"/>
            </p:cNvSpPr>
            <p:nvPr/>
          </p:nvSpPr>
          <p:spPr bwMode="auto">
            <a:xfrm>
              <a:off x="2947092" y="857250"/>
              <a:ext cx="0" cy="114209"/>
            </a:xfrm>
            <a:prstGeom prst="line">
              <a:avLst/>
            </a:prstGeom>
            <a:noFill/>
            <a:ln w="12700">
              <a:solidFill>
                <a:schemeClr val="tx1"/>
              </a:solidFill>
              <a:round/>
              <a:headEnd/>
              <a:tailEnd type="triangle" w="med" len="med"/>
            </a:ln>
            <a:effectLst/>
          </p:spPr>
          <p:txBody>
            <a:bodyPr/>
            <a:lstStyle/>
            <a:p>
              <a:endParaRPr lang="de-DE"/>
            </a:p>
          </p:txBody>
        </p:sp>
        <p:sp>
          <p:nvSpPr>
            <p:cNvPr id="77" name="Text Box 544"/>
            <p:cNvSpPr txBox="1">
              <a:spLocks noChangeArrowheads="1"/>
            </p:cNvSpPr>
            <p:nvPr/>
          </p:nvSpPr>
          <p:spPr bwMode="auto">
            <a:xfrm rot="16200000">
              <a:off x="3217030" y="970046"/>
              <a:ext cx="338554" cy="304050"/>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sp>
          <p:nvSpPr>
            <p:cNvPr id="78" name="Line 545"/>
            <p:cNvSpPr>
              <a:spLocks noChangeShapeType="1"/>
            </p:cNvSpPr>
            <p:nvPr/>
          </p:nvSpPr>
          <p:spPr bwMode="auto">
            <a:xfrm flipH="1" flipV="1">
              <a:off x="2699535" y="1246987"/>
              <a:ext cx="59094" cy="54249"/>
            </a:xfrm>
            <a:prstGeom prst="line">
              <a:avLst/>
            </a:prstGeom>
            <a:noFill/>
            <a:ln w="12700">
              <a:solidFill>
                <a:schemeClr val="tx1"/>
              </a:solidFill>
              <a:round/>
              <a:headEnd/>
              <a:tailEnd/>
            </a:ln>
            <a:effectLst/>
          </p:spPr>
          <p:txBody>
            <a:bodyPr/>
            <a:lstStyle/>
            <a:p>
              <a:endParaRPr lang="de-DE"/>
            </a:p>
          </p:txBody>
        </p:sp>
        <p:pic>
          <p:nvPicPr>
            <p:cNvPr id="79" name="Picture 546" descr="design_abbildungHG_weiss"/>
            <p:cNvPicPr>
              <a:picLocks noChangeAspect="1" noChangeArrowheads="1"/>
            </p:cNvPicPr>
            <p:nvPr/>
          </p:nvPicPr>
          <p:blipFill>
            <a:blip r:embed="rId5" cstate="print"/>
            <a:srcRect/>
            <a:stretch>
              <a:fillRect/>
            </a:stretch>
          </p:blipFill>
          <p:spPr bwMode="auto">
            <a:xfrm>
              <a:off x="3787190" y="962893"/>
              <a:ext cx="348177" cy="329777"/>
            </a:xfrm>
            <a:prstGeom prst="rect">
              <a:avLst/>
            </a:prstGeom>
            <a:noFill/>
          </p:spPr>
        </p:pic>
        <p:sp>
          <p:nvSpPr>
            <p:cNvPr id="80" name="Line 547"/>
            <p:cNvSpPr>
              <a:spLocks noChangeShapeType="1"/>
            </p:cNvSpPr>
            <p:nvPr/>
          </p:nvSpPr>
          <p:spPr bwMode="auto">
            <a:xfrm>
              <a:off x="3945307" y="857250"/>
              <a:ext cx="0" cy="114209"/>
            </a:xfrm>
            <a:prstGeom prst="line">
              <a:avLst/>
            </a:prstGeom>
            <a:noFill/>
            <a:ln w="12700">
              <a:solidFill>
                <a:schemeClr val="tx1"/>
              </a:solidFill>
              <a:round/>
              <a:headEnd/>
              <a:tailEnd/>
            </a:ln>
            <a:effectLst/>
          </p:spPr>
          <p:txBody>
            <a:bodyPr/>
            <a:lstStyle/>
            <a:p>
              <a:endParaRPr lang="de-DE"/>
            </a:p>
          </p:txBody>
        </p:sp>
        <p:sp>
          <p:nvSpPr>
            <p:cNvPr id="81" name="Line 548"/>
            <p:cNvSpPr>
              <a:spLocks noChangeShapeType="1"/>
            </p:cNvSpPr>
            <p:nvPr/>
          </p:nvSpPr>
          <p:spPr bwMode="auto">
            <a:xfrm>
              <a:off x="3940515" y="857250"/>
              <a:ext cx="405675" cy="0"/>
            </a:xfrm>
            <a:prstGeom prst="line">
              <a:avLst/>
            </a:prstGeom>
            <a:noFill/>
            <a:ln w="12700">
              <a:solidFill>
                <a:schemeClr val="tx1"/>
              </a:solidFill>
              <a:round/>
              <a:headEnd/>
              <a:tailEnd/>
            </a:ln>
            <a:effectLst/>
          </p:spPr>
          <p:txBody>
            <a:bodyPr/>
            <a:lstStyle/>
            <a:p>
              <a:endParaRPr lang="de-DE"/>
            </a:p>
          </p:txBody>
        </p:sp>
        <p:sp>
          <p:nvSpPr>
            <p:cNvPr id="82" name="Line 549"/>
            <p:cNvSpPr>
              <a:spLocks noChangeShapeType="1"/>
            </p:cNvSpPr>
            <p:nvPr/>
          </p:nvSpPr>
          <p:spPr bwMode="auto">
            <a:xfrm>
              <a:off x="4336607" y="857250"/>
              <a:ext cx="0" cy="114209"/>
            </a:xfrm>
            <a:prstGeom prst="line">
              <a:avLst/>
            </a:prstGeom>
            <a:noFill/>
            <a:ln w="12700">
              <a:solidFill>
                <a:schemeClr val="tx1"/>
              </a:solidFill>
              <a:round/>
              <a:headEnd/>
              <a:tailEnd type="triangle" w="med" len="med"/>
            </a:ln>
            <a:effectLst/>
          </p:spPr>
          <p:txBody>
            <a:bodyPr/>
            <a:lstStyle/>
            <a:p>
              <a:endParaRPr lang="de-DE"/>
            </a:p>
          </p:txBody>
        </p:sp>
        <p:sp>
          <p:nvSpPr>
            <p:cNvPr id="83" name="Text Box 550"/>
            <p:cNvSpPr txBox="1">
              <a:spLocks noChangeArrowheads="1"/>
            </p:cNvSpPr>
            <p:nvPr/>
          </p:nvSpPr>
          <p:spPr bwMode="auto">
            <a:xfrm rot="16200000">
              <a:off x="4619322" y="964335"/>
              <a:ext cx="338554" cy="304050"/>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sp>
          <p:nvSpPr>
            <p:cNvPr id="84" name="Line 551"/>
            <p:cNvSpPr>
              <a:spLocks noChangeShapeType="1"/>
            </p:cNvSpPr>
            <p:nvPr/>
          </p:nvSpPr>
          <p:spPr bwMode="auto">
            <a:xfrm flipH="1" flipV="1">
              <a:off x="4100230" y="1246987"/>
              <a:ext cx="60691" cy="54249"/>
            </a:xfrm>
            <a:prstGeom prst="line">
              <a:avLst/>
            </a:prstGeom>
            <a:noFill/>
            <a:ln w="12700">
              <a:solidFill>
                <a:schemeClr val="tx1"/>
              </a:solidFill>
              <a:round/>
              <a:headEnd/>
              <a:tailEnd/>
            </a:ln>
            <a:effectLst/>
          </p:spPr>
          <p:txBody>
            <a:bodyPr/>
            <a:lstStyle/>
            <a:p>
              <a:endParaRPr lang="de-DE"/>
            </a:p>
          </p:txBody>
        </p:sp>
        <p:pic>
          <p:nvPicPr>
            <p:cNvPr id="85" name="Picture 552" descr="design_abbildungHG_weiss"/>
            <p:cNvPicPr>
              <a:picLocks noChangeAspect="1" noChangeArrowheads="1"/>
            </p:cNvPicPr>
            <p:nvPr/>
          </p:nvPicPr>
          <p:blipFill>
            <a:blip r:embed="rId5" cstate="print"/>
            <a:srcRect/>
            <a:stretch>
              <a:fillRect/>
            </a:stretch>
          </p:blipFill>
          <p:spPr bwMode="auto">
            <a:xfrm>
              <a:off x="5374751" y="961465"/>
              <a:ext cx="349774" cy="329777"/>
            </a:xfrm>
            <a:prstGeom prst="rect">
              <a:avLst/>
            </a:prstGeom>
            <a:noFill/>
          </p:spPr>
        </p:pic>
        <p:sp>
          <p:nvSpPr>
            <p:cNvPr id="86" name="Line 553"/>
            <p:cNvSpPr>
              <a:spLocks noChangeShapeType="1"/>
            </p:cNvSpPr>
            <p:nvPr/>
          </p:nvSpPr>
          <p:spPr bwMode="auto">
            <a:xfrm flipH="1" flipV="1">
              <a:off x="5560019" y="1245559"/>
              <a:ext cx="0" cy="55677"/>
            </a:xfrm>
            <a:prstGeom prst="line">
              <a:avLst/>
            </a:prstGeom>
            <a:noFill/>
            <a:ln w="12700">
              <a:solidFill>
                <a:schemeClr val="tx1"/>
              </a:solidFill>
              <a:round/>
              <a:headEnd/>
              <a:tailEnd/>
            </a:ln>
            <a:effectLst/>
          </p:spPr>
          <p:txBody>
            <a:bodyPr/>
            <a:lstStyle/>
            <a:p>
              <a:endParaRPr lang="de-DE"/>
            </a:p>
          </p:txBody>
        </p:sp>
        <p:pic>
          <p:nvPicPr>
            <p:cNvPr id="87" name="Picture 554"/>
            <p:cNvPicPr>
              <a:picLocks noChangeAspect="1" noChangeArrowheads="1"/>
            </p:cNvPicPr>
            <p:nvPr/>
          </p:nvPicPr>
          <p:blipFill>
            <a:blip r:embed="rId6" cstate="print">
              <a:lum contrast="6000"/>
            </a:blip>
            <a:srcRect/>
            <a:stretch>
              <a:fillRect/>
            </a:stretch>
          </p:blipFill>
          <p:spPr bwMode="auto">
            <a:xfrm>
              <a:off x="2744255" y="997156"/>
              <a:ext cx="445603" cy="211286"/>
            </a:xfrm>
            <a:prstGeom prst="rect">
              <a:avLst/>
            </a:prstGeom>
            <a:noFill/>
            <a:ln w="9525">
              <a:noFill/>
              <a:miter lim="800000"/>
              <a:headEnd/>
              <a:tailEnd/>
            </a:ln>
            <a:effectLst/>
          </p:spPr>
        </p:pic>
        <p:pic>
          <p:nvPicPr>
            <p:cNvPr id="88" name="Picture 555"/>
            <p:cNvPicPr>
              <a:picLocks noChangeAspect="1" noChangeArrowheads="1"/>
            </p:cNvPicPr>
            <p:nvPr/>
          </p:nvPicPr>
          <p:blipFill>
            <a:blip r:embed="rId6" cstate="print">
              <a:lum contrast="6000"/>
            </a:blip>
            <a:srcRect/>
            <a:stretch>
              <a:fillRect/>
            </a:stretch>
          </p:blipFill>
          <p:spPr bwMode="auto">
            <a:xfrm>
              <a:off x="3240966" y="995728"/>
              <a:ext cx="444006" cy="211286"/>
            </a:xfrm>
            <a:prstGeom prst="rect">
              <a:avLst/>
            </a:prstGeom>
            <a:noFill/>
            <a:ln w="9525">
              <a:noFill/>
              <a:miter lim="800000"/>
              <a:headEnd/>
              <a:tailEnd/>
            </a:ln>
            <a:effectLst/>
          </p:spPr>
        </p:pic>
        <p:pic>
          <p:nvPicPr>
            <p:cNvPr id="89" name="Picture 556"/>
            <p:cNvPicPr>
              <a:picLocks noChangeAspect="1" noChangeArrowheads="1"/>
            </p:cNvPicPr>
            <p:nvPr/>
          </p:nvPicPr>
          <p:blipFill>
            <a:blip r:embed="rId6" cstate="print">
              <a:lum contrast="6000"/>
            </a:blip>
            <a:srcRect/>
            <a:stretch>
              <a:fillRect/>
            </a:stretch>
          </p:blipFill>
          <p:spPr bwMode="auto">
            <a:xfrm>
              <a:off x="4133770" y="1000011"/>
              <a:ext cx="444006" cy="209858"/>
            </a:xfrm>
            <a:prstGeom prst="rect">
              <a:avLst/>
            </a:prstGeom>
            <a:noFill/>
            <a:ln w="9525">
              <a:noFill/>
              <a:miter lim="800000"/>
              <a:headEnd/>
              <a:tailEnd/>
            </a:ln>
            <a:effectLst/>
          </p:spPr>
        </p:pic>
        <p:pic>
          <p:nvPicPr>
            <p:cNvPr id="90" name="Picture 557"/>
            <p:cNvPicPr>
              <a:picLocks noChangeAspect="1" noChangeArrowheads="1"/>
            </p:cNvPicPr>
            <p:nvPr/>
          </p:nvPicPr>
          <p:blipFill>
            <a:blip r:embed="rId6" cstate="print">
              <a:lum contrast="6000"/>
            </a:blip>
            <a:srcRect/>
            <a:stretch>
              <a:fillRect/>
            </a:stretch>
          </p:blipFill>
          <p:spPr bwMode="auto">
            <a:xfrm>
              <a:off x="4628884" y="997156"/>
              <a:ext cx="447200" cy="211286"/>
            </a:xfrm>
            <a:prstGeom prst="rect">
              <a:avLst/>
            </a:prstGeom>
            <a:noFill/>
            <a:ln w="9525">
              <a:noFill/>
              <a:miter lim="800000"/>
              <a:headEnd/>
              <a:tailEnd/>
            </a:ln>
            <a:effectLst/>
          </p:spPr>
        </p:pic>
        <p:sp>
          <p:nvSpPr>
            <p:cNvPr id="91" name="Rectangle 558"/>
            <p:cNvSpPr>
              <a:spLocks noChangeArrowheads="1"/>
            </p:cNvSpPr>
            <p:nvPr/>
          </p:nvSpPr>
          <p:spPr bwMode="auto">
            <a:xfrm>
              <a:off x="933450" y="792163"/>
              <a:ext cx="1851025" cy="623887"/>
            </a:xfrm>
            <a:prstGeom prst="rect">
              <a:avLst/>
            </a:prstGeom>
            <a:noFill/>
            <a:ln w="60325">
              <a:solidFill>
                <a:srgbClr val="0066FF"/>
              </a:solidFill>
              <a:miter lim="800000"/>
              <a:headEnd/>
              <a:tailEnd/>
            </a:ln>
            <a:effectLst/>
          </p:spPr>
          <p:txBody>
            <a:bodyPr wrap="none" anchor="ctr"/>
            <a:lstStyle/>
            <a:p>
              <a:endParaRPr lang="de-DE"/>
            </a:p>
          </p:txBody>
        </p:sp>
      </p:grpSp>
      <p:pic>
        <p:nvPicPr>
          <p:cNvPr id="92" name="Picture 2"/>
          <p:cNvPicPr>
            <a:picLocks noChangeAspect="1" noChangeArrowheads="1"/>
          </p:cNvPicPr>
          <p:nvPr/>
        </p:nvPicPr>
        <p:blipFill rotWithShape="1">
          <a:blip r:embed="rId3" cstate="print"/>
          <a:srcRect l="764" t="66065" r="70053"/>
          <a:stretch/>
        </p:blipFill>
        <p:spPr bwMode="auto">
          <a:xfrm>
            <a:off x="6807827" y="4069461"/>
            <a:ext cx="1667602" cy="1930085"/>
          </a:xfrm>
          <a:prstGeom prst="rect">
            <a:avLst/>
          </a:prstGeom>
          <a:noFill/>
          <a:ln w="9525">
            <a:noFill/>
            <a:miter lim="800000"/>
            <a:headEnd/>
            <a:tailEnd/>
          </a:ln>
        </p:spPr>
      </p:pic>
      <p:sp>
        <p:nvSpPr>
          <p:cNvPr id="93" name="Rectangle 92"/>
          <p:cNvSpPr/>
          <p:nvPr/>
        </p:nvSpPr>
        <p:spPr bwMode="auto">
          <a:xfrm>
            <a:off x="4833583" y="3535643"/>
            <a:ext cx="291152" cy="395785"/>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94" name="Rectangle 93"/>
          <p:cNvSpPr/>
          <p:nvPr/>
        </p:nvSpPr>
        <p:spPr bwMode="auto">
          <a:xfrm>
            <a:off x="6659850" y="3778711"/>
            <a:ext cx="291152" cy="395785"/>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97" name="Text Box 373"/>
          <p:cNvSpPr txBox="1">
            <a:spLocks noChangeArrowheads="1"/>
          </p:cNvSpPr>
          <p:nvPr/>
        </p:nvSpPr>
        <p:spPr bwMode="auto">
          <a:xfrm>
            <a:off x="7737712" y="6004556"/>
            <a:ext cx="1340432" cy="276999"/>
          </a:xfrm>
          <a:prstGeom prst="rect">
            <a:avLst/>
          </a:prstGeom>
          <a:noFill/>
          <a:ln w="9525">
            <a:noFill/>
            <a:miter lim="800000"/>
            <a:headEnd/>
            <a:tailEnd/>
          </a:ln>
          <a:effectLst/>
        </p:spPr>
        <p:txBody>
          <a:bodyPr wrap="none">
            <a:spAutoFit/>
          </a:bodyPr>
          <a:lstStyle/>
          <a:p>
            <a:pPr defTabSz="914400"/>
            <a:r>
              <a:rPr lang="de-DE" sz="1200">
                <a:latin typeface="Arial" pitchFamily="34" charset="0"/>
                <a:cs typeface="Arial" pitchFamily="34" charset="0"/>
              </a:rPr>
              <a:t>p&lt;0.05 corrected</a:t>
            </a:r>
            <a:endParaRPr lang="en-GB" sz="1200">
              <a:latin typeface="Arial" pitchFamily="34" charset="0"/>
              <a:cs typeface="Arial" pitchFamily="34" charset="0"/>
            </a:endParaRPr>
          </a:p>
        </p:txBody>
      </p:sp>
      <p:sp>
        <p:nvSpPr>
          <p:cNvPr id="98" name="TextBox 97"/>
          <p:cNvSpPr txBox="1"/>
          <p:nvPr/>
        </p:nvSpPr>
        <p:spPr>
          <a:xfrm>
            <a:off x="3863197" y="6053683"/>
            <a:ext cx="3193951" cy="338554"/>
          </a:xfrm>
          <a:prstGeom prst="rect">
            <a:avLst/>
          </a:prstGeom>
          <a:noFill/>
        </p:spPr>
        <p:txBody>
          <a:bodyPr wrap="none" rtlCol="0">
            <a:spAutoFit/>
          </a:bodyPr>
          <a:lstStyle/>
          <a:p>
            <a:r>
              <a:rPr lang="de-DE" sz="1600" dirty="0" smtClean="0">
                <a:latin typeface="Arial" pitchFamily="34" charset="0"/>
                <a:cs typeface="Arial" pitchFamily="34" charset="0"/>
              </a:rPr>
              <a:t>Taubert et al. (2011) </a:t>
            </a:r>
            <a:r>
              <a:rPr lang="de-DE" sz="1600" i="1" dirty="0" err="1" smtClean="0">
                <a:latin typeface="Arial" pitchFamily="34" charset="0"/>
                <a:cs typeface="Arial" pitchFamily="34" charset="0"/>
              </a:rPr>
              <a:t>NeuroImage</a:t>
            </a:r>
            <a:endParaRPr lang="de-DE" sz="1600" i="1" dirty="0" smtClean="0">
              <a:latin typeface="Arial" pitchFamily="34" charset="0"/>
              <a:cs typeface="Arial" pitchFamily="34" charset="0"/>
            </a:endParaRPr>
          </a:p>
        </p:txBody>
      </p:sp>
      <p:sp>
        <p:nvSpPr>
          <p:cNvPr id="2" name="Rectangle 1"/>
          <p:cNvSpPr/>
          <p:nvPr/>
        </p:nvSpPr>
        <p:spPr bwMode="auto">
          <a:xfrm>
            <a:off x="3492250" y="2593948"/>
            <a:ext cx="611883" cy="21384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en-US"/>
          </a:p>
        </p:txBody>
      </p:sp>
      <p:sp>
        <p:nvSpPr>
          <p:cNvPr id="99" name="Rectangle 98"/>
          <p:cNvSpPr/>
          <p:nvPr/>
        </p:nvSpPr>
        <p:spPr bwMode="auto">
          <a:xfrm>
            <a:off x="1454397" y="2639426"/>
            <a:ext cx="611883" cy="21384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en-US"/>
          </a:p>
        </p:txBody>
      </p:sp>
      <p:sp>
        <p:nvSpPr>
          <p:cNvPr id="100" name="Rectangle 99"/>
          <p:cNvSpPr/>
          <p:nvPr/>
        </p:nvSpPr>
        <p:spPr bwMode="auto">
          <a:xfrm>
            <a:off x="5124735" y="3968164"/>
            <a:ext cx="1151072" cy="30066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en-US"/>
          </a:p>
        </p:txBody>
      </p:sp>
      <p:sp>
        <p:nvSpPr>
          <p:cNvPr id="3" name="TextBox 2"/>
          <p:cNvSpPr txBox="1"/>
          <p:nvPr/>
        </p:nvSpPr>
        <p:spPr>
          <a:xfrm>
            <a:off x="1227855" y="2490774"/>
            <a:ext cx="1159292" cy="369332"/>
          </a:xfrm>
          <a:prstGeom prst="rect">
            <a:avLst/>
          </a:prstGeom>
          <a:noFill/>
        </p:spPr>
        <p:txBody>
          <a:bodyPr wrap="none" rtlCol="0">
            <a:spAutoFit/>
          </a:bodyPr>
          <a:lstStyle/>
          <a:p>
            <a:pPr>
              <a:spcAft>
                <a:spcPts val="1200"/>
              </a:spcAft>
            </a:pPr>
            <a:r>
              <a:rPr lang="de-DE" sz="1800" dirty="0" err="1" smtClean="0">
                <a:latin typeface="Arial" pitchFamily="34" charset="0"/>
                <a:cs typeface="Arial" pitchFamily="34" charset="0"/>
              </a:rPr>
              <a:t>Centrality</a:t>
            </a:r>
            <a:endParaRPr lang="en-US" sz="1800" dirty="0" err="1" smtClean="0">
              <a:latin typeface="Arial" pitchFamily="34" charset="0"/>
              <a:cs typeface="Arial" pitchFamily="34" charset="0"/>
            </a:endParaRPr>
          </a:p>
        </p:txBody>
      </p:sp>
      <p:sp>
        <p:nvSpPr>
          <p:cNvPr id="102" name="TextBox 101"/>
          <p:cNvSpPr txBox="1"/>
          <p:nvPr/>
        </p:nvSpPr>
        <p:spPr>
          <a:xfrm>
            <a:off x="3175111" y="2459438"/>
            <a:ext cx="1441420" cy="369332"/>
          </a:xfrm>
          <a:prstGeom prst="rect">
            <a:avLst/>
          </a:prstGeom>
          <a:noFill/>
        </p:spPr>
        <p:txBody>
          <a:bodyPr wrap="none" rtlCol="0">
            <a:spAutoFit/>
          </a:bodyPr>
          <a:lstStyle/>
          <a:p>
            <a:pPr>
              <a:spcAft>
                <a:spcPts val="1200"/>
              </a:spcAft>
            </a:pPr>
            <a:r>
              <a:rPr lang="de-DE" sz="1800" dirty="0" smtClean="0">
                <a:latin typeface="Arial" pitchFamily="34" charset="0"/>
                <a:cs typeface="Arial" pitchFamily="34" charset="0"/>
              </a:rPr>
              <a:t>Connectivity</a:t>
            </a:r>
            <a:endParaRPr lang="en-US" sz="1800" dirty="0" err="1" smtClean="0">
              <a:latin typeface="Arial" pitchFamily="34" charset="0"/>
              <a:cs typeface="Arial" pitchFamily="34" charset="0"/>
            </a:endParaRPr>
          </a:p>
        </p:txBody>
      </p:sp>
      <p:pic>
        <p:nvPicPr>
          <p:cNvPr id="103" name="Picture 2"/>
          <p:cNvPicPr>
            <a:picLocks noChangeAspect="1" noChangeArrowheads="1"/>
          </p:cNvPicPr>
          <p:nvPr/>
        </p:nvPicPr>
        <p:blipFill rotWithShape="1">
          <a:blip r:embed="rId3" cstate="print"/>
          <a:srcRect l="33414" t="64112" r="40870" b="3852"/>
          <a:stretch/>
        </p:blipFill>
        <p:spPr bwMode="auto">
          <a:xfrm>
            <a:off x="5062326" y="4030962"/>
            <a:ext cx="1469510" cy="1822041"/>
          </a:xfrm>
          <a:prstGeom prst="rect">
            <a:avLst/>
          </a:prstGeom>
          <a:noFill/>
          <a:ln w="9525">
            <a:noFill/>
            <a:miter lim="800000"/>
            <a:headEnd/>
            <a:tailEnd/>
          </a:ln>
        </p:spPr>
      </p:pic>
      <p:sp>
        <p:nvSpPr>
          <p:cNvPr id="104" name="TextBox 103"/>
          <p:cNvSpPr txBox="1"/>
          <p:nvPr/>
        </p:nvSpPr>
        <p:spPr>
          <a:xfrm>
            <a:off x="5153090" y="3714388"/>
            <a:ext cx="1402948" cy="369332"/>
          </a:xfrm>
          <a:prstGeom prst="rect">
            <a:avLst/>
          </a:prstGeom>
          <a:noFill/>
        </p:spPr>
        <p:txBody>
          <a:bodyPr wrap="none" rtlCol="0">
            <a:spAutoFit/>
          </a:bodyPr>
          <a:lstStyle/>
          <a:p>
            <a:pPr>
              <a:spcAft>
                <a:spcPts val="1200"/>
              </a:spcAft>
            </a:pPr>
            <a:r>
              <a:rPr lang="de-DE" sz="1800" dirty="0" smtClean="0">
                <a:latin typeface="Arial" pitchFamily="34" charset="0"/>
                <a:cs typeface="Arial" pitchFamily="34" charset="0"/>
              </a:rPr>
              <a:t>Grey matter</a:t>
            </a:r>
            <a:endParaRPr lang="en-US" sz="1800" dirty="0" err="1" smtClean="0">
              <a:latin typeface="Arial" pitchFamily="34" charset="0"/>
              <a:cs typeface="Arial" pitchFamily="34" charset="0"/>
            </a:endParaRPr>
          </a:p>
        </p:txBody>
      </p:sp>
      <p:sp>
        <p:nvSpPr>
          <p:cNvPr id="105" name="TextBox 104"/>
          <p:cNvSpPr txBox="1"/>
          <p:nvPr/>
        </p:nvSpPr>
        <p:spPr>
          <a:xfrm>
            <a:off x="6564014" y="3476739"/>
            <a:ext cx="2172391" cy="646331"/>
          </a:xfrm>
          <a:prstGeom prst="rect">
            <a:avLst/>
          </a:prstGeom>
          <a:noFill/>
        </p:spPr>
        <p:txBody>
          <a:bodyPr wrap="none" rtlCol="0">
            <a:spAutoFit/>
          </a:bodyPr>
          <a:lstStyle/>
          <a:p>
            <a:pPr algn="ctr">
              <a:spcAft>
                <a:spcPts val="0"/>
              </a:spcAft>
            </a:pPr>
            <a:r>
              <a:rPr lang="de-DE" sz="1800" dirty="0" err="1" smtClean="0">
                <a:latin typeface="Arial" pitchFamily="34" charset="0"/>
                <a:cs typeface="Arial" pitchFamily="34" charset="0"/>
              </a:rPr>
              <a:t>Structure-Centrality</a:t>
            </a:r>
            <a:endParaRPr lang="de-DE" sz="1800" dirty="0" smtClean="0">
              <a:latin typeface="Arial" pitchFamily="34" charset="0"/>
              <a:cs typeface="Arial" pitchFamily="34" charset="0"/>
            </a:endParaRPr>
          </a:p>
          <a:p>
            <a:pPr algn="ctr">
              <a:spcAft>
                <a:spcPts val="0"/>
              </a:spcAft>
            </a:pPr>
            <a:r>
              <a:rPr lang="de-DE" sz="1800" dirty="0" err="1" smtClean="0">
                <a:latin typeface="Arial" pitchFamily="34" charset="0"/>
                <a:cs typeface="Arial" pitchFamily="34" charset="0"/>
              </a:rPr>
              <a:t>Correlation</a:t>
            </a:r>
            <a:endParaRPr lang="en-US" sz="1800" dirty="0" err="1" smtClean="0">
              <a:latin typeface="Arial" pitchFamily="34" charset="0"/>
              <a:cs typeface="Arial" pitchFamily="34" charset="0"/>
            </a:endParaRPr>
          </a:p>
        </p:txBody>
      </p:sp>
      <p:sp>
        <p:nvSpPr>
          <p:cNvPr id="13" name="TextBox 12"/>
          <p:cNvSpPr txBox="1"/>
          <p:nvPr/>
        </p:nvSpPr>
        <p:spPr>
          <a:xfrm>
            <a:off x="5955953" y="2747594"/>
            <a:ext cx="2672526" cy="523220"/>
          </a:xfrm>
          <a:prstGeom prst="rect">
            <a:avLst/>
          </a:prstGeom>
          <a:noFill/>
        </p:spPr>
        <p:txBody>
          <a:bodyPr wrap="none" rtlCol="0">
            <a:spAutoFit/>
          </a:bodyPr>
          <a:lstStyle/>
          <a:p>
            <a:pPr algn="ctr"/>
            <a:r>
              <a:rPr lang="de-DE" sz="1400" dirty="0" err="1" smtClean="0">
                <a:latin typeface="Arial" pitchFamily="34" charset="0"/>
                <a:cs typeface="Arial" pitchFamily="34" charset="0"/>
              </a:rPr>
              <a:t>Eigenvector</a:t>
            </a:r>
            <a:r>
              <a:rPr lang="de-DE" sz="1400" dirty="0" smtClean="0">
                <a:latin typeface="Arial" pitchFamily="34" charset="0"/>
                <a:cs typeface="Arial" pitchFamily="34" charset="0"/>
              </a:rPr>
              <a:t> </a:t>
            </a:r>
            <a:r>
              <a:rPr lang="de-DE" sz="1400" dirty="0" err="1">
                <a:latin typeface="Arial" pitchFamily="34" charset="0"/>
                <a:cs typeface="Arial" pitchFamily="34" charset="0"/>
              </a:rPr>
              <a:t>C</a:t>
            </a:r>
            <a:r>
              <a:rPr lang="de-DE" sz="1400" dirty="0" err="1" smtClean="0">
                <a:latin typeface="Arial" pitchFamily="34" charset="0"/>
                <a:cs typeface="Arial" pitchFamily="34" charset="0"/>
              </a:rPr>
              <a:t>entrality</a:t>
            </a:r>
            <a:r>
              <a:rPr lang="de-DE" sz="1400" dirty="0" smtClean="0">
                <a:latin typeface="Arial" pitchFamily="34" charset="0"/>
                <a:cs typeface="Arial" pitchFamily="34" charset="0"/>
              </a:rPr>
              <a:t> </a:t>
            </a:r>
            <a:r>
              <a:rPr lang="de-DE" sz="1400" dirty="0">
                <a:latin typeface="Arial" pitchFamily="34" charset="0"/>
                <a:cs typeface="Arial" pitchFamily="34" charset="0"/>
              </a:rPr>
              <a:t>M</a:t>
            </a:r>
            <a:r>
              <a:rPr lang="de-DE" sz="1400" dirty="0" smtClean="0">
                <a:latin typeface="Arial" pitchFamily="34" charset="0"/>
                <a:cs typeface="Arial" pitchFamily="34" charset="0"/>
              </a:rPr>
              <a:t>apping</a:t>
            </a:r>
          </a:p>
          <a:p>
            <a:pPr algn="ctr"/>
            <a:r>
              <a:rPr lang="de-DE" sz="1400" dirty="0" smtClean="0">
                <a:latin typeface="Arial" pitchFamily="34" charset="0"/>
                <a:cs typeface="Arial" pitchFamily="34" charset="0"/>
              </a:rPr>
              <a:t>Lohmann et al. (2010)</a:t>
            </a:r>
            <a:endParaRPr lang="de-DE" sz="1400" dirty="0">
              <a:latin typeface="Arial" pitchFamily="34" charset="0"/>
              <a:cs typeface="Arial" pitchFamily="34" charset="0"/>
            </a:endParaRPr>
          </a:p>
        </p:txBody>
      </p:sp>
      <p:sp>
        <p:nvSpPr>
          <p:cNvPr id="101" name="Text Box 8"/>
          <p:cNvSpPr txBox="1">
            <a:spLocks noChangeArrowheads="1"/>
          </p:cNvSpPr>
          <p:nvPr/>
        </p:nvSpPr>
        <p:spPr bwMode="auto">
          <a:xfrm>
            <a:off x="472494" y="213292"/>
            <a:ext cx="805239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Results: Functional Changes after Two Weeks</a:t>
            </a:r>
            <a:endParaRPr lang="en-US" sz="3000" dirty="0">
              <a:solidFill>
                <a:schemeClr val="accent2"/>
              </a:solidFill>
              <a:cs typeface="Arial" pitchFamily="34" charset="0"/>
            </a:endParaRPr>
          </a:p>
        </p:txBody>
      </p:sp>
      <p:sp>
        <p:nvSpPr>
          <p:cNvPr id="4" name="Textfeld 3"/>
          <p:cNvSpPr txBox="1"/>
          <p:nvPr/>
        </p:nvSpPr>
        <p:spPr>
          <a:xfrm>
            <a:off x="70340" y="4030962"/>
            <a:ext cx="923507" cy="323165"/>
          </a:xfrm>
          <a:prstGeom prst="rect">
            <a:avLst/>
          </a:prstGeom>
          <a:noFill/>
        </p:spPr>
        <p:txBody>
          <a:bodyPr wrap="square" rtlCol="0">
            <a:spAutoFit/>
          </a:bodyPr>
          <a:lstStyle/>
          <a:p>
            <a:r>
              <a:rPr lang="de-DE" sz="1500" dirty="0" err="1" smtClean="0"/>
              <a:t>vPMC</a:t>
            </a:r>
            <a:endParaRPr lang="de-DE" sz="1500" dirty="0"/>
          </a:p>
        </p:txBody>
      </p:sp>
      <p:sp>
        <p:nvSpPr>
          <p:cNvPr id="106" name="Textfeld 105"/>
          <p:cNvSpPr txBox="1"/>
          <p:nvPr/>
        </p:nvSpPr>
        <p:spPr>
          <a:xfrm>
            <a:off x="4227535" y="4457014"/>
            <a:ext cx="923507" cy="323165"/>
          </a:xfrm>
          <a:prstGeom prst="rect">
            <a:avLst/>
          </a:prstGeom>
          <a:noFill/>
        </p:spPr>
        <p:txBody>
          <a:bodyPr wrap="square" rtlCol="0">
            <a:spAutoFit/>
          </a:bodyPr>
          <a:lstStyle/>
          <a:p>
            <a:r>
              <a:rPr lang="de-DE" sz="1500" dirty="0" smtClean="0"/>
              <a:t>DLPFC</a:t>
            </a:r>
            <a:endParaRPr lang="de-DE" sz="1500" dirty="0"/>
          </a:p>
        </p:txBody>
      </p:sp>
    </p:spTree>
    <p:extLst>
      <p:ext uri="{BB962C8B-B14F-4D97-AF65-F5344CB8AC3E}">
        <p14:creationId xmlns:p14="http://schemas.microsoft.com/office/powerpoint/2010/main" xmlns="" val="8222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3" grpId="0"/>
      <p:bldP spid="102" grpId="0"/>
      <p:bldP spid="104" grpId="0"/>
      <p:bldP spid="105" grpId="0"/>
      <p:bldP spid="4" grpId="0"/>
      <p:bldP spid="10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Freeform 5"/>
          <p:cNvSpPr>
            <a:spLocks/>
          </p:cNvSpPr>
          <p:nvPr/>
        </p:nvSpPr>
        <p:spPr bwMode="auto">
          <a:xfrm>
            <a:off x="881945" y="4506913"/>
            <a:ext cx="3939822" cy="869950"/>
          </a:xfrm>
          <a:custGeom>
            <a:avLst/>
            <a:gdLst>
              <a:gd name="T0" fmla="*/ 0 w 4264"/>
              <a:gd name="T1" fmla="*/ 869950 h 1588"/>
              <a:gd name="T2" fmla="*/ 1037391 w 4264"/>
              <a:gd name="T3" fmla="*/ 397723 h 1588"/>
              <a:gd name="T4" fmla="*/ 2640254 w 4264"/>
              <a:gd name="T5" fmla="*/ 124357 h 1588"/>
              <a:gd name="T6" fmla="*/ 4432300 w 4264"/>
              <a:gd name="T7" fmla="*/ 0 h 1588"/>
              <a:gd name="T8" fmla="*/ 0 60000 65536"/>
              <a:gd name="T9" fmla="*/ 0 60000 65536"/>
              <a:gd name="T10" fmla="*/ 0 60000 65536"/>
              <a:gd name="T11" fmla="*/ 0 60000 65536"/>
              <a:gd name="T12" fmla="*/ 0 w 4264"/>
              <a:gd name="T13" fmla="*/ 0 h 1588"/>
              <a:gd name="T14" fmla="*/ 4264 w 4264"/>
              <a:gd name="T15" fmla="*/ 1588 h 1588"/>
            </a:gdLst>
            <a:ahLst/>
            <a:cxnLst>
              <a:cxn ang="T8">
                <a:pos x="T0" y="T1"/>
              </a:cxn>
              <a:cxn ang="T9">
                <a:pos x="T2" y="T3"/>
              </a:cxn>
              <a:cxn ang="T10">
                <a:pos x="T4" y="T5"/>
              </a:cxn>
              <a:cxn ang="T11">
                <a:pos x="T6" y="T7"/>
              </a:cxn>
            </a:cxnLst>
            <a:rect l="T12" t="T13" r="T14" b="T15"/>
            <a:pathLst>
              <a:path w="4264" h="1588">
                <a:moveTo>
                  <a:pt x="0" y="1588"/>
                </a:moveTo>
                <a:cubicBezTo>
                  <a:pt x="287" y="1270"/>
                  <a:pt x="575" y="953"/>
                  <a:pt x="998" y="726"/>
                </a:cubicBezTo>
                <a:cubicBezTo>
                  <a:pt x="1421" y="499"/>
                  <a:pt x="1996" y="348"/>
                  <a:pt x="2540" y="227"/>
                </a:cubicBezTo>
                <a:cubicBezTo>
                  <a:pt x="3084" y="106"/>
                  <a:pt x="3674" y="53"/>
                  <a:pt x="4264" y="0"/>
                </a:cubicBezTo>
              </a:path>
            </a:pathLst>
          </a:custGeom>
          <a:noFill/>
          <a:ln w="25400">
            <a:solidFill>
              <a:srgbClr val="FF0000"/>
            </a:solidFill>
            <a:round/>
            <a:headEnd/>
            <a:tailEnd/>
          </a:ln>
        </p:spPr>
        <p:txBody>
          <a:bodyPr/>
          <a:lstStyle/>
          <a:p>
            <a:endParaRPr lang="de-DE">
              <a:latin typeface="Arial" pitchFamily="34" charset="0"/>
              <a:cs typeface="Arial" pitchFamily="34" charset="0"/>
            </a:endParaRPr>
          </a:p>
        </p:txBody>
      </p:sp>
      <p:grpSp>
        <p:nvGrpSpPr>
          <p:cNvPr id="2" name="Group 28"/>
          <p:cNvGrpSpPr>
            <a:grpSpLocks/>
          </p:cNvGrpSpPr>
          <p:nvPr/>
        </p:nvGrpSpPr>
        <p:grpSpPr bwMode="auto">
          <a:xfrm>
            <a:off x="47979" y="4010023"/>
            <a:ext cx="5544257" cy="2027235"/>
            <a:chOff x="34" y="2526"/>
            <a:chExt cx="3929" cy="1277"/>
          </a:xfrm>
        </p:grpSpPr>
        <p:grpSp>
          <p:nvGrpSpPr>
            <p:cNvPr id="3" name="Group 27"/>
            <p:cNvGrpSpPr>
              <a:grpSpLocks/>
            </p:cNvGrpSpPr>
            <p:nvPr/>
          </p:nvGrpSpPr>
          <p:grpSpPr bwMode="auto">
            <a:xfrm>
              <a:off x="625" y="2789"/>
              <a:ext cx="3338" cy="775"/>
              <a:chOff x="625" y="2789"/>
              <a:chExt cx="3338" cy="775"/>
            </a:xfrm>
          </p:grpSpPr>
          <p:sp>
            <p:nvSpPr>
              <p:cNvPr id="15399" name="Freeform 4"/>
              <p:cNvSpPr>
                <a:spLocks/>
              </p:cNvSpPr>
              <p:nvPr/>
            </p:nvSpPr>
            <p:spPr bwMode="auto">
              <a:xfrm>
                <a:off x="625" y="2789"/>
                <a:ext cx="3286" cy="600"/>
              </a:xfrm>
              <a:custGeom>
                <a:avLst/>
                <a:gdLst>
                  <a:gd name="T0" fmla="*/ 0 w 4264"/>
                  <a:gd name="T1" fmla="*/ 600 h 1662"/>
                  <a:gd name="T2" fmla="*/ 699 w 4264"/>
                  <a:gd name="T3" fmla="*/ 27 h 1662"/>
                  <a:gd name="T4" fmla="*/ 1503 w 4264"/>
                  <a:gd name="T5" fmla="*/ 436 h 1662"/>
                  <a:gd name="T6" fmla="*/ 3286 w 4264"/>
                  <a:gd name="T7" fmla="*/ 535 h 1662"/>
                  <a:gd name="T8" fmla="*/ 0 60000 65536"/>
                  <a:gd name="T9" fmla="*/ 0 60000 65536"/>
                  <a:gd name="T10" fmla="*/ 0 60000 65536"/>
                  <a:gd name="T11" fmla="*/ 0 60000 65536"/>
                  <a:gd name="T12" fmla="*/ 0 w 4264"/>
                  <a:gd name="T13" fmla="*/ 0 h 1662"/>
                  <a:gd name="T14" fmla="*/ 4264 w 4264"/>
                  <a:gd name="T15" fmla="*/ 1662 h 1662"/>
                </a:gdLst>
                <a:ahLst/>
                <a:cxnLst>
                  <a:cxn ang="T8">
                    <a:pos x="T0" y="T1"/>
                  </a:cxn>
                  <a:cxn ang="T9">
                    <a:pos x="T2" y="T3"/>
                  </a:cxn>
                  <a:cxn ang="T10">
                    <a:pos x="T4" y="T5"/>
                  </a:cxn>
                  <a:cxn ang="T11">
                    <a:pos x="T6" y="T7"/>
                  </a:cxn>
                </a:cxnLst>
                <a:rect l="T12" t="T13" r="T14" b="T15"/>
                <a:pathLst>
                  <a:path w="4264" h="1662">
                    <a:moveTo>
                      <a:pt x="0" y="1662"/>
                    </a:moveTo>
                    <a:cubicBezTo>
                      <a:pt x="291" y="906"/>
                      <a:pt x="582" y="150"/>
                      <a:pt x="907" y="75"/>
                    </a:cubicBezTo>
                    <a:cubicBezTo>
                      <a:pt x="1232" y="0"/>
                      <a:pt x="1390" y="975"/>
                      <a:pt x="1950" y="1209"/>
                    </a:cubicBezTo>
                    <a:cubicBezTo>
                      <a:pt x="2510" y="1443"/>
                      <a:pt x="3387" y="1462"/>
                      <a:pt x="4264" y="1481"/>
                    </a:cubicBezTo>
                  </a:path>
                </a:pathLst>
              </a:custGeom>
              <a:noFill/>
              <a:ln w="25400">
                <a:solidFill>
                  <a:srgbClr val="3366FF"/>
                </a:solidFill>
                <a:round/>
                <a:headEnd/>
                <a:tailEnd/>
              </a:ln>
            </p:spPr>
            <p:txBody>
              <a:bodyPr/>
              <a:lstStyle/>
              <a:p>
                <a:endParaRPr lang="de-DE">
                  <a:latin typeface="Arial" pitchFamily="34" charset="0"/>
                  <a:cs typeface="Arial" pitchFamily="34" charset="0"/>
                </a:endParaRPr>
              </a:p>
            </p:txBody>
          </p:sp>
          <p:sp>
            <p:nvSpPr>
              <p:cNvPr id="15400" name="Rectangle 6"/>
              <p:cNvSpPr>
                <a:spLocks noChangeArrowheads="1"/>
              </p:cNvSpPr>
              <p:nvPr/>
            </p:nvSpPr>
            <p:spPr bwMode="auto">
              <a:xfrm>
                <a:off x="3433" y="3088"/>
                <a:ext cx="530" cy="476"/>
              </a:xfrm>
              <a:prstGeom prst="rect">
                <a:avLst/>
              </a:prstGeom>
              <a:solidFill>
                <a:schemeClr val="bg1"/>
              </a:solidFill>
              <a:ln w="9525">
                <a:noFill/>
                <a:miter lim="800000"/>
                <a:headEnd/>
                <a:tailEnd/>
              </a:ln>
            </p:spPr>
            <p:txBody>
              <a:bodyPr wrap="none" anchor="ctr"/>
              <a:lstStyle/>
              <a:p>
                <a:endParaRPr lang="de-DE">
                  <a:latin typeface="Arial" pitchFamily="34" charset="0"/>
                  <a:cs typeface="Arial" pitchFamily="34" charset="0"/>
                </a:endParaRPr>
              </a:p>
            </p:txBody>
          </p:sp>
        </p:grpSp>
        <p:sp>
          <p:nvSpPr>
            <p:cNvPr id="15395" name="Line 17"/>
            <p:cNvSpPr>
              <a:spLocks noChangeShapeType="1"/>
            </p:cNvSpPr>
            <p:nvPr/>
          </p:nvSpPr>
          <p:spPr bwMode="auto">
            <a:xfrm flipV="1">
              <a:off x="608" y="2585"/>
              <a:ext cx="0" cy="805"/>
            </a:xfrm>
            <a:prstGeom prst="line">
              <a:avLst/>
            </a:prstGeom>
            <a:noFill/>
            <a:ln w="9525">
              <a:solidFill>
                <a:schemeClr val="tx1"/>
              </a:solidFill>
              <a:round/>
              <a:headEnd/>
              <a:tailEnd type="triangle" w="med" len="med"/>
            </a:ln>
          </p:spPr>
          <p:txBody>
            <a:bodyPr/>
            <a:lstStyle/>
            <a:p>
              <a:endParaRPr lang="de-DE">
                <a:latin typeface="Arial" pitchFamily="34" charset="0"/>
                <a:cs typeface="Arial" pitchFamily="34" charset="0"/>
              </a:endParaRPr>
            </a:p>
          </p:txBody>
        </p:sp>
        <p:sp>
          <p:nvSpPr>
            <p:cNvPr id="15396" name="Line 18"/>
            <p:cNvSpPr>
              <a:spLocks noChangeShapeType="1"/>
            </p:cNvSpPr>
            <p:nvPr/>
          </p:nvSpPr>
          <p:spPr bwMode="auto">
            <a:xfrm flipV="1">
              <a:off x="608" y="3390"/>
              <a:ext cx="2916" cy="0"/>
            </a:xfrm>
            <a:prstGeom prst="line">
              <a:avLst/>
            </a:prstGeom>
            <a:noFill/>
            <a:ln w="9525">
              <a:solidFill>
                <a:schemeClr val="tx1"/>
              </a:solidFill>
              <a:round/>
              <a:headEnd/>
              <a:tailEnd type="triangle" w="med" len="med"/>
            </a:ln>
          </p:spPr>
          <p:txBody>
            <a:bodyPr/>
            <a:lstStyle/>
            <a:p>
              <a:endParaRPr lang="de-DE">
                <a:latin typeface="Arial" pitchFamily="34" charset="0"/>
                <a:cs typeface="Arial" pitchFamily="34" charset="0"/>
              </a:endParaRPr>
            </a:p>
          </p:txBody>
        </p:sp>
        <p:sp>
          <p:nvSpPr>
            <p:cNvPr id="15397" name="Text Box 19"/>
            <p:cNvSpPr txBox="1">
              <a:spLocks noChangeArrowheads="1"/>
            </p:cNvSpPr>
            <p:nvPr/>
          </p:nvSpPr>
          <p:spPr bwMode="auto">
            <a:xfrm>
              <a:off x="529" y="3435"/>
              <a:ext cx="3320" cy="368"/>
            </a:xfrm>
            <a:prstGeom prst="rect">
              <a:avLst/>
            </a:prstGeom>
            <a:noFill/>
            <a:ln w="9525">
              <a:noFill/>
              <a:miter lim="800000"/>
              <a:headEnd/>
              <a:tailEnd/>
            </a:ln>
          </p:spPr>
          <p:txBody>
            <a:bodyPr wrap="none">
              <a:spAutoFit/>
            </a:bodyPr>
            <a:lstStyle/>
            <a:p>
              <a:pPr defTabSz="914400"/>
              <a:r>
                <a:rPr lang="de-DE" sz="1600" dirty="0" smtClean="0">
                  <a:latin typeface="Arial" pitchFamily="34" charset="0"/>
                  <a:cs typeface="Arial" pitchFamily="34" charset="0"/>
                </a:rPr>
                <a:t>1	     2	              4	                     6       </a:t>
              </a:r>
            </a:p>
            <a:p>
              <a:pPr defTabSz="914400"/>
              <a:r>
                <a:rPr lang="de-DE" sz="1600" dirty="0" smtClean="0">
                  <a:latin typeface="Arial" pitchFamily="34" charset="0"/>
                  <a:cs typeface="Arial" pitchFamily="34" charset="0"/>
                </a:rPr>
                <a:t>	             </a:t>
              </a:r>
              <a:r>
                <a:rPr lang="de-DE" sz="1600" dirty="0" err="1" smtClean="0">
                  <a:latin typeface="Arial" pitchFamily="34" charset="0"/>
                  <a:cs typeface="Arial" pitchFamily="34" charset="0"/>
                </a:rPr>
                <a:t>week</a:t>
              </a:r>
              <a:endParaRPr lang="de-DE" sz="1600" dirty="0">
                <a:latin typeface="Arial" pitchFamily="34" charset="0"/>
                <a:cs typeface="Arial" pitchFamily="34" charset="0"/>
              </a:endParaRPr>
            </a:p>
          </p:txBody>
        </p:sp>
        <p:sp>
          <p:nvSpPr>
            <p:cNvPr id="15398" name="Text Box 20"/>
            <p:cNvSpPr txBox="1">
              <a:spLocks noChangeArrowheads="1"/>
            </p:cNvSpPr>
            <p:nvPr/>
          </p:nvSpPr>
          <p:spPr bwMode="auto">
            <a:xfrm>
              <a:off x="34" y="2526"/>
              <a:ext cx="687" cy="368"/>
            </a:xfrm>
            <a:prstGeom prst="rect">
              <a:avLst/>
            </a:prstGeom>
            <a:noFill/>
            <a:ln w="9525">
              <a:noFill/>
              <a:miter lim="800000"/>
              <a:headEnd/>
              <a:tailEnd/>
            </a:ln>
          </p:spPr>
          <p:txBody>
            <a:bodyPr wrap="none">
              <a:spAutoFit/>
            </a:bodyPr>
            <a:lstStyle/>
            <a:p>
              <a:pPr defTabSz="914400"/>
              <a:r>
                <a:rPr lang="de-DE" sz="1600" dirty="0" err="1" smtClean="0">
                  <a:latin typeface="Arial" pitchFamily="34" charset="0"/>
                  <a:cs typeface="Arial" pitchFamily="34" charset="0"/>
                </a:rPr>
                <a:t>brain</a:t>
              </a:r>
              <a:endParaRPr lang="de-DE" sz="1600" dirty="0" smtClean="0">
                <a:latin typeface="Arial" pitchFamily="34" charset="0"/>
                <a:cs typeface="Arial" pitchFamily="34" charset="0"/>
              </a:endParaRPr>
            </a:p>
            <a:p>
              <a:pPr defTabSz="914400"/>
              <a:r>
                <a:rPr lang="de-DE" sz="1600" dirty="0" err="1" smtClean="0">
                  <a:latin typeface="Arial" pitchFamily="34" charset="0"/>
                  <a:cs typeface="Arial" pitchFamily="34" charset="0"/>
                </a:rPr>
                <a:t>plasticity</a:t>
              </a:r>
              <a:endParaRPr lang="de-DE" sz="1600" dirty="0">
                <a:latin typeface="Arial" pitchFamily="34" charset="0"/>
                <a:cs typeface="Arial" pitchFamily="34" charset="0"/>
              </a:endParaRPr>
            </a:p>
          </p:txBody>
        </p:sp>
      </p:grpSp>
      <p:sp>
        <p:nvSpPr>
          <p:cNvPr id="98326" name="Text Box 22"/>
          <p:cNvSpPr txBox="1">
            <a:spLocks noChangeArrowheads="1"/>
          </p:cNvSpPr>
          <p:nvPr/>
        </p:nvSpPr>
        <p:spPr bwMode="auto">
          <a:xfrm>
            <a:off x="265828" y="2617784"/>
            <a:ext cx="4006225" cy="646331"/>
          </a:xfrm>
          <a:prstGeom prst="rect">
            <a:avLst/>
          </a:prstGeom>
          <a:noFill/>
          <a:ln w="9525">
            <a:noFill/>
            <a:miter lim="800000"/>
            <a:headEnd/>
            <a:tailEnd/>
          </a:ln>
        </p:spPr>
        <p:txBody>
          <a:bodyPr wrap="none">
            <a:spAutoFit/>
          </a:bodyPr>
          <a:lstStyle/>
          <a:p>
            <a:pPr defTabSz="914400"/>
            <a:r>
              <a:rPr lang="de-DE" sz="1800" dirty="0" err="1" smtClean="0">
                <a:latin typeface="Arial" pitchFamily="34" charset="0"/>
                <a:cs typeface="Arial" pitchFamily="34" charset="0"/>
              </a:rPr>
              <a:t>No</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changes</a:t>
            </a:r>
            <a:r>
              <a:rPr lang="de-DE" sz="1800" dirty="0" smtClean="0">
                <a:latin typeface="Arial" pitchFamily="34" charset="0"/>
                <a:cs typeface="Arial" pitchFamily="34" charset="0"/>
              </a:rPr>
              <a:t> in </a:t>
            </a:r>
            <a:r>
              <a:rPr lang="de-DE" sz="1800" dirty="0" err="1" smtClean="0">
                <a:latin typeface="Arial" pitchFamily="34" charset="0"/>
                <a:cs typeface="Arial" pitchFamily="34" charset="0"/>
              </a:rPr>
              <a:t>structure</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and</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function</a:t>
            </a:r>
            <a:r>
              <a:rPr lang="de-DE" sz="1800" dirty="0">
                <a:latin typeface="Arial" pitchFamily="34" charset="0"/>
                <a:cs typeface="Arial" pitchFamily="34" charset="0"/>
              </a:rPr>
              <a:t> </a:t>
            </a:r>
            <a:endParaRPr lang="de-DE" sz="1800" dirty="0" smtClean="0">
              <a:latin typeface="Arial" pitchFamily="34" charset="0"/>
              <a:cs typeface="Arial" pitchFamily="34" charset="0"/>
            </a:endParaRPr>
          </a:p>
          <a:p>
            <a:pPr defTabSz="914400"/>
            <a:r>
              <a:rPr lang="de-DE" sz="1800" dirty="0" err="1" smtClean="0">
                <a:latin typeface="Arial" pitchFamily="34" charset="0"/>
                <a:cs typeface="Arial" pitchFamily="34" charset="0"/>
              </a:rPr>
              <a:t>from</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baseline</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to</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week</a:t>
            </a:r>
            <a:r>
              <a:rPr lang="de-DE" sz="1800" dirty="0" smtClean="0">
                <a:latin typeface="Arial" pitchFamily="34" charset="0"/>
                <a:cs typeface="Arial" pitchFamily="34" charset="0"/>
              </a:rPr>
              <a:t> 4</a:t>
            </a:r>
            <a:endParaRPr lang="de-DE" sz="1800" dirty="0">
              <a:latin typeface="Arial" pitchFamily="34" charset="0"/>
              <a:cs typeface="Arial" pitchFamily="34" charset="0"/>
            </a:endParaRPr>
          </a:p>
        </p:txBody>
      </p:sp>
      <p:sp>
        <p:nvSpPr>
          <p:cNvPr id="98329" name="Text Box 25"/>
          <p:cNvSpPr txBox="1">
            <a:spLocks noChangeArrowheads="1"/>
          </p:cNvSpPr>
          <p:nvPr/>
        </p:nvSpPr>
        <p:spPr bwMode="auto">
          <a:xfrm>
            <a:off x="4629724" y="2638654"/>
            <a:ext cx="4172938" cy="646331"/>
          </a:xfrm>
          <a:prstGeom prst="rect">
            <a:avLst/>
          </a:prstGeom>
          <a:solidFill>
            <a:schemeClr val="bg2"/>
          </a:solidFill>
          <a:ln w="9525">
            <a:noFill/>
            <a:miter lim="800000"/>
            <a:headEnd/>
            <a:tailEnd/>
          </a:ln>
        </p:spPr>
        <p:txBody>
          <a:bodyPr wrap="none">
            <a:spAutoFit/>
          </a:bodyPr>
          <a:lstStyle/>
          <a:p>
            <a:pPr algn="ctr" defTabSz="914400"/>
            <a:r>
              <a:rPr lang="de-DE" sz="1800" dirty="0" smtClean="0">
                <a:latin typeface="Arial" pitchFamily="34" charset="0"/>
                <a:cs typeface="Arial" pitchFamily="34" charset="0"/>
              </a:rPr>
              <a:t>Early </a:t>
            </a:r>
            <a:r>
              <a:rPr lang="de-DE" sz="1800" dirty="0" err="1" smtClean="0">
                <a:latin typeface="Arial" pitchFamily="34" charset="0"/>
                <a:cs typeface="Arial" pitchFamily="34" charset="0"/>
              </a:rPr>
              <a:t>changes</a:t>
            </a:r>
            <a:r>
              <a:rPr lang="de-DE" sz="1800" dirty="0" smtClean="0">
                <a:latin typeface="Arial" pitchFamily="34" charset="0"/>
                <a:cs typeface="Arial" pitchFamily="34" charset="0"/>
              </a:rPr>
              <a:t> in </a:t>
            </a:r>
            <a:r>
              <a:rPr lang="de-DE" sz="1800" dirty="0" err="1" smtClean="0">
                <a:latin typeface="Arial" pitchFamily="34" charset="0"/>
                <a:cs typeface="Arial" pitchFamily="34" charset="0"/>
              </a:rPr>
              <a:t>structure</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and</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function</a:t>
            </a:r>
            <a:endParaRPr lang="de-DE" sz="1800" dirty="0" smtClean="0">
              <a:latin typeface="Arial" pitchFamily="34" charset="0"/>
              <a:cs typeface="Arial" pitchFamily="34" charset="0"/>
            </a:endParaRPr>
          </a:p>
          <a:p>
            <a:pPr algn="ctr" defTabSz="914400"/>
            <a:r>
              <a:rPr lang="de-DE" sz="1800" dirty="0" err="1" smtClean="0">
                <a:latin typeface="Arial" pitchFamily="34" charset="0"/>
                <a:cs typeface="Arial" pitchFamily="34" charset="0"/>
              </a:rPr>
              <a:t>are</a:t>
            </a:r>
            <a:r>
              <a:rPr lang="de-DE" sz="1800" dirty="0" smtClean="0">
                <a:latin typeface="Arial" pitchFamily="34" charset="0"/>
                <a:cs typeface="Arial" pitchFamily="34" charset="0"/>
              </a:rPr>
              <a:t> transient!</a:t>
            </a:r>
            <a:endParaRPr lang="de-DE" sz="1800" dirty="0">
              <a:latin typeface="Arial" pitchFamily="34" charset="0"/>
              <a:cs typeface="Arial" pitchFamily="34" charset="0"/>
            </a:endParaRPr>
          </a:p>
        </p:txBody>
      </p:sp>
      <p:sp>
        <p:nvSpPr>
          <p:cNvPr id="98330" name="Text Box 26"/>
          <p:cNvSpPr txBox="1">
            <a:spLocks noChangeArrowheads="1"/>
          </p:cNvSpPr>
          <p:nvPr/>
        </p:nvSpPr>
        <p:spPr bwMode="auto">
          <a:xfrm>
            <a:off x="4539007" y="4529688"/>
            <a:ext cx="4634602" cy="369332"/>
          </a:xfrm>
          <a:prstGeom prst="rect">
            <a:avLst/>
          </a:prstGeom>
          <a:noFill/>
          <a:ln w="9525">
            <a:noFill/>
            <a:miter lim="800000"/>
            <a:headEnd/>
            <a:tailEnd/>
          </a:ln>
        </p:spPr>
        <p:txBody>
          <a:bodyPr wrap="none">
            <a:spAutoFit/>
          </a:bodyPr>
          <a:lstStyle/>
          <a:p>
            <a:pPr defTabSz="914400"/>
            <a:r>
              <a:rPr lang="de-DE" sz="1800" dirty="0" err="1" smtClean="0">
                <a:latin typeface="Arial" pitchFamily="34" charset="0"/>
                <a:cs typeface="Arial" pitchFamily="34" charset="0"/>
              </a:rPr>
              <a:t>What</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about</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performance-related</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changes</a:t>
            </a:r>
            <a:r>
              <a:rPr lang="de-DE" sz="1800" dirty="0" smtClean="0">
                <a:latin typeface="Arial" pitchFamily="34" charset="0"/>
                <a:cs typeface="Arial" pitchFamily="34" charset="0"/>
              </a:rPr>
              <a:t>? </a:t>
            </a:r>
            <a:endParaRPr lang="de-DE" sz="1800" dirty="0">
              <a:latin typeface="Arial" pitchFamily="34" charset="0"/>
              <a:cs typeface="Arial" pitchFamily="34" charset="0"/>
            </a:endParaRPr>
          </a:p>
        </p:txBody>
      </p:sp>
      <p:sp>
        <p:nvSpPr>
          <p:cNvPr id="98333" name="Text Box 29"/>
          <p:cNvSpPr txBox="1">
            <a:spLocks noChangeArrowheads="1"/>
          </p:cNvSpPr>
          <p:nvPr/>
        </p:nvSpPr>
        <p:spPr bwMode="auto">
          <a:xfrm>
            <a:off x="4199467" y="4054475"/>
            <a:ext cx="356188" cy="461665"/>
          </a:xfrm>
          <a:prstGeom prst="rect">
            <a:avLst/>
          </a:prstGeom>
          <a:noFill/>
          <a:ln w="9525">
            <a:noFill/>
            <a:miter lim="800000"/>
            <a:headEnd/>
            <a:tailEnd/>
          </a:ln>
        </p:spPr>
        <p:txBody>
          <a:bodyPr wrap="none">
            <a:spAutoFit/>
          </a:bodyPr>
          <a:lstStyle/>
          <a:p>
            <a:pPr defTabSz="914400"/>
            <a:r>
              <a:rPr lang="de-DE">
                <a:latin typeface="Arial" pitchFamily="34" charset="0"/>
                <a:cs typeface="Arial" pitchFamily="34" charset="0"/>
              </a:rPr>
              <a:t>?</a:t>
            </a:r>
          </a:p>
        </p:txBody>
      </p:sp>
      <p:sp>
        <p:nvSpPr>
          <p:cNvPr id="43" name="Line 488"/>
          <p:cNvSpPr>
            <a:spLocks noChangeShapeType="1"/>
          </p:cNvSpPr>
          <p:nvPr/>
        </p:nvSpPr>
        <p:spPr bwMode="auto">
          <a:xfrm rot="10800000">
            <a:off x="1208472" y="1987557"/>
            <a:ext cx="3730928" cy="0"/>
          </a:xfrm>
          <a:prstGeom prst="line">
            <a:avLst/>
          </a:prstGeom>
          <a:noFill/>
          <a:ln w="12700">
            <a:solidFill>
              <a:schemeClr val="tx1"/>
            </a:solidFill>
            <a:round/>
            <a:headEnd/>
            <a:tailEnd/>
          </a:ln>
          <a:effectLst/>
        </p:spPr>
        <p:txBody>
          <a:bodyPr/>
          <a:lstStyle/>
          <a:p>
            <a:endParaRPr lang="de-DE"/>
          </a:p>
        </p:txBody>
      </p:sp>
      <p:sp>
        <p:nvSpPr>
          <p:cNvPr id="44" name="Line 489"/>
          <p:cNvSpPr>
            <a:spLocks noChangeShapeType="1"/>
          </p:cNvSpPr>
          <p:nvPr/>
        </p:nvSpPr>
        <p:spPr bwMode="auto">
          <a:xfrm rot="10800000">
            <a:off x="1208472" y="1696325"/>
            <a:ext cx="0" cy="294087"/>
          </a:xfrm>
          <a:prstGeom prst="line">
            <a:avLst/>
          </a:prstGeom>
          <a:noFill/>
          <a:ln w="12700">
            <a:solidFill>
              <a:schemeClr val="tx1"/>
            </a:solidFill>
            <a:round/>
            <a:headEnd/>
            <a:tailEnd/>
          </a:ln>
          <a:effectLst/>
        </p:spPr>
        <p:txBody>
          <a:bodyPr/>
          <a:lstStyle/>
          <a:p>
            <a:endParaRPr lang="de-DE"/>
          </a:p>
        </p:txBody>
      </p:sp>
      <p:pic>
        <p:nvPicPr>
          <p:cNvPr id="45" name="Picture 490" descr="design_abbildungHG_weiss"/>
          <p:cNvPicPr>
            <a:picLocks noChangeAspect="1" noChangeArrowheads="1"/>
          </p:cNvPicPr>
          <p:nvPr/>
        </p:nvPicPr>
        <p:blipFill>
          <a:blip r:embed="rId3" cstate="print"/>
          <a:srcRect/>
          <a:stretch>
            <a:fillRect/>
          </a:stretch>
        </p:blipFill>
        <p:spPr bwMode="auto">
          <a:xfrm>
            <a:off x="881945" y="1359411"/>
            <a:ext cx="310910" cy="329777"/>
          </a:xfrm>
          <a:prstGeom prst="rect">
            <a:avLst/>
          </a:prstGeom>
          <a:noFill/>
        </p:spPr>
      </p:pic>
      <p:pic>
        <p:nvPicPr>
          <p:cNvPr id="46" name="Picture 491"/>
          <p:cNvPicPr>
            <a:picLocks noChangeAspect="1" noChangeArrowheads="1"/>
          </p:cNvPicPr>
          <p:nvPr/>
        </p:nvPicPr>
        <p:blipFill>
          <a:blip r:embed="rId4" cstate="print">
            <a:lum contrast="6000"/>
          </a:blip>
          <a:srcRect/>
          <a:stretch>
            <a:fillRect/>
          </a:stretch>
        </p:blipFill>
        <p:spPr bwMode="auto">
          <a:xfrm>
            <a:off x="1191436" y="1395100"/>
            <a:ext cx="396092" cy="209858"/>
          </a:xfrm>
          <a:prstGeom prst="rect">
            <a:avLst/>
          </a:prstGeom>
          <a:noFill/>
          <a:ln w="9525">
            <a:noFill/>
            <a:miter lim="800000"/>
            <a:headEnd/>
            <a:tailEnd/>
          </a:ln>
          <a:effectLst/>
        </p:spPr>
      </p:pic>
      <p:sp>
        <p:nvSpPr>
          <p:cNvPr id="47" name="Line 492"/>
          <p:cNvSpPr>
            <a:spLocks noChangeShapeType="1"/>
          </p:cNvSpPr>
          <p:nvPr/>
        </p:nvSpPr>
        <p:spPr bwMode="auto">
          <a:xfrm>
            <a:off x="1295073" y="1990412"/>
            <a:ext cx="0" cy="36000"/>
          </a:xfrm>
          <a:prstGeom prst="line">
            <a:avLst/>
          </a:prstGeom>
          <a:noFill/>
          <a:ln w="9525">
            <a:solidFill>
              <a:schemeClr val="tx1"/>
            </a:solidFill>
            <a:round/>
            <a:headEnd/>
            <a:tailEnd/>
          </a:ln>
          <a:effectLst/>
        </p:spPr>
        <p:txBody>
          <a:bodyPr/>
          <a:lstStyle/>
          <a:p>
            <a:endParaRPr lang="de-DE"/>
          </a:p>
        </p:txBody>
      </p:sp>
      <p:sp>
        <p:nvSpPr>
          <p:cNvPr id="48" name="Line 493"/>
          <p:cNvSpPr>
            <a:spLocks noChangeShapeType="1"/>
          </p:cNvSpPr>
          <p:nvPr/>
        </p:nvSpPr>
        <p:spPr bwMode="auto">
          <a:xfrm>
            <a:off x="1388772" y="1990412"/>
            <a:ext cx="0" cy="36000"/>
          </a:xfrm>
          <a:prstGeom prst="line">
            <a:avLst/>
          </a:prstGeom>
          <a:noFill/>
          <a:ln w="9525">
            <a:solidFill>
              <a:schemeClr val="tx1"/>
            </a:solidFill>
            <a:round/>
            <a:headEnd/>
            <a:tailEnd/>
          </a:ln>
          <a:effectLst/>
        </p:spPr>
        <p:txBody>
          <a:bodyPr/>
          <a:lstStyle/>
          <a:p>
            <a:endParaRPr lang="de-DE"/>
          </a:p>
        </p:txBody>
      </p:sp>
      <p:sp>
        <p:nvSpPr>
          <p:cNvPr id="49" name="Line 494"/>
          <p:cNvSpPr>
            <a:spLocks noChangeShapeType="1"/>
          </p:cNvSpPr>
          <p:nvPr/>
        </p:nvSpPr>
        <p:spPr bwMode="auto">
          <a:xfrm>
            <a:off x="1478212" y="1990412"/>
            <a:ext cx="0" cy="36000"/>
          </a:xfrm>
          <a:prstGeom prst="line">
            <a:avLst/>
          </a:prstGeom>
          <a:noFill/>
          <a:ln w="9525">
            <a:solidFill>
              <a:schemeClr val="tx1"/>
            </a:solidFill>
            <a:round/>
            <a:headEnd/>
            <a:tailEnd/>
          </a:ln>
          <a:effectLst/>
        </p:spPr>
        <p:txBody>
          <a:bodyPr/>
          <a:lstStyle/>
          <a:p>
            <a:endParaRPr lang="de-DE"/>
          </a:p>
        </p:txBody>
      </p:sp>
      <p:sp>
        <p:nvSpPr>
          <p:cNvPr id="50" name="Line 495"/>
          <p:cNvSpPr>
            <a:spLocks noChangeShapeType="1"/>
          </p:cNvSpPr>
          <p:nvPr/>
        </p:nvSpPr>
        <p:spPr bwMode="auto">
          <a:xfrm>
            <a:off x="1561973" y="1990412"/>
            <a:ext cx="0" cy="36000"/>
          </a:xfrm>
          <a:prstGeom prst="line">
            <a:avLst/>
          </a:prstGeom>
          <a:noFill/>
          <a:ln w="9525">
            <a:solidFill>
              <a:schemeClr val="tx1"/>
            </a:solidFill>
            <a:round/>
            <a:headEnd/>
            <a:tailEnd/>
          </a:ln>
          <a:effectLst/>
        </p:spPr>
        <p:txBody>
          <a:bodyPr/>
          <a:lstStyle/>
          <a:p>
            <a:endParaRPr lang="de-DE"/>
          </a:p>
        </p:txBody>
      </p:sp>
      <p:sp>
        <p:nvSpPr>
          <p:cNvPr id="51" name="Line 496"/>
          <p:cNvSpPr>
            <a:spLocks noChangeShapeType="1"/>
          </p:cNvSpPr>
          <p:nvPr/>
        </p:nvSpPr>
        <p:spPr bwMode="auto">
          <a:xfrm>
            <a:off x="1655672" y="1990412"/>
            <a:ext cx="0" cy="36000"/>
          </a:xfrm>
          <a:prstGeom prst="line">
            <a:avLst/>
          </a:prstGeom>
          <a:noFill/>
          <a:ln w="9525">
            <a:solidFill>
              <a:schemeClr val="tx1"/>
            </a:solidFill>
            <a:round/>
            <a:headEnd/>
            <a:tailEnd/>
          </a:ln>
          <a:effectLst/>
        </p:spPr>
        <p:txBody>
          <a:bodyPr/>
          <a:lstStyle/>
          <a:p>
            <a:endParaRPr lang="de-DE"/>
          </a:p>
        </p:txBody>
      </p:sp>
      <p:sp>
        <p:nvSpPr>
          <p:cNvPr id="52" name="Line 497"/>
          <p:cNvSpPr>
            <a:spLocks noChangeShapeType="1"/>
          </p:cNvSpPr>
          <p:nvPr/>
        </p:nvSpPr>
        <p:spPr bwMode="auto">
          <a:xfrm>
            <a:off x="1745112" y="1990412"/>
            <a:ext cx="0" cy="36000"/>
          </a:xfrm>
          <a:prstGeom prst="line">
            <a:avLst/>
          </a:prstGeom>
          <a:noFill/>
          <a:ln w="9525">
            <a:solidFill>
              <a:schemeClr val="tx1"/>
            </a:solidFill>
            <a:round/>
            <a:headEnd/>
            <a:tailEnd/>
          </a:ln>
          <a:effectLst/>
        </p:spPr>
        <p:txBody>
          <a:bodyPr/>
          <a:lstStyle/>
          <a:p>
            <a:endParaRPr lang="de-DE"/>
          </a:p>
        </p:txBody>
      </p:sp>
      <p:sp>
        <p:nvSpPr>
          <p:cNvPr id="53" name="Line 498"/>
          <p:cNvSpPr>
            <a:spLocks noChangeShapeType="1"/>
          </p:cNvSpPr>
          <p:nvPr/>
        </p:nvSpPr>
        <p:spPr bwMode="auto">
          <a:xfrm rot="10800000">
            <a:off x="1831713" y="1647787"/>
            <a:ext cx="0" cy="339771"/>
          </a:xfrm>
          <a:prstGeom prst="line">
            <a:avLst/>
          </a:prstGeom>
          <a:noFill/>
          <a:ln w="12700">
            <a:solidFill>
              <a:schemeClr val="tx1"/>
            </a:solidFill>
            <a:round/>
            <a:headEnd/>
            <a:tailEnd/>
          </a:ln>
          <a:effectLst/>
        </p:spPr>
        <p:txBody>
          <a:bodyPr/>
          <a:lstStyle/>
          <a:p>
            <a:endParaRPr lang="de-DE"/>
          </a:p>
        </p:txBody>
      </p:sp>
      <p:sp>
        <p:nvSpPr>
          <p:cNvPr id="54" name="Line 499"/>
          <p:cNvSpPr>
            <a:spLocks noChangeShapeType="1"/>
          </p:cNvSpPr>
          <p:nvPr/>
        </p:nvSpPr>
        <p:spPr bwMode="auto">
          <a:xfrm>
            <a:off x="1915475" y="1990412"/>
            <a:ext cx="0" cy="36000"/>
          </a:xfrm>
          <a:prstGeom prst="line">
            <a:avLst/>
          </a:prstGeom>
          <a:noFill/>
          <a:ln w="9525">
            <a:solidFill>
              <a:schemeClr val="tx1"/>
            </a:solidFill>
            <a:round/>
            <a:headEnd/>
            <a:tailEnd/>
          </a:ln>
          <a:effectLst/>
        </p:spPr>
        <p:txBody>
          <a:bodyPr/>
          <a:lstStyle/>
          <a:p>
            <a:endParaRPr lang="de-DE"/>
          </a:p>
        </p:txBody>
      </p:sp>
      <p:sp>
        <p:nvSpPr>
          <p:cNvPr id="55" name="Line 500"/>
          <p:cNvSpPr>
            <a:spLocks noChangeShapeType="1"/>
          </p:cNvSpPr>
          <p:nvPr/>
        </p:nvSpPr>
        <p:spPr bwMode="auto">
          <a:xfrm>
            <a:off x="2007754" y="1990412"/>
            <a:ext cx="0" cy="36000"/>
          </a:xfrm>
          <a:prstGeom prst="line">
            <a:avLst/>
          </a:prstGeom>
          <a:noFill/>
          <a:ln w="9525">
            <a:solidFill>
              <a:schemeClr val="tx1"/>
            </a:solidFill>
            <a:round/>
            <a:headEnd/>
            <a:tailEnd/>
          </a:ln>
          <a:effectLst/>
        </p:spPr>
        <p:txBody>
          <a:bodyPr/>
          <a:lstStyle/>
          <a:p>
            <a:endParaRPr lang="de-DE"/>
          </a:p>
        </p:txBody>
      </p:sp>
      <p:sp>
        <p:nvSpPr>
          <p:cNvPr id="56" name="Line 501"/>
          <p:cNvSpPr>
            <a:spLocks noChangeShapeType="1"/>
          </p:cNvSpPr>
          <p:nvPr/>
        </p:nvSpPr>
        <p:spPr bwMode="auto">
          <a:xfrm>
            <a:off x="2095774" y="1990412"/>
            <a:ext cx="0" cy="36000"/>
          </a:xfrm>
          <a:prstGeom prst="line">
            <a:avLst/>
          </a:prstGeom>
          <a:noFill/>
          <a:ln w="9525">
            <a:solidFill>
              <a:schemeClr val="tx1"/>
            </a:solidFill>
            <a:round/>
            <a:headEnd/>
            <a:tailEnd/>
          </a:ln>
          <a:effectLst/>
        </p:spPr>
        <p:txBody>
          <a:bodyPr/>
          <a:lstStyle/>
          <a:p>
            <a:endParaRPr lang="de-DE"/>
          </a:p>
        </p:txBody>
      </p:sp>
      <p:sp>
        <p:nvSpPr>
          <p:cNvPr id="57" name="Line 502"/>
          <p:cNvSpPr>
            <a:spLocks noChangeShapeType="1"/>
          </p:cNvSpPr>
          <p:nvPr/>
        </p:nvSpPr>
        <p:spPr bwMode="auto">
          <a:xfrm>
            <a:off x="2180956" y="1990412"/>
            <a:ext cx="0" cy="36000"/>
          </a:xfrm>
          <a:prstGeom prst="line">
            <a:avLst/>
          </a:prstGeom>
          <a:noFill/>
          <a:ln w="9525">
            <a:solidFill>
              <a:schemeClr val="tx1"/>
            </a:solidFill>
            <a:round/>
            <a:headEnd/>
            <a:tailEnd/>
          </a:ln>
          <a:effectLst/>
        </p:spPr>
        <p:txBody>
          <a:bodyPr/>
          <a:lstStyle/>
          <a:p>
            <a:endParaRPr lang="de-DE"/>
          </a:p>
        </p:txBody>
      </p:sp>
      <p:sp>
        <p:nvSpPr>
          <p:cNvPr id="58" name="Line 503"/>
          <p:cNvSpPr>
            <a:spLocks noChangeShapeType="1"/>
          </p:cNvSpPr>
          <p:nvPr/>
        </p:nvSpPr>
        <p:spPr bwMode="auto">
          <a:xfrm>
            <a:off x="2276074" y="1990412"/>
            <a:ext cx="0" cy="36000"/>
          </a:xfrm>
          <a:prstGeom prst="line">
            <a:avLst/>
          </a:prstGeom>
          <a:noFill/>
          <a:ln w="9525">
            <a:solidFill>
              <a:schemeClr val="tx1"/>
            </a:solidFill>
            <a:round/>
            <a:headEnd/>
            <a:tailEnd/>
          </a:ln>
          <a:effectLst/>
        </p:spPr>
        <p:txBody>
          <a:bodyPr/>
          <a:lstStyle/>
          <a:p>
            <a:endParaRPr lang="de-DE"/>
          </a:p>
        </p:txBody>
      </p:sp>
      <p:sp>
        <p:nvSpPr>
          <p:cNvPr id="59" name="Line 504"/>
          <p:cNvSpPr>
            <a:spLocks noChangeShapeType="1"/>
          </p:cNvSpPr>
          <p:nvPr/>
        </p:nvSpPr>
        <p:spPr bwMode="auto">
          <a:xfrm>
            <a:off x="2362675" y="1990412"/>
            <a:ext cx="0" cy="36000"/>
          </a:xfrm>
          <a:prstGeom prst="line">
            <a:avLst/>
          </a:prstGeom>
          <a:noFill/>
          <a:ln w="9525">
            <a:solidFill>
              <a:schemeClr val="tx1"/>
            </a:solidFill>
            <a:round/>
            <a:headEnd/>
            <a:tailEnd/>
          </a:ln>
          <a:effectLst/>
        </p:spPr>
        <p:txBody>
          <a:bodyPr/>
          <a:lstStyle/>
          <a:p>
            <a:endParaRPr lang="de-DE"/>
          </a:p>
        </p:txBody>
      </p:sp>
      <p:sp>
        <p:nvSpPr>
          <p:cNvPr id="60" name="Line 505"/>
          <p:cNvSpPr>
            <a:spLocks noChangeShapeType="1"/>
          </p:cNvSpPr>
          <p:nvPr/>
        </p:nvSpPr>
        <p:spPr bwMode="auto">
          <a:xfrm rot="10800000">
            <a:off x="2453534" y="1694897"/>
            <a:ext cx="0" cy="292660"/>
          </a:xfrm>
          <a:prstGeom prst="line">
            <a:avLst/>
          </a:prstGeom>
          <a:noFill/>
          <a:ln w="12700">
            <a:solidFill>
              <a:schemeClr val="tx1"/>
            </a:solidFill>
            <a:round/>
            <a:headEnd/>
            <a:tailEnd/>
          </a:ln>
          <a:effectLst/>
        </p:spPr>
        <p:txBody>
          <a:bodyPr/>
          <a:lstStyle/>
          <a:p>
            <a:endParaRPr lang="de-DE"/>
          </a:p>
        </p:txBody>
      </p:sp>
      <p:sp>
        <p:nvSpPr>
          <p:cNvPr id="61" name="Line 506"/>
          <p:cNvSpPr>
            <a:spLocks noChangeShapeType="1"/>
          </p:cNvSpPr>
          <p:nvPr/>
        </p:nvSpPr>
        <p:spPr bwMode="auto">
          <a:xfrm>
            <a:off x="2538716" y="1990412"/>
            <a:ext cx="0" cy="36000"/>
          </a:xfrm>
          <a:prstGeom prst="line">
            <a:avLst/>
          </a:prstGeom>
          <a:noFill/>
          <a:ln w="9525">
            <a:solidFill>
              <a:schemeClr val="tx1"/>
            </a:solidFill>
            <a:round/>
            <a:headEnd/>
            <a:tailEnd/>
          </a:ln>
          <a:effectLst/>
        </p:spPr>
        <p:txBody>
          <a:bodyPr/>
          <a:lstStyle/>
          <a:p>
            <a:endParaRPr lang="de-DE"/>
          </a:p>
        </p:txBody>
      </p:sp>
      <p:sp>
        <p:nvSpPr>
          <p:cNvPr id="62" name="Line 507"/>
          <p:cNvSpPr>
            <a:spLocks noChangeShapeType="1"/>
          </p:cNvSpPr>
          <p:nvPr/>
        </p:nvSpPr>
        <p:spPr bwMode="auto">
          <a:xfrm>
            <a:off x="2633834" y="1990412"/>
            <a:ext cx="0" cy="36000"/>
          </a:xfrm>
          <a:prstGeom prst="line">
            <a:avLst/>
          </a:prstGeom>
          <a:noFill/>
          <a:ln w="9525">
            <a:solidFill>
              <a:schemeClr val="tx1"/>
            </a:solidFill>
            <a:round/>
            <a:headEnd/>
            <a:tailEnd/>
          </a:ln>
          <a:effectLst/>
        </p:spPr>
        <p:txBody>
          <a:bodyPr/>
          <a:lstStyle/>
          <a:p>
            <a:endParaRPr lang="de-DE"/>
          </a:p>
        </p:txBody>
      </p:sp>
      <p:sp>
        <p:nvSpPr>
          <p:cNvPr id="63" name="Line 508"/>
          <p:cNvSpPr>
            <a:spLocks noChangeShapeType="1"/>
          </p:cNvSpPr>
          <p:nvPr/>
        </p:nvSpPr>
        <p:spPr bwMode="auto">
          <a:xfrm>
            <a:off x="2720435" y="1990412"/>
            <a:ext cx="0" cy="36000"/>
          </a:xfrm>
          <a:prstGeom prst="line">
            <a:avLst/>
          </a:prstGeom>
          <a:noFill/>
          <a:ln w="9525">
            <a:solidFill>
              <a:schemeClr val="tx1"/>
            </a:solidFill>
            <a:round/>
            <a:headEnd/>
            <a:tailEnd/>
          </a:ln>
          <a:effectLst/>
        </p:spPr>
        <p:txBody>
          <a:bodyPr/>
          <a:lstStyle/>
          <a:p>
            <a:endParaRPr lang="de-DE"/>
          </a:p>
        </p:txBody>
      </p:sp>
      <p:sp>
        <p:nvSpPr>
          <p:cNvPr id="64" name="Line 509"/>
          <p:cNvSpPr>
            <a:spLocks noChangeShapeType="1"/>
          </p:cNvSpPr>
          <p:nvPr/>
        </p:nvSpPr>
        <p:spPr bwMode="auto">
          <a:xfrm>
            <a:off x="2808455" y="1990412"/>
            <a:ext cx="0" cy="36000"/>
          </a:xfrm>
          <a:prstGeom prst="line">
            <a:avLst/>
          </a:prstGeom>
          <a:noFill/>
          <a:ln w="9525">
            <a:solidFill>
              <a:schemeClr val="tx1"/>
            </a:solidFill>
            <a:round/>
            <a:headEnd/>
            <a:tailEnd/>
          </a:ln>
          <a:effectLst/>
        </p:spPr>
        <p:txBody>
          <a:bodyPr/>
          <a:lstStyle/>
          <a:p>
            <a:endParaRPr lang="de-DE"/>
          </a:p>
        </p:txBody>
      </p:sp>
      <p:sp>
        <p:nvSpPr>
          <p:cNvPr id="65" name="Line 510"/>
          <p:cNvSpPr>
            <a:spLocks noChangeShapeType="1"/>
          </p:cNvSpPr>
          <p:nvPr/>
        </p:nvSpPr>
        <p:spPr bwMode="auto">
          <a:xfrm>
            <a:off x="2900734" y="1990412"/>
            <a:ext cx="0" cy="36000"/>
          </a:xfrm>
          <a:prstGeom prst="line">
            <a:avLst/>
          </a:prstGeom>
          <a:noFill/>
          <a:ln w="9525">
            <a:solidFill>
              <a:schemeClr val="tx1"/>
            </a:solidFill>
            <a:round/>
            <a:headEnd/>
            <a:tailEnd/>
          </a:ln>
          <a:effectLst/>
        </p:spPr>
        <p:txBody>
          <a:bodyPr/>
          <a:lstStyle/>
          <a:p>
            <a:endParaRPr lang="de-DE"/>
          </a:p>
        </p:txBody>
      </p:sp>
      <p:sp>
        <p:nvSpPr>
          <p:cNvPr id="66" name="Line 511"/>
          <p:cNvSpPr>
            <a:spLocks noChangeShapeType="1"/>
          </p:cNvSpPr>
          <p:nvPr/>
        </p:nvSpPr>
        <p:spPr bwMode="auto">
          <a:xfrm>
            <a:off x="2987335" y="1990412"/>
            <a:ext cx="0" cy="36000"/>
          </a:xfrm>
          <a:prstGeom prst="line">
            <a:avLst/>
          </a:prstGeom>
          <a:noFill/>
          <a:ln w="9525">
            <a:solidFill>
              <a:schemeClr val="tx1"/>
            </a:solidFill>
            <a:round/>
            <a:headEnd/>
            <a:tailEnd/>
          </a:ln>
          <a:effectLst/>
        </p:spPr>
        <p:txBody>
          <a:bodyPr/>
          <a:lstStyle/>
          <a:p>
            <a:endParaRPr lang="de-DE"/>
          </a:p>
        </p:txBody>
      </p:sp>
      <p:sp>
        <p:nvSpPr>
          <p:cNvPr id="67" name="Line 512"/>
          <p:cNvSpPr>
            <a:spLocks noChangeShapeType="1"/>
          </p:cNvSpPr>
          <p:nvPr/>
        </p:nvSpPr>
        <p:spPr bwMode="auto">
          <a:xfrm rot="10800000">
            <a:off x="3069677" y="1647787"/>
            <a:ext cx="0" cy="339771"/>
          </a:xfrm>
          <a:prstGeom prst="line">
            <a:avLst/>
          </a:prstGeom>
          <a:noFill/>
          <a:ln w="12700">
            <a:solidFill>
              <a:schemeClr val="tx1"/>
            </a:solidFill>
            <a:round/>
            <a:headEnd/>
            <a:tailEnd/>
          </a:ln>
          <a:effectLst/>
        </p:spPr>
        <p:txBody>
          <a:bodyPr/>
          <a:lstStyle/>
          <a:p>
            <a:endParaRPr lang="de-DE"/>
          </a:p>
        </p:txBody>
      </p:sp>
      <p:sp>
        <p:nvSpPr>
          <p:cNvPr id="68" name="Line 513"/>
          <p:cNvSpPr>
            <a:spLocks noChangeShapeType="1"/>
          </p:cNvSpPr>
          <p:nvPr/>
        </p:nvSpPr>
        <p:spPr bwMode="auto">
          <a:xfrm>
            <a:off x="3159117" y="1990412"/>
            <a:ext cx="0" cy="36000"/>
          </a:xfrm>
          <a:prstGeom prst="line">
            <a:avLst/>
          </a:prstGeom>
          <a:noFill/>
          <a:ln w="9525">
            <a:solidFill>
              <a:schemeClr val="tx1"/>
            </a:solidFill>
            <a:round/>
            <a:headEnd/>
            <a:tailEnd/>
          </a:ln>
          <a:effectLst/>
        </p:spPr>
        <p:txBody>
          <a:bodyPr/>
          <a:lstStyle/>
          <a:p>
            <a:endParaRPr lang="de-DE"/>
          </a:p>
        </p:txBody>
      </p:sp>
      <p:sp>
        <p:nvSpPr>
          <p:cNvPr id="69" name="Line 514"/>
          <p:cNvSpPr>
            <a:spLocks noChangeShapeType="1"/>
          </p:cNvSpPr>
          <p:nvPr/>
        </p:nvSpPr>
        <p:spPr bwMode="auto">
          <a:xfrm>
            <a:off x="3251396" y="1990412"/>
            <a:ext cx="0" cy="36000"/>
          </a:xfrm>
          <a:prstGeom prst="line">
            <a:avLst/>
          </a:prstGeom>
          <a:noFill/>
          <a:ln w="9525">
            <a:solidFill>
              <a:schemeClr val="tx1"/>
            </a:solidFill>
            <a:round/>
            <a:headEnd/>
            <a:tailEnd/>
          </a:ln>
          <a:effectLst/>
        </p:spPr>
        <p:txBody>
          <a:bodyPr/>
          <a:lstStyle/>
          <a:p>
            <a:endParaRPr lang="de-DE"/>
          </a:p>
        </p:txBody>
      </p:sp>
      <p:sp>
        <p:nvSpPr>
          <p:cNvPr id="70" name="Line 515"/>
          <p:cNvSpPr>
            <a:spLocks noChangeShapeType="1"/>
          </p:cNvSpPr>
          <p:nvPr/>
        </p:nvSpPr>
        <p:spPr bwMode="auto">
          <a:xfrm>
            <a:off x="3340836" y="1990412"/>
            <a:ext cx="0" cy="36000"/>
          </a:xfrm>
          <a:prstGeom prst="line">
            <a:avLst/>
          </a:prstGeom>
          <a:noFill/>
          <a:ln w="9525">
            <a:solidFill>
              <a:schemeClr val="tx1"/>
            </a:solidFill>
            <a:round/>
            <a:headEnd/>
            <a:tailEnd/>
          </a:ln>
          <a:effectLst/>
        </p:spPr>
        <p:txBody>
          <a:bodyPr/>
          <a:lstStyle/>
          <a:p>
            <a:endParaRPr lang="de-DE"/>
          </a:p>
        </p:txBody>
      </p:sp>
      <p:sp>
        <p:nvSpPr>
          <p:cNvPr id="71" name="Line 516"/>
          <p:cNvSpPr>
            <a:spLocks noChangeShapeType="1"/>
          </p:cNvSpPr>
          <p:nvPr/>
        </p:nvSpPr>
        <p:spPr bwMode="auto">
          <a:xfrm>
            <a:off x="3426018" y="1990412"/>
            <a:ext cx="0" cy="36000"/>
          </a:xfrm>
          <a:prstGeom prst="line">
            <a:avLst/>
          </a:prstGeom>
          <a:noFill/>
          <a:ln w="9525">
            <a:solidFill>
              <a:schemeClr val="tx1"/>
            </a:solidFill>
            <a:round/>
            <a:headEnd/>
            <a:tailEnd/>
          </a:ln>
          <a:effectLst/>
        </p:spPr>
        <p:txBody>
          <a:bodyPr/>
          <a:lstStyle/>
          <a:p>
            <a:endParaRPr lang="de-DE"/>
          </a:p>
        </p:txBody>
      </p:sp>
      <p:sp>
        <p:nvSpPr>
          <p:cNvPr id="72" name="Line 517"/>
          <p:cNvSpPr>
            <a:spLocks noChangeShapeType="1"/>
          </p:cNvSpPr>
          <p:nvPr/>
        </p:nvSpPr>
        <p:spPr bwMode="auto">
          <a:xfrm>
            <a:off x="3519716" y="1990412"/>
            <a:ext cx="0" cy="36000"/>
          </a:xfrm>
          <a:prstGeom prst="line">
            <a:avLst/>
          </a:prstGeom>
          <a:noFill/>
          <a:ln w="9525">
            <a:solidFill>
              <a:schemeClr val="tx1"/>
            </a:solidFill>
            <a:round/>
            <a:headEnd/>
            <a:tailEnd/>
          </a:ln>
          <a:effectLst/>
        </p:spPr>
        <p:txBody>
          <a:bodyPr/>
          <a:lstStyle/>
          <a:p>
            <a:endParaRPr lang="de-DE"/>
          </a:p>
        </p:txBody>
      </p:sp>
      <p:sp>
        <p:nvSpPr>
          <p:cNvPr id="73" name="Line 518"/>
          <p:cNvSpPr>
            <a:spLocks noChangeShapeType="1"/>
          </p:cNvSpPr>
          <p:nvPr/>
        </p:nvSpPr>
        <p:spPr bwMode="auto">
          <a:xfrm>
            <a:off x="3607737" y="1990412"/>
            <a:ext cx="0" cy="36000"/>
          </a:xfrm>
          <a:prstGeom prst="line">
            <a:avLst/>
          </a:prstGeom>
          <a:noFill/>
          <a:ln w="9525">
            <a:solidFill>
              <a:schemeClr val="tx1"/>
            </a:solidFill>
            <a:round/>
            <a:headEnd/>
            <a:tailEnd/>
          </a:ln>
          <a:effectLst/>
        </p:spPr>
        <p:txBody>
          <a:bodyPr/>
          <a:lstStyle/>
          <a:p>
            <a:endParaRPr lang="de-DE"/>
          </a:p>
        </p:txBody>
      </p:sp>
      <p:sp>
        <p:nvSpPr>
          <p:cNvPr id="74" name="Line 519"/>
          <p:cNvSpPr>
            <a:spLocks noChangeShapeType="1"/>
          </p:cNvSpPr>
          <p:nvPr/>
        </p:nvSpPr>
        <p:spPr bwMode="auto">
          <a:xfrm rot="10800000">
            <a:off x="3700016" y="1694897"/>
            <a:ext cx="0" cy="292660"/>
          </a:xfrm>
          <a:prstGeom prst="line">
            <a:avLst/>
          </a:prstGeom>
          <a:noFill/>
          <a:ln w="12700">
            <a:solidFill>
              <a:schemeClr val="tx1"/>
            </a:solidFill>
            <a:round/>
            <a:headEnd/>
            <a:tailEnd/>
          </a:ln>
          <a:effectLst/>
        </p:spPr>
        <p:txBody>
          <a:bodyPr/>
          <a:lstStyle/>
          <a:p>
            <a:endParaRPr lang="de-DE"/>
          </a:p>
        </p:txBody>
      </p:sp>
      <p:sp>
        <p:nvSpPr>
          <p:cNvPr id="75" name="Line 520"/>
          <p:cNvSpPr>
            <a:spLocks noChangeShapeType="1"/>
          </p:cNvSpPr>
          <p:nvPr/>
        </p:nvSpPr>
        <p:spPr bwMode="auto">
          <a:xfrm>
            <a:off x="3785197" y="1990412"/>
            <a:ext cx="0" cy="36000"/>
          </a:xfrm>
          <a:prstGeom prst="line">
            <a:avLst/>
          </a:prstGeom>
          <a:noFill/>
          <a:ln w="9525">
            <a:solidFill>
              <a:schemeClr val="tx1"/>
            </a:solidFill>
            <a:round/>
            <a:headEnd/>
            <a:tailEnd/>
          </a:ln>
          <a:effectLst/>
        </p:spPr>
        <p:txBody>
          <a:bodyPr/>
          <a:lstStyle/>
          <a:p>
            <a:endParaRPr lang="de-DE"/>
          </a:p>
        </p:txBody>
      </p:sp>
      <p:sp>
        <p:nvSpPr>
          <p:cNvPr id="76" name="Line 521"/>
          <p:cNvSpPr>
            <a:spLocks noChangeShapeType="1"/>
          </p:cNvSpPr>
          <p:nvPr/>
        </p:nvSpPr>
        <p:spPr bwMode="auto">
          <a:xfrm>
            <a:off x="3878897" y="1990412"/>
            <a:ext cx="0" cy="36000"/>
          </a:xfrm>
          <a:prstGeom prst="line">
            <a:avLst/>
          </a:prstGeom>
          <a:noFill/>
          <a:ln w="9525">
            <a:solidFill>
              <a:schemeClr val="tx1"/>
            </a:solidFill>
            <a:round/>
            <a:headEnd/>
            <a:tailEnd/>
          </a:ln>
          <a:effectLst/>
        </p:spPr>
        <p:txBody>
          <a:bodyPr/>
          <a:lstStyle/>
          <a:p>
            <a:endParaRPr lang="de-DE"/>
          </a:p>
        </p:txBody>
      </p:sp>
      <p:sp>
        <p:nvSpPr>
          <p:cNvPr id="77" name="Line 522"/>
          <p:cNvSpPr>
            <a:spLocks noChangeShapeType="1"/>
          </p:cNvSpPr>
          <p:nvPr/>
        </p:nvSpPr>
        <p:spPr bwMode="auto">
          <a:xfrm>
            <a:off x="3966916" y="1990412"/>
            <a:ext cx="0" cy="36000"/>
          </a:xfrm>
          <a:prstGeom prst="line">
            <a:avLst/>
          </a:prstGeom>
          <a:noFill/>
          <a:ln w="9525">
            <a:solidFill>
              <a:schemeClr val="tx1"/>
            </a:solidFill>
            <a:round/>
            <a:headEnd/>
            <a:tailEnd/>
          </a:ln>
          <a:effectLst/>
        </p:spPr>
        <p:txBody>
          <a:bodyPr/>
          <a:lstStyle/>
          <a:p>
            <a:endParaRPr lang="de-DE"/>
          </a:p>
        </p:txBody>
      </p:sp>
      <p:sp>
        <p:nvSpPr>
          <p:cNvPr id="78" name="Line 523"/>
          <p:cNvSpPr>
            <a:spLocks noChangeShapeType="1"/>
          </p:cNvSpPr>
          <p:nvPr/>
        </p:nvSpPr>
        <p:spPr bwMode="auto">
          <a:xfrm>
            <a:off x="4052098" y="1990412"/>
            <a:ext cx="0" cy="36000"/>
          </a:xfrm>
          <a:prstGeom prst="line">
            <a:avLst/>
          </a:prstGeom>
          <a:noFill/>
          <a:ln w="9525">
            <a:solidFill>
              <a:schemeClr val="tx1"/>
            </a:solidFill>
            <a:round/>
            <a:headEnd/>
            <a:tailEnd/>
          </a:ln>
          <a:effectLst/>
        </p:spPr>
        <p:txBody>
          <a:bodyPr/>
          <a:lstStyle/>
          <a:p>
            <a:endParaRPr lang="de-DE"/>
          </a:p>
        </p:txBody>
      </p:sp>
      <p:sp>
        <p:nvSpPr>
          <p:cNvPr id="79" name="Line 524"/>
          <p:cNvSpPr>
            <a:spLocks noChangeShapeType="1"/>
          </p:cNvSpPr>
          <p:nvPr/>
        </p:nvSpPr>
        <p:spPr bwMode="auto">
          <a:xfrm>
            <a:off x="4145797" y="1990412"/>
            <a:ext cx="0" cy="36000"/>
          </a:xfrm>
          <a:prstGeom prst="line">
            <a:avLst/>
          </a:prstGeom>
          <a:noFill/>
          <a:ln w="9525">
            <a:solidFill>
              <a:schemeClr val="tx1"/>
            </a:solidFill>
            <a:round/>
            <a:headEnd/>
            <a:tailEnd/>
          </a:ln>
          <a:effectLst/>
        </p:spPr>
        <p:txBody>
          <a:bodyPr/>
          <a:lstStyle/>
          <a:p>
            <a:endParaRPr lang="de-DE"/>
          </a:p>
        </p:txBody>
      </p:sp>
      <p:sp>
        <p:nvSpPr>
          <p:cNvPr id="80" name="Line 525"/>
          <p:cNvSpPr>
            <a:spLocks noChangeShapeType="1"/>
          </p:cNvSpPr>
          <p:nvPr/>
        </p:nvSpPr>
        <p:spPr bwMode="auto">
          <a:xfrm>
            <a:off x="4233817" y="1990412"/>
            <a:ext cx="0" cy="36000"/>
          </a:xfrm>
          <a:prstGeom prst="line">
            <a:avLst/>
          </a:prstGeom>
          <a:noFill/>
          <a:ln w="9525">
            <a:solidFill>
              <a:schemeClr val="tx1"/>
            </a:solidFill>
            <a:round/>
            <a:headEnd/>
            <a:tailEnd/>
          </a:ln>
          <a:effectLst/>
        </p:spPr>
        <p:txBody>
          <a:bodyPr/>
          <a:lstStyle/>
          <a:p>
            <a:endParaRPr lang="de-DE"/>
          </a:p>
        </p:txBody>
      </p:sp>
      <p:sp>
        <p:nvSpPr>
          <p:cNvPr id="81" name="Line 526"/>
          <p:cNvSpPr>
            <a:spLocks noChangeShapeType="1"/>
          </p:cNvSpPr>
          <p:nvPr/>
        </p:nvSpPr>
        <p:spPr bwMode="auto">
          <a:xfrm rot="10800000">
            <a:off x="4316159" y="1647787"/>
            <a:ext cx="0" cy="339771"/>
          </a:xfrm>
          <a:prstGeom prst="line">
            <a:avLst/>
          </a:prstGeom>
          <a:noFill/>
          <a:ln w="12700">
            <a:solidFill>
              <a:schemeClr val="tx1"/>
            </a:solidFill>
            <a:round/>
            <a:headEnd/>
            <a:tailEnd/>
          </a:ln>
          <a:effectLst/>
        </p:spPr>
        <p:txBody>
          <a:bodyPr/>
          <a:lstStyle/>
          <a:p>
            <a:endParaRPr lang="de-DE"/>
          </a:p>
        </p:txBody>
      </p:sp>
      <p:sp>
        <p:nvSpPr>
          <p:cNvPr id="82" name="Line 527"/>
          <p:cNvSpPr>
            <a:spLocks noChangeShapeType="1"/>
          </p:cNvSpPr>
          <p:nvPr/>
        </p:nvSpPr>
        <p:spPr bwMode="auto">
          <a:xfrm>
            <a:off x="4405599" y="1990412"/>
            <a:ext cx="0" cy="36000"/>
          </a:xfrm>
          <a:prstGeom prst="line">
            <a:avLst/>
          </a:prstGeom>
          <a:noFill/>
          <a:ln w="9525">
            <a:solidFill>
              <a:schemeClr val="tx1"/>
            </a:solidFill>
            <a:round/>
            <a:headEnd/>
            <a:tailEnd/>
          </a:ln>
          <a:effectLst/>
        </p:spPr>
        <p:txBody>
          <a:bodyPr/>
          <a:lstStyle/>
          <a:p>
            <a:endParaRPr lang="de-DE"/>
          </a:p>
        </p:txBody>
      </p:sp>
      <p:sp>
        <p:nvSpPr>
          <p:cNvPr id="83" name="Line 528"/>
          <p:cNvSpPr>
            <a:spLocks noChangeShapeType="1"/>
          </p:cNvSpPr>
          <p:nvPr/>
        </p:nvSpPr>
        <p:spPr bwMode="auto">
          <a:xfrm>
            <a:off x="4499298" y="1990412"/>
            <a:ext cx="0" cy="36000"/>
          </a:xfrm>
          <a:prstGeom prst="line">
            <a:avLst/>
          </a:prstGeom>
          <a:noFill/>
          <a:ln w="9525">
            <a:solidFill>
              <a:schemeClr val="tx1"/>
            </a:solidFill>
            <a:round/>
            <a:headEnd/>
            <a:tailEnd/>
          </a:ln>
          <a:effectLst/>
        </p:spPr>
        <p:txBody>
          <a:bodyPr/>
          <a:lstStyle/>
          <a:p>
            <a:endParaRPr lang="de-DE"/>
          </a:p>
        </p:txBody>
      </p:sp>
      <p:sp>
        <p:nvSpPr>
          <p:cNvPr id="84" name="Line 529"/>
          <p:cNvSpPr>
            <a:spLocks noChangeShapeType="1"/>
          </p:cNvSpPr>
          <p:nvPr/>
        </p:nvSpPr>
        <p:spPr bwMode="auto">
          <a:xfrm>
            <a:off x="4587318" y="1990412"/>
            <a:ext cx="0" cy="36000"/>
          </a:xfrm>
          <a:prstGeom prst="line">
            <a:avLst/>
          </a:prstGeom>
          <a:noFill/>
          <a:ln w="9525">
            <a:solidFill>
              <a:schemeClr val="tx1"/>
            </a:solidFill>
            <a:round/>
            <a:headEnd/>
            <a:tailEnd/>
          </a:ln>
          <a:effectLst/>
        </p:spPr>
        <p:txBody>
          <a:bodyPr/>
          <a:lstStyle/>
          <a:p>
            <a:endParaRPr lang="de-DE"/>
          </a:p>
        </p:txBody>
      </p:sp>
      <p:sp>
        <p:nvSpPr>
          <p:cNvPr id="85" name="Line 530"/>
          <p:cNvSpPr>
            <a:spLocks noChangeShapeType="1"/>
          </p:cNvSpPr>
          <p:nvPr/>
        </p:nvSpPr>
        <p:spPr bwMode="auto">
          <a:xfrm>
            <a:off x="4673919" y="1990412"/>
            <a:ext cx="0" cy="36000"/>
          </a:xfrm>
          <a:prstGeom prst="line">
            <a:avLst/>
          </a:prstGeom>
          <a:noFill/>
          <a:ln w="9525">
            <a:solidFill>
              <a:schemeClr val="tx1"/>
            </a:solidFill>
            <a:round/>
            <a:headEnd/>
            <a:tailEnd/>
          </a:ln>
          <a:effectLst/>
        </p:spPr>
        <p:txBody>
          <a:bodyPr/>
          <a:lstStyle/>
          <a:p>
            <a:endParaRPr lang="de-DE"/>
          </a:p>
        </p:txBody>
      </p:sp>
      <p:sp>
        <p:nvSpPr>
          <p:cNvPr id="86" name="Line 531"/>
          <p:cNvSpPr>
            <a:spLocks noChangeShapeType="1"/>
          </p:cNvSpPr>
          <p:nvPr/>
        </p:nvSpPr>
        <p:spPr bwMode="auto">
          <a:xfrm>
            <a:off x="4764779" y="1990412"/>
            <a:ext cx="0" cy="36000"/>
          </a:xfrm>
          <a:prstGeom prst="line">
            <a:avLst/>
          </a:prstGeom>
          <a:noFill/>
          <a:ln w="9525">
            <a:solidFill>
              <a:schemeClr val="tx1"/>
            </a:solidFill>
            <a:round/>
            <a:headEnd/>
            <a:tailEnd/>
          </a:ln>
          <a:effectLst/>
        </p:spPr>
        <p:txBody>
          <a:bodyPr/>
          <a:lstStyle/>
          <a:p>
            <a:endParaRPr lang="de-DE"/>
          </a:p>
        </p:txBody>
      </p:sp>
      <p:sp>
        <p:nvSpPr>
          <p:cNvPr id="87" name="Line 532"/>
          <p:cNvSpPr>
            <a:spLocks noChangeShapeType="1"/>
          </p:cNvSpPr>
          <p:nvPr/>
        </p:nvSpPr>
        <p:spPr bwMode="auto">
          <a:xfrm>
            <a:off x="4854219" y="1990412"/>
            <a:ext cx="0" cy="36000"/>
          </a:xfrm>
          <a:prstGeom prst="line">
            <a:avLst/>
          </a:prstGeom>
          <a:noFill/>
          <a:ln w="9525">
            <a:solidFill>
              <a:schemeClr val="tx1"/>
            </a:solidFill>
            <a:round/>
            <a:headEnd/>
            <a:tailEnd/>
          </a:ln>
          <a:effectLst/>
        </p:spPr>
        <p:txBody>
          <a:bodyPr/>
          <a:lstStyle/>
          <a:p>
            <a:endParaRPr lang="de-DE"/>
          </a:p>
        </p:txBody>
      </p:sp>
      <p:sp>
        <p:nvSpPr>
          <p:cNvPr id="88" name="Line 533"/>
          <p:cNvSpPr>
            <a:spLocks noChangeShapeType="1"/>
          </p:cNvSpPr>
          <p:nvPr/>
        </p:nvSpPr>
        <p:spPr bwMode="auto">
          <a:xfrm rot="10800000">
            <a:off x="4936561" y="1694897"/>
            <a:ext cx="0" cy="292660"/>
          </a:xfrm>
          <a:prstGeom prst="line">
            <a:avLst/>
          </a:prstGeom>
          <a:noFill/>
          <a:ln w="12700">
            <a:solidFill>
              <a:schemeClr val="tx1"/>
            </a:solidFill>
            <a:round/>
            <a:headEnd/>
            <a:tailEnd/>
          </a:ln>
          <a:effectLst/>
        </p:spPr>
        <p:txBody>
          <a:bodyPr/>
          <a:lstStyle/>
          <a:p>
            <a:endParaRPr lang="de-DE"/>
          </a:p>
        </p:txBody>
      </p:sp>
      <p:sp>
        <p:nvSpPr>
          <p:cNvPr id="89" name="Line 534"/>
          <p:cNvSpPr>
            <a:spLocks noChangeShapeType="1"/>
          </p:cNvSpPr>
          <p:nvPr/>
        </p:nvSpPr>
        <p:spPr bwMode="auto">
          <a:xfrm>
            <a:off x="1029592" y="1253768"/>
            <a:ext cx="0" cy="114209"/>
          </a:xfrm>
          <a:prstGeom prst="line">
            <a:avLst/>
          </a:prstGeom>
          <a:noFill/>
          <a:ln w="12700">
            <a:solidFill>
              <a:schemeClr val="tx1"/>
            </a:solidFill>
            <a:round/>
            <a:headEnd/>
            <a:tailEnd/>
          </a:ln>
          <a:effectLst/>
        </p:spPr>
        <p:txBody>
          <a:bodyPr/>
          <a:lstStyle/>
          <a:p>
            <a:endParaRPr lang="de-DE"/>
          </a:p>
        </p:txBody>
      </p:sp>
      <p:sp>
        <p:nvSpPr>
          <p:cNvPr id="90" name="Line 535"/>
          <p:cNvSpPr>
            <a:spLocks noChangeShapeType="1"/>
          </p:cNvSpPr>
          <p:nvPr/>
        </p:nvSpPr>
        <p:spPr bwMode="auto">
          <a:xfrm>
            <a:off x="1019655" y="1253767"/>
            <a:ext cx="360600" cy="0"/>
          </a:xfrm>
          <a:prstGeom prst="line">
            <a:avLst/>
          </a:prstGeom>
          <a:noFill/>
          <a:ln w="12700">
            <a:solidFill>
              <a:schemeClr val="tx1"/>
            </a:solidFill>
            <a:round/>
            <a:headEnd/>
            <a:tailEnd/>
          </a:ln>
          <a:effectLst/>
        </p:spPr>
        <p:txBody>
          <a:bodyPr/>
          <a:lstStyle/>
          <a:p>
            <a:endParaRPr lang="de-DE"/>
          </a:p>
        </p:txBody>
      </p:sp>
      <p:sp>
        <p:nvSpPr>
          <p:cNvPr id="91" name="Line 536"/>
          <p:cNvSpPr>
            <a:spLocks noChangeShapeType="1"/>
          </p:cNvSpPr>
          <p:nvPr/>
        </p:nvSpPr>
        <p:spPr bwMode="auto">
          <a:xfrm>
            <a:off x="1368896" y="1253768"/>
            <a:ext cx="0" cy="114209"/>
          </a:xfrm>
          <a:prstGeom prst="line">
            <a:avLst/>
          </a:prstGeom>
          <a:noFill/>
          <a:ln w="12700">
            <a:solidFill>
              <a:schemeClr val="tx1"/>
            </a:solidFill>
            <a:round/>
            <a:headEnd/>
            <a:tailEnd type="triangle" w="med" len="med"/>
          </a:ln>
          <a:effectLst/>
        </p:spPr>
        <p:txBody>
          <a:bodyPr/>
          <a:lstStyle/>
          <a:p>
            <a:endParaRPr lang="de-DE"/>
          </a:p>
        </p:txBody>
      </p:sp>
      <p:sp>
        <p:nvSpPr>
          <p:cNvPr id="92" name="Text Box 537"/>
          <p:cNvSpPr txBox="1">
            <a:spLocks noChangeArrowheads="1"/>
          </p:cNvSpPr>
          <p:nvPr/>
        </p:nvSpPr>
        <p:spPr bwMode="auto">
          <a:xfrm rot="16200000">
            <a:off x="1598551" y="1384883"/>
            <a:ext cx="338554" cy="270267"/>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pic>
        <p:nvPicPr>
          <p:cNvPr id="93" name="Picture 538"/>
          <p:cNvPicPr>
            <a:picLocks noChangeAspect="1" noChangeArrowheads="1"/>
          </p:cNvPicPr>
          <p:nvPr/>
        </p:nvPicPr>
        <p:blipFill>
          <a:blip r:embed="rId4" cstate="print">
            <a:lum contrast="6000"/>
          </a:blip>
          <a:srcRect/>
          <a:stretch>
            <a:fillRect/>
          </a:stretch>
        </p:blipFill>
        <p:spPr bwMode="auto">
          <a:xfrm>
            <a:off x="1632958" y="1392245"/>
            <a:ext cx="396092" cy="211286"/>
          </a:xfrm>
          <a:prstGeom prst="rect">
            <a:avLst/>
          </a:prstGeom>
          <a:noFill/>
          <a:ln w="9525">
            <a:noFill/>
            <a:miter lim="800000"/>
            <a:headEnd/>
            <a:tailEnd/>
          </a:ln>
          <a:effectLst/>
        </p:spPr>
      </p:pic>
      <p:sp>
        <p:nvSpPr>
          <p:cNvPr id="94" name="Line 539"/>
          <p:cNvSpPr>
            <a:spLocks noChangeShapeType="1"/>
          </p:cNvSpPr>
          <p:nvPr/>
        </p:nvSpPr>
        <p:spPr bwMode="auto">
          <a:xfrm flipH="1" flipV="1">
            <a:off x="1157364" y="1642076"/>
            <a:ext cx="51108" cy="58532"/>
          </a:xfrm>
          <a:prstGeom prst="line">
            <a:avLst/>
          </a:prstGeom>
          <a:noFill/>
          <a:ln w="12700">
            <a:solidFill>
              <a:schemeClr val="tx1"/>
            </a:solidFill>
            <a:round/>
            <a:headEnd/>
            <a:tailEnd/>
          </a:ln>
          <a:effectLst/>
        </p:spPr>
        <p:txBody>
          <a:bodyPr/>
          <a:lstStyle/>
          <a:p>
            <a:endParaRPr lang="de-DE"/>
          </a:p>
        </p:txBody>
      </p:sp>
      <p:pic>
        <p:nvPicPr>
          <p:cNvPr id="95" name="Picture 540" descr="design_abbildungHG_weiss"/>
          <p:cNvPicPr>
            <a:picLocks noChangeAspect="1" noChangeArrowheads="1"/>
          </p:cNvPicPr>
          <p:nvPr/>
        </p:nvPicPr>
        <p:blipFill>
          <a:blip r:embed="rId3" cstate="print"/>
          <a:srcRect/>
          <a:stretch>
            <a:fillRect/>
          </a:stretch>
        </p:blipFill>
        <p:spPr bwMode="auto">
          <a:xfrm>
            <a:off x="2127007" y="1357983"/>
            <a:ext cx="310910" cy="329777"/>
          </a:xfrm>
          <a:prstGeom prst="rect">
            <a:avLst/>
          </a:prstGeom>
          <a:noFill/>
        </p:spPr>
      </p:pic>
      <p:sp>
        <p:nvSpPr>
          <p:cNvPr id="96" name="Line 541"/>
          <p:cNvSpPr>
            <a:spLocks noChangeShapeType="1"/>
          </p:cNvSpPr>
          <p:nvPr/>
        </p:nvSpPr>
        <p:spPr bwMode="auto">
          <a:xfrm>
            <a:off x="2268975" y="1252340"/>
            <a:ext cx="0" cy="114209"/>
          </a:xfrm>
          <a:prstGeom prst="line">
            <a:avLst/>
          </a:prstGeom>
          <a:noFill/>
          <a:ln w="12700">
            <a:solidFill>
              <a:schemeClr val="tx1"/>
            </a:solidFill>
            <a:round/>
            <a:headEnd/>
            <a:tailEnd/>
          </a:ln>
          <a:effectLst/>
        </p:spPr>
        <p:txBody>
          <a:bodyPr/>
          <a:lstStyle/>
          <a:p>
            <a:endParaRPr lang="de-DE"/>
          </a:p>
        </p:txBody>
      </p:sp>
      <p:sp>
        <p:nvSpPr>
          <p:cNvPr id="97" name="Line 542"/>
          <p:cNvSpPr>
            <a:spLocks noChangeShapeType="1"/>
          </p:cNvSpPr>
          <p:nvPr/>
        </p:nvSpPr>
        <p:spPr bwMode="auto">
          <a:xfrm>
            <a:off x="2264717" y="1252339"/>
            <a:ext cx="360600" cy="0"/>
          </a:xfrm>
          <a:prstGeom prst="line">
            <a:avLst/>
          </a:prstGeom>
          <a:noFill/>
          <a:ln w="12700">
            <a:solidFill>
              <a:schemeClr val="tx1"/>
            </a:solidFill>
            <a:round/>
            <a:headEnd/>
            <a:tailEnd/>
          </a:ln>
          <a:effectLst/>
        </p:spPr>
        <p:txBody>
          <a:bodyPr/>
          <a:lstStyle/>
          <a:p>
            <a:endParaRPr lang="de-DE"/>
          </a:p>
        </p:txBody>
      </p:sp>
      <p:sp>
        <p:nvSpPr>
          <p:cNvPr id="98" name="Line 543"/>
          <p:cNvSpPr>
            <a:spLocks noChangeShapeType="1"/>
          </p:cNvSpPr>
          <p:nvPr/>
        </p:nvSpPr>
        <p:spPr bwMode="auto">
          <a:xfrm>
            <a:off x="2619637" y="1252340"/>
            <a:ext cx="0" cy="114209"/>
          </a:xfrm>
          <a:prstGeom prst="line">
            <a:avLst/>
          </a:prstGeom>
          <a:noFill/>
          <a:ln w="12700">
            <a:solidFill>
              <a:schemeClr val="tx1"/>
            </a:solidFill>
            <a:round/>
            <a:headEnd/>
            <a:tailEnd type="triangle" w="med" len="med"/>
          </a:ln>
          <a:effectLst/>
        </p:spPr>
        <p:txBody>
          <a:bodyPr/>
          <a:lstStyle/>
          <a:p>
            <a:endParaRPr lang="de-DE"/>
          </a:p>
        </p:txBody>
      </p:sp>
      <p:sp>
        <p:nvSpPr>
          <p:cNvPr id="99" name="Text Box 544"/>
          <p:cNvSpPr txBox="1">
            <a:spLocks noChangeArrowheads="1"/>
          </p:cNvSpPr>
          <p:nvPr/>
        </p:nvSpPr>
        <p:spPr bwMode="auto">
          <a:xfrm rot="16200000">
            <a:off x="2840774" y="1382028"/>
            <a:ext cx="338554" cy="270267"/>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sp>
        <p:nvSpPr>
          <p:cNvPr id="100" name="Line 545"/>
          <p:cNvSpPr>
            <a:spLocks noChangeShapeType="1"/>
          </p:cNvSpPr>
          <p:nvPr/>
        </p:nvSpPr>
        <p:spPr bwMode="auto">
          <a:xfrm flipH="1" flipV="1">
            <a:off x="2399587" y="1642077"/>
            <a:ext cx="52528" cy="54249"/>
          </a:xfrm>
          <a:prstGeom prst="line">
            <a:avLst/>
          </a:prstGeom>
          <a:noFill/>
          <a:ln w="12700">
            <a:solidFill>
              <a:schemeClr val="tx1"/>
            </a:solidFill>
            <a:round/>
            <a:headEnd/>
            <a:tailEnd/>
          </a:ln>
          <a:effectLst/>
        </p:spPr>
        <p:txBody>
          <a:bodyPr/>
          <a:lstStyle/>
          <a:p>
            <a:endParaRPr lang="de-DE"/>
          </a:p>
        </p:txBody>
      </p:sp>
      <p:pic>
        <p:nvPicPr>
          <p:cNvPr id="101" name="Picture 546" descr="design_abbildungHG_weiss"/>
          <p:cNvPicPr>
            <a:picLocks noChangeAspect="1" noChangeArrowheads="1"/>
          </p:cNvPicPr>
          <p:nvPr/>
        </p:nvPicPr>
        <p:blipFill>
          <a:blip r:embed="rId3" cstate="print"/>
          <a:srcRect/>
          <a:stretch>
            <a:fillRect/>
          </a:stretch>
        </p:blipFill>
        <p:spPr bwMode="auto">
          <a:xfrm>
            <a:off x="3366391" y="1357983"/>
            <a:ext cx="309491" cy="329777"/>
          </a:xfrm>
          <a:prstGeom prst="rect">
            <a:avLst/>
          </a:prstGeom>
          <a:noFill/>
        </p:spPr>
      </p:pic>
      <p:sp>
        <p:nvSpPr>
          <p:cNvPr id="102" name="Line 547"/>
          <p:cNvSpPr>
            <a:spLocks noChangeShapeType="1"/>
          </p:cNvSpPr>
          <p:nvPr/>
        </p:nvSpPr>
        <p:spPr bwMode="auto">
          <a:xfrm>
            <a:off x="3506940" y="1252340"/>
            <a:ext cx="0" cy="114209"/>
          </a:xfrm>
          <a:prstGeom prst="line">
            <a:avLst/>
          </a:prstGeom>
          <a:noFill/>
          <a:ln w="12700">
            <a:solidFill>
              <a:schemeClr val="tx1"/>
            </a:solidFill>
            <a:round/>
            <a:headEnd/>
            <a:tailEnd/>
          </a:ln>
          <a:effectLst/>
        </p:spPr>
        <p:txBody>
          <a:bodyPr/>
          <a:lstStyle/>
          <a:p>
            <a:endParaRPr lang="de-DE"/>
          </a:p>
        </p:txBody>
      </p:sp>
      <p:sp>
        <p:nvSpPr>
          <p:cNvPr id="103" name="Line 548"/>
          <p:cNvSpPr>
            <a:spLocks noChangeShapeType="1"/>
          </p:cNvSpPr>
          <p:nvPr/>
        </p:nvSpPr>
        <p:spPr bwMode="auto">
          <a:xfrm>
            <a:off x="3502680" y="1252339"/>
            <a:ext cx="360600" cy="0"/>
          </a:xfrm>
          <a:prstGeom prst="line">
            <a:avLst/>
          </a:prstGeom>
          <a:noFill/>
          <a:ln w="12700">
            <a:solidFill>
              <a:schemeClr val="tx1"/>
            </a:solidFill>
            <a:round/>
            <a:headEnd/>
            <a:tailEnd/>
          </a:ln>
          <a:effectLst/>
        </p:spPr>
        <p:txBody>
          <a:bodyPr/>
          <a:lstStyle/>
          <a:p>
            <a:endParaRPr lang="de-DE"/>
          </a:p>
        </p:txBody>
      </p:sp>
      <p:sp>
        <p:nvSpPr>
          <p:cNvPr id="104" name="Line 549"/>
          <p:cNvSpPr>
            <a:spLocks noChangeShapeType="1"/>
          </p:cNvSpPr>
          <p:nvPr/>
        </p:nvSpPr>
        <p:spPr bwMode="auto">
          <a:xfrm>
            <a:off x="3854762" y="1252340"/>
            <a:ext cx="0" cy="114209"/>
          </a:xfrm>
          <a:prstGeom prst="line">
            <a:avLst/>
          </a:prstGeom>
          <a:noFill/>
          <a:ln w="12700">
            <a:solidFill>
              <a:schemeClr val="tx1"/>
            </a:solidFill>
            <a:round/>
            <a:headEnd/>
            <a:tailEnd type="triangle" w="med" len="med"/>
          </a:ln>
          <a:effectLst/>
        </p:spPr>
        <p:txBody>
          <a:bodyPr/>
          <a:lstStyle/>
          <a:p>
            <a:endParaRPr lang="de-DE"/>
          </a:p>
        </p:txBody>
      </p:sp>
      <p:sp>
        <p:nvSpPr>
          <p:cNvPr id="105" name="Text Box 550"/>
          <p:cNvSpPr txBox="1">
            <a:spLocks noChangeArrowheads="1"/>
          </p:cNvSpPr>
          <p:nvPr/>
        </p:nvSpPr>
        <p:spPr bwMode="auto">
          <a:xfrm rot="16200000">
            <a:off x="4087256" y="1376317"/>
            <a:ext cx="338554" cy="270267"/>
          </a:xfrm>
          <a:prstGeom prst="rect">
            <a:avLst/>
          </a:prstGeom>
          <a:noFill/>
          <a:ln w="9525">
            <a:noFill/>
            <a:miter lim="800000"/>
            <a:headEnd/>
            <a:tailEnd/>
          </a:ln>
          <a:effectLst/>
        </p:spPr>
        <p:txBody>
          <a:bodyPr vert="eaVert" wrap="none">
            <a:spAutoFit/>
          </a:bodyPr>
          <a:lstStyle/>
          <a:p>
            <a:pPr defTabSz="914400"/>
            <a:r>
              <a:rPr lang="de-DE" sz="1000">
                <a:latin typeface="Arial" pitchFamily="34" charset="0"/>
              </a:rPr>
              <a:t>mo</a:t>
            </a:r>
            <a:endParaRPr lang="en-GB" sz="1000">
              <a:latin typeface="Arial" pitchFamily="34" charset="0"/>
            </a:endParaRPr>
          </a:p>
        </p:txBody>
      </p:sp>
      <p:sp>
        <p:nvSpPr>
          <p:cNvPr id="106" name="Line 551"/>
          <p:cNvSpPr>
            <a:spLocks noChangeShapeType="1"/>
          </p:cNvSpPr>
          <p:nvPr/>
        </p:nvSpPr>
        <p:spPr bwMode="auto">
          <a:xfrm flipH="1" flipV="1">
            <a:off x="3644649" y="1642077"/>
            <a:ext cx="53948" cy="54249"/>
          </a:xfrm>
          <a:prstGeom prst="line">
            <a:avLst/>
          </a:prstGeom>
          <a:noFill/>
          <a:ln w="12700">
            <a:solidFill>
              <a:schemeClr val="tx1"/>
            </a:solidFill>
            <a:round/>
            <a:headEnd/>
            <a:tailEnd/>
          </a:ln>
          <a:effectLst/>
        </p:spPr>
        <p:txBody>
          <a:bodyPr/>
          <a:lstStyle/>
          <a:p>
            <a:endParaRPr lang="de-DE"/>
          </a:p>
        </p:txBody>
      </p:sp>
      <p:pic>
        <p:nvPicPr>
          <p:cNvPr id="107" name="Picture 552" descr="design_abbildungHG_weiss"/>
          <p:cNvPicPr>
            <a:picLocks noChangeAspect="1" noChangeArrowheads="1"/>
          </p:cNvPicPr>
          <p:nvPr/>
        </p:nvPicPr>
        <p:blipFill>
          <a:blip r:embed="rId3" cstate="print"/>
          <a:srcRect/>
          <a:stretch>
            <a:fillRect/>
          </a:stretch>
        </p:blipFill>
        <p:spPr bwMode="auto">
          <a:xfrm>
            <a:off x="4777557" y="1356555"/>
            <a:ext cx="310910" cy="329777"/>
          </a:xfrm>
          <a:prstGeom prst="rect">
            <a:avLst/>
          </a:prstGeom>
          <a:noFill/>
        </p:spPr>
      </p:pic>
      <p:sp>
        <p:nvSpPr>
          <p:cNvPr id="108" name="Line 553"/>
          <p:cNvSpPr>
            <a:spLocks noChangeShapeType="1"/>
          </p:cNvSpPr>
          <p:nvPr/>
        </p:nvSpPr>
        <p:spPr bwMode="auto">
          <a:xfrm flipH="1" flipV="1">
            <a:off x="4942239" y="1640649"/>
            <a:ext cx="0" cy="55677"/>
          </a:xfrm>
          <a:prstGeom prst="line">
            <a:avLst/>
          </a:prstGeom>
          <a:noFill/>
          <a:ln w="12700">
            <a:solidFill>
              <a:schemeClr val="tx1"/>
            </a:solidFill>
            <a:round/>
            <a:headEnd/>
            <a:tailEnd/>
          </a:ln>
          <a:effectLst/>
        </p:spPr>
        <p:txBody>
          <a:bodyPr/>
          <a:lstStyle/>
          <a:p>
            <a:endParaRPr lang="de-DE"/>
          </a:p>
        </p:txBody>
      </p:sp>
      <p:pic>
        <p:nvPicPr>
          <p:cNvPr id="109" name="Picture 554"/>
          <p:cNvPicPr>
            <a:picLocks noChangeAspect="1" noChangeArrowheads="1"/>
          </p:cNvPicPr>
          <p:nvPr/>
        </p:nvPicPr>
        <p:blipFill>
          <a:blip r:embed="rId4" cstate="print">
            <a:lum contrast="6000"/>
          </a:blip>
          <a:srcRect/>
          <a:stretch>
            <a:fillRect/>
          </a:stretch>
        </p:blipFill>
        <p:spPr bwMode="auto">
          <a:xfrm>
            <a:off x="2439338" y="1392245"/>
            <a:ext cx="396092" cy="211286"/>
          </a:xfrm>
          <a:prstGeom prst="rect">
            <a:avLst/>
          </a:prstGeom>
          <a:noFill/>
          <a:ln w="9525">
            <a:noFill/>
            <a:miter lim="800000"/>
            <a:headEnd/>
            <a:tailEnd/>
          </a:ln>
          <a:effectLst/>
        </p:spPr>
      </p:pic>
      <p:pic>
        <p:nvPicPr>
          <p:cNvPr id="110" name="Picture 555"/>
          <p:cNvPicPr>
            <a:picLocks noChangeAspect="1" noChangeArrowheads="1"/>
          </p:cNvPicPr>
          <p:nvPr/>
        </p:nvPicPr>
        <p:blipFill>
          <a:blip r:embed="rId4" cstate="print">
            <a:lum contrast="6000"/>
          </a:blip>
          <a:srcRect/>
          <a:stretch>
            <a:fillRect/>
          </a:stretch>
        </p:blipFill>
        <p:spPr bwMode="auto">
          <a:xfrm>
            <a:off x="2880859" y="1390817"/>
            <a:ext cx="394672" cy="211286"/>
          </a:xfrm>
          <a:prstGeom prst="rect">
            <a:avLst/>
          </a:prstGeom>
          <a:noFill/>
          <a:ln w="9525">
            <a:noFill/>
            <a:miter lim="800000"/>
            <a:headEnd/>
            <a:tailEnd/>
          </a:ln>
          <a:effectLst/>
        </p:spPr>
      </p:pic>
      <p:pic>
        <p:nvPicPr>
          <p:cNvPr id="111" name="Picture 556"/>
          <p:cNvPicPr>
            <a:picLocks noChangeAspect="1" noChangeArrowheads="1"/>
          </p:cNvPicPr>
          <p:nvPr/>
        </p:nvPicPr>
        <p:blipFill>
          <a:blip r:embed="rId4" cstate="print">
            <a:lum contrast="6000"/>
          </a:blip>
          <a:srcRect/>
          <a:stretch>
            <a:fillRect/>
          </a:stretch>
        </p:blipFill>
        <p:spPr bwMode="auto">
          <a:xfrm>
            <a:off x="3674462" y="1395100"/>
            <a:ext cx="394672" cy="209858"/>
          </a:xfrm>
          <a:prstGeom prst="rect">
            <a:avLst/>
          </a:prstGeom>
          <a:noFill/>
          <a:ln w="9525">
            <a:noFill/>
            <a:miter lim="800000"/>
            <a:headEnd/>
            <a:tailEnd/>
          </a:ln>
          <a:effectLst/>
        </p:spPr>
      </p:pic>
      <p:pic>
        <p:nvPicPr>
          <p:cNvPr id="112" name="Picture 557"/>
          <p:cNvPicPr>
            <a:picLocks noChangeAspect="1" noChangeArrowheads="1"/>
          </p:cNvPicPr>
          <p:nvPr/>
        </p:nvPicPr>
        <p:blipFill>
          <a:blip r:embed="rId4" cstate="print">
            <a:lum contrast="6000"/>
          </a:blip>
          <a:srcRect/>
          <a:stretch>
            <a:fillRect/>
          </a:stretch>
        </p:blipFill>
        <p:spPr bwMode="auto">
          <a:xfrm>
            <a:off x="4114564" y="1392245"/>
            <a:ext cx="397511" cy="211286"/>
          </a:xfrm>
          <a:prstGeom prst="rect">
            <a:avLst/>
          </a:prstGeom>
          <a:noFill/>
          <a:ln w="9525">
            <a:noFill/>
            <a:miter lim="800000"/>
            <a:headEnd/>
            <a:tailEnd/>
          </a:ln>
          <a:effectLst/>
        </p:spPr>
      </p:pic>
      <p:sp>
        <p:nvSpPr>
          <p:cNvPr id="15370" name="Rectangle 53"/>
          <p:cNvSpPr>
            <a:spLocks noChangeArrowheads="1"/>
          </p:cNvSpPr>
          <p:nvPr/>
        </p:nvSpPr>
        <p:spPr bwMode="auto">
          <a:xfrm>
            <a:off x="786063" y="1214141"/>
            <a:ext cx="491067" cy="581025"/>
          </a:xfrm>
          <a:prstGeom prst="rect">
            <a:avLst/>
          </a:prstGeom>
          <a:noFill/>
          <a:ln w="50800">
            <a:solidFill>
              <a:srgbClr val="0066FF"/>
            </a:solidFill>
            <a:miter lim="800000"/>
            <a:headEnd/>
            <a:tailEnd/>
          </a:ln>
        </p:spPr>
        <p:txBody>
          <a:bodyPr wrap="none" anchor="ctr"/>
          <a:lstStyle/>
          <a:p>
            <a:endParaRPr lang="de-DE">
              <a:latin typeface="Arial" pitchFamily="34" charset="0"/>
              <a:cs typeface="Arial" pitchFamily="34" charset="0"/>
            </a:endParaRPr>
          </a:p>
        </p:txBody>
      </p:sp>
      <p:sp>
        <p:nvSpPr>
          <p:cNvPr id="15371" name="Rectangle 54"/>
          <p:cNvSpPr>
            <a:spLocks noChangeArrowheads="1"/>
          </p:cNvSpPr>
          <p:nvPr/>
        </p:nvSpPr>
        <p:spPr bwMode="auto">
          <a:xfrm>
            <a:off x="3256393" y="1210965"/>
            <a:ext cx="491067" cy="581025"/>
          </a:xfrm>
          <a:prstGeom prst="rect">
            <a:avLst/>
          </a:prstGeom>
          <a:noFill/>
          <a:ln w="50800">
            <a:solidFill>
              <a:srgbClr val="0066FF"/>
            </a:solidFill>
            <a:miter lim="800000"/>
            <a:headEnd/>
            <a:tailEnd/>
          </a:ln>
        </p:spPr>
        <p:txBody>
          <a:bodyPr wrap="none" anchor="ctr"/>
          <a:lstStyle/>
          <a:p>
            <a:endParaRPr lang="de-DE">
              <a:latin typeface="Arial" pitchFamily="34" charset="0"/>
              <a:cs typeface="Arial" pitchFamily="34" charset="0"/>
            </a:endParaRPr>
          </a:p>
        </p:txBody>
      </p:sp>
      <p:sp>
        <p:nvSpPr>
          <p:cNvPr id="114" name="TextBox 113"/>
          <p:cNvSpPr txBox="1"/>
          <p:nvPr/>
        </p:nvSpPr>
        <p:spPr>
          <a:xfrm>
            <a:off x="5674035" y="5755159"/>
            <a:ext cx="3181127" cy="584775"/>
          </a:xfrm>
          <a:prstGeom prst="rect">
            <a:avLst/>
          </a:prstGeom>
          <a:noFill/>
        </p:spPr>
        <p:txBody>
          <a:bodyPr wrap="none" rtlCol="0">
            <a:spAutoFit/>
          </a:bodyPr>
          <a:lstStyle/>
          <a:p>
            <a:r>
              <a:rPr lang="de-DE" sz="1600" dirty="0" smtClean="0">
                <a:latin typeface="Arial" pitchFamily="34" charset="0"/>
                <a:cs typeface="Arial" pitchFamily="34" charset="0"/>
              </a:rPr>
              <a:t>Taubert et al. (2010) </a:t>
            </a:r>
            <a:r>
              <a:rPr lang="de-DE" sz="1600" i="1" dirty="0" smtClean="0">
                <a:latin typeface="Arial" pitchFamily="34" charset="0"/>
                <a:cs typeface="Arial" pitchFamily="34" charset="0"/>
              </a:rPr>
              <a:t>J </a:t>
            </a:r>
            <a:r>
              <a:rPr lang="de-DE" sz="1600" i="1" dirty="0" err="1" smtClean="0">
                <a:latin typeface="Arial" pitchFamily="34" charset="0"/>
                <a:cs typeface="Arial" pitchFamily="34" charset="0"/>
              </a:rPr>
              <a:t>Neurosci</a:t>
            </a:r>
            <a:endParaRPr lang="de-DE" sz="1600" i="1" dirty="0" smtClean="0">
              <a:latin typeface="Arial" pitchFamily="34" charset="0"/>
              <a:cs typeface="Arial" pitchFamily="34" charset="0"/>
            </a:endParaRPr>
          </a:p>
          <a:p>
            <a:r>
              <a:rPr lang="de-DE" sz="1600" dirty="0" smtClean="0">
                <a:latin typeface="Arial" pitchFamily="34" charset="0"/>
                <a:cs typeface="Arial" pitchFamily="34" charset="0"/>
              </a:rPr>
              <a:t>Taubert et al. (2011) </a:t>
            </a:r>
            <a:r>
              <a:rPr lang="de-DE" sz="1600" i="1" dirty="0" smtClean="0">
                <a:latin typeface="Arial" pitchFamily="34" charset="0"/>
                <a:cs typeface="Arial" pitchFamily="34" charset="0"/>
              </a:rPr>
              <a:t>Neuroimage</a:t>
            </a:r>
            <a:endParaRPr lang="de-DE" sz="1600" i="1" dirty="0">
              <a:latin typeface="Arial" pitchFamily="34" charset="0"/>
              <a:cs typeface="Arial" pitchFamily="34" charset="0"/>
            </a:endParaRPr>
          </a:p>
        </p:txBody>
      </p:sp>
      <p:sp>
        <p:nvSpPr>
          <p:cNvPr id="116" name="Text Box 8"/>
          <p:cNvSpPr txBox="1">
            <a:spLocks noChangeArrowheads="1"/>
          </p:cNvSpPr>
          <p:nvPr/>
        </p:nvSpPr>
        <p:spPr bwMode="auto">
          <a:xfrm>
            <a:off x="223584" y="213292"/>
            <a:ext cx="855022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err="1" smtClean="0">
                <a:solidFill>
                  <a:schemeClr val="accent2"/>
                </a:solidFill>
                <a:cs typeface="Arial" pitchFamily="34" charset="0"/>
              </a:rPr>
              <a:t>Structural&amp;Functional</a:t>
            </a:r>
            <a:r>
              <a:rPr lang="en-US" sz="3000" dirty="0" smtClean="0">
                <a:solidFill>
                  <a:schemeClr val="accent2"/>
                </a:solidFill>
                <a:cs typeface="Arial" pitchFamily="34" charset="0"/>
              </a:rPr>
              <a:t> Changes after Four Weeks</a:t>
            </a:r>
            <a:endParaRPr lang="en-US" sz="3000" dirty="0">
              <a:solidFill>
                <a:schemeClr val="accent2"/>
              </a:solidFill>
              <a:cs typeface="Arial" pitchFamily="34" charset="0"/>
            </a:endParaRPr>
          </a:p>
        </p:txBody>
      </p:sp>
    </p:spTree>
    <p:extLst>
      <p:ext uri="{BB962C8B-B14F-4D97-AF65-F5344CB8AC3E}">
        <p14:creationId xmlns:p14="http://schemas.microsoft.com/office/powerpoint/2010/main" xmlns="" val="28361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3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83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3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8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26" grpId="0"/>
      <p:bldP spid="98329" grpId="0" animBg="1"/>
      <p:bldP spid="98330" grpId="0"/>
      <p:bldP spid="9833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7"/>
          <p:cNvGrpSpPr>
            <a:grpSpLocks/>
          </p:cNvGrpSpPr>
          <p:nvPr/>
        </p:nvGrpSpPr>
        <p:grpSpPr bwMode="auto">
          <a:xfrm>
            <a:off x="2601870" y="1361650"/>
            <a:ext cx="2736603" cy="4481210"/>
            <a:chOff x="3635376" y="1735138"/>
            <a:chExt cx="2463801" cy="3278187"/>
          </a:xfrm>
        </p:grpSpPr>
        <p:grpSp>
          <p:nvGrpSpPr>
            <p:cNvPr id="6" name="Group 29"/>
            <p:cNvGrpSpPr>
              <a:grpSpLocks/>
            </p:cNvGrpSpPr>
            <p:nvPr/>
          </p:nvGrpSpPr>
          <p:grpSpPr bwMode="auto">
            <a:xfrm>
              <a:off x="3635376" y="1735138"/>
              <a:ext cx="2463801" cy="3278187"/>
              <a:chOff x="2290" y="1093"/>
              <a:chExt cx="1552" cy="2065"/>
            </a:xfrm>
          </p:grpSpPr>
          <p:grpSp>
            <p:nvGrpSpPr>
              <p:cNvPr id="8" name="Group 27"/>
              <p:cNvGrpSpPr>
                <a:grpSpLocks/>
              </p:cNvGrpSpPr>
              <p:nvPr/>
            </p:nvGrpSpPr>
            <p:grpSpPr bwMode="auto">
              <a:xfrm>
                <a:off x="2290" y="1093"/>
                <a:ext cx="1552" cy="2065"/>
                <a:chOff x="2290" y="1093"/>
                <a:chExt cx="1552" cy="2065"/>
              </a:xfrm>
            </p:grpSpPr>
            <p:sp>
              <p:nvSpPr>
                <p:cNvPr id="10" name="Rectangle 4"/>
                <p:cNvSpPr>
                  <a:spLocks noChangeArrowheads="1"/>
                </p:cNvSpPr>
                <p:nvPr/>
              </p:nvSpPr>
              <p:spPr bwMode="auto">
                <a:xfrm>
                  <a:off x="2290" y="1093"/>
                  <a:ext cx="1497" cy="2065"/>
                </a:xfrm>
                <a:prstGeom prst="rect">
                  <a:avLst/>
                </a:prstGeom>
                <a:solidFill>
                  <a:schemeClr val="tx1"/>
                </a:solidFill>
                <a:ln w="9525">
                  <a:solidFill>
                    <a:schemeClr val="tx1"/>
                  </a:solidFill>
                  <a:miter lim="800000"/>
                  <a:headEnd/>
                  <a:tailEnd/>
                </a:ln>
              </p:spPr>
              <p:txBody>
                <a:bodyPr wrap="none" anchor="ctr"/>
                <a:lstStyle/>
                <a:p>
                  <a:endParaRPr lang="de-DE">
                    <a:latin typeface="Arial" pitchFamily="34" charset="0"/>
                    <a:cs typeface="Arial" pitchFamily="34" charset="0"/>
                  </a:endParaRPr>
                </a:p>
              </p:txBody>
            </p:sp>
            <p:pic>
              <p:nvPicPr>
                <p:cNvPr id="11" name="Picture 6" descr="grey_white_PFC"/>
                <p:cNvPicPr>
                  <a:picLocks noChangeAspect="1" noChangeArrowheads="1"/>
                </p:cNvPicPr>
                <p:nvPr/>
              </p:nvPicPr>
              <p:blipFill>
                <a:blip r:embed="rId2" cstate="print">
                  <a:lum bright="-10000"/>
                </a:blip>
                <a:srcRect l="13103" t="29494" r="54591" b="42917"/>
                <a:stretch>
                  <a:fillRect/>
                </a:stretch>
              </p:blipFill>
              <p:spPr bwMode="auto">
                <a:xfrm>
                  <a:off x="2465" y="1360"/>
                  <a:ext cx="1110" cy="1313"/>
                </a:xfrm>
                <a:prstGeom prst="rect">
                  <a:avLst/>
                </a:prstGeom>
                <a:noFill/>
                <a:ln w="9525">
                  <a:noFill/>
                  <a:miter lim="800000"/>
                  <a:headEnd/>
                  <a:tailEnd/>
                </a:ln>
              </p:spPr>
            </p:pic>
            <p:sp>
              <p:nvSpPr>
                <p:cNvPr id="12" name="Rectangle 7"/>
                <p:cNvSpPr>
                  <a:spLocks noChangeArrowheads="1"/>
                </p:cNvSpPr>
                <p:nvPr/>
              </p:nvSpPr>
              <p:spPr bwMode="auto">
                <a:xfrm>
                  <a:off x="2982" y="2771"/>
                  <a:ext cx="88" cy="92"/>
                </a:xfrm>
                <a:prstGeom prst="rect">
                  <a:avLst/>
                </a:prstGeom>
                <a:solidFill>
                  <a:srgbClr val="FF00FF"/>
                </a:solidFill>
                <a:ln w="9525">
                  <a:noFill/>
                  <a:miter lim="800000"/>
                  <a:headEnd/>
                  <a:tailEnd/>
                </a:ln>
              </p:spPr>
              <p:txBody>
                <a:bodyPr wrap="none" anchor="ctr"/>
                <a:lstStyle/>
                <a:p>
                  <a:endParaRPr lang="de-DE">
                    <a:latin typeface="Arial" pitchFamily="34" charset="0"/>
                    <a:cs typeface="Arial" pitchFamily="34" charset="0"/>
                  </a:endParaRPr>
                </a:p>
              </p:txBody>
            </p:sp>
            <p:sp>
              <p:nvSpPr>
                <p:cNvPr id="13" name="Text Box 8"/>
                <p:cNvSpPr txBox="1">
                  <a:spLocks noChangeArrowheads="1"/>
                </p:cNvSpPr>
                <p:nvPr/>
              </p:nvSpPr>
              <p:spPr bwMode="auto">
                <a:xfrm>
                  <a:off x="3045" y="2731"/>
                  <a:ext cx="797" cy="383"/>
                </a:xfrm>
                <a:prstGeom prst="rect">
                  <a:avLst/>
                </a:prstGeom>
                <a:noFill/>
                <a:ln w="9525">
                  <a:noFill/>
                  <a:miter lim="800000"/>
                  <a:headEnd/>
                  <a:tailEnd/>
                </a:ln>
              </p:spPr>
              <p:txBody>
                <a:bodyPr wrap="none">
                  <a:spAutoFit/>
                </a:bodyPr>
                <a:lstStyle/>
                <a:p>
                  <a:r>
                    <a:rPr lang="de-DE" sz="1600" dirty="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fractional</a:t>
                  </a:r>
                  <a:endParaRPr lang="de-DE" sz="1600" dirty="0" smtClean="0">
                    <a:solidFill>
                      <a:schemeClr val="bg1"/>
                    </a:solidFill>
                    <a:latin typeface="Arial" pitchFamily="34" charset="0"/>
                    <a:cs typeface="Arial" pitchFamily="34" charset="0"/>
                  </a:endParaRPr>
                </a:p>
                <a:p>
                  <a:r>
                    <a:rPr lang="de-DE" sz="1600" b="1" dirty="0" smtClean="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anisotropy</a:t>
                  </a:r>
                  <a:r>
                    <a:rPr lang="de-DE" sz="1600" dirty="0" smtClean="0">
                      <a:solidFill>
                        <a:schemeClr val="bg1"/>
                      </a:solidFill>
                      <a:latin typeface="Arial" pitchFamily="34" charset="0"/>
                      <a:cs typeface="Arial" pitchFamily="34" charset="0"/>
                    </a:rPr>
                    <a:t>↓</a:t>
                  </a:r>
                </a:p>
                <a:p>
                  <a:r>
                    <a:rPr lang="de-DE" sz="1600" dirty="0" smtClean="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correl</a:t>
                  </a:r>
                  <a:r>
                    <a:rPr lang="de-DE" sz="1600" dirty="0" smtClean="0">
                      <a:solidFill>
                        <a:schemeClr val="bg1"/>
                      </a:solidFill>
                      <a:latin typeface="Arial" pitchFamily="34" charset="0"/>
                      <a:cs typeface="Arial" pitchFamily="34" charset="0"/>
                    </a:rPr>
                    <a:t>.)</a:t>
                  </a:r>
                  <a:endParaRPr lang="de-DE" sz="1600" dirty="0">
                    <a:solidFill>
                      <a:schemeClr val="bg1"/>
                    </a:solidFill>
                    <a:latin typeface="Arial" pitchFamily="34" charset="0"/>
                    <a:cs typeface="Arial" pitchFamily="34" charset="0"/>
                  </a:endParaRPr>
                </a:p>
              </p:txBody>
            </p:sp>
            <p:sp>
              <p:nvSpPr>
                <p:cNvPr id="14" name="Text Box 13"/>
                <p:cNvSpPr txBox="1">
                  <a:spLocks noChangeArrowheads="1"/>
                </p:cNvSpPr>
                <p:nvPr/>
              </p:nvSpPr>
              <p:spPr bwMode="auto">
                <a:xfrm>
                  <a:off x="2450" y="2561"/>
                  <a:ext cx="177" cy="170"/>
                </a:xfrm>
                <a:prstGeom prst="rect">
                  <a:avLst/>
                </a:prstGeom>
                <a:noFill/>
                <a:ln w="9525">
                  <a:noFill/>
                  <a:miter lim="800000"/>
                  <a:headEnd/>
                  <a:tailEnd/>
                </a:ln>
              </p:spPr>
              <p:txBody>
                <a:bodyPr wrap="none">
                  <a:spAutoFit/>
                </a:bodyPr>
                <a:lstStyle/>
                <a:p>
                  <a:r>
                    <a:rPr lang="de-DE" sz="1800" dirty="0">
                      <a:solidFill>
                        <a:schemeClr val="bg1"/>
                      </a:solidFill>
                      <a:latin typeface="Arial" pitchFamily="34" charset="0"/>
                      <a:cs typeface="Arial" pitchFamily="34" charset="0"/>
                    </a:rPr>
                    <a:t>L</a:t>
                  </a:r>
                  <a:endParaRPr lang="en-GB" sz="1800" dirty="0">
                    <a:solidFill>
                      <a:schemeClr val="bg1"/>
                    </a:solidFill>
                    <a:latin typeface="Arial" pitchFamily="34" charset="0"/>
                    <a:cs typeface="Arial" pitchFamily="34" charset="0"/>
                  </a:endParaRPr>
                </a:p>
              </p:txBody>
            </p:sp>
            <p:sp>
              <p:nvSpPr>
                <p:cNvPr id="15" name="Text Box 14"/>
                <p:cNvSpPr txBox="1">
                  <a:spLocks noChangeArrowheads="1"/>
                </p:cNvSpPr>
                <p:nvPr/>
              </p:nvSpPr>
              <p:spPr bwMode="auto">
                <a:xfrm>
                  <a:off x="3403" y="2558"/>
                  <a:ext cx="199" cy="170"/>
                </a:xfrm>
                <a:prstGeom prst="rect">
                  <a:avLst/>
                </a:prstGeom>
                <a:noFill/>
                <a:ln w="9525">
                  <a:noFill/>
                  <a:miter lim="800000"/>
                  <a:headEnd/>
                  <a:tailEnd/>
                </a:ln>
              </p:spPr>
              <p:txBody>
                <a:bodyPr wrap="none">
                  <a:spAutoFit/>
                </a:bodyPr>
                <a:lstStyle/>
                <a:p>
                  <a:r>
                    <a:rPr lang="de-DE" sz="1800" dirty="0">
                      <a:solidFill>
                        <a:schemeClr val="bg1"/>
                      </a:solidFill>
                      <a:latin typeface="Arial" pitchFamily="34" charset="0"/>
                      <a:cs typeface="Arial" pitchFamily="34" charset="0"/>
                    </a:rPr>
                    <a:t>R</a:t>
                  </a:r>
                  <a:endParaRPr lang="en-GB" sz="1800" dirty="0">
                    <a:solidFill>
                      <a:schemeClr val="bg1"/>
                    </a:solidFill>
                    <a:latin typeface="Arial" pitchFamily="34" charset="0"/>
                    <a:cs typeface="Arial" pitchFamily="34" charset="0"/>
                  </a:endParaRPr>
                </a:p>
              </p:txBody>
            </p:sp>
            <p:sp>
              <p:nvSpPr>
                <p:cNvPr id="16" name="Rectangle 17"/>
                <p:cNvSpPr>
                  <a:spLocks noChangeArrowheads="1"/>
                </p:cNvSpPr>
                <p:nvPr/>
              </p:nvSpPr>
              <p:spPr bwMode="auto">
                <a:xfrm>
                  <a:off x="2385" y="2769"/>
                  <a:ext cx="87" cy="91"/>
                </a:xfrm>
                <a:prstGeom prst="rect">
                  <a:avLst/>
                </a:prstGeom>
                <a:solidFill>
                  <a:srgbClr val="00CCFF"/>
                </a:solidFill>
                <a:ln w="9525">
                  <a:noFill/>
                  <a:miter lim="800000"/>
                  <a:headEnd/>
                  <a:tailEnd/>
                </a:ln>
              </p:spPr>
              <p:txBody>
                <a:bodyPr wrap="none" anchor="ctr"/>
                <a:lstStyle/>
                <a:p>
                  <a:endParaRPr lang="de-DE">
                    <a:latin typeface="Arial" pitchFamily="34" charset="0"/>
                    <a:cs typeface="Arial" pitchFamily="34" charset="0"/>
                  </a:endParaRPr>
                </a:p>
              </p:txBody>
            </p:sp>
            <p:sp>
              <p:nvSpPr>
                <p:cNvPr id="17" name="Text Box 18"/>
                <p:cNvSpPr txBox="1">
                  <a:spLocks noChangeArrowheads="1"/>
                </p:cNvSpPr>
                <p:nvPr/>
              </p:nvSpPr>
              <p:spPr bwMode="auto">
                <a:xfrm>
                  <a:off x="2446" y="2733"/>
                  <a:ext cx="625" cy="383"/>
                </a:xfrm>
                <a:prstGeom prst="rect">
                  <a:avLst/>
                </a:prstGeom>
                <a:noFill/>
                <a:ln w="9525">
                  <a:noFill/>
                  <a:miter lim="800000"/>
                  <a:headEnd/>
                  <a:tailEnd/>
                </a:ln>
              </p:spPr>
              <p:txBody>
                <a:bodyPr wrap="none">
                  <a:spAutoFit/>
                </a:bodyPr>
                <a:lstStyle/>
                <a:p>
                  <a:r>
                    <a:rPr lang="de-DE" sz="1600" dirty="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grey</a:t>
                  </a:r>
                  <a:r>
                    <a:rPr lang="de-DE" sz="1600" dirty="0" smtClean="0">
                      <a:solidFill>
                        <a:schemeClr val="bg1"/>
                      </a:solidFill>
                      <a:latin typeface="Arial" pitchFamily="34" charset="0"/>
                      <a:cs typeface="Arial" pitchFamily="34" charset="0"/>
                    </a:rPr>
                    <a:t> </a:t>
                  </a:r>
                  <a:endParaRPr lang="de-DE" sz="1600" dirty="0">
                    <a:solidFill>
                      <a:schemeClr val="bg1"/>
                    </a:solidFill>
                    <a:latin typeface="Arial" pitchFamily="34" charset="0"/>
                    <a:cs typeface="Arial" pitchFamily="34" charset="0"/>
                  </a:endParaRPr>
                </a:p>
                <a:p>
                  <a:r>
                    <a:rPr lang="de-DE" sz="1600" dirty="0">
                      <a:solidFill>
                        <a:schemeClr val="bg1"/>
                      </a:solidFill>
                      <a:latin typeface="Arial" pitchFamily="34" charset="0"/>
                      <a:cs typeface="Arial" pitchFamily="34" charset="0"/>
                    </a:rPr>
                    <a:t> </a:t>
                  </a:r>
                  <a:r>
                    <a:rPr lang="de-DE" sz="1600" dirty="0" smtClean="0">
                      <a:solidFill>
                        <a:schemeClr val="bg1"/>
                      </a:solidFill>
                      <a:latin typeface="Arial" pitchFamily="34" charset="0"/>
                      <a:cs typeface="Arial" pitchFamily="34" charset="0"/>
                    </a:rPr>
                    <a:t>  matter↑ </a:t>
                  </a:r>
                </a:p>
                <a:p>
                  <a:r>
                    <a:rPr lang="de-DE" sz="1600" dirty="0" smtClean="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correl</a:t>
                  </a:r>
                  <a:r>
                    <a:rPr lang="de-DE" sz="1600" dirty="0" smtClean="0">
                      <a:solidFill>
                        <a:schemeClr val="bg1"/>
                      </a:solidFill>
                      <a:latin typeface="Arial" pitchFamily="34" charset="0"/>
                      <a:cs typeface="Arial" pitchFamily="34" charset="0"/>
                    </a:rPr>
                    <a:t>.)</a:t>
                  </a:r>
                  <a:endParaRPr lang="en-GB" sz="1600" dirty="0">
                    <a:solidFill>
                      <a:schemeClr val="bg1"/>
                    </a:solidFill>
                    <a:latin typeface="Arial" pitchFamily="34" charset="0"/>
                    <a:cs typeface="Arial" pitchFamily="34" charset="0"/>
                  </a:endParaRPr>
                </a:p>
              </p:txBody>
            </p:sp>
            <p:pic>
              <p:nvPicPr>
                <p:cNvPr id="18" name="Picture 19" descr="grey_white_PFC_zoom"/>
                <p:cNvPicPr>
                  <a:picLocks noChangeAspect="1" noChangeArrowheads="1"/>
                </p:cNvPicPr>
                <p:nvPr/>
              </p:nvPicPr>
              <p:blipFill>
                <a:blip r:embed="rId3" cstate="print"/>
                <a:srcRect l="14740" t="29494" r="54591" b="47076"/>
                <a:stretch>
                  <a:fillRect/>
                </a:stretch>
              </p:blipFill>
              <p:spPr bwMode="auto">
                <a:xfrm>
                  <a:off x="3076" y="1601"/>
                  <a:ext cx="579" cy="655"/>
                </a:xfrm>
                <a:prstGeom prst="rect">
                  <a:avLst/>
                </a:prstGeom>
                <a:noFill/>
                <a:ln w="9525">
                  <a:noFill/>
                  <a:miter lim="800000"/>
                  <a:headEnd/>
                  <a:tailEnd/>
                </a:ln>
              </p:spPr>
            </p:pic>
            <p:sp>
              <p:nvSpPr>
                <p:cNvPr id="19" name="Rectangle 20"/>
                <p:cNvSpPr>
                  <a:spLocks noChangeArrowheads="1"/>
                </p:cNvSpPr>
                <p:nvPr/>
              </p:nvSpPr>
              <p:spPr bwMode="auto">
                <a:xfrm>
                  <a:off x="2698" y="1374"/>
                  <a:ext cx="284" cy="269"/>
                </a:xfrm>
                <a:prstGeom prst="rect">
                  <a:avLst/>
                </a:prstGeom>
                <a:noFill/>
                <a:ln w="15875">
                  <a:solidFill>
                    <a:schemeClr val="bg1"/>
                  </a:solidFill>
                  <a:miter lim="800000"/>
                  <a:headEnd/>
                  <a:tailEnd/>
                </a:ln>
              </p:spPr>
              <p:txBody>
                <a:bodyPr wrap="none" anchor="ctr"/>
                <a:lstStyle/>
                <a:p>
                  <a:endParaRPr lang="de-DE">
                    <a:latin typeface="Arial" pitchFamily="34" charset="0"/>
                    <a:cs typeface="Arial" pitchFamily="34" charset="0"/>
                  </a:endParaRPr>
                </a:p>
              </p:txBody>
            </p:sp>
            <p:sp>
              <p:nvSpPr>
                <p:cNvPr id="20" name="Line 21"/>
                <p:cNvSpPr>
                  <a:spLocks noChangeShapeType="1"/>
                </p:cNvSpPr>
                <p:nvPr/>
              </p:nvSpPr>
              <p:spPr bwMode="auto">
                <a:xfrm>
                  <a:off x="2696" y="1646"/>
                  <a:ext cx="393" cy="615"/>
                </a:xfrm>
                <a:prstGeom prst="line">
                  <a:avLst/>
                </a:prstGeom>
                <a:noFill/>
                <a:ln w="15875">
                  <a:solidFill>
                    <a:schemeClr val="bg1"/>
                  </a:solidFill>
                  <a:prstDash val="dash"/>
                  <a:round/>
                  <a:headEnd/>
                  <a:tailEnd/>
                </a:ln>
              </p:spPr>
              <p:txBody>
                <a:bodyPr/>
                <a:lstStyle/>
                <a:p>
                  <a:endParaRPr lang="de-DE">
                    <a:latin typeface="Arial" pitchFamily="34" charset="0"/>
                    <a:cs typeface="Arial" pitchFamily="34" charset="0"/>
                  </a:endParaRPr>
                </a:p>
              </p:txBody>
            </p:sp>
            <p:sp>
              <p:nvSpPr>
                <p:cNvPr id="21" name="Line 22"/>
                <p:cNvSpPr>
                  <a:spLocks noChangeShapeType="1"/>
                </p:cNvSpPr>
                <p:nvPr/>
              </p:nvSpPr>
              <p:spPr bwMode="auto">
                <a:xfrm>
                  <a:off x="2981" y="1373"/>
                  <a:ext cx="666" cy="240"/>
                </a:xfrm>
                <a:prstGeom prst="line">
                  <a:avLst/>
                </a:prstGeom>
                <a:noFill/>
                <a:ln w="15875">
                  <a:solidFill>
                    <a:schemeClr val="bg1"/>
                  </a:solidFill>
                  <a:prstDash val="dash"/>
                  <a:round/>
                  <a:headEnd/>
                  <a:tailEnd/>
                </a:ln>
              </p:spPr>
              <p:txBody>
                <a:bodyPr/>
                <a:lstStyle/>
                <a:p>
                  <a:endParaRPr lang="de-DE">
                    <a:latin typeface="Arial" pitchFamily="34" charset="0"/>
                    <a:cs typeface="Arial" pitchFamily="34" charset="0"/>
                  </a:endParaRPr>
                </a:p>
              </p:txBody>
            </p:sp>
          </p:grpSp>
          <p:sp>
            <p:nvSpPr>
              <p:cNvPr id="9" name="Text Box 28"/>
              <p:cNvSpPr txBox="1">
                <a:spLocks noChangeArrowheads="1"/>
              </p:cNvSpPr>
              <p:nvPr/>
            </p:nvSpPr>
            <p:spPr bwMode="auto">
              <a:xfrm>
                <a:off x="2294" y="1261"/>
                <a:ext cx="105" cy="213"/>
              </a:xfrm>
              <a:prstGeom prst="rect">
                <a:avLst/>
              </a:prstGeom>
              <a:noFill/>
              <a:ln w="9525">
                <a:noFill/>
                <a:miter lim="800000"/>
                <a:headEnd/>
                <a:tailEnd/>
              </a:ln>
            </p:spPr>
            <p:txBody>
              <a:bodyPr wrap="none">
                <a:spAutoFit/>
              </a:bodyPr>
              <a:lstStyle/>
              <a:p>
                <a:endParaRPr lang="de-DE">
                  <a:solidFill>
                    <a:schemeClr val="bg1"/>
                  </a:solidFill>
                  <a:latin typeface="Arial" pitchFamily="34" charset="0"/>
                  <a:cs typeface="Arial" pitchFamily="34" charset="0"/>
                </a:endParaRPr>
              </a:p>
            </p:txBody>
          </p:sp>
        </p:grpSp>
        <p:sp>
          <p:nvSpPr>
            <p:cNvPr id="7" name="TextBox 17"/>
            <p:cNvSpPr txBox="1">
              <a:spLocks noChangeArrowheads="1"/>
            </p:cNvSpPr>
            <p:nvPr/>
          </p:nvSpPr>
          <p:spPr bwMode="auto">
            <a:xfrm>
              <a:off x="5207000" y="2039938"/>
              <a:ext cx="691584" cy="270181"/>
            </a:xfrm>
            <a:prstGeom prst="rect">
              <a:avLst/>
            </a:prstGeom>
            <a:noFill/>
            <a:ln w="9525">
              <a:noFill/>
              <a:miter lim="800000"/>
              <a:headEnd/>
              <a:tailEnd/>
            </a:ln>
          </p:spPr>
          <p:txBody>
            <a:bodyPr wrap="none">
              <a:spAutoFit/>
            </a:bodyPr>
            <a:lstStyle/>
            <a:p>
              <a:r>
                <a:rPr lang="de-DE" sz="1800" dirty="0">
                  <a:solidFill>
                    <a:schemeClr val="bg1"/>
                  </a:solidFill>
                  <a:latin typeface="Arial" pitchFamily="34" charset="0"/>
                  <a:cs typeface="Arial" pitchFamily="34" charset="0"/>
                </a:rPr>
                <a:t>z = -3</a:t>
              </a:r>
            </a:p>
          </p:txBody>
        </p:sp>
      </p:grpSp>
      <p:grpSp>
        <p:nvGrpSpPr>
          <p:cNvPr id="31" name="Group 30"/>
          <p:cNvGrpSpPr/>
          <p:nvPr/>
        </p:nvGrpSpPr>
        <p:grpSpPr>
          <a:xfrm>
            <a:off x="5571650" y="1362422"/>
            <a:ext cx="2987708" cy="4462195"/>
            <a:chOff x="7781610" y="3168409"/>
            <a:chExt cx="2460559" cy="3026746"/>
          </a:xfrm>
        </p:grpSpPr>
        <p:sp>
          <p:nvSpPr>
            <p:cNvPr id="23" name="Rectangle 208"/>
            <p:cNvSpPr>
              <a:spLocks noChangeArrowheads="1"/>
            </p:cNvSpPr>
            <p:nvPr/>
          </p:nvSpPr>
          <p:spPr bwMode="auto">
            <a:xfrm>
              <a:off x="7781610" y="3168409"/>
              <a:ext cx="2337845" cy="3026746"/>
            </a:xfrm>
            <a:prstGeom prst="rect">
              <a:avLst/>
            </a:prstGeom>
            <a:solidFill>
              <a:schemeClr val="tx1"/>
            </a:solidFill>
            <a:ln w="9525">
              <a:solidFill>
                <a:schemeClr val="tx1"/>
              </a:solidFill>
              <a:miter lim="800000"/>
              <a:headEnd/>
              <a:tailEnd/>
            </a:ln>
          </p:spPr>
          <p:txBody>
            <a:bodyPr wrap="none" anchor="ctr"/>
            <a:lstStyle/>
            <a:p>
              <a:endParaRPr lang="de-DE">
                <a:latin typeface="Arial" pitchFamily="34" charset="0"/>
                <a:cs typeface="Arial" pitchFamily="34" charset="0"/>
              </a:endParaRPr>
            </a:p>
          </p:txBody>
        </p:sp>
        <p:pic>
          <p:nvPicPr>
            <p:cNvPr id="24" name="Picture 209" descr="grey_white_SMA"/>
            <p:cNvPicPr>
              <a:picLocks noChangeAspect="1" noChangeArrowheads="1"/>
            </p:cNvPicPr>
            <p:nvPr/>
          </p:nvPicPr>
          <p:blipFill>
            <a:blip r:embed="rId4" cstate="print">
              <a:lum bright="-10000"/>
            </a:blip>
            <a:srcRect l="13647" t="4915" r="55684" b="73544"/>
            <a:stretch>
              <a:fillRect/>
            </a:stretch>
          </p:blipFill>
          <p:spPr bwMode="auto">
            <a:xfrm>
              <a:off x="7952229" y="3537206"/>
              <a:ext cx="1857851" cy="1916071"/>
            </a:xfrm>
            <a:prstGeom prst="rect">
              <a:avLst/>
            </a:prstGeom>
            <a:noFill/>
            <a:ln w="9525">
              <a:noFill/>
              <a:miter lim="800000"/>
              <a:headEnd/>
              <a:tailEnd/>
            </a:ln>
          </p:spPr>
        </p:pic>
        <p:sp>
          <p:nvSpPr>
            <p:cNvPr id="25" name="Rectangle 213"/>
            <p:cNvSpPr>
              <a:spLocks noChangeArrowheads="1"/>
            </p:cNvSpPr>
            <p:nvPr/>
          </p:nvSpPr>
          <p:spPr bwMode="auto">
            <a:xfrm>
              <a:off x="7899881" y="5575791"/>
              <a:ext cx="136150" cy="138768"/>
            </a:xfrm>
            <a:prstGeom prst="rect">
              <a:avLst/>
            </a:prstGeom>
            <a:solidFill>
              <a:srgbClr val="3366FF"/>
            </a:solidFill>
            <a:ln w="9525">
              <a:noFill/>
              <a:miter lim="800000"/>
              <a:headEnd/>
              <a:tailEnd/>
            </a:ln>
          </p:spPr>
          <p:txBody>
            <a:bodyPr wrap="none" anchor="ctr"/>
            <a:lstStyle/>
            <a:p>
              <a:endParaRPr lang="de-DE">
                <a:latin typeface="Arial" pitchFamily="34" charset="0"/>
                <a:cs typeface="Arial" pitchFamily="34" charset="0"/>
              </a:endParaRPr>
            </a:p>
          </p:txBody>
        </p:sp>
        <p:sp>
          <p:nvSpPr>
            <p:cNvPr id="26" name="Text Box 214"/>
            <p:cNvSpPr txBox="1">
              <a:spLocks noChangeArrowheads="1"/>
            </p:cNvSpPr>
            <p:nvPr/>
          </p:nvSpPr>
          <p:spPr bwMode="auto">
            <a:xfrm>
              <a:off x="8017378" y="5508239"/>
              <a:ext cx="1196339" cy="563673"/>
            </a:xfrm>
            <a:prstGeom prst="rect">
              <a:avLst/>
            </a:prstGeom>
            <a:noFill/>
            <a:ln w="9525">
              <a:noFill/>
              <a:miter lim="800000"/>
              <a:headEnd/>
              <a:tailEnd/>
            </a:ln>
          </p:spPr>
          <p:txBody>
            <a:bodyPr wrap="none">
              <a:spAutoFit/>
            </a:bodyPr>
            <a:lstStyle/>
            <a:p>
              <a:pPr defTabSz="914400"/>
              <a:r>
                <a:rPr lang="de-DE" sz="1600" dirty="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mean</a:t>
              </a:r>
              <a:endParaRPr lang="de-DE" sz="1600" dirty="0" smtClean="0">
                <a:solidFill>
                  <a:schemeClr val="bg1"/>
                </a:solidFill>
                <a:latin typeface="Arial" pitchFamily="34" charset="0"/>
                <a:cs typeface="Arial" pitchFamily="34" charset="0"/>
              </a:endParaRPr>
            </a:p>
            <a:p>
              <a:pPr defTabSz="914400"/>
              <a:r>
                <a:rPr lang="de-DE" sz="1600" dirty="0" smtClean="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diffusivity</a:t>
              </a:r>
              <a:r>
                <a:rPr lang="de-DE" sz="1600" dirty="0" smtClean="0">
                  <a:solidFill>
                    <a:schemeClr val="bg1"/>
                  </a:solidFill>
                  <a:latin typeface="Arial" pitchFamily="34" charset="0"/>
                  <a:cs typeface="Arial" pitchFamily="34" charset="0"/>
                </a:rPr>
                <a:t>↓</a:t>
              </a:r>
            </a:p>
            <a:p>
              <a:pPr defTabSz="914400"/>
              <a:r>
                <a:rPr lang="de-DE" sz="1600" dirty="0" smtClean="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correlation</a:t>
              </a:r>
              <a:r>
                <a:rPr lang="de-DE" sz="1600" dirty="0" smtClean="0">
                  <a:solidFill>
                    <a:schemeClr val="bg1"/>
                  </a:solidFill>
                  <a:latin typeface="Arial" pitchFamily="34" charset="0"/>
                  <a:cs typeface="Arial" pitchFamily="34" charset="0"/>
                </a:rPr>
                <a:t>)</a:t>
              </a:r>
              <a:endParaRPr lang="de-DE" sz="1600" dirty="0">
                <a:solidFill>
                  <a:schemeClr val="bg1"/>
                </a:solidFill>
                <a:latin typeface="Arial" pitchFamily="34" charset="0"/>
                <a:cs typeface="Arial" pitchFamily="34" charset="0"/>
              </a:endParaRPr>
            </a:p>
          </p:txBody>
        </p:sp>
        <p:sp>
          <p:nvSpPr>
            <p:cNvPr id="27" name="Text Box 215"/>
            <p:cNvSpPr txBox="1">
              <a:spLocks noChangeArrowheads="1"/>
            </p:cNvSpPr>
            <p:nvPr/>
          </p:nvSpPr>
          <p:spPr bwMode="auto">
            <a:xfrm>
              <a:off x="7983386" y="5168624"/>
              <a:ext cx="257697" cy="250521"/>
            </a:xfrm>
            <a:prstGeom prst="rect">
              <a:avLst/>
            </a:prstGeom>
            <a:noFill/>
            <a:ln w="9525">
              <a:noFill/>
              <a:miter lim="800000"/>
              <a:headEnd/>
              <a:tailEnd/>
            </a:ln>
          </p:spPr>
          <p:txBody>
            <a:bodyPr wrap="none">
              <a:spAutoFit/>
            </a:bodyPr>
            <a:lstStyle/>
            <a:p>
              <a:pPr defTabSz="914400"/>
              <a:r>
                <a:rPr lang="de-DE" sz="1800" dirty="0">
                  <a:solidFill>
                    <a:schemeClr val="bg1"/>
                  </a:solidFill>
                  <a:latin typeface="Arial" pitchFamily="34" charset="0"/>
                  <a:cs typeface="Arial" pitchFamily="34" charset="0"/>
                </a:rPr>
                <a:t>L</a:t>
              </a:r>
              <a:endParaRPr lang="en-GB" sz="1800" dirty="0">
                <a:solidFill>
                  <a:schemeClr val="bg1"/>
                </a:solidFill>
                <a:latin typeface="Arial" pitchFamily="34" charset="0"/>
                <a:cs typeface="Arial" pitchFamily="34" charset="0"/>
              </a:endParaRPr>
            </a:p>
          </p:txBody>
        </p:sp>
        <p:sp>
          <p:nvSpPr>
            <p:cNvPr id="28" name="Text Box 216"/>
            <p:cNvSpPr txBox="1">
              <a:spLocks noChangeArrowheads="1"/>
            </p:cNvSpPr>
            <p:nvPr/>
          </p:nvSpPr>
          <p:spPr bwMode="auto">
            <a:xfrm>
              <a:off x="9624271" y="5168624"/>
              <a:ext cx="289381" cy="250521"/>
            </a:xfrm>
            <a:prstGeom prst="rect">
              <a:avLst/>
            </a:prstGeom>
            <a:noFill/>
            <a:ln w="9525">
              <a:noFill/>
              <a:miter lim="800000"/>
              <a:headEnd/>
              <a:tailEnd/>
            </a:ln>
          </p:spPr>
          <p:txBody>
            <a:bodyPr wrap="none">
              <a:spAutoFit/>
            </a:bodyPr>
            <a:lstStyle/>
            <a:p>
              <a:pPr defTabSz="914400"/>
              <a:r>
                <a:rPr lang="de-DE" sz="1800" dirty="0">
                  <a:solidFill>
                    <a:schemeClr val="bg1"/>
                  </a:solidFill>
                  <a:latin typeface="Arial" pitchFamily="34" charset="0"/>
                  <a:cs typeface="Arial" pitchFamily="34" charset="0"/>
                </a:rPr>
                <a:t>R</a:t>
              </a:r>
              <a:endParaRPr lang="en-GB" sz="1800" dirty="0">
                <a:solidFill>
                  <a:schemeClr val="bg1"/>
                </a:solidFill>
                <a:latin typeface="Arial" pitchFamily="34" charset="0"/>
                <a:cs typeface="Arial" pitchFamily="34" charset="0"/>
              </a:endParaRPr>
            </a:p>
          </p:txBody>
        </p:sp>
        <p:sp>
          <p:nvSpPr>
            <p:cNvPr id="29" name="Rectangle 219"/>
            <p:cNvSpPr>
              <a:spLocks noChangeArrowheads="1"/>
            </p:cNvSpPr>
            <p:nvPr/>
          </p:nvSpPr>
          <p:spPr bwMode="auto">
            <a:xfrm>
              <a:off x="8974071" y="5576595"/>
              <a:ext cx="134427" cy="138768"/>
            </a:xfrm>
            <a:prstGeom prst="rect">
              <a:avLst/>
            </a:prstGeom>
            <a:solidFill>
              <a:srgbClr val="00FF00"/>
            </a:solidFill>
            <a:ln w="9525">
              <a:noFill/>
              <a:miter lim="800000"/>
              <a:headEnd/>
              <a:tailEnd/>
            </a:ln>
          </p:spPr>
          <p:txBody>
            <a:bodyPr wrap="none" anchor="ctr"/>
            <a:lstStyle/>
            <a:p>
              <a:endParaRPr lang="de-DE">
                <a:latin typeface="Arial" pitchFamily="34" charset="0"/>
                <a:cs typeface="Arial" pitchFamily="34" charset="0"/>
              </a:endParaRPr>
            </a:p>
          </p:txBody>
        </p:sp>
        <p:sp>
          <p:nvSpPr>
            <p:cNvPr id="30" name="Text Box 220"/>
            <p:cNvSpPr txBox="1">
              <a:spLocks noChangeArrowheads="1"/>
            </p:cNvSpPr>
            <p:nvPr/>
          </p:nvSpPr>
          <p:spPr bwMode="auto">
            <a:xfrm>
              <a:off x="9064313" y="5509043"/>
              <a:ext cx="1177856" cy="563673"/>
            </a:xfrm>
            <a:prstGeom prst="rect">
              <a:avLst/>
            </a:prstGeom>
            <a:noFill/>
            <a:ln w="9525">
              <a:noFill/>
              <a:miter lim="800000"/>
              <a:headEnd/>
              <a:tailEnd/>
            </a:ln>
          </p:spPr>
          <p:txBody>
            <a:bodyPr wrap="none">
              <a:spAutoFit/>
            </a:bodyPr>
            <a:lstStyle/>
            <a:p>
              <a:pPr defTabSz="914400"/>
              <a:r>
                <a:rPr lang="de-DE" sz="1600" dirty="0">
                  <a:solidFill>
                    <a:schemeClr val="bg1"/>
                  </a:solidFill>
                  <a:latin typeface="Arial" pitchFamily="34" charset="0"/>
                  <a:cs typeface="Arial" pitchFamily="34" charset="0"/>
                </a:rPr>
                <a:t>= </a:t>
              </a:r>
              <a:r>
                <a:rPr lang="de-DE" sz="1600" dirty="0" err="1" smtClean="0">
                  <a:solidFill>
                    <a:schemeClr val="bg1"/>
                  </a:solidFill>
                  <a:latin typeface="Arial" pitchFamily="34" charset="0"/>
                  <a:cs typeface="Arial" pitchFamily="34" charset="0"/>
                </a:rPr>
                <a:t>grey</a:t>
              </a:r>
              <a:r>
                <a:rPr lang="de-DE" sz="1600" dirty="0" smtClean="0">
                  <a:solidFill>
                    <a:schemeClr val="bg1"/>
                  </a:solidFill>
                  <a:latin typeface="Arial" pitchFamily="34" charset="0"/>
                  <a:cs typeface="Arial" pitchFamily="34" charset="0"/>
                </a:rPr>
                <a:t> </a:t>
              </a:r>
            </a:p>
            <a:p>
              <a:pPr defTabSz="914400"/>
              <a:r>
                <a:rPr lang="de-DE" sz="1600" dirty="0" smtClean="0">
                  <a:solidFill>
                    <a:schemeClr val="bg1"/>
                  </a:solidFill>
                  <a:latin typeface="Arial" pitchFamily="34" charset="0"/>
                  <a:cs typeface="Arial" pitchFamily="34" charset="0"/>
                </a:rPr>
                <a:t>   matter↑ </a:t>
              </a:r>
            </a:p>
            <a:p>
              <a:pPr defTabSz="914400"/>
              <a:r>
                <a:rPr lang="de-DE" sz="1600" dirty="0" smtClean="0">
                  <a:solidFill>
                    <a:schemeClr val="bg1"/>
                  </a:solidFill>
                  <a:latin typeface="Arial" pitchFamily="34" charset="0"/>
                  <a:cs typeface="Arial" pitchFamily="34" charset="0"/>
                </a:rPr>
                <a:t>   (0-2 </a:t>
              </a:r>
              <a:r>
                <a:rPr lang="de-DE" sz="1600" dirty="0" err="1" smtClean="0">
                  <a:solidFill>
                    <a:schemeClr val="bg1"/>
                  </a:solidFill>
                  <a:latin typeface="Arial" pitchFamily="34" charset="0"/>
                  <a:cs typeface="Arial" pitchFamily="34" charset="0"/>
                </a:rPr>
                <a:t>weeks</a:t>
              </a:r>
              <a:r>
                <a:rPr lang="de-DE" sz="1600" dirty="0" smtClean="0">
                  <a:solidFill>
                    <a:schemeClr val="bg1"/>
                  </a:solidFill>
                  <a:latin typeface="Arial" pitchFamily="34" charset="0"/>
                  <a:cs typeface="Arial" pitchFamily="34" charset="0"/>
                </a:rPr>
                <a:t>)</a:t>
              </a:r>
              <a:endParaRPr lang="en-GB" sz="1600" dirty="0">
                <a:solidFill>
                  <a:schemeClr val="bg1"/>
                </a:solidFill>
                <a:latin typeface="Arial" pitchFamily="34" charset="0"/>
                <a:cs typeface="Arial" pitchFamily="34" charset="0"/>
              </a:endParaRPr>
            </a:p>
          </p:txBody>
        </p:sp>
      </p:grpSp>
      <p:sp>
        <p:nvSpPr>
          <p:cNvPr id="32" name="TextBox 17"/>
          <p:cNvSpPr txBox="1">
            <a:spLocks noChangeArrowheads="1"/>
          </p:cNvSpPr>
          <p:nvPr/>
        </p:nvSpPr>
        <p:spPr bwMode="auto">
          <a:xfrm>
            <a:off x="7648353" y="1993221"/>
            <a:ext cx="819455" cy="369332"/>
          </a:xfrm>
          <a:prstGeom prst="rect">
            <a:avLst/>
          </a:prstGeom>
          <a:noFill/>
          <a:ln w="9525">
            <a:noFill/>
            <a:miter lim="800000"/>
            <a:headEnd/>
            <a:tailEnd/>
          </a:ln>
        </p:spPr>
        <p:txBody>
          <a:bodyPr wrap="none">
            <a:spAutoFit/>
          </a:bodyPr>
          <a:lstStyle/>
          <a:p>
            <a:r>
              <a:rPr lang="de-DE" sz="1800" dirty="0" smtClean="0">
                <a:solidFill>
                  <a:schemeClr val="bg1"/>
                </a:solidFill>
                <a:latin typeface="Arial" pitchFamily="34" charset="0"/>
                <a:cs typeface="Arial" pitchFamily="34" charset="0"/>
              </a:rPr>
              <a:t>y </a:t>
            </a:r>
            <a:r>
              <a:rPr lang="de-DE" sz="1800" dirty="0">
                <a:solidFill>
                  <a:schemeClr val="bg1"/>
                </a:solidFill>
                <a:latin typeface="Arial" pitchFamily="34" charset="0"/>
                <a:cs typeface="Arial" pitchFamily="34" charset="0"/>
              </a:rPr>
              <a:t>= </a:t>
            </a:r>
            <a:r>
              <a:rPr lang="de-DE" sz="1800" dirty="0" smtClean="0">
                <a:solidFill>
                  <a:schemeClr val="bg1"/>
                </a:solidFill>
                <a:latin typeface="Arial" pitchFamily="34" charset="0"/>
                <a:cs typeface="Arial" pitchFamily="34" charset="0"/>
              </a:rPr>
              <a:t>12</a:t>
            </a:r>
            <a:endParaRPr lang="de-DE" sz="1800" dirty="0">
              <a:solidFill>
                <a:schemeClr val="bg1"/>
              </a:solidFill>
              <a:latin typeface="Arial" pitchFamily="34" charset="0"/>
              <a:cs typeface="Arial" pitchFamily="34" charset="0"/>
            </a:endParaRPr>
          </a:p>
        </p:txBody>
      </p:sp>
      <p:grpSp>
        <p:nvGrpSpPr>
          <p:cNvPr id="321" name="Group 320"/>
          <p:cNvGrpSpPr/>
          <p:nvPr/>
        </p:nvGrpSpPr>
        <p:grpSpPr>
          <a:xfrm>
            <a:off x="440376" y="2129189"/>
            <a:ext cx="1913496" cy="2092788"/>
            <a:chOff x="2794000" y="4508811"/>
            <a:chExt cx="2152683" cy="2092788"/>
          </a:xfrm>
        </p:grpSpPr>
        <p:sp>
          <p:nvSpPr>
            <p:cNvPr id="322" name="Freeform 12"/>
            <p:cNvSpPr>
              <a:spLocks/>
            </p:cNvSpPr>
            <p:nvPr/>
          </p:nvSpPr>
          <p:spPr bwMode="auto">
            <a:xfrm>
              <a:off x="3209925" y="5202238"/>
              <a:ext cx="1233488" cy="565150"/>
            </a:xfrm>
            <a:custGeom>
              <a:avLst/>
              <a:gdLst>
                <a:gd name="T0" fmla="*/ 2147483647 w 6627"/>
                <a:gd name="T1" fmla="*/ 2147483647 h 2882"/>
                <a:gd name="T2" fmla="*/ 2147483647 w 6627"/>
                <a:gd name="T3" fmla="*/ 2147483647 h 2882"/>
                <a:gd name="T4" fmla="*/ 2147483647 w 6627"/>
                <a:gd name="T5" fmla="*/ 2147483647 h 2882"/>
                <a:gd name="T6" fmla="*/ 2147483647 w 6627"/>
                <a:gd name="T7" fmla="*/ 2147483647 h 2882"/>
                <a:gd name="T8" fmla="*/ 2147483647 w 6627"/>
                <a:gd name="T9" fmla="*/ 2147483647 h 2882"/>
                <a:gd name="T10" fmla="*/ 2147483647 w 6627"/>
                <a:gd name="T11" fmla="*/ 2147483647 h 2882"/>
                <a:gd name="T12" fmla="*/ 2147483647 w 6627"/>
                <a:gd name="T13" fmla="*/ 2147483647 h 2882"/>
                <a:gd name="T14" fmla="*/ 2147483647 w 6627"/>
                <a:gd name="T15" fmla="*/ 2147483647 h 2882"/>
                <a:gd name="T16" fmla="*/ 2147483647 w 6627"/>
                <a:gd name="T17" fmla="*/ 2147483647 h 2882"/>
                <a:gd name="T18" fmla="*/ 2147483647 w 6627"/>
                <a:gd name="T19" fmla="*/ 2147483647 h 2882"/>
                <a:gd name="T20" fmla="*/ 2147483647 w 6627"/>
                <a:gd name="T21" fmla="*/ 2147483647 h 2882"/>
                <a:gd name="T22" fmla="*/ 2147483647 w 6627"/>
                <a:gd name="T23" fmla="*/ 2147483647 h 2882"/>
                <a:gd name="T24" fmla="*/ 2147483647 w 6627"/>
                <a:gd name="T25" fmla="*/ 2147483647 h 2882"/>
                <a:gd name="T26" fmla="*/ 2147483647 w 6627"/>
                <a:gd name="T27" fmla="*/ 2147483647 h 2882"/>
                <a:gd name="T28" fmla="*/ 2147483647 w 6627"/>
                <a:gd name="T29" fmla="*/ 2147483647 h 28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27"/>
                <a:gd name="T46" fmla="*/ 0 h 2882"/>
                <a:gd name="T47" fmla="*/ 6627 w 6627"/>
                <a:gd name="T48" fmla="*/ 2882 h 28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27" h="2882">
                  <a:moveTo>
                    <a:pt x="7" y="2852"/>
                  </a:moveTo>
                  <a:lnTo>
                    <a:pt x="2199" y="1012"/>
                  </a:lnTo>
                  <a:cubicBezTo>
                    <a:pt x="2200" y="1011"/>
                    <a:pt x="2201" y="1011"/>
                    <a:pt x="2203" y="1010"/>
                  </a:cubicBezTo>
                  <a:lnTo>
                    <a:pt x="4395" y="2"/>
                  </a:lnTo>
                  <a:cubicBezTo>
                    <a:pt x="4398" y="1"/>
                    <a:pt x="4401" y="0"/>
                    <a:pt x="4404" y="1"/>
                  </a:cubicBezTo>
                  <a:lnTo>
                    <a:pt x="6612" y="401"/>
                  </a:lnTo>
                  <a:cubicBezTo>
                    <a:pt x="6621" y="402"/>
                    <a:pt x="6627" y="411"/>
                    <a:pt x="6625" y="419"/>
                  </a:cubicBezTo>
                  <a:cubicBezTo>
                    <a:pt x="6624" y="428"/>
                    <a:pt x="6615" y="434"/>
                    <a:pt x="6607" y="432"/>
                  </a:cubicBezTo>
                  <a:lnTo>
                    <a:pt x="4399" y="32"/>
                  </a:lnTo>
                  <a:lnTo>
                    <a:pt x="4408" y="31"/>
                  </a:lnTo>
                  <a:lnTo>
                    <a:pt x="2216" y="1039"/>
                  </a:lnTo>
                  <a:lnTo>
                    <a:pt x="2220" y="1037"/>
                  </a:lnTo>
                  <a:lnTo>
                    <a:pt x="28" y="2877"/>
                  </a:lnTo>
                  <a:cubicBezTo>
                    <a:pt x="21" y="2882"/>
                    <a:pt x="11" y="2882"/>
                    <a:pt x="5" y="2875"/>
                  </a:cubicBezTo>
                  <a:cubicBezTo>
                    <a:pt x="0" y="2868"/>
                    <a:pt x="0" y="2858"/>
                    <a:pt x="7" y="2852"/>
                  </a:cubicBezTo>
                  <a:close/>
                </a:path>
              </a:pathLst>
            </a:custGeom>
            <a:solidFill>
              <a:srgbClr val="3C679A"/>
            </a:solidFill>
            <a:ln w="6" cap="flat">
              <a:solidFill>
                <a:srgbClr val="3C679A"/>
              </a:solidFill>
              <a:prstDash val="solid"/>
              <a:bevel/>
              <a:headEnd/>
              <a:tailEnd/>
            </a:ln>
          </p:spPr>
          <p:txBody>
            <a:bodyPr/>
            <a:lstStyle/>
            <a:p>
              <a:endParaRPr lang="de-DE">
                <a:latin typeface="Arial" pitchFamily="34" charset="0"/>
                <a:cs typeface="Arial" pitchFamily="34" charset="0"/>
              </a:endParaRPr>
            </a:p>
          </p:txBody>
        </p:sp>
        <p:sp>
          <p:nvSpPr>
            <p:cNvPr id="323" name="Oval 13"/>
            <p:cNvSpPr>
              <a:spLocks noChangeArrowheads="1"/>
            </p:cNvSpPr>
            <p:nvPr/>
          </p:nvSpPr>
          <p:spPr bwMode="auto">
            <a:xfrm>
              <a:off x="3201988" y="5753100"/>
              <a:ext cx="17462" cy="22225"/>
            </a:xfrm>
            <a:prstGeom prst="ellipse">
              <a:avLst/>
            </a:prstGeom>
            <a:solidFill>
              <a:srgbClr val="40699C"/>
            </a:solidFill>
            <a:ln w="0">
              <a:solidFill>
                <a:srgbClr val="000000"/>
              </a:solidFill>
              <a:round/>
              <a:headEnd/>
              <a:tailEnd/>
            </a:ln>
          </p:spPr>
          <p:txBody>
            <a:bodyPr/>
            <a:lstStyle/>
            <a:p>
              <a:endParaRPr lang="de-DE">
                <a:latin typeface="Arial" pitchFamily="34" charset="0"/>
                <a:cs typeface="Arial" pitchFamily="34" charset="0"/>
              </a:endParaRPr>
            </a:p>
          </p:txBody>
        </p:sp>
        <p:sp>
          <p:nvSpPr>
            <p:cNvPr id="324" name="Freeform 14"/>
            <p:cNvSpPr>
              <a:spLocks noEditPoints="1"/>
            </p:cNvSpPr>
            <p:nvPr/>
          </p:nvSpPr>
          <p:spPr bwMode="auto">
            <a:xfrm>
              <a:off x="3200400" y="5751513"/>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3C679A"/>
            </a:solidFill>
            <a:ln w="6" cap="flat">
              <a:solidFill>
                <a:srgbClr val="3C679A"/>
              </a:solidFill>
              <a:prstDash val="solid"/>
              <a:bevel/>
              <a:headEnd/>
              <a:tailEnd/>
            </a:ln>
          </p:spPr>
          <p:txBody>
            <a:bodyPr/>
            <a:lstStyle/>
            <a:p>
              <a:endParaRPr lang="de-DE">
                <a:latin typeface="Arial" pitchFamily="34" charset="0"/>
                <a:cs typeface="Arial" pitchFamily="34" charset="0"/>
              </a:endParaRPr>
            </a:p>
          </p:txBody>
        </p:sp>
        <p:sp>
          <p:nvSpPr>
            <p:cNvPr id="325" name="Oval 15"/>
            <p:cNvSpPr>
              <a:spLocks noChangeArrowheads="1"/>
            </p:cNvSpPr>
            <p:nvPr/>
          </p:nvSpPr>
          <p:spPr bwMode="auto">
            <a:xfrm>
              <a:off x="3609975" y="5392738"/>
              <a:ext cx="20638" cy="22225"/>
            </a:xfrm>
            <a:prstGeom prst="ellipse">
              <a:avLst/>
            </a:prstGeom>
            <a:solidFill>
              <a:srgbClr val="40699C"/>
            </a:solidFill>
            <a:ln w="0">
              <a:solidFill>
                <a:srgbClr val="000000"/>
              </a:solidFill>
              <a:round/>
              <a:headEnd/>
              <a:tailEnd/>
            </a:ln>
          </p:spPr>
          <p:txBody>
            <a:bodyPr/>
            <a:lstStyle/>
            <a:p>
              <a:endParaRPr lang="de-DE">
                <a:latin typeface="Arial" pitchFamily="34" charset="0"/>
                <a:cs typeface="Arial" pitchFamily="34" charset="0"/>
              </a:endParaRPr>
            </a:p>
          </p:txBody>
        </p:sp>
        <p:sp>
          <p:nvSpPr>
            <p:cNvPr id="326" name="Freeform 16"/>
            <p:cNvSpPr>
              <a:spLocks noEditPoints="1"/>
            </p:cNvSpPr>
            <p:nvPr/>
          </p:nvSpPr>
          <p:spPr bwMode="auto">
            <a:xfrm>
              <a:off x="3608388" y="5391150"/>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3C679A"/>
            </a:solidFill>
            <a:ln w="6" cap="flat">
              <a:solidFill>
                <a:srgbClr val="3C679A"/>
              </a:solidFill>
              <a:prstDash val="solid"/>
              <a:bevel/>
              <a:headEnd/>
              <a:tailEnd/>
            </a:ln>
          </p:spPr>
          <p:txBody>
            <a:bodyPr/>
            <a:lstStyle/>
            <a:p>
              <a:endParaRPr lang="de-DE">
                <a:latin typeface="Arial" pitchFamily="34" charset="0"/>
                <a:cs typeface="Arial" pitchFamily="34" charset="0"/>
              </a:endParaRPr>
            </a:p>
          </p:txBody>
        </p:sp>
        <p:sp>
          <p:nvSpPr>
            <p:cNvPr id="327" name="Oval 17"/>
            <p:cNvSpPr>
              <a:spLocks noChangeArrowheads="1"/>
            </p:cNvSpPr>
            <p:nvPr/>
          </p:nvSpPr>
          <p:spPr bwMode="auto">
            <a:xfrm>
              <a:off x="4017963" y="5194300"/>
              <a:ext cx="20637" cy="22225"/>
            </a:xfrm>
            <a:prstGeom prst="ellipse">
              <a:avLst/>
            </a:prstGeom>
            <a:solidFill>
              <a:srgbClr val="40699C"/>
            </a:solidFill>
            <a:ln w="0">
              <a:solidFill>
                <a:srgbClr val="000000"/>
              </a:solidFill>
              <a:round/>
              <a:headEnd/>
              <a:tailEnd/>
            </a:ln>
          </p:spPr>
          <p:txBody>
            <a:bodyPr/>
            <a:lstStyle/>
            <a:p>
              <a:endParaRPr lang="de-DE">
                <a:latin typeface="Arial" pitchFamily="34" charset="0"/>
                <a:cs typeface="Arial" pitchFamily="34" charset="0"/>
              </a:endParaRPr>
            </a:p>
          </p:txBody>
        </p:sp>
        <p:sp>
          <p:nvSpPr>
            <p:cNvPr id="328" name="Freeform 18"/>
            <p:cNvSpPr>
              <a:spLocks noEditPoints="1"/>
            </p:cNvSpPr>
            <p:nvPr/>
          </p:nvSpPr>
          <p:spPr bwMode="auto">
            <a:xfrm>
              <a:off x="4016375" y="5192713"/>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3C679A"/>
            </a:solidFill>
            <a:ln w="6" cap="flat">
              <a:solidFill>
                <a:srgbClr val="3C679A"/>
              </a:solidFill>
              <a:prstDash val="solid"/>
              <a:bevel/>
              <a:headEnd/>
              <a:tailEnd/>
            </a:ln>
          </p:spPr>
          <p:txBody>
            <a:bodyPr/>
            <a:lstStyle/>
            <a:p>
              <a:endParaRPr lang="de-DE">
                <a:latin typeface="Arial" pitchFamily="34" charset="0"/>
                <a:cs typeface="Arial" pitchFamily="34" charset="0"/>
              </a:endParaRPr>
            </a:p>
          </p:txBody>
        </p:sp>
        <p:sp>
          <p:nvSpPr>
            <p:cNvPr id="329" name="Oval 19"/>
            <p:cNvSpPr>
              <a:spLocks noChangeArrowheads="1"/>
            </p:cNvSpPr>
            <p:nvPr/>
          </p:nvSpPr>
          <p:spPr bwMode="auto">
            <a:xfrm>
              <a:off x="4429125" y="5276850"/>
              <a:ext cx="17463" cy="19050"/>
            </a:xfrm>
            <a:prstGeom prst="ellipse">
              <a:avLst/>
            </a:prstGeom>
            <a:solidFill>
              <a:srgbClr val="40699C"/>
            </a:solidFill>
            <a:ln w="0">
              <a:solidFill>
                <a:srgbClr val="000000"/>
              </a:solidFill>
              <a:round/>
              <a:headEnd/>
              <a:tailEnd/>
            </a:ln>
          </p:spPr>
          <p:txBody>
            <a:bodyPr/>
            <a:lstStyle/>
            <a:p>
              <a:endParaRPr lang="de-DE">
                <a:latin typeface="Arial" pitchFamily="34" charset="0"/>
                <a:cs typeface="Arial" pitchFamily="34" charset="0"/>
              </a:endParaRPr>
            </a:p>
          </p:txBody>
        </p:sp>
        <p:sp>
          <p:nvSpPr>
            <p:cNvPr id="330" name="Freeform 20"/>
            <p:cNvSpPr>
              <a:spLocks noEditPoints="1"/>
            </p:cNvSpPr>
            <p:nvPr/>
          </p:nvSpPr>
          <p:spPr bwMode="auto">
            <a:xfrm>
              <a:off x="4427538" y="5275263"/>
              <a:ext cx="20637"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3C679A"/>
            </a:solidFill>
            <a:ln w="6" cap="flat">
              <a:solidFill>
                <a:srgbClr val="3C679A"/>
              </a:solidFill>
              <a:prstDash val="solid"/>
              <a:bevel/>
              <a:headEnd/>
              <a:tailEnd/>
            </a:ln>
          </p:spPr>
          <p:txBody>
            <a:bodyPr/>
            <a:lstStyle/>
            <a:p>
              <a:endParaRPr lang="de-DE">
                <a:latin typeface="Arial" pitchFamily="34" charset="0"/>
                <a:cs typeface="Arial" pitchFamily="34" charset="0"/>
              </a:endParaRPr>
            </a:p>
          </p:txBody>
        </p:sp>
        <p:sp>
          <p:nvSpPr>
            <p:cNvPr id="331" name="Freeform 21"/>
            <p:cNvSpPr>
              <a:spLocks/>
            </p:cNvSpPr>
            <p:nvPr/>
          </p:nvSpPr>
          <p:spPr bwMode="auto">
            <a:xfrm>
              <a:off x="3209925" y="5686425"/>
              <a:ext cx="1231900" cy="269875"/>
            </a:xfrm>
            <a:custGeom>
              <a:avLst/>
              <a:gdLst>
                <a:gd name="T0" fmla="*/ 2147483647 w 6627"/>
                <a:gd name="T1" fmla="*/ 2147483647 h 1379"/>
                <a:gd name="T2" fmla="*/ 2147483647 w 6627"/>
                <a:gd name="T3" fmla="*/ 2147483647 h 1379"/>
                <a:gd name="T4" fmla="*/ 2147483647 w 6627"/>
                <a:gd name="T5" fmla="*/ 2147483647 h 1379"/>
                <a:gd name="T6" fmla="*/ 2147483647 w 6627"/>
                <a:gd name="T7" fmla="*/ 2147483647 h 1379"/>
                <a:gd name="T8" fmla="*/ 2147483647 w 6627"/>
                <a:gd name="T9" fmla="*/ 0 h 1379"/>
                <a:gd name="T10" fmla="*/ 2147483647 w 6627"/>
                <a:gd name="T11" fmla="*/ 2147483647 h 1379"/>
                <a:gd name="T12" fmla="*/ 2147483647 w 6627"/>
                <a:gd name="T13" fmla="*/ 2147483647 h 1379"/>
                <a:gd name="T14" fmla="*/ 2147483647 w 6627"/>
                <a:gd name="T15" fmla="*/ 2147483647 h 1379"/>
                <a:gd name="T16" fmla="*/ 2147483647 w 6627"/>
                <a:gd name="T17" fmla="*/ 2147483647 h 1379"/>
                <a:gd name="T18" fmla="*/ 2147483647 w 6627"/>
                <a:gd name="T19" fmla="*/ 2147483647 h 1379"/>
                <a:gd name="T20" fmla="*/ 2147483647 w 6627"/>
                <a:gd name="T21" fmla="*/ 2147483647 h 1379"/>
                <a:gd name="T22" fmla="*/ 2147483647 w 6627"/>
                <a:gd name="T23" fmla="*/ 2147483647 h 1379"/>
                <a:gd name="T24" fmla="*/ 2147483647 w 6627"/>
                <a:gd name="T25" fmla="*/ 2147483647 h 1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27"/>
                <a:gd name="T40" fmla="*/ 0 h 1379"/>
                <a:gd name="T41" fmla="*/ 6627 w 6627"/>
                <a:gd name="T42" fmla="*/ 1379 h 13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27" h="1379">
                  <a:moveTo>
                    <a:pt x="11" y="1346"/>
                  </a:moveTo>
                  <a:lnTo>
                    <a:pt x="2203" y="194"/>
                  </a:lnTo>
                  <a:cubicBezTo>
                    <a:pt x="2205" y="193"/>
                    <a:pt x="2207" y="193"/>
                    <a:pt x="2209" y="193"/>
                  </a:cubicBezTo>
                  <a:lnTo>
                    <a:pt x="4401" y="33"/>
                  </a:lnTo>
                  <a:lnTo>
                    <a:pt x="6610" y="0"/>
                  </a:lnTo>
                  <a:cubicBezTo>
                    <a:pt x="6619" y="0"/>
                    <a:pt x="6626" y="7"/>
                    <a:pt x="6626" y="16"/>
                  </a:cubicBezTo>
                  <a:cubicBezTo>
                    <a:pt x="6627" y="25"/>
                    <a:pt x="6620" y="32"/>
                    <a:pt x="6611" y="32"/>
                  </a:cubicBezTo>
                  <a:lnTo>
                    <a:pt x="4404" y="64"/>
                  </a:lnTo>
                  <a:lnTo>
                    <a:pt x="2212" y="224"/>
                  </a:lnTo>
                  <a:lnTo>
                    <a:pt x="2218" y="223"/>
                  </a:lnTo>
                  <a:lnTo>
                    <a:pt x="26" y="1375"/>
                  </a:lnTo>
                  <a:cubicBezTo>
                    <a:pt x="18" y="1379"/>
                    <a:pt x="8" y="1376"/>
                    <a:pt x="4" y="1368"/>
                  </a:cubicBezTo>
                  <a:cubicBezTo>
                    <a:pt x="0" y="1360"/>
                    <a:pt x="3" y="1350"/>
                    <a:pt x="11" y="1346"/>
                  </a:cubicBezTo>
                  <a:close/>
                </a:path>
              </a:pathLst>
            </a:custGeom>
            <a:solidFill>
              <a:srgbClr val="9D3D3A"/>
            </a:solidFill>
            <a:ln w="6" cap="flat">
              <a:solidFill>
                <a:srgbClr val="9D3D3A"/>
              </a:solidFill>
              <a:prstDash val="solid"/>
              <a:bevel/>
              <a:headEnd/>
              <a:tailEnd/>
            </a:ln>
          </p:spPr>
          <p:txBody>
            <a:bodyPr/>
            <a:lstStyle/>
            <a:p>
              <a:endParaRPr lang="de-DE">
                <a:latin typeface="Arial" pitchFamily="34" charset="0"/>
                <a:cs typeface="Arial" pitchFamily="34" charset="0"/>
              </a:endParaRPr>
            </a:p>
          </p:txBody>
        </p:sp>
        <p:sp>
          <p:nvSpPr>
            <p:cNvPr id="332" name="Oval 22"/>
            <p:cNvSpPr>
              <a:spLocks noChangeArrowheads="1"/>
            </p:cNvSpPr>
            <p:nvPr/>
          </p:nvSpPr>
          <p:spPr bwMode="auto">
            <a:xfrm>
              <a:off x="3201988" y="5942013"/>
              <a:ext cx="17462" cy="19050"/>
            </a:xfrm>
            <a:prstGeom prst="ellipse">
              <a:avLst/>
            </a:prstGeom>
            <a:solidFill>
              <a:srgbClr val="9E413E"/>
            </a:solidFill>
            <a:ln w="0">
              <a:solidFill>
                <a:srgbClr val="000000"/>
              </a:solidFill>
              <a:round/>
              <a:headEnd/>
              <a:tailEnd/>
            </a:ln>
          </p:spPr>
          <p:txBody>
            <a:bodyPr/>
            <a:lstStyle/>
            <a:p>
              <a:endParaRPr lang="de-DE">
                <a:latin typeface="Arial" pitchFamily="34" charset="0"/>
                <a:cs typeface="Arial" pitchFamily="34" charset="0"/>
              </a:endParaRPr>
            </a:p>
          </p:txBody>
        </p:sp>
        <p:sp>
          <p:nvSpPr>
            <p:cNvPr id="333" name="Freeform 23"/>
            <p:cNvSpPr>
              <a:spLocks noEditPoints="1"/>
            </p:cNvSpPr>
            <p:nvPr/>
          </p:nvSpPr>
          <p:spPr bwMode="auto">
            <a:xfrm>
              <a:off x="3200400" y="5940425"/>
              <a:ext cx="20638"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9D3D3A"/>
            </a:solidFill>
            <a:ln w="6" cap="flat">
              <a:solidFill>
                <a:srgbClr val="9D3D3A"/>
              </a:solidFill>
              <a:prstDash val="solid"/>
              <a:bevel/>
              <a:headEnd/>
              <a:tailEnd/>
            </a:ln>
          </p:spPr>
          <p:txBody>
            <a:bodyPr/>
            <a:lstStyle/>
            <a:p>
              <a:endParaRPr lang="de-DE">
                <a:latin typeface="Arial" pitchFamily="34" charset="0"/>
                <a:cs typeface="Arial" pitchFamily="34" charset="0"/>
              </a:endParaRPr>
            </a:p>
          </p:txBody>
        </p:sp>
        <p:sp>
          <p:nvSpPr>
            <p:cNvPr id="334" name="Oval 24"/>
            <p:cNvSpPr>
              <a:spLocks noChangeArrowheads="1"/>
            </p:cNvSpPr>
            <p:nvPr/>
          </p:nvSpPr>
          <p:spPr bwMode="auto">
            <a:xfrm>
              <a:off x="3609975" y="5716588"/>
              <a:ext cx="20638" cy="17462"/>
            </a:xfrm>
            <a:prstGeom prst="ellipse">
              <a:avLst/>
            </a:prstGeom>
            <a:solidFill>
              <a:srgbClr val="9E413E"/>
            </a:solidFill>
            <a:ln w="0">
              <a:solidFill>
                <a:srgbClr val="000000"/>
              </a:solidFill>
              <a:round/>
              <a:headEnd/>
              <a:tailEnd/>
            </a:ln>
          </p:spPr>
          <p:txBody>
            <a:bodyPr/>
            <a:lstStyle/>
            <a:p>
              <a:endParaRPr lang="de-DE">
                <a:latin typeface="Arial" pitchFamily="34" charset="0"/>
                <a:cs typeface="Arial" pitchFamily="34" charset="0"/>
              </a:endParaRPr>
            </a:p>
          </p:txBody>
        </p:sp>
        <p:sp>
          <p:nvSpPr>
            <p:cNvPr id="335" name="Freeform 25"/>
            <p:cNvSpPr>
              <a:spLocks noEditPoints="1"/>
            </p:cNvSpPr>
            <p:nvPr/>
          </p:nvSpPr>
          <p:spPr bwMode="auto">
            <a:xfrm>
              <a:off x="3608388" y="5715000"/>
              <a:ext cx="23812" cy="20638"/>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9D3D3A"/>
            </a:solidFill>
            <a:ln w="6" cap="flat">
              <a:solidFill>
                <a:srgbClr val="9D3D3A"/>
              </a:solidFill>
              <a:prstDash val="solid"/>
              <a:bevel/>
              <a:headEnd/>
              <a:tailEnd/>
            </a:ln>
          </p:spPr>
          <p:txBody>
            <a:bodyPr/>
            <a:lstStyle/>
            <a:p>
              <a:endParaRPr lang="de-DE">
                <a:latin typeface="Arial" pitchFamily="34" charset="0"/>
                <a:cs typeface="Arial" pitchFamily="34" charset="0"/>
              </a:endParaRPr>
            </a:p>
          </p:txBody>
        </p:sp>
        <p:sp>
          <p:nvSpPr>
            <p:cNvPr id="336" name="Oval 26"/>
            <p:cNvSpPr>
              <a:spLocks noChangeArrowheads="1"/>
            </p:cNvSpPr>
            <p:nvPr/>
          </p:nvSpPr>
          <p:spPr bwMode="auto">
            <a:xfrm>
              <a:off x="4017963" y="5684838"/>
              <a:ext cx="20637" cy="22225"/>
            </a:xfrm>
            <a:prstGeom prst="ellipse">
              <a:avLst/>
            </a:prstGeom>
            <a:solidFill>
              <a:srgbClr val="9E413E"/>
            </a:solidFill>
            <a:ln w="0">
              <a:solidFill>
                <a:srgbClr val="000000"/>
              </a:solidFill>
              <a:round/>
              <a:headEnd/>
              <a:tailEnd/>
            </a:ln>
          </p:spPr>
          <p:txBody>
            <a:bodyPr/>
            <a:lstStyle/>
            <a:p>
              <a:endParaRPr lang="de-DE">
                <a:latin typeface="Arial" pitchFamily="34" charset="0"/>
                <a:cs typeface="Arial" pitchFamily="34" charset="0"/>
              </a:endParaRPr>
            </a:p>
          </p:txBody>
        </p:sp>
        <p:sp>
          <p:nvSpPr>
            <p:cNvPr id="337" name="Freeform 27"/>
            <p:cNvSpPr>
              <a:spLocks noEditPoints="1"/>
            </p:cNvSpPr>
            <p:nvPr/>
          </p:nvSpPr>
          <p:spPr bwMode="auto">
            <a:xfrm>
              <a:off x="4016375" y="5683250"/>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9D3D3A"/>
            </a:solidFill>
            <a:ln w="6" cap="flat">
              <a:solidFill>
                <a:srgbClr val="9D3D3A"/>
              </a:solidFill>
              <a:prstDash val="solid"/>
              <a:bevel/>
              <a:headEnd/>
              <a:tailEnd/>
            </a:ln>
          </p:spPr>
          <p:txBody>
            <a:bodyPr/>
            <a:lstStyle/>
            <a:p>
              <a:endParaRPr lang="de-DE">
                <a:latin typeface="Arial" pitchFamily="34" charset="0"/>
                <a:cs typeface="Arial" pitchFamily="34" charset="0"/>
              </a:endParaRPr>
            </a:p>
          </p:txBody>
        </p:sp>
        <p:sp>
          <p:nvSpPr>
            <p:cNvPr id="338" name="Oval 28"/>
            <p:cNvSpPr>
              <a:spLocks noChangeArrowheads="1"/>
            </p:cNvSpPr>
            <p:nvPr/>
          </p:nvSpPr>
          <p:spPr bwMode="auto">
            <a:xfrm>
              <a:off x="4429125" y="5678488"/>
              <a:ext cx="17463" cy="19050"/>
            </a:xfrm>
            <a:prstGeom prst="ellipse">
              <a:avLst/>
            </a:prstGeom>
            <a:solidFill>
              <a:srgbClr val="9E413E"/>
            </a:solidFill>
            <a:ln w="0">
              <a:solidFill>
                <a:srgbClr val="000000"/>
              </a:solidFill>
              <a:round/>
              <a:headEnd/>
              <a:tailEnd/>
            </a:ln>
          </p:spPr>
          <p:txBody>
            <a:bodyPr/>
            <a:lstStyle/>
            <a:p>
              <a:endParaRPr lang="de-DE">
                <a:latin typeface="Arial" pitchFamily="34" charset="0"/>
                <a:cs typeface="Arial" pitchFamily="34" charset="0"/>
              </a:endParaRPr>
            </a:p>
          </p:txBody>
        </p:sp>
        <p:sp>
          <p:nvSpPr>
            <p:cNvPr id="339" name="Freeform 29"/>
            <p:cNvSpPr>
              <a:spLocks noEditPoints="1"/>
            </p:cNvSpPr>
            <p:nvPr/>
          </p:nvSpPr>
          <p:spPr bwMode="auto">
            <a:xfrm>
              <a:off x="4427538" y="5676900"/>
              <a:ext cx="20637"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9D3D3A"/>
            </a:solidFill>
            <a:ln w="6" cap="flat">
              <a:solidFill>
                <a:srgbClr val="9D3D3A"/>
              </a:solidFill>
              <a:prstDash val="solid"/>
              <a:bevel/>
              <a:headEnd/>
              <a:tailEnd/>
            </a:ln>
          </p:spPr>
          <p:txBody>
            <a:bodyPr/>
            <a:lstStyle/>
            <a:p>
              <a:endParaRPr lang="de-DE">
                <a:latin typeface="Arial" pitchFamily="34" charset="0"/>
                <a:cs typeface="Arial" pitchFamily="34" charset="0"/>
              </a:endParaRPr>
            </a:p>
          </p:txBody>
        </p:sp>
        <p:sp>
          <p:nvSpPr>
            <p:cNvPr id="340" name="Freeform 30"/>
            <p:cNvSpPr>
              <a:spLocks/>
            </p:cNvSpPr>
            <p:nvPr/>
          </p:nvSpPr>
          <p:spPr bwMode="auto">
            <a:xfrm>
              <a:off x="3209925" y="5008563"/>
              <a:ext cx="1231900" cy="762000"/>
            </a:xfrm>
            <a:custGeom>
              <a:avLst/>
              <a:gdLst>
                <a:gd name="T0" fmla="*/ 2147483647 w 6627"/>
                <a:gd name="T1" fmla="*/ 2147483647 h 3891"/>
                <a:gd name="T2" fmla="*/ 2147483647 w 6627"/>
                <a:gd name="T3" fmla="*/ 2147483647 h 3891"/>
                <a:gd name="T4" fmla="*/ 2147483647 w 6627"/>
                <a:gd name="T5" fmla="*/ 2147483647 h 3891"/>
                <a:gd name="T6" fmla="*/ 2147483647 w 6627"/>
                <a:gd name="T7" fmla="*/ 2147483647 h 3891"/>
                <a:gd name="T8" fmla="*/ 2147483647 w 6627"/>
                <a:gd name="T9" fmla="*/ 2147483647 h 3891"/>
                <a:gd name="T10" fmla="*/ 2147483647 w 6627"/>
                <a:gd name="T11" fmla="*/ 2147483647 h 3891"/>
                <a:gd name="T12" fmla="*/ 2147483647 w 6627"/>
                <a:gd name="T13" fmla="*/ 2147483647 h 3891"/>
                <a:gd name="T14" fmla="*/ 2147483647 w 6627"/>
                <a:gd name="T15" fmla="*/ 2147483647 h 3891"/>
                <a:gd name="T16" fmla="*/ 2147483647 w 6627"/>
                <a:gd name="T17" fmla="*/ 2147483647 h 3891"/>
                <a:gd name="T18" fmla="*/ 2147483647 w 6627"/>
                <a:gd name="T19" fmla="*/ 2147483647 h 3891"/>
                <a:gd name="T20" fmla="*/ 2147483647 w 6627"/>
                <a:gd name="T21" fmla="*/ 2147483647 h 3891"/>
                <a:gd name="T22" fmla="*/ 2147483647 w 6627"/>
                <a:gd name="T23" fmla="*/ 2147483647 h 3891"/>
                <a:gd name="T24" fmla="*/ 2147483647 w 6627"/>
                <a:gd name="T25" fmla="*/ 2147483647 h 3891"/>
                <a:gd name="T26" fmla="*/ 2147483647 w 6627"/>
                <a:gd name="T27" fmla="*/ 2147483647 h 3891"/>
                <a:gd name="T28" fmla="*/ 2147483647 w 6627"/>
                <a:gd name="T29" fmla="*/ 2147483647 h 38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27"/>
                <a:gd name="T46" fmla="*/ 0 h 3891"/>
                <a:gd name="T47" fmla="*/ 6627 w 6627"/>
                <a:gd name="T48" fmla="*/ 3891 h 38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27" h="3891">
                  <a:moveTo>
                    <a:pt x="5" y="3863"/>
                  </a:moveTo>
                  <a:lnTo>
                    <a:pt x="2197" y="695"/>
                  </a:lnTo>
                  <a:cubicBezTo>
                    <a:pt x="2200" y="692"/>
                    <a:pt x="2203" y="690"/>
                    <a:pt x="2207" y="689"/>
                  </a:cubicBezTo>
                  <a:lnTo>
                    <a:pt x="4399" y="177"/>
                  </a:lnTo>
                  <a:cubicBezTo>
                    <a:pt x="4400" y="177"/>
                    <a:pt x="4400" y="177"/>
                    <a:pt x="4401" y="177"/>
                  </a:cubicBezTo>
                  <a:lnTo>
                    <a:pt x="6609" y="1"/>
                  </a:lnTo>
                  <a:cubicBezTo>
                    <a:pt x="6618" y="0"/>
                    <a:pt x="6626" y="6"/>
                    <a:pt x="6626" y="15"/>
                  </a:cubicBezTo>
                  <a:cubicBezTo>
                    <a:pt x="6627" y="24"/>
                    <a:pt x="6621" y="32"/>
                    <a:pt x="6612" y="32"/>
                  </a:cubicBezTo>
                  <a:lnTo>
                    <a:pt x="4404" y="208"/>
                  </a:lnTo>
                  <a:lnTo>
                    <a:pt x="4406" y="208"/>
                  </a:lnTo>
                  <a:lnTo>
                    <a:pt x="2214" y="720"/>
                  </a:lnTo>
                  <a:lnTo>
                    <a:pt x="2224" y="714"/>
                  </a:lnTo>
                  <a:lnTo>
                    <a:pt x="32" y="3882"/>
                  </a:lnTo>
                  <a:cubicBezTo>
                    <a:pt x="27" y="3889"/>
                    <a:pt x="17" y="3891"/>
                    <a:pt x="9" y="3886"/>
                  </a:cubicBezTo>
                  <a:cubicBezTo>
                    <a:pt x="2" y="3881"/>
                    <a:pt x="0" y="3871"/>
                    <a:pt x="5" y="3863"/>
                  </a:cubicBezTo>
                  <a:close/>
                </a:path>
              </a:pathLst>
            </a:custGeom>
            <a:solidFill>
              <a:srgbClr val="7D9844"/>
            </a:solidFill>
            <a:ln w="6" cap="flat">
              <a:solidFill>
                <a:srgbClr val="7D9844"/>
              </a:solidFill>
              <a:prstDash val="solid"/>
              <a:bevel/>
              <a:headEnd/>
              <a:tailEnd/>
            </a:ln>
          </p:spPr>
          <p:txBody>
            <a:bodyPr/>
            <a:lstStyle/>
            <a:p>
              <a:endParaRPr lang="de-DE">
                <a:latin typeface="Arial" pitchFamily="34" charset="0"/>
                <a:cs typeface="Arial" pitchFamily="34" charset="0"/>
              </a:endParaRPr>
            </a:p>
          </p:txBody>
        </p:sp>
        <p:sp>
          <p:nvSpPr>
            <p:cNvPr id="341" name="Oval 31"/>
            <p:cNvSpPr>
              <a:spLocks noChangeArrowheads="1"/>
            </p:cNvSpPr>
            <p:nvPr/>
          </p:nvSpPr>
          <p:spPr bwMode="auto">
            <a:xfrm>
              <a:off x="3201988" y="5756275"/>
              <a:ext cx="17462" cy="22225"/>
            </a:xfrm>
            <a:prstGeom prst="ellipse">
              <a:avLst/>
            </a:prstGeom>
            <a:solidFill>
              <a:srgbClr val="7F9A4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42" name="Freeform 32"/>
            <p:cNvSpPr>
              <a:spLocks noEditPoints="1"/>
            </p:cNvSpPr>
            <p:nvPr/>
          </p:nvSpPr>
          <p:spPr bwMode="auto">
            <a:xfrm>
              <a:off x="3200400" y="5754688"/>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7D9844"/>
            </a:solidFill>
            <a:ln w="6" cap="flat">
              <a:solidFill>
                <a:srgbClr val="7D9844"/>
              </a:solidFill>
              <a:prstDash val="solid"/>
              <a:bevel/>
              <a:headEnd/>
              <a:tailEnd/>
            </a:ln>
          </p:spPr>
          <p:txBody>
            <a:bodyPr/>
            <a:lstStyle/>
            <a:p>
              <a:endParaRPr lang="de-DE">
                <a:latin typeface="Arial" pitchFamily="34" charset="0"/>
                <a:cs typeface="Arial" pitchFamily="34" charset="0"/>
              </a:endParaRPr>
            </a:p>
          </p:txBody>
        </p:sp>
        <p:sp>
          <p:nvSpPr>
            <p:cNvPr id="343" name="Oval 33"/>
            <p:cNvSpPr>
              <a:spLocks noChangeArrowheads="1"/>
            </p:cNvSpPr>
            <p:nvPr/>
          </p:nvSpPr>
          <p:spPr bwMode="auto">
            <a:xfrm>
              <a:off x="3609975" y="5135563"/>
              <a:ext cx="20638" cy="22225"/>
            </a:xfrm>
            <a:prstGeom prst="ellipse">
              <a:avLst/>
            </a:prstGeom>
            <a:solidFill>
              <a:srgbClr val="7F9A4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44" name="Freeform 34"/>
            <p:cNvSpPr>
              <a:spLocks noEditPoints="1"/>
            </p:cNvSpPr>
            <p:nvPr/>
          </p:nvSpPr>
          <p:spPr bwMode="auto">
            <a:xfrm>
              <a:off x="3608388" y="5133975"/>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7D9844"/>
            </a:solidFill>
            <a:ln w="6" cap="flat">
              <a:solidFill>
                <a:srgbClr val="7D9844"/>
              </a:solidFill>
              <a:prstDash val="solid"/>
              <a:bevel/>
              <a:headEnd/>
              <a:tailEnd/>
            </a:ln>
          </p:spPr>
          <p:txBody>
            <a:bodyPr/>
            <a:lstStyle/>
            <a:p>
              <a:endParaRPr lang="de-DE">
                <a:latin typeface="Arial" pitchFamily="34" charset="0"/>
                <a:cs typeface="Arial" pitchFamily="34" charset="0"/>
              </a:endParaRPr>
            </a:p>
          </p:txBody>
        </p:sp>
        <p:sp>
          <p:nvSpPr>
            <p:cNvPr id="345" name="Oval 35"/>
            <p:cNvSpPr>
              <a:spLocks noChangeArrowheads="1"/>
            </p:cNvSpPr>
            <p:nvPr/>
          </p:nvSpPr>
          <p:spPr bwMode="auto">
            <a:xfrm>
              <a:off x="4017963" y="5035550"/>
              <a:ext cx="20637" cy="20638"/>
            </a:xfrm>
            <a:prstGeom prst="ellipse">
              <a:avLst/>
            </a:prstGeom>
            <a:solidFill>
              <a:srgbClr val="7F9A4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46" name="Freeform 36"/>
            <p:cNvSpPr>
              <a:spLocks noEditPoints="1"/>
            </p:cNvSpPr>
            <p:nvPr/>
          </p:nvSpPr>
          <p:spPr bwMode="auto">
            <a:xfrm>
              <a:off x="4016375" y="5033963"/>
              <a:ext cx="23813" cy="23812"/>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7D9844"/>
            </a:solidFill>
            <a:ln w="6" cap="flat">
              <a:solidFill>
                <a:srgbClr val="7D9844"/>
              </a:solidFill>
              <a:prstDash val="solid"/>
              <a:bevel/>
              <a:headEnd/>
              <a:tailEnd/>
            </a:ln>
          </p:spPr>
          <p:txBody>
            <a:bodyPr/>
            <a:lstStyle/>
            <a:p>
              <a:endParaRPr lang="de-DE">
                <a:latin typeface="Arial" pitchFamily="34" charset="0"/>
                <a:cs typeface="Arial" pitchFamily="34" charset="0"/>
              </a:endParaRPr>
            </a:p>
          </p:txBody>
        </p:sp>
        <p:sp>
          <p:nvSpPr>
            <p:cNvPr id="347" name="Oval 37"/>
            <p:cNvSpPr>
              <a:spLocks noChangeArrowheads="1"/>
            </p:cNvSpPr>
            <p:nvPr/>
          </p:nvSpPr>
          <p:spPr bwMode="auto">
            <a:xfrm>
              <a:off x="4429125" y="5000625"/>
              <a:ext cx="17463" cy="22225"/>
            </a:xfrm>
            <a:prstGeom prst="ellipse">
              <a:avLst/>
            </a:prstGeom>
            <a:solidFill>
              <a:srgbClr val="7F9A4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48" name="Freeform 38"/>
            <p:cNvSpPr>
              <a:spLocks noEditPoints="1"/>
            </p:cNvSpPr>
            <p:nvPr/>
          </p:nvSpPr>
          <p:spPr bwMode="auto">
            <a:xfrm>
              <a:off x="4427538" y="4999038"/>
              <a:ext cx="20637"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7D9844"/>
            </a:solidFill>
            <a:ln w="6" cap="flat">
              <a:solidFill>
                <a:srgbClr val="7D9844"/>
              </a:solidFill>
              <a:prstDash val="solid"/>
              <a:bevel/>
              <a:headEnd/>
              <a:tailEnd/>
            </a:ln>
          </p:spPr>
          <p:txBody>
            <a:bodyPr/>
            <a:lstStyle/>
            <a:p>
              <a:endParaRPr lang="de-DE">
                <a:latin typeface="Arial" pitchFamily="34" charset="0"/>
                <a:cs typeface="Arial" pitchFamily="34" charset="0"/>
              </a:endParaRPr>
            </a:p>
          </p:txBody>
        </p:sp>
        <p:sp>
          <p:nvSpPr>
            <p:cNvPr id="349" name="Freeform 39"/>
            <p:cNvSpPr>
              <a:spLocks/>
            </p:cNvSpPr>
            <p:nvPr/>
          </p:nvSpPr>
          <p:spPr bwMode="auto">
            <a:xfrm>
              <a:off x="3209925" y="5414963"/>
              <a:ext cx="1233488" cy="403225"/>
            </a:xfrm>
            <a:custGeom>
              <a:avLst/>
              <a:gdLst>
                <a:gd name="T0" fmla="*/ 2147483647 w 6627"/>
                <a:gd name="T1" fmla="*/ 2147483647 h 2052"/>
                <a:gd name="T2" fmla="*/ 2147483647 w 6627"/>
                <a:gd name="T3" fmla="*/ 2147483647 h 2052"/>
                <a:gd name="T4" fmla="*/ 2147483647 w 6627"/>
                <a:gd name="T5" fmla="*/ 2147483647 h 2052"/>
                <a:gd name="T6" fmla="*/ 2147483647 w 6627"/>
                <a:gd name="T7" fmla="*/ 2147483647 h 2052"/>
                <a:gd name="T8" fmla="*/ 2147483647 w 6627"/>
                <a:gd name="T9" fmla="*/ 2147483647 h 2052"/>
                <a:gd name="T10" fmla="*/ 2147483647 w 6627"/>
                <a:gd name="T11" fmla="*/ 2147483647 h 2052"/>
                <a:gd name="T12" fmla="*/ 2147483647 w 6627"/>
                <a:gd name="T13" fmla="*/ 2147483647 h 2052"/>
                <a:gd name="T14" fmla="*/ 2147483647 w 6627"/>
                <a:gd name="T15" fmla="*/ 2147483647 h 2052"/>
                <a:gd name="T16" fmla="*/ 2147483647 w 6627"/>
                <a:gd name="T17" fmla="*/ 2147483647 h 2052"/>
                <a:gd name="T18" fmla="*/ 2147483647 w 6627"/>
                <a:gd name="T19" fmla="*/ 2147483647 h 2052"/>
                <a:gd name="T20" fmla="*/ 2147483647 w 6627"/>
                <a:gd name="T21" fmla="*/ 2147483647 h 20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27"/>
                <a:gd name="T34" fmla="*/ 0 h 2052"/>
                <a:gd name="T35" fmla="*/ 6627 w 6627"/>
                <a:gd name="T36" fmla="*/ 2052 h 20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27" h="2052">
                  <a:moveTo>
                    <a:pt x="13" y="2019"/>
                  </a:moveTo>
                  <a:lnTo>
                    <a:pt x="2205" y="1315"/>
                  </a:lnTo>
                  <a:lnTo>
                    <a:pt x="4398" y="755"/>
                  </a:lnTo>
                  <a:lnTo>
                    <a:pt x="6604" y="3"/>
                  </a:lnTo>
                  <a:cubicBezTo>
                    <a:pt x="6613" y="0"/>
                    <a:pt x="6622" y="5"/>
                    <a:pt x="6625" y="13"/>
                  </a:cubicBezTo>
                  <a:cubicBezTo>
                    <a:pt x="6627" y="22"/>
                    <a:pt x="6623" y="31"/>
                    <a:pt x="6615" y="34"/>
                  </a:cubicBezTo>
                  <a:lnTo>
                    <a:pt x="4405" y="786"/>
                  </a:lnTo>
                  <a:lnTo>
                    <a:pt x="2214" y="1346"/>
                  </a:lnTo>
                  <a:lnTo>
                    <a:pt x="22" y="2050"/>
                  </a:lnTo>
                  <a:cubicBezTo>
                    <a:pt x="14" y="2052"/>
                    <a:pt x="5" y="2048"/>
                    <a:pt x="2" y="2039"/>
                  </a:cubicBezTo>
                  <a:cubicBezTo>
                    <a:pt x="0" y="2031"/>
                    <a:pt x="4" y="2022"/>
                    <a:pt x="13" y="2019"/>
                  </a:cubicBezTo>
                  <a:close/>
                </a:path>
              </a:pathLst>
            </a:custGeom>
            <a:solidFill>
              <a:srgbClr val="664E83"/>
            </a:solidFill>
            <a:ln w="6" cap="flat">
              <a:solidFill>
                <a:srgbClr val="664E83"/>
              </a:solidFill>
              <a:prstDash val="solid"/>
              <a:bevel/>
              <a:headEnd/>
              <a:tailEnd/>
            </a:ln>
          </p:spPr>
          <p:txBody>
            <a:bodyPr/>
            <a:lstStyle/>
            <a:p>
              <a:endParaRPr lang="de-DE">
                <a:latin typeface="Arial" pitchFamily="34" charset="0"/>
                <a:cs typeface="Arial" pitchFamily="34" charset="0"/>
              </a:endParaRPr>
            </a:p>
          </p:txBody>
        </p:sp>
        <p:sp>
          <p:nvSpPr>
            <p:cNvPr id="350" name="Oval 40"/>
            <p:cNvSpPr>
              <a:spLocks noChangeArrowheads="1"/>
            </p:cNvSpPr>
            <p:nvPr/>
          </p:nvSpPr>
          <p:spPr bwMode="auto">
            <a:xfrm>
              <a:off x="3201988" y="5803900"/>
              <a:ext cx="17462" cy="22225"/>
            </a:xfrm>
            <a:prstGeom prst="ellipse">
              <a:avLst/>
            </a:prstGeom>
            <a:solidFill>
              <a:srgbClr val="695185"/>
            </a:solidFill>
            <a:ln w="0">
              <a:solidFill>
                <a:srgbClr val="000000"/>
              </a:solidFill>
              <a:round/>
              <a:headEnd/>
              <a:tailEnd/>
            </a:ln>
          </p:spPr>
          <p:txBody>
            <a:bodyPr/>
            <a:lstStyle/>
            <a:p>
              <a:endParaRPr lang="de-DE">
                <a:latin typeface="Arial" pitchFamily="34" charset="0"/>
                <a:cs typeface="Arial" pitchFamily="34" charset="0"/>
              </a:endParaRPr>
            </a:p>
          </p:txBody>
        </p:sp>
        <p:sp>
          <p:nvSpPr>
            <p:cNvPr id="351" name="Freeform 41"/>
            <p:cNvSpPr>
              <a:spLocks noEditPoints="1"/>
            </p:cNvSpPr>
            <p:nvPr/>
          </p:nvSpPr>
          <p:spPr bwMode="auto">
            <a:xfrm>
              <a:off x="3200400" y="5802313"/>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664E83"/>
            </a:solidFill>
            <a:ln w="6" cap="flat">
              <a:solidFill>
                <a:srgbClr val="664E83"/>
              </a:solidFill>
              <a:prstDash val="solid"/>
              <a:bevel/>
              <a:headEnd/>
              <a:tailEnd/>
            </a:ln>
          </p:spPr>
          <p:txBody>
            <a:bodyPr/>
            <a:lstStyle/>
            <a:p>
              <a:endParaRPr lang="de-DE">
                <a:latin typeface="Arial" pitchFamily="34" charset="0"/>
                <a:cs typeface="Arial" pitchFamily="34" charset="0"/>
              </a:endParaRPr>
            </a:p>
          </p:txBody>
        </p:sp>
        <p:sp>
          <p:nvSpPr>
            <p:cNvPr id="352" name="Oval 42"/>
            <p:cNvSpPr>
              <a:spLocks noChangeArrowheads="1"/>
            </p:cNvSpPr>
            <p:nvPr/>
          </p:nvSpPr>
          <p:spPr bwMode="auto">
            <a:xfrm>
              <a:off x="3609975" y="5665788"/>
              <a:ext cx="20638" cy="22225"/>
            </a:xfrm>
            <a:prstGeom prst="ellipse">
              <a:avLst/>
            </a:prstGeom>
            <a:solidFill>
              <a:srgbClr val="695185"/>
            </a:solidFill>
            <a:ln w="0">
              <a:solidFill>
                <a:srgbClr val="000000"/>
              </a:solidFill>
              <a:round/>
              <a:headEnd/>
              <a:tailEnd/>
            </a:ln>
          </p:spPr>
          <p:txBody>
            <a:bodyPr/>
            <a:lstStyle/>
            <a:p>
              <a:endParaRPr lang="de-DE">
                <a:latin typeface="Arial" pitchFamily="34" charset="0"/>
                <a:cs typeface="Arial" pitchFamily="34" charset="0"/>
              </a:endParaRPr>
            </a:p>
          </p:txBody>
        </p:sp>
        <p:sp>
          <p:nvSpPr>
            <p:cNvPr id="353" name="Freeform 43"/>
            <p:cNvSpPr>
              <a:spLocks noEditPoints="1"/>
            </p:cNvSpPr>
            <p:nvPr/>
          </p:nvSpPr>
          <p:spPr bwMode="auto">
            <a:xfrm>
              <a:off x="3608388" y="5664200"/>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664E83"/>
            </a:solidFill>
            <a:ln w="6" cap="flat">
              <a:solidFill>
                <a:srgbClr val="664E83"/>
              </a:solidFill>
              <a:prstDash val="solid"/>
              <a:bevel/>
              <a:headEnd/>
              <a:tailEnd/>
            </a:ln>
          </p:spPr>
          <p:txBody>
            <a:bodyPr/>
            <a:lstStyle/>
            <a:p>
              <a:endParaRPr lang="de-DE">
                <a:latin typeface="Arial" pitchFamily="34" charset="0"/>
                <a:cs typeface="Arial" pitchFamily="34" charset="0"/>
              </a:endParaRPr>
            </a:p>
          </p:txBody>
        </p:sp>
        <p:sp>
          <p:nvSpPr>
            <p:cNvPr id="354" name="Oval 44"/>
            <p:cNvSpPr>
              <a:spLocks noChangeArrowheads="1"/>
            </p:cNvSpPr>
            <p:nvPr/>
          </p:nvSpPr>
          <p:spPr bwMode="auto">
            <a:xfrm>
              <a:off x="4017963" y="5556250"/>
              <a:ext cx="20637" cy="19050"/>
            </a:xfrm>
            <a:prstGeom prst="ellipse">
              <a:avLst/>
            </a:prstGeom>
            <a:solidFill>
              <a:srgbClr val="695185"/>
            </a:solidFill>
            <a:ln w="0">
              <a:solidFill>
                <a:srgbClr val="000000"/>
              </a:solidFill>
              <a:round/>
              <a:headEnd/>
              <a:tailEnd/>
            </a:ln>
          </p:spPr>
          <p:txBody>
            <a:bodyPr/>
            <a:lstStyle/>
            <a:p>
              <a:endParaRPr lang="de-DE">
                <a:latin typeface="Arial" pitchFamily="34" charset="0"/>
                <a:cs typeface="Arial" pitchFamily="34" charset="0"/>
              </a:endParaRPr>
            </a:p>
          </p:txBody>
        </p:sp>
        <p:sp>
          <p:nvSpPr>
            <p:cNvPr id="355" name="Freeform 45"/>
            <p:cNvSpPr>
              <a:spLocks noEditPoints="1"/>
            </p:cNvSpPr>
            <p:nvPr/>
          </p:nvSpPr>
          <p:spPr bwMode="auto">
            <a:xfrm>
              <a:off x="4016375" y="5554663"/>
              <a:ext cx="23813" cy="22225"/>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664E83"/>
            </a:solidFill>
            <a:ln w="6" cap="flat">
              <a:solidFill>
                <a:srgbClr val="664E83"/>
              </a:solidFill>
              <a:prstDash val="solid"/>
              <a:bevel/>
              <a:headEnd/>
              <a:tailEnd/>
            </a:ln>
          </p:spPr>
          <p:txBody>
            <a:bodyPr/>
            <a:lstStyle/>
            <a:p>
              <a:endParaRPr lang="de-DE">
                <a:latin typeface="Arial" pitchFamily="34" charset="0"/>
                <a:cs typeface="Arial" pitchFamily="34" charset="0"/>
              </a:endParaRPr>
            </a:p>
          </p:txBody>
        </p:sp>
        <p:sp>
          <p:nvSpPr>
            <p:cNvPr id="356" name="Oval 46"/>
            <p:cNvSpPr>
              <a:spLocks noChangeArrowheads="1"/>
            </p:cNvSpPr>
            <p:nvPr/>
          </p:nvSpPr>
          <p:spPr bwMode="auto">
            <a:xfrm>
              <a:off x="4429125" y="5408613"/>
              <a:ext cx="17463" cy="22225"/>
            </a:xfrm>
            <a:prstGeom prst="ellipse">
              <a:avLst/>
            </a:prstGeom>
            <a:solidFill>
              <a:srgbClr val="695185"/>
            </a:solidFill>
            <a:ln w="0">
              <a:solidFill>
                <a:srgbClr val="000000"/>
              </a:solidFill>
              <a:round/>
              <a:headEnd/>
              <a:tailEnd/>
            </a:ln>
          </p:spPr>
          <p:txBody>
            <a:bodyPr/>
            <a:lstStyle/>
            <a:p>
              <a:endParaRPr lang="de-DE">
                <a:latin typeface="Arial" pitchFamily="34" charset="0"/>
                <a:cs typeface="Arial" pitchFamily="34" charset="0"/>
              </a:endParaRPr>
            </a:p>
          </p:txBody>
        </p:sp>
        <p:sp>
          <p:nvSpPr>
            <p:cNvPr id="357" name="Freeform 47"/>
            <p:cNvSpPr>
              <a:spLocks noEditPoints="1"/>
            </p:cNvSpPr>
            <p:nvPr/>
          </p:nvSpPr>
          <p:spPr bwMode="auto">
            <a:xfrm>
              <a:off x="4427538" y="5407025"/>
              <a:ext cx="20637"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664E83"/>
            </a:solidFill>
            <a:ln w="6" cap="flat">
              <a:solidFill>
                <a:srgbClr val="664E83"/>
              </a:solidFill>
              <a:prstDash val="solid"/>
              <a:bevel/>
              <a:headEnd/>
              <a:tailEnd/>
            </a:ln>
          </p:spPr>
          <p:txBody>
            <a:bodyPr/>
            <a:lstStyle/>
            <a:p>
              <a:endParaRPr lang="de-DE">
                <a:latin typeface="Arial" pitchFamily="34" charset="0"/>
                <a:cs typeface="Arial" pitchFamily="34" charset="0"/>
              </a:endParaRPr>
            </a:p>
          </p:txBody>
        </p:sp>
        <p:sp>
          <p:nvSpPr>
            <p:cNvPr id="358" name="Freeform 48"/>
            <p:cNvSpPr>
              <a:spLocks/>
            </p:cNvSpPr>
            <p:nvPr/>
          </p:nvSpPr>
          <p:spPr bwMode="auto">
            <a:xfrm>
              <a:off x="3209925" y="5324475"/>
              <a:ext cx="1233488" cy="606425"/>
            </a:xfrm>
            <a:custGeom>
              <a:avLst/>
              <a:gdLst>
                <a:gd name="T0" fmla="*/ 2147483647 w 6628"/>
                <a:gd name="T1" fmla="*/ 2147483647 h 3092"/>
                <a:gd name="T2" fmla="*/ 2147483647 w 6628"/>
                <a:gd name="T3" fmla="*/ 2147483647 h 3092"/>
                <a:gd name="T4" fmla="*/ 2147483647 w 6628"/>
                <a:gd name="T5" fmla="*/ 2147483647 h 3092"/>
                <a:gd name="T6" fmla="*/ 2147483647 w 6628"/>
                <a:gd name="T7" fmla="*/ 2147483647 h 3092"/>
                <a:gd name="T8" fmla="*/ 2147483647 w 6628"/>
                <a:gd name="T9" fmla="*/ 2147483647 h 3092"/>
                <a:gd name="T10" fmla="*/ 2147483647 w 6628"/>
                <a:gd name="T11" fmla="*/ 2147483647 h 3092"/>
                <a:gd name="T12" fmla="*/ 2147483647 w 6628"/>
                <a:gd name="T13" fmla="*/ 2147483647 h 3092"/>
                <a:gd name="T14" fmla="*/ 2147483647 w 6628"/>
                <a:gd name="T15" fmla="*/ 2147483647 h 3092"/>
                <a:gd name="T16" fmla="*/ 2147483647 w 6628"/>
                <a:gd name="T17" fmla="*/ 2147483647 h 3092"/>
                <a:gd name="T18" fmla="*/ 2147483647 w 6628"/>
                <a:gd name="T19" fmla="*/ 2147483647 h 3092"/>
                <a:gd name="T20" fmla="*/ 2147483647 w 6628"/>
                <a:gd name="T21" fmla="*/ 2147483647 h 3092"/>
                <a:gd name="T22" fmla="*/ 2147483647 w 6628"/>
                <a:gd name="T23" fmla="*/ 2147483647 h 3092"/>
                <a:gd name="T24" fmla="*/ 2147483647 w 6628"/>
                <a:gd name="T25" fmla="*/ 2147483647 h 3092"/>
                <a:gd name="T26" fmla="*/ 2147483647 w 6628"/>
                <a:gd name="T27" fmla="*/ 2147483647 h 3092"/>
                <a:gd name="T28" fmla="*/ 2147483647 w 6628"/>
                <a:gd name="T29" fmla="*/ 2147483647 h 30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28"/>
                <a:gd name="T46" fmla="*/ 0 h 3092"/>
                <a:gd name="T47" fmla="*/ 6628 w 6628"/>
                <a:gd name="T48" fmla="*/ 3092 h 30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28" h="3092">
                  <a:moveTo>
                    <a:pt x="7" y="3063"/>
                  </a:moveTo>
                  <a:lnTo>
                    <a:pt x="2199" y="1015"/>
                  </a:lnTo>
                  <a:cubicBezTo>
                    <a:pt x="2202" y="1012"/>
                    <a:pt x="2205" y="1010"/>
                    <a:pt x="2210" y="1010"/>
                  </a:cubicBezTo>
                  <a:lnTo>
                    <a:pt x="4402" y="1026"/>
                  </a:lnTo>
                  <a:lnTo>
                    <a:pt x="4395" y="1028"/>
                  </a:lnTo>
                  <a:lnTo>
                    <a:pt x="6603" y="4"/>
                  </a:lnTo>
                  <a:cubicBezTo>
                    <a:pt x="6611" y="0"/>
                    <a:pt x="6620" y="4"/>
                    <a:pt x="6624" y="12"/>
                  </a:cubicBezTo>
                  <a:cubicBezTo>
                    <a:pt x="6628" y="20"/>
                    <a:pt x="6624" y="29"/>
                    <a:pt x="6616" y="33"/>
                  </a:cubicBezTo>
                  <a:lnTo>
                    <a:pt x="4408" y="1057"/>
                  </a:lnTo>
                  <a:cubicBezTo>
                    <a:pt x="4406" y="1058"/>
                    <a:pt x="4404" y="1058"/>
                    <a:pt x="4401" y="1058"/>
                  </a:cubicBezTo>
                  <a:lnTo>
                    <a:pt x="2209" y="1042"/>
                  </a:lnTo>
                  <a:lnTo>
                    <a:pt x="2220" y="1038"/>
                  </a:lnTo>
                  <a:lnTo>
                    <a:pt x="28" y="3086"/>
                  </a:lnTo>
                  <a:cubicBezTo>
                    <a:pt x="22" y="3092"/>
                    <a:pt x="12" y="3092"/>
                    <a:pt x="6" y="3085"/>
                  </a:cubicBezTo>
                  <a:cubicBezTo>
                    <a:pt x="0" y="3079"/>
                    <a:pt x="0" y="3069"/>
                    <a:pt x="7" y="3063"/>
                  </a:cubicBezTo>
                  <a:close/>
                </a:path>
              </a:pathLst>
            </a:custGeom>
            <a:solidFill>
              <a:srgbClr val="388CA2"/>
            </a:solidFill>
            <a:ln w="6" cap="flat">
              <a:solidFill>
                <a:srgbClr val="388CA2"/>
              </a:solidFill>
              <a:prstDash val="solid"/>
              <a:bevel/>
              <a:headEnd/>
              <a:tailEnd/>
            </a:ln>
          </p:spPr>
          <p:txBody>
            <a:bodyPr/>
            <a:lstStyle/>
            <a:p>
              <a:endParaRPr lang="de-DE">
                <a:latin typeface="Arial" pitchFamily="34" charset="0"/>
                <a:cs typeface="Arial" pitchFamily="34" charset="0"/>
              </a:endParaRPr>
            </a:p>
          </p:txBody>
        </p:sp>
        <p:sp>
          <p:nvSpPr>
            <p:cNvPr id="359" name="Oval 49"/>
            <p:cNvSpPr>
              <a:spLocks noChangeArrowheads="1"/>
            </p:cNvSpPr>
            <p:nvPr/>
          </p:nvSpPr>
          <p:spPr bwMode="auto">
            <a:xfrm>
              <a:off x="3201988" y="5916613"/>
              <a:ext cx="17462" cy="19050"/>
            </a:xfrm>
            <a:prstGeom prst="ellipse">
              <a:avLst/>
            </a:prstGeom>
            <a:solidFill>
              <a:srgbClr val="3C8DA3"/>
            </a:solidFill>
            <a:ln w="0">
              <a:solidFill>
                <a:srgbClr val="000000"/>
              </a:solidFill>
              <a:round/>
              <a:headEnd/>
              <a:tailEnd/>
            </a:ln>
          </p:spPr>
          <p:txBody>
            <a:bodyPr/>
            <a:lstStyle/>
            <a:p>
              <a:endParaRPr lang="de-DE">
                <a:latin typeface="Arial" pitchFamily="34" charset="0"/>
                <a:cs typeface="Arial" pitchFamily="34" charset="0"/>
              </a:endParaRPr>
            </a:p>
          </p:txBody>
        </p:sp>
        <p:sp>
          <p:nvSpPr>
            <p:cNvPr id="360" name="Freeform 50"/>
            <p:cNvSpPr>
              <a:spLocks noEditPoints="1"/>
            </p:cNvSpPr>
            <p:nvPr/>
          </p:nvSpPr>
          <p:spPr bwMode="auto">
            <a:xfrm>
              <a:off x="3200400" y="5915025"/>
              <a:ext cx="20638"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388CA2"/>
            </a:solidFill>
            <a:ln w="6" cap="flat">
              <a:solidFill>
                <a:srgbClr val="388CA2"/>
              </a:solidFill>
              <a:prstDash val="solid"/>
              <a:bevel/>
              <a:headEnd/>
              <a:tailEnd/>
            </a:ln>
          </p:spPr>
          <p:txBody>
            <a:bodyPr/>
            <a:lstStyle/>
            <a:p>
              <a:endParaRPr lang="de-DE">
                <a:latin typeface="Arial" pitchFamily="34" charset="0"/>
                <a:cs typeface="Arial" pitchFamily="34" charset="0"/>
              </a:endParaRPr>
            </a:p>
          </p:txBody>
        </p:sp>
        <p:sp>
          <p:nvSpPr>
            <p:cNvPr id="361" name="Oval 51"/>
            <p:cNvSpPr>
              <a:spLocks noChangeArrowheads="1"/>
            </p:cNvSpPr>
            <p:nvPr/>
          </p:nvSpPr>
          <p:spPr bwMode="auto">
            <a:xfrm>
              <a:off x="3609975" y="5514975"/>
              <a:ext cx="20638" cy="22225"/>
            </a:xfrm>
            <a:prstGeom prst="ellipse">
              <a:avLst/>
            </a:prstGeom>
            <a:solidFill>
              <a:srgbClr val="3C8DA3"/>
            </a:solidFill>
            <a:ln w="0">
              <a:solidFill>
                <a:srgbClr val="000000"/>
              </a:solidFill>
              <a:round/>
              <a:headEnd/>
              <a:tailEnd/>
            </a:ln>
          </p:spPr>
          <p:txBody>
            <a:bodyPr/>
            <a:lstStyle/>
            <a:p>
              <a:endParaRPr lang="de-DE">
                <a:latin typeface="Arial" pitchFamily="34" charset="0"/>
                <a:cs typeface="Arial" pitchFamily="34" charset="0"/>
              </a:endParaRPr>
            </a:p>
          </p:txBody>
        </p:sp>
        <p:sp>
          <p:nvSpPr>
            <p:cNvPr id="362" name="Freeform 52"/>
            <p:cNvSpPr>
              <a:spLocks noEditPoints="1"/>
            </p:cNvSpPr>
            <p:nvPr/>
          </p:nvSpPr>
          <p:spPr bwMode="auto">
            <a:xfrm>
              <a:off x="3608388" y="5513388"/>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388CA2"/>
            </a:solidFill>
            <a:ln w="6" cap="flat">
              <a:solidFill>
                <a:srgbClr val="388CA2"/>
              </a:solidFill>
              <a:prstDash val="solid"/>
              <a:bevel/>
              <a:headEnd/>
              <a:tailEnd/>
            </a:ln>
          </p:spPr>
          <p:txBody>
            <a:bodyPr/>
            <a:lstStyle/>
            <a:p>
              <a:endParaRPr lang="de-DE">
                <a:latin typeface="Arial" pitchFamily="34" charset="0"/>
                <a:cs typeface="Arial" pitchFamily="34" charset="0"/>
              </a:endParaRPr>
            </a:p>
          </p:txBody>
        </p:sp>
        <p:sp>
          <p:nvSpPr>
            <p:cNvPr id="363" name="Oval 53"/>
            <p:cNvSpPr>
              <a:spLocks noChangeArrowheads="1"/>
            </p:cNvSpPr>
            <p:nvPr/>
          </p:nvSpPr>
          <p:spPr bwMode="auto">
            <a:xfrm>
              <a:off x="4017963" y="5518150"/>
              <a:ext cx="20637" cy="22225"/>
            </a:xfrm>
            <a:prstGeom prst="ellipse">
              <a:avLst/>
            </a:prstGeom>
            <a:solidFill>
              <a:srgbClr val="3C8DA3"/>
            </a:solidFill>
            <a:ln w="0">
              <a:solidFill>
                <a:srgbClr val="000000"/>
              </a:solidFill>
              <a:round/>
              <a:headEnd/>
              <a:tailEnd/>
            </a:ln>
          </p:spPr>
          <p:txBody>
            <a:bodyPr/>
            <a:lstStyle/>
            <a:p>
              <a:endParaRPr lang="de-DE">
                <a:latin typeface="Arial" pitchFamily="34" charset="0"/>
                <a:cs typeface="Arial" pitchFamily="34" charset="0"/>
              </a:endParaRPr>
            </a:p>
          </p:txBody>
        </p:sp>
        <p:sp>
          <p:nvSpPr>
            <p:cNvPr id="364" name="Freeform 54"/>
            <p:cNvSpPr>
              <a:spLocks noEditPoints="1"/>
            </p:cNvSpPr>
            <p:nvPr/>
          </p:nvSpPr>
          <p:spPr bwMode="auto">
            <a:xfrm>
              <a:off x="4016375" y="5516563"/>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388CA2"/>
            </a:solidFill>
            <a:ln w="6" cap="flat">
              <a:solidFill>
                <a:srgbClr val="388CA2"/>
              </a:solidFill>
              <a:prstDash val="solid"/>
              <a:bevel/>
              <a:headEnd/>
              <a:tailEnd/>
            </a:ln>
          </p:spPr>
          <p:txBody>
            <a:bodyPr/>
            <a:lstStyle/>
            <a:p>
              <a:endParaRPr lang="de-DE">
                <a:latin typeface="Arial" pitchFamily="34" charset="0"/>
                <a:cs typeface="Arial" pitchFamily="34" charset="0"/>
              </a:endParaRPr>
            </a:p>
          </p:txBody>
        </p:sp>
        <p:sp>
          <p:nvSpPr>
            <p:cNvPr id="365" name="Oval 55"/>
            <p:cNvSpPr>
              <a:spLocks noChangeArrowheads="1"/>
            </p:cNvSpPr>
            <p:nvPr/>
          </p:nvSpPr>
          <p:spPr bwMode="auto">
            <a:xfrm>
              <a:off x="4429125" y="5316538"/>
              <a:ext cx="17463" cy="22225"/>
            </a:xfrm>
            <a:prstGeom prst="ellipse">
              <a:avLst/>
            </a:prstGeom>
            <a:solidFill>
              <a:srgbClr val="3C8DA3"/>
            </a:solidFill>
            <a:ln w="0">
              <a:solidFill>
                <a:srgbClr val="000000"/>
              </a:solidFill>
              <a:round/>
              <a:headEnd/>
              <a:tailEnd/>
            </a:ln>
          </p:spPr>
          <p:txBody>
            <a:bodyPr/>
            <a:lstStyle/>
            <a:p>
              <a:endParaRPr lang="de-DE">
                <a:latin typeface="Arial" pitchFamily="34" charset="0"/>
                <a:cs typeface="Arial" pitchFamily="34" charset="0"/>
              </a:endParaRPr>
            </a:p>
          </p:txBody>
        </p:sp>
        <p:sp>
          <p:nvSpPr>
            <p:cNvPr id="366" name="Freeform 56"/>
            <p:cNvSpPr>
              <a:spLocks noEditPoints="1"/>
            </p:cNvSpPr>
            <p:nvPr/>
          </p:nvSpPr>
          <p:spPr bwMode="auto">
            <a:xfrm>
              <a:off x="4427538" y="5316538"/>
              <a:ext cx="20637" cy="23812"/>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388CA2"/>
            </a:solidFill>
            <a:ln w="6" cap="flat">
              <a:solidFill>
                <a:srgbClr val="388CA2"/>
              </a:solidFill>
              <a:prstDash val="solid"/>
              <a:bevel/>
              <a:headEnd/>
              <a:tailEnd/>
            </a:ln>
          </p:spPr>
          <p:txBody>
            <a:bodyPr/>
            <a:lstStyle/>
            <a:p>
              <a:endParaRPr lang="de-DE">
                <a:latin typeface="Arial" pitchFamily="34" charset="0"/>
                <a:cs typeface="Arial" pitchFamily="34" charset="0"/>
              </a:endParaRPr>
            </a:p>
          </p:txBody>
        </p:sp>
        <p:sp>
          <p:nvSpPr>
            <p:cNvPr id="367" name="Freeform 57"/>
            <p:cNvSpPr>
              <a:spLocks/>
            </p:cNvSpPr>
            <p:nvPr/>
          </p:nvSpPr>
          <p:spPr bwMode="auto">
            <a:xfrm>
              <a:off x="3209925" y="5494338"/>
              <a:ext cx="1233488" cy="396875"/>
            </a:xfrm>
            <a:custGeom>
              <a:avLst/>
              <a:gdLst>
                <a:gd name="T0" fmla="*/ 2147483647 w 6629"/>
                <a:gd name="T1" fmla="*/ 2147483647 h 2021"/>
                <a:gd name="T2" fmla="*/ 2147483647 w 6629"/>
                <a:gd name="T3" fmla="*/ 2147483647 h 2021"/>
                <a:gd name="T4" fmla="*/ 2147483647 w 6629"/>
                <a:gd name="T5" fmla="*/ 2147483647 h 2021"/>
                <a:gd name="T6" fmla="*/ 2147483647 w 6629"/>
                <a:gd name="T7" fmla="*/ 2147483647 h 2021"/>
                <a:gd name="T8" fmla="*/ 2147483647 w 6629"/>
                <a:gd name="T9" fmla="*/ 2147483647 h 2021"/>
                <a:gd name="T10" fmla="*/ 2147483647 w 6629"/>
                <a:gd name="T11" fmla="*/ 2147483647 h 2021"/>
                <a:gd name="T12" fmla="*/ 2147483647 w 6629"/>
                <a:gd name="T13" fmla="*/ 2147483647 h 2021"/>
                <a:gd name="T14" fmla="*/ 2147483647 w 6629"/>
                <a:gd name="T15" fmla="*/ 2147483647 h 2021"/>
                <a:gd name="T16" fmla="*/ 2147483647 w 6629"/>
                <a:gd name="T17" fmla="*/ 2147483647 h 2021"/>
                <a:gd name="T18" fmla="*/ 2147483647 w 6629"/>
                <a:gd name="T19" fmla="*/ 2147483647 h 2021"/>
                <a:gd name="T20" fmla="*/ 2147483647 w 6629"/>
                <a:gd name="T21" fmla="*/ 2147483647 h 2021"/>
                <a:gd name="T22" fmla="*/ 2147483647 w 6629"/>
                <a:gd name="T23" fmla="*/ 2147483647 h 2021"/>
                <a:gd name="T24" fmla="*/ 2147483647 w 6629"/>
                <a:gd name="T25" fmla="*/ 2147483647 h 2021"/>
                <a:gd name="T26" fmla="*/ 2147483647 w 6629"/>
                <a:gd name="T27" fmla="*/ 2147483647 h 2021"/>
                <a:gd name="T28" fmla="*/ 2147483647 w 6629"/>
                <a:gd name="T29" fmla="*/ 2147483647 h 20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29"/>
                <a:gd name="T46" fmla="*/ 0 h 2021"/>
                <a:gd name="T47" fmla="*/ 6629 w 6629"/>
                <a:gd name="T48" fmla="*/ 2021 h 20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29" h="2021">
                  <a:moveTo>
                    <a:pt x="11" y="1988"/>
                  </a:moveTo>
                  <a:lnTo>
                    <a:pt x="2203" y="884"/>
                  </a:lnTo>
                  <a:cubicBezTo>
                    <a:pt x="2205" y="883"/>
                    <a:pt x="2208" y="883"/>
                    <a:pt x="2210" y="882"/>
                  </a:cubicBezTo>
                  <a:lnTo>
                    <a:pt x="4402" y="850"/>
                  </a:lnTo>
                  <a:lnTo>
                    <a:pt x="4397" y="852"/>
                  </a:lnTo>
                  <a:lnTo>
                    <a:pt x="6605" y="4"/>
                  </a:lnTo>
                  <a:cubicBezTo>
                    <a:pt x="6613" y="0"/>
                    <a:pt x="6622" y="4"/>
                    <a:pt x="6625" y="13"/>
                  </a:cubicBezTo>
                  <a:cubicBezTo>
                    <a:pt x="6629" y="21"/>
                    <a:pt x="6624" y="30"/>
                    <a:pt x="6616" y="33"/>
                  </a:cubicBezTo>
                  <a:lnTo>
                    <a:pt x="4408" y="881"/>
                  </a:lnTo>
                  <a:cubicBezTo>
                    <a:pt x="4406" y="882"/>
                    <a:pt x="4405" y="882"/>
                    <a:pt x="4403" y="882"/>
                  </a:cubicBezTo>
                  <a:lnTo>
                    <a:pt x="2211" y="914"/>
                  </a:lnTo>
                  <a:lnTo>
                    <a:pt x="2218" y="913"/>
                  </a:lnTo>
                  <a:lnTo>
                    <a:pt x="26" y="2017"/>
                  </a:lnTo>
                  <a:cubicBezTo>
                    <a:pt x="18" y="2021"/>
                    <a:pt x="8" y="2018"/>
                    <a:pt x="4" y="2010"/>
                  </a:cubicBezTo>
                  <a:cubicBezTo>
                    <a:pt x="0" y="2002"/>
                    <a:pt x="3" y="1992"/>
                    <a:pt x="11" y="1988"/>
                  </a:cubicBezTo>
                  <a:close/>
                </a:path>
              </a:pathLst>
            </a:custGeom>
            <a:solidFill>
              <a:srgbClr val="CB7833"/>
            </a:solidFill>
            <a:ln w="6" cap="flat">
              <a:solidFill>
                <a:srgbClr val="CB7833"/>
              </a:solidFill>
              <a:prstDash val="solid"/>
              <a:bevel/>
              <a:headEnd/>
              <a:tailEnd/>
            </a:ln>
          </p:spPr>
          <p:txBody>
            <a:bodyPr/>
            <a:lstStyle/>
            <a:p>
              <a:endParaRPr lang="de-DE">
                <a:latin typeface="Arial" pitchFamily="34" charset="0"/>
                <a:cs typeface="Arial" pitchFamily="34" charset="0"/>
              </a:endParaRPr>
            </a:p>
          </p:txBody>
        </p:sp>
        <p:sp>
          <p:nvSpPr>
            <p:cNvPr id="368" name="Oval 58"/>
            <p:cNvSpPr>
              <a:spLocks noChangeArrowheads="1"/>
            </p:cNvSpPr>
            <p:nvPr/>
          </p:nvSpPr>
          <p:spPr bwMode="auto">
            <a:xfrm>
              <a:off x="3201988" y="5875338"/>
              <a:ext cx="17462" cy="19050"/>
            </a:xfrm>
            <a:prstGeom prst="ellipse">
              <a:avLst/>
            </a:prstGeom>
            <a:solidFill>
              <a:srgbClr val="CC7B3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69" name="Freeform 59"/>
            <p:cNvSpPr>
              <a:spLocks noEditPoints="1"/>
            </p:cNvSpPr>
            <p:nvPr/>
          </p:nvSpPr>
          <p:spPr bwMode="auto">
            <a:xfrm>
              <a:off x="3200400" y="5873750"/>
              <a:ext cx="20638"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CB7833"/>
            </a:solidFill>
            <a:ln w="6" cap="flat">
              <a:solidFill>
                <a:srgbClr val="CB7833"/>
              </a:solidFill>
              <a:prstDash val="solid"/>
              <a:bevel/>
              <a:headEnd/>
              <a:tailEnd/>
            </a:ln>
          </p:spPr>
          <p:txBody>
            <a:bodyPr/>
            <a:lstStyle/>
            <a:p>
              <a:endParaRPr lang="de-DE">
                <a:latin typeface="Arial" pitchFamily="34" charset="0"/>
                <a:cs typeface="Arial" pitchFamily="34" charset="0"/>
              </a:endParaRPr>
            </a:p>
          </p:txBody>
        </p:sp>
        <p:sp>
          <p:nvSpPr>
            <p:cNvPr id="370" name="Oval 60"/>
            <p:cNvSpPr>
              <a:spLocks noChangeArrowheads="1"/>
            </p:cNvSpPr>
            <p:nvPr/>
          </p:nvSpPr>
          <p:spPr bwMode="auto">
            <a:xfrm>
              <a:off x="3609975" y="5659438"/>
              <a:ext cx="20638" cy="22225"/>
            </a:xfrm>
            <a:prstGeom prst="ellipse">
              <a:avLst/>
            </a:prstGeom>
            <a:solidFill>
              <a:srgbClr val="CC7B3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71" name="Freeform 61"/>
            <p:cNvSpPr>
              <a:spLocks noEditPoints="1"/>
            </p:cNvSpPr>
            <p:nvPr/>
          </p:nvSpPr>
          <p:spPr bwMode="auto">
            <a:xfrm>
              <a:off x="3608388" y="5657850"/>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CB7833"/>
            </a:solidFill>
            <a:ln w="6" cap="flat">
              <a:solidFill>
                <a:srgbClr val="CB7833"/>
              </a:solidFill>
              <a:prstDash val="solid"/>
              <a:bevel/>
              <a:headEnd/>
              <a:tailEnd/>
            </a:ln>
          </p:spPr>
          <p:txBody>
            <a:bodyPr/>
            <a:lstStyle/>
            <a:p>
              <a:endParaRPr lang="de-DE">
                <a:latin typeface="Arial" pitchFamily="34" charset="0"/>
                <a:cs typeface="Arial" pitchFamily="34" charset="0"/>
              </a:endParaRPr>
            </a:p>
          </p:txBody>
        </p:sp>
        <p:sp>
          <p:nvSpPr>
            <p:cNvPr id="372" name="Oval 62"/>
            <p:cNvSpPr>
              <a:spLocks noChangeArrowheads="1"/>
            </p:cNvSpPr>
            <p:nvPr/>
          </p:nvSpPr>
          <p:spPr bwMode="auto">
            <a:xfrm>
              <a:off x="4017963" y="5653088"/>
              <a:ext cx="20637" cy="22225"/>
            </a:xfrm>
            <a:prstGeom prst="ellipse">
              <a:avLst/>
            </a:prstGeom>
            <a:solidFill>
              <a:srgbClr val="CC7B3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73" name="Freeform 63"/>
            <p:cNvSpPr>
              <a:spLocks noEditPoints="1"/>
            </p:cNvSpPr>
            <p:nvPr/>
          </p:nvSpPr>
          <p:spPr bwMode="auto">
            <a:xfrm>
              <a:off x="4016375" y="5651500"/>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CB7833"/>
            </a:solidFill>
            <a:ln w="6" cap="flat">
              <a:solidFill>
                <a:srgbClr val="CB7833"/>
              </a:solidFill>
              <a:prstDash val="solid"/>
              <a:bevel/>
              <a:headEnd/>
              <a:tailEnd/>
            </a:ln>
          </p:spPr>
          <p:txBody>
            <a:bodyPr/>
            <a:lstStyle/>
            <a:p>
              <a:endParaRPr lang="de-DE">
                <a:latin typeface="Arial" pitchFamily="34" charset="0"/>
                <a:cs typeface="Arial" pitchFamily="34" charset="0"/>
              </a:endParaRPr>
            </a:p>
          </p:txBody>
        </p:sp>
        <p:sp>
          <p:nvSpPr>
            <p:cNvPr id="374" name="Oval 64"/>
            <p:cNvSpPr>
              <a:spLocks noChangeArrowheads="1"/>
            </p:cNvSpPr>
            <p:nvPr/>
          </p:nvSpPr>
          <p:spPr bwMode="auto">
            <a:xfrm>
              <a:off x="4429125" y="5486400"/>
              <a:ext cx="17463" cy="22225"/>
            </a:xfrm>
            <a:prstGeom prst="ellipse">
              <a:avLst/>
            </a:prstGeom>
            <a:solidFill>
              <a:srgbClr val="CC7B38"/>
            </a:solidFill>
            <a:ln w="0">
              <a:solidFill>
                <a:srgbClr val="000000"/>
              </a:solidFill>
              <a:round/>
              <a:headEnd/>
              <a:tailEnd/>
            </a:ln>
          </p:spPr>
          <p:txBody>
            <a:bodyPr/>
            <a:lstStyle/>
            <a:p>
              <a:endParaRPr lang="de-DE">
                <a:latin typeface="Arial" pitchFamily="34" charset="0"/>
                <a:cs typeface="Arial" pitchFamily="34" charset="0"/>
              </a:endParaRPr>
            </a:p>
          </p:txBody>
        </p:sp>
        <p:sp>
          <p:nvSpPr>
            <p:cNvPr id="375" name="Freeform 65"/>
            <p:cNvSpPr>
              <a:spLocks noEditPoints="1"/>
            </p:cNvSpPr>
            <p:nvPr/>
          </p:nvSpPr>
          <p:spPr bwMode="auto">
            <a:xfrm>
              <a:off x="4427538" y="5484813"/>
              <a:ext cx="20637"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CB7833"/>
            </a:solidFill>
            <a:ln w="6" cap="flat">
              <a:solidFill>
                <a:srgbClr val="CB7833"/>
              </a:solidFill>
              <a:prstDash val="solid"/>
              <a:bevel/>
              <a:headEnd/>
              <a:tailEnd/>
            </a:ln>
          </p:spPr>
          <p:txBody>
            <a:bodyPr/>
            <a:lstStyle/>
            <a:p>
              <a:endParaRPr lang="de-DE">
                <a:latin typeface="Arial" pitchFamily="34" charset="0"/>
                <a:cs typeface="Arial" pitchFamily="34" charset="0"/>
              </a:endParaRPr>
            </a:p>
          </p:txBody>
        </p:sp>
        <p:sp>
          <p:nvSpPr>
            <p:cNvPr id="376" name="Freeform 66"/>
            <p:cNvSpPr>
              <a:spLocks/>
            </p:cNvSpPr>
            <p:nvPr/>
          </p:nvSpPr>
          <p:spPr bwMode="auto">
            <a:xfrm>
              <a:off x="3209925" y="5522913"/>
              <a:ext cx="1231900" cy="377825"/>
            </a:xfrm>
            <a:custGeom>
              <a:avLst/>
              <a:gdLst>
                <a:gd name="T0" fmla="*/ 2147483647 w 6627"/>
                <a:gd name="T1" fmla="*/ 2147483647 h 1923"/>
                <a:gd name="T2" fmla="*/ 2147483647 w 6627"/>
                <a:gd name="T3" fmla="*/ 2147483647 h 1923"/>
                <a:gd name="T4" fmla="*/ 2147483647 w 6627"/>
                <a:gd name="T5" fmla="*/ 2147483647 h 1923"/>
                <a:gd name="T6" fmla="*/ 2147483647 w 6627"/>
                <a:gd name="T7" fmla="*/ 2147483647 h 1923"/>
                <a:gd name="T8" fmla="*/ 2147483647 w 6627"/>
                <a:gd name="T9" fmla="*/ 0 h 1923"/>
                <a:gd name="T10" fmla="*/ 2147483647 w 6627"/>
                <a:gd name="T11" fmla="*/ 2147483647 h 1923"/>
                <a:gd name="T12" fmla="*/ 2147483647 w 6627"/>
                <a:gd name="T13" fmla="*/ 2147483647 h 1923"/>
                <a:gd name="T14" fmla="*/ 2147483647 w 6627"/>
                <a:gd name="T15" fmla="*/ 2147483647 h 1923"/>
                <a:gd name="T16" fmla="*/ 2147483647 w 6627"/>
                <a:gd name="T17" fmla="*/ 2147483647 h 1923"/>
                <a:gd name="T18" fmla="*/ 2147483647 w 6627"/>
                <a:gd name="T19" fmla="*/ 2147483647 h 1923"/>
                <a:gd name="T20" fmla="*/ 2147483647 w 6627"/>
                <a:gd name="T21" fmla="*/ 2147483647 h 1923"/>
                <a:gd name="T22" fmla="*/ 2147483647 w 6627"/>
                <a:gd name="T23" fmla="*/ 2147483647 h 1923"/>
                <a:gd name="T24" fmla="*/ 2147483647 w 6627"/>
                <a:gd name="T25" fmla="*/ 2147483647 h 19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27"/>
                <a:gd name="T40" fmla="*/ 0 h 1923"/>
                <a:gd name="T41" fmla="*/ 6627 w 6627"/>
                <a:gd name="T42" fmla="*/ 1923 h 19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27" h="1923">
                  <a:moveTo>
                    <a:pt x="12" y="1890"/>
                  </a:moveTo>
                  <a:lnTo>
                    <a:pt x="2204" y="930"/>
                  </a:lnTo>
                  <a:lnTo>
                    <a:pt x="4396" y="18"/>
                  </a:lnTo>
                  <a:cubicBezTo>
                    <a:pt x="4398" y="17"/>
                    <a:pt x="4400" y="16"/>
                    <a:pt x="4402" y="16"/>
                  </a:cubicBezTo>
                  <a:lnTo>
                    <a:pt x="6610" y="0"/>
                  </a:lnTo>
                  <a:cubicBezTo>
                    <a:pt x="6619" y="0"/>
                    <a:pt x="6626" y="8"/>
                    <a:pt x="6626" y="16"/>
                  </a:cubicBezTo>
                  <a:cubicBezTo>
                    <a:pt x="6627" y="25"/>
                    <a:pt x="6619" y="32"/>
                    <a:pt x="6611" y="32"/>
                  </a:cubicBezTo>
                  <a:lnTo>
                    <a:pt x="4403" y="48"/>
                  </a:lnTo>
                  <a:lnTo>
                    <a:pt x="4409" y="47"/>
                  </a:lnTo>
                  <a:lnTo>
                    <a:pt x="2217" y="959"/>
                  </a:lnTo>
                  <a:lnTo>
                    <a:pt x="25" y="1919"/>
                  </a:lnTo>
                  <a:cubicBezTo>
                    <a:pt x="17" y="1923"/>
                    <a:pt x="7" y="1919"/>
                    <a:pt x="4" y="1911"/>
                  </a:cubicBezTo>
                  <a:cubicBezTo>
                    <a:pt x="0" y="1903"/>
                    <a:pt x="4" y="1893"/>
                    <a:pt x="12" y="1890"/>
                  </a:cubicBezTo>
                  <a:close/>
                </a:path>
              </a:pathLst>
            </a:custGeom>
            <a:solidFill>
              <a:srgbClr val="4A7EBB"/>
            </a:solidFill>
            <a:ln w="6" cap="flat">
              <a:solidFill>
                <a:srgbClr val="4A7EBB"/>
              </a:solidFill>
              <a:prstDash val="solid"/>
              <a:bevel/>
              <a:headEnd/>
              <a:tailEnd/>
            </a:ln>
          </p:spPr>
          <p:txBody>
            <a:bodyPr/>
            <a:lstStyle/>
            <a:p>
              <a:endParaRPr lang="de-DE">
                <a:latin typeface="Arial" pitchFamily="34" charset="0"/>
                <a:cs typeface="Arial" pitchFamily="34" charset="0"/>
              </a:endParaRPr>
            </a:p>
          </p:txBody>
        </p:sp>
        <p:sp>
          <p:nvSpPr>
            <p:cNvPr id="377" name="Oval 67"/>
            <p:cNvSpPr>
              <a:spLocks noChangeArrowheads="1"/>
            </p:cNvSpPr>
            <p:nvPr/>
          </p:nvSpPr>
          <p:spPr bwMode="auto">
            <a:xfrm>
              <a:off x="3201988" y="5884863"/>
              <a:ext cx="17462" cy="22225"/>
            </a:xfrm>
            <a:prstGeom prst="ellipse">
              <a:avLst/>
            </a:prstGeom>
            <a:solidFill>
              <a:srgbClr val="4F81B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78" name="Freeform 68"/>
            <p:cNvSpPr>
              <a:spLocks noEditPoints="1"/>
            </p:cNvSpPr>
            <p:nvPr/>
          </p:nvSpPr>
          <p:spPr bwMode="auto">
            <a:xfrm>
              <a:off x="3200400" y="5883275"/>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4A7EBB"/>
            </a:solidFill>
            <a:ln w="6" cap="flat">
              <a:solidFill>
                <a:srgbClr val="4A7EBB"/>
              </a:solidFill>
              <a:prstDash val="solid"/>
              <a:bevel/>
              <a:headEnd/>
              <a:tailEnd/>
            </a:ln>
          </p:spPr>
          <p:txBody>
            <a:bodyPr/>
            <a:lstStyle/>
            <a:p>
              <a:endParaRPr lang="de-DE">
                <a:latin typeface="Arial" pitchFamily="34" charset="0"/>
                <a:cs typeface="Arial" pitchFamily="34" charset="0"/>
              </a:endParaRPr>
            </a:p>
          </p:txBody>
        </p:sp>
        <p:sp>
          <p:nvSpPr>
            <p:cNvPr id="379" name="Oval 69"/>
            <p:cNvSpPr>
              <a:spLocks noChangeArrowheads="1"/>
            </p:cNvSpPr>
            <p:nvPr/>
          </p:nvSpPr>
          <p:spPr bwMode="auto">
            <a:xfrm>
              <a:off x="3609975" y="5697538"/>
              <a:ext cx="20638" cy="19050"/>
            </a:xfrm>
            <a:prstGeom prst="ellipse">
              <a:avLst/>
            </a:prstGeom>
            <a:solidFill>
              <a:srgbClr val="4F81B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80" name="Freeform 70"/>
            <p:cNvSpPr>
              <a:spLocks noEditPoints="1"/>
            </p:cNvSpPr>
            <p:nvPr/>
          </p:nvSpPr>
          <p:spPr bwMode="auto">
            <a:xfrm>
              <a:off x="3608388" y="5695950"/>
              <a:ext cx="23812" cy="22225"/>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4A7EBB"/>
            </a:solidFill>
            <a:ln w="6" cap="flat">
              <a:solidFill>
                <a:srgbClr val="4A7EBB"/>
              </a:solidFill>
              <a:prstDash val="solid"/>
              <a:bevel/>
              <a:headEnd/>
              <a:tailEnd/>
            </a:ln>
          </p:spPr>
          <p:txBody>
            <a:bodyPr/>
            <a:lstStyle/>
            <a:p>
              <a:endParaRPr lang="de-DE">
                <a:latin typeface="Arial" pitchFamily="34" charset="0"/>
                <a:cs typeface="Arial" pitchFamily="34" charset="0"/>
              </a:endParaRPr>
            </a:p>
          </p:txBody>
        </p:sp>
        <p:sp>
          <p:nvSpPr>
            <p:cNvPr id="381" name="Oval 71"/>
            <p:cNvSpPr>
              <a:spLocks noChangeArrowheads="1"/>
            </p:cNvSpPr>
            <p:nvPr/>
          </p:nvSpPr>
          <p:spPr bwMode="auto">
            <a:xfrm>
              <a:off x="4017963" y="5521325"/>
              <a:ext cx="20637" cy="19050"/>
            </a:xfrm>
            <a:prstGeom prst="ellipse">
              <a:avLst/>
            </a:prstGeom>
            <a:solidFill>
              <a:srgbClr val="4F81B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82" name="Freeform 72"/>
            <p:cNvSpPr>
              <a:spLocks noEditPoints="1"/>
            </p:cNvSpPr>
            <p:nvPr/>
          </p:nvSpPr>
          <p:spPr bwMode="auto">
            <a:xfrm>
              <a:off x="4016375" y="5519738"/>
              <a:ext cx="23813" cy="22225"/>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4A7EBB"/>
            </a:solidFill>
            <a:ln w="6" cap="flat">
              <a:solidFill>
                <a:srgbClr val="4A7EBB"/>
              </a:solidFill>
              <a:prstDash val="solid"/>
              <a:bevel/>
              <a:headEnd/>
              <a:tailEnd/>
            </a:ln>
          </p:spPr>
          <p:txBody>
            <a:bodyPr/>
            <a:lstStyle/>
            <a:p>
              <a:endParaRPr lang="de-DE">
                <a:latin typeface="Arial" pitchFamily="34" charset="0"/>
                <a:cs typeface="Arial" pitchFamily="34" charset="0"/>
              </a:endParaRPr>
            </a:p>
          </p:txBody>
        </p:sp>
        <p:sp>
          <p:nvSpPr>
            <p:cNvPr id="383" name="Oval 73"/>
            <p:cNvSpPr>
              <a:spLocks noChangeArrowheads="1"/>
            </p:cNvSpPr>
            <p:nvPr/>
          </p:nvSpPr>
          <p:spPr bwMode="auto">
            <a:xfrm>
              <a:off x="4429125" y="5514975"/>
              <a:ext cx="17463" cy="22225"/>
            </a:xfrm>
            <a:prstGeom prst="ellipse">
              <a:avLst/>
            </a:prstGeom>
            <a:solidFill>
              <a:srgbClr val="4F81B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84" name="Freeform 74"/>
            <p:cNvSpPr>
              <a:spLocks noEditPoints="1"/>
            </p:cNvSpPr>
            <p:nvPr/>
          </p:nvSpPr>
          <p:spPr bwMode="auto">
            <a:xfrm>
              <a:off x="4427538" y="5513388"/>
              <a:ext cx="20637"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4A7EBB"/>
            </a:solidFill>
            <a:ln w="6" cap="flat">
              <a:solidFill>
                <a:srgbClr val="4A7EBB"/>
              </a:solidFill>
              <a:prstDash val="solid"/>
              <a:bevel/>
              <a:headEnd/>
              <a:tailEnd/>
            </a:ln>
          </p:spPr>
          <p:txBody>
            <a:bodyPr/>
            <a:lstStyle/>
            <a:p>
              <a:endParaRPr lang="de-DE">
                <a:latin typeface="Arial" pitchFamily="34" charset="0"/>
                <a:cs typeface="Arial" pitchFamily="34" charset="0"/>
              </a:endParaRPr>
            </a:p>
          </p:txBody>
        </p:sp>
        <p:sp>
          <p:nvSpPr>
            <p:cNvPr id="385" name="Freeform 75"/>
            <p:cNvSpPr>
              <a:spLocks/>
            </p:cNvSpPr>
            <p:nvPr/>
          </p:nvSpPr>
          <p:spPr bwMode="auto">
            <a:xfrm>
              <a:off x="3209925" y="5224463"/>
              <a:ext cx="1233488" cy="715962"/>
            </a:xfrm>
            <a:custGeom>
              <a:avLst/>
              <a:gdLst>
                <a:gd name="T0" fmla="*/ 2147483647 w 6628"/>
                <a:gd name="T1" fmla="*/ 2147483647 h 3652"/>
                <a:gd name="T2" fmla="*/ 2147483647 w 6628"/>
                <a:gd name="T3" fmla="*/ 2147483647 h 3652"/>
                <a:gd name="T4" fmla="*/ 2147483647 w 6628"/>
                <a:gd name="T5" fmla="*/ 2147483647 h 3652"/>
                <a:gd name="T6" fmla="*/ 2147483647 w 6628"/>
                <a:gd name="T7" fmla="*/ 2147483647 h 3652"/>
                <a:gd name="T8" fmla="*/ 2147483647 w 6628"/>
                <a:gd name="T9" fmla="*/ 2147483647 h 3652"/>
                <a:gd name="T10" fmla="*/ 2147483647 w 6628"/>
                <a:gd name="T11" fmla="*/ 2147483647 h 3652"/>
                <a:gd name="T12" fmla="*/ 2147483647 w 6628"/>
                <a:gd name="T13" fmla="*/ 2147483647 h 3652"/>
                <a:gd name="T14" fmla="*/ 2147483647 w 6628"/>
                <a:gd name="T15" fmla="*/ 2147483647 h 3652"/>
                <a:gd name="T16" fmla="*/ 2147483647 w 6628"/>
                <a:gd name="T17" fmla="*/ 2147483647 h 3652"/>
                <a:gd name="T18" fmla="*/ 2147483647 w 6628"/>
                <a:gd name="T19" fmla="*/ 2147483647 h 3652"/>
                <a:gd name="T20" fmla="*/ 2147483647 w 6628"/>
                <a:gd name="T21" fmla="*/ 2147483647 h 3652"/>
                <a:gd name="T22" fmla="*/ 2147483647 w 6628"/>
                <a:gd name="T23" fmla="*/ 2147483647 h 3652"/>
                <a:gd name="T24" fmla="*/ 2147483647 w 6628"/>
                <a:gd name="T25" fmla="*/ 2147483647 h 36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28"/>
                <a:gd name="T40" fmla="*/ 0 h 3652"/>
                <a:gd name="T41" fmla="*/ 6628 w 6628"/>
                <a:gd name="T42" fmla="*/ 3652 h 36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28" h="3652">
                  <a:moveTo>
                    <a:pt x="13" y="3619"/>
                  </a:moveTo>
                  <a:lnTo>
                    <a:pt x="2205" y="3011"/>
                  </a:lnTo>
                  <a:lnTo>
                    <a:pt x="2200" y="3014"/>
                  </a:lnTo>
                  <a:lnTo>
                    <a:pt x="4392" y="1398"/>
                  </a:lnTo>
                  <a:lnTo>
                    <a:pt x="6601" y="5"/>
                  </a:lnTo>
                  <a:cubicBezTo>
                    <a:pt x="6608" y="0"/>
                    <a:pt x="6618" y="2"/>
                    <a:pt x="6623" y="10"/>
                  </a:cubicBezTo>
                  <a:cubicBezTo>
                    <a:pt x="6628" y="17"/>
                    <a:pt x="6625" y="27"/>
                    <a:pt x="6618" y="32"/>
                  </a:cubicBezTo>
                  <a:lnTo>
                    <a:pt x="4411" y="1423"/>
                  </a:lnTo>
                  <a:lnTo>
                    <a:pt x="2219" y="3039"/>
                  </a:lnTo>
                  <a:cubicBezTo>
                    <a:pt x="2217" y="3041"/>
                    <a:pt x="2216" y="3041"/>
                    <a:pt x="2214" y="3042"/>
                  </a:cubicBezTo>
                  <a:lnTo>
                    <a:pt x="22" y="3650"/>
                  </a:lnTo>
                  <a:cubicBezTo>
                    <a:pt x="13" y="3652"/>
                    <a:pt x="4" y="3647"/>
                    <a:pt x="2" y="3639"/>
                  </a:cubicBezTo>
                  <a:cubicBezTo>
                    <a:pt x="0" y="3630"/>
                    <a:pt x="5" y="3621"/>
                    <a:pt x="13" y="3619"/>
                  </a:cubicBezTo>
                  <a:close/>
                </a:path>
              </a:pathLst>
            </a:custGeom>
            <a:solidFill>
              <a:srgbClr val="BE4B48"/>
            </a:solidFill>
            <a:ln w="6" cap="flat">
              <a:solidFill>
                <a:srgbClr val="BE4B48"/>
              </a:solidFill>
              <a:prstDash val="solid"/>
              <a:bevel/>
              <a:headEnd/>
              <a:tailEnd/>
            </a:ln>
          </p:spPr>
          <p:txBody>
            <a:bodyPr/>
            <a:lstStyle/>
            <a:p>
              <a:endParaRPr lang="de-DE">
                <a:latin typeface="Arial" pitchFamily="34" charset="0"/>
                <a:cs typeface="Arial" pitchFamily="34" charset="0"/>
              </a:endParaRPr>
            </a:p>
          </p:txBody>
        </p:sp>
        <p:sp>
          <p:nvSpPr>
            <p:cNvPr id="386" name="Oval 76"/>
            <p:cNvSpPr>
              <a:spLocks noChangeArrowheads="1"/>
            </p:cNvSpPr>
            <p:nvPr/>
          </p:nvSpPr>
          <p:spPr bwMode="auto">
            <a:xfrm>
              <a:off x="3201988" y="5926138"/>
              <a:ext cx="17462" cy="19050"/>
            </a:xfrm>
            <a:prstGeom prst="ellipse">
              <a:avLst/>
            </a:prstGeom>
            <a:solidFill>
              <a:srgbClr val="C0504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87" name="Freeform 77"/>
            <p:cNvSpPr>
              <a:spLocks noEditPoints="1"/>
            </p:cNvSpPr>
            <p:nvPr/>
          </p:nvSpPr>
          <p:spPr bwMode="auto">
            <a:xfrm>
              <a:off x="3200400" y="5924550"/>
              <a:ext cx="20638"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BE4B48"/>
            </a:solidFill>
            <a:ln w="6" cap="flat">
              <a:solidFill>
                <a:srgbClr val="BE4B48"/>
              </a:solidFill>
              <a:prstDash val="solid"/>
              <a:bevel/>
              <a:headEnd/>
              <a:tailEnd/>
            </a:ln>
          </p:spPr>
          <p:txBody>
            <a:bodyPr/>
            <a:lstStyle/>
            <a:p>
              <a:endParaRPr lang="de-DE">
                <a:latin typeface="Arial" pitchFamily="34" charset="0"/>
                <a:cs typeface="Arial" pitchFamily="34" charset="0"/>
              </a:endParaRPr>
            </a:p>
          </p:txBody>
        </p:sp>
        <p:sp>
          <p:nvSpPr>
            <p:cNvPr id="388" name="Oval 78"/>
            <p:cNvSpPr>
              <a:spLocks noChangeArrowheads="1"/>
            </p:cNvSpPr>
            <p:nvPr/>
          </p:nvSpPr>
          <p:spPr bwMode="auto">
            <a:xfrm>
              <a:off x="3609975" y="5810250"/>
              <a:ext cx="20638" cy="19050"/>
            </a:xfrm>
            <a:prstGeom prst="ellipse">
              <a:avLst/>
            </a:prstGeom>
            <a:solidFill>
              <a:srgbClr val="C0504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89" name="Freeform 79"/>
            <p:cNvSpPr>
              <a:spLocks noEditPoints="1"/>
            </p:cNvSpPr>
            <p:nvPr/>
          </p:nvSpPr>
          <p:spPr bwMode="auto">
            <a:xfrm>
              <a:off x="3608388" y="5808663"/>
              <a:ext cx="23812" cy="22225"/>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BE4B48"/>
            </a:solidFill>
            <a:ln w="6" cap="flat">
              <a:solidFill>
                <a:srgbClr val="BE4B48"/>
              </a:solidFill>
              <a:prstDash val="solid"/>
              <a:bevel/>
              <a:headEnd/>
              <a:tailEnd/>
            </a:ln>
          </p:spPr>
          <p:txBody>
            <a:bodyPr/>
            <a:lstStyle/>
            <a:p>
              <a:endParaRPr lang="de-DE">
                <a:latin typeface="Arial" pitchFamily="34" charset="0"/>
                <a:cs typeface="Arial" pitchFamily="34" charset="0"/>
              </a:endParaRPr>
            </a:p>
          </p:txBody>
        </p:sp>
        <p:sp>
          <p:nvSpPr>
            <p:cNvPr id="390" name="Oval 80"/>
            <p:cNvSpPr>
              <a:spLocks noChangeArrowheads="1"/>
            </p:cNvSpPr>
            <p:nvPr/>
          </p:nvSpPr>
          <p:spPr bwMode="auto">
            <a:xfrm>
              <a:off x="4017963" y="5489575"/>
              <a:ext cx="20637" cy="22225"/>
            </a:xfrm>
            <a:prstGeom prst="ellipse">
              <a:avLst/>
            </a:prstGeom>
            <a:solidFill>
              <a:srgbClr val="C0504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91" name="Freeform 81"/>
            <p:cNvSpPr>
              <a:spLocks noEditPoints="1"/>
            </p:cNvSpPr>
            <p:nvPr/>
          </p:nvSpPr>
          <p:spPr bwMode="auto">
            <a:xfrm>
              <a:off x="4016375" y="5487988"/>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BE4B48"/>
            </a:solidFill>
            <a:ln w="6" cap="flat">
              <a:solidFill>
                <a:srgbClr val="BE4B48"/>
              </a:solidFill>
              <a:prstDash val="solid"/>
              <a:bevel/>
              <a:headEnd/>
              <a:tailEnd/>
            </a:ln>
          </p:spPr>
          <p:txBody>
            <a:bodyPr/>
            <a:lstStyle/>
            <a:p>
              <a:endParaRPr lang="de-DE">
                <a:latin typeface="Arial" pitchFamily="34" charset="0"/>
                <a:cs typeface="Arial" pitchFamily="34" charset="0"/>
              </a:endParaRPr>
            </a:p>
          </p:txBody>
        </p:sp>
        <p:sp>
          <p:nvSpPr>
            <p:cNvPr id="392" name="Oval 82"/>
            <p:cNvSpPr>
              <a:spLocks noChangeArrowheads="1"/>
            </p:cNvSpPr>
            <p:nvPr/>
          </p:nvSpPr>
          <p:spPr bwMode="auto">
            <a:xfrm>
              <a:off x="4429125" y="5219700"/>
              <a:ext cx="17463" cy="19050"/>
            </a:xfrm>
            <a:prstGeom prst="ellipse">
              <a:avLst/>
            </a:prstGeom>
            <a:solidFill>
              <a:srgbClr val="C0504D"/>
            </a:solidFill>
            <a:ln w="0">
              <a:solidFill>
                <a:srgbClr val="000000"/>
              </a:solidFill>
              <a:round/>
              <a:headEnd/>
              <a:tailEnd/>
            </a:ln>
          </p:spPr>
          <p:txBody>
            <a:bodyPr/>
            <a:lstStyle/>
            <a:p>
              <a:endParaRPr lang="de-DE">
                <a:latin typeface="Arial" pitchFamily="34" charset="0"/>
                <a:cs typeface="Arial" pitchFamily="34" charset="0"/>
              </a:endParaRPr>
            </a:p>
          </p:txBody>
        </p:sp>
        <p:sp>
          <p:nvSpPr>
            <p:cNvPr id="393" name="Freeform 83"/>
            <p:cNvSpPr>
              <a:spLocks noEditPoints="1"/>
            </p:cNvSpPr>
            <p:nvPr/>
          </p:nvSpPr>
          <p:spPr bwMode="auto">
            <a:xfrm>
              <a:off x="4427538" y="5218113"/>
              <a:ext cx="20637"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BE4B48"/>
            </a:solidFill>
            <a:ln w="6" cap="flat">
              <a:solidFill>
                <a:srgbClr val="BE4B48"/>
              </a:solidFill>
              <a:prstDash val="solid"/>
              <a:bevel/>
              <a:headEnd/>
              <a:tailEnd/>
            </a:ln>
          </p:spPr>
          <p:txBody>
            <a:bodyPr/>
            <a:lstStyle/>
            <a:p>
              <a:endParaRPr lang="de-DE">
                <a:latin typeface="Arial" pitchFamily="34" charset="0"/>
                <a:cs typeface="Arial" pitchFamily="34" charset="0"/>
              </a:endParaRPr>
            </a:p>
          </p:txBody>
        </p:sp>
        <p:sp>
          <p:nvSpPr>
            <p:cNvPr id="394" name="Freeform 84"/>
            <p:cNvSpPr>
              <a:spLocks/>
            </p:cNvSpPr>
            <p:nvPr/>
          </p:nvSpPr>
          <p:spPr bwMode="auto">
            <a:xfrm>
              <a:off x="3209925" y="5564188"/>
              <a:ext cx="1233488" cy="279400"/>
            </a:xfrm>
            <a:custGeom>
              <a:avLst/>
              <a:gdLst>
                <a:gd name="T0" fmla="*/ 2147483647 w 6627"/>
                <a:gd name="T1" fmla="*/ 2147483647 h 1427"/>
                <a:gd name="T2" fmla="*/ 2147483647 w 6627"/>
                <a:gd name="T3" fmla="*/ 2147483647 h 1427"/>
                <a:gd name="T4" fmla="*/ 2147483647 w 6627"/>
                <a:gd name="T5" fmla="*/ 2147483647 h 1427"/>
                <a:gd name="T6" fmla="*/ 2147483647 w 6627"/>
                <a:gd name="T7" fmla="*/ 2147483647 h 1427"/>
                <a:gd name="T8" fmla="*/ 2147483647 w 6627"/>
                <a:gd name="T9" fmla="*/ 2147483647 h 1427"/>
                <a:gd name="T10" fmla="*/ 2147483647 w 6627"/>
                <a:gd name="T11" fmla="*/ 2147483647 h 1427"/>
                <a:gd name="T12" fmla="*/ 2147483647 w 6627"/>
                <a:gd name="T13" fmla="*/ 2147483647 h 1427"/>
                <a:gd name="T14" fmla="*/ 2147483647 w 6627"/>
                <a:gd name="T15" fmla="*/ 2147483647 h 1427"/>
                <a:gd name="T16" fmla="*/ 2147483647 w 6627"/>
                <a:gd name="T17" fmla="*/ 2147483647 h 1427"/>
                <a:gd name="T18" fmla="*/ 2147483647 w 6627"/>
                <a:gd name="T19" fmla="*/ 2147483647 h 1427"/>
                <a:gd name="T20" fmla="*/ 2147483647 w 6627"/>
                <a:gd name="T21" fmla="*/ 2147483647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27"/>
                <a:gd name="T34" fmla="*/ 0 h 1427"/>
                <a:gd name="T35" fmla="*/ 6627 w 66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27" h="1427">
                  <a:moveTo>
                    <a:pt x="15" y="1394"/>
                  </a:moveTo>
                  <a:lnTo>
                    <a:pt x="2207" y="994"/>
                  </a:lnTo>
                  <a:lnTo>
                    <a:pt x="4398" y="514"/>
                  </a:lnTo>
                  <a:lnTo>
                    <a:pt x="6606" y="2"/>
                  </a:lnTo>
                  <a:cubicBezTo>
                    <a:pt x="6614" y="0"/>
                    <a:pt x="6623" y="5"/>
                    <a:pt x="6625" y="14"/>
                  </a:cubicBezTo>
                  <a:cubicBezTo>
                    <a:pt x="6627" y="22"/>
                    <a:pt x="6622" y="31"/>
                    <a:pt x="6613" y="33"/>
                  </a:cubicBezTo>
                  <a:lnTo>
                    <a:pt x="4405" y="545"/>
                  </a:lnTo>
                  <a:lnTo>
                    <a:pt x="2212" y="1025"/>
                  </a:lnTo>
                  <a:lnTo>
                    <a:pt x="20" y="1425"/>
                  </a:lnTo>
                  <a:cubicBezTo>
                    <a:pt x="12" y="1427"/>
                    <a:pt x="3" y="1421"/>
                    <a:pt x="2" y="1412"/>
                  </a:cubicBezTo>
                  <a:cubicBezTo>
                    <a:pt x="0" y="1404"/>
                    <a:pt x="6" y="1395"/>
                    <a:pt x="15" y="1394"/>
                  </a:cubicBezTo>
                  <a:close/>
                </a:path>
              </a:pathLst>
            </a:custGeom>
            <a:solidFill>
              <a:srgbClr val="98B954"/>
            </a:solidFill>
            <a:ln w="6" cap="flat">
              <a:solidFill>
                <a:srgbClr val="98B954"/>
              </a:solidFill>
              <a:prstDash val="solid"/>
              <a:bevel/>
              <a:headEnd/>
              <a:tailEnd/>
            </a:ln>
          </p:spPr>
          <p:txBody>
            <a:bodyPr/>
            <a:lstStyle/>
            <a:p>
              <a:endParaRPr lang="de-DE">
                <a:latin typeface="Arial" pitchFamily="34" charset="0"/>
                <a:cs typeface="Arial" pitchFamily="34" charset="0"/>
              </a:endParaRPr>
            </a:p>
          </p:txBody>
        </p:sp>
        <p:sp>
          <p:nvSpPr>
            <p:cNvPr id="395" name="Oval 85"/>
            <p:cNvSpPr>
              <a:spLocks noChangeArrowheads="1"/>
            </p:cNvSpPr>
            <p:nvPr/>
          </p:nvSpPr>
          <p:spPr bwMode="auto">
            <a:xfrm>
              <a:off x="3201988" y="5829300"/>
              <a:ext cx="17462" cy="22225"/>
            </a:xfrm>
            <a:prstGeom prst="ellipse">
              <a:avLst/>
            </a:prstGeom>
            <a:solidFill>
              <a:srgbClr val="9BBB59"/>
            </a:solidFill>
            <a:ln w="0">
              <a:solidFill>
                <a:srgbClr val="000000"/>
              </a:solidFill>
              <a:round/>
              <a:headEnd/>
              <a:tailEnd/>
            </a:ln>
          </p:spPr>
          <p:txBody>
            <a:bodyPr/>
            <a:lstStyle/>
            <a:p>
              <a:endParaRPr lang="de-DE">
                <a:latin typeface="Arial" pitchFamily="34" charset="0"/>
                <a:cs typeface="Arial" pitchFamily="34" charset="0"/>
              </a:endParaRPr>
            </a:p>
          </p:txBody>
        </p:sp>
        <p:sp>
          <p:nvSpPr>
            <p:cNvPr id="396" name="Freeform 86"/>
            <p:cNvSpPr>
              <a:spLocks noEditPoints="1"/>
            </p:cNvSpPr>
            <p:nvPr/>
          </p:nvSpPr>
          <p:spPr bwMode="auto">
            <a:xfrm>
              <a:off x="3200400" y="5827713"/>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98B954"/>
            </a:solidFill>
            <a:ln w="6" cap="flat">
              <a:solidFill>
                <a:srgbClr val="98B954"/>
              </a:solidFill>
              <a:prstDash val="solid"/>
              <a:bevel/>
              <a:headEnd/>
              <a:tailEnd/>
            </a:ln>
          </p:spPr>
          <p:txBody>
            <a:bodyPr/>
            <a:lstStyle/>
            <a:p>
              <a:endParaRPr lang="de-DE">
                <a:latin typeface="Arial" pitchFamily="34" charset="0"/>
                <a:cs typeface="Arial" pitchFamily="34" charset="0"/>
              </a:endParaRPr>
            </a:p>
          </p:txBody>
        </p:sp>
        <p:sp>
          <p:nvSpPr>
            <p:cNvPr id="397" name="Oval 87"/>
            <p:cNvSpPr>
              <a:spLocks noChangeArrowheads="1"/>
            </p:cNvSpPr>
            <p:nvPr/>
          </p:nvSpPr>
          <p:spPr bwMode="auto">
            <a:xfrm>
              <a:off x="3609975" y="5749925"/>
              <a:ext cx="20638" cy="22225"/>
            </a:xfrm>
            <a:prstGeom prst="ellipse">
              <a:avLst/>
            </a:prstGeom>
            <a:solidFill>
              <a:srgbClr val="9BBB59"/>
            </a:solidFill>
            <a:ln w="0">
              <a:solidFill>
                <a:srgbClr val="000000"/>
              </a:solidFill>
              <a:round/>
              <a:headEnd/>
              <a:tailEnd/>
            </a:ln>
          </p:spPr>
          <p:txBody>
            <a:bodyPr/>
            <a:lstStyle/>
            <a:p>
              <a:endParaRPr lang="de-DE">
                <a:latin typeface="Arial" pitchFamily="34" charset="0"/>
                <a:cs typeface="Arial" pitchFamily="34" charset="0"/>
              </a:endParaRPr>
            </a:p>
          </p:txBody>
        </p:sp>
        <p:sp>
          <p:nvSpPr>
            <p:cNvPr id="398" name="Freeform 88"/>
            <p:cNvSpPr>
              <a:spLocks noEditPoints="1"/>
            </p:cNvSpPr>
            <p:nvPr/>
          </p:nvSpPr>
          <p:spPr bwMode="auto">
            <a:xfrm>
              <a:off x="3608388" y="5748338"/>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98B954"/>
            </a:solidFill>
            <a:ln w="6" cap="flat">
              <a:solidFill>
                <a:srgbClr val="98B954"/>
              </a:solidFill>
              <a:prstDash val="solid"/>
              <a:bevel/>
              <a:headEnd/>
              <a:tailEnd/>
            </a:ln>
          </p:spPr>
          <p:txBody>
            <a:bodyPr/>
            <a:lstStyle/>
            <a:p>
              <a:endParaRPr lang="de-DE">
                <a:latin typeface="Arial" pitchFamily="34" charset="0"/>
                <a:cs typeface="Arial" pitchFamily="34" charset="0"/>
              </a:endParaRPr>
            </a:p>
          </p:txBody>
        </p:sp>
        <p:sp>
          <p:nvSpPr>
            <p:cNvPr id="399" name="Oval 89"/>
            <p:cNvSpPr>
              <a:spLocks noChangeArrowheads="1"/>
            </p:cNvSpPr>
            <p:nvPr/>
          </p:nvSpPr>
          <p:spPr bwMode="auto">
            <a:xfrm>
              <a:off x="4017963" y="5656263"/>
              <a:ext cx="20637" cy="22225"/>
            </a:xfrm>
            <a:prstGeom prst="ellipse">
              <a:avLst/>
            </a:prstGeom>
            <a:solidFill>
              <a:srgbClr val="9BBB59"/>
            </a:solidFill>
            <a:ln w="0">
              <a:solidFill>
                <a:srgbClr val="000000"/>
              </a:solidFill>
              <a:round/>
              <a:headEnd/>
              <a:tailEnd/>
            </a:ln>
          </p:spPr>
          <p:txBody>
            <a:bodyPr/>
            <a:lstStyle/>
            <a:p>
              <a:endParaRPr lang="de-DE">
                <a:latin typeface="Arial" pitchFamily="34" charset="0"/>
                <a:cs typeface="Arial" pitchFamily="34" charset="0"/>
              </a:endParaRPr>
            </a:p>
          </p:txBody>
        </p:sp>
        <p:sp>
          <p:nvSpPr>
            <p:cNvPr id="400" name="Freeform 90"/>
            <p:cNvSpPr>
              <a:spLocks noEditPoints="1"/>
            </p:cNvSpPr>
            <p:nvPr/>
          </p:nvSpPr>
          <p:spPr bwMode="auto">
            <a:xfrm>
              <a:off x="4016375" y="5654675"/>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98B954"/>
            </a:solidFill>
            <a:ln w="6" cap="flat">
              <a:solidFill>
                <a:srgbClr val="98B954"/>
              </a:solidFill>
              <a:prstDash val="solid"/>
              <a:bevel/>
              <a:headEnd/>
              <a:tailEnd/>
            </a:ln>
          </p:spPr>
          <p:txBody>
            <a:bodyPr/>
            <a:lstStyle/>
            <a:p>
              <a:endParaRPr lang="de-DE">
                <a:latin typeface="Arial" pitchFamily="34" charset="0"/>
                <a:cs typeface="Arial" pitchFamily="34" charset="0"/>
              </a:endParaRPr>
            </a:p>
          </p:txBody>
        </p:sp>
        <p:sp>
          <p:nvSpPr>
            <p:cNvPr id="401" name="Oval 91"/>
            <p:cNvSpPr>
              <a:spLocks noChangeArrowheads="1"/>
            </p:cNvSpPr>
            <p:nvPr/>
          </p:nvSpPr>
          <p:spPr bwMode="auto">
            <a:xfrm>
              <a:off x="4429125" y="5556250"/>
              <a:ext cx="17463" cy="22225"/>
            </a:xfrm>
            <a:prstGeom prst="ellipse">
              <a:avLst/>
            </a:prstGeom>
            <a:solidFill>
              <a:srgbClr val="9BBB59"/>
            </a:solidFill>
            <a:ln w="0">
              <a:solidFill>
                <a:srgbClr val="000000"/>
              </a:solidFill>
              <a:round/>
              <a:headEnd/>
              <a:tailEnd/>
            </a:ln>
          </p:spPr>
          <p:txBody>
            <a:bodyPr/>
            <a:lstStyle/>
            <a:p>
              <a:endParaRPr lang="de-DE">
                <a:latin typeface="Arial" pitchFamily="34" charset="0"/>
                <a:cs typeface="Arial" pitchFamily="34" charset="0"/>
              </a:endParaRPr>
            </a:p>
          </p:txBody>
        </p:sp>
        <p:sp>
          <p:nvSpPr>
            <p:cNvPr id="402" name="Freeform 92"/>
            <p:cNvSpPr>
              <a:spLocks noEditPoints="1"/>
            </p:cNvSpPr>
            <p:nvPr/>
          </p:nvSpPr>
          <p:spPr bwMode="auto">
            <a:xfrm>
              <a:off x="4427538" y="5554663"/>
              <a:ext cx="20637"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98B954"/>
            </a:solidFill>
            <a:ln w="6" cap="flat">
              <a:solidFill>
                <a:srgbClr val="98B954"/>
              </a:solidFill>
              <a:prstDash val="solid"/>
              <a:bevel/>
              <a:headEnd/>
              <a:tailEnd/>
            </a:ln>
          </p:spPr>
          <p:txBody>
            <a:bodyPr/>
            <a:lstStyle/>
            <a:p>
              <a:endParaRPr lang="de-DE">
                <a:latin typeface="Arial" pitchFamily="34" charset="0"/>
                <a:cs typeface="Arial" pitchFamily="34" charset="0"/>
              </a:endParaRPr>
            </a:p>
          </p:txBody>
        </p:sp>
        <p:sp>
          <p:nvSpPr>
            <p:cNvPr id="403" name="Freeform 93"/>
            <p:cNvSpPr>
              <a:spLocks/>
            </p:cNvSpPr>
            <p:nvPr/>
          </p:nvSpPr>
          <p:spPr bwMode="auto">
            <a:xfrm>
              <a:off x="3209925" y="4995863"/>
              <a:ext cx="1233488" cy="825500"/>
            </a:xfrm>
            <a:custGeom>
              <a:avLst/>
              <a:gdLst>
                <a:gd name="T0" fmla="*/ 2147483647 w 6628"/>
                <a:gd name="T1" fmla="*/ 2147483647 h 4212"/>
                <a:gd name="T2" fmla="*/ 2147483647 w 6628"/>
                <a:gd name="T3" fmla="*/ 2147483647 h 4212"/>
                <a:gd name="T4" fmla="*/ 2147483647 w 6628"/>
                <a:gd name="T5" fmla="*/ 2147483647 h 4212"/>
                <a:gd name="T6" fmla="*/ 2147483647 w 6628"/>
                <a:gd name="T7" fmla="*/ 2147483647 h 4212"/>
                <a:gd name="T8" fmla="*/ 2147483647 w 6628"/>
                <a:gd name="T9" fmla="*/ 2147483647 h 4212"/>
                <a:gd name="T10" fmla="*/ 2147483647 w 6628"/>
                <a:gd name="T11" fmla="*/ 2147483647 h 4212"/>
                <a:gd name="T12" fmla="*/ 2147483647 w 6628"/>
                <a:gd name="T13" fmla="*/ 2147483647 h 4212"/>
                <a:gd name="T14" fmla="*/ 2147483647 w 6628"/>
                <a:gd name="T15" fmla="*/ 2147483647 h 4212"/>
                <a:gd name="T16" fmla="*/ 2147483647 w 6628"/>
                <a:gd name="T17" fmla="*/ 2147483647 h 4212"/>
                <a:gd name="T18" fmla="*/ 2147483647 w 6628"/>
                <a:gd name="T19" fmla="*/ 2147483647 h 4212"/>
                <a:gd name="T20" fmla="*/ 2147483647 w 6628"/>
                <a:gd name="T21" fmla="*/ 2147483647 h 4212"/>
                <a:gd name="T22" fmla="*/ 2147483647 w 6628"/>
                <a:gd name="T23" fmla="*/ 2147483647 h 4212"/>
                <a:gd name="T24" fmla="*/ 2147483647 w 6628"/>
                <a:gd name="T25" fmla="*/ 2147483647 h 4212"/>
                <a:gd name="T26" fmla="*/ 2147483647 w 6628"/>
                <a:gd name="T27" fmla="*/ 2147483647 h 4212"/>
                <a:gd name="T28" fmla="*/ 2147483647 w 6628"/>
                <a:gd name="T29" fmla="*/ 2147483647 h 4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28"/>
                <a:gd name="T46" fmla="*/ 0 h 4212"/>
                <a:gd name="T47" fmla="*/ 6628 w 6628"/>
                <a:gd name="T48" fmla="*/ 4212 h 4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28" h="4212">
                  <a:moveTo>
                    <a:pt x="7" y="4182"/>
                  </a:moveTo>
                  <a:lnTo>
                    <a:pt x="2199" y="2278"/>
                  </a:lnTo>
                  <a:cubicBezTo>
                    <a:pt x="2200" y="2278"/>
                    <a:pt x="2200" y="2277"/>
                    <a:pt x="2201" y="2277"/>
                  </a:cubicBezTo>
                  <a:lnTo>
                    <a:pt x="4393" y="869"/>
                  </a:lnTo>
                  <a:cubicBezTo>
                    <a:pt x="4394" y="868"/>
                    <a:pt x="4395" y="868"/>
                    <a:pt x="4396" y="868"/>
                  </a:cubicBezTo>
                  <a:lnTo>
                    <a:pt x="6604" y="4"/>
                  </a:lnTo>
                  <a:cubicBezTo>
                    <a:pt x="6612" y="0"/>
                    <a:pt x="6621" y="4"/>
                    <a:pt x="6624" y="13"/>
                  </a:cubicBezTo>
                  <a:cubicBezTo>
                    <a:pt x="6628" y="21"/>
                    <a:pt x="6624" y="30"/>
                    <a:pt x="6615" y="33"/>
                  </a:cubicBezTo>
                  <a:lnTo>
                    <a:pt x="4407" y="897"/>
                  </a:lnTo>
                  <a:lnTo>
                    <a:pt x="4410" y="896"/>
                  </a:lnTo>
                  <a:lnTo>
                    <a:pt x="2218" y="2304"/>
                  </a:lnTo>
                  <a:lnTo>
                    <a:pt x="2220" y="2303"/>
                  </a:lnTo>
                  <a:lnTo>
                    <a:pt x="28" y="4207"/>
                  </a:lnTo>
                  <a:cubicBezTo>
                    <a:pt x="21" y="4212"/>
                    <a:pt x="11" y="4212"/>
                    <a:pt x="5" y="4205"/>
                  </a:cubicBezTo>
                  <a:cubicBezTo>
                    <a:pt x="0" y="4198"/>
                    <a:pt x="0" y="4188"/>
                    <a:pt x="7" y="4182"/>
                  </a:cubicBezTo>
                  <a:close/>
                </a:path>
              </a:pathLst>
            </a:custGeom>
            <a:solidFill>
              <a:srgbClr val="7D60A0"/>
            </a:solidFill>
            <a:ln w="6" cap="flat">
              <a:solidFill>
                <a:srgbClr val="7D60A0"/>
              </a:solidFill>
              <a:prstDash val="solid"/>
              <a:bevel/>
              <a:headEnd/>
              <a:tailEnd/>
            </a:ln>
          </p:spPr>
          <p:txBody>
            <a:bodyPr/>
            <a:lstStyle/>
            <a:p>
              <a:endParaRPr lang="de-DE">
                <a:latin typeface="Arial" pitchFamily="34" charset="0"/>
                <a:cs typeface="Arial" pitchFamily="34" charset="0"/>
              </a:endParaRPr>
            </a:p>
          </p:txBody>
        </p:sp>
        <p:sp>
          <p:nvSpPr>
            <p:cNvPr id="404" name="Oval 94"/>
            <p:cNvSpPr>
              <a:spLocks noChangeArrowheads="1"/>
            </p:cNvSpPr>
            <p:nvPr/>
          </p:nvSpPr>
          <p:spPr bwMode="auto">
            <a:xfrm>
              <a:off x="3201988" y="5810250"/>
              <a:ext cx="17462" cy="19050"/>
            </a:xfrm>
            <a:prstGeom prst="ellipse">
              <a:avLst/>
            </a:prstGeom>
            <a:solidFill>
              <a:srgbClr val="8064A2"/>
            </a:solidFill>
            <a:ln w="0">
              <a:solidFill>
                <a:srgbClr val="000000"/>
              </a:solidFill>
              <a:round/>
              <a:headEnd/>
              <a:tailEnd/>
            </a:ln>
          </p:spPr>
          <p:txBody>
            <a:bodyPr/>
            <a:lstStyle/>
            <a:p>
              <a:endParaRPr lang="de-DE">
                <a:latin typeface="Arial" pitchFamily="34" charset="0"/>
                <a:cs typeface="Arial" pitchFamily="34" charset="0"/>
              </a:endParaRPr>
            </a:p>
          </p:txBody>
        </p:sp>
        <p:sp>
          <p:nvSpPr>
            <p:cNvPr id="405" name="Freeform 95"/>
            <p:cNvSpPr>
              <a:spLocks noEditPoints="1"/>
            </p:cNvSpPr>
            <p:nvPr/>
          </p:nvSpPr>
          <p:spPr bwMode="auto">
            <a:xfrm>
              <a:off x="3200400" y="5808663"/>
              <a:ext cx="20638"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7D60A0"/>
            </a:solidFill>
            <a:ln w="6" cap="flat">
              <a:solidFill>
                <a:srgbClr val="7D60A0"/>
              </a:solidFill>
              <a:prstDash val="solid"/>
              <a:bevel/>
              <a:headEnd/>
              <a:tailEnd/>
            </a:ln>
          </p:spPr>
          <p:txBody>
            <a:bodyPr/>
            <a:lstStyle/>
            <a:p>
              <a:endParaRPr lang="de-DE">
                <a:latin typeface="Arial" pitchFamily="34" charset="0"/>
                <a:cs typeface="Arial" pitchFamily="34" charset="0"/>
              </a:endParaRPr>
            </a:p>
          </p:txBody>
        </p:sp>
        <p:sp>
          <p:nvSpPr>
            <p:cNvPr id="406" name="Oval 96"/>
            <p:cNvSpPr>
              <a:spLocks noChangeArrowheads="1"/>
            </p:cNvSpPr>
            <p:nvPr/>
          </p:nvSpPr>
          <p:spPr bwMode="auto">
            <a:xfrm>
              <a:off x="3609975" y="5437188"/>
              <a:ext cx="20638" cy="17462"/>
            </a:xfrm>
            <a:prstGeom prst="ellipse">
              <a:avLst/>
            </a:prstGeom>
            <a:solidFill>
              <a:srgbClr val="8064A2"/>
            </a:solidFill>
            <a:ln w="0">
              <a:solidFill>
                <a:srgbClr val="000000"/>
              </a:solidFill>
              <a:round/>
              <a:headEnd/>
              <a:tailEnd/>
            </a:ln>
          </p:spPr>
          <p:txBody>
            <a:bodyPr/>
            <a:lstStyle/>
            <a:p>
              <a:endParaRPr lang="de-DE">
                <a:latin typeface="Arial" pitchFamily="34" charset="0"/>
                <a:cs typeface="Arial" pitchFamily="34" charset="0"/>
              </a:endParaRPr>
            </a:p>
          </p:txBody>
        </p:sp>
        <p:sp>
          <p:nvSpPr>
            <p:cNvPr id="407" name="Freeform 97"/>
            <p:cNvSpPr>
              <a:spLocks noEditPoints="1"/>
            </p:cNvSpPr>
            <p:nvPr/>
          </p:nvSpPr>
          <p:spPr bwMode="auto">
            <a:xfrm>
              <a:off x="3608388" y="5435600"/>
              <a:ext cx="23812" cy="20638"/>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7D60A0"/>
            </a:solidFill>
            <a:ln w="6" cap="flat">
              <a:solidFill>
                <a:srgbClr val="7D60A0"/>
              </a:solidFill>
              <a:prstDash val="solid"/>
              <a:bevel/>
              <a:headEnd/>
              <a:tailEnd/>
            </a:ln>
          </p:spPr>
          <p:txBody>
            <a:bodyPr/>
            <a:lstStyle/>
            <a:p>
              <a:endParaRPr lang="de-DE">
                <a:latin typeface="Arial" pitchFamily="34" charset="0"/>
                <a:cs typeface="Arial" pitchFamily="34" charset="0"/>
              </a:endParaRPr>
            </a:p>
          </p:txBody>
        </p:sp>
        <p:sp>
          <p:nvSpPr>
            <p:cNvPr id="408" name="Oval 98"/>
            <p:cNvSpPr>
              <a:spLocks noChangeArrowheads="1"/>
            </p:cNvSpPr>
            <p:nvPr/>
          </p:nvSpPr>
          <p:spPr bwMode="auto">
            <a:xfrm>
              <a:off x="4017963" y="5160963"/>
              <a:ext cx="20637" cy="19050"/>
            </a:xfrm>
            <a:prstGeom prst="ellipse">
              <a:avLst/>
            </a:prstGeom>
            <a:solidFill>
              <a:srgbClr val="8064A2"/>
            </a:solidFill>
            <a:ln w="0">
              <a:solidFill>
                <a:srgbClr val="000000"/>
              </a:solidFill>
              <a:round/>
              <a:headEnd/>
              <a:tailEnd/>
            </a:ln>
          </p:spPr>
          <p:txBody>
            <a:bodyPr/>
            <a:lstStyle/>
            <a:p>
              <a:endParaRPr lang="de-DE">
                <a:latin typeface="Arial" pitchFamily="34" charset="0"/>
                <a:cs typeface="Arial" pitchFamily="34" charset="0"/>
              </a:endParaRPr>
            </a:p>
          </p:txBody>
        </p:sp>
        <p:sp>
          <p:nvSpPr>
            <p:cNvPr id="409" name="Freeform 99"/>
            <p:cNvSpPr>
              <a:spLocks noEditPoints="1"/>
            </p:cNvSpPr>
            <p:nvPr/>
          </p:nvSpPr>
          <p:spPr bwMode="auto">
            <a:xfrm>
              <a:off x="4016375" y="5159375"/>
              <a:ext cx="23813" cy="22225"/>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7D60A0"/>
            </a:solidFill>
            <a:ln w="6" cap="flat">
              <a:solidFill>
                <a:srgbClr val="7D60A0"/>
              </a:solidFill>
              <a:prstDash val="solid"/>
              <a:bevel/>
              <a:headEnd/>
              <a:tailEnd/>
            </a:ln>
          </p:spPr>
          <p:txBody>
            <a:bodyPr/>
            <a:lstStyle/>
            <a:p>
              <a:endParaRPr lang="de-DE">
                <a:latin typeface="Arial" pitchFamily="34" charset="0"/>
                <a:cs typeface="Arial" pitchFamily="34" charset="0"/>
              </a:endParaRPr>
            </a:p>
          </p:txBody>
        </p:sp>
        <p:sp>
          <p:nvSpPr>
            <p:cNvPr id="410" name="Oval 100"/>
            <p:cNvSpPr>
              <a:spLocks noChangeArrowheads="1"/>
            </p:cNvSpPr>
            <p:nvPr/>
          </p:nvSpPr>
          <p:spPr bwMode="auto">
            <a:xfrm>
              <a:off x="4429125" y="4987925"/>
              <a:ext cx="17463" cy="22225"/>
            </a:xfrm>
            <a:prstGeom prst="ellipse">
              <a:avLst/>
            </a:prstGeom>
            <a:solidFill>
              <a:srgbClr val="8064A2"/>
            </a:solidFill>
            <a:ln w="0">
              <a:solidFill>
                <a:srgbClr val="000000"/>
              </a:solidFill>
              <a:round/>
              <a:headEnd/>
              <a:tailEnd/>
            </a:ln>
          </p:spPr>
          <p:txBody>
            <a:bodyPr/>
            <a:lstStyle/>
            <a:p>
              <a:endParaRPr lang="de-DE">
                <a:latin typeface="Arial" pitchFamily="34" charset="0"/>
                <a:cs typeface="Arial" pitchFamily="34" charset="0"/>
              </a:endParaRPr>
            </a:p>
          </p:txBody>
        </p:sp>
        <p:sp>
          <p:nvSpPr>
            <p:cNvPr id="411" name="Freeform 101"/>
            <p:cNvSpPr>
              <a:spLocks noEditPoints="1"/>
            </p:cNvSpPr>
            <p:nvPr/>
          </p:nvSpPr>
          <p:spPr bwMode="auto">
            <a:xfrm>
              <a:off x="4427538" y="4986338"/>
              <a:ext cx="20637"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7D60A0"/>
            </a:solidFill>
            <a:ln w="6" cap="flat">
              <a:solidFill>
                <a:srgbClr val="7D60A0"/>
              </a:solidFill>
              <a:prstDash val="solid"/>
              <a:bevel/>
              <a:headEnd/>
              <a:tailEnd/>
            </a:ln>
          </p:spPr>
          <p:txBody>
            <a:bodyPr/>
            <a:lstStyle/>
            <a:p>
              <a:endParaRPr lang="de-DE">
                <a:latin typeface="Arial" pitchFamily="34" charset="0"/>
                <a:cs typeface="Arial" pitchFamily="34" charset="0"/>
              </a:endParaRPr>
            </a:p>
          </p:txBody>
        </p:sp>
        <p:sp>
          <p:nvSpPr>
            <p:cNvPr id="412" name="Freeform 102"/>
            <p:cNvSpPr>
              <a:spLocks/>
            </p:cNvSpPr>
            <p:nvPr/>
          </p:nvSpPr>
          <p:spPr bwMode="auto">
            <a:xfrm>
              <a:off x="3209925" y="5148263"/>
              <a:ext cx="1233488" cy="739775"/>
            </a:xfrm>
            <a:custGeom>
              <a:avLst/>
              <a:gdLst>
                <a:gd name="T0" fmla="*/ 2147483647 w 6629"/>
                <a:gd name="T1" fmla="*/ 2147483647 h 3764"/>
                <a:gd name="T2" fmla="*/ 2147483647 w 6629"/>
                <a:gd name="T3" fmla="*/ 2147483647 h 3764"/>
                <a:gd name="T4" fmla="*/ 2147483647 w 6629"/>
                <a:gd name="T5" fmla="*/ 2147483647 h 3764"/>
                <a:gd name="T6" fmla="*/ 2147483647 w 6629"/>
                <a:gd name="T7" fmla="*/ 2147483647 h 3764"/>
                <a:gd name="T8" fmla="*/ 2147483647 w 6629"/>
                <a:gd name="T9" fmla="*/ 2147483647 h 3764"/>
                <a:gd name="T10" fmla="*/ 2147483647 w 6629"/>
                <a:gd name="T11" fmla="*/ 2147483647 h 3764"/>
                <a:gd name="T12" fmla="*/ 2147483647 w 6629"/>
                <a:gd name="T13" fmla="*/ 2147483647 h 3764"/>
                <a:gd name="T14" fmla="*/ 2147483647 w 6629"/>
                <a:gd name="T15" fmla="*/ 2147483647 h 3764"/>
                <a:gd name="T16" fmla="*/ 2147483647 w 6629"/>
                <a:gd name="T17" fmla="*/ 2147483647 h 3764"/>
                <a:gd name="T18" fmla="*/ 2147483647 w 6629"/>
                <a:gd name="T19" fmla="*/ 2147483647 h 3764"/>
                <a:gd name="T20" fmla="*/ 2147483647 w 6629"/>
                <a:gd name="T21" fmla="*/ 2147483647 h 3764"/>
                <a:gd name="T22" fmla="*/ 2147483647 w 6629"/>
                <a:gd name="T23" fmla="*/ 2147483647 h 3764"/>
                <a:gd name="T24" fmla="*/ 2147483647 w 6629"/>
                <a:gd name="T25" fmla="*/ 2147483647 h 37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29"/>
                <a:gd name="T40" fmla="*/ 0 h 3764"/>
                <a:gd name="T41" fmla="*/ 6629 w 6629"/>
                <a:gd name="T42" fmla="*/ 3764 h 37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29" h="3764">
                  <a:moveTo>
                    <a:pt x="13" y="3731"/>
                  </a:moveTo>
                  <a:lnTo>
                    <a:pt x="2205" y="2995"/>
                  </a:lnTo>
                  <a:lnTo>
                    <a:pt x="2201" y="2997"/>
                  </a:lnTo>
                  <a:lnTo>
                    <a:pt x="4393" y="1445"/>
                  </a:lnTo>
                  <a:lnTo>
                    <a:pt x="6602" y="5"/>
                  </a:lnTo>
                  <a:cubicBezTo>
                    <a:pt x="6609" y="0"/>
                    <a:pt x="6619" y="2"/>
                    <a:pt x="6624" y="10"/>
                  </a:cubicBezTo>
                  <a:cubicBezTo>
                    <a:pt x="6629" y="17"/>
                    <a:pt x="6627" y="27"/>
                    <a:pt x="6619" y="32"/>
                  </a:cubicBezTo>
                  <a:lnTo>
                    <a:pt x="4412" y="1472"/>
                  </a:lnTo>
                  <a:lnTo>
                    <a:pt x="2220" y="3024"/>
                  </a:lnTo>
                  <a:cubicBezTo>
                    <a:pt x="2218" y="3024"/>
                    <a:pt x="2217" y="3025"/>
                    <a:pt x="2216" y="3026"/>
                  </a:cubicBezTo>
                  <a:lnTo>
                    <a:pt x="24" y="3762"/>
                  </a:lnTo>
                  <a:cubicBezTo>
                    <a:pt x="15" y="3764"/>
                    <a:pt x="6" y="3760"/>
                    <a:pt x="3" y="3752"/>
                  </a:cubicBezTo>
                  <a:cubicBezTo>
                    <a:pt x="0" y="3743"/>
                    <a:pt x="5" y="3734"/>
                    <a:pt x="13" y="3731"/>
                  </a:cubicBezTo>
                  <a:close/>
                </a:path>
              </a:pathLst>
            </a:custGeom>
            <a:solidFill>
              <a:srgbClr val="46AAC5"/>
            </a:solidFill>
            <a:ln w="6" cap="flat">
              <a:solidFill>
                <a:srgbClr val="46AAC5"/>
              </a:solidFill>
              <a:prstDash val="solid"/>
              <a:bevel/>
              <a:headEnd/>
              <a:tailEnd/>
            </a:ln>
          </p:spPr>
          <p:txBody>
            <a:bodyPr/>
            <a:lstStyle/>
            <a:p>
              <a:endParaRPr lang="de-DE">
                <a:latin typeface="Arial" pitchFamily="34" charset="0"/>
                <a:cs typeface="Arial" pitchFamily="34" charset="0"/>
              </a:endParaRPr>
            </a:p>
          </p:txBody>
        </p:sp>
        <p:sp>
          <p:nvSpPr>
            <p:cNvPr id="413" name="Oval 103"/>
            <p:cNvSpPr>
              <a:spLocks noChangeArrowheads="1"/>
            </p:cNvSpPr>
            <p:nvPr/>
          </p:nvSpPr>
          <p:spPr bwMode="auto">
            <a:xfrm>
              <a:off x="3201988" y="5872163"/>
              <a:ext cx="17462" cy="22225"/>
            </a:xfrm>
            <a:prstGeom prst="ellipse">
              <a:avLst/>
            </a:prstGeom>
            <a:solidFill>
              <a:srgbClr val="4BACC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14" name="Freeform 104"/>
            <p:cNvSpPr>
              <a:spLocks noEditPoints="1"/>
            </p:cNvSpPr>
            <p:nvPr/>
          </p:nvSpPr>
          <p:spPr bwMode="auto">
            <a:xfrm>
              <a:off x="3200400" y="5870575"/>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46AAC5"/>
            </a:solidFill>
            <a:ln w="6" cap="flat">
              <a:solidFill>
                <a:srgbClr val="46AAC5"/>
              </a:solidFill>
              <a:prstDash val="solid"/>
              <a:bevel/>
              <a:headEnd/>
              <a:tailEnd/>
            </a:ln>
          </p:spPr>
          <p:txBody>
            <a:bodyPr/>
            <a:lstStyle/>
            <a:p>
              <a:endParaRPr lang="de-DE">
                <a:latin typeface="Arial" pitchFamily="34" charset="0"/>
                <a:cs typeface="Arial" pitchFamily="34" charset="0"/>
              </a:endParaRPr>
            </a:p>
          </p:txBody>
        </p:sp>
        <p:sp>
          <p:nvSpPr>
            <p:cNvPr id="415" name="Oval 105"/>
            <p:cNvSpPr>
              <a:spLocks noChangeArrowheads="1"/>
            </p:cNvSpPr>
            <p:nvPr/>
          </p:nvSpPr>
          <p:spPr bwMode="auto">
            <a:xfrm>
              <a:off x="3609975" y="5727700"/>
              <a:ext cx="20638" cy="22225"/>
            </a:xfrm>
            <a:prstGeom prst="ellipse">
              <a:avLst/>
            </a:prstGeom>
            <a:solidFill>
              <a:srgbClr val="4BACC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16" name="Freeform 106"/>
            <p:cNvSpPr>
              <a:spLocks noEditPoints="1"/>
            </p:cNvSpPr>
            <p:nvPr/>
          </p:nvSpPr>
          <p:spPr bwMode="auto">
            <a:xfrm>
              <a:off x="3608388" y="5726113"/>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46AAC5"/>
            </a:solidFill>
            <a:ln w="6" cap="flat">
              <a:solidFill>
                <a:srgbClr val="46AAC5"/>
              </a:solidFill>
              <a:prstDash val="solid"/>
              <a:bevel/>
              <a:headEnd/>
              <a:tailEnd/>
            </a:ln>
          </p:spPr>
          <p:txBody>
            <a:bodyPr/>
            <a:lstStyle/>
            <a:p>
              <a:endParaRPr lang="de-DE">
                <a:latin typeface="Arial" pitchFamily="34" charset="0"/>
                <a:cs typeface="Arial" pitchFamily="34" charset="0"/>
              </a:endParaRPr>
            </a:p>
          </p:txBody>
        </p:sp>
        <p:sp>
          <p:nvSpPr>
            <p:cNvPr id="417" name="Oval 107"/>
            <p:cNvSpPr>
              <a:spLocks noChangeArrowheads="1"/>
            </p:cNvSpPr>
            <p:nvPr/>
          </p:nvSpPr>
          <p:spPr bwMode="auto">
            <a:xfrm>
              <a:off x="4017963" y="5424488"/>
              <a:ext cx="20637" cy="22225"/>
            </a:xfrm>
            <a:prstGeom prst="ellipse">
              <a:avLst/>
            </a:prstGeom>
            <a:solidFill>
              <a:srgbClr val="4BACC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18" name="Freeform 108"/>
            <p:cNvSpPr>
              <a:spLocks noEditPoints="1"/>
            </p:cNvSpPr>
            <p:nvPr/>
          </p:nvSpPr>
          <p:spPr bwMode="auto">
            <a:xfrm>
              <a:off x="4016375" y="5422900"/>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46AAC5"/>
            </a:solidFill>
            <a:ln w="6" cap="flat">
              <a:solidFill>
                <a:srgbClr val="46AAC5"/>
              </a:solidFill>
              <a:prstDash val="solid"/>
              <a:bevel/>
              <a:headEnd/>
              <a:tailEnd/>
            </a:ln>
          </p:spPr>
          <p:txBody>
            <a:bodyPr/>
            <a:lstStyle/>
            <a:p>
              <a:endParaRPr lang="de-DE">
                <a:latin typeface="Arial" pitchFamily="34" charset="0"/>
                <a:cs typeface="Arial" pitchFamily="34" charset="0"/>
              </a:endParaRPr>
            </a:p>
          </p:txBody>
        </p:sp>
        <p:sp>
          <p:nvSpPr>
            <p:cNvPr id="419" name="Oval 109"/>
            <p:cNvSpPr>
              <a:spLocks noChangeArrowheads="1"/>
            </p:cNvSpPr>
            <p:nvPr/>
          </p:nvSpPr>
          <p:spPr bwMode="auto">
            <a:xfrm>
              <a:off x="4429125" y="5141913"/>
              <a:ext cx="17463" cy="19050"/>
            </a:xfrm>
            <a:prstGeom prst="ellipse">
              <a:avLst/>
            </a:prstGeom>
            <a:solidFill>
              <a:srgbClr val="4BACC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20" name="Freeform 110"/>
            <p:cNvSpPr>
              <a:spLocks noEditPoints="1"/>
            </p:cNvSpPr>
            <p:nvPr/>
          </p:nvSpPr>
          <p:spPr bwMode="auto">
            <a:xfrm>
              <a:off x="4427538" y="5140325"/>
              <a:ext cx="20637"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46AAC5"/>
            </a:solidFill>
            <a:ln w="6" cap="flat">
              <a:solidFill>
                <a:srgbClr val="46AAC5"/>
              </a:solidFill>
              <a:prstDash val="solid"/>
              <a:bevel/>
              <a:headEnd/>
              <a:tailEnd/>
            </a:ln>
          </p:spPr>
          <p:txBody>
            <a:bodyPr/>
            <a:lstStyle/>
            <a:p>
              <a:endParaRPr lang="de-DE">
                <a:latin typeface="Arial" pitchFamily="34" charset="0"/>
                <a:cs typeface="Arial" pitchFamily="34" charset="0"/>
              </a:endParaRPr>
            </a:p>
          </p:txBody>
        </p:sp>
        <p:sp>
          <p:nvSpPr>
            <p:cNvPr id="421" name="Freeform 111"/>
            <p:cNvSpPr>
              <a:spLocks/>
            </p:cNvSpPr>
            <p:nvPr/>
          </p:nvSpPr>
          <p:spPr bwMode="auto">
            <a:xfrm>
              <a:off x="3209925" y="5448300"/>
              <a:ext cx="1233488" cy="395288"/>
            </a:xfrm>
            <a:custGeom>
              <a:avLst/>
              <a:gdLst>
                <a:gd name="T0" fmla="*/ 2147483647 w 6626"/>
                <a:gd name="T1" fmla="*/ 2147483647 h 2018"/>
                <a:gd name="T2" fmla="*/ 2147483647 w 6626"/>
                <a:gd name="T3" fmla="*/ 2147483647 h 2018"/>
                <a:gd name="T4" fmla="*/ 2147483647 w 6626"/>
                <a:gd name="T5" fmla="*/ 2147483647 h 2018"/>
                <a:gd name="T6" fmla="*/ 2147483647 w 6626"/>
                <a:gd name="T7" fmla="*/ 2147483647 h 2018"/>
                <a:gd name="T8" fmla="*/ 2147483647 w 6626"/>
                <a:gd name="T9" fmla="*/ 2147483647 h 2018"/>
                <a:gd name="T10" fmla="*/ 2147483647 w 6626"/>
                <a:gd name="T11" fmla="*/ 2147483647 h 2018"/>
                <a:gd name="T12" fmla="*/ 2147483647 w 6626"/>
                <a:gd name="T13" fmla="*/ 2147483647 h 2018"/>
                <a:gd name="T14" fmla="*/ 2147483647 w 6626"/>
                <a:gd name="T15" fmla="*/ 2147483647 h 2018"/>
                <a:gd name="T16" fmla="*/ 2147483647 w 6626"/>
                <a:gd name="T17" fmla="*/ 2147483647 h 2018"/>
                <a:gd name="T18" fmla="*/ 2147483647 w 6626"/>
                <a:gd name="T19" fmla="*/ 2147483647 h 2018"/>
                <a:gd name="T20" fmla="*/ 2147483647 w 6626"/>
                <a:gd name="T21" fmla="*/ 2147483647 h 2018"/>
                <a:gd name="T22" fmla="*/ 2147483647 w 6626"/>
                <a:gd name="T23" fmla="*/ 2147483647 h 2018"/>
                <a:gd name="T24" fmla="*/ 2147483647 w 6626"/>
                <a:gd name="T25" fmla="*/ 2147483647 h 2018"/>
                <a:gd name="T26" fmla="*/ 2147483647 w 6626"/>
                <a:gd name="T27" fmla="*/ 2147483647 h 2018"/>
                <a:gd name="T28" fmla="*/ 2147483647 w 6626"/>
                <a:gd name="T29" fmla="*/ 2147483647 h 20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26"/>
                <a:gd name="T46" fmla="*/ 0 h 2018"/>
                <a:gd name="T47" fmla="*/ 6626 w 6626"/>
                <a:gd name="T48" fmla="*/ 2018 h 20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26" h="2018">
                  <a:moveTo>
                    <a:pt x="15" y="1986"/>
                  </a:moveTo>
                  <a:lnTo>
                    <a:pt x="2207" y="1746"/>
                  </a:lnTo>
                  <a:lnTo>
                    <a:pt x="2201" y="1747"/>
                  </a:lnTo>
                  <a:lnTo>
                    <a:pt x="4393" y="595"/>
                  </a:lnTo>
                  <a:cubicBezTo>
                    <a:pt x="4394" y="595"/>
                    <a:pt x="4395" y="594"/>
                    <a:pt x="4396" y="594"/>
                  </a:cubicBezTo>
                  <a:lnTo>
                    <a:pt x="6604" y="2"/>
                  </a:lnTo>
                  <a:cubicBezTo>
                    <a:pt x="6613" y="0"/>
                    <a:pt x="6622" y="5"/>
                    <a:pt x="6624" y="13"/>
                  </a:cubicBezTo>
                  <a:cubicBezTo>
                    <a:pt x="6626" y="22"/>
                    <a:pt x="6621" y="31"/>
                    <a:pt x="6613" y="33"/>
                  </a:cubicBezTo>
                  <a:lnTo>
                    <a:pt x="4405" y="625"/>
                  </a:lnTo>
                  <a:lnTo>
                    <a:pt x="4408" y="624"/>
                  </a:lnTo>
                  <a:lnTo>
                    <a:pt x="2216" y="1776"/>
                  </a:lnTo>
                  <a:cubicBezTo>
                    <a:pt x="2214" y="1777"/>
                    <a:pt x="2212" y="1777"/>
                    <a:pt x="2210" y="1777"/>
                  </a:cubicBezTo>
                  <a:lnTo>
                    <a:pt x="18" y="2017"/>
                  </a:lnTo>
                  <a:cubicBezTo>
                    <a:pt x="9" y="2018"/>
                    <a:pt x="2" y="2012"/>
                    <a:pt x="1" y="2003"/>
                  </a:cubicBezTo>
                  <a:cubicBezTo>
                    <a:pt x="0" y="1994"/>
                    <a:pt x="6" y="1987"/>
                    <a:pt x="15" y="1986"/>
                  </a:cubicBezTo>
                  <a:close/>
                </a:path>
              </a:pathLst>
            </a:custGeom>
            <a:solidFill>
              <a:srgbClr val="F69240"/>
            </a:solidFill>
            <a:ln w="6" cap="flat">
              <a:solidFill>
                <a:srgbClr val="F69240"/>
              </a:solidFill>
              <a:prstDash val="solid"/>
              <a:bevel/>
              <a:headEnd/>
              <a:tailEnd/>
            </a:ln>
          </p:spPr>
          <p:txBody>
            <a:bodyPr/>
            <a:lstStyle/>
            <a:p>
              <a:endParaRPr lang="de-DE">
                <a:latin typeface="Arial" pitchFamily="34" charset="0"/>
                <a:cs typeface="Arial" pitchFamily="34" charset="0"/>
              </a:endParaRPr>
            </a:p>
          </p:txBody>
        </p:sp>
        <p:sp>
          <p:nvSpPr>
            <p:cNvPr id="422" name="Oval 112"/>
            <p:cNvSpPr>
              <a:spLocks noChangeArrowheads="1"/>
            </p:cNvSpPr>
            <p:nvPr/>
          </p:nvSpPr>
          <p:spPr bwMode="auto">
            <a:xfrm>
              <a:off x="3201988" y="5829300"/>
              <a:ext cx="17462" cy="22225"/>
            </a:xfrm>
            <a:prstGeom prst="ellipse">
              <a:avLst/>
            </a:prstGeom>
            <a:solidFill>
              <a:srgbClr val="F7964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23" name="Freeform 113"/>
            <p:cNvSpPr>
              <a:spLocks noEditPoints="1"/>
            </p:cNvSpPr>
            <p:nvPr/>
          </p:nvSpPr>
          <p:spPr bwMode="auto">
            <a:xfrm>
              <a:off x="3200400" y="5827713"/>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F69240"/>
            </a:solidFill>
            <a:ln w="6" cap="flat">
              <a:solidFill>
                <a:srgbClr val="F69240"/>
              </a:solidFill>
              <a:prstDash val="solid"/>
              <a:bevel/>
              <a:headEnd/>
              <a:tailEnd/>
            </a:ln>
          </p:spPr>
          <p:txBody>
            <a:bodyPr/>
            <a:lstStyle/>
            <a:p>
              <a:endParaRPr lang="de-DE">
                <a:latin typeface="Arial" pitchFamily="34" charset="0"/>
                <a:cs typeface="Arial" pitchFamily="34" charset="0"/>
              </a:endParaRPr>
            </a:p>
          </p:txBody>
        </p:sp>
        <p:sp>
          <p:nvSpPr>
            <p:cNvPr id="424" name="Oval 114"/>
            <p:cNvSpPr>
              <a:spLocks noChangeArrowheads="1"/>
            </p:cNvSpPr>
            <p:nvPr/>
          </p:nvSpPr>
          <p:spPr bwMode="auto">
            <a:xfrm>
              <a:off x="3609975" y="5781675"/>
              <a:ext cx="20638" cy="19050"/>
            </a:xfrm>
            <a:prstGeom prst="ellipse">
              <a:avLst/>
            </a:prstGeom>
            <a:solidFill>
              <a:srgbClr val="F7964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25" name="Freeform 115"/>
            <p:cNvSpPr>
              <a:spLocks noEditPoints="1"/>
            </p:cNvSpPr>
            <p:nvPr/>
          </p:nvSpPr>
          <p:spPr bwMode="auto">
            <a:xfrm>
              <a:off x="3608388" y="5780088"/>
              <a:ext cx="23812" cy="22225"/>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F69240"/>
            </a:solidFill>
            <a:ln w="6" cap="flat">
              <a:solidFill>
                <a:srgbClr val="F69240"/>
              </a:solidFill>
              <a:prstDash val="solid"/>
              <a:bevel/>
              <a:headEnd/>
              <a:tailEnd/>
            </a:ln>
          </p:spPr>
          <p:txBody>
            <a:bodyPr/>
            <a:lstStyle/>
            <a:p>
              <a:endParaRPr lang="de-DE">
                <a:latin typeface="Arial" pitchFamily="34" charset="0"/>
                <a:cs typeface="Arial" pitchFamily="34" charset="0"/>
              </a:endParaRPr>
            </a:p>
          </p:txBody>
        </p:sp>
        <p:sp>
          <p:nvSpPr>
            <p:cNvPr id="426" name="Oval 116"/>
            <p:cNvSpPr>
              <a:spLocks noChangeArrowheads="1"/>
            </p:cNvSpPr>
            <p:nvPr/>
          </p:nvSpPr>
          <p:spPr bwMode="auto">
            <a:xfrm>
              <a:off x="4017963" y="5559425"/>
              <a:ext cx="20637" cy="19050"/>
            </a:xfrm>
            <a:prstGeom prst="ellipse">
              <a:avLst/>
            </a:prstGeom>
            <a:solidFill>
              <a:srgbClr val="F7964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27" name="Freeform 117"/>
            <p:cNvSpPr>
              <a:spLocks noEditPoints="1"/>
            </p:cNvSpPr>
            <p:nvPr/>
          </p:nvSpPr>
          <p:spPr bwMode="auto">
            <a:xfrm>
              <a:off x="4016375" y="5557838"/>
              <a:ext cx="23813" cy="22225"/>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F69240"/>
            </a:solidFill>
            <a:ln w="6" cap="flat">
              <a:solidFill>
                <a:srgbClr val="F69240"/>
              </a:solidFill>
              <a:prstDash val="solid"/>
              <a:bevel/>
              <a:headEnd/>
              <a:tailEnd/>
            </a:ln>
          </p:spPr>
          <p:txBody>
            <a:bodyPr/>
            <a:lstStyle/>
            <a:p>
              <a:endParaRPr lang="de-DE">
                <a:latin typeface="Arial" pitchFamily="34" charset="0"/>
                <a:cs typeface="Arial" pitchFamily="34" charset="0"/>
              </a:endParaRPr>
            </a:p>
          </p:txBody>
        </p:sp>
        <p:sp>
          <p:nvSpPr>
            <p:cNvPr id="428" name="Oval 118"/>
            <p:cNvSpPr>
              <a:spLocks noChangeArrowheads="1"/>
            </p:cNvSpPr>
            <p:nvPr/>
          </p:nvSpPr>
          <p:spPr bwMode="auto">
            <a:xfrm>
              <a:off x="4429125" y="5440363"/>
              <a:ext cx="17463" cy="20637"/>
            </a:xfrm>
            <a:prstGeom prst="ellipse">
              <a:avLst/>
            </a:prstGeom>
            <a:solidFill>
              <a:srgbClr val="F79646"/>
            </a:solidFill>
            <a:ln w="0">
              <a:solidFill>
                <a:srgbClr val="000000"/>
              </a:solidFill>
              <a:round/>
              <a:headEnd/>
              <a:tailEnd/>
            </a:ln>
          </p:spPr>
          <p:txBody>
            <a:bodyPr/>
            <a:lstStyle/>
            <a:p>
              <a:endParaRPr lang="de-DE">
                <a:latin typeface="Arial" pitchFamily="34" charset="0"/>
                <a:cs typeface="Arial" pitchFamily="34" charset="0"/>
              </a:endParaRPr>
            </a:p>
          </p:txBody>
        </p:sp>
        <p:sp>
          <p:nvSpPr>
            <p:cNvPr id="429" name="Freeform 119"/>
            <p:cNvSpPr>
              <a:spLocks noEditPoints="1"/>
            </p:cNvSpPr>
            <p:nvPr/>
          </p:nvSpPr>
          <p:spPr bwMode="auto">
            <a:xfrm>
              <a:off x="4427538" y="5438775"/>
              <a:ext cx="20637" cy="23813"/>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F69240"/>
            </a:solidFill>
            <a:ln w="6" cap="flat">
              <a:solidFill>
                <a:srgbClr val="F69240"/>
              </a:solidFill>
              <a:prstDash val="solid"/>
              <a:bevel/>
              <a:headEnd/>
              <a:tailEnd/>
            </a:ln>
          </p:spPr>
          <p:txBody>
            <a:bodyPr/>
            <a:lstStyle/>
            <a:p>
              <a:endParaRPr lang="de-DE">
                <a:latin typeface="Arial" pitchFamily="34" charset="0"/>
                <a:cs typeface="Arial" pitchFamily="34" charset="0"/>
              </a:endParaRPr>
            </a:p>
          </p:txBody>
        </p:sp>
        <p:sp>
          <p:nvSpPr>
            <p:cNvPr id="430" name="Freeform 120"/>
            <p:cNvSpPr>
              <a:spLocks/>
            </p:cNvSpPr>
            <p:nvPr/>
          </p:nvSpPr>
          <p:spPr bwMode="auto">
            <a:xfrm>
              <a:off x="3209925" y="5057775"/>
              <a:ext cx="1233488" cy="619125"/>
            </a:xfrm>
            <a:custGeom>
              <a:avLst/>
              <a:gdLst>
                <a:gd name="T0" fmla="*/ 2147483647 w 6628"/>
                <a:gd name="T1" fmla="*/ 2147483647 h 3156"/>
                <a:gd name="T2" fmla="*/ 2147483647 w 6628"/>
                <a:gd name="T3" fmla="*/ 2147483647 h 3156"/>
                <a:gd name="T4" fmla="*/ 2147483647 w 6628"/>
                <a:gd name="T5" fmla="*/ 2147483647 h 3156"/>
                <a:gd name="T6" fmla="*/ 2147483647 w 6628"/>
                <a:gd name="T7" fmla="*/ 2147483647 h 3156"/>
                <a:gd name="T8" fmla="*/ 2147483647 w 6628"/>
                <a:gd name="T9" fmla="*/ 2147483647 h 3156"/>
                <a:gd name="T10" fmla="*/ 2147483647 w 6628"/>
                <a:gd name="T11" fmla="*/ 2147483647 h 3156"/>
                <a:gd name="T12" fmla="*/ 2147483647 w 6628"/>
                <a:gd name="T13" fmla="*/ 2147483647 h 3156"/>
                <a:gd name="T14" fmla="*/ 2147483647 w 6628"/>
                <a:gd name="T15" fmla="*/ 2147483647 h 3156"/>
                <a:gd name="T16" fmla="*/ 2147483647 w 6628"/>
                <a:gd name="T17" fmla="*/ 2147483647 h 3156"/>
                <a:gd name="T18" fmla="*/ 2147483647 w 6628"/>
                <a:gd name="T19" fmla="*/ 2147483647 h 3156"/>
                <a:gd name="T20" fmla="*/ 2147483647 w 6628"/>
                <a:gd name="T21" fmla="*/ 2147483647 h 3156"/>
                <a:gd name="T22" fmla="*/ 2147483647 w 6628"/>
                <a:gd name="T23" fmla="*/ 2147483647 h 3156"/>
                <a:gd name="T24" fmla="*/ 2147483647 w 6628"/>
                <a:gd name="T25" fmla="*/ 2147483647 h 3156"/>
                <a:gd name="T26" fmla="*/ 2147483647 w 6628"/>
                <a:gd name="T27" fmla="*/ 2147483647 h 3156"/>
                <a:gd name="T28" fmla="*/ 2147483647 w 6628"/>
                <a:gd name="T29" fmla="*/ 2147483647 h 3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28"/>
                <a:gd name="T46" fmla="*/ 0 h 3156"/>
                <a:gd name="T47" fmla="*/ 6628 w 6628"/>
                <a:gd name="T48" fmla="*/ 3156 h 3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28" h="3156">
                  <a:moveTo>
                    <a:pt x="9" y="3124"/>
                  </a:moveTo>
                  <a:lnTo>
                    <a:pt x="2201" y="1620"/>
                  </a:lnTo>
                  <a:cubicBezTo>
                    <a:pt x="2202" y="1620"/>
                    <a:pt x="2203" y="1619"/>
                    <a:pt x="2204" y="1619"/>
                  </a:cubicBezTo>
                  <a:lnTo>
                    <a:pt x="4396" y="627"/>
                  </a:lnTo>
                  <a:cubicBezTo>
                    <a:pt x="4397" y="627"/>
                    <a:pt x="4397" y="626"/>
                    <a:pt x="4398" y="626"/>
                  </a:cubicBezTo>
                  <a:lnTo>
                    <a:pt x="6606" y="2"/>
                  </a:lnTo>
                  <a:cubicBezTo>
                    <a:pt x="6615" y="0"/>
                    <a:pt x="6623" y="5"/>
                    <a:pt x="6626" y="13"/>
                  </a:cubicBezTo>
                  <a:cubicBezTo>
                    <a:pt x="6628" y="22"/>
                    <a:pt x="6623" y="30"/>
                    <a:pt x="6615" y="33"/>
                  </a:cubicBezTo>
                  <a:lnTo>
                    <a:pt x="4407" y="657"/>
                  </a:lnTo>
                  <a:lnTo>
                    <a:pt x="4409" y="656"/>
                  </a:lnTo>
                  <a:lnTo>
                    <a:pt x="2217" y="1648"/>
                  </a:lnTo>
                  <a:lnTo>
                    <a:pt x="2220" y="1647"/>
                  </a:lnTo>
                  <a:lnTo>
                    <a:pt x="28" y="3151"/>
                  </a:lnTo>
                  <a:cubicBezTo>
                    <a:pt x="20" y="3156"/>
                    <a:pt x="10" y="3154"/>
                    <a:pt x="5" y="3147"/>
                  </a:cubicBezTo>
                  <a:cubicBezTo>
                    <a:pt x="0" y="3139"/>
                    <a:pt x="2" y="3129"/>
                    <a:pt x="9" y="3124"/>
                  </a:cubicBezTo>
                  <a:close/>
                </a:path>
              </a:pathLst>
            </a:custGeom>
            <a:solidFill>
              <a:srgbClr val="A5B6D3"/>
            </a:solidFill>
            <a:ln w="6" cap="flat">
              <a:solidFill>
                <a:srgbClr val="A5B6D3"/>
              </a:solidFill>
              <a:prstDash val="solid"/>
              <a:bevel/>
              <a:headEnd/>
              <a:tailEnd/>
            </a:ln>
          </p:spPr>
          <p:txBody>
            <a:bodyPr/>
            <a:lstStyle/>
            <a:p>
              <a:endParaRPr lang="de-DE">
                <a:latin typeface="Arial" pitchFamily="34" charset="0"/>
                <a:cs typeface="Arial" pitchFamily="34" charset="0"/>
              </a:endParaRPr>
            </a:p>
          </p:txBody>
        </p:sp>
        <p:sp>
          <p:nvSpPr>
            <p:cNvPr id="431" name="Oval 121"/>
            <p:cNvSpPr>
              <a:spLocks noChangeArrowheads="1"/>
            </p:cNvSpPr>
            <p:nvPr/>
          </p:nvSpPr>
          <p:spPr bwMode="auto">
            <a:xfrm>
              <a:off x="3201988" y="5662613"/>
              <a:ext cx="17462" cy="22225"/>
            </a:xfrm>
            <a:prstGeom prst="ellipse">
              <a:avLst/>
            </a:prstGeom>
            <a:solidFill>
              <a:srgbClr val="AABAD7"/>
            </a:solidFill>
            <a:ln w="0">
              <a:solidFill>
                <a:srgbClr val="000000"/>
              </a:solidFill>
              <a:round/>
              <a:headEnd/>
              <a:tailEnd/>
            </a:ln>
          </p:spPr>
          <p:txBody>
            <a:bodyPr/>
            <a:lstStyle/>
            <a:p>
              <a:endParaRPr lang="de-DE">
                <a:latin typeface="Arial" pitchFamily="34" charset="0"/>
                <a:cs typeface="Arial" pitchFamily="34" charset="0"/>
              </a:endParaRPr>
            </a:p>
          </p:txBody>
        </p:sp>
        <p:sp>
          <p:nvSpPr>
            <p:cNvPr id="432" name="Freeform 122"/>
            <p:cNvSpPr>
              <a:spLocks noEditPoints="1"/>
            </p:cNvSpPr>
            <p:nvPr/>
          </p:nvSpPr>
          <p:spPr bwMode="auto">
            <a:xfrm>
              <a:off x="3200400" y="5661025"/>
              <a:ext cx="20638" cy="25400"/>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A5B6D3"/>
            </a:solidFill>
            <a:ln w="6" cap="flat">
              <a:solidFill>
                <a:srgbClr val="A5B6D3"/>
              </a:solidFill>
              <a:prstDash val="solid"/>
              <a:bevel/>
              <a:headEnd/>
              <a:tailEnd/>
            </a:ln>
          </p:spPr>
          <p:txBody>
            <a:bodyPr/>
            <a:lstStyle/>
            <a:p>
              <a:endParaRPr lang="de-DE">
                <a:latin typeface="Arial" pitchFamily="34" charset="0"/>
                <a:cs typeface="Arial" pitchFamily="34" charset="0"/>
              </a:endParaRPr>
            </a:p>
          </p:txBody>
        </p:sp>
        <p:sp>
          <p:nvSpPr>
            <p:cNvPr id="433" name="Oval 123"/>
            <p:cNvSpPr>
              <a:spLocks noChangeArrowheads="1"/>
            </p:cNvSpPr>
            <p:nvPr/>
          </p:nvSpPr>
          <p:spPr bwMode="auto">
            <a:xfrm>
              <a:off x="3609975" y="5367338"/>
              <a:ext cx="20638" cy="22225"/>
            </a:xfrm>
            <a:prstGeom prst="ellipse">
              <a:avLst/>
            </a:prstGeom>
            <a:solidFill>
              <a:srgbClr val="AABAD7"/>
            </a:solidFill>
            <a:ln w="0">
              <a:solidFill>
                <a:srgbClr val="000000"/>
              </a:solidFill>
              <a:round/>
              <a:headEnd/>
              <a:tailEnd/>
            </a:ln>
          </p:spPr>
          <p:txBody>
            <a:bodyPr/>
            <a:lstStyle/>
            <a:p>
              <a:endParaRPr lang="de-DE">
                <a:latin typeface="Arial" pitchFamily="34" charset="0"/>
                <a:cs typeface="Arial" pitchFamily="34" charset="0"/>
              </a:endParaRPr>
            </a:p>
          </p:txBody>
        </p:sp>
        <p:sp>
          <p:nvSpPr>
            <p:cNvPr id="434" name="Freeform 124"/>
            <p:cNvSpPr>
              <a:spLocks noEditPoints="1"/>
            </p:cNvSpPr>
            <p:nvPr/>
          </p:nvSpPr>
          <p:spPr bwMode="auto">
            <a:xfrm>
              <a:off x="3608388" y="5365750"/>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A5B6D3"/>
            </a:solidFill>
            <a:ln w="6" cap="flat">
              <a:solidFill>
                <a:srgbClr val="A5B6D3"/>
              </a:solidFill>
              <a:prstDash val="solid"/>
              <a:bevel/>
              <a:headEnd/>
              <a:tailEnd/>
            </a:ln>
          </p:spPr>
          <p:txBody>
            <a:bodyPr/>
            <a:lstStyle/>
            <a:p>
              <a:endParaRPr lang="de-DE">
                <a:latin typeface="Arial" pitchFamily="34" charset="0"/>
                <a:cs typeface="Arial" pitchFamily="34" charset="0"/>
              </a:endParaRPr>
            </a:p>
          </p:txBody>
        </p:sp>
        <p:sp>
          <p:nvSpPr>
            <p:cNvPr id="435" name="Oval 125"/>
            <p:cNvSpPr>
              <a:spLocks noChangeArrowheads="1"/>
            </p:cNvSpPr>
            <p:nvPr/>
          </p:nvSpPr>
          <p:spPr bwMode="auto">
            <a:xfrm>
              <a:off x="4017963" y="5176838"/>
              <a:ext cx="20637" cy="17462"/>
            </a:xfrm>
            <a:prstGeom prst="ellipse">
              <a:avLst/>
            </a:prstGeom>
            <a:solidFill>
              <a:srgbClr val="AABAD7"/>
            </a:solidFill>
            <a:ln w="0">
              <a:solidFill>
                <a:srgbClr val="000000"/>
              </a:solidFill>
              <a:round/>
              <a:headEnd/>
              <a:tailEnd/>
            </a:ln>
          </p:spPr>
          <p:txBody>
            <a:bodyPr/>
            <a:lstStyle/>
            <a:p>
              <a:endParaRPr lang="de-DE">
                <a:latin typeface="Arial" pitchFamily="34" charset="0"/>
                <a:cs typeface="Arial" pitchFamily="34" charset="0"/>
              </a:endParaRPr>
            </a:p>
          </p:txBody>
        </p:sp>
        <p:sp>
          <p:nvSpPr>
            <p:cNvPr id="436" name="Freeform 126"/>
            <p:cNvSpPr>
              <a:spLocks noEditPoints="1"/>
            </p:cNvSpPr>
            <p:nvPr/>
          </p:nvSpPr>
          <p:spPr bwMode="auto">
            <a:xfrm>
              <a:off x="4016375" y="5175250"/>
              <a:ext cx="23813" cy="20638"/>
            </a:xfrm>
            <a:custGeom>
              <a:avLst/>
              <a:gdLst>
                <a:gd name="T0" fmla="*/ 2147483647 w 129"/>
                <a:gd name="T1" fmla="*/ 2147483647 h 113"/>
                <a:gd name="T2" fmla="*/ 2147483647 w 129"/>
                <a:gd name="T3" fmla="*/ 2147483647 h 113"/>
                <a:gd name="T4" fmla="*/ 2147483647 w 129"/>
                <a:gd name="T5" fmla="*/ 2147483647 h 113"/>
                <a:gd name="T6" fmla="*/ 2147483647 w 129"/>
                <a:gd name="T7" fmla="*/ 2147483647 h 113"/>
                <a:gd name="T8" fmla="*/ 2147483647 w 129"/>
                <a:gd name="T9" fmla="*/ 2147483647 h 113"/>
                <a:gd name="T10" fmla="*/ 2147483647 w 129"/>
                <a:gd name="T11" fmla="*/ 2147483647 h 113"/>
                <a:gd name="T12" fmla="*/ 2147483647 w 129"/>
                <a:gd name="T13" fmla="*/ 2147483647 h 113"/>
                <a:gd name="T14" fmla="*/ 2147483647 w 129"/>
                <a:gd name="T15" fmla="*/ 2147483647 h 113"/>
                <a:gd name="T16" fmla="*/ 2147483647 w 129"/>
                <a:gd name="T17" fmla="*/ 2147483647 h 113"/>
                <a:gd name="T18" fmla="*/ 2147483647 w 129"/>
                <a:gd name="T19" fmla="*/ 2147483647 h 113"/>
                <a:gd name="T20" fmla="*/ 2147483647 w 129"/>
                <a:gd name="T21" fmla="*/ 2147483647 h 113"/>
                <a:gd name="T22" fmla="*/ 2147483647 w 129"/>
                <a:gd name="T23" fmla="*/ 2147483647 h 113"/>
                <a:gd name="T24" fmla="*/ 2147483647 w 129"/>
                <a:gd name="T25" fmla="*/ 2147483647 h 113"/>
                <a:gd name="T26" fmla="*/ 2147483647 w 129"/>
                <a:gd name="T27" fmla="*/ 2147483647 h 113"/>
                <a:gd name="T28" fmla="*/ 2147483647 w 129"/>
                <a:gd name="T29" fmla="*/ 2147483647 h 113"/>
                <a:gd name="T30" fmla="*/ 2147483647 w 129"/>
                <a:gd name="T31" fmla="*/ 2147483647 h 113"/>
                <a:gd name="T32" fmla="*/ 2147483647 w 129"/>
                <a:gd name="T33" fmla="*/ 2147483647 h 113"/>
                <a:gd name="T34" fmla="*/ 2147483647 w 129"/>
                <a:gd name="T35" fmla="*/ 2147483647 h 113"/>
                <a:gd name="T36" fmla="*/ 2147483647 w 129"/>
                <a:gd name="T37" fmla="*/ 2147483647 h 113"/>
                <a:gd name="T38" fmla="*/ 2147483647 w 129"/>
                <a:gd name="T39" fmla="*/ 2147483647 h 113"/>
                <a:gd name="T40" fmla="*/ 2147483647 w 129"/>
                <a:gd name="T41" fmla="*/ 2147483647 h 113"/>
                <a:gd name="T42" fmla="*/ 2147483647 w 129"/>
                <a:gd name="T43" fmla="*/ 2147483647 h 113"/>
                <a:gd name="T44" fmla="*/ 2147483647 w 129"/>
                <a:gd name="T45" fmla="*/ 2147483647 h 113"/>
                <a:gd name="T46" fmla="*/ 2147483647 w 129"/>
                <a:gd name="T47" fmla="*/ 2147483647 h 113"/>
                <a:gd name="T48" fmla="*/ 2147483647 w 129"/>
                <a:gd name="T49" fmla="*/ 2147483647 h 113"/>
                <a:gd name="T50" fmla="*/ 2147483647 w 129"/>
                <a:gd name="T51" fmla="*/ 2147483647 h 113"/>
                <a:gd name="T52" fmla="*/ 2147483647 w 129"/>
                <a:gd name="T53" fmla="*/ 2147483647 h 113"/>
                <a:gd name="T54" fmla="*/ 2147483647 w 129"/>
                <a:gd name="T55" fmla="*/ 2147483647 h 113"/>
                <a:gd name="T56" fmla="*/ 2147483647 w 129"/>
                <a:gd name="T57" fmla="*/ 2147483647 h 113"/>
                <a:gd name="T58" fmla="*/ 2147483647 w 129"/>
                <a:gd name="T59" fmla="*/ 2147483647 h 113"/>
                <a:gd name="T60" fmla="*/ 2147483647 w 129"/>
                <a:gd name="T61" fmla="*/ 2147483647 h 113"/>
                <a:gd name="T62" fmla="*/ 2147483647 w 129"/>
                <a:gd name="T63" fmla="*/ 2147483647 h 113"/>
                <a:gd name="T64" fmla="*/ 2147483647 w 129"/>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3"/>
                <a:gd name="T101" fmla="*/ 129 w 129"/>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3">
                  <a:moveTo>
                    <a:pt x="128" y="55"/>
                  </a:moveTo>
                  <a:cubicBezTo>
                    <a:pt x="129" y="56"/>
                    <a:pt x="129" y="57"/>
                    <a:pt x="128" y="58"/>
                  </a:cubicBezTo>
                  <a:lnTo>
                    <a:pt x="124" y="77"/>
                  </a:lnTo>
                  <a:cubicBezTo>
                    <a:pt x="124" y="78"/>
                    <a:pt x="123" y="79"/>
                    <a:pt x="123" y="80"/>
                  </a:cubicBezTo>
                  <a:lnTo>
                    <a:pt x="111" y="95"/>
                  </a:lnTo>
                  <a:cubicBezTo>
                    <a:pt x="110" y="96"/>
                    <a:pt x="109" y="97"/>
                    <a:pt x="108" y="97"/>
                  </a:cubicBezTo>
                  <a:lnTo>
                    <a:pt x="90" y="107"/>
                  </a:lnTo>
                  <a:cubicBezTo>
                    <a:pt x="90" y="108"/>
                    <a:pt x="89" y="108"/>
                    <a:pt x="88" y="108"/>
                  </a:cubicBezTo>
                  <a:lnTo>
                    <a:pt x="66" y="112"/>
                  </a:lnTo>
                  <a:cubicBezTo>
                    <a:pt x="65" y="113"/>
                    <a:pt x="64" y="113"/>
                    <a:pt x="63" y="112"/>
                  </a:cubicBezTo>
                  <a:lnTo>
                    <a:pt x="42" y="108"/>
                  </a:lnTo>
                  <a:cubicBezTo>
                    <a:pt x="41" y="108"/>
                    <a:pt x="40" y="108"/>
                    <a:pt x="40" y="107"/>
                  </a:cubicBezTo>
                  <a:lnTo>
                    <a:pt x="22" y="97"/>
                  </a:lnTo>
                  <a:cubicBezTo>
                    <a:pt x="21" y="97"/>
                    <a:pt x="20" y="96"/>
                    <a:pt x="19" y="95"/>
                  </a:cubicBezTo>
                  <a:lnTo>
                    <a:pt x="7" y="80"/>
                  </a:lnTo>
                  <a:cubicBezTo>
                    <a:pt x="7" y="80"/>
                    <a:pt x="6" y="79"/>
                    <a:pt x="6" y="78"/>
                  </a:cubicBezTo>
                  <a:lnTo>
                    <a:pt x="1" y="59"/>
                  </a:lnTo>
                  <a:cubicBezTo>
                    <a:pt x="0" y="57"/>
                    <a:pt x="0" y="56"/>
                    <a:pt x="1" y="54"/>
                  </a:cubicBezTo>
                  <a:lnTo>
                    <a:pt x="6" y="36"/>
                  </a:lnTo>
                  <a:cubicBezTo>
                    <a:pt x="6" y="35"/>
                    <a:pt x="6" y="34"/>
                    <a:pt x="7" y="34"/>
                  </a:cubicBezTo>
                  <a:lnTo>
                    <a:pt x="19" y="18"/>
                  </a:lnTo>
                  <a:cubicBezTo>
                    <a:pt x="20" y="17"/>
                    <a:pt x="21" y="16"/>
                    <a:pt x="22" y="15"/>
                  </a:cubicBezTo>
                  <a:lnTo>
                    <a:pt x="40" y="5"/>
                  </a:lnTo>
                  <a:cubicBezTo>
                    <a:pt x="40" y="5"/>
                    <a:pt x="41" y="5"/>
                    <a:pt x="42" y="5"/>
                  </a:cubicBezTo>
                  <a:lnTo>
                    <a:pt x="63" y="1"/>
                  </a:lnTo>
                  <a:cubicBezTo>
                    <a:pt x="64" y="0"/>
                    <a:pt x="65" y="0"/>
                    <a:pt x="66" y="1"/>
                  </a:cubicBezTo>
                  <a:lnTo>
                    <a:pt x="88" y="5"/>
                  </a:lnTo>
                  <a:cubicBezTo>
                    <a:pt x="89" y="5"/>
                    <a:pt x="90" y="5"/>
                    <a:pt x="90" y="5"/>
                  </a:cubicBezTo>
                  <a:lnTo>
                    <a:pt x="108" y="15"/>
                  </a:lnTo>
                  <a:cubicBezTo>
                    <a:pt x="109" y="16"/>
                    <a:pt x="110" y="17"/>
                    <a:pt x="111" y="18"/>
                  </a:cubicBezTo>
                  <a:lnTo>
                    <a:pt x="123" y="34"/>
                  </a:lnTo>
                  <a:cubicBezTo>
                    <a:pt x="124" y="35"/>
                    <a:pt x="124" y="36"/>
                    <a:pt x="124" y="37"/>
                  </a:cubicBezTo>
                  <a:lnTo>
                    <a:pt x="128" y="55"/>
                  </a:lnTo>
                  <a:close/>
                  <a:moveTo>
                    <a:pt x="109" y="40"/>
                  </a:moveTo>
                  <a:lnTo>
                    <a:pt x="110" y="43"/>
                  </a:lnTo>
                  <a:lnTo>
                    <a:pt x="98" y="27"/>
                  </a:lnTo>
                  <a:lnTo>
                    <a:pt x="101" y="29"/>
                  </a:lnTo>
                  <a:lnTo>
                    <a:pt x="83" y="19"/>
                  </a:lnTo>
                  <a:lnTo>
                    <a:pt x="85" y="20"/>
                  </a:lnTo>
                  <a:lnTo>
                    <a:pt x="63" y="16"/>
                  </a:lnTo>
                  <a:lnTo>
                    <a:pt x="66" y="16"/>
                  </a:lnTo>
                  <a:lnTo>
                    <a:pt x="45" y="20"/>
                  </a:lnTo>
                  <a:lnTo>
                    <a:pt x="47" y="19"/>
                  </a:lnTo>
                  <a:lnTo>
                    <a:pt x="29" y="29"/>
                  </a:lnTo>
                  <a:lnTo>
                    <a:pt x="32" y="27"/>
                  </a:lnTo>
                  <a:lnTo>
                    <a:pt x="20" y="43"/>
                  </a:lnTo>
                  <a:lnTo>
                    <a:pt x="21" y="41"/>
                  </a:lnTo>
                  <a:lnTo>
                    <a:pt x="16" y="59"/>
                  </a:lnTo>
                  <a:lnTo>
                    <a:pt x="16" y="54"/>
                  </a:lnTo>
                  <a:lnTo>
                    <a:pt x="21" y="73"/>
                  </a:lnTo>
                  <a:lnTo>
                    <a:pt x="20" y="70"/>
                  </a:lnTo>
                  <a:lnTo>
                    <a:pt x="32" y="85"/>
                  </a:lnTo>
                  <a:lnTo>
                    <a:pt x="29" y="83"/>
                  </a:lnTo>
                  <a:lnTo>
                    <a:pt x="47" y="93"/>
                  </a:lnTo>
                  <a:lnTo>
                    <a:pt x="45" y="93"/>
                  </a:lnTo>
                  <a:lnTo>
                    <a:pt x="66" y="97"/>
                  </a:lnTo>
                  <a:lnTo>
                    <a:pt x="63" y="97"/>
                  </a:lnTo>
                  <a:lnTo>
                    <a:pt x="85" y="93"/>
                  </a:lnTo>
                  <a:lnTo>
                    <a:pt x="83" y="93"/>
                  </a:lnTo>
                  <a:lnTo>
                    <a:pt x="101" y="83"/>
                  </a:lnTo>
                  <a:lnTo>
                    <a:pt x="98" y="85"/>
                  </a:lnTo>
                  <a:lnTo>
                    <a:pt x="110" y="70"/>
                  </a:lnTo>
                  <a:lnTo>
                    <a:pt x="109" y="74"/>
                  </a:lnTo>
                  <a:lnTo>
                    <a:pt x="113" y="55"/>
                  </a:lnTo>
                  <a:lnTo>
                    <a:pt x="113" y="58"/>
                  </a:lnTo>
                  <a:lnTo>
                    <a:pt x="109" y="40"/>
                  </a:lnTo>
                  <a:close/>
                </a:path>
              </a:pathLst>
            </a:custGeom>
            <a:solidFill>
              <a:srgbClr val="A5B6D3"/>
            </a:solidFill>
            <a:ln w="6" cap="flat">
              <a:solidFill>
                <a:srgbClr val="A5B6D3"/>
              </a:solidFill>
              <a:prstDash val="solid"/>
              <a:bevel/>
              <a:headEnd/>
              <a:tailEnd/>
            </a:ln>
          </p:spPr>
          <p:txBody>
            <a:bodyPr/>
            <a:lstStyle/>
            <a:p>
              <a:endParaRPr lang="de-DE">
                <a:latin typeface="Arial" pitchFamily="34" charset="0"/>
                <a:cs typeface="Arial" pitchFamily="34" charset="0"/>
              </a:endParaRPr>
            </a:p>
          </p:txBody>
        </p:sp>
        <p:sp>
          <p:nvSpPr>
            <p:cNvPr id="437" name="Oval 127"/>
            <p:cNvSpPr>
              <a:spLocks noChangeArrowheads="1"/>
            </p:cNvSpPr>
            <p:nvPr/>
          </p:nvSpPr>
          <p:spPr bwMode="auto">
            <a:xfrm>
              <a:off x="4429125" y="5049838"/>
              <a:ext cx="17463" cy="19050"/>
            </a:xfrm>
            <a:prstGeom prst="ellipse">
              <a:avLst/>
            </a:prstGeom>
            <a:solidFill>
              <a:srgbClr val="AABAD7"/>
            </a:solidFill>
            <a:ln w="0">
              <a:solidFill>
                <a:srgbClr val="000000"/>
              </a:solidFill>
              <a:round/>
              <a:headEnd/>
              <a:tailEnd/>
            </a:ln>
          </p:spPr>
          <p:txBody>
            <a:bodyPr/>
            <a:lstStyle/>
            <a:p>
              <a:endParaRPr lang="de-DE">
                <a:latin typeface="Arial" pitchFamily="34" charset="0"/>
                <a:cs typeface="Arial" pitchFamily="34" charset="0"/>
              </a:endParaRPr>
            </a:p>
          </p:txBody>
        </p:sp>
        <p:sp>
          <p:nvSpPr>
            <p:cNvPr id="438" name="Freeform 128"/>
            <p:cNvSpPr>
              <a:spLocks noEditPoints="1"/>
            </p:cNvSpPr>
            <p:nvPr/>
          </p:nvSpPr>
          <p:spPr bwMode="auto">
            <a:xfrm>
              <a:off x="4427538" y="5048250"/>
              <a:ext cx="20637" cy="22225"/>
            </a:xfrm>
            <a:custGeom>
              <a:avLst/>
              <a:gdLst>
                <a:gd name="T0" fmla="*/ 2147483647 w 113"/>
                <a:gd name="T1" fmla="*/ 2147483647 h 113"/>
                <a:gd name="T2" fmla="*/ 2147483647 w 113"/>
                <a:gd name="T3" fmla="*/ 2147483647 h 113"/>
                <a:gd name="T4" fmla="*/ 2147483647 w 113"/>
                <a:gd name="T5" fmla="*/ 2147483647 h 113"/>
                <a:gd name="T6" fmla="*/ 2147483647 w 113"/>
                <a:gd name="T7" fmla="*/ 2147483647 h 113"/>
                <a:gd name="T8" fmla="*/ 2147483647 w 113"/>
                <a:gd name="T9" fmla="*/ 2147483647 h 113"/>
                <a:gd name="T10" fmla="*/ 2147483647 w 113"/>
                <a:gd name="T11" fmla="*/ 2147483647 h 113"/>
                <a:gd name="T12" fmla="*/ 2147483647 w 113"/>
                <a:gd name="T13" fmla="*/ 2147483647 h 113"/>
                <a:gd name="T14" fmla="*/ 2147483647 w 113"/>
                <a:gd name="T15" fmla="*/ 2147483647 h 113"/>
                <a:gd name="T16" fmla="*/ 2147483647 w 113"/>
                <a:gd name="T17" fmla="*/ 2147483647 h 113"/>
                <a:gd name="T18" fmla="*/ 2147483647 w 113"/>
                <a:gd name="T19" fmla="*/ 2147483647 h 113"/>
                <a:gd name="T20" fmla="*/ 2147483647 w 113"/>
                <a:gd name="T21" fmla="*/ 2147483647 h 113"/>
                <a:gd name="T22" fmla="*/ 2147483647 w 113"/>
                <a:gd name="T23" fmla="*/ 2147483647 h 113"/>
                <a:gd name="T24" fmla="*/ 2147483647 w 113"/>
                <a:gd name="T25" fmla="*/ 2147483647 h 113"/>
                <a:gd name="T26" fmla="*/ 2147483647 w 113"/>
                <a:gd name="T27" fmla="*/ 2147483647 h 113"/>
                <a:gd name="T28" fmla="*/ 2147483647 w 113"/>
                <a:gd name="T29" fmla="*/ 2147483647 h 113"/>
                <a:gd name="T30" fmla="*/ 2147483647 w 113"/>
                <a:gd name="T31" fmla="*/ 2147483647 h 113"/>
                <a:gd name="T32" fmla="*/ 2147483647 w 113"/>
                <a:gd name="T33" fmla="*/ 2147483647 h 113"/>
                <a:gd name="T34" fmla="*/ 2147483647 w 113"/>
                <a:gd name="T35" fmla="*/ 2147483647 h 113"/>
                <a:gd name="T36" fmla="*/ 2147483647 w 113"/>
                <a:gd name="T37" fmla="*/ 2147483647 h 113"/>
                <a:gd name="T38" fmla="*/ 2147483647 w 113"/>
                <a:gd name="T39" fmla="*/ 2147483647 h 113"/>
                <a:gd name="T40" fmla="*/ 2147483647 w 113"/>
                <a:gd name="T41" fmla="*/ 2147483647 h 113"/>
                <a:gd name="T42" fmla="*/ 2147483647 w 113"/>
                <a:gd name="T43" fmla="*/ 2147483647 h 113"/>
                <a:gd name="T44" fmla="*/ 2147483647 w 113"/>
                <a:gd name="T45" fmla="*/ 2147483647 h 113"/>
                <a:gd name="T46" fmla="*/ 2147483647 w 113"/>
                <a:gd name="T47" fmla="*/ 2147483647 h 113"/>
                <a:gd name="T48" fmla="*/ 2147483647 w 113"/>
                <a:gd name="T49" fmla="*/ 2147483647 h 113"/>
                <a:gd name="T50" fmla="*/ 2147483647 w 113"/>
                <a:gd name="T51" fmla="*/ 2147483647 h 113"/>
                <a:gd name="T52" fmla="*/ 2147483647 w 113"/>
                <a:gd name="T53" fmla="*/ 2147483647 h 113"/>
                <a:gd name="T54" fmla="*/ 2147483647 w 113"/>
                <a:gd name="T55" fmla="*/ 2147483647 h 113"/>
                <a:gd name="T56" fmla="*/ 2147483647 w 113"/>
                <a:gd name="T57" fmla="*/ 2147483647 h 113"/>
                <a:gd name="T58" fmla="*/ 2147483647 w 113"/>
                <a:gd name="T59" fmla="*/ 2147483647 h 113"/>
                <a:gd name="T60" fmla="*/ 2147483647 w 113"/>
                <a:gd name="T61" fmla="*/ 2147483647 h 113"/>
                <a:gd name="T62" fmla="*/ 2147483647 w 113"/>
                <a:gd name="T63" fmla="*/ 2147483647 h 113"/>
                <a:gd name="T64" fmla="*/ 2147483647 w 113"/>
                <a:gd name="T65" fmla="*/ 2147483647 h 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13"/>
                <a:gd name="T101" fmla="*/ 113 w 113"/>
                <a:gd name="T102" fmla="*/ 113 h 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13">
                  <a:moveTo>
                    <a:pt x="112" y="55"/>
                  </a:moveTo>
                  <a:cubicBezTo>
                    <a:pt x="113" y="56"/>
                    <a:pt x="113" y="57"/>
                    <a:pt x="112" y="58"/>
                  </a:cubicBezTo>
                  <a:lnTo>
                    <a:pt x="108" y="77"/>
                  </a:lnTo>
                  <a:cubicBezTo>
                    <a:pt x="108" y="78"/>
                    <a:pt x="108" y="79"/>
                    <a:pt x="107" y="80"/>
                  </a:cubicBezTo>
                  <a:lnTo>
                    <a:pt x="97" y="95"/>
                  </a:lnTo>
                  <a:cubicBezTo>
                    <a:pt x="97" y="96"/>
                    <a:pt x="96" y="97"/>
                    <a:pt x="95" y="97"/>
                  </a:cubicBezTo>
                  <a:lnTo>
                    <a:pt x="80" y="107"/>
                  </a:lnTo>
                  <a:cubicBezTo>
                    <a:pt x="79" y="108"/>
                    <a:pt x="78" y="108"/>
                    <a:pt x="77" y="108"/>
                  </a:cubicBezTo>
                  <a:lnTo>
                    <a:pt x="58" y="112"/>
                  </a:lnTo>
                  <a:cubicBezTo>
                    <a:pt x="57" y="113"/>
                    <a:pt x="56" y="113"/>
                    <a:pt x="55" y="112"/>
                  </a:cubicBezTo>
                  <a:lnTo>
                    <a:pt x="37" y="108"/>
                  </a:lnTo>
                  <a:cubicBezTo>
                    <a:pt x="36" y="108"/>
                    <a:pt x="35" y="108"/>
                    <a:pt x="34" y="107"/>
                  </a:cubicBezTo>
                  <a:lnTo>
                    <a:pt x="18" y="97"/>
                  </a:lnTo>
                  <a:cubicBezTo>
                    <a:pt x="17" y="97"/>
                    <a:pt x="16" y="96"/>
                    <a:pt x="16" y="95"/>
                  </a:cubicBezTo>
                  <a:lnTo>
                    <a:pt x="6" y="80"/>
                  </a:lnTo>
                  <a:cubicBezTo>
                    <a:pt x="5" y="79"/>
                    <a:pt x="5" y="78"/>
                    <a:pt x="5" y="77"/>
                  </a:cubicBezTo>
                  <a:lnTo>
                    <a:pt x="1" y="58"/>
                  </a:lnTo>
                  <a:cubicBezTo>
                    <a:pt x="0" y="57"/>
                    <a:pt x="0" y="56"/>
                    <a:pt x="1" y="55"/>
                  </a:cubicBezTo>
                  <a:lnTo>
                    <a:pt x="5" y="37"/>
                  </a:lnTo>
                  <a:cubicBezTo>
                    <a:pt x="5" y="36"/>
                    <a:pt x="5" y="35"/>
                    <a:pt x="6" y="34"/>
                  </a:cubicBezTo>
                  <a:lnTo>
                    <a:pt x="16" y="18"/>
                  </a:lnTo>
                  <a:cubicBezTo>
                    <a:pt x="16" y="17"/>
                    <a:pt x="17" y="16"/>
                    <a:pt x="18" y="16"/>
                  </a:cubicBezTo>
                  <a:lnTo>
                    <a:pt x="34" y="6"/>
                  </a:lnTo>
                  <a:cubicBezTo>
                    <a:pt x="35" y="5"/>
                    <a:pt x="36" y="5"/>
                    <a:pt x="37" y="5"/>
                  </a:cubicBezTo>
                  <a:lnTo>
                    <a:pt x="55" y="1"/>
                  </a:lnTo>
                  <a:cubicBezTo>
                    <a:pt x="56" y="0"/>
                    <a:pt x="57" y="0"/>
                    <a:pt x="58" y="1"/>
                  </a:cubicBezTo>
                  <a:lnTo>
                    <a:pt x="77" y="5"/>
                  </a:lnTo>
                  <a:cubicBezTo>
                    <a:pt x="78" y="5"/>
                    <a:pt x="79" y="5"/>
                    <a:pt x="80" y="6"/>
                  </a:cubicBezTo>
                  <a:lnTo>
                    <a:pt x="95" y="16"/>
                  </a:lnTo>
                  <a:cubicBezTo>
                    <a:pt x="96" y="16"/>
                    <a:pt x="97" y="17"/>
                    <a:pt x="97" y="18"/>
                  </a:cubicBezTo>
                  <a:lnTo>
                    <a:pt x="107" y="34"/>
                  </a:lnTo>
                  <a:cubicBezTo>
                    <a:pt x="108" y="35"/>
                    <a:pt x="108" y="36"/>
                    <a:pt x="108" y="37"/>
                  </a:cubicBezTo>
                  <a:lnTo>
                    <a:pt x="112" y="55"/>
                  </a:lnTo>
                  <a:close/>
                  <a:moveTo>
                    <a:pt x="93" y="40"/>
                  </a:moveTo>
                  <a:lnTo>
                    <a:pt x="94" y="43"/>
                  </a:lnTo>
                  <a:lnTo>
                    <a:pt x="84" y="27"/>
                  </a:lnTo>
                  <a:lnTo>
                    <a:pt x="86" y="29"/>
                  </a:lnTo>
                  <a:lnTo>
                    <a:pt x="71" y="19"/>
                  </a:lnTo>
                  <a:lnTo>
                    <a:pt x="74" y="20"/>
                  </a:lnTo>
                  <a:lnTo>
                    <a:pt x="55" y="16"/>
                  </a:lnTo>
                  <a:lnTo>
                    <a:pt x="58" y="16"/>
                  </a:lnTo>
                  <a:lnTo>
                    <a:pt x="40" y="20"/>
                  </a:lnTo>
                  <a:lnTo>
                    <a:pt x="43" y="19"/>
                  </a:lnTo>
                  <a:lnTo>
                    <a:pt x="27" y="29"/>
                  </a:lnTo>
                  <a:lnTo>
                    <a:pt x="29" y="27"/>
                  </a:lnTo>
                  <a:lnTo>
                    <a:pt x="19" y="43"/>
                  </a:lnTo>
                  <a:lnTo>
                    <a:pt x="20" y="40"/>
                  </a:lnTo>
                  <a:lnTo>
                    <a:pt x="16" y="58"/>
                  </a:lnTo>
                  <a:lnTo>
                    <a:pt x="16" y="55"/>
                  </a:lnTo>
                  <a:lnTo>
                    <a:pt x="20" y="74"/>
                  </a:lnTo>
                  <a:lnTo>
                    <a:pt x="19" y="71"/>
                  </a:lnTo>
                  <a:lnTo>
                    <a:pt x="29" y="86"/>
                  </a:lnTo>
                  <a:lnTo>
                    <a:pt x="27" y="84"/>
                  </a:lnTo>
                  <a:lnTo>
                    <a:pt x="43" y="94"/>
                  </a:lnTo>
                  <a:lnTo>
                    <a:pt x="40" y="93"/>
                  </a:lnTo>
                  <a:lnTo>
                    <a:pt x="58" y="97"/>
                  </a:lnTo>
                  <a:lnTo>
                    <a:pt x="55" y="97"/>
                  </a:lnTo>
                  <a:lnTo>
                    <a:pt x="74" y="93"/>
                  </a:lnTo>
                  <a:lnTo>
                    <a:pt x="71" y="94"/>
                  </a:lnTo>
                  <a:lnTo>
                    <a:pt x="86" y="84"/>
                  </a:lnTo>
                  <a:lnTo>
                    <a:pt x="84" y="86"/>
                  </a:lnTo>
                  <a:lnTo>
                    <a:pt x="94" y="71"/>
                  </a:lnTo>
                  <a:lnTo>
                    <a:pt x="93" y="74"/>
                  </a:lnTo>
                  <a:lnTo>
                    <a:pt x="97" y="55"/>
                  </a:lnTo>
                  <a:lnTo>
                    <a:pt x="97" y="58"/>
                  </a:lnTo>
                  <a:lnTo>
                    <a:pt x="93" y="40"/>
                  </a:lnTo>
                  <a:close/>
                </a:path>
              </a:pathLst>
            </a:custGeom>
            <a:solidFill>
              <a:srgbClr val="A5B6D3"/>
            </a:solidFill>
            <a:ln w="6" cap="flat">
              <a:solidFill>
                <a:srgbClr val="A5B6D3"/>
              </a:solidFill>
              <a:prstDash val="solid"/>
              <a:bevel/>
              <a:headEnd/>
              <a:tailEnd/>
            </a:ln>
          </p:spPr>
          <p:txBody>
            <a:bodyPr/>
            <a:lstStyle/>
            <a:p>
              <a:endParaRPr lang="de-DE">
                <a:latin typeface="Arial" pitchFamily="34" charset="0"/>
                <a:cs typeface="Arial" pitchFamily="34" charset="0"/>
              </a:endParaRPr>
            </a:p>
          </p:txBody>
        </p:sp>
        <p:sp>
          <p:nvSpPr>
            <p:cNvPr id="439" name="Freeform 129"/>
            <p:cNvSpPr>
              <a:spLocks/>
            </p:cNvSpPr>
            <p:nvPr/>
          </p:nvSpPr>
          <p:spPr bwMode="auto">
            <a:xfrm>
              <a:off x="3209925" y="5586413"/>
              <a:ext cx="1231900" cy="263525"/>
            </a:xfrm>
            <a:custGeom>
              <a:avLst/>
              <a:gdLst>
                <a:gd name="T0" fmla="*/ 2147483647 w 6627"/>
                <a:gd name="T1" fmla="*/ 2147483647 h 1347"/>
                <a:gd name="T2" fmla="*/ 2147483647 w 6627"/>
                <a:gd name="T3" fmla="*/ 2147483647 h 1347"/>
                <a:gd name="T4" fmla="*/ 2147483647 w 6627"/>
                <a:gd name="T5" fmla="*/ 2147483647 h 1347"/>
                <a:gd name="T6" fmla="*/ 2147483647 w 6627"/>
                <a:gd name="T7" fmla="*/ 2147483647 h 1347"/>
                <a:gd name="T8" fmla="*/ 2147483647 w 6627"/>
                <a:gd name="T9" fmla="*/ 2147483647 h 1347"/>
                <a:gd name="T10" fmla="*/ 2147483647 w 6627"/>
                <a:gd name="T11" fmla="*/ 2147483647 h 1347"/>
                <a:gd name="T12" fmla="*/ 2147483647 w 6627"/>
                <a:gd name="T13" fmla="*/ 2147483647 h 1347"/>
                <a:gd name="T14" fmla="*/ 2147483647 w 6627"/>
                <a:gd name="T15" fmla="*/ 2147483647 h 1347"/>
                <a:gd name="T16" fmla="*/ 2147483647 w 6627"/>
                <a:gd name="T17" fmla="*/ 2147483647 h 1347"/>
                <a:gd name="T18" fmla="*/ 2147483647 w 6627"/>
                <a:gd name="T19" fmla="*/ 2147483647 h 1347"/>
                <a:gd name="T20" fmla="*/ 2147483647 w 6627"/>
                <a:gd name="T21" fmla="*/ 2147483647 h 1347"/>
                <a:gd name="T22" fmla="*/ 2147483647 w 6627"/>
                <a:gd name="T23" fmla="*/ 2147483647 h 1347"/>
                <a:gd name="T24" fmla="*/ 2147483647 w 6627"/>
                <a:gd name="T25" fmla="*/ 2147483647 h 13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27"/>
                <a:gd name="T40" fmla="*/ 0 h 1347"/>
                <a:gd name="T41" fmla="*/ 6627 w 6627"/>
                <a:gd name="T42" fmla="*/ 1347 h 13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27" h="1347">
                  <a:moveTo>
                    <a:pt x="11" y="1314"/>
                  </a:moveTo>
                  <a:lnTo>
                    <a:pt x="2203" y="226"/>
                  </a:lnTo>
                  <a:cubicBezTo>
                    <a:pt x="2206" y="225"/>
                    <a:pt x="2208" y="224"/>
                    <a:pt x="2211" y="224"/>
                  </a:cubicBezTo>
                  <a:lnTo>
                    <a:pt x="4403" y="256"/>
                  </a:lnTo>
                  <a:lnTo>
                    <a:pt x="6609" y="1"/>
                  </a:lnTo>
                  <a:cubicBezTo>
                    <a:pt x="6617" y="0"/>
                    <a:pt x="6625" y="6"/>
                    <a:pt x="6626" y="15"/>
                  </a:cubicBezTo>
                  <a:cubicBezTo>
                    <a:pt x="6627" y="23"/>
                    <a:pt x="6621" y="31"/>
                    <a:pt x="6612" y="32"/>
                  </a:cubicBezTo>
                  <a:lnTo>
                    <a:pt x="4402" y="288"/>
                  </a:lnTo>
                  <a:lnTo>
                    <a:pt x="2210" y="256"/>
                  </a:lnTo>
                  <a:lnTo>
                    <a:pt x="2218" y="255"/>
                  </a:lnTo>
                  <a:lnTo>
                    <a:pt x="26" y="1343"/>
                  </a:lnTo>
                  <a:cubicBezTo>
                    <a:pt x="18" y="1347"/>
                    <a:pt x="8" y="1343"/>
                    <a:pt x="4" y="1336"/>
                  </a:cubicBezTo>
                  <a:cubicBezTo>
                    <a:pt x="0" y="1328"/>
                    <a:pt x="3" y="1318"/>
                    <a:pt x="11" y="1314"/>
                  </a:cubicBezTo>
                  <a:close/>
                </a:path>
              </a:pathLst>
            </a:custGeom>
            <a:solidFill>
              <a:srgbClr val="D5A5A4"/>
            </a:solidFill>
            <a:ln w="6" cap="flat">
              <a:solidFill>
                <a:srgbClr val="D5A5A4"/>
              </a:solidFill>
              <a:prstDash val="solid"/>
              <a:bevel/>
              <a:headEnd/>
              <a:tailEnd/>
            </a:ln>
          </p:spPr>
          <p:txBody>
            <a:bodyPr/>
            <a:lstStyle/>
            <a:p>
              <a:endParaRPr lang="de-DE">
                <a:latin typeface="Arial" pitchFamily="34" charset="0"/>
                <a:cs typeface="Arial" pitchFamily="34" charset="0"/>
              </a:endParaRPr>
            </a:p>
          </p:txBody>
        </p:sp>
        <p:sp>
          <p:nvSpPr>
            <p:cNvPr id="440" name="Oval 130"/>
            <p:cNvSpPr>
              <a:spLocks noChangeArrowheads="1"/>
            </p:cNvSpPr>
            <p:nvPr/>
          </p:nvSpPr>
          <p:spPr bwMode="auto">
            <a:xfrm>
              <a:off x="3201988" y="5835650"/>
              <a:ext cx="17462" cy="22225"/>
            </a:xfrm>
            <a:prstGeom prst="ellipse">
              <a:avLst/>
            </a:prstGeom>
            <a:solidFill>
              <a:srgbClr val="D9AAA9"/>
            </a:solidFill>
            <a:ln w="0">
              <a:solidFill>
                <a:srgbClr val="000000"/>
              </a:solidFill>
              <a:round/>
              <a:headEnd/>
              <a:tailEnd/>
            </a:ln>
          </p:spPr>
          <p:txBody>
            <a:bodyPr/>
            <a:lstStyle/>
            <a:p>
              <a:endParaRPr lang="de-DE">
                <a:latin typeface="Arial" pitchFamily="34" charset="0"/>
                <a:cs typeface="Arial" pitchFamily="34" charset="0"/>
              </a:endParaRPr>
            </a:p>
          </p:txBody>
        </p:sp>
        <p:sp>
          <p:nvSpPr>
            <p:cNvPr id="441" name="Freeform 131"/>
            <p:cNvSpPr>
              <a:spLocks noEditPoints="1"/>
            </p:cNvSpPr>
            <p:nvPr/>
          </p:nvSpPr>
          <p:spPr bwMode="auto">
            <a:xfrm>
              <a:off x="3200400" y="5834063"/>
              <a:ext cx="20638" cy="23812"/>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D5A5A4"/>
            </a:solidFill>
            <a:ln w="6" cap="flat">
              <a:solidFill>
                <a:srgbClr val="D5A5A4"/>
              </a:solidFill>
              <a:prstDash val="solid"/>
              <a:bevel/>
              <a:headEnd/>
              <a:tailEnd/>
            </a:ln>
          </p:spPr>
          <p:txBody>
            <a:bodyPr/>
            <a:lstStyle/>
            <a:p>
              <a:endParaRPr lang="de-DE">
                <a:latin typeface="Arial" pitchFamily="34" charset="0"/>
                <a:cs typeface="Arial" pitchFamily="34" charset="0"/>
              </a:endParaRPr>
            </a:p>
          </p:txBody>
        </p:sp>
        <p:sp>
          <p:nvSpPr>
            <p:cNvPr id="442" name="Oval 132"/>
            <p:cNvSpPr>
              <a:spLocks noChangeArrowheads="1"/>
            </p:cNvSpPr>
            <p:nvPr/>
          </p:nvSpPr>
          <p:spPr bwMode="auto">
            <a:xfrm>
              <a:off x="3609975" y="5621338"/>
              <a:ext cx="20638" cy="22225"/>
            </a:xfrm>
            <a:prstGeom prst="ellipse">
              <a:avLst/>
            </a:prstGeom>
            <a:solidFill>
              <a:srgbClr val="D9AAA9"/>
            </a:solidFill>
            <a:ln w="0">
              <a:solidFill>
                <a:srgbClr val="000000"/>
              </a:solidFill>
              <a:round/>
              <a:headEnd/>
              <a:tailEnd/>
            </a:ln>
          </p:spPr>
          <p:txBody>
            <a:bodyPr/>
            <a:lstStyle/>
            <a:p>
              <a:endParaRPr lang="de-DE">
                <a:latin typeface="Arial" pitchFamily="34" charset="0"/>
                <a:cs typeface="Arial" pitchFamily="34" charset="0"/>
              </a:endParaRPr>
            </a:p>
          </p:txBody>
        </p:sp>
        <p:sp>
          <p:nvSpPr>
            <p:cNvPr id="443" name="Freeform 133"/>
            <p:cNvSpPr>
              <a:spLocks noEditPoints="1"/>
            </p:cNvSpPr>
            <p:nvPr/>
          </p:nvSpPr>
          <p:spPr bwMode="auto">
            <a:xfrm>
              <a:off x="3608388" y="5619750"/>
              <a:ext cx="23812"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D5A5A4"/>
            </a:solidFill>
            <a:ln w="6" cap="flat">
              <a:solidFill>
                <a:srgbClr val="D5A5A4"/>
              </a:solidFill>
              <a:prstDash val="solid"/>
              <a:bevel/>
              <a:headEnd/>
              <a:tailEnd/>
            </a:ln>
          </p:spPr>
          <p:txBody>
            <a:bodyPr/>
            <a:lstStyle/>
            <a:p>
              <a:endParaRPr lang="de-DE">
                <a:latin typeface="Arial" pitchFamily="34" charset="0"/>
                <a:cs typeface="Arial" pitchFamily="34" charset="0"/>
              </a:endParaRPr>
            </a:p>
          </p:txBody>
        </p:sp>
        <p:sp>
          <p:nvSpPr>
            <p:cNvPr id="444" name="Oval 134"/>
            <p:cNvSpPr>
              <a:spLocks noChangeArrowheads="1"/>
            </p:cNvSpPr>
            <p:nvPr/>
          </p:nvSpPr>
          <p:spPr bwMode="auto">
            <a:xfrm>
              <a:off x="4017963" y="5627688"/>
              <a:ext cx="20637" cy="22225"/>
            </a:xfrm>
            <a:prstGeom prst="ellipse">
              <a:avLst/>
            </a:prstGeom>
            <a:solidFill>
              <a:srgbClr val="D9AAA9"/>
            </a:solidFill>
            <a:ln w="0">
              <a:solidFill>
                <a:srgbClr val="000000"/>
              </a:solidFill>
              <a:round/>
              <a:headEnd/>
              <a:tailEnd/>
            </a:ln>
          </p:spPr>
          <p:txBody>
            <a:bodyPr/>
            <a:lstStyle/>
            <a:p>
              <a:endParaRPr lang="de-DE">
                <a:latin typeface="Arial" pitchFamily="34" charset="0"/>
                <a:cs typeface="Arial" pitchFamily="34" charset="0"/>
              </a:endParaRPr>
            </a:p>
          </p:txBody>
        </p:sp>
        <p:sp>
          <p:nvSpPr>
            <p:cNvPr id="445" name="Freeform 135"/>
            <p:cNvSpPr>
              <a:spLocks noEditPoints="1"/>
            </p:cNvSpPr>
            <p:nvPr/>
          </p:nvSpPr>
          <p:spPr bwMode="auto">
            <a:xfrm>
              <a:off x="4016375" y="5626100"/>
              <a:ext cx="23813" cy="25400"/>
            </a:xfrm>
            <a:custGeom>
              <a:avLst/>
              <a:gdLst>
                <a:gd name="T0" fmla="*/ 2147483647 w 129"/>
                <a:gd name="T1" fmla="*/ 2147483647 h 129"/>
                <a:gd name="T2" fmla="*/ 2147483647 w 129"/>
                <a:gd name="T3" fmla="*/ 2147483647 h 129"/>
                <a:gd name="T4" fmla="*/ 2147483647 w 129"/>
                <a:gd name="T5" fmla="*/ 2147483647 h 129"/>
                <a:gd name="T6" fmla="*/ 2147483647 w 129"/>
                <a:gd name="T7" fmla="*/ 2147483647 h 129"/>
                <a:gd name="T8" fmla="*/ 2147483647 w 129"/>
                <a:gd name="T9" fmla="*/ 2147483647 h 129"/>
                <a:gd name="T10" fmla="*/ 2147483647 w 129"/>
                <a:gd name="T11" fmla="*/ 2147483647 h 129"/>
                <a:gd name="T12" fmla="*/ 2147483647 w 129"/>
                <a:gd name="T13" fmla="*/ 2147483647 h 129"/>
                <a:gd name="T14" fmla="*/ 2147483647 w 129"/>
                <a:gd name="T15" fmla="*/ 2147483647 h 129"/>
                <a:gd name="T16" fmla="*/ 2147483647 w 129"/>
                <a:gd name="T17" fmla="*/ 2147483647 h 129"/>
                <a:gd name="T18" fmla="*/ 2147483647 w 129"/>
                <a:gd name="T19" fmla="*/ 2147483647 h 129"/>
                <a:gd name="T20" fmla="*/ 2147483647 w 129"/>
                <a:gd name="T21" fmla="*/ 2147483647 h 129"/>
                <a:gd name="T22" fmla="*/ 2147483647 w 129"/>
                <a:gd name="T23" fmla="*/ 2147483647 h 129"/>
                <a:gd name="T24" fmla="*/ 2147483647 w 129"/>
                <a:gd name="T25" fmla="*/ 2147483647 h 129"/>
                <a:gd name="T26" fmla="*/ 2147483647 w 129"/>
                <a:gd name="T27" fmla="*/ 2147483647 h 129"/>
                <a:gd name="T28" fmla="*/ 2147483647 w 129"/>
                <a:gd name="T29" fmla="*/ 2147483647 h 129"/>
                <a:gd name="T30" fmla="*/ 2147483647 w 129"/>
                <a:gd name="T31" fmla="*/ 2147483647 h 129"/>
                <a:gd name="T32" fmla="*/ 2147483647 w 129"/>
                <a:gd name="T33" fmla="*/ 2147483647 h 129"/>
                <a:gd name="T34" fmla="*/ 2147483647 w 129"/>
                <a:gd name="T35" fmla="*/ 2147483647 h 129"/>
                <a:gd name="T36" fmla="*/ 2147483647 w 129"/>
                <a:gd name="T37" fmla="*/ 2147483647 h 129"/>
                <a:gd name="T38" fmla="*/ 2147483647 w 129"/>
                <a:gd name="T39" fmla="*/ 2147483647 h 129"/>
                <a:gd name="T40" fmla="*/ 2147483647 w 129"/>
                <a:gd name="T41" fmla="*/ 2147483647 h 129"/>
                <a:gd name="T42" fmla="*/ 2147483647 w 129"/>
                <a:gd name="T43" fmla="*/ 2147483647 h 129"/>
                <a:gd name="T44" fmla="*/ 2147483647 w 129"/>
                <a:gd name="T45" fmla="*/ 2147483647 h 129"/>
                <a:gd name="T46" fmla="*/ 2147483647 w 129"/>
                <a:gd name="T47" fmla="*/ 2147483647 h 129"/>
                <a:gd name="T48" fmla="*/ 2147483647 w 129"/>
                <a:gd name="T49" fmla="*/ 2147483647 h 129"/>
                <a:gd name="T50" fmla="*/ 2147483647 w 129"/>
                <a:gd name="T51" fmla="*/ 2147483647 h 129"/>
                <a:gd name="T52" fmla="*/ 2147483647 w 129"/>
                <a:gd name="T53" fmla="*/ 2147483647 h 129"/>
                <a:gd name="T54" fmla="*/ 2147483647 w 129"/>
                <a:gd name="T55" fmla="*/ 2147483647 h 129"/>
                <a:gd name="T56" fmla="*/ 2147483647 w 129"/>
                <a:gd name="T57" fmla="*/ 2147483647 h 129"/>
                <a:gd name="T58" fmla="*/ 2147483647 w 129"/>
                <a:gd name="T59" fmla="*/ 2147483647 h 129"/>
                <a:gd name="T60" fmla="*/ 2147483647 w 129"/>
                <a:gd name="T61" fmla="*/ 2147483647 h 129"/>
                <a:gd name="T62" fmla="*/ 2147483647 w 129"/>
                <a:gd name="T63" fmla="*/ 2147483647 h 129"/>
                <a:gd name="T64" fmla="*/ 2147483647 w 129"/>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29"/>
                <a:gd name="T101" fmla="*/ 129 w 129"/>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29">
                  <a:moveTo>
                    <a:pt x="128" y="63"/>
                  </a:moveTo>
                  <a:cubicBezTo>
                    <a:pt x="129" y="64"/>
                    <a:pt x="129" y="65"/>
                    <a:pt x="128" y="66"/>
                  </a:cubicBezTo>
                  <a:lnTo>
                    <a:pt x="124" y="88"/>
                  </a:lnTo>
                  <a:cubicBezTo>
                    <a:pt x="124" y="89"/>
                    <a:pt x="124" y="90"/>
                    <a:pt x="123" y="91"/>
                  </a:cubicBezTo>
                  <a:lnTo>
                    <a:pt x="111" y="109"/>
                  </a:lnTo>
                  <a:cubicBezTo>
                    <a:pt x="111" y="110"/>
                    <a:pt x="110" y="111"/>
                    <a:pt x="109" y="111"/>
                  </a:cubicBezTo>
                  <a:lnTo>
                    <a:pt x="91" y="123"/>
                  </a:lnTo>
                  <a:cubicBezTo>
                    <a:pt x="90" y="124"/>
                    <a:pt x="89" y="124"/>
                    <a:pt x="88" y="124"/>
                  </a:cubicBezTo>
                  <a:lnTo>
                    <a:pt x="66" y="128"/>
                  </a:lnTo>
                  <a:cubicBezTo>
                    <a:pt x="65" y="129"/>
                    <a:pt x="64" y="129"/>
                    <a:pt x="63" y="128"/>
                  </a:cubicBezTo>
                  <a:lnTo>
                    <a:pt x="42" y="124"/>
                  </a:lnTo>
                  <a:cubicBezTo>
                    <a:pt x="41" y="124"/>
                    <a:pt x="40" y="124"/>
                    <a:pt x="39" y="123"/>
                  </a:cubicBezTo>
                  <a:lnTo>
                    <a:pt x="21" y="111"/>
                  </a:lnTo>
                  <a:cubicBezTo>
                    <a:pt x="20" y="111"/>
                    <a:pt x="19" y="110"/>
                    <a:pt x="19" y="109"/>
                  </a:cubicBezTo>
                  <a:lnTo>
                    <a:pt x="7" y="91"/>
                  </a:lnTo>
                  <a:cubicBezTo>
                    <a:pt x="6" y="90"/>
                    <a:pt x="6" y="89"/>
                    <a:pt x="6" y="88"/>
                  </a:cubicBezTo>
                  <a:lnTo>
                    <a:pt x="1" y="66"/>
                  </a:lnTo>
                  <a:cubicBezTo>
                    <a:pt x="0" y="65"/>
                    <a:pt x="0" y="64"/>
                    <a:pt x="1" y="63"/>
                  </a:cubicBezTo>
                  <a:lnTo>
                    <a:pt x="6" y="42"/>
                  </a:lnTo>
                  <a:cubicBezTo>
                    <a:pt x="6" y="41"/>
                    <a:pt x="6" y="40"/>
                    <a:pt x="7" y="39"/>
                  </a:cubicBezTo>
                  <a:lnTo>
                    <a:pt x="19" y="21"/>
                  </a:lnTo>
                  <a:cubicBezTo>
                    <a:pt x="19" y="20"/>
                    <a:pt x="20" y="19"/>
                    <a:pt x="21" y="19"/>
                  </a:cubicBezTo>
                  <a:lnTo>
                    <a:pt x="39" y="7"/>
                  </a:lnTo>
                  <a:cubicBezTo>
                    <a:pt x="40" y="6"/>
                    <a:pt x="41" y="6"/>
                    <a:pt x="42" y="6"/>
                  </a:cubicBezTo>
                  <a:lnTo>
                    <a:pt x="63" y="1"/>
                  </a:lnTo>
                  <a:cubicBezTo>
                    <a:pt x="64" y="0"/>
                    <a:pt x="65" y="0"/>
                    <a:pt x="66" y="1"/>
                  </a:cubicBezTo>
                  <a:lnTo>
                    <a:pt x="88" y="6"/>
                  </a:lnTo>
                  <a:cubicBezTo>
                    <a:pt x="89" y="6"/>
                    <a:pt x="90" y="6"/>
                    <a:pt x="91" y="7"/>
                  </a:cubicBezTo>
                  <a:lnTo>
                    <a:pt x="109" y="19"/>
                  </a:lnTo>
                  <a:cubicBezTo>
                    <a:pt x="110" y="19"/>
                    <a:pt x="111" y="20"/>
                    <a:pt x="111" y="21"/>
                  </a:cubicBezTo>
                  <a:lnTo>
                    <a:pt x="123" y="39"/>
                  </a:lnTo>
                  <a:cubicBezTo>
                    <a:pt x="124" y="40"/>
                    <a:pt x="124" y="41"/>
                    <a:pt x="124" y="42"/>
                  </a:cubicBezTo>
                  <a:lnTo>
                    <a:pt x="128" y="63"/>
                  </a:lnTo>
                  <a:close/>
                  <a:moveTo>
                    <a:pt x="109" y="45"/>
                  </a:moveTo>
                  <a:lnTo>
                    <a:pt x="110" y="48"/>
                  </a:lnTo>
                  <a:lnTo>
                    <a:pt x="98" y="30"/>
                  </a:lnTo>
                  <a:lnTo>
                    <a:pt x="100" y="32"/>
                  </a:lnTo>
                  <a:lnTo>
                    <a:pt x="82" y="20"/>
                  </a:lnTo>
                  <a:lnTo>
                    <a:pt x="85" y="21"/>
                  </a:lnTo>
                  <a:lnTo>
                    <a:pt x="63" y="16"/>
                  </a:lnTo>
                  <a:lnTo>
                    <a:pt x="66" y="16"/>
                  </a:lnTo>
                  <a:lnTo>
                    <a:pt x="45" y="21"/>
                  </a:lnTo>
                  <a:lnTo>
                    <a:pt x="48" y="20"/>
                  </a:lnTo>
                  <a:lnTo>
                    <a:pt x="30" y="32"/>
                  </a:lnTo>
                  <a:lnTo>
                    <a:pt x="32" y="30"/>
                  </a:lnTo>
                  <a:lnTo>
                    <a:pt x="20" y="48"/>
                  </a:lnTo>
                  <a:lnTo>
                    <a:pt x="21" y="45"/>
                  </a:lnTo>
                  <a:lnTo>
                    <a:pt x="16" y="66"/>
                  </a:lnTo>
                  <a:lnTo>
                    <a:pt x="16" y="63"/>
                  </a:lnTo>
                  <a:lnTo>
                    <a:pt x="21" y="85"/>
                  </a:lnTo>
                  <a:lnTo>
                    <a:pt x="20" y="82"/>
                  </a:lnTo>
                  <a:lnTo>
                    <a:pt x="32" y="100"/>
                  </a:lnTo>
                  <a:lnTo>
                    <a:pt x="30" y="98"/>
                  </a:lnTo>
                  <a:lnTo>
                    <a:pt x="48" y="110"/>
                  </a:lnTo>
                  <a:lnTo>
                    <a:pt x="45" y="109"/>
                  </a:lnTo>
                  <a:lnTo>
                    <a:pt x="66" y="113"/>
                  </a:lnTo>
                  <a:lnTo>
                    <a:pt x="63" y="113"/>
                  </a:lnTo>
                  <a:lnTo>
                    <a:pt x="85" y="109"/>
                  </a:lnTo>
                  <a:lnTo>
                    <a:pt x="82" y="110"/>
                  </a:lnTo>
                  <a:lnTo>
                    <a:pt x="100" y="98"/>
                  </a:lnTo>
                  <a:lnTo>
                    <a:pt x="98" y="100"/>
                  </a:lnTo>
                  <a:lnTo>
                    <a:pt x="110" y="82"/>
                  </a:lnTo>
                  <a:lnTo>
                    <a:pt x="109" y="85"/>
                  </a:lnTo>
                  <a:lnTo>
                    <a:pt x="113" y="63"/>
                  </a:lnTo>
                  <a:lnTo>
                    <a:pt x="113" y="66"/>
                  </a:lnTo>
                  <a:lnTo>
                    <a:pt x="109" y="45"/>
                  </a:lnTo>
                  <a:close/>
                </a:path>
              </a:pathLst>
            </a:custGeom>
            <a:solidFill>
              <a:srgbClr val="D5A5A4"/>
            </a:solidFill>
            <a:ln w="6" cap="flat">
              <a:solidFill>
                <a:srgbClr val="D5A5A4"/>
              </a:solidFill>
              <a:prstDash val="solid"/>
              <a:bevel/>
              <a:headEnd/>
              <a:tailEnd/>
            </a:ln>
          </p:spPr>
          <p:txBody>
            <a:bodyPr/>
            <a:lstStyle/>
            <a:p>
              <a:endParaRPr lang="de-DE">
                <a:latin typeface="Arial" pitchFamily="34" charset="0"/>
                <a:cs typeface="Arial" pitchFamily="34" charset="0"/>
              </a:endParaRPr>
            </a:p>
          </p:txBody>
        </p:sp>
        <p:sp>
          <p:nvSpPr>
            <p:cNvPr id="446" name="Oval 136"/>
            <p:cNvSpPr>
              <a:spLocks noChangeArrowheads="1"/>
            </p:cNvSpPr>
            <p:nvPr/>
          </p:nvSpPr>
          <p:spPr bwMode="auto">
            <a:xfrm>
              <a:off x="4429125" y="5578475"/>
              <a:ext cx="17463" cy="20638"/>
            </a:xfrm>
            <a:prstGeom prst="ellipse">
              <a:avLst/>
            </a:prstGeom>
            <a:solidFill>
              <a:srgbClr val="D9AAA9"/>
            </a:solidFill>
            <a:ln w="0">
              <a:solidFill>
                <a:srgbClr val="000000"/>
              </a:solidFill>
              <a:round/>
              <a:headEnd/>
              <a:tailEnd/>
            </a:ln>
          </p:spPr>
          <p:txBody>
            <a:bodyPr/>
            <a:lstStyle/>
            <a:p>
              <a:endParaRPr lang="de-DE">
                <a:latin typeface="Arial" pitchFamily="34" charset="0"/>
                <a:cs typeface="Arial" pitchFamily="34" charset="0"/>
              </a:endParaRPr>
            </a:p>
          </p:txBody>
        </p:sp>
        <p:sp>
          <p:nvSpPr>
            <p:cNvPr id="447" name="Freeform 137"/>
            <p:cNvSpPr>
              <a:spLocks noEditPoints="1"/>
            </p:cNvSpPr>
            <p:nvPr/>
          </p:nvSpPr>
          <p:spPr bwMode="auto">
            <a:xfrm>
              <a:off x="4427538" y="5576888"/>
              <a:ext cx="20637" cy="23812"/>
            </a:xfrm>
            <a:custGeom>
              <a:avLst/>
              <a:gdLst>
                <a:gd name="T0" fmla="*/ 2147483647 w 113"/>
                <a:gd name="T1" fmla="*/ 2147483647 h 129"/>
                <a:gd name="T2" fmla="*/ 2147483647 w 113"/>
                <a:gd name="T3" fmla="*/ 2147483647 h 129"/>
                <a:gd name="T4" fmla="*/ 2147483647 w 113"/>
                <a:gd name="T5" fmla="*/ 2147483647 h 129"/>
                <a:gd name="T6" fmla="*/ 2147483647 w 113"/>
                <a:gd name="T7" fmla="*/ 2147483647 h 129"/>
                <a:gd name="T8" fmla="*/ 2147483647 w 113"/>
                <a:gd name="T9" fmla="*/ 2147483647 h 129"/>
                <a:gd name="T10" fmla="*/ 2147483647 w 113"/>
                <a:gd name="T11" fmla="*/ 2147483647 h 129"/>
                <a:gd name="T12" fmla="*/ 2147483647 w 113"/>
                <a:gd name="T13" fmla="*/ 2147483647 h 129"/>
                <a:gd name="T14" fmla="*/ 2147483647 w 113"/>
                <a:gd name="T15" fmla="*/ 2147483647 h 129"/>
                <a:gd name="T16" fmla="*/ 2147483647 w 113"/>
                <a:gd name="T17" fmla="*/ 2147483647 h 129"/>
                <a:gd name="T18" fmla="*/ 2147483647 w 113"/>
                <a:gd name="T19" fmla="*/ 2147483647 h 129"/>
                <a:gd name="T20" fmla="*/ 2147483647 w 113"/>
                <a:gd name="T21" fmla="*/ 2147483647 h 129"/>
                <a:gd name="T22" fmla="*/ 2147483647 w 113"/>
                <a:gd name="T23" fmla="*/ 2147483647 h 129"/>
                <a:gd name="T24" fmla="*/ 2147483647 w 113"/>
                <a:gd name="T25" fmla="*/ 2147483647 h 129"/>
                <a:gd name="T26" fmla="*/ 2147483647 w 113"/>
                <a:gd name="T27" fmla="*/ 2147483647 h 129"/>
                <a:gd name="T28" fmla="*/ 2147483647 w 113"/>
                <a:gd name="T29" fmla="*/ 2147483647 h 129"/>
                <a:gd name="T30" fmla="*/ 2147483647 w 113"/>
                <a:gd name="T31" fmla="*/ 2147483647 h 129"/>
                <a:gd name="T32" fmla="*/ 2147483647 w 113"/>
                <a:gd name="T33" fmla="*/ 2147483647 h 129"/>
                <a:gd name="T34" fmla="*/ 2147483647 w 113"/>
                <a:gd name="T35" fmla="*/ 2147483647 h 129"/>
                <a:gd name="T36" fmla="*/ 2147483647 w 113"/>
                <a:gd name="T37" fmla="*/ 2147483647 h 129"/>
                <a:gd name="T38" fmla="*/ 2147483647 w 113"/>
                <a:gd name="T39" fmla="*/ 2147483647 h 129"/>
                <a:gd name="T40" fmla="*/ 2147483647 w 113"/>
                <a:gd name="T41" fmla="*/ 2147483647 h 129"/>
                <a:gd name="T42" fmla="*/ 2147483647 w 113"/>
                <a:gd name="T43" fmla="*/ 2147483647 h 129"/>
                <a:gd name="T44" fmla="*/ 2147483647 w 113"/>
                <a:gd name="T45" fmla="*/ 2147483647 h 129"/>
                <a:gd name="T46" fmla="*/ 2147483647 w 113"/>
                <a:gd name="T47" fmla="*/ 2147483647 h 129"/>
                <a:gd name="T48" fmla="*/ 2147483647 w 113"/>
                <a:gd name="T49" fmla="*/ 2147483647 h 129"/>
                <a:gd name="T50" fmla="*/ 2147483647 w 113"/>
                <a:gd name="T51" fmla="*/ 2147483647 h 129"/>
                <a:gd name="T52" fmla="*/ 2147483647 w 113"/>
                <a:gd name="T53" fmla="*/ 2147483647 h 129"/>
                <a:gd name="T54" fmla="*/ 2147483647 w 113"/>
                <a:gd name="T55" fmla="*/ 2147483647 h 129"/>
                <a:gd name="T56" fmla="*/ 2147483647 w 113"/>
                <a:gd name="T57" fmla="*/ 2147483647 h 129"/>
                <a:gd name="T58" fmla="*/ 2147483647 w 113"/>
                <a:gd name="T59" fmla="*/ 2147483647 h 129"/>
                <a:gd name="T60" fmla="*/ 2147483647 w 113"/>
                <a:gd name="T61" fmla="*/ 2147483647 h 129"/>
                <a:gd name="T62" fmla="*/ 2147483647 w 113"/>
                <a:gd name="T63" fmla="*/ 2147483647 h 129"/>
                <a:gd name="T64" fmla="*/ 2147483647 w 113"/>
                <a:gd name="T65" fmla="*/ 2147483647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129"/>
                <a:gd name="T101" fmla="*/ 113 w 113"/>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129">
                  <a:moveTo>
                    <a:pt x="112" y="63"/>
                  </a:moveTo>
                  <a:cubicBezTo>
                    <a:pt x="113" y="64"/>
                    <a:pt x="113" y="65"/>
                    <a:pt x="112" y="66"/>
                  </a:cubicBezTo>
                  <a:lnTo>
                    <a:pt x="108" y="88"/>
                  </a:lnTo>
                  <a:cubicBezTo>
                    <a:pt x="108" y="89"/>
                    <a:pt x="108" y="90"/>
                    <a:pt x="107" y="90"/>
                  </a:cubicBezTo>
                  <a:lnTo>
                    <a:pt x="97" y="108"/>
                  </a:lnTo>
                  <a:cubicBezTo>
                    <a:pt x="97" y="109"/>
                    <a:pt x="96" y="110"/>
                    <a:pt x="95" y="111"/>
                  </a:cubicBezTo>
                  <a:lnTo>
                    <a:pt x="80" y="123"/>
                  </a:lnTo>
                  <a:cubicBezTo>
                    <a:pt x="79" y="123"/>
                    <a:pt x="78" y="124"/>
                    <a:pt x="77" y="124"/>
                  </a:cubicBezTo>
                  <a:lnTo>
                    <a:pt x="58" y="128"/>
                  </a:lnTo>
                  <a:cubicBezTo>
                    <a:pt x="57" y="129"/>
                    <a:pt x="56" y="129"/>
                    <a:pt x="55" y="128"/>
                  </a:cubicBezTo>
                  <a:lnTo>
                    <a:pt x="37" y="124"/>
                  </a:lnTo>
                  <a:cubicBezTo>
                    <a:pt x="36" y="124"/>
                    <a:pt x="35" y="124"/>
                    <a:pt x="34" y="123"/>
                  </a:cubicBezTo>
                  <a:lnTo>
                    <a:pt x="18" y="111"/>
                  </a:lnTo>
                  <a:cubicBezTo>
                    <a:pt x="17" y="110"/>
                    <a:pt x="16" y="109"/>
                    <a:pt x="15" y="108"/>
                  </a:cubicBezTo>
                  <a:lnTo>
                    <a:pt x="5" y="90"/>
                  </a:lnTo>
                  <a:cubicBezTo>
                    <a:pt x="5" y="90"/>
                    <a:pt x="5" y="89"/>
                    <a:pt x="5" y="88"/>
                  </a:cubicBezTo>
                  <a:lnTo>
                    <a:pt x="1" y="66"/>
                  </a:lnTo>
                  <a:cubicBezTo>
                    <a:pt x="0" y="65"/>
                    <a:pt x="0" y="64"/>
                    <a:pt x="1" y="63"/>
                  </a:cubicBezTo>
                  <a:lnTo>
                    <a:pt x="5" y="42"/>
                  </a:lnTo>
                  <a:cubicBezTo>
                    <a:pt x="5" y="41"/>
                    <a:pt x="5" y="40"/>
                    <a:pt x="5" y="40"/>
                  </a:cubicBezTo>
                  <a:lnTo>
                    <a:pt x="15" y="22"/>
                  </a:lnTo>
                  <a:cubicBezTo>
                    <a:pt x="16" y="21"/>
                    <a:pt x="17" y="20"/>
                    <a:pt x="18" y="19"/>
                  </a:cubicBezTo>
                  <a:lnTo>
                    <a:pt x="34" y="7"/>
                  </a:lnTo>
                  <a:cubicBezTo>
                    <a:pt x="34" y="6"/>
                    <a:pt x="35" y="6"/>
                    <a:pt x="36" y="6"/>
                  </a:cubicBezTo>
                  <a:lnTo>
                    <a:pt x="54" y="1"/>
                  </a:lnTo>
                  <a:cubicBezTo>
                    <a:pt x="56" y="0"/>
                    <a:pt x="57" y="0"/>
                    <a:pt x="59" y="1"/>
                  </a:cubicBezTo>
                  <a:lnTo>
                    <a:pt x="78" y="6"/>
                  </a:lnTo>
                  <a:cubicBezTo>
                    <a:pt x="79" y="6"/>
                    <a:pt x="80" y="7"/>
                    <a:pt x="80" y="7"/>
                  </a:cubicBezTo>
                  <a:lnTo>
                    <a:pt x="95" y="19"/>
                  </a:lnTo>
                  <a:cubicBezTo>
                    <a:pt x="96" y="20"/>
                    <a:pt x="97" y="21"/>
                    <a:pt x="97" y="22"/>
                  </a:cubicBezTo>
                  <a:lnTo>
                    <a:pt x="107" y="40"/>
                  </a:lnTo>
                  <a:cubicBezTo>
                    <a:pt x="108" y="40"/>
                    <a:pt x="108" y="41"/>
                    <a:pt x="108" y="42"/>
                  </a:cubicBezTo>
                  <a:lnTo>
                    <a:pt x="112" y="63"/>
                  </a:lnTo>
                  <a:close/>
                  <a:moveTo>
                    <a:pt x="93" y="45"/>
                  </a:moveTo>
                  <a:lnTo>
                    <a:pt x="93" y="47"/>
                  </a:lnTo>
                  <a:lnTo>
                    <a:pt x="83" y="29"/>
                  </a:lnTo>
                  <a:lnTo>
                    <a:pt x="85" y="32"/>
                  </a:lnTo>
                  <a:lnTo>
                    <a:pt x="70" y="20"/>
                  </a:lnTo>
                  <a:lnTo>
                    <a:pt x="73" y="21"/>
                  </a:lnTo>
                  <a:lnTo>
                    <a:pt x="54" y="16"/>
                  </a:lnTo>
                  <a:lnTo>
                    <a:pt x="59" y="16"/>
                  </a:lnTo>
                  <a:lnTo>
                    <a:pt x="41" y="21"/>
                  </a:lnTo>
                  <a:lnTo>
                    <a:pt x="43" y="20"/>
                  </a:lnTo>
                  <a:lnTo>
                    <a:pt x="27" y="32"/>
                  </a:lnTo>
                  <a:lnTo>
                    <a:pt x="29" y="29"/>
                  </a:lnTo>
                  <a:lnTo>
                    <a:pt x="19" y="47"/>
                  </a:lnTo>
                  <a:lnTo>
                    <a:pt x="20" y="45"/>
                  </a:lnTo>
                  <a:lnTo>
                    <a:pt x="16" y="66"/>
                  </a:lnTo>
                  <a:lnTo>
                    <a:pt x="16" y="63"/>
                  </a:lnTo>
                  <a:lnTo>
                    <a:pt x="20" y="85"/>
                  </a:lnTo>
                  <a:lnTo>
                    <a:pt x="19" y="83"/>
                  </a:lnTo>
                  <a:lnTo>
                    <a:pt x="29" y="101"/>
                  </a:lnTo>
                  <a:lnTo>
                    <a:pt x="27" y="98"/>
                  </a:lnTo>
                  <a:lnTo>
                    <a:pt x="43" y="110"/>
                  </a:lnTo>
                  <a:lnTo>
                    <a:pt x="40" y="109"/>
                  </a:lnTo>
                  <a:lnTo>
                    <a:pt x="58" y="113"/>
                  </a:lnTo>
                  <a:lnTo>
                    <a:pt x="55" y="113"/>
                  </a:lnTo>
                  <a:lnTo>
                    <a:pt x="74" y="109"/>
                  </a:lnTo>
                  <a:lnTo>
                    <a:pt x="70" y="110"/>
                  </a:lnTo>
                  <a:lnTo>
                    <a:pt x="85" y="98"/>
                  </a:lnTo>
                  <a:lnTo>
                    <a:pt x="83" y="101"/>
                  </a:lnTo>
                  <a:lnTo>
                    <a:pt x="93" y="83"/>
                  </a:lnTo>
                  <a:lnTo>
                    <a:pt x="93" y="85"/>
                  </a:lnTo>
                  <a:lnTo>
                    <a:pt x="97" y="63"/>
                  </a:lnTo>
                  <a:lnTo>
                    <a:pt x="97" y="66"/>
                  </a:lnTo>
                  <a:lnTo>
                    <a:pt x="93" y="45"/>
                  </a:lnTo>
                  <a:close/>
                </a:path>
              </a:pathLst>
            </a:custGeom>
            <a:solidFill>
              <a:srgbClr val="D5A5A4"/>
            </a:solidFill>
            <a:ln w="6" cap="flat">
              <a:solidFill>
                <a:srgbClr val="D5A5A4"/>
              </a:solidFill>
              <a:prstDash val="solid"/>
              <a:bevel/>
              <a:headEnd/>
              <a:tailEnd/>
            </a:ln>
          </p:spPr>
          <p:txBody>
            <a:bodyPr/>
            <a:lstStyle/>
            <a:p>
              <a:endParaRPr lang="de-DE">
                <a:latin typeface="Arial" pitchFamily="34" charset="0"/>
                <a:cs typeface="Arial" pitchFamily="34" charset="0"/>
              </a:endParaRPr>
            </a:p>
          </p:txBody>
        </p:sp>
        <p:sp>
          <p:nvSpPr>
            <p:cNvPr id="448" name="Rectangle 147"/>
            <p:cNvSpPr>
              <a:spLocks noChangeArrowheads="1"/>
            </p:cNvSpPr>
            <p:nvPr/>
          </p:nvSpPr>
          <p:spPr bwMode="auto">
            <a:xfrm>
              <a:off x="2889250" y="5973763"/>
              <a:ext cx="95580" cy="184666"/>
            </a:xfrm>
            <a:prstGeom prst="rect">
              <a:avLst/>
            </a:prstGeom>
            <a:noFill/>
            <a:ln w="9525">
              <a:noFill/>
              <a:miter lim="800000"/>
              <a:headEnd/>
              <a:tailEnd/>
            </a:ln>
          </p:spPr>
          <p:txBody>
            <a:bodyPr wrap="none" lIns="0" tIns="0" rIns="0" bIns="0">
              <a:spAutoFit/>
            </a:bodyPr>
            <a:lstStyle/>
            <a:p>
              <a:r>
                <a:rPr lang="de-DE" sz="1200">
                  <a:solidFill>
                    <a:srgbClr val="000000"/>
                  </a:solidFill>
                  <a:latin typeface="Arial" pitchFamily="34" charset="0"/>
                  <a:cs typeface="Arial" pitchFamily="34" charset="0"/>
                </a:rPr>
                <a:t>0</a:t>
              </a:r>
              <a:endParaRPr lang="de-DE" sz="1200">
                <a:latin typeface="Arial" pitchFamily="34" charset="0"/>
                <a:cs typeface="Arial" pitchFamily="34" charset="0"/>
              </a:endParaRPr>
            </a:p>
          </p:txBody>
        </p:sp>
        <p:sp>
          <p:nvSpPr>
            <p:cNvPr id="449" name="Rectangle 148"/>
            <p:cNvSpPr>
              <a:spLocks noChangeArrowheads="1"/>
            </p:cNvSpPr>
            <p:nvPr/>
          </p:nvSpPr>
          <p:spPr bwMode="auto">
            <a:xfrm>
              <a:off x="2794000" y="5680075"/>
              <a:ext cx="191158" cy="184666"/>
            </a:xfrm>
            <a:prstGeom prst="rect">
              <a:avLst/>
            </a:prstGeom>
            <a:noFill/>
            <a:ln w="9525">
              <a:noFill/>
              <a:miter lim="800000"/>
              <a:headEnd/>
              <a:tailEnd/>
            </a:ln>
          </p:spPr>
          <p:txBody>
            <a:bodyPr wrap="none" lIns="0" tIns="0" rIns="0" bIns="0">
              <a:spAutoFit/>
            </a:bodyPr>
            <a:lstStyle/>
            <a:p>
              <a:r>
                <a:rPr lang="de-DE" sz="1200">
                  <a:solidFill>
                    <a:srgbClr val="000000"/>
                  </a:solidFill>
                  <a:latin typeface="Arial" pitchFamily="34" charset="0"/>
                  <a:cs typeface="Arial" pitchFamily="34" charset="0"/>
                </a:rPr>
                <a:t>10</a:t>
              </a:r>
              <a:endParaRPr lang="de-DE" sz="1200">
                <a:latin typeface="Arial" pitchFamily="34" charset="0"/>
                <a:cs typeface="Arial" pitchFamily="34" charset="0"/>
              </a:endParaRPr>
            </a:p>
          </p:txBody>
        </p:sp>
        <p:sp>
          <p:nvSpPr>
            <p:cNvPr id="450" name="Rectangle 149"/>
            <p:cNvSpPr>
              <a:spLocks noChangeArrowheads="1"/>
            </p:cNvSpPr>
            <p:nvPr/>
          </p:nvSpPr>
          <p:spPr bwMode="auto">
            <a:xfrm>
              <a:off x="2794000" y="5303838"/>
              <a:ext cx="191158" cy="184666"/>
            </a:xfrm>
            <a:prstGeom prst="rect">
              <a:avLst/>
            </a:prstGeom>
            <a:noFill/>
            <a:ln w="9525">
              <a:noFill/>
              <a:miter lim="800000"/>
              <a:headEnd/>
              <a:tailEnd/>
            </a:ln>
          </p:spPr>
          <p:txBody>
            <a:bodyPr wrap="none" lIns="0" tIns="0" rIns="0" bIns="0">
              <a:spAutoFit/>
            </a:bodyPr>
            <a:lstStyle/>
            <a:p>
              <a:r>
                <a:rPr lang="de-DE" sz="1200">
                  <a:solidFill>
                    <a:srgbClr val="000000"/>
                  </a:solidFill>
                  <a:latin typeface="Arial" pitchFamily="34" charset="0"/>
                  <a:cs typeface="Arial" pitchFamily="34" charset="0"/>
                </a:rPr>
                <a:t>20</a:t>
              </a:r>
              <a:endParaRPr lang="de-DE" sz="1200">
                <a:latin typeface="Arial" pitchFamily="34" charset="0"/>
                <a:cs typeface="Arial" pitchFamily="34" charset="0"/>
              </a:endParaRPr>
            </a:p>
          </p:txBody>
        </p:sp>
        <p:sp>
          <p:nvSpPr>
            <p:cNvPr id="451" name="Rectangle 150"/>
            <p:cNvSpPr>
              <a:spLocks noChangeArrowheads="1"/>
            </p:cNvSpPr>
            <p:nvPr/>
          </p:nvSpPr>
          <p:spPr bwMode="auto">
            <a:xfrm>
              <a:off x="2794000" y="4929188"/>
              <a:ext cx="191158" cy="184666"/>
            </a:xfrm>
            <a:prstGeom prst="rect">
              <a:avLst/>
            </a:prstGeom>
            <a:noFill/>
            <a:ln w="9525">
              <a:noFill/>
              <a:miter lim="800000"/>
              <a:headEnd/>
              <a:tailEnd/>
            </a:ln>
          </p:spPr>
          <p:txBody>
            <a:bodyPr wrap="none" lIns="0" tIns="0" rIns="0" bIns="0">
              <a:spAutoFit/>
            </a:bodyPr>
            <a:lstStyle/>
            <a:p>
              <a:r>
                <a:rPr lang="de-DE" sz="1200">
                  <a:solidFill>
                    <a:srgbClr val="000000"/>
                  </a:solidFill>
                  <a:latin typeface="Arial" pitchFamily="34" charset="0"/>
                  <a:cs typeface="Arial" pitchFamily="34" charset="0"/>
                </a:rPr>
                <a:t>30</a:t>
              </a:r>
              <a:endParaRPr lang="de-DE" sz="1200">
                <a:latin typeface="Arial" pitchFamily="34" charset="0"/>
                <a:cs typeface="Arial" pitchFamily="34" charset="0"/>
              </a:endParaRPr>
            </a:p>
          </p:txBody>
        </p:sp>
        <p:sp>
          <p:nvSpPr>
            <p:cNvPr id="452" name="Line 45"/>
            <p:cNvSpPr>
              <a:spLocks noChangeShapeType="1"/>
            </p:cNvSpPr>
            <p:nvPr/>
          </p:nvSpPr>
          <p:spPr bwMode="auto">
            <a:xfrm>
              <a:off x="3013075" y="4727575"/>
              <a:ext cx="0" cy="1368425"/>
            </a:xfrm>
            <a:prstGeom prst="line">
              <a:avLst/>
            </a:prstGeom>
            <a:noFill/>
            <a:ln w="12700">
              <a:solidFill>
                <a:srgbClr val="000000"/>
              </a:solidFill>
              <a:round/>
              <a:headEnd/>
              <a:tailEnd/>
            </a:ln>
          </p:spPr>
          <p:txBody>
            <a:bodyPr/>
            <a:lstStyle/>
            <a:p>
              <a:endParaRPr lang="de-DE">
                <a:latin typeface="Arial" pitchFamily="34" charset="0"/>
                <a:cs typeface="Arial" pitchFamily="34" charset="0"/>
              </a:endParaRPr>
            </a:p>
          </p:txBody>
        </p:sp>
        <p:sp>
          <p:nvSpPr>
            <p:cNvPr id="453" name="Line 46"/>
            <p:cNvSpPr>
              <a:spLocks noChangeShapeType="1"/>
            </p:cNvSpPr>
            <p:nvPr/>
          </p:nvSpPr>
          <p:spPr bwMode="auto">
            <a:xfrm>
              <a:off x="3016250" y="6092825"/>
              <a:ext cx="14288" cy="0"/>
            </a:xfrm>
            <a:prstGeom prst="line">
              <a:avLst/>
            </a:prstGeom>
            <a:noFill/>
            <a:ln w="12700">
              <a:solidFill>
                <a:srgbClr val="000000"/>
              </a:solidFill>
              <a:round/>
              <a:headEnd/>
              <a:tailEnd/>
            </a:ln>
          </p:spPr>
          <p:txBody>
            <a:bodyPr/>
            <a:lstStyle/>
            <a:p>
              <a:endParaRPr lang="de-DE">
                <a:latin typeface="Arial" pitchFamily="34" charset="0"/>
                <a:cs typeface="Arial" pitchFamily="34" charset="0"/>
              </a:endParaRPr>
            </a:p>
          </p:txBody>
        </p:sp>
        <p:sp>
          <p:nvSpPr>
            <p:cNvPr id="454" name="Line 48"/>
            <p:cNvSpPr>
              <a:spLocks noChangeShapeType="1"/>
            </p:cNvSpPr>
            <p:nvPr/>
          </p:nvSpPr>
          <p:spPr bwMode="auto">
            <a:xfrm>
              <a:off x="3030538" y="6092825"/>
              <a:ext cx="1562100" cy="0"/>
            </a:xfrm>
            <a:prstGeom prst="line">
              <a:avLst/>
            </a:prstGeom>
            <a:noFill/>
            <a:ln w="12700">
              <a:solidFill>
                <a:srgbClr val="000000"/>
              </a:solidFill>
              <a:round/>
              <a:headEnd/>
              <a:tailEnd/>
            </a:ln>
          </p:spPr>
          <p:txBody>
            <a:bodyPr/>
            <a:lstStyle/>
            <a:p>
              <a:endParaRPr lang="de-DE">
                <a:latin typeface="Arial" pitchFamily="34" charset="0"/>
                <a:cs typeface="Arial" pitchFamily="34" charset="0"/>
              </a:endParaRPr>
            </a:p>
          </p:txBody>
        </p:sp>
        <p:sp>
          <p:nvSpPr>
            <p:cNvPr id="455" name="Line 50"/>
            <p:cNvSpPr>
              <a:spLocks noChangeShapeType="1"/>
            </p:cNvSpPr>
            <p:nvPr/>
          </p:nvSpPr>
          <p:spPr bwMode="auto">
            <a:xfrm flipV="1">
              <a:off x="3421063" y="6075363"/>
              <a:ext cx="0" cy="19050"/>
            </a:xfrm>
            <a:prstGeom prst="line">
              <a:avLst/>
            </a:prstGeom>
            <a:noFill/>
            <a:ln w="12700">
              <a:solidFill>
                <a:srgbClr val="000000"/>
              </a:solidFill>
              <a:round/>
              <a:headEnd/>
              <a:tailEnd/>
            </a:ln>
          </p:spPr>
          <p:txBody>
            <a:bodyPr/>
            <a:lstStyle/>
            <a:p>
              <a:endParaRPr lang="de-DE">
                <a:latin typeface="Arial" pitchFamily="34" charset="0"/>
                <a:cs typeface="Arial" pitchFamily="34" charset="0"/>
              </a:endParaRPr>
            </a:p>
          </p:txBody>
        </p:sp>
        <p:sp>
          <p:nvSpPr>
            <p:cNvPr id="456" name="Line 51"/>
            <p:cNvSpPr>
              <a:spLocks noChangeShapeType="1"/>
            </p:cNvSpPr>
            <p:nvPr/>
          </p:nvSpPr>
          <p:spPr bwMode="auto">
            <a:xfrm flipV="1">
              <a:off x="3810000" y="6075363"/>
              <a:ext cx="0" cy="19050"/>
            </a:xfrm>
            <a:prstGeom prst="line">
              <a:avLst/>
            </a:prstGeom>
            <a:noFill/>
            <a:ln w="12700">
              <a:solidFill>
                <a:srgbClr val="000000"/>
              </a:solidFill>
              <a:round/>
              <a:headEnd/>
              <a:tailEnd/>
            </a:ln>
          </p:spPr>
          <p:txBody>
            <a:bodyPr/>
            <a:lstStyle/>
            <a:p>
              <a:endParaRPr lang="de-DE">
                <a:latin typeface="Arial" pitchFamily="34" charset="0"/>
                <a:cs typeface="Arial" pitchFamily="34" charset="0"/>
              </a:endParaRPr>
            </a:p>
          </p:txBody>
        </p:sp>
        <p:sp>
          <p:nvSpPr>
            <p:cNvPr id="457" name="Line 52"/>
            <p:cNvSpPr>
              <a:spLocks noChangeShapeType="1"/>
            </p:cNvSpPr>
            <p:nvPr/>
          </p:nvSpPr>
          <p:spPr bwMode="auto">
            <a:xfrm flipV="1">
              <a:off x="4203700" y="6075363"/>
              <a:ext cx="0" cy="19050"/>
            </a:xfrm>
            <a:prstGeom prst="line">
              <a:avLst/>
            </a:prstGeom>
            <a:noFill/>
            <a:ln w="12700">
              <a:solidFill>
                <a:srgbClr val="000000"/>
              </a:solidFill>
              <a:round/>
              <a:headEnd/>
              <a:tailEnd/>
            </a:ln>
          </p:spPr>
          <p:txBody>
            <a:bodyPr/>
            <a:lstStyle/>
            <a:p>
              <a:endParaRPr lang="de-DE">
                <a:latin typeface="Arial" pitchFamily="34" charset="0"/>
                <a:cs typeface="Arial" pitchFamily="34" charset="0"/>
              </a:endParaRPr>
            </a:p>
          </p:txBody>
        </p:sp>
        <p:sp>
          <p:nvSpPr>
            <p:cNvPr id="458" name="Line 53"/>
            <p:cNvSpPr>
              <a:spLocks noChangeShapeType="1"/>
            </p:cNvSpPr>
            <p:nvPr/>
          </p:nvSpPr>
          <p:spPr bwMode="auto">
            <a:xfrm flipV="1">
              <a:off x="4579938" y="6075363"/>
              <a:ext cx="0" cy="19050"/>
            </a:xfrm>
            <a:prstGeom prst="line">
              <a:avLst/>
            </a:prstGeom>
            <a:noFill/>
            <a:ln w="12700">
              <a:solidFill>
                <a:srgbClr val="000000"/>
              </a:solidFill>
              <a:round/>
              <a:headEnd/>
              <a:tailEnd/>
            </a:ln>
          </p:spPr>
          <p:txBody>
            <a:bodyPr/>
            <a:lstStyle/>
            <a:p>
              <a:endParaRPr lang="de-DE">
                <a:latin typeface="Arial" pitchFamily="34" charset="0"/>
                <a:cs typeface="Arial" pitchFamily="34" charset="0"/>
              </a:endParaRPr>
            </a:p>
          </p:txBody>
        </p:sp>
        <p:sp>
          <p:nvSpPr>
            <p:cNvPr id="459" name="Rectangle 77"/>
            <p:cNvSpPr>
              <a:spLocks noChangeArrowheads="1"/>
            </p:cNvSpPr>
            <p:nvPr/>
          </p:nvSpPr>
          <p:spPr bwMode="auto">
            <a:xfrm>
              <a:off x="3190875" y="6176963"/>
              <a:ext cx="95580"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pitchFamily="34" charset="0"/>
                  <a:ea typeface="Arial Unicode MS" pitchFamily="34" charset="-128"/>
                  <a:cs typeface="Arial" pitchFamily="34" charset="0"/>
                </a:rPr>
                <a:t>1</a:t>
              </a:r>
              <a:endParaRPr lang="en-GB" sz="1200">
                <a:latin typeface="Arial" pitchFamily="34" charset="0"/>
                <a:ea typeface="Arial Unicode MS" pitchFamily="34" charset="-128"/>
                <a:cs typeface="Arial" pitchFamily="34" charset="0"/>
              </a:endParaRPr>
            </a:p>
          </p:txBody>
        </p:sp>
        <p:sp>
          <p:nvSpPr>
            <p:cNvPr id="460" name="Rectangle 78"/>
            <p:cNvSpPr>
              <a:spLocks noChangeArrowheads="1"/>
            </p:cNvSpPr>
            <p:nvPr/>
          </p:nvSpPr>
          <p:spPr bwMode="auto">
            <a:xfrm>
              <a:off x="3579813" y="6176963"/>
              <a:ext cx="95580"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pitchFamily="34" charset="0"/>
                  <a:ea typeface="Arial Unicode MS" pitchFamily="34" charset="-128"/>
                  <a:cs typeface="Arial" pitchFamily="34" charset="0"/>
                </a:rPr>
                <a:t>2</a:t>
              </a:r>
              <a:endParaRPr lang="en-GB" sz="1200">
                <a:latin typeface="Arial" pitchFamily="34" charset="0"/>
                <a:ea typeface="Arial Unicode MS" pitchFamily="34" charset="-128"/>
                <a:cs typeface="Arial" pitchFamily="34" charset="0"/>
              </a:endParaRPr>
            </a:p>
          </p:txBody>
        </p:sp>
        <p:sp>
          <p:nvSpPr>
            <p:cNvPr id="461" name="Rectangle 79"/>
            <p:cNvSpPr>
              <a:spLocks noChangeArrowheads="1"/>
            </p:cNvSpPr>
            <p:nvPr/>
          </p:nvSpPr>
          <p:spPr bwMode="auto">
            <a:xfrm>
              <a:off x="3970338" y="6176963"/>
              <a:ext cx="95580" cy="184666"/>
            </a:xfrm>
            <a:prstGeom prst="rect">
              <a:avLst/>
            </a:prstGeom>
            <a:noFill/>
            <a:ln w="9525">
              <a:noFill/>
              <a:miter lim="800000"/>
              <a:headEnd/>
              <a:tailEnd/>
            </a:ln>
          </p:spPr>
          <p:txBody>
            <a:bodyPr wrap="none" lIns="0" tIns="0" rIns="0" bIns="0">
              <a:spAutoFit/>
            </a:bodyPr>
            <a:lstStyle/>
            <a:p>
              <a:r>
                <a:rPr lang="en-GB" sz="1200">
                  <a:latin typeface="Arial" pitchFamily="34" charset="0"/>
                  <a:ea typeface="Arial Unicode MS" pitchFamily="34" charset="-128"/>
                  <a:cs typeface="Arial" pitchFamily="34" charset="0"/>
                </a:rPr>
                <a:t>4</a:t>
              </a:r>
            </a:p>
          </p:txBody>
        </p:sp>
        <p:sp>
          <p:nvSpPr>
            <p:cNvPr id="462" name="Rectangle 80"/>
            <p:cNvSpPr>
              <a:spLocks noChangeArrowheads="1"/>
            </p:cNvSpPr>
            <p:nvPr/>
          </p:nvSpPr>
          <p:spPr bwMode="auto">
            <a:xfrm>
              <a:off x="4349750" y="6165850"/>
              <a:ext cx="95580"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pitchFamily="34" charset="0"/>
                  <a:ea typeface="Arial Unicode MS" pitchFamily="34" charset="-128"/>
                  <a:cs typeface="Arial" pitchFamily="34" charset="0"/>
                </a:rPr>
                <a:t>6</a:t>
              </a:r>
              <a:endParaRPr lang="en-GB" sz="1200">
                <a:latin typeface="Arial" pitchFamily="34" charset="0"/>
                <a:ea typeface="Arial Unicode MS" pitchFamily="34" charset="-128"/>
                <a:cs typeface="Arial" pitchFamily="34" charset="0"/>
              </a:endParaRPr>
            </a:p>
          </p:txBody>
        </p:sp>
        <p:sp>
          <p:nvSpPr>
            <p:cNvPr id="463" name="Text Box 104"/>
            <p:cNvSpPr txBox="1">
              <a:spLocks noChangeArrowheads="1"/>
            </p:cNvSpPr>
            <p:nvPr/>
          </p:nvSpPr>
          <p:spPr bwMode="auto">
            <a:xfrm>
              <a:off x="3088842" y="4508811"/>
              <a:ext cx="1857841" cy="400110"/>
            </a:xfrm>
            <a:prstGeom prst="rect">
              <a:avLst/>
            </a:prstGeom>
            <a:noFill/>
            <a:ln w="9525">
              <a:noFill/>
              <a:miter lim="800000"/>
              <a:headEnd/>
              <a:tailEnd/>
            </a:ln>
          </p:spPr>
          <p:txBody>
            <a:bodyPr wrap="none">
              <a:spAutoFit/>
            </a:bodyPr>
            <a:lstStyle/>
            <a:p>
              <a:r>
                <a:rPr lang="de-DE" sz="2000" dirty="0">
                  <a:latin typeface="Arial" pitchFamily="34" charset="0"/>
                  <a:ea typeface="Arial Unicode MS" pitchFamily="34" charset="-128"/>
                  <a:cs typeface="Arial" pitchFamily="34" charset="0"/>
                </a:rPr>
                <a:t>Performance</a:t>
              </a:r>
              <a:endParaRPr lang="en-GB" sz="2000" dirty="0">
                <a:latin typeface="Arial" pitchFamily="34" charset="0"/>
                <a:ea typeface="Arial Unicode MS" pitchFamily="34" charset="-128"/>
                <a:cs typeface="Arial" pitchFamily="34" charset="0"/>
              </a:endParaRPr>
            </a:p>
          </p:txBody>
        </p:sp>
        <p:sp>
          <p:nvSpPr>
            <p:cNvPr id="464" name="Text Box 115"/>
            <p:cNvSpPr txBox="1">
              <a:spLocks noChangeArrowheads="1"/>
            </p:cNvSpPr>
            <p:nvPr/>
          </p:nvSpPr>
          <p:spPr bwMode="auto">
            <a:xfrm>
              <a:off x="3298825" y="6324600"/>
              <a:ext cx="1149906" cy="276999"/>
            </a:xfrm>
            <a:prstGeom prst="rect">
              <a:avLst/>
            </a:prstGeom>
            <a:noFill/>
            <a:ln w="9525">
              <a:noFill/>
              <a:miter lim="800000"/>
              <a:headEnd/>
              <a:tailEnd/>
            </a:ln>
          </p:spPr>
          <p:txBody>
            <a:bodyPr wrap="none">
              <a:spAutoFit/>
            </a:bodyPr>
            <a:lstStyle/>
            <a:p>
              <a:r>
                <a:rPr lang="de-DE" sz="1200">
                  <a:latin typeface="Arial" pitchFamily="34" charset="0"/>
                  <a:ea typeface="Arial Unicode MS" pitchFamily="34" charset="-128"/>
                  <a:cs typeface="Arial" pitchFamily="34" charset="0"/>
                </a:rPr>
                <a:t>Training day</a:t>
              </a:r>
              <a:endParaRPr lang="en-GB" sz="1200">
                <a:latin typeface="Arial" pitchFamily="34" charset="0"/>
                <a:ea typeface="Arial Unicode MS" pitchFamily="34" charset="-128"/>
                <a:cs typeface="Arial" pitchFamily="34" charset="0"/>
              </a:endParaRPr>
            </a:p>
          </p:txBody>
        </p:sp>
      </p:grpSp>
      <p:sp>
        <p:nvSpPr>
          <p:cNvPr id="180" name="Line 135"/>
          <p:cNvSpPr>
            <a:spLocks noChangeShapeType="1"/>
          </p:cNvSpPr>
          <p:nvPr/>
        </p:nvSpPr>
        <p:spPr bwMode="auto">
          <a:xfrm>
            <a:off x="667054" y="5330866"/>
            <a:ext cx="1440000" cy="0"/>
          </a:xfrm>
          <a:prstGeom prst="line">
            <a:avLst/>
          </a:prstGeom>
          <a:noFill/>
          <a:ln w="9525">
            <a:solidFill>
              <a:schemeClr val="tx1"/>
            </a:solidFill>
            <a:round/>
            <a:headEnd/>
            <a:tailEnd type="triangle" w="sm" len="sm"/>
          </a:ln>
        </p:spPr>
        <p:txBody>
          <a:bodyPr/>
          <a:lstStyle/>
          <a:p>
            <a:endParaRPr lang="de-DE"/>
          </a:p>
        </p:txBody>
      </p:sp>
      <p:pic>
        <p:nvPicPr>
          <p:cNvPr id="181" name="Picture 136" descr="design_abbildungHG_weiss"/>
          <p:cNvPicPr>
            <a:picLocks noChangeAspect="1" noChangeArrowheads="1"/>
          </p:cNvPicPr>
          <p:nvPr/>
        </p:nvPicPr>
        <p:blipFill>
          <a:blip r:embed="rId5" cstate="print"/>
          <a:srcRect/>
          <a:stretch>
            <a:fillRect/>
          </a:stretch>
        </p:blipFill>
        <p:spPr bwMode="auto">
          <a:xfrm>
            <a:off x="645918" y="4931515"/>
            <a:ext cx="288781" cy="307171"/>
          </a:xfrm>
          <a:prstGeom prst="rect">
            <a:avLst/>
          </a:prstGeom>
          <a:noFill/>
          <a:ln w="9525">
            <a:noFill/>
            <a:miter lim="800000"/>
            <a:headEnd/>
            <a:tailEnd/>
          </a:ln>
        </p:spPr>
      </p:pic>
      <p:pic>
        <p:nvPicPr>
          <p:cNvPr id="184" name="Picture 136" descr="design_abbildungHG_weiss"/>
          <p:cNvPicPr>
            <a:picLocks noChangeAspect="1" noChangeArrowheads="1"/>
          </p:cNvPicPr>
          <p:nvPr/>
        </p:nvPicPr>
        <p:blipFill>
          <a:blip r:embed="rId5" cstate="print"/>
          <a:srcRect/>
          <a:stretch>
            <a:fillRect/>
          </a:stretch>
        </p:blipFill>
        <p:spPr bwMode="auto">
          <a:xfrm>
            <a:off x="1027688" y="4932918"/>
            <a:ext cx="288781" cy="307171"/>
          </a:xfrm>
          <a:prstGeom prst="rect">
            <a:avLst/>
          </a:prstGeom>
          <a:noFill/>
          <a:ln w="9525">
            <a:noFill/>
            <a:miter lim="800000"/>
            <a:headEnd/>
            <a:tailEnd/>
          </a:ln>
        </p:spPr>
      </p:pic>
      <p:pic>
        <p:nvPicPr>
          <p:cNvPr id="185" name="Picture 136" descr="design_abbildungHG_weiss"/>
          <p:cNvPicPr>
            <a:picLocks noChangeAspect="1" noChangeArrowheads="1"/>
          </p:cNvPicPr>
          <p:nvPr/>
        </p:nvPicPr>
        <p:blipFill>
          <a:blip r:embed="rId5" cstate="print"/>
          <a:srcRect/>
          <a:stretch>
            <a:fillRect/>
          </a:stretch>
        </p:blipFill>
        <p:spPr bwMode="auto">
          <a:xfrm>
            <a:off x="1425310" y="4934322"/>
            <a:ext cx="288781" cy="307171"/>
          </a:xfrm>
          <a:prstGeom prst="rect">
            <a:avLst/>
          </a:prstGeom>
          <a:noFill/>
          <a:ln w="9525">
            <a:noFill/>
            <a:miter lim="800000"/>
            <a:headEnd/>
            <a:tailEnd/>
          </a:ln>
        </p:spPr>
      </p:pic>
      <p:pic>
        <p:nvPicPr>
          <p:cNvPr id="186" name="Picture 136" descr="design_abbildungHG_weiss"/>
          <p:cNvPicPr>
            <a:picLocks noChangeAspect="1" noChangeArrowheads="1"/>
          </p:cNvPicPr>
          <p:nvPr/>
        </p:nvPicPr>
        <p:blipFill>
          <a:blip r:embed="rId5" cstate="print"/>
          <a:srcRect/>
          <a:stretch>
            <a:fillRect/>
          </a:stretch>
        </p:blipFill>
        <p:spPr bwMode="auto">
          <a:xfrm>
            <a:off x="1838784" y="4935725"/>
            <a:ext cx="288781" cy="307171"/>
          </a:xfrm>
          <a:prstGeom prst="rect">
            <a:avLst/>
          </a:prstGeom>
          <a:noFill/>
          <a:ln w="9525">
            <a:noFill/>
            <a:miter lim="800000"/>
            <a:headEnd/>
            <a:tailEnd/>
          </a:ln>
        </p:spPr>
      </p:pic>
      <p:sp>
        <p:nvSpPr>
          <p:cNvPr id="192" name="Text Box 373"/>
          <p:cNvSpPr txBox="1">
            <a:spLocks noChangeArrowheads="1"/>
          </p:cNvSpPr>
          <p:nvPr/>
        </p:nvSpPr>
        <p:spPr bwMode="auto">
          <a:xfrm>
            <a:off x="7768399" y="5824617"/>
            <a:ext cx="1340432" cy="276999"/>
          </a:xfrm>
          <a:prstGeom prst="rect">
            <a:avLst/>
          </a:prstGeom>
          <a:noFill/>
          <a:ln w="9525">
            <a:noFill/>
            <a:miter lim="800000"/>
            <a:headEnd/>
            <a:tailEnd/>
          </a:ln>
          <a:effectLst/>
        </p:spPr>
        <p:txBody>
          <a:bodyPr wrap="none">
            <a:spAutoFit/>
          </a:bodyPr>
          <a:lstStyle/>
          <a:p>
            <a:pPr defTabSz="914400"/>
            <a:r>
              <a:rPr lang="de-DE" sz="1200" dirty="0">
                <a:latin typeface="Arial" pitchFamily="34" charset="0"/>
                <a:cs typeface="Arial" pitchFamily="34" charset="0"/>
              </a:rPr>
              <a:t>p&lt;0.05 </a:t>
            </a:r>
            <a:r>
              <a:rPr lang="de-DE" sz="1200" dirty="0" err="1">
                <a:latin typeface="Arial" pitchFamily="34" charset="0"/>
                <a:cs typeface="Arial" pitchFamily="34" charset="0"/>
              </a:rPr>
              <a:t>corrected</a:t>
            </a:r>
            <a:endParaRPr lang="en-GB" sz="1200" dirty="0">
              <a:latin typeface="Arial" pitchFamily="34" charset="0"/>
              <a:cs typeface="Arial" pitchFamily="34" charset="0"/>
            </a:endParaRPr>
          </a:p>
        </p:txBody>
      </p:sp>
      <p:sp>
        <p:nvSpPr>
          <p:cNvPr id="193" name="TextBox 192"/>
          <p:cNvSpPr txBox="1"/>
          <p:nvPr/>
        </p:nvSpPr>
        <p:spPr>
          <a:xfrm>
            <a:off x="5693523" y="6080874"/>
            <a:ext cx="3048912" cy="338554"/>
          </a:xfrm>
          <a:prstGeom prst="rect">
            <a:avLst/>
          </a:prstGeom>
          <a:noFill/>
        </p:spPr>
        <p:txBody>
          <a:bodyPr wrap="none" rtlCol="0">
            <a:spAutoFit/>
          </a:bodyPr>
          <a:lstStyle/>
          <a:p>
            <a:r>
              <a:rPr lang="de-DE" sz="1600" dirty="0" smtClean="0">
                <a:latin typeface="Arial" pitchFamily="34" charset="0"/>
                <a:cs typeface="Arial" pitchFamily="34" charset="0"/>
              </a:rPr>
              <a:t>Taubert et al. (2010) </a:t>
            </a:r>
            <a:r>
              <a:rPr lang="de-DE" sz="1600" i="1" dirty="0" smtClean="0">
                <a:latin typeface="Arial" pitchFamily="34" charset="0"/>
                <a:cs typeface="Arial" pitchFamily="34" charset="0"/>
              </a:rPr>
              <a:t>J </a:t>
            </a:r>
            <a:r>
              <a:rPr lang="de-DE" sz="1600" i="1" dirty="0" err="1" smtClean="0">
                <a:latin typeface="Arial" pitchFamily="34" charset="0"/>
                <a:cs typeface="Arial" pitchFamily="34" charset="0"/>
              </a:rPr>
              <a:t>Neurosci</a:t>
            </a:r>
            <a:endParaRPr lang="de-DE" sz="1600" i="1" dirty="0" smtClean="0">
              <a:latin typeface="Arial" pitchFamily="34" charset="0"/>
              <a:cs typeface="Arial" pitchFamily="34" charset="0"/>
            </a:endParaRPr>
          </a:p>
        </p:txBody>
      </p:sp>
      <p:sp>
        <p:nvSpPr>
          <p:cNvPr id="194" name="TextBox 193"/>
          <p:cNvSpPr txBox="1"/>
          <p:nvPr/>
        </p:nvSpPr>
        <p:spPr>
          <a:xfrm>
            <a:off x="2928154" y="1379213"/>
            <a:ext cx="2257349" cy="430887"/>
          </a:xfrm>
          <a:prstGeom prst="rect">
            <a:avLst/>
          </a:prstGeom>
          <a:noFill/>
        </p:spPr>
        <p:txBody>
          <a:bodyPr wrap="none" rtlCol="0">
            <a:spAutoFit/>
          </a:bodyPr>
          <a:lstStyle/>
          <a:p>
            <a:pPr>
              <a:spcAft>
                <a:spcPts val="1200"/>
              </a:spcAft>
            </a:pPr>
            <a:r>
              <a:rPr lang="de-DE" sz="2200" dirty="0" err="1" smtClean="0">
                <a:solidFill>
                  <a:schemeClr val="bg1"/>
                </a:solidFill>
                <a:latin typeface="Arial" pitchFamily="34" charset="0"/>
                <a:cs typeface="Arial" pitchFamily="34" charset="0"/>
              </a:rPr>
              <a:t>Prefrontal</a:t>
            </a:r>
            <a:r>
              <a:rPr lang="de-DE" sz="2200" dirty="0" smtClean="0">
                <a:solidFill>
                  <a:schemeClr val="bg1"/>
                </a:solidFill>
                <a:latin typeface="Arial" pitchFamily="34" charset="0"/>
                <a:cs typeface="Arial" pitchFamily="34" charset="0"/>
              </a:rPr>
              <a:t> </a:t>
            </a:r>
            <a:r>
              <a:rPr lang="de-DE" sz="2200" dirty="0" err="1" smtClean="0">
                <a:solidFill>
                  <a:schemeClr val="bg1"/>
                </a:solidFill>
                <a:latin typeface="Arial" pitchFamily="34" charset="0"/>
                <a:cs typeface="Arial" pitchFamily="34" charset="0"/>
              </a:rPr>
              <a:t>cortex</a:t>
            </a:r>
            <a:endParaRPr lang="de-DE" sz="2200" dirty="0" smtClean="0">
              <a:solidFill>
                <a:schemeClr val="bg1"/>
              </a:solidFill>
              <a:latin typeface="Arial" pitchFamily="34" charset="0"/>
              <a:cs typeface="Arial" pitchFamily="34" charset="0"/>
            </a:endParaRPr>
          </a:p>
        </p:txBody>
      </p:sp>
      <p:sp>
        <p:nvSpPr>
          <p:cNvPr id="195" name="TextBox 194"/>
          <p:cNvSpPr txBox="1"/>
          <p:nvPr/>
        </p:nvSpPr>
        <p:spPr>
          <a:xfrm>
            <a:off x="5840707" y="1381472"/>
            <a:ext cx="2607573" cy="430887"/>
          </a:xfrm>
          <a:prstGeom prst="rect">
            <a:avLst/>
          </a:prstGeom>
          <a:noFill/>
        </p:spPr>
        <p:txBody>
          <a:bodyPr wrap="none" rtlCol="0">
            <a:spAutoFit/>
          </a:bodyPr>
          <a:lstStyle/>
          <a:p>
            <a:pPr>
              <a:spcAft>
                <a:spcPts val="1200"/>
              </a:spcAft>
            </a:pPr>
            <a:r>
              <a:rPr lang="de-DE" sz="2200" dirty="0" smtClean="0">
                <a:solidFill>
                  <a:schemeClr val="bg1"/>
                </a:solidFill>
                <a:latin typeface="Arial" pitchFamily="34" charset="0"/>
                <a:cs typeface="Arial" pitchFamily="34" charset="0"/>
              </a:rPr>
              <a:t>Transcallosal </a:t>
            </a:r>
            <a:r>
              <a:rPr lang="de-DE" sz="2200" dirty="0" err="1" smtClean="0">
                <a:solidFill>
                  <a:schemeClr val="bg1"/>
                </a:solidFill>
                <a:latin typeface="Arial" pitchFamily="34" charset="0"/>
                <a:cs typeface="Arial" pitchFamily="34" charset="0"/>
              </a:rPr>
              <a:t>fibres</a:t>
            </a:r>
            <a:endParaRPr lang="de-DE" sz="2200" dirty="0" smtClean="0">
              <a:solidFill>
                <a:schemeClr val="bg1"/>
              </a:solidFill>
              <a:latin typeface="Arial" pitchFamily="34" charset="0"/>
              <a:cs typeface="Arial" pitchFamily="34" charset="0"/>
            </a:endParaRPr>
          </a:p>
        </p:txBody>
      </p:sp>
      <p:sp>
        <p:nvSpPr>
          <p:cNvPr id="183" name="Text Box 8"/>
          <p:cNvSpPr txBox="1">
            <a:spLocks noChangeArrowheads="1"/>
          </p:cNvSpPr>
          <p:nvPr/>
        </p:nvSpPr>
        <p:spPr bwMode="auto">
          <a:xfrm>
            <a:off x="7725" y="213292"/>
            <a:ext cx="898194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a:solidFill>
                  <a:schemeClr val="accent2"/>
                </a:solidFill>
                <a:cs typeface="Arial" pitchFamily="34" charset="0"/>
              </a:rPr>
              <a:t>Correlation </a:t>
            </a:r>
            <a:r>
              <a:rPr lang="en-US" sz="3000" dirty="0" smtClean="0">
                <a:solidFill>
                  <a:schemeClr val="accent2"/>
                </a:solidFill>
                <a:cs typeface="Arial" pitchFamily="34" charset="0"/>
              </a:rPr>
              <a:t>of Structural Changes with Performance</a:t>
            </a:r>
          </a:p>
          <a:p>
            <a:pPr algn="ctr" eaLnBrk="1" hangingPunct="1"/>
            <a:r>
              <a:rPr lang="en-US" sz="3000" dirty="0" smtClean="0">
                <a:solidFill>
                  <a:schemeClr val="accent2"/>
                </a:solidFill>
                <a:cs typeface="Arial" pitchFamily="34" charset="0"/>
              </a:rPr>
              <a:t>Prefrontal grey matter, </a:t>
            </a:r>
            <a:r>
              <a:rPr lang="en-US" sz="3000" dirty="0" err="1" smtClean="0">
                <a:solidFill>
                  <a:schemeClr val="accent2"/>
                </a:solidFill>
                <a:cs typeface="Arial" pitchFamily="34" charset="0"/>
              </a:rPr>
              <a:t>fibre</a:t>
            </a:r>
            <a:r>
              <a:rPr lang="en-US" sz="3000" dirty="0" smtClean="0">
                <a:solidFill>
                  <a:schemeClr val="accent2"/>
                </a:solidFill>
                <a:cs typeface="Arial" pitchFamily="34" charset="0"/>
              </a:rPr>
              <a:t> tracts</a:t>
            </a:r>
          </a:p>
        </p:txBody>
      </p:sp>
    </p:spTree>
    <p:extLst>
      <p:ext uri="{BB962C8B-B14F-4D97-AF65-F5344CB8AC3E}">
        <p14:creationId xmlns:p14="http://schemas.microsoft.com/office/powerpoint/2010/main" xmlns="" val="6457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9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Freeform 5"/>
          <p:cNvSpPr>
            <a:spLocks/>
          </p:cNvSpPr>
          <p:nvPr/>
        </p:nvSpPr>
        <p:spPr bwMode="auto">
          <a:xfrm>
            <a:off x="1362588" y="3428397"/>
            <a:ext cx="3939822" cy="869950"/>
          </a:xfrm>
          <a:custGeom>
            <a:avLst/>
            <a:gdLst>
              <a:gd name="T0" fmla="*/ 0 w 4264"/>
              <a:gd name="T1" fmla="*/ 869950 h 1588"/>
              <a:gd name="T2" fmla="*/ 1037391 w 4264"/>
              <a:gd name="T3" fmla="*/ 397723 h 1588"/>
              <a:gd name="T4" fmla="*/ 2640254 w 4264"/>
              <a:gd name="T5" fmla="*/ 124357 h 1588"/>
              <a:gd name="T6" fmla="*/ 4432300 w 4264"/>
              <a:gd name="T7" fmla="*/ 0 h 1588"/>
              <a:gd name="T8" fmla="*/ 0 60000 65536"/>
              <a:gd name="T9" fmla="*/ 0 60000 65536"/>
              <a:gd name="T10" fmla="*/ 0 60000 65536"/>
              <a:gd name="T11" fmla="*/ 0 60000 65536"/>
              <a:gd name="T12" fmla="*/ 0 w 4264"/>
              <a:gd name="T13" fmla="*/ 0 h 1588"/>
              <a:gd name="T14" fmla="*/ 4264 w 4264"/>
              <a:gd name="T15" fmla="*/ 1588 h 1588"/>
            </a:gdLst>
            <a:ahLst/>
            <a:cxnLst>
              <a:cxn ang="T8">
                <a:pos x="T0" y="T1"/>
              </a:cxn>
              <a:cxn ang="T9">
                <a:pos x="T2" y="T3"/>
              </a:cxn>
              <a:cxn ang="T10">
                <a:pos x="T4" y="T5"/>
              </a:cxn>
              <a:cxn ang="T11">
                <a:pos x="T6" y="T7"/>
              </a:cxn>
            </a:cxnLst>
            <a:rect l="T12" t="T13" r="T14" b="T15"/>
            <a:pathLst>
              <a:path w="4264" h="1588">
                <a:moveTo>
                  <a:pt x="0" y="1588"/>
                </a:moveTo>
                <a:cubicBezTo>
                  <a:pt x="287" y="1270"/>
                  <a:pt x="575" y="953"/>
                  <a:pt x="998" y="726"/>
                </a:cubicBezTo>
                <a:cubicBezTo>
                  <a:pt x="1421" y="499"/>
                  <a:pt x="1996" y="348"/>
                  <a:pt x="2540" y="227"/>
                </a:cubicBezTo>
                <a:cubicBezTo>
                  <a:pt x="3084" y="106"/>
                  <a:pt x="3674" y="53"/>
                  <a:pt x="4264" y="0"/>
                </a:cubicBezTo>
              </a:path>
            </a:pathLst>
          </a:custGeom>
          <a:noFill/>
          <a:ln w="25400">
            <a:solidFill>
              <a:srgbClr val="FF0000"/>
            </a:solidFill>
            <a:round/>
            <a:headEnd/>
            <a:tailEnd/>
          </a:ln>
        </p:spPr>
        <p:txBody>
          <a:bodyPr/>
          <a:lstStyle/>
          <a:p>
            <a:endParaRPr lang="de-DE">
              <a:latin typeface="Arial" pitchFamily="34" charset="0"/>
              <a:cs typeface="Arial" pitchFamily="34" charset="0"/>
            </a:endParaRPr>
          </a:p>
        </p:txBody>
      </p:sp>
      <p:grpSp>
        <p:nvGrpSpPr>
          <p:cNvPr id="2" name="Group 28"/>
          <p:cNvGrpSpPr>
            <a:grpSpLocks/>
          </p:cNvGrpSpPr>
          <p:nvPr/>
        </p:nvGrpSpPr>
        <p:grpSpPr bwMode="auto">
          <a:xfrm>
            <a:off x="528622" y="2931507"/>
            <a:ext cx="5544257" cy="2027235"/>
            <a:chOff x="34" y="2526"/>
            <a:chExt cx="3929" cy="1277"/>
          </a:xfrm>
        </p:grpSpPr>
        <p:grpSp>
          <p:nvGrpSpPr>
            <p:cNvPr id="3" name="Group 27"/>
            <p:cNvGrpSpPr>
              <a:grpSpLocks/>
            </p:cNvGrpSpPr>
            <p:nvPr/>
          </p:nvGrpSpPr>
          <p:grpSpPr bwMode="auto">
            <a:xfrm>
              <a:off x="625" y="2789"/>
              <a:ext cx="3338" cy="775"/>
              <a:chOff x="625" y="2789"/>
              <a:chExt cx="3338" cy="775"/>
            </a:xfrm>
          </p:grpSpPr>
          <p:sp>
            <p:nvSpPr>
              <p:cNvPr id="15399" name="Freeform 4"/>
              <p:cNvSpPr>
                <a:spLocks/>
              </p:cNvSpPr>
              <p:nvPr/>
            </p:nvSpPr>
            <p:spPr bwMode="auto">
              <a:xfrm>
                <a:off x="625" y="2789"/>
                <a:ext cx="3286" cy="600"/>
              </a:xfrm>
              <a:custGeom>
                <a:avLst/>
                <a:gdLst>
                  <a:gd name="T0" fmla="*/ 0 w 4264"/>
                  <a:gd name="T1" fmla="*/ 600 h 1662"/>
                  <a:gd name="T2" fmla="*/ 699 w 4264"/>
                  <a:gd name="T3" fmla="*/ 27 h 1662"/>
                  <a:gd name="T4" fmla="*/ 1503 w 4264"/>
                  <a:gd name="T5" fmla="*/ 436 h 1662"/>
                  <a:gd name="T6" fmla="*/ 3286 w 4264"/>
                  <a:gd name="T7" fmla="*/ 535 h 1662"/>
                  <a:gd name="T8" fmla="*/ 0 60000 65536"/>
                  <a:gd name="T9" fmla="*/ 0 60000 65536"/>
                  <a:gd name="T10" fmla="*/ 0 60000 65536"/>
                  <a:gd name="T11" fmla="*/ 0 60000 65536"/>
                  <a:gd name="T12" fmla="*/ 0 w 4264"/>
                  <a:gd name="T13" fmla="*/ 0 h 1662"/>
                  <a:gd name="T14" fmla="*/ 4264 w 4264"/>
                  <a:gd name="T15" fmla="*/ 1662 h 1662"/>
                </a:gdLst>
                <a:ahLst/>
                <a:cxnLst>
                  <a:cxn ang="T8">
                    <a:pos x="T0" y="T1"/>
                  </a:cxn>
                  <a:cxn ang="T9">
                    <a:pos x="T2" y="T3"/>
                  </a:cxn>
                  <a:cxn ang="T10">
                    <a:pos x="T4" y="T5"/>
                  </a:cxn>
                  <a:cxn ang="T11">
                    <a:pos x="T6" y="T7"/>
                  </a:cxn>
                </a:cxnLst>
                <a:rect l="T12" t="T13" r="T14" b="T15"/>
                <a:pathLst>
                  <a:path w="4264" h="1662">
                    <a:moveTo>
                      <a:pt x="0" y="1662"/>
                    </a:moveTo>
                    <a:cubicBezTo>
                      <a:pt x="291" y="906"/>
                      <a:pt x="582" y="150"/>
                      <a:pt x="907" y="75"/>
                    </a:cubicBezTo>
                    <a:cubicBezTo>
                      <a:pt x="1232" y="0"/>
                      <a:pt x="1390" y="975"/>
                      <a:pt x="1950" y="1209"/>
                    </a:cubicBezTo>
                    <a:cubicBezTo>
                      <a:pt x="2510" y="1443"/>
                      <a:pt x="3387" y="1462"/>
                      <a:pt x="4264" y="1481"/>
                    </a:cubicBezTo>
                  </a:path>
                </a:pathLst>
              </a:custGeom>
              <a:noFill/>
              <a:ln w="25400">
                <a:solidFill>
                  <a:srgbClr val="3366FF"/>
                </a:solidFill>
                <a:round/>
                <a:headEnd/>
                <a:tailEnd/>
              </a:ln>
            </p:spPr>
            <p:txBody>
              <a:bodyPr/>
              <a:lstStyle/>
              <a:p>
                <a:endParaRPr lang="de-DE">
                  <a:latin typeface="Arial" pitchFamily="34" charset="0"/>
                  <a:cs typeface="Arial" pitchFamily="34" charset="0"/>
                </a:endParaRPr>
              </a:p>
            </p:txBody>
          </p:sp>
          <p:sp>
            <p:nvSpPr>
              <p:cNvPr id="15400" name="Rectangle 6"/>
              <p:cNvSpPr>
                <a:spLocks noChangeArrowheads="1"/>
              </p:cNvSpPr>
              <p:nvPr/>
            </p:nvSpPr>
            <p:spPr bwMode="auto">
              <a:xfrm>
                <a:off x="3433" y="3088"/>
                <a:ext cx="530" cy="476"/>
              </a:xfrm>
              <a:prstGeom prst="rect">
                <a:avLst/>
              </a:prstGeom>
              <a:solidFill>
                <a:schemeClr val="bg1"/>
              </a:solidFill>
              <a:ln w="9525">
                <a:noFill/>
                <a:miter lim="800000"/>
                <a:headEnd/>
                <a:tailEnd/>
              </a:ln>
            </p:spPr>
            <p:txBody>
              <a:bodyPr wrap="none" anchor="ctr"/>
              <a:lstStyle/>
              <a:p>
                <a:endParaRPr lang="de-DE">
                  <a:latin typeface="Arial" pitchFamily="34" charset="0"/>
                  <a:cs typeface="Arial" pitchFamily="34" charset="0"/>
                </a:endParaRPr>
              </a:p>
            </p:txBody>
          </p:sp>
        </p:grpSp>
        <p:sp>
          <p:nvSpPr>
            <p:cNvPr id="15395" name="Line 17"/>
            <p:cNvSpPr>
              <a:spLocks noChangeShapeType="1"/>
            </p:cNvSpPr>
            <p:nvPr/>
          </p:nvSpPr>
          <p:spPr bwMode="auto">
            <a:xfrm flipV="1">
              <a:off x="608" y="2585"/>
              <a:ext cx="0" cy="805"/>
            </a:xfrm>
            <a:prstGeom prst="line">
              <a:avLst/>
            </a:prstGeom>
            <a:noFill/>
            <a:ln w="9525">
              <a:solidFill>
                <a:schemeClr val="tx1"/>
              </a:solidFill>
              <a:round/>
              <a:headEnd/>
              <a:tailEnd type="triangle" w="med" len="med"/>
            </a:ln>
          </p:spPr>
          <p:txBody>
            <a:bodyPr/>
            <a:lstStyle/>
            <a:p>
              <a:endParaRPr lang="de-DE">
                <a:latin typeface="Arial" pitchFamily="34" charset="0"/>
                <a:cs typeface="Arial" pitchFamily="34" charset="0"/>
              </a:endParaRPr>
            </a:p>
          </p:txBody>
        </p:sp>
        <p:sp>
          <p:nvSpPr>
            <p:cNvPr id="15396" name="Line 18"/>
            <p:cNvSpPr>
              <a:spLocks noChangeShapeType="1"/>
            </p:cNvSpPr>
            <p:nvPr/>
          </p:nvSpPr>
          <p:spPr bwMode="auto">
            <a:xfrm flipV="1">
              <a:off x="608" y="3390"/>
              <a:ext cx="2916" cy="0"/>
            </a:xfrm>
            <a:prstGeom prst="line">
              <a:avLst/>
            </a:prstGeom>
            <a:noFill/>
            <a:ln w="9525">
              <a:solidFill>
                <a:schemeClr val="tx1"/>
              </a:solidFill>
              <a:round/>
              <a:headEnd/>
              <a:tailEnd type="triangle" w="med" len="med"/>
            </a:ln>
          </p:spPr>
          <p:txBody>
            <a:bodyPr/>
            <a:lstStyle/>
            <a:p>
              <a:endParaRPr lang="de-DE">
                <a:latin typeface="Arial" pitchFamily="34" charset="0"/>
                <a:cs typeface="Arial" pitchFamily="34" charset="0"/>
              </a:endParaRPr>
            </a:p>
          </p:txBody>
        </p:sp>
        <p:sp>
          <p:nvSpPr>
            <p:cNvPr id="15397" name="Text Box 19"/>
            <p:cNvSpPr txBox="1">
              <a:spLocks noChangeArrowheads="1"/>
            </p:cNvSpPr>
            <p:nvPr/>
          </p:nvSpPr>
          <p:spPr bwMode="auto">
            <a:xfrm>
              <a:off x="529" y="3435"/>
              <a:ext cx="3320" cy="368"/>
            </a:xfrm>
            <a:prstGeom prst="rect">
              <a:avLst/>
            </a:prstGeom>
            <a:noFill/>
            <a:ln w="9525">
              <a:noFill/>
              <a:miter lim="800000"/>
              <a:headEnd/>
              <a:tailEnd/>
            </a:ln>
          </p:spPr>
          <p:txBody>
            <a:bodyPr wrap="none">
              <a:spAutoFit/>
            </a:bodyPr>
            <a:lstStyle/>
            <a:p>
              <a:pPr defTabSz="914400"/>
              <a:r>
                <a:rPr lang="de-DE" sz="1600" dirty="0" smtClean="0">
                  <a:latin typeface="Arial" pitchFamily="34" charset="0"/>
                  <a:cs typeface="Arial" pitchFamily="34" charset="0"/>
                </a:rPr>
                <a:t>1	     2	              4	                     6       </a:t>
              </a:r>
            </a:p>
            <a:p>
              <a:pPr defTabSz="914400"/>
              <a:r>
                <a:rPr lang="de-DE" sz="1600" dirty="0" smtClean="0">
                  <a:latin typeface="Arial" pitchFamily="34" charset="0"/>
                  <a:cs typeface="Arial" pitchFamily="34" charset="0"/>
                </a:rPr>
                <a:t>	             </a:t>
              </a:r>
              <a:r>
                <a:rPr lang="de-DE" sz="1600" dirty="0" err="1" smtClean="0">
                  <a:latin typeface="Arial" pitchFamily="34" charset="0"/>
                  <a:cs typeface="Arial" pitchFamily="34" charset="0"/>
                </a:rPr>
                <a:t>week</a:t>
              </a:r>
              <a:endParaRPr lang="de-DE" sz="1600" dirty="0">
                <a:latin typeface="Arial" pitchFamily="34" charset="0"/>
                <a:cs typeface="Arial" pitchFamily="34" charset="0"/>
              </a:endParaRPr>
            </a:p>
          </p:txBody>
        </p:sp>
        <p:sp>
          <p:nvSpPr>
            <p:cNvPr id="15398" name="Text Box 20"/>
            <p:cNvSpPr txBox="1">
              <a:spLocks noChangeArrowheads="1"/>
            </p:cNvSpPr>
            <p:nvPr/>
          </p:nvSpPr>
          <p:spPr bwMode="auto">
            <a:xfrm>
              <a:off x="34" y="2526"/>
              <a:ext cx="687" cy="368"/>
            </a:xfrm>
            <a:prstGeom prst="rect">
              <a:avLst/>
            </a:prstGeom>
            <a:noFill/>
            <a:ln w="9525">
              <a:noFill/>
              <a:miter lim="800000"/>
              <a:headEnd/>
              <a:tailEnd/>
            </a:ln>
          </p:spPr>
          <p:txBody>
            <a:bodyPr wrap="none">
              <a:spAutoFit/>
            </a:bodyPr>
            <a:lstStyle/>
            <a:p>
              <a:pPr defTabSz="914400"/>
              <a:r>
                <a:rPr lang="de-DE" sz="1600" dirty="0" err="1" smtClean="0">
                  <a:latin typeface="Arial" pitchFamily="34" charset="0"/>
                  <a:cs typeface="Arial" pitchFamily="34" charset="0"/>
                </a:rPr>
                <a:t>brain</a:t>
              </a:r>
              <a:endParaRPr lang="de-DE" sz="1600" dirty="0" smtClean="0">
                <a:latin typeface="Arial" pitchFamily="34" charset="0"/>
                <a:cs typeface="Arial" pitchFamily="34" charset="0"/>
              </a:endParaRPr>
            </a:p>
            <a:p>
              <a:pPr defTabSz="914400"/>
              <a:r>
                <a:rPr lang="de-DE" sz="1600" dirty="0" err="1" smtClean="0">
                  <a:latin typeface="Arial" pitchFamily="34" charset="0"/>
                  <a:cs typeface="Arial" pitchFamily="34" charset="0"/>
                </a:rPr>
                <a:t>plasticity</a:t>
              </a:r>
              <a:endParaRPr lang="de-DE" sz="1600" dirty="0">
                <a:latin typeface="Arial" pitchFamily="34" charset="0"/>
                <a:cs typeface="Arial" pitchFamily="34" charset="0"/>
              </a:endParaRPr>
            </a:p>
          </p:txBody>
        </p:sp>
      </p:grpSp>
      <p:sp>
        <p:nvSpPr>
          <p:cNvPr id="98330" name="Text Box 26"/>
          <p:cNvSpPr txBox="1">
            <a:spLocks noChangeArrowheads="1"/>
          </p:cNvSpPr>
          <p:nvPr/>
        </p:nvSpPr>
        <p:spPr bwMode="auto">
          <a:xfrm>
            <a:off x="5019650" y="2429344"/>
            <a:ext cx="4294765" cy="2308324"/>
          </a:xfrm>
          <a:prstGeom prst="rect">
            <a:avLst/>
          </a:prstGeom>
          <a:noFill/>
          <a:ln w="9525">
            <a:noFill/>
            <a:miter lim="800000"/>
            <a:headEnd/>
            <a:tailEnd/>
          </a:ln>
        </p:spPr>
        <p:txBody>
          <a:bodyPr wrap="none">
            <a:spAutoFit/>
          </a:bodyPr>
          <a:lstStyle/>
          <a:p>
            <a:pPr defTabSz="914400"/>
            <a:r>
              <a:rPr lang="de-DE" sz="1800" dirty="0" err="1" smtClean="0">
                <a:latin typeface="Arial" pitchFamily="34" charset="0"/>
                <a:cs typeface="Arial" pitchFamily="34" charset="0"/>
              </a:rPr>
              <a:t>Changes</a:t>
            </a:r>
            <a:r>
              <a:rPr lang="de-DE" sz="1800" dirty="0" smtClean="0">
                <a:latin typeface="Arial" pitchFamily="34" charset="0"/>
                <a:cs typeface="Arial" pitchFamily="34" charset="0"/>
              </a:rPr>
              <a:t> in </a:t>
            </a:r>
          </a:p>
          <a:p>
            <a:pPr marL="285750" indent="-285750" defTabSz="914400">
              <a:buFontTx/>
              <a:buChar char="-"/>
            </a:pPr>
            <a:r>
              <a:rPr lang="de-DE" sz="1800" dirty="0" err="1" smtClean="0">
                <a:latin typeface="Arial" pitchFamily="34" charset="0"/>
                <a:cs typeface="Arial" pitchFamily="34" charset="0"/>
              </a:rPr>
              <a:t>Prefrontal</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gray</a:t>
            </a:r>
            <a:r>
              <a:rPr lang="de-DE" sz="1800" dirty="0" smtClean="0">
                <a:latin typeface="Arial" pitchFamily="34" charset="0"/>
                <a:cs typeface="Arial" pitchFamily="34" charset="0"/>
              </a:rPr>
              <a:t> matter</a:t>
            </a:r>
          </a:p>
          <a:p>
            <a:pPr marL="285750" indent="-285750" defTabSz="914400">
              <a:buFontTx/>
              <a:buChar char="-"/>
            </a:pPr>
            <a:r>
              <a:rPr lang="de-DE" sz="1800" dirty="0" err="1" smtClean="0">
                <a:latin typeface="Arial" pitchFamily="34" charset="0"/>
                <a:cs typeface="Arial" pitchFamily="34" charset="0"/>
              </a:rPr>
              <a:t>Prefrontal</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white</a:t>
            </a:r>
            <a:r>
              <a:rPr lang="de-DE" sz="1800" dirty="0" smtClean="0">
                <a:latin typeface="Arial" pitchFamily="34" charset="0"/>
                <a:cs typeface="Arial" pitchFamily="34" charset="0"/>
              </a:rPr>
              <a:t> matter</a:t>
            </a:r>
          </a:p>
          <a:p>
            <a:pPr marL="285750" indent="-285750" defTabSz="914400">
              <a:buFontTx/>
              <a:buChar char="-"/>
            </a:pPr>
            <a:r>
              <a:rPr lang="de-DE" sz="1800" dirty="0" err="1" smtClean="0">
                <a:latin typeface="Arial" pitchFamily="34" charset="0"/>
                <a:cs typeface="Arial" pitchFamily="34" charset="0"/>
              </a:rPr>
              <a:t>Fronto</a:t>
            </a:r>
            <a:r>
              <a:rPr lang="de-DE" sz="1800" dirty="0" smtClean="0">
                <a:latin typeface="Arial" pitchFamily="34" charset="0"/>
                <a:cs typeface="Arial" pitchFamily="34" charset="0"/>
              </a:rPr>
              <a:t>-parietal </a:t>
            </a:r>
            <a:r>
              <a:rPr lang="de-DE" sz="1800" dirty="0" err="1" smtClean="0">
                <a:latin typeface="Arial" pitchFamily="34" charset="0"/>
                <a:cs typeface="Arial" pitchFamily="34" charset="0"/>
              </a:rPr>
              <a:t>functional</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connectivity</a:t>
            </a:r>
            <a:endParaRPr lang="de-DE" sz="1800" dirty="0" smtClean="0">
              <a:latin typeface="Arial" pitchFamily="34" charset="0"/>
              <a:cs typeface="Arial" pitchFamily="34" charset="0"/>
            </a:endParaRPr>
          </a:p>
          <a:p>
            <a:pPr marL="285750" indent="-285750" defTabSz="914400">
              <a:buFontTx/>
              <a:buChar char="-"/>
            </a:pPr>
            <a:r>
              <a:rPr lang="de-DE" sz="1800" dirty="0" err="1" smtClean="0">
                <a:latin typeface="Arial" pitchFamily="34" charset="0"/>
                <a:cs typeface="Arial" pitchFamily="34" charset="0"/>
              </a:rPr>
              <a:t>Fibre</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tracts</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structural</a:t>
            </a:r>
            <a:r>
              <a:rPr lang="de-DE" sz="1800" dirty="0" smtClean="0">
                <a:latin typeface="Arial" pitchFamily="34" charset="0"/>
                <a:cs typeface="Arial" pitchFamily="34" charset="0"/>
              </a:rPr>
              <a:t> </a:t>
            </a:r>
            <a:r>
              <a:rPr lang="de-DE" sz="1800" dirty="0" err="1" smtClean="0">
                <a:latin typeface="Arial" pitchFamily="34" charset="0"/>
                <a:cs typeface="Arial" pitchFamily="34" charset="0"/>
              </a:rPr>
              <a:t>connectivity</a:t>
            </a:r>
            <a:r>
              <a:rPr lang="de-DE" sz="1800" dirty="0" smtClean="0">
                <a:latin typeface="Arial" pitchFamily="34" charset="0"/>
                <a:cs typeface="Arial" pitchFamily="34" charset="0"/>
              </a:rPr>
              <a:t>)</a:t>
            </a:r>
          </a:p>
          <a:p>
            <a:pPr marL="285750" indent="-285750" defTabSz="914400">
              <a:buFontTx/>
              <a:buChar char="-"/>
            </a:pPr>
            <a:endParaRPr lang="de-DE" sz="1800" dirty="0" smtClean="0">
              <a:latin typeface="Arial" pitchFamily="34" charset="0"/>
              <a:cs typeface="Arial" pitchFamily="34" charset="0"/>
            </a:endParaRPr>
          </a:p>
          <a:p>
            <a:pPr marL="285750" indent="-285750" defTabSz="914400">
              <a:buFontTx/>
              <a:buChar char="-"/>
            </a:pPr>
            <a:r>
              <a:rPr lang="de-DE" sz="1800" dirty="0" smtClean="0">
                <a:latin typeface="Arial" pitchFamily="34" charset="0"/>
                <a:cs typeface="Arial" pitchFamily="34" charset="0"/>
              </a:rPr>
              <a:t> </a:t>
            </a:r>
          </a:p>
          <a:p>
            <a:pPr defTabSz="914400"/>
            <a:endParaRPr lang="de-DE" sz="1800" dirty="0" smtClean="0">
              <a:latin typeface="Arial" pitchFamily="34" charset="0"/>
              <a:cs typeface="Arial" pitchFamily="34" charset="0"/>
            </a:endParaRPr>
          </a:p>
        </p:txBody>
      </p:sp>
      <p:sp>
        <p:nvSpPr>
          <p:cNvPr id="114" name="TextBox 113"/>
          <p:cNvSpPr txBox="1"/>
          <p:nvPr/>
        </p:nvSpPr>
        <p:spPr>
          <a:xfrm>
            <a:off x="5674035" y="5755159"/>
            <a:ext cx="3181127" cy="584775"/>
          </a:xfrm>
          <a:prstGeom prst="rect">
            <a:avLst/>
          </a:prstGeom>
          <a:noFill/>
        </p:spPr>
        <p:txBody>
          <a:bodyPr wrap="none" rtlCol="0">
            <a:spAutoFit/>
          </a:bodyPr>
          <a:lstStyle/>
          <a:p>
            <a:r>
              <a:rPr lang="de-DE" sz="1600" dirty="0" smtClean="0">
                <a:latin typeface="Arial" pitchFamily="34" charset="0"/>
                <a:cs typeface="Arial" pitchFamily="34" charset="0"/>
              </a:rPr>
              <a:t>Taubert et al. (2010) </a:t>
            </a:r>
            <a:r>
              <a:rPr lang="de-DE" sz="1600" i="1" dirty="0" smtClean="0">
                <a:latin typeface="Arial" pitchFamily="34" charset="0"/>
                <a:cs typeface="Arial" pitchFamily="34" charset="0"/>
              </a:rPr>
              <a:t>J </a:t>
            </a:r>
            <a:r>
              <a:rPr lang="de-DE" sz="1600" i="1" dirty="0" err="1" smtClean="0">
                <a:latin typeface="Arial" pitchFamily="34" charset="0"/>
                <a:cs typeface="Arial" pitchFamily="34" charset="0"/>
              </a:rPr>
              <a:t>Neurosci</a:t>
            </a:r>
            <a:endParaRPr lang="de-DE" sz="1600" i="1" dirty="0" smtClean="0">
              <a:latin typeface="Arial" pitchFamily="34" charset="0"/>
              <a:cs typeface="Arial" pitchFamily="34" charset="0"/>
            </a:endParaRPr>
          </a:p>
          <a:p>
            <a:r>
              <a:rPr lang="de-DE" sz="1600" dirty="0" smtClean="0">
                <a:latin typeface="Arial" pitchFamily="34" charset="0"/>
                <a:cs typeface="Arial" pitchFamily="34" charset="0"/>
              </a:rPr>
              <a:t>Taubert et al. (2011) </a:t>
            </a:r>
            <a:r>
              <a:rPr lang="de-DE" sz="1600" i="1" dirty="0" smtClean="0">
                <a:latin typeface="Arial" pitchFamily="34" charset="0"/>
                <a:cs typeface="Arial" pitchFamily="34" charset="0"/>
              </a:rPr>
              <a:t>Neuroimage</a:t>
            </a:r>
            <a:endParaRPr lang="de-DE" sz="1600" i="1" dirty="0">
              <a:latin typeface="Arial" pitchFamily="34" charset="0"/>
              <a:cs typeface="Arial" pitchFamily="34" charset="0"/>
            </a:endParaRPr>
          </a:p>
        </p:txBody>
      </p:sp>
      <p:sp>
        <p:nvSpPr>
          <p:cNvPr id="116" name="Text Box 8"/>
          <p:cNvSpPr txBox="1">
            <a:spLocks noChangeArrowheads="1"/>
          </p:cNvSpPr>
          <p:nvPr/>
        </p:nvSpPr>
        <p:spPr bwMode="auto">
          <a:xfrm>
            <a:off x="126353" y="412583"/>
            <a:ext cx="874470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Permanent Changes Correlating with Performance</a:t>
            </a:r>
            <a:endParaRPr lang="en-US" sz="3000" dirty="0">
              <a:solidFill>
                <a:schemeClr val="accent2"/>
              </a:solidFill>
              <a:cs typeface="Arial" pitchFamily="34" charset="0"/>
            </a:endParaRPr>
          </a:p>
        </p:txBody>
      </p:sp>
    </p:spTree>
    <p:extLst>
      <p:ext uri="{BB962C8B-B14F-4D97-AF65-F5344CB8AC3E}">
        <p14:creationId xmlns:p14="http://schemas.microsoft.com/office/powerpoint/2010/main" xmlns="" val="37238565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78" descr="nature08389-f1"/>
          <p:cNvPicPr>
            <a:picLocks noChangeAspect="1" noChangeArrowheads="1"/>
          </p:cNvPicPr>
          <p:nvPr/>
        </p:nvPicPr>
        <p:blipFill>
          <a:blip r:embed="rId2" cstate="print"/>
          <a:srcRect r="77536" b="59098"/>
          <a:stretch>
            <a:fillRect/>
          </a:stretch>
        </p:blipFill>
        <p:spPr bwMode="auto">
          <a:xfrm>
            <a:off x="2712898" y="1670256"/>
            <a:ext cx="767952" cy="1899361"/>
          </a:xfrm>
          <a:prstGeom prst="rect">
            <a:avLst/>
          </a:prstGeom>
          <a:noFill/>
          <a:ln w="9525">
            <a:noFill/>
            <a:miter lim="800000"/>
            <a:headEnd/>
            <a:tailEnd/>
          </a:ln>
        </p:spPr>
      </p:pic>
      <p:sp>
        <p:nvSpPr>
          <p:cNvPr id="20" name="Text Box 380"/>
          <p:cNvSpPr txBox="1">
            <a:spLocks noChangeArrowheads="1"/>
          </p:cNvSpPr>
          <p:nvPr/>
        </p:nvSpPr>
        <p:spPr bwMode="auto">
          <a:xfrm>
            <a:off x="3798062" y="5826747"/>
            <a:ext cx="1994457" cy="307777"/>
          </a:xfrm>
          <a:prstGeom prst="rect">
            <a:avLst/>
          </a:prstGeom>
          <a:noFill/>
          <a:ln w="9525">
            <a:noFill/>
            <a:miter lim="800000"/>
            <a:headEnd/>
            <a:tailEnd/>
          </a:ln>
        </p:spPr>
        <p:txBody>
          <a:bodyPr wrap="none">
            <a:spAutoFit/>
          </a:bodyPr>
          <a:lstStyle/>
          <a:p>
            <a:r>
              <a:rPr lang="de-DE" sz="1400" dirty="0" err="1">
                <a:latin typeface="Arial" pitchFamily="34" charset="0"/>
                <a:ea typeface="Arial Unicode MS" pitchFamily="34" charset="-128"/>
                <a:cs typeface="Arial" pitchFamily="34" charset="0"/>
              </a:rPr>
              <a:t>Xu</a:t>
            </a:r>
            <a:r>
              <a:rPr lang="de-DE" sz="1400" dirty="0">
                <a:latin typeface="Arial" pitchFamily="34" charset="0"/>
                <a:ea typeface="Arial Unicode MS" pitchFamily="34" charset="-128"/>
                <a:cs typeface="Arial" pitchFamily="34" charset="0"/>
              </a:rPr>
              <a:t> et al. (2009) </a:t>
            </a:r>
            <a:r>
              <a:rPr lang="de-DE" sz="1400" i="1" dirty="0">
                <a:latin typeface="Arial" pitchFamily="34" charset="0"/>
                <a:ea typeface="Arial Unicode MS" pitchFamily="34" charset="-128"/>
                <a:cs typeface="Arial" pitchFamily="34" charset="0"/>
              </a:rPr>
              <a:t>Nature</a:t>
            </a:r>
            <a:endParaRPr lang="en-GB" sz="1400" i="1" dirty="0">
              <a:latin typeface="Arial" pitchFamily="34" charset="0"/>
              <a:ea typeface="Arial Unicode MS" pitchFamily="34" charset="-128"/>
              <a:cs typeface="Arial" pitchFamily="34" charset="0"/>
            </a:endParaRPr>
          </a:p>
        </p:txBody>
      </p:sp>
      <p:pic>
        <p:nvPicPr>
          <p:cNvPr id="21" name="Picture 378" descr="nature08389-f1"/>
          <p:cNvPicPr>
            <a:picLocks noChangeAspect="1" noChangeArrowheads="1"/>
          </p:cNvPicPr>
          <p:nvPr/>
        </p:nvPicPr>
        <p:blipFill rotWithShape="1">
          <a:blip r:embed="rId2" cstate="print"/>
          <a:srcRect l="48925" t="39924" b="33040"/>
          <a:stretch/>
        </p:blipFill>
        <p:spPr bwMode="auto">
          <a:xfrm>
            <a:off x="3665404" y="2111970"/>
            <a:ext cx="2086336" cy="1500198"/>
          </a:xfrm>
          <a:prstGeom prst="rect">
            <a:avLst/>
          </a:prstGeom>
          <a:noFill/>
          <a:ln w="9525">
            <a:noFill/>
            <a:miter lim="800000"/>
            <a:headEnd/>
            <a:tailEnd/>
          </a:ln>
        </p:spPr>
      </p:pic>
      <p:sp>
        <p:nvSpPr>
          <p:cNvPr id="22" name="Rectangle 21"/>
          <p:cNvSpPr/>
          <p:nvPr/>
        </p:nvSpPr>
        <p:spPr bwMode="auto">
          <a:xfrm>
            <a:off x="2573196" y="1664293"/>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3" name="Rectangle 22"/>
          <p:cNvSpPr/>
          <p:nvPr/>
        </p:nvSpPr>
        <p:spPr bwMode="auto">
          <a:xfrm>
            <a:off x="3653268" y="2027240"/>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4" name="Rectangle 23"/>
          <p:cNvSpPr/>
          <p:nvPr/>
        </p:nvSpPr>
        <p:spPr bwMode="auto">
          <a:xfrm>
            <a:off x="5172085" y="4036726"/>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5" name="Rectangle 24"/>
          <p:cNvSpPr/>
          <p:nvPr/>
        </p:nvSpPr>
        <p:spPr bwMode="auto">
          <a:xfrm>
            <a:off x="3315708" y="3714641"/>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6" name="Rectangle 25"/>
          <p:cNvSpPr/>
          <p:nvPr/>
        </p:nvSpPr>
        <p:spPr bwMode="auto">
          <a:xfrm>
            <a:off x="5220327" y="3687345"/>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pic>
        <p:nvPicPr>
          <p:cNvPr id="27" name="Picture 378" descr="nature08389-f1"/>
          <p:cNvPicPr>
            <a:picLocks noChangeAspect="1" noChangeArrowheads="1"/>
          </p:cNvPicPr>
          <p:nvPr/>
        </p:nvPicPr>
        <p:blipFill rotWithShape="1">
          <a:blip r:embed="rId2" cstate="print"/>
          <a:srcRect l="-218" t="67426" r="50109"/>
          <a:stretch/>
        </p:blipFill>
        <p:spPr bwMode="auto">
          <a:xfrm>
            <a:off x="3448540" y="3742747"/>
            <a:ext cx="2312378" cy="2041863"/>
          </a:xfrm>
          <a:prstGeom prst="rect">
            <a:avLst/>
          </a:prstGeom>
          <a:noFill/>
          <a:ln w="9525">
            <a:noFill/>
            <a:miter lim="800000"/>
            <a:headEnd/>
            <a:tailEnd/>
          </a:ln>
        </p:spPr>
      </p:pic>
      <p:sp>
        <p:nvSpPr>
          <p:cNvPr id="28" name="Rectangle 27"/>
          <p:cNvSpPr/>
          <p:nvPr/>
        </p:nvSpPr>
        <p:spPr bwMode="auto">
          <a:xfrm>
            <a:off x="3376561" y="3714640"/>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9" name="TextBox 28"/>
          <p:cNvSpPr txBox="1"/>
          <p:nvPr/>
        </p:nvSpPr>
        <p:spPr>
          <a:xfrm>
            <a:off x="2585896" y="3755045"/>
            <a:ext cx="952507" cy="584775"/>
          </a:xfrm>
          <a:prstGeom prst="rect">
            <a:avLst/>
          </a:prstGeom>
          <a:noFill/>
        </p:spPr>
        <p:txBody>
          <a:bodyPr wrap="square" rtlCol="0">
            <a:spAutoFit/>
          </a:bodyPr>
          <a:lstStyle/>
          <a:p>
            <a:pPr>
              <a:spcAft>
                <a:spcPts val="0"/>
              </a:spcAft>
            </a:pPr>
            <a:r>
              <a:rPr lang="de-DE" sz="1600" dirty="0">
                <a:latin typeface="Arial" pitchFamily="34" charset="0"/>
                <a:cs typeface="Arial" pitchFamily="34" charset="0"/>
              </a:rPr>
              <a:t>a</a:t>
            </a:r>
            <a:r>
              <a:rPr lang="de-DE" sz="1600" dirty="0" smtClean="0">
                <a:latin typeface="Arial" pitchFamily="34" charset="0"/>
                <a:cs typeface="Arial" pitchFamily="34" charset="0"/>
              </a:rPr>
              <a:t>fter 1hr</a:t>
            </a:r>
          </a:p>
          <a:p>
            <a:pPr>
              <a:spcAft>
                <a:spcPts val="0"/>
              </a:spcAft>
            </a:pPr>
            <a:r>
              <a:rPr lang="de-DE" sz="1600" dirty="0" err="1">
                <a:latin typeface="Arial" pitchFamily="34" charset="0"/>
                <a:cs typeface="Arial" pitchFamily="34" charset="0"/>
              </a:rPr>
              <a:t>t</a:t>
            </a:r>
            <a:r>
              <a:rPr lang="de-DE" sz="1600" dirty="0" err="1" smtClean="0">
                <a:latin typeface="Arial" pitchFamily="34" charset="0"/>
                <a:cs typeface="Arial" pitchFamily="34" charset="0"/>
              </a:rPr>
              <a:t>raining</a:t>
            </a:r>
            <a:r>
              <a:rPr lang="de-DE" sz="1600" dirty="0" smtClean="0">
                <a:latin typeface="Arial" pitchFamily="34" charset="0"/>
                <a:cs typeface="Arial" pitchFamily="34" charset="0"/>
              </a:rPr>
              <a:t> </a:t>
            </a:r>
            <a:endParaRPr lang="en-US" sz="1600" dirty="0" err="1" smtClean="0">
              <a:latin typeface="Arial" pitchFamily="34" charset="0"/>
              <a:cs typeface="Arial" pitchFamily="34" charset="0"/>
            </a:endParaRPr>
          </a:p>
        </p:txBody>
      </p:sp>
    </p:spTree>
    <p:extLst>
      <p:ext uri="{BB962C8B-B14F-4D97-AF65-F5344CB8AC3E}">
        <p14:creationId xmlns:p14="http://schemas.microsoft.com/office/powerpoint/2010/main" xmlns="" val="3515463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2431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22367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78" descr="nature08389-f1"/>
          <p:cNvPicPr>
            <a:picLocks noChangeAspect="1" noChangeArrowheads="1"/>
          </p:cNvPicPr>
          <p:nvPr/>
        </p:nvPicPr>
        <p:blipFill>
          <a:blip r:embed="rId2" cstate="print"/>
          <a:srcRect r="77536" b="59098"/>
          <a:stretch>
            <a:fillRect/>
          </a:stretch>
        </p:blipFill>
        <p:spPr bwMode="auto">
          <a:xfrm>
            <a:off x="2712898" y="1670256"/>
            <a:ext cx="767952" cy="1899361"/>
          </a:xfrm>
          <a:prstGeom prst="rect">
            <a:avLst/>
          </a:prstGeom>
          <a:noFill/>
          <a:ln w="9525">
            <a:noFill/>
            <a:miter lim="800000"/>
            <a:headEnd/>
            <a:tailEnd/>
          </a:ln>
        </p:spPr>
      </p:pic>
      <p:sp>
        <p:nvSpPr>
          <p:cNvPr id="20" name="Text Box 380"/>
          <p:cNvSpPr txBox="1">
            <a:spLocks noChangeArrowheads="1"/>
          </p:cNvSpPr>
          <p:nvPr/>
        </p:nvSpPr>
        <p:spPr bwMode="auto">
          <a:xfrm>
            <a:off x="3798062" y="5826747"/>
            <a:ext cx="1994457" cy="307777"/>
          </a:xfrm>
          <a:prstGeom prst="rect">
            <a:avLst/>
          </a:prstGeom>
          <a:noFill/>
          <a:ln w="9525">
            <a:noFill/>
            <a:miter lim="800000"/>
            <a:headEnd/>
            <a:tailEnd/>
          </a:ln>
        </p:spPr>
        <p:txBody>
          <a:bodyPr wrap="none">
            <a:spAutoFit/>
          </a:bodyPr>
          <a:lstStyle/>
          <a:p>
            <a:r>
              <a:rPr lang="de-DE" sz="1400" dirty="0" err="1">
                <a:latin typeface="Arial" pitchFamily="34" charset="0"/>
                <a:ea typeface="Arial Unicode MS" pitchFamily="34" charset="-128"/>
                <a:cs typeface="Arial" pitchFamily="34" charset="0"/>
              </a:rPr>
              <a:t>Xu</a:t>
            </a:r>
            <a:r>
              <a:rPr lang="de-DE" sz="1400" dirty="0">
                <a:latin typeface="Arial" pitchFamily="34" charset="0"/>
                <a:ea typeface="Arial Unicode MS" pitchFamily="34" charset="-128"/>
                <a:cs typeface="Arial" pitchFamily="34" charset="0"/>
              </a:rPr>
              <a:t> et al. (2009) </a:t>
            </a:r>
            <a:r>
              <a:rPr lang="de-DE" sz="1400" i="1" dirty="0">
                <a:latin typeface="Arial" pitchFamily="34" charset="0"/>
                <a:ea typeface="Arial Unicode MS" pitchFamily="34" charset="-128"/>
                <a:cs typeface="Arial" pitchFamily="34" charset="0"/>
              </a:rPr>
              <a:t>Nature</a:t>
            </a:r>
            <a:endParaRPr lang="en-GB" sz="1400" i="1" dirty="0">
              <a:latin typeface="Arial" pitchFamily="34" charset="0"/>
              <a:ea typeface="Arial Unicode MS" pitchFamily="34" charset="-128"/>
              <a:cs typeface="Arial" pitchFamily="34" charset="0"/>
            </a:endParaRPr>
          </a:p>
        </p:txBody>
      </p:sp>
      <p:pic>
        <p:nvPicPr>
          <p:cNvPr id="21" name="Picture 378" descr="nature08389-f1"/>
          <p:cNvPicPr>
            <a:picLocks noChangeAspect="1" noChangeArrowheads="1"/>
          </p:cNvPicPr>
          <p:nvPr/>
        </p:nvPicPr>
        <p:blipFill rotWithShape="1">
          <a:blip r:embed="rId2" cstate="print"/>
          <a:srcRect l="48925" t="39924" b="33040"/>
          <a:stretch/>
        </p:blipFill>
        <p:spPr bwMode="auto">
          <a:xfrm>
            <a:off x="3665404" y="2111970"/>
            <a:ext cx="2086336" cy="1500198"/>
          </a:xfrm>
          <a:prstGeom prst="rect">
            <a:avLst/>
          </a:prstGeom>
          <a:noFill/>
          <a:ln w="9525">
            <a:noFill/>
            <a:miter lim="800000"/>
            <a:headEnd/>
            <a:tailEnd/>
          </a:ln>
        </p:spPr>
      </p:pic>
      <p:sp>
        <p:nvSpPr>
          <p:cNvPr id="22" name="Rectangle 21"/>
          <p:cNvSpPr/>
          <p:nvPr/>
        </p:nvSpPr>
        <p:spPr bwMode="auto">
          <a:xfrm>
            <a:off x="2573196" y="1664293"/>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3" name="Rectangle 22"/>
          <p:cNvSpPr/>
          <p:nvPr/>
        </p:nvSpPr>
        <p:spPr bwMode="auto">
          <a:xfrm>
            <a:off x="3653268" y="2027240"/>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4" name="Rectangle 23"/>
          <p:cNvSpPr/>
          <p:nvPr/>
        </p:nvSpPr>
        <p:spPr bwMode="auto">
          <a:xfrm>
            <a:off x="5172085" y="4036726"/>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5" name="Rectangle 24"/>
          <p:cNvSpPr/>
          <p:nvPr/>
        </p:nvSpPr>
        <p:spPr bwMode="auto">
          <a:xfrm>
            <a:off x="3315708" y="3714641"/>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6" name="Rectangle 25"/>
          <p:cNvSpPr/>
          <p:nvPr/>
        </p:nvSpPr>
        <p:spPr bwMode="auto">
          <a:xfrm>
            <a:off x="5220327" y="3687345"/>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pic>
        <p:nvPicPr>
          <p:cNvPr id="27" name="Picture 378" descr="nature08389-f1"/>
          <p:cNvPicPr>
            <a:picLocks noChangeAspect="1" noChangeArrowheads="1"/>
          </p:cNvPicPr>
          <p:nvPr/>
        </p:nvPicPr>
        <p:blipFill rotWithShape="1">
          <a:blip r:embed="rId2" cstate="print"/>
          <a:srcRect l="-218" t="67426" r="50109"/>
          <a:stretch/>
        </p:blipFill>
        <p:spPr bwMode="auto">
          <a:xfrm>
            <a:off x="3448540" y="3742747"/>
            <a:ext cx="2312378" cy="2041863"/>
          </a:xfrm>
          <a:prstGeom prst="rect">
            <a:avLst/>
          </a:prstGeom>
          <a:noFill/>
          <a:ln w="9525">
            <a:noFill/>
            <a:miter lim="800000"/>
            <a:headEnd/>
            <a:tailEnd/>
          </a:ln>
        </p:spPr>
      </p:pic>
      <p:sp>
        <p:nvSpPr>
          <p:cNvPr id="28" name="Rectangle 27"/>
          <p:cNvSpPr/>
          <p:nvPr/>
        </p:nvSpPr>
        <p:spPr bwMode="auto">
          <a:xfrm>
            <a:off x="3376561" y="3714640"/>
            <a:ext cx="242628" cy="286603"/>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sp>
        <p:nvSpPr>
          <p:cNvPr id="29" name="TextBox 28"/>
          <p:cNvSpPr txBox="1"/>
          <p:nvPr/>
        </p:nvSpPr>
        <p:spPr>
          <a:xfrm>
            <a:off x="2585896" y="3755045"/>
            <a:ext cx="952507" cy="584775"/>
          </a:xfrm>
          <a:prstGeom prst="rect">
            <a:avLst/>
          </a:prstGeom>
          <a:noFill/>
        </p:spPr>
        <p:txBody>
          <a:bodyPr wrap="square" rtlCol="0">
            <a:spAutoFit/>
          </a:bodyPr>
          <a:lstStyle/>
          <a:p>
            <a:pPr>
              <a:spcAft>
                <a:spcPts val="0"/>
              </a:spcAft>
            </a:pPr>
            <a:r>
              <a:rPr lang="de-DE" sz="1600" dirty="0">
                <a:latin typeface="Arial" pitchFamily="34" charset="0"/>
                <a:cs typeface="Arial" pitchFamily="34" charset="0"/>
              </a:rPr>
              <a:t>a</a:t>
            </a:r>
            <a:r>
              <a:rPr lang="de-DE" sz="1600" dirty="0" smtClean="0">
                <a:latin typeface="Arial" pitchFamily="34" charset="0"/>
                <a:cs typeface="Arial" pitchFamily="34" charset="0"/>
              </a:rPr>
              <a:t>fter 1hr</a:t>
            </a:r>
          </a:p>
          <a:p>
            <a:pPr>
              <a:spcAft>
                <a:spcPts val="0"/>
              </a:spcAft>
            </a:pPr>
            <a:r>
              <a:rPr lang="de-DE" sz="1600" dirty="0" err="1">
                <a:latin typeface="Arial" pitchFamily="34" charset="0"/>
                <a:cs typeface="Arial" pitchFamily="34" charset="0"/>
              </a:rPr>
              <a:t>t</a:t>
            </a:r>
            <a:r>
              <a:rPr lang="de-DE" sz="1600" dirty="0" err="1" smtClean="0">
                <a:latin typeface="Arial" pitchFamily="34" charset="0"/>
                <a:cs typeface="Arial" pitchFamily="34" charset="0"/>
              </a:rPr>
              <a:t>raining</a:t>
            </a:r>
            <a:r>
              <a:rPr lang="de-DE" sz="1600" dirty="0" smtClean="0">
                <a:latin typeface="Arial" pitchFamily="34" charset="0"/>
                <a:cs typeface="Arial" pitchFamily="34" charset="0"/>
              </a:rPr>
              <a:t> </a:t>
            </a:r>
            <a:endParaRPr lang="en-US" sz="1600" dirty="0" err="1" smtClean="0">
              <a:latin typeface="Arial" pitchFamily="34" charset="0"/>
              <a:cs typeface="Arial" pitchFamily="34" charset="0"/>
            </a:endParaRPr>
          </a:p>
        </p:txBody>
      </p:sp>
      <p:sp>
        <p:nvSpPr>
          <p:cNvPr id="14" name="Text Box 8"/>
          <p:cNvSpPr txBox="1">
            <a:spLocks noChangeArrowheads="1"/>
          </p:cNvSpPr>
          <p:nvPr/>
        </p:nvSpPr>
        <p:spPr bwMode="auto">
          <a:xfrm>
            <a:off x="172594" y="213292"/>
            <a:ext cx="865224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i="1" dirty="0" smtClean="0">
                <a:solidFill>
                  <a:srgbClr val="C00000"/>
                </a:solidFill>
                <a:latin typeface="+mj-lt"/>
                <a:cs typeface="Arial" pitchFamily="34" charset="0"/>
              </a:rPr>
              <a:t>In Rats New Dendrites Appear after 1 hour:</a:t>
            </a:r>
          </a:p>
          <a:p>
            <a:pPr algn="ctr" eaLnBrk="1" hangingPunct="1"/>
            <a:r>
              <a:rPr lang="en-US" sz="3000" i="1" dirty="0" smtClean="0">
                <a:solidFill>
                  <a:srgbClr val="C00000"/>
                </a:solidFill>
                <a:latin typeface="+mj-lt"/>
                <a:cs typeface="Arial" pitchFamily="34" charset="0"/>
              </a:rPr>
              <a:t>Earlier Findings also in Humans?</a:t>
            </a:r>
          </a:p>
        </p:txBody>
      </p:sp>
    </p:spTree>
    <p:extLst>
      <p:ext uri="{BB962C8B-B14F-4D97-AF65-F5344CB8AC3E}">
        <p14:creationId xmlns:p14="http://schemas.microsoft.com/office/powerpoint/2010/main" xmlns="" val="23270411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79" descr="design_abbildungHG_weiss"/>
          <p:cNvPicPr>
            <a:picLocks noChangeAspect="1" noChangeArrowheads="1"/>
          </p:cNvPicPr>
          <p:nvPr/>
        </p:nvPicPr>
        <p:blipFill>
          <a:blip r:embed="rId2" cstate="print"/>
          <a:srcRect/>
          <a:stretch>
            <a:fillRect/>
          </a:stretch>
        </p:blipFill>
        <p:spPr bwMode="auto">
          <a:xfrm>
            <a:off x="6034811" y="5194428"/>
            <a:ext cx="383822" cy="373063"/>
          </a:xfrm>
          <a:prstGeom prst="rect">
            <a:avLst/>
          </a:prstGeom>
          <a:noFill/>
          <a:ln w="9525">
            <a:noFill/>
            <a:miter lim="800000"/>
            <a:headEnd/>
            <a:tailEnd/>
          </a:ln>
        </p:spPr>
      </p:pic>
      <p:sp>
        <p:nvSpPr>
          <p:cNvPr id="13317" name="Text Box 2"/>
          <p:cNvSpPr txBox="1">
            <a:spLocks noChangeArrowheads="1"/>
          </p:cNvSpPr>
          <p:nvPr/>
        </p:nvSpPr>
        <p:spPr bwMode="auto">
          <a:xfrm>
            <a:off x="6393233" y="5216652"/>
            <a:ext cx="2658100" cy="523220"/>
          </a:xfrm>
          <a:prstGeom prst="rect">
            <a:avLst/>
          </a:prstGeom>
          <a:noFill/>
          <a:ln w="9525">
            <a:noFill/>
            <a:miter lim="800000"/>
            <a:headEnd/>
            <a:tailEnd/>
          </a:ln>
        </p:spPr>
        <p:txBody>
          <a:bodyPr wrap="none">
            <a:spAutoFit/>
          </a:bodyPr>
          <a:lstStyle/>
          <a:p>
            <a:r>
              <a:rPr lang="de-DE" sz="1400" dirty="0">
                <a:latin typeface="Arial" pitchFamily="34" charset="0"/>
              </a:rPr>
              <a:t>= </a:t>
            </a:r>
            <a:r>
              <a:rPr lang="de-DE" sz="1400" dirty="0" smtClean="0">
                <a:latin typeface="Arial" pitchFamily="34" charset="0"/>
              </a:rPr>
              <a:t>MP2RAGE (0.7x0.7x0.7 mm)</a:t>
            </a:r>
          </a:p>
          <a:p>
            <a:r>
              <a:rPr lang="en-GB" sz="1400" dirty="0" smtClean="0">
                <a:latin typeface="Arial" pitchFamily="34" charset="0"/>
              </a:rPr>
              <a:t>   (n = 33)</a:t>
            </a:r>
            <a:endParaRPr lang="de-DE" sz="1400" dirty="0" smtClean="0">
              <a:latin typeface="Arial" pitchFamily="34" charset="0"/>
            </a:endParaRPr>
          </a:p>
        </p:txBody>
      </p:sp>
      <p:grpSp>
        <p:nvGrpSpPr>
          <p:cNvPr id="17" name="Group 16"/>
          <p:cNvGrpSpPr/>
          <p:nvPr/>
        </p:nvGrpSpPr>
        <p:grpSpPr>
          <a:xfrm>
            <a:off x="761974" y="1857364"/>
            <a:ext cx="4675363" cy="1714512"/>
            <a:chOff x="4195041" y="1350939"/>
            <a:chExt cx="4165841" cy="1174066"/>
          </a:xfrm>
        </p:grpSpPr>
        <p:pic>
          <p:nvPicPr>
            <p:cNvPr id="13327" name="Picture 6" descr="design_abbildungHG_weiss"/>
            <p:cNvPicPr>
              <a:picLocks noChangeAspect="1" noChangeArrowheads="1"/>
            </p:cNvPicPr>
            <p:nvPr/>
          </p:nvPicPr>
          <p:blipFill>
            <a:blip r:embed="rId2" cstate="print"/>
            <a:srcRect/>
            <a:stretch>
              <a:fillRect/>
            </a:stretch>
          </p:blipFill>
          <p:spPr bwMode="auto">
            <a:xfrm>
              <a:off x="4196192" y="1904629"/>
              <a:ext cx="716680" cy="620376"/>
            </a:xfrm>
            <a:prstGeom prst="rect">
              <a:avLst/>
            </a:prstGeom>
            <a:noFill/>
            <a:ln w="9525">
              <a:noFill/>
              <a:miter lim="800000"/>
              <a:headEnd/>
              <a:tailEnd/>
            </a:ln>
          </p:spPr>
        </p:pic>
        <p:pic>
          <p:nvPicPr>
            <p:cNvPr id="13328" name="Picture 7"/>
            <p:cNvPicPr>
              <a:picLocks noChangeAspect="1" noChangeArrowheads="1"/>
            </p:cNvPicPr>
            <p:nvPr/>
          </p:nvPicPr>
          <p:blipFill>
            <a:blip r:embed="rId3" cstate="print">
              <a:lum contrast="6000"/>
            </a:blip>
            <a:srcRect/>
            <a:stretch>
              <a:fillRect/>
            </a:stretch>
          </p:blipFill>
          <p:spPr bwMode="auto">
            <a:xfrm>
              <a:off x="4910853" y="1973335"/>
              <a:ext cx="914524" cy="394050"/>
            </a:xfrm>
            <a:prstGeom prst="rect">
              <a:avLst/>
            </a:prstGeom>
            <a:noFill/>
            <a:ln w="9525">
              <a:noFill/>
              <a:miter lim="800000"/>
              <a:headEnd/>
              <a:tailEnd/>
            </a:ln>
          </p:spPr>
        </p:pic>
        <p:sp>
          <p:nvSpPr>
            <p:cNvPr id="13334" name="Line 50"/>
            <p:cNvSpPr>
              <a:spLocks noChangeShapeType="1"/>
            </p:cNvSpPr>
            <p:nvPr/>
          </p:nvSpPr>
          <p:spPr bwMode="auto">
            <a:xfrm>
              <a:off x="4507090" y="1706594"/>
              <a:ext cx="0" cy="214201"/>
            </a:xfrm>
            <a:prstGeom prst="line">
              <a:avLst/>
            </a:prstGeom>
            <a:noFill/>
            <a:ln w="12700">
              <a:solidFill>
                <a:schemeClr val="tx1"/>
              </a:solidFill>
              <a:round/>
              <a:headEnd/>
              <a:tailEnd/>
            </a:ln>
          </p:spPr>
          <p:txBody>
            <a:bodyPr/>
            <a:lstStyle/>
            <a:p>
              <a:endParaRPr lang="de-DE" sz="2000"/>
            </a:p>
          </p:txBody>
        </p:sp>
        <p:sp>
          <p:nvSpPr>
            <p:cNvPr id="13335" name="Line 51"/>
            <p:cNvSpPr>
              <a:spLocks noChangeShapeType="1"/>
            </p:cNvSpPr>
            <p:nvPr/>
          </p:nvSpPr>
          <p:spPr bwMode="auto">
            <a:xfrm>
              <a:off x="4513146" y="1706594"/>
              <a:ext cx="1648117" cy="0"/>
            </a:xfrm>
            <a:prstGeom prst="line">
              <a:avLst/>
            </a:prstGeom>
            <a:noFill/>
            <a:ln w="12700">
              <a:solidFill>
                <a:schemeClr val="tx1"/>
              </a:solidFill>
              <a:round/>
              <a:headEnd/>
              <a:tailEnd/>
            </a:ln>
          </p:spPr>
          <p:txBody>
            <a:bodyPr/>
            <a:lstStyle/>
            <a:p>
              <a:endParaRPr lang="de-DE" sz="2000"/>
            </a:p>
          </p:txBody>
        </p:sp>
        <p:sp>
          <p:nvSpPr>
            <p:cNvPr id="13336" name="Line 52"/>
            <p:cNvSpPr>
              <a:spLocks noChangeShapeType="1"/>
            </p:cNvSpPr>
            <p:nvPr/>
          </p:nvSpPr>
          <p:spPr bwMode="auto">
            <a:xfrm>
              <a:off x="5365087" y="1706594"/>
              <a:ext cx="0" cy="214201"/>
            </a:xfrm>
            <a:prstGeom prst="line">
              <a:avLst/>
            </a:prstGeom>
            <a:noFill/>
            <a:ln w="12700">
              <a:solidFill>
                <a:schemeClr val="tx1"/>
              </a:solidFill>
              <a:round/>
              <a:headEnd/>
              <a:tailEnd type="triangle" w="med" len="med"/>
            </a:ln>
          </p:spPr>
          <p:txBody>
            <a:bodyPr/>
            <a:lstStyle/>
            <a:p>
              <a:endParaRPr lang="de-DE" sz="2000"/>
            </a:p>
          </p:txBody>
        </p:sp>
        <p:sp>
          <p:nvSpPr>
            <p:cNvPr id="13337" name="Text Box 53"/>
            <p:cNvSpPr txBox="1">
              <a:spLocks noChangeArrowheads="1"/>
            </p:cNvSpPr>
            <p:nvPr/>
          </p:nvSpPr>
          <p:spPr bwMode="auto">
            <a:xfrm>
              <a:off x="4195041" y="1350939"/>
              <a:ext cx="2849758" cy="273988"/>
            </a:xfrm>
            <a:prstGeom prst="rect">
              <a:avLst/>
            </a:prstGeom>
            <a:noFill/>
            <a:ln w="9525">
              <a:noFill/>
              <a:miter lim="800000"/>
              <a:headEnd/>
              <a:tailEnd/>
            </a:ln>
          </p:spPr>
          <p:txBody>
            <a:bodyPr wrap="none">
              <a:spAutoFit/>
            </a:bodyPr>
            <a:lstStyle/>
            <a:p>
              <a:r>
                <a:rPr lang="de-DE" sz="2000" dirty="0">
                  <a:latin typeface="Arial" pitchFamily="34" charset="0"/>
                </a:rPr>
                <a:t>25 min  </a:t>
              </a:r>
              <a:r>
                <a:rPr lang="de-DE" sz="2000" dirty="0" smtClean="0">
                  <a:latin typeface="Arial" pitchFamily="34" charset="0"/>
                </a:rPr>
                <a:t>   </a:t>
              </a:r>
              <a:r>
                <a:rPr lang="de-DE" sz="2000" dirty="0">
                  <a:latin typeface="Arial" pitchFamily="34" charset="0"/>
                </a:rPr>
                <a:t>45 min    </a:t>
              </a:r>
              <a:r>
                <a:rPr lang="de-DE" sz="2000" dirty="0" smtClean="0">
                  <a:latin typeface="Arial" pitchFamily="34" charset="0"/>
                </a:rPr>
                <a:t> </a:t>
              </a:r>
              <a:r>
                <a:rPr lang="de-DE" sz="2000" dirty="0">
                  <a:latin typeface="Arial" pitchFamily="34" charset="0"/>
                </a:rPr>
                <a:t>25 min</a:t>
              </a:r>
              <a:endParaRPr lang="en-GB" sz="2000" dirty="0">
                <a:latin typeface="Arial" pitchFamily="34" charset="0"/>
              </a:endParaRPr>
            </a:p>
          </p:txBody>
        </p:sp>
        <p:pic>
          <p:nvPicPr>
            <p:cNvPr id="13343" name="Picture 65" descr="design_abbildungHG_weiss"/>
            <p:cNvPicPr>
              <a:picLocks noChangeAspect="1" noChangeArrowheads="1"/>
            </p:cNvPicPr>
            <p:nvPr/>
          </p:nvPicPr>
          <p:blipFill>
            <a:blip r:embed="rId2" cstate="print"/>
            <a:srcRect/>
            <a:stretch>
              <a:fillRect/>
            </a:stretch>
          </p:blipFill>
          <p:spPr bwMode="auto">
            <a:xfrm>
              <a:off x="5813264" y="1902609"/>
              <a:ext cx="718699" cy="620375"/>
            </a:xfrm>
            <a:prstGeom prst="rect">
              <a:avLst/>
            </a:prstGeom>
            <a:noFill/>
            <a:ln w="9525">
              <a:noFill/>
              <a:miter lim="800000"/>
              <a:headEnd/>
              <a:tailEnd/>
            </a:ln>
          </p:spPr>
        </p:pic>
        <p:sp>
          <p:nvSpPr>
            <p:cNvPr id="13344" name="Line 52"/>
            <p:cNvSpPr>
              <a:spLocks noChangeShapeType="1"/>
            </p:cNvSpPr>
            <p:nvPr/>
          </p:nvSpPr>
          <p:spPr bwMode="auto">
            <a:xfrm>
              <a:off x="6156463" y="1706594"/>
              <a:ext cx="0" cy="214201"/>
            </a:xfrm>
            <a:prstGeom prst="line">
              <a:avLst/>
            </a:prstGeom>
            <a:noFill/>
            <a:ln w="12700">
              <a:solidFill>
                <a:schemeClr val="tx1"/>
              </a:solidFill>
              <a:round/>
              <a:headEnd/>
              <a:tailEnd type="triangle" w="med" len="med"/>
            </a:ln>
          </p:spPr>
          <p:txBody>
            <a:bodyPr/>
            <a:lstStyle/>
            <a:p>
              <a:endParaRPr lang="de-DE" sz="2000"/>
            </a:p>
          </p:txBody>
        </p:sp>
        <p:pic>
          <p:nvPicPr>
            <p:cNvPr id="13346" name="Picture 6" descr="design_abbildungHG_weiss"/>
            <p:cNvPicPr>
              <a:picLocks noChangeAspect="1" noChangeArrowheads="1"/>
            </p:cNvPicPr>
            <p:nvPr/>
          </p:nvPicPr>
          <p:blipFill>
            <a:blip r:embed="rId2" cstate="print"/>
            <a:srcRect/>
            <a:stretch>
              <a:fillRect/>
            </a:stretch>
          </p:blipFill>
          <p:spPr bwMode="auto">
            <a:xfrm>
              <a:off x="7644202" y="1877333"/>
              <a:ext cx="716680" cy="620376"/>
            </a:xfrm>
            <a:prstGeom prst="rect">
              <a:avLst/>
            </a:prstGeom>
            <a:noFill/>
            <a:ln w="9525">
              <a:noFill/>
              <a:miter lim="800000"/>
              <a:headEnd/>
              <a:tailEnd/>
            </a:ln>
          </p:spPr>
        </p:pic>
        <p:sp>
          <p:nvSpPr>
            <p:cNvPr id="43" name="TextBox 42"/>
            <p:cNvSpPr txBox="1"/>
            <p:nvPr/>
          </p:nvSpPr>
          <p:spPr>
            <a:xfrm>
              <a:off x="6576491" y="2032347"/>
              <a:ext cx="1180068" cy="273988"/>
            </a:xfrm>
            <a:prstGeom prst="rect">
              <a:avLst/>
            </a:prstGeom>
            <a:noFill/>
          </p:spPr>
          <p:txBody>
            <a:bodyPr wrap="none" rtlCol="0">
              <a:spAutoFit/>
            </a:bodyPr>
            <a:lstStyle/>
            <a:p>
              <a:r>
                <a:rPr lang="de-DE" sz="2000" dirty="0" smtClean="0">
                  <a:latin typeface="Arial" pitchFamily="34" charset="0"/>
                  <a:cs typeface="Arial" pitchFamily="34" charset="0"/>
                </a:rPr>
                <a:t>… 1 </a:t>
              </a:r>
              <a:r>
                <a:rPr lang="de-DE" sz="2000" dirty="0" err="1" smtClean="0">
                  <a:latin typeface="Arial" pitchFamily="34" charset="0"/>
                  <a:cs typeface="Arial" pitchFamily="34" charset="0"/>
                </a:rPr>
                <a:t>week</a:t>
              </a:r>
              <a:endParaRPr lang="de-DE" sz="2000" dirty="0">
                <a:latin typeface="Arial" pitchFamily="34" charset="0"/>
                <a:cs typeface="Arial" pitchFamily="34" charset="0"/>
              </a:endParaRPr>
            </a:p>
          </p:txBody>
        </p:sp>
      </p:grpSp>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2414" t="55809" r="58492" b="9333"/>
          <a:stretch/>
        </p:blipFill>
        <p:spPr>
          <a:xfrm>
            <a:off x="6017977" y="1503196"/>
            <a:ext cx="2308369" cy="3339039"/>
          </a:xfrm>
          <a:prstGeom prst="rect">
            <a:avLst/>
          </a:prstGeom>
        </p:spPr>
      </p:pic>
      <p:sp>
        <p:nvSpPr>
          <p:cNvPr id="18" name="TextBox 17"/>
          <p:cNvSpPr txBox="1"/>
          <p:nvPr/>
        </p:nvSpPr>
        <p:spPr>
          <a:xfrm>
            <a:off x="6452597" y="6114212"/>
            <a:ext cx="2457404" cy="338554"/>
          </a:xfrm>
          <a:prstGeom prst="rect">
            <a:avLst/>
          </a:prstGeom>
          <a:noFill/>
        </p:spPr>
        <p:txBody>
          <a:bodyPr wrap="none" rtlCol="0">
            <a:spAutoFit/>
          </a:bodyPr>
          <a:lstStyle/>
          <a:p>
            <a:r>
              <a:rPr lang="de-DE" sz="1600" dirty="0" smtClean="0">
                <a:latin typeface="Arial" pitchFamily="34" charset="0"/>
                <a:cs typeface="Arial" pitchFamily="34" charset="0"/>
              </a:rPr>
              <a:t>Taubert et al. (</a:t>
            </a:r>
            <a:r>
              <a:rPr lang="de-DE" sz="1600" dirty="0" err="1" smtClean="0">
                <a:latin typeface="Arial" pitchFamily="34" charset="0"/>
                <a:cs typeface="Arial" pitchFamily="34" charset="0"/>
              </a:rPr>
              <a:t>submitted</a:t>
            </a:r>
            <a:r>
              <a:rPr lang="de-DE" sz="1600" dirty="0" smtClean="0">
                <a:latin typeface="Arial" pitchFamily="34" charset="0"/>
                <a:cs typeface="Arial" pitchFamily="34" charset="0"/>
              </a:rPr>
              <a:t>)</a:t>
            </a:r>
          </a:p>
        </p:txBody>
      </p:sp>
      <p:sp>
        <p:nvSpPr>
          <p:cNvPr id="19" name="Text Box 8"/>
          <p:cNvSpPr txBox="1">
            <a:spLocks noChangeArrowheads="1"/>
          </p:cNvSpPr>
          <p:nvPr/>
        </p:nvSpPr>
        <p:spPr bwMode="auto">
          <a:xfrm>
            <a:off x="889398" y="213292"/>
            <a:ext cx="721864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i="1" dirty="0" smtClean="0">
                <a:solidFill>
                  <a:srgbClr val="C00000"/>
                </a:solidFill>
                <a:latin typeface="+mj-lt"/>
                <a:cs typeface="Arial" pitchFamily="34" charset="0"/>
              </a:rPr>
              <a:t>Signs of Rapid Plasticity in Humans?</a:t>
            </a:r>
          </a:p>
        </p:txBody>
      </p:sp>
      <p:sp>
        <p:nvSpPr>
          <p:cNvPr id="2" name="Textfeld 1"/>
          <p:cNvSpPr txBox="1"/>
          <p:nvPr/>
        </p:nvSpPr>
        <p:spPr>
          <a:xfrm>
            <a:off x="6318741" y="1008187"/>
            <a:ext cx="1804084" cy="461665"/>
          </a:xfrm>
          <a:prstGeom prst="rect">
            <a:avLst/>
          </a:prstGeom>
          <a:noFill/>
        </p:spPr>
        <p:txBody>
          <a:bodyPr wrap="none" rtlCol="0">
            <a:spAutoFit/>
          </a:bodyPr>
          <a:lstStyle/>
          <a:p>
            <a:r>
              <a:rPr lang="de-DE" dirty="0" smtClean="0"/>
              <a:t>7 Tesla MRI</a:t>
            </a:r>
            <a:endParaRPr lang="de-DE" dirty="0"/>
          </a:p>
        </p:txBody>
      </p:sp>
    </p:spTree>
    <p:extLst>
      <p:ext uri="{BB962C8B-B14F-4D97-AF65-F5344CB8AC3E}">
        <p14:creationId xmlns:p14="http://schemas.microsoft.com/office/powerpoint/2010/main" xmlns="" val="42366645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323644" y="5961813"/>
            <a:ext cx="2457404" cy="338554"/>
          </a:xfrm>
          <a:prstGeom prst="rect">
            <a:avLst/>
          </a:prstGeom>
          <a:noFill/>
        </p:spPr>
        <p:txBody>
          <a:bodyPr wrap="none" rtlCol="0">
            <a:spAutoFit/>
          </a:bodyPr>
          <a:lstStyle/>
          <a:p>
            <a:r>
              <a:rPr lang="de-DE" sz="1600" dirty="0" smtClean="0">
                <a:latin typeface="Arial" pitchFamily="34" charset="0"/>
                <a:cs typeface="Arial" pitchFamily="34" charset="0"/>
              </a:rPr>
              <a:t>Taubert et al. (</a:t>
            </a:r>
            <a:r>
              <a:rPr lang="de-DE" sz="1600" dirty="0" err="1" smtClean="0">
                <a:latin typeface="Arial" pitchFamily="34" charset="0"/>
                <a:cs typeface="Arial" pitchFamily="34" charset="0"/>
              </a:rPr>
              <a:t>submitted</a:t>
            </a:r>
            <a:r>
              <a:rPr lang="de-DE" sz="1600" dirty="0" smtClean="0">
                <a:latin typeface="Arial" pitchFamily="34" charset="0"/>
                <a:cs typeface="Arial" pitchFamily="34" charset="0"/>
              </a:rPr>
              <a:t>)</a:t>
            </a:r>
          </a:p>
        </p:txBody>
      </p:sp>
      <p:sp>
        <p:nvSpPr>
          <p:cNvPr id="24" name="Text Box 373"/>
          <p:cNvSpPr txBox="1">
            <a:spLocks noChangeArrowheads="1"/>
          </p:cNvSpPr>
          <p:nvPr/>
        </p:nvSpPr>
        <p:spPr bwMode="auto">
          <a:xfrm>
            <a:off x="7292238" y="5661152"/>
            <a:ext cx="1340432" cy="276999"/>
          </a:xfrm>
          <a:prstGeom prst="rect">
            <a:avLst/>
          </a:prstGeom>
          <a:noFill/>
          <a:ln w="9525">
            <a:noFill/>
            <a:miter lim="800000"/>
            <a:headEnd/>
            <a:tailEnd/>
          </a:ln>
          <a:effectLst/>
        </p:spPr>
        <p:txBody>
          <a:bodyPr wrap="none">
            <a:spAutoFit/>
          </a:bodyPr>
          <a:lstStyle/>
          <a:p>
            <a:pPr defTabSz="914400"/>
            <a:r>
              <a:rPr lang="de-DE" sz="1200" dirty="0">
                <a:latin typeface="Arial" pitchFamily="34" charset="0"/>
                <a:cs typeface="Arial" pitchFamily="34" charset="0"/>
              </a:rPr>
              <a:t>p&lt;0.05 </a:t>
            </a:r>
            <a:r>
              <a:rPr lang="de-DE" sz="1200" dirty="0" err="1">
                <a:latin typeface="Arial" pitchFamily="34" charset="0"/>
                <a:cs typeface="Arial" pitchFamily="34" charset="0"/>
              </a:rPr>
              <a:t>corrected</a:t>
            </a:r>
            <a:endParaRPr lang="en-GB" sz="1200" dirty="0">
              <a:latin typeface="Arial" pitchFamily="34" charset="0"/>
              <a:cs typeface="Arial" pitchFamily="34" charset="0"/>
            </a:endParaRPr>
          </a:p>
        </p:txBody>
      </p:sp>
      <p:grpSp>
        <p:nvGrpSpPr>
          <p:cNvPr id="45" name="Group 44"/>
          <p:cNvGrpSpPr/>
          <p:nvPr/>
        </p:nvGrpSpPr>
        <p:grpSpPr>
          <a:xfrm>
            <a:off x="801152" y="1000109"/>
            <a:ext cx="6818870" cy="5060051"/>
            <a:chOff x="682197" y="1091508"/>
            <a:chExt cx="7671228" cy="5060051"/>
          </a:xfrm>
        </p:grpSpPr>
        <p:pic>
          <p:nvPicPr>
            <p:cNvPr id="46" name="Picture 89" descr="pre_post_day1_corr2_white.png"/>
            <p:cNvPicPr>
              <a:picLocks noChangeAspect="1"/>
            </p:cNvPicPr>
            <p:nvPr/>
          </p:nvPicPr>
          <p:blipFill>
            <a:blip r:embed="rId2" cstate="print"/>
            <a:srcRect l="56540" t="73734" r="35596" b="3706"/>
            <a:stretch>
              <a:fillRect/>
            </a:stretch>
          </p:blipFill>
          <p:spPr bwMode="auto">
            <a:xfrm rot="5400000">
              <a:off x="5492111" y="4693274"/>
              <a:ext cx="341825" cy="1411761"/>
            </a:xfrm>
            <a:prstGeom prst="rect">
              <a:avLst/>
            </a:prstGeom>
            <a:noFill/>
            <a:ln w="9525">
              <a:noFill/>
              <a:miter lim="800000"/>
              <a:headEnd/>
              <a:tailEnd/>
            </a:ln>
          </p:spPr>
        </p:pic>
        <p:grpSp>
          <p:nvGrpSpPr>
            <p:cNvPr id="47" name="Group 25"/>
            <p:cNvGrpSpPr>
              <a:grpSpLocks/>
            </p:cNvGrpSpPr>
            <p:nvPr/>
          </p:nvGrpSpPr>
          <p:grpSpPr bwMode="auto">
            <a:xfrm>
              <a:off x="682197" y="1091508"/>
              <a:ext cx="7671228" cy="5060051"/>
              <a:chOff x="331360" y="1091508"/>
              <a:chExt cx="7671228" cy="5060051"/>
            </a:xfrm>
          </p:grpSpPr>
          <p:graphicFrame>
            <p:nvGraphicFramePr>
              <p:cNvPr id="48" name="Chart 47"/>
              <p:cNvGraphicFramePr/>
              <p:nvPr/>
            </p:nvGraphicFramePr>
            <p:xfrm>
              <a:off x="802232" y="1091508"/>
              <a:ext cx="1670440" cy="2083700"/>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76"/>
              <p:cNvSpPr txBox="1">
                <a:spLocks noChangeArrowheads="1"/>
              </p:cNvSpPr>
              <p:nvPr/>
            </p:nvSpPr>
            <p:spPr bwMode="auto">
              <a:xfrm rot="16200000">
                <a:off x="-373000" y="1850173"/>
                <a:ext cx="2020105" cy="553998"/>
              </a:xfrm>
              <a:prstGeom prst="rect">
                <a:avLst/>
              </a:prstGeom>
              <a:noFill/>
              <a:ln w="9525">
                <a:noFill/>
                <a:miter lim="800000"/>
                <a:headEnd/>
                <a:tailEnd/>
              </a:ln>
            </p:spPr>
            <p:txBody>
              <a:bodyPr wrap="none">
                <a:spAutoFit/>
              </a:bodyPr>
              <a:lstStyle/>
              <a:p>
                <a:pPr algn="ctr"/>
                <a:r>
                  <a:rPr lang="de-DE" sz="1400">
                    <a:latin typeface="Arial" pitchFamily="34" charset="0"/>
                    <a:cs typeface="Arial" pitchFamily="34" charset="0"/>
                  </a:rPr>
                  <a:t>skill level </a:t>
                </a:r>
              </a:p>
              <a:p>
                <a:pPr algn="ctr"/>
                <a:r>
                  <a:rPr lang="de-DE" sz="1200">
                    <a:latin typeface="Arial" pitchFamily="34" charset="0"/>
                    <a:cs typeface="Arial" pitchFamily="34" charset="0"/>
                  </a:rPr>
                  <a:t>[% maximum performance]</a:t>
                </a:r>
              </a:p>
            </p:txBody>
          </p:sp>
          <p:pic>
            <p:nvPicPr>
              <p:cNvPr id="50" name="Picture 84" descr="pre_post_day1_corr2_white.png"/>
              <p:cNvPicPr>
                <a:picLocks noChangeAspect="1"/>
              </p:cNvPicPr>
              <p:nvPr/>
            </p:nvPicPr>
            <p:blipFill>
              <a:blip r:embed="rId2" cstate="print"/>
              <a:srcRect l="53127" t="52139" r="10931" b="25771"/>
              <a:stretch>
                <a:fillRect/>
              </a:stretch>
            </p:blipFill>
            <p:spPr bwMode="auto">
              <a:xfrm>
                <a:off x="5431344" y="2947891"/>
                <a:ext cx="2571244" cy="2279538"/>
              </a:xfrm>
              <a:prstGeom prst="rect">
                <a:avLst/>
              </a:prstGeom>
              <a:noFill/>
              <a:ln w="9525">
                <a:noFill/>
                <a:miter lim="800000"/>
                <a:headEnd/>
                <a:tailEnd/>
              </a:ln>
            </p:spPr>
          </p:pic>
          <p:sp>
            <p:nvSpPr>
              <p:cNvPr id="51" name="TextBox 88"/>
              <p:cNvSpPr txBox="1">
                <a:spLocks noChangeArrowheads="1"/>
              </p:cNvSpPr>
              <p:nvPr/>
            </p:nvSpPr>
            <p:spPr bwMode="auto">
              <a:xfrm>
                <a:off x="1473218" y="3032072"/>
                <a:ext cx="633347" cy="307777"/>
              </a:xfrm>
              <a:prstGeom prst="rect">
                <a:avLst/>
              </a:prstGeom>
              <a:noFill/>
              <a:ln w="9525">
                <a:noFill/>
                <a:miter lim="800000"/>
                <a:headEnd/>
                <a:tailEnd/>
              </a:ln>
            </p:spPr>
            <p:txBody>
              <a:bodyPr wrap="none">
                <a:spAutoFit/>
              </a:bodyPr>
              <a:lstStyle/>
              <a:p>
                <a:r>
                  <a:rPr lang="de-DE" sz="1400">
                    <a:latin typeface="Arial" pitchFamily="34" charset="0"/>
                    <a:cs typeface="Arial" pitchFamily="34" charset="0"/>
                  </a:rPr>
                  <a:t>trials</a:t>
                </a:r>
              </a:p>
            </p:txBody>
          </p:sp>
          <p:sp>
            <p:nvSpPr>
              <p:cNvPr id="52" name="TextBox 100"/>
              <p:cNvSpPr txBox="1">
                <a:spLocks noChangeArrowheads="1"/>
              </p:cNvSpPr>
              <p:nvPr/>
            </p:nvSpPr>
            <p:spPr bwMode="auto">
              <a:xfrm>
                <a:off x="1172235" y="5720672"/>
                <a:ext cx="1955223" cy="430887"/>
              </a:xfrm>
              <a:prstGeom prst="rect">
                <a:avLst/>
              </a:prstGeom>
              <a:noFill/>
              <a:ln w="9525">
                <a:noFill/>
                <a:miter lim="800000"/>
                <a:headEnd/>
                <a:tailEnd/>
              </a:ln>
            </p:spPr>
            <p:txBody>
              <a:bodyPr wrap="none">
                <a:spAutoFit/>
              </a:bodyPr>
              <a:lstStyle/>
              <a:p>
                <a:r>
                  <a:rPr lang="de-DE" sz="1100">
                    <a:latin typeface="Arial" pitchFamily="34" charset="0"/>
                    <a:cs typeface="Arial" pitchFamily="34" charset="0"/>
                  </a:rPr>
                  <a:t>training   control  training</a:t>
                </a:r>
              </a:p>
              <a:p>
                <a:r>
                  <a:rPr lang="de-DE" sz="1100">
                    <a:latin typeface="Arial" pitchFamily="34" charset="0"/>
                    <a:cs typeface="Arial" pitchFamily="34" charset="0"/>
                  </a:rPr>
                  <a:t> scan 2    scan 2   scan 3</a:t>
                </a:r>
              </a:p>
            </p:txBody>
          </p:sp>
          <p:sp>
            <p:nvSpPr>
              <p:cNvPr id="53" name="TextBox 101"/>
              <p:cNvSpPr txBox="1">
                <a:spLocks noChangeArrowheads="1"/>
              </p:cNvSpPr>
              <p:nvPr/>
            </p:nvSpPr>
            <p:spPr bwMode="auto">
              <a:xfrm rot="16200000">
                <a:off x="-143931" y="4237562"/>
                <a:ext cx="1539204" cy="588622"/>
              </a:xfrm>
              <a:prstGeom prst="rect">
                <a:avLst/>
              </a:prstGeom>
              <a:noFill/>
              <a:ln w="9525">
                <a:noFill/>
                <a:miter lim="800000"/>
                <a:headEnd/>
                <a:tailEnd/>
              </a:ln>
            </p:spPr>
            <p:txBody>
              <a:bodyPr wrap="none">
                <a:spAutoFit/>
              </a:bodyPr>
              <a:lstStyle/>
              <a:p>
                <a:pPr algn="ctr"/>
                <a:r>
                  <a:rPr lang="de-DE" sz="1400">
                    <a:latin typeface="Arial" pitchFamily="34" charset="0"/>
                    <a:cs typeface="Arial" pitchFamily="34" charset="0"/>
                  </a:rPr>
                  <a:t>STG signal </a:t>
                </a:r>
              </a:p>
              <a:p>
                <a:pPr algn="ctr"/>
                <a:r>
                  <a:rPr lang="de-DE" sz="1400">
                    <a:latin typeface="Arial" pitchFamily="34" charset="0"/>
                    <a:cs typeface="Arial" pitchFamily="34" charset="0"/>
                  </a:rPr>
                  <a:t>change </a:t>
                </a:r>
                <a:r>
                  <a:rPr lang="de-DE" sz="1200">
                    <a:latin typeface="Arial" pitchFamily="34" charset="0"/>
                    <a:cs typeface="Arial" pitchFamily="34" charset="0"/>
                  </a:rPr>
                  <a:t>[% scan 1]</a:t>
                </a:r>
              </a:p>
            </p:txBody>
          </p:sp>
          <p:sp>
            <p:nvSpPr>
              <p:cNvPr id="54" name="TextBox 104"/>
              <p:cNvSpPr txBox="1">
                <a:spLocks noChangeArrowheads="1"/>
              </p:cNvSpPr>
              <p:nvPr/>
            </p:nvSpPr>
            <p:spPr bwMode="auto">
              <a:xfrm>
                <a:off x="5466590" y="1803573"/>
                <a:ext cx="2442135" cy="584775"/>
              </a:xfrm>
              <a:prstGeom prst="rect">
                <a:avLst/>
              </a:prstGeom>
              <a:noFill/>
              <a:ln w="9525">
                <a:noFill/>
                <a:miter lim="800000"/>
                <a:headEnd/>
                <a:tailEnd/>
              </a:ln>
            </p:spPr>
            <p:txBody>
              <a:bodyPr wrap="none">
                <a:spAutoFit/>
              </a:bodyPr>
              <a:lstStyle/>
              <a:p>
                <a:pPr algn="ctr"/>
                <a:r>
                  <a:rPr lang="de-DE" sz="1600">
                    <a:latin typeface="Arial" pitchFamily="34" charset="0"/>
                    <a:cs typeface="Arial" pitchFamily="34" charset="0"/>
                  </a:rPr>
                  <a:t>left superior temporal </a:t>
                </a:r>
              </a:p>
              <a:p>
                <a:pPr algn="ctr"/>
                <a:r>
                  <a:rPr lang="de-DE" sz="1600">
                    <a:latin typeface="Arial" pitchFamily="34" charset="0"/>
                    <a:cs typeface="Arial" pitchFamily="34" charset="0"/>
                  </a:rPr>
                  <a:t>gyrus (STG)</a:t>
                </a:r>
              </a:p>
            </p:txBody>
          </p:sp>
          <p:sp>
            <p:nvSpPr>
              <p:cNvPr id="55" name="TextBox 112"/>
              <p:cNvSpPr txBox="1">
                <a:spLocks noChangeArrowheads="1"/>
              </p:cNvSpPr>
              <p:nvPr/>
            </p:nvSpPr>
            <p:spPr bwMode="auto">
              <a:xfrm>
                <a:off x="3915098" y="5235440"/>
                <a:ext cx="761386" cy="292388"/>
              </a:xfrm>
              <a:prstGeom prst="rect">
                <a:avLst/>
              </a:prstGeom>
              <a:noFill/>
              <a:ln w="9525">
                <a:noFill/>
                <a:miter lim="800000"/>
                <a:headEnd/>
                <a:tailEnd/>
              </a:ln>
            </p:spPr>
            <p:txBody>
              <a:bodyPr wrap="none">
                <a:spAutoFit/>
              </a:bodyPr>
              <a:lstStyle/>
              <a:p>
                <a:pPr algn="ctr"/>
                <a:r>
                  <a:rPr lang="de-DE" sz="1300" i="1">
                    <a:latin typeface="Arial" pitchFamily="34" charset="0"/>
                    <a:cs typeface="Arial" pitchFamily="34" charset="0"/>
                  </a:rPr>
                  <a:t>t</a:t>
                </a:r>
                <a:r>
                  <a:rPr lang="de-DE" sz="1300">
                    <a:latin typeface="Arial" pitchFamily="34" charset="0"/>
                    <a:cs typeface="Arial" pitchFamily="34" charset="0"/>
                  </a:rPr>
                  <a:t> value</a:t>
                </a:r>
              </a:p>
            </p:txBody>
          </p:sp>
          <p:pic>
            <p:nvPicPr>
              <p:cNvPr id="56" name="Picture 114" descr="pre_post_day1_corr2_white_flip.png"/>
              <p:cNvPicPr>
                <a:picLocks noChangeAspect="1"/>
              </p:cNvPicPr>
              <p:nvPr/>
            </p:nvPicPr>
            <p:blipFill>
              <a:blip r:embed="rId4" cstate="print"/>
              <a:srcRect l="47302" t="52234" r="15236" b="25970"/>
              <a:stretch>
                <a:fillRect/>
              </a:stretch>
            </p:blipFill>
            <p:spPr bwMode="auto">
              <a:xfrm>
                <a:off x="2906633" y="3002492"/>
                <a:ext cx="2602200" cy="2183986"/>
              </a:xfrm>
              <a:prstGeom prst="rect">
                <a:avLst/>
              </a:prstGeom>
              <a:noFill/>
              <a:ln w="9525">
                <a:noFill/>
                <a:miter lim="800000"/>
                <a:headEnd/>
                <a:tailEnd/>
              </a:ln>
            </p:spPr>
          </p:pic>
          <p:pic>
            <p:nvPicPr>
              <p:cNvPr id="57" name="Picture 85" descr="pre_post_day1_corr_rend_white.png"/>
              <p:cNvPicPr>
                <a:picLocks noChangeAspect="1"/>
              </p:cNvPicPr>
              <p:nvPr/>
            </p:nvPicPr>
            <p:blipFill>
              <a:blip r:embed="rId5" cstate="print"/>
              <a:srcRect l="60655" t="68060" r="11505" b="16418"/>
              <a:stretch>
                <a:fillRect/>
              </a:stretch>
            </p:blipFill>
            <p:spPr bwMode="auto">
              <a:xfrm>
                <a:off x="3002166" y="1390258"/>
                <a:ext cx="2360943" cy="1898887"/>
              </a:xfrm>
              <a:prstGeom prst="rect">
                <a:avLst/>
              </a:prstGeom>
              <a:noFill/>
              <a:ln w="9525">
                <a:noFill/>
                <a:miter lim="800000"/>
                <a:headEnd/>
                <a:tailEnd/>
              </a:ln>
            </p:spPr>
          </p:pic>
          <p:sp>
            <p:nvSpPr>
              <p:cNvPr id="58" name="Oval 57"/>
              <p:cNvSpPr/>
              <p:nvPr/>
            </p:nvSpPr>
            <p:spPr bwMode="auto">
              <a:xfrm>
                <a:off x="4148138" y="2060575"/>
                <a:ext cx="492125" cy="436563"/>
              </a:xfrm>
              <a:prstGeom prst="ellipse">
                <a:avLst/>
              </a:prstGeom>
              <a:noFill/>
              <a:ln w="16510">
                <a:solidFill>
                  <a:schemeClr val="tx2">
                    <a:lumMod val="75000"/>
                  </a:schemeClr>
                </a:solidFill>
                <a:miter lim="800000"/>
                <a:headEnd/>
                <a:tailEnd/>
              </a:ln>
              <a:effectLst/>
            </p:spPr>
            <p:txBody>
              <a:bodyPr wrap="none" anchor="ctr"/>
              <a:lstStyle/>
              <a:p>
                <a:pPr algn="ctr">
                  <a:defRPr/>
                </a:pPr>
                <a:endParaRPr lang="de-DE"/>
              </a:p>
            </p:txBody>
          </p:sp>
          <p:cxnSp>
            <p:nvCxnSpPr>
              <p:cNvPr id="59" name="Straight Connector 58"/>
              <p:cNvCxnSpPr/>
              <p:nvPr/>
            </p:nvCxnSpPr>
            <p:spPr bwMode="auto">
              <a:xfrm flipV="1">
                <a:off x="4625976" y="2006600"/>
                <a:ext cx="996950" cy="217488"/>
              </a:xfrm>
              <a:prstGeom prst="line">
                <a:avLst/>
              </a:prstGeom>
              <a:ln w="1651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60" name="Chart 59"/>
              <p:cNvGraphicFramePr>
                <a:graphicFrameLocks/>
              </p:cNvGraphicFramePr>
              <p:nvPr/>
            </p:nvGraphicFramePr>
            <p:xfrm>
              <a:off x="759650" y="3364023"/>
              <a:ext cx="2090428" cy="2621199"/>
            </p:xfrm>
            <a:graphic>
              <a:graphicData uri="http://schemas.openxmlformats.org/drawingml/2006/chart">
                <c:chart xmlns:c="http://schemas.openxmlformats.org/drawingml/2006/chart" xmlns:r="http://schemas.openxmlformats.org/officeDocument/2006/relationships" r:id="rId6"/>
              </a:graphicData>
            </a:graphic>
          </p:graphicFrame>
          <p:sp>
            <p:nvSpPr>
              <p:cNvPr id="61" name="TextBox 102"/>
              <p:cNvSpPr txBox="1">
                <a:spLocks noChangeArrowheads="1"/>
              </p:cNvSpPr>
              <p:nvPr/>
            </p:nvSpPr>
            <p:spPr bwMode="auto">
              <a:xfrm>
                <a:off x="4590452" y="5446977"/>
                <a:ext cx="1603564" cy="261610"/>
              </a:xfrm>
              <a:prstGeom prst="rect">
                <a:avLst/>
              </a:prstGeom>
              <a:noFill/>
              <a:ln w="9525">
                <a:noFill/>
                <a:miter lim="800000"/>
                <a:headEnd/>
                <a:tailEnd/>
              </a:ln>
            </p:spPr>
            <p:txBody>
              <a:bodyPr wrap="none">
                <a:spAutoFit/>
              </a:bodyPr>
              <a:lstStyle/>
              <a:p>
                <a:r>
                  <a:rPr lang="de-DE" sz="1100">
                    <a:latin typeface="Arial" pitchFamily="34" charset="0"/>
                    <a:cs typeface="Arial" pitchFamily="34" charset="0"/>
                  </a:rPr>
                  <a:t>0    1    2    3    4    5</a:t>
                </a:r>
              </a:p>
            </p:txBody>
          </p:sp>
        </p:grpSp>
      </p:grpSp>
      <p:sp>
        <p:nvSpPr>
          <p:cNvPr id="23" name="Text Box 8"/>
          <p:cNvSpPr txBox="1">
            <a:spLocks noChangeArrowheads="1"/>
          </p:cNvSpPr>
          <p:nvPr/>
        </p:nvSpPr>
        <p:spPr bwMode="auto">
          <a:xfrm>
            <a:off x="-124001" y="213292"/>
            <a:ext cx="924541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Rapid (Structural?) Changes on T1-Weighted Images</a:t>
            </a:r>
          </a:p>
        </p:txBody>
      </p:sp>
    </p:spTree>
    <p:extLst>
      <p:ext uri="{BB962C8B-B14F-4D97-AF65-F5344CB8AC3E}">
        <p14:creationId xmlns:p14="http://schemas.microsoft.com/office/powerpoint/2010/main" xmlns="" val="1412907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2"/>
          <p:cNvGrpSpPr>
            <a:grpSpLocks/>
          </p:cNvGrpSpPr>
          <p:nvPr/>
        </p:nvGrpSpPr>
        <p:grpSpPr bwMode="auto">
          <a:xfrm>
            <a:off x="1486308" y="4397768"/>
            <a:ext cx="6895719" cy="2031628"/>
            <a:chOff x="777" y="1966"/>
            <a:chExt cx="4351" cy="838"/>
          </a:xfrm>
        </p:grpSpPr>
        <p:sp>
          <p:nvSpPr>
            <p:cNvPr id="5" name="Rectangle 45"/>
            <p:cNvSpPr>
              <a:spLocks noChangeArrowheads="1"/>
            </p:cNvSpPr>
            <p:nvPr/>
          </p:nvSpPr>
          <p:spPr bwMode="auto">
            <a:xfrm>
              <a:off x="4348" y="2179"/>
              <a:ext cx="780" cy="426"/>
            </a:xfrm>
            <a:prstGeom prst="rect">
              <a:avLst/>
            </a:prstGeom>
            <a:solidFill>
              <a:schemeClr val="bg1"/>
            </a:solidFill>
            <a:ln w="19050">
              <a:noFill/>
              <a:miter lim="800000"/>
              <a:headEnd/>
              <a:tailEnd/>
            </a:ln>
            <a:effectLst/>
          </p:spPr>
          <p:txBody>
            <a:bodyPr wrap="none" anchor="ctr"/>
            <a:lstStyle/>
            <a:p>
              <a:pPr algn="ctr" defTabSz="914400"/>
              <a:endParaRPr lang="en-GB"/>
            </a:p>
          </p:txBody>
        </p:sp>
        <p:sp>
          <p:nvSpPr>
            <p:cNvPr id="8" name="Text Box 49"/>
            <p:cNvSpPr txBox="1">
              <a:spLocks noChangeArrowheads="1"/>
            </p:cNvSpPr>
            <p:nvPr/>
          </p:nvSpPr>
          <p:spPr bwMode="auto">
            <a:xfrm>
              <a:off x="4193" y="2639"/>
              <a:ext cx="422" cy="165"/>
            </a:xfrm>
            <a:prstGeom prst="rect">
              <a:avLst/>
            </a:prstGeom>
            <a:noFill/>
            <a:ln w="19050">
              <a:noFill/>
              <a:miter lim="800000"/>
              <a:headEnd/>
              <a:tailEnd/>
            </a:ln>
            <a:effectLst/>
          </p:spPr>
          <p:txBody>
            <a:bodyPr wrap="none">
              <a:spAutoFit/>
            </a:bodyPr>
            <a:lstStyle/>
            <a:p>
              <a:pPr defTabSz="914400"/>
              <a:r>
                <a:rPr lang="de-DE" sz="2000" dirty="0">
                  <a:latin typeface="Arial" pitchFamily="34" charset="0"/>
                  <a:cs typeface="Arial" pitchFamily="34" charset="0"/>
                </a:rPr>
                <a:t>time</a:t>
              </a:r>
            </a:p>
          </p:txBody>
        </p:sp>
        <p:sp>
          <p:nvSpPr>
            <p:cNvPr id="9" name="Text Box 50"/>
            <p:cNvSpPr txBox="1">
              <a:spLocks noChangeArrowheads="1"/>
            </p:cNvSpPr>
            <p:nvPr/>
          </p:nvSpPr>
          <p:spPr bwMode="auto">
            <a:xfrm>
              <a:off x="777" y="1966"/>
              <a:ext cx="738" cy="292"/>
            </a:xfrm>
            <a:prstGeom prst="rect">
              <a:avLst/>
            </a:prstGeom>
            <a:noFill/>
            <a:ln w="19050">
              <a:noFill/>
              <a:miter lim="800000"/>
              <a:headEnd/>
              <a:tailEnd/>
            </a:ln>
            <a:effectLst/>
          </p:spPr>
          <p:txBody>
            <a:bodyPr wrap="none">
              <a:spAutoFit/>
            </a:bodyPr>
            <a:lstStyle/>
            <a:p>
              <a:pPr algn="r" defTabSz="914400"/>
              <a:r>
                <a:rPr lang="de-DE" sz="2000" dirty="0" smtClean="0">
                  <a:latin typeface="Arial" pitchFamily="34" charset="0"/>
                  <a:cs typeface="Arial" pitchFamily="34" charset="0"/>
                </a:rPr>
                <a:t>Brain</a:t>
              </a:r>
            </a:p>
            <a:p>
              <a:pPr algn="r" defTabSz="914400"/>
              <a:r>
                <a:rPr lang="de-DE" sz="2000" dirty="0" err="1" smtClean="0">
                  <a:latin typeface="Arial" pitchFamily="34" charset="0"/>
                  <a:cs typeface="Arial" pitchFamily="34" charset="0"/>
                </a:rPr>
                <a:t>plasticity</a:t>
              </a:r>
              <a:endParaRPr lang="de-DE" sz="2000" dirty="0">
                <a:latin typeface="Arial" pitchFamily="34" charset="0"/>
                <a:cs typeface="Arial" pitchFamily="34" charset="0"/>
              </a:endParaRPr>
            </a:p>
          </p:txBody>
        </p:sp>
        <p:sp>
          <p:nvSpPr>
            <p:cNvPr id="6" name="Line 47"/>
            <p:cNvSpPr>
              <a:spLocks noChangeShapeType="1"/>
            </p:cNvSpPr>
            <p:nvPr/>
          </p:nvSpPr>
          <p:spPr bwMode="auto">
            <a:xfrm flipV="1">
              <a:off x="1551" y="1995"/>
              <a:ext cx="0" cy="658"/>
            </a:xfrm>
            <a:prstGeom prst="line">
              <a:avLst/>
            </a:prstGeom>
            <a:noFill/>
            <a:ln w="22225">
              <a:solidFill>
                <a:schemeClr val="tx1"/>
              </a:solidFill>
              <a:round/>
              <a:headEnd/>
              <a:tailEnd type="triangle" w="med" len="med"/>
            </a:ln>
            <a:effectLst/>
          </p:spPr>
          <p:txBody>
            <a:bodyPr/>
            <a:lstStyle/>
            <a:p>
              <a:endParaRPr lang="de-DE"/>
            </a:p>
          </p:txBody>
        </p:sp>
        <p:sp>
          <p:nvSpPr>
            <p:cNvPr id="7" name="Line 48"/>
            <p:cNvSpPr>
              <a:spLocks noChangeShapeType="1"/>
            </p:cNvSpPr>
            <p:nvPr/>
          </p:nvSpPr>
          <p:spPr bwMode="auto">
            <a:xfrm flipV="1">
              <a:off x="1552" y="2658"/>
              <a:ext cx="2880" cy="0"/>
            </a:xfrm>
            <a:prstGeom prst="line">
              <a:avLst/>
            </a:prstGeom>
            <a:noFill/>
            <a:ln w="22225">
              <a:solidFill>
                <a:schemeClr val="tx1"/>
              </a:solidFill>
              <a:round/>
              <a:headEnd/>
              <a:tailEnd type="triangle" w="med" len="med"/>
            </a:ln>
            <a:effectLst/>
          </p:spPr>
          <p:txBody>
            <a:bodyPr/>
            <a:lstStyle/>
            <a:p>
              <a:endParaRPr lang="de-DE"/>
            </a:p>
          </p:txBody>
        </p:sp>
      </p:grpSp>
      <p:sp>
        <p:nvSpPr>
          <p:cNvPr id="15" name="Freeform 14"/>
          <p:cNvSpPr/>
          <p:nvPr/>
        </p:nvSpPr>
        <p:spPr>
          <a:xfrm>
            <a:off x="2732192" y="4529697"/>
            <a:ext cx="4427940" cy="1519450"/>
          </a:xfrm>
          <a:custGeom>
            <a:avLst/>
            <a:gdLst>
              <a:gd name="connsiteX0" fmla="*/ 0 w 3753134"/>
              <a:gd name="connsiteY0" fmla="*/ 1505802 h 1519450"/>
              <a:gd name="connsiteX1" fmla="*/ 163773 w 3753134"/>
              <a:gd name="connsiteY1" fmla="*/ 72788 h 1519450"/>
              <a:gd name="connsiteX2" fmla="*/ 368489 w 3753134"/>
              <a:gd name="connsiteY2" fmla="*/ 1069074 h 1519450"/>
              <a:gd name="connsiteX3" fmla="*/ 996286 w 3753134"/>
              <a:gd name="connsiteY3" fmla="*/ 1423916 h 1519450"/>
              <a:gd name="connsiteX4" fmla="*/ 2251880 w 3753134"/>
              <a:gd name="connsiteY4" fmla="*/ 1492155 h 1519450"/>
              <a:gd name="connsiteX5" fmla="*/ 3753134 w 3753134"/>
              <a:gd name="connsiteY5" fmla="*/ 1519450 h 15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3134" h="1519450">
                <a:moveTo>
                  <a:pt x="0" y="1505802"/>
                </a:moveTo>
                <a:cubicBezTo>
                  <a:pt x="51179" y="825689"/>
                  <a:pt x="102358" y="145576"/>
                  <a:pt x="163773" y="72788"/>
                </a:cubicBezTo>
                <a:cubicBezTo>
                  <a:pt x="225188" y="0"/>
                  <a:pt x="229737" y="843886"/>
                  <a:pt x="368489" y="1069074"/>
                </a:cubicBezTo>
                <a:cubicBezTo>
                  <a:pt x="507241" y="1294262"/>
                  <a:pt x="682388" y="1353403"/>
                  <a:pt x="996286" y="1423916"/>
                </a:cubicBezTo>
                <a:cubicBezTo>
                  <a:pt x="1310184" y="1494429"/>
                  <a:pt x="1792405" y="1476233"/>
                  <a:pt x="2251880" y="1492155"/>
                </a:cubicBezTo>
                <a:cubicBezTo>
                  <a:pt x="2711355" y="1508077"/>
                  <a:pt x="3232244" y="1513763"/>
                  <a:pt x="3753134" y="1519450"/>
                </a:cubicBezTo>
              </a:path>
            </a:pathLst>
          </a:custGeom>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TextBox 16"/>
          <p:cNvSpPr txBox="1"/>
          <p:nvPr/>
        </p:nvSpPr>
        <p:spPr>
          <a:xfrm>
            <a:off x="520925" y="1071547"/>
            <a:ext cx="7932749" cy="769441"/>
          </a:xfrm>
          <a:prstGeom prst="rect">
            <a:avLst/>
          </a:prstGeom>
          <a:noFill/>
        </p:spPr>
        <p:txBody>
          <a:bodyPr wrap="none" rtlCol="0">
            <a:spAutoFit/>
          </a:bodyPr>
          <a:lstStyle/>
          <a:p>
            <a:pPr>
              <a:spcAft>
                <a:spcPts val="0"/>
              </a:spcAft>
            </a:pPr>
            <a:r>
              <a:rPr lang="de-DE" sz="2200" dirty="0" smtClean="0">
                <a:latin typeface="Arial" pitchFamily="34" charset="0"/>
                <a:cs typeface="Arial" pitchFamily="34" charset="0"/>
              </a:rPr>
              <a:t>Transient </a:t>
            </a:r>
            <a:r>
              <a:rPr lang="de-DE" sz="2200" dirty="0" err="1" smtClean="0">
                <a:latin typeface="Arial" pitchFamily="34" charset="0"/>
                <a:cs typeface="Arial" pitchFamily="34" charset="0"/>
              </a:rPr>
              <a:t>structural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changes</a:t>
            </a:r>
            <a:r>
              <a:rPr lang="de-DE" sz="2200" dirty="0" smtClean="0">
                <a:latin typeface="Arial" pitchFamily="34" charset="0"/>
                <a:cs typeface="Arial" pitchFamily="34" charset="0"/>
              </a:rPr>
              <a:t> after 45 </a:t>
            </a:r>
            <a:r>
              <a:rPr lang="de-DE" sz="2200" dirty="0" err="1" smtClean="0">
                <a:latin typeface="Arial" pitchFamily="34" charset="0"/>
                <a:cs typeface="Arial" pitchFamily="34" charset="0"/>
              </a:rPr>
              <a:t>minutes</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of</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training</a:t>
            </a:r>
            <a:r>
              <a:rPr lang="de-DE" sz="2200" dirty="0" smtClean="0">
                <a:latin typeface="Arial" pitchFamily="34" charset="0"/>
                <a:cs typeface="Arial" pitchFamily="34" charset="0"/>
              </a:rPr>
              <a:t> in </a:t>
            </a:r>
            <a:r>
              <a:rPr lang="de-DE" sz="2200" dirty="0" err="1" smtClean="0">
                <a:latin typeface="Arial" pitchFamily="34" charset="0"/>
                <a:cs typeface="Arial" pitchFamily="34" charset="0"/>
              </a:rPr>
              <a:t>the</a:t>
            </a:r>
            <a:endParaRPr lang="de-DE" sz="2200" dirty="0" smtClean="0">
              <a:latin typeface="Arial" pitchFamily="34" charset="0"/>
              <a:cs typeface="Arial" pitchFamily="34" charset="0"/>
            </a:endParaRPr>
          </a:p>
          <a:p>
            <a:pPr>
              <a:spcAft>
                <a:spcPts val="0"/>
              </a:spcAft>
            </a:pP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vestibular</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cortical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network</a:t>
            </a:r>
            <a:endParaRPr lang="de-DE" sz="2200" dirty="0" smtClean="0">
              <a:latin typeface="Arial" pitchFamily="34" charset="0"/>
              <a:cs typeface="Arial" pitchFamily="34" charset="0"/>
            </a:endParaRPr>
          </a:p>
        </p:txBody>
      </p:sp>
      <p:sp>
        <p:nvSpPr>
          <p:cNvPr id="16" name="Text Box 8"/>
          <p:cNvSpPr txBox="1">
            <a:spLocks noChangeArrowheads="1"/>
          </p:cNvSpPr>
          <p:nvPr/>
        </p:nvSpPr>
        <p:spPr bwMode="auto">
          <a:xfrm>
            <a:off x="-138674" y="213292"/>
            <a:ext cx="927478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Different Dynamics of </a:t>
            </a:r>
            <a:r>
              <a:rPr lang="en-US" sz="3000" dirty="0" err="1" smtClean="0">
                <a:solidFill>
                  <a:schemeClr val="accent2"/>
                </a:solidFill>
                <a:cs typeface="Arial" pitchFamily="34" charset="0"/>
              </a:rPr>
              <a:t>Functional&amp;Structural</a:t>
            </a:r>
            <a:r>
              <a:rPr lang="en-US" sz="3000" dirty="0" smtClean="0">
                <a:solidFill>
                  <a:schemeClr val="accent2"/>
                </a:solidFill>
                <a:cs typeface="Arial" pitchFamily="34" charset="0"/>
              </a:rPr>
              <a:t> Changes</a:t>
            </a:r>
          </a:p>
        </p:txBody>
      </p:sp>
    </p:spTree>
    <p:extLst>
      <p:ext uri="{BB962C8B-B14F-4D97-AF65-F5344CB8AC3E}">
        <p14:creationId xmlns:p14="http://schemas.microsoft.com/office/powerpoint/2010/main" xmlns="" val="37890838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2"/>
          <p:cNvGrpSpPr>
            <a:grpSpLocks/>
          </p:cNvGrpSpPr>
          <p:nvPr/>
        </p:nvGrpSpPr>
        <p:grpSpPr bwMode="auto">
          <a:xfrm>
            <a:off x="1486308" y="4397768"/>
            <a:ext cx="6895719" cy="2031628"/>
            <a:chOff x="777" y="1966"/>
            <a:chExt cx="4351" cy="838"/>
          </a:xfrm>
        </p:grpSpPr>
        <p:sp>
          <p:nvSpPr>
            <p:cNvPr id="4" name="Freeform 43"/>
            <p:cNvSpPr>
              <a:spLocks/>
            </p:cNvSpPr>
            <p:nvPr/>
          </p:nvSpPr>
          <p:spPr bwMode="auto">
            <a:xfrm>
              <a:off x="1541" y="2055"/>
              <a:ext cx="3286" cy="600"/>
            </a:xfrm>
            <a:custGeom>
              <a:avLst/>
              <a:gdLst/>
              <a:ahLst/>
              <a:cxnLst>
                <a:cxn ang="0">
                  <a:pos x="0" y="1662"/>
                </a:cxn>
                <a:cxn ang="0">
                  <a:pos x="907" y="75"/>
                </a:cxn>
                <a:cxn ang="0">
                  <a:pos x="1950" y="1209"/>
                </a:cxn>
                <a:cxn ang="0">
                  <a:pos x="4264" y="1481"/>
                </a:cxn>
              </a:cxnLst>
              <a:rect l="0" t="0" r="r" b="b"/>
              <a:pathLst>
                <a:path w="4264" h="1662">
                  <a:moveTo>
                    <a:pt x="0" y="1662"/>
                  </a:moveTo>
                  <a:cubicBezTo>
                    <a:pt x="291" y="906"/>
                    <a:pt x="582" y="150"/>
                    <a:pt x="907" y="75"/>
                  </a:cubicBezTo>
                  <a:cubicBezTo>
                    <a:pt x="1232" y="0"/>
                    <a:pt x="1390" y="975"/>
                    <a:pt x="1950" y="1209"/>
                  </a:cubicBezTo>
                  <a:cubicBezTo>
                    <a:pt x="2510" y="1443"/>
                    <a:pt x="3387" y="1462"/>
                    <a:pt x="4264" y="1481"/>
                  </a:cubicBezTo>
                </a:path>
              </a:pathLst>
            </a:custGeom>
            <a:noFill/>
            <a:ln w="22225">
              <a:solidFill>
                <a:srgbClr val="3366FF"/>
              </a:solidFill>
              <a:round/>
              <a:headEnd/>
              <a:tailEnd/>
            </a:ln>
            <a:effectLst/>
          </p:spPr>
          <p:txBody>
            <a:bodyPr/>
            <a:lstStyle/>
            <a:p>
              <a:endParaRPr lang="de-DE"/>
            </a:p>
          </p:txBody>
        </p:sp>
        <p:sp>
          <p:nvSpPr>
            <p:cNvPr id="5" name="Rectangle 45"/>
            <p:cNvSpPr>
              <a:spLocks noChangeArrowheads="1"/>
            </p:cNvSpPr>
            <p:nvPr/>
          </p:nvSpPr>
          <p:spPr bwMode="auto">
            <a:xfrm>
              <a:off x="4348" y="2179"/>
              <a:ext cx="780" cy="426"/>
            </a:xfrm>
            <a:prstGeom prst="rect">
              <a:avLst/>
            </a:prstGeom>
            <a:solidFill>
              <a:schemeClr val="bg1"/>
            </a:solidFill>
            <a:ln w="19050">
              <a:noFill/>
              <a:miter lim="800000"/>
              <a:headEnd/>
              <a:tailEnd/>
            </a:ln>
            <a:effectLst/>
          </p:spPr>
          <p:txBody>
            <a:bodyPr wrap="none" anchor="ctr"/>
            <a:lstStyle/>
            <a:p>
              <a:pPr algn="ctr" defTabSz="914400"/>
              <a:endParaRPr lang="en-GB"/>
            </a:p>
          </p:txBody>
        </p:sp>
        <p:sp>
          <p:nvSpPr>
            <p:cNvPr id="8" name="Text Box 49"/>
            <p:cNvSpPr txBox="1">
              <a:spLocks noChangeArrowheads="1"/>
            </p:cNvSpPr>
            <p:nvPr/>
          </p:nvSpPr>
          <p:spPr bwMode="auto">
            <a:xfrm>
              <a:off x="4193" y="2639"/>
              <a:ext cx="422" cy="165"/>
            </a:xfrm>
            <a:prstGeom prst="rect">
              <a:avLst/>
            </a:prstGeom>
            <a:noFill/>
            <a:ln w="19050">
              <a:noFill/>
              <a:miter lim="800000"/>
              <a:headEnd/>
              <a:tailEnd/>
            </a:ln>
            <a:effectLst/>
          </p:spPr>
          <p:txBody>
            <a:bodyPr wrap="none">
              <a:spAutoFit/>
            </a:bodyPr>
            <a:lstStyle/>
            <a:p>
              <a:pPr defTabSz="914400"/>
              <a:r>
                <a:rPr lang="de-DE" sz="2000" dirty="0">
                  <a:latin typeface="Arial" pitchFamily="34" charset="0"/>
                  <a:cs typeface="Arial" pitchFamily="34" charset="0"/>
                </a:rPr>
                <a:t>time</a:t>
              </a:r>
            </a:p>
          </p:txBody>
        </p:sp>
        <p:sp>
          <p:nvSpPr>
            <p:cNvPr id="9" name="Text Box 50"/>
            <p:cNvSpPr txBox="1">
              <a:spLocks noChangeArrowheads="1"/>
            </p:cNvSpPr>
            <p:nvPr/>
          </p:nvSpPr>
          <p:spPr bwMode="auto">
            <a:xfrm>
              <a:off x="777" y="1966"/>
              <a:ext cx="738" cy="292"/>
            </a:xfrm>
            <a:prstGeom prst="rect">
              <a:avLst/>
            </a:prstGeom>
            <a:noFill/>
            <a:ln w="19050">
              <a:noFill/>
              <a:miter lim="800000"/>
              <a:headEnd/>
              <a:tailEnd/>
            </a:ln>
            <a:effectLst/>
          </p:spPr>
          <p:txBody>
            <a:bodyPr wrap="none">
              <a:spAutoFit/>
            </a:bodyPr>
            <a:lstStyle/>
            <a:p>
              <a:pPr algn="r" defTabSz="914400"/>
              <a:r>
                <a:rPr lang="de-DE" sz="2000" dirty="0" smtClean="0">
                  <a:latin typeface="Arial" pitchFamily="34" charset="0"/>
                  <a:cs typeface="Arial" pitchFamily="34" charset="0"/>
                </a:rPr>
                <a:t>Brain</a:t>
              </a:r>
            </a:p>
            <a:p>
              <a:pPr algn="r" defTabSz="914400"/>
              <a:r>
                <a:rPr lang="de-DE" sz="2000" dirty="0" err="1" smtClean="0">
                  <a:latin typeface="Arial" pitchFamily="34" charset="0"/>
                  <a:cs typeface="Arial" pitchFamily="34" charset="0"/>
                </a:rPr>
                <a:t>plasticity</a:t>
              </a:r>
              <a:endParaRPr lang="de-DE" sz="2000" dirty="0">
                <a:latin typeface="Arial" pitchFamily="34" charset="0"/>
                <a:cs typeface="Arial" pitchFamily="34" charset="0"/>
              </a:endParaRPr>
            </a:p>
          </p:txBody>
        </p:sp>
        <p:sp>
          <p:nvSpPr>
            <p:cNvPr id="6" name="Line 47"/>
            <p:cNvSpPr>
              <a:spLocks noChangeShapeType="1"/>
            </p:cNvSpPr>
            <p:nvPr/>
          </p:nvSpPr>
          <p:spPr bwMode="auto">
            <a:xfrm flipV="1">
              <a:off x="1551" y="1995"/>
              <a:ext cx="0" cy="658"/>
            </a:xfrm>
            <a:prstGeom prst="line">
              <a:avLst/>
            </a:prstGeom>
            <a:noFill/>
            <a:ln w="22225">
              <a:solidFill>
                <a:schemeClr val="tx1"/>
              </a:solidFill>
              <a:round/>
              <a:headEnd/>
              <a:tailEnd type="triangle" w="med" len="med"/>
            </a:ln>
            <a:effectLst/>
          </p:spPr>
          <p:txBody>
            <a:bodyPr/>
            <a:lstStyle/>
            <a:p>
              <a:endParaRPr lang="de-DE"/>
            </a:p>
          </p:txBody>
        </p:sp>
        <p:sp>
          <p:nvSpPr>
            <p:cNvPr id="7" name="Line 48"/>
            <p:cNvSpPr>
              <a:spLocks noChangeShapeType="1"/>
            </p:cNvSpPr>
            <p:nvPr/>
          </p:nvSpPr>
          <p:spPr bwMode="auto">
            <a:xfrm flipV="1">
              <a:off x="1552" y="2658"/>
              <a:ext cx="2880" cy="0"/>
            </a:xfrm>
            <a:prstGeom prst="line">
              <a:avLst/>
            </a:prstGeom>
            <a:noFill/>
            <a:ln w="22225">
              <a:solidFill>
                <a:schemeClr val="tx1"/>
              </a:solidFill>
              <a:round/>
              <a:headEnd/>
              <a:tailEnd type="triangle" w="med" len="med"/>
            </a:ln>
            <a:effectLst/>
          </p:spPr>
          <p:txBody>
            <a:bodyPr/>
            <a:lstStyle/>
            <a:p>
              <a:endParaRPr lang="de-DE"/>
            </a:p>
          </p:txBody>
        </p:sp>
      </p:grpSp>
      <p:sp>
        <p:nvSpPr>
          <p:cNvPr id="15" name="Freeform 14"/>
          <p:cNvSpPr/>
          <p:nvPr/>
        </p:nvSpPr>
        <p:spPr>
          <a:xfrm>
            <a:off x="2732192" y="4529697"/>
            <a:ext cx="4427940" cy="1519450"/>
          </a:xfrm>
          <a:custGeom>
            <a:avLst/>
            <a:gdLst>
              <a:gd name="connsiteX0" fmla="*/ 0 w 3753134"/>
              <a:gd name="connsiteY0" fmla="*/ 1505802 h 1519450"/>
              <a:gd name="connsiteX1" fmla="*/ 163773 w 3753134"/>
              <a:gd name="connsiteY1" fmla="*/ 72788 h 1519450"/>
              <a:gd name="connsiteX2" fmla="*/ 368489 w 3753134"/>
              <a:gd name="connsiteY2" fmla="*/ 1069074 h 1519450"/>
              <a:gd name="connsiteX3" fmla="*/ 996286 w 3753134"/>
              <a:gd name="connsiteY3" fmla="*/ 1423916 h 1519450"/>
              <a:gd name="connsiteX4" fmla="*/ 2251880 w 3753134"/>
              <a:gd name="connsiteY4" fmla="*/ 1492155 h 1519450"/>
              <a:gd name="connsiteX5" fmla="*/ 3753134 w 3753134"/>
              <a:gd name="connsiteY5" fmla="*/ 1519450 h 15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3134" h="1519450">
                <a:moveTo>
                  <a:pt x="0" y="1505802"/>
                </a:moveTo>
                <a:cubicBezTo>
                  <a:pt x="51179" y="825689"/>
                  <a:pt x="102358" y="145576"/>
                  <a:pt x="163773" y="72788"/>
                </a:cubicBezTo>
                <a:cubicBezTo>
                  <a:pt x="225188" y="0"/>
                  <a:pt x="229737" y="843886"/>
                  <a:pt x="368489" y="1069074"/>
                </a:cubicBezTo>
                <a:cubicBezTo>
                  <a:pt x="507241" y="1294262"/>
                  <a:pt x="682388" y="1353403"/>
                  <a:pt x="996286" y="1423916"/>
                </a:cubicBezTo>
                <a:cubicBezTo>
                  <a:pt x="1310184" y="1494429"/>
                  <a:pt x="1792405" y="1476233"/>
                  <a:pt x="2251880" y="1492155"/>
                </a:cubicBezTo>
                <a:cubicBezTo>
                  <a:pt x="2711355" y="1508077"/>
                  <a:pt x="3232244" y="1513763"/>
                  <a:pt x="3753134" y="1519450"/>
                </a:cubicBezTo>
              </a:path>
            </a:pathLst>
          </a:custGeom>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TextBox 16"/>
          <p:cNvSpPr txBox="1"/>
          <p:nvPr/>
        </p:nvSpPr>
        <p:spPr>
          <a:xfrm>
            <a:off x="520925" y="1071547"/>
            <a:ext cx="7932749" cy="769441"/>
          </a:xfrm>
          <a:prstGeom prst="rect">
            <a:avLst/>
          </a:prstGeom>
          <a:noFill/>
        </p:spPr>
        <p:txBody>
          <a:bodyPr wrap="none" rtlCol="0">
            <a:spAutoFit/>
          </a:bodyPr>
          <a:lstStyle/>
          <a:p>
            <a:pPr>
              <a:spcAft>
                <a:spcPts val="0"/>
              </a:spcAft>
            </a:pPr>
            <a:r>
              <a:rPr lang="de-DE" sz="2200" dirty="0" smtClean="0">
                <a:latin typeface="Arial" pitchFamily="34" charset="0"/>
                <a:cs typeface="Arial" pitchFamily="34" charset="0"/>
              </a:rPr>
              <a:t>Transient </a:t>
            </a:r>
            <a:r>
              <a:rPr lang="de-DE" sz="2200" dirty="0" err="1" smtClean="0">
                <a:latin typeface="Arial" pitchFamily="34" charset="0"/>
                <a:cs typeface="Arial" pitchFamily="34" charset="0"/>
              </a:rPr>
              <a:t>structural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changes</a:t>
            </a:r>
            <a:r>
              <a:rPr lang="de-DE" sz="2200" dirty="0" smtClean="0">
                <a:latin typeface="Arial" pitchFamily="34" charset="0"/>
                <a:cs typeface="Arial" pitchFamily="34" charset="0"/>
              </a:rPr>
              <a:t> after 45 </a:t>
            </a:r>
            <a:r>
              <a:rPr lang="de-DE" sz="2200" dirty="0" err="1" smtClean="0">
                <a:latin typeface="Arial" pitchFamily="34" charset="0"/>
                <a:cs typeface="Arial" pitchFamily="34" charset="0"/>
              </a:rPr>
              <a:t>minutes</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of</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training</a:t>
            </a:r>
            <a:r>
              <a:rPr lang="de-DE" sz="2200" dirty="0" smtClean="0">
                <a:latin typeface="Arial" pitchFamily="34" charset="0"/>
                <a:cs typeface="Arial" pitchFamily="34" charset="0"/>
              </a:rPr>
              <a:t> in </a:t>
            </a:r>
            <a:r>
              <a:rPr lang="de-DE" sz="2200" dirty="0" err="1" smtClean="0">
                <a:latin typeface="Arial" pitchFamily="34" charset="0"/>
                <a:cs typeface="Arial" pitchFamily="34" charset="0"/>
              </a:rPr>
              <a:t>the</a:t>
            </a:r>
            <a:endParaRPr lang="de-DE" sz="2200" dirty="0" smtClean="0">
              <a:latin typeface="Arial" pitchFamily="34" charset="0"/>
              <a:cs typeface="Arial" pitchFamily="34" charset="0"/>
            </a:endParaRPr>
          </a:p>
          <a:p>
            <a:pPr>
              <a:spcAft>
                <a:spcPts val="0"/>
              </a:spcAft>
            </a:pP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vestibular</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cortical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network</a:t>
            </a:r>
            <a:endParaRPr lang="de-DE" sz="2200" dirty="0" smtClean="0">
              <a:latin typeface="Arial" pitchFamily="34" charset="0"/>
              <a:cs typeface="Arial" pitchFamily="34" charset="0"/>
            </a:endParaRPr>
          </a:p>
        </p:txBody>
      </p:sp>
      <p:sp>
        <p:nvSpPr>
          <p:cNvPr id="20" name="TextBox 19"/>
          <p:cNvSpPr txBox="1"/>
          <p:nvPr/>
        </p:nvSpPr>
        <p:spPr>
          <a:xfrm>
            <a:off x="520925" y="2109779"/>
            <a:ext cx="7413376" cy="769441"/>
          </a:xfrm>
          <a:prstGeom prst="rect">
            <a:avLst/>
          </a:prstGeom>
          <a:noFill/>
        </p:spPr>
        <p:txBody>
          <a:bodyPr wrap="none" rtlCol="0">
            <a:spAutoFit/>
          </a:bodyPr>
          <a:lstStyle/>
          <a:p>
            <a:pPr>
              <a:spcAft>
                <a:spcPts val="0"/>
              </a:spcAft>
            </a:pPr>
            <a:r>
              <a:rPr lang="de-DE" sz="2200" dirty="0" smtClean="0">
                <a:latin typeface="Arial" pitchFamily="34" charset="0"/>
                <a:cs typeface="Arial" pitchFamily="34" charset="0"/>
              </a:rPr>
              <a:t>Transient </a:t>
            </a:r>
            <a:r>
              <a:rPr lang="de-DE" sz="2200" dirty="0" err="1" smtClean="0">
                <a:latin typeface="Arial" pitchFamily="34" charset="0"/>
                <a:cs typeface="Arial" pitchFamily="34" charset="0"/>
              </a:rPr>
              <a:t>structural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and</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functional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changes</a:t>
            </a:r>
            <a:r>
              <a:rPr lang="de-DE" sz="2200" dirty="0" smtClean="0">
                <a:latin typeface="Arial" pitchFamily="34" charset="0"/>
                <a:cs typeface="Arial" pitchFamily="34" charset="0"/>
              </a:rPr>
              <a:t> after 2 </a:t>
            </a:r>
            <a:r>
              <a:rPr lang="de-DE" sz="2200" dirty="0" err="1" smtClean="0">
                <a:latin typeface="Arial" pitchFamily="34" charset="0"/>
                <a:cs typeface="Arial" pitchFamily="34" charset="0"/>
              </a:rPr>
              <a:t>weeks</a:t>
            </a:r>
            <a:r>
              <a:rPr lang="de-DE" sz="2200" dirty="0" smtClean="0">
                <a:latin typeface="Arial" pitchFamily="34" charset="0"/>
                <a:cs typeface="Arial" pitchFamily="34" charset="0"/>
              </a:rPr>
              <a:t> </a:t>
            </a:r>
          </a:p>
          <a:p>
            <a:pPr>
              <a:spcAft>
                <a:spcPts val="0"/>
              </a:spcAft>
            </a:pP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of</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training</a:t>
            </a:r>
            <a:r>
              <a:rPr lang="de-DE" sz="2200" dirty="0" smtClean="0">
                <a:latin typeface="Arial" pitchFamily="34" charset="0"/>
                <a:cs typeface="Arial" pitchFamily="34" charset="0"/>
              </a:rPr>
              <a:t> in SMA </a:t>
            </a:r>
            <a:r>
              <a:rPr lang="de-DE" sz="2200" dirty="0" err="1" smtClean="0">
                <a:latin typeface="Arial" pitchFamily="34" charset="0"/>
                <a:cs typeface="Arial" pitchFamily="34" charset="0"/>
              </a:rPr>
              <a:t>and</a:t>
            </a:r>
            <a:r>
              <a:rPr lang="de-DE" sz="2200" dirty="0" smtClean="0">
                <a:latin typeface="Arial" pitchFamily="34" charset="0"/>
                <a:cs typeface="Arial" pitchFamily="34" charset="0"/>
              </a:rPr>
              <a:t> DLPFC</a:t>
            </a:r>
          </a:p>
        </p:txBody>
      </p:sp>
      <p:sp>
        <p:nvSpPr>
          <p:cNvPr id="16" name="Text Box 8"/>
          <p:cNvSpPr txBox="1">
            <a:spLocks noChangeArrowheads="1"/>
          </p:cNvSpPr>
          <p:nvPr/>
        </p:nvSpPr>
        <p:spPr bwMode="auto">
          <a:xfrm>
            <a:off x="-138674" y="213292"/>
            <a:ext cx="927478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Different Dynamics of </a:t>
            </a:r>
            <a:r>
              <a:rPr lang="en-US" sz="3000" dirty="0" err="1" smtClean="0">
                <a:solidFill>
                  <a:schemeClr val="accent2"/>
                </a:solidFill>
                <a:cs typeface="Arial" pitchFamily="34" charset="0"/>
              </a:rPr>
              <a:t>Functional&amp;Structural</a:t>
            </a:r>
            <a:r>
              <a:rPr lang="en-US" sz="3000" dirty="0" smtClean="0">
                <a:solidFill>
                  <a:schemeClr val="accent2"/>
                </a:solidFill>
                <a:cs typeface="Arial" pitchFamily="34" charset="0"/>
              </a:rPr>
              <a:t> Changes</a:t>
            </a:r>
          </a:p>
        </p:txBody>
      </p:sp>
    </p:spTree>
    <p:extLst>
      <p:ext uri="{BB962C8B-B14F-4D97-AF65-F5344CB8AC3E}">
        <p14:creationId xmlns:p14="http://schemas.microsoft.com/office/powerpoint/2010/main" xmlns="" val="32317132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4"/>
          <p:cNvSpPr>
            <a:spLocks/>
          </p:cNvSpPr>
          <p:nvPr/>
        </p:nvSpPr>
        <p:spPr bwMode="auto">
          <a:xfrm>
            <a:off x="2710951" y="4728698"/>
            <a:ext cx="4424920" cy="1328559"/>
          </a:xfrm>
          <a:custGeom>
            <a:avLst/>
            <a:gdLst/>
            <a:ahLst/>
            <a:cxnLst>
              <a:cxn ang="0">
                <a:pos x="0" y="1588"/>
              </a:cxn>
              <a:cxn ang="0">
                <a:pos x="998" y="726"/>
              </a:cxn>
              <a:cxn ang="0">
                <a:pos x="2540" y="227"/>
              </a:cxn>
              <a:cxn ang="0">
                <a:pos x="4264" y="0"/>
              </a:cxn>
            </a:cxnLst>
            <a:rect l="0" t="0" r="r" b="b"/>
            <a:pathLst>
              <a:path w="4264" h="1588">
                <a:moveTo>
                  <a:pt x="0" y="1588"/>
                </a:moveTo>
                <a:cubicBezTo>
                  <a:pt x="287" y="1270"/>
                  <a:pt x="575" y="953"/>
                  <a:pt x="998" y="726"/>
                </a:cubicBezTo>
                <a:cubicBezTo>
                  <a:pt x="1421" y="499"/>
                  <a:pt x="1996" y="348"/>
                  <a:pt x="2540" y="227"/>
                </a:cubicBezTo>
                <a:cubicBezTo>
                  <a:pt x="3084" y="106"/>
                  <a:pt x="3674" y="53"/>
                  <a:pt x="4264" y="0"/>
                </a:cubicBezTo>
              </a:path>
            </a:pathLst>
          </a:custGeom>
          <a:noFill/>
          <a:ln w="25400">
            <a:solidFill>
              <a:srgbClr val="FF0000"/>
            </a:solidFill>
            <a:round/>
            <a:headEnd/>
            <a:tailEnd/>
          </a:ln>
          <a:effectLst/>
        </p:spPr>
        <p:txBody>
          <a:bodyPr/>
          <a:lstStyle/>
          <a:p>
            <a:endParaRPr lang="de-DE"/>
          </a:p>
        </p:txBody>
      </p:sp>
      <p:grpSp>
        <p:nvGrpSpPr>
          <p:cNvPr id="3" name="Group 52"/>
          <p:cNvGrpSpPr>
            <a:grpSpLocks/>
          </p:cNvGrpSpPr>
          <p:nvPr/>
        </p:nvGrpSpPr>
        <p:grpSpPr bwMode="auto">
          <a:xfrm>
            <a:off x="1486308" y="4397768"/>
            <a:ext cx="6895719" cy="2031628"/>
            <a:chOff x="777" y="1966"/>
            <a:chExt cx="4351" cy="838"/>
          </a:xfrm>
        </p:grpSpPr>
        <p:sp>
          <p:nvSpPr>
            <p:cNvPr id="4" name="Freeform 43"/>
            <p:cNvSpPr>
              <a:spLocks/>
            </p:cNvSpPr>
            <p:nvPr/>
          </p:nvSpPr>
          <p:spPr bwMode="auto">
            <a:xfrm>
              <a:off x="1541" y="2055"/>
              <a:ext cx="3286" cy="600"/>
            </a:xfrm>
            <a:custGeom>
              <a:avLst/>
              <a:gdLst/>
              <a:ahLst/>
              <a:cxnLst>
                <a:cxn ang="0">
                  <a:pos x="0" y="1662"/>
                </a:cxn>
                <a:cxn ang="0">
                  <a:pos x="907" y="75"/>
                </a:cxn>
                <a:cxn ang="0">
                  <a:pos x="1950" y="1209"/>
                </a:cxn>
                <a:cxn ang="0">
                  <a:pos x="4264" y="1481"/>
                </a:cxn>
              </a:cxnLst>
              <a:rect l="0" t="0" r="r" b="b"/>
              <a:pathLst>
                <a:path w="4264" h="1662">
                  <a:moveTo>
                    <a:pt x="0" y="1662"/>
                  </a:moveTo>
                  <a:cubicBezTo>
                    <a:pt x="291" y="906"/>
                    <a:pt x="582" y="150"/>
                    <a:pt x="907" y="75"/>
                  </a:cubicBezTo>
                  <a:cubicBezTo>
                    <a:pt x="1232" y="0"/>
                    <a:pt x="1390" y="975"/>
                    <a:pt x="1950" y="1209"/>
                  </a:cubicBezTo>
                  <a:cubicBezTo>
                    <a:pt x="2510" y="1443"/>
                    <a:pt x="3387" y="1462"/>
                    <a:pt x="4264" y="1481"/>
                  </a:cubicBezTo>
                </a:path>
              </a:pathLst>
            </a:custGeom>
            <a:noFill/>
            <a:ln w="22225">
              <a:solidFill>
                <a:srgbClr val="3366FF"/>
              </a:solidFill>
              <a:round/>
              <a:headEnd/>
              <a:tailEnd/>
            </a:ln>
            <a:effectLst/>
          </p:spPr>
          <p:txBody>
            <a:bodyPr/>
            <a:lstStyle/>
            <a:p>
              <a:endParaRPr lang="de-DE"/>
            </a:p>
          </p:txBody>
        </p:sp>
        <p:sp>
          <p:nvSpPr>
            <p:cNvPr id="5" name="Rectangle 45"/>
            <p:cNvSpPr>
              <a:spLocks noChangeArrowheads="1"/>
            </p:cNvSpPr>
            <p:nvPr/>
          </p:nvSpPr>
          <p:spPr bwMode="auto">
            <a:xfrm>
              <a:off x="4348" y="2179"/>
              <a:ext cx="780" cy="426"/>
            </a:xfrm>
            <a:prstGeom prst="rect">
              <a:avLst/>
            </a:prstGeom>
            <a:solidFill>
              <a:schemeClr val="bg1"/>
            </a:solidFill>
            <a:ln w="19050">
              <a:noFill/>
              <a:miter lim="800000"/>
              <a:headEnd/>
              <a:tailEnd/>
            </a:ln>
            <a:effectLst/>
          </p:spPr>
          <p:txBody>
            <a:bodyPr wrap="none" anchor="ctr"/>
            <a:lstStyle/>
            <a:p>
              <a:pPr algn="ctr" defTabSz="914400"/>
              <a:endParaRPr lang="en-GB"/>
            </a:p>
          </p:txBody>
        </p:sp>
        <p:sp>
          <p:nvSpPr>
            <p:cNvPr id="8" name="Text Box 49"/>
            <p:cNvSpPr txBox="1">
              <a:spLocks noChangeArrowheads="1"/>
            </p:cNvSpPr>
            <p:nvPr/>
          </p:nvSpPr>
          <p:spPr bwMode="auto">
            <a:xfrm>
              <a:off x="4193" y="2639"/>
              <a:ext cx="422" cy="165"/>
            </a:xfrm>
            <a:prstGeom prst="rect">
              <a:avLst/>
            </a:prstGeom>
            <a:noFill/>
            <a:ln w="19050">
              <a:noFill/>
              <a:miter lim="800000"/>
              <a:headEnd/>
              <a:tailEnd/>
            </a:ln>
            <a:effectLst/>
          </p:spPr>
          <p:txBody>
            <a:bodyPr wrap="none">
              <a:spAutoFit/>
            </a:bodyPr>
            <a:lstStyle/>
            <a:p>
              <a:pPr defTabSz="914400"/>
              <a:r>
                <a:rPr lang="de-DE" sz="2000" dirty="0">
                  <a:latin typeface="Arial" pitchFamily="34" charset="0"/>
                  <a:cs typeface="Arial" pitchFamily="34" charset="0"/>
                </a:rPr>
                <a:t>time</a:t>
              </a:r>
            </a:p>
          </p:txBody>
        </p:sp>
        <p:sp>
          <p:nvSpPr>
            <p:cNvPr id="9" name="Text Box 50"/>
            <p:cNvSpPr txBox="1">
              <a:spLocks noChangeArrowheads="1"/>
            </p:cNvSpPr>
            <p:nvPr/>
          </p:nvSpPr>
          <p:spPr bwMode="auto">
            <a:xfrm>
              <a:off x="777" y="1966"/>
              <a:ext cx="738" cy="292"/>
            </a:xfrm>
            <a:prstGeom prst="rect">
              <a:avLst/>
            </a:prstGeom>
            <a:noFill/>
            <a:ln w="19050">
              <a:noFill/>
              <a:miter lim="800000"/>
              <a:headEnd/>
              <a:tailEnd/>
            </a:ln>
            <a:effectLst/>
          </p:spPr>
          <p:txBody>
            <a:bodyPr wrap="none">
              <a:spAutoFit/>
            </a:bodyPr>
            <a:lstStyle/>
            <a:p>
              <a:pPr algn="r" defTabSz="914400"/>
              <a:r>
                <a:rPr lang="de-DE" sz="2000" dirty="0" smtClean="0">
                  <a:latin typeface="Arial" pitchFamily="34" charset="0"/>
                  <a:cs typeface="Arial" pitchFamily="34" charset="0"/>
                </a:rPr>
                <a:t>Brain</a:t>
              </a:r>
            </a:p>
            <a:p>
              <a:pPr algn="r" defTabSz="914400"/>
              <a:r>
                <a:rPr lang="de-DE" sz="2000" dirty="0" err="1" smtClean="0">
                  <a:latin typeface="Arial" pitchFamily="34" charset="0"/>
                  <a:cs typeface="Arial" pitchFamily="34" charset="0"/>
                </a:rPr>
                <a:t>plasticity</a:t>
              </a:r>
              <a:endParaRPr lang="de-DE" sz="2000" dirty="0">
                <a:latin typeface="Arial" pitchFamily="34" charset="0"/>
                <a:cs typeface="Arial" pitchFamily="34" charset="0"/>
              </a:endParaRPr>
            </a:p>
          </p:txBody>
        </p:sp>
        <p:sp>
          <p:nvSpPr>
            <p:cNvPr id="6" name="Line 47"/>
            <p:cNvSpPr>
              <a:spLocks noChangeShapeType="1"/>
            </p:cNvSpPr>
            <p:nvPr/>
          </p:nvSpPr>
          <p:spPr bwMode="auto">
            <a:xfrm flipV="1">
              <a:off x="1551" y="1995"/>
              <a:ext cx="0" cy="658"/>
            </a:xfrm>
            <a:prstGeom prst="line">
              <a:avLst/>
            </a:prstGeom>
            <a:noFill/>
            <a:ln w="22225">
              <a:solidFill>
                <a:schemeClr val="tx1"/>
              </a:solidFill>
              <a:round/>
              <a:headEnd/>
              <a:tailEnd type="triangle" w="med" len="med"/>
            </a:ln>
            <a:effectLst/>
          </p:spPr>
          <p:txBody>
            <a:bodyPr/>
            <a:lstStyle/>
            <a:p>
              <a:endParaRPr lang="de-DE"/>
            </a:p>
          </p:txBody>
        </p:sp>
        <p:sp>
          <p:nvSpPr>
            <p:cNvPr id="7" name="Line 48"/>
            <p:cNvSpPr>
              <a:spLocks noChangeShapeType="1"/>
            </p:cNvSpPr>
            <p:nvPr/>
          </p:nvSpPr>
          <p:spPr bwMode="auto">
            <a:xfrm flipV="1">
              <a:off x="1552" y="2658"/>
              <a:ext cx="2880" cy="0"/>
            </a:xfrm>
            <a:prstGeom prst="line">
              <a:avLst/>
            </a:prstGeom>
            <a:noFill/>
            <a:ln w="22225">
              <a:solidFill>
                <a:schemeClr val="tx1"/>
              </a:solidFill>
              <a:round/>
              <a:headEnd/>
              <a:tailEnd type="triangle" w="med" len="med"/>
            </a:ln>
            <a:effectLst/>
          </p:spPr>
          <p:txBody>
            <a:bodyPr/>
            <a:lstStyle/>
            <a:p>
              <a:endParaRPr lang="de-DE"/>
            </a:p>
          </p:txBody>
        </p:sp>
      </p:grpSp>
      <p:sp>
        <p:nvSpPr>
          <p:cNvPr id="15" name="Freeform 14"/>
          <p:cNvSpPr/>
          <p:nvPr/>
        </p:nvSpPr>
        <p:spPr>
          <a:xfrm>
            <a:off x="2732192" y="4529697"/>
            <a:ext cx="4427940" cy="1519450"/>
          </a:xfrm>
          <a:custGeom>
            <a:avLst/>
            <a:gdLst>
              <a:gd name="connsiteX0" fmla="*/ 0 w 3753134"/>
              <a:gd name="connsiteY0" fmla="*/ 1505802 h 1519450"/>
              <a:gd name="connsiteX1" fmla="*/ 163773 w 3753134"/>
              <a:gd name="connsiteY1" fmla="*/ 72788 h 1519450"/>
              <a:gd name="connsiteX2" fmla="*/ 368489 w 3753134"/>
              <a:gd name="connsiteY2" fmla="*/ 1069074 h 1519450"/>
              <a:gd name="connsiteX3" fmla="*/ 996286 w 3753134"/>
              <a:gd name="connsiteY3" fmla="*/ 1423916 h 1519450"/>
              <a:gd name="connsiteX4" fmla="*/ 2251880 w 3753134"/>
              <a:gd name="connsiteY4" fmla="*/ 1492155 h 1519450"/>
              <a:gd name="connsiteX5" fmla="*/ 3753134 w 3753134"/>
              <a:gd name="connsiteY5" fmla="*/ 1519450 h 15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3134" h="1519450">
                <a:moveTo>
                  <a:pt x="0" y="1505802"/>
                </a:moveTo>
                <a:cubicBezTo>
                  <a:pt x="51179" y="825689"/>
                  <a:pt x="102358" y="145576"/>
                  <a:pt x="163773" y="72788"/>
                </a:cubicBezTo>
                <a:cubicBezTo>
                  <a:pt x="225188" y="0"/>
                  <a:pt x="229737" y="843886"/>
                  <a:pt x="368489" y="1069074"/>
                </a:cubicBezTo>
                <a:cubicBezTo>
                  <a:pt x="507241" y="1294262"/>
                  <a:pt x="682388" y="1353403"/>
                  <a:pt x="996286" y="1423916"/>
                </a:cubicBezTo>
                <a:cubicBezTo>
                  <a:pt x="1310184" y="1494429"/>
                  <a:pt x="1792405" y="1476233"/>
                  <a:pt x="2251880" y="1492155"/>
                </a:cubicBezTo>
                <a:cubicBezTo>
                  <a:pt x="2711355" y="1508077"/>
                  <a:pt x="3232244" y="1513763"/>
                  <a:pt x="3753134" y="1519450"/>
                </a:cubicBezTo>
              </a:path>
            </a:pathLst>
          </a:custGeom>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7" name="TextBox 16"/>
          <p:cNvSpPr txBox="1"/>
          <p:nvPr/>
        </p:nvSpPr>
        <p:spPr>
          <a:xfrm>
            <a:off x="520925" y="1071547"/>
            <a:ext cx="7932749" cy="769441"/>
          </a:xfrm>
          <a:prstGeom prst="rect">
            <a:avLst/>
          </a:prstGeom>
          <a:noFill/>
        </p:spPr>
        <p:txBody>
          <a:bodyPr wrap="none" rtlCol="0">
            <a:spAutoFit/>
          </a:bodyPr>
          <a:lstStyle/>
          <a:p>
            <a:pPr>
              <a:spcAft>
                <a:spcPts val="0"/>
              </a:spcAft>
            </a:pPr>
            <a:r>
              <a:rPr lang="de-DE" sz="2200" dirty="0" smtClean="0">
                <a:latin typeface="Arial" pitchFamily="34" charset="0"/>
                <a:cs typeface="Arial" pitchFamily="34" charset="0"/>
              </a:rPr>
              <a:t>Transient </a:t>
            </a:r>
            <a:r>
              <a:rPr lang="de-DE" sz="2200" dirty="0" err="1" smtClean="0">
                <a:latin typeface="Arial" pitchFamily="34" charset="0"/>
                <a:cs typeface="Arial" pitchFamily="34" charset="0"/>
              </a:rPr>
              <a:t>structural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changes</a:t>
            </a:r>
            <a:r>
              <a:rPr lang="de-DE" sz="2200" dirty="0" smtClean="0">
                <a:latin typeface="Arial" pitchFamily="34" charset="0"/>
                <a:cs typeface="Arial" pitchFamily="34" charset="0"/>
              </a:rPr>
              <a:t> after 45 </a:t>
            </a:r>
            <a:r>
              <a:rPr lang="de-DE" sz="2200" dirty="0" err="1" smtClean="0">
                <a:latin typeface="Arial" pitchFamily="34" charset="0"/>
                <a:cs typeface="Arial" pitchFamily="34" charset="0"/>
              </a:rPr>
              <a:t>minutes</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of</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training</a:t>
            </a:r>
            <a:r>
              <a:rPr lang="de-DE" sz="2200" dirty="0" smtClean="0">
                <a:latin typeface="Arial" pitchFamily="34" charset="0"/>
                <a:cs typeface="Arial" pitchFamily="34" charset="0"/>
              </a:rPr>
              <a:t> in </a:t>
            </a:r>
            <a:r>
              <a:rPr lang="de-DE" sz="2200" dirty="0" err="1" smtClean="0">
                <a:latin typeface="Arial" pitchFamily="34" charset="0"/>
                <a:cs typeface="Arial" pitchFamily="34" charset="0"/>
              </a:rPr>
              <a:t>the</a:t>
            </a:r>
            <a:endParaRPr lang="de-DE" sz="2200" dirty="0" smtClean="0">
              <a:latin typeface="Arial" pitchFamily="34" charset="0"/>
              <a:cs typeface="Arial" pitchFamily="34" charset="0"/>
            </a:endParaRPr>
          </a:p>
          <a:p>
            <a:pPr>
              <a:spcAft>
                <a:spcPts val="0"/>
              </a:spcAft>
            </a:pP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vestibular</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cortical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network</a:t>
            </a:r>
            <a:endParaRPr lang="de-DE" sz="2200" dirty="0" smtClean="0">
              <a:latin typeface="Arial" pitchFamily="34" charset="0"/>
              <a:cs typeface="Arial" pitchFamily="34" charset="0"/>
            </a:endParaRPr>
          </a:p>
        </p:txBody>
      </p:sp>
      <p:sp>
        <p:nvSpPr>
          <p:cNvPr id="20" name="TextBox 19"/>
          <p:cNvSpPr txBox="1"/>
          <p:nvPr/>
        </p:nvSpPr>
        <p:spPr>
          <a:xfrm>
            <a:off x="520925" y="2109779"/>
            <a:ext cx="7413376" cy="769441"/>
          </a:xfrm>
          <a:prstGeom prst="rect">
            <a:avLst/>
          </a:prstGeom>
          <a:noFill/>
        </p:spPr>
        <p:txBody>
          <a:bodyPr wrap="none" rtlCol="0">
            <a:spAutoFit/>
          </a:bodyPr>
          <a:lstStyle/>
          <a:p>
            <a:pPr>
              <a:spcAft>
                <a:spcPts val="0"/>
              </a:spcAft>
            </a:pPr>
            <a:r>
              <a:rPr lang="de-DE" sz="2200" dirty="0" smtClean="0">
                <a:latin typeface="Arial" pitchFamily="34" charset="0"/>
                <a:cs typeface="Arial" pitchFamily="34" charset="0"/>
              </a:rPr>
              <a:t>Transient </a:t>
            </a:r>
            <a:r>
              <a:rPr lang="de-DE" sz="2200" dirty="0" err="1" smtClean="0">
                <a:latin typeface="Arial" pitchFamily="34" charset="0"/>
                <a:cs typeface="Arial" pitchFamily="34" charset="0"/>
              </a:rPr>
              <a:t>structural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and</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functional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changes</a:t>
            </a:r>
            <a:r>
              <a:rPr lang="de-DE" sz="2200" dirty="0" smtClean="0">
                <a:latin typeface="Arial" pitchFamily="34" charset="0"/>
                <a:cs typeface="Arial" pitchFamily="34" charset="0"/>
              </a:rPr>
              <a:t> after 2 </a:t>
            </a:r>
            <a:r>
              <a:rPr lang="de-DE" sz="2200" dirty="0" err="1" smtClean="0">
                <a:latin typeface="Arial" pitchFamily="34" charset="0"/>
                <a:cs typeface="Arial" pitchFamily="34" charset="0"/>
              </a:rPr>
              <a:t>weeks</a:t>
            </a:r>
            <a:r>
              <a:rPr lang="de-DE" sz="2200" dirty="0" smtClean="0">
                <a:latin typeface="Arial" pitchFamily="34" charset="0"/>
                <a:cs typeface="Arial" pitchFamily="34" charset="0"/>
              </a:rPr>
              <a:t> </a:t>
            </a:r>
          </a:p>
          <a:p>
            <a:pPr>
              <a:spcAft>
                <a:spcPts val="0"/>
              </a:spcAft>
            </a:pP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of</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training</a:t>
            </a:r>
            <a:r>
              <a:rPr lang="de-DE" sz="2200" dirty="0" smtClean="0">
                <a:latin typeface="Arial" pitchFamily="34" charset="0"/>
                <a:cs typeface="Arial" pitchFamily="34" charset="0"/>
              </a:rPr>
              <a:t> in SMA </a:t>
            </a:r>
            <a:r>
              <a:rPr lang="de-DE" sz="2200" dirty="0" err="1" smtClean="0">
                <a:latin typeface="Arial" pitchFamily="34" charset="0"/>
                <a:cs typeface="Arial" pitchFamily="34" charset="0"/>
              </a:rPr>
              <a:t>and</a:t>
            </a:r>
            <a:r>
              <a:rPr lang="de-DE" sz="2200" dirty="0" smtClean="0">
                <a:latin typeface="Arial" pitchFamily="34" charset="0"/>
                <a:cs typeface="Arial" pitchFamily="34" charset="0"/>
              </a:rPr>
              <a:t> DLPFC</a:t>
            </a:r>
          </a:p>
        </p:txBody>
      </p:sp>
      <p:sp>
        <p:nvSpPr>
          <p:cNvPr id="21" name="TextBox 20"/>
          <p:cNvSpPr txBox="1"/>
          <p:nvPr/>
        </p:nvSpPr>
        <p:spPr>
          <a:xfrm>
            <a:off x="520925" y="3159626"/>
            <a:ext cx="8347157" cy="769441"/>
          </a:xfrm>
          <a:prstGeom prst="rect">
            <a:avLst/>
          </a:prstGeom>
          <a:noFill/>
        </p:spPr>
        <p:txBody>
          <a:bodyPr wrap="none" rtlCol="0">
            <a:spAutoFit/>
          </a:bodyPr>
          <a:lstStyle/>
          <a:p>
            <a:pPr>
              <a:spcAft>
                <a:spcPts val="0"/>
              </a:spcAft>
            </a:pPr>
            <a:r>
              <a:rPr lang="de-DE" sz="2200" dirty="0" smtClean="0">
                <a:latin typeface="Arial" pitchFamily="34" charset="0"/>
                <a:cs typeface="Arial" pitchFamily="34" charset="0"/>
              </a:rPr>
              <a:t>Persistent </a:t>
            </a:r>
            <a:r>
              <a:rPr lang="de-DE" sz="2200" dirty="0" err="1" smtClean="0">
                <a:latin typeface="Arial" pitchFamily="34" charset="0"/>
                <a:cs typeface="Arial" pitchFamily="34" charset="0"/>
              </a:rPr>
              <a:t>and</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slowly-evolving</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structural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and</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functional</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changes</a:t>
            </a:r>
            <a:r>
              <a:rPr lang="de-DE" sz="2200" dirty="0" smtClean="0">
                <a:latin typeface="Arial" pitchFamily="34" charset="0"/>
                <a:cs typeface="Arial" pitchFamily="34" charset="0"/>
              </a:rPr>
              <a:t>  </a:t>
            </a:r>
          </a:p>
          <a:p>
            <a:pPr>
              <a:spcAft>
                <a:spcPts val="0"/>
              </a:spcAft>
            </a:pPr>
            <a:r>
              <a:rPr lang="de-DE" sz="2200" dirty="0" smtClean="0">
                <a:latin typeface="Arial" pitchFamily="34" charset="0"/>
                <a:cs typeface="Arial" pitchFamily="34" charset="0"/>
              </a:rPr>
              <a:t>  in </a:t>
            </a:r>
            <a:r>
              <a:rPr lang="de-DE" sz="2200" dirty="0" err="1" smtClean="0">
                <a:latin typeface="Arial" pitchFamily="34" charset="0"/>
                <a:cs typeface="Arial" pitchFamily="34" charset="0"/>
              </a:rPr>
              <a:t>aPFC</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grey</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white</a:t>
            </a:r>
            <a:r>
              <a:rPr lang="de-DE" sz="2200" dirty="0" smtClean="0">
                <a:latin typeface="Arial" pitchFamily="34" charset="0"/>
                <a:cs typeface="Arial" pitchFamily="34" charset="0"/>
              </a:rPr>
              <a:t> matter) </a:t>
            </a:r>
            <a:r>
              <a:rPr lang="de-DE" sz="2200" dirty="0" err="1" smtClean="0">
                <a:latin typeface="Arial" pitchFamily="34" charset="0"/>
                <a:cs typeface="Arial" pitchFamily="34" charset="0"/>
              </a:rPr>
              <a:t>and</a:t>
            </a:r>
            <a:r>
              <a:rPr lang="de-DE" sz="2200" dirty="0" smtClean="0">
                <a:latin typeface="Arial" pitchFamily="34" charset="0"/>
                <a:cs typeface="Arial" pitchFamily="34" charset="0"/>
              </a:rPr>
              <a:t> </a:t>
            </a:r>
            <a:r>
              <a:rPr lang="de-DE" sz="2200" dirty="0" err="1" smtClean="0">
                <a:latin typeface="Arial" pitchFamily="34" charset="0"/>
                <a:cs typeface="Arial" pitchFamily="34" charset="0"/>
              </a:rPr>
              <a:t>fronto</a:t>
            </a:r>
            <a:r>
              <a:rPr lang="de-DE" sz="2200" dirty="0" smtClean="0">
                <a:latin typeface="Arial" pitchFamily="34" charset="0"/>
                <a:cs typeface="Arial" pitchFamily="34" charset="0"/>
              </a:rPr>
              <a:t>-parietal </a:t>
            </a:r>
            <a:r>
              <a:rPr lang="de-DE" sz="2200" dirty="0" err="1" smtClean="0">
                <a:latin typeface="Arial" pitchFamily="34" charset="0"/>
                <a:cs typeface="Arial" pitchFamily="34" charset="0"/>
              </a:rPr>
              <a:t>connectivity</a:t>
            </a:r>
            <a:endParaRPr lang="de-DE" sz="2200" dirty="0" smtClean="0">
              <a:latin typeface="Arial" pitchFamily="34" charset="0"/>
              <a:cs typeface="Arial" pitchFamily="34" charset="0"/>
            </a:endParaRPr>
          </a:p>
        </p:txBody>
      </p:sp>
      <p:sp>
        <p:nvSpPr>
          <p:cNvPr id="16" name="Text Box 8"/>
          <p:cNvSpPr txBox="1">
            <a:spLocks noChangeArrowheads="1"/>
          </p:cNvSpPr>
          <p:nvPr/>
        </p:nvSpPr>
        <p:spPr bwMode="auto">
          <a:xfrm>
            <a:off x="-138674" y="213292"/>
            <a:ext cx="927478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chemeClr val="accent2"/>
                </a:solidFill>
                <a:cs typeface="Arial" pitchFamily="34" charset="0"/>
              </a:rPr>
              <a:t>Different Dynamics of </a:t>
            </a:r>
            <a:r>
              <a:rPr lang="en-US" sz="3000" dirty="0" err="1" smtClean="0">
                <a:solidFill>
                  <a:schemeClr val="accent2"/>
                </a:solidFill>
                <a:cs typeface="Arial" pitchFamily="34" charset="0"/>
              </a:rPr>
              <a:t>Functional&amp;Structural</a:t>
            </a:r>
            <a:r>
              <a:rPr lang="en-US" sz="3000" dirty="0" smtClean="0">
                <a:solidFill>
                  <a:schemeClr val="accent2"/>
                </a:solidFill>
                <a:cs typeface="Arial" pitchFamily="34" charset="0"/>
              </a:rPr>
              <a:t> Changes</a:t>
            </a:r>
          </a:p>
        </p:txBody>
      </p:sp>
    </p:spTree>
    <p:extLst>
      <p:ext uri="{BB962C8B-B14F-4D97-AF65-F5344CB8AC3E}">
        <p14:creationId xmlns:p14="http://schemas.microsoft.com/office/powerpoint/2010/main" xmlns="" val="11718904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4"/>
          <p:cNvSpPr>
            <a:spLocks/>
          </p:cNvSpPr>
          <p:nvPr/>
        </p:nvSpPr>
        <p:spPr bwMode="auto">
          <a:xfrm>
            <a:off x="2733391" y="2248840"/>
            <a:ext cx="4424920" cy="1328559"/>
          </a:xfrm>
          <a:custGeom>
            <a:avLst/>
            <a:gdLst/>
            <a:ahLst/>
            <a:cxnLst>
              <a:cxn ang="0">
                <a:pos x="0" y="1588"/>
              </a:cxn>
              <a:cxn ang="0">
                <a:pos x="998" y="726"/>
              </a:cxn>
              <a:cxn ang="0">
                <a:pos x="2540" y="227"/>
              </a:cxn>
              <a:cxn ang="0">
                <a:pos x="4264" y="0"/>
              </a:cxn>
            </a:cxnLst>
            <a:rect l="0" t="0" r="r" b="b"/>
            <a:pathLst>
              <a:path w="4264" h="1588">
                <a:moveTo>
                  <a:pt x="0" y="1588"/>
                </a:moveTo>
                <a:cubicBezTo>
                  <a:pt x="287" y="1270"/>
                  <a:pt x="575" y="953"/>
                  <a:pt x="998" y="726"/>
                </a:cubicBezTo>
                <a:cubicBezTo>
                  <a:pt x="1421" y="499"/>
                  <a:pt x="1996" y="348"/>
                  <a:pt x="2540" y="227"/>
                </a:cubicBezTo>
                <a:cubicBezTo>
                  <a:pt x="3084" y="106"/>
                  <a:pt x="3674" y="53"/>
                  <a:pt x="4264" y="0"/>
                </a:cubicBezTo>
              </a:path>
            </a:pathLst>
          </a:custGeom>
          <a:noFill/>
          <a:ln w="25400">
            <a:solidFill>
              <a:srgbClr val="FF0000"/>
            </a:solidFill>
            <a:round/>
            <a:headEnd/>
            <a:tailEnd/>
          </a:ln>
          <a:effectLst/>
        </p:spPr>
        <p:txBody>
          <a:bodyPr/>
          <a:lstStyle/>
          <a:p>
            <a:endParaRPr lang="de-DE"/>
          </a:p>
        </p:txBody>
      </p:sp>
      <p:grpSp>
        <p:nvGrpSpPr>
          <p:cNvPr id="3" name="Group 52"/>
          <p:cNvGrpSpPr>
            <a:grpSpLocks/>
          </p:cNvGrpSpPr>
          <p:nvPr/>
        </p:nvGrpSpPr>
        <p:grpSpPr bwMode="auto">
          <a:xfrm>
            <a:off x="1000007" y="1917911"/>
            <a:ext cx="7404457" cy="2203759"/>
            <a:chOff x="456" y="1966"/>
            <a:chExt cx="4672" cy="909"/>
          </a:xfrm>
        </p:grpSpPr>
        <p:sp>
          <p:nvSpPr>
            <p:cNvPr id="4" name="Freeform 43"/>
            <p:cNvSpPr>
              <a:spLocks/>
            </p:cNvSpPr>
            <p:nvPr/>
          </p:nvSpPr>
          <p:spPr bwMode="auto">
            <a:xfrm>
              <a:off x="1541" y="2055"/>
              <a:ext cx="3286" cy="600"/>
            </a:xfrm>
            <a:custGeom>
              <a:avLst/>
              <a:gdLst/>
              <a:ahLst/>
              <a:cxnLst>
                <a:cxn ang="0">
                  <a:pos x="0" y="1662"/>
                </a:cxn>
                <a:cxn ang="0">
                  <a:pos x="907" y="75"/>
                </a:cxn>
                <a:cxn ang="0">
                  <a:pos x="1950" y="1209"/>
                </a:cxn>
                <a:cxn ang="0">
                  <a:pos x="4264" y="1481"/>
                </a:cxn>
              </a:cxnLst>
              <a:rect l="0" t="0" r="r" b="b"/>
              <a:pathLst>
                <a:path w="4264" h="1662">
                  <a:moveTo>
                    <a:pt x="0" y="1662"/>
                  </a:moveTo>
                  <a:cubicBezTo>
                    <a:pt x="291" y="906"/>
                    <a:pt x="582" y="150"/>
                    <a:pt x="907" y="75"/>
                  </a:cubicBezTo>
                  <a:cubicBezTo>
                    <a:pt x="1232" y="0"/>
                    <a:pt x="1390" y="975"/>
                    <a:pt x="1950" y="1209"/>
                  </a:cubicBezTo>
                  <a:cubicBezTo>
                    <a:pt x="2510" y="1443"/>
                    <a:pt x="3387" y="1462"/>
                    <a:pt x="4264" y="1481"/>
                  </a:cubicBezTo>
                </a:path>
              </a:pathLst>
            </a:custGeom>
            <a:noFill/>
            <a:ln w="22225">
              <a:solidFill>
                <a:srgbClr val="3366FF"/>
              </a:solidFill>
              <a:round/>
              <a:headEnd/>
              <a:tailEnd/>
            </a:ln>
            <a:effectLst/>
          </p:spPr>
          <p:txBody>
            <a:bodyPr/>
            <a:lstStyle/>
            <a:p>
              <a:endParaRPr lang="de-DE"/>
            </a:p>
          </p:txBody>
        </p:sp>
        <p:sp>
          <p:nvSpPr>
            <p:cNvPr id="5" name="Rectangle 45"/>
            <p:cNvSpPr>
              <a:spLocks noChangeArrowheads="1"/>
            </p:cNvSpPr>
            <p:nvPr/>
          </p:nvSpPr>
          <p:spPr bwMode="auto">
            <a:xfrm>
              <a:off x="4348" y="2179"/>
              <a:ext cx="780" cy="426"/>
            </a:xfrm>
            <a:prstGeom prst="rect">
              <a:avLst/>
            </a:prstGeom>
            <a:solidFill>
              <a:schemeClr val="bg1"/>
            </a:solidFill>
            <a:ln w="19050">
              <a:noFill/>
              <a:miter lim="800000"/>
              <a:headEnd/>
              <a:tailEnd/>
            </a:ln>
            <a:effectLst/>
          </p:spPr>
          <p:txBody>
            <a:bodyPr wrap="none" anchor="ctr"/>
            <a:lstStyle/>
            <a:p>
              <a:pPr algn="ctr" defTabSz="914400"/>
              <a:endParaRPr lang="en-GB"/>
            </a:p>
          </p:txBody>
        </p:sp>
        <p:sp>
          <p:nvSpPr>
            <p:cNvPr id="8" name="Text Box 49"/>
            <p:cNvSpPr txBox="1">
              <a:spLocks noChangeArrowheads="1"/>
            </p:cNvSpPr>
            <p:nvPr/>
          </p:nvSpPr>
          <p:spPr bwMode="auto">
            <a:xfrm>
              <a:off x="4193" y="2710"/>
              <a:ext cx="422" cy="165"/>
            </a:xfrm>
            <a:prstGeom prst="rect">
              <a:avLst/>
            </a:prstGeom>
            <a:noFill/>
            <a:ln w="19050">
              <a:noFill/>
              <a:miter lim="800000"/>
              <a:headEnd/>
              <a:tailEnd/>
            </a:ln>
            <a:effectLst/>
          </p:spPr>
          <p:txBody>
            <a:bodyPr wrap="none">
              <a:spAutoFit/>
            </a:bodyPr>
            <a:lstStyle/>
            <a:p>
              <a:pPr defTabSz="914400"/>
              <a:r>
                <a:rPr lang="de-DE" sz="2000" dirty="0">
                  <a:latin typeface="Arial" pitchFamily="34" charset="0"/>
                  <a:cs typeface="Arial" pitchFamily="34" charset="0"/>
                </a:rPr>
                <a:t>time</a:t>
              </a:r>
            </a:p>
          </p:txBody>
        </p:sp>
        <p:sp>
          <p:nvSpPr>
            <p:cNvPr id="9" name="Text Box 50"/>
            <p:cNvSpPr txBox="1">
              <a:spLocks noChangeArrowheads="1"/>
            </p:cNvSpPr>
            <p:nvPr/>
          </p:nvSpPr>
          <p:spPr bwMode="auto">
            <a:xfrm>
              <a:off x="456" y="1966"/>
              <a:ext cx="1059" cy="292"/>
            </a:xfrm>
            <a:prstGeom prst="rect">
              <a:avLst/>
            </a:prstGeom>
            <a:noFill/>
            <a:ln w="19050">
              <a:noFill/>
              <a:miter lim="800000"/>
              <a:headEnd/>
              <a:tailEnd/>
            </a:ln>
            <a:effectLst/>
          </p:spPr>
          <p:txBody>
            <a:bodyPr wrap="none">
              <a:spAutoFit/>
            </a:bodyPr>
            <a:lstStyle/>
            <a:p>
              <a:pPr algn="r" defTabSz="914400"/>
              <a:r>
                <a:rPr lang="de-DE" sz="2000" dirty="0" err="1" smtClean="0">
                  <a:latin typeface="Arial" pitchFamily="34" charset="0"/>
                  <a:cs typeface="Arial" pitchFamily="34" charset="0"/>
                </a:rPr>
                <a:t>structure</a:t>
              </a:r>
              <a:r>
                <a:rPr lang="de-DE" sz="2000" dirty="0" smtClean="0">
                  <a:latin typeface="Arial" pitchFamily="34" charset="0"/>
                  <a:cs typeface="Arial" pitchFamily="34" charset="0"/>
                </a:rPr>
                <a:t> </a:t>
              </a:r>
              <a:r>
                <a:rPr lang="de-DE" sz="2000" dirty="0" err="1" smtClean="0">
                  <a:latin typeface="Arial" pitchFamily="34" charset="0"/>
                  <a:cs typeface="Arial" pitchFamily="34" charset="0"/>
                </a:rPr>
                <a:t>and</a:t>
              </a:r>
              <a:endParaRPr lang="de-DE" sz="2000" dirty="0" smtClean="0">
                <a:latin typeface="Arial" pitchFamily="34" charset="0"/>
                <a:cs typeface="Arial" pitchFamily="34" charset="0"/>
              </a:endParaRPr>
            </a:p>
            <a:p>
              <a:pPr algn="r" defTabSz="914400"/>
              <a:r>
                <a:rPr lang="de-DE" sz="2000" dirty="0" err="1" smtClean="0">
                  <a:latin typeface="Arial" pitchFamily="34" charset="0"/>
                  <a:cs typeface="Arial" pitchFamily="34" charset="0"/>
                </a:rPr>
                <a:t>function</a:t>
              </a:r>
              <a:endParaRPr lang="de-DE" sz="2000" dirty="0">
                <a:latin typeface="Arial" pitchFamily="34" charset="0"/>
                <a:cs typeface="Arial" pitchFamily="34" charset="0"/>
              </a:endParaRPr>
            </a:p>
          </p:txBody>
        </p:sp>
        <p:sp>
          <p:nvSpPr>
            <p:cNvPr id="6" name="Line 47"/>
            <p:cNvSpPr>
              <a:spLocks noChangeShapeType="1"/>
            </p:cNvSpPr>
            <p:nvPr/>
          </p:nvSpPr>
          <p:spPr bwMode="auto">
            <a:xfrm flipV="1">
              <a:off x="1551" y="1995"/>
              <a:ext cx="0" cy="658"/>
            </a:xfrm>
            <a:prstGeom prst="line">
              <a:avLst/>
            </a:prstGeom>
            <a:noFill/>
            <a:ln w="22225">
              <a:solidFill>
                <a:schemeClr val="tx1"/>
              </a:solidFill>
              <a:round/>
              <a:headEnd/>
              <a:tailEnd type="triangle" w="med" len="med"/>
            </a:ln>
            <a:effectLst/>
          </p:spPr>
          <p:txBody>
            <a:bodyPr/>
            <a:lstStyle/>
            <a:p>
              <a:endParaRPr lang="de-DE"/>
            </a:p>
          </p:txBody>
        </p:sp>
        <p:sp>
          <p:nvSpPr>
            <p:cNvPr id="7" name="Line 48"/>
            <p:cNvSpPr>
              <a:spLocks noChangeShapeType="1"/>
            </p:cNvSpPr>
            <p:nvPr/>
          </p:nvSpPr>
          <p:spPr bwMode="auto">
            <a:xfrm flipV="1">
              <a:off x="1552" y="2658"/>
              <a:ext cx="2880" cy="0"/>
            </a:xfrm>
            <a:prstGeom prst="line">
              <a:avLst/>
            </a:prstGeom>
            <a:noFill/>
            <a:ln w="22225">
              <a:solidFill>
                <a:schemeClr val="tx1"/>
              </a:solidFill>
              <a:round/>
              <a:headEnd/>
              <a:tailEnd type="triangle" w="med" len="med"/>
            </a:ln>
            <a:effectLst/>
          </p:spPr>
          <p:txBody>
            <a:bodyPr/>
            <a:lstStyle/>
            <a:p>
              <a:endParaRPr lang="de-DE"/>
            </a:p>
          </p:txBody>
        </p:sp>
      </p:grpSp>
      <p:sp>
        <p:nvSpPr>
          <p:cNvPr id="15" name="Freeform 14"/>
          <p:cNvSpPr/>
          <p:nvPr/>
        </p:nvSpPr>
        <p:spPr>
          <a:xfrm>
            <a:off x="2754632" y="2049839"/>
            <a:ext cx="4427940" cy="1519450"/>
          </a:xfrm>
          <a:custGeom>
            <a:avLst/>
            <a:gdLst>
              <a:gd name="connsiteX0" fmla="*/ 0 w 3753134"/>
              <a:gd name="connsiteY0" fmla="*/ 1505802 h 1519450"/>
              <a:gd name="connsiteX1" fmla="*/ 163773 w 3753134"/>
              <a:gd name="connsiteY1" fmla="*/ 72788 h 1519450"/>
              <a:gd name="connsiteX2" fmla="*/ 368489 w 3753134"/>
              <a:gd name="connsiteY2" fmla="*/ 1069074 h 1519450"/>
              <a:gd name="connsiteX3" fmla="*/ 996286 w 3753134"/>
              <a:gd name="connsiteY3" fmla="*/ 1423916 h 1519450"/>
              <a:gd name="connsiteX4" fmla="*/ 2251880 w 3753134"/>
              <a:gd name="connsiteY4" fmla="*/ 1492155 h 1519450"/>
              <a:gd name="connsiteX5" fmla="*/ 3753134 w 3753134"/>
              <a:gd name="connsiteY5" fmla="*/ 1519450 h 15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3134" h="1519450">
                <a:moveTo>
                  <a:pt x="0" y="1505802"/>
                </a:moveTo>
                <a:cubicBezTo>
                  <a:pt x="51179" y="825689"/>
                  <a:pt x="102358" y="145576"/>
                  <a:pt x="163773" y="72788"/>
                </a:cubicBezTo>
                <a:cubicBezTo>
                  <a:pt x="225188" y="0"/>
                  <a:pt x="229737" y="843886"/>
                  <a:pt x="368489" y="1069074"/>
                </a:cubicBezTo>
                <a:cubicBezTo>
                  <a:pt x="507241" y="1294262"/>
                  <a:pt x="682388" y="1353403"/>
                  <a:pt x="996286" y="1423916"/>
                </a:cubicBezTo>
                <a:cubicBezTo>
                  <a:pt x="1310184" y="1494429"/>
                  <a:pt x="1792405" y="1476233"/>
                  <a:pt x="2251880" y="1492155"/>
                </a:cubicBezTo>
                <a:cubicBezTo>
                  <a:pt x="2711355" y="1508077"/>
                  <a:pt x="3232244" y="1513763"/>
                  <a:pt x="3753134" y="1519450"/>
                </a:cubicBezTo>
              </a:path>
            </a:pathLst>
          </a:custGeom>
          <a:ln>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13" name="Group 8"/>
          <p:cNvGrpSpPr/>
          <p:nvPr/>
        </p:nvGrpSpPr>
        <p:grpSpPr>
          <a:xfrm>
            <a:off x="1939108" y="3994300"/>
            <a:ext cx="7821257" cy="2286704"/>
            <a:chOff x="2678888" y="4176210"/>
            <a:chExt cx="8798914" cy="2286704"/>
          </a:xfrm>
        </p:grpSpPr>
        <p:grpSp>
          <p:nvGrpSpPr>
            <p:cNvPr id="14" name="Group 61"/>
            <p:cNvGrpSpPr/>
            <p:nvPr/>
          </p:nvGrpSpPr>
          <p:grpSpPr>
            <a:xfrm>
              <a:off x="2678888" y="4490117"/>
              <a:ext cx="8798914" cy="1678676"/>
              <a:chOff x="4975159" y="313899"/>
              <a:chExt cx="8003862" cy="1228298"/>
            </a:xfrm>
          </p:grpSpPr>
          <p:sp>
            <p:nvSpPr>
              <p:cNvPr id="25" name="Freeform 24"/>
              <p:cNvSpPr/>
              <p:nvPr/>
            </p:nvSpPr>
            <p:spPr>
              <a:xfrm>
                <a:off x="5843514" y="313899"/>
                <a:ext cx="1294265" cy="1175980"/>
              </a:xfrm>
              <a:custGeom>
                <a:avLst/>
                <a:gdLst>
                  <a:gd name="connsiteX0" fmla="*/ 0 w 2579427"/>
                  <a:gd name="connsiteY0" fmla="*/ 1114567 h 1141863"/>
                  <a:gd name="connsiteX1" fmla="*/ 914400 w 2579427"/>
                  <a:gd name="connsiteY1" fmla="*/ 50042 h 1141863"/>
                  <a:gd name="connsiteX2" fmla="*/ 1760561 w 2579427"/>
                  <a:gd name="connsiteY2" fmla="*/ 814316 h 1141863"/>
                  <a:gd name="connsiteX3" fmla="*/ 2579427 w 2579427"/>
                  <a:gd name="connsiteY3" fmla="*/ 1141863 h 1141863"/>
                </a:gdLst>
                <a:ahLst/>
                <a:cxnLst>
                  <a:cxn ang="0">
                    <a:pos x="connsiteX0" y="connsiteY0"/>
                  </a:cxn>
                  <a:cxn ang="0">
                    <a:pos x="connsiteX1" y="connsiteY1"/>
                  </a:cxn>
                  <a:cxn ang="0">
                    <a:pos x="connsiteX2" y="connsiteY2"/>
                  </a:cxn>
                  <a:cxn ang="0">
                    <a:pos x="connsiteX3" y="connsiteY3"/>
                  </a:cxn>
                </a:cxnLst>
                <a:rect l="l" t="t" r="r" b="b"/>
                <a:pathLst>
                  <a:path w="2579427" h="1141863">
                    <a:moveTo>
                      <a:pt x="0" y="1114567"/>
                    </a:moveTo>
                    <a:cubicBezTo>
                      <a:pt x="310486" y="607325"/>
                      <a:pt x="620973" y="100084"/>
                      <a:pt x="914400" y="50042"/>
                    </a:cubicBezTo>
                    <a:cubicBezTo>
                      <a:pt x="1207827" y="0"/>
                      <a:pt x="1483057" y="632346"/>
                      <a:pt x="1760561" y="814316"/>
                    </a:cubicBezTo>
                    <a:cubicBezTo>
                      <a:pt x="2038066" y="996286"/>
                      <a:pt x="2308746" y="1069074"/>
                      <a:pt x="2579427" y="1141863"/>
                    </a:cubicBezTo>
                  </a:path>
                </a:pathLst>
              </a:custGeom>
              <a:solidFill>
                <a:srgbClr val="FFFFC1"/>
              </a:solidFill>
              <a:ln w="63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6" name="Line 159"/>
              <p:cNvSpPr>
                <a:spLocks noChangeShapeType="1"/>
              </p:cNvSpPr>
              <p:nvPr/>
            </p:nvSpPr>
            <p:spPr bwMode="auto">
              <a:xfrm flipV="1">
                <a:off x="5834697" y="330693"/>
                <a:ext cx="0" cy="1162050"/>
              </a:xfrm>
              <a:prstGeom prst="line">
                <a:avLst/>
              </a:prstGeom>
              <a:noFill/>
              <a:ln w="22225">
                <a:solidFill>
                  <a:schemeClr val="tx1"/>
                </a:solidFill>
                <a:round/>
                <a:headEnd/>
                <a:tailEnd type="triangle" w="med" len="med"/>
              </a:ln>
            </p:spPr>
            <p:txBody>
              <a:bodyPr/>
              <a:lstStyle/>
              <a:p>
                <a:endParaRPr lang="de-DE"/>
              </a:p>
            </p:txBody>
          </p:sp>
          <p:sp>
            <p:nvSpPr>
              <p:cNvPr id="27" name="Text Box 162"/>
              <p:cNvSpPr txBox="1">
                <a:spLocks noChangeArrowheads="1"/>
              </p:cNvSpPr>
              <p:nvPr/>
            </p:nvSpPr>
            <p:spPr bwMode="auto">
              <a:xfrm>
                <a:off x="4975159" y="347655"/>
                <a:ext cx="850071" cy="382843"/>
              </a:xfrm>
              <a:prstGeom prst="rect">
                <a:avLst/>
              </a:prstGeom>
              <a:noFill/>
              <a:ln w="9525">
                <a:noFill/>
                <a:miter lim="800000"/>
                <a:headEnd/>
                <a:tailEnd/>
              </a:ln>
            </p:spPr>
            <p:txBody>
              <a:bodyPr wrap="none">
                <a:spAutoFit/>
              </a:bodyPr>
              <a:lstStyle/>
              <a:p>
                <a:pPr algn="r"/>
                <a:r>
                  <a:rPr lang="de-DE" sz="1400" dirty="0" err="1" smtClean="0">
                    <a:latin typeface="Arial" pitchFamily="34" charset="0"/>
                    <a:cs typeface="Arial" pitchFamily="34" charset="0"/>
                  </a:rPr>
                  <a:t>memory</a:t>
                </a:r>
                <a:endParaRPr lang="de-DE" sz="1400" dirty="0" smtClean="0">
                  <a:latin typeface="Arial" pitchFamily="34" charset="0"/>
                  <a:cs typeface="Arial" pitchFamily="34" charset="0"/>
                </a:endParaRPr>
              </a:p>
              <a:p>
                <a:pPr algn="r"/>
                <a:r>
                  <a:rPr lang="de-DE" sz="1400" dirty="0" err="1" smtClean="0">
                    <a:latin typeface="Arial" pitchFamily="34" charset="0"/>
                    <a:cs typeface="Arial" pitchFamily="34" charset="0"/>
                  </a:rPr>
                  <a:t>strength</a:t>
                </a:r>
                <a:endParaRPr lang="de-DE" sz="1400" dirty="0" smtClean="0">
                  <a:latin typeface="Arial" pitchFamily="34" charset="0"/>
                  <a:cs typeface="Arial" pitchFamily="34" charset="0"/>
                </a:endParaRPr>
              </a:p>
            </p:txBody>
          </p:sp>
          <p:sp>
            <p:nvSpPr>
              <p:cNvPr id="28" name="Freeform 27"/>
              <p:cNvSpPr/>
              <p:nvPr/>
            </p:nvSpPr>
            <p:spPr>
              <a:xfrm>
                <a:off x="5841242" y="627797"/>
                <a:ext cx="2579427" cy="873457"/>
              </a:xfrm>
              <a:custGeom>
                <a:avLst/>
                <a:gdLst>
                  <a:gd name="connsiteX0" fmla="*/ 0 w 2579427"/>
                  <a:gd name="connsiteY0" fmla="*/ 1114567 h 1141863"/>
                  <a:gd name="connsiteX1" fmla="*/ 914400 w 2579427"/>
                  <a:gd name="connsiteY1" fmla="*/ 50042 h 1141863"/>
                  <a:gd name="connsiteX2" fmla="*/ 1760561 w 2579427"/>
                  <a:gd name="connsiteY2" fmla="*/ 814316 h 1141863"/>
                  <a:gd name="connsiteX3" fmla="*/ 2579427 w 2579427"/>
                  <a:gd name="connsiteY3" fmla="*/ 1141863 h 1141863"/>
                </a:gdLst>
                <a:ahLst/>
                <a:cxnLst>
                  <a:cxn ang="0">
                    <a:pos x="connsiteX0" y="connsiteY0"/>
                  </a:cxn>
                  <a:cxn ang="0">
                    <a:pos x="connsiteX1" y="connsiteY1"/>
                  </a:cxn>
                  <a:cxn ang="0">
                    <a:pos x="connsiteX2" y="connsiteY2"/>
                  </a:cxn>
                  <a:cxn ang="0">
                    <a:pos x="connsiteX3" y="connsiteY3"/>
                  </a:cxn>
                </a:cxnLst>
                <a:rect l="l" t="t" r="r" b="b"/>
                <a:pathLst>
                  <a:path w="2579427" h="1141863">
                    <a:moveTo>
                      <a:pt x="0" y="1114567"/>
                    </a:moveTo>
                    <a:cubicBezTo>
                      <a:pt x="310486" y="607325"/>
                      <a:pt x="620973" y="100084"/>
                      <a:pt x="914400" y="50042"/>
                    </a:cubicBezTo>
                    <a:cubicBezTo>
                      <a:pt x="1207827" y="0"/>
                      <a:pt x="1483057" y="632346"/>
                      <a:pt x="1760561" y="814316"/>
                    </a:cubicBezTo>
                    <a:cubicBezTo>
                      <a:pt x="2038066" y="996286"/>
                      <a:pt x="2308746" y="1069074"/>
                      <a:pt x="2579427" y="1141863"/>
                    </a:cubicBezTo>
                  </a:path>
                </a:pathLst>
              </a:custGeom>
              <a:solidFill>
                <a:schemeClr val="bg1">
                  <a:alpha val="58000"/>
                </a:schemeClr>
              </a:solidFill>
              <a:ln w="6350">
                <a:solidFill>
                  <a:schemeClr val="tx1"/>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9" name="Freeform 28"/>
              <p:cNvSpPr/>
              <p:nvPr/>
            </p:nvSpPr>
            <p:spPr>
              <a:xfrm>
                <a:off x="5827594" y="696036"/>
                <a:ext cx="7028597" cy="805218"/>
              </a:xfrm>
              <a:custGeom>
                <a:avLst/>
                <a:gdLst>
                  <a:gd name="connsiteX0" fmla="*/ 0 w 7028597"/>
                  <a:gd name="connsiteY0" fmla="*/ 648268 h 648268"/>
                  <a:gd name="connsiteX1" fmla="*/ 2565779 w 7028597"/>
                  <a:gd name="connsiteY1" fmla="*/ 102358 h 648268"/>
                  <a:gd name="connsiteX2" fmla="*/ 3439236 w 7028597"/>
                  <a:gd name="connsiteY2" fmla="*/ 34119 h 648268"/>
                  <a:gd name="connsiteX3" fmla="*/ 4831307 w 7028597"/>
                  <a:gd name="connsiteY3" fmla="*/ 143301 h 648268"/>
                  <a:gd name="connsiteX4" fmla="*/ 6400800 w 7028597"/>
                  <a:gd name="connsiteY4" fmla="*/ 443552 h 648268"/>
                  <a:gd name="connsiteX5" fmla="*/ 7028597 w 7028597"/>
                  <a:gd name="connsiteY5" fmla="*/ 634620 h 6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8597" h="648268">
                    <a:moveTo>
                      <a:pt x="0" y="648268"/>
                    </a:moveTo>
                    <a:lnTo>
                      <a:pt x="2565779" y="102358"/>
                    </a:lnTo>
                    <a:cubicBezTo>
                      <a:pt x="3138985" y="0"/>
                      <a:pt x="3061648" y="27295"/>
                      <a:pt x="3439236" y="34119"/>
                    </a:cubicBezTo>
                    <a:cubicBezTo>
                      <a:pt x="3816824" y="40943"/>
                      <a:pt x="4337713" y="75062"/>
                      <a:pt x="4831307" y="143301"/>
                    </a:cubicBezTo>
                    <a:cubicBezTo>
                      <a:pt x="5324901" y="211540"/>
                      <a:pt x="6034585" y="361665"/>
                      <a:pt x="6400800" y="443552"/>
                    </a:cubicBezTo>
                    <a:cubicBezTo>
                      <a:pt x="6767015" y="525439"/>
                      <a:pt x="6897806" y="580029"/>
                      <a:pt x="7028597" y="634620"/>
                    </a:cubicBezTo>
                  </a:path>
                </a:pathLst>
              </a:custGeom>
              <a:solidFill>
                <a:schemeClr val="accent2">
                  <a:lumMod val="40000"/>
                  <a:lumOff val="60000"/>
                  <a:alpha val="51000"/>
                </a:schemeClr>
              </a:solidFill>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0" name="Line 160"/>
              <p:cNvSpPr>
                <a:spLocks noChangeShapeType="1"/>
              </p:cNvSpPr>
              <p:nvPr/>
            </p:nvSpPr>
            <p:spPr bwMode="auto">
              <a:xfrm flipV="1">
                <a:off x="5822282" y="1506392"/>
                <a:ext cx="3438533" cy="0"/>
              </a:xfrm>
              <a:prstGeom prst="line">
                <a:avLst/>
              </a:prstGeom>
              <a:noFill/>
              <a:ln w="22225">
                <a:solidFill>
                  <a:schemeClr val="tx1"/>
                </a:solidFill>
                <a:round/>
                <a:headEnd/>
                <a:tailEnd type="triangle" w="med" len="med"/>
              </a:ln>
            </p:spPr>
            <p:txBody>
              <a:bodyPr/>
              <a:lstStyle/>
              <a:p>
                <a:endParaRPr lang="de-DE"/>
              </a:p>
            </p:txBody>
          </p:sp>
          <p:sp>
            <p:nvSpPr>
              <p:cNvPr id="31" name="Rectangle 30"/>
              <p:cNvSpPr/>
              <p:nvPr/>
            </p:nvSpPr>
            <p:spPr bwMode="auto">
              <a:xfrm>
                <a:off x="9266830" y="723331"/>
                <a:ext cx="3712191" cy="818866"/>
              </a:xfrm>
              <a:prstGeom prst="rect">
                <a:avLst/>
              </a:prstGeom>
              <a:solidFill>
                <a:schemeClr val="bg1"/>
              </a:solidFill>
              <a:ln w="9525">
                <a:noFill/>
                <a:miter lim="800000"/>
                <a:headEnd/>
                <a:tailEnd/>
              </a:ln>
              <a:effectLst/>
            </p:spPr>
            <p:txBody>
              <a:bodyPr wrap="none" rtlCol="0" anchor="ctr">
                <a:prstTxWarp prst="textNoShape">
                  <a:avLst/>
                </a:prstTxWarp>
              </a:bodyPr>
              <a:lstStyle/>
              <a:p>
                <a:pPr algn="ctr"/>
                <a:endParaRPr lang="de-DE"/>
              </a:p>
            </p:txBody>
          </p:sp>
        </p:grpSp>
        <p:sp>
          <p:nvSpPr>
            <p:cNvPr id="17" name="TextBox 16"/>
            <p:cNvSpPr txBox="1"/>
            <p:nvPr/>
          </p:nvSpPr>
          <p:spPr>
            <a:xfrm>
              <a:off x="4229473" y="4176210"/>
              <a:ext cx="1940796" cy="523220"/>
            </a:xfrm>
            <a:prstGeom prst="rect">
              <a:avLst/>
            </a:prstGeom>
            <a:noFill/>
          </p:spPr>
          <p:txBody>
            <a:bodyPr wrap="none" rtlCol="0">
              <a:spAutoFit/>
            </a:bodyPr>
            <a:lstStyle/>
            <a:p>
              <a:pPr algn="ctr"/>
              <a:r>
                <a:rPr lang="de-DE" sz="1400" dirty="0" smtClean="0">
                  <a:latin typeface="Arial" pitchFamily="34" charset="0"/>
                  <a:cs typeface="Arial" pitchFamily="34" charset="0"/>
                </a:rPr>
                <a:t>Short-</a:t>
              </a:r>
              <a:r>
                <a:rPr lang="de-DE" sz="1400" dirty="0" err="1" smtClean="0">
                  <a:latin typeface="Arial" pitchFamily="34" charset="0"/>
                  <a:cs typeface="Arial" pitchFamily="34" charset="0"/>
                </a:rPr>
                <a:t>term</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memory</a:t>
              </a:r>
              <a:endParaRPr lang="de-DE" sz="1400" dirty="0" smtClean="0">
                <a:latin typeface="Arial" pitchFamily="34" charset="0"/>
                <a:cs typeface="Arial" pitchFamily="34" charset="0"/>
              </a:endParaRPr>
            </a:p>
            <a:p>
              <a:pPr algn="ctr"/>
              <a:r>
                <a:rPr lang="de-DE" sz="1400" dirty="0" smtClean="0">
                  <a:latin typeface="Arial" pitchFamily="34" charset="0"/>
                  <a:cs typeface="Arial" pitchFamily="34" charset="0"/>
                </a:rPr>
                <a:t>(</a:t>
              </a:r>
              <a:r>
                <a:rPr lang="de-DE" sz="1400" dirty="0" err="1" smtClean="0">
                  <a:latin typeface="Arial" pitchFamily="34" charset="0"/>
                  <a:cs typeface="Arial" pitchFamily="34" charset="0"/>
                </a:rPr>
                <a:t>seconds</a:t>
              </a:r>
              <a:r>
                <a:rPr lang="de-DE" sz="1400" dirty="0" smtClean="0">
                  <a:latin typeface="Arial" pitchFamily="34" charset="0"/>
                  <a:cs typeface="Arial" pitchFamily="34" charset="0"/>
                </a:rPr>
                <a:t>/</a:t>
              </a:r>
              <a:r>
                <a:rPr lang="de-DE" sz="1400" dirty="0" err="1" smtClean="0">
                  <a:latin typeface="Arial" pitchFamily="34" charset="0"/>
                  <a:cs typeface="Arial" pitchFamily="34" charset="0"/>
                </a:rPr>
                <a:t>hours</a:t>
              </a:r>
              <a:r>
                <a:rPr lang="de-DE" sz="1400" dirty="0" smtClean="0">
                  <a:latin typeface="Arial" pitchFamily="34" charset="0"/>
                  <a:cs typeface="Arial" pitchFamily="34" charset="0"/>
                </a:rPr>
                <a:t>)</a:t>
              </a:r>
              <a:endParaRPr lang="de-DE" sz="1400" dirty="0">
                <a:latin typeface="Arial" pitchFamily="34" charset="0"/>
                <a:cs typeface="Arial" pitchFamily="34" charset="0"/>
              </a:endParaRPr>
            </a:p>
          </p:txBody>
        </p:sp>
        <p:sp>
          <p:nvSpPr>
            <p:cNvPr id="18" name="TextBox 17"/>
            <p:cNvSpPr txBox="1"/>
            <p:nvPr/>
          </p:nvSpPr>
          <p:spPr>
            <a:xfrm>
              <a:off x="4942964" y="6155137"/>
              <a:ext cx="2490826" cy="307777"/>
            </a:xfrm>
            <a:prstGeom prst="rect">
              <a:avLst/>
            </a:prstGeom>
            <a:noFill/>
          </p:spPr>
          <p:txBody>
            <a:bodyPr wrap="none" rtlCol="0">
              <a:spAutoFit/>
            </a:bodyPr>
            <a:lstStyle/>
            <a:p>
              <a:r>
                <a:rPr lang="de-DE" sz="1400" dirty="0" err="1" smtClean="0">
                  <a:latin typeface="Arial" pitchFamily="34" charset="0"/>
                  <a:cs typeface="Arial" pitchFamily="34" charset="0"/>
                </a:rPr>
                <a:t>McGaugh</a:t>
              </a:r>
              <a:r>
                <a:rPr lang="de-DE" sz="1400" dirty="0" smtClean="0">
                  <a:latin typeface="Arial" pitchFamily="34" charset="0"/>
                  <a:cs typeface="Arial" pitchFamily="34" charset="0"/>
                </a:rPr>
                <a:t> (2000) </a:t>
              </a:r>
              <a:r>
                <a:rPr lang="de-DE" sz="1400" i="1" dirty="0" smtClean="0">
                  <a:latin typeface="Arial" pitchFamily="34" charset="0"/>
                  <a:cs typeface="Arial" pitchFamily="34" charset="0"/>
                </a:rPr>
                <a:t>Science</a:t>
              </a:r>
              <a:endParaRPr lang="de-DE" sz="1400" i="1" dirty="0">
                <a:latin typeface="Arial" pitchFamily="34" charset="0"/>
                <a:cs typeface="Arial" pitchFamily="34" charset="0"/>
              </a:endParaRPr>
            </a:p>
          </p:txBody>
        </p:sp>
        <p:sp>
          <p:nvSpPr>
            <p:cNvPr id="19" name="Text Box 161"/>
            <p:cNvSpPr txBox="1">
              <a:spLocks noChangeArrowheads="1"/>
            </p:cNvSpPr>
            <p:nvPr/>
          </p:nvSpPr>
          <p:spPr bwMode="auto">
            <a:xfrm>
              <a:off x="7171073" y="6096984"/>
              <a:ext cx="272671" cy="338554"/>
            </a:xfrm>
            <a:prstGeom prst="rect">
              <a:avLst/>
            </a:prstGeom>
            <a:noFill/>
            <a:ln w="9525">
              <a:noFill/>
              <a:miter lim="800000"/>
              <a:headEnd/>
              <a:tailEnd/>
            </a:ln>
          </p:spPr>
          <p:txBody>
            <a:bodyPr wrap="none">
              <a:spAutoFit/>
            </a:bodyPr>
            <a:lstStyle/>
            <a:p>
              <a:r>
                <a:rPr lang="de-DE" sz="1600" dirty="0" smtClean="0">
                  <a:latin typeface="Arial" pitchFamily="34" charset="0"/>
                  <a:cs typeface="Arial" pitchFamily="34" charset="0"/>
                </a:rPr>
                <a:t>t</a:t>
              </a:r>
              <a:endParaRPr lang="de-DE" sz="1600" dirty="0">
                <a:latin typeface="Arial" pitchFamily="34" charset="0"/>
                <a:cs typeface="Arial" pitchFamily="34" charset="0"/>
              </a:endParaRPr>
            </a:p>
          </p:txBody>
        </p:sp>
        <p:sp>
          <p:nvSpPr>
            <p:cNvPr id="20" name="TextBox 19"/>
            <p:cNvSpPr txBox="1"/>
            <p:nvPr/>
          </p:nvSpPr>
          <p:spPr>
            <a:xfrm>
              <a:off x="4903983" y="4683458"/>
              <a:ext cx="1906532" cy="523220"/>
            </a:xfrm>
            <a:prstGeom prst="rect">
              <a:avLst/>
            </a:prstGeom>
            <a:noFill/>
          </p:spPr>
          <p:txBody>
            <a:bodyPr wrap="none" rtlCol="0">
              <a:spAutoFit/>
            </a:bodyPr>
            <a:lstStyle/>
            <a:p>
              <a:pPr algn="ctr"/>
              <a:r>
                <a:rPr lang="de-DE" sz="1400" dirty="0" smtClean="0">
                  <a:latin typeface="Arial" pitchFamily="34" charset="0"/>
                  <a:cs typeface="Arial" pitchFamily="34" charset="0"/>
                </a:rPr>
                <a:t>Long-</a:t>
              </a:r>
              <a:r>
                <a:rPr lang="de-DE" sz="1400" dirty="0" err="1" smtClean="0">
                  <a:latin typeface="Arial" pitchFamily="34" charset="0"/>
                  <a:cs typeface="Arial" pitchFamily="34" charset="0"/>
                </a:rPr>
                <a:t>term</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memory</a:t>
              </a:r>
              <a:endParaRPr lang="de-DE" sz="1400" dirty="0" smtClean="0">
                <a:latin typeface="Arial" pitchFamily="34" charset="0"/>
                <a:cs typeface="Arial" pitchFamily="34" charset="0"/>
              </a:endParaRPr>
            </a:p>
            <a:p>
              <a:pPr algn="ctr"/>
              <a:r>
                <a:rPr lang="de-DE" sz="1400" dirty="0" smtClean="0">
                  <a:latin typeface="Arial" pitchFamily="34" charset="0"/>
                  <a:cs typeface="Arial" pitchFamily="34" charset="0"/>
                </a:rPr>
                <a:t>(</a:t>
              </a:r>
              <a:r>
                <a:rPr lang="de-DE" sz="1400" dirty="0" err="1" smtClean="0">
                  <a:latin typeface="Arial" pitchFamily="34" charset="0"/>
                  <a:cs typeface="Arial" pitchFamily="34" charset="0"/>
                </a:rPr>
                <a:t>hours</a:t>
              </a:r>
              <a:r>
                <a:rPr lang="de-DE" sz="1400" dirty="0" smtClean="0">
                  <a:latin typeface="Arial" pitchFamily="34" charset="0"/>
                  <a:cs typeface="Arial" pitchFamily="34" charset="0"/>
                </a:rPr>
                <a:t>/</a:t>
              </a:r>
              <a:r>
                <a:rPr lang="de-DE" sz="1400" dirty="0" err="1" smtClean="0">
                  <a:latin typeface="Arial" pitchFamily="34" charset="0"/>
                  <a:cs typeface="Arial" pitchFamily="34" charset="0"/>
                </a:rPr>
                <a:t>months</a:t>
              </a:r>
              <a:r>
                <a:rPr lang="de-DE" sz="1400" dirty="0" smtClean="0">
                  <a:latin typeface="Arial" pitchFamily="34" charset="0"/>
                  <a:cs typeface="Arial" pitchFamily="34" charset="0"/>
                </a:rPr>
                <a:t>)</a:t>
              </a:r>
              <a:endParaRPr lang="de-DE" sz="1400" dirty="0">
                <a:latin typeface="Arial" pitchFamily="34" charset="0"/>
                <a:cs typeface="Arial" pitchFamily="34" charset="0"/>
              </a:endParaRPr>
            </a:p>
          </p:txBody>
        </p:sp>
        <p:sp>
          <p:nvSpPr>
            <p:cNvPr id="21" name="TextBox 20"/>
            <p:cNvSpPr txBox="1"/>
            <p:nvPr/>
          </p:nvSpPr>
          <p:spPr>
            <a:xfrm>
              <a:off x="5471196" y="5409060"/>
              <a:ext cx="2086870" cy="523220"/>
            </a:xfrm>
            <a:prstGeom prst="rect">
              <a:avLst/>
            </a:prstGeom>
            <a:noFill/>
          </p:spPr>
          <p:txBody>
            <a:bodyPr wrap="none" rtlCol="0">
              <a:spAutoFit/>
            </a:bodyPr>
            <a:lstStyle/>
            <a:p>
              <a:pPr algn="ctr"/>
              <a:r>
                <a:rPr lang="de-DE" sz="1400" dirty="0" smtClean="0">
                  <a:latin typeface="Arial" pitchFamily="34" charset="0"/>
                  <a:cs typeface="Arial" pitchFamily="34" charset="0"/>
                </a:rPr>
                <a:t>Long-</a:t>
              </a:r>
              <a:r>
                <a:rPr lang="de-DE" sz="1400" dirty="0" err="1" smtClean="0">
                  <a:latin typeface="Arial" pitchFamily="34" charset="0"/>
                  <a:cs typeface="Arial" pitchFamily="34" charset="0"/>
                </a:rPr>
                <a:t>lasting</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memory</a:t>
              </a:r>
              <a:endParaRPr lang="de-DE" sz="1400" dirty="0" smtClean="0">
                <a:latin typeface="Arial" pitchFamily="34" charset="0"/>
                <a:cs typeface="Arial" pitchFamily="34" charset="0"/>
              </a:endParaRPr>
            </a:p>
            <a:p>
              <a:pPr algn="ctr"/>
              <a:r>
                <a:rPr lang="de-DE" sz="1400" dirty="0" smtClean="0">
                  <a:latin typeface="Arial" pitchFamily="34" charset="0"/>
                  <a:cs typeface="Arial" pitchFamily="34" charset="0"/>
                </a:rPr>
                <a:t>(</a:t>
              </a:r>
              <a:r>
                <a:rPr lang="de-DE" sz="1400" dirty="0" err="1" smtClean="0">
                  <a:latin typeface="Arial" pitchFamily="34" charset="0"/>
                  <a:cs typeface="Arial" pitchFamily="34" charset="0"/>
                </a:rPr>
                <a:t>months</a:t>
              </a:r>
              <a:r>
                <a:rPr lang="de-DE" sz="1400" dirty="0" smtClean="0">
                  <a:latin typeface="Arial" pitchFamily="34" charset="0"/>
                  <a:cs typeface="Arial" pitchFamily="34" charset="0"/>
                </a:rPr>
                <a:t>/</a:t>
              </a:r>
              <a:r>
                <a:rPr lang="de-DE" sz="1400" dirty="0" err="1" smtClean="0">
                  <a:latin typeface="Arial" pitchFamily="34" charset="0"/>
                  <a:cs typeface="Arial" pitchFamily="34" charset="0"/>
                </a:rPr>
                <a:t>lifetime</a:t>
              </a:r>
              <a:r>
                <a:rPr lang="de-DE" sz="1400" dirty="0" smtClean="0">
                  <a:latin typeface="Arial" pitchFamily="34" charset="0"/>
                  <a:cs typeface="Arial" pitchFamily="34" charset="0"/>
                </a:rPr>
                <a:t>)</a:t>
              </a:r>
              <a:endParaRPr lang="de-DE" sz="1400" dirty="0">
                <a:latin typeface="Arial" pitchFamily="34" charset="0"/>
                <a:cs typeface="Arial" pitchFamily="34" charset="0"/>
              </a:endParaRPr>
            </a:p>
          </p:txBody>
        </p:sp>
        <p:cxnSp>
          <p:nvCxnSpPr>
            <p:cNvPr id="22" name="Straight Arrow Connector 21"/>
            <p:cNvCxnSpPr/>
            <p:nvPr/>
          </p:nvCxnSpPr>
          <p:spPr>
            <a:xfrm rot="10800000" flipV="1">
              <a:off x="4234321" y="4449170"/>
              <a:ext cx="283088" cy="111482"/>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V="1">
              <a:off x="4932642" y="4954136"/>
              <a:ext cx="335395" cy="86467"/>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V="1">
              <a:off x="6714701" y="5199799"/>
              <a:ext cx="341193" cy="177417"/>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2756182" y="1629878"/>
            <a:ext cx="992579" cy="369332"/>
          </a:xfrm>
          <a:prstGeom prst="rect">
            <a:avLst/>
          </a:prstGeom>
          <a:noFill/>
        </p:spPr>
        <p:txBody>
          <a:bodyPr wrap="none" rtlCol="0">
            <a:spAutoFit/>
          </a:bodyPr>
          <a:lstStyle/>
          <a:p>
            <a:pPr>
              <a:spcAft>
                <a:spcPts val="1200"/>
              </a:spcAft>
            </a:pPr>
            <a:r>
              <a:rPr lang="de-DE" sz="1800" dirty="0" err="1" smtClean="0">
                <a:solidFill>
                  <a:srgbClr val="00B050"/>
                </a:solidFill>
                <a:latin typeface="Arial" pitchFamily="34" charset="0"/>
                <a:cs typeface="Arial" pitchFamily="34" charset="0"/>
              </a:rPr>
              <a:t>sensory</a:t>
            </a:r>
            <a:endParaRPr lang="en-US" sz="1800" dirty="0" err="1" smtClean="0">
              <a:solidFill>
                <a:srgbClr val="00B050"/>
              </a:solidFill>
              <a:latin typeface="Arial" pitchFamily="34" charset="0"/>
              <a:cs typeface="Arial" pitchFamily="34" charset="0"/>
            </a:endParaRPr>
          </a:p>
        </p:txBody>
      </p:sp>
      <p:sp>
        <p:nvSpPr>
          <p:cNvPr id="32" name="TextBox 31"/>
          <p:cNvSpPr txBox="1"/>
          <p:nvPr/>
        </p:nvSpPr>
        <p:spPr>
          <a:xfrm>
            <a:off x="3665470" y="1841119"/>
            <a:ext cx="1556836" cy="369332"/>
          </a:xfrm>
          <a:prstGeom prst="rect">
            <a:avLst/>
          </a:prstGeom>
          <a:noFill/>
        </p:spPr>
        <p:txBody>
          <a:bodyPr wrap="none" rtlCol="0">
            <a:spAutoFit/>
          </a:bodyPr>
          <a:lstStyle/>
          <a:p>
            <a:pPr>
              <a:spcAft>
                <a:spcPts val="1200"/>
              </a:spcAft>
            </a:pPr>
            <a:r>
              <a:rPr lang="de-DE" sz="1800" dirty="0">
                <a:solidFill>
                  <a:srgbClr val="3366FF"/>
                </a:solidFill>
                <a:latin typeface="Arial" pitchFamily="34" charset="0"/>
                <a:cs typeface="Arial" pitchFamily="34" charset="0"/>
              </a:rPr>
              <a:t>m</a:t>
            </a:r>
            <a:r>
              <a:rPr lang="de-DE" sz="1800" dirty="0" smtClean="0">
                <a:solidFill>
                  <a:srgbClr val="3366FF"/>
                </a:solidFill>
                <a:latin typeface="Arial" pitchFamily="34" charset="0"/>
                <a:cs typeface="Arial" pitchFamily="34" charset="0"/>
              </a:rPr>
              <a:t>otor-</a:t>
            </a:r>
            <a:r>
              <a:rPr lang="de-DE" sz="1800" dirty="0" err="1" smtClean="0">
                <a:solidFill>
                  <a:srgbClr val="3366FF"/>
                </a:solidFill>
                <a:latin typeface="Arial" pitchFamily="34" charset="0"/>
                <a:cs typeface="Arial" pitchFamily="34" charset="0"/>
              </a:rPr>
              <a:t>related</a:t>
            </a:r>
            <a:endParaRPr lang="en-US" sz="1800" dirty="0" err="1" smtClean="0">
              <a:solidFill>
                <a:srgbClr val="3366FF"/>
              </a:solidFill>
              <a:latin typeface="Arial" pitchFamily="34" charset="0"/>
              <a:cs typeface="Arial" pitchFamily="34" charset="0"/>
            </a:endParaRPr>
          </a:p>
        </p:txBody>
      </p:sp>
      <p:sp>
        <p:nvSpPr>
          <p:cNvPr id="33" name="TextBox 32"/>
          <p:cNvSpPr txBox="1"/>
          <p:nvPr/>
        </p:nvSpPr>
        <p:spPr>
          <a:xfrm>
            <a:off x="6288663" y="1837689"/>
            <a:ext cx="1954381" cy="369332"/>
          </a:xfrm>
          <a:prstGeom prst="rect">
            <a:avLst/>
          </a:prstGeom>
          <a:noFill/>
        </p:spPr>
        <p:txBody>
          <a:bodyPr wrap="none" rtlCol="0">
            <a:spAutoFit/>
          </a:bodyPr>
          <a:lstStyle/>
          <a:p>
            <a:pPr>
              <a:spcAft>
                <a:spcPts val="1200"/>
              </a:spcAft>
            </a:pPr>
            <a:r>
              <a:rPr lang="de-DE" sz="1800" dirty="0" err="1">
                <a:solidFill>
                  <a:srgbClr val="FF0000"/>
                </a:solidFill>
                <a:latin typeface="Arial" pitchFamily="34" charset="0"/>
                <a:cs typeface="Arial" pitchFamily="34" charset="0"/>
              </a:rPr>
              <a:t>e</a:t>
            </a:r>
            <a:r>
              <a:rPr lang="de-DE" sz="1800" dirty="0" err="1" smtClean="0">
                <a:solidFill>
                  <a:srgbClr val="FF0000"/>
                </a:solidFill>
                <a:latin typeface="Arial" pitchFamily="34" charset="0"/>
                <a:cs typeface="Arial" pitchFamily="34" charset="0"/>
              </a:rPr>
              <a:t>xecutive</a:t>
            </a:r>
            <a:r>
              <a:rPr lang="de-DE" sz="1800" dirty="0" smtClean="0">
                <a:solidFill>
                  <a:srgbClr val="FF0000"/>
                </a:solidFill>
                <a:latin typeface="Arial" pitchFamily="34" charset="0"/>
                <a:cs typeface="Arial" pitchFamily="34" charset="0"/>
              </a:rPr>
              <a:t> </a:t>
            </a:r>
            <a:r>
              <a:rPr lang="de-DE" sz="1800" dirty="0" err="1" smtClean="0">
                <a:solidFill>
                  <a:srgbClr val="FF0000"/>
                </a:solidFill>
                <a:latin typeface="Arial" pitchFamily="34" charset="0"/>
                <a:cs typeface="Arial" pitchFamily="34" charset="0"/>
              </a:rPr>
              <a:t>system</a:t>
            </a:r>
            <a:endParaRPr lang="en-US" sz="1800" dirty="0" err="1" smtClean="0">
              <a:solidFill>
                <a:srgbClr val="FF0000"/>
              </a:solidFill>
              <a:latin typeface="Arial" pitchFamily="34" charset="0"/>
              <a:cs typeface="Arial" pitchFamily="34" charset="0"/>
            </a:endParaRPr>
          </a:p>
        </p:txBody>
      </p:sp>
      <p:sp>
        <p:nvSpPr>
          <p:cNvPr id="34" name="Text Box 8"/>
          <p:cNvSpPr txBox="1">
            <a:spLocks noChangeArrowheads="1"/>
          </p:cNvSpPr>
          <p:nvPr/>
        </p:nvSpPr>
        <p:spPr bwMode="auto">
          <a:xfrm>
            <a:off x="192359" y="213292"/>
            <a:ext cx="861274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en-US" sz="3000" dirty="0" smtClean="0">
                <a:solidFill>
                  <a:srgbClr val="0070C0"/>
                </a:solidFill>
                <a:cs typeface="Arial" pitchFamily="34" charset="0"/>
              </a:rPr>
              <a:t>Discussion:</a:t>
            </a:r>
          </a:p>
          <a:p>
            <a:pPr algn="ctr" eaLnBrk="1" hangingPunct="1"/>
            <a:r>
              <a:rPr lang="en-US" sz="3000" dirty="0" smtClean="0">
                <a:solidFill>
                  <a:srgbClr val="0070C0"/>
                </a:solidFill>
                <a:cs typeface="Arial" pitchFamily="34" charset="0"/>
              </a:rPr>
              <a:t>Presumable Different Phases of Motor Learning?!</a:t>
            </a:r>
          </a:p>
        </p:txBody>
      </p:sp>
    </p:spTree>
    <p:extLst>
      <p:ext uri="{BB962C8B-B14F-4D97-AF65-F5344CB8AC3E}">
        <p14:creationId xmlns:p14="http://schemas.microsoft.com/office/powerpoint/2010/main" xmlns="" val="32602214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tx1">
                    <a:lumMod val="65000"/>
                    <a:lumOff val="35000"/>
                  </a:schemeClr>
                </a:solidFill>
                <a:latin typeface="Verdana" pitchFamily="34" charset="0"/>
                <a:ea typeface="Verdana" pitchFamily="34" charset="0"/>
                <a:cs typeface="Verdana" pitchFamily="34" charset="0"/>
              </a:rPr>
              <a:t>Neurons&amp;Molecules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Neuroimaging&amp;Humans</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223215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77802" y="1694534"/>
            <a:ext cx="8813798" cy="5078313"/>
          </a:xfrm>
          <a:prstGeom prst="rect">
            <a:avLst/>
          </a:prstGeom>
          <a:solidFill>
            <a:srgbClr val="C0C0C0">
              <a:alpha val="30000"/>
            </a:srgbClr>
          </a:solidFill>
          <a:ln w="9525">
            <a:noFill/>
            <a:miter lim="800000"/>
            <a:headEnd/>
            <a:tailEnd/>
          </a:ln>
          <a:effectLst/>
        </p:spPr>
        <p:txBody>
          <a:bodyPr wrap="square">
            <a:spAutoFit/>
          </a:bodyPr>
          <a:lstStyle/>
          <a:p>
            <a:r>
              <a:rPr lang="de-DE" sz="1800" dirty="0" smtClean="0"/>
              <a:t>Cross-</a:t>
            </a:r>
            <a:r>
              <a:rPr lang="de-DE" sz="1800" dirty="0" err="1"/>
              <a:t>s</a:t>
            </a:r>
            <a:r>
              <a:rPr lang="de-DE" sz="1800" dirty="0" err="1" smtClean="0"/>
              <a:t>ectional</a:t>
            </a:r>
            <a:r>
              <a:rPr lang="de-DE" sz="1800" dirty="0" smtClean="0"/>
              <a:t> </a:t>
            </a:r>
            <a:r>
              <a:rPr lang="de-DE" sz="1800" dirty="0" err="1" smtClean="0"/>
              <a:t>studies</a:t>
            </a:r>
            <a:r>
              <a:rPr lang="de-DE" sz="1800" dirty="0" smtClean="0"/>
              <a:t> </a:t>
            </a:r>
            <a:r>
              <a:rPr lang="de-DE" sz="1800" dirty="0" err="1" smtClean="0"/>
              <a:t>show</a:t>
            </a:r>
            <a:r>
              <a:rPr lang="de-DE" sz="1800" dirty="0" smtClean="0"/>
              <a:t> </a:t>
            </a:r>
            <a:r>
              <a:rPr lang="de-DE" sz="1800" dirty="0" err="1" smtClean="0"/>
              <a:t>increased</a:t>
            </a:r>
            <a:r>
              <a:rPr lang="de-DE" sz="1800" dirty="0" smtClean="0"/>
              <a:t> </a:t>
            </a:r>
            <a:r>
              <a:rPr lang="de-DE" sz="1800" dirty="0" err="1" smtClean="0"/>
              <a:t>grey</a:t>
            </a:r>
            <a:r>
              <a:rPr lang="de-DE" sz="1800" dirty="0" smtClean="0"/>
              <a:t> matter </a:t>
            </a:r>
            <a:r>
              <a:rPr lang="de-DE" sz="1800" dirty="0" err="1" smtClean="0"/>
              <a:t>density</a:t>
            </a:r>
            <a:r>
              <a:rPr lang="de-DE" sz="1800" dirty="0" smtClean="0"/>
              <a:t> </a:t>
            </a:r>
            <a:r>
              <a:rPr lang="de-DE" sz="1800" dirty="0" err="1" smtClean="0"/>
              <a:t>and</a:t>
            </a:r>
            <a:r>
              <a:rPr lang="de-DE" sz="1800" dirty="0" smtClean="0"/>
              <a:t> </a:t>
            </a:r>
            <a:r>
              <a:rPr lang="de-DE" sz="1800" dirty="0" err="1" smtClean="0"/>
              <a:t>enlargement</a:t>
            </a:r>
            <a:r>
              <a:rPr lang="de-DE" sz="1800" dirty="0" smtClean="0"/>
              <a:t> </a:t>
            </a:r>
            <a:r>
              <a:rPr lang="de-DE" sz="1800" dirty="0" err="1" smtClean="0"/>
              <a:t>of</a:t>
            </a:r>
            <a:r>
              <a:rPr lang="de-DE" sz="1800" dirty="0" smtClean="0"/>
              <a:t> </a:t>
            </a:r>
            <a:r>
              <a:rPr lang="de-DE" sz="1800" dirty="0" err="1" smtClean="0"/>
              <a:t>grey</a:t>
            </a:r>
            <a:r>
              <a:rPr lang="de-DE" sz="1800" dirty="0" smtClean="0"/>
              <a:t> matter </a:t>
            </a:r>
            <a:r>
              <a:rPr lang="de-DE" sz="1800" dirty="0" err="1" smtClean="0"/>
              <a:t>with</a:t>
            </a:r>
            <a:r>
              <a:rPr lang="de-DE" sz="1800" dirty="0" smtClean="0"/>
              <a:t> </a:t>
            </a:r>
            <a:r>
              <a:rPr lang="de-DE" sz="1800" dirty="0" err="1" smtClean="0"/>
              <a:t>presumable</a:t>
            </a:r>
            <a:r>
              <a:rPr lang="de-DE" sz="1800" dirty="0" smtClean="0"/>
              <a:t> </a:t>
            </a:r>
            <a:r>
              <a:rPr lang="de-DE" sz="1800" dirty="0" err="1" smtClean="0"/>
              <a:t>long</a:t>
            </a:r>
            <a:r>
              <a:rPr lang="de-DE" sz="1800" dirty="0" smtClean="0"/>
              <a:t>-term </a:t>
            </a:r>
            <a:r>
              <a:rPr lang="de-DE" sz="1800" dirty="0" err="1" smtClean="0"/>
              <a:t>functional</a:t>
            </a:r>
            <a:r>
              <a:rPr lang="de-DE" sz="1800" dirty="0" smtClean="0"/>
              <a:t> </a:t>
            </a:r>
            <a:r>
              <a:rPr lang="de-DE" sz="1800" dirty="0" err="1" smtClean="0"/>
              <a:t>increase</a:t>
            </a:r>
            <a:endParaRPr lang="de-DE" sz="1800" dirty="0" smtClean="0"/>
          </a:p>
          <a:p>
            <a:endParaRPr lang="de-DE" sz="1800" dirty="0" smtClean="0"/>
          </a:p>
          <a:p>
            <a:r>
              <a:rPr lang="de-DE" sz="1800" dirty="0" err="1" smtClean="0"/>
              <a:t>During</a:t>
            </a:r>
            <a:r>
              <a:rPr lang="de-DE" sz="1800" dirty="0" smtClean="0"/>
              <a:t> </a:t>
            </a:r>
            <a:r>
              <a:rPr lang="de-DE" sz="1800" dirty="0" err="1" smtClean="0"/>
              <a:t>learning</a:t>
            </a:r>
            <a:r>
              <a:rPr lang="de-DE" sz="1800" dirty="0" smtClean="0"/>
              <a:t>, </a:t>
            </a:r>
            <a:r>
              <a:rPr lang="de-DE" sz="1800" dirty="0" err="1" smtClean="0"/>
              <a:t>structural</a:t>
            </a:r>
            <a:r>
              <a:rPr lang="de-DE" sz="1800" dirty="0" smtClean="0"/>
              <a:t> </a:t>
            </a:r>
            <a:r>
              <a:rPr lang="de-DE" sz="1800" dirty="0" err="1" smtClean="0"/>
              <a:t>changes</a:t>
            </a:r>
            <a:r>
              <a:rPr lang="de-DE" sz="1800" dirty="0" smtClean="0"/>
              <a:t> </a:t>
            </a:r>
            <a:r>
              <a:rPr lang="de-DE" sz="1800" dirty="0" err="1" smtClean="0"/>
              <a:t>have</a:t>
            </a:r>
            <a:r>
              <a:rPr lang="de-DE" sz="1800" dirty="0" smtClean="0"/>
              <a:t> </a:t>
            </a:r>
            <a:r>
              <a:rPr lang="de-DE" sz="1800" dirty="0" err="1" smtClean="0"/>
              <a:t>been</a:t>
            </a:r>
            <a:r>
              <a:rPr lang="de-DE" sz="1800" dirty="0" smtClean="0"/>
              <a:t> </a:t>
            </a:r>
            <a:r>
              <a:rPr lang="de-DE" sz="1800" dirty="0" err="1" smtClean="0"/>
              <a:t>observed</a:t>
            </a:r>
            <a:r>
              <a:rPr lang="de-DE" sz="1800" dirty="0" smtClean="0"/>
              <a:t> in </a:t>
            </a:r>
            <a:r>
              <a:rPr lang="de-DE" sz="1800" dirty="0" err="1" smtClean="0"/>
              <a:t>grey</a:t>
            </a:r>
            <a:r>
              <a:rPr lang="de-DE" sz="1800" dirty="0" smtClean="0"/>
              <a:t> matter, </a:t>
            </a:r>
            <a:r>
              <a:rPr lang="de-DE" sz="1800" dirty="0" err="1" smtClean="0"/>
              <a:t>as</a:t>
            </a:r>
            <a:r>
              <a:rPr lang="de-DE" sz="1800" dirty="0" smtClean="0"/>
              <a:t> </a:t>
            </a:r>
            <a:r>
              <a:rPr lang="de-DE" sz="1800" dirty="0" err="1" smtClean="0"/>
              <a:t>well</a:t>
            </a:r>
            <a:r>
              <a:rPr lang="de-DE" sz="1800" dirty="0" smtClean="0"/>
              <a:t> </a:t>
            </a:r>
            <a:r>
              <a:rPr lang="de-DE" sz="1800" dirty="0" err="1" smtClean="0"/>
              <a:t>as</a:t>
            </a:r>
            <a:r>
              <a:rPr lang="de-DE" sz="1800" dirty="0" smtClean="0"/>
              <a:t> </a:t>
            </a:r>
            <a:r>
              <a:rPr lang="de-DE" sz="1800" dirty="0" err="1" smtClean="0"/>
              <a:t>changes</a:t>
            </a:r>
            <a:r>
              <a:rPr lang="de-DE" sz="1800" dirty="0" smtClean="0"/>
              <a:t> in </a:t>
            </a:r>
            <a:r>
              <a:rPr lang="de-DE" sz="1800" dirty="0" err="1" smtClean="0"/>
              <a:t>functional</a:t>
            </a:r>
            <a:r>
              <a:rPr lang="de-DE" sz="1800" dirty="0" smtClean="0"/>
              <a:t> </a:t>
            </a:r>
            <a:r>
              <a:rPr lang="de-DE" sz="1800" dirty="0" err="1" smtClean="0"/>
              <a:t>and</a:t>
            </a:r>
            <a:r>
              <a:rPr lang="de-DE" sz="1800" dirty="0" smtClean="0"/>
              <a:t> </a:t>
            </a:r>
            <a:r>
              <a:rPr lang="de-DE" sz="1800" dirty="0" err="1" smtClean="0"/>
              <a:t>structural</a:t>
            </a:r>
            <a:r>
              <a:rPr lang="de-DE" sz="1800" dirty="0" smtClean="0"/>
              <a:t> </a:t>
            </a:r>
            <a:r>
              <a:rPr lang="de-DE" sz="1800" dirty="0" err="1" smtClean="0"/>
              <a:t>connectivity</a:t>
            </a:r>
            <a:endParaRPr lang="de-DE" sz="1800" dirty="0" smtClean="0"/>
          </a:p>
          <a:p>
            <a:endParaRPr lang="de-DE" sz="1800" dirty="0"/>
          </a:p>
          <a:p>
            <a:r>
              <a:rPr lang="de-DE" sz="1800" dirty="0" err="1" smtClean="0"/>
              <a:t>Structural</a:t>
            </a:r>
            <a:r>
              <a:rPr lang="de-DE" sz="1800" dirty="0" smtClean="0"/>
              <a:t> </a:t>
            </a:r>
            <a:r>
              <a:rPr lang="de-DE" sz="1800" dirty="0" err="1" smtClean="0"/>
              <a:t>changes</a:t>
            </a:r>
            <a:r>
              <a:rPr lang="de-DE" sz="1800" dirty="0" smtClean="0"/>
              <a:t> </a:t>
            </a:r>
            <a:r>
              <a:rPr lang="de-DE" sz="1800" dirty="0" err="1" smtClean="0"/>
              <a:t>during</a:t>
            </a:r>
            <a:r>
              <a:rPr lang="de-DE" sz="1800" dirty="0" smtClean="0"/>
              <a:t> </a:t>
            </a:r>
            <a:r>
              <a:rPr lang="de-DE" sz="1800" dirty="0" err="1" smtClean="0"/>
              <a:t>learning</a:t>
            </a:r>
            <a:r>
              <a:rPr lang="de-DE" sz="1800" dirty="0" smtClean="0"/>
              <a:t> </a:t>
            </a:r>
            <a:r>
              <a:rPr lang="de-DE" sz="1800" dirty="0" err="1" smtClean="0"/>
              <a:t>can</a:t>
            </a:r>
            <a:r>
              <a:rPr lang="de-DE" sz="1800" dirty="0" smtClean="0"/>
              <a:t> </a:t>
            </a:r>
            <a:r>
              <a:rPr lang="de-DE" sz="1800" dirty="0" err="1" smtClean="0"/>
              <a:t>be</a:t>
            </a:r>
            <a:r>
              <a:rPr lang="de-DE" sz="1800" dirty="0" smtClean="0"/>
              <a:t> reversible </a:t>
            </a:r>
            <a:r>
              <a:rPr lang="de-DE" sz="1800" dirty="0" err="1" smtClean="0"/>
              <a:t>despite</a:t>
            </a:r>
            <a:r>
              <a:rPr lang="de-DE" sz="1800" dirty="0" smtClean="0"/>
              <a:t> </a:t>
            </a:r>
            <a:r>
              <a:rPr lang="de-DE" sz="1800" dirty="0" err="1" smtClean="0"/>
              <a:t>continuous</a:t>
            </a:r>
            <a:r>
              <a:rPr lang="de-DE" sz="1800" dirty="0" smtClean="0"/>
              <a:t> </a:t>
            </a:r>
            <a:r>
              <a:rPr lang="de-DE" sz="1800" dirty="0" err="1" smtClean="0"/>
              <a:t>learning</a:t>
            </a:r>
            <a:endParaRPr lang="de-DE" sz="1800" dirty="0" smtClean="0"/>
          </a:p>
          <a:p>
            <a:endParaRPr lang="de-DE" sz="1800" dirty="0"/>
          </a:p>
          <a:p>
            <a:r>
              <a:rPr lang="de-DE" sz="1800" dirty="0" err="1" smtClean="0"/>
              <a:t>During</a:t>
            </a:r>
            <a:r>
              <a:rPr lang="de-DE" sz="1800" dirty="0" smtClean="0"/>
              <a:t> </a:t>
            </a:r>
            <a:r>
              <a:rPr lang="de-DE" sz="1800" dirty="0" err="1" smtClean="0"/>
              <a:t>learning</a:t>
            </a:r>
            <a:r>
              <a:rPr lang="de-DE" sz="1800" dirty="0" smtClean="0"/>
              <a:t> a </a:t>
            </a:r>
            <a:r>
              <a:rPr lang="de-DE" sz="1800" dirty="0" err="1" smtClean="0"/>
              <a:t>motor</a:t>
            </a:r>
            <a:r>
              <a:rPr lang="de-DE" sz="1800" dirty="0" smtClean="0"/>
              <a:t> </a:t>
            </a:r>
            <a:r>
              <a:rPr lang="de-DE" sz="1800" dirty="0" err="1" smtClean="0"/>
              <a:t>balance</a:t>
            </a:r>
            <a:r>
              <a:rPr lang="de-DE" sz="1800" dirty="0" smtClean="0"/>
              <a:t> </a:t>
            </a:r>
            <a:r>
              <a:rPr lang="de-DE" sz="1800" dirty="0" err="1" smtClean="0"/>
              <a:t>task</a:t>
            </a:r>
            <a:r>
              <a:rPr lang="de-DE" sz="1800" dirty="0" smtClean="0"/>
              <a:t>, </a:t>
            </a:r>
            <a:r>
              <a:rPr lang="de-DE" sz="1800" dirty="0" err="1" smtClean="0"/>
              <a:t>three</a:t>
            </a:r>
            <a:r>
              <a:rPr lang="de-DE" sz="1800" dirty="0" smtClean="0"/>
              <a:t> </a:t>
            </a:r>
            <a:r>
              <a:rPr lang="de-DE" sz="1800" dirty="0" err="1" smtClean="0"/>
              <a:t>phases</a:t>
            </a:r>
            <a:r>
              <a:rPr lang="de-DE" sz="1800" dirty="0" smtClean="0"/>
              <a:t> </a:t>
            </a:r>
            <a:r>
              <a:rPr lang="de-DE" sz="1800" dirty="0" err="1" smtClean="0"/>
              <a:t>can</a:t>
            </a:r>
            <a:r>
              <a:rPr lang="de-DE" sz="1800" dirty="0" smtClean="0"/>
              <a:t> </a:t>
            </a:r>
            <a:r>
              <a:rPr lang="de-DE" sz="1800" dirty="0" err="1" smtClean="0"/>
              <a:t>be</a:t>
            </a:r>
            <a:r>
              <a:rPr lang="de-DE" sz="1800" dirty="0" smtClean="0"/>
              <a:t> </a:t>
            </a:r>
            <a:r>
              <a:rPr lang="de-DE" sz="1800" dirty="0" err="1" smtClean="0"/>
              <a:t>differentiated</a:t>
            </a:r>
            <a:r>
              <a:rPr lang="de-DE" sz="1800" dirty="0" smtClean="0"/>
              <a:t>:</a:t>
            </a:r>
          </a:p>
          <a:p>
            <a:r>
              <a:rPr lang="de-DE" sz="1800" dirty="0"/>
              <a:t>	</a:t>
            </a:r>
            <a:r>
              <a:rPr lang="de-DE" sz="1800" dirty="0" smtClean="0"/>
              <a:t>- Immediate </a:t>
            </a:r>
            <a:r>
              <a:rPr lang="de-DE" sz="1800" dirty="0" err="1" smtClean="0"/>
              <a:t>activity</a:t>
            </a:r>
            <a:r>
              <a:rPr lang="de-DE" sz="1800" dirty="0" smtClean="0"/>
              <a:t> in </a:t>
            </a:r>
            <a:r>
              <a:rPr lang="de-DE" sz="1800" dirty="0" err="1" smtClean="0"/>
              <a:t>vestibular</a:t>
            </a:r>
            <a:r>
              <a:rPr lang="de-DE" sz="1800" dirty="0" smtClean="0"/>
              <a:t> </a:t>
            </a:r>
            <a:r>
              <a:rPr lang="de-DE" sz="1800" dirty="0" err="1" smtClean="0"/>
              <a:t>area</a:t>
            </a:r>
            <a:r>
              <a:rPr lang="de-DE" sz="1800" dirty="0"/>
              <a:t> </a:t>
            </a:r>
            <a:r>
              <a:rPr lang="de-DE" sz="1800" dirty="0" smtClean="0"/>
              <a:t>(</a:t>
            </a:r>
            <a:r>
              <a:rPr lang="de-DE" sz="1800" b="1" dirty="0" err="1" smtClean="0"/>
              <a:t>sensory</a:t>
            </a:r>
            <a:r>
              <a:rPr lang="de-DE" sz="1800" b="1" dirty="0" smtClean="0"/>
              <a:t> </a:t>
            </a:r>
            <a:r>
              <a:rPr lang="de-DE" sz="1800" b="1" dirty="0" err="1" smtClean="0"/>
              <a:t>areas</a:t>
            </a:r>
            <a:r>
              <a:rPr lang="de-DE" sz="1800" dirty="0" smtClean="0"/>
              <a:t>)</a:t>
            </a:r>
          </a:p>
          <a:p>
            <a:endParaRPr lang="de-DE" sz="1800" dirty="0" smtClean="0"/>
          </a:p>
          <a:p>
            <a:r>
              <a:rPr lang="de-DE" sz="1800" dirty="0"/>
              <a:t>	</a:t>
            </a:r>
            <a:r>
              <a:rPr lang="de-DE" sz="1800" dirty="0" smtClean="0"/>
              <a:t>- 1-2 </a:t>
            </a:r>
            <a:r>
              <a:rPr lang="de-DE" sz="1800" dirty="0" err="1" smtClean="0"/>
              <a:t>weeks</a:t>
            </a:r>
            <a:r>
              <a:rPr lang="de-DE" sz="1800" dirty="0" smtClean="0"/>
              <a:t>: </a:t>
            </a:r>
            <a:r>
              <a:rPr lang="de-DE" sz="1800" dirty="0" err="1" smtClean="0"/>
              <a:t>Changes</a:t>
            </a:r>
            <a:r>
              <a:rPr lang="de-DE" sz="1800" dirty="0" smtClean="0"/>
              <a:t> in GMD, </a:t>
            </a:r>
            <a:r>
              <a:rPr lang="de-DE" sz="1800" dirty="0" err="1" smtClean="0"/>
              <a:t>functional</a:t>
            </a:r>
            <a:r>
              <a:rPr lang="de-DE" sz="1800" dirty="0" smtClean="0"/>
              <a:t> </a:t>
            </a:r>
            <a:r>
              <a:rPr lang="de-DE" sz="1800" dirty="0" err="1" smtClean="0"/>
              <a:t>connectivity</a:t>
            </a:r>
            <a:r>
              <a:rPr lang="de-DE" sz="1800" dirty="0" smtClean="0"/>
              <a:t> in </a:t>
            </a:r>
            <a:r>
              <a:rPr lang="de-DE" sz="1800" b="1" dirty="0" err="1" smtClean="0"/>
              <a:t>motor</a:t>
            </a:r>
            <a:r>
              <a:rPr lang="de-DE" sz="1800" b="1" dirty="0" smtClean="0"/>
              <a:t> </a:t>
            </a:r>
            <a:r>
              <a:rPr lang="de-DE" sz="1800" b="1" dirty="0" err="1" smtClean="0"/>
              <a:t>areas</a:t>
            </a:r>
            <a:endParaRPr lang="de-DE" sz="1800" b="1" dirty="0" smtClean="0"/>
          </a:p>
          <a:p>
            <a:r>
              <a:rPr lang="de-DE" sz="1800" dirty="0"/>
              <a:t>	</a:t>
            </a:r>
            <a:endParaRPr lang="de-DE" sz="1800" dirty="0" smtClean="0"/>
          </a:p>
          <a:p>
            <a:r>
              <a:rPr lang="de-DE" sz="1800" dirty="0"/>
              <a:t>	</a:t>
            </a:r>
            <a:r>
              <a:rPr lang="de-DE" sz="1800" dirty="0" smtClean="0"/>
              <a:t>- </a:t>
            </a:r>
            <a:r>
              <a:rPr lang="de-DE" sz="1800" dirty="0" err="1" smtClean="0"/>
              <a:t>long</a:t>
            </a:r>
            <a:r>
              <a:rPr lang="de-DE" sz="1800" dirty="0" smtClean="0"/>
              <a:t>-term </a:t>
            </a:r>
            <a:r>
              <a:rPr lang="de-DE" sz="1800" dirty="0" err="1" smtClean="0"/>
              <a:t>changes</a:t>
            </a:r>
            <a:r>
              <a:rPr lang="de-DE" sz="1800" dirty="0" smtClean="0"/>
              <a:t> </a:t>
            </a:r>
            <a:r>
              <a:rPr lang="de-DE" sz="1800" dirty="0" err="1" smtClean="0"/>
              <a:t>correlating</a:t>
            </a:r>
            <a:r>
              <a:rPr lang="de-DE" sz="1800" dirty="0" smtClean="0"/>
              <a:t> </a:t>
            </a:r>
            <a:r>
              <a:rPr lang="de-DE" sz="1800" dirty="0" err="1" smtClean="0"/>
              <a:t>with</a:t>
            </a:r>
            <a:r>
              <a:rPr lang="de-DE" sz="1800" dirty="0" smtClean="0"/>
              <a:t> </a:t>
            </a:r>
            <a:r>
              <a:rPr lang="de-DE" sz="1800" dirty="0" err="1" smtClean="0"/>
              <a:t>behavior</a:t>
            </a:r>
            <a:r>
              <a:rPr lang="de-DE" sz="1800" dirty="0" smtClean="0"/>
              <a:t>: </a:t>
            </a:r>
            <a:r>
              <a:rPr lang="de-DE" sz="1800" dirty="0" err="1" smtClean="0"/>
              <a:t>prefrontal</a:t>
            </a:r>
            <a:r>
              <a:rPr lang="de-DE" sz="1800" dirty="0" smtClean="0"/>
              <a:t> </a:t>
            </a:r>
            <a:r>
              <a:rPr lang="de-DE" sz="1800" dirty="0" err="1" smtClean="0"/>
              <a:t>grey</a:t>
            </a:r>
            <a:r>
              <a:rPr lang="de-DE" sz="1800" dirty="0" smtClean="0"/>
              <a:t> matter 			</a:t>
            </a:r>
            <a:r>
              <a:rPr lang="de-DE" sz="1800" dirty="0" err="1" smtClean="0"/>
              <a:t>density</a:t>
            </a:r>
            <a:r>
              <a:rPr lang="de-DE" sz="1800" dirty="0" smtClean="0"/>
              <a:t>, 	</a:t>
            </a:r>
            <a:r>
              <a:rPr lang="de-DE" sz="1800" dirty="0" err="1" smtClean="0"/>
              <a:t>structural</a:t>
            </a:r>
            <a:r>
              <a:rPr lang="de-DE" sz="1800" dirty="0" smtClean="0"/>
              <a:t> </a:t>
            </a:r>
            <a:r>
              <a:rPr lang="de-DE" sz="1800" dirty="0" err="1" smtClean="0"/>
              <a:t>and</a:t>
            </a:r>
            <a:r>
              <a:rPr lang="de-DE" sz="1800" dirty="0" smtClean="0"/>
              <a:t> </a:t>
            </a:r>
            <a:r>
              <a:rPr lang="de-DE" sz="1800" dirty="0" err="1" smtClean="0"/>
              <a:t>functional</a:t>
            </a:r>
            <a:r>
              <a:rPr lang="de-DE" sz="1800" dirty="0" smtClean="0"/>
              <a:t> </a:t>
            </a:r>
            <a:r>
              <a:rPr lang="de-DE" sz="1800" dirty="0" err="1" smtClean="0"/>
              <a:t>connectivity</a:t>
            </a:r>
            <a:r>
              <a:rPr lang="de-DE" sz="1800" dirty="0" smtClean="0"/>
              <a:t> (</a:t>
            </a:r>
            <a:r>
              <a:rPr lang="de-DE" sz="1800" b="1" dirty="0" err="1" smtClean="0"/>
              <a:t>executive</a:t>
            </a:r>
            <a:r>
              <a:rPr lang="de-DE" sz="1800" b="1" dirty="0" smtClean="0"/>
              <a:t> </a:t>
            </a:r>
            <a:r>
              <a:rPr lang="de-DE" sz="1800" b="1" dirty="0" err="1" smtClean="0"/>
              <a:t>areas</a:t>
            </a:r>
            <a:r>
              <a:rPr lang="de-DE" sz="1800" dirty="0" smtClean="0"/>
              <a:t>)</a:t>
            </a:r>
          </a:p>
          <a:p>
            <a:endParaRPr lang="de-DE" sz="1800" dirty="0" smtClean="0"/>
          </a:p>
          <a:p>
            <a:r>
              <a:rPr lang="de-DE" sz="1800" dirty="0"/>
              <a:t>	</a:t>
            </a:r>
            <a:endParaRPr lang="de-DE" sz="1800" dirty="0" smtClean="0"/>
          </a:p>
          <a:p>
            <a:endParaRPr lang="de-DE" sz="1800" dirty="0" smtClean="0"/>
          </a:p>
        </p:txBody>
      </p:sp>
      <p:sp>
        <p:nvSpPr>
          <p:cNvPr id="27" name="Rounded Rectangle 26"/>
          <p:cNvSpPr/>
          <p:nvPr/>
        </p:nvSpPr>
        <p:spPr bwMode="auto">
          <a:xfrm>
            <a:off x="0" y="345982"/>
            <a:ext cx="9143999" cy="824019"/>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100" b="0" i="0" u="none" strike="noStrike" cap="none" normalizeH="0" baseline="0" smtClean="0">
              <a:ln>
                <a:noFill/>
              </a:ln>
              <a:solidFill>
                <a:schemeClr val="tx1"/>
              </a:solidFill>
              <a:effectLst/>
              <a:latin typeface="Arial" charset="0"/>
              <a:ea typeface="MS PGothic" pitchFamily="34" charset="-128"/>
            </a:endParaRPr>
          </a:p>
        </p:txBody>
      </p:sp>
      <p:sp>
        <p:nvSpPr>
          <p:cNvPr id="28" name="TextBox 27"/>
          <p:cNvSpPr txBox="1"/>
          <p:nvPr/>
        </p:nvSpPr>
        <p:spPr>
          <a:xfrm>
            <a:off x="952134" y="480865"/>
            <a:ext cx="7245125" cy="553998"/>
          </a:xfrm>
          <a:prstGeom prst="rect">
            <a:avLst/>
          </a:prstGeom>
          <a:noFill/>
        </p:spPr>
        <p:txBody>
          <a:bodyPr wrap="none" rtlCol="0">
            <a:spAutoFit/>
          </a:bodyPr>
          <a:lstStyle/>
          <a:p>
            <a:pPr algn="ctr"/>
            <a:r>
              <a:rPr lang="de-DE" sz="3000" dirty="0" smtClean="0">
                <a:latin typeface="+mj-lt"/>
              </a:rPr>
              <a:t>Take Home: </a:t>
            </a:r>
            <a:r>
              <a:rPr lang="de-DE" sz="3000" dirty="0" err="1" smtClean="0">
                <a:latin typeface="+mj-lt"/>
              </a:rPr>
              <a:t>NeuroImaging&amp;Humans</a:t>
            </a:r>
            <a:endParaRPr lang="de-DE" sz="3000" dirty="0">
              <a:latin typeface="+mj-lt"/>
            </a:endParaRPr>
          </a:p>
        </p:txBody>
      </p:sp>
    </p:spTree>
    <p:extLst>
      <p:ext uri="{BB962C8B-B14F-4D97-AF65-F5344CB8AC3E}">
        <p14:creationId xmlns:p14="http://schemas.microsoft.com/office/powerpoint/2010/main" xmlns="" val="17229186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4278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tx1">
                    <a:lumMod val="65000"/>
                    <a:lumOff val="35000"/>
                  </a:schemeClr>
                </a:solidFill>
                <a:latin typeface="Verdana" pitchFamily="34" charset="0"/>
                <a:ea typeface="Verdana" pitchFamily="34" charset="0"/>
                <a:cs typeface="Verdana" pitchFamily="34" charset="0"/>
              </a:rPr>
              <a:t>Neurons&amp;Molecules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tx1">
                  <a:lumMod val="65000"/>
                  <a:lumOff val="35000"/>
                </a:schemeClr>
              </a:solidFill>
              <a:latin typeface="Verdana" pitchFamily="34" charset="0"/>
              <a:ea typeface="Verdana" pitchFamily="34" charset="0"/>
              <a:cs typeface="Verdana" pitchFamily="34" charset="0"/>
            </a:endParaRPr>
          </a:p>
          <a:p>
            <a:pPr algn="r"/>
            <a:r>
              <a:rPr lang="de-DE" dirty="0" err="1">
                <a:solidFill>
                  <a:schemeClr val="tx1">
                    <a:lumMod val="65000"/>
                    <a:lumOff val="35000"/>
                  </a:schemeClr>
                </a:solidFill>
                <a:latin typeface="Verdana" pitchFamily="34" charset="0"/>
                <a:ea typeface="Verdana" pitchFamily="34" charset="0"/>
                <a:cs typeface="Verdana" pitchFamily="34" charset="0"/>
              </a:rPr>
              <a:t>Neuroimaging&amp;Humans</a:t>
            </a:r>
            <a:endParaRPr lang="de-DE" dirty="0">
              <a:solidFill>
                <a:schemeClr val="tx1">
                  <a:lumMod val="65000"/>
                  <a:lumOff val="35000"/>
                </a:schemeClr>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r>
              <a:rPr lang="de-DE" dirty="0" err="1">
                <a:solidFill>
                  <a:schemeClr val="bg1"/>
                </a:solidFill>
                <a:latin typeface="Verdana" pitchFamily="34" charset="0"/>
                <a:ea typeface="Verdana" pitchFamily="34" charset="0"/>
                <a:cs typeface="Verdana" pitchFamily="34" charset="0"/>
              </a:rPr>
              <a:t>Rules&amp;Principles</a:t>
            </a: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99635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5169" y="0"/>
            <a:ext cx="9180513" cy="6873876"/>
          </a:xfrm>
          <a:prstGeom prst="rect">
            <a:avLst/>
          </a:prstGeom>
          <a:solidFill>
            <a:schemeClr val="tx1"/>
          </a:solidFill>
          <a:ln w="9525" algn="ctr">
            <a:solidFill>
              <a:schemeClr val="tx1"/>
            </a:solidFill>
            <a:round/>
            <a:headEnd/>
            <a:tailEnd/>
          </a:ln>
        </p:spPr>
        <p:txBody>
          <a:bodyPr/>
          <a:lstStyle/>
          <a:p>
            <a:pPr eaLnBrk="0" hangingPunct="0"/>
            <a:r>
              <a:rPr lang="en-US">
                <a:ea typeface="MS PGothic" pitchFamily="34" charset="-128"/>
              </a:rPr>
              <a:t>n</a:t>
            </a:r>
          </a:p>
        </p:txBody>
      </p:sp>
      <p:sp>
        <p:nvSpPr>
          <p:cNvPr id="3075" name="Rectangle 145"/>
          <p:cNvSpPr>
            <a:spLocks noChangeArrowheads="1"/>
          </p:cNvSpPr>
          <p:nvPr/>
        </p:nvSpPr>
        <p:spPr bwMode="auto">
          <a:xfrm>
            <a:off x="863600" y="1163421"/>
            <a:ext cx="7380288"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endParaRPr lang="de-DE" sz="2500" i="1" dirty="0">
              <a:solidFill>
                <a:schemeClr val="bg1"/>
              </a:solidFill>
              <a:latin typeface="Verdana" pitchFamily="34" charset="0"/>
              <a:ea typeface="Verdana" pitchFamily="34" charset="0"/>
              <a:cs typeface="Verdana" pitchFamily="34" charset="0"/>
            </a:endParaRPr>
          </a:p>
          <a:p>
            <a:pPr algn="r"/>
            <a:endParaRPr lang="de-DE" sz="3100" i="1" dirty="0" smtClean="0">
              <a:solidFill>
                <a:schemeClr val="bg1"/>
              </a:solidFill>
              <a:latin typeface="Verdana" pitchFamily="34" charset="0"/>
              <a:ea typeface="Verdana" pitchFamily="34" charset="0"/>
              <a:cs typeface="Verdana" pitchFamily="34" charset="0"/>
            </a:endParaRPr>
          </a:p>
          <a:p>
            <a:pPr algn="r"/>
            <a:r>
              <a:rPr lang="de-DE" b="1" dirty="0" smtClean="0">
                <a:solidFill>
                  <a:srgbClr val="FFFF00"/>
                </a:solidFill>
                <a:latin typeface="Verdana" pitchFamily="34" charset="0"/>
                <a:ea typeface="Verdana" pitchFamily="34" charset="0"/>
                <a:cs typeface="Verdana" pitchFamily="34" charset="0"/>
              </a:rPr>
              <a:t>Outline: </a:t>
            </a:r>
            <a:r>
              <a:rPr lang="de-DE" b="1" dirty="0" err="1" smtClean="0">
                <a:solidFill>
                  <a:srgbClr val="FFFF00"/>
                </a:solidFill>
                <a:latin typeface="Verdana" pitchFamily="34" charset="0"/>
                <a:ea typeface="Verdana" pitchFamily="34" charset="0"/>
                <a:cs typeface="Verdana" pitchFamily="34" charset="0"/>
              </a:rPr>
              <a:t>Neuroplasticity</a:t>
            </a:r>
            <a:endParaRPr lang="de-DE" b="1" dirty="0" smtClean="0">
              <a:solidFill>
                <a:srgbClr val="FFFF00"/>
              </a:solidFill>
              <a:latin typeface="Verdana" pitchFamily="34" charset="0"/>
              <a:ea typeface="Verdana" pitchFamily="34" charset="0"/>
              <a:cs typeface="Verdana" pitchFamily="34" charset="0"/>
            </a:endParaRPr>
          </a:p>
          <a:p>
            <a:pPr algn="r"/>
            <a:endParaRPr lang="de-DE" dirty="0" smtClean="0">
              <a:solidFill>
                <a:schemeClr val="bg1"/>
              </a:solidFill>
              <a:latin typeface="Verdana" pitchFamily="34" charset="0"/>
              <a:ea typeface="Verdana" pitchFamily="34" charset="0"/>
              <a:cs typeface="Verdana" pitchFamily="34" charset="0"/>
            </a:endParaRPr>
          </a:p>
          <a:p>
            <a:pPr algn="r"/>
            <a:r>
              <a:rPr lang="de-DE" dirty="0" err="1" smtClean="0">
                <a:solidFill>
                  <a:schemeClr val="bg1"/>
                </a:solidFill>
                <a:latin typeface="Verdana" pitchFamily="34" charset="0"/>
                <a:ea typeface="Verdana" pitchFamily="34" charset="0"/>
                <a:cs typeface="Verdana" pitchFamily="34" charset="0"/>
              </a:rPr>
              <a:t>Neurons&amp;Molecules</a:t>
            </a:r>
            <a:endParaRPr lang="de-DE" dirty="0">
              <a:solidFill>
                <a:schemeClr val="bg1"/>
              </a:solidFill>
              <a:latin typeface="Verdana" pitchFamily="34" charset="0"/>
              <a:ea typeface="Verdana" pitchFamily="34" charset="0"/>
              <a:cs typeface="Verdana" pitchFamily="34" charset="0"/>
            </a:endParaRPr>
          </a:p>
          <a:p>
            <a:pPr algn="r"/>
            <a:endParaRPr lang="de-DE" dirty="0">
              <a:solidFill>
                <a:schemeClr val="bg1"/>
              </a:solidFill>
              <a:latin typeface="Verdana" pitchFamily="34" charset="0"/>
              <a:ea typeface="Verdana" pitchFamily="34" charset="0"/>
              <a:cs typeface="Verdana" pitchFamily="34" charset="0"/>
            </a:endParaRPr>
          </a:p>
          <a:p>
            <a:pPr algn="r"/>
            <a:endParaRPr lang="de-DE" i="1" dirty="0" smtClean="0">
              <a:solidFill>
                <a:schemeClr val="bg1"/>
              </a:solidFill>
              <a:latin typeface="Verdana" pitchFamily="34" charset="0"/>
              <a:ea typeface="Verdana" pitchFamily="34" charset="0"/>
              <a:cs typeface="Verdana" pitchFamily="34" charset="0"/>
            </a:endParaRPr>
          </a:p>
          <a:p>
            <a:pPr algn="r"/>
            <a:endParaRPr lang="de-DE" i="1" dirty="0">
              <a:solidFill>
                <a:schemeClr val="bg1"/>
              </a:solidFill>
              <a:latin typeface="Verdana" pitchFamily="34" charset="0"/>
              <a:ea typeface="Verdana" pitchFamily="34" charset="0"/>
              <a:cs typeface="Verdana" pitchFamily="34" charset="0"/>
            </a:endParaRPr>
          </a:p>
        </p:txBody>
      </p:sp>
      <p:pic>
        <p:nvPicPr>
          <p:cNvPr id="4" name="Picture 8" descr="Taubert_et_al_cove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841" y="1877648"/>
            <a:ext cx="2874988" cy="389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92421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10"/>
          <p:cNvSpPr txBox="1">
            <a:spLocks noChangeArrowheads="1"/>
          </p:cNvSpPr>
          <p:nvPr/>
        </p:nvSpPr>
        <p:spPr bwMode="auto">
          <a:xfrm>
            <a:off x="365126" y="-1949450"/>
            <a:ext cx="317747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de-DE" sz="2000" b="1" u="sng">
                <a:solidFill>
                  <a:srgbClr val="FFFF00"/>
                </a:solidFill>
              </a:rPr>
              <a:t>Somatosensory System:</a:t>
            </a:r>
          </a:p>
        </p:txBody>
      </p:sp>
      <p:sp>
        <p:nvSpPr>
          <p:cNvPr id="4"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Rules for formation and survival</a:t>
            </a:r>
            <a:endParaRPr lang="en-US" sz="3000" dirty="0">
              <a:solidFill>
                <a:schemeClr val="tx2"/>
              </a:solidFill>
              <a:latin typeface="Verdana" pitchFamily="34" charset="0"/>
              <a:ea typeface="ＭＳ Ｐゴシック" pitchFamily="34" charset="-128"/>
              <a:cs typeface="Verdana" pitchFamily="34" charset="0"/>
            </a:endParaRPr>
          </a:p>
          <a:p>
            <a:r>
              <a:rPr lang="en-US" sz="3000" dirty="0">
                <a:solidFill>
                  <a:schemeClr val="tx2"/>
                </a:solidFill>
                <a:latin typeface="Verdana" pitchFamily="34" charset="0"/>
                <a:ea typeface="ＭＳ Ｐゴシック" pitchFamily="34" charset="-128"/>
                <a:cs typeface="Verdana" pitchFamily="34" charset="0"/>
              </a:rPr>
              <a:t>of </a:t>
            </a:r>
            <a:r>
              <a:rPr lang="en-US" sz="3000" dirty="0" smtClean="0">
                <a:solidFill>
                  <a:schemeClr val="tx2"/>
                </a:solidFill>
                <a:latin typeface="Verdana" pitchFamily="34" charset="0"/>
                <a:ea typeface="ＭＳ Ｐゴシック" pitchFamily="34" charset="-128"/>
                <a:cs typeface="Verdana" pitchFamily="34" charset="0"/>
              </a:rPr>
              <a:t>dendritic </a:t>
            </a:r>
            <a:r>
              <a:rPr lang="en-US" sz="3000" dirty="0">
                <a:solidFill>
                  <a:schemeClr val="tx2"/>
                </a:solidFill>
                <a:latin typeface="Verdana" pitchFamily="34" charset="0"/>
                <a:ea typeface="ＭＳ Ｐゴシック" pitchFamily="34" charset="-128"/>
                <a:cs typeface="Verdana" pitchFamily="34" charset="0"/>
              </a:rPr>
              <a:t>spines / </a:t>
            </a:r>
            <a:r>
              <a:rPr lang="en-US" sz="3000" dirty="0" smtClean="0">
                <a:solidFill>
                  <a:schemeClr val="tx2"/>
                </a:solidFill>
                <a:latin typeface="Verdana" pitchFamily="34" charset="0"/>
                <a:ea typeface="ＭＳ Ｐゴシック" pitchFamily="34" charset="-128"/>
                <a:cs typeface="Verdana" pitchFamily="34" charset="0"/>
              </a:rPr>
              <a:t>connections?</a:t>
            </a:r>
            <a:endParaRPr lang="en-US" sz="30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99120397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10"/>
          <p:cNvSpPr txBox="1">
            <a:spLocks noChangeArrowheads="1"/>
          </p:cNvSpPr>
          <p:nvPr/>
        </p:nvSpPr>
        <p:spPr bwMode="auto">
          <a:xfrm>
            <a:off x="365126" y="-1949450"/>
            <a:ext cx="317747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de-DE" sz="2000" b="1" u="sng">
                <a:solidFill>
                  <a:srgbClr val="FFFF00"/>
                </a:solidFill>
              </a:rPr>
              <a:t>Somatosensory System:</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661" y="1851020"/>
            <a:ext cx="5879769" cy="2133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 name="Rectangle 3"/>
          <p:cNvSpPr>
            <a:spLocks/>
          </p:cNvSpPr>
          <p:nvPr/>
        </p:nvSpPr>
        <p:spPr bwMode="auto">
          <a:xfrm>
            <a:off x="539553" y="3973473"/>
            <a:ext cx="468878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ja-JP" altLang="en-US" sz="1500" i="1" dirty="0">
                <a:solidFill>
                  <a:srgbClr val="343434"/>
                </a:solidFill>
              </a:rPr>
              <a:t>“</a:t>
            </a:r>
            <a:r>
              <a:rPr lang="en-US" altLang="ja-JP" sz="1500" i="1" dirty="0">
                <a:solidFill>
                  <a:srgbClr val="343434"/>
                </a:solidFill>
              </a:rPr>
              <a:t>neurons that fire together wire together</a:t>
            </a:r>
            <a:r>
              <a:rPr lang="ja-JP" altLang="en-US" sz="1500" i="1" dirty="0">
                <a:solidFill>
                  <a:srgbClr val="343434"/>
                </a:solidFill>
              </a:rPr>
              <a:t>”</a:t>
            </a:r>
            <a:r>
              <a:rPr lang="en-US" altLang="ja-JP" sz="1500" i="1" dirty="0">
                <a:solidFill>
                  <a:srgbClr val="343434"/>
                </a:solidFill>
              </a:rPr>
              <a:t> (</a:t>
            </a:r>
            <a:r>
              <a:rPr lang="en-US" altLang="ja-JP" sz="1500" i="1" dirty="0" err="1">
                <a:solidFill>
                  <a:srgbClr val="343434"/>
                </a:solidFill>
              </a:rPr>
              <a:t>Hebb</a:t>
            </a:r>
            <a:r>
              <a:rPr lang="en-US" altLang="ja-JP" sz="1500" i="1" dirty="0">
                <a:solidFill>
                  <a:srgbClr val="343434"/>
                </a:solidFill>
              </a:rPr>
              <a:t>, 1949)</a:t>
            </a:r>
            <a:endParaRPr lang="en-US" sz="1500" i="1" dirty="0">
              <a:solidFill>
                <a:srgbClr val="343434"/>
              </a:solidFill>
            </a:endParaRPr>
          </a:p>
        </p:txBody>
      </p:sp>
      <p:grpSp>
        <p:nvGrpSpPr>
          <p:cNvPr id="6" name="Group 21"/>
          <p:cNvGrpSpPr>
            <a:grpSpLocks/>
          </p:cNvGrpSpPr>
          <p:nvPr/>
        </p:nvGrpSpPr>
        <p:grpSpPr bwMode="auto">
          <a:xfrm>
            <a:off x="5532107" y="4051617"/>
            <a:ext cx="3255153" cy="2464471"/>
            <a:chOff x="0" y="-22"/>
            <a:chExt cx="3189" cy="2130"/>
          </a:xfrm>
        </p:grpSpPr>
        <p:grpSp>
          <p:nvGrpSpPr>
            <p:cNvPr id="8" name="Group 19"/>
            <p:cNvGrpSpPr>
              <a:grpSpLocks/>
            </p:cNvGrpSpPr>
            <p:nvPr/>
          </p:nvGrpSpPr>
          <p:grpSpPr bwMode="auto">
            <a:xfrm>
              <a:off x="0" y="-22"/>
              <a:ext cx="2696" cy="1981"/>
              <a:chOff x="0" y="-22"/>
              <a:chExt cx="2696" cy="1981"/>
            </a:xfrm>
          </p:grpSpPr>
          <p:grpSp>
            <p:nvGrpSpPr>
              <p:cNvPr id="10" name="Group 17"/>
              <p:cNvGrpSpPr>
                <a:grpSpLocks/>
              </p:cNvGrpSpPr>
              <p:nvPr/>
            </p:nvGrpSpPr>
            <p:grpSpPr bwMode="auto">
              <a:xfrm>
                <a:off x="0" y="-22"/>
                <a:ext cx="2696" cy="1981"/>
                <a:chOff x="0" y="-22"/>
                <a:chExt cx="2696" cy="1981"/>
              </a:xfrm>
            </p:grpSpPr>
            <p:pic>
              <p:nvPicPr>
                <p:cNvPr id="12" name="Picture 1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28"/>
                  <a:ext cx="2696" cy="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3" name="Rectangle 16"/>
                <p:cNvSpPr>
                  <a:spLocks/>
                </p:cNvSpPr>
                <p:nvPr/>
              </p:nvSpPr>
              <p:spPr bwMode="auto">
                <a:xfrm>
                  <a:off x="359" y="-22"/>
                  <a:ext cx="638" cy="372"/>
                </a:xfrm>
                <a:prstGeom prst="rect">
                  <a:avLst/>
                </a:prstGeom>
                <a:solidFill>
                  <a:srgbClr val="FFFFFF"/>
                </a:solid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2800" b="1">
                      <a:solidFill>
                        <a:schemeClr val="tx1"/>
                      </a:solidFill>
                    </a:rPr>
                    <a:t>LTP</a:t>
                  </a:r>
                </a:p>
              </p:txBody>
            </p:sp>
          </p:grpSp>
          <p:sp>
            <p:nvSpPr>
              <p:cNvPr id="11" name="Rectangle 18"/>
              <p:cNvSpPr>
                <a:spLocks/>
              </p:cNvSpPr>
              <p:nvPr/>
            </p:nvSpPr>
            <p:spPr bwMode="auto">
              <a:xfrm>
                <a:off x="1522" y="-18"/>
                <a:ext cx="659" cy="372"/>
              </a:xfrm>
              <a:prstGeom prst="rect">
                <a:avLst/>
              </a:prstGeom>
              <a:solidFill>
                <a:srgbClr val="FFFFFF"/>
              </a:solid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2800" b="1">
                    <a:solidFill>
                      <a:schemeClr val="tx1"/>
                    </a:solidFill>
                  </a:rPr>
                  <a:t>LTD</a:t>
                </a:r>
              </a:p>
            </p:txBody>
          </p:sp>
        </p:grpSp>
        <p:sp>
          <p:nvSpPr>
            <p:cNvPr id="9" name="Rectangle 20"/>
            <p:cNvSpPr>
              <a:spLocks/>
            </p:cNvSpPr>
            <p:nvPr/>
          </p:nvSpPr>
          <p:spPr bwMode="auto">
            <a:xfrm>
              <a:off x="1911" y="1948"/>
              <a:ext cx="1278" cy="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1200" i="1">
                  <a:solidFill>
                    <a:srgbClr val="4D4D4D"/>
                  </a:solidFill>
                </a:rPr>
                <a:t>Lau &amp; Zukin (2007)</a:t>
              </a:r>
            </a:p>
          </p:txBody>
        </p:sp>
      </p:grpSp>
      <p:sp>
        <p:nvSpPr>
          <p:cNvPr id="15" name="Title 1"/>
          <p:cNvSpPr txBox="1">
            <a:spLocks/>
          </p:cNvSpPr>
          <p:nvPr/>
        </p:nvSpPr>
        <p:spPr>
          <a:xfrm>
            <a:off x="0" y="274638"/>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Rules for formation and survival</a:t>
            </a:r>
            <a:endParaRPr lang="en-US" sz="3000" dirty="0">
              <a:solidFill>
                <a:schemeClr val="tx2"/>
              </a:solidFill>
              <a:latin typeface="Verdana" pitchFamily="34" charset="0"/>
              <a:ea typeface="ＭＳ Ｐゴシック" pitchFamily="34" charset="-128"/>
              <a:cs typeface="Verdana" pitchFamily="34" charset="0"/>
            </a:endParaRPr>
          </a:p>
          <a:p>
            <a:r>
              <a:rPr lang="en-US" sz="3000" dirty="0">
                <a:solidFill>
                  <a:schemeClr val="tx2"/>
                </a:solidFill>
                <a:latin typeface="Verdana" pitchFamily="34" charset="0"/>
                <a:ea typeface="ＭＳ Ｐゴシック" pitchFamily="34" charset="-128"/>
                <a:cs typeface="Verdana" pitchFamily="34" charset="0"/>
              </a:rPr>
              <a:t>of </a:t>
            </a:r>
            <a:r>
              <a:rPr lang="en-US" sz="3000" dirty="0" smtClean="0">
                <a:solidFill>
                  <a:schemeClr val="tx2"/>
                </a:solidFill>
                <a:latin typeface="Verdana" pitchFamily="34" charset="0"/>
                <a:ea typeface="ＭＳ Ｐゴシック" pitchFamily="34" charset="-128"/>
                <a:cs typeface="Verdana" pitchFamily="34" charset="0"/>
              </a:rPr>
              <a:t>dendritic </a:t>
            </a:r>
            <a:r>
              <a:rPr lang="en-US" sz="3000" dirty="0">
                <a:solidFill>
                  <a:schemeClr val="tx2"/>
                </a:solidFill>
                <a:latin typeface="Verdana" pitchFamily="34" charset="0"/>
                <a:ea typeface="ＭＳ Ｐゴシック" pitchFamily="34" charset="-128"/>
                <a:cs typeface="Verdana" pitchFamily="34" charset="0"/>
              </a:rPr>
              <a:t>spines / </a:t>
            </a:r>
            <a:r>
              <a:rPr lang="en-US" sz="3000" dirty="0" smtClean="0">
                <a:solidFill>
                  <a:schemeClr val="tx2"/>
                </a:solidFill>
                <a:latin typeface="Verdana" pitchFamily="34" charset="0"/>
                <a:ea typeface="ＭＳ Ｐゴシック" pitchFamily="34" charset="-128"/>
                <a:cs typeface="Verdana" pitchFamily="34" charset="0"/>
              </a:rPr>
              <a:t>connections?</a:t>
            </a:r>
            <a:endParaRPr lang="en-US" sz="30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230717146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2789167" y="1726620"/>
            <a:ext cx="3904433" cy="4424265"/>
            <a:chOff x="5287517" y="1726620"/>
            <a:chExt cx="4392488" cy="4424265"/>
          </a:xfrm>
        </p:grpSpPr>
        <p:grpSp>
          <p:nvGrpSpPr>
            <p:cNvPr id="50" name="Group 6"/>
            <p:cNvGrpSpPr>
              <a:grpSpLocks/>
            </p:cNvGrpSpPr>
            <p:nvPr/>
          </p:nvGrpSpPr>
          <p:grpSpPr bwMode="auto">
            <a:xfrm>
              <a:off x="5395149" y="2840303"/>
              <a:ext cx="3363954" cy="2727325"/>
              <a:chOff x="0" y="0"/>
              <a:chExt cx="3384" cy="2640"/>
            </a:xfrm>
          </p:grpSpPr>
          <p:pic>
            <p:nvPicPr>
              <p:cNvPr id="51"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3384"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2" name="Rectangle 5"/>
              <p:cNvSpPr>
                <a:spLocks/>
              </p:cNvSpPr>
              <p:nvPr/>
            </p:nvSpPr>
            <p:spPr bwMode="auto">
              <a:xfrm>
                <a:off x="2008" y="464"/>
                <a:ext cx="976" cy="800"/>
              </a:xfrm>
              <a:prstGeom prst="rect">
                <a:avLst/>
              </a:prstGeom>
              <a:solidFill>
                <a:srgbClr val="FFFFFF"/>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de-DE"/>
              </a:p>
            </p:txBody>
          </p:sp>
        </p:grpSp>
        <p:sp>
          <p:nvSpPr>
            <p:cNvPr id="56" name="Rounded Rectangle 55"/>
            <p:cNvSpPr/>
            <p:nvPr/>
          </p:nvSpPr>
          <p:spPr bwMode="auto">
            <a:xfrm>
              <a:off x="5287517" y="1726620"/>
              <a:ext cx="4392488" cy="3981451"/>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pic>
          <p:nvPicPr>
            <p:cNvPr id="5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84699" y="1844824"/>
              <a:ext cx="3594613" cy="1159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8" name="Rectangle 3"/>
            <p:cNvSpPr>
              <a:spLocks/>
            </p:cNvSpPr>
            <p:nvPr/>
          </p:nvSpPr>
          <p:spPr bwMode="auto">
            <a:xfrm>
              <a:off x="6002493" y="2889811"/>
              <a:ext cx="351669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r>
                <a:rPr lang="ja-JP" altLang="en-US" sz="1400" i="1" dirty="0">
                  <a:solidFill>
                    <a:srgbClr val="343434"/>
                  </a:solidFill>
                  <a:latin typeface="Arial" pitchFamily="34" charset="0"/>
                  <a:cs typeface="Arial" pitchFamily="34" charset="0"/>
                </a:rPr>
                <a:t>“</a:t>
              </a:r>
              <a:r>
                <a:rPr lang="en-US" altLang="ja-JP" sz="1400" i="1" dirty="0">
                  <a:solidFill>
                    <a:srgbClr val="343434"/>
                  </a:solidFill>
                  <a:latin typeface="Arial" pitchFamily="34" charset="0"/>
                  <a:cs typeface="Arial" pitchFamily="34" charset="0"/>
                </a:rPr>
                <a:t>neurons that fire together wire together</a:t>
              </a:r>
              <a:r>
                <a:rPr lang="ja-JP" altLang="en-US" sz="1400" i="1" dirty="0" smtClean="0">
                  <a:solidFill>
                    <a:srgbClr val="343434"/>
                  </a:solidFill>
                  <a:latin typeface="Arial" pitchFamily="34" charset="0"/>
                  <a:cs typeface="Arial" pitchFamily="34" charset="0"/>
                </a:rPr>
                <a:t>”</a:t>
              </a:r>
              <a:endParaRPr lang="en-US" sz="1400" i="1" dirty="0">
                <a:solidFill>
                  <a:srgbClr val="343434"/>
                </a:solidFill>
                <a:latin typeface="Arial" pitchFamily="34" charset="0"/>
                <a:cs typeface="Arial" pitchFamily="34" charset="0"/>
              </a:endParaRPr>
            </a:p>
          </p:txBody>
        </p:sp>
        <p:sp>
          <p:nvSpPr>
            <p:cNvPr id="76" name="Text Box 37"/>
            <p:cNvSpPr txBox="1">
              <a:spLocks noChangeArrowheads="1"/>
            </p:cNvSpPr>
            <p:nvPr/>
          </p:nvSpPr>
          <p:spPr bwMode="auto">
            <a:xfrm>
              <a:off x="5421240" y="5814327"/>
              <a:ext cx="4226391" cy="336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200" dirty="0" smtClean="0">
                  <a:ea typeface="MS PGothic" pitchFamily="34" charset="-128"/>
                  <a:cs typeface="Arial" pitchFamily="34" charset="0"/>
                </a:rPr>
                <a:t>Bi and Poo </a:t>
              </a:r>
              <a:r>
                <a:rPr lang="en-GB" altLang="zh-CN" sz="1200" dirty="0">
                  <a:ea typeface="MS PGothic" pitchFamily="34" charset="-128"/>
                  <a:cs typeface="Arial" pitchFamily="34" charset="0"/>
                </a:rPr>
                <a:t>et al., </a:t>
              </a:r>
              <a:r>
                <a:rPr lang="en-GB" altLang="zh-CN" sz="1200" b="1" i="1" dirty="0">
                  <a:ea typeface="MS PGothic" pitchFamily="34" charset="-128"/>
                  <a:cs typeface="Arial" pitchFamily="34" charset="0"/>
                </a:rPr>
                <a:t>J </a:t>
              </a:r>
              <a:r>
                <a:rPr lang="en-GB" altLang="zh-CN" sz="1200" b="1" i="1" dirty="0" err="1" smtClean="0">
                  <a:ea typeface="MS PGothic" pitchFamily="34" charset="-128"/>
                  <a:cs typeface="Arial" pitchFamily="34" charset="0"/>
                </a:rPr>
                <a:t>Neurosci</a:t>
              </a:r>
              <a:r>
                <a:rPr lang="en-GB" altLang="zh-CN" sz="1200" b="1" i="1" dirty="0" smtClean="0">
                  <a:ea typeface="MS PGothic" pitchFamily="34" charset="-128"/>
                  <a:cs typeface="Arial" pitchFamily="34" charset="0"/>
                </a:rPr>
                <a:t> </a:t>
              </a:r>
              <a:r>
                <a:rPr lang="en-GB" altLang="zh-CN" sz="1200" dirty="0" smtClean="0">
                  <a:ea typeface="MS PGothic" pitchFamily="34" charset="-128"/>
                  <a:cs typeface="Arial" pitchFamily="34" charset="0"/>
                </a:rPr>
                <a:t>1998; </a:t>
              </a:r>
              <a:r>
                <a:rPr lang="en-GB" altLang="zh-CN" sz="1200" dirty="0" err="1" smtClean="0">
                  <a:ea typeface="MS PGothic" pitchFamily="34" charset="-128"/>
                  <a:cs typeface="Arial" pitchFamily="34" charset="0"/>
                </a:rPr>
                <a:t>Hebb</a:t>
              </a:r>
              <a:r>
                <a:rPr lang="en-GB" altLang="zh-CN" sz="1200" dirty="0" smtClean="0">
                  <a:ea typeface="MS PGothic" pitchFamily="34" charset="-128"/>
                  <a:cs typeface="Arial" pitchFamily="34" charset="0"/>
                </a:rPr>
                <a:t> 1949</a:t>
              </a:r>
              <a:endParaRPr lang="de-DE" sz="1200" baseline="30000" dirty="0">
                <a:ea typeface="MS PGothic" pitchFamily="34" charset="-128"/>
                <a:cs typeface="Arial" pitchFamily="34" charset="0"/>
              </a:endParaRPr>
            </a:p>
          </p:txBody>
        </p:sp>
      </p:grpSp>
      <p:grpSp>
        <p:nvGrpSpPr>
          <p:cNvPr id="71" name="Group 70"/>
          <p:cNvGrpSpPr/>
          <p:nvPr/>
        </p:nvGrpSpPr>
        <p:grpSpPr>
          <a:xfrm>
            <a:off x="3557251" y="4604878"/>
            <a:ext cx="2101374" cy="552314"/>
            <a:chOff x="6151612" y="4604878"/>
            <a:chExt cx="2364046" cy="552314"/>
          </a:xfrm>
        </p:grpSpPr>
        <p:grpSp>
          <p:nvGrpSpPr>
            <p:cNvPr id="21" name="Group 20"/>
            <p:cNvGrpSpPr/>
            <p:nvPr/>
          </p:nvGrpSpPr>
          <p:grpSpPr>
            <a:xfrm>
              <a:off x="8048797" y="4604878"/>
              <a:ext cx="466861" cy="440294"/>
              <a:chOff x="9008209" y="3789040"/>
              <a:chExt cx="466861" cy="440294"/>
            </a:xfrm>
          </p:grpSpPr>
          <p:grpSp>
            <p:nvGrpSpPr>
              <p:cNvPr id="19" name="Group 18"/>
              <p:cNvGrpSpPr/>
              <p:nvPr/>
            </p:nvGrpSpPr>
            <p:grpSpPr>
              <a:xfrm>
                <a:off x="9008209" y="3789040"/>
                <a:ext cx="455771" cy="193773"/>
                <a:chOff x="9008209" y="3962692"/>
                <a:chExt cx="455771" cy="193773"/>
              </a:xfrm>
            </p:grpSpPr>
            <p:cxnSp>
              <p:nvCxnSpPr>
                <p:cNvPr id="4" name="Straight Connector 3"/>
                <p:cNvCxnSpPr/>
                <p:nvPr/>
              </p:nvCxnSpPr>
              <p:spPr>
                <a:xfrm>
                  <a:off x="9008209" y="4146113"/>
                  <a:ext cx="455771" cy="0"/>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343272" y="3962692"/>
                  <a:ext cx="0" cy="193773"/>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9019299" y="4035561"/>
                <a:ext cx="455771" cy="193773"/>
                <a:chOff x="9007424" y="4414860"/>
                <a:chExt cx="455771" cy="193773"/>
              </a:xfrm>
            </p:grpSpPr>
            <p:cxnSp>
              <p:nvCxnSpPr>
                <p:cNvPr id="61" name="Straight Connector 60"/>
                <p:cNvCxnSpPr/>
                <p:nvPr/>
              </p:nvCxnSpPr>
              <p:spPr>
                <a:xfrm>
                  <a:off x="9007424" y="4598281"/>
                  <a:ext cx="455771" cy="0"/>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9115373" y="4414860"/>
                  <a:ext cx="0" cy="193773"/>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grpSp>
        </p:grpSp>
        <p:sp>
          <p:nvSpPr>
            <p:cNvPr id="16" name="TextBox 15"/>
            <p:cNvSpPr txBox="1"/>
            <p:nvPr/>
          </p:nvSpPr>
          <p:spPr>
            <a:xfrm>
              <a:off x="6151612" y="4787860"/>
              <a:ext cx="895415" cy="369332"/>
            </a:xfrm>
            <a:prstGeom prst="rect">
              <a:avLst/>
            </a:prstGeom>
            <a:noFill/>
          </p:spPr>
          <p:txBody>
            <a:bodyPr wrap="none" rtlCol="0">
              <a:spAutoFit/>
            </a:bodyPr>
            <a:lstStyle/>
            <a:p>
              <a:pPr>
                <a:spcAft>
                  <a:spcPts val="1200"/>
                </a:spcAft>
              </a:pPr>
              <a:r>
                <a:rPr lang="en-GB" altLang="zh-CN" sz="1800" b="1" dirty="0">
                  <a:solidFill>
                    <a:srgbClr val="CC00CC"/>
                  </a:solidFill>
                  <a:ea typeface="MS PGothic" pitchFamily="34" charset="-128"/>
                  <a:cs typeface="Arial" pitchFamily="34" charset="0"/>
                </a:rPr>
                <a:t>↓ </a:t>
              </a:r>
              <a:r>
                <a:rPr lang="de-DE" sz="1800" b="1" dirty="0" smtClean="0">
                  <a:solidFill>
                    <a:srgbClr val="CC00CC"/>
                  </a:solidFill>
                  <a:latin typeface="Arial" pitchFamily="34" charset="0"/>
                  <a:cs typeface="Arial" pitchFamily="34" charset="0"/>
                </a:rPr>
                <a:t>LTD</a:t>
              </a:r>
              <a:endParaRPr lang="en-US" sz="1800" b="1" dirty="0" err="1" smtClean="0">
                <a:solidFill>
                  <a:srgbClr val="CC00CC"/>
                </a:solidFill>
                <a:latin typeface="Arial" pitchFamily="34" charset="0"/>
                <a:cs typeface="Arial" pitchFamily="34" charset="0"/>
              </a:endParaRPr>
            </a:p>
          </p:txBody>
        </p:sp>
      </p:grpSp>
      <p:grpSp>
        <p:nvGrpSpPr>
          <p:cNvPr id="70" name="Group 69"/>
          <p:cNvGrpSpPr/>
          <p:nvPr/>
        </p:nvGrpSpPr>
        <p:grpSpPr>
          <a:xfrm>
            <a:off x="4557563" y="3717033"/>
            <a:ext cx="2179521" cy="580911"/>
            <a:chOff x="7276964" y="3717032"/>
            <a:chExt cx="2451962" cy="580911"/>
          </a:xfrm>
        </p:grpSpPr>
        <p:sp>
          <p:nvSpPr>
            <p:cNvPr id="63" name="TextBox 62"/>
            <p:cNvSpPr txBox="1"/>
            <p:nvPr/>
          </p:nvSpPr>
          <p:spPr>
            <a:xfrm>
              <a:off x="7276964" y="3820319"/>
              <a:ext cx="880987" cy="369332"/>
            </a:xfrm>
            <a:prstGeom prst="rect">
              <a:avLst/>
            </a:prstGeom>
            <a:noFill/>
          </p:spPr>
          <p:txBody>
            <a:bodyPr wrap="none" rtlCol="0">
              <a:spAutoFit/>
            </a:bodyPr>
            <a:lstStyle/>
            <a:p>
              <a:pPr>
                <a:spcAft>
                  <a:spcPts val="1200"/>
                </a:spcAft>
              </a:pPr>
              <a:r>
                <a:rPr lang="en-GB" altLang="zh-CN" sz="1800" b="1" dirty="0">
                  <a:solidFill>
                    <a:srgbClr val="FF0000"/>
                  </a:solidFill>
                  <a:ea typeface="MS PGothic" pitchFamily="34" charset="-128"/>
                  <a:cs typeface="Arial" pitchFamily="34" charset="0"/>
                </a:rPr>
                <a:t>↑ </a:t>
              </a:r>
              <a:r>
                <a:rPr lang="de-DE" sz="1800" b="1" dirty="0" smtClean="0">
                  <a:solidFill>
                    <a:srgbClr val="FF0000"/>
                  </a:solidFill>
                  <a:latin typeface="Arial" pitchFamily="34" charset="0"/>
                  <a:cs typeface="Arial" pitchFamily="34" charset="0"/>
                </a:rPr>
                <a:t>LTP</a:t>
              </a:r>
              <a:endParaRPr lang="en-US" sz="1800" b="1" dirty="0" err="1" smtClean="0">
                <a:solidFill>
                  <a:srgbClr val="FF0000"/>
                </a:solidFill>
                <a:latin typeface="Arial" pitchFamily="34" charset="0"/>
                <a:cs typeface="Arial" pitchFamily="34" charset="0"/>
              </a:endParaRPr>
            </a:p>
          </p:txBody>
        </p:sp>
        <p:grpSp>
          <p:nvGrpSpPr>
            <p:cNvPr id="22" name="Group 21"/>
            <p:cNvGrpSpPr/>
            <p:nvPr/>
          </p:nvGrpSpPr>
          <p:grpSpPr>
            <a:xfrm>
              <a:off x="8023820" y="3717032"/>
              <a:ext cx="467619" cy="469172"/>
              <a:chOff x="9008209" y="4531371"/>
              <a:chExt cx="467619" cy="469172"/>
            </a:xfrm>
          </p:grpSpPr>
          <p:cxnSp>
            <p:nvCxnSpPr>
              <p:cNvPr id="65" name="Straight Connector 64"/>
              <p:cNvCxnSpPr/>
              <p:nvPr/>
            </p:nvCxnSpPr>
            <p:spPr>
              <a:xfrm>
                <a:off x="9008209" y="4714792"/>
                <a:ext cx="4557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9222690" y="4531371"/>
                <a:ext cx="0" cy="1937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9020057" y="4990191"/>
                <a:ext cx="4557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9234538" y="4806770"/>
                <a:ext cx="0" cy="1937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8500323" y="3740782"/>
              <a:ext cx="1147310" cy="276999"/>
            </a:xfrm>
            <a:prstGeom prst="rect">
              <a:avLst/>
            </a:prstGeom>
            <a:noFill/>
          </p:spPr>
          <p:txBody>
            <a:bodyPr wrap="none" rtlCol="0">
              <a:spAutoFit/>
            </a:bodyPr>
            <a:lstStyle/>
            <a:p>
              <a:pPr>
                <a:spcAft>
                  <a:spcPts val="1200"/>
                </a:spcAft>
              </a:pPr>
              <a:r>
                <a:rPr lang="de-DE" sz="1200" dirty="0" err="1">
                  <a:latin typeface="Arial" pitchFamily="34" charset="0"/>
                  <a:cs typeface="Arial" pitchFamily="34" charset="0"/>
                </a:rPr>
                <a:t>p</a:t>
              </a:r>
              <a:r>
                <a:rPr lang="de-DE" sz="1200" dirty="0" err="1" smtClean="0">
                  <a:latin typeface="Arial" pitchFamily="34" charset="0"/>
                  <a:cs typeface="Arial" pitchFamily="34" charset="0"/>
                </a:rPr>
                <a:t>re</a:t>
              </a:r>
              <a:r>
                <a:rPr lang="de-DE" sz="1200" dirty="0" smtClean="0">
                  <a:latin typeface="Arial" pitchFamily="34" charset="0"/>
                  <a:cs typeface="Arial" pitchFamily="34" charset="0"/>
                </a:rPr>
                <a:t> </a:t>
              </a:r>
              <a:r>
                <a:rPr lang="de-DE" sz="1200" dirty="0" err="1" smtClean="0">
                  <a:latin typeface="Arial" pitchFamily="34" charset="0"/>
                  <a:cs typeface="Arial" pitchFamily="34" charset="0"/>
                </a:rPr>
                <a:t>synapse</a:t>
              </a:r>
              <a:endParaRPr lang="en-US" sz="1200" dirty="0" err="1" smtClean="0">
                <a:latin typeface="Arial" pitchFamily="34" charset="0"/>
                <a:cs typeface="Arial" pitchFamily="34" charset="0"/>
              </a:endParaRPr>
            </a:p>
          </p:txBody>
        </p:sp>
        <p:sp>
          <p:nvSpPr>
            <p:cNvPr id="73" name="TextBox 72"/>
            <p:cNvSpPr txBox="1"/>
            <p:nvPr/>
          </p:nvSpPr>
          <p:spPr>
            <a:xfrm>
              <a:off x="8504071" y="4020944"/>
              <a:ext cx="1224855" cy="276999"/>
            </a:xfrm>
            <a:prstGeom prst="rect">
              <a:avLst/>
            </a:prstGeom>
            <a:noFill/>
          </p:spPr>
          <p:txBody>
            <a:bodyPr wrap="none" rtlCol="0">
              <a:spAutoFit/>
            </a:bodyPr>
            <a:lstStyle/>
            <a:p>
              <a:pPr>
                <a:spcAft>
                  <a:spcPts val="1200"/>
                </a:spcAft>
              </a:pPr>
              <a:r>
                <a:rPr lang="de-DE" sz="1200" dirty="0" err="1">
                  <a:latin typeface="Arial" pitchFamily="34" charset="0"/>
                  <a:cs typeface="Arial" pitchFamily="34" charset="0"/>
                </a:rPr>
                <a:t>p</a:t>
              </a:r>
              <a:r>
                <a:rPr lang="de-DE" sz="1200" dirty="0" err="1" smtClean="0">
                  <a:latin typeface="Arial" pitchFamily="34" charset="0"/>
                  <a:cs typeface="Arial" pitchFamily="34" charset="0"/>
                </a:rPr>
                <a:t>ost</a:t>
              </a:r>
              <a:r>
                <a:rPr lang="de-DE" sz="1200" dirty="0" smtClean="0">
                  <a:latin typeface="Arial" pitchFamily="34" charset="0"/>
                  <a:cs typeface="Arial" pitchFamily="34" charset="0"/>
                </a:rPr>
                <a:t> </a:t>
              </a:r>
              <a:r>
                <a:rPr lang="de-DE" sz="1200" dirty="0" err="1" smtClean="0">
                  <a:latin typeface="Arial" pitchFamily="34" charset="0"/>
                  <a:cs typeface="Arial" pitchFamily="34" charset="0"/>
                </a:rPr>
                <a:t>synapse</a:t>
              </a:r>
              <a:endParaRPr lang="en-US" sz="1200" dirty="0" err="1" smtClean="0">
                <a:latin typeface="Arial" pitchFamily="34" charset="0"/>
                <a:cs typeface="Arial" pitchFamily="34" charset="0"/>
              </a:endParaRPr>
            </a:p>
          </p:txBody>
        </p:sp>
      </p:grpSp>
      <p:sp>
        <p:nvSpPr>
          <p:cNvPr id="39"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a:solidFill>
                  <a:schemeClr val="tx2"/>
                </a:solidFill>
                <a:latin typeface="Verdana" pitchFamily="34" charset="0"/>
                <a:ea typeface="ＭＳ Ｐゴシック" pitchFamily="34" charset="-128"/>
                <a:cs typeface="Verdana" pitchFamily="34" charset="0"/>
              </a:rPr>
              <a:t>Spike timing-dependent plasticity (STDP</a:t>
            </a:r>
            <a:r>
              <a:rPr lang="en-US" sz="3000" dirty="0" smtClean="0">
                <a:solidFill>
                  <a:schemeClr val="tx2"/>
                </a:solidFill>
                <a:latin typeface="Verdana" pitchFamily="34" charset="0"/>
                <a:ea typeface="ＭＳ Ｐゴシック" pitchFamily="34" charset="-128"/>
                <a:cs typeface="Verdana" pitchFamily="34" charset="0"/>
              </a:rPr>
              <a:t>) </a:t>
            </a:r>
          </a:p>
          <a:p>
            <a:r>
              <a:rPr lang="en-US" sz="3000" dirty="0" smtClean="0">
                <a:solidFill>
                  <a:schemeClr val="tx2"/>
                </a:solidFill>
                <a:latin typeface="Verdana" pitchFamily="34" charset="0"/>
                <a:ea typeface="ＭＳ Ｐゴシック" pitchFamily="34" charset="-128"/>
                <a:cs typeface="Verdana" pitchFamily="34" charset="0"/>
              </a:rPr>
              <a:t>in </a:t>
            </a:r>
            <a:r>
              <a:rPr lang="en-US" sz="3000" dirty="0">
                <a:solidFill>
                  <a:schemeClr val="tx2"/>
                </a:solidFill>
                <a:latin typeface="Verdana" pitchFamily="34" charset="0"/>
                <a:ea typeface="ＭＳ Ｐゴシック" pitchFamily="34" charset="-128"/>
                <a:cs typeface="Verdana" pitchFamily="34" charset="0"/>
              </a:rPr>
              <a:t>animals</a:t>
            </a:r>
          </a:p>
        </p:txBody>
      </p:sp>
    </p:spTree>
    <p:extLst>
      <p:ext uri="{BB962C8B-B14F-4D97-AF65-F5344CB8AC3E}">
        <p14:creationId xmlns:p14="http://schemas.microsoft.com/office/powerpoint/2010/main" xmlns="" val="375517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p.physoc.org/content/575/2/657/F1.large.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250" t="8384" r="53125" b="27038"/>
          <a:stretch/>
        </p:blipFill>
        <p:spPr bwMode="auto">
          <a:xfrm>
            <a:off x="2480915" y="2098431"/>
            <a:ext cx="3855720" cy="398584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err="1" smtClean="0">
                <a:solidFill>
                  <a:schemeClr val="tx2"/>
                </a:solidFill>
                <a:latin typeface="Verdana" pitchFamily="34" charset="0"/>
                <a:ea typeface="ＭＳ Ｐゴシック" pitchFamily="34" charset="-128"/>
                <a:cs typeface="Verdana" pitchFamily="34" charset="0"/>
              </a:rPr>
              <a:t>Hebbian</a:t>
            </a:r>
            <a:r>
              <a:rPr lang="en-US" sz="3000" dirty="0" smtClean="0">
                <a:solidFill>
                  <a:schemeClr val="tx2"/>
                </a:solidFill>
                <a:latin typeface="Verdana" pitchFamily="34" charset="0"/>
                <a:ea typeface="ＭＳ Ｐゴシック" pitchFamily="34" charset="-128"/>
                <a:cs typeface="Verdana" pitchFamily="34" charset="0"/>
              </a:rPr>
              <a:t> Effects in Humans: Combine </a:t>
            </a:r>
          </a:p>
          <a:p>
            <a:r>
              <a:rPr lang="en-US" sz="3000" dirty="0" smtClean="0">
                <a:solidFill>
                  <a:schemeClr val="tx2"/>
                </a:solidFill>
                <a:latin typeface="Verdana" pitchFamily="34" charset="0"/>
                <a:ea typeface="ＭＳ Ｐゴシック" pitchFamily="34" charset="-128"/>
                <a:cs typeface="Verdana" pitchFamily="34" charset="0"/>
              </a:rPr>
              <a:t>Sensory </a:t>
            </a:r>
            <a:r>
              <a:rPr lang="en-US" sz="3000" dirty="0" err="1" smtClean="0">
                <a:solidFill>
                  <a:schemeClr val="tx2"/>
                </a:solidFill>
                <a:latin typeface="Verdana" pitchFamily="34" charset="0"/>
                <a:ea typeface="ＭＳ Ｐゴシック" pitchFamily="34" charset="-128"/>
                <a:cs typeface="Verdana" pitchFamily="34" charset="0"/>
              </a:rPr>
              <a:t>Stimulation&amp;TMS</a:t>
            </a:r>
            <a:endParaRPr lang="en-US" sz="3000" dirty="0" smtClean="0">
              <a:solidFill>
                <a:schemeClr val="tx2"/>
              </a:solidFill>
              <a:latin typeface="Verdana" pitchFamily="34" charset="0"/>
              <a:ea typeface="ＭＳ Ｐゴシック" pitchFamily="34" charset="-128"/>
              <a:cs typeface="Verdana" pitchFamily="34" charset="0"/>
            </a:endParaRPr>
          </a:p>
          <a:p>
            <a:r>
              <a:rPr lang="en-US" sz="3000" dirty="0" smtClean="0">
                <a:solidFill>
                  <a:schemeClr val="tx2"/>
                </a:solidFill>
                <a:latin typeface="Verdana" pitchFamily="34" charset="0"/>
                <a:ea typeface="ＭＳ Ｐゴシック" pitchFamily="34" charset="-128"/>
                <a:cs typeface="Verdana" pitchFamily="34" charset="0"/>
              </a:rPr>
              <a:t>Paired </a:t>
            </a:r>
            <a:r>
              <a:rPr lang="en-US" sz="3000" dirty="0">
                <a:solidFill>
                  <a:schemeClr val="tx2"/>
                </a:solidFill>
                <a:latin typeface="Verdana" pitchFamily="34" charset="0"/>
                <a:ea typeface="ＭＳ Ｐゴシック" pitchFamily="34" charset="-128"/>
                <a:cs typeface="Verdana" pitchFamily="34" charset="0"/>
              </a:rPr>
              <a:t>associative stimulation (PAS)</a:t>
            </a:r>
          </a:p>
        </p:txBody>
      </p:sp>
    </p:spTree>
    <p:extLst>
      <p:ext uri="{BB962C8B-B14F-4D97-AF65-F5344CB8AC3E}">
        <p14:creationId xmlns:p14="http://schemas.microsoft.com/office/powerpoint/2010/main" xmlns="" val="757854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03" descr="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6884" y="2384105"/>
            <a:ext cx="1850783" cy="256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 Box 37"/>
          <p:cNvSpPr txBox="1">
            <a:spLocks noChangeArrowheads="1"/>
          </p:cNvSpPr>
          <p:nvPr/>
        </p:nvSpPr>
        <p:spPr bwMode="auto">
          <a:xfrm>
            <a:off x="2867589" y="2976415"/>
            <a:ext cx="805156" cy="39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a:solidFill>
                  <a:srgbClr val="FF0000"/>
                </a:solidFill>
                <a:ea typeface="MS PGothic" pitchFamily="34" charset="-128"/>
                <a:cs typeface="Arial" pitchFamily="34" charset="0"/>
              </a:rPr>
              <a:t>MNS</a:t>
            </a:r>
            <a:endParaRPr lang="de-DE" sz="1800" b="1" baseline="30000">
              <a:solidFill>
                <a:srgbClr val="FF0000"/>
              </a:solidFill>
              <a:ea typeface="MS PGothic" pitchFamily="34" charset="-128"/>
              <a:cs typeface="Arial" pitchFamily="34" charset="0"/>
            </a:endParaRPr>
          </a:p>
        </p:txBody>
      </p:sp>
      <p:sp>
        <p:nvSpPr>
          <p:cNvPr id="34" name="Text Box 37"/>
          <p:cNvSpPr txBox="1">
            <a:spLocks noChangeArrowheads="1"/>
          </p:cNvSpPr>
          <p:nvPr/>
        </p:nvSpPr>
        <p:spPr bwMode="auto">
          <a:xfrm>
            <a:off x="2298061" y="4825680"/>
            <a:ext cx="750711"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defRPr/>
            </a:pPr>
            <a:r>
              <a:rPr lang="en-GB" altLang="zh-CN" sz="1800" b="1" dirty="0" smtClean="0">
                <a:ea typeface="MS PGothic" pitchFamily="34" charset="-128"/>
                <a:cs typeface="Arial" pitchFamily="34" charset="0"/>
              </a:rPr>
              <a:t>TMS</a:t>
            </a:r>
            <a:endParaRPr lang="de-DE" sz="1800" b="1" baseline="30000" dirty="0" smtClean="0">
              <a:ea typeface="MS PGothic" pitchFamily="34" charset="-128"/>
              <a:cs typeface="Arial" pitchFamily="34" charset="0"/>
            </a:endParaRPr>
          </a:p>
        </p:txBody>
      </p:sp>
      <p:sp>
        <p:nvSpPr>
          <p:cNvPr id="37" name="Line 13"/>
          <p:cNvSpPr>
            <a:spLocks noChangeShapeType="1"/>
          </p:cNvSpPr>
          <p:nvPr/>
        </p:nvSpPr>
        <p:spPr bwMode="auto">
          <a:xfrm flipH="1" flipV="1">
            <a:off x="5130104" y="4164112"/>
            <a:ext cx="584888" cy="534103"/>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38" name="Line 13"/>
          <p:cNvSpPr>
            <a:spLocks noChangeShapeType="1"/>
          </p:cNvSpPr>
          <p:nvPr/>
        </p:nvSpPr>
        <p:spPr bwMode="auto">
          <a:xfrm flipV="1">
            <a:off x="4892027" y="3098385"/>
            <a:ext cx="4786" cy="463724"/>
          </a:xfrm>
          <a:prstGeom prst="line">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grpSp>
        <p:nvGrpSpPr>
          <p:cNvPr id="4" name="Group 3"/>
          <p:cNvGrpSpPr/>
          <p:nvPr/>
        </p:nvGrpSpPr>
        <p:grpSpPr>
          <a:xfrm>
            <a:off x="4643183" y="3633953"/>
            <a:ext cx="549372" cy="509442"/>
            <a:chOff x="2942692" y="3444858"/>
            <a:chExt cx="618043" cy="509442"/>
          </a:xfrm>
        </p:grpSpPr>
        <p:sp>
          <p:nvSpPr>
            <p:cNvPr id="36"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2" name="Text Box 37"/>
            <p:cNvSpPr txBox="1">
              <a:spLocks noChangeArrowheads="1"/>
            </p:cNvSpPr>
            <p:nvPr/>
          </p:nvSpPr>
          <p:spPr bwMode="auto">
            <a:xfrm>
              <a:off x="3008910" y="3533684"/>
              <a:ext cx="551825"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2048" name="Group 2047"/>
          <p:cNvGrpSpPr/>
          <p:nvPr/>
        </p:nvGrpSpPr>
        <p:grpSpPr>
          <a:xfrm>
            <a:off x="4644379" y="2510568"/>
            <a:ext cx="488118" cy="510749"/>
            <a:chOff x="2944037" y="2321472"/>
            <a:chExt cx="549133" cy="510749"/>
          </a:xfrm>
        </p:grpSpPr>
        <p:sp>
          <p:nvSpPr>
            <p:cNvPr id="35"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43" name="Text Box 37"/>
            <p:cNvSpPr txBox="1">
              <a:spLocks noChangeArrowheads="1"/>
            </p:cNvSpPr>
            <p:nvPr/>
          </p:nvSpPr>
          <p:spPr bwMode="auto">
            <a:xfrm>
              <a:off x="3004604" y="2399848"/>
              <a:ext cx="488566" cy="38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44" name="Text Box 37"/>
          <p:cNvSpPr txBox="1">
            <a:spLocks noChangeArrowheads="1"/>
          </p:cNvSpPr>
          <p:nvPr/>
        </p:nvSpPr>
        <p:spPr bwMode="auto">
          <a:xfrm>
            <a:off x="4828029" y="5805264"/>
            <a:ext cx="1981199" cy="276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200" dirty="0">
                <a:ea typeface="MS PGothic" pitchFamily="34" charset="-128"/>
                <a:cs typeface="Arial" pitchFamily="34" charset="0"/>
              </a:rPr>
              <a:t>Stefan et al., </a:t>
            </a:r>
            <a:r>
              <a:rPr lang="en-GB" altLang="zh-CN" sz="1200" b="1" i="1" dirty="0">
                <a:ea typeface="MS PGothic" pitchFamily="34" charset="-128"/>
                <a:cs typeface="Arial" pitchFamily="34" charset="0"/>
              </a:rPr>
              <a:t>Brain</a:t>
            </a:r>
            <a:r>
              <a:rPr lang="en-GB" altLang="zh-CN" sz="1200" dirty="0">
                <a:ea typeface="MS PGothic" pitchFamily="34" charset="-128"/>
                <a:cs typeface="Arial" pitchFamily="34" charset="0"/>
              </a:rPr>
              <a:t> 2000</a:t>
            </a:r>
            <a:endParaRPr lang="de-DE" sz="1200" baseline="30000" dirty="0">
              <a:ea typeface="MS PGothic" pitchFamily="34" charset="-128"/>
              <a:cs typeface="Arial" pitchFamily="34" charset="0"/>
            </a:endParaRPr>
          </a:p>
        </p:txBody>
      </p:sp>
      <p:sp>
        <p:nvSpPr>
          <p:cNvPr id="31" name="Rounded Rectangle 30"/>
          <p:cNvSpPr/>
          <p:nvPr/>
        </p:nvSpPr>
        <p:spPr bwMode="auto">
          <a:xfrm>
            <a:off x="1819694" y="1684735"/>
            <a:ext cx="4992555" cy="4011737"/>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2" name="Group 1"/>
          <p:cNvGrpSpPr/>
          <p:nvPr/>
        </p:nvGrpSpPr>
        <p:grpSpPr>
          <a:xfrm>
            <a:off x="5816263" y="4729776"/>
            <a:ext cx="547937" cy="804477"/>
            <a:chOff x="3917134" y="4069432"/>
            <a:chExt cx="616429" cy="804477"/>
          </a:xfrm>
        </p:grpSpPr>
        <p:sp>
          <p:nvSpPr>
            <p:cNvPr id="45" name="Freeform 4368"/>
            <p:cNvSpPr>
              <a:spLocks/>
            </p:cNvSpPr>
            <p:nvPr/>
          </p:nvSpPr>
          <p:spPr bwMode="auto">
            <a:xfrm rot="9426619">
              <a:off x="3917134" y="4163302"/>
              <a:ext cx="616429"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solidFill>
              <a:schemeClr val="bg2"/>
            </a:solidFill>
            <a:ln w="28575">
              <a:solidFill>
                <a:schemeClr val="tx1"/>
              </a:solidFill>
              <a:round/>
              <a:headEnd/>
              <a:tailEnd/>
            </a:ln>
          </p:spPr>
          <p:txBody>
            <a:bodyPr/>
            <a:lstStyle/>
            <a:p>
              <a:endParaRPr lang="en-US"/>
            </a:p>
          </p:txBody>
        </p:sp>
        <p:sp>
          <p:nvSpPr>
            <p:cNvPr id="46" name="Oval 5"/>
            <p:cNvSpPr>
              <a:spLocks noChangeArrowheads="1"/>
            </p:cNvSpPr>
            <p:nvPr/>
          </p:nvSpPr>
          <p:spPr bwMode="auto">
            <a:xfrm>
              <a:off x="4054922" y="4136107"/>
              <a:ext cx="104775" cy="125412"/>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sp>
          <p:nvSpPr>
            <p:cNvPr id="47" name="Oval 30"/>
            <p:cNvSpPr>
              <a:spLocks noChangeArrowheads="1"/>
            </p:cNvSpPr>
            <p:nvPr/>
          </p:nvSpPr>
          <p:spPr bwMode="auto">
            <a:xfrm>
              <a:off x="3948560" y="4069432"/>
              <a:ext cx="103187" cy="127000"/>
            </a:xfrm>
            <a:prstGeom prst="ellipse">
              <a:avLst/>
            </a:prstGeom>
            <a:solidFill>
              <a:srgbClr val="FF0000"/>
            </a:solidFill>
            <a:ln w="9525">
              <a:solidFill>
                <a:schemeClr val="tx1"/>
              </a:solidFill>
              <a:miter lim="800000"/>
              <a:headEnd/>
              <a:tailEnd/>
            </a:ln>
          </p:spPr>
          <p:txBody>
            <a:bodyPr wrap="none" anchor="ctr"/>
            <a:lstStyle/>
            <a:p>
              <a:pPr algn="ctr"/>
              <a:endParaRPr lang="en-US"/>
            </a:p>
          </p:txBody>
        </p:sp>
      </p:grpSp>
      <p:sp>
        <p:nvSpPr>
          <p:cNvPr id="76" name="Freeform 4368"/>
          <p:cNvSpPr>
            <a:spLocks/>
          </p:cNvSpPr>
          <p:nvPr/>
        </p:nvSpPr>
        <p:spPr bwMode="auto">
          <a:xfrm rot="12173381" flipH="1">
            <a:off x="4526348" y="4788425"/>
            <a:ext cx="540184" cy="710607"/>
          </a:xfrm>
          <a:custGeom>
            <a:avLst/>
            <a:gdLst>
              <a:gd name="T0" fmla="*/ 2147483647 w 780"/>
              <a:gd name="T1" fmla="*/ 2147483647 h 933"/>
              <a:gd name="T2" fmla="*/ 2147483647 w 780"/>
              <a:gd name="T3" fmla="*/ 2147483647 h 933"/>
              <a:gd name="T4" fmla="*/ 2147483647 w 780"/>
              <a:gd name="T5" fmla="*/ 2147483647 h 933"/>
              <a:gd name="T6" fmla="*/ 2147483647 w 780"/>
              <a:gd name="T7" fmla="*/ 2147483647 h 933"/>
              <a:gd name="T8" fmla="*/ 2147483647 w 780"/>
              <a:gd name="T9" fmla="*/ 2147483647 h 933"/>
              <a:gd name="T10" fmla="*/ 2147483647 w 780"/>
              <a:gd name="T11" fmla="*/ 2147483647 h 933"/>
              <a:gd name="T12" fmla="*/ 2147483647 w 780"/>
              <a:gd name="T13" fmla="*/ 2147483647 h 933"/>
              <a:gd name="T14" fmla="*/ 2147483647 w 780"/>
              <a:gd name="T15" fmla="*/ 2147483647 h 933"/>
              <a:gd name="T16" fmla="*/ 2147483647 w 780"/>
              <a:gd name="T17" fmla="*/ 2147483647 h 933"/>
              <a:gd name="T18" fmla="*/ 2147483647 w 780"/>
              <a:gd name="T19" fmla="*/ 2147483647 h 933"/>
              <a:gd name="T20" fmla="*/ 2147483647 w 780"/>
              <a:gd name="T21" fmla="*/ 2147483647 h 933"/>
              <a:gd name="T22" fmla="*/ 2147483647 w 780"/>
              <a:gd name="T23" fmla="*/ 2147483647 h 933"/>
              <a:gd name="T24" fmla="*/ 2147483647 w 780"/>
              <a:gd name="T25" fmla="*/ 2147483647 h 933"/>
              <a:gd name="T26" fmla="*/ 2147483647 w 780"/>
              <a:gd name="T27" fmla="*/ 2147483647 h 933"/>
              <a:gd name="T28" fmla="*/ 2147483647 w 780"/>
              <a:gd name="T29" fmla="*/ 2147483647 h 933"/>
              <a:gd name="T30" fmla="*/ 2147483647 w 780"/>
              <a:gd name="T31" fmla="*/ 2147483647 h 933"/>
              <a:gd name="T32" fmla="*/ 2147483647 w 780"/>
              <a:gd name="T33" fmla="*/ 2147483647 h 933"/>
              <a:gd name="T34" fmla="*/ 2147483647 w 780"/>
              <a:gd name="T35" fmla="*/ 2147483647 h 933"/>
              <a:gd name="T36" fmla="*/ 2147483647 w 780"/>
              <a:gd name="T37" fmla="*/ 0 h 933"/>
              <a:gd name="T38" fmla="*/ 2147483647 w 780"/>
              <a:gd name="T39" fmla="*/ 2147483647 h 933"/>
              <a:gd name="T40" fmla="*/ 2147483647 w 780"/>
              <a:gd name="T41" fmla="*/ 2147483647 h 933"/>
              <a:gd name="T42" fmla="*/ 2147483647 w 780"/>
              <a:gd name="T43" fmla="*/ 2147483647 h 933"/>
              <a:gd name="T44" fmla="*/ 2147483647 w 780"/>
              <a:gd name="T45" fmla="*/ 2147483647 h 933"/>
              <a:gd name="T46" fmla="*/ 2147483647 w 780"/>
              <a:gd name="T47" fmla="*/ 2147483647 h 933"/>
              <a:gd name="T48" fmla="*/ 2147483647 w 780"/>
              <a:gd name="T49" fmla="*/ 2147483647 h 933"/>
              <a:gd name="T50" fmla="*/ 2147483647 w 780"/>
              <a:gd name="T51" fmla="*/ 2147483647 h 933"/>
              <a:gd name="T52" fmla="*/ 2147483647 w 780"/>
              <a:gd name="T53" fmla="*/ 2147483647 h 933"/>
              <a:gd name="T54" fmla="*/ 2147483647 w 780"/>
              <a:gd name="T55" fmla="*/ 2147483647 h 933"/>
              <a:gd name="T56" fmla="*/ 2147483647 w 780"/>
              <a:gd name="T57" fmla="*/ 2147483647 h 933"/>
              <a:gd name="T58" fmla="*/ 2147483647 w 780"/>
              <a:gd name="T59" fmla="*/ 2147483647 h 933"/>
              <a:gd name="T60" fmla="*/ 2147483647 w 780"/>
              <a:gd name="T61" fmla="*/ 2147483647 h 933"/>
              <a:gd name="T62" fmla="*/ 2147483647 w 780"/>
              <a:gd name="T63" fmla="*/ 2147483647 h 933"/>
              <a:gd name="T64" fmla="*/ 2147483647 w 780"/>
              <a:gd name="T65" fmla="*/ 2147483647 h 933"/>
              <a:gd name="T66" fmla="*/ 2147483647 w 780"/>
              <a:gd name="T67" fmla="*/ 2147483647 h 933"/>
              <a:gd name="T68" fmla="*/ 2147483647 w 780"/>
              <a:gd name="T69" fmla="*/ 2147483647 h 933"/>
              <a:gd name="T70" fmla="*/ 2147483647 w 780"/>
              <a:gd name="T71" fmla="*/ 2147483647 h 933"/>
              <a:gd name="T72" fmla="*/ 2147483647 w 780"/>
              <a:gd name="T73" fmla="*/ 2147483647 h 933"/>
              <a:gd name="T74" fmla="*/ 2147483647 w 780"/>
              <a:gd name="T75" fmla="*/ 2147483647 h 933"/>
              <a:gd name="T76" fmla="*/ 2147483647 w 780"/>
              <a:gd name="T77" fmla="*/ 2147483647 h 933"/>
              <a:gd name="T78" fmla="*/ 2147483647 w 780"/>
              <a:gd name="T79" fmla="*/ 2147483647 h 9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0"/>
              <a:gd name="T121" fmla="*/ 0 h 933"/>
              <a:gd name="T122" fmla="*/ 780 w 780"/>
              <a:gd name="T123" fmla="*/ 933 h 9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0" h="933">
                <a:moveTo>
                  <a:pt x="235" y="917"/>
                </a:moveTo>
                <a:lnTo>
                  <a:pt x="218" y="756"/>
                </a:lnTo>
                <a:lnTo>
                  <a:pt x="194" y="657"/>
                </a:lnTo>
                <a:lnTo>
                  <a:pt x="151" y="571"/>
                </a:lnTo>
                <a:lnTo>
                  <a:pt x="79" y="468"/>
                </a:lnTo>
                <a:lnTo>
                  <a:pt x="24" y="393"/>
                </a:lnTo>
                <a:lnTo>
                  <a:pt x="0" y="341"/>
                </a:lnTo>
                <a:lnTo>
                  <a:pt x="7" y="317"/>
                </a:lnTo>
                <a:lnTo>
                  <a:pt x="28" y="297"/>
                </a:lnTo>
                <a:lnTo>
                  <a:pt x="67" y="309"/>
                </a:lnTo>
                <a:lnTo>
                  <a:pt x="103" y="362"/>
                </a:lnTo>
                <a:lnTo>
                  <a:pt x="124" y="398"/>
                </a:lnTo>
                <a:lnTo>
                  <a:pt x="153" y="453"/>
                </a:lnTo>
                <a:lnTo>
                  <a:pt x="189" y="499"/>
                </a:lnTo>
                <a:lnTo>
                  <a:pt x="223" y="516"/>
                </a:lnTo>
                <a:lnTo>
                  <a:pt x="220" y="451"/>
                </a:lnTo>
                <a:lnTo>
                  <a:pt x="201" y="391"/>
                </a:lnTo>
                <a:lnTo>
                  <a:pt x="187" y="331"/>
                </a:lnTo>
                <a:lnTo>
                  <a:pt x="156" y="266"/>
                </a:lnTo>
                <a:lnTo>
                  <a:pt x="136" y="180"/>
                </a:lnTo>
                <a:lnTo>
                  <a:pt x="134" y="129"/>
                </a:lnTo>
                <a:lnTo>
                  <a:pt x="144" y="98"/>
                </a:lnTo>
                <a:lnTo>
                  <a:pt x="175" y="86"/>
                </a:lnTo>
                <a:lnTo>
                  <a:pt x="194" y="113"/>
                </a:lnTo>
                <a:lnTo>
                  <a:pt x="213" y="156"/>
                </a:lnTo>
                <a:lnTo>
                  <a:pt x="242" y="233"/>
                </a:lnTo>
                <a:lnTo>
                  <a:pt x="254" y="273"/>
                </a:lnTo>
                <a:lnTo>
                  <a:pt x="292" y="367"/>
                </a:lnTo>
                <a:lnTo>
                  <a:pt x="297" y="408"/>
                </a:lnTo>
                <a:lnTo>
                  <a:pt x="314" y="432"/>
                </a:lnTo>
                <a:lnTo>
                  <a:pt x="321" y="379"/>
                </a:lnTo>
                <a:lnTo>
                  <a:pt x="295" y="278"/>
                </a:lnTo>
                <a:lnTo>
                  <a:pt x="268" y="165"/>
                </a:lnTo>
                <a:lnTo>
                  <a:pt x="247" y="115"/>
                </a:lnTo>
                <a:lnTo>
                  <a:pt x="235" y="65"/>
                </a:lnTo>
                <a:lnTo>
                  <a:pt x="235" y="26"/>
                </a:lnTo>
                <a:lnTo>
                  <a:pt x="247" y="7"/>
                </a:lnTo>
                <a:lnTo>
                  <a:pt x="276" y="0"/>
                </a:lnTo>
                <a:lnTo>
                  <a:pt x="321" y="17"/>
                </a:lnTo>
                <a:lnTo>
                  <a:pt x="343" y="79"/>
                </a:lnTo>
                <a:lnTo>
                  <a:pt x="376" y="185"/>
                </a:lnTo>
                <a:lnTo>
                  <a:pt x="393" y="266"/>
                </a:lnTo>
                <a:lnTo>
                  <a:pt x="403" y="324"/>
                </a:lnTo>
                <a:lnTo>
                  <a:pt x="408" y="369"/>
                </a:lnTo>
                <a:lnTo>
                  <a:pt x="417" y="386"/>
                </a:lnTo>
                <a:lnTo>
                  <a:pt x="441" y="360"/>
                </a:lnTo>
                <a:lnTo>
                  <a:pt x="441" y="302"/>
                </a:lnTo>
                <a:lnTo>
                  <a:pt x="444" y="218"/>
                </a:lnTo>
                <a:lnTo>
                  <a:pt x="446" y="108"/>
                </a:lnTo>
                <a:lnTo>
                  <a:pt x="439" y="60"/>
                </a:lnTo>
                <a:lnTo>
                  <a:pt x="456" y="21"/>
                </a:lnTo>
                <a:lnTo>
                  <a:pt x="482" y="19"/>
                </a:lnTo>
                <a:lnTo>
                  <a:pt x="511" y="31"/>
                </a:lnTo>
                <a:lnTo>
                  <a:pt x="528" y="79"/>
                </a:lnTo>
                <a:lnTo>
                  <a:pt x="528" y="127"/>
                </a:lnTo>
                <a:lnTo>
                  <a:pt x="535" y="173"/>
                </a:lnTo>
                <a:lnTo>
                  <a:pt x="549" y="242"/>
                </a:lnTo>
                <a:lnTo>
                  <a:pt x="549" y="338"/>
                </a:lnTo>
                <a:lnTo>
                  <a:pt x="537" y="425"/>
                </a:lnTo>
                <a:lnTo>
                  <a:pt x="540" y="489"/>
                </a:lnTo>
                <a:lnTo>
                  <a:pt x="564" y="566"/>
                </a:lnTo>
                <a:lnTo>
                  <a:pt x="580" y="593"/>
                </a:lnTo>
                <a:lnTo>
                  <a:pt x="602" y="605"/>
                </a:lnTo>
                <a:lnTo>
                  <a:pt x="619" y="569"/>
                </a:lnTo>
                <a:lnTo>
                  <a:pt x="626" y="511"/>
                </a:lnTo>
                <a:lnTo>
                  <a:pt x="640" y="463"/>
                </a:lnTo>
                <a:lnTo>
                  <a:pt x="676" y="403"/>
                </a:lnTo>
                <a:lnTo>
                  <a:pt x="732" y="343"/>
                </a:lnTo>
                <a:lnTo>
                  <a:pt x="765" y="341"/>
                </a:lnTo>
                <a:lnTo>
                  <a:pt x="780" y="377"/>
                </a:lnTo>
                <a:lnTo>
                  <a:pt x="753" y="417"/>
                </a:lnTo>
                <a:lnTo>
                  <a:pt x="736" y="485"/>
                </a:lnTo>
                <a:lnTo>
                  <a:pt x="708" y="569"/>
                </a:lnTo>
                <a:lnTo>
                  <a:pt x="700" y="636"/>
                </a:lnTo>
                <a:lnTo>
                  <a:pt x="693" y="674"/>
                </a:lnTo>
                <a:lnTo>
                  <a:pt x="657" y="725"/>
                </a:lnTo>
                <a:lnTo>
                  <a:pt x="619" y="792"/>
                </a:lnTo>
                <a:lnTo>
                  <a:pt x="568" y="873"/>
                </a:lnTo>
                <a:lnTo>
                  <a:pt x="552" y="909"/>
                </a:lnTo>
                <a:lnTo>
                  <a:pt x="549" y="933"/>
                </a:lnTo>
              </a:path>
            </a:pathLst>
          </a:custGeom>
          <a:noFill/>
          <a:ln w="28575">
            <a:solidFill>
              <a:schemeClr val="tx1"/>
            </a:solidFill>
            <a:round/>
            <a:headEnd/>
            <a:tailEnd/>
          </a:ln>
        </p:spPr>
        <p:txBody>
          <a:bodyPr/>
          <a:lstStyle/>
          <a:p>
            <a:endParaRPr lang="en-US"/>
          </a:p>
        </p:txBody>
      </p:sp>
      <p:grpSp>
        <p:nvGrpSpPr>
          <p:cNvPr id="83" name="Group 82"/>
          <p:cNvGrpSpPr/>
          <p:nvPr/>
        </p:nvGrpSpPr>
        <p:grpSpPr>
          <a:xfrm>
            <a:off x="5794057" y="3624978"/>
            <a:ext cx="549372" cy="509442"/>
            <a:chOff x="2942692" y="3444858"/>
            <a:chExt cx="618043" cy="509442"/>
          </a:xfrm>
        </p:grpSpPr>
        <p:sp>
          <p:nvSpPr>
            <p:cNvPr id="84" name="Oval 151"/>
            <p:cNvSpPr>
              <a:spLocks noChangeArrowheads="1"/>
            </p:cNvSpPr>
            <p:nvPr/>
          </p:nvSpPr>
          <p:spPr bwMode="auto">
            <a:xfrm>
              <a:off x="2942692" y="3444858"/>
              <a:ext cx="547787" cy="509442"/>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85" name="Text Box 37"/>
            <p:cNvSpPr txBox="1">
              <a:spLocks noChangeArrowheads="1"/>
            </p:cNvSpPr>
            <p:nvPr/>
          </p:nvSpPr>
          <p:spPr bwMode="auto">
            <a:xfrm>
              <a:off x="3008910" y="3533684"/>
              <a:ext cx="551825"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a:ea typeface="MS PGothic" pitchFamily="34" charset="-128"/>
                  <a:cs typeface="Arial" pitchFamily="34" charset="0"/>
                </a:rPr>
                <a:t>S1</a:t>
              </a:r>
              <a:endParaRPr lang="de-DE" sz="1600" baseline="30000">
                <a:solidFill>
                  <a:srgbClr val="000000"/>
                </a:solidFill>
                <a:ea typeface="MS PGothic" pitchFamily="34" charset="-128"/>
                <a:cs typeface="Arial" pitchFamily="34" charset="0"/>
              </a:endParaRPr>
            </a:p>
          </p:txBody>
        </p:sp>
      </p:grpSp>
      <p:grpSp>
        <p:nvGrpSpPr>
          <p:cNvPr id="86" name="Group 85"/>
          <p:cNvGrpSpPr/>
          <p:nvPr/>
        </p:nvGrpSpPr>
        <p:grpSpPr>
          <a:xfrm>
            <a:off x="5795253" y="2501593"/>
            <a:ext cx="488118" cy="510749"/>
            <a:chOff x="2944037" y="2321472"/>
            <a:chExt cx="549133" cy="510749"/>
          </a:xfrm>
        </p:grpSpPr>
        <p:sp>
          <p:nvSpPr>
            <p:cNvPr id="87" name="Oval 148"/>
            <p:cNvSpPr>
              <a:spLocks noChangeArrowheads="1"/>
            </p:cNvSpPr>
            <p:nvPr/>
          </p:nvSpPr>
          <p:spPr bwMode="auto">
            <a:xfrm>
              <a:off x="2944037" y="2321472"/>
              <a:ext cx="549133" cy="510749"/>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pitchFamily="34" charset="0"/>
              </a:endParaRPr>
            </a:p>
          </p:txBody>
        </p:sp>
        <p:sp>
          <p:nvSpPr>
            <p:cNvPr id="88" name="Text Box 37"/>
            <p:cNvSpPr txBox="1">
              <a:spLocks noChangeArrowheads="1"/>
            </p:cNvSpPr>
            <p:nvPr/>
          </p:nvSpPr>
          <p:spPr bwMode="auto">
            <a:xfrm>
              <a:off x="3004604" y="2399848"/>
              <a:ext cx="48722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M1</a:t>
              </a:r>
              <a:endParaRPr lang="de-DE" sz="1600" baseline="30000" dirty="0">
                <a:solidFill>
                  <a:srgbClr val="000000"/>
                </a:solidFill>
                <a:ea typeface="MS PGothic" pitchFamily="34" charset="-128"/>
                <a:cs typeface="Arial" pitchFamily="34" charset="0"/>
              </a:endParaRPr>
            </a:p>
          </p:txBody>
        </p:sp>
      </p:grpSp>
      <p:sp>
        <p:nvSpPr>
          <p:cNvPr id="2049" name="Lightning Bolt 2048"/>
          <p:cNvSpPr/>
          <p:nvPr/>
        </p:nvSpPr>
        <p:spPr bwMode="auto">
          <a:xfrm>
            <a:off x="4424773" y="2033919"/>
            <a:ext cx="417996" cy="555024"/>
          </a:xfrm>
          <a:prstGeom prst="lightningBolt">
            <a:avLst/>
          </a:prstGeom>
          <a:solidFill>
            <a:srgbClr val="FFFF00"/>
          </a:solidFill>
          <a:ln w="9525">
            <a:solidFill>
              <a:schemeClr val="tx1"/>
            </a:solidFill>
            <a:miter lim="800000"/>
            <a:headEnd/>
            <a:tailEnd/>
          </a:ln>
          <a:effectLst/>
        </p:spPr>
        <p:txBody>
          <a:bodyPr wrap="none" rtlCol="0" anchor="ctr">
            <a:prstTxWarp prst="textNoShape">
              <a:avLst/>
            </a:prstTxWarp>
          </a:bodyPr>
          <a:lstStyle/>
          <a:p>
            <a:pPr algn="ctr"/>
            <a:endParaRPr lang="en-US"/>
          </a:p>
        </p:txBody>
      </p:sp>
      <p:sp>
        <p:nvSpPr>
          <p:cNvPr id="112" name="Text Box 37"/>
          <p:cNvSpPr txBox="1">
            <a:spLocks noChangeArrowheads="1"/>
          </p:cNvSpPr>
          <p:nvPr/>
        </p:nvSpPr>
        <p:spPr bwMode="auto">
          <a:xfrm>
            <a:off x="4568263" y="1783482"/>
            <a:ext cx="750711"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defRPr/>
            </a:pPr>
            <a:r>
              <a:rPr lang="en-GB" altLang="zh-CN" sz="1800" b="1" dirty="0" smtClean="0">
                <a:ea typeface="MS PGothic" pitchFamily="34" charset="-128"/>
                <a:cs typeface="Arial" pitchFamily="34" charset="0"/>
              </a:rPr>
              <a:t>TMS</a:t>
            </a:r>
            <a:endParaRPr lang="de-DE" sz="1800" b="1" baseline="30000" dirty="0" smtClean="0">
              <a:ea typeface="MS PGothic" pitchFamily="34" charset="-128"/>
              <a:cs typeface="Arial" pitchFamily="34" charset="0"/>
            </a:endParaRPr>
          </a:p>
        </p:txBody>
      </p:sp>
      <p:sp>
        <p:nvSpPr>
          <p:cNvPr id="30" name="Title 1"/>
          <p:cNvSpPr txBox="1">
            <a:spLocks/>
          </p:cNvSpPr>
          <p:nvPr/>
        </p:nvSpPr>
        <p:spPr>
          <a:xfrm>
            <a:off x="0" y="743569"/>
            <a:ext cx="9144000" cy="534244"/>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Paired </a:t>
            </a:r>
            <a:r>
              <a:rPr lang="en-US" sz="3000" dirty="0">
                <a:solidFill>
                  <a:schemeClr val="tx2"/>
                </a:solidFill>
                <a:latin typeface="Verdana" pitchFamily="34" charset="0"/>
                <a:ea typeface="ＭＳ Ｐゴシック" pitchFamily="34" charset="-128"/>
                <a:cs typeface="Verdana" pitchFamily="34" charset="0"/>
              </a:rPr>
              <a:t>associative stimulation (PAS)</a:t>
            </a:r>
          </a:p>
        </p:txBody>
      </p:sp>
      <p:sp>
        <p:nvSpPr>
          <p:cNvPr id="29" name="Text Box 37"/>
          <p:cNvSpPr txBox="1">
            <a:spLocks noChangeArrowheads="1"/>
          </p:cNvSpPr>
          <p:nvPr/>
        </p:nvSpPr>
        <p:spPr bwMode="auto">
          <a:xfrm>
            <a:off x="4774589" y="4274435"/>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a:ea typeface="MS PGothic" pitchFamily="34" charset="-128"/>
                <a:cs typeface="Arial" pitchFamily="34" charset="0"/>
              </a:rPr>
              <a:t>20ms</a:t>
            </a:r>
            <a:endParaRPr lang="de-DE" sz="1600" baseline="30000" dirty="0">
              <a:solidFill>
                <a:srgbClr val="000000"/>
              </a:solidFill>
              <a:ea typeface="MS PGothic" pitchFamily="34" charset="-128"/>
              <a:cs typeface="Arial" pitchFamily="34" charset="0"/>
            </a:endParaRPr>
          </a:p>
        </p:txBody>
      </p:sp>
      <p:sp>
        <p:nvSpPr>
          <p:cNvPr id="39" name="Text Box 37"/>
          <p:cNvSpPr txBox="1">
            <a:spLocks noChangeArrowheads="1"/>
          </p:cNvSpPr>
          <p:nvPr/>
        </p:nvSpPr>
        <p:spPr bwMode="auto">
          <a:xfrm>
            <a:off x="4390546" y="3209378"/>
            <a:ext cx="757301" cy="397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600" dirty="0" smtClean="0">
                <a:ea typeface="MS PGothic" pitchFamily="34" charset="-128"/>
                <a:cs typeface="Arial" pitchFamily="34" charset="0"/>
              </a:rPr>
              <a:t>5ms</a:t>
            </a:r>
            <a:endParaRPr lang="de-DE" sz="1600" baseline="30000" dirty="0">
              <a:solidFill>
                <a:srgbClr val="000000"/>
              </a:solidFill>
              <a:ea typeface="MS PGothic" pitchFamily="34" charset="-128"/>
              <a:cs typeface="Arial" pitchFamily="34" charset="0"/>
            </a:endParaRPr>
          </a:p>
        </p:txBody>
      </p:sp>
    </p:spTree>
    <p:extLst>
      <p:ext uri="{BB962C8B-B14F-4D97-AF65-F5344CB8AC3E}">
        <p14:creationId xmlns:p14="http://schemas.microsoft.com/office/powerpoint/2010/main" xmlns="" val="412285055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Box 37"/>
          <p:cNvSpPr txBox="1">
            <a:spLocks noChangeArrowheads="1"/>
          </p:cNvSpPr>
          <p:nvPr/>
        </p:nvSpPr>
        <p:spPr bwMode="auto">
          <a:xfrm>
            <a:off x="-100519" y="1079583"/>
            <a:ext cx="4583289"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800" b="1" dirty="0" smtClean="0">
                <a:ea typeface="MS PGothic" pitchFamily="34" charset="-128"/>
                <a:cs typeface="Arial" pitchFamily="34" charset="0"/>
              </a:rPr>
              <a:t>Timing-dependent PAS effects </a:t>
            </a:r>
          </a:p>
          <a:p>
            <a:pPr algn="ctr" eaLnBrk="1" hangingPunct="1"/>
            <a:r>
              <a:rPr lang="en-GB" altLang="zh-CN" sz="1800" b="1" dirty="0" smtClean="0">
                <a:ea typeface="MS PGothic" pitchFamily="34" charset="-128"/>
                <a:cs typeface="Arial" pitchFamily="34" charset="0"/>
              </a:rPr>
              <a:t>in humans</a:t>
            </a:r>
          </a:p>
        </p:txBody>
      </p:sp>
      <p:pic>
        <p:nvPicPr>
          <p:cNvPr id="42"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7761" y="2264531"/>
            <a:ext cx="4162778" cy="3619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Text Box 37"/>
          <p:cNvSpPr txBox="1">
            <a:spLocks noChangeArrowheads="1"/>
          </p:cNvSpPr>
          <p:nvPr/>
        </p:nvSpPr>
        <p:spPr bwMode="auto">
          <a:xfrm>
            <a:off x="697761" y="6018938"/>
            <a:ext cx="3018454" cy="336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200" dirty="0" err="1">
                <a:ea typeface="MS PGothic" pitchFamily="34" charset="-128"/>
                <a:cs typeface="Arial" pitchFamily="34" charset="0"/>
              </a:rPr>
              <a:t>Wolters</a:t>
            </a:r>
            <a:r>
              <a:rPr lang="en-GB" altLang="zh-CN" sz="1200" dirty="0">
                <a:ea typeface="MS PGothic" pitchFamily="34" charset="-128"/>
                <a:cs typeface="Arial" pitchFamily="34" charset="0"/>
              </a:rPr>
              <a:t> et al., </a:t>
            </a:r>
            <a:r>
              <a:rPr lang="en-GB" altLang="zh-CN" sz="1200" b="1" i="1" dirty="0">
                <a:ea typeface="MS PGothic" pitchFamily="34" charset="-128"/>
                <a:cs typeface="Arial" pitchFamily="34" charset="0"/>
              </a:rPr>
              <a:t>J </a:t>
            </a:r>
            <a:r>
              <a:rPr lang="en-GB" altLang="zh-CN" sz="1200" b="1" i="1" dirty="0" err="1">
                <a:ea typeface="MS PGothic" pitchFamily="34" charset="-128"/>
                <a:cs typeface="Arial" pitchFamily="34" charset="0"/>
              </a:rPr>
              <a:t>Neurophysiol</a:t>
            </a:r>
            <a:r>
              <a:rPr lang="en-GB" altLang="zh-CN" sz="1200" b="1" i="1" dirty="0">
                <a:ea typeface="MS PGothic" pitchFamily="34" charset="-128"/>
                <a:cs typeface="Arial" pitchFamily="34" charset="0"/>
              </a:rPr>
              <a:t> </a:t>
            </a:r>
            <a:r>
              <a:rPr lang="en-GB" altLang="zh-CN" sz="1200" dirty="0">
                <a:ea typeface="MS PGothic" pitchFamily="34" charset="-128"/>
                <a:cs typeface="Arial" pitchFamily="34" charset="0"/>
              </a:rPr>
              <a:t>2003</a:t>
            </a:r>
            <a:endParaRPr lang="de-DE" sz="1200" baseline="30000" dirty="0">
              <a:ea typeface="MS PGothic" pitchFamily="34" charset="-128"/>
              <a:cs typeface="Arial" pitchFamily="34" charset="0"/>
            </a:endParaRPr>
          </a:p>
        </p:txBody>
      </p:sp>
      <p:sp>
        <p:nvSpPr>
          <p:cNvPr id="44" name="Text Box 37"/>
          <p:cNvSpPr txBox="1">
            <a:spLocks noChangeArrowheads="1"/>
          </p:cNvSpPr>
          <p:nvPr/>
        </p:nvSpPr>
        <p:spPr bwMode="auto">
          <a:xfrm>
            <a:off x="1877450" y="2023226"/>
            <a:ext cx="656166" cy="4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ea typeface="MS PGothic" pitchFamily="34" charset="-128"/>
                <a:cs typeface="Arial" pitchFamily="34" charset="0"/>
              </a:rPr>
              <a:t>PAS</a:t>
            </a:r>
            <a:endParaRPr lang="de-DE" sz="1800" b="1" baseline="30000" dirty="0">
              <a:ea typeface="MS PGothic" pitchFamily="34" charset="-128"/>
              <a:cs typeface="Arial" pitchFamily="34" charset="0"/>
            </a:endParaRPr>
          </a:p>
        </p:txBody>
      </p:sp>
      <p:sp>
        <p:nvSpPr>
          <p:cNvPr id="48" name="Text Box 37"/>
          <p:cNvSpPr txBox="1">
            <a:spLocks noChangeArrowheads="1"/>
          </p:cNvSpPr>
          <p:nvPr/>
        </p:nvSpPr>
        <p:spPr bwMode="auto">
          <a:xfrm>
            <a:off x="2501160" y="3837719"/>
            <a:ext cx="1366761"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b="1" dirty="0">
                <a:solidFill>
                  <a:srgbClr val="FF0000"/>
                </a:solidFill>
                <a:ea typeface="MS PGothic" pitchFamily="34" charset="-128"/>
                <a:cs typeface="Arial" pitchFamily="34" charset="0"/>
              </a:rPr>
              <a:t>↑PAS</a:t>
            </a:r>
            <a:r>
              <a:rPr lang="en-GB" altLang="zh-CN" b="1" baseline="-25000" dirty="0">
                <a:solidFill>
                  <a:srgbClr val="FF0000"/>
                </a:solidFill>
                <a:ea typeface="MS PGothic" pitchFamily="34" charset="-128"/>
                <a:cs typeface="Arial" pitchFamily="34" charset="0"/>
              </a:rPr>
              <a:t>LTP</a:t>
            </a:r>
            <a:r>
              <a:rPr lang="en-GB" altLang="zh-CN" b="1" dirty="0">
                <a:solidFill>
                  <a:srgbClr val="FF0000"/>
                </a:solidFill>
                <a:ea typeface="MS PGothic" pitchFamily="34" charset="-128"/>
                <a:cs typeface="Arial" pitchFamily="34" charset="0"/>
              </a:rPr>
              <a:t> </a:t>
            </a:r>
            <a:endParaRPr lang="de-DE" b="1" baseline="30000" dirty="0">
              <a:solidFill>
                <a:srgbClr val="FF0000"/>
              </a:solidFill>
              <a:ea typeface="MS PGothic" pitchFamily="34" charset="-128"/>
              <a:cs typeface="Arial" pitchFamily="34" charset="0"/>
            </a:endParaRPr>
          </a:p>
        </p:txBody>
      </p:sp>
      <p:sp>
        <p:nvSpPr>
          <p:cNvPr id="49" name="Text Box 37"/>
          <p:cNvSpPr txBox="1">
            <a:spLocks noChangeArrowheads="1"/>
          </p:cNvSpPr>
          <p:nvPr/>
        </p:nvSpPr>
        <p:spPr bwMode="auto">
          <a:xfrm>
            <a:off x="2027028" y="5021994"/>
            <a:ext cx="1302326"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b="1" dirty="0">
                <a:solidFill>
                  <a:srgbClr val="CC00CC"/>
                </a:solidFill>
                <a:ea typeface="MS PGothic" pitchFamily="34" charset="-128"/>
                <a:cs typeface="Arial" pitchFamily="34" charset="0"/>
              </a:rPr>
              <a:t>↓PAS</a:t>
            </a:r>
            <a:r>
              <a:rPr lang="en-GB" altLang="zh-CN" b="1" baseline="-25000" dirty="0">
                <a:solidFill>
                  <a:srgbClr val="CC00CC"/>
                </a:solidFill>
                <a:ea typeface="MS PGothic" pitchFamily="34" charset="-128"/>
                <a:cs typeface="Arial" pitchFamily="34" charset="0"/>
              </a:rPr>
              <a:t>LTD</a:t>
            </a:r>
            <a:r>
              <a:rPr lang="en-GB" altLang="zh-CN" b="1" dirty="0">
                <a:solidFill>
                  <a:srgbClr val="CC00CC"/>
                </a:solidFill>
                <a:ea typeface="MS PGothic" pitchFamily="34" charset="-128"/>
                <a:cs typeface="Arial" pitchFamily="34" charset="0"/>
              </a:rPr>
              <a:t> </a:t>
            </a:r>
            <a:endParaRPr lang="de-DE" b="1" baseline="30000" dirty="0">
              <a:solidFill>
                <a:srgbClr val="CC00CC"/>
              </a:solidFill>
              <a:ea typeface="MS PGothic" pitchFamily="34" charset="-128"/>
              <a:cs typeface="Arial" pitchFamily="34" charset="0"/>
            </a:endParaRPr>
          </a:p>
        </p:txBody>
      </p:sp>
      <p:sp>
        <p:nvSpPr>
          <p:cNvPr id="25" name="Rectangle 24"/>
          <p:cNvSpPr/>
          <p:nvPr/>
        </p:nvSpPr>
        <p:spPr bwMode="auto">
          <a:xfrm>
            <a:off x="3555261" y="2023226"/>
            <a:ext cx="1400782" cy="3802309"/>
          </a:xfrm>
          <a:prstGeom prst="rect">
            <a:avLst/>
          </a:prstGeom>
          <a:solidFill>
            <a:schemeClr val="bg1"/>
          </a:solidFill>
          <a:ln w="9525">
            <a:solidFill>
              <a:schemeClr val="bg1"/>
            </a:solidFill>
            <a:miter lim="800000"/>
            <a:headEnd/>
            <a:tailEnd/>
          </a:ln>
          <a:effectLst/>
        </p:spPr>
        <p:txBody>
          <a:bodyPr wrap="none" rtlCol="0" anchor="ctr">
            <a:prstTxWarp prst="textNoShape">
              <a:avLst/>
            </a:prstTxWarp>
          </a:bodyPr>
          <a:lstStyle/>
          <a:p>
            <a:pPr algn="ctr"/>
            <a:endParaRPr lang="en-US"/>
          </a:p>
        </p:txBody>
      </p:sp>
      <p:sp>
        <p:nvSpPr>
          <p:cNvPr id="47" name="Rounded Rectangle 46"/>
          <p:cNvSpPr/>
          <p:nvPr/>
        </p:nvSpPr>
        <p:spPr bwMode="auto">
          <a:xfrm>
            <a:off x="457873" y="1958715"/>
            <a:ext cx="3410049" cy="3981451"/>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sp>
        <p:nvSpPr>
          <p:cNvPr id="38"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PAS as model for STDP in Humans?</a:t>
            </a:r>
            <a:endParaRPr lang="en-US" sz="3000" i="1" dirty="0">
              <a:solidFill>
                <a:srgbClr val="C00000"/>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1953143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Box 37"/>
          <p:cNvSpPr txBox="1">
            <a:spLocks noChangeArrowheads="1"/>
          </p:cNvSpPr>
          <p:nvPr/>
        </p:nvSpPr>
        <p:spPr bwMode="auto">
          <a:xfrm>
            <a:off x="-100519" y="1079583"/>
            <a:ext cx="4583289"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800" b="1" dirty="0" smtClean="0">
                <a:ea typeface="MS PGothic" pitchFamily="34" charset="-128"/>
                <a:cs typeface="Arial" pitchFamily="34" charset="0"/>
              </a:rPr>
              <a:t>Timing-dependent PAS effects </a:t>
            </a:r>
          </a:p>
          <a:p>
            <a:pPr algn="ctr" eaLnBrk="1" hangingPunct="1"/>
            <a:r>
              <a:rPr lang="en-GB" altLang="zh-CN" sz="1800" b="1" dirty="0" smtClean="0">
                <a:ea typeface="MS PGothic" pitchFamily="34" charset="-128"/>
                <a:cs typeface="Arial" pitchFamily="34" charset="0"/>
              </a:rPr>
              <a:t>in humans</a:t>
            </a:r>
          </a:p>
        </p:txBody>
      </p:sp>
      <p:pic>
        <p:nvPicPr>
          <p:cNvPr id="42"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7761" y="2264531"/>
            <a:ext cx="4162778" cy="3619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Text Box 37"/>
          <p:cNvSpPr txBox="1">
            <a:spLocks noChangeArrowheads="1"/>
          </p:cNvSpPr>
          <p:nvPr/>
        </p:nvSpPr>
        <p:spPr bwMode="auto">
          <a:xfrm>
            <a:off x="697761" y="6018938"/>
            <a:ext cx="3018454" cy="336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200" dirty="0" err="1">
                <a:ea typeface="MS PGothic" pitchFamily="34" charset="-128"/>
                <a:cs typeface="Arial" pitchFamily="34" charset="0"/>
              </a:rPr>
              <a:t>Wolters</a:t>
            </a:r>
            <a:r>
              <a:rPr lang="en-GB" altLang="zh-CN" sz="1200" dirty="0">
                <a:ea typeface="MS PGothic" pitchFamily="34" charset="-128"/>
                <a:cs typeface="Arial" pitchFamily="34" charset="0"/>
              </a:rPr>
              <a:t> et al., </a:t>
            </a:r>
            <a:r>
              <a:rPr lang="en-GB" altLang="zh-CN" sz="1200" b="1" i="1" dirty="0">
                <a:ea typeface="MS PGothic" pitchFamily="34" charset="-128"/>
                <a:cs typeface="Arial" pitchFamily="34" charset="0"/>
              </a:rPr>
              <a:t>J </a:t>
            </a:r>
            <a:r>
              <a:rPr lang="en-GB" altLang="zh-CN" sz="1200" b="1" i="1" dirty="0" err="1">
                <a:ea typeface="MS PGothic" pitchFamily="34" charset="-128"/>
                <a:cs typeface="Arial" pitchFamily="34" charset="0"/>
              </a:rPr>
              <a:t>Neurophysiol</a:t>
            </a:r>
            <a:r>
              <a:rPr lang="en-GB" altLang="zh-CN" sz="1200" b="1" i="1" dirty="0">
                <a:ea typeface="MS PGothic" pitchFamily="34" charset="-128"/>
                <a:cs typeface="Arial" pitchFamily="34" charset="0"/>
              </a:rPr>
              <a:t> </a:t>
            </a:r>
            <a:r>
              <a:rPr lang="en-GB" altLang="zh-CN" sz="1200" dirty="0">
                <a:ea typeface="MS PGothic" pitchFamily="34" charset="-128"/>
                <a:cs typeface="Arial" pitchFamily="34" charset="0"/>
              </a:rPr>
              <a:t>2003</a:t>
            </a:r>
            <a:endParaRPr lang="de-DE" sz="1200" baseline="30000" dirty="0">
              <a:ea typeface="MS PGothic" pitchFamily="34" charset="-128"/>
              <a:cs typeface="Arial" pitchFamily="34" charset="0"/>
            </a:endParaRPr>
          </a:p>
        </p:txBody>
      </p:sp>
      <p:sp>
        <p:nvSpPr>
          <p:cNvPr id="44" name="Text Box 37"/>
          <p:cNvSpPr txBox="1">
            <a:spLocks noChangeArrowheads="1"/>
          </p:cNvSpPr>
          <p:nvPr/>
        </p:nvSpPr>
        <p:spPr bwMode="auto">
          <a:xfrm>
            <a:off x="1877450" y="2023226"/>
            <a:ext cx="656166" cy="4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800" b="1" dirty="0">
                <a:ea typeface="MS PGothic" pitchFamily="34" charset="-128"/>
                <a:cs typeface="Arial" pitchFamily="34" charset="0"/>
              </a:rPr>
              <a:t>PAS</a:t>
            </a:r>
            <a:endParaRPr lang="de-DE" sz="1800" b="1" baseline="30000" dirty="0">
              <a:ea typeface="MS PGothic" pitchFamily="34" charset="-128"/>
              <a:cs typeface="Arial" pitchFamily="34" charset="0"/>
            </a:endParaRPr>
          </a:p>
        </p:txBody>
      </p:sp>
      <p:sp>
        <p:nvSpPr>
          <p:cNvPr id="48" name="Text Box 37"/>
          <p:cNvSpPr txBox="1">
            <a:spLocks noChangeArrowheads="1"/>
          </p:cNvSpPr>
          <p:nvPr/>
        </p:nvSpPr>
        <p:spPr bwMode="auto">
          <a:xfrm>
            <a:off x="2501161" y="3837719"/>
            <a:ext cx="1215054"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b="1" dirty="0">
                <a:solidFill>
                  <a:srgbClr val="FF0000"/>
                </a:solidFill>
                <a:ea typeface="MS PGothic" pitchFamily="34" charset="-128"/>
                <a:cs typeface="Arial" pitchFamily="34" charset="0"/>
              </a:rPr>
              <a:t>↑PAS</a:t>
            </a:r>
            <a:r>
              <a:rPr lang="en-GB" altLang="zh-CN" b="1" baseline="-25000" dirty="0">
                <a:solidFill>
                  <a:srgbClr val="FF0000"/>
                </a:solidFill>
                <a:ea typeface="MS PGothic" pitchFamily="34" charset="-128"/>
                <a:cs typeface="Arial" pitchFamily="34" charset="0"/>
              </a:rPr>
              <a:t>LTP</a:t>
            </a:r>
            <a:r>
              <a:rPr lang="en-GB" altLang="zh-CN" b="1" dirty="0">
                <a:solidFill>
                  <a:srgbClr val="FF0000"/>
                </a:solidFill>
                <a:ea typeface="MS PGothic" pitchFamily="34" charset="-128"/>
                <a:cs typeface="Arial" pitchFamily="34" charset="0"/>
              </a:rPr>
              <a:t> </a:t>
            </a:r>
            <a:endParaRPr lang="de-DE" b="1" baseline="30000" dirty="0">
              <a:solidFill>
                <a:srgbClr val="FF0000"/>
              </a:solidFill>
              <a:ea typeface="MS PGothic" pitchFamily="34" charset="-128"/>
              <a:cs typeface="Arial" pitchFamily="34" charset="0"/>
            </a:endParaRPr>
          </a:p>
        </p:txBody>
      </p:sp>
      <p:sp>
        <p:nvSpPr>
          <p:cNvPr id="49" name="Text Box 37"/>
          <p:cNvSpPr txBox="1">
            <a:spLocks noChangeArrowheads="1"/>
          </p:cNvSpPr>
          <p:nvPr/>
        </p:nvSpPr>
        <p:spPr bwMode="auto">
          <a:xfrm>
            <a:off x="2027028" y="5021994"/>
            <a:ext cx="1267157"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b="1" dirty="0">
                <a:solidFill>
                  <a:srgbClr val="CC00CC"/>
                </a:solidFill>
                <a:ea typeface="MS PGothic" pitchFamily="34" charset="-128"/>
                <a:cs typeface="Arial" pitchFamily="34" charset="0"/>
              </a:rPr>
              <a:t>↓PAS</a:t>
            </a:r>
            <a:r>
              <a:rPr lang="en-GB" altLang="zh-CN" b="1" baseline="-25000" dirty="0">
                <a:solidFill>
                  <a:srgbClr val="CC00CC"/>
                </a:solidFill>
                <a:ea typeface="MS PGothic" pitchFamily="34" charset="-128"/>
                <a:cs typeface="Arial" pitchFamily="34" charset="0"/>
              </a:rPr>
              <a:t>LTD</a:t>
            </a:r>
            <a:r>
              <a:rPr lang="en-GB" altLang="zh-CN" b="1" dirty="0">
                <a:solidFill>
                  <a:srgbClr val="CC00CC"/>
                </a:solidFill>
                <a:ea typeface="MS PGothic" pitchFamily="34" charset="-128"/>
                <a:cs typeface="Arial" pitchFamily="34" charset="0"/>
              </a:rPr>
              <a:t> </a:t>
            </a:r>
            <a:endParaRPr lang="de-DE" b="1" baseline="30000" dirty="0">
              <a:solidFill>
                <a:srgbClr val="CC00CC"/>
              </a:solidFill>
              <a:ea typeface="MS PGothic" pitchFamily="34" charset="-128"/>
              <a:cs typeface="Arial" pitchFamily="34" charset="0"/>
            </a:endParaRPr>
          </a:p>
        </p:txBody>
      </p:sp>
      <p:sp>
        <p:nvSpPr>
          <p:cNvPr id="25" name="Rectangle 24"/>
          <p:cNvSpPr/>
          <p:nvPr/>
        </p:nvSpPr>
        <p:spPr bwMode="auto">
          <a:xfrm>
            <a:off x="3555261" y="2023226"/>
            <a:ext cx="1400782" cy="3802309"/>
          </a:xfrm>
          <a:prstGeom prst="rect">
            <a:avLst/>
          </a:prstGeom>
          <a:solidFill>
            <a:schemeClr val="bg1"/>
          </a:solidFill>
          <a:ln w="9525">
            <a:solidFill>
              <a:schemeClr val="bg1"/>
            </a:solidFill>
            <a:miter lim="800000"/>
            <a:headEnd/>
            <a:tailEnd/>
          </a:ln>
          <a:effectLst/>
        </p:spPr>
        <p:txBody>
          <a:bodyPr wrap="none" rtlCol="0" anchor="ctr">
            <a:prstTxWarp prst="textNoShape">
              <a:avLst/>
            </a:prstTxWarp>
          </a:bodyPr>
          <a:lstStyle/>
          <a:p>
            <a:pPr algn="ctr"/>
            <a:endParaRPr lang="en-US"/>
          </a:p>
        </p:txBody>
      </p:sp>
      <p:sp>
        <p:nvSpPr>
          <p:cNvPr id="47" name="Rounded Rectangle 46"/>
          <p:cNvSpPr/>
          <p:nvPr/>
        </p:nvSpPr>
        <p:spPr bwMode="auto">
          <a:xfrm>
            <a:off x="457873" y="1958715"/>
            <a:ext cx="3410049" cy="3981451"/>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77" name="Group 76"/>
          <p:cNvGrpSpPr/>
          <p:nvPr/>
        </p:nvGrpSpPr>
        <p:grpSpPr>
          <a:xfrm>
            <a:off x="4513241" y="1116684"/>
            <a:ext cx="4514056" cy="5233492"/>
            <a:chOff x="5077395" y="858778"/>
            <a:chExt cx="5078314" cy="5233492"/>
          </a:xfrm>
        </p:grpSpPr>
        <p:sp>
          <p:nvSpPr>
            <p:cNvPr id="55" name="Rectangle 7"/>
            <p:cNvSpPr>
              <a:spLocks/>
            </p:cNvSpPr>
            <p:nvPr/>
          </p:nvSpPr>
          <p:spPr bwMode="auto">
            <a:xfrm>
              <a:off x="5077395" y="858778"/>
              <a:ext cx="507831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a:r>
                <a:rPr lang="en-US" sz="1800" b="1" dirty="0">
                  <a:solidFill>
                    <a:schemeClr val="tx1"/>
                  </a:solidFill>
                </a:rPr>
                <a:t>Spike timing-dependent plasticity </a:t>
              </a:r>
              <a:r>
                <a:rPr lang="en-US" sz="1800" b="1" dirty="0" smtClean="0">
                  <a:solidFill>
                    <a:schemeClr val="tx1"/>
                  </a:solidFill>
                </a:rPr>
                <a:t>(STDP)</a:t>
              </a:r>
            </a:p>
            <a:p>
              <a:pPr algn="ctr"/>
              <a:r>
                <a:rPr lang="de-DE" sz="1800" b="1" dirty="0"/>
                <a:t>i</a:t>
              </a:r>
              <a:r>
                <a:rPr lang="de-DE" sz="1800" b="1" dirty="0" smtClean="0"/>
                <a:t>n </a:t>
              </a:r>
              <a:r>
                <a:rPr lang="de-DE" sz="1800" b="1" dirty="0" err="1" smtClean="0"/>
                <a:t>animals</a:t>
              </a:r>
              <a:endParaRPr lang="en-US" sz="1800" b="1" dirty="0">
                <a:solidFill>
                  <a:schemeClr val="tx1"/>
                </a:solidFill>
              </a:endParaRPr>
            </a:p>
          </p:txBody>
        </p:sp>
        <p:grpSp>
          <p:nvGrpSpPr>
            <p:cNvPr id="50" name="Group 6"/>
            <p:cNvGrpSpPr>
              <a:grpSpLocks/>
            </p:cNvGrpSpPr>
            <p:nvPr/>
          </p:nvGrpSpPr>
          <p:grpSpPr bwMode="auto">
            <a:xfrm>
              <a:off x="5395149" y="2840303"/>
              <a:ext cx="3363954" cy="2727325"/>
              <a:chOff x="0" y="0"/>
              <a:chExt cx="3384" cy="2640"/>
            </a:xfrm>
          </p:grpSpPr>
          <p:pic>
            <p:nvPicPr>
              <p:cNvPr id="51"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3384"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2" name="Rectangle 5"/>
              <p:cNvSpPr>
                <a:spLocks/>
              </p:cNvSpPr>
              <p:nvPr/>
            </p:nvSpPr>
            <p:spPr bwMode="auto">
              <a:xfrm>
                <a:off x="2008" y="464"/>
                <a:ext cx="976" cy="800"/>
              </a:xfrm>
              <a:prstGeom prst="rect">
                <a:avLst/>
              </a:prstGeom>
              <a:solidFill>
                <a:srgbClr val="FFFFFF"/>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de-DE"/>
              </a:p>
            </p:txBody>
          </p:sp>
        </p:grpSp>
        <p:sp>
          <p:nvSpPr>
            <p:cNvPr id="56" name="Rounded Rectangle 55"/>
            <p:cNvSpPr/>
            <p:nvPr/>
          </p:nvSpPr>
          <p:spPr bwMode="auto">
            <a:xfrm>
              <a:off x="5287517" y="1726620"/>
              <a:ext cx="4392488" cy="3981451"/>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pic>
          <p:nvPicPr>
            <p:cNvPr id="5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84699" y="1844824"/>
              <a:ext cx="3594613" cy="1159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8" name="Rectangle 3"/>
            <p:cNvSpPr>
              <a:spLocks/>
            </p:cNvSpPr>
            <p:nvPr/>
          </p:nvSpPr>
          <p:spPr bwMode="auto">
            <a:xfrm>
              <a:off x="6002493" y="2889811"/>
              <a:ext cx="351669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r>
                <a:rPr lang="ja-JP" altLang="en-US" sz="1400" i="1" dirty="0">
                  <a:solidFill>
                    <a:srgbClr val="343434"/>
                  </a:solidFill>
                  <a:latin typeface="Arial" pitchFamily="34" charset="0"/>
                  <a:cs typeface="Arial" pitchFamily="34" charset="0"/>
                </a:rPr>
                <a:t>“</a:t>
              </a:r>
              <a:r>
                <a:rPr lang="en-US" altLang="ja-JP" sz="1400" i="1" dirty="0">
                  <a:solidFill>
                    <a:srgbClr val="343434"/>
                  </a:solidFill>
                  <a:latin typeface="Arial" pitchFamily="34" charset="0"/>
                  <a:cs typeface="Arial" pitchFamily="34" charset="0"/>
                </a:rPr>
                <a:t>neurons that fire together wire together</a:t>
              </a:r>
              <a:r>
                <a:rPr lang="ja-JP" altLang="en-US" sz="1400" i="1" dirty="0" smtClean="0">
                  <a:solidFill>
                    <a:srgbClr val="343434"/>
                  </a:solidFill>
                  <a:latin typeface="Arial" pitchFamily="34" charset="0"/>
                  <a:cs typeface="Arial" pitchFamily="34" charset="0"/>
                </a:rPr>
                <a:t>”</a:t>
              </a:r>
              <a:endParaRPr lang="en-US" sz="1400" i="1" dirty="0">
                <a:solidFill>
                  <a:srgbClr val="343434"/>
                </a:solidFill>
                <a:latin typeface="Arial" pitchFamily="34" charset="0"/>
                <a:cs typeface="Arial" pitchFamily="34" charset="0"/>
              </a:endParaRPr>
            </a:p>
          </p:txBody>
        </p:sp>
        <p:sp>
          <p:nvSpPr>
            <p:cNvPr id="76" name="Text Box 37"/>
            <p:cNvSpPr txBox="1">
              <a:spLocks noChangeArrowheads="1"/>
            </p:cNvSpPr>
            <p:nvPr/>
          </p:nvSpPr>
          <p:spPr bwMode="auto">
            <a:xfrm>
              <a:off x="5540221" y="5755712"/>
              <a:ext cx="4252483" cy="336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just" eaLnBrk="1" hangingPunct="1"/>
              <a:r>
                <a:rPr lang="en-GB" altLang="zh-CN" sz="1200" dirty="0" smtClean="0">
                  <a:ea typeface="MS PGothic" pitchFamily="34" charset="-128"/>
                  <a:cs typeface="Arial" pitchFamily="34" charset="0"/>
                </a:rPr>
                <a:t>Bi and Poo </a:t>
              </a:r>
              <a:r>
                <a:rPr lang="en-GB" altLang="zh-CN" sz="1200" dirty="0">
                  <a:ea typeface="MS PGothic" pitchFamily="34" charset="-128"/>
                  <a:cs typeface="Arial" pitchFamily="34" charset="0"/>
                </a:rPr>
                <a:t>et al., </a:t>
              </a:r>
              <a:r>
                <a:rPr lang="en-GB" altLang="zh-CN" sz="1200" b="1" i="1" dirty="0">
                  <a:ea typeface="MS PGothic" pitchFamily="34" charset="-128"/>
                  <a:cs typeface="Arial" pitchFamily="34" charset="0"/>
                </a:rPr>
                <a:t>J </a:t>
              </a:r>
              <a:r>
                <a:rPr lang="en-GB" altLang="zh-CN" sz="1200" b="1" i="1" dirty="0" err="1" smtClean="0">
                  <a:ea typeface="MS PGothic" pitchFamily="34" charset="-128"/>
                  <a:cs typeface="Arial" pitchFamily="34" charset="0"/>
                </a:rPr>
                <a:t>Neurosci</a:t>
              </a:r>
              <a:r>
                <a:rPr lang="en-GB" altLang="zh-CN" sz="1200" b="1" i="1" dirty="0" smtClean="0">
                  <a:ea typeface="MS PGothic" pitchFamily="34" charset="-128"/>
                  <a:cs typeface="Arial" pitchFamily="34" charset="0"/>
                </a:rPr>
                <a:t> </a:t>
              </a:r>
              <a:r>
                <a:rPr lang="en-GB" altLang="zh-CN" sz="1200" dirty="0" smtClean="0">
                  <a:ea typeface="MS PGothic" pitchFamily="34" charset="-128"/>
                  <a:cs typeface="Arial" pitchFamily="34" charset="0"/>
                </a:rPr>
                <a:t>1998; </a:t>
              </a:r>
              <a:r>
                <a:rPr lang="en-GB" altLang="zh-CN" sz="1200" dirty="0" err="1" smtClean="0">
                  <a:ea typeface="MS PGothic" pitchFamily="34" charset="-128"/>
                  <a:cs typeface="Arial" pitchFamily="34" charset="0"/>
                </a:rPr>
                <a:t>Hebb</a:t>
              </a:r>
              <a:r>
                <a:rPr lang="en-GB" altLang="zh-CN" sz="1200" dirty="0" smtClean="0">
                  <a:ea typeface="MS PGothic" pitchFamily="34" charset="-128"/>
                  <a:cs typeface="Arial" pitchFamily="34" charset="0"/>
                </a:rPr>
                <a:t> 1949</a:t>
              </a:r>
              <a:endParaRPr lang="de-DE" sz="1200" baseline="30000" dirty="0">
                <a:ea typeface="MS PGothic" pitchFamily="34" charset="-128"/>
                <a:cs typeface="Arial" pitchFamily="34" charset="0"/>
              </a:endParaRPr>
            </a:p>
          </p:txBody>
        </p:sp>
      </p:grpSp>
      <p:grpSp>
        <p:nvGrpSpPr>
          <p:cNvPr id="71" name="Group 70"/>
          <p:cNvGrpSpPr/>
          <p:nvPr/>
        </p:nvGrpSpPr>
        <p:grpSpPr>
          <a:xfrm>
            <a:off x="5468100" y="4862784"/>
            <a:ext cx="2101374" cy="552314"/>
            <a:chOff x="6151612" y="4604878"/>
            <a:chExt cx="2364046" cy="552314"/>
          </a:xfrm>
        </p:grpSpPr>
        <p:grpSp>
          <p:nvGrpSpPr>
            <p:cNvPr id="21" name="Group 20"/>
            <p:cNvGrpSpPr/>
            <p:nvPr/>
          </p:nvGrpSpPr>
          <p:grpSpPr>
            <a:xfrm>
              <a:off x="8048797" y="4604878"/>
              <a:ext cx="466861" cy="440294"/>
              <a:chOff x="9008209" y="3789040"/>
              <a:chExt cx="466861" cy="440294"/>
            </a:xfrm>
          </p:grpSpPr>
          <p:grpSp>
            <p:nvGrpSpPr>
              <p:cNvPr id="19" name="Group 18"/>
              <p:cNvGrpSpPr/>
              <p:nvPr/>
            </p:nvGrpSpPr>
            <p:grpSpPr>
              <a:xfrm>
                <a:off x="9008209" y="3789040"/>
                <a:ext cx="455771" cy="193773"/>
                <a:chOff x="9008209" y="3962692"/>
                <a:chExt cx="455771" cy="193773"/>
              </a:xfrm>
            </p:grpSpPr>
            <p:cxnSp>
              <p:nvCxnSpPr>
                <p:cNvPr id="4" name="Straight Connector 3"/>
                <p:cNvCxnSpPr/>
                <p:nvPr/>
              </p:nvCxnSpPr>
              <p:spPr>
                <a:xfrm>
                  <a:off x="9008209" y="4146113"/>
                  <a:ext cx="455771" cy="0"/>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343272" y="3962692"/>
                  <a:ext cx="0" cy="193773"/>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9019299" y="4035561"/>
                <a:ext cx="455771" cy="193773"/>
                <a:chOff x="9007424" y="4414860"/>
                <a:chExt cx="455771" cy="193773"/>
              </a:xfrm>
            </p:grpSpPr>
            <p:cxnSp>
              <p:nvCxnSpPr>
                <p:cNvPr id="61" name="Straight Connector 60"/>
                <p:cNvCxnSpPr/>
                <p:nvPr/>
              </p:nvCxnSpPr>
              <p:spPr>
                <a:xfrm>
                  <a:off x="9007424" y="4598281"/>
                  <a:ext cx="455771" cy="0"/>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9115373" y="4414860"/>
                  <a:ext cx="0" cy="193773"/>
                </a:xfrm>
                <a:prstGeom prst="line">
                  <a:avLst/>
                </a:prstGeom>
                <a:ln>
                  <a:solidFill>
                    <a:srgbClr val="CC00CC"/>
                  </a:solidFill>
                </a:ln>
              </p:spPr>
              <p:style>
                <a:lnRef idx="2">
                  <a:schemeClr val="accent1"/>
                </a:lnRef>
                <a:fillRef idx="0">
                  <a:schemeClr val="accent1"/>
                </a:fillRef>
                <a:effectRef idx="1">
                  <a:schemeClr val="accent1"/>
                </a:effectRef>
                <a:fontRef idx="minor">
                  <a:schemeClr val="tx1"/>
                </a:fontRef>
              </p:style>
            </p:cxnSp>
          </p:grpSp>
        </p:grpSp>
        <p:sp>
          <p:nvSpPr>
            <p:cNvPr id="16" name="TextBox 15"/>
            <p:cNvSpPr txBox="1"/>
            <p:nvPr/>
          </p:nvSpPr>
          <p:spPr>
            <a:xfrm>
              <a:off x="6151612" y="4787860"/>
              <a:ext cx="895415" cy="369332"/>
            </a:xfrm>
            <a:prstGeom prst="rect">
              <a:avLst/>
            </a:prstGeom>
            <a:noFill/>
          </p:spPr>
          <p:txBody>
            <a:bodyPr wrap="none" rtlCol="0">
              <a:spAutoFit/>
            </a:bodyPr>
            <a:lstStyle/>
            <a:p>
              <a:pPr>
                <a:spcAft>
                  <a:spcPts val="1200"/>
                </a:spcAft>
              </a:pPr>
              <a:r>
                <a:rPr lang="en-GB" altLang="zh-CN" sz="1800" b="1" dirty="0">
                  <a:solidFill>
                    <a:srgbClr val="CC00CC"/>
                  </a:solidFill>
                  <a:ea typeface="MS PGothic" pitchFamily="34" charset="-128"/>
                  <a:cs typeface="Arial" pitchFamily="34" charset="0"/>
                </a:rPr>
                <a:t>↓ </a:t>
              </a:r>
              <a:r>
                <a:rPr lang="de-DE" sz="1800" b="1" dirty="0" smtClean="0">
                  <a:solidFill>
                    <a:srgbClr val="CC00CC"/>
                  </a:solidFill>
                  <a:latin typeface="Arial" pitchFamily="34" charset="0"/>
                  <a:cs typeface="Arial" pitchFamily="34" charset="0"/>
                </a:rPr>
                <a:t>LTD</a:t>
              </a:r>
              <a:endParaRPr lang="en-US" sz="1800" b="1" dirty="0" err="1" smtClean="0">
                <a:solidFill>
                  <a:srgbClr val="CC00CC"/>
                </a:solidFill>
                <a:latin typeface="Arial" pitchFamily="34" charset="0"/>
                <a:cs typeface="Arial" pitchFamily="34" charset="0"/>
              </a:endParaRPr>
            </a:p>
          </p:txBody>
        </p:sp>
      </p:grpSp>
      <p:grpSp>
        <p:nvGrpSpPr>
          <p:cNvPr id="70" name="Group 69"/>
          <p:cNvGrpSpPr/>
          <p:nvPr/>
        </p:nvGrpSpPr>
        <p:grpSpPr>
          <a:xfrm>
            <a:off x="6468412" y="3974939"/>
            <a:ext cx="2179521" cy="580911"/>
            <a:chOff x="7276964" y="3717032"/>
            <a:chExt cx="2451962" cy="580911"/>
          </a:xfrm>
        </p:grpSpPr>
        <p:sp>
          <p:nvSpPr>
            <p:cNvPr id="63" name="TextBox 62"/>
            <p:cNvSpPr txBox="1"/>
            <p:nvPr/>
          </p:nvSpPr>
          <p:spPr>
            <a:xfrm>
              <a:off x="7276964" y="3820319"/>
              <a:ext cx="880987" cy="369332"/>
            </a:xfrm>
            <a:prstGeom prst="rect">
              <a:avLst/>
            </a:prstGeom>
            <a:noFill/>
          </p:spPr>
          <p:txBody>
            <a:bodyPr wrap="none" rtlCol="0">
              <a:spAutoFit/>
            </a:bodyPr>
            <a:lstStyle/>
            <a:p>
              <a:pPr>
                <a:spcAft>
                  <a:spcPts val="1200"/>
                </a:spcAft>
              </a:pPr>
              <a:r>
                <a:rPr lang="en-GB" altLang="zh-CN" sz="1800" b="1" dirty="0">
                  <a:solidFill>
                    <a:srgbClr val="FF0000"/>
                  </a:solidFill>
                  <a:ea typeface="MS PGothic" pitchFamily="34" charset="-128"/>
                  <a:cs typeface="Arial" pitchFamily="34" charset="0"/>
                </a:rPr>
                <a:t>↑ </a:t>
              </a:r>
              <a:r>
                <a:rPr lang="de-DE" sz="1800" b="1" dirty="0" smtClean="0">
                  <a:solidFill>
                    <a:srgbClr val="FF0000"/>
                  </a:solidFill>
                  <a:latin typeface="Arial" pitchFamily="34" charset="0"/>
                  <a:cs typeface="Arial" pitchFamily="34" charset="0"/>
                </a:rPr>
                <a:t>LTP</a:t>
              </a:r>
              <a:endParaRPr lang="en-US" sz="1800" b="1" dirty="0" err="1" smtClean="0">
                <a:solidFill>
                  <a:srgbClr val="FF0000"/>
                </a:solidFill>
                <a:latin typeface="Arial" pitchFamily="34" charset="0"/>
                <a:cs typeface="Arial" pitchFamily="34" charset="0"/>
              </a:endParaRPr>
            </a:p>
          </p:txBody>
        </p:sp>
        <p:grpSp>
          <p:nvGrpSpPr>
            <p:cNvPr id="22" name="Group 21"/>
            <p:cNvGrpSpPr/>
            <p:nvPr/>
          </p:nvGrpSpPr>
          <p:grpSpPr>
            <a:xfrm>
              <a:off x="8023820" y="3717032"/>
              <a:ext cx="467619" cy="469172"/>
              <a:chOff x="9008209" y="4531371"/>
              <a:chExt cx="467619" cy="469172"/>
            </a:xfrm>
          </p:grpSpPr>
          <p:cxnSp>
            <p:nvCxnSpPr>
              <p:cNvPr id="65" name="Straight Connector 64"/>
              <p:cNvCxnSpPr/>
              <p:nvPr/>
            </p:nvCxnSpPr>
            <p:spPr>
              <a:xfrm>
                <a:off x="9008209" y="4714792"/>
                <a:ext cx="4557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9222690" y="4531371"/>
                <a:ext cx="0" cy="1937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9020057" y="4990191"/>
                <a:ext cx="4557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9234538" y="4806770"/>
                <a:ext cx="0" cy="1937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8500323" y="3740782"/>
              <a:ext cx="1147310" cy="276999"/>
            </a:xfrm>
            <a:prstGeom prst="rect">
              <a:avLst/>
            </a:prstGeom>
            <a:noFill/>
          </p:spPr>
          <p:txBody>
            <a:bodyPr wrap="none" rtlCol="0">
              <a:spAutoFit/>
            </a:bodyPr>
            <a:lstStyle/>
            <a:p>
              <a:pPr>
                <a:spcAft>
                  <a:spcPts val="1200"/>
                </a:spcAft>
              </a:pPr>
              <a:r>
                <a:rPr lang="de-DE" sz="1200" dirty="0" err="1">
                  <a:latin typeface="Arial" pitchFamily="34" charset="0"/>
                  <a:cs typeface="Arial" pitchFamily="34" charset="0"/>
                </a:rPr>
                <a:t>p</a:t>
              </a:r>
              <a:r>
                <a:rPr lang="de-DE" sz="1200" dirty="0" err="1" smtClean="0">
                  <a:latin typeface="Arial" pitchFamily="34" charset="0"/>
                  <a:cs typeface="Arial" pitchFamily="34" charset="0"/>
                </a:rPr>
                <a:t>re</a:t>
              </a:r>
              <a:r>
                <a:rPr lang="de-DE" sz="1200" dirty="0" smtClean="0">
                  <a:latin typeface="Arial" pitchFamily="34" charset="0"/>
                  <a:cs typeface="Arial" pitchFamily="34" charset="0"/>
                </a:rPr>
                <a:t> </a:t>
              </a:r>
              <a:r>
                <a:rPr lang="de-DE" sz="1200" dirty="0" err="1" smtClean="0">
                  <a:latin typeface="Arial" pitchFamily="34" charset="0"/>
                  <a:cs typeface="Arial" pitchFamily="34" charset="0"/>
                </a:rPr>
                <a:t>synapse</a:t>
              </a:r>
              <a:endParaRPr lang="en-US" sz="1200" dirty="0" err="1" smtClean="0">
                <a:latin typeface="Arial" pitchFamily="34" charset="0"/>
                <a:cs typeface="Arial" pitchFamily="34" charset="0"/>
              </a:endParaRPr>
            </a:p>
          </p:txBody>
        </p:sp>
        <p:sp>
          <p:nvSpPr>
            <p:cNvPr id="73" name="TextBox 72"/>
            <p:cNvSpPr txBox="1"/>
            <p:nvPr/>
          </p:nvSpPr>
          <p:spPr>
            <a:xfrm>
              <a:off x="8504071" y="4020944"/>
              <a:ext cx="1224855" cy="276999"/>
            </a:xfrm>
            <a:prstGeom prst="rect">
              <a:avLst/>
            </a:prstGeom>
            <a:noFill/>
          </p:spPr>
          <p:txBody>
            <a:bodyPr wrap="none" rtlCol="0">
              <a:spAutoFit/>
            </a:bodyPr>
            <a:lstStyle/>
            <a:p>
              <a:pPr>
                <a:spcAft>
                  <a:spcPts val="1200"/>
                </a:spcAft>
              </a:pPr>
              <a:r>
                <a:rPr lang="de-DE" sz="1200" dirty="0" err="1">
                  <a:latin typeface="Arial" pitchFamily="34" charset="0"/>
                  <a:cs typeface="Arial" pitchFamily="34" charset="0"/>
                </a:rPr>
                <a:t>p</a:t>
              </a:r>
              <a:r>
                <a:rPr lang="de-DE" sz="1200" dirty="0" err="1" smtClean="0">
                  <a:latin typeface="Arial" pitchFamily="34" charset="0"/>
                  <a:cs typeface="Arial" pitchFamily="34" charset="0"/>
                </a:rPr>
                <a:t>ost</a:t>
              </a:r>
              <a:r>
                <a:rPr lang="de-DE" sz="1200" dirty="0" smtClean="0">
                  <a:latin typeface="Arial" pitchFamily="34" charset="0"/>
                  <a:cs typeface="Arial" pitchFamily="34" charset="0"/>
                </a:rPr>
                <a:t> </a:t>
              </a:r>
              <a:r>
                <a:rPr lang="de-DE" sz="1200" dirty="0" err="1" smtClean="0">
                  <a:latin typeface="Arial" pitchFamily="34" charset="0"/>
                  <a:cs typeface="Arial" pitchFamily="34" charset="0"/>
                </a:rPr>
                <a:t>synapse</a:t>
              </a:r>
              <a:endParaRPr lang="en-US" sz="1200" dirty="0" err="1" smtClean="0">
                <a:latin typeface="Arial" pitchFamily="34" charset="0"/>
                <a:cs typeface="Arial" pitchFamily="34" charset="0"/>
              </a:endParaRPr>
            </a:p>
          </p:txBody>
        </p:sp>
      </p:grpSp>
      <p:sp>
        <p:nvSpPr>
          <p:cNvPr id="39"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PAS as model for STDP in Humans?</a:t>
            </a:r>
            <a:endParaRPr lang="en-US" sz="3000" i="1" dirty="0">
              <a:solidFill>
                <a:srgbClr val="C00000"/>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1132513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03" descr="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2954" y="2726599"/>
            <a:ext cx="1850783" cy="256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 Box 37"/>
          <p:cNvSpPr txBox="1">
            <a:spLocks noChangeArrowheads="1"/>
          </p:cNvSpPr>
          <p:nvPr/>
        </p:nvSpPr>
        <p:spPr bwMode="auto">
          <a:xfrm>
            <a:off x="2686955" y="2265148"/>
            <a:ext cx="6457045" cy="302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marL="285750" indent="-285750" eaLnBrk="1" hangingPunct="1">
              <a:buFont typeface="Arial" pitchFamily="34" charset="0"/>
              <a:buChar char="•"/>
            </a:pPr>
            <a:r>
              <a:rPr lang="en-GB" altLang="zh-CN" sz="1800" b="1" dirty="0">
                <a:ea typeface="MS PGothic" pitchFamily="34" charset="-128"/>
                <a:cs typeface="Arial" pitchFamily="34" charset="0"/>
              </a:rPr>
              <a:t>r</a:t>
            </a:r>
            <a:r>
              <a:rPr lang="en-GB" altLang="zh-CN" sz="1800" b="1" dirty="0" smtClean="0">
                <a:ea typeface="MS PGothic" pitchFamily="34" charset="-128"/>
                <a:cs typeface="Arial" pitchFamily="34" charset="0"/>
              </a:rPr>
              <a:t>esembles time dependence of (experimental) spike-timing dependent plasticity (STDP-like</a:t>
            </a:r>
            <a:r>
              <a:rPr lang="en-GB" altLang="zh-CN" sz="1800" b="1" dirty="0" smtClean="0">
                <a:cs typeface="Arial" pitchFamily="34" charset="0"/>
              </a:rPr>
              <a:t>)</a:t>
            </a:r>
          </a:p>
          <a:p>
            <a:pPr marL="285750" indent="-285750" eaLnBrk="1" hangingPunct="1">
              <a:buFont typeface="Arial" pitchFamily="34" charset="0"/>
              <a:buChar char="•"/>
            </a:pPr>
            <a:endParaRPr lang="en-GB" altLang="zh-CN" sz="1800" b="1" dirty="0" smtClean="0">
              <a:cs typeface="Arial" pitchFamily="34" charset="0"/>
            </a:endParaRPr>
          </a:p>
          <a:p>
            <a:pPr marL="285750" indent="-285750" eaLnBrk="1" hangingPunct="1">
              <a:buFont typeface="Arial" pitchFamily="34" charset="0"/>
              <a:buChar char="•"/>
            </a:pPr>
            <a:r>
              <a:rPr lang="en-GB" altLang="zh-CN" sz="1800" b="1" dirty="0" smtClean="0">
                <a:cs typeface="Arial" pitchFamily="34" charset="0"/>
              </a:rPr>
              <a:t>can </a:t>
            </a:r>
            <a:r>
              <a:rPr lang="en-GB" altLang="zh-CN" sz="1800" b="1" dirty="0">
                <a:cs typeface="Arial" pitchFamily="34" charset="0"/>
              </a:rPr>
              <a:t>induce bidirectional functional </a:t>
            </a:r>
            <a:r>
              <a:rPr lang="en-GB" altLang="zh-CN" sz="1800" b="1" dirty="0" smtClean="0">
                <a:cs typeface="Arial" pitchFamily="34" charset="0"/>
              </a:rPr>
              <a:t>plasticity</a:t>
            </a:r>
          </a:p>
          <a:p>
            <a:pPr marL="285750" indent="-285750" eaLnBrk="1" hangingPunct="1">
              <a:buFont typeface="Arial" pitchFamily="34" charset="0"/>
              <a:buChar char="•"/>
            </a:pPr>
            <a:endParaRPr lang="en-GB" altLang="zh-CN" sz="1800" b="1" dirty="0" smtClean="0">
              <a:cs typeface="Arial" pitchFamily="34" charset="0"/>
            </a:endParaRPr>
          </a:p>
          <a:p>
            <a:pPr marL="285750" indent="-285750" eaLnBrk="1" hangingPunct="1">
              <a:buFont typeface="Arial" pitchFamily="34" charset="0"/>
              <a:buChar char="•"/>
            </a:pPr>
            <a:r>
              <a:rPr lang="en-GB" altLang="zh-CN" sz="1800" b="1" dirty="0" smtClean="0">
                <a:cs typeface="Arial" pitchFamily="34" charset="0"/>
              </a:rPr>
              <a:t>is </a:t>
            </a:r>
            <a:r>
              <a:rPr lang="en-GB" altLang="zh-CN" sz="1800" b="1" dirty="0">
                <a:cs typeface="Arial" pitchFamily="34" charset="0"/>
              </a:rPr>
              <a:t>NMDA-receptor dependent and induces long-lasting </a:t>
            </a:r>
          </a:p>
          <a:p>
            <a:pPr eaLnBrk="1" hangingPunct="1"/>
            <a:r>
              <a:rPr lang="en-GB" altLang="zh-CN" sz="1800" b="1" dirty="0">
                <a:cs typeface="Arial" pitchFamily="34" charset="0"/>
              </a:rPr>
              <a:t>    (LTP/ LTD-like) changes</a:t>
            </a:r>
          </a:p>
          <a:p>
            <a:pPr marL="285750" indent="-285750" eaLnBrk="1" hangingPunct="1">
              <a:buFont typeface="Arial" pitchFamily="34" charset="0"/>
              <a:buChar char="•"/>
            </a:pPr>
            <a:endParaRPr lang="en-GB" altLang="zh-CN" sz="1800" b="1" dirty="0">
              <a:cs typeface="Arial" pitchFamily="34" charset="0"/>
            </a:endParaRPr>
          </a:p>
          <a:p>
            <a:pPr eaLnBrk="1" hangingPunct="1"/>
            <a:endParaRPr lang="en-GB" altLang="zh-CN" sz="1800" b="1" dirty="0" smtClean="0">
              <a:ea typeface="MS PGothic" pitchFamily="34" charset="-128"/>
              <a:cs typeface="Arial" pitchFamily="34" charset="0"/>
            </a:endParaRPr>
          </a:p>
        </p:txBody>
      </p:sp>
      <p:sp>
        <p:nvSpPr>
          <p:cNvPr id="53" name="Text Box 37"/>
          <p:cNvSpPr txBox="1">
            <a:spLocks noChangeArrowheads="1"/>
          </p:cNvSpPr>
          <p:nvPr/>
        </p:nvSpPr>
        <p:spPr bwMode="auto">
          <a:xfrm>
            <a:off x="2654614" y="5024485"/>
            <a:ext cx="6749586"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marL="285750" indent="-285750" eaLnBrk="1" hangingPunct="1">
              <a:buFont typeface="Arial" pitchFamily="34" charset="0"/>
              <a:buChar char="•"/>
            </a:pPr>
            <a:endParaRPr lang="en-GB" altLang="zh-CN" sz="1800" b="1" dirty="0" smtClean="0">
              <a:ea typeface="MS PGothic" pitchFamily="34" charset="-128"/>
              <a:cs typeface="Arial" pitchFamily="34" charset="0"/>
            </a:endParaRPr>
          </a:p>
        </p:txBody>
      </p:sp>
      <p:sp>
        <p:nvSpPr>
          <p:cNvPr id="54" name="Text Box 37"/>
          <p:cNvSpPr txBox="1">
            <a:spLocks noChangeArrowheads="1"/>
          </p:cNvSpPr>
          <p:nvPr/>
        </p:nvSpPr>
        <p:spPr bwMode="auto">
          <a:xfrm>
            <a:off x="2665843" y="3247317"/>
            <a:ext cx="6749586"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marL="285750" indent="-285750" eaLnBrk="1" hangingPunct="1">
              <a:buFont typeface="Arial" pitchFamily="34" charset="0"/>
              <a:buChar char="•"/>
            </a:pPr>
            <a:endParaRPr lang="en-GB" altLang="zh-CN" sz="1800" b="1" dirty="0" smtClean="0">
              <a:ea typeface="MS PGothic" pitchFamily="34" charset="-128"/>
              <a:cs typeface="Arial" pitchFamily="34" charset="0"/>
            </a:endParaRPr>
          </a:p>
        </p:txBody>
      </p:sp>
      <p:sp>
        <p:nvSpPr>
          <p:cNvPr id="7"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i="1" dirty="0" smtClean="0">
                <a:solidFill>
                  <a:srgbClr val="C00000"/>
                </a:solidFill>
                <a:latin typeface="Verdana" pitchFamily="34" charset="0"/>
                <a:ea typeface="ＭＳ Ｐゴシック" pitchFamily="34" charset="-128"/>
                <a:cs typeface="Verdana" pitchFamily="34" charset="0"/>
              </a:rPr>
              <a:t>PAS as model for STDP in Humans?</a:t>
            </a:r>
            <a:endParaRPr lang="en-US" sz="3000" i="1" dirty="0">
              <a:solidFill>
                <a:srgbClr val="C00000"/>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1413998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3" grpId="0"/>
      <p:bldP spid="5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25195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63491" name="Picture 24" descr="Passport pho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48125" y="1895475"/>
            <a:ext cx="1892300" cy="189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feld 5"/>
          <p:cNvSpPr txBox="1">
            <a:spLocks noChangeArrowheads="1"/>
          </p:cNvSpPr>
          <p:nvPr/>
        </p:nvSpPr>
        <p:spPr bwMode="auto">
          <a:xfrm>
            <a:off x="4960938" y="4076700"/>
            <a:ext cx="2063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solidFill>
                  <a:schemeClr val="bg1"/>
                </a:solidFill>
              </a:rPr>
              <a:t>Virginia Conde</a:t>
            </a:r>
          </a:p>
        </p:txBody>
      </p:sp>
    </p:spTree>
    <p:extLst>
      <p:ext uri="{BB962C8B-B14F-4D97-AF65-F5344CB8AC3E}">
        <p14:creationId xmlns:p14="http://schemas.microsoft.com/office/powerpoint/2010/main" xmlns="" val="33569956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77"/>
          <p:cNvSpPr>
            <a:spLocks noChangeShapeType="1"/>
          </p:cNvSpPr>
          <p:nvPr/>
        </p:nvSpPr>
        <p:spPr bwMode="auto">
          <a:xfrm>
            <a:off x="895400" y="2795448"/>
            <a:ext cx="0" cy="278288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 name="Line 78"/>
          <p:cNvSpPr>
            <a:spLocks noChangeShapeType="1"/>
          </p:cNvSpPr>
          <p:nvPr/>
        </p:nvSpPr>
        <p:spPr bwMode="auto">
          <a:xfrm>
            <a:off x="882700" y="5578334"/>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 name="Line 79"/>
          <p:cNvSpPr>
            <a:spLocks noChangeShapeType="1"/>
          </p:cNvSpPr>
          <p:nvPr/>
        </p:nvSpPr>
        <p:spPr bwMode="auto">
          <a:xfrm>
            <a:off x="882700" y="5227497"/>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 name="Line 80"/>
          <p:cNvSpPr>
            <a:spLocks noChangeShapeType="1"/>
          </p:cNvSpPr>
          <p:nvPr/>
        </p:nvSpPr>
        <p:spPr bwMode="auto">
          <a:xfrm>
            <a:off x="882700" y="4887772"/>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 name="Line 81"/>
          <p:cNvSpPr>
            <a:spLocks noChangeShapeType="1"/>
          </p:cNvSpPr>
          <p:nvPr/>
        </p:nvSpPr>
        <p:spPr bwMode="auto">
          <a:xfrm>
            <a:off x="882700" y="4536934"/>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Line 82"/>
          <p:cNvSpPr>
            <a:spLocks noChangeShapeType="1"/>
          </p:cNvSpPr>
          <p:nvPr/>
        </p:nvSpPr>
        <p:spPr bwMode="auto">
          <a:xfrm>
            <a:off x="882700" y="4187684"/>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83"/>
          <p:cNvSpPr>
            <a:spLocks noChangeShapeType="1"/>
          </p:cNvSpPr>
          <p:nvPr/>
        </p:nvSpPr>
        <p:spPr bwMode="auto">
          <a:xfrm>
            <a:off x="882700" y="3836847"/>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84"/>
          <p:cNvSpPr>
            <a:spLocks noChangeShapeType="1"/>
          </p:cNvSpPr>
          <p:nvPr/>
        </p:nvSpPr>
        <p:spPr bwMode="auto">
          <a:xfrm>
            <a:off x="882700" y="3495534"/>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 name="Line 85"/>
          <p:cNvSpPr>
            <a:spLocks noChangeShapeType="1"/>
          </p:cNvSpPr>
          <p:nvPr/>
        </p:nvSpPr>
        <p:spPr bwMode="auto">
          <a:xfrm>
            <a:off x="882700" y="3146284"/>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86"/>
          <p:cNvSpPr>
            <a:spLocks noChangeShapeType="1"/>
          </p:cNvSpPr>
          <p:nvPr/>
        </p:nvSpPr>
        <p:spPr bwMode="auto">
          <a:xfrm>
            <a:off x="882700" y="2795447"/>
            <a:ext cx="1270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Line 87"/>
          <p:cNvSpPr>
            <a:spLocks noChangeShapeType="1"/>
          </p:cNvSpPr>
          <p:nvPr/>
        </p:nvSpPr>
        <p:spPr bwMode="auto">
          <a:xfrm>
            <a:off x="895400" y="4887772"/>
            <a:ext cx="1522588"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 name="Line 88"/>
          <p:cNvSpPr>
            <a:spLocks noChangeShapeType="1"/>
          </p:cNvSpPr>
          <p:nvPr/>
        </p:nvSpPr>
        <p:spPr bwMode="auto">
          <a:xfrm flipV="1">
            <a:off x="895400" y="4887773"/>
            <a:ext cx="0" cy="2063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 name="Rectangle 104"/>
          <p:cNvSpPr>
            <a:spLocks noChangeArrowheads="1"/>
          </p:cNvSpPr>
          <p:nvPr/>
        </p:nvSpPr>
        <p:spPr bwMode="auto">
          <a:xfrm>
            <a:off x="618823" y="5478322"/>
            <a:ext cx="25808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-40</a:t>
            </a:r>
            <a:endParaRPr lang="en-US" sz="1400"/>
          </a:p>
        </p:txBody>
      </p:sp>
      <p:sp>
        <p:nvSpPr>
          <p:cNvPr id="15" name="Rectangle 105"/>
          <p:cNvSpPr>
            <a:spLocks noChangeArrowheads="1"/>
          </p:cNvSpPr>
          <p:nvPr/>
        </p:nvSpPr>
        <p:spPr bwMode="auto">
          <a:xfrm>
            <a:off x="618823" y="5127484"/>
            <a:ext cx="25808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-20</a:t>
            </a:r>
            <a:endParaRPr lang="en-US" sz="1400"/>
          </a:p>
        </p:txBody>
      </p:sp>
      <p:sp>
        <p:nvSpPr>
          <p:cNvPr id="16" name="Rectangle 106"/>
          <p:cNvSpPr>
            <a:spLocks noChangeArrowheads="1"/>
          </p:cNvSpPr>
          <p:nvPr/>
        </p:nvSpPr>
        <p:spPr bwMode="auto">
          <a:xfrm>
            <a:off x="663978" y="4787759"/>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0</a:t>
            </a:r>
            <a:endParaRPr lang="en-US" sz="1400"/>
          </a:p>
        </p:txBody>
      </p:sp>
      <p:sp>
        <p:nvSpPr>
          <p:cNvPr id="17" name="Rectangle 107"/>
          <p:cNvSpPr>
            <a:spLocks noChangeArrowheads="1"/>
          </p:cNvSpPr>
          <p:nvPr/>
        </p:nvSpPr>
        <p:spPr bwMode="auto">
          <a:xfrm>
            <a:off x="638578" y="4436922"/>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20</a:t>
            </a:r>
            <a:endParaRPr lang="en-US" sz="1400"/>
          </a:p>
        </p:txBody>
      </p:sp>
      <p:sp>
        <p:nvSpPr>
          <p:cNvPr id="18" name="Rectangle 108"/>
          <p:cNvSpPr>
            <a:spLocks noChangeArrowheads="1"/>
          </p:cNvSpPr>
          <p:nvPr/>
        </p:nvSpPr>
        <p:spPr bwMode="auto">
          <a:xfrm>
            <a:off x="638578" y="4087672"/>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40</a:t>
            </a:r>
            <a:endParaRPr lang="en-US" sz="1400"/>
          </a:p>
        </p:txBody>
      </p:sp>
      <p:sp>
        <p:nvSpPr>
          <p:cNvPr id="19" name="Rectangle 109"/>
          <p:cNvSpPr>
            <a:spLocks noChangeArrowheads="1"/>
          </p:cNvSpPr>
          <p:nvPr/>
        </p:nvSpPr>
        <p:spPr bwMode="auto">
          <a:xfrm>
            <a:off x="638578" y="3736835"/>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60</a:t>
            </a:r>
            <a:endParaRPr lang="en-US" sz="1400"/>
          </a:p>
        </p:txBody>
      </p:sp>
      <p:sp>
        <p:nvSpPr>
          <p:cNvPr id="20" name="Rectangle 110"/>
          <p:cNvSpPr>
            <a:spLocks noChangeArrowheads="1"/>
          </p:cNvSpPr>
          <p:nvPr/>
        </p:nvSpPr>
        <p:spPr bwMode="auto">
          <a:xfrm>
            <a:off x="638578" y="3395522"/>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80</a:t>
            </a:r>
            <a:endParaRPr lang="en-US" sz="1400"/>
          </a:p>
        </p:txBody>
      </p:sp>
      <p:sp>
        <p:nvSpPr>
          <p:cNvPr id="21" name="Rectangle 111"/>
          <p:cNvSpPr>
            <a:spLocks noChangeArrowheads="1"/>
          </p:cNvSpPr>
          <p:nvPr/>
        </p:nvSpPr>
        <p:spPr bwMode="auto">
          <a:xfrm>
            <a:off x="618822" y="3046272"/>
            <a:ext cx="29815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100</a:t>
            </a:r>
            <a:endParaRPr lang="en-US" sz="1400"/>
          </a:p>
        </p:txBody>
      </p:sp>
      <p:sp>
        <p:nvSpPr>
          <p:cNvPr id="22" name="Rectangle 112"/>
          <p:cNvSpPr>
            <a:spLocks noChangeArrowheads="1"/>
          </p:cNvSpPr>
          <p:nvPr/>
        </p:nvSpPr>
        <p:spPr bwMode="auto">
          <a:xfrm>
            <a:off x="618822" y="2695434"/>
            <a:ext cx="29815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rPr>
              <a:t>120</a:t>
            </a:r>
            <a:endParaRPr lang="en-US" sz="1400"/>
          </a:p>
        </p:txBody>
      </p:sp>
      <p:sp>
        <p:nvSpPr>
          <p:cNvPr id="23" name="Text Box 120"/>
          <p:cNvSpPr txBox="1">
            <a:spLocks noChangeArrowheads="1"/>
          </p:cNvSpPr>
          <p:nvPr/>
        </p:nvSpPr>
        <p:spPr bwMode="auto">
          <a:xfrm rot="16200000">
            <a:off x="-672887" y="4076659"/>
            <a:ext cx="21431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b="1"/>
              <a:t>PAS</a:t>
            </a:r>
            <a:r>
              <a:rPr lang="en-US" sz="1400" b="1" baseline="-25000"/>
              <a:t>LTP </a:t>
            </a:r>
            <a:r>
              <a:rPr lang="en-US" sz="1400" b="1"/>
              <a:t>after-effects [%]</a:t>
            </a:r>
          </a:p>
        </p:txBody>
      </p:sp>
      <p:sp>
        <p:nvSpPr>
          <p:cNvPr id="24" name="Rounded Rectangle 23"/>
          <p:cNvSpPr/>
          <p:nvPr/>
        </p:nvSpPr>
        <p:spPr bwMode="auto">
          <a:xfrm>
            <a:off x="170089" y="2133459"/>
            <a:ext cx="2791178" cy="3989388"/>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grpSp>
        <p:nvGrpSpPr>
          <p:cNvPr id="25" name="Group 2"/>
          <p:cNvGrpSpPr>
            <a:grpSpLocks/>
          </p:cNvGrpSpPr>
          <p:nvPr/>
        </p:nvGrpSpPr>
        <p:grpSpPr bwMode="auto">
          <a:xfrm>
            <a:off x="1519111" y="2562085"/>
            <a:ext cx="1313744" cy="1547813"/>
            <a:chOff x="1687513" y="1839913"/>
            <a:chExt cx="1477962" cy="1547812"/>
          </a:xfrm>
        </p:grpSpPr>
        <p:pic>
          <p:nvPicPr>
            <p:cNvPr id="2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87513" y="1839913"/>
              <a:ext cx="1477962" cy="154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7" name="Rectangle 1"/>
            <p:cNvSpPr>
              <a:spLocks noChangeArrowheads="1"/>
            </p:cNvSpPr>
            <p:nvPr/>
          </p:nvSpPr>
          <p:spPr bwMode="auto">
            <a:xfrm>
              <a:off x="2120900" y="3046392"/>
              <a:ext cx="446087" cy="2270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28" name="Group 4"/>
          <p:cNvGrpSpPr>
            <a:grpSpLocks/>
          </p:cNvGrpSpPr>
          <p:nvPr/>
        </p:nvGrpSpPr>
        <p:grpSpPr bwMode="auto">
          <a:xfrm>
            <a:off x="1218545" y="2885934"/>
            <a:ext cx="1420688" cy="1854200"/>
            <a:chOff x="1349077" y="2354263"/>
            <a:chExt cx="1598136" cy="1854200"/>
          </a:xfrm>
        </p:grpSpPr>
        <p:sp>
          <p:nvSpPr>
            <p:cNvPr id="29" name="Freeform 91"/>
            <p:cNvSpPr>
              <a:spLocks/>
            </p:cNvSpPr>
            <p:nvPr/>
          </p:nvSpPr>
          <p:spPr bwMode="auto">
            <a:xfrm>
              <a:off x="1349077" y="3265488"/>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 name="Freeform 92"/>
            <p:cNvSpPr>
              <a:spLocks/>
            </p:cNvSpPr>
            <p:nvPr/>
          </p:nvSpPr>
          <p:spPr bwMode="auto">
            <a:xfrm>
              <a:off x="1349077" y="2433638"/>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 name="Freeform 95"/>
            <p:cNvSpPr>
              <a:spLocks/>
            </p:cNvSpPr>
            <p:nvPr/>
          </p:nvSpPr>
          <p:spPr bwMode="auto">
            <a:xfrm>
              <a:off x="1349077" y="2354263"/>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 name="Freeform 96"/>
            <p:cNvSpPr>
              <a:spLocks/>
            </p:cNvSpPr>
            <p:nvPr/>
          </p:nvSpPr>
          <p:spPr bwMode="auto">
            <a:xfrm>
              <a:off x="1349077" y="4025900"/>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 name="Freeform 97"/>
            <p:cNvSpPr>
              <a:spLocks/>
            </p:cNvSpPr>
            <p:nvPr/>
          </p:nvSpPr>
          <p:spPr bwMode="auto">
            <a:xfrm>
              <a:off x="1349077" y="2805113"/>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 name="Freeform 98"/>
            <p:cNvSpPr>
              <a:spLocks/>
            </p:cNvSpPr>
            <p:nvPr/>
          </p:nvSpPr>
          <p:spPr bwMode="auto">
            <a:xfrm>
              <a:off x="1349077" y="3405188"/>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 name="Freeform 99"/>
            <p:cNvSpPr>
              <a:spLocks/>
            </p:cNvSpPr>
            <p:nvPr/>
          </p:nvSpPr>
          <p:spPr bwMode="auto">
            <a:xfrm>
              <a:off x="1349077" y="2984500"/>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 name="Freeform 101"/>
            <p:cNvSpPr>
              <a:spLocks/>
            </p:cNvSpPr>
            <p:nvPr/>
          </p:nvSpPr>
          <p:spPr bwMode="auto">
            <a:xfrm>
              <a:off x="1349077" y="3825875"/>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 name="Freeform 102"/>
            <p:cNvSpPr>
              <a:spLocks/>
            </p:cNvSpPr>
            <p:nvPr/>
          </p:nvSpPr>
          <p:spPr bwMode="auto">
            <a:xfrm>
              <a:off x="1349077" y="3254375"/>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 name="Freeform 103"/>
            <p:cNvSpPr>
              <a:spLocks/>
            </p:cNvSpPr>
            <p:nvPr/>
          </p:nvSpPr>
          <p:spPr bwMode="auto">
            <a:xfrm>
              <a:off x="1349077" y="3384550"/>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 name="Freeform 114"/>
            <p:cNvSpPr>
              <a:spLocks/>
            </p:cNvSpPr>
            <p:nvPr/>
          </p:nvSpPr>
          <p:spPr bwMode="auto">
            <a:xfrm>
              <a:off x="1349077" y="3676650"/>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 name="Freeform 115"/>
            <p:cNvSpPr>
              <a:spLocks/>
            </p:cNvSpPr>
            <p:nvPr/>
          </p:nvSpPr>
          <p:spPr bwMode="auto">
            <a:xfrm>
              <a:off x="1349077" y="3797300"/>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1" name="Freeform 116"/>
            <p:cNvSpPr>
              <a:spLocks/>
            </p:cNvSpPr>
            <p:nvPr/>
          </p:nvSpPr>
          <p:spPr bwMode="auto">
            <a:xfrm>
              <a:off x="1349077" y="3806825"/>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 name="Freeform 117"/>
            <p:cNvSpPr>
              <a:spLocks/>
            </p:cNvSpPr>
            <p:nvPr/>
          </p:nvSpPr>
          <p:spPr bwMode="auto">
            <a:xfrm>
              <a:off x="1349077" y="3992563"/>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 name="Line 118"/>
            <p:cNvSpPr>
              <a:spLocks noChangeShapeType="1"/>
            </p:cNvSpPr>
            <p:nvPr/>
          </p:nvSpPr>
          <p:spPr bwMode="auto">
            <a:xfrm flipV="1">
              <a:off x="1701749" y="3602038"/>
              <a:ext cx="0" cy="606425"/>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4" name="Text Box 119"/>
            <p:cNvSpPr txBox="1">
              <a:spLocks noChangeArrowheads="1"/>
            </p:cNvSpPr>
            <p:nvPr/>
          </p:nvSpPr>
          <p:spPr bwMode="auto">
            <a:xfrm>
              <a:off x="1735086" y="3836988"/>
              <a:ext cx="121212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b="1">
                  <a:solidFill>
                    <a:schemeClr val="tx2"/>
                  </a:solidFill>
                </a:rPr>
                <a:t>facilitation</a:t>
              </a:r>
            </a:p>
          </p:txBody>
        </p:sp>
      </p:grpSp>
      <p:grpSp>
        <p:nvGrpSpPr>
          <p:cNvPr id="45" name="Group 11"/>
          <p:cNvGrpSpPr>
            <a:grpSpLocks/>
          </p:cNvGrpSpPr>
          <p:nvPr/>
        </p:nvGrpSpPr>
        <p:grpSpPr bwMode="auto">
          <a:xfrm>
            <a:off x="1218544" y="4989373"/>
            <a:ext cx="1333469" cy="642937"/>
            <a:chOff x="1349077" y="4456955"/>
            <a:chExt cx="1500635" cy="643683"/>
          </a:xfrm>
        </p:grpSpPr>
        <p:sp>
          <p:nvSpPr>
            <p:cNvPr id="46" name="Freeform 89"/>
            <p:cNvSpPr>
              <a:spLocks/>
            </p:cNvSpPr>
            <p:nvPr/>
          </p:nvSpPr>
          <p:spPr bwMode="auto">
            <a:xfrm>
              <a:off x="1349077" y="4606925"/>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 name="Freeform 90"/>
            <p:cNvSpPr>
              <a:spLocks/>
            </p:cNvSpPr>
            <p:nvPr/>
          </p:nvSpPr>
          <p:spPr bwMode="auto">
            <a:xfrm>
              <a:off x="1349077" y="4595813"/>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 name="Freeform 93"/>
            <p:cNvSpPr>
              <a:spLocks/>
            </p:cNvSpPr>
            <p:nvPr/>
          </p:nvSpPr>
          <p:spPr bwMode="auto">
            <a:xfrm>
              <a:off x="1349077" y="4816475"/>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9" name="Freeform 94"/>
            <p:cNvSpPr>
              <a:spLocks/>
            </p:cNvSpPr>
            <p:nvPr/>
          </p:nvSpPr>
          <p:spPr bwMode="auto">
            <a:xfrm>
              <a:off x="1349077" y="4516438"/>
              <a:ext cx="73025" cy="100012"/>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0" name="Freeform 100"/>
            <p:cNvSpPr>
              <a:spLocks/>
            </p:cNvSpPr>
            <p:nvPr/>
          </p:nvSpPr>
          <p:spPr bwMode="auto">
            <a:xfrm>
              <a:off x="1349077" y="4556125"/>
              <a:ext cx="73025" cy="100013"/>
            </a:xfrm>
            <a:custGeom>
              <a:avLst/>
              <a:gdLst>
                <a:gd name="T0" fmla="*/ 2147483647 w 60"/>
                <a:gd name="T1" fmla="*/ 0 h 60"/>
                <a:gd name="T2" fmla="*/ 2147483647 w 60"/>
                <a:gd name="T3" fmla="*/ 2147483647 h 60"/>
                <a:gd name="T4" fmla="*/ 0 w 60"/>
                <a:gd name="T5" fmla="*/ 2147483647 h 60"/>
                <a:gd name="T6" fmla="*/ 2147483647 w 60"/>
                <a:gd name="T7" fmla="*/ 0 h 60"/>
                <a:gd name="T8" fmla="*/ 0 60000 65536"/>
                <a:gd name="T9" fmla="*/ 0 60000 65536"/>
                <a:gd name="T10" fmla="*/ 0 60000 65536"/>
                <a:gd name="T11" fmla="*/ 0 60000 65536"/>
                <a:gd name="T12" fmla="*/ 0 w 60"/>
                <a:gd name="T13" fmla="*/ 0 h 60"/>
                <a:gd name="T14" fmla="*/ 60 w 60"/>
                <a:gd name="T15" fmla="*/ 60 h 60"/>
              </a:gdLst>
              <a:ahLst/>
              <a:cxnLst>
                <a:cxn ang="T8">
                  <a:pos x="T0" y="T1"/>
                </a:cxn>
                <a:cxn ang="T9">
                  <a:pos x="T2" y="T3"/>
                </a:cxn>
                <a:cxn ang="T10">
                  <a:pos x="T4" y="T5"/>
                </a:cxn>
                <a:cxn ang="T11">
                  <a:pos x="T6" y="T7"/>
                </a:cxn>
              </a:cxnLst>
              <a:rect l="T12" t="T13" r="T14" b="T15"/>
              <a:pathLst>
                <a:path w="60" h="60">
                  <a:moveTo>
                    <a:pt x="30" y="0"/>
                  </a:moveTo>
                  <a:lnTo>
                    <a:pt x="60" y="60"/>
                  </a:lnTo>
                  <a:lnTo>
                    <a:pt x="0" y="60"/>
                  </a:lnTo>
                  <a:lnTo>
                    <a:pt x="30" y="0"/>
                  </a:lnTo>
                  <a:close/>
                </a:path>
              </a:pathLst>
            </a:cu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 name="Line 118"/>
            <p:cNvSpPr>
              <a:spLocks noChangeShapeType="1"/>
            </p:cNvSpPr>
            <p:nvPr/>
          </p:nvSpPr>
          <p:spPr bwMode="auto">
            <a:xfrm>
              <a:off x="1706511" y="4502150"/>
              <a:ext cx="0" cy="598488"/>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2" name="Text Box 119"/>
            <p:cNvSpPr txBox="1">
              <a:spLocks noChangeArrowheads="1"/>
            </p:cNvSpPr>
            <p:nvPr/>
          </p:nvSpPr>
          <p:spPr bwMode="auto">
            <a:xfrm>
              <a:off x="1738112" y="4456955"/>
              <a:ext cx="1111600" cy="308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US" sz="1400" b="1">
                  <a:solidFill>
                    <a:srgbClr val="FF0000"/>
                  </a:solidFill>
                </a:rPr>
                <a:t>inhibition</a:t>
              </a:r>
            </a:p>
          </p:txBody>
        </p:sp>
      </p:grpSp>
      <p:sp>
        <p:nvSpPr>
          <p:cNvPr id="53" name="Text Box 37"/>
          <p:cNvSpPr txBox="1">
            <a:spLocks noChangeArrowheads="1"/>
          </p:cNvSpPr>
          <p:nvPr/>
        </p:nvSpPr>
        <p:spPr bwMode="auto">
          <a:xfrm>
            <a:off x="1610834" y="3717785"/>
            <a:ext cx="105410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400" b="1" dirty="0">
                <a:ea typeface="MS PGothic" pitchFamily="34" charset="-128"/>
                <a:cs typeface="Arial" pitchFamily="34" charset="0"/>
              </a:rPr>
              <a:t>↑</a:t>
            </a:r>
            <a:r>
              <a:rPr lang="en-GB" altLang="zh-CN" sz="1400" b="1" dirty="0" smtClean="0">
                <a:ea typeface="MS PGothic" pitchFamily="34" charset="-128"/>
                <a:cs typeface="Arial" pitchFamily="34" charset="0"/>
              </a:rPr>
              <a:t>PAS</a:t>
            </a:r>
            <a:r>
              <a:rPr lang="en-GB" altLang="zh-CN" sz="1400" b="1" baseline="-25000" dirty="0" smtClean="0">
                <a:ea typeface="MS PGothic" pitchFamily="34" charset="-128"/>
                <a:cs typeface="Arial" pitchFamily="34" charset="0"/>
              </a:rPr>
              <a:t>25</a:t>
            </a:r>
            <a:endParaRPr lang="en-GB" altLang="zh-CN" sz="1400" b="1" baseline="-25000" dirty="0">
              <a:ea typeface="MS PGothic" pitchFamily="34" charset="-128"/>
              <a:cs typeface="Arial" pitchFamily="34" charset="0"/>
            </a:endParaRPr>
          </a:p>
        </p:txBody>
      </p:sp>
      <p:sp>
        <p:nvSpPr>
          <p:cNvPr id="54" name="Text Box 360"/>
          <p:cNvSpPr txBox="1">
            <a:spLocks noChangeArrowheads="1"/>
          </p:cNvSpPr>
          <p:nvPr/>
        </p:nvSpPr>
        <p:spPr bwMode="auto">
          <a:xfrm>
            <a:off x="24130" y="1298760"/>
            <a:ext cx="3182731" cy="400110"/>
          </a:xfrm>
          <a:prstGeom prst="rect">
            <a:avLst/>
          </a:prstGeom>
          <a:noFill/>
          <a:ln w="9525">
            <a:noFill/>
            <a:miter lim="800000"/>
            <a:headEnd/>
            <a:tailEnd/>
          </a:ln>
          <a:effectLst/>
        </p:spPr>
        <p:txBody>
          <a:bodyPr wrap="none">
            <a:spAutoFit/>
          </a:bodyPr>
          <a:lstStyle/>
          <a:p>
            <a:pPr defTabSz="914400"/>
            <a:r>
              <a:rPr lang="de-DE" sz="2000" b="1" dirty="0" err="1" smtClean="0">
                <a:latin typeface="Arial" pitchFamily="34" charset="0"/>
                <a:cs typeface="Arial" pitchFamily="34" charset="0"/>
              </a:rPr>
              <a:t>Variability</a:t>
            </a:r>
            <a:r>
              <a:rPr lang="de-DE" sz="2000" b="1" dirty="0" smtClean="0">
                <a:latin typeface="Arial" pitchFamily="34" charset="0"/>
                <a:cs typeface="Arial" pitchFamily="34" charset="0"/>
              </a:rPr>
              <a:t> </a:t>
            </a:r>
            <a:r>
              <a:rPr lang="de-DE" sz="2000" b="1" dirty="0" err="1" smtClean="0">
                <a:latin typeface="Arial" pitchFamily="34" charset="0"/>
                <a:cs typeface="Arial" pitchFamily="34" charset="0"/>
              </a:rPr>
              <a:t>of</a:t>
            </a:r>
            <a:r>
              <a:rPr lang="de-DE" sz="2000" b="1" dirty="0" smtClean="0">
                <a:latin typeface="Arial" pitchFamily="34" charset="0"/>
                <a:cs typeface="Arial" pitchFamily="34" charset="0"/>
              </a:rPr>
              <a:t> PAS </a:t>
            </a:r>
            <a:r>
              <a:rPr lang="de-DE" sz="2000" b="1" dirty="0" err="1" smtClean="0">
                <a:latin typeface="Arial" pitchFamily="34" charset="0"/>
                <a:cs typeface="Arial" pitchFamily="34" charset="0"/>
              </a:rPr>
              <a:t>effects</a:t>
            </a:r>
            <a:endParaRPr lang="de-DE" sz="2000" b="1" dirty="0">
              <a:latin typeface="Arial" pitchFamily="34" charset="0"/>
              <a:cs typeface="Arial" pitchFamily="34" charset="0"/>
            </a:endParaRPr>
          </a:p>
        </p:txBody>
      </p:sp>
      <p:sp>
        <p:nvSpPr>
          <p:cNvPr id="346" name="Text Box 212"/>
          <p:cNvSpPr txBox="1">
            <a:spLocks noChangeArrowheads="1"/>
          </p:cNvSpPr>
          <p:nvPr/>
        </p:nvSpPr>
        <p:spPr bwMode="auto">
          <a:xfrm>
            <a:off x="4982631" y="6184031"/>
            <a:ext cx="373370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de-DE" sz="1200" dirty="0" err="1">
                <a:cs typeface="Arial" pitchFamily="34" charset="0"/>
              </a:rPr>
              <a:t>adopted</a:t>
            </a:r>
            <a:r>
              <a:rPr lang="de-DE" sz="1200" dirty="0">
                <a:cs typeface="Arial" pitchFamily="34" charset="0"/>
              </a:rPr>
              <a:t> </a:t>
            </a:r>
            <a:r>
              <a:rPr lang="de-DE" sz="1200" dirty="0" err="1">
                <a:cs typeface="Arial" pitchFamily="34" charset="0"/>
              </a:rPr>
              <a:t>from</a:t>
            </a:r>
            <a:r>
              <a:rPr lang="de-DE" sz="1200" dirty="0">
                <a:cs typeface="Arial" pitchFamily="34" charset="0"/>
              </a:rPr>
              <a:t> </a:t>
            </a:r>
            <a:r>
              <a:rPr lang="de-DE" sz="1200" dirty="0" err="1">
                <a:cs typeface="Arial" pitchFamily="34" charset="0"/>
              </a:rPr>
              <a:t>Ridding</a:t>
            </a:r>
            <a:r>
              <a:rPr lang="de-DE" sz="1200" dirty="0">
                <a:cs typeface="Arial" pitchFamily="34" charset="0"/>
              </a:rPr>
              <a:t> </a:t>
            </a:r>
            <a:r>
              <a:rPr lang="de-DE" sz="1200" dirty="0" err="1">
                <a:cs typeface="Arial" pitchFamily="34" charset="0"/>
              </a:rPr>
              <a:t>and</a:t>
            </a:r>
            <a:r>
              <a:rPr lang="de-DE" sz="1200" dirty="0">
                <a:cs typeface="Arial" pitchFamily="34" charset="0"/>
              </a:rPr>
              <a:t> Ziemann, </a:t>
            </a:r>
            <a:r>
              <a:rPr lang="de-DE" sz="1200" b="1" i="1" dirty="0">
                <a:cs typeface="Arial" pitchFamily="34" charset="0"/>
              </a:rPr>
              <a:t>J </a:t>
            </a:r>
            <a:r>
              <a:rPr lang="de-DE" sz="1200" b="1" i="1" dirty="0" err="1">
                <a:cs typeface="Arial" pitchFamily="34" charset="0"/>
              </a:rPr>
              <a:t>Physiol</a:t>
            </a:r>
            <a:r>
              <a:rPr lang="de-DE" sz="1200" b="1" i="1" dirty="0">
                <a:cs typeface="Arial" pitchFamily="34" charset="0"/>
              </a:rPr>
              <a:t> </a:t>
            </a:r>
            <a:r>
              <a:rPr lang="de-DE" sz="1200" dirty="0">
                <a:cs typeface="Arial" pitchFamily="34" charset="0"/>
              </a:rPr>
              <a:t>2010</a:t>
            </a:r>
            <a:endParaRPr lang="en-US" sz="1200" dirty="0">
              <a:cs typeface="Arial" pitchFamily="34" charset="0"/>
            </a:endParaRPr>
          </a:p>
        </p:txBody>
      </p:sp>
      <p:grpSp>
        <p:nvGrpSpPr>
          <p:cNvPr id="347" name="Group 11"/>
          <p:cNvGrpSpPr>
            <a:grpSpLocks/>
          </p:cNvGrpSpPr>
          <p:nvPr/>
        </p:nvGrpSpPr>
        <p:grpSpPr bwMode="auto">
          <a:xfrm>
            <a:off x="7680191" y="1593662"/>
            <a:ext cx="2108022" cy="1269650"/>
            <a:chOff x="8246912" y="667007"/>
            <a:chExt cx="2398678" cy="1278224"/>
          </a:xfrm>
        </p:grpSpPr>
        <p:grpSp>
          <p:nvGrpSpPr>
            <p:cNvPr id="390" name="Group 58"/>
            <p:cNvGrpSpPr>
              <a:grpSpLocks/>
            </p:cNvGrpSpPr>
            <p:nvPr/>
          </p:nvGrpSpPr>
          <p:grpSpPr bwMode="auto">
            <a:xfrm>
              <a:off x="8246912" y="667007"/>
              <a:ext cx="2398678" cy="461665"/>
              <a:chOff x="6934394" y="4886040"/>
              <a:chExt cx="2815019" cy="461369"/>
            </a:xfrm>
          </p:grpSpPr>
          <p:sp>
            <p:nvSpPr>
              <p:cNvPr id="397" name="Rectangle 396"/>
              <p:cNvSpPr/>
              <p:nvPr/>
            </p:nvSpPr>
            <p:spPr>
              <a:xfrm>
                <a:off x="6934160" y="4894026"/>
                <a:ext cx="280772" cy="26513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b="1"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p:txBody>
          </p:sp>
          <p:sp>
            <p:nvSpPr>
              <p:cNvPr id="398" name="TextBox 38"/>
              <p:cNvSpPr txBox="1">
                <a:spLocks noChangeArrowheads="1"/>
              </p:cNvSpPr>
              <p:nvPr/>
            </p:nvSpPr>
            <p:spPr bwMode="auto">
              <a:xfrm>
                <a:off x="7286944" y="4886040"/>
                <a:ext cx="2462469" cy="461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200">
                    <a:ea typeface="MS PGothic" pitchFamily="34" charset="-128"/>
                    <a:cs typeface="Arial" pitchFamily="34" charset="0"/>
                  </a:rPr>
                  <a:t>most studied</a:t>
                </a:r>
              </a:p>
              <a:p>
                <a:pPr eaLnBrk="1" hangingPunct="1"/>
                <a:endParaRPr lang="en-AU" sz="1200">
                  <a:ea typeface="MS PGothic" pitchFamily="34" charset="-128"/>
                  <a:cs typeface="Arial" pitchFamily="34" charset="0"/>
                </a:endParaRPr>
              </a:p>
            </p:txBody>
          </p:sp>
        </p:grpSp>
        <p:grpSp>
          <p:nvGrpSpPr>
            <p:cNvPr id="391" name="Group 59"/>
            <p:cNvGrpSpPr>
              <a:grpSpLocks/>
            </p:cNvGrpSpPr>
            <p:nvPr/>
          </p:nvGrpSpPr>
          <p:grpSpPr bwMode="auto">
            <a:xfrm>
              <a:off x="8254740" y="1046979"/>
              <a:ext cx="1402096" cy="650696"/>
              <a:chOff x="6934529" y="5350801"/>
              <a:chExt cx="1644373" cy="650915"/>
            </a:xfrm>
          </p:grpSpPr>
          <p:sp>
            <p:nvSpPr>
              <p:cNvPr id="395" name="Rectangle 394"/>
              <p:cNvSpPr/>
              <p:nvPr/>
            </p:nvSpPr>
            <p:spPr>
              <a:xfrm>
                <a:off x="6934529" y="5356007"/>
                <a:ext cx="280585" cy="262196"/>
              </a:xfrm>
              <a:prstGeom prst="rect">
                <a:avLst/>
              </a:prstGeom>
              <a:solidFill>
                <a:srgbClr val="005BC5">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200" dirty="0">
                  <a:latin typeface="Arial" pitchFamily="34" charset="0"/>
                  <a:cs typeface="Arial" pitchFamily="34" charset="0"/>
                </a:endParaRPr>
              </a:p>
            </p:txBody>
          </p:sp>
          <p:sp>
            <p:nvSpPr>
              <p:cNvPr id="396" name="Text Box 244"/>
              <p:cNvSpPr txBox="1">
                <a:spLocks noChangeArrowheads="1"/>
              </p:cNvSpPr>
              <p:nvPr/>
            </p:nvSpPr>
            <p:spPr bwMode="auto">
              <a:xfrm>
                <a:off x="7284253" y="5350801"/>
                <a:ext cx="1294649" cy="650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200" dirty="0">
                    <a:cs typeface="Arial" pitchFamily="34" charset="0"/>
                  </a:rPr>
                  <a:t>some study</a:t>
                </a:r>
              </a:p>
              <a:p>
                <a:pPr eaLnBrk="1" hangingPunct="1"/>
                <a:endParaRPr lang="en-AU" sz="1200" dirty="0">
                  <a:cs typeface="Arial" pitchFamily="34" charset="0"/>
                </a:endParaRPr>
              </a:p>
              <a:p>
                <a:pPr eaLnBrk="1" hangingPunct="1"/>
                <a:endParaRPr lang="en-US" sz="1200" dirty="0">
                  <a:cs typeface="Arial" pitchFamily="34" charset="0"/>
                </a:endParaRPr>
              </a:p>
            </p:txBody>
          </p:sp>
        </p:grpSp>
        <p:grpSp>
          <p:nvGrpSpPr>
            <p:cNvPr id="392" name="Group 60"/>
            <p:cNvGrpSpPr>
              <a:grpSpLocks/>
            </p:cNvGrpSpPr>
            <p:nvPr/>
          </p:nvGrpSpPr>
          <p:grpSpPr bwMode="auto">
            <a:xfrm>
              <a:off x="8259557" y="1472515"/>
              <a:ext cx="1486812" cy="472716"/>
              <a:chOff x="6934180" y="5794407"/>
              <a:chExt cx="1744689" cy="471318"/>
            </a:xfrm>
          </p:grpSpPr>
          <p:sp>
            <p:nvSpPr>
              <p:cNvPr id="393" name="Rectangle 392"/>
              <p:cNvSpPr/>
              <p:nvPr/>
            </p:nvSpPr>
            <p:spPr>
              <a:xfrm>
                <a:off x="6934180" y="5794407"/>
                <a:ext cx="280741" cy="264520"/>
              </a:xfrm>
              <a:prstGeom prst="rect">
                <a:avLst/>
              </a:prstGeom>
              <a:solidFill>
                <a:schemeClr val="accent2">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b="1"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a:p>
                <a:pPr algn="ctr" fontAlgn="auto">
                  <a:spcBef>
                    <a:spcPts val="0"/>
                  </a:spcBef>
                  <a:spcAft>
                    <a:spcPts val="0"/>
                  </a:spcAft>
                  <a:defRPr/>
                </a:pPr>
                <a:endParaRPr lang="en-AU" sz="1200" dirty="0">
                  <a:latin typeface="Arial" pitchFamily="34" charset="0"/>
                  <a:cs typeface="Arial" pitchFamily="34" charset="0"/>
                </a:endParaRPr>
              </a:p>
            </p:txBody>
          </p:sp>
          <p:sp>
            <p:nvSpPr>
              <p:cNvPr id="394" name="Text Box 245"/>
              <p:cNvSpPr txBox="1">
                <a:spLocks noChangeArrowheads="1"/>
              </p:cNvSpPr>
              <p:nvPr/>
            </p:nvSpPr>
            <p:spPr bwMode="auto">
              <a:xfrm>
                <a:off x="7282906" y="5802317"/>
                <a:ext cx="1395963" cy="463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200">
                    <a:cs typeface="Arial" pitchFamily="34" charset="0"/>
                  </a:rPr>
                  <a:t>least studied</a:t>
                </a:r>
              </a:p>
              <a:p>
                <a:pPr eaLnBrk="1" hangingPunct="1"/>
                <a:endParaRPr lang="en-US" sz="1200">
                  <a:cs typeface="Arial" pitchFamily="34" charset="0"/>
                </a:endParaRPr>
              </a:p>
            </p:txBody>
          </p:sp>
        </p:grpSp>
      </p:grpSp>
      <p:grpSp>
        <p:nvGrpSpPr>
          <p:cNvPr id="348" name="Group 12"/>
          <p:cNvGrpSpPr>
            <a:grpSpLocks/>
          </p:cNvGrpSpPr>
          <p:nvPr/>
        </p:nvGrpSpPr>
        <p:grpSpPr bwMode="auto">
          <a:xfrm>
            <a:off x="3289688" y="589629"/>
            <a:ext cx="5856781" cy="5945069"/>
            <a:chOff x="3544787" y="-377320"/>
            <a:chExt cx="6664659" cy="5984556"/>
          </a:xfrm>
        </p:grpSpPr>
        <p:sp>
          <p:nvSpPr>
            <p:cNvPr id="349" name="TextBox 8"/>
            <p:cNvSpPr txBox="1">
              <a:spLocks noChangeArrowheads="1"/>
            </p:cNvSpPr>
            <p:nvPr/>
          </p:nvSpPr>
          <p:spPr bwMode="auto">
            <a:xfrm>
              <a:off x="4046995" y="5299459"/>
              <a:ext cx="27592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b="1" dirty="0">
                  <a:ea typeface="MS PGothic" pitchFamily="34" charset="-128"/>
                  <a:cs typeface="Arial" pitchFamily="34" charset="0"/>
                </a:rPr>
                <a:t>- inhibition </a:t>
              </a:r>
            </a:p>
          </p:txBody>
        </p:sp>
        <p:sp>
          <p:nvSpPr>
            <p:cNvPr id="351" name="Rectangle 350"/>
            <p:cNvSpPr/>
            <p:nvPr/>
          </p:nvSpPr>
          <p:spPr bwMode="auto">
            <a:xfrm>
              <a:off x="4118821" y="3115895"/>
              <a:ext cx="661571" cy="39631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r>
                <a:rPr lang="en-AU" sz="900" dirty="0">
                  <a:latin typeface="Arial" pitchFamily="34" charset="0"/>
                  <a:cs typeface="Arial" pitchFamily="34" charset="0"/>
                </a:rPr>
                <a:t>Female</a:t>
              </a: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r>
                <a:rPr lang="en-AU" sz="900" b="1" dirty="0">
                  <a:latin typeface="Arial" pitchFamily="34" charset="0"/>
                  <a:cs typeface="Arial" pitchFamily="34" charset="0"/>
                </a:rPr>
                <a:t>Gender</a:t>
              </a: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p:txBody>
        </p:sp>
        <p:sp>
          <p:nvSpPr>
            <p:cNvPr id="352" name="Rectangle 351"/>
            <p:cNvSpPr/>
            <p:nvPr/>
          </p:nvSpPr>
          <p:spPr bwMode="auto">
            <a:xfrm>
              <a:off x="5620201" y="2588543"/>
              <a:ext cx="659965" cy="138390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800" dirty="0">
                  <a:solidFill>
                    <a:schemeClr val="tx2"/>
                  </a:solidFill>
                  <a:latin typeface="Arial" pitchFamily="34" charset="0"/>
                  <a:cs typeface="Arial" pitchFamily="34" charset="0"/>
                </a:rPr>
                <a:t>Afternoon</a:t>
              </a:r>
            </a:p>
            <a:p>
              <a:pPr algn="ctr">
                <a:defRPr/>
              </a:pPr>
              <a:endParaRPr lang="en-AU" sz="900" dirty="0">
                <a:solidFill>
                  <a:schemeClr val="tx2"/>
                </a:solidFill>
                <a:latin typeface="Arial" pitchFamily="34" charset="0"/>
                <a:cs typeface="Arial" pitchFamily="34" charset="0"/>
              </a:endParaRPr>
            </a:p>
            <a:p>
              <a:pPr algn="ctr">
                <a:defRPr/>
              </a:pPr>
              <a:r>
                <a:rPr lang="en-AU" sz="900" b="1" dirty="0">
                  <a:solidFill>
                    <a:schemeClr val="tx2"/>
                  </a:solidFill>
                  <a:latin typeface="Arial" pitchFamily="34" charset="0"/>
                  <a:cs typeface="Arial" pitchFamily="34" charset="0"/>
                </a:rPr>
                <a:t>Time of Day</a:t>
              </a:r>
            </a:p>
            <a:p>
              <a:pPr algn="ctr">
                <a:defRPr/>
              </a:pPr>
              <a:endParaRPr lang="en-AU" sz="900" dirty="0">
                <a:solidFill>
                  <a:srgbClr val="FFFFFF"/>
                </a:solidFill>
                <a:latin typeface="Arial" pitchFamily="34" charset="0"/>
                <a:cs typeface="Arial" pitchFamily="34" charset="0"/>
              </a:endParaRPr>
            </a:p>
          </p:txBody>
        </p:sp>
        <p:sp>
          <p:nvSpPr>
            <p:cNvPr id="353" name="Rectangle 352"/>
            <p:cNvSpPr/>
            <p:nvPr/>
          </p:nvSpPr>
          <p:spPr bwMode="auto">
            <a:xfrm>
              <a:off x="7070197" y="2260944"/>
              <a:ext cx="719378" cy="2699087"/>
            </a:xfrm>
            <a:prstGeom prst="rect">
              <a:avLst/>
            </a:prstGeom>
            <a:solidFill>
              <a:srgbClr val="005BBB">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r>
                <a:rPr lang="en-AU" sz="800" dirty="0">
                  <a:latin typeface="Arial" pitchFamily="34" charset="0"/>
                  <a:cs typeface="Arial" pitchFamily="34" charset="0"/>
                </a:rPr>
                <a:t>Focussed</a:t>
              </a: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r>
                <a:rPr lang="en-AU" sz="900" b="1" dirty="0">
                  <a:latin typeface="Arial" pitchFamily="34" charset="0"/>
                  <a:cs typeface="Arial" pitchFamily="34" charset="0"/>
                </a:rPr>
                <a:t>Attention</a:t>
              </a: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r>
                <a:rPr lang="en-AU" sz="800" dirty="0">
                  <a:latin typeface="Arial" pitchFamily="34" charset="0"/>
                  <a:cs typeface="Arial" pitchFamily="34" charset="0"/>
                </a:rPr>
                <a:t>Distracted</a:t>
              </a:r>
            </a:p>
            <a:p>
              <a:pPr algn="ctr" fontAlgn="auto">
                <a:spcBef>
                  <a:spcPts val="0"/>
                </a:spcBef>
                <a:spcAft>
                  <a:spcPts val="0"/>
                </a:spcAft>
                <a:defRPr/>
              </a:pPr>
              <a:endParaRPr lang="en-AU" sz="900" dirty="0">
                <a:latin typeface="Arial" pitchFamily="34" charset="0"/>
                <a:cs typeface="Arial" pitchFamily="34" charset="0"/>
              </a:endParaRPr>
            </a:p>
          </p:txBody>
        </p:sp>
        <p:sp>
          <p:nvSpPr>
            <p:cNvPr id="354" name="Rectangle 353"/>
            <p:cNvSpPr/>
            <p:nvPr/>
          </p:nvSpPr>
          <p:spPr bwMode="auto">
            <a:xfrm>
              <a:off x="8632595" y="2391983"/>
              <a:ext cx="661571" cy="256804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a:p>
              <a:pPr algn="ctr" fontAlgn="auto">
                <a:spcBef>
                  <a:spcPts val="0"/>
                </a:spcBef>
                <a:spcAft>
                  <a:spcPts val="0"/>
                </a:spcAft>
                <a:defRPr/>
              </a:pPr>
              <a:r>
                <a:rPr lang="en-AU" sz="900" b="1" dirty="0">
                  <a:latin typeface="Arial" pitchFamily="34" charset="0"/>
                  <a:cs typeface="Arial" pitchFamily="34" charset="0"/>
                </a:rPr>
                <a:t>Pharmacology</a:t>
              </a: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endParaRPr lang="en-AU" sz="900" b="1" dirty="0">
                <a:latin typeface="Arial" pitchFamily="34" charset="0"/>
                <a:cs typeface="Arial" pitchFamily="34" charset="0"/>
              </a:endParaRPr>
            </a:p>
            <a:p>
              <a:pPr algn="ctr" fontAlgn="auto">
                <a:spcBef>
                  <a:spcPts val="0"/>
                </a:spcBef>
                <a:spcAft>
                  <a:spcPts val="0"/>
                </a:spcAft>
                <a:defRPr/>
              </a:pPr>
              <a:endParaRPr lang="en-AU" sz="900" dirty="0">
                <a:latin typeface="Arial" pitchFamily="34" charset="0"/>
                <a:cs typeface="Arial" pitchFamily="34" charset="0"/>
              </a:endParaRPr>
            </a:p>
          </p:txBody>
        </p:sp>
        <p:sp>
          <p:nvSpPr>
            <p:cNvPr id="355" name="Rectangle 354"/>
            <p:cNvSpPr/>
            <p:nvPr/>
          </p:nvSpPr>
          <p:spPr bwMode="auto">
            <a:xfrm>
              <a:off x="7853805" y="2128308"/>
              <a:ext cx="720983" cy="21717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900">
                <a:solidFill>
                  <a:srgbClr val="FFFFFF"/>
                </a:solidFill>
                <a:latin typeface="Arial" pitchFamily="34" charset="0"/>
                <a:cs typeface="Arial" pitchFamily="34" charset="0"/>
              </a:endParaRPr>
            </a:p>
            <a:p>
              <a:pPr algn="ctr">
                <a:defRPr/>
              </a:pPr>
              <a:endParaRPr lang="en-AU" sz="900">
                <a:solidFill>
                  <a:srgbClr val="FFFFFF"/>
                </a:solidFill>
                <a:latin typeface="Arial" pitchFamily="34" charset="0"/>
                <a:cs typeface="Arial" pitchFamily="34" charset="0"/>
              </a:endParaRPr>
            </a:p>
            <a:p>
              <a:pPr algn="ctr">
                <a:defRPr/>
              </a:pPr>
              <a:r>
                <a:rPr lang="en-AU" sz="900" b="1">
                  <a:solidFill>
                    <a:srgbClr val="FFFFFF"/>
                  </a:solidFill>
                  <a:latin typeface="Arial" pitchFamily="34" charset="0"/>
                  <a:cs typeface="Arial" pitchFamily="34" charset="0"/>
                </a:rPr>
                <a:t>Synaptic History *</a:t>
              </a:r>
            </a:p>
            <a:p>
              <a:pPr algn="ctr">
                <a:defRPr/>
              </a:pPr>
              <a:endParaRPr lang="en-AU" sz="900">
                <a:solidFill>
                  <a:srgbClr val="FFFFFF"/>
                </a:solidFill>
                <a:latin typeface="Arial" pitchFamily="34" charset="0"/>
                <a:cs typeface="Arial" pitchFamily="34" charset="0"/>
              </a:endParaRPr>
            </a:p>
            <a:p>
              <a:pPr algn="ctr">
                <a:defRPr/>
              </a:pPr>
              <a:endParaRPr lang="en-AU" sz="900">
                <a:solidFill>
                  <a:srgbClr val="FFFFFF"/>
                </a:solidFill>
                <a:latin typeface="Arial" pitchFamily="34" charset="0"/>
                <a:cs typeface="Arial" pitchFamily="34" charset="0"/>
              </a:endParaRPr>
            </a:p>
            <a:p>
              <a:pPr algn="ctr">
                <a:defRPr/>
              </a:pPr>
              <a:endParaRPr lang="en-AU" sz="900">
                <a:solidFill>
                  <a:srgbClr val="FFFFFF"/>
                </a:solidFill>
                <a:latin typeface="Arial" pitchFamily="34" charset="0"/>
                <a:cs typeface="Arial" pitchFamily="34" charset="0"/>
              </a:endParaRPr>
            </a:p>
          </p:txBody>
        </p:sp>
        <p:sp>
          <p:nvSpPr>
            <p:cNvPr id="356" name="Rectangle 355"/>
            <p:cNvSpPr/>
            <p:nvPr/>
          </p:nvSpPr>
          <p:spPr bwMode="auto">
            <a:xfrm>
              <a:off x="9353579" y="3312453"/>
              <a:ext cx="745070" cy="138390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r>
                <a:rPr lang="en-AU" sz="900" b="1" dirty="0">
                  <a:solidFill>
                    <a:schemeClr val="tx1"/>
                  </a:solidFill>
                  <a:latin typeface="Arial" pitchFamily="34" charset="0"/>
                  <a:cs typeface="Arial" pitchFamily="34" charset="0"/>
                </a:rPr>
                <a:t>Genetics</a:t>
              </a:r>
            </a:p>
            <a:p>
              <a:pPr algn="ctr">
                <a:defRPr/>
              </a:pPr>
              <a:endParaRPr lang="en-AU" sz="900" dirty="0">
                <a:solidFill>
                  <a:schemeClr val="tx1"/>
                </a:solidFill>
                <a:latin typeface="Arial" pitchFamily="34" charset="0"/>
                <a:cs typeface="Arial" pitchFamily="34" charset="0"/>
              </a:endParaRPr>
            </a:p>
            <a:p>
              <a:pPr algn="ctr">
                <a:defRPr/>
              </a:pPr>
              <a:endParaRPr lang="en-AU" sz="900" dirty="0">
                <a:solidFill>
                  <a:schemeClr val="tx1"/>
                </a:solidFill>
                <a:latin typeface="Arial" pitchFamily="34" charset="0"/>
                <a:cs typeface="Arial" pitchFamily="34" charset="0"/>
              </a:endParaRPr>
            </a:p>
          </p:txBody>
        </p:sp>
        <p:sp>
          <p:nvSpPr>
            <p:cNvPr id="357" name="TextBox 34"/>
            <p:cNvSpPr txBox="1">
              <a:spLocks noChangeArrowheads="1"/>
            </p:cNvSpPr>
            <p:nvPr/>
          </p:nvSpPr>
          <p:spPr bwMode="auto">
            <a:xfrm>
              <a:off x="4702569" y="3510782"/>
              <a:ext cx="78985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AU" sz="900">
                  <a:solidFill>
                    <a:schemeClr val="bg1"/>
                  </a:solidFill>
                  <a:ea typeface="MS PGothic" pitchFamily="34" charset="-128"/>
                  <a:cs typeface="Arial" pitchFamily="34" charset="0"/>
                </a:rPr>
                <a:t>sedentary</a:t>
              </a:r>
            </a:p>
          </p:txBody>
        </p:sp>
        <p:sp>
          <p:nvSpPr>
            <p:cNvPr id="358" name="TextBox 36"/>
            <p:cNvSpPr txBox="1">
              <a:spLocks noChangeArrowheads="1"/>
            </p:cNvSpPr>
            <p:nvPr/>
          </p:nvSpPr>
          <p:spPr bwMode="auto">
            <a:xfrm>
              <a:off x="9305805" y="4228414"/>
              <a:ext cx="8555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AU" sz="800">
                  <a:ea typeface="MS PGothic" pitchFamily="34" charset="-128"/>
                  <a:cs typeface="Arial" pitchFamily="34" charset="0"/>
                </a:rPr>
                <a:t>BDNF SNP:</a:t>
              </a:r>
            </a:p>
            <a:p>
              <a:pPr algn="ctr" eaLnBrk="1" hangingPunct="1"/>
              <a:r>
                <a:rPr lang="en-AU" sz="800">
                  <a:ea typeface="MS PGothic" pitchFamily="34" charset="-128"/>
                  <a:cs typeface="Arial" pitchFamily="34" charset="0"/>
                </a:rPr>
                <a:t>Val66Met, Met66Met</a:t>
              </a:r>
            </a:p>
          </p:txBody>
        </p:sp>
        <p:cxnSp>
          <p:nvCxnSpPr>
            <p:cNvPr id="359" name="Straight Arrow Connector 358"/>
            <p:cNvCxnSpPr/>
            <p:nvPr/>
          </p:nvCxnSpPr>
          <p:spPr bwMode="auto">
            <a:xfrm rot="16200000" flipH="1">
              <a:off x="2026742" y="3314052"/>
              <a:ext cx="408138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bwMode="auto">
            <a:xfrm>
              <a:off x="4006419" y="2919336"/>
              <a:ext cx="122037" cy="1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bwMode="auto">
            <a:xfrm>
              <a:off x="4006419" y="2586944"/>
              <a:ext cx="122037" cy="1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bwMode="auto">
            <a:xfrm>
              <a:off x="4006419" y="2260944"/>
              <a:ext cx="122037" cy="1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bwMode="auto">
            <a:xfrm>
              <a:off x="4006419" y="1931749"/>
              <a:ext cx="122037" cy="1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bwMode="auto">
            <a:xfrm>
              <a:off x="4006419" y="1602553"/>
              <a:ext cx="122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bwMode="auto">
            <a:xfrm>
              <a:off x="4006419" y="4960031"/>
              <a:ext cx="122037" cy="1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bwMode="auto">
            <a:xfrm>
              <a:off x="4006419" y="4627639"/>
              <a:ext cx="122037" cy="3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bwMode="auto">
            <a:xfrm>
              <a:off x="4006419" y="4300041"/>
              <a:ext cx="122037" cy="1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bwMode="auto">
            <a:xfrm>
              <a:off x="4006419" y="3972444"/>
              <a:ext cx="122037" cy="1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bwMode="auto">
            <a:xfrm>
              <a:off x="4006419" y="3641649"/>
              <a:ext cx="122037" cy="0"/>
            </a:xfrm>
            <a:prstGeom prst="line">
              <a:avLst/>
            </a:prstGeom>
          </p:spPr>
          <p:style>
            <a:lnRef idx="1">
              <a:schemeClr val="accent1"/>
            </a:lnRef>
            <a:fillRef idx="0">
              <a:schemeClr val="accent1"/>
            </a:fillRef>
            <a:effectRef idx="0">
              <a:schemeClr val="accent1"/>
            </a:effectRef>
            <a:fontRef idx="minor">
              <a:schemeClr val="tx1"/>
            </a:fontRef>
          </p:style>
        </p:cxnSp>
        <p:sp>
          <p:nvSpPr>
            <p:cNvPr id="370" name="TextBox 107"/>
            <p:cNvSpPr txBox="1">
              <a:spLocks noChangeArrowheads="1"/>
            </p:cNvSpPr>
            <p:nvPr/>
          </p:nvSpPr>
          <p:spPr bwMode="auto">
            <a:xfrm>
              <a:off x="3625862" y="1438034"/>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50</a:t>
              </a:r>
            </a:p>
          </p:txBody>
        </p:sp>
        <p:cxnSp>
          <p:nvCxnSpPr>
            <p:cNvPr id="371" name="Straight Connector 370"/>
            <p:cNvCxnSpPr/>
            <p:nvPr/>
          </p:nvCxnSpPr>
          <p:spPr bwMode="auto">
            <a:xfrm>
              <a:off x="4006419" y="3312453"/>
              <a:ext cx="122037" cy="1599"/>
            </a:xfrm>
            <a:prstGeom prst="line">
              <a:avLst/>
            </a:prstGeom>
          </p:spPr>
          <p:style>
            <a:lnRef idx="1">
              <a:schemeClr val="accent1"/>
            </a:lnRef>
            <a:fillRef idx="0">
              <a:schemeClr val="accent1"/>
            </a:fillRef>
            <a:effectRef idx="0">
              <a:schemeClr val="accent1"/>
            </a:effectRef>
            <a:fontRef idx="minor">
              <a:schemeClr val="tx1"/>
            </a:fontRef>
          </p:style>
        </p:cxnSp>
        <p:sp>
          <p:nvSpPr>
            <p:cNvPr id="372" name="Rectangle 371"/>
            <p:cNvSpPr/>
            <p:nvPr/>
          </p:nvSpPr>
          <p:spPr bwMode="auto">
            <a:xfrm>
              <a:off x="6350820" y="1733592"/>
              <a:ext cx="659964" cy="2369891"/>
            </a:xfrm>
            <a:prstGeom prst="rect">
              <a:avLst/>
            </a:prstGeom>
            <a:solidFill>
              <a:srgbClr val="005BBB">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800" dirty="0">
                  <a:solidFill>
                    <a:srgbClr val="FFFFFF"/>
                  </a:solidFill>
                  <a:latin typeface="Arial" pitchFamily="34" charset="0"/>
                  <a:cs typeface="Arial" pitchFamily="34" charset="0"/>
                </a:rPr>
                <a:t>Young</a:t>
              </a:r>
            </a:p>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r>
                <a:rPr lang="en-AU" sz="900" b="1" dirty="0">
                  <a:solidFill>
                    <a:srgbClr val="FFFFFF"/>
                  </a:solidFill>
                  <a:latin typeface="Arial" pitchFamily="34" charset="0"/>
                  <a:cs typeface="Arial" pitchFamily="34" charset="0"/>
                </a:rPr>
                <a:t>Age</a:t>
              </a:r>
            </a:p>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endParaRPr lang="en-AU" sz="900" dirty="0">
                <a:solidFill>
                  <a:srgbClr val="FFFFFF"/>
                </a:solidFill>
                <a:latin typeface="Arial" pitchFamily="34" charset="0"/>
                <a:cs typeface="Arial" pitchFamily="34" charset="0"/>
              </a:endParaRPr>
            </a:p>
            <a:p>
              <a:pPr algn="ctr">
                <a:defRPr/>
              </a:pPr>
              <a:r>
                <a:rPr lang="en-AU" sz="800" dirty="0">
                  <a:solidFill>
                    <a:srgbClr val="FFFFFF"/>
                  </a:solidFill>
                  <a:latin typeface="Arial" pitchFamily="34" charset="0"/>
                  <a:cs typeface="Arial" pitchFamily="34" charset="0"/>
                </a:rPr>
                <a:t>Old</a:t>
              </a:r>
            </a:p>
          </p:txBody>
        </p:sp>
        <p:sp>
          <p:nvSpPr>
            <p:cNvPr id="373" name="Rectangle 372"/>
            <p:cNvSpPr/>
            <p:nvPr/>
          </p:nvSpPr>
          <p:spPr bwMode="auto">
            <a:xfrm>
              <a:off x="4836593" y="2328062"/>
              <a:ext cx="737042" cy="131358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800" dirty="0">
                  <a:solidFill>
                    <a:schemeClr val="tx2"/>
                  </a:solidFill>
                  <a:latin typeface="Arial" pitchFamily="34" charset="0"/>
                  <a:cs typeface="Arial" pitchFamily="34" charset="0"/>
                </a:rPr>
                <a:t>Physically very active</a:t>
              </a:r>
            </a:p>
            <a:p>
              <a:pPr algn="ctr" fontAlgn="auto">
                <a:spcBef>
                  <a:spcPts val="0"/>
                </a:spcBef>
                <a:spcAft>
                  <a:spcPts val="0"/>
                </a:spcAft>
                <a:defRPr/>
              </a:pPr>
              <a:endParaRPr lang="en-AU" sz="900" dirty="0">
                <a:solidFill>
                  <a:schemeClr val="tx2"/>
                </a:solidFill>
                <a:latin typeface="Arial" pitchFamily="34" charset="0"/>
                <a:cs typeface="Arial" pitchFamily="34" charset="0"/>
              </a:endParaRPr>
            </a:p>
            <a:p>
              <a:pPr algn="ctr" fontAlgn="auto">
                <a:spcBef>
                  <a:spcPts val="0"/>
                </a:spcBef>
                <a:spcAft>
                  <a:spcPts val="0"/>
                </a:spcAft>
                <a:defRPr/>
              </a:pPr>
              <a:r>
                <a:rPr lang="en-AU" sz="900" b="1" dirty="0">
                  <a:solidFill>
                    <a:schemeClr val="tx2"/>
                  </a:solidFill>
                  <a:latin typeface="Arial" pitchFamily="34" charset="0"/>
                  <a:cs typeface="Arial" pitchFamily="34" charset="0"/>
                </a:rPr>
                <a:t>Aerobic Exercise</a:t>
              </a:r>
            </a:p>
            <a:p>
              <a:pPr algn="ctr" fontAlgn="auto">
                <a:spcBef>
                  <a:spcPts val="0"/>
                </a:spcBef>
                <a:spcAft>
                  <a:spcPts val="0"/>
                </a:spcAft>
                <a:defRPr/>
              </a:pPr>
              <a:endParaRPr lang="en-AU" sz="900" b="1" dirty="0">
                <a:solidFill>
                  <a:schemeClr val="tx2"/>
                </a:solidFill>
                <a:latin typeface="Arial" pitchFamily="34" charset="0"/>
                <a:cs typeface="Arial" pitchFamily="34" charset="0"/>
              </a:endParaRPr>
            </a:p>
            <a:p>
              <a:pPr algn="ctr" fontAlgn="auto">
                <a:spcBef>
                  <a:spcPts val="0"/>
                </a:spcBef>
                <a:spcAft>
                  <a:spcPts val="0"/>
                </a:spcAft>
                <a:defRPr/>
              </a:pPr>
              <a:r>
                <a:rPr lang="en-AU" sz="800" dirty="0">
                  <a:solidFill>
                    <a:schemeClr val="tx2"/>
                  </a:solidFill>
                  <a:latin typeface="Arial" pitchFamily="34" charset="0"/>
                  <a:cs typeface="Arial" pitchFamily="34" charset="0"/>
                </a:rPr>
                <a:t>Sedentary</a:t>
              </a:r>
            </a:p>
          </p:txBody>
        </p:sp>
        <p:sp>
          <p:nvSpPr>
            <p:cNvPr id="374" name="Freeform 373"/>
            <p:cNvSpPr/>
            <p:nvPr/>
          </p:nvSpPr>
          <p:spPr bwMode="auto">
            <a:xfrm>
              <a:off x="4128456" y="2940111"/>
              <a:ext cx="6080990" cy="743087"/>
            </a:xfrm>
            <a:custGeom>
              <a:avLst/>
              <a:gdLst>
                <a:gd name="connsiteX0" fmla="*/ 9525 w 7219950"/>
                <a:gd name="connsiteY0" fmla="*/ 352425 h 733425"/>
                <a:gd name="connsiteX1" fmla="*/ 6924675 w 7219950"/>
                <a:gd name="connsiteY1" fmla="*/ 95250 h 733425"/>
                <a:gd name="connsiteX2" fmla="*/ 6924675 w 7219950"/>
                <a:gd name="connsiteY2" fmla="*/ 0 h 733425"/>
                <a:gd name="connsiteX3" fmla="*/ 7219950 w 7219950"/>
                <a:gd name="connsiteY3" fmla="*/ 409575 h 733425"/>
                <a:gd name="connsiteX4" fmla="*/ 6934200 w 7219950"/>
                <a:gd name="connsiteY4" fmla="*/ 733425 h 733425"/>
                <a:gd name="connsiteX5" fmla="*/ 6934200 w 7219950"/>
                <a:gd name="connsiteY5" fmla="*/ 628650 h 733425"/>
                <a:gd name="connsiteX6" fmla="*/ 0 w 7219950"/>
                <a:gd name="connsiteY6" fmla="*/ 457200 h 733425"/>
                <a:gd name="connsiteX7" fmla="*/ 9525 w 7219950"/>
                <a:gd name="connsiteY7" fmla="*/ 352425 h 733425"/>
                <a:gd name="connsiteX0" fmla="*/ 9525 w 7219950"/>
                <a:gd name="connsiteY0" fmla="*/ 352425 h 733425"/>
                <a:gd name="connsiteX1" fmla="*/ 6924675 w 7219950"/>
                <a:gd name="connsiteY1" fmla="*/ 95250 h 733425"/>
                <a:gd name="connsiteX2" fmla="*/ 6924675 w 7219950"/>
                <a:gd name="connsiteY2" fmla="*/ 0 h 733425"/>
                <a:gd name="connsiteX3" fmla="*/ 7219950 w 7219950"/>
                <a:gd name="connsiteY3" fmla="*/ 409575 h 733425"/>
                <a:gd name="connsiteX4" fmla="*/ 6934200 w 7219950"/>
                <a:gd name="connsiteY4" fmla="*/ 733425 h 733425"/>
                <a:gd name="connsiteX5" fmla="*/ 6934200 w 7219950"/>
                <a:gd name="connsiteY5" fmla="*/ 628650 h 733425"/>
                <a:gd name="connsiteX6" fmla="*/ 0 w 7219950"/>
                <a:gd name="connsiteY6" fmla="*/ 457200 h 733425"/>
                <a:gd name="connsiteX7" fmla="*/ 9525 w 7219950"/>
                <a:gd name="connsiteY7" fmla="*/ 352425 h 733425"/>
                <a:gd name="connsiteX0" fmla="*/ 9525 w 7219950"/>
                <a:gd name="connsiteY0" fmla="*/ 423839 h 733425"/>
                <a:gd name="connsiteX1" fmla="*/ 6924675 w 7219950"/>
                <a:gd name="connsiteY1" fmla="*/ 95250 h 733425"/>
                <a:gd name="connsiteX2" fmla="*/ 6924675 w 7219950"/>
                <a:gd name="connsiteY2" fmla="*/ 0 h 733425"/>
                <a:gd name="connsiteX3" fmla="*/ 7219950 w 7219950"/>
                <a:gd name="connsiteY3" fmla="*/ 409575 h 733425"/>
                <a:gd name="connsiteX4" fmla="*/ 6934200 w 7219950"/>
                <a:gd name="connsiteY4" fmla="*/ 733425 h 733425"/>
                <a:gd name="connsiteX5" fmla="*/ 6934200 w 7219950"/>
                <a:gd name="connsiteY5" fmla="*/ 628650 h 733425"/>
                <a:gd name="connsiteX6" fmla="*/ 0 w 7219950"/>
                <a:gd name="connsiteY6" fmla="*/ 457200 h 733425"/>
                <a:gd name="connsiteX7" fmla="*/ 9525 w 7219950"/>
                <a:gd name="connsiteY7" fmla="*/ 423839 h 733425"/>
                <a:gd name="connsiteX0" fmla="*/ 9525 w 7219950"/>
                <a:gd name="connsiteY0" fmla="*/ 423839 h 733425"/>
                <a:gd name="connsiteX1" fmla="*/ 6924675 w 7219950"/>
                <a:gd name="connsiteY1" fmla="*/ 95250 h 733425"/>
                <a:gd name="connsiteX2" fmla="*/ 6924675 w 7219950"/>
                <a:gd name="connsiteY2" fmla="*/ 0 h 733425"/>
                <a:gd name="connsiteX3" fmla="*/ 7219950 w 7219950"/>
                <a:gd name="connsiteY3" fmla="*/ 338113 h 733425"/>
                <a:gd name="connsiteX4" fmla="*/ 6934200 w 7219950"/>
                <a:gd name="connsiteY4" fmla="*/ 733425 h 733425"/>
                <a:gd name="connsiteX5" fmla="*/ 6934200 w 7219950"/>
                <a:gd name="connsiteY5" fmla="*/ 628650 h 733425"/>
                <a:gd name="connsiteX6" fmla="*/ 0 w 7219950"/>
                <a:gd name="connsiteY6" fmla="*/ 457200 h 733425"/>
                <a:gd name="connsiteX7" fmla="*/ 9525 w 7219950"/>
                <a:gd name="connsiteY7" fmla="*/ 423839 h 733425"/>
                <a:gd name="connsiteX0" fmla="*/ 9525 w 7205639"/>
                <a:gd name="connsiteY0" fmla="*/ 423839 h 733425"/>
                <a:gd name="connsiteX1" fmla="*/ 6924675 w 7205639"/>
                <a:gd name="connsiteY1" fmla="*/ 95250 h 733425"/>
                <a:gd name="connsiteX2" fmla="*/ 6924675 w 7205639"/>
                <a:gd name="connsiteY2" fmla="*/ 0 h 733425"/>
                <a:gd name="connsiteX3" fmla="*/ 7205639 w 7205639"/>
                <a:gd name="connsiteY3" fmla="*/ 376215 h 733425"/>
                <a:gd name="connsiteX4" fmla="*/ 6934200 w 7205639"/>
                <a:gd name="connsiteY4" fmla="*/ 733425 h 733425"/>
                <a:gd name="connsiteX5" fmla="*/ 6934200 w 7205639"/>
                <a:gd name="connsiteY5" fmla="*/ 628650 h 733425"/>
                <a:gd name="connsiteX6" fmla="*/ 0 w 7205639"/>
                <a:gd name="connsiteY6" fmla="*/ 457200 h 733425"/>
                <a:gd name="connsiteX7" fmla="*/ 9525 w 7205639"/>
                <a:gd name="connsiteY7" fmla="*/ 423839 h 733425"/>
                <a:gd name="connsiteX0" fmla="*/ 9525 w 7205615"/>
                <a:gd name="connsiteY0" fmla="*/ 423839 h 733425"/>
                <a:gd name="connsiteX1" fmla="*/ 6924675 w 7205615"/>
                <a:gd name="connsiteY1" fmla="*/ 95250 h 733425"/>
                <a:gd name="connsiteX2" fmla="*/ 6924675 w 7205615"/>
                <a:gd name="connsiteY2" fmla="*/ 0 h 733425"/>
                <a:gd name="connsiteX3" fmla="*/ 7205615 w 7205615"/>
                <a:gd name="connsiteY3" fmla="*/ 366692 h 733425"/>
                <a:gd name="connsiteX4" fmla="*/ 6934200 w 7205615"/>
                <a:gd name="connsiteY4" fmla="*/ 733425 h 733425"/>
                <a:gd name="connsiteX5" fmla="*/ 6934200 w 7205615"/>
                <a:gd name="connsiteY5" fmla="*/ 628650 h 733425"/>
                <a:gd name="connsiteX6" fmla="*/ 0 w 7205615"/>
                <a:gd name="connsiteY6" fmla="*/ 457200 h 733425"/>
                <a:gd name="connsiteX7" fmla="*/ 9525 w 7205615"/>
                <a:gd name="connsiteY7" fmla="*/ 423839 h 733425"/>
                <a:gd name="connsiteX0" fmla="*/ 9525 w 7210354"/>
                <a:gd name="connsiteY0" fmla="*/ 423839 h 733425"/>
                <a:gd name="connsiteX1" fmla="*/ 6924675 w 7210354"/>
                <a:gd name="connsiteY1" fmla="*/ 95250 h 733425"/>
                <a:gd name="connsiteX2" fmla="*/ 6924675 w 7210354"/>
                <a:gd name="connsiteY2" fmla="*/ 0 h 733425"/>
                <a:gd name="connsiteX3" fmla="*/ 7210354 w 7210354"/>
                <a:gd name="connsiteY3" fmla="*/ 414319 h 733425"/>
                <a:gd name="connsiteX4" fmla="*/ 6934200 w 7210354"/>
                <a:gd name="connsiteY4" fmla="*/ 733425 h 733425"/>
                <a:gd name="connsiteX5" fmla="*/ 6934200 w 7210354"/>
                <a:gd name="connsiteY5" fmla="*/ 628650 h 733425"/>
                <a:gd name="connsiteX6" fmla="*/ 0 w 7210354"/>
                <a:gd name="connsiteY6" fmla="*/ 457200 h 733425"/>
                <a:gd name="connsiteX7" fmla="*/ 9525 w 7210354"/>
                <a:gd name="connsiteY7" fmla="*/ 423839 h 733425"/>
                <a:gd name="connsiteX0" fmla="*/ 9525 w 7215117"/>
                <a:gd name="connsiteY0" fmla="*/ 423839 h 733425"/>
                <a:gd name="connsiteX1" fmla="*/ 6924675 w 7215117"/>
                <a:gd name="connsiteY1" fmla="*/ 95250 h 733425"/>
                <a:gd name="connsiteX2" fmla="*/ 6924675 w 7215117"/>
                <a:gd name="connsiteY2" fmla="*/ 0 h 733425"/>
                <a:gd name="connsiteX3" fmla="*/ 7215117 w 7215117"/>
                <a:gd name="connsiteY3" fmla="*/ 400031 h 733425"/>
                <a:gd name="connsiteX4" fmla="*/ 6934200 w 7215117"/>
                <a:gd name="connsiteY4" fmla="*/ 733425 h 733425"/>
                <a:gd name="connsiteX5" fmla="*/ 6934200 w 7215117"/>
                <a:gd name="connsiteY5" fmla="*/ 628650 h 733425"/>
                <a:gd name="connsiteX6" fmla="*/ 0 w 7215117"/>
                <a:gd name="connsiteY6" fmla="*/ 457200 h 733425"/>
                <a:gd name="connsiteX7" fmla="*/ 9525 w 7215117"/>
                <a:gd name="connsiteY7" fmla="*/ 423839 h 733425"/>
                <a:gd name="connsiteX0" fmla="*/ 9525 w 7215117"/>
                <a:gd name="connsiteY0" fmla="*/ 423839 h 733425"/>
                <a:gd name="connsiteX1" fmla="*/ 6924675 w 7215117"/>
                <a:gd name="connsiteY1" fmla="*/ 95250 h 733425"/>
                <a:gd name="connsiteX2" fmla="*/ 6924675 w 7215117"/>
                <a:gd name="connsiteY2" fmla="*/ 0 h 733425"/>
                <a:gd name="connsiteX3" fmla="*/ 7215117 w 7215117"/>
                <a:gd name="connsiteY3" fmla="*/ 400031 h 733425"/>
                <a:gd name="connsiteX4" fmla="*/ 6934200 w 7215117"/>
                <a:gd name="connsiteY4" fmla="*/ 733425 h 733425"/>
                <a:gd name="connsiteX5" fmla="*/ 6934200 w 7215117"/>
                <a:gd name="connsiteY5" fmla="*/ 628650 h 733425"/>
                <a:gd name="connsiteX6" fmla="*/ 0 w 7215117"/>
                <a:gd name="connsiteY6" fmla="*/ 385738 h 733425"/>
                <a:gd name="connsiteX7" fmla="*/ 9525 w 7215117"/>
                <a:gd name="connsiteY7" fmla="*/ 423839 h 733425"/>
                <a:gd name="connsiteX0" fmla="*/ 9525 w 7215117"/>
                <a:gd name="connsiteY0" fmla="*/ 1138195 h 1138195"/>
                <a:gd name="connsiteX1" fmla="*/ 6924675 w 7215117"/>
                <a:gd name="connsiteY1" fmla="*/ 95250 h 1138195"/>
                <a:gd name="connsiteX2" fmla="*/ 6924675 w 7215117"/>
                <a:gd name="connsiteY2" fmla="*/ 0 h 1138195"/>
                <a:gd name="connsiteX3" fmla="*/ 7215117 w 7215117"/>
                <a:gd name="connsiteY3" fmla="*/ 400031 h 1138195"/>
                <a:gd name="connsiteX4" fmla="*/ 6934200 w 7215117"/>
                <a:gd name="connsiteY4" fmla="*/ 733425 h 1138195"/>
                <a:gd name="connsiteX5" fmla="*/ 6934200 w 7215117"/>
                <a:gd name="connsiteY5" fmla="*/ 628650 h 1138195"/>
                <a:gd name="connsiteX6" fmla="*/ 0 w 7215117"/>
                <a:gd name="connsiteY6" fmla="*/ 385738 h 1138195"/>
                <a:gd name="connsiteX7" fmla="*/ 9525 w 7215117"/>
                <a:gd name="connsiteY7" fmla="*/ 1138195 h 1138195"/>
                <a:gd name="connsiteX0" fmla="*/ 0 w 7205592"/>
                <a:gd name="connsiteY0" fmla="*/ 1138195 h 1528722"/>
                <a:gd name="connsiteX1" fmla="*/ 6915150 w 7205592"/>
                <a:gd name="connsiteY1" fmla="*/ 95250 h 1528722"/>
                <a:gd name="connsiteX2" fmla="*/ 6915150 w 7205592"/>
                <a:gd name="connsiteY2" fmla="*/ 0 h 1528722"/>
                <a:gd name="connsiteX3" fmla="*/ 7205592 w 7205592"/>
                <a:gd name="connsiteY3" fmla="*/ 400031 h 1528722"/>
                <a:gd name="connsiteX4" fmla="*/ 6924675 w 7205592"/>
                <a:gd name="connsiteY4" fmla="*/ 733425 h 1528722"/>
                <a:gd name="connsiteX5" fmla="*/ 6924675 w 7205592"/>
                <a:gd name="connsiteY5" fmla="*/ 628650 h 1528722"/>
                <a:gd name="connsiteX6" fmla="*/ 61881 w 7205592"/>
                <a:gd name="connsiteY6" fmla="*/ 1528722 h 1528722"/>
                <a:gd name="connsiteX7" fmla="*/ 0 w 7205592"/>
                <a:gd name="connsiteY7" fmla="*/ 1138195 h 1528722"/>
                <a:gd name="connsiteX0" fmla="*/ 0 w 7243665"/>
                <a:gd name="connsiteY0" fmla="*/ 400004 h 1528722"/>
                <a:gd name="connsiteX1" fmla="*/ 6953223 w 7243665"/>
                <a:gd name="connsiteY1" fmla="*/ 95250 h 1528722"/>
                <a:gd name="connsiteX2" fmla="*/ 6953223 w 7243665"/>
                <a:gd name="connsiteY2" fmla="*/ 0 h 1528722"/>
                <a:gd name="connsiteX3" fmla="*/ 7243665 w 7243665"/>
                <a:gd name="connsiteY3" fmla="*/ 400031 h 1528722"/>
                <a:gd name="connsiteX4" fmla="*/ 6962748 w 7243665"/>
                <a:gd name="connsiteY4" fmla="*/ 733425 h 1528722"/>
                <a:gd name="connsiteX5" fmla="*/ 6962748 w 7243665"/>
                <a:gd name="connsiteY5" fmla="*/ 628650 h 1528722"/>
                <a:gd name="connsiteX6" fmla="*/ 99954 w 7243665"/>
                <a:gd name="connsiteY6" fmla="*/ 1528722 h 1528722"/>
                <a:gd name="connsiteX7" fmla="*/ 0 w 7243665"/>
                <a:gd name="connsiteY7" fmla="*/ 400004 h 1528722"/>
                <a:gd name="connsiteX0" fmla="*/ 58 w 7243723"/>
                <a:gd name="connsiteY0" fmla="*/ 400004 h 733425"/>
                <a:gd name="connsiteX1" fmla="*/ 6953281 w 7243723"/>
                <a:gd name="connsiteY1" fmla="*/ 95250 h 733425"/>
                <a:gd name="connsiteX2" fmla="*/ 6953281 w 7243723"/>
                <a:gd name="connsiteY2" fmla="*/ 0 h 733425"/>
                <a:gd name="connsiteX3" fmla="*/ 7243723 w 7243723"/>
                <a:gd name="connsiteY3" fmla="*/ 400031 h 733425"/>
                <a:gd name="connsiteX4" fmla="*/ 6962806 w 7243723"/>
                <a:gd name="connsiteY4" fmla="*/ 733425 h 733425"/>
                <a:gd name="connsiteX5" fmla="*/ 6962806 w 7243723"/>
                <a:gd name="connsiteY5" fmla="*/ 628650 h 733425"/>
                <a:gd name="connsiteX6" fmla="*/ 0 w 7243723"/>
                <a:gd name="connsiteY6" fmla="*/ 390485 h 733425"/>
                <a:gd name="connsiteX7" fmla="*/ 58 w 7243723"/>
                <a:gd name="connsiteY7" fmla="*/ 400004 h 733425"/>
                <a:gd name="connsiteX0" fmla="*/ 58 w 7243723"/>
                <a:gd name="connsiteY0" fmla="*/ 400004 h 733425"/>
                <a:gd name="connsiteX1" fmla="*/ 6953281 w 7243723"/>
                <a:gd name="connsiteY1" fmla="*/ 95250 h 733425"/>
                <a:gd name="connsiteX2" fmla="*/ 6953281 w 7243723"/>
                <a:gd name="connsiteY2" fmla="*/ 0 h 733425"/>
                <a:gd name="connsiteX3" fmla="*/ 7243723 w 7243723"/>
                <a:gd name="connsiteY3" fmla="*/ 400031 h 733425"/>
                <a:gd name="connsiteX4" fmla="*/ 6962806 w 7243723"/>
                <a:gd name="connsiteY4" fmla="*/ 733425 h 733425"/>
                <a:gd name="connsiteX5" fmla="*/ 6962806 w 7243723"/>
                <a:gd name="connsiteY5" fmla="*/ 700064 h 733425"/>
                <a:gd name="connsiteX6" fmla="*/ 0 w 7243723"/>
                <a:gd name="connsiteY6" fmla="*/ 390485 h 733425"/>
                <a:gd name="connsiteX7" fmla="*/ 58 w 7243723"/>
                <a:gd name="connsiteY7" fmla="*/ 400004 h 733425"/>
                <a:gd name="connsiteX0" fmla="*/ 58 w 7243723"/>
                <a:gd name="connsiteY0" fmla="*/ 400004 h 804839"/>
                <a:gd name="connsiteX1" fmla="*/ 6953281 w 7243723"/>
                <a:gd name="connsiteY1" fmla="*/ 95250 h 804839"/>
                <a:gd name="connsiteX2" fmla="*/ 6953281 w 7243723"/>
                <a:gd name="connsiteY2" fmla="*/ 0 h 804839"/>
                <a:gd name="connsiteX3" fmla="*/ 7243723 w 7243723"/>
                <a:gd name="connsiteY3" fmla="*/ 400031 h 804839"/>
                <a:gd name="connsiteX4" fmla="*/ 6962806 w 7243723"/>
                <a:gd name="connsiteY4" fmla="*/ 804839 h 804839"/>
                <a:gd name="connsiteX5" fmla="*/ 6962806 w 7243723"/>
                <a:gd name="connsiteY5" fmla="*/ 700064 h 804839"/>
                <a:gd name="connsiteX6" fmla="*/ 0 w 7243723"/>
                <a:gd name="connsiteY6" fmla="*/ 390485 h 804839"/>
                <a:gd name="connsiteX7" fmla="*/ 58 w 7243723"/>
                <a:gd name="connsiteY7" fmla="*/ 400004 h 80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3723" h="804839">
                  <a:moveTo>
                    <a:pt x="58" y="400004"/>
                  </a:moveTo>
                  <a:lnTo>
                    <a:pt x="6953281" y="95250"/>
                  </a:lnTo>
                  <a:lnTo>
                    <a:pt x="6953281" y="0"/>
                  </a:lnTo>
                  <a:lnTo>
                    <a:pt x="7243723" y="400031"/>
                  </a:lnTo>
                  <a:lnTo>
                    <a:pt x="6962806" y="804839"/>
                  </a:lnTo>
                  <a:lnTo>
                    <a:pt x="6962806" y="700064"/>
                  </a:lnTo>
                  <a:lnTo>
                    <a:pt x="0" y="390485"/>
                  </a:lnTo>
                  <a:cubicBezTo>
                    <a:pt x="19" y="393658"/>
                    <a:pt x="39" y="396831"/>
                    <a:pt x="58" y="400004"/>
                  </a:cubicBezTo>
                  <a:close/>
                </a:path>
              </a:pathLst>
            </a:cu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900">
                <a:latin typeface="Arial" pitchFamily="34" charset="0"/>
                <a:cs typeface="Arial" pitchFamily="34" charset="0"/>
              </a:endParaRPr>
            </a:p>
          </p:txBody>
        </p:sp>
        <p:cxnSp>
          <p:nvCxnSpPr>
            <p:cNvPr id="375" name="Straight Connector 374"/>
            <p:cNvCxnSpPr>
              <a:stCxn id="374" idx="3"/>
            </p:cNvCxnSpPr>
            <p:nvPr/>
          </p:nvCxnSpPr>
          <p:spPr bwMode="auto">
            <a:xfrm flipH="1">
              <a:off x="4128456" y="3309257"/>
              <a:ext cx="6080990" cy="3196"/>
            </a:xfrm>
            <a:prstGeom prst="line">
              <a:avLst/>
            </a:prstGeom>
          </p:spPr>
          <p:style>
            <a:lnRef idx="1">
              <a:schemeClr val="accent1"/>
            </a:lnRef>
            <a:fillRef idx="0">
              <a:schemeClr val="accent1"/>
            </a:fillRef>
            <a:effectRef idx="0">
              <a:schemeClr val="accent1"/>
            </a:effectRef>
            <a:fontRef idx="minor">
              <a:schemeClr val="tx1"/>
            </a:fontRef>
          </p:style>
        </p:cxnSp>
        <p:sp>
          <p:nvSpPr>
            <p:cNvPr id="376" name="Rectangle 54"/>
            <p:cNvSpPr>
              <a:spLocks noChangeArrowheads="1"/>
            </p:cNvSpPr>
            <p:nvPr/>
          </p:nvSpPr>
          <p:spPr bwMode="auto">
            <a:xfrm>
              <a:off x="5620704" y="3641983"/>
              <a:ext cx="68727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AU" sz="900">
                  <a:solidFill>
                    <a:schemeClr val="tx2"/>
                  </a:solidFill>
                  <a:cs typeface="Arial" pitchFamily="34" charset="0"/>
                </a:rPr>
                <a:t>Morning</a:t>
              </a:r>
            </a:p>
          </p:txBody>
        </p:sp>
        <p:sp>
          <p:nvSpPr>
            <p:cNvPr id="377" name="Textfeld 55"/>
            <p:cNvSpPr txBox="1">
              <a:spLocks noChangeArrowheads="1"/>
            </p:cNvSpPr>
            <p:nvPr/>
          </p:nvSpPr>
          <p:spPr bwMode="auto">
            <a:xfrm>
              <a:off x="8601588" y="4256712"/>
              <a:ext cx="721358" cy="588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800">
                  <a:solidFill>
                    <a:schemeClr val="bg1"/>
                  </a:solidFill>
                  <a:ea typeface="MS PGothic" pitchFamily="34" charset="-128"/>
                  <a:cs typeface="Arial" pitchFamily="34" charset="0"/>
                </a:rPr>
                <a:t>NMDAR-ANT</a:t>
              </a:r>
            </a:p>
            <a:p>
              <a:pPr algn="ctr" eaLnBrk="1" hangingPunct="1"/>
              <a:r>
                <a:rPr lang="en-US" sz="800">
                  <a:solidFill>
                    <a:schemeClr val="bg1"/>
                  </a:solidFill>
                  <a:ea typeface="MS PGothic" pitchFamily="34" charset="-128"/>
                  <a:cs typeface="Arial" pitchFamily="34" charset="0"/>
                </a:rPr>
                <a:t>GABAR-AG</a:t>
              </a:r>
            </a:p>
          </p:txBody>
        </p:sp>
        <p:sp>
          <p:nvSpPr>
            <p:cNvPr id="378" name="Textfeld 56"/>
            <p:cNvSpPr txBox="1">
              <a:spLocks noChangeArrowheads="1"/>
            </p:cNvSpPr>
            <p:nvPr/>
          </p:nvSpPr>
          <p:spPr bwMode="auto">
            <a:xfrm>
              <a:off x="8568329" y="2391354"/>
              <a:ext cx="72135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800">
                  <a:solidFill>
                    <a:schemeClr val="bg1"/>
                  </a:solidFill>
                  <a:ea typeface="MS PGothic" pitchFamily="34" charset="-128"/>
                  <a:cs typeface="Arial" pitchFamily="34" charset="0"/>
                </a:rPr>
                <a:t>NMDAR-AG</a:t>
              </a:r>
            </a:p>
            <a:p>
              <a:pPr algn="ctr" eaLnBrk="1" hangingPunct="1"/>
              <a:r>
                <a:rPr lang="en-US" sz="800">
                  <a:solidFill>
                    <a:schemeClr val="bg1"/>
                  </a:solidFill>
                  <a:ea typeface="MS PGothic" pitchFamily="34" charset="-128"/>
                  <a:cs typeface="Arial" pitchFamily="34" charset="0"/>
                </a:rPr>
                <a:t>DA-AG</a:t>
              </a:r>
            </a:p>
            <a:p>
              <a:pPr algn="ctr" eaLnBrk="1" hangingPunct="1"/>
              <a:r>
                <a:rPr lang="en-US" sz="800">
                  <a:solidFill>
                    <a:schemeClr val="bg1"/>
                  </a:solidFill>
                  <a:ea typeface="MS PGothic" pitchFamily="34" charset="-128"/>
                  <a:cs typeface="Arial" pitchFamily="34" charset="0"/>
                </a:rPr>
                <a:t>ACh-AG</a:t>
              </a:r>
            </a:p>
            <a:p>
              <a:pPr algn="ctr" eaLnBrk="1" hangingPunct="1"/>
              <a:r>
                <a:rPr lang="en-US" sz="800">
                  <a:solidFill>
                    <a:schemeClr val="bg1"/>
                  </a:solidFill>
                  <a:ea typeface="MS PGothic" pitchFamily="34" charset="-128"/>
                  <a:cs typeface="Arial" pitchFamily="34" charset="0"/>
                </a:rPr>
                <a:t>NE-AG</a:t>
              </a:r>
            </a:p>
          </p:txBody>
        </p:sp>
        <p:sp>
          <p:nvSpPr>
            <p:cNvPr id="379" name="TextBox 45"/>
            <p:cNvSpPr txBox="1">
              <a:spLocks noChangeArrowheads="1"/>
            </p:cNvSpPr>
            <p:nvPr/>
          </p:nvSpPr>
          <p:spPr bwMode="auto">
            <a:xfrm rot="16200000">
              <a:off x="2978137" y="308162"/>
              <a:ext cx="1721195" cy="35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b="1" dirty="0">
                  <a:ea typeface="MS PGothic" pitchFamily="34" charset="-128"/>
                  <a:cs typeface="Arial" pitchFamily="34" charset="0"/>
                </a:rPr>
                <a:t>% change</a:t>
              </a:r>
            </a:p>
          </p:txBody>
        </p:sp>
        <p:sp>
          <p:nvSpPr>
            <p:cNvPr id="380" name="TextBox 107"/>
            <p:cNvSpPr txBox="1">
              <a:spLocks noChangeArrowheads="1"/>
            </p:cNvSpPr>
            <p:nvPr/>
          </p:nvSpPr>
          <p:spPr bwMode="auto">
            <a:xfrm>
              <a:off x="3617754" y="1792461"/>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40</a:t>
              </a:r>
            </a:p>
          </p:txBody>
        </p:sp>
        <p:sp>
          <p:nvSpPr>
            <p:cNvPr id="381" name="TextBox 107"/>
            <p:cNvSpPr txBox="1">
              <a:spLocks noChangeArrowheads="1"/>
            </p:cNvSpPr>
            <p:nvPr/>
          </p:nvSpPr>
          <p:spPr bwMode="auto">
            <a:xfrm>
              <a:off x="3621797" y="2136255"/>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30</a:t>
              </a:r>
            </a:p>
          </p:txBody>
        </p:sp>
        <p:sp>
          <p:nvSpPr>
            <p:cNvPr id="382" name="TextBox 107"/>
            <p:cNvSpPr txBox="1">
              <a:spLocks noChangeArrowheads="1"/>
            </p:cNvSpPr>
            <p:nvPr/>
          </p:nvSpPr>
          <p:spPr bwMode="auto">
            <a:xfrm>
              <a:off x="3625840" y="2426884"/>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20</a:t>
              </a:r>
            </a:p>
          </p:txBody>
        </p:sp>
        <p:sp>
          <p:nvSpPr>
            <p:cNvPr id="383" name="TextBox 108"/>
            <p:cNvSpPr txBox="1">
              <a:spLocks noChangeArrowheads="1"/>
            </p:cNvSpPr>
            <p:nvPr/>
          </p:nvSpPr>
          <p:spPr bwMode="auto">
            <a:xfrm>
              <a:off x="3617732" y="2781311"/>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10</a:t>
              </a:r>
            </a:p>
          </p:txBody>
        </p:sp>
        <p:sp>
          <p:nvSpPr>
            <p:cNvPr id="384" name="TextBox 110"/>
            <p:cNvSpPr txBox="1">
              <a:spLocks noChangeArrowheads="1"/>
            </p:cNvSpPr>
            <p:nvPr/>
          </p:nvSpPr>
          <p:spPr bwMode="auto">
            <a:xfrm>
              <a:off x="3621775" y="3178270"/>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  0</a:t>
              </a:r>
            </a:p>
          </p:txBody>
        </p:sp>
        <p:sp>
          <p:nvSpPr>
            <p:cNvPr id="385" name="TextBox 111"/>
            <p:cNvSpPr txBox="1">
              <a:spLocks noChangeArrowheads="1"/>
            </p:cNvSpPr>
            <p:nvPr/>
          </p:nvSpPr>
          <p:spPr bwMode="auto">
            <a:xfrm>
              <a:off x="3548873" y="3497260"/>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-10</a:t>
              </a:r>
            </a:p>
          </p:txBody>
        </p:sp>
        <p:sp>
          <p:nvSpPr>
            <p:cNvPr id="386" name="TextBox 112"/>
            <p:cNvSpPr txBox="1">
              <a:spLocks noChangeArrowheads="1"/>
            </p:cNvSpPr>
            <p:nvPr/>
          </p:nvSpPr>
          <p:spPr bwMode="auto">
            <a:xfrm>
              <a:off x="3552916" y="3819788"/>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-20</a:t>
              </a:r>
            </a:p>
          </p:txBody>
        </p:sp>
        <p:sp>
          <p:nvSpPr>
            <p:cNvPr id="387" name="TextBox 114"/>
            <p:cNvSpPr txBox="1">
              <a:spLocks noChangeArrowheads="1"/>
            </p:cNvSpPr>
            <p:nvPr/>
          </p:nvSpPr>
          <p:spPr bwMode="auto">
            <a:xfrm>
              <a:off x="3548851" y="4156487"/>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-30</a:t>
              </a:r>
            </a:p>
          </p:txBody>
        </p:sp>
        <p:sp>
          <p:nvSpPr>
            <p:cNvPr id="388" name="TextBox 115"/>
            <p:cNvSpPr txBox="1">
              <a:spLocks noChangeArrowheads="1"/>
            </p:cNvSpPr>
            <p:nvPr/>
          </p:nvSpPr>
          <p:spPr bwMode="auto">
            <a:xfrm>
              <a:off x="3552894" y="4479015"/>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-40</a:t>
              </a:r>
            </a:p>
          </p:txBody>
        </p:sp>
        <p:sp>
          <p:nvSpPr>
            <p:cNvPr id="389" name="TextBox 116"/>
            <p:cNvSpPr txBox="1">
              <a:spLocks noChangeArrowheads="1"/>
            </p:cNvSpPr>
            <p:nvPr/>
          </p:nvSpPr>
          <p:spPr bwMode="auto">
            <a:xfrm>
              <a:off x="3544787" y="4812176"/>
              <a:ext cx="53414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hangingPunct="1"/>
              <a:r>
                <a:rPr lang="en-AU" sz="1400">
                  <a:ea typeface="MS PGothic" pitchFamily="34" charset="-128"/>
                  <a:cs typeface="Arial" pitchFamily="34" charset="0"/>
                </a:rPr>
                <a:t>-50</a:t>
              </a:r>
            </a:p>
          </p:txBody>
        </p:sp>
      </p:grpSp>
      <p:sp>
        <p:nvSpPr>
          <p:cNvPr id="55" name="Text Box 37"/>
          <p:cNvSpPr txBox="1">
            <a:spLocks noChangeArrowheads="1"/>
          </p:cNvSpPr>
          <p:nvPr/>
        </p:nvSpPr>
        <p:spPr bwMode="auto">
          <a:xfrm>
            <a:off x="3915508" y="1342087"/>
            <a:ext cx="3681705" cy="48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algn="ctr" eaLnBrk="1" hangingPunct="1"/>
            <a:r>
              <a:rPr lang="en-GB" altLang="zh-CN" sz="1800" b="1" dirty="0" smtClean="0">
                <a:ea typeface="MS PGothic" pitchFamily="34" charset="-128"/>
                <a:cs typeface="Arial" pitchFamily="34" charset="0"/>
              </a:rPr>
              <a:t>Determinants of plasticity</a:t>
            </a:r>
          </a:p>
        </p:txBody>
      </p:sp>
      <p:sp>
        <p:nvSpPr>
          <p:cNvPr id="399" name="Rounded Rectangle 398"/>
          <p:cNvSpPr/>
          <p:nvPr/>
        </p:nvSpPr>
        <p:spPr bwMode="auto">
          <a:xfrm>
            <a:off x="4271976" y="1298760"/>
            <a:ext cx="3057558" cy="448121"/>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sp>
        <p:nvSpPr>
          <p:cNvPr id="113" name="Rounded Rectangle 398"/>
          <p:cNvSpPr/>
          <p:nvPr/>
        </p:nvSpPr>
        <p:spPr bwMode="auto">
          <a:xfrm>
            <a:off x="63419" y="1298760"/>
            <a:ext cx="3134401" cy="448121"/>
          </a:xfrm>
          <a:prstGeom prst="roundRect">
            <a:avLst/>
          </a:prstGeom>
          <a:noFill/>
          <a:ln>
            <a:headEnd/>
            <a:tailEn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a:defRPr/>
            </a:pPr>
            <a:endParaRPr lang="en-US"/>
          </a:p>
        </p:txBody>
      </p:sp>
      <p:sp>
        <p:nvSpPr>
          <p:cNvPr id="114" name="Title 1"/>
          <p:cNvSpPr txBox="1">
            <a:spLocks/>
          </p:cNvSpPr>
          <p:nvPr/>
        </p:nvSpPr>
        <p:spPr>
          <a:xfrm>
            <a:off x="0" y="321541"/>
            <a:ext cx="9144000" cy="778098"/>
          </a:xfrm>
          <a:prstGeom prst="rect">
            <a:avLst/>
          </a:prstGeom>
        </p:spPr>
        <p:txBody>
          <a:bodyPr/>
          <a:lstStyle>
            <a:lvl1pPr algn="ctr" defTabSz="457200" rtl="0" eaLnBrk="1" fontAlgn="base" hangingPunct="1">
              <a:spcBef>
                <a:spcPct val="0"/>
              </a:spcBef>
              <a:spcAft>
                <a:spcPct val="0"/>
              </a:spcAft>
              <a:defRPr sz="2600" kern="1200">
                <a:solidFill>
                  <a:srgbClr val="007F4B"/>
                </a:solidFill>
                <a:latin typeface="Verdana"/>
                <a:ea typeface="ＭＳ Ｐゴシック" pitchFamily="-106" charset="-128"/>
                <a:cs typeface="Verdana"/>
              </a:defRPr>
            </a:lvl1pPr>
            <a:lvl2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2pPr>
            <a:lvl3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3pPr>
            <a:lvl4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4pPr>
            <a:lvl5pPr algn="ctr" defTabSz="457200" rtl="0" eaLnBrk="1" fontAlgn="base" hangingPunct="1">
              <a:spcBef>
                <a:spcPct val="0"/>
              </a:spcBef>
              <a:spcAft>
                <a:spcPct val="0"/>
              </a:spcAft>
              <a:defRPr sz="2600">
                <a:solidFill>
                  <a:srgbClr val="007F4B"/>
                </a:solidFill>
                <a:latin typeface="Verdana" pitchFamily="-106" charset="0"/>
                <a:ea typeface="ＭＳ Ｐゴシック" pitchFamily="-106" charset="-128"/>
                <a:cs typeface="Verdana" charset="0"/>
              </a:defRPr>
            </a:lvl5pPr>
            <a:lvl6pPr marL="4572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eaLnBrk="1" fontAlgn="base" hangingPunct="1">
              <a:spcBef>
                <a:spcPct val="0"/>
              </a:spcBef>
              <a:spcAft>
                <a:spcPct val="0"/>
              </a:spcAft>
              <a:defRPr sz="2600">
                <a:solidFill>
                  <a:schemeClr val="tx2"/>
                </a:solidFill>
                <a:latin typeface="Verdana" pitchFamily="-106" charset="0"/>
                <a:ea typeface="ＭＳ Ｐゴシック" pitchFamily="-106" charset="-128"/>
              </a:defRPr>
            </a:lvl9pPr>
          </a:lstStyle>
          <a:p>
            <a:r>
              <a:rPr lang="en-US" sz="3000" dirty="0" smtClean="0">
                <a:solidFill>
                  <a:schemeClr val="tx2"/>
                </a:solidFill>
                <a:latin typeface="Verdana" pitchFamily="34" charset="0"/>
                <a:ea typeface="ＭＳ Ｐゴシック" pitchFamily="34" charset="-128"/>
                <a:cs typeface="Verdana" pitchFamily="34" charset="0"/>
              </a:rPr>
              <a:t>What Explains the Variability of PAS?</a:t>
            </a:r>
            <a:endParaRPr lang="en-US" sz="3000" dirty="0">
              <a:solidFill>
                <a:schemeClr val="tx2"/>
              </a:solidFill>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xmlns="" val="73011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2009">
  <a:themeElements>
    <a:clrScheme name="">
      <a:dk1>
        <a:srgbClr val="000000"/>
      </a:dk1>
      <a:lt1>
        <a:srgbClr val="FFFFFF"/>
      </a:lt1>
      <a:dk2>
        <a:srgbClr val="1A3ABA"/>
      </a:dk2>
      <a:lt2>
        <a:srgbClr val="C0C0C0"/>
      </a:lt2>
      <a:accent1>
        <a:srgbClr val="859DDE"/>
      </a:accent1>
      <a:accent2>
        <a:srgbClr val="5F7CCC"/>
      </a:accent2>
      <a:accent3>
        <a:srgbClr val="FFFFFF"/>
      </a:accent3>
      <a:accent4>
        <a:srgbClr val="000000"/>
      </a:accent4>
      <a:accent5>
        <a:srgbClr val="C2CCEC"/>
      </a:accent5>
      <a:accent6>
        <a:srgbClr val="5570B9"/>
      </a:accent6>
      <a:hlink>
        <a:srgbClr val="FF6666"/>
      </a:hlink>
      <a:folHlink>
        <a:srgbClr val="989898"/>
      </a:folHlink>
    </a:clrScheme>
    <a:fontScheme name="master200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master2009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ster2009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ster2009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ster2009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ster20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ster20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ster20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ster2009 8">
        <a:dk1>
          <a:srgbClr val="000000"/>
        </a:dk1>
        <a:lt1>
          <a:srgbClr val="FFFFFF"/>
        </a:lt1>
        <a:dk2>
          <a:srgbClr val="000000"/>
        </a:dk2>
        <a:lt2>
          <a:srgbClr val="808080"/>
        </a:lt2>
        <a:accent1>
          <a:srgbClr val="C0C0C0"/>
        </a:accent1>
        <a:accent2>
          <a:srgbClr val="3399FF"/>
        </a:accent2>
        <a:accent3>
          <a:srgbClr val="FFFFFF"/>
        </a:accent3>
        <a:accent4>
          <a:srgbClr val="000000"/>
        </a:accent4>
        <a:accent5>
          <a:srgbClr val="DCDCDC"/>
        </a:accent5>
        <a:accent6>
          <a:srgbClr val="2D8AE7"/>
        </a:accent6>
        <a:hlink>
          <a:srgbClr val="FF6666"/>
        </a:hlink>
        <a:folHlink>
          <a:srgbClr val="66FF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stituts CD">
    <a:dk1>
      <a:srgbClr val="000000"/>
    </a:dk1>
    <a:lt1>
      <a:srgbClr val="FFFFFF"/>
    </a:lt1>
    <a:dk2>
      <a:srgbClr val="1A3ABA"/>
    </a:dk2>
    <a:lt2>
      <a:srgbClr val="C0C0C0"/>
    </a:lt2>
    <a:accent1>
      <a:srgbClr val="859DDE"/>
    </a:accent1>
    <a:accent2>
      <a:srgbClr val="5F7CCC"/>
    </a:accent2>
    <a:accent3>
      <a:srgbClr val="FFFFFF"/>
    </a:accent3>
    <a:accent4>
      <a:srgbClr val="000000"/>
    </a:accent4>
    <a:accent5>
      <a:srgbClr val="C2CCEC"/>
    </a:accent5>
    <a:accent6>
      <a:srgbClr val="5570B9"/>
    </a:accent6>
    <a:hlink>
      <a:srgbClr val="FF6666"/>
    </a:hlink>
    <a:folHlink>
      <a:srgbClr val="989898"/>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nstituts CD">
    <a:dk1>
      <a:srgbClr val="000000"/>
    </a:dk1>
    <a:lt1>
      <a:srgbClr val="FFFFFF"/>
    </a:lt1>
    <a:dk2>
      <a:srgbClr val="1A3ABA"/>
    </a:dk2>
    <a:lt2>
      <a:srgbClr val="C0C0C0"/>
    </a:lt2>
    <a:accent1>
      <a:srgbClr val="859DDE"/>
    </a:accent1>
    <a:accent2>
      <a:srgbClr val="5F7CCC"/>
    </a:accent2>
    <a:accent3>
      <a:srgbClr val="FFFFFF"/>
    </a:accent3>
    <a:accent4>
      <a:srgbClr val="000000"/>
    </a:accent4>
    <a:accent5>
      <a:srgbClr val="C2CCEC"/>
    </a:accent5>
    <a:accent6>
      <a:srgbClr val="5570B9"/>
    </a:accent6>
    <a:hlink>
      <a:srgbClr val="FF6666"/>
    </a:hlink>
    <a:folHlink>
      <a:srgbClr val="989898"/>
    </a:folHlink>
  </a:clrScheme>
  <a:fontScheme name="Thaumas">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Macintosh HD:Users:AndreaGastSandmann:Documents:Aktuell:190509_Villringer:master2009.pot</Template>
  <TotalTime>0</TotalTime>
  <Words>5193</Words>
  <Application>Microsoft Office PowerPoint</Application>
  <PresentationFormat>On-screen Show (4:3)</PresentationFormat>
  <Paragraphs>1643</Paragraphs>
  <Slides>163</Slides>
  <Notes>81</Notes>
  <HiddenSlides>0</HiddenSlides>
  <MMClips>1</MMClips>
  <ScaleCrop>false</ScaleCrop>
  <HeadingPairs>
    <vt:vector size="4" baseType="variant">
      <vt:variant>
        <vt:lpstr>Theme</vt:lpstr>
      </vt:variant>
      <vt:variant>
        <vt:i4>2</vt:i4>
      </vt:variant>
      <vt:variant>
        <vt:lpstr>Slide Titles</vt:lpstr>
      </vt:variant>
      <vt:variant>
        <vt:i4>163</vt:i4>
      </vt:variant>
    </vt:vector>
  </HeadingPairs>
  <TitlesOfParts>
    <vt:vector size="165" baseType="lpstr">
      <vt:lpstr>master2009</vt:lpstr>
      <vt:lpstr>Benutzerdefiniertes Design</vt:lpstr>
      <vt:lpstr>Slide 1</vt:lpstr>
      <vt:lpstr>Slide 2</vt:lpstr>
      <vt:lpstr>Neuronal Staining during First Two Years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Breakdown of cortical connectivity in neglect patients</vt:lpstr>
      <vt:lpstr>Slide 129</vt:lpstr>
      <vt:lpstr>The network approach</vt:lpstr>
      <vt:lpstr>Advantages of using resting-state fMRI in stroke patients</vt:lpstr>
      <vt:lpstr>Mapping individual lesions into  affected/unaffected networks </vt:lpstr>
      <vt:lpstr>Functional connectivity analysis:  dual regression and concordance</vt:lpstr>
      <vt:lpstr>Concordance as a measure of change in  functional connectivity</vt:lpstr>
      <vt:lpstr>Conclusions, Limitations, Perspectives</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arno</dc:creator>
  <cp:lastModifiedBy>rita</cp:lastModifiedBy>
  <cp:revision>614</cp:revision>
  <dcterms:created xsi:type="dcterms:W3CDTF">2008-09-09T14:26:07Z</dcterms:created>
  <dcterms:modified xsi:type="dcterms:W3CDTF">2013-05-28T10:18:19Z</dcterms:modified>
</cp:coreProperties>
</file>