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  <p:sldMasterId id="2147483684" r:id="rId7"/>
    <p:sldMasterId id="2147484409" r:id="rId8"/>
    <p:sldMasterId id="2147484477" r:id="rId9"/>
  </p:sldMasterIdLst>
  <p:notesMasterIdLst>
    <p:notesMasterId r:id="rId36"/>
  </p:notesMasterIdLst>
  <p:sldIdLst>
    <p:sldId id="405" r:id="rId10"/>
    <p:sldId id="424" r:id="rId11"/>
    <p:sldId id="406" r:id="rId12"/>
    <p:sldId id="426" r:id="rId13"/>
    <p:sldId id="427" r:id="rId14"/>
    <p:sldId id="428" r:id="rId15"/>
    <p:sldId id="429" r:id="rId16"/>
    <p:sldId id="430" r:id="rId17"/>
    <p:sldId id="431" r:id="rId18"/>
    <p:sldId id="425" r:id="rId19"/>
    <p:sldId id="422" r:id="rId20"/>
    <p:sldId id="410" r:id="rId21"/>
    <p:sldId id="432" r:id="rId22"/>
    <p:sldId id="420" r:id="rId23"/>
    <p:sldId id="421" r:id="rId24"/>
    <p:sldId id="417" r:id="rId25"/>
    <p:sldId id="433" r:id="rId26"/>
    <p:sldId id="436" r:id="rId27"/>
    <p:sldId id="437" r:id="rId28"/>
    <p:sldId id="438" r:id="rId29"/>
    <p:sldId id="439" r:id="rId30"/>
    <p:sldId id="440" r:id="rId31"/>
    <p:sldId id="441" r:id="rId32"/>
    <p:sldId id="435" r:id="rId33"/>
    <p:sldId id="442" r:id="rId34"/>
    <p:sldId id="443" r:id="rId35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C93"/>
    <a:srgbClr val="006600"/>
    <a:srgbClr val="FFFF66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953" autoAdjust="0"/>
  </p:normalViewPr>
  <p:slideViewPr>
    <p:cSldViewPr>
      <p:cViewPr varScale="1">
        <p:scale>
          <a:sx n="78" d="100"/>
          <a:sy n="78" d="100"/>
        </p:scale>
        <p:origin x="-8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798" y="21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4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slideMaster" Target="slideMasters/slideMaster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84" charset="-128"/>
              </a:defRPr>
            </a:lvl1pPr>
          </a:lstStyle>
          <a:p>
            <a:pPr>
              <a:defRPr/>
            </a:pPr>
            <a:fld id="{F376429C-3B46-4B1A-BE78-DB022C2128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6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00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0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0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63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</a:t>
            </a:r>
            <a:r>
              <a:rPr lang="en-GB" baseline="0" dirty="0" smtClean="0"/>
              <a:t> 2003 award was not without controversy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0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90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90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0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0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79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79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0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79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18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36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36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30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303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https://en.wikipedia.org/wiki/Lodestone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https://en.wikipedia.org/wiki/Lodestone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http://en.wikipedia.org/wiki/Electromagnet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http://en.wikipedia.org/wiki/Electromagnet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0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http://en.wikipedia.org/wiki/Electromagnet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8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6429C-3B46-4B1A-BE78-DB022C2128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8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7F8B9-6CF6-413A-8DDF-2C3905E3AE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04C38-DF12-41B8-906C-78F3EC95860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26/05/2013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94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93B51-8B0B-4C33-B330-B5FA9EF6195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26/05/2013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64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1AD30-6C84-4E25-BE50-F0B787CAF4D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26/05/2013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86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643FD-8F49-4CA0-9BA2-4E050436991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26/05/2013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83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BF58B-E9B5-4537-A6B4-76EB369C4AE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26/05/2013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61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A598-ADA9-45FF-B690-21AC122FBD6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26/05/2013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30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4762-A8CD-4622-96BA-ED04B91A007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26/05/2013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5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6B1C3-8B01-4275-82CA-82B9B1280A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AD63-99D6-44A2-9E86-ADCD1F1D7BF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26/05/2013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10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6CD1A-A9AC-4CCB-8ED3-3D3C793B932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26/05/2013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81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stecsmall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818DE-2ABA-45B2-9E30-A7515166D855}" type="slidenum">
              <a:rPr lang="en-GB">
                <a:solidFill>
                  <a:srgbClr val="000000"/>
                </a:solidFill>
                <a:latin typeface="Lucida San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665033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85919" y="704848"/>
            <a:ext cx="6900882" cy="581012"/>
          </a:xfrm>
        </p:spPr>
        <p:txBody>
          <a:bodyPr/>
          <a:lstStyle>
            <a:lvl1pPr algn="r">
              <a:defRPr sz="320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0813"/>
            <a:ext cx="2133600" cy="220662"/>
          </a:xfrm>
        </p:spPr>
        <p:txBody>
          <a:bodyPr/>
          <a:lstStyle>
            <a:lvl1pPr>
              <a:defRPr sz="1200" i="1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endParaRPr lang="en-GB">
              <a:latin typeface="Lucida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5938" y="6500813"/>
            <a:ext cx="5572125" cy="357187"/>
          </a:xfrm>
        </p:spPr>
        <p:txBody>
          <a:bodyPr/>
          <a:lstStyle>
            <a:lvl1pPr>
              <a:defRPr sz="1200" i="1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endParaRPr lang="en-GB">
              <a:latin typeface="Lucida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0813"/>
            <a:ext cx="2133600" cy="220662"/>
          </a:xfrm>
        </p:spPr>
        <p:txBody>
          <a:bodyPr/>
          <a:lstStyle>
            <a:lvl1pPr>
              <a:defRPr sz="1200" i="1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EC43722A-D71B-405F-B42F-294B5CFBDBDC}" type="slidenum">
              <a:rPr lang="en-GB">
                <a:latin typeface="Lucida Sans"/>
              </a:rPr>
              <a:pPr>
                <a:defRPr/>
              </a:pPr>
              <a:t>‹#›</a:t>
            </a:fld>
            <a:endParaRPr lang="en-GB"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466093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1570E-3F6F-4A62-A8D5-44A7D68E8FFB}" type="slidenum">
              <a:rPr lang="en-GB">
                <a:solidFill>
                  <a:srgbClr val="000000"/>
                </a:solidFill>
                <a:latin typeface="Lucida San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265073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507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07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85919" y="704848"/>
            <a:ext cx="6900882" cy="581012"/>
          </a:xfrm>
        </p:spPr>
        <p:txBody>
          <a:bodyPr/>
          <a:lstStyle>
            <a:lvl1pPr algn="r">
              <a:defRPr sz="320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0813"/>
            <a:ext cx="2133600" cy="220662"/>
          </a:xfrm>
        </p:spPr>
        <p:txBody>
          <a:bodyPr/>
          <a:lstStyle>
            <a:lvl1pPr>
              <a:defRPr sz="1200" i="1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endParaRPr lang="en-GB">
              <a:latin typeface="Lucida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500813"/>
            <a:ext cx="2133600" cy="220662"/>
          </a:xfrm>
        </p:spPr>
        <p:txBody>
          <a:bodyPr/>
          <a:lstStyle>
            <a:lvl1pPr>
              <a:defRPr sz="1200" i="1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1287D679-C200-460D-A5C4-97710296E387}" type="slidenum">
              <a:rPr lang="en-GB">
                <a:latin typeface="Lucida Sans"/>
              </a:rPr>
              <a:pPr>
                <a:defRPr/>
              </a:pPr>
              <a:t>‹#›</a:t>
            </a:fld>
            <a:endParaRPr lang="en-GB">
              <a:latin typeface="Lucida San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85938" y="6500813"/>
            <a:ext cx="5572125" cy="357187"/>
          </a:xfrm>
        </p:spPr>
        <p:txBody>
          <a:bodyPr/>
          <a:lstStyle>
            <a:lvl1pPr>
              <a:defRPr sz="1200" i="1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endParaRPr lang="en-GB"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46278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B87F0-90E4-40B7-913A-4D11C705E2DA}" type="slidenum">
              <a:rPr lang="en-GB">
                <a:solidFill>
                  <a:srgbClr val="000000"/>
                </a:solidFill>
                <a:latin typeface="Lucida San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416621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E2E28-043C-4AAB-B012-1524CC14FD2B}" type="slidenum">
              <a:rPr lang="en-GB">
                <a:solidFill>
                  <a:srgbClr val="000000"/>
                </a:solidFill>
                <a:latin typeface="Lucida San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838124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2E25-BD7C-456B-ADDB-0364B6FF646D}" type="slidenum">
              <a:rPr lang="en-GB">
                <a:solidFill>
                  <a:srgbClr val="000000"/>
                </a:solidFill>
                <a:latin typeface="Lucida San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873621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E128F-3ED1-4B29-9237-0D9B82AE1F8D}" type="slidenum">
              <a:rPr lang="en-GB">
                <a:solidFill>
                  <a:srgbClr val="000000"/>
                </a:solidFill>
                <a:latin typeface="Lucida San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68097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6DC11-D07E-4A28-A46B-888282B05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CCF8-7817-4326-8D3D-3A05146C41AE}" type="slidenum">
              <a:rPr lang="en-GB">
                <a:solidFill>
                  <a:srgbClr val="000000"/>
                </a:solidFill>
                <a:latin typeface="Lucida San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463524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E5D44-4425-4EFB-B0CE-BCD9789C82E5}" type="slidenum">
              <a:rPr lang="en-GB">
                <a:solidFill>
                  <a:srgbClr val="000000"/>
                </a:solidFill>
                <a:latin typeface="Lucida San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994500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Lucida San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88CB9-41FD-4D0C-9FDE-46620E1005E5}" type="slidenum">
              <a:rPr lang="en-GB">
                <a:solidFill>
                  <a:srgbClr val="000000"/>
                </a:solidFill>
                <a:latin typeface="Lucida San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35259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0A0186-F7AF-4853-908F-0E6E391E9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>
              <a:lumMod val="50000"/>
            </a:schemeClr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fld id="{673D4502-8DF2-4C4F-9005-EC3B02CB7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>
              <a:lumMod val="50000"/>
            </a:schemeClr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>
              <a:lumMod val="50000"/>
            </a:schemeClr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fld id="{1FF4F093-F8D2-4405-9B66-63295352AD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5" name="Picture 7" descr="Untitled-2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80025"/>
            <a:ext cx="91440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tecsmallt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000000"/>
              </a:solidFill>
              <a:latin typeface="Lucida Sans"/>
              <a:ea typeface="+mn-ea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srgbClr val="000000"/>
              </a:solidFill>
              <a:latin typeface="Lucida Sans"/>
              <a:ea typeface="+mn-ea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FB34D6C4-7D57-4892-A07E-D474BF0D5102}" type="slidenum">
              <a:rPr lang="en-GB">
                <a:solidFill>
                  <a:srgbClr val="000000"/>
                </a:solidFill>
                <a:latin typeface="Lucida Sans"/>
                <a:ea typeface="+mn-ea"/>
              </a:rPr>
              <a:pPr eaLnBrk="1" hangingPunct="1">
                <a:defRPr/>
              </a:pPr>
              <a:t>‹#›</a:t>
            </a:fld>
            <a:endParaRPr lang="en-GB">
              <a:solidFill>
                <a:srgbClr val="000000"/>
              </a:solidFill>
              <a:latin typeface="Lucida San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206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gif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From Dirac to MRI:</a:t>
            </a:r>
            <a:br>
              <a:rPr lang="en-GB" dirty="0" smtClean="0"/>
            </a:br>
            <a:r>
              <a:rPr lang="en-GB" sz="3200" dirty="0" smtClean="0"/>
              <a:t>the creativity of the human mind</a:t>
            </a:r>
            <a:endParaRPr lang="en-GB" sz="3200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4D4D4D"/>
                </a:solidFill>
              </a:rPr>
              <a:t>John Womersley</a:t>
            </a:r>
            <a:endParaRPr lang="en-GB" dirty="0">
              <a:solidFill>
                <a:srgbClr val="4D4D4D"/>
              </a:solidFill>
            </a:endParaRPr>
          </a:p>
          <a:p>
            <a:r>
              <a:rPr lang="en-GB" dirty="0">
                <a:solidFill>
                  <a:srgbClr val="7F7F7F"/>
                </a:solidFill>
              </a:rPr>
              <a:t>Chief </a:t>
            </a:r>
            <a:r>
              <a:rPr lang="en-GB" dirty="0" smtClean="0">
                <a:solidFill>
                  <a:srgbClr val="7F7F7F"/>
                </a:solidFill>
              </a:rPr>
              <a:t>Executive, STFC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4" y="6273164"/>
            <a:ext cx="9128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sto MT" pitchFamily="18" charset="0"/>
              </a:rPr>
              <a:t>International School of Science Journalism ~ </a:t>
            </a:r>
            <a:r>
              <a:rPr lang="en-GB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sto MT" pitchFamily="18" charset="0"/>
              </a:rPr>
              <a:t> 4</a:t>
            </a:r>
            <a:r>
              <a:rPr lang="en-GB" sz="1800" i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sto MT" pitchFamily="18" charset="0"/>
              </a:rPr>
              <a:t>th</a:t>
            </a:r>
            <a:r>
              <a:rPr lang="en-GB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sto MT" pitchFamily="18" charset="0"/>
              </a:rPr>
              <a:t> course: Brain imaging and Cognitive Neuroscience</a:t>
            </a:r>
            <a:endParaRPr lang="en-GB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Calisto MT" pitchFamily="18" charset="0"/>
            </a:endParaRPr>
          </a:p>
          <a:p>
            <a:pPr algn="ctr"/>
            <a:r>
              <a:rPr lang="en-GB" sz="1400" i="1" dirty="0" err="1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Ettore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 </a:t>
            </a:r>
            <a:r>
              <a:rPr lang="en-GB" sz="1400" i="1" dirty="0" err="1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Majorana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 Centre, </a:t>
            </a:r>
            <a:r>
              <a:rPr lang="en-GB" sz="1400" i="1" dirty="0" err="1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Erice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, 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Italy ~ May 25</a:t>
            </a:r>
            <a:r>
              <a:rPr lang="en-GB" sz="1400" i="1" baseline="30000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th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 – May 29</a:t>
            </a:r>
            <a:r>
              <a:rPr lang="en-GB" sz="1400" i="1" baseline="30000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th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  <a:latin typeface="Calisto MT" pitchFamily="18" charset="0"/>
              </a:rPr>
              <a:t> 2013  </a:t>
            </a:r>
            <a:endParaRPr lang="en-GB" sz="1400" i="1" dirty="0">
              <a:solidFill>
                <a:schemeClr val="bg1">
                  <a:lumMod val="50000"/>
                </a:schemeClr>
              </a:solidFill>
              <a:latin typeface="Calisto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549" y="1600560"/>
            <a:ext cx="3147400" cy="4302826"/>
            <a:chOff x="696549" y="1600560"/>
            <a:chExt cx="3147400" cy="4302826"/>
          </a:xfrm>
        </p:grpSpPr>
        <p:sp>
          <p:nvSpPr>
            <p:cNvPr id="4" name="Rectangle 3"/>
            <p:cNvSpPr/>
            <p:nvPr/>
          </p:nvSpPr>
          <p:spPr>
            <a:xfrm>
              <a:off x="696549" y="4725144"/>
              <a:ext cx="23993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b="1" dirty="0" smtClean="0">
                  <a:latin typeface="Calibri" charset="0"/>
                  <a:ea typeface="ヒラギノ角ゴ Pro W3" charset="0"/>
                  <a:cs typeface="Arial" charset="0"/>
                </a:rPr>
                <a:t>Paul A M Dirac</a:t>
              </a:r>
            </a:p>
            <a:p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The original spin doctor</a:t>
              </a:r>
              <a:endParaRPr lang="en-GB" sz="1800" dirty="0"/>
            </a:p>
          </p:txBody>
        </p:sp>
        <p:pic>
          <p:nvPicPr>
            <p:cNvPr id="1028" name="Picture 4" descr="http://upload.wikimedia.org/wikipedia/commons/thumb/c/cf/Dirac_4.jpg/220px-Dirac_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49" y="1600560"/>
              <a:ext cx="2037299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96549" y="5534054"/>
              <a:ext cx="3147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Nobel Laureate in Physics, 1933</a:t>
              </a:r>
              <a:endParaRPr lang="en-GB" sz="1800" dirty="0"/>
            </a:p>
          </p:txBody>
        </p:sp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73" y="2900861"/>
            <a:ext cx="4532179" cy="146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611560" y="333375"/>
            <a:ext cx="8532439" cy="1143000"/>
          </a:xfrm>
        </p:spPr>
        <p:txBody>
          <a:bodyPr/>
          <a:lstStyle/>
          <a:p>
            <a:pPr algn="l"/>
            <a:r>
              <a:rPr lang="en-GB" sz="3000" dirty="0" smtClean="0">
                <a:latin typeface="Calibri" charset="0"/>
                <a:ea typeface="ヒラギノ角ゴ Pro W3" charset="0"/>
                <a:cs typeface="Arial" charset="0"/>
              </a:rPr>
              <a:t>Resolving Quantum Mechanics and Special Relativity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5813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73" y="2900861"/>
            <a:ext cx="4532179" cy="146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1560" y="333375"/>
            <a:ext cx="8532439" cy="1143000"/>
          </a:xfrm>
        </p:spPr>
        <p:txBody>
          <a:bodyPr/>
          <a:lstStyle/>
          <a:p>
            <a:pPr algn="l"/>
            <a:r>
              <a:rPr lang="en-GB" sz="3000" dirty="0" smtClean="0">
                <a:latin typeface="Calibri" charset="0"/>
                <a:ea typeface="ヒラギノ角ゴ Pro W3" charset="0"/>
                <a:cs typeface="Arial" charset="0"/>
              </a:rPr>
              <a:t>Living in a quantum, relativistic world</a:t>
            </a:r>
            <a:endParaRPr lang="en-GB" sz="3000" dirty="0"/>
          </a:p>
        </p:txBody>
      </p:sp>
      <p:grpSp>
        <p:nvGrpSpPr>
          <p:cNvPr id="2" name="Group 1"/>
          <p:cNvGrpSpPr/>
          <p:nvPr/>
        </p:nvGrpSpPr>
        <p:grpSpPr>
          <a:xfrm>
            <a:off x="3616263" y="1600560"/>
            <a:ext cx="4800000" cy="3770915"/>
            <a:chOff x="3616263" y="1600560"/>
            <a:chExt cx="4800000" cy="377091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263" y="1600560"/>
              <a:ext cx="4800000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680738" y="4725144"/>
              <a:ext cx="173489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Imaging spins</a:t>
              </a:r>
            </a:p>
            <a:p>
              <a:pPr algn="r"/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Just a thought …</a:t>
              </a:r>
              <a:endParaRPr lang="en-GB" sz="1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6549" y="1600560"/>
            <a:ext cx="3147400" cy="4302826"/>
            <a:chOff x="696549" y="1600560"/>
            <a:chExt cx="3147400" cy="4302826"/>
          </a:xfrm>
        </p:grpSpPr>
        <p:sp>
          <p:nvSpPr>
            <p:cNvPr id="4" name="Rectangle 3"/>
            <p:cNvSpPr/>
            <p:nvPr/>
          </p:nvSpPr>
          <p:spPr>
            <a:xfrm>
              <a:off x="696549" y="4725144"/>
              <a:ext cx="23993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Paul A M Dirac</a:t>
              </a:r>
            </a:p>
            <a:p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The original spin doctor</a:t>
              </a:r>
              <a:endParaRPr lang="en-GB" sz="1800" dirty="0"/>
            </a:p>
          </p:txBody>
        </p:sp>
        <p:pic>
          <p:nvPicPr>
            <p:cNvPr id="1028" name="Picture 4" descr="http://upload.wikimedia.org/wikipedia/commons/thumb/c/cf/Dirac_4.jpg/220px-Dirac_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49" y="1600560"/>
              <a:ext cx="2037299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96549" y="5534054"/>
              <a:ext cx="3147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Nobel Laureate in Physics, 1933</a:t>
              </a:r>
              <a:endParaRPr lang="en-GB" sz="1800" dirty="0"/>
            </a:p>
          </p:txBody>
        </p:sp>
      </p:grpSp>
      <p:pic>
        <p:nvPicPr>
          <p:cNvPr id="11265" name="Picture 1" descr="C:\Users\wifd37\Documents\My Work\My Colleagues\John Womersley\bs-f-5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11" y="1924819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/>
          <p:cNvSpPr>
            <a:spLocks noGrp="1"/>
          </p:cNvSpPr>
          <p:nvPr>
            <p:ph type="title"/>
          </p:nvPr>
        </p:nvSpPr>
        <p:spPr>
          <a:xfrm>
            <a:off x="611560" y="333375"/>
            <a:ext cx="8532439" cy="1143000"/>
          </a:xfrm>
        </p:spPr>
        <p:txBody>
          <a:bodyPr/>
          <a:lstStyle/>
          <a:p>
            <a:pPr algn="l"/>
            <a:r>
              <a:rPr lang="en-GB" sz="3000" dirty="0" smtClean="0">
                <a:latin typeface="Calibri" charset="0"/>
                <a:ea typeface="ヒラギノ角ゴ Pro W3" charset="0"/>
                <a:cs typeface="Arial" charset="0"/>
              </a:rPr>
              <a:t>Living in a quantum world: nuclear spins</a:t>
            </a:r>
            <a:endParaRPr lang="en-GB" sz="3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0" y="1570082"/>
            <a:ext cx="5384127" cy="337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6549" y="5534054"/>
            <a:ext cx="323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latin typeface="Calibri" charset="0"/>
                <a:ea typeface="ヒラギノ角ゴ Pro W3" charset="0"/>
                <a:cs typeface="Arial" charset="0"/>
              </a:rPr>
              <a:t>Nobel Laureates in Physics, 1952</a:t>
            </a:r>
            <a:endParaRPr lang="en-GB" sz="1800" dirty="0"/>
          </a:p>
        </p:txBody>
      </p:sp>
      <p:grpSp>
        <p:nvGrpSpPr>
          <p:cNvPr id="3" name="Group 2"/>
          <p:cNvGrpSpPr/>
          <p:nvPr/>
        </p:nvGrpSpPr>
        <p:grpSpPr>
          <a:xfrm>
            <a:off x="3597333" y="1209572"/>
            <a:ext cx="5546667" cy="4306835"/>
            <a:chOff x="3597333" y="1209572"/>
            <a:chExt cx="5546667" cy="430683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724" b="18346"/>
            <a:stretch/>
          </p:blipFill>
          <p:spPr bwMode="auto">
            <a:xfrm>
              <a:off x="6242346" y="1578542"/>
              <a:ext cx="2823048" cy="272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333" y="4856089"/>
              <a:ext cx="5546667" cy="66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292080" y="1209572"/>
              <a:ext cx="34100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Nobel Laureate in Chemistry, 1991</a:t>
              </a:r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" b="2390"/>
          <a:stretch/>
        </p:blipFill>
        <p:spPr bwMode="auto">
          <a:xfrm>
            <a:off x="530043" y="1504186"/>
            <a:ext cx="6448982" cy="41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1560" y="333375"/>
            <a:ext cx="8532439" cy="1143000"/>
          </a:xfrm>
        </p:spPr>
        <p:txBody>
          <a:bodyPr/>
          <a:lstStyle/>
          <a:p>
            <a:pPr algn="l"/>
            <a:r>
              <a:rPr lang="en-GB" sz="3000" dirty="0" smtClean="0">
                <a:latin typeface="Calibri" charset="0"/>
                <a:ea typeface="ヒラギノ角ゴ Pro W3" charset="0"/>
                <a:cs typeface="Arial" charset="0"/>
              </a:rPr>
              <a:t>2003 – The Nobel Prize for Medicine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3858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48680"/>
            <a:ext cx="6628572" cy="40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8680"/>
            <a:ext cx="1527898" cy="2295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2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9216" y="548680"/>
            <a:ext cx="8381002" cy="4810888"/>
            <a:chOff x="599216" y="548680"/>
            <a:chExt cx="8381002" cy="481088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59" y="548680"/>
              <a:ext cx="6628572" cy="40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548680"/>
              <a:ext cx="1527898" cy="22951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16" y="1880202"/>
              <a:ext cx="6590477" cy="3479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73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12751"/>
          <a:stretch/>
        </p:blipFill>
        <p:spPr bwMode="auto">
          <a:xfrm>
            <a:off x="755576" y="1484784"/>
            <a:ext cx="7632848" cy="381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611560" y="333375"/>
            <a:ext cx="8532439" cy="1143000"/>
          </a:xfrm>
        </p:spPr>
        <p:txBody>
          <a:bodyPr/>
          <a:lstStyle/>
          <a:p>
            <a:pPr algn="l"/>
            <a:r>
              <a:rPr lang="en-GB" sz="3000" dirty="0" smtClean="0">
                <a:latin typeface="Calibri" charset="0"/>
                <a:ea typeface="ヒラギノ角ゴ Pro W3" charset="0"/>
                <a:cs typeface="Arial" charset="0"/>
              </a:rPr>
              <a:t>State-of-the-art MRI – Nottingham, UK (</a:t>
            </a:r>
            <a:r>
              <a:rPr lang="en-GB" sz="3000" i="1" dirty="0" smtClean="0">
                <a:latin typeface="Calibri" charset="0"/>
                <a:ea typeface="ヒラギノ角ゴ Pro W3" charset="0"/>
                <a:cs typeface="Arial" charset="0"/>
              </a:rPr>
              <a:t>ca.</a:t>
            </a:r>
            <a:r>
              <a:rPr lang="en-GB" sz="3000" dirty="0" smtClean="0">
                <a:latin typeface="Calibri" charset="0"/>
                <a:ea typeface="ヒラギノ角ゴ Pro W3" charset="0"/>
                <a:cs typeface="Arial" charset="0"/>
              </a:rPr>
              <a:t> 1980)</a:t>
            </a:r>
            <a:endParaRPr lang="en-GB" sz="3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982489" y="607241"/>
            <a:ext cx="4680520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507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611560" y="333375"/>
            <a:ext cx="8532439" cy="1143000"/>
          </a:xfrm>
        </p:spPr>
        <p:txBody>
          <a:bodyPr/>
          <a:lstStyle/>
          <a:p>
            <a:pPr algn="l"/>
            <a:r>
              <a:rPr lang="en-GB" sz="3000" dirty="0" smtClean="0">
                <a:latin typeface="Calibri" charset="0"/>
                <a:ea typeface="ヒラギノ角ゴ Pro W3" charset="0"/>
                <a:cs typeface="Arial" charset="0"/>
              </a:rPr>
              <a:t>State-of-the-art MRI – 2013</a:t>
            </a:r>
            <a:endParaRPr lang="en-GB" sz="3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0" y="1484784"/>
            <a:ext cx="3789475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22543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484377" y="3568243"/>
            <a:ext cx="4599791" cy="1280919"/>
            <a:chOff x="1484377" y="3568243"/>
            <a:chExt cx="4599791" cy="1280919"/>
          </a:xfrm>
        </p:grpSpPr>
        <p:cxnSp>
          <p:nvCxnSpPr>
            <p:cNvPr id="3" name="Elbow Connector 2"/>
            <p:cNvCxnSpPr/>
            <p:nvPr/>
          </p:nvCxnSpPr>
          <p:spPr bwMode="auto">
            <a:xfrm rot="5400000">
              <a:off x="5040052" y="3604247"/>
              <a:ext cx="1080120" cy="1008112"/>
            </a:xfrm>
            <a:prstGeom prst="bentConnector3">
              <a:avLst>
                <a:gd name="adj1" fmla="val 99798"/>
              </a:avLst>
            </a:prstGeom>
            <a:ln>
              <a:headEnd type="triangle" w="med" len="med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484377" y="4387497"/>
              <a:ext cx="34965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 b="1" dirty="0" smtClean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ヒラギノ角ゴ Pro W3" charset="0"/>
                  <a:cs typeface="Arial" charset="0"/>
                </a:rPr>
                <a:t>Superconducting magnets</a:t>
              </a:r>
              <a:endParaRPr lang="en-GB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30778" y="2541067"/>
            <a:ext cx="2857993" cy="2927433"/>
            <a:chOff x="3226175" y="2438547"/>
            <a:chExt cx="2857993" cy="2927433"/>
          </a:xfrm>
        </p:grpSpPr>
        <p:cxnSp>
          <p:nvCxnSpPr>
            <p:cNvPr id="9" name="Elbow Connector 8"/>
            <p:cNvCxnSpPr/>
            <p:nvPr/>
          </p:nvCxnSpPr>
          <p:spPr bwMode="auto">
            <a:xfrm rot="5400000">
              <a:off x="4203212" y="3311391"/>
              <a:ext cx="2753800" cy="1008112"/>
            </a:xfrm>
            <a:prstGeom prst="bentConnector3">
              <a:avLst>
                <a:gd name="adj1" fmla="val 99808"/>
              </a:avLst>
            </a:prstGeom>
            <a:ln>
              <a:headEnd type="triangle" w="med" len="med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226175" y="4904315"/>
              <a:ext cx="15642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 b="1" dirty="0" smtClean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ヒラギノ角ゴ Pro W3" charset="0"/>
                  <a:cs typeface="Arial" charset="0"/>
                </a:rPr>
                <a:t>Electronics</a:t>
              </a:r>
              <a:endParaRPr lang="en-GB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80532" y="5640177"/>
            <a:ext cx="4191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What’s inside an MRI machine?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0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63888" y="1686130"/>
            <a:ext cx="5313016" cy="3525080"/>
            <a:chOff x="3563888" y="1686130"/>
            <a:chExt cx="5313016" cy="352508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686130"/>
              <a:ext cx="5313016" cy="352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08104" y="3717032"/>
              <a:ext cx="3147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Nobel Laureate in Physics, 1913</a:t>
              </a:r>
              <a:endParaRPr lang="en-GB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3375"/>
            <a:ext cx="8820472" cy="1143000"/>
          </a:xfrm>
        </p:spPr>
        <p:txBody>
          <a:bodyPr/>
          <a:lstStyle/>
          <a:p>
            <a:pPr algn="l"/>
            <a:r>
              <a:rPr lang="en-GB" sz="3600" dirty="0" smtClean="0"/>
              <a:t>The power of magnetism</a:t>
            </a:r>
            <a:endParaRPr lang="en-GB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5536" y="1686130"/>
            <a:ext cx="2640441" cy="3125419"/>
            <a:chOff x="3990345" y="1988840"/>
            <a:chExt cx="2640441" cy="3125419"/>
          </a:xfrm>
        </p:grpSpPr>
        <p:sp>
          <p:nvSpPr>
            <p:cNvPr id="5" name="Rectangle 4"/>
            <p:cNvSpPr/>
            <p:nvPr/>
          </p:nvSpPr>
          <p:spPr>
            <a:xfrm>
              <a:off x="3990738" y="4744927"/>
              <a:ext cx="1608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latin typeface="Calibri" pitchFamily="34" charset="0"/>
                  <a:ea typeface="ヒラギノ角ゴ Pro W3" charset="0"/>
                  <a:cs typeface="Calibri" pitchFamily="34" charset="0"/>
                </a:rPr>
                <a:t>Electromagnet </a:t>
              </a:r>
              <a:endParaRPr lang="en-GB" sz="18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345" y="1988840"/>
              <a:ext cx="2640441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5364088" y="1686130"/>
            <a:ext cx="37476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800" dirty="0" smtClean="0">
                <a:latin typeface="Calibri" pitchFamily="34" charset="0"/>
                <a:ea typeface="ヒラギノ角ゴ Pro W3" charset="0"/>
                <a:cs typeface="Calibri" pitchFamily="34" charset="0"/>
              </a:rPr>
              <a:t>… and the discovery of zero resistance</a:t>
            </a:r>
          </a:p>
          <a:p>
            <a:pPr algn="r"/>
            <a:endParaRPr lang="en-GB" sz="1800" dirty="0">
              <a:latin typeface="Calibri" pitchFamily="34" charset="0"/>
              <a:ea typeface="ヒラギノ角ゴ Pro W3" charset="0"/>
              <a:cs typeface="Calibri" pitchFamily="34" charset="0"/>
            </a:endParaRPr>
          </a:p>
          <a:p>
            <a:pPr algn="r"/>
            <a:r>
              <a:rPr lang="en-GB" sz="1800" dirty="0" smtClean="0">
                <a:latin typeface="Calibri" pitchFamily="34" charset="0"/>
                <a:ea typeface="ヒラギノ角ゴ Pro W3" charset="0"/>
                <a:cs typeface="Calibri" pitchFamily="34" charset="0"/>
              </a:rPr>
              <a:t>a truly quantum effect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63888" y="1686130"/>
            <a:ext cx="5313016" cy="3525080"/>
            <a:chOff x="3563888" y="1686130"/>
            <a:chExt cx="5313016" cy="352508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686130"/>
              <a:ext cx="5313016" cy="352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08104" y="3717032"/>
              <a:ext cx="3147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Nobel Laureate in Physics, 1913</a:t>
              </a:r>
              <a:endParaRPr lang="en-GB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3375"/>
            <a:ext cx="8820472" cy="1143000"/>
          </a:xfrm>
        </p:spPr>
        <p:txBody>
          <a:bodyPr/>
          <a:lstStyle/>
          <a:p>
            <a:pPr algn="l"/>
            <a:r>
              <a:rPr lang="en-GB" sz="3600" dirty="0"/>
              <a:t>The power of superconducting magnets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64088" y="1686130"/>
            <a:ext cx="37476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800" dirty="0" smtClean="0">
                <a:latin typeface="Calibri" pitchFamily="34" charset="0"/>
                <a:ea typeface="ヒラギノ角ゴ Pro W3" charset="0"/>
                <a:cs typeface="Calibri" pitchFamily="34" charset="0"/>
              </a:rPr>
              <a:t>… and the discovery of zero resistance</a:t>
            </a:r>
          </a:p>
          <a:p>
            <a:pPr algn="r"/>
            <a:endParaRPr lang="en-GB" sz="1800" dirty="0">
              <a:latin typeface="Calibri" pitchFamily="34" charset="0"/>
              <a:ea typeface="ヒラギノ角ゴ Pro W3" charset="0"/>
              <a:cs typeface="Calibri" pitchFamily="34" charset="0"/>
            </a:endParaRPr>
          </a:p>
          <a:p>
            <a:pPr algn="r"/>
            <a:r>
              <a:rPr lang="en-GB" sz="1800" dirty="0" smtClean="0">
                <a:latin typeface="Calibri" pitchFamily="34" charset="0"/>
                <a:ea typeface="ヒラギノ角ゴ Pro W3" charset="0"/>
                <a:cs typeface="Calibri" pitchFamily="34" charset="0"/>
              </a:rPr>
              <a:t>a truly quantum effect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http://www.intechopen.com/source/html/17942/media/imag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5" y="1587470"/>
            <a:ext cx="2805023" cy="375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2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73" y="2900861"/>
            <a:ext cx="4532179" cy="146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Dirac to MRI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16263" y="1600560"/>
            <a:ext cx="4800000" cy="3770915"/>
            <a:chOff x="3616263" y="1600560"/>
            <a:chExt cx="4800000" cy="377091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263" y="1600560"/>
              <a:ext cx="4800000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680738" y="4725144"/>
              <a:ext cx="173489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Imaging spins</a:t>
              </a:r>
            </a:p>
            <a:p>
              <a:pPr algn="r"/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Just a thought …</a:t>
              </a:r>
              <a:endParaRPr lang="en-GB" sz="1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6549" y="1600560"/>
            <a:ext cx="3147400" cy="4302826"/>
            <a:chOff x="696549" y="1600560"/>
            <a:chExt cx="3147400" cy="4302826"/>
          </a:xfrm>
        </p:grpSpPr>
        <p:sp>
          <p:nvSpPr>
            <p:cNvPr id="4" name="Rectangle 3"/>
            <p:cNvSpPr/>
            <p:nvPr/>
          </p:nvSpPr>
          <p:spPr>
            <a:xfrm>
              <a:off x="696549" y="4725144"/>
              <a:ext cx="23993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Paul A M Dirac</a:t>
              </a:r>
            </a:p>
            <a:p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The original spin doctor</a:t>
              </a:r>
              <a:endParaRPr lang="en-GB" sz="1800" dirty="0"/>
            </a:p>
          </p:txBody>
        </p:sp>
        <p:pic>
          <p:nvPicPr>
            <p:cNvPr id="1028" name="Picture 4" descr="http://upload.wikimedia.org/wikipedia/commons/thumb/c/cf/Dirac_4.jpg/220px-Dirac_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49" y="1600560"/>
              <a:ext cx="2037299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96549" y="5534054"/>
              <a:ext cx="3147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Nobel Laureate in Physics, 1933</a:t>
              </a:r>
              <a:endParaRPr lang="en-GB" sz="1800" dirty="0"/>
            </a:p>
          </p:txBody>
        </p:sp>
      </p:grpSp>
      <p:pic>
        <p:nvPicPr>
          <p:cNvPr id="13" name="Picture 1" descr="C:\Users\wifd37\Documents\My Work\My Colleagues\John Womersley\bs-f-5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11" y="1924819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3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53" y="1686641"/>
            <a:ext cx="5323175" cy="35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78953" y="5341373"/>
            <a:ext cx="323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latin typeface="Calibri" charset="0"/>
                <a:ea typeface="ヒラギノ角ゴ Pro W3" charset="0"/>
                <a:cs typeface="Arial" charset="0"/>
              </a:rPr>
              <a:t>Nobel Laureates in Physics, 1972</a:t>
            </a:r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3375"/>
            <a:ext cx="8820472" cy="1143000"/>
          </a:xfrm>
        </p:spPr>
        <p:txBody>
          <a:bodyPr/>
          <a:lstStyle/>
          <a:p>
            <a:pPr algn="l"/>
            <a:r>
              <a:rPr lang="en-GB" sz="3600" dirty="0" smtClean="0"/>
              <a:t>The power of superconducting magnets</a:t>
            </a:r>
            <a:endParaRPr lang="en-GB" sz="3600" dirty="0"/>
          </a:p>
        </p:txBody>
      </p:sp>
      <p:pic>
        <p:nvPicPr>
          <p:cNvPr id="3074" name="Picture 2" descr="http://www.intechopen.com/source/html/17942/media/imag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5" y="1587470"/>
            <a:ext cx="2805023" cy="375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333375"/>
            <a:ext cx="8820472" cy="1143000"/>
          </a:xfrm>
        </p:spPr>
        <p:txBody>
          <a:bodyPr/>
          <a:lstStyle/>
          <a:p>
            <a:pPr algn="l"/>
            <a:r>
              <a:rPr lang="en-GB" sz="3600" dirty="0" smtClean="0"/>
              <a:t>Developing the technology</a:t>
            </a:r>
            <a:endParaRPr lang="en-GB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3568" y="1268760"/>
            <a:ext cx="4937952" cy="4416921"/>
            <a:chOff x="683568" y="1268760"/>
            <a:chExt cx="4937952" cy="441692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268760"/>
              <a:ext cx="4937952" cy="4416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388" y="2802175"/>
              <a:ext cx="3166362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868176"/>
              <a:ext cx="1286471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922724" y="1925339"/>
            <a:ext cx="2768600" cy="3375869"/>
            <a:chOff x="5922724" y="1430575"/>
            <a:chExt cx="2768600" cy="3375869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724" y="1430575"/>
              <a:ext cx="2768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426173" y="4437112"/>
              <a:ext cx="17617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solidFill>
                    <a:schemeClr val="accent1">
                      <a:lumMod val="50000"/>
                    </a:schemeClr>
                  </a:solidFill>
                  <a:latin typeface="Calibri" charset="0"/>
                  <a:ea typeface="ヒラギノ角ゴ Pro W3" charset="0"/>
                  <a:cs typeface="Arial" charset="0"/>
                </a:rPr>
                <a:t>Rutherford cable</a:t>
              </a:r>
              <a:endParaRPr lang="en-GB" sz="1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2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algn="l"/>
            <a:r>
              <a:rPr lang="en-GB" sz="3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New materials – improved technology opportunities </a:t>
            </a:r>
            <a:br>
              <a:rPr lang="en-GB" sz="3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</a:br>
            <a:r>
              <a:rPr lang="en-GB" sz="3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			</a:t>
            </a:r>
            <a:r>
              <a:rPr lang="en-GB" sz="2400" dirty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 </a:t>
            </a:r>
            <a:r>
              <a:rPr lang="en-GB" sz="24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       (1986)   La</a:t>
            </a:r>
            <a:r>
              <a:rPr lang="en-GB" sz="2400" baseline="-25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2-</a:t>
            </a:r>
            <a:r>
              <a:rPr lang="en-GB" sz="2400" i="1" baseline="-25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x</a:t>
            </a:r>
            <a:r>
              <a:rPr lang="en-GB" sz="24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Ba</a:t>
            </a:r>
            <a:r>
              <a:rPr lang="en-GB" sz="2400" i="1" baseline="-25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x</a:t>
            </a:r>
            <a:r>
              <a:rPr lang="en-GB" sz="24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CuO</a:t>
            </a:r>
            <a:r>
              <a:rPr lang="en-GB" sz="2400" baseline="-25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4</a:t>
            </a:r>
            <a:r>
              <a:rPr lang="en-GB" sz="24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   36K superconductor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6" y="1628799"/>
            <a:ext cx="5384304" cy="409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8583"/>
            <a:ext cx="4092501" cy="266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0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17326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700808"/>
            <a:ext cx="2850432" cy="402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67944" y="1708711"/>
            <a:ext cx="4176464" cy="3319845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algn="l"/>
            <a:r>
              <a:rPr lang="en-GB" sz="3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Above liquid </a:t>
            </a:r>
            <a:r>
              <a:rPr lang="en-GB" sz="3000" dirty="0" smtClean="0">
                <a:solidFill>
                  <a:srgbClr val="3C8C93"/>
                </a:solidFill>
                <a:latin typeface="Calibri" charset="0"/>
                <a:ea typeface="ヒラギノ角ゴ Pro W3" charset="0"/>
                <a:cs typeface="Arial" charset="0"/>
              </a:rPr>
              <a:t>nitrogen</a:t>
            </a:r>
            <a:r>
              <a:rPr lang="en-GB" sz="3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: </a:t>
            </a:r>
            <a:br>
              <a:rPr lang="en-GB" sz="3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</a:br>
            <a:r>
              <a:rPr lang="en-GB" sz="3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				</a:t>
            </a:r>
            <a:r>
              <a:rPr lang="en-GB" sz="24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YBa</a:t>
            </a:r>
            <a:r>
              <a:rPr lang="en-GB" sz="2400" baseline="-25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2</a:t>
            </a:r>
            <a:r>
              <a:rPr lang="en-GB" sz="24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Cu</a:t>
            </a:r>
            <a:r>
              <a:rPr lang="en-GB" sz="2400" baseline="-25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3</a:t>
            </a:r>
            <a:r>
              <a:rPr lang="en-GB" sz="24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O</a:t>
            </a:r>
            <a:r>
              <a:rPr lang="en-GB" sz="2400" baseline="-25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7</a:t>
            </a:r>
            <a:r>
              <a:rPr lang="en-GB" sz="24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 	Cu-based brittle ceramics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4067944" y="5085184"/>
            <a:ext cx="3003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3C8C93"/>
                </a:solidFill>
                <a:latin typeface="Calibri" pitchFamily="34" charset="0"/>
                <a:cs typeface="Calibri" pitchFamily="34" charset="0"/>
              </a:rPr>
              <a:t>Nature (</a:t>
            </a:r>
            <a:r>
              <a:rPr lang="en-US" sz="2000" dirty="0">
                <a:solidFill>
                  <a:srgbClr val="3C8C93"/>
                </a:solidFill>
                <a:latin typeface="Calibri" pitchFamily="34" charset="0"/>
                <a:cs typeface="Calibri" pitchFamily="34" charset="0"/>
              </a:rPr>
              <a:t>1987) </a:t>
            </a:r>
            <a:r>
              <a:rPr lang="en-US" sz="2000" b="1" dirty="0">
                <a:solidFill>
                  <a:srgbClr val="3C8C93"/>
                </a:solidFill>
                <a:latin typeface="Calibri" pitchFamily="34" charset="0"/>
                <a:cs typeface="Calibri" pitchFamily="34" charset="0"/>
              </a:rPr>
              <a:t>327 </a:t>
            </a:r>
            <a:r>
              <a:rPr lang="en-US" sz="2000" dirty="0">
                <a:solidFill>
                  <a:srgbClr val="3C8C93"/>
                </a:solidFill>
                <a:latin typeface="Calibri" pitchFamily="34" charset="0"/>
                <a:cs typeface="Calibri" pitchFamily="34" charset="0"/>
              </a:rPr>
              <a:t>310-312</a:t>
            </a:r>
            <a:endParaRPr lang="en-GB" sz="2000" dirty="0">
              <a:solidFill>
                <a:srgbClr val="3C8C9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Understanding high temperature superconductors: </a:t>
            </a:r>
            <a:br>
              <a:rPr lang="en-GB" sz="3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</a:br>
            <a:r>
              <a:rPr lang="en-GB" sz="3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			</a:t>
            </a:r>
            <a:r>
              <a:rPr lang="en-GB" sz="24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spin excitations probed by neutron scattering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4708850" y="5233348"/>
            <a:ext cx="2725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Nature </a:t>
            </a: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429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534-538 (2004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sz="18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771" y="5835524"/>
            <a:ext cx="2725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Nature </a:t>
            </a: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429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531-534 (2004)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9" y="1792496"/>
            <a:ext cx="3191111" cy="258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61" y="2106692"/>
            <a:ext cx="187826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80" y="1426692"/>
            <a:ext cx="3120000" cy="24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50" y="1845739"/>
            <a:ext cx="1904762" cy="318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6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0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The ubiquitous power of computers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2915816" y="1236287"/>
            <a:ext cx="56399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The semiconductor revolution</a:t>
            </a:r>
          </a:p>
          <a:p>
            <a:r>
              <a:rPr lang="en-GB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	… from the transistor to the Internet</a:t>
            </a:r>
            <a:endParaRPr lang="en-GB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755178" cy="248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www.brew-wood.co.uk/computers/transis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5138"/>
            <a:ext cx="1757837" cy="175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03" y="2274689"/>
            <a:ext cx="2685890" cy="282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38451" y="5105583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CERN (1993)</a:t>
            </a:r>
            <a:endParaRPr lang="en-GB" sz="1800" dirty="0"/>
          </a:p>
        </p:txBody>
      </p:sp>
      <p:sp>
        <p:nvSpPr>
          <p:cNvPr id="14" name="Rectangle 13"/>
          <p:cNvSpPr/>
          <p:nvPr/>
        </p:nvSpPr>
        <p:spPr>
          <a:xfrm>
            <a:off x="2237585" y="2832158"/>
            <a:ext cx="1664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rgbClr val="BBE0E3">
                    <a:lumMod val="50000"/>
                  </a:srgbClr>
                </a:solidFill>
                <a:latin typeface="Calibri" charset="0"/>
                <a:ea typeface="ヒラギノ角ゴ Pro W3" charset="0"/>
                <a:cs typeface="Arial" charset="0"/>
              </a:rPr>
              <a:t>Bell Labs (1947)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368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73" y="2900861"/>
            <a:ext cx="4532179" cy="146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Dirac to MRI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16263" y="1600560"/>
            <a:ext cx="4800000" cy="3770915"/>
            <a:chOff x="3616263" y="1600560"/>
            <a:chExt cx="4800000" cy="377091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263" y="1600560"/>
              <a:ext cx="4800000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680738" y="4725144"/>
              <a:ext cx="173489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Imaging spins</a:t>
              </a:r>
            </a:p>
            <a:p>
              <a:pPr algn="r"/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Just a thought …</a:t>
              </a:r>
              <a:endParaRPr lang="en-GB" sz="1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6549" y="1600560"/>
            <a:ext cx="3147400" cy="4302826"/>
            <a:chOff x="696549" y="1600560"/>
            <a:chExt cx="3147400" cy="4302826"/>
          </a:xfrm>
        </p:grpSpPr>
        <p:sp>
          <p:nvSpPr>
            <p:cNvPr id="4" name="Rectangle 3"/>
            <p:cNvSpPr/>
            <p:nvPr/>
          </p:nvSpPr>
          <p:spPr>
            <a:xfrm>
              <a:off x="696549" y="4725144"/>
              <a:ext cx="23993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Paul A M Dirac</a:t>
              </a:r>
            </a:p>
            <a:p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The original spin doctor</a:t>
              </a:r>
              <a:endParaRPr lang="en-GB" sz="1800" dirty="0"/>
            </a:p>
          </p:txBody>
        </p:sp>
        <p:pic>
          <p:nvPicPr>
            <p:cNvPr id="1028" name="Picture 4" descr="http://upload.wikimedia.org/wikipedia/commons/thumb/c/cf/Dirac_4.jpg/220px-Dirac_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49" y="1600560"/>
              <a:ext cx="2037299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96549" y="5534054"/>
              <a:ext cx="3147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Nobel Laureate in Physics, 1933</a:t>
              </a:r>
              <a:endParaRPr lang="en-GB" sz="1800" dirty="0"/>
            </a:p>
          </p:txBody>
        </p:sp>
      </p:grpSp>
      <p:pic>
        <p:nvPicPr>
          <p:cNvPr id="13" name="Picture 1" descr="C:\Users\wifd37\Documents\My Work\My Colleagues\John Womersley\bs-f-5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11" y="1924819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27584" y="333375"/>
            <a:ext cx="8316416" cy="1143000"/>
          </a:xfrm>
        </p:spPr>
        <p:txBody>
          <a:bodyPr/>
          <a:lstStyle/>
          <a:p>
            <a:pPr algn="l"/>
            <a:r>
              <a:rPr lang="en-GB" dirty="0" smtClean="0">
                <a:latin typeface="Calibri" charset="0"/>
                <a:ea typeface="ヒラギノ角ゴ Pro W3" charset="0"/>
                <a:cs typeface="Arial" charset="0"/>
              </a:rPr>
              <a:t>Consider magnetism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827584" y="1988840"/>
            <a:ext cx="2577436" cy="3351857"/>
            <a:chOff x="827584" y="1988840"/>
            <a:chExt cx="2577436" cy="3351857"/>
          </a:xfrm>
        </p:grpSpPr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988840"/>
              <a:ext cx="2577436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827584" y="4725144"/>
              <a:ext cx="1686808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Lodestone </a:t>
              </a:r>
              <a:b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</a:br>
              <a:r>
                <a:rPr lang="en-GB" sz="1600" dirty="0" smtClean="0">
                  <a:latin typeface="Calibri" charset="0"/>
                  <a:ea typeface="ヒラギノ角ゴ Pro W3" charset="0"/>
                  <a:cs typeface="Arial" charset="0"/>
                </a:rPr>
                <a:t>(Magnetite Fe</a:t>
              </a:r>
              <a:r>
                <a:rPr lang="en-GB" sz="1600" baseline="-25000" dirty="0" smtClean="0">
                  <a:latin typeface="Calibri" charset="0"/>
                  <a:ea typeface="ヒラギノ角ゴ Pro W3" charset="0"/>
                  <a:cs typeface="Arial" charset="0"/>
                </a:rPr>
                <a:t>3</a:t>
              </a:r>
              <a:r>
                <a:rPr lang="en-GB" sz="1600" dirty="0" smtClean="0">
                  <a:latin typeface="Calibri" charset="0"/>
                  <a:ea typeface="ヒラギノ角ゴ Pro W3" charset="0"/>
                  <a:cs typeface="Arial" charset="0"/>
                </a:rPr>
                <a:t>O</a:t>
              </a:r>
              <a:r>
                <a:rPr lang="en-GB" sz="1600" baseline="-25000" dirty="0" smtClean="0">
                  <a:latin typeface="Calibri" charset="0"/>
                  <a:ea typeface="ヒラギノ角ゴ Pro W3" charset="0"/>
                  <a:cs typeface="Arial" charset="0"/>
                </a:rPr>
                <a:t>4</a:t>
              </a:r>
              <a:r>
                <a:rPr lang="en-GB" sz="1600" dirty="0" smtClean="0">
                  <a:latin typeface="Calibri" charset="0"/>
                  <a:ea typeface="ヒラギノ角ゴ Pro W3" charset="0"/>
                  <a:cs typeface="Arial" charset="0"/>
                </a:rPr>
                <a:t>)</a:t>
              </a:r>
              <a:endParaRPr lang="en-GB" sz="1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90738" y="1988840"/>
            <a:ext cx="4529232" cy="3371640"/>
            <a:chOff x="3990738" y="1988840"/>
            <a:chExt cx="4529232" cy="3371640"/>
          </a:xfrm>
        </p:grpSpPr>
        <p:pic>
          <p:nvPicPr>
            <p:cNvPr id="1040" name="Picture 16" descr="http://www.infoniac.com/uimg/compass-nacient-chines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988840"/>
              <a:ext cx="4524034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3990738" y="4744927"/>
              <a:ext cx="3259675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latin typeface="Calibri" pitchFamily="34" charset="0"/>
                  <a:ea typeface="ヒラギノ角ゴ Pro W3" charset="0"/>
                  <a:cs typeface="Calibri" pitchFamily="34" charset="0"/>
                </a:rPr>
                <a:t>Chinese compass </a:t>
              </a:r>
              <a:br>
                <a:rPr lang="en-GB" sz="1800" dirty="0" smtClean="0">
                  <a:latin typeface="Calibri" pitchFamily="34" charset="0"/>
                  <a:ea typeface="ヒラギノ角ゴ Pro W3" charset="0"/>
                  <a:cs typeface="Calibri" pitchFamily="34" charset="0"/>
                </a:rPr>
              </a:br>
              <a:r>
                <a:rPr lang="en-GB" sz="1600" dirty="0" smtClean="0">
                  <a:latin typeface="Calibri" pitchFamily="34" charset="0"/>
                  <a:ea typeface="ヒラギノ角ゴ Pro W3" charset="0"/>
                  <a:cs typeface="Calibri" pitchFamily="34" charset="0"/>
                </a:rPr>
                <a:t>(invented </a:t>
              </a:r>
              <a:r>
                <a:rPr lang="en-GB" sz="1600" dirty="0" smtClean="0">
                  <a:latin typeface="Calibri" pitchFamily="34" charset="0"/>
                  <a:cs typeface="Calibri" pitchFamily="34" charset="0"/>
                </a:rPr>
                <a:t>Qin dynasty 221-206 </a:t>
              </a:r>
              <a:r>
                <a:rPr lang="en-GB" sz="1600" dirty="0">
                  <a:latin typeface="Calibri" pitchFamily="34" charset="0"/>
                  <a:cs typeface="Calibri" pitchFamily="34" charset="0"/>
                </a:rPr>
                <a:t>B.C</a:t>
              </a:r>
              <a:r>
                <a:rPr lang="en-GB" sz="1600" dirty="0" smtClean="0">
                  <a:latin typeface="Calibri" pitchFamily="34" charset="0"/>
                  <a:cs typeface="Calibri" pitchFamily="34" charset="0"/>
                </a:rPr>
                <a:t>.</a:t>
              </a:r>
              <a:r>
                <a:rPr lang="en-GB" sz="1600" dirty="0" smtClean="0">
                  <a:latin typeface="Calibri" pitchFamily="34" charset="0"/>
                  <a:ea typeface="ヒラギノ角ゴ Pro W3" charset="0"/>
                  <a:cs typeface="Calibri" pitchFamily="34" charset="0"/>
                </a:rPr>
                <a:t>)  </a:t>
              </a:r>
              <a:endParaRPr lang="en-GB" sz="18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27584" y="333375"/>
            <a:ext cx="8316416" cy="1143000"/>
          </a:xfrm>
        </p:spPr>
        <p:txBody>
          <a:bodyPr/>
          <a:lstStyle/>
          <a:p>
            <a:pPr algn="l"/>
            <a:r>
              <a:rPr lang="en-GB" dirty="0" smtClean="0">
                <a:latin typeface="Calibri" charset="0"/>
                <a:ea typeface="ヒラギノ角ゴ Pro W3" charset="0"/>
                <a:cs typeface="Arial" charset="0"/>
              </a:rPr>
              <a:t>How does it work?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3990738" y="1988840"/>
            <a:ext cx="4529232" cy="3371640"/>
            <a:chOff x="3990738" y="1988840"/>
            <a:chExt cx="4529232" cy="3371640"/>
          </a:xfrm>
        </p:grpSpPr>
        <p:pic>
          <p:nvPicPr>
            <p:cNvPr id="1040" name="Picture 16" descr="http://www.infoniac.com/uimg/compass-nacient-chines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988840"/>
              <a:ext cx="4524034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3990738" y="4744927"/>
              <a:ext cx="3259675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latin typeface="Calibri" pitchFamily="34" charset="0"/>
                  <a:ea typeface="ヒラギノ角ゴ Pro W3" charset="0"/>
                  <a:cs typeface="Calibri" pitchFamily="34" charset="0"/>
                </a:rPr>
                <a:t>Chinese compass </a:t>
              </a:r>
              <a:br>
                <a:rPr lang="en-GB" sz="1800" dirty="0" smtClean="0">
                  <a:latin typeface="Calibri" pitchFamily="34" charset="0"/>
                  <a:ea typeface="ヒラギノ角ゴ Pro W3" charset="0"/>
                  <a:cs typeface="Calibri" pitchFamily="34" charset="0"/>
                </a:rPr>
              </a:br>
              <a:r>
                <a:rPr lang="en-GB" sz="1600" dirty="0" smtClean="0">
                  <a:latin typeface="Calibri" pitchFamily="34" charset="0"/>
                  <a:ea typeface="ヒラギノ角ゴ Pro W3" charset="0"/>
                  <a:cs typeface="Calibri" pitchFamily="34" charset="0"/>
                </a:rPr>
                <a:t>(invented </a:t>
              </a:r>
              <a:r>
                <a:rPr lang="en-GB" sz="1600" dirty="0" smtClean="0">
                  <a:latin typeface="Calibri" pitchFamily="34" charset="0"/>
                  <a:cs typeface="Calibri" pitchFamily="34" charset="0"/>
                </a:rPr>
                <a:t>Qin dynasty 221-206 </a:t>
              </a:r>
              <a:r>
                <a:rPr lang="en-GB" sz="1600" dirty="0">
                  <a:latin typeface="Calibri" pitchFamily="34" charset="0"/>
                  <a:cs typeface="Calibri" pitchFamily="34" charset="0"/>
                </a:rPr>
                <a:t>B.C</a:t>
              </a:r>
              <a:r>
                <a:rPr lang="en-GB" sz="1600" dirty="0" smtClean="0">
                  <a:latin typeface="Calibri" pitchFamily="34" charset="0"/>
                  <a:cs typeface="Calibri" pitchFamily="34" charset="0"/>
                </a:rPr>
                <a:t>.</a:t>
              </a:r>
              <a:r>
                <a:rPr lang="en-GB" sz="1600" dirty="0" smtClean="0">
                  <a:latin typeface="Calibri" pitchFamily="34" charset="0"/>
                  <a:ea typeface="ヒラギノ角ゴ Pro W3" charset="0"/>
                  <a:cs typeface="Calibri" pitchFamily="34" charset="0"/>
                </a:rPr>
                <a:t>)  </a:t>
              </a:r>
              <a:endParaRPr lang="en-GB" sz="18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7584" y="1988840"/>
            <a:ext cx="1846718" cy="3351857"/>
            <a:chOff x="827584" y="1988840"/>
            <a:chExt cx="1846718" cy="3351857"/>
          </a:xfrm>
        </p:grpSpPr>
        <p:sp>
          <p:nvSpPr>
            <p:cNvPr id="15" name="Rectangle 14"/>
            <p:cNvSpPr/>
            <p:nvPr/>
          </p:nvSpPr>
          <p:spPr>
            <a:xfrm>
              <a:off x="827584" y="4725144"/>
              <a:ext cx="1270284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>
                  <a:latin typeface="Calibri" charset="0"/>
                  <a:ea typeface="ヒラギノ角ゴ Pro W3" charset="0"/>
                  <a:cs typeface="Arial" charset="0"/>
                </a:rPr>
                <a:t>B</a:t>
              </a:r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ar magnet</a:t>
              </a:r>
              <a:b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</a:br>
              <a:endParaRPr lang="en-GB" sz="1600" dirty="0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988840"/>
              <a:ext cx="1846718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881943" y="2198146"/>
            <a:ext cx="407484" cy="2138215"/>
            <a:chOff x="1881943" y="2198146"/>
            <a:chExt cx="407484" cy="2138215"/>
          </a:xfrm>
        </p:grpSpPr>
        <p:sp>
          <p:nvSpPr>
            <p:cNvPr id="5" name="Rectangle 4"/>
            <p:cNvSpPr/>
            <p:nvPr/>
          </p:nvSpPr>
          <p:spPr>
            <a:xfrm>
              <a:off x="1881943" y="2198146"/>
              <a:ext cx="40748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en-US" b="1" cap="none" spc="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90760" y="3874696"/>
              <a:ext cx="3898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en-US" b="1" cap="none" spc="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0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27584" y="333375"/>
            <a:ext cx="8316416" cy="1143000"/>
          </a:xfrm>
        </p:spPr>
        <p:txBody>
          <a:bodyPr/>
          <a:lstStyle/>
          <a:p>
            <a:pPr algn="l"/>
            <a:r>
              <a:rPr lang="en-GB" dirty="0" smtClean="0">
                <a:latin typeface="Calibri" charset="0"/>
                <a:ea typeface="ヒラギノ角ゴ Pro W3" charset="0"/>
                <a:cs typeface="Arial" charset="0"/>
              </a:rPr>
              <a:t>How does it work?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827584" y="1988840"/>
            <a:ext cx="1846718" cy="3351857"/>
            <a:chOff x="827584" y="1988840"/>
            <a:chExt cx="1846718" cy="3351857"/>
          </a:xfrm>
        </p:grpSpPr>
        <p:sp>
          <p:nvSpPr>
            <p:cNvPr id="15" name="Rectangle 14"/>
            <p:cNvSpPr/>
            <p:nvPr/>
          </p:nvSpPr>
          <p:spPr>
            <a:xfrm>
              <a:off x="827584" y="4725144"/>
              <a:ext cx="1270284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>
                  <a:latin typeface="Calibri" charset="0"/>
                  <a:ea typeface="ヒラギノ角ゴ Pro W3" charset="0"/>
                  <a:cs typeface="Arial" charset="0"/>
                </a:rPr>
                <a:t>B</a:t>
              </a:r>
              <a: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  <a:t>ar magnet</a:t>
              </a:r>
              <a:br>
                <a:rPr lang="en-GB" sz="1800" dirty="0" smtClean="0">
                  <a:latin typeface="Calibri" charset="0"/>
                  <a:ea typeface="ヒラギノ角ゴ Pro W3" charset="0"/>
                  <a:cs typeface="Arial" charset="0"/>
                </a:rPr>
              </a:br>
              <a:endParaRPr lang="en-GB" sz="1600" dirty="0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988840"/>
              <a:ext cx="1846718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881943" y="2198146"/>
            <a:ext cx="407484" cy="2138215"/>
            <a:chOff x="1881943" y="2198146"/>
            <a:chExt cx="407484" cy="2138215"/>
          </a:xfrm>
        </p:grpSpPr>
        <p:sp>
          <p:nvSpPr>
            <p:cNvPr id="5" name="Rectangle 4"/>
            <p:cNvSpPr/>
            <p:nvPr/>
          </p:nvSpPr>
          <p:spPr>
            <a:xfrm>
              <a:off x="1881943" y="2198146"/>
              <a:ext cx="40748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en-US" b="1" cap="none" spc="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90760" y="3874696"/>
              <a:ext cx="3898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en-US" b="1" cap="none" spc="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990345" y="1988840"/>
            <a:ext cx="2640441" cy="3125419"/>
            <a:chOff x="3990345" y="1988840"/>
            <a:chExt cx="2640441" cy="3125419"/>
          </a:xfrm>
        </p:grpSpPr>
        <p:sp>
          <p:nvSpPr>
            <p:cNvPr id="22" name="Rectangle 21"/>
            <p:cNvSpPr/>
            <p:nvPr/>
          </p:nvSpPr>
          <p:spPr>
            <a:xfrm>
              <a:off x="3990738" y="4744927"/>
              <a:ext cx="1608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 smtClean="0">
                  <a:latin typeface="Calibri" pitchFamily="34" charset="0"/>
                  <a:ea typeface="ヒラギノ角ゴ Pro W3" charset="0"/>
                  <a:cs typeface="Calibri" pitchFamily="34" charset="0"/>
                </a:rPr>
                <a:t>Electromagnet </a:t>
              </a:r>
              <a:endParaRPr lang="en-GB" sz="18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345" y="1988840"/>
              <a:ext cx="2640441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700176" y="1988840"/>
            <a:ext cx="2203103" cy="3125419"/>
            <a:chOff x="6700176" y="1988840"/>
            <a:chExt cx="2203103" cy="3125419"/>
          </a:xfrm>
        </p:grpSpPr>
        <p:sp>
          <p:nvSpPr>
            <p:cNvPr id="13" name="Rectangle 12"/>
            <p:cNvSpPr/>
            <p:nvPr/>
          </p:nvSpPr>
          <p:spPr>
            <a:xfrm>
              <a:off x="6700176" y="4775705"/>
              <a:ext cx="22031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 sz="1600" dirty="0" smtClean="0">
                  <a:latin typeface="Calibri" pitchFamily="34" charset="0"/>
                  <a:ea typeface="ヒラギノ角ゴ Pro W3" charset="0"/>
                  <a:cs typeface="Calibri" pitchFamily="34" charset="0"/>
                </a:rPr>
                <a:t>William Sturgeon (1824)</a:t>
              </a:r>
              <a:endParaRPr lang="en-GB" sz="16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988840"/>
              <a:ext cx="1765110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82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3482" y="333375"/>
            <a:ext cx="8690518" cy="1143000"/>
          </a:xfrm>
        </p:spPr>
        <p:txBody>
          <a:bodyPr/>
          <a:lstStyle/>
          <a:p>
            <a:pPr algn="l"/>
            <a:r>
              <a:rPr lang="en-GB" sz="3600" dirty="0" smtClean="0">
                <a:latin typeface="Calibri" charset="0"/>
                <a:ea typeface="ヒラギノ角ゴ Pro W3" charset="0"/>
                <a:cs typeface="Arial" charset="0"/>
              </a:rPr>
              <a:t>Circulating currents make magnetic fields</a:t>
            </a:r>
            <a:endParaRPr lang="en-GB" sz="3600" dirty="0"/>
          </a:p>
        </p:txBody>
      </p:sp>
      <p:sp>
        <p:nvSpPr>
          <p:cNvPr id="13" name="Rectangle 12"/>
          <p:cNvSpPr/>
          <p:nvPr/>
        </p:nvSpPr>
        <p:spPr>
          <a:xfrm>
            <a:off x="7376644" y="4775705"/>
            <a:ext cx="1526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 smtClean="0">
                <a:latin typeface="Calibri" pitchFamily="34" charset="0"/>
                <a:ea typeface="ヒラギノ角ゴ Pro W3" charset="0"/>
                <a:cs typeface="Calibri" pitchFamily="34" charset="0"/>
              </a:rPr>
              <a:t>Sturgeon (1824)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88840"/>
            <a:ext cx="176511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3482" y="1996176"/>
            <a:ext cx="1695450" cy="3856747"/>
            <a:chOff x="453482" y="1996176"/>
            <a:chExt cx="1695450" cy="3856747"/>
          </a:xfrm>
        </p:grpSpPr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96176"/>
              <a:ext cx="1458493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3482" y="4775705"/>
              <a:ext cx="169545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Calibri" pitchFamily="34" charset="0"/>
                  <a:cs typeface="Calibri" pitchFamily="34" charset="0"/>
                </a:rPr>
                <a:t>Industrial electromagnet lifting scrap </a:t>
              </a:r>
              <a:r>
                <a:rPr lang="en-GB" sz="1600" dirty="0" smtClean="0">
                  <a:latin typeface="Calibri" pitchFamily="34" charset="0"/>
                  <a:cs typeface="Calibri" pitchFamily="34" charset="0"/>
                </a:rPr>
                <a:t>iron (1914)</a:t>
              </a:r>
              <a:endParaRPr lang="en-GB" sz="16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76555" y="1988840"/>
            <a:ext cx="1927059" cy="3617862"/>
            <a:chOff x="2476555" y="1988840"/>
            <a:chExt cx="1927059" cy="3617862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555" y="1988840"/>
              <a:ext cx="1927059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2513091" y="4775705"/>
              <a:ext cx="18649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latin typeface="Calibri" pitchFamily="34" charset="0"/>
                  <a:cs typeface="Calibri" pitchFamily="34" charset="0"/>
                </a:rPr>
                <a:t>Electromagnet </a:t>
              </a:r>
            </a:p>
            <a:p>
              <a:pPr algn="ctr"/>
              <a:r>
                <a:rPr lang="en-GB" sz="1600" dirty="0" smtClean="0">
                  <a:latin typeface="Calibri" pitchFamily="34" charset="0"/>
                  <a:cs typeface="Calibri" pitchFamily="34" charset="0"/>
                </a:rPr>
                <a:t>lifting &gt;100kg</a:t>
              </a:r>
            </a:p>
            <a:p>
              <a:pPr algn="ctr"/>
              <a:r>
                <a:rPr lang="en-GB" sz="1600" dirty="0" smtClean="0">
                  <a:latin typeface="Calibri" pitchFamily="34" charset="0"/>
                  <a:cs typeface="Calibri" pitchFamily="34" charset="0"/>
                </a:rPr>
                <a:t>(Henry, 1830)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97379" y="1975865"/>
            <a:ext cx="1864995" cy="3384615"/>
            <a:chOff x="4797379" y="1975865"/>
            <a:chExt cx="1864995" cy="3384615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116" y="1975865"/>
              <a:ext cx="1803655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797379" y="4775705"/>
              <a:ext cx="18649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>
                  <a:latin typeface="Calibri" pitchFamily="34" charset="0"/>
                  <a:cs typeface="Calibri" pitchFamily="34" charset="0"/>
                </a:rPr>
                <a:t>Electromagnet </a:t>
              </a:r>
            </a:p>
            <a:p>
              <a:pPr algn="ctr"/>
              <a:r>
                <a:rPr lang="en-GB" sz="1600" dirty="0" smtClean="0">
                  <a:latin typeface="Calibri" pitchFamily="34" charset="0"/>
                  <a:cs typeface="Calibri" pitchFamily="34" charset="0"/>
                </a:rPr>
                <a:t>(Sturgeon, 1824)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64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08463" y="1996176"/>
            <a:ext cx="2640001" cy="3041138"/>
            <a:chOff x="6108463" y="1996176"/>
            <a:chExt cx="2640001" cy="3041138"/>
          </a:xfrm>
        </p:grpSpPr>
        <p:sp>
          <p:nvSpPr>
            <p:cNvPr id="18" name="Rectangle 17"/>
            <p:cNvSpPr/>
            <p:nvPr/>
          </p:nvSpPr>
          <p:spPr>
            <a:xfrm>
              <a:off x="7053014" y="4698760"/>
              <a:ext cx="169545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600" dirty="0" smtClean="0">
                  <a:latin typeface="Calibri" pitchFamily="34" charset="0"/>
                  <a:cs typeface="Calibri" pitchFamily="34" charset="0"/>
                </a:rPr>
                <a:t>Mir</a:t>
              </a:r>
              <a:endParaRPr lang="en-GB" sz="16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463" y="1996176"/>
              <a:ext cx="2640001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3482" y="333375"/>
            <a:ext cx="8690518" cy="1143000"/>
          </a:xfrm>
        </p:spPr>
        <p:txBody>
          <a:bodyPr/>
          <a:lstStyle/>
          <a:p>
            <a:pPr algn="l"/>
            <a:r>
              <a:rPr lang="en-GB" sz="3600" dirty="0" smtClean="0">
                <a:latin typeface="Calibri" charset="0"/>
                <a:ea typeface="ヒラギノ角ゴ Pro W3" charset="0"/>
                <a:cs typeface="Arial" charset="0"/>
              </a:rPr>
              <a:t>But</a:t>
            </a:r>
            <a:r>
              <a:rPr lang="en-GB" sz="3600" dirty="0">
                <a:latin typeface="Calibri" charset="0"/>
                <a:ea typeface="ヒラギノ角ゴ Pro W3" charset="0"/>
                <a:cs typeface="Arial" charset="0"/>
              </a:rPr>
              <a:t> </a:t>
            </a:r>
            <a:r>
              <a:rPr lang="en-GB" sz="3600" dirty="0" smtClean="0">
                <a:latin typeface="Calibri" charset="0"/>
                <a:ea typeface="ヒラギノ角ゴ Pro W3" charset="0"/>
                <a:cs typeface="Arial" charset="0"/>
              </a:rPr>
              <a:t>… </a:t>
            </a:r>
            <a:endParaRPr lang="en-GB" sz="3600" dirty="0"/>
          </a:p>
        </p:txBody>
      </p:sp>
      <p:sp>
        <p:nvSpPr>
          <p:cNvPr id="2" name="AutoShape 4" descr="data:image/jpeg;base64,/9j/4AAQSkZJRgABAQAAAQABAAD/2wCEAAkGBhQSEBIUEhQSFBUWFRQYFRQXFBoYGBcXFhQVFRcVFhgXGyYeGhojGRMXHzAgJScpLCwtFR4xNTAqNSYrLSkBCQoKDgwOGg8PGiwkHSQsKSwqKiwpLCksLCwpLCwsLSwsKSwpLCwsKiwvLCwqLCksLCwsLCwsLCwsLCwsLC0sLP/AABEIAOEA4QMBIgACEQEDEQH/xAAbAAEBAAMBAQEAAAAAAAAAAAAAAwECBQYEB//EAEIQAAIBAgQCCAIJAgQEBwAAAAECAAMRBBIhMUFRBRMiMmFxgZEGoRQzQlJyscHR4SNiQ4Lw8QcWosIkU2ODkrKz/8QAGAEBAQEBAQAAAAAAAAAAAAAAAAIBAwT/xAAuEQACAgEDAgMIAQUAAAAAAAAAAQIRMQMSIUFRYXHRBBMiMkKRofCBIzNS4fH/2gAMAwEAAhEDEQA/AP3GIiAIiIAiIgCIiAImGcDc2k/pAOwJ8hp7mY2kak2ViSzNyA8z+0ZX5r7fzM3G0ViS6tvvf9MZW5r7fzF+ArxKxJZn5A+Rt+cfSLbgj00+UbkNrKxNVcHYgzaUSRrYtUZFY2Lkhf8AKpY3PDQGbfSFsDmWxNgbixO1h4zm/EHQxxChQVFhUBuL3z02T/uny4j4cOd2RaDBmqWR1OVRUp0FzWG7A0TppcOdRO0YwaVsw7hxCjdl3tuN+Xn4TIrLci4uNSLi48xwnnMX8JllsOrNziswN1B+kVc4bQXLKAF4b6ETNT4aqF6hJpEOmITXMLiqBbMFAP2QCbkne/Cb7vT/AMhbO+MWpIsQQRfN9ncDfa9zNvpK6dpe13dRr5c556n8LuQM7UyAynLlvoMTSr2JyjMSKZFyN2F72uflxnQLq2RaauHcENk0pj6W9eynZey+t7d0WvtKWnB8bjLZ61qoBAJAJ2BO/lzmv0hde0vZ72o08+U5HS3QLVa6uCtrUwQSQVyVDUzLbcm/Md0b7T5anwocq5SgIvfTLnPX9aMxAOm/PWQoQaVyN5PRdcunaGu2o10vpz0ha6kXDKRvcEbc/nPO4j4ZIpfZJWhWQAAt2qjhyFzEaWGW2mh4bT5KfQ7ufq+r63EMWCqQow5oUlqA3sVzPSW1xcnhYmUtKD+oWevzDmImOrHIe0xOBpvERMAiIgCIkTULaLt979ucxujUrN3qgb+3Gado/wBo9z/E3p0gPE8Sd5vMpvJtpYJrQA8TzOplIiaklgxtvInm8f0liFxTBCOqWphEy9UTmFZitQ576ZRY6bW13npImmHJxPTFRcQtIUSykrep/VsM250olNPxjxtOP0hXt0lQFOpWLdbarTLOB1ZwxK5E+rNLN2mY65ha+lp66IAiIgE2oA8NeY0mtmX+4ex/mWiTtRW5miVQfPlxm80ekDv78Zp1hXvaj737xdZFXgtPL9I9KVia6K1jlxAyCmcyKlMmnUDccxt/8hbaeoidoTUXbVkM8/0r0hUoimqEC1K6g0y3WuCoFIWOlx66+BnxY3pGsrh2qZB/41U/okj+nWRaakX1ZglweIvbeetiXHVS+n9+wo8jiOkq6uWv1X1vZZWKlsuFOu+oDVLG1tDwvPQdC4s1KKs1ybsLlQL2Yi+hII03Gh302n11aoUEsQANyTYD1M8/jfj7Co4p03OIqscq06Izkk7DN3R53lc6qqMTMHo4k6DMVBcANbUA3APK9hfztKTzFCIiAIiIAgmJDvn+0fP+JjdGpWO/+H8/4lgJmISoN2IiJpgiaPWA8+Q3ml2PJfmf2k7itpaamoBuR7zT6OOJJ8z+kka9JXCFqYc7ISAx04DfYRyOC3Xr94e82WqDsR7xkHIe05lXpugK4okNmzKmbq2yB2XrFpl7WDFdbeI4kXfEODqxJfRxwuPI+N9o7Q5N8jFvqhS6MrEmlYHwPI7yk1OzGqERE0whlybary5eXh4Swa+0zIEZDf7J3HLxHhI+XyK+bzLxPj6T6WpYemalVwq8OJYnZVA1ZjyE4f0Kvj9a4fD4XhhwbVao/wDWYdxT9wa8zwnohp2tz4Xf07kWfJ8R1B0mjYXDItRAwz4pr9XSZeFMj6ypuNNBfUz5/wDhx8CHCZ62IA64lkQbhUBsWB5tb2tzM9vhsMtNFRFCqosqqLADkAJSdX7TJab0ocRf3/WZt5tiIieUoREQBETWo9gTAJ1Tc5R6nwlQLTSilhrudTKSV3KfYRESiRI5y3d0H3v2/eY7/wCH/wC38S4En5vIr5fM0p0gNvU8TN4ialRLdicLGfDOeu9XMt2qYRx2LkDDsWK3vxufK5ndiaDkYnoNnxC1hVdQCh6sF7HL4Bwuv4feRq9D1mxorM1J6SkGmjB70+xlZlAbIzklu2RcA2Ftb92IAiIgGr0wd5POV31HPiPOWiS11RqfcwDMyBGTbu8Ry8fKUqVlVSzEBQLlibADmSeE1O+A1RvOJ0v8RhH6ignX4gj6oGyoD9qs2yL8zwE+NulK2OOXCE0cPs2LI7T8xh1P/wCh05XnZ6J6GpYZMlJbAm7MTdnbizsdWY8zPRsjp/Py+3r6Z8ibvBzOifh3LVFbFMK9e3Ya1qdLmlFDt+I9o+89DNK1O48dx5xSqXF/fwM4ym5Pn+PQquLN4iJhgiIgCIiAJFtWA5anz4fvLEyWH2vzN/2kvngpcclYiJRIkanaOUbfa/aUqvYEzFFLDxOp85L54KXHJsBMxEokREk1Qk2X1PAfzMbo1KzdnA3Npp1/IMfT95laAGp1PM+842M+I2TEGkKV0V8OjPnsb4glVyrbWxAvqNDpM5ZvCOx1rfdPuI6/mGHpf8p8OI+IaSVxRObOSoFl07W2s1rY6qMdSpdjqno1W4586NSGvALZztFPuLXY6aVAdiDNpN6IOux5iarUINm9Dz8+Ri6yKvBaInn8f8Rs9RqGCVatUaVKh+po/jYd5v7BrztOsIOb4Js+/pnp2lhlBqElmNqdJRmqVG+6ijU+ew4zjUOhKuJZWx3Zp3vTwYa6A7jr2/xG427o8Z0+h/hxaLGq7NWxDDt1371vuoNkT+0et51KqXFvbz4S5SUP7ee/p288+QXOTZVAAA0A2EzNKT3H5+c3nFO+Q1Qkdn8G/MS0liF7N+I1HpJliyo5orEwpuLzMokREQBERAJYg9k+OnvpKASdXdR439hKyVllPCEREokk+rActT+krJUdSx8be0rJj3Kl2ERMEyiSdViTlG/E8hN0QAWE0w40udzr+0rJjzyU+OBIPgKZJYohJKEkqLkobofNTtyl4lEkmwyFsxVS3PKL6bazLUFLByozAEBragNYkA8jlHsJSIAnz9IYynSps9ZlRAO0zGw/3nw9M/ESUCKaq1au/coJ3j/cx2RObH5z5MD8OvUqLXxzLVqDWnRH1NH8IPff+8+lp1jpqt0+F+X5epl9j5EavjuzephsKftHs166+HGknj3jfhPSYDo+nQprTpIqIuyqNPPxPiZSuulxuNRN1a4BHGTLUb+FcLov3LKrqZiIkGEl0c/3C/qNDKyVfTKeRHz0lZK6op9GIMRKJJYfa3IkSslT7zeh+Vv0lZMcFSyIiJRIiIgEmPbXyPHy4Sske+Pwn85WSupT6CIiUSSw3dHjc/OVksL3F8pWTH5UVLLElie6fGw9zaVksRsPxL+cSwxHKKATMRKJE1dwBczafJ0kDk0kzdRbKgt0kiL9MKDOTU6fq4smngLBQbVMWwui81or/iv490eM43SnRXXMquz5ATmQGwfkGO9vDjPW9BUcqWAAUAAACwHgBOPsvtKb55f4Xq/x54PX7R7OoK0Z6G6Bp4YNkuzub1KrnNUqHm7fpsOU6URPVKTk7Z4hJYfa3IkfOVkqH2vxH9JzeUUsMrERKJJYnuHylAZpX7reRmybDyk/UV9JtERKJJfb/wAvLx5ysl/if5f1lZMepUhERKJEREAk/fXybl4SslW3U8m/PSVkrLKeEIiJRJLDd23IkfOVkqZszDyP6H8pWTHBUsiTxC3U+/trKRNatUYnTswrXAMzI0dCV9R5S0J2g1TEwy33mYmmHyHo1b3n0ogAsJtElQjHCKc5SyxERKJMEyeHHZ87n3PjFc3so47+XGVAk5ZWEIiJRJLE90+OnHifCVElW1Kjxv7f6ErJWWU8IRESiSQ758FHzPtwlZKlqzHxA9h/MrJiVIRESiRERAJ11up+XprNka4B5zaSoaXXkdPI7ScMrKKxESiSVbQq3ofI/wAyswy3BB4ydBuB3H+gZOGVlFYiJRJOrTvtoRtM06t/A8RN5OpSvrseclrqik+jKROHjumWVrafvOh0bjusXXcTlHXhKWxZOe7mj7IiatUA3IE7lG00qVLD8hzmnXE90ep0H8zanStqdTz/AGk3eCqrIpU+J3Py8BKRE1KjG7ERJ1nsLDc6D94boJWYp6sx9B+vzlZqiWAAm0JUg3bEwxsJmSxGoA5m3pxhukErZnDjsjx199ZSIhKlQbtiIiaYIiIAkauhDeh8v95aYZbi0xq0anRmJKi32TuPmOBlYTsNUJKqh3G4+Y5SsQ1YTo1RwRcTaRdCDdfUc/LxlEqAi4mJ9Ga11RtNalQKCzEAAXJJsABxJm04/wAVYgDDsmVXesRSpowuC7bEg8F73+Wa3Ss5yltTZx+j8QuPrV2pfVUyqqT9tjclvLQWnpcJ0cqLYgGcHo04fo4NRUYh2OVmy0XfXKBcMq5eF7X4z7R8X0R9YuIpD71Sg6r6tYgetp54acIvc8m6Hs2qkpOPLOv9GXl8zNloqNgPaKNZXUMpDKRcMDcEcwRN532rsW28MRESiRMEzM43xJhmqqlJQMpzM5JKgZRZRcAm+dlYfgmN0rLhHdKjsMwAuZOkLksd+A5CcLE4yoVwpqGrTLZusCIGe60zrYqftDlsRzk6SYoKzjOKjEZkyrlJ+hjtbf8AmqBva+kjdbOy0aWUemiebqtWKAqazBayFCyhWb+mbhxlHY6wgXsOPKb0GruQA9fJcXdkVXv1TFl1SwGfJrbckXlbifc8XaPQ3kaerE8BoP1M5eNqVuqoEA9YUYsQgJVupOtuBzcBblJ0K1b6I+XPnDAAkalbpmZRkB0BawK3uOOl5bthaTq78DvTF550tiSgs9XQMQQi3P8AVULmzJr2C3AXGsVqVbUMatldLOFXMVXFKdSF1GTXbYTdxvufFHo4vPKYJ8UuVQaml7BluG1fNmOXnoDmH2d769HoEOalRnNU3SkL1ECnMM+dQABoCR77mapWZPR2pu0dqIiUcBERAJ1k4jcfPwm1N7i4m0i62OYeo5+I8ZL45KXPBaJhWBFxMyiRJvS1uND8j5ykTGrNTo+Svjwg7QsfkfKcjB1OuxvWPbLTTLRF79p/rHPI2AUeF+c6XS+DLrpPg6K6LcNc6W42njnPVWoopWjjP4pJf8O/BElmYbgHyP7x1/NWHp+09e5HfazhJSGDxSqvZw+IJAX7NOvuMvJXF9OY8Z6KfDj8PTr0zTqKWVraWIIO4II1BBF78Jyx0TiB2UxmIyad6jTZ7bfWED5iTuSwd2lqJOTp9bvn7dT0UTz3/LtXdMVi1b7zujj1p5LW8BaW6JxtRqj0MTbrUAYFdEq0ybZ1G4IOhHAkcxN3+BL0lVqV0dZq/Be0fDb1Mjiaopqaj3NrXtsoLAFteABufAGfUqgbaTWtRDqysAVYEMDsQRYg+hm1eTmmkzkU+nkqFcqNcPbVVuLu6Ad7TMEJB5ETXozp9nK56ZAbqgCCLKXp57HtXPpzHjOjT6KpKbhACShv4ooVD6AWih0XTQAKtgCpGpOqiy7ngNJlM6uenTSR8uJ+IUSo65XOS9yLbimalrXvsN9rkSVX4mVQc1Nw17Zbre2QVL3zW2YC29/efdX6MpFmZl3BzamxuuS5UG18pte15NuiqdQ5mW2oIsSCezluSD90AWmPdhCL0uqf+z5k6bGfSnUZmyZe6NXUuqdogg5QxN9svHjWh0+rZRkcMxUBTa5u7qdj9nq2J8BK4volWUhbIbob2v3NF2II000IMng+g1ptSN79UjKumt3ILte/hYDhc73mpNGt6TV9STdIVDiXQEhVamNKRYHMoY5nv2d/SdCpjlVwpzXNtkYjXbUC3zmr9GUy5exzEgkh2F8u1wDY7TepgabMGZELC1mKgkW21IvpN5ObcHXl+T4n6WK12QoSt6YDC2hcNYG5udQBoNLz6OiMS1ShTdwAzKGIHC+oGhPC0s2DQsWKi5Km/ivdPpN6NEIoVRZQAAOQGwmpMyUotUlzwbxETTmIiIAiIgEWQg3X1HPy8ZSnUBGk2k3pX1Gh5/vzk1WCrvJSJIVraNp48DKzU7MaoRETTBERAEREAThfEYNJ6GKAJFEstWw16moLM1hqcrBWtyBndmCJjVouE9krIrjaZUOHTKRcNmFrc7znVPi/CKbHEUvEhswHmVuB6zP/AClhM2b6PRve9sgtfnl2+U6SYZFFgqgcgoA9pnxF/wBJd39l6m1KsrKGUhlIuCDcEcwRMu4AuZ57odRSxeKoUh/Ty0qqqO6jPnVwvIEoDYcSZ30o63Op/LymKTeDJwUH4epqELattwX9TLREpKjm3YiImmCIiAIiIAiIgCIiAIiIAiIgGCJI0SO6beB1H8S0TGkzU2iXXEd4HzGo/ebLVB2Im80akDuAZlM20bxJfRxwLDyP7x1R4MfYRb7Cl3KxJdW33v8ApEdUfvH0Ai32FLuVmrVQNyJp9HHEsfX04TZKIGwH+tI5HBp1xPdBPidBM9ST3jfwGglYjb3G7scHHUalDEnEUqRrI9NadREIDqUZiroGIDDtkEXGwmT09iG+rwNf/wBypTp/kzTuxG3szp71NfFFN/z6nAb4irUhmxOFenTHeqU6i1Qo+8wADBRzAM7tOoGUMpBBAII2IOoIny9MY7qaFSoUNQIpJQWuV476bXM8p8AfFQq2wy06lk6xg5IstPOSinW9wGC+kndTps6+6eppvUjGqz+tnt4iJ0PIIiIAiIgCIiAIiIAiIgCIiAIiIAiIgCIiAIiIAiIgCIiAIiIBrVphlKsLgggjmCLETyH/AA76A+jjFFt+uamD/ZTNgfUk+09jNUpgXsLXJJ8zuZLjbTO0NVxhKCw6/BtERKOIiIgCIiAIiIAiIgCIiAIiIAiIgCIiAIiIAiIgCIiAIiIAiIgCIiAIiIAiIgCIiAI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6108463" y="1988840"/>
            <a:ext cx="2640001" cy="3041138"/>
            <a:chOff x="6108463" y="1996176"/>
            <a:chExt cx="2640001" cy="3041138"/>
          </a:xfrm>
        </p:grpSpPr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463" y="1996176"/>
              <a:ext cx="2640000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053014" y="4698760"/>
              <a:ext cx="169545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600" dirty="0" smtClean="0">
                  <a:latin typeface="Calibri" pitchFamily="34" charset="0"/>
                  <a:cs typeface="Calibri" pitchFamily="34" charset="0"/>
                </a:rPr>
                <a:t>Mir </a:t>
              </a:r>
              <a:r>
                <a:rPr lang="en-GB" sz="1600" dirty="0">
                  <a:latin typeface="Calibri" pitchFamily="34" charset="0"/>
                  <a:cs typeface="Calibri" pitchFamily="34" charset="0"/>
                </a:rPr>
                <a:t>(1986–2001</a:t>
              </a:r>
              <a:r>
                <a:rPr lang="en-GB" sz="1600" dirty="0" smtClean="0">
                  <a:latin typeface="Calibri" pitchFamily="34" charset="0"/>
                  <a:cs typeface="Calibri" pitchFamily="34" charset="0"/>
                </a:rPr>
                <a:t>)</a:t>
              </a:r>
              <a:endParaRPr lang="en-GB" sz="16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1560" y="1996176"/>
            <a:ext cx="4608512" cy="3287359"/>
            <a:chOff x="611560" y="1996176"/>
            <a:chExt cx="4608512" cy="3287359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996176"/>
              <a:ext cx="1839696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11560" y="4698760"/>
              <a:ext cx="30243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err="1" smtClean="0">
                  <a:latin typeface="Calibri" pitchFamily="34" charset="0"/>
                  <a:cs typeface="Calibri" pitchFamily="34" charset="0"/>
                </a:rPr>
                <a:t>Niels</a:t>
              </a:r>
              <a:r>
                <a:rPr lang="en-GB" sz="1600" dirty="0" smtClean="0">
                  <a:latin typeface="Calibri" pitchFamily="34" charset="0"/>
                  <a:cs typeface="Calibri" pitchFamily="34" charset="0"/>
                </a:rPr>
                <a:t> Bohr</a:t>
              </a:r>
            </a:p>
            <a:p>
              <a:r>
                <a:rPr lang="en-GB" sz="1600" dirty="0">
                  <a:latin typeface="Calibri" pitchFamily="34" charset="0"/>
                  <a:cs typeface="Calibri" pitchFamily="34" charset="0"/>
                </a:rPr>
                <a:t>Nobel Prize </a:t>
              </a:r>
              <a:r>
                <a:rPr lang="en-GB" sz="1600" dirty="0" smtClean="0">
                  <a:latin typeface="Calibri" pitchFamily="34" charset="0"/>
                  <a:cs typeface="Calibri" pitchFamily="34" charset="0"/>
                </a:rPr>
                <a:t>in Physics (1922)</a:t>
              </a:r>
              <a:endParaRPr lang="en-GB" sz="16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5370" name="Picture 10" descr="http://t2.gstatic.com/images?q=tbn:ANd9GcQomKPWLjqN1csUqNQNnJ2q_4WqgP-j77uATvfYzyg11toF0v3q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072" y="2260812"/>
              <a:ext cx="2016000" cy="2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151066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69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60173 -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65"/>
          <a:stretch/>
        </p:blipFill>
        <p:spPr bwMode="auto">
          <a:xfrm>
            <a:off x="3505735" y="3645024"/>
            <a:ext cx="2666667" cy="17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43658"/>
            <a:ext cx="2443175" cy="18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5" y="3645024"/>
            <a:ext cx="2686984" cy="170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1"/>
          <a:stretch/>
        </p:blipFill>
        <p:spPr bwMode="auto">
          <a:xfrm>
            <a:off x="480754" y="1543658"/>
            <a:ext cx="2676826" cy="176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453482" y="333375"/>
            <a:ext cx="8690518" cy="1143000"/>
          </a:xfrm>
        </p:spPr>
        <p:txBody>
          <a:bodyPr/>
          <a:lstStyle/>
          <a:p>
            <a:pPr algn="l"/>
            <a:r>
              <a:rPr lang="en-GB" sz="3600" dirty="0" smtClean="0">
                <a:latin typeface="Calibri" charset="0"/>
                <a:ea typeface="ヒラギノ角ゴ Pro W3" charset="0"/>
                <a:cs typeface="Arial" charset="0"/>
              </a:rPr>
              <a:t>Magnetism needs quantisation!</a:t>
            </a:r>
            <a:endParaRPr lang="en-GB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6444208" y="1543657"/>
            <a:ext cx="2590476" cy="1777780"/>
            <a:chOff x="6792003" y="1511955"/>
            <a:chExt cx="2590476" cy="177778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003" y="1511957"/>
              <a:ext cx="2590476" cy="177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7705786" y="1511955"/>
              <a:ext cx="1152128" cy="14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5024"/>
            <a:ext cx="2382222" cy="16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51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9552" y="1412776"/>
            <a:ext cx="3885715" cy="3180748"/>
            <a:chOff x="539552" y="1412776"/>
            <a:chExt cx="3885715" cy="318074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926857"/>
              <a:ext cx="3885715" cy="2666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39552" y="1412776"/>
              <a:ext cx="26702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latin typeface="Calibri" pitchFamily="34" charset="0"/>
                  <a:ea typeface="ヒラギノ角ゴ Pro W3" charset="0"/>
                  <a:cs typeface="Calibri" pitchFamily="34" charset="0"/>
                </a:rPr>
                <a:t>QUANTUM MECHANICS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32040" y="1412776"/>
            <a:ext cx="3984762" cy="3043604"/>
            <a:chOff x="4932040" y="1412776"/>
            <a:chExt cx="3984762" cy="304360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926856"/>
              <a:ext cx="3984762" cy="252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932041" y="1412776"/>
              <a:ext cx="22230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latin typeface="Calibri" pitchFamily="34" charset="0"/>
                  <a:ea typeface="ヒラギノ角ゴ Pro W3" charset="0"/>
                  <a:cs typeface="Calibri" pitchFamily="34" charset="0"/>
                </a:rPr>
                <a:t>SPECIAL RELATIVITY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879014" y="1844824"/>
            <a:ext cx="1477523" cy="2222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8" name="Title 11"/>
          <p:cNvSpPr txBox="1">
            <a:spLocks/>
          </p:cNvSpPr>
          <p:nvPr/>
        </p:nvSpPr>
        <p:spPr bwMode="auto">
          <a:xfrm>
            <a:off x="453482" y="4941168"/>
            <a:ext cx="86905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l"/>
            <a:r>
              <a:rPr lang="en-GB" sz="2400" kern="0" dirty="0" smtClean="0">
                <a:latin typeface="Calibri" charset="0"/>
                <a:ea typeface="ヒラギノ角ゴ Pro W3" charset="0"/>
                <a:cs typeface="Arial" charset="0"/>
              </a:rPr>
              <a:t>Magnetism is an everyday manifestation of both quantum mechanics and special relativity</a:t>
            </a:r>
            <a:endParaRPr lang="en-GB" sz="2400" kern="0" dirty="0"/>
          </a:p>
        </p:txBody>
      </p:sp>
      <p:sp>
        <p:nvSpPr>
          <p:cNvPr id="20" name="Title 11"/>
          <p:cNvSpPr>
            <a:spLocks noGrp="1"/>
          </p:cNvSpPr>
          <p:nvPr>
            <p:ph type="title"/>
          </p:nvPr>
        </p:nvSpPr>
        <p:spPr>
          <a:xfrm>
            <a:off x="539552" y="333375"/>
            <a:ext cx="8690518" cy="1143000"/>
          </a:xfrm>
        </p:spPr>
        <p:txBody>
          <a:bodyPr/>
          <a:lstStyle/>
          <a:p>
            <a:pPr algn="l"/>
            <a:r>
              <a:rPr lang="en-GB" sz="3600" dirty="0" smtClean="0">
                <a:latin typeface="Calibri" charset="0"/>
                <a:ea typeface="ヒラギノ角ゴ Pro W3" charset="0"/>
                <a:cs typeface="Arial" charset="0"/>
              </a:rPr>
              <a:t>Magnetism needs spin!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05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SHARON 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STeC Small Top Banner">
  <a:themeElements>
    <a:clrScheme name="ASTeC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RuleDescription xmlns="http://schemas.microsoft.com/sharepoint/v3">Presentation</RoutingRuleDescription>
    <No xmlns="0501ae4a-269e-4a5f-b210-81b59412feec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7B56D129322745A406EC17B022FBF2" ma:contentTypeVersion="3" ma:contentTypeDescription="Create a new document." ma:contentTypeScope="" ma:versionID="ea0e122434e9376863895650d30a9c38">
  <xsd:schema xmlns:xsd="http://www.w3.org/2001/XMLSchema" xmlns:xs="http://www.w3.org/2001/XMLSchema" xmlns:p="http://schemas.microsoft.com/office/2006/metadata/properties" xmlns:ns1="http://schemas.microsoft.com/sharepoint/v3" xmlns:ns2="0501ae4a-269e-4a5f-b210-81b59412feec" xmlns:ns3="9c3fe7b8-0756-47c5-a3b8-fbb653a0da1f" targetNamespace="http://schemas.microsoft.com/office/2006/metadata/properties" ma:root="true" ma:fieldsID="f36b902037b8a1c42463b58c971ee1a6" ns1:_="" ns2:_="" ns3:_="">
    <xsd:import namespace="http://schemas.microsoft.com/sharepoint/v3"/>
    <xsd:import namespace="0501ae4a-269e-4a5f-b210-81b59412feec"/>
    <xsd:import namespace="9c3fe7b8-0756-47c5-a3b8-fbb653a0da1f"/>
    <xsd:element name="properties">
      <xsd:complexType>
        <xsd:sequence>
          <xsd:element name="documentManagement">
            <xsd:complexType>
              <xsd:all>
                <xsd:element ref="ns2:No" minOccurs="0"/>
                <xsd:element ref="ns3:_dlc_DocId" minOccurs="0"/>
                <xsd:element ref="ns3:_dlc_DocIdUrl" minOccurs="0"/>
                <xsd:element ref="ns3:_dlc_DocIdPersistId" minOccurs="0"/>
                <xsd:element ref="ns1:RoutingRuleDescrip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2" ma:displayName="Description" ma:internalName="RoutingRule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1ae4a-269e-4a5f-b210-81b59412feec" elementFormDefault="qualified">
    <xsd:import namespace="http://schemas.microsoft.com/office/2006/documentManagement/types"/>
    <xsd:import namespace="http://schemas.microsoft.com/office/infopath/2007/PartnerControls"/>
    <xsd:element name="No" ma:index="8" nillable="true" ma:displayName="No" ma:internalName="N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fe7b8-0756-47c5-a3b8-fbb653a0da1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984581D-BD76-4A91-9C72-8CB5B0B48F2A}">
  <ds:schemaRefs>
    <ds:schemaRef ds:uri="http://schemas.microsoft.com/office/2006/documentManagement/types"/>
    <ds:schemaRef ds:uri="0501ae4a-269e-4a5f-b210-81b59412feec"/>
    <ds:schemaRef ds:uri="http://schemas.microsoft.com/sharepoint/v3"/>
    <ds:schemaRef ds:uri="http://www.w3.org/XML/1998/namespace"/>
    <ds:schemaRef ds:uri="http://purl.org/dc/dcmitype/"/>
    <ds:schemaRef ds:uri="9c3fe7b8-0756-47c5-a3b8-fbb653a0da1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7E48F0D-BF64-462E-8350-40C896A295A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2AEDD1CD-9190-4F8F-B585-354F10A56AC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D921950-A9C3-4858-880E-40FFF66C3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501ae4a-269e-4a5f-b210-81b59412feec"/>
    <ds:schemaRef ds:uri="9c3fe7b8-0756-47c5-a3b8-fbb653a0da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C6C21277-9E94-4117-B348-147AE3E6F2F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SHARON STFC_PowerPoint_template</Template>
  <TotalTime>4523</TotalTime>
  <Words>496</Words>
  <Application>Microsoft Macintosh PowerPoint</Application>
  <PresentationFormat>On-screen Show (4:3)</PresentationFormat>
  <Paragraphs>126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SHARON STFC_PowerPoint_template</vt:lpstr>
      <vt:lpstr>1_Blank Presentation</vt:lpstr>
      <vt:lpstr>2_Blank Presentation</vt:lpstr>
      <vt:lpstr>ASTeC Small Top Banner</vt:lpstr>
      <vt:lpstr>From Dirac to MRI: the creativity of the human mind</vt:lpstr>
      <vt:lpstr>From Dirac to MRI</vt:lpstr>
      <vt:lpstr>Consider magnetism</vt:lpstr>
      <vt:lpstr>How does it work?</vt:lpstr>
      <vt:lpstr>How does it work?</vt:lpstr>
      <vt:lpstr>Circulating currents make magnetic fields</vt:lpstr>
      <vt:lpstr>But … </vt:lpstr>
      <vt:lpstr>Magnetism needs quantisation!</vt:lpstr>
      <vt:lpstr>Magnetism needs spin!</vt:lpstr>
      <vt:lpstr>Resolving Quantum Mechanics and Special Relativity</vt:lpstr>
      <vt:lpstr>Living in a quantum, relativistic world</vt:lpstr>
      <vt:lpstr>Living in a quantum world: nuclear spins</vt:lpstr>
      <vt:lpstr>2003 – The Nobel Prize for Medicine</vt:lpstr>
      <vt:lpstr>PowerPoint Presentation</vt:lpstr>
      <vt:lpstr>PowerPoint Presentation</vt:lpstr>
      <vt:lpstr>State-of-the-art MRI – Nottingham, UK (ca. 1980)</vt:lpstr>
      <vt:lpstr>State-of-the-art MRI – 2013</vt:lpstr>
      <vt:lpstr>The power of magnetism</vt:lpstr>
      <vt:lpstr>The power of superconducting magnets</vt:lpstr>
      <vt:lpstr>The power of superconducting magnets</vt:lpstr>
      <vt:lpstr>Developing the technology</vt:lpstr>
      <vt:lpstr>New materials – improved technology opportunities             (1986)   La2-xBaxCuO4   36K superconductor</vt:lpstr>
      <vt:lpstr>Above liquid nitrogen:      YBa2Cu3O7  Cu-based brittle ceramics</vt:lpstr>
      <vt:lpstr>Understanding high temperature superconductors:     spin excitations probed by neutron scattering</vt:lpstr>
      <vt:lpstr>The ubiquitous power of computers</vt:lpstr>
      <vt:lpstr>From Dirac to MRI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 Update</dc:title>
  <dc:creator>Sharon Bonfield</dc:creator>
  <cp:lastModifiedBy>W. John Womersley</cp:lastModifiedBy>
  <cp:revision>90</cp:revision>
  <dcterms:created xsi:type="dcterms:W3CDTF">2013-01-18T13:52:14Z</dcterms:created>
  <dcterms:modified xsi:type="dcterms:W3CDTF">2013-05-26T10:27:03Z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PublishingStartDate">
    <vt:lpwstr/>
  </property>
  <property fmtid="{D5CDD505-2E9C-101B-9397-08002B2CF9AE}" pid="9" name="PublishingExpirationDate">
    <vt:lpwstr/>
  </property>
  <property fmtid="{D5CDD505-2E9C-101B-9397-08002B2CF9AE}" pid="10" name="ContentTypeId">
    <vt:lpwstr>0x010100277B56D129322745A406EC17B022FBF2</vt:lpwstr>
  </property>
</Properties>
</file>