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480" autoAdjust="0"/>
  </p:normalViewPr>
  <p:slideViewPr>
    <p:cSldViewPr snapToGrid="0" snapToObjects="1"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AEA06-6658-4141-8940-0A17F4926F64}" type="datetimeFigureOut">
              <a:rPr lang="it-IT" smtClean="0"/>
              <a:pPr/>
              <a:t>26/05/2013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927D-BAA0-2F47-9029-E3FBE68BAE9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4138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FEBD-05A0-C74E-8C50-B8A3C98A3407}" type="datetimeFigureOut">
              <a:rPr lang="it-IT" smtClean="0"/>
              <a:pPr/>
              <a:t>26/05/2013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AA1DB-8121-E241-833B-04001442F4E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4179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mentrading.com/radios/solar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pr.org/" TargetMode="External"/><Relationship Id="rId4" Type="http://schemas.openxmlformats.org/officeDocument/2006/relationships/hyperlink" Target="http://www.ebu.ch/union/publications/pdf/publications_dif_3_99_46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0530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This</a:t>
            </a:r>
            <a:r>
              <a:rPr lang="it-IT" baseline="0" dirty="0" smtClean="0"/>
              <a:t> is an old </a:t>
            </a:r>
            <a:r>
              <a:rPr lang="it-IT" baseline="0" dirty="0" err="1" smtClean="0"/>
              <a:t>facebook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profile</a:t>
            </a:r>
            <a:r>
              <a:rPr lang="it-IT" baseline="0" dirty="0" smtClean="0"/>
              <a:t>. Here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are!</a:t>
            </a:r>
          </a:p>
          <a:p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guy</a:t>
            </a:r>
            <a:r>
              <a:rPr lang="it-IT" baseline="0" dirty="0" smtClean="0"/>
              <a:t> is </a:t>
            </a:r>
            <a:r>
              <a:rPr lang="it-IT" baseline="0" dirty="0" err="1" smtClean="0"/>
              <a:t>now</a:t>
            </a:r>
            <a:r>
              <a:rPr lang="it-IT" baseline="0" dirty="0" smtClean="0"/>
              <a:t> living in </a:t>
            </a:r>
            <a:r>
              <a:rPr lang="it-IT" baseline="0" dirty="0" err="1" smtClean="0"/>
              <a:t>my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house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became</a:t>
            </a:r>
            <a:r>
              <a:rPr lang="it-IT" baseline="0" dirty="0" smtClean="0"/>
              <a:t> friend.</a:t>
            </a:r>
          </a:p>
          <a:p>
            <a:endParaRPr lang="it-IT" baseline="0" dirty="0" smtClean="0"/>
          </a:p>
          <a:p>
            <a:r>
              <a:rPr lang="it-IT" dirty="0" smtClean="0"/>
              <a:t>With </a:t>
            </a:r>
            <a:r>
              <a:rPr lang="it-IT" dirty="0" err="1" smtClean="0"/>
              <a:t>facebook</a:t>
            </a:r>
            <a:r>
              <a:rPr lang="it-IT" dirty="0" smtClean="0"/>
              <a:t> i can </a:t>
            </a:r>
            <a:r>
              <a:rPr lang="it-IT" dirty="0" err="1" smtClean="0"/>
              <a:t>remember</a:t>
            </a:r>
            <a:r>
              <a:rPr lang="it-IT" dirty="0" smtClean="0"/>
              <a:t> to the </a:t>
            </a:r>
            <a:r>
              <a:rPr lang="it-IT" dirty="0" err="1" smtClean="0"/>
              <a:t>listeners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going</a:t>
            </a:r>
            <a:r>
              <a:rPr lang="it-IT" dirty="0" smtClean="0"/>
              <a:t> to be on air and with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. I can </a:t>
            </a:r>
            <a:r>
              <a:rPr lang="it-IT" dirty="0" err="1" smtClean="0"/>
              <a:t>remind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the link to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website.but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is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a mailing list,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expands</a:t>
            </a:r>
            <a:r>
              <a:rPr lang="it-IT" dirty="0" smtClean="0"/>
              <a:t> </a:t>
            </a:r>
            <a:r>
              <a:rPr lang="it-IT" dirty="0" err="1" smtClean="0"/>
              <a:t>itself</a:t>
            </a:r>
            <a:r>
              <a:rPr lang="it-IT" dirty="0" smtClean="0"/>
              <a:t> </a:t>
            </a:r>
            <a:r>
              <a:rPr lang="it-IT" dirty="0" err="1" smtClean="0"/>
              <a:t>whitout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intervention</a:t>
            </a:r>
            <a:r>
              <a:rPr lang="it-IT" dirty="0" smtClean="0"/>
              <a:t>: i just </a:t>
            </a:r>
            <a:r>
              <a:rPr lang="it-IT" dirty="0" err="1" smtClean="0"/>
              <a:t>have</a:t>
            </a:r>
            <a:r>
              <a:rPr lang="it-IT" dirty="0" smtClean="0"/>
              <a:t> to </a:t>
            </a:r>
            <a:r>
              <a:rPr lang="it-IT" dirty="0" err="1" smtClean="0"/>
              <a:t>wait</a:t>
            </a:r>
            <a:r>
              <a:rPr lang="it-IT" dirty="0" smtClean="0"/>
              <a:t> </a:t>
            </a:r>
            <a:r>
              <a:rPr lang="it-IT" dirty="0" err="1" smtClean="0"/>
              <a:t>until</a:t>
            </a:r>
            <a:r>
              <a:rPr lang="it-IT" dirty="0" smtClean="0"/>
              <a:t> the friends of the friends </a:t>
            </a:r>
            <a:r>
              <a:rPr lang="it-IT" dirty="0" err="1" smtClean="0"/>
              <a:t>see</a:t>
            </a:r>
            <a:r>
              <a:rPr lang="it-IT" dirty="0" smtClean="0"/>
              <a:t> me </a:t>
            </a:r>
            <a:r>
              <a:rPr lang="it-IT" dirty="0" err="1" smtClean="0"/>
              <a:t>as</a:t>
            </a:r>
            <a:r>
              <a:rPr lang="it-IT" dirty="0" smtClean="0"/>
              <a:t> a friend and </a:t>
            </a:r>
            <a:r>
              <a:rPr lang="it-IT" dirty="0" err="1" smtClean="0"/>
              <a:t>choose</a:t>
            </a:r>
            <a:r>
              <a:rPr lang="it-IT" dirty="0" smtClean="0"/>
              <a:t> to </a:t>
            </a:r>
            <a:r>
              <a:rPr lang="it-IT" dirty="0" err="1" smtClean="0"/>
              <a:t>ask</a:t>
            </a:r>
            <a:r>
              <a:rPr lang="it-IT" dirty="0" smtClean="0"/>
              <a:t> me for a </a:t>
            </a:r>
            <a:r>
              <a:rPr lang="it-IT" dirty="0" err="1" smtClean="0"/>
              <a:t>friendship</a:t>
            </a:r>
            <a:r>
              <a:rPr lang="it-IT" dirty="0" smtClean="0"/>
              <a:t>. In </a:t>
            </a:r>
            <a:r>
              <a:rPr lang="it-IT" dirty="0" err="1" smtClean="0"/>
              <a:t>this</a:t>
            </a:r>
            <a:r>
              <a:rPr lang="it-IT" dirty="0" smtClean="0"/>
              <a:t> way: look, </a:t>
            </a:r>
            <a:r>
              <a:rPr lang="it-IT" dirty="0" err="1" smtClean="0"/>
              <a:t>we</a:t>
            </a:r>
            <a:r>
              <a:rPr lang="it-IT" dirty="0" smtClean="0"/>
              <a:t> had 802 friends. </a:t>
            </a:r>
            <a:r>
              <a:rPr lang="it-IT" dirty="0" err="1" smtClean="0"/>
              <a:t>Today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a </a:t>
            </a:r>
            <a:r>
              <a:rPr lang="it-IT" dirty="0" err="1" smtClean="0"/>
              <a:t>hundred</a:t>
            </a:r>
            <a:r>
              <a:rPr lang="it-IT" dirty="0" smtClean="0"/>
              <a:t> of </a:t>
            </a:r>
            <a:r>
              <a:rPr lang="it-IT" dirty="0" err="1" smtClean="0"/>
              <a:t>people</a:t>
            </a:r>
            <a:r>
              <a:rPr lang="it-IT" dirty="0" smtClean="0"/>
              <a:t> more. </a:t>
            </a:r>
          </a:p>
          <a:p>
            <a:r>
              <a:rPr lang="it-IT" dirty="0" err="1" smtClean="0"/>
              <a:t>Then</a:t>
            </a:r>
            <a:r>
              <a:rPr lang="it-IT" dirty="0" smtClean="0"/>
              <a:t>, and </a:t>
            </a:r>
            <a:r>
              <a:rPr lang="it-IT" dirty="0" err="1" smtClean="0"/>
              <a:t>it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err="1" smtClean="0"/>
              <a:t>s</a:t>
            </a:r>
            <a:r>
              <a:rPr lang="it-IT" dirty="0" smtClean="0"/>
              <a:t> the </a:t>
            </a:r>
            <a:r>
              <a:rPr lang="it-IT" dirty="0" err="1" smtClean="0"/>
              <a:t>funniest</a:t>
            </a:r>
            <a:r>
              <a:rPr lang="it-IT" dirty="0" smtClean="0"/>
              <a:t> </a:t>
            </a:r>
            <a:r>
              <a:rPr lang="it-IT" dirty="0" err="1" smtClean="0"/>
              <a:t>thing</a:t>
            </a:r>
            <a:r>
              <a:rPr lang="it-IT" dirty="0" smtClean="0"/>
              <a:t> for me,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interesting</a:t>
            </a:r>
            <a:r>
              <a:rPr lang="it-IT" dirty="0" smtClean="0"/>
              <a:t>, the </a:t>
            </a:r>
            <a:r>
              <a:rPr lang="it-IT" dirty="0" err="1" smtClean="0"/>
              <a:t>listeners</a:t>
            </a:r>
            <a:r>
              <a:rPr lang="it-IT" dirty="0" smtClean="0"/>
              <a:t> can talk to </a:t>
            </a:r>
            <a:r>
              <a:rPr lang="it-IT" dirty="0" err="1" smtClean="0"/>
              <a:t>each</a:t>
            </a:r>
            <a:r>
              <a:rPr lang="it-IT" dirty="0" smtClean="0"/>
              <a:t>, </a:t>
            </a:r>
            <a:r>
              <a:rPr lang="it-IT" dirty="0" err="1" smtClean="0"/>
              <a:t>they</a:t>
            </a:r>
            <a:r>
              <a:rPr lang="it-IT" dirty="0" smtClean="0"/>
              <a:t> can go on with the </a:t>
            </a:r>
            <a:r>
              <a:rPr lang="it-IT" dirty="0" err="1" smtClean="0"/>
              <a:t>debate</a:t>
            </a:r>
            <a:r>
              <a:rPr lang="it-IT" dirty="0" smtClean="0"/>
              <a:t> and i can </a:t>
            </a:r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are.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case… </a:t>
            </a:r>
            <a:r>
              <a:rPr lang="it-IT" dirty="0" err="1" smtClean="0"/>
              <a:t>tribal</a:t>
            </a:r>
            <a:r>
              <a:rPr lang="it-IT" dirty="0" smtClean="0"/>
              <a:t> </a:t>
            </a:r>
            <a:r>
              <a:rPr lang="it-IT" dirty="0" err="1" smtClean="0"/>
              <a:t>drum</a:t>
            </a:r>
            <a:r>
              <a:rPr lang="it-IT" dirty="0" smtClean="0"/>
              <a:t>!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044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the public.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don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smtClean="0"/>
              <a:t>t </a:t>
            </a:r>
            <a:r>
              <a:rPr lang="it-IT" dirty="0" err="1" smtClean="0"/>
              <a:t>exist</a:t>
            </a:r>
            <a:r>
              <a:rPr lang="it-IT" dirty="0" smtClean="0"/>
              <a:t>…</a:t>
            </a:r>
          </a:p>
          <a:p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seen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the public of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: </a:t>
            </a:r>
            <a:r>
              <a:rPr lang="it-IT" dirty="0" err="1" smtClean="0"/>
              <a:t>demanding</a:t>
            </a:r>
            <a:r>
              <a:rPr lang="it-IT" dirty="0" smtClean="0"/>
              <a:t> and </a:t>
            </a:r>
            <a:r>
              <a:rPr lang="it-IT" dirty="0" err="1" smtClean="0"/>
              <a:t>active</a:t>
            </a:r>
            <a:r>
              <a:rPr lang="it-IT" dirty="0" smtClean="0"/>
              <a:t>, </a:t>
            </a:r>
            <a:r>
              <a:rPr lang="it-IT" dirty="0" err="1" smtClean="0"/>
              <a:t>aware</a:t>
            </a:r>
            <a:r>
              <a:rPr lang="it-IT" dirty="0" smtClean="0"/>
              <a:t> and collaborative.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from the public of a </a:t>
            </a:r>
            <a:r>
              <a:rPr lang="it-IT" dirty="0" err="1" smtClean="0"/>
              <a:t>scientific</a:t>
            </a:r>
            <a:r>
              <a:rPr lang="it-IT" dirty="0" smtClean="0"/>
              <a:t> tv </a:t>
            </a:r>
            <a:r>
              <a:rPr lang="it-IT" dirty="0" err="1" smtClean="0"/>
              <a:t>program</a:t>
            </a:r>
            <a:r>
              <a:rPr lang="it-IT" dirty="0" smtClean="0"/>
              <a:t>: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listen</a:t>
            </a:r>
            <a:r>
              <a:rPr lang="it-IT" dirty="0" smtClean="0"/>
              <a:t> to the radio,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feel</a:t>
            </a:r>
            <a:r>
              <a:rPr lang="it-IT" dirty="0" smtClean="0"/>
              <a:t> the science </a:t>
            </a:r>
            <a:r>
              <a:rPr lang="it-IT" dirty="0" err="1" smtClean="0"/>
              <a:t>closer</a:t>
            </a:r>
            <a:r>
              <a:rPr lang="it-IT" dirty="0" smtClean="0"/>
              <a:t> and with </a:t>
            </a:r>
            <a:r>
              <a:rPr lang="it-IT" dirty="0" err="1" smtClean="0"/>
              <a:t>deep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on the society.</a:t>
            </a:r>
          </a:p>
          <a:p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second</a:t>
            </a:r>
            <a:r>
              <a:rPr lang="it-IT" dirty="0" smtClean="0"/>
              <a:t> component </a:t>
            </a:r>
            <a:r>
              <a:rPr lang="it-IT" dirty="0" err="1" smtClean="0"/>
              <a:t>involved</a:t>
            </a:r>
            <a:r>
              <a:rPr lang="it-IT" dirty="0" smtClean="0"/>
              <a:t> in science on the radio are the </a:t>
            </a:r>
            <a:r>
              <a:rPr lang="it-IT" dirty="0" err="1" smtClean="0"/>
              <a:t>scientists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933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exchange</a:t>
            </a:r>
            <a:r>
              <a:rPr lang="it-IT" dirty="0" smtClean="0"/>
              <a:t>…</a:t>
            </a:r>
          </a:p>
          <a:p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scientists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the </a:t>
            </a:r>
            <a:r>
              <a:rPr lang="it-IT" dirty="0" err="1" smtClean="0"/>
              <a:t>listeners</a:t>
            </a:r>
            <a:r>
              <a:rPr lang="it-IT" dirty="0" smtClean="0"/>
              <a:t>: </a:t>
            </a:r>
            <a:r>
              <a:rPr lang="it-IT" dirty="0" err="1" smtClean="0"/>
              <a:t>scientists</a:t>
            </a:r>
            <a:r>
              <a:rPr lang="it-IT" dirty="0" smtClean="0"/>
              <a:t> are </a:t>
            </a:r>
            <a:r>
              <a:rPr lang="it-IT" dirty="0" err="1" smtClean="0"/>
              <a:t>curious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science,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err="1" smtClean="0"/>
              <a:t>s</a:t>
            </a:r>
            <a:r>
              <a:rPr lang="it-IT" dirty="0" smtClean="0"/>
              <a:t> not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. And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rarely</a:t>
            </a:r>
            <a:r>
              <a:rPr lang="it-IT" dirty="0" smtClean="0"/>
              <a:t> </a:t>
            </a:r>
            <a:r>
              <a:rPr lang="it-IT" dirty="0" err="1" smtClean="0"/>
              <a:t>aware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the </a:t>
            </a:r>
            <a:r>
              <a:rPr lang="it-IT" dirty="0" err="1" smtClean="0"/>
              <a:t>expert</a:t>
            </a:r>
            <a:r>
              <a:rPr lang="it-IT" dirty="0" smtClean="0"/>
              <a:t> just in a </a:t>
            </a:r>
            <a:r>
              <a:rPr lang="it-IT" dirty="0" err="1" smtClean="0"/>
              <a:t>little</a:t>
            </a:r>
            <a:r>
              <a:rPr lang="it-IT" dirty="0" smtClean="0"/>
              <a:t> </a:t>
            </a:r>
            <a:r>
              <a:rPr lang="it-IT" dirty="0" err="1" smtClean="0"/>
              <a:t>piece</a:t>
            </a:r>
            <a:r>
              <a:rPr lang="it-IT" dirty="0" smtClean="0"/>
              <a:t> of human culture.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tend</a:t>
            </a:r>
            <a:r>
              <a:rPr lang="it-IT" dirty="0" smtClean="0"/>
              <a:t> to </a:t>
            </a:r>
            <a:r>
              <a:rPr lang="it-IT" dirty="0" err="1" smtClean="0"/>
              <a:t>feel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science is more </a:t>
            </a:r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the </a:t>
            </a:r>
            <a:r>
              <a:rPr lang="it-IT" dirty="0" err="1" smtClean="0"/>
              <a:t>rest</a:t>
            </a:r>
            <a:r>
              <a:rPr lang="it-IT" dirty="0" smtClean="0"/>
              <a:t>: </a:t>
            </a:r>
            <a:r>
              <a:rPr lang="it-IT" dirty="0" err="1" smtClean="0"/>
              <a:t>it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err="1" smtClean="0"/>
              <a:t>s</a:t>
            </a:r>
            <a:r>
              <a:rPr lang="it-IT" dirty="0" smtClean="0"/>
              <a:t> impossibile to talk </a:t>
            </a:r>
            <a:r>
              <a:rPr lang="it-IT" dirty="0" err="1" smtClean="0"/>
              <a:t>about</a:t>
            </a:r>
            <a:r>
              <a:rPr lang="it-IT" dirty="0" smtClean="0"/>
              <a:t>. And </a:t>
            </a:r>
            <a:r>
              <a:rPr lang="it-IT" dirty="0" err="1" smtClean="0"/>
              <a:t>everyone</a:t>
            </a:r>
            <a:r>
              <a:rPr lang="it-IT" dirty="0" smtClean="0"/>
              <a:t> of </a:t>
            </a:r>
            <a:r>
              <a:rPr lang="it-IT" dirty="0" err="1" smtClean="0"/>
              <a:t>them</a:t>
            </a:r>
            <a:r>
              <a:rPr lang="it-IT" dirty="0" smtClean="0"/>
              <a:t> is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conviced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feel</a:t>
            </a:r>
            <a:r>
              <a:rPr lang="it-IT" dirty="0" smtClean="0"/>
              <a:t> is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are no </a:t>
            </a:r>
            <a:r>
              <a:rPr lang="it-IT" dirty="0" err="1" smtClean="0"/>
              <a:t>border</a:t>
            </a:r>
            <a:r>
              <a:rPr lang="it-IT" dirty="0" smtClean="0"/>
              <a:t> </a:t>
            </a:r>
            <a:r>
              <a:rPr lang="it-IT" dirty="0" err="1" smtClean="0"/>
              <a:t>beetween</a:t>
            </a:r>
            <a:r>
              <a:rPr lang="it-IT" dirty="0" smtClean="0"/>
              <a:t> the </a:t>
            </a:r>
            <a:r>
              <a:rPr lang="it-IT" dirty="0" err="1" smtClean="0"/>
              <a:t>scientists</a:t>
            </a:r>
            <a:r>
              <a:rPr lang="it-IT" dirty="0" smtClean="0"/>
              <a:t> and the public. And </a:t>
            </a:r>
            <a:r>
              <a:rPr lang="it-IT" dirty="0" err="1" smtClean="0"/>
              <a:t>maybe</a:t>
            </a:r>
            <a:r>
              <a:rPr lang="it-IT" dirty="0" smtClean="0"/>
              <a:t>,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stop and </a:t>
            </a:r>
            <a:r>
              <a:rPr lang="it-IT" dirty="0" err="1" smtClean="0"/>
              <a:t>think</a:t>
            </a:r>
            <a:r>
              <a:rPr lang="it-IT" dirty="0" smtClean="0"/>
              <a:t>,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recognize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 in a public </a:t>
            </a:r>
            <a:r>
              <a:rPr lang="it-IT" dirty="0" err="1" smtClean="0"/>
              <a:t>debate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the </a:t>
            </a:r>
            <a:r>
              <a:rPr lang="it-IT" dirty="0" err="1" smtClean="0"/>
              <a:t>others</a:t>
            </a:r>
            <a:r>
              <a:rPr lang="it-IT" dirty="0" smtClean="0"/>
              <a:t>, just </a:t>
            </a:r>
            <a:r>
              <a:rPr lang="it-IT" dirty="0" err="1" smtClean="0"/>
              <a:t>because</a:t>
            </a:r>
            <a:r>
              <a:rPr lang="it-IT" dirty="0" smtClean="0"/>
              <a:t> in </a:t>
            </a:r>
            <a:r>
              <a:rPr lang="it-IT" dirty="0" err="1" smtClean="0"/>
              <a:t>another</a:t>
            </a:r>
            <a:r>
              <a:rPr lang="it-IT" dirty="0" smtClean="0"/>
              <a:t> public </a:t>
            </a:r>
            <a:r>
              <a:rPr lang="it-IT" dirty="0" err="1" smtClean="0"/>
              <a:t>debate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no more the </a:t>
            </a:r>
            <a:r>
              <a:rPr lang="it-IT" dirty="0" err="1" smtClean="0"/>
              <a:t>expert</a:t>
            </a:r>
            <a:r>
              <a:rPr lang="it-IT" dirty="0" smtClean="0"/>
              <a:t>. The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interviewed</a:t>
            </a:r>
            <a:r>
              <a:rPr lang="it-IT" dirty="0" smtClean="0"/>
              <a:t> for the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plants</a:t>
            </a:r>
            <a:r>
              <a:rPr lang="it-IT" dirty="0" smtClean="0"/>
              <a:t> is part of the general public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talk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abortion</a:t>
            </a:r>
            <a:r>
              <a:rPr lang="it-IT" dirty="0" smtClean="0"/>
              <a:t> or </a:t>
            </a:r>
            <a:r>
              <a:rPr lang="it-IT" dirty="0" err="1" smtClean="0"/>
              <a:t>stem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. (</a:t>
            </a:r>
            <a:r>
              <a:rPr lang="it-IT" dirty="0" err="1" smtClean="0"/>
              <a:t>consider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acculturated</a:t>
            </a:r>
            <a:r>
              <a:rPr lang="it-IT" dirty="0" smtClean="0"/>
              <a:t> public,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saw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…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doesn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smtClean="0"/>
              <a:t>t </a:t>
            </a:r>
            <a:r>
              <a:rPr lang="it-IT" dirty="0" err="1" smtClean="0"/>
              <a:t>change</a:t>
            </a:r>
            <a:r>
              <a:rPr lang="it-IT" dirty="0" smtClean="0"/>
              <a:t> so </a:t>
            </a:r>
            <a:r>
              <a:rPr lang="it-IT" dirty="0" err="1" smtClean="0"/>
              <a:t>much</a:t>
            </a:r>
            <a:r>
              <a:rPr lang="it-IT" dirty="0" smtClean="0"/>
              <a:t>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0085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Sometime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record, </a:t>
            </a:r>
            <a:r>
              <a:rPr lang="it-IT" dirty="0" err="1" smtClean="0"/>
              <a:t>as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case, </a:t>
            </a:r>
            <a:r>
              <a:rPr lang="it-IT" dirty="0" err="1" smtClean="0"/>
              <a:t>sometime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go live (more </a:t>
            </a:r>
            <a:r>
              <a:rPr lang="it-IT" dirty="0" err="1" smtClean="0"/>
              <a:t>often</a:t>
            </a:r>
            <a:r>
              <a:rPr lang="it-IT" smtClean="0"/>
              <a:t>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468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The radio is an old medium, compared to </a:t>
            </a:r>
            <a:r>
              <a:rPr lang="it-IT" dirty="0" err="1" smtClean="0"/>
              <a:t>television</a:t>
            </a:r>
            <a:r>
              <a:rPr lang="it-IT" dirty="0" smtClean="0"/>
              <a:t> or internet.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long </a:t>
            </a:r>
            <a:r>
              <a:rPr lang="it-IT" dirty="0" err="1" smtClean="0"/>
              <a:t>history</a:t>
            </a:r>
            <a:r>
              <a:rPr lang="it-IT" dirty="0" smtClean="0"/>
              <a:t> (</a:t>
            </a:r>
            <a:r>
              <a:rPr lang="it-IT" dirty="0" err="1" smtClean="0"/>
              <a:t>which</a:t>
            </a:r>
            <a:r>
              <a:rPr lang="it-IT" dirty="0" smtClean="0"/>
              <a:t> i </a:t>
            </a:r>
            <a:r>
              <a:rPr lang="it-IT" dirty="0" err="1" smtClean="0"/>
              <a:t>won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smtClean="0"/>
              <a:t>t </a:t>
            </a:r>
            <a:r>
              <a:rPr lang="it-IT" dirty="0" err="1" smtClean="0"/>
              <a:t>tell</a:t>
            </a:r>
            <a:r>
              <a:rPr lang="it-IT" dirty="0" smtClean="0"/>
              <a:t> to </a:t>
            </a:r>
            <a:r>
              <a:rPr lang="it-IT" dirty="0" err="1" smtClean="0"/>
              <a:t>you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moment…) and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peculiarityes</a:t>
            </a:r>
            <a:r>
              <a:rPr lang="it-IT" dirty="0" smtClean="0"/>
              <a:t>…</a:t>
            </a:r>
          </a:p>
          <a:p>
            <a:r>
              <a:rPr lang="it-IT" dirty="0" err="1" smtClean="0"/>
              <a:t>having</a:t>
            </a:r>
            <a:r>
              <a:rPr lang="it-IT" dirty="0" smtClean="0"/>
              <a:t> no images,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to deal with </a:t>
            </a:r>
            <a:r>
              <a:rPr lang="it-IT" dirty="0" err="1" smtClean="0"/>
              <a:t>emotions</a:t>
            </a:r>
            <a:r>
              <a:rPr lang="it-IT" dirty="0" smtClean="0"/>
              <a:t> and to </a:t>
            </a:r>
            <a:r>
              <a:rPr lang="it-IT" dirty="0" err="1" smtClean="0"/>
              <a:t>communicate</a:t>
            </a:r>
            <a:r>
              <a:rPr lang="it-IT" dirty="0" smtClean="0"/>
              <a:t> with </a:t>
            </a:r>
            <a:r>
              <a:rPr lang="it-IT" dirty="0" err="1" smtClean="0"/>
              <a:t>emotions</a:t>
            </a:r>
            <a:r>
              <a:rPr lang="it-IT" dirty="0" smtClean="0"/>
              <a:t>… (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 a </a:t>
            </a:r>
            <a:r>
              <a:rPr lang="it-IT" dirty="0" err="1" smtClean="0"/>
              <a:t>challenge</a:t>
            </a:r>
            <a:r>
              <a:rPr lang="it-IT" dirty="0" smtClean="0"/>
              <a:t>)</a:t>
            </a:r>
          </a:p>
          <a:p>
            <a:r>
              <a:rPr lang="it-IT" dirty="0" smtClean="0"/>
              <a:t>And the radio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listeners</a:t>
            </a:r>
            <a:r>
              <a:rPr lang="it-IT" dirty="0" smtClean="0"/>
              <a:t>…</a:t>
            </a:r>
          </a:p>
          <a:p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everyone</a:t>
            </a:r>
            <a:r>
              <a:rPr lang="it-IT" dirty="0" smtClean="0"/>
              <a:t> of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listens</a:t>
            </a:r>
            <a:r>
              <a:rPr lang="it-IT" dirty="0" smtClean="0"/>
              <a:t> to the radio in some part of the </a:t>
            </a:r>
            <a:r>
              <a:rPr lang="it-IT" dirty="0" err="1" smtClean="0"/>
              <a:t>day</a:t>
            </a:r>
            <a:r>
              <a:rPr lang="it-IT" dirty="0" smtClean="0"/>
              <a:t>: in the </a:t>
            </a:r>
            <a:r>
              <a:rPr lang="it-IT" dirty="0" err="1" smtClean="0"/>
              <a:t>morning</a:t>
            </a:r>
            <a:r>
              <a:rPr lang="it-IT" dirty="0" smtClean="0"/>
              <a:t>, </a:t>
            </a:r>
            <a:r>
              <a:rPr lang="it-IT" dirty="0" err="1" smtClean="0"/>
              <a:t>mostly</a:t>
            </a:r>
            <a:r>
              <a:rPr lang="it-IT" dirty="0" smtClean="0"/>
              <a:t>, or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driving</a:t>
            </a:r>
            <a:r>
              <a:rPr lang="it-IT" dirty="0" smtClean="0"/>
              <a:t> in the </a:t>
            </a:r>
            <a:r>
              <a:rPr lang="it-IT" dirty="0" err="1" smtClean="0"/>
              <a:t>traffic</a:t>
            </a:r>
            <a:r>
              <a:rPr lang="it-IT" dirty="0" smtClean="0"/>
              <a:t>. In metro station, </a:t>
            </a:r>
            <a:r>
              <a:rPr lang="it-IT" dirty="0" err="1" smtClean="0"/>
              <a:t>waiting</a:t>
            </a:r>
            <a:r>
              <a:rPr lang="it-IT" dirty="0" smtClean="0"/>
              <a:t>  for the </a:t>
            </a:r>
            <a:r>
              <a:rPr lang="it-IT" dirty="0" err="1" smtClean="0"/>
              <a:t>train</a:t>
            </a:r>
            <a:r>
              <a:rPr lang="it-IT" dirty="0" smtClean="0"/>
              <a:t>, or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doing</a:t>
            </a:r>
            <a:r>
              <a:rPr lang="it-IT" dirty="0" smtClean="0"/>
              <a:t> </a:t>
            </a:r>
            <a:r>
              <a:rPr lang="it-IT" dirty="0" err="1" smtClean="0"/>
              <a:t>homework</a:t>
            </a:r>
            <a:r>
              <a:rPr lang="it-IT" dirty="0" smtClean="0"/>
              <a:t> or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writing</a:t>
            </a:r>
            <a:r>
              <a:rPr lang="it-IT" dirty="0" smtClean="0"/>
              <a:t>…</a:t>
            </a:r>
          </a:p>
          <a:p>
            <a:endParaRPr lang="it-IT" dirty="0" smtClean="0"/>
          </a:p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why</a:t>
            </a:r>
            <a:r>
              <a:rPr lang="it-IT" dirty="0" smtClean="0"/>
              <a:t> is radio </a:t>
            </a:r>
            <a:r>
              <a:rPr lang="it-IT" dirty="0" err="1" smtClean="0"/>
              <a:t>listening</a:t>
            </a:r>
            <a:r>
              <a:rPr lang="it-IT" dirty="0" smtClean="0"/>
              <a:t> so common and so </a:t>
            </a:r>
            <a:r>
              <a:rPr lang="it-IT" dirty="0" err="1" smtClean="0"/>
              <a:t>widespread</a:t>
            </a:r>
            <a:r>
              <a:rPr lang="it-IT" dirty="0" smtClean="0"/>
              <a:t>?</a:t>
            </a:r>
          </a:p>
          <a:p>
            <a:r>
              <a:rPr lang="it-IT" dirty="0" err="1" smtClean="0"/>
              <a:t>Because</a:t>
            </a:r>
            <a:r>
              <a:rPr lang="it-IT" dirty="0" smtClean="0"/>
              <a:t> of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obvious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… The radio is…</a:t>
            </a:r>
          </a:p>
          <a:p>
            <a:r>
              <a:rPr lang="it-IT" dirty="0" err="1" smtClean="0"/>
              <a:t>Flexible</a:t>
            </a:r>
            <a:r>
              <a:rPr lang="it-IT" dirty="0" smtClean="0"/>
              <a:t>, volatile, light and </a:t>
            </a:r>
            <a:r>
              <a:rPr lang="it-IT" dirty="0" smtClean="0">
                <a:hlinkClick r:id="rId3"/>
              </a:rPr>
              <a:t>cheap</a:t>
            </a:r>
            <a:r>
              <a:rPr lang="it-IT" dirty="0" smtClean="0"/>
              <a:t>, </a:t>
            </a:r>
            <a:r>
              <a:rPr lang="it-IT" dirty="0" smtClean="0">
                <a:hlinkClick r:id="rId4" action="ppaction://hlinkfile"/>
              </a:rPr>
              <a:t>immediate</a:t>
            </a:r>
            <a:r>
              <a:rPr lang="it-IT" dirty="0" smtClean="0"/>
              <a:t>, </a:t>
            </a:r>
            <a:r>
              <a:rPr lang="it-IT" dirty="0" smtClean="0">
                <a:hlinkClick r:id="rId5" action="ppaction://hlinkfile"/>
              </a:rPr>
              <a:t>narrative</a:t>
            </a:r>
            <a:r>
              <a:rPr lang="it-IT" dirty="0" smtClean="0"/>
              <a:t>, </a:t>
            </a:r>
            <a:r>
              <a:rPr lang="it-IT" dirty="0" smtClean="0">
                <a:hlinkClick r:id="rId4" action="ppaction://hlinkpres?slideindex=1&amp;slidetitle="/>
              </a:rPr>
              <a:t>intimate</a:t>
            </a:r>
            <a:r>
              <a:rPr lang="it-IT" dirty="0" smtClean="0"/>
              <a:t> , </a:t>
            </a:r>
            <a:r>
              <a:rPr lang="it-IT" dirty="0" err="1" smtClean="0"/>
              <a:t>interactive</a:t>
            </a:r>
            <a:r>
              <a:rPr lang="it-IT" dirty="0" smtClean="0"/>
              <a:t>, </a:t>
            </a:r>
            <a:r>
              <a:rPr lang="en-GB" dirty="0" smtClean="0"/>
              <a:t>warm, “close to listener”, cheap to produce and cheap to listen to. And you can listen to it everywhere.</a:t>
            </a:r>
          </a:p>
          <a:p>
            <a:r>
              <a:rPr lang="it-IT" dirty="0" err="1" smtClean="0"/>
              <a:t>includes</a:t>
            </a:r>
            <a:r>
              <a:rPr lang="it-IT" dirty="0" smtClean="0"/>
              <a:t> the </a:t>
            </a:r>
            <a:r>
              <a:rPr lang="it-IT" dirty="0" err="1" smtClean="0"/>
              <a:t>listeners</a:t>
            </a:r>
            <a:r>
              <a:rPr lang="it-IT" dirty="0" smtClean="0"/>
              <a:t> in </a:t>
            </a:r>
            <a:r>
              <a:rPr lang="it-IT" dirty="0" err="1" smtClean="0"/>
              <a:t>events</a:t>
            </a:r>
            <a:r>
              <a:rPr lang="it-IT" dirty="0" smtClean="0"/>
              <a:t>, </a:t>
            </a:r>
            <a:r>
              <a:rPr lang="it-IT" dirty="0" err="1" smtClean="0"/>
              <a:t>mixes</a:t>
            </a:r>
            <a:r>
              <a:rPr lang="it-IT" dirty="0" smtClean="0"/>
              <a:t> private and public </a:t>
            </a:r>
            <a:r>
              <a:rPr lang="it-IT" dirty="0" err="1" smtClean="0"/>
              <a:t>spaces</a:t>
            </a:r>
            <a:r>
              <a:rPr lang="it-IT" dirty="0" smtClean="0"/>
              <a:t>, </a:t>
            </a:r>
            <a:r>
              <a:rPr lang="en-GB" dirty="0" smtClean="0"/>
              <a:t>promotes participation and engagement, allows controversies to be discussed gently, invites to relate what is discussed with outside world, allows the expression of intentions and intimate motivations of the scientists (</a:t>
            </a:r>
            <a:r>
              <a:rPr lang="en-GB" i="1" dirty="0" smtClean="0"/>
              <a:t>what</a:t>
            </a:r>
            <a:r>
              <a:rPr lang="en-GB" dirty="0" smtClean="0"/>
              <a:t> you do, but also </a:t>
            </a:r>
            <a:r>
              <a:rPr lang="en-GB" i="1" dirty="0" smtClean="0"/>
              <a:t>why</a:t>
            </a:r>
            <a:r>
              <a:rPr lang="en-GB" dirty="0" smtClean="0"/>
              <a:t> you do it...)</a:t>
            </a:r>
            <a:r>
              <a:rPr lang="fr-FR" dirty="0" smtClean="0"/>
              <a:t>, </a:t>
            </a:r>
            <a:r>
              <a:rPr lang="en-GB" dirty="0" smtClean="0"/>
              <a:t>accompanies</a:t>
            </a:r>
            <a:r>
              <a:rPr lang="en-GB" sz="1300" dirty="0" smtClean="0"/>
              <a:t> </a:t>
            </a:r>
            <a:r>
              <a:rPr lang="en-GB" dirty="0" smtClean="0"/>
              <a:t>life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0813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The science </a:t>
            </a:r>
            <a:r>
              <a:rPr lang="it-IT" sz="1200" dirty="0" err="1" smtClean="0"/>
              <a:t>appear</a:t>
            </a:r>
            <a:r>
              <a:rPr lang="it-IT" sz="1200" baseline="0" dirty="0" smtClean="0"/>
              <a:t> to be the opposite: </a:t>
            </a:r>
            <a:r>
              <a:rPr lang="it-IT" sz="1200" baseline="0" dirty="0" err="1" smtClean="0"/>
              <a:t>it</a:t>
            </a:r>
            <a:r>
              <a:rPr lang="it-IT" sz="1200" baseline="0" dirty="0" smtClean="0"/>
              <a:t> is</a:t>
            </a:r>
            <a:endParaRPr lang="it-IT" sz="1200" dirty="0" smtClean="0"/>
          </a:p>
          <a:p>
            <a:r>
              <a:rPr lang="it-IT" sz="1200" dirty="0" err="1" smtClean="0"/>
              <a:t>complex</a:t>
            </a:r>
            <a:r>
              <a:rPr lang="it-IT" sz="1200" dirty="0" smtClean="0"/>
              <a:t>, </a:t>
            </a:r>
            <a:r>
              <a:rPr lang="it-IT" sz="1200" dirty="0" err="1" smtClean="0"/>
              <a:t>It</a:t>
            </a:r>
            <a:r>
              <a:rPr lang="it-IT" sz="1200" dirty="0" smtClean="0"/>
              <a:t> </a:t>
            </a:r>
            <a:r>
              <a:rPr lang="it-IT" sz="1200" dirty="0" err="1" smtClean="0"/>
              <a:t>works</a:t>
            </a:r>
            <a:r>
              <a:rPr lang="it-IT" sz="1200" dirty="0" smtClean="0"/>
              <a:t> with images</a:t>
            </a:r>
            <a:r>
              <a:rPr lang="it-IT" sz="1200" baseline="0" dirty="0" smtClean="0"/>
              <a:t> </a:t>
            </a:r>
            <a:r>
              <a:rPr lang="it-IT" sz="1200" dirty="0" smtClean="0"/>
              <a:t>and </a:t>
            </a:r>
            <a:r>
              <a:rPr lang="it-IT" sz="1200" dirty="0" err="1" smtClean="0"/>
              <a:t>cumulates</a:t>
            </a:r>
            <a:r>
              <a:rPr lang="it-IT" sz="1200" dirty="0" smtClean="0"/>
              <a:t> </a:t>
            </a:r>
            <a:r>
              <a:rPr lang="it-IT" sz="1200" dirty="0" err="1" smtClean="0"/>
              <a:t>knowledge</a:t>
            </a:r>
            <a:r>
              <a:rPr lang="it-IT" sz="1200" dirty="0" smtClean="0"/>
              <a:t>…</a:t>
            </a:r>
          </a:p>
          <a:p>
            <a:endParaRPr lang="it-IT" sz="1200" dirty="0" smtClean="0"/>
          </a:p>
          <a:p>
            <a:r>
              <a:rPr lang="it-IT" sz="1200" dirty="0" err="1" smtClean="0"/>
              <a:t>But</a:t>
            </a:r>
            <a:r>
              <a:rPr lang="it-IT" sz="1200" dirty="0" smtClean="0"/>
              <a:t> science is </a:t>
            </a:r>
            <a:r>
              <a:rPr lang="it-IT" sz="1200" dirty="0" err="1" smtClean="0"/>
              <a:t>even</a:t>
            </a:r>
            <a:r>
              <a:rPr lang="it-IT" sz="1200" dirty="0" smtClean="0"/>
              <a:t> </a:t>
            </a:r>
            <a:r>
              <a:rPr lang="it-IT" sz="1200" dirty="0" err="1" smtClean="0"/>
              <a:t>debate</a:t>
            </a:r>
            <a:r>
              <a:rPr lang="it-IT" sz="1200" dirty="0" smtClean="0"/>
              <a:t>:</a:t>
            </a:r>
            <a:r>
              <a:rPr lang="it-IT" sz="1200" baseline="0" dirty="0" smtClean="0"/>
              <a:t> </a:t>
            </a:r>
            <a:r>
              <a:rPr lang="it-IT" sz="1200" dirty="0" err="1" smtClean="0"/>
              <a:t>energy</a:t>
            </a:r>
            <a:r>
              <a:rPr lang="it-IT" sz="1200" dirty="0" smtClean="0"/>
              <a:t> policy, living </a:t>
            </a:r>
            <a:r>
              <a:rPr lang="it-IT" sz="1200" dirty="0" err="1" smtClean="0"/>
              <a:t>will</a:t>
            </a:r>
            <a:r>
              <a:rPr lang="it-IT" sz="1200" dirty="0" smtClean="0"/>
              <a:t>, </a:t>
            </a:r>
            <a:r>
              <a:rPr lang="it-IT" sz="1200" dirty="0" err="1" smtClean="0"/>
              <a:t>health</a:t>
            </a:r>
            <a:r>
              <a:rPr lang="it-IT" sz="1200" dirty="0" smtClean="0"/>
              <a:t> policy, </a:t>
            </a:r>
            <a:r>
              <a:rPr lang="it-IT" sz="1200" dirty="0" err="1" smtClean="0"/>
              <a:t>climate</a:t>
            </a:r>
            <a:r>
              <a:rPr lang="it-IT" sz="1200" dirty="0" smtClean="0"/>
              <a:t> </a:t>
            </a:r>
            <a:r>
              <a:rPr lang="it-IT" sz="1200" dirty="0" err="1" smtClean="0"/>
              <a:t>changes</a:t>
            </a:r>
            <a:r>
              <a:rPr lang="it-IT" sz="1200" dirty="0" smtClean="0"/>
              <a:t>, </a:t>
            </a:r>
            <a:r>
              <a:rPr lang="it-IT" sz="1200" dirty="0" err="1" smtClean="0"/>
              <a:t>stem</a:t>
            </a:r>
            <a:r>
              <a:rPr lang="it-IT" sz="1200" dirty="0" smtClean="0"/>
              <a:t> </a:t>
            </a:r>
            <a:r>
              <a:rPr lang="it-IT" sz="1200" dirty="0" err="1" smtClean="0"/>
              <a:t>cells</a:t>
            </a:r>
            <a:r>
              <a:rPr lang="it-IT" sz="1200" dirty="0" smtClean="0"/>
              <a:t>, </a:t>
            </a:r>
            <a:r>
              <a:rPr lang="it-IT" sz="1200" dirty="0" err="1" smtClean="0"/>
              <a:t>laws</a:t>
            </a:r>
            <a:r>
              <a:rPr lang="it-IT" sz="1200" baseline="0" dirty="0" smtClean="0"/>
              <a:t> on </a:t>
            </a:r>
            <a:r>
              <a:rPr lang="it-IT" sz="1200" baseline="0" dirty="0" err="1" smtClean="0"/>
              <a:t>research</a:t>
            </a:r>
            <a:r>
              <a:rPr lang="it-IT" sz="1200" baseline="0" dirty="0" smtClean="0"/>
              <a:t>…</a:t>
            </a:r>
          </a:p>
          <a:p>
            <a:r>
              <a:rPr lang="it-IT" sz="1200" baseline="0" dirty="0" err="1" smtClean="0"/>
              <a:t>That’s</a:t>
            </a:r>
            <a:r>
              <a:rPr lang="it-IT" sz="1200" baseline="0" dirty="0" smtClean="0"/>
              <a:t> </a:t>
            </a:r>
            <a:r>
              <a:rPr lang="it-IT" sz="1200" baseline="0" dirty="0" err="1" smtClean="0"/>
              <a:t>how</a:t>
            </a:r>
            <a:r>
              <a:rPr lang="it-IT" sz="1200" baseline="0" dirty="0" smtClean="0"/>
              <a:t> science </a:t>
            </a:r>
            <a:r>
              <a:rPr lang="it-IT" sz="1200" baseline="0" dirty="0" err="1" smtClean="0"/>
              <a:t>works</a:t>
            </a:r>
            <a:r>
              <a:rPr lang="it-IT" sz="1200" baseline="0" dirty="0" smtClean="0"/>
              <a:t> in the radio. </a:t>
            </a:r>
            <a:r>
              <a:rPr lang="it-IT" sz="1200" baseline="0" dirty="0" err="1" smtClean="0"/>
              <a:t>Debate</a:t>
            </a:r>
            <a:r>
              <a:rPr lang="it-IT" sz="1200" baseline="0" dirty="0" smtClean="0"/>
              <a:t>.</a:t>
            </a:r>
            <a:endParaRPr lang="it-IT" sz="1200" dirty="0" smtClean="0"/>
          </a:p>
          <a:p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897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Three </a:t>
            </a:r>
            <a:r>
              <a:rPr lang="it-IT" dirty="0" err="1" smtClean="0"/>
              <a:t>components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From </a:t>
            </a:r>
            <a:r>
              <a:rPr lang="it-IT" dirty="0" err="1" smtClean="0"/>
              <a:t>now</a:t>
            </a:r>
            <a:r>
              <a:rPr lang="it-IT" dirty="0" smtClean="0"/>
              <a:t> on, i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err="1" smtClean="0"/>
              <a:t>ll</a:t>
            </a:r>
            <a:r>
              <a:rPr lang="it-IT" dirty="0" smtClean="0"/>
              <a:t> talk </a:t>
            </a:r>
            <a:r>
              <a:rPr lang="it-IT" dirty="0" err="1" smtClean="0"/>
              <a:t>mostly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the radio </a:t>
            </a:r>
            <a:r>
              <a:rPr lang="it-IT" dirty="0" err="1" smtClean="0"/>
              <a:t>program</a:t>
            </a:r>
            <a:r>
              <a:rPr lang="it-IT" dirty="0" smtClean="0"/>
              <a:t> i </a:t>
            </a:r>
            <a:r>
              <a:rPr lang="it-IT" dirty="0" err="1" smtClean="0"/>
              <a:t>know</a:t>
            </a:r>
            <a:r>
              <a:rPr lang="it-IT" dirty="0" smtClean="0"/>
              <a:t> best: radio3 scienza, </a:t>
            </a:r>
            <a:r>
              <a:rPr lang="it-IT" dirty="0" err="1" smtClean="0"/>
              <a:t>which</a:t>
            </a:r>
            <a:r>
              <a:rPr lang="it-IT" dirty="0" smtClean="0"/>
              <a:t> is the </a:t>
            </a:r>
            <a:r>
              <a:rPr lang="it-IT" dirty="0" err="1" smtClean="0"/>
              <a:t>one</a:t>
            </a:r>
            <a:r>
              <a:rPr lang="it-IT" dirty="0" smtClean="0"/>
              <a:t> i work for, </a:t>
            </a:r>
            <a:r>
              <a:rPr lang="it-IT" dirty="0" err="1" smtClean="0"/>
              <a:t>since</a:t>
            </a:r>
            <a:r>
              <a:rPr lang="it-IT" dirty="0" smtClean="0"/>
              <a:t> 2005.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880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At radio rai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dont’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anymore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counting</a:t>
            </a:r>
            <a:r>
              <a:rPr lang="it-IT" baseline="0" dirty="0" smtClean="0"/>
              <a:t> is far more </a:t>
            </a:r>
            <a:r>
              <a:rPr lang="it-IT" baseline="0" dirty="0" err="1" smtClean="0"/>
              <a:t>complicated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listen</a:t>
            </a:r>
            <a:r>
              <a:rPr lang="it-IT" baseline="0" dirty="0" smtClean="0"/>
              <a:t> the radio </a:t>
            </a:r>
            <a:r>
              <a:rPr lang="it-IT" baseline="0" dirty="0" err="1" smtClean="0"/>
              <a:t>through</a:t>
            </a:r>
            <a:r>
              <a:rPr lang="it-IT" baseline="0" dirty="0" smtClean="0"/>
              <a:t> the internet</a:t>
            </a:r>
          </a:p>
          <a:p>
            <a:r>
              <a:rPr lang="it-IT" baseline="0" dirty="0" smtClean="0"/>
              <a:t>In the radio </a:t>
            </a:r>
            <a:r>
              <a:rPr lang="it-IT" baseline="0" dirty="0" err="1" smtClean="0"/>
              <a:t>program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i’ve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worked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seven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had </a:t>
            </a:r>
            <a:r>
              <a:rPr lang="it-IT" baseline="0" dirty="0" err="1" smtClean="0"/>
              <a:t>three</a:t>
            </a:r>
            <a:r>
              <a:rPr lang="it-IT" baseline="0" dirty="0" smtClean="0"/>
              <a:t> ways (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) to </a:t>
            </a:r>
            <a:r>
              <a:rPr lang="it-IT" baseline="0" dirty="0" err="1" smtClean="0"/>
              <a:t>communicate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public:</a:t>
            </a:r>
          </a:p>
          <a:p>
            <a:endParaRPr lang="it-IT" dirty="0" smtClean="0"/>
          </a:p>
          <a:p>
            <a:r>
              <a:rPr lang="it-IT" dirty="0" smtClean="0"/>
              <a:t>First: the</a:t>
            </a:r>
            <a:r>
              <a:rPr lang="it-IT" baseline="0" dirty="0" smtClean="0"/>
              <a:t> email</a:t>
            </a:r>
          </a:p>
          <a:p>
            <a:endParaRPr lang="it-IT" baseline="0" dirty="0" smtClean="0"/>
          </a:p>
          <a:p>
            <a:r>
              <a:rPr lang="it-IT" dirty="0" smtClean="0"/>
              <a:t>First of </a:t>
            </a:r>
            <a:r>
              <a:rPr lang="it-IT" dirty="0" err="1" smtClean="0"/>
              <a:t>all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an email and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 to </a:t>
            </a:r>
            <a:r>
              <a:rPr lang="it-IT" dirty="0" err="1" smtClean="0"/>
              <a:t>us</a:t>
            </a:r>
            <a:r>
              <a:rPr lang="it-IT" dirty="0" smtClean="0"/>
              <a:t>.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ask</a:t>
            </a:r>
            <a:r>
              <a:rPr lang="it-IT" dirty="0" smtClean="0"/>
              <a:t> information (</a:t>
            </a:r>
            <a:r>
              <a:rPr lang="it-IT" dirty="0" err="1" smtClean="0"/>
              <a:t>as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case),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ideas</a:t>
            </a:r>
            <a:r>
              <a:rPr lang="it-IT" dirty="0" smtClean="0"/>
              <a:t>,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r>
              <a:rPr lang="it-IT" dirty="0" smtClean="0"/>
              <a:t>,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criticize</a:t>
            </a:r>
            <a:r>
              <a:rPr lang="it-IT" dirty="0" smtClean="0"/>
              <a:t>…</a:t>
            </a:r>
          </a:p>
          <a:p>
            <a:r>
              <a:rPr lang="it-IT" altLang="ja-JP" dirty="0" smtClean="0">
                <a:latin typeface="+mn-lt"/>
              </a:rPr>
              <a:t>I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smtClean="0"/>
              <a:t>ve </a:t>
            </a:r>
            <a:r>
              <a:rPr lang="it-IT" dirty="0" err="1" smtClean="0"/>
              <a:t>copied</a:t>
            </a:r>
            <a:r>
              <a:rPr lang="it-IT" dirty="0" smtClean="0"/>
              <a:t> some of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emails</a:t>
            </a:r>
            <a:r>
              <a:rPr lang="it-IT" dirty="0" smtClean="0"/>
              <a:t>. </a:t>
            </a:r>
            <a:r>
              <a:rPr lang="it-IT" dirty="0" err="1" smtClean="0"/>
              <a:t>They</a:t>
            </a:r>
            <a:r>
              <a:rPr lang="it-IT" dirty="0" smtClean="0"/>
              <a:t> are in </a:t>
            </a:r>
            <a:r>
              <a:rPr lang="it-IT" dirty="0" err="1" smtClean="0"/>
              <a:t>italian</a:t>
            </a:r>
            <a:r>
              <a:rPr lang="it-IT" dirty="0" smtClean="0"/>
              <a:t> (and 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copied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err="1" smtClean="0"/>
              <a:t>exactly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came</a:t>
            </a:r>
            <a:r>
              <a:rPr lang="it-IT" dirty="0" smtClean="0"/>
              <a:t>,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changing</a:t>
            </a:r>
            <a:r>
              <a:rPr lang="it-IT" dirty="0" smtClean="0"/>
              <a:t> a word. I just </a:t>
            </a:r>
            <a:r>
              <a:rPr lang="it-IT" dirty="0" err="1" smtClean="0"/>
              <a:t>cutted</a:t>
            </a:r>
            <a:r>
              <a:rPr lang="it-IT" dirty="0" smtClean="0"/>
              <a:t> </a:t>
            </a:r>
            <a:r>
              <a:rPr lang="it-IT" dirty="0" err="1" smtClean="0"/>
              <a:t>something</a:t>
            </a:r>
            <a:r>
              <a:rPr lang="it-IT" dirty="0" smtClean="0"/>
              <a:t>,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long).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207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Sometimes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really</a:t>
            </a:r>
            <a:r>
              <a:rPr lang="it-IT" dirty="0" smtClean="0"/>
              <a:t> do </a:t>
            </a:r>
            <a:r>
              <a:rPr lang="it-IT" dirty="0" err="1" smtClean="0"/>
              <a:t>it</a:t>
            </a:r>
            <a:r>
              <a:rPr lang="it-IT" dirty="0" smtClean="0"/>
              <a:t>: </a:t>
            </a:r>
            <a:r>
              <a:rPr lang="it-IT" dirty="0" err="1" smtClean="0"/>
              <a:t>we</a:t>
            </a:r>
            <a:r>
              <a:rPr lang="it-IT" dirty="0" smtClean="0"/>
              <a:t> call </a:t>
            </a:r>
            <a:r>
              <a:rPr lang="it-IT" dirty="0" err="1" smtClean="0"/>
              <a:t>them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speak</a:t>
            </a:r>
            <a:r>
              <a:rPr lang="it-IT" dirty="0" smtClean="0"/>
              <a:t> with </a:t>
            </a:r>
            <a:r>
              <a:rPr lang="it-IT" dirty="0" err="1" smtClean="0"/>
              <a:t>them</a:t>
            </a:r>
            <a:r>
              <a:rPr lang="it-IT" dirty="0" smtClean="0"/>
              <a:t>. And </a:t>
            </a:r>
            <a:r>
              <a:rPr lang="it-IT" dirty="0" err="1" smtClean="0"/>
              <a:t>sometimes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invite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happened</a:t>
            </a:r>
            <a:r>
              <a:rPr lang="it-IT" dirty="0" smtClean="0"/>
              <a:t> to on </a:t>
            </a:r>
            <a:r>
              <a:rPr lang="it-IT" dirty="0" err="1" smtClean="0"/>
              <a:t>blind</a:t>
            </a:r>
            <a:r>
              <a:rPr lang="it-IT" dirty="0" smtClean="0"/>
              <a:t> </a:t>
            </a:r>
            <a:r>
              <a:rPr lang="it-IT" dirty="0" err="1" smtClean="0"/>
              <a:t>guy</a:t>
            </a:r>
            <a:r>
              <a:rPr lang="it-IT" dirty="0" smtClean="0"/>
              <a:t>. And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best </a:t>
            </a:r>
            <a:r>
              <a:rPr lang="it-IT" dirty="0" err="1" smtClean="0"/>
              <a:t>program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did</a:t>
            </a:r>
            <a:r>
              <a:rPr lang="it-IT" dirty="0" smtClean="0"/>
              <a:t>. He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blind</a:t>
            </a:r>
            <a:r>
              <a:rPr lang="it-IT" dirty="0" smtClean="0"/>
              <a:t>, he had no </a:t>
            </a:r>
            <a:r>
              <a:rPr lang="it-IT" dirty="0" err="1" smtClean="0"/>
              <a:t>problem</a:t>
            </a:r>
            <a:r>
              <a:rPr lang="it-IT" dirty="0" smtClean="0"/>
              <a:t> to talk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looking</a:t>
            </a:r>
            <a:r>
              <a:rPr lang="it-IT" dirty="0" smtClean="0"/>
              <a:t> the </a:t>
            </a:r>
            <a:r>
              <a:rPr lang="it-IT" dirty="0" err="1" smtClean="0"/>
              <a:t>others</a:t>
            </a:r>
            <a:r>
              <a:rPr lang="it-IT" dirty="0" smtClean="0"/>
              <a:t> in the </a:t>
            </a:r>
            <a:r>
              <a:rPr lang="it-IT" dirty="0" err="1" smtClean="0"/>
              <a:t>eyes</a:t>
            </a:r>
            <a:r>
              <a:rPr lang="it-IT" dirty="0" smtClean="0"/>
              <a:t>!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647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Sometimes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really</a:t>
            </a:r>
            <a:r>
              <a:rPr lang="it-IT" dirty="0" smtClean="0"/>
              <a:t> do </a:t>
            </a:r>
            <a:r>
              <a:rPr lang="it-IT" dirty="0" err="1" smtClean="0"/>
              <a:t>it</a:t>
            </a:r>
            <a:r>
              <a:rPr lang="it-IT" dirty="0" smtClean="0"/>
              <a:t>: </a:t>
            </a:r>
            <a:r>
              <a:rPr lang="it-IT" dirty="0" err="1" smtClean="0"/>
              <a:t>we</a:t>
            </a:r>
            <a:r>
              <a:rPr lang="it-IT" dirty="0" smtClean="0"/>
              <a:t> call </a:t>
            </a:r>
            <a:r>
              <a:rPr lang="it-IT" dirty="0" err="1" smtClean="0"/>
              <a:t>them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speak</a:t>
            </a:r>
            <a:r>
              <a:rPr lang="it-IT" dirty="0" smtClean="0"/>
              <a:t> with </a:t>
            </a:r>
            <a:r>
              <a:rPr lang="it-IT" dirty="0" err="1" smtClean="0"/>
              <a:t>them</a:t>
            </a:r>
            <a:r>
              <a:rPr lang="it-IT" dirty="0" smtClean="0"/>
              <a:t>. And </a:t>
            </a:r>
            <a:r>
              <a:rPr lang="it-IT" dirty="0" err="1" smtClean="0"/>
              <a:t>sometimes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invite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happened</a:t>
            </a:r>
            <a:r>
              <a:rPr lang="it-IT" dirty="0" smtClean="0"/>
              <a:t> to on </a:t>
            </a:r>
            <a:r>
              <a:rPr lang="it-IT" dirty="0" err="1" smtClean="0"/>
              <a:t>blind</a:t>
            </a:r>
            <a:r>
              <a:rPr lang="it-IT" dirty="0" smtClean="0"/>
              <a:t> </a:t>
            </a:r>
            <a:r>
              <a:rPr lang="it-IT" dirty="0" err="1" smtClean="0"/>
              <a:t>guy</a:t>
            </a:r>
            <a:r>
              <a:rPr lang="it-IT" dirty="0" smtClean="0"/>
              <a:t>. And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best </a:t>
            </a:r>
            <a:r>
              <a:rPr lang="it-IT" dirty="0" err="1" smtClean="0"/>
              <a:t>program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did</a:t>
            </a:r>
            <a:r>
              <a:rPr lang="it-IT" dirty="0" smtClean="0"/>
              <a:t>. He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blind</a:t>
            </a:r>
            <a:r>
              <a:rPr lang="it-IT" dirty="0" smtClean="0"/>
              <a:t>, he had no </a:t>
            </a:r>
            <a:r>
              <a:rPr lang="it-IT" dirty="0" err="1" smtClean="0"/>
              <a:t>problem</a:t>
            </a:r>
            <a:r>
              <a:rPr lang="it-IT" dirty="0" smtClean="0"/>
              <a:t> to talk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looking</a:t>
            </a:r>
            <a:r>
              <a:rPr lang="it-IT" dirty="0" smtClean="0"/>
              <a:t> the </a:t>
            </a:r>
            <a:r>
              <a:rPr lang="it-IT" dirty="0" err="1" smtClean="0"/>
              <a:t>others</a:t>
            </a:r>
            <a:r>
              <a:rPr lang="it-IT" dirty="0" smtClean="0"/>
              <a:t> in the </a:t>
            </a:r>
            <a:r>
              <a:rPr lang="it-IT" dirty="0" err="1" smtClean="0"/>
              <a:t>eyes</a:t>
            </a:r>
            <a:r>
              <a:rPr lang="it-IT" dirty="0" smtClean="0"/>
              <a:t>!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498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He </a:t>
            </a:r>
            <a:r>
              <a:rPr lang="it-IT" dirty="0" err="1" smtClean="0"/>
              <a:t>feels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to </a:t>
            </a:r>
            <a:r>
              <a:rPr lang="it-IT" dirty="0" err="1" smtClean="0"/>
              <a:t>us</a:t>
            </a:r>
            <a:r>
              <a:rPr lang="it-IT" dirty="0" smtClean="0"/>
              <a:t> and he </a:t>
            </a:r>
            <a:r>
              <a:rPr lang="it-IT" dirty="0" err="1" smtClean="0"/>
              <a:t>writes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a </a:t>
            </a:r>
            <a:r>
              <a:rPr lang="it-IT" dirty="0" err="1" smtClean="0"/>
              <a:t>program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abortion</a:t>
            </a:r>
            <a:r>
              <a:rPr lang="it-IT" dirty="0" smtClean="0"/>
              <a:t> and abortive </a:t>
            </a:r>
            <a:r>
              <a:rPr lang="it-IT" dirty="0" err="1" smtClean="0"/>
              <a:t>pills</a:t>
            </a:r>
            <a:r>
              <a:rPr lang="it-IT" dirty="0" smtClean="0"/>
              <a:t>: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italian</a:t>
            </a:r>
            <a:r>
              <a:rPr lang="it-IT" dirty="0" smtClean="0"/>
              <a:t> law (and the </a:t>
            </a:r>
            <a:r>
              <a:rPr lang="it-IT" dirty="0" err="1" smtClean="0"/>
              <a:t>italian</a:t>
            </a:r>
            <a:r>
              <a:rPr lang="it-IT" dirty="0" smtClean="0"/>
              <a:t> way to </a:t>
            </a:r>
            <a:r>
              <a:rPr lang="it-IT" dirty="0" err="1" smtClean="0"/>
              <a:t>implement</a:t>
            </a:r>
            <a:r>
              <a:rPr lang="it-IT" dirty="0" smtClean="0"/>
              <a:t> (?) </a:t>
            </a:r>
            <a:r>
              <a:rPr lang="it-IT" dirty="0" err="1" smtClean="0"/>
              <a:t>laws</a:t>
            </a:r>
            <a:r>
              <a:rPr lang="it-IT" dirty="0" smtClean="0"/>
              <a:t>) is in </a:t>
            </a:r>
            <a:r>
              <a:rPr lang="it-IT" dirty="0" err="1" smtClean="0"/>
              <a:t>this</a:t>
            </a:r>
            <a:r>
              <a:rPr lang="it-IT" dirty="0" smtClean="0"/>
              <a:t> case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restrictive</a:t>
            </a:r>
            <a:r>
              <a:rPr lang="it-IT" dirty="0" smtClean="0"/>
              <a:t>, compared to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european</a:t>
            </a:r>
            <a:r>
              <a:rPr lang="it-IT" dirty="0" smtClean="0"/>
              <a:t> country.</a:t>
            </a:r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astonished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see</a:t>
            </a:r>
            <a:r>
              <a:rPr lang="it-IT" dirty="0" smtClean="0"/>
              <a:t>, he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he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 to a friend. He </a:t>
            </a:r>
            <a:r>
              <a:rPr lang="it-IT" dirty="0" err="1" smtClean="0"/>
              <a:t>knows</a:t>
            </a:r>
            <a:r>
              <a:rPr lang="it-IT" dirty="0" smtClean="0"/>
              <a:t>, he </a:t>
            </a:r>
            <a:r>
              <a:rPr lang="it-IT" dirty="0" err="1" smtClean="0"/>
              <a:t>imagine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agree</a:t>
            </a:r>
            <a:r>
              <a:rPr lang="it-IT" dirty="0" smtClean="0"/>
              <a:t> with </a:t>
            </a:r>
            <a:r>
              <a:rPr lang="it-IT" dirty="0" err="1" smtClean="0"/>
              <a:t>him</a:t>
            </a:r>
            <a:r>
              <a:rPr lang="it-IT" dirty="0" smtClean="0"/>
              <a:t> and with the </a:t>
            </a:r>
            <a:r>
              <a:rPr lang="it-IT" dirty="0" err="1" smtClean="0"/>
              <a:t>french</a:t>
            </a:r>
            <a:r>
              <a:rPr lang="it-IT" dirty="0" smtClean="0"/>
              <a:t> </a:t>
            </a:r>
            <a:r>
              <a:rPr lang="it-IT" dirty="0" err="1" smtClean="0"/>
              <a:t>girls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…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828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Then</a:t>
            </a:r>
            <a:r>
              <a:rPr lang="it-IT" dirty="0" smtClean="0"/>
              <a:t>, </a:t>
            </a:r>
            <a:r>
              <a:rPr lang="it-IT" dirty="0" err="1" smtClean="0"/>
              <a:t>as</a:t>
            </a:r>
            <a:r>
              <a:rPr lang="it-IT" dirty="0" smtClean="0"/>
              <a:t> i </a:t>
            </a:r>
            <a:r>
              <a:rPr lang="it-IT" dirty="0" err="1" smtClean="0"/>
              <a:t>told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receive</a:t>
            </a:r>
            <a:r>
              <a:rPr lang="it-IT" dirty="0" smtClean="0"/>
              <a:t> the sms. </a:t>
            </a:r>
            <a:r>
              <a:rPr lang="it-IT" dirty="0" err="1" smtClean="0"/>
              <a:t>These</a:t>
            </a:r>
            <a:r>
              <a:rPr lang="it-IT" dirty="0" smtClean="0"/>
              <a:t> are just some of the sms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morning</a:t>
            </a:r>
            <a:r>
              <a:rPr lang="it-IT" dirty="0" smtClean="0"/>
              <a:t>. The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debate</a:t>
            </a:r>
            <a:r>
              <a:rPr lang="it-IT" dirty="0" smtClean="0"/>
              <a:t> is a </a:t>
            </a:r>
            <a:r>
              <a:rPr lang="it-IT" dirty="0" err="1" smtClean="0"/>
              <a:t>perfect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 of a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treat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radio and just 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 more </a:t>
            </a:r>
            <a:r>
              <a:rPr lang="it-IT" dirty="0" err="1" smtClean="0"/>
              <a:t>then</a:t>
            </a:r>
            <a:r>
              <a:rPr lang="it-IT" dirty="0" smtClean="0"/>
              <a:t> a </a:t>
            </a:r>
            <a:r>
              <a:rPr lang="it-IT" dirty="0" err="1" smtClean="0"/>
              <a:t>hundred</a:t>
            </a:r>
            <a:r>
              <a:rPr lang="it-IT" dirty="0" smtClean="0"/>
              <a:t> </a:t>
            </a:r>
            <a:r>
              <a:rPr lang="it-IT" dirty="0" err="1" smtClean="0"/>
              <a:t>messages</a:t>
            </a:r>
            <a:r>
              <a:rPr lang="it-IT" dirty="0" smtClean="0"/>
              <a:t>!</a:t>
            </a:r>
          </a:p>
          <a:p>
            <a:r>
              <a:rPr lang="it-IT" dirty="0" smtClean="0"/>
              <a:t>The sms </a:t>
            </a:r>
            <a:r>
              <a:rPr lang="it-IT" dirty="0" err="1" smtClean="0"/>
              <a:t>arrive</a:t>
            </a:r>
            <a:r>
              <a:rPr lang="it-IT" dirty="0" smtClean="0"/>
              <a:t> to </a:t>
            </a:r>
            <a:r>
              <a:rPr lang="it-IT" dirty="0" err="1" smtClean="0"/>
              <a:t>us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way. </a:t>
            </a:r>
            <a:r>
              <a:rPr lang="it-IT" dirty="0" err="1" smtClean="0"/>
              <a:t>This</a:t>
            </a:r>
            <a:r>
              <a:rPr lang="it-IT" dirty="0" smtClean="0"/>
              <a:t> is a computer and </a:t>
            </a:r>
            <a:r>
              <a:rPr lang="it-IT" dirty="0" err="1" smtClean="0"/>
              <a:t>we</a:t>
            </a:r>
            <a:r>
              <a:rPr lang="it-IT" dirty="0" smtClean="0"/>
              <a:t> download the </a:t>
            </a:r>
            <a:r>
              <a:rPr lang="it-IT" dirty="0" err="1" smtClean="0"/>
              <a:t>messages</a:t>
            </a:r>
            <a:r>
              <a:rPr lang="it-IT" dirty="0" smtClean="0"/>
              <a:t>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 on air. So,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read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, the speaker can do </a:t>
            </a:r>
            <a:r>
              <a:rPr lang="it-IT" dirty="0" err="1" smtClean="0"/>
              <a:t>it</a:t>
            </a:r>
            <a:r>
              <a:rPr lang="it-IT" dirty="0" smtClean="0"/>
              <a:t>. And </a:t>
            </a:r>
            <a:r>
              <a:rPr lang="it-IT" dirty="0" err="1" smtClean="0"/>
              <a:t>this</a:t>
            </a:r>
            <a:r>
              <a:rPr lang="it-IT" dirty="0" smtClean="0"/>
              <a:t> is the voice of the </a:t>
            </a:r>
            <a:r>
              <a:rPr lang="it-IT" dirty="0" err="1" smtClean="0"/>
              <a:t>listeners</a:t>
            </a:r>
            <a:r>
              <a:rPr lang="it-IT" dirty="0" smtClean="0"/>
              <a:t>: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r>
              <a:rPr lang="it-IT" dirty="0" smtClean="0"/>
              <a:t> or, more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case,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saying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not </a:t>
            </a:r>
            <a:r>
              <a:rPr lang="it-IT" dirty="0" err="1" smtClean="0"/>
              <a:t>agree</a:t>
            </a:r>
            <a:r>
              <a:rPr lang="it-IT" dirty="0" smtClean="0"/>
              <a:t> with the guest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invited</a:t>
            </a:r>
            <a:r>
              <a:rPr lang="it-IT" dirty="0" smtClean="0"/>
              <a:t>. In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obliged</a:t>
            </a:r>
            <a:r>
              <a:rPr lang="it-IT" dirty="0" smtClean="0"/>
              <a:t> to do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r>
              <a:rPr lang="it-IT" dirty="0" smtClean="0"/>
              <a:t>: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read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seriously</a:t>
            </a:r>
            <a:r>
              <a:rPr lang="it-IT" dirty="0" smtClean="0"/>
              <a:t> the </a:t>
            </a:r>
            <a:r>
              <a:rPr lang="it-IT" dirty="0" err="1" smtClean="0"/>
              <a:t>emails</a:t>
            </a:r>
            <a:r>
              <a:rPr lang="it-IT" dirty="0" smtClean="0"/>
              <a:t> and the </a:t>
            </a:r>
            <a:r>
              <a:rPr lang="it-IT" dirty="0" err="1" smtClean="0"/>
              <a:t>messages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receive</a:t>
            </a:r>
            <a:r>
              <a:rPr lang="it-IT" dirty="0" smtClean="0"/>
              <a:t> and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try</a:t>
            </a:r>
            <a:r>
              <a:rPr lang="it-IT" dirty="0" smtClean="0"/>
              <a:t> to </a:t>
            </a:r>
            <a:r>
              <a:rPr lang="it-IT" dirty="0" err="1" smtClean="0"/>
              <a:t>adapt</a:t>
            </a:r>
            <a:r>
              <a:rPr lang="it-IT" dirty="0" smtClean="0"/>
              <a:t> the </a:t>
            </a:r>
            <a:r>
              <a:rPr lang="it-IT" dirty="0" err="1" smtClean="0"/>
              <a:t>program</a:t>
            </a:r>
            <a:r>
              <a:rPr lang="it-IT" dirty="0" smtClean="0"/>
              <a:t> to the feelings of the </a:t>
            </a:r>
            <a:r>
              <a:rPr lang="it-IT" dirty="0" err="1" smtClean="0"/>
              <a:t>listeners</a:t>
            </a:r>
            <a:r>
              <a:rPr lang="it-IT" dirty="0" smtClean="0"/>
              <a:t>. (</a:t>
            </a:r>
            <a:r>
              <a:rPr lang="it-IT" dirty="0" err="1" smtClean="0"/>
              <a:t>but</a:t>
            </a:r>
            <a:r>
              <a:rPr lang="it-IT" dirty="0" smtClean="0"/>
              <a:t>, </a:t>
            </a:r>
            <a:r>
              <a:rPr lang="it-IT" dirty="0" err="1" smtClean="0"/>
              <a:t>attention</a:t>
            </a:r>
            <a:r>
              <a:rPr lang="it-IT" dirty="0" smtClean="0"/>
              <a:t>: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writes</a:t>
            </a:r>
            <a:r>
              <a:rPr lang="it-IT" dirty="0" smtClean="0"/>
              <a:t> are </a:t>
            </a:r>
            <a:r>
              <a:rPr lang="it-IT" dirty="0" err="1" smtClean="0"/>
              <a:t>often</a:t>
            </a:r>
            <a:r>
              <a:rPr lang="it-IT" dirty="0" smtClean="0"/>
              <a:t> the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do not </a:t>
            </a:r>
            <a:r>
              <a:rPr lang="it-IT" dirty="0" err="1" smtClean="0"/>
              <a:t>agree</a:t>
            </a:r>
            <a:r>
              <a:rPr lang="it-IT" dirty="0" smtClean="0"/>
              <a:t>. </a:t>
            </a:r>
            <a:r>
              <a:rPr lang="it-IT" dirty="0" err="1" smtClean="0"/>
              <a:t>That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why</a:t>
            </a:r>
            <a:r>
              <a:rPr lang="it-IT" dirty="0" smtClean="0"/>
              <a:t>, in </a:t>
            </a:r>
            <a:r>
              <a:rPr lang="it-IT" dirty="0" err="1" smtClean="0"/>
              <a:t>this</a:t>
            </a:r>
            <a:r>
              <a:rPr lang="it-IT" dirty="0" smtClean="0"/>
              <a:t> case,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did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r>
              <a:rPr lang="it-IT" dirty="0" smtClean="0"/>
              <a:t>, once with </a:t>
            </a:r>
            <a:r>
              <a:rPr lang="it-IT" dirty="0" err="1" smtClean="0"/>
              <a:t>someone</a:t>
            </a:r>
            <a:r>
              <a:rPr lang="it-IT" dirty="0" smtClean="0"/>
              <a:t> </a:t>
            </a:r>
            <a:r>
              <a:rPr lang="it-IT" dirty="0" err="1" smtClean="0"/>
              <a:t>pronuclear</a:t>
            </a:r>
            <a:r>
              <a:rPr lang="it-IT" dirty="0" smtClean="0"/>
              <a:t> and once with </a:t>
            </a:r>
            <a:r>
              <a:rPr lang="it-IT" dirty="0" err="1" smtClean="0"/>
              <a:t>someone</a:t>
            </a:r>
            <a:r>
              <a:rPr lang="it-IT" dirty="0" smtClean="0"/>
              <a:t> </a:t>
            </a:r>
            <a:r>
              <a:rPr lang="it-IT" dirty="0" err="1" smtClean="0"/>
              <a:t>antinuclear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an </a:t>
            </a:r>
            <a:r>
              <a:rPr lang="it-IT" dirty="0" err="1" smtClean="0"/>
              <a:t>occasion</a:t>
            </a:r>
            <a:r>
              <a:rPr lang="it-IT" dirty="0" smtClean="0"/>
              <a:t> to </a:t>
            </a:r>
            <a:r>
              <a:rPr lang="it-IT" dirty="0" err="1" smtClean="0"/>
              <a:t>know</a:t>
            </a:r>
            <a:r>
              <a:rPr lang="it-IT" dirty="0" smtClean="0"/>
              <a:t> the public!) And </a:t>
            </a:r>
            <a:r>
              <a:rPr lang="it-IT" dirty="0" err="1" smtClean="0"/>
              <a:t>then</a:t>
            </a:r>
            <a:r>
              <a:rPr lang="it-IT" dirty="0" smtClean="0"/>
              <a:t>, not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writes</a:t>
            </a:r>
            <a:r>
              <a:rPr lang="it-IT" dirty="0" smtClean="0"/>
              <a:t> email or sms: </a:t>
            </a:r>
            <a:r>
              <a:rPr lang="it-IT" dirty="0" err="1" smtClean="0"/>
              <a:t>our</a:t>
            </a:r>
            <a:r>
              <a:rPr lang="it-IT" dirty="0" smtClean="0"/>
              <a:t> radio, i </a:t>
            </a:r>
            <a:r>
              <a:rPr lang="it-IT" dirty="0" err="1" smtClean="0"/>
              <a:t>told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some </a:t>
            </a:r>
            <a:r>
              <a:rPr lang="it-IT" dirty="0" err="1" smtClean="0"/>
              <a:t>slides</a:t>
            </a:r>
            <a:r>
              <a:rPr lang="it-IT" dirty="0" smtClean="0"/>
              <a:t> ago, is </a:t>
            </a:r>
            <a:r>
              <a:rPr lang="it-IT" dirty="0" err="1" smtClean="0"/>
              <a:t>listened</a:t>
            </a:r>
            <a:r>
              <a:rPr lang="it-IT" dirty="0" smtClean="0"/>
              <a:t> </a:t>
            </a:r>
            <a:r>
              <a:rPr lang="it-IT" dirty="0" err="1" smtClean="0"/>
              <a:t>mostly</a:t>
            </a:r>
            <a:r>
              <a:rPr lang="it-IT" dirty="0" smtClean="0"/>
              <a:t> by </a:t>
            </a:r>
            <a:r>
              <a:rPr lang="it-IT" dirty="0" err="1" smtClean="0"/>
              <a:t>elderly</a:t>
            </a:r>
            <a:r>
              <a:rPr lang="it-IT" dirty="0" smtClean="0"/>
              <a:t> and </a:t>
            </a:r>
            <a:r>
              <a:rPr lang="it-IT" dirty="0" err="1" smtClean="0"/>
              <a:t>they</a:t>
            </a:r>
            <a:r>
              <a:rPr lang="it-IT" dirty="0" smtClean="0"/>
              <a:t> do not use the computer </a:t>
            </a:r>
            <a:r>
              <a:rPr lang="it-IT" dirty="0" err="1" smtClean="0"/>
              <a:t>as</a:t>
            </a:r>
            <a:r>
              <a:rPr lang="it-IT" dirty="0" smtClean="0"/>
              <a:t> the </a:t>
            </a:r>
            <a:r>
              <a:rPr lang="it-IT" dirty="0" err="1" smtClean="0"/>
              <a:t>youngest</a:t>
            </a:r>
            <a:r>
              <a:rPr lang="it-IT" dirty="0" smtClean="0"/>
              <a:t> </a:t>
            </a:r>
            <a:r>
              <a:rPr lang="it-IT" dirty="0" err="1" smtClean="0"/>
              <a:t>listeners</a:t>
            </a:r>
            <a:r>
              <a:rPr lang="it-IT" dirty="0" smtClean="0"/>
              <a:t> do. So, in </a:t>
            </a:r>
            <a:r>
              <a:rPr lang="it-IT" dirty="0" err="1" smtClean="0"/>
              <a:t>this</a:t>
            </a:r>
            <a:r>
              <a:rPr lang="it-IT" dirty="0" smtClean="0"/>
              <a:t> way,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collect</a:t>
            </a:r>
            <a:r>
              <a:rPr lang="it-IT" dirty="0" smtClean="0"/>
              <a:t> just the opinion of the </a:t>
            </a:r>
            <a:r>
              <a:rPr lang="it-IT" dirty="0" err="1" smtClean="0"/>
              <a:t>youngest</a:t>
            </a:r>
            <a:r>
              <a:rPr lang="it-IT" dirty="0" smtClean="0"/>
              <a:t>.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dirty="0" err="1" smtClean="0"/>
              <a:t>s</a:t>
            </a:r>
            <a:r>
              <a:rPr lang="it-IT" dirty="0" smtClean="0"/>
              <a:t> the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collect</a:t>
            </a:r>
            <a:r>
              <a:rPr lang="it-IT" dirty="0" smtClean="0"/>
              <a:t>…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A1DB-8121-E241-833B-04001442F4E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676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C592F4-E09F-C140-A57C-192D2902D28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4031"/>
            <a:ext cx="7772400" cy="4267200"/>
          </a:xfrm>
        </p:spPr>
        <p:txBody>
          <a:bodyPr/>
          <a:lstStyle/>
          <a:p>
            <a:r>
              <a:rPr lang="it-IT" dirty="0" smtClean="0"/>
              <a:t>Science</a:t>
            </a:r>
            <a:br>
              <a:rPr lang="it-IT" dirty="0" smtClean="0"/>
            </a:br>
            <a:r>
              <a:rPr lang="it-IT" dirty="0" smtClean="0"/>
              <a:t>is in the air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558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" name="Picture 4" descr="listen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84313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…as at home, in Trento, I have a photovoltaic facility covering all my energy need, heat and electricity; it also powers a geothermal heat pump to warm up the house.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The balance will definitely be in my </a:t>
            </a:r>
            <a:r>
              <a:rPr lang="en-US" dirty="0" err="1" smtClean="0">
                <a:solidFill>
                  <a:schemeClr val="tx2"/>
                </a:solidFill>
              </a:rPr>
              <a:t>favour</a:t>
            </a:r>
            <a:r>
              <a:rPr lang="en-US" dirty="0" smtClean="0">
                <a:solidFill>
                  <a:schemeClr val="tx2"/>
                </a:solidFill>
              </a:rPr>
              <a:t>, and I plan to give up the gas connection and to buy an electric stove…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Following my advice you have already spoken of heat pumps.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Today at 11 o’clock I cannot call you, as I will be at the dentist.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Thank you for your attention; best wishes, Yours</a:t>
            </a:r>
            <a:r>
              <a:rPr lang="en-US" dirty="0" smtClean="0"/>
              <a:t>…</a:t>
            </a:r>
          </a:p>
          <a:p>
            <a:pPr>
              <a:lnSpc>
                <a:spcPct val="90000"/>
              </a:lnSpc>
            </a:pP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56865" y="554154"/>
            <a:ext cx="5121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F5897"/>
                </a:solidFill>
                <a:latin typeface="+mj-lt"/>
              </a:rPr>
              <a:t>I don’t care of oil price…</a:t>
            </a:r>
            <a:endParaRPr lang="it-IT" sz="3200" dirty="0">
              <a:solidFill>
                <a:srgbClr val="2F589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0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7" name="Picture 4" descr="listen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70479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  <a:cs typeface="Courier New" charset="0"/>
              </a:rPr>
              <a:t>Salve, mi chiamo Gabriele, ho 32 anni e sono non vedente dalla nascita.</a:t>
            </a:r>
            <a:endParaRPr lang="it-IT" sz="2400" dirty="0">
              <a:solidFill>
                <a:srgbClr val="2F5897"/>
              </a:solidFill>
              <a:latin typeface="+mj-lt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  <a:cs typeface="Courier New" charset="0"/>
              </a:rPr>
              <a:t>Insegno informatica a disabili della vista per conto dell'Istituto per la ricerca e la </a:t>
            </a:r>
            <a:r>
              <a:rPr lang="it-IT" sz="2400" dirty="0" err="1">
                <a:solidFill>
                  <a:srgbClr val="2F5897"/>
                </a:solidFill>
                <a:latin typeface="+mj-lt"/>
                <a:cs typeface="Courier New" charset="0"/>
              </a:rPr>
              <a:t>formazine</a:t>
            </a:r>
            <a:r>
              <a:rPr lang="it-IT" sz="2400" dirty="0">
                <a:solidFill>
                  <a:srgbClr val="2F5897"/>
                </a:solidFill>
                <a:latin typeface="+mj-lt"/>
                <a:cs typeface="Courier New" charset="0"/>
              </a:rPr>
              <a:t> dell'Unione Italiana dei ciechi e degli ipovedenti.</a:t>
            </a:r>
            <a:endParaRPr lang="it-IT" sz="2400" dirty="0">
              <a:solidFill>
                <a:srgbClr val="2F5897"/>
              </a:solidFill>
              <a:latin typeface="+mj-lt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  <a:cs typeface="Courier New" charset="0"/>
              </a:rPr>
              <a:t>La mia proposta è di dedicare una puntata, o parte di una puntata di Radio3Scienza alle A.T. </a:t>
            </a:r>
            <a:r>
              <a:rPr lang="it-IT" sz="2400" dirty="0" err="1">
                <a:solidFill>
                  <a:srgbClr val="2F5897"/>
                </a:solidFill>
                <a:latin typeface="+mj-lt"/>
                <a:cs typeface="Courier New" charset="0"/>
              </a:rPr>
              <a:t>Assistive</a:t>
            </a:r>
            <a:r>
              <a:rPr lang="it-IT" sz="2400" dirty="0">
                <a:solidFill>
                  <a:srgbClr val="2F5897"/>
                </a:solidFill>
                <a:latin typeface="+mj-lt"/>
                <a:cs typeface="Courier New" charset="0"/>
              </a:rPr>
              <a:t> </a:t>
            </a:r>
            <a:r>
              <a:rPr lang="it-IT" sz="2400" dirty="0" err="1">
                <a:solidFill>
                  <a:srgbClr val="2F5897"/>
                </a:solidFill>
                <a:latin typeface="+mj-lt"/>
                <a:cs typeface="Courier New" charset="0"/>
              </a:rPr>
              <a:t>teconolgies</a:t>
            </a:r>
            <a:r>
              <a:rPr lang="it-IT" sz="2400" dirty="0">
                <a:solidFill>
                  <a:srgbClr val="2F5897"/>
                </a:solidFill>
                <a:latin typeface="+mj-lt"/>
                <a:cs typeface="Courier New" charset="0"/>
              </a:rPr>
              <a:t>, cioè tutti quegli apparati tecnologici che consentono l'uso del personal computer a chi non può leggere lo schermo.</a:t>
            </a:r>
            <a:endParaRPr lang="it-IT" sz="2400" dirty="0">
              <a:solidFill>
                <a:srgbClr val="2F5897"/>
              </a:solidFill>
              <a:latin typeface="+mj-lt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  <a:cs typeface="Courier New" charset="0"/>
              </a:rPr>
              <a:t>Sono disponibili ad essere intervistato in diretta.</a:t>
            </a:r>
            <a:endParaRPr lang="it-IT" sz="2400" u="sng" dirty="0">
              <a:solidFill>
                <a:srgbClr val="2F5897"/>
              </a:solidFill>
              <a:latin typeface="+mj-lt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  <a:cs typeface="Courier New" charset="0"/>
              </a:rPr>
              <a:t>Cordiali saluti.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  <a:cs typeface="Courier New" charset="0"/>
              </a:rPr>
              <a:t>Gabriele 349 </a:t>
            </a:r>
            <a:r>
              <a:rPr lang="it-IT" sz="2400" dirty="0" err="1">
                <a:solidFill>
                  <a:srgbClr val="2F5897"/>
                </a:solidFill>
                <a:latin typeface="+mj-lt"/>
                <a:cs typeface="Courier New" charset="0"/>
              </a:rPr>
              <a:t>xxxxxxx</a:t>
            </a:r>
            <a:endParaRPr lang="it-IT" sz="2400" dirty="0">
              <a:solidFill>
                <a:srgbClr val="2F589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1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7" name="Picture 4" descr="listen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03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 dirty="0">
                <a:solidFill>
                  <a:srgbClr val="2F5897"/>
                </a:solidFill>
                <a:latin typeface="+mj-lt"/>
              </a:rPr>
              <a:t>Hi,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my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name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is Gabriele I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am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32 and I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was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born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totally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blind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dirty="0">
                <a:solidFill>
                  <a:srgbClr val="2F5897"/>
                </a:solidFill>
                <a:latin typeface="+mj-lt"/>
              </a:rPr>
              <a:t>	I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teach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informatics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to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visually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impaired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persons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…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dirty="0">
                <a:solidFill>
                  <a:srgbClr val="2F5897"/>
                </a:solidFill>
                <a:latin typeface="+mj-lt"/>
              </a:rPr>
              <a:t>	My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proposal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is to dedicate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one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of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your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programs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, or part of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it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, to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assistive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tehnologies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,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that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is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all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devices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designed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to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allow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the use of a computer to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individuals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unaable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to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read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a monitor.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dirty="0">
                <a:solidFill>
                  <a:srgbClr val="2F5897"/>
                </a:solidFill>
                <a:latin typeface="+mj-lt"/>
              </a:rPr>
              <a:t>	I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am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available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for a live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interview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….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dirty="0">
                <a:solidFill>
                  <a:srgbClr val="2F5897"/>
                </a:solidFill>
                <a:latin typeface="+mj-lt"/>
                <a:cs typeface="Courier New" charset="0"/>
              </a:rPr>
              <a:t>Gabriele 349 </a:t>
            </a:r>
            <a:r>
              <a:rPr lang="it-IT" sz="2800" dirty="0" err="1">
                <a:solidFill>
                  <a:srgbClr val="2F5897"/>
                </a:solidFill>
                <a:latin typeface="+mj-lt"/>
                <a:cs typeface="Courier New" charset="0"/>
              </a:rPr>
              <a:t>xxxxxxx</a:t>
            </a:r>
            <a:endParaRPr lang="it-IT" sz="2800" dirty="0">
              <a:solidFill>
                <a:srgbClr val="2F5897"/>
              </a:solidFill>
              <a:latin typeface="+mj-lt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7" name="Picture 5" descr="listen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116069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800" dirty="0"/>
              <a:t>	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Ho avuto un problema col profilattico, e per precauzione sono dovuto ricorrere alla pillola del giorno </a:t>
            </a:r>
            <a:r>
              <a:rPr lang="it-IT" sz="2800" dirty="0" smtClean="0">
                <a:solidFill>
                  <a:srgbClr val="2F5897"/>
                </a:solidFill>
                <a:latin typeface="+mj-lt"/>
              </a:rPr>
              <a:t>dopo.</a:t>
            </a:r>
            <a:br>
              <a:rPr lang="it-IT" sz="2800" dirty="0" smtClean="0">
                <a:solidFill>
                  <a:srgbClr val="2F5897"/>
                </a:solidFill>
                <a:latin typeface="+mj-lt"/>
              </a:rPr>
            </a:br>
            <a:endParaRPr lang="it-IT" sz="2800" dirty="0" smtClean="0">
              <a:solidFill>
                <a:srgbClr val="2F5897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800" dirty="0" smtClean="0">
                <a:solidFill>
                  <a:srgbClr val="2F5897"/>
                </a:solidFill>
                <a:latin typeface="+mj-lt"/>
              </a:rPr>
              <a:t>La 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mia ragazza è francese, ed era con due ragazze francesi… Le francesi mi dicevano "In Francia basta andare in farmacia". Siamo dovuti andare ad Ancona...</a:t>
            </a:r>
            <a:br>
              <a:rPr lang="it-IT" sz="2800" dirty="0">
                <a:solidFill>
                  <a:srgbClr val="2F5897"/>
                </a:solidFill>
                <a:latin typeface="+mj-lt"/>
              </a:rPr>
            </a:br>
            <a:endParaRPr lang="it-IT" sz="2800" dirty="0" smtClean="0">
              <a:solidFill>
                <a:srgbClr val="2F5897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800" dirty="0" smtClean="0">
                <a:solidFill>
                  <a:srgbClr val="2F5897"/>
                </a:solidFill>
                <a:latin typeface="+mj-lt"/>
              </a:rPr>
              <a:t>Le 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francesi erano allucinate (ma ancora non sapevano che avrebbero dovuto fare una coda interminabile in autostrada!).</a:t>
            </a:r>
            <a:br>
              <a:rPr lang="it-IT" sz="2800" dirty="0">
                <a:solidFill>
                  <a:srgbClr val="2F5897"/>
                </a:solidFill>
                <a:latin typeface="+mj-lt"/>
              </a:rPr>
            </a:br>
            <a:r>
              <a:rPr lang="it-IT" sz="2800" dirty="0">
                <a:solidFill>
                  <a:srgbClr val="2F5897"/>
                </a:solidFill>
                <a:latin typeface="+mj-lt"/>
              </a:rPr>
              <a:t/>
            </a:r>
            <a:br>
              <a:rPr lang="it-IT" sz="2800" dirty="0">
                <a:solidFill>
                  <a:srgbClr val="2F5897"/>
                </a:solidFill>
                <a:latin typeface="+mj-lt"/>
              </a:rPr>
            </a:br>
            <a:endParaRPr lang="it-IT" sz="2800" dirty="0">
              <a:solidFill>
                <a:srgbClr val="2F589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1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7" name="Picture 5" descr="listen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00113" y="549275"/>
            <a:ext cx="7488237" cy="52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2F5897"/>
                </a:solidFill>
                <a:latin typeface="+mj-lt"/>
              </a:rPr>
              <a:t>I had a problem with my condom, so we decided to use the </a:t>
            </a:r>
            <a:r>
              <a:rPr lang="en-US" sz="2800" i="1" dirty="0">
                <a:solidFill>
                  <a:srgbClr val="2F5897"/>
                </a:solidFill>
                <a:latin typeface="+mj-lt"/>
              </a:rPr>
              <a:t>morning-after</a:t>
            </a:r>
            <a:r>
              <a:rPr lang="en-US" sz="2800" dirty="0">
                <a:solidFill>
                  <a:srgbClr val="2F5897"/>
                </a:solidFill>
                <a:latin typeface="+mj-lt"/>
              </a:rPr>
              <a:t> pill</a:t>
            </a:r>
            <a:r>
              <a:rPr lang="en-US" sz="2800" dirty="0" smtClean="0">
                <a:solidFill>
                  <a:srgbClr val="2F5897"/>
                </a:solidFill>
                <a:latin typeface="+mj-lt"/>
              </a:rPr>
              <a:t>.</a:t>
            </a:r>
            <a:br>
              <a:rPr lang="en-US" sz="2800" dirty="0" smtClean="0">
                <a:solidFill>
                  <a:srgbClr val="2F5897"/>
                </a:solidFill>
                <a:latin typeface="+mj-lt"/>
              </a:rPr>
            </a:br>
            <a:endParaRPr lang="en-US" sz="2800" dirty="0">
              <a:solidFill>
                <a:srgbClr val="2F5897"/>
              </a:solidFill>
              <a:latin typeface="+mj-lt"/>
            </a:endParaRPr>
          </a:p>
          <a:p>
            <a:r>
              <a:rPr lang="en-US" sz="2800" dirty="0">
                <a:solidFill>
                  <a:srgbClr val="2F5897"/>
                </a:solidFill>
                <a:latin typeface="+mj-lt"/>
              </a:rPr>
              <a:t>	My </a:t>
            </a:r>
            <a:r>
              <a:rPr lang="en-US" sz="2800" dirty="0" smtClean="0">
                <a:solidFill>
                  <a:srgbClr val="2F5897"/>
                </a:solidFill>
                <a:latin typeface="+mj-lt"/>
              </a:rPr>
              <a:t>girlfriend </a:t>
            </a:r>
            <a:r>
              <a:rPr lang="en-US" sz="2800" dirty="0">
                <a:solidFill>
                  <a:srgbClr val="2F5897"/>
                </a:solidFill>
                <a:latin typeface="+mj-lt"/>
              </a:rPr>
              <a:t>is </a:t>
            </a:r>
            <a:r>
              <a:rPr lang="en-US" sz="2800" dirty="0" err="1">
                <a:solidFill>
                  <a:srgbClr val="2F5897"/>
                </a:solidFill>
                <a:latin typeface="+mj-lt"/>
              </a:rPr>
              <a:t>french</a:t>
            </a:r>
            <a:r>
              <a:rPr lang="en-US" sz="2800" dirty="0">
                <a:solidFill>
                  <a:srgbClr val="2F5897"/>
                </a:solidFill>
                <a:latin typeface="+mj-lt"/>
              </a:rPr>
              <a:t>, and she was with two French friends… They said “In France all you have to do is go to a chemist’s”. We had to go as far as </a:t>
            </a:r>
            <a:r>
              <a:rPr lang="en-US" sz="2800" dirty="0" err="1">
                <a:solidFill>
                  <a:srgbClr val="2F5897"/>
                </a:solidFill>
                <a:latin typeface="+mj-lt"/>
              </a:rPr>
              <a:t>Ancona</a:t>
            </a:r>
            <a:r>
              <a:rPr lang="en-US" sz="2800" dirty="0" smtClean="0">
                <a:solidFill>
                  <a:srgbClr val="2F5897"/>
                </a:solidFill>
                <a:latin typeface="+mj-lt"/>
              </a:rPr>
              <a:t>…</a:t>
            </a:r>
            <a:br>
              <a:rPr lang="en-US" sz="2800" dirty="0" smtClean="0">
                <a:solidFill>
                  <a:srgbClr val="2F5897"/>
                </a:solidFill>
                <a:latin typeface="+mj-lt"/>
              </a:rPr>
            </a:br>
            <a:endParaRPr lang="en-US" sz="2800" dirty="0">
              <a:solidFill>
                <a:srgbClr val="2F5897"/>
              </a:solidFill>
              <a:latin typeface="+mj-lt"/>
            </a:endParaRPr>
          </a:p>
          <a:p>
            <a:r>
              <a:rPr lang="en-US" sz="2800" dirty="0">
                <a:solidFill>
                  <a:srgbClr val="2F5897"/>
                </a:solidFill>
                <a:latin typeface="+mj-lt"/>
              </a:rPr>
              <a:t>	The French girls were appalled (and they did not know yet that they were expected by an endless queue in the motorway)…</a:t>
            </a:r>
          </a:p>
        </p:txBody>
      </p:sp>
    </p:spTree>
    <p:extLst>
      <p:ext uri="{BB962C8B-B14F-4D97-AF65-F5344CB8AC3E}">
        <p14:creationId xmlns:p14="http://schemas.microsoft.com/office/powerpoint/2010/main" xmlns="" val="35840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3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61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7" name="Picture 9" descr="Marilyn_Monroe_famous_blown_up_dress_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507140" cy="68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920834" y="685291"/>
            <a:ext cx="8229600" cy="3668350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1. The public</a:t>
            </a:r>
            <a:b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it-IT" dirty="0" smtClean="0"/>
              <a:t>2. The </a:t>
            </a:r>
            <a:r>
              <a:rPr lang="it-IT" dirty="0" err="1" smtClean="0"/>
              <a:t>scientists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A0BAE1"/>
                </a:solidFill>
              </a:rPr>
              <a:t>3. The </a:t>
            </a:r>
            <a:r>
              <a:rPr lang="it-IT" dirty="0" err="1" smtClean="0">
                <a:solidFill>
                  <a:srgbClr val="A0BAE1"/>
                </a:solidFill>
              </a:rPr>
              <a:t>editorial</a:t>
            </a:r>
            <a:r>
              <a:rPr lang="it-IT" dirty="0" smtClean="0">
                <a:solidFill>
                  <a:srgbClr val="A0BAE1"/>
                </a:solidFill>
              </a:rPr>
              <a:t> staff</a:t>
            </a:r>
            <a:endParaRPr lang="it-IT" dirty="0">
              <a:solidFill>
                <a:srgbClr val="A0BA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6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9" name="Picture 5" descr="scienziat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121833" y="1354665"/>
            <a:ext cx="6921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+mj-lt"/>
              </a:rPr>
              <a:t>A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scientist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for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us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is</a:t>
            </a:r>
          </a:p>
          <a:p>
            <a:r>
              <a:rPr lang="it-IT" sz="3200" dirty="0" err="1">
                <a:solidFill>
                  <a:schemeClr val="tx2"/>
                </a:solidFill>
                <a:latin typeface="+mj-lt"/>
              </a:rPr>
              <a:t>talkative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lively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able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to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present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  <a:latin typeface="+mj-lt"/>
              </a:rPr>
              <a:t>examples</a:t>
            </a:r>
            <a:endParaRPr lang="it-IT" sz="3200" dirty="0" smtClean="0">
              <a:solidFill>
                <a:schemeClr val="tx2"/>
              </a:solidFill>
              <a:latin typeface="+mj-lt"/>
            </a:endParaRPr>
          </a:p>
          <a:p>
            <a:r>
              <a:rPr lang="it-IT" sz="3200" dirty="0" smtClean="0">
                <a:solidFill>
                  <a:schemeClr val="tx2"/>
                </a:solidFill>
                <a:latin typeface="+mj-lt"/>
              </a:rPr>
              <a:t>and 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to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tell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histories</a:t>
            </a:r>
            <a:r>
              <a:rPr lang="it-IT" sz="3200" dirty="0" smtClean="0">
                <a:solidFill>
                  <a:schemeClr val="tx2"/>
                </a:solidFill>
                <a:latin typeface="+mj-lt"/>
              </a:rPr>
              <a:t>,</a:t>
            </a:r>
          </a:p>
          <a:p>
            <a:r>
              <a:rPr lang="it-IT" sz="3200" dirty="0" smtClean="0">
                <a:solidFill>
                  <a:schemeClr val="tx2"/>
                </a:solidFill>
                <a:latin typeface="+mj-lt"/>
              </a:rPr>
              <a:t>precise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able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to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construct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short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sentences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able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to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discuss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without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getting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3200" dirty="0" err="1">
                <a:solidFill>
                  <a:schemeClr val="tx2"/>
                </a:solidFill>
                <a:latin typeface="+mj-lt"/>
              </a:rPr>
              <a:t>angry</a:t>
            </a:r>
            <a:r>
              <a:rPr lang="it-IT" sz="3200" dirty="0">
                <a:solidFill>
                  <a:schemeClr val="tx2"/>
                </a:solidFill>
                <a:latin typeface="+mj-lt"/>
              </a:rPr>
              <a:t> or </a:t>
            </a:r>
            <a:r>
              <a:rPr lang="it-IT" sz="3200" dirty="0" err="1" smtClean="0">
                <a:solidFill>
                  <a:schemeClr val="tx2"/>
                </a:solidFill>
                <a:latin typeface="+mj-lt"/>
              </a:rPr>
              <a:t>escape</a:t>
            </a:r>
            <a:r>
              <a:rPr lang="it-IT" sz="3200" dirty="0" smtClean="0">
                <a:solidFill>
                  <a:schemeClr val="tx2"/>
                </a:solidFill>
                <a:latin typeface="+mj-lt"/>
              </a:rPr>
              <a:t>.</a:t>
            </a:r>
            <a:endParaRPr lang="it-IT" sz="3200" dirty="0">
              <a:solidFill>
                <a:schemeClr val="tx2"/>
              </a:solidFill>
              <a:latin typeface="+mj-lt"/>
            </a:endParaRPr>
          </a:p>
          <a:p>
            <a:endParaRPr lang="it-IT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6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9" name="Picture 5" descr="scienzia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121833" y="1354665"/>
            <a:ext cx="6921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2F5897"/>
                </a:solidFill>
                <a:latin typeface="+mj-lt"/>
              </a:rPr>
              <a:t>They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3200" dirty="0" err="1">
                <a:solidFill>
                  <a:srgbClr val="2F5897"/>
                </a:solidFill>
                <a:latin typeface="+mj-lt"/>
              </a:rPr>
              <a:t>have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some </a:t>
            </a:r>
            <a:r>
              <a:rPr lang="it-IT" sz="3200" dirty="0" err="1">
                <a:solidFill>
                  <a:srgbClr val="2F5897"/>
                </a:solidFill>
                <a:latin typeface="+mj-lt"/>
              </a:rPr>
              <a:t>facilities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:</a:t>
            </a:r>
          </a:p>
          <a:p>
            <a:r>
              <a:rPr lang="it-IT" sz="3200" dirty="0" err="1">
                <a:solidFill>
                  <a:srgbClr val="2F5897"/>
                </a:solidFill>
                <a:latin typeface="+mj-lt"/>
              </a:rPr>
              <a:t>they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can stay in </a:t>
            </a:r>
            <a:r>
              <a:rPr lang="it-IT" sz="3200" dirty="0" err="1">
                <a:solidFill>
                  <a:srgbClr val="2F5897"/>
                </a:solidFill>
                <a:latin typeface="+mj-lt"/>
              </a:rPr>
              <a:t>their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lab or </a:t>
            </a:r>
            <a:r>
              <a:rPr lang="it-IT" sz="3200" dirty="0" err="1">
                <a:solidFill>
                  <a:srgbClr val="2F5897"/>
                </a:solidFill>
                <a:latin typeface="+mj-lt"/>
              </a:rPr>
              <a:t>studios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,</a:t>
            </a:r>
          </a:p>
          <a:p>
            <a:r>
              <a:rPr lang="it-IT" sz="3200" dirty="0" err="1">
                <a:solidFill>
                  <a:srgbClr val="2F5897"/>
                </a:solidFill>
                <a:latin typeface="+mj-lt"/>
              </a:rPr>
              <a:t>they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can talk </a:t>
            </a:r>
            <a:r>
              <a:rPr lang="it-IT" sz="3200" dirty="0" err="1">
                <a:solidFill>
                  <a:srgbClr val="2F5897"/>
                </a:solidFill>
                <a:latin typeface="+mj-lt"/>
              </a:rPr>
              <a:t>at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the </a:t>
            </a:r>
            <a:r>
              <a:rPr lang="it-IT" sz="3200" dirty="0" err="1">
                <a:solidFill>
                  <a:srgbClr val="2F5897"/>
                </a:solidFill>
                <a:latin typeface="+mj-lt"/>
              </a:rPr>
              <a:t>telephone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3200" dirty="0" err="1">
                <a:solidFill>
                  <a:srgbClr val="2F5897"/>
                </a:solidFill>
                <a:latin typeface="+mj-lt"/>
              </a:rPr>
              <a:t>as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with a friend,</a:t>
            </a:r>
          </a:p>
          <a:p>
            <a:r>
              <a:rPr lang="it-IT" sz="3200" dirty="0" err="1">
                <a:solidFill>
                  <a:srgbClr val="2F5897"/>
                </a:solidFill>
                <a:latin typeface="+mj-lt"/>
              </a:rPr>
              <a:t>they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3200" dirty="0" err="1" smtClean="0">
                <a:solidFill>
                  <a:srgbClr val="2F5897"/>
                </a:solidFill>
                <a:latin typeface="+mj-lt"/>
              </a:rPr>
              <a:t>don’t</a:t>
            </a:r>
            <a:r>
              <a:rPr lang="it-IT" sz="3200" dirty="0" smtClean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3200" dirty="0" err="1">
                <a:solidFill>
                  <a:srgbClr val="2F5897"/>
                </a:solidFill>
                <a:latin typeface="+mj-lt"/>
              </a:rPr>
              <a:t>have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to be </a:t>
            </a:r>
            <a:r>
              <a:rPr lang="it-IT" sz="3200" dirty="0" err="1">
                <a:solidFill>
                  <a:srgbClr val="2F5897"/>
                </a:solidFill>
                <a:latin typeface="+mj-lt"/>
              </a:rPr>
              <a:t>well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3200" dirty="0" err="1">
                <a:solidFill>
                  <a:srgbClr val="2F5897"/>
                </a:solidFill>
                <a:latin typeface="+mj-lt"/>
              </a:rPr>
              <a:t>dressed</a:t>
            </a:r>
            <a:r>
              <a:rPr lang="it-IT" sz="3200" dirty="0">
                <a:solidFill>
                  <a:srgbClr val="2F5897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7255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7" name="Picture 7" descr="rad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" t="1" r="-11" b="9436"/>
          <a:stretch/>
        </p:blipFill>
        <p:spPr bwMode="auto">
          <a:xfrm>
            <a:off x="-14432" y="0"/>
            <a:ext cx="9158431" cy="6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6642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7" name="Picture 9" descr="Marilyn_Monroe_famous_blown_up_dress_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507140" cy="68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920834" y="685291"/>
            <a:ext cx="8229600" cy="3668350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1. The public</a:t>
            </a:r>
            <a:b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2. The </a:t>
            </a:r>
            <a:r>
              <a:rPr lang="it-IT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scientists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it-IT" dirty="0" smtClean="0"/>
              <a:t>3. The </a:t>
            </a:r>
            <a:r>
              <a:rPr lang="it-IT" dirty="0" err="1" smtClean="0"/>
              <a:t>editorial</a:t>
            </a:r>
            <a:r>
              <a:rPr lang="it-IT" dirty="0" smtClean="0"/>
              <a:t> staff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830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7" name="Picture 4" descr="radio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9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47495" y="486836"/>
            <a:ext cx="7884113" cy="579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choose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subject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(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weekly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or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daily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choose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the way to talk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about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it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and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how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long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choose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guests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and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discuss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with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them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about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interview</a:t>
            </a:r>
            <a:endParaRPr lang="it-IT" sz="2800" dirty="0">
              <a:solidFill>
                <a:srgbClr val="2F5897"/>
              </a:solidFill>
              <a:latin typeface="+mj-lt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prepare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all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that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is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needed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for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program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: the list of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songs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,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recorder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,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podcast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…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call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guests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while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program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is on air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write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the website,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answer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to the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emails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,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write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press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releases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,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call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publishers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and press office…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it-IT" sz="2800" dirty="0" err="1">
                <a:solidFill>
                  <a:srgbClr val="2F5897"/>
                </a:solidFill>
                <a:latin typeface="+mj-lt"/>
              </a:rPr>
              <a:t>We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prepare</a:t>
            </a:r>
            <a:r>
              <a:rPr lang="it-IT" sz="2800" dirty="0">
                <a:solidFill>
                  <a:srgbClr val="2F5897"/>
                </a:solidFill>
                <a:latin typeface="+mj-lt"/>
              </a:rPr>
              <a:t> the special </a:t>
            </a:r>
            <a:r>
              <a:rPr lang="it-IT" sz="2800" dirty="0" err="1">
                <a:solidFill>
                  <a:srgbClr val="2F5897"/>
                </a:solidFill>
                <a:latin typeface="+mj-lt"/>
              </a:rPr>
              <a:t>events</a:t>
            </a:r>
            <a:endParaRPr lang="it-IT" sz="2800" dirty="0">
              <a:solidFill>
                <a:srgbClr val="2F5897"/>
              </a:solidFill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153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7" name="Picture 10" descr="ioer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5159375" cy="68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8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Picture 4" descr="radio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9439"/>
          <a:stretch/>
        </p:blipFill>
        <p:spPr bwMode="auto">
          <a:xfrm>
            <a:off x="0" y="-3175"/>
            <a:ext cx="9144000" cy="6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59165" y="735939"/>
            <a:ext cx="80428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600" dirty="0" smtClean="0">
                <a:solidFill>
                  <a:schemeClr val="tx2"/>
                </a:solidFill>
              </a:rPr>
              <a:t>Science is in the air?!</a:t>
            </a:r>
            <a:br>
              <a:rPr lang="it-IT" sz="3600" dirty="0" smtClean="0">
                <a:solidFill>
                  <a:schemeClr val="tx2"/>
                </a:solidFill>
              </a:rPr>
            </a:br>
            <a:r>
              <a:rPr lang="it-IT" sz="3600" dirty="0" smtClean="0">
                <a:solidFill>
                  <a:schemeClr val="tx2"/>
                </a:solidFill>
              </a:rPr>
              <a:t>Radio + science</a:t>
            </a:r>
          </a:p>
          <a:p>
            <a:pPr marL="342900" indent="-342900">
              <a:buAutoNum type="arabicPeriod"/>
            </a:pPr>
            <a:r>
              <a:rPr lang="it-IT" sz="3600" dirty="0" smtClean="0">
                <a:solidFill>
                  <a:schemeClr val="tx2"/>
                </a:solidFill>
              </a:rPr>
              <a:t>A radio </a:t>
            </a:r>
            <a:r>
              <a:rPr lang="it-IT" sz="3600" dirty="0" err="1" smtClean="0">
                <a:solidFill>
                  <a:schemeClr val="tx2"/>
                </a:solidFill>
              </a:rPr>
              <a:t>program</a:t>
            </a:r>
            <a:r>
              <a:rPr lang="it-IT" sz="3600" dirty="0" smtClean="0">
                <a:solidFill>
                  <a:schemeClr val="tx2"/>
                </a:solidFill>
              </a:rPr>
              <a:t>:</a:t>
            </a:r>
            <a:br>
              <a:rPr lang="it-IT" sz="3600" dirty="0" smtClean="0">
                <a:solidFill>
                  <a:schemeClr val="tx2"/>
                </a:solidFill>
              </a:rPr>
            </a:br>
            <a:r>
              <a:rPr lang="it-IT" sz="3600" dirty="0" err="1" smtClean="0">
                <a:solidFill>
                  <a:schemeClr val="tx2"/>
                </a:solidFill>
              </a:rPr>
              <a:t>how</a:t>
            </a:r>
            <a:r>
              <a:rPr lang="it-IT" sz="3600" dirty="0" smtClean="0">
                <a:solidFill>
                  <a:schemeClr val="tx2"/>
                </a:solidFill>
              </a:rPr>
              <a:t> </a:t>
            </a:r>
            <a:r>
              <a:rPr lang="it-IT" sz="3600" dirty="0" err="1" smtClean="0">
                <a:solidFill>
                  <a:schemeClr val="tx2"/>
                </a:solidFill>
              </a:rPr>
              <a:t>does</a:t>
            </a:r>
            <a:r>
              <a:rPr lang="it-IT" sz="3600" dirty="0" smtClean="0">
                <a:solidFill>
                  <a:schemeClr val="tx2"/>
                </a:solidFill>
              </a:rPr>
              <a:t> </a:t>
            </a:r>
            <a:r>
              <a:rPr lang="it-IT" sz="3600" dirty="0" err="1" smtClean="0">
                <a:solidFill>
                  <a:schemeClr val="tx2"/>
                </a:solidFill>
              </a:rPr>
              <a:t>it</a:t>
            </a:r>
            <a:r>
              <a:rPr lang="it-IT" sz="3600" dirty="0" smtClean="0">
                <a:solidFill>
                  <a:schemeClr val="tx2"/>
                </a:solidFill>
              </a:rPr>
              <a:t> work?</a:t>
            </a:r>
          </a:p>
          <a:p>
            <a:pPr marL="342900" indent="-342900">
              <a:buAutoNum type="arabicPeriod"/>
            </a:pPr>
            <a:r>
              <a:rPr lang="it-IT" sz="3600" dirty="0" smtClean="0">
                <a:solidFill>
                  <a:schemeClr val="tx2"/>
                </a:solidFill>
              </a:rPr>
              <a:t>The </a:t>
            </a:r>
            <a:r>
              <a:rPr lang="it-IT" sz="3600" dirty="0" err="1" smtClean="0">
                <a:solidFill>
                  <a:schemeClr val="tx2"/>
                </a:solidFill>
              </a:rPr>
              <a:t>contents</a:t>
            </a:r>
            <a:r>
              <a:rPr lang="it-IT" sz="3600" dirty="0">
                <a:solidFill>
                  <a:schemeClr val="tx2"/>
                </a:solidFill>
              </a:rPr>
              <a:t/>
            </a:r>
            <a:br>
              <a:rPr lang="it-IT" sz="3600" dirty="0">
                <a:solidFill>
                  <a:schemeClr val="tx2"/>
                </a:solidFill>
              </a:rPr>
            </a:br>
            <a:r>
              <a:rPr lang="it-IT" sz="3600" dirty="0" smtClean="0">
                <a:solidFill>
                  <a:schemeClr val="tx2"/>
                </a:solidFill>
              </a:rPr>
              <a:t>and the </a:t>
            </a:r>
            <a:r>
              <a:rPr lang="it-IT" sz="3600" dirty="0" err="1" smtClean="0">
                <a:solidFill>
                  <a:schemeClr val="tx2"/>
                </a:solidFill>
              </a:rPr>
              <a:t>words</a:t>
            </a:r>
            <a:endParaRPr lang="it-IT" sz="3600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461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Marilyn_Monroe_famous_blown_up_dress_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507140" cy="68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8992" y="1298721"/>
            <a:ext cx="8229600" cy="3044794"/>
          </a:xfrm>
        </p:spPr>
        <p:txBody>
          <a:bodyPr/>
          <a:lstStyle/>
          <a:p>
            <a:r>
              <a:rPr lang="it-IT" dirty="0" smtClean="0"/>
              <a:t>It’s not true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I had nothing on</a:t>
            </a:r>
            <a:br>
              <a:rPr lang="it-IT" dirty="0" smtClean="0"/>
            </a:br>
            <a:r>
              <a:rPr lang="it-IT" dirty="0" smtClean="0"/>
              <a:t>I had </a:t>
            </a:r>
            <a:br>
              <a:rPr lang="it-IT" dirty="0" smtClean="0"/>
            </a:br>
            <a:r>
              <a:rPr lang="it-IT" dirty="0" smtClean="0"/>
              <a:t>the radio on!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26/05/13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silviabencivelli.it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438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9" name="Picture 4" descr="scienzi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Marilyn_Monroe_famous_blown_up_dress_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507140" cy="68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0834" y="685291"/>
            <a:ext cx="8229600" cy="3668350"/>
          </a:xfrm>
        </p:spPr>
        <p:txBody>
          <a:bodyPr/>
          <a:lstStyle/>
          <a:p>
            <a:r>
              <a:rPr lang="it-IT" dirty="0" smtClean="0"/>
              <a:t>1. The public</a:t>
            </a:r>
            <a:br>
              <a:rPr lang="it-IT" dirty="0" smtClean="0"/>
            </a:br>
            <a:r>
              <a:rPr lang="it-IT" dirty="0" smtClean="0"/>
              <a:t>2. The </a:t>
            </a:r>
            <a:r>
              <a:rPr lang="it-IT" dirty="0" err="1" smtClean="0"/>
              <a:t>scientists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3. The </a:t>
            </a:r>
            <a:r>
              <a:rPr lang="it-IT" dirty="0" err="1" smtClean="0"/>
              <a:t>editorial</a:t>
            </a:r>
            <a:r>
              <a:rPr lang="it-IT" dirty="0" smtClean="0"/>
              <a:t> staff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920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Picture 9" descr="Marilyn_Monroe_famous_blown_up_dress_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507140" cy="68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920834" y="685291"/>
            <a:ext cx="8229600" cy="3668350"/>
          </a:xfrm>
        </p:spPr>
        <p:txBody>
          <a:bodyPr/>
          <a:lstStyle/>
          <a:p>
            <a:r>
              <a:rPr lang="it-IT" dirty="0" smtClean="0"/>
              <a:t>1. The public</a:t>
            </a:r>
            <a:br>
              <a:rPr lang="it-IT" dirty="0" smtClean="0"/>
            </a:b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2. The </a:t>
            </a:r>
            <a:r>
              <a:rPr lang="it-IT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scientists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3. The </a:t>
            </a:r>
            <a:r>
              <a:rPr lang="it-IT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editorial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staff</a:t>
            </a:r>
            <a:endParaRPr lang="it-IT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4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3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03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26/05/13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silviabencivelli.it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92F4-E09F-C140-A57C-192D2902D28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7" name="Picture 5" descr="listen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134832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400" dirty="0" err="1" smtClean="0">
                <a:solidFill>
                  <a:srgbClr val="2F5897"/>
                </a:solidFill>
                <a:latin typeface="+mj-lt"/>
              </a:rPr>
              <a:t>Perchè</a:t>
            </a:r>
            <a:r>
              <a:rPr lang="it-IT" sz="2400" dirty="0" smtClean="0">
                <a:solidFill>
                  <a:srgbClr val="2F5897"/>
                </a:solidFill>
                <a:latin typeface="+mj-lt"/>
              </a:rPr>
              <a:t> </a:t>
            </a:r>
            <a:r>
              <a:rPr lang="it-IT" sz="2400" dirty="0">
                <a:solidFill>
                  <a:srgbClr val="2F5897"/>
                </a:solidFill>
                <a:latin typeface="+mj-lt"/>
              </a:rPr>
              <a:t>a casa mia, a Trento, un impianto fotovoltaico copre tutto il fabbisogno energetico, elettrico e termico, alimentando anche una pompa di calore geotermica che provvede al riscaldamento…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</a:rPr>
              <a:t>Il saldo sarà sicuramente a mio credito per cui  prevedo il distacco dal gas e l'acquisto di una cucina elettrica. Ho cominciato i lavori il primo di agosto…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</a:rPr>
              <a:t>Avete già parlato di pompe di calore qualche tempo fa su mio suggerimento.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</a:rPr>
              <a:t>Oggi alle 11 non posso chiamare </a:t>
            </a:r>
            <a:r>
              <a:rPr lang="it-IT" sz="2400" dirty="0" err="1">
                <a:solidFill>
                  <a:srgbClr val="2F5897"/>
                </a:solidFill>
                <a:latin typeface="+mj-lt"/>
              </a:rPr>
              <a:t>perchè</a:t>
            </a:r>
            <a:r>
              <a:rPr lang="it-IT" sz="2400" dirty="0">
                <a:solidFill>
                  <a:srgbClr val="2F5897"/>
                </a:solidFill>
                <a:latin typeface="+mj-lt"/>
              </a:rPr>
              <a:t> sono dal dentista.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</a:rPr>
              <a:t>Grazie dell'attenzione e cordiali saluti.  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</a:rPr>
              <a:t>Marcello </a:t>
            </a:r>
            <a:r>
              <a:rPr lang="it-IT" sz="2400" dirty="0" err="1">
                <a:solidFill>
                  <a:srgbClr val="2F5897"/>
                </a:solidFill>
                <a:latin typeface="+mj-lt"/>
              </a:rPr>
              <a:t>Pxxxx</a:t>
            </a:r>
            <a:endParaRPr lang="it-IT" sz="2400" dirty="0">
              <a:solidFill>
                <a:srgbClr val="2F5897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2F5897"/>
                </a:solidFill>
                <a:latin typeface="+mj-lt"/>
              </a:rPr>
              <a:t>348.xxxxx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94650" y="543947"/>
            <a:ext cx="75546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2F5897"/>
                </a:solidFill>
                <a:latin typeface="+mj-lt"/>
              </a:rPr>
              <a:t>Me ne </a:t>
            </a:r>
            <a:r>
              <a:rPr lang="en-US" sz="3200" dirty="0" err="1" smtClean="0">
                <a:solidFill>
                  <a:srgbClr val="2F5897"/>
                </a:solidFill>
                <a:latin typeface="+mj-lt"/>
              </a:rPr>
              <a:t>frego</a:t>
            </a:r>
            <a:r>
              <a:rPr lang="en-US" sz="3200" dirty="0" smtClean="0">
                <a:solidFill>
                  <a:srgbClr val="2F5897"/>
                </a:solidFill>
                <a:latin typeface="+mj-lt"/>
              </a:rPr>
              <a:t> del </a:t>
            </a:r>
            <a:r>
              <a:rPr lang="en-US" sz="3200" dirty="0" err="1" smtClean="0">
                <a:solidFill>
                  <a:srgbClr val="2F5897"/>
                </a:solidFill>
                <a:latin typeface="+mj-lt"/>
              </a:rPr>
              <a:t>prezzo</a:t>
            </a:r>
            <a:r>
              <a:rPr lang="en-US" sz="3200" dirty="0" smtClean="0">
                <a:solidFill>
                  <a:srgbClr val="2F5897"/>
                </a:solidFill>
                <a:latin typeface="+mj-lt"/>
              </a:rPr>
              <a:t> del </a:t>
            </a:r>
            <a:r>
              <a:rPr lang="en-US" sz="3200" dirty="0" err="1" smtClean="0">
                <a:solidFill>
                  <a:srgbClr val="2F5897"/>
                </a:solidFill>
                <a:latin typeface="+mj-lt"/>
              </a:rPr>
              <a:t>petrolio</a:t>
            </a:r>
            <a:r>
              <a:rPr lang="en-US" sz="3200" dirty="0" smtClean="0">
                <a:solidFill>
                  <a:srgbClr val="2F5897"/>
                </a:solidFill>
                <a:latin typeface="+mj-lt"/>
              </a:rPr>
              <a:t>…</a:t>
            </a:r>
            <a:endParaRPr lang="it-IT" sz="3200" dirty="0">
              <a:solidFill>
                <a:srgbClr val="2F589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9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ilografica">
  <a:themeElements>
    <a:clrScheme name="Stilografic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tilografica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ilografic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Stilografica.thmx</Template>
  <TotalTime>120</TotalTime>
  <Words>1921</Words>
  <Application>Microsoft Office PowerPoint</Application>
  <PresentationFormat>On-screen Show (4:3)</PresentationFormat>
  <Paragraphs>181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Stilografica</vt:lpstr>
      <vt:lpstr>Science is in the air</vt:lpstr>
      <vt:lpstr>Slide 2</vt:lpstr>
      <vt:lpstr>Slide 3</vt:lpstr>
      <vt:lpstr>It’s not true I had nothing on I had  the radio on!</vt:lpstr>
      <vt:lpstr>Slide 5</vt:lpstr>
      <vt:lpstr>1. The public 2. The scientists 3. The editorial staff</vt:lpstr>
      <vt:lpstr>1. The public 2. The scientists 3. The editorial staff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1. The public 2. The scientists 3. The editorial staff</vt:lpstr>
      <vt:lpstr>Slide 18</vt:lpstr>
      <vt:lpstr>Slide 19</vt:lpstr>
      <vt:lpstr>1. The public 2. The scientists 3. The editorial staff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is in the air</dc:title>
  <dc:creator>Silvia Bencivelli</dc:creator>
  <cp:lastModifiedBy>rita</cp:lastModifiedBy>
  <cp:revision>55</cp:revision>
  <dcterms:created xsi:type="dcterms:W3CDTF">2013-05-22T09:59:41Z</dcterms:created>
  <dcterms:modified xsi:type="dcterms:W3CDTF">2013-05-26T11:14:50Z</dcterms:modified>
</cp:coreProperties>
</file>