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1" r:id="rId6"/>
    <p:sldId id="290" r:id="rId7"/>
    <p:sldId id="286" r:id="rId8"/>
    <p:sldId id="260" r:id="rId9"/>
    <p:sldId id="262" r:id="rId10"/>
    <p:sldId id="263" r:id="rId11"/>
    <p:sldId id="264" r:id="rId12"/>
    <p:sldId id="265" r:id="rId13"/>
    <p:sldId id="266" r:id="rId14"/>
    <p:sldId id="267" r:id="rId15"/>
    <p:sldId id="268" r:id="rId16"/>
    <p:sldId id="269" r:id="rId17"/>
    <p:sldId id="281"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8" r:id="rId31"/>
    <p:sldId id="283" r:id="rId32"/>
    <p:sldId id="287" r:id="rId33"/>
    <p:sldId id="28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1" autoAdjust="0"/>
    <p:restoredTop sz="64664" autoAdjust="0"/>
  </p:normalViewPr>
  <p:slideViewPr>
    <p:cSldViewPr snapToGrid="0" snapToObjects="1">
      <p:cViewPr varScale="1">
        <p:scale>
          <a:sx n="73" d="100"/>
          <a:sy n="73" d="100"/>
        </p:scale>
        <p:origin x="-12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8CC3FA8-C104-4FB4-9B15-144444C3F49A}" type="datetimeFigureOut">
              <a:rPr lang="it-IT"/>
              <a:pPr>
                <a:defRPr/>
              </a:pPr>
              <a:t>26/05/2013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B0F9E2D-6911-4E92-9818-7E7B0E7F2215}" type="slidenum">
              <a:rPr lang="it-IT"/>
              <a:pPr>
                <a:defRPr/>
              </a:pPr>
              <a:t>‹#›</a:t>
            </a:fld>
            <a:endParaRPr lang="it-IT" dirty="0"/>
          </a:p>
        </p:txBody>
      </p:sp>
    </p:spTree>
    <p:extLst>
      <p:ext uri="{BB962C8B-B14F-4D97-AF65-F5344CB8AC3E}">
        <p14:creationId xmlns:p14="http://schemas.microsoft.com/office/powerpoint/2010/main" xmlns="" val="10854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3080F42-7162-46D3-8374-D48A834D16A9}" type="datetimeFigureOut">
              <a:rPr lang="it-IT"/>
              <a:pPr>
                <a:defRPr/>
              </a:pPr>
              <a:t>26/05/2013</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609762F-4EAF-46F5-BB7E-0A5DA6AE3104}" type="slidenum">
              <a:rPr lang="it-IT"/>
              <a:pPr>
                <a:defRPr/>
              </a:pPr>
              <a:t>‹#›</a:t>
            </a:fld>
            <a:endParaRPr lang="it-IT" dirty="0"/>
          </a:p>
        </p:txBody>
      </p:sp>
    </p:spTree>
    <p:extLst>
      <p:ext uri="{BB962C8B-B14F-4D97-AF65-F5344CB8AC3E}">
        <p14:creationId xmlns:p14="http://schemas.microsoft.com/office/powerpoint/2010/main" xmlns="" val="83273159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rationalwiki.org/wiki/Evolutionary_psychology"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rationalwiki.org/wiki/Mary_(mother_of_Jesus)" TargetMode="External"/><Relationship Id="rId4" Type="http://schemas.openxmlformats.org/officeDocument/2006/relationships/hyperlink" Target="http://rationalwiki.org/wiki/Common_sen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noFill/>
          <a:ln>
            <a:solidFill>
              <a:srgbClr val="000000"/>
            </a:solidFill>
            <a:miter lim="800000"/>
            <a:headEnd/>
            <a:tailEnd/>
          </a:ln>
        </p:spPr>
      </p:sp>
      <p:sp>
        <p:nvSpPr>
          <p:cNvPr id="163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Thank you for inviting me</a:t>
            </a:r>
            <a:endParaRPr lang="it-IT" i="1" smtClean="0"/>
          </a:p>
          <a:p>
            <a:pPr>
              <a:spcBef>
                <a:spcPct val="0"/>
              </a:spcBef>
            </a:pPr>
            <a:endParaRPr lang="it-IT" i="1" smtClean="0"/>
          </a:p>
          <a:p>
            <a:pPr>
              <a:spcBef>
                <a:spcPct val="0"/>
              </a:spcBef>
            </a:pPr>
            <a:endParaRPr lang="it-IT" smtClean="0"/>
          </a:p>
          <a:p>
            <a:pPr>
              <a:spcBef>
                <a:spcPct val="0"/>
              </a:spcBef>
            </a:pPr>
            <a:r>
              <a:rPr lang="it-IT" smtClean="0"/>
              <a:t>sorry for </a:t>
            </a:r>
            <a:r>
              <a:rPr lang="en-GB" smtClean="0"/>
              <a:t>my</a:t>
            </a:r>
            <a:r>
              <a:rPr lang="it-IT" smtClean="0"/>
              <a:t> </a:t>
            </a:r>
            <a:r>
              <a:rPr lang="it-IT" noProof="1" smtClean="0"/>
              <a:t>english</a:t>
            </a:r>
            <a:r>
              <a:rPr lang="it-IT" smtClean="0"/>
              <a:t> (far from being perfect) and for my tuscan accent (perfect).</a:t>
            </a:r>
            <a:br>
              <a:rPr lang="it-IT" smtClean="0"/>
            </a:br>
            <a:endParaRPr lang="it-IT" smtClean="0"/>
          </a:p>
          <a:p>
            <a:pPr>
              <a:spcBef>
                <a:spcPct val="0"/>
              </a:spcBef>
            </a:pPr>
            <a:endParaRPr lang="en-US" smtClean="0"/>
          </a:p>
          <a:p>
            <a:pPr>
              <a:spcBef>
                <a:spcPct val="0"/>
              </a:spcBef>
            </a:pPr>
            <a:r>
              <a:rPr lang="en-US" smtClean="0"/>
              <a:t>About neuro something, I might accasionally switch auf deutsch – I have recently revised a german serial and I am still tuned to german. I apologize in advance.</a:t>
            </a:r>
            <a:endParaRPr lang="it-IT" smtClean="0"/>
          </a:p>
        </p:txBody>
      </p:sp>
      <p:sp>
        <p:nvSpPr>
          <p:cNvPr id="163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510DD1-1FA8-4F78-949D-2793FD1F563F}" type="slidenum">
              <a:rPr lang="it-IT">
                <a:cs typeface="Arial" charset="0"/>
              </a:rPr>
              <a:pPr fontAlgn="base">
                <a:spcBef>
                  <a:spcPct val="0"/>
                </a:spcBef>
                <a:spcAft>
                  <a:spcPct val="0"/>
                </a:spcAft>
              </a:pPr>
              <a:t>1</a:t>
            </a:fld>
            <a:endParaRPr lang="it-IT">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noFill/>
          <a:ln>
            <a:solidFill>
              <a:srgbClr val="000000"/>
            </a:solidFill>
            <a:miter lim="800000"/>
            <a:headEnd/>
            <a:tailEnd/>
          </a:ln>
        </p:spPr>
      </p:sp>
      <p:sp>
        <p:nvSpPr>
          <p:cNvPr id="337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In my cases it was a matter of </a:t>
            </a:r>
            <a:r>
              <a:rPr lang="it-IT" b="1" smtClean="0"/>
              <a:t>explaining</a:t>
            </a:r>
            <a:r>
              <a:rPr lang="it-IT" smtClean="0"/>
              <a:t> somebody else’ researches. I’m not a scientist, so i don’t talk about my ideas.</a:t>
            </a:r>
          </a:p>
          <a:p>
            <a:pPr>
              <a:spcBef>
                <a:spcPct val="0"/>
              </a:spcBef>
            </a:pPr>
            <a:r>
              <a:rPr lang="it-IT" smtClean="0"/>
              <a:t>Therefore i need to find interesting subjects,</a:t>
            </a:r>
          </a:p>
          <a:p>
            <a:pPr>
              <a:spcBef>
                <a:spcPct val="0"/>
              </a:spcBef>
            </a:pPr>
            <a:r>
              <a:rPr lang="it-IT" smtClean="0"/>
              <a:t>and to evaluate their interest to the general public,</a:t>
            </a:r>
          </a:p>
          <a:p>
            <a:pPr>
              <a:spcBef>
                <a:spcPct val="0"/>
              </a:spcBef>
            </a:pPr>
            <a:r>
              <a:rPr lang="it-IT" smtClean="0"/>
              <a:t>to read and understand the relevant literature,</a:t>
            </a:r>
          </a:p>
          <a:p>
            <a:pPr>
              <a:spcBef>
                <a:spcPct val="0"/>
              </a:spcBef>
            </a:pPr>
            <a:r>
              <a:rPr lang="it-IT" smtClean="0"/>
              <a:t>to explain them to non-specialists.</a:t>
            </a:r>
          </a:p>
          <a:p>
            <a:pPr>
              <a:spcBef>
                <a:spcPct val="0"/>
              </a:spcBef>
            </a:pPr>
            <a:endParaRPr lang="en-US" smtClean="0"/>
          </a:p>
          <a:p>
            <a:pPr>
              <a:spcBef>
                <a:spcPct val="0"/>
              </a:spcBef>
            </a:pPr>
            <a:r>
              <a:rPr lang="en-US" smtClean="0"/>
              <a:t>I have to say that my training is in medicine. I am a registered physician. As such I have a little bias, and I tend to use the tools I know better.</a:t>
            </a:r>
          </a:p>
          <a:p>
            <a:pPr>
              <a:spcBef>
                <a:spcPct val="0"/>
              </a:spcBef>
            </a:pPr>
            <a:endParaRPr lang="it-IT" smtClean="0"/>
          </a:p>
          <a:p>
            <a:pPr>
              <a:spcBef>
                <a:spcPct val="0"/>
              </a:spcBef>
            </a:pPr>
            <a:r>
              <a:rPr lang="it-IT" smtClean="0"/>
              <a:t>for all the biological and medical fields, the best tool is pubmed (vedere: c’è altro?), kindly offered, free, by the united states government.</a:t>
            </a:r>
          </a:p>
          <a:p>
            <a:pPr>
              <a:spcBef>
                <a:spcPct val="0"/>
              </a:spcBef>
            </a:pPr>
            <a:endParaRPr lang="en-US" smtClean="0"/>
          </a:p>
          <a:p>
            <a:pPr>
              <a:spcBef>
                <a:spcPct val="0"/>
              </a:spcBef>
            </a:pPr>
            <a:r>
              <a:rPr lang="en-US" smtClean="0"/>
              <a:t>Pubmed is the widest data base available containig virtually every scientific journal worth reading in biomedicine.</a:t>
            </a:r>
            <a:endParaRPr lang="it-IT" smtClean="0"/>
          </a:p>
          <a:p>
            <a:pPr>
              <a:spcBef>
                <a:spcPct val="0"/>
              </a:spcBef>
            </a:pPr>
            <a:endParaRPr lang="it-IT" smtClean="0"/>
          </a:p>
          <a:p>
            <a:pPr>
              <a:spcBef>
                <a:spcPct val="0"/>
              </a:spcBef>
            </a:pPr>
            <a:r>
              <a:rPr lang="it-IT" smtClean="0"/>
              <a:t>You can search by author, if you already know whom to look for…</a:t>
            </a:r>
          </a:p>
        </p:txBody>
      </p:sp>
      <p:sp>
        <p:nvSpPr>
          <p:cNvPr id="3379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3DE6C1-195C-489B-866D-FF5716FB0B65}" type="slidenum">
              <a:rPr lang="it-IT">
                <a:cs typeface="Arial" charset="0"/>
              </a:rPr>
              <a:pPr fontAlgn="base">
                <a:spcBef>
                  <a:spcPct val="0"/>
                </a:spcBef>
                <a:spcAft>
                  <a:spcPct val="0"/>
                </a:spcAft>
              </a:pPr>
              <a:t>10</a:t>
            </a:fld>
            <a:endParaRPr lang="it-IT">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Or by key words, in this case consciousness.</a:t>
            </a:r>
          </a:p>
          <a:p>
            <a:pPr>
              <a:spcBef>
                <a:spcPct val="0"/>
              </a:spcBef>
            </a:pPr>
            <a:endParaRPr lang="it-IT" smtClean="0"/>
          </a:p>
          <a:p>
            <a:pPr>
              <a:spcBef>
                <a:spcPct val="0"/>
              </a:spcBef>
            </a:pPr>
            <a:r>
              <a:rPr lang="it-IT" smtClean="0"/>
              <a:t>Better to be precise…</a:t>
            </a:r>
          </a:p>
          <a:p>
            <a:pPr>
              <a:spcBef>
                <a:spcPct val="0"/>
              </a:spcBef>
            </a:pPr>
            <a:endParaRPr lang="it-IT" smtClean="0"/>
          </a:p>
          <a:p>
            <a:pPr>
              <a:spcBef>
                <a:spcPct val="0"/>
              </a:spcBef>
            </a:pPr>
            <a:r>
              <a:rPr lang="en-US" smtClean="0"/>
              <a:t>Consciousness for example lists most the anesthesiology papers…</a:t>
            </a:r>
          </a:p>
          <a:p>
            <a:pPr>
              <a:spcBef>
                <a:spcPct val="0"/>
              </a:spcBef>
            </a:pPr>
            <a:endParaRPr lang="en-US" smtClean="0"/>
          </a:p>
          <a:p>
            <a:pPr>
              <a:spcBef>
                <a:spcPct val="0"/>
              </a:spcBef>
            </a:pPr>
            <a:r>
              <a:rPr lang="en-US" smtClean="0"/>
              <a:t>But in the “related fields box” it suggests to look for “consciousness brain”</a:t>
            </a:r>
            <a:endParaRPr lang="it-IT" smtClean="0"/>
          </a:p>
        </p:txBody>
      </p:sp>
      <p:sp>
        <p:nvSpPr>
          <p:cNvPr id="3584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611874-66B1-4B71-B58F-640968343CED}" type="slidenum">
              <a:rPr lang="it-IT">
                <a:cs typeface="Arial" charset="0"/>
              </a:rPr>
              <a:pPr fontAlgn="base">
                <a:spcBef>
                  <a:spcPct val="0"/>
                </a:spcBef>
                <a:spcAft>
                  <a:spcPct val="0"/>
                </a:spcAft>
              </a:pPr>
              <a:t>11</a:t>
            </a:fld>
            <a:endParaRPr lang="it-IT">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err="1" smtClean="0"/>
              <a:t>You</a:t>
            </a:r>
            <a:r>
              <a:rPr lang="it-IT" dirty="0" smtClean="0"/>
              <a:t> can </a:t>
            </a:r>
            <a:r>
              <a:rPr lang="it-IT" dirty="0" err="1" smtClean="0"/>
              <a:t>also</a:t>
            </a:r>
            <a:r>
              <a:rPr lang="it-IT" dirty="0" smtClean="0"/>
              <a:t> </a:t>
            </a:r>
            <a:r>
              <a:rPr lang="it-IT" dirty="0" err="1" smtClean="0"/>
              <a:t>search</a:t>
            </a:r>
            <a:r>
              <a:rPr lang="it-IT" dirty="0" smtClean="0"/>
              <a:t> by </a:t>
            </a:r>
            <a:r>
              <a:rPr lang="it-IT" dirty="0" err="1" smtClean="0"/>
              <a:t>using</a:t>
            </a:r>
            <a:r>
              <a:rPr lang="it-IT" dirty="0" smtClean="0"/>
              <a:t> </a:t>
            </a:r>
            <a:r>
              <a:rPr lang="it-IT" dirty="0" err="1" smtClean="0"/>
              <a:t>both</a:t>
            </a:r>
            <a:r>
              <a:rPr lang="it-IT" dirty="0" smtClean="0"/>
              <a:t>, </a:t>
            </a:r>
            <a:r>
              <a:rPr lang="it-IT" dirty="0" err="1" smtClean="0"/>
              <a:t>keywords</a:t>
            </a:r>
            <a:r>
              <a:rPr lang="it-IT" dirty="0" smtClean="0"/>
              <a:t> and </a:t>
            </a:r>
            <a:r>
              <a:rPr lang="it-IT" dirty="0" err="1" smtClean="0"/>
              <a:t>name</a:t>
            </a:r>
            <a:r>
              <a:rPr lang="it-IT" dirty="0" smtClean="0"/>
              <a:t>.</a:t>
            </a:r>
          </a:p>
          <a:p>
            <a:pPr>
              <a:spcBef>
                <a:spcPct val="0"/>
              </a:spcBef>
            </a:pPr>
            <a:endParaRPr lang="it-IT" dirty="0" smtClean="0"/>
          </a:p>
          <a:p>
            <a:pPr>
              <a:spcBef>
                <a:spcPct val="0"/>
              </a:spcBef>
            </a:pPr>
            <a:r>
              <a:rPr lang="it-IT" dirty="0" err="1" smtClean="0"/>
              <a:t>as</a:t>
            </a:r>
            <a:r>
              <a:rPr lang="it-IT" dirty="0" smtClean="0"/>
              <a:t> </a:t>
            </a:r>
            <a:r>
              <a:rPr lang="it-IT" dirty="0" err="1" smtClean="0"/>
              <a:t>i’ve</a:t>
            </a:r>
            <a:r>
              <a:rPr lang="it-IT" dirty="0" smtClean="0"/>
              <a:t> </a:t>
            </a:r>
            <a:r>
              <a:rPr lang="it-IT" dirty="0" err="1" smtClean="0"/>
              <a:t>learned</a:t>
            </a:r>
            <a:r>
              <a:rPr lang="it-IT" dirty="0" smtClean="0"/>
              <a:t> to do in </a:t>
            </a:r>
            <a:r>
              <a:rPr lang="it-IT" dirty="0" err="1" smtClean="0"/>
              <a:t>my</a:t>
            </a:r>
            <a:r>
              <a:rPr lang="it-IT" dirty="0" smtClean="0"/>
              <a:t> </a:t>
            </a:r>
            <a:r>
              <a:rPr lang="it-IT" dirty="0" err="1" smtClean="0"/>
              <a:t>medical</a:t>
            </a:r>
            <a:r>
              <a:rPr lang="it-IT" dirty="0" smtClean="0"/>
              <a:t> </a:t>
            </a:r>
            <a:r>
              <a:rPr lang="it-IT" dirty="0" err="1" smtClean="0"/>
              <a:t>studies</a:t>
            </a:r>
            <a:r>
              <a:rPr lang="it-IT" dirty="0" smtClean="0"/>
              <a:t>, i start from an </a:t>
            </a:r>
            <a:r>
              <a:rPr lang="it-IT" dirty="0" err="1" smtClean="0"/>
              <a:t>article</a:t>
            </a:r>
            <a:r>
              <a:rPr lang="it-IT" dirty="0" smtClean="0"/>
              <a:t> and i </a:t>
            </a:r>
            <a:r>
              <a:rPr lang="it-IT" dirty="0" err="1" smtClean="0"/>
              <a:t>begin</a:t>
            </a:r>
            <a:r>
              <a:rPr lang="it-IT" dirty="0" smtClean="0"/>
              <a:t> to </a:t>
            </a:r>
            <a:r>
              <a:rPr lang="it-IT" dirty="0" err="1" smtClean="0"/>
              <a:t>dig</a:t>
            </a:r>
            <a:r>
              <a:rPr lang="it-IT" dirty="0" smtClean="0"/>
              <a:t>.</a:t>
            </a:r>
          </a:p>
          <a:p>
            <a:pPr>
              <a:spcBef>
                <a:spcPct val="0"/>
              </a:spcBef>
            </a:pPr>
            <a:endParaRPr lang="it-IT" dirty="0" smtClean="0"/>
          </a:p>
          <a:p>
            <a:pPr>
              <a:spcBef>
                <a:spcPct val="0"/>
              </a:spcBef>
            </a:pPr>
            <a:r>
              <a:rPr lang="it-IT" dirty="0" err="1" smtClean="0"/>
              <a:t>These</a:t>
            </a:r>
            <a:r>
              <a:rPr lang="it-IT" dirty="0" smtClean="0"/>
              <a:t> are </a:t>
            </a:r>
            <a:r>
              <a:rPr lang="it-IT" dirty="0" err="1" smtClean="0"/>
              <a:t>all</a:t>
            </a:r>
            <a:r>
              <a:rPr lang="it-IT" dirty="0" smtClean="0"/>
              <a:t> </a:t>
            </a:r>
            <a:r>
              <a:rPr lang="it-IT" dirty="0" err="1" smtClean="0"/>
              <a:t>papers</a:t>
            </a:r>
            <a:r>
              <a:rPr lang="it-IT" dirty="0" smtClean="0"/>
              <a:t> in </a:t>
            </a:r>
            <a:r>
              <a:rPr lang="it-IT" dirty="0" err="1" smtClean="0"/>
              <a:t>peer</a:t>
            </a:r>
            <a:r>
              <a:rPr lang="it-IT" dirty="0" smtClean="0"/>
              <a:t> </a:t>
            </a:r>
            <a:r>
              <a:rPr lang="it-IT" dirty="0" err="1" smtClean="0"/>
              <a:t>reviewed</a:t>
            </a:r>
            <a:r>
              <a:rPr lang="it-IT" dirty="0" smtClean="0"/>
              <a:t> </a:t>
            </a:r>
            <a:r>
              <a:rPr lang="it-IT" dirty="0" err="1" smtClean="0"/>
              <a:t>journals</a:t>
            </a:r>
            <a:r>
              <a:rPr lang="it-IT" dirty="0" smtClean="0"/>
              <a:t>, so the </a:t>
            </a:r>
            <a:r>
              <a:rPr lang="it-IT" dirty="0" err="1" smtClean="0"/>
              <a:t>relevance</a:t>
            </a:r>
            <a:r>
              <a:rPr lang="it-IT" dirty="0" smtClean="0"/>
              <a:t> </a:t>
            </a:r>
            <a:r>
              <a:rPr lang="it-IT" dirty="0" err="1" smtClean="0"/>
              <a:t>may</a:t>
            </a:r>
            <a:r>
              <a:rPr lang="it-IT" dirty="0" smtClean="0"/>
              <a:t> be </a:t>
            </a:r>
            <a:r>
              <a:rPr lang="it-IT" dirty="0" err="1" smtClean="0"/>
              <a:t>evaluated</a:t>
            </a:r>
            <a:r>
              <a:rPr lang="it-IT" dirty="0" smtClean="0"/>
              <a:t> by </a:t>
            </a:r>
            <a:r>
              <a:rPr lang="it-IT" dirty="0" err="1" smtClean="0"/>
              <a:t>tools</a:t>
            </a:r>
            <a:r>
              <a:rPr lang="it-IT" dirty="0" smtClean="0"/>
              <a:t> </a:t>
            </a:r>
            <a:r>
              <a:rPr lang="it-IT" dirty="0" err="1" smtClean="0"/>
              <a:t>like</a:t>
            </a:r>
            <a:endParaRPr lang="it-IT" dirty="0" smtClean="0"/>
          </a:p>
          <a:p>
            <a:pPr>
              <a:spcBef>
                <a:spcPct val="0"/>
              </a:spcBef>
            </a:pPr>
            <a:r>
              <a:rPr lang="it-IT" dirty="0" smtClean="0"/>
              <a:t>the impact </a:t>
            </a:r>
            <a:r>
              <a:rPr lang="it-IT" dirty="0" err="1" smtClean="0"/>
              <a:t>factor</a:t>
            </a:r>
            <a:r>
              <a:rPr lang="it-IT" dirty="0" smtClean="0"/>
              <a:t> of the journal,</a:t>
            </a:r>
          </a:p>
          <a:p>
            <a:pPr>
              <a:spcBef>
                <a:spcPct val="0"/>
              </a:spcBef>
            </a:pPr>
            <a:r>
              <a:rPr lang="en-US" dirty="0" smtClean="0"/>
              <a:t>the citation index</a:t>
            </a:r>
            <a:endParaRPr lang="it-IT" dirty="0" smtClean="0"/>
          </a:p>
          <a:p>
            <a:pPr>
              <a:spcBef>
                <a:spcPct val="0"/>
              </a:spcBef>
            </a:pPr>
            <a:r>
              <a:rPr lang="it-IT" dirty="0" smtClean="0"/>
              <a:t>the h </a:t>
            </a:r>
            <a:r>
              <a:rPr lang="it-IT" dirty="0" err="1" smtClean="0"/>
              <a:t>index</a:t>
            </a:r>
            <a:r>
              <a:rPr lang="it-IT" dirty="0" smtClean="0"/>
              <a:t> of the </a:t>
            </a:r>
            <a:r>
              <a:rPr lang="it-IT" dirty="0" err="1" smtClean="0"/>
              <a:t>authors</a:t>
            </a:r>
            <a:r>
              <a:rPr lang="it-IT" dirty="0" smtClean="0"/>
              <a:t> and so on.</a:t>
            </a:r>
          </a:p>
          <a:p>
            <a:pPr>
              <a:spcBef>
                <a:spcPct val="0"/>
              </a:spcBef>
            </a:pPr>
            <a:endParaRPr lang="it-IT" dirty="0" smtClean="0"/>
          </a:p>
          <a:p>
            <a:pPr>
              <a:spcBef>
                <a:spcPct val="0"/>
              </a:spcBef>
            </a:pPr>
            <a:endParaRPr lang="it-IT" dirty="0" smtClean="0"/>
          </a:p>
        </p:txBody>
      </p:sp>
      <p:sp>
        <p:nvSpPr>
          <p:cNvPr id="3789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1CBEF-1FEE-4075-BA0E-FC1AB41C40C7}" type="slidenum">
              <a:rPr lang="it-IT">
                <a:cs typeface="Arial" charset="0"/>
              </a:rPr>
              <a:pPr fontAlgn="base">
                <a:spcBef>
                  <a:spcPct val="0"/>
                </a:spcBef>
                <a:spcAft>
                  <a:spcPct val="0"/>
                </a:spcAft>
              </a:pPr>
              <a:t>12</a:t>
            </a:fld>
            <a:endParaRPr lang="it-IT">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Pubmed you have free access to the abstract of the vast majority of the listed papers.</a:t>
            </a:r>
            <a:endParaRPr lang="it-IT" smtClean="0"/>
          </a:p>
          <a:p>
            <a:pPr>
              <a:spcBef>
                <a:spcPct val="0"/>
              </a:spcBef>
            </a:pPr>
            <a:endParaRPr lang="it-IT" smtClean="0"/>
          </a:p>
          <a:p>
            <a:pPr>
              <a:spcBef>
                <a:spcPct val="0"/>
              </a:spcBef>
            </a:pPr>
            <a:r>
              <a:rPr lang="it-IT" smtClean="0"/>
              <a:t>In this way i can read the abstract.</a:t>
            </a:r>
          </a:p>
          <a:p>
            <a:pPr>
              <a:spcBef>
                <a:spcPct val="0"/>
              </a:spcBef>
            </a:pPr>
            <a:r>
              <a:rPr lang="it-IT" smtClean="0"/>
              <a:t>For this paper, this is a free article, and i can have its full text by clicking here, thanks to a public library.</a:t>
            </a:r>
          </a:p>
          <a:p>
            <a:pPr>
              <a:spcBef>
                <a:spcPct val="0"/>
              </a:spcBef>
            </a:pPr>
            <a:endParaRPr lang="en-US" smtClean="0"/>
          </a:p>
          <a:p>
            <a:pPr>
              <a:spcBef>
                <a:spcPct val="0"/>
              </a:spcBef>
            </a:pPr>
            <a:endParaRPr lang="it-IT" smtClean="0"/>
          </a:p>
          <a:p>
            <a:pPr>
              <a:spcBef>
                <a:spcPct val="0"/>
              </a:spcBef>
            </a:pPr>
            <a:r>
              <a:rPr lang="it-IT" smtClean="0"/>
              <a:t>In other cases i have to ask to friends in university…</a:t>
            </a:r>
          </a:p>
          <a:p>
            <a:pPr>
              <a:spcBef>
                <a:spcPct val="0"/>
              </a:spcBef>
            </a:pPr>
            <a:r>
              <a:rPr lang="it-IT" smtClean="0"/>
              <a:t>Or i may find the full text of plos library directly in this website. Like this(in alto a destra)</a:t>
            </a:r>
          </a:p>
          <a:p>
            <a:pPr>
              <a:spcBef>
                <a:spcPct val="0"/>
              </a:spcBef>
            </a:pPr>
            <a:endParaRPr lang="en-US" smtClean="0"/>
          </a:p>
          <a:p>
            <a:pPr>
              <a:spcBef>
                <a:spcPct val="0"/>
              </a:spcBef>
            </a:pPr>
            <a:r>
              <a:rPr lang="en-US" smtClean="0"/>
              <a:t>It is to be said that I seldom need the full paper.</a:t>
            </a:r>
            <a:endParaRPr lang="it-IT" smtClean="0"/>
          </a:p>
        </p:txBody>
      </p:sp>
      <p:sp>
        <p:nvSpPr>
          <p:cNvPr id="3993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67DC14-1123-4868-BB1A-5F1516638EB6}" type="slidenum">
              <a:rPr lang="it-IT">
                <a:cs typeface="Arial" charset="0"/>
              </a:rPr>
              <a:pPr fontAlgn="base">
                <a:spcBef>
                  <a:spcPct val="0"/>
                </a:spcBef>
                <a:spcAft>
                  <a:spcPct val="0"/>
                </a:spcAft>
              </a:pPr>
              <a:t>13</a:t>
            </a:fld>
            <a:endParaRPr lang="it-IT">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p:cNvSpPr>
          <p:nvPr>
            <p:ph type="sldImg"/>
          </p:nvPr>
        </p:nvSpPr>
        <p:spPr bwMode="auto">
          <a:noFill/>
          <a:ln>
            <a:solidFill>
              <a:srgbClr val="000000"/>
            </a:solidFill>
            <a:miter lim="800000"/>
            <a:headEnd/>
            <a:tailEnd/>
          </a:ln>
        </p:spPr>
      </p:sp>
      <p:sp>
        <p:nvSpPr>
          <p:cNvPr id="43010"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it-IT" dirty="0" smtClean="0"/>
              <a:t>Once i </a:t>
            </a:r>
            <a:r>
              <a:rPr lang="it-IT" dirty="0" err="1" smtClean="0"/>
              <a:t>have</a:t>
            </a:r>
            <a:r>
              <a:rPr lang="it-IT" dirty="0" smtClean="0"/>
              <a:t> the </a:t>
            </a:r>
            <a:r>
              <a:rPr lang="it-IT" dirty="0" err="1" smtClean="0"/>
              <a:t>article</a:t>
            </a:r>
            <a:r>
              <a:rPr lang="it-IT" dirty="0" smtClean="0"/>
              <a:t>, i </a:t>
            </a:r>
            <a:r>
              <a:rPr lang="it-IT" dirty="0" err="1" smtClean="0"/>
              <a:t>may</a:t>
            </a:r>
            <a:r>
              <a:rPr lang="it-IT" dirty="0" smtClean="0"/>
              <a:t> </a:t>
            </a:r>
            <a:r>
              <a:rPr lang="it-IT" dirty="0" err="1" smtClean="0"/>
              <a:t>study</a:t>
            </a:r>
            <a:r>
              <a:rPr lang="it-IT" dirty="0" smtClean="0"/>
              <a:t> the </a:t>
            </a:r>
            <a:r>
              <a:rPr lang="it-IT" dirty="0" err="1" smtClean="0"/>
              <a:t>bibliography</a:t>
            </a:r>
            <a:r>
              <a:rPr lang="it-IT" dirty="0" smtClean="0"/>
              <a:t>. </a:t>
            </a:r>
          </a:p>
          <a:p>
            <a:pPr marL="0" marR="0" indent="0" algn="l" defTabSz="457200" rtl="0" eaLnBrk="1" fontAlgn="base" latinLnBrk="0" hangingPunct="1">
              <a:lnSpc>
                <a:spcPct val="100000"/>
              </a:lnSpc>
              <a:spcBef>
                <a:spcPct val="0"/>
              </a:spcBef>
              <a:spcAft>
                <a:spcPct val="0"/>
              </a:spcAft>
              <a:buClrTx/>
              <a:buSzTx/>
              <a:buFontTx/>
              <a:buNone/>
              <a:tabLst/>
              <a:defRPr/>
            </a:pPr>
            <a:r>
              <a:rPr lang="it-IT" dirty="0" smtClean="0"/>
              <a:t>The </a:t>
            </a:r>
            <a:r>
              <a:rPr lang="it-IT" dirty="0" err="1" smtClean="0"/>
              <a:t>biblography</a:t>
            </a:r>
            <a:r>
              <a:rPr lang="it-IT" dirty="0" smtClean="0"/>
              <a:t> </a:t>
            </a:r>
            <a:r>
              <a:rPr lang="it-IT" dirty="0" err="1" smtClean="0"/>
              <a:t>is</a:t>
            </a:r>
            <a:r>
              <a:rPr lang="it-IT" dirty="0" smtClean="0"/>
              <a:t> </a:t>
            </a:r>
            <a:r>
              <a:rPr lang="it-IT" dirty="0" err="1" smtClean="0"/>
              <a:t>also</a:t>
            </a:r>
            <a:r>
              <a:rPr lang="it-IT" dirty="0" smtClean="0"/>
              <a:t> </a:t>
            </a:r>
            <a:r>
              <a:rPr lang="it-IT" dirty="0" err="1" smtClean="0"/>
              <a:t>very</a:t>
            </a:r>
            <a:r>
              <a:rPr lang="it-IT" dirty="0" smtClean="0"/>
              <a:t> </a:t>
            </a:r>
            <a:r>
              <a:rPr lang="it-IT" dirty="0" err="1" smtClean="0"/>
              <a:t>interesting</a:t>
            </a:r>
            <a:r>
              <a:rPr lang="it-IT" dirty="0" smtClean="0"/>
              <a:t>.</a:t>
            </a:r>
          </a:p>
          <a:p>
            <a:pPr marL="0" marR="0" indent="0" algn="l" defTabSz="457200" rtl="0" eaLnBrk="1" fontAlgn="base" latinLnBrk="0" hangingPunct="1">
              <a:lnSpc>
                <a:spcPct val="100000"/>
              </a:lnSpc>
              <a:spcBef>
                <a:spcPct val="0"/>
              </a:spcBef>
              <a:spcAft>
                <a:spcPct val="0"/>
              </a:spcAft>
              <a:buClrTx/>
              <a:buSzTx/>
              <a:buFontTx/>
              <a:buNone/>
              <a:tabLst/>
              <a:defRPr/>
            </a:pPr>
            <a:endParaRPr lang="it-IT" dirty="0" smtClean="0"/>
          </a:p>
          <a:p>
            <a:pPr>
              <a:spcBef>
                <a:spcPct val="0"/>
              </a:spcBef>
            </a:pPr>
            <a:endParaRPr lang="it-IT" dirty="0" smtClean="0"/>
          </a:p>
        </p:txBody>
      </p:sp>
      <p:sp>
        <p:nvSpPr>
          <p:cNvPr id="430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30A19E-0077-4285-8CD0-7E984C3530EB}" type="slidenum">
              <a:rPr lang="it-IT">
                <a:cs typeface="Arial" charset="0"/>
              </a:rPr>
              <a:pPr fontAlgn="base">
                <a:spcBef>
                  <a:spcPct val="0"/>
                </a:spcBef>
                <a:spcAft>
                  <a:spcPct val="0"/>
                </a:spcAft>
              </a:pPr>
              <a:t>15</a:t>
            </a:fld>
            <a:endParaRPr lang="it-IT">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p:cNvSpPr>
            <a:spLocks noGrp="1" noRot="1" noChangeAspect="1"/>
          </p:cNvSpPr>
          <p:nvPr>
            <p:ph type="sldImg"/>
          </p:nvPr>
        </p:nvSpPr>
        <p:spPr bwMode="auto">
          <a:noFill/>
          <a:ln>
            <a:solidFill>
              <a:srgbClr val="000000"/>
            </a:solidFill>
            <a:miter lim="800000"/>
            <a:headEnd/>
            <a:tailEnd/>
          </a:ln>
        </p:spPr>
      </p:sp>
      <p:sp>
        <p:nvSpPr>
          <p:cNvPr id="450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The webpages of the interesting authors, in the websites of their universities</a:t>
            </a:r>
          </a:p>
          <a:p>
            <a:pPr>
              <a:spcBef>
                <a:spcPct val="0"/>
              </a:spcBef>
            </a:pPr>
            <a:r>
              <a:rPr lang="en-US" smtClean="0"/>
              <a:t>are also very useful.</a:t>
            </a:r>
            <a:endParaRPr lang="it-IT" smtClean="0"/>
          </a:p>
          <a:p>
            <a:pPr>
              <a:spcBef>
                <a:spcPct val="0"/>
              </a:spcBef>
            </a:pPr>
            <a:endParaRPr lang="it-IT" smtClean="0"/>
          </a:p>
          <a:p>
            <a:pPr>
              <a:spcBef>
                <a:spcPct val="0"/>
              </a:spcBef>
            </a:pPr>
            <a:r>
              <a:rPr lang="en-US" smtClean="0"/>
              <a:t>You find</a:t>
            </a:r>
            <a:endParaRPr lang="it-IT" smtClean="0"/>
          </a:p>
          <a:p>
            <a:pPr>
              <a:spcBef>
                <a:spcPct val="0"/>
              </a:spcBef>
            </a:pPr>
            <a:r>
              <a:rPr lang="it-IT" smtClean="0"/>
              <a:t>who he is,</a:t>
            </a:r>
          </a:p>
          <a:p>
            <a:pPr>
              <a:spcBef>
                <a:spcPct val="0"/>
              </a:spcBef>
            </a:pPr>
            <a:r>
              <a:rPr lang="it-IT" smtClean="0"/>
              <a:t>what he is working on,an</a:t>
            </a:r>
          </a:p>
          <a:p>
            <a:pPr>
              <a:spcBef>
                <a:spcPct val="0"/>
              </a:spcBef>
            </a:pPr>
            <a:r>
              <a:rPr lang="it-IT" smtClean="0"/>
              <a:t>His books and papers…</a:t>
            </a:r>
          </a:p>
          <a:p>
            <a:pPr>
              <a:spcBef>
                <a:spcPct val="0"/>
              </a:spcBef>
            </a:pPr>
            <a:r>
              <a:rPr lang="it-IT" smtClean="0"/>
              <a:t>And some are free…</a:t>
            </a:r>
          </a:p>
        </p:txBody>
      </p:sp>
      <p:sp>
        <p:nvSpPr>
          <p:cNvPr id="450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750084-FF66-4A3F-8D15-4BFC1008EED3}" type="slidenum">
              <a:rPr lang="it-IT">
                <a:cs typeface="Arial" charset="0"/>
              </a:rPr>
              <a:pPr fontAlgn="base">
                <a:spcBef>
                  <a:spcPct val="0"/>
                </a:spcBef>
                <a:spcAft>
                  <a:spcPct val="0"/>
                </a:spcAft>
              </a:pPr>
              <a:t>16</a:t>
            </a:fld>
            <a:endParaRPr lang="it-IT">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bwMode="auto">
          <a:noFill/>
          <a:ln>
            <a:solidFill>
              <a:srgbClr val="000000"/>
            </a:solidFill>
            <a:miter lim="800000"/>
            <a:headEnd/>
            <a:tailEnd/>
          </a:ln>
        </p:spPr>
      </p:sp>
      <p:sp>
        <p:nvSpPr>
          <p:cNvPr id="4813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smtClean="0"/>
              <a:t>Press </a:t>
            </a:r>
            <a:r>
              <a:rPr lang="it-IT" dirty="0" err="1" smtClean="0"/>
              <a:t>releases</a:t>
            </a:r>
            <a:r>
              <a:rPr lang="it-IT" dirty="0" smtClean="0"/>
              <a:t> or the </a:t>
            </a:r>
            <a:r>
              <a:rPr lang="it-IT" dirty="0" err="1" smtClean="0"/>
              <a:t>webpages</a:t>
            </a:r>
            <a:r>
              <a:rPr lang="it-IT" dirty="0" smtClean="0"/>
              <a:t> of the </a:t>
            </a:r>
            <a:r>
              <a:rPr lang="it-IT" dirty="0" err="1" smtClean="0"/>
              <a:t>communication</a:t>
            </a:r>
            <a:r>
              <a:rPr lang="it-IT" dirty="0" smtClean="0"/>
              <a:t> staff of </a:t>
            </a:r>
            <a:r>
              <a:rPr lang="it-IT" dirty="0" err="1" smtClean="0"/>
              <a:t>universities</a:t>
            </a:r>
            <a:r>
              <a:rPr lang="it-IT" dirty="0" smtClean="0"/>
              <a:t> or </a:t>
            </a:r>
            <a:r>
              <a:rPr lang="it-IT" dirty="0" err="1" smtClean="0"/>
              <a:t>research</a:t>
            </a:r>
            <a:r>
              <a:rPr lang="it-IT" dirty="0" smtClean="0"/>
              <a:t> </a:t>
            </a:r>
            <a:r>
              <a:rPr lang="it-IT" dirty="0" err="1" smtClean="0"/>
              <a:t>institutes</a:t>
            </a:r>
            <a:r>
              <a:rPr lang="it-IT" dirty="0" smtClean="0"/>
              <a:t>…</a:t>
            </a:r>
            <a:r>
              <a:rPr lang="it-IT" dirty="0" err="1" smtClean="0"/>
              <a:t>they</a:t>
            </a:r>
            <a:r>
              <a:rPr lang="it-IT" dirty="0" smtClean="0"/>
              <a:t> </a:t>
            </a:r>
            <a:r>
              <a:rPr lang="it-IT" dirty="0" err="1" smtClean="0"/>
              <a:t>may</a:t>
            </a:r>
            <a:r>
              <a:rPr lang="it-IT" dirty="0" smtClean="0"/>
              <a:t> </a:t>
            </a:r>
            <a:r>
              <a:rPr lang="it-IT" dirty="0" err="1" smtClean="0"/>
              <a:t>all</a:t>
            </a:r>
            <a:r>
              <a:rPr lang="it-IT" dirty="0" smtClean="0"/>
              <a:t> </a:t>
            </a:r>
            <a:r>
              <a:rPr lang="it-IT" dirty="0" err="1" smtClean="0"/>
              <a:t>have</a:t>
            </a:r>
            <a:r>
              <a:rPr lang="it-IT" dirty="0" smtClean="0"/>
              <a:t> </a:t>
            </a:r>
            <a:r>
              <a:rPr lang="it-IT" dirty="0" err="1" smtClean="0"/>
              <a:t>important</a:t>
            </a:r>
            <a:r>
              <a:rPr lang="it-IT" dirty="0" smtClean="0"/>
              <a:t> news and </a:t>
            </a:r>
            <a:r>
              <a:rPr lang="it-IT" dirty="0" err="1" smtClean="0"/>
              <a:t>references</a:t>
            </a:r>
            <a:r>
              <a:rPr lang="it-IT" dirty="0" smtClean="0"/>
              <a:t>. </a:t>
            </a:r>
            <a:r>
              <a:rPr lang="it-IT" dirty="0" err="1" smtClean="0"/>
              <a:t>You</a:t>
            </a:r>
            <a:r>
              <a:rPr lang="it-IT" dirty="0" smtClean="0"/>
              <a:t> </a:t>
            </a:r>
            <a:r>
              <a:rPr lang="it-IT" dirty="0" err="1" smtClean="0"/>
              <a:t>may</a:t>
            </a:r>
            <a:r>
              <a:rPr lang="it-IT" dirty="0" smtClean="0"/>
              <a:t> </a:t>
            </a:r>
            <a:r>
              <a:rPr lang="it-IT" dirty="0" err="1" smtClean="0"/>
              <a:t>also</a:t>
            </a:r>
            <a:r>
              <a:rPr lang="it-IT" dirty="0" smtClean="0"/>
              <a:t> </a:t>
            </a:r>
            <a:r>
              <a:rPr lang="it-IT" dirty="0" err="1" smtClean="0"/>
              <a:t>find</a:t>
            </a:r>
            <a:r>
              <a:rPr lang="it-IT" dirty="0" smtClean="0"/>
              <a:t> </a:t>
            </a:r>
            <a:r>
              <a:rPr lang="it-IT" dirty="0" err="1" smtClean="0"/>
              <a:t>videos</a:t>
            </a:r>
            <a:r>
              <a:rPr lang="it-IT" dirty="0" smtClean="0"/>
              <a:t> or </a:t>
            </a:r>
            <a:r>
              <a:rPr lang="it-IT" dirty="0" err="1" smtClean="0"/>
              <a:t>podcasts</a:t>
            </a:r>
            <a:r>
              <a:rPr lang="it-IT" dirty="0" smtClean="0"/>
              <a:t>.</a:t>
            </a:r>
          </a:p>
          <a:p>
            <a:pPr>
              <a:spcBef>
                <a:spcPct val="0"/>
              </a:spcBef>
            </a:pPr>
            <a:r>
              <a:rPr lang="it-IT" dirty="0" smtClean="0"/>
              <a:t>Ok, </a:t>
            </a:r>
            <a:r>
              <a:rPr lang="it-IT" dirty="0" err="1" smtClean="0"/>
              <a:t>always</a:t>
            </a:r>
            <a:r>
              <a:rPr lang="it-IT" dirty="0" smtClean="0"/>
              <a:t> </a:t>
            </a:r>
            <a:r>
              <a:rPr lang="it-IT" dirty="0" err="1" smtClean="0"/>
              <a:t>rememeber</a:t>
            </a:r>
            <a:r>
              <a:rPr lang="it-IT" dirty="0" smtClean="0"/>
              <a:t> </a:t>
            </a:r>
            <a:r>
              <a:rPr lang="it-IT" dirty="0" err="1" smtClean="0"/>
              <a:t>that</a:t>
            </a:r>
            <a:r>
              <a:rPr lang="it-IT" dirty="0" smtClean="0"/>
              <a:t> </a:t>
            </a:r>
            <a:r>
              <a:rPr lang="it-IT" dirty="0" err="1" smtClean="0"/>
              <a:t>this</a:t>
            </a:r>
            <a:r>
              <a:rPr lang="it-IT" dirty="0" smtClean="0"/>
              <a:t> </a:t>
            </a:r>
            <a:r>
              <a:rPr lang="it-IT" dirty="0" err="1" smtClean="0"/>
              <a:t>is</a:t>
            </a:r>
            <a:r>
              <a:rPr lang="it-IT" dirty="0" smtClean="0"/>
              <a:t> a </a:t>
            </a:r>
            <a:r>
              <a:rPr lang="it-IT" dirty="0" err="1" smtClean="0"/>
              <a:t>sort</a:t>
            </a:r>
            <a:r>
              <a:rPr lang="it-IT" dirty="0" smtClean="0"/>
              <a:t> of </a:t>
            </a:r>
            <a:r>
              <a:rPr lang="it-IT" dirty="0" err="1" smtClean="0"/>
              <a:t>advertisement</a:t>
            </a:r>
            <a:r>
              <a:rPr lang="it-IT" dirty="0" smtClean="0"/>
              <a:t>, a </a:t>
            </a:r>
            <a:r>
              <a:rPr lang="it-IT" dirty="0" err="1" smtClean="0"/>
              <a:t>sort</a:t>
            </a:r>
            <a:r>
              <a:rPr lang="it-IT" dirty="0" smtClean="0"/>
              <a:t> of.  The goal of </a:t>
            </a:r>
            <a:r>
              <a:rPr lang="it-IT" dirty="0" err="1" smtClean="0"/>
              <a:t>this</a:t>
            </a:r>
            <a:r>
              <a:rPr lang="it-IT" dirty="0" smtClean="0"/>
              <a:t> </a:t>
            </a:r>
            <a:r>
              <a:rPr lang="it-IT" dirty="0" err="1" smtClean="0"/>
              <a:t>kind</a:t>
            </a:r>
            <a:r>
              <a:rPr lang="it-IT" dirty="0" smtClean="0"/>
              <a:t> of </a:t>
            </a:r>
            <a:r>
              <a:rPr lang="it-IT" dirty="0" err="1" smtClean="0"/>
              <a:t>communication</a:t>
            </a:r>
            <a:r>
              <a:rPr lang="it-IT" dirty="0" smtClean="0"/>
              <a:t> </a:t>
            </a:r>
            <a:r>
              <a:rPr lang="it-IT" dirty="0" err="1" smtClean="0"/>
              <a:t>is</a:t>
            </a:r>
            <a:r>
              <a:rPr lang="it-IT" dirty="0" smtClean="0"/>
              <a:t> to </a:t>
            </a:r>
            <a:r>
              <a:rPr lang="it-IT" dirty="0" err="1" smtClean="0"/>
              <a:t>make</a:t>
            </a:r>
            <a:r>
              <a:rPr lang="it-IT" dirty="0" smtClean="0"/>
              <a:t> </a:t>
            </a:r>
            <a:r>
              <a:rPr lang="it-IT" dirty="0" err="1" smtClean="0"/>
              <a:t>you</a:t>
            </a:r>
            <a:r>
              <a:rPr lang="it-IT" dirty="0" smtClean="0"/>
              <a:t> </a:t>
            </a:r>
            <a:r>
              <a:rPr lang="it-IT" dirty="0" err="1" smtClean="0"/>
              <a:t>write</a:t>
            </a:r>
            <a:r>
              <a:rPr lang="it-IT" dirty="0" smtClean="0"/>
              <a:t> </a:t>
            </a:r>
            <a:r>
              <a:rPr lang="it-IT" dirty="0" err="1" smtClean="0"/>
              <a:t>about</a:t>
            </a:r>
            <a:r>
              <a:rPr lang="it-IT" dirty="0" smtClean="0"/>
              <a:t> the </a:t>
            </a:r>
            <a:r>
              <a:rPr lang="it-IT" dirty="0" err="1" smtClean="0"/>
              <a:t>institute</a:t>
            </a:r>
            <a:r>
              <a:rPr lang="it-IT" dirty="0" smtClean="0"/>
              <a:t>, </a:t>
            </a:r>
            <a:r>
              <a:rPr lang="it-IT" dirty="0" err="1" smtClean="0"/>
              <a:t>but</a:t>
            </a:r>
            <a:r>
              <a:rPr lang="it-IT" dirty="0" smtClean="0"/>
              <a:t> in general </a:t>
            </a:r>
            <a:r>
              <a:rPr lang="it-IT" dirty="0" err="1" smtClean="0"/>
              <a:t>this</a:t>
            </a:r>
            <a:r>
              <a:rPr lang="it-IT" dirty="0" smtClean="0"/>
              <a:t> </a:t>
            </a:r>
            <a:r>
              <a:rPr lang="it-IT" dirty="0" err="1" smtClean="0"/>
              <a:t>is</a:t>
            </a:r>
            <a:r>
              <a:rPr lang="it-IT" dirty="0" smtClean="0"/>
              <a:t> a </a:t>
            </a:r>
            <a:r>
              <a:rPr lang="it-IT" dirty="0" err="1" smtClean="0"/>
              <a:t>serious</a:t>
            </a:r>
            <a:r>
              <a:rPr lang="it-IT" dirty="0" smtClean="0"/>
              <a:t> </a:t>
            </a:r>
            <a:r>
              <a:rPr lang="it-IT" dirty="0" err="1" smtClean="0"/>
              <a:t>presentation</a:t>
            </a:r>
            <a:r>
              <a:rPr lang="it-IT" dirty="0" smtClean="0"/>
              <a:t> and </a:t>
            </a:r>
            <a:r>
              <a:rPr lang="it-IT" dirty="0" err="1" smtClean="0"/>
              <a:t>you</a:t>
            </a:r>
            <a:r>
              <a:rPr lang="it-IT" dirty="0" smtClean="0"/>
              <a:t> can </a:t>
            </a:r>
            <a:r>
              <a:rPr lang="it-IT" dirty="0" err="1" smtClean="0"/>
              <a:t>always</a:t>
            </a:r>
            <a:r>
              <a:rPr lang="it-IT" dirty="0" smtClean="0"/>
              <a:t> trust.</a:t>
            </a:r>
          </a:p>
        </p:txBody>
      </p:sp>
      <p:sp>
        <p:nvSpPr>
          <p:cNvPr id="4813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C2CD03-37D7-4C97-BF16-BC6FD18BC1CE}" type="slidenum">
              <a:rPr lang="it-IT">
                <a:cs typeface="Arial" charset="0"/>
              </a:rPr>
              <a:pPr fontAlgn="base">
                <a:spcBef>
                  <a:spcPct val="0"/>
                </a:spcBef>
                <a:spcAft>
                  <a:spcPct val="0"/>
                </a:spcAft>
              </a:pPr>
              <a:t>18</a:t>
            </a:fld>
            <a:endParaRPr lang="it-IT">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p:cNvSpPr>
          <p:nvPr>
            <p:ph type="sldImg"/>
          </p:nvPr>
        </p:nvSpPr>
        <p:spPr bwMode="auto">
          <a:noFill/>
          <a:ln>
            <a:solidFill>
              <a:srgbClr val="000000"/>
            </a:solidFill>
            <a:miter lim="800000"/>
            <a:headEnd/>
            <a:tailEnd/>
          </a:ln>
        </p:spPr>
      </p:sp>
      <p:sp>
        <p:nvSpPr>
          <p:cNvPr id="501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There are general public magazines (as i said: it’s a fashion subject!): they are a good starting point (they often have archives!).</a:t>
            </a:r>
          </a:p>
          <a:p>
            <a:pPr>
              <a:spcBef>
                <a:spcPct val="0"/>
              </a:spcBef>
            </a:pPr>
            <a:r>
              <a:rPr lang="it-IT" smtClean="0"/>
              <a:t>They often host blog, written by journalist (as daniela ovadia for the italian version of sciam) or by scientists, and you can quote them.</a:t>
            </a:r>
          </a:p>
        </p:txBody>
      </p:sp>
      <p:sp>
        <p:nvSpPr>
          <p:cNvPr id="501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6B7E75-F781-40D7-B8CA-2B908880FD16}" type="slidenum">
              <a:rPr lang="it-IT">
                <a:cs typeface="Arial" charset="0"/>
              </a:rPr>
              <a:pPr fontAlgn="base">
                <a:spcBef>
                  <a:spcPct val="0"/>
                </a:spcBef>
                <a:spcAft>
                  <a:spcPct val="0"/>
                </a:spcAft>
              </a:pPr>
              <a:t>19</a:t>
            </a:fld>
            <a:endParaRPr lang="it-IT">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egnaposto immagine diapositiva 1"/>
          <p:cNvSpPr>
            <a:spLocks noGrp="1" noRot="1" noChangeAspect="1"/>
          </p:cNvSpPr>
          <p:nvPr>
            <p:ph type="sldImg"/>
          </p:nvPr>
        </p:nvSpPr>
        <p:spPr bwMode="auto">
          <a:noFill/>
          <a:ln>
            <a:solidFill>
              <a:srgbClr val="000000"/>
            </a:solidFill>
            <a:miter lim="800000"/>
            <a:headEnd/>
            <a:tailEnd/>
          </a:ln>
        </p:spPr>
      </p:sp>
      <p:sp>
        <p:nvSpPr>
          <p:cNvPr id="522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Also the very large public magazine like this (website of a newspaper) contain neuroscience news. This is important mostly because you can have an idea of what the general public know or has read or listened to. And it’s a nice starting point when you have to write: you probabily know that… or: some year ago…</a:t>
            </a:r>
          </a:p>
        </p:txBody>
      </p:sp>
      <p:sp>
        <p:nvSpPr>
          <p:cNvPr id="522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690700-AECC-4603-B3E2-B6337E9B1FC1}" type="slidenum">
              <a:rPr lang="it-IT">
                <a:cs typeface="Arial" charset="0"/>
              </a:rPr>
              <a:pPr fontAlgn="base">
                <a:spcBef>
                  <a:spcPct val="0"/>
                </a:spcBef>
                <a:spcAft>
                  <a:spcPct val="0"/>
                </a:spcAft>
              </a:pPr>
              <a:t>20</a:t>
            </a:fld>
            <a:endParaRPr lang="it-IT">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p:cNvSpPr>
            <a:spLocks noGrp="1" noRot="1" noChangeAspect="1"/>
          </p:cNvSpPr>
          <p:nvPr>
            <p:ph type="sldImg"/>
          </p:nvPr>
        </p:nvSpPr>
        <p:spPr bwMode="auto">
          <a:noFill/>
          <a:ln>
            <a:solidFill>
              <a:srgbClr val="000000"/>
            </a:solidFill>
            <a:miter lim="800000"/>
            <a:headEnd/>
            <a:tailEnd/>
          </a:ln>
        </p:spPr>
      </p:sp>
      <p:sp>
        <p:nvSpPr>
          <p:cNvPr id="542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This tools depend on what you are going to write, on what you need.</a:t>
            </a:r>
          </a:p>
          <a:p>
            <a:pPr>
              <a:spcBef>
                <a:spcPct val="0"/>
              </a:spcBef>
            </a:pPr>
            <a:r>
              <a:rPr lang="it-IT" smtClean="0"/>
              <a:t>I also write interviews by email</a:t>
            </a:r>
          </a:p>
          <a:p>
            <a:pPr>
              <a:spcBef>
                <a:spcPct val="0"/>
              </a:spcBef>
            </a:pPr>
            <a:endParaRPr lang="it-IT" smtClean="0"/>
          </a:p>
          <a:p>
            <a:pPr>
              <a:spcBef>
                <a:spcPct val="0"/>
              </a:spcBef>
            </a:pPr>
            <a:r>
              <a:rPr lang="it-IT" smtClean="0"/>
              <a:t>So: i don’t think that Steven Pinker or Oliver Sacks needed to do all the work i did in the web, but if you are the journalist describing the ongoing science i think that those i had described are the tools you have to know. </a:t>
            </a:r>
          </a:p>
        </p:txBody>
      </p:sp>
      <p:sp>
        <p:nvSpPr>
          <p:cNvPr id="542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FB140D-BFDD-4031-8AB7-AB42A99BBB0F}" type="slidenum">
              <a:rPr lang="it-IT">
                <a:cs typeface="Arial" charset="0"/>
              </a:rPr>
              <a:pPr fontAlgn="base">
                <a:spcBef>
                  <a:spcPct val="0"/>
                </a:spcBef>
                <a:spcAft>
                  <a:spcPct val="0"/>
                </a:spcAft>
              </a:pPr>
              <a:t>21</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compito = task</a:t>
            </a:r>
            <a:endParaRPr lang="it-IT" smtClean="0"/>
          </a:p>
          <a:p>
            <a:pPr>
              <a:spcBef>
                <a:spcPct val="0"/>
              </a:spcBef>
            </a:pPr>
            <a:endParaRPr lang="it-IT" smtClean="0"/>
          </a:p>
          <a:p>
            <a:pPr>
              <a:spcBef>
                <a:spcPct val="0"/>
              </a:spcBef>
            </a:pPr>
            <a:endParaRPr lang="it-IT" smtClean="0"/>
          </a:p>
          <a:p>
            <a:pPr>
              <a:spcBef>
                <a:spcPct val="0"/>
              </a:spcBef>
            </a:pPr>
            <a:r>
              <a:rPr lang="it-IT" smtClean="0"/>
              <a:t>i wrote one and i’m currently working to another one. The first book was about music, the second book neuroeconomy. in both cases i did not write about the brain itself, and about how it works. i wrote  and i’m writing about something who has to do closely with the brain</a:t>
            </a:r>
            <a:endParaRPr lang="en-US" smtClean="0"/>
          </a:p>
        </p:txBody>
      </p:sp>
      <p:sp>
        <p:nvSpPr>
          <p:cNvPr id="1843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F45D5C-2767-4EE8-8DDF-9721DC6777D3}" type="slidenum">
              <a:rPr lang="it-IT">
                <a:cs typeface="Arial" charset="0"/>
              </a:rPr>
              <a:pPr fontAlgn="base">
                <a:spcBef>
                  <a:spcPct val="0"/>
                </a:spcBef>
                <a:spcAft>
                  <a:spcPct val="0"/>
                </a:spcAft>
              </a:pPr>
              <a:t>2</a:t>
            </a:fld>
            <a:endParaRPr lang="it-IT">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immagine diapositiva 1"/>
          <p:cNvSpPr>
            <a:spLocks noGrp="1" noRot="1" noChangeAspect="1"/>
          </p:cNvSpPr>
          <p:nvPr>
            <p:ph type="sldImg"/>
          </p:nvPr>
        </p:nvSpPr>
        <p:spPr bwMode="auto">
          <a:noFill/>
          <a:ln>
            <a:solidFill>
              <a:srgbClr val="000000"/>
            </a:solidFill>
            <a:miter lim="800000"/>
            <a:headEnd/>
            <a:tailEnd/>
          </a:ln>
        </p:spPr>
      </p:sp>
      <p:sp>
        <p:nvSpPr>
          <p:cNvPr id="5632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the problem you have to face is that in these field it’s quite easy to find researches that are too poor in statistics: they are very appreciated by the general public by they are not so rigid (?) in their formal costruction. </a:t>
            </a:r>
          </a:p>
          <a:p>
            <a:pPr>
              <a:spcBef>
                <a:spcPct val="0"/>
              </a:spcBef>
            </a:pPr>
            <a:r>
              <a:rPr lang="it-IT" smtClean="0"/>
              <a:t>Most of them have never been reproduced.</a:t>
            </a:r>
          </a:p>
          <a:p>
            <a:pPr>
              <a:spcBef>
                <a:spcPct val="0"/>
              </a:spcBef>
            </a:pPr>
            <a:r>
              <a:rPr lang="it-IT" smtClean="0"/>
              <a:t>In my former field, music and neuroscience, i found hundreds of studies about animals and the listening music, cows, chicken, even sharks… NO double blind, of course, but not even blind. In this case I wrote to a scientist whom I had met in a congress, a serious scientist, and I asked for a clarification. He explained me the many problems of these studies. therefore i avoided to quote them.</a:t>
            </a:r>
          </a:p>
        </p:txBody>
      </p:sp>
      <p:sp>
        <p:nvSpPr>
          <p:cNvPr id="5632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C0B697-60D3-473A-936D-3A00A416E37F}" type="slidenum">
              <a:rPr lang="it-IT">
                <a:cs typeface="Arial" charset="0"/>
              </a:rPr>
              <a:pPr fontAlgn="base">
                <a:spcBef>
                  <a:spcPct val="0"/>
                </a:spcBef>
                <a:spcAft>
                  <a:spcPct val="0"/>
                </a:spcAft>
              </a:pPr>
              <a:t>22</a:t>
            </a:fld>
            <a:endParaRPr lang="it-IT">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immagine diapositiva 1"/>
          <p:cNvSpPr>
            <a:spLocks noGrp="1" noRot="1" noChangeAspect="1"/>
          </p:cNvSpPr>
          <p:nvPr>
            <p:ph type="sldImg"/>
          </p:nvPr>
        </p:nvSpPr>
        <p:spPr bwMode="auto">
          <a:noFill/>
          <a:ln>
            <a:solidFill>
              <a:srgbClr val="000000"/>
            </a:solidFill>
            <a:miter lim="800000"/>
            <a:headEnd/>
            <a:tailEnd/>
          </a:ln>
        </p:spPr>
      </p:sp>
      <p:sp>
        <p:nvSpPr>
          <p:cNvPr id="5837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Not everyone avoided it and the news spread. They are the most fashionable news and they often have more success then the serious one. They create urban legends. </a:t>
            </a:r>
          </a:p>
          <a:p>
            <a:pPr>
              <a:spcBef>
                <a:spcPct val="0"/>
              </a:spcBef>
            </a:pPr>
            <a:r>
              <a:rPr lang="it-IT" smtClean="0"/>
              <a:t>I sometimes think that it’s not too bad, because these claims make people interested in brain research.</a:t>
            </a:r>
          </a:p>
          <a:p>
            <a:pPr>
              <a:spcBef>
                <a:spcPct val="0"/>
              </a:spcBef>
            </a:pPr>
            <a:r>
              <a:rPr lang="it-IT" smtClean="0"/>
              <a:t>But i would never base my books on this kind of claims, ulnless i have controlled them first.</a:t>
            </a:r>
          </a:p>
          <a:p>
            <a:pPr>
              <a:spcBef>
                <a:spcPct val="0"/>
              </a:spcBef>
            </a:pPr>
            <a:endParaRPr lang="it-IT" smtClean="0"/>
          </a:p>
        </p:txBody>
      </p:sp>
      <p:sp>
        <p:nvSpPr>
          <p:cNvPr id="5837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D26E84-AB2E-42C0-9E44-23370A9C0B13}" type="slidenum">
              <a:rPr lang="it-IT">
                <a:cs typeface="Arial" charset="0"/>
              </a:rPr>
              <a:pPr fontAlgn="base">
                <a:spcBef>
                  <a:spcPct val="0"/>
                </a:spcBef>
                <a:spcAft>
                  <a:spcPct val="0"/>
                </a:spcAft>
              </a:pPr>
              <a:t>23</a:t>
            </a:fld>
            <a:endParaRPr lang="it-IT">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immagine diapositiva 1"/>
          <p:cNvSpPr>
            <a:spLocks noGrp="1" noRot="1" noChangeAspect="1"/>
          </p:cNvSpPr>
          <p:nvPr>
            <p:ph type="sldImg"/>
          </p:nvPr>
        </p:nvSpPr>
        <p:spPr bwMode="auto">
          <a:noFill/>
          <a:ln>
            <a:solidFill>
              <a:srgbClr val="000000"/>
            </a:solidFill>
            <a:miter lim="800000"/>
            <a:headEnd/>
            <a:tailEnd/>
          </a:ln>
        </p:spPr>
      </p:sp>
      <p:sp>
        <p:nvSpPr>
          <p:cNvPr id="6041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This is a problem of the neuroscience (and maybe others will talk about it): in our case it’s important to be aware of it.</a:t>
            </a:r>
          </a:p>
        </p:txBody>
      </p:sp>
      <p:sp>
        <p:nvSpPr>
          <p:cNvPr id="6041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85633E-8835-4FA3-B50C-A8FEB5C85345}" type="slidenum">
              <a:rPr lang="it-IT">
                <a:cs typeface="Arial" charset="0"/>
              </a:rPr>
              <a:pPr fontAlgn="base">
                <a:spcBef>
                  <a:spcPct val="0"/>
                </a:spcBef>
                <a:spcAft>
                  <a:spcPct val="0"/>
                </a:spcAft>
              </a:pPr>
              <a:t>24</a:t>
            </a:fld>
            <a:endParaRPr lang="it-IT">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p:spPr>
      </p:sp>
      <p:sp>
        <p:nvSpPr>
          <p:cNvPr id="6246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The cognitive subtraction is the method to isolate a mental process </a:t>
            </a:r>
            <a:r>
              <a:rPr lang="it-IT" i="1" smtClean="0"/>
              <a:t>indirectly</a:t>
            </a:r>
            <a:r>
              <a:rPr lang="it-IT" smtClean="0"/>
              <a:t> and it’s the only method we have. </a:t>
            </a:r>
          </a:p>
          <a:p>
            <a:pPr>
              <a:spcBef>
                <a:spcPct val="0"/>
              </a:spcBef>
            </a:pPr>
            <a:r>
              <a:rPr lang="it-IT" smtClean="0"/>
              <a:t>We’re not able to see subject “love” and then track the neurons that fire. Rather, we observe subject during state-1 and during state-2, and we subtract the neuronal activity between the two states. We then call that difference “Love,” but we can only do so if we’ve designed the experiment such that we can credibly claim that the only difference in mental processes between state-1 and state-2 is in fact Love. As you’re probably guessing, such a claim often isn’t valid. </a:t>
            </a:r>
          </a:p>
          <a:p>
            <a:pPr>
              <a:spcBef>
                <a:spcPct val="0"/>
              </a:spcBef>
            </a:pPr>
            <a:endParaRPr lang="it-IT" smtClean="0"/>
          </a:p>
        </p:txBody>
      </p:sp>
      <p:sp>
        <p:nvSpPr>
          <p:cNvPr id="6246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1B210A-1692-4C58-BE6A-1366FA516C18}" type="slidenum">
              <a:rPr lang="it-IT">
                <a:cs typeface="Arial" charset="0"/>
              </a:rPr>
              <a:pPr fontAlgn="base">
                <a:spcBef>
                  <a:spcPct val="0"/>
                </a:spcBef>
                <a:spcAft>
                  <a:spcPct val="0"/>
                </a:spcAft>
              </a:pPr>
              <a:t>25</a:t>
            </a:fld>
            <a:endParaRPr lang="it-IT">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p:spPr>
      </p:sp>
      <p:sp>
        <p:nvSpPr>
          <p:cNvPr id="6451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In our brain there is a certain degree of redudance: not every part has a single precise function, and viceversa. Not every single function (however we define it) comes from a single brain portion.</a:t>
            </a:r>
          </a:p>
          <a:p>
            <a:pPr>
              <a:spcBef>
                <a:spcPct val="0"/>
              </a:spcBef>
            </a:pPr>
            <a:r>
              <a:rPr lang="it-IT" smtClean="0"/>
              <a:t>So, when we see with neuroimaging that a part of the brain is working during an activity, like the pleasure center during music listening, we tend to say “oh listening to the music gives us pleasure”, which probably is correct but some has questioned about his validity</a:t>
            </a:r>
          </a:p>
          <a:p>
            <a:pPr>
              <a:spcBef>
                <a:spcPct val="0"/>
              </a:spcBef>
            </a:pPr>
            <a:r>
              <a:rPr lang="it-IT" smtClean="0"/>
              <a:t>Because all depends on having decided that this part is “pleasure part”, and it has been done by a previous forward inference, wich is based on cognitive subtraction!</a:t>
            </a:r>
          </a:p>
        </p:txBody>
      </p:sp>
      <p:sp>
        <p:nvSpPr>
          <p:cNvPr id="6451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ABEE4-527E-486F-AF3D-9C30D4DA38BC}" type="slidenum">
              <a:rPr lang="it-IT">
                <a:cs typeface="Arial" charset="0"/>
              </a:rPr>
              <a:pPr fontAlgn="base">
                <a:spcBef>
                  <a:spcPct val="0"/>
                </a:spcBef>
                <a:spcAft>
                  <a:spcPct val="0"/>
                </a:spcAft>
              </a:pPr>
              <a:t>26</a:t>
            </a:fld>
            <a:endParaRPr lang="it-IT">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p:spPr>
      </p:sp>
      <p:sp>
        <p:nvSpPr>
          <p:cNvPr id="6656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Let us see your brain's entire activity and based on the distribution of activation we can accurately predict what you’re thinking about … </a:t>
            </a:r>
            <a:r>
              <a:rPr lang="it-IT" i="1" smtClean="0"/>
              <a:t>so long as </a:t>
            </a:r>
            <a:r>
              <a:rPr lang="it-IT" smtClean="0"/>
              <a:t>you’re thinking about one of the things that we’ve trained our computer program to recognize </a:t>
            </a:r>
          </a:p>
          <a:p>
            <a:pPr>
              <a:spcBef>
                <a:spcPct val="0"/>
              </a:spcBef>
            </a:pPr>
            <a:endParaRPr lang="it-IT" smtClean="0"/>
          </a:p>
          <a:p>
            <a:pPr>
              <a:spcBef>
                <a:spcPct val="0"/>
              </a:spcBef>
            </a:pPr>
            <a:r>
              <a:rPr lang="it-IT" smtClean="0"/>
              <a:t>neuroscientists can’t be sure that their predictive models will work accurately outside the things that the computer has been trained to recognize. This has big implications for lie detection, namely that current technology does not allow for scientifically valid claims about the ability to detect lies. </a:t>
            </a:r>
          </a:p>
          <a:p>
            <a:pPr>
              <a:spcBef>
                <a:spcPct val="0"/>
              </a:spcBef>
            </a:pPr>
            <a:endParaRPr lang="it-IT" smtClean="0"/>
          </a:p>
        </p:txBody>
      </p:sp>
      <p:sp>
        <p:nvSpPr>
          <p:cNvPr id="6656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67DF42-B1A9-4DCC-B748-91026ED3163E}" type="slidenum">
              <a:rPr lang="it-IT">
                <a:cs typeface="Arial" charset="0"/>
              </a:rPr>
              <a:pPr fontAlgn="base">
                <a:spcBef>
                  <a:spcPct val="0"/>
                </a:spcBef>
                <a:spcAft>
                  <a:spcPct val="0"/>
                </a:spcAft>
              </a:pPr>
              <a:t>27</a:t>
            </a:fld>
            <a:endParaRPr lang="it-IT">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egnaposto immagine diapositiva 1"/>
          <p:cNvSpPr>
            <a:spLocks noGrp="1" noRot="1" noChangeAspect="1"/>
          </p:cNvSpPr>
          <p:nvPr>
            <p:ph type="sldImg"/>
          </p:nvPr>
        </p:nvSpPr>
        <p:spPr bwMode="auto">
          <a:noFill/>
          <a:ln>
            <a:solidFill>
              <a:srgbClr val="000000"/>
            </a:solidFill>
            <a:miter lim="800000"/>
            <a:headEnd/>
            <a:tailEnd/>
          </a:ln>
        </p:spPr>
      </p:sp>
      <p:sp>
        <p:nvSpPr>
          <p:cNvPr id="686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In Italy we have had the same criticism.</a:t>
            </a:r>
          </a:p>
          <a:p>
            <a:pPr>
              <a:spcBef>
                <a:spcPct val="0"/>
              </a:spcBef>
            </a:pPr>
            <a:r>
              <a:rPr lang="it-IT" smtClean="0"/>
              <a:t>“According to claims made by supposedly respectable neuroscientists, reported by supposedly respectable newspapers, it is possible actually to pinpoint the locus of love, wisdom or whatever as parts of the brain that "light up" under functional magnetic resonance imaging”.</a:t>
            </a:r>
          </a:p>
          <a:p>
            <a:pPr>
              <a:spcBef>
                <a:spcPct val="0"/>
              </a:spcBef>
            </a:pPr>
            <a:r>
              <a:rPr lang="it-IT" smtClean="0"/>
              <a:t>It comes out from the fallacies i described before but it’s a more general problem: what can neuroscience tell to us? Often, we tend to imagine a brain part for everything. A brain part for love, for instance. We like to think that is so.</a:t>
            </a:r>
          </a:p>
        </p:txBody>
      </p:sp>
      <p:sp>
        <p:nvSpPr>
          <p:cNvPr id="686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F4025E-5BDE-4796-BD96-880B1C55FDCC}" type="slidenum">
              <a:rPr lang="it-IT">
                <a:cs typeface="Arial" charset="0"/>
              </a:rPr>
              <a:pPr fontAlgn="base">
                <a:spcBef>
                  <a:spcPct val="0"/>
                </a:spcBef>
                <a:spcAft>
                  <a:spcPct val="0"/>
                </a:spcAft>
              </a:pPr>
              <a:t>28</a:t>
            </a:fld>
            <a:endParaRPr lang="it-IT">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egnaposto immagine diapositiva 1"/>
          <p:cNvSpPr>
            <a:spLocks noGrp="1" noRot="1" noChangeAspect="1"/>
          </p:cNvSpPr>
          <p:nvPr>
            <p:ph type="sldImg"/>
          </p:nvPr>
        </p:nvSpPr>
        <p:spPr bwMode="auto">
          <a:noFill/>
          <a:ln>
            <a:solidFill>
              <a:srgbClr val="000000"/>
            </a:solidFill>
            <a:miter lim="800000"/>
            <a:headEnd/>
            <a:tailEnd/>
          </a:ln>
        </p:spPr>
      </p:sp>
      <p:sp>
        <p:nvSpPr>
          <p:cNvPr id="706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Nothing very far from ancient phrenology. So writing a book about neurosomething requires having thought a bit on what neurosomething is.</a:t>
            </a:r>
          </a:p>
        </p:txBody>
      </p:sp>
      <p:sp>
        <p:nvSpPr>
          <p:cNvPr id="706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218CA7-8817-4C08-85AE-CD76FDB2B996}" type="slidenum">
              <a:rPr lang="it-IT">
                <a:cs typeface="Arial" charset="0"/>
              </a:rPr>
              <a:pPr fontAlgn="base">
                <a:spcBef>
                  <a:spcPct val="0"/>
                </a:spcBef>
                <a:spcAft>
                  <a:spcPct val="0"/>
                </a:spcAft>
              </a:pPr>
              <a:t>29</a:t>
            </a:fld>
            <a:endParaRPr lang="it-IT">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egnaposto immagine diapositiva 1"/>
          <p:cNvSpPr>
            <a:spLocks noGrp="1" noRot="1" noChangeAspect="1"/>
          </p:cNvSpPr>
          <p:nvPr>
            <p:ph type="sldImg"/>
          </p:nvPr>
        </p:nvSpPr>
        <p:spPr bwMode="auto">
          <a:noFill/>
          <a:ln>
            <a:solidFill>
              <a:srgbClr val="000000"/>
            </a:solidFill>
            <a:miter lim="800000"/>
            <a:headEnd/>
            <a:tailEnd/>
          </a:ln>
        </p:spPr>
      </p:sp>
      <p:sp>
        <p:nvSpPr>
          <p:cNvPr id="727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Cognitive equivalent of snake oil</a:t>
            </a:r>
          </a:p>
        </p:txBody>
      </p:sp>
      <p:sp>
        <p:nvSpPr>
          <p:cNvPr id="727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472108-7B55-4ACD-B903-D0449FF209EE}" type="slidenum">
              <a:rPr lang="it-IT">
                <a:cs typeface="Arial" charset="0"/>
              </a:rPr>
              <a:pPr fontAlgn="base">
                <a:spcBef>
                  <a:spcPct val="0"/>
                </a:spcBef>
                <a:spcAft>
                  <a:spcPct val="0"/>
                </a:spcAft>
              </a:pPr>
              <a:t>30</a:t>
            </a:fld>
            <a:endParaRPr lang="it-IT">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egnaposto immagine diapositiva 1"/>
          <p:cNvSpPr>
            <a:spLocks noGrp="1" noRot="1" noChangeAspect="1"/>
          </p:cNvSpPr>
          <p:nvPr>
            <p:ph type="sldImg"/>
          </p:nvPr>
        </p:nvSpPr>
        <p:spPr bwMode="auto">
          <a:noFill/>
          <a:ln>
            <a:solidFill>
              <a:srgbClr val="000000"/>
            </a:solidFill>
            <a:miter lim="800000"/>
            <a:headEnd/>
            <a:tailEnd/>
          </a:ln>
        </p:spPr>
      </p:sp>
      <p:sp>
        <p:nvSpPr>
          <p:cNvPr id="747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Antoher debate that we must be aware of is about what is called pop-ep, pop evolutionary psychology:</a:t>
            </a:r>
          </a:p>
          <a:p>
            <a:pPr>
              <a:spcBef>
                <a:spcPct val="0"/>
              </a:spcBef>
            </a:pPr>
            <a:r>
              <a:rPr lang="it-IT" smtClean="0"/>
              <a:t>This is the field that promotes evolutionary explanations for many human behaviors</a:t>
            </a:r>
          </a:p>
          <a:p>
            <a:pPr>
              <a:spcBef>
                <a:spcPct val="0"/>
              </a:spcBef>
            </a:pPr>
            <a:r>
              <a:rPr lang="it-IT" smtClean="0"/>
              <a:t>-- Evolution by natural and sexual selection has endowed all humans with morphological adaptations such as hearts and kidneys, Pop EP says, so it has endowed all humans with a set of psychological adaptations, or “mental organs.”</a:t>
            </a:r>
          </a:p>
          <a:p>
            <a:pPr>
              <a:spcBef>
                <a:spcPct val="0"/>
              </a:spcBef>
            </a:pPr>
            <a:endParaRPr lang="it-IT" smtClean="0"/>
          </a:p>
          <a:p>
            <a:pPr>
              <a:spcBef>
                <a:spcPct val="0"/>
              </a:spcBef>
            </a:pPr>
            <a:r>
              <a:rPr lang="it-IT" smtClean="0"/>
              <a:t> </a:t>
            </a:r>
            <a:r>
              <a:rPr lang="it-IT" b="1" smtClean="0"/>
              <a:t>Some evolutionary psychologists have made widely popularized claims about how the human mind evolved, but other scholars argue that the grand claims lack solid evidence (cannot be disproven: you can’t have animal models!).</a:t>
            </a:r>
          </a:p>
          <a:p>
            <a:pPr>
              <a:spcBef>
                <a:spcPct val="0"/>
              </a:spcBef>
            </a:pPr>
            <a:r>
              <a:rPr lang="it-IT" smtClean="0"/>
              <a:t>In general, the idea of applying natural selection to human behaviour is controversial.</a:t>
            </a:r>
            <a:r>
              <a:rPr lang="it-IT" baseline="30000" smtClean="0">
                <a:hlinkClick r:id="rId3"/>
              </a:rPr>
              <a:t>[2]</a:t>
            </a:r>
            <a:r>
              <a:rPr lang="it-IT" smtClean="0"/>
              <a:t> The reason is that in order for natural selection to occur, a trait must both be genetically inherited and exposed to sufficient selective pressure. </a:t>
            </a:r>
          </a:p>
          <a:p>
            <a:pPr>
              <a:spcBef>
                <a:spcPct val="0"/>
              </a:spcBef>
            </a:pPr>
            <a:endParaRPr lang="it-IT" b="1" smtClean="0"/>
          </a:p>
          <a:p>
            <a:pPr>
              <a:spcBef>
                <a:spcPct val="0"/>
              </a:spcBef>
            </a:pPr>
            <a:r>
              <a:rPr lang="it-IT" smtClean="0"/>
              <a:t>Exemples: with an air of credibility that justifies sexism and discriminatory behavior. Just as</a:t>
            </a:r>
            <a:r>
              <a:rPr lang="it-IT" b="1" smtClean="0"/>
              <a:t> </a:t>
            </a:r>
            <a:r>
              <a:rPr lang="it-IT" smtClean="0"/>
              <a:t>jealousy (men are more distressed by a mate’s sexual infidelity, women by emotional infidelity).</a:t>
            </a:r>
            <a:endParaRPr lang="it-IT" b="1" smtClean="0"/>
          </a:p>
          <a:p>
            <a:pPr>
              <a:spcBef>
                <a:spcPct val="0"/>
              </a:spcBef>
            </a:pPr>
            <a:endParaRPr lang="it-IT" b="1" smtClean="0"/>
          </a:p>
          <a:p>
            <a:pPr>
              <a:spcBef>
                <a:spcPct val="0"/>
              </a:spcBef>
            </a:pPr>
            <a:r>
              <a:rPr lang="it-IT" smtClean="0"/>
              <a:t>An example is a supposed "study" which explains why boys prefer blue and girls prefer pink. In the view of pop-evolutionary psychology, this is because women being gatherers and men being hunters, liking pink was most likely to allow you to find berries so women grew to be attracted to pink. So far, so </a:t>
            </a:r>
            <a:r>
              <a:rPr lang="it-IT" smtClean="0">
                <a:hlinkClick r:id="rId4" tooltip="Common sense"/>
              </a:rPr>
              <a:t>common sense</a:t>
            </a:r>
            <a:r>
              <a:rPr lang="it-IT" smtClean="0"/>
              <a:t>, however, the idea completely ignores many established facts (and blueberries). Such that colour preferences change from place to place, and even that in the western world (where the concept of gender specific colours is strongest) 100 years ago it was reversed; i.e., the soft colour of blue was associated with the </a:t>
            </a:r>
            <a:r>
              <a:rPr lang="it-IT" smtClean="0">
                <a:hlinkClick r:id="rId5" tooltip="Mary (mother of Jesus)"/>
              </a:rPr>
              <a:t>Virgin Mary</a:t>
            </a:r>
            <a:r>
              <a:rPr lang="it-IT" smtClean="0"/>
              <a:t>, and was thus feminine, while men preferred associations with strong, passionate colours such as red and pink</a:t>
            </a:r>
          </a:p>
        </p:txBody>
      </p:sp>
      <p:sp>
        <p:nvSpPr>
          <p:cNvPr id="747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5859E1-2507-462B-8747-51DB2E3D5CB0}" type="slidenum">
              <a:rPr lang="it-IT">
                <a:cs typeface="Arial" charset="0"/>
              </a:rPr>
              <a:pPr fontAlgn="base">
                <a:spcBef>
                  <a:spcPct val="0"/>
                </a:spcBef>
                <a:spcAft>
                  <a:spcPct val="0"/>
                </a:spcAft>
              </a:pPr>
              <a:t>31</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bwMode="auto">
          <a:noFill/>
          <a:ln>
            <a:solidFill>
              <a:srgbClr val="000000"/>
            </a:solidFill>
            <a:miter lim="800000"/>
            <a:headEnd/>
            <a:tailEnd/>
          </a:ln>
        </p:spPr>
      </p:sp>
      <p:sp>
        <p:nvSpPr>
          <p:cNvPr id="204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in this short presentation i’ll will describe you my method.</a:t>
            </a:r>
          </a:p>
          <a:p>
            <a:pPr>
              <a:spcBef>
                <a:spcPct val="0"/>
              </a:spcBef>
            </a:pPr>
            <a:r>
              <a:rPr lang="it-IT" smtClean="0"/>
              <a:t>My method is not the only possible method.  </a:t>
            </a:r>
          </a:p>
          <a:p>
            <a:pPr>
              <a:spcBef>
                <a:spcPct val="0"/>
              </a:spcBef>
            </a:pPr>
            <a:r>
              <a:rPr lang="it-IT" smtClean="0"/>
              <a:t>Also it is probably not the best method, but the method i know better.</a:t>
            </a:r>
          </a:p>
          <a:p>
            <a:pPr>
              <a:spcBef>
                <a:spcPct val="0"/>
              </a:spcBef>
            </a:pPr>
            <a:endParaRPr lang="en-US" smtClean="0"/>
          </a:p>
          <a:p>
            <a:pPr>
              <a:spcBef>
                <a:spcPct val="0"/>
              </a:spcBef>
            </a:pPr>
            <a:endParaRPr lang="it-IT" smtClean="0"/>
          </a:p>
        </p:txBody>
      </p:sp>
      <p:sp>
        <p:nvSpPr>
          <p:cNvPr id="204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84CD53-3FD1-4870-A6CB-E07BB786A0FA}" type="slidenum">
              <a:rPr lang="it-IT">
                <a:cs typeface="Arial" charset="0"/>
              </a:rPr>
              <a:pPr fontAlgn="base">
                <a:spcBef>
                  <a:spcPct val="0"/>
                </a:spcBef>
                <a:spcAft>
                  <a:spcPct val="0"/>
                </a:spcAft>
              </a:pPr>
              <a:t>3</a:t>
            </a:fld>
            <a:endParaRPr lang="it-IT">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egnaposto immagine diapositiva 1"/>
          <p:cNvSpPr>
            <a:spLocks noGrp="1" noRot="1" noChangeAspect="1"/>
          </p:cNvSpPr>
          <p:nvPr>
            <p:ph type="sldImg"/>
          </p:nvPr>
        </p:nvSpPr>
        <p:spPr bwMode="auto">
          <a:noFill/>
          <a:ln>
            <a:solidFill>
              <a:srgbClr val="000000"/>
            </a:solidFill>
            <a:miter lim="800000"/>
            <a:headEnd/>
            <a:tailEnd/>
          </a:ln>
        </p:spPr>
      </p:sp>
      <p:sp>
        <p:nvSpPr>
          <p:cNvPr id="76802"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it-IT" dirty="0" smtClean="0"/>
              <a:t>Always </a:t>
            </a:r>
            <a:r>
              <a:rPr lang="it-IT" dirty="0" err="1" smtClean="0"/>
              <a:t>consider</a:t>
            </a:r>
            <a:r>
              <a:rPr lang="it-IT" dirty="0" smtClean="0"/>
              <a:t> </a:t>
            </a:r>
            <a:r>
              <a:rPr lang="it-IT" dirty="0" err="1" smtClean="0"/>
              <a:t>that</a:t>
            </a:r>
            <a:r>
              <a:rPr lang="it-IT" dirty="0" smtClean="0"/>
              <a:t> images of the brain are </a:t>
            </a:r>
            <a:r>
              <a:rPr lang="it-IT" dirty="0" err="1" smtClean="0"/>
              <a:t>popular</a:t>
            </a:r>
            <a:r>
              <a:rPr lang="it-IT" dirty="0" smtClean="0"/>
              <a:t>, can be </a:t>
            </a:r>
            <a:r>
              <a:rPr lang="it-IT" dirty="0" err="1" smtClean="0"/>
              <a:t>recognized</a:t>
            </a:r>
            <a:r>
              <a:rPr lang="it-IT" dirty="0" smtClean="0"/>
              <a:t>, </a:t>
            </a:r>
            <a:r>
              <a:rPr lang="it-IT" dirty="0" err="1" smtClean="0"/>
              <a:t>have</a:t>
            </a:r>
            <a:r>
              <a:rPr lang="it-IT" dirty="0" smtClean="0"/>
              <a:t> </a:t>
            </a:r>
            <a:r>
              <a:rPr lang="it-IT" dirty="0" err="1" smtClean="0"/>
              <a:t>really</a:t>
            </a:r>
            <a:r>
              <a:rPr lang="it-IT" dirty="0" smtClean="0"/>
              <a:t> </a:t>
            </a:r>
            <a:r>
              <a:rPr lang="it-IT" dirty="0" err="1" smtClean="0"/>
              <a:t>changed</a:t>
            </a:r>
            <a:r>
              <a:rPr lang="it-IT" dirty="0" smtClean="0"/>
              <a:t> </a:t>
            </a:r>
            <a:r>
              <a:rPr lang="it-IT" dirty="0" err="1" smtClean="0"/>
              <a:t>communication</a:t>
            </a:r>
            <a:r>
              <a:rPr lang="it-IT" dirty="0" smtClean="0"/>
              <a:t> of </a:t>
            </a:r>
            <a:r>
              <a:rPr lang="it-IT" dirty="0" err="1" smtClean="0"/>
              <a:t>neuroscience</a:t>
            </a:r>
            <a:r>
              <a:rPr lang="it-IT" dirty="0" smtClean="0"/>
              <a:t>. </a:t>
            </a:r>
            <a:r>
              <a:rPr lang="it-IT" dirty="0" err="1" smtClean="0"/>
              <a:t>Remember</a:t>
            </a:r>
            <a:r>
              <a:rPr lang="it-IT" dirty="0" smtClean="0"/>
              <a:t> </a:t>
            </a:r>
            <a:r>
              <a:rPr lang="it-IT" dirty="0" err="1" smtClean="0"/>
              <a:t>warhol</a:t>
            </a:r>
            <a:r>
              <a:rPr lang="it-IT" dirty="0" smtClean="0"/>
              <a:t>. So </a:t>
            </a:r>
            <a:r>
              <a:rPr lang="it-IT" dirty="0" err="1" smtClean="0"/>
              <a:t>you</a:t>
            </a:r>
            <a:r>
              <a:rPr lang="it-IT" dirty="0" smtClean="0"/>
              <a:t> </a:t>
            </a:r>
            <a:r>
              <a:rPr lang="it-IT" dirty="0" err="1" smtClean="0"/>
              <a:t>may</a:t>
            </a:r>
            <a:r>
              <a:rPr lang="it-IT" dirty="0" smtClean="0"/>
              <a:t> use </a:t>
            </a:r>
            <a:r>
              <a:rPr lang="it-IT" dirty="0" err="1" smtClean="0"/>
              <a:t>words</a:t>
            </a:r>
            <a:r>
              <a:rPr lang="it-IT" dirty="0" smtClean="0"/>
              <a:t> </a:t>
            </a:r>
            <a:r>
              <a:rPr lang="it-IT" dirty="0" err="1" smtClean="0"/>
              <a:t>that</a:t>
            </a:r>
            <a:r>
              <a:rPr lang="it-IT" dirty="0" smtClean="0"/>
              <a:t> </a:t>
            </a:r>
            <a:r>
              <a:rPr lang="it-IT" dirty="0" err="1" smtClean="0"/>
              <a:t>recall</a:t>
            </a:r>
            <a:r>
              <a:rPr lang="it-IT" dirty="0" smtClean="0"/>
              <a:t> </a:t>
            </a:r>
            <a:r>
              <a:rPr lang="it-IT" dirty="0" err="1" smtClean="0"/>
              <a:t>us</a:t>
            </a:r>
            <a:r>
              <a:rPr lang="it-IT" dirty="0" smtClean="0"/>
              <a:t> images, </a:t>
            </a:r>
            <a:r>
              <a:rPr lang="it-IT" dirty="0" err="1" smtClean="0"/>
              <a:t>pictures</a:t>
            </a:r>
            <a:r>
              <a:rPr lang="it-IT" dirty="0" smtClean="0"/>
              <a:t>, art… i </a:t>
            </a:r>
            <a:r>
              <a:rPr lang="it-IT" dirty="0" err="1" smtClean="0"/>
              <a:t>think</a:t>
            </a:r>
            <a:r>
              <a:rPr lang="it-IT" dirty="0" smtClean="0"/>
              <a:t> </a:t>
            </a:r>
            <a:r>
              <a:rPr lang="it-IT" dirty="0" err="1" smtClean="0"/>
              <a:t>it’s</a:t>
            </a:r>
            <a:r>
              <a:rPr lang="it-IT" dirty="0" smtClean="0"/>
              <a:t> </a:t>
            </a:r>
            <a:r>
              <a:rPr lang="it-IT" dirty="0" err="1" smtClean="0"/>
              <a:t>correct</a:t>
            </a:r>
            <a:r>
              <a:rPr lang="it-IT" dirty="0" smtClean="0"/>
              <a:t> and no </a:t>
            </a:r>
            <a:r>
              <a:rPr lang="it-IT" dirty="0" err="1" smtClean="0"/>
              <a:t>problem</a:t>
            </a:r>
            <a:r>
              <a:rPr lang="it-IT" dirty="0" smtClean="0"/>
              <a:t>.</a:t>
            </a:r>
          </a:p>
          <a:p>
            <a:pPr>
              <a:spcBef>
                <a:spcPct val="0"/>
              </a:spcBef>
            </a:pPr>
            <a:endParaRPr lang="it-IT" dirty="0" smtClean="0"/>
          </a:p>
          <a:p>
            <a:pPr>
              <a:spcBef>
                <a:spcPct val="0"/>
              </a:spcBef>
            </a:pPr>
            <a:r>
              <a:rPr lang="it-IT" dirty="0" smtClean="0"/>
              <a:t>I </a:t>
            </a:r>
            <a:r>
              <a:rPr lang="it-IT" dirty="0" err="1" smtClean="0"/>
              <a:t>would</a:t>
            </a:r>
            <a:r>
              <a:rPr lang="it-IT" dirty="0" smtClean="0"/>
              <a:t> </a:t>
            </a:r>
            <a:r>
              <a:rPr lang="it-IT" dirty="0" err="1" smtClean="0"/>
              <a:t>suggest</a:t>
            </a:r>
            <a:r>
              <a:rPr lang="it-IT" dirty="0" smtClean="0"/>
              <a:t> to </a:t>
            </a:r>
            <a:r>
              <a:rPr lang="it-IT" dirty="0" err="1" smtClean="0"/>
              <a:t>avoid</a:t>
            </a:r>
            <a:r>
              <a:rPr lang="it-IT" dirty="0" smtClean="0"/>
              <a:t> </a:t>
            </a:r>
            <a:r>
              <a:rPr lang="it-IT" dirty="0" err="1" smtClean="0"/>
              <a:t>expression</a:t>
            </a:r>
            <a:r>
              <a:rPr lang="it-IT" dirty="0" smtClean="0"/>
              <a:t> </a:t>
            </a:r>
            <a:r>
              <a:rPr lang="it-IT" dirty="0" err="1" smtClean="0"/>
              <a:t>like</a:t>
            </a:r>
            <a:r>
              <a:rPr lang="it-IT" dirty="0" smtClean="0"/>
              <a:t> Love area… </a:t>
            </a:r>
            <a:r>
              <a:rPr lang="it-IT" dirty="0" err="1" smtClean="0"/>
              <a:t>but</a:t>
            </a:r>
            <a:r>
              <a:rPr lang="it-IT" dirty="0" smtClean="0"/>
              <a:t>, </a:t>
            </a:r>
            <a:r>
              <a:rPr lang="it-IT" dirty="0" err="1" smtClean="0"/>
              <a:t>as</a:t>
            </a:r>
            <a:r>
              <a:rPr lang="it-IT" dirty="0" smtClean="0"/>
              <a:t> a </a:t>
            </a:r>
            <a:r>
              <a:rPr lang="it-IT" dirty="0" err="1" smtClean="0"/>
              <a:t>journalist</a:t>
            </a:r>
            <a:r>
              <a:rPr lang="it-IT" dirty="0" smtClean="0"/>
              <a:t> i must </a:t>
            </a:r>
            <a:r>
              <a:rPr lang="it-IT" dirty="0" err="1" smtClean="0"/>
              <a:t>confess</a:t>
            </a:r>
            <a:r>
              <a:rPr lang="it-IT" dirty="0" smtClean="0"/>
              <a:t> </a:t>
            </a:r>
            <a:r>
              <a:rPr lang="it-IT" dirty="0" err="1" smtClean="0"/>
              <a:t>that</a:t>
            </a:r>
            <a:r>
              <a:rPr lang="it-IT" dirty="0" smtClean="0"/>
              <a:t> i </a:t>
            </a:r>
            <a:r>
              <a:rPr lang="it-IT" dirty="0" err="1" smtClean="0"/>
              <a:t>seldom</a:t>
            </a:r>
            <a:r>
              <a:rPr lang="it-IT" dirty="0" smtClean="0"/>
              <a:t> use </a:t>
            </a:r>
            <a:r>
              <a:rPr lang="it-IT" dirty="0" err="1" smtClean="0"/>
              <a:t>them</a:t>
            </a:r>
            <a:r>
              <a:rPr lang="it-IT" dirty="0" smtClean="0"/>
              <a:t>. </a:t>
            </a:r>
            <a:r>
              <a:rPr lang="it-IT" dirty="0" err="1" smtClean="0"/>
              <a:t>They</a:t>
            </a:r>
            <a:r>
              <a:rPr lang="it-IT" dirty="0" smtClean="0"/>
              <a:t> are the </a:t>
            </a:r>
            <a:r>
              <a:rPr lang="it-IT" dirty="0" err="1" smtClean="0"/>
              <a:t>equivalent</a:t>
            </a:r>
            <a:r>
              <a:rPr lang="it-IT" dirty="0" smtClean="0"/>
              <a:t> of </a:t>
            </a:r>
            <a:r>
              <a:rPr lang="it-IT" dirty="0" err="1" smtClean="0"/>
              <a:t>God’s</a:t>
            </a:r>
            <a:r>
              <a:rPr lang="it-IT" dirty="0" smtClean="0"/>
              <a:t> </a:t>
            </a:r>
            <a:r>
              <a:rPr lang="it-IT" dirty="0" err="1" smtClean="0"/>
              <a:t>particle</a:t>
            </a:r>
            <a:r>
              <a:rPr lang="it-IT" dirty="0" smtClean="0"/>
              <a:t> and </a:t>
            </a:r>
            <a:r>
              <a:rPr lang="it-IT" dirty="0" err="1" smtClean="0"/>
              <a:t>they</a:t>
            </a:r>
            <a:r>
              <a:rPr lang="it-IT" dirty="0" smtClean="0"/>
              <a:t> </a:t>
            </a:r>
            <a:r>
              <a:rPr lang="it-IT" dirty="0" err="1" smtClean="0"/>
              <a:t>may</a:t>
            </a:r>
            <a:r>
              <a:rPr lang="it-IT" dirty="0" smtClean="0"/>
              <a:t> be </a:t>
            </a:r>
            <a:r>
              <a:rPr lang="it-IT" dirty="0" err="1" smtClean="0"/>
              <a:t>really</a:t>
            </a:r>
            <a:r>
              <a:rPr lang="it-IT" dirty="0" smtClean="0"/>
              <a:t> </a:t>
            </a:r>
            <a:r>
              <a:rPr lang="it-IT" dirty="0" err="1" smtClean="0"/>
              <a:t>useful</a:t>
            </a:r>
            <a:r>
              <a:rPr lang="it-IT" dirty="0" smtClean="0"/>
              <a:t>. </a:t>
            </a:r>
            <a:r>
              <a:rPr lang="it-IT" dirty="0" err="1" smtClean="0"/>
              <a:t>What</a:t>
            </a:r>
            <a:r>
              <a:rPr lang="it-IT" dirty="0" smtClean="0"/>
              <a:t> </a:t>
            </a:r>
            <a:r>
              <a:rPr lang="it-IT" dirty="0" err="1" smtClean="0"/>
              <a:t>is</a:t>
            </a:r>
            <a:r>
              <a:rPr lang="it-IT" dirty="0" smtClean="0"/>
              <a:t> </a:t>
            </a:r>
            <a:r>
              <a:rPr lang="it-IT" dirty="0" err="1" smtClean="0"/>
              <a:t>important</a:t>
            </a:r>
            <a:r>
              <a:rPr lang="it-IT" dirty="0" smtClean="0"/>
              <a:t> </a:t>
            </a:r>
            <a:r>
              <a:rPr lang="it-IT" dirty="0" err="1" smtClean="0"/>
              <a:t>is</a:t>
            </a:r>
            <a:r>
              <a:rPr lang="it-IT" dirty="0" smtClean="0"/>
              <a:t> </a:t>
            </a:r>
            <a:r>
              <a:rPr lang="it-IT" dirty="0" err="1" smtClean="0"/>
              <a:t>that</a:t>
            </a:r>
            <a:r>
              <a:rPr lang="it-IT" dirty="0" smtClean="0"/>
              <a:t> </a:t>
            </a:r>
            <a:r>
              <a:rPr lang="it-IT" dirty="0" err="1" smtClean="0"/>
              <a:t>we</a:t>
            </a:r>
            <a:r>
              <a:rPr lang="it-IT" dirty="0" smtClean="0"/>
              <a:t> are </a:t>
            </a:r>
            <a:r>
              <a:rPr lang="it-IT" dirty="0" err="1" smtClean="0"/>
              <a:t>aware</a:t>
            </a:r>
            <a:r>
              <a:rPr lang="it-IT" dirty="0" smtClean="0"/>
              <a:t> of </a:t>
            </a:r>
            <a:r>
              <a:rPr lang="it-IT" dirty="0" err="1" smtClean="0"/>
              <a:t>what</a:t>
            </a:r>
            <a:r>
              <a:rPr lang="it-IT" dirty="0" smtClean="0"/>
              <a:t> </a:t>
            </a:r>
            <a:r>
              <a:rPr lang="it-IT" dirty="0" err="1" smtClean="0"/>
              <a:t>we</a:t>
            </a:r>
            <a:r>
              <a:rPr lang="it-IT" dirty="0" smtClean="0"/>
              <a:t> </a:t>
            </a:r>
            <a:r>
              <a:rPr lang="it-IT" dirty="0" err="1" smtClean="0"/>
              <a:t>really</a:t>
            </a:r>
            <a:r>
              <a:rPr lang="it-IT" dirty="0" smtClean="0"/>
              <a:t> are </a:t>
            </a:r>
            <a:r>
              <a:rPr lang="it-IT" dirty="0" err="1" smtClean="0"/>
              <a:t>saying</a:t>
            </a:r>
            <a:r>
              <a:rPr lang="it-IT" dirty="0" smtClean="0"/>
              <a:t> and </a:t>
            </a:r>
            <a:r>
              <a:rPr lang="it-IT" dirty="0" err="1" smtClean="0"/>
              <a:t>that</a:t>
            </a:r>
            <a:r>
              <a:rPr lang="it-IT" dirty="0" smtClean="0"/>
              <a:t> </a:t>
            </a:r>
            <a:r>
              <a:rPr lang="it-IT" dirty="0" err="1" smtClean="0"/>
              <a:t>we</a:t>
            </a:r>
            <a:r>
              <a:rPr lang="it-IT" dirty="0" smtClean="0"/>
              <a:t> are </a:t>
            </a:r>
            <a:r>
              <a:rPr lang="it-IT" dirty="0" err="1" smtClean="0"/>
              <a:t>honnest</a:t>
            </a:r>
            <a:r>
              <a:rPr lang="it-IT" dirty="0" smtClean="0"/>
              <a:t> and precise with </a:t>
            </a:r>
            <a:r>
              <a:rPr lang="it-IT" dirty="0" err="1" smtClean="0"/>
              <a:t>our</a:t>
            </a:r>
            <a:r>
              <a:rPr lang="it-IT" dirty="0" smtClean="0"/>
              <a:t> </a:t>
            </a:r>
            <a:r>
              <a:rPr lang="it-IT" dirty="0" err="1" smtClean="0"/>
              <a:t>readers</a:t>
            </a:r>
            <a:r>
              <a:rPr lang="it-IT" dirty="0" smtClean="0"/>
              <a:t>. </a:t>
            </a:r>
          </a:p>
          <a:p>
            <a:pPr>
              <a:spcBef>
                <a:spcPct val="0"/>
              </a:spcBef>
            </a:pPr>
            <a:endParaRPr lang="it-IT" dirty="0" smtClean="0"/>
          </a:p>
          <a:p>
            <a:pPr>
              <a:spcBef>
                <a:spcPct val="0"/>
              </a:spcBef>
            </a:pPr>
            <a:r>
              <a:rPr lang="it-IT" dirty="0" err="1" smtClean="0"/>
              <a:t>There</a:t>
            </a:r>
            <a:r>
              <a:rPr lang="it-IT" dirty="0" smtClean="0"/>
              <a:t> are </a:t>
            </a:r>
            <a:r>
              <a:rPr lang="it-IT" dirty="0" err="1" smtClean="0"/>
              <a:t>metaphore</a:t>
            </a:r>
            <a:r>
              <a:rPr lang="it-IT" dirty="0" smtClean="0"/>
              <a:t> </a:t>
            </a:r>
            <a:r>
              <a:rPr lang="it-IT" dirty="0" err="1" smtClean="0"/>
              <a:t>that</a:t>
            </a:r>
            <a:r>
              <a:rPr lang="it-IT" dirty="0" smtClean="0"/>
              <a:t>, in the </a:t>
            </a:r>
            <a:r>
              <a:rPr lang="it-IT" dirty="0" err="1" smtClean="0"/>
              <a:t>same</a:t>
            </a:r>
            <a:r>
              <a:rPr lang="it-IT" dirty="0" smtClean="0"/>
              <a:t> way </a:t>
            </a:r>
            <a:r>
              <a:rPr lang="it-IT" dirty="0" err="1" smtClean="0"/>
              <a:t>we</a:t>
            </a:r>
            <a:r>
              <a:rPr lang="it-IT" dirty="0" smtClean="0"/>
              <a:t> do for </a:t>
            </a:r>
            <a:r>
              <a:rPr lang="it-IT" dirty="0" err="1" smtClean="0"/>
              <a:t>cancer</a:t>
            </a:r>
            <a:r>
              <a:rPr lang="it-IT" dirty="0" smtClean="0"/>
              <a:t>, </a:t>
            </a:r>
            <a:r>
              <a:rPr lang="it-IT" dirty="0" err="1" smtClean="0"/>
              <a:t>recall</a:t>
            </a:r>
            <a:r>
              <a:rPr lang="it-IT" dirty="0" smtClean="0"/>
              <a:t> </a:t>
            </a:r>
            <a:r>
              <a:rPr lang="it-IT" dirty="0" err="1" smtClean="0"/>
              <a:t>us</a:t>
            </a:r>
            <a:r>
              <a:rPr lang="it-IT" dirty="0" smtClean="0"/>
              <a:t> </a:t>
            </a:r>
            <a:r>
              <a:rPr lang="it-IT" dirty="0" err="1" smtClean="0"/>
              <a:t>battles</a:t>
            </a:r>
            <a:r>
              <a:rPr lang="it-IT" dirty="0" smtClean="0"/>
              <a:t>, </a:t>
            </a:r>
            <a:r>
              <a:rPr lang="it-IT" dirty="0" err="1" smtClean="0"/>
              <a:t>fights</a:t>
            </a:r>
            <a:r>
              <a:rPr lang="it-IT" dirty="0" smtClean="0"/>
              <a:t>, </a:t>
            </a:r>
            <a:r>
              <a:rPr lang="it-IT" dirty="0" err="1" smtClean="0"/>
              <a:t>discovers</a:t>
            </a:r>
            <a:r>
              <a:rPr lang="it-IT" dirty="0" smtClean="0"/>
              <a:t>… </a:t>
            </a:r>
            <a:r>
              <a:rPr lang="it-IT" dirty="0" err="1" smtClean="0"/>
              <a:t>we</a:t>
            </a:r>
            <a:r>
              <a:rPr lang="it-IT" dirty="0" smtClean="0"/>
              <a:t> </a:t>
            </a:r>
            <a:r>
              <a:rPr lang="it-IT" dirty="0" err="1" smtClean="0"/>
              <a:t>would</a:t>
            </a:r>
            <a:r>
              <a:rPr lang="it-IT" dirty="0" smtClean="0"/>
              <a:t> </a:t>
            </a:r>
            <a:r>
              <a:rPr lang="it-IT" dirty="0" err="1" smtClean="0"/>
              <a:t>nevere</a:t>
            </a:r>
            <a:r>
              <a:rPr lang="it-IT" dirty="0" smtClean="0"/>
              <a:t> </a:t>
            </a:r>
            <a:r>
              <a:rPr lang="it-IT" dirty="0" err="1" smtClean="0"/>
              <a:t>say</a:t>
            </a:r>
            <a:r>
              <a:rPr lang="it-IT" dirty="0" smtClean="0"/>
              <a:t> </a:t>
            </a:r>
            <a:r>
              <a:rPr lang="it-IT" dirty="0" err="1" smtClean="0"/>
              <a:t>that</a:t>
            </a:r>
            <a:r>
              <a:rPr lang="it-IT" dirty="0" smtClean="0"/>
              <a:t> </a:t>
            </a:r>
            <a:r>
              <a:rPr lang="it-IT" dirty="0" err="1" smtClean="0"/>
              <a:t>th</a:t>
            </a:r>
            <a:r>
              <a:rPr lang="it-IT" dirty="0" smtClean="0"/>
              <a:t> </a:t>
            </a:r>
            <a:r>
              <a:rPr lang="it-IT" dirty="0" err="1" smtClean="0"/>
              <a:t>kideny</a:t>
            </a:r>
            <a:r>
              <a:rPr lang="it-IT" dirty="0" smtClean="0"/>
              <a:t> </a:t>
            </a:r>
            <a:r>
              <a:rPr lang="it-IT" dirty="0" err="1" smtClean="0"/>
              <a:t>research</a:t>
            </a:r>
            <a:r>
              <a:rPr lang="it-IT" dirty="0" smtClean="0"/>
              <a:t> </a:t>
            </a:r>
            <a:r>
              <a:rPr lang="it-IT" dirty="0" err="1" smtClean="0"/>
              <a:t>is</a:t>
            </a:r>
            <a:r>
              <a:rPr lang="it-IT" dirty="0" smtClean="0"/>
              <a:t> “the last </a:t>
            </a:r>
            <a:r>
              <a:rPr lang="it-IT" dirty="0" err="1" smtClean="0"/>
              <a:t>frontier</a:t>
            </a:r>
            <a:r>
              <a:rPr lang="it-IT" dirty="0" smtClean="0"/>
              <a:t>” </a:t>
            </a:r>
            <a:r>
              <a:rPr lang="it-IT" dirty="0" err="1" smtClean="0"/>
              <a:t>but</a:t>
            </a:r>
            <a:r>
              <a:rPr lang="it-IT" dirty="0" smtClean="0"/>
              <a:t> with the brain </a:t>
            </a:r>
            <a:r>
              <a:rPr lang="it-IT" dirty="0" err="1" smtClean="0"/>
              <a:t>we</a:t>
            </a:r>
            <a:r>
              <a:rPr lang="it-IT" dirty="0" smtClean="0"/>
              <a:t> do. Imo, </a:t>
            </a:r>
            <a:r>
              <a:rPr lang="it-IT" dirty="0" err="1" smtClean="0"/>
              <a:t>it</a:t>
            </a:r>
            <a:r>
              <a:rPr lang="it-IT" dirty="0" smtClean="0"/>
              <a:t> </a:t>
            </a:r>
            <a:r>
              <a:rPr lang="it-IT" dirty="0" err="1" smtClean="0"/>
              <a:t>would</a:t>
            </a:r>
            <a:r>
              <a:rPr lang="it-IT" dirty="0" smtClean="0"/>
              <a:t> be more </a:t>
            </a:r>
            <a:r>
              <a:rPr lang="it-IT" dirty="0" err="1" smtClean="0"/>
              <a:t>correct</a:t>
            </a:r>
            <a:r>
              <a:rPr lang="it-IT" dirty="0" smtClean="0"/>
              <a:t> to </a:t>
            </a:r>
            <a:r>
              <a:rPr lang="it-IT" dirty="0" err="1" smtClean="0"/>
              <a:t>avoid</a:t>
            </a:r>
            <a:r>
              <a:rPr lang="it-IT" dirty="0" smtClean="0"/>
              <a:t>. Human nature </a:t>
            </a:r>
            <a:r>
              <a:rPr lang="it-IT" dirty="0" err="1" smtClean="0"/>
              <a:t>is</a:t>
            </a:r>
            <a:r>
              <a:rPr lang="it-IT" dirty="0" smtClean="0"/>
              <a:t> far more </a:t>
            </a:r>
            <a:r>
              <a:rPr lang="it-IT" dirty="0" err="1" smtClean="0"/>
              <a:t>complex</a:t>
            </a:r>
            <a:r>
              <a:rPr lang="it-IT" dirty="0" smtClean="0"/>
              <a:t>. And </a:t>
            </a:r>
            <a:r>
              <a:rPr lang="it-IT" dirty="0" err="1" smtClean="0"/>
              <a:t>vor</a:t>
            </a:r>
            <a:r>
              <a:rPr lang="it-IT" dirty="0" smtClean="0"/>
              <a:t> </a:t>
            </a:r>
            <a:r>
              <a:rPr lang="it-IT" dirty="0" err="1" smtClean="0"/>
              <a:t>allem</a:t>
            </a:r>
            <a:r>
              <a:rPr lang="it-IT" dirty="0" smtClean="0"/>
              <a:t>, </a:t>
            </a:r>
            <a:r>
              <a:rPr lang="it-IT" dirty="0" err="1" smtClean="0"/>
              <a:t>they</a:t>
            </a:r>
            <a:r>
              <a:rPr lang="it-IT" dirty="0" smtClean="0"/>
              <a:t> are </a:t>
            </a:r>
            <a:r>
              <a:rPr lang="it-IT" dirty="0" err="1" smtClean="0"/>
              <a:t>not</a:t>
            </a:r>
            <a:r>
              <a:rPr lang="it-IT" dirty="0" smtClean="0"/>
              <a:t> so </a:t>
            </a:r>
            <a:r>
              <a:rPr lang="it-IT" dirty="0" err="1" smtClean="0"/>
              <a:t>nice</a:t>
            </a:r>
            <a:r>
              <a:rPr lang="it-IT" dirty="0" smtClean="0"/>
              <a:t>.</a:t>
            </a:r>
          </a:p>
          <a:p>
            <a:pPr>
              <a:spcBef>
                <a:spcPct val="0"/>
              </a:spcBef>
            </a:pPr>
            <a:endParaRPr lang="it-IT" dirty="0" smtClean="0"/>
          </a:p>
          <a:p>
            <a:pPr>
              <a:spcBef>
                <a:spcPct val="0"/>
              </a:spcBef>
            </a:pPr>
            <a:r>
              <a:rPr lang="it-IT" dirty="0" err="1" smtClean="0"/>
              <a:t>Avoid</a:t>
            </a:r>
            <a:r>
              <a:rPr lang="it-IT" dirty="0" smtClean="0"/>
              <a:t> to be </a:t>
            </a:r>
            <a:r>
              <a:rPr lang="it-IT" dirty="0" err="1" smtClean="0"/>
              <a:t>tricky</a:t>
            </a:r>
            <a:r>
              <a:rPr lang="it-IT" dirty="0" smtClean="0"/>
              <a:t>, in general. </a:t>
            </a:r>
            <a:r>
              <a:rPr lang="it-IT" dirty="0" err="1" smtClean="0"/>
              <a:t>Even</a:t>
            </a:r>
            <a:r>
              <a:rPr lang="it-IT" dirty="0" smtClean="0"/>
              <a:t> </a:t>
            </a:r>
            <a:r>
              <a:rPr lang="it-IT" dirty="0" err="1" smtClean="0"/>
              <a:t>supposed</a:t>
            </a:r>
            <a:r>
              <a:rPr lang="it-IT" dirty="0" smtClean="0"/>
              <a:t> </a:t>
            </a:r>
            <a:r>
              <a:rPr lang="it-IT" dirty="0" err="1" smtClean="0"/>
              <a:t>that</a:t>
            </a:r>
            <a:r>
              <a:rPr lang="it-IT" dirty="0" smtClean="0"/>
              <a:t> </a:t>
            </a:r>
            <a:r>
              <a:rPr lang="it-IT" dirty="0" err="1" smtClean="0"/>
              <a:t>we</a:t>
            </a:r>
            <a:r>
              <a:rPr lang="it-IT" dirty="0" smtClean="0"/>
              <a:t> </a:t>
            </a:r>
            <a:r>
              <a:rPr lang="it-IT" dirty="0" err="1" smtClean="0"/>
              <a:t>now</a:t>
            </a:r>
            <a:r>
              <a:rPr lang="it-IT" dirty="0" smtClean="0"/>
              <a:t> </a:t>
            </a:r>
            <a:r>
              <a:rPr lang="it-IT" dirty="0" err="1" smtClean="0"/>
              <a:t>really</a:t>
            </a:r>
            <a:r>
              <a:rPr lang="it-IT" dirty="0" smtClean="0"/>
              <a:t> </a:t>
            </a:r>
            <a:r>
              <a:rPr lang="it-IT" dirty="0" err="1" smtClean="0"/>
              <a:t>know</a:t>
            </a:r>
            <a:r>
              <a:rPr lang="it-IT" dirty="0" smtClean="0"/>
              <a:t> </a:t>
            </a:r>
            <a:r>
              <a:rPr lang="it-IT" dirty="0" err="1" smtClean="0"/>
              <a:t>how</a:t>
            </a:r>
            <a:r>
              <a:rPr lang="it-IT" dirty="0" smtClean="0"/>
              <a:t> the brain work, </a:t>
            </a:r>
            <a:r>
              <a:rPr lang="it-IT" dirty="0" err="1" smtClean="0"/>
              <a:t>it’s</a:t>
            </a:r>
            <a:r>
              <a:rPr lang="it-IT" dirty="0" smtClean="0"/>
              <a:t> </a:t>
            </a:r>
            <a:r>
              <a:rPr lang="it-IT" dirty="0" err="1" smtClean="0"/>
              <a:t>not</a:t>
            </a:r>
            <a:r>
              <a:rPr lang="it-IT" dirty="0" smtClean="0"/>
              <a:t> </a:t>
            </a:r>
            <a:r>
              <a:rPr lang="it-IT" dirty="0" err="1" smtClean="0"/>
              <a:t>true</a:t>
            </a:r>
            <a:r>
              <a:rPr lang="it-IT" dirty="0" smtClean="0"/>
              <a:t> </a:t>
            </a:r>
            <a:r>
              <a:rPr lang="it-IT" dirty="0" err="1" smtClean="0"/>
              <a:t>that</a:t>
            </a:r>
            <a:r>
              <a:rPr lang="it-IT" dirty="0" smtClean="0"/>
              <a:t> </a:t>
            </a:r>
            <a:r>
              <a:rPr lang="it-IT" dirty="0" err="1" smtClean="0"/>
              <a:t>we</a:t>
            </a:r>
            <a:r>
              <a:rPr lang="it-IT" dirty="0" smtClean="0"/>
              <a:t> can </a:t>
            </a:r>
            <a:r>
              <a:rPr lang="it-IT" dirty="0" err="1" smtClean="0"/>
              <a:t>consider</a:t>
            </a:r>
            <a:r>
              <a:rPr lang="it-IT" dirty="0" smtClean="0"/>
              <a:t> </a:t>
            </a:r>
            <a:r>
              <a:rPr lang="it-IT" dirty="0" err="1" smtClean="0"/>
              <a:t>it</a:t>
            </a:r>
            <a:r>
              <a:rPr lang="it-IT" dirty="0" smtClean="0"/>
              <a:t> </a:t>
            </a:r>
            <a:r>
              <a:rPr lang="it-IT" dirty="0" err="1" smtClean="0"/>
              <a:t>like</a:t>
            </a:r>
            <a:r>
              <a:rPr lang="it-IT" dirty="0" smtClean="0"/>
              <a:t> </a:t>
            </a:r>
            <a:r>
              <a:rPr lang="it-IT" dirty="0" err="1" smtClean="0"/>
              <a:t>any</a:t>
            </a:r>
            <a:r>
              <a:rPr lang="it-IT" dirty="0" smtClean="0"/>
              <a:t> </a:t>
            </a:r>
            <a:r>
              <a:rPr lang="it-IT" dirty="0" err="1" smtClean="0"/>
              <a:t>other</a:t>
            </a:r>
            <a:r>
              <a:rPr lang="it-IT" dirty="0" smtClean="0"/>
              <a:t> </a:t>
            </a:r>
            <a:r>
              <a:rPr lang="it-IT" dirty="0" err="1" smtClean="0"/>
              <a:t>phisical</a:t>
            </a:r>
            <a:r>
              <a:rPr lang="it-IT" dirty="0" smtClean="0"/>
              <a:t> </a:t>
            </a:r>
            <a:r>
              <a:rPr lang="it-IT" dirty="0" err="1" smtClean="0"/>
              <a:t>organ</a:t>
            </a:r>
            <a:r>
              <a:rPr lang="it-IT" dirty="0" smtClean="0"/>
              <a:t>…</a:t>
            </a:r>
          </a:p>
          <a:p>
            <a:pPr>
              <a:spcBef>
                <a:spcPct val="0"/>
              </a:spcBef>
            </a:pPr>
            <a:endParaRPr lang="it-IT" dirty="0" smtClean="0"/>
          </a:p>
          <a:p>
            <a:pPr>
              <a:spcBef>
                <a:spcPct val="0"/>
              </a:spcBef>
            </a:pPr>
            <a:r>
              <a:rPr lang="it-IT" dirty="0" smtClean="0"/>
              <a:t>I </a:t>
            </a:r>
            <a:r>
              <a:rPr lang="it-IT" dirty="0" err="1" smtClean="0"/>
              <a:t>often</a:t>
            </a:r>
            <a:r>
              <a:rPr lang="it-IT" dirty="0" smtClean="0"/>
              <a:t> </a:t>
            </a:r>
            <a:r>
              <a:rPr lang="it-IT" dirty="0" err="1" smtClean="0"/>
              <a:t>ask</a:t>
            </a:r>
            <a:r>
              <a:rPr lang="it-IT" dirty="0" smtClean="0"/>
              <a:t> to </a:t>
            </a:r>
            <a:r>
              <a:rPr lang="it-IT" dirty="0" err="1" smtClean="0"/>
              <a:t>myself</a:t>
            </a:r>
            <a:r>
              <a:rPr lang="it-IT" dirty="0" smtClean="0"/>
              <a:t> </a:t>
            </a:r>
            <a:r>
              <a:rPr lang="it-IT" dirty="0" err="1" smtClean="0"/>
              <a:t>what</a:t>
            </a:r>
            <a:r>
              <a:rPr lang="it-IT" dirty="0" smtClean="0"/>
              <a:t> I </a:t>
            </a:r>
            <a:r>
              <a:rPr lang="it-IT" dirty="0" err="1" smtClean="0"/>
              <a:t>really</a:t>
            </a:r>
            <a:r>
              <a:rPr lang="it-IT" dirty="0" smtClean="0"/>
              <a:t> </a:t>
            </a:r>
            <a:r>
              <a:rPr lang="it-IT" dirty="0" err="1" smtClean="0"/>
              <a:t>have</a:t>
            </a:r>
            <a:r>
              <a:rPr lang="it-IT" dirty="0" smtClean="0"/>
              <a:t> to </a:t>
            </a:r>
            <a:r>
              <a:rPr lang="it-IT" dirty="0" err="1" smtClean="0"/>
              <a:t>know</a:t>
            </a:r>
            <a:r>
              <a:rPr lang="it-IT" dirty="0" smtClean="0"/>
              <a:t> </a:t>
            </a:r>
            <a:r>
              <a:rPr lang="it-IT" dirty="0" err="1" smtClean="0"/>
              <a:t>about</a:t>
            </a:r>
            <a:r>
              <a:rPr lang="it-IT" dirty="0" smtClean="0"/>
              <a:t> brain in </a:t>
            </a:r>
            <a:r>
              <a:rPr lang="it-IT" dirty="0" err="1" smtClean="0"/>
              <a:t>order</a:t>
            </a:r>
            <a:r>
              <a:rPr lang="it-IT" dirty="0" smtClean="0"/>
              <a:t> to </a:t>
            </a:r>
            <a:r>
              <a:rPr lang="it-IT" dirty="0" err="1" smtClean="0"/>
              <a:t>write</a:t>
            </a:r>
            <a:r>
              <a:rPr lang="it-IT" dirty="0" smtClean="0"/>
              <a:t> a book </a:t>
            </a:r>
            <a:r>
              <a:rPr lang="it-IT" dirty="0" err="1" smtClean="0"/>
              <a:t>about</a:t>
            </a:r>
            <a:r>
              <a:rPr lang="it-IT" dirty="0" smtClean="0"/>
              <a:t> brain. I </a:t>
            </a:r>
            <a:r>
              <a:rPr lang="it-IT" dirty="0" err="1" smtClean="0"/>
              <a:t>don’t</a:t>
            </a:r>
            <a:r>
              <a:rPr lang="it-IT" dirty="0" smtClean="0"/>
              <a:t> </a:t>
            </a:r>
            <a:r>
              <a:rPr lang="it-IT" dirty="0" err="1" smtClean="0"/>
              <a:t>have</a:t>
            </a:r>
            <a:r>
              <a:rPr lang="it-IT" dirty="0" smtClean="0"/>
              <a:t> an </a:t>
            </a:r>
            <a:r>
              <a:rPr lang="it-IT" dirty="0" err="1" smtClean="0"/>
              <a:t>unique</a:t>
            </a:r>
            <a:r>
              <a:rPr lang="it-IT" dirty="0" smtClean="0"/>
              <a:t> </a:t>
            </a:r>
            <a:r>
              <a:rPr lang="it-IT" dirty="0" err="1" smtClean="0"/>
              <a:t>answer</a:t>
            </a:r>
            <a:r>
              <a:rPr lang="it-IT" dirty="0" smtClean="0"/>
              <a:t>, </a:t>
            </a:r>
            <a:r>
              <a:rPr lang="it-IT" dirty="0" err="1" smtClean="0"/>
              <a:t>but</a:t>
            </a:r>
            <a:r>
              <a:rPr lang="it-IT" dirty="0" smtClean="0"/>
              <a:t> </a:t>
            </a:r>
            <a:r>
              <a:rPr lang="it-IT" dirty="0" err="1" smtClean="0"/>
              <a:t>at</a:t>
            </a:r>
            <a:r>
              <a:rPr lang="it-IT" dirty="0" smtClean="0"/>
              <a:t> </a:t>
            </a:r>
            <a:r>
              <a:rPr lang="it-IT" dirty="0" err="1" smtClean="0"/>
              <a:t>this</a:t>
            </a:r>
            <a:r>
              <a:rPr lang="it-IT" dirty="0" smtClean="0"/>
              <a:t> </a:t>
            </a:r>
            <a:r>
              <a:rPr lang="it-IT" dirty="0" err="1" smtClean="0"/>
              <a:t>point</a:t>
            </a:r>
            <a:r>
              <a:rPr lang="it-IT" dirty="0" smtClean="0"/>
              <a:t> of </a:t>
            </a:r>
            <a:r>
              <a:rPr lang="it-IT" dirty="0" err="1" smtClean="0"/>
              <a:t>my</a:t>
            </a:r>
            <a:r>
              <a:rPr lang="it-IT" dirty="0" smtClean="0"/>
              <a:t> </a:t>
            </a:r>
            <a:r>
              <a:rPr lang="it-IT" dirty="0" err="1" smtClean="0"/>
              <a:t>carrier</a:t>
            </a:r>
            <a:r>
              <a:rPr lang="it-IT" dirty="0" smtClean="0"/>
              <a:t> i </a:t>
            </a:r>
            <a:r>
              <a:rPr lang="it-IT" dirty="0" err="1" smtClean="0"/>
              <a:t>decided</a:t>
            </a:r>
            <a:r>
              <a:rPr lang="it-IT" dirty="0" smtClean="0"/>
              <a:t> </a:t>
            </a:r>
            <a:r>
              <a:rPr lang="it-IT" dirty="0" err="1" smtClean="0"/>
              <a:t>that</a:t>
            </a:r>
            <a:r>
              <a:rPr lang="it-IT" dirty="0" smtClean="0"/>
              <a:t> </a:t>
            </a:r>
            <a:r>
              <a:rPr lang="it-IT" dirty="0" err="1" smtClean="0"/>
              <a:t>it’s</a:t>
            </a:r>
            <a:r>
              <a:rPr lang="it-IT" dirty="0" smtClean="0"/>
              <a:t> </a:t>
            </a:r>
            <a:r>
              <a:rPr lang="it-IT" dirty="0" err="1" smtClean="0"/>
              <a:t>not</a:t>
            </a:r>
            <a:r>
              <a:rPr lang="it-IT" dirty="0" smtClean="0"/>
              <a:t> </a:t>
            </a:r>
            <a:r>
              <a:rPr lang="it-IT" dirty="0" err="1" smtClean="0"/>
              <a:t>compulsory</a:t>
            </a:r>
            <a:r>
              <a:rPr lang="it-IT" dirty="0" smtClean="0"/>
              <a:t> to me to </a:t>
            </a:r>
            <a:r>
              <a:rPr lang="it-IT" dirty="0" err="1" smtClean="0"/>
              <a:t>know</a:t>
            </a:r>
            <a:r>
              <a:rPr lang="it-IT" dirty="0" smtClean="0"/>
              <a:t> </a:t>
            </a:r>
            <a:r>
              <a:rPr lang="it-IT" dirty="0" err="1" smtClean="0"/>
              <a:t>neuroanatomy</a:t>
            </a:r>
            <a:r>
              <a:rPr lang="it-IT" dirty="0" smtClean="0"/>
              <a:t> </a:t>
            </a:r>
            <a:r>
              <a:rPr lang="it-IT" dirty="0" err="1" smtClean="0"/>
              <a:t>rather</a:t>
            </a:r>
            <a:r>
              <a:rPr lang="it-IT" dirty="0" smtClean="0"/>
              <a:t> </a:t>
            </a:r>
            <a:r>
              <a:rPr lang="it-IT" dirty="0" err="1" smtClean="0"/>
              <a:t>then</a:t>
            </a:r>
            <a:r>
              <a:rPr lang="it-IT" dirty="0" smtClean="0"/>
              <a:t> </a:t>
            </a:r>
            <a:r>
              <a:rPr lang="it-IT" dirty="0" err="1" smtClean="0"/>
              <a:t>how</a:t>
            </a:r>
            <a:r>
              <a:rPr lang="it-IT" dirty="0" smtClean="0"/>
              <a:t> to deal with </a:t>
            </a:r>
            <a:r>
              <a:rPr lang="it-IT" dirty="0" err="1" smtClean="0"/>
              <a:t>neuroanatomy</a:t>
            </a:r>
            <a:r>
              <a:rPr lang="it-IT" dirty="0" smtClean="0"/>
              <a:t>.</a:t>
            </a:r>
          </a:p>
        </p:txBody>
      </p:sp>
      <p:sp>
        <p:nvSpPr>
          <p:cNvPr id="768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0763BC-FF7A-4DFE-AF45-26BB10B6E2CA}" type="slidenum">
              <a:rPr lang="it-IT">
                <a:cs typeface="Arial" charset="0"/>
              </a:rPr>
              <a:pPr fontAlgn="base">
                <a:spcBef>
                  <a:spcPct val="0"/>
                </a:spcBef>
                <a:spcAft>
                  <a:spcPct val="0"/>
                </a:spcAft>
              </a:pPr>
              <a:t>32</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p:spPr>
      </p:sp>
      <p:sp>
        <p:nvSpPr>
          <p:cNvPr id="2253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Because it sells.</a:t>
            </a:r>
          </a:p>
          <a:p>
            <a:pPr>
              <a:spcBef>
                <a:spcPct val="0"/>
              </a:spcBef>
            </a:pPr>
            <a:endParaRPr lang="it-IT" smtClean="0"/>
          </a:p>
          <a:p>
            <a:pPr>
              <a:spcBef>
                <a:spcPct val="0"/>
              </a:spcBef>
            </a:pPr>
            <a:r>
              <a:rPr lang="it-IT" smtClean="0"/>
              <a:t>There is a large part of the general public who loves to talk about mental processes, psichology, psichosomething… it’s a sort of fashion theme, and it’s always a fashion theme: evergreen.</a:t>
            </a:r>
          </a:p>
          <a:p>
            <a:pPr>
              <a:spcBef>
                <a:spcPct val="0"/>
              </a:spcBef>
            </a:pPr>
            <a:endParaRPr lang="it-IT" smtClean="0"/>
          </a:p>
          <a:p>
            <a:pPr>
              <a:spcBef>
                <a:spcPct val="0"/>
              </a:spcBef>
            </a:pPr>
            <a:r>
              <a:rPr lang="it-IT" smtClean="0"/>
              <a:t>Like Armani… we have had the fashion period of mirror neuron, the period of autism, the period of ethics…and so on</a:t>
            </a:r>
          </a:p>
          <a:p>
            <a:pPr>
              <a:spcBef>
                <a:spcPct val="0"/>
              </a:spcBef>
            </a:pPr>
            <a:endParaRPr lang="it-IT" smtClean="0"/>
          </a:p>
          <a:p>
            <a:pPr>
              <a:spcBef>
                <a:spcPct val="0"/>
              </a:spcBef>
            </a:pPr>
            <a:r>
              <a:rPr lang="it-IT" smtClean="0"/>
              <a:t>It’s quite normal: it’s marketing.</a:t>
            </a:r>
          </a:p>
          <a:p>
            <a:pPr>
              <a:spcBef>
                <a:spcPct val="0"/>
              </a:spcBef>
            </a:pPr>
            <a:r>
              <a:rPr lang="it-IT" smtClean="0"/>
              <a:t>There are a lot of </a:t>
            </a:r>
            <a:r>
              <a:rPr lang="it-IT" sz="1800" b="1" smtClean="0"/>
              <a:t>me-too</a:t>
            </a:r>
            <a:r>
              <a:rPr lang="it-IT" smtClean="0"/>
              <a:t> books: every publisher wants to have one and that’s a reason for so many books about the brain.</a:t>
            </a:r>
          </a:p>
          <a:p>
            <a:pPr>
              <a:spcBef>
                <a:spcPct val="0"/>
              </a:spcBef>
            </a:pPr>
            <a:r>
              <a:rPr lang="it-IT" smtClean="0"/>
              <a:t>Maybe also my books are me too books: music had its period.</a:t>
            </a:r>
          </a:p>
          <a:p>
            <a:pPr>
              <a:spcBef>
                <a:spcPct val="0"/>
              </a:spcBef>
            </a:pPr>
            <a:r>
              <a:rPr lang="it-IT" smtClean="0"/>
              <a:t>Neuroeconomy, hopefully, is growing, likely because of the crisis. </a:t>
            </a:r>
          </a:p>
        </p:txBody>
      </p:sp>
      <p:sp>
        <p:nvSpPr>
          <p:cNvPr id="2253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E74F57-D0A5-4F38-9DD1-734ECBDA5754}" type="slidenum">
              <a:rPr lang="it-IT">
                <a:cs typeface="Arial" charset="0"/>
              </a:rPr>
              <a:pPr fontAlgn="base">
                <a:spcBef>
                  <a:spcPct val="0"/>
                </a:spcBef>
                <a:spcAft>
                  <a:spcPct val="0"/>
                </a:spcAft>
              </a:pPr>
              <a:t>4</a:t>
            </a:fld>
            <a:endParaRPr lang="it-I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Those are the neuroscience books I bought myself or received just in the last few years.</a:t>
            </a:r>
          </a:p>
        </p:txBody>
      </p:sp>
      <p:sp>
        <p:nvSpPr>
          <p:cNvPr id="2969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249CDC-7481-4F1A-96A4-FDB502906356}" type="slidenum">
              <a:rPr lang="it-IT">
                <a:cs typeface="Arial" charset="0"/>
              </a:rPr>
              <a:pPr fontAlgn="base">
                <a:spcBef>
                  <a:spcPct val="0"/>
                </a:spcBef>
                <a:spcAft>
                  <a:spcPct val="0"/>
                </a:spcAft>
              </a:pPr>
              <a:t>5</a:t>
            </a:fld>
            <a:endParaRPr lang="it-IT">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r>
              <a:rPr lang="it-IT" dirty="0" err="1" smtClean="0"/>
              <a:t>you</a:t>
            </a:r>
            <a:r>
              <a:rPr lang="it-IT" dirty="0" smtClean="0"/>
              <a:t> </a:t>
            </a:r>
            <a:r>
              <a:rPr lang="it-IT" dirty="0" err="1" smtClean="0"/>
              <a:t>have</a:t>
            </a:r>
            <a:r>
              <a:rPr lang="it-IT" dirty="0" smtClean="0"/>
              <a:t> </a:t>
            </a:r>
            <a:r>
              <a:rPr lang="it-IT" dirty="0" err="1" smtClean="0"/>
              <a:t>every</a:t>
            </a:r>
            <a:r>
              <a:rPr lang="it-IT" dirty="0" smtClean="0"/>
              <a:t> </a:t>
            </a:r>
            <a:r>
              <a:rPr lang="it-IT" dirty="0" err="1" smtClean="0"/>
              <a:t>type</a:t>
            </a:r>
            <a:r>
              <a:rPr lang="it-IT" dirty="0" smtClean="0"/>
              <a:t> of public: </a:t>
            </a:r>
            <a:r>
              <a:rPr lang="it-IT" dirty="0" err="1" smtClean="0"/>
              <a:t>cultivated</a:t>
            </a:r>
            <a:r>
              <a:rPr lang="it-IT" dirty="0" smtClean="0"/>
              <a:t>, </a:t>
            </a:r>
            <a:r>
              <a:rPr lang="it-IT" dirty="0" err="1" smtClean="0"/>
              <a:t>simple</a:t>
            </a:r>
            <a:r>
              <a:rPr lang="it-IT" dirty="0" smtClean="0"/>
              <a:t>, </a:t>
            </a:r>
            <a:r>
              <a:rPr lang="it-IT" dirty="0" err="1" smtClean="0"/>
              <a:t>young</a:t>
            </a:r>
            <a:r>
              <a:rPr lang="it-IT" dirty="0" smtClean="0"/>
              <a:t>, </a:t>
            </a:r>
            <a:r>
              <a:rPr lang="it-IT" dirty="0" err="1" smtClean="0"/>
              <a:t>old</a:t>
            </a:r>
            <a:r>
              <a:rPr lang="it-IT" dirty="0" smtClean="0"/>
              <a:t>, </a:t>
            </a:r>
            <a:r>
              <a:rPr lang="it-IT" dirty="0" err="1" smtClean="0"/>
              <a:t>female</a:t>
            </a:r>
            <a:r>
              <a:rPr lang="it-IT" dirty="0" smtClean="0"/>
              <a:t> and male, </a:t>
            </a:r>
            <a:r>
              <a:rPr lang="it-IT" dirty="0" err="1" smtClean="0"/>
              <a:t>students</a:t>
            </a:r>
            <a:r>
              <a:rPr lang="it-IT" dirty="0" smtClean="0"/>
              <a:t> and </a:t>
            </a:r>
            <a:r>
              <a:rPr lang="it-IT" dirty="0" err="1" smtClean="0"/>
              <a:t>people</a:t>
            </a:r>
            <a:r>
              <a:rPr lang="it-IT" dirty="0" smtClean="0"/>
              <a:t> </a:t>
            </a:r>
            <a:r>
              <a:rPr lang="it-IT" dirty="0" err="1" smtClean="0"/>
              <a:t>who</a:t>
            </a:r>
            <a:r>
              <a:rPr lang="it-IT" dirty="0" smtClean="0"/>
              <a:t> </a:t>
            </a:r>
            <a:r>
              <a:rPr lang="it-IT" dirty="0" err="1" smtClean="0"/>
              <a:t>know</a:t>
            </a:r>
            <a:r>
              <a:rPr lang="it-IT" dirty="0" smtClean="0"/>
              <a:t> </a:t>
            </a:r>
            <a:r>
              <a:rPr lang="it-IT" dirty="0" err="1" smtClean="0"/>
              <a:t>nothing</a:t>
            </a:r>
            <a:r>
              <a:rPr lang="it-IT" dirty="0" smtClean="0"/>
              <a:t> </a:t>
            </a:r>
            <a:r>
              <a:rPr lang="it-IT" dirty="0" err="1" smtClean="0"/>
              <a:t>about</a:t>
            </a:r>
            <a:r>
              <a:rPr lang="it-IT" dirty="0" smtClean="0"/>
              <a:t> science. </a:t>
            </a:r>
            <a:r>
              <a:rPr lang="it-IT" dirty="0" err="1" smtClean="0"/>
              <a:t>You</a:t>
            </a:r>
            <a:r>
              <a:rPr lang="it-IT" dirty="0" smtClean="0"/>
              <a:t> </a:t>
            </a:r>
            <a:r>
              <a:rPr lang="it-IT" dirty="0" err="1" smtClean="0"/>
              <a:t>may</a:t>
            </a:r>
            <a:r>
              <a:rPr lang="it-IT" dirty="0" smtClean="0"/>
              <a:t> </a:t>
            </a:r>
            <a:r>
              <a:rPr lang="it-IT" dirty="0" err="1" smtClean="0"/>
              <a:t>find</a:t>
            </a:r>
            <a:r>
              <a:rPr lang="it-IT" dirty="0" smtClean="0"/>
              <a:t> hard books on </a:t>
            </a:r>
            <a:r>
              <a:rPr lang="it-IT" dirty="0" err="1" smtClean="0"/>
              <a:t>neuroscience</a:t>
            </a:r>
            <a:r>
              <a:rPr lang="it-IT" dirty="0" smtClean="0"/>
              <a:t> and pop books on </a:t>
            </a:r>
            <a:r>
              <a:rPr lang="it-IT" dirty="0" err="1" smtClean="0"/>
              <a:t>neuroscience</a:t>
            </a:r>
            <a:r>
              <a:rPr lang="it-IT" dirty="0" smtClean="0"/>
              <a:t>, or </a:t>
            </a:r>
            <a:r>
              <a:rPr lang="it-IT" dirty="0" err="1" smtClean="0"/>
              <a:t>very</a:t>
            </a:r>
            <a:r>
              <a:rPr lang="it-IT" dirty="0" smtClean="0"/>
              <a:t> pop, </a:t>
            </a:r>
            <a:r>
              <a:rPr lang="it-IT" dirty="0" err="1" smtClean="0"/>
              <a:t>often</a:t>
            </a:r>
            <a:r>
              <a:rPr lang="it-IT" dirty="0" smtClean="0"/>
              <a:t> on the </a:t>
            </a:r>
            <a:r>
              <a:rPr lang="it-IT" dirty="0" err="1" smtClean="0"/>
              <a:t>same</a:t>
            </a:r>
            <a:r>
              <a:rPr lang="it-IT" dirty="0" smtClean="0"/>
              <a:t> </a:t>
            </a:r>
            <a:r>
              <a:rPr lang="it-IT" dirty="0" err="1" smtClean="0"/>
              <a:t>shelf</a:t>
            </a:r>
            <a:r>
              <a:rPr lang="it-IT" dirty="0" smtClean="0"/>
              <a:t>. </a:t>
            </a:r>
            <a:r>
              <a:rPr lang="it-IT" dirty="0" err="1" smtClean="0"/>
              <a:t>you</a:t>
            </a:r>
            <a:r>
              <a:rPr lang="it-IT" dirty="0" smtClean="0"/>
              <a:t> </a:t>
            </a:r>
            <a:r>
              <a:rPr lang="it-IT" dirty="0" err="1" smtClean="0"/>
              <a:t>seldom</a:t>
            </a:r>
            <a:r>
              <a:rPr lang="it-IT" dirty="0" smtClean="0"/>
              <a:t> </a:t>
            </a:r>
            <a:r>
              <a:rPr lang="it-IT" dirty="0" err="1" smtClean="0"/>
              <a:t>find</a:t>
            </a:r>
            <a:r>
              <a:rPr lang="it-IT" dirty="0" smtClean="0"/>
              <a:t> the </a:t>
            </a:r>
            <a:r>
              <a:rPr lang="it-IT" dirty="0" err="1" smtClean="0"/>
              <a:t>same</a:t>
            </a:r>
            <a:r>
              <a:rPr lang="it-IT" dirty="0" smtClean="0"/>
              <a:t> </a:t>
            </a:r>
            <a:r>
              <a:rPr lang="it-IT" dirty="0" err="1" smtClean="0"/>
              <a:t>thing</a:t>
            </a:r>
            <a:r>
              <a:rPr lang="it-IT" dirty="0" smtClean="0"/>
              <a:t> in </a:t>
            </a:r>
            <a:r>
              <a:rPr lang="it-IT" dirty="0" err="1" smtClean="0"/>
              <a:t>other</a:t>
            </a:r>
            <a:r>
              <a:rPr lang="it-IT" dirty="0" smtClean="0"/>
              <a:t> </a:t>
            </a:r>
            <a:r>
              <a:rPr lang="it-IT" dirty="0" err="1" smtClean="0"/>
              <a:t>fields</a:t>
            </a:r>
            <a:r>
              <a:rPr lang="it-IT" dirty="0" smtClean="0"/>
              <a:t>, </a:t>
            </a:r>
            <a:r>
              <a:rPr lang="it-IT" dirty="0" err="1" smtClean="0"/>
              <a:t>like</a:t>
            </a:r>
            <a:r>
              <a:rPr lang="it-IT" dirty="0" smtClean="0"/>
              <a:t> </a:t>
            </a:r>
            <a:r>
              <a:rPr lang="it-IT" dirty="0" err="1" smtClean="0"/>
              <a:t>phisics</a:t>
            </a:r>
            <a:r>
              <a:rPr lang="it-IT" dirty="0" smtClean="0"/>
              <a:t> or </a:t>
            </a:r>
            <a:r>
              <a:rPr lang="it-IT" dirty="0" err="1" smtClean="0"/>
              <a:t>mathematics</a:t>
            </a:r>
            <a:r>
              <a:rPr lang="it-IT" dirty="0" smtClean="0"/>
              <a:t>. </a:t>
            </a:r>
            <a:br>
              <a:rPr lang="it-IT" dirty="0" smtClean="0"/>
            </a:br>
            <a:endParaRPr lang="it-IT" dirty="0" smtClean="0"/>
          </a:p>
          <a:p>
            <a:pPr>
              <a:spcBef>
                <a:spcPct val="0"/>
              </a:spcBef>
            </a:pPr>
            <a:r>
              <a:rPr lang="it-IT" dirty="0" err="1" smtClean="0"/>
              <a:t>As</a:t>
            </a:r>
            <a:r>
              <a:rPr lang="it-IT" dirty="0" smtClean="0"/>
              <a:t> marco </a:t>
            </a:r>
            <a:r>
              <a:rPr lang="it-IT" dirty="0" err="1" smtClean="0"/>
              <a:t>said</a:t>
            </a:r>
            <a:r>
              <a:rPr lang="it-IT" dirty="0" smtClean="0"/>
              <a:t> </a:t>
            </a:r>
            <a:r>
              <a:rPr lang="it-IT" dirty="0" err="1" smtClean="0"/>
              <a:t>before</a:t>
            </a:r>
            <a:r>
              <a:rPr lang="it-IT" baseline="0" dirty="0" smtClean="0"/>
              <a:t> lunch </a:t>
            </a:r>
            <a:r>
              <a:rPr lang="it-IT" baseline="0" dirty="0" err="1" smtClean="0"/>
              <a:t>there</a:t>
            </a:r>
            <a:r>
              <a:rPr lang="it-IT" baseline="0" dirty="0" smtClean="0"/>
              <a:t> are </a:t>
            </a:r>
            <a:r>
              <a:rPr lang="it-IT" baseline="0" dirty="0" err="1" smtClean="0"/>
              <a:t>many</a:t>
            </a:r>
            <a:r>
              <a:rPr lang="it-IT" baseline="0" dirty="0" smtClean="0"/>
              <a:t> </a:t>
            </a:r>
            <a:r>
              <a:rPr lang="it-IT" dirty="0" err="1" smtClean="0"/>
              <a:t>magazines</a:t>
            </a:r>
            <a:r>
              <a:rPr lang="it-IT" dirty="0" smtClean="0"/>
              <a:t> on </a:t>
            </a:r>
            <a:r>
              <a:rPr lang="it-IT" dirty="0" err="1" smtClean="0"/>
              <a:t>psichology</a:t>
            </a:r>
            <a:r>
              <a:rPr lang="it-IT" dirty="0" smtClean="0"/>
              <a:t> and </a:t>
            </a:r>
            <a:r>
              <a:rPr lang="it-IT" dirty="0" err="1" smtClean="0"/>
              <a:t>neuroscience</a:t>
            </a:r>
            <a:r>
              <a:rPr lang="it-IT" dirty="0" smtClean="0"/>
              <a:t>, </a:t>
            </a:r>
            <a:r>
              <a:rPr lang="it-IT" dirty="0" err="1" smtClean="0"/>
              <a:t>many</a:t>
            </a:r>
            <a:r>
              <a:rPr lang="it-IT" dirty="0" smtClean="0"/>
              <a:t>, and </a:t>
            </a:r>
            <a:r>
              <a:rPr lang="it-IT" dirty="0" err="1" smtClean="0"/>
              <a:t>at</a:t>
            </a:r>
            <a:r>
              <a:rPr lang="it-IT" dirty="0" smtClean="0"/>
              <a:t> </a:t>
            </a:r>
            <a:r>
              <a:rPr lang="it-IT" dirty="0" err="1" smtClean="0"/>
              <a:t>many</a:t>
            </a:r>
            <a:r>
              <a:rPr lang="it-IT" dirty="0" smtClean="0"/>
              <a:t> </a:t>
            </a:r>
            <a:r>
              <a:rPr lang="it-IT" dirty="0" err="1" smtClean="0"/>
              <a:t>levels</a:t>
            </a:r>
            <a:endParaRPr lang="it-IT" dirty="0" smtClean="0"/>
          </a:p>
          <a:p>
            <a:pPr>
              <a:spcBef>
                <a:spcPct val="0"/>
              </a:spcBef>
            </a:pPr>
            <a:endParaRPr lang="en-US" dirty="0" smtClean="0"/>
          </a:p>
          <a:p>
            <a:pPr>
              <a:spcBef>
                <a:spcPct val="0"/>
              </a:spcBef>
            </a:pPr>
            <a:r>
              <a:rPr lang="en-US" dirty="0" smtClean="0"/>
              <a:t>Only Informatics has such a number of popular magazines. All the the other sciences are grouped in general magazines like</a:t>
            </a:r>
          </a:p>
          <a:p>
            <a:pPr>
              <a:spcBef>
                <a:spcPct val="0"/>
              </a:spcBef>
            </a:pPr>
            <a:r>
              <a:rPr lang="en-US" dirty="0" smtClean="0"/>
              <a:t>Focus</a:t>
            </a:r>
          </a:p>
          <a:p>
            <a:pPr>
              <a:spcBef>
                <a:spcPct val="0"/>
              </a:spcBef>
            </a:pPr>
            <a:r>
              <a:rPr lang="en-US" dirty="0" smtClean="0"/>
              <a:t>Le </a:t>
            </a:r>
            <a:r>
              <a:rPr lang="en-US" dirty="0" err="1" smtClean="0"/>
              <a:t>Scienze</a:t>
            </a:r>
            <a:endParaRPr lang="en-US" dirty="0" smtClean="0"/>
          </a:p>
          <a:p>
            <a:pPr>
              <a:spcBef>
                <a:spcPct val="0"/>
              </a:spcBef>
            </a:pPr>
            <a:endParaRPr lang="it-IT"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p:spPr>
      </p:sp>
      <p:sp>
        <p:nvSpPr>
          <p:cNvPr id="256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Or, at least i found this phrase in an article signed by Jonah Lehrer.</a:t>
            </a:r>
          </a:p>
          <a:p>
            <a:pPr>
              <a:spcBef>
                <a:spcPct val="0"/>
              </a:spcBef>
            </a:pPr>
            <a:endParaRPr lang="en-US" smtClean="0"/>
          </a:p>
          <a:p>
            <a:pPr>
              <a:spcBef>
                <a:spcPct val="0"/>
              </a:spcBef>
            </a:pPr>
            <a:r>
              <a:rPr lang="en-US" smtClean="0"/>
              <a:t>Jonah Lehrer is an american neuroscience writer. After a PhD in neuroscience he has written a few very successful books, until he was accused to write fake quotations.</a:t>
            </a:r>
          </a:p>
          <a:p>
            <a:pPr>
              <a:spcBef>
                <a:spcPct val="0"/>
              </a:spcBef>
            </a:pPr>
            <a:r>
              <a:rPr lang="en-US" smtClean="0"/>
              <a:t>He is still one of the most famous, and sold, neuroscience writers in the world, although its reputation is now a bit oscured.</a:t>
            </a:r>
            <a:endParaRPr lang="it-IT" smtClean="0"/>
          </a:p>
          <a:p>
            <a:pPr>
              <a:spcBef>
                <a:spcPct val="0"/>
              </a:spcBef>
            </a:pPr>
            <a:endParaRPr lang="it-IT" smtClean="0"/>
          </a:p>
          <a:p>
            <a:pPr>
              <a:spcBef>
                <a:spcPct val="0"/>
              </a:spcBef>
            </a:pPr>
            <a:endParaRPr lang="it-IT" smtClean="0"/>
          </a:p>
        </p:txBody>
      </p:sp>
      <p:sp>
        <p:nvSpPr>
          <p:cNvPr id="256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7F6214-7B58-4FC7-A8F8-49B9E4504FA4}" type="slidenum">
              <a:rPr lang="it-IT">
                <a:cs typeface="Arial" charset="0"/>
              </a:rPr>
              <a:pPr fontAlgn="base">
                <a:spcBef>
                  <a:spcPct val="0"/>
                </a:spcBef>
                <a:spcAft>
                  <a:spcPct val="0"/>
                </a:spcAft>
              </a:pPr>
              <a:t>7</a:t>
            </a:fld>
            <a:endParaRPr lang="it-IT">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a:p>
            <a:pPr>
              <a:spcBef>
                <a:spcPct val="0"/>
              </a:spcBef>
            </a:pPr>
            <a:r>
              <a:rPr lang="en-US" smtClean="0"/>
              <a:t>How many neuroscience books are there? In 2010 the Dana Foundation estimated 30 000, quoting Bowker as its source of data.</a:t>
            </a:r>
          </a:p>
          <a:p>
            <a:pPr>
              <a:spcBef>
                <a:spcPct val="0"/>
              </a:spcBef>
            </a:pPr>
            <a:r>
              <a:rPr lang="en-US" smtClean="0"/>
              <a:t>Bowker is provider of bibliographic informations for publishers, libraries and booksellers.</a:t>
            </a:r>
            <a:endParaRPr lang="it-IT" smtClean="0"/>
          </a:p>
          <a:p>
            <a:pPr>
              <a:spcBef>
                <a:spcPct val="0"/>
              </a:spcBef>
            </a:pPr>
            <a:r>
              <a:rPr lang="en-US" smtClean="0"/>
              <a:t>30 000 brain-related books just in english, presently on sale or being published.</a:t>
            </a:r>
          </a:p>
          <a:p>
            <a:pPr>
              <a:spcBef>
                <a:spcPct val="0"/>
              </a:spcBef>
            </a:pPr>
            <a:r>
              <a:rPr lang="en-US" smtClean="0"/>
              <a:t>To the best of my knowledge, there are no data relative to other languages.</a:t>
            </a:r>
            <a:endParaRPr lang="it-IT" smtClean="0"/>
          </a:p>
          <a:p>
            <a:pPr>
              <a:spcBef>
                <a:spcPct val="0"/>
              </a:spcBef>
            </a:pPr>
            <a:endParaRPr lang="it-IT" smtClean="0"/>
          </a:p>
          <a:p>
            <a:pPr>
              <a:spcBef>
                <a:spcPct val="0"/>
              </a:spcBef>
            </a:pPr>
            <a:endParaRPr lang="it-IT" smtClean="0"/>
          </a:p>
          <a:p>
            <a:pPr>
              <a:spcBef>
                <a:spcPct val="0"/>
              </a:spcBef>
            </a:pPr>
            <a:endParaRPr lang="it-IT" smtClean="0"/>
          </a:p>
        </p:txBody>
      </p:sp>
      <p:sp>
        <p:nvSpPr>
          <p:cNvPr id="276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308414-6450-4F14-BA9B-52D528196B74}" type="slidenum">
              <a:rPr lang="it-IT">
                <a:cs typeface="Arial" charset="0"/>
              </a:rPr>
              <a:pPr fontAlgn="base">
                <a:spcBef>
                  <a:spcPct val="0"/>
                </a:spcBef>
                <a:spcAft>
                  <a:spcPct val="0"/>
                </a:spcAft>
              </a:pPr>
              <a:t>8</a:t>
            </a:fld>
            <a:endParaRPr lang="it-IT">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wrap="square" numCol="1" anchor="t" anchorCtr="0" compatLnSpc="1">
            <a:prstTxWarp prst="textNoShape">
              <a:avLst/>
            </a:prstTxWarp>
          </a:bodyPr>
          <a:lstStyle/>
          <a:p>
            <a:pPr marL="228600" indent="-228600">
              <a:spcBef>
                <a:spcPct val="0"/>
              </a:spcBef>
            </a:pPr>
            <a:r>
              <a:rPr lang="en-US" smtClean="0"/>
              <a:t>Topics in neuroscience can be classified, for instance</a:t>
            </a:r>
          </a:p>
          <a:p>
            <a:pPr marL="228600" indent="-228600">
              <a:spcBef>
                <a:spcPct val="0"/>
              </a:spcBef>
            </a:pPr>
            <a:endParaRPr lang="it-IT" smtClean="0"/>
          </a:p>
          <a:p>
            <a:pPr marL="228600" indent="-228600">
              <a:spcBef>
                <a:spcPct val="0"/>
              </a:spcBef>
              <a:buFontTx/>
              <a:buChar char="•"/>
            </a:pPr>
            <a:r>
              <a:rPr lang="it-IT" smtClean="0"/>
              <a:t>general, 2. development, 3. Cognition, Learning, and Memory, 4. consciousness, 5. senses (arts… my book is in this category), 6. emotions, 7. diseases, 8. history…</a:t>
            </a:r>
          </a:p>
          <a:p>
            <a:pPr marL="228600" indent="-228600">
              <a:spcBef>
                <a:spcPct val="0"/>
              </a:spcBef>
              <a:buFontTx/>
              <a:buChar char="•"/>
            </a:pPr>
            <a:endParaRPr lang="it-IT" smtClean="0"/>
          </a:p>
        </p:txBody>
      </p:sp>
      <p:sp>
        <p:nvSpPr>
          <p:cNvPr id="3174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6925CB-FA56-4B1D-AA60-993B77E9B2F0}" type="slidenum">
              <a:rPr lang="it-IT">
                <a:cs typeface="Arial" charset="0"/>
              </a:rPr>
              <a:pPr fontAlgn="base">
                <a:spcBef>
                  <a:spcPct val="0"/>
                </a:spcBef>
                <a:spcAft>
                  <a:spcPct val="0"/>
                </a:spcAft>
              </a:pPr>
              <a:t>9</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it-IT"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r>
              <a:rPr lang="it-IT"/>
              <a:t>26/05/13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silviabencivelli.it</a:t>
            </a:r>
          </a:p>
        </p:txBody>
      </p:sp>
      <p:sp>
        <p:nvSpPr>
          <p:cNvPr id="6" name="Slide Number Placeholder 5"/>
          <p:cNvSpPr>
            <a:spLocks noGrp="1"/>
          </p:cNvSpPr>
          <p:nvPr>
            <p:ph type="sldNum" sz="quarter" idx="12"/>
          </p:nvPr>
        </p:nvSpPr>
        <p:spPr/>
        <p:txBody>
          <a:bodyPr/>
          <a:lstStyle>
            <a:lvl1pPr>
              <a:defRPr/>
            </a:lvl1pPr>
          </a:lstStyle>
          <a:p>
            <a:pPr>
              <a:defRPr/>
            </a:pPr>
            <a:fld id="{93C35206-1D06-4DF5-BFEE-AFD2E5FECC2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r>
              <a:rPr lang="it-IT"/>
              <a:t>26/05/13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silviabencivelli.it</a:t>
            </a:r>
          </a:p>
        </p:txBody>
      </p:sp>
      <p:sp>
        <p:nvSpPr>
          <p:cNvPr id="6" name="Slide Number Placeholder 5"/>
          <p:cNvSpPr>
            <a:spLocks noGrp="1"/>
          </p:cNvSpPr>
          <p:nvPr>
            <p:ph type="sldNum" sz="quarter" idx="12"/>
          </p:nvPr>
        </p:nvSpPr>
        <p:spPr/>
        <p:txBody>
          <a:bodyPr/>
          <a:lstStyle>
            <a:lvl1pPr>
              <a:defRPr/>
            </a:lvl1pPr>
          </a:lstStyle>
          <a:p>
            <a:pPr>
              <a:defRPr/>
            </a:pPr>
            <a:fld id="{FD00E13C-6DC7-472D-B8D9-1A47ADE823A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r>
              <a:rPr lang="it-IT"/>
              <a:t>26/05/13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silviabencivelli.it</a:t>
            </a:r>
          </a:p>
        </p:txBody>
      </p:sp>
      <p:sp>
        <p:nvSpPr>
          <p:cNvPr id="6" name="Slide Number Placeholder 5"/>
          <p:cNvSpPr>
            <a:spLocks noGrp="1"/>
          </p:cNvSpPr>
          <p:nvPr>
            <p:ph type="sldNum" sz="quarter" idx="12"/>
          </p:nvPr>
        </p:nvSpPr>
        <p:spPr/>
        <p:txBody>
          <a:bodyPr/>
          <a:lstStyle>
            <a:lvl1pPr>
              <a:defRPr/>
            </a:lvl1pPr>
          </a:lstStyle>
          <a:p>
            <a:pPr>
              <a:defRPr/>
            </a:pPr>
            <a:fld id="{5FC3E146-8E10-4736-B802-D3662B48854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lvl1pPr>
              <a:defRPr/>
            </a:lvl1pPr>
          </a:lstStyle>
          <a:p>
            <a:pPr>
              <a:defRPr/>
            </a:pPr>
            <a:r>
              <a:rPr lang="it-IT"/>
              <a:t>26/05/13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silviabencivelli.it</a:t>
            </a:r>
          </a:p>
        </p:txBody>
      </p:sp>
      <p:sp>
        <p:nvSpPr>
          <p:cNvPr id="6" name="Slide Number Placeholder 5"/>
          <p:cNvSpPr>
            <a:spLocks noGrp="1"/>
          </p:cNvSpPr>
          <p:nvPr>
            <p:ph type="sldNum" sz="quarter" idx="12"/>
          </p:nvPr>
        </p:nvSpPr>
        <p:spPr/>
        <p:txBody>
          <a:bodyPr/>
          <a:lstStyle>
            <a:lvl1pPr>
              <a:defRPr/>
            </a:lvl1pPr>
          </a:lstStyle>
          <a:p>
            <a:pPr>
              <a:defRPr/>
            </a:pPr>
            <a:fld id="{7FC7F888-39BD-4C0E-84D3-3EB30B238C2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7" name="Date Placeholder 3"/>
          <p:cNvSpPr>
            <a:spLocks noGrp="1"/>
          </p:cNvSpPr>
          <p:nvPr>
            <p:ph type="dt" sz="half" idx="10"/>
          </p:nvPr>
        </p:nvSpPr>
        <p:spPr/>
        <p:txBody>
          <a:bodyPr/>
          <a:lstStyle>
            <a:lvl1pPr>
              <a:defRPr/>
            </a:lvl1pPr>
          </a:lstStyle>
          <a:p>
            <a:pPr>
              <a:defRPr/>
            </a:pPr>
            <a:r>
              <a:rPr lang="it-IT"/>
              <a:t>26/05/13</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silviabencivelli.it</a:t>
            </a:r>
          </a:p>
        </p:txBody>
      </p:sp>
      <p:sp>
        <p:nvSpPr>
          <p:cNvPr id="9" name="Slide Number Placeholder 5"/>
          <p:cNvSpPr>
            <a:spLocks noGrp="1"/>
          </p:cNvSpPr>
          <p:nvPr>
            <p:ph type="sldNum" sz="quarter" idx="12"/>
          </p:nvPr>
        </p:nvSpPr>
        <p:spPr/>
        <p:txBody>
          <a:bodyPr/>
          <a:lstStyle>
            <a:lvl1pPr>
              <a:defRPr/>
            </a:lvl1pPr>
          </a:lstStyle>
          <a:p>
            <a:pPr>
              <a:defRPr/>
            </a:pPr>
            <a:fld id="{93C8EC1B-CF16-4CAA-90FC-86D00D1977E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4"/>
          </p:nvPr>
        </p:nvSpPr>
        <p:spPr/>
        <p:txBody>
          <a:bodyPr/>
          <a:lstStyle>
            <a:lvl1pPr>
              <a:defRPr/>
            </a:lvl1pPr>
          </a:lstStyle>
          <a:p>
            <a:pPr>
              <a:defRPr/>
            </a:pPr>
            <a:r>
              <a:rPr lang="it-IT"/>
              <a:t>26/05/13</a:t>
            </a:r>
            <a:endParaRPr lang="en-US"/>
          </a:p>
        </p:txBody>
      </p:sp>
      <p:sp>
        <p:nvSpPr>
          <p:cNvPr id="6" name="Footer Placeholder 4"/>
          <p:cNvSpPr>
            <a:spLocks noGrp="1"/>
          </p:cNvSpPr>
          <p:nvPr>
            <p:ph type="ftr" sz="quarter" idx="15"/>
          </p:nvPr>
        </p:nvSpPr>
        <p:spPr/>
        <p:txBody>
          <a:bodyPr/>
          <a:lstStyle>
            <a:lvl1pPr>
              <a:defRPr/>
            </a:lvl1pPr>
          </a:lstStyle>
          <a:p>
            <a:pPr>
              <a:defRPr/>
            </a:pPr>
            <a:r>
              <a:rPr lang="en-US"/>
              <a:t>silviabencivelli.it</a:t>
            </a:r>
          </a:p>
        </p:txBody>
      </p:sp>
      <p:sp>
        <p:nvSpPr>
          <p:cNvPr id="7" name="Slide Number Placeholder 5"/>
          <p:cNvSpPr>
            <a:spLocks noGrp="1"/>
          </p:cNvSpPr>
          <p:nvPr>
            <p:ph type="sldNum" sz="quarter" idx="16"/>
          </p:nvPr>
        </p:nvSpPr>
        <p:spPr/>
        <p:txBody>
          <a:bodyPr/>
          <a:lstStyle>
            <a:lvl1pPr>
              <a:defRPr/>
            </a:lvl1pPr>
          </a:lstStyle>
          <a:p>
            <a:pPr>
              <a:defRPr/>
            </a:pPr>
            <a:fld id="{8775FF1C-2168-47A3-ADFC-682F2DDDBBE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5"/>
          </p:nvPr>
        </p:nvSpPr>
        <p:spPr/>
        <p:txBody>
          <a:bodyPr/>
          <a:lstStyle>
            <a:lvl1pPr>
              <a:defRPr/>
            </a:lvl1pPr>
          </a:lstStyle>
          <a:p>
            <a:pPr>
              <a:defRPr/>
            </a:pPr>
            <a:r>
              <a:rPr lang="it-IT"/>
              <a:t>26/05/13</a:t>
            </a:r>
            <a:endParaRPr lang="en-US"/>
          </a:p>
        </p:txBody>
      </p:sp>
      <p:sp>
        <p:nvSpPr>
          <p:cNvPr id="8" name="Footer Placeholder 4"/>
          <p:cNvSpPr>
            <a:spLocks noGrp="1"/>
          </p:cNvSpPr>
          <p:nvPr>
            <p:ph type="ftr" sz="quarter" idx="16"/>
          </p:nvPr>
        </p:nvSpPr>
        <p:spPr/>
        <p:txBody>
          <a:bodyPr/>
          <a:lstStyle>
            <a:lvl1pPr>
              <a:defRPr/>
            </a:lvl1pPr>
          </a:lstStyle>
          <a:p>
            <a:pPr>
              <a:defRPr/>
            </a:pPr>
            <a:r>
              <a:rPr lang="en-US"/>
              <a:t>silviabencivelli.it</a:t>
            </a:r>
          </a:p>
        </p:txBody>
      </p:sp>
      <p:sp>
        <p:nvSpPr>
          <p:cNvPr id="9" name="Slide Number Placeholder 5"/>
          <p:cNvSpPr>
            <a:spLocks noGrp="1"/>
          </p:cNvSpPr>
          <p:nvPr>
            <p:ph type="sldNum" sz="quarter" idx="17"/>
          </p:nvPr>
        </p:nvSpPr>
        <p:spPr/>
        <p:txBody>
          <a:bodyPr/>
          <a:lstStyle>
            <a:lvl1pPr>
              <a:defRPr/>
            </a:lvl1pPr>
          </a:lstStyle>
          <a:p>
            <a:pPr>
              <a:defRPr/>
            </a:pPr>
            <a:fld id="{B5382EF7-E343-4280-A2B5-DB7C59B5D1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3"/>
          <p:cNvSpPr>
            <a:spLocks noGrp="1"/>
          </p:cNvSpPr>
          <p:nvPr>
            <p:ph type="dt" sz="half" idx="10"/>
          </p:nvPr>
        </p:nvSpPr>
        <p:spPr/>
        <p:txBody>
          <a:bodyPr/>
          <a:lstStyle>
            <a:lvl1pPr>
              <a:defRPr/>
            </a:lvl1pPr>
          </a:lstStyle>
          <a:p>
            <a:pPr>
              <a:defRPr/>
            </a:pPr>
            <a:r>
              <a:rPr lang="it-IT"/>
              <a:t>26/05/13</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silviabencivelli.it</a:t>
            </a:r>
          </a:p>
        </p:txBody>
      </p:sp>
      <p:sp>
        <p:nvSpPr>
          <p:cNvPr id="5" name="Slide Number Placeholder 5"/>
          <p:cNvSpPr>
            <a:spLocks noGrp="1"/>
          </p:cNvSpPr>
          <p:nvPr>
            <p:ph type="sldNum" sz="quarter" idx="12"/>
          </p:nvPr>
        </p:nvSpPr>
        <p:spPr/>
        <p:txBody>
          <a:bodyPr/>
          <a:lstStyle>
            <a:lvl1pPr>
              <a:defRPr/>
            </a:lvl1pPr>
          </a:lstStyle>
          <a:p>
            <a:pPr>
              <a:defRPr/>
            </a:pPr>
            <a:fld id="{772D3A2E-B55A-4BEC-8CF3-26B2878A67D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t>26/05/13</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silviabencivelli.it</a:t>
            </a:r>
          </a:p>
        </p:txBody>
      </p:sp>
      <p:sp>
        <p:nvSpPr>
          <p:cNvPr id="4" name="Slide Number Placeholder 5"/>
          <p:cNvSpPr>
            <a:spLocks noGrp="1"/>
          </p:cNvSpPr>
          <p:nvPr>
            <p:ph type="sldNum" sz="quarter" idx="12"/>
          </p:nvPr>
        </p:nvSpPr>
        <p:spPr/>
        <p:txBody>
          <a:bodyPr/>
          <a:lstStyle>
            <a:lvl1pPr>
              <a:defRPr/>
            </a:lvl1pPr>
          </a:lstStyle>
          <a:p>
            <a:pPr>
              <a:defRPr/>
            </a:pPr>
            <a:fld id="{3550B8D2-CE62-4C18-8549-10AB8D5AB1E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r>
              <a:rPr lang="it-IT"/>
              <a:t>26/05/13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silviabencivelli.it</a:t>
            </a:r>
          </a:p>
        </p:txBody>
      </p:sp>
      <p:sp>
        <p:nvSpPr>
          <p:cNvPr id="7" name="Slide Number Placeholder 5"/>
          <p:cNvSpPr>
            <a:spLocks noGrp="1"/>
          </p:cNvSpPr>
          <p:nvPr>
            <p:ph type="sldNum" sz="quarter" idx="12"/>
          </p:nvPr>
        </p:nvSpPr>
        <p:spPr/>
        <p:txBody>
          <a:bodyPr/>
          <a:lstStyle>
            <a:lvl1pPr>
              <a:defRPr/>
            </a:lvl1pPr>
          </a:lstStyle>
          <a:p>
            <a:pPr>
              <a:defRPr/>
            </a:pPr>
            <a:fld id="{038806FD-AD6E-4ECC-BEAF-645C281B4A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it-IT"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dirty="0" smtClean="0"/>
              <a:t>Trascinare l'immagine su un segnaposto o fare clic sull'icona per aggiungerla</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r>
              <a:rPr lang="it-IT"/>
              <a:t>26/05/13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silviabencivelli.it</a:t>
            </a:r>
          </a:p>
        </p:txBody>
      </p:sp>
      <p:sp>
        <p:nvSpPr>
          <p:cNvPr id="7" name="Slide Number Placeholder 5"/>
          <p:cNvSpPr>
            <a:spLocks noGrp="1"/>
          </p:cNvSpPr>
          <p:nvPr>
            <p:ph type="sldNum" sz="quarter" idx="12"/>
          </p:nvPr>
        </p:nvSpPr>
        <p:spPr/>
        <p:txBody>
          <a:bodyPr/>
          <a:lstStyle>
            <a:lvl1pPr>
              <a:defRPr/>
            </a:lvl1pPr>
          </a:lstStyle>
          <a:p>
            <a:pPr>
              <a:defRPr/>
            </a:pPr>
            <a:fld id="{E7DE84C1-0ABE-4968-A03A-7BF4EB85BAC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stile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dirty="0" smtClean="0">
                <a:solidFill>
                  <a:schemeClr val="tx1">
                    <a:lumMod val="65000"/>
                    <a:lumOff val="35000"/>
                  </a:schemeClr>
                </a:solidFill>
                <a:latin typeface="Century Gothic" pitchFamily="34" charset="0"/>
                <a:cs typeface="+mn-cs"/>
              </a:defRPr>
            </a:lvl1pPr>
          </a:lstStyle>
          <a:p>
            <a:pPr>
              <a:defRPr/>
            </a:pPr>
            <a:r>
              <a:rPr lang="it-IT"/>
              <a:t>26/05/13</a:t>
            </a:r>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dirty="0" smtClean="0">
                <a:solidFill>
                  <a:schemeClr val="tx1">
                    <a:lumMod val="65000"/>
                    <a:lumOff val="35000"/>
                  </a:schemeClr>
                </a:solidFill>
                <a:latin typeface="Century Gothic" pitchFamily="34" charset="0"/>
                <a:cs typeface="+mn-cs"/>
              </a:defRPr>
            </a:lvl1pPr>
          </a:lstStyle>
          <a:p>
            <a:pPr>
              <a:defRPr/>
            </a:pPr>
            <a:r>
              <a:rPr lang="en-US"/>
              <a:t>silviabencivelli.it</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870BD3E3-4E07-4603-B16D-B279393760BC}"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609600"/>
            <a:ext cx="7772400" cy="4267200"/>
          </a:xfrm>
        </p:spPr>
        <p:txBody>
          <a:bodyPr/>
          <a:lstStyle/>
          <a:p>
            <a:pPr fontAlgn="auto">
              <a:spcAft>
                <a:spcPts val="0"/>
              </a:spcAft>
              <a:defRPr/>
            </a:pPr>
            <a:r>
              <a:rPr lang="it-IT" dirty="0" smtClean="0"/>
              <a:t>On writing a neurosomething book</a:t>
            </a:r>
            <a:endParaRPr lang="it-IT" dirty="0"/>
          </a:p>
        </p:txBody>
      </p:sp>
      <p:sp>
        <p:nvSpPr>
          <p:cNvPr id="5" name="Segnaposto data 4"/>
          <p:cNvSpPr>
            <a:spLocks noGrp="1"/>
          </p:cNvSpPr>
          <p:nvPr>
            <p:ph type="dt" sz="quarter" idx="10"/>
          </p:nvPr>
        </p:nvSpPr>
        <p:spPr/>
        <p:txBody>
          <a:bodyPr/>
          <a:lstStyle/>
          <a:p>
            <a:pPr>
              <a:defRPr/>
            </a:pPr>
            <a:r>
              <a:rPr lang="it-IT"/>
              <a:t>26/05/13</a:t>
            </a:r>
            <a:endParaRPr lang="en-US"/>
          </a:p>
        </p:txBody>
      </p:sp>
      <p:sp>
        <p:nvSpPr>
          <p:cNvPr id="6" name="Segnaposto piè di pagina 5"/>
          <p:cNvSpPr>
            <a:spLocks noGrp="1"/>
          </p:cNvSpPr>
          <p:nvPr>
            <p:ph type="ftr" sz="quarter" idx="11"/>
          </p:nvPr>
        </p:nvSpPr>
        <p:spPr/>
        <p:txBody>
          <a:bodyPr/>
          <a:lstStyle/>
          <a:p>
            <a:pPr>
              <a:defRPr/>
            </a:pPr>
            <a:r>
              <a:rPr lang="en-US"/>
              <a:t>silviabencivelli.it</a:t>
            </a:r>
          </a:p>
        </p:txBody>
      </p:sp>
      <p:sp>
        <p:nvSpPr>
          <p:cNvPr id="7" name="Segnaposto numero diapositiva 6"/>
          <p:cNvSpPr>
            <a:spLocks noGrp="1"/>
          </p:cNvSpPr>
          <p:nvPr>
            <p:ph type="sldNum" sz="quarter" idx="12"/>
          </p:nvPr>
        </p:nvSpPr>
        <p:spPr/>
        <p:txBody>
          <a:bodyPr/>
          <a:lstStyle/>
          <a:p>
            <a:pPr>
              <a:defRPr/>
            </a:pPr>
            <a:fld id="{300E4248-43E6-4A0F-ACD3-0F29FDF4B204}"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tools</a:t>
            </a:r>
            <a:endParaRPr lang="it-IT" dirty="0"/>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D3B60339-FF3E-498E-B4F8-DEEADCC1B5FA}" type="slidenum">
              <a:rPr lang="en-US"/>
              <a:pPr>
                <a:defRPr/>
              </a:pPr>
              <a:t>10</a:t>
            </a:fld>
            <a:endParaRPr lang="en-US"/>
          </a:p>
        </p:txBody>
      </p:sp>
      <p:pic>
        <p:nvPicPr>
          <p:cNvPr id="32773" name="Immagine 6" descr="pubmed.tiff"/>
          <p:cNvPicPr>
            <a:picLocks noChangeAspect="1"/>
          </p:cNvPicPr>
          <p:nvPr/>
        </p:nvPicPr>
        <p:blipFill>
          <a:blip r:embed="rId3" cstate="print"/>
          <a:srcRect/>
          <a:stretch>
            <a:fillRect/>
          </a:stretch>
        </p:blipFill>
        <p:spPr bwMode="auto">
          <a:xfrm>
            <a:off x="895350" y="1450975"/>
            <a:ext cx="7473950" cy="481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7CBDFAFC-AB17-4290-8774-AAB1454A0771}" type="slidenum">
              <a:rPr lang="en-US"/>
              <a:pPr>
                <a:defRPr/>
              </a:pPr>
              <a:t>11</a:t>
            </a:fld>
            <a:endParaRPr lang="en-US"/>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tools</a:t>
            </a:r>
            <a:endParaRPr lang="it-IT" dirty="0"/>
          </a:p>
        </p:txBody>
      </p:sp>
      <p:pic>
        <p:nvPicPr>
          <p:cNvPr id="34821" name="Immagine 7" descr="consciousness.tiff"/>
          <p:cNvPicPr>
            <a:picLocks noChangeAspect="1"/>
          </p:cNvPicPr>
          <p:nvPr/>
        </p:nvPicPr>
        <p:blipFill>
          <a:blip r:embed="rId3" cstate="print"/>
          <a:srcRect/>
          <a:stretch>
            <a:fillRect/>
          </a:stretch>
        </p:blipFill>
        <p:spPr bwMode="auto">
          <a:xfrm>
            <a:off x="661988" y="1557338"/>
            <a:ext cx="8059737"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DB8268EA-5722-4356-9A5B-44812E544B78}" type="slidenum">
              <a:rPr lang="en-US"/>
              <a:pPr>
                <a:defRPr/>
              </a:pPr>
              <a:t>12</a:t>
            </a:fld>
            <a:endParaRPr lang="en-US"/>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tools</a:t>
            </a:r>
            <a:endParaRPr lang="it-IT" dirty="0"/>
          </a:p>
        </p:txBody>
      </p:sp>
      <p:pic>
        <p:nvPicPr>
          <p:cNvPr id="36869" name="Immagine 7" descr="consc-tononi.tiff"/>
          <p:cNvPicPr>
            <a:picLocks noChangeAspect="1"/>
          </p:cNvPicPr>
          <p:nvPr/>
        </p:nvPicPr>
        <p:blipFill>
          <a:blip r:embed="rId3" cstate="print"/>
          <a:srcRect/>
          <a:stretch>
            <a:fillRect/>
          </a:stretch>
        </p:blipFill>
        <p:spPr bwMode="auto">
          <a:xfrm>
            <a:off x="669925" y="1530350"/>
            <a:ext cx="8035925" cy="438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ACB41E35-3E2C-43A3-B4AF-3E181AE852BD}" type="slidenum">
              <a:rPr lang="en-US"/>
              <a:pPr>
                <a:defRPr/>
              </a:pPr>
              <a:t>13</a:t>
            </a:fld>
            <a:endParaRPr lang="en-US"/>
          </a:p>
        </p:txBody>
      </p:sp>
      <p:sp>
        <p:nvSpPr>
          <p:cNvPr id="8"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tools</a:t>
            </a:r>
            <a:endParaRPr lang="it-IT" dirty="0"/>
          </a:p>
        </p:txBody>
      </p:sp>
      <p:pic>
        <p:nvPicPr>
          <p:cNvPr id="38917" name="Immagine 8" descr="tononi.tiff"/>
          <p:cNvPicPr>
            <a:picLocks noChangeAspect="1"/>
          </p:cNvPicPr>
          <p:nvPr/>
        </p:nvPicPr>
        <p:blipFill>
          <a:blip r:embed="rId3" cstate="print"/>
          <a:srcRect/>
          <a:stretch>
            <a:fillRect/>
          </a:stretch>
        </p:blipFill>
        <p:spPr bwMode="auto">
          <a:xfrm>
            <a:off x="865188" y="1644650"/>
            <a:ext cx="7643812"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C245A393-DF67-4D9B-8C0C-63FEF2BA6FDA}" type="slidenum">
              <a:rPr lang="en-US"/>
              <a:pPr>
                <a:defRPr/>
              </a:pPr>
              <a:t>14</a:t>
            </a:fld>
            <a:endParaRPr lang="en-US"/>
          </a:p>
        </p:txBody>
      </p:sp>
      <p:sp>
        <p:nvSpPr>
          <p:cNvPr id="9"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tools</a:t>
            </a:r>
            <a:endParaRPr lang="it-IT" dirty="0"/>
          </a:p>
        </p:txBody>
      </p:sp>
      <p:pic>
        <p:nvPicPr>
          <p:cNvPr id="40965" name="Immagine 12" descr="qualia.tiff"/>
          <p:cNvPicPr>
            <a:picLocks noChangeAspect="1"/>
          </p:cNvPicPr>
          <p:nvPr/>
        </p:nvPicPr>
        <p:blipFill>
          <a:blip r:embed="rId2" cstate="print"/>
          <a:srcRect/>
          <a:stretch>
            <a:fillRect/>
          </a:stretch>
        </p:blipFill>
        <p:spPr bwMode="auto">
          <a:xfrm>
            <a:off x="1379538" y="1479550"/>
            <a:ext cx="6572250" cy="474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0444B97B-AA9B-47EA-B5B5-C79CDED24473}" type="slidenum">
              <a:rPr lang="en-US"/>
              <a:pPr>
                <a:defRPr/>
              </a:pPr>
              <a:t>15</a:t>
            </a:fld>
            <a:endParaRPr lang="en-US"/>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tools</a:t>
            </a:r>
            <a:endParaRPr lang="it-IT" dirty="0"/>
          </a:p>
        </p:txBody>
      </p:sp>
      <p:pic>
        <p:nvPicPr>
          <p:cNvPr id="41989" name="Immagine 7" descr="biblio.tiff"/>
          <p:cNvPicPr>
            <a:picLocks noChangeAspect="1"/>
          </p:cNvPicPr>
          <p:nvPr/>
        </p:nvPicPr>
        <p:blipFill>
          <a:blip r:embed="rId3" cstate="print"/>
          <a:srcRect/>
          <a:stretch>
            <a:fillRect/>
          </a:stretch>
        </p:blipFill>
        <p:spPr bwMode="auto">
          <a:xfrm>
            <a:off x="1433513" y="1309688"/>
            <a:ext cx="6475412" cy="504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35F45580-6416-4F10-837C-70EF12EB6D51}" type="slidenum">
              <a:rPr lang="en-US"/>
              <a:pPr>
                <a:defRPr/>
              </a:pPr>
              <a:t>16</a:t>
            </a:fld>
            <a:endParaRPr lang="en-US"/>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tools</a:t>
            </a:r>
            <a:endParaRPr lang="it-IT" dirty="0"/>
          </a:p>
        </p:txBody>
      </p:sp>
      <p:pic>
        <p:nvPicPr>
          <p:cNvPr id="44037" name="Immagine 7" descr="ton.tiff"/>
          <p:cNvPicPr>
            <a:picLocks noChangeAspect="1"/>
          </p:cNvPicPr>
          <p:nvPr/>
        </p:nvPicPr>
        <p:blipFill>
          <a:blip r:embed="rId3" cstate="print"/>
          <a:srcRect/>
          <a:stretch>
            <a:fillRect/>
          </a:stretch>
        </p:blipFill>
        <p:spPr bwMode="auto">
          <a:xfrm>
            <a:off x="1004888" y="1309688"/>
            <a:ext cx="7388225"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78FA0EED-B3B2-4F1B-BFA6-7658C550199E}" type="slidenum">
              <a:rPr lang="en-US"/>
              <a:pPr>
                <a:defRPr/>
              </a:pPr>
              <a:t>17</a:t>
            </a:fld>
            <a:endParaRPr lang="en-US" dirty="0"/>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tools</a:t>
            </a:r>
            <a:endParaRPr lang="it-IT" dirty="0"/>
          </a:p>
        </p:txBody>
      </p:sp>
      <p:pic>
        <p:nvPicPr>
          <p:cNvPr id="46085" name="Immagine 7" descr="articolionline.tiff"/>
          <p:cNvPicPr>
            <a:picLocks noChangeAspect="1"/>
          </p:cNvPicPr>
          <p:nvPr/>
        </p:nvPicPr>
        <p:blipFill>
          <a:blip r:embed="rId2" cstate="print"/>
          <a:srcRect/>
          <a:stretch>
            <a:fillRect/>
          </a:stretch>
        </p:blipFill>
        <p:spPr bwMode="auto">
          <a:xfrm>
            <a:off x="2159000" y="1309688"/>
            <a:ext cx="4987925" cy="522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2B24AB79-3F4A-4C71-9C37-52E03F72F13A}" type="slidenum">
              <a:rPr lang="en-US"/>
              <a:pPr>
                <a:defRPr/>
              </a:pPr>
              <a:t>18</a:t>
            </a:fld>
            <a:endParaRPr lang="en-US"/>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(obvious) tools</a:t>
            </a:r>
            <a:endParaRPr lang="it-IT" dirty="0"/>
          </a:p>
        </p:txBody>
      </p:sp>
      <p:pic>
        <p:nvPicPr>
          <p:cNvPr id="47109" name="Immagine 7" descr="mit.tiff"/>
          <p:cNvPicPr>
            <a:picLocks noChangeAspect="1"/>
          </p:cNvPicPr>
          <p:nvPr/>
        </p:nvPicPr>
        <p:blipFill>
          <a:blip r:embed="rId3" cstate="print"/>
          <a:srcRect/>
          <a:stretch>
            <a:fillRect/>
          </a:stretch>
        </p:blipFill>
        <p:spPr bwMode="auto">
          <a:xfrm>
            <a:off x="1924050" y="1581150"/>
            <a:ext cx="5526088" cy="460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5988224F-ED46-49B1-A705-C8EE4440D45E}" type="slidenum">
              <a:rPr lang="en-US"/>
              <a:pPr>
                <a:defRPr/>
              </a:pPr>
              <a:t>19</a:t>
            </a:fld>
            <a:endParaRPr lang="en-US"/>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(obvious) tools</a:t>
            </a:r>
            <a:endParaRPr lang="it-IT" dirty="0"/>
          </a:p>
        </p:txBody>
      </p:sp>
      <p:pic>
        <p:nvPicPr>
          <p:cNvPr id="49157" name="Immagine 7" descr="sciam.tiff"/>
          <p:cNvPicPr>
            <a:picLocks noChangeAspect="1"/>
          </p:cNvPicPr>
          <p:nvPr/>
        </p:nvPicPr>
        <p:blipFill>
          <a:blip r:embed="rId3" cstate="print"/>
          <a:srcRect/>
          <a:stretch>
            <a:fillRect/>
          </a:stretch>
        </p:blipFill>
        <p:spPr bwMode="auto">
          <a:xfrm>
            <a:off x="2162175" y="1651000"/>
            <a:ext cx="5105400"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fontAlgn="auto">
              <a:spcAft>
                <a:spcPts val="0"/>
              </a:spcAft>
              <a:defRPr/>
            </a:pPr>
            <a:r>
              <a:rPr lang="it-IT" dirty="0" smtClean="0"/>
              <a:t>My talk</a:t>
            </a:r>
            <a:endParaRPr lang="it-IT" dirty="0"/>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2CE285E2-150D-4E47-A74D-1630AF4B80C4}" type="slidenum">
              <a:rPr lang="en-US"/>
              <a:pPr>
                <a:defRPr/>
              </a:pPr>
              <a:t>2</a:t>
            </a:fld>
            <a:endParaRPr lang="en-US" dirty="0"/>
          </a:p>
        </p:txBody>
      </p:sp>
      <p:pic>
        <p:nvPicPr>
          <p:cNvPr id="17413" name="Segnaposto contenuto 12" descr="book2.jpg"/>
          <p:cNvPicPr>
            <a:picLocks noGrp="1" noChangeAspect="1"/>
          </p:cNvPicPr>
          <p:nvPr>
            <p:ph idx="1"/>
          </p:nvPr>
        </p:nvPicPr>
        <p:blipFill>
          <a:blip r:embed="rId3" cstate="print"/>
          <a:srcRect t="9052" b="9052"/>
          <a:stretch>
            <a:fillRect/>
          </a:stretch>
        </p:blipFill>
        <p:spPr>
          <a:xfrm>
            <a:off x="2185988" y="3597275"/>
            <a:ext cx="5018087" cy="275907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C05C3F35-1D9C-40A4-A297-5B19F49F7118}" type="slidenum">
              <a:rPr lang="en-US"/>
              <a:pPr>
                <a:defRPr/>
              </a:pPr>
              <a:t>20</a:t>
            </a:fld>
            <a:endParaRPr lang="en-US"/>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(obvious) tools</a:t>
            </a:r>
            <a:endParaRPr lang="it-IT" dirty="0"/>
          </a:p>
        </p:txBody>
      </p:sp>
      <p:pic>
        <p:nvPicPr>
          <p:cNvPr id="51205" name="Immagine 7" descr="guardian.tiff"/>
          <p:cNvPicPr>
            <a:picLocks noChangeAspect="1"/>
          </p:cNvPicPr>
          <p:nvPr/>
        </p:nvPicPr>
        <p:blipFill>
          <a:blip r:embed="rId3" cstate="print"/>
          <a:srcRect/>
          <a:stretch>
            <a:fillRect/>
          </a:stretch>
        </p:blipFill>
        <p:spPr bwMode="auto">
          <a:xfrm>
            <a:off x="1624013" y="1577975"/>
            <a:ext cx="6069012" cy="458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457200" y="1814513"/>
            <a:ext cx="8229600" cy="4525962"/>
          </a:xfrm>
        </p:spPr>
        <p:txBody>
          <a:bodyPr/>
          <a:lstStyle/>
          <a:p>
            <a:pPr marL="457200" indent="-457200">
              <a:buFont typeface="Century Gothic" pitchFamily="34" charset="0"/>
              <a:buAutoNum type="arabicPeriod"/>
            </a:pPr>
            <a:r>
              <a:rPr lang="it-IT" smtClean="0"/>
              <a:t>Congresses, science festivals, public events…</a:t>
            </a:r>
          </a:p>
          <a:p>
            <a:pPr marL="457200" indent="-457200">
              <a:buFont typeface="Century Gothic" pitchFamily="34" charset="0"/>
              <a:buAutoNum type="arabicPeriod"/>
            </a:pPr>
            <a:r>
              <a:rPr lang="it-IT" smtClean="0"/>
              <a:t>“Dear professor Neurosmith, my name is Silvia Bencivelli and I’m currently writing a book about… May I come to your place and visit your lab?”.</a:t>
            </a:r>
          </a:p>
          <a:p>
            <a:pPr marL="457200" indent="-457200">
              <a:buFont typeface="Century Gothic" pitchFamily="34" charset="0"/>
              <a:buAutoNum type="arabicPeriod"/>
            </a:pPr>
            <a:r>
              <a:rPr lang="it-IT" smtClean="0"/>
              <a:t>University press books</a:t>
            </a:r>
          </a:p>
          <a:p>
            <a:pPr marL="457200" indent="-457200">
              <a:buFont typeface="Century Gothic" pitchFamily="34" charset="0"/>
              <a:buAutoNum type="arabicPeriod"/>
            </a:pPr>
            <a:r>
              <a:rPr lang="it-IT" smtClean="0"/>
              <a:t>All you can invent….</a:t>
            </a:r>
          </a:p>
          <a:p>
            <a:pPr marL="457200" indent="-457200">
              <a:buFont typeface="Century Gothic" pitchFamily="34" charset="0"/>
              <a:buAutoNum type="arabicPeriod"/>
            </a:pPr>
            <a:endParaRPr lang="it-IT" smtClean="0"/>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6344845C-F642-4D69-BAA7-996C70B5C80D}" type="slidenum">
              <a:rPr lang="en-US"/>
              <a:pPr>
                <a:defRPr/>
              </a:pPr>
              <a:t>21</a:t>
            </a:fld>
            <a:endParaRPr lang="en-US"/>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smtClean="0"/>
              <a:t>The (less obvious) tools</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contenuto 2"/>
          <p:cNvSpPr>
            <a:spLocks noGrp="1"/>
          </p:cNvSpPr>
          <p:nvPr>
            <p:ph idx="1"/>
          </p:nvPr>
        </p:nvSpPr>
        <p:spPr>
          <a:xfrm>
            <a:off x="457200" y="1600200"/>
            <a:ext cx="8229600" cy="1006475"/>
          </a:xfrm>
        </p:spPr>
        <p:txBody>
          <a:bodyPr/>
          <a:lstStyle/>
          <a:p>
            <a:r>
              <a:rPr lang="it-IT" smtClean="0"/>
              <a:t>Not-so-serious-research: no double blind, poor statistics, false correlations…</a:t>
            </a:r>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D26BBE6C-5482-4E01-B434-50E6CF999A43}" type="slidenum">
              <a:rPr lang="en-US"/>
              <a:pPr>
                <a:defRPr/>
              </a:pPr>
              <a:t>22</a:t>
            </a:fld>
            <a:endParaRPr lang="en-US"/>
          </a:p>
        </p:txBody>
      </p:sp>
      <p:sp>
        <p:nvSpPr>
          <p:cNvPr id="9" name="Titolo 1"/>
          <p:cNvSpPr>
            <a:spLocks noGrp="1"/>
          </p:cNvSpPr>
          <p:nvPr>
            <p:ph type="title"/>
          </p:nvPr>
        </p:nvSpPr>
        <p:spPr>
          <a:xfrm>
            <a:off x="658813" y="381000"/>
            <a:ext cx="8027987" cy="928688"/>
          </a:xfrm>
        </p:spPr>
        <p:txBody>
          <a:bodyPr wrap="square" numCol="1" anchorCtr="0" compatLnSpc="1">
            <a:prstTxWarp prst="textNoShape">
              <a:avLst/>
            </a:prstTxWarp>
          </a:bodyPr>
          <a:lstStyle/>
          <a:p>
            <a:r>
              <a:rPr lang="it-IT" smtClean="0">
                <a:effectLst>
                  <a:outerShdw blurRad="38100" dist="38100" dir="2700000" algn="tl">
                    <a:srgbClr val="C0C0C0"/>
                  </a:outerShdw>
                </a:effectLst>
              </a:rPr>
              <a:t>Some risks</a:t>
            </a:r>
          </a:p>
        </p:txBody>
      </p:sp>
      <p:pic>
        <p:nvPicPr>
          <p:cNvPr id="10" name="Immagine 9" descr="chicken.jpg"/>
          <p:cNvPicPr>
            <a:picLocks noChangeAspect="1"/>
          </p:cNvPicPr>
          <p:nvPr/>
        </p:nvPicPr>
        <p:blipFill>
          <a:blip r:embed="rId3" cstate="print"/>
          <a:srcRect/>
          <a:stretch>
            <a:fillRect/>
          </a:stretch>
        </p:blipFill>
        <p:spPr bwMode="auto">
          <a:xfrm>
            <a:off x="5030788" y="2078038"/>
            <a:ext cx="2665412" cy="2130425"/>
          </a:xfrm>
          <a:prstGeom prst="rect">
            <a:avLst/>
          </a:prstGeom>
          <a:noFill/>
          <a:ln w="9525">
            <a:noFill/>
            <a:miter lim="800000"/>
            <a:headEnd/>
            <a:tailEnd/>
          </a:ln>
        </p:spPr>
      </p:pic>
      <p:pic>
        <p:nvPicPr>
          <p:cNvPr id="11" name="Immagine 10" descr="Cow.jpg"/>
          <p:cNvPicPr>
            <a:picLocks noChangeAspect="1"/>
          </p:cNvPicPr>
          <p:nvPr/>
        </p:nvPicPr>
        <p:blipFill>
          <a:blip r:embed="rId4" cstate="print"/>
          <a:srcRect/>
          <a:stretch>
            <a:fillRect/>
          </a:stretch>
        </p:blipFill>
        <p:spPr bwMode="auto">
          <a:xfrm>
            <a:off x="1743075" y="2693988"/>
            <a:ext cx="1798638" cy="2882900"/>
          </a:xfrm>
          <a:prstGeom prst="rect">
            <a:avLst/>
          </a:prstGeom>
          <a:noFill/>
          <a:ln w="9525">
            <a:noFill/>
            <a:miter lim="800000"/>
            <a:headEnd/>
            <a:tailEnd/>
          </a:ln>
        </p:spPr>
      </p:pic>
      <p:pic>
        <p:nvPicPr>
          <p:cNvPr id="12" name="Immagine 11" descr="shark.jpg"/>
          <p:cNvPicPr>
            <a:picLocks noChangeAspect="1"/>
          </p:cNvPicPr>
          <p:nvPr/>
        </p:nvPicPr>
        <p:blipFill>
          <a:blip r:embed="rId5" cstate="print"/>
          <a:srcRect/>
          <a:stretch>
            <a:fillRect/>
          </a:stretch>
        </p:blipFill>
        <p:spPr bwMode="auto">
          <a:xfrm>
            <a:off x="3268663" y="4524375"/>
            <a:ext cx="3771900" cy="124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9179AEB7-D43E-4481-8C46-5D0DC9E18E79}" type="slidenum">
              <a:rPr lang="en-US"/>
              <a:pPr>
                <a:defRPr/>
              </a:pPr>
              <a:t>23</a:t>
            </a:fld>
            <a:endParaRPr lang="en-US"/>
          </a:p>
        </p:txBody>
      </p:sp>
      <p:pic>
        <p:nvPicPr>
          <p:cNvPr id="57348" name="Immagine 6" descr="chick.tiff"/>
          <p:cNvPicPr>
            <a:picLocks noChangeAspect="1"/>
          </p:cNvPicPr>
          <p:nvPr/>
        </p:nvPicPr>
        <p:blipFill>
          <a:blip r:embed="rId3" cstate="print"/>
          <a:srcRect/>
          <a:stretch>
            <a:fillRect/>
          </a:stretch>
        </p:blipFill>
        <p:spPr bwMode="auto">
          <a:xfrm>
            <a:off x="63500" y="0"/>
            <a:ext cx="8994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2300" y="1847850"/>
            <a:ext cx="8229600" cy="4525963"/>
          </a:xfrm>
        </p:spPr>
        <p:txBody>
          <a:bodyPr>
            <a:normAutofit/>
          </a:bodyPr>
          <a:lstStyle/>
          <a:p>
            <a:r>
              <a:rPr lang="it-IT" dirty="0" err="1" smtClean="0"/>
              <a:t>What</a:t>
            </a:r>
            <a:r>
              <a:rPr lang="it-IT" dirty="0" smtClean="0"/>
              <a:t> do the </a:t>
            </a:r>
            <a:r>
              <a:rPr lang="it-IT" dirty="0" err="1" smtClean="0"/>
              <a:t>neuroimaging</a:t>
            </a:r>
            <a:r>
              <a:rPr lang="it-IT" dirty="0" smtClean="0"/>
              <a:t> </a:t>
            </a:r>
            <a:r>
              <a:rPr lang="it-IT" dirty="0" err="1" smtClean="0"/>
              <a:t>really</a:t>
            </a:r>
            <a:r>
              <a:rPr lang="it-IT" dirty="0" smtClean="0"/>
              <a:t> </a:t>
            </a:r>
            <a:r>
              <a:rPr lang="it-IT" dirty="0" err="1" smtClean="0"/>
              <a:t>say</a:t>
            </a:r>
            <a:r>
              <a:rPr lang="it-IT" dirty="0" smtClean="0"/>
              <a:t>? </a:t>
            </a:r>
            <a:br>
              <a:rPr lang="it-IT" dirty="0" smtClean="0"/>
            </a:br>
            <a:r>
              <a:rPr lang="it-IT" dirty="0" smtClean="0"/>
              <a:t>The </a:t>
            </a:r>
            <a:r>
              <a:rPr lang="it-IT" dirty="0" err="1" smtClean="0"/>
              <a:t>Achilles</a:t>
            </a:r>
            <a:r>
              <a:rPr lang="it-IT" dirty="0" smtClean="0"/>
              <a:t>’ </a:t>
            </a:r>
            <a:r>
              <a:rPr lang="it-IT" dirty="0" err="1" smtClean="0"/>
              <a:t>heels</a:t>
            </a:r>
            <a:r>
              <a:rPr lang="it-IT" dirty="0" smtClean="0"/>
              <a:t> of </a:t>
            </a:r>
            <a:r>
              <a:rPr lang="it-IT" dirty="0" err="1" smtClean="0"/>
              <a:t>fMRI</a:t>
            </a:r>
            <a:r>
              <a:rPr lang="it-IT" dirty="0" smtClean="0"/>
              <a:t>:</a:t>
            </a:r>
          </a:p>
          <a:p>
            <a:pPr>
              <a:buFont typeface="Century Gothic" pitchFamily="34" charset="0"/>
              <a:buAutoNum type="arabicPeriod"/>
            </a:pPr>
            <a:r>
              <a:rPr lang="it-IT" dirty="0" smtClean="0"/>
              <a:t>The cognitive </a:t>
            </a:r>
            <a:r>
              <a:rPr lang="it-IT" dirty="0" err="1" smtClean="0"/>
              <a:t>subtraction</a:t>
            </a:r>
            <a:endParaRPr lang="it-IT" dirty="0" smtClean="0"/>
          </a:p>
          <a:p>
            <a:pPr>
              <a:buFont typeface="Century Gothic" pitchFamily="34" charset="0"/>
              <a:buAutoNum type="arabicPeriod"/>
            </a:pPr>
            <a:r>
              <a:rPr lang="it-IT" dirty="0" smtClean="0"/>
              <a:t>The reverse </a:t>
            </a:r>
            <a:r>
              <a:rPr lang="it-IT" dirty="0" err="1" smtClean="0"/>
              <a:t>inference</a:t>
            </a:r>
            <a:endParaRPr lang="it-IT" dirty="0" smtClean="0"/>
          </a:p>
          <a:p>
            <a:pPr>
              <a:buFont typeface="Century Gothic" pitchFamily="34" charset="0"/>
              <a:buAutoNum type="arabicPeriod"/>
            </a:pPr>
            <a:r>
              <a:rPr lang="it-IT" dirty="0" smtClean="0"/>
              <a:t>The </a:t>
            </a:r>
            <a:r>
              <a:rPr lang="it-IT" dirty="0" err="1" smtClean="0"/>
              <a:t>distributed</a:t>
            </a:r>
            <a:r>
              <a:rPr lang="it-IT" dirty="0" smtClean="0"/>
              <a:t> reverse </a:t>
            </a:r>
            <a:r>
              <a:rPr lang="it-IT" dirty="0" err="1" smtClean="0"/>
              <a:t>inference</a:t>
            </a:r>
            <a:endParaRPr lang="it-IT" dirty="0" smtClean="0"/>
          </a:p>
          <a:p>
            <a:pPr>
              <a:buFont typeface="Century Gothic" pitchFamily="34" charset="0"/>
              <a:buAutoNum type="arabicPeriod"/>
            </a:pPr>
            <a:endParaRPr lang="it-IT" dirty="0" smtClean="0"/>
          </a:p>
          <a:p>
            <a:pPr>
              <a:buFont typeface="Arial" charset="0"/>
              <a:buNone/>
            </a:pPr>
            <a:endParaRPr lang="it-IT" dirty="0" smtClean="0"/>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C80BFA01-0CB4-4FC1-AB52-7246CFB77EE2}" type="slidenum">
              <a:rPr lang="en-US"/>
              <a:pPr>
                <a:defRPr/>
              </a:pPr>
              <a:t>24</a:t>
            </a:fld>
            <a:endParaRPr lang="en-US" dirty="0"/>
          </a:p>
        </p:txBody>
      </p:sp>
      <p:sp>
        <p:nvSpPr>
          <p:cNvPr id="7" name="Titolo 1"/>
          <p:cNvSpPr>
            <a:spLocks noGrp="1"/>
          </p:cNvSpPr>
          <p:nvPr>
            <p:ph type="title"/>
          </p:nvPr>
        </p:nvSpPr>
        <p:spPr>
          <a:xfrm>
            <a:off x="658813" y="381000"/>
            <a:ext cx="8027987" cy="928688"/>
          </a:xfrm>
        </p:spPr>
        <p:txBody>
          <a:bodyPr wrap="square" numCol="1" anchorCtr="0" compatLnSpc="1">
            <a:prstTxWarp prst="textNoShape">
              <a:avLst/>
            </a:prstTxWarp>
          </a:bodyPr>
          <a:lstStyle/>
          <a:p>
            <a:r>
              <a:rPr lang="it-IT" smtClean="0">
                <a:effectLst>
                  <a:outerShdw blurRad="38100" dist="38100" dir="2700000" algn="tl">
                    <a:srgbClr val="C0C0C0"/>
                  </a:outerShdw>
                </a:effectLst>
              </a:rPr>
              <a:t>Some risks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45ADAD79-251A-43EB-9FA0-7DEAB83B96F6}" type="slidenum">
              <a:rPr lang="en-US"/>
              <a:pPr>
                <a:defRPr/>
              </a:pPr>
              <a:t>25</a:t>
            </a:fld>
            <a:endParaRPr lang="en-US" dirty="0"/>
          </a:p>
        </p:txBody>
      </p:sp>
      <p:pic>
        <p:nvPicPr>
          <p:cNvPr id="10" name="Immagine 9" descr="brain1.jpg"/>
          <p:cNvPicPr>
            <a:picLocks noChangeAspect="1"/>
          </p:cNvPicPr>
          <p:nvPr/>
        </p:nvPicPr>
        <p:blipFill>
          <a:blip r:embed="rId3" cstate="print"/>
          <a:srcRect/>
          <a:stretch>
            <a:fillRect/>
          </a:stretch>
        </p:blipFill>
        <p:spPr bwMode="auto">
          <a:xfrm>
            <a:off x="1477963" y="4206875"/>
            <a:ext cx="1911350" cy="1501775"/>
          </a:xfrm>
          <a:prstGeom prst="rect">
            <a:avLst/>
          </a:prstGeom>
          <a:noFill/>
          <a:ln w="9525">
            <a:noFill/>
            <a:miter lim="800000"/>
            <a:headEnd/>
            <a:tailEnd/>
          </a:ln>
        </p:spPr>
      </p:pic>
      <p:pic>
        <p:nvPicPr>
          <p:cNvPr id="11" name="Immagine 10" descr="brain1.jpg"/>
          <p:cNvPicPr>
            <a:picLocks noChangeAspect="1"/>
          </p:cNvPicPr>
          <p:nvPr/>
        </p:nvPicPr>
        <p:blipFill>
          <a:blip r:embed="rId3" cstate="print"/>
          <a:srcRect/>
          <a:stretch>
            <a:fillRect/>
          </a:stretch>
        </p:blipFill>
        <p:spPr bwMode="auto">
          <a:xfrm>
            <a:off x="3940175" y="4206875"/>
            <a:ext cx="1909763" cy="1501775"/>
          </a:xfrm>
          <a:prstGeom prst="rect">
            <a:avLst/>
          </a:prstGeom>
          <a:noFill/>
          <a:ln w="9525">
            <a:noFill/>
            <a:miter lim="800000"/>
            <a:headEnd/>
            <a:tailEnd/>
          </a:ln>
        </p:spPr>
      </p:pic>
      <p:sp>
        <p:nvSpPr>
          <p:cNvPr id="12" name="Rettangolo 11"/>
          <p:cNvSpPr/>
          <p:nvPr/>
        </p:nvSpPr>
        <p:spPr>
          <a:xfrm>
            <a:off x="3438525" y="4849813"/>
            <a:ext cx="454025" cy="1809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Rettangolo 12"/>
          <p:cNvSpPr/>
          <p:nvPr/>
        </p:nvSpPr>
        <p:spPr>
          <a:xfrm>
            <a:off x="5962650" y="4741863"/>
            <a:ext cx="454025" cy="1809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Rettangolo 13"/>
          <p:cNvSpPr/>
          <p:nvPr/>
        </p:nvSpPr>
        <p:spPr>
          <a:xfrm>
            <a:off x="5953125" y="5030788"/>
            <a:ext cx="455613" cy="1825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Cuore 15"/>
          <p:cNvSpPr/>
          <p:nvPr/>
        </p:nvSpPr>
        <p:spPr>
          <a:xfrm>
            <a:off x="2160588" y="4568825"/>
            <a:ext cx="611187" cy="644525"/>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Cuore 16"/>
          <p:cNvSpPr/>
          <p:nvPr/>
        </p:nvSpPr>
        <p:spPr>
          <a:xfrm>
            <a:off x="6948488" y="4568825"/>
            <a:ext cx="609600" cy="644525"/>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Segnaposto contenuto 2"/>
          <p:cNvSpPr txBox="1">
            <a:spLocks/>
          </p:cNvSpPr>
          <p:nvPr/>
        </p:nvSpPr>
        <p:spPr>
          <a:xfrm>
            <a:off x="622300" y="184785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it-IT" dirty="0" err="1">
                <a:solidFill>
                  <a:srgbClr val="D9D9D9"/>
                </a:solidFill>
              </a:rPr>
              <a:t>What</a:t>
            </a:r>
            <a:r>
              <a:rPr lang="it-IT" dirty="0">
                <a:solidFill>
                  <a:srgbClr val="D9D9D9"/>
                </a:solidFill>
              </a:rPr>
              <a:t> do the </a:t>
            </a:r>
            <a:r>
              <a:rPr lang="it-IT" dirty="0" err="1">
                <a:solidFill>
                  <a:srgbClr val="D9D9D9"/>
                </a:solidFill>
              </a:rPr>
              <a:t>neuroimaging</a:t>
            </a:r>
            <a:r>
              <a:rPr lang="it-IT" dirty="0">
                <a:solidFill>
                  <a:srgbClr val="D9D9D9"/>
                </a:solidFill>
              </a:rPr>
              <a:t> </a:t>
            </a:r>
            <a:r>
              <a:rPr lang="it-IT" dirty="0" err="1">
                <a:solidFill>
                  <a:srgbClr val="D9D9D9"/>
                </a:solidFill>
              </a:rPr>
              <a:t>really</a:t>
            </a:r>
            <a:r>
              <a:rPr lang="it-IT" dirty="0">
                <a:solidFill>
                  <a:srgbClr val="D9D9D9"/>
                </a:solidFill>
              </a:rPr>
              <a:t> </a:t>
            </a:r>
            <a:r>
              <a:rPr lang="it-IT" dirty="0" err="1">
                <a:solidFill>
                  <a:srgbClr val="D9D9D9"/>
                </a:solidFill>
              </a:rPr>
              <a:t>say</a:t>
            </a:r>
            <a:r>
              <a:rPr lang="it-IT" dirty="0">
                <a:solidFill>
                  <a:srgbClr val="D9D9D9"/>
                </a:solidFill>
              </a:rPr>
              <a:t>? </a:t>
            </a:r>
            <a:br>
              <a:rPr lang="it-IT" dirty="0">
                <a:solidFill>
                  <a:srgbClr val="D9D9D9"/>
                </a:solidFill>
              </a:rPr>
            </a:br>
            <a:r>
              <a:rPr lang="it-IT" dirty="0">
                <a:solidFill>
                  <a:srgbClr val="D9D9D9"/>
                </a:solidFill>
              </a:rPr>
              <a:t>The </a:t>
            </a:r>
            <a:r>
              <a:rPr lang="it-IT" dirty="0" err="1">
                <a:solidFill>
                  <a:srgbClr val="D9D9D9"/>
                </a:solidFill>
              </a:rPr>
              <a:t>Achilles</a:t>
            </a:r>
            <a:r>
              <a:rPr lang="it-IT" dirty="0">
                <a:solidFill>
                  <a:srgbClr val="D9D9D9"/>
                </a:solidFill>
              </a:rPr>
              <a:t>’ </a:t>
            </a:r>
            <a:r>
              <a:rPr lang="it-IT" dirty="0" err="1">
                <a:solidFill>
                  <a:srgbClr val="D9D9D9"/>
                </a:solidFill>
              </a:rPr>
              <a:t>heels</a:t>
            </a:r>
            <a:r>
              <a:rPr lang="it-IT" dirty="0">
                <a:solidFill>
                  <a:srgbClr val="D9D9D9"/>
                </a:solidFill>
              </a:rPr>
              <a:t> of </a:t>
            </a:r>
            <a:r>
              <a:rPr lang="it-IT" dirty="0" err="1">
                <a:solidFill>
                  <a:srgbClr val="D9D9D9"/>
                </a:solidFill>
              </a:rPr>
              <a:t>fMRI</a:t>
            </a:r>
            <a:r>
              <a:rPr lang="it-IT" dirty="0">
                <a:solidFill>
                  <a:srgbClr val="D9D9D9"/>
                </a:solidFill>
              </a:rPr>
              <a:t>:</a:t>
            </a:r>
          </a:p>
          <a:p>
            <a:pPr>
              <a:buFont typeface="Century Gothic" pitchFamily="34" charset="0"/>
              <a:buAutoNum type="arabicPeriod"/>
            </a:pPr>
            <a:r>
              <a:rPr lang="it-IT" dirty="0"/>
              <a:t>The cognitive </a:t>
            </a:r>
            <a:r>
              <a:rPr lang="it-IT" dirty="0" err="1"/>
              <a:t>subtraction</a:t>
            </a:r>
            <a:endParaRPr lang="it-IT" dirty="0"/>
          </a:p>
          <a:p>
            <a:pPr>
              <a:buFont typeface="Century Gothic" pitchFamily="34" charset="0"/>
              <a:buAutoNum type="arabicPeriod"/>
            </a:pPr>
            <a:r>
              <a:rPr lang="it-IT" dirty="0">
                <a:solidFill>
                  <a:schemeClr val="bg1">
                    <a:lumMod val="85000"/>
                  </a:schemeClr>
                </a:solidFill>
              </a:rPr>
              <a:t>The reverse </a:t>
            </a:r>
            <a:r>
              <a:rPr lang="it-IT" dirty="0" err="1">
                <a:solidFill>
                  <a:schemeClr val="bg1">
                    <a:lumMod val="85000"/>
                  </a:schemeClr>
                </a:solidFill>
              </a:rPr>
              <a:t>inference</a:t>
            </a:r>
            <a:endParaRPr lang="it-IT" dirty="0">
              <a:solidFill>
                <a:schemeClr val="bg1">
                  <a:lumMod val="85000"/>
                </a:schemeClr>
              </a:solidFill>
            </a:endParaRPr>
          </a:p>
          <a:p>
            <a:pPr>
              <a:buFont typeface="Century Gothic" pitchFamily="34" charset="0"/>
              <a:buAutoNum type="arabicPeriod"/>
            </a:pPr>
            <a:r>
              <a:rPr lang="it-IT" dirty="0">
                <a:solidFill>
                  <a:schemeClr val="bg1">
                    <a:lumMod val="85000"/>
                  </a:schemeClr>
                </a:solidFill>
              </a:rPr>
              <a:t>The </a:t>
            </a:r>
            <a:r>
              <a:rPr lang="it-IT" dirty="0" err="1">
                <a:solidFill>
                  <a:schemeClr val="bg1">
                    <a:lumMod val="85000"/>
                  </a:schemeClr>
                </a:solidFill>
              </a:rPr>
              <a:t>distributed</a:t>
            </a:r>
            <a:r>
              <a:rPr lang="it-IT" dirty="0">
                <a:solidFill>
                  <a:schemeClr val="bg1">
                    <a:lumMod val="85000"/>
                  </a:schemeClr>
                </a:solidFill>
              </a:rPr>
              <a:t> reverse </a:t>
            </a:r>
            <a:r>
              <a:rPr lang="it-IT" dirty="0" err="1">
                <a:solidFill>
                  <a:schemeClr val="bg1">
                    <a:lumMod val="85000"/>
                  </a:schemeClr>
                </a:solidFill>
              </a:rPr>
              <a:t>inference</a:t>
            </a:r>
            <a:endParaRPr lang="it-IT" dirty="0">
              <a:solidFill>
                <a:schemeClr val="bg1">
                  <a:lumMod val="85000"/>
                </a:schemeClr>
              </a:solidFill>
            </a:endParaRPr>
          </a:p>
        </p:txBody>
      </p:sp>
      <p:sp>
        <p:nvSpPr>
          <p:cNvPr id="21" name="Titolo 1"/>
          <p:cNvSpPr txBox="1">
            <a:spLocks/>
          </p:cNvSpPr>
          <p:nvPr/>
        </p:nvSpPr>
        <p:spPr>
          <a:xfrm>
            <a:off x="658813" y="381000"/>
            <a:ext cx="8027987" cy="928688"/>
          </a:xfrm>
          <a:prstGeom prst="rect">
            <a:avLst/>
          </a:prstGeom>
        </p:spPr>
        <p:txBody>
          <a:bodyPr anchor="b"/>
          <a:lstStyle/>
          <a:p>
            <a:pPr algn="ctr">
              <a:lnSpc>
                <a:spcPts val="5800"/>
              </a:lnSpc>
            </a:pPr>
            <a:r>
              <a:rPr lang="it-IT" sz="5400">
                <a:solidFill>
                  <a:schemeClr val="tx2"/>
                </a:solidFill>
                <a:effectLst>
                  <a:outerShdw blurRad="38100" dist="38100" dir="2700000" algn="tl">
                    <a:srgbClr val="C0C0C0"/>
                  </a:outerShdw>
                </a:effectLst>
                <a:latin typeface="Palatino Linotype" pitchFamily="18" charset="0"/>
              </a:rPr>
              <a:t>Some risks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4EE7F211-1171-4709-8E86-015986B1DC09}" type="slidenum">
              <a:rPr lang="en-US"/>
              <a:pPr>
                <a:defRPr/>
              </a:pPr>
              <a:t>26</a:t>
            </a:fld>
            <a:endParaRPr lang="en-US" dirty="0"/>
          </a:p>
        </p:txBody>
      </p:sp>
      <p:sp>
        <p:nvSpPr>
          <p:cNvPr id="7" name="Segnaposto contenuto 2"/>
          <p:cNvSpPr>
            <a:spLocks noGrp="1"/>
          </p:cNvSpPr>
          <p:nvPr>
            <p:ph idx="1"/>
          </p:nvPr>
        </p:nvSpPr>
        <p:spPr>
          <a:xfrm>
            <a:off x="622300" y="1847850"/>
            <a:ext cx="8229600" cy="4525963"/>
          </a:xfrm>
        </p:spPr>
        <p:txBody>
          <a:bodyPr rtlCol="0">
            <a:normAutofit/>
          </a:bodyPr>
          <a:lstStyle/>
          <a:p>
            <a:r>
              <a:rPr lang="it-IT" dirty="0" err="1">
                <a:solidFill>
                  <a:srgbClr val="D9D9D9"/>
                </a:solidFill>
              </a:rPr>
              <a:t>What</a:t>
            </a:r>
            <a:r>
              <a:rPr lang="it-IT" dirty="0">
                <a:solidFill>
                  <a:srgbClr val="D9D9D9"/>
                </a:solidFill>
              </a:rPr>
              <a:t> do the </a:t>
            </a:r>
            <a:r>
              <a:rPr lang="it-IT" dirty="0" err="1">
                <a:solidFill>
                  <a:srgbClr val="D9D9D9"/>
                </a:solidFill>
              </a:rPr>
              <a:t>neuroimaging</a:t>
            </a:r>
            <a:r>
              <a:rPr lang="it-IT" dirty="0">
                <a:solidFill>
                  <a:srgbClr val="D9D9D9"/>
                </a:solidFill>
              </a:rPr>
              <a:t> </a:t>
            </a:r>
            <a:r>
              <a:rPr lang="it-IT" dirty="0" err="1">
                <a:solidFill>
                  <a:srgbClr val="D9D9D9"/>
                </a:solidFill>
              </a:rPr>
              <a:t>really</a:t>
            </a:r>
            <a:r>
              <a:rPr lang="it-IT" dirty="0">
                <a:solidFill>
                  <a:srgbClr val="D9D9D9"/>
                </a:solidFill>
              </a:rPr>
              <a:t> </a:t>
            </a:r>
            <a:r>
              <a:rPr lang="it-IT" dirty="0" err="1">
                <a:solidFill>
                  <a:srgbClr val="D9D9D9"/>
                </a:solidFill>
              </a:rPr>
              <a:t>say</a:t>
            </a:r>
            <a:r>
              <a:rPr lang="it-IT" dirty="0">
                <a:solidFill>
                  <a:srgbClr val="D9D9D9"/>
                </a:solidFill>
              </a:rPr>
              <a:t>? </a:t>
            </a:r>
            <a:br>
              <a:rPr lang="it-IT" dirty="0">
                <a:solidFill>
                  <a:srgbClr val="D9D9D9"/>
                </a:solidFill>
              </a:rPr>
            </a:br>
            <a:r>
              <a:rPr lang="it-IT" dirty="0">
                <a:solidFill>
                  <a:srgbClr val="D9D9D9"/>
                </a:solidFill>
              </a:rPr>
              <a:t>The </a:t>
            </a:r>
            <a:r>
              <a:rPr lang="it-IT" dirty="0" err="1">
                <a:solidFill>
                  <a:srgbClr val="D9D9D9"/>
                </a:solidFill>
              </a:rPr>
              <a:t>Achilles</a:t>
            </a:r>
            <a:r>
              <a:rPr lang="it-IT" dirty="0">
                <a:solidFill>
                  <a:srgbClr val="D9D9D9"/>
                </a:solidFill>
              </a:rPr>
              <a:t>’ </a:t>
            </a:r>
            <a:r>
              <a:rPr lang="it-IT" dirty="0" err="1">
                <a:solidFill>
                  <a:srgbClr val="D9D9D9"/>
                </a:solidFill>
              </a:rPr>
              <a:t>heels</a:t>
            </a:r>
            <a:r>
              <a:rPr lang="it-IT" dirty="0">
                <a:solidFill>
                  <a:srgbClr val="D9D9D9"/>
                </a:solidFill>
              </a:rPr>
              <a:t> of </a:t>
            </a:r>
            <a:r>
              <a:rPr lang="it-IT" dirty="0" err="1">
                <a:solidFill>
                  <a:srgbClr val="D9D9D9"/>
                </a:solidFill>
              </a:rPr>
              <a:t>fMRI</a:t>
            </a:r>
            <a:r>
              <a:rPr lang="it-IT" dirty="0">
                <a:solidFill>
                  <a:srgbClr val="D9D9D9"/>
                </a:solidFill>
              </a:rPr>
              <a:t>:</a:t>
            </a:r>
          </a:p>
          <a:p>
            <a:pPr>
              <a:buFont typeface="Century Gothic" pitchFamily="34" charset="0"/>
              <a:buAutoNum type="arabicPeriod"/>
            </a:pPr>
            <a:r>
              <a:rPr lang="it-IT" dirty="0">
                <a:solidFill>
                  <a:srgbClr val="D9D9D9"/>
                </a:solidFill>
              </a:rPr>
              <a:t>The cognitive </a:t>
            </a:r>
            <a:r>
              <a:rPr lang="it-IT" dirty="0" err="1">
                <a:solidFill>
                  <a:srgbClr val="D9D9D9"/>
                </a:solidFill>
              </a:rPr>
              <a:t>subtraction</a:t>
            </a:r>
            <a:endParaRPr lang="it-IT" dirty="0">
              <a:solidFill>
                <a:srgbClr val="D9D9D9"/>
              </a:solidFill>
            </a:endParaRPr>
          </a:p>
          <a:p>
            <a:pPr>
              <a:buFont typeface="Century Gothic" pitchFamily="34" charset="0"/>
              <a:buAutoNum type="arabicPeriod"/>
            </a:pPr>
            <a:r>
              <a:rPr lang="it-IT" dirty="0"/>
              <a:t>The reverse </a:t>
            </a:r>
            <a:r>
              <a:rPr lang="it-IT" dirty="0" err="1"/>
              <a:t>inference</a:t>
            </a:r>
            <a:endParaRPr lang="it-IT" dirty="0"/>
          </a:p>
          <a:p>
            <a:pPr>
              <a:buFont typeface="Century Gothic" pitchFamily="34" charset="0"/>
              <a:buAutoNum type="arabicPeriod"/>
            </a:pPr>
            <a:r>
              <a:rPr lang="it-IT" dirty="0">
                <a:solidFill>
                  <a:srgbClr val="D9D9D9"/>
                </a:solidFill>
              </a:rPr>
              <a:t>The </a:t>
            </a:r>
            <a:r>
              <a:rPr lang="it-IT" dirty="0" err="1">
                <a:solidFill>
                  <a:srgbClr val="D9D9D9"/>
                </a:solidFill>
              </a:rPr>
              <a:t>distributed</a:t>
            </a:r>
            <a:r>
              <a:rPr lang="it-IT" dirty="0">
                <a:solidFill>
                  <a:srgbClr val="D9D9D9"/>
                </a:solidFill>
              </a:rPr>
              <a:t> reverse </a:t>
            </a:r>
            <a:r>
              <a:rPr lang="it-IT" dirty="0" err="1">
                <a:solidFill>
                  <a:srgbClr val="D9D9D9"/>
                </a:solidFill>
              </a:rPr>
              <a:t>inference</a:t>
            </a:r>
            <a:endParaRPr lang="it-IT" dirty="0">
              <a:solidFill>
                <a:srgbClr val="D9D9D9"/>
              </a:solidFill>
            </a:endParaRPr>
          </a:p>
        </p:txBody>
      </p:sp>
      <p:sp>
        <p:nvSpPr>
          <p:cNvPr id="8" name="Titolo 1"/>
          <p:cNvSpPr>
            <a:spLocks noGrp="1"/>
          </p:cNvSpPr>
          <p:nvPr>
            <p:ph type="title"/>
          </p:nvPr>
        </p:nvSpPr>
        <p:spPr>
          <a:xfrm>
            <a:off x="658813" y="381000"/>
            <a:ext cx="8027987" cy="928688"/>
          </a:xfrm>
        </p:spPr>
        <p:txBody>
          <a:bodyPr wrap="square" numCol="1" anchorCtr="0" compatLnSpc="1">
            <a:prstTxWarp prst="textNoShape">
              <a:avLst/>
            </a:prstTxWarp>
          </a:bodyPr>
          <a:lstStyle/>
          <a:p>
            <a:r>
              <a:rPr lang="it-IT" smtClean="0">
                <a:effectLst>
                  <a:outerShdw blurRad="38100" dist="38100" dir="2700000" algn="tl">
                    <a:srgbClr val="C0C0C0"/>
                  </a:outerShdw>
                </a:effectLst>
              </a:rPr>
              <a:t>Some risks</a:t>
            </a:r>
          </a:p>
        </p:txBody>
      </p:sp>
      <p:pic>
        <p:nvPicPr>
          <p:cNvPr id="9" name="Immagine 8" descr="brain1.jpg"/>
          <p:cNvPicPr>
            <a:picLocks noChangeAspect="1"/>
          </p:cNvPicPr>
          <p:nvPr/>
        </p:nvPicPr>
        <p:blipFill>
          <a:blip r:embed="rId3" cstate="print"/>
          <a:srcRect/>
          <a:stretch>
            <a:fillRect/>
          </a:stretch>
        </p:blipFill>
        <p:spPr bwMode="auto">
          <a:xfrm>
            <a:off x="2179638" y="4387850"/>
            <a:ext cx="1911350" cy="1503363"/>
          </a:xfrm>
          <a:prstGeom prst="rect">
            <a:avLst/>
          </a:prstGeom>
          <a:noFill/>
          <a:ln w="9525">
            <a:noFill/>
            <a:miter lim="800000"/>
            <a:headEnd/>
            <a:tailEnd/>
          </a:ln>
        </p:spPr>
      </p:pic>
      <p:sp>
        <p:nvSpPr>
          <p:cNvPr id="10" name="Cuore 9"/>
          <p:cNvSpPr/>
          <p:nvPr/>
        </p:nvSpPr>
        <p:spPr>
          <a:xfrm>
            <a:off x="2578100" y="4684713"/>
            <a:ext cx="330200" cy="379412"/>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940171" y="4790443"/>
            <a:ext cx="725747" cy="646331"/>
          </a:xfrm>
          <a:prstGeom prst="rect">
            <a:avLst/>
          </a:prstGeom>
          <a:noFill/>
        </p:spPr>
        <p:txBody>
          <a:bodyPr>
            <a:spAutoFit/>
          </a:bodyPr>
          <a:lstStyle/>
          <a:p>
            <a:pPr fontAlgn="auto">
              <a:spcBef>
                <a:spcPts val="0"/>
              </a:spcBef>
              <a:spcAft>
                <a:spcPts val="0"/>
              </a:spcAft>
              <a:defRPr/>
            </a:pPr>
            <a:r>
              <a:rPr lang="it-IT" sz="3600" b="1" dirty="0">
                <a:ln w="1905"/>
                <a:solidFill>
                  <a:schemeClr val="tx2">
                    <a:lumMod val="60000"/>
                    <a:lumOff val="40000"/>
                  </a:schemeClr>
                </a:solidFill>
                <a:effectLst>
                  <a:innerShdw blurRad="69850" dist="43180" dir="5400000">
                    <a:srgbClr val="000000">
                      <a:alpha val="65000"/>
                    </a:srgbClr>
                  </a:innerShdw>
                </a:effectLst>
                <a:latin typeface="+mn-lt"/>
                <a:cs typeface="+mn-cs"/>
              </a:rPr>
              <a:t>A</a:t>
            </a:r>
          </a:p>
        </p:txBody>
      </p:sp>
      <p:sp>
        <p:nvSpPr>
          <p:cNvPr id="12" name="Freccia destra 11"/>
          <p:cNvSpPr/>
          <p:nvPr/>
        </p:nvSpPr>
        <p:spPr>
          <a:xfrm>
            <a:off x="1600200" y="5064125"/>
            <a:ext cx="514350" cy="1984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Uguale 12"/>
          <p:cNvSpPr/>
          <p:nvPr/>
        </p:nvSpPr>
        <p:spPr>
          <a:xfrm>
            <a:off x="4238625" y="5006975"/>
            <a:ext cx="758825" cy="369888"/>
          </a:xfrm>
          <a:prstGeom prst="mathEqual">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15" name="Connettore 1 14"/>
          <p:cNvCxnSpPr/>
          <p:nvPr/>
        </p:nvCxnSpPr>
        <p:spPr>
          <a:xfrm>
            <a:off x="4659313" y="4840288"/>
            <a:ext cx="676275" cy="342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flipV="1">
            <a:off x="4659313" y="5183188"/>
            <a:ext cx="676275" cy="303212"/>
          </a:xfrm>
          <a:prstGeom prst="line">
            <a:avLst/>
          </a:prstGeom>
        </p:spPr>
        <p:style>
          <a:lnRef idx="2">
            <a:schemeClr val="accent1"/>
          </a:lnRef>
          <a:fillRef idx="0">
            <a:schemeClr val="accent1"/>
          </a:fillRef>
          <a:effectRef idx="1">
            <a:schemeClr val="accent1"/>
          </a:effectRef>
          <a:fontRef idx="minor">
            <a:schemeClr val="tx1"/>
          </a:fontRef>
        </p:style>
      </p:cxnSp>
      <p:sp>
        <p:nvSpPr>
          <p:cNvPr id="23" name="Cuore 22"/>
          <p:cNvSpPr/>
          <p:nvPr/>
        </p:nvSpPr>
        <p:spPr>
          <a:xfrm>
            <a:off x="6986588" y="4938713"/>
            <a:ext cx="328612" cy="379412"/>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4" name="CasellaDiTesto 23"/>
          <p:cNvSpPr txBox="1"/>
          <p:nvPr/>
        </p:nvSpPr>
        <p:spPr>
          <a:xfrm>
            <a:off x="5637599" y="4781571"/>
            <a:ext cx="725747" cy="646331"/>
          </a:xfrm>
          <a:prstGeom prst="rect">
            <a:avLst/>
          </a:prstGeom>
          <a:noFill/>
        </p:spPr>
        <p:txBody>
          <a:bodyPr>
            <a:spAutoFit/>
          </a:bodyPr>
          <a:lstStyle/>
          <a:p>
            <a:pPr fontAlgn="auto">
              <a:spcBef>
                <a:spcPts val="0"/>
              </a:spcBef>
              <a:spcAft>
                <a:spcPts val="0"/>
              </a:spcAft>
              <a:defRPr/>
            </a:pPr>
            <a:r>
              <a:rPr lang="it-IT" sz="3600" b="1" dirty="0">
                <a:ln w="1905"/>
                <a:solidFill>
                  <a:schemeClr val="tx2">
                    <a:lumMod val="60000"/>
                    <a:lumOff val="40000"/>
                  </a:schemeClr>
                </a:solidFill>
                <a:effectLst>
                  <a:innerShdw blurRad="69850" dist="43180" dir="5400000">
                    <a:srgbClr val="000000">
                      <a:alpha val="65000"/>
                    </a:srgbClr>
                  </a:innerShdw>
                </a:effectLst>
                <a:latin typeface="+mn-lt"/>
                <a:cs typeface="+mn-cs"/>
              </a:rPr>
              <a:t>A</a:t>
            </a:r>
          </a:p>
        </p:txBody>
      </p:sp>
      <p:sp>
        <p:nvSpPr>
          <p:cNvPr id="28" name="Uguale 27"/>
          <p:cNvSpPr/>
          <p:nvPr/>
        </p:nvSpPr>
        <p:spPr>
          <a:xfrm>
            <a:off x="6297613" y="4938713"/>
            <a:ext cx="481012" cy="422275"/>
          </a:xfrm>
          <a:prstGeom prst="mathEqual">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B77BE6AF-4192-4C30-A5F8-EB4C834070B5}" type="slidenum">
              <a:rPr lang="en-US"/>
              <a:pPr>
                <a:defRPr/>
              </a:pPr>
              <a:t>27</a:t>
            </a:fld>
            <a:endParaRPr lang="en-US" dirty="0"/>
          </a:p>
        </p:txBody>
      </p:sp>
      <p:sp>
        <p:nvSpPr>
          <p:cNvPr id="7" name="Segnaposto contenuto 2"/>
          <p:cNvSpPr>
            <a:spLocks noGrp="1"/>
          </p:cNvSpPr>
          <p:nvPr>
            <p:ph idx="1"/>
          </p:nvPr>
        </p:nvSpPr>
        <p:spPr>
          <a:xfrm>
            <a:off x="622300" y="1847850"/>
            <a:ext cx="8229600" cy="4525963"/>
          </a:xfrm>
        </p:spPr>
        <p:txBody>
          <a:bodyPr rtlCol="0">
            <a:normAutofit/>
          </a:bodyPr>
          <a:lstStyle/>
          <a:p>
            <a:r>
              <a:rPr lang="it-IT" dirty="0" err="1">
                <a:solidFill>
                  <a:srgbClr val="D9D9D9"/>
                </a:solidFill>
              </a:rPr>
              <a:t>What</a:t>
            </a:r>
            <a:r>
              <a:rPr lang="it-IT" dirty="0">
                <a:solidFill>
                  <a:srgbClr val="D9D9D9"/>
                </a:solidFill>
              </a:rPr>
              <a:t> do the </a:t>
            </a:r>
            <a:r>
              <a:rPr lang="it-IT" dirty="0" err="1">
                <a:solidFill>
                  <a:srgbClr val="D9D9D9"/>
                </a:solidFill>
              </a:rPr>
              <a:t>neuroimaging</a:t>
            </a:r>
            <a:r>
              <a:rPr lang="it-IT" dirty="0">
                <a:solidFill>
                  <a:srgbClr val="D9D9D9"/>
                </a:solidFill>
              </a:rPr>
              <a:t> </a:t>
            </a:r>
            <a:r>
              <a:rPr lang="it-IT" dirty="0" err="1">
                <a:solidFill>
                  <a:srgbClr val="D9D9D9"/>
                </a:solidFill>
              </a:rPr>
              <a:t>really</a:t>
            </a:r>
            <a:r>
              <a:rPr lang="it-IT" dirty="0">
                <a:solidFill>
                  <a:srgbClr val="D9D9D9"/>
                </a:solidFill>
              </a:rPr>
              <a:t> </a:t>
            </a:r>
            <a:r>
              <a:rPr lang="it-IT" dirty="0" err="1">
                <a:solidFill>
                  <a:srgbClr val="D9D9D9"/>
                </a:solidFill>
              </a:rPr>
              <a:t>say</a:t>
            </a:r>
            <a:r>
              <a:rPr lang="it-IT" dirty="0">
                <a:solidFill>
                  <a:srgbClr val="D9D9D9"/>
                </a:solidFill>
              </a:rPr>
              <a:t>? </a:t>
            </a:r>
            <a:br>
              <a:rPr lang="it-IT" dirty="0">
                <a:solidFill>
                  <a:srgbClr val="D9D9D9"/>
                </a:solidFill>
              </a:rPr>
            </a:br>
            <a:r>
              <a:rPr lang="it-IT" dirty="0">
                <a:solidFill>
                  <a:srgbClr val="D9D9D9"/>
                </a:solidFill>
              </a:rPr>
              <a:t>The </a:t>
            </a:r>
            <a:r>
              <a:rPr lang="it-IT" dirty="0" err="1">
                <a:solidFill>
                  <a:srgbClr val="D9D9D9"/>
                </a:solidFill>
              </a:rPr>
              <a:t>Achilles</a:t>
            </a:r>
            <a:r>
              <a:rPr lang="it-IT" dirty="0">
                <a:solidFill>
                  <a:srgbClr val="D9D9D9"/>
                </a:solidFill>
              </a:rPr>
              <a:t>’ </a:t>
            </a:r>
            <a:r>
              <a:rPr lang="it-IT" dirty="0" err="1">
                <a:solidFill>
                  <a:srgbClr val="D9D9D9"/>
                </a:solidFill>
              </a:rPr>
              <a:t>heels</a:t>
            </a:r>
            <a:r>
              <a:rPr lang="it-IT" dirty="0">
                <a:solidFill>
                  <a:srgbClr val="D9D9D9"/>
                </a:solidFill>
              </a:rPr>
              <a:t> of </a:t>
            </a:r>
            <a:r>
              <a:rPr lang="it-IT" dirty="0" err="1">
                <a:solidFill>
                  <a:srgbClr val="D9D9D9"/>
                </a:solidFill>
              </a:rPr>
              <a:t>fMRI</a:t>
            </a:r>
            <a:r>
              <a:rPr lang="it-IT" dirty="0">
                <a:solidFill>
                  <a:srgbClr val="D9D9D9"/>
                </a:solidFill>
              </a:rPr>
              <a:t>:</a:t>
            </a:r>
          </a:p>
          <a:p>
            <a:pPr>
              <a:buFont typeface="Century Gothic" pitchFamily="34" charset="0"/>
              <a:buAutoNum type="arabicPeriod"/>
            </a:pPr>
            <a:r>
              <a:rPr lang="it-IT" dirty="0">
                <a:solidFill>
                  <a:srgbClr val="D9D9D9"/>
                </a:solidFill>
              </a:rPr>
              <a:t>The cognitive </a:t>
            </a:r>
            <a:r>
              <a:rPr lang="it-IT" dirty="0" err="1">
                <a:solidFill>
                  <a:srgbClr val="D9D9D9"/>
                </a:solidFill>
              </a:rPr>
              <a:t>subtraction</a:t>
            </a:r>
            <a:endParaRPr lang="it-IT" dirty="0">
              <a:solidFill>
                <a:srgbClr val="D9D9D9"/>
              </a:solidFill>
            </a:endParaRPr>
          </a:p>
          <a:p>
            <a:pPr>
              <a:buFont typeface="Century Gothic" pitchFamily="34" charset="0"/>
              <a:buAutoNum type="arabicPeriod"/>
            </a:pPr>
            <a:r>
              <a:rPr lang="it-IT" dirty="0">
                <a:solidFill>
                  <a:srgbClr val="D9D9D9"/>
                </a:solidFill>
              </a:rPr>
              <a:t>The reverse </a:t>
            </a:r>
            <a:r>
              <a:rPr lang="it-IT" dirty="0" err="1">
                <a:solidFill>
                  <a:srgbClr val="D9D9D9"/>
                </a:solidFill>
              </a:rPr>
              <a:t>inference</a:t>
            </a:r>
            <a:endParaRPr lang="it-IT" dirty="0">
              <a:solidFill>
                <a:srgbClr val="D9D9D9"/>
              </a:solidFill>
            </a:endParaRPr>
          </a:p>
          <a:p>
            <a:pPr>
              <a:buFont typeface="Century Gothic" pitchFamily="34" charset="0"/>
              <a:buAutoNum type="arabicPeriod"/>
            </a:pPr>
            <a:r>
              <a:rPr lang="it-IT" dirty="0"/>
              <a:t>The </a:t>
            </a:r>
            <a:r>
              <a:rPr lang="it-IT" dirty="0" err="1"/>
              <a:t>distributed</a:t>
            </a:r>
            <a:r>
              <a:rPr lang="it-IT" dirty="0"/>
              <a:t> reverse </a:t>
            </a:r>
            <a:r>
              <a:rPr lang="it-IT" dirty="0" err="1" smtClean="0"/>
              <a:t>inference</a:t>
            </a:r>
            <a:endParaRPr lang="it-IT" dirty="0">
              <a:solidFill>
                <a:schemeClr val="tx1">
                  <a:lumMod val="50000"/>
                  <a:lumOff val="50000"/>
                </a:schemeClr>
              </a:solidFill>
            </a:endParaRPr>
          </a:p>
          <a:p>
            <a:pPr marL="0" indent="0" fontAlgn="auto">
              <a:spcAft>
                <a:spcPts val="0"/>
              </a:spcAft>
              <a:buFont typeface="Arial" pitchFamily="34" charset="0"/>
              <a:buNone/>
              <a:defRPr/>
            </a:pPr>
            <a:endParaRPr lang="it-IT" dirty="0">
              <a:solidFill>
                <a:schemeClr val="tx1">
                  <a:lumMod val="50000"/>
                  <a:lumOff val="50000"/>
                </a:schemeClr>
              </a:solidFill>
            </a:endParaRPr>
          </a:p>
        </p:txBody>
      </p:sp>
      <p:sp>
        <p:nvSpPr>
          <p:cNvPr id="8" name="Titolo 1"/>
          <p:cNvSpPr>
            <a:spLocks noGrp="1"/>
          </p:cNvSpPr>
          <p:nvPr>
            <p:ph type="title"/>
          </p:nvPr>
        </p:nvSpPr>
        <p:spPr>
          <a:xfrm>
            <a:off x="658813" y="381000"/>
            <a:ext cx="8027987" cy="928688"/>
          </a:xfrm>
        </p:spPr>
        <p:txBody>
          <a:bodyPr wrap="square" numCol="1" anchorCtr="0" compatLnSpc="1">
            <a:prstTxWarp prst="textNoShape">
              <a:avLst/>
            </a:prstTxWarp>
          </a:bodyPr>
          <a:lstStyle/>
          <a:p>
            <a:r>
              <a:rPr lang="it-IT" dirty="0" smtClean="0">
                <a:effectLst>
                  <a:outerShdw blurRad="38100" dist="38100" dir="2700000" algn="tl">
                    <a:srgbClr val="C0C0C0"/>
                  </a:outerShdw>
                </a:effectLst>
              </a:rPr>
              <a:t>Some </a:t>
            </a:r>
            <a:r>
              <a:rPr lang="it-IT" dirty="0" err="1" smtClean="0">
                <a:effectLst>
                  <a:outerShdw blurRad="38100" dist="38100" dir="2700000" algn="tl">
                    <a:srgbClr val="C0C0C0"/>
                  </a:outerShdw>
                </a:effectLst>
              </a:rPr>
              <a:t>risks</a:t>
            </a:r>
            <a:endParaRPr lang="it-IT" dirty="0" smtClean="0">
              <a:effectLst>
                <a:outerShdw blurRad="38100" dist="38100" dir="2700000" algn="tl">
                  <a:srgbClr val="C0C0C0"/>
                </a:outerShdw>
              </a:effectLst>
            </a:endParaRPr>
          </a:p>
        </p:txBody>
      </p:sp>
      <p:pic>
        <p:nvPicPr>
          <p:cNvPr id="9" name="Immagine 8" descr="brain1.jpg"/>
          <p:cNvPicPr>
            <a:picLocks noChangeAspect="1"/>
          </p:cNvPicPr>
          <p:nvPr/>
        </p:nvPicPr>
        <p:blipFill>
          <a:blip r:embed="rId3" cstate="print"/>
          <a:srcRect/>
          <a:stretch>
            <a:fillRect/>
          </a:stretch>
        </p:blipFill>
        <p:spPr bwMode="auto">
          <a:xfrm>
            <a:off x="2179638" y="4387850"/>
            <a:ext cx="1911350" cy="1503363"/>
          </a:xfrm>
          <a:prstGeom prst="rect">
            <a:avLst/>
          </a:prstGeom>
          <a:noFill/>
          <a:ln w="9525">
            <a:noFill/>
            <a:miter lim="800000"/>
            <a:headEnd/>
            <a:tailEnd/>
          </a:ln>
        </p:spPr>
      </p:pic>
      <p:sp>
        <p:nvSpPr>
          <p:cNvPr id="10" name="Cuore 9"/>
          <p:cNvSpPr/>
          <p:nvPr/>
        </p:nvSpPr>
        <p:spPr>
          <a:xfrm>
            <a:off x="2578100" y="4684713"/>
            <a:ext cx="330200" cy="379412"/>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Cuore 10"/>
          <p:cNvSpPr/>
          <p:nvPr/>
        </p:nvSpPr>
        <p:spPr>
          <a:xfrm>
            <a:off x="2759075" y="5283200"/>
            <a:ext cx="165100" cy="266700"/>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Cuore 11"/>
          <p:cNvSpPr/>
          <p:nvPr/>
        </p:nvSpPr>
        <p:spPr>
          <a:xfrm>
            <a:off x="3675063" y="5006975"/>
            <a:ext cx="168275" cy="188913"/>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Cuore 12"/>
          <p:cNvSpPr/>
          <p:nvPr/>
        </p:nvSpPr>
        <p:spPr>
          <a:xfrm>
            <a:off x="3213100" y="4610100"/>
            <a:ext cx="330200" cy="265113"/>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Cuore 13"/>
          <p:cNvSpPr/>
          <p:nvPr/>
        </p:nvSpPr>
        <p:spPr>
          <a:xfrm>
            <a:off x="3214688" y="5130800"/>
            <a:ext cx="200025" cy="354013"/>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Cuore 14"/>
          <p:cNvSpPr/>
          <p:nvPr/>
        </p:nvSpPr>
        <p:spPr>
          <a:xfrm>
            <a:off x="2247900" y="5216525"/>
            <a:ext cx="330200" cy="227013"/>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Freccia destra 15"/>
          <p:cNvSpPr/>
          <p:nvPr/>
        </p:nvSpPr>
        <p:spPr>
          <a:xfrm>
            <a:off x="4090988" y="5064125"/>
            <a:ext cx="627062" cy="2190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65550" name="Immagine 16" descr="Computer.jpg"/>
          <p:cNvPicPr>
            <a:picLocks noChangeAspect="1"/>
          </p:cNvPicPr>
          <p:nvPr/>
        </p:nvPicPr>
        <p:blipFill>
          <a:blip r:embed="rId4" cstate="print"/>
          <a:srcRect/>
          <a:stretch>
            <a:fillRect/>
          </a:stretch>
        </p:blipFill>
        <p:spPr bwMode="auto">
          <a:xfrm>
            <a:off x="4718050" y="4432300"/>
            <a:ext cx="2011363" cy="1458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ania.tiff"/>
          <p:cNvPicPr>
            <a:picLocks noChangeAspect="1"/>
          </p:cNvPicPr>
          <p:nvPr/>
        </p:nvPicPr>
        <p:blipFill>
          <a:blip r:embed="rId3" cstate="print"/>
          <a:srcRect/>
          <a:stretch>
            <a:fillRect/>
          </a:stretch>
        </p:blipFill>
        <p:spPr bwMode="auto">
          <a:xfrm>
            <a:off x="3103563" y="2144713"/>
            <a:ext cx="3144837" cy="4576762"/>
          </a:xfrm>
          <a:prstGeom prst="rect">
            <a:avLst/>
          </a:prstGeom>
          <a:noFill/>
          <a:ln w="9525">
            <a:noFill/>
            <a:miter lim="800000"/>
            <a:headEnd/>
            <a:tailEnd/>
          </a:ln>
        </p:spPr>
      </p:pic>
      <p:sp>
        <p:nvSpPr>
          <p:cNvPr id="10" name="Fumetto 3 9"/>
          <p:cNvSpPr/>
          <p:nvPr/>
        </p:nvSpPr>
        <p:spPr>
          <a:xfrm flipH="1">
            <a:off x="5467350" y="4227513"/>
            <a:ext cx="1792288" cy="915987"/>
          </a:xfrm>
          <a:prstGeom prst="wedgeEllipseCallout">
            <a:avLst>
              <a:gd name="adj1" fmla="val 44613"/>
              <a:gd name="adj2" fmla="val 6776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7587" name="Segnaposto contenuto 2"/>
          <p:cNvSpPr>
            <a:spLocks noGrp="1"/>
          </p:cNvSpPr>
          <p:nvPr>
            <p:ph idx="1"/>
          </p:nvPr>
        </p:nvSpPr>
        <p:spPr/>
        <p:txBody>
          <a:bodyPr/>
          <a:lstStyle/>
          <a:p>
            <a:r>
              <a:rPr lang="it-IT" smtClean="0"/>
              <a:t>Neuromaniac!</a:t>
            </a:r>
          </a:p>
          <a:p>
            <a:endParaRPr lang="it-IT" smtClean="0"/>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49BC86F9-4131-4CC5-8539-BE18AB076D1C}" type="slidenum">
              <a:rPr lang="en-US"/>
              <a:pPr>
                <a:defRPr/>
              </a:pPr>
              <a:t>28</a:t>
            </a:fld>
            <a:endParaRPr lang="en-US" dirty="0"/>
          </a:p>
        </p:txBody>
      </p:sp>
      <p:sp>
        <p:nvSpPr>
          <p:cNvPr id="7" name="Titolo 1"/>
          <p:cNvSpPr>
            <a:spLocks noGrp="1"/>
          </p:cNvSpPr>
          <p:nvPr>
            <p:ph type="title"/>
          </p:nvPr>
        </p:nvSpPr>
        <p:spPr>
          <a:xfrm>
            <a:off x="658813" y="381000"/>
            <a:ext cx="8027987" cy="928688"/>
          </a:xfrm>
        </p:spPr>
        <p:txBody>
          <a:bodyPr wrap="square" numCol="1" anchorCtr="0" compatLnSpc="1">
            <a:prstTxWarp prst="textNoShape">
              <a:avLst/>
            </a:prstTxWarp>
          </a:bodyPr>
          <a:lstStyle/>
          <a:p>
            <a:r>
              <a:rPr lang="it-IT" smtClean="0">
                <a:effectLst>
                  <a:outerShdw blurRad="38100" dist="38100" dir="2700000" algn="tl">
                    <a:srgbClr val="C0C0C0"/>
                  </a:outerShdw>
                </a:effectLst>
              </a:rPr>
              <a:t>Some risks</a:t>
            </a:r>
          </a:p>
        </p:txBody>
      </p:sp>
      <p:sp>
        <p:nvSpPr>
          <p:cNvPr id="8" name="Cuore 7"/>
          <p:cNvSpPr/>
          <p:nvPr/>
        </p:nvSpPr>
        <p:spPr>
          <a:xfrm>
            <a:off x="6199188" y="4502150"/>
            <a:ext cx="328612" cy="379413"/>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9FC35A11-CB0F-43B0-A963-4303BD0973DE}" type="slidenum">
              <a:rPr lang="en-US"/>
              <a:pPr>
                <a:defRPr/>
              </a:pPr>
              <a:t>29</a:t>
            </a:fld>
            <a:endParaRPr lang="en-US" dirty="0"/>
          </a:p>
        </p:txBody>
      </p:sp>
      <p:sp>
        <p:nvSpPr>
          <p:cNvPr id="69636" name="Segnaposto contenuto 2"/>
          <p:cNvSpPr>
            <a:spLocks noGrp="1"/>
          </p:cNvSpPr>
          <p:nvPr>
            <p:ph idx="1"/>
          </p:nvPr>
        </p:nvSpPr>
        <p:spPr/>
        <p:txBody>
          <a:bodyPr/>
          <a:lstStyle/>
          <a:p>
            <a:r>
              <a:rPr lang="it-IT" smtClean="0"/>
              <a:t>Neuromaniac!</a:t>
            </a:r>
          </a:p>
          <a:p>
            <a:endParaRPr lang="it-IT" smtClean="0"/>
          </a:p>
        </p:txBody>
      </p:sp>
      <p:sp>
        <p:nvSpPr>
          <p:cNvPr id="8" name="Titolo 1"/>
          <p:cNvSpPr>
            <a:spLocks noGrp="1"/>
          </p:cNvSpPr>
          <p:nvPr>
            <p:ph type="title"/>
          </p:nvPr>
        </p:nvSpPr>
        <p:spPr>
          <a:xfrm>
            <a:off x="658813" y="381000"/>
            <a:ext cx="8027987" cy="928688"/>
          </a:xfrm>
        </p:spPr>
        <p:txBody>
          <a:bodyPr wrap="square" numCol="1" anchorCtr="0" compatLnSpc="1">
            <a:prstTxWarp prst="textNoShape">
              <a:avLst/>
            </a:prstTxWarp>
          </a:bodyPr>
          <a:lstStyle/>
          <a:p>
            <a:r>
              <a:rPr lang="it-IT" smtClean="0">
                <a:effectLst>
                  <a:outerShdw blurRad="38100" dist="38100" dir="2700000" algn="tl">
                    <a:srgbClr val="C0C0C0"/>
                  </a:outerShdw>
                </a:effectLst>
              </a:rPr>
              <a:t>Some risks</a:t>
            </a:r>
          </a:p>
        </p:txBody>
      </p:sp>
      <p:pic>
        <p:nvPicPr>
          <p:cNvPr id="9" name="Immagine 8" descr="mania.tiff"/>
          <p:cNvPicPr>
            <a:picLocks noChangeAspect="1"/>
          </p:cNvPicPr>
          <p:nvPr/>
        </p:nvPicPr>
        <p:blipFill>
          <a:blip r:embed="rId3" cstate="print"/>
          <a:srcRect/>
          <a:stretch>
            <a:fillRect/>
          </a:stretch>
        </p:blipFill>
        <p:spPr bwMode="auto">
          <a:xfrm>
            <a:off x="3103563" y="2144713"/>
            <a:ext cx="3144837" cy="4576762"/>
          </a:xfrm>
          <a:prstGeom prst="rect">
            <a:avLst/>
          </a:prstGeom>
          <a:noFill/>
          <a:ln w="9525">
            <a:noFill/>
            <a:miter lim="800000"/>
            <a:headEnd/>
            <a:tailEnd/>
          </a:ln>
        </p:spPr>
      </p:pic>
      <p:pic>
        <p:nvPicPr>
          <p:cNvPr id="10" name="Immagine 9" descr="PhrenologyHead-29iqfhf.jpg"/>
          <p:cNvPicPr>
            <a:picLocks noChangeAspect="1"/>
          </p:cNvPicPr>
          <p:nvPr/>
        </p:nvPicPr>
        <p:blipFill>
          <a:blip r:embed="rId4" cstate="print"/>
          <a:srcRect/>
          <a:stretch>
            <a:fillRect/>
          </a:stretch>
        </p:blipFill>
        <p:spPr bwMode="auto">
          <a:xfrm>
            <a:off x="3103563" y="4581525"/>
            <a:ext cx="3144837" cy="2139950"/>
          </a:xfrm>
          <a:prstGeom prst="rect">
            <a:avLst/>
          </a:prstGeom>
          <a:noFill/>
          <a:ln w="9525">
            <a:noFill/>
            <a:miter lim="800000"/>
            <a:headEnd/>
            <a:tailEnd/>
          </a:ln>
        </p:spPr>
      </p:pic>
      <p:sp>
        <p:nvSpPr>
          <p:cNvPr id="14" name="Fumetto 3 13"/>
          <p:cNvSpPr/>
          <p:nvPr/>
        </p:nvSpPr>
        <p:spPr>
          <a:xfrm flipH="1">
            <a:off x="1714500" y="4976813"/>
            <a:ext cx="1792288" cy="915987"/>
          </a:xfrm>
          <a:prstGeom prst="wedgeEllipseCallout">
            <a:avLst>
              <a:gd name="adj1" fmla="val -69245"/>
              <a:gd name="adj2" fmla="val 76534"/>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Cuore 14"/>
          <p:cNvSpPr/>
          <p:nvPr/>
        </p:nvSpPr>
        <p:spPr>
          <a:xfrm>
            <a:off x="2446338" y="5249863"/>
            <a:ext cx="328612" cy="379412"/>
          </a:xfrm>
          <a:prstGeom prst="hear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Segnaposto contenuto 6" descr="book1.jpg"/>
          <p:cNvPicPr>
            <a:picLocks noGrp="1" noChangeAspect="1"/>
          </p:cNvPicPr>
          <p:nvPr>
            <p:ph idx="1"/>
          </p:nvPr>
        </p:nvPicPr>
        <p:blipFill>
          <a:blip r:embed="rId3" cstate="print"/>
          <a:srcRect t="9052" b="9052"/>
          <a:stretch>
            <a:fillRect/>
          </a:stretch>
        </p:blipFill>
        <p:spPr>
          <a:xfrm>
            <a:off x="2157413" y="3575050"/>
            <a:ext cx="5059362" cy="2781300"/>
          </a:xfrm>
        </p:spPr>
      </p:pic>
      <p:sp>
        <p:nvSpPr>
          <p:cNvPr id="2" name="Titolo 1"/>
          <p:cNvSpPr>
            <a:spLocks noGrp="1"/>
          </p:cNvSpPr>
          <p:nvPr>
            <p:ph type="title"/>
          </p:nvPr>
        </p:nvSpPr>
        <p:spPr/>
        <p:txBody>
          <a:bodyPr/>
          <a:lstStyle/>
          <a:p>
            <a:pPr fontAlgn="auto">
              <a:spcAft>
                <a:spcPts val="0"/>
              </a:spcAft>
              <a:defRPr/>
            </a:pPr>
            <a:r>
              <a:rPr lang="it-IT" dirty="0" smtClean="0"/>
              <a:t>My talk</a:t>
            </a:r>
            <a:endParaRPr lang="it-IT" dirty="0"/>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44B54964-8DFD-4693-AD58-4F65CE1666E6}" type="slidenum">
              <a:rPr lang="en-US"/>
              <a:pPr>
                <a:defRPr/>
              </a:pPr>
              <a:t>3</a:t>
            </a:fld>
            <a:endParaRPr lang="en-US"/>
          </a:p>
        </p:txBody>
      </p:sp>
      <p:sp>
        <p:nvSpPr>
          <p:cNvPr id="9" name="CasellaDiTesto 8"/>
          <p:cNvSpPr txBox="1"/>
          <p:nvPr/>
        </p:nvSpPr>
        <p:spPr>
          <a:xfrm>
            <a:off x="1168400" y="1811338"/>
            <a:ext cx="6988175" cy="3016250"/>
          </a:xfrm>
          <a:prstGeom prst="rect">
            <a:avLst/>
          </a:prstGeom>
          <a:noFill/>
        </p:spPr>
        <p:txBody>
          <a:bodyPr wrap="none">
            <a:spAutoFit/>
          </a:bodyPr>
          <a:lstStyle/>
          <a:p>
            <a:pPr marL="514350" indent="-514350">
              <a:buFont typeface="Century Gothic" pitchFamily="34" charset="0"/>
              <a:buAutoNum type="arabicPeriod"/>
            </a:pPr>
            <a:r>
              <a:rPr lang="it-IT" sz="3200">
                <a:latin typeface="Palatino Linotype" pitchFamily="18" charset="0"/>
              </a:rPr>
              <a:t>Why write about neurosomething?</a:t>
            </a:r>
          </a:p>
          <a:p>
            <a:pPr marL="514350" indent="-514350">
              <a:buFontTx/>
              <a:buAutoNum type="arabicPeriod"/>
            </a:pPr>
            <a:r>
              <a:rPr lang="it-IT" sz="3200">
                <a:latin typeface="Palatino Linotype" pitchFamily="18" charset="0"/>
              </a:rPr>
              <a:t>Some tools</a:t>
            </a:r>
          </a:p>
          <a:p>
            <a:pPr marL="514350" indent="-514350">
              <a:buFontTx/>
              <a:buAutoNum type="arabicPeriod"/>
            </a:pPr>
            <a:r>
              <a:rPr lang="it-IT" sz="3200">
                <a:latin typeface="Palatino Linotype" pitchFamily="18" charset="0"/>
              </a:rPr>
              <a:t>Some more tools</a:t>
            </a:r>
          </a:p>
          <a:p>
            <a:pPr marL="514350" indent="-514350">
              <a:buFontTx/>
              <a:buAutoNum type="arabicPeriod"/>
            </a:pPr>
            <a:r>
              <a:rPr lang="it-IT" sz="3200">
                <a:latin typeface="Palatino Linotype" pitchFamily="18" charset="0"/>
              </a:rPr>
              <a:t>My advice</a:t>
            </a:r>
          </a:p>
          <a:p>
            <a:pPr marL="514350" indent="-514350">
              <a:buFontTx/>
              <a:buAutoNum type="arabicPeriod"/>
            </a:pPr>
            <a:r>
              <a:rPr lang="it-IT" sz="3200">
                <a:latin typeface="Palatino Linotype" pitchFamily="18" charset="0"/>
              </a:rPr>
              <a:t>Few </a:t>
            </a:r>
            <a:r>
              <a:rPr lang="it-IT" sz="3200" i="1">
                <a:latin typeface="Palatino Linotype" pitchFamily="18" charset="0"/>
              </a:rPr>
              <a:t>caveat </a:t>
            </a:r>
            <a:r>
              <a:rPr lang="it-IT" sz="3200">
                <a:latin typeface="Palatino Linotype" pitchFamily="18" charset="0"/>
              </a:rPr>
              <a:t>and warnings</a:t>
            </a:r>
            <a:endParaRPr lang="it-IT" sz="3200" i="1">
              <a:latin typeface="Palatino Linotype" pitchFamily="18" charset="0"/>
            </a:endParaRPr>
          </a:p>
          <a:p>
            <a:pPr marL="514350" indent="-514350">
              <a:buFontTx/>
              <a:buAutoNum type="arabicPeriod"/>
            </a:pPr>
            <a:r>
              <a:rPr lang="it-IT" sz="3200">
                <a:latin typeface="Palatino Linotype" pitchFamily="18" charset="0"/>
              </a:rPr>
              <a:t>Words and metaphores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A81A48A4-28FE-49AF-A233-777BF5BAD93E}" type="slidenum">
              <a:rPr lang="en-US"/>
              <a:pPr>
                <a:defRPr/>
              </a:pPr>
              <a:t>30</a:t>
            </a:fld>
            <a:endParaRPr lang="en-US" dirty="0"/>
          </a:p>
        </p:txBody>
      </p:sp>
      <p:sp>
        <p:nvSpPr>
          <p:cNvPr id="7" name="Titolo 1"/>
          <p:cNvSpPr>
            <a:spLocks noGrp="1"/>
          </p:cNvSpPr>
          <p:nvPr>
            <p:ph type="title"/>
          </p:nvPr>
        </p:nvSpPr>
        <p:spPr>
          <a:xfrm>
            <a:off x="658813" y="381000"/>
            <a:ext cx="8027987" cy="928688"/>
          </a:xfrm>
        </p:spPr>
        <p:txBody>
          <a:bodyPr wrap="square" numCol="1" anchorCtr="0" compatLnSpc="1">
            <a:prstTxWarp prst="textNoShape">
              <a:avLst/>
            </a:prstTxWarp>
          </a:bodyPr>
          <a:lstStyle/>
          <a:p>
            <a:r>
              <a:rPr lang="it-IT" smtClean="0">
                <a:effectLst>
                  <a:outerShdw blurRad="38100" dist="38100" dir="2700000" algn="tl">
                    <a:srgbClr val="C0C0C0"/>
                  </a:outerShdw>
                </a:effectLst>
              </a:rPr>
              <a:t>Some risks</a:t>
            </a:r>
          </a:p>
        </p:txBody>
      </p:sp>
      <p:pic>
        <p:nvPicPr>
          <p:cNvPr id="71685" name="Immagine 7" descr="brainpicking.tiff"/>
          <p:cNvPicPr>
            <a:picLocks noChangeAspect="1"/>
          </p:cNvPicPr>
          <p:nvPr/>
        </p:nvPicPr>
        <p:blipFill>
          <a:blip r:embed="rId3" cstate="print"/>
          <a:srcRect/>
          <a:stretch>
            <a:fillRect/>
          </a:stretch>
        </p:blipFill>
        <p:spPr bwMode="auto">
          <a:xfrm>
            <a:off x="0" y="1443038"/>
            <a:ext cx="9144000" cy="469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B35988A7-819E-4B67-9B5D-7E691B6A6EA2}" type="slidenum">
              <a:rPr lang="en-US"/>
              <a:pPr>
                <a:defRPr/>
              </a:pPr>
              <a:t>31</a:t>
            </a:fld>
            <a:endParaRPr lang="en-US" dirty="0"/>
          </a:p>
        </p:txBody>
      </p:sp>
      <p:sp>
        <p:nvSpPr>
          <p:cNvPr id="7" name="Titolo 1"/>
          <p:cNvSpPr>
            <a:spLocks noGrp="1"/>
          </p:cNvSpPr>
          <p:nvPr>
            <p:ph type="title"/>
          </p:nvPr>
        </p:nvSpPr>
        <p:spPr>
          <a:xfrm>
            <a:off x="658813" y="381000"/>
            <a:ext cx="8027987" cy="928688"/>
          </a:xfrm>
        </p:spPr>
        <p:txBody>
          <a:bodyPr wrap="square" numCol="1" anchorCtr="0" compatLnSpc="1">
            <a:prstTxWarp prst="textNoShape">
              <a:avLst/>
            </a:prstTxWarp>
          </a:bodyPr>
          <a:lstStyle/>
          <a:p>
            <a:r>
              <a:rPr lang="it-IT" smtClean="0">
                <a:effectLst>
                  <a:outerShdw blurRad="38100" dist="38100" dir="2700000" algn="tl">
                    <a:srgbClr val="C0C0C0"/>
                  </a:outerShdw>
                </a:effectLst>
              </a:rPr>
              <a:t>Some risks</a:t>
            </a:r>
          </a:p>
        </p:txBody>
      </p:sp>
      <p:sp>
        <p:nvSpPr>
          <p:cNvPr id="73733" name="Segnaposto contenuto 2"/>
          <p:cNvSpPr>
            <a:spLocks noGrp="1"/>
          </p:cNvSpPr>
          <p:nvPr>
            <p:ph idx="1"/>
          </p:nvPr>
        </p:nvSpPr>
        <p:spPr/>
        <p:txBody>
          <a:bodyPr/>
          <a:lstStyle/>
          <a:p>
            <a:r>
              <a:rPr lang="it-IT" smtClean="0"/>
              <a:t>Pop E-P!</a:t>
            </a:r>
          </a:p>
          <a:p>
            <a:endParaRPr lang="it-IT" smtClean="0"/>
          </a:p>
        </p:txBody>
      </p:sp>
      <p:pic>
        <p:nvPicPr>
          <p:cNvPr id="9" name="Immagine 8" descr="Bambine-che-ballano.jpg"/>
          <p:cNvPicPr>
            <a:picLocks noChangeAspect="1"/>
          </p:cNvPicPr>
          <p:nvPr/>
        </p:nvPicPr>
        <p:blipFill>
          <a:blip r:embed="rId3" cstate="print"/>
          <a:srcRect/>
          <a:stretch>
            <a:fillRect/>
          </a:stretch>
        </p:blipFill>
        <p:spPr bwMode="auto">
          <a:xfrm>
            <a:off x="1874838" y="2413000"/>
            <a:ext cx="5635625" cy="3713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egnaposto contenuto 2"/>
          <p:cNvSpPr>
            <a:spLocks noGrp="1"/>
          </p:cNvSpPr>
          <p:nvPr>
            <p:ph idx="1"/>
          </p:nvPr>
        </p:nvSpPr>
        <p:spPr>
          <a:xfrm>
            <a:off x="457200" y="1901825"/>
            <a:ext cx="8229600" cy="4525963"/>
          </a:xfrm>
        </p:spPr>
        <p:txBody>
          <a:bodyPr/>
          <a:lstStyle/>
          <a:p>
            <a:r>
              <a:rPr lang="it-IT" smtClean="0"/>
              <a:t>From images to words: “to light up”, “to color”…</a:t>
            </a:r>
          </a:p>
          <a:p>
            <a:r>
              <a:rPr lang="it-IT" smtClean="0"/>
              <a:t>“Love area”, “shopping neuron”, “brain fitness”</a:t>
            </a:r>
            <a:br>
              <a:rPr lang="it-IT" smtClean="0"/>
            </a:br>
            <a:r>
              <a:rPr lang="it-IT" smtClean="0"/>
              <a:t>(the equivalent of “God’s particle)</a:t>
            </a:r>
          </a:p>
          <a:p>
            <a:r>
              <a:rPr lang="it-IT" smtClean="0"/>
              <a:t>“Last frontier” of research, “the ultimate dream”, “the secret of life…”</a:t>
            </a:r>
          </a:p>
          <a:p>
            <a:r>
              <a:rPr lang="it-IT" smtClean="0"/>
              <a:t>“Change your brain!”: from pop E-P to self-help manual</a:t>
            </a:r>
          </a:p>
          <a:p>
            <a:endParaRPr lang="it-IT" smtClean="0"/>
          </a:p>
          <a:p>
            <a:endParaRPr lang="it-IT" smtClean="0"/>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D4C248FF-A925-4D3F-AFED-C8484812112E}" type="slidenum">
              <a:rPr lang="en-US"/>
              <a:pPr>
                <a:defRPr/>
              </a:pPr>
              <a:t>32</a:t>
            </a:fld>
            <a:endParaRPr lang="en-US" dirty="0"/>
          </a:p>
        </p:txBody>
      </p:sp>
      <p:sp>
        <p:nvSpPr>
          <p:cNvPr id="7" name="Titolo 1"/>
          <p:cNvSpPr>
            <a:spLocks noGrp="1"/>
          </p:cNvSpPr>
          <p:nvPr>
            <p:ph type="title"/>
          </p:nvPr>
        </p:nvSpPr>
        <p:spPr>
          <a:xfrm>
            <a:off x="658813" y="381000"/>
            <a:ext cx="8027987" cy="928688"/>
          </a:xfrm>
        </p:spPr>
        <p:txBody>
          <a:bodyPr/>
          <a:lstStyle/>
          <a:p>
            <a:pPr fontAlgn="auto">
              <a:spcAft>
                <a:spcPts val="0"/>
              </a:spcAft>
              <a:defRPr/>
            </a:pPr>
            <a:r>
              <a:rPr lang="it-IT" dirty="0" err="1" smtClean="0"/>
              <a:t>Words</a:t>
            </a:r>
            <a:r>
              <a:rPr lang="it-IT" dirty="0" smtClean="0"/>
              <a:t> and </a:t>
            </a:r>
            <a:r>
              <a:rPr lang="it-IT" dirty="0" err="1" smtClean="0"/>
              <a:t>metaphores</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BE06D939-D69C-47B5-8372-2E8889ECC76D}" type="slidenum">
              <a:rPr lang="en-US"/>
              <a:pPr>
                <a:defRPr/>
              </a:pPr>
              <a:t>33</a:t>
            </a:fld>
            <a:endParaRPr lang="en-US" dirty="0"/>
          </a:p>
        </p:txBody>
      </p:sp>
      <p:pic>
        <p:nvPicPr>
          <p:cNvPr id="77828" name="Picture 4" descr="grazie"/>
          <p:cNvPicPr>
            <a:picLocks noChangeAspect="1" noChangeArrowheads="1"/>
          </p:cNvPicPr>
          <p:nvPr/>
        </p:nvPicPr>
        <p:blipFill>
          <a:blip r:embed="rId2" cstate="print"/>
          <a:srcRect/>
          <a:stretch>
            <a:fillRect/>
          </a:stretch>
        </p:blipFill>
        <p:spPr bwMode="auto">
          <a:xfrm>
            <a:off x="2428875" y="-9525"/>
            <a:ext cx="4565650" cy="6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0538"/>
            <a:ext cx="8229600" cy="1600200"/>
          </a:xfrm>
        </p:spPr>
        <p:txBody>
          <a:bodyPr wrap="square" numCol="1" anchorCtr="0" compatLnSpc="1">
            <a:prstTxWarp prst="textNoShape">
              <a:avLst/>
            </a:prstTxWarp>
          </a:bodyPr>
          <a:lstStyle/>
          <a:p>
            <a:r>
              <a:rPr lang="it-IT" smtClean="0">
                <a:effectLst>
                  <a:outerShdw blurRad="38100" dist="38100" dir="2700000" algn="tl">
                    <a:srgbClr val="C0C0C0"/>
                  </a:outerShdw>
                </a:effectLst>
              </a:rPr>
              <a:t>Why write about neurosomething?</a:t>
            </a:r>
          </a:p>
        </p:txBody>
      </p:sp>
      <p:pic>
        <p:nvPicPr>
          <p:cNvPr id="21506" name="Segnaposto contenuto 6" descr="brain1.jpg"/>
          <p:cNvPicPr>
            <a:picLocks noGrp="1" noChangeAspect="1"/>
          </p:cNvPicPr>
          <p:nvPr>
            <p:ph idx="1"/>
          </p:nvPr>
        </p:nvPicPr>
        <p:blipFill>
          <a:blip r:embed="rId3" cstate="print"/>
          <a:srcRect l="-21510" r="-21510"/>
          <a:stretch>
            <a:fillRect/>
          </a:stretch>
        </p:blipFill>
        <p:spPr>
          <a:xfrm>
            <a:off x="1841500" y="2892425"/>
            <a:ext cx="5646738" cy="3105150"/>
          </a:xfrm>
        </p:spPr>
      </p:pic>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3680FAB9-5A7B-46E3-89D4-FADDB88D8DE9}"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1288"/>
            <a:ext cx="8229600" cy="1285875"/>
          </a:xfrm>
        </p:spPr>
        <p:txBody>
          <a:bodyPr/>
          <a:lstStyle/>
          <a:p>
            <a:pPr fontAlgn="auto">
              <a:spcAft>
                <a:spcPts val="0"/>
              </a:spcAft>
              <a:defRPr/>
            </a:pPr>
            <a:r>
              <a:rPr lang="it-IT" dirty="0" smtClean="0"/>
              <a:t>Me </a:t>
            </a:r>
            <a:r>
              <a:rPr lang="it-IT" dirty="0" err="1" smtClean="0"/>
              <a:t>too</a:t>
            </a:r>
            <a:endParaRPr lang="it-IT" dirty="0"/>
          </a:p>
        </p:txBody>
      </p:sp>
      <p:pic>
        <p:nvPicPr>
          <p:cNvPr id="28674" name="Segnaposto contenuto 6" descr="2013-05-19 19.28.39.jpg"/>
          <p:cNvPicPr>
            <a:picLocks noGrp="1" noChangeAspect="1"/>
          </p:cNvPicPr>
          <p:nvPr>
            <p:ph idx="1"/>
          </p:nvPr>
        </p:nvPicPr>
        <p:blipFill>
          <a:blip r:embed="rId3" cstate="print"/>
          <a:srcRect t="13184" b="13184"/>
          <a:stretch>
            <a:fillRect/>
          </a:stretch>
        </p:blipFill>
        <p:spPr/>
      </p:pic>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97A4E4AA-0182-4DB8-8162-7DC8EEA366B5}"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900" name="Picture 4" descr="PerSilvia2"/>
          <p:cNvPicPr>
            <a:picLocks noChangeAspect="1" noChangeArrowheads="1"/>
          </p:cNvPicPr>
          <p:nvPr/>
        </p:nvPicPr>
        <p:blipFill>
          <a:blip r:embed="rId3" cstate="print"/>
          <a:srcRect/>
          <a:stretch>
            <a:fillRect/>
          </a:stretch>
        </p:blipFill>
        <p:spPr bwMode="auto">
          <a:xfrm>
            <a:off x="0" y="342900"/>
            <a:ext cx="9144000" cy="5943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07C8944D-240E-47B8-BB7E-AE52A126738D}" type="slidenum">
              <a:rPr lang="en-US"/>
              <a:pPr>
                <a:defRPr/>
              </a:pPr>
              <a:t>7</a:t>
            </a:fld>
            <a:endParaRPr lang="en-US" dirty="0"/>
          </a:p>
        </p:txBody>
      </p:sp>
      <p:sp>
        <p:nvSpPr>
          <p:cNvPr id="8" name="Titolo 1"/>
          <p:cNvSpPr>
            <a:spLocks noGrp="1"/>
          </p:cNvSpPr>
          <p:nvPr>
            <p:ph type="title"/>
          </p:nvPr>
        </p:nvSpPr>
        <p:spPr>
          <a:xfrm>
            <a:off x="457200" y="490538"/>
            <a:ext cx="8229600" cy="1600200"/>
          </a:xfrm>
        </p:spPr>
        <p:txBody>
          <a:bodyPr wrap="square" numCol="1" anchorCtr="0" compatLnSpc="1">
            <a:prstTxWarp prst="textNoShape">
              <a:avLst/>
            </a:prstTxWarp>
          </a:bodyPr>
          <a:lstStyle/>
          <a:p>
            <a:r>
              <a:rPr lang="it-IT" smtClean="0">
                <a:effectLst>
                  <a:outerShdw blurRad="38100" dist="38100" dir="2700000" algn="tl">
                    <a:srgbClr val="C0C0C0"/>
                  </a:outerShdw>
                </a:effectLst>
              </a:rPr>
              <a:t>Why write about neurosomething?</a:t>
            </a:r>
          </a:p>
        </p:txBody>
      </p:sp>
      <p:sp>
        <p:nvSpPr>
          <p:cNvPr id="24581" name="CasellaDiTesto 1"/>
          <p:cNvSpPr txBox="1">
            <a:spLocks noChangeArrowheads="1"/>
          </p:cNvSpPr>
          <p:nvPr/>
        </p:nvSpPr>
        <p:spPr bwMode="auto">
          <a:xfrm>
            <a:off x="1066800" y="4786313"/>
            <a:ext cx="7208838" cy="1570037"/>
          </a:xfrm>
          <a:prstGeom prst="rect">
            <a:avLst/>
          </a:prstGeom>
          <a:noFill/>
          <a:ln w="9525">
            <a:noFill/>
            <a:miter lim="800000"/>
            <a:headEnd/>
            <a:tailEnd/>
          </a:ln>
        </p:spPr>
        <p:txBody>
          <a:bodyPr>
            <a:spAutoFit/>
          </a:bodyPr>
          <a:lstStyle/>
          <a:p>
            <a:r>
              <a:rPr lang="it-IT" sz="2400">
                <a:latin typeface="Palatino Linotype" pitchFamily="18" charset="0"/>
              </a:rPr>
              <a:t>“If Warhol were around today, he’d have a series of silkscreens dedicated to the cortex; the amygdala would hang alongside Marilyn Monroe”.</a:t>
            </a:r>
            <a:br>
              <a:rPr lang="it-IT" sz="2400">
                <a:latin typeface="Palatino Linotype" pitchFamily="18" charset="0"/>
              </a:rPr>
            </a:br>
            <a:r>
              <a:rPr lang="it-IT" sz="2400">
                <a:latin typeface="Palatino Linotype" pitchFamily="18" charset="0"/>
              </a:rPr>
              <a:t>			Jonah Lehrer</a:t>
            </a:r>
          </a:p>
        </p:txBody>
      </p:sp>
      <p:pic>
        <p:nvPicPr>
          <p:cNvPr id="24582" name="Immagine 2" descr="warhol_brain.jpg"/>
          <p:cNvPicPr>
            <a:picLocks noChangeAspect="1"/>
          </p:cNvPicPr>
          <p:nvPr/>
        </p:nvPicPr>
        <p:blipFill>
          <a:blip r:embed="rId3" cstate="print"/>
          <a:srcRect/>
          <a:stretch>
            <a:fillRect/>
          </a:stretch>
        </p:blipFill>
        <p:spPr bwMode="auto">
          <a:xfrm>
            <a:off x="3570288" y="2230438"/>
            <a:ext cx="2382837" cy="253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Segnaposto contenuto 6" descr="bestbooks.tiff"/>
          <p:cNvPicPr>
            <a:picLocks noGrp="1" noChangeAspect="1"/>
          </p:cNvPicPr>
          <p:nvPr>
            <p:ph idx="1"/>
          </p:nvPr>
        </p:nvPicPr>
        <p:blipFill>
          <a:blip r:embed="rId3" cstate="print"/>
          <a:srcRect/>
          <a:stretch>
            <a:fillRect/>
          </a:stretch>
        </p:blipFill>
        <p:spPr>
          <a:xfrm>
            <a:off x="457200" y="298450"/>
            <a:ext cx="8229600" cy="5795963"/>
          </a:xfrm>
        </p:spPr>
      </p:pic>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AE07C719-2AC8-46E0-BD3A-A2F678BABAFC}" type="slidenum">
              <a:rPr lang="en-US"/>
              <a:pPr>
                <a:defRPr/>
              </a:pPr>
              <a:t>8</a:t>
            </a:fld>
            <a:endParaRPr lang="en-US"/>
          </a:p>
        </p:txBody>
      </p:sp>
      <p:sp>
        <p:nvSpPr>
          <p:cNvPr id="8" name="Ovale 7"/>
          <p:cNvSpPr/>
          <p:nvPr/>
        </p:nvSpPr>
        <p:spPr>
          <a:xfrm>
            <a:off x="2241550" y="3951288"/>
            <a:ext cx="3575050" cy="893762"/>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4663" y="314325"/>
            <a:ext cx="8229600" cy="971550"/>
          </a:xfrm>
        </p:spPr>
        <p:txBody>
          <a:bodyPr wrap="square" numCol="1" anchorCtr="0" compatLnSpc="1">
            <a:prstTxWarp prst="textNoShape">
              <a:avLst/>
            </a:prstTxWarp>
          </a:bodyPr>
          <a:lstStyle/>
          <a:p>
            <a:r>
              <a:rPr lang="it-IT" smtClean="0">
                <a:effectLst>
                  <a:outerShdw blurRad="38100" dist="38100" dir="2700000" algn="tl">
                    <a:srgbClr val="C0C0C0"/>
                  </a:outerShdw>
                </a:effectLst>
              </a:rPr>
              <a:t>The topics</a:t>
            </a:r>
          </a:p>
        </p:txBody>
      </p:sp>
      <p:sp>
        <p:nvSpPr>
          <p:cNvPr id="4" name="Segnaposto data 3"/>
          <p:cNvSpPr>
            <a:spLocks noGrp="1"/>
          </p:cNvSpPr>
          <p:nvPr>
            <p:ph type="dt" sz="quarter" idx="10"/>
          </p:nvPr>
        </p:nvSpPr>
        <p:spPr/>
        <p:txBody>
          <a:bodyPr/>
          <a:lstStyle/>
          <a:p>
            <a:pPr>
              <a:defRPr/>
            </a:pPr>
            <a:r>
              <a:rPr lang="it-IT"/>
              <a:t>26/05/13</a:t>
            </a:r>
            <a:endParaRPr lang="en-US"/>
          </a:p>
        </p:txBody>
      </p:sp>
      <p:sp>
        <p:nvSpPr>
          <p:cNvPr id="5" name="Segnaposto piè di pagina 4"/>
          <p:cNvSpPr>
            <a:spLocks noGrp="1"/>
          </p:cNvSpPr>
          <p:nvPr>
            <p:ph type="ftr" sz="quarter" idx="11"/>
          </p:nvPr>
        </p:nvSpPr>
        <p:spPr/>
        <p:txBody>
          <a:bodyPr/>
          <a:lstStyle/>
          <a:p>
            <a:pPr>
              <a:defRPr/>
            </a:pPr>
            <a:r>
              <a:rPr lang="en-US"/>
              <a:t>silviabencivelli.it</a:t>
            </a:r>
          </a:p>
        </p:txBody>
      </p:sp>
      <p:sp>
        <p:nvSpPr>
          <p:cNvPr id="6" name="Segnaposto numero diapositiva 5"/>
          <p:cNvSpPr>
            <a:spLocks noGrp="1"/>
          </p:cNvSpPr>
          <p:nvPr>
            <p:ph type="sldNum" sz="quarter" idx="12"/>
          </p:nvPr>
        </p:nvSpPr>
        <p:spPr/>
        <p:txBody>
          <a:bodyPr/>
          <a:lstStyle/>
          <a:p>
            <a:pPr>
              <a:defRPr/>
            </a:pPr>
            <a:fld id="{AEDC094E-182F-400E-ABC1-6737403A7A3C}" type="slidenum">
              <a:rPr lang="en-US"/>
              <a:pPr>
                <a:defRPr/>
              </a:pPr>
              <a:t>9</a:t>
            </a:fld>
            <a:endParaRPr lang="en-US"/>
          </a:p>
        </p:txBody>
      </p:sp>
      <p:pic>
        <p:nvPicPr>
          <p:cNvPr id="16" name="Immagine 15" descr="Lehrer.jpg"/>
          <p:cNvPicPr>
            <a:picLocks noChangeAspect="1"/>
          </p:cNvPicPr>
          <p:nvPr/>
        </p:nvPicPr>
        <p:blipFill>
          <a:blip r:embed="rId3" cstate="print"/>
          <a:srcRect/>
          <a:stretch>
            <a:fillRect/>
          </a:stretch>
        </p:blipFill>
        <p:spPr bwMode="auto">
          <a:xfrm>
            <a:off x="7097713" y="3810000"/>
            <a:ext cx="1571625" cy="2208213"/>
          </a:xfrm>
          <a:prstGeom prst="rect">
            <a:avLst/>
          </a:prstGeom>
          <a:noFill/>
          <a:ln w="9525">
            <a:noFill/>
            <a:miter lim="800000"/>
            <a:headEnd/>
            <a:tailEnd/>
          </a:ln>
        </p:spPr>
      </p:pic>
      <p:pic>
        <p:nvPicPr>
          <p:cNvPr id="12" name="Immagine 11" descr="Ramachandran.jpg"/>
          <p:cNvPicPr>
            <a:picLocks noChangeAspect="1"/>
          </p:cNvPicPr>
          <p:nvPr/>
        </p:nvPicPr>
        <p:blipFill>
          <a:blip r:embed="rId4" cstate="print"/>
          <a:srcRect/>
          <a:stretch>
            <a:fillRect/>
          </a:stretch>
        </p:blipFill>
        <p:spPr bwMode="auto">
          <a:xfrm>
            <a:off x="5038725" y="3859213"/>
            <a:ext cx="1482725" cy="2232025"/>
          </a:xfrm>
          <a:prstGeom prst="rect">
            <a:avLst/>
          </a:prstGeom>
          <a:noFill/>
          <a:ln w="9525">
            <a:noFill/>
            <a:miter lim="800000"/>
            <a:headEnd/>
            <a:tailEnd/>
          </a:ln>
        </p:spPr>
      </p:pic>
      <p:pic>
        <p:nvPicPr>
          <p:cNvPr id="11" name="Immagine 10" descr="damasio.jpg"/>
          <p:cNvPicPr>
            <a:picLocks noChangeAspect="1"/>
          </p:cNvPicPr>
          <p:nvPr/>
        </p:nvPicPr>
        <p:blipFill>
          <a:blip r:embed="rId5" cstate="print"/>
          <a:srcRect/>
          <a:stretch>
            <a:fillRect/>
          </a:stretch>
        </p:blipFill>
        <p:spPr bwMode="auto">
          <a:xfrm>
            <a:off x="2879725" y="3810000"/>
            <a:ext cx="1709738" cy="2281238"/>
          </a:xfrm>
          <a:prstGeom prst="rect">
            <a:avLst/>
          </a:prstGeom>
          <a:noFill/>
          <a:ln w="9525">
            <a:noFill/>
            <a:miter lim="800000"/>
            <a:headEnd/>
            <a:tailEnd/>
          </a:ln>
        </p:spPr>
      </p:pic>
      <p:pic>
        <p:nvPicPr>
          <p:cNvPr id="13" name="Immagine 12" descr="daniel_levitin_this_is_your_brain_300x450.jpg"/>
          <p:cNvPicPr>
            <a:picLocks noChangeAspect="1"/>
          </p:cNvPicPr>
          <p:nvPr/>
        </p:nvPicPr>
        <p:blipFill>
          <a:blip r:embed="rId6" cstate="print"/>
          <a:srcRect/>
          <a:stretch>
            <a:fillRect/>
          </a:stretch>
        </p:blipFill>
        <p:spPr bwMode="auto">
          <a:xfrm>
            <a:off x="863600" y="4013200"/>
            <a:ext cx="1385888" cy="2078038"/>
          </a:xfrm>
          <a:prstGeom prst="rect">
            <a:avLst/>
          </a:prstGeom>
          <a:noFill/>
          <a:ln w="9525">
            <a:noFill/>
            <a:miter lim="800000"/>
            <a:headEnd/>
            <a:tailEnd/>
          </a:ln>
        </p:spPr>
      </p:pic>
      <p:pic>
        <p:nvPicPr>
          <p:cNvPr id="15" name="Immagine 14" descr="tononi.jpg"/>
          <p:cNvPicPr>
            <a:picLocks noChangeAspect="1"/>
          </p:cNvPicPr>
          <p:nvPr/>
        </p:nvPicPr>
        <p:blipFill>
          <a:blip r:embed="rId7" cstate="print"/>
          <a:srcRect/>
          <a:stretch>
            <a:fillRect/>
          </a:stretch>
        </p:blipFill>
        <p:spPr bwMode="auto">
          <a:xfrm>
            <a:off x="7140575" y="1600200"/>
            <a:ext cx="1417638" cy="1828800"/>
          </a:xfrm>
          <a:prstGeom prst="rect">
            <a:avLst/>
          </a:prstGeom>
          <a:noFill/>
          <a:ln w="9525">
            <a:noFill/>
            <a:miter lim="800000"/>
            <a:headEnd/>
            <a:tailEnd/>
          </a:ln>
        </p:spPr>
      </p:pic>
      <p:pic>
        <p:nvPicPr>
          <p:cNvPr id="9" name="Immagine 8" descr="The-Man-Who-Mistook-His-Wife-For-A-Hat.jpg"/>
          <p:cNvPicPr>
            <a:picLocks noChangeAspect="1"/>
          </p:cNvPicPr>
          <p:nvPr/>
        </p:nvPicPr>
        <p:blipFill>
          <a:blip r:embed="rId8" cstate="print"/>
          <a:srcRect/>
          <a:stretch>
            <a:fillRect/>
          </a:stretch>
        </p:blipFill>
        <p:spPr bwMode="auto">
          <a:xfrm>
            <a:off x="5032375" y="1577975"/>
            <a:ext cx="1168400" cy="1851025"/>
          </a:xfrm>
          <a:prstGeom prst="rect">
            <a:avLst/>
          </a:prstGeom>
          <a:noFill/>
          <a:ln w="9525">
            <a:noFill/>
            <a:miter lim="800000"/>
            <a:headEnd/>
            <a:tailEnd/>
          </a:ln>
        </p:spPr>
      </p:pic>
      <p:pic>
        <p:nvPicPr>
          <p:cNvPr id="14" name="Immagine 13" descr="medina-brain-rules-2008.jpg"/>
          <p:cNvPicPr>
            <a:picLocks noChangeAspect="1"/>
          </p:cNvPicPr>
          <p:nvPr/>
        </p:nvPicPr>
        <p:blipFill>
          <a:blip r:embed="rId9" cstate="print"/>
          <a:srcRect/>
          <a:stretch>
            <a:fillRect/>
          </a:stretch>
        </p:blipFill>
        <p:spPr bwMode="auto">
          <a:xfrm>
            <a:off x="3008313" y="1577975"/>
            <a:ext cx="1343025" cy="2028825"/>
          </a:xfrm>
          <a:prstGeom prst="rect">
            <a:avLst/>
          </a:prstGeom>
          <a:noFill/>
          <a:ln w="9525">
            <a:noFill/>
            <a:miter lim="800000"/>
            <a:headEnd/>
            <a:tailEnd/>
          </a:ln>
        </p:spPr>
      </p:pic>
      <p:pic>
        <p:nvPicPr>
          <p:cNvPr id="10" name="Immagine 9" descr="pinker.jpg"/>
          <p:cNvPicPr>
            <a:picLocks noChangeAspect="1"/>
          </p:cNvPicPr>
          <p:nvPr/>
        </p:nvPicPr>
        <p:blipFill>
          <a:blip r:embed="rId10" cstate="print"/>
          <a:srcRect/>
          <a:stretch>
            <a:fillRect/>
          </a:stretch>
        </p:blipFill>
        <p:spPr bwMode="auto">
          <a:xfrm>
            <a:off x="914400" y="1577975"/>
            <a:ext cx="1335088"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ilografica">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Stilografica.thmx</Template>
  <TotalTime>956</TotalTime>
  <Words>2879</Words>
  <Application>Microsoft Office PowerPoint</Application>
  <PresentationFormat>On-screen Show (4:3)</PresentationFormat>
  <Paragraphs>330</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Stilografica</vt:lpstr>
      <vt:lpstr>On writing a neurosomething book</vt:lpstr>
      <vt:lpstr>My talk</vt:lpstr>
      <vt:lpstr>My talk</vt:lpstr>
      <vt:lpstr>Why write about neurosomething?</vt:lpstr>
      <vt:lpstr>Me too</vt:lpstr>
      <vt:lpstr>Slide 6</vt:lpstr>
      <vt:lpstr>Why write about neurosomething?</vt:lpstr>
      <vt:lpstr>Slide 8</vt:lpstr>
      <vt:lpstr>The topics</vt:lpstr>
      <vt:lpstr>The tools</vt:lpstr>
      <vt:lpstr>The tools</vt:lpstr>
      <vt:lpstr>The tools</vt:lpstr>
      <vt:lpstr>The tools</vt:lpstr>
      <vt:lpstr>The tools</vt:lpstr>
      <vt:lpstr>The tools</vt:lpstr>
      <vt:lpstr>The tools</vt:lpstr>
      <vt:lpstr>The tools</vt:lpstr>
      <vt:lpstr>The (obvious) tools</vt:lpstr>
      <vt:lpstr>The (obvious) tools</vt:lpstr>
      <vt:lpstr>The (obvious) tools</vt:lpstr>
      <vt:lpstr>The (less obvious) tools</vt:lpstr>
      <vt:lpstr>Some risks</vt:lpstr>
      <vt:lpstr>Slide 23</vt:lpstr>
      <vt:lpstr>Some risks</vt:lpstr>
      <vt:lpstr>Slide 25</vt:lpstr>
      <vt:lpstr>Some risks</vt:lpstr>
      <vt:lpstr>Some risks</vt:lpstr>
      <vt:lpstr>Some risks</vt:lpstr>
      <vt:lpstr>Some risks</vt:lpstr>
      <vt:lpstr>Some risks</vt:lpstr>
      <vt:lpstr>Some risks</vt:lpstr>
      <vt:lpstr>Words and metaphores</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writing a neurosomething book</dc:title>
  <dc:creator>Silvia Bencivelli</dc:creator>
  <cp:lastModifiedBy>rita</cp:lastModifiedBy>
  <cp:revision>125</cp:revision>
  <dcterms:created xsi:type="dcterms:W3CDTF">2013-05-19T16:26:12Z</dcterms:created>
  <dcterms:modified xsi:type="dcterms:W3CDTF">2013-05-26T11:15:08Z</dcterms:modified>
</cp:coreProperties>
</file>