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492" r:id="rId3"/>
    <p:sldId id="414" r:id="rId4"/>
    <p:sldId id="464" r:id="rId5"/>
    <p:sldId id="465" r:id="rId6"/>
    <p:sldId id="466" r:id="rId7"/>
    <p:sldId id="467" r:id="rId8"/>
    <p:sldId id="476" r:id="rId9"/>
    <p:sldId id="471" r:id="rId10"/>
    <p:sldId id="477" r:id="rId11"/>
    <p:sldId id="472" r:id="rId12"/>
    <p:sldId id="473" r:id="rId13"/>
    <p:sldId id="474" r:id="rId14"/>
    <p:sldId id="475" r:id="rId15"/>
    <p:sldId id="468" r:id="rId16"/>
    <p:sldId id="469" r:id="rId17"/>
    <p:sldId id="470" r:id="rId18"/>
    <p:sldId id="479" r:id="rId19"/>
    <p:sldId id="478" r:id="rId20"/>
    <p:sldId id="484" r:id="rId21"/>
    <p:sldId id="485" r:id="rId22"/>
    <p:sldId id="483" r:id="rId23"/>
    <p:sldId id="481" r:id="rId24"/>
    <p:sldId id="482" r:id="rId25"/>
    <p:sldId id="487" r:id="rId26"/>
    <p:sldId id="480" r:id="rId27"/>
    <p:sldId id="486" r:id="rId28"/>
    <p:sldId id="488" r:id="rId29"/>
    <p:sldId id="489" r:id="rId30"/>
    <p:sldId id="490" r:id="rId31"/>
    <p:sldId id="491" r:id="rId32"/>
    <p:sldId id="493" r:id="rId33"/>
    <p:sldId id="494" r:id="rId34"/>
    <p:sldId id="495" r:id="rId35"/>
    <p:sldId id="500" r:id="rId36"/>
    <p:sldId id="501" r:id="rId37"/>
    <p:sldId id="502" r:id="rId38"/>
    <p:sldId id="415" r:id="rId39"/>
    <p:sldId id="496" r:id="rId40"/>
    <p:sldId id="498" r:id="rId41"/>
    <p:sldId id="499" r:id="rId42"/>
    <p:sldId id="497" r:id="rId43"/>
    <p:sldId id="506" r:id="rId44"/>
    <p:sldId id="503" r:id="rId45"/>
    <p:sldId id="504" r:id="rId46"/>
    <p:sldId id="505" r:id="rId47"/>
    <p:sldId id="463" r:id="rId48"/>
    <p:sldId id="508" r:id="rId49"/>
    <p:sldId id="516" r:id="rId50"/>
    <p:sldId id="507" r:id="rId51"/>
    <p:sldId id="510" r:id="rId52"/>
    <p:sldId id="511" r:id="rId53"/>
    <p:sldId id="512" r:id="rId54"/>
    <p:sldId id="513" r:id="rId55"/>
    <p:sldId id="514" r:id="rId56"/>
    <p:sldId id="515" r:id="rId57"/>
    <p:sldId id="509"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75" autoAdjust="0"/>
  </p:normalViewPr>
  <p:slideViewPr>
    <p:cSldViewPr>
      <p:cViewPr>
        <p:scale>
          <a:sx n="50" d="100"/>
          <a:sy n="50" d="100"/>
        </p:scale>
        <p:origin x="-2424"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6C635D3-01F4-4D2F-83E5-1B0A35F9B5C1}" type="datetimeFigureOut">
              <a:rPr lang="en-US"/>
              <a:pPr>
                <a:defRPr/>
              </a:pPr>
              <a:t>5/26/2013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75836FC-58D9-4B1D-A569-884ECCE634AA}" type="slidenum">
              <a:rPr lang="en-US"/>
              <a:pPr>
                <a:defRPr/>
              </a:pPr>
              <a:t>‹N›</a:t>
            </a:fld>
            <a:endParaRPr lang="en-US"/>
          </a:p>
        </p:txBody>
      </p:sp>
    </p:spTree>
    <p:extLst>
      <p:ext uri="{BB962C8B-B14F-4D97-AF65-F5344CB8AC3E}">
        <p14:creationId xmlns:p14="http://schemas.microsoft.com/office/powerpoint/2010/main" val="41041012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C75836FC-58D9-4B1D-A569-884ECCE634AA}" type="slidenum">
              <a:rPr lang="en-US" smtClean="0"/>
              <a:pPr>
                <a:defRPr/>
              </a:pPr>
              <a:t>1</a:t>
            </a:fld>
            <a:endParaRPr lang="en-US"/>
          </a:p>
        </p:txBody>
      </p:sp>
    </p:spTree>
    <p:extLst>
      <p:ext uri="{BB962C8B-B14F-4D97-AF65-F5344CB8AC3E}">
        <p14:creationId xmlns:p14="http://schemas.microsoft.com/office/powerpoint/2010/main" val="2129268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C75836FC-58D9-4B1D-A569-884ECCE634AA}" type="slidenum">
              <a:rPr lang="en-US" smtClean="0"/>
              <a:pPr>
                <a:defRPr/>
              </a:pPr>
              <a:t>2</a:t>
            </a:fld>
            <a:endParaRPr lang="en-US"/>
          </a:p>
        </p:txBody>
      </p:sp>
    </p:spTree>
    <p:extLst>
      <p:ext uri="{BB962C8B-B14F-4D97-AF65-F5344CB8AC3E}">
        <p14:creationId xmlns:p14="http://schemas.microsoft.com/office/powerpoint/2010/main" val="14323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C75836FC-58D9-4B1D-A569-884ECCE634AA}" type="slidenum">
              <a:rPr lang="en-US" smtClean="0"/>
              <a:pPr>
                <a:defRPr/>
              </a:pPr>
              <a:t>3</a:t>
            </a:fld>
            <a:endParaRPr lang="en-US"/>
          </a:p>
        </p:txBody>
      </p:sp>
    </p:spTree>
    <p:extLst>
      <p:ext uri="{BB962C8B-B14F-4D97-AF65-F5344CB8AC3E}">
        <p14:creationId xmlns:p14="http://schemas.microsoft.com/office/powerpoint/2010/main" val="14323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C75836FC-58D9-4B1D-A569-884ECCE634AA}" type="slidenum">
              <a:rPr lang="en-US" smtClean="0"/>
              <a:pPr>
                <a:defRPr/>
              </a:pPr>
              <a:t>4</a:t>
            </a:fld>
            <a:endParaRPr lang="en-US"/>
          </a:p>
        </p:txBody>
      </p:sp>
    </p:spTree>
    <p:extLst>
      <p:ext uri="{BB962C8B-B14F-4D97-AF65-F5344CB8AC3E}">
        <p14:creationId xmlns:p14="http://schemas.microsoft.com/office/powerpoint/2010/main" val="14323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To put </a:t>
            </a:r>
            <a:r>
              <a:rPr lang="it-IT" dirty="0" err="1" smtClean="0"/>
              <a:t>it</a:t>
            </a:r>
            <a:r>
              <a:rPr lang="it-IT" dirty="0" smtClean="0"/>
              <a:t> in </a:t>
            </a:r>
            <a:r>
              <a:rPr lang="it-IT" dirty="0" err="1" smtClean="0"/>
              <a:t>numbers</a:t>
            </a:r>
            <a:endParaRPr lang="it-IT" dirty="0"/>
          </a:p>
        </p:txBody>
      </p:sp>
      <p:sp>
        <p:nvSpPr>
          <p:cNvPr id="4" name="Segnaposto numero diapositiva 3"/>
          <p:cNvSpPr>
            <a:spLocks noGrp="1"/>
          </p:cNvSpPr>
          <p:nvPr>
            <p:ph type="sldNum" sz="quarter" idx="10"/>
          </p:nvPr>
        </p:nvSpPr>
        <p:spPr/>
        <p:txBody>
          <a:bodyPr/>
          <a:lstStyle/>
          <a:p>
            <a:pPr>
              <a:defRPr/>
            </a:pPr>
            <a:fld id="{C75836FC-58D9-4B1D-A569-884ECCE634AA}" type="slidenum">
              <a:rPr lang="en-US" smtClean="0"/>
              <a:pPr>
                <a:defRPr/>
              </a:pPr>
              <a:t>11</a:t>
            </a:fld>
            <a:endParaRPr lang="en-US"/>
          </a:p>
        </p:txBody>
      </p:sp>
    </p:spTree>
    <p:extLst>
      <p:ext uri="{BB962C8B-B14F-4D97-AF65-F5344CB8AC3E}">
        <p14:creationId xmlns:p14="http://schemas.microsoft.com/office/powerpoint/2010/main" val="1165640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57698" name="Title Placeholder 1"/>
          <p:cNvSpPr>
            <a:spLocks noGrp="1"/>
          </p:cNvSpPr>
          <p:nvPr>
            <p:ph type="ctrTitle"/>
          </p:nvPr>
        </p:nvSpPr>
        <p:spPr>
          <a:xfrm>
            <a:off x="685800" y="2130425"/>
            <a:ext cx="7772400" cy="1470025"/>
          </a:xfrm>
        </p:spPr>
        <p:txBody>
          <a:bodyPr/>
          <a:lstStyle>
            <a:lvl1pPr>
              <a:defRPr smtClean="0"/>
            </a:lvl1pPr>
          </a:lstStyle>
          <a:p>
            <a:pPr lvl="0"/>
            <a:r>
              <a:rPr lang="en-US" noProof="0" smtClean="0"/>
              <a:t>Fare clic per modificare lo stile del titolo</a:t>
            </a:r>
          </a:p>
        </p:txBody>
      </p:sp>
      <p:sp>
        <p:nvSpPr>
          <p:cNvPr id="157699" name="Text Placeholder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pPr lvl="0"/>
            <a:r>
              <a:rPr lang="en-US" noProof="0" smtClean="0"/>
              <a:t>Fare clic per modificare lo stile del sottotitolo dello schema</a:t>
            </a:r>
          </a:p>
        </p:txBody>
      </p:sp>
      <p:sp>
        <p:nvSpPr>
          <p:cNvPr id="5" name="Footer Placeholder 4"/>
          <p:cNvSpPr>
            <a:spLocks noGrp="1"/>
          </p:cNvSpPr>
          <p:nvPr>
            <p:ph type="ftr" sz="quarter" idx="3"/>
          </p:nvPr>
        </p:nvSpPr>
        <p:spPr>
          <a:xfrm>
            <a:off x="3124200" y="6245225"/>
            <a:ext cx="2895600" cy="476250"/>
          </a:xfrm>
        </p:spPr>
        <p:txBody>
          <a:bodyP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pic>
        <p:nvPicPr>
          <p:cNvPr id="157706" name="Picture 10" descr="C:\Users\Federico\Desktop\FERMI\pres\banner_centro_fermi.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2143"/>
          <a:stretch/>
        </p:blipFill>
        <p:spPr bwMode="auto">
          <a:xfrm>
            <a:off x="6004379" y="5421425"/>
            <a:ext cx="2857500" cy="1186543"/>
          </a:xfrm>
          <a:prstGeom prst="rect">
            <a:avLst/>
          </a:prstGeom>
          <a:noFill/>
          <a:extLst>
            <a:ext uri="{909E8E84-426E-40DD-AFC4-6F175D3DCCD1}">
              <a14:hiddenFill xmlns:a14="http://schemas.microsoft.com/office/drawing/2010/main">
                <a:solidFill>
                  <a:srgbClr val="FFFFFF"/>
                </a:solidFill>
              </a14:hiddenFill>
            </a:ext>
          </a:extLst>
        </p:spPr>
      </p:pic>
      <p:pic>
        <p:nvPicPr>
          <p:cNvPr id="169986" name="Picture 2" descr="Sapienza_nuovo logo-stemma (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1351" y="5428909"/>
            <a:ext cx="10287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o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6553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uota">
    <p:spTree>
      <p:nvGrpSpPr>
        <p:cNvPr id="1" name=""/>
        <p:cNvGrpSpPr/>
        <p:nvPr/>
      </p:nvGrpSpPr>
      <p:grpSpPr>
        <a:xfrm>
          <a:off x="0" y="0"/>
          <a:ext cx="0" cy="0"/>
          <a:chOff x="0" y="0"/>
          <a:chExt cx="0" cy="0"/>
        </a:xfrm>
      </p:grpSpPr>
      <p:pic>
        <p:nvPicPr>
          <p:cNvPr id="4" name="Picture 9" descr="C:\Users\Federico\Desktop\FERMI\pres\banner_centro_fermi.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47947"/>
          <a:stretch/>
        </p:blipFill>
        <p:spPr bwMode="auto">
          <a:xfrm>
            <a:off x="7734300" y="6400800"/>
            <a:ext cx="1104900" cy="306741"/>
          </a:xfrm>
          <a:prstGeom prst="rect">
            <a:avLst/>
          </a:prstGeom>
          <a:noFill/>
          <a:extLst>
            <a:ext uri="{909E8E84-426E-40DD-AFC4-6F175D3DCCD1}">
              <a14:hiddenFill xmlns:a14="http://schemas.microsoft.com/office/drawing/2010/main">
                <a:solidFill>
                  <a:srgbClr val="FFFFFF"/>
                </a:solidFill>
              </a14:hiddenFill>
            </a:ext>
          </a:extLst>
        </p:spPr>
      </p:pic>
      <p:pic>
        <p:nvPicPr>
          <p:cNvPr id="171010" name="Picture 2" descr="Sapienza_nuovo logo-stemma (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200" y="6261276"/>
            <a:ext cx="5143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816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47DD70-02C6-42B4-B202-3B4C93812733}" type="slidenum">
              <a:rPr lang="en-US"/>
              <a:pPr>
                <a:defRPr/>
              </a:pPr>
              <a:t>‹N›</a:t>
            </a:fld>
            <a:endParaRPr lang="en-US"/>
          </a:p>
        </p:txBody>
      </p:sp>
    </p:spTree>
    <p:extLst>
      <p:ext uri="{BB962C8B-B14F-4D97-AF65-F5344CB8AC3E}">
        <p14:creationId xmlns:p14="http://schemas.microsoft.com/office/powerpoint/2010/main" val="1628084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8D0E9D9-7253-49A5-9AAC-29F1C6FBBC9E}" type="datetimeFigureOut">
              <a:rPr lang="en-US"/>
              <a:pPr>
                <a:defRPr/>
              </a:pPr>
              <a:t>5/26/2013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DFCC485-C8EE-438C-938C-E9E29FF3734E}" type="slidenum">
              <a:rPr lang="en-US"/>
              <a:pPr>
                <a:defRPr/>
              </a:pPr>
              <a:t>‹N›</a:t>
            </a:fld>
            <a:endParaRPr lang="en-US"/>
          </a:p>
        </p:txBody>
      </p:sp>
      <p:sp>
        <p:nvSpPr>
          <p:cNvPr id="10" name="Rettangolo 9"/>
          <p:cNvSpPr/>
          <p:nvPr userDrawn="1"/>
        </p:nvSpPr>
        <p:spPr>
          <a:xfrm>
            <a:off x="0" y="0"/>
            <a:ext cx="9144000" cy="1447800"/>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3" r:id="rId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6.gif"/><Relationship Id="rId4" Type="http://schemas.openxmlformats.org/officeDocument/2006/relationships/hyperlink" Target="//upload.wikimedia.org/wikipedia/en/6/67/NMR_splitting.gi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2.gif"/><Relationship Id="rId4" Type="http://schemas.openxmlformats.org/officeDocument/2006/relationships/hyperlink" Target="http://www.google.it/url?sa=i&amp;rct=j&amp;q=solenoid&amp;source=images&amp;cd=&amp;cad=rja&amp;docid=FJFABAKnFhBBIM&amp;tbnid=GjjXKctHJJwjyM:&amp;ved=0CAUQjRw&amp;url=http://www.cyberphysics.co.uk/topics/magnetsm/Electromagntism.htm&amp;ei=1vmgUe_xGoW5O_qfgOAJ&amp;psig=AFQjCNGMMathIctduivc8LSEixzAb9hPrw&amp;ust=136959058597060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medical.siemens.com/webapp/wcs/stores/servlet/ProductDisplay~q_catalogId~e_-1~a_catTree~e_100010,1007660,12754,14330~a_langId~e_-1~a_productId~e_145739~a_storeId~e_10001.htm" TargetMode="Externa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it/url?sa=i&amp;rct=j&amp;q=yuri+gagarin+space+suit&amp;source=images&amp;cd=&amp;cad=rja&amp;docid=LIrJl5D27WOZiM&amp;tbnid=W6_KhgFcqrE7xM:&amp;ved=0CAUQjRw&amp;url=http://airandspace.si.edu/imageDetail.cfm?imageID=1455&amp;ei=WvegUZ2LH4jJPPKHgJAL&amp;bvm=bv.47008514,d.ZWU&amp;psig=AFQjCNGRL0Kfcbd9R1YcoeQo1S1N3i9HvA&amp;ust=1369589970034420"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it/url?sa=i&amp;rct=j&amp;q=yuri+gagarin+space+suit&amp;source=images&amp;cd=&amp;cad=rja&amp;docid=LIrJl5D27WOZiM&amp;tbnid=W6_KhgFcqrE7xM:&amp;ved=0CAUQjRw&amp;url=http://airandspace.si.edu/imageDetail.cfm?imageID=1455&amp;ei=WvegUZ2LH4jJPPKHgJAL&amp;bvm=bv.47008514,d.ZWU&amp;psig=AFQjCNGRL0Kfcbd9R1YcoeQo1S1N3i9HvA&amp;ust=1369589970034420"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it/url?sa=i&amp;rct=j&amp;q=yuri+gagarin+space+suit&amp;source=images&amp;cd=&amp;cad=rja&amp;docid=LIrJl5D27WOZiM&amp;tbnid=W6_KhgFcqrE7xM:&amp;ved=0CAUQjRw&amp;url=http://airandspace.si.edu/imageDetail.cfm?imageID=1455&amp;ei=WvegUZ2LH4jJPPKHgJAL&amp;bvm=bv.47008514,d.ZWU&amp;psig=AFQjCNGRL0Kfcbd9R1YcoeQo1S1N3i9HvA&amp;ust=1369589970034420"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it/url?sa=i&amp;rct=j&amp;q=mr+fieldmap&amp;source=images&amp;cd=&amp;cad=rja&amp;docid=EjR5HWrDtmu2gM&amp;tbnid=ldwucIXoy6L05M:&amp;ved=0CAUQjRw&amp;url=http://www.fmrib.ox.ac.uk/analysis/techrep/tr04mj1/tr04mj1/node14.html&amp;ei=jv6gUZr9KcL_PNDhgdgL&amp;bvm=bv.47008514,d.ZWU&amp;psig=AFQjCNG-sYtg4zSLGx3GtQArJ7BULAUmdw&amp;ust=1369591791388177" TargetMode="External"/><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hyperlink" Target="http://www.google.it/url?sa=i&amp;rct=j&amp;q=superconducting+magnet&amp;source=images&amp;cd=&amp;cad=rja&amp;docid=Lo88_ygpqvWRrM&amp;tbnid=0xLBR41_AfCf2M:&amp;ved=0CAUQjRw&amp;url=http://hyperphysics.phy-astr.gsu.edu/hbase/solids/scmag.html&amp;ei=mvagUZqNIoG7O9T7gbAM&amp;bvm=bv.47008514,d.ZWU&amp;psig=AFQjCNFllE58wsu70ZJ1dNEB7sm5aX6_3w&amp;ust=1369589782742639" TargetMode="External"/><Relationship Id="rId1" Type="http://schemas.openxmlformats.org/officeDocument/2006/relationships/slideLayout" Target="../slideLayouts/slideLayout3.xml"/><Relationship Id="rId4" Type="http://schemas.openxmlformats.org/officeDocument/2006/relationships/image" Target="../media/image40.gif"/></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hyperlink" Target="http://www.google.it/url?sa=i&amp;rct=j&amp;q=superconducting+magnet&amp;source=images&amp;cd=&amp;cad=rja&amp;docid=Lo88_ygpqvWRrM&amp;tbnid=0xLBR41_AfCf2M:&amp;ved=0CAUQjRw&amp;url=http://hyperphysics.phy-astr.gsu.edu/hbase/solids/scmag.html&amp;ei=mvagUZqNIoG7O9T7gbAM&amp;bvm=bv.47008514,d.ZWU&amp;psig=AFQjCNFllE58wsu70ZJ1dNEB7sm5aX6_3w&amp;ust=1369589782742639" TargetMode="External"/><Relationship Id="rId1" Type="http://schemas.openxmlformats.org/officeDocument/2006/relationships/slideLayout" Target="../slideLayouts/slideLayout3.xml"/><Relationship Id="rId4" Type="http://schemas.openxmlformats.org/officeDocument/2006/relationships/image" Target="../media/image40.gif"/></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0.gif"/></Relationships>
</file>

<file path=ppt/slides/_rels/slide2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google.it/url?sa=i&amp;rct=j&amp;q=levitating+frog&amp;source=images&amp;cd=&amp;cad=rja&amp;docid=jJufqnlVkKj7zM&amp;tbnid=qFG0eZFp4ERsBM:&amp;ved=0CAUQjRw&amp;url=http://www.thetimes.co.uk/tto/science/article2753488.ece&amp;ei=bCShUer6I8emO6OXgdAD&amp;bvm=bv.47008514,d.ZWU&amp;psig=AFQjCNFDvsLB8nYJlApJTNJWpyDOrzTTuA&amp;ust=1369601487739645"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google.it/url?sa=i&amp;rct=j&amp;q=mri+oxygen+bottle+accident&amp;source=images&amp;cd=&amp;cad=rja&amp;docid=tJAblmKEPDDwsM&amp;tbnid=yt8HpfdkRnJ9bM:&amp;ved=0CAUQjRw&amp;url=http%3A%2F%2Fmrimetaldetector.com%2Fblog%2Ftag%2Fpatient%2Fpage%2F2%2F&amp;ei=_6mhUdP3GoTWPOi5gfAH&amp;bvm=bv.47008514,d.ZWU&amp;psig=AFQjCNF4u3Zg29p2rQKFaAGU9-gaT40j3w&amp;ust=1369635649776154"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gif"/><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pPr eaLnBrk="1" hangingPunct="1"/>
            <a:r>
              <a:rPr lang="en-US" dirty="0" smtClean="0"/>
              <a:t>The technology behind (f)MRI</a:t>
            </a:r>
            <a:endParaRPr lang="en-US" dirty="0"/>
          </a:p>
        </p:txBody>
      </p:sp>
      <p:sp>
        <p:nvSpPr>
          <p:cNvPr id="3" name="Subtitle 2"/>
          <p:cNvSpPr>
            <a:spLocks noGrp="1"/>
          </p:cNvSpPr>
          <p:nvPr>
            <p:ph type="subTitle" idx="1"/>
          </p:nvPr>
        </p:nvSpPr>
        <p:spPr/>
        <p:txBody>
          <a:bodyPr>
            <a:normAutofit/>
          </a:bodyPr>
          <a:lstStyle/>
          <a:p>
            <a:pPr eaLnBrk="1" hangingPunct="1"/>
            <a:r>
              <a:rPr lang="en-US" dirty="0">
                <a:solidFill>
                  <a:srgbClr val="898989"/>
                </a:solidFill>
              </a:rPr>
              <a:t>Federico Giove</a:t>
            </a:r>
          </a:p>
          <a:p>
            <a:pPr eaLnBrk="1" hangingPunct="1"/>
            <a:r>
              <a:rPr lang="en-US" dirty="0">
                <a:solidFill>
                  <a:srgbClr val="898989"/>
                </a:solidFill>
              </a:rPr>
              <a:t>federico.giove@roma1.infn.it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371601"/>
            <a:ext cx="9144000" cy="3124199"/>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sz="2800" dirty="0" smtClean="0"/>
              <a:t>Once a magnetization of the sample builds up, it starts to </a:t>
            </a:r>
            <a:r>
              <a:rPr lang="en-US" sz="2800" dirty="0" err="1" smtClean="0"/>
              <a:t>precess</a:t>
            </a:r>
            <a:r>
              <a:rPr lang="en-US" sz="2800" dirty="0" smtClean="0"/>
              <a:t> around</a:t>
            </a:r>
          </a:p>
          <a:p>
            <a:pPr marL="571500" indent="-571500" algn="l" eaLnBrk="1" hangingPunct="1">
              <a:buFont typeface="Arial" pitchFamily="34" charset="0"/>
              <a:buChar char="•"/>
            </a:pPr>
            <a:r>
              <a:rPr lang="en-US" sz="2800" dirty="0" smtClean="0"/>
              <a:t>The NMR signal is created by manipulations of that magnetization, so the higher the magnetization of the sample, the larger the signal you obtain</a:t>
            </a:r>
          </a:p>
          <a:p>
            <a:pPr marL="571500" indent="-571500" algn="l" eaLnBrk="1" hangingPunct="1">
              <a:buFont typeface="Arial" pitchFamily="34" charset="0"/>
              <a:buChar char="•"/>
            </a:pPr>
            <a:endParaRPr lang="en-US" sz="2800"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10</a:t>
            </a:fld>
            <a:endParaRPr lang="en-US"/>
          </a:p>
        </p:txBody>
      </p:sp>
    </p:spTree>
    <p:extLst>
      <p:ext uri="{BB962C8B-B14F-4D97-AF65-F5344CB8AC3E}">
        <p14:creationId xmlns:p14="http://schemas.microsoft.com/office/powerpoint/2010/main" val="411672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1"/>
              <p:cNvSpPr txBox="1">
                <a:spLocks/>
              </p:cNvSpPr>
              <p:nvPr/>
            </p:nvSpPr>
            <p:spPr>
              <a:xfrm>
                <a:off x="0" y="1447800"/>
                <a:ext cx="9144000" cy="38100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lnSpc>
                    <a:spcPct val="150000"/>
                  </a:lnSpc>
                  <a:buFont typeface="Arial" pitchFamily="34" charset="0"/>
                  <a:buChar char="•"/>
                </a:pPr>
                <a14:m>
                  <m:oMath xmlns:m="http://schemas.openxmlformats.org/officeDocument/2006/math">
                    <m:sSub>
                      <m:sSubPr>
                        <m:ctrlPr>
                          <a:rPr lang="el-GR" sz="2800" i="1" dirty="0" smtClean="0">
                            <a:latin typeface="Cambria Math"/>
                            <a:ea typeface="Cambria Math"/>
                          </a:rPr>
                        </m:ctrlPr>
                      </m:sSubPr>
                      <m:e>
                        <m:r>
                          <m:rPr>
                            <m:sty m:val="p"/>
                          </m:rPr>
                          <a:rPr lang="el-GR" sz="2800" i="1" dirty="0">
                            <a:latin typeface="Cambria Math"/>
                            <a:ea typeface="Cambria Math"/>
                          </a:rPr>
                          <m:t>μ</m:t>
                        </m:r>
                      </m:e>
                      <m:sub>
                        <m:r>
                          <a:rPr lang="it-IT" sz="2800" b="0" i="1" dirty="0" smtClean="0">
                            <a:latin typeface="Cambria Math"/>
                            <a:ea typeface="Cambria Math"/>
                          </a:rPr>
                          <m:t>𝑧</m:t>
                        </m:r>
                      </m:sub>
                    </m:sSub>
                    <m:r>
                      <a:rPr lang="it-IT" sz="2800" b="0" i="1" dirty="0" smtClean="0">
                        <a:latin typeface="Cambria Math"/>
                        <a:ea typeface="Cambria Math"/>
                      </a:rPr>
                      <m:t>=</m:t>
                    </m:r>
                    <m:r>
                      <a:rPr lang="it-IT" sz="2800" b="0" i="1" dirty="0" smtClean="0">
                        <a:latin typeface="Cambria Math"/>
                        <a:ea typeface="Cambria Math"/>
                      </a:rPr>
                      <m:t>𝛾</m:t>
                    </m:r>
                    <m:r>
                      <a:rPr lang="it-IT" sz="2800" b="0" i="1" dirty="0" smtClean="0">
                        <a:latin typeface="Cambria Math"/>
                        <a:ea typeface="Cambria Math"/>
                      </a:rPr>
                      <m:t>𝑚</m:t>
                    </m:r>
                    <m:r>
                      <a:rPr lang="it-IT" sz="2800" b="0" i="1" dirty="0" smtClean="0">
                        <a:latin typeface="Cambria Math"/>
                        <a:ea typeface="Cambria Math"/>
                      </a:rPr>
                      <m:t>ℏ</m:t>
                    </m:r>
                  </m:oMath>
                </a14:m>
                <a:endParaRPr lang="it-IT" sz="2800" b="0" dirty="0" smtClean="0">
                  <a:ea typeface="Cambria Math"/>
                </a:endParaRPr>
              </a:p>
              <a:p>
                <a:pPr marL="571500" indent="-571500" algn="l" eaLnBrk="1" hangingPunct="1">
                  <a:lnSpc>
                    <a:spcPct val="150000"/>
                  </a:lnSpc>
                  <a:buFont typeface="Arial" pitchFamily="34" charset="0"/>
                  <a:buChar char="•"/>
                </a:pPr>
                <a14:m>
                  <m:oMath xmlns:m="http://schemas.openxmlformats.org/officeDocument/2006/math">
                    <m:r>
                      <a:rPr lang="it-IT" sz="2800" b="0" i="1" dirty="0" smtClean="0">
                        <a:latin typeface="Cambria Math"/>
                        <a:ea typeface="Cambria Math"/>
                      </a:rPr>
                      <m:t>𝐸</m:t>
                    </m:r>
                    <m:r>
                      <a:rPr lang="it-IT" sz="2800" b="0" i="1" dirty="0" smtClean="0">
                        <a:latin typeface="Cambria Math"/>
                        <a:ea typeface="Cambria Math"/>
                      </a:rPr>
                      <m:t>=−</m:t>
                    </m:r>
                    <m:r>
                      <a:rPr lang="el-GR" sz="2800" b="1" i="1" dirty="0">
                        <a:latin typeface="Cambria Math"/>
                        <a:ea typeface="Cambria Math"/>
                      </a:rPr>
                      <m:t>𝝁</m:t>
                    </m:r>
                    <m:r>
                      <a:rPr lang="el-GR" sz="2800" i="1" dirty="0" smtClean="0">
                        <a:latin typeface="Cambria Math"/>
                        <a:ea typeface="Cambria Math"/>
                      </a:rPr>
                      <m:t>∙</m:t>
                    </m:r>
                    <m:sSub>
                      <m:sSubPr>
                        <m:ctrlPr>
                          <a:rPr lang="el-GR" sz="2800" b="1" i="1" dirty="0">
                            <a:latin typeface="Cambria Math"/>
                            <a:ea typeface="Cambria Math"/>
                          </a:rPr>
                        </m:ctrlPr>
                      </m:sSubPr>
                      <m:e>
                        <m:r>
                          <a:rPr lang="it-IT" sz="2800" b="1" i="1" dirty="0" smtClean="0">
                            <a:latin typeface="Cambria Math"/>
                            <a:ea typeface="Cambria Math"/>
                          </a:rPr>
                          <m:t>𝑩</m:t>
                        </m:r>
                      </m:e>
                      <m:sub>
                        <m:r>
                          <a:rPr lang="it-IT" sz="2800" b="1" i="1" dirty="0" smtClean="0">
                            <a:latin typeface="Cambria Math"/>
                            <a:ea typeface="Cambria Math"/>
                          </a:rPr>
                          <m:t>𝟎</m:t>
                        </m:r>
                      </m:sub>
                    </m:sSub>
                    <m:r>
                      <a:rPr lang="it-IT" sz="2800" i="1" dirty="0">
                        <a:latin typeface="Cambria Math"/>
                        <a:ea typeface="Cambria Math"/>
                      </a:rPr>
                      <m:t>=</m:t>
                    </m:r>
                    <m:r>
                      <a:rPr lang="it-IT" sz="2800" b="0" i="1" dirty="0" smtClean="0">
                        <a:latin typeface="Cambria Math"/>
                        <a:ea typeface="Cambria Math"/>
                      </a:rPr>
                      <m:t>−</m:t>
                    </m:r>
                    <m:sSub>
                      <m:sSubPr>
                        <m:ctrlPr>
                          <a:rPr lang="el-GR" sz="2800" i="1" dirty="0">
                            <a:latin typeface="Cambria Math"/>
                            <a:ea typeface="Cambria Math"/>
                          </a:rPr>
                        </m:ctrlPr>
                      </m:sSubPr>
                      <m:e>
                        <m:r>
                          <m:rPr>
                            <m:sty m:val="p"/>
                          </m:rPr>
                          <a:rPr lang="el-GR" sz="2800" i="1" dirty="0">
                            <a:latin typeface="Cambria Math"/>
                            <a:ea typeface="Cambria Math"/>
                          </a:rPr>
                          <m:t>μ</m:t>
                        </m:r>
                      </m:e>
                      <m:sub>
                        <m:r>
                          <a:rPr lang="it-IT" sz="2800" i="1" dirty="0">
                            <a:latin typeface="Cambria Math"/>
                            <a:ea typeface="Cambria Math"/>
                          </a:rPr>
                          <m:t>𝑧</m:t>
                        </m:r>
                      </m:sub>
                    </m:sSub>
                    <m:sSub>
                      <m:sSubPr>
                        <m:ctrlPr>
                          <a:rPr lang="el-GR" sz="2800" i="1" dirty="0">
                            <a:latin typeface="Cambria Math"/>
                            <a:ea typeface="Cambria Math"/>
                          </a:rPr>
                        </m:ctrlPr>
                      </m:sSubPr>
                      <m:e>
                        <m:r>
                          <a:rPr lang="it-IT" sz="2800" b="0" i="1" dirty="0">
                            <a:latin typeface="Cambria Math"/>
                            <a:ea typeface="Cambria Math"/>
                          </a:rPr>
                          <m:t>𝐵</m:t>
                        </m:r>
                      </m:e>
                      <m:sub>
                        <m:r>
                          <a:rPr lang="it-IT" sz="2800" b="0" i="1" dirty="0">
                            <a:latin typeface="Cambria Math"/>
                            <a:ea typeface="Cambria Math"/>
                          </a:rPr>
                          <m:t>0</m:t>
                        </m:r>
                      </m:sub>
                    </m:sSub>
                    <m:r>
                      <a:rPr lang="it-IT" sz="2800" b="0" i="1" dirty="0" smtClean="0">
                        <a:latin typeface="Cambria Math"/>
                        <a:ea typeface="Cambria Math"/>
                      </a:rPr>
                      <m:t>=−</m:t>
                    </m:r>
                    <m:r>
                      <a:rPr lang="it-IT" sz="2800" i="1" dirty="0">
                        <a:latin typeface="Cambria Math"/>
                        <a:ea typeface="Cambria Math"/>
                      </a:rPr>
                      <m:t>𝛾</m:t>
                    </m:r>
                    <m:r>
                      <a:rPr lang="it-IT" sz="2800" i="1" dirty="0">
                        <a:latin typeface="Cambria Math"/>
                        <a:ea typeface="Cambria Math"/>
                      </a:rPr>
                      <m:t>𝑚</m:t>
                    </m:r>
                    <m:r>
                      <a:rPr lang="it-IT" sz="2800" i="1" dirty="0">
                        <a:latin typeface="Cambria Math"/>
                        <a:ea typeface="Cambria Math"/>
                      </a:rPr>
                      <m:t>ℏ</m:t>
                    </m:r>
                    <m:sSub>
                      <m:sSubPr>
                        <m:ctrlPr>
                          <a:rPr lang="el-GR" sz="2800" i="1" dirty="0">
                            <a:latin typeface="Cambria Math"/>
                            <a:ea typeface="Cambria Math"/>
                          </a:rPr>
                        </m:ctrlPr>
                      </m:sSubPr>
                      <m:e>
                        <m:r>
                          <a:rPr lang="it-IT" sz="2800" i="1" dirty="0">
                            <a:latin typeface="Cambria Math"/>
                            <a:ea typeface="Cambria Math"/>
                          </a:rPr>
                          <m:t>𝐵</m:t>
                        </m:r>
                      </m:e>
                      <m:sub>
                        <m:r>
                          <a:rPr lang="it-IT" sz="2800" i="1" dirty="0">
                            <a:latin typeface="Cambria Math"/>
                            <a:ea typeface="Cambria Math"/>
                          </a:rPr>
                          <m:t>0</m:t>
                        </m:r>
                      </m:sub>
                    </m:sSub>
                  </m:oMath>
                </a14:m>
                <a:endParaRPr lang="it-IT" sz="2800" dirty="0" smtClean="0">
                  <a:ea typeface="Cambria Math"/>
                </a:endParaRPr>
              </a:p>
              <a:p>
                <a:pPr marL="571500" indent="-571500" algn="l" eaLnBrk="1" hangingPunct="1">
                  <a:lnSpc>
                    <a:spcPct val="150000"/>
                  </a:lnSpc>
                  <a:buFont typeface="Arial" pitchFamily="34" charset="0"/>
                  <a:buChar char="•"/>
                </a:pPr>
                <a14:m>
                  <m:oMath xmlns:m="http://schemas.openxmlformats.org/officeDocument/2006/math">
                    <m:r>
                      <a:rPr lang="it-IT" sz="2800" i="1" dirty="0">
                        <a:latin typeface="Cambria Math"/>
                        <a:ea typeface="Cambria Math"/>
                      </a:rPr>
                      <m:t>𝐸</m:t>
                    </m:r>
                    <m:r>
                      <a:rPr lang="it-IT" sz="2800" i="1" dirty="0">
                        <a:latin typeface="Cambria Math"/>
                        <a:ea typeface="Cambria Math"/>
                      </a:rPr>
                      <m:t>=</m:t>
                    </m:r>
                    <m:r>
                      <a:rPr lang="it-IT" sz="2800" i="1" dirty="0" smtClean="0">
                        <a:latin typeface="Cambria Math"/>
                        <a:ea typeface="Cambria Math"/>
                      </a:rPr>
                      <m:t>h</m:t>
                    </m:r>
                    <m:r>
                      <a:rPr lang="it-IT" sz="2800" i="1" dirty="0" smtClean="0">
                        <a:latin typeface="Cambria Math"/>
                        <a:ea typeface="Cambria Math"/>
                      </a:rPr>
                      <m:t>𝜈</m:t>
                    </m:r>
                  </m:oMath>
                </a14:m>
                <a:r>
                  <a:rPr lang="it-IT" sz="2800" dirty="0" smtClean="0">
                    <a:ea typeface="Cambria Math"/>
                  </a:rPr>
                  <a:t>, </a:t>
                </a:r>
                <a14:m>
                  <m:oMath xmlns:m="http://schemas.openxmlformats.org/officeDocument/2006/math">
                    <m:r>
                      <m:rPr>
                        <m:sty m:val="p"/>
                      </m:rPr>
                      <a:rPr lang="el-GR" sz="2800" i="1" dirty="0" smtClean="0">
                        <a:latin typeface="Cambria Math"/>
                        <a:ea typeface="Cambria Math"/>
                      </a:rPr>
                      <m:t>Δ</m:t>
                    </m:r>
                    <m:r>
                      <a:rPr lang="it-IT" sz="2800" i="1" dirty="0">
                        <a:latin typeface="Cambria Math"/>
                        <a:ea typeface="Cambria Math"/>
                      </a:rPr>
                      <m:t>𝐸</m:t>
                    </m:r>
                    <m:r>
                      <a:rPr lang="it-IT" sz="2800" i="1" dirty="0">
                        <a:latin typeface="Cambria Math"/>
                        <a:ea typeface="Cambria Math"/>
                      </a:rPr>
                      <m:t>=</m:t>
                    </m:r>
                    <m:r>
                      <a:rPr lang="it-IT" sz="2800" i="1" dirty="0">
                        <a:latin typeface="Cambria Math"/>
                        <a:ea typeface="Cambria Math"/>
                      </a:rPr>
                      <m:t>𝛾</m:t>
                    </m:r>
                    <m:r>
                      <a:rPr lang="it-IT" sz="2800" i="1" dirty="0">
                        <a:latin typeface="Cambria Math"/>
                        <a:ea typeface="Cambria Math"/>
                      </a:rPr>
                      <m:t>ℏ</m:t>
                    </m:r>
                    <m:sSub>
                      <m:sSubPr>
                        <m:ctrlPr>
                          <a:rPr lang="el-GR" sz="2800" i="1" dirty="0">
                            <a:latin typeface="Cambria Math"/>
                            <a:ea typeface="Cambria Math"/>
                          </a:rPr>
                        </m:ctrlPr>
                      </m:sSubPr>
                      <m:e>
                        <m:r>
                          <a:rPr lang="it-IT" sz="2800" i="1" dirty="0">
                            <a:latin typeface="Cambria Math"/>
                            <a:ea typeface="Cambria Math"/>
                          </a:rPr>
                          <m:t>𝐵</m:t>
                        </m:r>
                      </m:e>
                      <m:sub>
                        <m:r>
                          <a:rPr lang="it-IT" sz="2800" i="1" dirty="0">
                            <a:latin typeface="Cambria Math"/>
                            <a:ea typeface="Cambria Math"/>
                          </a:rPr>
                          <m:t>0</m:t>
                        </m:r>
                      </m:sub>
                    </m:sSub>
                    <m:r>
                      <a:rPr lang="it-IT" sz="2800" i="1" dirty="0" smtClean="0">
                        <a:latin typeface="Cambria Math"/>
                        <a:ea typeface="Cambria Math"/>
                      </a:rPr>
                      <m:t>⇒</m:t>
                    </m:r>
                  </m:oMath>
                </a14:m>
                <a:r>
                  <a:rPr lang="it-IT" sz="2800" dirty="0">
                    <a:ea typeface="Cambria Math"/>
                  </a:rPr>
                  <a:t> </a:t>
                </a:r>
                <a14:m>
                  <m:oMath xmlns:m="http://schemas.openxmlformats.org/officeDocument/2006/math">
                    <m:r>
                      <a:rPr lang="it-IT" sz="2800" i="1" dirty="0">
                        <a:latin typeface="Cambria Math"/>
                        <a:ea typeface="Cambria Math"/>
                      </a:rPr>
                      <m:t>𝜈</m:t>
                    </m:r>
                    <m:r>
                      <a:rPr lang="it-IT" sz="2800" b="0" i="1" dirty="0" smtClean="0">
                        <a:latin typeface="Cambria Math"/>
                        <a:ea typeface="Cambria Math"/>
                      </a:rPr>
                      <m:t>=</m:t>
                    </m:r>
                    <m:box>
                      <m:boxPr>
                        <m:ctrlPr>
                          <a:rPr lang="it-IT" sz="2800" b="0" i="1" dirty="0" smtClean="0">
                            <a:latin typeface="Cambria Math"/>
                            <a:ea typeface="Cambria Math"/>
                          </a:rPr>
                        </m:ctrlPr>
                      </m:boxPr>
                      <m:e>
                        <m:argPr>
                          <m:argSz m:val="-1"/>
                        </m:argPr>
                        <m:f>
                          <m:fPr>
                            <m:ctrlPr>
                              <a:rPr lang="it-IT" sz="2800" b="0" i="1" dirty="0" smtClean="0">
                                <a:latin typeface="Cambria Math"/>
                                <a:ea typeface="Cambria Math"/>
                              </a:rPr>
                            </m:ctrlPr>
                          </m:fPr>
                          <m:num>
                            <m:r>
                              <a:rPr lang="it-IT" sz="2800" i="1" dirty="0">
                                <a:latin typeface="Cambria Math"/>
                                <a:ea typeface="Cambria Math"/>
                              </a:rPr>
                              <m:t>𝛾</m:t>
                            </m:r>
                          </m:num>
                          <m:den>
                            <m:r>
                              <a:rPr lang="it-IT" sz="2800" b="0" i="1" dirty="0" smtClean="0">
                                <a:latin typeface="Cambria Math"/>
                                <a:ea typeface="Cambria Math"/>
                              </a:rPr>
                              <m:t>2</m:t>
                            </m:r>
                            <m:r>
                              <a:rPr lang="it-IT" sz="2800" b="0" i="1" dirty="0" smtClean="0">
                                <a:latin typeface="Cambria Math"/>
                                <a:ea typeface="Cambria Math"/>
                              </a:rPr>
                              <m:t>𝜋</m:t>
                            </m:r>
                          </m:den>
                        </m:f>
                      </m:e>
                    </m:box>
                    <m:sSub>
                      <m:sSubPr>
                        <m:ctrlPr>
                          <a:rPr lang="el-GR" sz="2800" i="1" dirty="0">
                            <a:latin typeface="Cambria Math"/>
                            <a:ea typeface="Cambria Math"/>
                          </a:rPr>
                        </m:ctrlPr>
                      </m:sSubPr>
                      <m:e>
                        <m:r>
                          <a:rPr lang="it-IT" sz="2800" i="1" dirty="0">
                            <a:latin typeface="Cambria Math"/>
                            <a:ea typeface="Cambria Math"/>
                          </a:rPr>
                          <m:t>𝐵</m:t>
                        </m:r>
                      </m:e>
                      <m:sub>
                        <m:r>
                          <a:rPr lang="it-IT" sz="2800" i="1" dirty="0">
                            <a:latin typeface="Cambria Math"/>
                            <a:ea typeface="Cambria Math"/>
                          </a:rPr>
                          <m:t>0</m:t>
                        </m:r>
                      </m:sub>
                    </m:sSub>
                  </m:oMath>
                </a14:m>
                <a:endParaRPr lang="it-IT" sz="2800" dirty="0" smtClean="0">
                  <a:ea typeface="Cambria Math"/>
                </a:endParaRPr>
              </a:p>
              <a:p>
                <a:pPr marL="571500" indent="-571500" algn="l" eaLnBrk="1" hangingPunct="1">
                  <a:lnSpc>
                    <a:spcPct val="150000"/>
                  </a:lnSpc>
                  <a:buFont typeface="Arial" pitchFamily="34" charset="0"/>
                  <a:buChar char="•"/>
                </a:pPr>
                <a14:m>
                  <m:oMath xmlns:m="http://schemas.openxmlformats.org/officeDocument/2006/math">
                    <m:box>
                      <m:boxPr>
                        <m:ctrlPr>
                          <a:rPr lang="it-IT" sz="2800" i="1" dirty="0">
                            <a:latin typeface="Cambria Math"/>
                            <a:ea typeface="Cambria Math"/>
                          </a:rPr>
                        </m:ctrlPr>
                      </m:boxPr>
                      <m:e>
                        <m:argPr>
                          <m:argSz m:val="-1"/>
                        </m:argPr>
                        <m:f>
                          <m:fPr>
                            <m:ctrlPr>
                              <a:rPr lang="it-IT" sz="2800" i="1" dirty="0">
                                <a:latin typeface="Cambria Math"/>
                                <a:ea typeface="Cambria Math"/>
                              </a:rPr>
                            </m:ctrlPr>
                          </m:fPr>
                          <m:num>
                            <m:r>
                              <a:rPr lang="it-IT" sz="2800" i="1" dirty="0">
                                <a:latin typeface="Cambria Math"/>
                                <a:ea typeface="Cambria Math"/>
                              </a:rPr>
                              <m:t>𝛾</m:t>
                            </m:r>
                          </m:num>
                          <m:den>
                            <m:r>
                              <a:rPr lang="it-IT" sz="2800" i="1" dirty="0">
                                <a:latin typeface="Cambria Math"/>
                                <a:ea typeface="Cambria Math"/>
                              </a:rPr>
                              <m:t>2</m:t>
                            </m:r>
                            <m:r>
                              <a:rPr lang="it-IT" sz="2800" i="1" dirty="0">
                                <a:latin typeface="Cambria Math"/>
                                <a:ea typeface="Cambria Math"/>
                              </a:rPr>
                              <m:t>𝜋</m:t>
                            </m:r>
                          </m:den>
                        </m:f>
                      </m:e>
                    </m:box>
                    <m:r>
                      <a:rPr lang="it-IT" sz="2800" i="1" dirty="0">
                        <a:latin typeface="Cambria Math"/>
                        <a:ea typeface="Cambria Math"/>
                      </a:rPr>
                      <m:t>≅</m:t>
                    </m:r>
                    <m:r>
                      <a:rPr lang="it-IT" sz="2800" b="0" i="1" dirty="0" smtClean="0">
                        <a:latin typeface="Cambria Math"/>
                        <a:ea typeface="Cambria Math"/>
                      </a:rPr>
                      <m:t>42.7 </m:t>
                    </m:r>
                    <m:r>
                      <a:rPr lang="it-IT" sz="2800" b="0" i="1" dirty="0" smtClean="0">
                        <a:latin typeface="Cambria Math"/>
                        <a:ea typeface="Cambria Math"/>
                      </a:rPr>
                      <m:t>𝑀𝐻𝑧</m:t>
                    </m:r>
                    <m:r>
                      <a:rPr lang="it-IT" sz="2800" b="0" i="1" dirty="0" smtClean="0">
                        <a:latin typeface="Cambria Math"/>
                        <a:ea typeface="Cambria Math"/>
                      </a:rPr>
                      <m:t>/</m:t>
                    </m:r>
                    <m:r>
                      <a:rPr lang="it-IT" sz="2800" b="0" i="1" dirty="0" smtClean="0">
                        <a:latin typeface="Cambria Math"/>
                        <a:ea typeface="Cambria Math"/>
                      </a:rPr>
                      <m:t>𝑇</m:t>
                    </m:r>
                    <m:r>
                      <a:rPr lang="it-IT" sz="2800" b="0" i="1" dirty="0" smtClean="0">
                        <a:latin typeface="Cambria Math"/>
                        <a:ea typeface="Cambria Math"/>
                      </a:rPr>
                      <m:t>(</m:t>
                    </m:r>
                    <m:r>
                      <a:rPr lang="it-IT" sz="2800" b="0" i="1" dirty="0" smtClean="0">
                        <a:latin typeface="Cambria Math"/>
                        <a:ea typeface="Cambria Math"/>
                      </a:rPr>
                      <m:t>𝐻</m:t>
                    </m:r>
                    <m:r>
                      <a:rPr lang="it-IT" sz="2800" b="0" i="1" dirty="0" smtClean="0">
                        <a:latin typeface="Cambria Math"/>
                        <a:ea typeface="Cambria Math"/>
                      </a:rPr>
                      <m:t>)⇒</m:t>
                    </m:r>
                    <m:r>
                      <a:rPr lang="it-IT" sz="2800" i="1" dirty="0">
                        <a:latin typeface="Cambria Math"/>
                        <a:ea typeface="Cambria Math"/>
                      </a:rPr>
                      <m:t>𝜈</m:t>
                    </m:r>
                  </m:oMath>
                </a14:m>
                <a:r>
                  <a:rPr lang="it-IT" sz="2800" dirty="0" smtClean="0">
                    <a:ea typeface="Cambria Math"/>
                  </a:rPr>
                  <a:t> </a:t>
                </a:r>
                <a:r>
                  <a:rPr lang="it-IT" sz="2800" dirty="0" err="1" smtClean="0">
                    <a:ea typeface="Cambria Math"/>
                  </a:rPr>
                  <a:t>is</a:t>
                </a:r>
                <a:r>
                  <a:rPr lang="it-IT" sz="2800" dirty="0" smtClean="0">
                    <a:ea typeface="Cambria Math"/>
                  </a:rPr>
                  <a:t> in the RF band</a:t>
                </a:r>
              </a:p>
              <a:p>
                <a:pPr marL="571500" indent="-571500" algn="l" eaLnBrk="1" hangingPunct="1">
                  <a:buFont typeface="Arial" pitchFamily="34" charset="0"/>
                  <a:buChar char="•"/>
                </a:pPr>
                <a14:m>
                  <m:oMath xmlns:m="http://schemas.openxmlformats.org/officeDocument/2006/math">
                    <m:f>
                      <m:fPr>
                        <m:ctrlPr>
                          <a:rPr lang="it-IT" sz="2800" i="1" dirty="0" smtClean="0">
                            <a:latin typeface="Cambria Math"/>
                            <a:ea typeface="Cambria Math"/>
                          </a:rPr>
                        </m:ctrlPr>
                      </m:fPr>
                      <m:num>
                        <m:sSup>
                          <m:sSupPr>
                            <m:ctrlPr>
                              <a:rPr lang="it-IT" sz="2800" i="1" dirty="0" smtClean="0">
                                <a:latin typeface="Cambria Math"/>
                                <a:ea typeface="Cambria Math"/>
                              </a:rPr>
                            </m:ctrlPr>
                          </m:sSupPr>
                          <m:e>
                            <m:r>
                              <a:rPr lang="it-IT" sz="2800" b="0" i="1" dirty="0" smtClean="0">
                                <a:latin typeface="Cambria Math"/>
                                <a:ea typeface="Cambria Math"/>
                              </a:rPr>
                              <m:t>𝑁</m:t>
                            </m:r>
                          </m:e>
                          <m:sup>
                            <m:r>
                              <a:rPr lang="it-IT" sz="2800" b="0" i="1" dirty="0" smtClean="0">
                                <a:latin typeface="Cambria Math"/>
                                <a:ea typeface="Cambria Math"/>
                              </a:rPr>
                              <m:t>+</m:t>
                            </m:r>
                          </m:sup>
                        </m:sSup>
                      </m:num>
                      <m:den>
                        <m:sSup>
                          <m:sSupPr>
                            <m:ctrlPr>
                              <a:rPr lang="it-IT" sz="2800" i="1" dirty="0">
                                <a:latin typeface="Cambria Math"/>
                                <a:ea typeface="Cambria Math"/>
                              </a:rPr>
                            </m:ctrlPr>
                          </m:sSupPr>
                          <m:e>
                            <m:r>
                              <a:rPr lang="it-IT" sz="2800" i="1" dirty="0">
                                <a:latin typeface="Cambria Math"/>
                                <a:ea typeface="Cambria Math"/>
                              </a:rPr>
                              <m:t>𝑁</m:t>
                            </m:r>
                          </m:e>
                          <m:sup>
                            <m:r>
                              <a:rPr lang="it-IT" sz="2800" b="0" i="1" dirty="0" smtClean="0">
                                <a:latin typeface="Cambria Math"/>
                                <a:ea typeface="Cambria Math"/>
                              </a:rPr>
                              <m:t>−</m:t>
                            </m:r>
                          </m:sup>
                        </m:sSup>
                      </m:den>
                    </m:f>
                    <m:r>
                      <a:rPr lang="it-IT" sz="2800" b="0" i="1" dirty="0" smtClean="0">
                        <a:latin typeface="Cambria Math"/>
                        <a:ea typeface="Cambria Math"/>
                      </a:rPr>
                      <m:t>=</m:t>
                    </m:r>
                    <m:sSup>
                      <m:sSupPr>
                        <m:ctrlPr>
                          <a:rPr lang="it-IT" sz="2800" b="0" i="1" dirty="0" smtClean="0">
                            <a:latin typeface="Cambria Math"/>
                            <a:ea typeface="Cambria Math"/>
                          </a:rPr>
                        </m:ctrlPr>
                      </m:sSupPr>
                      <m:e>
                        <m:r>
                          <a:rPr lang="it-IT" sz="2800" b="0" i="1" dirty="0" smtClean="0">
                            <a:latin typeface="Cambria Math"/>
                            <a:ea typeface="Cambria Math"/>
                          </a:rPr>
                          <m:t>𝑒</m:t>
                        </m:r>
                      </m:e>
                      <m:sup>
                        <m:box>
                          <m:boxPr>
                            <m:ctrlPr>
                              <a:rPr lang="it-IT" sz="2800" b="0" i="1" dirty="0" smtClean="0">
                                <a:latin typeface="Cambria Math"/>
                                <a:ea typeface="Cambria Math"/>
                              </a:rPr>
                            </m:ctrlPr>
                          </m:boxPr>
                          <m:e>
                            <m:argPr>
                              <m:argSz m:val="-1"/>
                            </m:argPr>
                            <m:f>
                              <m:fPr>
                                <m:ctrlPr>
                                  <a:rPr lang="it-IT" sz="2800" b="0" i="1" dirty="0" smtClean="0">
                                    <a:latin typeface="Cambria Math"/>
                                    <a:ea typeface="Cambria Math"/>
                                  </a:rPr>
                                </m:ctrlPr>
                              </m:fPr>
                              <m:num>
                                <m:r>
                                  <a:rPr lang="it-IT" sz="2800" b="0" i="1" dirty="0" smtClean="0">
                                    <a:latin typeface="Cambria Math"/>
                                    <a:ea typeface="Cambria Math"/>
                                  </a:rPr>
                                  <m:t>−</m:t>
                                </m:r>
                                <m:r>
                                  <m:rPr>
                                    <m:sty m:val="p"/>
                                  </m:rPr>
                                  <a:rPr lang="el-GR" sz="2800" i="1" dirty="0">
                                    <a:latin typeface="Cambria Math"/>
                                    <a:ea typeface="Cambria Math"/>
                                  </a:rPr>
                                  <m:t>Δ</m:t>
                                </m:r>
                                <m:r>
                                  <a:rPr lang="it-IT" sz="2800" b="0" i="1" dirty="0" smtClean="0">
                                    <a:latin typeface="Cambria Math"/>
                                    <a:ea typeface="Cambria Math"/>
                                  </a:rPr>
                                  <m:t>𝐸</m:t>
                                </m:r>
                              </m:num>
                              <m:den>
                                <m:r>
                                  <a:rPr lang="it-IT" sz="2800" b="0" i="1" dirty="0" smtClean="0">
                                    <a:latin typeface="Cambria Math"/>
                                    <a:ea typeface="Cambria Math"/>
                                  </a:rPr>
                                  <m:t>𝑘𝑇</m:t>
                                </m:r>
                              </m:den>
                            </m:f>
                          </m:e>
                        </m:box>
                      </m:sup>
                    </m:sSup>
                    <m:r>
                      <a:rPr lang="it-IT" sz="2800" b="0" i="1" dirty="0" smtClean="0">
                        <a:latin typeface="Cambria Math"/>
                        <a:ea typeface="Cambria Math"/>
                      </a:rPr>
                      <m:t>⇐</m:t>
                    </m:r>
                  </m:oMath>
                </a14:m>
                <a:r>
                  <a:rPr lang="it-IT" sz="2800" dirty="0" smtClean="0">
                    <a:ea typeface="Cambria Math"/>
                  </a:rPr>
                  <a:t> </a:t>
                </a:r>
                <a:r>
                  <a:rPr lang="it-IT" sz="2800" dirty="0" err="1" smtClean="0">
                    <a:ea typeface="Cambria Math"/>
                  </a:rPr>
                  <a:t>if</a:t>
                </a:r>
                <a:r>
                  <a:rPr lang="it-IT" sz="2800" dirty="0" smtClean="0">
                    <a:ea typeface="Cambria Math"/>
                  </a:rPr>
                  <a:t> the </a:t>
                </a:r>
                <a:r>
                  <a:rPr lang="it-IT" sz="2800" dirty="0" err="1" smtClean="0">
                    <a:ea typeface="Cambria Math"/>
                  </a:rPr>
                  <a:t>unbalance</a:t>
                </a:r>
                <a:r>
                  <a:rPr lang="it-IT" sz="2800" dirty="0" smtClean="0">
                    <a:ea typeface="Cambria Math"/>
                  </a:rPr>
                  <a:t> </a:t>
                </a:r>
                <a:r>
                  <a:rPr lang="it-IT" sz="2800" dirty="0" err="1" smtClean="0">
                    <a:ea typeface="Cambria Math"/>
                  </a:rPr>
                  <a:t>is</a:t>
                </a:r>
                <a:r>
                  <a:rPr lang="it-IT" sz="2800" dirty="0" smtClean="0">
                    <a:ea typeface="Cambria Math"/>
                  </a:rPr>
                  <a:t> large, </a:t>
                </a:r>
                <a:r>
                  <a:rPr lang="it-IT" sz="2800" dirty="0" err="1" smtClean="0">
                    <a:ea typeface="Cambria Math"/>
                  </a:rPr>
                  <a:t>macroscopic</a:t>
                </a:r>
                <a:r>
                  <a:rPr lang="it-IT" sz="2800" dirty="0" smtClean="0">
                    <a:ea typeface="Cambria Math"/>
                  </a:rPr>
                  <a:t> </a:t>
                </a:r>
                <a:r>
                  <a:rPr lang="it-IT" sz="2800" dirty="0" err="1" smtClean="0">
                    <a:ea typeface="Cambria Math"/>
                  </a:rPr>
                  <a:t>magnetization</a:t>
                </a:r>
                <a:r>
                  <a:rPr lang="it-IT" sz="2800" dirty="0" smtClean="0">
                    <a:ea typeface="Cambria Math"/>
                  </a:rPr>
                  <a:t> </a:t>
                </a:r>
                <a:r>
                  <a:rPr lang="it-IT" sz="2800" dirty="0" err="1" smtClean="0">
                    <a:ea typeface="Cambria Math"/>
                  </a:rPr>
                  <a:t>will</a:t>
                </a:r>
                <a:r>
                  <a:rPr lang="it-IT" sz="2800" dirty="0" smtClean="0">
                    <a:ea typeface="Cambria Math"/>
                  </a:rPr>
                  <a:t> be large</a:t>
                </a:r>
              </a:p>
              <a:p>
                <a:pPr marL="571500" indent="-571500" algn="l" eaLnBrk="1" hangingPunct="1">
                  <a:lnSpc>
                    <a:spcPct val="150000"/>
                  </a:lnSpc>
                  <a:buFont typeface="Arial" pitchFamily="34" charset="0"/>
                  <a:buChar char="•"/>
                </a:pPr>
                <a:r>
                  <a:rPr lang="it-IT" sz="2800" dirty="0" smtClean="0">
                    <a:ea typeface="Cambria Math"/>
                  </a:rPr>
                  <a:t>Assume </a:t>
                </a:r>
                <a14:m>
                  <m:oMath xmlns:m="http://schemas.openxmlformats.org/officeDocument/2006/math">
                    <m:sSub>
                      <m:sSubPr>
                        <m:ctrlPr>
                          <a:rPr lang="el-GR" sz="2800" i="1" dirty="0">
                            <a:latin typeface="Cambria Math"/>
                            <a:ea typeface="Cambria Math"/>
                          </a:rPr>
                        </m:ctrlPr>
                      </m:sSubPr>
                      <m:e>
                        <m:r>
                          <a:rPr lang="it-IT" sz="2800" i="1" dirty="0">
                            <a:latin typeface="Cambria Math"/>
                            <a:ea typeface="Cambria Math"/>
                          </a:rPr>
                          <m:t>𝐵</m:t>
                        </m:r>
                      </m:e>
                      <m:sub>
                        <m:r>
                          <a:rPr lang="it-IT" sz="2800" i="1" dirty="0">
                            <a:latin typeface="Cambria Math"/>
                            <a:ea typeface="Cambria Math"/>
                          </a:rPr>
                          <m:t>0</m:t>
                        </m:r>
                      </m:sub>
                    </m:sSub>
                    <m:r>
                      <a:rPr lang="it-IT" sz="2800" b="0" i="0" dirty="0" smtClean="0">
                        <a:latin typeface="Cambria Math"/>
                        <a:ea typeface="Cambria Math"/>
                      </a:rPr>
                      <m:t>=3</m:t>
                    </m:r>
                    <m:r>
                      <m:rPr>
                        <m:sty m:val="p"/>
                      </m:rPr>
                      <a:rPr lang="it-IT" sz="2800" b="0" i="0" dirty="0" smtClean="0">
                        <a:latin typeface="Cambria Math"/>
                        <a:ea typeface="Cambria Math"/>
                      </a:rPr>
                      <m:t>T</m:t>
                    </m:r>
                    <m:r>
                      <a:rPr lang="it-IT" sz="2800" i="1" dirty="0">
                        <a:latin typeface="Cambria Math"/>
                        <a:ea typeface="Cambria Math"/>
                      </a:rPr>
                      <m:t>⇒</m:t>
                    </m:r>
                    <m:r>
                      <m:rPr>
                        <m:nor/>
                      </m:rPr>
                      <a:rPr lang="it-IT" sz="2800" dirty="0">
                        <a:ea typeface="Cambria Math"/>
                      </a:rPr>
                      <m:t> </m:t>
                    </m:r>
                    <m:r>
                      <a:rPr lang="it-IT" sz="2800" i="1" dirty="0">
                        <a:latin typeface="Cambria Math"/>
                        <a:ea typeface="Cambria Math"/>
                      </a:rPr>
                      <m:t>𝜈</m:t>
                    </m:r>
                    <m:r>
                      <a:rPr lang="it-IT" sz="2800" i="1" dirty="0">
                        <a:latin typeface="Cambria Math"/>
                        <a:ea typeface="Cambria Math"/>
                      </a:rPr>
                      <m:t>≅128 </m:t>
                    </m:r>
                    <m:r>
                      <a:rPr lang="it-IT" sz="2800" b="0" i="1" dirty="0" smtClean="0">
                        <a:latin typeface="Cambria Math"/>
                        <a:ea typeface="Cambria Math"/>
                      </a:rPr>
                      <m:t>𝑀𝐻𝑧</m:t>
                    </m:r>
                    <m:r>
                      <a:rPr lang="it-IT" sz="2800" b="0" i="1" dirty="0" smtClean="0">
                        <a:latin typeface="Cambria Math"/>
                        <a:ea typeface="Cambria Math"/>
                      </a:rPr>
                      <m:t>,  </m:t>
                    </m:r>
                    <m:r>
                      <m:rPr>
                        <m:sty m:val="p"/>
                      </m:rPr>
                      <a:rPr lang="el-GR" sz="2800" i="1" dirty="0">
                        <a:latin typeface="Cambria Math"/>
                        <a:ea typeface="Cambria Math"/>
                      </a:rPr>
                      <m:t>Δ</m:t>
                    </m:r>
                    <m:r>
                      <a:rPr lang="it-IT" sz="2800" i="1" dirty="0">
                        <a:latin typeface="Cambria Math"/>
                        <a:ea typeface="Cambria Math"/>
                      </a:rPr>
                      <m:t>𝐸</m:t>
                    </m:r>
                    <m:r>
                      <a:rPr lang="it-IT" sz="2800" i="1" dirty="0">
                        <a:latin typeface="Cambria Math"/>
                        <a:ea typeface="Cambria Math"/>
                      </a:rPr>
                      <m:t>≅8.5×</m:t>
                    </m:r>
                    <m:sSup>
                      <m:sSupPr>
                        <m:ctrlPr>
                          <a:rPr lang="it-IT" sz="2800" b="0" i="1" dirty="0" smtClean="0">
                            <a:latin typeface="Cambria Math"/>
                            <a:ea typeface="Cambria Math"/>
                          </a:rPr>
                        </m:ctrlPr>
                      </m:sSupPr>
                      <m:e>
                        <m:r>
                          <a:rPr lang="it-IT" sz="2800" i="1" dirty="0">
                            <a:latin typeface="Cambria Math"/>
                            <a:ea typeface="Cambria Math"/>
                          </a:rPr>
                          <m:t>10</m:t>
                        </m:r>
                        <m:r>
                          <m:rPr>
                            <m:nor/>
                          </m:rPr>
                          <a:rPr lang="it-IT" sz="2800" dirty="0">
                            <a:ea typeface="Cambria Math"/>
                          </a:rPr>
                          <m:t> </m:t>
                        </m:r>
                      </m:e>
                      <m:sup>
                        <m:r>
                          <a:rPr lang="it-IT" sz="2800" b="0" i="1" dirty="0" smtClean="0">
                            <a:latin typeface="Cambria Math"/>
                            <a:ea typeface="Cambria Math"/>
                          </a:rPr>
                          <m:t>−26</m:t>
                        </m:r>
                      </m:sup>
                    </m:sSup>
                    <m:r>
                      <a:rPr lang="it-IT" sz="2800" b="0" i="1" dirty="0" smtClean="0">
                        <a:latin typeface="Cambria Math"/>
                        <a:ea typeface="Cambria Math"/>
                      </a:rPr>
                      <m:t>𝐽</m:t>
                    </m:r>
                  </m:oMath>
                </a14:m>
                <a:endParaRPr lang="it-IT" sz="2800" dirty="0">
                  <a:ea typeface="Cambria Math"/>
                </a:endParaRPr>
              </a:p>
              <a:p>
                <a:pPr algn="l" eaLnBrk="1" hangingPunct="1"/>
                <a:endParaRPr lang="it-IT" sz="2800" dirty="0" smtClean="0">
                  <a:ea typeface="Cambria Math"/>
                </a:endParaRPr>
              </a:p>
              <a:p>
                <a:pPr marL="571500" indent="-571500" algn="l" eaLnBrk="1" hangingPunct="1">
                  <a:buFont typeface="Arial" pitchFamily="34" charset="0"/>
                  <a:buChar char="•"/>
                </a:pPr>
                <a:endParaRPr lang="it-IT" sz="2800" dirty="0" smtClean="0">
                  <a:ea typeface="Cambria Math"/>
                </a:endParaRPr>
              </a:p>
              <a:p>
                <a:pPr marL="571500" indent="-571500" algn="l" eaLnBrk="1" hangingPunct="1">
                  <a:buFont typeface="Arial" pitchFamily="34" charset="0"/>
                  <a:buChar char="•"/>
                </a:pPr>
                <a:endParaRPr lang="it-IT" sz="2800" dirty="0">
                  <a:ea typeface="Cambria Math"/>
                </a:endParaRPr>
              </a:p>
              <a:p>
                <a:pPr marL="571500"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a:p>
            </p:txBody>
          </p:sp>
        </mc:Choice>
        <mc:Fallback xmlns="">
          <p:sp>
            <p:nvSpPr>
              <p:cNvPr id="6" name="Title 1"/>
              <p:cNvSpPr txBox="1">
                <a:spLocks noRot="1" noChangeAspect="1" noMove="1" noResize="1" noEditPoints="1" noAdjustHandles="1" noChangeArrowheads="1" noChangeShapeType="1" noTextEdit="1"/>
              </p:cNvSpPr>
              <p:nvPr/>
            </p:nvSpPr>
            <p:spPr>
              <a:xfrm>
                <a:off x="0" y="1447800"/>
                <a:ext cx="9144000" cy="3810000"/>
              </a:xfrm>
              <a:prstGeom prst="rect">
                <a:avLst/>
              </a:prstGeom>
              <a:blipFill rotWithShape="1">
                <a:blip r:embed="rId3"/>
                <a:stretch>
                  <a:fillRect l="-1133" b="-23040"/>
                </a:stretch>
              </a:blipFill>
            </p:spPr>
            <p:txBody>
              <a:bodyPr/>
              <a:lstStyle/>
              <a:p>
                <a:r>
                  <a:rPr lang="it-IT">
                    <a:noFill/>
                  </a:rPr>
                  <a:t> </a:t>
                </a:r>
              </a:p>
            </p:txBody>
          </p:sp>
        </mc:Fallback>
      </mc:AlternateContent>
      <p:pic>
        <p:nvPicPr>
          <p:cNvPr id="178178" name="Picture 2" descr="File:NMR splitting.gi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1425" y="0"/>
            <a:ext cx="2822575" cy="1838202"/>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11</a:t>
            </a:fld>
            <a:endParaRPr lang="en-US"/>
          </a:p>
        </p:txBody>
      </p:sp>
    </p:spTree>
    <p:extLst>
      <p:ext uri="{BB962C8B-B14F-4D97-AF65-F5344CB8AC3E}">
        <p14:creationId xmlns:p14="http://schemas.microsoft.com/office/powerpoint/2010/main" val="72111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C:\Users\Federico\Desktop\MR_tech\poprat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0"/>
            <a:ext cx="4191000" cy="3876675"/>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12</a:t>
            </a:fld>
            <a:endParaRPr lang="en-US"/>
          </a:p>
        </p:txBody>
      </p:sp>
    </p:spTree>
    <p:extLst>
      <p:ext uri="{BB962C8B-B14F-4D97-AF65-F5344CB8AC3E}">
        <p14:creationId xmlns:p14="http://schemas.microsoft.com/office/powerpoint/2010/main" val="114410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C:\Users\Federico\Desktop\MR_tech\poprati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47813"/>
            <a:ext cx="4191000" cy="3762375"/>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13</a:t>
            </a:fld>
            <a:endParaRPr lang="en-US"/>
          </a:p>
        </p:txBody>
      </p:sp>
    </p:spTree>
    <p:extLst>
      <p:ext uri="{BB962C8B-B14F-4D97-AF65-F5344CB8AC3E}">
        <p14:creationId xmlns:p14="http://schemas.microsoft.com/office/powerpoint/2010/main" val="267512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1"/>
              <p:cNvSpPr txBox="1">
                <a:spLocks/>
              </p:cNvSpPr>
              <p:nvPr/>
            </p:nvSpPr>
            <p:spPr>
              <a:xfrm>
                <a:off x="-18143" y="304800"/>
                <a:ext cx="9144000" cy="33528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GB" sz="2800" dirty="0" smtClean="0">
                    <a:ea typeface="Cambria Math"/>
                  </a:rPr>
                  <a:t>…Thus, </a:t>
                </a:r>
                <a14:m>
                  <m:oMath xmlns:m="http://schemas.openxmlformats.org/officeDocument/2006/math">
                    <m:f>
                      <m:fPr>
                        <m:ctrlPr>
                          <a:rPr lang="en-GB" sz="2800" i="1">
                            <a:latin typeface="Cambria Math"/>
                            <a:ea typeface="Cambria Math"/>
                          </a:rPr>
                        </m:ctrlPr>
                      </m:fPr>
                      <m:num>
                        <m:sSup>
                          <m:sSupPr>
                            <m:ctrlPr>
                              <a:rPr lang="en-GB" sz="2800" i="1">
                                <a:latin typeface="Cambria Math"/>
                                <a:ea typeface="Cambria Math"/>
                              </a:rPr>
                            </m:ctrlPr>
                          </m:sSupPr>
                          <m:e>
                            <m:r>
                              <a:rPr lang="en-GB" sz="2800" i="1">
                                <a:latin typeface="Cambria Math"/>
                                <a:ea typeface="Cambria Math"/>
                              </a:rPr>
                              <m:t>𝑁</m:t>
                            </m:r>
                          </m:e>
                          <m:sup>
                            <m:r>
                              <a:rPr lang="en-GB" sz="2800" i="1">
                                <a:latin typeface="Cambria Math"/>
                                <a:ea typeface="Cambria Math"/>
                              </a:rPr>
                              <m:t>+</m:t>
                            </m:r>
                          </m:sup>
                        </m:sSup>
                      </m:num>
                      <m:den>
                        <m:sSup>
                          <m:sSupPr>
                            <m:ctrlPr>
                              <a:rPr lang="en-GB" sz="2800" i="1">
                                <a:latin typeface="Cambria Math"/>
                                <a:ea typeface="Cambria Math"/>
                              </a:rPr>
                            </m:ctrlPr>
                          </m:sSupPr>
                          <m:e>
                            <m:r>
                              <a:rPr lang="en-GB" sz="2800" i="1">
                                <a:latin typeface="Cambria Math"/>
                                <a:ea typeface="Cambria Math"/>
                              </a:rPr>
                              <m:t>𝑁</m:t>
                            </m:r>
                          </m:e>
                          <m:sup>
                            <m:r>
                              <a:rPr lang="en-GB" sz="2800" i="1">
                                <a:latin typeface="Cambria Math"/>
                                <a:ea typeface="Cambria Math"/>
                              </a:rPr>
                              <m:t>−</m:t>
                            </m:r>
                          </m:sup>
                        </m:sSup>
                      </m:den>
                    </m:f>
                    <m:r>
                      <a:rPr lang="en-GB" sz="2800" i="1">
                        <a:latin typeface="Cambria Math"/>
                        <a:ea typeface="Cambria Math"/>
                      </a:rPr>
                      <m:t>≅</m:t>
                    </m:r>
                    <m:r>
                      <a:rPr lang="en-GB" sz="2800" b="0" i="1" smtClean="0">
                        <a:latin typeface="Cambria Math"/>
                        <a:ea typeface="Cambria Math"/>
                      </a:rPr>
                      <m:t>0.99998</m:t>
                    </m:r>
                  </m:oMath>
                </a14:m>
                <a:endParaRPr lang="en-GB" sz="2800" b="0" dirty="0" smtClean="0">
                  <a:ea typeface="Cambria Math"/>
                </a:endParaRPr>
              </a:p>
              <a:p>
                <a:pPr marL="571500" indent="-571500" algn="l" eaLnBrk="1" hangingPunct="1">
                  <a:buFont typeface="Arial" pitchFamily="34" charset="0"/>
                  <a:buChar char="•"/>
                </a:pPr>
                <a:r>
                  <a:rPr lang="en-GB" sz="2800" b="0" dirty="0" smtClean="0">
                    <a:ea typeface="Cambria Math"/>
                  </a:rPr>
                  <a:t>…and polarization, </a:t>
                </a:r>
                <a14:m>
                  <m:oMath xmlns:m="http://schemas.openxmlformats.org/officeDocument/2006/math">
                    <m:f>
                      <m:fPr>
                        <m:ctrlPr>
                          <a:rPr lang="en-GB" sz="2800" i="1">
                            <a:latin typeface="Cambria Math"/>
                            <a:ea typeface="Cambria Math"/>
                          </a:rPr>
                        </m:ctrlPr>
                      </m:fPr>
                      <m:num>
                        <m:sSup>
                          <m:sSupPr>
                            <m:ctrlPr>
                              <a:rPr lang="en-GB" sz="2800" i="1">
                                <a:latin typeface="Cambria Math"/>
                                <a:ea typeface="Cambria Math"/>
                              </a:rPr>
                            </m:ctrlPr>
                          </m:sSupPr>
                          <m:e>
                            <m:r>
                              <a:rPr lang="en-GB" sz="2800" i="1">
                                <a:latin typeface="Cambria Math"/>
                                <a:ea typeface="Cambria Math"/>
                              </a:rPr>
                              <m:t>𝑁</m:t>
                            </m:r>
                          </m:e>
                          <m:sup>
                            <m:r>
                              <a:rPr lang="en-GB" sz="2800" i="1">
                                <a:latin typeface="Cambria Math"/>
                                <a:ea typeface="Cambria Math"/>
                              </a:rPr>
                              <m:t>−</m:t>
                            </m:r>
                          </m:sup>
                        </m:sSup>
                        <m:r>
                          <a:rPr lang="en-GB" sz="2800" b="0" i="1" smtClean="0">
                            <a:latin typeface="Cambria Math"/>
                            <a:ea typeface="Cambria Math"/>
                          </a:rPr>
                          <m:t>−</m:t>
                        </m:r>
                        <m:sSup>
                          <m:sSupPr>
                            <m:ctrlPr>
                              <a:rPr lang="en-GB" sz="2800" i="1">
                                <a:latin typeface="Cambria Math"/>
                                <a:ea typeface="Cambria Math"/>
                              </a:rPr>
                            </m:ctrlPr>
                          </m:sSupPr>
                          <m:e>
                            <m:r>
                              <a:rPr lang="en-GB" sz="2800" i="1">
                                <a:latin typeface="Cambria Math"/>
                                <a:ea typeface="Cambria Math"/>
                              </a:rPr>
                              <m:t>𝑁</m:t>
                            </m:r>
                          </m:e>
                          <m:sup>
                            <m:r>
                              <a:rPr lang="en-GB" sz="2800" i="1">
                                <a:latin typeface="Cambria Math"/>
                                <a:ea typeface="Cambria Math"/>
                              </a:rPr>
                              <m:t>+</m:t>
                            </m:r>
                          </m:sup>
                        </m:sSup>
                      </m:num>
                      <m:den>
                        <m:sSup>
                          <m:sSupPr>
                            <m:ctrlPr>
                              <a:rPr lang="en-GB" sz="2800" i="1">
                                <a:latin typeface="Cambria Math"/>
                                <a:ea typeface="Cambria Math"/>
                              </a:rPr>
                            </m:ctrlPr>
                          </m:sSupPr>
                          <m:e>
                            <m:r>
                              <a:rPr lang="en-GB" sz="2800" i="1">
                                <a:latin typeface="Cambria Math"/>
                                <a:ea typeface="Cambria Math"/>
                              </a:rPr>
                              <m:t>𝑁</m:t>
                            </m:r>
                          </m:e>
                          <m:sup>
                            <m:r>
                              <a:rPr lang="en-GB" sz="2800" i="1">
                                <a:latin typeface="Cambria Math"/>
                                <a:ea typeface="Cambria Math"/>
                              </a:rPr>
                              <m:t>−</m:t>
                            </m:r>
                          </m:sup>
                        </m:sSup>
                        <m:r>
                          <a:rPr lang="en-GB" sz="2800" b="0" i="1" smtClean="0">
                            <a:latin typeface="Cambria Math"/>
                            <a:ea typeface="Cambria Math"/>
                          </a:rPr>
                          <m:t>+</m:t>
                        </m:r>
                        <m:sSup>
                          <m:sSupPr>
                            <m:ctrlPr>
                              <a:rPr lang="en-GB" sz="2800" i="1">
                                <a:latin typeface="Cambria Math"/>
                                <a:ea typeface="Cambria Math"/>
                              </a:rPr>
                            </m:ctrlPr>
                          </m:sSupPr>
                          <m:e>
                            <m:r>
                              <a:rPr lang="en-GB" sz="2800" i="1">
                                <a:latin typeface="Cambria Math"/>
                                <a:ea typeface="Cambria Math"/>
                              </a:rPr>
                              <m:t>𝑁</m:t>
                            </m:r>
                          </m:e>
                          <m:sup>
                            <m:r>
                              <a:rPr lang="en-GB" sz="2800" i="1">
                                <a:latin typeface="Cambria Math"/>
                                <a:ea typeface="Cambria Math"/>
                              </a:rPr>
                              <m:t>+</m:t>
                            </m:r>
                          </m:sup>
                        </m:sSup>
                      </m:den>
                    </m:f>
                    <m:r>
                      <a:rPr lang="en-GB" sz="2800" i="1">
                        <a:latin typeface="Cambria Math"/>
                        <a:ea typeface="Cambria Math"/>
                      </a:rPr>
                      <m:t>≅</m:t>
                    </m:r>
                    <m:sSup>
                      <m:sSupPr>
                        <m:ctrlPr>
                          <a:rPr lang="en-GB" sz="2800" i="1">
                            <a:latin typeface="Cambria Math"/>
                            <a:ea typeface="Cambria Math"/>
                          </a:rPr>
                        </m:ctrlPr>
                      </m:sSupPr>
                      <m:e>
                        <m:r>
                          <a:rPr lang="en-GB" sz="2800" i="1">
                            <a:latin typeface="Cambria Math"/>
                            <a:ea typeface="Cambria Math"/>
                          </a:rPr>
                          <m:t>10</m:t>
                        </m:r>
                        <m:r>
                          <m:rPr>
                            <m:nor/>
                          </m:rPr>
                          <a:rPr lang="en-GB" sz="2800">
                            <a:ea typeface="Cambria Math"/>
                          </a:rPr>
                          <m:t> </m:t>
                        </m:r>
                      </m:e>
                      <m:sup>
                        <m:r>
                          <a:rPr lang="en-GB" sz="2800" i="1">
                            <a:latin typeface="Cambria Math"/>
                            <a:ea typeface="Cambria Math"/>
                          </a:rPr>
                          <m:t>−</m:t>
                        </m:r>
                        <m:r>
                          <a:rPr lang="en-GB" sz="2800" b="0" i="1" smtClean="0">
                            <a:latin typeface="Cambria Math"/>
                            <a:ea typeface="Cambria Math"/>
                          </a:rPr>
                          <m:t>5</m:t>
                        </m:r>
                      </m:sup>
                    </m:sSup>
                  </m:oMath>
                </a14:m>
                <a:endParaRPr lang="en-GB" sz="2800" dirty="0" smtClean="0">
                  <a:ea typeface="Cambria Math"/>
                </a:endParaRPr>
              </a:p>
              <a:p>
                <a:pPr marL="571500" indent="-571500" algn="l" eaLnBrk="1" hangingPunct="1">
                  <a:buFont typeface="Arial" pitchFamily="34" charset="0"/>
                  <a:buChar char="•"/>
                </a:pPr>
                <a:r>
                  <a:rPr lang="en-GB" sz="2800" dirty="0" smtClean="0">
                    <a:ea typeface="Cambria Math"/>
                  </a:rPr>
                  <a:t>Remind that </a:t>
                </a:r>
                <a14:m>
                  <m:oMath xmlns:m="http://schemas.openxmlformats.org/officeDocument/2006/math">
                    <m:f>
                      <m:fPr>
                        <m:ctrlPr>
                          <a:rPr lang="it-IT" sz="2800" i="1" dirty="0">
                            <a:latin typeface="Cambria Math"/>
                            <a:ea typeface="Cambria Math"/>
                          </a:rPr>
                        </m:ctrlPr>
                      </m:fPr>
                      <m:num>
                        <m:sSup>
                          <m:sSupPr>
                            <m:ctrlPr>
                              <a:rPr lang="it-IT" sz="2800" i="1" dirty="0">
                                <a:latin typeface="Cambria Math"/>
                                <a:ea typeface="Cambria Math"/>
                              </a:rPr>
                            </m:ctrlPr>
                          </m:sSupPr>
                          <m:e>
                            <m:r>
                              <a:rPr lang="it-IT" sz="2800" i="1" dirty="0">
                                <a:latin typeface="Cambria Math"/>
                                <a:ea typeface="Cambria Math"/>
                              </a:rPr>
                              <m:t>𝑁</m:t>
                            </m:r>
                          </m:e>
                          <m:sup>
                            <m:r>
                              <a:rPr lang="it-IT" sz="2800" i="1" dirty="0">
                                <a:latin typeface="Cambria Math"/>
                                <a:ea typeface="Cambria Math"/>
                              </a:rPr>
                              <m:t>+</m:t>
                            </m:r>
                          </m:sup>
                        </m:sSup>
                      </m:num>
                      <m:den>
                        <m:sSup>
                          <m:sSupPr>
                            <m:ctrlPr>
                              <a:rPr lang="it-IT" sz="2800" i="1" dirty="0">
                                <a:latin typeface="Cambria Math"/>
                                <a:ea typeface="Cambria Math"/>
                              </a:rPr>
                            </m:ctrlPr>
                          </m:sSupPr>
                          <m:e>
                            <m:r>
                              <a:rPr lang="it-IT" sz="2800" i="1" dirty="0">
                                <a:latin typeface="Cambria Math"/>
                                <a:ea typeface="Cambria Math"/>
                              </a:rPr>
                              <m:t>𝑁</m:t>
                            </m:r>
                          </m:e>
                          <m:sup>
                            <m:r>
                              <a:rPr lang="it-IT" sz="2800" i="1" dirty="0">
                                <a:latin typeface="Cambria Math"/>
                                <a:ea typeface="Cambria Math"/>
                              </a:rPr>
                              <m:t>−</m:t>
                            </m:r>
                          </m:sup>
                        </m:sSup>
                      </m:den>
                    </m:f>
                    <m:r>
                      <a:rPr lang="it-IT" sz="2800" i="1" dirty="0">
                        <a:latin typeface="Cambria Math"/>
                        <a:ea typeface="Cambria Math"/>
                      </a:rPr>
                      <m:t>=</m:t>
                    </m:r>
                    <m:sSup>
                      <m:sSupPr>
                        <m:ctrlPr>
                          <a:rPr lang="it-IT" sz="2800" i="1" dirty="0">
                            <a:latin typeface="Cambria Math"/>
                            <a:ea typeface="Cambria Math"/>
                          </a:rPr>
                        </m:ctrlPr>
                      </m:sSupPr>
                      <m:e>
                        <m:r>
                          <a:rPr lang="it-IT" sz="2800" i="1" dirty="0">
                            <a:latin typeface="Cambria Math"/>
                            <a:ea typeface="Cambria Math"/>
                          </a:rPr>
                          <m:t>𝑒</m:t>
                        </m:r>
                      </m:e>
                      <m:sup>
                        <m:box>
                          <m:boxPr>
                            <m:ctrlPr>
                              <a:rPr lang="it-IT" sz="2800" i="1" dirty="0">
                                <a:latin typeface="Cambria Math"/>
                                <a:ea typeface="Cambria Math"/>
                              </a:rPr>
                            </m:ctrlPr>
                          </m:boxPr>
                          <m:e>
                            <m:argPr>
                              <m:argSz m:val="-1"/>
                            </m:argPr>
                            <m:f>
                              <m:fPr>
                                <m:ctrlPr>
                                  <a:rPr lang="it-IT" sz="2800" i="1" dirty="0">
                                    <a:latin typeface="Cambria Math"/>
                                    <a:ea typeface="Cambria Math"/>
                                  </a:rPr>
                                </m:ctrlPr>
                              </m:fPr>
                              <m:num>
                                <m:r>
                                  <a:rPr lang="it-IT" sz="2800" i="1" dirty="0">
                                    <a:latin typeface="Cambria Math"/>
                                    <a:ea typeface="Cambria Math"/>
                                  </a:rPr>
                                  <m:t>−</m:t>
                                </m:r>
                                <m:r>
                                  <a:rPr lang="it-IT" sz="2800" i="1" dirty="0">
                                    <a:latin typeface="Cambria Math"/>
                                    <a:ea typeface="Cambria Math"/>
                                  </a:rPr>
                                  <m:t>𝛾</m:t>
                                </m:r>
                                <m:r>
                                  <a:rPr lang="it-IT" sz="2800" i="1" dirty="0">
                                    <a:latin typeface="Cambria Math"/>
                                    <a:ea typeface="Cambria Math"/>
                                  </a:rPr>
                                  <m:t>ℏ</m:t>
                                </m:r>
                                <m:sSub>
                                  <m:sSubPr>
                                    <m:ctrlPr>
                                      <a:rPr lang="el-GR" sz="2800" i="1" dirty="0">
                                        <a:latin typeface="Cambria Math"/>
                                        <a:ea typeface="Cambria Math"/>
                                      </a:rPr>
                                    </m:ctrlPr>
                                  </m:sSubPr>
                                  <m:e>
                                    <m:r>
                                      <a:rPr lang="it-IT" sz="2800" i="1" dirty="0">
                                        <a:latin typeface="Cambria Math"/>
                                        <a:ea typeface="Cambria Math"/>
                                      </a:rPr>
                                      <m:t>𝐵</m:t>
                                    </m:r>
                                  </m:e>
                                  <m:sub>
                                    <m:r>
                                      <a:rPr lang="it-IT" sz="2800" i="1" dirty="0">
                                        <a:latin typeface="Cambria Math"/>
                                        <a:ea typeface="Cambria Math"/>
                                      </a:rPr>
                                      <m:t>0</m:t>
                                    </m:r>
                                  </m:sub>
                                </m:sSub>
                              </m:num>
                              <m:den>
                                <m:r>
                                  <a:rPr lang="it-IT" sz="2800" i="1" dirty="0">
                                    <a:latin typeface="Cambria Math"/>
                                    <a:ea typeface="Cambria Math"/>
                                  </a:rPr>
                                  <m:t>𝑘𝑇</m:t>
                                </m:r>
                              </m:den>
                            </m:f>
                          </m:e>
                        </m:box>
                      </m:sup>
                    </m:sSup>
                  </m:oMath>
                </a14:m>
                <a:endParaRPr lang="en-GB" sz="2800" dirty="0" smtClean="0">
                  <a:ea typeface="Cambria Math"/>
                </a:endParaRPr>
              </a:p>
              <a:p>
                <a:pPr marL="571500" indent="-571500" algn="l" eaLnBrk="1" hangingPunct="1">
                  <a:buFont typeface="Arial" pitchFamily="34" charset="0"/>
                  <a:buChar char="•"/>
                </a:pPr>
                <a:r>
                  <a:rPr lang="en-GB" sz="2800" dirty="0" smtClean="0">
                    <a:ea typeface="Cambria Math"/>
                  </a:rPr>
                  <a:t>Thus, in order to increase your signal you can either</a:t>
                </a:r>
              </a:p>
              <a:p>
                <a:pPr marL="1028700" lvl="1" indent="-571500" algn="l" eaLnBrk="1" hangingPunct="1">
                  <a:buFont typeface="Arial" pitchFamily="34" charset="0"/>
                  <a:buChar char="•"/>
                </a:pPr>
                <a:r>
                  <a:rPr lang="en-GB" sz="2800" dirty="0" smtClean="0">
                    <a:ea typeface="Cambria Math"/>
                  </a:rPr>
                  <a:t>Change </a:t>
                </a:r>
                <a14:m>
                  <m:oMath xmlns:m="http://schemas.openxmlformats.org/officeDocument/2006/math">
                    <m:r>
                      <a:rPr lang="it-IT" sz="2800" i="1" dirty="0" smtClean="0">
                        <a:latin typeface="Cambria Math"/>
                        <a:ea typeface="Cambria Math"/>
                      </a:rPr>
                      <m:t>𝑘</m:t>
                    </m:r>
                    <m:r>
                      <a:rPr lang="it-IT" sz="2800" b="0" i="1" dirty="0" smtClean="0">
                        <a:latin typeface="Cambria Math"/>
                        <a:ea typeface="Cambria Math"/>
                      </a:rPr>
                      <m:t>,</m:t>
                    </m:r>
                    <m:r>
                      <a:rPr lang="it-IT" sz="2800" i="1" dirty="0">
                        <a:latin typeface="Cambria Math"/>
                        <a:ea typeface="Cambria Math"/>
                      </a:rPr>
                      <m:t>ℏ</m:t>
                    </m:r>
                  </m:oMath>
                </a14:m>
                <a:r>
                  <a:rPr lang="en-GB" sz="2800" dirty="0" smtClean="0">
                    <a:ea typeface="Cambria Math"/>
                  </a:rPr>
                  <a:t> or </a:t>
                </a:r>
                <a14:m>
                  <m:oMath xmlns:m="http://schemas.openxmlformats.org/officeDocument/2006/math">
                    <m:r>
                      <a:rPr lang="it-IT" sz="2800" i="1" dirty="0">
                        <a:latin typeface="Cambria Math"/>
                        <a:ea typeface="Cambria Math"/>
                      </a:rPr>
                      <m:t>𝛾</m:t>
                    </m:r>
                    <m:r>
                      <a:rPr lang="it-IT" sz="2800" i="1" dirty="0">
                        <a:latin typeface="Cambria Math"/>
                        <a:ea typeface="Cambria Math"/>
                      </a:rPr>
                      <m:t> </m:t>
                    </m:r>
                  </m:oMath>
                </a14:m>
                <a:r>
                  <a:rPr lang="en-GB" sz="2800" dirty="0" smtClean="0">
                    <a:ea typeface="Cambria Math"/>
                  </a:rPr>
                  <a:t>(or even all 3)*</a:t>
                </a:r>
              </a:p>
              <a:p>
                <a:pPr marL="1028700" lvl="1" indent="-571500" algn="l" eaLnBrk="1" hangingPunct="1">
                  <a:buFont typeface="Arial" pitchFamily="34" charset="0"/>
                  <a:buChar char="•"/>
                </a:pPr>
                <a:r>
                  <a:rPr lang="en-GB" sz="2800" dirty="0" smtClean="0">
                    <a:ea typeface="Cambria Math"/>
                  </a:rPr>
                  <a:t>Decrease your T</a:t>
                </a:r>
              </a:p>
              <a:p>
                <a:pPr marL="1028700" lvl="1" indent="-571500" algn="l" eaLnBrk="1" hangingPunct="1">
                  <a:buFont typeface="Arial" pitchFamily="34" charset="0"/>
                  <a:buChar char="•"/>
                </a:pPr>
                <a:r>
                  <a:rPr lang="en-GB" sz="2800" dirty="0" smtClean="0">
                    <a:ea typeface="Cambria Math"/>
                  </a:rPr>
                  <a:t>Increase B</a:t>
                </a:r>
                <a:r>
                  <a:rPr lang="en-GB" sz="2800" baseline="-25000" dirty="0" smtClean="0">
                    <a:ea typeface="Cambria Math"/>
                  </a:rPr>
                  <a:t>0</a:t>
                </a:r>
              </a:p>
              <a:p>
                <a:pPr marL="571500" indent="-571500" algn="l" eaLnBrk="1" hangingPunct="1">
                  <a:buFont typeface="Arial" pitchFamily="34" charset="0"/>
                  <a:buChar char="•"/>
                </a:pPr>
                <a:r>
                  <a:rPr lang="en-GB" sz="2800" dirty="0" smtClean="0">
                    <a:ea typeface="Cambria Math"/>
                  </a:rPr>
                  <a:t>I guess you prefer the latter…</a:t>
                </a:r>
              </a:p>
              <a:p>
                <a:pPr marL="571500" indent="-571500" algn="l" eaLnBrk="1" hangingPunct="1">
                  <a:buFont typeface="Arial" pitchFamily="34" charset="0"/>
                  <a:buChar char="•"/>
                </a:pPr>
                <a:endParaRPr lang="en-GB" sz="2800" dirty="0">
                  <a:ea typeface="Cambria Math"/>
                </a:endParaRPr>
              </a:p>
              <a:p>
                <a:pPr algn="l" eaLnBrk="1" hangingPunct="1"/>
                <a:endParaRPr lang="en-GB" sz="2000" dirty="0" smtClean="0">
                  <a:ea typeface="Cambria Math"/>
                </a:endParaRPr>
              </a:p>
              <a:p>
                <a:pPr algn="l" eaLnBrk="1" hangingPunct="1"/>
                <a:r>
                  <a:rPr lang="en-GB" sz="2000" dirty="0" smtClean="0">
                    <a:ea typeface="Cambria Math"/>
                  </a:rPr>
                  <a:t>*Physicists are a bit sensitive about constants, don’t attempt to do that (especially for</a:t>
                </a:r>
                <a14:m>
                  <m:oMath xmlns:m="http://schemas.openxmlformats.org/officeDocument/2006/math">
                    <m:r>
                      <a:rPr lang="it-IT" sz="2000" b="0" i="0" dirty="0" smtClean="0">
                        <a:latin typeface="Cambria Math"/>
                        <a:ea typeface="Cambria Math"/>
                      </a:rPr>
                      <m:t> </m:t>
                    </m:r>
                    <m:r>
                      <a:rPr lang="it-IT" sz="2000" i="1" dirty="0">
                        <a:latin typeface="Cambria Math"/>
                        <a:ea typeface="Cambria Math"/>
                      </a:rPr>
                      <m:t>ℏ</m:t>
                    </m:r>
                  </m:oMath>
                </a14:m>
                <a:r>
                  <a:rPr lang="en-GB" sz="2000" dirty="0" smtClean="0">
                    <a:ea typeface="Cambria Math"/>
                  </a:rPr>
                  <a:t>) in presence of one of them.</a:t>
                </a:r>
              </a:p>
              <a:p>
                <a:pPr marL="571500" indent="-571500" algn="l" eaLnBrk="1" hangingPunct="1">
                  <a:buFont typeface="Arial" pitchFamily="34" charset="0"/>
                  <a:buChar char="•"/>
                </a:pPr>
                <a:endParaRPr lang="it-IT" sz="2800" dirty="0" smtClean="0">
                  <a:ea typeface="Cambria Math"/>
                </a:endParaRPr>
              </a:p>
              <a:p>
                <a:pPr marL="571500" indent="-571500" algn="l" eaLnBrk="1" hangingPunct="1">
                  <a:buFont typeface="Arial" pitchFamily="34" charset="0"/>
                  <a:buChar char="•"/>
                </a:pPr>
                <a:endParaRPr lang="it-IT" sz="2800" dirty="0">
                  <a:ea typeface="Cambria Math"/>
                </a:endParaRPr>
              </a:p>
              <a:p>
                <a:pPr marL="571500"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a:p>
            </p:txBody>
          </p:sp>
        </mc:Choice>
        <mc:Fallback xmlns="">
          <p:sp>
            <p:nvSpPr>
              <p:cNvPr id="6" name="Title 1"/>
              <p:cNvSpPr txBox="1">
                <a:spLocks noRot="1" noChangeAspect="1" noMove="1" noResize="1" noEditPoints="1" noAdjustHandles="1" noChangeArrowheads="1" noChangeShapeType="1" noTextEdit="1"/>
              </p:cNvSpPr>
              <p:nvPr/>
            </p:nvSpPr>
            <p:spPr>
              <a:xfrm>
                <a:off x="-18143" y="304800"/>
                <a:ext cx="9144000" cy="3352800"/>
              </a:xfrm>
              <a:prstGeom prst="rect">
                <a:avLst/>
              </a:prstGeom>
              <a:blipFill rotWithShape="1">
                <a:blip r:embed="rId2"/>
                <a:stretch>
                  <a:fillRect l="-1133" b="-70182"/>
                </a:stretch>
              </a:blipFill>
            </p:spPr>
            <p:txBody>
              <a:bodyPr/>
              <a:lstStyle/>
              <a:p>
                <a:r>
                  <a:rPr lang="it-IT">
                    <a:noFill/>
                  </a:rPr>
                  <a:t> </a:t>
                </a:r>
              </a:p>
            </p:txBody>
          </p:sp>
        </mc:Fallback>
      </mc:AlternateContent>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14</a:t>
            </a:fld>
            <a:endParaRPr lang="en-US"/>
          </a:p>
        </p:txBody>
      </p:sp>
    </p:spTree>
    <p:extLst>
      <p:ext uri="{BB962C8B-B14F-4D97-AF65-F5344CB8AC3E}">
        <p14:creationId xmlns:p14="http://schemas.microsoft.com/office/powerpoint/2010/main" val="30841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a:xfrm>
            <a:off x="0" y="0"/>
            <a:ext cx="91440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err="1" smtClean="0"/>
              <a:t>Permanent</a:t>
            </a:r>
            <a:r>
              <a:rPr lang="it-IT" dirty="0" smtClean="0"/>
              <a:t> </a:t>
            </a:r>
            <a:r>
              <a:rPr lang="it-IT" dirty="0" err="1" smtClean="0"/>
              <a:t>magnets</a:t>
            </a:r>
            <a:endParaRPr lang="it-IT" dirty="0"/>
          </a:p>
        </p:txBody>
      </p:sp>
      <p:pic>
        <p:nvPicPr>
          <p:cNvPr id="172034" name="Picture 2" descr="C:\Users\Federico\Desktop\Teaching\Presentazioni\FINAL\02_TecnologiaSistemiMR\Perman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15" y="1422400"/>
            <a:ext cx="4786086" cy="48951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itle 1"/>
              <p:cNvSpPr txBox="1">
                <a:spLocks/>
              </p:cNvSpPr>
              <p:nvPr/>
            </p:nvSpPr>
            <p:spPr>
              <a:xfrm>
                <a:off x="4800601" y="1447800"/>
                <a:ext cx="4343399" cy="50292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Bef>
                    <a:spcPts val="0"/>
                  </a:spcBef>
                  <a:spcAft>
                    <a:spcPts val="0"/>
                  </a:spcAft>
                  <a:defRPr/>
                </a:pPr>
                <a:r>
                  <a:rPr lang="en-US" sz="2800" dirty="0" smtClean="0">
                    <a:solidFill>
                      <a:srgbClr val="00B050"/>
                    </a:solidFill>
                    <a:latin typeface="Calibri" pitchFamily="34" charset="0"/>
                    <a:sym typeface="Wingdings" pitchFamily="2" charset="2"/>
                  </a:rPr>
                  <a:t></a:t>
                </a:r>
              </a:p>
              <a:p>
                <a:pPr marL="571500" indent="-571500" algn="l" eaLnBrk="1" hangingPunct="1">
                  <a:buFont typeface="Arial" pitchFamily="34" charset="0"/>
                  <a:buChar char="•"/>
                </a:pPr>
                <a:r>
                  <a:rPr lang="en-GB" sz="2800" dirty="0" smtClean="0">
                    <a:ea typeface="Cambria Math"/>
                  </a:rPr>
                  <a:t>Cheap</a:t>
                </a:r>
              </a:p>
              <a:p>
                <a:pPr marL="571500" indent="-571500" algn="l" eaLnBrk="1" hangingPunct="1">
                  <a:buFont typeface="Arial" pitchFamily="34" charset="0"/>
                  <a:buChar char="•"/>
                </a:pPr>
                <a:r>
                  <a:rPr lang="en-GB" sz="2800" dirty="0" smtClean="0">
                    <a:ea typeface="Cambria Math"/>
                  </a:rPr>
                  <a:t>Stable</a:t>
                </a:r>
              </a:p>
              <a:p>
                <a:pPr marL="571500" indent="-571500" algn="l" eaLnBrk="1" hangingPunct="1">
                  <a:buFont typeface="Arial" pitchFamily="34" charset="0"/>
                  <a:buChar char="•"/>
                </a:pPr>
                <a:r>
                  <a:rPr lang="en-GB" sz="2800" dirty="0" smtClean="0">
                    <a:ea typeface="Cambria Math"/>
                  </a:rPr>
                  <a:t>Little stray field</a:t>
                </a:r>
              </a:p>
              <a:p>
                <a:pPr eaLnBrk="1" hangingPunct="1"/>
                <a:r>
                  <a:rPr lang="en-US" sz="2800" dirty="0" smtClean="0">
                    <a:solidFill>
                      <a:srgbClr val="FF0000"/>
                    </a:solidFill>
                    <a:sym typeface="Wingdings" pitchFamily="2" charset="2"/>
                  </a:rPr>
                  <a:t></a:t>
                </a:r>
              </a:p>
              <a:p>
                <a:pPr marL="457200" indent="-457200" algn="l" eaLnBrk="1" hangingPunct="1">
                  <a:buFont typeface="Arial" pitchFamily="34" charset="0"/>
                  <a:buChar char="•"/>
                </a:pPr>
                <a:r>
                  <a:rPr lang="it-IT" sz="2800" dirty="0" err="1" smtClean="0"/>
                  <a:t>Heavy</a:t>
                </a:r>
                <a:r>
                  <a:rPr lang="it-IT" sz="2800" dirty="0" smtClean="0"/>
                  <a:t> (up to 100 T)</a:t>
                </a:r>
              </a:p>
              <a:p>
                <a:pPr marL="457200" indent="-457200" algn="l" eaLnBrk="1" hangingPunct="1">
                  <a:buFont typeface="Arial" pitchFamily="34" charset="0"/>
                  <a:buChar char="•"/>
                </a:pPr>
                <a:r>
                  <a:rPr lang="it-IT" sz="2800" dirty="0" smtClean="0"/>
                  <a:t>Up to </a:t>
                </a:r>
                <a14:m>
                  <m:oMath xmlns:m="http://schemas.openxmlformats.org/officeDocument/2006/math">
                    <m:r>
                      <a:rPr lang="en-GB" sz="2800" i="1" smtClean="0">
                        <a:latin typeface="Cambria Math"/>
                        <a:ea typeface="Cambria Math"/>
                      </a:rPr>
                      <m:t>≈</m:t>
                    </m:r>
                    <m:r>
                      <a:rPr lang="it-IT" sz="2800" b="0" i="1" smtClean="0">
                        <a:latin typeface="Cambria Math"/>
                        <a:ea typeface="Cambria Math"/>
                      </a:rPr>
                      <m:t>0.3 </m:t>
                    </m:r>
                    <m:r>
                      <a:rPr lang="it-IT" sz="2800" b="0" i="1" smtClean="0">
                        <a:latin typeface="Cambria Math"/>
                        <a:ea typeface="Cambria Math"/>
                      </a:rPr>
                      <m:t>𝑇</m:t>
                    </m:r>
                  </m:oMath>
                </a14:m>
                <a:endParaRPr lang="it-IT" sz="2800" dirty="0" smtClean="0"/>
              </a:p>
              <a:p>
                <a:pPr marL="457200" indent="-457200" algn="l" eaLnBrk="1" hangingPunct="1">
                  <a:buFont typeface="Arial" pitchFamily="34" charset="0"/>
                  <a:buChar char="•"/>
                </a:pPr>
                <a:r>
                  <a:rPr lang="it-IT" sz="2800" dirty="0" err="1" smtClean="0"/>
                  <a:t>Huge</a:t>
                </a:r>
                <a:r>
                  <a:rPr lang="it-IT" sz="2800" dirty="0" smtClean="0"/>
                  <a:t> </a:t>
                </a:r>
                <a:r>
                  <a:rPr lang="it-IT" sz="2800" dirty="0" err="1" smtClean="0"/>
                  <a:t>eddy</a:t>
                </a:r>
                <a:r>
                  <a:rPr lang="it-IT" sz="2800" dirty="0" smtClean="0"/>
                  <a:t> </a:t>
                </a:r>
                <a:r>
                  <a:rPr lang="it-IT" sz="2800" dirty="0" err="1" smtClean="0"/>
                  <a:t>currents</a:t>
                </a:r>
                <a:endParaRPr lang="it-IT" sz="2800" dirty="0" smtClean="0"/>
              </a:p>
              <a:p>
                <a:pPr marL="457200" indent="-457200" algn="l" eaLnBrk="1" hangingPunct="1">
                  <a:buFont typeface="Arial" pitchFamily="34" charset="0"/>
                  <a:buChar char="•"/>
                </a:pPr>
                <a:r>
                  <a:rPr lang="it-IT" sz="2800" dirty="0" err="1" smtClean="0"/>
                  <a:t>Require</a:t>
                </a:r>
                <a:r>
                  <a:rPr lang="it-IT" sz="2800" dirty="0" smtClean="0"/>
                  <a:t> precise T control</a:t>
                </a:r>
                <a:endParaRPr lang="it-IT" sz="2800" dirty="0"/>
              </a:p>
              <a:p>
                <a:pPr marL="571500" indent="-571500" algn="l" eaLnBrk="1" hangingPunct="1">
                  <a:buFont typeface="Arial" pitchFamily="34" charset="0"/>
                  <a:buChar char="•"/>
                </a:pPr>
                <a:endParaRPr lang="it-IT" sz="2800" dirty="0" smtClean="0"/>
              </a:p>
              <a:p>
                <a:pPr marL="571500" indent="-571500" algn="l" eaLnBrk="1" hangingPunct="1">
                  <a:buFont typeface="Arial" pitchFamily="34" charset="0"/>
                  <a:buChar char="•"/>
                </a:pPr>
                <a:endParaRPr lang="it-IT" sz="2800" dirty="0" smtClean="0"/>
              </a:p>
              <a:p>
                <a:pPr marL="1028700" lvl="1" indent="-571500" algn="l" eaLnBrk="1" hangingPunct="1">
                  <a:buFont typeface="Arial" pitchFamily="34" charset="0"/>
                  <a:buChar char="•"/>
                </a:pPr>
                <a:endParaRPr lang="en-GB" sz="2800" dirty="0" smtClean="0">
                  <a:ea typeface="Cambria Math"/>
                </a:endParaRPr>
              </a:p>
              <a:p>
                <a:pPr marL="1028700" lvl="1" indent="-571500" algn="l" eaLnBrk="1" hangingPunct="1">
                  <a:buFont typeface="Arial" pitchFamily="34" charset="0"/>
                  <a:buChar char="•"/>
                </a:pPr>
                <a:endParaRPr lang="en-GB" sz="2800" dirty="0" smtClean="0">
                  <a:ea typeface="Cambria Math"/>
                </a:endParaRPr>
              </a:p>
              <a:p>
                <a:pPr marL="571500" indent="-571500" algn="l" eaLnBrk="1" hangingPunct="1">
                  <a:buFont typeface="Arial" pitchFamily="34" charset="0"/>
                  <a:buChar char="•"/>
                </a:pPr>
                <a:endParaRPr lang="it-IT" sz="2800" dirty="0" smtClean="0">
                  <a:ea typeface="Cambria Math"/>
                </a:endParaRPr>
              </a:p>
              <a:p>
                <a:pPr marL="571500" indent="-571500" algn="l" eaLnBrk="1" hangingPunct="1">
                  <a:buFont typeface="Arial" pitchFamily="34" charset="0"/>
                  <a:buChar char="•"/>
                </a:pPr>
                <a:endParaRPr lang="it-IT" sz="2800" dirty="0">
                  <a:ea typeface="Cambria Math"/>
                </a:endParaRPr>
              </a:p>
              <a:p>
                <a:pPr marL="571500"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a:p>
            </p:txBody>
          </p:sp>
        </mc:Choice>
        <mc:Fallback xmlns="">
          <p:sp>
            <p:nvSpPr>
              <p:cNvPr id="6" name="Title 1"/>
              <p:cNvSpPr txBox="1">
                <a:spLocks noRot="1" noChangeAspect="1" noMove="1" noResize="1" noEditPoints="1" noAdjustHandles="1" noChangeArrowheads="1" noChangeShapeType="1" noTextEdit="1"/>
              </p:cNvSpPr>
              <p:nvPr/>
            </p:nvSpPr>
            <p:spPr>
              <a:xfrm>
                <a:off x="4800601" y="1447800"/>
                <a:ext cx="4343399" cy="5029200"/>
              </a:xfrm>
              <a:prstGeom prst="rect">
                <a:avLst/>
              </a:prstGeom>
              <a:blipFill rotWithShape="1">
                <a:blip r:embed="rId3"/>
                <a:stretch>
                  <a:fillRect l="-2528" t="-1455"/>
                </a:stretch>
              </a:blipFill>
            </p:spPr>
            <p:txBody>
              <a:bodyPr/>
              <a:lstStyle/>
              <a:p>
                <a:r>
                  <a:rPr lang="it-IT">
                    <a:noFill/>
                  </a:rPr>
                  <a:t> </a:t>
                </a:r>
              </a:p>
            </p:txBody>
          </p:sp>
        </mc:Fallback>
      </mc:AlternateContent>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15</a:t>
            </a:fld>
            <a:endParaRPr lang="en-US"/>
          </a:p>
        </p:txBody>
      </p:sp>
    </p:spTree>
    <p:extLst>
      <p:ext uri="{BB962C8B-B14F-4D97-AF65-F5344CB8AC3E}">
        <p14:creationId xmlns:p14="http://schemas.microsoft.com/office/powerpoint/2010/main" val="89417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a:xfrm>
            <a:off x="0" y="0"/>
            <a:ext cx="91440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smtClean="0"/>
              <a:t>(resistive) </a:t>
            </a:r>
            <a:r>
              <a:rPr lang="it-IT" dirty="0" err="1" smtClean="0"/>
              <a:t>electromagnets</a:t>
            </a:r>
            <a:endParaRPr lang="it-IT" dirty="0"/>
          </a:p>
        </p:txBody>
      </p:sp>
      <p:pic>
        <p:nvPicPr>
          <p:cNvPr id="172035" name="Picture 3" descr="C:\Users\Federico\Desktop\Teaching\Presentazioni\FINAL\02_TecnologiaSistemiMR\ResistiveInterventio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18771"/>
            <a:ext cx="2919263" cy="27722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itle 1"/>
              <p:cNvSpPr txBox="1">
                <a:spLocks/>
              </p:cNvSpPr>
              <p:nvPr/>
            </p:nvSpPr>
            <p:spPr>
              <a:xfrm>
                <a:off x="3962401" y="1418770"/>
                <a:ext cx="5181600" cy="528683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Bef>
                    <a:spcPts val="0"/>
                  </a:spcBef>
                  <a:spcAft>
                    <a:spcPts val="0"/>
                  </a:spcAft>
                  <a:defRPr/>
                </a:pPr>
                <a:r>
                  <a:rPr lang="en-US" sz="2800" dirty="0" smtClean="0">
                    <a:solidFill>
                      <a:srgbClr val="00B050"/>
                    </a:solidFill>
                    <a:latin typeface="Calibri" pitchFamily="34" charset="0"/>
                    <a:sym typeface="Wingdings" pitchFamily="2" charset="2"/>
                  </a:rPr>
                  <a:t></a:t>
                </a:r>
              </a:p>
              <a:p>
                <a:pPr marL="571500" indent="-571500" algn="l" eaLnBrk="1" hangingPunct="1">
                  <a:buFont typeface="Arial" pitchFamily="34" charset="0"/>
                  <a:buChar char="•"/>
                </a:pPr>
                <a:r>
                  <a:rPr lang="en-GB" sz="2800" dirty="0" smtClean="0">
                    <a:ea typeface="Cambria Math"/>
                  </a:rPr>
                  <a:t>Relatively cheap and light</a:t>
                </a:r>
              </a:p>
              <a:p>
                <a:pPr marL="571500" indent="-571500" algn="l" eaLnBrk="1" hangingPunct="1">
                  <a:buFont typeface="Arial" pitchFamily="34" charset="0"/>
                  <a:buChar char="•"/>
                </a:pPr>
                <a:r>
                  <a:rPr lang="en-GB" sz="2800" dirty="0" smtClean="0">
                    <a:ea typeface="Cambria Math"/>
                  </a:rPr>
                  <a:t>Can be switched off (interventional MRI)</a:t>
                </a:r>
              </a:p>
              <a:p>
                <a:pPr eaLnBrk="1" hangingPunct="1"/>
                <a:r>
                  <a:rPr lang="en-US" sz="2800" dirty="0" smtClean="0">
                    <a:solidFill>
                      <a:srgbClr val="FF0000"/>
                    </a:solidFill>
                    <a:sym typeface="Wingdings" pitchFamily="2" charset="2"/>
                  </a:rPr>
                  <a:t></a:t>
                </a:r>
              </a:p>
              <a:p>
                <a:pPr marL="457200" indent="-457200" algn="l" eaLnBrk="1" hangingPunct="1">
                  <a:buFont typeface="Arial" pitchFamily="34" charset="0"/>
                  <a:buChar char="•"/>
                </a:pPr>
                <a:r>
                  <a:rPr lang="it-IT" sz="2800" dirty="0" smtClean="0"/>
                  <a:t>Up to </a:t>
                </a:r>
                <a14:m>
                  <m:oMath xmlns:m="http://schemas.openxmlformats.org/officeDocument/2006/math">
                    <m:r>
                      <a:rPr lang="en-GB" sz="2800" i="1" smtClean="0">
                        <a:latin typeface="Cambria Math"/>
                        <a:ea typeface="Cambria Math"/>
                      </a:rPr>
                      <m:t>≈</m:t>
                    </m:r>
                    <m:r>
                      <a:rPr lang="it-IT" sz="2800" b="0" i="1" smtClean="0">
                        <a:latin typeface="Cambria Math"/>
                        <a:ea typeface="Cambria Math"/>
                      </a:rPr>
                      <m:t>0.5 </m:t>
                    </m:r>
                    <m:r>
                      <a:rPr lang="it-IT" sz="2800" b="0" i="1" smtClean="0">
                        <a:latin typeface="Cambria Math"/>
                        <a:ea typeface="Cambria Math"/>
                      </a:rPr>
                      <m:t>𝑇</m:t>
                    </m:r>
                  </m:oMath>
                </a14:m>
                <a:endParaRPr lang="it-IT" sz="2800" dirty="0" smtClean="0"/>
              </a:p>
              <a:p>
                <a:pPr marL="457200" indent="-457200" algn="l" eaLnBrk="1" hangingPunct="1">
                  <a:buFont typeface="Arial" pitchFamily="34" charset="0"/>
                  <a:buChar char="•"/>
                </a:pPr>
                <a:r>
                  <a:rPr lang="en-GB" sz="2800" dirty="0" smtClean="0"/>
                  <a:t>Require precise flux stabilization (via retroaction)</a:t>
                </a:r>
              </a:p>
              <a:p>
                <a:pPr marL="457200" indent="-457200" algn="l" eaLnBrk="1" hangingPunct="1">
                  <a:buFont typeface="Arial" pitchFamily="34" charset="0"/>
                  <a:buChar char="•"/>
                </a:pPr>
                <a:r>
                  <a:rPr lang="en-GB" sz="2800" dirty="0" smtClean="0"/>
                  <a:t>Large consumption of electrical power (tenths of kW)</a:t>
                </a:r>
              </a:p>
              <a:p>
                <a:pPr marL="457200" indent="-457200" algn="l" eaLnBrk="1" hangingPunct="1">
                  <a:buFont typeface="Arial" pitchFamily="34" charset="0"/>
                  <a:buChar char="•"/>
                </a:pPr>
                <a:r>
                  <a:rPr lang="en-GB" sz="2800" dirty="0" smtClean="0"/>
                  <a:t>Require correspondingly huge cooling plants</a:t>
                </a:r>
              </a:p>
              <a:p>
                <a:pPr marL="457200" indent="-457200" algn="l" eaLnBrk="1" hangingPunct="1">
                  <a:buFont typeface="Arial" pitchFamily="34" charset="0"/>
                  <a:buChar char="•"/>
                </a:pPr>
                <a:endParaRPr lang="it-IT" sz="2800" dirty="0"/>
              </a:p>
              <a:p>
                <a:pPr marL="571500" indent="-571500" algn="l" eaLnBrk="1" hangingPunct="1">
                  <a:buFont typeface="Arial" pitchFamily="34" charset="0"/>
                  <a:buChar char="•"/>
                </a:pPr>
                <a:endParaRPr lang="it-IT" sz="2800" dirty="0" smtClean="0"/>
              </a:p>
              <a:p>
                <a:pPr marL="571500" indent="-571500" algn="l" eaLnBrk="1" hangingPunct="1">
                  <a:buFont typeface="Arial" pitchFamily="34" charset="0"/>
                  <a:buChar char="•"/>
                </a:pPr>
                <a:endParaRPr lang="it-IT" sz="2800" dirty="0" smtClean="0"/>
              </a:p>
              <a:p>
                <a:pPr marL="1028700" lvl="1" indent="-571500" algn="l" eaLnBrk="1" hangingPunct="1">
                  <a:buFont typeface="Arial" pitchFamily="34" charset="0"/>
                  <a:buChar char="•"/>
                </a:pPr>
                <a:endParaRPr lang="en-GB" sz="2800" dirty="0" smtClean="0">
                  <a:ea typeface="Cambria Math"/>
                </a:endParaRPr>
              </a:p>
              <a:p>
                <a:pPr marL="1028700" lvl="1" indent="-571500" algn="l" eaLnBrk="1" hangingPunct="1">
                  <a:buFont typeface="Arial" pitchFamily="34" charset="0"/>
                  <a:buChar char="•"/>
                </a:pPr>
                <a:endParaRPr lang="en-GB" sz="2800" dirty="0" smtClean="0">
                  <a:ea typeface="Cambria Math"/>
                </a:endParaRPr>
              </a:p>
              <a:p>
                <a:pPr marL="571500" indent="-571500" algn="l" eaLnBrk="1" hangingPunct="1">
                  <a:buFont typeface="Arial" pitchFamily="34" charset="0"/>
                  <a:buChar char="•"/>
                </a:pPr>
                <a:endParaRPr lang="it-IT" sz="2800" dirty="0" smtClean="0">
                  <a:ea typeface="Cambria Math"/>
                </a:endParaRPr>
              </a:p>
              <a:p>
                <a:pPr marL="571500" indent="-571500" algn="l" eaLnBrk="1" hangingPunct="1">
                  <a:buFont typeface="Arial" pitchFamily="34" charset="0"/>
                  <a:buChar char="•"/>
                </a:pPr>
                <a:endParaRPr lang="it-IT" sz="2800" dirty="0">
                  <a:ea typeface="Cambria Math"/>
                </a:endParaRPr>
              </a:p>
              <a:p>
                <a:pPr marL="571500"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a:p>
            </p:txBody>
          </p:sp>
        </mc:Choice>
        <mc:Fallback xmlns="">
          <p:sp>
            <p:nvSpPr>
              <p:cNvPr id="6" name="Title 1"/>
              <p:cNvSpPr txBox="1">
                <a:spLocks noRot="1" noChangeAspect="1" noMove="1" noResize="1" noEditPoints="1" noAdjustHandles="1" noChangeArrowheads="1" noChangeShapeType="1" noTextEdit="1"/>
              </p:cNvSpPr>
              <p:nvPr/>
            </p:nvSpPr>
            <p:spPr>
              <a:xfrm>
                <a:off x="3962401" y="1418770"/>
                <a:ext cx="5181600" cy="5286830"/>
              </a:xfrm>
              <a:prstGeom prst="rect">
                <a:avLst/>
              </a:prstGeom>
              <a:blipFill rotWithShape="1">
                <a:blip r:embed="rId3"/>
                <a:stretch>
                  <a:fillRect l="-2000" t="-1384" r="-3412" b="-1961"/>
                </a:stretch>
              </a:blipFill>
            </p:spPr>
            <p:txBody>
              <a:bodyPr/>
              <a:lstStyle/>
              <a:p>
                <a:r>
                  <a:rPr lang="it-IT">
                    <a:noFill/>
                  </a:rPr>
                  <a:t> </a:t>
                </a:r>
              </a:p>
            </p:txBody>
          </p:sp>
        </mc:Fallback>
      </mc:AlternateContent>
      <p:pic>
        <p:nvPicPr>
          <p:cNvPr id="173058" name="Picture 2" descr="http://www.cyberphysics.co.uk/topics/magnetsm/solenoid.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330" y="4572000"/>
            <a:ext cx="3226670" cy="1844428"/>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16</a:t>
            </a:fld>
            <a:endParaRPr lang="en-US"/>
          </a:p>
        </p:txBody>
      </p:sp>
    </p:spTree>
    <p:extLst>
      <p:ext uri="{BB962C8B-B14F-4D97-AF65-F5344CB8AC3E}">
        <p14:creationId xmlns:p14="http://schemas.microsoft.com/office/powerpoint/2010/main" val="263406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descr="SFH 3T Tim Tri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4" y="4231245"/>
            <a:ext cx="4017282" cy="2601355"/>
          </a:xfrm>
          <a:prstGeom prst="rect">
            <a:avLst/>
          </a:prstGeom>
          <a:noFill/>
          <a:extLst>
            <a:ext uri="{909E8E84-426E-40DD-AFC4-6F175D3DCCD1}">
              <a14:hiddenFill xmlns:a14="http://schemas.microsoft.com/office/drawing/2010/main">
                <a:solidFill>
                  <a:srgbClr val="FFFFFF"/>
                </a:solidFill>
              </a14:hiddenFill>
            </a:ext>
          </a:extLst>
        </p:spPr>
      </p:pic>
      <p:sp>
        <p:nvSpPr>
          <p:cNvPr id="12" name="Titolo 1"/>
          <p:cNvSpPr txBox="1">
            <a:spLocks/>
          </p:cNvSpPr>
          <p:nvPr/>
        </p:nvSpPr>
        <p:spPr>
          <a:xfrm>
            <a:off x="0" y="0"/>
            <a:ext cx="91440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err="1" smtClean="0"/>
              <a:t>Superconducting</a:t>
            </a:r>
            <a:r>
              <a:rPr lang="it-IT" dirty="0" smtClean="0"/>
              <a:t> </a:t>
            </a:r>
            <a:r>
              <a:rPr lang="it-IT" dirty="0" err="1" smtClean="0"/>
              <a:t>magnets</a:t>
            </a:r>
            <a:endParaRPr lang="it-IT" dirty="0"/>
          </a:p>
        </p:txBody>
      </p:sp>
      <p:pic>
        <p:nvPicPr>
          <p:cNvPr id="174082" name="Picture 2" descr="http://www.nmr.unsw.edu.au/images/Bruker%20AvanceIII%20700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0" y="1418769"/>
            <a:ext cx="2086430" cy="278389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957918" y="1418770"/>
            <a:ext cx="5186083" cy="482963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Bef>
                <a:spcPts val="0"/>
              </a:spcBef>
              <a:spcAft>
                <a:spcPts val="0"/>
              </a:spcAft>
              <a:defRPr/>
            </a:pPr>
            <a:r>
              <a:rPr lang="en-US" sz="2400" dirty="0" smtClean="0">
                <a:solidFill>
                  <a:srgbClr val="00B050"/>
                </a:solidFill>
                <a:latin typeface="Calibri" pitchFamily="34" charset="0"/>
                <a:sym typeface="Wingdings" pitchFamily="2" charset="2"/>
              </a:rPr>
              <a:t></a:t>
            </a:r>
          </a:p>
          <a:p>
            <a:pPr marL="571500" indent="-571500" algn="l" eaLnBrk="1" hangingPunct="1">
              <a:buFont typeface="Arial" pitchFamily="34" charset="0"/>
              <a:buChar char="•"/>
            </a:pPr>
            <a:r>
              <a:rPr lang="en-GB" sz="2400" dirty="0" smtClean="0">
                <a:ea typeface="Cambria Math"/>
              </a:rPr>
              <a:t>Can reach very high magnetic fields:</a:t>
            </a:r>
          </a:p>
          <a:p>
            <a:pPr marL="1028700" lvl="1" indent="-571500" algn="l" eaLnBrk="1" hangingPunct="1">
              <a:buFont typeface="Arial" pitchFamily="34" charset="0"/>
              <a:buChar char="•"/>
            </a:pPr>
            <a:r>
              <a:rPr lang="en-GB" sz="1600" dirty="0" smtClean="0">
                <a:ea typeface="Cambria Math"/>
              </a:rPr>
              <a:t>3T current clinical use</a:t>
            </a:r>
          </a:p>
          <a:p>
            <a:pPr marL="1028700" lvl="1" indent="-571500" algn="l" eaLnBrk="1" hangingPunct="1">
              <a:buFont typeface="Arial" pitchFamily="34" charset="0"/>
              <a:buChar char="•"/>
            </a:pPr>
            <a:r>
              <a:rPr lang="en-GB" sz="1600" dirty="0" smtClean="0">
                <a:ea typeface="Cambria Math"/>
              </a:rPr>
              <a:t>7T for humans in an increasing number of research </a:t>
            </a:r>
            <a:r>
              <a:rPr lang="en-GB" sz="1600" dirty="0" err="1" smtClean="0">
                <a:ea typeface="Cambria Math"/>
              </a:rPr>
              <a:t>centers</a:t>
            </a:r>
            <a:endParaRPr lang="en-GB" sz="1600" dirty="0" smtClean="0">
              <a:ea typeface="Cambria Math"/>
            </a:endParaRPr>
          </a:p>
          <a:p>
            <a:pPr marL="1028700" lvl="1" indent="-571500" algn="l" eaLnBrk="1" hangingPunct="1">
              <a:buFont typeface="Arial" pitchFamily="34" charset="0"/>
              <a:buChar char="•"/>
            </a:pPr>
            <a:r>
              <a:rPr lang="en-GB" sz="1600" dirty="0" smtClean="0">
                <a:ea typeface="Cambria Math"/>
              </a:rPr>
              <a:t>9.4 </a:t>
            </a:r>
            <a:r>
              <a:rPr lang="en-GB" sz="1600" dirty="0" err="1" smtClean="0">
                <a:ea typeface="Cambria Math"/>
              </a:rPr>
              <a:t>Tand</a:t>
            </a:r>
            <a:r>
              <a:rPr lang="en-GB" sz="1600" dirty="0" smtClean="0">
                <a:ea typeface="Cambria Math"/>
              </a:rPr>
              <a:t> 11.5 T built some prototypes</a:t>
            </a:r>
          </a:p>
          <a:p>
            <a:pPr marL="1028700" lvl="1" indent="-571500" algn="l" eaLnBrk="1" hangingPunct="1">
              <a:buFont typeface="Arial" pitchFamily="34" charset="0"/>
              <a:buChar char="•"/>
            </a:pPr>
            <a:r>
              <a:rPr lang="en-GB" sz="1600" dirty="0" smtClean="0">
                <a:ea typeface="Cambria Math"/>
              </a:rPr>
              <a:t>16 T for small animals</a:t>
            </a:r>
          </a:p>
          <a:p>
            <a:pPr marL="1028700" lvl="1" indent="-571500" algn="l" eaLnBrk="1" hangingPunct="1">
              <a:buFont typeface="Arial" pitchFamily="34" charset="0"/>
              <a:buChar char="•"/>
            </a:pPr>
            <a:r>
              <a:rPr lang="en-GB" sz="1600" dirty="0" smtClean="0">
                <a:ea typeface="Cambria Math"/>
              </a:rPr>
              <a:t>20 T for in vitro studies</a:t>
            </a:r>
            <a:endParaRPr lang="en-GB" sz="2400" dirty="0" smtClean="0">
              <a:ea typeface="Cambria Math"/>
            </a:endParaRPr>
          </a:p>
          <a:p>
            <a:pPr marL="571500" indent="-571500" algn="l" eaLnBrk="1" hangingPunct="1">
              <a:buFont typeface="Arial" pitchFamily="34" charset="0"/>
              <a:buChar char="•"/>
            </a:pPr>
            <a:r>
              <a:rPr lang="en-GB" sz="2400" dirty="0">
                <a:ea typeface="Cambria Math"/>
              </a:rPr>
              <a:t>S</a:t>
            </a:r>
            <a:r>
              <a:rPr lang="en-GB" sz="2400" dirty="0" smtClean="0">
                <a:ea typeface="Cambria Math"/>
              </a:rPr>
              <a:t>table</a:t>
            </a:r>
          </a:p>
          <a:p>
            <a:pPr eaLnBrk="1" hangingPunct="1"/>
            <a:r>
              <a:rPr lang="en-US" sz="2400" dirty="0" smtClean="0">
                <a:solidFill>
                  <a:srgbClr val="FF0000"/>
                </a:solidFill>
                <a:sym typeface="Wingdings" pitchFamily="2" charset="2"/>
              </a:rPr>
              <a:t></a:t>
            </a:r>
          </a:p>
          <a:p>
            <a:pPr marL="457200" indent="-457200" algn="l" eaLnBrk="1" hangingPunct="1">
              <a:buFont typeface="Arial" pitchFamily="34" charset="0"/>
              <a:buChar char="•"/>
            </a:pPr>
            <a:r>
              <a:rPr lang="it-IT" sz="2400" dirty="0" smtClean="0"/>
              <a:t>VERY </a:t>
            </a:r>
            <a:r>
              <a:rPr lang="it-IT" sz="2400" dirty="0" err="1" smtClean="0"/>
              <a:t>expensive</a:t>
            </a:r>
            <a:endParaRPr lang="it-IT" sz="2400" dirty="0" smtClean="0"/>
          </a:p>
          <a:p>
            <a:pPr marL="457200" indent="-457200" algn="l" eaLnBrk="1" hangingPunct="1">
              <a:buFont typeface="Arial" pitchFamily="34" charset="0"/>
              <a:buChar char="•"/>
            </a:pPr>
            <a:r>
              <a:rPr lang="en-GB" sz="2400" dirty="0" smtClean="0"/>
              <a:t>Require liquid He</a:t>
            </a:r>
          </a:p>
          <a:p>
            <a:pPr marL="457200" indent="-457200" algn="l" eaLnBrk="1" hangingPunct="1">
              <a:buFont typeface="Arial" pitchFamily="34" charset="0"/>
              <a:buChar char="•"/>
            </a:pPr>
            <a:r>
              <a:rPr lang="en-GB" sz="2400" dirty="0" smtClean="0">
                <a:ea typeface="Cambria Math"/>
              </a:rPr>
              <a:t>Large fringe fields (but can be reduced with active shields)</a:t>
            </a:r>
          </a:p>
          <a:p>
            <a:pPr marL="1028700" lvl="1" indent="-571500" algn="l" eaLnBrk="1" hangingPunct="1">
              <a:buFont typeface="Arial" pitchFamily="34" charset="0"/>
              <a:buChar char="•"/>
            </a:pPr>
            <a:endParaRPr lang="en-GB" sz="2400" dirty="0" smtClean="0">
              <a:ea typeface="Cambria Math"/>
            </a:endParaRPr>
          </a:p>
          <a:p>
            <a:pPr marL="571500" indent="-571500" algn="l" eaLnBrk="1" hangingPunct="1">
              <a:buFont typeface="Arial" pitchFamily="34" charset="0"/>
              <a:buChar char="•"/>
            </a:pPr>
            <a:endParaRPr lang="it-IT" sz="2400" dirty="0" smtClean="0">
              <a:ea typeface="Cambria Math"/>
            </a:endParaRPr>
          </a:p>
          <a:p>
            <a:pPr marL="571500" indent="-571500" algn="l" eaLnBrk="1" hangingPunct="1">
              <a:buFont typeface="Arial" pitchFamily="34" charset="0"/>
              <a:buChar char="•"/>
            </a:pPr>
            <a:endParaRPr lang="it-IT" sz="2400" dirty="0">
              <a:ea typeface="Cambria Math"/>
            </a:endParaRPr>
          </a:p>
          <a:p>
            <a:pPr marL="571500" indent="-571500" algn="l" eaLnBrk="1" hangingPunct="1">
              <a:buFont typeface="Arial" pitchFamily="34" charset="0"/>
              <a:buChar char="•"/>
            </a:pPr>
            <a:endParaRPr lang="en-US" sz="2400" dirty="0" smtClean="0"/>
          </a:p>
          <a:p>
            <a:pPr marL="571500" indent="-571500" algn="l" eaLnBrk="1" hangingPunct="1">
              <a:buFont typeface="Arial" pitchFamily="34" charset="0"/>
              <a:buChar char="•"/>
            </a:pPr>
            <a:endParaRPr lang="en-US" sz="2400"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17</a:t>
            </a:fld>
            <a:endParaRPr lang="en-US"/>
          </a:p>
        </p:txBody>
      </p:sp>
    </p:spTree>
    <p:extLst>
      <p:ext uri="{BB962C8B-B14F-4D97-AF65-F5344CB8AC3E}">
        <p14:creationId xmlns:p14="http://schemas.microsoft.com/office/powerpoint/2010/main" val="263406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72034" name="Picture 2" descr="Superconducting Mag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423162"/>
            <a:ext cx="3352800" cy="447040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5 2"/>
          <p:cNvSpPr/>
          <p:nvPr/>
        </p:nvSpPr>
        <p:spPr>
          <a:xfrm>
            <a:off x="2768600" y="5698381"/>
            <a:ext cx="1828800" cy="811276"/>
          </a:xfrm>
          <a:prstGeom prst="accentCallout1">
            <a:avLst>
              <a:gd name="adj1" fmla="val 66132"/>
              <a:gd name="adj2" fmla="val 109128"/>
              <a:gd name="adj3" fmla="val -213228"/>
              <a:gd name="adj4" fmla="val 23354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err="1" smtClean="0"/>
              <a:t>Superconductor</a:t>
            </a:r>
            <a:r>
              <a:rPr lang="it-IT" sz="1600" dirty="0" smtClean="0"/>
              <a:t> </a:t>
            </a:r>
            <a:r>
              <a:rPr lang="it-IT" sz="1600" dirty="0" err="1" smtClean="0"/>
              <a:t>solenoid</a:t>
            </a:r>
            <a:endParaRPr lang="it-IT" sz="1600" dirty="0" smtClean="0"/>
          </a:p>
          <a:p>
            <a:pPr algn="ctr"/>
            <a:r>
              <a:rPr lang="it-IT" sz="1600" dirty="0"/>
              <a:t>a</a:t>
            </a:r>
            <a:r>
              <a:rPr lang="it-IT" sz="1600" dirty="0" smtClean="0"/>
              <a:t>nd </a:t>
            </a:r>
            <a:r>
              <a:rPr lang="it-IT" sz="1600" dirty="0" err="1" smtClean="0"/>
              <a:t>shims</a:t>
            </a:r>
            <a:endParaRPr lang="it-IT" sz="1600" dirty="0"/>
          </a:p>
        </p:txBody>
      </p:sp>
      <p:sp>
        <p:nvSpPr>
          <p:cNvPr id="7" name="Callout 5 6"/>
          <p:cNvSpPr/>
          <p:nvPr/>
        </p:nvSpPr>
        <p:spPr>
          <a:xfrm>
            <a:off x="2757714" y="4762208"/>
            <a:ext cx="1828800" cy="811276"/>
          </a:xfrm>
          <a:prstGeom prst="accentCallout1">
            <a:avLst>
              <a:gd name="adj1" fmla="val 66132"/>
              <a:gd name="adj2" fmla="val 109128"/>
              <a:gd name="adj3" fmla="val -98727"/>
              <a:gd name="adj4" fmla="val 22719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smtClean="0"/>
              <a:t>Liquid He vessel</a:t>
            </a:r>
            <a:endParaRPr lang="it-IT" sz="1600" dirty="0"/>
          </a:p>
        </p:txBody>
      </p:sp>
      <p:sp>
        <p:nvSpPr>
          <p:cNvPr id="9" name="Callout 5 8"/>
          <p:cNvSpPr/>
          <p:nvPr/>
        </p:nvSpPr>
        <p:spPr>
          <a:xfrm>
            <a:off x="2743200" y="3826037"/>
            <a:ext cx="1828800" cy="811276"/>
          </a:xfrm>
          <a:prstGeom prst="accentCallout1">
            <a:avLst>
              <a:gd name="adj1" fmla="val 66132"/>
              <a:gd name="adj2" fmla="val 109128"/>
              <a:gd name="adj3" fmla="val -46844"/>
              <a:gd name="adj4" fmla="val 24624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err="1" smtClean="0"/>
              <a:t>Thermic</a:t>
            </a:r>
            <a:r>
              <a:rPr lang="it-IT" sz="1600" dirty="0" smtClean="0"/>
              <a:t> </a:t>
            </a:r>
            <a:r>
              <a:rPr lang="it-IT" sz="1600" dirty="0" err="1" smtClean="0"/>
              <a:t>radiation</a:t>
            </a:r>
            <a:r>
              <a:rPr lang="it-IT" sz="1600" dirty="0" smtClean="0"/>
              <a:t> </a:t>
            </a:r>
            <a:r>
              <a:rPr lang="it-IT" sz="1600" dirty="0" err="1" smtClean="0"/>
              <a:t>shield</a:t>
            </a:r>
            <a:endParaRPr lang="it-IT" sz="1600" dirty="0"/>
          </a:p>
        </p:txBody>
      </p:sp>
      <p:sp>
        <p:nvSpPr>
          <p:cNvPr id="10" name="Callout 5 9"/>
          <p:cNvSpPr/>
          <p:nvPr/>
        </p:nvSpPr>
        <p:spPr>
          <a:xfrm>
            <a:off x="2768600" y="2889866"/>
            <a:ext cx="1828800" cy="811276"/>
          </a:xfrm>
          <a:prstGeom prst="accentCallout1">
            <a:avLst>
              <a:gd name="adj1" fmla="val 66132"/>
              <a:gd name="adj2" fmla="val 109128"/>
              <a:gd name="adj3" fmla="val -27164"/>
              <a:gd name="adj4" fmla="val 22402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smtClean="0"/>
              <a:t>Liquid N</a:t>
            </a:r>
            <a:r>
              <a:rPr lang="it-IT" sz="1600" baseline="-25000" dirty="0" smtClean="0"/>
              <a:t>2</a:t>
            </a:r>
            <a:r>
              <a:rPr lang="it-IT" sz="1600" dirty="0" smtClean="0"/>
              <a:t> vessel</a:t>
            </a:r>
            <a:endParaRPr lang="it-IT" sz="1600" dirty="0"/>
          </a:p>
        </p:txBody>
      </p:sp>
      <p:sp>
        <p:nvSpPr>
          <p:cNvPr id="11" name="Callout 5 10"/>
          <p:cNvSpPr/>
          <p:nvPr/>
        </p:nvSpPr>
        <p:spPr>
          <a:xfrm>
            <a:off x="2743200" y="1953695"/>
            <a:ext cx="1828800" cy="811276"/>
          </a:xfrm>
          <a:prstGeom prst="accentCallout1">
            <a:avLst>
              <a:gd name="adj1" fmla="val 66132"/>
              <a:gd name="adj2" fmla="val 109128"/>
              <a:gd name="adj3" fmla="val 55133"/>
              <a:gd name="adj4" fmla="val 2113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err="1" smtClean="0"/>
              <a:t>Thermic</a:t>
            </a:r>
            <a:r>
              <a:rPr lang="it-IT" sz="1600" dirty="0" smtClean="0"/>
              <a:t> </a:t>
            </a:r>
            <a:r>
              <a:rPr lang="it-IT" sz="1600" dirty="0" err="1" smtClean="0"/>
              <a:t>radiation</a:t>
            </a:r>
            <a:r>
              <a:rPr lang="it-IT" sz="1600" dirty="0" smtClean="0"/>
              <a:t> </a:t>
            </a:r>
            <a:r>
              <a:rPr lang="it-IT" sz="1600" dirty="0" err="1" smtClean="0"/>
              <a:t>shield</a:t>
            </a:r>
            <a:endParaRPr lang="it-IT" sz="1600" dirty="0"/>
          </a:p>
        </p:txBody>
      </p:sp>
      <p:sp>
        <p:nvSpPr>
          <p:cNvPr id="12" name="Callout 5 11"/>
          <p:cNvSpPr/>
          <p:nvPr/>
        </p:nvSpPr>
        <p:spPr>
          <a:xfrm>
            <a:off x="2743200" y="1017524"/>
            <a:ext cx="1828800" cy="811276"/>
          </a:xfrm>
          <a:prstGeom prst="accentCallout1">
            <a:avLst>
              <a:gd name="adj1" fmla="val 66132"/>
              <a:gd name="adj2" fmla="val 109128"/>
              <a:gd name="adj3" fmla="val 151742"/>
              <a:gd name="adj4" fmla="val 19783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err="1" smtClean="0"/>
              <a:t>Vacuum</a:t>
            </a:r>
            <a:r>
              <a:rPr lang="it-IT" sz="1600" dirty="0" smtClean="0"/>
              <a:t> </a:t>
            </a:r>
            <a:r>
              <a:rPr lang="it-IT" sz="1600" dirty="0" err="1" smtClean="0"/>
              <a:t>chamber</a:t>
            </a:r>
            <a:endParaRPr lang="it-IT" sz="1600"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18</a:t>
            </a:fld>
            <a:endParaRPr lang="en-US"/>
          </a:p>
        </p:txBody>
      </p:sp>
    </p:spTree>
    <p:extLst>
      <p:ext uri="{BB962C8B-B14F-4D97-AF65-F5344CB8AC3E}">
        <p14:creationId xmlns:p14="http://schemas.microsoft.com/office/powerpoint/2010/main" val="337189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http://airandspace.si.edu/webimages/highres/SI%2097-16254-3h.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700" y="609600"/>
            <a:ext cx="5562600" cy="3660918"/>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19</a:t>
            </a:fld>
            <a:endParaRPr lang="en-US"/>
          </a:p>
        </p:txBody>
      </p:sp>
    </p:spTree>
    <p:extLst>
      <p:ext uri="{BB962C8B-B14F-4D97-AF65-F5344CB8AC3E}">
        <p14:creationId xmlns:p14="http://schemas.microsoft.com/office/powerpoint/2010/main" val="154891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763" y="0"/>
            <a:ext cx="9139237" cy="1447800"/>
          </a:xfrm>
        </p:spPr>
        <p:txBody>
          <a:bodyPr/>
          <a:lstStyle/>
          <a:p>
            <a:r>
              <a:rPr lang="en-GB" dirty="0" smtClean="0"/>
              <a:t>Why NMR</a:t>
            </a:r>
            <a:endParaRPr lang="en-GB" dirty="0"/>
          </a:p>
        </p:txBody>
      </p:sp>
      <p:sp>
        <p:nvSpPr>
          <p:cNvPr id="4" name="Title 1"/>
          <p:cNvSpPr txBox="1">
            <a:spLocks/>
          </p:cNvSpPr>
          <p:nvPr/>
        </p:nvSpPr>
        <p:spPr>
          <a:xfrm>
            <a:off x="0" y="2130425"/>
            <a:ext cx="9144000" cy="3279775"/>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Non invasive</a:t>
            </a:r>
          </a:p>
          <a:p>
            <a:pPr marL="1028700" lvl="1" indent="-571500" algn="l" eaLnBrk="1" hangingPunct="1">
              <a:buFont typeface="Arial" pitchFamily="34" charset="0"/>
              <a:buChar char="•"/>
            </a:pPr>
            <a:r>
              <a:rPr lang="en-US" dirty="0" smtClean="0"/>
              <a:t>No ionizing radiation</a:t>
            </a:r>
          </a:p>
          <a:p>
            <a:pPr marL="571500" indent="-571500" algn="l" eaLnBrk="1" hangingPunct="1">
              <a:buFont typeface="Arial" pitchFamily="34" charset="0"/>
              <a:buChar char="•"/>
            </a:pPr>
            <a:r>
              <a:rPr lang="en-US" dirty="0" smtClean="0"/>
              <a:t>Multiparametric</a:t>
            </a:r>
          </a:p>
          <a:p>
            <a:pPr marL="1028700" lvl="1" indent="-571500" algn="l" eaLnBrk="1" hangingPunct="1">
              <a:buFont typeface="Arial" pitchFamily="34" charset="0"/>
              <a:buChar char="•"/>
            </a:pPr>
            <a:r>
              <a:rPr lang="en-US" dirty="0" smtClean="0"/>
              <a:t>a lot of biological info is available</a:t>
            </a:r>
          </a:p>
        </p:txBody>
      </p:sp>
      <p:sp>
        <p:nvSpPr>
          <p:cNvPr id="3" name="Segnaposto numero diapositiva 2"/>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a:t>
            </a:fld>
            <a:endParaRPr lang="en-US"/>
          </a:p>
        </p:txBody>
      </p:sp>
    </p:spTree>
    <p:extLst>
      <p:ext uri="{BB962C8B-B14F-4D97-AF65-F5344CB8AC3E}">
        <p14:creationId xmlns:p14="http://schemas.microsoft.com/office/powerpoint/2010/main" val="3310545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4343400"/>
            <a:ext cx="9144000" cy="1915884"/>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Bef>
                <a:spcPts val="0"/>
              </a:spcBef>
              <a:spcAft>
                <a:spcPts val="0"/>
              </a:spcAft>
              <a:defRPr/>
            </a:pPr>
            <a:endParaRPr lang="en-US" sz="2400" dirty="0" smtClean="0">
              <a:solidFill>
                <a:srgbClr val="00B050"/>
              </a:solidFill>
              <a:latin typeface="Calibri" pitchFamily="34" charset="0"/>
              <a:sym typeface="Wingdings" pitchFamily="2" charset="2"/>
            </a:endParaRPr>
          </a:p>
          <a:p>
            <a:pPr marL="571500" indent="-571500" algn="l" eaLnBrk="1" hangingPunct="1">
              <a:buFont typeface="Arial" pitchFamily="34" charset="0"/>
              <a:buChar char="•"/>
            </a:pPr>
            <a:r>
              <a:rPr lang="it-IT" sz="2400" dirty="0" smtClean="0">
                <a:ea typeface="Cambria Math"/>
              </a:rPr>
              <a:t>2 </a:t>
            </a:r>
            <a:r>
              <a:rPr lang="it-IT" sz="2400" dirty="0" err="1" smtClean="0">
                <a:ea typeface="Cambria Math"/>
              </a:rPr>
              <a:t>questions</a:t>
            </a:r>
            <a:r>
              <a:rPr lang="it-IT" sz="2400" dirty="0" smtClean="0">
                <a:ea typeface="Cambria Math"/>
              </a:rPr>
              <a:t> </a:t>
            </a:r>
            <a:r>
              <a:rPr lang="it-IT" sz="2400" dirty="0" err="1" smtClean="0">
                <a:ea typeface="Cambria Math"/>
              </a:rPr>
              <a:t>arise</a:t>
            </a:r>
            <a:endParaRPr lang="it-IT" sz="2400" dirty="0">
              <a:ea typeface="Cambria Math"/>
            </a:endParaRPr>
          </a:p>
          <a:p>
            <a:pPr marL="1028700" lvl="1" indent="-571500" algn="l" eaLnBrk="1" hangingPunct="1">
              <a:buFont typeface="Arial" pitchFamily="34" charset="0"/>
              <a:buChar char="•"/>
            </a:pPr>
            <a:r>
              <a:rPr lang="it-IT" sz="2400" dirty="0" err="1" smtClean="0">
                <a:ea typeface="Cambria Math"/>
              </a:rPr>
              <a:t>Why</a:t>
            </a:r>
            <a:r>
              <a:rPr lang="it-IT" sz="2400" dirty="0" smtClean="0">
                <a:ea typeface="Cambria Math"/>
              </a:rPr>
              <a:t> the </a:t>
            </a:r>
            <a:r>
              <a:rPr lang="it-IT" sz="2400" dirty="0" err="1" smtClean="0">
                <a:ea typeface="Cambria Math"/>
              </a:rPr>
              <a:t>Juri</a:t>
            </a:r>
            <a:r>
              <a:rPr lang="it-IT" sz="2400" dirty="0" smtClean="0">
                <a:ea typeface="Cambria Math"/>
              </a:rPr>
              <a:t> </a:t>
            </a:r>
            <a:r>
              <a:rPr lang="it-IT" sz="2400" dirty="0" err="1" smtClean="0">
                <a:ea typeface="Cambria Math"/>
              </a:rPr>
              <a:t>Gagarin’s</a:t>
            </a:r>
            <a:r>
              <a:rPr lang="it-IT" sz="2400" dirty="0">
                <a:ea typeface="Cambria Math"/>
              </a:rPr>
              <a:t> </a:t>
            </a:r>
            <a:r>
              <a:rPr lang="it-IT" sz="2400" dirty="0" err="1" smtClean="0">
                <a:ea typeface="Cambria Math"/>
              </a:rPr>
              <a:t>spacesuit</a:t>
            </a:r>
            <a:r>
              <a:rPr lang="it-IT" sz="2400" dirty="0" smtClean="0">
                <a:ea typeface="Cambria Math"/>
              </a:rPr>
              <a:t> </a:t>
            </a:r>
            <a:r>
              <a:rPr lang="it-IT" sz="2400" dirty="0" err="1" smtClean="0">
                <a:ea typeface="Cambria Math"/>
              </a:rPr>
              <a:t>is</a:t>
            </a:r>
            <a:r>
              <a:rPr lang="it-IT" sz="2400" dirty="0" smtClean="0">
                <a:ea typeface="Cambria Math"/>
              </a:rPr>
              <a:t> </a:t>
            </a:r>
            <a:r>
              <a:rPr lang="it-IT" sz="2400" dirty="0" err="1" smtClean="0">
                <a:ea typeface="Cambria Math"/>
              </a:rPr>
              <a:t>orange</a:t>
            </a:r>
            <a:r>
              <a:rPr lang="it-IT" sz="2400" dirty="0">
                <a:ea typeface="Cambria Math"/>
              </a:rPr>
              <a:t>?</a:t>
            </a:r>
            <a:endParaRPr lang="en-GB" sz="2400" dirty="0" smtClean="0">
              <a:ea typeface="Cambria Math"/>
            </a:endParaRPr>
          </a:p>
          <a:p>
            <a:pPr marL="571500" indent="-571500" algn="l" eaLnBrk="1" hangingPunct="1">
              <a:buFont typeface="Arial" pitchFamily="34" charset="0"/>
              <a:buChar char="•"/>
            </a:pPr>
            <a:endParaRPr lang="it-IT" sz="2400" dirty="0" smtClean="0">
              <a:ea typeface="Cambria Math"/>
            </a:endParaRPr>
          </a:p>
          <a:p>
            <a:pPr marL="571500" indent="-571500" algn="l" eaLnBrk="1" hangingPunct="1">
              <a:buFont typeface="Arial" pitchFamily="34" charset="0"/>
              <a:buChar char="•"/>
            </a:pPr>
            <a:endParaRPr lang="it-IT" sz="2400" dirty="0">
              <a:ea typeface="Cambria Math"/>
            </a:endParaRPr>
          </a:p>
          <a:p>
            <a:pPr marL="571500" indent="-571500" algn="l" eaLnBrk="1" hangingPunct="1">
              <a:buFont typeface="Arial" pitchFamily="34" charset="0"/>
              <a:buChar char="•"/>
            </a:pPr>
            <a:endParaRPr lang="en-US" sz="2400" dirty="0" smtClean="0"/>
          </a:p>
          <a:p>
            <a:pPr marL="571500" indent="-571500" algn="l" eaLnBrk="1" hangingPunct="1">
              <a:buFont typeface="Arial" pitchFamily="34" charset="0"/>
              <a:buChar char="•"/>
            </a:pPr>
            <a:endParaRPr lang="en-US" sz="2400" dirty="0"/>
          </a:p>
        </p:txBody>
      </p:sp>
      <p:pic>
        <p:nvPicPr>
          <p:cNvPr id="171012" name="Picture 4" descr="http://airandspace.si.edu/webimages/highres/SI%2097-16254-3h.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700" y="609600"/>
            <a:ext cx="5562600" cy="3660918"/>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20</a:t>
            </a:fld>
            <a:endParaRPr lang="en-US"/>
          </a:p>
        </p:txBody>
      </p:sp>
    </p:spTree>
    <p:extLst>
      <p:ext uri="{BB962C8B-B14F-4D97-AF65-F5344CB8AC3E}">
        <p14:creationId xmlns:p14="http://schemas.microsoft.com/office/powerpoint/2010/main" val="19581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4343400"/>
            <a:ext cx="9144000" cy="1915884"/>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Bef>
                <a:spcPts val="0"/>
              </a:spcBef>
              <a:spcAft>
                <a:spcPts val="0"/>
              </a:spcAft>
              <a:defRPr/>
            </a:pPr>
            <a:endParaRPr lang="en-US" sz="2400" dirty="0" smtClean="0">
              <a:solidFill>
                <a:srgbClr val="00B050"/>
              </a:solidFill>
              <a:latin typeface="Calibri" pitchFamily="34" charset="0"/>
              <a:sym typeface="Wingdings" pitchFamily="2" charset="2"/>
            </a:endParaRPr>
          </a:p>
          <a:p>
            <a:pPr marL="571500" indent="-571500" algn="l" eaLnBrk="1" hangingPunct="1">
              <a:buFont typeface="Arial" pitchFamily="34" charset="0"/>
              <a:buChar char="•"/>
            </a:pPr>
            <a:r>
              <a:rPr lang="it-IT" sz="2400" dirty="0" smtClean="0">
                <a:ea typeface="Cambria Math"/>
              </a:rPr>
              <a:t>2 </a:t>
            </a:r>
            <a:r>
              <a:rPr lang="it-IT" sz="2400" dirty="0" err="1" smtClean="0">
                <a:ea typeface="Cambria Math"/>
              </a:rPr>
              <a:t>questions</a:t>
            </a:r>
            <a:r>
              <a:rPr lang="it-IT" sz="2400" dirty="0" smtClean="0">
                <a:ea typeface="Cambria Math"/>
              </a:rPr>
              <a:t> </a:t>
            </a:r>
            <a:r>
              <a:rPr lang="it-IT" sz="2400" dirty="0" err="1" smtClean="0">
                <a:ea typeface="Cambria Math"/>
              </a:rPr>
              <a:t>arise</a:t>
            </a:r>
            <a:endParaRPr lang="it-IT" sz="2400" dirty="0">
              <a:ea typeface="Cambria Math"/>
            </a:endParaRPr>
          </a:p>
          <a:p>
            <a:pPr marL="1028700" lvl="1" indent="-571500" algn="l" eaLnBrk="1" hangingPunct="1">
              <a:buFont typeface="Arial" pitchFamily="34" charset="0"/>
              <a:buChar char="•"/>
            </a:pPr>
            <a:r>
              <a:rPr lang="it-IT" sz="2400" dirty="0" err="1" smtClean="0">
                <a:ea typeface="Cambria Math"/>
              </a:rPr>
              <a:t>Why</a:t>
            </a:r>
            <a:r>
              <a:rPr lang="it-IT" sz="2400" dirty="0" smtClean="0">
                <a:ea typeface="Cambria Math"/>
              </a:rPr>
              <a:t> the </a:t>
            </a:r>
            <a:r>
              <a:rPr lang="it-IT" sz="2400" dirty="0" err="1" smtClean="0">
                <a:ea typeface="Cambria Math"/>
              </a:rPr>
              <a:t>Juri</a:t>
            </a:r>
            <a:r>
              <a:rPr lang="it-IT" sz="2400" dirty="0" smtClean="0">
                <a:ea typeface="Cambria Math"/>
              </a:rPr>
              <a:t> </a:t>
            </a:r>
            <a:r>
              <a:rPr lang="it-IT" sz="2400" dirty="0" err="1" smtClean="0">
                <a:ea typeface="Cambria Math"/>
              </a:rPr>
              <a:t>Gagarin’s</a:t>
            </a:r>
            <a:r>
              <a:rPr lang="it-IT" sz="2400" dirty="0">
                <a:ea typeface="Cambria Math"/>
              </a:rPr>
              <a:t> </a:t>
            </a:r>
            <a:r>
              <a:rPr lang="it-IT" sz="2400" dirty="0" err="1" smtClean="0">
                <a:ea typeface="Cambria Math"/>
              </a:rPr>
              <a:t>spacesuit</a:t>
            </a:r>
            <a:r>
              <a:rPr lang="it-IT" sz="2400" dirty="0" smtClean="0">
                <a:ea typeface="Cambria Math"/>
              </a:rPr>
              <a:t> </a:t>
            </a:r>
            <a:r>
              <a:rPr lang="it-IT" sz="2400" dirty="0" err="1" smtClean="0">
                <a:ea typeface="Cambria Math"/>
              </a:rPr>
              <a:t>is</a:t>
            </a:r>
            <a:r>
              <a:rPr lang="it-IT" sz="2400" dirty="0" smtClean="0">
                <a:ea typeface="Cambria Math"/>
              </a:rPr>
              <a:t> </a:t>
            </a:r>
            <a:r>
              <a:rPr lang="it-IT" sz="2400" dirty="0" err="1" smtClean="0">
                <a:ea typeface="Cambria Math"/>
              </a:rPr>
              <a:t>orange</a:t>
            </a:r>
            <a:r>
              <a:rPr lang="it-IT" sz="2400" dirty="0" smtClean="0">
                <a:ea typeface="Cambria Math"/>
              </a:rPr>
              <a:t>?</a:t>
            </a:r>
          </a:p>
          <a:p>
            <a:pPr marL="1028700" lvl="1" indent="-571500" algn="l" eaLnBrk="1" hangingPunct="1">
              <a:buFont typeface="Arial" pitchFamily="34" charset="0"/>
              <a:buChar char="•"/>
            </a:pPr>
            <a:r>
              <a:rPr lang="it-IT" sz="2400" dirty="0" smtClean="0">
                <a:ea typeface="Cambria Math"/>
              </a:rPr>
              <a:t>And, </a:t>
            </a:r>
            <a:r>
              <a:rPr lang="it-IT" sz="2400" dirty="0" err="1" smtClean="0">
                <a:ea typeface="Cambria Math"/>
              </a:rPr>
              <a:t>why</a:t>
            </a:r>
            <a:r>
              <a:rPr lang="it-IT" sz="2400" dirty="0" smtClean="0">
                <a:ea typeface="Cambria Math"/>
              </a:rPr>
              <a:t> the </a:t>
            </a:r>
            <a:r>
              <a:rPr lang="it-IT" sz="2400" dirty="0" err="1" smtClean="0">
                <a:ea typeface="Cambria Math"/>
              </a:rPr>
              <a:t>hell</a:t>
            </a:r>
            <a:r>
              <a:rPr lang="it-IT" sz="2400" dirty="0" smtClean="0">
                <a:ea typeface="Cambria Math"/>
              </a:rPr>
              <a:t> </a:t>
            </a:r>
            <a:r>
              <a:rPr lang="it-IT" sz="2400" dirty="0" err="1" smtClean="0">
                <a:ea typeface="Cambria Math"/>
              </a:rPr>
              <a:t>it</a:t>
            </a:r>
            <a:r>
              <a:rPr lang="it-IT" sz="2400" dirty="0" smtClean="0">
                <a:ea typeface="Cambria Math"/>
              </a:rPr>
              <a:t> </a:t>
            </a:r>
            <a:r>
              <a:rPr lang="it-IT" sz="2400" dirty="0" err="1" smtClean="0">
                <a:ea typeface="Cambria Math"/>
              </a:rPr>
              <a:t>is</a:t>
            </a:r>
            <a:r>
              <a:rPr lang="it-IT" sz="2400" dirty="0" smtClean="0">
                <a:ea typeface="Cambria Math"/>
              </a:rPr>
              <a:t> </a:t>
            </a:r>
            <a:r>
              <a:rPr lang="it-IT" sz="2400" dirty="0" err="1" smtClean="0">
                <a:ea typeface="Cambria Math"/>
              </a:rPr>
              <a:t>at</a:t>
            </a:r>
            <a:r>
              <a:rPr lang="it-IT" sz="2400" dirty="0" smtClean="0">
                <a:ea typeface="Cambria Math"/>
              </a:rPr>
              <a:t> the </a:t>
            </a:r>
            <a:r>
              <a:rPr lang="it-IT" sz="2400" dirty="0" err="1" smtClean="0">
                <a:ea typeface="Cambria Math"/>
              </a:rPr>
              <a:t>space</a:t>
            </a:r>
            <a:r>
              <a:rPr lang="it-IT" sz="2400" dirty="0" smtClean="0">
                <a:ea typeface="Cambria Math"/>
              </a:rPr>
              <a:t> </a:t>
            </a:r>
            <a:r>
              <a:rPr lang="it-IT" sz="2400" dirty="0" err="1" smtClean="0">
                <a:ea typeface="Cambria Math"/>
              </a:rPr>
              <a:t>museum</a:t>
            </a:r>
            <a:r>
              <a:rPr lang="it-IT" sz="2400" dirty="0" smtClean="0">
                <a:ea typeface="Cambria Math"/>
              </a:rPr>
              <a:t> in Washington, DC?</a:t>
            </a:r>
            <a:endParaRPr lang="en-GB" sz="2400" dirty="0" smtClean="0">
              <a:ea typeface="Cambria Math"/>
            </a:endParaRPr>
          </a:p>
          <a:p>
            <a:pPr marL="1028700" lvl="1" indent="-571500" algn="l" eaLnBrk="1" hangingPunct="1">
              <a:buFont typeface="Arial" pitchFamily="34" charset="0"/>
              <a:buChar char="•"/>
            </a:pPr>
            <a:endParaRPr lang="en-GB" sz="2400" dirty="0" smtClean="0">
              <a:ea typeface="Cambria Math"/>
            </a:endParaRPr>
          </a:p>
          <a:p>
            <a:pPr marL="571500" indent="-571500" algn="l" eaLnBrk="1" hangingPunct="1">
              <a:buFont typeface="Arial" pitchFamily="34" charset="0"/>
              <a:buChar char="•"/>
            </a:pPr>
            <a:endParaRPr lang="it-IT" sz="2400" dirty="0" smtClean="0">
              <a:ea typeface="Cambria Math"/>
            </a:endParaRPr>
          </a:p>
          <a:p>
            <a:pPr marL="571500" indent="-571500" algn="l" eaLnBrk="1" hangingPunct="1">
              <a:buFont typeface="Arial" pitchFamily="34" charset="0"/>
              <a:buChar char="•"/>
            </a:pPr>
            <a:endParaRPr lang="it-IT" sz="2400" dirty="0">
              <a:ea typeface="Cambria Math"/>
            </a:endParaRPr>
          </a:p>
          <a:p>
            <a:pPr marL="571500" indent="-571500" algn="l" eaLnBrk="1" hangingPunct="1">
              <a:buFont typeface="Arial" pitchFamily="34" charset="0"/>
              <a:buChar char="•"/>
            </a:pPr>
            <a:endParaRPr lang="en-US" sz="2400" dirty="0" smtClean="0"/>
          </a:p>
          <a:p>
            <a:pPr marL="571500" indent="-571500" algn="l" eaLnBrk="1" hangingPunct="1">
              <a:buFont typeface="Arial" pitchFamily="34" charset="0"/>
              <a:buChar char="•"/>
            </a:pPr>
            <a:endParaRPr lang="en-US" sz="2400" dirty="0"/>
          </a:p>
        </p:txBody>
      </p:sp>
      <p:pic>
        <p:nvPicPr>
          <p:cNvPr id="171012" name="Picture 4" descr="http://airandspace.si.edu/webimages/highres/SI%2097-16254-3h.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700" y="609600"/>
            <a:ext cx="5562600" cy="3660918"/>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21</a:t>
            </a:fld>
            <a:endParaRPr lang="en-US"/>
          </a:p>
        </p:txBody>
      </p:sp>
    </p:spTree>
    <p:extLst>
      <p:ext uri="{BB962C8B-B14F-4D97-AF65-F5344CB8AC3E}">
        <p14:creationId xmlns:p14="http://schemas.microsoft.com/office/powerpoint/2010/main" val="19581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Superconducting Mag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423162"/>
            <a:ext cx="3352800" cy="447040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5 2"/>
          <p:cNvSpPr/>
          <p:nvPr/>
        </p:nvSpPr>
        <p:spPr>
          <a:xfrm>
            <a:off x="2768600" y="5698381"/>
            <a:ext cx="1828800" cy="811276"/>
          </a:xfrm>
          <a:prstGeom prst="accentCallout1">
            <a:avLst>
              <a:gd name="adj1" fmla="val 66132"/>
              <a:gd name="adj2" fmla="val 109128"/>
              <a:gd name="adj3" fmla="val -213228"/>
              <a:gd name="adj4" fmla="val 23354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err="1" smtClean="0"/>
              <a:t>Superconductor</a:t>
            </a:r>
            <a:r>
              <a:rPr lang="it-IT" sz="1600" dirty="0" smtClean="0"/>
              <a:t> </a:t>
            </a:r>
            <a:r>
              <a:rPr lang="it-IT" sz="1600" dirty="0" err="1" smtClean="0"/>
              <a:t>solenoid</a:t>
            </a:r>
            <a:endParaRPr lang="it-IT" sz="1600" dirty="0" smtClean="0"/>
          </a:p>
          <a:p>
            <a:pPr algn="ctr"/>
            <a:r>
              <a:rPr lang="it-IT" sz="1600" dirty="0"/>
              <a:t>a</a:t>
            </a:r>
            <a:r>
              <a:rPr lang="it-IT" sz="1600" dirty="0" smtClean="0"/>
              <a:t>nd </a:t>
            </a:r>
            <a:r>
              <a:rPr lang="it-IT" sz="1600" dirty="0" err="1" smtClean="0"/>
              <a:t>shims</a:t>
            </a:r>
            <a:endParaRPr lang="it-IT" sz="1600" dirty="0"/>
          </a:p>
        </p:txBody>
      </p:sp>
      <p:sp>
        <p:nvSpPr>
          <p:cNvPr id="7" name="Callout 5 6"/>
          <p:cNvSpPr/>
          <p:nvPr/>
        </p:nvSpPr>
        <p:spPr>
          <a:xfrm>
            <a:off x="2757714" y="4762208"/>
            <a:ext cx="1828800" cy="811276"/>
          </a:xfrm>
          <a:prstGeom prst="accentCallout1">
            <a:avLst>
              <a:gd name="adj1" fmla="val 66132"/>
              <a:gd name="adj2" fmla="val 109128"/>
              <a:gd name="adj3" fmla="val -98727"/>
              <a:gd name="adj4" fmla="val 22719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smtClean="0"/>
              <a:t>Liquid He vessel</a:t>
            </a:r>
            <a:endParaRPr lang="it-IT" sz="1600" dirty="0"/>
          </a:p>
        </p:txBody>
      </p:sp>
      <p:sp>
        <p:nvSpPr>
          <p:cNvPr id="9" name="Callout 5 8"/>
          <p:cNvSpPr/>
          <p:nvPr/>
        </p:nvSpPr>
        <p:spPr>
          <a:xfrm>
            <a:off x="2743200" y="3826037"/>
            <a:ext cx="1828800" cy="811276"/>
          </a:xfrm>
          <a:prstGeom prst="accentCallout1">
            <a:avLst>
              <a:gd name="adj1" fmla="val 66132"/>
              <a:gd name="adj2" fmla="val 109128"/>
              <a:gd name="adj3" fmla="val -46844"/>
              <a:gd name="adj4" fmla="val 24624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err="1" smtClean="0"/>
              <a:t>Thermic</a:t>
            </a:r>
            <a:r>
              <a:rPr lang="it-IT" sz="1600" dirty="0" smtClean="0"/>
              <a:t> </a:t>
            </a:r>
            <a:r>
              <a:rPr lang="it-IT" sz="1600" dirty="0" err="1" smtClean="0"/>
              <a:t>radiation</a:t>
            </a:r>
            <a:r>
              <a:rPr lang="it-IT" sz="1600" dirty="0" smtClean="0"/>
              <a:t> </a:t>
            </a:r>
            <a:r>
              <a:rPr lang="it-IT" sz="1600" dirty="0" err="1" smtClean="0"/>
              <a:t>shield</a:t>
            </a:r>
            <a:endParaRPr lang="it-IT" sz="1600" dirty="0"/>
          </a:p>
        </p:txBody>
      </p:sp>
      <p:sp>
        <p:nvSpPr>
          <p:cNvPr id="10" name="Callout 5 9"/>
          <p:cNvSpPr/>
          <p:nvPr/>
        </p:nvSpPr>
        <p:spPr>
          <a:xfrm>
            <a:off x="2768600" y="2889866"/>
            <a:ext cx="1828800" cy="811276"/>
          </a:xfrm>
          <a:prstGeom prst="accentCallout1">
            <a:avLst>
              <a:gd name="adj1" fmla="val 66132"/>
              <a:gd name="adj2" fmla="val 109128"/>
              <a:gd name="adj3" fmla="val -27164"/>
              <a:gd name="adj4" fmla="val 22402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smtClean="0"/>
              <a:t>Liquid N</a:t>
            </a:r>
            <a:r>
              <a:rPr lang="it-IT" sz="1600" baseline="-25000" dirty="0" smtClean="0"/>
              <a:t>2</a:t>
            </a:r>
            <a:r>
              <a:rPr lang="it-IT" sz="1600" dirty="0" smtClean="0"/>
              <a:t> vessel</a:t>
            </a:r>
            <a:endParaRPr lang="it-IT" sz="1600" dirty="0"/>
          </a:p>
        </p:txBody>
      </p:sp>
      <p:sp>
        <p:nvSpPr>
          <p:cNvPr id="11" name="Callout 5 10"/>
          <p:cNvSpPr/>
          <p:nvPr/>
        </p:nvSpPr>
        <p:spPr>
          <a:xfrm>
            <a:off x="2743200" y="1953695"/>
            <a:ext cx="1828800" cy="811276"/>
          </a:xfrm>
          <a:prstGeom prst="accentCallout1">
            <a:avLst>
              <a:gd name="adj1" fmla="val 66132"/>
              <a:gd name="adj2" fmla="val 109128"/>
              <a:gd name="adj3" fmla="val 55133"/>
              <a:gd name="adj4" fmla="val 2113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err="1" smtClean="0"/>
              <a:t>Thermic</a:t>
            </a:r>
            <a:r>
              <a:rPr lang="it-IT" sz="1600" dirty="0" smtClean="0"/>
              <a:t> </a:t>
            </a:r>
            <a:r>
              <a:rPr lang="it-IT" sz="1600" dirty="0" err="1" smtClean="0"/>
              <a:t>radiation</a:t>
            </a:r>
            <a:r>
              <a:rPr lang="it-IT" sz="1600" dirty="0" smtClean="0"/>
              <a:t> </a:t>
            </a:r>
            <a:r>
              <a:rPr lang="it-IT" sz="1600" dirty="0" err="1" smtClean="0"/>
              <a:t>shield</a:t>
            </a:r>
            <a:endParaRPr lang="it-IT" sz="1600" dirty="0"/>
          </a:p>
        </p:txBody>
      </p:sp>
      <p:sp>
        <p:nvSpPr>
          <p:cNvPr id="12" name="Callout 5 11"/>
          <p:cNvSpPr/>
          <p:nvPr/>
        </p:nvSpPr>
        <p:spPr>
          <a:xfrm>
            <a:off x="2743200" y="1017524"/>
            <a:ext cx="1828800" cy="811276"/>
          </a:xfrm>
          <a:prstGeom prst="accentCallout1">
            <a:avLst>
              <a:gd name="adj1" fmla="val 66132"/>
              <a:gd name="adj2" fmla="val 109128"/>
              <a:gd name="adj3" fmla="val 151742"/>
              <a:gd name="adj4" fmla="val 19783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600" dirty="0" err="1" smtClean="0"/>
              <a:t>Vacuum</a:t>
            </a:r>
            <a:r>
              <a:rPr lang="it-IT" sz="1600" dirty="0" smtClean="0"/>
              <a:t> </a:t>
            </a:r>
            <a:r>
              <a:rPr lang="it-IT" sz="1600" dirty="0" err="1" smtClean="0"/>
              <a:t>chamber</a:t>
            </a:r>
            <a:endParaRPr lang="it-IT" sz="1600"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22</a:t>
            </a:fld>
            <a:endParaRPr lang="en-US"/>
          </a:p>
        </p:txBody>
      </p:sp>
    </p:spTree>
    <p:extLst>
      <p:ext uri="{BB962C8B-B14F-4D97-AF65-F5344CB8AC3E}">
        <p14:creationId xmlns:p14="http://schemas.microsoft.com/office/powerpoint/2010/main" val="80236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1444169"/>
            <a:ext cx="6858000" cy="482963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GB" sz="2400" dirty="0" smtClean="0">
                <a:ea typeface="Cambria Math"/>
              </a:rPr>
              <a:t>Variations on the theme and other features:</a:t>
            </a:r>
          </a:p>
          <a:p>
            <a:pPr marL="1028700" lvl="1" indent="-571500" algn="l" eaLnBrk="1" hangingPunct="1">
              <a:buFont typeface="Arial" pitchFamily="34" charset="0"/>
              <a:buChar char="•"/>
            </a:pPr>
            <a:r>
              <a:rPr lang="en-GB" sz="2000" dirty="0" smtClean="0">
                <a:ea typeface="Cambria Math"/>
              </a:rPr>
              <a:t>He/He gas</a:t>
            </a:r>
          </a:p>
          <a:p>
            <a:pPr marL="1028700" lvl="1" indent="-571500" algn="l" eaLnBrk="1" hangingPunct="1">
              <a:buFont typeface="Arial" pitchFamily="34" charset="0"/>
              <a:buChar char="•"/>
            </a:pPr>
            <a:r>
              <a:rPr lang="en-GB" sz="2000" dirty="0" err="1" smtClean="0">
                <a:ea typeface="Cambria Math"/>
              </a:rPr>
              <a:t>Cryocoolers</a:t>
            </a:r>
            <a:r>
              <a:rPr lang="en-GB" sz="2000" dirty="0" smtClean="0">
                <a:ea typeface="Cambria Math"/>
              </a:rPr>
              <a:t> (“zero” </a:t>
            </a:r>
            <a:r>
              <a:rPr lang="en-GB" sz="2000" dirty="0" err="1" smtClean="0">
                <a:ea typeface="Cambria Math"/>
              </a:rPr>
              <a:t>boiloff</a:t>
            </a:r>
            <a:r>
              <a:rPr lang="en-GB" sz="2000" dirty="0" smtClean="0">
                <a:ea typeface="Cambria Math"/>
              </a:rPr>
              <a:t>)</a:t>
            </a:r>
          </a:p>
          <a:p>
            <a:pPr marL="1028700" lvl="1" indent="-571500" algn="l" eaLnBrk="1" hangingPunct="1">
              <a:buFont typeface="Arial" pitchFamily="34" charset="0"/>
              <a:buChar char="•"/>
            </a:pPr>
            <a:r>
              <a:rPr lang="en-GB" sz="2000" dirty="0" smtClean="0">
                <a:ea typeface="Cambria Math"/>
              </a:rPr>
              <a:t>Active shielding</a:t>
            </a:r>
          </a:p>
          <a:p>
            <a:pPr marL="1028700" lvl="1" indent="-571500" algn="l" eaLnBrk="1" hangingPunct="1">
              <a:buFont typeface="Arial" pitchFamily="34" charset="0"/>
              <a:buChar char="•"/>
            </a:pPr>
            <a:r>
              <a:rPr lang="en-GB" sz="2000" dirty="0" smtClean="0">
                <a:ea typeface="Cambria Math"/>
              </a:rPr>
              <a:t>Superconductive shimming</a:t>
            </a:r>
          </a:p>
          <a:p>
            <a:pPr marL="1028700" lvl="1" indent="-571500" algn="l" eaLnBrk="1" hangingPunct="1">
              <a:buFont typeface="Arial" pitchFamily="34" charset="0"/>
              <a:buChar char="•"/>
            </a:pPr>
            <a:r>
              <a:rPr lang="en-GB" sz="2000" dirty="0" smtClean="0">
                <a:ea typeface="Cambria Math"/>
              </a:rPr>
              <a:t>Ferromagnetic shimming</a:t>
            </a:r>
          </a:p>
          <a:p>
            <a:pPr marL="1028700" lvl="1" indent="-571500" algn="l" eaLnBrk="1" hangingPunct="1">
              <a:buFont typeface="Arial" pitchFamily="34" charset="0"/>
              <a:buChar char="•"/>
            </a:pPr>
            <a:r>
              <a:rPr lang="en-GB" sz="2000" dirty="0" smtClean="0">
                <a:ea typeface="Cambria Math"/>
              </a:rPr>
              <a:t>Resistive shimming</a:t>
            </a:r>
          </a:p>
          <a:p>
            <a:pPr marL="1028700" lvl="1" indent="-571500" algn="l" eaLnBrk="1" hangingPunct="1">
              <a:buFont typeface="Arial" pitchFamily="34" charset="0"/>
              <a:buChar char="•"/>
            </a:pPr>
            <a:r>
              <a:rPr lang="en-GB" sz="2000" dirty="0" smtClean="0">
                <a:ea typeface="Cambria Math"/>
              </a:rPr>
              <a:t>Quench protection</a:t>
            </a:r>
          </a:p>
          <a:p>
            <a:pPr marL="571500" indent="-571500" algn="l" eaLnBrk="1" hangingPunct="1">
              <a:buFont typeface="Arial" pitchFamily="34" charset="0"/>
              <a:buChar char="•"/>
            </a:pPr>
            <a:r>
              <a:rPr lang="en-GB" sz="2400" dirty="0" smtClean="0">
                <a:ea typeface="Cambria Math"/>
              </a:rPr>
              <a:t>Installation</a:t>
            </a:r>
          </a:p>
          <a:p>
            <a:pPr marL="1028700" lvl="1" indent="-571500" algn="l" eaLnBrk="1" hangingPunct="1">
              <a:buFont typeface="Arial" pitchFamily="34" charset="0"/>
              <a:buChar char="•"/>
            </a:pPr>
            <a:r>
              <a:rPr lang="en-GB" sz="2000" dirty="0" smtClean="0">
                <a:ea typeface="Cambria Math"/>
              </a:rPr>
              <a:t>Pumping</a:t>
            </a:r>
          </a:p>
          <a:p>
            <a:pPr marL="1028700" lvl="1" indent="-571500" algn="l" eaLnBrk="1" hangingPunct="1">
              <a:buFont typeface="Arial" pitchFamily="34" charset="0"/>
              <a:buChar char="•"/>
            </a:pPr>
            <a:r>
              <a:rPr lang="en-GB" sz="2000" dirty="0" smtClean="0">
                <a:ea typeface="Cambria Math"/>
              </a:rPr>
              <a:t>Cooling</a:t>
            </a:r>
          </a:p>
          <a:p>
            <a:pPr marL="1028700" lvl="1" indent="-571500" algn="l" eaLnBrk="1" hangingPunct="1">
              <a:buFont typeface="Arial" pitchFamily="34" charset="0"/>
              <a:buChar char="•"/>
            </a:pPr>
            <a:r>
              <a:rPr lang="en-GB" sz="2000" dirty="0" smtClean="0">
                <a:ea typeface="Cambria Math"/>
              </a:rPr>
              <a:t>Ramp-up</a:t>
            </a:r>
          </a:p>
          <a:p>
            <a:pPr marL="1028700" lvl="1" indent="-571500" algn="l" eaLnBrk="1" hangingPunct="1">
              <a:buFont typeface="Arial" pitchFamily="34" charset="0"/>
              <a:buChar char="•"/>
            </a:pPr>
            <a:r>
              <a:rPr lang="en-GB" sz="2000" dirty="0" smtClean="0">
                <a:ea typeface="Cambria Math"/>
              </a:rPr>
              <a:t>shimming</a:t>
            </a:r>
            <a:endParaRPr lang="en-GB" sz="2400" dirty="0" smtClean="0">
              <a:ea typeface="Cambria Math"/>
            </a:endParaRPr>
          </a:p>
          <a:p>
            <a:pPr marL="571500" indent="-571500" algn="l" eaLnBrk="1" hangingPunct="1">
              <a:buFont typeface="Arial" pitchFamily="34" charset="0"/>
              <a:buChar char="•"/>
            </a:pPr>
            <a:endParaRPr lang="it-IT" sz="2400" dirty="0" smtClean="0">
              <a:ea typeface="Cambria Math"/>
            </a:endParaRPr>
          </a:p>
          <a:p>
            <a:pPr marL="571500" indent="-571500" algn="l" eaLnBrk="1" hangingPunct="1">
              <a:buFont typeface="Arial" pitchFamily="34" charset="0"/>
              <a:buChar char="•"/>
            </a:pPr>
            <a:endParaRPr lang="it-IT" sz="2400" dirty="0">
              <a:ea typeface="Cambria Math"/>
            </a:endParaRPr>
          </a:p>
          <a:p>
            <a:pPr marL="571500" indent="-571500" algn="l" eaLnBrk="1" hangingPunct="1">
              <a:buFont typeface="Arial" pitchFamily="34" charset="0"/>
              <a:buChar char="•"/>
            </a:pPr>
            <a:endParaRPr lang="en-US" sz="2400" dirty="0" smtClean="0"/>
          </a:p>
          <a:p>
            <a:pPr marL="571500" indent="-571500" algn="l" eaLnBrk="1" hangingPunct="1">
              <a:buFont typeface="Arial" pitchFamily="34" charset="0"/>
              <a:buChar char="•"/>
            </a:pPr>
            <a:endParaRPr lang="en-US" sz="2400"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23</a:t>
            </a:fld>
            <a:endParaRPr lang="en-US"/>
          </a:p>
        </p:txBody>
      </p:sp>
    </p:spTree>
    <p:extLst>
      <p:ext uri="{BB962C8B-B14F-4D97-AF65-F5344CB8AC3E}">
        <p14:creationId xmlns:p14="http://schemas.microsoft.com/office/powerpoint/2010/main" val="355056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http://www.cmrr.umn.edu/gallery/94t65Move1/P501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5626321" cy="4495799"/>
          </a:xfrm>
          <a:prstGeom prst="rect">
            <a:avLst/>
          </a:prstGeom>
          <a:noFill/>
          <a:extLst>
            <a:ext uri="{909E8E84-426E-40DD-AFC4-6F175D3DCCD1}">
              <a14:hiddenFill xmlns:a14="http://schemas.microsoft.com/office/drawing/2010/main">
                <a:solidFill>
                  <a:srgbClr val="FFFFFF"/>
                </a:solidFill>
              </a14:hiddenFill>
            </a:ext>
          </a:extLst>
        </p:spPr>
      </p:pic>
      <p:pic>
        <p:nvPicPr>
          <p:cNvPr id="176130" name="Picture 2" descr="http://www.fmrib.ox.ac.uk/analysis/techrep/tr04mj1/tr04mj1/img135.pn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768" r="33116"/>
          <a:stretch/>
        </p:blipFill>
        <p:spPr bwMode="auto">
          <a:xfrm>
            <a:off x="5791200" y="3387855"/>
            <a:ext cx="2520269" cy="2794093"/>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24</a:t>
            </a:fld>
            <a:endParaRPr lang="en-US"/>
          </a:p>
        </p:txBody>
      </p:sp>
    </p:spTree>
    <p:extLst>
      <p:ext uri="{BB962C8B-B14F-4D97-AF65-F5344CB8AC3E}">
        <p14:creationId xmlns:p14="http://schemas.microsoft.com/office/powerpoint/2010/main" val="38259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hyperphysics.phy-astr.gsu.edu/hbase/solids/imgsol/nbti2.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81200"/>
            <a:ext cx="3352800" cy="3248026"/>
          </a:xfrm>
          <a:prstGeom prst="rect">
            <a:avLst/>
          </a:prstGeom>
          <a:noFill/>
          <a:extLst>
            <a:ext uri="{909E8E84-426E-40DD-AFC4-6F175D3DCCD1}">
              <a14:hiddenFill xmlns:a14="http://schemas.microsoft.com/office/drawing/2010/main">
                <a:solidFill>
                  <a:srgbClr val="FFFFFF"/>
                </a:solidFill>
              </a14:hiddenFill>
            </a:ext>
          </a:extLst>
        </p:spPr>
      </p:pic>
      <p:pic>
        <p:nvPicPr>
          <p:cNvPr id="174083" name="Picture 3" descr="persistent schema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366962"/>
            <a:ext cx="2476500" cy="247650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990600" y="21336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25</a:t>
            </a:fld>
            <a:endParaRPr lang="en-US"/>
          </a:p>
        </p:txBody>
      </p:sp>
    </p:spTree>
    <p:extLst>
      <p:ext uri="{BB962C8B-B14F-4D97-AF65-F5344CB8AC3E}">
        <p14:creationId xmlns:p14="http://schemas.microsoft.com/office/powerpoint/2010/main" val="48549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hyperphysics.phy-astr.gsu.edu/hbase/solids/imgsol/nbti2.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81200"/>
            <a:ext cx="3352800" cy="3248026"/>
          </a:xfrm>
          <a:prstGeom prst="rect">
            <a:avLst/>
          </a:prstGeom>
          <a:noFill/>
          <a:extLst>
            <a:ext uri="{909E8E84-426E-40DD-AFC4-6F175D3DCCD1}">
              <a14:hiddenFill xmlns:a14="http://schemas.microsoft.com/office/drawing/2010/main">
                <a:solidFill>
                  <a:srgbClr val="FFFFFF"/>
                </a:solidFill>
              </a14:hiddenFill>
            </a:ext>
          </a:extLst>
        </p:spPr>
      </p:pic>
      <p:pic>
        <p:nvPicPr>
          <p:cNvPr id="174083" name="Picture 3" descr="persistent schema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366962"/>
            <a:ext cx="2476500" cy="247650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26</a:t>
            </a:fld>
            <a:endParaRPr lang="en-US"/>
          </a:p>
        </p:txBody>
      </p:sp>
    </p:spTree>
    <p:extLst>
      <p:ext uri="{BB962C8B-B14F-4D97-AF65-F5344CB8AC3E}">
        <p14:creationId xmlns:p14="http://schemas.microsoft.com/office/powerpoint/2010/main" val="14971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descr="C:\Users\Federico\Desktop\MR_tech\picture2_GE_7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8142"/>
            <a:ext cx="4852609" cy="3639457"/>
          </a:xfrm>
          <a:prstGeom prst="rect">
            <a:avLst/>
          </a:prstGeom>
          <a:noFill/>
          <a:extLst>
            <a:ext uri="{909E8E84-426E-40DD-AFC4-6F175D3DCCD1}">
              <a14:hiddenFill xmlns:a14="http://schemas.microsoft.com/office/drawing/2010/main">
                <a:solidFill>
                  <a:srgbClr val="FFFFFF"/>
                </a:solidFill>
              </a14:hiddenFill>
            </a:ext>
          </a:extLst>
        </p:spPr>
      </p:pic>
      <p:pic>
        <p:nvPicPr>
          <p:cNvPr id="174085" name="Picture 5" descr="C:\Users\Federico\Desktop\MR_tech\picture1_GE_7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7057" y="297180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persistent schema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86200"/>
            <a:ext cx="2476500" cy="247650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27</a:t>
            </a:fld>
            <a:endParaRPr lang="en-US"/>
          </a:p>
        </p:txBody>
      </p:sp>
    </p:spTree>
    <p:extLst>
      <p:ext uri="{BB962C8B-B14F-4D97-AF65-F5344CB8AC3E}">
        <p14:creationId xmlns:p14="http://schemas.microsoft.com/office/powerpoint/2010/main" val="335218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0"/>
            <a:ext cx="91440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smtClean="0"/>
              <a:t>RF Coils</a:t>
            </a:r>
            <a:endParaRPr lang="it-IT" dirty="0"/>
          </a:p>
        </p:txBody>
      </p:sp>
      <p:pic>
        <p:nvPicPr>
          <p:cNvPr id="180227" name="Picture 3" descr="http://www.cis.rit.edu/htbooks/nmr/chap-7/images/mri9-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828800"/>
            <a:ext cx="3571875"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9050" y="2286000"/>
            <a:ext cx="6324600" cy="2133599"/>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sz="2800" dirty="0" smtClean="0"/>
              <a:t>Create the RF field needed to manipulate the spins</a:t>
            </a:r>
          </a:p>
          <a:p>
            <a:pPr marL="571500" indent="-571500" algn="l" eaLnBrk="1" hangingPunct="1">
              <a:buFont typeface="Arial" pitchFamily="34" charset="0"/>
              <a:buChar char="•"/>
            </a:pPr>
            <a:r>
              <a:rPr lang="en-US" sz="2800" dirty="0" smtClean="0"/>
              <a:t>Receive the signal (induction) coming from the magnetization precession</a:t>
            </a:r>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28</a:t>
            </a:fld>
            <a:endParaRPr lang="en-US"/>
          </a:p>
        </p:txBody>
      </p:sp>
    </p:spTree>
    <p:extLst>
      <p:ext uri="{BB962C8B-B14F-4D97-AF65-F5344CB8AC3E}">
        <p14:creationId xmlns:p14="http://schemas.microsoft.com/office/powerpoint/2010/main" val="367018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371601"/>
            <a:ext cx="6324600" cy="3124199"/>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sz="2800" dirty="0" smtClean="0"/>
              <a:t>Volume or surface coil</a:t>
            </a:r>
          </a:p>
          <a:p>
            <a:pPr marL="571500" indent="-571500" algn="l" eaLnBrk="1" hangingPunct="1">
              <a:buFont typeface="Arial" pitchFamily="34" charset="0"/>
              <a:buChar char="•"/>
            </a:pPr>
            <a:endParaRPr lang="en-US" sz="2800" dirty="0"/>
          </a:p>
        </p:txBody>
      </p:sp>
      <p:pic>
        <p:nvPicPr>
          <p:cNvPr id="180229" name="Picture 5" descr="http://www.invivocorp.com/coils/picts/121308920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64853"/>
            <a:ext cx="2743200" cy="2378497"/>
          </a:xfrm>
          <a:prstGeom prst="rect">
            <a:avLst/>
          </a:prstGeom>
          <a:noFill/>
          <a:extLst>
            <a:ext uri="{909E8E84-426E-40DD-AFC4-6F175D3DCCD1}">
              <a14:hiddenFill xmlns:a14="http://schemas.microsoft.com/office/drawing/2010/main">
                <a:solidFill>
                  <a:srgbClr val="FFFFFF"/>
                </a:solidFill>
              </a14:hiddenFill>
            </a:ext>
          </a:extLst>
        </p:spPr>
      </p:pic>
      <p:pic>
        <p:nvPicPr>
          <p:cNvPr id="184323" name="Picture 3" descr="RAPID Biomedical Visual Cortex C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20669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4325" name="Picture 5" descr="Full-size image (136 K)"/>
          <p:cNvPicPr>
            <a:picLocks noChangeAspect="1" noChangeArrowheads="1"/>
          </p:cNvPicPr>
          <p:nvPr/>
        </p:nvPicPr>
        <p:blipFill rotWithShape="1">
          <a:blip r:embed="rId4">
            <a:extLst>
              <a:ext uri="{28A0092B-C50C-407E-A947-70E740481C1C}">
                <a14:useLocalDpi xmlns:a14="http://schemas.microsoft.com/office/drawing/2010/main" val="0"/>
              </a:ext>
            </a:extLst>
          </a:blip>
          <a:srcRect t="65522" b="-30510"/>
          <a:stretch/>
        </p:blipFill>
        <p:spPr bwMode="auto">
          <a:xfrm>
            <a:off x="3781011" y="3810000"/>
            <a:ext cx="5189569" cy="37930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Federico\Desktop\WORK\Erice\2011_09_13\fmri_figures\actfull_subj_space\4808_actfull_70_75_8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057400"/>
            <a:ext cx="5479256"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29</a:t>
            </a:fld>
            <a:endParaRPr lang="en-US"/>
          </a:p>
        </p:txBody>
      </p:sp>
    </p:spTree>
    <p:extLst>
      <p:ext uri="{BB962C8B-B14F-4D97-AF65-F5344CB8AC3E}">
        <p14:creationId xmlns:p14="http://schemas.microsoft.com/office/powerpoint/2010/main" val="118659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763" y="0"/>
            <a:ext cx="9139237" cy="1447800"/>
          </a:xfrm>
        </p:spPr>
        <p:txBody>
          <a:bodyPr/>
          <a:lstStyle/>
          <a:p>
            <a:r>
              <a:rPr lang="en-GB" dirty="0" smtClean="0"/>
              <a:t>Focus on technology</a:t>
            </a:r>
            <a:endParaRPr lang="en-GB" dirty="0"/>
          </a:p>
        </p:txBody>
      </p:sp>
      <p:sp>
        <p:nvSpPr>
          <p:cNvPr id="4" name="Title 1"/>
          <p:cNvSpPr txBox="1">
            <a:spLocks/>
          </p:cNvSpPr>
          <p:nvPr/>
        </p:nvSpPr>
        <p:spPr>
          <a:xfrm>
            <a:off x="0" y="2130425"/>
            <a:ext cx="9144000" cy="3279775"/>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NMR physics is well consolidated</a:t>
            </a:r>
          </a:p>
          <a:p>
            <a:pPr marL="571500" indent="-571500" algn="l" eaLnBrk="1" hangingPunct="1">
              <a:buFont typeface="Arial" pitchFamily="34" charset="0"/>
              <a:buChar char="•"/>
            </a:pPr>
            <a:r>
              <a:rPr lang="en-US" dirty="0" smtClean="0"/>
              <a:t>Recent developments focus on technology and refinements</a:t>
            </a:r>
          </a:p>
          <a:p>
            <a:pPr marL="571500" indent="-571500" algn="l" eaLnBrk="1" hangingPunct="1">
              <a:buFont typeface="Arial" pitchFamily="34" charset="0"/>
              <a:buChar char="•"/>
            </a:pPr>
            <a:r>
              <a:rPr lang="en-US" dirty="0" smtClean="0"/>
              <a:t>A negative example…</a:t>
            </a:r>
          </a:p>
          <a:p>
            <a:pPr marL="571500" indent="-571500" algn="l" eaLnBrk="1" hangingPunct="1">
              <a:buFont typeface="Arial" pitchFamily="34" charset="0"/>
              <a:buChar char="•"/>
            </a:pPr>
            <a:endParaRPr lang="en-US" dirty="0"/>
          </a:p>
        </p:txBody>
      </p:sp>
      <p:sp>
        <p:nvSpPr>
          <p:cNvPr id="3" name="Segnaposto numero diapositiva 2"/>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0"/>
            <a:ext cx="91440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err="1" smtClean="0"/>
              <a:t>Gradient</a:t>
            </a:r>
            <a:r>
              <a:rPr lang="it-IT" dirty="0" smtClean="0"/>
              <a:t> coils</a:t>
            </a:r>
            <a:endParaRPr lang="it-IT" dirty="0"/>
          </a:p>
        </p:txBody>
      </p:sp>
      <mc:AlternateContent xmlns:mc="http://schemas.openxmlformats.org/markup-compatibility/2006" xmlns:a14="http://schemas.microsoft.com/office/drawing/2010/main">
        <mc:Choice Requires="a14">
          <p:sp>
            <p:nvSpPr>
              <p:cNvPr id="7" name="Title 1"/>
              <p:cNvSpPr txBox="1">
                <a:spLocks/>
              </p:cNvSpPr>
              <p:nvPr/>
            </p:nvSpPr>
            <p:spPr>
              <a:xfrm>
                <a:off x="19050" y="1466850"/>
                <a:ext cx="8934450" cy="2133599"/>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sz="2800" dirty="0" smtClean="0"/>
                  <a:t>Once we have a perfectly homogeneous magnet, let’s ruin it!</a:t>
                </a:r>
              </a:p>
              <a:p>
                <a:pPr marL="571500" indent="-571500" algn="l" eaLnBrk="1" hangingPunct="1">
                  <a:buFont typeface="Arial" pitchFamily="34" charset="0"/>
                  <a:buChar char="•"/>
                </a:pPr>
                <a:r>
                  <a:rPr lang="en-US" sz="2800" dirty="0" smtClean="0"/>
                  <a:t>Why? Optical resolution power </a:t>
                </a:r>
                <a14:m>
                  <m:oMath xmlns:m="http://schemas.openxmlformats.org/officeDocument/2006/math">
                    <m:r>
                      <m:rPr>
                        <m:sty m:val="p"/>
                      </m:rPr>
                      <a:rPr lang="it-IT" sz="2800" b="0" i="0" smtClean="0">
                        <a:latin typeface="Cambria Math"/>
                        <a:ea typeface="Cambria Math"/>
                      </a:rPr>
                      <m:t>r</m:t>
                    </m:r>
                    <m:r>
                      <a:rPr lang="en-GB" sz="2800" i="1">
                        <a:latin typeface="Cambria Math"/>
                        <a:ea typeface="Cambria Math"/>
                      </a:rPr>
                      <m:t>≈</m:t>
                    </m:r>
                    <m:r>
                      <a:rPr lang="en-GB" sz="2800" i="1" smtClean="0">
                        <a:latin typeface="Cambria Math"/>
                        <a:ea typeface="Cambria Math"/>
                      </a:rPr>
                      <m:t>𝜆</m:t>
                    </m:r>
                  </m:oMath>
                </a14:m>
                <a:endParaRPr lang="it-IT" sz="2800" dirty="0" smtClean="0"/>
              </a:p>
              <a:p>
                <a:pPr marL="571500" indent="-571500" algn="l" eaLnBrk="1" hangingPunct="1">
                  <a:buFont typeface="Arial" pitchFamily="34" charset="0"/>
                  <a:buChar char="•"/>
                </a:pPr>
                <a:r>
                  <a:rPr lang="it-IT" sz="2800" dirty="0" err="1" smtClean="0"/>
                  <a:t>But</a:t>
                </a:r>
                <a:r>
                  <a:rPr lang="it-IT" sz="2800" dirty="0" smtClean="0"/>
                  <a:t>… </a:t>
                </a:r>
                <a:r>
                  <a:rPr lang="it-IT" sz="2800" dirty="0" err="1" smtClean="0"/>
                  <a:t>wait</a:t>
                </a:r>
                <a:r>
                  <a:rPr lang="it-IT" sz="2800" dirty="0" smtClean="0"/>
                  <a:t> a moment, </a:t>
                </a:r>
                <a:r>
                  <a:rPr lang="it-IT" sz="2800" dirty="0" err="1" smtClean="0"/>
                  <a:t>we</a:t>
                </a:r>
                <a:r>
                  <a:rPr lang="it-IT" sz="2800" dirty="0" smtClean="0"/>
                  <a:t> are in BIG </a:t>
                </a:r>
                <a:r>
                  <a:rPr lang="it-IT" sz="2800" dirty="0" err="1" smtClean="0"/>
                  <a:t>troubles</a:t>
                </a:r>
                <a:r>
                  <a:rPr lang="it-IT" sz="2800" dirty="0" smtClean="0"/>
                  <a:t>!</a:t>
                </a:r>
                <a:endParaRPr lang="it-IT" sz="2800" dirty="0"/>
              </a:p>
              <a:p>
                <a:pPr marL="571500"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smtClean="0"/>
              </a:p>
            </p:txBody>
          </p:sp>
        </mc:Choice>
        <mc:Fallback xmlns="">
          <p:sp>
            <p:nvSpPr>
              <p:cNvPr id="7" name="Title 1"/>
              <p:cNvSpPr txBox="1">
                <a:spLocks noRot="1" noChangeAspect="1" noMove="1" noResize="1" noEditPoints="1" noAdjustHandles="1" noChangeArrowheads="1" noChangeShapeType="1" noTextEdit="1"/>
              </p:cNvSpPr>
              <p:nvPr/>
            </p:nvSpPr>
            <p:spPr>
              <a:xfrm>
                <a:off x="19050" y="1466850"/>
                <a:ext cx="8934450" cy="2133599"/>
              </a:xfrm>
              <a:prstGeom prst="rect">
                <a:avLst/>
              </a:prstGeom>
              <a:blipFill rotWithShape="1">
                <a:blip r:embed="rId2"/>
                <a:stretch>
                  <a:fillRect l="-1160" t="-2571"/>
                </a:stretch>
              </a:blipFill>
            </p:spPr>
            <p:txBody>
              <a:bodyPr/>
              <a:lstStyle/>
              <a:p>
                <a:r>
                  <a:rPr lang="it-IT">
                    <a:noFill/>
                  </a:rPr>
                  <a:t> </a:t>
                </a:r>
              </a:p>
            </p:txBody>
          </p:sp>
        </mc:Fallback>
      </mc:AlternateContent>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30</a:t>
            </a:fld>
            <a:endParaRPr lang="en-US"/>
          </a:p>
        </p:txBody>
      </p:sp>
    </p:spTree>
    <p:extLst>
      <p:ext uri="{BB962C8B-B14F-4D97-AF65-F5344CB8AC3E}">
        <p14:creationId xmlns:p14="http://schemas.microsoft.com/office/powerpoint/2010/main" val="235079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3" descr="http://mivim.gel.ulaval.ca/imgs/figs/Figure_001bi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31</a:t>
            </a:fld>
            <a:endParaRPr lang="en-US"/>
          </a:p>
        </p:txBody>
      </p:sp>
    </p:spTree>
    <p:extLst>
      <p:ext uri="{BB962C8B-B14F-4D97-AF65-F5344CB8AC3E}">
        <p14:creationId xmlns:p14="http://schemas.microsoft.com/office/powerpoint/2010/main" val="37821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1"/>
              <p:cNvSpPr txBox="1">
                <a:spLocks/>
              </p:cNvSpPr>
              <p:nvPr/>
            </p:nvSpPr>
            <p:spPr>
              <a:xfrm>
                <a:off x="19050" y="1466850"/>
                <a:ext cx="8934450" cy="318135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it-IT" sz="2800" dirty="0" smtClean="0"/>
                  <a:t>Idea! </a:t>
                </a:r>
                <a:r>
                  <a:rPr lang="it-IT" sz="2800" dirty="0" err="1" smtClean="0"/>
                  <a:t>Let’s</a:t>
                </a:r>
                <a:r>
                  <a:rPr lang="it-IT" sz="2800" dirty="0" smtClean="0"/>
                  <a:t> </a:t>
                </a:r>
                <a:r>
                  <a:rPr lang="it-IT" sz="2800" dirty="0" err="1" smtClean="0"/>
                  <a:t>change</a:t>
                </a:r>
                <a:r>
                  <a:rPr lang="it-IT" sz="2800" dirty="0" smtClean="0"/>
                  <a:t> the </a:t>
                </a:r>
                <a:r>
                  <a:rPr lang="it-IT" sz="2800" dirty="0" err="1" smtClean="0"/>
                  <a:t>resonance</a:t>
                </a:r>
                <a:r>
                  <a:rPr lang="it-IT" sz="2800" dirty="0" smtClean="0"/>
                  <a:t> </a:t>
                </a:r>
                <a:r>
                  <a:rPr lang="it-IT" sz="2800" dirty="0" err="1" smtClean="0"/>
                  <a:t>frequency</a:t>
                </a:r>
                <a:endParaRPr lang="it-IT" sz="2800" dirty="0" smtClean="0"/>
              </a:p>
              <a:p>
                <a:pPr marL="1028700" lvl="1" indent="-571500" algn="l" eaLnBrk="1" hangingPunct="1">
                  <a:buFont typeface="Arial" pitchFamily="34" charset="0"/>
                  <a:buChar char="•"/>
                </a:pPr>
                <a:r>
                  <a:rPr lang="it-IT" sz="2800" dirty="0" smtClean="0"/>
                  <a:t>Gradients</a:t>
                </a:r>
              </a:p>
              <a:p>
                <a:pPr marL="1028700" lvl="1" indent="-571500" algn="l" eaLnBrk="1" hangingPunct="1">
                  <a:buFont typeface="Arial" pitchFamily="34" charset="0"/>
                  <a:buChar char="•"/>
                </a:pPr>
                <a14:m>
                  <m:oMath xmlns:m="http://schemas.openxmlformats.org/officeDocument/2006/math">
                    <m:r>
                      <a:rPr lang="it-IT" sz="2800" i="1" dirty="0">
                        <a:latin typeface="Cambria Math"/>
                        <a:ea typeface="Cambria Math"/>
                      </a:rPr>
                      <m:t>𝜈</m:t>
                    </m:r>
                    <m:r>
                      <a:rPr lang="it-IT" sz="2800" i="1" dirty="0">
                        <a:latin typeface="Cambria Math"/>
                        <a:ea typeface="Cambria Math"/>
                      </a:rPr>
                      <m:t>=</m:t>
                    </m:r>
                    <m:box>
                      <m:boxPr>
                        <m:ctrlPr>
                          <a:rPr lang="it-IT" sz="2800" i="1" dirty="0">
                            <a:latin typeface="Cambria Math"/>
                            <a:ea typeface="Cambria Math"/>
                          </a:rPr>
                        </m:ctrlPr>
                      </m:boxPr>
                      <m:e>
                        <m:argPr>
                          <m:argSz m:val="-1"/>
                        </m:argPr>
                        <m:f>
                          <m:fPr>
                            <m:ctrlPr>
                              <a:rPr lang="it-IT" sz="2800" i="1" dirty="0">
                                <a:latin typeface="Cambria Math"/>
                                <a:ea typeface="Cambria Math"/>
                              </a:rPr>
                            </m:ctrlPr>
                          </m:fPr>
                          <m:num>
                            <m:r>
                              <a:rPr lang="it-IT" sz="2800" i="1" dirty="0">
                                <a:latin typeface="Cambria Math"/>
                                <a:ea typeface="Cambria Math"/>
                              </a:rPr>
                              <m:t>𝛾</m:t>
                            </m:r>
                          </m:num>
                          <m:den>
                            <m:r>
                              <a:rPr lang="it-IT" sz="2800" i="1" dirty="0">
                                <a:latin typeface="Cambria Math"/>
                                <a:ea typeface="Cambria Math"/>
                              </a:rPr>
                              <m:t>2</m:t>
                            </m:r>
                            <m:r>
                              <a:rPr lang="it-IT" sz="2800" i="1" dirty="0">
                                <a:latin typeface="Cambria Math"/>
                                <a:ea typeface="Cambria Math"/>
                              </a:rPr>
                              <m:t>𝜋</m:t>
                            </m:r>
                          </m:den>
                        </m:f>
                      </m:e>
                    </m:box>
                    <m:sSub>
                      <m:sSubPr>
                        <m:ctrlPr>
                          <a:rPr lang="el-GR" sz="2800" i="1" dirty="0">
                            <a:latin typeface="Cambria Math"/>
                            <a:ea typeface="Cambria Math"/>
                          </a:rPr>
                        </m:ctrlPr>
                      </m:sSubPr>
                      <m:e>
                        <m:r>
                          <a:rPr lang="it-IT" sz="2800" i="1" dirty="0">
                            <a:latin typeface="Cambria Math"/>
                            <a:ea typeface="Cambria Math"/>
                          </a:rPr>
                          <m:t>𝐵</m:t>
                        </m:r>
                      </m:e>
                      <m:sub>
                        <m:r>
                          <a:rPr lang="it-IT" sz="2800" i="1" dirty="0">
                            <a:latin typeface="Cambria Math"/>
                            <a:ea typeface="Cambria Math"/>
                          </a:rPr>
                          <m:t>0</m:t>
                        </m:r>
                      </m:sub>
                    </m:sSub>
                  </m:oMath>
                </a14:m>
                <a:endParaRPr lang="en-US" sz="2800" dirty="0" smtClean="0"/>
              </a:p>
              <a:p>
                <a:pPr marL="1028700" lvl="1" indent="-571500" algn="l" eaLnBrk="1" hangingPunct="1">
                  <a:buFont typeface="Arial" pitchFamily="34" charset="0"/>
                  <a:buChar char="•"/>
                </a:pPr>
                <a14:m>
                  <m:oMath xmlns:m="http://schemas.openxmlformats.org/officeDocument/2006/math">
                    <m:sSub>
                      <m:sSubPr>
                        <m:ctrlPr>
                          <a:rPr lang="el-GR" sz="2800" i="1" dirty="0">
                            <a:latin typeface="Cambria Math"/>
                            <a:ea typeface="Cambria Math"/>
                          </a:rPr>
                        </m:ctrlPr>
                      </m:sSubPr>
                      <m:e>
                        <m:r>
                          <a:rPr lang="it-IT" sz="2800" i="1" dirty="0">
                            <a:latin typeface="Cambria Math"/>
                            <a:ea typeface="Cambria Math"/>
                          </a:rPr>
                          <m:t>𝐵</m:t>
                        </m:r>
                      </m:e>
                      <m:sub>
                        <m:r>
                          <a:rPr lang="it-IT" sz="2800" i="1" dirty="0">
                            <a:latin typeface="Cambria Math"/>
                            <a:ea typeface="Cambria Math"/>
                          </a:rPr>
                          <m:t>0</m:t>
                        </m:r>
                      </m:sub>
                    </m:sSub>
                    <m:r>
                      <a:rPr lang="it-IT" sz="2800" i="1" dirty="0">
                        <a:latin typeface="Cambria Math"/>
                        <a:ea typeface="Cambria Math"/>
                      </a:rPr>
                      <m:t> ⇒</m:t>
                    </m:r>
                  </m:oMath>
                </a14:m>
                <a:r>
                  <a:rPr lang="el-GR" sz="2800" dirty="0">
                    <a:ea typeface="Cambria Math"/>
                  </a:rPr>
                  <a:t> </a:t>
                </a:r>
                <a14:m>
                  <m:oMath xmlns:m="http://schemas.openxmlformats.org/officeDocument/2006/math">
                    <m:sSub>
                      <m:sSubPr>
                        <m:ctrlPr>
                          <a:rPr lang="el-GR" sz="2800" i="1" dirty="0">
                            <a:latin typeface="Cambria Math"/>
                            <a:ea typeface="Cambria Math"/>
                          </a:rPr>
                        </m:ctrlPr>
                      </m:sSubPr>
                      <m:e>
                        <m:r>
                          <a:rPr lang="it-IT" sz="2800" i="1" dirty="0">
                            <a:latin typeface="Cambria Math"/>
                            <a:ea typeface="Cambria Math"/>
                          </a:rPr>
                          <m:t>𝐵</m:t>
                        </m:r>
                      </m:e>
                      <m:sub>
                        <m:r>
                          <a:rPr lang="it-IT" sz="2800" i="1" dirty="0">
                            <a:latin typeface="Cambria Math"/>
                            <a:ea typeface="Cambria Math"/>
                          </a:rPr>
                          <m:t>0</m:t>
                        </m:r>
                      </m:sub>
                    </m:sSub>
                    <m:r>
                      <a:rPr lang="it-IT" sz="2800" b="0" i="1" dirty="0" smtClean="0">
                        <a:latin typeface="Cambria Math"/>
                        <a:ea typeface="Cambria Math"/>
                      </a:rPr>
                      <m:t>+</m:t>
                    </m:r>
                    <m:sSub>
                      <m:sSubPr>
                        <m:ctrlPr>
                          <a:rPr lang="it-IT" sz="2800" b="0" i="1" dirty="0" smtClean="0">
                            <a:latin typeface="Cambria Math"/>
                            <a:ea typeface="Cambria Math"/>
                          </a:rPr>
                        </m:ctrlPr>
                      </m:sSubPr>
                      <m:e>
                        <m:r>
                          <a:rPr lang="it-IT" sz="2800" b="0" i="1" dirty="0" smtClean="0">
                            <a:latin typeface="Cambria Math"/>
                            <a:ea typeface="Cambria Math"/>
                          </a:rPr>
                          <m:t>𝐺</m:t>
                        </m:r>
                      </m:e>
                      <m:sub>
                        <m:r>
                          <a:rPr lang="it-IT" sz="2800" b="0" i="1" dirty="0" smtClean="0">
                            <a:latin typeface="Cambria Math"/>
                            <a:ea typeface="Cambria Math"/>
                          </a:rPr>
                          <m:t>𝑥</m:t>
                        </m:r>
                      </m:sub>
                    </m:sSub>
                    <m:r>
                      <a:rPr lang="it-IT" sz="2800" b="0" i="1" dirty="0" smtClean="0">
                        <a:latin typeface="Cambria Math"/>
                        <a:ea typeface="Cambria Math"/>
                      </a:rPr>
                      <m:t>𝑥</m:t>
                    </m:r>
                    <m:r>
                      <a:rPr lang="it-IT" sz="2800" b="0" i="1" dirty="0" smtClean="0">
                        <a:latin typeface="Cambria Math"/>
                        <a:ea typeface="Cambria Math"/>
                      </a:rPr>
                      <m:t>+</m:t>
                    </m:r>
                    <m:sSub>
                      <m:sSubPr>
                        <m:ctrlPr>
                          <a:rPr lang="it-IT" sz="2800" i="1" dirty="0">
                            <a:latin typeface="Cambria Math"/>
                            <a:ea typeface="Cambria Math"/>
                          </a:rPr>
                        </m:ctrlPr>
                      </m:sSubPr>
                      <m:e>
                        <m:r>
                          <a:rPr lang="it-IT" sz="2800" i="1" dirty="0">
                            <a:latin typeface="Cambria Math"/>
                            <a:ea typeface="Cambria Math"/>
                          </a:rPr>
                          <m:t>𝐺</m:t>
                        </m:r>
                      </m:e>
                      <m:sub>
                        <m:r>
                          <a:rPr lang="it-IT" sz="2800" b="0" i="1" dirty="0" smtClean="0">
                            <a:latin typeface="Cambria Math"/>
                            <a:ea typeface="Cambria Math"/>
                          </a:rPr>
                          <m:t>𝑦</m:t>
                        </m:r>
                      </m:sub>
                    </m:sSub>
                    <m:r>
                      <a:rPr lang="it-IT" sz="2800" b="0" i="1" dirty="0" smtClean="0">
                        <a:latin typeface="Cambria Math"/>
                        <a:ea typeface="Cambria Math"/>
                      </a:rPr>
                      <m:t>𝑦</m:t>
                    </m:r>
                    <m:r>
                      <a:rPr lang="it-IT" sz="2800" b="0" i="1" dirty="0" smtClean="0">
                        <a:latin typeface="Cambria Math"/>
                        <a:ea typeface="Cambria Math"/>
                      </a:rPr>
                      <m:t>+</m:t>
                    </m:r>
                    <m:sSub>
                      <m:sSubPr>
                        <m:ctrlPr>
                          <a:rPr lang="it-IT" sz="2800" i="1" dirty="0">
                            <a:latin typeface="Cambria Math"/>
                            <a:ea typeface="Cambria Math"/>
                          </a:rPr>
                        </m:ctrlPr>
                      </m:sSubPr>
                      <m:e>
                        <m:r>
                          <a:rPr lang="it-IT" sz="2800" i="1" dirty="0">
                            <a:latin typeface="Cambria Math"/>
                            <a:ea typeface="Cambria Math"/>
                          </a:rPr>
                          <m:t>𝐺</m:t>
                        </m:r>
                      </m:e>
                      <m:sub>
                        <m:r>
                          <a:rPr lang="it-IT" sz="2800" i="1" dirty="0">
                            <a:latin typeface="Cambria Math"/>
                            <a:ea typeface="Cambria Math"/>
                          </a:rPr>
                          <m:t>𝑧</m:t>
                        </m:r>
                      </m:sub>
                    </m:sSub>
                    <m:r>
                      <a:rPr lang="it-IT" sz="2800" i="1" dirty="0">
                        <a:latin typeface="Cambria Math"/>
                        <a:ea typeface="Cambria Math"/>
                      </a:rPr>
                      <m:t>𝑧</m:t>
                    </m:r>
                  </m:oMath>
                </a14:m>
                <a:endParaRPr lang="en-US" sz="2800" dirty="0" smtClean="0"/>
              </a:p>
              <a:p>
                <a:pPr marL="1028700" lvl="1" indent="-571500" algn="l" eaLnBrk="1" hangingPunct="1">
                  <a:buFont typeface="Arial" pitchFamily="34" charset="0"/>
                  <a:buChar char="•"/>
                </a:pPr>
                <a14:m>
                  <m:oMath xmlns:m="http://schemas.openxmlformats.org/officeDocument/2006/math">
                    <m:sSub>
                      <m:sSubPr>
                        <m:ctrlPr>
                          <a:rPr lang="el-GR" sz="2800" i="1" dirty="0">
                            <a:latin typeface="Cambria Math"/>
                            <a:ea typeface="Cambria Math"/>
                          </a:rPr>
                        </m:ctrlPr>
                      </m:sSubPr>
                      <m:e>
                        <m:r>
                          <a:rPr lang="it-IT" sz="2800" i="1" dirty="0">
                            <a:latin typeface="Cambria Math"/>
                            <a:ea typeface="Cambria Math"/>
                          </a:rPr>
                          <m:t>𝜈</m:t>
                        </m:r>
                        <m:r>
                          <a:rPr lang="it-IT" sz="2800" i="1" dirty="0">
                            <a:latin typeface="Cambria Math"/>
                            <a:ea typeface="Cambria Math"/>
                          </a:rPr>
                          <m:t>=</m:t>
                        </m:r>
                        <m:box>
                          <m:boxPr>
                            <m:ctrlPr>
                              <a:rPr lang="it-IT" sz="2800" i="1" dirty="0">
                                <a:latin typeface="Cambria Math"/>
                                <a:ea typeface="Cambria Math"/>
                              </a:rPr>
                            </m:ctrlPr>
                          </m:boxPr>
                          <m:e>
                            <m:argPr>
                              <m:argSz m:val="-1"/>
                            </m:argPr>
                            <m:f>
                              <m:fPr>
                                <m:ctrlPr>
                                  <a:rPr lang="it-IT" sz="2800" i="1" dirty="0">
                                    <a:latin typeface="Cambria Math"/>
                                    <a:ea typeface="Cambria Math"/>
                                  </a:rPr>
                                </m:ctrlPr>
                              </m:fPr>
                              <m:num>
                                <m:r>
                                  <a:rPr lang="it-IT" sz="2800" i="1" dirty="0">
                                    <a:latin typeface="Cambria Math"/>
                                    <a:ea typeface="Cambria Math"/>
                                  </a:rPr>
                                  <m:t>𝛾</m:t>
                                </m:r>
                              </m:num>
                              <m:den>
                                <m:r>
                                  <a:rPr lang="it-IT" sz="2800" i="1" dirty="0">
                                    <a:latin typeface="Cambria Math"/>
                                    <a:ea typeface="Cambria Math"/>
                                  </a:rPr>
                                  <m:t>2</m:t>
                                </m:r>
                                <m:r>
                                  <a:rPr lang="it-IT" sz="2800" i="1" dirty="0">
                                    <a:latin typeface="Cambria Math"/>
                                    <a:ea typeface="Cambria Math"/>
                                  </a:rPr>
                                  <m:t>𝜋</m:t>
                                </m:r>
                              </m:den>
                            </m:f>
                          </m:e>
                        </m:box>
                        <m:sSub>
                          <m:sSubPr>
                            <m:ctrlPr>
                              <a:rPr lang="el-GR" sz="2800" i="1" dirty="0">
                                <a:latin typeface="Cambria Math"/>
                                <a:ea typeface="Cambria Math"/>
                              </a:rPr>
                            </m:ctrlPr>
                          </m:sSubPr>
                          <m:e>
                            <m:r>
                              <a:rPr lang="it-IT" sz="2800" i="1" dirty="0">
                                <a:latin typeface="Cambria Math"/>
                                <a:ea typeface="Cambria Math"/>
                              </a:rPr>
                              <m:t>𝐵</m:t>
                            </m:r>
                          </m:e>
                          <m:sub>
                            <m:r>
                              <a:rPr lang="it-IT" sz="2800" i="1" dirty="0">
                                <a:latin typeface="Cambria Math"/>
                                <a:ea typeface="Cambria Math"/>
                              </a:rPr>
                              <m:t>0</m:t>
                            </m:r>
                          </m:sub>
                        </m:sSub>
                        <m:r>
                          <a:rPr lang="it-IT" sz="2800" i="1" dirty="0">
                            <a:latin typeface="Cambria Math"/>
                            <a:ea typeface="Cambria Math"/>
                          </a:rPr>
                          <m:t>⇒</m:t>
                        </m:r>
                        <m:r>
                          <a:rPr lang="it-IT" sz="2800" i="1" dirty="0">
                            <a:latin typeface="Cambria Math"/>
                            <a:ea typeface="Cambria Math"/>
                          </a:rPr>
                          <m:t>𝜈</m:t>
                        </m:r>
                        <m:r>
                          <a:rPr lang="it-IT" sz="2800" i="1" dirty="0">
                            <a:latin typeface="Cambria Math"/>
                            <a:ea typeface="Cambria Math"/>
                          </a:rPr>
                          <m:t>=</m:t>
                        </m:r>
                        <m:box>
                          <m:boxPr>
                            <m:ctrlPr>
                              <a:rPr lang="it-IT" sz="2800" i="1" dirty="0">
                                <a:latin typeface="Cambria Math"/>
                                <a:ea typeface="Cambria Math"/>
                              </a:rPr>
                            </m:ctrlPr>
                          </m:boxPr>
                          <m:e>
                            <m:argPr>
                              <m:argSz m:val="-1"/>
                            </m:argPr>
                            <m:f>
                              <m:fPr>
                                <m:ctrlPr>
                                  <a:rPr lang="it-IT" sz="2800" i="1" dirty="0">
                                    <a:latin typeface="Cambria Math"/>
                                    <a:ea typeface="Cambria Math"/>
                                  </a:rPr>
                                </m:ctrlPr>
                              </m:fPr>
                              <m:num>
                                <m:r>
                                  <a:rPr lang="it-IT" sz="2800" i="1" dirty="0">
                                    <a:latin typeface="Cambria Math"/>
                                    <a:ea typeface="Cambria Math"/>
                                  </a:rPr>
                                  <m:t>𝛾</m:t>
                                </m:r>
                              </m:num>
                              <m:den>
                                <m:r>
                                  <a:rPr lang="it-IT" sz="2800" i="1" dirty="0">
                                    <a:latin typeface="Cambria Math"/>
                                    <a:ea typeface="Cambria Math"/>
                                  </a:rPr>
                                  <m:t>2</m:t>
                                </m:r>
                                <m:r>
                                  <a:rPr lang="it-IT" sz="2800" i="1" dirty="0">
                                    <a:latin typeface="Cambria Math"/>
                                    <a:ea typeface="Cambria Math"/>
                                  </a:rPr>
                                  <m:t>𝜋</m:t>
                                </m:r>
                              </m:den>
                            </m:f>
                          </m:e>
                        </m:box>
                        <m:r>
                          <a:rPr lang="it-IT" sz="2800" b="0" i="1" dirty="0" smtClean="0">
                            <a:latin typeface="Cambria Math"/>
                            <a:ea typeface="Cambria Math"/>
                          </a:rPr>
                          <m:t>(</m:t>
                        </m:r>
                        <m:r>
                          <a:rPr lang="it-IT" sz="2800" i="1" dirty="0">
                            <a:latin typeface="Cambria Math"/>
                            <a:ea typeface="Cambria Math"/>
                          </a:rPr>
                          <m:t>𝐵</m:t>
                        </m:r>
                      </m:e>
                      <m:sub>
                        <m:r>
                          <a:rPr lang="it-IT" sz="2800" i="1" dirty="0">
                            <a:latin typeface="Cambria Math"/>
                            <a:ea typeface="Cambria Math"/>
                          </a:rPr>
                          <m:t>0</m:t>
                        </m:r>
                      </m:sub>
                    </m:sSub>
                    <m:sSub>
                      <m:sSubPr>
                        <m:ctrlPr>
                          <a:rPr lang="it-IT" sz="2800" i="1" dirty="0">
                            <a:latin typeface="Cambria Math"/>
                            <a:ea typeface="Cambria Math"/>
                          </a:rPr>
                        </m:ctrlPr>
                      </m:sSubPr>
                      <m:e>
                        <m:r>
                          <a:rPr lang="it-IT" sz="2800" b="0" i="1" dirty="0" smtClean="0">
                            <a:latin typeface="Cambria Math"/>
                            <a:ea typeface="Cambria Math"/>
                          </a:rPr>
                          <m:t>+</m:t>
                        </m:r>
                        <m:r>
                          <a:rPr lang="it-IT" sz="2800" i="1" dirty="0">
                            <a:latin typeface="Cambria Math"/>
                            <a:ea typeface="Cambria Math"/>
                          </a:rPr>
                          <m:t>𝐺</m:t>
                        </m:r>
                      </m:e>
                      <m:sub>
                        <m:r>
                          <a:rPr lang="it-IT" sz="2800" i="1" dirty="0">
                            <a:latin typeface="Cambria Math"/>
                            <a:ea typeface="Cambria Math"/>
                          </a:rPr>
                          <m:t>𝑥</m:t>
                        </m:r>
                      </m:sub>
                    </m:sSub>
                    <m:r>
                      <a:rPr lang="it-IT" sz="2800" i="1" dirty="0">
                        <a:latin typeface="Cambria Math"/>
                        <a:ea typeface="Cambria Math"/>
                      </a:rPr>
                      <m:t>𝑥</m:t>
                    </m:r>
                    <m:r>
                      <a:rPr lang="it-IT" sz="2800" i="1" dirty="0">
                        <a:latin typeface="Cambria Math"/>
                        <a:ea typeface="Cambria Math"/>
                      </a:rPr>
                      <m:t>+</m:t>
                    </m:r>
                    <m:sSub>
                      <m:sSubPr>
                        <m:ctrlPr>
                          <a:rPr lang="it-IT" sz="2800" i="1" dirty="0">
                            <a:latin typeface="Cambria Math"/>
                            <a:ea typeface="Cambria Math"/>
                          </a:rPr>
                        </m:ctrlPr>
                      </m:sSubPr>
                      <m:e>
                        <m:r>
                          <a:rPr lang="it-IT" sz="2800" i="1" dirty="0">
                            <a:latin typeface="Cambria Math"/>
                            <a:ea typeface="Cambria Math"/>
                          </a:rPr>
                          <m:t>𝐺</m:t>
                        </m:r>
                      </m:e>
                      <m:sub>
                        <m:r>
                          <a:rPr lang="it-IT" sz="2800" i="1" dirty="0">
                            <a:latin typeface="Cambria Math"/>
                            <a:ea typeface="Cambria Math"/>
                          </a:rPr>
                          <m:t>𝑦</m:t>
                        </m:r>
                      </m:sub>
                    </m:sSub>
                    <m:r>
                      <a:rPr lang="it-IT" sz="2800" i="1" dirty="0">
                        <a:latin typeface="Cambria Math"/>
                        <a:ea typeface="Cambria Math"/>
                      </a:rPr>
                      <m:t>𝑦</m:t>
                    </m:r>
                    <m:r>
                      <a:rPr lang="it-IT" sz="2800" i="1" dirty="0">
                        <a:latin typeface="Cambria Math"/>
                        <a:ea typeface="Cambria Math"/>
                      </a:rPr>
                      <m:t>+</m:t>
                    </m:r>
                    <m:sSub>
                      <m:sSubPr>
                        <m:ctrlPr>
                          <a:rPr lang="it-IT" sz="2800" i="1" dirty="0">
                            <a:latin typeface="Cambria Math"/>
                            <a:ea typeface="Cambria Math"/>
                          </a:rPr>
                        </m:ctrlPr>
                      </m:sSubPr>
                      <m:e>
                        <m:r>
                          <a:rPr lang="it-IT" sz="2800" i="1" dirty="0">
                            <a:latin typeface="Cambria Math"/>
                            <a:ea typeface="Cambria Math"/>
                          </a:rPr>
                          <m:t>𝐺</m:t>
                        </m:r>
                      </m:e>
                      <m:sub>
                        <m:r>
                          <a:rPr lang="it-IT" sz="2800" i="1" dirty="0">
                            <a:latin typeface="Cambria Math"/>
                            <a:ea typeface="Cambria Math"/>
                          </a:rPr>
                          <m:t>𝑧</m:t>
                        </m:r>
                      </m:sub>
                    </m:sSub>
                    <m:r>
                      <a:rPr lang="it-IT" sz="2800" i="1" dirty="0">
                        <a:latin typeface="Cambria Math"/>
                        <a:ea typeface="Cambria Math"/>
                      </a:rPr>
                      <m:t>𝑧</m:t>
                    </m:r>
                    <m:r>
                      <a:rPr lang="it-IT" sz="2800" b="0" i="1" dirty="0" smtClean="0">
                        <a:latin typeface="Cambria Math"/>
                        <a:ea typeface="Cambria Math"/>
                      </a:rPr>
                      <m:t>)</m:t>
                    </m:r>
                  </m:oMath>
                </a14:m>
                <a:endParaRPr lang="it-IT" sz="2800" b="0" dirty="0" smtClean="0">
                  <a:ea typeface="Cambria Math"/>
                </a:endParaRPr>
              </a:p>
              <a:p>
                <a:pPr marL="1028700" lvl="1" indent="-571500" algn="l" eaLnBrk="1" hangingPunct="1">
                  <a:buFont typeface="Arial" pitchFamily="34" charset="0"/>
                  <a:buChar char="•"/>
                </a:pPr>
                <a:r>
                  <a:rPr lang="en-US" sz="2800" dirty="0" smtClean="0"/>
                  <a:t>Frequency encoding</a:t>
                </a:r>
              </a:p>
              <a:p>
                <a:pPr marL="1028700" lvl="1" indent="-571500" algn="l" eaLnBrk="1" hangingPunct="1">
                  <a:buFont typeface="Arial" pitchFamily="34" charset="0"/>
                  <a:buChar char="•"/>
                </a:pPr>
                <a:r>
                  <a:rPr lang="en-US" sz="2800" dirty="0" smtClean="0"/>
                  <a:t>Phase encoding</a:t>
                </a:r>
              </a:p>
              <a:p>
                <a:pPr marL="1028700" lvl="1" indent="-571500" algn="l" eaLnBrk="1" hangingPunct="1">
                  <a:buFont typeface="Arial" pitchFamily="34" charset="0"/>
                  <a:buChar char="•"/>
                </a:pPr>
                <a:r>
                  <a:rPr lang="en-US" sz="2800" dirty="0" err="1" smtClean="0"/>
                  <a:t>Dephasing</a:t>
                </a:r>
                <a:endParaRPr lang="en-US" sz="2800" dirty="0"/>
              </a:p>
              <a:p>
                <a:pPr marL="1028700" lvl="1" indent="-571500" algn="l" eaLnBrk="1" hangingPunct="1">
                  <a:buFont typeface="Arial" pitchFamily="34" charset="0"/>
                  <a:buChar char="•"/>
                </a:pPr>
                <a:endParaRPr lang="en-US" sz="2800" dirty="0"/>
              </a:p>
              <a:p>
                <a:pPr marL="1028700" lvl="1"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smtClean="0"/>
              </a:p>
            </p:txBody>
          </p:sp>
        </mc:Choice>
        <mc:Fallback xmlns="">
          <p:sp>
            <p:nvSpPr>
              <p:cNvPr id="3" name="Title 1"/>
              <p:cNvSpPr txBox="1">
                <a:spLocks noRot="1" noChangeAspect="1" noMove="1" noResize="1" noEditPoints="1" noAdjustHandles="1" noChangeArrowheads="1" noChangeShapeType="1" noTextEdit="1"/>
              </p:cNvSpPr>
              <p:nvPr/>
            </p:nvSpPr>
            <p:spPr>
              <a:xfrm>
                <a:off x="19050" y="1466850"/>
                <a:ext cx="8934450" cy="3181350"/>
              </a:xfrm>
              <a:prstGeom prst="rect">
                <a:avLst/>
              </a:prstGeom>
              <a:blipFill rotWithShape="1">
                <a:blip r:embed="rId2"/>
                <a:stretch>
                  <a:fillRect l="-1160" t="-1724" b="-19349"/>
                </a:stretch>
              </a:blipFill>
            </p:spPr>
            <p:txBody>
              <a:bodyPr/>
              <a:lstStyle/>
              <a:p>
                <a:r>
                  <a:rPr lang="it-IT">
                    <a:noFill/>
                  </a:rPr>
                  <a:t> </a:t>
                </a:r>
              </a:p>
            </p:txBody>
          </p:sp>
        </mc:Fallback>
      </mc:AlternateContent>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32</a:t>
            </a:fld>
            <a:endParaRPr lang="en-US"/>
          </a:p>
        </p:txBody>
      </p:sp>
    </p:spTree>
    <p:extLst>
      <p:ext uri="{BB962C8B-B14F-4D97-AF65-F5344CB8AC3E}">
        <p14:creationId xmlns:p14="http://schemas.microsoft.com/office/powerpoint/2010/main" val="6964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050" y="1466850"/>
            <a:ext cx="8934450" cy="2096071"/>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it-IT" sz="2800" dirty="0" smtClean="0"/>
              <a:t>Gradients </a:t>
            </a:r>
            <a:r>
              <a:rPr lang="it-IT" sz="2800" dirty="0" err="1" smtClean="0"/>
              <a:t>need</a:t>
            </a:r>
            <a:r>
              <a:rPr lang="it-IT" sz="2800" dirty="0" smtClean="0"/>
              <a:t> to be fast and </a:t>
            </a:r>
            <a:r>
              <a:rPr lang="it-IT" sz="2800" dirty="0" err="1" smtClean="0"/>
              <a:t>powerful</a:t>
            </a:r>
            <a:endParaRPr lang="it-IT" sz="2800" dirty="0"/>
          </a:p>
          <a:p>
            <a:pPr marL="1028700" lvl="1" indent="-571500" algn="l" eaLnBrk="1" hangingPunct="1">
              <a:buFont typeface="Arial" pitchFamily="34" charset="0"/>
              <a:buChar char="•"/>
            </a:pPr>
            <a:r>
              <a:rPr lang="it-IT" sz="2800" dirty="0" err="1" smtClean="0"/>
              <a:t>Huge</a:t>
            </a:r>
            <a:r>
              <a:rPr lang="it-IT" sz="2800" dirty="0" smtClean="0"/>
              <a:t> </a:t>
            </a:r>
            <a:r>
              <a:rPr lang="it-IT" sz="2800" dirty="0" err="1" smtClean="0"/>
              <a:t>amplifiers</a:t>
            </a:r>
            <a:r>
              <a:rPr lang="it-IT" sz="2800" dirty="0" smtClean="0"/>
              <a:t>, </a:t>
            </a:r>
            <a:r>
              <a:rPr lang="it-IT" sz="2800" dirty="0" err="1" smtClean="0"/>
              <a:t>cables</a:t>
            </a:r>
            <a:r>
              <a:rPr lang="it-IT" sz="2800" dirty="0" smtClean="0"/>
              <a:t> and </a:t>
            </a:r>
            <a:r>
              <a:rPr lang="it-IT" sz="2800" dirty="0" err="1" smtClean="0"/>
              <a:t>cooling</a:t>
            </a:r>
            <a:r>
              <a:rPr lang="it-IT" sz="2800" dirty="0" smtClean="0"/>
              <a:t> </a:t>
            </a:r>
            <a:r>
              <a:rPr lang="it-IT" sz="2800" dirty="0" err="1" smtClean="0"/>
              <a:t>plants</a:t>
            </a:r>
            <a:endParaRPr lang="it-IT" sz="2800" dirty="0" smtClean="0"/>
          </a:p>
          <a:p>
            <a:pPr marL="1028700" lvl="1" indent="-571500" algn="l" eaLnBrk="1" hangingPunct="1">
              <a:buFont typeface="Arial" pitchFamily="34" charset="0"/>
              <a:buChar char="•"/>
            </a:pPr>
            <a:r>
              <a:rPr lang="it-IT" sz="2800" dirty="0" smtClean="0"/>
              <a:t>«</a:t>
            </a:r>
            <a:r>
              <a:rPr lang="it-IT" sz="2800" dirty="0" err="1" smtClean="0"/>
              <a:t>Acoustic</a:t>
            </a:r>
            <a:r>
              <a:rPr lang="it-IT" sz="2800" dirty="0" smtClean="0"/>
              <a:t>» band</a:t>
            </a:r>
          </a:p>
          <a:p>
            <a:pPr marL="1028700" lvl="1" indent="-571500" algn="l" eaLnBrk="1" hangingPunct="1">
              <a:buFont typeface="Arial" pitchFamily="34" charset="0"/>
              <a:buChar char="•"/>
            </a:pPr>
            <a:r>
              <a:rPr lang="it-IT" sz="2800" dirty="0" err="1" smtClean="0"/>
              <a:t>Peek</a:t>
            </a:r>
            <a:r>
              <a:rPr lang="it-IT" sz="2800" dirty="0" smtClean="0"/>
              <a:t> </a:t>
            </a:r>
            <a:r>
              <a:rPr lang="it-IT" sz="2800" dirty="0" err="1" smtClean="0"/>
              <a:t>current</a:t>
            </a:r>
            <a:r>
              <a:rPr lang="it-IT" sz="2800" dirty="0" smtClean="0"/>
              <a:t> and </a:t>
            </a:r>
            <a:r>
              <a:rPr lang="it-IT" sz="2800" dirty="0" err="1" smtClean="0"/>
              <a:t>voltage</a:t>
            </a:r>
            <a:r>
              <a:rPr lang="it-IT" sz="2800" dirty="0" smtClean="0"/>
              <a:t> in the </a:t>
            </a:r>
            <a:r>
              <a:rPr lang="it-IT" sz="2800" dirty="0" err="1" smtClean="0"/>
              <a:t>order</a:t>
            </a:r>
            <a:r>
              <a:rPr lang="it-IT" sz="2800" dirty="0" smtClean="0"/>
              <a:t> of 1 </a:t>
            </a:r>
            <a:r>
              <a:rPr lang="it-IT" sz="2800" dirty="0" err="1" smtClean="0"/>
              <a:t>kA</a:t>
            </a:r>
            <a:r>
              <a:rPr lang="it-IT" sz="2800" dirty="0" smtClean="0"/>
              <a:t> and 1 </a:t>
            </a:r>
            <a:r>
              <a:rPr lang="it-IT" sz="2800" dirty="0" err="1" smtClean="0"/>
              <a:t>kV</a:t>
            </a:r>
            <a:endParaRPr lang="en-US" sz="2800" dirty="0"/>
          </a:p>
          <a:p>
            <a:pPr marL="1028700" lvl="1" indent="-571500" algn="l" eaLnBrk="1" hangingPunct="1">
              <a:buFont typeface="Arial" pitchFamily="34" charset="0"/>
              <a:buChar char="•"/>
            </a:pPr>
            <a:endParaRPr lang="en-US" sz="2800" dirty="0"/>
          </a:p>
          <a:p>
            <a:pPr marL="1028700" lvl="1"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smtClean="0"/>
          </a:p>
          <a:p>
            <a:pPr marL="571500" indent="-571500" algn="l" eaLnBrk="1" hangingPunct="1">
              <a:buFont typeface="Arial" pitchFamily="34" charset="0"/>
              <a:buChar char="•"/>
            </a:pPr>
            <a:endParaRPr lang="en-US" sz="2800" dirty="0" smtClean="0"/>
          </a:p>
        </p:txBody>
      </p:sp>
      <p:pic>
        <p:nvPicPr>
          <p:cNvPr id="186373" name="Picture 5" descr="http://cdn.media.discovermagazine.com/~/media/Images/Issues/2013/June/heating-and-cooling.jpg?mw=900&amp;mh=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562921"/>
            <a:ext cx="4200525" cy="3295079"/>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33</a:t>
            </a:fld>
            <a:endParaRPr lang="en-US"/>
          </a:p>
        </p:txBody>
      </p:sp>
    </p:spTree>
    <p:extLst>
      <p:ext uri="{BB962C8B-B14F-4D97-AF65-F5344CB8AC3E}">
        <p14:creationId xmlns:p14="http://schemas.microsoft.com/office/powerpoint/2010/main" val="124850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0" y="0"/>
            <a:ext cx="91440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smtClean="0"/>
              <a:t>The scanner </a:t>
            </a:r>
            <a:r>
              <a:rPr lang="it-IT" dirty="0" err="1" smtClean="0"/>
              <a:t>at</a:t>
            </a:r>
            <a:r>
              <a:rPr lang="it-IT" dirty="0" smtClean="0"/>
              <a:t> a </a:t>
            </a:r>
            <a:r>
              <a:rPr lang="it-IT" dirty="0" err="1" smtClean="0"/>
              <a:t>glance</a:t>
            </a:r>
            <a:endParaRPr lang="it-IT" dirty="0"/>
          </a:p>
        </p:txBody>
      </p:sp>
      <p:pic>
        <p:nvPicPr>
          <p:cNvPr id="189443" name="Picture 3" descr="C:\Users\Federico\Desktop\MR_tech\Senza titolo-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600200"/>
            <a:ext cx="6105525" cy="4313237"/>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34</a:t>
            </a:fld>
            <a:endParaRPr lang="en-US"/>
          </a:p>
        </p:txBody>
      </p:sp>
    </p:spTree>
    <p:extLst>
      <p:ext uri="{BB962C8B-B14F-4D97-AF65-F5344CB8AC3E}">
        <p14:creationId xmlns:p14="http://schemas.microsoft.com/office/powerpoint/2010/main" val="198787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idx="4294967295"/>
          </p:nvPr>
        </p:nvSpPr>
        <p:spPr>
          <a:xfrm>
            <a:off x="4763" y="0"/>
            <a:ext cx="9139237" cy="1447800"/>
          </a:xfrm>
        </p:spPr>
        <p:txBody>
          <a:bodyPr/>
          <a:lstStyle/>
          <a:p>
            <a:r>
              <a:rPr lang="it-IT" dirty="0" smtClean="0"/>
              <a:t>A scanner for the </a:t>
            </a:r>
            <a:r>
              <a:rPr lang="it-IT" dirty="0" err="1" smtClean="0"/>
              <a:t>neurosciences</a:t>
            </a:r>
            <a:endParaRPr lang="it-IT" dirty="0"/>
          </a:p>
        </p:txBody>
      </p:sp>
      <p:sp>
        <p:nvSpPr>
          <p:cNvPr id="8" name="Title 1"/>
          <p:cNvSpPr txBox="1">
            <a:spLocks/>
          </p:cNvSpPr>
          <p:nvPr/>
        </p:nvSpPr>
        <p:spPr>
          <a:xfrm>
            <a:off x="0" y="2130425"/>
            <a:ext cx="9144000" cy="3279775"/>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a:t>DTI</a:t>
            </a:r>
          </a:p>
          <a:p>
            <a:pPr marL="571500" indent="-571500" algn="l" eaLnBrk="1" hangingPunct="1">
              <a:buFont typeface="Arial" pitchFamily="34" charset="0"/>
              <a:buChar char="•"/>
            </a:pPr>
            <a:r>
              <a:rPr lang="en-US" dirty="0" err="1"/>
              <a:t>Morphometry</a:t>
            </a:r>
            <a:endParaRPr lang="en-US" dirty="0"/>
          </a:p>
          <a:p>
            <a:pPr marL="571500" indent="-571500" algn="l" eaLnBrk="1" hangingPunct="1">
              <a:buFont typeface="Arial" pitchFamily="34" charset="0"/>
              <a:buChar char="•"/>
            </a:pPr>
            <a:r>
              <a:rPr lang="en-US" dirty="0" smtClean="0"/>
              <a:t>fMRI</a:t>
            </a:r>
          </a:p>
          <a:p>
            <a:pPr marL="571500" indent="-571500" algn="l" eaLnBrk="1" hangingPunct="1">
              <a:buFont typeface="Arial" pitchFamily="34" charset="0"/>
              <a:buChar char="•"/>
            </a:pPr>
            <a:r>
              <a:rPr lang="en-US" dirty="0" err="1" smtClean="0"/>
              <a:t>fMRS</a:t>
            </a:r>
            <a:endParaRPr lang="en-US" dirty="0" smtClean="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35</a:t>
            </a:fld>
            <a:endParaRPr lang="en-US"/>
          </a:p>
        </p:txBody>
      </p:sp>
    </p:spTree>
    <p:extLst>
      <p:ext uri="{BB962C8B-B14F-4D97-AF65-F5344CB8AC3E}">
        <p14:creationId xmlns:p14="http://schemas.microsoft.com/office/powerpoint/2010/main" val="306102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idx="4294967295"/>
          </p:nvPr>
        </p:nvSpPr>
        <p:spPr>
          <a:xfrm>
            <a:off x="4763" y="0"/>
            <a:ext cx="9139237" cy="1447800"/>
          </a:xfrm>
        </p:spPr>
        <p:txBody>
          <a:bodyPr/>
          <a:lstStyle/>
          <a:p>
            <a:r>
              <a:rPr lang="it-IT" dirty="0" smtClean="0"/>
              <a:t>DTI</a:t>
            </a:r>
            <a:endParaRPr lang="it-IT" dirty="0"/>
          </a:p>
        </p:txBody>
      </p:sp>
      <p:pic>
        <p:nvPicPr>
          <p:cNvPr id="4" name="Picture 3" descr="32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31" y="1066801"/>
            <a:ext cx="3775869" cy="283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monkey_verctor_field"/>
          <p:cNvPicPr>
            <a:picLocks noChangeAspect="1" noChangeArrowheads="1"/>
          </p:cNvPicPr>
          <p:nvPr/>
        </p:nvPicPr>
        <p:blipFill>
          <a:blip r:embed="rId3">
            <a:extLst>
              <a:ext uri="{28A0092B-C50C-407E-A947-70E740481C1C}">
                <a14:useLocalDpi xmlns:a14="http://schemas.microsoft.com/office/drawing/2010/main" val="0"/>
              </a:ext>
            </a:extLst>
          </a:blip>
          <a:srcRect r="20755" b="21170"/>
          <a:stretch>
            <a:fillRect/>
          </a:stretch>
        </p:blipFill>
        <p:spPr bwMode="auto">
          <a:xfrm>
            <a:off x="685800" y="4021359"/>
            <a:ext cx="34210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333" t="43599" r="13441" b="17133"/>
          <a:stretch/>
        </p:blipFill>
        <p:spPr bwMode="auto">
          <a:xfrm>
            <a:off x="6400800" y="129143"/>
            <a:ext cx="225665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516" name="Picture 4" descr="high definition fiber tracking brain High Definition Fiber Tracking Spots Locations of Brain Da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0234" y="4758839"/>
            <a:ext cx="3394869" cy="209916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36</a:t>
            </a:fld>
            <a:endParaRPr lang="en-US"/>
          </a:p>
        </p:txBody>
      </p:sp>
    </p:spTree>
    <p:extLst>
      <p:ext uri="{BB962C8B-B14F-4D97-AF65-F5344CB8AC3E}">
        <p14:creationId xmlns:p14="http://schemas.microsoft.com/office/powerpoint/2010/main" val="3591228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idx="4294967295"/>
          </p:nvPr>
        </p:nvSpPr>
        <p:spPr>
          <a:xfrm>
            <a:off x="4763" y="0"/>
            <a:ext cx="9139237" cy="1447800"/>
          </a:xfrm>
        </p:spPr>
        <p:txBody>
          <a:bodyPr/>
          <a:lstStyle/>
          <a:p>
            <a:r>
              <a:rPr lang="it-IT" dirty="0" err="1" smtClean="0"/>
              <a:t>Morphometry</a:t>
            </a:r>
            <a:endParaRPr lang="it-IT" dirty="0"/>
          </a:p>
        </p:txBody>
      </p:sp>
      <p:grpSp>
        <p:nvGrpSpPr>
          <p:cNvPr id="8" name="Group 11"/>
          <p:cNvGrpSpPr>
            <a:grpSpLocks/>
          </p:cNvGrpSpPr>
          <p:nvPr/>
        </p:nvGrpSpPr>
        <p:grpSpPr bwMode="auto">
          <a:xfrm>
            <a:off x="1250793" y="2526388"/>
            <a:ext cx="5987118" cy="2971528"/>
            <a:chOff x="3426" y="3124"/>
            <a:chExt cx="1762" cy="834"/>
          </a:xfrm>
        </p:grpSpPr>
        <p:sp>
          <p:nvSpPr>
            <p:cNvPr id="9" name="Rectangle 12"/>
            <p:cNvSpPr>
              <a:spLocks noChangeArrowheads="1"/>
            </p:cNvSpPr>
            <p:nvPr/>
          </p:nvSpPr>
          <p:spPr bwMode="auto">
            <a:xfrm>
              <a:off x="3426" y="3124"/>
              <a:ext cx="1736" cy="834"/>
            </a:xfrm>
            <a:prstGeom prst="rect">
              <a:avLst/>
            </a:prstGeom>
            <a:solidFill>
              <a:schemeClr val="tx1"/>
            </a:solidFill>
            <a:ln>
              <a:noFill/>
            </a:ln>
            <a:effectLst/>
            <a:extLs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10"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l="11928" t="45190" r="56065" b="20789"/>
            <a:stretch>
              <a:fillRect/>
            </a:stretch>
          </p:blipFill>
          <p:spPr bwMode="auto">
            <a:xfrm>
              <a:off x="3446" y="3206"/>
              <a:ext cx="902" cy="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l="64014" t="41713" r="9698" b="17314"/>
            <a:stretch>
              <a:fillRect/>
            </a:stretch>
          </p:blipFill>
          <p:spPr bwMode="auto">
            <a:xfrm>
              <a:off x="4406" y="3162"/>
              <a:ext cx="637" cy="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5"/>
            <p:cNvSpPr txBox="1">
              <a:spLocks noChangeArrowheads="1"/>
            </p:cNvSpPr>
            <p:nvPr/>
          </p:nvSpPr>
          <p:spPr bwMode="auto">
            <a:xfrm>
              <a:off x="4992" y="3461"/>
              <a:ext cx="196" cy="21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905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it-IT" sz="1600" b="1">
                <a:solidFill>
                  <a:schemeClr val="bg1"/>
                </a:solidFill>
                <a:latin typeface="Times New Roman" pitchFamily="18" charset="0"/>
              </a:endParaRPr>
            </a:p>
          </p:txBody>
        </p:sp>
      </p:gr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37</a:t>
            </a:fld>
            <a:endParaRPr lang="en-US"/>
          </a:p>
        </p:txBody>
      </p:sp>
    </p:spTree>
    <p:extLst>
      <p:ext uri="{BB962C8B-B14F-4D97-AF65-F5344CB8AC3E}">
        <p14:creationId xmlns:p14="http://schemas.microsoft.com/office/powerpoint/2010/main" val="4283398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Manual response de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 y="1981200"/>
            <a:ext cx="2800350" cy="2295526"/>
          </a:xfrm>
          <a:prstGeom prst="rect">
            <a:avLst/>
          </a:prstGeom>
          <a:noFill/>
          <a:extLst>
            <a:ext uri="{909E8E84-426E-40DD-AFC4-6F175D3DCCD1}">
              <a14:hiddenFill xmlns:a14="http://schemas.microsoft.com/office/drawing/2010/main">
                <a:solidFill>
                  <a:srgbClr val="FFFFFF"/>
                </a:solidFill>
              </a14:hiddenFill>
            </a:ext>
          </a:extLst>
        </p:spPr>
      </p:pic>
      <p:pic>
        <p:nvPicPr>
          <p:cNvPr id="1904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135" r="33206"/>
          <a:stretch/>
        </p:blipFill>
        <p:spPr bwMode="auto">
          <a:xfrm>
            <a:off x="6058930" y="1447800"/>
            <a:ext cx="3039762"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68" name="Picture 4"/>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5683" t="59882" r="25285" b="15688"/>
          <a:stretch/>
        </p:blipFill>
        <p:spPr bwMode="auto">
          <a:xfrm>
            <a:off x="3448565" y="3657600"/>
            <a:ext cx="5220730" cy="279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0" name="Picture 6" descr="http://www.crsltd.com/assets/Products/LiveTrack-AV-for-fMRI/Product-Images/mirrormou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447800"/>
            <a:ext cx="2233613" cy="1681163"/>
          </a:xfrm>
          <a:prstGeom prst="rect">
            <a:avLst/>
          </a:prstGeom>
          <a:noFill/>
          <a:extLst>
            <a:ext uri="{909E8E84-426E-40DD-AFC4-6F175D3DCCD1}">
              <a14:hiddenFill xmlns:a14="http://schemas.microsoft.com/office/drawing/2010/main">
                <a:solidFill>
                  <a:srgbClr val="FFFFFF"/>
                </a:solidFill>
              </a14:hiddenFill>
            </a:ext>
          </a:extLst>
        </p:spPr>
      </p:pic>
      <p:pic>
        <p:nvPicPr>
          <p:cNvPr id="190471" name="Picture 7"/>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9065" y="4043361"/>
            <a:ext cx="2782481"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smtClean="0"/>
              <a:t>fMRI</a:t>
            </a:r>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38</a:t>
            </a:fld>
            <a:endParaRPr lang="en-US"/>
          </a:p>
        </p:txBody>
      </p:sp>
    </p:spTree>
    <p:extLst>
      <p:ext uri="{BB962C8B-B14F-4D97-AF65-F5344CB8AC3E}">
        <p14:creationId xmlns:p14="http://schemas.microsoft.com/office/powerpoint/2010/main" val="1776986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C:\Users\Federico\Desktop\MR_tech\pet.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91" r="20322"/>
          <a:stretch/>
        </p:blipFill>
        <p:spPr bwMode="auto">
          <a:xfrm>
            <a:off x="1648326" y="1143000"/>
            <a:ext cx="273116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TATS_generic_wholebody08_eigen"/>
          <p:cNvPicPr>
            <a:picLocks noChangeAspect="1" noChangeArrowheads="1"/>
          </p:cNvPicPr>
          <p:nvPr/>
        </p:nvPicPr>
        <p:blipFill rotWithShape="1">
          <a:blip r:embed="rId3">
            <a:extLst>
              <a:ext uri="{28A0092B-C50C-407E-A947-70E740481C1C}">
                <a14:useLocalDpi xmlns:a14="http://schemas.microsoft.com/office/drawing/2010/main" val="0"/>
              </a:ext>
            </a:extLst>
          </a:blip>
          <a:srcRect b="41366"/>
          <a:stretch/>
        </p:blipFill>
        <p:spPr bwMode="auto">
          <a:xfrm>
            <a:off x="5105400" y="1102895"/>
            <a:ext cx="2509837" cy="50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39</a:t>
            </a:fld>
            <a:endParaRPr lang="en-US"/>
          </a:p>
        </p:txBody>
      </p:sp>
    </p:spTree>
    <p:extLst>
      <p:ext uri="{BB962C8B-B14F-4D97-AF65-F5344CB8AC3E}">
        <p14:creationId xmlns:p14="http://schemas.microsoft.com/office/powerpoint/2010/main" val="3161622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962401"/>
            <a:ext cx="4162425" cy="762000"/>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2400" dirty="0" smtClean="0"/>
              <a:t>The Therac-25</a:t>
            </a:r>
            <a:endParaRPr lang="en-US" sz="2400" dirty="0"/>
          </a:p>
        </p:txBody>
      </p:sp>
      <p:pic>
        <p:nvPicPr>
          <p:cNvPr id="172034" name="Picture 2" descr="C:\Users\Federico\Desktop\MR_tech\image0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505200"/>
            <a:ext cx="3733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72035" name="Picture 3" descr="C:\Users\Federico\Desktop\MR_tech\Therac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89441"/>
            <a:ext cx="4162425" cy="30099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652962" y="2706914"/>
            <a:ext cx="4162425" cy="762000"/>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US" sz="2400" dirty="0" smtClean="0"/>
              <a:t>Therac-25 operation modes</a:t>
            </a:r>
            <a:endParaRPr lang="en-US" sz="2400"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4</a:t>
            </a:fld>
            <a:endParaRPr lang="en-US"/>
          </a:p>
        </p:txBody>
      </p:sp>
    </p:spTree>
    <p:extLst>
      <p:ext uri="{BB962C8B-B14F-4D97-AF65-F5344CB8AC3E}">
        <p14:creationId xmlns:p14="http://schemas.microsoft.com/office/powerpoint/2010/main" val="2732256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nza-titolo-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4754830"/>
            <a:ext cx="5581650" cy="209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334" t="53926" r="23429" b="12381"/>
          <a:stretch/>
        </p:blipFill>
        <p:spPr bwMode="auto">
          <a:xfrm>
            <a:off x="4038600" y="511686"/>
            <a:ext cx="4913086" cy="2314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928" t="75005" r="23262" b="16995"/>
          <a:stretch/>
        </p:blipFill>
        <p:spPr bwMode="auto">
          <a:xfrm>
            <a:off x="90714" y="3467187"/>
            <a:ext cx="6981372"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585"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62778" t="71531" r="19305" b="22479"/>
          <a:stretch/>
        </p:blipFill>
        <p:spPr bwMode="auto">
          <a:xfrm>
            <a:off x="109764" y="2825779"/>
            <a:ext cx="49149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2575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50" y="1357313"/>
            <a:ext cx="6415088"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6716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enza-titol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287238"/>
            <a:ext cx="6463537" cy="50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42</a:t>
            </a:fld>
            <a:endParaRPr lang="en-US"/>
          </a:p>
        </p:txBody>
      </p:sp>
    </p:spTree>
    <p:extLst>
      <p:ext uri="{BB962C8B-B14F-4D97-AF65-F5344CB8AC3E}">
        <p14:creationId xmlns:p14="http://schemas.microsoft.com/office/powerpoint/2010/main" val="3869872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705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43</a:t>
            </a:fld>
            <a:endParaRPr lang="en-US"/>
          </a:p>
        </p:txBody>
      </p:sp>
    </p:spTree>
    <p:extLst>
      <p:ext uri="{BB962C8B-B14F-4D97-AF65-F5344CB8AC3E}">
        <p14:creationId xmlns:p14="http://schemas.microsoft.com/office/powerpoint/2010/main" val="3681436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derico\Desktop\WORK\Erice\2011_09_13\fmri_figures\actfull_subj_space\4808_actfull_70_75_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73" y="2133600"/>
            <a:ext cx="547925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mp_act_fu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573" y="3618360"/>
            <a:ext cx="2523612" cy="2407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4" cstate="print"/>
          <a:srcRect/>
          <a:stretch>
            <a:fillRect/>
          </a:stretch>
        </p:blipFill>
        <p:spPr bwMode="auto">
          <a:xfrm>
            <a:off x="1009608" y="857250"/>
            <a:ext cx="3623155" cy="990600"/>
          </a:xfrm>
          <a:prstGeom prst="roundRect">
            <a:avLst>
              <a:gd name="adj" fmla="val 8594"/>
            </a:avLst>
          </a:prstGeom>
          <a:solidFill>
            <a:srgbClr val="FFFFFF">
              <a:shade val="85000"/>
            </a:srgbClr>
          </a:solidFill>
          <a:ln>
            <a:noFill/>
          </a:ln>
          <a:effectLst/>
        </p:spPr>
      </p:pic>
      <p:pic>
        <p:nvPicPr>
          <p:cNvPr id="10" name="Picture 2"/>
          <p:cNvPicPr>
            <a:picLocks noChangeAspect="1" noChangeArrowheads="1"/>
          </p:cNvPicPr>
          <p:nvPr/>
        </p:nvPicPr>
        <p:blipFill>
          <a:blip r:embed="rId5" cstate="print"/>
          <a:srcRect/>
          <a:stretch>
            <a:fillRect/>
          </a:stretch>
        </p:blipFill>
        <p:spPr bwMode="auto">
          <a:xfrm>
            <a:off x="5925071" y="1333500"/>
            <a:ext cx="3218930" cy="3390900"/>
          </a:xfrm>
          <a:prstGeom prst="rect">
            <a:avLst/>
          </a:prstGeom>
          <a:noFill/>
          <a:ln w="9525">
            <a:noFill/>
            <a:miter lim="800000"/>
            <a:headEnd/>
            <a:tailEnd/>
          </a:ln>
        </p:spPr>
      </p:pic>
      <p:pic>
        <p:nvPicPr>
          <p:cNvPr id="11" name="Picture 5" descr="active_fu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64" y="3648803"/>
            <a:ext cx="2436615" cy="3171097"/>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44</a:t>
            </a:fld>
            <a:endParaRPr lang="en-US"/>
          </a:p>
        </p:txBody>
      </p:sp>
    </p:spTree>
    <p:extLst>
      <p:ext uri="{BB962C8B-B14F-4D97-AF65-F5344CB8AC3E}">
        <p14:creationId xmlns:p14="http://schemas.microsoft.com/office/powerpoint/2010/main" val="274959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33600"/>
            <a:ext cx="62103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45</a:t>
            </a:fld>
            <a:endParaRPr lang="en-US"/>
          </a:p>
        </p:txBody>
      </p:sp>
    </p:spTree>
    <p:extLst>
      <p:ext uri="{BB962C8B-B14F-4D97-AF65-F5344CB8AC3E}">
        <p14:creationId xmlns:p14="http://schemas.microsoft.com/office/powerpoint/2010/main" val="3074745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err="1" smtClean="0"/>
              <a:t>fMRS</a:t>
            </a:r>
            <a:endParaRPr lang="it-IT" dirty="0" smtClean="0"/>
          </a:p>
        </p:txBody>
      </p:sp>
      <p:grpSp>
        <p:nvGrpSpPr>
          <p:cNvPr id="4" name="Group 3"/>
          <p:cNvGrpSpPr>
            <a:grpSpLocks/>
          </p:cNvGrpSpPr>
          <p:nvPr/>
        </p:nvGrpSpPr>
        <p:grpSpPr bwMode="auto">
          <a:xfrm>
            <a:off x="1542899" y="4519756"/>
            <a:ext cx="5277001" cy="2338244"/>
            <a:chOff x="386" y="1443"/>
            <a:chExt cx="4955" cy="2377"/>
          </a:xfrm>
        </p:grpSpPr>
        <p:sp>
          <p:nvSpPr>
            <p:cNvPr id="6" name="Rectangle 4"/>
            <p:cNvSpPr>
              <a:spLocks noChangeArrowheads="1"/>
            </p:cNvSpPr>
            <p:nvPr/>
          </p:nvSpPr>
          <p:spPr bwMode="auto">
            <a:xfrm>
              <a:off x="386" y="1443"/>
              <a:ext cx="4955" cy="2377"/>
            </a:xfrm>
            <a:prstGeom prst="rect">
              <a:avLst/>
            </a:prstGeom>
            <a:solidFill>
              <a:schemeClr val="bg1"/>
            </a:solidFill>
            <a:ln w="9525">
              <a:solidFill>
                <a:schemeClr val="tx1"/>
              </a:solidFill>
              <a:miter lim="800000"/>
              <a:headEnd/>
              <a:tailEnd/>
            </a:ln>
          </p:spPr>
          <p:txBody>
            <a:bodyPr wrap="none" anchor="ctr"/>
            <a:lstStyle/>
            <a:p>
              <a:endParaRPr lang="it-IT"/>
            </a:p>
          </p:txBody>
        </p:sp>
        <p:pic>
          <p:nvPicPr>
            <p:cNvPr id="7" name="Picture 5" descr="metabolites time-courses"/>
            <p:cNvPicPr>
              <a:picLocks noChangeAspect="1" noChangeArrowheads="1"/>
            </p:cNvPicPr>
            <p:nvPr/>
          </p:nvPicPr>
          <p:blipFill>
            <a:blip r:embed="rId2" cstate="print"/>
            <a:srcRect/>
            <a:stretch>
              <a:fillRect/>
            </a:stretch>
          </p:blipFill>
          <p:spPr bwMode="auto">
            <a:xfrm>
              <a:off x="498" y="1519"/>
              <a:ext cx="4731" cy="2196"/>
            </a:xfrm>
            <a:prstGeom prst="rect">
              <a:avLst/>
            </a:prstGeom>
            <a:noFill/>
            <a:ln w="9525">
              <a:noFill/>
              <a:miter lim="800000"/>
              <a:headEnd/>
              <a:tailEnd/>
            </a:ln>
          </p:spPr>
        </p:pic>
      </p:gr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07" t="18787" r="23847" b="7621"/>
          <a:stretch/>
        </p:blipFill>
        <p:spPr bwMode="auto">
          <a:xfrm>
            <a:off x="-1" y="1432602"/>
            <a:ext cx="4144335" cy="307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519301"/>
            <a:ext cx="3733800" cy="2759877"/>
          </a:xfrm>
          <a:prstGeom prst="rect">
            <a:avLst/>
          </a:prstGeom>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46</a:t>
            </a:fld>
            <a:endParaRPr lang="en-US"/>
          </a:p>
        </p:txBody>
      </p:sp>
    </p:spTree>
    <p:extLst>
      <p:ext uri="{BB962C8B-B14F-4D97-AF65-F5344CB8AC3E}">
        <p14:creationId xmlns:p14="http://schemas.microsoft.com/office/powerpoint/2010/main" val="4282573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err="1" smtClean="0"/>
              <a:t>Physiological</a:t>
            </a:r>
            <a:r>
              <a:rPr lang="it-IT" dirty="0" smtClean="0"/>
              <a:t> </a:t>
            </a:r>
            <a:r>
              <a:rPr lang="it-IT" dirty="0" err="1" smtClean="0"/>
              <a:t>effects</a:t>
            </a:r>
            <a:r>
              <a:rPr lang="it-IT" dirty="0" smtClean="0"/>
              <a:t> of NMR</a:t>
            </a:r>
            <a:endParaRPr lang="it-IT" dirty="0"/>
          </a:p>
        </p:txBody>
      </p:sp>
      <p:pic>
        <p:nvPicPr>
          <p:cNvPr id="198658" name="Picture 2" descr="http://www.thetimes.co.uk/tto/multimedia/archive/00064/76212180_Frog_64814b.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6" y="1600200"/>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994276" y="2130425"/>
            <a:ext cx="4149724" cy="2212975"/>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dirty="0" smtClean="0"/>
              <a:t>… be careful if you think that there aren’t any</a:t>
            </a:r>
          </a:p>
        </p:txBody>
      </p:sp>
      <p:sp>
        <p:nvSpPr>
          <p:cNvPr id="7" name="Title 1"/>
          <p:cNvSpPr txBox="1">
            <a:spLocks/>
          </p:cNvSpPr>
          <p:nvPr/>
        </p:nvSpPr>
        <p:spPr>
          <a:xfrm>
            <a:off x="958852" y="4816475"/>
            <a:ext cx="7727948" cy="1755775"/>
          </a:xfrm>
          <a:prstGeom prst="rect">
            <a:avLst/>
          </a:prstGeom>
        </p:spPr>
        <p:txBody>
          <a:bodyPr>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dirty="0" smtClean="0"/>
              <a:t>But it is true that the technique is non-invasive, and uses non-ionizing radiation</a:t>
            </a:r>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47</a:t>
            </a:fld>
            <a:endParaRPr lang="en-US"/>
          </a:p>
        </p:txBody>
      </p:sp>
    </p:spTree>
    <p:extLst>
      <p:ext uri="{BB962C8B-B14F-4D97-AF65-F5344CB8AC3E}">
        <p14:creationId xmlns:p14="http://schemas.microsoft.com/office/powerpoint/2010/main" val="3931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130425"/>
            <a:ext cx="9144000" cy="3736975"/>
          </a:xfrm>
          <a:prstGeom prst="rect">
            <a:avLst/>
          </a:prstGeom>
        </p:spPr>
        <p:txBody>
          <a:bodyPr>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Hundred of millions of examinations, and very few accidents</a:t>
            </a:r>
          </a:p>
          <a:p>
            <a:pPr marL="571500" indent="-571500" algn="l" eaLnBrk="1" hangingPunct="1">
              <a:buFont typeface="Arial" pitchFamily="34" charset="0"/>
              <a:buChar char="•"/>
            </a:pPr>
            <a:r>
              <a:rPr lang="en-US" dirty="0" smtClean="0"/>
              <a:t>Main risk is the improper management of ferromagnetic or metallic objects (including oxygen bottles, wheelchairs, vascular clips) or </a:t>
            </a:r>
            <a:r>
              <a:rPr lang="en-US" dirty="0" err="1" smtClean="0"/>
              <a:t>biostimulators</a:t>
            </a:r>
            <a:r>
              <a:rPr lang="en-US" dirty="0" smtClean="0"/>
              <a:t> (pacemakers, </a:t>
            </a:r>
            <a:r>
              <a:rPr lang="en-US" dirty="0" err="1" smtClean="0"/>
              <a:t>neurostimulators</a:t>
            </a:r>
            <a:r>
              <a:rPr lang="en-US" dirty="0" smtClean="0"/>
              <a:t>…)</a:t>
            </a:r>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48</a:t>
            </a:fld>
            <a:endParaRPr lang="en-US"/>
          </a:p>
        </p:txBody>
      </p:sp>
    </p:spTree>
    <p:extLst>
      <p:ext uri="{BB962C8B-B14F-4D97-AF65-F5344CB8AC3E}">
        <p14:creationId xmlns:p14="http://schemas.microsoft.com/office/powerpoint/2010/main" val="401569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49</a:t>
            </a:fld>
            <a:endParaRPr lang="en-US"/>
          </a:p>
        </p:txBody>
      </p:sp>
      <p:pic>
        <p:nvPicPr>
          <p:cNvPr id="1026" name="Picture 2" descr="http://mrimetaldetector.com/blog/wp-content/uploads/2008/11/mri-scanner-eats-patient-b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3998"/>
            <a:ext cx="6248400" cy="4689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53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0"/>
            <a:ext cx="91440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smtClean="0"/>
              <a:t>Shopping list</a:t>
            </a:r>
            <a:endParaRPr lang="it-IT" dirty="0"/>
          </a:p>
        </p:txBody>
      </p:sp>
      <p:grpSp>
        <p:nvGrpSpPr>
          <p:cNvPr id="8" name="Gruppo 7"/>
          <p:cNvGrpSpPr/>
          <p:nvPr/>
        </p:nvGrpSpPr>
        <p:grpSpPr>
          <a:xfrm>
            <a:off x="3769241" y="2580620"/>
            <a:ext cx="2273272" cy="960438"/>
            <a:chOff x="4909322" y="2049510"/>
            <a:chExt cx="2273272" cy="960438"/>
          </a:xfrm>
        </p:grpSpPr>
        <p:pic>
          <p:nvPicPr>
            <p:cNvPr id="239618" name="Picture 2" descr="C:\Users\Federico\Desktop\surf coi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9322" y="2049510"/>
              <a:ext cx="1371600" cy="960438"/>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6483364" y="2175786"/>
              <a:ext cx="699230" cy="707886"/>
            </a:xfrm>
            <a:prstGeom prst="rect">
              <a:avLst/>
            </a:prstGeom>
            <a:noFill/>
          </p:spPr>
          <p:txBody>
            <a:bodyPr wrap="none" rtlCol="0">
              <a:spAutoFit/>
            </a:bodyPr>
            <a:lstStyle/>
            <a:p>
              <a:r>
                <a:rPr lang="it-IT" sz="4000" dirty="0" smtClean="0"/>
                <a:t>=€</a:t>
              </a:r>
              <a:endParaRPr lang="it-IT" sz="4000" dirty="0"/>
            </a:p>
          </p:txBody>
        </p:sp>
      </p:grpSp>
      <p:grpSp>
        <p:nvGrpSpPr>
          <p:cNvPr id="4" name="Gruppo 3"/>
          <p:cNvGrpSpPr/>
          <p:nvPr/>
        </p:nvGrpSpPr>
        <p:grpSpPr>
          <a:xfrm>
            <a:off x="5074721" y="3811124"/>
            <a:ext cx="2966682" cy="898035"/>
            <a:chOff x="3124200" y="3619148"/>
            <a:chExt cx="2966682" cy="898035"/>
          </a:xfrm>
        </p:grpSpPr>
        <p:pic>
          <p:nvPicPr>
            <p:cNvPr id="239619" name="Picture 3" descr="C:\Users\Federico\Desktop\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74"/>
            <a:stretch/>
          </p:blipFill>
          <p:spPr bwMode="auto">
            <a:xfrm>
              <a:off x="3124200" y="3619148"/>
              <a:ext cx="1663890" cy="898035"/>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5131965" y="3619149"/>
              <a:ext cx="958917" cy="707886"/>
            </a:xfrm>
            <a:prstGeom prst="rect">
              <a:avLst/>
            </a:prstGeom>
            <a:noFill/>
          </p:spPr>
          <p:txBody>
            <a:bodyPr wrap="none" rtlCol="0">
              <a:spAutoFit/>
            </a:bodyPr>
            <a:lstStyle/>
            <a:p>
              <a:r>
                <a:rPr lang="it-IT" sz="4000" dirty="0" smtClean="0"/>
                <a:t>=€€</a:t>
              </a:r>
              <a:endParaRPr lang="it-IT" sz="4000" dirty="0"/>
            </a:p>
          </p:txBody>
        </p:sp>
      </p:grpSp>
      <p:pic>
        <p:nvPicPr>
          <p:cNvPr id="239620" name="Picture 4" descr="C:\Users\Federico\Desktop\r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158" y="5105400"/>
            <a:ext cx="2289175" cy="154748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o 6"/>
          <p:cNvGrpSpPr/>
          <p:nvPr/>
        </p:nvGrpSpPr>
        <p:grpSpPr>
          <a:xfrm>
            <a:off x="1201003" y="1524000"/>
            <a:ext cx="4001612" cy="1347426"/>
            <a:chOff x="1201003" y="1524000"/>
            <a:chExt cx="4001612" cy="1347426"/>
          </a:xfrm>
        </p:grpSpPr>
        <p:grpSp>
          <p:nvGrpSpPr>
            <p:cNvPr id="3" name="Gruppo 2"/>
            <p:cNvGrpSpPr/>
            <p:nvPr/>
          </p:nvGrpSpPr>
          <p:grpSpPr>
            <a:xfrm>
              <a:off x="1201003" y="1524000"/>
              <a:ext cx="3558322" cy="1347426"/>
              <a:chOff x="1201003" y="1524000"/>
              <a:chExt cx="3558322" cy="1347426"/>
            </a:xfrm>
          </p:grpSpPr>
          <p:pic>
            <p:nvPicPr>
              <p:cNvPr id="6" name="Picture 2" descr="DSCF100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622"/>
              <a:stretch/>
            </p:blipFill>
            <p:spPr bwMode="auto">
              <a:xfrm>
                <a:off x="1201003" y="1658851"/>
                <a:ext cx="1334234" cy="12125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o 1"/>
              <p:cNvGrpSpPr/>
              <p:nvPr/>
            </p:nvGrpSpPr>
            <p:grpSpPr>
              <a:xfrm>
                <a:off x="2740025" y="1524000"/>
                <a:ext cx="2019300" cy="873896"/>
                <a:chOff x="2740025" y="1524000"/>
                <a:chExt cx="2019300" cy="873896"/>
              </a:xfrm>
            </p:grpSpPr>
            <p:pic>
              <p:nvPicPr>
                <p:cNvPr id="1026" name="Picture 2" descr="C:\Users\Federico\Desktop\img\agilent-logo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0025" y="1524000"/>
                  <a:ext cx="20193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Federico\Desktop\img\bruker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5046" y="1926461"/>
                  <a:ext cx="831944" cy="47143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 name="CasellaDiTesto 15"/>
            <p:cNvSpPr txBox="1"/>
            <p:nvPr/>
          </p:nvSpPr>
          <p:spPr>
            <a:xfrm>
              <a:off x="3984012" y="1926461"/>
              <a:ext cx="1218603" cy="707886"/>
            </a:xfrm>
            <a:prstGeom prst="rect">
              <a:avLst/>
            </a:prstGeom>
            <a:noFill/>
          </p:spPr>
          <p:txBody>
            <a:bodyPr wrap="none" rtlCol="0">
              <a:spAutoFit/>
            </a:bodyPr>
            <a:lstStyle/>
            <a:p>
              <a:r>
                <a:rPr lang="it-IT" sz="4000" dirty="0" smtClean="0"/>
                <a:t>=€€€</a:t>
              </a:r>
              <a:endParaRPr lang="it-IT" sz="4000" dirty="0"/>
            </a:p>
          </p:txBody>
        </p:sp>
      </p:grpSp>
      <p:sp>
        <p:nvSpPr>
          <p:cNvPr id="18" name="CasellaDiTesto 17"/>
          <p:cNvSpPr txBox="1"/>
          <p:nvPr/>
        </p:nvSpPr>
        <p:spPr>
          <a:xfrm>
            <a:off x="7176619" y="5525198"/>
            <a:ext cx="699230" cy="707886"/>
          </a:xfrm>
          <a:prstGeom prst="rect">
            <a:avLst/>
          </a:prstGeom>
          <a:noFill/>
        </p:spPr>
        <p:txBody>
          <a:bodyPr wrap="none" rtlCol="0">
            <a:spAutoFit/>
          </a:bodyPr>
          <a:lstStyle/>
          <a:p>
            <a:r>
              <a:rPr lang="it-IT" sz="4000" dirty="0" smtClean="0"/>
              <a:t>=€</a:t>
            </a:r>
            <a:endParaRPr lang="it-IT" sz="4000" dirty="0"/>
          </a:p>
        </p:txBody>
      </p:sp>
      <p:pic>
        <p:nvPicPr>
          <p:cNvPr id="169986" name="Picture 2" descr="http://i.ebayimg.com/t/Copely-231P-Gradient-Amplifier-EMS-power-supply-MRI-/23/!BTrzUHg!2k~$(KGrHgoH-EUEjlLl0EpmBKJus-ePHw~~_1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525" y="4315425"/>
            <a:ext cx="1714500" cy="1285875"/>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p:cNvSpPr txBox="1"/>
          <p:nvPr/>
        </p:nvSpPr>
        <p:spPr>
          <a:xfrm>
            <a:off x="2810324" y="4604419"/>
            <a:ext cx="958917" cy="707886"/>
          </a:xfrm>
          <a:prstGeom prst="rect">
            <a:avLst/>
          </a:prstGeom>
          <a:noFill/>
        </p:spPr>
        <p:txBody>
          <a:bodyPr wrap="none" rtlCol="0">
            <a:spAutoFit/>
          </a:bodyPr>
          <a:lstStyle/>
          <a:p>
            <a:r>
              <a:rPr lang="it-IT" sz="4000" dirty="0" smtClean="0"/>
              <a:t>=€€</a:t>
            </a:r>
            <a:endParaRPr lang="it-IT" sz="4000" dirty="0"/>
          </a:p>
        </p:txBody>
      </p:sp>
      <p:sp>
        <p:nvSpPr>
          <p:cNvPr id="9" name="Segnaposto numero diapositiva 8"/>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5</a:t>
            </a:fld>
            <a:endParaRPr lang="en-US"/>
          </a:p>
        </p:txBody>
      </p:sp>
    </p:spTree>
    <p:extLst>
      <p:ext uri="{BB962C8B-B14F-4D97-AF65-F5344CB8AC3E}">
        <p14:creationId xmlns:p14="http://schemas.microsoft.com/office/powerpoint/2010/main" val="186523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0407" y="1444624"/>
            <a:ext cx="7727948" cy="4498976"/>
          </a:xfrm>
          <a:prstGeom prst="rect">
            <a:avLst/>
          </a:prstGeom>
        </p:spPr>
        <p:txBody>
          <a:bodyPr>
            <a:normAutofit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No reproducible evidence of any chronic effect</a:t>
            </a:r>
          </a:p>
          <a:p>
            <a:pPr marL="571500" indent="-571500" algn="l" eaLnBrk="1" hangingPunct="1">
              <a:buFont typeface="Arial" pitchFamily="34" charset="0"/>
              <a:buChar char="•"/>
            </a:pPr>
            <a:r>
              <a:rPr lang="en-US" dirty="0" smtClean="0"/>
              <a:t>Some transient effects during the access to the magnet (nausea, vertigo, metallic taste</a:t>
            </a:r>
          </a:p>
          <a:p>
            <a:pPr marL="571500" indent="-571500" algn="l" eaLnBrk="1" hangingPunct="1">
              <a:buFont typeface="Arial" pitchFamily="34" charset="0"/>
              <a:buChar char="•"/>
            </a:pPr>
            <a:r>
              <a:rPr lang="en-US" dirty="0" smtClean="0"/>
              <a:t>Some (disputed) in vitro effects at fields beyond 10T</a:t>
            </a:r>
          </a:p>
          <a:p>
            <a:pPr algn="l" eaLnBrk="1" hangingPunct="1"/>
            <a:endParaRPr lang="en-US" dirty="0" smtClean="0"/>
          </a:p>
        </p:txBody>
      </p:sp>
      <p:sp>
        <p:nvSpPr>
          <p:cNvPr id="8"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err="1" smtClean="0"/>
              <a:t>Effects</a:t>
            </a:r>
            <a:r>
              <a:rPr lang="it-IT" dirty="0" smtClean="0"/>
              <a:t> of the </a:t>
            </a:r>
            <a:r>
              <a:rPr lang="it-IT" dirty="0" err="1" smtClean="0"/>
              <a:t>static</a:t>
            </a:r>
            <a:r>
              <a:rPr lang="it-IT" dirty="0" smtClean="0"/>
              <a:t> </a:t>
            </a:r>
            <a:r>
              <a:rPr lang="it-IT" dirty="0" err="1" smtClean="0"/>
              <a:t>magnetic</a:t>
            </a:r>
            <a:r>
              <a:rPr lang="it-IT" dirty="0" smtClean="0"/>
              <a:t> </a:t>
            </a:r>
            <a:r>
              <a:rPr lang="it-IT" dirty="0" err="1" smtClean="0"/>
              <a:t>field</a:t>
            </a:r>
            <a:endParaRPr lang="it-IT"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50</a:t>
            </a:fld>
            <a:endParaRPr lang="en-US"/>
          </a:p>
        </p:txBody>
      </p:sp>
    </p:spTree>
    <p:extLst>
      <p:ext uri="{BB962C8B-B14F-4D97-AF65-F5344CB8AC3E}">
        <p14:creationId xmlns:p14="http://schemas.microsoft.com/office/powerpoint/2010/main" val="899531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0407" y="1444624"/>
            <a:ext cx="7727948" cy="4498976"/>
          </a:xfrm>
          <a:prstGeom prst="rect">
            <a:avLst/>
          </a:prstGeom>
        </p:spPr>
        <p:txBody>
          <a:bodyPr>
            <a:normAutofit fontScale="7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Flowing blood and moving muscles (heart, respiration) within a strong magnetic field cause the induction </a:t>
            </a:r>
            <a:r>
              <a:rPr lang="en-US" dirty="0"/>
              <a:t>o</a:t>
            </a:r>
            <a:r>
              <a:rPr lang="en-US" dirty="0" smtClean="0"/>
              <a:t>f an electric field</a:t>
            </a:r>
          </a:p>
          <a:p>
            <a:pPr marL="571500" indent="-571500" algn="l" eaLnBrk="1" hangingPunct="1">
              <a:buFont typeface="Arial" pitchFamily="34" charset="0"/>
              <a:buChar char="•"/>
            </a:pPr>
            <a:r>
              <a:rPr lang="en-US" dirty="0" smtClean="0"/>
              <a:t>Albeit the relevant currents sum with the endogenous ones (and in some cases visibly modify the pattern of biological electric potentials) , no biological effect have been reported up to now (but see magneto </a:t>
            </a:r>
            <a:r>
              <a:rPr lang="en-US" dirty="0" err="1" smtClean="0"/>
              <a:t>hydrodinamic</a:t>
            </a:r>
            <a:r>
              <a:rPr lang="en-US" dirty="0" smtClean="0"/>
              <a:t> effects)</a:t>
            </a:r>
          </a:p>
          <a:p>
            <a:pPr algn="l" eaLnBrk="1" hangingPunct="1"/>
            <a:endParaRPr lang="en-US" dirty="0" smtClean="0"/>
          </a:p>
        </p:txBody>
      </p:sp>
      <p:sp>
        <p:nvSpPr>
          <p:cNvPr id="8"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smtClean="0"/>
              <a:t>Flow and motion </a:t>
            </a:r>
            <a:r>
              <a:rPr lang="it-IT" dirty="0" err="1" smtClean="0"/>
              <a:t>induced</a:t>
            </a:r>
            <a:r>
              <a:rPr lang="it-IT" dirty="0" smtClean="0"/>
              <a:t> </a:t>
            </a:r>
            <a:r>
              <a:rPr lang="it-IT" dirty="0" err="1" smtClean="0"/>
              <a:t>currents</a:t>
            </a:r>
            <a:endParaRPr lang="it-IT"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51</a:t>
            </a:fld>
            <a:endParaRPr lang="en-US"/>
          </a:p>
        </p:txBody>
      </p:sp>
    </p:spTree>
    <p:extLst>
      <p:ext uri="{BB962C8B-B14F-4D97-AF65-F5344CB8AC3E}">
        <p14:creationId xmlns:p14="http://schemas.microsoft.com/office/powerpoint/2010/main" val="368132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0407" y="1444624"/>
            <a:ext cx="7727948" cy="4498976"/>
          </a:xfrm>
          <a:prstGeom prst="rect">
            <a:avLst/>
          </a:prstGeom>
        </p:spPr>
        <p:txBody>
          <a:bodyPr>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It is possible that the magnetic field reduce the recombination rate of free radicals, by splitting their levels. An increase of radicals that escape the recombination is possible, albeit no evidence of hazards has emerged</a:t>
            </a:r>
          </a:p>
          <a:p>
            <a:pPr algn="l" eaLnBrk="1" hangingPunct="1"/>
            <a:endParaRPr lang="en-US" dirty="0" smtClean="0"/>
          </a:p>
        </p:txBody>
      </p:sp>
      <p:sp>
        <p:nvSpPr>
          <p:cNvPr id="8"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err="1" smtClean="0"/>
              <a:t>Effects</a:t>
            </a:r>
            <a:r>
              <a:rPr lang="it-IT" dirty="0" smtClean="0"/>
              <a:t> on </a:t>
            </a:r>
            <a:r>
              <a:rPr lang="it-IT" dirty="0" err="1" smtClean="0"/>
              <a:t>chemical</a:t>
            </a:r>
            <a:r>
              <a:rPr lang="it-IT" dirty="0" smtClean="0"/>
              <a:t> </a:t>
            </a:r>
            <a:r>
              <a:rPr lang="it-IT" dirty="0" err="1" smtClean="0"/>
              <a:t>reactions</a:t>
            </a:r>
            <a:endParaRPr lang="it-IT"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52</a:t>
            </a:fld>
            <a:endParaRPr lang="en-US"/>
          </a:p>
        </p:txBody>
      </p:sp>
    </p:spTree>
    <p:extLst>
      <p:ext uri="{BB962C8B-B14F-4D97-AF65-F5344CB8AC3E}">
        <p14:creationId xmlns:p14="http://schemas.microsoft.com/office/powerpoint/2010/main" val="2864067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0407" y="1444624"/>
            <a:ext cx="7727948" cy="4498976"/>
          </a:xfrm>
          <a:prstGeom prst="rect">
            <a:avLst/>
          </a:prstGeom>
        </p:spPr>
        <p:txBody>
          <a:bodyPr>
            <a:normAutofit fontScale="8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In presence of ionic currents in the blood, a force is applied on the vessels</a:t>
            </a:r>
          </a:p>
          <a:p>
            <a:pPr marL="571500" indent="-571500" algn="l" eaLnBrk="1" hangingPunct="1">
              <a:buFont typeface="Arial" pitchFamily="34" charset="0"/>
              <a:buChar char="•"/>
            </a:pPr>
            <a:r>
              <a:rPr lang="en-US" dirty="0" smtClean="0"/>
              <a:t>No evidence of increased cardiac effort</a:t>
            </a:r>
          </a:p>
          <a:p>
            <a:pPr marL="571500" indent="-571500" algn="l" eaLnBrk="1" hangingPunct="1">
              <a:buFont typeface="Arial" pitchFamily="34" charset="0"/>
              <a:buChar char="•"/>
            </a:pPr>
            <a:r>
              <a:rPr lang="en-US" dirty="0" smtClean="0"/>
              <a:t>Perhaps very small tissue/vessels displacements are at the origin of the only effects consistently reported at high field (nausea, etc.)</a:t>
            </a:r>
          </a:p>
          <a:p>
            <a:pPr algn="l" eaLnBrk="1" hangingPunct="1"/>
            <a:endParaRPr lang="en-US" dirty="0" smtClean="0"/>
          </a:p>
        </p:txBody>
      </p:sp>
      <p:sp>
        <p:nvSpPr>
          <p:cNvPr id="8"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err="1" smtClean="0"/>
              <a:t>Magneto</a:t>
            </a:r>
            <a:r>
              <a:rPr lang="it-IT" dirty="0" smtClean="0"/>
              <a:t> </a:t>
            </a:r>
            <a:r>
              <a:rPr lang="it-IT" dirty="0" err="1" smtClean="0"/>
              <a:t>hydrodinamic</a:t>
            </a:r>
            <a:r>
              <a:rPr lang="it-IT" dirty="0" smtClean="0"/>
              <a:t> </a:t>
            </a:r>
            <a:r>
              <a:rPr lang="it-IT" dirty="0" err="1" smtClean="0"/>
              <a:t>forces</a:t>
            </a:r>
            <a:endParaRPr lang="it-IT"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53</a:t>
            </a:fld>
            <a:endParaRPr lang="en-US"/>
          </a:p>
        </p:txBody>
      </p:sp>
    </p:spTree>
    <p:extLst>
      <p:ext uri="{BB962C8B-B14F-4D97-AF65-F5344CB8AC3E}">
        <p14:creationId xmlns:p14="http://schemas.microsoft.com/office/powerpoint/2010/main" val="2804206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0407" y="1444624"/>
            <a:ext cx="7727948" cy="5108576"/>
          </a:xfrm>
          <a:prstGeom prst="rect">
            <a:avLst/>
          </a:prstGeom>
        </p:spPr>
        <p:txBody>
          <a:bodyPr>
            <a:normAutofit fontScale="8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An electric field </a:t>
            </a:r>
            <a:r>
              <a:rPr lang="en-US" dirty="0" err="1" smtClean="0"/>
              <a:t>il</a:t>
            </a:r>
            <a:r>
              <a:rPr lang="en-US" dirty="0" smtClean="0"/>
              <a:t> generated</a:t>
            </a:r>
          </a:p>
          <a:p>
            <a:pPr marL="571500" indent="-571500" algn="l" eaLnBrk="1" hangingPunct="1">
              <a:buFont typeface="Arial" pitchFamily="34" charset="0"/>
              <a:buChar char="•"/>
            </a:pPr>
            <a:r>
              <a:rPr lang="en-US" dirty="0" smtClean="0"/>
              <a:t>If gradient switching is fast and strong enough, peripheral nerve and cardiac stimulation can occur. Safety regulations usually prevent this effect.</a:t>
            </a:r>
          </a:p>
          <a:p>
            <a:pPr marL="571500" indent="-571500" algn="l" eaLnBrk="1" hangingPunct="1">
              <a:buFont typeface="Arial" pitchFamily="34" charset="0"/>
              <a:buChar char="•"/>
            </a:pPr>
            <a:r>
              <a:rPr lang="en-US" dirty="0" smtClean="0"/>
              <a:t>Nerve stimulation occur at lower values than cardiac one, so the subject can feel the effect and stop the scan before it eventually becomes dangerous</a:t>
            </a:r>
          </a:p>
          <a:p>
            <a:pPr marL="571500" indent="-571500" algn="l" eaLnBrk="1" hangingPunct="1">
              <a:buFont typeface="Arial" pitchFamily="34" charset="0"/>
              <a:buChar char="•"/>
            </a:pPr>
            <a:endParaRPr lang="en-US" dirty="0" smtClean="0"/>
          </a:p>
          <a:p>
            <a:pPr algn="l" eaLnBrk="1" hangingPunct="1"/>
            <a:endParaRPr lang="en-US" dirty="0" smtClean="0"/>
          </a:p>
        </p:txBody>
      </p:sp>
      <p:sp>
        <p:nvSpPr>
          <p:cNvPr id="8"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err="1" smtClean="0"/>
              <a:t>Effects</a:t>
            </a:r>
            <a:r>
              <a:rPr lang="it-IT" dirty="0" smtClean="0"/>
              <a:t> of gradients </a:t>
            </a:r>
            <a:r>
              <a:rPr lang="it-IT" dirty="0" err="1" smtClean="0"/>
              <a:t>switching</a:t>
            </a:r>
            <a:endParaRPr lang="it-IT"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54</a:t>
            </a:fld>
            <a:endParaRPr lang="en-US"/>
          </a:p>
        </p:txBody>
      </p:sp>
    </p:spTree>
    <p:extLst>
      <p:ext uri="{BB962C8B-B14F-4D97-AF65-F5344CB8AC3E}">
        <p14:creationId xmlns:p14="http://schemas.microsoft.com/office/powerpoint/2010/main" val="2804874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0407" y="1444624"/>
            <a:ext cx="7727948" cy="4956176"/>
          </a:xfrm>
          <a:prstGeom prst="rect">
            <a:avLst/>
          </a:prstGeom>
        </p:spPr>
        <p:txBody>
          <a:bodyPr>
            <a:normAutofit fontScale="6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RF does not ionize the tissues (</a:t>
            </a:r>
            <a:r>
              <a:rPr lang="en-US" dirty="0" err="1" smtClean="0"/>
              <a:t>ie</a:t>
            </a:r>
            <a:r>
              <a:rPr lang="en-US" dirty="0" smtClean="0"/>
              <a:t> no actual damage to chemical bounds or change of atomic state), but heat them (as do cellular phones)</a:t>
            </a:r>
          </a:p>
          <a:p>
            <a:pPr marL="571500" indent="-571500" algn="l" eaLnBrk="1" hangingPunct="1">
              <a:buFont typeface="Arial" pitchFamily="34" charset="0"/>
              <a:buChar char="•"/>
            </a:pPr>
            <a:r>
              <a:rPr lang="en-US" dirty="0" smtClean="0"/>
              <a:t>Safety regulations limit the SAR (specific absorption rate) to a level that should not cause dangerous increase of temperature (</a:t>
            </a:r>
            <a:r>
              <a:rPr lang="en-US" dirty="0" err="1" smtClean="0"/>
              <a:t>eg</a:t>
            </a:r>
            <a:r>
              <a:rPr lang="en-US" dirty="0" smtClean="0"/>
              <a:t> below 1°C).</a:t>
            </a:r>
          </a:p>
          <a:p>
            <a:pPr marL="571500" indent="-571500" algn="l" eaLnBrk="1" hangingPunct="1">
              <a:buFont typeface="Arial" pitchFamily="34" charset="0"/>
              <a:buChar char="•"/>
            </a:pPr>
            <a:r>
              <a:rPr lang="en-US" dirty="0" smtClean="0"/>
              <a:t>However, SAR calculations are difficult, especially at high field, and some tissues/organs does not dissipate well the heath (</a:t>
            </a:r>
            <a:r>
              <a:rPr lang="en-US" dirty="0" err="1" smtClean="0"/>
              <a:t>eg</a:t>
            </a:r>
            <a:r>
              <a:rPr lang="en-US" dirty="0" smtClean="0"/>
              <a:t> the eyes)</a:t>
            </a:r>
          </a:p>
          <a:p>
            <a:pPr marL="571500" indent="-571500" algn="l" eaLnBrk="1" hangingPunct="1">
              <a:buFont typeface="Arial" pitchFamily="34" charset="0"/>
              <a:buChar char="•"/>
            </a:pPr>
            <a:r>
              <a:rPr lang="en-US" dirty="0" smtClean="0"/>
              <a:t>Moreover, SAR increase </a:t>
            </a:r>
            <a:r>
              <a:rPr lang="en-US" dirty="0" err="1" smtClean="0"/>
              <a:t>quadratically</a:t>
            </a:r>
            <a:r>
              <a:rPr lang="en-US" dirty="0" smtClean="0"/>
              <a:t> with RF frequency (and thus B). High fields are problematic.</a:t>
            </a:r>
          </a:p>
          <a:p>
            <a:pPr marL="571500" indent="-571500" algn="l" eaLnBrk="1" hangingPunct="1">
              <a:buFont typeface="Arial" pitchFamily="34" charset="0"/>
              <a:buChar char="•"/>
            </a:pPr>
            <a:endParaRPr lang="en-US" dirty="0" smtClean="0"/>
          </a:p>
          <a:p>
            <a:pPr marL="571500" indent="-571500" algn="l" eaLnBrk="1" hangingPunct="1">
              <a:buFont typeface="Arial" pitchFamily="34" charset="0"/>
              <a:buChar char="•"/>
            </a:pPr>
            <a:endParaRPr lang="en-US" dirty="0" smtClean="0"/>
          </a:p>
          <a:p>
            <a:pPr algn="l" eaLnBrk="1" hangingPunct="1"/>
            <a:endParaRPr lang="en-US" dirty="0" smtClean="0"/>
          </a:p>
        </p:txBody>
      </p:sp>
      <p:sp>
        <p:nvSpPr>
          <p:cNvPr id="8"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err="1" smtClean="0"/>
              <a:t>Effects</a:t>
            </a:r>
            <a:r>
              <a:rPr lang="it-IT" dirty="0" smtClean="0"/>
              <a:t> of RF</a:t>
            </a:r>
            <a:endParaRPr lang="it-IT"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55</a:t>
            </a:fld>
            <a:endParaRPr lang="en-US"/>
          </a:p>
        </p:txBody>
      </p:sp>
    </p:spTree>
    <p:extLst>
      <p:ext uri="{BB962C8B-B14F-4D97-AF65-F5344CB8AC3E}">
        <p14:creationId xmlns:p14="http://schemas.microsoft.com/office/powerpoint/2010/main" val="980176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0407" y="1444624"/>
            <a:ext cx="7727948" cy="4956176"/>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No damage if adequate protection in used</a:t>
            </a:r>
          </a:p>
          <a:p>
            <a:pPr marL="571500" indent="-571500" algn="l" eaLnBrk="1" hangingPunct="1">
              <a:buFont typeface="Arial" pitchFamily="34" charset="0"/>
              <a:buChar char="•"/>
            </a:pPr>
            <a:endParaRPr lang="en-US" dirty="0" smtClean="0"/>
          </a:p>
          <a:p>
            <a:pPr marL="571500" indent="-571500" algn="l" eaLnBrk="1" hangingPunct="1">
              <a:buFont typeface="Arial" pitchFamily="34" charset="0"/>
              <a:buChar char="•"/>
            </a:pPr>
            <a:endParaRPr lang="en-US" dirty="0" smtClean="0"/>
          </a:p>
          <a:p>
            <a:pPr algn="l" eaLnBrk="1" hangingPunct="1"/>
            <a:endParaRPr lang="en-US" dirty="0" smtClean="0"/>
          </a:p>
        </p:txBody>
      </p:sp>
      <p:sp>
        <p:nvSpPr>
          <p:cNvPr id="8"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err="1" smtClean="0"/>
              <a:t>Effects</a:t>
            </a:r>
            <a:r>
              <a:rPr lang="it-IT" dirty="0" smtClean="0"/>
              <a:t> of </a:t>
            </a:r>
            <a:r>
              <a:rPr lang="it-IT" dirty="0" err="1" smtClean="0"/>
              <a:t>noise</a:t>
            </a:r>
            <a:endParaRPr lang="it-IT"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56</a:t>
            </a:fld>
            <a:endParaRPr lang="en-US"/>
          </a:p>
        </p:txBody>
      </p:sp>
    </p:spTree>
    <p:extLst>
      <p:ext uri="{BB962C8B-B14F-4D97-AF65-F5344CB8AC3E}">
        <p14:creationId xmlns:p14="http://schemas.microsoft.com/office/powerpoint/2010/main" val="213632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0407" y="1444624"/>
            <a:ext cx="7727948" cy="4498976"/>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Anxiety</a:t>
            </a:r>
          </a:p>
          <a:p>
            <a:pPr marL="571500" indent="-571500" algn="l" eaLnBrk="1" hangingPunct="1">
              <a:buFont typeface="Arial" pitchFamily="34" charset="0"/>
              <a:buChar char="•"/>
            </a:pPr>
            <a:r>
              <a:rPr lang="en-US" dirty="0" smtClean="0"/>
              <a:t>Claustrophobia</a:t>
            </a:r>
          </a:p>
          <a:p>
            <a:pPr marL="571500" indent="-571500" algn="l" eaLnBrk="1" hangingPunct="1">
              <a:buFont typeface="Arial" pitchFamily="34" charset="0"/>
              <a:buChar char="•"/>
            </a:pPr>
            <a:r>
              <a:rPr lang="en-US" dirty="0" smtClean="0"/>
              <a:t>Panic</a:t>
            </a:r>
          </a:p>
          <a:p>
            <a:pPr marL="571500" indent="-571500" algn="l" eaLnBrk="1" hangingPunct="1">
              <a:buFont typeface="Arial" pitchFamily="34" charset="0"/>
              <a:buChar char="•"/>
            </a:pPr>
            <a:r>
              <a:rPr lang="en-US" dirty="0" smtClean="0"/>
              <a:t>Quench</a:t>
            </a:r>
          </a:p>
          <a:p>
            <a:pPr algn="l" eaLnBrk="1" hangingPunct="1"/>
            <a:endParaRPr lang="en-US" dirty="0" smtClean="0"/>
          </a:p>
        </p:txBody>
      </p:sp>
      <p:sp>
        <p:nvSpPr>
          <p:cNvPr id="8" name="Titolo 1"/>
          <p:cNvSpPr txBox="1">
            <a:spLocks/>
          </p:cNvSpPr>
          <p:nvPr/>
        </p:nvSpPr>
        <p:spPr bwMode="auto">
          <a:xfrm>
            <a:off x="4763" y="0"/>
            <a:ext cx="9139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err="1" smtClean="0"/>
              <a:t>Effects</a:t>
            </a:r>
            <a:r>
              <a:rPr lang="it-IT" dirty="0" smtClean="0"/>
              <a:t> of the scanner </a:t>
            </a:r>
            <a:r>
              <a:rPr lang="it-IT" dirty="0" err="1" smtClean="0"/>
              <a:t>itself</a:t>
            </a:r>
            <a:endParaRPr lang="it-IT" dirty="0"/>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57</a:t>
            </a:fld>
            <a:endParaRPr lang="en-US"/>
          </a:p>
        </p:txBody>
      </p:sp>
    </p:spTree>
    <p:extLst>
      <p:ext uri="{BB962C8B-B14F-4D97-AF65-F5344CB8AC3E}">
        <p14:creationId xmlns:p14="http://schemas.microsoft.com/office/powerpoint/2010/main" val="3657090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Dual Tune Head Co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026" y="2357036"/>
            <a:ext cx="1612299" cy="13120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Federico\Desktop\phd050508s.gif"/>
          <p:cNvPicPr>
            <a:picLocks noChangeAspect="1" noChangeArrowheads="1"/>
          </p:cNvPicPr>
          <p:nvPr/>
        </p:nvPicPr>
        <p:blipFill rotWithShape="1">
          <a:blip r:embed="rId3">
            <a:extLst>
              <a:ext uri="{28A0092B-C50C-407E-A947-70E740481C1C}">
                <a14:useLocalDpi xmlns:a14="http://schemas.microsoft.com/office/drawing/2010/main" val="0"/>
              </a:ext>
            </a:extLst>
          </a:blip>
          <a:srcRect t="10665" r="76111"/>
          <a:stretch/>
        </p:blipFill>
        <p:spPr bwMode="auto">
          <a:xfrm>
            <a:off x="5465388" y="5019717"/>
            <a:ext cx="1060713" cy="1718848"/>
          </a:xfrm>
          <a:prstGeom prst="rect">
            <a:avLst/>
          </a:prstGeom>
          <a:noFill/>
          <a:extLst>
            <a:ext uri="{909E8E84-426E-40DD-AFC4-6F175D3DCCD1}">
              <a14:hiddenFill xmlns:a14="http://schemas.microsoft.com/office/drawing/2010/main">
                <a:solidFill>
                  <a:srgbClr val="FFFFFF"/>
                </a:solidFill>
              </a14:hiddenFill>
            </a:ext>
          </a:extLst>
        </p:spPr>
      </p:pic>
      <p:pic>
        <p:nvPicPr>
          <p:cNvPr id="241667" name="Picture 3" descr="\\fslsrv2.g1.local\FSL_scratch\CPC 8kW RF amp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785426"/>
            <a:ext cx="1623492" cy="21643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p:cNvGrpSpPr/>
          <p:nvPr/>
        </p:nvGrpSpPr>
        <p:grpSpPr>
          <a:xfrm>
            <a:off x="463219" y="1584020"/>
            <a:ext cx="6677114" cy="1616379"/>
            <a:chOff x="463219" y="1584020"/>
            <a:chExt cx="6677114" cy="1616379"/>
          </a:xfrm>
        </p:grpSpPr>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3219" y="1821028"/>
              <a:ext cx="2072018" cy="137937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o 1"/>
            <p:cNvGrpSpPr/>
            <p:nvPr/>
          </p:nvGrpSpPr>
          <p:grpSpPr>
            <a:xfrm>
              <a:off x="2788270" y="1584020"/>
              <a:ext cx="4352063" cy="533400"/>
              <a:chOff x="3160326" y="1070140"/>
              <a:chExt cx="4352063" cy="533400"/>
            </a:xfrm>
          </p:grpSpPr>
          <p:pic>
            <p:nvPicPr>
              <p:cNvPr id="2050" name="Picture 2" descr="C:\Users\Federico\Desktop\img\g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0326" y="107014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ederico\Desktop\img\imagesCA9K3YT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2175" y="1121555"/>
                <a:ext cx="1790214" cy="415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Federico\Desktop\img\philips.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9633" y="1132052"/>
                <a:ext cx="1543050" cy="40957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1010" name="Picture 2" descr="http://www.harmonymedicalsolutions.com/wp/wp-content/uploads/2010/06/MRI-16-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203" y="3658936"/>
            <a:ext cx="2068015" cy="2757354"/>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6</a:t>
            </a:fld>
            <a:endParaRPr lang="en-US"/>
          </a:p>
        </p:txBody>
      </p:sp>
    </p:spTree>
    <p:extLst>
      <p:ext uri="{BB962C8B-B14F-4D97-AF65-F5344CB8AC3E}">
        <p14:creationId xmlns:p14="http://schemas.microsoft.com/office/powerpoint/2010/main" val="328710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1666"/>
                                        </p:tgtEl>
                                        <p:attrNameLst>
                                          <p:attrName>style.visibility</p:attrName>
                                        </p:attrNameLst>
                                      </p:cBhvr>
                                      <p:to>
                                        <p:strVal val="visible"/>
                                      </p:to>
                                    </p:set>
                                    <p:animEffect transition="in" filter="fade">
                                      <p:cBhvr>
                                        <p:cTn id="7" dur="500"/>
                                        <p:tgtEl>
                                          <p:spTgt spid="2416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1667"/>
                                        </p:tgtEl>
                                        <p:attrNameLst>
                                          <p:attrName>style.visibility</p:attrName>
                                        </p:attrNameLst>
                                      </p:cBhvr>
                                      <p:to>
                                        <p:strVal val="visible"/>
                                      </p:to>
                                    </p:set>
                                    <p:animEffect transition="in" filter="fade">
                                      <p:cBhvr>
                                        <p:cTn id="11" dur="500"/>
                                        <p:tgtEl>
                                          <p:spTgt spid="2416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1010"/>
                                        </p:tgtEl>
                                        <p:attrNameLst>
                                          <p:attrName>style.visibility</p:attrName>
                                        </p:attrNameLst>
                                      </p:cBhvr>
                                      <p:to>
                                        <p:strVal val="visible"/>
                                      </p:to>
                                    </p:set>
                                    <p:animEffect transition="in" filter="fade">
                                      <p:cBhvr>
                                        <p:cTn id="15" dur="500"/>
                                        <p:tgtEl>
                                          <p:spTgt spid="1710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a:xfrm>
            <a:off x="0" y="0"/>
            <a:ext cx="91440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smtClean="0"/>
              <a:t>The </a:t>
            </a:r>
            <a:r>
              <a:rPr lang="it-IT" dirty="0" err="1" smtClean="0"/>
              <a:t>magnet</a:t>
            </a:r>
            <a:endParaRPr lang="it-IT" dirty="0"/>
          </a:p>
        </p:txBody>
      </p:sp>
      <p:pic>
        <p:nvPicPr>
          <p:cNvPr id="172036" name="Picture 4" descr="C:\Users\Federico\Desktop\Teaching\Presentazioni\FINAL\02_TecnologiaSistemiMR\T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5553"/>
            <a:ext cx="2692454" cy="2133223"/>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0" y="3962400"/>
            <a:ext cx="9144000" cy="1639887"/>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You need a BIG one</a:t>
            </a:r>
          </a:p>
        </p:txBody>
      </p:sp>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7</a:t>
            </a:fld>
            <a:endParaRPr lang="en-US"/>
          </a:p>
        </p:txBody>
      </p:sp>
    </p:spTree>
    <p:extLst>
      <p:ext uri="{BB962C8B-B14F-4D97-AF65-F5344CB8AC3E}">
        <p14:creationId xmlns:p14="http://schemas.microsoft.com/office/powerpoint/2010/main" val="372178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32658" y="4900041"/>
            <a:ext cx="9144000" cy="1639887"/>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dirty="0" smtClean="0"/>
              <a:t>Why you need such a large magnet?</a:t>
            </a:r>
          </a:p>
          <a:p>
            <a:pPr marL="571500" indent="-571500" algn="l" eaLnBrk="1" hangingPunct="1">
              <a:buFont typeface="Arial" pitchFamily="34" charset="0"/>
              <a:buChar char="•"/>
            </a:pPr>
            <a:endParaRPr lang="en-US" dirty="0"/>
          </a:p>
        </p:txBody>
      </p:sp>
      <p:pic>
        <p:nvPicPr>
          <p:cNvPr id="169987" name="Picture 3" descr="C:\Users\Federico\Desktop\MR_tech\P10104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3628" y="1734342"/>
            <a:ext cx="4064001"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69989" name="Picture 5" descr="C:\Users\Federico\Desktop\MR_tech\picture3_GE_7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9200"/>
            <a:ext cx="4876801" cy="3658842"/>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8</a:t>
            </a:fld>
            <a:endParaRPr lang="en-US"/>
          </a:p>
        </p:txBody>
      </p:sp>
    </p:spTree>
    <p:extLst>
      <p:ext uri="{BB962C8B-B14F-4D97-AF65-F5344CB8AC3E}">
        <p14:creationId xmlns:p14="http://schemas.microsoft.com/office/powerpoint/2010/main" val="257438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371601"/>
            <a:ext cx="9144000" cy="1295399"/>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571500" indent="-571500" algn="l" eaLnBrk="1" hangingPunct="1">
              <a:buFont typeface="Arial" pitchFamily="34" charset="0"/>
              <a:buChar char="•"/>
            </a:pPr>
            <a:r>
              <a:rPr lang="en-US" sz="2800" dirty="0" smtClean="0"/>
              <a:t>Some nuclei have magnetic (dipole) moment: the simplest is the hydrogen nucleus (proton)</a:t>
            </a:r>
          </a:p>
          <a:p>
            <a:pPr marL="571500" indent="-571500" algn="l" eaLnBrk="1" hangingPunct="1">
              <a:buFont typeface="Arial" pitchFamily="34" charset="0"/>
              <a:buChar char="•"/>
            </a:pPr>
            <a:r>
              <a:rPr lang="en-US" sz="2800" dirty="0" smtClean="0"/>
              <a:t>They show nuclear </a:t>
            </a:r>
            <a:r>
              <a:rPr lang="en-US" sz="2800" dirty="0" err="1" smtClean="0"/>
              <a:t>paramagnetism</a:t>
            </a:r>
            <a:endParaRPr lang="en-US" sz="2800" dirty="0" smtClean="0"/>
          </a:p>
          <a:p>
            <a:pPr marL="571500" indent="-571500" algn="l" eaLnBrk="1" hangingPunct="1">
              <a:buFont typeface="Arial" pitchFamily="34" charset="0"/>
              <a:buChar char="•"/>
            </a:pPr>
            <a:endParaRPr lang="en-US" sz="2800" dirty="0"/>
          </a:p>
        </p:txBody>
      </p:sp>
      <p:pic>
        <p:nvPicPr>
          <p:cNvPr id="173058" name="Picture 2" descr="https://d3r4ecz8hnfnqf.cloudfront.net/51126bdee4b0f11e4bcb2866/full/with-and-without-fiel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 y="2830286"/>
            <a:ext cx="4550228" cy="2275114"/>
          </a:xfrm>
          <a:prstGeom prst="rect">
            <a:avLst/>
          </a:prstGeom>
          <a:noFill/>
          <a:extLst>
            <a:ext uri="{909E8E84-426E-40DD-AFC4-6F175D3DCCD1}">
              <a14:hiddenFill xmlns:a14="http://schemas.microsoft.com/office/drawing/2010/main">
                <a:solidFill>
                  <a:srgbClr val="FFFFFF"/>
                </a:solidFill>
              </a14:hiddenFill>
            </a:ext>
          </a:extLst>
        </p:spPr>
      </p:pic>
      <p:pic>
        <p:nvPicPr>
          <p:cNvPr id="173060" name="Picture 4" descr="Figure 2 - Nuclear magnetic moments in the presence of an external field (diagram showing Parellel moment in one direction, and Antiparelle in perpendicular direction with opposite sign)"/>
          <p:cNvPicPr>
            <a:picLocks noChangeAspect="1" noChangeArrowheads="1"/>
          </p:cNvPicPr>
          <p:nvPr/>
        </p:nvPicPr>
        <p:blipFill rotWithShape="1">
          <a:blip r:embed="rId3">
            <a:extLst>
              <a:ext uri="{28A0092B-C50C-407E-A947-70E740481C1C}">
                <a14:useLocalDpi xmlns:a14="http://schemas.microsoft.com/office/drawing/2010/main" val="0"/>
              </a:ext>
            </a:extLst>
          </a:blip>
          <a:srcRect b="28502"/>
          <a:stretch/>
        </p:blipFill>
        <p:spPr bwMode="auto">
          <a:xfrm>
            <a:off x="5429250" y="2903051"/>
            <a:ext cx="3181350" cy="2129584"/>
          </a:xfrm>
          <a:prstGeom prst="rect">
            <a:avLst/>
          </a:prstGeom>
          <a:noFill/>
          <a:extLst>
            <a:ext uri="{909E8E84-426E-40DD-AFC4-6F175D3DCCD1}">
              <a14:hiddenFill xmlns:a14="http://schemas.microsoft.com/office/drawing/2010/main">
                <a:solidFill>
                  <a:srgbClr val="FFFFFF"/>
                </a:solidFill>
              </a14:hiddenFill>
            </a:ext>
          </a:extLst>
        </p:spPr>
      </p:pic>
      <p:sp>
        <p:nvSpPr>
          <p:cNvPr id="2" name="Freccia bidirezionale orizzontale 1"/>
          <p:cNvSpPr/>
          <p:nvPr/>
        </p:nvSpPr>
        <p:spPr>
          <a:xfrm>
            <a:off x="4913086" y="3777343"/>
            <a:ext cx="9144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Esplosione 2 4"/>
          <p:cNvSpPr/>
          <p:nvPr/>
        </p:nvSpPr>
        <p:spPr>
          <a:xfrm>
            <a:off x="304800" y="4495800"/>
            <a:ext cx="7620000" cy="2209800"/>
          </a:xfrm>
          <a:prstGeom prst="irregularSeal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dirty="0"/>
              <a:t>Please </a:t>
            </a:r>
            <a:r>
              <a:rPr lang="en-GB" sz="1400" dirty="0" smtClean="0"/>
              <a:t>note </a:t>
            </a:r>
            <a:r>
              <a:rPr lang="en-GB" sz="1400" dirty="0"/>
              <a:t>that those symbols on the left represent macroscopic pieces of matter. single nuclei can be only in discrete states, like those on the </a:t>
            </a:r>
            <a:r>
              <a:rPr lang="en-GB" sz="1400" dirty="0" smtClean="0"/>
              <a:t>right</a:t>
            </a:r>
            <a:endParaRPr lang="en-GB" sz="1400" dirty="0"/>
          </a:p>
        </p:txBody>
      </p:sp>
      <p:sp>
        <p:nvSpPr>
          <p:cNvPr id="3" name="Segnaposto numero diapositiva 2"/>
          <p:cNvSpPr>
            <a:spLocks noGrp="1"/>
          </p:cNvSpPr>
          <p:nvPr>
            <p:ph type="sldNum" sz="quarter" idx="4294967295"/>
          </p:nvPr>
        </p:nvSpPr>
        <p:spPr>
          <a:xfrm>
            <a:off x="3276600" y="6162675"/>
            <a:ext cx="2133600" cy="476250"/>
          </a:xfrm>
        </p:spPr>
        <p:txBody>
          <a:bodyPr/>
          <a:lstStyle/>
          <a:p>
            <a:pPr>
              <a:defRPr/>
            </a:pPr>
            <a:fld id="{C4F6CFBB-9FFE-433E-B088-57FC4A5F630D}" type="slidenum">
              <a:rPr lang="en-US" smtClean="0"/>
              <a:pPr>
                <a:defRPr/>
              </a:pPr>
              <a:t>9</a:t>
            </a:fld>
            <a:endParaRPr lang="en-US"/>
          </a:p>
        </p:txBody>
      </p:sp>
    </p:spTree>
    <p:extLst>
      <p:ext uri="{BB962C8B-B14F-4D97-AF65-F5344CB8AC3E}">
        <p14:creationId xmlns:p14="http://schemas.microsoft.com/office/powerpoint/2010/main" val="58148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1400</TotalTime>
  <Words>1372</Words>
  <Application>Microsoft Office PowerPoint</Application>
  <PresentationFormat>Presentazione su schermo (4:3)</PresentationFormat>
  <Paragraphs>270</Paragraphs>
  <Slides>57</Slides>
  <Notes>5</Notes>
  <HiddenSlides>0</HiddenSlides>
  <MMClips>0</MMClips>
  <ScaleCrop>false</ScaleCrop>
  <HeadingPairs>
    <vt:vector size="4" baseType="variant">
      <vt:variant>
        <vt:lpstr>Tema</vt:lpstr>
      </vt:variant>
      <vt:variant>
        <vt:i4>1</vt:i4>
      </vt:variant>
      <vt:variant>
        <vt:lpstr>Titoli diapositive</vt:lpstr>
      </vt:variant>
      <vt:variant>
        <vt:i4>57</vt:i4>
      </vt:variant>
    </vt:vector>
  </HeadingPairs>
  <TitlesOfParts>
    <vt:vector size="58" baseType="lpstr">
      <vt:lpstr>Office Theme</vt:lpstr>
      <vt:lpstr>The technology behind (f)MRI</vt:lpstr>
      <vt:lpstr>Why NMR</vt:lpstr>
      <vt:lpstr>Focus on technology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 scanner for the neurosciences</vt:lpstr>
      <vt:lpstr>DTI</vt:lpstr>
      <vt:lpstr>Morphometry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Materiale per presentazione NIH</dc:title>
  <dc:creator>M</dc:creator>
  <cp:lastModifiedBy>Federico Giove</cp:lastModifiedBy>
  <cp:revision>217</cp:revision>
  <dcterms:created xsi:type="dcterms:W3CDTF">2011-01-20T12:11:32Z</dcterms:created>
  <dcterms:modified xsi:type="dcterms:W3CDTF">2013-05-26T06:23:19Z</dcterms:modified>
</cp:coreProperties>
</file>