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04"/>
  </p:notesMasterIdLst>
  <p:handoutMasterIdLst>
    <p:handoutMasterId r:id="rId105"/>
  </p:handoutMasterIdLst>
  <p:sldIdLst>
    <p:sldId id="1970" r:id="rId2"/>
    <p:sldId id="2078" r:id="rId3"/>
    <p:sldId id="2079" r:id="rId4"/>
    <p:sldId id="1971" r:id="rId5"/>
    <p:sldId id="1740" r:id="rId6"/>
    <p:sldId id="1828" r:id="rId7"/>
    <p:sldId id="1829" r:id="rId8"/>
    <p:sldId id="1983" r:id="rId9"/>
    <p:sldId id="2013" r:id="rId10"/>
    <p:sldId id="2014" r:id="rId11"/>
    <p:sldId id="1986" r:id="rId12"/>
    <p:sldId id="2017" r:id="rId13"/>
    <p:sldId id="1739" r:id="rId14"/>
    <p:sldId id="1830" r:id="rId15"/>
    <p:sldId id="1988" r:id="rId16"/>
    <p:sldId id="2020" r:id="rId17"/>
    <p:sldId id="2021" r:id="rId18"/>
    <p:sldId id="2018" r:id="rId19"/>
    <p:sldId id="2019" r:id="rId20"/>
    <p:sldId id="1831" r:id="rId21"/>
    <p:sldId id="1741" r:id="rId22"/>
    <p:sldId id="1832" r:id="rId23"/>
    <p:sldId id="1833" r:id="rId24"/>
    <p:sldId id="1989" r:id="rId25"/>
    <p:sldId id="1990" r:id="rId26"/>
    <p:sldId id="2072" r:id="rId27"/>
    <p:sldId id="2073" r:id="rId28"/>
    <p:sldId id="1835" r:id="rId29"/>
    <p:sldId id="1738" r:id="rId30"/>
    <p:sldId id="1979" r:id="rId31"/>
    <p:sldId id="1980" r:id="rId32"/>
    <p:sldId id="1975" r:id="rId33"/>
    <p:sldId id="1836" r:id="rId34"/>
    <p:sldId id="1992" r:id="rId35"/>
    <p:sldId id="1994" r:id="rId36"/>
    <p:sldId id="1995" r:id="rId37"/>
    <p:sldId id="1996" r:id="rId38"/>
    <p:sldId id="1993" r:id="rId39"/>
    <p:sldId id="1834" r:id="rId40"/>
    <p:sldId id="2022" r:id="rId41"/>
    <p:sldId id="1749" r:id="rId42"/>
    <p:sldId id="1997" r:id="rId43"/>
    <p:sldId id="1998" r:id="rId44"/>
    <p:sldId id="1823" r:id="rId45"/>
    <p:sldId id="1837" r:id="rId46"/>
    <p:sldId id="2004" r:id="rId47"/>
    <p:sldId id="1972" r:id="rId48"/>
    <p:sldId id="2041" r:id="rId49"/>
    <p:sldId id="2002" r:id="rId50"/>
    <p:sldId id="1981" r:id="rId51"/>
    <p:sldId id="2074" r:id="rId52"/>
    <p:sldId id="2024" r:id="rId53"/>
    <p:sldId id="2075" r:id="rId54"/>
    <p:sldId id="2025" r:id="rId55"/>
    <p:sldId id="2032" r:id="rId56"/>
    <p:sldId id="2076" r:id="rId57"/>
    <p:sldId id="2034" r:id="rId58"/>
    <p:sldId id="2037" r:id="rId59"/>
    <p:sldId id="2031" r:id="rId60"/>
    <p:sldId id="2033" r:id="rId61"/>
    <p:sldId id="2035" r:id="rId62"/>
    <p:sldId id="2027" r:id="rId63"/>
    <p:sldId id="2030" r:id="rId64"/>
    <p:sldId id="2029" r:id="rId65"/>
    <p:sldId id="2006" r:id="rId66"/>
    <p:sldId id="2038" r:id="rId67"/>
    <p:sldId id="2040" r:id="rId68"/>
    <p:sldId id="2042" r:id="rId69"/>
    <p:sldId id="2008" r:id="rId70"/>
    <p:sldId id="2077" r:id="rId71"/>
    <p:sldId id="2044" r:id="rId72"/>
    <p:sldId id="2046" r:id="rId73"/>
    <p:sldId id="2045" r:id="rId74"/>
    <p:sldId id="2047" r:id="rId75"/>
    <p:sldId id="2058" r:id="rId76"/>
    <p:sldId id="2049" r:id="rId77"/>
    <p:sldId id="2050" r:id="rId78"/>
    <p:sldId id="2051" r:id="rId79"/>
    <p:sldId id="2052" r:id="rId80"/>
    <p:sldId id="2053" r:id="rId81"/>
    <p:sldId id="2054" r:id="rId82"/>
    <p:sldId id="2055" r:id="rId83"/>
    <p:sldId id="2056" r:id="rId84"/>
    <p:sldId id="2057" r:id="rId85"/>
    <p:sldId id="2043" r:id="rId86"/>
    <p:sldId id="2011" r:id="rId87"/>
    <p:sldId id="2067" r:id="rId88"/>
    <p:sldId id="2070" r:id="rId89"/>
    <p:sldId id="2061" r:id="rId90"/>
    <p:sldId id="2060" r:id="rId91"/>
    <p:sldId id="2062" r:id="rId92"/>
    <p:sldId id="2064" r:id="rId93"/>
    <p:sldId id="2068" r:id="rId94"/>
    <p:sldId id="2065" r:id="rId95"/>
    <p:sldId id="2066" r:id="rId96"/>
    <p:sldId id="2059" r:id="rId97"/>
    <p:sldId id="2009" r:id="rId98"/>
    <p:sldId id="2010" r:id="rId99"/>
    <p:sldId id="2069" r:id="rId100"/>
    <p:sldId id="2071" r:id="rId101"/>
    <p:sldId id="1958" r:id="rId102"/>
    <p:sldId id="1967" r:id="rId103"/>
  </p:sldIdLst>
  <p:sldSz cx="9144000" cy="6858000" type="screen4x3"/>
  <p:notesSz cx="7099300" cy="10234613"/>
  <p:defaultTextStyle>
    <a:defPPr>
      <a:defRPr lang="de-DE"/>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C2CEF3"/>
    <a:srgbClr val="FF3300"/>
    <a:srgbClr val="99CCFF"/>
    <a:srgbClr val="404040"/>
    <a:srgbClr val="DDDDDD"/>
    <a:srgbClr val="EAEAEA"/>
    <a:srgbClr val="C0C0C0"/>
    <a:srgbClr val="CC3300"/>
    <a:srgbClr val="FFC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47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37" d="100"/>
          <a:sy n="37" d="100"/>
        </p:scale>
        <p:origin x="-2971" y="-101"/>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smtClean="0"/>
            </a:lvl1pPr>
          </a:lstStyle>
          <a:p>
            <a:pPr>
              <a:defRPr/>
            </a:pPr>
            <a:endParaRPr lang="de-DE"/>
          </a:p>
        </p:txBody>
      </p:sp>
      <p:sp>
        <p:nvSpPr>
          <p:cNvPr id="1536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de-DE"/>
          </a:p>
        </p:txBody>
      </p:sp>
      <p:sp>
        <p:nvSpPr>
          <p:cNvPr id="1536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smtClean="0"/>
            </a:lvl1pPr>
          </a:lstStyle>
          <a:p>
            <a:pPr>
              <a:defRPr/>
            </a:pPr>
            <a:endParaRPr lang="de-DE"/>
          </a:p>
        </p:txBody>
      </p:sp>
      <p:sp>
        <p:nvSpPr>
          <p:cNvPr id="1536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1426DA59-2DE9-4C37-B2EC-4BFC8C83A798}" type="slidenum">
              <a:rPr lang="de-DE"/>
              <a:pPr>
                <a:defRPr/>
              </a:pPr>
              <a:t>‹Nr.›</a:t>
            </a:fld>
            <a:endParaRPr lang="de-DE"/>
          </a:p>
        </p:txBody>
      </p:sp>
    </p:spTree>
    <p:extLst>
      <p:ext uri="{BB962C8B-B14F-4D97-AF65-F5344CB8AC3E}">
        <p14:creationId xmlns:p14="http://schemas.microsoft.com/office/powerpoint/2010/main" val="3519977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smtClean="0"/>
            </a:lvl1pPr>
          </a:lstStyle>
          <a:p>
            <a:pPr>
              <a:defRPr/>
            </a:pPr>
            <a:endParaRPr lang="de-DE"/>
          </a:p>
        </p:txBody>
      </p:sp>
      <p:sp>
        <p:nvSpPr>
          <p:cNvPr id="717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de-DE"/>
          </a:p>
        </p:txBody>
      </p:sp>
      <p:sp>
        <p:nvSpPr>
          <p:cNvPr id="6861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717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smtClean="0"/>
            </a:lvl1pPr>
          </a:lstStyle>
          <a:p>
            <a:pPr>
              <a:defRPr/>
            </a:pPr>
            <a:endParaRPr lang="de-DE"/>
          </a:p>
        </p:txBody>
      </p:sp>
      <p:sp>
        <p:nvSpPr>
          <p:cNvPr id="717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9E6D6955-C04F-4331-9502-A19218FD7E7D}" type="slidenum">
              <a:rPr lang="de-DE"/>
              <a:pPr>
                <a:defRPr/>
              </a:pPr>
              <a:t>‹Nr.›</a:t>
            </a:fld>
            <a:endParaRPr lang="de-DE"/>
          </a:p>
        </p:txBody>
      </p:sp>
    </p:spTree>
    <p:extLst>
      <p:ext uri="{BB962C8B-B14F-4D97-AF65-F5344CB8AC3E}">
        <p14:creationId xmlns:p14="http://schemas.microsoft.com/office/powerpoint/2010/main" val="22231396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75937" indent="-298437" eaLnBrk="0" hangingPunct="0">
              <a:defRPr sz="2500">
                <a:solidFill>
                  <a:schemeClr val="tx1"/>
                </a:solidFill>
                <a:latin typeface="Arial" pitchFamily="34" charset="0"/>
              </a:defRPr>
            </a:lvl2pPr>
            <a:lvl3pPr marL="1193749" indent="-238750" eaLnBrk="0" hangingPunct="0">
              <a:defRPr sz="2500">
                <a:solidFill>
                  <a:schemeClr val="tx1"/>
                </a:solidFill>
                <a:latin typeface="Arial" pitchFamily="34" charset="0"/>
              </a:defRPr>
            </a:lvl3pPr>
            <a:lvl4pPr marL="1671249" indent="-238750" eaLnBrk="0" hangingPunct="0">
              <a:defRPr sz="2500">
                <a:solidFill>
                  <a:schemeClr val="tx1"/>
                </a:solidFill>
                <a:latin typeface="Arial" pitchFamily="34" charset="0"/>
              </a:defRPr>
            </a:lvl4pPr>
            <a:lvl5pPr marL="2148749" indent="-238750" eaLnBrk="0" hangingPunct="0">
              <a:defRPr sz="2500">
                <a:solidFill>
                  <a:schemeClr val="tx1"/>
                </a:solidFill>
                <a:latin typeface="Arial" pitchFamily="34" charset="0"/>
              </a:defRPr>
            </a:lvl5pPr>
            <a:lvl6pPr marL="2626248" indent="-238750" eaLnBrk="0" fontAlgn="base" hangingPunct="0">
              <a:spcBef>
                <a:spcPct val="0"/>
              </a:spcBef>
              <a:spcAft>
                <a:spcPct val="0"/>
              </a:spcAft>
              <a:defRPr sz="2500">
                <a:solidFill>
                  <a:schemeClr val="tx1"/>
                </a:solidFill>
                <a:latin typeface="Arial" pitchFamily="34" charset="0"/>
              </a:defRPr>
            </a:lvl6pPr>
            <a:lvl7pPr marL="3103748" indent="-238750" eaLnBrk="0" fontAlgn="base" hangingPunct="0">
              <a:spcBef>
                <a:spcPct val="0"/>
              </a:spcBef>
              <a:spcAft>
                <a:spcPct val="0"/>
              </a:spcAft>
              <a:defRPr sz="2500">
                <a:solidFill>
                  <a:schemeClr val="tx1"/>
                </a:solidFill>
                <a:latin typeface="Arial" pitchFamily="34" charset="0"/>
              </a:defRPr>
            </a:lvl7pPr>
            <a:lvl8pPr marL="3581248" indent="-238750" eaLnBrk="0" fontAlgn="base" hangingPunct="0">
              <a:spcBef>
                <a:spcPct val="0"/>
              </a:spcBef>
              <a:spcAft>
                <a:spcPct val="0"/>
              </a:spcAft>
              <a:defRPr sz="2500">
                <a:solidFill>
                  <a:schemeClr val="tx1"/>
                </a:solidFill>
                <a:latin typeface="Arial" pitchFamily="34" charset="0"/>
              </a:defRPr>
            </a:lvl8pPr>
            <a:lvl9pPr marL="4058747" indent="-238750" eaLnBrk="0" fontAlgn="base" hangingPunct="0">
              <a:spcBef>
                <a:spcPct val="0"/>
              </a:spcBef>
              <a:spcAft>
                <a:spcPct val="0"/>
              </a:spcAft>
              <a:defRPr sz="2500">
                <a:solidFill>
                  <a:schemeClr val="tx1"/>
                </a:solidFill>
                <a:latin typeface="Arial" pitchFamily="34" charset="0"/>
              </a:defRPr>
            </a:lvl9pPr>
          </a:lstStyle>
          <a:p>
            <a:pPr eaLnBrk="1" hangingPunct="1"/>
            <a:fld id="{90344CD6-ACC7-4B92-9291-6D0833FC60C9}" type="slidenum">
              <a:rPr lang="de-DE" sz="1300">
                <a:latin typeface="New Century Schoolbook" pitchFamily="18" charset="0"/>
              </a:rPr>
              <a:pPr eaLnBrk="1" hangingPunct="1"/>
              <a:t>30</a:t>
            </a:fld>
            <a:endParaRPr lang="de-DE" sz="1300">
              <a:latin typeface="New Century Schoolbook" pitchFamily="18" charset="0"/>
            </a:endParaRPr>
          </a:p>
        </p:txBody>
      </p:sp>
      <p:sp>
        <p:nvSpPr>
          <p:cNvPr id="119811" name="Rectangle 2"/>
          <p:cNvSpPr>
            <a:spLocks noGrp="1" noRot="1" noChangeAspect="1" noChangeArrowheads="1" noTextEdit="1"/>
          </p:cNvSpPr>
          <p:nvPr>
            <p:ph type="sldImg"/>
          </p:nvPr>
        </p:nvSpPr>
        <p:spPr>
          <a:xfrm>
            <a:off x="990600" y="768350"/>
            <a:ext cx="5114925" cy="3836988"/>
          </a:xfrm>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smtClean="0"/>
              <a:t>Towbin Zitat</a:t>
            </a:r>
          </a:p>
          <a:p>
            <a:pPr eaLnBrk="1" hangingPunct="1"/>
            <a:r>
              <a:rPr lang="de-DE" smtClean="0"/>
              <a:t>Bogousslavski Zitat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77</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78</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79</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80</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81</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82</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83</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84</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87</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A088C-A3CE-4699-85D7-AD63B27D20A8}" type="slidenum">
              <a:rPr lang="de-DE"/>
              <a:pPr/>
              <a:t>90</a:t>
            </a:fld>
            <a:endParaRPr lang="de-DE"/>
          </a:p>
        </p:txBody>
      </p:sp>
      <p:sp>
        <p:nvSpPr>
          <p:cNvPr id="1367042" name="Rectangle 2"/>
          <p:cNvSpPr>
            <a:spLocks noGrp="1" noRot="1" noChangeAspect="1" noChangeArrowheads="1" noTextEdit="1"/>
          </p:cNvSpPr>
          <p:nvPr>
            <p:ph type="sldImg"/>
          </p:nvPr>
        </p:nvSpPr>
        <p:spPr>
          <a:xfrm>
            <a:off x="992188" y="768350"/>
            <a:ext cx="5114925" cy="3836988"/>
          </a:xfrm>
          <a:ln/>
        </p:spPr>
      </p:sp>
      <p:sp>
        <p:nvSpPr>
          <p:cNvPr id="136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75937" indent="-298437" eaLnBrk="0" hangingPunct="0">
              <a:defRPr sz="2500">
                <a:solidFill>
                  <a:schemeClr val="tx1"/>
                </a:solidFill>
                <a:latin typeface="Arial" pitchFamily="34" charset="0"/>
              </a:defRPr>
            </a:lvl2pPr>
            <a:lvl3pPr marL="1193749" indent="-238750" eaLnBrk="0" hangingPunct="0">
              <a:defRPr sz="2500">
                <a:solidFill>
                  <a:schemeClr val="tx1"/>
                </a:solidFill>
                <a:latin typeface="Arial" pitchFamily="34" charset="0"/>
              </a:defRPr>
            </a:lvl3pPr>
            <a:lvl4pPr marL="1671249" indent="-238750" eaLnBrk="0" hangingPunct="0">
              <a:defRPr sz="2500">
                <a:solidFill>
                  <a:schemeClr val="tx1"/>
                </a:solidFill>
                <a:latin typeface="Arial" pitchFamily="34" charset="0"/>
              </a:defRPr>
            </a:lvl4pPr>
            <a:lvl5pPr marL="2148749" indent="-238750" eaLnBrk="0" hangingPunct="0">
              <a:defRPr sz="2500">
                <a:solidFill>
                  <a:schemeClr val="tx1"/>
                </a:solidFill>
                <a:latin typeface="Arial" pitchFamily="34" charset="0"/>
              </a:defRPr>
            </a:lvl5pPr>
            <a:lvl6pPr marL="2626248" indent="-238750" eaLnBrk="0" fontAlgn="base" hangingPunct="0">
              <a:spcBef>
                <a:spcPct val="0"/>
              </a:spcBef>
              <a:spcAft>
                <a:spcPct val="0"/>
              </a:spcAft>
              <a:defRPr sz="2500">
                <a:solidFill>
                  <a:schemeClr val="tx1"/>
                </a:solidFill>
                <a:latin typeface="Arial" pitchFamily="34" charset="0"/>
              </a:defRPr>
            </a:lvl6pPr>
            <a:lvl7pPr marL="3103748" indent="-238750" eaLnBrk="0" fontAlgn="base" hangingPunct="0">
              <a:spcBef>
                <a:spcPct val="0"/>
              </a:spcBef>
              <a:spcAft>
                <a:spcPct val="0"/>
              </a:spcAft>
              <a:defRPr sz="2500">
                <a:solidFill>
                  <a:schemeClr val="tx1"/>
                </a:solidFill>
                <a:latin typeface="Arial" pitchFamily="34" charset="0"/>
              </a:defRPr>
            </a:lvl7pPr>
            <a:lvl8pPr marL="3581248" indent="-238750" eaLnBrk="0" fontAlgn="base" hangingPunct="0">
              <a:spcBef>
                <a:spcPct val="0"/>
              </a:spcBef>
              <a:spcAft>
                <a:spcPct val="0"/>
              </a:spcAft>
              <a:defRPr sz="2500">
                <a:solidFill>
                  <a:schemeClr val="tx1"/>
                </a:solidFill>
                <a:latin typeface="Arial" pitchFamily="34" charset="0"/>
              </a:defRPr>
            </a:lvl8pPr>
            <a:lvl9pPr marL="4058747" indent="-238750" eaLnBrk="0" fontAlgn="base" hangingPunct="0">
              <a:spcBef>
                <a:spcPct val="0"/>
              </a:spcBef>
              <a:spcAft>
                <a:spcPct val="0"/>
              </a:spcAft>
              <a:defRPr sz="2500">
                <a:solidFill>
                  <a:schemeClr val="tx1"/>
                </a:solidFill>
                <a:latin typeface="Arial" pitchFamily="34" charset="0"/>
              </a:defRPr>
            </a:lvl9pPr>
          </a:lstStyle>
          <a:p>
            <a:pPr eaLnBrk="1" hangingPunct="1"/>
            <a:fld id="{90344CD6-ACC7-4B92-9291-6D0833FC60C9}" type="slidenum">
              <a:rPr lang="de-DE" sz="1300">
                <a:latin typeface="New Century Schoolbook" pitchFamily="18" charset="0"/>
              </a:rPr>
              <a:pPr eaLnBrk="1" hangingPunct="1"/>
              <a:t>31</a:t>
            </a:fld>
            <a:endParaRPr lang="de-DE" sz="1300">
              <a:latin typeface="New Century Schoolbook" pitchFamily="18" charset="0"/>
            </a:endParaRPr>
          </a:p>
        </p:txBody>
      </p:sp>
      <p:sp>
        <p:nvSpPr>
          <p:cNvPr id="119811" name="Rectangle 2"/>
          <p:cNvSpPr>
            <a:spLocks noGrp="1" noRot="1" noChangeAspect="1" noChangeArrowheads="1" noTextEdit="1"/>
          </p:cNvSpPr>
          <p:nvPr>
            <p:ph type="sldImg"/>
          </p:nvPr>
        </p:nvSpPr>
        <p:spPr>
          <a:xfrm>
            <a:off x="990600" y="768350"/>
            <a:ext cx="5114925" cy="3836988"/>
          </a:xfrm>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smtClean="0"/>
              <a:t>Towbin Zitat</a:t>
            </a:r>
          </a:p>
          <a:p>
            <a:pPr eaLnBrk="1" hangingPunct="1"/>
            <a:r>
              <a:rPr lang="de-DE" smtClean="0"/>
              <a:t>Bogousslavski Zitat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A088C-A3CE-4699-85D7-AD63B27D20A8}" type="slidenum">
              <a:rPr lang="de-DE"/>
              <a:pPr/>
              <a:t>91</a:t>
            </a:fld>
            <a:endParaRPr lang="de-DE"/>
          </a:p>
        </p:txBody>
      </p:sp>
      <p:sp>
        <p:nvSpPr>
          <p:cNvPr id="1367042" name="Rectangle 2"/>
          <p:cNvSpPr>
            <a:spLocks noGrp="1" noRot="1" noChangeAspect="1" noChangeArrowheads="1" noTextEdit="1"/>
          </p:cNvSpPr>
          <p:nvPr>
            <p:ph type="sldImg"/>
          </p:nvPr>
        </p:nvSpPr>
        <p:spPr>
          <a:xfrm>
            <a:off x="992188" y="768350"/>
            <a:ext cx="5114925" cy="3836988"/>
          </a:xfrm>
          <a:ln/>
        </p:spPr>
      </p:sp>
      <p:sp>
        <p:nvSpPr>
          <p:cNvPr id="136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92</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94</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95</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pitchFamily="34" charset="-128"/>
              </a:rPr>
              <a:t>In order to address our research question at the network level, and to be able to asses different lesions,  we have adopted a template of 8 spatially independent networks computed by Beckmann and colleagues. This template contains networks such as the visual network, auditory/ executive control networks, and is based on PICA analysis done on 10 healthy controls. Our choice of this template was guided by the fact that these networks have been shown to be of functional relevance and high inter-subject consistency.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3A6E356C-6816-4223-A4B1-B85E009288FA}" type="slidenum">
              <a:rPr lang="en-US" sz="1300"/>
              <a:pPr eaLnBrk="1" hangingPunct="1"/>
              <a:t>100</a:t>
            </a:fld>
            <a:endParaRPr 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101</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102</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75937" indent="-298437" eaLnBrk="0" hangingPunct="0">
              <a:defRPr sz="2500">
                <a:solidFill>
                  <a:schemeClr val="tx1"/>
                </a:solidFill>
                <a:latin typeface="Arial" pitchFamily="34" charset="0"/>
              </a:defRPr>
            </a:lvl2pPr>
            <a:lvl3pPr marL="1193749" indent="-238750" eaLnBrk="0" hangingPunct="0">
              <a:defRPr sz="2500">
                <a:solidFill>
                  <a:schemeClr val="tx1"/>
                </a:solidFill>
                <a:latin typeface="Arial" pitchFamily="34" charset="0"/>
              </a:defRPr>
            </a:lvl3pPr>
            <a:lvl4pPr marL="1671249" indent="-238750" eaLnBrk="0" hangingPunct="0">
              <a:defRPr sz="2500">
                <a:solidFill>
                  <a:schemeClr val="tx1"/>
                </a:solidFill>
                <a:latin typeface="Arial" pitchFamily="34" charset="0"/>
              </a:defRPr>
            </a:lvl4pPr>
            <a:lvl5pPr marL="2148749" indent="-238750" eaLnBrk="0" hangingPunct="0">
              <a:defRPr sz="2500">
                <a:solidFill>
                  <a:schemeClr val="tx1"/>
                </a:solidFill>
                <a:latin typeface="Arial" pitchFamily="34" charset="0"/>
              </a:defRPr>
            </a:lvl5pPr>
            <a:lvl6pPr marL="2626248" indent="-238750" eaLnBrk="0" fontAlgn="base" hangingPunct="0">
              <a:spcBef>
                <a:spcPct val="0"/>
              </a:spcBef>
              <a:spcAft>
                <a:spcPct val="0"/>
              </a:spcAft>
              <a:defRPr sz="2500">
                <a:solidFill>
                  <a:schemeClr val="tx1"/>
                </a:solidFill>
                <a:latin typeface="Arial" pitchFamily="34" charset="0"/>
              </a:defRPr>
            </a:lvl6pPr>
            <a:lvl7pPr marL="3103748" indent="-238750" eaLnBrk="0" fontAlgn="base" hangingPunct="0">
              <a:spcBef>
                <a:spcPct val="0"/>
              </a:spcBef>
              <a:spcAft>
                <a:spcPct val="0"/>
              </a:spcAft>
              <a:defRPr sz="2500">
                <a:solidFill>
                  <a:schemeClr val="tx1"/>
                </a:solidFill>
                <a:latin typeface="Arial" pitchFamily="34" charset="0"/>
              </a:defRPr>
            </a:lvl7pPr>
            <a:lvl8pPr marL="3581248" indent="-238750" eaLnBrk="0" fontAlgn="base" hangingPunct="0">
              <a:spcBef>
                <a:spcPct val="0"/>
              </a:spcBef>
              <a:spcAft>
                <a:spcPct val="0"/>
              </a:spcAft>
              <a:defRPr sz="2500">
                <a:solidFill>
                  <a:schemeClr val="tx1"/>
                </a:solidFill>
                <a:latin typeface="Arial" pitchFamily="34" charset="0"/>
              </a:defRPr>
            </a:lvl8pPr>
            <a:lvl9pPr marL="4058747" indent="-238750" eaLnBrk="0" fontAlgn="base" hangingPunct="0">
              <a:spcBef>
                <a:spcPct val="0"/>
              </a:spcBef>
              <a:spcAft>
                <a:spcPct val="0"/>
              </a:spcAft>
              <a:defRPr sz="2500">
                <a:solidFill>
                  <a:schemeClr val="tx1"/>
                </a:solidFill>
                <a:latin typeface="Arial" pitchFamily="34" charset="0"/>
              </a:defRPr>
            </a:lvl9pPr>
          </a:lstStyle>
          <a:p>
            <a:pPr eaLnBrk="1" hangingPunct="1"/>
            <a:fld id="{394AAD71-DC13-498F-8D74-24BFE998FD91}" type="slidenum">
              <a:rPr lang="de-DE" sz="1300">
                <a:latin typeface="New Century Schoolbook" pitchFamily="18" charset="0"/>
              </a:rPr>
              <a:pPr eaLnBrk="1" hangingPunct="1"/>
              <a:t>32</a:t>
            </a:fld>
            <a:endParaRPr lang="de-DE" sz="1300">
              <a:latin typeface="New Century Schoolbook" pitchFamily="18" charset="0"/>
            </a:endParaRPr>
          </a:p>
        </p:txBody>
      </p:sp>
      <p:sp>
        <p:nvSpPr>
          <p:cNvPr id="121859" name="Rectangle 2"/>
          <p:cNvSpPr>
            <a:spLocks noGrp="1" noRot="1" noChangeAspect="1" noChangeArrowheads="1" noTextEdit="1"/>
          </p:cNvSpPr>
          <p:nvPr>
            <p:ph type="sldImg"/>
          </p:nvPr>
        </p:nvSpPr>
        <p:spPr>
          <a:xfrm>
            <a:off x="990600" y="768350"/>
            <a:ext cx="5114925" cy="3836988"/>
          </a:xfrm>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Towbin Zitat</a:t>
            </a:r>
          </a:p>
          <a:p>
            <a:pPr eaLnBrk="1" hangingPunct="1"/>
            <a:r>
              <a:rPr lang="de-DE" smtClean="0"/>
              <a:t>Bogousslavski Zitat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75937" indent="-298437" eaLnBrk="0" hangingPunct="0">
              <a:defRPr sz="2500">
                <a:solidFill>
                  <a:schemeClr val="tx1"/>
                </a:solidFill>
                <a:latin typeface="Arial" pitchFamily="34" charset="0"/>
              </a:defRPr>
            </a:lvl2pPr>
            <a:lvl3pPr marL="1193749" indent="-238750" eaLnBrk="0" hangingPunct="0">
              <a:defRPr sz="2500">
                <a:solidFill>
                  <a:schemeClr val="tx1"/>
                </a:solidFill>
                <a:latin typeface="Arial" pitchFamily="34" charset="0"/>
              </a:defRPr>
            </a:lvl3pPr>
            <a:lvl4pPr marL="1671249" indent="-238750" eaLnBrk="0" hangingPunct="0">
              <a:defRPr sz="2500">
                <a:solidFill>
                  <a:schemeClr val="tx1"/>
                </a:solidFill>
                <a:latin typeface="Arial" pitchFamily="34" charset="0"/>
              </a:defRPr>
            </a:lvl4pPr>
            <a:lvl5pPr marL="2148749" indent="-238750" eaLnBrk="0" hangingPunct="0">
              <a:defRPr sz="2500">
                <a:solidFill>
                  <a:schemeClr val="tx1"/>
                </a:solidFill>
                <a:latin typeface="Arial" pitchFamily="34" charset="0"/>
              </a:defRPr>
            </a:lvl5pPr>
            <a:lvl6pPr marL="2626248" indent="-238750" eaLnBrk="0" fontAlgn="base" hangingPunct="0">
              <a:spcBef>
                <a:spcPct val="0"/>
              </a:spcBef>
              <a:spcAft>
                <a:spcPct val="0"/>
              </a:spcAft>
              <a:defRPr sz="2500">
                <a:solidFill>
                  <a:schemeClr val="tx1"/>
                </a:solidFill>
                <a:latin typeface="Arial" pitchFamily="34" charset="0"/>
              </a:defRPr>
            </a:lvl6pPr>
            <a:lvl7pPr marL="3103748" indent="-238750" eaLnBrk="0" fontAlgn="base" hangingPunct="0">
              <a:spcBef>
                <a:spcPct val="0"/>
              </a:spcBef>
              <a:spcAft>
                <a:spcPct val="0"/>
              </a:spcAft>
              <a:defRPr sz="2500">
                <a:solidFill>
                  <a:schemeClr val="tx1"/>
                </a:solidFill>
                <a:latin typeface="Arial" pitchFamily="34" charset="0"/>
              </a:defRPr>
            </a:lvl7pPr>
            <a:lvl8pPr marL="3581248" indent="-238750" eaLnBrk="0" fontAlgn="base" hangingPunct="0">
              <a:spcBef>
                <a:spcPct val="0"/>
              </a:spcBef>
              <a:spcAft>
                <a:spcPct val="0"/>
              </a:spcAft>
              <a:defRPr sz="2500">
                <a:solidFill>
                  <a:schemeClr val="tx1"/>
                </a:solidFill>
                <a:latin typeface="Arial" pitchFamily="34" charset="0"/>
              </a:defRPr>
            </a:lvl8pPr>
            <a:lvl9pPr marL="4058747" indent="-238750" eaLnBrk="0" fontAlgn="base" hangingPunct="0">
              <a:spcBef>
                <a:spcPct val="0"/>
              </a:spcBef>
              <a:spcAft>
                <a:spcPct val="0"/>
              </a:spcAft>
              <a:defRPr sz="2500">
                <a:solidFill>
                  <a:schemeClr val="tx1"/>
                </a:solidFill>
                <a:latin typeface="Arial" pitchFamily="34" charset="0"/>
              </a:defRPr>
            </a:lvl9pPr>
          </a:lstStyle>
          <a:p>
            <a:pPr eaLnBrk="1" hangingPunct="1"/>
            <a:fld id="{8D07208C-5A07-4EA7-87B1-D7256B3ED2C2}" type="slidenum">
              <a:rPr lang="de-DE" sz="1300">
                <a:latin typeface="New Century Schoolbook" pitchFamily="18" charset="0"/>
              </a:rPr>
              <a:pPr eaLnBrk="1" hangingPunct="1"/>
              <a:t>35</a:t>
            </a:fld>
            <a:endParaRPr lang="de-DE" sz="1300">
              <a:latin typeface="New Century Schoolbook" pitchFamily="18" charset="0"/>
            </a:endParaRPr>
          </a:p>
        </p:txBody>
      </p:sp>
      <p:sp>
        <p:nvSpPr>
          <p:cNvPr id="124931" name="Rectangle 2"/>
          <p:cNvSpPr>
            <a:spLocks noGrp="1" noRot="1" noChangeAspect="1" noChangeArrowheads="1" noTextEdit="1"/>
          </p:cNvSpPr>
          <p:nvPr>
            <p:ph type="sldImg"/>
          </p:nvPr>
        </p:nvSpPr>
        <p:spPr>
          <a:xfrm>
            <a:off x="990600" y="768350"/>
            <a:ext cx="5114925" cy="38369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Towbin Zitat</a:t>
            </a:r>
          </a:p>
          <a:p>
            <a:pPr eaLnBrk="1" hangingPunct="1"/>
            <a:r>
              <a:rPr lang="de-DE" smtClean="0"/>
              <a:t>Bogousslavski Zitat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75937" indent="-298437" eaLnBrk="0" hangingPunct="0">
              <a:defRPr sz="2500">
                <a:solidFill>
                  <a:schemeClr val="tx1"/>
                </a:solidFill>
                <a:latin typeface="Arial" pitchFamily="34" charset="0"/>
              </a:defRPr>
            </a:lvl2pPr>
            <a:lvl3pPr marL="1193749" indent="-238750" eaLnBrk="0" hangingPunct="0">
              <a:defRPr sz="2500">
                <a:solidFill>
                  <a:schemeClr val="tx1"/>
                </a:solidFill>
                <a:latin typeface="Arial" pitchFamily="34" charset="0"/>
              </a:defRPr>
            </a:lvl3pPr>
            <a:lvl4pPr marL="1671249" indent="-238750" eaLnBrk="0" hangingPunct="0">
              <a:defRPr sz="2500">
                <a:solidFill>
                  <a:schemeClr val="tx1"/>
                </a:solidFill>
                <a:latin typeface="Arial" pitchFamily="34" charset="0"/>
              </a:defRPr>
            </a:lvl4pPr>
            <a:lvl5pPr marL="2148749" indent="-238750" eaLnBrk="0" hangingPunct="0">
              <a:defRPr sz="2500">
                <a:solidFill>
                  <a:schemeClr val="tx1"/>
                </a:solidFill>
                <a:latin typeface="Arial" pitchFamily="34" charset="0"/>
              </a:defRPr>
            </a:lvl5pPr>
            <a:lvl6pPr marL="2626248" indent="-238750" eaLnBrk="0" fontAlgn="base" hangingPunct="0">
              <a:spcBef>
                <a:spcPct val="0"/>
              </a:spcBef>
              <a:spcAft>
                <a:spcPct val="0"/>
              </a:spcAft>
              <a:defRPr sz="2500">
                <a:solidFill>
                  <a:schemeClr val="tx1"/>
                </a:solidFill>
                <a:latin typeface="Arial" pitchFamily="34" charset="0"/>
              </a:defRPr>
            </a:lvl6pPr>
            <a:lvl7pPr marL="3103748" indent="-238750" eaLnBrk="0" fontAlgn="base" hangingPunct="0">
              <a:spcBef>
                <a:spcPct val="0"/>
              </a:spcBef>
              <a:spcAft>
                <a:spcPct val="0"/>
              </a:spcAft>
              <a:defRPr sz="2500">
                <a:solidFill>
                  <a:schemeClr val="tx1"/>
                </a:solidFill>
                <a:latin typeface="Arial" pitchFamily="34" charset="0"/>
              </a:defRPr>
            </a:lvl7pPr>
            <a:lvl8pPr marL="3581248" indent="-238750" eaLnBrk="0" fontAlgn="base" hangingPunct="0">
              <a:spcBef>
                <a:spcPct val="0"/>
              </a:spcBef>
              <a:spcAft>
                <a:spcPct val="0"/>
              </a:spcAft>
              <a:defRPr sz="2500">
                <a:solidFill>
                  <a:schemeClr val="tx1"/>
                </a:solidFill>
                <a:latin typeface="Arial" pitchFamily="34" charset="0"/>
              </a:defRPr>
            </a:lvl8pPr>
            <a:lvl9pPr marL="4058747" indent="-238750" eaLnBrk="0" fontAlgn="base" hangingPunct="0">
              <a:spcBef>
                <a:spcPct val="0"/>
              </a:spcBef>
              <a:spcAft>
                <a:spcPct val="0"/>
              </a:spcAft>
              <a:defRPr sz="2500">
                <a:solidFill>
                  <a:schemeClr val="tx1"/>
                </a:solidFill>
                <a:latin typeface="Arial" pitchFamily="34" charset="0"/>
              </a:defRPr>
            </a:lvl9pPr>
          </a:lstStyle>
          <a:p>
            <a:pPr eaLnBrk="1" hangingPunct="1"/>
            <a:fld id="{8D07208C-5A07-4EA7-87B1-D7256B3ED2C2}" type="slidenum">
              <a:rPr lang="de-DE" sz="1300">
                <a:latin typeface="New Century Schoolbook" pitchFamily="18" charset="0"/>
              </a:rPr>
              <a:pPr eaLnBrk="1" hangingPunct="1"/>
              <a:t>36</a:t>
            </a:fld>
            <a:endParaRPr lang="de-DE" sz="1300">
              <a:latin typeface="New Century Schoolbook" pitchFamily="18" charset="0"/>
            </a:endParaRPr>
          </a:p>
        </p:txBody>
      </p:sp>
      <p:sp>
        <p:nvSpPr>
          <p:cNvPr id="124931" name="Rectangle 2"/>
          <p:cNvSpPr>
            <a:spLocks noGrp="1" noRot="1" noChangeAspect="1" noChangeArrowheads="1" noTextEdit="1"/>
          </p:cNvSpPr>
          <p:nvPr>
            <p:ph type="sldImg"/>
          </p:nvPr>
        </p:nvSpPr>
        <p:spPr>
          <a:xfrm>
            <a:off x="990600" y="768350"/>
            <a:ext cx="5114925" cy="38369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Towbin Zitat</a:t>
            </a:r>
          </a:p>
          <a:p>
            <a:pPr eaLnBrk="1" hangingPunct="1"/>
            <a:r>
              <a:rPr lang="de-DE" smtClean="0"/>
              <a:t>Bogousslavski Zitat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75937" indent="-298437" eaLnBrk="0" hangingPunct="0">
              <a:defRPr sz="2500">
                <a:solidFill>
                  <a:schemeClr val="tx1"/>
                </a:solidFill>
                <a:latin typeface="Arial" pitchFamily="34" charset="0"/>
              </a:defRPr>
            </a:lvl2pPr>
            <a:lvl3pPr marL="1193749" indent="-238750" eaLnBrk="0" hangingPunct="0">
              <a:defRPr sz="2500">
                <a:solidFill>
                  <a:schemeClr val="tx1"/>
                </a:solidFill>
                <a:latin typeface="Arial" pitchFamily="34" charset="0"/>
              </a:defRPr>
            </a:lvl3pPr>
            <a:lvl4pPr marL="1671249" indent="-238750" eaLnBrk="0" hangingPunct="0">
              <a:defRPr sz="2500">
                <a:solidFill>
                  <a:schemeClr val="tx1"/>
                </a:solidFill>
                <a:latin typeface="Arial" pitchFamily="34" charset="0"/>
              </a:defRPr>
            </a:lvl4pPr>
            <a:lvl5pPr marL="2148749" indent="-238750" eaLnBrk="0" hangingPunct="0">
              <a:defRPr sz="2500">
                <a:solidFill>
                  <a:schemeClr val="tx1"/>
                </a:solidFill>
                <a:latin typeface="Arial" pitchFamily="34" charset="0"/>
              </a:defRPr>
            </a:lvl5pPr>
            <a:lvl6pPr marL="2626248" indent="-238750" eaLnBrk="0" fontAlgn="base" hangingPunct="0">
              <a:spcBef>
                <a:spcPct val="0"/>
              </a:spcBef>
              <a:spcAft>
                <a:spcPct val="0"/>
              </a:spcAft>
              <a:defRPr sz="2500">
                <a:solidFill>
                  <a:schemeClr val="tx1"/>
                </a:solidFill>
                <a:latin typeface="Arial" pitchFamily="34" charset="0"/>
              </a:defRPr>
            </a:lvl6pPr>
            <a:lvl7pPr marL="3103748" indent="-238750" eaLnBrk="0" fontAlgn="base" hangingPunct="0">
              <a:spcBef>
                <a:spcPct val="0"/>
              </a:spcBef>
              <a:spcAft>
                <a:spcPct val="0"/>
              </a:spcAft>
              <a:defRPr sz="2500">
                <a:solidFill>
                  <a:schemeClr val="tx1"/>
                </a:solidFill>
                <a:latin typeface="Arial" pitchFamily="34" charset="0"/>
              </a:defRPr>
            </a:lvl7pPr>
            <a:lvl8pPr marL="3581248" indent="-238750" eaLnBrk="0" fontAlgn="base" hangingPunct="0">
              <a:spcBef>
                <a:spcPct val="0"/>
              </a:spcBef>
              <a:spcAft>
                <a:spcPct val="0"/>
              </a:spcAft>
              <a:defRPr sz="2500">
                <a:solidFill>
                  <a:schemeClr val="tx1"/>
                </a:solidFill>
                <a:latin typeface="Arial" pitchFamily="34" charset="0"/>
              </a:defRPr>
            </a:lvl8pPr>
            <a:lvl9pPr marL="4058747" indent="-238750" eaLnBrk="0" fontAlgn="base" hangingPunct="0">
              <a:spcBef>
                <a:spcPct val="0"/>
              </a:spcBef>
              <a:spcAft>
                <a:spcPct val="0"/>
              </a:spcAft>
              <a:defRPr sz="2500">
                <a:solidFill>
                  <a:schemeClr val="tx1"/>
                </a:solidFill>
                <a:latin typeface="Arial" pitchFamily="34" charset="0"/>
              </a:defRPr>
            </a:lvl9pPr>
          </a:lstStyle>
          <a:p>
            <a:pPr eaLnBrk="1" hangingPunct="1"/>
            <a:fld id="{8D07208C-5A07-4EA7-87B1-D7256B3ED2C2}" type="slidenum">
              <a:rPr lang="de-DE" sz="1300">
                <a:latin typeface="New Century Schoolbook" pitchFamily="18" charset="0"/>
              </a:rPr>
              <a:pPr eaLnBrk="1" hangingPunct="1"/>
              <a:t>37</a:t>
            </a:fld>
            <a:endParaRPr lang="de-DE" sz="1300">
              <a:latin typeface="New Century Schoolbook" pitchFamily="18" charset="0"/>
            </a:endParaRPr>
          </a:p>
        </p:txBody>
      </p:sp>
      <p:sp>
        <p:nvSpPr>
          <p:cNvPr id="124931" name="Rectangle 2"/>
          <p:cNvSpPr>
            <a:spLocks noGrp="1" noRot="1" noChangeAspect="1" noChangeArrowheads="1" noTextEdit="1"/>
          </p:cNvSpPr>
          <p:nvPr>
            <p:ph type="sldImg"/>
          </p:nvPr>
        </p:nvSpPr>
        <p:spPr>
          <a:xfrm>
            <a:off x="990600" y="768350"/>
            <a:ext cx="5114925" cy="38369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Towbin Zitat</a:t>
            </a:r>
          </a:p>
          <a:p>
            <a:pPr eaLnBrk="1" hangingPunct="1"/>
            <a:r>
              <a:rPr lang="de-DE" smtClean="0"/>
              <a:t>Bogousslavski Zitat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73</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74</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E5120D1-699A-4AFB-9A42-29BC91AA712E}" type="slidenum">
              <a:rPr lang="de-DE"/>
              <a:pPr/>
              <a:t>76</a:t>
            </a:fld>
            <a:endParaRPr lang="de-DE"/>
          </a:p>
        </p:txBody>
      </p:sp>
      <p:sp>
        <p:nvSpPr>
          <p:cNvPr id="98307" name="Rectangle 2"/>
          <p:cNvSpPr>
            <a:spLocks noGrp="1" noRot="1" noChangeAspect="1" noChangeArrowheads="1" noTextEdit="1"/>
          </p:cNvSpPr>
          <p:nvPr>
            <p:ph type="sldImg"/>
          </p:nvPr>
        </p:nvSpPr>
        <p:spPr>
          <a:xfrm>
            <a:off x="990600" y="766763"/>
            <a:ext cx="5118100" cy="3838575"/>
          </a:xfrm>
          <a:ln/>
        </p:spPr>
      </p:sp>
      <p:sp>
        <p:nvSpPr>
          <p:cNvPr id="98308" name="Rectangle 3"/>
          <p:cNvSpPr>
            <a:spLocks noGrp="1" noChangeArrowheads="1"/>
          </p:cNvSpPr>
          <p:nvPr>
            <p:ph type="body" idx="1"/>
          </p:nvPr>
        </p:nvSpPr>
        <p:spPr>
          <a:xfrm>
            <a:off x="709613" y="4860925"/>
            <a:ext cx="5680075" cy="4606925"/>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63550" y="1487489"/>
            <a:ext cx="8161338" cy="148113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938" y="452439"/>
            <a:ext cx="2049462" cy="25161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550" y="452439"/>
            <a:ext cx="5995988" cy="25161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63550" y="1487489"/>
            <a:ext cx="8161338" cy="14811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1" y="1487489"/>
            <a:ext cx="4003675" cy="14811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7" y="1487489"/>
            <a:ext cx="4005263" cy="14811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4" name="Text Box 4"/>
          <p:cNvSpPr txBox="1">
            <a:spLocks noChangeArrowheads="1"/>
          </p:cNvSpPr>
          <p:nvPr/>
        </p:nvSpPr>
        <p:spPr bwMode="auto">
          <a:xfrm>
            <a:off x="7391400" y="6583365"/>
            <a:ext cx="1600200" cy="276999"/>
          </a:xfrm>
          <a:prstGeom prst="rect">
            <a:avLst/>
          </a:prstGeom>
          <a:noFill/>
          <a:ln w="9525">
            <a:noFill/>
            <a:miter lim="800000"/>
            <a:headEnd/>
            <a:tailEnd/>
          </a:ln>
          <a:effectLst/>
        </p:spPr>
        <p:txBody>
          <a:bodyPr>
            <a:spAutoFit/>
          </a:bodyPr>
          <a:lstStyle/>
          <a:p>
            <a:pPr algn="r" eaLnBrk="1" hangingPunct="1">
              <a:spcBef>
                <a:spcPct val="50000"/>
              </a:spcBef>
            </a:pPr>
            <a:endParaRPr lang="en-US" sz="1200">
              <a:latin typeface="Times New Roman" pitchFamily="1" charset="0"/>
            </a:endParaRPr>
          </a:p>
        </p:txBody>
      </p:sp>
      <p:sp>
        <p:nvSpPr>
          <p:cNvPr id="148486" name="Rectangle 6"/>
          <p:cNvSpPr>
            <a:spLocks noChangeArrowheads="1"/>
          </p:cNvSpPr>
          <p:nvPr/>
        </p:nvSpPr>
        <p:spPr bwMode="auto">
          <a:xfrm>
            <a:off x="0" y="2"/>
            <a:ext cx="9144000" cy="155575"/>
          </a:xfrm>
          <a:prstGeom prst="rect">
            <a:avLst/>
          </a:prstGeom>
          <a:solidFill>
            <a:schemeClr val="accent1"/>
          </a:solidFill>
          <a:ln w="9525">
            <a:noFill/>
            <a:miter lim="800000"/>
            <a:headEnd/>
            <a:tailEnd/>
          </a:ln>
          <a:effectLst/>
        </p:spPr>
        <p:txBody>
          <a:bodyPr wrap="none" anchor="ctr"/>
          <a:lstStyle/>
          <a:p>
            <a:endParaRPr lang="en-US"/>
          </a:p>
        </p:txBody>
      </p:sp>
      <p:sp>
        <p:nvSpPr>
          <p:cNvPr id="148488" name="Rectangle 8"/>
          <p:cNvSpPr>
            <a:spLocks noChangeArrowheads="1"/>
          </p:cNvSpPr>
          <p:nvPr/>
        </p:nvSpPr>
        <p:spPr bwMode="auto">
          <a:xfrm>
            <a:off x="0" y="6503989"/>
            <a:ext cx="9144000" cy="42863"/>
          </a:xfrm>
          <a:prstGeom prst="rect">
            <a:avLst/>
          </a:prstGeom>
          <a:solidFill>
            <a:schemeClr val="accent1"/>
          </a:solidFill>
          <a:ln w="9525">
            <a:noFill/>
            <a:miter lim="800000"/>
            <a:headEnd/>
            <a:tailEnd/>
          </a:ln>
          <a:effectLst/>
        </p:spPr>
        <p:txBody>
          <a:bodyPr wrap="none" anchor="ctr"/>
          <a:lstStyle/>
          <a:p>
            <a:endParaRPr lang="en-US"/>
          </a:p>
        </p:txBody>
      </p:sp>
      <p:sp>
        <p:nvSpPr>
          <p:cNvPr id="148489" name="Text Box 9"/>
          <p:cNvSpPr txBox="1">
            <a:spLocks noChangeArrowheads="1"/>
          </p:cNvSpPr>
          <p:nvPr/>
        </p:nvSpPr>
        <p:spPr bwMode="auto">
          <a:xfrm>
            <a:off x="112714" y="6545265"/>
            <a:ext cx="6859585" cy="276999"/>
          </a:xfrm>
          <a:prstGeom prst="rect">
            <a:avLst/>
          </a:prstGeom>
          <a:noFill/>
          <a:ln w="9525">
            <a:noFill/>
            <a:miter lim="800000"/>
            <a:headEnd/>
            <a:tailEnd/>
          </a:ln>
          <a:effectLst/>
        </p:spPr>
        <p:txBody>
          <a:bodyPr wrap="square">
            <a:spAutoFit/>
          </a:bodyPr>
          <a:lstStyle/>
          <a:p>
            <a:r>
              <a:rPr lang="de-DE" sz="1200" dirty="0" smtClean="0">
                <a:solidFill>
                  <a:schemeClr val="accent2"/>
                </a:solidFill>
                <a:latin typeface="Verdana" pitchFamily="1" charset="0"/>
              </a:rPr>
              <a:t>Erice</a:t>
            </a:r>
            <a:r>
              <a:rPr lang="de-DE" sz="1200" baseline="0" dirty="0" smtClean="0">
                <a:solidFill>
                  <a:schemeClr val="accent2"/>
                </a:solidFill>
                <a:latin typeface="Verdana" pitchFamily="1" charset="0"/>
              </a:rPr>
              <a:t> 2013</a:t>
            </a:r>
            <a:endParaRPr lang="de-DE" sz="1200" dirty="0">
              <a:solidFill>
                <a:schemeClr val="accent2"/>
              </a:solidFill>
              <a:latin typeface="Verdana" pitchFamily="1" charset="0"/>
            </a:endParaRPr>
          </a:p>
        </p:txBody>
      </p:sp>
      <p:sp>
        <p:nvSpPr>
          <p:cNvPr id="148490" name="Text Box 10"/>
          <p:cNvSpPr txBox="1">
            <a:spLocks noChangeArrowheads="1"/>
          </p:cNvSpPr>
          <p:nvPr/>
        </p:nvSpPr>
        <p:spPr bwMode="auto">
          <a:xfrm>
            <a:off x="123825" y="6245226"/>
            <a:ext cx="8890000" cy="276999"/>
          </a:xfrm>
          <a:prstGeom prst="rect">
            <a:avLst/>
          </a:prstGeom>
          <a:noFill/>
          <a:ln w="9525">
            <a:noFill/>
            <a:miter lim="800000"/>
            <a:headEnd/>
            <a:tailEnd/>
          </a:ln>
          <a:effectLst/>
        </p:spPr>
        <p:txBody>
          <a:bodyPr>
            <a:spAutoFit/>
          </a:bodyPr>
          <a:lstStyle/>
          <a:p>
            <a:pPr>
              <a:tabLst>
                <a:tab pos="766763" algn="l"/>
              </a:tabLst>
            </a:pPr>
            <a:r>
              <a:rPr lang="en-US" sz="1200" i="1">
                <a:solidFill>
                  <a:schemeClr val="accent2"/>
                </a:solidFill>
                <a:latin typeface="Verdana" pitchFamily="1" charset="0"/>
              </a:rPr>
              <a:t> </a:t>
            </a:r>
          </a:p>
        </p:txBody>
      </p:sp>
      <p:sp>
        <p:nvSpPr>
          <p:cNvPr id="148491" name="Rectangle 11"/>
          <p:cNvSpPr>
            <a:spLocks noChangeArrowheads="1"/>
          </p:cNvSpPr>
          <p:nvPr/>
        </p:nvSpPr>
        <p:spPr bwMode="auto">
          <a:xfrm>
            <a:off x="7314886" y="6545265"/>
            <a:ext cx="1752916" cy="276999"/>
          </a:xfrm>
          <a:prstGeom prst="rect">
            <a:avLst/>
          </a:prstGeom>
          <a:noFill/>
          <a:ln w="12700">
            <a:noFill/>
            <a:miter lim="800000"/>
            <a:headEnd/>
            <a:tailEnd/>
          </a:ln>
          <a:effectLst/>
        </p:spPr>
        <p:txBody>
          <a:bodyPr wrap="none">
            <a:spAutoFit/>
          </a:bodyPr>
          <a:lstStyle/>
          <a:p>
            <a:pPr algn="r"/>
            <a:r>
              <a:rPr lang="de-DE" sz="1200" baseline="0" dirty="0" smtClean="0">
                <a:solidFill>
                  <a:schemeClr val="accent2"/>
                </a:solidFill>
                <a:latin typeface="Verdana" pitchFamily="1" charset="0"/>
                <a:ea typeface="ヒラギノ角ゴ Pro W3" pitchFamily="1" charset="-128"/>
              </a:rPr>
              <a:t>Basic Brain </a:t>
            </a:r>
            <a:r>
              <a:rPr lang="de-DE" sz="1200" baseline="0" dirty="0" err="1" smtClean="0">
                <a:solidFill>
                  <a:schemeClr val="accent2"/>
                </a:solidFill>
                <a:latin typeface="Verdana" pitchFamily="1" charset="0"/>
                <a:ea typeface="ヒラギノ角ゴ Pro W3" pitchFamily="1" charset="-128"/>
              </a:rPr>
              <a:t>Function</a:t>
            </a:r>
            <a:endParaRPr lang="de-DE" sz="1200" dirty="0">
              <a:solidFill>
                <a:schemeClr val="accent2"/>
              </a:solidFill>
              <a:latin typeface="Verdana" pitchFamily="1" charset="0"/>
              <a:ea typeface="ヒラギノ角ゴ Pro W3" pitchFamily="1" charset="-128"/>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fontAlgn="base">
        <a:spcBef>
          <a:spcPct val="0"/>
        </a:spcBef>
        <a:spcAft>
          <a:spcPct val="0"/>
        </a:spcAft>
        <a:defRPr sz="2600">
          <a:solidFill>
            <a:schemeClr val="tx2"/>
          </a:solidFill>
          <a:latin typeface="+mj-lt"/>
          <a:ea typeface="+mj-ea"/>
          <a:cs typeface="+mj-cs"/>
        </a:defRPr>
      </a:lvl1pPr>
      <a:lvl2pPr algn="ctr" rtl="0" fontAlgn="base">
        <a:spcBef>
          <a:spcPct val="0"/>
        </a:spcBef>
        <a:spcAft>
          <a:spcPct val="0"/>
        </a:spcAft>
        <a:defRPr sz="2600">
          <a:solidFill>
            <a:schemeClr val="tx2"/>
          </a:solidFill>
          <a:latin typeface="Verdana" pitchFamily="1" charset="0"/>
        </a:defRPr>
      </a:lvl2pPr>
      <a:lvl3pPr algn="ctr" rtl="0" fontAlgn="base">
        <a:spcBef>
          <a:spcPct val="0"/>
        </a:spcBef>
        <a:spcAft>
          <a:spcPct val="0"/>
        </a:spcAft>
        <a:defRPr sz="2600">
          <a:solidFill>
            <a:schemeClr val="tx2"/>
          </a:solidFill>
          <a:latin typeface="Verdana" pitchFamily="1" charset="0"/>
        </a:defRPr>
      </a:lvl3pPr>
      <a:lvl4pPr algn="ctr" rtl="0" fontAlgn="base">
        <a:spcBef>
          <a:spcPct val="0"/>
        </a:spcBef>
        <a:spcAft>
          <a:spcPct val="0"/>
        </a:spcAft>
        <a:defRPr sz="2600">
          <a:solidFill>
            <a:schemeClr val="tx2"/>
          </a:solidFill>
          <a:latin typeface="Verdana" pitchFamily="1" charset="0"/>
        </a:defRPr>
      </a:lvl4pPr>
      <a:lvl5pPr algn="ctr" rtl="0" fontAlgn="base">
        <a:spcBef>
          <a:spcPct val="0"/>
        </a:spcBef>
        <a:spcAft>
          <a:spcPct val="0"/>
        </a:spcAft>
        <a:defRPr sz="2600">
          <a:solidFill>
            <a:schemeClr val="tx2"/>
          </a:solidFill>
          <a:latin typeface="Verdana" pitchFamily="1" charset="0"/>
        </a:defRPr>
      </a:lvl5pPr>
      <a:lvl6pPr marL="457200" algn="ctr" rtl="0" fontAlgn="base">
        <a:spcBef>
          <a:spcPct val="0"/>
        </a:spcBef>
        <a:spcAft>
          <a:spcPct val="0"/>
        </a:spcAft>
        <a:defRPr sz="2600">
          <a:solidFill>
            <a:schemeClr val="tx2"/>
          </a:solidFill>
          <a:latin typeface="Verdana" pitchFamily="1" charset="0"/>
        </a:defRPr>
      </a:lvl6pPr>
      <a:lvl7pPr marL="914400" algn="ctr" rtl="0" fontAlgn="base">
        <a:spcBef>
          <a:spcPct val="0"/>
        </a:spcBef>
        <a:spcAft>
          <a:spcPct val="0"/>
        </a:spcAft>
        <a:defRPr sz="2600">
          <a:solidFill>
            <a:schemeClr val="tx2"/>
          </a:solidFill>
          <a:latin typeface="Verdana" pitchFamily="1" charset="0"/>
        </a:defRPr>
      </a:lvl7pPr>
      <a:lvl8pPr marL="1371600" algn="ctr" rtl="0" fontAlgn="base">
        <a:spcBef>
          <a:spcPct val="0"/>
        </a:spcBef>
        <a:spcAft>
          <a:spcPct val="0"/>
        </a:spcAft>
        <a:defRPr sz="2600">
          <a:solidFill>
            <a:schemeClr val="tx2"/>
          </a:solidFill>
          <a:latin typeface="Verdana" pitchFamily="1" charset="0"/>
        </a:defRPr>
      </a:lvl8pPr>
      <a:lvl9pPr marL="1828800" algn="ctr" rtl="0" fontAlgn="base">
        <a:spcBef>
          <a:spcPct val="0"/>
        </a:spcBef>
        <a:spcAft>
          <a:spcPct val="0"/>
        </a:spcAft>
        <a:defRPr sz="2600">
          <a:solidFill>
            <a:schemeClr val="tx2"/>
          </a:solidFill>
          <a:latin typeface="Verdana" pitchFamily="1" charset="0"/>
        </a:defRPr>
      </a:lvl9pPr>
    </p:titleStyle>
    <p:bodyStyle>
      <a:lvl1pPr marL="287338" indent="-287338" algn="l" rtl="0" fontAlgn="base">
        <a:spcBef>
          <a:spcPct val="20000"/>
        </a:spcBef>
        <a:spcAft>
          <a:spcPct val="0"/>
        </a:spcAft>
        <a:buChar char="•"/>
        <a:tabLst>
          <a:tab pos="287338" algn="l"/>
        </a:tabLst>
        <a:defRPr sz="2200">
          <a:solidFill>
            <a:schemeClr val="tx1"/>
          </a:solidFill>
          <a:latin typeface="+mn-lt"/>
          <a:ea typeface="+mn-ea"/>
          <a:cs typeface="+mn-cs"/>
        </a:defRPr>
      </a:lvl1pPr>
      <a:lvl2pPr marL="779463" indent="-204788" algn="l" rtl="0" fontAlgn="base">
        <a:spcBef>
          <a:spcPct val="20000"/>
        </a:spcBef>
        <a:spcAft>
          <a:spcPct val="0"/>
        </a:spcAft>
        <a:buFont typeface="Times" pitchFamily="1" charset="0"/>
        <a:buChar char="•"/>
        <a:tabLst>
          <a:tab pos="287338" algn="l"/>
        </a:tabLst>
        <a:defRPr sz="2200">
          <a:solidFill>
            <a:schemeClr val="tx1"/>
          </a:solidFill>
          <a:latin typeface="+mn-lt"/>
        </a:defRPr>
      </a:lvl2pPr>
      <a:lvl3pPr marL="1271588" indent="-228600" algn="l" rtl="0" fontAlgn="base">
        <a:spcBef>
          <a:spcPct val="20000"/>
        </a:spcBef>
        <a:spcAft>
          <a:spcPct val="0"/>
        </a:spcAft>
        <a:tabLst>
          <a:tab pos="287338" algn="l"/>
        </a:tabLst>
        <a:defRPr sz="2200">
          <a:solidFill>
            <a:schemeClr val="tx1"/>
          </a:solidFill>
          <a:latin typeface="+mn-lt"/>
        </a:defRPr>
      </a:lvl3pPr>
      <a:lvl4pPr marL="1690688" indent="-228600" algn="l" rtl="0" fontAlgn="base">
        <a:spcBef>
          <a:spcPct val="20000"/>
        </a:spcBef>
        <a:spcAft>
          <a:spcPct val="0"/>
        </a:spcAft>
        <a:buChar char="–"/>
        <a:tabLst>
          <a:tab pos="287338" algn="l"/>
        </a:tabLst>
        <a:defRPr sz="2200">
          <a:solidFill>
            <a:schemeClr val="tx1"/>
          </a:solidFill>
          <a:latin typeface="+mn-lt"/>
        </a:defRPr>
      </a:lvl4pPr>
      <a:lvl5pPr marL="2109788" indent="-228600" algn="l" rtl="0" fontAlgn="base">
        <a:spcBef>
          <a:spcPct val="20000"/>
        </a:spcBef>
        <a:spcAft>
          <a:spcPct val="0"/>
        </a:spcAft>
        <a:buChar char="»"/>
        <a:tabLst>
          <a:tab pos="287338" algn="l"/>
        </a:tabLst>
        <a:defRPr sz="2200">
          <a:solidFill>
            <a:schemeClr val="tx1"/>
          </a:solidFill>
          <a:latin typeface="+mn-lt"/>
        </a:defRPr>
      </a:lvl5pPr>
      <a:lvl6pPr marL="2566988" indent="-228600" algn="l" rtl="0" fontAlgn="base">
        <a:spcBef>
          <a:spcPct val="20000"/>
        </a:spcBef>
        <a:spcAft>
          <a:spcPct val="0"/>
        </a:spcAft>
        <a:buChar char="»"/>
        <a:tabLst>
          <a:tab pos="287338" algn="l"/>
        </a:tabLst>
        <a:defRPr sz="2200">
          <a:solidFill>
            <a:schemeClr val="tx1"/>
          </a:solidFill>
          <a:latin typeface="+mn-lt"/>
        </a:defRPr>
      </a:lvl6pPr>
      <a:lvl7pPr marL="3024188" indent="-228600" algn="l" rtl="0" fontAlgn="base">
        <a:spcBef>
          <a:spcPct val="20000"/>
        </a:spcBef>
        <a:spcAft>
          <a:spcPct val="0"/>
        </a:spcAft>
        <a:buChar char="»"/>
        <a:tabLst>
          <a:tab pos="287338" algn="l"/>
        </a:tabLst>
        <a:defRPr sz="2200">
          <a:solidFill>
            <a:schemeClr val="tx1"/>
          </a:solidFill>
          <a:latin typeface="+mn-lt"/>
        </a:defRPr>
      </a:lvl7pPr>
      <a:lvl8pPr marL="3481388" indent="-228600" algn="l" rtl="0" fontAlgn="base">
        <a:spcBef>
          <a:spcPct val="20000"/>
        </a:spcBef>
        <a:spcAft>
          <a:spcPct val="0"/>
        </a:spcAft>
        <a:buChar char="»"/>
        <a:tabLst>
          <a:tab pos="287338" algn="l"/>
        </a:tabLst>
        <a:defRPr sz="2200">
          <a:solidFill>
            <a:schemeClr val="tx1"/>
          </a:solidFill>
          <a:latin typeface="+mn-lt"/>
        </a:defRPr>
      </a:lvl8pPr>
      <a:lvl9pPr marL="3938588" indent="-228600" algn="l" rtl="0" fontAlgn="base">
        <a:spcBef>
          <a:spcPct val="20000"/>
        </a:spcBef>
        <a:spcAft>
          <a:spcPct val="0"/>
        </a:spcAft>
        <a:buChar char="»"/>
        <a:tabLst>
          <a:tab pos="287338" algn="l"/>
        </a:tabLst>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18" Type="http://schemas.openxmlformats.org/officeDocument/2006/relationships/image" Target="../media/image16.jpeg"/><Relationship Id="rId3" Type="http://schemas.openxmlformats.org/officeDocument/2006/relationships/image" Target="../media/image2.gif"/><Relationship Id="rId21" Type="http://schemas.openxmlformats.org/officeDocument/2006/relationships/image" Target="../media/image19.gif"/><Relationship Id="rId7" Type="http://schemas.openxmlformats.org/officeDocument/2006/relationships/image" Target="../media/image5.gif"/><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image" Target="../media/image1.gif"/><Relationship Id="rId16" Type="http://schemas.openxmlformats.org/officeDocument/2006/relationships/image" Target="../media/image14.gif"/><Relationship Id="rId20"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image" Target="../media/image13.gif"/><Relationship Id="rId10" Type="http://schemas.openxmlformats.org/officeDocument/2006/relationships/image" Target="../media/image8.gif"/><Relationship Id="rId19" Type="http://schemas.openxmlformats.org/officeDocument/2006/relationships/image" Target="../media/image17.gif"/><Relationship Id="rId4" Type="http://schemas.openxmlformats.org/officeDocument/2006/relationships/hyperlink" Target="http://www.columbia.edu/cu/psychology/courses/1010/mangels/neuro/glossary.html" TargetMode="External"/><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18" Type="http://schemas.openxmlformats.org/officeDocument/2006/relationships/image" Target="../media/image16.jpeg"/><Relationship Id="rId3" Type="http://schemas.openxmlformats.org/officeDocument/2006/relationships/image" Target="../media/image2.gif"/><Relationship Id="rId21" Type="http://schemas.openxmlformats.org/officeDocument/2006/relationships/image" Target="../media/image19.gif"/><Relationship Id="rId7" Type="http://schemas.openxmlformats.org/officeDocument/2006/relationships/image" Target="../media/image5.gif"/><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image" Target="../media/image1.gif"/><Relationship Id="rId16" Type="http://schemas.openxmlformats.org/officeDocument/2006/relationships/image" Target="../media/image14.gif"/><Relationship Id="rId20"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image" Target="../media/image13.gif"/><Relationship Id="rId10" Type="http://schemas.openxmlformats.org/officeDocument/2006/relationships/image" Target="../media/image8.gif"/><Relationship Id="rId19" Type="http://schemas.openxmlformats.org/officeDocument/2006/relationships/image" Target="../media/image17.gif"/><Relationship Id="rId4" Type="http://schemas.openxmlformats.org/officeDocument/2006/relationships/hyperlink" Target="http://www.columbia.edu/cu/psychology/courses/1010/mangels/neuro/glossary.html" TargetMode="External"/><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gif"/></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18" Type="http://schemas.openxmlformats.org/officeDocument/2006/relationships/image" Target="../media/image16.jpeg"/><Relationship Id="rId3" Type="http://schemas.openxmlformats.org/officeDocument/2006/relationships/image" Target="../media/image2.gif"/><Relationship Id="rId21" Type="http://schemas.openxmlformats.org/officeDocument/2006/relationships/image" Target="../media/image19.gif"/><Relationship Id="rId7" Type="http://schemas.openxmlformats.org/officeDocument/2006/relationships/image" Target="../media/image5.gif"/><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image" Target="../media/image1.gif"/><Relationship Id="rId16" Type="http://schemas.openxmlformats.org/officeDocument/2006/relationships/image" Target="../media/image14.gif"/><Relationship Id="rId20"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image" Target="../media/image13.gif"/><Relationship Id="rId10" Type="http://schemas.openxmlformats.org/officeDocument/2006/relationships/image" Target="../media/image8.gif"/><Relationship Id="rId19" Type="http://schemas.openxmlformats.org/officeDocument/2006/relationships/image" Target="../media/image17.gif"/><Relationship Id="rId4" Type="http://schemas.openxmlformats.org/officeDocument/2006/relationships/hyperlink" Target="http://www.columbia.edu/cu/psychology/courses/1010/mangels/neuro/glossary.html" TargetMode="External"/><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gi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18" Type="http://schemas.openxmlformats.org/officeDocument/2006/relationships/image" Target="../media/image16.jpeg"/><Relationship Id="rId3" Type="http://schemas.openxmlformats.org/officeDocument/2006/relationships/image" Target="../media/image2.gif"/><Relationship Id="rId21" Type="http://schemas.openxmlformats.org/officeDocument/2006/relationships/image" Target="../media/image19.gif"/><Relationship Id="rId7" Type="http://schemas.openxmlformats.org/officeDocument/2006/relationships/image" Target="../media/image5.gif"/><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image" Target="../media/image1.gif"/><Relationship Id="rId16" Type="http://schemas.openxmlformats.org/officeDocument/2006/relationships/image" Target="../media/image14.gif"/><Relationship Id="rId20"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image" Target="../media/image13.gif"/><Relationship Id="rId10" Type="http://schemas.openxmlformats.org/officeDocument/2006/relationships/image" Target="../media/image8.gif"/><Relationship Id="rId19" Type="http://schemas.openxmlformats.org/officeDocument/2006/relationships/image" Target="../media/image17.gif"/><Relationship Id="rId4" Type="http://schemas.openxmlformats.org/officeDocument/2006/relationships/hyperlink" Target="http://www.columbia.edu/cu/psychology/courses/1010/mangels/neuro/glossary.html" TargetMode="External"/><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gif"/></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2.gif"/><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18" Type="http://schemas.openxmlformats.org/officeDocument/2006/relationships/image" Target="../media/image16.jpeg"/><Relationship Id="rId3" Type="http://schemas.openxmlformats.org/officeDocument/2006/relationships/image" Target="../media/image2.gif"/><Relationship Id="rId21" Type="http://schemas.openxmlformats.org/officeDocument/2006/relationships/image" Target="../media/image19.gif"/><Relationship Id="rId7" Type="http://schemas.openxmlformats.org/officeDocument/2006/relationships/image" Target="../media/image5.gif"/><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image" Target="../media/image1.gif"/><Relationship Id="rId16" Type="http://schemas.openxmlformats.org/officeDocument/2006/relationships/image" Target="../media/image14.gif"/><Relationship Id="rId20"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image" Target="../media/image13.gif"/><Relationship Id="rId10" Type="http://schemas.openxmlformats.org/officeDocument/2006/relationships/image" Target="../media/image8.gif"/><Relationship Id="rId19" Type="http://schemas.openxmlformats.org/officeDocument/2006/relationships/image" Target="../media/image17.gif"/><Relationship Id="rId4" Type="http://schemas.openxmlformats.org/officeDocument/2006/relationships/hyperlink" Target="http://www.columbia.edu/cu/psychology/courses/1010/mangels/neuro/glossary.html" TargetMode="External"/><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gif"/></Relationships>
</file>

<file path=ppt/slides/_rels/slide5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9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ERICE </a:t>
            </a:r>
            <a:r>
              <a:rPr lang="en-US" sz="2100" b="1" dirty="0" smtClean="0">
                <a:solidFill>
                  <a:srgbClr val="000000"/>
                </a:solidFill>
                <a:latin typeface="+mn-lt"/>
              </a:rPr>
              <a:t>2013: </a:t>
            </a:r>
          </a:p>
          <a:p>
            <a:pPr algn="ctr">
              <a:spcBef>
                <a:spcPct val="50000"/>
              </a:spcBef>
            </a:pPr>
            <a:r>
              <a:rPr lang="en-US" sz="2100" b="1" dirty="0" smtClean="0">
                <a:solidFill>
                  <a:srgbClr val="000000"/>
                </a:solidFill>
                <a:latin typeface="+mn-lt"/>
              </a:rPr>
              <a:t>Three talks on the brain and its function</a:t>
            </a:r>
            <a:endParaRPr lang="en-US" sz="2100" b="1" dirty="0">
              <a:solidFill>
                <a:srgbClr val="000000"/>
              </a:solidFill>
              <a:latin typeface="+mn-lt"/>
            </a:endParaRPr>
          </a:p>
        </p:txBody>
      </p:sp>
      <p:sp>
        <p:nvSpPr>
          <p:cNvPr id="101" name="Rechteck 100"/>
          <p:cNvSpPr/>
          <p:nvPr/>
        </p:nvSpPr>
        <p:spPr>
          <a:xfrm>
            <a:off x="340993" y="1916052"/>
            <a:ext cx="8478343" cy="4708981"/>
          </a:xfrm>
          <a:prstGeom prst="rect">
            <a:avLst/>
          </a:prstGeom>
        </p:spPr>
        <p:txBody>
          <a:bodyPr wrap="square">
            <a:spAutoFit/>
          </a:bodyPr>
          <a:lstStyle/>
          <a:p>
            <a:endParaRPr lang="de-DE" sz="2500" b="1" dirty="0" smtClean="0"/>
          </a:p>
          <a:p>
            <a:r>
              <a:rPr lang="de-DE" sz="2500" b="1" dirty="0" smtClean="0"/>
              <a:t>SUNDAY:	</a:t>
            </a:r>
            <a:r>
              <a:rPr lang="de-DE" sz="2500" b="1" dirty="0" err="1" smtClean="0"/>
              <a:t>Principles</a:t>
            </a:r>
            <a:r>
              <a:rPr lang="de-DE" sz="2500" b="1" dirty="0" smtClean="0"/>
              <a:t> </a:t>
            </a:r>
            <a:r>
              <a:rPr lang="de-DE" sz="2500" b="1" dirty="0" err="1" smtClean="0"/>
              <a:t>of</a:t>
            </a:r>
            <a:r>
              <a:rPr lang="de-DE" sz="2500" b="1" dirty="0" smtClean="0"/>
              <a:t> Brain </a:t>
            </a:r>
            <a:r>
              <a:rPr lang="de-DE" sz="2500" b="1" dirty="0" err="1" smtClean="0"/>
              <a:t>Anatomy&amp;Function</a:t>
            </a:r>
            <a:endParaRPr lang="de-DE" sz="2500" b="1" dirty="0" smtClean="0"/>
          </a:p>
          <a:p>
            <a:endParaRPr lang="de-DE" sz="2500" b="1" dirty="0"/>
          </a:p>
          <a:p>
            <a:endParaRPr lang="de-DE" sz="2500" b="1" dirty="0" smtClean="0"/>
          </a:p>
          <a:p>
            <a:r>
              <a:rPr lang="de-DE" sz="2500" b="1" dirty="0" smtClean="0"/>
              <a:t>MONDAY:</a:t>
            </a:r>
            <a:r>
              <a:rPr lang="de-DE" sz="2500" b="1" dirty="0" smtClean="0"/>
              <a:t>	</a:t>
            </a:r>
            <a:r>
              <a:rPr lang="de-DE" sz="2500" b="1" dirty="0" err="1" smtClean="0"/>
              <a:t>Neuroplasticity</a:t>
            </a:r>
            <a:endParaRPr lang="de-DE" sz="2500" b="1" dirty="0" smtClean="0"/>
          </a:p>
          <a:p>
            <a:endParaRPr lang="de-DE" sz="2500" b="1" dirty="0"/>
          </a:p>
          <a:p>
            <a:endParaRPr lang="de-DE" sz="2500" b="1" dirty="0" smtClean="0"/>
          </a:p>
          <a:p>
            <a:r>
              <a:rPr lang="de-DE" sz="2500" b="1" dirty="0" smtClean="0"/>
              <a:t>TUESDAY:</a:t>
            </a:r>
            <a:r>
              <a:rPr lang="de-DE" sz="2500" b="1" dirty="0" smtClean="0"/>
              <a:t>	</a:t>
            </a:r>
            <a:r>
              <a:rPr lang="de-DE" sz="2500" b="1" dirty="0" err="1" smtClean="0"/>
              <a:t>Why</a:t>
            </a:r>
            <a:r>
              <a:rPr lang="de-DE" sz="2500" b="1" dirty="0" smtClean="0"/>
              <a:t> do </a:t>
            </a:r>
            <a:r>
              <a:rPr lang="de-DE" sz="2500" b="1" dirty="0" err="1" smtClean="0"/>
              <a:t>we</a:t>
            </a:r>
            <a:r>
              <a:rPr lang="de-DE" sz="2500" b="1" dirty="0" smtClean="0"/>
              <a:t> </a:t>
            </a:r>
            <a:r>
              <a:rPr lang="de-DE" sz="2500" b="1" dirty="0" err="1" smtClean="0"/>
              <a:t>eat</a:t>
            </a:r>
            <a:r>
              <a:rPr lang="de-DE" sz="2500" b="1" dirty="0" smtClean="0"/>
              <a:t> </a:t>
            </a:r>
            <a:r>
              <a:rPr lang="de-DE" sz="2500" b="1" dirty="0" err="1" smtClean="0"/>
              <a:t>to</a:t>
            </a:r>
            <a:r>
              <a:rPr lang="de-DE" sz="2500" b="1" dirty="0" smtClean="0"/>
              <a:t> </a:t>
            </a:r>
            <a:r>
              <a:rPr lang="de-DE" sz="2500" b="1" dirty="0" err="1" smtClean="0"/>
              <a:t>much</a:t>
            </a:r>
            <a:r>
              <a:rPr lang="de-DE" sz="2500" b="1" dirty="0"/>
              <a:t>?</a:t>
            </a:r>
            <a:r>
              <a:rPr lang="de-DE" sz="2500" b="1" dirty="0" smtClean="0"/>
              <a:t> </a:t>
            </a:r>
          </a:p>
          <a:p>
            <a:endParaRPr lang="de-DE" sz="2500" dirty="0"/>
          </a:p>
          <a:p>
            <a:endParaRPr lang="de-DE" sz="2500" b="1" dirty="0" smtClean="0"/>
          </a:p>
          <a:p>
            <a:pPr algn="ctr"/>
            <a:endParaRPr lang="de-DE" sz="2500" dirty="0"/>
          </a:p>
          <a:p>
            <a:pPr algn="ctr"/>
            <a:endParaRPr lang="de-DE" sz="2500" dirty="0"/>
          </a:p>
        </p:txBody>
      </p:sp>
      <p:sp>
        <p:nvSpPr>
          <p:cNvPr id="2" name="Rechteck 1"/>
          <p:cNvSpPr/>
          <p:nvPr/>
        </p:nvSpPr>
        <p:spPr bwMode="auto">
          <a:xfrm>
            <a:off x="-218941" y="-122238"/>
            <a:ext cx="9620518" cy="6980238"/>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1867172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
        <p:nvSpPr>
          <p:cNvPr id="101" name="Rechteck 100"/>
          <p:cNvSpPr/>
          <p:nvPr/>
        </p:nvSpPr>
        <p:spPr>
          <a:xfrm>
            <a:off x="340993" y="1916052"/>
            <a:ext cx="8478343" cy="3939540"/>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smtClean="0"/>
          </a:p>
          <a:p>
            <a:pPr algn="ctr"/>
            <a:endParaRPr lang="de-DE" sz="2500" dirty="0" smtClean="0"/>
          </a:p>
          <a:p>
            <a:pPr algn="ctr"/>
            <a:endParaRPr lang="de-DE" sz="2500" dirty="0" smtClean="0"/>
          </a:p>
          <a:p>
            <a:pPr algn="ctr"/>
            <a:r>
              <a:rPr lang="de-DE" sz="2500" dirty="0" smtClean="0"/>
              <a:t>The Body?</a:t>
            </a:r>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14509807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357012" y="5928116"/>
            <a:ext cx="8229600" cy="552450"/>
          </a:xfrm>
        </p:spPr>
        <p:txBody>
          <a:bodyPr/>
          <a:lstStyle/>
          <a:p>
            <a:pPr marL="0" indent="0">
              <a:buFont typeface="Arial" pitchFamily="34" charset="0"/>
              <a:buNone/>
            </a:pPr>
            <a:r>
              <a:rPr lang="en-US" sz="1800" dirty="0" smtClean="0">
                <a:ea typeface="ＭＳ Ｐゴシック" pitchFamily="34" charset="-128"/>
              </a:rPr>
              <a:t>Beckmann et al., 2005, N=10</a:t>
            </a:r>
          </a:p>
        </p:txBody>
      </p:sp>
      <p:pic>
        <p:nvPicPr>
          <p:cNvPr id="11269" name="Picture 6" descr="Ovadia-Caro - figure2 - REVISION.jpg"/>
          <p:cNvPicPr>
            <a:picLocks noChangeAspect="1"/>
          </p:cNvPicPr>
          <p:nvPr/>
        </p:nvPicPr>
        <p:blipFill>
          <a:blip r:embed="rId3">
            <a:extLst>
              <a:ext uri="{28A0092B-C50C-407E-A947-70E740481C1C}">
                <a14:useLocalDpi xmlns:a14="http://schemas.microsoft.com/office/drawing/2010/main" val="0"/>
              </a:ext>
            </a:extLst>
          </a:blip>
          <a:srcRect t="44188" b="12097"/>
          <a:stretch>
            <a:fillRect/>
          </a:stretch>
        </p:blipFill>
        <p:spPr bwMode="auto">
          <a:xfrm>
            <a:off x="4553910" y="2036915"/>
            <a:ext cx="4349044"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Ovadia-Caro - figure2 - REVISION.jpg"/>
          <p:cNvPicPr>
            <a:picLocks noChangeAspect="1"/>
          </p:cNvPicPr>
          <p:nvPr/>
        </p:nvPicPr>
        <p:blipFill>
          <a:blip r:embed="rId3">
            <a:extLst>
              <a:ext uri="{28A0092B-C50C-407E-A947-70E740481C1C}">
                <a14:useLocalDpi xmlns:a14="http://schemas.microsoft.com/office/drawing/2010/main" val="0"/>
              </a:ext>
            </a:extLst>
          </a:blip>
          <a:srcRect b="55582"/>
          <a:stretch>
            <a:fillRect/>
          </a:stretch>
        </p:blipFill>
        <p:spPr bwMode="auto">
          <a:xfrm>
            <a:off x="93388" y="2036915"/>
            <a:ext cx="4281311"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de-DE"/>
          </a:p>
        </p:txBody>
      </p:sp>
      <p:sp>
        <p:nvSpPr>
          <p:cNvPr id="9" name="Rectangle 3"/>
          <p:cNvSpPr>
            <a:spLocks noChangeArrowheads="1"/>
          </p:cNvSpPr>
          <p:nvPr/>
        </p:nvSpPr>
        <p:spPr bwMode="auto">
          <a:xfrm>
            <a:off x="104374" y="408897"/>
            <a:ext cx="8899072"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smtClean="0">
                <a:solidFill>
                  <a:srgbClr val="000000"/>
                </a:solidFill>
                <a:latin typeface="+mn-lt"/>
              </a:rPr>
              <a:t>Networks </a:t>
            </a:r>
            <a:r>
              <a:rPr lang="de-DE" sz="2100" b="1" dirty="0" err="1" smtClean="0">
                <a:solidFill>
                  <a:srgbClr val="000000"/>
                </a:solidFill>
                <a:latin typeface="+mn-lt"/>
              </a:rPr>
              <a:t>underlying</a:t>
            </a:r>
            <a:r>
              <a:rPr lang="de-DE" sz="2100" b="1" dirty="0" smtClean="0">
                <a:solidFill>
                  <a:srgbClr val="000000"/>
                </a:solidFill>
                <a:latin typeface="+mn-lt"/>
              </a:rPr>
              <a:t> Brain </a:t>
            </a:r>
            <a:r>
              <a:rPr lang="de-DE" sz="2100" b="1" dirty="0" err="1" smtClean="0">
                <a:solidFill>
                  <a:srgbClr val="000000"/>
                </a:solidFill>
                <a:latin typeface="+mn-lt"/>
              </a:rPr>
              <a:t>Function</a:t>
            </a:r>
            <a:endParaRPr lang="de-DE" sz="2100" b="1" dirty="0" smtClean="0">
              <a:solidFill>
                <a:srgbClr val="000000"/>
              </a:solidFill>
              <a:latin typeface="+mn-lt"/>
            </a:endParaRPr>
          </a:p>
        </p:txBody>
      </p:sp>
    </p:spTree>
    <p:extLst>
      <p:ext uri="{BB962C8B-B14F-4D97-AF65-F5344CB8AC3E}">
        <p14:creationId xmlns:p14="http://schemas.microsoft.com/office/powerpoint/2010/main" val="3610707743"/>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8600" y="478797"/>
            <a:ext cx="8670472"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smtClean="0">
                <a:solidFill>
                  <a:srgbClr val="000000"/>
                </a:solidFill>
                <a:latin typeface="+mn-lt"/>
              </a:rPr>
              <a:t>Primary Cortices and Associative Cortices</a:t>
            </a:r>
          </a:p>
        </p:txBody>
      </p:sp>
      <p:pic>
        <p:nvPicPr>
          <p:cNvPr id="2050" name="Picture 2"/>
          <p:cNvPicPr>
            <a:picLocks noChangeAspect="1" noChangeArrowheads="1"/>
          </p:cNvPicPr>
          <p:nvPr/>
        </p:nvPicPr>
        <p:blipFill>
          <a:blip r:embed="rId3" cstate="print"/>
          <a:srcRect/>
          <a:stretch>
            <a:fillRect/>
          </a:stretch>
        </p:blipFill>
        <p:spPr bwMode="auto">
          <a:xfrm>
            <a:off x="983933" y="1412558"/>
            <a:ext cx="7115175" cy="4886325"/>
          </a:xfrm>
          <a:prstGeom prst="rect">
            <a:avLst/>
          </a:prstGeom>
          <a:noFill/>
          <a:ln w="9525">
            <a:noFill/>
            <a:miter lim="800000"/>
            <a:headEnd/>
            <a:tailEnd/>
          </a:ln>
        </p:spPr>
      </p:pic>
    </p:spTree>
    <p:extLst>
      <p:ext uri="{BB962C8B-B14F-4D97-AF65-F5344CB8AC3E}">
        <p14:creationId xmlns:p14="http://schemas.microsoft.com/office/powerpoint/2010/main" val="42233634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4374" y="408897"/>
            <a:ext cx="8899072" cy="1171429"/>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smtClean="0">
                <a:solidFill>
                  <a:srgbClr val="000000"/>
                </a:solidFill>
                <a:latin typeface="+mn-lt"/>
              </a:rPr>
              <a:t>Top-Down and </a:t>
            </a:r>
            <a:r>
              <a:rPr lang="de-DE" sz="2100" b="1" dirty="0" err="1" smtClean="0">
                <a:solidFill>
                  <a:srgbClr val="000000"/>
                </a:solidFill>
                <a:latin typeface="+mn-lt"/>
              </a:rPr>
              <a:t>Bottom-Up</a:t>
            </a:r>
            <a:r>
              <a:rPr lang="de-DE" sz="2100" b="1" dirty="0" smtClean="0">
                <a:solidFill>
                  <a:srgbClr val="000000"/>
                </a:solidFill>
                <a:latin typeface="+mn-lt"/>
              </a:rPr>
              <a:t> Processing</a:t>
            </a:r>
          </a:p>
          <a:p>
            <a:pPr algn="ctr">
              <a:spcBef>
                <a:spcPct val="50000"/>
              </a:spcBef>
            </a:pPr>
            <a:r>
              <a:rPr lang="de-DE" sz="2100" b="1" dirty="0" smtClean="0">
                <a:solidFill>
                  <a:srgbClr val="000000"/>
                </a:solidFill>
                <a:latin typeface="+mn-lt"/>
              </a:rPr>
              <a:t>In </a:t>
            </a:r>
            <a:r>
              <a:rPr lang="de-DE" sz="2100" b="1" dirty="0" err="1" smtClean="0">
                <a:solidFill>
                  <a:srgbClr val="000000"/>
                </a:solidFill>
                <a:latin typeface="+mn-lt"/>
              </a:rPr>
              <a:t>Sensory</a:t>
            </a:r>
            <a:r>
              <a:rPr lang="de-DE" sz="2100" b="1" dirty="0" smtClean="0">
                <a:solidFill>
                  <a:srgbClr val="000000"/>
                </a:solidFill>
                <a:latin typeface="+mn-lt"/>
              </a:rPr>
              <a:t> Systems</a:t>
            </a:r>
          </a:p>
        </p:txBody>
      </p:sp>
      <p:sp>
        <p:nvSpPr>
          <p:cNvPr id="5" name="TextBox 4"/>
          <p:cNvSpPr txBox="1"/>
          <p:nvPr/>
        </p:nvSpPr>
        <p:spPr>
          <a:xfrm>
            <a:off x="832750" y="2073733"/>
            <a:ext cx="3453189" cy="3416320"/>
          </a:xfrm>
          <a:prstGeom prst="rect">
            <a:avLst/>
          </a:prstGeom>
          <a:noFill/>
        </p:spPr>
        <p:txBody>
          <a:bodyPr wrap="none" rtlCol="0">
            <a:spAutoFit/>
          </a:bodyPr>
          <a:lstStyle/>
          <a:p>
            <a:pPr algn="ctr"/>
            <a:r>
              <a:rPr lang="de-DE" dirty="0" smtClean="0"/>
              <a:t>Associative Cortex</a:t>
            </a:r>
          </a:p>
          <a:p>
            <a:pPr algn="ctr"/>
            <a:endParaRPr lang="de-DE" dirty="0" smtClean="0"/>
          </a:p>
          <a:p>
            <a:pPr algn="ctr"/>
            <a:r>
              <a:rPr lang="de-DE" dirty="0" smtClean="0"/>
              <a:t>Primary Sensory Cortex</a:t>
            </a:r>
          </a:p>
          <a:p>
            <a:pPr algn="ctr"/>
            <a:endParaRPr lang="de-DE" dirty="0" smtClean="0"/>
          </a:p>
          <a:p>
            <a:pPr algn="ctr"/>
            <a:r>
              <a:rPr lang="de-DE" dirty="0" smtClean="0"/>
              <a:t>Thalamus</a:t>
            </a:r>
          </a:p>
          <a:p>
            <a:pPr algn="ctr"/>
            <a:endParaRPr lang="de-DE" dirty="0" smtClean="0"/>
          </a:p>
          <a:p>
            <a:pPr algn="ctr"/>
            <a:r>
              <a:rPr lang="de-DE" dirty="0" smtClean="0"/>
              <a:t>Ganglion Cells</a:t>
            </a:r>
          </a:p>
          <a:p>
            <a:pPr algn="ctr"/>
            <a:endParaRPr lang="de-DE" dirty="0" smtClean="0"/>
          </a:p>
          <a:p>
            <a:pPr algn="ctr"/>
            <a:r>
              <a:rPr lang="de-DE" dirty="0" smtClean="0"/>
              <a:t>Receptor</a:t>
            </a:r>
            <a:endParaRPr lang="en-US" dirty="0"/>
          </a:p>
        </p:txBody>
      </p:sp>
      <p:cxnSp>
        <p:nvCxnSpPr>
          <p:cNvPr id="7" name="Straight Arrow Connector 6"/>
          <p:cNvCxnSpPr/>
          <p:nvPr/>
        </p:nvCxnSpPr>
        <p:spPr bwMode="auto">
          <a:xfrm rot="5400000">
            <a:off x="2419267" y="2645248"/>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8" name="Straight Arrow Connector 7"/>
          <p:cNvCxnSpPr/>
          <p:nvPr/>
        </p:nvCxnSpPr>
        <p:spPr bwMode="auto">
          <a:xfrm rot="5400000">
            <a:off x="2419267" y="3434479"/>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bwMode="auto">
          <a:xfrm rot="5400000">
            <a:off x="2419267" y="4136626"/>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0" name="Straight Arrow Connector 9"/>
          <p:cNvCxnSpPr/>
          <p:nvPr/>
        </p:nvCxnSpPr>
        <p:spPr bwMode="auto">
          <a:xfrm rot="5400000">
            <a:off x="2419267" y="4887760"/>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4936768" y="2062843"/>
            <a:ext cx="3453189" cy="3416320"/>
          </a:xfrm>
          <a:prstGeom prst="rect">
            <a:avLst/>
          </a:prstGeom>
          <a:noFill/>
        </p:spPr>
        <p:txBody>
          <a:bodyPr wrap="none" rtlCol="0">
            <a:spAutoFit/>
          </a:bodyPr>
          <a:lstStyle/>
          <a:p>
            <a:pPr algn="ctr"/>
            <a:r>
              <a:rPr lang="de-DE" dirty="0" smtClean="0"/>
              <a:t>Associative Cortex</a:t>
            </a:r>
          </a:p>
          <a:p>
            <a:pPr algn="ctr"/>
            <a:endParaRPr lang="de-DE" dirty="0" smtClean="0"/>
          </a:p>
          <a:p>
            <a:pPr algn="ctr"/>
            <a:r>
              <a:rPr lang="de-DE" dirty="0" smtClean="0"/>
              <a:t>Primary Sensory Cortex</a:t>
            </a:r>
          </a:p>
          <a:p>
            <a:pPr algn="ctr"/>
            <a:endParaRPr lang="de-DE" dirty="0" smtClean="0"/>
          </a:p>
          <a:p>
            <a:pPr algn="ctr"/>
            <a:r>
              <a:rPr lang="de-DE" dirty="0" smtClean="0"/>
              <a:t>Thalamus</a:t>
            </a:r>
          </a:p>
          <a:p>
            <a:pPr algn="ctr"/>
            <a:endParaRPr lang="de-DE" dirty="0" smtClean="0"/>
          </a:p>
          <a:p>
            <a:pPr algn="ctr"/>
            <a:r>
              <a:rPr lang="de-DE" dirty="0" smtClean="0"/>
              <a:t>Ganglion Cells</a:t>
            </a:r>
          </a:p>
          <a:p>
            <a:pPr algn="ctr"/>
            <a:endParaRPr lang="de-DE" dirty="0" smtClean="0"/>
          </a:p>
          <a:p>
            <a:pPr algn="ctr"/>
            <a:r>
              <a:rPr lang="de-DE" dirty="0" smtClean="0"/>
              <a:t>Receptor</a:t>
            </a:r>
            <a:endParaRPr lang="en-US" dirty="0"/>
          </a:p>
        </p:txBody>
      </p:sp>
      <p:cxnSp>
        <p:nvCxnSpPr>
          <p:cNvPr id="12" name="Straight Arrow Connector 11"/>
          <p:cNvCxnSpPr/>
          <p:nvPr/>
        </p:nvCxnSpPr>
        <p:spPr bwMode="auto">
          <a:xfrm rot="16200000" flipV="1">
            <a:off x="6523285" y="2634358"/>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rot="16200000" flipV="1">
            <a:off x="6523285" y="3423589"/>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bwMode="auto">
          <a:xfrm rot="16200000" flipV="1">
            <a:off x="6523285" y="4125736"/>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bwMode="auto">
          <a:xfrm rot="16200000" flipV="1">
            <a:off x="6523285" y="4876870"/>
            <a:ext cx="326571"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15831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Pineal Gland / Epiphysis</a:t>
            </a:r>
            <a:endParaRPr lang="en-US" sz="2100" b="1" dirty="0">
              <a:solidFill>
                <a:srgbClr val="000000"/>
              </a:solidFill>
              <a:latin typeface="+mn-lt"/>
            </a:endParaRPr>
          </a:p>
        </p:txBody>
      </p:sp>
      <p:pic>
        <p:nvPicPr>
          <p:cNvPr id="2050" name="Picture 2" descr="http://www.mlahanas.de/Greeks/Medicine/pineal_sagittal_hemisection_120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566" y="1754701"/>
            <a:ext cx="6190539" cy="437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13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
        <p:nvSpPr>
          <p:cNvPr id="101" name="Rechteck 100"/>
          <p:cNvSpPr/>
          <p:nvPr/>
        </p:nvSpPr>
        <p:spPr>
          <a:xfrm>
            <a:off x="340993" y="1916052"/>
            <a:ext cx="8478343" cy="3939540"/>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smtClean="0"/>
          </a:p>
          <a:p>
            <a:pPr algn="ctr"/>
            <a:endParaRPr lang="de-DE" sz="2500" dirty="0" smtClean="0"/>
          </a:p>
          <a:p>
            <a:pPr algn="ctr"/>
            <a:endParaRPr lang="de-DE" sz="2500" dirty="0" smtClean="0"/>
          </a:p>
          <a:p>
            <a:pPr algn="ctr"/>
            <a:endParaRPr lang="de-DE" sz="2500" dirty="0" smtClean="0"/>
          </a:p>
          <a:p>
            <a:pPr algn="ctr"/>
            <a:r>
              <a:rPr lang="de-DE" sz="2500" dirty="0" err="1" smtClean="0"/>
              <a:t>Pineal</a:t>
            </a:r>
            <a:r>
              <a:rPr lang="de-DE" sz="2500" dirty="0" smtClean="0"/>
              <a:t> Gland (</a:t>
            </a:r>
            <a:r>
              <a:rPr lang="de-DE" sz="2500" dirty="0" err="1" smtClean="0"/>
              <a:t>Epiphysis</a:t>
            </a:r>
            <a:r>
              <a:rPr lang="de-DE" sz="2500" dirty="0" smtClean="0"/>
              <a:t>)?</a:t>
            </a:r>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60685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pic>
        <p:nvPicPr>
          <p:cNvPr id="49" name="Picture 2" descr="http://www.columbia.edu/cu/psychology/courses/1010/mangels/neuro/history/brainhieroglyph.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1" y="226169"/>
            <a:ext cx="1152525" cy="5905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http://www.columbia.edu/cu/psychology/courses/1010/mangels/neuro/history/plato.gif">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01" y="226169"/>
            <a:ext cx="1114425"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columbia.edu/cu/psychology/courses/1010/mangels/neuro/history/aristotle.gif">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226169"/>
            <a:ext cx="1123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http://www.columbia.edu/cu/psychology/courses/1010/mangels/neuro/history/galen.gif">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2656"/>
            <a:ext cx="1143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columbia.edu/cu/psychology/courses/1010/mangels/neuro/history/descartes.jpg">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2177" y="44624"/>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www.columbia.edu/cu/psychology/courses/1010/mangels/neuro/history/mull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666" y="258936"/>
            <a:ext cx="1066800" cy="12763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7" descr="http://www.columbia.edu/cu/psychology/courses/1010/mangels/neuro/history/hitzig.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581128"/>
            <a:ext cx="11525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http://www.columbia.edu/cu/psychology/courses/1010/mangels/neuro/history/brodman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6945" y="4581128"/>
            <a:ext cx="11525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9" descr="http://www.columbia.edu/cu/psychology/courses/1010/mangels/neuro/history/golgi.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3320" y="4581128"/>
            <a:ext cx="11430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http://www.columbia.edu/cu/psychology/courses/1010/mangels/neuro/history/caja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2870" y="4421053"/>
            <a:ext cx="11430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1" descr="http://www.columbia.edu/cu/psychology/courses/1010/mangels/neuro/history/lashley.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945" y="4581128"/>
            <a:ext cx="11525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2" descr="http://www.columbia.edu/cu/psychology/courses/1010/mangels/neuro/history/penfield.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0070" y="4581128"/>
            <a:ext cx="1152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http://www.columbia.edu/cu/psychology/courses/1010/mangels/neuro/history/gall.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5927" y="116632"/>
            <a:ext cx="1114425" cy="14001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descr="http://www.columbia.edu/cu/psychology/courses/1010/mangels/neuro/history/purkinj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690" y="2276872"/>
            <a:ext cx="1123950" cy="14097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http://www.columbia.edu/cu/psychology/courses/1010/mangels/neuro/history/flourens.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0251" y="2060848"/>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3" descr="http://www.columbia.edu/cu/psychology/courses/1010/mangels/neuro/history/jackson.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1308" y="2300088"/>
            <a:ext cx="1123950" cy="16287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http://www.columbia.edu/cu/psychology/courses/1010/mangels/neuro/history/broca.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9703" y="2132856"/>
            <a:ext cx="1114425" cy="1676401"/>
          </a:xfrm>
          <a:prstGeom prst="rect">
            <a:avLst/>
          </a:prstGeom>
          <a:noFill/>
          <a:extLst>
            <a:ext uri="{909E8E84-426E-40DD-AFC4-6F175D3DCCD1}">
              <a14:hiddenFill xmlns:a14="http://schemas.microsoft.com/office/drawing/2010/main">
                <a:solidFill>
                  <a:srgbClr val="FFFFFF"/>
                </a:solidFill>
              </a14:hiddenFill>
            </a:ext>
          </a:extLst>
        </p:spPr>
      </p:pic>
      <p:sp>
        <p:nvSpPr>
          <p:cNvPr id="76" name="Textfeld 75"/>
          <p:cNvSpPr txBox="1"/>
          <p:nvPr/>
        </p:nvSpPr>
        <p:spPr>
          <a:xfrm>
            <a:off x="164901" y="1607295"/>
            <a:ext cx="1002197"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Plato</a:t>
            </a:r>
          </a:p>
          <a:p>
            <a:pPr algn="ctr"/>
            <a:r>
              <a:rPr lang="de-DE" sz="1500" dirty="0" smtClean="0">
                <a:latin typeface="Verdana" pitchFamily="34" charset="0"/>
                <a:ea typeface="Verdana" pitchFamily="34" charset="0"/>
                <a:cs typeface="Verdana" pitchFamily="34" charset="0"/>
              </a:rPr>
              <a:t>427-347</a:t>
            </a:r>
            <a:endParaRPr lang="de-DE" sz="1500" dirty="0">
              <a:latin typeface="Verdana" pitchFamily="34" charset="0"/>
              <a:ea typeface="Verdana" pitchFamily="34" charset="0"/>
              <a:cs typeface="Verdana" pitchFamily="34" charset="0"/>
            </a:endParaRPr>
          </a:p>
        </p:txBody>
      </p:sp>
      <p:sp>
        <p:nvSpPr>
          <p:cNvPr id="77" name="Textfeld 76"/>
          <p:cNvSpPr txBox="1"/>
          <p:nvPr/>
        </p:nvSpPr>
        <p:spPr>
          <a:xfrm>
            <a:off x="1504013" y="1628800"/>
            <a:ext cx="1002197"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Aristotle</a:t>
            </a:r>
          </a:p>
          <a:p>
            <a:pPr algn="ctr"/>
            <a:r>
              <a:rPr lang="de-DE" sz="1500" dirty="0" smtClean="0">
                <a:latin typeface="Verdana" pitchFamily="34" charset="0"/>
                <a:ea typeface="Verdana" pitchFamily="34" charset="0"/>
                <a:cs typeface="Verdana" pitchFamily="34" charset="0"/>
              </a:rPr>
              <a:t>384-322</a:t>
            </a:r>
            <a:endParaRPr lang="de-DE" sz="1500" dirty="0">
              <a:latin typeface="Verdana" pitchFamily="34" charset="0"/>
              <a:ea typeface="Verdana" pitchFamily="34" charset="0"/>
              <a:cs typeface="Verdana" pitchFamily="34" charset="0"/>
            </a:endParaRPr>
          </a:p>
        </p:txBody>
      </p:sp>
      <p:sp>
        <p:nvSpPr>
          <p:cNvPr id="78" name="Textfeld 77"/>
          <p:cNvSpPr txBox="1"/>
          <p:nvPr/>
        </p:nvSpPr>
        <p:spPr>
          <a:xfrm>
            <a:off x="2699792" y="1412776"/>
            <a:ext cx="1069524"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Galen</a:t>
            </a:r>
          </a:p>
          <a:p>
            <a:pPr algn="ctr"/>
            <a:r>
              <a:rPr lang="de-DE" sz="1500" dirty="0" smtClean="0">
                <a:latin typeface="Verdana" pitchFamily="34" charset="0"/>
                <a:ea typeface="Verdana" pitchFamily="34" charset="0"/>
                <a:cs typeface="Verdana" pitchFamily="34" charset="0"/>
              </a:rPr>
              <a:t>130-200 </a:t>
            </a:r>
            <a:endParaRPr lang="de-DE" sz="1500" dirty="0">
              <a:latin typeface="Verdana" pitchFamily="34" charset="0"/>
              <a:ea typeface="Verdana" pitchFamily="34" charset="0"/>
              <a:cs typeface="Verdana" pitchFamily="34" charset="0"/>
            </a:endParaRPr>
          </a:p>
        </p:txBody>
      </p:sp>
      <p:sp>
        <p:nvSpPr>
          <p:cNvPr id="79" name="Textfeld 78"/>
          <p:cNvSpPr txBox="1"/>
          <p:nvPr/>
        </p:nvSpPr>
        <p:spPr>
          <a:xfrm>
            <a:off x="3995936" y="1425750"/>
            <a:ext cx="1245854"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Descartes</a:t>
            </a:r>
          </a:p>
          <a:p>
            <a:pPr algn="ctr"/>
            <a:r>
              <a:rPr lang="de-DE" sz="1500" dirty="0" smtClean="0">
                <a:latin typeface="Verdana" pitchFamily="34" charset="0"/>
                <a:ea typeface="Verdana" pitchFamily="34" charset="0"/>
                <a:cs typeface="Verdana" pitchFamily="34" charset="0"/>
              </a:rPr>
              <a:t>1596-1650</a:t>
            </a:r>
          </a:p>
        </p:txBody>
      </p:sp>
      <p:sp>
        <p:nvSpPr>
          <p:cNvPr id="82" name="Rectangle 24"/>
          <p:cNvSpPr>
            <a:spLocks noChangeArrowheads="1"/>
          </p:cNvSpPr>
          <p:nvPr/>
        </p:nvSpPr>
        <p:spPr bwMode="auto">
          <a:xfrm>
            <a:off x="-65585" y="3510306"/>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pic>
        <p:nvPicPr>
          <p:cNvPr id="87" name="Picture 26"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901" y="2276872"/>
            <a:ext cx="1168852" cy="161301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114980"/>
            <a:ext cx="1076325" cy="197167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p:cNvSpPr>
            <a:spLocks noChangeArrowheads="1"/>
          </p:cNvSpPr>
          <p:nvPr/>
        </p:nvSpPr>
        <p:spPr bwMode="auto">
          <a:xfrm>
            <a:off x="-65585" y="3373781"/>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pic>
        <p:nvPicPr>
          <p:cNvPr id="98" name="Picture 10" descr="http://www.columbia.edu/cu/psychology/courses/1010/mangels/neuro/history/spurzhm.gif"/>
          <p:cNvPicPr>
            <a:picLocks noChangeAspect="1" noChangeArrowheads="1"/>
          </p:cNvPicPr>
          <p:nvPr/>
        </p:nvPicPr>
        <p:blipFill rotWithShape="1">
          <a:blip r:embed="rId22">
            <a:extLst>
              <a:ext uri="{28A0092B-C50C-407E-A947-70E740481C1C}">
                <a14:useLocalDpi xmlns:a14="http://schemas.microsoft.com/office/drawing/2010/main" val="0"/>
              </a:ext>
            </a:extLst>
          </a:blip>
          <a:srcRect b="38380"/>
          <a:stretch/>
        </p:blipFill>
        <p:spPr bwMode="auto">
          <a:xfrm>
            <a:off x="8028384" y="209885"/>
            <a:ext cx="1123950" cy="105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7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400657"/>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2368699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324261"/>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b="1" dirty="0"/>
          </a:p>
          <a:p>
            <a:pPr algn="ctr"/>
            <a:r>
              <a:rPr lang="de-DE" sz="2500" b="1" dirty="0" smtClean="0">
                <a:solidFill>
                  <a:srgbClr val="C00000"/>
                </a:solidFill>
              </a:rPr>
              <a:t>The Brain</a:t>
            </a:r>
            <a:r>
              <a:rPr lang="de-DE" sz="2500" b="1" dirty="0" smtClean="0">
                <a:solidFill>
                  <a:schemeClr val="bg1"/>
                </a:solidFill>
              </a:rPr>
              <a:t>: But</a:t>
            </a:r>
          </a:p>
          <a:p>
            <a:pPr algn="ctr"/>
            <a:r>
              <a:rPr lang="de-DE" sz="2500" b="1" dirty="0" err="1" smtClean="0">
                <a:solidFill>
                  <a:schemeClr val="bg1"/>
                </a:solidFill>
              </a:rPr>
              <a:t>what</a:t>
            </a:r>
            <a:r>
              <a:rPr lang="de-DE" sz="2500" b="1" dirty="0" smtClean="0">
                <a:solidFill>
                  <a:schemeClr val="bg1"/>
                </a:solidFill>
              </a:rPr>
              <a:t> </a:t>
            </a:r>
            <a:r>
              <a:rPr lang="de-DE" sz="2500" b="1" dirty="0" err="1" smtClean="0">
                <a:solidFill>
                  <a:schemeClr val="bg1"/>
                </a:solidFill>
              </a:rPr>
              <a:t>role</a:t>
            </a:r>
            <a:r>
              <a:rPr lang="de-DE" sz="2500" b="1" dirty="0" smtClean="0">
                <a:solidFill>
                  <a:schemeClr val="bg1"/>
                </a:solidFill>
              </a:rPr>
              <a:t> </a:t>
            </a:r>
            <a:r>
              <a:rPr lang="de-DE" sz="2500" b="1" dirty="0" err="1" smtClean="0">
                <a:solidFill>
                  <a:schemeClr val="bg1"/>
                </a:solidFill>
              </a:rPr>
              <a:t>play</a:t>
            </a:r>
            <a:r>
              <a:rPr lang="de-DE" sz="2500" b="1" dirty="0" smtClean="0">
                <a:solidFill>
                  <a:schemeClr val="bg1"/>
                </a:solidFill>
              </a:rPr>
              <a:t>…</a:t>
            </a:r>
          </a:p>
          <a:p>
            <a:pPr marL="800100" lvl="1" indent="-342900">
              <a:buFontTx/>
              <a:buChar char="-"/>
            </a:pPr>
            <a:r>
              <a:rPr lang="de-DE" sz="2500" b="1" dirty="0" err="1" smtClean="0">
                <a:solidFill>
                  <a:schemeClr val="bg1"/>
                </a:solidFill>
              </a:rPr>
              <a:t>the</a:t>
            </a:r>
            <a:r>
              <a:rPr lang="de-DE" sz="2500" b="1" dirty="0" smtClean="0">
                <a:solidFill>
                  <a:schemeClr val="bg1"/>
                </a:solidFill>
              </a:rPr>
              <a:t> </a:t>
            </a:r>
            <a:r>
              <a:rPr lang="de-DE" sz="2500" b="1" dirty="0" err="1" smtClean="0">
                <a:solidFill>
                  <a:schemeClr val="bg1"/>
                </a:solidFill>
              </a:rPr>
              <a:t>autonomous</a:t>
            </a:r>
            <a:r>
              <a:rPr lang="de-DE" sz="2500" b="1" dirty="0" smtClean="0">
                <a:solidFill>
                  <a:schemeClr val="bg1"/>
                </a:solidFill>
              </a:rPr>
              <a:t> </a:t>
            </a:r>
            <a:r>
              <a:rPr lang="de-DE" sz="2500" b="1" dirty="0" err="1" smtClean="0">
                <a:solidFill>
                  <a:schemeClr val="bg1"/>
                </a:solidFill>
              </a:rPr>
              <a:t>nervous</a:t>
            </a:r>
            <a:r>
              <a:rPr lang="de-DE" sz="2500" b="1" dirty="0" smtClean="0">
                <a:solidFill>
                  <a:schemeClr val="bg1"/>
                </a:solidFill>
              </a:rPr>
              <a:t> </a:t>
            </a:r>
            <a:r>
              <a:rPr lang="de-DE" sz="2500" b="1" dirty="0" err="1" smtClean="0">
                <a:solidFill>
                  <a:schemeClr val="bg1"/>
                </a:solidFill>
              </a:rPr>
              <a:t>system</a:t>
            </a:r>
            <a:r>
              <a:rPr lang="de-DE" sz="2500" b="1" dirty="0" smtClean="0">
                <a:solidFill>
                  <a:schemeClr val="bg1"/>
                </a:solidFill>
              </a:rPr>
              <a:t>?</a:t>
            </a:r>
          </a:p>
          <a:p>
            <a:pPr marL="342900" indent="-342900" algn="ctr">
              <a:buFontTx/>
              <a:buChar char="-"/>
            </a:pP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3954731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324261"/>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b="1" dirty="0"/>
          </a:p>
          <a:p>
            <a:pPr algn="ctr"/>
            <a:r>
              <a:rPr lang="de-DE" sz="2500" b="1" dirty="0" smtClean="0">
                <a:solidFill>
                  <a:srgbClr val="C00000"/>
                </a:solidFill>
              </a:rPr>
              <a:t>The Brain</a:t>
            </a:r>
            <a:r>
              <a:rPr lang="de-DE" sz="2500" b="1" dirty="0" smtClean="0"/>
              <a:t>: But</a:t>
            </a:r>
          </a:p>
          <a:p>
            <a:pPr algn="ctr"/>
            <a:r>
              <a:rPr lang="de-DE" sz="2500" b="1" dirty="0" err="1">
                <a:solidFill>
                  <a:schemeClr val="bg1"/>
                </a:solidFill>
              </a:rPr>
              <a:t>w</a:t>
            </a:r>
            <a:r>
              <a:rPr lang="de-DE" sz="2500" b="1" dirty="0" err="1" smtClean="0">
                <a:solidFill>
                  <a:schemeClr val="bg1"/>
                </a:solidFill>
              </a:rPr>
              <a:t>hat</a:t>
            </a:r>
            <a:r>
              <a:rPr lang="de-DE" sz="2500" b="1" dirty="0" smtClean="0">
                <a:solidFill>
                  <a:schemeClr val="bg1"/>
                </a:solidFill>
              </a:rPr>
              <a:t> </a:t>
            </a:r>
            <a:r>
              <a:rPr lang="de-DE" sz="2500" b="1" dirty="0" err="1" smtClean="0">
                <a:solidFill>
                  <a:schemeClr val="bg1"/>
                </a:solidFill>
              </a:rPr>
              <a:t>role</a:t>
            </a:r>
            <a:r>
              <a:rPr lang="de-DE" sz="2500" b="1" dirty="0" smtClean="0">
                <a:solidFill>
                  <a:schemeClr val="bg1"/>
                </a:solidFill>
              </a:rPr>
              <a:t> </a:t>
            </a:r>
            <a:r>
              <a:rPr lang="de-DE" sz="2500" b="1" dirty="0" err="1" smtClean="0">
                <a:solidFill>
                  <a:schemeClr val="bg1"/>
                </a:solidFill>
              </a:rPr>
              <a:t>play</a:t>
            </a:r>
            <a:r>
              <a:rPr lang="de-DE" sz="2500" b="1" dirty="0" smtClean="0">
                <a:solidFill>
                  <a:schemeClr val="bg1"/>
                </a:solidFill>
              </a:rPr>
              <a:t>…</a:t>
            </a:r>
          </a:p>
          <a:p>
            <a:pPr marL="800100" lvl="1" indent="-342900">
              <a:buFontTx/>
              <a:buChar char="-"/>
            </a:pPr>
            <a:r>
              <a:rPr lang="de-DE" sz="2500" b="1" dirty="0" err="1" smtClean="0">
                <a:solidFill>
                  <a:schemeClr val="bg1"/>
                </a:solidFill>
              </a:rPr>
              <a:t>the</a:t>
            </a:r>
            <a:r>
              <a:rPr lang="de-DE" sz="2500" b="1" dirty="0" smtClean="0">
                <a:solidFill>
                  <a:schemeClr val="bg1"/>
                </a:solidFill>
              </a:rPr>
              <a:t> </a:t>
            </a:r>
            <a:r>
              <a:rPr lang="de-DE" sz="2500" b="1" dirty="0" err="1" smtClean="0">
                <a:solidFill>
                  <a:schemeClr val="bg1"/>
                </a:solidFill>
              </a:rPr>
              <a:t>autonomous</a:t>
            </a:r>
            <a:r>
              <a:rPr lang="de-DE" sz="2500" b="1" dirty="0" smtClean="0">
                <a:solidFill>
                  <a:schemeClr val="bg1"/>
                </a:solidFill>
              </a:rPr>
              <a:t> </a:t>
            </a:r>
            <a:r>
              <a:rPr lang="de-DE" sz="2500" b="1" dirty="0" err="1" smtClean="0">
                <a:solidFill>
                  <a:schemeClr val="bg1"/>
                </a:solidFill>
              </a:rPr>
              <a:t>nervous</a:t>
            </a:r>
            <a:r>
              <a:rPr lang="de-DE" sz="2500" b="1" dirty="0" smtClean="0">
                <a:solidFill>
                  <a:schemeClr val="bg1"/>
                </a:solidFill>
              </a:rPr>
              <a:t> </a:t>
            </a:r>
            <a:r>
              <a:rPr lang="de-DE" sz="2500" b="1" dirty="0" err="1" smtClean="0">
                <a:solidFill>
                  <a:schemeClr val="bg1"/>
                </a:solidFill>
              </a:rPr>
              <a:t>system</a:t>
            </a:r>
            <a:r>
              <a:rPr lang="de-DE" sz="2500" b="1" dirty="0">
                <a:solidFill>
                  <a:schemeClr val="bg1"/>
                </a:solidFill>
              </a:rPr>
              <a:t>?</a:t>
            </a:r>
            <a:endParaRPr lang="de-DE" sz="2500" b="1" dirty="0" smtClean="0">
              <a:solidFill>
                <a:schemeClr val="bg1"/>
              </a:solidFill>
            </a:endParaRPr>
          </a:p>
          <a:p>
            <a:pPr marL="342900" indent="-342900" algn="ctr">
              <a:buFontTx/>
              <a:buChar char="-"/>
            </a:pP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3274675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324261"/>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b="1" dirty="0"/>
          </a:p>
          <a:p>
            <a:pPr algn="ctr"/>
            <a:r>
              <a:rPr lang="de-DE" sz="2500" b="1" dirty="0" smtClean="0">
                <a:solidFill>
                  <a:srgbClr val="C00000"/>
                </a:solidFill>
              </a:rPr>
              <a:t>The Brain</a:t>
            </a:r>
            <a:r>
              <a:rPr lang="de-DE" sz="2500" b="1" dirty="0" smtClean="0"/>
              <a:t>: But</a:t>
            </a:r>
          </a:p>
          <a:p>
            <a:pPr algn="ctr"/>
            <a:r>
              <a:rPr lang="de-DE" sz="2500" b="1" dirty="0" err="1"/>
              <a:t>w</a:t>
            </a:r>
            <a:r>
              <a:rPr lang="de-DE" sz="2500" b="1" dirty="0" err="1" smtClean="0"/>
              <a:t>hat</a:t>
            </a:r>
            <a:r>
              <a:rPr lang="de-DE" sz="2500" b="1" dirty="0" smtClean="0"/>
              <a:t> </a:t>
            </a:r>
            <a:r>
              <a:rPr lang="de-DE" sz="2500" b="1" dirty="0" err="1" smtClean="0"/>
              <a:t>role</a:t>
            </a:r>
            <a:r>
              <a:rPr lang="de-DE" sz="2500" b="1" dirty="0" smtClean="0"/>
              <a:t> </a:t>
            </a:r>
            <a:r>
              <a:rPr lang="de-DE" sz="2500" b="1" dirty="0" err="1" smtClean="0"/>
              <a:t>play</a:t>
            </a:r>
            <a:r>
              <a:rPr lang="de-DE" sz="2500" b="1" dirty="0" smtClean="0"/>
              <a:t>…</a:t>
            </a:r>
          </a:p>
          <a:p>
            <a:pPr marL="800100" lvl="1" indent="-342900">
              <a:buFontTx/>
              <a:buChar char="-"/>
            </a:pPr>
            <a:r>
              <a:rPr lang="de-DE" sz="2500" b="1" dirty="0" err="1" smtClean="0"/>
              <a:t>the</a:t>
            </a:r>
            <a:r>
              <a:rPr lang="de-DE" sz="2500" b="1" dirty="0" smtClean="0"/>
              <a:t> </a:t>
            </a:r>
            <a:r>
              <a:rPr lang="de-DE" sz="2500" b="1" dirty="0" err="1" smtClean="0"/>
              <a:t>autonomous</a:t>
            </a:r>
            <a:r>
              <a:rPr lang="de-DE" sz="2500" b="1" dirty="0" smtClean="0"/>
              <a:t> </a:t>
            </a:r>
            <a:r>
              <a:rPr lang="de-DE" sz="2500" b="1" dirty="0" err="1" smtClean="0"/>
              <a:t>nervous</a:t>
            </a:r>
            <a:r>
              <a:rPr lang="de-DE" sz="2500" b="1" dirty="0" smtClean="0"/>
              <a:t> </a:t>
            </a:r>
            <a:r>
              <a:rPr lang="de-DE" sz="2500" b="1" dirty="0" err="1" smtClean="0"/>
              <a:t>system</a:t>
            </a:r>
            <a:r>
              <a:rPr lang="de-DE" sz="2500" b="1" dirty="0"/>
              <a:t>?</a:t>
            </a:r>
            <a:endParaRPr lang="de-DE" sz="2500" b="1" dirty="0" smtClean="0"/>
          </a:p>
          <a:p>
            <a:pPr marL="342900" indent="-342900" algn="ctr">
              <a:buFontTx/>
              <a:buChar char="-"/>
            </a:pP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3636488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708981"/>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b="1" dirty="0"/>
          </a:p>
          <a:p>
            <a:pPr algn="ctr"/>
            <a:r>
              <a:rPr lang="de-DE" sz="2500" b="1" dirty="0" smtClean="0"/>
              <a:t>The Brain: But</a:t>
            </a:r>
          </a:p>
          <a:p>
            <a:pPr algn="ctr"/>
            <a:r>
              <a:rPr lang="de-DE" sz="2500" b="1" dirty="0" err="1"/>
              <a:t>w</a:t>
            </a:r>
            <a:r>
              <a:rPr lang="de-DE" sz="2500" b="1" dirty="0" err="1" smtClean="0"/>
              <a:t>hat</a:t>
            </a:r>
            <a:r>
              <a:rPr lang="de-DE" sz="2500" b="1" dirty="0" smtClean="0"/>
              <a:t> </a:t>
            </a:r>
            <a:r>
              <a:rPr lang="de-DE" sz="2500" b="1" dirty="0" err="1" smtClean="0"/>
              <a:t>role</a:t>
            </a:r>
            <a:r>
              <a:rPr lang="de-DE" sz="2500" b="1" dirty="0" smtClean="0"/>
              <a:t> </a:t>
            </a:r>
            <a:r>
              <a:rPr lang="de-DE" sz="2500" b="1" dirty="0" err="1" smtClean="0"/>
              <a:t>play</a:t>
            </a:r>
            <a:r>
              <a:rPr lang="de-DE" sz="2500" b="1" dirty="0" smtClean="0"/>
              <a:t>…</a:t>
            </a:r>
          </a:p>
          <a:p>
            <a:pPr marL="800100" lvl="1" indent="-342900">
              <a:buFontTx/>
              <a:buChar char="-"/>
            </a:pPr>
            <a:r>
              <a:rPr lang="de-DE" sz="2500" b="1" dirty="0" err="1" smtClean="0"/>
              <a:t>the</a:t>
            </a:r>
            <a:r>
              <a:rPr lang="de-DE" sz="2500" b="1" dirty="0" smtClean="0"/>
              <a:t> </a:t>
            </a:r>
            <a:r>
              <a:rPr lang="de-DE" sz="2500" b="1" dirty="0" err="1" smtClean="0"/>
              <a:t>autonomous</a:t>
            </a:r>
            <a:r>
              <a:rPr lang="de-DE" sz="2500" b="1" dirty="0" smtClean="0"/>
              <a:t> </a:t>
            </a:r>
            <a:r>
              <a:rPr lang="de-DE" sz="2500" b="1" dirty="0" err="1" smtClean="0"/>
              <a:t>nervous</a:t>
            </a:r>
            <a:r>
              <a:rPr lang="de-DE" sz="2500" b="1" dirty="0" smtClean="0"/>
              <a:t> </a:t>
            </a:r>
            <a:r>
              <a:rPr lang="de-DE" sz="2500" b="1" dirty="0" err="1" smtClean="0"/>
              <a:t>system</a:t>
            </a:r>
            <a:r>
              <a:rPr lang="de-DE" sz="2500" b="1" dirty="0" smtClean="0"/>
              <a:t>?</a:t>
            </a:r>
          </a:p>
          <a:p>
            <a:pPr marL="800100" lvl="1" indent="-342900">
              <a:buFontTx/>
              <a:buChar char="-"/>
            </a:pPr>
            <a:r>
              <a:rPr lang="de-DE" sz="2500" b="1" dirty="0" smtClean="0"/>
              <a:t>nerve </a:t>
            </a:r>
            <a:r>
              <a:rPr lang="de-DE" sz="2500" b="1" dirty="0" err="1" smtClean="0"/>
              <a:t>cells</a:t>
            </a:r>
            <a:r>
              <a:rPr lang="de-DE" sz="2500" b="1" dirty="0" smtClean="0"/>
              <a:t> in </a:t>
            </a:r>
            <a:r>
              <a:rPr lang="de-DE" sz="2500" b="1" dirty="0" err="1" smtClean="0"/>
              <a:t>the</a:t>
            </a:r>
            <a:r>
              <a:rPr lang="de-DE" sz="2500" b="1" dirty="0" smtClean="0"/>
              <a:t> gut?</a:t>
            </a:r>
          </a:p>
          <a:p>
            <a:pPr marL="342900" indent="-342900" algn="ctr">
              <a:buFontTx/>
              <a:buChar char="-"/>
            </a:pP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3917046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5093702"/>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b="1" dirty="0"/>
          </a:p>
          <a:p>
            <a:pPr algn="ctr"/>
            <a:r>
              <a:rPr lang="de-DE" sz="2500" b="1" dirty="0" smtClean="0"/>
              <a:t>The Brain: But</a:t>
            </a:r>
          </a:p>
          <a:p>
            <a:pPr algn="ctr"/>
            <a:r>
              <a:rPr lang="de-DE" sz="2500" b="1" dirty="0" err="1"/>
              <a:t>w</a:t>
            </a:r>
            <a:r>
              <a:rPr lang="de-DE" sz="2500" b="1" dirty="0" err="1" smtClean="0"/>
              <a:t>hat</a:t>
            </a:r>
            <a:r>
              <a:rPr lang="de-DE" sz="2500" b="1" dirty="0" smtClean="0"/>
              <a:t> </a:t>
            </a:r>
            <a:r>
              <a:rPr lang="de-DE" sz="2500" b="1" dirty="0" err="1" smtClean="0"/>
              <a:t>role</a:t>
            </a:r>
            <a:r>
              <a:rPr lang="de-DE" sz="2500" b="1" dirty="0" smtClean="0"/>
              <a:t> </a:t>
            </a:r>
            <a:r>
              <a:rPr lang="de-DE" sz="2500" b="1" dirty="0" err="1" smtClean="0"/>
              <a:t>play</a:t>
            </a:r>
            <a:r>
              <a:rPr lang="de-DE" sz="2500" b="1" dirty="0" smtClean="0"/>
              <a:t>…</a:t>
            </a:r>
          </a:p>
          <a:p>
            <a:pPr marL="800100" lvl="1" indent="-342900">
              <a:buFontTx/>
              <a:buChar char="-"/>
            </a:pPr>
            <a:r>
              <a:rPr lang="de-DE" sz="2500" b="1" dirty="0" err="1" smtClean="0"/>
              <a:t>the</a:t>
            </a:r>
            <a:r>
              <a:rPr lang="de-DE" sz="2500" b="1" dirty="0" smtClean="0"/>
              <a:t> </a:t>
            </a:r>
            <a:r>
              <a:rPr lang="de-DE" sz="2500" b="1" dirty="0" err="1" smtClean="0"/>
              <a:t>autonomous</a:t>
            </a:r>
            <a:r>
              <a:rPr lang="de-DE" sz="2500" b="1" dirty="0" smtClean="0"/>
              <a:t> </a:t>
            </a:r>
            <a:r>
              <a:rPr lang="de-DE" sz="2500" b="1" dirty="0" err="1" smtClean="0"/>
              <a:t>nervous</a:t>
            </a:r>
            <a:r>
              <a:rPr lang="de-DE" sz="2500" b="1" dirty="0" smtClean="0"/>
              <a:t> </a:t>
            </a:r>
            <a:r>
              <a:rPr lang="de-DE" sz="2500" b="1" dirty="0" err="1" smtClean="0"/>
              <a:t>system</a:t>
            </a:r>
            <a:r>
              <a:rPr lang="de-DE" sz="2500" b="1" dirty="0" smtClean="0"/>
              <a:t>?</a:t>
            </a:r>
          </a:p>
          <a:p>
            <a:pPr marL="800100" lvl="1" indent="-342900">
              <a:buFontTx/>
              <a:buChar char="-"/>
            </a:pPr>
            <a:r>
              <a:rPr lang="de-DE" sz="2500" b="1" dirty="0" smtClean="0"/>
              <a:t>nerve </a:t>
            </a:r>
            <a:r>
              <a:rPr lang="de-DE" sz="2500" b="1" dirty="0" err="1" smtClean="0"/>
              <a:t>cells</a:t>
            </a:r>
            <a:r>
              <a:rPr lang="de-DE" sz="2500" b="1" dirty="0" smtClean="0"/>
              <a:t> in </a:t>
            </a:r>
            <a:r>
              <a:rPr lang="de-DE" sz="2500" b="1" dirty="0" err="1" smtClean="0"/>
              <a:t>the</a:t>
            </a:r>
            <a:r>
              <a:rPr lang="de-DE" sz="2500" b="1" dirty="0" smtClean="0"/>
              <a:t> gut?</a:t>
            </a:r>
          </a:p>
          <a:p>
            <a:pPr marL="800100" lvl="1" indent="-342900">
              <a:buFontTx/>
              <a:buChar char="-"/>
            </a:pPr>
            <a:r>
              <a:rPr lang="de-DE" sz="2500" b="1" dirty="0" err="1" smtClean="0"/>
              <a:t>other</a:t>
            </a:r>
            <a:r>
              <a:rPr lang="de-DE" sz="2500" b="1" dirty="0" smtClean="0"/>
              <a:t> </a:t>
            </a:r>
            <a:r>
              <a:rPr lang="de-DE" sz="2500" b="1" dirty="0" err="1" smtClean="0"/>
              <a:t>brains</a:t>
            </a:r>
            <a:r>
              <a:rPr lang="de-DE" sz="2500" b="1" dirty="0" smtClean="0"/>
              <a:t>?</a:t>
            </a:r>
          </a:p>
          <a:p>
            <a:pPr marL="342900" indent="-342900" algn="ctr">
              <a:buFontTx/>
              <a:buChar char="-"/>
            </a:pP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619209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ERICE </a:t>
            </a:r>
            <a:r>
              <a:rPr lang="en-US" sz="2100" b="1" dirty="0" smtClean="0">
                <a:solidFill>
                  <a:srgbClr val="000000"/>
                </a:solidFill>
                <a:latin typeface="+mn-lt"/>
              </a:rPr>
              <a:t>2013: </a:t>
            </a:r>
          </a:p>
          <a:p>
            <a:pPr algn="ctr">
              <a:spcBef>
                <a:spcPct val="50000"/>
              </a:spcBef>
            </a:pPr>
            <a:r>
              <a:rPr lang="en-US" sz="2100" b="1" dirty="0" smtClean="0">
                <a:solidFill>
                  <a:srgbClr val="000000"/>
                </a:solidFill>
                <a:latin typeface="+mn-lt"/>
              </a:rPr>
              <a:t>Three talks on the brain and its function</a:t>
            </a:r>
            <a:endParaRPr lang="en-US" sz="2100" b="1" dirty="0">
              <a:solidFill>
                <a:srgbClr val="000000"/>
              </a:solidFill>
              <a:latin typeface="+mn-lt"/>
            </a:endParaRPr>
          </a:p>
        </p:txBody>
      </p:sp>
    </p:spTree>
    <p:extLst>
      <p:ext uri="{BB962C8B-B14F-4D97-AF65-F5344CB8AC3E}">
        <p14:creationId xmlns:p14="http://schemas.microsoft.com/office/powerpoint/2010/main" val="4278305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3170099"/>
          </a:xfrm>
          <a:prstGeom prst="rect">
            <a:avLst/>
          </a:prstGeom>
        </p:spPr>
        <p:txBody>
          <a:bodyPr wrap="square">
            <a:spAutoFit/>
          </a:bodyPr>
          <a:lstStyle/>
          <a:p>
            <a:pPr algn="ctr"/>
            <a:endParaRPr lang="de-DE" sz="2500" b="1" dirty="0" smtClean="0"/>
          </a:p>
          <a:p>
            <a:pPr algn="ctr"/>
            <a:r>
              <a:rPr lang="de-DE" sz="2500" b="1" dirty="0" smtClean="0">
                <a:solidFill>
                  <a:schemeClr val="bg2"/>
                </a:solidFill>
              </a:rPr>
              <a:t>Site </a:t>
            </a:r>
            <a:r>
              <a:rPr lang="de-DE" sz="2500" b="1" dirty="0" err="1" smtClean="0">
                <a:solidFill>
                  <a:schemeClr val="bg2"/>
                </a:solidFill>
              </a:rPr>
              <a:t>of</a:t>
            </a:r>
            <a:r>
              <a:rPr lang="de-DE" sz="2500" b="1" dirty="0" smtClean="0">
                <a:solidFill>
                  <a:schemeClr val="bg2"/>
                </a:solidFill>
              </a:rPr>
              <a:t> Mental </a:t>
            </a:r>
            <a:r>
              <a:rPr lang="de-DE" sz="2500" b="1" dirty="0" err="1" smtClean="0">
                <a:solidFill>
                  <a:schemeClr val="bg2"/>
                </a:solidFill>
              </a:rPr>
              <a:t>Function</a:t>
            </a:r>
            <a:r>
              <a:rPr lang="de-DE" sz="2500" b="1" dirty="0" smtClean="0">
                <a:solidFill>
                  <a:schemeClr val="bg2"/>
                </a:solidFill>
              </a:rPr>
              <a:t> in </a:t>
            </a:r>
            <a:r>
              <a:rPr lang="de-DE" sz="2500" b="1" dirty="0" err="1" smtClean="0">
                <a:solidFill>
                  <a:schemeClr val="bg2"/>
                </a:solidFill>
              </a:rPr>
              <a:t>the</a:t>
            </a:r>
            <a:r>
              <a:rPr lang="de-DE" sz="2500" b="1" dirty="0" smtClean="0">
                <a:solidFill>
                  <a:schemeClr val="bg2"/>
                </a:solidFill>
              </a:rPr>
              <a:t> Body</a:t>
            </a:r>
          </a:p>
          <a:p>
            <a:pPr algn="ctr"/>
            <a:endParaRPr lang="de-DE" sz="2500" dirty="0"/>
          </a:p>
          <a:p>
            <a:pPr algn="ctr"/>
            <a:r>
              <a:rPr lang="de-DE" sz="2500" b="1" dirty="0" err="1"/>
              <a:t>Mind</a:t>
            </a:r>
            <a:r>
              <a:rPr lang="de-DE" sz="2500" b="1" dirty="0"/>
              <a:t> versus Brain (</a:t>
            </a:r>
            <a:r>
              <a:rPr lang="de-DE" sz="2500" b="1" dirty="0" err="1"/>
              <a:t>Dualism</a:t>
            </a:r>
            <a:r>
              <a:rPr lang="de-DE" sz="2500" b="1" dirty="0"/>
              <a:t> </a:t>
            </a:r>
            <a:r>
              <a:rPr lang="de-DE" sz="2500" b="1" dirty="0" err="1"/>
              <a:t>Monism</a:t>
            </a:r>
            <a:r>
              <a:rPr lang="de-DE" sz="2500" b="1" dirty="0" smtClean="0"/>
              <a:t>)</a:t>
            </a: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2368699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pic>
        <p:nvPicPr>
          <p:cNvPr id="49" name="Picture 2" descr="http://www.columbia.edu/cu/psychology/courses/1010/mangels/neuro/history/brainhieroglyph.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1" y="226169"/>
            <a:ext cx="1152525" cy="5905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http://www.columbia.edu/cu/psychology/courses/1010/mangels/neuro/history/plato.gif">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01" y="226169"/>
            <a:ext cx="1114425"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columbia.edu/cu/psychology/courses/1010/mangels/neuro/history/aristotle.gif">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226169"/>
            <a:ext cx="1123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http://www.columbia.edu/cu/psychology/courses/1010/mangels/neuro/history/galen.gif">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2656"/>
            <a:ext cx="1143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columbia.edu/cu/psychology/courses/1010/mangels/neuro/history/descartes.jpg">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2177" y="44624"/>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www.columbia.edu/cu/psychology/courses/1010/mangels/neuro/history/mull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666" y="258936"/>
            <a:ext cx="1066800" cy="12763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7" descr="http://www.columbia.edu/cu/psychology/courses/1010/mangels/neuro/history/hitzig.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581128"/>
            <a:ext cx="11525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http://www.columbia.edu/cu/psychology/courses/1010/mangels/neuro/history/brodman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6945" y="4581128"/>
            <a:ext cx="11525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9" descr="http://www.columbia.edu/cu/psychology/courses/1010/mangels/neuro/history/golgi.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3320" y="4581128"/>
            <a:ext cx="11430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http://www.columbia.edu/cu/psychology/courses/1010/mangels/neuro/history/caja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2870" y="4421053"/>
            <a:ext cx="11430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1" descr="http://www.columbia.edu/cu/psychology/courses/1010/mangels/neuro/history/lashley.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945" y="4581128"/>
            <a:ext cx="11525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2" descr="http://www.columbia.edu/cu/psychology/courses/1010/mangels/neuro/history/penfield.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0070" y="4581128"/>
            <a:ext cx="1152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http://www.columbia.edu/cu/psychology/courses/1010/mangels/neuro/history/gall.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5927" y="116632"/>
            <a:ext cx="1114425" cy="14001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descr="http://www.columbia.edu/cu/psychology/courses/1010/mangels/neuro/history/purkinj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690" y="2276872"/>
            <a:ext cx="1123950" cy="14097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http://www.columbia.edu/cu/psychology/courses/1010/mangels/neuro/history/flourens.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0251" y="2060848"/>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3" descr="http://www.columbia.edu/cu/psychology/courses/1010/mangels/neuro/history/jackson.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1308" y="2300088"/>
            <a:ext cx="1123950" cy="16287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http://www.columbia.edu/cu/psychology/courses/1010/mangels/neuro/history/broca.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9703" y="2132856"/>
            <a:ext cx="1114425" cy="1676401"/>
          </a:xfrm>
          <a:prstGeom prst="rect">
            <a:avLst/>
          </a:prstGeom>
          <a:noFill/>
          <a:extLst>
            <a:ext uri="{909E8E84-426E-40DD-AFC4-6F175D3DCCD1}">
              <a14:hiddenFill xmlns:a14="http://schemas.microsoft.com/office/drawing/2010/main">
                <a:solidFill>
                  <a:srgbClr val="FFFFFF"/>
                </a:solidFill>
              </a14:hiddenFill>
            </a:ext>
          </a:extLst>
        </p:spPr>
      </p:pic>
      <p:sp>
        <p:nvSpPr>
          <p:cNvPr id="79" name="Textfeld 78"/>
          <p:cNvSpPr txBox="1"/>
          <p:nvPr/>
        </p:nvSpPr>
        <p:spPr>
          <a:xfrm>
            <a:off x="3995936" y="1425750"/>
            <a:ext cx="1245854"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Descartes</a:t>
            </a:r>
          </a:p>
          <a:p>
            <a:pPr algn="ctr"/>
            <a:r>
              <a:rPr lang="de-DE" sz="1500" dirty="0" smtClean="0">
                <a:latin typeface="Verdana" pitchFamily="34" charset="0"/>
                <a:ea typeface="Verdana" pitchFamily="34" charset="0"/>
                <a:cs typeface="Verdana" pitchFamily="34" charset="0"/>
              </a:rPr>
              <a:t>1596-1650</a:t>
            </a:r>
          </a:p>
        </p:txBody>
      </p:sp>
      <p:sp>
        <p:nvSpPr>
          <p:cNvPr id="82" name="Rectangle 24"/>
          <p:cNvSpPr>
            <a:spLocks noChangeArrowheads="1"/>
          </p:cNvSpPr>
          <p:nvPr/>
        </p:nvSpPr>
        <p:spPr bwMode="auto">
          <a:xfrm>
            <a:off x="-65585" y="3510306"/>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pic>
        <p:nvPicPr>
          <p:cNvPr id="87" name="Picture 26"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901" y="2276872"/>
            <a:ext cx="1168852" cy="161301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114980"/>
            <a:ext cx="1076325" cy="197167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0" descr="http://www.columbia.edu/cu/psychology/courses/1010/mangels/neuro/history/spurzhm.gif"/>
          <p:cNvPicPr>
            <a:picLocks noChangeAspect="1" noChangeArrowheads="1"/>
          </p:cNvPicPr>
          <p:nvPr/>
        </p:nvPicPr>
        <p:blipFill rotWithShape="1">
          <a:blip r:embed="rId22">
            <a:extLst>
              <a:ext uri="{28A0092B-C50C-407E-A947-70E740481C1C}">
                <a14:useLocalDpi xmlns:a14="http://schemas.microsoft.com/office/drawing/2010/main" val="0"/>
              </a:ext>
            </a:extLst>
          </a:blip>
          <a:srcRect b="38380"/>
          <a:stretch/>
        </p:blipFill>
        <p:spPr bwMode="auto">
          <a:xfrm>
            <a:off x="8028384" y="209885"/>
            <a:ext cx="1123950" cy="1050603"/>
          </a:xfrm>
          <a:prstGeom prst="rect">
            <a:avLst/>
          </a:prstGeom>
          <a:noFill/>
          <a:extLst>
            <a:ext uri="{909E8E84-426E-40DD-AFC4-6F175D3DCCD1}">
              <a14:hiddenFill xmlns:a14="http://schemas.microsoft.com/office/drawing/2010/main">
                <a:solidFill>
                  <a:srgbClr val="FFFFFF"/>
                </a:solidFill>
              </a14:hiddenFill>
            </a:ext>
          </a:extLst>
        </p:spPr>
      </p:pic>
      <p:sp>
        <p:nvSpPr>
          <p:cNvPr id="46" name="Textfeld 45"/>
          <p:cNvSpPr txBox="1"/>
          <p:nvPr/>
        </p:nvSpPr>
        <p:spPr>
          <a:xfrm>
            <a:off x="164901" y="1607295"/>
            <a:ext cx="1002197"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Plato</a:t>
            </a:r>
          </a:p>
          <a:p>
            <a:pPr algn="ctr"/>
            <a:r>
              <a:rPr lang="de-DE" sz="1500" dirty="0" smtClean="0">
                <a:latin typeface="Verdana" pitchFamily="34" charset="0"/>
                <a:ea typeface="Verdana" pitchFamily="34" charset="0"/>
                <a:cs typeface="Verdana" pitchFamily="34" charset="0"/>
              </a:rPr>
              <a:t>427-347</a:t>
            </a:r>
            <a:endParaRPr lang="de-DE" sz="1500" dirty="0">
              <a:latin typeface="Verdana" pitchFamily="34" charset="0"/>
              <a:ea typeface="Verdana" pitchFamily="34" charset="0"/>
              <a:cs typeface="Verdana" pitchFamily="34" charset="0"/>
            </a:endParaRPr>
          </a:p>
        </p:txBody>
      </p:sp>
      <p:sp>
        <p:nvSpPr>
          <p:cNvPr id="47" name="Textfeld 46"/>
          <p:cNvSpPr txBox="1"/>
          <p:nvPr/>
        </p:nvSpPr>
        <p:spPr>
          <a:xfrm>
            <a:off x="1504013" y="1628800"/>
            <a:ext cx="1002197"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Aristotle</a:t>
            </a:r>
          </a:p>
          <a:p>
            <a:pPr algn="ctr"/>
            <a:r>
              <a:rPr lang="de-DE" sz="1500" dirty="0" smtClean="0">
                <a:latin typeface="Verdana" pitchFamily="34" charset="0"/>
                <a:ea typeface="Verdana" pitchFamily="34" charset="0"/>
                <a:cs typeface="Verdana" pitchFamily="34" charset="0"/>
              </a:rPr>
              <a:t>384-322</a:t>
            </a:r>
            <a:endParaRPr lang="de-DE" sz="1500" dirty="0">
              <a:latin typeface="Verdana" pitchFamily="34" charset="0"/>
              <a:ea typeface="Verdana" pitchFamily="34" charset="0"/>
              <a:cs typeface="Verdana" pitchFamily="34" charset="0"/>
            </a:endParaRPr>
          </a:p>
        </p:txBody>
      </p:sp>
      <p:sp>
        <p:nvSpPr>
          <p:cNvPr id="48" name="Textfeld 47"/>
          <p:cNvSpPr txBox="1"/>
          <p:nvPr/>
        </p:nvSpPr>
        <p:spPr>
          <a:xfrm>
            <a:off x="2699792" y="1412776"/>
            <a:ext cx="1069524"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Galen</a:t>
            </a:r>
          </a:p>
          <a:p>
            <a:pPr algn="ctr"/>
            <a:r>
              <a:rPr lang="de-DE" sz="1500" dirty="0" smtClean="0">
                <a:latin typeface="Verdana" pitchFamily="34" charset="0"/>
                <a:ea typeface="Verdana" pitchFamily="34" charset="0"/>
                <a:cs typeface="Verdana" pitchFamily="34" charset="0"/>
              </a:rPr>
              <a:t>130-200 </a:t>
            </a:r>
            <a:endParaRPr lang="de-DE" sz="15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3190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3170099"/>
          </a:xfrm>
          <a:prstGeom prst="rect">
            <a:avLst/>
          </a:prstGeom>
        </p:spPr>
        <p:txBody>
          <a:bodyPr wrap="square">
            <a:spAutoFit/>
          </a:bodyPr>
          <a:lstStyle/>
          <a:p>
            <a:pPr algn="ctr"/>
            <a:endParaRPr lang="de-DE" sz="2500" b="1" dirty="0" smtClean="0">
              <a:solidFill>
                <a:schemeClr val="bg2"/>
              </a:solidFill>
            </a:endParaRPr>
          </a:p>
          <a:p>
            <a:pPr algn="ctr"/>
            <a:r>
              <a:rPr lang="de-DE" sz="2500" b="1" dirty="0" smtClean="0">
                <a:solidFill>
                  <a:schemeClr val="bg2"/>
                </a:solidFill>
              </a:rPr>
              <a:t>Site </a:t>
            </a:r>
            <a:r>
              <a:rPr lang="de-DE" sz="2500" b="1" dirty="0" err="1" smtClean="0">
                <a:solidFill>
                  <a:schemeClr val="bg2"/>
                </a:solidFill>
              </a:rPr>
              <a:t>of</a:t>
            </a:r>
            <a:r>
              <a:rPr lang="de-DE" sz="2500" b="1" dirty="0" smtClean="0">
                <a:solidFill>
                  <a:schemeClr val="bg2"/>
                </a:solidFill>
              </a:rPr>
              <a:t> Mental </a:t>
            </a:r>
            <a:r>
              <a:rPr lang="de-DE" sz="2500" b="1" dirty="0" err="1" smtClean="0">
                <a:solidFill>
                  <a:schemeClr val="bg2"/>
                </a:solidFill>
              </a:rPr>
              <a:t>Function</a:t>
            </a:r>
            <a:r>
              <a:rPr lang="de-DE" sz="2500" b="1" dirty="0" smtClean="0">
                <a:solidFill>
                  <a:schemeClr val="bg2"/>
                </a:solidFill>
              </a:rPr>
              <a:t> in </a:t>
            </a:r>
            <a:r>
              <a:rPr lang="de-DE" sz="2500" b="1" dirty="0" err="1" smtClean="0">
                <a:solidFill>
                  <a:schemeClr val="bg2"/>
                </a:solidFill>
              </a:rPr>
              <a:t>the</a:t>
            </a:r>
            <a:r>
              <a:rPr lang="de-DE" sz="2500" b="1" dirty="0" smtClean="0">
                <a:solidFill>
                  <a:schemeClr val="bg2"/>
                </a:solidFill>
              </a:rPr>
              <a:t> Body</a:t>
            </a:r>
          </a:p>
          <a:p>
            <a:pPr algn="ctr"/>
            <a:endParaRPr lang="de-DE" sz="2500" dirty="0"/>
          </a:p>
          <a:p>
            <a:pPr algn="ctr"/>
            <a:r>
              <a:rPr lang="de-DE" sz="2500" b="1" dirty="0" err="1"/>
              <a:t>Mind</a:t>
            </a:r>
            <a:r>
              <a:rPr lang="de-DE" sz="2500" b="1" dirty="0"/>
              <a:t> versus Brain (</a:t>
            </a:r>
            <a:r>
              <a:rPr lang="de-DE" sz="2500" b="1" dirty="0" err="1"/>
              <a:t>Dualism</a:t>
            </a:r>
            <a:r>
              <a:rPr lang="de-DE" sz="2500" b="1" dirty="0"/>
              <a:t> </a:t>
            </a:r>
            <a:r>
              <a:rPr lang="de-DE" sz="2500" b="1" dirty="0" err="1"/>
              <a:t>Monism</a:t>
            </a:r>
            <a:r>
              <a:rPr lang="de-DE" sz="2500" b="1" dirty="0" smtClean="0"/>
              <a:t>)</a:t>
            </a: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pic>
        <p:nvPicPr>
          <p:cNvPr id="6" name="Picture 2" descr="File:Descartes mind and bod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080" y="3676650"/>
            <a:ext cx="2114436" cy="26114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1929254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3170099"/>
          </a:xfrm>
          <a:prstGeom prst="rect">
            <a:avLst/>
          </a:prstGeom>
        </p:spPr>
        <p:txBody>
          <a:bodyPr wrap="square">
            <a:spAutoFit/>
          </a:bodyPr>
          <a:lstStyle/>
          <a:p>
            <a:pPr algn="ctr"/>
            <a:endParaRPr lang="de-DE" sz="2500" b="1" dirty="0" smtClean="0">
              <a:solidFill>
                <a:schemeClr val="bg2"/>
              </a:solidFill>
            </a:endParaRPr>
          </a:p>
          <a:p>
            <a:pPr algn="ctr"/>
            <a:r>
              <a:rPr lang="de-DE" sz="2500" b="1" dirty="0" smtClean="0">
                <a:solidFill>
                  <a:schemeClr val="bg2"/>
                </a:solidFill>
              </a:rPr>
              <a:t>Site </a:t>
            </a:r>
            <a:r>
              <a:rPr lang="de-DE" sz="2500" b="1" dirty="0" err="1" smtClean="0">
                <a:solidFill>
                  <a:schemeClr val="bg2"/>
                </a:solidFill>
              </a:rPr>
              <a:t>of</a:t>
            </a:r>
            <a:r>
              <a:rPr lang="de-DE" sz="2500" b="1" dirty="0" smtClean="0">
                <a:solidFill>
                  <a:schemeClr val="bg2"/>
                </a:solidFill>
              </a:rPr>
              <a:t> Mental </a:t>
            </a:r>
            <a:r>
              <a:rPr lang="de-DE" sz="2500" b="1" dirty="0" err="1" smtClean="0">
                <a:solidFill>
                  <a:schemeClr val="bg2"/>
                </a:solidFill>
              </a:rPr>
              <a:t>Function</a:t>
            </a:r>
            <a:r>
              <a:rPr lang="de-DE" sz="2500" b="1" dirty="0" smtClean="0">
                <a:solidFill>
                  <a:schemeClr val="bg2"/>
                </a:solidFill>
              </a:rPr>
              <a:t> in </a:t>
            </a:r>
            <a:r>
              <a:rPr lang="de-DE" sz="2500" b="1" dirty="0" err="1" smtClean="0">
                <a:solidFill>
                  <a:schemeClr val="bg2"/>
                </a:solidFill>
              </a:rPr>
              <a:t>the</a:t>
            </a:r>
            <a:r>
              <a:rPr lang="de-DE" sz="2500" b="1" dirty="0" smtClean="0">
                <a:solidFill>
                  <a:schemeClr val="bg2"/>
                </a:solidFill>
              </a:rPr>
              <a:t> Body</a:t>
            </a:r>
          </a:p>
          <a:p>
            <a:pPr algn="ctr"/>
            <a:endParaRPr lang="de-DE" sz="2500" dirty="0"/>
          </a:p>
          <a:p>
            <a:pPr algn="ctr"/>
            <a:r>
              <a:rPr lang="de-DE" sz="2500" b="1" dirty="0" err="1"/>
              <a:t>Mind</a:t>
            </a:r>
            <a:r>
              <a:rPr lang="de-DE" sz="2500" b="1" dirty="0"/>
              <a:t> versus Brain (</a:t>
            </a:r>
            <a:r>
              <a:rPr lang="de-DE" sz="2500" b="1" dirty="0" err="1"/>
              <a:t>Dualism</a:t>
            </a:r>
            <a:r>
              <a:rPr lang="de-DE" sz="2500" b="1" dirty="0"/>
              <a:t> </a:t>
            </a:r>
            <a:r>
              <a:rPr lang="de-DE" sz="2500" b="1" dirty="0" err="1"/>
              <a:t>Monism</a:t>
            </a:r>
            <a:r>
              <a:rPr lang="de-DE" sz="2500" b="1" dirty="0" smtClean="0"/>
              <a:t>)</a:t>
            </a: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1202674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400657"/>
          </a:xfrm>
          <a:prstGeom prst="rect">
            <a:avLst/>
          </a:prstGeom>
        </p:spPr>
        <p:txBody>
          <a:bodyPr wrap="square">
            <a:spAutoFit/>
          </a:bodyPr>
          <a:lstStyle/>
          <a:p>
            <a:pPr algn="ctr"/>
            <a:endParaRPr lang="de-DE" sz="2500" b="1" dirty="0" smtClean="0">
              <a:solidFill>
                <a:schemeClr val="bg2"/>
              </a:solidFill>
            </a:endParaRPr>
          </a:p>
          <a:p>
            <a:pPr algn="ctr"/>
            <a:r>
              <a:rPr lang="de-DE" sz="2500" b="1" dirty="0" err="1" smtClean="0"/>
              <a:t>Mind</a:t>
            </a:r>
            <a:r>
              <a:rPr lang="de-DE" sz="2500" b="1" dirty="0" smtClean="0"/>
              <a:t> </a:t>
            </a:r>
            <a:r>
              <a:rPr lang="de-DE" sz="2500" b="1" dirty="0"/>
              <a:t>versus Brain (</a:t>
            </a:r>
            <a:r>
              <a:rPr lang="de-DE" sz="2500" b="1" dirty="0" err="1"/>
              <a:t>Dualism</a:t>
            </a:r>
            <a:r>
              <a:rPr lang="de-DE" sz="2500" b="1" dirty="0"/>
              <a:t> </a:t>
            </a:r>
            <a:r>
              <a:rPr lang="de-DE" sz="2500" b="1" dirty="0" err="1"/>
              <a:t>Monism</a:t>
            </a:r>
            <a:r>
              <a:rPr lang="de-DE" sz="2500" b="1" dirty="0" smtClean="0"/>
              <a:t>)</a:t>
            </a: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2758032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5478423"/>
          </a:xfrm>
          <a:prstGeom prst="rect">
            <a:avLst/>
          </a:prstGeom>
        </p:spPr>
        <p:txBody>
          <a:bodyPr wrap="square">
            <a:spAutoFit/>
          </a:bodyPr>
          <a:lstStyle/>
          <a:p>
            <a:pPr algn="ctr"/>
            <a:endParaRPr lang="de-DE" sz="2500" b="1" dirty="0" smtClean="0">
              <a:solidFill>
                <a:schemeClr val="bg2"/>
              </a:solidFill>
            </a:endParaRPr>
          </a:p>
          <a:p>
            <a:pPr algn="ctr"/>
            <a:r>
              <a:rPr lang="de-DE" sz="2500" b="1" dirty="0" err="1" smtClean="0"/>
              <a:t>Mind</a:t>
            </a:r>
            <a:r>
              <a:rPr lang="de-DE" sz="2500" b="1" dirty="0" smtClean="0"/>
              <a:t> </a:t>
            </a:r>
            <a:r>
              <a:rPr lang="de-DE" sz="2500" b="1" dirty="0"/>
              <a:t>versus Brain (</a:t>
            </a:r>
            <a:r>
              <a:rPr lang="de-DE" sz="2500" b="1" dirty="0" err="1"/>
              <a:t>Dualism</a:t>
            </a:r>
            <a:r>
              <a:rPr lang="de-DE" sz="2500" b="1" dirty="0"/>
              <a:t> </a:t>
            </a:r>
            <a:r>
              <a:rPr lang="de-DE" sz="2500" b="1" dirty="0" err="1" smtClean="0"/>
              <a:t>Monism</a:t>
            </a:r>
            <a:r>
              <a:rPr lang="de-DE" sz="2500" b="1" dirty="0" smtClean="0"/>
              <a:t>)</a:t>
            </a:r>
          </a:p>
          <a:p>
            <a:pPr algn="ctr"/>
            <a:endParaRPr lang="de-DE" sz="2500" b="1" dirty="0"/>
          </a:p>
          <a:p>
            <a:pPr algn="ctr"/>
            <a:r>
              <a:rPr lang="de-DE" sz="2500" dirty="0"/>
              <a:t>Most </a:t>
            </a:r>
            <a:r>
              <a:rPr lang="de-DE" sz="2500" dirty="0" err="1"/>
              <a:t>neuroscientists</a:t>
            </a:r>
            <a:r>
              <a:rPr lang="de-DE" sz="2500" dirty="0"/>
              <a:t> </a:t>
            </a:r>
            <a:r>
              <a:rPr lang="de-DE" sz="2500" dirty="0" err="1"/>
              <a:t>reject</a:t>
            </a:r>
            <a:r>
              <a:rPr lang="de-DE" sz="2500" dirty="0"/>
              <a:t> </a:t>
            </a:r>
            <a:r>
              <a:rPr lang="de-DE" sz="2500" dirty="0" err="1"/>
              <a:t>dualism</a:t>
            </a:r>
            <a:r>
              <a:rPr lang="de-DE" sz="2500" dirty="0"/>
              <a:t>, but</a:t>
            </a:r>
          </a:p>
          <a:p>
            <a:pPr algn="ctr"/>
            <a:endParaRPr lang="de-DE" sz="2500" dirty="0" smtClean="0"/>
          </a:p>
          <a:p>
            <a:pPr algn="ctr"/>
            <a:r>
              <a:rPr lang="de-DE" sz="2500" dirty="0" smtClean="0"/>
              <a:t>Fundamental </a:t>
            </a:r>
            <a:r>
              <a:rPr lang="de-DE" sz="2500" dirty="0" err="1" smtClean="0"/>
              <a:t>questions</a:t>
            </a:r>
            <a:r>
              <a:rPr lang="de-DE" sz="2500" dirty="0" smtClean="0"/>
              <a:t> </a:t>
            </a:r>
            <a:r>
              <a:rPr lang="de-DE" sz="2500" dirty="0" err="1" smtClean="0"/>
              <a:t>are</a:t>
            </a:r>
            <a:r>
              <a:rPr lang="de-DE" sz="2500" dirty="0" smtClean="0"/>
              <a:t> </a:t>
            </a:r>
            <a:r>
              <a:rPr lang="de-DE" sz="2500" dirty="0" err="1" smtClean="0"/>
              <a:t>unsolved</a:t>
            </a:r>
            <a:r>
              <a:rPr lang="de-DE" sz="2500" dirty="0" smtClean="0"/>
              <a:t>:</a:t>
            </a:r>
          </a:p>
          <a:p>
            <a:pPr algn="ctr"/>
            <a:endParaRPr lang="de-DE" sz="2500" dirty="0"/>
          </a:p>
          <a:p>
            <a:pPr marL="800100" lvl="1" indent="-342900">
              <a:buFontTx/>
              <a:buChar char="-"/>
            </a:pPr>
            <a:r>
              <a:rPr lang="de-DE" sz="2500" dirty="0" err="1" smtClean="0"/>
              <a:t>How</a:t>
            </a:r>
            <a:r>
              <a:rPr lang="de-DE" sz="2500" dirty="0" smtClean="0"/>
              <a:t> </a:t>
            </a:r>
            <a:r>
              <a:rPr lang="de-DE" sz="2500" dirty="0" err="1" smtClean="0"/>
              <a:t>does</a:t>
            </a:r>
            <a:r>
              <a:rPr lang="de-DE" sz="2500" dirty="0" smtClean="0"/>
              <a:t> </a:t>
            </a:r>
            <a:r>
              <a:rPr lang="de-DE" sz="2500" dirty="0" err="1" smtClean="0"/>
              <a:t>consciousness</a:t>
            </a:r>
            <a:r>
              <a:rPr lang="de-DE" sz="2500" dirty="0" smtClean="0"/>
              <a:t> </a:t>
            </a:r>
            <a:r>
              <a:rPr lang="de-DE" sz="2500" dirty="0" err="1" smtClean="0"/>
              <a:t>emerge</a:t>
            </a:r>
            <a:r>
              <a:rPr lang="de-DE" sz="2500" dirty="0" smtClean="0"/>
              <a:t>?</a:t>
            </a:r>
            <a:endParaRPr lang="de-DE" sz="2500" b="1" dirty="0" smtClean="0"/>
          </a:p>
          <a:p>
            <a:pPr algn="ctr"/>
            <a:endParaRPr lang="de-DE" sz="2500" b="1" dirty="0"/>
          </a:p>
          <a:p>
            <a:pPr algn="ct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967032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6247864"/>
          </a:xfrm>
          <a:prstGeom prst="rect">
            <a:avLst/>
          </a:prstGeom>
        </p:spPr>
        <p:txBody>
          <a:bodyPr wrap="square">
            <a:spAutoFit/>
          </a:bodyPr>
          <a:lstStyle/>
          <a:p>
            <a:pPr algn="ctr"/>
            <a:endParaRPr lang="de-DE" sz="2500" b="1" dirty="0" smtClean="0">
              <a:solidFill>
                <a:schemeClr val="bg2"/>
              </a:solidFill>
            </a:endParaRPr>
          </a:p>
          <a:p>
            <a:pPr algn="ctr"/>
            <a:r>
              <a:rPr lang="de-DE" sz="2500" b="1" dirty="0" err="1" smtClean="0"/>
              <a:t>Mind</a:t>
            </a:r>
            <a:r>
              <a:rPr lang="de-DE" sz="2500" b="1" dirty="0" smtClean="0"/>
              <a:t> </a:t>
            </a:r>
            <a:r>
              <a:rPr lang="de-DE" sz="2500" b="1" dirty="0"/>
              <a:t>versus Brain (</a:t>
            </a:r>
            <a:r>
              <a:rPr lang="de-DE" sz="2500" b="1" dirty="0" err="1"/>
              <a:t>Dualism</a:t>
            </a:r>
            <a:r>
              <a:rPr lang="de-DE" sz="2500" b="1" dirty="0"/>
              <a:t> </a:t>
            </a:r>
            <a:r>
              <a:rPr lang="de-DE" sz="2500" b="1" dirty="0" err="1" smtClean="0"/>
              <a:t>Monism</a:t>
            </a:r>
            <a:r>
              <a:rPr lang="de-DE" sz="2500" b="1" dirty="0" smtClean="0"/>
              <a:t>)</a:t>
            </a:r>
          </a:p>
          <a:p>
            <a:pPr algn="ctr"/>
            <a:endParaRPr lang="de-DE" sz="2500" b="1" dirty="0"/>
          </a:p>
          <a:p>
            <a:pPr algn="ctr"/>
            <a:r>
              <a:rPr lang="de-DE" sz="2500" dirty="0"/>
              <a:t>Most </a:t>
            </a:r>
            <a:r>
              <a:rPr lang="de-DE" sz="2500" dirty="0" err="1"/>
              <a:t>neuroscientists</a:t>
            </a:r>
            <a:r>
              <a:rPr lang="de-DE" sz="2500" dirty="0"/>
              <a:t> </a:t>
            </a:r>
            <a:r>
              <a:rPr lang="de-DE" sz="2500" dirty="0" err="1"/>
              <a:t>reject</a:t>
            </a:r>
            <a:r>
              <a:rPr lang="de-DE" sz="2500" dirty="0"/>
              <a:t> </a:t>
            </a:r>
            <a:r>
              <a:rPr lang="de-DE" sz="2500" dirty="0" err="1"/>
              <a:t>dualism</a:t>
            </a:r>
            <a:r>
              <a:rPr lang="de-DE" sz="2500" dirty="0"/>
              <a:t>, but</a:t>
            </a:r>
          </a:p>
          <a:p>
            <a:pPr algn="ctr"/>
            <a:endParaRPr lang="de-DE" sz="2500" dirty="0" smtClean="0"/>
          </a:p>
          <a:p>
            <a:pPr algn="ctr"/>
            <a:r>
              <a:rPr lang="de-DE" sz="2500" dirty="0" smtClean="0"/>
              <a:t>Fundamental </a:t>
            </a:r>
            <a:r>
              <a:rPr lang="de-DE" sz="2500" dirty="0" err="1" smtClean="0"/>
              <a:t>questions</a:t>
            </a:r>
            <a:r>
              <a:rPr lang="de-DE" sz="2500" dirty="0" smtClean="0"/>
              <a:t> </a:t>
            </a:r>
            <a:r>
              <a:rPr lang="de-DE" sz="2500" dirty="0" err="1" smtClean="0"/>
              <a:t>are</a:t>
            </a:r>
            <a:r>
              <a:rPr lang="de-DE" sz="2500" dirty="0" smtClean="0"/>
              <a:t> </a:t>
            </a:r>
            <a:r>
              <a:rPr lang="de-DE" sz="2500" dirty="0" err="1" smtClean="0"/>
              <a:t>unsolved</a:t>
            </a:r>
            <a:r>
              <a:rPr lang="de-DE" sz="2500" dirty="0" smtClean="0"/>
              <a:t>:</a:t>
            </a:r>
          </a:p>
          <a:p>
            <a:pPr algn="ctr"/>
            <a:endParaRPr lang="de-DE" sz="2500" dirty="0"/>
          </a:p>
          <a:p>
            <a:pPr marL="800100" lvl="1" indent="-342900">
              <a:buFontTx/>
              <a:buChar char="-"/>
            </a:pPr>
            <a:r>
              <a:rPr lang="de-DE" sz="2500" dirty="0" err="1" smtClean="0"/>
              <a:t>How</a:t>
            </a:r>
            <a:r>
              <a:rPr lang="de-DE" sz="2500" dirty="0" smtClean="0"/>
              <a:t> </a:t>
            </a:r>
            <a:r>
              <a:rPr lang="de-DE" sz="2500" dirty="0" err="1" smtClean="0"/>
              <a:t>does</a:t>
            </a:r>
            <a:r>
              <a:rPr lang="de-DE" sz="2500" dirty="0" smtClean="0"/>
              <a:t> </a:t>
            </a:r>
            <a:r>
              <a:rPr lang="de-DE" sz="2500" dirty="0" err="1" smtClean="0"/>
              <a:t>consciousness</a:t>
            </a:r>
            <a:r>
              <a:rPr lang="de-DE" sz="2500" dirty="0" smtClean="0"/>
              <a:t> </a:t>
            </a:r>
            <a:r>
              <a:rPr lang="de-DE" sz="2500" dirty="0" err="1" smtClean="0"/>
              <a:t>emerge</a:t>
            </a:r>
            <a:r>
              <a:rPr lang="de-DE" sz="2500" dirty="0" smtClean="0"/>
              <a:t>?</a:t>
            </a:r>
          </a:p>
          <a:p>
            <a:pPr marL="800100" lvl="1" indent="-342900">
              <a:buFontTx/>
              <a:buChar char="-"/>
            </a:pPr>
            <a:r>
              <a:rPr lang="de-DE" sz="2500" dirty="0" err="1" smtClean="0"/>
              <a:t>Is</a:t>
            </a:r>
            <a:r>
              <a:rPr lang="de-DE" sz="2500" dirty="0" smtClean="0"/>
              <a:t> </a:t>
            </a:r>
            <a:r>
              <a:rPr lang="de-DE" sz="2500" dirty="0" err="1" smtClean="0"/>
              <a:t>there</a:t>
            </a:r>
            <a:r>
              <a:rPr lang="de-DE" sz="2500" dirty="0" smtClean="0"/>
              <a:t> </a:t>
            </a:r>
            <a:r>
              <a:rPr lang="de-DE" sz="2500" dirty="0" err="1" smtClean="0"/>
              <a:t>cognition</a:t>
            </a:r>
            <a:r>
              <a:rPr lang="de-DE" sz="2500" dirty="0" smtClean="0"/>
              <a:t> </a:t>
            </a:r>
            <a:r>
              <a:rPr lang="de-DE" sz="2500" dirty="0" err="1" smtClean="0"/>
              <a:t>anywhere</a:t>
            </a:r>
            <a:r>
              <a:rPr lang="de-DE" sz="2500" dirty="0" smtClean="0"/>
              <a:t> outside a </a:t>
            </a:r>
            <a:r>
              <a:rPr lang="de-DE" sz="2500" dirty="0" err="1" smtClean="0"/>
              <a:t>brain</a:t>
            </a:r>
            <a:r>
              <a:rPr lang="de-DE" sz="2500" dirty="0"/>
              <a:t>?</a:t>
            </a:r>
            <a:endParaRPr lang="de-DE" sz="2500" dirty="0" smtClean="0"/>
          </a:p>
          <a:p>
            <a:pPr algn="ctr"/>
            <a:endParaRPr lang="de-DE" sz="2500" b="1" dirty="0" smtClean="0"/>
          </a:p>
          <a:p>
            <a:pPr algn="ctr"/>
            <a:endParaRPr lang="de-DE" sz="2500" b="1" dirty="0"/>
          </a:p>
          <a:p>
            <a:pPr algn="ct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257722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6632585"/>
          </a:xfrm>
          <a:prstGeom prst="rect">
            <a:avLst/>
          </a:prstGeom>
        </p:spPr>
        <p:txBody>
          <a:bodyPr wrap="square">
            <a:spAutoFit/>
          </a:bodyPr>
          <a:lstStyle/>
          <a:p>
            <a:pPr algn="ctr"/>
            <a:endParaRPr lang="de-DE" sz="2500" b="1" dirty="0" smtClean="0">
              <a:solidFill>
                <a:schemeClr val="bg2"/>
              </a:solidFill>
            </a:endParaRPr>
          </a:p>
          <a:p>
            <a:pPr algn="ctr"/>
            <a:r>
              <a:rPr lang="de-DE" sz="2500" b="1" dirty="0" err="1" smtClean="0"/>
              <a:t>Mind</a:t>
            </a:r>
            <a:r>
              <a:rPr lang="de-DE" sz="2500" b="1" dirty="0" smtClean="0"/>
              <a:t> </a:t>
            </a:r>
            <a:r>
              <a:rPr lang="de-DE" sz="2500" b="1" dirty="0"/>
              <a:t>versus Brain (</a:t>
            </a:r>
            <a:r>
              <a:rPr lang="de-DE" sz="2500" b="1" dirty="0" err="1"/>
              <a:t>Dualism</a:t>
            </a:r>
            <a:r>
              <a:rPr lang="de-DE" sz="2500" b="1" dirty="0"/>
              <a:t> </a:t>
            </a:r>
            <a:r>
              <a:rPr lang="de-DE" sz="2500" b="1" dirty="0" err="1" smtClean="0"/>
              <a:t>Monism</a:t>
            </a:r>
            <a:r>
              <a:rPr lang="de-DE" sz="2500" b="1" dirty="0" smtClean="0"/>
              <a:t>)</a:t>
            </a:r>
          </a:p>
          <a:p>
            <a:pPr algn="ctr"/>
            <a:endParaRPr lang="de-DE" sz="2500" b="1" dirty="0"/>
          </a:p>
          <a:p>
            <a:pPr algn="ctr"/>
            <a:r>
              <a:rPr lang="de-DE" sz="2500" dirty="0"/>
              <a:t>Most </a:t>
            </a:r>
            <a:r>
              <a:rPr lang="de-DE" sz="2500" dirty="0" err="1"/>
              <a:t>neuroscientists</a:t>
            </a:r>
            <a:r>
              <a:rPr lang="de-DE" sz="2500" dirty="0"/>
              <a:t> </a:t>
            </a:r>
            <a:r>
              <a:rPr lang="de-DE" sz="2500" dirty="0" err="1"/>
              <a:t>reject</a:t>
            </a:r>
            <a:r>
              <a:rPr lang="de-DE" sz="2500" dirty="0"/>
              <a:t> </a:t>
            </a:r>
            <a:r>
              <a:rPr lang="de-DE" sz="2500" dirty="0" err="1"/>
              <a:t>dualism</a:t>
            </a:r>
            <a:r>
              <a:rPr lang="de-DE" sz="2500" dirty="0"/>
              <a:t>, but</a:t>
            </a:r>
          </a:p>
          <a:p>
            <a:pPr algn="ctr"/>
            <a:endParaRPr lang="de-DE" sz="2500" dirty="0" smtClean="0"/>
          </a:p>
          <a:p>
            <a:pPr algn="ctr"/>
            <a:r>
              <a:rPr lang="de-DE" sz="2500" dirty="0" smtClean="0"/>
              <a:t>Fundamental </a:t>
            </a:r>
            <a:r>
              <a:rPr lang="de-DE" sz="2500" dirty="0" err="1" smtClean="0"/>
              <a:t>questions</a:t>
            </a:r>
            <a:r>
              <a:rPr lang="de-DE" sz="2500" dirty="0" smtClean="0"/>
              <a:t> </a:t>
            </a:r>
            <a:r>
              <a:rPr lang="de-DE" sz="2500" dirty="0" err="1" smtClean="0"/>
              <a:t>are</a:t>
            </a:r>
            <a:r>
              <a:rPr lang="de-DE" sz="2500" dirty="0" smtClean="0"/>
              <a:t> </a:t>
            </a:r>
            <a:r>
              <a:rPr lang="de-DE" sz="2500" dirty="0" err="1" smtClean="0"/>
              <a:t>unsolved</a:t>
            </a:r>
            <a:r>
              <a:rPr lang="de-DE" sz="2500" dirty="0" smtClean="0"/>
              <a:t>:</a:t>
            </a:r>
          </a:p>
          <a:p>
            <a:pPr algn="ctr"/>
            <a:endParaRPr lang="de-DE" sz="2500" dirty="0"/>
          </a:p>
          <a:p>
            <a:pPr marL="800100" lvl="1" indent="-342900">
              <a:buFontTx/>
              <a:buChar char="-"/>
            </a:pPr>
            <a:r>
              <a:rPr lang="de-DE" sz="2500" dirty="0" err="1" smtClean="0"/>
              <a:t>How</a:t>
            </a:r>
            <a:r>
              <a:rPr lang="de-DE" sz="2500" dirty="0" smtClean="0"/>
              <a:t> </a:t>
            </a:r>
            <a:r>
              <a:rPr lang="de-DE" sz="2500" dirty="0" err="1" smtClean="0"/>
              <a:t>does</a:t>
            </a:r>
            <a:r>
              <a:rPr lang="de-DE" sz="2500" dirty="0" smtClean="0"/>
              <a:t> </a:t>
            </a:r>
            <a:r>
              <a:rPr lang="de-DE" sz="2500" dirty="0" err="1" smtClean="0"/>
              <a:t>consciousness</a:t>
            </a:r>
            <a:r>
              <a:rPr lang="de-DE" sz="2500" dirty="0" smtClean="0"/>
              <a:t> </a:t>
            </a:r>
            <a:r>
              <a:rPr lang="de-DE" sz="2500" dirty="0" err="1" smtClean="0"/>
              <a:t>emerge</a:t>
            </a:r>
            <a:r>
              <a:rPr lang="de-DE" sz="2500" dirty="0" smtClean="0"/>
              <a:t>?</a:t>
            </a:r>
          </a:p>
          <a:p>
            <a:pPr marL="800100" lvl="1" indent="-342900">
              <a:buFontTx/>
              <a:buChar char="-"/>
            </a:pPr>
            <a:r>
              <a:rPr lang="de-DE" sz="2500" dirty="0" err="1" smtClean="0"/>
              <a:t>Is</a:t>
            </a:r>
            <a:r>
              <a:rPr lang="de-DE" sz="2500" dirty="0" smtClean="0"/>
              <a:t> </a:t>
            </a:r>
            <a:r>
              <a:rPr lang="de-DE" sz="2500" dirty="0" err="1" smtClean="0"/>
              <a:t>there</a:t>
            </a:r>
            <a:r>
              <a:rPr lang="de-DE" sz="2500" dirty="0" smtClean="0"/>
              <a:t> </a:t>
            </a:r>
            <a:r>
              <a:rPr lang="de-DE" sz="2500" dirty="0" err="1" smtClean="0"/>
              <a:t>cognition</a:t>
            </a:r>
            <a:r>
              <a:rPr lang="de-DE" sz="2500" dirty="0" smtClean="0"/>
              <a:t> </a:t>
            </a:r>
            <a:r>
              <a:rPr lang="de-DE" sz="2500" dirty="0" err="1" smtClean="0"/>
              <a:t>anywhere</a:t>
            </a:r>
            <a:r>
              <a:rPr lang="de-DE" sz="2500" dirty="0" smtClean="0"/>
              <a:t> outside a </a:t>
            </a:r>
            <a:r>
              <a:rPr lang="de-DE" sz="2500" dirty="0" err="1" smtClean="0"/>
              <a:t>brain</a:t>
            </a:r>
            <a:r>
              <a:rPr lang="de-DE" sz="2500" dirty="0" smtClean="0"/>
              <a:t>?</a:t>
            </a:r>
          </a:p>
          <a:p>
            <a:pPr marL="800100" lvl="1" indent="-342900">
              <a:buFontTx/>
              <a:buChar char="-"/>
            </a:pPr>
            <a:r>
              <a:rPr lang="de-DE" sz="2500" dirty="0" err="1" smtClean="0"/>
              <a:t>Could</a:t>
            </a:r>
            <a:r>
              <a:rPr lang="de-DE" sz="2500" dirty="0" smtClean="0"/>
              <a:t> </a:t>
            </a:r>
            <a:r>
              <a:rPr lang="de-DE" sz="2500" dirty="0" err="1" smtClean="0"/>
              <a:t>complex</a:t>
            </a:r>
            <a:r>
              <a:rPr lang="de-DE" sz="2500" dirty="0" smtClean="0"/>
              <a:t> </a:t>
            </a:r>
            <a:r>
              <a:rPr lang="de-DE" sz="2500" dirty="0" err="1" smtClean="0"/>
              <a:t>computers</a:t>
            </a:r>
            <a:r>
              <a:rPr lang="de-DE" sz="2500" dirty="0" smtClean="0"/>
              <a:t> </a:t>
            </a:r>
            <a:r>
              <a:rPr lang="de-DE" sz="2500" dirty="0" err="1" smtClean="0"/>
              <a:t>gain</a:t>
            </a:r>
            <a:r>
              <a:rPr lang="de-DE" sz="2500" dirty="0" smtClean="0"/>
              <a:t> </a:t>
            </a:r>
            <a:r>
              <a:rPr lang="de-DE" sz="2500" dirty="0" err="1" smtClean="0"/>
              <a:t>cognition</a:t>
            </a:r>
            <a:r>
              <a:rPr lang="de-DE" sz="2500" dirty="0" smtClean="0"/>
              <a:t>?</a:t>
            </a:r>
          </a:p>
          <a:p>
            <a:pPr algn="ctr"/>
            <a:endParaRPr lang="de-DE" sz="2500" b="1" dirty="0" smtClean="0"/>
          </a:p>
          <a:p>
            <a:pPr algn="ctr"/>
            <a:endParaRPr lang="de-DE" sz="2500" b="1" dirty="0"/>
          </a:p>
          <a:p>
            <a:pPr algn="ctr"/>
            <a:endParaRPr lang="de-DE" sz="2500" dirty="0"/>
          </a:p>
          <a:p>
            <a:pPr algn="ct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245625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3554819"/>
          </a:xfrm>
          <a:prstGeom prst="rect">
            <a:avLst/>
          </a:prstGeom>
        </p:spPr>
        <p:txBody>
          <a:bodyPr wrap="square">
            <a:spAutoFit/>
          </a:bodyPr>
          <a:lstStyle/>
          <a:p>
            <a:pPr algn="ctr"/>
            <a:endParaRPr lang="de-DE" sz="2500" b="1" dirty="0" smtClean="0">
              <a:solidFill>
                <a:schemeClr val="bg2"/>
              </a:solidFill>
            </a:endParaRPr>
          </a:p>
          <a:p>
            <a:pPr algn="ctr"/>
            <a:r>
              <a:rPr lang="de-DE" sz="2500" b="1" dirty="0" smtClean="0">
                <a:solidFill>
                  <a:schemeClr val="bg2"/>
                </a:solidFill>
              </a:rPr>
              <a:t>Site </a:t>
            </a:r>
            <a:r>
              <a:rPr lang="de-DE" sz="2500" b="1" dirty="0" err="1" smtClean="0">
                <a:solidFill>
                  <a:schemeClr val="bg2"/>
                </a:solidFill>
              </a:rPr>
              <a:t>of</a:t>
            </a:r>
            <a:r>
              <a:rPr lang="de-DE" sz="2500" b="1" dirty="0" smtClean="0">
                <a:solidFill>
                  <a:schemeClr val="bg2"/>
                </a:solidFill>
              </a:rPr>
              <a:t> Mental </a:t>
            </a:r>
            <a:r>
              <a:rPr lang="de-DE" sz="2500" b="1" dirty="0" err="1" smtClean="0">
                <a:solidFill>
                  <a:schemeClr val="bg2"/>
                </a:solidFill>
              </a:rPr>
              <a:t>Function</a:t>
            </a:r>
            <a:r>
              <a:rPr lang="de-DE" sz="2500" b="1" dirty="0" smtClean="0">
                <a:solidFill>
                  <a:schemeClr val="bg2"/>
                </a:solidFill>
              </a:rPr>
              <a:t> in </a:t>
            </a:r>
            <a:r>
              <a:rPr lang="de-DE" sz="2500" b="1" dirty="0" err="1" smtClean="0">
                <a:solidFill>
                  <a:schemeClr val="bg2"/>
                </a:solidFill>
              </a:rPr>
              <a:t>the</a:t>
            </a:r>
            <a:r>
              <a:rPr lang="de-DE" sz="2500" b="1" dirty="0" smtClean="0">
                <a:solidFill>
                  <a:schemeClr val="bg2"/>
                </a:solidFill>
              </a:rPr>
              <a:t> Body</a:t>
            </a:r>
          </a:p>
          <a:p>
            <a:pPr algn="ctr"/>
            <a:endParaRPr lang="de-DE" sz="2500" dirty="0">
              <a:solidFill>
                <a:schemeClr val="bg2"/>
              </a:solidFill>
            </a:endParaRPr>
          </a:p>
          <a:p>
            <a:pPr algn="ctr"/>
            <a:r>
              <a:rPr lang="de-DE" sz="2500" b="1" dirty="0" err="1">
                <a:solidFill>
                  <a:schemeClr val="bg2"/>
                </a:solidFill>
              </a:rPr>
              <a:t>Mind</a:t>
            </a:r>
            <a:r>
              <a:rPr lang="de-DE" sz="2500" b="1" dirty="0">
                <a:solidFill>
                  <a:schemeClr val="bg2"/>
                </a:solidFill>
              </a:rPr>
              <a:t> versus Brain (</a:t>
            </a:r>
            <a:r>
              <a:rPr lang="de-DE" sz="2500" b="1" dirty="0" err="1">
                <a:solidFill>
                  <a:schemeClr val="bg2"/>
                </a:solidFill>
              </a:rPr>
              <a:t>Dualism</a:t>
            </a:r>
            <a:r>
              <a:rPr lang="de-DE" sz="2500" b="1" dirty="0">
                <a:solidFill>
                  <a:schemeClr val="bg2"/>
                </a:solidFill>
              </a:rPr>
              <a:t> </a:t>
            </a:r>
            <a:r>
              <a:rPr lang="de-DE" sz="2500" b="1" dirty="0" err="1">
                <a:solidFill>
                  <a:schemeClr val="bg2"/>
                </a:solidFill>
              </a:rPr>
              <a:t>Monism</a:t>
            </a:r>
            <a:r>
              <a:rPr lang="de-DE" sz="2500" b="1" dirty="0" smtClean="0">
                <a:solidFill>
                  <a:schemeClr val="bg2"/>
                </a:solidFill>
              </a:rPr>
              <a:t>)</a:t>
            </a:r>
            <a:endParaRPr lang="de-DE" sz="2500" dirty="0">
              <a:solidFill>
                <a:schemeClr val="bg2"/>
              </a:solidFill>
            </a:endParaRPr>
          </a:p>
          <a:p>
            <a:pPr algn="ctr"/>
            <a:endParaRPr lang="de-DE" sz="2500" b="1" dirty="0" smtClean="0"/>
          </a:p>
          <a:p>
            <a:pPr algn="ctr"/>
            <a:r>
              <a:rPr lang="de-DE" sz="2500" b="1" dirty="0" err="1" smtClean="0"/>
              <a:t>Holism</a:t>
            </a:r>
            <a:r>
              <a:rPr lang="de-DE" sz="2500" b="1" dirty="0" smtClean="0"/>
              <a:t> versus </a:t>
            </a:r>
            <a:r>
              <a:rPr lang="de-DE" sz="2500" b="1" dirty="0" err="1" smtClean="0"/>
              <a:t>Localism</a:t>
            </a:r>
            <a:endParaRPr lang="de-DE" sz="2500" b="1" dirty="0" smtClean="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3472809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pic>
        <p:nvPicPr>
          <p:cNvPr id="49" name="Picture 2" descr="http://www.columbia.edu/cu/psychology/courses/1010/mangels/neuro/history/brainhieroglyph.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1" y="226169"/>
            <a:ext cx="1152525" cy="5905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http://www.columbia.edu/cu/psychology/courses/1010/mangels/neuro/history/plato.gif">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01" y="226169"/>
            <a:ext cx="1114425"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columbia.edu/cu/psychology/courses/1010/mangels/neuro/history/aristotle.gif">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226169"/>
            <a:ext cx="1123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http://www.columbia.edu/cu/psychology/courses/1010/mangels/neuro/history/galen.gif">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2656"/>
            <a:ext cx="1143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columbia.edu/cu/psychology/courses/1010/mangels/neuro/history/descartes.jpg">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2177" y="44624"/>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www.columbia.edu/cu/psychology/courses/1010/mangels/neuro/history/mull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666" y="258936"/>
            <a:ext cx="1066800" cy="12763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7" descr="http://www.columbia.edu/cu/psychology/courses/1010/mangels/neuro/history/hitzig.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581128"/>
            <a:ext cx="11525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http://www.columbia.edu/cu/psychology/courses/1010/mangels/neuro/history/brodman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6945" y="4581128"/>
            <a:ext cx="11525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9" descr="http://www.columbia.edu/cu/psychology/courses/1010/mangels/neuro/history/golgi.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3320" y="4581128"/>
            <a:ext cx="11430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http://www.columbia.edu/cu/psychology/courses/1010/mangels/neuro/history/caja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2870" y="4421053"/>
            <a:ext cx="11430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1" descr="http://www.columbia.edu/cu/psychology/courses/1010/mangels/neuro/history/lashley.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945" y="4581128"/>
            <a:ext cx="11525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2" descr="http://www.columbia.edu/cu/psychology/courses/1010/mangels/neuro/history/penfield.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0070" y="4581128"/>
            <a:ext cx="1152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http://www.columbia.edu/cu/psychology/courses/1010/mangels/neuro/history/gall.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5927" y="116632"/>
            <a:ext cx="1114425" cy="14001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descr="http://www.columbia.edu/cu/psychology/courses/1010/mangels/neuro/history/purkinj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690" y="2276872"/>
            <a:ext cx="1123950" cy="14097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http://www.columbia.edu/cu/psychology/courses/1010/mangels/neuro/history/flourens.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0251" y="2060848"/>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3" descr="http://www.columbia.edu/cu/psychology/courses/1010/mangels/neuro/history/jackson.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1308" y="2300088"/>
            <a:ext cx="1123950" cy="16287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http://www.columbia.edu/cu/psychology/courses/1010/mangels/neuro/history/broca.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9703" y="2132856"/>
            <a:ext cx="1114425" cy="1676401"/>
          </a:xfrm>
          <a:prstGeom prst="rect">
            <a:avLst/>
          </a:prstGeom>
          <a:noFill/>
          <a:extLst>
            <a:ext uri="{909E8E84-426E-40DD-AFC4-6F175D3DCCD1}">
              <a14:hiddenFill xmlns:a14="http://schemas.microsoft.com/office/drawing/2010/main">
                <a:solidFill>
                  <a:srgbClr val="FFFFFF"/>
                </a:solidFill>
              </a14:hiddenFill>
            </a:ext>
          </a:extLst>
        </p:spPr>
      </p:pic>
      <p:sp>
        <p:nvSpPr>
          <p:cNvPr id="81" name="Textfeld 80"/>
          <p:cNvSpPr txBox="1"/>
          <p:nvPr/>
        </p:nvSpPr>
        <p:spPr>
          <a:xfrm>
            <a:off x="6732240" y="1484784"/>
            <a:ext cx="1245854"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Franz </a:t>
            </a:r>
            <a:r>
              <a:rPr lang="de-DE" sz="1500" dirty="0" err="1" smtClean="0">
                <a:latin typeface="Verdana" pitchFamily="34" charset="0"/>
                <a:ea typeface="Verdana" pitchFamily="34" charset="0"/>
                <a:cs typeface="Verdana" pitchFamily="34" charset="0"/>
              </a:rPr>
              <a:t>Gall</a:t>
            </a:r>
            <a:endParaRPr lang="de-DE" sz="1500" dirty="0" smtClean="0">
              <a:latin typeface="Verdana" pitchFamily="34" charset="0"/>
              <a:ea typeface="Verdana" pitchFamily="34" charset="0"/>
              <a:cs typeface="Verdana" pitchFamily="34" charset="0"/>
            </a:endParaRPr>
          </a:p>
          <a:p>
            <a:pPr algn="ctr"/>
            <a:r>
              <a:rPr lang="de-DE" sz="1500" dirty="0" smtClean="0">
                <a:latin typeface="Verdana" pitchFamily="34" charset="0"/>
                <a:ea typeface="Verdana" pitchFamily="34" charset="0"/>
                <a:cs typeface="Verdana" pitchFamily="34" charset="0"/>
              </a:rPr>
              <a:t>1758-1828</a:t>
            </a:r>
            <a:endParaRPr lang="de-DE" sz="1500" dirty="0">
              <a:latin typeface="Verdana" pitchFamily="34" charset="0"/>
              <a:ea typeface="Verdana" pitchFamily="34" charset="0"/>
              <a:cs typeface="Verdana" pitchFamily="34" charset="0"/>
            </a:endParaRPr>
          </a:p>
        </p:txBody>
      </p:sp>
      <p:sp>
        <p:nvSpPr>
          <p:cNvPr id="82" name="Rectangle 24"/>
          <p:cNvSpPr>
            <a:spLocks noChangeArrowheads="1"/>
          </p:cNvSpPr>
          <p:nvPr/>
        </p:nvSpPr>
        <p:spPr bwMode="auto">
          <a:xfrm>
            <a:off x="-65585" y="3510306"/>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sp>
        <p:nvSpPr>
          <p:cNvPr id="84" name="Textfeld 83"/>
          <p:cNvSpPr txBox="1"/>
          <p:nvPr/>
        </p:nvSpPr>
        <p:spPr>
          <a:xfrm>
            <a:off x="1283638" y="3405784"/>
            <a:ext cx="1632178"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Pierre </a:t>
            </a:r>
            <a:r>
              <a:rPr lang="de-DE" sz="1500" dirty="0" err="1" smtClean="0">
                <a:latin typeface="Verdana" pitchFamily="34" charset="0"/>
                <a:ea typeface="Verdana" pitchFamily="34" charset="0"/>
                <a:cs typeface="Verdana" pitchFamily="34" charset="0"/>
              </a:rPr>
              <a:t>Flourens</a:t>
            </a:r>
            <a:endParaRPr lang="de-DE" sz="1500" dirty="0" smtClean="0">
              <a:latin typeface="Verdana" pitchFamily="34" charset="0"/>
              <a:ea typeface="Verdana" pitchFamily="34" charset="0"/>
              <a:cs typeface="Verdana" pitchFamily="34" charset="0"/>
            </a:endParaRPr>
          </a:p>
          <a:p>
            <a:pPr algn="ctr"/>
            <a:r>
              <a:rPr lang="de-DE" sz="1500" dirty="0" smtClean="0">
                <a:latin typeface="Verdana" pitchFamily="34" charset="0"/>
                <a:ea typeface="Verdana" pitchFamily="34" charset="0"/>
                <a:cs typeface="Verdana" pitchFamily="34" charset="0"/>
              </a:rPr>
              <a:t>1794-1867</a:t>
            </a:r>
            <a:endParaRPr lang="de-DE" sz="1500" dirty="0">
              <a:latin typeface="Verdana" pitchFamily="34" charset="0"/>
              <a:ea typeface="Verdana" pitchFamily="34" charset="0"/>
              <a:cs typeface="Verdana" pitchFamily="34" charset="0"/>
            </a:endParaRPr>
          </a:p>
        </p:txBody>
      </p:sp>
      <p:sp>
        <p:nvSpPr>
          <p:cNvPr id="85" name="Textfeld 84"/>
          <p:cNvSpPr txBox="1"/>
          <p:nvPr/>
        </p:nvSpPr>
        <p:spPr>
          <a:xfrm>
            <a:off x="2339752" y="3861048"/>
            <a:ext cx="2191369"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J. </a:t>
            </a:r>
            <a:r>
              <a:rPr lang="de-DE" sz="1500" dirty="0" err="1" smtClean="0">
                <a:latin typeface="Verdana" pitchFamily="34" charset="0"/>
                <a:ea typeface="Verdana" pitchFamily="34" charset="0"/>
                <a:cs typeface="Verdana" pitchFamily="34" charset="0"/>
              </a:rPr>
              <a:t>Hughlings</a:t>
            </a:r>
            <a:r>
              <a:rPr lang="de-DE" sz="1500" dirty="0" smtClean="0">
                <a:latin typeface="Verdana" pitchFamily="34" charset="0"/>
                <a:ea typeface="Verdana" pitchFamily="34" charset="0"/>
                <a:cs typeface="Verdana" pitchFamily="34" charset="0"/>
              </a:rPr>
              <a:t> Jackson</a:t>
            </a:r>
          </a:p>
          <a:p>
            <a:pPr algn="ctr"/>
            <a:r>
              <a:rPr lang="de-DE" sz="1500" dirty="0" smtClean="0">
                <a:latin typeface="Verdana" pitchFamily="34" charset="0"/>
                <a:ea typeface="Verdana" pitchFamily="34" charset="0"/>
                <a:cs typeface="Verdana" pitchFamily="34" charset="0"/>
              </a:rPr>
              <a:t>1835-1911</a:t>
            </a:r>
            <a:endParaRPr lang="de-DE" sz="1500" dirty="0">
              <a:latin typeface="Verdana" pitchFamily="34" charset="0"/>
              <a:ea typeface="Verdana" pitchFamily="34" charset="0"/>
              <a:cs typeface="Verdana" pitchFamily="34" charset="0"/>
            </a:endParaRPr>
          </a:p>
        </p:txBody>
      </p:sp>
      <p:sp>
        <p:nvSpPr>
          <p:cNvPr id="86" name="Textfeld 85"/>
          <p:cNvSpPr txBox="1"/>
          <p:nvPr/>
        </p:nvSpPr>
        <p:spPr>
          <a:xfrm>
            <a:off x="4427984" y="3789040"/>
            <a:ext cx="1826269" cy="784830"/>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Pierre Paul </a:t>
            </a:r>
            <a:r>
              <a:rPr lang="de-DE" sz="1500" dirty="0" err="1" smtClean="0">
                <a:latin typeface="Verdana" pitchFamily="34" charset="0"/>
                <a:ea typeface="Verdana" pitchFamily="34" charset="0"/>
                <a:cs typeface="Verdana" pitchFamily="34" charset="0"/>
              </a:rPr>
              <a:t>Broca</a:t>
            </a:r>
            <a:endParaRPr lang="de-DE" sz="1500" dirty="0" smtClean="0">
              <a:latin typeface="Verdana" pitchFamily="34" charset="0"/>
              <a:ea typeface="Verdana" pitchFamily="34" charset="0"/>
              <a:cs typeface="Verdana" pitchFamily="34" charset="0"/>
            </a:endParaRPr>
          </a:p>
          <a:p>
            <a:pPr algn="ctr"/>
            <a:r>
              <a:rPr lang="de-DE" sz="1500" dirty="0" smtClean="0">
                <a:latin typeface="Verdana" pitchFamily="34" charset="0"/>
                <a:ea typeface="Verdana" pitchFamily="34" charset="0"/>
                <a:cs typeface="Verdana" pitchFamily="34" charset="0"/>
              </a:rPr>
              <a:t>1824-1880</a:t>
            </a:r>
          </a:p>
          <a:p>
            <a:pPr algn="ctr"/>
            <a:endParaRPr lang="de-DE" sz="1500" dirty="0">
              <a:latin typeface="Verdana" pitchFamily="34" charset="0"/>
              <a:ea typeface="Verdana" pitchFamily="34" charset="0"/>
              <a:cs typeface="Verdana" pitchFamily="34" charset="0"/>
            </a:endParaRPr>
          </a:p>
        </p:txBody>
      </p:sp>
      <p:pic>
        <p:nvPicPr>
          <p:cNvPr id="87" name="Picture 26"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901" y="2276872"/>
            <a:ext cx="1168852" cy="1613016"/>
          </a:xfrm>
          <a:prstGeom prst="rect">
            <a:avLst/>
          </a:prstGeom>
          <a:noFill/>
          <a:extLst>
            <a:ext uri="{909E8E84-426E-40DD-AFC4-6F175D3DCCD1}">
              <a14:hiddenFill xmlns:a14="http://schemas.microsoft.com/office/drawing/2010/main">
                <a:solidFill>
                  <a:srgbClr val="FFFFFF"/>
                </a:solidFill>
              </a14:hiddenFill>
            </a:ext>
          </a:extLst>
        </p:spPr>
      </p:pic>
      <p:sp>
        <p:nvSpPr>
          <p:cNvPr id="88" name="Textfeld 87"/>
          <p:cNvSpPr txBox="1"/>
          <p:nvPr/>
        </p:nvSpPr>
        <p:spPr>
          <a:xfrm>
            <a:off x="6124161" y="3933056"/>
            <a:ext cx="1515158"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Carl Wernicke</a:t>
            </a:r>
          </a:p>
          <a:p>
            <a:pPr algn="ctr"/>
            <a:r>
              <a:rPr lang="de-DE" sz="1500" dirty="0" smtClean="0">
                <a:latin typeface="Verdana" pitchFamily="34" charset="0"/>
                <a:ea typeface="Verdana" pitchFamily="34" charset="0"/>
                <a:cs typeface="Verdana" pitchFamily="34" charset="0"/>
              </a:rPr>
              <a:t>1848-1904</a:t>
            </a:r>
            <a:endParaRPr lang="de-DE" sz="1500" dirty="0">
              <a:latin typeface="Verdana" pitchFamily="34" charset="0"/>
              <a:ea typeface="Verdana" pitchFamily="34" charset="0"/>
              <a:cs typeface="Verdana" pitchFamily="34" charset="0"/>
            </a:endParaRPr>
          </a:p>
        </p:txBody>
      </p:sp>
      <p:pic>
        <p:nvPicPr>
          <p:cNvPr id="89" name="Picture 28"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114980"/>
            <a:ext cx="1076325" cy="1971676"/>
          </a:xfrm>
          <a:prstGeom prst="rect">
            <a:avLst/>
          </a:prstGeom>
          <a:noFill/>
          <a:extLst>
            <a:ext uri="{909E8E84-426E-40DD-AFC4-6F175D3DCCD1}">
              <a14:hiddenFill xmlns:a14="http://schemas.microsoft.com/office/drawing/2010/main">
                <a:solidFill>
                  <a:srgbClr val="FFFFFF"/>
                </a:solidFill>
              </a14:hiddenFill>
            </a:ext>
          </a:extLst>
        </p:spPr>
      </p:pic>
      <p:sp>
        <p:nvSpPr>
          <p:cNvPr id="90" name="Textfeld 89"/>
          <p:cNvSpPr txBox="1"/>
          <p:nvPr/>
        </p:nvSpPr>
        <p:spPr>
          <a:xfrm>
            <a:off x="7668344" y="4067780"/>
            <a:ext cx="1571392"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Gustav Fritsch</a:t>
            </a:r>
          </a:p>
          <a:p>
            <a:pPr algn="ctr"/>
            <a:r>
              <a:rPr lang="de-DE" sz="1500" dirty="0" smtClean="0">
                <a:latin typeface="Verdana" pitchFamily="34" charset="0"/>
                <a:ea typeface="Verdana" pitchFamily="34" charset="0"/>
                <a:cs typeface="Verdana" pitchFamily="34" charset="0"/>
              </a:rPr>
              <a:t>1838-1907</a:t>
            </a:r>
            <a:endParaRPr lang="de-DE" sz="1500" dirty="0">
              <a:latin typeface="Verdana" pitchFamily="34" charset="0"/>
              <a:ea typeface="Verdana" pitchFamily="34" charset="0"/>
              <a:cs typeface="Verdana" pitchFamily="34" charset="0"/>
            </a:endParaRPr>
          </a:p>
        </p:txBody>
      </p:sp>
      <p:sp>
        <p:nvSpPr>
          <p:cNvPr id="91" name="Textfeld 90"/>
          <p:cNvSpPr txBox="1"/>
          <p:nvPr/>
        </p:nvSpPr>
        <p:spPr>
          <a:xfrm>
            <a:off x="107504" y="6349186"/>
            <a:ext cx="1479892"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Eduard Hitzig</a:t>
            </a:r>
          </a:p>
          <a:p>
            <a:pPr algn="ctr"/>
            <a:r>
              <a:rPr lang="de-DE" sz="1500" dirty="0" smtClean="0">
                <a:latin typeface="Verdana" pitchFamily="34" charset="0"/>
                <a:ea typeface="Verdana" pitchFamily="34" charset="0"/>
                <a:cs typeface="Verdana" pitchFamily="34" charset="0"/>
              </a:rPr>
              <a:t>1838-1927</a:t>
            </a:r>
            <a:endParaRPr lang="de-DE" sz="1500" dirty="0">
              <a:latin typeface="Verdana" pitchFamily="34" charset="0"/>
              <a:ea typeface="Verdana" pitchFamily="34" charset="0"/>
              <a:cs typeface="Verdana" pitchFamily="34" charset="0"/>
            </a:endParaRPr>
          </a:p>
        </p:txBody>
      </p:sp>
      <p:sp>
        <p:nvSpPr>
          <p:cNvPr id="94" name="Rectangle 30"/>
          <p:cNvSpPr>
            <a:spLocks noChangeArrowheads="1"/>
          </p:cNvSpPr>
          <p:nvPr/>
        </p:nvSpPr>
        <p:spPr bwMode="auto">
          <a:xfrm>
            <a:off x="-65585" y="3373781"/>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sp>
        <p:nvSpPr>
          <p:cNvPr id="96" name="Textfeld 95"/>
          <p:cNvSpPr txBox="1"/>
          <p:nvPr/>
        </p:nvSpPr>
        <p:spPr>
          <a:xfrm>
            <a:off x="6096254" y="6381328"/>
            <a:ext cx="1449179" cy="553998"/>
          </a:xfrm>
          <a:prstGeom prst="rect">
            <a:avLst/>
          </a:prstGeom>
          <a:noFill/>
        </p:spPr>
        <p:txBody>
          <a:bodyPr wrap="none" rtlCol="0">
            <a:spAutoFit/>
          </a:bodyPr>
          <a:lstStyle/>
          <a:p>
            <a:pPr algn="ctr"/>
            <a:r>
              <a:rPr lang="es-ES" sz="1500" dirty="0" smtClean="0">
                <a:latin typeface="Verdana" pitchFamily="34" charset="0"/>
                <a:ea typeface="Verdana" pitchFamily="34" charset="0"/>
                <a:cs typeface="Verdana" pitchFamily="34" charset="0"/>
              </a:rPr>
              <a:t>K. S. </a:t>
            </a:r>
            <a:r>
              <a:rPr lang="es-ES" sz="1500" dirty="0" err="1" smtClean="0">
                <a:latin typeface="Verdana" pitchFamily="34" charset="0"/>
                <a:ea typeface="Verdana" pitchFamily="34" charset="0"/>
                <a:cs typeface="Verdana" pitchFamily="34" charset="0"/>
              </a:rPr>
              <a:t>Lashley</a:t>
            </a:r>
            <a:endParaRPr lang="es-ES" sz="1500" dirty="0" smtClean="0">
              <a:latin typeface="Verdana" pitchFamily="34" charset="0"/>
              <a:ea typeface="Verdana" pitchFamily="34" charset="0"/>
              <a:cs typeface="Verdana" pitchFamily="34" charset="0"/>
            </a:endParaRPr>
          </a:p>
          <a:p>
            <a:pPr algn="ctr"/>
            <a:r>
              <a:rPr lang="es-ES" sz="1500" dirty="0" smtClean="0">
                <a:latin typeface="Verdana" pitchFamily="34" charset="0"/>
                <a:ea typeface="Verdana" pitchFamily="34" charset="0"/>
                <a:cs typeface="Verdana" pitchFamily="34" charset="0"/>
              </a:rPr>
              <a:t>1890-1958</a:t>
            </a:r>
            <a:endParaRPr lang="de-DE" sz="1500" dirty="0">
              <a:latin typeface="Verdana" pitchFamily="34" charset="0"/>
              <a:ea typeface="Verdana" pitchFamily="34" charset="0"/>
              <a:cs typeface="Verdana" pitchFamily="34" charset="0"/>
            </a:endParaRPr>
          </a:p>
        </p:txBody>
      </p:sp>
      <p:sp>
        <p:nvSpPr>
          <p:cNvPr id="97" name="Textfeld 96"/>
          <p:cNvSpPr txBox="1"/>
          <p:nvPr/>
        </p:nvSpPr>
        <p:spPr>
          <a:xfrm>
            <a:off x="7524328" y="6331386"/>
            <a:ext cx="1617879" cy="553998"/>
          </a:xfrm>
          <a:prstGeom prst="rect">
            <a:avLst/>
          </a:prstGeom>
          <a:noFill/>
        </p:spPr>
        <p:txBody>
          <a:bodyPr wrap="none" rtlCol="0">
            <a:spAutoFit/>
          </a:bodyPr>
          <a:lstStyle/>
          <a:p>
            <a:pPr algn="ctr"/>
            <a:r>
              <a:rPr lang="es-ES" sz="1500" dirty="0" smtClean="0">
                <a:latin typeface="Verdana" pitchFamily="34" charset="0"/>
                <a:ea typeface="Verdana" pitchFamily="34" charset="0"/>
                <a:cs typeface="Verdana" pitchFamily="34" charset="0"/>
              </a:rPr>
              <a:t>Wilder </a:t>
            </a:r>
            <a:r>
              <a:rPr lang="es-ES" sz="1500" dirty="0" err="1" smtClean="0">
                <a:latin typeface="Verdana" pitchFamily="34" charset="0"/>
                <a:ea typeface="Verdana" pitchFamily="34" charset="0"/>
                <a:cs typeface="Verdana" pitchFamily="34" charset="0"/>
              </a:rPr>
              <a:t>Penfield</a:t>
            </a:r>
            <a:endParaRPr lang="es-ES" sz="1500" dirty="0" smtClean="0">
              <a:latin typeface="Verdana" pitchFamily="34" charset="0"/>
              <a:ea typeface="Verdana" pitchFamily="34" charset="0"/>
              <a:cs typeface="Verdana" pitchFamily="34" charset="0"/>
            </a:endParaRPr>
          </a:p>
          <a:p>
            <a:pPr algn="ctr"/>
            <a:r>
              <a:rPr lang="es-ES" sz="1500" dirty="0" smtClean="0">
                <a:latin typeface="Verdana" pitchFamily="34" charset="0"/>
                <a:ea typeface="Verdana" pitchFamily="34" charset="0"/>
                <a:cs typeface="Verdana" pitchFamily="34" charset="0"/>
              </a:rPr>
              <a:t>1891-1976</a:t>
            </a:r>
            <a:endParaRPr lang="de-DE" sz="1500" dirty="0">
              <a:latin typeface="Verdana" pitchFamily="34" charset="0"/>
              <a:ea typeface="Verdana" pitchFamily="34" charset="0"/>
              <a:cs typeface="Verdana" pitchFamily="34" charset="0"/>
            </a:endParaRPr>
          </a:p>
        </p:txBody>
      </p:sp>
      <p:pic>
        <p:nvPicPr>
          <p:cNvPr id="98" name="Picture 10" descr="http://www.columbia.edu/cu/psychology/courses/1010/mangels/neuro/history/spurzhm.gif"/>
          <p:cNvPicPr>
            <a:picLocks noChangeAspect="1" noChangeArrowheads="1"/>
          </p:cNvPicPr>
          <p:nvPr/>
        </p:nvPicPr>
        <p:blipFill rotWithShape="1">
          <a:blip r:embed="rId22">
            <a:extLst>
              <a:ext uri="{28A0092B-C50C-407E-A947-70E740481C1C}">
                <a14:useLocalDpi xmlns:a14="http://schemas.microsoft.com/office/drawing/2010/main" val="0"/>
              </a:ext>
            </a:extLst>
          </a:blip>
          <a:srcRect b="38380"/>
          <a:stretch/>
        </p:blipFill>
        <p:spPr bwMode="auto">
          <a:xfrm>
            <a:off x="8028384" y="209885"/>
            <a:ext cx="1123950" cy="1050603"/>
          </a:xfrm>
          <a:prstGeom prst="rect">
            <a:avLst/>
          </a:prstGeom>
          <a:noFill/>
          <a:extLst>
            <a:ext uri="{909E8E84-426E-40DD-AFC4-6F175D3DCCD1}">
              <a14:hiddenFill xmlns:a14="http://schemas.microsoft.com/office/drawing/2010/main">
                <a:solidFill>
                  <a:srgbClr val="FFFFFF"/>
                </a:solidFill>
              </a14:hiddenFill>
            </a:ext>
          </a:extLst>
        </p:spPr>
      </p:pic>
      <p:sp>
        <p:nvSpPr>
          <p:cNvPr id="99" name="Textfeld 98"/>
          <p:cNvSpPr txBox="1"/>
          <p:nvPr/>
        </p:nvSpPr>
        <p:spPr>
          <a:xfrm>
            <a:off x="7934658" y="1268760"/>
            <a:ext cx="1245854" cy="784830"/>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Johannes</a:t>
            </a:r>
          </a:p>
          <a:p>
            <a:pPr algn="ctr"/>
            <a:r>
              <a:rPr lang="de-DE" sz="1500" dirty="0" err="1" smtClean="0">
                <a:latin typeface="Verdana" pitchFamily="34" charset="0"/>
                <a:ea typeface="Verdana" pitchFamily="34" charset="0"/>
                <a:cs typeface="Verdana" pitchFamily="34" charset="0"/>
              </a:rPr>
              <a:t>Spurzheim</a:t>
            </a:r>
            <a:endParaRPr lang="de-DE" sz="1500" dirty="0" smtClean="0">
              <a:latin typeface="Verdana" pitchFamily="34" charset="0"/>
              <a:ea typeface="Verdana" pitchFamily="34" charset="0"/>
              <a:cs typeface="Verdana" pitchFamily="34" charset="0"/>
            </a:endParaRPr>
          </a:p>
          <a:p>
            <a:pPr algn="ctr"/>
            <a:r>
              <a:rPr lang="de-DE" sz="1500" dirty="0" smtClean="0">
                <a:latin typeface="Verdana" pitchFamily="34" charset="0"/>
                <a:ea typeface="Verdana" pitchFamily="34" charset="0"/>
                <a:cs typeface="Verdana" pitchFamily="34" charset="0"/>
              </a:rPr>
              <a:t>1776-1832</a:t>
            </a:r>
            <a:endParaRPr lang="de-DE" sz="15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8797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ERICE </a:t>
            </a:r>
            <a:r>
              <a:rPr lang="en-US" sz="2100" b="1" dirty="0" smtClean="0">
                <a:solidFill>
                  <a:srgbClr val="000000"/>
                </a:solidFill>
                <a:latin typeface="+mn-lt"/>
              </a:rPr>
              <a:t>2013: </a:t>
            </a:r>
          </a:p>
          <a:p>
            <a:pPr algn="ctr">
              <a:spcBef>
                <a:spcPct val="50000"/>
              </a:spcBef>
            </a:pPr>
            <a:r>
              <a:rPr lang="en-US" sz="2100" b="1" dirty="0" smtClean="0">
                <a:solidFill>
                  <a:srgbClr val="000000"/>
                </a:solidFill>
                <a:latin typeface="+mn-lt"/>
              </a:rPr>
              <a:t>Three talks on the brain and its function</a:t>
            </a:r>
            <a:endParaRPr lang="en-US" sz="2100" b="1" dirty="0">
              <a:solidFill>
                <a:srgbClr val="000000"/>
              </a:solidFill>
              <a:latin typeface="+mn-lt"/>
            </a:endParaRPr>
          </a:p>
        </p:txBody>
      </p:sp>
      <p:sp>
        <p:nvSpPr>
          <p:cNvPr id="101" name="Rechteck 100"/>
          <p:cNvSpPr/>
          <p:nvPr/>
        </p:nvSpPr>
        <p:spPr>
          <a:xfrm>
            <a:off x="340993" y="1916052"/>
            <a:ext cx="8478343" cy="4708981"/>
          </a:xfrm>
          <a:prstGeom prst="rect">
            <a:avLst/>
          </a:prstGeom>
        </p:spPr>
        <p:txBody>
          <a:bodyPr wrap="square">
            <a:spAutoFit/>
          </a:bodyPr>
          <a:lstStyle/>
          <a:p>
            <a:endParaRPr lang="de-DE" sz="2500" b="1" dirty="0" smtClean="0"/>
          </a:p>
          <a:p>
            <a:r>
              <a:rPr lang="de-DE" sz="2500" b="1" dirty="0" smtClean="0"/>
              <a:t>SUNDAY:	</a:t>
            </a:r>
            <a:r>
              <a:rPr lang="de-DE" sz="2500" b="1" dirty="0" err="1" smtClean="0"/>
              <a:t>Principles</a:t>
            </a:r>
            <a:r>
              <a:rPr lang="de-DE" sz="2500" b="1" dirty="0" smtClean="0"/>
              <a:t> </a:t>
            </a:r>
            <a:r>
              <a:rPr lang="de-DE" sz="2500" b="1" dirty="0" err="1" smtClean="0"/>
              <a:t>of</a:t>
            </a:r>
            <a:r>
              <a:rPr lang="de-DE" sz="2500" b="1" dirty="0" smtClean="0"/>
              <a:t> Brain </a:t>
            </a:r>
            <a:r>
              <a:rPr lang="de-DE" sz="2500" b="1" dirty="0" err="1" smtClean="0"/>
              <a:t>Anatomy&amp;Function</a:t>
            </a:r>
            <a:endParaRPr lang="de-DE" sz="2500" b="1" dirty="0" smtClean="0"/>
          </a:p>
          <a:p>
            <a:endParaRPr lang="de-DE" sz="2500" b="1" dirty="0"/>
          </a:p>
          <a:p>
            <a:endParaRPr lang="de-DE" sz="2500" b="1" dirty="0" smtClean="0"/>
          </a:p>
          <a:p>
            <a:r>
              <a:rPr lang="de-DE" sz="2500" b="1" dirty="0" smtClean="0"/>
              <a:t>MONDAY:</a:t>
            </a:r>
            <a:r>
              <a:rPr lang="de-DE" sz="2500" b="1" dirty="0" smtClean="0"/>
              <a:t>	</a:t>
            </a:r>
            <a:r>
              <a:rPr lang="de-DE" sz="2500" b="1" dirty="0" err="1" smtClean="0"/>
              <a:t>Neuroplasticity</a:t>
            </a:r>
            <a:endParaRPr lang="de-DE" sz="2500" b="1" dirty="0" smtClean="0"/>
          </a:p>
          <a:p>
            <a:endParaRPr lang="de-DE" sz="2500" b="1" dirty="0"/>
          </a:p>
          <a:p>
            <a:endParaRPr lang="de-DE" sz="2500" b="1" dirty="0" smtClean="0"/>
          </a:p>
          <a:p>
            <a:r>
              <a:rPr lang="de-DE" sz="2500" b="1" dirty="0" smtClean="0"/>
              <a:t>TUESDAY:</a:t>
            </a:r>
            <a:r>
              <a:rPr lang="de-DE" sz="2500" b="1" dirty="0" smtClean="0"/>
              <a:t>	</a:t>
            </a:r>
            <a:r>
              <a:rPr lang="de-DE" sz="2500" b="1" dirty="0" err="1" smtClean="0"/>
              <a:t>Why</a:t>
            </a:r>
            <a:r>
              <a:rPr lang="de-DE" sz="2500" b="1" dirty="0" smtClean="0"/>
              <a:t> do </a:t>
            </a:r>
            <a:r>
              <a:rPr lang="de-DE" sz="2500" b="1" dirty="0" err="1" smtClean="0"/>
              <a:t>we</a:t>
            </a:r>
            <a:r>
              <a:rPr lang="de-DE" sz="2500" b="1" dirty="0" smtClean="0"/>
              <a:t> </a:t>
            </a:r>
            <a:r>
              <a:rPr lang="de-DE" sz="2500" b="1" dirty="0" err="1" smtClean="0"/>
              <a:t>eat</a:t>
            </a:r>
            <a:r>
              <a:rPr lang="de-DE" sz="2500" b="1" dirty="0" smtClean="0"/>
              <a:t> </a:t>
            </a:r>
            <a:r>
              <a:rPr lang="de-DE" sz="2500" b="1" dirty="0" err="1" smtClean="0"/>
              <a:t>to</a:t>
            </a:r>
            <a:r>
              <a:rPr lang="de-DE" sz="2500" b="1" dirty="0" smtClean="0"/>
              <a:t> </a:t>
            </a:r>
            <a:r>
              <a:rPr lang="de-DE" sz="2500" b="1" dirty="0" err="1" smtClean="0"/>
              <a:t>much</a:t>
            </a:r>
            <a:r>
              <a:rPr lang="de-DE" sz="2500" b="1" dirty="0"/>
              <a:t>?</a:t>
            </a:r>
            <a:r>
              <a:rPr lang="de-DE" sz="2500" b="1" dirty="0" smtClean="0"/>
              <a:t> </a:t>
            </a:r>
          </a:p>
          <a:p>
            <a:endParaRPr lang="de-DE" sz="2500" dirty="0"/>
          </a:p>
          <a:p>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2754782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27" descr="Franz G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937" y="207723"/>
            <a:ext cx="7540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077913"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Example of Localism: Phrenology</a:t>
            </a:r>
            <a:endParaRPr lang="en-US" sz="2100" b="1" dirty="0">
              <a:solidFill>
                <a:srgbClr val="000000"/>
              </a:solidFill>
              <a:latin typeface="+mn-lt"/>
            </a:endParaRPr>
          </a:p>
        </p:txBody>
      </p:sp>
      <p:pic>
        <p:nvPicPr>
          <p:cNvPr id="9" name="Picture 25" descr="finger4"/>
          <p:cNvPicPr>
            <a:picLocks noChangeAspect="1" noChangeArrowheads="1"/>
          </p:cNvPicPr>
          <p:nvPr/>
        </p:nvPicPr>
        <p:blipFill>
          <a:blip r:embed="rId4">
            <a:extLst>
              <a:ext uri="{28A0092B-C50C-407E-A947-70E740481C1C}">
                <a14:useLocalDpi xmlns:a14="http://schemas.microsoft.com/office/drawing/2010/main" val="0"/>
              </a:ext>
            </a:extLst>
          </a:blip>
          <a:srcRect b="17032"/>
          <a:stretch>
            <a:fillRect/>
          </a:stretch>
        </p:blipFill>
        <p:spPr bwMode="auto">
          <a:xfrm>
            <a:off x="4845612" y="1603330"/>
            <a:ext cx="2952745" cy="459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37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27" descr="Franz G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937" y="207723"/>
            <a:ext cx="7540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077913"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Example of Localism: Phrenology</a:t>
            </a:r>
            <a:endParaRPr lang="en-US" sz="2100" b="1" dirty="0">
              <a:solidFill>
                <a:srgbClr val="000000"/>
              </a:solidFill>
              <a:latin typeface="+mn-lt"/>
            </a:endParaRPr>
          </a:p>
        </p:txBody>
      </p:sp>
      <p:grpSp>
        <p:nvGrpSpPr>
          <p:cNvPr id="6" name="Group 28"/>
          <p:cNvGrpSpPr>
            <a:grpSpLocks/>
          </p:cNvGrpSpPr>
          <p:nvPr/>
        </p:nvGrpSpPr>
        <p:grpSpPr bwMode="auto">
          <a:xfrm>
            <a:off x="1493089" y="1603330"/>
            <a:ext cx="6305267" cy="4599141"/>
            <a:chOff x="977" y="935"/>
            <a:chExt cx="4495" cy="3193"/>
          </a:xfrm>
        </p:grpSpPr>
        <p:pic>
          <p:nvPicPr>
            <p:cNvPr id="9" name="Picture 25" descr="finger4"/>
            <p:cNvPicPr>
              <a:picLocks noChangeAspect="1" noChangeArrowheads="1"/>
            </p:cNvPicPr>
            <p:nvPr/>
          </p:nvPicPr>
          <p:blipFill>
            <a:blip r:embed="rId4">
              <a:extLst>
                <a:ext uri="{28A0092B-C50C-407E-A947-70E740481C1C}">
                  <a14:useLocalDpi xmlns:a14="http://schemas.microsoft.com/office/drawing/2010/main" val="0"/>
                </a:ext>
              </a:extLst>
            </a:blip>
            <a:srcRect b="17032"/>
            <a:stretch>
              <a:fillRect/>
            </a:stretch>
          </p:blipFill>
          <p:spPr bwMode="auto">
            <a:xfrm>
              <a:off x="3367" y="935"/>
              <a:ext cx="2105" cy="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descr="finge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 y="935"/>
              <a:ext cx="1776" cy="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5428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4"/>
          <p:cNvSpPr>
            <a:spLocks noChangeArrowheads="1"/>
          </p:cNvSpPr>
          <p:nvPr/>
        </p:nvSpPr>
        <p:spPr bwMode="auto">
          <a:xfrm>
            <a:off x="4622171" y="1270000"/>
            <a:ext cx="3887787" cy="28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smtClean="0"/>
              <a:t>Holism</a:t>
            </a:r>
            <a:endParaRPr lang="en-US" b="1" dirty="0"/>
          </a:p>
          <a:p>
            <a:pPr algn="ctr"/>
            <a:endParaRPr lang="de-DE" dirty="0"/>
          </a:p>
          <a:p>
            <a:pPr algn="ctr"/>
            <a:r>
              <a:rPr lang="de-DE" sz="1900" dirty="0" smtClean="0"/>
              <a:t>The </a:t>
            </a:r>
            <a:r>
              <a:rPr lang="de-DE" sz="1900" dirty="0" err="1" smtClean="0"/>
              <a:t>brain</a:t>
            </a:r>
            <a:r>
              <a:rPr lang="de-DE" sz="1900" dirty="0" smtClean="0"/>
              <a:t> </a:t>
            </a:r>
            <a:r>
              <a:rPr lang="de-DE" sz="1900" dirty="0" err="1" smtClean="0"/>
              <a:t>can</a:t>
            </a:r>
            <a:r>
              <a:rPr lang="de-DE" sz="1900" dirty="0" smtClean="0"/>
              <a:t> </a:t>
            </a:r>
            <a:r>
              <a:rPr lang="de-DE" sz="1900" dirty="0" err="1" smtClean="0"/>
              <a:t>only</a:t>
            </a:r>
            <a:r>
              <a:rPr lang="de-DE" sz="1900" dirty="0" smtClean="0"/>
              <a:t> </a:t>
            </a:r>
            <a:r>
              <a:rPr lang="de-DE" sz="1900" dirty="0" err="1" smtClean="0"/>
              <a:t>seen</a:t>
            </a:r>
            <a:r>
              <a:rPr lang="de-DE" sz="1900" dirty="0" smtClean="0"/>
              <a:t> </a:t>
            </a:r>
            <a:r>
              <a:rPr lang="de-DE" sz="1900" dirty="0" err="1" smtClean="0"/>
              <a:t>as</a:t>
            </a:r>
            <a:r>
              <a:rPr lang="de-DE" sz="1900" dirty="0" smtClean="0"/>
              <a:t> </a:t>
            </a:r>
          </a:p>
          <a:p>
            <a:pPr algn="ctr"/>
            <a:r>
              <a:rPr lang="de-DE" sz="1900" dirty="0" err="1" smtClean="0"/>
              <a:t>one</a:t>
            </a:r>
            <a:r>
              <a:rPr lang="de-DE" sz="1900" dirty="0" smtClean="0"/>
              <a:t> </a:t>
            </a:r>
            <a:r>
              <a:rPr lang="de-DE" sz="1900" dirty="0" err="1" smtClean="0"/>
              <a:t>overall</a:t>
            </a:r>
            <a:r>
              <a:rPr lang="de-DE" sz="1900" dirty="0" smtClean="0"/>
              <a:t> </a:t>
            </a:r>
            <a:r>
              <a:rPr lang="de-DE" sz="1900" dirty="0" err="1" smtClean="0"/>
              <a:t>entity</a:t>
            </a:r>
            <a:r>
              <a:rPr lang="de-DE" sz="1900" dirty="0" smtClean="0"/>
              <a:t>. </a:t>
            </a:r>
            <a:r>
              <a:rPr lang="de-DE" sz="1900" dirty="0" err="1" smtClean="0"/>
              <a:t>Any</a:t>
            </a:r>
            <a:r>
              <a:rPr lang="de-DE" sz="1900" dirty="0" smtClean="0"/>
              <a:t> </a:t>
            </a:r>
            <a:r>
              <a:rPr lang="de-DE" sz="1900" dirty="0" err="1" smtClean="0"/>
              <a:t>subdivision</a:t>
            </a:r>
            <a:r>
              <a:rPr lang="de-DE" sz="1900" dirty="0" smtClean="0"/>
              <a:t> </a:t>
            </a:r>
            <a:r>
              <a:rPr lang="de-DE" sz="1900" dirty="0" err="1" smtClean="0"/>
              <a:t>into</a:t>
            </a:r>
            <a:r>
              <a:rPr lang="de-DE" sz="1900" dirty="0" smtClean="0"/>
              <a:t> </a:t>
            </a:r>
            <a:r>
              <a:rPr lang="de-DE" sz="1900" dirty="0" err="1" smtClean="0"/>
              <a:t>smaller</a:t>
            </a:r>
            <a:r>
              <a:rPr lang="de-DE" sz="1900" dirty="0" smtClean="0"/>
              <a:t> </a:t>
            </a:r>
            <a:r>
              <a:rPr lang="de-DE" sz="1900" dirty="0" err="1" smtClean="0"/>
              <a:t>units</a:t>
            </a:r>
            <a:r>
              <a:rPr lang="de-DE" sz="1900" dirty="0" smtClean="0"/>
              <a:t> / </a:t>
            </a:r>
            <a:r>
              <a:rPr lang="de-DE" sz="1900" dirty="0" err="1" smtClean="0"/>
              <a:t>problems</a:t>
            </a:r>
            <a:r>
              <a:rPr lang="de-DE" sz="1900" dirty="0" smtClean="0"/>
              <a:t> (</a:t>
            </a:r>
            <a:r>
              <a:rPr lang="de-DE" sz="1900" dirty="0" err="1" smtClean="0"/>
              <a:t>Reductionism</a:t>
            </a:r>
            <a:r>
              <a:rPr lang="de-DE" sz="1900" dirty="0" smtClean="0"/>
              <a:t>)</a:t>
            </a:r>
            <a:endParaRPr lang="de-DE" sz="1900" dirty="0"/>
          </a:p>
          <a:p>
            <a:pPr algn="ctr"/>
            <a:r>
              <a:rPr lang="de-DE" sz="1900" dirty="0" err="1"/>
              <a:t>c</a:t>
            </a:r>
            <a:r>
              <a:rPr lang="de-DE" sz="1900" dirty="0" err="1" smtClean="0"/>
              <a:t>annot</a:t>
            </a:r>
            <a:r>
              <a:rPr lang="de-DE" sz="1900" dirty="0" smtClean="0"/>
              <a:t> </a:t>
            </a:r>
            <a:r>
              <a:rPr lang="de-DE" sz="1900" dirty="0" err="1" smtClean="0"/>
              <a:t>achieve</a:t>
            </a:r>
            <a:r>
              <a:rPr lang="de-DE" sz="1900" dirty="0" smtClean="0"/>
              <a:t> an </a:t>
            </a:r>
            <a:r>
              <a:rPr lang="de-DE" sz="1900" dirty="0" err="1" smtClean="0"/>
              <a:t>adequate</a:t>
            </a:r>
            <a:r>
              <a:rPr lang="de-DE" sz="1900" dirty="0" smtClean="0"/>
              <a:t> </a:t>
            </a:r>
            <a:r>
              <a:rPr lang="de-DE" sz="1900" dirty="0" err="1" smtClean="0"/>
              <a:t>description</a:t>
            </a:r>
            <a:r>
              <a:rPr lang="de-DE" sz="1900" dirty="0" smtClean="0"/>
              <a:t> </a:t>
            </a:r>
            <a:r>
              <a:rPr lang="de-DE" sz="1900" dirty="0" err="1" smtClean="0"/>
              <a:t>of</a:t>
            </a:r>
            <a:r>
              <a:rPr lang="de-DE" sz="1900" dirty="0" smtClean="0"/>
              <a:t> </a:t>
            </a:r>
            <a:r>
              <a:rPr lang="de-DE" sz="1900" dirty="0" err="1" smtClean="0"/>
              <a:t>the</a:t>
            </a:r>
            <a:r>
              <a:rPr lang="de-DE" sz="1900" dirty="0" smtClean="0"/>
              <a:t> </a:t>
            </a:r>
            <a:r>
              <a:rPr lang="de-DE" sz="1900" dirty="0" err="1" smtClean="0"/>
              <a:t>integrated</a:t>
            </a:r>
            <a:r>
              <a:rPr lang="de-DE" sz="1900" dirty="0" smtClean="0"/>
              <a:t> </a:t>
            </a:r>
          </a:p>
          <a:p>
            <a:pPr algn="ctr"/>
            <a:r>
              <a:rPr lang="de-DE" sz="1900" dirty="0" smtClean="0"/>
              <a:t>“</a:t>
            </a:r>
            <a:r>
              <a:rPr lang="de-DE" sz="1900" dirty="0" err="1" smtClean="0"/>
              <a:t>whole</a:t>
            </a:r>
            <a:r>
              <a:rPr lang="de-DE" sz="1900" dirty="0" smtClean="0"/>
              <a:t>“</a:t>
            </a:r>
            <a:endParaRPr lang="en-US" dirty="0"/>
          </a:p>
        </p:txBody>
      </p:sp>
      <p:pic>
        <p:nvPicPr>
          <p:cNvPr id="1639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249" y="4286381"/>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040335"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Localism versus Holism</a:t>
            </a:r>
            <a:endParaRPr lang="en-US" sz="2100" b="1" dirty="0">
              <a:solidFill>
                <a:srgbClr val="000000"/>
              </a:solidFill>
              <a:latin typeface="+mn-lt"/>
            </a:endParaRPr>
          </a:p>
        </p:txBody>
      </p:sp>
      <p:sp>
        <p:nvSpPr>
          <p:cNvPr id="8" name="Rectangle 16"/>
          <p:cNvSpPr>
            <a:spLocks noChangeArrowheads="1"/>
          </p:cNvSpPr>
          <p:nvPr/>
        </p:nvSpPr>
        <p:spPr bwMode="auto">
          <a:xfrm>
            <a:off x="589921" y="1270000"/>
            <a:ext cx="388778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smtClean="0"/>
              <a:t>Localism</a:t>
            </a:r>
          </a:p>
          <a:p>
            <a:pPr algn="ctr"/>
            <a:endParaRPr lang="de-DE" dirty="0"/>
          </a:p>
          <a:p>
            <a:pPr algn="ctr"/>
            <a:r>
              <a:rPr lang="de-DE" sz="1900" dirty="0" smtClean="0"/>
              <a:t>Key </a:t>
            </a:r>
            <a:r>
              <a:rPr lang="de-DE" sz="1900" dirty="0" err="1" smtClean="0"/>
              <a:t>functions</a:t>
            </a:r>
            <a:endParaRPr lang="de-DE" sz="1900" dirty="0" smtClean="0"/>
          </a:p>
          <a:p>
            <a:pPr algn="ctr"/>
            <a:r>
              <a:rPr lang="de-DE" sz="1900" dirty="0" err="1" smtClean="0"/>
              <a:t>of</a:t>
            </a:r>
            <a:r>
              <a:rPr lang="de-DE" sz="1900" dirty="0" smtClean="0"/>
              <a:t> </a:t>
            </a:r>
            <a:r>
              <a:rPr lang="de-DE" sz="1900" dirty="0" err="1" smtClean="0"/>
              <a:t>the</a:t>
            </a:r>
            <a:r>
              <a:rPr lang="de-DE" sz="1900" dirty="0" smtClean="0"/>
              <a:t> Brain</a:t>
            </a:r>
          </a:p>
          <a:p>
            <a:pPr algn="ctr"/>
            <a:r>
              <a:rPr lang="de-DE" sz="1900" dirty="0" smtClean="0"/>
              <a:t>(</a:t>
            </a:r>
            <a:r>
              <a:rPr lang="de-DE" sz="1900" dirty="0" err="1" smtClean="0"/>
              <a:t>language</a:t>
            </a:r>
            <a:r>
              <a:rPr lang="de-DE" sz="1900" dirty="0" smtClean="0"/>
              <a:t>, </a:t>
            </a:r>
            <a:r>
              <a:rPr lang="de-DE" sz="1900" dirty="0" err="1" smtClean="0"/>
              <a:t>motor</a:t>
            </a:r>
            <a:r>
              <a:rPr lang="de-DE" sz="1900" dirty="0" smtClean="0"/>
              <a:t> </a:t>
            </a:r>
            <a:r>
              <a:rPr lang="de-DE" sz="1900" dirty="0" err="1" smtClean="0"/>
              <a:t>function</a:t>
            </a:r>
            <a:r>
              <a:rPr lang="de-DE" sz="1900" dirty="0" smtClean="0"/>
              <a:t> etc.)</a:t>
            </a:r>
          </a:p>
          <a:p>
            <a:pPr algn="ctr"/>
            <a:r>
              <a:rPr lang="de-DE" sz="1900" dirty="0" err="1" smtClean="0"/>
              <a:t>can</a:t>
            </a:r>
            <a:r>
              <a:rPr lang="de-DE" sz="1900" dirty="0" smtClean="0"/>
              <a:t> </a:t>
            </a:r>
            <a:r>
              <a:rPr lang="de-DE" sz="1900" dirty="0" err="1" smtClean="0"/>
              <a:t>be</a:t>
            </a:r>
            <a:r>
              <a:rPr lang="de-DE" sz="1900" dirty="0" smtClean="0"/>
              <a:t> </a:t>
            </a:r>
            <a:r>
              <a:rPr lang="de-DE" sz="1900" dirty="0" err="1" smtClean="0"/>
              <a:t>ascribed</a:t>
            </a:r>
            <a:r>
              <a:rPr lang="de-DE" sz="1900" dirty="0" smtClean="0"/>
              <a:t> </a:t>
            </a:r>
            <a:r>
              <a:rPr lang="de-DE" sz="1900" dirty="0" err="1" smtClean="0"/>
              <a:t>to</a:t>
            </a:r>
            <a:r>
              <a:rPr lang="de-DE" sz="1900" dirty="0" smtClean="0"/>
              <a:t> </a:t>
            </a:r>
            <a:endParaRPr lang="de-DE" sz="1900" dirty="0"/>
          </a:p>
          <a:p>
            <a:pPr algn="ctr"/>
            <a:r>
              <a:rPr lang="de-DE" sz="1900" dirty="0" smtClean="0"/>
              <a:t>„</a:t>
            </a:r>
            <a:r>
              <a:rPr lang="de-DE" sz="1900" dirty="0" err="1" smtClean="0"/>
              <a:t>neural</a:t>
            </a:r>
            <a:r>
              <a:rPr lang="de-DE" sz="1900" dirty="0" smtClean="0"/>
              <a:t> </a:t>
            </a:r>
            <a:r>
              <a:rPr lang="de-DE" sz="1900" dirty="0" err="1" smtClean="0"/>
              <a:t>correlates</a:t>
            </a:r>
            <a:r>
              <a:rPr lang="de-DE" sz="1900" dirty="0" smtClean="0"/>
              <a:t>“</a:t>
            </a:r>
            <a:endParaRPr lang="de-DE" sz="1900" dirty="0"/>
          </a:p>
          <a:p>
            <a:pPr algn="ctr"/>
            <a:r>
              <a:rPr lang="de-DE" sz="1900" dirty="0"/>
              <a:t>i</a:t>
            </a:r>
            <a:r>
              <a:rPr lang="de-DE" sz="1900" dirty="0" smtClean="0"/>
              <a:t>n </a:t>
            </a:r>
            <a:r>
              <a:rPr lang="de-DE" sz="1900" dirty="0" err="1" smtClean="0"/>
              <a:t>specified</a:t>
            </a:r>
            <a:r>
              <a:rPr lang="de-DE" sz="1900" dirty="0" smtClean="0"/>
              <a:t> </a:t>
            </a:r>
            <a:r>
              <a:rPr lang="de-DE" sz="1900" dirty="0" err="1" smtClean="0"/>
              <a:t>brain</a:t>
            </a:r>
            <a:r>
              <a:rPr lang="de-DE" sz="1900" dirty="0" smtClean="0"/>
              <a:t> </a:t>
            </a:r>
            <a:r>
              <a:rPr lang="de-DE" sz="1900" dirty="0" err="1" smtClean="0"/>
              <a:t>areas</a:t>
            </a:r>
            <a:endParaRPr lang="de-DE" sz="1900" dirty="0"/>
          </a:p>
          <a:p>
            <a:pPr algn="ctr"/>
            <a:endParaRPr lang="en-US" dirty="0"/>
          </a:p>
        </p:txBody>
      </p:sp>
      <p:pic>
        <p:nvPicPr>
          <p:cNvPr id="9" name="Picture 26" descr="finge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691" y="4131103"/>
            <a:ext cx="1184735" cy="21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5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obelprizewatch.files.wordpress.com/2011/12/cajal-chick-cerebell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02" y="1328057"/>
            <a:ext cx="7402657" cy="43379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40335"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Localism versus Holism: Connectivity</a:t>
            </a:r>
            <a:endParaRPr lang="en-US" sz="2100" b="1" dirty="0">
              <a:solidFill>
                <a:srgbClr val="000000"/>
              </a:solidFill>
              <a:latin typeface="+mn-lt"/>
            </a:endParaRPr>
          </a:p>
        </p:txBody>
      </p:sp>
    </p:spTree>
    <p:extLst>
      <p:ext uri="{BB962C8B-B14F-4D97-AF65-F5344CB8AC3E}">
        <p14:creationId xmlns:p14="http://schemas.microsoft.com/office/powerpoint/2010/main" val="2495612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solidFill>
                <a:schemeClr val="bg2"/>
              </a:solidFill>
            </a:endParaRPr>
          </a:p>
          <a:p>
            <a:pPr algn="ctr"/>
            <a:r>
              <a:rPr lang="de-DE" sz="2500" b="1" dirty="0" err="1" smtClean="0"/>
              <a:t>Holism</a:t>
            </a:r>
            <a:r>
              <a:rPr lang="de-DE" sz="2500" b="1" dirty="0" smtClean="0"/>
              <a:t> versus </a:t>
            </a:r>
            <a:r>
              <a:rPr lang="de-DE" sz="2500" b="1" dirty="0" err="1" smtClean="0"/>
              <a:t>Localism</a:t>
            </a:r>
            <a:endParaRPr lang="de-DE" sz="2500" b="1" dirty="0" smtClean="0"/>
          </a:p>
          <a:p>
            <a:pPr algn="ctr"/>
            <a:endParaRPr lang="de-DE" sz="2500" b="1" dirty="0" smtClean="0"/>
          </a:p>
          <a:p>
            <a:pPr algn="ctr"/>
            <a:endParaRPr lang="de-DE" sz="2500" dirty="0"/>
          </a:p>
          <a:p>
            <a:pPr algn="ctr"/>
            <a:endParaRPr lang="de-DE" sz="2500" dirty="0"/>
          </a:p>
        </p:txBody>
      </p:sp>
      <p:sp>
        <p:nvSpPr>
          <p:cNvPr id="7"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1131997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044" y="1341438"/>
            <a:ext cx="50212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5"/>
          <p:cNvSpPr>
            <a:spLocks noChangeArrowheads="1"/>
          </p:cNvSpPr>
          <p:nvPr/>
        </p:nvSpPr>
        <p:spPr bwMode="auto">
          <a:xfrm>
            <a:off x="1397480" y="5756154"/>
            <a:ext cx="6211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79438" indent="-579438" algn="ctr" eaLnBrk="0" hangingPunct="0"/>
            <a:r>
              <a:rPr lang="de-DE" dirty="0" smtClean="0">
                <a:latin typeface="Tahoma" pitchFamily="34" charset="0"/>
              </a:rPr>
              <a:t>The Brain </a:t>
            </a:r>
            <a:r>
              <a:rPr lang="de-DE" dirty="0" err="1" smtClean="0">
                <a:latin typeface="Tahoma" pitchFamily="34" charset="0"/>
              </a:rPr>
              <a:t>as</a:t>
            </a:r>
            <a:r>
              <a:rPr lang="de-DE" dirty="0" smtClean="0">
                <a:latin typeface="Tahoma" pitchFamily="34" charset="0"/>
              </a:rPr>
              <a:t> a Small World </a:t>
            </a:r>
            <a:r>
              <a:rPr lang="de-DE" dirty="0" err="1" smtClean="0">
                <a:latin typeface="Tahoma" pitchFamily="34" charset="0"/>
              </a:rPr>
              <a:t>Structure</a:t>
            </a:r>
            <a:endParaRPr lang="de-DE" dirty="0">
              <a:latin typeface="Tahoma" pitchFamily="34" charset="0"/>
            </a:endParaRPr>
          </a:p>
        </p:txBody>
      </p:sp>
      <p:sp>
        <p:nvSpPr>
          <p:cNvPr id="7" name="Rectangle 3"/>
          <p:cNvSpPr>
            <a:spLocks noChangeArrowheads="1"/>
          </p:cNvSpPr>
          <p:nvPr/>
        </p:nvSpPr>
        <p:spPr bwMode="auto">
          <a:xfrm>
            <a:off x="1040335"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Localism versus Holism: Connectivity</a:t>
            </a:r>
            <a:endParaRPr lang="en-US" sz="2100" b="1" dirty="0">
              <a:solidFill>
                <a:srgbClr val="000000"/>
              </a:solidFill>
              <a:latin typeface="+mn-lt"/>
            </a:endParaRPr>
          </a:p>
        </p:txBody>
      </p:sp>
    </p:spTree>
    <p:extLst>
      <p:ext uri="{BB962C8B-B14F-4D97-AF65-F5344CB8AC3E}">
        <p14:creationId xmlns:p14="http://schemas.microsoft.com/office/powerpoint/2010/main" val="3086516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040335"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Small World Connectivity</a:t>
            </a:r>
            <a:endParaRPr lang="en-US" sz="2100" b="1" dirty="0">
              <a:solidFill>
                <a:srgbClr val="000000"/>
              </a:solidFill>
              <a:latin typeface="+mn-lt"/>
            </a:endParaRPr>
          </a:p>
        </p:txBody>
      </p:sp>
      <p:pic>
        <p:nvPicPr>
          <p:cNvPr id="3074" name="Picture 2" descr="http://www.roninstrategy.com/wp-content/uploads/2012/07/small-world-netwo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211" y="1588768"/>
            <a:ext cx="5032114" cy="440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29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040335" y="408897"/>
            <a:ext cx="707653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Small World Connectivity</a:t>
            </a:r>
            <a:endParaRPr lang="en-US" sz="2100" b="1" dirty="0">
              <a:solidFill>
                <a:srgbClr val="000000"/>
              </a:solidFill>
              <a:latin typeface="+mn-lt"/>
            </a:endParaRPr>
          </a:p>
        </p:txBody>
      </p:sp>
      <p:pic>
        <p:nvPicPr>
          <p:cNvPr id="4098" name="Picture 2" descr="http://www.incf.org/about/who-we-are/nodes/switzerland/brainnetwo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694" y="1265130"/>
            <a:ext cx="5969299" cy="489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6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785378"/>
          </a:xfrm>
          <a:prstGeom prst="rect">
            <a:avLst/>
          </a:prstGeom>
        </p:spPr>
        <p:txBody>
          <a:bodyPr wrap="square">
            <a:spAutoFit/>
          </a:bodyPr>
          <a:lstStyle/>
          <a:p>
            <a:pPr algn="ctr"/>
            <a:endParaRPr lang="de-DE" sz="2500" b="1" dirty="0" smtClean="0">
              <a:solidFill>
                <a:schemeClr val="bg2"/>
              </a:solidFill>
            </a:endParaRPr>
          </a:p>
          <a:p>
            <a:pPr algn="ctr"/>
            <a:r>
              <a:rPr lang="de-DE" sz="2500" b="1" dirty="0" err="1" smtClean="0"/>
              <a:t>Holism</a:t>
            </a:r>
            <a:r>
              <a:rPr lang="de-DE" sz="2500" b="1" dirty="0" smtClean="0"/>
              <a:t> versus </a:t>
            </a:r>
            <a:r>
              <a:rPr lang="de-DE" sz="2500" b="1" dirty="0" err="1" smtClean="0"/>
              <a:t>Localism</a:t>
            </a:r>
            <a:endParaRPr lang="de-DE" sz="2500" b="1" dirty="0"/>
          </a:p>
          <a:p>
            <a:pPr algn="ctr"/>
            <a:endParaRPr lang="de-DE" sz="2500" b="1" dirty="0" smtClean="0"/>
          </a:p>
          <a:p>
            <a:pPr algn="ctr"/>
            <a:r>
              <a:rPr lang="de-DE" sz="2500" b="1" dirty="0" smtClean="0"/>
              <a:t>Most </a:t>
            </a:r>
            <a:r>
              <a:rPr lang="de-DE" sz="2500" b="1" dirty="0" err="1" smtClean="0"/>
              <a:t>favored</a:t>
            </a:r>
            <a:r>
              <a:rPr lang="de-DE" sz="2500" b="1" dirty="0" smtClean="0"/>
              <a:t> </a:t>
            </a:r>
            <a:r>
              <a:rPr lang="de-DE" sz="2500" b="1" dirty="0" err="1" smtClean="0"/>
              <a:t>model</a:t>
            </a:r>
            <a:r>
              <a:rPr lang="de-DE" sz="2500" b="1" dirty="0" smtClean="0"/>
              <a:t> </a:t>
            </a:r>
            <a:r>
              <a:rPr lang="de-DE" sz="2500" b="1" dirty="0" err="1" smtClean="0"/>
              <a:t>today</a:t>
            </a:r>
            <a:r>
              <a:rPr lang="de-DE" sz="2500" b="1" dirty="0" smtClean="0"/>
              <a:t>: Small World </a:t>
            </a:r>
            <a:r>
              <a:rPr lang="de-DE" sz="2500" b="1" dirty="0" err="1" smtClean="0"/>
              <a:t>Connectome</a:t>
            </a:r>
            <a:r>
              <a:rPr lang="de-DE" sz="2500" b="1" dirty="0" smtClean="0"/>
              <a:t> </a:t>
            </a:r>
          </a:p>
          <a:p>
            <a:pPr algn="ctr"/>
            <a:endParaRPr lang="de-DE" sz="2500" b="1" dirty="0" smtClean="0"/>
          </a:p>
          <a:p>
            <a:pPr algn="ctr"/>
            <a:endParaRPr lang="de-DE" sz="2500" dirty="0"/>
          </a:p>
          <a:p>
            <a:pPr algn="ctr"/>
            <a:endParaRPr lang="de-DE" sz="2500" dirty="0"/>
          </a:p>
        </p:txBody>
      </p:sp>
      <p:sp>
        <p:nvSpPr>
          <p:cNvPr id="7"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err="1" smtClean="0">
                <a:solidFill>
                  <a:srgbClr val="000000"/>
                </a:solidFill>
                <a:latin typeface="+mn-lt"/>
              </a:rPr>
              <a:t>The“Classical</a:t>
            </a:r>
            <a:r>
              <a:rPr lang="en-US" sz="2100" b="1" dirty="0" smtClean="0">
                <a:solidFill>
                  <a:srgbClr val="000000"/>
                </a:solidFill>
                <a:latin typeface="+mn-lt"/>
              </a:rPr>
              <a:t>”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17451021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324261"/>
          </a:xfrm>
          <a:prstGeom prst="rect">
            <a:avLst/>
          </a:prstGeom>
        </p:spPr>
        <p:txBody>
          <a:bodyPr wrap="square">
            <a:spAutoFit/>
          </a:bodyPr>
          <a:lstStyle/>
          <a:p>
            <a:pPr algn="ctr"/>
            <a:endParaRPr lang="de-DE" sz="2500" b="1" dirty="0" smtClean="0">
              <a:solidFill>
                <a:schemeClr val="bg2"/>
              </a:solidFill>
            </a:endParaRPr>
          </a:p>
          <a:p>
            <a:pPr algn="ctr"/>
            <a:r>
              <a:rPr lang="de-DE" sz="2500" b="1" dirty="0" smtClean="0">
                <a:solidFill>
                  <a:schemeClr val="bg2"/>
                </a:solidFill>
              </a:rPr>
              <a:t>Site </a:t>
            </a:r>
            <a:r>
              <a:rPr lang="de-DE" sz="2500" b="1" dirty="0" err="1" smtClean="0">
                <a:solidFill>
                  <a:schemeClr val="bg2"/>
                </a:solidFill>
              </a:rPr>
              <a:t>of</a:t>
            </a:r>
            <a:r>
              <a:rPr lang="de-DE" sz="2500" b="1" dirty="0" smtClean="0">
                <a:solidFill>
                  <a:schemeClr val="bg2"/>
                </a:solidFill>
              </a:rPr>
              <a:t> Mental </a:t>
            </a:r>
            <a:r>
              <a:rPr lang="de-DE" sz="2500" b="1" dirty="0" err="1" smtClean="0">
                <a:solidFill>
                  <a:schemeClr val="bg2"/>
                </a:solidFill>
              </a:rPr>
              <a:t>Function</a:t>
            </a:r>
            <a:r>
              <a:rPr lang="de-DE" sz="2500" b="1" dirty="0" smtClean="0">
                <a:solidFill>
                  <a:schemeClr val="bg2"/>
                </a:solidFill>
              </a:rPr>
              <a:t> in </a:t>
            </a:r>
            <a:r>
              <a:rPr lang="de-DE" sz="2500" b="1" dirty="0" err="1" smtClean="0">
                <a:solidFill>
                  <a:schemeClr val="bg2"/>
                </a:solidFill>
              </a:rPr>
              <a:t>the</a:t>
            </a:r>
            <a:r>
              <a:rPr lang="de-DE" sz="2500" b="1" dirty="0" smtClean="0">
                <a:solidFill>
                  <a:schemeClr val="bg2"/>
                </a:solidFill>
              </a:rPr>
              <a:t> Body</a:t>
            </a:r>
          </a:p>
          <a:p>
            <a:pPr algn="ctr"/>
            <a:endParaRPr lang="de-DE" sz="2500" dirty="0">
              <a:solidFill>
                <a:schemeClr val="bg2"/>
              </a:solidFill>
            </a:endParaRPr>
          </a:p>
          <a:p>
            <a:pPr algn="ctr"/>
            <a:r>
              <a:rPr lang="de-DE" sz="2500" b="1" dirty="0" err="1">
                <a:solidFill>
                  <a:schemeClr val="bg2"/>
                </a:solidFill>
              </a:rPr>
              <a:t>Mind</a:t>
            </a:r>
            <a:r>
              <a:rPr lang="de-DE" sz="2500" b="1" dirty="0">
                <a:solidFill>
                  <a:schemeClr val="bg2"/>
                </a:solidFill>
              </a:rPr>
              <a:t> versus Brain (</a:t>
            </a:r>
            <a:r>
              <a:rPr lang="de-DE" sz="2500" b="1" dirty="0" err="1">
                <a:solidFill>
                  <a:schemeClr val="bg2"/>
                </a:solidFill>
              </a:rPr>
              <a:t>Dualism</a:t>
            </a:r>
            <a:r>
              <a:rPr lang="de-DE" sz="2500" b="1" dirty="0">
                <a:solidFill>
                  <a:schemeClr val="bg2"/>
                </a:solidFill>
              </a:rPr>
              <a:t> </a:t>
            </a:r>
            <a:r>
              <a:rPr lang="de-DE" sz="2500" b="1" dirty="0" err="1">
                <a:solidFill>
                  <a:schemeClr val="bg2"/>
                </a:solidFill>
              </a:rPr>
              <a:t>Monism</a:t>
            </a:r>
            <a:r>
              <a:rPr lang="de-DE" sz="2500" b="1" dirty="0" smtClean="0">
                <a:solidFill>
                  <a:schemeClr val="bg2"/>
                </a:solidFill>
              </a:rPr>
              <a:t>)</a:t>
            </a:r>
            <a:endParaRPr lang="de-DE" sz="2500" dirty="0">
              <a:solidFill>
                <a:schemeClr val="bg2"/>
              </a:solidFill>
            </a:endParaRPr>
          </a:p>
          <a:p>
            <a:pPr algn="ctr"/>
            <a:endParaRPr lang="de-DE" sz="2500" b="1" dirty="0" smtClean="0">
              <a:solidFill>
                <a:schemeClr val="bg2"/>
              </a:solidFill>
            </a:endParaRPr>
          </a:p>
          <a:p>
            <a:pPr algn="ctr"/>
            <a:r>
              <a:rPr lang="de-DE" sz="2500" b="1" dirty="0" err="1" smtClean="0">
                <a:solidFill>
                  <a:schemeClr val="bg2"/>
                </a:solidFill>
              </a:rPr>
              <a:t>Holism</a:t>
            </a:r>
            <a:r>
              <a:rPr lang="de-DE" sz="2500" b="1" dirty="0" smtClean="0">
                <a:solidFill>
                  <a:schemeClr val="bg2"/>
                </a:solidFill>
              </a:rPr>
              <a:t> versus </a:t>
            </a:r>
            <a:r>
              <a:rPr lang="de-DE" sz="2500" b="1" dirty="0" err="1" smtClean="0">
                <a:solidFill>
                  <a:schemeClr val="bg2"/>
                </a:solidFill>
              </a:rPr>
              <a:t>Localism</a:t>
            </a:r>
            <a:endParaRPr lang="de-DE" sz="2500" b="1" dirty="0" smtClean="0">
              <a:solidFill>
                <a:schemeClr val="bg2"/>
              </a:solidFill>
            </a:endParaRPr>
          </a:p>
          <a:p>
            <a:pPr algn="ctr"/>
            <a:endParaRPr lang="de-DE" sz="2500" b="1" dirty="0" smtClean="0"/>
          </a:p>
          <a:p>
            <a:pPr algn="ctr"/>
            <a:r>
              <a:rPr lang="de-DE" sz="2500" b="1" dirty="0" smtClean="0"/>
              <a:t>The </a:t>
            </a:r>
            <a:r>
              <a:rPr lang="de-DE" sz="2500" b="1" dirty="0" err="1" smtClean="0"/>
              <a:t>smallest</a:t>
            </a:r>
            <a:r>
              <a:rPr lang="de-DE" sz="2500" b="1" dirty="0" smtClean="0"/>
              <a:t> </a:t>
            </a:r>
            <a:r>
              <a:rPr lang="de-DE" sz="2500" b="1" dirty="0" err="1" smtClean="0"/>
              <a:t>functional</a:t>
            </a:r>
            <a:r>
              <a:rPr lang="de-DE" sz="2500" b="1" dirty="0" smtClean="0"/>
              <a:t> </a:t>
            </a:r>
            <a:r>
              <a:rPr lang="de-DE" sz="2500" b="1" dirty="0" err="1" smtClean="0"/>
              <a:t>unit</a:t>
            </a:r>
            <a:r>
              <a:rPr lang="de-DE" sz="2500" b="1" dirty="0" smtClean="0"/>
              <a:t>?</a:t>
            </a:r>
            <a:endParaRPr lang="de-DE" sz="2500" b="1"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915428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1:	Some “Classical” Debates </a:t>
            </a:r>
          </a:p>
          <a:p>
            <a:pPr>
              <a:spcBef>
                <a:spcPct val="50000"/>
              </a:spcBef>
            </a:pPr>
            <a:r>
              <a:rPr lang="en-US" sz="2100" b="1" dirty="0" smtClean="0">
                <a:solidFill>
                  <a:srgbClr val="000000"/>
                </a:solidFill>
                <a:latin typeface="+mn-lt"/>
              </a:rPr>
              <a:t>		about our Mental Functioning</a:t>
            </a:r>
            <a:endParaRPr lang="en-US" sz="2100" b="1" dirty="0">
              <a:solidFill>
                <a:srgbClr val="000000"/>
              </a:solidFill>
              <a:latin typeface="+mn-lt"/>
            </a:endParaRPr>
          </a:p>
        </p:txBody>
      </p:sp>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2537115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pic>
        <p:nvPicPr>
          <p:cNvPr id="49" name="Picture 2" descr="http://www.columbia.edu/cu/psychology/courses/1010/mangels/neuro/history/brainhieroglyph.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1" y="226169"/>
            <a:ext cx="1152525" cy="5905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http://www.columbia.edu/cu/psychology/courses/1010/mangels/neuro/history/plato.gif">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01" y="226169"/>
            <a:ext cx="1114425"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columbia.edu/cu/psychology/courses/1010/mangels/neuro/history/aristotle.gif">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226169"/>
            <a:ext cx="1123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http://www.columbia.edu/cu/psychology/courses/1010/mangels/neuro/history/galen.gif">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2656"/>
            <a:ext cx="1143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columbia.edu/cu/psychology/courses/1010/mangels/neuro/history/descartes.jpg">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2177" y="44624"/>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www.columbia.edu/cu/psychology/courses/1010/mangels/neuro/history/mull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666" y="258936"/>
            <a:ext cx="1066800" cy="12763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7" descr="http://www.columbia.edu/cu/psychology/courses/1010/mangels/neuro/history/hitzig.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581128"/>
            <a:ext cx="11525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http://www.columbia.edu/cu/psychology/courses/1010/mangels/neuro/history/brodman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6945" y="4581128"/>
            <a:ext cx="11525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9" descr="http://www.columbia.edu/cu/psychology/courses/1010/mangels/neuro/history/golgi.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3320" y="4581128"/>
            <a:ext cx="11430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http://www.columbia.edu/cu/psychology/courses/1010/mangels/neuro/history/caja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2870" y="4421053"/>
            <a:ext cx="11430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1" descr="http://www.columbia.edu/cu/psychology/courses/1010/mangels/neuro/history/lashley.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945" y="4581128"/>
            <a:ext cx="11525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2" descr="http://www.columbia.edu/cu/psychology/courses/1010/mangels/neuro/history/penfield.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0070" y="4581128"/>
            <a:ext cx="1152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http://www.columbia.edu/cu/psychology/courses/1010/mangels/neuro/history/gall.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5927" y="116632"/>
            <a:ext cx="1114425" cy="14001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descr="http://www.columbia.edu/cu/psychology/courses/1010/mangels/neuro/history/purkinj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690" y="2276872"/>
            <a:ext cx="1123950" cy="14097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http://www.columbia.edu/cu/psychology/courses/1010/mangels/neuro/history/flourens.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0251" y="2060848"/>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3" descr="http://www.columbia.edu/cu/psychology/courses/1010/mangels/neuro/history/jackson.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1308" y="2300088"/>
            <a:ext cx="1123950" cy="16287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http://www.columbia.edu/cu/psychology/courses/1010/mangels/neuro/history/broca.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9703" y="2132856"/>
            <a:ext cx="1114425" cy="167640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6"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901" y="2276872"/>
            <a:ext cx="1168852" cy="161301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114980"/>
            <a:ext cx="1076325" cy="1971676"/>
          </a:xfrm>
          <a:prstGeom prst="rect">
            <a:avLst/>
          </a:prstGeom>
          <a:noFill/>
          <a:extLst>
            <a:ext uri="{909E8E84-426E-40DD-AFC4-6F175D3DCCD1}">
              <a14:hiddenFill xmlns:a14="http://schemas.microsoft.com/office/drawing/2010/main">
                <a:solidFill>
                  <a:srgbClr val="FFFFFF"/>
                </a:solidFill>
              </a14:hiddenFill>
            </a:ext>
          </a:extLst>
        </p:spPr>
      </p:pic>
      <p:sp>
        <p:nvSpPr>
          <p:cNvPr id="93" name="Textfeld 92"/>
          <p:cNvSpPr txBox="1"/>
          <p:nvPr/>
        </p:nvSpPr>
        <p:spPr>
          <a:xfrm>
            <a:off x="3330574" y="6275437"/>
            <a:ext cx="1457450"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Camillo Golgi</a:t>
            </a:r>
          </a:p>
          <a:p>
            <a:pPr algn="ctr"/>
            <a:r>
              <a:rPr lang="de-DE" sz="1500" dirty="0" smtClean="0">
                <a:latin typeface="Verdana" pitchFamily="34" charset="0"/>
                <a:ea typeface="Verdana" pitchFamily="34" charset="0"/>
                <a:cs typeface="Verdana" pitchFamily="34" charset="0"/>
              </a:rPr>
              <a:t>1843-1956</a:t>
            </a:r>
            <a:endParaRPr lang="de-DE" sz="1500" dirty="0">
              <a:latin typeface="Verdana" pitchFamily="34" charset="0"/>
              <a:ea typeface="Verdana" pitchFamily="34" charset="0"/>
              <a:cs typeface="Verdana" pitchFamily="34" charset="0"/>
            </a:endParaRPr>
          </a:p>
        </p:txBody>
      </p:sp>
      <p:sp>
        <p:nvSpPr>
          <p:cNvPr id="95" name="Textfeld 94"/>
          <p:cNvSpPr txBox="1"/>
          <p:nvPr/>
        </p:nvSpPr>
        <p:spPr>
          <a:xfrm>
            <a:off x="4427984" y="6093296"/>
            <a:ext cx="1772665" cy="784830"/>
          </a:xfrm>
          <a:prstGeom prst="rect">
            <a:avLst/>
          </a:prstGeom>
          <a:noFill/>
        </p:spPr>
        <p:txBody>
          <a:bodyPr wrap="none" rtlCol="0">
            <a:spAutoFit/>
          </a:bodyPr>
          <a:lstStyle/>
          <a:p>
            <a:pPr algn="ctr"/>
            <a:r>
              <a:rPr lang="es-ES" sz="1500" dirty="0" smtClean="0">
                <a:latin typeface="Verdana" pitchFamily="34" charset="0"/>
                <a:ea typeface="Verdana" pitchFamily="34" charset="0"/>
                <a:cs typeface="Verdana" pitchFamily="34" charset="0"/>
              </a:rPr>
              <a:t>Santiago Ramón</a:t>
            </a:r>
          </a:p>
          <a:p>
            <a:pPr algn="ctr"/>
            <a:r>
              <a:rPr lang="es-ES" sz="1500" dirty="0" smtClean="0">
                <a:latin typeface="Verdana" pitchFamily="34" charset="0"/>
                <a:ea typeface="Verdana" pitchFamily="34" charset="0"/>
                <a:cs typeface="Verdana" pitchFamily="34" charset="0"/>
              </a:rPr>
              <a:t>Y Cajal</a:t>
            </a:r>
          </a:p>
          <a:p>
            <a:pPr algn="ctr"/>
            <a:r>
              <a:rPr lang="es-ES" sz="1500" dirty="0" smtClean="0">
                <a:latin typeface="Verdana" pitchFamily="34" charset="0"/>
                <a:ea typeface="Verdana" pitchFamily="34" charset="0"/>
                <a:cs typeface="Verdana" pitchFamily="34" charset="0"/>
              </a:rPr>
              <a:t>1852-1934</a:t>
            </a:r>
            <a:endParaRPr lang="de-DE" sz="1500" dirty="0">
              <a:latin typeface="Verdana" pitchFamily="34" charset="0"/>
              <a:ea typeface="Verdana" pitchFamily="34" charset="0"/>
              <a:cs typeface="Verdana" pitchFamily="34" charset="0"/>
            </a:endParaRPr>
          </a:p>
        </p:txBody>
      </p:sp>
      <p:pic>
        <p:nvPicPr>
          <p:cNvPr id="98" name="Picture 10" descr="http://www.columbia.edu/cu/psychology/courses/1010/mangels/neuro/history/spurzhm.gif"/>
          <p:cNvPicPr>
            <a:picLocks noChangeAspect="1" noChangeArrowheads="1"/>
          </p:cNvPicPr>
          <p:nvPr/>
        </p:nvPicPr>
        <p:blipFill rotWithShape="1">
          <a:blip r:embed="rId22">
            <a:extLst>
              <a:ext uri="{28A0092B-C50C-407E-A947-70E740481C1C}">
                <a14:useLocalDpi xmlns:a14="http://schemas.microsoft.com/office/drawing/2010/main" val="0"/>
              </a:ext>
            </a:extLst>
          </a:blip>
          <a:srcRect b="38380"/>
          <a:stretch/>
        </p:blipFill>
        <p:spPr bwMode="auto">
          <a:xfrm>
            <a:off x="8028384" y="209885"/>
            <a:ext cx="1123950" cy="105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9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antiago Ramón y Cajal (1852-19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079" y="775760"/>
            <a:ext cx="4580618" cy="520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119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324261"/>
          </a:xfrm>
          <a:prstGeom prst="rect">
            <a:avLst/>
          </a:prstGeom>
        </p:spPr>
        <p:txBody>
          <a:bodyPr wrap="square">
            <a:spAutoFit/>
          </a:bodyPr>
          <a:lstStyle/>
          <a:p>
            <a:pPr algn="ctr"/>
            <a:endParaRPr lang="de-DE" sz="2500" b="1" dirty="0" smtClean="0">
              <a:solidFill>
                <a:schemeClr val="bg2"/>
              </a:solidFill>
            </a:endParaRPr>
          </a:p>
          <a:p>
            <a:pPr algn="ctr"/>
            <a:r>
              <a:rPr lang="de-DE" sz="2500" b="1" dirty="0" smtClean="0">
                <a:solidFill>
                  <a:schemeClr val="bg2"/>
                </a:solidFill>
              </a:rPr>
              <a:t>Site </a:t>
            </a:r>
            <a:r>
              <a:rPr lang="de-DE" sz="2500" b="1" dirty="0" err="1" smtClean="0">
                <a:solidFill>
                  <a:schemeClr val="bg2"/>
                </a:solidFill>
              </a:rPr>
              <a:t>of</a:t>
            </a:r>
            <a:r>
              <a:rPr lang="de-DE" sz="2500" b="1" dirty="0" smtClean="0">
                <a:solidFill>
                  <a:schemeClr val="bg2"/>
                </a:solidFill>
              </a:rPr>
              <a:t> Mental </a:t>
            </a:r>
            <a:r>
              <a:rPr lang="de-DE" sz="2500" b="1" dirty="0" err="1" smtClean="0">
                <a:solidFill>
                  <a:schemeClr val="bg2"/>
                </a:solidFill>
              </a:rPr>
              <a:t>Function</a:t>
            </a:r>
            <a:r>
              <a:rPr lang="de-DE" sz="2500" b="1" dirty="0" smtClean="0">
                <a:solidFill>
                  <a:schemeClr val="bg2"/>
                </a:solidFill>
              </a:rPr>
              <a:t> in </a:t>
            </a:r>
            <a:r>
              <a:rPr lang="de-DE" sz="2500" b="1" dirty="0" err="1" smtClean="0">
                <a:solidFill>
                  <a:schemeClr val="bg2"/>
                </a:solidFill>
              </a:rPr>
              <a:t>the</a:t>
            </a:r>
            <a:r>
              <a:rPr lang="de-DE" sz="2500" b="1" dirty="0" smtClean="0">
                <a:solidFill>
                  <a:schemeClr val="bg2"/>
                </a:solidFill>
              </a:rPr>
              <a:t> Body</a:t>
            </a:r>
          </a:p>
          <a:p>
            <a:pPr algn="ctr"/>
            <a:endParaRPr lang="de-DE" sz="2500" dirty="0">
              <a:solidFill>
                <a:schemeClr val="bg2"/>
              </a:solidFill>
            </a:endParaRPr>
          </a:p>
          <a:p>
            <a:pPr algn="ctr"/>
            <a:r>
              <a:rPr lang="de-DE" sz="2500" b="1" dirty="0" err="1">
                <a:solidFill>
                  <a:schemeClr val="bg2"/>
                </a:solidFill>
              </a:rPr>
              <a:t>Mind</a:t>
            </a:r>
            <a:r>
              <a:rPr lang="de-DE" sz="2500" b="1" dirty="0">
                <a:solidFill>
                  <a:schemeClr val="bg2"/>
                </a:solidFill>
              </a:rPr>
              <a:t> versus Brain (</a:t>
            </a:r>
            <a:r>
              <a:rPr lang="de-DE" sz="2500" b="1" dirty="0" err="1">
                <a:solidFill>
                  <a:schemeClr val="bg2"/>
                </a:solidFill>
              </a:rPr>
              <a:t>Dualism</a:t>
            </a:r>
            <a:r>
              <a:rPr lang="de-DE" sz="2500" b="1" dirty="0">
                <a:solidFill>
                  <a:schemeClr val="bg2"/>
                </a:solidFill>
              </a:rPr>
              <a:t> </a:t>
            </a:r>
            <a:r>
              <a:rPr lang="de-DE" sz="2500" b="1" dirty="0" err="1">
                <a:solidFill>
                  <a:schemeClr val="bg2"/>
                </a:solidFill>
              </a:rPr>
              <a:t>Monism</a:t>
            </a:r>
            <a:r>
              <a:rPr lang="de-DE" sz="2500" b="1" dirty="0" smtClean="0">
                <a:solidFill>
                  <a:schemeClr val="bg2"/>
                </a:solidFill>
              </a:rPr>
              <a:t>)</a:t>
            </a:r>
            <a:endParaRPr lang="de-DE" sz="2500" dirty="0">
              <a:solidFill>
                <a:schemeClr val="bg2"/>
              </a:solidFill>
            </a:endParaRPr>
          </a:p>
          <a:p>
            <a:pPr algn="ctr"/>
            <a:endParaRPr lang="de-DE" sz="2500" b="1" dirty="0" smtClean="0">
              <a:solidFill>
                <a:schemeClr val="bg2"/>
              </a:solidFill>
            </a:endParaRPr>
          </a:p>
          <a:p>
            <a:pPr algn="ctr"/>
            <a:r>
              <a:rPr lang="de-DE" sz="2500" b="1" dirty="0" err="1" smtClean="0">
                <a:solidFill>
                  <a:schemeClr val="bg2"/>
                </a:solidFill>
              </a:rPr>
              <a:t>Holism</a:t>
            </a:r>
            <a:r>
              <a:rPr lang="de-DE" sz="2500" b="1" dirty="0" smtClean="0">
                <a:solidFill>
                  <a:schemeClr val="bg2"/>
                </a:solidFill>
              </a:rPr>
              <a:t> versus </a:t>
            </a:r>
            <a:r>
              <a:rPr lang="de-DE" sz="2500" b="1" dirty="0" err="1" smtClean="0">
                <a:solidFill>
                  <a:schemeClr val="bg2"/>
                </a:solidFill>
              </a:rPr>
              <a:t>Localism</a:t>
            </a:r>
            <a:endParaRPr lang="de-DE" sz="2500" b="1" dirty="0" smtClean="0">
              <a:solidFill>
                <a:schemeClr val="bg2"/>
              </a:solidFill>
            </a:endParaRPr>
          </a:p>
          <a:p>
            <a:pPr algn="ctr"/>
            <a:endParaRPr lang="de-DE" sz="2500" b="1" dirty="0" smtClean="0"/>
          </a:p>
          <a:p>
            <a:pPr algn="ctr"/>
            <a:r>
              <a:rPr lang="de-DE" sz="2500" b="1" dirty="0" smtClean="0"/>
              <a:t>The </a:t>
            </a:r>
            <a:r>
              <a:rPr lang="de-DE" sz="2500" b="1" dirty="0" err="1" smtClean="0"/>
              <a:t>smalles</a:t>
            </a:r>
            <a:r>
              <a:rPr lang="de-DE" sz="2500" b="1" dirty="0" smtClean="0"/>
              <a:t> </a:t>
            </a:r>
            <a:r>
              <a:rPr lang="de-DE" sz="2500" b="1" dirty="0" err="1" smtClean="0"/>
              <a:t>functional</a:t>
            </a:r>
            <a:r>
              <a:rPr lang="de-DE" sz="2500" b="1" dirty="0" smtClean="0"/>
              <a:t> </a:t>
            </a:r>
            <a:r>
              <a:rPr lang="de-DE" sz="2500" b="1" dirty="0" err="1" smtClean="0"/>
              <a:t>unit</a:t>
            </a:r>
            <a:r>
              <a:rPr lang="de-DE" sz="2500" b="1" dirty="0" smtClean="0"/>
              <a:t>? The Neuron </a:t>
            </a:r>
            <a:r>
              <a:rPr lang="de-DE" sz="2500" b="1" dirty="0" err="1" smtClean="0"/>
              <a:t>Doctrine</a:t>
            </a:r>
            <a:r>
              <a:rPr lang="de-DE" sz="2500" b="1" dirty="0" smtClean="0"/>
              <a:t>!</a:t>
            </a:r>
            <a:endParaRPr lang="de-DE" sz="2500" b="1"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Tree>
    <p:extLst>
      <p:ext uri="{BB962C8B-B14F-4D97-AF65-F5344CB8AC3E}">
        <p14:creationId xmlns:p14="http://schemas.microsoft.com/office/powerpoint/2010/main" val="210979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Leslie Ungerleider"/>
          <p:cNvSpPr>
            <a:spLocks noChangeAspect="1" noChangeArrowheads="1"/>
          </p:cNvSpPr>
          <p:nvPr/>
        </p:nvSpPr>
        <p:spPr bwMode="auto">
          <a:xfrm>
            <a:off x="155575" y="401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 name="AutoShape 4" descr="Leslie Ungerleider"/>
          <p:cNvSpPr>
            <a:spLocks noChangeAspect="1" noChangeArrowheads="1"/>
          </p:cNvSpPr>
          <p:nvPr/>
        </p:nvSpPr>
        <p:spPr bwMode="auto">
          <a:xfrm>
            <a:off x="307975" y="5540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054" name="Picture 6" descr="Leslie G. Ungerleider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06" y="766763"/>
            <a:ext cx="1428750" cy="200292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Nora Volkow"/>
          <p:cNvSpPr>
            <a:spLocks noChangeAspect="1" noChangeArrowheads="1"/>
          </p:cNvSpPr>
          <p:nvPr/>
        </p:nvSpPr>
        <p:spPr bwMode="auto">
          <a:xfrm>
            <a:off x="460375" y="706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10" descr="Nora Volkow"/>
          <p:cNvSpPr>
            <a:spLocks noChangeAspect="1" noChangeArrowheads="1"/>
          </p:cNvSpPr>
          <p:nvPr/>
        </p:nvSpPr>
        <p:spPr bwMode="auto">
          <a:xfrm>
            <a:off x="612775" y="8588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12" descr="Nora Volkow"/>
          <p:cNvSpPr>
            <a:spLocks noChangeAspect="1" noChangeArrowheads="1"/>
          </p:cNvSpPr>
          <p:nvPr/>
        </p:nvSpPr>
        <p:spPr bwMode="auto">
          <a:xfrm>
            <a:off x="765175" y="1011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14" descr="Nora Volkow"/>
          <p:cNvSpPr>
            <a:spLocks noChangeAspect="1" noChangeArrowheads="1"/>
          </p:cNvSpPr>
          <p:nvPr/>
        </p:nvSpPr>
        <p:spPr bwMode="auto">
          <a:xfrm>
            <a:off x="917575" y="1163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064" name="Picture 16" descr="http://www.mc.vanderbilt.edu/lens/images/uploaded/0820081335061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5163" y="1093819"/>
            <a:ext cx="1563280" cy="1879062"/>
          </a:xfrm>
          <a:prstGeom prst="rect">
            <a:avLst/>
          </a:prstGeom>
          <a:noFill/>
          <a:extLst>
            <a:ext uri="{909E8E84-426E-40DD-AFC4-6F175D3DCCD1}">
              <a14:hiddenFill xmlns:a14="http://schemas.microsoft.com/office/drawing/2010/main">
                <a:solidFill>
                  <a:srgbClr val="FFFFFF"/>
                </a:solidFill>
              </a14:hiddenFill>
            </a:ext>
          </a:extLst>
        </p:spPr>
      </p:pic>
      <p:sp>
        <p:nvSpPr>
          <p:cNvPr id="54" name="Textfeld 53"/>
          <p:cNvSpPr txBox="1"/>
          <p:nvPr/>
        </p:nvSpPr>
        <p:spPr>
          <a:xfrm>
            <a:off x="395536" y="2859847"/>
            <a:ext cx="1907895" cy="323165"/>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Leslie </a:t>
            </a:r>
            <a:r>
              <a:rPr lang="de-DE" sz="1500" dirty="0" err="1" smtClean="0">
                <a:latin typeface="Verdana" pitchFamily="34" charset="0"/>
                <a:ea typeface="Verdana" pitchFamily="34" charset="0"/>
                <a:cs typeface="Verdana" pitchFamily="34" charset="0"/>
              </a:rPr>
              <a:t>Ungerleider</a:t>
            </a:r>
            <a:endParaRPr lang="de-DE" sz="1500" dirty="0">
              <a:latin typeface="Verdana" pitchFamily="34" charset="0"/>
              <a:ea typeface="Verdana" pitchFamily="34" charset="0"/>
              <a:cs typeface="Verdana" pitchFamily="34" charset="0"/>
            </a:endParaRPr>
          </a:p>
        </p:txBody>
      </p:sp>
      <p:sp>
        <p:nvSpPr>
          <p:cNvPr id="58" name="Textfeld 57"/>
          <p:cNvSpPr txBox="1"/>
          <p:nvPr/>
        </p:nvSpPr>
        <p:spPr>
          <a:xfrm>
            <a:off x="4555029" y="3038996"/>
            <a:ext cx="1385123" cy="323165"/>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Nora </a:t>
            </a:r>
            <a:r>
              <a:rPr lang="de-DE" sz="1500" dirty="0" err="1" smtClean="0">
                <a:latin typeface="Verdana" pitchFamily="34" charset="0"/>
                <a:ea typeface="Verdana" pitchFamily="34" charset="0"/>
                <a:cs typeface="Verdana" pitchFamily="34" charset="0"/>
              </a:rPr>
              <a:t>Volkow</a:t>
            </a:r>
            <a:endParaRPr lang="de-DE" sz="1500" dirty="0">
              <a:latin typeface="Verdana" pitchFamily="34" charset="0"/>
              <a:ea typeface="Verdana" pitchFamily="34" charset="0"/>
              <a:cs typeface="Verdana" pitchFamily="34" charset="0"/>
            </a:endParaRPr>
          </a:p>
        </p:txBody>
      </p:sp>
      <p:sp>
        <p:nvSpPr>
          <p:cNvPr id="59" name="Textfeld 58"/>
          <p:cNvSpPr txBox="1"/>
          <p:nvPr/>
        </p:nvSpPr>
        <p:spPr>
          <a:xfrm>
            <a:off x="6848203" y="3016974"/>
            <a:ext cx="2116285" cy="323165"/>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Gitte Moos Knudsen</a:t>
            </a:r>
            <a:endParaRPr lang="de-DE" sz="1500" dirty="0">
              <a:latin typeface="Verdana" pitchFamily="34" charset="0"/>
              <a:ea typeface="Verdana" pitchFamily="34" charset="0"/>
              <a:cs typeface="Verdana" pitchFamily="34" charset="0"/>
            </a:endParaRPr>
          </a:p>
        </p:txBody>
      </p:sp>
      <p:pic>
        <p:nvPicPr>
          <p:cNvPr id="2068" name="Picture 20" descr="http://www.dagensmedicin.dk/Global/Dagens_medicin_dk/nyheder/2011/01/25/gitte-moos-knudsen/CIMG30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4562" y="1265236"/>
            <a:ext cx="1671179" cy="167117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iken nedergaa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2010" y="3908624"/>
            <a:ext cx="1390456" cy="1132498"/>
          </a:xfrm>
          <a:prstGeom prst="rect">
            <a:avLst/>
          </a:prstGeom>
          <a:noFill/>
          <a:extLst>
            <a:ext uri="{909E8E84-426E-40DD-AFC4-6F175D3DCCD1}">
              <a14:hiddenFill xmlns:a14="http://schemas.microsoft.com/office/drawing/2010/main">
                <a:solidFill>
                  <a:srgbClr val="FFFFFF"/>
                </a:solidFill>
              </a14:hiddenFill>
            </a:ext>
          </a:extLst>
        </p:spPr>
      </p:pic>
      <p:sp>
        <p:nvSpPr>
          <p:cNvPr id="65" name="Textfeld 64"/>
          <p:cNvSpPr txBox="1"/>
          <p:nvPr/>
        </p:nvSpPr>
        <p:spPr>
          <a:xfrm>
            <a:off x="2760970" y="5123883"/>
            <a:ext cx="2294218" cy="323165"/>
          </a:xfrm>
          <a:prstGeom prst="rect">
            <a:avLst/>
          </a:prstGeom>
          <a:noFill/>
        </p:spPr>
        <p:txBody>
          <a:bodyPr wrap="none" rtlCol="0">
            <a:spAutoFit/>
          </a:bodyPr>
          <a:lstStyle/>
          <a:p>
            <a:pPr algn="ctr"/>
            <a:r>
              <a:rPr lang="de-DE" sz="1500" b="1" dirty="0" smtClean="0">
                <a:latin typeface="Verdana" pitchFamily="34" charset="0"/>
                <a:ea typeface="Verdana" pitchFamily="34" charset="0"/>
                <a:cs typeface="Verdana" pitchFamily="34" charset="0"/>
              </a:rPr>
              <a:t>Maiken </a:t>
            </a:r>
            <a:r>
              <a:rPr lang="de-DE" sz="1500" b="1" dirty="0" err="1" smtClean="0">
                <a:latin typeface="Verdana" pitchFamily="34" charset="0"/>
                <a:ea typeface="Verdana" pitchFamily="34" charset="0"/>
                <a:cs typeface="Verdana" pitchFamily="34" charset="0"/>
              </a:rPr>
              <a:t>Nedergaard</a:t>
            </a:r>
            <a:endParaRPr lang="de-DE" sz="1500" b="1" dirty="0">
              <a:latin typeface="Verdana" pitchFamily="34" charset="0"/>
              <a:ea typeface="Verdana" pitchFamily="34" charset="0"/>
              <a:cs typeface="Verdana" pitchFamily="34" charset="0"/>
            </a:endParaRPr>
          </a:p>
        </p:txBody>
      </p:sp>
      <p:pic>
        <p:nvPicPr>
          <p:cNvPr id="2072" name="Picture 24" descr="http://www.seh.ox.ac.uk/sites/default/files/HeidiJohansen-Ber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5086" y="4535128"/>
            <a:ext cx="1202928" cy="1359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7155022" y="5902028"/>
            <a:ext cx="1986441" cy="323165"/>
          </a:xfrm>
          <a:prstGeom prst="rect">
            <a:avLst/>
          </a:prstGeom>
        </p:spPr>
        <p:txBody>
          <a:bodyPr wrap="none">
            <a:spAutoFit/>
          </a:bodyPr>
          <a:lstStyle/>
          <a:p>
            <a:r>
              <a:rPr lang="de-DE" sz="1500" dirty="0"/>
              <a:t>Heidi Johansen-Berg</a:t>
            </a:r>
          </a:p>
        </p:txBody>
      </p:sp>
      <p:pic>
        <p:nvPicPr>
          <p:cNvPr id="2074" name="Picture 26" descr="https://encrypted-tbn0.gstatic.com/images?q=tbn:ANd9GcSG-S6UnoEbZ3ddLmpp8E24qGCY932Mm4rOzWeWEkuI2OOsVlL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387" y="3493436"/>
            <a:ext cx="1143000" cy="1609726"/>
          </a:xfrm>
          <a:prstGeom prst="rect">
            <a:avLst/>
          </a:prstGeom>
          <a:noFill/>
          <a:extLst>
            <a:ext uri="{909E8E84-426E-40DD-AFC4-6F175D3DCCD1}">
              <a14:hiddenFill xmlns:a14="http://schemas.microsoft.com/office/drawing/2010/main">
                <a:solidFill>
                  <a:srgbClr val="FFFFFF"/>
                </a:solidFill>
              </a14:hiddenFill>
            </a:ext>
          </a:extLst>
        </p:spPr>
      </p:pic>
      <p:sp>
        <p:nvSpPr>
          <p:cNvPr id="66" name="Textfeld 65"/>
          <p:cNvSpPr txBox="1"/>
          <p:nvPr/>
        </p:nvSpPr>
        <p:spPr>
          <a:xfrm>
            <a:off x="84908" y="5149218"/>
            <a:ext cx="1789272" cy="323165"/>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Angela </a:t>
            </a:r>
            <a:r>
              <a:rPr lang="de-DE" sz="1500" dirty="0" err="1" smtClean="0">
                <a:latin typeface="Verdana" pitchFamily="34" charset="0"/>
                <a:ea typeface="Verdana" pitchFamily="34" charset="0"/>
                <a:cs typeface="Verdana" pitchFamily="34" charset="0"/>
              </a:rPr>
              <a:t>Friederici</a:t>
            </a:r>
            <a:endParaRPr lang="de-DE" sz="1500" dirty="0">
              <a:latin typeface="Verdana" pitchFamily="34" charset="0"/>
              <a:ea typeface="Verdana" pitchFamily="34" charset="0"/>
              <a:cs typeface="Verdana" pitchFamily="34" charset="0"/>
            </a:endParaRPr>
          </a:p>
        </p:txBody>
      </p:sp>
      <p:pic>
        <p:nvPicPr>
          <p:cNvPr id="2076" name="Picture 28" descr="https://encrypted-tbn2.gstatic.com/images?q=tbn:ANd9GcRuhI5XkD0ayO_2IirGwEMHeYztBpsN6Ly3S8BVsraghRE6J1bMW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1071959"/>
            <a:ext cx="1386016" cy="1600848"/>
          </a:xfrm>
          <a:prstGeom prst="rect">
            <a:avLst/>
          </a:prstGeom>
          <a:noFill/>
          <a:extLst>
            <a:ext uri="{909E8E84-426E-40DD-AFC4-6F175D3DCCD1}">
              <a14:hiddenFill xmlns:a14="http://schemas.microsoft.com/office/drawing/2010/main">
                <a:solidFill>
                  <a:srgbClr val="FFFFFF"/>
                </a:solidFill>
              </a14:hiddenFill>
            </a:ext>
          </a:extLst>
        </p:spPr>
      </p:pic>
      <p:sp>
        <p:nvSpPr>
          <p:cNvPr id="67" name="Textfeld 66"/>
          <p:cNvSpPr txBox="1"/>
          <p:nvPr/>
        </p:nvSpPr>
        <p:spPr>
          <a:xfrm>
            <a:off x="2317314" y="2693010"/>
            <a:ext cx="2056973" cy="323165"/>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Rita Levi </a:t>
            </a:r>
            <a:r>
              <a:rPr lang="de-DE" sz="1500" dirty="0" err="1" smtClean="0">
                <a:latin typeface="Verdana" pitchFamily="34" charset="0"/>
                <a:ea typeface="Verdana" pitchFamily="34" charset="0"/>
                <a:cs typeface="Verdana" pitchFamily="34" charset="0"/>
              </a:rPr>
              <a:t>Montalcini</a:t>
            </a:r>
            <a:endParaRPr lang="de-DE" sz="1500" dirty="0">
              <a:latin typeface="Verdana" pitchFamily="34" charset="0"/>
              <a:ea typeface="Verdana" pitchFamily="34" charset="0"/>
              <a:cs typeface="Verdana" pitchFamily="34" charset="0"/>
            </a:endParaRPr>
          </a:p>
        </p:txBody>
      </p:sp>
      <p:pic>
        <p:nvPicPr>
          <p:cNvPr id="2078" name="Picture 30" descr="https://encrypted-tbn1.gstatic.com/images?q=tbn:ANd9GcRRmZXXUJvzubZddjbOZMgsoj0wGO7x9WAfNbz1MNPvtsnoz8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9683" y="3637918"/>
            <a:ext cx="1196516" cy="1460863"/>
          </a:xfrm>
          <a:prstGeom prst="rect">
            <a:avLst/>
          </a:prstGeom>
          <a:noFill/>
          <a:extLst>
            <a:ext uri="{909E8E84-426E-40DD-AFC4-6F175D3DCCD1}">
              <a14:hiddenFill xmlns:a14="http://schemas.microsoft.com/office/drawing/2010/main">
                <a:solidFill>
                  <a:srgbClr val="FFFFFF"/>
                </a:solidFill>
              </a14:hiddenFill>
            </a:ext>
          </a:extLst>
        </p:spPr>
      </p:pic>
      <p:sp>
        <p:nvSpPr>
          <p:cNvPr id="68" name="Textfeld 67"/>
          <p:cNvSpPr txBox="1"/>
          <p:nvPr/>
        </p:nvSpPr>
        <p:spPr>
          <a:xfrm>
            <a:off x="6066710" y="5164971"/>
            <a:ext cx="1807290" cy="553998"/>
          </a:xfrm>
          <a:prstGeom prst="rect">
            <a:avLst/>
          </a:prstGeom>
          <a:noFill/>
        </p:spPr>
        <p:txBody>
          <a:bodyPr wrap="none" rtlCol="0">
            <a:spAutoFit/>
          </a:bodyPr>
          <a:lstStyle/>
          <a:p>
            <a:pPr algn="ctr"/>
            <a:r>
              <a:rPr lang="de-DE" sz="1500" dirty="0" err="1" smtClean="0">
                <a:latin typeface="Verdana" pitchFamily="34" charset="0"/>
                <a:ea typeface="Verdana" pitchFamily="34" charset="0"/>
                <a:cs typeface="Verdana" pitchFamily="34" charset="0"/>
              </a:rPr>
              <a:t>Chrstiane</a:t>
            </a:r>
            <a:r>
              <a:rPr lang="de-DE" sz="1500" dirty="0" smtClean="0">
                <a:latin typeface="Verdana" pitchFamily="34" charset="0"/>
                <a:ea typeface="Verdana" pitchFamily="34" charset="0"/>
                <a:cs typeface="Verdana" pitchFamily="34" charset="0"/>
              </a:rPr>
              <a:t> </a:t>
            </a:r>
          </a:p>
          <a:p>
            <a:pPr algn="ctr"/>
            <a:r>
              <a:rPr lang="de-DE" sz="1500" dirty="0" smtClean="0">
                <a:latin typeface="Verdana" pitchFamily="34" charset="0"/>
                <a:ea typeface="Verdana" pitchFamily="34" charset="0"/>
                <a:cs typeface="Verdana" pitchFamily="34" charset="0"/>
              </a:rPr>
              <a:t>Nüsslein-</a:t>
            </a:r>
            <a:r>
              <a:rPr lang="de-DE" sz="1500" dirty="0" err="1" smtClean="0">
                <a:latin typeface="Verdana" pitchFamily="34" charset="0"/>
                <a:ea typeface="Verdana" pitchFamily="34" charset="0"/>
                <a:cs typeface="Verdana" pitchFamily="34" charset="0"/>
              </a:rPr>
              <a:t>Volhard</a:t>
            </a:r>
            <a:endParaRPr lang="de-DE" sz="1500" dirty="0">
              <a:latin typeface="Verdana" pitchFamily="34" charset="0"/>
              <a:ea typeface="Verdana" pitchFamily="34" charset="0"/>
              <a:cs typeface="Verdana" pitchFamily="34" charset="0"/>
            </a:endParaRPr>
          </a:p>
        </p:txBody>
      </p:sp>
      <p:pic>
        <p:nvPicPr>
          <p:cNvPr id="2080" name="Picture 32" descr="https://encrypted-tbn0.gstatic.com/images?q=tbn:ANd9GcSNp9igdzryONoAyXjxlGU1NutrT6FnW_vgwwa_DIPdQ75wztXox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0419" y="4725095"/>
            <a:ext cx="871538" cy="1309688"/>
          </a:xfrm>
          <a:prstGeom prst="rect">
            <a:avLst/>
          </a:prstGeom>
          <a:noFill/>
          <a:extLst>
            <a:ext uri="{909E8E84-426E-40DD-AFC4-6F175D3DCCD1}">
              <a14:hiddenFill xmlns:a14="http://schemas.microsoft.com/office/drawing/2010/main">
                <a:solidFill>
                  <a:srgbClr val="FFFFFF"/>
                </a:solidFill>
              </a14:hiddenFill>
            </a:ext>
          </a:extLst>
        </p:spPr>
      </p:pic>
      <p:sp>
        <p:nvSpPr>
          <p:cNvPr id="69" name="Textfeld 68"/>
          <p:cNvSpPr txBox="1"/>
          <p:nvPr/>
        </p:nvSpPr>
        <p:spPr>
          <a:xfrm>
            <a:off x="1855108" y="6121787"/>
            <a:ext cx="1026243" cy="323165"/>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Uta Frith</a:t>
            </a:r>
            <a:endParaRPr lang="de-DE" sz="1500" dirty="0">
              <a:latin typeface="Verdana" pitchFamily="34" charset="0"/>
              <a:ea typeface="Verdana" pitchFamily="34" charset="0"/>
              <a:cs typeface="Verdana" pitchFamily="34" charset="0"/>
            </a:endParaRPr>
          </a:p>
        </p:txBody>
      </p:sp>
      <p:pic>
        <p:nvPicPr>
          <p:cNvPr id="2082" name="Picture 34" descr="http://armortv.typepad.fr/armortv/images/bousse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3905" y="4095117"/>
            <a:ext cx="1188049" cy="1584065"/>
          </a:xfrm>
          <a:prstGeom prst="rect">
            <a:avLst/>
          </a:prstGeom>
          <a:noFill/>
          <a:extLst>
            <a:ext uri="{909E8E84-426E-40DD-AFC4-6F175D3DCCD1}">
              <a14:hiddenFill xmlns:a14="http://schemas.microsoft.com/office/drawing/2010/main">
                <a:solidFill>
                  <a:srgbClr val="FFFFFF"/>
                </a:solidFill>
              </a14:hiddenFill>
            </a:ext>
          </a:extLst>
        </p:spPr>
      </p:pic>
      <p:sp>
        <p:nvSpPr>
          <p:cNvPr id="71" name="Textfeld 70"/>
          <p:cNvSpPr txBox="1"/>
          <p:nvPr/>
        </p:nvSpPr>
        <p:spPr>
          <a:xfrm>
            <a:off x="4607926" y="5766187"/>
            <a:ext cx="1733167" cy="553998"/>
          </a:xfrm>
          <a:prstGeom prst="rect">
            <a:avLst/>
          </a:prstGeom>
          <a:noFill/>
        </p:spPr>
        <p:txBody>
          <a:bodyPr wrap="none" rtlCol="0">
            <a:spAutoFit/>
          </a:bodyPr>
          <a:lstStyle/>
          <a:p>
            <a:pPr algn="ctr"/>
            <a:r>
              <a:rPr lang="de-DE" sz="1500" dirty="0" smtClean="0">
                <a:latin typeface="Verdana" pitchFamily="34" charset="0"/>
                <a:ea typeface="Verdana" pitchFamily="34" charset="0"/>
                <a:cs typeface="Verdana" pitchFamily="34" charset="0"/>
              </a:rPr>
              <a:t>Marie-Germaine</a:t>
            </a:r>
          </a:p>
          <a:p>
            <a:pPr algn="ctr"/>
            <a:r>
              <a:rPr lang="de-DE" sz="1500" dirty="0" err="1" smtClean="0">
                <a:latin typeface="Verdana" pitchFamily="34" charset="0"/>
                <a:ea typeface="Verdana" pitchFamily="34" charset="0"/>
                <a:cs typeface="Verdana" pitchFamily="34" charset="0"/>
              </a:rPr>
              <a:t>Bousser</a:t>
            </a:r>
            <a:endParaRPr lang="de-DE" sz="1500" dirty="0">
              <a:latin typeface="Verdana" pitchFamily="34" charset="0"/>
              <a:ea typeface="Verdana" pitchFamily="34" charset="0"/>
              <a:cs typeface="Verdana" pitchFamily="34" charset="0"/>
            </a:endParaRPr>
          </a:p>
        </p:txBody>
      </p:sp>
      <p:sp>
        <p:nvSpPr>
          <p:cNvPr id="7" name="Textfeld 6"/>
          <p:cNvSpPr txBox="1"/>
          <p:nvPr/>
        </p:nvSpPr>
        <p:spPr>
          <a:xfrm>
            <a:off x="15875" y="223837"/>
            <a:ext cx="4312399" cy="461665"/>
          </a:xfrm>
          <a:prstGeom prst="rect">
            <a:avLst/>
          </a:prstGeom>
          <a:noFill/>
        </p:spPr>
        <p:txBody>
          <a:bodyPr wrap="none" rtlCol="0">
            <a:spAutoFit/>
          </a:bodyPr>
          <a:lstStyle/>
          <a:p>
            <a:r>
              <a:rPr lang="de-DE" dirty="0" err="1" smtClean="0"/>
              <a:t>Leading</a:t>
            </a:r>
            <a:r>
              <a:rPr lang="de-DE" dirty="0" smtClean="0"/>
              <a:t> </a:t>
            </a:r>
            <a:r>
              <a:rPr lang="de-DE" dirty="0" err="1" smtClean="0"/>
              <a:t>Neuroscientists</a:t>
            </a:r>
            <a:r>
              <a:rPr lang="de-DE" dirty="0" smtClean="0"/>
              <a:t> </a:t>
            </a:r>
            <a:r>
              <a:rPr lang="de-DE" dirty="0" err="1" smtClean="0"/>
              <a:t>today</a:t>
            </a:r>
            <a:endParaRPr lang="de-DE" dirty="0"/>
          </a:p>
        </p:txBody>
      </p:sp>
    </p:spTree>
    <p:extLst>
      <p:ext uri="{BB962C8B-B14F-4D97-AF65-F5344CB8AC3E}">
        <p14:creationId xmlns:p14="http://schemas.microsoft.com/office/powerpoint/2010/main" val="14905367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taiteboomer.com/wp-content/uploads/2012/12/neuronglial-cell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81" y="2352718"/>
            <a:ext cx="5726513" cy="33786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Different Brain Cells</a:t>
            </a:r>
          </a:p>
          <a:p>
            <a:pPr algn="ctr">
              <a:spcBef>
                <a:spcPct val="50000"/>
              </a:spcBef>
            </a:pPr>
            <a:r>
              <a:rPr lang="en-US" sz="2100" b="1" dirty="0" smtClean="0">
                <a:solidFill>
                  <a:srgbClr val="000000"/>
                </a:solidFill>
                <a:latin typeface="+mn-lt"/>
              </a:rPr>
              <a:t>Neurons and Glial Cells</a:t>
            </a:r>
            <a:endParaRPr lang="en-US" sz="2100" b="1" dirty="0">
              <a:solidFill>
                <a:srgbClr val="000000"/>
              </a:solidFill>
              <a:latin typeface="+mn-lt"/>
            </a:endParaRPr>
          </a:p>
        </p:txBody>
      </p:sp>
    </p:spTree>
    <p:extLst>
      <p:ext uri="{BB962C8B-B14F-4D97-AF65-F5344CB8AC3E}">
        <p14:creationId xmlns:p14="http://schemas.microsoft.com/office/powerpoint/2010/main" val="1256668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4708981"/>
          </a:xfrm>
          <a:prstGeom prst="rect">
            <a:avLst/>
          </a:prstGeom>
        </p:spPr>
        <p:txBody>
          <a:bodyPr wrap="square">
            <a:spAutoFit/>
          </a:bodyPr>
          <a:lstStyle/>
          <a:p>
            <a:pPr algn="ctr"/>
            <a:r>
              <a:rPr lang="de-DE" sz="2500" b="1" dirty="0" smtClean="0"/>
              <a:t>Neuron </a:t>
            </a:r>
            <a:r>
              <a:rPr lang="de-DE" sz="2500" b="1" dirty="0" err="1" smtClean="0"/>
              <a:t>Doctrin</a:t>
            </a:r>
            <a:r>
              <a:rPr lang="de-DE" sz="2500" b="1" dirty="0" smtClean="0"/>
              <a:t>?</a:t>
            </a:r>
          </a:p>
          <a:p>
            <a:pPr algn="ctr"/>
            <a:endParaRPr lang="de-DE" sz="2500" b="1" dirty="0"/>
          </a:p>
          <a:p>
            <a:pPr algn="ctr"/>
            <a:r>
              <a:rPr lang="de-DE" sz="2500" dirty="0" err="1" smtClean="0"/>
              <a:t>While</a:t>
            </a:r>
            <a:r>
              <a:rPr lang="de-DE" sz="2500" dirty="0" smtClean="0"/>
              <a:t> </a:t>
            </a:r>
            <a:r>
              <a:rPr lang="de-DE" sz="2500" dirty="0" err="1" smtClean="0"/>
              <a:t>neurons</a:t>
            </a:r>
            <a:r>
              <a:rPr lang="de-DE" sz="2500" dirty="0" smtClean="0"/>
              <a:t> </a:t>
            </a:r>
            <a:r>
              <a:rPr lang="de-DE" sz="2500" dirty="0" err="1" smtClean="0"/>
              <a:t>are</a:t>
            </a:r>
            <a:r>
              <a:rPr lang="de-DE" sz="2500" dirty="0" smtClean="0"/>
              <a:t> </a:t>
            </a:r>
            <a:r>
              <a:rPr lang="de-DE" sz="2500" dirty="0" err="1" smtClean="0"/>
              <a:t>the</a:t>
            </a:r>
            <a:r>
              <a:rPr lang="de-DE" sz="2500" dirty="0" smtClean="0"/>
              <a:t> </a:t>
            </a:r>
            <a:r>
              <a:rPr lang="de-DE" sz="2500" dirty="0" err="1" smtClean="0"/>
              <a:t>main</a:t>
            </a:r>
            <a:r>
              <a:rPr lang="de-DE" sz="2500" dirty="0" smtClean="0"/>
              <a:t> </a:t>
            </a:r>
            <a:r>
              <a:rPr lang="de-DE" sz="2500" dirty="0" err="1" smtClean="0"/>
              <a:t>carrier</a:t>
            </a:r>
            <a:r>
              <a:rPr lang="de-DE" sz="2500" dirty="0" smtClean="0"/>
              <a:t> </a:t>
            </a:r>
            <a:r>
              <a:rPr lang="de-DE" sz="2500" dirty="0" err="1" smtClean="0"/>
              <a:t>of</a:t>
            </a:r>
            <a:endParaRPr lang="de-DE" sz="2500" dirty="0" smtClean="0"/>
          </a:p>
          <a:p>
            <a:pPr algn="ctr"/>
            <a:endParaRPr lang="de-DE" sz="2500" dirty="0" smtClean="0"/>
          </a:p>
          <a:p>
            <a:pPr algn="ctr"/>
            <a:r>
              <a:rPr lang="de-DE" sz="2500" dirty="0" err="1" smtClean="0"/>
              <a:t>brain</a:t>
            </a:r>
            <a:r>
              <a:rPr lang="de-DE" sz="2500" dirty="0" smtClean="0"/>
              <a:t> </a:t>
            </a:r>
            <a:r>
              <a:rPr lang="de-DE" sz="2500" dirty="0" err="1" smtClean="0"/>
              <a:t>function</a:t>
            </a:r>
            <a:r>
              <a:rPr lang="de-DE" sz="2500" dirty="0" smtClean="0"/>
              <a:t>, </a:t>
            </a:r>
            <a:r>
              <a:rPr lang="de-DE" sz="2500" dirty="0" err="1" smtClean="0"/>
              <a:t>glial</a:t>
            </a:r>
            <a:r>
              <a:rPr lang="de-DE" sz="2500" dirty="0" smtClean="0"/>
              <a:t> </a:t>
            </a:r>
            <a:r>
              <a:rPr lang="de-DE" sz="2500" dirty="0" err="1" smtClean="0"/>
              <a:t>cells</a:t>
            </a:r>
            <a:r>
              <a:rPr lang="de-DE" sz="2500" dirty="0" smtClean="0"/>
              <a:t>, </a:t>
            </a:r>
            <a:r>
              <a:rPr lang="de-DE" sz="2500" dirty="0" err="1" smtClean="0"/>
              <a:t>especially</a:t>
            </a:r>
            <a:endParaRPr lang="de-DE" sz="2500" dirty="0" smtClean="0"/>
          </a:p>
          <a:p>
            <a:pPr algn="ctr"/>
            <a:endParaRPr lang="de-DE" sz="2500" dirty="0" smtClean="0"/>
          </a:p>
          <a:p>
            <a:pPr algn="ctr"/>
            <a:r>
              <a:rPr lang="de-DE" sz="2500" b="1" dirty="0" err="1" smtClean="0"/>
              <a:t>Astrocytes</a:t>
            </a:r>
            <a:r>
              <a:rPr lang="de-DE" sz="2500" dirty="0" smtClean="0"/>
              <a:t> </a:t>
            </a:r>
            <a:r>
              <a:rPr lang="de-DE" sz="2500" dirty="0" err="1" smtClean="0"/>
              <a:t>may</a:t>
            </a:r>
            <a:r>
              <a:rPr lang="de-DE" sz="2500" dirty="0" smtClean="0"/>
              <a:t> also </a:t>
            </a:r>
            <a:r>
              <a:rPr lang="de-DE" sz="2500" dirty="0" err="1" smtClean="0"/>
              <a:t>play</a:t>
            </a:r>
            <a:r>
              <a:rPr lang="de-DE" sz="2500" dirty="0" smtClean="0"/>
              <a:t> an </a:t>
            </a:r>
            <a:r>
              <a:rPr lang="de-DE" sz="2500" dirty="0" err="1" smtClean="0"/>
              <a:t>important</a:t>
            </a:r>
            <a:r>
              <a:rPr lang="de-DE" sz="2500" dirty="0" smtClean="0"/>
              <a:t> </a:t>
            </a:r>
            <a:r>
              <a:rPr lang="de-DE" sz="2500" dirty="0" err="1" smtClean="0"/>
              <a:t>role</a:t>
            </a:r>
            <a:r>
              <a:rPr lang="de-DE" sz="2500" dirty="0" smtClean="0"/>
              <a:t>,</a:t>
            </a:r>
          </a:p>
          <a:p>
            <a:pPr algn="ctr"/>
            <a:endParaRPr lang="de-DE" sz="2500" dirty="0" smtClean="0"/>
          </a:p>
          <a:p>
            <a:pPr algn="ctr"/>
            <a:r>
              <a:rPr lang="de-DE" sz="2500" dirty="0" smtClean="0"/>
              <a:t>e.g. in </a:t>
            </a:r>
            <a:r>
              <a:rPr lang="de-DE" sz="2500" dirty="0" err="1" smtClean="0"/>
              <a:t>neural</a:t>
            </a:r>
            <a:r>
              <a:rPr lang="de-DE" sz="2500" dirty="0" smtClean="0"/>
              <a:t> </a:t>
            </a:r>
            <a:r>
              <a:rPr lang="de-DE" sz="2500" dirty="0" err="1" smtClean="0"/>
              <a:t>communication</a:t>
            </a:r>
            <a:endParaRPr lang="de-DE" sz="2500" dirty="0"/>
          </a:p>
          <a:p>
            <a:pPr algn="ctr"/>
            <a:endParaRPr lang="de-DE" sz="2500" b="1" dirty="0" smtClean="0"/>
          </a:p>
          <a:p>
            <a:pPr algn="ctr"/>
            <a:endParaRPr lang="de-DE" sz="2500" dirty="0"/>
          </a:p>
          <a:p>
            <a:pPr algn="ctr"/>
            <a:endParaRPr lang="de-DE" sz="2500" dirty="0"/>
          </a:p>
        </p:txBody>
      </p:sp>
      <p:sp>
        <p:nvSpPr>
          <p:cNvPr id="6"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BIG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 Today?</a:t>
            </a:r>
            <a:endParaRPr lang="en-US" sz="2100" b="1" dirty="0">
              <a:solidFill>
                <a:srgbClr val="000000"/>
              </a:solidFill>
              <a:latin typeface="+mn-lt"/>
            </a:endParaRPr>
          </a:p>
        </p:txBody>
      </p:sp>
    </p:spTree>
    <p:extLst>
      <p:ext uri="{BB962C8B-B14F-4D97-AF65-F5344CB8AC3E}">
        <p14:creationId xmlns:p14="http://schemas.microsoft.com/office/powerpoint/2010/main" val="24849981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century old classical Debates About</a:t>
            </a:r>
          </a:p>
          <a:p>
            <a:pPr algn="ctr">
              <a:spcBef>
                <a:spcPct val="50000"/>
              </a:spcBef>
            </a:pPr>
            <a:r>
              <a:rPr lang="en-US" sz="2100" b="1" dirty="0" smtClean="0">
                <a:solidFill>
                  <a:srgbClr val="000000"/>
                </a:solidFill>
                <a:latin typeface="+mn-lt"/>
              </a:rPr>
              <a:t>our Mental Functioning are still ongoing today!</a:t>
            </a:r>
            <a:endParaRPr lang="en-US" sz="2100" b="1" dirty="0">
              <a:solidFill>
                <a:srgbClr val="000000"/>
              </a:solidFill>
              <a:latin typeface="+mn-lt"/>
            </a:endParaRPr>
          </a:p>
        </p:txBody>
      </p:sp>
      <p:sp>
        <p:nvSpPr>
          <p:cNvPr id="101" name="Rechteck 100"/>
          <p:cNvSpPr/>
          <p:nvPr/>
        </p:nvSpPr>
        <p:spPr>
          <a:xfrm>
            <a:off x="353872" y="2138217"/>
            <a:ext cx="8478343" cy="3939540"/>
          </a:xfrm>
          <a:prstGeom prst="rect">
            <a:avLst/>
          </a:prstGeom>
        </p:spPr>
        <p:txBody>
          <a:bodyPr wrap="square">
            <a:spAutoFit/>
          </a:bodyPr>
          <a:lstStyle/>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a:p>
          <a:p>
            <a:pPr algn="ctr"/>
            <a:endParaRPr lang="de-DE" sz="2500" dirty="0" smtClean="0"/>
          </a:p>
          <a:p>
            <a:pPr algn="ctr"/>
            <a:r>
              <a:rPr lang="de-DE" sz="2500" b="1" dirty="0" err="1" smtClean="0"/>
              <a:t>Mind</a:t>
            </a:r>
            <a:r>
              <a:rPr lang="de-DE" sz="2500" b="1" dirty="0" smtClean="0"/>
              <a:t> versus Brain (</a:t>
            </a:r>
            <a:r>
              <a:rPr lang="de-DE" sz="2500" b="1" dirty="0" err="1" smtClean="0"/>
              <a:t>Dualism</a:t>
            </a:r>
            <a:r>
              <a:rPr lang="de-DE" sz="2500" b="1" dirty="0" smtClean="0"/>
              <a:t> </a:t>
            </a:r>
            <a:r>
              <a:rPr lang="de-DE" sz="2500" b="1" dirty="0" err="1" smtClean="0"/>
              <a:t>Monism</a:t>
            </a:r>
            <a:r>
              <a:rPr lang="de-DE" sz="2500" b="1" dirty="0" smtClean="0"/>
              <a:t>)</a:t>
            </a:r>
          </a:p>
          <a:p>
            <a:pPr algn="ctr"/>
            <a:endParaRPr lang="de-DE" sz="2500" dirty="0" smtClean="0"/>
          </a:p>
          <a:p>
            <a:pPr algn="ctr"/>
            <a:endParaRPr lang="de-DE" sz="2500" dirty="0" smtClean="0"/>
          </a:p>
          <a:p>
            <a:pPr algn="ctr"/>
            <a:r>
              <a:rPr lang="de-DE" sz="2500" b="1" dirty="0" err="1" smtClean="0"/>
              <a:t>Holism</a:t>
            </a:r>
            <a:r>
              <a:rPr lang="de-DE" sz="2500" b="1" dirty="0" smtClean="0"/>
              <a:t> versus </a:t>
            </a:r>
            <a:r>
              <a:rPr lang="de-DE" sz="2500" b="1" dirty="0" err="1" smtClean="0"/>
              <a:t>Localism</a:t>
            </a:r>
            <a:endParaRPr lang="de-DE" sz="2500" b="1" dirty="0" smtClean="0"/>
          </a:p>
          <a:p>
            <a:pPr algn="ctr"/>
            <a:endParaRPr lang="de-DE" sz="2500" dirty="0" smtClean="0"/>
          </a:p>
          <a:p>
            <a:pPr algn="ctr"/>
            <a:endParaRPr lang="de-DE" sz="2500" dirty="0"/>
          </a:p>
          <a:p>
            <a:pPr algn="ctr"/>
            <a:r>
              <a:rPr lang="de-DE" sz="2500" b="1" dirty="0" smtClean="0"/>
              <a:t>Neuron </a:t>
            </a:r>
            <a:r>
              <a:rPr lang="de-DE" sz="2500" b="1" dirty="0" err="1" smtClean="0"/>
              <a:t>Doctrin</a:t>
            </a:r>
            <a:endParaRPr lang="de-DE" sz="2500" b="1" dirty="0" smtClean="0"/>
          </a:p>
        </p:txBody>
      </p:sp>
    </p:spTree>
    <p:extLst>
      <p:ext uri="{BB962C8B-B14F-4D97-AF65-F5344CB8AC3E}">
        <p14:creationId xmlns:p14="http://schemas.microsoft.com/office/powerpoint/2010/main" val="1796610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2:	Some Basics about the Brain</a:t>
            </a:r>
          </a:p>
          <a:p>
            <a:pPr>
              <a:spcBef>
                <a:spcPct val="50000"/>
              </a:spcBef>
            </a:pPr>
            <a:r>
              <a:rPr lang="en-US" sz="2100" b="1" dirty="0" smtClean="0">
                <a:solidFill>
                  <a:srgbClr val="000000"/>
                </a:solidFill>
                <a:latin typeface="+mn-lt"/>
              </a:rPr>
              <a:t>		</a:t>
            </a:r>
            <a:endParaRPr lang="en-US" sz="2100" b="1" dirty="0">
              <a:solidFill>
                <a:srgbClr val="000000"/>
              </a:solidFill>
              <a:latin typeface="+mn-lt"/>
            </a:endParaRPr>
          </a:p>
        </p:txBody>
      </p:sp>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3023273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2:	Some Basics about the Brain</a:t>
            </a:r>
          </a:p>
          <a:p>
            <a:pPr>
              <a:spcBef>
                <a:spcPct val="50000"/>
              </a:spcBef>
            </a:pPr>
            <a:r>
              <a:rPr lang="en-US" sz="2100" b="1" dirty="0">
                <a:solidFill>
                  <a:srgbClr val="000000"/>
                </a:solidFill>
                <a:latin typeface="+mn-lt"/>
              </a:rPr>
              <a:t>	</a:t>
            </a:r>
            <a:r>
              <a:rPr lang="en-US" sz="2100" b="1" dirty="0" smtClean="0">
                <a:solidFill>
                  <a:srgbClr val="000000"/>
                </a:solidFill>
                <a:latin typeface="+mn-lt"/>
              </a:rPr>
              <a:t>2a:	A Macroscopic View		</a:t>
            </a:r>
            <a:endParaRPr lang="en-US" sz="2100" b="1" dirty="0">
              <a:solidFill>
                <a:srgbClr val="000000"/>
              </a:solidFill>
              <a:latin typeface="+mn-lt"/>
            </a:endParaRPr>
          </a:p>
        </p:txBody>
      </p:sp>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35107788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7" t="1852" r="1214" b="6687"/>
          <a:stretch/>
        </p:blipFill>
        <p:spPr bwMode="auto">
          <a:xfrm>
            <a:off x="125259" y="185218"/>
            <a:ext cx="8918533" cy="634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152362" y="1540702"/>
            <a:ext cx="1603324" cy="461665"/>
          </a:xfrm>
          <a:prstGeom prst="rect">
            <a:avLst/>
          </a:prstGeom>
          <a:noFill/>
        </p:spPr>
        <p:txBody>
          <a:bodyPr wrap="none" rtlCol="0">
            <a:spAutoFit/>
          </a:bodyPr>
          <a:lstStyle/>
          <a:p>
            <a:r>
              <a:rPr lang="de-DE" b="1" dirty="0" err="1" smtClean="0"/>
              <a:t>Forebrain</a:t>
            </a:r>
            <a:endParaRPr lang="de-DE" b="1" dirty="0"/>
          </a:p>
        </p:txBody>
      </p:sp>
      <p:sp>
        <p:nvSpPr>
          <p:cNvPr id="4" name="Textfeld 3"/>
          <p:cNvSpPr txBox="1"/>
          <p:nvPr/>
        </p:nvSpPr>
        <p:spPr>
          <a:xfrm>
            <a:off x="1642998" y="5363228"/>
            <a:ext cx="1691489" cy="461665"/>
          </a:xfrm>
          <a:prstGeom prst="rect">
            <a:avLst/>
          </a:prstGeom>
          <a:noFill/>
        </p:spPr>
        <p:txBody>
          <a:bodyPr wrap="none" rtlCol="0">
            <a:spAutoFit/>
          </a:bodyPr>
          <a:lstStyle/>
          <a:p>
            <a:r>
              <a:rPr lang="de-DE" b="1" dirty="0" err="1" smtClean="0"/>
              <a:t>Brainstem</a:t>
            </a:r>
            <a:endParaRPr lang="de-DE" b="1" dirty="0"/>
          </a:p>
        </p:txBody>
      </p:sp>
      <p:sp>
        <p:nvSpPr>
          <p:cNvPr id="5" name="Textfeld 4"/>
          <p:cNvSpPr txBox="1"/>
          <p:nvPr/>
        </p:nvSpPr>
        <p:spPr>
          <a:xfrm>
            <a:off x="6690986" y="5350991"/>
            <a:ext cx="1861407" cy="461665"/>
          </a:xfrm>
          <a:prstGeom prst="rect">
            <a:avLst/>
          </a:prstGeom>
          <a:noFill/>
        </p:spPr>
        <p:txBody>
          <a:bodyPr wrap="none" rtlCol="0">
            <a:spAutoFit/>
          </a:bodyPr>
          <a:lstStyle/>
          <a:p>
            <a:r>
              <a:rPr lang="de-DE" b="1" dirty="0" smtClean="0"/>
              <a:t>Cerebellum</a:t>
            </a:r>
            <a:endParaRPr lang="de-DE" b="1" dirty="0"/>
          </a:p>
        </p:txBody>
      </p:sp>
    </p:spTree>
    <p:extLst>
      <p:ext uri="{BB962C8B-B14F-4D97-AF65-F5344CB8AC3E}">
        <p14:creationId xmlns:p14="http://schemas.microsoft.com/office/powerpoint/2010/main" val="203411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0" y="0"/>
            <a:ext cx="91440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pic>
        <p:nvPicPr>
          <p:cNvPr id="49" name="Picture 2" descr="http://www.columbia.edu/cu/psychology/courses/1010/mangels/neuro/history/brainhieroglyph.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1" y="226169"/>
            <a:ext cx="1152525" cy="5905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http://www.columbia.edu/cu/psychology/courses/1010/mangels/neuro/history/plato.gif">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01" y="226169"/>
            <a:ext cx="1114425"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columbia.edu/cu/psychology/courses/1010/mangels/neuro/history/aristotle.gif">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226169"/>
            <a:ext cx="11239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http://www.columbia.edu/cu/psychology/courses/1010/mangels/neuro/history/galen.gif">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2656"/>
            <a:ext cx="1143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columbia.edu/cu/psychology/courses/1010/mangels/neuro/history/descartes.jpg">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2177" y="44624"/>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www.columbia.edu/cu/psychology/courses/1010/mangels/neuro/history/mull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666" y="258936"/>
            <a:ext cx="1066800" cy="12763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7" descr="http://www.columbia.edu/cu/psychology/courses/1010/mangels/neuro/history/hitzig.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581128"/>
            <a:ext cx="11525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http://www.columbia.edu/cu/psychology/courses/1010/mangels/neuro/history/brodman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6945" y="4581128"/>
            <a:ext cx="11525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9" descr="http://www.columbia.edu/cu/psychology/courses/1010/mangels/neuro/history/golgi.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3320" y="4581128"/>
            <a:ext cx="11430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http://www.columbia.edu/cu/psychology/courses/1010/mangels/neuro/history/caja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2870" y="4421053"/>
            <a:ext cx="11430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1" descr="http://www.columbia.edu/cu/psychology/courses/1010/mangels/neuro/history/lashley.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945" y="4581128"/>
            <a:ext cx="11525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2" descr="http://www.columbia.edu/cu/psychology/courses/1010/mangels/neuro/history/penfield.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0070" y="4581128"/>
            <a:ext cx="1152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http://www.columbia.edu/cu/psychology/courses/1010/mangels/neuro/history/gall.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5927" y="116632"/>
            <a:ext cx="1114425" cy="14001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descr="http://www.columbia.edu/cu/psychology/courses/1010/mangels/neuro/history/purkinj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690" y="2276872"/>
            <a:ext cx="1123950" cy="14097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http://www.columbia.edu/cu/psychology/courses/1010/mangels/neuro/history/flourens.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0251" y="2060848"/>
            <a:ext cx="11430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3" descr="http://www.columbia.edu/cu/psychology/courses/1010/mangels/neuro/history/jackson.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1308" y="2300088"/>
            <a:ext cx="1123950" cy="16287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http://www.columbia.edu/cu/psychology/courses/1010/mangels/neuro/history/broca.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9703" y="2132856"/>
            <a:ext cx="1114425" cy="1676401"/>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24"/>
          <p:cNvSpPr>
            <a:spLocks noChangeArrowheads="1"/>
          </p:cNvSpPr>
          <p:nvPr/>
        </p:nvSpPr>
        <p:spPr bwMode="auto">
          <a:xfrm>
            <a:off x="-65585" y="3510306"/>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pic>
        <p:nvPicPr>
          <p:cNvPr id="87" name="Picture 26"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901" y="2276872"/>
            <a:ext cx="1168852" cy="161301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114980"/>
            <a:ext cx="1076325" cy="197167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p:cNvSpPr>
            <a:spLocks noChangeArrowheads="1"/>
          </p:cNvSpPr>
          <p:nvPr/>
        </p:nvSpPr>
        <p:spPr bwMode="auto">
          <a:xfrm>
            <a:off x="-65585" y="3373781"/>
            <a:ext cx="9144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500" b="0" i="0" u="none" strike="noStrike" cap="none" normalizeH="0" baseline="0" smtClean="0">
              <a:ln>
                <a:noFill/>
              </a:ln>
              <a:solidFill>
                <a:schemeClr val="tx1"/>
              </a:solidFill>
              <a:effectLst/>
              <a:latin typeface="Verdana" pitchFamily="34" charset="0"/>
              <a:ea typeface="Verdana" pitchFamily="34" charset="0"/>
              <a:cs typeface="Verdana" pitchFamily="34" charset="0"/>
            </a:endParaRPr>
          </a:p>
        </p:txBody>
      </p:sp>
      <p:pic>
        <p:nvPicPr>
          <p:cNvPr id="98" name="Picture 10" descr="http://www.columbia.edu/cu/psychology/courses/1010/mangels/neuro/history/spurzhm.gif"/>
          <p:cNvPicPr>
            <a:picLocks noChangeAspect="1" noChangeArrowheads="1"/>
          </p:cNvPicPr>
          <p:nvPr/>
        </p:nvPicPr>
        <p:blipFill rotWithShape="1">
          <a:blip r:embed="rId22">
            <a:extLst>
              <a:ext uri="{28A0092B-C50C-407E-A947-70E740481C1C}">
                <a14:useLocalDpi xmlns:a14="http://schemas.microsoft.com/office/drawing/2010/main" val="0"/>
              </a:ext>
            </a:extLst>
          </a:blip>
          <a:srcRect b="38380"/>
          <a:stretch/>
        </p:blipFill>
        <p:spPr bwMode="auto">
          <a:xfrm>
            <a:off x="8028384" y="209885"/>
            <a:ext cx="1123950" cy="105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155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1996224" y="2924020"/>
            <a:ext cx="4091185" cy="2677656"/>
          </a:xfrm>
          <a:prstGeom prst="rect">
            <a:avLst/>
          </a:prstGeom>
          <a:noFill/>
        </p:spPr>
        <p:txBody>
          <a:bodyPr wrap="none" rtlCol="0">
            <a:spAutoFit/>
          </a:bodyPr>
          <a:lstStyle/>
          <a:p>
            <a:r>
              <a:rPr lang="de-DE" dirty="0" err="1" smtClean="0"/>
              <a:t>Regulating</a:t>
            </a:r>
            <a:r>
              <a:rPr lang="de-DE" dirty="0" smtClean="0"/>
              <a:t> </a:t>
            </a:r>
            <a:r>
              <a:rPr lang="de-DE" dirty="0" err="1" smtClean="0"/>
              <a:t>basic</a:t>
            </a:r>
            <a:r>
              <a:rPr lang="de-DE" dirty="0" smtClean="0"/>
              <a:t> </a:t>
            </a:r>
            <a:r>
              <a:rPr lang="de-DE" dirty="0" err="1" smtClean="0"/>
              <a:t>physiology</a:t>
            </a:r>
            <a:r>
              <a:rPr lang="de-DE" dirty="0" smtClean="0"/>
              <a:t> </a:t>
            </a:r>
          </a:p>
          <a:p>
            <a:r>
              <a:rPr lang="de-DE" dirty="0"/>
              <a:t>	</a:t>
            </a:r>
            <a:r>
              <a:rPr lang="de-DE" dirty="0" err="1" smtClean="0"/>
              <a:t>heart</a:t>
            </a:r>
            <a:r>
              <a:rPr lang="de-DE" dirty="0" smtClean="0"/>
              <a:t> rate</a:t>
            </a:r>
          </a:p>
          <a:p>
            <a:r>
              <a:rPr lang="de-DE" dirty="0"/>
              <a:t>	</a:t>
            </a:r>
            <a:r>
              <a:rPr lang="de-DE" dirty="0" err="1" smtClean="0"/>
              <a:t>blood</a:t>
            </a:r>
            <a:r>
              <a:rPr lang="de-DE" dirty="0" smtClean="0"/>
              <a:t> </a:t>
            </a:r>
            <a:r>
              <a:rPr lang="de-DE" dirty="0" err="1" smtClean="0"/>
              <a:t>pressure</a:t>
            </a:r>
            <a:endParaRPr lang="de-DE" dirty="0" smtClean="0"/>
          </a:p>
          <a:p>
            <a:r>
              <a:rPr lang="de-DE" dirty="0"/>
              <a:t>	</a:t>
            </a:r>
            <a:r>
              <a:rPr lang="de-DE" dirty="0" smtClean="0"/>
              <a:t>gut </a:t>
            </a:r>
            <a:r>
              <a:rPr lang="de-DE" dirty="0" err="1" smtClean="0"/>
              <a:t>function</a:t>
            </a:r>
            <a:endParaRPr lang="de-DE" dirty="0" smtClean="0"/>
          </a:p>
          <a:p>
            <a:endParaRPr lang="de-DE" dirty="0" smtClean="0"/>
          </a:p>
          <a:p>
            <a:endParaRPr lang="de-DE" dirty="0" smtClean="0"/>
          </a:p>
          <a:p>
            <a:endParaRPr lang="de-DE" dirty="0"/>
          </a:p>
        </p:txBody>
      </p:sp>
      <p:sp>
        <p:nvSpPr>
          <p:cNvPr id="7"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Brain Stem</a:t>
            </a:r>
            <a:endParaRPr lang="en-US" sz="2100" b="1" dirty="0">
              <a:solidFill>
                <a:srgbClr val="000000"/>
              </a:solidFill>
              <a:latin typeface="+mn-lt"/>
            </a:endParaRPr>
          </a:p>
        </p:txBody>
      </p:sp>
    </p:spTree>
    <p:extLst>
      <p:ext uri="{BB962C8B-B14F-4D97-AF65-F5344CB8AC3E}">
        <p14:creationId xmlns:p14="http://schemas.microsoft.com/office/powerpoint/2010/main" val="995798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7" t="1852" r="1214" b="6687"/>
          <a:stretch/>
        </p:blipFill>
        <p:spPr bwMode="auto">
          <a:xfrm>
            <a:off x="125259" y="185218"/>
            <a:ext cx="8918533" cy="634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152362" y="1540702"/>
            <a:ext cx="1603324" cy="461665"/>
          </a:xfrm>
          <a:prstGeom prst="rect">
            <a:avLst/>
          </a:prstGeom>
          <a:noFill/>
        </p:spPr>
        <p:txBody>
          <a:bodyPr wrap="none" rtlCol="0">
            <a:spAutoFit/>
          </a:bodyPr>
          <a:lstStyle/>
          <a:p>
            <a:r>
              <a:rPr lang="de-DE" b="1" dirty="0" err="1" smtClean="0"/>
              <a:t>Forebrain</a:t>
            </a:r>
            <a:endParaRPr lang="de-DE" b="1" dirty="0"/>
          </a:p>
        </p:txBody>
      </p:sp>
      <p:sp>
        <p:nvSpPr>
          <p:cNvPr id="4" name="Textfeld 3"/>
          <p:cNvSpPr txBox="1"/>
          <p:nvPr/>
        </p:nvSpPr>
        <p:spPr>
          <a:xfrm>
            <a:off x="1642998" y="5363228"/>
            <a:ext cx="1691489" cy="461665"/>
          </a:xfrm>
          <a:prstGeom prst="rect">
            <a:avLst/>
          </a:prstGeom>
          <a:noFill/>
        </p:spPr>
        <p:txBody>
          <a:bodyPr wrap="none" rtlCol="0">
            <a:spAutoFit/>
          </a:bodyPr>
          <a:lstStyle/>
          <a:p>
            <a:r>
              <a:rPr lang="de-DE" b="1" dirty="0" err="1" smtClean="0"/>
              <a:t>Brainstem</a:t>
            </a:r>
            <a:endParaRPr lang="de-DE" b="1" dirty="0"/>
          </a:p>
        </p:txBody>
      </p:sp>
      <p:sp>
        <p:nvSpPr>
          <p:cNvPr id="5" name="Textfeld 4"/>
          <p:cNvSpPr txBox="1"/>
          <p:nvPr/>
        </p:nvSpPr>
        <p:spPr>
          <a:xfrm>
            <a:off x="6690986" y="5350991"/>
            <a:ext cx="1861407" cy="461665"/>
          </a:xfrm>
          <a:prstGeom prst="rect">
            <a:avLst/>
          </a:prstGeom>
          <a:noFill/>
        </p:spPr>
        <p:txBody>
          <a:bodyPr wrap="none" rtlCol="0">
            <a:spAutoFit/>
          </a:bodyPr>
          <a:lstStyle/>
          <a:p>
            <a:r>
              <a:rPr lang="de-DE" b="1" dirty="0" smtClean="0"/>
              <a:t>Cerebellum</a:t>
            </a:r>
            <a:endParaRPr lang="de-DE" b="1" dirty="0"/>
          </a:p>
        </p:txBody>
      </p:sp>
    </p:spTree>
    <p:extLst>
      <p:ext uri="{BB962C8B-B14F-4D97-AF65-F5344CB8AC3E}">
        <p14:creationId xmlns:p14="http://schemas.microsoft.com/office/powerpoint/2010/main" val="34650610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1996224" y="2924020"/>
            <a:ext cx="5757923" cy="3046988"/>
          </a:xfrm>
          <a:prstGeom prst="rect">
            <a:avLst/>
          </a:prstGeom>
          <a:noFill/>
        </p:spPr>
        <p:txBody>
          <a:bodyPr wrap="none" rtlCol="0">
            <a:spAutoFit/>
          </a:bodyPr>
          <a:lstStyle/>
          <a:p>
            <a:r>
              <a:rPr lang="de-DE" dirty="0" err="1" smtClean="0"/>
              <a:t>Optimizing</a:t>
            </a:r>
            <a:r>
              <a:rPr lang="de-DE" dirty="0" smtClean="0"/>
              <a:t> </a:t>
            </a:r>
            <a:r>
              <a:rPr lang="de-DE" dirty="0" err="1" smtClean="0"/>
              <a:t>performance</a:t>
            </a:r>
            <a:r>
              <a:rPr lang="de-DE" dirty="0" smtClean="0"/>
              <a:t> </a:t>
            </a:r>
            <a:r>
              <a:rPr lang="de-DE" dirty="0" err="1" smtClean="0"/>
              <a:t>of</a:t>
            </a:r>
            <a:endParaRPr lang="de-DE" dirty="0" smtClean="0"/>
          </a:p>
          <a:p>
            <a:endParaRPr lang="de-DE" dirty="0"/>
          </a:p>
          <a:p>
            <a:r>
              <a:rPr lang="de-DE" dirty="0" smtClean="0"/>
              <a:t>	Motor </a:t>
            </a:r>
            <a:r>
              <a:rPr lang="de-DE" dirty="0" err="1" smtClean="0"/>
              <a:t>function</a:t>
            </a:r>
            <a:r>
              <a:rPr lang="de-DE" dirty="0" smtClean="0"/>
              <a:t> (</a:t>
            </a:r>
            <a:r>
              <a:rPr lang="de-DE" dirty="0" err="1" smtClean="0"/>
              <a:t>velocity</a:t>
            </a:r>
            <a:r>
              <a:rPr lang="de-DE" dirty="0" smtClean="0"/>
              <a:t>, </a:t>
            </a:r>
            <a:r>
              <a:rPr lang="de-DE" dirty="0" err="1" smtClean="0"/>
              <a:t>precision</a:t>
            </a:r>
            <a:r>
              <a:rPr lang="de-DE" dirty="0" smtClean="0"/>
              <a:t>)</a:t>
            </a:r>
          </a:p>
          <a:p>
            <a:endParaRPr lang="de-DE" dirty="0"/>
          </a:p>
          <a:p>
            <a:r>
              <a:rPr lang="de-DE" dirty="0" smtClean="0"/>
              <a:t>	</a:t>
            </a:r>
            <a:r>
              <a:rPr lang="de-DE" dirty="0" err="1" smtClean="0"/>
              <a:t>Cognitive</a:t>
            </a:r>
            <a:r>
              <a:rPr lang="de-DE" dirty="0" smtClean="0"/>
              <a:t> </a:t>
            </a:r>
            <a:r>
              <a:rPr lang="de-DE" dirty="0" err="1" smtClean="0"/>
              <a:t>Function</a:t>
            </a:r>
            <a:endParaRPr lang="de-DE" dirty="0" smtClean="0"/>
          </a:p>
          <a:p>
            <a:endParaRPr lang="de-DE" dirty="0" smtClean="0"/>
          </a:p>
          <a:p>
            <a:endParaRPr lang="de-DE" dirty="0" smtClean="0"/>
          </a:p>
          <a:p>
            <a:endParaRPr lang="de-DE" dirty="0"/>
          </a:p>
        </p:txBody>
      </p:sp>
      <p:sp>
        <p:nvSpPr>
          <p:cNvPr id="7"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Cerebellum</a:t>
            </a:r>
            <a:endParaRPr lang="en-US" sz="2100" b="1" dirty="0">
              <a:solidFill>
                <a:srgbClr val="000000"/>
              </a:solidFill>
              <a:latin typeface="+mn-lt"/>
            </a:endParaRPr>
          </a:p>
        </p:txBody>
      </p:sp>
    </p:spTree>
    <p:extLst>
      <p:ext uri="{BB962C8B-B14F-4D97-AF65-F5344CB8AC3E}">
        <p14:creationId xmlns:p14="http://schemas.microsoft.com/office/powerpoint/2010/main" val="2413469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7" t="1852" r="1214" b="6687"/>
          <a:stretch/>
        </p:blipFill>
        <p:spPr bwMode="auto">
          <a:xfrm>
            <a:off x="125259" y="185218"/>
            <a:ext cx="8918533" cy="634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152362" y="1540702"/>
            <a:ext cx="1603324" cy="461665"/>
          </a:xfrm>
          <a:prstGeom prst="rect">
            <a:avLst/>
          </a:prstGeom>
          <a:noFill/>
        </p:spPr>
        <p:txBody>
          <a:bodyPr wrap="none" rtlCol="0">
            <a:spAutoFit/>
          </a:bodyPr>
          <a:lstStyle/>
          <a:p>
            <a:r>
              <a:rPr lang="de-DE" b="1" dirty="0" err="1" smtClean="0"/>
              <a:t>Forebrain</a:t>
            </a:r>
            <a:endParaRPr lang="de-DE" b="1" dirty="0"/>
          </a:p>
        </p:txBody>
      </p:sp>
      <p:sp>
        <p:nvSpPr>
          <p:cNvPr id="4" name="Textfeld 3"/>
          <p:cNvSpPr txBox="1"/>
          <p:nvPr/>
        </p:nvSpPr>
        <p:spPr>
          <a:xfrm>
            <a:off x="1642998" y="5363228"/>
            <a:ext cx="1691489" cy="461665"/>
          </a:xfrm>
          <a:prstGeom prst="rect">
            <a:avLst/>
          </a:prstGeom>
          <a:noFill/>
        </p:spPr>
        <p:txBody>
          <a:bodyPr wrap="none" rtlCol="0">
            <a:spAutoFit/>
          </a:bodyPr>
          <a:lstStyle/>
          <a:p>
            <a:r>
              <a:rPr lang="de-DE" b="1" dirty="0" err="1" smtClean="0"/>
              <a:t>Brainstem</a:t>
            </a:r>
            <a:endParaRPr lang="de-DE" b="1" dirty="0"/>
          </a:p>
        </p:txBody>
      </p:sp>
      <p:sp>
        <p:nvSpPr>
          <p:cNvPr id="5" name="Textfeld 4"/>
          <p:cNvSpPr txBox="1"/>
          <p:nvPr/>
        </p:nvSpPr>
        <p:spPr>
          <a:xfrm>
            <a:off x="6690986" y="5350991"/>
            <a:ext cx="1861407" cy="461665"/>
          </a:xfrm>
          <a:prstGeom prst="rect">
            <a:avLst/>
          </a:prstGeom>
          <a:noFill/>
        </p:spPr>
        <p:txBody>
          <a:bodyPr wrap="none" rtlCol="0">
            <a:spAutoFit/>
          </a:bodyPr>
          <a:lstStyle/>
          <a:p>
            <a:r>
              <a:rPr lang="de-DE" b="1" dirty="0" smtClean="0"/>
              <a:t>Cerebellum</a:t>
            </a:r>
            <a:endParaRPr lang="de-DE" b="1" dirty="0"/>
          </a:p>
        </p:txBody>
      </p:sp>
    </p:spTree>
    <p:extLst>
      <p:ext uri="{BB962C8B-B14F-4D97-AF65-F5344CB8AC3E}">
        <p14:creationId xmlns:p14="http://schemas.microsoft.com/office/powerpoint/2010/main" val="34650610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1996224" y="2924020"/>
            <a:ext cx="5338321" cy="3046988"/>
          </a:xfrm>
          <a:prstGeom prst="rect">
            <a:avLst/>
          </a:prstGeom>
          <a:noFill/>
        </p:spPr>
        <p:txBody>
          <a:bodyPr wrap="none" rtlCol="0">
            <a:spAutoFit/>
          </a:bodyPr>
          <a:lstStyle/>
          <a:p>
            <a:r>
              <a:rPr lang="de-DE" dirty="0" smtClean="0"/>
              <a:t>All „</a:t>
            </a:r>
            <a:r>
              <a:rPr lang="de-DE" dirty="0" err="1" smtClean="0"/>
              <a:t>higher</a:t>
            </a:r>
            <a:r>
              <a:rPr lang="de-DE" dirty="0" smtClean="0"/>
              <a:t>“  (</a:t>
            </a:r>
            <a:r>
              <a:rPr lang="de-DE" dirty="0" err="1" smtClean="0"/>
              <a:t>and</a:t>
            </a:r>
            <a:r>
              <a:rPr lang="de-DE" dirty="0" smtClean="0"/>
              <a:t> </a:t>
            </a:r>
            <a:r>
              <a:rPr lang="de-DE" dirty="0" err="1" smtClean="0"/>
              <a:t>conscious</a:t>
            </a:r>
            <a:r>
              <a:rPr lang="de-DE" dirty="0" smtClean="0"/>
              <a:t>) </a:t>
            </a:r>
            <a:r>
              <a:rPr lang="de-DE" dirty="0" err="1" smtClean="0"/>
              <a:t>functions</a:t>
            </a:r>
            <a:endParaRPr lang="de-DE" dirty="0" smtClean="0"/>
          </a:p>
          <a:p>
            <a:endParaRPr lang="de-DE" dirty="0"/>
          </a:p>
          <a:p>
            <a:r>
              <a:rPr lang="de-DE" dirty="0" smtClean="0"/>
              <a:t>	</a:t>
            </a:r>
            <a:r>
              <a:rPr lang="de-DE" dirty="0" err="1" smtClean="0"/>
              <a:t>Acting</a:t>
            </a:r>
            <a:r>
              <a:rPr lang="de-DE" dirty="0" smtClean="0"/>
              <a:t>, </a:t>
            </a:r>
            <a:r>
              <a:rPr lang="de-DE" dirty="0" err="1" smtClean="0"/>
              <a:t>thinking</a:t>
            </a:r>
            <a:r>
              <a:rPr lang="de-DE" dirty="0" smtClean="0"/>
              <a:t>, </a:t>
            </a:r>
            <a:r>
              <a:rPr lang="de-DE" dirty="0" err="1" smtClean="0"/>
              <a:t>speaking</a:t>
            </a:r>
            <a:endParaRPr lang="de-DE" dirty="0" smtClean="0"/>
          </a:p>
          <a:p>
            <a:endParaRPr lang="de-DE" dirty="0"/>
          </a:p>
          <a:p>
            <a:r>
              <a:rPr lang="de-DE" dirty="0" smtClean="0"/>
              <a:t>	Motor, </a:t>
            </a:r>
            <a:r>
              <a:rPr lang="de-DE" dirty="0" err="1" smtClean="0"/>
              <a:t>sensory</a:t>
            </a:r>
            <a:r>
              <a:rPr lang="de-DE" dirty="0" smtClean="0"/>
              <a:t> etc.</a:t>
            </a:r>
          </a:p>
          <a:p>
            <a:endParaRPr lang="de-DE" dirty="0" smtClean="0"/>
          </a:p>
          <a:p>
            <a:endParaRPr lang="de-DE" dirty="0" smtClean="0"/>
          </a:p>
          <a:p>
            <a:endParaRPr lang="de-DE" dirty="0"/>
          </a:p>
        </p:txBody>
      </p:sp>
      <p:sp>
        <p:nvSpPr>
          <p:cNvPr id="7"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Forebrain</a:t>
            </a:r>
            <a:endParaRPr lang="en-US" sz="2100" b="1" dirty="0">
              <a:solidFill>
                <a:srgbClr val="000000"/>
              </a:solidFill>
              <a:latin typeface="+mn-lt"/>
            </a:endParaRPr>
          </a:p>
        </p:txBody>
      </p:sp>
    </p:spTree>
    <p:extLst>
      <p:ext uri="{BB962C8B-B14F-4D97-AF65-F5344CB8AC3E}">
        <p14:creationId xmlns:p14="http://schemas.microsoft.com/office/powerpoint/2010/main" val="3529700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877234" y="2139190"/>
            <a:ext cx="2975495" cy="3416320"/>
          </a:xfrm>
          <a:prstGeom prst="rect">
            <a:avLst/>
          </a:prstGeom>
          <a:noFill/>
        </p:spPr>
        <p:txBody>
          <a:bodyPr wrap="none" rtlCol="0">
            <a:spAutoFit/>
          </a:bodyPr>
          <a:lstStyle/>
          <a:p>
            <a:r>
              <a:rPr lang="de-DE" dirty="0" err="1" smtClean="0"/>
              <a:t>Subdivisions</a:t>
            </a:r>
            <a:endParaRPr lang="de-DE" dirty="0" smtClean="0"/>
          </a:p>
          <a:p>
            <a:endParaRPr lang="de-DE" dirty="0"/>
          </a:p>
          <a:p>
            <a:r>
              <a:rPr lang="de-DE" dirty="0" smtClean="0"/>
              <a:t>	frontal lobe</a:t>
            </a:r>
          </a:p>
          <a:p>
            <a:r>
              <a:rPr lang="de-DE" dirty="0"/>
              <a:t>	</a:t>
            </a:r>
            <a:r>
              <a:rPr lang="de-DE" dirty="0" smtClean="0"/>
              <a:t>parietal lobe</a:t>
            </a:r>
          </a:p>
          <a:p>
            <a:r>
              <a:rPr lang="de-DE" dirty="0"/>
              <a:t>	</a:t>
            </a:r>
            <a:r>
              <a:rPr lang="de-DE" dirty="0" err="1" smtClean="0"/>
              <a:t>occipital</a:t>
            </a:r>
            <a:r>
              <a:rPr lang="de-DE" dirty="0" smtClean="0"/>
              <a:t> lobe</a:t>
            </a:r>
          </a:p>
          <a:p>
            <a:r>
              <a:rPr lang="de-DE" dirty="0"/>
              <a:t>	</a:t>
            </a:r>
            <a:r>
              <a:rPr lang="de-DE" dirty="0" smtClean="0"/>
              <a:t>temporal lobe</a:t>
            </a:r>
          </a:p>
          <a:p>
            <a:endParaRPr lang="de-DE" dirty="0" smtClean="0"/>
          </a:p>
          <a:p>
            <a:endParaRPr lang="de-DE" dirty="0" smtClean="0"/>
          </a:p>
          <a:p>
            <a:endParaRPr lang="de-DE" dirty="0"/>
          </a:p>
        </p:txBody>
      </p:sp>
      <p:sp>
        <p:nvSpPr>
          <p:cNvPr id="7"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Forebrain</a:t>
            </a:r>
            <a:endParaRPr lang="en-US" sz="2100" b="1" dirty="0">
              <a:solidFill>
                <a:srgbClr val="000000"/>
              </a:solidFill>
              <a:latin typeface="+mn-lt"/>
            </a:endParaRPr>
          </a:p>
        </p:txBody>
      </p:sp>
    </p:spTree>
    <p:extLst>
      <p:ext uri="{BB962C8B-B14F-4D97-AF65-F5344CB8AC3E}">
        <p14:creationId xmlns:p14="http://schemas.microsoft.com/office/powerpoint/2010/main" val="2360236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man Brain Diagram Lobes: Human brain diagram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78" y="2189317"/>
            <a:ext cx="4379643" cy="350371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184249" y="3141263"/>
            <a:ext cx="808876" cy="369332"/>
          </a:xfrm>
          <a:prstGeom prst="rect">
            <a:avLst/>
          </a:prstGeom>
          <a:solidFill>
            <a:schemeClr val="accent1">
              <a:alpha val="20000"/>
            </a:schemeClr>
          </a:solidFill>
        </p:spPr>
        <p:txBody>
          <a:bodyPr wrap="none" rtlCol="0">
            <a:spAutoFit/>
          </a:bodyPr>
          <a:lstStyle/>
          <a:p>
            <a:pPr algn="ctr"/>
            <a:r>
              <a:rPr lang="de-DE" sz="1800" dirty="0" smtClean="0"/>
              <a:t>Vision</a:t>
            </a:r>
            <a:endParaRPr lang="de-DE" sz="1800" dirty="0"/>
          </a:p>
        </p:txBody>
      </p:sp>
    </p:spTree>
    <p:extLst>
      <p:ext uri="{BB962C8B-B14F-4D97-AF65-F5344CB8AC3E}">
        <p14:creationId xmlns:p14="http://schemas.microsoft.com/office/powerpoint/2010/main" val="630108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man Brain Diagram Lobes: Human brain diagram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78" y="2189317"/>
            <a:ext cx="4379643" cy="3503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011616" y="1300238"/>
            <a:ext cx="1838965" cy="646331"/>
          </a:xfrm>
          <a:prstGeom prst="rect">
            <a:avLst/>
          </a:prstGeom>
          <a:solidFill>
            <a:schemeClr val="accent1">
              <a:alpha val="20000"/>
            </a:schemeClr>
          </a:solidFill>
        </p:spPr>
        <p:txBody>
          <a:bodyPr wrap="none" rtlCol="0">
            <a:spAutoFit/>
          </a:bodyPr>
          <a:lstStyle/>
          <a:p>
            <a:pPr algn="ctr"/>
            <a:r>
              <a:rPr lang="de-DE" sz="1800" dirty="0" err="1" smtClean="0"/>
              <a:t>Somatosensory</a:t>
            </a:r>
            <a:endParaRPr lang="de-DE" sz="1800" dirty="0" smtClean="0"/>
          </a:p>
          <a:p>
            <a:pPr algn="ctr"/>
            <a:r>
              <a:rPr lang="de-DE" sz="1800" dirty="0" smtClean="0"/>
              <a:t>(sense </a:t>
            </a:r>
            <a:r>
              <a:rPr lang="de-DE" sz="1800" dirty="0" err="1" smtClean="0"/>
              <a:t>of</a:t>
            </a:r>
            <a:r>
              <a:rPr lang="de-DE" sz="1800" dirty="0" smtClean="0"/>
              <a:t> </a:t>
            </a:r>
            <a:r>
              <a:rPr lang="de-DE" sz="1800" dirty="0" err="1" smtClean="0"/>
              <a:t>touch</a:t>
            </a:r>
            <a:r>
              <a:rPr lang="de-DE" sz="1800" dirty="0" smtClean="0"/>
              <a:t>)</a:t>
            </a:r>
            <a:endParaRPr lang="de-DE" sz="1800" dirty="0"/>
          </a:p>
        </p:txBody>
      </p:sp>
      <p:sp>
        <p:nvSpPr>
          <p:cNvPr id="5" name="Textfeld 4"/>
          <p:cNvSpPr txBox="1"/>
          <p:nvPr/>
        </p:nvSpPr>
        <p:spPr>
          <a:xfrm>
            <a:off x="5254514" y="1289800"/>
            <a:ext cx="1415772" cy="646331"/>
          </a:xfrm>
          <a:prstGeom prst="rect">
            <a:avLst/>
          </a:prstGeom>
          <a:solidFill>
            <a:schemeClr val="accent1">
              <a:alpha val="20000"/>
            </a:schemeClr>
          </a:solidFill>
        </p:spPr>
        <p:txBody>
          <a:bodyPr wrap="none" rtlCol="0">
            <a:spAutoFit/>
          </a:bodyPr>
          <a:lstStyle/>
          <a:p>
            <a:pPr algn="ctr"/>
            <a:r>
              <a:rPr lang="de-DE" sz="1800" dirty="0" smtClean="0"/>
              <a:t>Motor </a:t>
            </a:r>
          </a:p>
          <a:p>
            <a:pPr algn="ctr"/>
            <a:r>
              <a:rPr lang="de-DE" sz="1800" dirty="0" smtClean="0"/>
              <a:t>(</a:t>
            </a:r>
            <a:r>
              <a:rPr lang="de-DE" sz="1800" dirty="0" err="1" smtClean="0"/>
              <a:t>movement</a:t>
            </a:r>
            <a:r>
              <a:rPr lang="de-DE" sz="1800" dirty="0" smtClean="0"/>
              <a:t>)</a:t>
            </a:r>
            <a:endParaRPr lang="de-DE" sz="1800" dirty="0"/>
          </a:p>
        </p:txBody>
      </p:sp>
      <p:cxnSp>
        <p:nvCxnSpPr>
          <p:cNvPr id="3" name="Gerade Verbindung mit Pfeil 2"/>
          <p:cNvCxnSpPr/>
          <p:nvPr/>
        </p:nvCxnSpPr>
        <p:spPr bwMode="auto">
          <a:xfrm>
            <a:off x="4371584" y="1946569"/>
            <a:ext cx="200416" cy="7590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Gerade Verbindung mit Pfeil 6"/>
          <p:cNvCxnSpPr/>
          <p:nvPr/>
        </p:nvCxnSpPr>
        <p:spPr bwMode="auto">
          <a:xfrm flipH="1">
            <a:off x="4850581" y="2048865"/>
            <a:ext cx="688009" cy="65675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1176151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man Brain Diagram Lobes: Human brain diagram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78" y="2189317"/>
            <a:ext cx="4379643" cy="350371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184249" y="3141263"/>
            <a:ext cx="808876" cy="369332"/>
          </a:xfrm>
          <a:prstGeom prst="rect">
            <a:avLst/>
          </a:prstGeom>
          <a:solidFill>
            <a:schemeClr val="accent1">
              <a:alpha val="20000"/>
            </a:schemeClr>
          </a:solidFill>
        </p:spPr>
        <p:txBody>
          <a:bodyPr wrap="none" rtlCol="0">
            <a:spAutoFit/>
          </a:bodyPr>
          <a:lstStyle/>
          <a:p>
            <a:pPr algn="ctr"/>
            <a:r>
              <a:rPr lang="de-DE" sz="1800" dirty="0" smtClean="0"/>
              <a:t>Vision</a:t>
            </a:r>
            <a:endParaRPr lang="de-DE" sz="1800" dirty="0"/>
          </a:p>
        </p:txBody>
      </p:sp>
    </p:spTree>
    <p:extLst>
      <p:ext uri="{BB962C8B-B14F-4D97-AF65-F5344CB8AC3E}">
        <p14:creationId xmlns:p14="http://schemas.microsoft.com/office/powerpoint/2010/main" val="2397339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man Brain Diagram Lobes: Human brain diagram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78" y="2189317"/>
            <a:ext cx="4379643" cy="3503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135668" y="435942"/>
            <a:ext cx="2300630" cy="1754326"/>
          </a:xfrm>
          <a:prstGeom prst="rect">
            <a:avLst/>
          </a:prstGeom>
          <a:solidFill>
            <a:schemeClr val="accent1">
              <a:alpha val="20000"/>
            </a:schemeClr>
          </a:solidFill>
        </p:spPr>
        <p:txBody>
          <a:bodyPr wrap="none" rtlCol="0">
            <a:spAutoFit/>
          </a:bodyPr>
          <a:lstStyle/>
          <a:p>
            <a:pPr algn="ctr"/>
            <a:r>
              <a:rPr lang="de-DE" sz="1800" dirty="0" smtClean="0"/>
              <a:t>Executive </a:t>
            </a:r>
            <a:r>
              <a:rPr lang="de-DE" sz="1800" dirty="0" err="1" smtClean="0"/>
              <a:t>functions</a:t>
            </a:r>
            <a:r>
              <a:rPr lang="de-DE" sz="1800" dirty="0" smtClean="0"/>
              <a:t>, </a:t>
            </a:r>
          </a:p>
          <a:p>
            <a:pPr algn="ctr"/>
            <a:r>
              <a:rPr lang="de-DE" sz="1800" dirty="0" err="1" smtClean="0"/>
              <a:t>thinking</a:t>
            </a:r>
            <a:r>
              <a:rPr lang="de-DE" sz="1800" dirty="0" smtClean="0"/>
              <a:t>, </a:t>
            </a:r>
            <a:r>
              <a:rPr lang="de-DE" sz="1800" dirty="0" err="1" smtClean="0"/>
              <a:t>planning</a:t>
            </a:r>
            <a:r>
              <a:rPr lang="de-DE" sz="1800" dirty="0" smtClean="0"/>
              <a:t>, </a:t>
            </a:r>
          </a:p>
          <a:p>
            <a:pPr algn="ctr"/>
            <a:r>
              <a:rPr lang="de-DE" sz="1800" dirty="0" err="1" smtClean="0"/>
              <a:t>organizing</a:t>
            </a:r>
            <a:r>
              <a:rPr lang="de-DE" sz="1800" dirty="0" smtClean="0"/>
              <a:t>,</a:t>
            </a:r>
          </a:p>
          <a:p>
            <a:pPr algn="ctr"/>
            <a:r>
              <a:rPr lang="de-DE" sz="1800" dirty="0" err="1"/>
              <a:t>p</a:t>
            </a:r>
            <a:r>
              <a:rPr lang="de-DE" sz="1800" dirty="0" err="1" smtClean="0"/>
              <a:t>roblem</a:t>
            </a:r>
            <a:r>
              <a:rPr lang="de-DE" sz="1800" dirty="0" smtClean="0"/>
              <a:t> </a:t>
            </a:r>
            <a:r>
              <a:rPr lang="de-DE" sz="1800" dirty="0" err="1" smtClean="0"/>
              <a:t>solving</a:t>
            </a:r>
            <a:r>
              <a:rPr lang="de-DE" sz="1800" dirty="0" smtClean="0"/>
              <a:t>, </a:t>
            </a:r>
          </a:p>
          <a:p>
            <a:pPr algn="ctr"/>
            <a:r>
              <a:rPr lang="de-DE" sz="1800" dirty="0" err="1" smtClean="0"/>
              <a:t>behavioral</a:t>
            </a:r>
            <a:r>
              <a:rPr lang="de-DE" sz="1800" dirty="0" smtClean="0"/>
              <a:t> </a:t>
            </a:r>
            <a:r>
              <a:rPr lang="de-DE" sz="1800" dirty="0" err="1" smtClean="0"/>
              <a:t>control</a:t>
            </a:r>
            <a:r>
              <a:rPr lang="de-DE" sz="1800" dirty="0" smtClean="0"/>
              <a:t>, </a:t>
            </a:r>
          </a:p>
          <a:p>
            <a:pPr algn="ctr"/>
            <a:r>
              <a:rPr lang="de-DE" sz="1800" dirty="0" err="1" smtClean="0"/>
              <a:t>personality</a:t>
            </a:r>
            <a:endParaRPr lang="de-DE" sz="1800" dirty="0"/>
          </a:p>
        </p:txBody>
      </p:sp>
    </p:spTree>
    <p:extLst>
      <p:ext uri="{BB962C8B-B14F-4D97-AF65-F5344CB8AC3E}">
        <p14:creationId xmlns:p14="http://schemas.microsoft.com/office/powerpoint/2010/main" val="178142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 </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6011811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man Brain Diagram Lobes: Human brain diagram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78" y="2189317"/>
            <a:ext cx="4379643" cy="3503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548754" y="836775"/>
            <a:ext cx="2864887" cy="1200329"/>
          </a:xfrm>
          <a:prstGeom prst="rect">
            <a:avLst/>
          </a:prstGeom>
          <a:solidFill>
            <a:schemeClr val="accent1">
              <a:alpha val="20000"/>
            </a:schemeClr>
          </a:solidFill>
        </p:spPr>
        <p:txBody>
          <a:bodyPr wrap="none" rtlCol="0">
            <a:spAutoFit/>
          </a:bodyPr>
          <a:lstStyle/>
          <a:p>
            <a:pPr algn="ctr"/>
            <a:r>
              <a:rPr lang="de-DE" sz="1800" dirty="0" err="1" smtClean="0"/>
              <a:t>Perception</a:t>
            </a:r>
            <a:endParaRPr lang="de-DE" sz="1800" dirty="0" smtClean="0"/>
          </a:p>
          <a:p>
            <a:pPr algn="ctr"/>
            <a:r>
              <a:rPr lang="de-DE" sz="1800" dirty="0" smtClean="0"/>
              <a:t>Making sense </a:t>
            </a:r>
            <a:r>
              <a:rPr lang="de-DE" sz="1800" dirty="0" err="1" smtClean="0"/>
              <a:t>of</a:t>
            </a:r>
            <a:r>
              <a:rPr lang="de-DE" sz="1800" dirty="0" smtClean="0"/>
              <a:t> </a:t>
            </a:r>
            <a:r>
              <a:rPr lang="de-DE" sz="1800" dirty="0" err="1" smtClean="0"/>
              <a:t>the</a:t>
            </a:r>
            <a:r>
              <a:rPr lang="de-DE" sz="1800" dirty="0" smtClean="0"/>
              <a:t> </a:t>
            </a:r>
            <a:r>
              <a:rPr lang="de-DE" sz="1800" dirty="0" err="1" smtClean="0"/>
              <a:t>world</a:t>
            </a:r>
            <a:endParaRPr lang="de-DE" sz="1800" dirty="0" smtClean="0"/>
          </a:p>
          <a:p>
            <a:pPr algn="ctr"/>
            <a:r>
              <a:rPr lang="de-DE" sz="1800" dirty="0" err="1" smtClean="0"/>
              <a:t>Arithmetic</a:t>
            </a:r>
            <a:endParaRPr lang="de-DE" sz="1800" dirty="0" smtClean="0"/>
          </a:p>
          <a:p>
            <a:pPr algn="ctr"/>
            <a:r>
              <a:rPr lang="de-DE" sz="1800" dirty="0" err="1" smtClean="0"/>
              <a:t>Spelling</a:t>
            </a:r>
            <a:endParaRPr lang="de-DE" sz="1800" dirty="0"/>
          </a:p>
        </p:txBody>
      </p:sp>
    </p:spTree>
    <p:extLst>
      <p:ext uri="{BB962C8B-B14F-4D97-AF65-F5344CB8AC3E}">
        <p14:creationId xmlns:p14="http://schemas.microsoft.com/office/powerpoint/2010/main" val="3676516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man Brain Diagram Lobes: Human brain diagram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78" y="2189317"/>
            <a:ext cx="4379643" cy="350371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770608" y="5496157"/>
            <a:ext cx="1210589" cy="646331"/>
          </a:xfrm>
          <a:prstGeom prst="rect">
            <a:avLst/>
          </a:prstGeom>
          <a:solidFill>
            <a:schemeClr val="accent1">
              <a:alpha val="20000"/>
            </a:schemeClr>
          </a:solidFill>
        </p:spPr>
        <p:txBody>
          <a:bodyPr wrap="none" rtlCol="0">
            <a:spAutoFit/>
          </a:bodyPr>
          <a:lstStyle/>
          <a:p>
            <a:pPr algn="ctr"/>
            <a:r>
              <a:rPr lang="de-DE" sz="1800" dirty="0" smtClean="0"/>
              <a:t>Memory</a:t>
            </a:r>
          </a:p>
          <a:p>
            <a:pPr algn="ctr"/>
            <a:r>
              <a:rPr lang="de-DE" sz="1800" dirty="0" smtClean="0"/>
              <a:t>Language</a:t>
            </a:r>
            <a:endParaRPr lang="de-DE" sz="1800" dirty="0"/>
          </a:p>
        </p:txBody>
      </p:sp>
    </p:spTree>
    <p:extLst>
      <p:ext uri="{BB962C8B-B14F-4D97-AF65-F5344CB8AC3E}">
        <p14:creationId xmlns:p14="http://schemas.microsoft.com/office/powerpoint/2010/main" val="1937437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3.hubimg.com/u/5185634_f52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4000"/>
                    </a14:imgEffect>
                  </a14:imgLayer>
                </a14:imgProps>
              </a:ext>
              <a:ext uri="{28A0092B-C50C-407E-A947-70E740481C1C}">
                <a14:useLocalDpi xmlns:a14="http://schemas.microsoft.com/office/drawing/2010/main" val="0"/>
              </a:ext>
            </a:extLst>
          </a:blip>
          <a:srcRect r="34326"/>
          <a:stretch/>
        </p:blipFill>
        <p:spPr bwMode="auto">
          <a:xfrm>
            <a:off x="949200" y="1748294"/>
            <a:ext cx="4825299" cy="377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7607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686681"/>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Grey matter, white matter	</a:t>
            </a:r>
            <a:endParaRPr lang="en-US" sz="2100" b="1" dirty="0">
              <a:solidFill>
                <a:srgbClr val="000000"/>
              </a:solidFill>
              <a:latin typeface="+mn-lt"/>
            </a:endParaRPr>
          </a:p>
        </p:txBody>
      </p:sp>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32962367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3.hubimg.com/u/5185634_f5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4000"/>
                    </a14:imgEffect>
                  </a14:imgLayer>
                </a14:imgProps>
              </a:ext>
              <a:ext uri="{28A0092B-C50C-407E-A947-70E740481C1C}">
                <a14:useLocalDpi xmlns:a14="http://schemas.microsoft.com/office/drawing/2010/main" val="0"/>
              </a:ext>
            </a:extLst>
          </a:blip>
          <a:srcRect/>
          <a:stretch>
            <a:fillRect/>
          </a:stretch>
        </p:blipFill>
        <p:spPr bwMode="auto">
          <a:xfrm>
            <a:off x="949200" y="1748294"/>
            <a:ext cx="7347423" cy="377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911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USExMWFBUVFxUZFxUYFRUbGBoaFhgXHBkUGBoYGyYfGB0jHRcVIC8gIygpLCwsFR4xNTAqNSYsLCkBCQoKBQUFDQUFDSkYEhgpKSkpKSkpKSkpKSkpKSkpKSkpKSkpKSkpKSkpKSkpKSkpKSkpKSkpKSkpKSkpKSkpKf/AABEIAOEA4QMBIgACEQEDEQH/xAAbAAEAAwEBAQEAAAAAAAAAAAAABAUGAwIHAf/EAEkQAAIBAwIEAwQHBAUICwAAAAECAwAEERIhBQYxQRMiUQcyYXEUI0KBkaGxM1JywSRDYoKyFhdjc3SSwtEVJTQ1U4OEw9Lw8f/EABQBAQAAAAAAAAAAAAAAAAAAAAD/xAAUEQEAAAAAAAAAAAAAAAAAAAAA/9oADAMBAAIRAxEAPwD7jSlKBSlKBSlKBSlKBSlKBSlKBSlKBSlKDFScWvL28uILSaO2itCiO7QiRpJWXUUwWGlFGBkbk9Kq7fnq/axvrgxQ+NZXLI0ahirRRaDIAdWdWCxDfDpUuNZ7TiN4bSJLxLgxSSRrPGksEujHnD/YdcMD1G+1cfZNE7xcRFwFLvfXAkC7oSUQMFPcdR91Bccd5vb+gpZ6He+dSrMCVEIXXJLgEbhcAfE1D4Hxi+vLu6RZYoYbS78PAh1PKgwSjFmwmx94Dqegxvn/AGTcuuLu5eR/ESwaSytjjt4jO5+YDKvyJHatdyXwOa3m4g8q6Vnu3ljOoHUhVQG2O3ToaDzyvzTLccOlunCCRGugAoIX6lnC5BOfsjO9Zm69o1w1vw4vLFZi8jZ5btomeNGXGI1UtpBb1Y4AqVwrhPEbW2uLBLWNw73BiuTMoj0zFj54/f1DURgbfEda/eGcBv7ezs4zBHcwpb+HcWTmIHXqJEqOwKsQNtJIH30Gk5Ov7mQSrO8NwiFfBuoSmJVYZIaNWOhl2B7HIxWjrDch8pvBdXN0bdbKOZURLVHDDKElpn0+QE9AF7Zrc0ClKUClKUClKUCuck6qQGYAnpkgZx6V0qDxTgsVwAJU1ac6TkgjVjOMfIfhQTQa/ay68mCMEpdTR7n7flAPQYb9a6Nw+/j3S4jlA7SJjP3rQaSlZaDmO7ChntPEU7aonB6dTg13HO8K4EqSwn+3GcfiKDRUquteYreT3JkPwzg/nU9XB6EH5UHqlKUClKUClKUClKUGd41yJb3MxnJlhlK6XkgmeJnUdFfSfMB8alx8rQpafQ4dcEXrFIyyAltRYPnVqJ6nOTk1aSyhVLMQqgEkk4AA6kk9BWKTic/FZQLZ3t7CNvNcr5ZLgqfcgz7sWRu/foKDU8D4HFaQrBAulFydySSWOWZmO7Ek5JNT6UoFKUoFKUoFKUoFKUoFKUoFVPH+YBahCYpJAxO6DOnGnr+P5GralBln5zgySXLB2RRG66dI7tuNx/yq7t+NwOGKTIwXrhhtUia0R9mRW+ag/rVTd8l2knWEL8Vyv44oLSzl1AthdJJ0lTnK9m++kUYJfLa/N0ODp2Hl/n99Z8ck6P2FzNEB0GrKj7jXOPhfEInLJLDIDuwZdJY9N8fdQWvE+XrWXCyRqCxOCBhiepwRUKfkeLB8J5Yjt7rnG3wNQU5mu4gpmtGbW/lKnOkdxjqOm1SLPn2AZEpkTBO7pgAk+7kelAsrS+0lkn6EgJNHudJxnI9a9HjN9EwWS3STVnHhvvgddjUnhXNltMHkEunBwVcgY0/aA9DVpNfxKVLOoyrMGJGAqjLNq6AY70FJ/lyinE0M0RJwMoSCfTarCLmu1b+uUfBsg/nXaw4tDOcLJDIygNhJEfCn3X2OwI716u+HxucSIjKxAA0ZOd8kmgkxXKNurK3yINdaz1zybb5GiMpk+Zkdlxtscd98VwTlq6R28K8YR7aQ4DnPfOaDUVH4hxCOCNpZXWONASzMcAAf/elZPjfMlzYRNLO8EiqVGkZWRtXuqqj3mJ6AVQQXE95cC44layiKIqYbNRqRCRkTTj+sf0U7L6UFvFaTcZYSTq8HDgQUtzlZLnHSSbukXcJ1PU9q3MUQVQqgKoAAAAAAHQADoKpIOdbU7M5jPpIpX9atrfiMcnuSI3yYGgkUpSgUpSgUpSgUpSgUpSgUpSgUpSgUpSgUpXiadUUsxCqNyScAUHuolxYQlCromknUcgYznOTn41U/5QSXG1nHlf8Ax5MiP+6OrV+rykHIa5lecj7JOlP90fzoM/x+34aWYDBJDZSFSSXJ2OodPlWfi5bu2x4KTJ5dvNpAJ7gncD4V9Zt7GOMYRFUfAAV0lQlSASpIIDDGRkdRqBGR8QRQfN+A8L4iUZEkTwwzq4Y5JkDHxDnru2retFNc8TRcCKFzjGQxz88GrfhHBvA1YmkkDEsQ4ixrYlmfyRqckk7ZwOwFWVBlG5wkRdM0EkL4/aFdUee5OntXbjvPEMEKOjiaSRgscMfmklb9xFHT4k7AV75p5qWArbxR/SLuYHwrcEdO8kp6Rxjux+74UPDfZm8TfTDOPp7ElpAoEIz1hjT7Kds9T3oJ/L/K0ks4v+IFXuR+yhU5itQd9K/vSern7tq1scoLMADkYycbHI7HvVBwfmceJ9HnTwbgndQPK+Rs6n0OKvoC2POVySenp26/Cg4XfDxIy50lRnUpUHPpuelVc3KNpIzARaGAHmXK9d8gjvVykSRh2G2SWY79cbn8q/HvFAQ7kOQAQCevQn0FBm4+U51dhFdSxqANBLBs+uQemKquJ8xX9kcStFKCwCDGHcHuAKueLca0FrS3DvcFsgZPl1ebUWP2R0/KpXBuV1jbxpj41wdzI3b+yg+yBQeuU+Y/pkTOU8Nkcow+Iq8rL8jLj6WOn9Kl/lWooFKUoFKUoFKUoFKUoFKUoFKVG4jxBIImlkOFUZP8gPiaDjxjjKWya3ySSFVRuzMegAqri4E9z9Zee6fdtwfIo7a8e83r2r3wKwaZheXG7tvFH2iQ9Bj949zWgoOVrarGioihVUYCjoB6CutKUClKUCsrzDzY/i/QbFVmuyMsT+yt1P8AWzEd/ROp/WPxfmSa7lay4cwDKdNxeYzHB6onaSb4dF7/AAveXeW4bKLwoQdzqeRjmSRz1kkY7sx//KCPyvyklmGcsZriU5nuH9+RvT+yg7INhV7SlBR808C8ePxI/LcReaJ+4I+z8jXHlTmBLuFXYgzRhtYwQVO4OPwrRV895UUpf3MSDyrO2Bk7Bh5s/AdR8aDaJJGzZUkPKm2Qei98HYY1VX8Z4y9ssUajxpZMqp2BLdiVHbuTVjdX3hqzsmFU+9ke7jJf4DtiqTlCwL5upMnVkQhiSVjJ679260Fjy/wIQKWY65pN5ZD1J9B6KOwq3pSgznKB815/tMn6CtHWa5Obz3n+0v8AoK0tApSlApSlApSlApSlApSlArDtczXvEfCKYtrWTz7jzNjK6h337Vp+YeIeBbSSg4KqcHY79tj1qLyfwww2ylv2kpMkh76n3/LYUF3SlKBSlKBUPi/DvpELw+JJF4g0l420uB30nBxtt99TKUEPhHB4rWFYIIxHGgwFH5knqSe5O5qZSlApSlArA8FP/WV0qdGnUkb9UXJOR+lb0msNydcaXvLglijSudhnJDafmD8PSgncxN40kFoshbxCxlxgjw1OTnHxGkfOtUiAAADAAwB8qznK1urzXFyAArvojwNtKdT97E/hWloFKUoM7yvHpnvQOnj5A+JQE1oqoOXB9fe/68f4Fq/oFKUoFKUoFKUoFKUoFKV5dsAnBOOw6/dQY/nAfSJrWFXbDzaXToMR+YsfXsK2QFYCytpP+nDl2dFjZwD9jWB5fhW/oFKUoFKUoFKq+J8z21uSssyqwGdOfNj4CqyD2kWTHHiFfiykD8aDT0rlbXaSLqRgynuDkV1oFKUoI/EJdMUjHsjH8AawnLd4IeFs4/bRxyy43xhydJbHX4VoPaFJjh0+5GVA2OOrAVjOKpdQWiQPpeIqi5UjVpkwAJB127UH0DlOz8OzhXuUDH5v5j+tW1c7eIKiqOigAfICulArxLKFGWIAHUk4FcOJcRSCJpZDhVGfifQAdyaorThEl4fGvBhOsduCcAdmk/eb4dqDrytOrzXkiHKNMMHscIMkffWirnBbqihUUKo6ADArpQKUpQKUpQKUpQKUpQKGlV/GeJtAgZYXmJOMJjIHrvQUHLbO/EryR10kJCuOuOpxn1rX1jvZ3IWN4xLEm4O7ddlGAa2NApSlArH8384tG/0W2Gq4O7Hsi9Sd++N61HEL1YYnlY4VFLE/IV815XjaaT6c4LPMzYGoZXfGgA9V0kHf0oJ3DOW41cSl/GYASO8m5KMDk46gqeg71bJwaAhNUYkCKWj0qPrFfGdeRjVnfFfkDlyfM2oK6RMgH1gQjJO2AewHpU97YxllUj6xmePcZSQL7uPtEnNBmLqxbhztc2r6o4x9fCc/a3GB0BA9PSt5wi+8aCOXGPERWx8xmqa7H0iLRIBqCK+B5mbGzjA2z2++vPs/nP0UxEYMEjx/cDkfkaDTUpSgxntQm/o8cQ6yyqMeoXf/AJVX8wkrboHKMZHtwr4w76CCyt6aa6c5yCTiVrDufDUvgdcsevwAxn7qhcfXRGiHzfWIykYxs+8iD+1/Kg+liv2vwUJoMze/0niCQ9Y7ZfEcZ2Mje4D64G9aesnyJZDNzc6ifGmfAPojEA/f/KtZQKUpQKUqp5Y5jS+txcRqyqWkXDYzmNypOxPcUFtSlKBSlKBSlKBVTx+UqpwSMpJ5s+Ue7sfieg++raqLmq18SPQdOCkhOokAadJB275xQVXsvtsWsknaSVyF/dxtg/hWyrL+zm0KWMRP2wWx8ydx861FApSlBkfabdlbPwlOGmdUHyPWoXDbPwkKbkr4WU06Q2nY+G3csQPwrxzzciTiFnblgApLtnsTsM1ZWMQUxkhjIjYKMCRpZmw6jpnvn0oJH0mNnVtJJMgIAfAVU2MhA2G5OR3qQVCzRAoEy8xAyDk49/5muMNvqKvjUZFZZEKYDFMldX7n869XTvjrmTpo0+QGQYClh9kb70E+MYKhSEcK5EQxpO+xJx6/rVPyFE+i4d8anuJScdMg4OPhtUri8fhQrpJGmN10L7pOjPmbqoGOteeQoiLCEnqwZj395ieveg0NKVxvLjRG7n7KsfwGaD51vLxSeZSToYRBsalXYDzDuDk7VY80ISEhRfKZoUAPlK6W3CD9w9c1V8psyw+Pok1Ts5kYDIKseigd8nr8Kly3bNPZglCvioEwWMmlcnD5oPoYrjeS6Y3b0Vj+ANdqqObp9FlcN/o2A+ZGB+tBx5Ht9FjDncsCx/vkn+dXtQOAxabaFTsRFGCP7oqfQfHuNcTeO4uv+kp760bW/wBEnhL/AEVYx+zJEQwzZxq15zkDatHxDj82ODlblZfHnCyyRbRyjw2zt2GR07GpR5X4hD40drdwtDM7uBcxSSSReIcsqMHAddyQGFc7n2blLOzgtZvDlspBJHI6alZjq161B6NqPTpQSeL8VlXjVjAsjCKSC5Z0+yxUDST8qxPAuMSx8HtLeBzE95fSweMPejVp5CzL/awMA9s1srXlG7biFvf3NxE5ijlQxRxsqLrGBo1MWOepLH0AAqNa+zVhw1LQzBZ4Z3nhnVc6JDIzqdJ6jDaSPjQTLHlaezuQ8N1I9q0UglinleR/EA8kkRYbfEZxt032quX+OTvy21y0rtOLe6YSk+bUjShTn1GB+FXHDOVLh7pbu/mjkeON44Y4UZI0EgxI51sWZmG3oKpYfZ5fR2UvDkvIRassojbwW8cCQk+GzatOnLHJwWwTjHYIHG+I3TWvDZZDdvaPbo109qfrjIyppZyPNozknTjv8KvfZrxWOQ3CQ3xuoVKmOOUP9IhyPMkhfBZc9DjbcZroeS7qJbR7a6VJra3WBkdXa3lUAZJUMCpyMhhv0qZyxypLFcz3t1JHJcTKkeIkKRoibgDUSzEnckntQamlKUCsxz5MohK4y7JIFBJAwNBY/MYXFaesj7Srpo7UsvVgydB9vT5snpsCP71Bb8pR6bK3B7RJ+lW9QuCx6beIekafoKm0ClKUHza+ZH4xOWUNpijQZGQCepOOgHrWonXUE05LLl1QYO3uo4PoOuKxNsS97dyZOjx1DMBlQAe/r6YrXcMg6ataMp8mk+ZkLE4KfZUUEyJjtjOWLF9IwZBpwNYOChPau7w5QxhsBlUKhGdAUDUCRvkj1NcNJbDMFEjZwxU7tGSVY4Pu6c16vJWyGGCCVZVYhdZA7Hrgbk5oKTnC5X6NNo1AOEGFJ1ZbyjWD0X9a1fCrTwoI4/3EUfgBWO4nM0skFvqLGWZHIODmNMtq1DqD6dsVvKBWc5/u9FjIucGUrGD6FzjNaOsR7SbohrRMgK02TnpsMD9aD8tLR4kRWXLpF5QuffQ6VOAce62cUNsGv7NfKwVC6uDlmCrjzn+InFR5jLJCi21xHC8TFmleIyM5GUYeGCCD7u/eqblvg3EJ7yd14gi+Gqx+ItomM9Siqx8uPWg+s1nef5MWMmDjJQfi4qEeUb8+9xib+7bWy/8ACaoedeT51tsvxO7kBkiGk+Cq+ZwM+VBuOtB9KhGFA+A/SvdY4ezrI83EuJN/6rH+Fa/f82MB965vn/ivZv5EUGwry0gHUgffWS/zVWB95Z3/AIru6P8A7lex7KuGd7RW/ieVv8Tmg0cvE4l96WNfm6j9TUSTmqzX3ru3HzniH/FVdH7NuGL0sLf74lP65qTFyPYL7tjbD/yI/wD40Ejh3NFpcSeHDcwyuATpSRGOBjJwp6bj8atKh2fBoIjqigijOMZSNFOPTKiplApSlApSlArEe1S6EcCeUNrLJv1GooSQO/T9K29Yj2rKhtkDHDaxo9Scr5fljc/IUGytFxGg/sr+grrXO2HkX+EfpXSgV5dsAn0FeqicWm0QSt+7G5/BTQfNeT7hfrC2wMkjMxJ6AkqDj1NaQX2ABjYsih16lMAuiHrseufU1jOU5NMYLHKEhj8CxLBBnbJ9T0rRRXmpQsg0rH0IB2BYZ1HuSMb0FlBKPDBOIxvhdRwxjfyjJ3BxnI711uVLBi+fDJZ0f3iDtg5+ypzjFc5VjZMjZkdpMddGry4Yd207iiTDVudMWBry3vKpZdRPc4x5RQcuCoJ+ImQMGS3iAAAwFd+qgemAfxraVk/Z9ZAJNOOk0p0j0RPKtaygVh/arFiGGbGRHJvt2YYrcVHv7FJo2ikGpXGCKD5fY8eWONnQ6i+wCDzncaRk9CTnNfQeWOFmGAax9ZIdcp/tt1/Dp91VPAPZ1DbTGbW0hHuBgML8fifjWtoFZvnojwYlP2riH/FWkrN86RhvoyEZLXMePuyT+VBpKUpQKUpQKUpQKUpQKUpQKUpQKw/tN4cZPohyAqy+bPXzFAMDvW4rCe0eJjcWBGdIlbV6btDjP50G6RcAD0r9pSgVT83y6bG4P+jb89quKzXtGn0cNnPqoH4kUHz7l/Cwoc5A0kg9Qc5yB3Ga0VrIVc6wCWCksRnBcA7joFOMVn+BwsqRq2DgrqU4xh28uT/y6VfXIOooASW1ADJ3y2ArZ676vuoLC1jVVIfSVLHWdJyqlck6vlgCo3E5FWCaTDAxxYwxXJY9D8DpwT86/Xdm1+VdwpOnVpwPq8Y6k5/Co3FlX6JLsrOI2GtifMh6kDuVIwCaDWcl2pjsYFPXQCfm2/8AOruoXBP+zQ/6tP8ACKm0ClKUClKUCs9xRvEv7WLGRGskp+BxpU/ma0NZ3gb+NeXU++EKwoe2F3bH940GipSlApSlApSlApSlApSlApSlArE+0S5bxbKIfbmz/uNHj/Ea21QrrhEck0UzjLQhwnoPE0ZPz8g/E0E0UpSgVj/arLjh7D950GPXfpWwrB+15s20SAjLSg/gDQZiwKoi6icH7JO5XqGB7YPer3h95qEeohSCQW2HkTzF8+o3A9cms7Y3LI0asn1isoGobaW3wfu2++rjhjkMWIALFSAxBVSASF/gCtv91Bb2gJ1Myt5sndwC2oELr9FORjFR+O2eq2k1PEWWIqy4bHlJC6fQjp8a4Ryl43z08uMkdIyTpz3Py6CrG3QohBGojIwWyqkjcHbfC+bJ70Gj5YuhJaQOO8a/kMH9KtKyns+uvqpLctr8ByFb1R/MpH51q6BSlKBSlKCBx3iYt7eSY76FJA9T0A/EiuPK/DvBto0PvEa3Pqz+Zv1/Kq/ih+lXaW6nMUBEk/oT/Vx/juRWloFKUoFKUoFKUoFKUoFKUoFKUoFKUoFKUoFY3nHhq3V5aW7dMSu+DghQABj762VZa1bxeLSMNxBAqH+Jzqx+AoOD+z7TvFcOCCCNYDgY6dd9qhz8tXqljiKYEHuUO+N8dO1bylB8qu7GRNWuGaIb7hdSjPfI3ry/EVO/iktpIOSQRjGDpPUkDevq9Qb7gcE37SJG+JUZ/Gg+ZwcXlgmW5jAJ0gNEPelViTj4FQK+mcI4xHcxLLEwYH8Qe4I7GqC59m1sSGiMkLDoVY7Z67GqeD2f3drJ4lrcKT3DDAPzA2oPotKyUXM91Ftc2jYHV4vMD6YFc5PafbqcPHOmehaPGflvQbGqbmHjXhAQxEG4l8sS+hP229FHrUEcdurja2t/DU9JZduvcL1NTuB8tLAzSsxlnceeVuvyUfZFB25f4P8AR4tLNrkYlpH/AHnPU/yqzpSgUpSgUpSgUpSgUpSgUpSgUpSgUpSgUpSgVlOW/wDvG/8AnF+jV+UoNZSlKBSlKBSlKD8NUnGuqfMV+UoLuPoPlXqlKBSlKBSlKBSlKBSlKBSlKBSlKBSlK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198" name="Picture 6" descr="Dorsal view of the cerebral hemispheres showing the principal gyri and sul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420" y="1581329"/>
            <a:ext cx="3619500" cy="372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809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686681"/>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err="1" smtClean="0">
                <a:solidFill>
                  <a:srgbClr val="000000"/>
                </a:solidFill>
                <a:latin typeface="+mn-lt"/>
              </a:rPr>
              <a:t>Gyri</a:t>
            </a:r>
            <a:r>
              <a:rPr lang="en-US" sz="2100" b="1" dirty="0" smtClean="0">
                <a:solidFill>
                  <a:srgbClr val="000000"/>
                </a:solidFill>
                <a:latin typeface="+mn-lt"/>
              </a:rPr>
              <a:t> and Sulci	</a:t>
            </a:r>
            <a:endParaRPr lang="en-US" sz="2100" b="1" dirty="0">
              <a:solidFill>
                <a:srgbClr val="000000"/>
              </a:solidFill>
              <a:latin typeface="+mn-lt"/>
            </a:endParaRPr>
          </a:p>
        </p:txBody>
      </p:sp>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5778615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USExMWFBUVFxUZFxUYFRUbGBoaFhgXHBkUGBoYGyYfGB0jHRcVIC8gIygpLCwsFR4xNTAqNSYsLCkBCQoKBQUFDQUFDSkYEhgpKSkpKSkpKSkpKSkpKSkpKSkpKSkpKSkpKSkpKSkpKSkpKSkpKSkpKSkpKSkpKSkpKf/AABEIAOEA4QMBIgACEQEDEQH/xAAbAAEAAwEBAQEAAAAAAAAAAAAABAUGAwIHAf/EAEkQAAIBAwIEAwQHBAUICwAAAAECAwAEERIhBQYxQRMiUQcyYXEUI0KBkaGxM1JywSRDYoKyFhdjc3SSwtEVJTQ1U4OEw9Lw8f/EABQBAQAAAAAAAAAAAAAAAAAAAAD/xAAUEQEAAAAAAAAAAAAAAAAAAAAA/9oADAMBAAIRAxEAPwD7jSlKBSlKBSlKBSlKBSlKBSlKBSlKBSlKDFScWvL28uILSaO2itCiO7QiRpJWXUUwWGlFGBkbk9Kq7fnq/axvrgxQ+NZXLI0ahirRRaDIAdWdWCxDfDpUuNZ7TiN4bSJLxLgxSSRrPGksEujHnD/YdcMD1G+1cfZNE7xcRFwFLvfXAkC7oSUQMFPcdR91Bccd5vb+gpZ6He+dSrMCVEIXXJLgEbhcAfE1D4Hxi+vLu6RZYoYbS78PAh1PKgwSjFmwmx94Dqegxvn/AGTcuuLu5eR/ESwaSytjjt4jO5+YDKvyJHatdyXwOa3m4g8q6Vnu3ljOoHUhVQG2O3ToaDzyvzTLccOlunCCRGugAoIX6lnC5BOfsjO9Zm69o1w1vw4vLFZi8jZ5btomeNGXGI1UtpBb1Y4AqVwrhPEbW2uLBLWNw73BiuTMoj0zFj54/f1DURgbfEda/eGcBv7ezs4zBHcwpb+HcWTmIHXqJEqOwKsQNtJIH30Gk5Ov7mQSrO8NwiFfBuoSmJVYZIaNWOhl2B7HIxWjrDch8pvBdXN0bdbKOZURLVHDDKElpn0+QE9AF7Zrc0ClKUClKUClKUCuck6qQGYAnpkgZx6V0qDxTgsVwAJU1ac6TkgjVjOMfIfhQTQa/ay68mCMEpdTR7n7flAPQYb9a6Nw+/j3S4jlA7SJjP3rQaSlZaDmO7ChntPEU7aonB6dTg13HO8K4EqSwn+3GcfiKDRUquteYreT3JkPwzg/nU9XB6EH5UHqlKUClKUClKUClKUGd41yJb3MxnJlhlK6XkgmeJnUdFfSfMB8alx8rQpafQ4dcEXrFIyyAltRYPnVqJ6nOTk1aSyhVLMQqgEkk4AA6kk9BWKTic/FZQLZ3t7CNvNcr5ZLgqfcgz7sWRu/foKDU8D4HFaQrBAulFydySSWOWZmO7Ek5JNT6UoFKUoFKUoFKUoFKUoFKUoFVPH+YBahCYpJAxO6DOnGnr+P5GralBln5zgySXLB2RRG66dI7tuNx/yq7t+NwOGKTIwXrhhtUia0R9mRW+ag/rVTd8l2knWEL8Vyv44oLSzl1AthdJJ0lTnK9m++kUYJfLa/N0ODp2Hl/n99Z8ck6P2FzNEB0GrKj7jXOPhfEInLJLDIDuwZdJY9N8fdQWvE+XrWXCyRqCxOCBhiepwRUKfkeLB8J5Yjt7rnG3wNQU5mu4gpmtGbW/lKnOkdxjqOm1SLPn2AZEpkTBO7pgAk+7kelAsrS+0lkn6EgJNHudJxnI9a9HjN9EwWS3STVnHhvvgddjUnhXNltMHkEunBwVcgY0/aA9DVpNfxKVLOoyrMGJGAqjLNq6AY70FJ/lyinE0M0RJwMoSCfTarCLmu1b+uUfBsg/nXaw4tDOcLJDIygNhJEfCn3X2OwI716u+HxucSIjKxAA0ZOd8kmgkxXKNurK3yINdaz1zybb5GiMpk+Zkdlxtscd98VwTlq6R28K8YR7aQ4DnPfOaDUVH4hxCOCNpZXWONASzMcAAf/elZPjfMlzYRNLO8EiqVGkZWRtXuqqj3mJ6AVQQXE95cC44layiKIqYbNRqRCRkTTj+sf0U7L6UFvFaTcZYSTq8HDgQUtzlZLnHSSbukXcJ1PU9q3MUQVQqgKoAAAAAAHQADoKpIOdbU7M5jPpIpX9atrfiMcnuSI3yYGgkUpSgUpSgUpSgUpSgUpSgUpSgUpSgUpSgUpXiadUUsxCqNyScAUHuolxYQlCromknUcgYznOTn41U/5QSXG1nHlf8Ax5MiP+6OrV+rykHIa5lecj7JOlP90fzoM/x+34aWYDBJDZSFSSXJ2OodPlWfi5bu2x4KTJ5dvNpAJ7gncD4V9Zt7GOMYRFUfAAV0lQlSASpIIDDGRkdRqBGR8QRQfN+A8L4iUZEkTwwzq4Y5JkDHxDnru2retFNc8TRcCKFzjGQxz88GrfhHBvA1YmkkDEsQ4ixrYlmfyRqckk7ZwOwFWVBlG5wkRdM0EkL4/aFdUee5OntXbjvPEMEKOjiaSRgscMfmklb9xFHT4k7AV75p5qWArbxR/SLuYHwrcEdO8kp6Rxjux+74UPDfZm8TfTDOPp7ElpAoEIz1hjT7Kds9T3oJ/L/K0ks4v+IFXuR+yhU5itQd9K/vSern7tq1scoLMADkYycbHI7HvVBwfmceJ9HnTwbgndQPK+Rs6n0OKvoC2POVySenp26/Cg4XfDxIy50lRnUpUHPpuelVc3KNpIzARaGAHmXK9d8gjvVykSRh2G2SWY79cbn8q/HvFAQ7kOQAQCevQn0FBm4+U51dhFdSxqANBLBs+uQemKquJ8xX9kcStFKCwCDGHcHuAKueLca0FrS3DvcFsgZPl1ebUWP2R0/KpXBuV1jbxpj41wdzI3b+yg+yBQeuU+Y/pkTOU8Nkcow+Iq8rL8jLj6WOn9Kl/lWooFKUoFKUoFKUoFKUoFKUoFKVG4jxBIImlkOFUZP8gPiaDjxjjKWya3ySSFVRuzMegAqri4E9z9Zee6fdtwfIo7a8e83r2r3wKwaZheXG7tvFH2iQ9Bj949zWgoOVrarGioihVUYCjoB6CutKUClKUCsrzDzY/i/QbFVmuyMsT+yt1P8AWzEd/ROp/WPxfmSa7lay4cwDKdNxeYzHB6onaSb4dF7/AAveXeW4bKLwoQdzqeRjmSRz1kkY7sx//KCPyvyklmGcsZriU5nuH9+RvT+yg7INhV7SlBR808C8ePxI/LcReaJ+4I+z8jXHlTmBLuFXYgzRhtYwQVO4OPwrRV895UUpf3MSDyrO2Bk7Bh5s/AdR8aDaJJGzZUkPKm2Qei98HYY1VX8Z4y9ssUajxpZMqp2BLdiVHbuTVjdX3hqzsmFU+9ke7jJf4DtiqTlCwL5upMnVkQhiSVjJ679260Fjy/wIQKWY65pN5ZD1J9B6KOwq3pSgznKB815/tMn6CtHWa5Obz3n+0v8AoK0tApSlApSlApSlApSlApSlArDtczXvEfCKYtrWTz7jzNjK6h337Vp+YeIeBbSSg4KqcHY79tj1qLyfwww2ylv2kpMkh76n3/LYUF3SlKBSlKBUPi/DvpELw+JJF4g0l420uB30nBxtt99TKUEPhHB4rWFYIIxHGgwFH5knqSe5O5qZSlApSlArA8FP/WV0qdGnUkb9UXJOR+lb0msNydcaXvLglijSudhnJDafmD8PSgncxN40kFoshbxCxlxgjw1OTnHxGkfOtUiAAADAAwB8qznK1urzXFyAArvojwNtKdT97E/hWloFKUoM7yvHpnvQOnj5A+JQE1oqoOXB9fe/68f4Fq/oFKUoFKUoFKUoFKUoFKV5dsAnBOOw6/dQY/nAfSJrWFXbDzaXToMR+YsfXsK2QFYCytpP+nDl2dFjZwD9jWB5fhW/oFKUoFKUoFKq+J8z21uSssyqwGdOfNj4CqyD2kWTHHiFfiykD8aDT0rlbXaSLqRgynuDkV1oFKUoI/EJdMUjHsjH8AawnLd4IeFs4/bRxyy43xhydJbHX4VoPaFJjh0+5GVA2OOrAVjOKpdQWiQPpeIqi5UjVpkwAJB127UH0DlOz8OzhXuUDH5v5j+tW1c7eIKiqOigAfICulArxLKFGWIAHUk4FcOJcRSCJpZDhVGfifQAdyaorThEl4fGvBhOsduCcAdmk/eb4dqDrytOrzXkiHKNMMHscIMkffWirnBbqihUUKo6ADArpQKUpQKUpQKUpQKUpQKGlV/GeJtAgZYXmJOMJjIHrvQUHLbO/EryR10kJCuOuOpxn1rX1jvZ3IWN4xLEm4O7ddlGAa2NApSlArH8384tG/0W2Gq4O7Hsi9Sd++N61HEL1YYnlY4VFLE/IV815XjaaT6c4LPMzYGoZXfGgA9V0kHf0oJ3DOW41cSl/GYASO8m5KMDk46gqeg71bJwaAhNUYkCKWj0qPrFfGdeRjVnfFfkDlyfM2oK6RMgH1gQjJO2AewHpU97YxllUj6xmePcZSQL7uPtEnNBmLqxbhztc2r6o4x9fCc/a3GB0BA9PSt5wi+8aCOXGPERWx8xmqa7H0iLRIBqCK+B5mbGzjA2z2++vPs/nP0UxEYMEjx/cDkfkaDTUpSgxntQm/o8cQ6yyqMeoXf/AJVX8wkrboHKMZHtwr4w76CCyt6aa6c5yCTiVrDufDUvgdcsevwAxn7qhcfXRGiHzfWIykYxs+8iD+1/Kg+liv2vwUJoMze/0niCQ9Y7ZfEcZ2Mje4D64G9aesnyJZDNzc6ifGmfAPojEA/f/KtZQKUpQKUqp5Y5jS+txcRqyqWkXDYzmNypOxPcUFtSlKBSlKBSlKBVTx+UqpwSMpJ5s+Ue7sfieg++raqLmq18SPQdOCkhOokAadJB275xQVXsvtsWsknaSVyF/dxtg/hWyrL+zm0KWMRP2wWx8ydx861FApSlBkfabdlbPwlOGmdUHyPWoXDbPwkKbkr4WU06Q2nY+G3csQPwrxzzciTiFnblgApLtnsTsM1ZWMQUxkhjIjYKMCRpZmw6jpnvn0oJH0mNnVtJJMgIAfAVU2MhA2G5OR3qQVCzRAoEy8xAyDk49/5muMNvqKvjUZFZZEKYDFMldX7n869XTvjrmTpo0+QGQYClh9kb70E+MYKhSEcK5EQxpO+xJx6/rVPyFE+i4d8anuJScdMg4OPhtUri8fhQrpJGmN10L7pOjPmbqoGOteeQoiLCEnqwZj395ieveg0NKVxvLjRG7n7KsfwGaD51vLxSeZSToYRBsalXYDzDuDk7VY80ISEhRfKZoUAPlK6W3CD9w9c1V8psyw+Pok1Ts5kYDIKseigd8nr8Kly3bNPZglCvioEwWMmlcnD5oPoYrjeS6Y3b0Vj+ANdqqObp9FlcN/o2A+ZGB+tBx5Ht9FjDncsCx/vkn+dXtQOAxabaFTsRFGCP7oqfQfHuNcTeO4uv+kp760bW/wBEnhL/AEVYx+zJEQwzZxq15zkDatHxDj82ODlblZfHnCyyRbRyjw2zt2GR07GpR5X4hD40drdwtDM7uBcxSSSReIcsqMHAddyQGFc7n2blLOzgtZvDlspBJHI6alZjq161B6NqPTpQSeL8VlXjVjAsjCKSC5Z0+yxUDST8qxPAuMSx8HtLeBzE95fSweMPejVp5CzL/awMA9s1srXlG7biFvf3NxE5ijlQxRxsqLrGBo1MWOepLH0AAqNa+zVhw1LQzBZ4Z3nhnVc6JDIzqdJ6jDaSPjQTLHlaezuQ8N1I9q0UglinleR/EA8kkRYbfEZxt032quX+OTvy21y0rtOLe6YSk+bUjShTn1GB+FXHDOVLh7pbu/mjkeON44Y4UZI0EgxI51sWZmG3oKpYfZ5fR2UvDkvIRassojbwW8cCQk+GzatOnLHJwWwTjHYIHG+I3TWvDZZDdvaPbo109qfrjIyppZyPNozknTjv8KvfZrxWOQ3CQ3xuoVKmOOUP9IhyPMkhfBZc9DjbcZroeS7qJbR7a6VJra3WBkdXa3lUAZJUMCpyMhhv0qZyxypLFcz3t1JHJcTKkeIkKRoibgDUSzEnckntQamlKUCsxz5MohK4y7JIFBJAwNBY/MYXFaesj7Srpo7UsvVgydB9vT5snpsCP71Bb8pR6bK3B7RJ+lW9QuCx6beIekafoKm0ClKUHza+ZH4xOWUNpijQZGQCepOOgHrWonXUE05LLl1QYO3uo4PoOuKxNsS97dyZOjx1DMBlQAe/r6YrXcMg6ataMp8mk+ZkLE4KfZUUEyJjtjOWLF9IwZBpwNYOChPau7w5QxhsBlUKhGdAUDUCRvkj1NcNJbDMFEjZwxU7tGSVY4Pu6c16vJWyGGCCVZVYhdZA7Hrgbk5oKTnC5X6NNo1AOEGFJ1ZbyjWD0X9a1fCrTwoI4/3EUfgBWO4nM0skFvqLGWZHIODmNMtq1DqD6dsVvKBWc5/u9FjIucGUrGD6FzjNaOsR7SbohrRMgK02TnpsMD9aD8tLR4kRWXLpF5QuffQ6VOAce62cUNsGv7NfKwVC6uDlmCrjzn+InFR5jLJCi21xHC8TFmleIyM5GUYeGCCD7u/eqblvg3EJ7yd14gi+Gqx+ItomM9Siqx8uPWg+s1nef5MWMmDjJQfi4qEeUb8+9xib+7bWy/8ACaoedeT51tsvxO7kBkiGk+Cq+ZwM+VBuOtB9KhGFA+A/SvdY4ezrI83EuJN/6rH+Fa/f82MB965vn/ivZv5EUGwry0gHUgffWS/zVWB95Z3/AIru6P8A7lex7KuGd7RW/ieVv8Tmg0cvE4l96WNfm6j9TUSTmqzX3ru3HzniH/FVdH7NuGL0sLf74lP65qTFyPYL7tjbD/yI/wD40Ejh3NFpcSeHDcwyuATpSRGOBjJwp6bj8atKh2fBoIjqigijOMZSNFOPTKiplApSlApSlArEe1S6EcCeUNrLJv1GooSQO/T9K29Yj2rKhtkDHDaxo9Scr5fljc/IUGytFxGg/sr+grrXO2HkX+EfpXSgV5dsAn0FeqicWm0QSt+7G5/BTQfNeT7hfrC2wMkjMxJ6AkqDj1NaQX2ABjYsih16lMAuiHrseufU1jOU5NMYLHKEhj8CxLBBnbJ9T0rRRXmpQsg0rH0IB2BYZ1HuSMb0FlBKPDBOIxvhdRwxjfyjJ3BxnI711uVLBi+fDJZ0f3iDtg5+ypzjFc5VjZMjZkdpMddGry4Yd207iiTDVudMWBry3vKpZdRPc4x5RQcuCoJ+ImQMGS3iAAAwFd+qgemAfxraVk/Z9ZAJNOOk0p0j0RPKtaygVh/arFiGGbGRHJvt2YYrcVHv7FJo2ikGpXGCKD5fY8eWONnQ6i+wCDzncaRk9CTnNfQeWOFmGAax9ZIdcp/tt1/Dp91VPAPZ1DbTGbW0hHuBgML8fifjWtoFZvnojwYlP2riH/FWkrN86RhvoyEZLXMePuyT+VBpKUpQKUpQKUpQKUpQKUpQKUpQKw/tN4cZPohyAqy+bPXzFAMDvW4rCe0eJjcWBGdIlbV6btDjP50G6RcAD0r9pSgVT83y6bG4P+jb89quKzXtGn0cNnPqoH4kUHz7l/Cwoc5A0kg9Qc5yB3Ga0VrIVc6wCWCksRnBcA7joFOMVn+BwsqRq2DgrqU4xh28uT/y6VfXIOooASW1ADJ3y2ArZ676vuoLC1jVVIfSVLHWdJyqlck6vlgCo3E5FWCaTDAxxYwxXJY9D8DpwT86/Xdm1+VdwpOnVpwPq8Y6k5/Co3FlX6JLsrOI2GtifMh6kDuVIwCaDWcl2pjsYFPXQCfm2/8AOruoXBP+zQ/6tP8ACKm0ClKUClKUCs9xRvEv7WLGRGskp+BxpU/ma0NZ3gb+NeXU++EKwoe2F3bH940GipSlApSlApSlApSlApSlApSlArE+0S5bxbKIfbmz/uNHj/Ea21QrrhEck0UzjLQhwnoPE0ZPz8g/E0E0UpSgVj/arLjh7D950GPXfpWwrB+15s20SAjLSg/gDQZiwKoi6icH7JO5XqGB7YPer3h95qEeohSCQW2HkTzF8+o3A9cms7Y3LI0asn1isoGobaW3wfu2++rjhjkMWIALFSAxBVSASF/gCtv91Bb2gJ1Myt5sndwC2oELr9FORjFR+O2eq2k1PEWWIqy4bHlJC6fQjp8a4Ryl43z08uMkdIyTpz3Py6CrG3QohBGojIwWyqkjcHbfC+bJ70Gj5YuhJaQOO8a/kMH9KtKyns+uvqpLctr8ByFb1R/MpH51q6BSlKBSlKCBx3iYt7eSY76FJA9T0A/EiuPK/DvBto0PvEa3Pqz+Zv1/Kq/ih+lXaW6nMUBEk/oT/Vx/juRWloFKUoFKUoFKUoFKUoFKUoFKUoFKUoFKUoFY3nHhq3V5aW7dMSu+DghQABj762VZa1bxeLSMNxBAqH+Jzqx+AoOD+z7TvFcOCCCNYDgY6dd9qhz8tXqljiKYEHuUO+N8dO1bylB8qu7GRNWuGaIb7hdSjPfI3ry/EVO/iktpIOSQRjGDpPUkDevq9Qb7gcE37SJG+JUZ/Gg+ZwcXlgmW5jAJ0gNEPelViTj4FQK+mcI4xHcxLLEwYH8Qe4I7GqC59m1sSGiMkLDoVY7Z67GqeD2f3drJ4lrcKT3DDAPzA2oPotKyUXM91Ftc2jYHV4vMD6YFc5PafbqcPHOmehaPGflvQbGqbmHjXhAQxEG4l8sS+hP229FHrUEcdurja2t/DU9JZduvcL1NTuB8tLAzSsxlnceeVuvyUfZFB25f4P8AR4tLNrkYlpH/AHnPU/yqzpSgUpSgUpSgUpSgUpSgUpSgUpSgUpSgUpSgVlOW/wDvG/8AnF+jV+UoNZSlKBSlKBSlKD8NUnGuqfMV+UoLuPoPlXqlKBSlKBSlKBSlKBSlKBSlKBSlKBSlK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196" name="Picture 4" descr="http://www.meritnation.com/img/userimages/mn_images/image/gyri%20and%20sulc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06" y="2009955"/>
            <a:ext cx="286702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orsal view of the cerebral hemispheres showing the principal gyri and sul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840" y="1581329"/>
            <a:ext cx="3619500" cy="37242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8600" y="408897"/>
            <a:ext cx="8670472" cy="686681"/>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err="1" smtClean="0">
                <a:solidFill>
                  <a:srgbClr val="000000"/>
                </a:solidFill>
                <a:latin typeface="+mn-lt"/>
              </a:rPr>
              <a:t>Gyri</a:t>
            </a:r>
            <a:r>
              <a:rPr lang="en-US" sz="2100" b="1" dirty="0" smtClean="0">
                <a:solidFill>
                  <a:srgbClr val="000000"/>
                </a:solidFill>
                <a:latin typeface="+mn-lt"/>
              </a:rPr>
              <a:t> and Sulci	</a:t>
            </a:r>
            <a:endParaRPr lang="en-US" sz="2100" b="1" dirty="0">
              <a:solidFill>
                <a:srgbClr val="000000"/>
              </a:solidFill>
              <a:latin typeface="+mn-lt"/>
            </a:endParaRPr>
          </a:p>
        </p:txBody>
      </p:sp>
    </p:spTree>
    <p:extLst>
      <p:ext uri="{BB962C8B-B14F-4D97-AF65-F5344CB8AC3E}">
        <p14:creationId xmlns:p14="http://schemas.microsoft.com/office/powerpoint/2010/main" val="1798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167406" y="1842184"/>
            <a:ext cx="8584401" cy="4247317"/>
          </a:xfrm>
          <a:prstGeom prst="rect">
            <a:avLst/>
          </a:prstGeom>
          <a:noFill/>
        </p:spPr>
        <p:txBody>
          <a:bodyPr wrap="none" rtlCol="0">
            <a:spAutoFit/>
          </a:bodyPr>
          <a:lstStyle/>
          <a:p>
            <a:r>
              <a:rPr lang="de-DE" sz="1800" dirty="0"/>
              <a:t>Brain </a:t>
            </a:r>
            <a:r>
              <a:rPr lang="de-DE" sz="1800" dirty="0" err="1"/>
              <a:t>Stem</a:t>
            </a:r>
            <a:r>
              <a:rPr lang="de-DE" sz="1800" dirty="0"/>
              <a:t>, Cerebellum, Cerebrum</a:t>
            </a:r>
          </a:p>
          <a:p>
            <a:r>
              <a:rPr lang="de-DE" sz="1800" dirty="0" smtClean="0"/>
              <a:t>	Brain </a:t>
            </a:r>
            <a:r>
              <a:rPr lang="de-DE" sz="1800" dirty="0" err="1" smtClean="0"/>
              <a:t>Stem</a:t>
            </a:r>
            <a:r>
              <a:rPr lang="de-DE" sz="1800" dirty="0" smtClean="0"/>
              <a:t>: </a:t>
            </a:r>
            <a:r>
              <a:rPr lang="de-DE" sz="1800" dirty="0" err="1" smtClean="0"/>
              <a:t>subconscious</a:t>
            </a:r>
            <a:r>
              <a:rPr lang="de-DE" sz="1800" dirty="0" smtClean="0"/>
              <a:t>, </a:t>
            </a:r>
            <a:r>
              <a:rPr lang="de-DE" sz="1800" dirty="0" err="1" smtClean="0"/>
              <a:t>autonomous</a:t>
            </a:r>
            <a:r>
              <a:rPr lang="de-DE" sz="1800" dirty="0" smtClean="0"/>
              <a:t> </a:t>
            </a:r>
            <a:r>
              <a:rPr lang="de-DE" sz="1800" dirty="0" err="1" smtClean="0"/>
              <a:t>functions</a:t>
            </a:r>
            <a:endParaRPr lang="de-DE" sz="1800" dirty="0" smtClean="0"/>
          </a:p>
          <a:p>
            <a:r>
              <a:rPr lang="de-DE" sz="1800" dirty="0" smtClean="0"/>
              <a:t>	Cerebellum: </a:t>
            </a:r>
            <a:r>
              <a:rPr lang="de-DE" sz="1800" dirty="0" err="1" smtClean="0"/>
              <a:t>optimizing</a:t>
            </a:r>
            <a:r>
              <a:rPr lang="de-DE" sz="1800" dirty="0" smtClean="0"/>
              <a:t> </a:t>
            </a:r>
            <a:r>
              <a:rPr lang="de-DE" sz="1800" dirty="0" err="1" smtClean="0"/>
              <a:t>performance</a:t>
            </a:r>
            <a:endParaRPr lang="de-DE" sz="1800" dirty="0" smtClean="0"/>
          </a:p>
          <a:p>
            <a:r>
              <a:rPr lang="de-DE" sz="1800" dirty="0"/>
              <a:t>	</a:t>
            </a:r>
            <a:r>
              <a:rPr lang="de-DE" sz="1800" dirty="0" smtClean="0"/>
              <a:t>Cerebrum: </a:t>
            </a:r>
            <a:r>
              <a:rPr lang="de-DE" sz="1800" dirty="0" err="1" smtClean="0"/>
              <a:t>Sensory</a:t>
            </a:r>
            <a:r>
              <a:rPr lang="de-DE" sz="1800" dirty="0" smtClean="0"/>
              <a:t> </a:t>
            </a:r>
            <a:r>
              <a:rPr lang="de-DE" sz="1800" dirty="0" err="1" smtClean="0"/>
              <a:t>functions</a:t>
            </a:r>
            <a:r>
              <a:rPr lang="de-DE" sz="1800" dirty="0" smtClean="0"/>
              <a:t>, high </a:t>
            </a:r>
            <a:r>
              <a:rPr lang="de-DE" sz="1800" dirty="0" err="1" smtClean="0"/>
              <a:t>cognitive</a:t>
            </a:r>
            <a:r>
              <a:rPr lang="de-DE" sz="1800" dirty="0" smtClean="0"/>
              <a:t> </a:t>
            </a:r>
            <a:r>
              <a:rPr lang="de-DE" sz="1800" dirty="0" err="1" smtClean="0"/>
              <a:t>function</a:t>
            </a:r>
            <a:endParaRPr lang="de-DE" sz="1800" dirty="0" smtClean="0"/>
          </a:p>
          <a:p>
            <a:endParaRPr lang="de-DE" sz="1800" dirty="0"/>
          </a:p>
          <a:p>
            <a:r>
              <a:rPr lang="de-DE" sz="1800" dirty="0" smtClean="0"/>
              <a:t>Grey Matter / White Matter</a:t>
            </a:r>
          </a:p>
          <a:p>
            <a:r>
              <a:rPr lang="de-DE" sz="1800" dirty="0"/>
              <a:t>	</a:t>
            </a:r>
            <a:r>
              <a:rPr lang="de-DE" sz="1800" dirty="0" smtClean="0"/>
              <a:t>Grey matter </a:t>
            </a:r>
            <a:r>
              <a:rPr lang="de-DE" sz="1800" dirty="0" err="1" smtClean="0"/>
              <a:t>contains</a:t>
            </a:r>
            <a:r>
              <a:rPr lang="de-DE" sz="1800" dirty="0" smtClean="0"/>
              <a:t> </a:t>
            </a:r>
            <a:r>
              <a:rPr lang="de-DE" sz="1800" dirty="0" err="1" smtClean="0"/>
              <a:t>neuron</a:t>
            </a:r>
            <a:r>
              <a:rPr lang="de-DE" sz="1800" dirty="0" smtClean="0"/>
              <a:t>, </a:t>
            </a:r>
            <a:r>
              <a:rPr lang="de-DE" sz="1800" dirty="0" err="1"/>
              <a:t>w</a:t>
            </a:r>
            <a:r>
              <a:rPr lang="de-DE" sz="1800" dirty="0" err="1" smtClean="0"/>
              <a:t>hite</a:t>
            </a:r>
            <a:r>
              <a:rPr lang="de-DE" sz="1800" dirty="0" smtClean="0"/>
              <a:t> matter: </a:t>
            </a:r>
            <a:r>
              <a:rPr lang="de-DE" sz="1800" dirty="0" err="1" smtClean="0"/>
              <a:t>axons</a:t>
            </a:r>
            <a:r>
              <a:rPr lang="de-DE" sz="1800" dirty="0" smtClean="0"/>
              <a:t> </a:t>
            </a:r>
            <a:r>
              <a:rPr lang="de-DE" sz="1800" dirty="0" err="1" smtClean="0"/>
              <a:t>which</a:t>
            </a:r>
            <a:r>
              <a:rPr lang="de-DE" sz="1800" dirty="0" smtClean="0"/>
              <a:t> </a:t>
            </a:r>
            <a:r>
              <a:rPr lang="de-DE" sz="1800" dirty="0" err="1" smtClean="0"/>
              <a:t>connect</a:t>
            </a:r>
            <a:r>
              <a:rPr lang="de-DE" sz="1800" dirty="0" smtClean="0"/>
              <a:t> </a:t>
            </a:r>
            <a:r>
              <a:rPr lang="de-DE" sz="1800" dirty="0" err="1" smtClean="0"/>
              <a:t>neurons</a:t>
            </a:r>
            <a:endParaRPr lang="de-DE" sz="1800" dirty="0" smtClean="0"/>
          </a:p>
          <a:p>
            <a:endParaRPr lang="de-DE" sz="1800" dirty="0"/>
          </a:p>
          <a:p>
            <a:r>
              <a:rPr lang="de-DE" sz="1800" dirty="0" err="1" smtClean="0"/>
              <a:t>Gyri</a:t>
            </a:r>
            <a:r>
              <a:rPr lang="de-DE" sz="1800" dirty="0" smtClean="0"/>
              <a:t>  / </a:t>
            </a:r>
            <a:r>
              <a:rPr lang="de-DE" sz="1800" dirty="0" err="1" smtClean="0"/>
              <a:t>Sulci</a:t>
            </a:r>
            <a:endParaRPr lang="de-DE" sz="1800" dirty="0" smtClean="0"/>
          </a:p>
          <a:p>
            <a:r>
              <a:rPr lang="de-DE" sz="1800" dirty="0"/>
              <a:t>	</a:t>
            </a:r>
            <a:r>
              <a:rPr lang="de-DE" sz="1800" dirty="0" err="1" smtClean="0"/>
              <a:t>Some</a:t>
            </a:r>
            <a:r>
              <a:rPr lang="de-DE" sz="1800" dirty="0" smtClean="0"/>
              <a:t> </a:t>
            </a:r>
            <a:r>
              <a:rPr lang="de-DE" sz="1800" dirty="0" err="1" smtClean="0"/>
              <a:t>gyri</a:t>
            </a:r>
            <a:r>
              <a:rPr lang="de-DE" sz="1800" dirty="0" smtClean="0"/>
              <a:t> </a:t>
            </a:r>
            <a:r>
              <a:rPr lang="de-DE" sz="1800" dirty="0" err="1" smtClean="0"/>
              <a:t>correspond</a:t>
            </a:r>
            <a:r>
              <a:rPr lang="de-DE" sz="1800" dirty="0" smtClean="0"/>
              <a:t> </a:t>
            </a:r>
            <a:r>
              <a:rPr lang="de-DE" sz="1800" dirty="0" err="1" smtClean="0"/>
              <a:t>to</a:t>
            </a:r>
            <a:r>
              <a:rPr lang="de-DE" sz="1800" dirty="0" smtClean="0"/>
              <a:t> </a:t>
            </a:r>
            <a:r>
              <a:rPr lang="de-DE" sz="1800" dirty="0" err="1" smtClean="0"/>
              <a:t>functional</a:t>
            </a:r>
            <a:r>
              <a:rPr lang="de-DE" sz="1800" dirty="0" smtClean="0"/>
              <a:t> </a:t>
            </a:r>
            <a:r>
              <a:rPr lang="de-DE" sz="1800" dirty="0" err="1" smtClean="0"/>
              <a:t>entities</a:t>
            </a:r>
            <a:endParaRPr lang="de-DE" sz="1800" dirty="0" smtClean="0"/>
          </a:p>
          <a:p>
            <a:r>
              <a:rPr lang="de-DE" sz="1800" dirty="0"/>
              <a:t>	</a:t>
            </a:r>
            <a:r>
              <a:rPr lang="de-DE" sz="1800" dirty="0" smtClean="0"/>
              <a:t>but </a:t>
            </a:r>
            <a:r>
              <a:rPr lang="de-DE" sz="1800" dirty="0" err="1" smtClean="0"/>
              <a:t>overall</a:t>
            </a:r>
            <a:r>
              <a:rPr lang="de-DE" sz="1800" dirty="0" smtClean="0"/>
              <a:t> </a:t>
            </a:r>
            <a:r>
              <a:rPr lang="de-DE" sz="1800" dirty="0" err="1" smtClean="0"/>
              <a:t>there</a:t>
            </a:r>
            <a:r>
              <a:rPr lang="de-DE" sz="1800" dirty="0" smtClean="0"/>
              <a:t> </a:t>
            </a:r>
            <a:r>
              <a:rPr lang="de-DE" sz="1800" dirty="0" err="1" smtClean="0"/>
              <a:t>is</a:t>
            </a:r>
            <a:r>
              <a:rPr lang="de-DE" sz="1800" dirty="0" smtClean="0"/>
              <a:t> a </a:t>
            </a:r>
            <a:r>
              <a:rPr lang="de-DE" sz="1800" dirty="0" err="1" smtClean="0"/>
              <a:t>poor</a:t>
            </a:r>
            <a:r>
              <a:rPr lang="de-DE" sz="1800" dirty="0" smtClean="0"/>
              <a:t> </a:t>
            </a:r>
            <a:r>
              <a:rPr lang="de-DE" sz="1800" dirty="0" err="1" smtClean="0"/>
              <a:t>correlation</a:t>
            </a:r>
            <a:endParaRPr lang="de-DE" sz="1800" dirty="0" smtClean="0"/>
          </a:p>
          <a:p>
            <a:endParaRPr lang="de-DE" sz="1800" dirty="0" smtClean="0"/>
          </a:p>
          <a:p>
            <a:r>
              <a:rPr lang="de-DE" sz="1800" dirty="0" smtClean="0"/>
              <a:t>Brain Lobes</a:t>
            </a:r>
          </a:p>
          <a:p>
            <a:r>
              <a:rPr lang="de-DE" sz="1800" dirty="0"/>
              <a:t>	</a:t>
            </a:r>
            <a:r>
              <a:rPr lang="de-DE" sz="1800" dirty="0" err="1" smtClean="0"/>
              <a:t>Some</a:t>
            </a:r>
            <a:r>
              <a:rPr lang="de-DE" sz="1800" dirty="0" smtClean="0"/>
              <a:t> </a:t>
            </a:r>
            <a:r>
              <a:rPr lang="de-DE" sz="1800" dirty="0" err="1" smtClean="0"/>
              <a:t>very</a:t>
            </a:r>
            <a:r>
              <a:rPr lang="de-DE" sz="1800" dirty="0" smtClean="0"/>
              <a:t> </a:t>
            </a:r>
            <a:r>
              <a:rPr lang="de-DE" sz="1800" dirty="0" err="1" smtClean="0"/>
              <a:t>general</a:t>
            </a:r>
            <a:r>
              <a:rPr lang="de-DE" sz="1800" dirty="0" smtClean="0"/>
              <a:t> </a:t>
            </a:r>
            <a:r>
              <a:rPr lang="de-DE" sz="1800" dirty="0" err="1" smtClean="0"/>
              <a:t>functional</a:t>
            </a:r>
            <a:r>
              <a:rPr lang="de-DE" sz="1800" dirty="0" smtClean="0"/>
              <a:t> </a:t>
            </a:r>
            <a:r>
              <a:rPr lang="de-DE" sz="1800" dirty="0" err="1" smtClean="0"/>
              <a:t>divisions</a:t>
            </a:r>
            <a:r>
              <a:rPr lang="de-DE" sz="1800" dirty="0" smtClean="0"/>
              <a:t> </a:t>
            </a:r>
            <a:r>
              <a:rPr lang="de-DE" sz="1800" dirty="0" err="1" smtClean="0"/>
              <a:t>follow</a:t>
            </a:r>
            <a:r>
              <a:rPr lang="de-DE" sz="1800" dirty="0" smtClean="0"/>
              <a:t> </a:t>
            </a:r>
            <a:r>
              <a:rPr lang="de-DE" sz="1800" dirty="0" err="1" smtClean="0"/>
              <a:t>the</a:t>
            </a:r>
            <a:endParaRPr lang="de-DE" sz="1800" dirty="0" smtClean="0"/>
          </a:p>
          <a:p>
            <a:r>
              <a:rPr lang="de-DE" sz="1800" dirty="0"/>
              <a:t>	</a:t>
            </a:r>
            <a:r>
              <a:rPr lang="de-DE" sz="1800" dirty="0" err="1" smtClean="0"/>
              <a:t>the</a:t>
            </a:r>
            <a:r>
              <a:rPr lang="de-DE" sz="1800" dirty="0" smtClean="0"/>
              <a:t> </a:t>
            </a:r>
            <a:r>
              <a:rPr lang="de-DE" sz="1800" dirty="0" err="1" smtClean="0"/>
              <a:t>major</a:t>
            </a:r>
            <a:r>
              <a:rPr lang="de-DE" sz="1800" dirty="0" smtClean="0"/>
              <a:t> </a:t>
            </a:r>
            <a:r>
              <a:rPr lang="de-DE" sz="1800" dirty="0" err="1" smtClean="0"/>
              <a:t>brain</a:t>
            </a:r>
            <a:r>
              <a:rPr lang="de-DE" sz="1800" dirty="0" smtClean="0"/>
              <a:t> </a:t>
            </a:r>
            <a:r>
              <a:rPr lang="de-DE" sz="1800" dirty="0" err="1" smtClean="0"/>
              <a:t>lobes</a:t>
            </a:r>
            <a:endParaRPr lang="de-DE" sz="1800"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2:	Some Basics about the Brain</a:t>
            </a:r>
          </a:p>
          <a:p>
            <a:pPr>
              <a:spcBef>
                <a:spcPct val="50000"/>
              </a:spcBef>
            </a:pPr>
            <a:r>
              <a:rPr lang="en-US" sz="2100" b="1" dirty="0">
                <a:solidFill>
                  <a:srgbClr val="000000"/>
                </a:solidFill>
                <a:latin typeface="+mn-lt"/>
              </a:rPr>
              <a:t>	</a:t>
            </a:r>
            <a:r>
              <a:rPr lang="en-US" sz="2100" b="1" dirty="0" smtClean="0">
                <a:solidFill>
                  <a:srgbClr val="000000"/>
                </a:solidFill>
                <a:latin typeface="+mn-lt"/>
              </a:rPr>
              <a:t>2a:	A Macroscopic View		</a:t>
            </a:r>
            <a:endParaRPr lang="en-US" sz="2100" b="1" dirty="0">
              <a:solidFill>
                <a:srgbClr val="000000"/>
              </a:solidFill>
              <a:latin typeface="+mn-lt"/>
            </a:endParaRPr>
          </a:p>
        </p:txBody>
      </p:sp>
    </p:spTree>
    <p:extLst>
      <p:ext uri="{BB962C8B-B14F-4D97-AF65-F5344CB8AC3E}">
        <p14:creationId xmlns:p14="http://schemas.microsoft.com/office/powerpoint/2010/main" val="5937546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2883669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
        <p:nvSpPr>
          <p:cNvPr id="101" name="Rechteck 100"/>
          <p:cNvSpPr/>
          <p:nvPr/>
        </p:nvSpPr>
        <p:spPr>
          <a:xfrm>
            <a:off x="340993" y="1916052"/>
            <a:ext cx="8478343" cy="2400657"/>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1205097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124240" y="2056753"/>
            <a:ext cx="1196161" cy="830997"/>
          </a:xfrm>
          <a:prstGeom prst="rect">
            <a:avLst/>
          </a:prstGeom>
          <a:noFill/>
        </p:spPr>
        <p:txBody>
          <a:bodyPr wrap="none" rtlCol="0">
            <a:spAutoFit/>
          </a:bodyPr>
          <a:lstStyle/>
          <a:p>
            <a:r>
              <a:rPr lang="de-DE" dirty="0" smtClean="0"/>
              <a:t>Neuron</a:t>
            </a:r>
          </a:p>
          <a:p>
            <a:endParaRPr lang="de-DE"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2722241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tructure of a Neu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309" y="2158465"/>
            <a:ext cx="5644663" cy="32093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Neuron</a:t>
            </a:r>
          </a:p>
          <a:p>
            <a:pPr algn="ctr">
              <a:spcBef>
                <a:spcPct val="50000"/>
              </a:spcBef>
            </a:pPr>
            <a:r>
              <a:rPr lang="en-US" sz="2100" b="1" dirty="0" smtClean="0">
                <a:solidFill>
                  <a:srgbClr val="000000"/>
                </a:solidFill>
                <a:latin typeface="+mn-lt"/>
              </a:rPr>
              <a:t>Anatomical Features: Nomenclature</a:t>
            </a:r>
          </a:p>
        </p:txBody>
      </p:sp>
    </p:spTree>
    <p:extLst>
      <p:ext uri="{BB962C8B-B14F-4D97-AF65-F5344CB8AC3E}">
        <p14:creationId xmlns:p14="http://schemas.microsoft.com/office/powerpoint/2010/main" val="39219760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21780" y="1439358"/>
            <a:ext cx="7326044" cy="4154984"/>
          </a:xfrm>
          <a:prstGeom prst="rect">
            <a:avLst/>
          </a:prstGeom>
          <a:noFill/>
        </p:spPr>
        <p:txBody>
          <a:bodyPr wrap="none" rtlCol="0">
            <a:spAutoFit/>
          </a:bodyPr>
          <a:lstStyle/>
          <a:p>
            <a:r>
              <a:rPr lang="de-DE" sz="2200" b="1" dirty="0" smtClean="0"/>
              <a:t>1) </a:t>
            </a:r>
            <a:r>
              <a:rPr lang="de-DE" sz="2200" b="1" dirty="0" err="1" smtClean="0"/>
              <a:t>Receives</a:t>
            </a:r>
            <a:r>
              <a:rPr lang="de-DE" sz="2200" b="1" dirty="0" smtClean="0"/>
              <a:t> </a:t>
            </a:r>
            <a:r>
              <a:rPr lang="de-DE" sz="2200" b="1" dirty="0" err="1" smtClean="0"/>
              <a:t>information</a:t>
            </a:r>
            <a:r>
              <a:rPr lang="de-DE" sz="2200" b="1" dirty="0" smtClean="0"/>
              <a:t>: </a:t>
            </a:r>
          </a:p>
          <a:p>
            <a:r>
              <a:rPr lang="de-DE" sz="2200" b="1" dirty="0"/>
              <a:t>	</a:t>
            </a:r>
            <a:r>
              <a:rPr lang="de-DE" sz="2200" b="1" dirty="0" err="1" smtClean="0"/>
              <a:t>From</a:t>
            </a:r>
            <a:r>
              <a:rPr lang="de-DE" sz="2200" b="1" dirty="0" smtClean="0"/>
              <a:t> </a:t>
            </a:r>
            <a:r>
              <a:rPr lang="de-DE" sz="2200" b="1" dirty="0" err="1" smtClean="0"/>
              <a:t>Receptors</a:t>
            </a:r>
            <a:r>
              <a:rPr lang="de-DE" sz="2200" b="1" dirty="0" smtClean="0"/>
              <a:t> </a:t>
            </a:r>
            <a:r>
              <a:rPr lang="de-DE" sz="2200" b="1" dirty="0" err="1" smtClean="0"/>
              <a:t>or</a:t>
            </a:r>
            <a:r>
              <a:rPr lang="de-DE" sz="2200" b="1" dirty="0" smtClean="0"/>
              <a:t> </a:t>
            </a:r>
            <a:r>
              <a:rPr lang="de-DE" sz="2200" b="1" dirty="0" err="1" smtClean="0"/>
              <a:t>other</a:t>
            </a:r>
            <a:r>
              <a:rPr lang="de-DE" sz="2200" b="1" dirty="0" smtClean="0"/>
              <a:t> </a:t>
            </a:r>
            <a:r>
              <a:rPr lang="de-DE" sz="2200" b="1" dirty="0" err="1" smtClean="0"/>
              <a:t>neurons</a:t>
            </a:r>
            <a:r>
              <a:rPr lang="de-DE" sz="2200" b="1" dirty="0" smtClean="0"/>
              <a:t> via Synapse</a:t>
            </a:r>
          </a:p>
          <a:p>
            <a:endParaRPr lang="de-DE" sz="2200" b="1" dirty="0"/>
          </a:p>
          <a:p>
            <a:endParaRPr lang="de-DE" sz="2200" b="1" dirty="0" smtClean="0"/>
          </a:p>
          <a:p>
            <a:r>
              <a:rPr lang="de-DE" sz="2200" b="1" dirty="0" smtClean="0"/>
              <a:t>2) Transforms </a:t>
            </a:r>
            <a:r>
              <a:rPr lang="de-DE" sz="2200" b="1" dirty="0" err="1" smtClean="0"/>
              <a:t>information</a:t>
            </a:r>
            <a:r>
              <a:rPr lang="de-DE" sz="2200" b="1" dirty="0"/>
              <a:t> </a:t>
            </a:r>
            <a:endParaRPr lang="de-DE" sz="2200" b="1" dirty="0" smtClean="0"/>
          </a:p>
          <a:p>
            <a:r>
              <a:rPr lang="de-DE" sz="2200" b="1" dirty="0"/>
              <a:t>	</a:t>
            </a:r>
            <a:r>
              <a:rPr lang="de-DE" sz="2200" b="1" dirty="0" err="1" smtClean="0"/>
              <a:t>Into</a:t>
            </a:r>
            <a:r>
              <a:rPr lang="de-DE" sz="2200" b="1" dirty="0" smtClean="0"/>
              <a:t> </a:t>
            </a:r>
            <a:r>
              <a:rPr lang="de-DE" sz="2200" b="1" dirty="0" err="1" smtClean="0"/>
              <a:t>electrical</a:t>
            </a:r>
            <a:r>
              <a:rPr lang="de-DE" sz="2200" b="1" dirty="0" smtClean="0"/>
              <a:t> </a:t>
            </a:r>
            <a:r>
              <a:rPr lang="de-DE" sz="2200" b="1" dirty="0" err="1" smtClean="0"/>
              <a:t>code</a:t>
            </a:r>
            <a:endParaRPr lang="de-DE" sz="2200" b="1" dirty="0" smtClean="0"/>
          </a:p>
          <a:p>
            <a:endParaRPr lang="de-DE" sz="2200" b="1" dirty="0"/>
          </a:p>
          <a:p>
            <a:endParaRPr lang="de-DE" sz="2200" b="1" dirty="0" smtClean="0"/>
          </a:p>
          <a:p>
            <a:r>
              <a:rPr lang="de-DE" sz="2200" b="1" dirty="0" smtClean="0"/>
              <a:t>3) </a:t>
            </a:r>
            <a:r>
              <a:rPr lang="de-DE" sz="2200" b="1" dirty="0" err="1" smtClean="0"/>
              <a:t>Transmits</a:t>
            </a:r>
            <a:r>
              <a:rPr lang="de-DE" sz="2200" b="1" dirty="0" smtClean="0"/>
              <a:t> </a:t>
            </a:r>
            <a:r>
              <a:rPr lang="de-DE" sz="2200" b="1" dirty="0" err="1" smtClean="0"/>
              <a:t>information</a:t>
            </a:r>
            <a:r>
              <a:rPr lang="de-DE" sz="2200" b="1" dirty="0" smtClean="0"/>
              <a:t>: </a:t>
            </a:r>
          </a:p>
          <a:p>
            <a:r>
              <a:rPr lang="de-DE" sz="2200" b="1" dirty="0"/>
              <a:t>	</a:t>
            </a:r>
            <a:r>
              <a:rPr lang="de-DE" sz="2200" b="1" dirty="0" err="1" smtClean="0"/>
              <a:t>To</a:t>
            </a:r>
            <a:r>
              <a:rPr lang="de-DE" sz="2200" b="1" dirty="0" smtClean="0"/>
              <a:t> </a:t>
            </a:r>
            <a:r>
              <a:rPr lang="de-DE" sz="2200" b="1" dirty="0" err="1" smtClean="0"/>
              <a:t>other</a:t>
            </a:r>
            <a:r>
              <a:rPr lang="de-DE" sz="2200" b="1" dirty="0" smtClean="0"/>
              <a:t> </a:t>
            </a:r>
            <a:r>
              <a:rPr lang="de-DE" sz="2200" b="1" dirty="0" err="1" smtClean="0"/>
              <a:t>neurons</a:t>
            </a:r>
            <a:r>
              <a:rPr lang="de-DE" sz="2200" b="1" dirty="0" smtClean="0"/>
              <a:t>, via Synapse, </a:t>
            </a:r>
            <a:r>
              <a:rPr lang="de-DE" sz="2200" b="1" dirty="0" err="1" smtClean="0"/>
              <a:t>inner</a:t>
            </a:r>
            <a:r>
              <a:rPr lang="de-DE" sz="2200" b="1" dirty="0" smtClean="0"/>
              <a:t> </a:t>
            </a:r>
            <a:r>
              <a:rPr lang="de-DE" sz="2200" b="1" dirty="0" err="1" smtClean="0"/>
              <a:t>organs</a:t>
            </a:r>
            <a:endParaRPr lang="de-DE" sz="2200" b="1" dirty="0" smtClean="0"/>
          </a:p>
          <a:p>
            <a:endParaRPr lang="de-DE" sz="2200" b="1" dirty="0"/>
          </a:p>
          <a:p>
            <a:endParaRPr lang="de-DE" sz="2200" dirty="0"/>
          </a:p>
        </p:txBody>
      </p:sp>
      <p:sp>
        <p:nvSpPr>
          <p:cNvPr id="6" name="Rectangle 3"/>
          <p:cNvSpPr>
            <a:spLocks noChangeArrowheads="1"/>
          </p:cNvSpPr>
          <p:nvPr/>
        </p:nvSpPr>
        <p:spPr bwMode="auto">
          <a:xfrm>
            <a:off x="228600" y="408897"/>
            <a:ext cx="8670472" cy="686681"/>
          </a:xfrm>
          <a:prstGeom prst="rect">
            <a:avLst/>
          </a:prstGeom>
          <a:solidFill>
            <a:schemeClr val="accent1">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Essence of Neuron Function</a:t>
            </a:r>
          </a:p>
        </p:txBody>
      </p:sp>
    </p:spTree>
    <p:extLst>
      <p:ext uri="{BB962C8B-B14F-4D97-AF65-F5344CB8AC3E}">
        <p14:creationId xmlns:p14="http://schemas.microsoft.com/office/powerpoint/2010/main" val="6611359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Information Transfer</a:t>
            </a:r>
            <a:endParaRPr lang="en-US" sz="2100" b="1" dirty="0" smtClean="0">
              <a:solidFill>
                <a:srgbClr val="000000"/>
              </a:solidFill>
              <a:latin typeface="+mn-lt"/>
            </a:endParaRP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pic>
        <p:nvPicPr>
          <p:cNvPr id="4098" name="Picture 2" descr="http://www.pge.com/microsite/pge_dgz/images/body/1-4c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914" y="2234066"/>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592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1">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Synaptic Potential</a:t>
            </a: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9121" t="25851" r="34770" b="56993"/>
          <a:stretch/>
        </p:blipFill>
        <p:spPr>
          <a:xfrm>
            <a:off x="0" y="1926777"/>
            <a:ext cx="9069356" cy="3445328"/>
          </a:xfrm>
          <a:prstGeom prst="rect">
            <a:avLst/>
          </a:prstGeom>
        </p:spPr>
      </p:pic>
    </p:spTree>
    <p:extLst>
      <p:ext uri="{BB962C8B-B14F-4D97-AF65-F5344CB8AC3E}">
        <p14:creationId xmlns:p14="http://schemas.microsoft.com/office/powerpoint/2010/main" val="24878456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21780" y="1439358"/>
            <a:ext cx="8635697" cy="4832092"/>
          </a:xfrm>
          <a:prstGeom prst="rect">
            <a:avLst/>
          </a:prstGeom>
          <a:noFill/>
        </p:spPr>
        <p:txBody>
          <a:bodyPr wrap="none" rtlCol="0">
            <a:spAutoFit/>
          </a:bodyPr>
          <a:lstStyle/>
          <a:p>
            <a:r>
              <a:rPr lang="de-DE" sz="2200" b="1" dirty="0" err="1" smtClean="0"/>
              <a:t>Inhibitory</a:t>
            </a:r>
            <a:r>
              <a:rPr lang="de-DE" sz="2200" b="1" dirty="0" smtClean="0"/>
              <a:t> Neurons </a:t>
            </a:r>
            <a:r>
              <a:rPr lang="de-DE" sz="2200" b="1" dirty="0" err="1" smtClean="0"/>
              <a:t>with</a:t>
            </a:r>
            <a:r>
              <a:rPr lang="de-DE" sz="2200" b="1" dirty="0" smtClean="0"/>
              <a:t> </a:t>
            </a:r>
            <a:r>
              <a:rPr lang="de-DE" sz="2200" b="1" dirty="0" err="1" smtClean="0"/>
              <a:t>local</a:t>
            </a:r>
            <a:r>
              <a:rPr lang="de-DE" sz="2200" b="1" dirty="0" smtClean="0"/>
              <a:t> </a:t>
            </a:r>
            <a:r>
              <a:rPr lang="de-DE" sz="2200" b="1" dirty="0" err="1" smtClean="0"/>
              <a:t>contacts</a:t>
            </a:r>
            <a:r>
              <a:rPr lang="de-DE" sz="2200" dirty="0" smtClean="0"/>
              <a:t> </a:t>
            </a:r>
          </a:p>
          <a:p>
            <a:r>
              <a:rPr lang="de-DE" sz="2200" dirty="0"/>
              <a:t>	</a:t>
            </a:r>
            <a:r>
              <a:rPr lang="de-DE" sz="2200" dirty="0" smtClean="0"/>
              <a:t>(e.g. GABA </a:t>
            </a:r>
            <a:r>
              <a:rPr lang="de-DE" sz="2200" dirty="0" err="1" smtClean="0"/>
              <a:t>ergig</a:t>
            </a:r>
            <a:r>
              <a:rPr lang="de-DE" sz="2200" dirty="0" smtClean="0"/>
              <a:t> </a:t>
            </a:r>
            <a:r>
              <a:rPr lang="de-DE" sz="2200" dirty="0" err="1" smtClean="0"/>
              <a:t>interneurons</a:t>
            </a:r>
            <a:r>
              <a:rPr lang="de-DE" sz="2200" dirty="0" smtClean="0"/>
              <a:t>)</a:t>
            </a:r>
          </a:p>
          <a:p>
            <a:endParaRPr lang="de-DE" sz="2200" dirty="0"/>
          </a:p>
          <a:p>
            <a:r>
              <a:rPr lang="de-DE" sz="2200" b="1" dirty="0" err="1" smtClean="0"/>
              <a:t>Inhibitory</a:t>
            </a:r>
            <a:r>
              <a:rPr lang="de-DE" sz="2200" b="1" dirty="0" smtClean="0"/>
              <a:t> Neurons </a:t>
            </a:r>
            <a:r>
              <a:rPr lang="de-DE" sz="2200" b="1" dirty="0" err="1" smtClean="0"/>
              <a:t>with</a:t>
            </a:r>
            <a:r>
              <a:rPr lang="de-DE" sz="2200" b="1" dirty="0" smtClean="0"/>
              <a:t> </a:t>
            </a:r>
            <a:r>
              <a:rPr lang="de-DE" sz="2200" b="1" dirty="0" err="1" smtClean="0"/>
              <a:t>distant</a:t>
            </a:r>
            <a:r>
              <a:rPr lang="de-DE" sz="2200" b="1" dirty="0" smtClean="0"/>
              <a:t> </a:t>
            </a:r>
            <a:r>
              <a:rPr lang="de-DE" sz="2200" b="1" dirty="0" err="1" smtClean="0"/>
              <a:t>contacts</a:t>
            </a:r>
            <a:endParaRPr lang="de-DE" sz="2200" b="1" dirty="0" smtClean="0"/>
          </a:p>
          <a:p>
            <a:r>
              <a:rPr lang="de-DE" sz="2200" dirty="0" smtClean="0"/>
              <a:t>	(e.g., </a:t>
            </a:r>
            <a:r>
              <a:rPr lang="de-DE" sz="2200" dirty="0" err="1" smtClean="0"/>
              <a:t>Punkinje</a:t>
            </a:r>
            <a:r>
              <a:rPr lang="de-DE" sz="2200" dirty="0" smtClean="0"/>
              <a:t> Cells in Cerebellum)</a:t>
            </a:r>
          </a:p>
          <a:p>
            <a:endParaRPr lang="de-DE" sz="2200" dirty="0"/>
          </a:p>
          <a:p>
            <a:r>
              <a:rPr lang="de-DE" sz="2200" b="1" dirty="0" err="1" smtClean="0"/>
              <a:t>Excitatory</a:t>
            </a:r>
            <a:r>
              <a:rPr lang="de-DE" sz="2200" b="1" dirty="0" smtClean="0"/>
              <a:t> Neurons </a:t>
            </a:r>
            <a:r>
              <a:rPr lang="de-DE" sz="2200" b="1" dirty="0" err="1" smtClean="0"/>
              <a:t>with</a:t>
            </a:r>
            <a:r>
              <a:rPr lang="de-DE" sz="2200" b="1" dirty="0" smtClean="0"/>
              <a:t> </a:t>
            </a:r>
            <a:r>
              <a:rPr lang="de-DE" sz="2200" b="1" dirty="0" err="1" smtClean="0"/>
              <a:t>local</a:t>
            </a:r>
            <a:r>
              <a:rPr lang="de-DE" sz="2200" b="1" dirty="0" smtClean="0"/>
              <a:t> </a:t>
            </a:r>
            <a:r>
              <a:rPr lang="de-DE" sz="2200" b="1" dirty="0" err="1" smtClean="0"/>
              <a:t>contacts</a:t>
            </a:r>
            <a:r>
              <a:rPr lang="de-DE" sz="2200" dirty="0" smtClean="0"/>
              <a:t> </a:t>
            </a:r>
          </a:p>
          <a:p>
            <a:r>
              <a:rPr lang="de-DE" sz="2200" dirty="0"/>
              <a:t>	</a:t>
            </a:r>
            <a:r>
              <a:rPr lang="de-DE" sz="2200" dirty="0" smtClean="0"/>
              <a:t>(e.g. </a:t>
            </a:r>
            <a:r>
              <a:rPr lang="de-DE" sz="2200" dirty="0" err="1" smtClean="0"/>
              <a:t>Spiny</a:t>
            </a:r>
            <a:r>
              <a:rPr lang="de-DE" sz="2200" dirty="0" smtClean="0"/>
              <a:t> </a:t>
            </a:r>
            <a:r>
              <a:rPr lang="de-DE" sz="2200" dirty="0" err="1" smtClean="0"/>
              <a:t>cellate</a:t>
            </a:r>
            <a:r>
              <a:rPr lang="de-DE" sz="2200" dirty="0" smtClean="0"/>
              <a:t> </a:t>
            </a:r>
            <a:r>
              <a:rPr lang="de-DE" sz="2200" dirty="0" err="1" smtClean="0"/>
              <a:t>cells</a:t>
            </a:r>
            <a:r>
              <a:rPr lang="de-DE" sz="2200" dirty="0" smtClean="0"/>
              <a:t> </a:t>
            </a:r>
            <a:r>
              <a:rPr lang="de-DE" sz="2200" dirty="0" err="1" smtClean="0"/>
              <a:t>of</a:t>
            </a:r>
            <a:r>
              <a:rPr lang="de-DE" sz="2200" dirty="0" smtClean="0"/>
              <a:t> </a:t>
            </a:r>
            <a:r>
              <a:rPr lang="de-DE" sz="2200" dirty="0" err="1" smtClean="0"/>
              <a:t>cerebral</a:t>
            </a:r>
            <a:r>
              <a:rPr lang="de-DE" sz="2200" dirty="0" smtClean="0"/>
              <a:t> </a:t>
            </a:r>
            <a:r>
              <a:rPr lang="de-DE" sz="2200" dirty="0" err="1" smtClean="0"/>
              <a:t>cortex</a:t>
            </a:r>
            <a:r>
              <a:rPr lang="de-DE" sz="2200" dirty="0" smtClean="0"/>
              <a:t>)</a:t>
            </a:r>
          </a:p>
          <a:p>
            <a:endParaRPr lang="de-DE" sz="2200" dirty="0"/>
          </a:p>
          <a:p>
            <a:r>
              <a:rPr lang="de-DE" sz="2200" b="1" dirty="0" err="1" smtClean="0"/>
              <a:t>Excitatory</a:t>
            </a:r>
            <a:r>
              <a:rPr lang="de-DE" sz="2200" b="1" dirty="0" smtClean="0"/>
              <a:t> Neurons </a:t>
            </a:r>
            <a:r>
              <a:rPr lang="de-DE" sz="2200" b="1" dirty="0" err="1" smtClean="0"/>
              <a:t>that</a:t>
            </a:r>
            <a:r>
              <a:rPr lang="de-DE" sz="2200" b="1" dirty="0" smtClean="0"/>
              <a:t> </a:t>
            </a:r>
            <a:r>
              <a:rPr lang="de-DE" sz="2200" b="1" dirty="0" err="1" smtClean="0"/>
              <a:t>make</a:t>
            </a:r>
            <a:r>
              <a:rPr lang="de-DE" sz="2200" b="1" dirty="0" smtClean="0"/>
              <a:t> </a:t>
            </a:r>
            <a:r>
              <a:rPr lang="de-DE" sz="2200" b="1" dirty="0" err="1" smtClean="0"/>
              <a:t>distant</a:t>
            </a:r>
            <a:r>
              <a:rPr lang="de-DE" sz="2200" b="1" dirty="0" smtClean="0"/>
              <a:t> </a:t>
            </a:r>
            <a:r>
              <a:rPr lang="de-DE" sz="2200" b="1" dirty="0" err="1" smtClean="0"/>
              <a:t>contacts</a:t>
            </a:r>
            <a:endParaRPr lang="de-DE" sz="2200" b="1" dirty="0" smtClean="0"/>
          </a:p>
          <a:p>
            <a:r>
              <a:rPr lang="de-DE" sz="2200" dirty="0"/>
              <a:t>	</a:t>
            </a:r>
            <a:r>
              <a:rPr lang="de-DE" sz="2200" dirty="0" smtClean="0"/>
              <a:t>(e.g. Pyramidal </a:t>
            </a:r>
            <a:r>
              <a:rPr lang="de-DE" sz="2200" dirty="0" err="1" smtClean="0"/>
              <a:t>neurons</a:t>
            </a:r>
            <a:r>
              <a:rPr lang="de-DE" sz="2200" dirty="0" smtClean="0"/>
              <a:t> in </a:t>
            </a:r>
            <a:r>
              <a:rPr lang="de-DE" sz="2200" dirty="0" err="1" smtClean="0"/>
              <a:t>cerebral</a:t>
            </a:r>
            <a:r>
              <a:rPr lang="de-DE" sz="2200" dirty="0" smtClean="0"/>
              <a:t> </a:t>
            </a:r>
            <a:r>
              <a:rPr lang="de-DE" sz="2200" dirty="0" err="1" smtClean="0"/>
              <a:t>cortex</a:t>
            </a:r>
            <a:r>
              <a:rPr lang="de-DE" sz="2200" dirty="0" smtClean="0"/>
              <a:t>)</a:t>
            </a:r>
          </a:p>
          <a:p>
            <a:endParaRPr lang="de-DE" sz="2200" dirty="0"/>
          </a:p>
          <a:p>
            <a:r>
              <a:rPr lang="de-DE" sz="2200" b="1" dirty="0" err="1" smtClean="0"/>
              <a:t>Neuromodulatory</a:t>
            </a:r>
            <a:r>
              <a:rPr lang="de-DE" sz="2200" b="1" dirty="0" smtClean="0"/>
              <a:t> </a:t>
            </a:r>
            <a:r>
              <a:rPr lang="de-DE" sz="2200" b="1" dirty="0" err="1" smtClean="0"/>
              <a:t>neurons</a:t>
            </a:r>
            <a:r>
              <a:rPr lang="de-DE" sz="2200" b="1" dirty="0" smtClean="0"/>
              <a:t> </a:t>
            </a:r>
            <a:r>
              <a:rPr lang="de-DE" sz="2200" b="1" dirty="0" err="1" smtClean="0"/>
              <a:t>which</a:t>
            </a:r>
            <a:r>
              <a:rPr lang="de-DE" sz="2200" b="1" dirty="0" smtClean="0"/>
              <a:t> </a:t>
            </a:r>
            <a:r>
              <a:rPr lang="de-DE" sz="2200" b="1" dirty="0" err="1" smtClean="0"/>
              <a:t>influence</a:t>
            </a:r>
            <a:r>
              <a:rPr lang="de-DE" sz="2200" b="1" dirty="0" smtClean="0"/>
              <a:t> </a:t>
            </a:r>
            <a:r>
              <a:rPr lang="de-DE" sz="2200" b="1" dirty="0" err="1" smtClean="0"/>
              <a:t>neurotransmission</a:t>
            </a:r>
            <a:r>
              <a:rPr lang="de-DE" sz="2200" b="1" dirty="0"/>
              <a:t> </a:t>
            </a:r>
          </a:p>
          <a:p>
            <a:r>
              <a:rPr lang="de-DE" sz="2200" dirty="0"/>
              <a:t>	</a:t>
            </a:r>
            <a:r>
              <a:rPr lang="de-DE" sz="2200" dirty="0" err="1" smtClean="0"/>
              <a:t>often</a:t>
            </a:r>
            <a:r>
              <a:rPr lang="de-DE" sz="2200" dirty="0" smtClean="0"/>
              <a:t> </a:t>
            </a:r>
            <a:r>
              <a:rPr lang="de-DE" sz="2200" dirty="0" err="1" smtClean="0"/>
              <a:t>at</a:t>
            </a:r>
            <a:r>
              <a:rPr lang="de-DE" sz="2200" dirty="0" smtClean="0"/>
              <a:t> large </a:t>
            </a:r>
            <a:r>
              <a:rPr lang="de-DE" sz="2200" dirty="0" err="1" smtClean="0"/>
              <a:t>distances</a:t>
            </a:r>
            <a:r>
              <a:rPr lang="de-DE" sz="2200" dirty="0" smtClean="0"/>
              <a:t> </a:t>
            </a:r>
            <a:endParaRPr lang="de-DE" sz="2200" dirty="0"/>
          </a:p>
        </p:txBody>
      </p:sp>
      <p:sp>
        <p:nvSpPr>
          <p:cNvPr id="6" name="Rectangle 3"/>
          <p:cNvSpPr>
            <a:spLocks noChangeArrowheads="1"/>
          </p:cNvSpPr>
          <p:nvPr/>
        </p:nvSpPr>
        <p:spPr bwMode="auto">
          <a:xfrm>
            <a:off x="228600" y="408897"/>
            <a:ext cx="8670472" cy="686681"/>
          </a:xfrm>
          <a:prstGeom prst="rect">
            <a:avLst/>
          </a:prstGeom>
          <a:solidFill>
            <a:schemeClr val="accent1">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5 fundamental types of Neurons</a:t>
            </a:r>
          </a:p>
        </p:txBody>
      </p:sp>
    </p:spTree>
    <p:extLst>
      <p:ext uri="{BB962C8B-B14F-4D97-AF65-F5344CB8AC3E}">
        <p14:creationId xmlns:p14="http://schemas.microsoft.com/office/powerpoint/2010/main" val="4028783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Inhibitory (IPSP), Excitatory (EPSP)</a:t>
            </a:r>
          </a:p>
          <a:p>
            <a:pPr algn="ctr">
              <a:spcBef>
                <a:spcPct val="50000"/>
              </a:spcBef>
            </a:pPr>
            <a:r>
              <a:rPr lang="en-US" sz="2100" b="1" dirty="0" smtClean="0">
                <a:solidFill>
                  <a:srgbClr val="000000"/>
                </a:solidFill>
                <a:latin typeface="+mn-lt"/>
              </a:rPr>
              <a:t>Action Potential (“Firing”)</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9205" t="7709" r="2711" b="67999"/>
          <a:stretch/>
        </p:blipFill>
        <p:spPr>
          <a:xfrm>
            <a:off x="241112" y="2284298"/>
            <a:ext cx="8545249" cy="2927781"/>
          </a:xfrm>
          <a:prstGeom prst="rect">
            <a:avLst/>
          </a:prstGeom>
        </p:spPr>
      </p:pic>
    </p:spTree>
    <p:extLst>
      <p:ext uri="{BB962C8B-B14F-4D97-AF65-F5344CB8AC3E}">
        <p14:creationId xmlns:p14="http://schemas.microsoft.com/office/powerpoint/2010/main" val="935999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1">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From EPSP, to Firing</a:t>
            </a:r>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5198" t="61904" r="36483" b="5245"/>
          <a:stretch/>
        </p:blipFill>
        <p:spPr>
          <a:xfrm>
            <a:off x="1267706" y="1367384"/>
            <a:ext cx="6575871" cy="4971837"/>
          </a:xfrm>
          <a:prstGeom prst="rect">
            <a:avLst/>
          </a:prstGeom>
        </p:spPr>
      </p:pic>
    </p:spTree>
    <p:extLst>
      <p:ext uri="{BB962C8B-B14F-4D97-AF65-F5344CB8AC3E}">
        <p14:creationId xmlns:p14="http://schemas.microsoft.com/office/powerpoint/2010/main" val="29566237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At the Synapse…….</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pic>
        <p:nvPicPr>
          <p:cNvPr id="4098" name="Picture 2" descr="http://www.pge.com/microsite/pge_dgz/images/body/1-4c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914" y="2234066"/>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12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Types of Synapses</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sp>
        <p:nvSpPr>
          <p:cNvPr id="3" name="Textfeld 2"/>
          <p:cNvSpPr txBox="1"/>
          <p:nvPr/>
        </p:nvSpPr>
        <p:spPr>
          <a:xfrm>
            <a:off x="2449278" y="2800802"/>
            <a:ext cx="4519186" cy="1754326"/>
          </a:xfrm>
          <a:prstGeom prst="rect">
            <a:avLst/>
          </a:prstGeom>
          <a:noFill/>
        </p:spPr>
        <p:txBody>
          <a:bodyPr wrap="none" rtlCol="0">
            <a:spAutoFit/>
          </a:bodyPr>
          <a:lstStyle/>
          <a:p>
            <a:r>
              <a:rPr lang="de-DE" sz="3600" b="1" dirty="0" err="1" smtClean="0"/>
              <a:t>Electrical</a:t>
            </a:r>
            <a:r>
              <a:rPr lang="de-DE" sz="3600" b="1" dirty="0" smtClean="0"/>
              <a:t> </a:t>
            </a:r>
            <a:r>
              <a:rPr lang="de-DE" sz="3600" b="1" dirty="0" err="1" smtClean="0"/>
              <a:t>Synapses</a:t>
            </a:r>
            <a:endParaRPr lang="de-DE" sz="3600" b="1" dirty="0" smtClean="0"/>
          </a:p>
          <a:p>
            <a:endParaRPr lang="de-DE" sz="3600" dirty="0"/>
          </a:p>
          <a:p>
            <a:r>
              <a:rPr lang="de-DE" sz="3600" dirty="0" smtClean="0"/>
              <a:t>Chemical </a:t>
            </a:r>
            <a:r>
              <a:rPr lang="de-DE" sz="3600" dirty="0" err="1" smtClean="0"/>
              <a:t>Synapses</a:t>
            </a:r>
            <a:endParaRPr lang="de-DE" sz="3600" dirty="0"/>
          </a:p>
        </p:txBody>
      </p:sp>
    </p:spTree>
    <p:extLst>
      <p:ext uri="{BB962C8B-B14F-4D97-AF65-F5344CB8AC3E}">
        <p14:creationId xmlns:p14="http://schemas.microsoft.com/office/powerpoint/2010/main" val="2869030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
        <p:nvSpPr>
          <p:cNvPr id="101" name="Rechteck 100"/>
          <p:cNvSpPr/>
          <p:nvPr/>
        </p:nvSpPr>
        <p:spPr>
          <a:xfrm>
            <a:off x="340993" y="1916052"/>
            <a:ext cx="8478343" cy="2400657"/>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smtClean="0"/>
          </a:p>
          <a:p>
            <a:pPr algn="ctr"/>
            <a:r>
              <a:rPr lang="de-DE" sz="2500" dirty="0" smtClean="0"/>
              <a:t>The Heart?</a:t>
            </a: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21423215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Electrical Synapse</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sp>
        <p:nvSpPr>
          <p:cNvPr id="7" name="Textfeld 6"/>
          <p:cNvSpPr txBox="1"/>
          <p:nvPr/>
        </p:nvSpPr>
        <p:spPr>
          <a:xfrm>
            <a:off x="2269275" y="2495392"/>
            <a:ext cx="2133918" cy="646331"/>
          </a:xfrm>
          <a:prstGeom prst="rect">
            <a:avLst/>
          </a:prstGeom>
          <a:noFill/>
        </p:spPr>
        <p:txBody>
          <a:bodyPr wrap="none" rtlCol="0">
            <a:spAutoFit/>
          </a:bodyPr>
          <a:lstStyle/>
          <a:p>
            <a:r>
              <a:rPr lang="de-DE" sz="3600" dirty="0" err="1" smtClean="0"/>
              <a:t>Figure</a:t>
            </a:r>
            <a:r>
              <a:rPr lang="de-DE" sz="3600" dirty="0" smtClean="0"/>
              <a:t> 51</a:t>
            </a:r>
            <a:endParaRPr lang="de-DE" sz="360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8096" t="34524" r="2866" b="5000"/>
          <a:stretch/>
        </p:blipFill>
        <p:spPr>
          <a:xfrm>
            <a:off x="1600198" y="1469570"/>
            <a:ext cx="5553449" cy="4686301"/>
          </a:xfrm>
          <a:prstGeom prst="rect">
            <a:avLst/>
          </a:prstGeom>
        </p:spPr>
      </p:pic>
    </p:spTree>
    <p:extLst>
      <p:ext uri="{BB962C8B-B14F-4D97-AF65-F5344CB8AC3E}">
        <p14:creationId xmlns:p14="http://schemas.microsoft.com/office/powerpoint/2010/main" val="13243200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Types of Synapses</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sp>
        <p:nvSpPr>
          <p:cNvPr id="3" name="Textfeld 2"/>
          <p:cNvSpPr txBox="1"/>
          <p:nvPr/>
        </p:nvSpPr>
        <p:spPr>
          <a:xfrm>
            <a:off x="2449278" y="2800802"/>
            <a:ext cx="4519186" cy="1754326"/>
          </a:xfrm>
          <a:prstGeom prst="rect">
            <a:avLst/>
          </a:prstGeom>
          <a:noFill/>
        </p:spPr>
        <p:txBody>
          <a:bodyPr wrap="none" rtlCol="0">
            <a:spAutoFit/>
          </a:bodyPr>
          <a:lstStyle/>
          <a:p>
            <a:r>
              <a:rPr lang="de-DE" sz="3600" dirty="0" err="1" smtClean="0"/>
              <a:t>Electrical</a:t>
            </a:r>
            <a:r>
              <a:rPr lang="de-DE" sz="3600" dirty="0" smtClean="0"/>
              <a:t> </a:t>
            </a:r>
            <a:r>
              <a:rPr lang="de-DE" sz="3600" dirty="0" err="1" smtClean="0"/>
              <a:t>Synapses</a:t>
            </a:r>
            <a:endParaRPr lang="de-DE" sz="3600" dirty="0" smtClean="0"/>
          </a:p>
          <a:p>
            <a:endParaRPr lang="de-DE" sz="3600" dirty="0"/>
          </a:p>
          <a:p>
            <a:r>
              <a:rPr lang="de-DE" sz="3600" b="1" dirty="0" smtClean="0"/>
              <a:t>Chemical </a:t>
            </a:r>
            <a:r>
              <a:rPr lang="de-DE" sz="3600" b="1" dirty="0" err="1" smtClean="0"/>
              <a:t>Synapses</a:t>
            </a:r>
            <a:endParaRPr lang="de-DE" sz="3600" b="1" dirty="0"/>
          </a:p>
        </p:txBody>
      </p:sp>
    </p:spTree>
    <p:extLst>
      <p:ext uri="{BB962C8B-B14F-4D97-AF65-F5344CB8AC3E}">
        <p14:creationId xmlns:p14="http://schemas.microsoft.com/office/powerpoint/2010/main" val="33732428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Events during Neurotransmission at Chemical Synapse</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t="34047"/>
          <a:stretch/>
        </p:blipFill>
        <p:spPr>
          <a:xfrm>
            <a:off x="1431728" y="1551214"/>
            <a:ext cx="5998218" cy="4914899"/>
          </a:xfrm>
          <a:prstGeom prst="rect">
            <a:avLst/>
          </a:prstGeom>
        </p:spPr>
      </p:pic>
    </p:spTree>
    <p:extLst>
      <p:ext uri="{BB962C8B-B14F-4D97-AF65-F5344CB8AC3E}">
        <p14:creationId xmlns:p14="http://schemas.microsoft.com/office/powerpoint/2010/main" val="33212311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rgbClr val="FF0000">
              <a:alpha val="15000"/>
            </a:srgb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Types of Neurotransmitters?</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spTree>
    <p:extLst>
      <p:ext uri="{BB962C8B-B14F-4D97-AF65-F5344CB8AC3E}">
        <p14:creationId xmlns:p14="http://schemas.microsoft.com/office/powerpoint/2010/main" val="10534473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3850" y="2741613"/>
            <a:ext cx="768350" cy="336550"/>
            <a:chOff x="166" y="1967"/>
            <a:chExt cx="544" cy="212"/>
          </a:xfrm>
        </p:grpSpPr>
        <p:sp>
          <p:nvSpPr>
            <p:cNvPr id="16401" name="Text Box 7"/>
            <p:cNvSpPr txBox="1">
              <a:spLocks noChangeArrowheads="1"/>
            </p:cNvSpPr>
            <p:nvPr/>
          </p:nvSpPr>
          <p:spPr bwMode="auto">
            <a:xfrm>
              <a:off x="166" y="1967"/>
              <a:ext cx="306" cy="212"/>
            </a:xfrm>
            <a:prstGeom prst="rect">
              <a:avLst/>
            </a:prstGeom>
            <a:noFill/>
            <a:ln w="22225">
              <a:noFill/>
              <a:miter lim="800000"/>
              <a:headEnd/>
              <a:tailEnd/>
            </a:ln>
          </p:spPr>
          <p:txBody>
            <a:bodyPr wrap="none">
              <a:spAutoFit/>
            </a:bodyPr>
            <a:lstStyle/>
            <a:p>
              <a:r>
                <a:rPr lang="de-DE" sz="1600">
                  <a:solidFill>
                    <a:schemeClr val="bg1"/>
                  </a:solidFill>
                </a:rPr>
                <a:t>LS</a:t>
              </a:r>
            </a:p>
          </p:txBody>
        </p:sp>
        <p:sp>
          <p:nvSpPr>
            <p:cNvPr id="16402" name="Line 8"/>
            <p:cNvSpPr>
              <a:spLocks noChangeShapeType="1"/>
            </p:cNvSpPr>
            <p:nvPr/>
          </p:nvSpPr>
          <p:spPr bwMode="auto">
            <a:xfrm rot="10800000" flipH="1">
              <a:off x="422" y="2066"/>
              <a:ext cx="288" cy="0"/>
            </a:xfrm>
            <a:prstGeom prst="line">
              <a:avLst/>
            </a:prstGeom>
            <a:noFill/>
            <a:ln w="22225">
              <a:solidFill>
                <a:schemeClr val="bg1"/>
              </a:solidFill>
              <a:round/>
              <a:headEnd/>
              <a:tailEnd type="triangle" w="med" len="med"/>
            </a:ln>
          </p:spPr>
          <p:txBody>
            <a:bodyPr wrap="none" anchor="ctr"/>
            <a:lstStyle/>
            <a:p>
              <a:endParaRPr lang="en-US"/>
            </a:p>
          </p:txBody>
        </p:sp>
      </p:grpSp>
      <p:sp>
        <p:nvSpPr>
          <p:cNvPr id="20"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Two Types of Neurotransmitters</a:t>
            </a:r>
          </a:p>
        </p:txBody>
      </p:sp>
      <p:sp>
        <p:nvSpPr>
          <p:cNvPr id="4" name="Rechteck 3"/>
          <p:cNvSpPr/>
          <p:nvPr/>
        </p:nvSpPr>
        <p:spPr>
          <a:xfrm>
            <a:off x="340993" y="1772117"/>
            <a:ext cx="8478343" cy="1446550"/>
          </a:xfrm>
          <a:prstGeom prst="rect">
            <a:avLst/>
          </a:prstGeom>
        </p:spPr>
        <p:txBody>
          <a:bodyPr wrap="square">
            <a:spAutoFit/>
          </a:bodyPr>
          <a:lstStyle/>
          <a:p>
            <a:pPr algn="ctr"/>
            <a:endParaRPr lang="de-DE" sz="2500" b="1" dirty="0">
              <a:solidFill>
                <a:schemeClr val="bg1">
                  <a:lumMod val="75000"/>
                </a:schemeClr>
              </a:solidFill>
            </a:endParaRPr>
          </a:p>
          <a:p>
            <a:pPr algn="ctr"/>
            <a:endParaRPr lang="de-DE" sz="2500" b="1" dirty="0" smtClean="0"/>
          </a:p>
          <a:p>
            <a:pPr algn="ctr"/>
            <a:endParaRPr lang="de-DE" sz="1900" dirty="0"/>
          </a:p>
          <a:p>
            <a:pPr algn="ctr"/>
            <a:endParaRPr lang="en-US" sz="1900" dirty="0"/>
          </a:p>
        </p:txBody>
      </p:sp>
      <p:sp>
        <p:nvSpPr>
          <p:cNvPr id="7" name="Textfeld 6"/>
          <p:cNvSpPr txBox="1"/>
          <p:nvPr/>
        </p:nvSpPr>
        <p:spPr>
          <a:xfrm>
            <a:off x="489746" y="1580952"/>
            <a:ext cx="8231616" cy="5170646"/>
          </a:xfrm>
          <a:prstGeom prst="rect">
            <a:avLst/>
          </a:prstGeom>
          <a:noFill/>
        </p:spPr>
        <p:txBody>
          <a:bodyPr wrap="square" rtlCol="0">
            <a:spAutoFit/>
          </a:bodyPr>
          <a:lstStyle/>
          <a:p>
            <a:pPr>
              <a:lnSpc>
                <a:spcPts val="3600"/>
              </a:lnSpc>
            </a:pPr>
            <a:r>
              <a:rPr lang="de-DE" b="1" dirty="0" smtClean="0"/>
              <a:t>Small-</a:t>
            </a:r>
            <a:r>
              <a:rPr lang="de-DE" b="1" dirty="0" err="1" smtClean="0"/>
              <a:t>Molecule</a:t>
            </a:r>
            <a:r>
              <a:rPr lang="de-DE" b="1" dirty="0" smtClean="0"/>
              <a:t> Transmitter </a:t>
            </a:r>
            <a:r>
              <a:rPr lang="de-DE" dirty="0" smtClean="0"/>
              <a:t>(e.g. </a:t>
            </a:r>
            <a:r>
              <a:rPr lang="de-DE" dirty="0" err="1" smtClean="0"/>
              <a:t>Gutamate</a:t>
            </a:r>
            <a:r>
              <a:rPr lang="de-DE" dirty="0" smtClean="0"/>
              <a:t>, GABA etc.)</a:t>
            </a:r>
          </a:p>
          <a:p>
            <a:pPr>
              <a:lnSpc>
                <a:spcPts val="3600"/>
              </a:lnSpc>
            </a:pPr>
            <a:r>
              <a:rPr lang="de-DE" dirty="0" smtClean="0"/>
              <a:t>	Enzymes </a:t>
            </a:r>
            <a:r>
              <a:rPr lang="de-DE" dirty="0" err="1" smtClean="0"/>
              <a:t>to</a:t>
            </a:r>
            <a:r>
              <a:rPr lang="de-DE" dirty="0" smtClean="0"/>
              <a:t> </a:t>
            </a:r>
            <a:r>
              <a:rPr lang="de-DE" dirty="0" err="1" smtClean="0"/>
              <a:t>synthesize</a:t>
            </a:r>
            <a:r>
              <a:rPr lang="de-DE" dirty="0" smtClean="0"/>
              <a:t> </a:t>
            </a:r>
            <a:r>
              <a:rPr lang="de-DE" dirty="0" err="1" smtClean="0"/>
              <a:t>them</a:t>
            </a:r>
            <a:r>
              <a:rPr lang="de-DE" dirty="0" smtClean="0"/>
              <a:t> </a:t>
            </a:r>
            <a:r>
              <a:rPr lang="de-DE" dirty="0" err="1" smtClean="0"/>
              <a:t>are</a:t>
            </a:r>
            <a:r>
              <a:rPr lang="de-DE" dirty="0" smtClean="0"/>
              <a:t> </a:t>
            </a:r>
            <a:r>
              <a:rPr lang="de-DE" dirty="0" err="1" smtClean="0"/>
              <a:t>transported</a:t>
            </a:r>
            <a:r>
              <a:rPr lang="de-DE" dirty="0" smtClean="0"/>
              <a:t> (</a:t>
            </a:r>
            <a:r>
              <a:rPr lang="de-DE" dirty="0" err="1" smtClean="0"/>
              <a:t>slow</a:t>
            </a:r>
            <a:r>
              <a:rPr lang="de-DE" dirty="0" smtClean="0"/>
              <a:t> 	</a:t>
            </a:r>
            <a:r>
              <a:rPr lang="de-DE" dirty="0" err="1" smtClean="0"/>
              <a:t>axonal</a:t>
            </a:r>
            <a:r>
              <a:rPr lang="de-DE" dirty="0" smtClean="0"/>
              <a:t> </a:t>
            </a:r>
            <a:r>
              <a:rPr lang="de-DE" dirty="0" err="1" smtClean="0"/>
              <a:t>transpot</a:t>
            </a:r>
            <a:r>
              <a:rPr lang="de-DE" dirty="0" smtClean="0"/>
              <a:t>) </a:t>
            </a:r>
            <a:r>
              <a:rPr lang="de-DE" dirty="0" err="1" smtClean="0"/>
              <a:t>from</a:t>
            </a:r>
            <a:r>
              <a:rPr lang="de-DE" dirty="0" smtClean="0"/>
              <a:t> </a:t>
            </a:r>
            <a:r>
              <a:rPr lang="de-DE" dirty="0" err="1" smtClean="0"/>
              <a:t>nucleus</a:t>
            </a:r>
            <a:r>
              <a:rPr lang="de-DE" dirty="0" smtClean="0"/>
              <a:t> </a:t>
            </a:r>
            <a:r>
              <a:rPr lang="de-DE" dirty="0" err="1" smtClean="0"/>
              <a:t>to</a:t>
            </a:r>
            <a:r>
              <a:rPr lang="de-DE" dirty="0" smtClean="0"/>
              <a:t> </a:t>
            </a:r>
            <a:r>
              <a:rPr lang="de-DE" dirty="0" err="1" smtClean="0"/>
              <a:t>pre-synaptic</a:t>
            </a:r>
            <a:r>
              <a:rPr lang="de-DE" dirty="0" smtClean="0"/>
              <a:t> 	terminal (</a:t>
            </a:r>
            <a:r>
              <a:rPr lang="de-DE" b="1" dirty="0" smtClean="0"/>
              <a:t>Small </a:t>
            </a:r>
            <a:r>
              <a:rPr lang="de-DE" b="1" dirty="0" err="1" smtClean="0"/>
              <a:t>clear</a:t>
            </a:r>
            <a:r>
              <a:rPr lang="de-DE" b="1" dirty="0" smtClean="0"/>
              <a:t>-core </a:t>
            </a:r>
            <a:r>
              <a:rPr lang="de-DE" b="1" dirty="0" err="1" smtClean="0"/>
              <a:t>vesicles</a:t>
            </a:r>
            <a:r>
              <a:rPr lang="de-DE" dirty="0" smtClean="0"/>
              <a:t>)</a:t>
            </a:r>
          </a:p>
          <a:p>
            <a:pPr>
              <a:lnSpc>
                <a:spcPts val="3600"/>
              </a:lnSpc>
            </a:pPr>
            <a:r>
              <a:rPr lang="de-DE" dirty="0" smtClean="0"/>
              <a:t>	Transmitter </a:t>
            </a:r>
            <a:r>
              <a:rPr lang="de-DE" dirty="0" err="1" smtClean="0"/>
              <a:t>produced</a:t>
            </a:r>
            <a:r>
              <a:rPr lang="de-DE" dirty="0" smtClean="0"/>
              <a:t> </a:t>
            </a:r>
            <a:r>
              <a:rPr lang="de-DE" dirty="0" err="1" smtClean="0"/>
              <a:t>presynaptically</a:t>
            </a:r>
            <a:endParaRPr lang="de-DE" dirty="0"/>
          </a:p>
          <a:p>
            <a:pPr>
              <a:lnSpc>
                <a:spcPts val="3600"/>
              </a:lnSpc>
            </a:pPr>
            <a:endParaRPr lang="de-DE" dirty="0" smtClean="0"/>
          </a:p>
          <a:p>
            <a:pPr>
              <a:lnSpc>
                <a:spcPts val="3600"/>
              </a:lnSpc>
            </a:pPr>
            <a:r>
              <a:rPr lang="de-DE" b="1" dirty="0" smtClean="0"/>
              <a:t>Small Peptide </a:t>
            </a:r>
            <a:r>
              <a:rPr lang="de-DE" b="1" dirty="0" err="1" smtClean="0"/>
              <a:t>transmitter</a:t>
            </a:r>
            <a:endParaRPr lang="de-DE" b="1" dirty="0" smtClean="0"/>
          </a:p>
          <a:p>
            <a:pPr>
              <a:lnSpc>
                <a:spcPts val="3600"/>
              </a:lnSpc>
            </a:pPr>
            <a:r>
              <a:rPr lang="de-DE" dirty="0" smtClean="0"/>
              <a:t>	</a:t>
            </a:r>
            <a:r>
              <a:rPr lang="de-DE" dirty="0" err="1" smtClean="0"/>
              <a:t>Produced</a:t>
            </a:r>
            <a:r>
              <a:rPr lang="de-DE" dirty="0" smtClean="0"/>
              <a:t> in </a:t>
            </a:r>
            <a:r>
              <a:rPr lang="de-DE" dirty="0" err="1" smtClean="0"/>
              <a:t>the</a:t>
            </a:r>
            <a:r>
              <a:rPr lang="de-DE" dirty="0" smtClean="0"/>
              <a:t> </a:t>
            </a:r>
            <a:r>
              <a:rPr lang="de-DE" dirty="0" err="1" smtClean="0"/>
              <a:t>cell</a:t>
            </a:r>
            <a:r>
              <a:rPr lang="de-DE" dirty="0" smtClean="0"/>
              <a:t> </a:t>
            </a:r>
            <a:r>
              <a:rPr lang="de-DE" dirty="0" err="1" smtClean="0"/>
              <a:t>nucleus</a:t>
            </a:r>
            <a:r>
              <a:rPr lang="de-DE" dirty="0" smtClean="0"/>
              <a:t>, </a:t>
            </a:r>
            <a:r>
              <a:rPr lang="de-DE" dirty="0" err="1" smtClean="0"/>
              <a:t>proforms</a:t>
            </a:r>
            <a:r>
              <a:rPr lang="de-DE" dirty="0" smtClean="0"/>
              <a:t> </a:t>
            </a:r>
            <a:r>
              <a:rPr lang="de-DE" dirty="0" err="1" smtClean="0"/>
              <a:t>transported</a:t>
            </a:r>
            <a:r>
              <a:rPr lang="de-DE" dirty="0" smtClean="0"/>
              <a:t> 	(fast </a:t>
            </a:r>
            <a:r>
              <a:rPr lang="de-DE" dirty="0" err="1" smtClean="0"/>
              <a:t>axonal</a:t>
            </a:r>
            <a:r>
              <a:rPr lang="de-DE" dirty="0" smtClean="0"/>
              <a:t> </a:t>
            </a:r>
            <a:r>
              <a:rPr lang="de-DE" dirty="0" err="1" smtClean="0"/>
              <a:t>transport</a:t>
            </a:r>
            <a:r>
              <a:rPr lang="de-DE" dirty="0" smtClean="0"/>
              <a:t>) </a:t>
            </a:r>
            <a:r>
              <a:rPr lang="de-DE" dirty="0" err="1" smtClean="0"/>
              <a:t>together</a:t>
            </a:r>
            <a:r>
              <a:rPr lang="de-DE" dirty="0" smtClean="0"/>
              <a:t> </a:t>
            </a:r>
            <a:r>
              <a:rPr lang="de-DE" dirty="0" err="1" smtClean="0"/>
              <a:t>with</a:t>
            </a:r>
            <a:r>
              <a:rPr lang="de-DE" dirty="0" smtClean="0"/>
              <a:t> </a:t>
            </a:r>
            <a:r>
              <a:rPr lang="de-DE" dirty="0" err="1" smtClean="0"/>
              <a:t>enzymes</a:t>
            </a:r>
            <a:endParaRPr lang="de-DE" dirty="0" smtClean="0"/>
          </a:p>
          <a:p>
            <a:pPr>
              <a:lnSpc>
                <a:spcPts val="3600"/>
              </a:lnSpc>
            </a:pPr>
            <a:r>
              <a:rPr lang="de-DE" dirty="0"/>
              <a:t>	</a:t>
            </a:r>
            <a:r>
              <a:rPr lang="de-DE" b="1" dirty="0" smtClean="0"/>
              <a:t>Large </a:t>
            </a:r>
            <a:r>
              <a:rPr lang="de-DE" b="1" dirty="0" err="1" smtClean="0"/>
              <a:t>dense</a:t>
            </a:r>
            <a:r>
              <a:rPr lang="de-DE" b="1" dirty="0" smtClean="0"/>
              <a:t>-core </a:t>
            </a:r>
            <a:r>
              <a:rPr lang="de-DE" b="1" dirty="0" err="1" smtClean="0"/>
              <a:t>vesicles</a:t>
            </a:r>
            <a:endParaRPr lang="de-DE" b="1" dirty="0" smtClean="0"/>
          </a:p>
          <a:p>
            <a:pPr>
              <a:lnSpc>
                <a:spcPts val="3600"/>
              </a:lnSpc>
            </a:pPr>
            <a:endParaRPr lang="de-DE" dirty="0"/>
          </a:p>
        </p:txBody>
      </p:sp>
    </p:spTree>
    <p:extLst>
      <p:ext uri="{BB962C8B-B14F-4D97-AF65-F5344CB8AC3E}">
        <p14:creationId xmlns:p14="http://schemas.microsoft.com/office/powerpoint/2010/main" val="29596821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124240" y="2056753"/>
            <a:ext cx="2239716" cy="1569660"/>
          </a:xfrm>
          <a:prstGeom prst="rect">
            <a:avLst/>
          </a:prstGeom>
          <a:noFill/>
        </p:spPr>
        <p:txBody>
          <a:bodyPr wrap="none" rtlCol="0">
            <a:spAutoFit/>
          </a:bodyPr>
          <a:lstStyle/>
          <a:p>
            <a:r>
              <a:rPr lang="de-DE" dirty="0" smtClean="0"/>
              <a:t>Neuron</a:t>
            </a:r>
          </a:p>
          <a:p>
            <a:endParaRPr lang="de-DE" dirty="0"/>
          </a:p>
          <a:p>
            <a:r>
              <a:rPr lang="de-DE" dirty="0" err="1" smtClean="0"/>
              <a:t>Cortical</a:t>
            </a:r>
            <a:r>
              <a:rPr lang="de-DE" dirty="0" smtClean="0"/>
              <a:t> </a:t>
            </a:r>
            <a:r>
              <a:rPr lang="de-DE" dirty="0" err="1" smtClean="0"/>
              <a:t>Layers</a:t>
            </a:r>
            <a:endParaRPr lang="de-DE" dirty="0" smtClean="0"/>
          </a:p>
          <a:p>
            <a:endParaRPr lang="de-DE"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39695949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birc.ed.ac.uk/cyril/gfx/neurophysio/cp_neurophysio2_Cortex-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732" y="1553227"/>
            <a:ext cx="5271712" cy="45078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6 Cortical Layers</a:t>
            </a:r>
          </a:p>
        </p:txBody>
      </p:sp>
    </p:spTree>
    <p:extLst>
      <p:ext uri="{BB962C8B-B14F-4D97-AF65-F5344CB8AC3E}">
        <p14:creationId xmlns:p14="http://schemas.microsoft.com/office/powerpoint/2010/main" val="1654734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b="11665"/>
          <a:stretch>
            <a:fillRect/>
          </a:stretch>
        </p:blipFill>
        <p:spPr bwMode="auto">
          <a:xfrm>
            <a:off x="2029217" y="1536068"/>
            <a:ext cx="5299135" cy="4789197"/>
          </a:xfrm>
          <a:prstGeom prst="rect">
            <a:avLst/>
          </a:prstGeom>
          <a:noFill/>
          <a:ln w="9525">
            <a:noFill/>
            <a:miter lim="800000"/>
            <a:headEnd/>
            <a:tailEnd/>
          </a:ln>
        </p:spPr>
      </p:pic>
      <p:sp>
        <p:nvSpPr>
          <p:cNvPr id="3"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6 Cortical Layers</a:t>
            </a:r>
          </a:p>
        </p:txBody>
      </p:sp>
    </p:spTree>
    <p:extLst>
      <p:ext uri="{BB962C8B-B14F-4D97-AF65-F5344CB8AC3E}">
        <p14:creationId xmlns:p14="http://schemas.microsoft.com/office/powerpoint/2010/main" val="32577450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rtical 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79" y="1376488"/>
            <a:ext cx="7901339" cy="4183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8600" y="408897"/>
            <a:ext cx="8670472" cy="686681"/>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Integration of Neurons across Layers</a:t>
            </a:r>
          </a:p>
        </p:txBody>
      </p:sp>
    </p:spTree>
    <p:extLst>
      <p:ext uri="{BB962C8B-B14F-4D97-AF65-F5344CB8AC3E}">
        <p14:creationId xmlns:p14="http://schemas.microsoft.com/office/powerpoint/2010/main" val="19806628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124240" y="2056753"/>
            <a:ext cx="2239716" cy="2308324"/>
          </a:xfrm>
          <a:prstGeom prst="rect">
            <a:avLst/>
          </a:prstGeom>
          <a:noFill/>
        </p:spPr>
        <p:txBody>
          <a:bodyPr wrap="none" rtlCol="0">
            <a:spAutoFit/>
          </a:bodyPr>
          <a:lstStyle/>
          <a:p>
            <a:r>
              <a:rPr lang="de-DE" dirty="0" smtClean="0"/>
              <a:t>Neuron</a:t>
            </a:r>
          </a:p>
          <a:p>
            <a:endParaRPr lang="de-DE" dirty="0"/>
          </a:p>
          <a:p>
            <a:r>
              <a:rPr lang="de-DE" dirty="0" err="1" smtClean="0"/>
              <a:t>Cortical</a:t>
            </a:r>
            <a:r>
              <a:rPr lang="de-DE" dirty="0" smtClean="0"/>
              <a:t> </a:t>
            </a:r>
            <a:r>
              <a:rPr lang="de-DE" dirty="0" err="1" smtClean="0"/>
              <a:t>Layers</a:t>
            </a:r>
            <a:endParaRPr lang="de-DE" dirty="0" smtClean="0"/>
          </a:p>
          <a:p>
            <a:endParaRPr lang="de-DE" dirty="0" smtClean="0"/>
          </a:p>
          <a:p>
            <a:r>
              <a:rPr lang="de-DE" dirty="0" err="1" smtClean="0"/>
              <a:t>Microcircuits</a:t>
            </a:r>
            <a:endParaRPr lang="de-DE" dirty="0"/>
          </a:p>
          <a:p>
            <a:endParaRPr lang="de-DE"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2199828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3"/>
          <p:cNvSpPr>
            <a:spLocks noChangeArrowheads="1"/>
          </p:cNvSpPr>
          <p:nvPr/>
        </p:nvSpPr>
        <p:spPr bwMode="auto">
          <a:xfrm>
            <a:off x="228600" y="408897"/>
            <a:ext cx="8670472" cy="1171429"/>
          </a:xfrm>
          <a:prstGeom prst="rect">
            <a:avLst/>
          </a:prstGeom>
          <a:solidFill>
            <a:schemeClr val="accent2">
              <a:alpha val="15000"/>
            </a:schemeClr>
          </a:solidFill>
          <a:ln w="9525">
            <a:noFill/>
            <a:miter lim="800000"/>
            <a:headEnd/>
            <a:tailEnd/>
          </a:ln>
        </p:spPr>
        <p:txBody>
          <a:bodyPr wrap="square" tIns="180000" bIns="180000">
            <a:spAutoFit/>
          </a:bodyPr>
          <a:lstStyle/>
          <a:p>
            <a:pPr algn="ctr">
              <a:spcBef>
                <a:spcPct val="50000"/>
              </a:spcBef>
            </a:pPr>
            <a:r>
              <a:rPr lang="en-US" sz="2100" b="1" dirty="0" smtClean="0">
                <a:solidFill>
                  <a:srgbClr val="000000"/>
                </a:solidFill>
                <a:latin typeface="+mn-lt"/>
              </a:rPr>
              <a:t>The “Classical” Debates</a:t>
            </a:r>
          </a:p>
          <a:p>
            <a:pPr algn="ctr">
              <a:spcBef>
                <a:spcPct val="50000"/>
              </a:spcBef>
            </a:pPr>
            <a:r>
              <a:rPr lang="en-US" sz="2100" b="1" dirty="0">
                <a:solidFill>
                  <a:srgbClr val="000000"/>
                </a:solidFill>
                <a:latin typeface="+mn-lt"/>
              </a:rPr>
              <a:t>a</a:t>
            </a:r>
            <a:r>
              <a:rPr lang="en-US" sz="2100" b="1" dirty="0" smtClean="0">
                <a:solidFill>
                  <a:srgbClr val="000000"/>
                </a:solidFill>
                <a:latin typeface="+mn-lt"/>
              </a:rPr>
              <a:t>bout our Mental Functioning</a:t>
            </a:r>
            <a:endParaRPr lang="en-US" sz="2100" b="1" dirty="0">
              <a:solidFill>
                <a:srgbClr val="000000"/>
              </a:solidFill>
              <a:latin typeface="+mn-lt"/>
            </a:endParaRPr>
          </a:p>
        </p:txBody>
      </p:sp>
      <p:sp>
        <p:nvSpPr>
          <p:cNvPr id="101" name="Rechteck 100"/>
          <p:cNvSpPr/>
          <p:nvPr/>
        </p:nvSpPr>
        <p:spPr>
          <a:xfrm>
            <a:off x="340993" y="1916052"/>
            <a:ext cx="8478343" cy="3170099"/>
          </a:xfrm>
          <a:prstGeom prst="rect">
            <a:avLst/>
          </a:prstGeom>
        </p:spPr>
        <p:txBody>
          <a:bodyPr wrap="square">
            <a:spAutoFit/>
          </a:bodyPr>
          <a:lstStyle/>
          <a:p>
            <a:pPr algn="ctr"/>
            <a:endParaRPr lang="de-DE" sz="2500" b="1" dirty="0" smtClean="0"/>
          </a:p>
          <a:p>
            <a:pPr algn="ctr"/>
            <a:r>
              <a:rPr lang="de-DE" sz="2500" b="1" dirty="0" smtClean="0"/>
              <a:t>Site </a:t>
            </a:r>
            <a:r>
              <a:rPr lang="de-DE" sz="2500" b="1" dirty="0" err="1" smtClean="0"/>
              <a:t>of</a:t>
            </a:r>
            <a:r>
              <a:rPr lang="de-DE" sz="2500" b="1" dirty="0" smtClean="0"/>
              <a:t> Mental </a:t>
            </a:r>
            <a:r>
              <a:rPr lang="de-DE" sz="2500" b="1" dirty="0" err="1" smtClean="0"/>
              <a:t>Function</a:t>
            </a:r>
            <a:r>
              <a:rPr lang="de-DE" sz="2500" b="1" dirty="0" smtClean="0"/>
              <a:t> in </a:t>
            </a:r>
            <a:r>
              <a:rPr lang="de-DE" sz="2500" b="1" dirty="0" err="1" smtClean="0"/>
              <a:t>the</a:t>
            </a:r>
            <a:r>
              <a:rPr lang="de-DE" sz="2500" b="1" dirty="0" smtClean="0"/>
              <a:t> Body</a:t>
            </a:r>
          </a:p>
          <a:p>
            <a:pPr algn="ctr"/>
            <a:endParaRPr lang="de-DE" sz="2500" dirty="0" smtClean="0"/>
          </a:p>
          <a:p>
            <a:pPr algn="ctr"/>
            <a:endParaRPr lang="de-DE" sz="2500" dirty="0" smtClean="0"/>
          </a:p>
          <a:p>
            <a:pPr algn="ctr"/>
            <a:r>
              <a:rPr lang="de-DE" sz="2500" dirty="0" smtClean="0"/>
              <a:t>The Brain?</a:t>
            </a:r>
          </a:p>
          <a:p>
            <a:pPr algn="ctr"/>
            <a:endParaRPr lang="de-DE" sz="2500" b="1" dirty="0" smtClean="0"/>
          </a:p>
          <a:p>
            <a:pPr algn="ctr"/>
            <a:endParaRPr lang="de-DE" sz="2500" dirty="0"/>
          </a:p>
          <a:p>
            <a:pPr algn="ctr"/>
            <a:endParaRPr lang="de-DE" sz="2500" dirty="0"/>
          </a:p>
        </p:txBody>
      </p:sp>
    </p:spTree>
    <p:extLst>
      <p:ext uri="{BB962C8B-B14F-4D97-AF65-F5344CB8AC3E}">
        <p14:creationId xmlns:p14="http://schemas.microsoft.com/office/powerpoint/2010/main" val="23581178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9" name="Picture 3"/>
          <p:cNvPicPr>
            <a:picLocks noChangeAspect="1" noChangeArrowheads="1"/>
          </p:cNvPicPr>
          <p:nvPr/>
        </p:nvPicPr>
        <p:blipFill>
          <a:blip r:embed="rId3" cstate="print"/>
          <a:srcRect/>
          <a:stretch>
            <a:fillRect/>
          </a:stretch>
        </p:blipFill>
        <p:spPr bwMode="auto">
          <a:xfrm>
            <a:off x="1490726" y="1608773"/>
            <a:ext cx="5903913" cy="4429125"/>
          </a:xfrm>
          <a:prstGeom prst="rect">
            <a:avLst/>
          </a:prstGeom>
          <a:noFill/>
          <a:ln w="9525">
            <a:noFill/>
            <a:miter lim="800000"/>
            <a:headEnd/>
            <a:tailEnd/>
          </a:ln>
          <a:effectLst/>
        </p:spPr>
      </p:pic>
      <p:sp>
        <p:nvSpPr>
          <p:cNvPr id="20" name="Rectangle 3"/>
          <p:cNvSpPr>
            <a:spLocks noChangeArrowheads="1"/>
          </p:cNvSpPr>
          <p:nvPr/>
        </p:nvSpPr>
        <p:spPr bwMode="auto">
          <a:xfrm>
            <a:off x="261258" y="453085"/>
            <a:ext cx="8605156"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ts val="0"/>
              </a:spcBef>
            </a:pPr>
            <a:r>
              <a:rPr lang="en-US" sz="2100" b="1" dirty="0" smtClean="0">
                <a:solidFill>
                  <a:srgbClr val="000000"/>
                </a:solidFill>
                <a:latin typeface="+mn-lt"/>
              </a:rPr>
              <a:t>Canonical Cortical Microcircuit</a:t>
            </a:r>
          </a:p>
        </p:txBody>
      </p:sp>
    </p:spTree>
    <p:extLst>
      <p:ext uri="{BB962C8B-B14F-4D97-AF65-F5344CB8AC3E}">
        <p14:creationId xmlns:p14="http://schemas.microsoft.com/office/powerpoint/2010/main" val="40189290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a:spLocks noChangeArrowheads="1"/>
          </p:cNvSpPr>
          <p:nvPr/>
        </p:nvSpPr>
        <p:spPr bwMode="auto">
          <a:xfrm>
            <a:off x="261258" y="453085"/>
            <a:ext cx="8605156"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ts val="0"/>
              </a:spcBef>
            </a:pPr>
            <a:r>
              <a:rPr lang="en-US" sz="2100" b="1" dirty="0" smtClean="0">
                <a:solidFill>
                  <a:srgbClr val="000000"/>
                </a:solidFill>
                <a:latin typeface="+mn-lt"/>
              </a:rPr>
              <a:t>(More Elaborate) Cortical Microcircuit</a:t>
            </a:r>
          </a:p>
        </p:txBody>
      </p:sp>
      <p:pic>
        <p:nvPicPr>
          <p:cNvPr id="4" name="Picture 2" descr="http://www.pnas.org/content/105/9/3593/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3987" y="1590806"/>
            <a:ext cx="3799698" cy="467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145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4374" y="408897"/>
            <a:ext cx="8899072"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smtClean="0">
                <a:solidFill>
                  <a:srgbClr val="000000"/>
                </a:solidFill>
                <a:latin typeface="+mn-lt"/>
              </a:rPr>
              <a:t>Cortical Columns: The whisker barrel cortex</a:t>
            </a:r>
          </a:p>
        </p:txBody>
      </p:sp>
      <p:pic>
        <p:nvPicPr>
          <p:cNvPr id="1026" name="Picture 2"/>
          <p:cNvPicPr>
            <a:picLocks noChangeAspect="1" noChangeArrowheads="1"/>
          </p:cNvPicPr>
          <p:nvPr/>
        </p:nvPicPr>
        <p:blipFill>
          <a:blip r:embed="rId3" cstate="print"/>
          <a:srcRect/>
          <a:stretch>
            <a:fillRect/>
          </a:stretch>
        </p:blipFill>
        <p:spPr bwMode="auto">
          <a:xfrm>
            <a:off x="1788544" y="1975757"/>
            <a:ext cx="5496258" cy="412219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86586" y="1322613"/>
            <a:ext cx="5327910" cy="5207453"/>
          </a:xfrm>
          <a:prstGeom prst="rect">
            <a:avLst/>
          </a:prstGeom>
          <a:noFill/>
          <a:ln w="9525">
            <a:noFill/>
            <a:miter lim="800000"/>
            <a:headEnd/>
            <a:tailEnd/>
          </a:ln>
        </p:spPr>
      </p:pic>
    </p:spTree>
    <p:extLst>
      <p:ext uri="{BB962C8B-B14F-4D97-AF65-F5344CB8AC3E}">
        <p14:creationId xmlns:p14="http://schemas.microsoft.com/office/powerpoint/2010/main" val="4942923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124240" y="2056753"/>
            <a:ext cx="2531462" cy="3046988"/>
          </a:xfrm>
          <a:prstGeom prst="rect">
            <a:avLst/>
          </a:prstGeom>
          <a:noFill/>
        </p:spPr>
        <p:txBody>
          <a:bodyPr wrap="none" rtlCol="0">
            <a:spAutoFit/>
          </a:bodyPr>
          <a:lstStyle/>
          <a:p>
            <a:r>
              <a:rPr lang="de-DE" dirty="0" smtClean="0"/>
              <a:t>Neuron</a:t>
            </a:r>
          </a:p>
          <a:p>
            <a:endParaRPr lang="de-DE" dirty="0"/>
          </a:p>
          <a:p>
            <a:r>
              <a:rPr lang="de-DE" dirty="0" err="1" smtClean="0"/>
              <a:t>Cortical</a:t>
            </a:r>
            <a:r>
              <a:rPr lang="de-DE" dirty="0" smtClean="0"/>
              <a:t> </a:t>
            </a:r>
            <a:r>
              <a:rPr lang="de-DE" dirty="0" err="1" smtClean="0"/>
              <a:t>Layers</a:t>
            </a:r>
            <a:endParaRPr lang="de-DE" dirty="0" smtClean="0"/>
          </a:p>
          <a:p>
            <a:endParaRPr lang="de-DE" dirty="0" smtClean="0"/>
          </a:p>
          <a:p>
            <a:r>
              <a:rPr lang="de-DE" dirty="0" err="1" smtClean="0"/>
              <a:t>Microcircuits</a:t>
            </a:r>
            <a:endParaRPr lang="de-DE" dirty="0"/>
          </a:p>
          <a:p>
            <a:endParaRPr lang="de-DE" dirty="0" smtClean="0"/>
          </a:p>
          <a:p>
            <a:r>
              <a:rPr lang="de-DE" dirty="0" err="1" smtClean="0"/>
              <a:t>Cortical</a:t>
            </a:r>
            <a:r>
              <a:rPr lang="de-DE" dirty="0" smtClean="0"/>
              <a:t> Columns</a:t>
            </a:r>
          </a:p>
          <a:p>
            <a:endParaRPr lang="de-DE"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33776754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4374" y="408897"/>
            <a:ext cx="8899072"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smtClean="0">
                <a:solidFill>
                  <a:srgbClr val="000000"/>
                </a:solidFill>
                <a:latin typeface="+mn-lt"/>
              </a:rPr>
              <a:t>Cortical Columns: The whisker barrel cortex</a:t>
            </a:r>
          </a:p>
        </p:txBody>
      </p:sp>
      <p:pic>
        <p:nvPicPr>
          <p:cNvPr id="1026" name="Picture 2"/>
          <p:cNvPicPr>
            <a:picLocks noChangeAspect="1" noChangeArrowheads="1"/>
          </p:cNvPicPr>
          <p:nvPr/>
        </p:nvPicPr>
        <p:blipFill>
          <a:blip r:embed="rId3" cstate="print"/>
          <a:srcRect/>
          <a:stretch>
            <a:fillRect/>
          </a:stretch>
        </p:blipFill>
        <p:spPr bwMode="auto">
          <a:xfrm>
            <a:off x="1788544" y="1975757"/>
            <a:ext cx="5496258" cy="4122194"/>
          </a:xfrm>
          <a:prstGeom prst="rect">
            <a:avLst/>
          </a:prstGeom>
          <a:noFill/>
          <a:ln w="9525">
            <a:noFill/>
            <a:miter lim="800000"/>
            <a:headEnd/>
            <a:tailEnd/>
          </a:ln>
        </p:spPr>
      </p:pic>
    </p:spTree>
    <p:extLst>
      <p:ext uri="{BB962C8B-B14F-4D97-AF65-F5344CB8AC3E}">
        <p14:creationId xmlns:p14="http://schemas.microsoft.com/office/powerpoint/2010/main" val="14991349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4374" y="408897"/>
            <a:ext cx="8899072" cy="686681"/>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smtClean="0">
                <a:solidFill>
                  <a:srgbClr val="000000"/>
                </a:solidFill>
                <a:latin typeface="+mn-lt"/>
              </a:rPr>
              <a:t>Cortical Columns</a:t>
            </a:r>
          </a:p>
        </p:txBody>
      </p:sp>
      <p:pic>
        <p:nvPicPr>
          <p:cNvPr id="1028" name="Picture 4"/>
          <p:cNvPicPr>
            <a:picLocks noChangeAspect="1" noChangeArrowheads="1"/>
          </p:cNvPicPr>
          <p:nvPr/>
        </p:nvPicPr>
        <p:blipFill>
          <a:blip r:embed="rId3" cstate="print"/>
          <a:srcRect/>
          <a:stretch>
            <a:fillRect/>
          </a:stretch>
        </p:blipFill>
        <p:spPr bwMode="auto">
          <a:xfrm>
            <a:off x="5323114" y="1942312"/>
            <a:ext cx="3249385" cy="349850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r="44292"/>
          <a:stretch>
            <a:fillRect/>
          </a:stretch>
        </p:blipFill>
        <p:spPr bwMode="auto">
          <a:xfrm>
            <a:off x="849086" y="1823357"/>
            <a:ext cx="3592286" cy="3733800"/>
          </a:xfrm>
          <a:prstGeom prst="rect">
            <a:avLst/>
          </a:prstGeom>
          <a:noFill/>
          <a:ln w="9525">
            <a:noFill/>
            <a:miter lim="800000"/>
            <a:headEnd/>
            <a:tailEnd/>
          </a:ln>
        </p:spPr>
      </p:pic>
    </p:spTree>
    <p:extLst>
      <p:ext uri="{BB962C8B-B14F-4D97-AF65-F5344CB8AC3E}">
        <p14:creationId xmlns:p14="http://schemas.microsoft.com/office/powerpoint/2010/main" val="42763938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124240" y="2056753"/>
            <a:ext cx="2479205" cy="3785652"/>
          </a:xfrm>
          <a:prstGeom prst="rect">
            <a:avLst/>
          </a:prstGeom>
          <a:noFill/>
        </p:spPr>
        <p:txBody>
          <a:bodyPr wrap="none" rtlCol="0">
            <a:spAutoFit/>
          </a:bodyPr>
          <a:lstStyle/>
          <a:p>
            <a:r>
              <a:rPr lang="de-DE" dirty="0" smtClean="0"/>
              <a:t>Neuron</a:t>
            </a:r>
          </a:p>
          <a:p>
            <a:endParaRPr lang="de-DE" dirty="0"/>
          </a:p>
          <a:p>
            <a:r>
              <a:rPr lang="de-DE" dirty="0" err="1" smtClean="0"/>
              <a:t>Cortical</a:t>
            </a:r>
            <a:r>
              <a:rPr lang="de-DE" dirty="0" smtClean="0"/>
              <a:t> </a:t>
            </a:r>
            <a:r>
              <a:rPr lang="de-DE" dirty="0" err="1" smtClean="0"/>
              <a:t>Layers</a:t>
            </a:r>
            <a:endParaRPr lang="de-DE" dirty="0" smtClean="0"/>
          </a:p>
          <a:p>
            <a:endParaRPr lang="de-DE" dirty="0" smtClean="0"/>
          </a:p>
          <a:p>
            <a:r>
              <a:rPr lang="de-DE" dirty="0" err="1" smtClean="0"/>
              <a:t>Microcircuits</a:t>
            </a:r>
            <a:endParaRPr lang="de-DE" dirty="0"/>
          </a:p>
          <a:p>
            <a:endParaRPr lang="de-DE" dirty="0" smtClean="0"/>
          </a:p>
          <a:p>
            <a:r>
              <a:rPr lang="de-DE" dirty="0" smtClean="0"/>
              <a:t>Columns</a:t>
            </a:r>
          </a:p>
          <a:p>
            <a:endParaRPr lang="de-DE" dirty="0"/>
          </a:p>
          <a:p>
            <a:r>
              <a:rPr lang="de-DE" dirty="0" err="1" smtClean="0"/>
              <a:t>Brodmann</a:t>
            </a:r>
            <a:r>
              <a:rPr lang="de-DE" dirty="0" smtClean="0"/>
              <a:t> Areas</a:t>
            </a:r>
            <a:endParaRPr lang="de-DE" dirty="0"/>
          </a:p>
          <a:p>
            <a:endParaRPr lang="de-DE"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8769982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nature.com/nrn/journal/v11/n2/images/nrn2776-f1.jpg"/>
          <p:cNvPicPr>
            <a:picLocks noChangeAspect="1" noChangeArrowheads="1"/>
          </p:cNvPicPr>
          <p:nvPr/>
        </p:nvPicPr>
        <p:blipFill rotWithShape="1">
          <a:blip r:embed="rId2">
            <a:extLst>
              <a:ext uri="{28A0092B-C50C-407E-A947-70E740481C1C}">
                <a14:useLocalDpi xmlns:a14="http://schemas.microsoft.com/office/drawing/2010/main" val="0"/>
              </a:ext>
            </a:extLst>
          </a:blip>
          <a:srcRect b="7116"/>
          <a:stretch/>
        </p:blipFill>
        <p:spPr bwMode="auto">
          <a:xfrm>
            <a:off x="828436" y="190500"/>
            <a:ext cx="7620000" cy="619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012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rodmann Ar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76" y="2206872"/>
            <a:ext cx="8715726" cy="3932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4374" y="408897"/>
            <a:ext cx="8899072" cy="1171429"/>
          </a:xfrm>
          <a:prstGeom prst="rect">
            <a:avLst/>
          </a:prstGeom>
          <a:solidFill>
            <a:schemeClr val="accent2">
              <a:alpha val="30000"/>
            </a:schemeClr>
          </a:solidFill>
          <a:ln w="9525">
            <a:noFill/>
            <a:miter lim="800000"/>
            <a:headEnd/>
            <a:tailEnd/>
          </a:ln>
        </p:spPr>
        <p:txBody>
          <a:bodyPr wrap="square" tIns="180000" bIns="180000">
            <a:spAutoFit/>
          </a:bodyPr>
          <a:lstStyle/>
          <a:p>
            <a:pPr algn="ctr">
              <a:spcBef>
                <a:spcPct val="50000"/>
              </a:spcBef>
            </a:pPr>
            <a:r>
              <a:rPr lang="de-DE" sz="2100" b="1" dirty="0" err="1" smtClean="0">
                <a:solidFill>
                  <a:srgbClr val="000000"/>
                </a:solidFill>
                <a:latin typeface="+mn-lt"/>
              </a:rPr>
              <a:t>Brodmann</a:t>
            </a:r>
            <a:r>
              <a:rPr lang="de-DE" sz="2100" b="1" dirty="0" smtClean="0">
                <a:solidFill>
                  <a:srgbClr val="000000"/>
                </a:solidFill>
                <a:latin typeface="+mn-lt"/>
              </a:rPr>
              <a:t> Areas</a:t>
            </a:r>
          </a:p>
          <a:p>
            <a:pPr algn="ctr">
              <a:spcBef>
                <a:spcPct val="50000"/>
              </a:spcBef>
            </a:pPr>
            <a:r>
              <a:rPr lang="de-DE" sz="2100" b="1" dirty="0" err="1" smtClean="0">
                <a:solidFill>
                  <a:srgbClr val="000000"/>
                </a:solidFill>
                <a:latin typeface="+mn-lt"/>
              </a:rPr>
              <a:t>Each</a:t>
            </a:r>
            <a:r>
              <a:rPr lang="de-DE" sz="2100" b="1" dirty="0" smtClean="0">
                <a:solidFill>
                  <a:srgbClr val="000000"/>
                </a:solidFill>
                <a:latin typeface="+mn-lt"/>
              </a:rPr>
              <a:t> </a:t>
            </a:r>
            <a:r>
              <a:rPr lang="de-DE" sz="2100" b="1" dirty="0" err="1" smtClean="0">
                <a:solidFill>
                  <a:srgbClr val="000000"/>
                </a:solidFill>
                <a:latin typeface="+mn-lt"/>
              </a:rPr>
              <a:t>has</a:t>
            </a:r>
            <a:r>
              <a:rPr lang="de-DE" sz="2100" b="1" dirty="0" smtClean="0">
                <a:solidFill>
                  <a:srgbClr val="000000"/>
                </a:solidFill>
                <a:latin typeface="+mn-lt"/>
              </a:rPr>
              <a:t> a different </a:t>
            </a:r>
            <a:r>
              <a:rPr lang="de-DE" sz="2100" b="1" dirty="0" err="1" smtClean="0">
                <a:solidFill>
                  <a:srgbClr val="000000"/>
                </a:solidFill>
                <a:latin typeface="+mn-lt"/>
              </a:rPr>
              <a:t>cytoarchitectonic</a:t>
            </a:r>
            <a:r>
              <a:rPr lang="de-DE" sz="2100" b="1" dirty="0" smtClean="0">
                <a:solidFill>
                  <a:srgbClr val="000000"/>
                </a:solidFill>
                <a:latin typeface="+mn-lt"/>
              </a:rPr>
              <a:t> </a:t>
            </a:r>
            <a:r>
              <a:rPr lang="de-DE" sz="2100" b="1" dirty="0" err="1" smtClean="0">
                <a:solidFill>
                  <a:srgbClr val="000000"/>
                </a:solidFill>
                <a:latin typeface="+mn-lt"/>
              </a:rPr>
              <a:t>appearance</a:t>
            </a:r>
            <a:endParaRPr lang="de-DE" sz="2100" b="1" dirty="0" smtClean="0">
              <a:solidFill>
                <a:srgbClr val="000000"/>
              </a:solidFill>
              <a:latin typeface="+mn-lt"/>
            </a:endParaRPr>
          </a:p>
        </p:txBody>
      </p:sp>
    </p:spTree>
    <p:extLst>
      <p:ext uri="{BB962C8B-B14F-4D97-AF65-F5344CB8AC3E}">
        <p14:creationId xmlns:p14="http://schemas.microsoft.com/office/powerpoint/2010/main" val="1369747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columbia.edu/cu/psychology/courses/1010/mangels/neuro/history/wernic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0" y="-122238"/>
            <a:ext cx="1143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columbia.edu/cu/psychology/courses/1010/mangels/neuro/history/frit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1075" y="-122238"/>
            <a:ext cx="1076325" cy="1771651"/>
          </a:xfrm>
          <a:prstGeom prst="rect">
            <a:avLst/>
          </a:prstGeom>
          <a:noFill/>
          <a:extLst>
            <a:ext uri="{909E8E84-426E-40DD-AFC4-6F175D3DCCD1}">
              <a14:hiddenFill xmlns:a14="http://schemas.microsoft.com/office/drawing/2010/main">
                <a:solidFill>
                  <a:srgbClr val="FFFFFF"/>
                </a:solidFill>
              </a14:hiddenFill>
            </a:ext>
          </a:extLst>
        </p:spPr>
      </p:pic>
      <p:sp>
        <p:nvSpPr>
          <p:cNvPr id="101" name="Rechteck 100"/>
          <p:cNvSpPr/>
          <p:nvPr/>
        </p:nvSpPr>
        <p:spPr>
          <a:xfrm>
            <a:off x="340993" y="1916052"/>
            <a:ext cx="8478343" cy="2015936"/>
          </a:xfrm>
          <a:prstGeom prst="rect">
            <a:avLst/>
          </a:prstGeom>
        </p:spPr>
        <p:txBody>
          <a:bodyPr wrap="square">
            <a:spAutoFit/>
          </a:bodyPr>
          <a:lstStyle/>
          <a:p>
            <a:pPr algn="ctr"/>
            <a:endParaRPr lang="de-DE" sz="2500" b="1" dirty="0" smtClean="0"/>
          </a:p>
          <a:p>
            <a:pPr algn="ctr"/>
            <a:endParaRPr lang="de-DE" sz="2500" dirty="0"/>
          </a:p>
          <a:p>
            <a:pPr algn="ctr"/>
            <a:endParaRPr lang="de-DE" sz="2500" b="1" dirty="0" smtClean="0"/>
          </a:p>
          <a:p>
            <a:pPr algn="ctr"/>
            <a:endParaRPr lang="de-DE" sz="2500" dirty="0"/>
          </a:p>
          <a:p>
            <a:pPr algn="ctr"/>
            <a:endParaRPr lang="de-DE" sz="2500" dirty="0"/>
          </a:p>
        </p:txBody>
      </p:sp>
      <p:sp>
        <p:nvSpPr>
          <p:cNvPr id="2" name="Textfeld 1"/>
          <p:cNvSpPr txBox="1"/>
          <p:nvPr/>
        </p:nvSpPr>
        <p:spPr>
          <a:xfrm>
            <a:off x="2124240" y="2056753"/>
            <a:ext cx="3437159" cy="4524315"/>
          </a:xfrm>
          <a:prstGeom prst="rect">
            <a:avLst/>
          </a:prstGeom>
          <a:noFill/>
        </p:spPr>
        <p:txBody>
          <a:bodyPr wrap="none" rtlCol="0">
            <a:spAutoFit/>
          </a:bodyPr>
          <a:lstStyle/>
          <a:p>
            <a:r>
              <a:rPr lang="de-DE" dirty="0" smtClean="0"/>
              <a:t>Neuron</a:t>
            </a:r>
          </a:p>
          <a:p>
            <a:endParaRPr lang="de-DE" dirty="0"/>
          </a:p>
          <a:p>
            <a:r>
              <a:rPr lang="de-DE" dirty="0" err="1" smtClean="0"/>
              <a:t>Cortical</a:t>
            </a:r>
            <a:r>
              <a:rPr lang="de-DE" dirty="0" smtClean="0"/>
              <a:t> </a:t>
            </a:r>
            <a:r>
              <a:rPr lang="de-DE" dirty="0" err="1" smtClean="0"/>
              <a:t>Layers</a:t>
            </a:r>
            <a:endParaRPr lang="de-DE" dirty="0" smtClean="0"/>
          </a:p>
          <a:p>
            <a:endParaRPr lang="de-DE" dirty="0" smtClean="0"/>
          </a:p>
          <a:p>
            <a:r>
              <a:rPr lang="de-DE" dirty="0" err="1" smtClean="0"/>
              <a:t>Microcircuits</a:t>
            </a:r>
            <a:endParaRPr lang="de-DE" dirty="0"/>
          </a:p>
          <a:p>
            <a:endParaRPr lang="de-DE" dirty="0" smtClean="0"/>
          </a:p>
          <a:p>
            <a:r>
              <a:rPr lang="de-DE" dirty="0" smtClean="0"/>
              <a:t>Columns</a:t>
            </a:r>
          </a:p>
          <a:p>
            <a:endParaRPr lang="de-DE" dirty="0"/>
          </a:p>
          <a:p>
            <a:r>
              <a:rPr lang="de-DE" dirty="0" err="1" smtClean="0"/>
              <a:t>Brodmann</a:t>
            </a:r>
            <a:r>
              <a:rPr lang="de-DE" dirty="0" smtClean="0"/>
              <a:t> Areas</a:t>
            </a:r>
          </a:p>
          <a:p>
            <a:endParaRPr lang="de-DE" dirty="0"/>
          </a:p>
          <a:p>
            <a:r>
              <a:rPr lang="de-DE" dirty="0" smtClean="0"/>
              <a:t>Networks </a:t>
            </a:r>
            <a:r>
              <a:rPr lang="de-DE" dirty="0" err="1" smtClean="0"/>
              <a:t>of</a:t>
            </a:r>
            <a:r>
              <a:rPr lang="de-DE" dirty="0" smtClean="0"/>
              <a:t> </a:t>
            </a:r>
            <a:r>
              <a:rPr lang="de-DE" dirty="0" err="1" smtClean="0"/>
              <a:t>brain</a:t>
            </a:r>
            <a:r>
              <a:rPr lang="de-DE" dirty="0" smtClean="0"/>
              <a:t> </a:t>
            </a:r>
            <a:r>
              <a:rPr lang="de-DE" dirty="0" err="1" smtClean="0"/>
              <a:t>areas</a:t>
            </a:r>
            <a:endParaRPr lang="de-DE" dirty="0"/>
          </a:p>
          <a:p>
            <a:endParaRPr lang="de-DE" dirty="0"/>
          </a:p>
        </p:txBody>
      </p:sp>
      <p:sp>
        <p:nvSpPr>
          <p:cNvPr id="7" name="Rectangle 3"/>
          <p:cNvSpPr>
            <a:spLocks noChangeArrowheads="1"/>
          </p:cNvSpPr>
          <p:nvPr/>
        </p:nvSpPr>
        <p:spPr bwMode="auto">
          <a:xfrm>
            <a:off x="228600" y="408897"/>
            <a:ext cx="8670472" cy="1171429"/>
          </a:xfrm>
          <a:prstGeom prst="rect">
            <a:avLst/>
          </a:prstGeom>
          <a:solidFill>
            <a:srgbClr val="FF0000">
              <a:alpha val="15000"/>
            </a:srgbClr>
          </a:solidFill>
          <a:ln w="9525">
            <a:noFill/>
            <a:miter lim="800000"/>
            <a:headEnd/>
            <a:tailEnd/>
          </a:ln>
        </p:spPr>
        <p:txBody>
          <a:bodyPr wrap="square" tIns="180000" bIns="180000">
            <a:spAutoFit/>
          </a:bodyPr>
          <a:lstStyle/>
          <a:p>
            <a:pPr>
              <a:spcBef>
                <a:spcPct val="50000"/>
              </a:spcBef>
            </a:pPr>
            <a:r>
              <a:rPr lang="en-US" sz="2100" b="1" dirty="0" smtClean="0">
                <a:solidFill>
                  <a:srgbClr val="000000"/>
                </a:solidFill>
                <a:latin typeface="+mn-lt"/>
              </a:rPr>
              <a:t>Part 3:	Units of Brain Function</a:t>
            </a:r>
          </a:p>
          <a:p>
            <a:pPr>
              <a:spcBef>
                <a:spcPct val="50000"/>
              </a:spcBef>
            </a:pPr>
            <a:r>
              <a:rPr lang="en-US" sz="2100" b="1" dirty="0">
                <a:solidFill>
                  <a:srgbClr val="000000"/>
                </a:solidFill>
                <a:latin typeface="+mn-lt"/>
              </a:rPr>
              <a:t>	</a:t>
            </a:r>
            <a:r>
              <a:rPr lang="en-US" sz="2100" b="1" dirty="0" smtClean="0">
                <a:solidFill>
                  <a:srgbClr val="000000"/>
                </a:solidFill>
                <a:latin typeface="+mn-lt"/>
              </a:rPr>
              <a:t>	From Small Scale to Large Scale		</a:t>
            </a:r>
            <a:endParaRPr lang="en-US" sz="2100" b="1" dirty="0">
              <a:solidFill>
                <a:srgbClr val="000000"/>
              </a:solidFill>
              <a:latin typeface="+mn-lt"/>
            </a:endParaRPr>
          </a:p>
        </p:txBody>
      </p:sp>
    </p:spTree>
    <p:extLst>
      <p:ext uri="{BB962C8B-B14F-4D97-AF65-F5344CB8AC3E}">
        <p14:creationId xmlns:p14="http://schemas.microsoft.com/office/powerpoint/2010/main" val="3355090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ter2009">
  <a:themeElements>
    <a:clrScheme name="">
      <a:dk1>
        <a:srgbClr val="000000"/>
      </a:dk1>
      <a:lt1>
        <a:srgbClr val="FFFFFF"/>
      </a:lt1>
      <a:dk2>
        <a:srgbClr val="1A3ABA"/>
      </a:dk2>
      <a:lt2>
        <a:srgbClr val="C0C0C0"/>
      </a:lt2>
      <a:accent1>
        <a:srgbClr val="859DDE"/>
      </a:accent1>
      <a:accent2>
        <a:srgbClr val="5F7CCC"/>
      </a:accent2>
      <a:accent3>
        <a:srgbClr val="FFFFFF"/>
      </a:accent3>
      <a:accent4>
        <a:srgbClr val="000000"/>
      </a:accent4>
      <a:accent5>
        <a:srgbClr val="C2CCEC"/>
      </a:accent5>
      <a:accent6>
        <a:srgbClr val="5570B9"/>
      </a:accent6>
      <a:hlink>
        <a:srgbClr val="FF6666"/>
      </a:hlink>
      <a:folHlink>
        <a:srgbClr val="989898"/>
      </a:folHlink>
    </a:clrScheme>
    <a:fontScheme name="master200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master2009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ter200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ter2009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ter2009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ter20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ter20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ter20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ster2009 8">
        <a:dk1>
          <a:srgbClr val="000000"/>
        </a:dk1>
        <a:lt1>
          <a:srgbClr val="FFFFFF"/>
        </a:lt1>
        <a:dk2>
          <a:srgbClr val="000000"/>
        </a:dk2>
        <a:lt2>
          <a:srgbClr val="808080"/>
        </a:lt2>
        <a:accent1>
          <a:srgbClr val="C0C0C0"/>
        </a:accent1>
        <a:accent2>
          <a:srgbClr val="3399FF"/>
        </a:accent2>
        <a:accent3>
          <a:srgbClr val="FFFFFF"/>
        </a:accent3>
        <a:accent4>
          <a:srgbClr val="000000"/>
        </a:accent4>
        <a:accent5>
          <a:srgbClr val="DCDCDC"/>
        </a:accent5>
        <a:accent6>
          <a:srgbClr val="2D8AE7"/>
        </a:accent6>
        <a:hlink>
          <a:srgbClr val="FF6666"/>
        </a:hlink>
        <a:folHlink>
          <a:srgbClr val="66FF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HD:Users:AndreaGastSandmann:Documents:Aktuell:190509_Villringer:master2009.pot</Template>
  <TotalTime>0</TotalTime>
  <Words>1419</Words>
  <Application>Microsoft Office PowerPoint</Application>
  <PresentationFormat>Bildschirmpräsentation (4:3)</PresentationFormat>
  <Paragraphs>696</Paragraphs>
  <Slides>102</Slides>
  <Notes>26</Notes>
  <HiddenSlides>0</HiddenSlides>
  <MMClips>0</MMClips>
  <ScaleCrop>false</ScaleCrop>
  <HeadingPairs>
    <vt:vector size="4" baseType="variant">
      <vt:variant>
        <vt:lpstr>Design</vt:lpstr>
      </vt:variant>
      <vt:variant>
        <vt:i4>1</vt:i4>
      </vt:variant>
      <vt:variant>
        <vt:lpstr>Folientitel</vt:lpstr>
      </vt:variant>
      <vt:variant>
        <vt:i4>102</vt:i4>
      </vt:variant>
    </vt:vector>
  </HeadingPairs>
  <TitlesOfParts>
    <vt:vector size="103" baseType="lpstr">
      <vt:lpstr>master2009</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arno</dc:creator>
  <cp:lastModifiedBy>arno villringer</cp:lastModifiedBy>
  <cp:revision>521</cp:revision>
  <dcterms:created xsi:type="dcterms:W3CDTF">2008-09-09T14:26:07Z</dcterms:created>
  <dcterms:modified xsi:type="dcterms:W3CDTF">2013-05-26T06:50:19Z</dcterms:modified>
</cp:coreProperties>
</file>