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353" r:id="rId3"/>
    <p:sldId id="310" r:id="rId4"/>
    <p:sldId id="327" r:id="rId5"/>
    <p:sldId id="329" r:id="rId6"/>
    <p:sldId id="331" r:id="rId7"/>
    <p:sldId id="279" r:id="rId8"/>
    <p:sldId id="258" r:id="rId9"/>
    <p:sldId id="330" r:id="rId10"/>
    <p:sldId id="259" r:id="rId11"/>
    <p:sldId id="260" r:id="rId12"/>
    <p:sldId id="282" r:id="rId13"/>
    <p:sldId id="285" r:id="rId14"/>
    <p:sldId id="290" r:id="rId15"/>
    <p:sldId id="291" r:id="rId16"/>
    <p:sldId id="292" r:id="rId17"/>
    <p:sldId id="293" r:id="rId18"/>
    <p:sldId id="294" r:id="rId19"/>
    <p:sldId id="295" r:id="rId20"/>
    <p:sldId id="296" r:id="rId21"/>
    <p:sldId id="297" r:id="rId22"/>
    <p:sldId id="298" r:id="rId23"/>
    <p:sldId id="307" r:id="rId24"/>
    <p:sldId id="266" r:id="rId25"/>
    <p:sldId id="311" r:id="rId26"/>
    <p:sldId id="312" r:id="rId27"/>
    <p:sldId id="358" r:id="rId28"/>
    <p:sldId id="332" r:id="rId29"/>
    <p:sldId id="333" r:id="rId30"/>
    <p:sldId id="334" r:id="rId31"/>
    <p:sldId id="354" r:id="rId32"/>
    <p:sldId id="335" r:id="rId33"/>
    <p:sldId id="336" r:id="rId34"/>
    <p:sldId id="357" r:id="rId35"/>
    <p:sldId id="338" r:id="rId36"/>
    <p:sldId id="339" r:id="rId37"/>
    <p:sldId id="341" r:id="rId38"/>
    <p:sldId id="343" r:id="rId39"/>
    <p:sldId id="345" r:id="rId40"/>
    <p:sldId id="348" r:id="rId41"/>
    <p:sldId id="349" r:id="rId42"/>
    <p:sldId id="351" r:id="rId43"/>
    <p:sldId id="267" r:id="rId44"/>
    <p:sldId id="313" r:id="rId45"/>
    <p:sldId id="314" r:id="rId46"/>
    <p:sldId id="268" r:id="rId47"/>
    <p:sldId id="315" r:id="rId48"/>
    <p:sldId id="269" r:id="rId49"/>
    <p:sldId id="270" r:id="rId50"/>
    <p:sldId id="271" r:id="rId51"/>
    <p:sldId id="308" r:id="rId52"/>
    <p:sldId id="272" r:id="rId53"/>
    <p:sldId id="309" r:id="rId54"/>
    <p:sldId id="273" r:id="rId55"/>
    <p:sldId id="274" r:id="rId56"/>
    <p:sldId id="319" r:id="rId57"/>
    <p:sldId id="320" r:id="rId58"/>
    <p:sldId id="321" r:id="rId59"/>
    <p:sldId id="322" r:id="rId60"/>
    <p:sldId id="275" r:id="rId61"/>
    <p:sldId id="276" r:id="rId62"/>
    <p:sldId id="325" r:id="rId63"/>
    <p:sldId id="35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8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invertIfNegative val="0"/>
          <c:cat>
            <c:strRef>
              <c:f>Sheet1!$A$1:$A$10</c:f>
              <c:strCache>
                <c:ptCount val="10"/>
                <c:pt idx="0">
                  <c:v>Anxiety</c:v>
                </c:pt>
                <c:pt idx="1">
                  <c:v>Dementia</c:v>
                </c:pt>
                <c:pt idx="2">
                  <c:v>Stroke</c:v>
                </c:pt>
                <c:pt idx="3">
                  <c:v>Pregnancy</c:v>
                </c:pt>
                <c:pt idx="4">
                  <c:v>Depression</c:v>
                </c:pt>
                <c:pt idx="5">
                  <c:v>Cancer</c:v>
                </c:pt>
                <c:pt idx="6">
                  <c:v>Diabetes</c:v>
                </c:pt>
                <c:pt idx="7">
                  <c:v>Hypertension</c:v>
                </c:pt>
                <c:pt idx="8">
                  <c:v>Heart Diseases</c:v>
                </c:pt>
                <c:pt idx="9">
                  <c:v>Chronic Pain</c:v>
                </c:pt>
              </c:strCache>
            </c:strRef>
          </c:cat>
          <c:val>
            <c:numRef>
              <c:f>Sheet1!$B$1:$B$10</c:f>
              <c:numCache>
                <c:formatCode>General</c:formatCode>
                <c:ptCount val="10"/>
                <c:pt idx="0">
                  <c:v>10.0</c:v>
                </c:pt>
                <c:pt idx="1">
                  <c:v>10.0</c:v>
                </c:pt>
                <c:pt idx="2">
                  <c:v>45.0</c:v>
                </c:pt>
                <c:pt idx="3">
                  <c:v>45.0</c:v>
                </c:pt>
                <c:pt idx="4">
                  <c:v>45.0</c:v>
                </c:pt>
                <c:pt idx="5">
                  <c:v>50.0</c:v>
                </c:pt>
                <c:pt idx="6">
                  <c:v>80.0</c:v>
                </c:pt>
                <c:pt idx="7">
                  <c:v>120.0</c:v>
                </c:pt>
                <c:pt idx="8">
                  <c:v>125.0</c:v>
                </c:pt>
                <c:pt idx="9">
                  <c:v>145.0</c:v>
                </c:pt>
              </c:numCache>
            </c:numRef>
          </c:val>
        </c:ser>
        <c:dLbls>
          <c:showLegendKey val="0"/>
          <c:showVal val="0"/>
          <c:showCatName val="0"/>
          <c:showSerName val="0"/>
          <c:showPercent val="0"/>
          <c:showBubbleSize val="0"/>
        </c:dLbls>
        <c:gapWidth val="150"/>
        <c:shape val="box"/>
        <c:axId val="-2128808728"/>
        <c:axId val="-2128805752"/>
        <c:axId val="-2128802712"/>
      </c:bar3DChart>
      <c:catAx>
        <c:axId val="-2128808728"/>
        <c:scaling>
          <c:orientation val="minMax"/>
        </c:scaling>
        <c:delete val="0"/>
        <c:axPos val="b"/>
        <c:majorTickMark val="out"/>
        <c:minorTickMark val="none"/>
        <c:tickLblPos val="nextTo"/>
        <c:txPr>
          <a:bodyPr/>
          <a:lstStyle/>
          <a:p>
            <a:pPr>
              <a:defRPr sz="1600" b="1"/>
            </a:pPr>
            <a:endParaRPr lang="en-US"/>
          </a:p>
        </c:txPr>
        <c:crossAx val="-2128805752"/>
        <c:crosses val="autoZero"/>
        <c:auto val="1"/>
        <c:lblAlgn val="ctr"/>
        <c:lblOffset val="100"/>
        <c:noMultiLvlLbl val="0"/>
      </c:catAx>
      <c:valAx>
        <c:axId val="-2128805752"/>
        <c:scaling>
          <c:orientation val="minMax"/>
        </c:scaling>
        <c:delete val="0"/>
        <c:axPos val="l"/>
        <c:majorGridlines/>
        <c:numFmt formatCode="General" sourceLinked="1"/>
        <c:majorTickMark val="out"/>
        <c:minorTickMark val="none"/>
        <c:tickLblPos val="nextTo"/>
        <c:crossAx val="-2128808728"/>
        <c:crosses val="autoZero"/>
        <c:crossBetween val="between"/>
      </c:valAx>
      <c:serAx>
        <c:axId val="-2128802712"/>
        <c:scaling>
          <c:orientation val="minMax"/>
        </c:scaling>
        <c:delete val="0"/>
        <c:axPos val="b"/>
        <c:majorTickMark val="out"/>
        <c:minorTickMark val="none"/>
        <c:tickLblPos val="nextTo"/>
        <c:crossAx val="-2128805752"/>
        <c:crosses val="autoZero"/>
      </c:ser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15D31-DEF4-8543-8F65-C2B15C58324B}" type="datetimeFigureOut">
              <a:rPr lang="en-US" smtClean="0"/>
              <a:t>5/28/13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F9319-5C68-B04E-9B13-BA17835AA684}" type="slidenum">
              <a:rPr lang="en-US" smtClean="0"/>
              <a:t>‹#›</a:t>
            </a:fld>
            <a:endParaRPr lang="en-US"/>
          </a:p>
        </p:txBody>
      </p:sp>
    </p:spTree>
    <p:extLst>
      <p:ext uri="{BB962C8B-B14F-4D97-AF65-F5344CB8AC3E}">
        <p14:creationId xmlns:p14="http://schemas.microsoft.com/office/powerpoint/2010/main" val="3539713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A495537F-8FBA-9F48-ACA1-45A7C7173FE0}" type="slidenum">
              <a:rPr lang="it-IT"/>
              <a:pPr eaLnBrk="1" hangingPunct="1"/>
              <a:t>28</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7CFCF50A-0CD8-AB4F-BFE6-86992BD2A2B4}" type="slidenum">
              <a:rPr lang="it-IT"/>
              <a:pPr eaLnBrk="1" hangingPunct="1"/>
              <a:t>29</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7656F9FB-4FC1-DB42-BD4A-98A8E5EBACD4}" type="slidenum">
              <a:rPr lang="it-IT"/>
              <a:pPr eaLnBrk="1" hangingPunct="1"/>
              <a:t>30</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A351EB39-07B9-194F-A105-4A6CCAEB466E}" type="slidenum">
              <a:rPr lang="it-IT"/>
              <a:pPr eaLnBrk="1" hangingPunct="1"/>
              <a:t>32</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40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F53196BB-321C-D044-9052-45C4090306FD}" type="slidenum">
              <a:rPr lang="it-IT"/>
              <a:pPr eaLnBrk="1" hangingPunct="1"/>
              <a:t>33</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60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2E178E32-884B-364E-BCCB-1EEB78EE7E8F}" type="slidenum">
              <a:rPr lang="it-IT"/>
              <a:pPr eaLnBrk="1" hangingPunct="1"/>
              <a:t>35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5FFB6DC9-DFF6-D741-86A1-5B8CE6FB77E1}" type="slidenum">
              <a:rPr lang="it-IT"/>
              <a:pPr eaLnBrk="1" hangingPunct="1"/>
              <a:t>36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C2F6D65B-5710-814E-9E36-4A0CF9985E97}" type="slidenum">
              <a:rPr lang="it-IT"/>
              <a:pPr eaLnBrk="1" hangingPunct="1"/>
              <a:t>37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54F47760-CC24-2945-82CD-0FC02B8BAE8F}" type="slidenum">
              <a:rPr lang="it-IT"/>
              <a:pPr eaLnBrk="1" hangingPunct="1"/>
              <a:t>38</a:t>
            </a:fld>
            <a:endParaRPr lang="it-IT"/>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it-IT">
              <a:latin typeface="Times New Roman"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74C19811-D0A0-B747-98DB-8EFB1E578D4A}" type="slidenum">
              <a:rPr lang="it-IT"/>
              <a:pPr eaLnBrk="1" hangingPunct="1"/>
              <a:t>39</a:t>
            </a:fld>
            <a:endParaRPr lang="it-IT"/>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it-IT">
              <a:latin typeface="Times New Roman"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F9319-5C68-B04E-9B13-BA17835AA684}" type="slidenum">
              <a:rPr lang="en-US" smtClean="0"/>
              <a:t>2</a:t>
            </a:fld>
            <a:endParaRPr lang="en-US"/>
          </a:p>
        </p:txBody>
      </p:sp>
    </p:spTree>
    <p:extLst>
      <p:ext uri="{BB962C8B-B14F-4D97-AF65-F5344CB8AC3E}">
        <p14:creationId xmlns:p14="http://schemas.microsoft.com/office/powerpoint/2010/main" val="263566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2C1C3F05-B36B-1544-BA8D-52418BD564B4}" type="slidenum">
              <a:rPr lang="it-IT"/>
              <a:pPr eaLnBrk="1" hangingPunct="1"/>
              <a:t>40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C5052247-B8A6-2347-BF9D-D7A0E2945464}" type="slidenum">
              <a:rPr lang="it-IT"/>
              <a:pPr eaLnBrk="1" hangingPunct="1"/>
              <a:t>41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08BDE109-1AF6-194C-9B6D-5754D3003AAC}" type="slidenum">
              <a:rPr lang="it-IT"/>
              <a:pPr eaLnBrk="1" hangingPunct="1"/>
              <a:t>42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43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46</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48</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49</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50</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52</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7CBE43-7C50-4D42-845D-665BC8C86112}" type="slidenum">
              <a:rPr lang="it-IT" smtClean="0"/>
              <a:pPr/>
              <a:t>54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93035B85-24BB-0E4E-B4B8-6FB893E9DB6D}" type="slidenum">
              <a:rPr lang="it-IT"/>
              <a:pPr eaLnBrk="1" hangingPunct="1"/>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7CBE43-7C50-4D42-845D-665BC8C86112}" type="slidenum">
              <a:rPr lang="it-IT" smtClean="0"/>
              <a:pPr/>
              <a:t>55</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7CBE43-7C50-4D42-845D-665BC8C86112}" type="slidenum">
              <a:rPr lang="it-IT" smtClean="0"/>
              <a:pPr/>
              <a:t>60</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37CBE43-7C50-4D42-845D-665BC8C86112}" type="slidenum">
              <a:rPr lang="it-IT" smtClean="0"/>
              <a:pPr/>
              <a:t>61</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for instance, curiosity is a trait, and people might express it in behaviors ranging from talking to new persons every day to climbing a mountain. Genes do not directly cause this specific behavior, which represents a choice that people consciously and rationally made (unless they are affected by mental illness) on the basis of a mix between biological make up, past experience and interests and goals for the future </a:t>
            </a:r>
          </a:p>
          <a:p>
            <a:endParaRPr lang="en-US" dirty="0"/>
          </a:p>
        </p:txBody>
      </p:sp>
      <p:sp>
        <p:nvSpPr>
          <p:cNvPr id="4" name="Slide Number Placeholder 3"/>
          <p:cNvSpPr>
            <a:spLocks noGrp="1"/>
          </p:cNvSpPr>
          <p:nvPr>
            <p:ph type="sldNum" sz="quarter" idx="10"/>
          </p:nvPr>
        </p:nvSpPr>
        <p:spPr/>
        <p:txBody>
          <a:bodyPr/>
          <a:lstStyle/>
          <a:p>
            <a:fld id="{7FDF9319-5C68-B04E-9B13-BA17835AA684}" type="slidenum">
              <a:rPr lang="en-US" smtClean="0"/>
              <a:t>62</a:t>
            </a:fld>
            <a:endParaRPr lang="en-US"/>
          </a:p>
        </p:txBody>
      </p:sp>
    </p:spTree>
    <p:extLst>
      <p:ext uri="{BB962C8B-B14F-4D97-AF65-F5344CB8AC3E}">
        <p14:creationId xmlns:p14="http://schemas.microsoft.com/office/powerpoint/2010/main" val="388597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8AA5567C-3E85-9842-9A6D-4461FBBB451F}" type="slidenum">
              <a:rPr lang="it-IT"/>
              <a:pPr eaLnBrk="1" hangingPunct="1"/>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fld id="{192AC660-075C-E748-9D41-CEB0BA139942}" type="slidenum">
              <a:rPr lang="it-IT"/>
              <a:pPr eaLnBrk="1" hangingPunct="1"/>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B87623B-DFEA-4074-B694-9A413A22BE53}" type="slidenum">
              <a:rPr lang="it-IT" smtClean="0"/>
              <a:pPr/>
              <a:t>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atin typeface="Times New Roman"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a:ln/>
        </p:spPr>
        <p:txBody>
          <a:bodyPr/>
          <a:lstStyle/>
          <a:p>
            <a:r>
              <a:rPr lang="en-US" dirty="0" smtClean="0"/>
              <a:t>S</a:t>
            </a:r>
            <a:r>
              <a:rPr lang="it-IT" dirty="0" smtClean="0"/>
              <a:t>chiavo</a:t>
            </a:r>
            <a:r>
              <a:rPr lang="it-IT" baseline="0" dirty="0" smtClean="0"/>
              <a:t> case: Terry Schiavo </a:t>
            </a:r>
            <a:r>
              <a:rPr lang="it-IT" baseline="0" dirty="0" err="1" smtClean="0"/>
              <a:t>was</a:t>
            </a:r>
            <a:r>
              <a:rPr lang="it-IT" baseline="0" dirty="0" smtClean="0"/>
              <a:t> an American woman </a:t>
            </a:r>
            <a:r>
              <a:rPr lang="it-IT" baseline="0" dirty="0" err="1" smtClean="0"/>
              <a:t>who</a:t>
            </a:r>
            <a:r>
              <a:rPr lang="it-IT" baseline="0" dirty="0" smtClean="0"/>
              <a:t> </a:t>
            </a:r>
            <a:r>
              <a:rPr lang="it-IT" baseline="0" dirty="0" err="1" smtClean="0"/>
              <a:t>was</a:t>
            </a:r>
            <a:r>
              <a:rPr lang="it-IT" baseline="0" dirty="0" smtClean="0"/>
              <a:t> </a:t>
            </a:r>
            <a:r>
              <a:rPr lang="it-IT" baseline="0" dirty="0" err="1" smtClean="0"/>
              <a:t>diagnosed</a:t>
            </a:r>
            <a:r>
              <a:rPr lang="it-IT" baseline="0" dirty="0" smtClean="0"/>
              <a:t> by </a:t>
            </a:r>
            <a:r>
              <a:rPr lang="it-IT" baseline="0" dirty="0" err="1" smtClean="0"/>
              <a:t>doctors</a:t>
            </a:r>
            <a:r>
              <a:rPr lang="it-IT" baseline="0" dirty="0" smtClean="0"/>
              <a:t> </a:t>
            </a:r>
            <a:r>
              <a:rPr lang="it-IT" baseline="0" dirty="0" err="1" smtClean="0"/>
              <a:t>as</a:t>
            </a:r>
            <a:r>
              <a:rPr lang="it-IT" baseline="0" dirty="0" smtClean="0"/>
              <a:t> </a:t>
            </a:r>
            <a:r>
              <a:rPr lang="it-IT" baseline="0" dirty="0" err="1" smtClean="0"/>
              <a:t>being</a:t>
            </a:r>
            <a:r>
              <a:rPr lang="it-IT" baseline="0" dirty="0" smtClean="0"/>
              <a:t> in a </a:t>
            </a:r>
            <a:r>
              <a:rPr lang="it-IT" baseline="0" dirty="0" err="1" smtClean="0"/>
              <a:t>persistent</a:t>
            </a:r>
            <a:r>
              <a:rPr lang="it-IT" baseline="0" dirty="0" smtClean="0"/>
              <a:t> vegetative state. </a:t>
            </a:r>
            <a:r>
              <a:rPr lang="it-IT" baseline="0" dirty="0" err="1" smtClean="0"/>
              <a:t>Her</a:t>
            </a:r>
            <a:r>
              <a:rPr lang="it-IT" baseline="0" dirty="0" smtClean="0"/>
              <a:t> </a:t>
            </a:r>
            <a:r>
              <a:rPr lang="it-IT" baseline="0" dirty="0" err="1" smtClean="0"/>
              <a:t>husband</a:t>
            </a:r>
            <a:r>
              <a:rPr lang="it-IT" baseline="0" dirty="0" smtClean="0"/>
              <a:t> </a:t>
            </a:r>
            <a:r>
              <a:rPr lang="it-IT" baseline="0" dirty="0" err="1" smtClean="0"/>
              <a:t>wanted</a:t>
            </a:r>
            <a:r>
              <a:rPr lang="it-IT" baseline="0" dirty="0" smtClean="0"/>
              <a:t> to </a:t>
            </a:r>
            <a:r>
              <a:rPr lang="it-IT" baseline="0" dirty="0" err="1" smtClean="0"/>
              <a:t>withdraw</a:t>
            </a:r>
            <a:r>
              <a:rPr lang="it-IT" baseline="0" dirty="0" smtClean="0"/>
              <a:t> life </a:t>
            </a:r>
            <a:r>
              <a:rPr lang="it-IT" baseline="0" dirty="0" err="1" smtClean="0"/>
              <a:t>support</a:t>
            </a:r>
            <a:r>
              <a:rPr lang="it-IT" baseline="0" dirty="0" smtClean="0"/>
              <a:t> </a:t>
            </a:r>
            <a:r>
              <a:rPr lang="it-IT" baseline="0" dirty="0" err="1" smtClean="0"/>
              <a:t>but</a:t>
            </a:r>
            <a:r>
              <a:rPr lang="it-IT" baseline="0" dirty="0" smtClean="0"/>
              <a:t> the </a:t>
            </a:r>
            <a:r>
              <a:rPr lang="it-IT" baseline="0" dirty="0" err="1" smtClean="0"/>
              <a:t>woman’s</a:t>
            </a:r>
            <a:r>
              <a:rPr lang="it-IT" baseline="0" dirty="0" smtClean="0"/>
              <a:t> </a:t>
            </a:r>
            <a:r>
              <a:rPr lang="it-IT" baseline="0" dirty="0" err="1" smtClean="0"/>
              <a:t>parents</a:t>
            </a:r>
            <a:r>
              <a:rPr lang="it-IT" baseline="0" dirty="0" smtClean="0"/>
              <a:t> </a:t>
            </a:r>
            <a:r>
              <a:rPr lang="it-IT" baseline="0" dirty="0" err="1" smtClean="0"/>
              <a:t>were</a:t>
            </a:r>
            <a:r>
              <a:rPr lang="it-IT" baseline="0" dirty="0" smtClean="0"/>
              <a:t> </a:t>
            </a:r>
            <a:r>
              <a:rPr lang="it-IT" baseline="0" dirty="0" err="1" smtClean="0"/>
              <a:t>convinced</a:t>
            </a:r>
            <a:r>
              <a:rPr lang="it-IT" baseline="0" dirty="0" smtClean="0"/>
              <a:t> </a:t>
            </a:r>
            <a:r>
              <a:rPr lang="it-IT" baseline="0" dirty="0" err="1" smtClean="0"/>
              <a:t>that</a:t>
            </a:r>
            <a:r>
              <a:rPr lang="it-IT" baseline="0" dirty="0" smtClean="0"/>
              <a:t> </a:t>
            </a:r>
            <a:r>
              <a:rPr lang="it-IT" baseline="0" dirty="0" err="1" smtClean="0"/>
              <a:t>shw</a:t>
            </a:r>
            <a:r>
              <a:rPr lang="it-IT" baseline="0" dirty="0" smtClean="0"/>
              <a:t> </a:t>
            </a:r>
            <a:r>
              <a:rPr lang="it-IT" baseline="0" dirty="0" err="1" smtClean="0"/>
              <a:t>was</a:t>
            </a:r>
            <a:r>
              <a:rPr lang="it-IT" baseline="0" dirty="0" smtClean="0"/>
              <a:t> </a:t>
            </a:r>
            <a:r>
              <a:rPr lang="it-IT" baseline="0" dirty="0" err="1" smtClean="0"/>
              <a:t>still</a:t>
            </a:r>
            <a:r>
              <a:rPr lang="it-IT" baseline="0" dirty="0" smtClean="0"/>
              <a:t> </a:t>
            </a:r>
            <a:r>
              <a:rPr lang="it-IT" baseline="0" dirty="0" err="1" smtClean="0"/>
              <a:t>aware</a:t>
            </a:r>
            <a:r>
              <a:rPr lang="it-IT" baseline="0" dirty="0" smtClean="0"/>
              <a:t> and </a:t>
            </a:r>
            <a:r>
              <a:rPr lang="it-IT" baseline="0" dirty="0" err="1" smtClean="0"/>
              <a:t>they</a:t>
            </a:r>
            <a:r>
              <a:rPr lang="it-IT" baseline="0" dirty="0" smtClean="0"/>
              <a:t> </a:t>
            </a:r>
            <a:r>
              <a:rPr lang="it-IT" baseline="0" dirty="0" err="1" smtClean="0"/>
              <a:t>strongly</a:t>
            </a:r>
            <a:r>
              <a:rPr lang="it-IT" baseline="0" dirty="0" smtClean="0"/>
              <a:t> </a:t>
            </a:r>
            <a:r>
              <a:rPr lang="it-IT" baseline="0" dirty="0" err="1" smtClean="0"/>
              <a:t>opposed</a:t>
            </a:r>
            <a:r>
              <a:rPr lang="it-IT" baseline="0" dirty="0" smtClean="0"/>
              <a:t> to the </a:t>
            </a:r>
            <a:r>
              <a:rPr lang="it-IT" baseline="0" dirty="0" err="1" smtClean="0"/>
              <a:t>termination</a:t>
            </a:r>
            <a:r>
              <a:rPr lang="it-IT" baseline="0" dirty="0" smtClean="0"/>
              <a:t> of the </a:t>
            </a:r>
            <a:r>
              <a:rPr lang="it-IT" baseline="0" dirty="0" err="1" smtClean="0"/>
              <a:t>sustaining</a:t>
            </a:r>
            <a:r>
              <a:rPr lang="it-IT" baseline="0" dirty="0" smtClean="0"/>
              <a:t> treatment.</a:t>
            </a:r>
          </a:p>
          <a:p>
            <a:r>
              <a:rPr lang="it-IT" baseline="0" dirty="0" smtClean="0"/>
              <a:t>In 2005, a </a:t>
            </a:r>
            <a:r>
              <a:rPr lang="it-IT" baseline="0" dirty="0" err="1" smtClean="0"/>
              <a:t>judge</a:t>
            </a:r>
            <a:r>
              <a:rPr lang="it-IT" baseline="0" dirty="0" smtClean="0"/>
              <a:t> </a:t>
            </a:r>
            <a:r>
              <a:rPr lang="it-IT" baseline="0" dirty="0" err="1" smtClean="0"/>
              <a:t>ordered</a:t>
            </a:r>
            <a:r>
              <a:rPr lang="it-IT" baseline="0" dirty="0" smtClean="0"/>
              <a:t> the </a:t>
            </a:r>
            <a:r>
              <a:rPr lang="it-IT" baseline="0" dirty="0" err="1" smtClean="0"/>
              <a:t>removal</a:t>
            </a:r>
            <a:r>
              <a:rPr lang="it-IT" baseline="0" dirty="0" smtClean="0"/>
              <a:t> of Terry’s </a:t>
            </a:r>
            <a:r>
              <a:rPr lang="it-IT" baseline="0" dirty="0" err="1" smtClean="0"/>
              <a:t>fedding</a:t>
            </a:r>
            <a:r>
              <a:rPr lang="it-IT" baseline="0" dirty="0" smtClean="0"/>
              <a:t> tube, </a:t>
            </a:r>
            <a:r>
              <a:rPr lang="it-IT" baseline="0" dirty="0" err="1" smtClean="0"/>
              <a:t>but</a:t>
            </a:r>
            <a:r>
              <a:rPr lang="it-IT" baseline="0" dirty="0" smtClean="0"/>
              <a:t> </a:t>
            </a:r>
            <a:r>
              <a:rPr lang="it-IT" baseline="0" dirty="0" err="1" smtClean="0"/>
              <a:t>several</a:t>
            </a:r>
            <a:r>
              <a:rPr lang="it-IT" baseline="0" dirty="0" smtClean="0"/>
              <a:t> </a:t>
            </a:r>
            <a:r>
              <a:rPr lang="it-IT" baseline="0" dirty="0" err="1" smtClean="0"/>
              <a:t>appeals</a:t>
            </a:r>
            <a:r>
              <a:rPr lang="it-IT" baseline="0" dirty="0" smtClean="0"/>
              <a:t> and </a:t>
            </a:r>
            <a:r>
              <a:rPr lang="it-IT" baseline="0" dirty="0" err="1" smtClean="0"/>
              <a:t>federal</a:t>
            </a:r>
            <a:r>
              <a:rPr lang="it-IT" baseline="0" dirty="0" smtClean="0"/>
              <a:t> </a:t>
            </a:r>
            <a:r>
              <a:rPr lang="it-IT" baseline="0" dirty="0" err="1" smtClean="0"/>
              <a:t>government</a:t>
            </a:r>
            <a:r>
              <a:rPr lang="it-IT" baseline="0" dirty="0" smtClean="0"/>
              <a:t> </a:t>
            </a:r>
            <a:r>
              <a:rPr lang="it-IT" baseline="0" dirty="0" err="1" smtClean="0"/>
              <a:t>intervention</a:t>
            </a:r>
            <a:r>
              <a:rPr lang="it-IT" baseline="0" dirty="0" smtClean="0"/>
              <a:t> </a:t>
            </a:r>
            <a:r>
              <a:rPr lang="it-IT" baseline="0" dirty="0" err="1" smtClean="0"/>
              <a:t>followed</a:t>
            </a:r>
            <a:r>
              <a:rPr lang="it-IT" baseline="0" dirty="0" smtClean="0"/>
              <a:t>, </a:t>
            </a:r>
            <a:r>
              <a:rPr lang="it-IT" baseline="0" dirty="0" err="1" smtClean="0"/>
              <a:t>including</a:t>
            </a:r>
            <a:r>
              <a:rPr lang="it-IT" baseline="0" dirty="0" smtClean="0"/>
              <a:t> George Bush </a:t>
            </a:r>
            <a:r>
              <a:rPr lang="it-IT" baseline="0" dirty="0" err="1" smtClean="0"/>
              <a:t>signing</a:t>
            </a:r>
            <a:r>
              <a:rPr lang="it-IT" baseline="0" dirty="0" smtClean="0"/>
              <a:t> </a:t>
            </a:r>
            <a:r>
              <a:rPr lang="it-IT" baseline="0" dirty="0" err="1" smtClean="0"/>
              <a:t>legislation</a:t>
            </a:r>
            <a:r>
              <a:rPr lang="it-IT" baseline="0" dirty="0" smtClean="0"/>
              <a:t> </a:t>
            </a:r>
            <a:r>
              <a:rPr lang="it-IT" baseline="0" dirty="0" err="1" smtClean="0"/>
              <a:t>designed</a:t>
            </a:r>
            <a:r>
              <a:rPr lang="it-IT" baseline="0" dirty="0" smtClean="0"/>
              <a:t> to </a:t>
            </a:r>
            <a:r>
              <a:rPr lang="it-IT" baseline="0" dirty="0" err="1" smtClean="0"/>
              <a:t>keep</a:t>
            </a:r>
            <a:r>
              <a:rPr lang="it-IT" baseline="0" dirty="0" smtClean="0"/>
              <a:t> </a:t>
            </a:r>
            <a:r>
              <a:rPr lang="it-IT" baseline="0" dirty="0" err="1" smtClean="0"/>
              <a:t>her</a:t>
            </a:r>
            <a:r>
              <a:rPr lang="it-IT" baseline="0" dirty="0" smtClean="0"/>
              <a:t> </a:t>
            </a:r>
            <a:r>
              <a:rPr lang="it-IT" baseline="0" dirty="0" err="1" smtClean="0"/>
              <a:t>alive</a:t>
            </a:r>
            <a:r>
              <a:rPr lang="it-IT" baseline="0" dirty="0" smtClean="0"/>
              <a:t>.</a:t>
            </a:r>
          </a:p>
        </p:txBody>
      </p:sp>
      <p:sp>
        <p:nvSpPr>
          <p:cNvPr id="76804" name="Segnaposto numero diapositiva 3"/>
          <p:cNvSpPr>
            <a:spLocks noGrp="1"/>
          </p:cNvSpPr>
          <p:nvPr>
            <p:ph type="sldNum" sz="quarter" idx="5"/>
          </p:nvPr>
        </p:nvSpPr>
        <p:spPr>
          <a:noFill/>
        </p:spPr>
        <p:txBody>
          <a:bodyPr/>
          <a:lstStyle/>
          <a:p>
            <a:fld id="{A873ED80-7B5E-4CD1-8C04-B6677DE23A94}"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C8E4890-6F92-4552-88B5-61E3D732C03E}" type="slidenum">
              <a:rPr lang="it-IT" smtClean="0"/>
              <a:pPr/>
              <a:t>24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5/28/13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5/28/13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5/28/13</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5/28/13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5/28/13</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unipv-lawtech.eu/lang1/index.html"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hyperlink" Target="http://www.thewarriorgene.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Nature_versus_nurture" TargetMode="External"/><Relationship Id="rId4" Type="http://schemas.openxmlformats.org/officeDocument/2006/relationships/hyperlink" Target="http://en.wikipedia.org/wiki/Biology" TargetMode="External"/><Relationship Id="rId5" Type="http://schemas.openxmlformats.org/officeDocument/2006/relationships/hyperlink" Target="http://en.wikipedia.org/wiki/Genetics" TargetMode="External"/><Relationship Id="rId6" Type="http://schemas.openxmlformats.org/officeDocument/2006/relationships/hyperlink" Target="http://en.wikipedia.org/wiki/Psychology" TargetMode="External"/><Relationship Id="rId7" Type="http://schemas.openxmlformats.org/officeDocument/2006/relationships/hyperlink" Target="http://en.wikipedia.org/wiki/Statistics"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sMfWSGi3Y2k" TargetMode="External"/><Relationship Id="rId4" Type="http://schemas.openxmlformats.org/officeDocument/2006/relationships/hyperlink" Target="http://www.familytreedna.com/landing/warrior-gene.aspx" TargetMode="External"/><Relationship Id="rId1" Type="http://schemas.openxmlformats.org/officeDocument/2006/relationships/slideLayout" Target="../slideLayouts/slideLayout13.xml"/><Relationship Id="rId2" Type="http://schemas.openxmlformats.org/officeDocument/2006/relationships/hyperlink" Target="http://topdocumentaryfilms.com/born-rage-inside-warrior-gen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wneuro.org/" TargetMode="External"/><Relationship Id="rId4" Type="http://schemas.openxmlformats.org/officeDocument/2006/relationships/hyperlink" Target="http://lawneuro.org/blog/" TargetMode="External"/><Relationship Id="rId5" Type="http://schemas.openxmlformats.org/officeDocument/2006/relationships/hyperlink" Target="http://www.adamkolber.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134208" y="1311164"/>
            <a:ext cx="5307602" cy="3197956"/>
          </a:xfrm>
        </p:spPr>
        <p:txBody>
          <a:bodyPr>
            <a:normAutofit fontScale="90000"/>
          </a:bodyPr>
          <a:lstStyle/>
          <a:p>
            <a:r>
              <a:rPr lang="it-IT" b="1" dirty="0" smtClean="0">
                <a:solidFill>
                  <a:srgbClr val="FFD5D5"/>
                </a:solidFill>
                <a:latin typeface="Big Caslon"/>
                <a:cs typeface="Big Caslon"/>
              </a:rPr>
              <a:t>NEUROSCIENCE, BEHAVIORAL GENETICS AND THE LAW.</a:t>
            </a:r>
            <a:r>
              <a:rPr lang="it-IT" b="1" dirty="0" smtClean="0">
                <a:solidFill>
                  <a:schemeClr val="tx1"/>
                </a:solidFill>
              </a:rPr>
              <a:t/>
            </a:r>
            <a:br>
              <a:rPr lang="it-IT" b="1" dirty="0" smtClean="0">
                <a:solidFill>
                  <a:schemeClr val="tx1"/>
                </a:solidFill>
              </a:rPr>
            </a:br>
            <a:endParaRPr lang="it-IT" b="1" dirty="0">
              <a:solidFill>
                <a:schemeClr val="tx1"/>
              </a:solidFill>
            </a:endParaRPr>
          </a:p>
        </p:txBody>
      </p:sp>
      <p:sp>
        <p:nvSpPr>
          <p:cNvPr id="3" name="Sottotitolo 2"/>
          <p:cNvSpPr>
            <a:spLocks noGrp="1"/>
          </p:cNvSpPr>
          <p:nvPr>
            <p:ph type="subTitle" idx="1"/>
          </p:nvPr>
        </p:nvSpPr>
        <p:spPr>
          <a:xfrm>
            <a:off x="683568" y="4509120"/>
            <a:ext cx="8273008" cy="2112640"/>
          </a:xfrm>
        </p:spPr>
        <p:txBody>
          <a:bodyPr>
            <a:normAutofit fontScale="92500" lnSpcReduction="10000"/>
          </a:bodyPr>
          <a:lstStyle/>
          <a:p>
            <a:pPr algn="r"/>
            <a:endParaRPr lang="it-IT" sz="2800" b="1" dirty="0" smtClean="0"/>
          </a:p>
          <a:p>
            <a:pPr algn="r"/>
            <a:endParaRPr lang="it-IT" sz="2800" b="1" dirty="0"/>
          </a:p>
          <a:p>
            <a:pPr algn="r"/>
            <a:endParaRPr lang="it-IT" sz="2800" b="1" dirty="0" smtClean="0"/>
          </a:p>
          <a:p>
            <a:pPr algn="r"/>
            <a:r>
              <a:rPr lang="it-IT" sz="3000" b="1" dirty="0" smtClean="0">
                <a:latin typeface="Big Caslon"/>
                <a:cs typeface="Big Caslon"/>
              </a:rPr>
              <a:t>Barbara Bottalico</a:t>
            </a:r>
          </a:p>
          <a:p>
            <a:pPr algn="r"/>
            <a:r>
              <a:rPr lang="en-US" sz="2200" dirty="0" smtClean="0">
                <a:latin typeface="Big Caslon"/>
                <a:cs typeface="Big Caslon"/>
              </a:rPr>
              <a:t>b</a:t>
            </a:r>
            <a:r>
              <a:rPr lang="it-IT" sz="2200" dirty="0" err="1" smtClean="0">
                <a:latin typeface="Big Caslon"/>
                <a:cs typeface="Big Caslon"/>
              </a:rPr>
              <a:t>arbara.bottalico@unipv-lawtech.eu</a:t>
            </a:r>
            <a:endParaRPr lang="it-IT" sz="2200" dirty="0" smtClean="0">
              <a:latin typeface="Big Caslon"/>
              <a:cs typeface="Big Caslon"/>
            </a:endParaRPr>
          </a:p>
          <a:p>
            <a:pPr algn="r"/>
            <a:r>
              <a:rPr lang="it-IT" sz="1900" dirty="0" smtClean="0"/>
              <a:t> </a:t>
            </a:r>
          </a:p>
          <a:p>
            <a:pPr algn="r"/>
            <a:endParaRPr lang="it-IT" sz="1900" dirty="0" smtClean="0"/>
          </a:p>
        </p:txBody>
      </p:sp>
      <p:sp>
        <p:nvSpPr>
          <p:cNvPr id="4" name="CasellaDiTesto 3"/>
          <p:cNvSpPr txBox="1"/>
          <p:nvPr/>
        </p:nvSpPr>
        <p:spPr>
          <a:xfrm>
            <a:off x="478717" y="245843"/>
            <a:ext cx="6336704" cy="1200329"/>
          </a:xfrm>
          <a:prstGeom prst="rect">
            <a:avLst/>
          </a:prstGeom>
          <a:noFill/>
        </p:spPr>
        <p:txBody>
          <a:bodyPr wrap="square" rtlCol="0">
            <a:spAutoFit/>
          </a:bodyPr>
          <a:lstStyle/>
          <a:p>
            <a:r>
              <a:rPr lang="en-US" b="1" dirty="0">
                <a:latin typeface="Big Caslon"/>
                <a:cs typeface="Big Caslon"/>
              </a:rPr>
              <a:t>Brain imaging and </a:t>
            </a:r>
            <a:endParaRPr lang="en-US" b="1" dirty="0" smtClean="0">
              <a:latin typeface="Big Caslon"/>
              <a:cs typeface="Big Caslon"/>
            </a:endParaRPr>
          </a:p>
          <a:p>
            <a:r>
              <a:rPr lang="en-US" b="1" dirty="0" smtClean="0">
                <a:latin typeface="Big Caslon"/>
                <a:cs typeface="Big Caslon"/>
              </a:rPr>
              <a:t>cognitive neuroscience </a:t>
            </a:r>
          </a:p>
          <a:p>
            <a:r>
              <a:rPr lang="en-US" b="1" dirty="0" err="1" smtClean="0">
                <a:latin typeface="Big Caslon"/>
                <a:cs typeface="Big Caslon"/>
              </a:rPr>
              <a:t>Erice</a:t>
            </a:r>
            <a:r>
              <a:rPr lang="en-US" b="1" dirty="0" smtClean="0">
                <a:latin typeface="Big Caslon"/>
                <a:cs typeface="Big Caslon"/>
              </a:rPr>
              <a:t> </a:t>
            </a:r>
            <a:r>
              <a:rPr lang="en-US" b="1" dirty="0">
                <a:latin typeface="Big Caslon"/>
                <a:cs typeface="Big Caslon"/>
              </a:rPr>
              <a:t>2013</a:t>
            </a:r>
          </a:p>
          <a:p>
            <a:pPr algn="ctr"/>
            <a:endParaRPr lang="it-IT" b="1" dirty="0"/>
          </a:p>
        </p:txBody>
      </p:sp>
    </p:spTree>
    <p:extLst>
      <p:ext uri="{BB962C8B-B14F-4D97-AF65-F5344CB8AC3E}">
        <p14:creationId xmlns:p14="http://schemas.microsoft.com/office/powerpoint/2010/main" val="21459363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1" descr="FeedingTubeCongressman.gif"/>
          <p:cNvPicPr>
            <a:picLocks noChangeAspect="1"/>
          </p:cNvPicPr>
          <p:nvPr/>
        </p:nvPicPr>
        <p:blipFill>
          <a:blip r:embed="rId3" cstate="print"/>
          <a:srcRect/>
          <a:stretch>
            <a:fillRect/>
          </a:stretch>
        </p:blipFill>
        <p:spPr bwMode="auto">
          <a:xfrm>
            <a:off x="0" y="0"/>
            <a:ext cx="9144000" cy="6381328"/>
          </a:xfrm>
          <a:prstGeom prst="rect">
            <a:avLst/>
          </a:prstGeom>
          <a:noFill/>
          <a:ln w="9525">
            <a:noFill/>
            <a:miter lim="800000"/>
            <a:headEnd/>
            <a:tailEnd/>
          </a:ln>
        </p:spPr>
      </p:pic>
      <p:sp>
        <p:nvSpPr>
          <p:cNvPr id="36867" name="CasellaDiTesto 2"/>
          <p:cNvSpPr txBox="1">
            <a:spLocks noChangeArrowheads="1"/>
          </p:cNvSpPr>
          <p:nvPr/>
        </p:nvSpPr>
        <p:spPr bwMode="auto">
          <a:xfrm>
            <a:off x="5214938" y="6396038"/>
            <a:ext cx="3357562" cy="400050"/>
          </a:xfrm>
          <a:prstGeom prst="rect">
            <a:avLst/>
          </a:prstGeom>
          <a:noFill/>
          <a:ln w="9525">
            <a:noFill/>
            <a:miter lim="800000"/>
            <a:headEnd/>
            <a:tailEnd/>
          </a:ln>
        </p:spPr>
        <p:txBody>
          <a:bodyPr>
            <a:spAutoFit/>
          </a:bodyPr>
          <a:lstStyle/>
          <a:p>
            <a:pPr algn="r"/>
            <a:r>
              <a:rPr lang="it-IT" sz="2000"/>
              <a:t>source: NYT, 26.03.2005</a:t>
            </a:r>
          </a:p>
        </p:txBody>
      </p:sp>
    </p:spTree>
    <p:extLst>
      <p:ext uri="{BB962C8B-B14F-4D97-AF65-F5344CB8AC3E}">
        <p14:creationId xmlns:p14="http://schemas.microsoft.com/office/powerpoint/2010/main" val="37098124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2900"/>
            <a:ext cx="6508377" cy="1143000"/>
          </a:xfrm>
        </p:spPr>
        <p:txBody>
          <a:bodyPr>
            <a:normAutofit fontScale="90000"/>
          </a:bodyPr>
          <a:lstStyle/>
          <a:p>
            <a:pPr algn="ctr"/>
            <a:r>
              <a:rPr lang="en-US" b="1" dirty="0" smtClean="0">
                <a:latin typeface="Big Caslon"/>
                <a:cs typeface="Big Caslon"/>
              </a:rPr>
              <a:t>2</a:t>
            </a:r>
            <a:r>
              <a:rPr lang="en-US" sz="4000" b="1" dirty="0" smtClean="0">
                <a:latin typeface="Big Caslon"/>
                <a:cs typeface="Big Caslon"/>
              </a:rPr>
              <a:t>) Neuroscience and Pain Assessment</a:t>
            </a:r>
            <a:endParaRPr lang="en-US" sz="4000" b="1" dirty="0">
              <a:latin typeface="Big Caslon"/>
              <a:cs typeface="Big Caslon"/>
            </a:endParaRPr>
          </a:p>
        </p:txBody>
      </p:sp>
      <p:sp>
        <p:nvSpPr>
          <p:cNvPr id="3" name="Content Placeholder 2"/>
          <p:cNvSpPr>
            <a:spLocks noGrp="1"/>
          </p:cNvSpPr>
          <p:nvPr>
            <p:ph idx="1"/>
          </p:nvPr>
        </p:nvSpPr>
        <p:spPr>
          <a:xfrm>
            <a:off x="517238" y="3208347"/>
            <a:ext cx="7612064" cy="1718194"/>
          </a:xfrm>
        </p:spPr>
        <p:txBody>
          <a:bodyPr>
            <a:normAutofit lnSpcReduction="10000"/>
          </a:bodyPr>
          <a:lstStyle/>
          <a:p>
            <a:r>
              <a:rPr lang="en-US" sz="2400" dirty="0" smtClean="0"/>
              <a:t>Pain is perceived by the brain</a:t>
            </a:r>
          </a:p>
          <a:p>
            <a:r>
              <a:rPr lang="en-US" sz="2400" dirty="0" smtClean="0"/>
              <a:t>No feasible tests or procedures which can objectively determine if chronic pain is present and it magnitude</a:t>
            </a:r>
            <a:endParaRPr lang="en-US" sz="2400" dirty="0"/>
          </a:p>
        </p:txBody>
      </p:sp>
      <p:sp>
        <p:nvSpPr>
          <p:cNvPr id="4" name="Down Arrow 3"/>
          <p:cNvSpPr/>
          <p:nvPr/>
        </p:nvSpPr>
        <p:spPr>
          <a:xfrm>
            <a:off x="4788024" y="4941168"/>
            <a:ext cx="762000" cy="889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27584" y="5949280"/>
            <a:ext cx="7350125" cy="707886"/>
          </a:xfrm>
          <a:prstGeom prst="rect">
            <a:avLst/>
          </a:prstGeom>
          <a:noFill/>
        </p:spPr>
        <p:txBody>
          <a:bodyPr wrap="square" rtlCol="0">
            <a:spAutoFit/>
          </a:bodyPr>
          <a:lstStyle/>
          <a:p>
            <a:pPr algn="ctr"/>
            <a:r>
              <a:rPr lang="en-US" sz="2000" dirty="0" smtClean="0">
                <a:solidFill>
                  <a:srgbClr val="000000"/>
                </a:solidFill>
              </a:rPr>
              <a:t>WE HAVE TO RELY ON A </a:t>
            </a:r>
            <a:r>
              <a:rPr lang="en-US" sz="2000" u="sng" dirty="0" smtClean="0">
                <a:solidFill>
                  <a:srgbClr val="000000"/>
                </a:solidFill>
              </a:rPr>
              <a:t>SUBJECTIVE</a:t>
            </a:r>
            <a:r>
              <a:rPr lang="en-US" sz="2000" dirty="0" smtClean="0">
                <a:solidFill>
                  <a:srgbClr val="000000"/>
                </a:solidFill>
              </a:rPr>
              <a:t> EVALUATION OF THE CHRONIC PAIN BY THE PATIENT!</a:t>
            </a:r>
            <a:endParaRPr lang="en-US" sz="2000" dirty="0">
              <a:solidFill>
                <a:srgbClr val="000000"/>
              </a:solidFill>
            </a:endParaRPr>
          </a:p>
        </p:txBody>
      </p:sp>
      <p:sp>
        <p:nvSpPr>
          <p:cNvPr id="6" name="TextBox 5"/>
          <p:cNvSpPr txBox="1"/>
          <p:nvPr/>
        </p:nvSpPr>
        <p:spPr>
          <a:xfrm>
            <a:off x="251520" y="1844824"/>
            <a:ext cx="8712968" cy="1292662"/>
          </a:xfrm>
          <a:prstGeom prst="rect">
            <a:avLst/>
          </a:prstGeom>
          <a:noFill/>
        </p:spPr>
        <p:txBody>
          <a:bodyPr wrap="square" rtlCol="0">
            <a:spAutoFit/>
          </a:bodyPr>
          <a:lstStyle/>
          <a:p>
            <a:r>
              <a:rPr lang="en-US" sz="2000" dirty="0"/>
              <a:t>Back pain is the most common reason for filling worker compensation claim and accounts for 40% of absences from work, second only to the common </a:t>
            </a:r>
            <a:r>
              <a:rPr lang="de-DE" sz="2000" dirty="0" err="1"/>
              <a:t>cold</a:t>
            </a:r>
            <a:r>
              <a:rPr lang="de-DE" sz="2000" dirty="0"/>
              <a:t> </a:t>
            </a:r>
            <a:r>
              <a:rPr lang="de-DE" sz="2000" dirty="0" err="1"/>
              <a:t>as</a:t>
            </a:r>
            <a:r>
              <a:rPr lang="de-DE" sz="2000" dirty="0"/>
              <a:t> a </a:t>
            </a:r>
            <a:r>
              <a:rPr lang="de-DE" sz="2000" dirty="0" err="1"/>
              <a:t>cause</a:t>
            </a:r>
            <a:r>
              <a:rPr lang="de-DE" sz="2000" dirty="0"/>
              <a:t> </a:t>
            </a:r>
            <a:r>
              <a:rPr lang="de-DE" sz="2000" dirty="0" err="1"/>
              <a:t>for</a:t>
            </a:r>
            <a:r>
              <a:rPr lang="de-DE" sz="2000" dirty="0"/>
              <a:t> sick </a:t>
            </a:r>
            <a:r>
              <a:rPr lang="de-DE" sz="2000" dirty="0" err="1"/>
              <a:t>leave</a:t>
            </a:r>
            <a:r>
              <a:rPr lang="de-DE" sz="2000" dirty="0"/>
              <a:t> (Guo et al., 1999)</a:t>
            </a:r>
            <a:r>
              <a:rPr lang="de-DE" sz="2000" dirty="0">
                <a:solidFill>
                  <a:srgbClr val="F9E98E"/>
                </a:solidFill>
              </a:rPr>
              <a:t>.</a:t>
            </a:r>
          </a:p>
          <a:p>
            <a:endParaRPr lang="en-US" dirty="0"/>
          </a:p>
        </p:txBody>
      </p:sp>
    </p:spTree>
    <p:extLst>
      <p:ext uri="{BB962C8B-B14F-4D97-AF65-F5344CB8AC3E}">
        <p14:creationId xmlns:p14="http://schemas.microsoft.com/office/powerpoint/2010/main" val="3606085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Big Caslon"/>
                <a:cs typeface="Big Caslon"/>
              </a:rPr>
              <a:t>David Foster Wallace</a:t>
            </a:r>
            <a:br>
              <a:rPr lang="en-US" sz="4000" dirty="0" smtClean="0">
                <a:latin typeface="Big Caslon"/>
                <a:cs typeface="Big Caslon"/>
              </a:rPr>
            </a:br>
            <a:r>
              <a:rPr lang="en-US" sz="4000" dirty="0" smtClean="0">
                <a:latin typeface="Big Caslon"/>
                <a:cs typeface="Big Caslon"/>
              </a:rPr>
              <a:t>“Consider the lobster”</a:t>
            </a:r>
            <a:endParaRPr lang="en-US" sz="4000" dirty="0">
              <a:latin typeface="Big Caslon"/>
              <a:cs typeface="Big Caslon"/>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3200" i="1" dirty="0" smtClean="0"/>
              <a:t>“pain is a totally subjective mental experience, </a:t>
            </a:r>
          </a:p>
          <a:p>
            <a:pPr marL="0" indent="0" algn="ctr">
              <a:buNone/>
            </a:pPr>
            <a:r>
              <a:rPr lang="en-US" sz="3200" i="1" dirty="0" smtClean="0"/>
              <a:t>we do not have access to pain except our own”</a:t>
            </a:r>
            <a:endParaRPr lang="en-US" sz="3200" i="1" dirty="0"/>
          </a:p>
        </p:txBody>
      </p:sp>
    </p:spTree>
    <p:extLst>
      <p:ext uri="{BB962C8B-B14F-4D97-AF65-F5344CB8AC3E}">
        <p14:creationId xmlns:p14="http://schemas.microsoft.com/office/powerpoint/2010/main" val="11874712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35" y="0"/>
            <a:ext cx="7612063" cy="1682657"/>
          </a:xfrm>
        </p:spPr>
        <p:txBody>
          <a:bodyPr/>
          <a:lstStyle/>
          <a:p>
            <a:r>
              <a:rPr lang="en-US" sz="3600" b="1" dirty="0" smtClean="0">
                <a:latin typeface="Big Caslon"/>
                <a:cs typeface="Big Caslon"/>
              </a:rPr>
              <a:t>Health Care Costs of Chronic Pain in the US </a:t>
            </a:r>
            <a:br>
              <a:rPr lang="en-US" sz="3600" b="1" dirty="0" smtClean="0">
                <a:latin typeface="Big Caslon"/>
                <a:cs typeface="Big Caslon"/>
              </a:rPr>
            </a:br>
            <a:r>
              <a:rPr lang="en-US" sz="2000" b="1" dirty="0" smtClean="0">
                <a:latin typeface="Big Caslon"/>
                <a:cs typeface="Big Caslon"/>
              </a:rPr>
              <a:t>Source: National Research Council – Washington DC </a:t>
            </a:r>
            <a:r>
              <a:rPr lang="en-US" sz="2000" b="1" dirty="0" smtClean="0"/>
              <a:t>– </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2142849"/>
              </p:ext>
            </p:extLst>
          </p:nvPr>
        </p:nvGraphicFramePr>
        <p:xfrm>
          <a:off x="66674" y="1762125"/>
          <a:ext cx="9077326" cy="5095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07751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Psychological Aspects</a:t>
            </a:r>
            <a:endParaRPr lang="en-US" dirty="0">
              <a:latin typeface="Big Caslon"/>
              <a:cs typeface="Big Caslon"/>
            </a:endParaRPr>
          </a:p>
        </p:txBody>
      </p:sp>
      <p:sp>
        <p:nvSpPr>
          <p:cNvPr id="3" name="Content Placeholder 2"/>
          <p:cNvSpPr>
            <a:spLocks noGrp="1"/>
          </p:cNvSpPr>
          <p:nvPr>
            <p:ph idx="1"/>
          </p:nvPr>
        </p:nvSpPr>
        <p:spPr/>
        <p:txBody>
          <a:bodyPr/>
          <a:lstStyle/>
          <a:p>
            <a:pPr marL="0" indent="0" algn="ctr">
              <a:buNone/>
            </a:pPr>
            <a:r>
              <a:rPr lang="en-US" b="1" dirty="0" smtClean="0"/>
              <a:t>All pain experience has psychological  or psychic factors</a:t>
            </a:r>
          </a:p>
          <a:p>
            <a:pPr marL="0" indent="0" algn="ctr">
              <a:buNone/>
            </a:pPr>
            <a:r>
              <a:rPr lang="en-US" dirty="0" smtClean="0"/>
              <a:t>e.g. distraction of attention from pain-producing stimuli</a:t>
            </a:r>
          </a:p>
          <a:p>
            <a:pPr marL="0" indent="0" algn="ctr">
              <a:buNone/>
            </a:pPr>
            <a:r>
              <a:rPr lang="en-US" dirty="0" smtClean="0"/>
              <a:t>(athletes; hypnosis)</a:t>
            </a:r>
            <a:endParaRPr lang="en-US" dirty="0"/>
          </a:p>
        </p:txBody>
      </p:sp>
    </p:spTree>
    <p:extLst>
      <p:ext uri="{BB962C8B-B14F-4D97-AF65-F5344CB8AC3E}">
        <p14:creationId xmlns:p14="http://schemas.microsoft.com/office/powerpoint/2010/main" val="30710466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436"/>
            <a:ext cx="6508377" cy="1143000"/>
          </a:xfrm>
        </p:spPr>
        <p:txBody>
          <a:bodyPr/>
          <a:lstStyle/>
          <a:p>
            <a:r>
              <a:rPr lang="en-US" b="1" dirty="0" smtClean="0">
                <a:latin typeface="Big Caslon"/>
                <a:cs typeface="Big Caslon"/>
              </a:rPr>
              <a:t>Chronic Pain</a:t>
            </a:r>
            <a:endParaRPr lang="en-US" b="1" dirty="0">
              <a:latin typeface="Big Caslon"/>
              <a:cs typeface="Big Caslon"/>
            </a:endParaRPr>
          </a:p>
        </p:txBody>
      </p:sp>
      <p:sp>
        <p:nvSpPr>
          <p:cNvPr id="3" name="Content Placeholder 2"/>
          <p:cNvSpPr>
            <a:spLocks noGrp="1"/>
          </p:cNvSpPr>
          <p:nvPr>
            <p:ph idx="1"/>
          </p:nvPr>
        </p:nvSpPr>
        <p:spPr>
          <a:xfrm>
            <a:off x="765175" y="1757969"/>
            <a:ext cx="7612064" cy="4676029"/>
          </a:xfrm>
        </p:spPr>
        <p:txBody>
          <a:bodyPr>
            <a:normAutofit/>
          </a:bodyPr>
          <a:lstStyle/>
          <a:p>
            <a:r>
              <a:rPr lang="en-US" dirty="0" smtClean="0"/>
              <a:t>Debilitating</a:t>
            </a:r>
          </a:p>
          <a:p>
            <a:r>
              <a:rPr lang="en-US" dirty="0" smtClean="0"/>
              <a:t>Often entitles to compensation</a:t>
            </a:r>
          </a:p>
          <a:p>
            <a:pPr marL="0" indent="0">
              <a:buNone/>
            </a:pPr>
            <a:endParaRPr lang="en-US" dirty="0"/>
          </a:p>
          <a:p>
            <a:pPr marL="0" indent="0" algn="ctr">
              <a:buNone/>
            </a:pPr>
            <a:r>
              <a:rPr lang="en-US" b="1" dirty="0" smtClean="0"/>
              <a:t>HOW TO OBJECTIVELY DETERMINE THE PRESENCE OF CHRONIC PAIN AND QUANTIFY IT?</a:t>
            </a:r>
          </a:p>
          <a:p>
            <a:pPr marL="0" indent="0" algn="ctr">
              <a:buNone/>
            </a:pPr>
            <a:r>
              <a:rPr lang="en-US" sz="6000" b="1" dirty="0" smtClean="0">
                <a:solidFill>
                  <a:schemeClr val="accent1">
                    <a:lumMod val="20000"/>
                    <a:lumOff val="80000"/>
                  </a:schemeClr>
                </a:solidFill>
              </a:rPr>
              <a:t>$</a:t>
            </a:r>
          </a:p>
        </p:txBody>
      </p:sp>
    </p:spTree>
    <p:extLst>
      <p:ext uri="{BB962C8B-B14F-4D97-AF65-F5344CB8AC3E}">
        <p14:creationId xmlns:p14="http://schemas.microsoft.com/office/powerpoint/2010/main" val="3922962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1"/>
          </a:xfrm>
        </p:spPr>
        <p:txBody>
          <a:bodyPr>
            <a:normAutofit/>
          </a:bodyPr>
          <a:lstStyle/>
          <a:p>
            <a:pPr marL="0" indent="0">
              <a:buNone/>
            </a:pPr>
            <a:endParaRPr lang="en-US" sz="3200" b="1" dirty="0" smtClean="0">
              <a:solidFill>
                <a:schemeClr val="tx1"/>
              </a:solidFill>
            </a:endParaRPr>
          </a:p>
          <a:p>
            <a:pPr marL="0" indent="0">
              <a:buNone/>
            </a:pPr>
            <a:r>
              <a:rPr lang="en-US" sz="3200" b="1" dirty="0" err="1" smtClean="0">
                <a:solidFill>
                  <a:schemeClr val="tx1"/>
                </a:solidFill>
              </a:rPr>
              <a:t>Polaski</a:t>
            </a:r>
            <a:r>
              <a:rPr lang="en-US" sz="3200" b="1" dirty="0" smtClean="0">
                <a:solidFill>
                  <a:schemeClr val="tx1"/>
                </a:solidFill>
              </a:rPr>
              <a:t> v. </a:t>
            </a:r>
            <a:r>
              <a:rPr lang="en-US" sz="3200" b="1" dirty="0" err="1" smtClean="0">
                <a:solidFill>
                  <a:schemeClr val="tx1"/>
                </a:solidFill>
              </a:rPr>
              <a:t>Hecker</a:t>
            </a:r>
            <a:r>
              <a:rPr lang="en-US" sz="3200" b="1" dirty="0" smtClean="0">
                <a:solidFill>
                  <a:schemeClr val="tx1"/>
                </a:solidFill>
              </a:rPr>
              <a:t> 739, F. 2d 1320 (1984)</a:t>
            </a:r>
            <a:endParaRPr lang="en-US" dirty="0"/>
          </a:p>
          <a:p>
            <a:pPr marL="0" indent="0">
              <a:buNone/>
            </a:pPr>
            <a:r>
              <a:rPr lang="en-US" dirty="0" smtClean="0"/>
              <a:t>“HOW TO DETECT CHRONIC PAIN IN COURT:</a:t>
            </a:r>
          </a:p>
          <a:p>
            <a:pPr marL="0" indent="0" algn="just">
              <a:buNone/>
            </a:pPr>
            <a:r>
              <a:rPr lang="en-US" dirty="0" smtClean="0">
                <a:effectLst/>
              </a:rPr>
              <a:t>                claimant's </a:t>
            </a:r>
            <a:r>
              <a:rPr lang="en-US" dirty="0">
                <a:effectLst/>
              </a:rPr>
              <a:t>prior work record, </a:t>
            </a:r>
            <a:r>
              <a:rPr lang="en-US" dirty="0" smtClean="0">
                <a:effectLst/>
              </a:rPr>
              <a:t>observations </a:t>
            </a:r>
            <a:r>
              <a:rPr lang="en-US" dirty="0">
                <a:effectLst/>
              </a:rPr>
              <a:t>by third </a:t>
            </a:r>
            <a:r>
              <a:rPr lang="en-US" dirty="0" smtClean="0">
                <a:effectLst/>
              </a:rPr>
              <a:t>parties </a:t>
            </a:r>
            <a:r>
              <a:rPr lang="en-US" dirty="0">
                <a:effectLst/>
              </a:rPr>
              <a:t>and treating and examining physicians relating to such matters as</a:t>
            </a:r>
            <a:r>
              <a:rPr lang="en-US" dirty="0" smtClean="0">
                <a:effectLst/>
              </a:rPr>
              <a:t>:</a:t>
            </a:r>
          </a:p>
          <a:p>
            <a:pPr marL="0" indent="0" algn="just">
              <a:buNone/>
            </a:pPr>
            <a:r>
              <a:rPr lang="en-US" dirty="0" smtClean="0">
                <a:effectLst/>
              </a:rPr>
              <a:t>1</a:t>
            </a:r>
            <a:r>
              <a:rPr lang="en-US" dirty="0">
                <a:effectLst/>
              </a:rPr>
              <a:t>. the claimant's daily </a:t>
            </a:r>
            <a:r>
              <a:rPr lang="en-US" dirty="0" smtClean="0">
                <a:effectLst/>
              </a:rPr>
              <a:t>activities; 2</a:t>
            </a:r>
            <a:r>
              <a:rPr lang="en-US" dirty="0">
                <a:effectLst/>
              </a:rPr>
              <a:t>. </a:t>
            </a:r>
            <a:r>
              <a:rPr lang="en-US" u="sng" dirty="0">
                <a:effectLst/>
              </a:rPr>
              <a:t>the duration, frequency and intensity of the pain</a:t>
            </a:r>
            <a:r>
              <a:rPr lang="en-US" dirty="0" smtClean="0">
                <a:effectLst/>
              </a:rPr>
              <a:t>; 3</a:t>
            </a:r>
            <a:r>
              <a:rPr lang="en-US" dirty="0">
                <a:effectLst/>
              </a:rPr>
              <a:t>. precipitating and aggravating factors</a:t>
            </a:r>
            <a:r>
              <a:rPr lang="en-US" dirty="0" smtClean="0">
                <a:effectLst/>
              </a:rPr>
              <a:t>; 4</a:t>
            </a:r>
            <a:r>
              <a:rPr lang="en-US" dirty="0">
                <a:effectLst/>
              </a:rPr>
              <a:t>. dosage, effectiveness and side effects of medication</a:t>
            </a:r>
            <a:r>
              <a:rPr lang="en-US" dirty="0" smtClean="0">
                <a:effectLst/>
              </a:rPr>
              <a:t>; 5</a:t>
            </a:r>
            <a:r>
              <a:rPr lang="en-US" dirty="0">
                <a:effectLst/>
              </a:rPr>
              <a:t>. functional restrictions.</a:t>
            </a:r>
          </a:p>
          <a:p>
            <a:pPr marL="0" indent="0" algn="just">
              <a:buNone/>
            </a:pPr>
            <a:r>
              <a:rPr lang="en-US" dirty="0">
                <a:effectLst/>
              </a:rPr>
              <a:t>The adjudicator is not free to accept or reject the claimant's subjective complaints </a:t>
            </a:r>
            <a:r>
              <a:rPr lang="en-US" i="1" dirty="0">
                <a:effectLst/>
              </a:rPr>
              <a:t>solely</a:t>
            </a:r>
            <a:r>
              <a:rPr lang="en-US" dirty="0">
                <a:effectLst/>
              </a:rPr>
              <a:t> on the basis of personal observations. Subjective complaints may be discounted if there </a:t>
            </a:r>
            <a:r>
              <a:rPr lang="en-US" dirty="0" smtClean="0">
                <a:effectLst/>
              </a:rPr>
              <a:t>are inconsistencies </a:t>
            </a:r>
            <a:r>
              <a:rPr lang="en-US" dirty="0">
                <a:effectLst/>
              </a:rPr>
              <a:t>in the evidence as a </a:t>
            </a:r>
            <a:r>
              <a:rPr lang="en-US" dirty="0" smtClean="0">
                <a:effectLst/>
              </a:rPr>
              <a:t>whole. “</a:t>
            </a:r>
            <a:endParaRPr lang="en-US" dirty="0">
              <a:effectLst/>
            </a:endParaRPr>
          </a:p>
          <a:p>
            <a:endParaRPr lang="en-US" sz="1800" dirty="0" smtClean="0">
              <a:effectLst/>
            </a:endParaRPr>
          </a:p>
          <a:p>
            <a:endParaRPr lang="en-US" dirty="0">
              <a:effectLst/>
            </a:endParaRPr>
          </a:p>
          <a:p>
            <a:pPr marL="0" indent="0">
              <a:buNone/>
            </a:pPr>
            <a:endParaRPr lang="en-US" dirty="0">
              <a:solidFill>
                <a:srgbClr val="CCFFCC"/>
              </a:solidFill>
            </a:endParaRPr>
          </a:p>
        </p:txBody>
      </p:sp>
      <p:cxnSp>
        <p:nvCxnSpPr>
          <p:cNvPr id="4" name="Straight Arrow Connector 3"/>
          <p:cNvCxnSpPr/>
          <p:nvPr/>
        </p:nvCxnSpPr>
        <p:spPr>
          <a:xfrm>
            <a:off x="0" y="2171126"/>
            <a:ext cx="11780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605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l="2292" r="2292"/>
          <a:stretch>
            <a:fillRect/>
          </a:stretch>
        </p:blipFill>
        <p:spPr>
          <a:xfrm>
            <a:off x="765175" y="269875"/>
            <a:ext cx="7612063" cy="5983288"/>
          </a:xfrm>
        </p:spPr>
      </p:pic>
    </p:spTree>
    <p:extLst>
      <p:ext uri="{BB962C8B-B14F-4D97-AF65-F5344CB8AC3E}">
        <p14:creationId xmlns:p14="http://schemas.microsoft.com/office/powerpoint/2010/main" val="29949138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ig Caslon"/>
                <a:cs typeface="Big Caslon"/>
              </a:rPr>
              <a:t>Malingering</a:t>
            </a:r>
            <a:endParaRPr lang="en-US" b="1" dirty="0">
              <a:latin typeface="Big Caslon"/>
              <a:cs typeface="Big Caslon"/>
            </a:endParaRPr>
          </a:p>
        </p:txBody>
      </p:sp>
      <p:sp>
        <p:nvSpPr>
          <p:cNvPr id="3" name="Content Placeholder 2"/>
          <p:cNvSpPr>
            <a:spLocks noGrp="1"/>
          </p:cNvSpPr>
          <p:nvPr>
            <p:ph idx="1"/>
          </p:nvPr>
        </p:nvSpPr>
        <p:spPr/>
        <p:txBody>
          <a:bodyPr/>
          <a:lstStyle/>
          <a:p>
            <a:pPr marL="0" indent="0">
              <a:buNone/>
            </a:pPr>
            <a:r>
              <a:rPr lang="en-US" dirty="0" smtClean="0"/>
              <a:t>Because of its subjective qualities, pain is a favorite symptom of malingerers (persons who consciously feign illness or disability).</a:t>
            </a:r>
          </a:p>
          <a:p>
            <a:pPr marL="0" indent="0">
              <a:buNone/>
            </a:pPr>
            <a:r>
              <a:rPr lang="en-US" dirty="0" smtClean="0"/>
              <a:t>3 forms:</a:t>
            </a:r>
          </a:p>
          <a:p>
            <a:pPr marL="457200" indent="-457200">
              <a:buAutoNum type="arabicParenR"/>
            </a:pPr>
            <a:r>
              <a:rPr lang="en-US" dirty="0" smtClean="0"/>
              <a:t>Invention</a:t>
            </a:r>
          </a:p>
          <a:p>
            <a:pPr marL="457200" indent="-457200">
              <a:buAutoNum type="arabicParenR"/>
            </a:pPr>
            <a:r>
              <a:rPr lang="en-US" dirty="0" smtClean="0"/>
              <a:t>Exaggeration</a:t>
            </a:r>
          </a:p>
          <a:p>
            <a:pPr marL="457200" indent="-457200">
              <a:buAutoNum type="arabicParenR"/>
            </a:pPr>
            <a:r>
              <a:rPr lang="en-US" dirty="0" smtClean="0"/>
              <a:t>Perpetuation</a:t>
            </a:r>
            <a:endParaRPr lang="en-US" dirty="0"/>
          </a:p>
        </p:txBody>
      </p:sp>
    </p:spTree>
    <p:extLst>
      <p:ext uri="{BB962C8B-B14F-4D97-AF65-F5344CB8AC3E}">
        <p14:creationId xmlns:p14="http://schemas.microsoft.com/office/powerpoint/2010/main" val="33008170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b="1" dirty="0" smtClean="0">
                <a:latin typeface="Big Caslon"/>
                <a:cs typeface="Big Caslon"/>
              </a:rPr>
              <a:t>The root of the problem</a:t>
            </a:r>
            <a:endParaRPr lang="en-US" b="1" dirty="0">
              <a:latin typeface="Big Caslon"/>
              <a:cs typeface="Big Caslon"/>
            </a:endParaRPr>
          </a:p>
        </p:txBody>
      </p:sp>
      <p:sp>
        <p:nvSpPr>
          <p:cNvPr id="3" name="Content Placeholder 2"/>
          <p:cNvSpPr>
            <a:spLocks noGrp="1"/>
          </p:cNvSpPr>
          <p:nvPr>
            <p:ph idx="1"/>
          </p:nvPr>
        </p:nvSpPr>
        <p:spPr>
          <a:xfrm>
            <a:off x="765175" y="2070846"/>
            <a:ext cx="7612064" cy="2040779"/>
          </a:xfrm>
        </p:spPr>
        <p:txBody>
          <a:bodyPr/>
          <a:lstStyle/>
          <a:p>
            <a:r>
              <a:rPr lang="en-US" dirty="0" smtClean="0"/>
              <a:t>Pain is perceived by the brain</a:t>
            </a:r>
          </a:p>
          <a:p>
            <a:r>
              <a:rPr lang="en-US" dirty="0" smtClean="0"/>
              <a:t>No feasible tests or procedures which can objectively determine if chronic pain is present and it magnitude</a:t>
            </a:r>
            <a:endParaRPr lang="en-US" dirty="0"/>
          </a:p>
        </p:txBody>
      </p:sp>
      <p:sp>
        <p:nvSpPr>
          <p:cNvPr id="4" name="Down Arrow 3"/>
          <p:cNvSpPr/>
          <p:nvPr/>
        </p:nvSpPr>
        <p:spPr>
          <a:xfrm>
            <a:off x="3746500" y="3889375"/>
            <a:ext cx="762000" cy="889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9125" y="5238750"/>
            <a:ext cx="7350125" cy="830997"/>
          </a:xfrm>
          <a:prstGeom prst="rect">
            <a:avLst/>
          </a:prstGeom>
          <a:noFill/>
        </p:spPr>
        <p:txBody>
          <a:bodyPr wrap="square" rtlCol="0">
            <a:spAutoFit/>
          </a:bodyPr>
          <a:lstStyle/>
          <a:p>
            <a:pPr algn="ctr"/>
            <a:r>
              <a:rPr lang="en-US" sz="2400" dirty="0" smtClean="0">
                <a:solidFill>
                  <a:srgbClr val="990000"/>
                </a:solidFill>
              </a:rPr>
              <a:t>WE HAVE TO RELY ON A </a:t>
            </a:r>
            <a:r>
              <a:rPr lang="en-US" sz="2400" u="sng" dirty="0" smtClean="0">
                <a:solidFill>
                  <a:srgbClr val="990000"/>
                </a:solidFill>
              </a:rPr>
              <a:t>SUBJECTIVE</a:t>
            </a:r>
            <a:r>
              <a:rPr lang="en-US" sz="2400" dirty="0" smtClean="0">
                <a:solidFill>
                  <a:srgbClr val="990000"/>
                </a:solidFill>
              </a:rPr>
              <a:t> EVALUATION OF THE CHRONIC PAIN BY THE PATIENT!</a:t>
            </a:r>
            <a:endParaRPr lang="en-US" sz="2400" dirty="0">
              <a:solidFill>
                <a:srgbClr val="990000"/>
              </a:solidFill>
            </a:endParaRPr>
          </a:p>
        </p:txBody>
      </p:sp>
    </p:spTree>
    <p:extLst>
      <p:ext uri="{BB962C8B-B14F-4D97-AF65-F5344CB8AC3E}">
        <p14:creationId xmlns:p14="http://schemas.microsoft.com/office/powerpoint/2010/main" val="495730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1690014" y="3339653"/>
            <a:ext cx="8398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3395" y="3154987"/>
            <a:ext cx="1546619" cy="369332"/>
          </a:xfrm>
          <a:prstGeom prst="rect">
            <a:avLst/>
          </a:prstGeom>
          <a:noFill/>
        </p:spPr>
        <p:txBody>
          <a:bodyPr wrap="square" rtlCol="0">
            <a:spAutoFit/>
          </a:bodyPr>
          <a:lstStyle/>
          <a:p>
            <a:r>
              <a:rPr lang="en-US" dirty="0" smtClean="0"/>
              <a:t>LAWYER</a:t>
            </a:r>
            <a:endParaRPr lang="en-US" dirty="0"/>
          </a:p>
        </p:txBody>
      </p:sp>
      <p:pic>
        <p:nvPicPr>
          <p:cNvPr id="10" name="Picture 9" descr="Justic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95" y="3783585"/>
            <a:ext cx="1727200" cy="2159000"/>
          </a:xfrm>
          <a:prstGeom prst="rect">
            <a:avLst/>
          </a:prstGeom>
        </p:spPr>
      </p:pic>
      <p:cxnSp>
        <p:nvCxnSpPr>
          <p:cNvPr id="12" name="Straight Arrow Connector 11"/>
          <p:cNvCxnSpPr/>
          <p:nvPr/>
        </p:nvCxnSpPr>
        <p:spPr>
          <a:xfrm>
            <a:off x="6520361" y="3339653"/>
            <a:ext cx="8904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38487" y="3062654"/>
            <a:ext cx="1352011" cy="923330"/>
          </a:xfrm>
          <a:prstGeom prst="rect">
            <a:avLst/>
          </a:prstGeom>
          <a:noFill/>
        </p:spPr>
        <p:txBody>
          <a:bodyPr wrap="square" rtlCol="0">
            <a:spAutoFit/>
          </a:bodyPr>
          <a:lstStyle/>
          <a:p>
            <a:r>
              <a:rPr lang="en-US" dirty="0" smtClean="0"/>
              <a:t>RESEARCH FELLOW</a:t>
            </a:r>
          </a:p>
          <a:p>
            <a:endParaRPr lang="en-US" dirty="0"/>
          </a:p>
        </p:txBody>
      </p:sp>
      <p:sp>
        <p:nvSpPr>
          <p:cNvPr id="14" name="TextBox 13"/>
          <p:cNvSpPr txBox="1"/>
          <p:nvPr/>
        </p:nvSpPr>
        <p:spPr>
          <a:xfrm>
            <a:off x="4035549" y="5923516"/>
            <a:ext cx="4854949" cy="338554"/>
          </a:xfrm>
          <a:prstGeom prst="rect">
            <a:avLst/>
          </a:prstGeom>
          <a:noFill/>
        </p:spPr>
        <p:txBody>
          <a:bodyPr wrap="square" rtlCol="0">
            <a:spAutoFit/>
          </a:bodyPr>
          <a:lstStyle/>
          <a:p>
            <a:r>
              <a:rPr lang="pl-PL" sz="1600" dirty="0" smtClean="0">
                <a:hlinkClick r:id="rId4"/>
              </a:rPr>
              <a:t>http</a:t>
            </a:r>
            <a:r>
              <a:rPr lang="pl-PL" sz="1600" dirty="0">
                <a:hlinkClick r:id="rId4"/>
              </a:rPr>
              <a:t>://www.unipv-lawtech.eu/lang1/</a:t>
            </a:r>
            <a:r>
              <a:rPr lang="pl-PL" sz="1600" dirty="0" smtClean="0">
                <a:hlinkClick r:id="rId4"/>
              </a:rPr>
              <a:t>index.html</a:t>
            </a:r>
            <a:r>
              <a:rPr lang="pl-PL" sz="1600" dirty="0" smtClean="0"/>
              <a:t> </a:t>
            </a:r>
            <a:endParaRPr lang="en-US" sz="1600" dirty="0"/>
          </a:p>
        </p:txBody>
      </p:sp>
      <p:sp>
        <p:nvSpPr>
          <p:cNvPr id="15" name="TextBox 14"/>
          <p:cNvSpPr txBox="1"/>
          <p:nvPr/>
        </p:nvSpPr>
        <p:spPr>
          <a:xfrm>
            <a:off x="6965576" y="3783585"/>
            <a:ext cx="1924922" cy="2031325"/>
          </a:xfrm>
          <a:prstGeom prst="rect">
            <a:avLst/>
          </a:prstGeom>
          <a:noFill/>
        </p:spPr>
        <p:txBody>
          <a:bodyPr wrap="square" rtlCol="0">
            <a:spAutoFit/>
          </a:bodyPr>
          <a:lstStyle/>
          <a:p>
            <a:r>
              <a:rPr lang="en-US" i="1" dirty="0" smtClean="0"/>
              <a:t>European Center for Law,</a:t>
            </a:r>
          </a:p>
          <a:p>
            <a:r>
              <a:rPr lang="en-US" i="1" dirty="0" smtClean="0"/>
              <a:t>Science and New Technologies</a:t>
            </a:r>
            <a:r>
              <a:rPr lang="en-US" dirty="0" smtClean="0"/>
              <a:t>, Univ. of Pavia (Italy)</a:t>
            </a:r>
            <a:endParaRPr lang="en-US" dirty="0"/>
          </a:p>
        </p:txBody>
      </p:sp>
      <p:pic>
        <p:nvPicPr>
          <p:cNvPr id="17" name="Picture 16" descr="Wearing-Two-Ha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023" y="2806709"/>
            <a:ext cx="3707788" cy="2476424"/>
          </a:xfrm>
          <a:prstGeom prst="rect">
            <a:avLst/>
          </a:prstGeom>
        </p:spPr>
      </p:pic>
      <p:sp>
        <p:nvSpPr>
          <p:cNvPr id="2" name="TextBox 1"/>
          <p:cNvSpPr txBox="1"/>
          <p:nvPr/>
        </p:nvSpPr>
        <p:spPr>
          <a:xfrm>
            <a:off x="975605" y="349687"/>
            <a:ext cx="5544756" cy="707886"/>
          </a:xfrm>
          <a:prstGeom prst="rect">
            <a:avLst/>
          </a:prstGeom>
          <a:noFill/>
        </p:spPr>
        <p:txBody>
          <a:bodyPr wrap="square" rtlCol="0">
            <a:spAutoFit/>
          </a:bodyPr>
          <a:lstStyle/>
          <a:p>
            <a:pPr algn="ctr"/>
            <a:r>
              <a:rPr lang="en-US" sz="4000" dirty="0" smtClean="0">
                <a:solidFill>
                  <a:schemeClr val="accent1"/>
                </a:solidFill>
                <a:latin typeface="Chalkduster"/>
                <a:cs typeface="Chalkduster"/>
              </a:rPr>
              <a:t>WHO AM I ?</a:t>
            </a:r>
            <a:endParaRPr lang="en-US" sz="4000" dirty="0">
              <a:solidFill>
                <a:schemeClr val="accent1"/>
              </a:solidFill>
              <a:latin typeface="Chalkduster"/>
              <a:cs typeface="Chalkduster"/>
            </a:endParaRPr>
          </a:p>
        </p:txBody>
      </p:sp>
    </p:spTree>
    <p:extLst>
      <p:ext uri="{BB962C8B-B14F-4D97-AF65-F5344CB8AC3E}">
        <p14:creationId xmlns:p14="http://schemas.microsoft.com/office/powerpoint/2010/main" val="24869509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ig Caslon"/>
                <a:cs typeface="Big Caslon"/>
              </a:rPr>
              <a:t>Neuroscientific attempts to measure pain </a:t>
            </a:r>
            <a:endParaRPr lang="en-US" dirty="0">
              <a:latin typeface="Big Caslon"/>
              <a:cs typeface="Big Caslon"/>
            </a:endParaRPr>
          </a:p>
        </p:txBody>
      </p:sp>
      <p:sp>
        <p:nvSpPr>
          <p:cNvPr id="3" name="Content Placeholder 2"/>
          <p:cNvSpPr>
            <a:spLocks noGrp="1"/>
          </p:cNvSpPr>
          <p:nvPr>
            <p:ph idx="1"/>
          </p:nvPr>
        </p:nvSpPr>
        <p:spPr/>
        <p:txBody>
          <a:bodyPr/>
          <a:lstStyle/>
          <a:p>
            <a:pPr marL="0" indent="0">
              <a:buNone/>
            </a:pPr>
            <a:r>
              <a:rPr lang="en-US" dirty="0" smtClean="0"/>
              <a:t>1) U.S. Pat. N. 6018675 (</a:t>
            </a:r>
            <a:r>
              <a:rPr lang="en-US" dirty="0" err="1" smtClean="0"/>
              <a:t>Apkarian</a:t>
            </a:r>
            <a:r>
              <a:rPr lang="en-US" dirty="0" smtClean="0"/>
              <a:t>) </a:t>
            </a:r>
            <a:endParaRPr lang="en-US" dirty="0"/>
          </a:p>
        </p:txBody>
      </p:sp>
      <p:pic>
        <p:nvPicPr>
          <p:cNvPr id="4" name="Picture 3" descr="fi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75" y="2901950"/>
            <a:ext cx="2308225" cy="2308225"/>
          </a:xfrm>
          <a:prstGeom prst="rect">
            <a:avLst/>
          </a:prstGeom>
        </p:spPr>
      </p:pic>
      <p:pic>
        <p:nvPicPr>
          <p:cNvPr id="5" name="Picture 4" descr="fmr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550" y="2657475"/>
            <a:ext cx="3187700" cy="2552700"/>
          </a:xfrm>
          <a:prstGeom prst="rect">
            <a:avLst/>
          </a:prstGeom>
        </p:spPr>
      </p:pic>
      <p:sp>
        <p:nvSpPr>
          <p:cNvPr id="6" name="TextBox 5"/>
          <p:cNvSpPr txBox="1"/>
          <p:nvPr/>
        </p:nvSpPr>
        <p:spPr>
          <a:xfrm>
            <a:off x="930275" y="5699125"/>
            <a:ext cx="6642100" cy="523220"/>
          </a:xfrm>
          <a:prstGeom prst="rect">
            <a:avLst/>
          </a:prstGeom>
          <a:noFill/>
        </p:spPr>
        <p:txBody>
          <a:bodyPr wrap="square" rtlCol="0">
            <a:spAutoFit/>
          </a:bodyPr>
          <a:lstStyle/>
          <a:p>
            <a:r>
              <a:rPr lang="en-US" sz="2800" dirty="0" smtClean="0"/>
              <a:t>1, 2, 3, 4, 5, 6, 7, 8, 9, 10……</a:t>
            </a:r>
            <a:endParaRPr lang="en-US" sz="2800" dirty="0"/>
          </a:p>
        </p:txBody>
      </p:sp>
    </p:spTree>
    <p:extLst>
      <p:ext uri="{BB962C8B-B14F-4D97-AF65-F5344CB8AC3E}">
        <p14:creationId xmlns:p14="http://schemas.microsoft.com/office/powerpoint/2010/main" val="1173177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75" y="396876"/>
            <a:ext cx="7612064" cy="5856006"/>
          </a:xfrm>
        </p:spPr>
        <p:txBody>
          <a:bodyPr/>
          <a:lstStyle/>
          <a:p>
            <a:pPr marL="0" indent="0">
              <a:buNone/>
            </a:pPr>
            <a:r>
              <a:rPr lang="en-US" dirty="0" smtClean="0"/>
              <a:t>              </a:t>
            </a:r>
            <a:r>
              <a:rPr lang="en-US" b="1" dirty="0" smtClean="0">
                <a:solidFill>
                  <a:srgbClr val="800000"/>
                </a:solidFill>
              </a:rPr>
              <a:t>Variable pain</a:t>
            </a:r>
            <a:endParaRPr lang="en-US" b="1" dirty="0">
              <a:solidFill>
                <a:srgbClr val="800000"/>
              </a:solidFill>
            </a:endParaRPr>
          </a:p>
        </p:txBody>
      </p:sp>
      <p:sp>
        <p:nvSpPr>
          <p:cNvPr id="4" name="Smiley Face 3"/>
          <p:cNvSpPr/>
          <p:nvPr/>
        </p:nvSpPr>
        <p:spPr>
          <a:xfrm>
            <a:off x="4159250" y="396876"/>
            <a:ext cx="1174750" cy="920750"/>
          </a:xfrm>
          <a:prstGeom prst="smileyFac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968625" y="1317626"/>
            <a:ext cx="1031875" cy="904874"/>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79500" y="2233831"/>
            <a:ext cx="2524125" cy="646331"/>
          </a:xfrm>
          <a:prstGeom prst="rect">
            <a:avLst/>
          </a:prstGeom>
          <a:noFill/>
        </p:spPr>
        <p:txBody>
          <a:bodyPr wrap="square" rtlCol="0">
            <a:spAutoFit/>
          </a:bodyPr>
          <a:lstStyle/>
          <a:p>
            <a:r>
              <a:rPr lang="en-US" dirty="0"/>
              <a:t>B</a:t>
            </a:r>
            <a:r>
              <a:rPr lang="en-US" dirty="0" smtClean="0"/>
              <a:t>rain responses are recorded (fMRI)</a:t>
            </a:r>
            <a:endParaRPr lang="en-US" dirty="0"/>
          </a:p>
        </p:txBody>
      </p:sp>
      <p:cxnSp>
        <p:nvCxnSpPr>
          <p:cNvPr id="9" name="Straight Arrow Connector 8"/>
          <p:cNvCxnSpPr/>
          <p:nvPr/>
        </p:nvCxnSpPr>
        <p:spPr>
          <a:xfrm>
            <a:off x="5334000" y="1317626"/>
            <a:ext cx="952500" cy="904874"/>
          </a:xfrm>
          <a:prstGeom prst="straightConnector1">
            <a:avLst/>
          </a:prstGeom>
          <a:ln>
            <a:solidFill>
              <a:schemeClr val="tx2">
                <a:lumMod val="10000"/>
                <a:lumOff val="9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286500" y="2222500"/>
            <a:ext cx="2349500" cy="1200329"/>
          </a:xfrm>
          <a:prstGeom prst="rect">
            <a:avLst/>
          </a:prstGeom>
          <a:noFill/>
        </p:spPr>
        <p:txBody>
          <a:bodyPr wrap="square" rtlCol="0">
            <a:spAutoFit/>
          </a:bodyPr>
          <a:lstStyle/>
          <a:p>
            <a:r>
              <a:rPr lang="en-US" dirty="0" smtClean="0"/>
              <a:t>Subjective indications of the level of discomfort are recorded</a:t>
            </a:r>
            <a:endParaRPr lang="en-US" dirty="0"/>
          </a:p>
        </p:txBody>
      </p:sp>
      <p:sp>
        <p:nvSpPr>
          <p:cNvPr id="11" name="Left-Right-Up Arrow 10"/>
          <p:cNvSpPr/>
          <p:nvPr/>
        </p:nvSpPr>
        <p:spPr>
          <a:xfrm rot="10800000">
            <a:off x="3603625" y="2801937"/>
            <a:ext cx="1889125" cy="777875"/>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28875" y="3889375"/>
            <a:ext cx="4333875" cy="2308324"/>
          </a:xfrm>
          <a:prstGeom prst="rect">
            <a:avLst/>
          </a:prstGeom>
          <a:noFill/>
        </p:spPr>
        <p:txBody>
          <a:bodyPr wrap="square" rtlCol="0">
            <a:spAutoFit/>
          </a:bodyPr>
          <a:lstStyle/>
          <a:p>
            <a:pPr algn="ctr"/>
            <a:r>
              <a:rPr lang="en-US" dirty="0" smtClean="0"/>
              <a:t>CORRELATION</a:t>
            </a:r>
          </a:p>
          <a:p>
            <a:pPr algn="ctr"/>
            <a:endParaRPr lang="en-US" dirty="0"/>
          </a:p>
          <a:p>
            <a:pPr algn="ctr"/>
            <a:r>
              <a:rPr lang="en-US" dirty="0" smtClean="0"/>
              <a:t>In order to characterize the brain’s representation of the pain in relation to the patient’s perception</a:t>
            </a:r>
          </a:p>
          <a:p>
            <a:pPr algn="ctr"/>
            <a:r>
              <a:rPr lang="en-US" dirty="0"/>
              <a:t>a</a:t>
            </a:r>
            <a:r>
              <a:rPr lang="en-US" dirty="0" smtClean="0"/>
              <a:t>nd</a:t>
            </a:r>
          </a:p>
          <a:p>
            <a:pPr algn="ctr"/>
            <a:r>
              <a:rPr lang="en-US" dirty="0" smtClean="0"/>
              <a:t>Irrespective of the details of the stimulus</a:t>
            </a:r>
            <a:endParaRPr lang="en-US" dirty="0"/>
          </a:p>
        </p:txBody>
      </p:sp>
    </p:spTree>
    <p:extLst>
      <p:ext uri="{BB962C8B-B14F-4D97-AF65-F5344CB8AC3E}">
        <p14:creationId xmlns:p14="http://schemas.microsoft.com/office/powerpoint/2010/main" val="36817216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sz="4000" b="1" dirty="0" smtClean="0">
                <a:latin typeface="Big Caslon"/>
                <a:cs typeface="Big Caslon"/>
              </a:rPr>
              <a:t>Limitations of the </a:t>
            </a:r>
            <a:r>
              <a:rPr lang="en-US" sz="4000" b="1" dirty="0" err="1" smtClean="0">
                <a:latin typeface="Big Caslon"/>
                <a:cs typeface="Big Caslon"/>
              </a:rPr>
              <a:t>Apkarian’s</a:t>
            </a:r>
            <a:r>
              <a:rPr lang="en-US" sz="4000" b="1" dirty="0" smtClean="0">
                <a:latin typeface="Big Caslon"/>
                <a:cs typeface="Big Caslon"/>
              </a:rPr>
              <a:t> patent</a:t>
            </a:r>
            <a:endParaRPr lang="en-US" sz="4000" b="1" dirty="0">
              <a:latin typeface="Big Caslon"/>
              <a:cs typeface="Big Caslon"/>
            </a:endParaRPr>
          </a:p>
        </p:txBody>
      </p:sp>
      <p:sp>
        <p:nvSpPr>
          <p:cNvPr id="3" name="Content Placeholder 2"/>
          <p:cNvSpPr>
            <a:spLocks noGrp="1"/>
          </p:cNvSpPr>
          <p:nvPr>
            <p:ph idx="1"/>
          </p:nvPr>
        </p:nvSpPr>
        <p:spPr>
          <a:xfrm>
            <a:off x="765175" y="1730376"/>
            <a:ext cx="7612064" cy="4522506"/>
          </a:xfrm>
        </p:spPr>
        <p:txBody>
          <a:bodyPr/>
          <a:lstStyle/>
          <a:p>
            <a:r>
              <a:rPr lang="en-US" dirty="0" smtClean="0"/>
              <a:t>The patient may be externally manipulated  (e.g. movement of a leg in patients with chronic back pain)</a:t>
            </a:r>
          </a:p>
          <a:p>
            <a:endParaRPr lang="en-US" dirty="0" smtClean="0"/>
          </a:p>
          <a:p>
            <a:r>
              <a:rPr lang="en-US" dirty="0" smtClean="0"/>
              <a:t>The method does not distinguish between chronic pain and transitory pain </a:t>
            </a:r>
          </a:p>
          <a:p>
            <a:endParaRPr lang="en-US" dirty="0" smtClean="0"/>
          </a:p>
          <a:p>
            <a:r>
              <a:rPr lang="en-US" dirty="0" smtClean="0"/>
              <a:t>The method cannot establish the presence and/or magnitude of chronic pain on an objective basis</a:t>
            </a:r>
            <a:endParaRPr lang="en-US" dirty="0"/>
          </a:p>
        </p:txBody>
      </p:sp>
    </p:spTree>
    <p:extLst>
      <p:ext uri="{BB962C8B-B14F-4D97-AF65-F5344CB8AC3E}">
        <p14:creationId xmlns:p14="http://schemas.microsoft.com/office/powerpoint/2010/main" val="2134388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7904"/>
            <a:ext cx="6508377" cy="1143000"/>
          </a:xfrm>
        </p:spPr>
        <p:txBody>
          <a:bodyPr/>
          <a:lstStyle/>
          <a:p>
            <a:r>
              <a:rPr lang="en-US" sz="3600" b="1" dirty="0" smtClean="0">
                <a:latin typeface="Big Caslon"/>
                <a:cs typeface="Big Caslon"/>
              </a:rPr>
              <a:t>Future demonstrative </a:t>
            </a:r>
            <a:r>
              <a:rPr lang="en-US" sz="3600" b="1" dirty="0">
                <a:latin typeface="Big Caslon"/>
                <a:cs typeface="Big Caslon"/>
              </a:rPr>
              <a:t>techniques Pain and Suffering </a:t>
            </a:r>
            <a:r>
              <a:rPr lang="en-US" sz="3600" b="1" dirty="0" smtClean="0">
                <a:latin typeface="Big Caslon"/>
                <a:cs typeface="Big Caslon"/>
              </a:rPr>
              <a:t>Cases?</a:t>
            </a:r>
            <a:endParaRPr lang="en-US" sz="3600" dirty="0">
              <a:latin typeface="Big Caslon"/>
              <a:cs typeface="Big Caslon"/>
            </a:endParaRPr>
          </a:p>
        </p:txBody>
      </p:sp>
      <p:sp>
        <p:nvSpPr>
          <p:cNvPr id="3" name="Content Placeholder 2"/>
          <p:cNvSpPr>
            <a:spLocks noGrp="1"/>
          </p:cNvSpPr>
          <p:nvPr>
            <p:ph idx="1"/>
          </p:nvPr>
        </p:nvSpPr>
        <p:spPr/>
        <p:txBody>
          <a:bodyPr>
            <a:noAutofit/>
          </a:bodyPr>
          <a:lstStyle/>
          <a:p>
            <a:pPr marL="0" indent="0" algn="ctr">
              <a:buNone/>
            </a:pPr>
            <a:r>
              <a:rPr lang="en-US" sz="1800" dirty="0" smtClean="0"/>
              <a:t>Brain Scans?</a:t>
            </a:r>
          </a:p>
          <a:p>
            <a:pPr marL="0" indent="0" algn="ctr">
              <a:buNone/>
            </a:pPr>
            <a:r>
              <a:rPr lang="en-US" sz="1800" dirty="0" smtClean="0"/>
              <a:t>Among the reasons to be cautious…</a:t>
            </a:r>
          </a:p>
          <a:p>
            <a:pPr algn="just"/>
            <a:r>
              <a:rPr lang="en-US" sz="1800" dirty="0" smtClean="0"/>
              <a:t>The variability in terms of baselines for pain of different individuals</a:t>
            </a:r>
          </a:p>
          <a:p>
            <a:pPr algn="just"/>
            <a:r>
              <a:rPr lang="en-US" sz="1800" dirty="0" smtClean="0"/>
              <a:t>The heterogeneity of “chronic pain”: which subset of patients are we talking about?</a:t>
            </a:r>
          </a:p>
          <a:p>
            <a:pPr algn="just"/>
            <a:r>
              <a:rPr lang="en-US" sz="1800" dirty="0" smtClean="0"/>
              <a:t>How beliefs (expectancy) can influence pain perception</a:t>
            </a:r>
          </a:p>
          <a:p>
            <a:pPr algn="just"/>
            <a:r>
              <a:rPr lang="en-US" sz="1800" dirty="0" smtClean="0"/>
              <a:t>The unknown rate of false positive and false negatives</a:t>
            </a:r>
          </a:p>
          <a:p>
            <a:pPr algn="just"/>
            <a:r>
              <a:rPr lang="en-US" sz="1800" dirty="0" smtClean="0"/>
              <a:t>……</a:t>
            </a:r>
          </a:p>
        </p:txBody>
      </p:sp>
    </p:spTree>
    <p:extLst>
      <p:ext uri="{BB962C8B-B14F-4D97-AF65-F5344CB8AC3E}">
        <p14:creationId xmlns:p14="http://schemas.microsoft.com/office/powerpoint/2010/main" val="35726372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2.bp.blogspot.com/_nwI0No5qisE/TMmPE3r7_yI/AAAAAAAAAUY/7r4zUh4kBYQ/s1600/Behavioral+Gene.png"/>
          <p:cNvPicPr>
            <a:picLocks noChangeAspect="1" noChangeArrowheads="1"/>
          </p:cNvPicPr>
          <p:nvPr/>
        </p:nvPicPr>
        <p:blipFill>
          <a:blip r:embed="rId3" cstate="print"/>
          <a:srcRect/>
          <a:stretch>
            <a:fillRect/>
          </a:stretch>
        </p:blipFill>
        <p:spPr bwMode="auto">
          <a:xfrm>
            <a:off x="6300192" y="2348880"/>
            <a:ext cx="2843808" cy="3501008"/>
          </a:xfrm>
          <a:prstGeom prst="rect">
            <a:avLst/>
          </a:prstGeom>
          <a:noFill/>
          <a:effectLst>
            <a:softEdge rad="317500"/>
          </a:effectLst>
        </p:spPr>
      </p:pic>
      <p:sp>
        <p:nvSpPr>
          <p:cNvPr id="2" name="CasellaDiTesto 1"/>
          <p:cNvSpPr txBox="1"/>
          <p:nvPr/>
        </p:nvSpPr>
        <p:spPr>
          <a:xfrm>
            <a:off x="478717" y="1925575"/>
            <a:ext cx="7128792" cy="1200329"/>
          </a:xfrm>
          <a:prstGeom prst="rect">
            <a:avLst/>
          </a:prstGeom>
          <a:noFill/>
        </p:spPr>
        <p:txBody>
          <a:bodyPr wrap="square" rtlCol="0">
            <a:spAutoFit/>
          </a:bodyPr>
          <a:lstStyle/>
          <a:p>
            <a:pPr algn="ctr"/>
            <a:r>
              <a:rPr lang="en-US" sz="3600" b="1" dirty="0">
                <a:solidFill>
                  <a:schemeClr val="accent1"/>
                </a:solidFill>
                <a:latin typeface="Big Caslon"/>
                <a:cs typeface="Big Caslon"/>
              </a:rPr>
              <a:t>3</a:t>
            </a:r>
            <a:r>
              <a:rPr lang="en-US" sz="3600" b="1" dirty="0" smtClean="0">
                <a:solidFill>
                  <a:schemeClr val="accent1"/>
                </a:solidFill>
                <a:latin typeface="Big Caslon"/>
                <a:cs typeface="Big Caslon"/>
              </a:rPr>
              <a:t>) Neuroscience, Behavioral Genetics And Criminal Law</a:t>
            </a:r>
            <a:endParaRPr lang="it-IT" sz="3600" b="1" dirty="0">
              <a:solidFill>
                <a:schemeClr val="accent1"/>
              </a:solidFill>
              <a:effectLst>
                <a:outerShdw blurRad="38100" dist="38100" dir="2700000" algn="tl">
                  <a:srgbClr val="000000">
                    <a:alpha val="43137"/>
                  </a:srgbClr>
                </a:outerShdw>
              </a:effectLst>
              <a:latin typeface="Big Caslon"/>
              <a:cs typeface="Big Caslon"/>
            </a:endParaRPr>
          </a:p>
        </p:txBody>
      </p:sp>
    </p:spTree>
    <p:extLst>
      <p:ext uri="{BB962C8B-B14F-4D97-AF65-F5344CB8AC3E}">
        <p14:creationId xmlns:p14="http://schemas.microsoft.com/office/powerpoint/2010/main" val="17396370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 the MRI lie detector test reliable.pdf"/>
          <p:cNvPicPr>
            <a:picLocks noGrp="1" noChangeAspect="1"/>
          </p:cNvPicPr>
          <p:nvPr>
            <p:ph idx="1"/>
          </p:nvPr>
        </p:nvPicPr>
        <p:blipFill>
          <a:blip r:embed="rId2">
            <a:extLst>
              <a:ext uri="{28A0092B-C50C-407E-A947-70E740481C1C}">
                <a14:useLocalDpi xmlns:a14="http://schemas.microsoft.com/office/drawing/2010/main" val="0"/>
              </a:ext>
            </a:extLst>
          </a:blip>
          <a:srcRect t="26752" b="26752"/>
          <a:stretch>
            <a:fillRect/>
          </a:stretch>
        </p:blipFill>
        <p:spPr>
          <a:xfrm>
            <a:off x="457199" y="266330"/>
            <a:ext cx="8289904" cy="5818859"/>
          </a:xfrm>
        </p:spPr>
      </p:pic>
    </p:spTree>
    <p:extLst>
      <p:ext uri="{BB962C8B-B14F-4D97-AF65-F5344CB8AC3E}">
        <p14:creationId xmlns:p14="http://schemas.microsoft.com/office/powerpoint/2010/main" val="32787864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Warrior Gene.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332" t="22055" r="-1" b="20513"/>
          <a:stretch/>
        </p:blipFill>
        <p:spPr>
          <a:xfrm>
            <a:off x="-532610" y="819476"/>
            <a:ext cx="9451567" cy="6038523"/>
          </a:xfrm>
        </p:spPr>
      </p:pic>
      <p:sp>
        <p:nvSpPr>
          <p:cNvPr id="5" name="TextBox 4"/>
          <p:cNvSpPr txBox="1"/>
          <p:nvPr/>
        </p:nvSpPr>
        <p:spPr>
          <a:xfrm>
            <a:off x="409700" y="225356"/>
            <a:ext cx="5346590" cy="646331"/>
          </a:xfrm>
          <a:prstGeom prst="rect">
            <a:avLst/>
          </a:prstGeom>
          <a:noFill/>
        </p:spPr>
        <p:txBody>
          <a:bodyPr wrap="square" rtlCol="0">
            <a:spAutoFit/>
          </a:bodyPr>
          <a:lstStyle/>
          <a:p>
            <a:r>
              <a:rPr lang="en-US" dirty="0" smtClean="0">
                <a:hlinkClick r:id="rId3"/>
              </a:rPr>
              <a:t>www.thewarriorgene.com</a:t>
            </a:r>
            <a:endParaRPr lang="en-US" dirty="0" smtClean="0"/>
          </a:p>
          <a:p>
            <a:endParaRPr lang="en-US" dirty="0"/>
          </a:p>
        </p:txBody>
      </p:sp>
    </p:spTree>
    <p:extLst>
      <p:ext uri="{BB962C8B-B14F-4D97-AF65-F5344CB8AC3E}">
        <p14:creationId xmlns:p14="http://schemas.microsoft.com/office/powerpoint/2010/main" val="2136588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12908"/>
            <a:ext cx="6508377" cy="1143000"/>
          </a:xfrm>
        </p:spPr>
        <p:txBody>
          <a:bodyPr/>
          <a:lstStyle/>
          <a:p>
            <a:r>
              <a:rPr lang="en-US" dirty="0" smtClean="0">
                <a:latin typeface="Big Caslon"/>
                <a:cs typeface="Big Caslon"/>
              </a:rPr>
              <a:t>Before analyzing cases….</a:t>
            </a:r>
            <a:br>
              <a:rPr lang="en-US" dirty="0" smtClean="0">
                <a:latin typeface="Big Caslon"/>
                <a:cs typeface="Big Caslon"/>
              </a:rPr>
            </a:br>
            <a:r>
              <a:rPr lang="en-US" dirty="0" smtClean="0">
                <a:latin typeface="Big Caslon"/>
                <a:cs typeface="Big Caslon"/>
              </a:rPr>
              <a:t>Some legal basics for non-lawyers</a:t>
            </a:r>
            <a:endParaRPr lang="en-US" dirty="0">
              <a:latin typeface="Big Caslon"/>
              <a:cs typeface="Big Caslon"/>
            </a:endParaRPr>
          </a:p>
        </p:txBody>
      </p:sp>
      <p:sp>
        <p:nvSpPr>
          <p:cNvPr id="3" name="Content Placeholder 2"/>
          <p:cNvSpPr>
            <a:spLocks noGrp="1"/>
          </p:cNvSpPr>
          <p:nvPr>
            <p:ph idx="1"/>
          </p:nvPr>
        </p:nvSpPr>
        <p:spPr/>
        <p:txBody>
          <a:bodyPr/>
          <a:lstStyle/>
          <a:p>
            <a:r>
              <a:rPr lang="en-US" dirty="0" smtClean="0"/>
              <a:t>The techniques</a:t>
            </a:r>
          </a:p>
          <a:p>
            <a:r>
              <a:rPr lang="en-US" dirty="0" smtClean="0"/>
              <a:t>Criteria for the admissibility of scientific evidence in court </a:t>
            </a:r>
          </a:p>
          <a:p>
            <a:r>
              <a:rPr lang="en-US" dirty="0" smtClean="0"/>
              <a:t>Insanity defense</a:t>
            </a:r>
            <a:endParaRPr lang="en-US" dirty="0"/>
          </a:p>
        </p:txBody>
      </p:sp>
    </p:spTree>
    <p:extLst>
      <p:ext uri="{BB962C8B-B14F-4D97-AF65-F5344CB8AC3E}">
        <p14:creationId xmlns:p14="http://schemas.microsoft.com/office/powerpoint/2010/main" val="41128181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625" y="285750"/>
            <a:ext cx="8429625" cy="6154738"/>
          </a:xfrm>
          <a:prstGeom prst="rect">
            <a:avLst/>
          </a:prstGeom>
          <a:noFill/>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en-US" sz="2800" b="1" dirty="0">
                <a:solidFill>
                  <a:srgbClr val="06686D"/>
                </a:solidFill>
                <a:latin typeface="Pristina" charset="0"/>
              </a:rPr>
              <a:t> </a:t>
            </a:r>
            <a:r>
              <a:rPr lang="en-US" sz="3200" b="1" dirty="0">
                <a:solidFill>
                  <a:schemeClr val="accent1"/>
                </a:solidFill>
                <a:latin typeface="Big Caslon"/>
                <a:cs typeface="Big Caslon"/>
              </a:rPr>
              <a:t>The techniques.</a:t>
            </a:r>
          </a:p>
          <a:p>
            <a:pPr algn="ctr" eaLnBrk="1" hangingPunct="1"/>
            <a:endParaRPr lang="en-US" sz="2800" b="1" dirty="0">
              <a:solidFill>
                <a:srgbClr val="8ADFFF"/>
              </a:solidFill>
              <a:latin typeface="Segoe Print" charset="0"/>
            </a:endParaRPr>
          </a:p>
          <a:p>
            <a:pPr algn="ctr" eaLnBrk="1" hangingPunct="1"/>
            <a:r>
              <a:rPr lang="en-US" sz="2800" b="1" dirty="0">
                <a:latin typeface="Segoe Print" charset="0"/>
              </a:rPr>
              <a:t>a. fMRI</a:t>
            </a:r>
          </a:p>
          <a:p>
            <a:pPr algn="ctr" eaLnBrk="1" hangingPunct="1"/>
            <a:endParaRPr lang="en-US" sz="2000" b="1" dirty="0"/>
          </a:p>
          <a:p>
            <a:pPr algn="just" eaLnBrk="1" hangingPunct="1">
              <a:buFont typeface="Wingdings" charset="0"/>
              <a:buChar char="ü"/>
            </a:pPr>
            <a:r>
              <a:rPr lang="en-US" sz="2000" dirty="0"/>
              <a:t> […] </a:t>
            </a:r>
            <a:r>
              <a:rPr lang="en-US" sz="2000" dirty="0">
                <a:latin typeface="Segoe Print" charset="0"/>
              </a:rPr>
              <a:t>it </a:t>
            </a:r>
            <a:r>
              <a:rPr lang="en-US" sz="2000" b="1" dirty="0">
                <a:latin typeface="Segoe Print" charset="0"/>
              </a:rPr>
              <a:t>provides high resolution, noninvasive reports of neural activity detected by a blood oxygen level dependent signal </a:t>
            </a:r>
            <a:r>
              <a:rPr lang="en-US" sz="1600" dirty="0">
                <a:latin typeface="Segoe Print" charset="0"/>
              </a:rPr>
              <a:t>(Ogawa, et al, 1990 a and b, 1992, 1993; </a:t>
            </a:r>
            <a:r>
              <a:rPr lang="en-US" sz="1600" dirty="0" err="1">
                <a:latin typeface="Segoe Print" charset="0"/>
              </a:rPr>
              <a:t>Belliveau</a:t>
            </a:r>
            <a:r>
              <a:rPr lang="en-US" sz="1600" dirty="0">
                <a:latin typeface="Segoe Print" charset="0"/>
              </a:rPr>
              <a:t>, et al, 1990, 1991). </a:t>
            </a:r>
          </a:p>
          <a:p>
            <a:pPr algn="just" eaLnBrk="1" hangingPunct="1"/>
            <a:endParaRPr lang="en-US" sz="1400" dirty="0">
              <a:latin typeface="Segoe Print" charset="0"/>
            </a:endParaRPr>
          </a:p>
          <a:p>
            <a:pPr algn="just" eaLnBrk="1" hangingPunct="1"/>
            <a:r>
              <a:rPr lang="en-US" sz="2000" dirty="0">
                <a:latin typeface="Segoe Print" charset="0"/>
              </a:rPr>
              <a:t>This new ability to directly observe brain function opens an array of </a:t>
            </a:r>
            <a:r>
              <a:rPr lang="en-US" sz="2000" b="1" dirty="0">
                <a:latin typeface="Segoe Print" charset="0"/>
              </a:rPr>
              <a:t>new opportunities to advance our understanding of brain organization, as well as a potential new standard for assessing neurological status and neurosurgical risk.</a:t>
            </a:r>
          </a:p>
          <a:p>
            <a:pPr algn="just" eaLnBrk="1" hangingPunct="1"/>
            <a:endParaRPr lang="en-US" sz="2000" b="1" dirty="0">
              <a:latin typeface="Segoe Print" charset="0"/>
            </a:endParaRPr>
          </a:p>
          <a:p>
            <a:pPr algn="just" eaLnBrk="1" hangingPunct="1">
              <a:buFont typeface="Wingdings" charset="0"/>
              <a:buChar char="ü"/>
            </a:pPr>
            <a:r>
              <a:rPr lang="en-US" sz="2000" dirty="0">
                <a:latin typeface="Segoe Print" charset="0"/>
              </a:rPr>
              <a:t> The particular </a:t>
            </a:r>
            <a:r>
              <a:rPr lang="en-US" sz="2000" b="1" dirty="0">
                <a:latin typeface="Segoe Print" charset="0"/>
              </a:rPr>
              <a:t>imaging methods and procedures vary from center-to-center </a:t>
            </a:r>
            <a:r>
              <a:rPr lang="en-US" sz="2000" dirty="0">
                <a:latin typeface="Segoe Print" charset="0"/>
              </a:rPr>
              <a:t>because each group has independently developed the methods and analysis procedures required to acquire and process functional data. </a:t>
            </a:r>
            <a:r>
              <a:rPr lang="en-US" sz="2000" b="1" dirty="0">
                <a:latin typeface="Segoe Print" charset="0"/>
              </a:rPr>
              <a:t>There is not yet a commercial package of software and standardized tasks for clinical use </a:t>
            </a:r>
            <a:r>
              <a:rPr lang="en-US" sz="1600" b="1" dirty="0">
                <a:latin typeface="Segoe Print" charset="0"/>
              </a:rPr>
              <a:t>(</a:t>
            </a:r>
            <a:r>
              <a:rPr lang="en-US" sz="1600" dirty="0">
                <a:latin typeface="Segoe Print" charset="0"/>
              </a:rPr>
              <a:t>Source: Columbia University medical </a:t>
            </a:r>
            <a:r>
              <a:rPr lang="en-US" sz="1600" dirty="0" err="1">
                <a:latin typeface="Segoe Print" charset="0"/>
              </a:rPr>
              <a:t>centre</a:t>
            </a:r>
            <a:r>
              <a:rPr lang="en-US" sz="1600" dirty="0">
                <a:latin typeface="Segoe Print" charset="0"/>
              </a:rPr>
              <a:t>, 2009)</a:t>
            </a:r>
            <a:endParaRPr lang="it-IT" sz="2000" b="1" dirty="0">
              <a:latin typeface="Segoe Print" charset="0"/>
            </a:endParaRPr>
          </a:p>
        </p:txBody>
      </p:sp>
    </p:spTree>
    <p:extLst>
      <p:ext uri="{BB962C8B-B14F-4D97-AF65-F5344CB8AC3E}">
        <p14:creationId xmlns:p14="http://schemas.microsoft.com/office/powerpoint/2010/main" val="28864527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1"/>
          <p:cNvSpPr txBox="1">
            <a:spLocks noChangeArrowheads="1"/>
          </p:cNvSpPr>
          <p:nvPr/>
        </p:nvSpPr>
        <p:spPr bwMode="auto">
          <a:xfrm>
            <a:off x="0" y="117475"/>
            <a:ext cx="9144000" cy="677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just" eaLnBrk="1" hangingPunct="1"/>
            <a:r>
              <a:rPr lang="en-US" sz="2400" b="1" u="sng" dirty="0">
                <a:latin typeface="Pristina" charset="0"/>
              </a:rPr>
              <a:t>Positron emission tomography (PET) </a:t>
            </a:r>
          </a:p>
          <a:p>
            <a:pPr algn="just" eaLnBrk="1" hangingPunct="1"/>
            <a:endParaRPr lang="en-US" sz="1400" b="1" u="sng" dirty="0">
              <a:latin typeface="Pristina" charset="0"/>
            </a:endParaRPr>
          </a:p>
          <a:p>
            <a:pPr algn="just" eaLnBrk="1" hangingPunct="1"/>
            <a:r>
              <a:rPr lang="en-US" dirty="0"/>
              <a:t>A highly specialized imaging technique that uses short-lived radioactive substances to produce three-dimensional colored images of those substances functioning within the body (pet scans)</a:t>
            </a:r>
          </a:p>
          <a:p>
            <a:pPr algn="just" eaLnBrk="1" hangingPunct="1"/>
            <a:r>
              <a:rPr lang="en-US" dirty="0"/>
              <a:t>PET scanning provides information about the body's chemistry not available through other procedures: Unlike CT (computerized tomography) or MRI (magnetic resonance imaging), techniques that look at anatomy or body form, PET studies metabolic activity or body function. PET has been used primarily in cardiology, neurology, and oncology</a:t>
            </a:r>
            <a:endParaRPr lang="it-IT" dirty="0"/>
          </a:p>
          <a:p>
            <a:pPr algn="just" eaLnBrk="1" hangingPunct="1"/>
            <a:endParaRPr lang="it-IT" dirty="0"/>
          </a:p>
          <a:p>
            <a:pPr algn="just" eaLnBrk="1" hangingPunct="1"/>
            <a:r>
              <a:rPr lang="it-IT" sz="2400" b="1" u="sng" dirty="0">
                <a:latin typeface="Pristina" charset="0"/>
              </a:rPr>
              <a:t>Brain Fingerprinting</a:t>
            </a:r>
            <a:r>
              <a:rPr lang="it-IT" sz="2400" b="1" dirty="0">
                <a:latin typeface="Pristina" charset="0"/>
              </a:rPr>
              <a:t>:</a:t>
            </a:r>
          </a:p>
          <a:p>
            <a:pPr algn="just" eaLnBrk="1" hangingPunct="1"/>
            <a:endParaRPr lang="it-IT" sz="1200" dirty="0">
              <a:latin typeface="Pristina" charset="0"/>
            </a:endParaRPr>
          </a:p>
          <a:p>
            <a:pPr algn="just" eaLnBrk="1" hangingPunct="1"/>
            <a:r>
              <a:rPr lang="en-US" dirty="0"/>
              <a:t>The Technique aims to determine whether specific information is stored in a subject’s brain. It measure electrical brainwave responses to words, phrases, or pictures that are presented on a computer screen (invented by Lawrence Farwell). </a:t>
            </a:r>
          </a:p>
          <a:p>
            <a:pPr algn="just" eaLnBrk="1" hangingPunct="1"/>
            <a:r>
              <a:rPr lang="en-US" dirty="0"/>
              <a:t>The theory is that </a:t>
            </a:r>
            <a:r>
              <a:rPr lang="en-US" b="1" dirty="0"/>
              <a:t>the brain processes known, relevant information differently from the way it processes unknown or irrelevant information</a:t>
            </a:r>
            <a:r>
              <a:rPr lang="en-US" dirty="0"/>
              <a:t>. </a:t>
            </a:r>
            <a:r>
              <a:rPr lang="en-US" b="1" dirty="0"/>
              <a:t>The brain’s processing of known information, such as the details of a crime stored in the brain, is revealed by a specific pattern in the EEG (electroencephalograph) </a:t>
            </a:r>
            <a:r>
              <a:rPr lang="en-US" dirty="0"/>
              <a:t>. Farwell’s brain fingerprinting originally used the well known P300 brain response to detect the brain’s recognition of the known information. Later Farwell discovered the MERMER ("Memory and Encoding Related Multifaceted Electroencephalographic Response"), which includes the P300 and additional features and is reported to provide a higher level of accuracy.</a:t>
            </a:r>
            <a:endParaRPr lang="it-IT" dirty="0"/>
          </a:p>
        </p:txBody>
      </p:sp>
    </p:spTree>
    <p:extLst>
      <p:ext uri="{BB962C8B-B14F-4D97-AF65-F5344CB8AC3E}">
        <p14:creationId xmlns:p14="http://schemas.microsoft.com/office/powerpoint/2010/main" val="18326765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481" y="1243813"/>
            <a:ext cx="6508377" cy="4287658"/>
          </a:xfrm>
        </p:spPr>
        <p:txBody>
          <a:bodyPr/>
          <a:lstStyle/>
          <a:p>
            <a:pPr algn="ctr"/>
            <a:r>
              <a:rPr lang="en-US" dirty="0" smtClean="0"/>
              <a:t>Why </a:t>
            </a:r>
            <a:br>
              <a:rPr lang="en-US" dirty="0" smtClean="0"/>
            </a:br>
            <a:r>
              <a:rPr lang="en-US" dirty="0" smtClean="0"/>
              <a:t/>
            </a:r>
            <a:br>
              <a:rPr lang="en-US" dirty="0" smtClean="0"/>
            </a:br>
            <a:r>
              <a:rPr lang="en-US" b="1" dirty="0" smtClean="0">
                <a:solidFill>
                  <a:srgbClr val="660066"/>
                </a:solidFill>
                <a:latin typeface="Big Caslon"/>
                <a:cs typeface="Big Caslon"/>
              </a:rPr>
              <a:t>NEUROSCIENCE</a:t>
            </a:r>
            <a:r>
              <a:rPr lang="en-US" dirty="0" smtClean="0"/>
              <a:t/>
            </a:r>
            <a:br>
              <a:rPr lang="en-US" dirty="0" smtClean="0"/>
            </a:br>
            <a:r>
              <a:rPr lang="en-US" dirty="0" smtClean="0"/>
              <a:t>and </a:t>
            </a:r>
            <a:br>
              <a:rPr lang="en-US" dirty="0" smtClean="0"/>
            </a:br>
            <a:r>
              <a:rPr lang="en-US" b="1" dirty="0" smtClean="0">
                <a:solidFill>
                  <a:srgbClr val="0000FF"/>
                </a:solidFill>
                <a:latin typeface="Big Caslon"/>
                <a:cs typeface="Big Caslon"/>
              </a:rPr>
              <a:t>LAW</a:t>
            </a:r>
            <a:r>
              <a:rPr lang="en-US" dirty="0" smtClean="0"/>
              <a:t/>
            </a:r>
            <a:br>
              <a:rPr lang="en-US" dirty="0" smtClean="0"/>
            </a:br>
            <a:r>
              <a:rPr lang="en-US" sz="7200" dirty="0" smtClean="0"/>
              <a:t>?</a:t>
            </a:r>
            <a:r>
              <a:rPr lang="en-US" dirty="0" smtClean="0"/>
              <a:t/>
            </a:r>
            <a:br>
              <a:rPr lang="en-US" dirty="0" smtClean="0"/>
            </a:br>
            <a:endParaRPr lang="en-US" dirty="0"/>
          </a:p>
        </p:txBody>
      </p:sp>
    </p:spTree>
    <p:extLst>
      <p:ext uri="{BB962C8B-B14F-4D97-AF65-F5344CB8AC3E}">
        <p14:creationId xmlns:p14="http://schemas.microsoft.com/office/powerpoint/2010/main" val="5552574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2"/>
          <p:cNvSpPr txBox="1">
            <a:spLocks noChangeArrowheads="1"/>
          </p:cNvSpPr>
          <p:nvPr/>
        </p:nvSpPr>
        <p:spPr bwMode="auto">
          <a:xfrm>
            <a:off x="2009775" y="438150"/>
            <a:ext cx="507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endParaRPr lang="en-US"/>
          </a:p>
        </p:txBody>
      </p:sp>
      <p:sp>
        <p:nvSpPr>
          <p:cNvPr id="13315" name="CasellaDiTesto 3"/>
          <p:cNvSpPr txBox="1">
            <a:spLocks noChangeArrowheads="1"/>
          </p:cNvSpPr>
          <p:nvPr/>
        </p:nvSpPr>
        <p:spPr bwMode="auto">
          <a:xfrm>
            <a:off x="1619249" y="0"/>
            <a:ext cx="6083117" cy="1692771"/>
          </a:xfrm>
          <a:prstGeom prst="rect">
            <a:avLst/>
          </a:prstGeom>
          <a:noFill/>
          <a:ln w="9525">
            <a:noFill/>
            <a:miter lim="800000"/>
            <a:headEnd/>
            <a:tailEnd/>
          </a:ln>
        </p:spPr>
        <p:txBody>
          <a:bodyPr wrap="square">
            <a:spAutoFit/>
          </a:bodyPr>
          <a:lstStyle/>
          <a:p>
            <a:pPr algn="ctr">
              <a:defRPr/>
            </a:pPr>
            <a:r>
              <a:rPr lang="en-US" sz="3200" b="1" dirty="0">
                <a:solidFill>
                  <a:srgbClr val="990000"/>
                </a:solidFill>
                <a:latin typeface="Big Caslon"/>
                <a:ea typeface="+mn-ea"/>
                <a:cs typeface="Big Caslon"/>
              </a:rPr>
              <a:t>The scientific evidence </a:t>
            </a:r>
            <a:r>
              <a:rPr lang="en-US" sz="3200" b="1" dirty="0" smtClean="0">
                <a:solidFill>
                  <a:srgbClr val="990000"/>
                </a:solidFill>
                <a:latin typeface="Big Caslon"/>
                <a:ea typeface="+mn-ea"/>
                <a:cs typeface="Big Caslon"/>
              </a:rPr>
              <a:t>– admissibility</a:t>
            </a:r>
          </a:p>
          <a:p>
            <a:pPr algn="ctr">
              <a:defRPr/>
            </a:pPr>
            <a:endParaRPr lang="en-US" sz="1600" b="1" dirty="0">
              <a:solidFill>
                <a:srgbClr val="990000"/>
              </a:solidFill>
              <a:latin typeface="Pristina" pitchFamily="66" charset="0"/>
              <a:ea typeface="+mn-ea"/>
            </a:endParaRPr>
          </a:p>
          <a:p>
            <a:pPr algn="ctr">
              <a:defRPr/>
            </a:pPr>
            <a:r>
              <a:rPr lang="en-US" sz="2400" i="1" dirty="0" smtClean="0">
                <a:latin typeface="Tahoma" pitchFamily="34" charset="0"/>
                <a:ea typeface="+mn-ea"/>
              </a:rPr>
              <a:t>Common </a:t>
            </a:r>
            <a:r>
              <a:rPr lang="en-US" sz="2400" i="1" dirty="0">
                <a:latin typeface="Tahoma" pitchFamily="34" charset="0"/>
                <a:ea typeface="+mn-ea"/>
              </a:rPr>
              <a:t>Law </a:t>
            </a:r>
            <a:r>
              <a:rPr lang="en-US" sz="2400" i="1" dirty="0" smtClean="0">
                <a:latin typeface="Tahoma" pitchFamily="34" charset="0"/>
                <a:ea typeface="+mn-ea"/>
              </a:rPr>
              <a:t>Systems (UK, US, Australia)</a:t>
            </a:r>
            <a:endParaRPr lang="en-US" sz="2400" i="1" dirty="0">
              <a:latin typeface="Tahoma" pitchFamily="34" charset="0"/>
              <a:ea typeface="+mn-ea"/>
            </a:endParaRPr>
          </a:p>
        </p:txBody>
      </p:sp>
      <p:sp>
        <p:nvSpPr>
          <p:cNvPr id="5" name="CasellaDiTesto 4"/>
          <p:cNvSpPr txBox="1"/>
          <p:nvPr/>
        </p:nvSpPr>
        <p:spPr>
          <a:xfrm>
            <a:off x="500063" y="1857375"/>
            <a:ext cx="1928812" cy="377825"/>
          </a:xfrm>
          <a:prstGeom prst="rect">
            <a:avLst/>
          </a:prstGeom>
          <a:noFill/>
          <a:ln>
            <a:solidFill>
              <a:schemeClr val="bg2">
                <a:lumMod val="60000"/>
                <a:lumOff val="40000"/>
              </a:schemeClr>
            </a:solidFill>
          </a:ln>
        </p:spPr>
        <p:txBody>
          <a:bodyPr>
            <a:spAutoFit/>
          </a:bodyPr>
          <a:lstStyle/>
          <a:p>
            <a:pPr algn="ctr">
              <a:defRPr/>
            </a:pPr>
            <a:r>
              <a:rPr lang="en-US">
                <a:latin typeface="Tahoma" pitchFamily="34" charset="0"/>
                <a:ea typeface="+mn-ea"/>
              </a:rPr>
              <a:t>Plaintiff</a:t>
            </a:r>
          </a:p>
        </p:txBody>
      </p:sp>
      <p:sp>
        <p:nvSpPr>
          <p:cNvPr id="6" name="CasellaDiTesto 5"/>
          <p:cNvSpPr txBox="1"/>
          <p:nvPr/>
        </p:nvSpPr>
        <p:spPr>
          <a:xfrm>
            <a:off x="500063" y="2500313"/>
            <a:ext cx="2000250" cy="377825"/>
          </a:xfrm>
          <a:prstGeom prst="rect">
            <a:avLst/>
          </a:prstGeom>
          <a:noFill/>
          <a:ln>
            <a:solidFill>
              <a:schemeClr val="bg2">
                <a:lumMod val="60000"/>
                <a:lumOff val="40000"/>
              </a:schemeClr>
            </a:solidFill>
          </a:ln>
        </p:spPr>
        <p:txBody>
          <a:bodyPr>
            <a:spAutoFit/>
          </a:bodyPr>
          <a:lstStyle/>
          <a:p>
            <a:pPr algn="ctr">
              <a:defRPr/>
            </a:pPr>
            <a:r>
              <a:rPr lang="en-US">
                <a:latin typeface="Tahoma" pitchFamily="34" charset="0"/>
                <a:ea typeface="+mn-ea"/>
              </a:rPr>
              <a:t>Defendant</a:t>
            </a:r>
          </a:p>
        </p:txBody>
      </p:sp>
      <p:sp>
        <p:nvSpPr>
          <p:cNvPr id="8" name="Freccia a destra 7"/>
          <p:cNvSpPr/>
          <p:nvPr/>
        </p:nvSpPr>
        <p:spPr>
          <a:xfrm>
            <a:off x="3500438" y="1928813"/>
            <a:ext cx="12144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ccia a destra 8"/>
          <p:cNvSpPr/>
          <p:nvPr/>
        </p:nvSpPr>
        <p:spPr>
          <a:xfrm>
            <a:off x="3500438" y="2571750"/>
            <a:ext cx="12144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asellaDiTesto 9"/>
          <p:cNvSpPr txBox="1"/>
          <p:nvPr/>
        </p:nvSpPr>
        <p:spPr>
          <a:xfrm>
            <a:off x="5786438" y="1785938"/>
            <a:ext cx="3000375" cy="923925"/>
          </a:xfrm>
          <a:prstGeom prst="rect">
            <a:avLst/>
          </a:prstGeom>
          <a:noFill/>
          <a:ln>
            <a:solidFill>
              <a:schemeClr val="accent2">
                <a:lumMod val="40000"/>
                <a:lumOff val="60000"/>
              </a:schemeClr>
            </a:solidFill>
          </a:ln>
        </p:spPr>
        <p:txBody>
          <a:bodyPr>
            <a:spAutoFit/>
          </a:bodyPr>
          <a:lstStyle/>
          <a:p>
            <a:pPr algn="ctr">
              <a:defRPr/>
            </a:pPr>
            <a:r>
              <a:rPr lang="en-US">
                <a:latin typeface="Tahoma" pitchFamily="34" charset="0"/>
                <a:ea typeface="+mn-ea"/>
              </a:rPr>
              <a:t>The Judge decides the admissibility of scientific evidence in trial</a:t>
            </a:r>
          </a:p>
        </p:txBody>
      </p:sp>
      <p:sp>
        <p:nvSpPr>
          <p:cNvPr id="13321" name="CasellaDiTesto 10"/>
          <p:cNvSpPr txBox="1">
            <a:spLocks noChangeArrowheads="1"/>
          </p:cNvSpPr>
          <p:nvPr/>
        </p:nvSpPr>
        <p:spPr bwMode="auto">
          <a:xfrm>
            <a:off x="3214688" y="3500438"/>
            <a:ext cx="264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en-US"/>
              <a:t>If admitted:</a:t>
            </a:r>
          </a:p>
        </p:txBody>
      </p:sp>
      <p:sp>
        <p:nvSpPr>
          <p:cNvPr id="12" name="CasellaDiTesto 11"/>
          <p:cNvSpPr txBox="1"/>
          <p:nvPr/>
        </p:nvSpPr>
        <p:spPr>
          <a:xfrm>
            <a:off x="323850" y="4508500"/>
            <a:ext cx="2643188" cy="646113"/>
          </a:xfrm>
          <a:prstGeom prst="rect">
            <a:avLst/>
          </a:prstGeom>
          <a:noFill/>
          <a:ln>
            <a:solidFill>
              <a:schemeClr val="bg2">
                <a:lumMod val="40000"/>
                <a:lumOff val="60000"/>
              </a:schemeClr>
            </a:solidFill>
          </a:ln>
        </p:spPr>
        <p:txBody>
          <a:bodyPr>
            <a:spAutoFit/>
          </a:bodyPr>
          <a:lstStyle/>
          <a:p>
            <a:pPr>
              <a:defRPr/>
            </a:pPr>
            <a:r>
              <a:rPr lang="en-US">
                <a:latin typeface="Tahoma" pitchFamily="34" charset="0"/>
                <a:ea typeface="+mn-ea"/>
              </a:rPr>
              <a:t>Expert witness (plaintiff)</a:t>
            </a:r>
          </a:p>
        </p:txBody>
      </p:sp>
      <p:sp>
        <p:nvSpPr>
          <p:cNvPr id="13" name="CasellaDiTesto 12"/>
          <p:cNvSpPr txBox="1"/>
          <p:nvPr/>
        </p:nvSpPr>
        <p:spPr>
          <a:xfrm>
            <a:off x="323850" y="5373688"/>
            <a:ext cx="2643188" cy="646112"/>
          </a:xfrm>
          <a:prstGeom prst="rect">
            <a:avLst/>
          </a:prstGeom>
          <a:noFill/>
          <a:ln>
            <a:solidFill>
              <a:schemeClr val="bg2">
                <a:lumMod val="40000"/>
                <a:lumOff val="60000"/>
              </a:schemeClr>
            </a:solidFill>
          </a:ln>
        </p:spPr>
        <p:txBody>
          <a:bodyPr>
            <a:spAutoFit/>
          </a:bodyPr>
          <a:lstStyle/>
          <a:p>
            <a:pPr>
              <a:defRPr/>
            </a:pPr>
            <a:r>
              <a:rPr lang="en-US">
                <a:latin typeface="Tahoma" pitchFamily="34" charset="0"/>
                <a:ea typeface="+mn-ea"/>
              </a:rPr>
              <a:t>Expert witness (defendant)</a:t>
            </a:r>
          </a:p>
        </p:txBody>
      </p:sp>
      <p:sp>
        <p:nvSpPr>
          <p:cNvPr id="14" name="CasellaDiTesto 13"/>
          <p:cNvSpPr txBox="1"/>
          <p:nvPr/>
        </p:nvSpPr>
        <p:spPr>
          <a:xfrm>
            <a:off x="6500813" y="4786313"/>
            <a:ext cx="2500312" cy="646112"/>
          </a:xfrm>
          <a:prstGeom prst="rect">
            <a:avLst/>
          </a:prstGeom>
          <a:noFill/>
          <a:ln>
            <a:solidFill>
              <a:schemeClr val="accent2">
                <a:lumMod val="40000"/>
                <a:lumOff val="60000"/>
              </a:schemeClr>
            </a:solidFill>
          </a:ln>
        </p:spPr>
        <p:txBody>
          <a:bodyPr>
            <a:spAutoFit/>
          </a:bodyPr>
          <a:lstStyle/>
          <a:p>
            <a:pPr algn="ctr">
              <a:defRPr/>
            </a:pPr>
            <a:r>
              <a:rPr lang="en-US">
                <a:latin typeface="Tahoma" pitchFamily="34" charset="0"/>
                <a:ea typeface="+mn-ea"/>
              </a:rPr>
              <a:t>The Jury renders a verdict (</a:t>
            </a:r>
            <a:r>
              <a:rPr lang="en-US" i="1">
                <a:latin typeface="Tahoma" pitchFamily="34" charset="0"/>
                <a:ea typeface="+mn-ea"/>
              </a:rPr>
              <a:t>black box</a:t>
            </a:r>
            <a:r>
              <a:rPr lang="en-US">
                <a:latin typeface="Tahoma" pitchFamily="34" charset="0"/>
                <a:ea typeface="+mn-ea"/>
              </a:rPr>
              <a:t>)</a:t>
            </a:r>
          </a:p>
        </p:txBody>
      </p:sp>
      <p:sp>
        <p:nvSpPr>
          <p:cNvPr id="15" name="Per 14"/>
          <p:cNvSpPr/>
          <p:nvPr/>
        </p:nvSpPr>
        <p:spPr>
          <a:xfrm>
            <a:off x="3929063" y="4286250"/>
            <a:ext cx="2071687" cy="18573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6" name="CasellaDiTesto 15"/>
          <p:cNvSpPr txBox="1">
            <a:spLocks noChangeArrowheads="1"/>
          </p:cNvSpPr>
          <p:nvPr/>
        </p:nvSpPr>
        <p:spPr bwMode="auto">
          <a:xfrm>
            <a:off x="3708400" y="4868863"/>
            <a:ext cx="2357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en-US" sz="2000" b="1" dirty="0">
                <a:solidFill>
                  <a:srgbClr val="0000FF"/>
                </a:solidFill>
              </a:rPr>
              <a:t>CROSS EXAMINATION</a:t>
            </a:r>
          </a:p>
        </p:txBody>
      </p:sp>
    </p:spTree>
    <p:extLst>
      <p:ext uri="{BB962C8B-B14F-4D97-AF65-F5344CB8AC3E}">
        <p14:creationId xmlns:p14="http://schemas.microsoft.com/office/powerpoint/2010/main" val="6937932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893" y="478519"/>
            <a:ext cx="7657582" cy="584776"/>
          </a:xfrm>
          <a:prstGeom prst="rect">
            <a:avLst/>
          </a:prstGeom>
          <a:noFill/>
        </p:spPr>
        <p:txBody>
          <a:bodyPr wrap="square" rtlCol="0">
            <a:spAutoFit/>
          </a:bodyPr>
          <a:lstStyle/>
          <a:p>
            <a:pPr algn="ctr"/>
            <a:r>
              <a:rPr lang="en-US" sz="3200" b="1" dirty="0" smtClean="0">
                <a:solidFill>
                  <a:srgbClr val="800000"/>
                </a:solidFill>
                <a:latin typeface="Big Caslon"/>
                <a:cs typeface="Big Caslon"/>
              </a:rPr>
              <a:t>The scientific evidence in civil-law systems</a:t>
            </a:r>
            <a:endParaRPr lang="en-US" sz="3200" b="1" dirty="0">
              <a:solidFill>
                <a:srgbClr val="800000"/>
              </a:solidFill>
              <a:latin typeface="Big Caslon"/>
              <a:cs typeface="Big Caslon"/>
            </a:endParaRPr>
          </a:p>
        </p:txBody>
      </p:sp>
      <p:sp>
        <p:nvSpPr>
          <p:cNvPr id="3" name="TextBox 2"/>
          <p:cNvSpPr txBox="1"/>
          <p:nvPr/>
        </p:nvSpPr>
        <p:spPr>
          <a:xfrm>
            <a:off x="2429810" y="1656411"/>
            <a:ext cx="3092485" cy="369332"/>
          </a:xfrm>
          <a:prstGeom prst="rect">
            <a:avLst/>
          </a:prstGeom>
          <a:noFill/>
        </p:spPr>
        <p:txBody>
          <a:bodyPr wrap="square" rtlCol="0">
            <a:spAutoFit/>
          </a:bodyPr>
          <a:lstStyle/>
          <a:p>
            <a:pPr algn="ctr"/>
            <a:r>
              <a:rPr lang="en-US" dirty="0" smtClean="0">
                <a:solidFill>
                  <a:srgbClr val="800000"/>
                </a:solidFill>
              </a:rPr>
              <a:t>JUDGE</a:t>
            </a:r>
            <a:endParaRPr lang="en-US" dirty="0">
              <a:solidFill>
                <a:srgbClr val="800000"/>
              </a:solidFill>
            </a:endParaRPr>
          </a:p>
        </p:txBody>
      </p:sp>
      <p:cxnSp>
        <p:nvCxnSpPr>
          <p:cNvPr id="5" name="Straight Arrow Connector 4"/>
          <p:cNvCxnSpPr/>
          <p:nvPr/>
        </p:nvCxnSpPr>
        <p:spPr>
          <a:xfrm>
            <a:off x="3994460" y="2171738"/>
            <a:ext cx="0" cy="570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00447" y="2907921"/>
            <a:ext cx="2135287" cy="646331"/>
          </a:xfrm>
          <a:prstGeom prst="rect">
            <a:avLst/>
          </a:prstGeom>
          <a:noFill/>
        </p:spPr>
        <p:txBody>
          <a:bodyPr wrap="square" rtlCol="0">
            <a:spAutoFit/>
          </a:bodyPr>
          <a:lstStyle/>
          <a:p>
            <a:pPr algn="ctr"/>
            <a:r>
              <a:rPr lang="en-US" dirty="0" smtClean="0">
                <a:solidFill>
                  <a:srgbClr val="800000"/>
                </a:solidFill>
              </a:rPr>
              <a:t>Court-appointed expert</a:t>
            </a:r>
            <a:endParaRPr lang="en-US" dirty="0">
              <a:solidFill>
                <a:srgbClr val="800000"/>
              </a:solidFill>
            </a:endParaRPr>
          </a:p>
        </p:txBody>
      </p:sp>
      <p:cxnSp>
        <p:nvCxnSpPr>
          <p:cNvPr id="8" name="Straight Arrow Connector 7"/>
          <p:cNvCxnSpPr/>
          <p:nvPr/>
        </p:nvCxnSpPr>
        <p:spPr>
          <a:xfrm flipH="1">
            <a:off x="2264141" y="2171738"/>
            <a:ext cx="1196497" cy="1711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2675" y="4177836"/>
            <a:ext cx="2797963" cy="646331"/>
          </a:xfrm>
          <a:prstGeom prst="rect">
            <a:avLst/>
          </a:prstGeom>
          <a:noFill/>
        </p:spPr>
        <p:txBody>
          <a:bodyPr wrap="square" rtlCol="0">
            <a:spAutoFit/>
          </a:bodyPr>
          <a:lstStyle/>
          <a:p>
            <a:r>
              <a:rPr lang="en-US" dirty="0" smtClean="0"/>
              <a:t>DEFENDANT</a:t>
            </a:r>
          </a:p>
          <a:p>
            <a:r>
              <a:rPr lang="en-US" dirty="0" smtClean="0"/>
              <a:t>(+ </a:t>
            </a:r>
            <a:r>
              <a:rPr lang="en-US" dirty="0" smtClean="0">
                <a:solidFill>
                  <a:srgbClr val="800000"/>
                </a:solidFill>
              </a:rPr>
              <a:t>defense Expert</a:t>
            </a:r>
            <a:r>
              <a:rPr lang="en-US" dirty="0" smtClean="0"/>
              <a:t>)</a:t>
            </a:r>
            <a:endParaRPr lang="en-US" dirty="0"/>
          </a:p>
        </p:txBody>
      </p:sp>
      <p:cxnSp>
        <p:nvCxnSpPr>
          <p:cNvPr id="11" name="Straight Arrow Connector 10"/>
          <p:cNvCxnSpPr/>
          <p:nvPr/>
        </p:nvCxnSpPr>
        <p:spPr>
          <a:xfrm>
            <a:off x="4620320" y="2171738"/>
            <a:ext cx="1325351" cy="1382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22295" y="3883363"/>
            <a:ext cx="2153695" cy="1200329"/>
          </a:xfrm>
          <a:prstGeom prst="rect">
            <a:avLst/>
          </a:prstGeom>
          <a:noFill/>
        </p:spPr>
        <p:txBody>
          <a:bodyPr wrap="square" rtlCol="0">
            <a:spAutoFit/>
          </a:bodyPr>
          <a:lstStyle/>
          <a:p>
            <a:r>
              <a:rPr lang="en-US" dirty="0" smtClean="0"/>
              <a:t>PLAINTIFF or</a:t>
            </a:r>
          </a:p>
          <a:p>
            <a:r>
              <a:rPr lang="en-US" dirty="0" smtClean="0"/>
              <a:t>PUBIC PROSECUTOR</a:t>
            </a:r>
          </a:p>
          <a:p>
            <a:r>
              <a:rPr lang="en-US" dirty="0" smtClean="0"/>
              <a:t>(+ </a:t>
            </a:r>
            <a:r>
              <a:rPr lang="en-US" dirty="0" smtClean="0">
                <a:solidFill>
                  <a:srgbClr val="800000"/>
                </a:solidFill>
              </a:rPr>
              <a:t>Expert</a:t>
            </a:r>
            <a:r>
              <a:rPr lang="en-US" dirty="0" smtClean="0"/>
              <a:t>)</a:t>
            </a:r>
            <a:endParaRPr lang="en-US" dirty="0"/>
          </a:p>
        </p:txBody>
      </p:sp>
      <p:sp>
        <p:nvSpPr>
          <p:cNvPr id="13" name="TextBox 12"/>
          <p:cNvSpPr txBox="1"/>
          <p:nvPr/>
        </p:nvSpPr>
        <p:spPr>
          <a:xfrm>
            <a:off x="2264141" y="5871055"/>
            <a:ext cx="4031275" cy="368092"/>
          </a:xfrm>
          <a:prstGeom prst="rect">
            <a:avLst/>
          </a:prstGeom>
          <a:noFill/>
        </p:spPr>
        <p:txBody>
          <a:bodyPr wrap="square" rtlCol="0">
            <a:spAutoFit/>
          </a:bodyPr>
          <a:lstStyle/>
          <a:p>
            <a:r>
              <a:rPr lang="en-US" dirty="0" smtClean="0"/>
              <a:t>Written reports</a:t>
            </a:r>
            <a:endParaRPr lang="en-US" dirty="0"/>
          </a:p>
        </p:txBody>
      </p:sp>
    </p:spTree>
    <p:extLst>
      <p:ext uri="{BB962C8B-B14F-4D97-AF65-F5344CB8AC3E}">
        <p14:creationId xmlns:p14="http://schemas.microsoft.com/office/powerpoint/2010/main" val="4076581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1"/>
          <p:cNvSpPr txBox="1">
            <a:spLocks noChangeArrowheads="1"/>
          </p:cNvSpPr>
          <p:nvPr/>
        </p:nvSpPr>
        <p:spPr bwMode="auto">
          <a:xfrm>
            <a:off x="0" y="0"/>
            <a:ext cx="9144000" cy="6217088"/>
          </a:xfrm>
          <a:prstGeom prst="rect">
            <a:avLst/>
          </a:prstGeom>
          <a:noFill/>
          <a:ln w="9525">
            <a:solidFill>
              <a:schemeClr val="accent2"/>
            </a:solidFill>
            <a:miter lim="800000"/>
            <a:headEnd/>
            <a:tailEnd/>
          </a:ln>
        </p:spPr>
        <p:txBody>
          <a:bodyPr>
            <a:spAutoFit/>
          </a:bodyPr>
          <a:lstStyle>
            <a:lvl1pPr eaLnBrk="0" hangingPunct="0">
              <a:defRPr>
                <a:solidFill>
                  <a:schemeClr val="tx1"/>
                </a:solidFill>
                <a:latin typeface="Tahoma" charset="0"/>
                <a:ea typeface="ＭＳ Ｐゴシック" charset="0"/>
                <a:cs typeface="Arial" charset="0"/>
              </a:defRPr>
            </a:lvl1pPr>
            <a:lvl2pPr marL="88900" eaLnBrk="0" hangingPunct="0">
              <a:defRPr>
                <a:solidFill>
                  <a:schemeClr val="tx1"/>
                </a:solidFill>
                <a:latin typeface="Tahoma" charset="0"/>
                <a:ea typeface="Arial" charset="0"/>
                <a:cs typeface="Arial" charset="0"/>
              </a:defRPr>
            </a:lvl2pPr>
            <a:lvl3pPr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it-IT" sz="2800" b="1" dirty="0" err="1">
                <a:solidFill>
                  <a:schemeClr val="accent1"/>
                </a:solidFill>
                <a:latin typeface="Big Caslon"/>
                <a:cs typeface="Big Caslon"/>
              </a:rPr>
              <a:t>Admissibility</a:t>
            </a:r>
            <a:r>
              <a:rPr lang="it-IT" sz="2800" b="1" dirty="0">
                <a:solidFill>
                  <a:schemeClr val="accent1"/>
                </a:solidFill>
                <a:latin typeface="Big Caslon"/>
                <a:cs typeface="Big Caslon"/>
              </a:rPr>
              <a:t> of </a:t>
            </a:r>
            <a:r>
              <a:rPr lang="it-IT" sz="2800" b="1" dirty="0" err="1">
                <a:solidFill>
                  <a:schemeClr val="accent1"/>
                </a:solidFill>
                <a:latin typeface="Big Caslon"/>
                <a:cs typeface="Big Caslon"/>
              </a:rPr>
              <a:t>scientific</a:t>
            </a:r>
            <a:r>
              <a:rPr lang="it-IT" sz="2800" b="1" dirty="0">
                <a:solidFill>
                  <a:schemeClr val="accent1"/>
                </a:solidFill>
                <a:latin typeface="Big Caslon"/>
                <a:cs typeface="Big Caslon"/>
              </a:rPr>
              <a:t> </a:t>
            </a:r>
            <a:r>
              <a:rPr lang="it-IT" sz="2800" b="1" dirty="0" err="1">
                <a:solidFill>
                  <a:schemeClr val="accent1"/>
                </a:solidFill>
                <a:latin typeface="Big Caslon"/>
                <a:cs typeface="Big Caslon"/>
              </a:rPr>
              <a:t>evidence</a:t>
            </a:r>
            <a:r>
              <a:rPr lang="it-IT" sz="2800" b="1" dirty="0">
                <a:solidFill>
                  <a:schemeClr val="accent1"/>
                </a:solidFill>
                <a:latin typeface="Big Caslon"/>
                <a:cs typeface="Big Caslon"/>
              </a:rPr>
              <a:t> </a:t>
            </a:r>
            <a:r>
              <a:rPr lang="it-IT" sz="2800" b="1" dirty="0" err="1" smtClean="0">
                <a:solidFill>
                  <a:schemeClr val="accent1"/>
                </a:solidFill>
                <a:latin typeface="Big Caslon"/>
                <a:cs typeface="Big Caslon"/>
              </a:rPr>
              <a:t>TESTs</a:t>
            </a:r>
            <a:endParaRPr lang="it-IT" sz="2800" b="1" dirty="0" smtClean="0">
              <a:solidFill>
                <a:schemeClr val="accent1"/>
              </a:solidFill>
              <a:latin typeface="Big Caslon"/>
              <a:cs typeface="Big Caslon"/>
            </a:endParaRPr>
          </a:p>
          <a:p>
            <a:pPr algn="ctr" eaLnBrk="1" hangingPunct="1"/>
            <a:r>
              <a:rPr lang="it-IT" sz="2800" b="1" dirty="0" smtClean="0">
                <a:solidFill>
                  <a:schemeClr val="accent1"/>
                </a:solidFill>
                <a:latin typeface="Big Caslon"/>
                <a:cs typeface="Big Caslon"/>
              </a:rPr>
              <a:t>(common law </a:t>
            </a:r>
            <a:r>
              <a:rPr lang="it-IT" sz="2800" b="1" dirty="0" err="1" smtClean="0">
                <a:solidFill>
                  <a:schemeClr val="accent1"/>
                </a:solidFill>
                <a:latin typeface="Big Caslon"/>
                <a:cs typeface="Big Caslon"/>
              </a:rPr>
              <a:t>systems</a:t>
            </a:r>
            <a:r>
              <a:rPr lang="it-IT" sz="2800" b="1" dirty="0" smtClean="0">
                <a:solidFill>
                  <a:schemeClr val="accent1"/>
                </a:solidFill>
                <a:latin typeface="Big Caslon"/>
                <a:cs typeface="Big Caslon"/>
              </a:rPr>
              <a:t>)</a:t>
            </a:r>
            <a:endParaRPr lang="it-IT" sz="2800" b="1" dirty="0">
              <a:solidFill>
                <a:schemeClr val="accent1"/>
              </a:solidFill>
              <a:latin typeface="Big Caslon"/>
              <a:cs typeface="Big Caslon"/>
            </a:endParaRPr>
          </a:p>
          <a:p>
            <a:pPr algn="ctr" eaLnBrk="1" hangingPunct="1"/>
            <a:endParaRPr lang="it-IT" b="1" dirty="0">
              <a:solidFill>
                <a:schemeClr val="accent2"/>
              </a:solidFill>
              <a:latin typeface="+mn-lt"/>
            </a:endParaRPr>
          </a:p>
          <a:p>
            <a:pPr algn="just" eaLnBrk="1" hangingPunct="1"/>
            <a:r>
              <a:rPr lang="en-US" b="1" dirty="0">
                <a:latin typeface="+mn-lt"/>
              </a:rPr>
              <a:t>a. </a:t>
            </a:r>
            <a:r>
              <a:rPr lang="en-US" b="1" u="sng" dirty="0">
                <a:latin typeface="+mn-lt"/>
              </a:rPr>
              <a:t>Frye “general acceptance” rule</a:t>
            </a:r>
            <a:r>
              <a:rPr lang="en-US" b="1" dirty="0">
                <a:latin typeface="+mn-lt"/>
              </a:rPr>
              <a:t>: </a:t>
            </a:r>
            <a:r>
              <a:rPr lang="en-US" dirty="0">
                <a:latin typeface="+mn-lt"/>
              </a:rPr>
              <a:t>Scientific evidence is admissible when the scientific technique, data or method has “gained generally acceptance” by the relevant community. </a:t>
            </a:r>
          </a:p>
          <a:p>
            <a:pPr eaLnBrk="1" hangingPunct="1"/>
            <a:r>
              <a:rPr lang="en-US" i="1" dirty="0">
                <a:latin typeface="+mn-lt"/>
              </a:rPr>
              <a:t>Frye v. United States</a:t>
            </a:r>
            <a:r>
              <a:rPr lang="en-US" dirty="0">
                <a:latin typeface="+mn-lt"/>
              </a:rPr>
              <a:t>, 293 F. 1013, 1014 (D.C. Cir. 1923).</a:t>
            </a:r>
          </a:p>
          <a:p>
            <a:pPr algn="just" eaLnBrk="1" hangingPunct="1"/>
            <a:endParaRPr lang="en-US" dirty="0">
              <a:latin typeface="+mn-lt"/>
            </a:endParaRPr>
          </a:p>
          <a:p>
            <a:pPr eaLnBrk="1" hangingPunct="1"/>
            <a:r>
              <a:rPr lang="en-US" b="1" dirty="0">
                <a:latin typeface="+mn-lt"/>
              </a:rPr>
              <a:t>b. </a:t>
            </a:r>
            <a:r>
              <a:rPr lang="en-US" b="1" u="sng" dirty="0">
                <a:latin typeface="+mn-lt"/>
              </a:rPr>
              <a:t>Daubert “validity” rule</a:t>
            </a:r>
            <a:endParaRPr lang="it-IT" dirty="0">
              <a:latin typeface="+mn-lt"/>
            </a:endParaRPr>
          </a:p>
          <a:p>
            <a:pPr lvl="1" algn="just" eaLnBrk="1" hangingPunct="1"/>
            <a:r>
              <a:rPr lang="en-US" dirty="0">
                <a:latin typeface="+mn-lt"/>
                <a:ea typeface="ＭＳ Ｐゴシック" charset="0"/>
              </a:rPr>
              <a:t>Trial judges possess “</a:t>
            </a:r>
            <a:r>
              <a:rPr lang="en-US" u="sng" dirty="0">
                <a:latin typeface="+mn-lt"/>
                <a:ea typeface="ＭＳ Ｐゴシック" charset="0"/>
              </a:rPr>
              <a:t>gate-keeping responsibility</a:t>
            </a:r>
            <a:r>
              <a:rPr lang="en-US" dirty="0">
                <a:latin typeface="+mn-lt"/>
                <a:ea typeface="ＭＳ Ｐゴシック" charset="0"/>
              </a:rPr>
              <a:t>” in determining validity of scientific evidence and all expert testimony. Factors </a:t>
            </a:r>
            <a:r>
              <a:rPr lang="en-US" b="1" dirty="0">
                <a:latin typeface="+mn-lt"/>
                <a:ea typeface="ＭＳ Ｐゴシック" charset="0"/>
              </a:rPr>
              <a:t>in assessing validity</a:t>
            </a:r>
            <a:r>
              <a:rPr lang="en-US" dirty="0">
                <a:latin typeface="+mn-lt"/>
                <a:ea typeface="ＭＳ Ｐゴシック" charset="0"/>
              </a:rPr>
              <a:t>: </a:t>
            </a:r>
            <a:endParaRPr lang="it-IT" dirty="0">
              <a:latin typeface="+mn-lt"/>
              <a:ea typeface="ＭＳ Ｐゴシック" charset="0"/>
            </a:endParaRPr>
          </a:p>
          <a:p>
            <a:pPr lvl="2" eaLnBrk="1" hangingPunct="1"/>
            <a:r>
              <a:rPr lang="en-US" dirty="0">
                <a:latin typeface="+mn-lt"/>
                <a:ea typeface="ＭＳ Ｐゴシック" charset="0"/>
              </a:rPr>
              <a:t>“Whether the technique can be (and has been) tested;” is it </a:t>
            </a:r>
            <a:r>
              <a:rPr lang="en-US" b="1" dirty="0">
                <a:latin typeface="+mn-lt"/>
                <a:ea typeface="ＭＳ Ｐゴシック" charset="0"/>
              </a:rPr>
              <a:t>falsifiable</a:t>
            </a:r>
            <a:r>
              <a:rPr lang="en-US" dirty="0">
                <a:latin typeface="+mn-lt"/>
                <a:ea typeface="ＭＳ Ｐゴシック" charset="0"/>
              </a:rPr>
              <a:t>?</a:t>
            </a:r>
            <a:endParaRPr lang="it-IT" dirty="0">
              <a:latin typeface="+mn-lt"/>
              <a:ea typeface="ＭＳ Ｐゴシック" charset="0"/>
            </a:endParaRPr>
          </a:p>
          <a:p>
            <a:pPr lvl="2" eaLnBrk="1" hangingPunct="1"/>
            <a:r>
              <a:rPr lang="en-US" dirty="0">
                <a:latin typeface="+mn-lt"/>
                <a:ea typeface="ＭＳ Ｐゴシック" charset="0"/>
              </a:rPr>
              <a:t>“Whether the theory or technique has been subjected to </a:t>
            </a:r>
            <a:r>
              <a:rPr lang="en-US" b="1" dirty="0">
                <a:latin typeface="+mn-lt"/>
                <a:ea typeface="ＭＳ Ｐゴシック" charset="0"/>
              </a:rPr>
              <a:t>peer review</a:t>
            </a:r>
            <a:r>
              <a:rPr lang="en-US" dirty="0">
                <a:latin typeface="+mn-lt"/>
                <a:ea typeface="ＭＳ Ｐゴシック" charset="0"/>
              </a:rPr>
              <a:t> </a:t>
            </a:r>
            <a:r>
              <a:rPr lang="en-US" b="1" dirty="0">
                <a:latin typeface="+mn-lt"/>
                <a:ea typeface="ＭＳ Ｐゴシック" charset="0"/>
              </a:rPr>
              <a:t>and</a:t>
            </a:r>
            <a:r>
              <a:rPr lang="en-US" dirty="0">
                <a:latin typeface="+mn-lt"/>
                <a:ea typeface="ＭＳ Ｐゴシック" charset="0"/>
              </a:rPr>
              <a:t> </a:t>
            </a:r>
            <a:r>
              <a:rPr lang="en-US" b="1" dirty="0">
                <a:latin typeface="+mn-lt"/>
                <a:ea typeface="ＭＳ Ｐゴシック" charset="0"/>
              </a:rPr>
              <a:t>publication</a:t>
            </a:r>
            <a:r>
              <a:rPr lang="en-US" dirty="0">
                <a:latin typeface="+mn-lt"/>
                <a:ea typeface="ＭＳ Ｐゴシック" charset="0"/>
              </a:rPr>
              <a:t>.” </a:t>
            </a:r>
            <a:endParaRPr lang="it-IT" dirty="0">
              <a:latin typeface="+mn-lt"/>
              <a:ea typeface="ＭＳ Ｐゴシック" charset="0"/>
            </a:endParaRPr>
          </a:p>
          <a:p>
            <a:pPr lvl="2" eaLnBrk="1" hangingPunct="1"/>
            <a:r>
              <a:rPr lang="en-US" dirty="0">
                <a:latin typeface="+mn-lt"/>
                <a:ea typeface="ＭＳ Ｐゴシック" charset="0"/>
              </a:rPr>
              <a:t>“In the case of a particular scientific technique, the court ordinarily should consider the known potential </a:t>
            </a:r>
            <a:r>
              <a:rPr lang="en-US" b="1" dirty="0">
                <a:latin typeface="+mn-lt"/>
                <a:ea typeface="ＭＳ Ｐゴシック" charset="0"/>
              </a:rPr>
              <a:t>rate of error</a:t>
            </a:r>
            <a:r>
              <a:rPr lang="en-US" dirty="0">
                <a:latin typeface="+mn-lt"/>
                <a:ea typeface="ＭＳ Ｐゴシック" charset="0"/>
              </a:rPr>
              <a:t>.” </a:t>
            </a:r>
            <a:endParaRPr lang="it-IT" dirty="0">
              <a:latin typeface="+mn-lt"/>
              <a:ea typeface="ＭＳ Ｐゴシック" charset="0"/>
            </a:endParaRPr>
          </a:p>
          <a:p>
            <a:pPr lvl="2" eaLnBrk="1" hangingPunct="1"/>
            <a:r>
              <a:rPr lang="en-US" dirty="0">
                <a:latin typeface="+mn-lt"/>
                <a:ea typeface="ＭＳ Ｐゴシック" charset="0"/>
              </a:rPr>
              <a:t>“the existence and maintenance of </a:t>
            </a:r>
            <a:r>
              <a:rPr lang="en-US" b="1" dirty="0">
                <a:latin typeface="+mn-lt"/>
                <a:ea typeface="ＭＳ Ｐゴシック" charset="0"/>
              </a:rPr>
              <a:t>standards controlling the technique’s operation</a:t>
            </a:r>
            <a:r>
              <a:rPr lang="en-US" dirty="0">
                <a:latin typeface="+mn-lt"/>
                <a:ea typeface="ＭＳ Ｐゴシック" charset="0"/>
              </a:rPr>
              <a:t>” </a:t>
            </a:r>
            <a:endParaRPr lang="it-IT" dirty="0">
              <a:latin typeface="+mn-lt"/>
              <a:ea typeface="ＭＳ Ｐゴシック" charset="0"/>
            </a:endParaRPr>
          </a:p>
          <a:p>
            <a:pPr lvl="2" eaLnBrk="1" hangingPunct="1"/>
            <a:r>
              <a:rPr lang="en-US" dirty="0">
                <a:latin typeface="+mn-lt"/>
                <a:ea typeface="ＭＳ Ｐゴシック" charset="0"/>
              </a:rPr>
              <a:t>“</a:t>
            </a:r>
            <a:r>
              <a:rPr lang="en-US" b="1" dirty="0">
                <a:latin typeface="+mn-lt"/>
                <a:ea typeface="ＭＳ Ｐゴシック" charset="0"/>
              </a:rPr>
              <a:t>‘General acceptance’</a:t>
            </a:r>
            <a:r>
              <a:rPr lang="en-US" dirty="0">
                <a:latin typeface="+mn-lt"/>
                <a:ea typeface="ＭＳ Ｐゴシック" charset="0"/>
              </a:rPr>
              <a:t> can yet have a bearing on the inquiry.” </a:t>
            </a:r>
            <a:endParaRPr lang="it-IT" dirty="0">
              <a:latin typeface="+mn-lt"/>
              <a:ea typeface="ＭＳ Ｐゴシック" charset="0"/>
            </a:endParaRPr>
          </a:p>
          <a:p>
            <a:pPr eaLnBrk="1" hangingPunct="1"/>
            <a:r>
              <a:rPr lang="en-US" i="1" dirty="0">
                <a:latin typeface="+mn-lt"/>
              </a:rPr>
              <a:t>Daubert v. </a:t>
            </a:r>
            <a:r>
              <a:rPr lang="en-US" i="1" dirty="0" err="1">
                <a:latin typeface="+mn-lt"/>
              </a:rPr>
              <a:t>Merrel</a:t>
            </a:r>
            <a:r>
              <a:rPr lang="en-US" i="1" dirty="0">
                <a:latin typeface="+mn-lt"/>
              </a:rPr>
              <a:t> Dow Pharms., Inc.</a:t>
            </a:r>
            <a:r>
              <a:rPr lang="en-US" dirty="0">
                <a:latin typeface="+mn-lt"/>
              </a:rPr>
              <a:t>, 509 U.S. 579 (1993).</a:t>
            </a:r>
            <a:endParaRPr lang="it-IT" dirty="0">
              <a:latin typeface="+mn-lt"/>
            </a:endParaRPr>
          </a:p>
          <a:p>
            <a:pPr algn="just" eaLnBrk="1" hangingPunct="1"/>
            <a:endParaRPr lang="en-US" dirty="0"/>
          </a:p>
        </p:txBody>
      </p:sp>
    </p:spTree>
    <p:extLst>
      <p:ext uri="{BB962C8B-B14F-4D97-AF65-F5344CB8AC3E}">
        <p14:creationId xmlns:p14="http://schemas.microsoft.com/office/powerpoint/2010/main" val="16218795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1"/>
          <p:cNvSpPr txBox="1">
            <a:spLocks noChangeArrowheads="1"/>
          </p:cNvSpPr>
          <p:nvPr/>
        </p:nvSpPr>
        <p:spPr bwMode="auto">
          <a:xfrm>
            <a:off x="1980980" y="142875"/>
            <a:ext cx="5357813" cy="1446550"/>
          </a:xfrm>
          <a:prstGeom prst="rect">
            <a:avLst/>
          </a:prstGeom>
          <a:noFill/>
          <a:ln w="9525">
            <a:noFill/>
            <a:miter lim="800000"/>
            <a:headEnd/>
            <a:tailEnd/>
          </a:ln>
        </p:spPr>
        <p:txBody>
          <a:bodyPr>
            <a:spAutoFit/>
          </a:bodyPr>
          <a:lstStyle/>
          <a:p>
            <a:pPr algn="ctr">
              <a:defRPr/>
            </a:pPr>
            <a:r>
              <a:rPr lang="en-US" sz="2800" b="1" dirty="0">
                <a:solidFill>
                  <a:srgbClr val="990000"/>
                </a:solidFill>
                <a:latin typeface="Big Caslon"/>
                <a:ea typeface="+mn-ea"/>
                <a:cs typeface="Big Caslon"/>
              </a:rPr>
              <a:t>A quick glance at the admissibility of neuroscientific evidences in </a:t>
            </a:r>
            <a:r>
              <a:rPr lang="en-US" sz="3200" b="1" dirty="0">
                <a:solidFill>
                  <a:srgbClr val="990000"/>
                </a:solidFill>
                <a:latin typeface="Big Caslon"/>
                <a:ea typeface="+mn-ea"/>
                <a:cs typeface="Big Caslon"/>
              </a:rPr>
              <a:t>ITALY</a:t>
            </a:r>
            <a:endParaRPr lang="en-US" sz="2800" b="1" dirty="0">
              <a:solidFill>
                <a:srgbClr val="990000"/>
              </a:solidFill>
              <a:latin typeface="Big Caslon"/>
              <a:ea typeface="+mn-ea"/>
              <a:cs typeface="Big Caslon"/>
            </a:endParaRPr>
          </a:p>
        </p:txBody>
      </p:sp>
      <p:sp>
        <p:nvSpPr>
          <p:cNvPr id="3" name="CasellaDiTesto 2"/>
          <p:cNvSpPr txBox="1">
            <a:spLocks noChangeArrowheads="1"/>
          </p:cNvSpPr>
          <p:nvPr/>
        </p:nvSpPr>
        <p:spPr bwMode="auto">
          <a:xfrm>
            <a:off x="3214688" y="1963011"/>
            <a:ext cx="2571750" cy="2832100"/>
          </a:xfrm>
          <a:prstGeom prst="rect">
            <a:avLst/>
          </a:prstGeom>
          <a:noFill/>
          <a:ln w="9525">
            <a:solidFill>
              <a:srgbClr val="C00000"/>
            </a:solidFill>
            <a:miter lim="800000"/>
            <a:headEnd/>
            <a:tailEnd/>
          </a:ln>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endParaRPr lang="en-US" sz="2000" dirty="0">
              <a:solidFill>
                <a:srgbClr val="94F7DC"/>
              </a:solidFill>
            </a:endParaRPr>
          </a:p>
          <a:p>
            <a:pPr algn="ctr" eaLnBrk="1" hangingPunct="1"/>
            <a:r>
              <a:rPr lang="en-US" sz="2000" dirty="0">
                <a:solidFill>
                  <a:srgbClr val="06686D"/>
                </a:solidFill>
              </a:rPr>
              <a:t>Are brain imaging </a:t>
            </a:r>
            <a:r>
              <a:rPr lang="en-US" sz="2000" dirty="0" smtClean="0">
                <a:solidFill>
                  <a:srgbClr val="06686D"/>
                </a:solidFill>
              </a:rPr>
              <a:t>techniques </a:t>
            </a:r>
            <a:r>
              <a:rPr lang="en-US" sz="2000" dirty="0">
                <a:solidFill>
                  <a:srgbClr val="06686D"/>
                </a:solidFill>
              </a:rPr>
              <a:t>suitable to prove a fact? </a:t>
            </a:r>
          </a:p>
          <a:p>
            <a:pPr algn="ctr" eaLnBrk="1" hangingPunct="1"/>
            <a:r>
              <a:rPr lang="en-US" sz="2000" dirty="0">
                <a:solidFill>
                  <a:srgbClr val="06686D"/>
                </a:solidFill>
              </a:rPr>
              <a:t>Do them affect defendant’s </a:t>
            </a:r>
          </a:p>
          <a:p>
            <a:pPr algn="ctr" eaLnBrk="1" hangingPunct="1"/>
            <a:r>
              <a:rPr lang="en-US" sz="2000" dirty="0">
                <a:solidFill>
                  <a:srgbClr val="06686D"/>
                </a:solidFill>
              </a:rPr>
              <a:t>self-determination or moral liberty?</a:t>
            </a:r>
          </a:p>
          <a:p>
            <a:pPr algn="ctr" eaLnBrk="1" hangingPunct="1"/>
            <a:endParaRPr lang="en-US" dirty="0"/>
          </a:p>
        </p:txBody>
      </p:sp>
    </p:spTree>
    <p:extLst>
      <p:ext uri="{BB962C8B-B14F-4D97-AF65-F5344CB8AC3E}">
        <p14:creationId xmlns:p14="http://schemas.microsoft.com/office/powerpoint/2010/main" val="1751460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675" y="1177892"/>
            <a:ext cx="7086946" cy="4462760"/>
          </a:xfrm>
          <a:prstGeom prst="rect">
            <a:avLst/>
          </a:prstGeom>
          <a:noFill/>
        </p:spPr>
        <p:txBody>
          <a:bodyPr wrap="square" rtlCol="0">
            <a:spAutoFit/>
          </a:bodyPr>
          <a:lstStyle/>
          <a:p>
            <a:pPr algn="ctr"/>
            <a:r>
              <a:rPr lang="en-GB" sz="2800" dirty="0" smtClean="0">
                <a:solidFill>
                  <a:schemeClr val="accent1"/>
                </a:solidFill>
                <a:latin typeface="Big Caslon"/>
                <a:cs typeface="Big Caslon"/>
              </a:rPr>
              <a:t>The Insanity </a:t>
            </a:r>
            <a:r>
              <a:rPr lang="en-GB" sz="2800" dirty="0" err="1" smtClean="0">
                <a:solidFill>
                  <a:schemeClr val="accent1"/>
                </a:solidFill>
                <a:latin typeface="Big Caslon"/>
                <a:cs typeface="Big Caslon"/>
              </a:rPr>
              <a:t>Defense</a:t>
            </a:r>
            <a:endParaRPr lang="en-GB" sz="2800" dirty="0" smtClean="0">
              <a:solidFill>
                <a:schemeClr val="accent1"/>
              </a:solidFill>
              <a:latin typeface="Big Caslon"/>
              <a:cs typeface="Big Caslon"/>
            </a:endParaRPr>
          </a:p>
          <a:p>
            <a:pPr algn="just"/>
            <a:endParaRPr lang="en-GB" dirty="0"/>
          </a:p>
          <a:p>
            <a:pPr algn="just"/>
            <a:r>
              <a:rPr lang="en-GB" sz="2000" dirty="0" smtClean="0"/>
              <a:t>A </a:t>
            </a:r>
            <a:r>
              <a:rPr lang="en-GB" sz="2000" dirty="0"/>
              <a:t>criminal </a:t>
            </a:r>
            <a:r>
              <a:rPr lang="en-GB" sz="2000" dirty="0" err="1" smtClean="0"/>
              <a:t>defense</a:t>
            </a:r>
            <a:r>
              <a:rPr lang="en-GB" sz="2000" dirty="0" smtClean="0"/>
              <a:t> </a:t>
            </a:r>
            <a:r>
              <a:rPr lang="en-GB" sz="2000" dirty="0"/>
              <a:t>asserting that at the time of the commission of the acts constituting the offense, the defendant, </a:t>
            </a:r>
            <a:r>
              <a:rPr lang="en-GB" sz="2000" u="sng" dirty="0"/>
              <a:t>as a result of a severe mental disease or defect</a:t>
            </a:r>
            <a:r>
              <a:rPr lang="en-GB" sz="2000" dirty="0"/>
              <a:t>, was </a:t>
            </a:r>
            <a:r>
              <a:rPr lang="en-GB" sz="2000" u="sng" dirty="0"/>
              <a:t>unable to appreciate the nature and quality or the wrongfulness of his </a:t>
            </a:r>
            <a:r>
              <a:rPr lang="en-GB" sz="2000" u="sng" dirty="0" smtClean="0"/>
              <a:t>acts</a:t>
            </a:r>
          </a:p>
          <a:p>
            <a:pPr algn="just"/>
            <a:endParaRPr lang="en-GB" sz="2000" u="sng" dirty="0"/>
          </a:p>
          <a:p>
            <a:pPr algn="just"/>
            <a:r>
              <a:rPr lang="en-GB" sz="2000" dirty="0" smtClean="0"/>
              <a:t>(in the Italian system: lack of cognitive and volitional capacity at the time of the crime)</a:t>
            </a:r>
            <a:endParaRPr lang="en-US" sz="2000" dirty="0"/>
          </a:p>
          <a:p>
            <a:pPr algn="just"/>
            <a:endParaRPr lang="en-GB" sz="2000" dirty="0" smtClean="0"/>
          </a:p>
          <a:p>
            <a:pPr algn="just"/>
            <a:r>
              <a:rPr lang="en-GB" sz="2000" dirty="0" smtClean="0"/>
              <a:t>The defendant has </a:t>
            </a:r>
            <a:r>
              <a:rPr lang="en-GB" sz="2000" dirty="0"/>
              <a:t>the burden of proving the </a:t>
            </a:r>
            <a:r>
              <a:rPr lang="en-GB" sz="2000" dirty="0" err="1"/>
              <a:t>defense</a:t>
            </a:r>
            <a:r>
              <a:rPr lang="en-GB" sz="2000" dirty="0"/>
              <a:t> of insanity by clear and convincing evidence.</a:t>
            </a:r>
            <a:endParaRPr lang="en-US" sz="2000" dirty="0"/>
          </a:p>
          <a:p>
            <a:endParaRPr lang="en-US" dirty="0"/>
          </a:p>
        </p:txBody>
      </p:sp>
    </p:spTree>
    <p:extLst>
      <p:ext uri="{BB962C8B-B14F-4D97-AF65-F5344CB8AC3E}">
        <p14:creationId xmlns:p14="http://schemas.microsoft.com/office/powerpoint/2010/main" val="13942540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14313"/>
            <a:ext cx="8229600" cy="1143000"/>
          </a:xfrm>
        </p:spPr>
        <p:txBody>
          <a:bodyPr>
            <a:normAutofit/>
          </a:bodyPr>
          <a:lstStyle/>
          <a:p>
            <a:pPr eaLnBrk="1" hangingPunct="1"/>
            <a:r>
              <a:rPr lang="it-IT" sz="3600" b="1" dirty="0">
                <a:solidFill>
                  <a:srgbClr val="800000"/>
                </a:solidFill>
                <a:latin typeface="Big Caslon"/>
                <a:cs typeface="Big Caslon"/>
              </a:rPr>
              <a:t>The Brian </a:t>
            </a:r>
            <a:r>
              <a:rPr lang="it-IT" sz="3600" b="1" dirty="0" err="1">
                <a:solidFill>
                  <a:srgbClr val="800000"/>
                </a:solidFill>
                <a:latin typeface="Big Caslon"/>
                <a:cs typeface="Big Caslon"/>
              </a:rPr>
              <a:t>Dugan</a:t>
            </a:r>
            <a:r>
              <a:rPr lang="it-IT" sz="3600" b="1" dirty="0">
                <a:solidFill>
                  <a:srgbClr val="800000"/>
                </a:solidFill>
                <a:latin typeface="Big Caslon"/>
                <a:cs typeface="Big Caslon"/>
              </a:rPr>
              <a:t> Case – </a:t>
            </a:r>
            <a:br>
              <a:rPr lang="it-IT" sz="3600" b="1" dirty="0">
                <a:solidFill>
                  <a:srgbClr val="800000"/>
                </a:solidFill>
                <a:latin typeface="Big Caslon"/>
                <a:cs typeface="Big Caslon"/>
              </a:rPr>
            </a:br>
            <a:r>
              <a:rPr lang="it-IT" sz="3200" b="1" dirty="0">
                <a:solidFill>
                  <a:srgbClr val="800000"/>
                </a:solidFill>
                <a:latin typeface="Big Caslon"/>
                <a:cs typeface="Big Caslon"/>
              </a:rPr>
              <a:t>Chicago 2009</a:t>
            </a:r>
            <a:endParaRPr lang="it-IT" sz="3600" b="1" dirty="0">
              <a:solidFill>
                <a:srgbClr val="800000"/>
              </a:solidFill>
              <a:latin typeface="Big Caslon"/>
              <a:cs typeface="Big Caslon"/>
            </a:endParaRPr>
          </a:p>
        </p:txBody>
      </p:sp>
      <p:sp>
        <p:nvSpPr>
          <p:cNvPr id="3" name="Segnaposto contenuto 2"/>
          <p:cNvSpPr>
            <a:spLocks noGrp="1"/>
          </p:cNvSpPr>
          <p:nvPr>
            <p:ph idx="1"/>
          </p:nvPr>
        </p:nvSpPr>
        <p:spPr>
          <a:xfrm>
            <a:off x="250825" y="1962238"/>
            <a:ext cx="8497888" cy="5114925"/>
          </a:xfrm>
        </p:spPr>
        <p:txBody>
          <a:bodyPr>
            <a:normAutofit/>
          </a:bodyPr>
          <a:lstStyle/>
          <a:p>
            <a:pPr marL="0" indent="0" algn="just" eaLnBrk="1" fontAlgn="auto" hangingPunct="1">
              <a:spcBef>
                <a:spcPts val="0"/>
              </a:spcBef>
              <a:spcAft>
                <a:spcPts val="0"/>
              </a:spcAft>
              <a:buClr>
                <a:schemeClr val="accent3"/>
              </a:buClr>
              <a:buFont typeface="Wingdings" pitchFamily="2" charset="2"/>
              <a:buNone/>
              <a:defRPr/>
            </a:pPr>
            <a:r>
              <a:rPr lang="en-US" sz="2000" dirty="0" smtClean="0">
                <a:ea typeface="+mn-ea"/>
              </a:rPr>
              <a:t>For the first time fMRI was brought up in the court as a 'mitigating circumstance', in a case in which death penalty was at stake. </a:t>
            </a:r>
          </a:p>
          <a:p>
            <a:pPr marL="0" indent="0" algn="just" eaLnBrk="1" fontAlgn="auto" hangingPunct="1">
              <a:spcBef>
                <a:spcPts val="0"/>
              </a:spcBef>
              <a:spcAft>
                <a:spcPts val="0"/>
              </a:spcAft>
              <a:buClr>
                <a:schemeClr val="accent3"/>
              </a:buClr>
              <a:buFont typeface="Wingdings" pitchFamily="2" charset="2"/>
              <a:buNone/>
              <a:defRPr/>
            </a:pPr>
            <a:endParaRPr lang="en-US" sz="2000" dirty="0" smtClean="0">
              <a:ea typeface="+mn-ea"/>
            </a:endParaRPr>
          </a:p>
          <a:p>
            <a:pPr marL="0" indent="0" algn="just" eaLnBrk="1" fontAlgn="auto" hangingPunct="1">
              <a:spcBef>
                <a:spcPts val="0"/>
              </a:spcBef>
              <a:spcAft>
                <a:spcPts val="0"/>
              </a:spcAft>
              <a:buClr>
                <a:schemeClr val="accent3"/>
              </a:buClr>
              <a:buFont typeface="Wingdings" pitchFamily="2" charset="2"/>
              <a:buNone/>
              <a:defRPr/>
            </a:pPr>
            <a:r>
              <a:rPr lang="en-US" sz="2000" dirty="0" smtClean="0">
                <a:ea typeface="+mn-ea"/>
              </a:rPr>
              <a:t>fMRI was admitted as scientific evidence (Frye Test) aimed to demonstrate that Dugan suffered from psychopathy, but scans were rejected on the grounds that bright colors could confound and bias the jury. The Court allowed jurors to only power point slides representing graphics and bars of the scans.</a:t>
            </a:r>
            <a:r>
              <a:rPr lang="en-US" sz="2000" dirty="0" smtClean="0">
                <a:latin typeface="Arial"/>
                <a:ea typeface="+mn-ea"/>
              </a:rPr>
              <a:t> </a:t>
            </a:r>
          </a:p>
          <a:p>
            <a:pPr marL="0" indent="0" algn="just" eaLnBrk="1" fontAlgn="auto" hangingPunct="1">
              <a:spcBef>
                <a:spcPts val="0"/>
              </a:spcBef>
              <a:spcAft>
                <a:spcPts val="0"/>
              </a:spcAft>
              <a:buClr>
                <a:schemeClr val="accent3"/>
              </a:buClr>
              <a:buFont typeface="Wingdings" pitchFamily="2" charset="2"/>
              <a:buNone/>
              <a:defRPr/>
            </a:pPr>
            <a:endParaRPr lang="en-US" sz="2000" dirty="0" smtClean="0">
              <a:latin typeface="Arial"/>
              <a:ea typeface="+mn-ea"/>
            </a:endParaRPr>
          </a:p>
          <a:p>
            <a:pPr marL="274320" indent="-274320" algn="just">
              <a:spcBef>
                <a:spcPts val="0"/>
              </a:spcBef>
              <a:buClrTx/>
              <a:buSzTx/>
              <a:buNone/>
              <a:defRPr/>
            </a:pPr>
            <a:r>
              <a:rPr lang="en-US" dirty="0"/>
              <a:t>The verdict was </a:t>
            </a:r>
            <a:r>
              <a:rPr lang="en-US" dirty="0" smtClean="0"/>
              <a:t>death </a:t>
            </a:r>
            <a:r>
              <a:rPr lang="en-US" dirty="0"/>
              <a:t>penalty, for a murder committed by Dugan 26 years ago. </a:t>
            </a:r>
          </a:p>
          <a:p>
            <a:pPr marL="274320" indent="-274320" algn="just" eaLnBrk="1" fontAlgn="auto" hangingPunct="1">
              <a:spcBef>
                <a:spcPts val="0"/>
              </a:spcBef>
              <a:spcAft>
                <a:spcPts val="0"/>
              </a:spcAft>
              <a:buClrTx/>
              <a:buSzTx/>
              <a:buFont typeface="Wingdings" pitchFamily="2" charset="2"/>
              <a:buNone/>
              <a:defRPr/>
            </a:pPr>
            <a:endParaRPr lang="en-US" sz="2000" dirty="0" smtClean="0">
              <a:latin typeface="Arial"/>
              <a:ea typeface="+mn-ea"/>
            </a:endParaRPr>
          </a:p>
        </p:txBody>
      </p:sp>
      <p:pic>
        <p:nvPicPr>
          <p:cNvPr id="17412" name="Immagine 4" descr="dug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8489" y="0"/>
            <a:ext cx="2286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51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25" y="142875"/>
            <a:ext cx="8229600" cy="857250"/>
          </a:xfrm>
        </p:spPr>
        <p:txBody>
          <a:bodyPr>
            <a:normAutofit/>
          </a:bodyPr>
          <a:lstStyle/>
          <a:p>
            <a:pPr eaLnBrk="1" fontAlgn="auto" hangingPunct="1">
              <a:spcAft>
                <a:spcPts val="0"/>
              </a:spcAft>
              <a:defRPr/>
            </a:pPr>
            <a:r>
              <a:rPr lang="it-IT" sz="3600" b="1" dirty="0" smtClean="0">
                <a:solidFill>
                  <a:schemeClr val="accent3">
                    <a:lumMod val="50000"/>
                  </a:schemeClr>
                </a:solidFill>
                <a:latin typeface="Big Caslon"/>
                <a:ea typeface="+mj-ea"/>
                <a:cs typeface="Big Caslon"/>
              </a:rPr>
              <a:t>The Brian </a:t>
            </a:r>
            <a:r>
              <a:rPr lang="it-IT" sz="3600" b="1" dirty="0" err="1" smtClean="0">
                <a:solidFill>
                  <a:schemeClr val="accent3">
                    <a:lumMod val="50000"/>
                  </a:schemeClr>
                </a:solidFill>
                <a:latin typeface="Big Caslon"/>
                <a:ea typeface="+mj-ea"/>
                <a:cs typeface="Big Caslon"/>
              </a:rPr>
              <a:t>Dugan</a:t>
            </a:r>
            <a:r>
              <a:rPr lang="it-IT" sz="3600" b="1" dirty="0" smtClean="0">
                <a:solidFill>
                  <a:schemeClr val="accent3">
                    <a:lumMod val="50000"/>
                  </a:schemeClr>
                </a:solidFill>
                <a:latin typeface="Big Caslon"/>
                <a:ea typeface="+mj-ea"/>
                <a:cs typeface="Big Caslon"/>
              </a:rPr>
              <a:t> Case </a:t>
            </a:r>
            <a:r>
              <a:rPr lang="it-IT" b="1" dirty="0" smtClean="0">
                <a:solidFill>
                  <a:schemeClr val="accent3">
                    <a:lumMod val="50000"/>
                  </a:schemeClr>
                </a:solidFill>
                <a:latin typeface="Big Caslon"/>
                <a:cs typeface="Big Caslon"/>
              </a:rPr>
              <a:t>- </a:t>
            </a:r>
            <a:r>
              <a:rPr lang="it-IT" b="1" dirty="0" err="1">
                <a:solidFill>
                  <a:schemeClr val="accent3">
                    <a:lumMod val="50000"/>
                  </a:schemeClr>
                </a:solidFill>
                <a:latin typeface="Big Caslon"/>
                <a:cs typeface="Big Caslon"/>
              </a:rPr>
              <a:t>R</a:t>
            </a:r>
            <a:r>
              <a:rPr lang="it-IT" sz="3600" b="1" dirty="0" err="1" smtClean="0">
                <a:solidFill>
                  <a:schemeClr val="accent3">
                    <a:lumMod val="50000"/>
                  </a:schemeClr>
                </a:solidFill>
                <a:latin typeface="Big Caslon"/>
                <a:cs typeface="Big Caslon"/>
              </a:rPr>
              <a:t>emarks</a:t>
            </a:r>
            <a:endParaRPr lang="it-IT" sz="3600" b="1" dirty="0">
              <a:solidFill>
                <a:schemeClr val="accent3">
                  <a:lumMod val="50000"/>
                </a:schemeClr>
              </a:solidFill>
              <a:latin typeface="Big Caslon"/>
              <a:cs typeface="Big Caslon"/>
            </a:endParaRPr>
          </a:p>
        </p:txBody>
      </p:sp>
      <p:sp>
        <p:nvSpPr>
          <p:cNvPr id="3" name="Segnaposto contenuto 2"/>
          <p:cNvSpPr>
            <a:spLocks noGrp="1"/>
          </p:cNvSpPr>
          <p:nvPr>
            <p:ph idx="1"/>
          </p:nvPr>
        </p:nvSpPr>
        <p:spPr>
          <a:xfrm>
            <a:off x="468313" y="1844675"/>
            <a:ext cx="8215312" cy="3222625"/>
          </a:xfrm>
          <a:ln>
            <a:solidFill>
              <a:schemeClr val="bg2">
                <a:lumMod val="60000"/>
                <a:lumOff val="40000"/>
              </a:schemeClr>
            </a:solidFill>
          </a:ln>
        </p:spPr>
        <p:txBody>
          <a:bodyPr>
            <a:normAutofit fontScale="77500" lnSpcReduction="20000"/>
          </a:bodyPr>
          <a:lstStyle/>
          <a:p>
            <a:pPr eaLnBrk="1" hangingPunct="1">
              <a:buFont typeface="Wingdings" charset="0"/>
              <a:buNone/>
            </a:pPr>
            <a:endParaRPr lang="en-US" sz="1600" dirty="0">
              <a:latin typeface="Constantia" charset="0"/>
            </a:endParaRPr>
          </a:p>
          <a:p>
            <a:pPr eaLnBrk="1" hangingPunct="1">
              <a:buFont typeface="Wingdings" charset="0"/>
              <a:buChar char="q"/>
            </a:pPr>
            <a:r>
              <a:rPr lang="en-US" sz="2600" dirty="0" smtClean="0"/>
              <a:t> The </a:t>
            </a:r>
            <a:r>
              <a:rPr lang="en-US" sz="2600" dirty="0"/>
              <a:t>test </a:t>
            </a:r>
            <a:r>
              <a:rPr lang="en-US" sz="2600" dirty="0" smtClean="0"/>
              <a:t>was </a:t>
            </a:r>
            <a:r>
              <a:rPr lang="en-US" sz="2600" dirty="0"/>
              <a:t>not contingent (date of crime: 1983!)</a:t>
            </a:r>
          </a:p>
          <a:p>
            <a:pPr eaLnBrk="1" hangingPunct="1">
              <a:buFont typeface="Wingdings" charset="0"/>
              <a:buChar char="q"/>
            </a:pPr>
            <a:endParaRPr lang="en-US" sz="2600" dirty="0"/>
          </a:p>
          <a:p>
            <a:pPr eaLnBrk="1" hangingPunct="1">
              <a:buFont typeface="Wingdings" charset="0"/>
              <a:buChar char="q"/>
            </a:pPr>
            <a:r>
              <a:rPr lang="en-US" sz="2600" dirty="0"/>
              <a:t>   Before discussing the modality of its presentation, the admissibility itself of the evidence should be discussed</a:t>
            </a:r>
            <a:endParaRPr lang="en-US" sz="2200" dirty="0"/>
          </a:p>
          <a:p>
            <a:pPr algn="just" eaLnBrk="1" hangingPunct="1">
              <a:buFont typeface="Wingdings" charset="0"/>
              <a:buChar char="q"/>
            </a:pPr>
            <a:endParaRPr lang="en-US" sz="2200" dirty="0"/>
          </a:p>
          <a:p>
            <a:pPr algn="just" eaLnBrk="1" hangingPunct="1">
              <a:buFont typeface="Wingdings" charset="0"/>
              <a:buChar char="q"/>
            </a:pPr>
            <a:r>
              <a:rPr lang="en-US" sz="2600" dirty="0"/>
              <a:t> </a:t>
            </a:r>
            <a:r>
              <a:rPr lang="en-US" sz="2600" dirty="0" smtClean="0"/>
              <a:t>The </a:t>
            </a:r>
            <a:r>
              <a:rPr lang="en-US" sz="2600" dirty="0"/>
              <a:t>judge’s decision is inconsistent: data already interpreted by the expert witness</a:t>
            </a:r>
          </a:p>
          <a:p>
            <a:pPr eaLnBrk="1" hangingPunct="1">
              <a:buFont typeface="Wingdings" charset="0"/>
              <a:buNone/>
            </a:pPr>
            <a:endParaRPr lang="en-US" sz="1600" dirty="0">
              <a:latin typeface="Constantia" charset="0"/>
            </a:endParaRPr>
          </a:p>
        </p:txBody>
      </p:sp>
    </p:spTree>
    <p:extLst>
      <p:ext uri="{BB962C8B-B14F-4D97-AF65-F5344CB8AC3E}">
        <p14:creationId xmlns:p14="http://schemas.microsoft.com/office/powerpoint/2010/main" val="4410874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Autofit/>
          </a:bodyPr>
          <a:lstStyle/>
          <a:p>
            <a:pPr algn="ctr">
              <a:buNone/>
            </a:pPr>
            <a:r>
              <a:rPr lang="en-US" sz="2400" b="1" dirty="0">
                <a:solidFill>
                  <a:srgbClr val="800000"/>
                </a:solidFill>
                <a:latin typeface="Big Caslon"/>
                <a:cs typeface="Big Caslon"/>
              </a:rPr>
              <a:t>Dr. </a:t>
            </a:r>
            <a:r>
              <a:rPr lang="en-US" sz="2400" b="1" dirty="0" err="1">
                <a:solidFill>
                  <a:srgbClr val="800000"/>
                </a:solidFill>
                <a:latin typeface="Big Caslon"/>
                <a:cs typeface="Big Caslon"/>
              </a:rPr>
              <a:t>Semrau</a:t>
            </a:r>
            <a:r>
              <a:rPr lang="en-US" sz="2400" b="1" dirty="0">
                <a:solidFill>
                  <a:srgbClr val="800000"/>
                </a:solidFill>
                <a:latin typeface="Big Caslon"/>
                <a:cs typeface="Big Caslon"/>
              </a:rPr>
              <a:t>, </a:t>
            </a:r>
          </a:p>
          <a:p>
            <a:pPr algn="ctr">
              <a:buNone/>
            </a:pPr>
            <a:r>
              <a:rPr lang="en-US" sz="2400" b="1" dirty="0">
                <a:solidFill>
                  <a:srgbClr val="800000"/>
                </a:solidFill>
                <a:latin typeface="Big Caslon"/>
                <a:cs typeface="Big Caslon"/>
              </a:rPr>
              <a:t>Tennessee District Court (USA), 2010 </a:t>
            </a:r>
          </a:p>
          <a:p>
            <a:pPr lvl="1" algn="just">
              <a:buFont typeface="Wingdings" charset="0"/>
              <a:buNone/>
            </a:pPr>
            <a:r>
              <a:rPr lang="en-US" dirty="0" err="1" smtClean="0">
                <a:latin typeface="Constantia" charset="0"/>
              </a:rPr>
              <a:t>Semrau’s</a:t>
            </a:r>
            <a:r>
              <a:rPr lang="en-US" dirty="0" smtClean="0">
                <a:latin typeface="Constantia" charset="0"/>
              </a:rPr>
              <a:t> defense asks the Judge to admit </a:t>
            </a:r>
            <a:r>
              <a:rPr lang="en-US" sz="1800" dirty="0" smtClean="0">
                <a:latin typeface="Constantia" charset="0"/>
              </a:rPr>
              <a:t>FMRI as a </a:t>
            </a:r>
          </a:p>
          <a:p>
            <a:pPr lvl="1" algn="just">
              <a:buFont typeface="Wingdings" charset="0"/>
              <a:buNone/>
            </a:pPr>
            <a:r>
              <a:rPr lang="en-US" sz="1800" dirty="0" smtClean="0">
                <a:latin typeface="Constantia" charset="0"/>
              </a:rPr>
              <a:t>Lie Detector (In order to </a:t>
            </a:r>
            <a:r>
              <a:rPr lang="en-US" sz="1800" dirty="0" err="1" smtClean="0">
                <a:latin typeface="Constantia" charset="0"/>
              </a:rPr>
              <a:t>demostrate</a:t>
            </a:r>
            <a:r>
              <a:rPr lang="en-US" sz="1800" dirty="0" smtClean="0">
                <a:latin typeface="Constantia" charset="0"/>
              </a:rPr>
              <a:t> </a:t>
            </a:r>
            <a:r>
              <a:rPr lang="en-US" dirty="0" smtClean="0">
                <a:latin typeface="Constantia" charset="0"/>
              </a:rPr>
              <a:t>the </a:t>
            </a:r>
            <a:r>
              <a:rPr lang="en-US" dirty="0" err="1" smtClean="0">
                <a:latin typeface="Constantia" charset="0"/>
              </a:rPr>
              <a:t>veridicity</a:t>
            </a:r>
            <a:r>
              <a:rPr lang="en-US" dirty="0" smtClean="0">
                <a:latin typeface="Constantia" charset="0"/>
              </a:rPr>
              <a:t> of </a:t>
            </a:r>
            <a:r>
              <a:rPr lang="en-US" dirty="0" err="1" smtClean="0">
                <a:latin typeface="Constantia" charset="0"/>
              </a:rPr>
              <a:t>Semray’s</a:t>
            </a:r>
            <a:r>
              <a:rPr lang="en-US" dirty="0" smtClean="0">
                <a:latin typeface="Constantia" charset="0"/>
              </a:rPr>
              <a:t> declarations)</a:t>
            </a:r>
            <a:endParaRPr lang="en-US" sz="1800" dirty="0">
              <a:latin typeface="Constantia" charset="0"/>
            </a:endParaRPr>
          </a:p>
          <a:p>
            <a:pPr algn="just" eaLnBrk="1" hangingPunct="1"/>
            <a:r>
              <a:rPr lang="en-US" sz="1800" dirty="0">
                <a:latin typeface="Constantia" charset="0"/>
              </a:rPr>
              <a:t>The method </a:t>
            </a:r>
            <a:r>
              <a:rPr lang="en-US" sz="1800" b="1" dirty="0">
                <a:latin typeface="Constantia" charset="0"/>
              </a:rPr>
              <a:t>doesn’t</a:t>
            </a:r>
            <a:r>
              <a:rPr lang="en-US" sz="1800" dirty="0">
                <a:latin typeface="Constantia" charset="0"/>
              </a:rPr>
              <a:t> pass the Daubert Standard</a:t>
            </a:r>
          </a:p>
          <a:p>
            <a:pPr algn="just" eaLnBrk="1" hangingPunct="1"/>
            <a:endParaRPr lang="en-US" sz="1800" dirty="0">
              <a:latin typeface="Constantia" charset="0"/>
            </a:endParaRPr>
          </a:p>
          <a:p>
            <a:pPr algn="just" eaLnBrk="1" hangingPunct="1">
              <a:buFont typeface="Arial" charset="0"/>
              <a:buChar char="•"/>
            </a:pPr>
            <a:r>
              <a:rPr lang="en-US" sz="1800" dirty="0">
                <a:solidFill>
                  <a:srgbClr val="06686D"/>
                </a:solidFill>
                <a:latin typeface="Constantia" charset="0"/>
              </a:rPr>
              <a:t>Error Rates    </a:t>
            </a:r>
            <a:r>
              <a:rPr lang="en-US" sz="1800" dirty="0" smtClean="0">
                <a:solidFill>
                  <a:srgbClr val="06686D"/>
                </a:solidFill>
                <a:latin typeface="Constantia" charset="0"/>
              </a:rPr>
              <a:t>?          </a:t>
            </a:r>
            <a:endParaRPr lang="en-US" sz="1800" dirty="0">
              <a:solidFill>
                <a:srgbClr val="06686D"/>
              </a:solidFill>
              <a:latin typeface="Constantia" charset="0"/>
            </a:endParaRPr>
          </a:p>
          <a:p>
            <a:pPr algn="just" eaLnBrk="1" hangingPunct="1">
              <a:buFont typeface="Wingdings" charset="0"/>
              <a:buChar char="§"/>
            </a:pPr>
            <a:r>
              <a:rPr lang="en-US" sz="1800" dirty="0">
                <a:solidFill>
                  <a:srgbClr val="06686D"/>
                </a:solidFill>
                <a:latin typeface="Constantia" charset="0"/>
              </a:rPr>
              <a:t>General </a:t>
            </a:r>
            <a:r>
              <a:rPr lang="en-US" sz="1800" dirty="0" smtClean="0">
                <a:solidFill>
                  <a:srgbClr val="06686D"/>
                </a:solidFill>
                <a:latin typeface="Constantia" charset="0"/>
              </a:rPr>
              <a:t>Accepted?</a:t>
            </a:r>
            <a:endParaRPr lang="en-US" sz="1800" dirty="0">
              <a:latin typeface="Constantia" charset="0"/>
            </a:endParaRPr>
          </a:p>
          <a:p>
            <a:pPr eaLnBrk="1" hangingPunct="1"/>
            <a:endParaRPr lang="en-US" sz="1800" dirty="0" smtClean="0">
              <a:latin typeface="Constantia" charset="0"/>
            </a:endParaRPr>
          </a:p>
          <a:p>
            <a:pPr marL="0" indent="0" eaLnBrk="1" hangingPunct="1">
              <a:buNone/>
            </a:pPr>
            <a:endParaRPr lang="en-US" sz="1800" dirty="0">
              <a:latin typeface="Constantia" charset="0"/>
            </a:endParaRPr>
          </a:p>
          <a:p>
            <a:pPr eaLnBrk="1" hangingPunct="1"/>
            <a:r>
              <a:rPr lang="en-US" sz="1800" dirty="0" smtClean="0">
                <a:latin typeface="Constantia" charset="0"/>
              </a:rPr>
              <a:t>the </a:t>
            </a:r>
            <a:r>
              <a:rPr lang="en-US" sz="1800" dirty="0">
                <a:latin typeface="Constantia" charset="0"/>
              </a:rPr>
              <a:t>probative value of Dr. </a:t>
            </a:r>
            <a:r>
              <a:rPr lang="en-US" sz="1800" dirty="0" err="1">
                <a:latin typeface="Constantia" charset="0"/>
              </a:rPr>
              <a:t>Laken’s</a:t>
            </a:r>
            <a:r>
              <a:rPr lang="en-US" sz="1800" dirty="0">
                <a:latin typeface="Constantia" charset="0"/>
              </a:rPr>
              <a:t> testimony is substantially outweighed by the danger of unfair </a:t>
            </a:r>
            <a:r>
              <a:rPr lang="it-IT" sz="1800" dirty="0" err="1">
                <a:latin typeface="Constantia" charset="0"/>
              </a:rPr>
              <a:t>prejudice</a:t>
            </a:r>
            <a:r>
              <a:rPr lang="it-IT" sz="1800" dirty="0">
                <a:latin typeface="Constantia" charset="0"/>
              </a:rPr>
              <a:t> to the </a:t>
            </a:r>
            <a:r>
              <a:rPr lang="it-IT" sz="1800" dirty="0" err="1" smtClean="0">
                <a:latin typeface="Constantia" charset="0"/>
              </a:rPr>
              <a:t>jury</a:t>
            </a:r>
            <a:r>
              <a:rPr lang="en-US" sz="1800" dirty="0" smtClean="0">
                <a:latin typeface="Constantia" charset="0"/>
              </a:rPr>
              <a:t>(</a:t>
            </a:r>
            <a:r>
              <a:rPr lang="en-US" sz="1800" dirty="0">
                <a:latin typeface="Constantia" charset="0"/>
              </a:rPr>
              <a:t>F.R.E. 403</a:t>
            </a:r>
            <a:r>
              <a:rPr lang="en-US" sz="1800" dirty="0" smtClean="0">
                <a:latin typeface="Constantia" charset="0"/>
              </a:rPr>
              <a:t>)</a:t>
            </a:r>
            <a:endParaRPr lang="en-US" sz="1800" dirty="0">
              <a:latin typeface="Constantia" charset="0"/>
            </a:endParaRPr>
          </a:p>
          <a:p>
            <a:pPr eaLnBrk="1" hangingPunct="1">
              <a:buFont typeface="Wingdings" charset="0"/>
              <a:buNone/>
            </a:pPr>
            <a:r>
              <a:rPr lang="it-IT" sz="1800" dirty="0" smtClean="0">
                <a:latin typeface="Constantia" charset="0"/>
              </a:rPr>
              <a:t>“</a:t>
            </a:r>
            <a:r>
              <a:rPr lang="it-IT" sz="1800" dirty="0" err="1" smtClean="0">
                <a:latin typeface="Constantia" charset="0"/>
              </a:rPr>
              <a:t>courts</a:t>
            </a:r>
            <a:r>
              <a:rPr lang="it-IT" sz="1800" dirty="0" smtClean="0">
                <a:latin typeface="Constantia" charset="0"/>
              </a:rPr>
              <a:t> </a:t>
            </a:r>
            <a:r>
              <a:rPr lang="it-IT" sz="1800" dirty="0">
                <a:latin typeface="Constantia" charset="0"/>
              </a:rPr>
              <a:t>in </a:t>
            </a:r>
            <a:r>
              <a:rPr lang="en-US" sz="1800" dirty="0">
                <a:latin typeface="Constantia" charset="0"/>
              </a:rPr>
              <a:t>this circuit have consistently found that the high risk of unfair prejudice associated with the admission of testimony regarding unilaterally obtained polygraph results will preclude such </a:t>
            </a:r>
            <a:r>
              <a:rPr lang="it-IT" sz="1800" dirty="0" err="1">
                <a:latin typeface="Constantia" charset="0"/>
              </a:rPr>
              <a:t>testimony</a:t>
            </a:r>
            <a:r>
              <a:rPr lang="it-IT" sz="1800" dirty="0">
                <a:latin typeface="Constantia" charset="0"/>
              </a:rPr>
              <a:t> from </a:t>
            </a:r>
            <a:r>
              <a:rPr lang="it-IT" sz="1800" dirty="0" err="1">
                <a:latin typeface="Constantia" charset="0"/>
              </a:rPr>
              <a:t>being</a:t>
            </a:r>
            <a:r>
              <a:rPr lang="it-IT" sz="1800" dirty="0">
                <a:latin typeface="Constantia" charset="0"/>
              </a:rPr>
              <a:t> </a:t>
            </a:r>
            <a:r>
              <a:rPr lang="it-IT" sz="1800" dirty="0" err="1" smtClean="0">
                <a:latin typeface="Constantia" charset="0"/>
              </a:rPr>
              <a:t>admissible</a:t>
            </a:r>
            <a:r>
              <a:rPr lang="it-IT" sz="1800" dirty="0" smtClean="0">
                <a:latin typeface="Constantia" charset="0"/>
              </a:rPr>
              <a:t>”.</a:t>
            </a:r>
            <a:endParaRPr lang="en-US" sz="1600" dirty="0">
              <a:latin typeface="Constantia" charset="0"/>
            </a:endParaRPr>
          </a:p>
        </p:txBody>
      </p:sp>
      <p:sp>
        <p:nvSpPr>
          <p:cNvPr id="10" name="CasellaDiTesto 9"/>
          <p:cNvSpPr txBox="1"/>
          <p:nvPr/>
        </p:nvSpPr>
        <p:spPr>
          <a:xfrm>
            <a:off x="3335397" y="2553744"/>
            <a:ext cx="3000375" cy="930275"/>
          </a:xfrm>
          <a:prstGeom prst="rect">
            <a:avLst/>
          </a:prstGeom>
          <a:noFill/>
          <a:ln>
            <a:solidFill>
              <a:schemeClr val="bg1">
                <a:lumMod val="60000"/>
                <a:lumOff val="40000"/>
              </a:schemeClr>
            </a:solidFill>
          </a:ln>
        </p:spPr>
        <p:txBody>
          <a:bodyPr>
            <a:spAutoFit/>
          </a:bodyPr>
          <a:lstStyle/>
          <a:p>
            <a:pPr>
              <a:defRPr/>
            </a:pPr>
            <a:r>
              <a:rPr lang="it-IT" dirty="0">
                <a:ea typeface="+mn-ea"/>
              </a:rPr>
              <a:t>The </a:t>
            </a:r>
            <a:r>
              <a:rPr lang="it-IT" dirty="0" err="1">
                <a:ea typeface="+mn-ea"/>
              </a:rPr>
              <a:t>error</a:t>
            </a:r>
            <a:r>
              <a:rPr lang="it-IT" dirty="0">
                <a:ea typeface="+mn-ea"/>
              </a:rPr>
              <a:t> rate </a:t>
            </a:r>
            <a:r>
              <a:rPr lang="it-IT" dirty="0" err="1">
                <a:ea typeface="+mn-ea"/>
              </a:rPr>
              <a:t>of</a:t>
            </a:r>
            <a:r>
              <a:rPr lang="it-IT" dirty="0">
                <a:ea typeface="+mn-ea"/>
              </a:rPr>
              <a:t> </a:t>
            </a:r>
            <a:r>
              <a:rPr lang="it-IT" dirty="0" err="1">
                <a:ea typeface="+mn-ea"/>
              </a:rPr>
              <a:t>real</a:t>
            </a:r>
            <a:r>
              <a:rPr lang="it-IT" dirty="0">
                <a:ea typeface="+mn-ea"/>
              </a:rPr>
              <a:t> life </a:t>
            </a:r>
            <a:r>
              <a:rPr lang="it-IT" dirty="0" err="1">
                <a:ea typeface="+mn-ea"/>
              </a:rPr>
              <a:t>fMRI-</a:t>
            </a:r>
            <a:r>
              <a:rPr lang="it-IT" dirty="0">
                <a:ea typeface="+mn-ea"/>
              </a:rPr>
              <a:t> </a:t>
            </a:r>
            <a:r>
              <a:rPr lang="it-IT" dirty="0" err="1">
                <a:ea typeface="+mn-ea"/>
              </a:rPr>
              <a:t>based</a:t>
            </a:r>
            <a:r>
              <a:rPr lang="it-IT" dirty="0">
                <a:ea typeface="+mn-ea"/>
              </a:rPr>
              <a:t> </a:t>
            </a:r>
            <a:r>
              <a:rPr lang="it-IT" dirty="0" err="1">
                <a:ea typeface="+mn-ea"/>
              </a:rPr>
              <a:t>lie</a:t>
            </a:r>
            <a:r>
              <a:rPr lang="it-IT" dirty="0">
                <a:ea typeface="+mn-ea"/>
              </a:rPr>
              <a:t> detection </a:t>
            </a:r>
            <a:r>
              <a:rPr lang="it-IT" dirty="0" err="1">
                <a:ea typeface="+mn-ea"/>
              </a:rPr>
              <a:t>is</a:t>
            </a:r>
            <a:r>
              <a:rPr lang="it-IT" dirty="0">
                <a:ea typeface="+mn-ea"/>
              </a:rPr>
              <a:t> </a:t>
            </a:r>
            <a:r>
              <a:rPr lang="it-IT" dirty="0" err="1">
                <a:ea typeface="+mn-ea"/>
              </a:rPr>
              <a:t>unknown</a:t>
            </a:r>
            <a:r>
              <a:rPr lang="it-IT" dirty="0">
                <a:ea typeface="+mn-ea"/>
              </a:rPr>
              <a:t>!</a:t>
            </a:r>
          </a:p>
        </p:txBody>
      </p:sp>
      <p:sp>
        <p:nvSpPr>
          <p:cNvPr id="20484" name="CasellaDiTesto 13"/>
          <p:cNvSpPr txBox="1">
            <a:spLocks noChangeArrowheads="1"/>
          </p:cNvSpPr>
          <p:nvPr/>
        </p:nvSpPr>
        <p:spPr bwMode="auto">
          <a:xfrm>
            <a:off x="5235071" y="3265308"/>
            <a:ext cx="2786063" cy="120032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it-IT" dirty="0">
                <a:latin typeface="+mn-lt"/>
              </a:rPr>
              <a:t>The </a:t>
            </a:r>
            <a:r>
              <a:rPr lang="it-IT" dirty="0" err="1">
                <a:latin typeface="+mn-lt"/>
              </a:rPr>
              <a:t>method</a:t>
            </a:r>
            <a:r>
              <a:rPr lang="it-IT" dirty="0">
                <a:latin typeface="+mn-lt"/>
              </a:rPr>
              <a:t> </a:t>
            </a:r>
            <a:r>
              <a:rPr lang="it-IT" dirty="0" err="1">
                <a:latin typeface="+mn-lt"/>
              </a:rPr>
              <a:t>has</a:t>
            </a:r>
            <a:r>
              <a:rPr lang="it-IT" dirty="0">
                <a:latin typeface="+mn-lt"/>
              </a:rPr>
              <a:t> </a:t>
            </a:r>
            <a:r>
              <a:rPr lang="it-IT" dirty="0" err="1">
                <a:latin typeface="+mn-lt"/>
              </a:rPr>
              <a:t>not</a:t>
            </a:r>
            <a:r>
              <a:rPr lang="it-IT" dirty="0">
                <a:latin typeface="+mn-lt"/>
              </a:rPr>
              <a:t> </a:t>
            </a:r>
            <a:r>
              <a:rPr lang="it-IT" dirty="0" err="1">
                <a:latin typeface="+mn-lt"/>
              </a:rPr>
              <a:t>yet</a:t>
            </a:r>
            <a:r>
              <a:rPr lang="it-IT" dirty="0">
                <a:latin typeface="+mn-lt"/>
              </a:rPr>
              <a:t> </a:t>
            </a:r>
            <a:r>
              <a:rPr lang="it-IT" dirty="0" err="1">
                <a:latin typeface="+mn-lt"/>
              </a:rPr>
              <a:t>been</a:t>
            </a:r>
            <a:r>
              <a:rPr lang="it-IT" dirty="0">
                <a:latin typeface="+mn-lt"/>
              </a:rPr>
              <a:t> </a:t>
            </a:r>
            <a:r>
              <a:rPr lang="it-IT" dirty="0" err="1">
                <a:latin typeface="+mn-lt"/>
              </a:rPr>
              <a:t>accepted</a:t>
            </a:r>
            <a:r>
              <a:rPr lang="it-IT" dirty="0">
                <a:latin typeface="+mn-lt"/>
              </a:rPr>
              <a:t> by the </a:t>
            </a:r>
            <a:r>
              <a:rPr lang="it-IT" dirty="0" err="1">
                <a:latin typeface="+mn-lt"/>
              </a:rPr>
              <a:t>scientific</a:t>
            </a:r>
            <a:r>
              <a:rPr lang="it-IT" dirty="0">
                <a:latin typeface="+mn-lt"/>
              </a:rPr>
              <a:t> community</a:t>
            </a:r>
          </a:p>
        </p:txBody>
      </p:sp>
      <p:cxnSp>
        <p:nvCxnSpPr>
          <p:cNvPr id="11" name="Connettore 2 10"/>
          <p:cNvCxnSpPr/>
          <p:nvPr/>
        </p:nvCxnSpPr>
        <p:spPr>
          <a:xfrm>
            <a:off x="2190035" y="3018882"/>
            <a:ext cx="8477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763897" y="3651804"/>
            <a:ext cx="2071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283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304800"/>
            <a:ext cx="7848600" cy="838200"/>
          </a:xfrm>
        </p:spPr>
        <p:txBody>
          <a:bodyPr>
            <a:normAutofit fontScale="90000"/>
          </a:bodyPr>
          <a:lstStyle/>
          <a:p>
            <a:pPr eaLnBrk="1" fontAlgn="auto" hangingPunct="1">
              <a:spcAft>
                <a:spcPts val="0"/>
              </a:spcAft>
              <a:defRPr/>
            </a:pPr>
            <a:r>
              <a:rPr lang="it-IT" sz="3600" b="1" dirty="0" err="1" smtClean="0">
                <a:solidFill>
                  <a:schemeClr val="accent3">
                    <a:lumMod val="50000"/>
                  </a:schemeClr>
                </a:solidFill>
                <a:latin typeface="Big Caslon"/>
                <a:ea typeface="+mj-ea"/>
                <a:cs typeface="Big Caslon"/>
              </a:rPr>
              <a:t>Questions</a:t>
            </a:r>
            <a:r>
              <a:rPr lang="it-IT" sz="3600" b="1" dirty="0" smtClean="0">
                <a:solidFill>
                  <a:schemeClr val="accent3">
                    <a:lumMod val="50000"/>
                  </a:schemeClr>
                </a:solidFill>
                <a:latin typeface="Big Caslon"/>
                <a:ea typeface="+mj-ea"/>
                <a:cs typeface="Big Caslon"/>
              </a:rPr>
              <a:t> </a:t>
            </a:r>
            <a:r>
              <a:rPr lang="it-IT" sz="3600" b="1" dirty="0" err="1" smtClean="0">
                <a:solidFill>
                  <a:schemeClr val="accent3">
                    <a:lumMod val="50000"/>
                  </a:schemeClr>
                </a:solidFill>
                <a:latin typeface="Big Caslon"/>
                <a:ea typeface="+mj-ea"/>
                <a:cs typeface="Big Caslon"/>
              </a:rPr>
              <a:t>about</a:t>
            </a:r>
            <a:r>
              <a:rPr lang="it-IT" sz="3600" b="1" dirty="0" smtClean="0">
                <a:solidFill>
                  <a:schemeClr val="accent3">
                    <a:lumMod val="50000"/>
                  </a:schemeClr>
                </a:solidFill>
                <a:latin typeface="Big Caslon"/>
                <a:ea typeface="+mj-ea"/>
                <a:cs typeface="Big Caslon"/>
              </a:rPr>
              <a:t> </a:t>
            </a:r>
            <a:r>
              <a:rPr lang="it-IT" sz="3600" b="1" dirty="0" err="1" smtClean="0">
                <a:solidFill>
                  <a:schemeClr val="accent3">
                    <a:lumMod val="50000"/>
                  </a:schemeClr>
                </a:solidFill>
                <a:latin typeface="Big Caslon"/>
                <a:ea typeface="+mj-ea"/>
                <a:cs typeface="Big Caslon"/>
              </a:rPr>
              <a:t>memory</a:t>
            </a:r>
            <a:r>
              <a:rPr lang="it-IT" sz="3600" b="1" dirty="0" smtClean="0">
                <a:solidFill>
                  <a:schemeClr val="accent3">
                    <a:lumMod val="50000"/>
                  </a:schemeClr>
                </a:solidFill>
                <a:latin typeface="Big Caslon"/>
                <a:ea typeface="+mj-ea"/>
                <a:cs typeface="Big Caslon"/>
              </a:rPr>
              <a:t>:</a:t>
            </a:r>
            <a:br>
              <a:rPr lang="it-IT" sz="3600" b="1" dirty="0" smtClean="0">
                <a:solidFill>
                  <a:schemeClr val="accent3">
                    <a:lumMod val="50000"/>
                  </a:schemeClr>
                </a:solidFill>
                <a:latin typeface="Big Caslon"/>
                <a:ea typeface="+mj-ea"/>
                <a:cs typeface="Big Caslon"/>
              </a:rPr>
            </a:br>
            <a:r>
              <a:rPr lang="it-IT" sz="3600" b="1" dirty="0" err="1" smtClean="0">
                <a:solidFill>
                  <a:schemeClr val="accent3">
                    <a:lumMod val="50000"/>
                  </a:schemeClr>
                </a:solidFill>
                <a:latin typeface="Big Caslon"/>
                <a:ea typeface="+mj-ea"/>
                <a:cs typeface="Big Caslon"/>
              </a:rPr>
              <a:t>how</a:t>
            </a:r>
            <a:r>
              <a:rPr lang="it-IT" sz="3600" b="1" dirty="0" smtClean="0">
                <a:solidFill>
                  <a:schemeClr val="accent3">
                    <a:lumMod val="50000"/>
                  </a:schemeClr>
                </a:solidFill>
                <a:latin typeface="Big Caslon"/>
                <a:ea typeface="+mj-ea"/>
                <a:cs typeface="Big Caslon"/>
              </a:rPr>
              <a:t> can </a:t>
            </a:r>
            <a:r>
              <a:rPr lang="it-IT" sz="3600" b="1" dirty="0" err="1" smtClean="0">
                <a:solidFill>
                  <a:schemeClr val="accent3">
                    <a:lumMod val="50000"/>
                  </a:schemeClr>
                </a:solidFill>
                <a:latin typeface="Big Caslon"/>
                <a:ea typeface="+mj-ea"/>
                <a:cs typeface="Big Caslon"/>
              </a:rPr>
              <a:t>we</a:t>
            </a:r>
            <a:r>
              <a:rPr lang="it-IT" sz="3600" b="1" dirty="0" smtClean="0">
                <a:solidFill>
                  <a:schemeClr val="accent3">
                    <a:lumMod val="50000"/>
                  </a:schemeClr>
                </a:solidFill>
                <a:latin typeface="Big Caslon"/>
                <a:ea typeface="+mj-ea"/>
                <a:cs typeface="Big Caslon"/>
              </a:rPr>
              <a:t> </a:t>
            </a:r>
            <a:r>
              <a:rPr lang="it-IT" sz="3600" b="1" dirty="0" err="1" smtClean="0">
                <a:solidFill>
                  <a:schemeClr val="accent3">
                    <a:lumMod val="50000"/>
                  </a:schemeClr>
                </a:solidFill>
                <a:latin typeface="Big Caslon"/>
                <a:ea typeface="+mj-ea"/>
                <a:cs typeface="Big Caslon"/>
              </a:rPr>
              <a:t>explore</a:t>
            </a:r>
            <a:r>
              <a:rPr lang="it-IT" sz="3600" b="1" dirty="0" smtClean="0">
                <a:solidFill>
                  <a:schemeClr val="accent3">
                    <a:lumMod val="50000"/>
                  </a:schemeClr>
                </a:solidFill>
                <a:latin typeface="Big Caslon"/>
                <a:ea typeface="+mj-ea"/>
                <a:cs typeface="Big Caslon"/>
              </a:rPr>
              <a:t> </a:t>
            </a:r>
            <a:r>
              <a:rPr lang="it-IT" sz="3600" b="1" dirty="0" err="1" smtClean="0">
                <a:solidFill>
                  <a:schemeClr val="accent3">
                    <a:lumMod val="50000"/>
                  </a:schemeClr>
                </a:solidFill>
                <a:latin typeface="Big Caslon"/>
                <a:ea typeface="+mj-ea"/>
                <a:cs typeface="Big Caslon"/>
              </a:rPr>
              <a:t>it</a:t>
            </a:r>
            <a:r>
              <a:rPr lang="it-IT" sz="3600" b="1" dirty="0" smtClean="0">
                <a:solidFill>
                  <a:schemeClr val="accent3">
                    <a:lumMod val="50000"/>
                  </a:schemeClr>
                </a:solidFill>
                <a:latin typeface="Big Caslon"/>
                <a:ea typeface="+mj-ea"/>
                <a:cs typeface="Big Caslon"/>
              </a:rPr>
              <a:t>?</a:t>
            </a:r>
            <a:r>
              <a:rPr lang="it-IT" sz="2000" b="1" dirty="0" smtClean="0">
                <a:solidFill>
                  <a:schemeClr val="accent3">
                    <a:lumMod val="50000"/>
                  </a:schemeClr>
                </a:solidFill>
                <a:latin typeface="Big Caslon"/>
                <a:ea typeface="+mj-ea"/>
                <a:cs typeface="Big Caslon"/>
              </a:rPr>
              <a:t> </a:t>
            </a:r>
            <a:endParaRPr lang="it-IT" b="1" dirty="0" smtClean="0">
              <a:solidFill>
                <a:schemeClr val="accent3">
                  <a:lumMod val="50000"/>
                </a:schemeClr>
              </a:solidFill>
              <a:latin typeface="Big Caslon"/>
              <a:ea typeface="+mj-ea"/>
              <a:cs typeface="Big Caslon"/>
            </a:endParaRPr>
          </a:p>
        </p:txBody>
      </p:sp>
      <p:sp>
        <p:nvSpPr>
          <p:cNvPr id="22531" name="Rectangle 3"/>
          <p:cNvSpPr>
            <a:spLocks noGrp="1" noChangeArrowheads="1"/>
          </p:cNvSpPr>
          <p:nvPr>
            <p:ph idx="1"/>
          </p:nvPr>
        </p:nvSpPr>
        <p:spPr>
          <a:xfrm>
            <a:off x="827088" y="1143000"/>
            <a:ext cx="7273925" cy="5486400"/>
          </a:xfrm>
        </p:spPr>
        <p:txBody>
          <a:bodyPr/>
          <a:lstStyle/>
          <a:p>
            <a:pPr algn="just" eaLnBrk="1" hangingPunct="1">
              <a:lnSpc>
                <a:spcPct val="90000"/>
              </a:lnSpc>
              <a:buFontTx/>
              <a:buNone/>
            </a:pPr>
            <a:r>
              <a:rPr lang="en-GB" sz="2000">
                <a:latin typeface="Constantia" charset="0"/>
              </a:rPr>
              <a:t> 					</a:t>
            </a:r>
            <a:endParaRPr lang="en-GB" sz="2400">
              <a:solidFill>
                <a:schemeClr val="accent2"/>
              </a:solidFill>
              <a:latin typeface="Constantia" charset="0"/>
            </a:endParaRPr>
          </a:p>
          <a:p>
            <a:pPr algn="ctr" eaLnBrk="1" hangingPunct="1">
              <a:lnSpc>
                <a:spcPct val="90000"/>
              </a:lnSpc>
              <a:buFontTx/>
              <a:buNone/>
            </a:pPr>
            <a:r>
              <a:rPr lang="en-GB" sz="2400">
                <a:solidFill>
                  <a:schemeClr val="accent2"/>
                </a:solidFill>
                <a:latin typeface="Constantia" charset="0"/>
              </a:rPr>
              <a:t>  </a:t>
            </a:r>
          </a:p>
          <a:p>
            <a:pPr algn="ctr" eaLnBrk="1" hangingPunct="1">
              <a:lnSpc>
                <a:spcPct val="90000"/>
              </a:lnSpc>
              <a:buFontTx/>
              <a:buNone/>
            </a:pPr>
            <a:r>
              <a:rPr lang="en-GB" sz="2400">
                <a:latin typeface="Constantia" charset="0"/>
              </a:rPr>
              <a:t>	</a:t>
            </a:r>
          </a:p>
          <a:p>
            <a:pPr algn="ctr" eaLnBrk="1" hangingPunct="1">
              <a:lnSpc>
                <a:spcPct val="90000"/>
              </a:lnSpc>
              <a:buFontTx/>
              <a:buNone/>
            </a:pPr>
            <a:endParaRPr lang="en-GB" sz="2400">
              <a:latin typeface="Constantia" charset="0"/>
            </a:endParaRPr>
          </a:p>
          <a:p>
            <a:pPr algn="ctr" eaLnBrk="1" hangingPunct="1">
              <a:lnSpc>
                <a:spcPct val="90000"/>
              </a:lnSpc>
              <a:buFontTx/>
              <a:buNone/>
            </a:pPr>
            <a:r>
              <a:rPr lang="en-GB" sz="2400">
                <a:latin typeface="Constantia" charset="0"/>
              </a:rPr>
              <a:t>	The memory is not a safe element, especially many years after the event we ask to remember. The brain become older and what the person does is: Memory recall</a:t>
            </a:r>
            <a:endParaRPr lang="en-GB" sz="2400" b="1">
              <a:solidFill>
                <a:schemeClr val="accent2"/>
              </a:solidFill>
              <a:latin typeface="Constantia" charset="0"/>
            </a:endParaRPr>
          </a:p>
          <a:p>
            <a:pPr algn="just" eaLnBrk="1" hangingPunct="1">
              <a:lnSpc>
                <a:spcPct val="90000"/>
              </a:lnSpc>
              <a:buFontTx/>
              <a:buNone/>
            </a:pPr>
            <a:endParaRPr lang="en-GB" sz="2400">
              <a:latin typeface="Constantia" charset="0"/>
            </a:endParaRPr>
          </a:p>
          <a:p>
            <a:pPr algn="just" eaLnBrk="1" hangingPunct="1">
              <a:lnSpc>
                <a:spcPct val="90000"/>
              </a:lnSpc>
              <a:buFontTx/>
              <a:buNone/>
            </a:pPr>
            <a:endParaRPr lang="en-GB" sz="2000">
              <a:latin typeface="Constantia" charset="0"/>
            </a:endParaRPr>
          </a:p>
          <a:p>
            <a:pPr algn="just" eaLnBrk="1" hangingPunct="1">
              <a:lnSpc>
                <a:spcPct val="90000"/>
              </a:lnSpc>
              <a:buFontTx/>
              <a:buNone/>
            </a:pPr>
            <a:r>
              <a:rPr lang="en-GB" sz="2000">
                <a:latin typeface="Constantia" charset="0"/>
              </a:rPr>
              <a:t> </a:t>
            </a:r>
          </a:p>
          <a:p>
            <a:pPr algn="just" eaLnBrk="1" hangingPunct="1">
              <a:lnSpc>
                <a:spcPct val="90000"/>
              </a:lnSpc>
              <a:buFontTx/>
              <a:buNone/>
            </a:pPr>
            <a:endParaRPr lang="en-GB" sz="2000">
              <a:latin typeface="Constantia" charset="0"/>
            </a:endParaRPr>
          </a:p>
          <a:p>
            <a:pPr algn="just" eaLnBrk="1" hangingPunct="1">
              <a:lnSpc>
                <a:spcPct val="90000"/>
              </a:lnSpc>
              <a:buFontTx/>
              <a:buNone/>
            </a:pPr>
            <a:endParaRPr lang="en-GB" sz="2000">
              <a:latin typeface="Constantia" charset="0"/>
            </a:endParaRPr>
          </a:p>
          <a:p>
            <a:pPr algn="just" eaLnBrk="1" hangingPunct="1">
              <a:lnSpc>
                <a:spcPct val="90000"/>
              </a:lnSpc>
              <a:buFontTx/>
              <a:buNone/>
            </a:pPr>
            <a:endParaRPr lang="en-GB" sz="2000">
              <a:latin typeface="Constantia" charset="0"/>
            </a:endParaRPr>
          </a:p>
          <a:p>
            <a:pPr algn="ctr" eaLnBrk="1" hangingPunct="1">
              <a:lnSpc>
                <a:spcPct val="90000"/>
              </a:lnSpc>
              <a:buFontTx/>
              <a:buNone/>
            </a:pPr>
            <a:endParaRPr lang="en-GB" sz="2400">
              <a:latin typeface="Constantia" charset="0"/>
            </a:endParaRPr>
          </a:p>
          <a:p>
            <a:pPr algn="just" eaLnBrk="1" hangingPunct="1">
              <a:lnSpc>
                <a:spcPct val="90000"/>
              </a:lnSpc>
              <a:buFontTx/>
              <a:buNone/>
            </a:pPr>
            <a:endParaRPr lang="en-GB" sz="2400">
              <a:latin typeface="Constantia" charset="0"/>
            </a:endParaRPr>
          </a:p>
          <a:p>
            <a:pPr algn="just" eaLnBrk="1" hangingPunct="1">
              <a:lnSpc>
                <a:spcPct val="90000"/>
              </a:lnSpc>
              <a:buFontTx/>
              <a:buNone/>
            </a:pPr>
            <a:endParaRPr lang="en-GB" sz="2000">
              <a:latin typeface="Constantia" charset="0"/>
            </a:endParaRPr>
          </a:p>
        </p:txBody>
      </p:sp>
    </p:spTree>
    <p:extLst>
      <p:ext uri="{BB962C8B-B14F-4D97-AF65-F5344CB8AC3E}">
        <p14:creationId xmlns:p14="http://schemas.microsoft.com/office/powerpoint/2010/main" val="30081250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65125"/>
            <a:ext cx="8391525"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8975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188" y="404813"/>
            <a:ext cx="7858125" cy="5832365"/>
          </a:xfrm>
          <a:prstGeom prst="rect">
            <a:avLst/>
          </a:prstGeom>
          <a:noFill/>
          <a:ln>
            <a:solidFill>
              <a:srgbClr val="FFFF00"/>
            </a:solidFill>
          </a:ln>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endParaRPr lang="en-US" sz="1100" dirty="0">
              <a:solidFill>
                <a:srgbClr val="20C9F8"/>
              </a:solidFill>
              <a:effectLst>
                <a:outerShdw blurRad="38100" dist="38100" dir="2700000" algn="tl">
                  <a:srgbClr val="DDDDDD"/>
                </a:outerShdw>
              </a:effectLst>
              <a:latin typeface="+mn-lt"/>
            </a:endParaRPr>
          </a:p>
          <a:p>
            <a:pPr algn="ctr" eaLnBrk="1" hangingPunct="1"/>
            <a:r>
              <a:rPr lang="en-US" sz="3600" b="1" dirty="0" err="1">
                <a:solidFill>
                  <a:schemeClr val="accent1"/>
                </a:solidFill>
                <a:effectLst>
                  <a:outerShdw blurRad="38100" dist="38100" dir="2700000" algn="tl">
                    <a:srgbClr val="DDDDDD"/>
                  </a:outerShdw>
                </a:effectLst>
                <a:latin typeface="Big Caslon"/>
                <a:cs typeface="Big Caslon"/>
              </a:rPr>
              <a:t>Neurolaw</a:t>
            </a:r>
            <a:endParaRPr lang="en-US" sz="3600" b="1" dirty="0">
              <a:solidFill>
                <a:schemeClr val="accent1"/>
              </a:solidFill>
              <a:effectLst>
                <a:outerShdw blurRad="38100" dist="38100" dir="2700000" algn="tl">
                  <a:srgbClr val="DDDDDD"/>
                </a:outerShdw>
              </a:effectLst>
              <a:latin typeface="Big Caslon"/>
              <a:cs typeface="Big Caslon"/>
            </a:endParaRPr>
          </a:p>
          <a:p>
            <a:pPr algn="ctr" eaLnBrk="1" hangingPunct="1"/>
            <a:endParaRPr lang="en-US" sz="2400" dirty="0">
              <a:solidFill>
                <a:srgbClr val="20C9F8"/>
              </a:solidFill>
              <a:effectLst>
                <a:outerShdw blurRad="38100" dist="38100" dir="2700000" algn="tl">
                  <a:srgbClr val="DDDDDD"/>
                </a:outerShdw>
              </a:effectLst>
              <a:latin typeface="+mn-lt"/>
            </a:endParaRPr>
          </a:p>
          <a:p>
            <a:pPr algn="just" eaLnBrk="1" hangingPunct="1"/>
            <a:r>
              <a:rPr lang="en-US" dirty="0">
                <a:latin typeface="+mn-lt"/>
              </a:rPr>
              <a:t>Annabelle Belcher  and Walter </a:t>
            </a:r>
            <a:r>
              <a:rPr lang="en-US" dirty="0" err="1">
                <a:latin typeface="+mn-lt"/>
              </a:rPr>
              <a:t>Sinnott</a:t>
            </a:r>
            <a:r>
              <a:rPr lang="en-US" dirty="0">
                <a:latin typeface="+mn-lt"/>
              </a:rPr>
              <a:t>-Armstrong </a:t>
            </a:r>
          </a:p>
          <a:p>
            <a:pPr algn="just" eaLnBrk="1" hangingPunct="1"/>
            <a:r>
              <a:rPr lang="fr-FR" dirty="0" err="1">
                <a:latin typeface="+mn-lt"/>
              </a:rPr>
              <a:t>WIREs</a:t>
            </a:r>
            <a:r>
              <a:rPr lang="fr-FR" dirty="0">
                <a:latin typeface="+mn-lt"/>
              </a:rPr>
              <a:t>  </a:t>
            </a:r>
            <a:r>
              <a:rPr lang="fr-FR" dirty="0" err="1">
                <a:latin typeface="+mn-lt"/>
              </a:rPr>
              <a:t>Cogn</a:t>
            </a:r>
            <a:r>
              <a:rPr lang="fr-FR" dirty="0">
                <a:latin typeface="+mn-lt"/>
              </a:rPr>
              <a:t> </a:t>
            </a:r>
            <a:r>
              <a:rPr lang="fr-FR" dirty="0" err="1">
                <a:latin typeface="+mn-lt"/>
              </a:rPr>
              <a:t>Sci</a:t>
            </a:r>
            <a:r>
              <a:rPr lang="fr-FR" dirty="0">
                <a:latin typeface="+mn-lt"/>
              </a:rPr>
              <a:t> 2010 1 18–22</a:t>
            </a:r>
          </a:p>
          <a:p>
            <a:pPr algn="just" eaLnBrk="1" hangingPunct="1"/>
            <a:endParaRPr lang="en-US" dirty="0">
              <a:latin typeface="+mn-lt"/>
            </a:endParaRPr>
          </a:p>
          <a:p>
            <a:pPr algn="just" eaLnBrk="1" hangingPunct="1"/>
            <a:r>
              <a:rPr lang="en-US" sz="2000" i="1" dirty="0">
                <a:latin typeface="+mn-lt"/>
              </a:rPr>
              <a:t>Less than three decades ago, the fields of cognitive psychology and neuroscience joined forces to form cognitive neuroscience. More recently, neuroscience has combined with social psychology and with economics to produce social neuroscience and </a:t>
            </a:r>
            <a:r>
              <a:rPr lang="en-US" sz="2000" i="1" dirty="0" err="1">
                <a:latin typeface="+mn-lt"/>
              </a:rPr>
              <a:t>neuroeconomics</a:t>
            </a:r>
            <a:r>
              <a:rPr lang="en-US" sz="2000" i="1" dirty="0">
                <a:latin typeface="+mn-lt"/>
              </a:rPr>
              <a:t>. Each of these amalgamations has been revolutionary in its own way. </a:t>
            </a:r>
          </a:p>
          <a:p>
            <a:pPr algn="just" eaLnBrk="1" hangingPunct="1"/>
            <a:r>
              <a:rPr lang="en-US" sz="2000" i="1" dirty="0" err="1">
                <a:latin typeface="+mn-lt"/>
              </a:rPr>
              <a:t>Neurolaw</a:t>
            </a:r>
            <a:r>
              <a:rPr lang="en-US" sz="2000" i="1" dirty="0">
                <a:latin typeface="+mn-lt"/>
              </a:rPr>
              <a:t> extends this trend.</a:t>
            </a:r>
          </a:p>
          <a:p>
            <a:pPr algn="just" eaLnBrk="1" hangingPunct="1"/>
            <a:endParaRPr lang="en-US" i="1" dirty="0">
              <a:latin typeface="+mn-lt"/>
            </a:endParaRPr>
          </a:p>
          <a:p>
            <a:pPr algn="ctr" eaLnBrk="1" hangingPunct="1"/>
            <a:r>
              <a:rPr lang="en-US" sz="2400" dirty="0" err="1">
                <a:solidFill>
                  <a:schemeClr val="accent1"/>
                </a:solidFill>
                <a:latin typeface="+mn-lt"/>
              </a:rPr>
              <a:t>Neurolaw</a:t>
            </a:r>
            <a:r>
              <a:rPr lang="en-US" sz="2400" dirty="0">
                <a:solidFill>
                  <a:schemeClr val="accent1"/>
                </a:solidFill>
                <a:latin typeface="+mn-lt"/>
              </a:rPr>
              <a:t> studies legal issues raised by recent developments in neuroscience, including cognitive and social neuroscience.</a:t>
            </a:r>
          </a:p>
          <a:p>
            <a:pPr eaLnBrk="1" hangingPunct="1"/>
            <a:endParaRPr lang="it-IT" dirty="0"/>
          </a:p>
        </p:txBody>
      </p:sp>
    </p:spTree>
    <p:extLst>
      <p:ext uri="{BB962C8B-B14F-4D97-AF65-F5344CB8AC3E}">
        <p14:creationId xmlns:p14="http://schemas.microsoft.com/office/powerpoint/2010/main" val="14885286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6" descr="brain (2).jpg"/>
          <p:cNvPicPr>
            <a:picLocks noChangeAspect="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5857875" y="3524250"/>
            <a:ext cx="2857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23528" y="332656"/>
            <a:ext cx="2928958" cy="570990"/>
          </a:xfrm>
          <a:prstGeom prst="rect">
            <a:avLst/>
          </a:prstGeom>
          <a:noFill/>
          <a:ln>
            <a:solidFill>
              <a:srgbClr val="7030A0"/>
            </a:solidFill>
          </a:ln>
          <a:effectLst>
            <a:glow rad="63500">
              <a:schemeClr val="accent4">
                <a:satMod val="175000"/>
                <a:alpha val="40000"/>
              </a:schemeClr>
            </a:glow>
          </a:effectLst>
        </p:spPr>
        <p:txBody>
          <a:bodyPr>
            <a:spAutoFit/>
          </a:bodyPr>
          <a:lstStyle/>
          <a:p>
            <a:pPr algn="ctr">
              <a:lnSpc>
                <a:spcPct val="150000"/>
              </a:lnSpc>
              <a:defRPr/>
            </a:pPr>
            <a:r>
              <a:rPr lang="it-IT" sz="2400" b="1" dirty="0">
                <a:latin typeface="Tahoma" pitchFamily="34" charset="0"/>
                <a:ea typeface="+mn-ea"/>
              </a:rPr>
              <a:t>VISUAL IMAGES</a:t>
            </a:r>
          </a:p>
        </p:txBody>
      </p:sp>
      <p:sp>
        <p:nvSpPr>
          <p:cNvPr id="27654" name="CasellaDiTesto 2"/>
          <p:cNvSpPr txBox="1">
            <a:spLocks noChangeArrowheads="1"/>
          </p:cNvSpPr>
          <p:nvPr/>
        </p:nvSpPr>
        <p:spPr bwMode="auto">
          <a:xfrm>
            <a:off x="3000375" y="1000125"/>
            <a:ext cx="5429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en-US"/>
              <a:t>What are data, what do they show and what are unable to show?</a:t>
            </a:r>
          </a:p>
          <a:p>
            <a:pPr algn="ctr" eaLnBrk="1" hangingPunct="1"/>
            <a:r>
              <a:rPr lang="en-US"/>
              <a:t>This inquiry requires assessing the computer data processing tools that interpret the flood of data obtainable.</a:t>
            </a:r>
          </a:p>
        </p:txBody>
      </p:sp>
      <p:sp>
        <p:nvSpPr>
          <p:cNvPr id="5" name="Freccia in giù 4"/>
          <p:cNvSpPr/>
          <p:nvPr/>
        </p:nvSpPr>
        <p:spPr>
          <a:xfrm>
            <a:off x="4786313" y="2571750"/>
            <a:ext cx="642937"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7656" name="CasellaDiTesto 5"/>
          <p:cNvSpPr txBox="1">
            <a:spLocks noChangeArrowheads="1"/>
          </p:cNvSpPr>
          <p:nvPr/>
        </p:nvSpPr>
        <p:spPr bwMode="auto">
          <a:xfrm>
            <a:off x="214313" y="3429000"/>
            <a:ext cx="56435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just" eaLnBrk="1" hangingPunct="1"/>
            <a:r>
              <a:rPr lang="en-US" b="1"/>
              <a:t>What are the capabilities of data processing and computer-generated images? </a:t>
            </a:r>
          </a:p>
          <a:p>
            <a:pPr algn="just" eaLnBrk="1" hangingPunct="1"/>
            <a:r>
              <a:rPr lang="en-US" b="1"/>
              <a:t>What are their limitations? </a:t>
            </a:r>
          </a:p>
          <a:p>
            <a:pPr algn="just" eaLnBrk="1" hangingPunct="1"/>
            <a:r>
              <a:rPr lang="en-US" b="1"/>
              <a:t>What are the dangers of non-scientists being misled by ignorance of what the images show?</a:t>
            </a:r>
          </a:p>
        </p:txBody>
      </p:sp>
    </p:spTree>
    <p:extLst>
      <p:ext uri="{BB962C8B-B14F-4D97-AF65-F5344CB8AC3E}">
        <p14:creationId xmlns:p14="http://schemas.microsoft.com/office/powerpoint/2010/main" val="29484398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1" descr="cervelli.bmp"/>
          <p:cNvPicPr>
            <a:picLocks noChangeAspect="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asellaDiTesto 2"/>
          <p:cNvSpPr txBox="1">
            <a:spLocks noChangeArrowheads="1"/>
          </p:cNvSpPr>
          <p:nvPr/>
        </p:nvSpPr>
        <p:spPr bwMode="auto">
          <a:xfrm>
            <a:off x="0" y="4071938"/>
            <a:ext cx="585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sz="1200"/>
              <a:t>Source: S.M. Smith, Preparing fMRI data for statistical analysis, in P. Jezzard </a:t>
            </a:r>
            <a:r>
              <a:rPr lang="en-US" sz="1200" i="1"/>
              <a:t>et al., eds. Functional MRI: An introduction to methods, Oxford University Press, 2001.</a:t>
            </a:r>
            <a:endParaRPr lang="it-IT" sz="1200"/>
          </a:p>
        </p:txBody>
      </p:sp>
      <p:sp>
        <p:nvSpPr>
          <p:cNvPr id="28676" name="CasellaDiTesto 3"/>
          <p:cNvSpPr txBox="1">
            <a:spLocks noChangeArrowheads="1"/>
          </p:cNvSpPr>
          <p:nvPr/>
        </p:nvSpPr>
        <p:spPr bwMode="auto">
          <a:xfrm>
            <a:off x="571500" y="4786313"/>
            <a:ext cx="5286375" cy="120015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just" eaLnBrk="1" hangingPunct="1"/>
            <a:r>
              <a:rPr lang="en-US"/>
              <a:t>Five different ways to reproduce same data originate different fMRI visual images. </a:t>
            </a:r>
          </a:p>
          <a:p>
            <a:pPr algn="just" eaLnBrk="1" hangingPunct="1"/>
            <a:r>
              <a:rPr lang="en-US"/>
              <a:t>Each sequence applies a different statistical filtering to the same data set.</a:t>
            </a:r>
            <a:endParaRPr lang="it-IT"/>
          </a:p>
        </p:txBody>
      </p:sp>
      <p:sp>
        <p:nvSpPr>
          <p:cNvPr id="5" name="Freccia a destra 4"/>
          <p:cNvSpPr/>
          <p:nvPr/>
        </p:nvSpPr>
        <p:spPr>
          <a:xfrm>
            <a:off x="6000750" y="5143500"/>
            <a:ext cx="21431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8678" name="CasellaDiTesto 5"/>
          <p:cNvSpPr txBox="1">
            <a:spLocks noChangeArrowheads="1"/>
          </p:cNvSpPr>
          <p:nvPr/>
        </p:nvSpPr>
        <p:spPr bwMode="auto">
          <a:xfrm>
            <a:off x="6500813" y="5000625"/>
            <a:ext cx="264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b="1"/>
              <a:t>Differences between visual images results are noticeably</a:t>
            </a:r>
            <a:endParaRPr lang="it-IT" b="1"/>
          </a:p>
        </p:txBody>
      </p:sp>
    </p:spTree>
    <p:extLst>
      <p:ext uri="{BB962C8B-B14F-4D97-AF65-F5344CB8AC3E}">
        <p14:creationId xmlns:p14="http://schemas.microsoft.com/office/powerpoint/2010/main" val="42798978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1"/>
          <p:cNvSpPr txBox="1">
            <a:spLocks noChangeArrowheads="1"/>
          </p:cNvSpPr>
          <p:nvPr/>
        </p:nvSpPr>
        <p:spPr bwMode="auto">
          <a:xfrm>
            <a:off x="755650" y="2781300"/>
            <a:ext cx="7072313" cy="120015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en-US" sz="2400"/>
              <a:t>A CRITICAL POINT</a:t>
            </a:r>
          </a:p>
          <a:p>
            <a:pPr algn="ctr" eaLnBrk="1" hangingPunct="1"/>
            <a:r>
              <a:rPr lang="en-US" sz="2400"/>
              <a:t>To establish criteria for the conversion of data into visual images with trial purposes</a:t>
            </a:r>
          </a:p>
        </p:txBody>
      </p:sp>
      <p:sp>
        <p:nvSpPr>
          <p:cNvPr id="30723" name="CasellaDiTesto 5"/>
          <p:cNvSpPr txBox="1">
            <a:spLocks noChangeArrowheads="1"/>
          </p:cNvSpPr>
          <p:nvPr/>
        </p:nvSpPr>
        <p:spPr bwMode="auto">
          <a:xfrm>
            <a:off x="0" y="0"/>
            <a:ext cx="564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i="1"/>
              <a:t>What should legal and scientific community do?</a:t>
            </a:r>
          </a:p>
        </p:txBody>
      </p:sp>
    </p:spTree>
    <p:extLst>
      <p:ext uri="{BB962C8B-B14F-4D97-AF65-F5344CB8AC3E}">
        <p14:creationId xmlns:p14="http://schemas.microsoft.com/office/powerpoint/2010/main" val="10871531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57644" y="1095209"/>
            <a:ext cx="3744416" cy="584776"/>
          </a:xfrm>
          <a:prstGeom prst="rect">
            <a:avLst/>
          </a:prstGeom>
          <a:noFill/>
        </p:spPr>
        <p:txBody>
          <a:bodyPr wrap="square" rtlCol="0">
            <a:spAutoFit/>
          </a:bodyPr>
          <a:lstStyle/>
          <a:p>
            <a:pPr algn="ctr"/>
            <a:r>
              <a:rPr lang="it-IT" sz="3200" b="1" dirty="0" err="1" smtClean="0">
                <a:solidFill>
                  <a:srgbClr val="990000"/>
                </a:solidFill>
                <a:latin typeface="Big Caslon"/>
                <a:cs typeface="Big Caslon"/>
              </a:rPr>
              <a:t>Behavioral</a:t>
            </a:r>
            <a:r>
              <a:rPr lang="it-IT" sz="3200" b="1" dirty="0" smtClean="0">
                <a:solidFill>
                  <a:srgbClr val="990000"/>
                </a:solidFill>
                <a:latin typeface="Big Caslon"/>
                <a:cs typeface="Big Caslon"/>
              </a:rPr>
              <a:t> </a:t>
            </a:r>
            <a:r>
              <a:rPr lang="it-IT" sz="3200" b="1" dirty="0" err="1" smtClean="0">
                <a:solidFill>
                  <a:srgbClr val="990000"/>
                </a:solidFill>
                <a:latin typeface="Big Caslon"/>
                <a:cs typeface="Big Caslon"/>
              </a:rPr>
              <a:t>genetics</a:t>
            </a:r>
            <a:endParaRPr lang="it-IT" sz="3200" b="1" dirty="0">
              <a:solidFill>
                <a:srgbClr val="990000"/>
              </a:solidFill>
              <a:latin typeface="Big Caslon"/>
              <a:cs typeface="Big Caslon"/>
            </a:endParaRPr>
          </a:p>
        </p:txBody>
      </p:sp>
      <p:sp>
        <p:nvSpPr>
          <p:cNvPr id="6" name="CasellaDiTesto 5"/>
          <p:cNvSpPr txBox="1"/>
          <p:nvPr/>
        </p:nvSpPr>
        <p:spPr>
          <a:xfrm>
            <a:off x="1905106" y="2930407"/>
            <a:ext cx="5067481" cy="1631216"/>
          </a:xfrm>
          <a:prstGeom prst="rect">
            <a:avLst/>
          </a:prstGeom>
          <a:noFill/>
        </p:spPr>
        <p:txBody>
          <a:bodyPr wrap="square" rtlCol="0">
            <a:spAutoFit/>
          </a:bodyPr>
          <a:lstStyle/>
          <a:p>
            <a:pPr algn="just">
              <a:buFont typeface="Wingdings" pitchFamily="2" charset="2"/>
              <a:buChar char="q"/>
            </a:pPr>
            <a:r>
              <a:rPr lang="en-US" dirty="0" smtClean="0"/>
              <a:t>  </a:t>
            </a:r>
            <a:r>
              <a:rPr lang="en-US" sz="2000" dirty="0" smtClean="0"/>
              <a:t>the field of study that examines the role of genetics in human behavior </a:t>
            </a:r>
          </a:p>
          <a:p>
            <a:pPr algn="just">
              <a:buFont typeface="Wingdings" pitchFamily="2" charset="2"/>
              <a:buChar char="q"/>
            </a:pPr>
            <a:r>
              <a:rPr lang="en-US" sz="2000" dirty="0" smtClean="0"/>
              <a:t> "</a:t>
            </a:r>
            <a:r>
              <a:rPr lang="en-US" sz="2000" dirty="0" smtClean="0">
                <a:hlinkClick r:id="rId3" action="ppaction://hlinkfile" tooltip="Nature versus nurture"/>
              </a:rPr>
              <a:t>nature versus nurture</a:t>
            </a:r>
            <a:r>
              <a:rPr lang="en-US" sz="2000" dirty="0" smtClean="0"/>
              <a:t>" debate </a:t>
            </a:r>
          </a:p>
          <a:p>
            <a:pPr algn="just">
              <a:buFont typeface="Wingdings" pitchFamily="2" charset="2"/>
              <a:buChar char="q"/>
            </a:pPr>
            <a:r>
              <a:rPr lang="en-US" sz="2000" dirty="0" smtClean="0"/>
              <a:t>  highly interdisciplinary (</a:t>
            </a:r>
            <a:r>
              <a:rPr lang="en-US" sz="2000" dirty="0" smtClean="0">
                <a:hlinkClick r:id="rId4" action="ppaction://hlinkfile" tooltip="Biology"/>
              </a:rPr>
              <a:t>biology</a:t>
            </a:r>
            <a:r>
              <a:rPr lang="en-US" sz="2000" dirty="0" smtClean="0"/>
              <a:t>, </a:t>
            </a:r>
            <a:r>
              <a:rPr lang="en-US" sz="2000" dirty="0" smtClean="0">
                <a:hlinkClick r:id="rId5" action="ppaction://hlinkfile" tooltip="Genetics"/>
              </a:rPr>
              <a:t>genetics</a:t>
            </a:r>
            <a:r>
              <a:rPr lang="en-US" sz="2000" dirty="0" smtClean="0"/>
              <a:t>, </a:t>
            </a:r>
            <a:r>
              <a:rPr lang="en-US" sz="2000" dirty="0" smtClean="0">
                <a:hlinkClick r:id="rId6" action="ppaction://hlinkfile" tooltip="Psychology"/>
              </a:rPr>
              <a:t>psychology</a:t>
            </a:r>
            <a:r>
              <a:rPr lang="en-US" sz="2000" dirty="0" smtClean="0"/>
              <a:t>, and </a:t>
            </a:r>
            <a:r>
              <a:rPr lang="en-US" sz="2000" dirty="0" smtClean="0">
                <a:hlinkClick r:id="rId7" action="ppaction://hlinkfile" tooltip="Statistics"/>
              </a:rPr>
              <a:t>statistics</a:t>
            </a:r>
            <a:r>
              <a:rPr lang="en-US" sz="2000" dirty="0" smtClean="0"/>
              <a:t>.) </a:t>
            </a:r>
          </a:p>
        </p:txBody>
      </p:sp>
    </p:spTree>
    <p:extLst>
      <p:ext uri="{BB962C8B-B14F-4D97-AF65-F5344CB8AC3E}">
        <p14:creationId xmlns:p14="http://schemas.microsoft.com/office/powerpoint/2010/main" val="3468451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txBox="1"/>
          <p:nvPr/>
        </p:nvSpPr>
        <p:spPr>
          <a:xfrm>
            <a:off x="1475657" y="2440657"/>
            <a:ext cx="6267679" cy="1815882"/>
          </a:xfrm>
          <a:prstGeom prst="rect">
            <a:avLst/>
          </a:prstGeom>
          <a:noFill/>
          <a:ln>
            <a:solidFill>
              <a:schemeClr val="accent1"/>
            </a:solidFill>
          </a:ln>
        </p:spPr>
        <p:txBody>
          <a:bodyPr wrap="square" rtlCol="0">
            <a:spAutoFit/>
          </a:bodyPr>
          <a:lstStyle/>
          <a:p>
            <a:pPr algn="just"/>
            <a:r>
              <a:rPr lang="en-US" sz="2400" i="1" dirty="0" smtClean="0"/>
              <a:t>“ Behavioral Genetics applications in the criminal justice system are quickly outpacing the advances in the science ”</a:t>
            </a:r>
          </a:p>
          <a:p>
            <a:pPr algn="just"/>
            <a:endParaRPr lang="en-US" sz="2000" i="1" dirty="0" smtClean="0"/>
          </a:p>
          <a:p>
            <a:pPr algn="just"/>
            <a:r>
              <a:rPr lang="en-US" sz="2000" dirty="0" smtClean="0"/>
              <a:t>(N. </a:t>
            </a:r>
            <a:r>
              <a:rPr lang="en-US" sz="2000" dirty="0" err="1" smtClean="0"/>
              <a:t>Farahany</a:t>
            </a:r>
            <a:r>
              <a:rPr lang="en-US" sz="2000" dirty="0" smtClean="0"/>
              <a:t> &amp; W. </a:t>
            </a:r>
            <a:r>
              <a:rPr lang="en-US" sz="2000" dirty="0" err="1" smtClean="0"/>
              <a:t>Bernet</a:t>
            </a:r>
            <a:r>
              <a:rPr lang="en-US" sz="2000" dirty="0" smtClean="0"/>
              <a:t>)</a:t>
            </a:r>
            <a:endParaRPr lang="en-US" sz="2000" dirty="0"/>
          </a:p>
        </p:txBody>
      </p:sp>
    </p:spTree>
    <p:extLst>
      <p:ext uri="{BB962C8B-B14F-4D97-AF65-F5344CB8AC3E}">
        <p14:creationId xmlns:p14="http://schemas.microsoft.com/office/powerpoint/2010/main" val="4096978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 your genes make you a crimin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85" y="0"/>
            <a:ext cx="7825277" cy="6858000"/>
          </a:xfrm>
          <a:prstGeom prst="rect">
            <a:avLst/>
          </a:prstGeom>
        </p:spPr>
      </p:pic>
    </p:spTree>
    <p:extLst>
      <p:ext uri="{BB962C8B-B14F-4D97-AF65-F5344CB8AC3E}">
        <p14:creationId xmlns:p14="http://schemas.microsoft.com/office/powerpoint/2010/main" val="26960150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404664"/>
            <a:ext cx="8064896" cy="954107"/>
          </a:xfrm>
          <a:prstGeom prst="rect">
            <a:avLst/>
          </a:prstGeom>
          <a:noFill/>
        </p:spPr>
        <p:txBody>
          <a:bodyPr wrap="square" rtlCol="0">
            <a:spAutoFit/>
          </a:bodyPr>
          <a:lstStyle/>
          <a:p>
            <a:pPr algn="ctr"/>
            <a:r>
              <a:rPr lang="it-IT" sz="2800" dirty="0" smtClean="0">
                <a:solidFill>
                  <a:schemeClr val="accent1"/>
                </a:solidFill>
                <a:effectLst>
                  <a:outerShdw blurRad="38100" dist="38100" dir="2700000" algn="tl">
                    <a:srgbClr val="000000">
                      <a:alpha val="43137"/>
                    </a:srgbClr>
                  </a:outerShdw>
                </a:effectLst>
              </a:rPr>
              <a:t>THE FIRST TIME BEHAVIOURAL GENETICS ENTERED THE COURT</a:t>
            </a:r>
            <a:endParaRPr lang="it-IT" sz="2800" dirty="0">
              <a:solidFill>
                <a:schemeClr val="accent1"/>
              </a:solidFill>
              <a:effectLst>
                <a:outerShdw blurRad="38100" dist="38100" dir="2700000" algn="tl">
                  <a:srgbClr val="000000">
                    <a:alpha val="43137"/>
                  </a:srgbClr>
                </a:outerShdw>
              </a:effectLst>
            </a:endParaRPr>
          </a:p>
        </p:txBody>
      </p:sp>
      <p:sp>
        <p:nvSpPr>
          <p:cNvPr id="4" name="CasellaDiTesto 3"/>
          <p:cNvSpPr txBox="1"/>
          <p:nvPr/>
        </p:nvSpPr>
        <p:spPr>
          <a:xfrm>
            <a:off x="683568" y="1805673"/>
            <a:ext cx="7056784" cy="4647426"/>
          </a:xfrm>
          <a:prstGeom prst="rect">
            <a:avLst/>
          </a:prstGeom>
          <a:noFill/>
        </p:spPr>
        <p:txBody>
          <a:bodyPr wrap="square" rtlCol="0">
            <a:spAutoFit/>
          </a:bodyPr>
          <a:lstStyle/>
          <a:p>
            <a:pPr algn="ctr"/>
            <a:r>
              <a:rPr lang="it-IT" sz="2800" dirty="0" smtClean="0">
                <a:solidFill>
                  <a:schemeClr val="accent3"/>
                </a:solidFill>
                <a:latin typeface="Big Caslon"/>
                <a:cs typeface="Big Caslon"/>
              </a:rPr>
              <a:t>Stephen </a:t>
            </a:r>
            <a:r>
              <a:rPr lang="it-IT" sz="2800" dirty="0" err="1" smtClean="0">
                <a:solidFill>
                  <a:schemeClr val="accent3"/>
                </a:solidFill>
                <a:latin typeface="Big Caslon"/>
                <a:cs typeface="Big Caslon"/>
              </a:rPr>
              <a:t>Mobley</a:t>
            </a:r>
            <a:r>
              <a:rPr lang="it-IT" sz="2800" dirty="0" smtClean="0">
                <a:solidFill>
                  <a:schemeClr val="accent3"/>
                </a:solidFill>
                <a:latin typeface="Big Caslon"/>
                <a:cs typeface="Big Caslon"/>
              </a:rPr>
              <a:t> -  USA </a:t>
            </a:r>
            <a:r>
              <a:rPr lang="en-US" sz="2800" dirty="0" smtClean="0">
                <a:solidFill>
                  <a:schemeClr val="accent3"/>
                </a:solidFill>
                <a:latin typeface="Big Caslon"/>
                <a:cs typeface="Big Caslon"/>
              </a:rPr>
              <a:t>–</a:t>
            </a:r>
            <a:r>
              <a:rPr lang="it-IT" sz="2800" dirty="0" smtClean="0">
                <a:solidFill>
                  <a:schemeClr val="accent3"/>
                </a:solidFill>
                <a:latin typeface="Big Caslon"/>
                <a:cs typeface="Big Caslon"/>
              </a:rPr>
              <a:t> 1994 </a:t>
            </a:r>
          </a:p>
          <a:p>
            <a:pPr algn="ctr"/>
            <a:r>
              <a:rPr lang="it-IT" sz="2800" dirty="0" smtClean="0">
                <a:solidFill>
                  <a:schemeClr val="accent3"/>
                </a:solidFill>
                <a:latin typeface="Big Caslon"/>
                <a:cs typeface="Big Caslon"/>
              </a:rPr>
              <a:t>(murder of a 24-year man)</a:t>
            </a:r>
          </a:p>
          <a:p>
            <a:pPr algn="just"/>
            <a:endParaRPr lang="it-IT" sz="2000" dirty="0" smtClean="0"/>
          </a:p>
          <a:p>
            <a:pPr algn="just">
              <a:buFontTx/>
              <a:buChar char="-"/>
            </a:pPr>
            <a:r>
              <a:rPr lang="en-US" sz="2000" dirty="0" smtClean="0"/>
              <a:t> He filed a motion seeking funds to hire experts witnesses to assess his potential deficiency in MAOA enzymatic activity, based on the then-recent studies suggesting a possible genetic basis for violent and impulsive behavior .</a:t>
            </a:r>
          </a:p>
          <a:p>
            <a:pPr algn="just">
              <a:buFontTx/>
              <a:buChar char="-"/>
            </a:pPr>
            <a:endParaRPr lang="en-US" sz="2000" dirty="0" smtClean="0"/>
          </a:p>
          <a:p>
            <a:pPr algn="just">
              <a:buFontTx/>
              <a:buChar char="-"/>
            </a:pPr>
            <a:r>
              <a:rPr lang="en-US" sz="2000" dirty="0" smtClean="0"/>
              <a:t> The court denied Mobley’s motion: lack of scientific </a:t>
            </a:r>
            <a:r>
              <a:rPr lang="en-US" sz="2000" dirty="0" err="1" smtClean="0"/>
              <a:t>verificability</a:t>
            </a:r>
            <a:endParaRPr lang="en-US" sz="2000" dirty="0" smtClean="0"/>
          </a:p>
          <a:p>
            <a:pPr algn="just">
              <a:buFontTx/>
              <a:buChar char="-"/>
            </a:pPr>
            <a:endParaRPr lang="en-US" sz="2000" dirty="0"/>
          </a:p>
          <a:p>
            <a:pPr algn="just">
              <a:buFontTx/>
              <a:buChar char="-"/>
            </a:pPr>
            <a:r>
              <a:rPr lang="en-US" sz="2000" dirty="0" smtClean="0"/>
              <a:t>- Mobley was executed by lethal injection in 2005 in Georgia</a:t>
            </a:r>
            <a:endParaRPr lang="en-US" sz="2000" dirty="0"/>
          </a:p>
        </p:txBody>
      </p:sp>
    </p:spTree>
    <p:extLst>
      <p:ext uri="{BB962C8B-B14F-4D97-AF65-F5344CB8AC3E}">
        <p14:creationId xmlns:p14="http://schemas.microsoft.com/office/powerpoint/2010/main" val="13159396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700" y="327791"/>
            <a:ext cx="6432296" cy="584776"/>
          </a:xfrm>
          <a:prstGeom prst="rect">
            <a:avLst/>
          </a:prstGeom>
          <a:noFill/>
        </p:spPr>
        <p:txBody>
          <a:bodyPr wrap="square" rtlCol="0">
            <a:spAutoFit/>
          </a:bodyPr>
          <a:lstStyle/>
          <a:p>
            <a:pPr algn="ctr"/>
            <a:r>
              <a:rPr lang="en-US" sz="3200" b="1" dirty="0" smtClean="0">
                <a:solidFill>
                  <a:srgbClr val="990000"/>
                </a:solidFill>
                <a:latin typeface="Big Caslon"/>
                <a:cs typeface="Big Caslon"/>
              </a:rPr>
              <a:t>THE STARTING POINT</a:t>
            </a:r>
            <a:endParaRPr lang="en-US" sz="3200" b="1" dirty="0">
              <a:solidFill>
                <a:srgbClr val="990000"/>
              </a:solidFill>
              <a:latin typeface="Big Caslon"/>
              <a:cs typeface="Big Caslon"/>
            </a:endParaRPr>
          </a:p>
        </p:txBody>
      </p:sp>
      <p:sp>
        <p:nvSpPr>
          <p:cNvPr id="3" name="TextBox 2"/>
          <p:cNvSpPr txBox="1"/>
          <p:nvPr/>
        </p:nvSpPr>
        <p:spPr>
          <a:xfrm>
            <a:off x="860371" y="1261506"/>
            <a:ext cx="7087817" cy="4154983"/>
          </a:xfrm>
          <a:prstGeom prst="rect">
            <a:avLst/>
          </a:prstGeom>
          <a:noFill/>
        </p:spPr>
        <p:txBody>
          <a:bodyPr wrap="square" rtlCol="0">
            <a:spAutoFit/>
          </a:bodyPr>
          <a:lstStyle/>
          <a:p>
            <a:pPr marL="285750" indent="-285750">
              <a:buFontTx/>
              <a:buChar char="-"/>
            </a:pPr>
            <a:r>
              <a:rPr lang="en-US" sz="2400" dirty="0" smtClean="0"/>
              <a:t>In 1978 a Dutch woman walked into University Hospital in Nijmegen with a problem</a:t>
            </a:r>
          </a:p>
          <a:p>
            <a:pPr marL="285750" indent="-285750">
              <a:buFontTx/>
              <a:buChar char="-"/>
            </a:pPr>
            <a:endParaRPr lang="en-US" sz="2400" dirty="0" smtClean="0"/>
          </a:p>
          <a:p>
            <a:pPr marL="285750" indent="-285750">
              <a:buFontTx/>
              <a:buChar char="-"/>
            </a:pPr>
            <a:r>
              <a:rPr lang="en-US" sz="2400" dirty="0" smtClean="0"/>
              <a:t>Genetic investigation on her family</a:t>
            </a:r>
          </a:p>
          <a:p>
            <a:pPr marL="285750" indent="-285750">
              <a:buFontTx/>
              <a:buChar char="-"/>
            </a:pPr>
            <a:endParaRPr lang="en-US" sz="2400" dirty="0" smtClean="0"/>
          </a:p>
          <a:p>
            <a:pPr marL="285750" indent="-285750">
              <a:buFontTx/>
              <a:buChar char="-"/>
            </a:pPr>
            <a:r>
              <a:rPr lang="en-US" sz="2400" dirty="0" smtClean="0"/>
              <a:t>15 years later - first outcomes: a genetic defect on the X chromosome</a:t>
            </a:r>
          </a:p>
          <a:p>
            <a:pPr marL="285750" indent="-285750">
              <a:buFontTx/>
              <a:buChar char="-"/>
            </a:pPr>
            <a:endParaRPr lang="en-US" sz="2400" dirty="0" smtClean="0"/>
          </a:p>
          <a:p>
            <a:pPr marL="285750" indent="-285750">
              <a:buFontTx/>
              <a:buChar char="-"/>
            </a:pPr>
            <a:r>
              <a:rPr lang="en-US" sz="2400" dirty="0" smtClean="0"/>
              <a:t>The Gene coding for an enzyme (MAOA)  that may help regulate aggressive behavior</a:t>
            </a:r>
            <a:endParaRPr lang="en-US" sz="2400" dirty="0"/>
          </a:p>
        </p:txBody>
      </p:sp>
    </p:spTree>
    <p:extLst>
      <p:ext uri="{BB962C8B-B14F-4D97-AF65-F5344CB8AC3E}">
        <p14:creationId xmlns:p14="http://schemas.microsoft.com/office/powerpoint/2010/main" val="39836809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5925" y="513943"/>
            <a:ext cx="8104117" cy="2523768"/>
          </a:xfrm>
          <a:prstGeom prst="rect">
            <a:avLst/>
          </a:prstGeom>
          <a:noFill/>
          <a:ln>
            <a:solidFill>
              <a:schemeClr val="accent2">
                <a:lumMod val="60000"/>
                <a:lumOff val="40000"/>
              </a:schemeClr>
            </a:solidFill>
          </a:ln>
        </p:spPr>
        <p:txBody>
          <a:bodyPr wrap="square" rtlCol="0">
            <a:spAutoFit/>
          </a:bodyPr>
          <a:lstStyle/>
          <a:p>
            <a:r>
              <a:rPr lang="en-US" sz="2000" dirty="0" smtClean="0">
                <a:solidFill>
                  <a:srgbClr val="00B0F0"/>
                </a:solidFill>
                <a:effectLst>
                  <a:outerShdw blurRad="38100" dist="38100" dir="2700000" algn="tl">
                    <a:srgbClr val="000000">
                      <a:alpha val="43137"/>
                    </a:srgbClr>
                  </a:outerShdw>
                </a:effectLst>
              </a:rPr>
              <a:t>Caspi, </a:t>
            </a:r>
            <a:r>
              <a:rPr lang="en-US" sz="2000" dirty="0" err="1" smtClean="0">
                <a:solidFill>
                  <a:srgbClr val="00B0F0"/>
                </a:solidFill>
                <a:effectLst>
                  <a:outerShdw blurRad="38100" dist="38100" dir="2700000" algn="tl">
                    <a:srgbClr val="000000">
                      <a:alpha val="43137"/>
                    </a:srgbClr>
                  </a:outerShdw>
                </a:effectLst>
              </a:rPr>
              <a:t>Moffit</a:t>
            </a:r>
            <a:r>
              <a:rPr lang="en-US" sz="2000" dirty="0" smtClean="0">
                <a:solidFill>
                  <a:srgbClr val="00B0F0"/>
                </a:solidFill>
                <a:effectLst>
                  <a:outerShdw blurRad="38100" dist="38100" dir="2700000" algn="tl">
                    <a:srgbClr val="000000">
                      <a:alpha val="43137"/>
                    </a:srgbClr>
                  </a:outerShdw>
                </a:effectLst>
              </a:rPr>
              <a:t> (Science, 2002): Monoamine oxidase A (MAOA).</a:t>
            </a:r>
          </a:p>
          <a:p>
            <a:endParaRPr lang="en-US" dirty="0" smtClean="0"/>
          </a:p>
          <a:p>
            <a:pPr algn="just"/>
            <a:r>
              <a:rPr lang="en-US" sz="2000" dirty="0" smtClean="0"/>
              <a:t>Low activity of this gene                      neurotransmitters in the brain (</a:t>
            </a:r>
            <a:r>
              <a:rPr lang="en-US" sz="2000" dirty="0" err="1" smtClean="0"/>
              <a:t>serotonine</a:t>
            </a:r>
            <a:r>
              <a:rPr lang="en-US" sz="2000" dirty="0" smtClean="0"/>
              <a:t>, dopamine, norepinephrine) are not properly metabolized                     low activity of MAOA in males + maltreated as children = a much greater likelihood to manifest violent antisocial behavior in the future.</a:t>
            </a:r>
          </a:p>
          <a:p>
            <a:pPr algn="just"/>
            <a:endParaRPr lang="en-US" sz="2000" dirty="0" smtClean="0"/>
          </a:p>
        </p:txBody>
      </p:sp>
      <p:cxnSp>
        <p:nvCxnSpPr>
          <p:cNvPr id="5" name="Connettore 2 4"/>
          <p:cNvCxnSpPr/>
          <p:nvPr/>
        </p:nvCxnSpPr>
        <p:spPr>
          <a:xfrm>
            <a:off x="2686758" y="1932025"/>
            <a:ext cx="8640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1260253" y="3623098"/>
            <a:ext cx="6048672" cy="1631216"/>
          </a:xfrm>
          <a:prstGeom prst="rect">
            <a:avLst/>
          </a:prstGeom>
          <a:noFill/>
          <a:ln>
            <a:solidFill>
              <a:schemeClr val="accent6">
                <a:lumMod val="60000"/>
                <a:lumOff val="40000"/>
              </a:schemeClr>
            </a:solidFill>
          </a:ln>
        </p:spPr>
        <p:txBody>
          <a:bodyPr wrap="square" rtlCol="0">
            <a:spAutoFit/>
          </a:bodyPr>
          <a:lstStyle/>
          <a:p>
            <a:r>
              <a:rPr lang="it-IT" sz="2000" b="1" dirty="0" err="1" smtClean="0">
                <a:solidFill>
                  <a:srgbClr val="00B0F0"/>
                </a:solidFill>
              </a:rPr>
              <a:t>Caspi</a:t>
            </a:r>
            <a:r>
              <a:rPr lang="it-IT" sz="2000" b="1" dirty="0" smtClean="0">
                <a:solidFill>
                  <a:srgbClr val="00B0F0"/>
                </a:solidFill>
              </a:rPr>
              <a:t>, </a:t>
            </a:r>
            <a:r>
              <a:rPr lang="it-IT" sz="2000" b="1" dirty="0" err="1" smtClean="0">
                <a:solidFill>
                  <a:srgbClr val="00B0F0"/>
                </a:solidFill>
              </a:rPr>
              <a:t>Moffit</a:t>
            </a:r>
            <a:r>
              <a:rPr lang="it-IT" sz="2000" b="1" dirty="0" smtClean="0">
                <a:solidFill>
                  <a:srgbClr val="00B0F0"/>
                </a:solidFill>
              </a:rPr>
              <a:t> </a:t>
            </a:r>
            <a:r>
              <a:rPr lang="it-IT" sz="2000" b="1" dirty="0" err="1" smtClean="0">
                <a:solidFill>
                  <a:srgbClr val="00B0F0"/>
                </a:solidFill>
              </a:rPr>
              <a:t>et</a:t>
            </a:r>
            <a:r>
              <a:rPr lang="it-IT" sz="2000" b="1" dirty="0" smtClean="0">
                <a:solidFill>
                  <a:srgbClr val="00B0F0"/>
                </a:solidFill>
              </a:rPr>
              <a:t> al. (2003): SLC6A4 gene</a:t>
            </a:r>
          </a:p>
          <a:p>
            <a:endParaRPr lang="it-IT" sz="2000" dirty="0" smtClean="0"/>
          </a:p>
          <a:p>
            <a:pPr algn="just"/>
            <a:r>
              <a:rPr lang="it-IT" sz="2000" dirty="0" err="1" smtClean="0"/>
              <a:t>Individuals</a:t>
            </a:r>
            <a:r>
              <a:rPr lang="it-IT" sz="2000" dirty="0" smtClean="0"/>
              <a:t> </a:t>
            </a:r>
            <a:r>
              <a:rPr lang="it-IT" sz="2000" dirty="0" err="1" smtClean="0"/>
              <a:t>with</a:t>
            </a:r>
            <a:r>
              <a:rPr lang="it-IT" sz="2000" dirty="0" smtClean="0"/>
              <a:t> </a:t>
            </a:r>
            <a:r>
              <a:rPr lang="it-IT" sz="2000" dirty="0" err="1" smtClean="0"/>
              <a:t>one</a:t>
            </a:r>
            <a:r>
              <a:rPr lang="it-IT" sz="2000" dirty="0" smtClean="0"/>
              <a:t> or </a:t>
            </a:r>
            <a:r>
              <a:rPr lang="it-IT" sz="2000" dirty="0" err="1" smtClean="0"/>
              <a:t>two</a:t>
            </a:r>
            <a:r>
              <a:rPr lang="it-IT" sz="2000" dirty="0" smtClean="0"/>
              <a:t> </a:t>
            </a:r>
            <a:r>
              <a:rPr lang="it-IT" sz="2000" dirty="0" err="1" smtClean="0"/>
              <a:t>copies</a:t>
            </a:r>
            <a:r>
              <a:rPr lang="it-IT" sz="2000" dirty="0" smtClean="0"/>
              <a:t> </a:t>
            </a:r>
            <a:r>
              <a:rPr lang="it-IT" sz="2000" dirty="0" err="1" smtClean="0"/>
              <a:t>of</a:t>
            </a:r>
            <a:r>
              <a:rPr lang="it-IT" sz="2000" dirty="0" smtClean="0"/>
              <a:t> the short allele = more depressive </a:t>
            </a:r>
            <a:r>
              <a:rPr lang="it-IT" sz="2000" dirty="0" err="1" smtClean="0"/>
              <a:t>symptoms</a:t>
            </a:r>
            <a:r>
              <a:rPr lang="it-IT" sz="2000" dirty="0" smtClean="0"/>
              <a:t>, </a:t>
            </a:r>
            <a:r>
              <a:rPr lang="it-IT" sz="2000" dirty="0" err="1" smtClean="0"/>
              <a:t>suicidability</a:t>
            </a:r>
            <a:r>
              <a:rPr lang="it-IT" sz="2000" dirty="0" smtClean="0"/>
              <a:t> in relation </a:t>
            </a:r>
            <a:r>
              <a:rPr lang="it-IT" sz="2000" dirty="0" err="1" smtClean="0"/>
              <a:t>to</a:t>
            </a:r>
            <a:r>
              <a:rPr lang="it-IT" sz="2000" dirty="0" smtClean="0"/>
              <a:t> </a:t>
            </a:r>
            <a:r>
              <a:rPr lang="it-IT" sz="2000" dirty="0" err="1" smtClean="0"/>
              <a:t>stressful</a:t>
            </a:r>
            <a:r>
              <a:rPr lang="it-IT" sz="2000" dirty="0" smtClean="0"/>
              <a:t> </a:t>
            </a:r>
            <a:r>
              <a:rPr lang="it-IT" sz="2000" dirty="0" err="1" smtClean="0"/>
              <a:t>events</a:t>
            </a:r>
            <a:endParaRPr lang="it-IT" sz="2000" dirty="0"/>
          </a:p>
        </p:txBody>
      </p:sp>
      <p:cxnSp>
        <p:nvCxnSpPr>
          <p:cNvPr id="4" name="Straight Arrow Connector 3"/>
          <p:cNvCxnSpPr/>
          <p:nvPr/>
        </p:nvCxnSpPr>
        <p:spPr>
          <a:xfrm flipV="1">
            <a:off x="3748758" y="1290677"/>
            <a:ext cx="1167646" cy="20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47891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332656"/>
            <a:ext cx="6264696" cy="523220"/>
          </a:xfrm>
          <a:prstGeom prst="rect">
            <a:avLst/>
          </a:prstGeom>
          <a:noFill/>
          <a:ln>
            <a:solidFill>
              <a:schemeClr val="tx2"/>
            </a:solidFill>
          </a:ln>
        </p:spPr>
        <p:txBody>
          <a:bodyPr wrap="square" rtlCol="0">
            <a:spAutoFit/>
          </a:bodyPr>
          <a:lstStyle/>
          <a:p>
            <a:pPr algn="ctr"/>
            <a:r>
              <a:rPr lang="it-IT" sz="2800" dirty="0" smtClean="0">
                <a:solidFill>
                  <a:srgbClr val="990000"/>
                </a:solidFill>
                <a:effectLst>
                  <a:outerShdw blurRad="38100" dist="38100" dir="2700000" algn="tl">
                    <a:srgbClr val="000000">
                      <a:alpha val="43137"/>
                    </a:srgbClr>
                  </a:outerShdw>
                </a:effectLst>
              </a:rPr>
              <a:t>Cases </a:t>
            </a:r>
            <a:r>
              <a:rPr lang="en-US" sz="2800" dirty="0" smtClean="0">
                <a:solidFill>
                  <a:srgbClr val="990000"/>
                </a:solidFill>
                <a:effectLst>
                  <a:outerShdw blurRad="38100" dist="38100" dir="2700000" algn="tl">
                    <a:srgbClr val="000000">
                      <a:alpha val="43137"/>
                    </a:srgbClr>
                  </a:outerShdw>
                </a:effectLst>
              </a:rPr>
              <a:t>–</a:t>
            </a:r>
            <a:r>
              <a:rPr lang="it-IT" sz="2800" dirty="0" smtClean="0">
                <a:solidFill>
                  <a:srgbClr val="990000"/>
                </a:solidFill>
                <a:effectLst>
                  <a:outerShdw blurRad="38100" dist="38100" dir="2700000" algn="tl">
                    <a:srgbClr val="000000">
                      <a:alpha val="43137"/>
                    </a:srgbClr>
                  </a:outerShdw>
                </a:effectLst>
              </a:rPr>
              <a:t> </a:t>
            </a:r>
            <a:r>
              <a:rPr lang="it-IT" sz="2800" dirty="0" err="1" smtClean="0">
                <a:solidFill>
                  <a:srgbClr val="990000"/>
                </a:solidFill>
                <a:effectLst>
                  <a:outerShdw blurRad="38100" dist="38100" dir="2700000" algn="tl">
                    <a:srgbClr val="000000">
                      <a:alpha val="43137"/>
                    </a:srgbClr>
                  </a:outerShdw>
                </a:effectLst>
              </a:rPr>
              <a:t>since</a:t>
            </a:r>
            <a:r>
              <a:rPr lang="it-IT" sz="2800" dirty="0" smtClean="0">
                <a:solidFill>
                  <a:srgbClr val="990000"/>
                </a:solidFill>
                <a:effectLst>
                  <a:outerShdw blurRad="38100" dist="38100" dir="2700000" algn="tl">
                    <a:srgbClr val="000000">
                      <a:alpha val="43137"/>
                    </a:srgbClr>
                  </a:outerShdw>
                </a:effectLst>
              </a:rPr>
              <a:t> 2002 </a:t>
            </a:r>
          </a:p>
        </p:txBody>
      </p:sp>
      <p:sp>
        <p:nvSpPr>
          <p:cNvPr id="3" name="CasellaDiTesto 2"/>
          <p:cNvSpPr txBox="1"/>
          <p:nvPr/>
        </p:nvSpPr>
        <p:spPr>
          <a:xfrm>
            <a:off x="0" y="980728"/>
            <a:ext cx="3995936" cy="6555642"/>
          </a:xfrm>
          <a:prstGeom prst="rect">
            <a:avLst/>
          </a:prstGeom>
          <a:noFill/>
        </p:spPr>
        <p:txBody>
          <a:bodyPr wrap="square" rtlCol="0">
            <a:spAutoFit/>
          </a:bodyPr>
          <a:lstStyle/>
          <a:p>
            <a:pPr algn="r"/>
            <a:r>
              <a:rPr lang="it-IT" sz="3200" b="1" dirty="0" smtClean="0">
                <a:solidFill>
                  <a:srgbClr val="FF0000"/>
                </a:solidFill>
                <a:effectLst>
                  <a:outerShdw blurRad="38100" dist="38100" dir="2700000" algn="tl">
                    <a:srgbClr val="000000">
                      <a:alpha val="43137"/>
                    </a:srgbClr>
                  </a:outerShdw>
                </a:effectLst>
              </a:rPr>
              <a:t>USA</a:t>
            </a:r>
            <a:endParaRPr lang="it-IT" sz="2800" b="1" dirty="0" smtClean="0">
              <a:solidFill>
                <a:srgbClr val="FF0000"/>
              </a:solidFill>
              <a:effectLst>
                <a:outerShdw blurRad="38100" dist="38100" dir="2700000" algn="tl">
                  <a:srgbClr val="000000">
                    <a:alpha val="43137"/>
                  </a:srgbClr>
                </a:outerShdw>
              </a:effectLst>
            </a:endParaRPr>
          </a:p>
          <a:p>
            <a:endParaRPr lang="it-IT" sz="2000" dirty="0" smtClean="0"/>
          </a:p>
          <a:p>
            <a:pPr>
              <a:buFontTx/>
              <a:buChar char="-"/>
            </a:pPr>
            <a:r>
              <a:rPr lang="it-IT" sz="2000" dirty="0" smtClean="0"/>
              <a:t> Expert </a:t>
            </a:r>
            <a:r>
              <a:rPr lang="it-IT" sz="2000" dirty="0" err="1" smtClean="0"/>
              <a:t>witnesses</a:t>
            </a:r>
            <a:r>
              <a:rPr lang="it-IT" sz="2000" dirty="0" smtClean="0"/>
              <a:t> </a:t>
            </a:r>
            <a:r>
              <a:rPr lang="it-IT" sz="2000" dirty="0" err="1" smtClean="0"/>
              <a:t>mostly</a:t>
            </a:r>
            <a:r>
              <a:rPr lang="it-IT" sz="2000" dirty="0" smtClean="0"/>
              <a:t> </a:t>
            </a:r>
            <a:r>
              <a:rPr lang="it-IT" sz="2000" dirty="0" err="1" smtClean="0"/>
              <a:t>based</a:t>
            </a:r>
            <a:r>
              <a:rPr lang="it-IT" sz="2000" dirty="0" smtClean="0"/>
              <a:t> on gene SLC6A4</a:t>
            </a:r>
          </a:p>
          <a:p>
            <a:endParaRPr lang="it-IT" sz="2000" dirty="0" smtClean="0"/>
          </a:p>
          <a:p>
            <a:pPr>
              <a:buFontTx/>
              <a:buChar char="-"/>
            </a:pPr>
            <a:r>
              <a:rPr lang="it-IT" sz="2000" dirty="0" smtClean="0"/>
              <a:t> State v. </a:t>
            </a:r>
            <a:r>
              <a:rPr lang="it-IT" sz="2000" dirty="0" err="1" smtClean="0"/>
              <a:t>Jon</a:t>
            </a:r>
            <a:r>
              <a:rPr lang="it-IT" sz="2000" dirty="0" smtClean="0"/>
              <a:t> Hall</a:t>
            </a:r>
          </a:p>
          <a:p>
            <a:pPr>
              <a:buFontTx/>
              <a:buChar char="-"/>
            </a:pPr>
            <a:r>
              <a:rPr lang="it-IT" sz="2000" dirty="0" smtClean="0"/>
              <a:t> </a:t>
            </a:r>
            <a:r>
              <a:rPr lang="it-IT" sz="2000" dirty="0" err="1" smtClean="0"/>
              <a:t>Hines</a:t>
            </a:r>
            <a:r>
              <a:rPr lang="it-IT" sz="2000" dirty="0" smtClean="0"/>
              <a:t> v. State</a:t>
            </a:r>
          </a:p>
          <a:p>
            <a:pPr>
              <a:buFontTx/>
              <a:buChar char="-"/>
            </a:pPr>
            <a:r>
              <a:rPr lang="it-IT" sz="2000" dirty="0" smtClean="0"/>
              <a:t> State v. </a:t>
            </a:r>
            <a:r>
              <a:rPr lang="it-IT" sz="2000" dirty="0" err="1" smtClean="0"/>
              <a:t>Payne</a:t>
            </a:r>
            <a:endParaRPr lang="it-IT" sz="2000" dirty="0" smtClean="0"/>
          </a:p>
          <a:p>
            <a:pPr>
              <a:buFontTx/>
              <a:buChar char="-"/>
            </a:pPr>
            <a:r>
              <a:rPr lang="it-IT" sz="2000" dirty="0" smtClean="0"/>
              <a:t> State v. </a:t>
            </a:r>
            <a:r>
              <a:rPr lang="it-IT" sz="2000" dirty="0" err="1" smtClean="0"/>
              <a:t>Godsey</a:t>
            </a:r>
            <a:endParaRPr lang="it-IT" sz="2000" dirty="0" smtClean="0"/>
          </a:p>
          <a:p>
            <a:pPr>
              <a:buFontTx/>
              <a:buChar char="-"/>
            </a:pPr>
            <a:r>
              <a:rPr lang="it-IT" sz="2000" dirty="0" smtClean="0"/>
              <a:t> People v. </a:t>
            </a:r>
            <a:r>
              <a:rPr lang="it-IT" sz="2000" dirty="0" err="1" smtClean="0"/>
              <a:t>Uncapher</a:t>
            </a:r>
            <a:endParaRPr lang="it-IT" sz="2000" dirty="0" smtClean="0"/>
          </a:p>
          <a:p>
            <a:pPr>
              <a:buFontTx/>
              <a:buChar char="-"/>
            </a:pPr>
            <a:r>
              <a:rPr lang="it-IT" sz="2000" dirty="0" smtClean="0"/>
              <a:t> State v. </a:t>
            </a:r>
            <a:r>
              <a:rPr lang="it-IT" sz="2000" dirty="0" err="1" smtClean="0"/>
              <a:t>Sanders</a:t>
            </a:r>
            <a:endParaRPr lang="it-IT" sz="2000" dirty="0" smtClean="0"/>
          </a:p>
          <a:p>
            <a:pPr>
              <a:buFontTx/>
              <a:buChar char="-"/>
            </a:pPr>
            <a:r>
              <a:rPr lang="it-IT" sz="2000" dirty="0" smtClean="0"/>
              <a:t> State v. Newton</a:t>
            </a:r>
          </a:p>
          <a:p>
            <a:pPr algn="just">
              <a:buFontTx/>
              <a:buChar char="-"/>
            </a:pPr>
            <a:endParaRPr lang="it-IT" dirty="0" smtClean="0"/>
          </a:p>
          <a:p>
            <a:r>
              <a:rPr lang="it-IT" dirty="0" smtClean="0"/>
              <a:t>(</a:t>
            </a:r>
            <a:r>
              <a:rPr lang="it-IT" sz="1600" dirty="0" smtClean="0"/>
              <a:t>Source: </a:t>
            </a:r>
          </a:p>
          <a:p>
            <a:r>
              <a:rPr lang="it-IT" sz="1600" dirty="0" err="1" smtClean="0"/>
              <a:t>Bernet</a:t>
            </a:r>
            <a:r>
              <a:rPr lang="it-IT" sz="1600" dirty="0" smtClean="0"/>
              <a:t> W. </a:t>
            </a:r>
            <a:r>
              <a:rPr lang="it-IT" sz="1600" dirty="0" err="1" smtClean="0"/>
              <a:t>Et</a:t>
            </a:r>
            <a:r>
              <a:rPr lang="it-IT" sz="1600" dirty="0" smtClean="0"/>
              <a:t> al. , </a:t>
            </a:r>
            <a:r>
              <a:rPr lang="it-IT" sz="1600" i="1" dirty="0" smtClean="0"/>
              <a:t>Bad Nature, Bad </a:t>
            </a:r>
            <a:r>
              <a:rPr lang="it-IT" sz="1600" i="1" dirty="0" err="1" smtClean="0"/>
              <a:t>Nurture</a:t>
            </a:r>
            <a:r>
              <a:rPr lang="it-IT" sz="1600" i="1" dirty="0" smtClean="0"/>
              <a:t>, and </a:t>
            </a:r>
            <a:r>
              <a:rPr lang="it-IT" sz="1600" i="1" dirty="0" err="1" smtClean="0"/>
              <a:t>Testimony</a:t>
            </a:r>
            <a:r>
              <a:rPr lang="it-IT" sz="1600" i="1" dirty="0" smtClean="0"/>
              <a:t> </a:t>
            </a:r>
            <a:r>
              <a:rPr lang="it-IT" sz="1600" i="1" dirty="0" err="1" smtClean="0"/>
              <a:t>regarding</a:t>
            </a:r>
            <a:r>
              <a:rPr lang="it-IT" sz="1600" i="1" dirty="0" smtClean="0"/>
              <a:t> MAOA and SLC6A4 </a:t>
            </a:r>
            <a:r>
              <a:rPr lang="it-IT" sz="1600" i="1" dirty="0" err="1" smtClean="0"/>
              <a:t>Genotyping</a:t>
            </a:r>
            <a:r>
              <a:rPr lang="it-IT" sz="1600" i="1" dirty="0" smtClean="0"/>
              <a:t> at Murder </a:t>
            </a:r>
            <a:r>
              <a:rPr lang="it-IT" sz="1600" i="1" dirty="0" err="1" smtClean="0"/>
              <a:t>Trial</a:t>
            </a:r>
            <a:r>
              <a:rPr lang="it-IT" sz="1600" dirty="0" err="1" smtClean="0"/>
              <a:t>s</a:t>
            </a:r>
            <a:r>
              <a:rPr lang="it-IT" sz="1600" dirty="0" smtClean="0"/>
              <a:t>, </a:t>
            </a:r>
            <a:r>
              <a:rPr lang="it-IT" sz="1600" dirty="0" err="1" smtClean="0"/>
              <a:t>J.Forensic</a:t>
            </a:r>
            <a:r>
              <a:rPr lang="it-IT" sz="1600" dirty="0" smtClean="0"/>
              <a:t> Sci., Nov. 2007, Vol. 52, n.6)</a:t>
            </a:r>
            <a:endParaRPr lang="it-IT" dirty="0" smtClean="0"/>
          </a:p>
          <a:p>
            <a:endParaRPr lang="it-IT" dirty="0" smtClean="0"/>
          </a:p>
          <a:p>
            <a:endParaRPr lang="it-IT" dirty="0" smtClean="0"/>
          </a:p>
          <a:p>
            <a:r>
              <a:rPr lang="it-IT" dirty="0" smtClean="0"/>
              <a:t> </a:t>
            </a:r>
            <a:endParaRPr lang="it-IT" dirty="0"/>
          </a:p>
        </p:txBody>
      </p:sp>
      <p:sp>
        <p:nvSpPr>
          <p:cNvPr id="5" name="TextBox 4"/>
          <p:cNvSpPr txBox="1"/>
          <p:nvPr/>
        </p:nvSpPr>
        <p:spPr>
          <a:xfrm>
            <a:off x="4367150" y="1599966"/>
            <a:ext cx="4355976" cy="3693319"/>
          </a:xfrm>
          <a:prstGeom prst="rect">
            <a:avLst/>
          </a:prstGeom>
          <a:noFill/>
        </p:spPr>
        <p:txBody>
          <a:bodyPr wrap="square" rtlCol="0">
            <a:spAutoFit/>
          </a:bodyPr>
          <a:lstStyle/>
          <a:p>
            <a:r>
              <a:rPr lang="en-US" sz="2400" dirty="0" smtClean="0">
                <a:solidFill>
                  <a:srgbClr val="FF0000"/>
                </a:solidFill>
              </a:rPr>
              <a:t>COMMENTS</a:t>
            </a:r>
            <a:r>
              <a:rPr lang="en-US" sz="2400" dirty="0" smtClean="0"/>
              <a:t>:</a:t>
            </a:r>
          </a:p>
          <a:p>
            <a:pPr marL="285750" indent="-285750">
              <a:buFont typeface="Arial"/>
              <a:buChar char="•"/>
            </a:pPr>
            <a:r>
              <a:rPr lang="en-US" sz="2400" dirty="0" smtClean="0"/>
              <a:t>More attempts to mitigate the sentence than  attempts to obtain a declaration of insanity</a:t>
            </a:r>
          </a:p>
          <a:p>
            <a:pPr marL="285750" indent="-285750">
              <a:buFont typeface="Arial"/>
              <a:buChar char="•"/>
            </a:pPr>
            <a:endParaRPr lang="en-US" sz="2400" dirty="0" smtClean="0"/>
          </a:p>
          <a:p>
            <a:pPr marL="285750" indent="-285750">
              <a:buFont typeface="Arial"/>
              <a:buChar char="•"/>
            </a:pPr>
            <a:r>
              <a:rPr lang="en-US" sz="2400" dirty="0" smtClean="0"/>
              <a:t>Use by the prosecutors: social dangerousness</a:t>
            </a:r>
          </a:p>
          <a:p>
            <a:pPr marL="285750" indent="-285750">
              <a:buFont typeface="Arial"/>
              <a:buChar char="•"/>
            </a:pPr>
            <a:endParaRPr lang="en-US" sz="2400" dirty="0" smtClean="0"/>
          </a:p>
          <a:p>
            <a:endParaRPr lang="en-US" dirty="0"/>
          </a:p>
        </p:txBody>
      </p:sp>
    </p:spTree>
    <p:extLst>
      <p:ext uri="{BB962C8B-B14F-4D97-AF65-F5344CB8AC3E}">
        <p14:creationId xmlns:p14="http://schemas.microsoft.com/office/powerpoint/2010/main" val="8229133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850" y="0"/>
            <a:ext cx="8496300" cy="6894196"/>
          </a:xfrm>
          <a:prstGeom prst="rect">
            <a:avLst/>
          </a:prstGeom>
          <a:noFill/>
        </p:spPr>
        <p:txBody>
          <a:bodyPr>
            <a:spAutoFit/>
          </a:bodyPr>
          <a:lstStyle/>
          <a:p>
            <a:pPr algn="ctr">
              <a:defRPr/>
            </a:pPr>
            <a:r>
              <a:rPr lang="en-US" sz="3200" b="1" dirty="0">
                <a:solidFill>
                  <a:schemeClr val="accent3">
                    <a:lumMod val="50000"/>
                  </a:schemeClr>
                </a:solidFill>
                <a:latin typeface="Big Caslon"/>
                <a:ea typeface="+mn-ea"/>
                <a:cs typeface="Big Caslon"/>
              </a:rPr>
              <a:t>How neuroscience may affect the legal systems ?</a:t>
            </a:r>
          </a:p>
          <a:p>
            <a:pPr algn="ctr">
              <a:defRPr/>
            </a:pPr>
            <a:endParaRPr lang="en-US" dirty="0">
              <a:ea typeface="+mn-ea"/>
            </a:endParaRPr>
          </a:p>
          <a:p>
            <a:pPr algn="just">
              <a:defRPr/>
            </a:pPr>
            <a:r>
              <a:rPr lang="en-US" sz="2000" dirty="0">
                <a:solidFill>
                  <a:srgbClr val="990000"/>
                </a:solidFill>
                <a:ea typeface="+mn-ea"/>
              </a:rPr>
              <a:t>Prediction             </a:t>
            </a:r>
          </a:p>
          <a:p>
            <a:pPr algn="just">
              <a:defRPr/>
            </a:pPr>
            <a:r>
              <a:rPr lang="en-US" sz="2000" dirty="0">
                <a:ea typeface="+mn-ea"/>
              </a:rPr>
              <a:t>.. of future criminal behavior</a:t>
            </a:r>
          </a:p>
          <a:p>
            <a:pPr algn="just">
              <a:defRPr/>
            </a:pPr>
            <a:endParaRPr lang="en-US" sz="2000" dirty="0">
              <a:ea typeface="+mn-ea"/>
            </a:endParaRPr>
          </a:p>
          <a:p>
            <a:pPr algn="just">
              <a:defRPr/>
            </a:pPr>
            <a:r>
              <a:rPr lang="en-US" sz="2000" dirty="0">
                <a:solidFill>
                  <a:schemeClr val="accent2">
                    <a:lumMod val="50000"/>
                  </a:schemeClr>
                </a:solidFill>
                <a:ea typeface="+mn-ea"/>
              </a:rPr>
              <a:t>Assessment &amp; treatment of mental illness: </a:t>
            </a:r>
            <a:r>
              <a:rPr lang="en-US" sz="2000" dirty="0" smtClean="0">
                <a:solidFill>
                  <a:schemeClr val="accent2">
                    <a:lumMod val="50000"/>
                  </a:schemeClr>
                </a:solidFill>
                <a:ea typeface="+mn-ea"/>
              </a:rPr>
              <a:t> </a:t>
            </a:r>
            <a:endParaRPr lang="en-US" sz="2000" dirty="0">
              <a:ea typeface="+mn-ea"/>
            </a:endParaRPr>
          </a:p>
          <a:p>
            <a:pPr algn="just">
              <a:buFont typeface="Wingdings" pitchFamily="2" charset="2"/>
              <a:buChar char="ü"/>
              <a:defRPr/>
            </a:pPr>
            <a:r>
              <a:rPr lang="en-US" sz="2000" dirty="0">
                <a:solidFill>
                  <a:schemeClr val="accent1"/>
                </a:solidFill>
                <a:ea typeface="+mn-ea"/>
              </a:rPr>
              <a:t>Criminal responsibility</a:t>
            </a:r>
          </a:p>
          <a:p>
            <a:pPr marL="355600" algn="just">
              <a:buFont typeface="Wingdings" pitchFamily="2" charset="2"/>
              <a:buChar char="§"/>
              <a:defRPr/>
            </a:pPr>
            <a:r>
              <a:rPr lang="en-US" sz="2000" i="1" dirty="0">
                <a:ea typeface="+mn-ea"/>
              </a:rPr>
              <a:t> </a:t>
            </a:r>
            <a:r>
              <a:rPr lang="en-US" sz="2000" i="1" dirty="0" err="1">
                <a:ea typeface="+mn-ea"/>
              </a:rPr>
              <a:t>mens</a:t>
            </a:r>
            <a:r>
              <a:rPr lang="en-US" sz="2000" i="1" dirty="0">
                <a:ea typeface="+mn-ea"/>
              </a:rPr>
              <a:t> </a:t>
            </a:r>
            <a:r>
              <a:rPr lang="en-US" sz="2000" i="1" dirty="0" err="1">
                <a:ea typeface="+mn-ea"/>
              </a:rPr>
              <a:t>rea</a:t>
            </a:r>
            <a:r>
              <a:rPr lang="en-US" sz="2000" i="1" dirty="0">
                <a:ea typeface="+mn-ea"/>
              </a:rPr>
              <a:t> </a:t>
            </a:r>
            <a:r>
              <a:rPr lang="en-US" sz="2000" dirty="0">
                <a:ea typeface="+mn-ea"/>
              </a:rPr>
              <a:t>(assessing guilt)</a:t>
            </a:r>
          </a:p>
          <a:p>
            <a:pPr marL="355600" algn="just">
              <a:buFont typeface="Wingdings" pitchFamily="2" charset="2"/>
              <a:buChar char="§"/>
              <a:defRPr/>
            </a:pPr>
            <a:r>
              <a:rPr lang="en-US" sz="2000" dirty="0">
                <a:ea typeface="+mn-ea"/>
              </a:rPr>
              <a:t> sentencing purposes </a:t>
            </a:r>
          </a:p>
          <a:p>
            <a:pPr marL="4216400" algn="just">
              <a:buFont typeface="Arial" pitchFamily="34" charset="0"/>
              <a:buChar char="•"/>
              <a:defRPr/>
            </a:pPr>
            <a:r>
              <a:rPr lang="en-US" sz="2000" dirty="0">
                <a:ea typeface="+mn-ea"/>
              </a:rPr>
              <a:t> </a:t>
            </a:r>
          </a:p>
          <a:p>
            <a:pPr algn="just">
              <a:defRPr/>
            </a:pPr>
            <a:r>
              <a:rPr lang="en-US" sz="2000" dirty="0">
                <a:solidFill>
                  <a:srgbClr val="990000"/>
                </a:solidFill>
                <a:ea typeface="+mn-ea"/>
              </a:rPr>
              <a:t>Mind reading:   </a:t>
            </a:r>
          </a:p>
          <a:p>
            <a:pPr algn="just">
              <a:buFont typeface="Wingdings" pitchFamily="2" charset="2"/>
              <a:buChar char="ü"/>
              <a:defRPr/>
            </a:pPr>
            <a:r>
              <a:rPr lang="en-US" sz="2000" dirty="0">
                <a:ea typeface="+mn-ea"/>
              </a:rPr>
              <a:t>Deception</a:t>
            </a:r>
          </a:p>
          <a:p>
            <a:pPr algn="just">
              <a:buFont typeface="Wingdings" pitchFamily="2" charset="2"/>
              <a:buChar char="ü"/>
              <a:defRPr/>
            </a:pPr>
            <a:r>
              <a:rPr lang="en-US" sz="2000" dirty="0">
                <a:ea typeface="+mn-ea"/>
              </a:rPr>
              <a:t>Pain</a:t>
            </a:r>
          </a:p>
          <a:p>
            <a:pPr algn="just">
              <a:buFont typeface="Wingdings" pitchFamily="2" charset="2"/>
              <a:buChar char="ü"/>
              <a:defRPr/>
            </a:pPr>
            <a:r>
              <a:rPr lang="en-US" sz="2000" dirty="0">
                <a:ea typeface="+mn-ea"/>
              </a:rPr>
              <a:t>Bias</a:t>
            </a:r>
          </a:p>
          <a:p>
            <a:pPr algn="just">
              <a:defRPr/>
            </a:pPr>
            <a:endParaRPr lang="en-US" sz="2000" dirty="0">
              <a:ea typeface="+mn-ea"/>
            </a:endParaRPr>
          </a:p>
          <a:p>
            <a:pPr algn="just">
              <a:defRPr/>
            </a:pPr>
            <a:r>
              <a:rPr lang="en-US" sz="2000" dirty="0">
                <a:solidFill>
                  <a:schemeClr val="accent2">
                    <a:lumMod val="50000"/>
                  </a:schemeClr>
                </a:solidFill>
                <a:ea typeface="+mn-ea"/>
              </a:rPr>
              <a:t>Vegetative States: </a:t>
            </a:r>
          </a:p>
          <a:p>
            <a:pPr algn="just">
              <a:defRPr/>
            </a:pPr>
            <a:r>
              <a:rPr lang="en-US" sz="2000" dirty="0">
                <a:solidFill>
                  <a:srgbClr val="990000"/>
                </a:solidFill>
                <a:ea typeface="+mn-ea"/>
              </a:rPr>
              <a:t>End of Life Decisions    </a:t>
            </a:r>
          </a:p>
          <a:p>
            <a:pPr algn="just">
              <a:buFont typeface="Wingdings" pitchFamily="2" charset="2"/>
              <a:buChar char="ü"/>
              <a:defRPr/>
            </a:pPr>
            <a:endParaRPr lang="en-US" sz="2000" dirty="0">
              <a:ea typeface="+mn-ea"/>
            </a:endParaRPr>
          </a:p>
          <a:p>
            <a:pPr algn="just">
              <a:defRPr/>
            </a:pPr>
            <a:r>
              <a:rPr lang="en-US" sz="2000" dirty="0">
                <a:solidFill>
                  <a:srgbClr val="7030A0"/>
                </a:solidFill>
                <a:ea typeface="+mn-ea"/>
              </a:rPr>
              <a:t>Neuroscience and free will?</a:t>
            </a:r>
          </a:p>
          <a:p>
            <a:pPr algn="just">
              <a:defRPr/>
            </a:pPr>
            <a:r>
              <a:rPr lang="en-US" sz="2000" dirty="0">
                <a:ea typeface="+mn-ea"/>
              </a:rPr>
              <a:t>                                </a:t>
            </a:r>
          </a:p>
          <a:p>
            <a:pPr algn="just">
              <a:defRPr/>
            </a:pPr>
            <a:endParaRPr lang="en-US" dirty="0">
              <a:ea typeface="+mn-ea"/>
            </a:endParaRPr>
          </a:p>
          <a:p>
            <a:pPr algn="just">
              <a:defRPr/>
            </a:pPr>
            <a:endParaRPr lang="en-US" dirty="0">
              <a:ea typeface="+mn-ea"/>
            </a:endParaRPr>
          </a:p>
        </p:txBody>
      </p:sp>
      <p:sp>
        <p:nvSpPr>
          <p:cNvPr id="8196" name="CasellaDiTesto 3"/>
          <p:cNvSpPr txBox="1">
            <a:spLocks noChangeArrowheads="1"/>
          </p:cNvSpPr>
          <p:nvPr/>
        </p:nvSpPr>
        <p:spPr bwMode="auto">
          <a:xfrm>
            <a:off x="3959225" y="5373628"/>
            <a:ext cx="5184775" cy="147732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i="1" dirty="0">
                <a:solidFill>
                  <a:srgbClr val="7030A0"/>
                </a:solidFill>
              </a:rPr>
              <a:t>The concept of free will is an illusion and the fallacy of a basic premise of the judicial system will become more apparent – Choices reflect a summation of their genetic and environmental history (</a:t>
            </a:r>
            <a:r>
              <a:rPr lang="en-US" i="1" dirty="0" err="1">
                <a:solidFill>
                  <a:srgbClr val="7030A0"/>
                </a:solidFill>
              </a:rPr>
              <a:t>Cashmore</a:t>
            </a:r>
            <a:r>
              <a:rPr lang="en-US" i="1" dirty="0">
                <a:solidFill>
                  <a:srgbClr val="7030A0"/>
                </a:solidFill>
              </a:rPr>
              <a:t>, 2009</a:t>
            </a:r>
            <a:r>
              <a:rPr lang="en-US" sz="1600" i="1" dirty="0">
                <a:solidFill>
                  <a:srgbClr val="7030A0"/>
                </a:solidFill>
              </a:rPr>
              <a:t>)</a:t>
            </a:r>
          </a:p>
        </p:txBody>
      </p:sp>
    </p:spTree>
    <p:extLst>
      <p:ext uri="{BB962C8B-B14F-4D97-AF65-F5344CB8AC3E}">
        <p14:creationId xmlns:p14="http://schemas.microsoft.com/office/powerpoint/2010/main" val="2555759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5" end="5"/>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6" end="6"/>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p:cTn id="29"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7" end="7"/>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p:cTn id="34"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p:cTn id="41" dur="1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42" dur="1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43" dur="1000"/>
                                        <p:tgtEl>
                                          <p:spTgt spid="2">
                                            <p:txEl>
                                              <p:pRg st="10" end="10"/>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 calcmode="lin" valueType="num">
                                      <p:cBhvr>
                                        <p:cTn id="46" dur="1000" fill="hold"/>
                                        <p:tgtEl>
                                          <p:spTgt spid="2">
                                            <p:txEl>
                                              <p:pRg st="11" end="11"/>
                                            </p:txEl>
                                          </p:spTgt>
                                        </p:tgtEl>
                                        <p:attrNameLst>
                                          <p:attrName>ppt_w</p:attrName>
                                        </p:attrNameLst>
                                      </p:cBhvr>
                                      <p:tavLst>
                                        <p:tav tm="0">
                                          <p:val>
                                            <p:strVal val="#ppt_w*0.70"/>
                                          </p:val>
                                        </p:tav>
                                        <p:tav tm="100000">
                                          <p:val>
                                            <p:strVal val="#ppt_w"/>
                                          </p:val>
                                        </p:tav>
                                      </p:tavLst>
                                    </p:anim>
                                    <p:anim calcmode="lin" valueType="num">
                                      <p:cBhvr>
                                        <p:cTn id="47" dur="1000" fill="hold"/>
                                        <p:tgtEl>
                                          <p:spTgt spid="2">
                                            <p:txEl>
                                              <p:pRg st="11" end="11"/>
                                            </p:txEl>
                                          </p:spTgt>
                                        </p:tgtEl>
                                        <p:attrNameLst>
                                          <p:attrName>ppt_h</p:attrName>
                                        </p:attrNameLst>
                                      </p:cBhvr>
                                      <p:tavLst>
                                        <p:tav tm="0">
                                          <p:val>
                                            <p:strVal val="#ppt_h"/>
                                          </p:val>
                                        </p:tav>
                                        <p:tav tm="100000">
                                          <p:val>
                                            <p:strVal val="#ppt_h"/>
                                          </p:val>
                                        </p:tav>
                                      </p:tavLst>
                                    </p:anim>
                                    <p:animEffect transition="in" filter="fade">
                                      <p:cBhvr>
                                        <p:cTn id="48" dur="1000"/>
                                        <p:tgtEl>
                                          <p:spTgt spid="2">
                                            <p:txEl>
                                              <p:pRg st="11" end="11"/>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p:cTn id="51" dur="1000" fill="hold"/>
                                        <p:tgtEl>
                                          <p:spTgt spid="2">
                                            <p:txEl>
                                              <p:pRg st="12" end="12"/>
                                            </p:txEl>
                                          </p:spTgt>
                                        </p:tgtEl>
                                        <p:attrNameLst>
                                          <p:attrName>ppt_w</p:attrName>
                                        </p:attrNameLst>
                                      </p:cBhvr>
                                      <p:tavLst>
                                        <p:tav tm="0">
                                          <p:val>
                                            <p:strVal val="#ppt_w*0.70"/>
                                          </p:val>
                                        </p:tav>
                                        <p:tav tm="100000">
                                          <p:val>
                                            <p:strVal val="#ppt_w"/>
                                          </p:val>
                                        </p:tav>
                                      </p:tavLst>
                                    </p:anim>
                                    <p:anim calcmode="lin" valueType="num">
                                      <p:cBhvr>
                                        <p:cTn id="52" dur="1000" fill="hold"/>
                                        <p:tgtEl>
                                          <p:spTgt spid="2">
                                            <p:txEl>
                                              <p:pRg st="12" end="12"/>
                                            </p:txEl>
                                          </p:spTgt>
                                        </p:tgtEl>
                                        <p:attrNameLst>
                                          <p:attrName>ppt_h</p:attrName>
                                        </p:attrNameLst>
                                      </p:cBhvr>
                                      <p:tavLst>
                                        <p:tav tm="0">
                                          <p:val>
                                            <p:strVal val="#ppt_h"/>
                                          </p:val>
                                        </p:tav>
                                        <p:tav tm="100000">
                                          <p:val>
                                            <p:strVal val="#ppt_h"/>
                                          </p:val>
                                        </p:tav>
                                      </p:tavLst>
                                    </p:anim>
                                    <p:animEffect transition="in" filter="fade">
                                      <p:cBhvr>
                                        <p:cTn id="53" dur="1000"/>
                                        <p:tgtEl>
                                          <p:spTgt spid="2">
                                            <p:txEl>
                                              <p:pRg st="12" end="12"/>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 calcmode="lin" valueType="num">
                                      <p:cBhvr>
                                        <p:cTn id="56" dur="1000" fill="hold"/>
                                        <p:tgtEl>
                                          <p:spTgt spid="2">
                                            <p:txEl>
                                              <p:pRg st="13" end="13"/>
                                            </p:txEl>
                                          </p:spTgt>
                                        </p:tgtEl>
                                        <p:attrNameLst>
                                          <p:attrName>ppt_w</p:attrName>
                                        </p:attrNameLst>
                                      </p:cBhvr>
                                      <p:tavLst>
                                        <p:tav tm="0">
                                          <p:val>
                                            <p:strVal val="#ppt_w*0.70"/>
                                          </p:val>
                                        </p:tav>
                                        <p:tav tm="100000">
                                          <p:val>
                                            <p:strVal val="#ppt_w"/>
                                          </p:val>
                                        </p:tav>
                                      </p:tavLst>
                                    </p:anim>
                                    <p:anim calcmode="lin" valueType="num">
                                      <p:cBhvr>
                                        <p:cTn id="57" dur="1000" fill="hold"/>
                                        <p:tgtEl>
                                          <p:spTgt spid="2">
                                            <p:txEl>
                                              <p:pRg st="13" end="13"/>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
                                            <p:txEl>
                                              <p:pRg st="15" end="15"/>
                                            </p:txEl>
                                          </p:spTgt>
                                        </p:tgtEl>
                                        <p:attrNameLst>
                                          <p:attrName>style.visibility</p:attrName>
                                        </p:attrNameLst>
                                      </p:cBhvr>
                                      <p:to>
                                        <p:strVal val="visible"/>
                                      </p:to>
                                    </p:set>
                                    <p:anim calcmode="lin" valueType="num">
                                      <p:cBhvr>
                                        <p:cTn id="63" dur="1000" fill="hold"/>
                                        <p:tgtEl>
                                          <p:spTgt spid="2">
                                            <p:txEl>
                                              <p:pRg st="15" end="15"/>
                                            </p:txEl>
                                          </p:spTgt>
                                        </p:tgtEl>
                                        <p:attrNameLst>
                                          <p:attrName>ppt_w</p:attrName>
                                        </p:attrNameLst>
                                      </p:cBhvr>
                                      <p:tavLst>
                                        <p:tav tm="0">
                                          <p:val>
                                            <p:strVal val="#ppt_w*0.70"/>
                                          </p:val>
                                        </p:tav>
                                        <p:tav tm="100000">
                                          <p:val>
                                            <p:strVal val="#ppt_w"/>
                                          </p:val>
                                        </p:tav>
                                      </p:tavLst>
                                    </p:anim>
                                    <p:anim calcmode="lin" valueType="num">
                                      <p:cBhvr>
                                        <p:cTn id="64" dur="1000" fill="hold"/>
                                        <p:tgtEl>
                                          <p:spTgt spid="2">
                                            <p:txEl>
                                              <p:pRg st="15" end="15"/>
                                            </p:txEl>
                                          </p:spTgt>
                                        </p:tgtEl>
                                        <p:attrNameLst>
                                          <p:attrName>ppt_h</p:attrName>
                                        </p:attrNameLst>
                                      </p:cBhvr>
                                      <p:tavLst>
                                        <p:tav tm="0">
                                          <p:val>
                                            <p:strVal val="#ppt_h"/>
                                          </p:val>
                                        </p:tav>
                                        <p:tav tm="100000">
                                          <p:val>
                                            <p:strVal val="#ppt_h"/>
                                          </p:val>
                                        </p:tav>
                                      </p:tavLst>
                                    </p:anim>
                                    <p:animEffect transition="in" filter="fade">
                                      <p:cBhvr>
                                        <p:cTn id="65" dur="1000"/>
                                        <p:tgtEl>
                                          <p:spTgt spid="2">
                                            <p:txEl>
                                              <p:pRg st="15" end="15"/>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2">
                                            <p:txEl>
                                              <p:pRg st="16" end="16"/>
                                            </p:txEl>
                                          </p:spTgt>
                                        </p:tgtEl>
                                        <p:attrNameLst>
                                          <p:attrName>style.visibility</p:attrName>
                                        </p:attrNameLst>
                                      </p:cBhvr>
                                      <p:to>
                                        <p:strVal val="visible"/>
                                      </p:to>
                                    </p:set>
                                    <p:anim calcmode="lin" valueType="num">
                                      <p:cBhvr>
                                        <p:cTn id="68" dur="1000" fill="hold"/>
                                        <p:tgtEl>
                                          <p:spTgt spid="2">
                                            <p:txEl>
                                              <p:pRg st="16" end="16"/>
                                            </p:txEl>
                                          </p:spTgt>
                                        </p:tgtEl>
                                        <p:attrNameLst>
                                          <p:attrName>ppt_w</p:attrName>
                                        </p:attrNameLst>
                                      </p:cBhvr>
                                      <p:tavLst>
                                        <p:tav tm="0">
                                          <p:val>
                                            <p:strVal val="#ppt_w*0.70"/>
                                          </p:val>
                                        </p:tav>
                                        <p:tav tm="100000">
                                          <p:val>
                                            <p:strVal val="#ppt_w"/>
                                          </p:val>
                                        </p:tav>
                                      </p:tavLst>
                                    </p:anim>
                                    <p:anim calcmode="lin" valueType="num">
                                      <p:cBhvr>
                                        <p:cTn id="69" dur="1000" fill="hold"/>
                                        <p:tgtEl>
                                          <p:spTgt spid="2">
                                            <p:txEl>
                                              <p:pRg st="16" end="16"/>
                                            </p:txEl>
                                          </p:spTgt>
                                        </p:tgtEl>
                                        <p:attrNameLst>
                                          <p:attrName>ppt_h</p:attrName>
                                        </p:attrNameLst>
                                      </p:cBhvr>
                                      <p:tavLst>
                                        <p:tav tm="0">
                                          <p:val>
                                            <p:strVal val="#ppt_h"/>
                                          </p:val>
                                        </p:tav>
                                        <p:tav tm="100000">
                                          <p:val>
                                            <p:strVal val="#ppt_h"/>
                                          </p:val>
                                        </p:tav>
                                      </p:tavLst>
                                    </p:anim>
                                    <p:animEffect transition="in" filter="fade">
                                      <p:cBhvr>
                                        <p:cTn id="70" dur="1000"/>
                                        <p:tgtEl>
                                          <p:spTgt spid="2">
                                            <p:txEl>
                                              <p:pRg st="16" end="1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
                                            <p:txEl>
                                              <p:pRg st="18" end="18"/>
                                            </p:txEl>
                                          </p:spTgt>
                                        </p:tgtEl>
                                        <p:attrNameLst>
                                          <p:attrName>style.visibility</p:attrName>
                                        </p:attrNameLst>
                                      </p:cBhvr>
                                      <p:to>
                                        <p:strVal val="visible"/>
                                      </p:to>
                                    </p:set>
                                    <p:anim calcmode="lin" valueType="num">
                                      <p:cBhvr>
                                        <p:cTn id="75" dur="1000" fill="hold"/>
                                        <p:tgtEl>
                                          <p:spTgt spid="2">
                                            <p:txEl>
                                              <p:pRg st="18" end="18"/>
                                            </p:txEl>
                                          </p:spTgt>
                                        </p:tgtEl>
                                        <p:attrNameLst>
                                          <p:attrName>ppt_w</p:attrName>
                                        </p:attrNameLst>
                                      </p:cBhvr>
                                      <p:tavLst>
                                        <p:tav tm="0">
                                          <p:val>
                                            <p:strVal val="#ppt_w*0.70"/>
                                          </p:val>
                                        </p:tav>
                                        <p:tav tm="100000">
                                          <p:val>
                                            <p:strVal val="#ppt_w"/>
                                          </p:val>
                                        </p:tav>
                                      </p:tavLst>
                                    </p:anim>
                                    <p:anim calcmode="lin" valueType="num">
                                      <p:cBhvr>
                                        <p:cTn id="76" dur="1000" fill="hold"/>
                                        <p:tgtEl>
                                          <p:spTgt spid="2">
                                            <p:txEl>
                                              <p:pRg st="18" end="18"/>
                                            </p:txEl>
                                          </p:spTgt>
                                        </p:tgtEl>
                                        <p:attrNameLst>
                                          <p:attrName>ppt_h</p:attrName>
                                        </p:attrNameLst>
                                      </p:cBhvr>
                                      <p:tavLst>
                                        <p:tav tm="0">
                                          <p:val>
                                            <p:strVal val="#ppt_h"/>
                                          </p:val>
                                        </p:tav>
                                        <p:tav tm="100000">
                                          <p:val>
                                            <p:strVal val="#ppt_h"/>
                                          </p:val>
                                        </p:tav>
                                      </p:tavLst>
                                    </p:anim>
                                    <p:animEffect transition="in" filter="fade">
                                      <p:cBhvr>
                                        <p:cTn id="77" dur="1000"/>
                                        <p:tgtEl>
                                          <p:spTgt spid="2">
                                            <p:txEl>
                                              <p:pRg st="18" end="1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8196">
                                            <p:txEl>
                                              <p:pRg st="0" end="0"/>
                                            </p:txEl>
                                          </p:spTgt>
                                        </p:tgtEl>
                                        <p:attrNameLst>
                                          <p:attrName>style.visibility</p:attrName>
                                        </p:attrNameLst>
                                      </p:cBhvr>
                                      <p:to>
                                        <p:strVal val="visible"/>
                                      </p:to>
                                    </p:set>
                                    <p:anim calcmode="lin" valueType="num">
                                      <p:cBhvr>
                                        <p:cTn id="82" dur="1000" fill="hold"/>
                                        <p:tgtEl>
                                          <p:spTgt spid="8196">
                                            <p:txEl>
                                              <p:pRg st="0" end="0"/>
                                            </p:txEl>
                                          </p:spTgt>
                                        </p:tgtEl>
                                        <p:attrNameLst>
                                          <p:attrName>ppt_w</p:attrName>
                                        </p:attrNameLst>
                                      </p:cBhvr>
                                      <p:tavLst>
                                        <p:tav tm="0">
                                          <p:val>
                                            <p:strVal val="#ppt_w*0.70"/>
                                          </p:val>
                                        </p:tav>
                                        <p:tav tm="100000">
                                          <p:val>
                                            <p:strVal val="#ppt_w"/>
                                          </p:val>
                                        </p:tav>
                                      </p:tavLst>
                                    </p:anim>
                                    <p:anim calcmode="lin" valueType="num">
                                      <p:cBhvr>
                                        <p:cTn id="83" dur="1000" fill="hold"/>
                                        <p:tgtEl>
                                          <p:spTgt spid="8196">
                                            <p:txEl>
                                              <p:pRg st="0" end="0"/>
                                            </p:txEl>
                                          </p:spTgt>
                                        </p:tgtEl>
                                        <p:attrNameLst>
                                          <p:attrName>ppt_h</p:attrName>
                                        </p:attrNameLst>
                                      </p:cBhvr>
                                      <p:tavLst>
                                        <p:tav tm="0">
                                          <p:val>
                                            <p:strVal val="#ppt_h"/>
                                          </p:val>
                                        </p:tav>
                                        <p:tav tm="100000">
                                          <p:val>
                                            <p:strVal val="#ppt_h"/>
                                          </p:val>
                                        </p:tav>
                                      </p:tavLst>
                                    </p:anim>
                                    <p:animEffect transition="in" filter="fade">
                                      <p:cBhvr>
                                        <p:cTn id="84" dur="10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764704"/>
            <a:ext cx="6480720" cy="1015663"/>
          </a:xfrm>
          <a:prstGeom prst="rect">
            <a:avLst/>
          </a:prstGeom>
          <a:noFill/>
          <a:ln>
            <a:solidFill>
              <a:schemeClr val="accent2">
                <a:lumMod val="20000"/>
                <a:lumOff val="80000"/>
              </a:schemeClr>
            </a:solidFill>
          </a:ln>
        </p:spPr>
        <p:txBody>
          <a:bodyPr wrap="square" rtlCol="0">
            <a:spAutoFit/>
          </a:bodyPr>
          <a:lstStyle/>
          <a:p>
            <a:pPr algn="just"/>
            <a:r>
              <a:rPr lang="it-IT" sz="2000" dirty="0" smtClean="0"/>
              <a:t>2004</a:t>
            </a:r>
            <a:r>
              <a:rPr lang="it-IT" sz="2000" dirty="0"/>
              <a:t> </a:t>
            </a:r>
            <a:r>
              <a:rPr lang="it-IT" sz="2000" dirty="0" smtClean="0"/>
              <a:t>- </a:t>
            </a:r>
            <a:r>
              <a:rPr lang="it-IT" sz="2000" dirty="0" err="1" smtClean="0"/>
              <a:t>annual</a:t>
            </a:r>
            <a:r>
              <a:rPr lang="it-IT" sz="2000" dirty="0"/>
              <a:t> </a:t>
            </a:r>
            <a:r>
              <a:rPr lang="it-IT" sz="2000" dirty="0" err="1" smtClean="0"/>
              <a:t>anthropologists</a:t>
            </a:r>
            <a:r>
              <a:rPr lang="it-IT" sz="2000" dirty="0" smtClean="0"/>
              <a:t>’ </a:t>
            </a:r>
            <a:r>
              <a:rPr lang="it-IT" sz="2000" dirty="0"/>
              <a:t>meeting </a:t>
            </a:r>
            <a:r>
              <a:rPr lang="it-IT" sz="2000" dirty="0" smtClean="0"/>
              <a:t>in Florida </a:t>
            </a:r>
            <a:r>
              <a:rPr lang="en-US" sz="2000" dirty="0" smtClean="0"/>
              <a:t>–</a:t>
            </a:r>
            <a:r>
              <a:rPr lang="it-IT" sz="2000" dirty="0" smtClean="0"/>
              <a:t> </a:t>
            </a:r>
            <a:r>
              <a:rPr lang="it-IT" sz="2000" dirty="0" err="1" smtClean="0"/>
              <a:t>scientific</a:t>
            </a:r>
            <a:r>
              <a:rPr lang="it-IT" sz="2000" dirty="0" smtClean="0"/>
              <a:t> </a:t>
            </a:r>
            <a:r>
              <a:rPr lang="it-IT" sz="2000" dirty="0" err="1" smtClean="0"/>
              <a:t>jounalist</a:t>
            </a:r>
            <a:r>
              <a:rPr lang="it-IT" sz="2000" dirty="0" smtClean="0"/>
              <a:t> </a:t>
            </a:r>
            <a:r>
              <a:rPr lang="it-IT" sz="2000" dirty="0" err="1" smtClean="0"/>
              <a:t>Ann</a:t>
            </a:r>
            <a:r>
              <a:rPr lang="it-IT" sz="2000" dirty="0" smtClean="0"/>
              <a:t> </a:t>
            </a:r>
            <a:r>
              <a:rPr lang="it-IT" sz="2000" dirty="0" err="1" smtClean="0"/>
              <a:t>Gibbons</a:t>
            </a:r>
            <a:r>
              <a:rPr lang="it-IT" sz="2000" dirty="0" smtClean="0"/>
              <a:t> </a:t>
            </a:r>
            <a:r>
              <a:rPr lang="it-IT" sz="2000" dirty="0" err="1" smtClean="0"/>
              <a:t>coins</a:t>
            </a:r>
            <a:r>
              <a:rPr lang="it-IT" sz="2000" dirty="0" smtClean="0"/>
              <a:t> the </a:t>
            </a:r>
            <a:r>
              <a:rPr lang="it-IT" sz="2000" dirty="0" err="1" smtClean="0"/>
              <a:t>phase</a:t>
            </a:r>
            <a:r>
              <a:rPr lang="it-IT" sz="2000" dirty="0" smtClean="0"/>
              <a:t> “</a:t>
            </a:r>
            <a:r>
              <a:rPr lang="it-IT" sz="2000" dirty="0" smtClean="0">
                <a:solidFill>
                  <a:srgbClr val="00B0F0"/>
                </a:solidFill>
              </a:rPr>
              <a:t>Warrior Gene”, </a:t>
            </a:r>
            <a:r>
              <a:rPr lang="it-IT" sz="2000" dirty="0" err="1" smtClean="0"/>
              <a:t>describing</a:t>
            </a:r>
            <a:r>
              <a:rPr lang="it-IT" sz="2000" dirty="0" smtClean="0"/>
              <a:t> MAOA gene</a:t>
            </a:r>
            <a:endParaRPr lang="it-IT" sz="2000" dirty="0"/>
          </a:p>
        </p:txBody>
      </p:sp>
      <p:sp>
        <p:nvSpPr>
          <p:cNvPr id="3" name="Freccia in giù 2"/>
          <p:cNvSpPr/>
          <p:nvPr/>
        </p:nvSpPr>
        <p:spPr>
          <a:xfrm>
            <a:off x="4211960" y="2276872"/>
            <a:ext cx="36004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843808" y="3645024"/>
            <a:ext cx="2880320" cy="1200329"/>
          </a:xfrm>
          <a:prstGeom prst="rect">
            <a:avLst/>
          </a:prstGeom>
          <a:noFill/>
          <a:ln>
            <a:solidFill>
              <a:schemeClr val="accent2">
                <a:lumMod val="75000"/>
              </a:schemeClr>
            </a:solidFill>
          </a:ln>
        </p:spPr>
        <p:txBody>
          <a:bodyPr wrap="square" rtlCol="0">
            <a:spAutoFit/>
          </a:bodyPr>
          <a:lstStyle/>
          <a:p>
            <a:pPr algn="ctr"/>
            <a:r>
              <a:rPr lang="it-IT" sz="2400" dirty="0" smtClean="0">
                <a:solidFill>
                  <a:srgbClr val="00B0F0"/>
                </a:solidFill>
              </a:rPr>
              <a:t>Media &amp; </a:t>
            </a:r>
          </a:p>
          <a:p>
            <a:pPr algn="ctr"/>
            <a:r>
              <a:rPr lang="it-IT" sz="2400" dirty="0" err="1" smtClean="0">
                <a:solidFill>
                  <a:srgbClr val="00B0F0"/>
                </a:solidFill>
              </a:rPr>
              <a:t>Behavioral</a:t>
            </a:r>
            <a:r>
              <a:rPr lang="it-IT" sz="2400" dirty="0" smtClean="0">
                <a:solidFill>
                  <a:srgbClr val="00B0F0"/>
                </a:solidFill>
              </a:rPr>
              <a:t> Genetics</a:t>
            </a:r>
            <a:endParaRPr lang="it-IT" sz="2400" dirty="0">
              <a:solidFill>
                <a:srgbClr val="00B0F0"/>
              </a:solidFill>
            </a:endParaRPr>
          </a:p>
        </p:txBody>
      </p:sp>
    </p:spTree>
    <p:extLst>
      <p:ext uri="{BB962C8B-B14F-4D97-AF65-F5344CB8AC3E}">
        <p14:creationId xmlns:p14="http://schemas.microsoft.com/office/powerpoint/2010/main" val="31617268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705" y="2355997"/>
            <a:ext cx="7579458" cy="369332"/>
          </a:xfrm>
          <a:prstGeom prst="rect">
            <a:avLst/>
          </a:prstGeom>
          <a:noFill/>
        </p:spPr>
        <p:txBody>
          <a:bodyPr wrap="square" rtlCol="0">
            <a:spAutoFit/>
          </a:bodyPr>
          <a:lstStyle/>
          <a:p>
            <a:r>
              <a:rPr lang="pl-PL" dirty="0">
                <a:hlinkClick r:id="rId2"/>
              </a:rPr>
              <a:t>http://topdocumentaryfilms.com/born-rage-inside-warrior-gene</a:t>
            </a:r>
            <a:r>
              <a:rPr lang="pl-PL" dirty="0" smtClean="0">
                <a:hlinkClick r:id="rId2"/>
              </a:rPr>
              <a:t>/</a:t>
            </a:r>
            <a:r>
              <a:rPr lang="pl-PL" dirty="0" smtClean="0"/>
              <a:t> </a:t>
            </a:r>
            <a:endParaRPr lang="en-US" dirty="0"/>
          </a:p>
        </p:txBody>
      </p:sp>
      <p:sp>
        <p:nvSpPr>
          <p:cNvPr id="3" name="TextBox 2"/>
          <p:cNvSpPr txBox="1"/>
          <p:nvPr/>
        </p:nvSpPr>
        <p:spPr>
          <a:xfrm>
            <a:off x="1085705" y="1748433"/>
            <a:ext cx="7032069" cy="369332"/>
          </a:xfrm>
          <a:prstGeom prst="rect">
            <a:avLst/>
          </a:prstGeom>
          <a:noFill/>
        </p:spPr>
        <p:txBody>
          <a:bodyPr wrap="square" rtlCol="0">
            <a:spAutoFit/>
          </a:bodyPr>
          <a:lstStyle/>
          <a:p>
            <a:r>
              <a:rPr lang="pl-PL" dirty="0">
                <a:hlinkClick r:id="rId3"/>
              </a:rPr>
              <a:t>http://www.youtube.com/watch?v=</a:t>
            </a:r>
            <a:r>
              <a:rPr lang="pl-PL" dirty="0" smtClean="0">
                <a:hlinkClick r:id="rId3"/>
              </a:rPr>
              <a:t>sMfWSGi3Y2k</a:t>
            </a:r>
            <a:r>
              <a:rPr lang="pl-PL" dirty="0" smtClean="0"/>
              <a:t> </a:t>
            </a:r>
            <a:endParaRPr lang="en-US" dirty="0"/>
          </a:p>
        </p:txBody>
      </p:sp>
      <p:sp>
        <p:nvSpPr>
          <p:cNvPr id="4" name="TextBox 3"/>
          <p:cNvSpPr txBox="1"/>
          <p:nvPr/>
        </p:nvSpPr>
        <p:spPr>
          <a:xfrm>
            <a:off x="1380228" y="3772935"/>
            <a:ext cx="6737546" cy="369332"/>
          </a:xfrm>
          <a:prstGeom prst="rect">
            <a:avLst/>
          </a:prstGeom>
          <a:noFill/>
        </p:spPr>
        <p:txBody>
          <a:bodyPr wrap="square" rtlCol="0">
            <a:spAutoFit/>
          </a:bodyPr>
          <a:lstStyle/>
          <a:p>
            <a:r>
              <a:rPr lang="pl-PL" dirty="0">
                <a:hlinkClick r:id="rId4"/>
              </a:rPr>
              <a:t>http://www.familytreedna.com/landing/warrior-</a:t>
            </a:r>
            <a:r>
              <a:rPr lang="pl-PL" dirty="0" smtClean="0">
                <a:hlinkClick r:id="rId4"/>
              </a:rPr>
              <a:t>gene.aspx</a:t>
            </a:r>
            <a:r>
              <a:rPr lang="pl-PL" dirty="0" smtClean="0"/>
              <a:t> </a:t>
            </a:r>
            <a:endParaRPr lang="en-US" dirty="0"/>
          </a:p>
        </p:txBody>
      </p:sp>
    </p:spTree>
    <p:extLst>
      <p:ext uri="{BB962C8B-B14F-4D97-AF65-F5344CB8AC3E}">
        <p14:creationId xmlns:p14="http://schemas.microsoft.com/office/powerpoint/2010/main" val="229613730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9755" y="5473"/>
            <a:ext cx="7560840" cy="1200329"/>
          </a:xfrm>
          <a:prstGeom prst="rect">
            <a:avLst/>
          </a:prstGeom>
          <a:noFill/>
        </p:spPr>
        <p:txBody>
          <a:bodyPr wrap="square" rtlCol="0">
            <a:spAutoFit/>
          </a:bodyPr>
          <a:lstStyle/>
          <a:p>
            <a:pPr algn="ctr"/>
            <a:r>
              <a:rPr lang="it-IT" sz="2400" b="1" dirty="0" smtClean="0">
                <a:solidFill>
                  <a:srgbClr val="990000"/>
                </a:solidFill>
                <a:effectLst>
                  <a:outerShdw blurRad="38100" dist="38100" dir="2700000" algn="tl">
                    <a:srgbClr val="000000">
                      <a:alpha val="43137"/>
                    </a:srgbClr>
                  </a:outerShdw>
                </a:effectLst>
                <a:latin typeface="Big Caslon"/>
                <a:cs typeface="Big Caslon"/>
              </a:rPr>
              <a:t>ITALY </a:t>
            </a:r>
            <a:r>
              <a:rPr lang="en-US" sz="2400" b="1" dirty="0" smtClean="0">
                <a:solidFill>
                  <a:srgbClr val="990000"/>
                </a:solidFill>
                <a:effectLst>
                  <a:outerShdw blurRad="38100" dist="38100" dir="2700000" algn="tl">
                    <a:srgbClr val="000000">
                      <a:alpha val="43137"/>
                    </a:srgbClr>
                  </a:outerShdw>
                </a:effectLst>
                <a:latin typeface="Big Caslon"/>
                <a:cs typeface="Big Caslon"/>
              </a:rPr>
              <a:t>–</a:t>
            </a:r>
            <a:r>
              <a:rPr lang="it-IT" sz="2400" b="1" dirty="0" smtClean="0">
                <a:solidFill>
                  <a:srgbClr val="990000"/>
                </a:solidFill>
                <a:effectLst>
                  <a:outerShdw blurRad="38100" dist="38100" dir="2700000" algn="tl">
                    <a:srgbClr val="000000">
                      <a:alpha val="43137"/>
                    </a:srgbClr>
                  </a:outerShdw>
                </a:effectLst>
                <a:latin typeface="Big Caslon"/>
                <a:cs typeface="Big Caslon"/>
              </a:rPr>
              <a:t> BAYOUT CASE</a:t>
            </a:r>
          </a:p>
          <a:p>
            <a:pPr algn="ctr"/>
            <a:r>
              <a:rPr lang="it-IT" sz="2400" b="1" dirty="0" smtClean="0">
                <a:solidFill>
                  <a:srgbClr val="990000"/>
                </a:solidFill>
                <a:effectLst>
                  <a:outerShdw blurRad="38100" dist="38100" dir="2700000" algn="tl">
                    <a:srgbClr val="000000">
                      <a:alpha val="43137"/>
                    </a:srgbClr>
                  </a:outerShdw>
                </a:effectLst>
                <a:latin typeface="Big Caslon"/>
                <a:cs typeface="Big Caslon"/>
              </a:rPr>
              <a:t>Court of Appeal of Trieste</a:t>
            </a:r>
          </a:p>
          <a:p>
            <a:pPr algn="ctr"/>
            <a:r>
              <a:rPr lang="it-IT" sz="2400" b="1" dirty="0" err="1" smtClean="0">
                <a:solidFill>
                  <a:srgbClr val="990000"/>
                </a:solidFill>
                <a:effectLst>
                  <a:outerShdw blurRad="38100" dist="38100" dir="2700000" algn="tl">
                    <a:srgbClr val="000000">
                      <a:alpha val="43137"/>
                    </a:srgbClr>
                  </a:outerShdw>
                </a:effectLst>
                <a:latin typeface="Big Caslon"/>
                <a:cs typeface="Big Caslon"/>
              </a:rPr>
              <a:t>September</a:t>
            </a:r>
            <a:r>
              <a:rPr lang="it-IT" sz="2400" b="1" dirty="0" smtClean="0">
                <a:solidFill>
                  <a:srgbClr val="990000"/>
                </a:solidFill>
                <a:effectLst>
                  <a:outerShdw blurRad="38100" dist="38100" dir="2700000" algn="tl">
                    <a:srgbClr val="000000">
                      <a:alpha val="43137"/>
                    </a:srgbClr>
                  </a:outerShdw>
                </a:effectLst>
                <a:latin typeface="Big Caslon"/>
                <a:cs typeface="Big Caslon"/>
              </a:rPr>
              <a:t> 2009</a:t>
            </a:r>
            <a:endParaRPr lang="it-IT" sz="2400" b="1" dirty="0">
              <a:solidFill>
                <a:srgbClr val="990000"/>
              </a:solidFill>
              <a:effectLst>
                <a:outerShdw blurRad="38100" dist="38100" dir="2700000" algn="tl">
                  <a:srgbClr val="000000">
                    <a:alpha val="43137"/>
                  </a:srgbClr>
                </a:outerShdw>
              </a:effectLst>
              <a:latin typeface="Big Caslon"/>
              <a:cs typeface="Big Caslon"/>
            </a:endParaRPr>
          </a:p>
        </p:txBody>
      </p:sp>
      <p:sp>
        <p:nvSpPr>
          <p:cNvPr id="3" name="CasellaDiTesto 2"/>
          <p:cNvSpPr txBox="1"/>
          <p:nvPr/>
        </p:nvSpPr>
        <p:spPr>
          <a:xfrm>
            <a:off x="437747" y="1256467"/>
            <a:ext cx="7632848" cy="4708981"/>
          </a:xfrm>
          <a:prstGeom prst="rect">
            <a:avLst/>
          </a:prstGeom>
          <a:noFill/>
        </p:spPr>
        <p:txBody>
          <a:bodyPr wrap="square" rtlCol="0">
            <a:spAutoFit/>
          </a:bodyPr>
          <a:lstStyle/>
          <a:p>
            <a:r>
              <a:rPr lang="en-US" sz="2000" dirty="0" smtClean="0"/>
              <a:t>The </a:t>
            </a:r>
            <a:r>
              <a:rPr lang="en-US" sz="2000" dirty="0"/>
              <a:t>convicted man [</a:t>
            </a:r>
            <a:r>
              <a:rPr lang="en-US" sz="2000" dirty="0" err="1"/>
              <a:t>Abdelmalek</a:t>
            </a:r>
            <a:r>
              <a:rPr lang="en-US" sz="2000" dirty="0"/>
              <a:t> Bayout] </a:t>
            </a:r>
            <a:r>
              <a:rPr lang="en-US" sz="2000" dirty="0" smtClean="0"/>
              <a:t>was an </a:t>
            </a:r>
            <a:r>
              <a:rPr lang="en-US" sz="2000" dirty="0"/>
              <a:t>adult male affected by schizophrenia </a:t>
            </a:r>
            <a:r>
              <a:rPr lang="en-US" sz="2000" dirty="0" smtClean="0"/>
              <a:t>who was </a:t>
            </a:r>
            <a:r>
              <a:rPr lang="en-US" sz="2000" dirty="0"/>
              <a:t>found guilty at the first level </a:t>
            </a:r>
            <a:r>
              <a:rPr lang="en-US" sz="2000" dirty="0" smtClean="0"/>
              <a:t>of </a:t>
            </a:r>
            <a:r>
              <a:rPr lang="en-US" sz="2000" dirty="0" err="1" smtClean="0"/>
              <a:t>judgement</a:t>
            </a:r>
            <a:r>
              <a:rPr lang="en-US" sz="2000" dirty="0" smtClean="0"/>
              <a:t> </a:t>
            </a:r>
            <a:r>
              <a:rPr lang="en-US" sz="2000" dirty="0"/>
              <a:t>and was given a reduced </a:t>
            </a:r>
            <a:r>
              <a:rPr lang="en-US" sz="2000" dirty="0" smtClean="0"/>
              <a:t>sentence (</a:t>
            </a:r>
            <a:r>
              <a:rPr lang="en-US" sz="2000" dirty="0"/>
              <a:t>9 years) owing to his mental illness</a:t>
            </a:r>
            <a:r>
              <a:rPr lang="en-US" sz="2000" dirty="0" smtClean="0"/>
              <a:t>.</a:t>
            </a:r>
          </a:p>
          <a:p>
            <a:endParaRPr lang="en-US" sz="2000" dirty="0" smtClean="0"/>
          </a:p>
          <a:p>
            <a:r>
              <a:rPr lang="en-US" sz="2000" dirty="0" smtClean="0"/>
              <a:t> </a:t>
            </a:r>
            <a:r>
              <a:rPr lang="en-US" sz="2000" dirty="0"/>
              <a:t>At </a:t>
            </a:r>
            <a:r>
              <a:rPr lang="en-US" sz="2000" dirty="0" smtClean="0"/>
              <a:t>the appeal </a:t>
            </a:r>
            <a:r>
              <a:rPr lang="en-US" sz="2000" dirty="0"/>
              <a:t>court, a new expert assessment </a:t>
            </a:r>
            <a:r>
              <a:rPr lang="en-US" sz="2000" dirty="0" smtClean="0"/>
              <a:t>took place</a:t>
            </a:r>
            <a:r>
              <a:rPr lang="en-US" sz="2000" dirty="0"/>
              <a:t>, and </a:t>
            </a:r>
            <a:r>
              <a:rPr lang="en-US" sz="2000" dirty="0" smtClean="0"/>
              <a:t>behavioral genetic </a:t>
            </a:r>
            <a:r>
              <a:rPr lang="en-US" sz="2000" dirty="0"/>
              <a:t>testing was requested by </a:t>
            </a:r>
            <a:r>
              <a:rPr lang="en-US" sz="2000" dirty="0" smtClean="0"/>
              <a:t>the </a:t>
            </a:r>
            <a:r>
              <a:rPr lang="en-US" sz="2000" dirty="0" err="1" smtClean="0"/>
              <a:t>defence</a:t>
            </a:r>
            <a:r>
              <a:rPr lang="en-US" sz="2000" dirty="0"/>
              <a:t>. </a:t>
            </a:r>
          </a:p>
          <a:p>
            <a:endParaRPr lang="en-US" sz="2000" dirty="0"/>
          </a:p>
          <a:p>
            <a:r>
              <a:rPr lang="en-US" sz="2000" dirty="0" smtClean="0"/>
              <a:t>The judge </a:t>
            </a:r>
            <a:r>
              <a:rPr lang="en-US" sz="2000" dirty="0"/>
              <a:t>reduced </a:t>
            </a:r>
            <a:r>
              <a:rPr lang="en-US" sz="2000" dirty="0" smtClean="0"/>
              <a:t>the sentence </a:t>
            </a:r>
            <a:r>
              <a:rPr lang="en-US" sz="2000" dirty="0"/>
              <a:t>from 9 to 8 years, based on the </a:t>
            </a:r>
            <a:r>
              <a:rPr lang="en-US" sz="2000" dirty="0" smtClean="0"/>
              <a:t>fact that </a:t>
            </a:r>
            <a:r>
              <a:rPr lang="en-US" sz="2000" dirty="0"/>
              <a:t>the accused had tested positive for genetic</a:t>
            </a:r>
          </a:p>
          <a:p>
            <a:r>
              <a:rPr lang="en-US" sz="2000" dirty="0"/>
              <a:t>variants that made him </a:t>
            </a:r>
            <a:r>
              <a:rPr lang="en-US" sz="2000" b="1" dirty="0"/>
              <a:t>particularly prone to </a:t>
            </a:r>
            <a:r>
              <a:rPr lang="en-US" sz="2000" b="1" dirty="0" smtClean="0"/>
              <a:t>be </a:t>
            </a:r>
            <a:r>
              <a:rPr lang="en-US" sz="2000" b="1" dirty="0"/>
              <a:t>aggressive under stressful circumstances </a:t>
            </a:r>
            <a:r>
              <a:rPr lang="en-US" sz="2000" dirty="0" smtClean="0"/>
              <a:t>and therefore </a:t>
            </a:r>
            <a:r>
              <a:rPr lang="en-US" sz="2000" dirty="0"/>
              <a:t>he was even more vulnerable </a:t>
            </a:r>
            <a:r>
              <a:rPr lang="en-US" sz="2000" dirty="0" smtClean="0"/>
              <a:t>because of </a:t>
            </a:r>
            <a:r>
              <a:rPr lang="en-US" sz="2000" dirty="0"/>
              <a:t>that</a:t>
            </a:r>
          </a:p>
          <a:p>
            <a:endParaRPr lang="it-IT" sz="2000" dirty="0"/>
          </a:p>
        </p:txBody>
      </p:sp>
    </p:spTree>
    <p:extLst>
      <p:ext uri="{BB962C8B-B14F-4D97-AF65-F5344CB8AC3E}">
        <p14:creationId xmlns:p14="http://schemas.microsoft.com/office/powerpoint/2010/main" val="28145022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491" y="1065320"/>
            <a:ext cx="7743336" cy="3108544"/>
          </a:xfrm>
          <a:prstGeom prst="rect">
            <a:avLst/>
          </a:prstGeom>
          <a:noFill/>
        </p:spPr>
        <p:txBody>
          <a:bodyPr wrap="square" rtlCol="0">
            <a:spAutoFit/>
          </a:bodyPr>
          <a:lstStyle/>
          <a:p>
            <a:pPr algn="just"/>
            <a:r>
              <a:rPr lang="en-US" sz="2000" dirty="0" smtClean="0"/>
              <a:t>“ A person </a:t>
            </a:r>
            <a:r>
              <a:rPr lang="en-US" sz="2000" dirty="0"/>
              <a:t>should be judged on the basis of his </a:t>
            </a:r>
            <a:r>
              <a:rPr lang="en-US" sz="2000" dirty="0" smtClean="0"/>
              <a:t>actual condition </a:t>
            </a:r>
            <a:r>
              <a:rPr lang="en-US" sz="2000" dirty="0"/>
              <a:t>and mental capacity at the moment of </a:t>
            </a:r>
            <a:r>
              <a:rPr lang="en-US" sz="2000" dirty="0" smtClean="0"/>
              <a:t>the act</a:t>
            </a:r>
            <a:r>
              <a:rPr lang="en-US" sz="2000" dirty="0"/>
              <a:t>, independent of any theoretical predisposition </a:t>
            </a:r>
            <a:r>
              <a:rPr lang="en-US" sz="2000" dirty="0" smtClean="0"/>
              <a:t>to develop </a:t>
            </a:r>
            <a:r>
              <a:rPr lang="en-US" sz="2000" dirty="0"/>
              <a:t>some disease </a:t>
            </a:r>
            <a:r>
              <a:rPr lang="en-US" sz="2000" dirty="0" smtClean="0"/>
              <a:t>or inappropriate behavior even </a:t>
            </a:r>
            <a:r>
              <a:rPr lang="en-US" sz="2000" dirty="0"/>
              <a:t>assuming that there is really a link </a:t>
            </a:r>
            <a:r>
              <a:rPr lang="en-US" sz="2000" dirty="0" smtClean="0"/>
              <a:t>between abnormal behavior </a:t>
            </a:r>
            <a:r>
              <a:rPr lang="en-US" sz="2000" dirty="0"/>
              <a:t>and specific genetic </a:t>
            </a:r>
            <a:r>
              <a:rPr lang="en-US" sz="2000" dirty="0" smtClean="0"/>
              <a:t>variants”</a:t>
            </a:r>
          </a:p>
          <a:p>
            <a:endParaRPr lang="en-US" sz="2000" dirty="0" smtClean="0"/>
          </a:p>
          <a:p>
            <a:r>
              <a:rPr lang="en-US" sz="2000" dirty="0" smtClean="0"/>
              <a:t>(</a:t>
            </a:r>
            <a:r>
              <a:rPr lang="en-US" sz="2000" dirty="0" err="1" smtClean="0"/>
              <a:t>Forzano</a:t>
            </a:r>
            <a:r>
              <a:rPr lang="en-US" sz="2000" dirty="0" smtClean="0"/>
              <a:t> et al. , in: </a:t>
            </a:r>
            <a:r>
              <a:rPr lang="en-US" sz="2000" dirty="0"/>
              <a:t>European Journal of </a:t>
            </a:r>
            <a:r>
              <a:rPr lang="en-US" sz="2000" dirty="0" smtClean="0"/>
              <a:t>Human Genetics)</a:t>
            </a:r>
            <a:endParaRPr lang="en-US" sz="2000" dirty="0"/>
          </a:p>
          <a:p>
            <a:endParaRPr lang="en-US" dirty="0"/>
          </a:p>
          <a:p>
            <a:endParaRPr lang="en-US" dirty="0"/>
          </a:p>
        </p:txBody>
      </p:sp>
      <p:sp>
        <p:nvSpPr>
          <p:cNvPr id="3" name="TextBox 2"/>
          <p:cNvSpPr txBox="1"/>
          <p:nvPr/>
        </p:nvSpPr>
        <p:spPr>
          <a:xfrm>
            <a:off x="3154693" y="4425177"/>
            <a:ext cx="4219914" cy="369332"/>
          </a:xfrm>
          <a:prstGeom prst="rect">
            <a:avLst/>
          </a:prstGeom>
          <a:noFill/>
        </p:spPr>
        <p:txBody>
          <a:bodyPr wrap="square" rtlCol="0">
            <a:spAutoFit/>
          </a:bodyPr>
          <a:lstStyle/>
          <a:p>
            <a:r>
              <a:rPr lang="en-US" dirty="0" smtClean="0"/>
              <a:t>Issue: reliability of the method!</a:t>
            </a:r>
            <a:endParaRPr lang="en-US" dirty="0"/>
          </a:p>
        </p:txBody>
      </p:sp>
    </p:spTree>
    <p:extLst>
      <p:ext uri="{BB962C8B-B14F-4D97-AF65-F5344CB8AC3E}">
        <p14:creationId xmlns:p14="http://schemas.microsoft.com/office/powerpoint/2010/main" val="28034660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latin typeface="Big Caslon"/>
                <a:cs typeface="Big Caslon"/>
              </a:rPr>
              <a:t>Albertani case:</a:t>
            </a:r>
            <a:br>
              <a:rPr lang="en-US" dirty="0" smtClean="0">
                <a:latin typeface="Big Caslon"/>
                <a:cs typeface="Big Caslon"/>
              </a:rPr>
            </a:br>
            <a:r>
              <a:rPr lang="en-US" dirty="0" smtClean="0">
                <a:latin typeface="Big Caslon"/>
                <a:cs typeface="Big Caslon"/>
              </a:rPr>
              <a:t>the factual background</a:t>
            </a:r>
            <a:endParaRPr lang="en-US" dirty="0">
              <a:latin typeface="Big Caslon"/>
              <a:cs typeface="Big Caslon"/>
            </a:endParaRPr>
          </a:p>
        </p:txBody>
      </p:sp>
      <p:pic>
        <p:nvPicPr>
          <p:cNvPr id="4" name="Segnaposto contenuto 3" descr="pillole.jpg"/>
          <p:cNvPicPr>
            <a:picLocks noGrp="1" noChangeAspect="1"/>
          </p:cNvPicPr>
          <p:nvPr>
            <p:ph idx="1"/>
          </p:nvPr>
        </p:nvPicPr>
        <p:blipFill>
          <a:blip r:embed="rId3" cstate="print"/>
          <a:stretch>
            <a:fillRect/>
          </a:stretch>
        </p:blipFill>
        <p:spPr>
          <a:xfrm>
            <a:off x="7014515" y="1738940"/>
            <a:ext cx="2030016" cy="1366043"/>
          </a:xfrm>
        </p:spPr>
      </p:pic>
      <p:pic>
        <p:nvPicPr>
          <p:cNvPr id="6146" name="Picture 2" descr="http://t3.gstatic.com/images?q=tbn:ANd9GcS8Elimc1pKgEBEAW_gutNGpqx9ZJIPq-k-B12_mLjzWkYQqbhpFg"/>
          <p:cNvPicPr>
            <a:picLocks noChangeAspect="1" noChangeArrowheads="1"/>
          </p:cNvPicPr>
          <p:nvPr/>
        </p:nvPicPr>
        <p:blipFill>
          <a:blip r:embed="rId4" cstate="print"/>
          <a:srcRect/>
          <a:stretch>
            <a:fillRect/>
          </a:stretch>
        </p:blipFill>
        <p:spPr bwMode="auto">
          <a:xfrm>
            <a:off x="7020270" y="3570080"/>
            <a:ext cx="2024261" cy="1371753"/>
          </a:xfrm>
          <a:prstGeom prst="rect">
            <a:avLst/>
          </a:prstGeom>
          <a:noFill/>
        </p:spPr>
      </p:pic>
      <p:cxnSp>
        <p:nvCxnSpPr>
          <p:cNvPr id="5" name="Straight Arrow Connector 4"/>
          <p:cNvCxnSpPr/>
          <p:nvPr/>
        </p:nvCxnSpPr>
        <p:spPr>
          <a:xfrm>
            <a:off x="3355892" y="3140968"/>
            <a:ext cx="9861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63098" y="3798757"/>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9592" y="2636912"/>
            <a:ext cx="1800200" cy="646331"/>
          </a:xfrm>
          <a:prstGeom prst="rect">
            <a:avLst/>
          </a:prstGeom>
          <a:noFill/>
        </p:spPr>
        <p:txBody>
          <a:bodyPr wrap="square" rtlCol="0">
            <a:spAutoFit/>
          </a:bodyPr>
          <a:lstStyle/>
          <a:p>
            <a:r>
              <a:rPr lang="en-US" dirty="0" smtClean="0"/>
              <a:t>STEFANIA ALBERTANI</a:t>
            </a:r>
            <a:endParaRPr lang="en-US" dirty="0"/>
          </a:p>
        </p:txBody>
      </p:sp>
      <p:sp>
        <p:nvSpPr>
          <p:cNvPr id="9" name="TextBox 8"/>
          <p:cNvSpPr txBox="1"/>
          <p:nvPr/>
        </p:nvSpPr>
        <p:spPr>
          <a:xfrm>
            <a:off x="4716016" y="2708920"/>
            <a:ext cx="1824236" cy="584775"/>
          </a:xfrm>
          <a:prstGeom prst="rect">
            <a:avLst/>
          </a:prstGeom>
          <a:noFill/>
        </p:spPr>
        <p:txBody>
          <a:bodyPr wrap="square" rtlCol="0">
            <a:spAutoFit/>
          </a:bodyPr>
          <a:lstStyle/>
          <a:p>
            <a:r>
              <a:rPr lang="en-US" dirty="0" smtClean="0"/>
              <a:t>MARIAROSA</a:t>
            </a:r>
          </a:p>
          <a:p>
            <a:r>
              <a:rPr lang="en-US" sz="1400" dirty="0" smtClean="0"/>
              <a:t>(STEFANIA’S SISTER)</a:t>
            </a:r>
            <a:endParaRPr lang="en-US" sz="1400" dirty="0"/>
          </a:p>
        </p:txBody>
      </p:sp>
      <p:sp>
        <p:nvSpPr>
          <p:cNvPr id="10" name="TextBox 9"/>
          <p:cNvSpPr txBox="1"/>
          <p:nvPr/>
        </p:nvSpPr>
        <p:spPr>
          <a:xfrm>
            <a:off x="3347864" y="5013176"/>
            <a:ext cx="1944216" cy="646331"/>
          </a:xfrm>
          <a:prstGeom prst="rect">
            <a:avLst/>
          </a:prstGeom>
          <a:noFill/>
        </p:spPr>
        <p:txBody>
          <a:bodyPr wrap="square" rtlCol="0">
            <a:spAutoFit/>
          </a:bodyPr>
          <a:lstStyle/>
          <a:p>
            <a:r>
              <a:rPr lang="en-US" dirty="0" smtClean="0"/>
              <a:t>STEFANIA’S PARENTS</a:t>
            </a:r>
            <a:endParaRPr lang="en-US" dirty="0"/>
          </a:p>
        </p:txBody>
      </p:sp>
    </p:spTree>
    <p:extLst>
      <p:ext uri="{BB962C8B-B14F-4D97-AF65-F5344CB8AC3E}">
        <p14:creationId xmlns:p14="http://schemas.microsoft.com/office/powerpoint/2010/main" val="2780460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0098" y="0"/>
            <a:ext cx="7498080" cy="908720"/>
          </a:xfrm>
        </p:spPr>
        <p:txBody>
          <a:bodyPr>
            <a:normAutofit/>
          </a:bodyPr>
          <a:lstStyle/>
          <a:p>
            <a:pPr algn="ctr"/>
            <a:r>
              <a:rPr lang="en-US" sz="3600" dirty="0" smtClean="0"/>
              <a:t>The experts’ opinion</a:t>
            </a:r>
            <a:endParaRPr lang="en-US" sz="3600" dirty="0"/>
          </a:p>
        </p:txBody>
      </p:sp>
      <p:pic>
        <p:nvPicPr>
          <p:cNvPr id="4" name="Segnaposto contenuto 3" descr="InhabitFantasyWorld.gif"/>
          <p:cNvPicPr>
            <a:picLocks noGrp="1" noChangeAspect="1"/>
          </p:cNvPicPr>
          <p:nvPr>
            <p:ph idx="1"/>
          </p:nvPr>
        </p:nvPicPr>
        <p:blipFill>
          <a:blip r:embed="rId3" cstate="print"/>
          <a:stretch>
            <a:fillRect/>
          </a:stretch>
        </p:blipFill>
        <p:spPr>
          <a:xfrm>
            <a:off x="179512" y="1052736"/>
            <a:ext cx="5945508" cy="3920898"/>
          </a:xfrm>
        </p:spPr>
      </p:pic>
      <p:pic>
        <p:nvPicPr>
          <p:cNvPr id="5" name="Immagine 4" descr="vbm.jpg"/>
          <p:cNvPicPr>
            <a:picLocks noChangeAspect="1"/>
          </p:cNvPicPr>
          <p:nvPr/>
        </p:nvPicPr>
        <p:blipFill>
          <a:blip r:embed="rId4" cstate="print"/>
          <a:stretch>
            <a:fillRect/>
          </a:stretch>
        </p:blipFill>
        <p:spPr>
          <a:xfrm>
            <a:off x="6447928" y="2007096"/>
            <a:ext cx="2000250" cy="2286000"/>
          </a:xfrm>
          <a:prstGeom prst="rect">
            <a:avLst/>
          </a:prstGeom>
        </p:spPr>
      </p:pic>
      <p:pic>
        <p:nvPicPr>
          <p:cNvPr id="7" name="Immagine 6" descr="maoa1.jpg"/>
          <p:cNvPicPr>
            <a:picLocks noChangeAspect="1"/>
          </p:cNvPicPr>
          <p:nvPr/>
        </p:nvPicPr>
        <p:blipFill>
          <a:blip r:embed="rId5" cstate="print"/>
          <a:stretch>
            <a:fillRect/>
          </a:stretch>
        </p:blipFill>
        <p:spPr>
          <a:xfrm>
            <a:off x="7164288" y="4437112"/>
            <a:ext cx="1828800" cy="1409700"/>
          </a:xfrm>
          <a:prstGeom prst="rect">
            <a:avLst/>
          </a:prstGeom>
        </p:spPr>
      </p:pic>
      <p:pic>
        <p:nvPicPr>
          <p:cNvPr id="8" name="Immagine 7" descr="maoa2.jpg"/>
          <p:cNvPicPr>
            <a:picLocks noChangeAspect="1"/>
          </p:cNvPicPr>
          <p:nvPr/>
        </p:nvPicPr>
        <p:blipFill>
          <a:blip r:embed="rId6" cstate="print"/>
          <a:stretch>
            <a:fillRect/>
          </a:stretch>
        </p:blipFill>
        <p:spPr>
          <a:xfrm>
            <a:off x="3707904" y="5257403"/>
            <a:ext cx="3381375" cy="1352550"/>
          </a:xfrm>
          <a:prstGeom prst="rect">
            <a:avLst/>
          </a:prstGeom>
        </p:spPr>
      </p:pic>
    </p:spTree>
    <p:extLst>
      <p:ext uri="{BB962C8B-B14F-4D97-AF65-F5344CB8AC3E}">
        <p14:creationId xmlns:p14="http://schemas.microsoft.com/office/powerpoint/2010/main" val="40932131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8023599" cy="3916363"/>
          </a:xfrm>
        </p:spPr>
        <p:txBody>
          <a:bodyPr/>
          <a:lstStyle/>
          <a:p>
            <a:pPr marL="0" indent="0" algn="ctr">
              <a:buNone/>
            </a:pPr>
            <a:r>
              <a:rPr lang="en-US" b="1" dirty="0" err="1" smtClean="0">
                <a:solidFill>
                  <a:srgbClr val="990000"/>
                </a:solidFill>
              </a:rPr>
              <a:t>aIAT</a:t>
            </a:r>
            <a:r>
              <a:rPr lang="en-US" b="1" dirty="0" smtClean="0">
                <a:solidFill>
                  <a:srgbClr val="990000"/>
                </a:solidFill>
              </a:rPr>
              <a:t> TEST</a:t>
            </a:r>
          </a:p>
          <a:p>
            <a:pPr marL="0" indent="0" algn="just">
              <a:buNone/>
            </a:pPr>
            <a:r>
              <a:rPr lang="en-US" dirty="0" smtClean="0"/>
              <a:t>“the </a:t>
            </a:r>
            <a:r>
              <a:rPr lang="en-US" dirty="0"/>
              <a:t>test aims to establish whether an autobiographical memory trace is encoded in the respondent's mind, allowing one to evaluate which of two contrasting autobiographical events is true for a given individual </a:t>
            </a:r>
            <a:r>
              <a:rPr lang="en-US" dirty="0" smtClean="0"/>
              <a:t>“</a:t>
            </a:r>
          </a:p>
          <a:p>
            <a:pPr marL="0" indent="0" algn="just">
              <a:buNone/>
            </a:pPr>
            <a:r>
              <a:rPr lang="en-US" dirty="0"/>
              <a:t>S</a:t>
            </a:r>
            <a:r>
              <a:rPr lang="en-US" dirty="0" smtClean="0"/>
              <a:t>ince </a:t>
            </a:r>
            <a:r>
              <a:rPr lang="en-US" dirty="0"/>
              <a:t>pairing of a truly autobiographical event with the true-bottom should facilitate responses, the specific pattern of response times in the two blocks indicates which autobiographical event is true and which is </a:t>
            </a:r>
            <a:r>
              <a:rPr lang="en-US" dirty="0" smtClean="0"/>
              <a:t>false.</a:t>
            </a:r>
          </a:p>
          <a:p>
            <a:pPr marL="0" indent="0" algn="just">
              <a:buNone/>
            </a:pPr>
            <a:r>
              <a:rPr lang="en-US" dirty="0" smtClean="0"/>
              <a:t>92% accuracy </a:t>
            </a:r>
          </a:p>
          <a:p>
            <a:pPr marL="0" indent="0" algn="just">
              <a:buNone/>
            </a:pPr>
            <a:endParaRPr lang="en-US" dirty="0" smtClean="0"/>
          </a:p>
          <a:p>
            <a:pPr marL="0" indent="0" algn="just">
              <a:buNone/>
            </a:pPr>
            <a:endParaRPr lang="en-US" b="1" dirty="0">
              <a:solidFill>
                <a:srgbClr val="990000"/>
              </a:solidFill>
            </a:endParaRPr>
          </a:p>
        </p:txBody>
      </p:sp>
      <p:pic>
        <p:nvPicPr>
          <p:cNvPr id="4" name="Immagine 5" descr="iat.jpg"/>
          <p:cNvPicPr>
            <a:picLocks noChangeAspect="1"/>
          </p:cNvPicPr>
          <p:nvPr/>
        </p:nvPicPr>
        <p:blipFill>
          <a:blip r:embed="rId2" cstate="print"/>
          <a:stretch>
            <a:fillRect/>
          </a:stretch>
        </p:blipFill>
        <p:spPr>
          <a:xfrm>
            <a:off x="1244736" y="99646"/>
            <a:ext cx="3919740" cy="2016224"/>
          </a:xfrm>
          <a:prstGeom prst="rect">
            <a:avLst/>
          </a:prstGeom>
        </p:spPr>
      </p:pic>
    </p:spTree>
    <p:extLst>
      <p:ext uri="{BB962C8B-B14F-4D97-AF65-F5344CB8AC3E}">
        <p14:creationId xmlns:p14="http://schemas.microsoft.com/office/powerpoint/2010/main" val="40750982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2713"/>
            <a:ext cx="6508377" cy="1143000"/>
          </a:xfrm>
        </p:spPr>
        <p:txBody>
          <a:bodyPr/>
          <a:lstStyle/>
          <a:p>
            <a:pPr algn="ctr"/>
            <a:r>
              <a:rPr lang="en-US" sz="3200" dirty="0" smtClean="0">
                <a:latin typeface="Big Caslon"/>
                <a:cs typeface="Big Caslon"/>
              </a:rPr>
              <a:t>BUT </a:t>
            </a:r>
            <a:br>
              <a:rPr lang="en-US" sz="3200" dirty="0" smtClean="0">
                <a:latin typeface="Big Caslon"/>
                <a:cs typeface="Big Caslon"/>
              </a:rPr>
            </a:br>
            <a:r>
              <a:rPr lang="en-US" sz="3200" dirty="0" smtClean="0">
                <a:latin typeface="Big Caslon"/>
                <a:cs typeface="Big Caslon"/>
              </a:rPr>
              <a:t>..many doubts surround this method</a:t>
            </a:r>
            <a:endParaRPr lang="en-US" sz="3200" dirty="0">
              <a:latin typeface="Big Caslon"/>
              <a:cs typeface="Big Caslon"/>
            </a:endParaRPr>
          </a:p>
        </p:txBody>
      </p:sp>
      <p:sp>
        <p:nvSpPr>
          <p:cNvPr id="3" name="Content Placeholder 2"/>
          <p:cNvSpPr>
            <a:spLocks noGrp="1"/>
          </p:cNvSpPr>
          <p:nvPr>
            <p:ph idx="1"/>
          </p:nvPr>
        </p:nvSpPr>
        <p:spPr>
          <a:xfrm>
            <a:off x="457199" y="2209800"/>
            <a:ext cx="7818748" cy="3916363"/>
          </a:xfrm>
        </p:spPr>
        <p:txBody>
          <a:bodyPr>
            <a:normAutofit fontScale="92500"/>
          </a:bodyPr>
          <a:lstStyle/>
          <a:p>
            <a:pPr marL="0" indent="0">
              <a:buNone/>
            </a:pPr>
            <a:r>
              <a:rPr lang="en-US" dirty="0" smtClean="0"/>
              <a:t>The </a:t>
            </a:r>
            <a:r>
              <a:rPr lang="en-US" b="1" dirty="0"/>
              <a:t>retrievable literature </a:t>
            </a:r>
            <a:r>
              <a:rPr lang="en-US" dirty="0"/>
              <a:t>about </a:t>
            </a:r>
            <a:r>
              <a:rPr lang="en-US" dirty="0" err="1"/>
              <a:t>aIAT</a:t>
            </a:r>
            <a:r>
              <a:rPr lang="en-US" dirty="0"/>
              <a:t> method is mainly </a:t>
            </a:r>
            <a:r>
              <a:rPr lang="en-US" dirty="0" smtClean="0"/>
              <a:t>ascribable: </a:t>
            </a:r>
          </a:p>
          <a:p>
            <a:r>
              <a:rPr lang="en-US" dirty="0" smtClean="0"/>
              <a:t>to </a:t>
            </a:r>
            <a:r>
              <a:rPr lang="en-US" dirty="0"/>
              <a:t>the experts themselves or </a:t>
            </a:r>
            <a:endParaRPr lang="en-US" dirty="0" smtClean="0"/>
          </a:p>
          <a:p>
            <a:r>
              <a:rPr lang="en-US" dirty="0" smtClean="0"/>
              <a:t>to </a:t>
            </a:r>
            <a:r>
              <a:rPr lang="en-US" dirty="0"/>
              <a:t>researchers who critically conducted experiments that showed how easily the test is subjected to </a:t>
            </a:r>
            <a:r>
              <a:rPr lang="en-US" b="1" dirty="0" smtClean="0"/>
              <a:t>countermeasures</a:t>
            </a:r>
            <a:r>
              <a:rPr lang="en-US" dirty="0" smtClean="0"/>
              <a:t>:</a:t>
            </a:r>
          </a:p>
          <a:p>
            <a:pPr marL="0" indent="0">
              <a:buNone/>
            </a:pPr>
            <a:r>
              <a:rPr lang="en-US" dirty="0"/>
              <a:t>it is sufficient for the subject to be instructed to slowly answer the questions, </a:t>
            </a:r>
            <a:endParaRPr lang="en-US" dirty="0" smtClean="0"/>
          </a:p>
          <a:p>
            <a:pPr marL="0" indent="0">
              <a:buNone/>
            </a:pPr>
            <a:r>
              <a:rPr lang="en-US" dirty="0" smtClean="0"/>
              <a:t>or </a:t>
            </a:r>
            <a:r>
              <a:rPr lang="en-US" dirty="0"/>
              <a:t>to answer using particular accuracy. </a:t>
            </a:r>
          </a:p>
          <a:p>
            <a:pPr marL="0" indent="0">
              <a:buNone/>
            </a:pPr>
            <a:r>
              <a:rPr lang="en-US" dirty="0" smtClean="0"/>
              <a:t>  </a:t>
            </a:r>
            <a:endParaRPr lang="en-US" dirty="0"/>
          </a:p>
        </p:txBody>
      </p:sp>
    </p:spTree>
    <p:extLst>
      <p:ext uri="{BB962C8B-B14F-4D97-AF65-F5344CB8AC3E}">
        <p14:creationId xmlns:p14="http://schemas.microsoft.com/office/powerpoint/2010/main" val="277078530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latin typeface="Big Caslon"/>
                <a:cs typeface="Big Caslon"/>
              </a:rPr>
              <a:t>VBM (Voxel</a:t>
            </a:r>
            <a:r>
              <a:rPr lang="en-US" dirty="0">
                <a:latin typeface="Big Caslon"/>
                <a:cs typeface="Big Caslon"/>
              </a:rPr>
              <a:t>-Based </a:t>
            </a:r>
            <a:r>
              <a:rPr lang="en-US" dirty="0" err="1" smtClean="0">
                <a:latin typeface="Big Caslon"/>
                <a:cs typeface="Big Caslon"/>
              </a:rPr>
              <a:t>Morphometry</a:t>
            </a:r>
            <a:r>
              <a:rPr lang="en-US" dirty="0" smtClean="0">
                <a:latin typeface="Big Caslon"/>
                <a:cs typeface="Big Caslon"/>
              </a:rPr>
              <a:t>)</a:t>
            </a:r>
            <a:endParaRPr lang="en-US" dirty="0">
              <a:latin typeface="Big Caslon"/>
              <a:cs typeface="Big Caslon"/>
            </a:endParaRPr>
          </a:p>
        </p:txBody>
      </p:sp>
      <p:sp>
        <p:nvSpPr>
          <p:cNvPr id="3" name="Content Placeholder 2"/>
          <p:cNvSpPr>
            <a:spLocks noGrp="1"/>
          </p:cNvSpPr>
          <p:nvPr>
            <p:ph idx="1"/>
          </p:nvPr>
        </p:nvSpPr>
        <p:spPr>
          <a:xfrm>
            <a:off x="457199" y="2209800"/>
            <a:ext cx="8187479" cy="3916363"/>
          </a:xfrm>
        </p:spPr>
        <p:txBody>
          <a:bodyPr>
            <a:normAutofit lnSpcReduction="10000"/>
          </a:bodyPr>
          <a:lstStyle/>
          <a:p>
            <a:r>
              <a:rPr lang="en-US" dirty="0" smtClean="0"/>
              <a:t>VBM based </a:t>
            </a:r>
            <a:r>
              <a:rPr lang="en-US" dirty="0"/>
              <a:t>on structural MRI yielded significant results. According to the experts’ report, the defendant’s cerebral grey matter was compared with that of an </a:t>
            </a:r>
            <a:r>
              <a:rPr lang="en-US" b="1" dirty="0"/>
              <a:t>appropriate</a:t>
            </a:r>
            <a:r>
              <a:rPr lang="en-US" dirty="0"/>
              <a:t> control group consisting of </a:t>
            </a:r>
            <a:r>
              <a:rPr lang="en-US" b="1" dirty="0"/>
              <a:t>10 female subjects</a:t>
            </a:r>
            <a:r>
              <a:rPr lang="en-US" dirty="0"/>
              <a:t>, without </a:t>
            </a:r>
            <a:r>
              <a:rPr lang="en-US" b="1" dirty="0"/>
              <a:t>relevant disorders</a:t>
            </a:r>
            <a:r>
              <a:rPr lang="en-US" dirty="0"/>
              <a:t> and with </a:t>
            </a:r>
            <a:r>
              <a:rPr lang="en-US" b="1" dirty="0"/>
              <a:t>analogous personal data </a:t>
            </a:r>
            <a:endParaRPr lang="en-US" b="1" dirty="0" smtClean="0"/>
          </a:p>
          <a:p>
            <a:pPr algn="just"/>
            <a:r>
              <a:rPr lang="en-US" dirty="0"/>
              <a:t>there were </a:t>
            </a:r>
            <a:r>
              <a:rPr lang="en-US" b="1" dirty="0"/>
              <a:t>statistically significant differences</a:t>
            </a:r>
            <a:r>
              <a:rPr lang="en-US" dirty="0"/>
              <a:t> between </a:t>
            </a:r>
            <a:r>
              <a:rPr lang="en-US" dirty="0" err="1"/>
              <a:t>Albertani’s</a:t>
            </a:r>
            <a:r>
              <a:rPr lang="en-US" dirty="0"/>
              <a:t> cerebral grey matter </a:t>
            </a:r>
            <a:r>
              <a:rPr lang="en-US" dirty="0" err="1"/>
              <a:t>volumetry</a:t>
            </a:r>
            <a:r>
              <a:rPr lang="en-US" dirty="0"/>
              <a:t> and controls’ one. This would cause an impairment in those functions regulated by the anterior cingulated </a:t>
            </a:r>
            <a:r>
              <a:rPr lang="en-US" dirty="0" err="1"/>
              <a:t>gyrus</a:t>
            </a:r>
            <a:r>
              <a:rPr lang="en-US" dirty="0"/>
              <a:t>, namely: 1) inhibiting automatic behavior and replacing it with another one 2) regulate lying </a:t>
            </a:r>
            <a:r>
              <a:rPr lang="en-US" dirty="0" smtClean="0"/>
              <a:t>phenomena</a:t>
            </a:r>
            <a:r>
              <a:rPr lang="en-US" dirty="0"/>
              <a:t>, causing high levels of suggestibility 3) regulating decision making processes </a:t>
            </a:r>
            <a:endParaRPr lang="en-US" b="1" dirty="0"/>
          </a:p>
        </p:txBody>
      </p:sp>
    </p:spTree>
    <p:extLst>
      <p:ext uri="{BB962C8B-B14F-4D97-AF65-F5344CB8AC3E}">
        <p14:creationId xmlns:p14="http://schemas.microsoft.com/office/powerpoint/2010/main" val="405497041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34" y="342900"/>
            <a:ext cx="6508377" cy="1143000"/>
          </a:xfrm>
        </p:spPr>
        <p:txBody>
          <a:bodyPr/>
          <a:lstStyle/>
          <a:p>
            <a:r>
              <a:rPr lang="en-US" dirty="0" smtClean="0">
                <a:latin typeface="Big Caslon"/>
                <a:cs typeface="Big Caslon"/>
              </a:rPr>
              <a:t>MAOA Genetic Test</a:t>
            </a:r>
            <a:endParaRPr lang="en-US" dirty="0">
              <a:latin typeface="Big Caslon"/>
              <a:cs typeface="Big Caslon"/>
            </a:endParaRPr>
          </a:p>
        </p:txBody>
      </p:sp>
      <p:sp>
        <p:nvSpPr>
          <p:cNvPr id="3" name="Content Placeholder 2"/>
          <p:cNvSpPr>
            <a:spLocks noGrp="1"/>
          </p:cNvSpPr>
          <p:nvPr>
            <p:ph idx="1"/>
          </p:nvPr>
        </p:nvSpPr>
        <p:spPr>
          <a:xfrm>
            <a:off x="457199" y="1884798"/>
            <a:ext cx="8310389" cy="4671020"/>
          </a:xfrm>
        </p:spPr>
        <p:txBody>
          <a:bodyPr>
            <a:normAutofit/>
          </a:bodyPr>
          <a:lstStyle/>
          <a:p>
            <a:r>
              <a:rPr lang="en-US" dirty="0"/>
              <a:t>The experts wrote that, according to many published studies, the analyses revealed that the defendant is carrier of susceptibility alleles associated to a major risk of developing aggressive and impulsive </a:t>
            </a:r>
            <a:r>
              <a:rPr lang="en-US" dirty="0" smtClean="0"/>
              <a:t>behavior (MAOA)</a:t>
            </a:r>
            <a:endParaRPr lang="en-US" dirty="0"/>
          </a:p>
          <a:p>
            <a:pPr marL="0" indent="0">
              <a:buNone/>
            </a:pPr>
            <a:r>
              <a:rPr lang="en-US" i="1" dirty="0" smtClean="0"/>
              <a:t>“With </a:t>
            </a:r>
            <a:r>
              <a:rPr lang="en-US" i="1" dirty="0"/>
              <a:t>reference to </a:t>
            </a:r>
            <a:r>
              <a:rPr lang="en-US" i="1" dirty="0" err="1"/>
              <a:t>Albertani’s</a:t>
            </a:r>
            <a:r>
              <a:rPr lang="en-US" i="1" dirty="0"/>
              <a:t> genotype at MAOA-</a:t>
            </a:r>
            <a:r>
              <a:rPr lang="en-US" i="1" dirty="0" err="1"/>
              <a:t>uVNTR</a:t>
            </a:r>
            <a:r>
              <a:rPr lang="en-US" i="1" dirty="0"/>
              <a:t> locus, she is heterozygous 3/4 and the allele 3 is associated with a low efficiency form of the enzyme, </a:t>
            </a:r>
            <a:r>
              <a:rPr lang="en-US" b="1" i="1" dirty="0"/>
              <a:t>notoriously related to aggressive and antisocial behavior in men</a:t>
            </a:r>
            <a:r>
              <a:rPr lang="en-US" i="1" dirty="0"/>
              <a:t>. In women these findings </a:t>
            </a:r>
            <a:r>
              <a:rPr lang="en-US" b="1" i="1" dirty="0"/>
              <a:t>cannot be clearly interpreted</a:t>
            </a:r>
            <a:r>
              <a:rPr lang="en-US" i="1" dirty="0"/>
              <a:t>: Due do the epigenetic mechanism of X inactivation, heterozygous women show a intermediate phenotype. However</a:t>
            </a:r>
            <a:r>
              <a:rPr lang="en-US" b="1" i="1" dirty="0"/>
              <a:t>, it’s not possible to exclude the association</a:t>
            </a:r>
            <a:r>
              <a:rPr lang="en-US" i="1" dirty="0"/>
              <a:t>. In addition, </a:t>
            </a:r>
            <a:r>
              <a:rPr lang="en-US" b="1" i="1" dirty="0"/>
              <a:t>allele 4 is associated with criminal behavior, especially associated with psychosocial adverse events</a:t>
            </a:r>
            <a:r>
              <a:rPr lang="en-US" i="1" dirty="0"/>
              <a:t>. Miss Albertani carries both the adverse alleles at MAOA-</a:t>
            </a:r>
            <a:r>
              <a:rPr lang="en-US" i="1" dirty="0" err="1"/>
              <a:t>uVNTR</a:t>
            </a:r>
            <a:r>
              <a:rPr lang="en-US" i="1" dirty="0"/>
              <a:t> locus.</a:t>
            </a:r>
            <a:r>
              <a:rPr lang="en-US" i="1" dirty="0" smtClean="0"/>
              <a:t>”</a:t>
            </a:r>
            <a:endParaRPr lang="en-US" dirty="0"/>
          </a:p>
        </p:txBody>
      </p:sp>
    </p:spTree>
    <p:extLst>
      <p:ext uri="{BB962C8B-B14F-4D97-AF65-F5344CB8AC3E}">
        <p14:creationId xmlns:p14="http://schemas.microsoft.com/office/powerpoint/2010/main" val="41134765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642938"/>
            <a:ext cx="8929688" cy="6063199"/>
          </a:xfrm>
          <a:prstGeom prst="rect">
            <a:avLst/>
          </a:prstGeom>
          <a:noFill/>
        </p:spPr>
        <p:txBody>
          <a:bodyPr wrap="square">
            <a:spAutoFit/>
          </a:bodyPr>
          <a:lstStyle>
            <a:lvl1pPr marL="457200" indent="-457200"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buFont typeface="Calibri" charset="0"/>
              <a:buAutoNum type="alphaLcParenR"/>
            </a:pPr>
            <a:r>
              <a:rPr lang="en-US" sz="2000" b="1" u="sng" dirty="0">
                <a:solidFill>
                  <a:schemeClr val="accent1"/>
                </a:solidFill>
              </a:rPr>
              <a:t>Research groups </a:t>
            </a:r>
            <a:endParaRPr lang="en-US" sz="2000" b="1" u="sng" dirty="0"/>
          </a:p>
          <a:p>
            <a:pPr eaLnBrk="1" hangingPunct="1"/>
            <a:r>
              <a:rPr lang="en-US" dirty="0" smtClean="0"/>
              <a:t>MacArthur Foundation Law &amp; Neuroscience project - USA – </a:t>
            </a:r>
          </a:p>
          <a:p>
            <a:pPr eaLnBrk="1" hangingPunct="1"/>
            <a:r>
              <a:rPr lang="pl-PL" dirty="0" smtClean="0">
                <a:hlinkClick r:id="rId3"/>
              </a:rPr>
              <a:t>http</a:t>
            </a:r>
            <a:r>
              <a:rPr lang="pl-PL" dirty="0">
                <a:hlinkClick r:id="rId3"/>
              </a:rPr>
              <a:t>://www.lawneuro.org</a:t>
            </a:r>
            <a:r>
              <a:rPr lang="pl-PL" dirty="0" smtClean="0">
                <a:hlinkClick r:id="rId3"/>
              </a:rPr>
              <a:t>/</a:t>
            </a:r>
            <a:r>
              <a:rPr lang="pl-PL" dirty="0" smtClean="0"/>
              <a:t> </a:t>
            </a:r>
            <a:endParaRPr lang="en-US" dirty="0"/>
          </a:p>
          <a:p>
            <a:pPr eaLnBrk="1" hangingPunct="1"/>
            <a:r>
              <a:rPr lang="en-US" dirty="0" smtClean="0"/>
              <a:t>EANL European Association for Neuroscience and Law </a:t>
            </a:r>
          </a:p>
          <a:p>
            <a:pPr eaLnBrk="1" hangingPunct="1"/>
            <a:r>
              <a:rPr lang="en-US" dirty="0" smtClean="0"/>
              <a:t>(</a:t>
            </a:r>
            <a:r>
              <a:rPr lang="en-US" i="1" dirty="0" smtClean="0"/>
              <a:t>website under construction…</a:t>
            </a:r>
            <a:r>
              <a:rPr lang="en-US" dirty="0" smtClean="0"/>
              <a:t>)</a:t>
            </a:r>
            <a:endParaRPr lang="en-US" dirty="0"/>
          </a:p>
          <a:p>
            <a:pPr eaLnBrk="1" hangingPunct="1"/>
            <a:endParaRPr lang="en-US" sz="2000" dirty="0"/>
          </a:p>
          <a:p>
            <a:pPr marL="0" indent="0" eaLnBrk="1" hangingPunct="1"/>
            <a:r>
              <a:rPr lang="en-US" sz="2000" b="1" u="sng" dirty="0" smtClean="0">
                <a:solidFill>
                  <a:srgbClr val="990000"/>
                </a:solidFill>
              </a:rPr>
              <a:t>b) Legal </a:t>
            </a:r>
            <a:r>
              <a:rPr lang="en-US" sz="2000" b="1" u="sng" dirty="0">
                <a:solidFill>
                  <a:srgbClr val="990000"/>
                </a:solidFill>
              </a:rPr>
              <a:t>and philosophical literature </a:t>
            </a:r>
            <a:endParaRPr lang="en-US" sz="2000" b="1" u="sng" dirty="0" smtClean="0">
              <a:solidFill>
                <a:srgbClr val="990000"/>
              </a:solidFill>
            </a:endParaRPr>
          </a:p>
          <a:p>
            <a:pPr marL="0" indent="0" eaLnBrk="1" hangingPunct="1"/>
            <a:endParaRPr lang="en-US" sz="2000" b="1" dirty="0">
              <a:solidFill>
                <a:srgbClr val="4FCEFF"/>
              </a:solidFill>
            </a:endParaRPr>
          </a:p>
          <a:p>
            <a:pPr eaLnBrk="1" hangingPunct="1"/>
            <a:r>
              <a:rPr lang="en-US" b="1" u="sng" dirty="0"/>
              <a:t>New journals</a:t>
            </a:r>
            <a:r>
              <a:rPr lang="en-US" dirty="0"/>
              <a:t>:   </a:t>
            </a:r>
            <a:r>
              <a:rPr lang="en-US" dirty="0" err="1"/>
              <a:t>Neuroethics</a:t>
            </a:r>
            <a:endParaRPr lang="en-US" dirty="0"/>
          </a:p>
          <a:p>
            <a:pPr eaLnBrk="1" hangingPunct="1"/>
            <a:endParaRPr lang="en-US" sz="1600" dirty="0"/>
          </a:p>
          <a:p>
            <a:pPr eaLnBrk="1" hangingPunct="1"/>
            <a:r>
              <a:rPr lang="en-US" b="1" u="sng" dirty="0"/>
              <a:t>Blog</a:t>
            </a:r>
            <a:r>
              <a:rPr lang="en-US" dirty="0"/>
              <a:t>:      Law and Neuroscience </a:t>
            </a:r>
            <a:r>
              <a:rPr lang="en-US" dirty="0" smtClean="0"/>
              <a:t>Blog</a:t>
            </a:r>
            <a:r>
              <a:rPr lang="en-US" dirty="0"/>
              <a:t> </a:t>
            </a:r>
            <a:r>
              <a:rPr lang="pl-PL" dirty="0">
                <a:hlinkClick r:id="rId4"/>
              </a:rPr>
              <a:t>http://lawneuro.org/blog</a:t>
            </a:r>
            <a:r>
              <a:rPr lang="pl-PL" dirty="0" smtClean="0">
                <a:hlinkClick r:id="rId4"/>
              </a:rPr>
              <a:t>/</a:t>
            </a:r>
            <a:r>
              <a:rPr lang="pl-PL" dirty="0" smtClean="0"/>
              <a:t> </a:t>
            </a:r>
            <a:endParaRPr lang="en-US" dirty="0" smtClean="0"/>
          </a:p>
          <a:p>
            <a:pPr eaLnBrk="1" hangingPunct="1"/>
            <a:r>
              <a:rPr lang="en-US" dirty="0" err="1" smtClean="0"/>
              <a:t>Neuroethics</a:t>
            </a:r>
            <a:r>
              <a:rPr lang="en-US" dirty="0" smtClean="0"/>
              <a:t> </a:t>
            </a:r>
            <a:r>
              <a:rPr lang="en-US" dirty="0"/>
              <a:t>and the Law </a:t>
            </a:r>
            <a:r>
              <a:rPr lang="en-US" dirty="0" smtClean="0"/>
              <a:t>Blog (Adam Kolber, Brooklyn Law School)</a:t>
            </a:r>
          </a:p>
          <a:p>
            <a:pPr eaLnBrk="1" hangingPunct="1"/>
            <a:r>
              <a:rPr lang="pl-PL" dirty="0">
                <a:hlinkClick r:id="rId5"/>
              </a:rPr>
              <a:t>http://www.adamkolber.com</a:t>
            </a:r>
            <a:r>
              <a:rPr lang="pl-PL" dirty="0" smtClean="0">
                <a:hlinkClick r:id="rId5"/>
              </a:rPr>
              <a:t>/</a:t>
            </a:r>
            <a:r>
              <a:rPr lang="pl-PL" dirty="0" smtClean="0"/>
              <a:t> </a:t>
            </a:r>
            <a:endParaRPr lang="en-US" dirty="0" smtClean="0"/>
          </a:p>
          <a:p>
            <a:pPr eaLnBrk="1" hangingPunct="1"/>
            <a:endParaRPr lang="en-US" dirty="0"/>
          </a:p>
          <a:p>
            <a:pPr algn="just" eaLnBrk="1" hangingPunct="1"/>
            <a:r>
              <a:rPr lang="en-US" b="1" u="sng" dirty="0" smtClean="0"/>
              <a:t>Working </a:t>
            </a:r>
            <a:r>
              <a:rPr lang="en-US" b="1" u="sng" dirty="0"/>
              <a:t>papers</a:t>
            </a:r>
            <a:r>
              <a:rPr lang="en-US" dirty="0"/>
              <a:t>: e.g. </a:t>
            </a:r>
            <a:r>
              <a:rPr lang="en-US" i="1" dirty="0"/>
              <a:t>Brain Imaging for legal thinkers: a guide for the perplexed, </a:t>
            </a:r>
            <a:r>
              <a:rPr lang="en-US" dirty="0"/>
              <a:t>Owen D. Jones, Joshua W. </a:t>
            </a:r>
            <a:r>
              <a:rPr lang="en-US" dirty="0" err="1"/>
              <a:t>Buckholtz</a:t>
            </a:r>
            <a:r>
              <a:rPr lang="en-US" dirty="0" smtClean="0"/>
              <a:t>, Jeffrey </a:t>
            </a:r>
            <a:r>
              <a:rPr lang="en-US" dirty="0"/>
              <a:t>D. </a:t>
            </a:r>
            <a:r>
              <a:rPr lang="en-US" dirty="0" err="1"/>
              <a:t>Schall</a:t>
            </a:r>
            <a:r>
              <a:rPr lang="en-US" dirty="0"/>
              <a:t>, Rene </a:t>
            </a:r>
            <a:r>
              <a:rPr lang="en-US" dirty="0" err="1"/>
              <a:t>Marois</a:t>
            </a:r>
            <a:endParaRPr lang="en-US" dirty="0"/>
          </a:p>
          <a:p>
            <a:pPr algn="just" eaLnBrk="1" hangingPunct="1">
              <a:buFont typeface="Calibri" charset="0"/>
              <a:buAutoNum type="alphaLcParenR"/>
            </a:pPr>
            <a:endParaRPr lang="en-US" sz="2000" dirty="0"/>
          </a:p>
          <a:p>
            <a:pPr marL="0" indent="0" eaLnBrk="1" hangingPunct="1"/>
            <a:r>
              <a:rPr lang="en-US" sz="2000" b="1" u="sng" dirty="0" smtClean="0">
                <a:solidFill>
                  <a:srgbClr val="990000"/>
                </a:solidFill>
              </a:rPr>
              <a:t>c) Courses </a:t>
            </a:r>
            <a:r>
              <a:rPr lang="en-US" sz="2000" b="1" u="sng" dirty="0">
                <a:solidFill>
                  <a:srgbClr val="990000"/>
                </a:solidFill>
              </a:rPr>
              <a:t>for </a:t>
            </a:r>
            <a:r>
              <a:rPr lang="en-US" sz="2000" b="1" u="sng" dirty="0" smtClean="0">
                <a:solidFill>
                  <a:srgbClr val="990000"/>
                </a:solidFill>
              </a:rPr>
              <a:t>jurists</a:t>
            </a:r>
            <a:endParaRPr lang="en-US" sz="2000" dirty="0">
              <a:solidFill>
                <a:srgbClr val="4FCEFF"/>
              </a:solidFill>
            </a:endParaRPr>
          </a:p>
          <a:p>
            <a:pPr eaLnBrk="1" hangingPunct="1"/>
            <a:r>
              <a:rPr lang="en-US" dirty="0" smtClean="0"/>
              <a:t>CSM (Italy)</a:t>
            </a:r>
            <a:endParaRPr lang="en-US" dirty="0"/>
          </a:p>
          <a:p>
            <a:pPr eaLnBrk="1" hangingPunct="1"/>
            <a:r>
              <a:rPr lang="en-US" dirty="0"/>
              <a:t>Brooklyn Law School’s Science for Judges</a:t>
            </a:r>
          </a:p>
          <a:p>
            <a:pPr eaLnBrk="1" hangingPunct="1"/>
            <a:r>
              <a:rPr lang="en-US" dirty="0"/>
              <a:t>Penn Neuroscience Boot Camp</a:t>
            </a:r>
          </a:p>
        </p:txBody>
      </p:sp>
      <p:sp>
        <p:nvSpPr>
          <p:cNvPr id="10243" name="CasellaDiTesto 3"/>
          <p:cNvSpPr txBox="1">
            <a:spLocks noChangeArrowheads="1"/>
          </p:cNvSpPr>
          <p:nvPr/>
        </p:nvSpPr>
        <p:spPr bwMode="auto">
          <a:xfrm>
            <a:off x="1187450" y="188913"/>
            <a:ext cx="62642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it-IT" dirty="0">
                <a:solidFill>
                  <a:schemeClr val="accent1">
                    <a:lumMod val="60000"/>
                    <a:lumOff val="40000"/>
                  </a:schemeClr>
                </a:solidFill>
              </a:rPr>
              <a:t>A NEW SPECIAL ATTENTION FOR THE ISSUE</a:t>
            </a:r>
          </a:p>
        </p:txBody>
      </p:sp>
    </p:spTree>
    <p:extLst>
      <p:ext uri="{BB962C8B-B14F-4D97-AF65-F5344CB8AC3E}">
        <p14:creationId xmlns:p14="http://schemas.microsoft.com/office/powerpoint/2010/main" val="10630151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4956" y="342900"/>
            <a:ext cx="6508377" cy="1143000"/>
          </a:xfrm>
        </p:spPr>
        <p:txBody>
          <a:bodyPr>
            <a:normAutofit/>
          </a:bodyPr>
          <a:lstStyle/>
          <a:p>
            <a:pPr algn="ctr"/>
            <a:r>
              <a:rPr lang="it-IT" sz="3200" dirty="0" err="1" smtClean="0">
                <a:latin typeface="Big Caslon"/>
                <a:cs typeface="Big Caslon"/>
              </a:rPr>
              <a:t>Judicial</a:t>
            </a:r>
            <a:r>
              <a:rPr lang="it-IT" sz="3200" dirty="0" smtClean="0">
                <a:latin typeface="Big Caslon"/>
                <a:cs typeface="Big Caslon"/>
              </a:rPr>
              <a:t> </a:t>
            </a:r>
            <a:r>
              <a:rPr lang="it-IT" sz="3200" dirty="0" err="1" smtClean="0">
                <a:latin typeface="Big Caslon"/>
                <a:cs typeface="Big Caslon"/>
              </a:rPr>
              <a:t>Decision</a:t>
            </a:r>
            <a:r>
              <a:rPr lang="it-IT" sz="3200" dirty="0" smtClean="0">
                <a:latin typeface="Big Caslon"/>
                <a:cs typeface="Big Caslon"/>
              </a:rPr>
              <a:t> and </a:t>
            </a:r>
            <a:r>
              <a:rPr lang="it-IT" sz="3200" dirty="0" err="1" smtClean="0">
                <a:latin typeface="Big Caslon"/>
                <a:cs typeface="Big Caslon"/>
              </a:rPr>
              <a:t>Sentence</a:t>
            </a:r>
            <a:endParaRPr lang="it-IT" sz="3200" dirty="0">
              <a:latin typeface="Big Caslon"/>
              <a:cs typeface="Big Caslon"/>
            </a:endParaRPr>
          </a:p>
        </p:txBody>
      </p:sp>
      <p:sp>
        <p:nvSpPr>
          <p:cNvPr id="3" name="Segnaposto contenuto 2"/>
          <p:cNvSpPr>
            <a:spLocks noGrp="1"/>
          </p:cNvSpPr>
          <p:nvPr>
            <p:ph idx="1"/>
          </p:nvPr>
        </p:nvSpPr>
        <p:spPr>
          <a:xfrm>
            <a:off x="344956" y="2057400"/>
            <a:ext cx="7498080" cy="4800600"/>
          </a:xfrm>
        </p:spPr>
        <p:txBody>
          <a:bodyPr>
            <a:normAutofit fontScale="92500" lnSpcReduction="10000"/>
          </a:bodyPr>
          <a:lstStyle/>
          <a:p>
            <a:r>
              <a:rPr lang="en-US" sz="2800" dirty="0" smtClean="0"/>
              <a:t>Diminished cognitive and volitional capacity</a:t>
            </a:r>
          </a:p>
          <a:p>
            <a:pPr marL="36576" indent="0">
              <a:buNone/>
            </a:pPr>
            <a:r>
              <a:rPr lang="en-US" sz="2800" dirty="0" smtClean="0"/>
              <a:t> art. 89 Italian Penal Code (</a:t>
            </a:r>
            <a:r>
              <a:rPr lang="en-US" sz="2800" dirty="0" err="1" smtClean="0"/>
              <a:t>Vizio</a:t>
            </a:r>
            <a:r>
              <a:rPr lang="en-US" sz="2800" dirty="0" smtClean="0"/>
              <a:t> </a:t>
            </a:r>
            <a:r>
              <a:rPr lang="en-US" sz="2800" dirty="0" err="1" smtClean="0"/>
              <a:t>Parziale</a:t>
            </a:r>
            <a:r>
              <a:rPr lang="en-US" sz="2800" dirty="0" smtClean="0"/>
              <a:t> di </a:t>
            </a:r>
            <a:r>
              <a:rPr lang="en-US" sz="2800" dirty="0" err="1" smtClean="0"/>
              <a:t>mente</a:t>
            </a:r>
            <a:r>
              <a:rPr lang="en-US" sz="2800" dirty="0" smtClean="0"/>
              <a:t>)</a:t>
            </a:r>
          </a:p>
          <a:p>
            <a:pPr>
              <a:buNone/>
            </a:pPr>
            <a:endParaRPr lang="en-US" sz="2800" dirty="0" smtClean="0"/>
          </a:p>
          <a:p>
            <a:r>
              <a:rPr lang="en-US" sz="2800" dirty="0" smtClean="0"/>
              <a:t>Sentence reduced from 30 to 20 years imprisonment</a:t>
            </a:r>
          </a:p>
          <a:p>
            <a:pPr>
              <a:buNone/>
            </a:pPr>
            <a:endParaRPr lang="en-US" sz="2800" dirty="0" smtClean="0"/>
          </a:p>
          <a:p>
            <a:r>
              <a:rPr lang="en-US" sz="2800" dirty="0" smtClean="0"/>
              <a:t>‘At least’ 3 years in a mental health hospital</a:t>
            </a:r>
            <a:endParaRPr lang="en-US" sz="2800" dirty="0"/>
          </a:p>
        </p:txBody>
      </p:sp>
    </p:spTree>
    <p:extLst>
      <p:ext uri="{BB962C8B-B14F-4D97-AF65-F5344CB8AC3E}">
        <p14:creationId xmlns:p14="http://schemas.microsoft.com/office/powerpoint/2010/main" val="3272517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8427" y="26368"/>
            <a:ext cx="7498080" cy="649701"/>
          </a:xfrm>
        </p:spPr>
        <p:txBody>
          <a:bodyPr>
            <a:normAutofit/>
          </a:bodyPr>
          <a:lstStyle/>
          <a:p>
            <a:pPr algn="ctr"/>
            <a:r>
              <a:rPr lang="en-US" sz="2800" dirty="0" smtClean="0"/>
              <a:t>Decision and Sentence</a:t>
            </a:r>
            <a:endParaRPr lang="en-US" sz="2800" dirty="0"/>
          </a:p>
        </p:txBody>
      </p:sp>
      <p:sp>
        <p:nvSpPr>
          <p:cNvPr id="3" name="Segnaposto contenuto 2"/>
          <p:cNvSpPr>
            <a:spLocks noGrp="1"/>
          </p:cNvSpPr>
          <p:nvPr>
            <p:ph idx="1"/>
          </p:nvPr>
        </p:nvSpPr>
        <p:spPr>
          <a:xfrm>
            <a:off x="-1" y="880938"/>
            <a:ext cx="9144001" cy="5977062"/>
          </a:xfrm>
        </p:spPr>
        <p:txBody>
          <a:bodyPr>
            <a:noAutofit/>
          </a:bodyPr>
          <a:lstStyle/>
          <a:p>
            <a:pPr marL="365125" indent="-365125">
              <a:buNone/>
            </a:pPr>
            <a:r>
              <a:rPr lang="en-US" b="1" dirty="0" smtClean="0"/>
              <a:t>Prevalence of the defense experts’ opinion on the court-appointed one</a:t>
            </a:r>
            <a:r>
              <a:rPr lang="en-US" dirty="0" smtClean="0"/>
              <a:t>:</a:t>
            </a:r>
          </a:p>
          <a:p>
            <a:pPr>
              <a:buNone/>
            </a:pPr>
            <a:r>
              <a:rPr lang="en-US" dirty="0" smtClean="0"/>
              <a:t> </a:t>
            </a:r>
            <a:r>
              <a:rPr lang="en-US" i="1" dirty="0" smtClean="0"/>
              <a:t>“the neuroscientific investigations </a:t>
            </a:r>
            <a:r>
              <a:rPr lang="en-US" i="1" u="sng" dirty="0" smtClean="0"/>
              <a:t>carefully</a:t>
            </a:r>
            <a:r>
              <a:rPr lang="en-US" i="1" dirty="0" smtClean="0"/>
              <a:t> arranged by the defense’s experts integrating the traditional psychiatric and neuropsychological investigations are welcome.”</a:t>
            </a:r>
            <a:endParaRPr lang="en-US" dirty="0" smtClean="0"/>
          </a:p>
          <a:p>
            <a:pPr marL="0" indent="0" algn="just">
              <a:buNone/>
            </a:pPr>
            <a:r>
              <a:rPr lang="en-US" i="1" dirty="0" smtClean="0"/>
              <a:t>A Copernican revolution is not being introduced in terms of assessment, evaluation and diagnosis of mental pathologies</a:t>
            </a:r>
          </a:p>
          <a:p>
            <a:pPr marL="0" indent="0" algn="just">
              <a:buNone/>
            </a:pPr>
            <a:r>
              <a:rPr lang="en-US" i="1" dirty="0" smtClean="0"/>
              <a:t>NO Introduction of deterministic criteria to infer some behavior from morphological alterations. </a:t>
            </a:r>
          </a:p>
          <a:p>
            <a:pPr marL="0" indent="0" algn="just">
              <a:buNone/>
            </a:pPr>
            <a:r>
              <a:rPr lang="en-US" i="1" dirty="0" smtClean="0"/>
              <a:t>Rather, the knowledge about cerebral morphology and genetic structure should be considered valuable in order to find possible correlations</a:t>
            </a:r>
          </a:p>
          <a:p>
            <a:pPr marL="514350" indent="-514350" algn="just">
              <a:buAutoNum type="arabicParenR"/>
            </a:pPr>
            <a:r>
              <a:rPr lang="en-US" i="1" dirty="0" smtClean="0"/>
              <a:t>between brain anomalies and lack of capacity to control impulsivity</a:t>
            </a:r>
          </a:p>
          <a:p>
            <a:pPr marL="514350" indent="-514350" algn="just">
              <a:buAutoNum type="arabicParenR"/>
            </a:pPr>
            <a:r>
              <a:rPr lang="en-US" i="1" dirty="0" smtClean="0"/>
              <a:t>between genes’ alleles and the risk of a greater vulnerability to the development of socially unacceptable behaviors when more exposed to the effect of environmental stress factors.</a:t>
            </a:r>
          </a:p>
          <a:p>
            <a:endParaRPr lang="en-US" dirty="0"/>
          </a:p>
        </p:txBody>
      </p:sp>
    </p:spTree>
    <p:extLst>
      <p:ext uri="{BB962C8B-B14F-4D97-AF65-F5344CB8AC3E}">
        <p14:creationId xmlns:p14="http://schemas.microsoft.com/office/powerpoint/2010/main" val="2257590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68766"/>
            <a:ext cx="6814982" cy="5757398"/>
          </a:xfrm>
        </p:spPr>
        <p:txBody>
          <a:bodyPr>
            <a:normAutofit/>
          </a:bodyPr>
          <a:lstStyle/>
          <a:p>
            <a:pPr marL="0" indent="0" algn="ctr">
              <a:buNone/>
            </a:pPr>
            <a:r>
              <a:rPr lang="en-US" b="1" dirty="0" smtClean="0">
                <a:solidFill>
                  <a:srgbClr val="990000"/>
                </a:solidFill>
              </a:rPr>
              <a:t>CONCLUSIONS</a:t>
            </a:r>
          </a:p>
          <a:p>
            <a:pPr algn="just"/>
            <a:r>
              <a:rPr lang="en-US" dirty="0" err="1" smtClean="0"/>
              <a:t>Neuro</a:t>
            </a:r>
            <a:r>
              <a:rPr lang="en-US" dirty="0" smtClean="0"/>
              <a:t>-techniques, </a:t>
            </a:r>
            <a:r>
              <a:rPr lang="en-US" dirty="0"/>
              <a:t>as such, </a:t>
            </a:r>
            <a:r>
              <a:rPr lang="en-US" dirty="0" smtClean="0"/>
              <a:t>follow </a:t>
            </a:r>
            <a:r>
              <a:rPr lang="en-US" dirty="0"/>
              <a:t>a method based on statistical analysis: </a:t>
            </a:r>
            <a:r>
              <a:rPr lang="en-US" dirty="0" smtClean="0"/>
              <a:t>they </a:t>
            </a:r>
            <a:r>
              <a:rPr lang="en-US" dirty="0"/>
              <a:t>can be a useful tool to assess brain damages and infer considerations on mental illness, but </a:t>
            </a:r>
            <a:r>
              <a:rPr lang="en-US" dirty="0" smtClean="0"/>
              <a:t>they </a:t>
            </a:r>
            <a:r>
              <a:rPr lang="en-US" dirty="0"/>
              <a:t>cannot replace the comprehensive analysis of a person, from her experience to her behavior</a:t>
            </a:r>
            <a:r>
              <a:rPr lang="en-US" dirty="0" smtClean="0"/>
              <a:t>.</a:t>
            </a:r>
          </a:p>
          <a:p>
            <a:pPr algn="just"/>
            <a:r>
              <a:rPr lang="en-US" dirty="0"/>
              <a:t>B</a:t>
            </a:r>
            <a:r>
              <a:rPr lang="en-US" dirty="0" smtClean="0"/>
              <a:t>ehavioral genetics:  </a:t>
            </a:r>
            <a:r>
              <a:rPr lang="en-US" dirty="0"/>
              <a:t>there </a:t>
            </a:r>
            <a:r>
              <a:rPr lang="en-US" dirty="0" smtClean="0"/>
              <a:t>is a </a:t>
            </a:r>
            <a:r>
              <a:rPr lang="en-US" dirty="0"/>
              <a:t>serious risk of reductionism. The most common mistake surrounds the difference between behaviors and traits. A trait can be described as a sort of broad inclination.  Behaviors are </a:t>
            </a:r>
            <a:r>
              <a:rPr lang="en-US" i="1" dirty="0"/>
              <a:t>actions</a:t>
            </a:r>
            <a:r>
              <a:rPr lang="en-US" dirty="0"/>
              <a:t> rising from those inclinations.</a:t>
            </a:r>
            <a:r>
              <a:rPr lang="it-IT" dirty="0"/>
              <a:t> Traits </a:t>
            </a:r>
            <a:r>
              <a:rPr lang="en-US" dirty="0"/>
              <a:t>are selected for over long stretches of time, while behaviors rise as their current, context-sensitive expressions. </a:t>
            </a:r>
            <a:endParaRPr lang="en-US" dirty="0" smtClean="0"/>
          </a:p>
        </p:txBody>
      </p:sp>
    </p:spTree>
    <p:extLst>
      <p:ext uri="{BB962C8B-B14F-4D97-AF65-F5344CB8AC3E}">
        <p14:creationId xmlns:p14="http://schemas.microsoft.com/office/powerpoint/2010/main" val="998163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358" y="1234359"/>
            <a:ext cx="6508377" cy="3916363"/>
          </a:xfrm>
        </p:spPr>
        <p:txBody>
          <a:bodyPr/>
          <a:lstStyle/>
          <a:p>
            <a:pPr marL="0" indent="0" algn="ctr">
              <a:buNone/>
            </a:pPr>
            <a:endParaRPr lang="en-US" dirty="0" smtClean="0">
              <a:latin typeface="Chalkduster"/>
              <a:cs typeface="Chalkduster"/>
            </a:endParaRPr>
          </a:p>
          <a:p>
            <a:pPr marL="0" indent="0" algn="ctr">
              <a:buNone/>
            </a:pPr>
            <a:endParaRPr lang="en-US" dirty="0">
              <a:latin typeface="Chalkduster"/>
              <a:cs typeface="Chalkduster"/>
            </a:endParaRPr>
          </a:p>
          <a:p>
            <a:pPr marL="0" indent="0" algn="ctr">
              <a:buNone/>
            </a:pPr>
            <a:endParaRPr lang="en-US" dirty="0" smtClean="0">
              <a:latin typeface="Chalkduster"/>
              <a:cs typeface="Chalkduster"/>
            </a:endParaRPr>
          </a:p>
          <a:p>
            <a:pPr marL="0" indent="0" algn="ctr">
              <a:buNone/>
            </a:pPr>
            <a:r>
              <a:rPr lang="en-US" sz="5400" dirty="0" smtClean="0">
                <a:latin typeface="Chalkduster"/>
                <a:cs typeface="Chalkduster"/>
              </a:rPr>
              <a:t>THANK YOU !</a:t>
            </a:r>
          </a:p>
          <a:p>
            <a:endParaRPr lang="en-US" dirty="0" smtClean="0">
              <a:latin typeface="Chalkduster"/>
              <a:cs typeface="Chalkduster"/>
            </a:endParaRPr>
          </a:p>
          <a:p>
            <a:pPr marL="0" indent="0" algn="r">
              <a:buNone/>
            </a:pPr>
            <a:r>
              <a:rPr lang="en-US" dirty="0" err="1">
                <a:cs typeface="Chalkduster"/>
              </a:rPr>
              <a:t>b</a:t>
            </a:r>
            <a:r>
              <a:rPr lang="en-US" dirty="0" err="1" smtClean="0">
                <a:cs typeface="Chalkduster"/>
              </a:rPr>
              <a:t>arbara.bottalico@unipv-lawtech.eu</a:t>
            </a:r>
            <a:endParaRPr lang="en-US" dirty="0">
              <a:cs typeface="Chalkduster"/>
            </a:endParaRPr>
          </a:p>
        </p:txBody>
      </p:sp>
    </p:spTree>
    <p:extLst>
      <p:ext uri="{BB962C8B-B14F-4D97-AF65-F5344CB8AC3E}">
        <p14:creationId xmlns:p14="http://schemas.microsoft.com/office/powerpoint/2010/main" val="40720285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Big Caslon"/>
                <a:cs typeface="Big Caslon"/>
              </a:rPr>
              <a:t>TODAY’S OUTLINE</a:t>
            </a:r>
            <a:r>
              <a:rPr lang="en-US" dirty="0" smtClean="0">
                <a:latin typeface="Big Caslon"/>
                <a:cs typeface="Big Caslon"/>
              </a:rPr>
              <a:t/>
            </a:r>
            <a:br>
              <a:rPr lang="en-US" dirty="0" smtClean="0">
                <a:latin typeface="Big Caslon"/>
                <a:cs typeface="Big Caslon"/>
              </a:rPr>
            </a:br>
            <a:r>
              <a:rPr lang="en-US" dirty="0" smtClean="0">
                <a:latin typeface="Big Caslon"/>
                <a:cs typeface="Big Caslon"/>
              </a:rPr>
              <a:t>Possible impacts of Neuroscience on the Law</a:t>
            </a:r>
            <a:endParaRPr lang="en-US" dirty="0">
              <a:latin typeface="Big Caslon"/>
              <a:cs typeface="Big Caslon"/>
            </a:endParaRPr>
          </a:p>
        </p:txBody>
      </p:sp>
      <p:sp>
        <p:nvSpPr>
          <p:cNvPr id="3" name="Content Placeholder 2"/>
          <p:cNvSpPr>
            <a:spLocks noGrp="1"/>
          </p:cNvSpPr>
          <p:nvPr>
            <p:ph idx="1"/>
          </p:nvPr>
        </p:nvSpPr>
        <p:spPr/>
        <p:txBody>
          <a:bodyPr/>
          <a:lstStyle/>
          <a:p>
            <a:endParaRPr lang="en-US" dirty="0"/>
          </a:p>
          <a:p>
            <a:r>
              <a:rPr lang="en-US" sz="2400" dirty="0">
                <a:latin typeface="Big Caslon"/>
                <a:cs typeface="Big Caslon"/>
              </a:rPr>
              <a:t>End of Life decisions</a:t>
            </a:r>
          </a:p>
          <a:p>
            <a:r>
              <a:rPr lang="en-US" sz="2400" dirty="0" smtClean="0">
                <a:latin typeface="Big Caslon"/>
                <a:cs typeface="Big Caslon"/>
              </a:rPr>
              <a:t>Neuroscience and Civil Law (e.g. recognition of damages in tort claims)</a:t>
            </a:r>
          </a:p>
          <a:p>
            <a:r>
              <a:rPr lang="en-US" sz="2400" dirty="0" smtClean="0">
                <a:latin typeface="Big Caslon"/>
                <a:cs typeface="Big Caslon"/>
              </a:rPr>
              <a:t>Neuroscience &amp; Behavioral </a:t>
            </a:r>
            <a:r>
              <a:rPr lang="en-US" sz="2400" dirty="0">
                <a:latin typeface="Big Caslon"/>
                <a:cs typeface="Big Caslon"/>
              </a:rPr>
              <a:t>G</a:t>
            </a:r>
            <a:r>
              <a:rPr lang="en-US" sz="2400" dirty="0" smtClean="0">
                <a:latin typeface="Big Caslon"/>
                <a:cs typeface="Big Caslon"/>
              </a:rPr>
              <a:t>enetics and Criminal Law</a:t>
            </a:r>
          </a:p>
          <a:p>
            <a:pPr marL="0" indent="0">
              <a:buNone/>
            </a:pPr>
            <a:endParaRPr lang="en-US" dirty="0"/>
          </a:p>
        </p:txBody>
      </p:sp>
    </p:spTree>
    <p:extLst>
      <p:ext uri="{BB962C8B-B14F-4D97-AF65-F5344CB8AC3E}">
        <p14:creationId xmlns:p14="http://schemas.microsoft.com/office/powerpoint/2010/main" val="1051010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856984" cy="6863417"/>
          </a:xfrm>
          <a:prstGeom prst="rect">
            <a:avLst/>
          </a:prstGeom>
          <a:noFill/>
        </p:spPr>
        <p:txBody>
          <a:bodyPr wrap="square" rtlCol="0">
            <a:spAutoFit/>
          </a:bodyPr>
          <a:lstStyle/>
          <a:p>
            <a:pPr algn="ctr"/>
            <a:r>
              <a:rPr lang="en-US" sz="2800" b="1" dirty="0" smtClean="0">
                <a:solidFill>
                  <a:schemeClr val="accent1"/>
                </a:solidFill>
                <a:latin typeface="Big Caslon"/>
                <a:cs typeface="Big Caslon"/>
              </a:rPr>
              <a:t>(1) END</a:t>
            </a:r>
            <a:r>
              <a:rPr lang="en-US" sz="2800" b="1" dirty="0">
                <a:solidFill>
                  <a:schemeClr val="accent1"/>
                </a:solidFill>
                <a:latin typeface="Big Caslon"/>
                <a:cs typeface="Big Caslon"/>
              </a:rPr>
              <a:t>-OF-LIFE </a:t>
            </a:r>
            <a:r>
              <a:rPr lang="en-US" sz="2800" b="1" dirty="0" smtClean="0">
                <a:solidFill>
                  <a:schemeClr val="accent1"/>
                </a:solidFill>
                <a:latin typeface="Big Caslon"/>
                <a:cs typeface="Big Caslon"/>
              </a:rPr>
              <a:t>DECISIONS</a:t>
            </a:r>
          </a:p>
          <a:p>
            <a:pPr algn="ctr"/>
            <a:r>
              <a:rPr lang="en-US" sz="2800" b="1" dirty="0" smtClean="0">
                <a:solidFill>
                  <a:schemeClr val="accent1"/>
                </a:solidFill>
                <a:latin typeface="Big Caslon"/>
                <a:cs typeface="Big Caslon"/>
              </a:rPr>
              <a:t>PROMISES OF NEUROSCIENCE</a:t>
            </a:r>
          </a:p>
          <a:p>
            <a:pPr algn="just"/>
            <a:endParaRPr lang="en-US" dirty="0" smtClean="0">
              <a:solidFill>
                <a:schemeClr val="tx1">
                  <a:lumMod val="95000"/>
                </a:schemeClr>
              </a:solidFill>
              <a:latin typeface="Constantia" pitchFamily="18" charset="0"/>
            </a:endParaRPr>
          </a:p>
          <a:p>
            <a:pPr algn="just"/>
            <a:r>
              <a:rPr lang="en-US" sz="2000" i="1" dirty="0" smtClean="0">
                <a:solidFill>
                  <a:schemeClr val="tx1">
                    <a:lumMod val="95000"/>
                  </a:schemeClr>
                </a:solidFill>
                <a:latin typeface="Constantia" pitchFamily="18" charset="0"/>
              </a:rPr>
              <a:t>Recent studies indicate that patients who are diagnosed with vegetative states may retain more awareness than their clinical assessments</a:t>
            </a:r>
          </a:p>
          <a:p>
            <a:pPr algn="just"/>
            <a:r>
              <a:rPr lang="en-US" sz="2000" i="1" dirty="0" smtClean="0">
                <a:solidFill>
                  <a:schemeClr val="tx1">
                    <a:lumMod val="95000"/>
                  </a:schemeClr>
                </a:solidFill>
                <a:latin typeface="Constantia" pitchFamily="18" charset="0"/>
              </a:rPr>
              <a:t>suggest….</a:t>
            </a:r>
          </a:p>
          <a:p>
            <a:pPr algn="just"/>
            <a:endParaRPr lang="en-US" i="1" dirty="0" smtClean="0">
              <a:solidFill>
                <a:schemeClr val="tx1">
                  <a:lumMod val="95000"/>
                </a:schemeClr>
              </a:solidFill>
              <a:latin typeface="Constantia" pitchFamily="18" charset="0"/>
            </a:endParaRPr>
          </a:p>
          <a:p>
            <a:pPr algn="just"/>
            <a:r>
              <a:rPr lang="en-US" dirty="0" smtClean="0">
                <a:solidFill>
                  <a:schemeClr val="tx1">
                    <a:lumMod val="95000"/>
                  </a:schemeClr>
                </a:solidFill>
                <a:latin typeface="Constantia" pitchFamily="18" charset="0"/>
              </a:rPr>
              <a:t>(Fisher C.E., </a:t>
            </a:r>
            <a:r>
              <a:rPr lang="en-US" dirty="0" err="1" smtClean="0">
                <a:solidFill>
                  <a:schemeClr val="tx1">
                    <a:lumMod val="95000"/>
                  </a:schemeClr>
                </a:solidFill>
                <a:latin typeface="Constantia" pitchFamily="18" charset="0"/>
              </a:rPr>
              <a:t>Appelbaum</a:t>
            </a:r>
            <a:r>
              <a:rPr lang="en-US" dirty="0" smtClean="0">
                <a:solidFill>
                  <a:schemeClr val="tx1">
                    <a:lumMod val="95000"/>
                  </a:schemeClr>
                </a:solidFill>
                <a:latin typeface="Constantia" pitchFamily="18" charset="0"/>
              </a:rPr>
              <a:t> P.S. (2010). </a:t>
            </a:r>
            <a:r>
              <a:rPr lang="en-US" b="1" dirty="0" smtClean="0">
                <a:solidFill>
                  <a:schemeClr val="tx1">
                    <a:lumMod val="95000"/>
                  </a:schemeClr>
                </a:solidFill>
                <a:latin typeface="Constantia" pitchFamily="18" charset="0"/>
              </a:rPr>
              <a:t>Diagnosing Consciousness: Neuroimaging, Law, and the Vegetative State</a:t>
            </a:r>
            <a:r>
              <a:rPr lang="en-US" dirty="0" smtClean="0">
                <a:solidFill>
                  <a:schemeClr val="tx1">
                    <a:lumMod val="95000"/>
                  </a:schemeClr>
                </a:solidFill>
                <a:latin typeface="Constantia" pitchFamily="18" charset="0"/>
              </a:rPr>
              <a:t>, Journal of Law, Medicine and Ethics)</a:t>
            </a:r>
          </a:p>
          <a:p>
            <a:pPr algn="just"/>
            <a:endParaRPr lang="en-US" i="1" dirty="0" smtClean="0">
              <a:solidFill>
                <a:schemeClr val="tx1">
                  <a:lumMod val="95000"/>
                </a:schemeClr>
              </a:solidFill>
              <a:latin typeface="Constantia" pitchFamily="18" charset="0"/>
            </a:endParaRPr>
          </a:p>
          <a:p>
            <a:pPr algn="just"/>
            <a:endParaRPr lang="en-US" i="1" dirty="0" smtClean="0">
              <a:solidFill>
                <a:schemeClr val="tx1">
                  <a:lumMod val="95000"/>
                </a:schemeClr>
              </a:solidFill>
              <a:latin typeface="Constantia" pitchFamily="18" charset="0"/>
            </a:endParaRPr>
          </a:p>
          <a:p>
            <a:pPr algn="just"/>
            <a:r>
              <a:rPr lang="en-US" sz="2000" i="1" dirty="0" smtClean="0">
                <a:solidFill>
                  <a:schemeClr val="tx1">
                    <a:lumMod val="95000"/>
                  </a:schemeClr>
                </a:solidFill>
                <a:latin typeface="Constantia" pitchFamily="18" charset="0"/>
              </a:rPr>
              <a:t>In several cases, </a:t>
            </a:r>
            <a:r>
              <a:rPr lang="en-US" sz="2000" b="1" i="1" dirty="0" smtClean="0">
                <a:solidFill>
                  <a:schemeClr val="tx1">
                    <a:lumMod val="95000"/>
                  </a:schemeClr>
                </a:solidFill>
                <a:latin typeface="Constantia" pitchFamily="18" charset="0"/>
              </a:rPr>
              <a:t>functional MRI </a:t>
            </a:r>
            <a:r>
              <a:rPr lang="en-US" sz="2000" i="1" dirty="0" smtClean="0">
                <a:solidFill>
                  <a:schemeClr val="tx1">
                    <a:lumMod val="95000"/>
                  </a:schemeClr>
                </a:solidFill>
                <a:latin typeface="Constantia" pitchFamily="18" charset="0"/>
              </a:rPr>
              <a:t>has been used to show that aspects of speech perception, emotional processing, language comprehension and even conscious awareness might be retained in some patients who behaviorally meet all of the criteria that define the </a:t>
            </a:r>
            <a:r>
              <a:rPr lang="en-US" sz="2000" i="1" u="sng" dirty="0" smtClean="0">
                <a:solidFill>
                  <a:schemeClr val="tx1">
                    <a:lumMod val="95000"/>
                  </a:schemeClr>
                </a:solidFill>
                <a:latin typeface="Constantia" pitchFamily="18" charset="0"/>
              </a:rPr>
              <a:t>vegetative state</a:t>
            </a:r>
            <a:r>
              <a:rPr lang="en-US" sz="2000" i="1" dirty="0" smtClean="0">
                <a:solidFill>
                  <a:schemeClr val="tx1">
                    <a:lumMod val="95000"/>
                  </a:schemeClr>
                </a:solidFill>
                <a:latin typeface="Constantia" pitchFamily="18" charset="0"/>
              </a:rPr>
              <a:t>. This work has </a:t>
            </a:r>
            <a:r>
              <a:rPr lang="en-US" sz="2000" b="1" i="1" dirty="0" smtClean="0">
                <a:solidFill>
                  <a:schemeClr val="tx1">
                    <a:lumMod val="95000"/>
                  </a:schemeClr>
                </a:solidFill>
                <a:latin typeface="Constantia" pitchFamily="18" charset="0"/>
              </a:rPr>
              <a:t>profound implications for clinical care, diagnosis, prognosis and </a:t>
            </a:r>
            <a:r>
              <a:rPr lang="en-US" sz="2000" b="1" i="1" u="sng" dirty="0" smtClean="0">
                <a:solidFill>
                  <a:schemeClr val="tx1">
                    <a:lumMod val="95000"/>
                  </a:schemeClr>
                </a:solidFill>
                <a:latin typeface="Constantia" pitchFamily="18" charset="0"/>
              </a:rPr>
              <a:t>medical–legal decision making </a:t>
            </a:r>
            <a:r>
              <a:rPr lang="en-US" sz="2000" i="1" dirty="0" smtClean="0">
                <a:solidFill>
                  <a:schemeClr val="tx1">
                    <a:lumMod val="95000"/>
                  </a:schemeClr>
                </a:solidFill>
                <a:latin typeface="Constantia" pitchFamily="18" charset="0"/>
              </a:rPr>
              <a:t>(relating to the prolongation, or otherwise, of life after severe brain injury), as well as for more basic scientific questions about the nature of consciousness and the neural representation of our own thoughts and intentions.</a:t>
            </a:r>
          </a:p>
          <a:p>
            <a:pPr algn="just"/>
            <a:endParaRPr lang="en-US" i="1" dirty="0" smtClean="0">
              <a:solidFill>
                <a:schemeClr val="tx1">
                  <a:lumMod val="95000"/>
                </a:schemeClr>
              </a:solidFill>
              <a:latin typeface="Constantia" pitchFamily="18" charset="0"/>
            </a:endParaRPr>
          </a:p>
          <a:p>
            <a:pPr algn="just"/>
            <a:r>
              <a:rPr lang="en-US" sz="1600" dirty="0" smtClean="0">
                <a:solidFill>
                  <a:schemeClr val="tx1">
                    <a:lumMod val="95000"/>
                  </a:schemeClr>
                </a:solidFill>
                <a:latin typeface="Constantia" pitchFamily="18" charset="0"/>
              </a:rPr>
              <a:t>(Owen A.M., Coleman M.R., Functional neuroimaging of the vegetative state, Nature Reviews  Neuroscience,  vol. 9, march 2008, 235)</a:t>
            </a:r>
          </a:p>
        </p:txBody>
      </p:sp>
    </p:spTree>
    <p:extLst>
      <p:ext uri="{BB962C8B-B14F-4D97-AF65-F5344CB8AC3E}">
        <p14:creationId xmlns:p14="http://schemas.microsoft.com/office/powerpoint/2010/main" val="26767369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6746875"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179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973</TotalTime>
  <Words>3981</Words>
  <Application>Microsoft Macintosh PowerPoint</Application>
  <PresentationFormat>On-screen Show (4:3)</PresentationFormat>
  <Paragraphs>426</Paragraphs>
  <Slides>63</Slides>
  <Notes>33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Plaza</vt:lpstr>
      <vt:lpstr>NEUROSCIENCE, BEHAVIORAL GENETICS AND THE LAW. </vt:lpstr>
      <vt:lpstr>PowerPoint Presentation</vt:lpstr>
      <vt:lpstr>Why   NEUROSCIENCE and  LAW ? </vt:lpstr>
      <vt:lpstr>PowerPoint Presentation</vt:lpstr>
      <vt:lpstr>PowerPoint Presentation</vt:lpstr>
      <vt:lpstr>PowerPoint Presentation</vt:lpstr>
      <vt:lpstr>TODAY’S OUTLINE Possible impacts of Neuroscience on the Law</vt:lpstr>
      <vt:lpstr>PowerPoint Presentation</vt:lpstr>
      <vt:lpstr>PowerPoint Presentation</vt:lpstr>
      <vt:lpstr>PowerPoint Presentation</vt:lpstr>
      <vt:lpstr>2) Neuroscience and Pain Assessment</vt:lpstr>
      <vt:lpstr>David Foster Wallace “Consider the lobster”</vt:lpstr>
      <vt:lpstr>Health Care Costs of Chronic Pain in the US  Source: National Research Council – Washington DC – </vt:lpstr>
      <vt:lpstr>Psychological Aspects</vt:lpstr>
      <vt:lpstr>Chronic Pain</vt:lpstr>
      <vt:lpstr>PowerPoint Presentation</vt:lpstr>
      <vt:lpstr>PowerPoint Presentation</vt:lpstr>
      <vt:lpstr>Malingering</vt:lpstr>
      <vt:lpstr>The root of the problem</vt:lpstr>
      <vt:lpstr>Neuroscientific attempts to measure pain </vt:lpstr>
      <vt:lpstr>PowerPoint Presentation</vt:lpstr>
      <vt:lpstr>Limitations of the Apkarian’s patent</vt:lpstr>
      <vt:lpstr>Future demonstrative techniques Pain and Suffering Cases?</vt:lpstr>
      <vt:lpstr>PowerPoint Presentation</vt:lpstr>
      <vt:lpstr>PowerPoint Presentation</vt:lpstr>
      <vt:lpstr>PowerPoint Presentation</vt:lpstr>
      <vt:lpstr>Before analyzing cases…. Some legal basics for non-lawyers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Brian Dugan Case –  Chicago 2009</vt:lpstr>
      <vt:lpstr>The Brian Dugan Case - Remarks</vt:lpstr>
      <vt:lpstr>PowerPoint Presentation</vt:lpstr>
      <vt:lpstr>Questions about memory: how can we explore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Albertani case: the factual background</vt:lpstr>
      <vt:lpstr>The experts’ opinion</vt:lpstr>
      <vt:lpstr>PowerPoint Presentation</vt:lpstr>
      <vt:lpstr>BUT  ..many doubts surround this method</vt:lpstr>
      <vt:lpstr>VBM (Voxel-Based Morphometry)</vt:lpstr>
      <vt:lpstr>MAOA Genetic Test</vt:lpstr>
      <vt:lpstr>Judicial Decision and Sentence</vt:lpstr>
      <vt:lpstr>Decision and Sentence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BEHAVIORAL GENETICS AND THE LAW. Pitfalls for the media</dc:title>
  <dc:creator>Barbara Bottalico</dc:creator>
  <cp:lastModifiedBy>Barbara Bottalico</cp:lastModifiedBy>
  <cp:revision>63</cp:revision>
  <dcterms:created xsi:type="dcterms:W3CDTF">2013-05-22T16:11:29Z</dcterms:created>
  <dcterms:modified xsi:type="dcterms:W3CDTF">2013-05-28T10:00:53Z</dcterms:modified>
</cp:coreProperties>
</file>