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304" r:id="rId3"/>
    <p:sldId id="258" r:id="rId4"/>
    <p:sldId id="303" r:id="rId5"/>
    <p:sldId id="305" r:id="rId6"/>
    <p:sldId id="29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02" autoAdjust="0"/>
    <p:restoredTop sz="95324" autoAdjust="0"/>
  </p:normalViewPr>
  <p:slideViewPr>
    <p:cSldViewPr snapToGrid="0" snapToObjects="1">
      <p:cViewPr varScale="1">
        <p:scale>
          <a:sx n="64" d="100"/>
          <a:sy n="64" d="100"/>
        </p:scale>
        <p:origin x="-2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553D1-AACB-2B4E-866A-E9D3562ABA89}" type="datetime1">
              <a:rPr lang="en-US" smtClean="0"/>
              <a:t>6/5/13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pippo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998E-8B63-0D41-9EA0-3F6537F3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471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70964-DCE9-0B46-AEC0-36DCDDFFB8F0}" type="datetime1">
              <a:rPr lang="en-US" smtClean="0"/>
              <a:t>6/5/13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pippo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908A9-4ECC-F44F-BB38-95892BF46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590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59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2459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2459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lari@cern.ch" TargetMode="Externa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3" y="1371600"/>
            <a:ext cx="9039047" cy="1927225"/>
          </a:xfrm>
        </p:spPr>
        <p:txBody>
          <a:bodyPr/>
          <a:lstStyle/>
          <a:p>
            <a:pPr algn="ctr"/>
            <a:r>
              <a:rPr lang="en-US" sz="3000" b="1" dirty="0" err="1" smtClean="0">
                <a:solidFill>
                  <a:schemeClr val="accent2"/>
                </a:solidFill>
              </a:rPr>
              <a:t>Fondamenti</a:t>
            </a:r>
            <a:r>
              <a:rPr lang="en-US" sz="3000" b="1" dirty="0" smtClean="0">
                <a:solidFill>
                  <a:schemeClr val="accent2"/>
                </a:solidFill>
              </a:rPr>
              <a:t> di Project Management  E PIANIFICAZIONE OPERAZIONALE </a:t>
            </a:r>
            <a:br>
              <a:rPr lang="en-US" sz="3000" b="1" dirty="0" smtClean="0">
                <a:solidFill>
                  <a:schemeClr val="accent2"/>
                </a:solidFill>
              </a:rPr>
            </a:br>
            <a:r>
              <a:rPr lang="en-US" sz="3000" b="1" dirty="0" smtClean="0">
                <a:solidFill>
                  <a:schemeClr val="accent2"/>
                </a:solidFill>
              </a:rPr>
              <a:t>PER la </a:t>
            </a:r>
            <a:r>
              <a:rPr lang="en-US" sz="3000" b="1" dirty="0" err="1" smtClean="0">
                <a:solidFill>
                  <a:schemeClr val="accent2"/>
                </a:solidFill>
              </a:rPr>
              <a:t>Gestione</a:t>
            </a:r>
            <a:r>
              <a:rPr lang="en-US" sz="3000" b="1" dirty="0" smtClean="0">
                <a:solidFill>
                  <a:schemeClr val="accent2"/>
                </a:solidFill>
              </a:rPr>
              <a:t> DI PROGETTI DI RICERCA</a:t>
            </a:r>
            <a:endParaRPr lang="en-US" sz="3000" b="1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1697" y="3504646"/>
            <a:ext cx="7913430" cy="280361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it-IT" i="1" dirty="0" smtClean="0"/>
              <a:t>Luisella Lari</a:t>
            </a:r>
          </a:p>
          <a:p>
            <a:pPr algn="ctr"/>
            <a:r>
              <a:rPr lang="it-IT" dirty="0" smtClean="0">
                <a:solidFill>
                  <a:srgbClr val="3366FF"/>
                </a:solidFill>
                <a:hlinkClick r:id="rId2"/>
              </a:rPr>
              <a:t>llari@cern.ch</a:t>
            </a:r>
            <a:endParaRPr lang="it-IT" dirty="0" smtClean="0">
              <a:solidFill>
                <a:srgbClr val="3366FF"/>
              </a:solidFill>
            </a:endParaRPr>
          </a:p>
          <a:p>
            <a:pPr algn="ctr"/>
            <a:endParaRPr lang="it-IT" dirty="0" smtClean="0">
              <a:solidFill>
                <a:srgbClr val="3366FF"/>
              </a:solidFill>
            </a:endParaRPr>
          </a:p>
          <a:p>
            <a:pPr algn="ctr"/>
            <a:r>
              <a:rPr lang="en-US" i="1" dirty="0" err="1" smtClean="0"/>
              <a:t>Corso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 smtClean="0"/>
              <a:t> INFN inter-</a:t>
            </a:r>
            <a:r>
              <a:rPr lang="en-US" i="1" dirty="0" err="1" smtClean="0"/>
              <a:t>struttura</a:t>
            </a:r>
            <a:r>
              <a:rPr lang="en-US" i="1" dirty="0" smtClean="0"/>
              <a:t>: </a:t>
            </a:r>
          </a:p>
          <a:p>
            <a:pPr algn="ctr"/>
            <a:r>
              <a:rPr lang="en-US" i="1" dirty="0" err="1" smtClean="0"/>
              <a:t>Sezioni</a:t>
            </a:r>
            <a:r>
              <a:rPr lang="en-US" i="1" dirty="0" smtClean="0"/>
              <a:t> di Bologna, Ferrara, LNGS, Perugia e Pisa.</a:t>
            </a:r>
            <a:endParaRPr lang="it-IT" i="1" dirty="0" smtClean="0"/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6-7 </a:t>
            </a:r>
            <a:r>
              <a:rPr lang="it-IT" dirty="0" err="1" smtClean="0"/>
              <a:t>June</a:t>
            </a:r>
            <a:r>
              <a:rPr lang="it-IT" dirty="0" smtClean="0"/>
              <a:t> 2013 - </a:t>
            </a:r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835" y="0"/>
            <a:ext cx="1789597" cy="142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42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928" y="533399"/>
            <a:ext cx="7236762" cy="5748943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727135" y="1626012"/>
            <a:ext cx="4529163" cy="990600"/>
          </a:xfrm>
        </p:spPr>
        <p:txBody>
          <a:bodyPr/>
          <a:lstStyle/>
          <a:p>
            <a:r>
              <a:rPr lang="en-US" dirty="0" smtClean="0"/>
              <a:t>Welcome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597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323" y="2075263"/>
            <a:ext cx="4605849" cy="29675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0591"/>
            <a:ext cx="5276184" cy="30630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i="1" dirty="0" smtClean="0"/>
              <a:t>I </a:t>
            </a:r>
            <a:r>
              <a:rPr lang="en-US" i="1" dirty="0"/>
              <a:t>would like to thank Prof. </a:t>
            </a:r>
            <a:r>
              <a:rPr lang="en-US" b="1" i="1" dirty="0"/>
              <a:t>P</a:t>
            </a:r>
            <a:r>
              <a:rPr lang="en-US" b="1" i="1" dirty="0" smtClean="0"/>
              <a:t>. </a:t>
            </a:r>
            <a:r>
              <a:rPr lang="en-US" b="1" i="1" dirty="0" err="1" smtClean="0"/>
              <a:t>Bonnal</a:t>
            </a:r>
            <a:r>
              <a:rPr lang="en-US" i="1" dirty="0"/>
              <a:t>, senior project engineer in the Office of the Director of Accelerators and Technology at CERN for his expert in-the-field support </a:t>
            </a:r>
            <a:r>
              <a:rPr lang="en-US" i="1" dirty="0" smtClean="0"/>
              <a:t>and collaboration </a:t>
            </a:r>
            <a:r>
              <a:rPr lang="en-US" i="1" dirty="0"/>
              <a:t>in preparing the course lectures</a:t>
            </a:r>
            <a:r>
              <a:rPr lang="en-US" i="1" dirty="0" smtClean="0"/>
              <a:t>.</a:t>
            </a:r>
          </a:p>
          <a:p>
            <a:pPr marL="0" indent="0" algn="just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41458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Original Timetable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684405"/>
              </p:ext>
            </p:extLst>
          </p:nvPr>
        </p:nvGraphicFramePr>
        <p:xfrm>
          <a:off x="389353" y="1332836"/>
          <a:ext cx="8297447" cy="2595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52270"/>
                <a:gridCol w="1552270"/>
                <a:gridCol w="519290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June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C0504D"/>
                          </a:solidFill>
                        </a:rPr>
                        <a:t>9h00 – 9h20</a:t>
                      </a:r>
                      <a:endParaRPr lang="en-US" sz="1500" i="1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accent2"/>
                          </a:solidFill>
                        </a:rPr>
                        <a:t>Introductio</a:t>
                      </a:r>
                      <a:r>
                        <a:rPr lang="en-US" i="1" baseline="0" dirty="0" smtClean="0">
                          <a:solidFill>
                            <a:schemeClr val="accent2"/>
                          </a:solidFill>
                        </a:rPr>
                        <a:t>n to the course</a:t>
                      </a:r>
                      <a:endParaRPr lang="en-US" i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smtClean="0"/>
                        <a:t>9h20</a:t>
                      </a:r>
                      <a:r>
                        <a:rPr lang="en-US" sz="1500" i="1" baseline="0" smtClean="0"/>
                        <a:t> – 11h40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Introduction to PM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11h40 – 13h00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PM </a:t>
                      </a:r>
                      <a:r>
                        <a:rPr lang="en-US" smtClean="0"/>
                        <a:t>for Scientific</a:t>
                      </a:r>
                      <a:r>
                        <a:rPr lang="en-US" baseline="0" smtClean="0"/>
                        <a:t> Project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chemeClr val="accent4"/>
                          </a:solidFill>
                        </a:rPr>
                        <a:t>13h00</a:t>
                      </a:r>
                      <a:r>
                        <a:rPr lang="en-US" sz="1500" i="1" baseline="0" dirty="0" smtClean="0">
                          <a:solidFill>
                            <a:schemeClr val="accent4"/>
                          </a:solidFill>
                        </a:rPr>
                        <a:t> – 14h00 </a:t>
                      </a:r>
                      <a:endParaRPr lang="en-US" sz="1500" i="1" dirty="0" smtClean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accent4"/>
                          </a:solidFill>
                        </a:rPr>
                        <a:t>Lunch</a:t>
                      </a:r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14h00 – 15h00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Initialization &amp; Scoping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15h00 – 18h00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Planning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84762"/>
              </p:ext>
            </p:extLst>
          </p:nvPr>
        </p:nvGraphicFramePr>
        <p:xfrm>
          <a:off x="389353" y="4160496"/>
          <a:ext cx="8297447" cy="222504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552270"/>
                <a:gridCol w="1552270"/>
                <a:gridCol w="519290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 June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9h00</a:t>
                      </a:r>
                      <a:r>
                        <a:rPr lang="en-US" sz="1500" baseline="0" dirty="0" smtClean="0"/>
                        <a:t> – 11h00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Costing and Resource Planning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11h40 – 13h00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Controlling and Closing Projects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13h00</a:t>
                      </a:r>
                      <a:r>
                        <a:rPr lang="en-US" sz="1500" baseline="0" dirty="0" smtClean="0"/>
                        <a:t> – 14h00 </a:t>
                      </a:r>
                      <a:endParaRPr lang="en-US" sz="1500" i="1" dirty="0" smtClean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500" dirty="0" smtClean="0"/>
                        <a:t>Lunch</a:t>
                      </a:r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14h00 – 16h00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 &amp; Exercises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15h00 – 18h00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Seminars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LHC Main Ring Project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03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Actual Timetable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040324"/>
              </p:ext>
            </p:extLst>
          </p:nvPr>
        </p:nvGraphicFramePr>
        <p:xfrm>
          <a:off x="389353" y="1332836"/>
          <a:ext cx="8297447" cy="2595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52270"/>
                <a:gridCol w="1552270"/>
                <a:gridCol w="519290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June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C0504D"/>
                          </a:solidFill>
                        </a:rPr>
                        <a:t>9h00 – 9h20</a:t>
                      </a:r>
                      <a:endParaRPr lang="en-US" sz="1500" i="1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accent2"/>
                          </a:solidFill>
                        </a:rPr>
                        <a:t>Introductio</a:t>
                      </a:r>
                      <a:r>
                        <a:rPr lang="en-US" i="1" baseline="0" dirty="0" smtClean="0">
                          <a:solidFill>
                            <a:schemeClr val="accent2"/>
                          </a:solidFill>
                        </a:rPr>
                        <a:t>n to the course</a:t>
                      </a:r>
                      <a:endParaRPr lang="en-US" i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smtClean="0"/>
                        <a:t>9h20</a:t>
                      </a:r>
                      <a:r>
                        <a:rPr lang="en-US" sz="1500" i="1" baseline="0" smtClean="0"/>
                        <a:t> – 11h40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Introduction to PM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11h40 – 13h00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PM for Research</a:t>
                      </a:r>
                      <a:r>
                        <a:rPr lang="en-US" baseline="0" dirty="0" smtClean="0"/>
                        <a:t> Project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13h00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14h00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Lunch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14h00 – 15h00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Initialization &amp; Scoping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15h00 – 18h00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Planning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78781"/>
              </p:ext>
            </p:extLst>
          </p:nvPr>
        </p:nvGraphicFramePr>
        <p:xfrm>
          <a:off x="389353" y="4160496"/>
          <a:ext cx="8297447" cy="222504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552270"/>
                <a:gridCol w="1552270"/>
                <a:gridCol w="519290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 June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9h00</a:t>
                      </a:r>
                      <a:r>
                        <a:rPr lang="en-US" sz="1500" baseline="0" dirty="0" smtClean="0"/>
                        <a:t> – 11h00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Costing and Resource Planning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11h40 – 13h00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Controlling and Closing Projects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13h00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14h00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Lunch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14h00 – 16h00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 &amp; Exercises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15h00 – 18h00</a:t>
                      </a:r>
                      <a:endParaRPr lang="en-US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Seminars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LHC Main Ring Project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>
          <a:xfrm flipV="1">
            <a:off x="4252926" y="2456597"/>
            <a:ext cx="1144697" cy="467923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41190" y="2739854"/>
            <a:ext cx="149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Scientific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553070" y="5600364"/>
            <a:ext cx="2345881" cy="467924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433482" y="2113533"/>
            <a:ext cx="125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E46C0A"/>
                </a:solidFill>
              </a:rPr>
              <a:t>Exercise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33482" y="3214552"/>
            <a:ext cx="125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E46C0A"/>
                </a:solidFill>
              </a:rPr>
              <a:t>Exercise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33482" y="3600596"/>
            <a:ext cx="125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E46C0A"/>
                </a:solidFill>
              </a:rPr>
              <a:t>Exercise</a:t>
            </a:r>
            <a:endParaRPr lang="en-US" b="1" dirty="0">
              <a:solidFill>
                <a:srgbClr val="E46C0A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4825274" y="4906834"/>
            <a:ext cx="1144697" cy="467923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302420" y="5415698"/>
            <a:ext cx="2168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Closing Projects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33482" y="4941827"/>
            <a:ext cx="125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Exercise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865311" y="2456597"/>
            <a:ext cx="1821489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865311" y="3544843"/>
            <a:ext cx="1821489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6865311" y="3928716"/>
            <a:ext cx="1821489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865311" y="5276871"/>
            <a:ext cx="1821489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382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5350886" cy="47650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Paper copies of the theoretical and interactive lectures.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You can find in the USB driver all the </a:t>
            </a:r>
            <a:r>
              <a:rPr lang="en-US" dirty="0" smtClean="0">
                <a:solidFill>
                  <a:schemeClr val="accent1"/>
                </a:solidFill>
              </a:rPr>
              <a:t>[Ref in blue] </a:t>
            </a:r>
            <a:r>
              <a:rPr lang="en-US" dirty="0" smtClean="0">
                <a:solidFill>
                  <a:srgbClr val="000000"/>
                </a:solidFill>
              </a:rPr>
              <a:t>listed in the lectures.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Some exercises on major topics complete the lectures.</a:t>
            </a:r>
          </a:p>
          <a:p>
            <a:pPr marL="457200" indent="-457200" algn="just">
              <a:buFont typeface="+mj-lt"/>
              <a:buAutoNum type="arabicPeriod"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INFN inter-</a:t>
            </a:r>
            <a:r>
              <a:rPr lang="en-US" dirty="0" err="1" smtClean="0"/>
              <a:t>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086" y="2553850"/>
            <a:ext cx="2959622" cy="249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6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9515</TotalTime>
  <Words>359</Words>
  <Application>Microsoft Macintosh PowerPoint</Application>
  <PresentationFormat>On-screen Show (4:3)</PresentationFormat>
  <Paragraphs>105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Fondamenti di Project Management  E PIANIFICAZIONE OPERAZIONALE  PER la Gestione DI PROGETTI DI RICERCA</vt:lpstr>
      <vt:lpstr>Welcome !</vt:lpstr>
      <vt:lpstr>Acknowledgments</vt:lpstr>
      <vt:lpstr>Original Timetable</vt:lpstr>
      <vt:lpstr>Actual Timetable</vt:lpstr>
      <vt:lpstr>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di Project Management  E PIANIFICAZIONE OPERAZIONALE  PER la Gestione DI PROGETTI DI RICERCA</dc:title>
  <dc:creator>Luisella Lari</dc:creator>
  <cp:lastModifiedBy>Luisella Lari</cp:lastModifiedBy>
  <cp:revision>166</cp:revision>
  <cp:lastPrinted>2013-06-05T00:20:20Z</cp:lastPrinted>
  <dcterms:created xsi:type="dcterms:W3CDTF">2013-03-24T19:55:28Z</dcterms:created>
  <dcterms:modified xsi:type="dcterms:W3CDTF">2013-06-05T01:35:35Z</dcterms:modified>
</cp:coreProperties>
</file>