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7" r:id="rId4"/>
    <p:sldId id="260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76" r:id="rId13"/>
    <p:sldId id="277" r:id="rId14"/>
    <p:sldId id="275" r:id="rId15"/>
    <p:sldId id="263" r:id="rId16"/>
    <p:sldId id="269" r:id="rId17"/>
    <p:sldId id="270" r:id="rId18"/>
    <p:sldId id="271" r:id="rId19"/>
    <p:sldId id="272" r:id="rId20"/>
    <p:sldId id="273" r:id="rId21"/>
    <p:sldId id="274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 varScale="1">
        <p:scale>
          <a:sx n="120" d="100"/>
          <a:sy n="120" d="100"/>
        </p:scale>
        <p:origin x="-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3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lari@cern.ch" TargetMode="Externa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20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3" y="1371600"/>
            <a:ext cx="9039047" cy="1927225"/>
          </a:xfrm>
        </p:spPr>
        <p:txBody>
          <a:bodyPr/>
          <a:lstStyle/>
          <a:p>
            <a:pPr algn="ctr"/>
            <a:r>
              <a:rPr lang="en-US" sz="3000" b="1" dirty="0" err="1" smtClean="0">
                <a:solidFill>
                  <a:schemeClr val="accent2"/>
                </a:solidFill>
              </a:rPr>
              <a:t>Fondamenti</a:t>
            </a:r>
            <a:r>
              <a:rPr lang="en-US" sz="3000" b="1" dirty="0" smtClean="0">
                <a:solidFill>
                  <a:schemeClr val="accent2"/>
                </a:solidFill>
              </a:rPr>
              <a:t> di Project Management  E PIANIFICAZIONE OPERAZIONALE 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r>
              <a:rPr lang="en-US" sz="3000" b="1" dirty="0" smtClean="0">
                <a:solidFill>
                  <a:schemeClr val="accent2"/>
                </a:solidFill>
              </a:rPr>
              <a:t>PER la </a:t>
            </a:r>
            <a:r>
              <a:rPr lang="en-US" sz="3000" b="1" dirty="0" err="1" smtClean="0">
                <a:solidFill>
                  <a:schemeClr val="accent2"/>
                </a:solidFill>
              </a:rPr>
              <a:t>Gestione</a:t>
            </a:r>
            <a:r>
              <a:rPr lang="en-US" sz="3000" b="1" dirty="0" smtClean="0">
                <a:solidFill>
                  <a:schemeClr val="accent2"/>
                </a:solidFill>
              </a:rPr>
              <a:t> DI PROGETTI DI RICERCA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1697" y="3504646"/>
            <a:ext cx="7913430" cy="28036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i="1" dirty="0" smtClean="0"/>
              <a:t>Luisella Lari</a:t>
            </a:r>
          </a:p>
          <a:p>
            <a:pPr algn="ctr"/>
            <a:r>
              <a:rPr lang="it-IT" dirty="0" smtClean="0">
                <a:solidFill>
                  <a:srgbClr val="3366FF"/>
                </a:solidFill>
                <a:hlinkClick r:id="rId2"/>
              </a:rPr>
              <a:t>llari@cern.ch</a:t>
            </a:r>
            <a:endParaRPr lang="it-IT" dirty="0" smtClean="0">
              <a:solidFill>
                <a:srgbClr val="3366FF"/>
              </a:solidFill>
            </a:endParaRPr>
          </a:p>
          <a:p>
            <a:pPr algn="ctr"/>
            <a:endParaRPr lang="it-IT" dirty="0" smtClean="0">
              <a:solidFill>
                <a:srgbClr val="3366FF"/>
              </a:solidFill>
            </a:endParaRPr>
          </a:p>
          <a:p>
            <a:pPr algn="ctr"/>
            <a:r>
              <a:rPr lang="en-US" i="1" dirty="0" err="1" smtClean="0"/>
              <a:t>Corso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 smtClean="0"/>
              <a:t> INFN inter-</a:t>
            </a:r>
            <a:r>
              <a:rPr lang="en-US" i="1" dirty="0" err="1" smtClean="0"/>
              <a:t>struttura</a:t>
            </a:r>
            <a:r>
              <a:rPr lang="en-US" i="1" dirty="0" smtClean="0"/>
              <a:t>: </a:t>
            </a:r>
          </a:p>
          <a:p>
            <a:pPr algn="ctr"/>
            <a:r>
              <a:rPr lang="en-US" i="1" dirty="0" err="1" smtClean="0"/>
              <a:t>Sezioni</a:t>
            </a:r>
            <a:r>
              <a:rPr lang="en-US" i="1" dirty="0" smtClean="0"/>
              <a:t> di Bologna, Ferrara, LNGS, Perugia e Pisa.</a:t>
            </a:r>
            <a:endParaRPr lang="it-IT" i="1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6-7 </a:t>
            </a:r>
            <a:r>
              <a:rPr lang="it-IT" dirty="0" err="1" smtClean="0"/>
              <a:t>June</a:t>
            </a:r>
            <a:r>
              <a:rPr lang="it-IT" dirty="0" smtClean="0"/>
              <a:t> 2013 - </a:t>
            </a:r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5" y="0"/>
            <a:ext cx="1789597" cy="14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4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5813" y="1524000"/>
            <a:ext cx="4272643" cy="4862241"/>
            <a:chOff x="1273629" y="2369500"/>
            <a:chExt cx="3770086" cy="41369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3629" y="2369500"/>
              <a:ext cx="3770086" cy="403311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000828" y="5885543"/>
              <a:ext cx="14441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b="1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8200" y="5633784"/>
              <a:ext cx="614464" cy="87267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937328" y="5919895"/>
              <a:ext cx="1641928" cy="366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/>
                <a:t>Roadmap</a:t>
              </a:r>
              <a:endParaRPr lang="en-US" sz="2200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</a:t>
            </a:r>
            <a:r>
              <a:rPr lang="en-US" i="1" dirty="0" smtClean="0"/>
              <a:t>phase (5/6)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923643" y="1811303"/>
            <a:ext cx="3084286" cy="4157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200" dirty="0" smtClean="0">
                <a:solidFill>
                  <a:schemeClr val="accent4"/>
                </a:solidFill>
              </a:rPr>
              <a:t>Project Board or </a:t>
            </a:r>
          </a:p>
          <a:p>
            <a:pPr marL="0" indent="0" algn="ctr">
              <a:buNone/>
            </a:pPr>
            <a:r>
              <a:rPr lang="en-US" sz="2200" dirty="0">
                <a:solidFill>
                  <a:schemeClr val="accent4"/>
                </a:solidFill>
              </a:rPr>
              <a:t>Strategic/Steering </a:t>
            </a:r>
            <a:endParaRPr lang="en-US" sz="2200" dirty="0" smtClean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en-US" sz="2200" dirty="0" smtClean="0">
                <a:solidFill>
                  <a:schemeClr val="accent4"/>
                </a:solidFill>
              </a:rPr>
              <a:t>Board</a:t>
            </a:r>
            <a:r>
              <a:rPr lang="en-US" sz="2200" dirty="0">
                <a:solidFill>
                  <a:schemeClr val="accent4"/>
                </a:solidFill>
              </a:rPr>
              <a:t>/</a:t>
            </a:r>
            <a:r>
              <a:rPr lang="en-US" sz="2200" dirty="0" smtClean="0">
                <a:solidFill>
                  <a:schemeClr val="accent4"/>
                </a:solidFill>
              </a:rPr>
              <a:t>Committee</a:t>
            </a:r>
          </a:p>
          <a:p>
            <a:pPr marL="0" indent="0" algn="ctr">
              <a:buNone/>
            </a:pPr>
            <a:endParaRPr lang="en-US" sz="2200" dirty="0">
              <a:solidFill>
                <a:schemeClr val="accent4"/>
              </a:solidFill>
            </a:endParaRPr>
          </a:p>
          <a:p>
            <a:pPr algn="just"/>
            <a:r>
              <a:rPr lang="en-US" sz="1900" dirty="0"/>
              <a:t>Ensure the strategic management of the </a:t>
            </a:r>
            <a:r>
              <a:rPr lang="en-US" sz="1900" dirty="0" smtClean="0"/>
              <a:t>project;</a:t>
            </a:r>
          </a:p>
          <a:p>
            <a:pPr algn="just"/>
            <a:r>
              <a:rPr lang="en-US" sz="1900" dirty="0" smtClean="0"/>
              <a:t>Is </a:t>
            </a:r>
            <a:r>
              <a:rPr lang="en-US" sz="1900" dirty="0"/>
              <a:t>ultimately responsible </a:t>
            </a:r>
            <a:r>
              <a:rPr lang="en-US" sz="1900" dirty="0" err="1"/>
              <a:t>w.r.t</a:t>
            </a:r>
            <a:r>
              <a:rPr lang="en-US" sz="1900" dirty="0"/>
              <a:t>. </a:t>
            </a:r>
            <a:r>
              <a:rPr lang="en-US" sz="1900" dirty="0" smtClean="0"/>
              <a:t>successful completion;</a:t>
            </a:r>
          </a:p>
          <a:p>
            <a:pPr algn="just"/>
            <a:r>
              <a:rPr lang="en-US" sz="1900" dirty="0" smtClean="0"/>
              <a:t>Guarantee </a:t>
            </a:r>
            <a:r>
              <a:rPr lang="en-US" sz="1900" dirty="0"/>
              <a:t>the acquisition and availability of </a:t>
            </a:r>
            <a:r>
              <a:rPr lang="en-US" sz="1900" dirty="0" smtClean="0"/>
              <a:t>resources;</a:t>
            </a:r>
          </a:p>
          <a:p>
            <a:pPr algn="just"/>
            <a:r>
              <a:rPr lang="en-US" sz="1900" dirty="0" smtClean="0"/>
              <a:t>In </a:t>
            </a:r>
            <a:r>
              <a:rPr lang="en-US" sz="1900" dirty="0"/>
              <a:t>case if conflicts, </a:t>
            </a:r>
            <a:r>
              <a:rPr lang="en-US" sz="1900" dirty="0" smtClean="0"/>
              <a:t>arbitrate;</a:t>
            </a:r>
            <a:endParaRPr lang="en-US" sz="1900" dirty="0" smtClean="0">
              <a:solidFill>
                <a:schemeClr val="accent4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chemeClr val="accent4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chemeClr val="accent4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4147956" y="3489518"/>
            <a:ext cx="1775687" cy="125483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1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523" y="2340426"/>
            <a:ext cx="1484854" cy="11157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65" y="2276929"/>
            <a:ext cx="1257426" cy="127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phase </a:t>
            </a:r>
            <a:r>
              <a:rPr lang="en-US" i="1" dirty="0" smtClean="0"/>
              <a:t>(6/6)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1524000"/>
            <a:ext cx="8514443" cy="5261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From Proposal to CDR </a:t>
            </a:r>
            <a:r>
              <a:rPr lang="en-US" sz="2500" dirty="0" smtClean="0">
                <a:solidFill>
                  <a:srgbClr val="000000"/>
                </a:solidFill>
                <a:sym typeface="Wingdings"/>
              </a:rPr>
              <a:t> adding constraints to the project </a:t>
            </a: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77252" y="2394197"/>
            <a:ext cx="1134217" cy="1083128"/>
            <a:chOff x="66840" y="5346699"/>
            <a:chExt cx="1134217" cy="108312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49059" y="2361563"/>
            <a:ext cx="1184163" cy="1083128"/>
            <a:chOff x="1004419" y="5346699"/>
            <a:chExt cx="1184163" cy="10831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89833" y="2361563"/>
            <a:ext cx="1108843" cy="1016000"/>
            <a:chOff x="1389498" y="4078853"/>
            <a:chExt cx="1108843" cy="10160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18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7" name="Right Arrow 6"/>
          <p:cNvSpPr/>
          <p:nvPr/>
        </p:nvSpPr>
        <p:spPr>
          <a:xfrm>
            <a:off x="2425630" y="2703286"/>
            <a:ext cx="752929" cy="3628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174751" y="2703286"/>
            <a:ext cx="752929" cy="3628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5398" y="2308700"/>
            <a:ext cx="977278" cy="1147488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4844143"/>
            <a:ext cx="8229600" cy="13214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US" sz="4000" dirty="0" smtClean="0"/>
          </a:p>
          <a:p>
            <a:pPr marL="0" indent="0" algn="ctr">
              <a:buFont typeface="Arial" pitchFamily="34" charset="0"/>
              <a:buNone/>
            </a:pPr>
            <a:r>
              <a:rPr lang="en-US" sz="4000" dirty="0" smtClean="0"/>
              <a:t>Exercise Lecture 3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1524" y="3818238"/>
            <a:ext cx="1793227" cy="178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5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1524000"/>
            <a:ext cx="8514443" cy="4789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1. Executive summary (to the attention of…)</a:t>
            </a:r>
            <a:endParaRPr lang="en-US" sz="25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500" dirty="0" smtClean="0"/>
              <a:t>2. Initial Situation (i.e. the problem statement)</a:t>
            </a:r>
          </a:p>
          <a:p>
            <a:pPr marL="0" indent="0">
              <a:buNone/>
            </a:pPr>
            <a:r>
              <a:rPr lang="en-US" sz="2500" dirty="0" smtClean="0"/>
              <a:t>3. Aim and objective of the proposed project</a:t>
            </a:r>
          </a:p>
          <a:p>
            <a:pPr marL="0" indent="0">
              <a:buNone/>
            </a:pPr>
            <a:r>
              <a:rPr lang="en-US" sz="2500" dirty="0" smtClean="0"/>
              <a:t>4. Possible solutions</a:t>
            </a:r>
          </a:p>
          <a:p>
            <a:pPr marL="0" indent="0">
              <a:buNone/>
            </a:pPr>
            <a:r>
              <a:rPr lang="en-US" sz="2500" dirty="0" smtClean="0"/>
              <a:t>5. A priori preferred solution</a:t>
            </a:r>
          </a:p>
          <a:p>
            <a:pPr lvl="1"/>
            <a:r>
              <a:rPr lang="en-US" sz="2100" dirty="0" smtClean="0"/>
              <a:t>Description</a:t>
            </a:r>
          </a:p>
          <a:p>
            <a:pPr lvl="1"/>
            <a:r>
              <a:rPr lang="en-US" sz="2100" dirty="0" smtClean="0"/>
              <a:t>Identification of the main Stakeholders </a:t>
            </a:r>
          </a:p>
          <a:p>
            <a:pPr lvl="1"/>
            <a:r>
              <a:rPr lang="en-US" sz="2100" dirty="0" smtClean="0"/>
              <a:t>Phase, organization, draft WBS/plan</a:t>
            </a:r>
          </a:p>
          <a:p>
            <a:pPr lvl="1"/>
            <a:r>
              <a:rPr lang="en-US" sz="2100" dirty="0" smtClean="0"/>
              <a:t>Resource required</a:t>
            </a:r>
          </a:p>
          <a:p>
            <a:pPr lvl="1"/>
            <a:r>
              <a:rPr lang="en-US" sz="2100" dirty="0" smtClean="0"/>
              <a:t>Outcomes and benefits</a:t>
            </a:r>
          </a:p>
          <a:p>
            <a:pPr marL="0" indent="0">
              <a:buNone/>
            </a:pPr>
            <a:r>
              <a:rPr lang="en-US" sz="2500" dirty="0" smtClean="0"/>
              <a:t>6. Major risks identification</a:t>
            </a: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i="1" dirty="0" smtClean="0"/>
              <a:t>Proposal doc typical contents 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4124" y="533400"/>
            <a:ext cx="1134217" cy="1083128"/>
            <a:chOff x="66840" y="5346699"/>
            <a:chExt cx="1134217" cy="10831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84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1524000"/>
            <a:ext cx="8514443" cy="24111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1. To 6. </a:t>
            </a:r>
            <a:r>
              <a:rPr lang="en-US" sz="2500" dirty="0" smtClean="0">
                <a:solidFill>
                  <a:srgbClr val="000000"/>
                </a:solidFill>
                <a:sym typeface="Wingdings"/>
              </a:rPr>
              <a:t> as Proposal</a:t>
            </a:r>
          </a:p>
          <a:p>
            <a:pPr marL="0" indent="0">
              <a:buNone/>
            </a:pPr>
            <a:r>
              <a:rPr lang="en-US" sz="2500" dirty="0" smtClean="0">
                <a:solidFill>
                  <a:srgbClr val="000000"/>
                </a:solidFill>
                <a:sym typeface="Wingdings"/>
              </a:rPr>
              <a:t>7. Decision or Project Pre-analysis </a:t>
            </a:r>
          </a:p>
          <a:p>
            <a:pPr lvl="1"/>
            <a:r>
              <a:rPr lang="en-US" sz="2100" dirty="0" smtClean="0"/>
              <a:t>Approval of the senior management</a:t>
            </a:r>
          </a:p>
          <a:p>
            <a:pPr lvl="1"/>
            <a:r>
              <a:rPr lang="en-US" sz="2100" dirty="0" smtClean="0"/>
              <a:t>Approval of the project organization</a:t>
            </a:r>
          </a:p>
          <a:p>
            <a:pPr lvl="1"/>
            <a:r>
              <a:rPr lang="en-US" sz="2100" dirty="0" smtClean="0"/>
              <a:t>Decision to go through with the preferred solution</a:t>
            </a:r>
          </a:p>
          <a:p>
            <a:pPr lvl="1"/>
            <a:r>
              <a:rPr lang="en-US" sz="2100" dirty="0" smtClean="0"/>
              <a:t>Decision to detail the draft plan</a:t>
            </a:r>
          </a:p>
          <a:p>
            <a:pPr lvl="1"/>
            <a:endParaRPr lang="en-US" sz="2100" dirty="0" smtClean="0"/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i="1" dirty="0" smtClean="0"/>
              <a:t>Roadmap doc typical contents 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22732" y="533400"/>
            <a:ext cx="1184163" cy="1083128"/>
            <a:chOff x="1004419" y="5346699"/>
            <a:chExt cx="1184163" cy="108312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13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620485" y="396058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i="1" dirty="0" smtClean="0"/>
              <a:t>CDR doc typical contents </a:t>
            </a:r>
            <a:endParaRPr lang="en-US" i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5225" y="3935186"/>
            <a:ext cx="1108843" cy="1016000"/>
            <a:chOff x="1389498" y="4078853"/>
            <a:chExt cx="1108843" cy="10160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335642" y="4951186"/>
            <a:ext cx="8514443" cy="2411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smtClean="0">
                <a:solidFill>
                  <a:srgbClr val="000000"/>
                </a:solidFill>
              </a:rPr>
              <a:t>CDR is a </a:t>
            </a:r>
            <a:r>
              <a:rPr lang="en-US" sz="2500" dirty="0" smtClean="0">
                <a:solidFill>
                  <a:srgbClr val="FF0000"/>
                </a:solidFill>
              </a:rPr>
              <a:t>technical oriented </a:t>
            </a:r>
            <a:r>
              <a:rPr lang="en-US" sz="2500" dirty="0" smtClean="0">
                <a:solidFill>
                  <a:srgbClr val="000000"/>
                </a:solidFill>
              </a:rPr>
              <a:t>doc, while Project Proposal and Roadmap are Project Management docs.</a:t>
            </a:r>
          </a:p>
          <a:p>
            <a:r>
              <a:rPr lang="en-US" sz="2500" dirty="0" smtClean="0">
                <a:solidFill>
                  <a:srgbClr val="000000"/>
                </a:solidFill>
              </a:rPr>
              <a:t>CDR is developed to demonstrate the </a:t>
            </a:r>
            <a:r>
              <a:rPr lang="en-US" sz="2500" dirty="0" smtClean="0">
                <a:solidFill>
                  <a:srgbClr val="FF0000"/>
                </a:solidFill>
              </a:rPr>
              <a:t>feasibility </a:t>
            </a:r>
            <a:r>
              <a:rPr lang="en-US" sz="2500" dirty="0" smtClean="0">
                <a:solidFill>
                  <a:srgbClr val="000000"/>
                </a:solidFill>
              </a:rPr>
              <a:t>of the project. </a:t>
            </a: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60357" y="1476655"/>
            <a:ext cx="29264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[ </a:t>
            </a:r>
            <a:r>
              <a:rPr lang="en-US" sz="1400" dirty="0" smtClean="0">
                <a:solidFill>
                  <a:schemeClr val="accent1"/>
                </a:solidFill>
              </a:rPr>
              <a:t>See also</a:t>
            </a:r>
            <a:r>
              <a:rPr lang="en-US" sz="1400" dirty="0" smtClean="0">
                <a:solidFill>
                  <a:schemeClr val="accent1"/>
                </a:solidFill>
              </a:rPr>
              <a:t>: </a:t>
            </a:r>
            <a:r>
              <a:rPr lang="en-US" sz="1400" dirty="0">
                <a:solidFill>
                  <a:schemeClr val="accent1"/>
                </a:solidFill>
              </a:rPr>
              <a:t>P</a:t>
            </a:r>
            <a:r>
              <a:rPr lang="en-US" sz="1400" dirty="0" smtClean="0">
                <a:solidFill>
                  <a:schemeClr val="accent1"/>
                </a:solidFill>
              </a:rPr>
              <a:t>. </a:t>
            </a:r>
            <a:r>
              <a:rPr lang="en-US" sz="1400" dirty="0" err="1" smtClean="0">
                <a:solidFill>
                  <a:schemeClr val="accent1"/>
                </a:solidFill>
              </a:rPr>
              <a:t>Bonnal</a:t>
            </a:r>
            <a:r>
              <a:rPr lang="en-US" sz="1400" dirty="0" smtClean="0">
                <a:solidFill>
                  <a:schemeClr val="accent1"/>
                </a:solidFill>
              </a:rPr>
              <a:t>, </a:t>
            </a:r>
            <a:r>
              <a:rPr lang="en-US" sz="1400" i="1" dirty="0" err="1">
                <a:solidFill>
                  <a:schemeClr val="accent1"/>
                </a:solidFill>
              </a:rPr>
              <a:t>RéVE</a:t>
            </a:r>
            <a:r>
              <a:rPr lang="en-US" sz="1400" i="1" dirty="0">
                <a:solidFill>
                  <a:schemeClr val="accent1"/>
                </a:solidFill>
              </a:rPr>
              <a:t> – </a:t>
            </a:r>
            <a:r>
              <a:rPr lang="en-US" sz="1400" i="1" dirty="0" err="1">
                <a:solidFill>
                  <a:schemeClr val="accent1"/>
                </a:solidFill>
              </a:rPr>
              <a:t>Réservation</a:t>
            </a:r>
            <a:r>
              <a:rPr lang="en-US" sz="1400" i="1" dirty="0">
                <a:solidFill>
                  <a:schemeClr val="accent1"/>
                </a:solidFill>
              </a:rPr>
              <a:t> des </a:t>
            </a:r>
            <a:r>
              <a:rPr lang="en-US" sz="1400" i="1" dirty="0" err="1">
                <a:solidFill>
                  <a:schemeClr val="accent1"/>
                </a:solidFill>
              </a:rPr>
              <a:t>Vélos</a:t>
            </a:r>
            <a:r>
              <a:rPr lang="en-US" sz="1400" i="1" dirty="0">
                <a:solidFill>
                  <a:schemeClr val="accent1"/>
                </a:solidFill>
              </a:rPr>
              <a:t> </a:t>
            </a:r>
            <a:r>
              <a:rPr lang="en-US" sz="1400" i="1" dirty="0" err="1">
                <a:solidFill>
                  <a:schemeClr val="accent1"/>
                </a:solidFill>
              </a:rPr>
              <a:t>Électriques</a:t>
            </a:r>
            <a:endParaRPr lang="en-US" sz="1400" i="1" dirty="0">
              <a:solidFill>
                <a:schemeClr val="accent1"/>
              </a:solidFill>
            </a:endParaRPr>
          </a:p>
          <a:p>
            <a:pPr algn="ctr"/>
            <a:r>
              <a:rPr lang="en-US" sz="1400" i="1" dirty="0" err="1">
                <a:solidFill>
                  <a:schemeClr val="accent1"/>
                </a:solidFill>
              </a:rPr>
              <a:t>Mandat</a:t>
            </a:r>
            <a:r>
              <a:rPr lang="en-US" sz="1400" i="1" dirty="0">
                <a:solidFill>
                  <a:schemeClr val="accent1"/>
                </a:solidFill>
              </a:rPr>
              <a:t> de </a:t>
            </a:r>
            <a:r>
              <a:rPr lang="en-US" sz="1400" i="1" dirty="0" err="1">
                <a:solidFill>
                  <a:schemeClr val="accent1"/>
                </a:solidFill>
              </a:rPr>
              <a:t>Projet</a:t>
            </a:r>
            <a:r>
              <a:rPr lang="en-US" sz="1400" i="1" dirty="0">
                <a:solidFill>
                  <a:schemeClr val="accent1"/>
                </a:solidFill>
              </a:rPr>
              <a:t> (</a:t>
            </a:r>
            <a:r>
              <a:rPr lang="en-US" sz="1400" i="1" dirty="0" err="1">
                <a:solidFill>
                  <a:schemeClr val="accent1"/>
                </a:solidFill>
              </a:rPr>
              <a:t>purement</a:t>
            </a:r>
            <a:r>
              <a:rPr lang="en-US" sz="1400" i="1" dirty="0">
                <a:solidFill>
                  <a:schemeClr val="accent1"/>
                </a:solidFill>
              </a:rPr>
              <a:t> </a:t>
            </a:r>
            <a:r>
              <a:rPr lang="en-US" sz="1400" i="1" dirty="0" err="1">
                <a:solidFill>
                  <a:schemeClr val="accent1"/>
                </a:solidFill>
              </a:rPr>
              <a:t>fictif</a:t>
            </a:r>
            <a:r>
              <a:rPr lang="en-US" sz="1400" i="1" dirty="0">
                <a:solidFill>
                  <a:schemeClr val="accent1"/>
                </a:solidFill>
              </a:rPr>
              <a:t>)</a:t>
            </a:r>
            <a:r>
              <a:rPr lang="en-US" sz="1400" dirty="0" smtClean="0">
                <a:solidFill>
                  <a:schemeClr val="accent1"/>
                </a:solidFill>
              </a:rPr>
              <a:t>, Creative commons (2011)</a:t>
            </a:r>
            <a:r>
              <a:rPr lang="en-US" sz="1400" dirty="0" smtClean="0">
                <a:solidFill>
                  <a:schemeClr val="accent1"/>
                </a:solidFill>
              </a:rPr>
              <a:t>]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594" y="1910414"/>
            <a:ext cx="1484854" cy="11157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336" y="1846917"/>
            <a:ext cx="1257426" cy="127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Project Scope (1/3)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540323" y="1964185"/>
            <a:ext cx="1134217" cy="1083128"/>
            <a:chOff x="66840" y="5346699"/>
            <a:chExt cx="1134217" cy="108312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12130" y="1931551"/>
            <a:ext cx="1184163" cy="1083128"/>
            <a:chOff x="1004419" y="5346699"/>
            <a:chExt cx="1184163" cy="10831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152904" y="1931551"/>
            <a:ext cx="1108843" cy="1016000"/>
            <a:chOff x="1389498" y="4078853"/>
            <a:chExt cx="1108843" cy="10160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18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7" name="Right Arrow 6"/>
          <p:cNvSpPr/>
          <p:nvPr/>
        </p:nvSpPr>
        <p:spPr>
          <a:xfrm>
            <a:off x="2688701" y="2273274"/>
            <a:ext cx="752929" cy="3628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437822" y="2273274"/>
            <a:ext cx="752929" cy="3628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8469" y="1878688"/>
            <a:ext cx="977278" cy="1147488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2204641" y="3888661"/>
            <a:ext cx="6482158" cy="225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Note that the </a:t>
            </a:r>
            <a:r>
              <a:rPr lang="en-US" sz="2000" b="1" dirty="0" smtClean="0">
                <a:solidFill>
                  <a:schemeClr val="accent4"/>
                </a:solidFill>
              </a:rPr>
              <a:t>Project</a:t>
            </a:r>
            <a:r>
              <a:rPr lang="en-US" sz="2000" dirty="0" smtClean="0">
                <a:solidFill>
                  <a:schemeClr val="accent4"/>
                </a:solidFill>
              </a:rPr>
              <a:t> </a:t>
            </a:r>
            <a:r>
              <a:rPr lang="en-US" sz="2000" b="1" dirty="0">
                <a:solidFill>
                  <a:schemeClr val="accent4"/>
                </a:solidFill>
              </a:rPr>
              <a:t>S</a:t>
            </a:r>
            <a:r>
              <a:rPr lang="en-US" sz="2000" b="1" dirty="0" smtClean="0">
                <a:solidFill>
                  <a:schemeClr val="accent4"/>
                </a:solidFill>
              </a:rPr>
              <a:t>cope</a:t>
            </a:r>
            <a:r>
              <a:rPr lang="en-US" sz="2000" dirty="0" smtClean="0">
                <a:solidFill>
                  <a:schemeClr val="accent4"/>
                </a:solidFill>
              </a:rPr>
              <a:t> is defined in the first doc and detailed in the following docs.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chemeClr val="accent4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2000" b="1" dirty="0" smtClean="0">
                <a:solidFill>
                  <a:srgbClr val="C0504D"/>
                </a:solidFill>
              </a:rPr>
              <a:t>Project Scope </a:t>
            </a:r>
            <a:r>
              <a:rPr lang="en-US" sz="2000" dirty="0" smtClean="0">
                <a:solidFill>
                  <a:srgbClr val="C0504D"/>
                </a:solidFill>
              </a:rPr>
              <a:t>is the work that must to be performed to deliver a product, service, or a result with the specified features and functions.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041" y="3888661"/>
            <a:ext cx="1752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325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Project Scope (2/</a:t>
            </a:r>
            <a:r>
              <a:rPr lang="en-US" i="1" dirty="0"/>
              <a:t>3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562951" y="5066790"/>
            <a:ext cx="3509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1"/>
                </a:solidFill>
              </a:rPr>
              <a:t>[Ref: </a:t>
            </a:r>
            <a:r>
              <a:rPr lang="en-US" sz="1400" dirty="0">
                <a:solidFill>
                  <a:schemeClr val="accent1"/>
                </a:solidFill>
              </a:rPr>
              <a:t>F</a:t>
            </a:r>
            <a:r>
              <a:rPr lang="en-US" sz="1400" dirty="0" smtClean="0">
                <a:solidFill>
                  <a:schemeClr val="accent1"/>
                </a:solidFill>
              </a:rPr>
              <a:t>. Hooks, </a:t>
            </a:r>
            <a:r>
              <a:rPr lang="en-US" sz="1400" i="1" dirty="0">
                <a:solidFill>
                  <a:schemeClr val="accent1"/>
                </a:solidFill>
              </a:rPr>
              <a:t>D</a:t>
            </a:r>
            <a:r>
              <a:rPr lang="en-US" sz="1400" i="1" dirty="0" smtClean="0">
                <a:solidFill>
                  <a:schemeClr val="accent1"/>
                </a:solidFill>
              </a:rPr>
              <a:t>on’t start the building without the Blueprint: Defining the Scope of a Project, </a:t>
            </a:r>
            <a:r>
              <a:rPr lang="en-US" sz="1400" dirty="0" smtClean="0">
                <a:solidFill>
                  <a:schemeClr val="accent1"/>
                </a:solidFill>
              </a:rPr>
              <a:t>Journal </a:t>
            </a:r>
            <a:r>
              <a:rPr lang="en-US" sz="1400" dirty="0" err="1" smtClean="0">
                <a:solidFill>
                  <a:schemeClr val="accent1"/>
                </a:solidFill>
              </a:rPr>
              <a:t>PMNetwork</a:t>
            </a:r>
            <a:r>
              <a:rPr lang="en-US" sz="1400" dirty="0" smtClean="0">
                <a:solidFill>
                  <a:schemeClr val="accent1"/>
                </a:solidFill>
              </a:rPr>
              <a:t> (1994)]</a:t>
            </a:r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37" y="4305947"/>
            <a:ext cx="2229152" cy="1671864"/>
          </a:xfrm>
          <a:prstGeom prst="rect">
            <a:avLst/>
          </a:prstGeom>
        </p:spPr>
      </p:pic>
      <p:sp>
        <p:nvSpPr>
          <p:cNvPr id="57" name="Content Placeholder 2"/>
          <p:cNvSpPr txBox="1">
            <a:spLocks/>
          </p:cNvSpPr>
          <p:nvPr/>
        </p:nvSpPr>
        <p:spPr>
          <a:xfrm>
            <a:off x="487396" y="1530089"/>
            <a:ext cx="3585028" cy="22254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Civil architects understand that you need to architect the project before you begin. 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chemeClr val="accent4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chemeClr val="accent4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All other large complex must perform this architecting process.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571" y="1530089"/>
            <a:ext cx="4435929" cy="220687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136571" y="4525612"/>
            <a:ext cx="4519408" cy="728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/>
              <a:t>Example: the ISS scope crisis in ‘90. 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/>
          </a:p>
          <a:p>
            <a:pPr marL="0" indent="0" algn="ctr">
              <a:buFont typeface="Arial" pitchFamily="34" charset="0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3979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Project Scope (3/3)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1643" y="1530089"/>
            <a:ext cx="9062357" cy="27606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Doran’s SMART characteristics provide a criteria for scope definition: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chemeClr val="accent4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S for Specific        </a:t>
            </a: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 be specific in targeting objective.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M for Measurable  establish a </a:t>
            </a:r>
            <a:r>
              <a:rPr lang="en-US" sz="2000" dirty="0" smtClean="0">
                <a:solidFill>
                  <a:schemeClr val="accent2"/>
                </a:solidFill>
                <a:sym typeface="Wingdings"/>
              </a:rPr>
              <a:t>measurable indicator</a:t>
            </a: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(s) of progress.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A for Assignable    Make the object assignable to </a:t>
            </a:r>
            <a:r>
              <a:rPr lang="en-US" sz="2000" dirty="0" smtClean="0">
                <a:solidFill>
                  <a:srgbClr val="C0504D"/>
                </a:solidFill>
                <a:sym typeface="Wingdings"/>
              </a:rPr>
              <a:t>one person </a:t>
            </a: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for competition.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R for Realistic        State what can realistically be done with available resources.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4"/>
                </a:solidFill>
                <a:sym typeface="Wingdings"/>
              </a:rPr>
              <a:t>T for Time-related  State when the objective can be achieved (i.e. the duration).</a:t>
            </a:r>
            <a:endParaRPr lang="en-US" sz="2000" dirty="0" smtClean="0">
              <a:solidFill>
                <a:schemeClr val="accent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643" y="5901361"/>
            <a:ext cx="8980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3"/>
                </a:solidFill>
              </a:rPr>
              <a:t>[Ref: G. T. Doran, </a:t>
            </a:r>
            <a:r>
              <a:rPr lang="en-US" sz="1400" i="1" dirty="0">
                <a:solidFill>
                  <a:schemeClr val="accent3"/>
                </a:solidFill>
              </a:rPr>
              <a:t>There's a S.M.A.R.T. way to write management's goals and </a:t>
            </a:r>
            <a:r>
              <a:rPr lang="en-US" sz="1400" i="1" dirty="0" smtClean="0">
                <a:solidFill>
                  <a:schemeClr val="accent3"/>
                </a:solidFill>
              </a:rPr>
              <a:t>objectives</a:t>
            </a:r>
            <a:r>
              <a:rPr lang="en-US" sz="1400" dirty="0" smtClean="0">
                <a:solidFill>
                  <a:schemeClr val="accent3"/>
                </a:solidFill>
              </a:rPr>
              <a:t>, </a:t>
            </a:r>
            <a:r>
              <a:rPr lang="en-US" sz="1400" dirty="0">
                <a:solidFill>
                  <a:schemeClr val="accent3"/>
                </a:solidFill>
              </a:rPr>
              <a:t>Management Review, Volume 70, Issue </a:t>
            </a:r>
            <a:r>
              <a:rPr lang="en-US" sz="1400" dirty="0" smtClean="0">
                <a:solidFill>
                  <a:schemeClr val="accent3"/>
                </a:solidFill>
              </a:rPr>
              <a:t>1, AMA FORUM (1981)]</a:t>
            </a:r>
            <a:endParaRPr lang="en-US" sz="1400" dirty="0">
              <a:solidFill>
                <a:schemeClr val="accent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72" y="4126536"/>
            <a:ext cx="2730500" cy="177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1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Scope Creep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1643" y="1530089"/>
            <a:ext cx="9062357" cy="2760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/>
              <a:t>This is the term used to describe the changes to the scope of a project that occur after the Project Scope has been approved.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49" y="2482729"/>
            <a:ext cx="5608437" cy="34367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3286" y="6124008"/>
            <a:ext cx="8980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[ </a:t>
            </a:r>
            <a:r>
              <a:rPr lang="en-US" sz="1400" dirty="0" smtClean="0">
                <a:solidFill>
                  <a:schemeClr val="accent1"/>
                </a:solidFill>
              </a:rPr>
              <a:t>See also</a:t>
            </a:r>
            <a:r>
              <a:rPr lang="en-US" sz="1400" dirty="0" smtClean="0">
                <a:solidFill>
                  <a:schemeClr val="accent1"/>
                </a:solidFill>
              </a:rPr>
              <a:t>: </a:t>
            </a:r>
            <a:r>
              <a:rPr lang="en-US" sz="1400" dirty="0">
                <a:solidFill>
                  <a:schemeClr val="accent1"/>
                </a:solidFill>
              </a:rPr>
              <a:t>L</a:t>
            </a:r>
            <a:r>
              <a:rPr lang="en-US" sz="1400" dirty="0" smtClean="0">
                <a:solidFill>
                  <a:schemeClr val="accent1"/>
                </a:solidFill>
              </a:rPr>
              <a:t>. </a:t>
            </a:r>
            <a:r>
              <a:rPr lang="en-US" sz="1400" dirty="0" err="1" smtClean="0">
                <a:solidFill>
                  <a:schemeClr val="accent1"/>
                </a:solidFill>
              </a:rPr>
              <a:t>Sliger</a:t>
            </a:r>
            <a:r>
              <a:rPr lang="en-US" sz="1400" dirty="0" smtClean="0">
                <a:solidFill>
                  <a:schemeClr val="accent1"/>
                </a:solidFill>
              </a:rPr>
              <a:t>, </a:t>
            </a:r>
            <a:r>
              <a:rPr lang="en-US" sz="1400" i="1" dirty="0" smtClean="0">
                <a:solidFill>
                  <a:schemeClr val="accent1"/>
                </a:solidFill>
              </a:rPr>
              <a:t>Goodbye Scope Creep – Hello Agile!</a:t>
            </a:r>
            <a:r>
              <a:rPr lang="en-US" sz="1400" dirty="0" smtClean="0">
                <a:solidFill>
                  <a:schemeClr val="accent1"/>
                </a:solidFill>
              </a:rPr>
              <a:t>, Proc. PMI Global Congress (2010)]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109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Special topics: </a:t>
            </a:r>
            <a:r>
              <a:rPr lang="en-US" i="1" dirty="0" smtClean="0"/>
              <a:t>draft WBS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1643" y="2065303"/>
            <a:ext cx="9062357" cy="1505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b="1" dirty="0"/>
              <a:t>W</a:t>
            </a:r>
            <a:r>
              <a:rPr lang="en-US" sz="2200" b="1" dirty="0" smtClean="0"/>
              <a:t>ork Breakdown Structure </a:t>
            </a:r>
            <a:r>
              <a:rPr lang="en-US" sz="2200" b="1" dirty="0"/>
              <a:t>(WBS)</a:t>
            </a:r>
            <a:r>
              <a:rPr lang="en-US" sz="2200" dirty="0"/>
              <a:t>, in </a:t>
            </a:r>
            <a:r>
              <a:rPr lang="en-US" sz="2200" dirty="0" smtClean="0"/>
              <a:t>PM is </a:t>
            </a:r>
            <a:r>
              <a:rPr lang="en-US" sz="2200" dirty="0"/>
              <a:t>a </a:t>
            </a:r>
            <a:r>
              <a:rPr lang="en-US" sz="2200" dirty="0">
                <a:solidFill>
                  <a:srgbClr val="C0504D"/>
                </a:solidFill>
              </a:rPr>
              <a:t>deliverable oriented </a:t>
            </a:r>
            <a:r>
              <a:rPr lang="en-US" sz="2200" dirty="0"/>
              <a:t>decomposition of a project into smaller </a:t>
            </a:r>
            <a:r>
              <a:rPr lang="en-US" sz="2200" dirty="0" smtClean="0"/>
              <a:t>components </a:t>
            </a:r>
          </a:p>
          <a:p>
            <a:pPr marL="0" indent="0" algn="ctr">
              <a:buNone/>
            </a:pPr>
            <a:r>
              <a:rPr lang="en-US" sz="2200" dirty="0" smtClean="0"/>
              <a:t>(see Lecture 4 for details).</a:t>
            </a:r>
          </a:p>
          <a:p>
            <a:pPr marL="0" indent="0" algn="ctr">
              <a:buNone/>
            </a:pPr>
            <a:endParaRPr lang="en-US" sz="2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9571" y="3335768"/>
            <a:ext cx="5143500" cy="1477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000" dirty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First appear of High level WBS and main project phases could in the Proposal doc.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i.e. the Level 0 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87993" y="3628063"/>
            <a:ext cx="2396677" cy="2506682"/>
            <a:chOff x="66840" y="5346699"/>
            <a:chExt cx="1134217" cy="108312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13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4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4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4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325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/>
              <a:t>Special topics: </a:t>
            </a:r>
            <a:r>
              <a:rPr lang="en-US" i="1" dirty="0" smtClean="0"/>
              <a:t>Responsibility Matrix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1643" y="1611731"/>
            <a:ext cx="9062357" cy="1505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A </a:t>
            </a:r>
            <a:r>
              <a:rPr lang="en-US" sz="2000" b="1" dirty="0" smtClean="0"/>
              <a:t>Responsibility Assignment Matrix</a:t>
            </a:r>
            <a:r>
              <a:rPr lang="en-US" sz="2000" dirty="0" smtClean="0"/>
              <a:t> </a:t>
            </a:r>
            <a:r>
              <a:rPr lang="en-US" sz="2000" dirty="0"/>
              <a:t>(RAM</a:t>
            </a:r>
            <a:r>
              <a:rPr lang="en-US" sz="2000" dirty="0" smtClean="0"/>
              <a:t>)</a:t>
            </a:r>
            <a:r>
              <a:rPr lang="en-US" sz="2000" dirty="0"/>
              <a:t> </a:t>
            </a:r>
            <a:r>
              <a:rPr lang="en-US" sz="2000" dirty="0" smtClean="0"/>
              <a:t>describes </a:t>
            </a:r>
            <a:r>
              <a:rPr lang="en-US" sz="2000" dirty="0"/>
              <a:t>the participation by various </a:t>
            </a:r>
            <a:r>
              <a:rPr lang="en-US" sz="2000" dirty="0" smtClean="0"/>
              <a:t>roles in completing tasks or deliverables for a project. </a:t>
            </a:r>
            <a:endParaRPr lang="en-U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629" y="3381446"/>
            <a:ext cx="6898924" cy="3267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58" y="2817584"/>
            <a:ext cx="2334014" cy="174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9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Lecture </a:t>
            </a:r>
            <a:r>
              <a:rPr lang="en-US" dirty="0"/>
              <a:t>3</a:t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Project Initialization and Scoping</a:t>
            </a:r>
            <a:endParaRPr lang="en-US" b="1" i="1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Outlook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 smtClean="0"/>
              <a:t>An Overview on the project: </a:t>
            </a:r>
          </a:p>
          <a:p>
            <a:pPr lvl="1"/>
            <a:r>
              <a:rPr lang="en-US" i="1" dirty="0" smtClean="0"/>
              <a:t>Basic life–cycle project</a:t>
            </a:r>
          </a:p>
          <a:p>
            <a:pPr lvl="1"/>
            <a:r>
              <a:rPr lang="en-US" i="1" dirty="0" smtClean="0"/>
              <a:t>Basic Project Documentations</a:t>
            </a:r>
          </a:p>
          <a:p>
            <a:r>
              <a:rPr lang="en-US" i="1" dirty="0" smtClean="0"/>
              <a:t>The Front-End phase</a:t>
            </a:r>
          </a:p>
          <a:p>
            <a:r>
              <a:rPr lang="en-US" i="1" dirty="0" smtClean="0"/>
              <a:t>Project Scope</a:t>
            </a:r>
          </a:p>
          <a:p>
            <a:r>
              <a:rPr lang="en-US" i="1" dirty="0" smtClean="0"/>
              <a:t>Scope Creep</a:t>
            </a:r>
          </a:p>
          <a:p>
            <a:r>
              <a:rPr lang="en-US" i="1" dirty="0" smtClean="0"/>
              <a:t>Special topics: </a:t>
            </a:r>
          </a:p>
          <a:p>
            <a:pPr lvl="1"/>
            <a:r>
              <a:rPr lang="en-US" i="1" dirty="0" smtClean="0"/>
              <a:t>draft WBS of the Project</a:t>
            </a:r>
          </a:p>
          <a:p>
            <a:pPr lvl="1"/>
            <a:r>
              <a:rPr lang="en-US" i="1" dirty="0" smtClean="0"/>
              <a:t>Responsibility </a:t>
            </a:r>
            <a:r>
              <a:rPr lang="en-US" i="1" dirty="0"/>
              <a:t>M</a:t>
            </a:r>
            <a:r>
              <a:rPr lang="en-US" i="1" dirty="0" smtClean="0"/>
              <a:t>atrix </a:t>
            </a:r>
          </a:p>
          <a:p>
            <a:pPr lvl="1"/>
            <a:r>
              <a:rPr lang="en-US" i="1" dirty="0" smtClean="0"/>
              <a:t>Risk identification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/>
              <a:t>Special topics: </a:t>
            </a:r>
            <a:r>
              <a:rPr lang="en-US" i="1" dirty="0" smtClean="0"/>
              <a:t>Responsibility Matrix (2/2)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81643" y="1611731"/>
            <a:ext cx="9062357" cy="1505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A v</a:t>
            </a:r>
            <a:r>
              <a:rPr lang="en-US" sz="2000" dirty="0" smtClean="0"/>
              <a:t>ariation of the RAM is the </a:t>
            </a:r>
            <a:r>
              <a:rPr lang="en-US" sz="2000" b="1" dirty="0" smtClean="0"/>
              <a:t>RACI Matrix</a:t>
            </a:r>
            <a:endParaRPr lang="en-US" sz="2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1929"/>
            <a:ext cx="2498272" cy="2809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446" y="2394856"/>
            <a:ext cx="6360681" cy="363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68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Special topics: </a:t>
            </a:r>
            <a:r>
              <a:rPr lang="en-US" i="1" dirty="0" smtClean="0"/>
              <a:t>Risks identification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57200" y="1684303"/>
            <a:ext cx="8229600" cy="1505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</a:t>
            </a:r>
            <a:r>
              <a:rPr lang="en-US" sz="2000" b="1" dirty="0" smtClean="0"/>
              <a:t>dentifying </a:t>
            </a:r>
            <a:r>
              <a:rPr lang="en-US" sz="2000" b="1" dirty="0"/>
              <a:t>R</a:t>
            </a:r>
            <a:r>
              <a:rPr lang="en-US" sz="2000" b="1" dirty="0" smtClean="0"/>
              <a:t>isks </a:t>
            </a:r>
            <a:r>
              <a:rPr lang="en-US" sz="2000" dirty="0" smtClean="0"/>
              <a:t>relevant </a:t>
            </a:r>
            <a:r>
              <a:rPr lang="en-US" sz="2000" dirty="0"/>
              <a:t>to the </a:t>
            </a:r>
            <a:r>
              <a:rPr lang="en-US" sz="2000" dirty="0" smtClean="0"/>
              <a:t>project is a process could start within the Proposal doc.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127" y="2618184"/>
            <a:ext cx="2815602" cy="2815602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36071" y="3031204"/>
            <a:ext cx="5143500" cy="2783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Generally speaking it ids more relevant for Industry!</a:t>
            </a:r>
          </a:p>
          <a:p>
            <a:pPr marL="0" indent="0" algn="ctr">
              <a:buNone/>
            </a:pPr>
            <a:endParaRPr lang="en-US" sz="2000" dirty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en-US" sz="2000" b="1" dirty="0" smtClean="0"/>
              <a:t>Time To Market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b="1" dirty="0"/>
              <a:t>TTM</a:t>
            </a:r>
            <a:r>
              <a:rPr lang="en-US" sz="2000" dirty="0"/>
              <a:t>) is the length of time it takes from a product being conceived until its being available for sale.</a:t>
            </a:r>
            <a:endParaRPr lang="en-US" sz="20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End – Lecture </a:t>
            </a:r>
            <a:r>
              <a:rPr lang="en-US" dirty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Initialization </a:t>
            </a:r>
            <a:r>
              <a:rPr lang="en-US" b="1" i="1" dirty="0">
                <a:solidFill>
                  <a:srgbClr val="F79646"/>
                </a:solidFill>
              </a:rPr>
              <a:t>and Scoping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7486"/>
            <a:ext cx="8229600" cy="3349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Summary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i="1" dirty="0" smtClean="0"/>
              <a:t>The definition of top-level project objective</a:t>
            </a:r>
          </a:p>
          <a:p>
            <a:r>
              <a:rPr lang="en-US" i="1" dirty="0" smtClean="0"/>
              <a:t>To commit the organization to a project or phase</a:t>
            </a:r>
          </a:p>
          <a:p>
            <a:r>
              <a:rPr lang="en-US" i="1" dirty="0"/>
              <a:t>The </a:t>
            </a:r>
            <a:r>
              <a:rPr lang="en-US" i="1" dirty="0" smtClean="0"/>
              <a:t>assign a Project Manager to the project</a:t>
            </a:r>
            <a:endParaRPr lang="en-US" i="1" dirty="0"/>
          </a:p>
          <a:p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600200"/>
            <a:ext cx="2481840" cy="15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5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326" y="3296556"/>
            <a:ext cx="2877344" cy="184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life-cycle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0687" y="1830613"/>
            <a:ext cx="4277278" cy="925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Research Projects </a:t>
            </a:r>
            <a:r>
              <a:rPr lang="en-US" dirty="0" smtClean="0"/>
              <a:t>like any other project can be summarize in the 5 process groups.</a:t>
            </a:r>
            <a:endParaRPr lang="en-US" dirty="0"/>
          </a:p>
          <a:p>
            <a:pPr marL="0" indent="0" algn="ctr">
              <a:buNone/>
            </a:pPr>
            <a:endParaRPr lang="en-US" sz="1500" dirty="0" smtClean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endParaRPr lang="en-US" sz="1500" dirty="0">
              <a:solidFill>
                <a:schemeClr val="accent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365" y="1600200"/>
            <a:ext cx="1601276" cy="158387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26641" y="5274468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Initialization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Close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</a:rPr>
                  <a:t>Control </a:t>
                </a:r>
                <a:endParaRPr lang="en-US" sz="17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4" name="Curved Down Arrow 23"/>
          <p:cNvSpPr/>
          <p:nvPr/>
        </p:nvSpPr>
        <p:spPr>
          <a:xfrm>
            <a:off x="2616269" y="455584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" y="3456213"/>
            <a:ext cx="1964196" cy="1681843"/>
          </a:xfrm>
          <a:prstGeom prst="rect">
            <a:avLst/>
          </a:prstGeom>
        </p:spPr>
      </p:pic>
      <p:sp>
        <p:nvSpPr>
          <p:cNvPr id="27" name="Curved Down Arrow 26"/>
          <p:cNvSpPr/>
          <p:nvPr/>
        </p:nvSpPr>
        <p:spPr>
          <a:xfrm rot="10800000">
            <a:off x="2616269" y="588951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342154" y="2561771"/>
            <a:ext cx="1685542" cy="734785"/>
          </a:xfrm>
          <a:prstGeom prst="foldedCorner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Creative 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30" name="Folded Corner 29"/>
          <p:cNvSpPr/>
          <p:nvPr/>
        </p:nvSpPr>
        <p:spPr>
          <a:xfrm>
            <a:off x="2718672" y="3441698"/>
            <a:ext cx="1685542" cy="734785"/>
          </a:xfrm>
          <a:prstGeom prst="foldedCorner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Rigorous 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1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Documentation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52041" y="2696279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Initialization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Close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</a:rPr>
                  <a:t>Control </a:t>
                </a:r>
                <a:endParaRPr lang="en-US" sz="1700" dirty="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352041" y="2160810"/>
            <a:ext cx="1663700" cy="0"/>
          </a:xfrm>
          <a:prstGeom prst="straightConnector1">
            <a:avLst/>
          </a:prstGeom>
          <a:ln w="5715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28441" y="2160810"/>
            <a:ext cx="51435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 txBox="1">
            <a:spLocks/>
          </p:cNvSpPr>
          <p:nvPr/>
        </p:nvSpPr>
        <p:spPr>
          <a:xfrm>
            <a:off x="482600" y="1540324"/>
            <a:ext cx="1533141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Front-End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168141" y="1540324"/>
            <a:ext cx="50038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Project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197341" y="2160810"/>
            <a:ext cx="16637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/>
          <p:cNvSpPr txBox="1">
            <a:spLocks/>
          </p:cNvSpPr>
          <p:nvPr/>
        </p:nvSpPr>
        <p:spPr>
          <a:xfrm>
            <a:off x="7171941" y="1558465"/>
            <a:ext cx="16891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Close-out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414898" y="3373092"/>
            <a:ext cx="1108843" cy="1016000"/>
            <a:chOff x="1389498" y="4078853"/>
            <a:chExt cx="1108843" cy="1016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3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240" y="4415751"/>
            <a:ext cx="1134217" cy="1083128"/>
            <a:chOff x="66840" y="5346699"/>
            <a:chExt cx="1134217" cy="10831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44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029819" y="4415751"/>
            <a:ext cx="1184163" cy="1083128"/>
            <a:chOff x="1004419" y="5346699"/>
            <a:chExt cx="1184163" cy="108312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45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830835" y="3355203"/>
            <a:ext cx="1177986" cy="1016000"/>
            <a:chOff x="1320355" y="4078853"/>
            <a:chExt cx="1177986" cy="1016000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9" name="Content Placeholder 2"/>
            <p:cNvSpPr txBox="1">
              <a:spLocks/>
            </p:cNvSpPr>
            <p:nvPr/>
          </p:nvSpPr>
          <p:spPr>
            <a:xfrm rot="20205887">
              <a:off x="1320355" y="4306944"/>
              <a:ext cx="1174958" cy="57965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TDR</a:t>
              </a:r>
            </a:p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+ Plan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41868" y="4415751"/>
            <a:ext cx="1127506" cy="1046842"/>
            <a:chOff x="1909677" y="5346699"/>
            <a:chExt cx="1127506" cy="10468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49399" y="4461105"/>
            <a:ext cx="1127506" cy="1046842"/>
            <a:chOff x="1909677" y="5346699"/>
            <a:chExt cx="1127506" cy="1046842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4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81241" y="4412108"/>
            <a:ext cx="1127506" cy="1046842"/>
            <a:chOff x="1909677" y="5346699"/>
            <a:chExt cx="1127506" cy="104684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202567" y="4410269"/>
            <a:ext cx="1127506" cy="1046842"/>
            <a:chOff x="1909677" y="5346699"/>
            <a:chExt cx="1127506" cy="1046842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3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4779970" y="4620762"/>
            <a:ext cx="1082939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700" dirty="0" smtClean="0">
                <a:solidFill>
                  <a:srgbClr val="000000"/>
                </a:solidFill>
              </a:rPr>
              <a:t>…..</a:t>
            </a:r>
          </a:p>
          <a:p>
            <a:pPr marL="0" indent="0" algn="ctr">
              <a:buFont typeface="Arial" pitchFamily="34" charset="0"/>
              <a:buNone/>
            </a:pPr>
            <a:endParaRPr lang="en-US" sz="1700" dirty="0">
              <a:solidFill>
                <a:srgbClr val="00000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7696678" y="4410269"/>
            <a:ext cx="1091723" cy="1025002"/>
            <a:chOff x="7671278" y="5379334"/>
            <a:chExt cx="1091723" cy="1025002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37999" y="5379334"/>
              <a:ext cx="1025002" cy="1025002"/>
            </a:xfrm>
            <a:prstGeom prst="rect">
              <a:avLst/>
            </a:prstGeom>
          </p:spPr>
        </p:pic>
        <p:sp>
          <p:nvSpPr>
            <p:cNvPr id="66" name="Content Placeholder 2"/>
            <p:cNvSpPr txBox="1">
              <a:spLocks/>
            </p:cNvSpPr>
            <p:nvPr/>
          </p:nvSpPr>
          <p:spPr>
            <a:xfrm rot="20205887">
              <a:off x="7671278" y="5586090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chemeClr val="accent2"/>
                  </a:solidFill>
                </a:rPr>
                <a:t>Lesson Learn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40962" y="1407881"/>
            <a:ext cx="2297653" cy="474435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" y="5671236"/>
            <a:ext cx="538480" cy="708999"/>
          </a:xfrm>
          <a:prstGeom prst="rect">
            <a:avLst/>
          </a:prstGeom>
        </p:spPr>
      </p:pic>
      <p:cxnSp>
        <p:nvCxnSpPr>
          <p:cNvPr id="75" name="Straight Arrow Connector 74"/>
          <p:cNvCxnSpPr/>
          <p:nvPr/>
        </p:nvCxnSpPr>
        <p:spPr>
          <a:xfrm>
            <a:off x="833516" y="6059710"/>
            <a:ext cx="5143500" cy="0"/>
          </a:xfrm>
          <a:prstGeom prst="straightConnector1">
            <a:avLst/>
          </a:prstGeom>
          <a:ln w="57150" cmpd="sng">
            <a:solidFill>
              <a:schemeClr val="accent3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289" y="5498879"/>
            <a:ext cx="945539" cy="10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9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Basic Project Documentation </a:t>
            </a:r>
            <a:r>
              <a:rPr lang="en-US" i="1" dirty="0" smtClean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045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NASA </a:t>
            </a:r>
            <a:r>
              <a:rPr lang="en-US" b="1" dirty="0" smtClean="0">
                <a:solidFill>
                  <a:schemeClr val="accent2"/>
                </a:solidFill>
              </a:rPr>
              <a:t>Program</a:t>
            </a:r>
            <a:r>
              <a:rPr lang="en-US" dirty="0" smtClean="0"/>
              <a:t>/Project Life-Cycle</a:t>
            </a:r>
            <a:endParaRPr lang="en-US" b="1" dirty="0" smtClean="0">
              <a:solidFill>
                <a:schemeClr val="accent4"/>
              </a:solidFill>
            </a:endParaRP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132348" y="2512607"/>
            <a:ext cx="9439296" cy="3702859"/>
            <a:chOff x="132348" y="2004775"/>
            <a:chExt cx="9439296" cy="3702859"/>
          </a:xfrm>
        </p:grpSpPr>
        <p:sp>
          <p:nvSpPr>
            <p:cNvPr id="7" name="Rectangle 6"/>
            <p:cNvSpPr/>
            <p:nvPr/>
          </p:nvSpPr>
          <p:spPr>
            <a:xfrm>
              <a:off x="132348" y="3361302"/>
              <a:ext cx="1308197" cy="42079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Mission Req. definition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05240" y="3360687"/>
              <a:ext cx="1308197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Design Development</a:t>
              </a:r>
              <a:endParaRPr lang="en-US" sz="1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482290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4638" y="2235608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Preliminary Design Review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4638" y="4605791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Requirements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1" name="Straight Connector 20"/>
            <p:cNvCxnSpPr>
              <a:stCxn id="22" idx="2"/>
            </p:cNvCxnSpPr>
            <p:nvPr/>
          </p:nvCxnSpPr>
          <p:spPr>
            <a:xfrm>
              <a:off x="2850017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142365" y="2536085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Critical</a:t>
              </a:r>
            </a:p>
            <a:p>
              <a:pPr algn="ctr"/>
              <a:r>
                <a:rPr lang="en-US" sz="1200" dirty="0" smtClean="0"/>
                <a:t>Design Review 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05785" y="4219358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Drawing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746263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038611" y="2050942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First Article Configuration Inspections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72967" y="3360687"/>
              <a:ext cx="1644810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Manufacturing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38611" y="4605791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Product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4309" y="2997750"/>
              <a:ext cx="0" cy="784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77919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601527" y="2997750"/>
              <a:ext cx="0" cy="7837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554310" y="4219358"/>
              <a:ext cx="20472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Verification of </a:t>
              </a:r>
            </a:p>
            <a:p>
              <a:pPr algn="ctr"/>
              <a:r>
                <a:rPr lang="en-US" sz="1200" dirty="0" smtClean="0"/>
                <a:t>manufacturing vs. design specification and assessment of the test results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8979" y="3361917"/>
              <a:ext cx="2413983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Test and checkout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53728" y="2004775"/>
              <a:ext cx="18483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Costumer Acceptance Review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37313" y="2697273"/>
              <a:ext cx="2681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                      2         …..         n</a:t>
              </a:r>
            </a:p>
          </p:txBody>
        </p:sp>
        <p:cxnSp>
          <p:nvCxnSpPr>
            <p:cNvPr id="37" name="Straight Connector 36"/>
            <p:cNvCxnSpPr>
              <a:stCxn id="35" idx="2"/>
            </p:cNvCxnSpPr>
            <p:nvPr/>
          </p:nvCxnSpPr>
          <p:spPr>
            <a:xfrm>
              <a:off x="5577919" y="2466440"/>
              <a:ext cx="1023608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5" idx="2"/>
            </p:cNvCxnSpPr>
            <p:nvPr/>
          </p:nvCxnSpPr>
          <p:spPr>
            <a:xfrm flipH="1">
              <a:off x="4517777" y="2466440"/>
              <a:ext cx="1060142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36" idx="0"/>
            </p:cNvCxnSpPr>
            <p:nvPr/>
          </p:nvCxnSpPr>
          <p:spPr>
            <a:xfrm>
              <a:off x="5577919" y="2466440"/>
              <a:ext cx="0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346099" y="4219358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Delivery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33756" y="2004775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Certification Review 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56341" y="4225422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Launch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Straight Connector 52"/>
            <p:cNvCxnSpPr>
              <a:endCxn id="58" idx="0"/>
            </p:cNvCxnSpPr>
            <p:nvPr/>
          </p:nvCxnSpPr>
          <p:spPr>
            <a:xfrm flipH="1">
              <a:off x="7427257" y="2651106"/>
              <a:ext cx="14151" cy="24101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025228" y="3360687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719605" y="5061303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Certify flight and ground systems for manned flight</a:t>
              </a:r>
              <a:endParaRPr lang="en-US" sz="12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8988987" y="3352146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168694" y="2974272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053751" y="3361917"/>
              <a:ext cx="1894596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Operations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461042" y="2375514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Flight</a:t>
              </a:r>
            </a:p>
            <a:p>
              <a:pPr algn="ctr"/>
              <a:r>
                <a:rPr lang="en-US" sz="1200" dirty="0" smtClean="0"/>
                <a:t>Readiness</a:t>
              </a:r>
            </a:p>
            <a:p>
              <a:pPr algn="ctr"/>
              <a:r>
                <a:rPr lang="en-US" sz="1200" dirty="0" smtClean="0"/>
                <a:t> Review </a:t>
              </a:r>
              <a:endParaRPr lang="en-US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461042" y="4144125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Det. Flight readiness</a:t>
              </a:r>
            </a:p>
            <a:p>
              <a:pPr algn="ctr"/>
              <a:r>
                <a:rPr lang="en-US" sz="1200" dirty="0" smtClean="0"/>
                <a:t>of spacecraft and release for launch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323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</a:t>
            </a:r>
            <a:r>
              <a:rPr lang="en-US" i="1" dirty="0" smtClean="0"/>
              <a:t>phase (1/6)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357" y="1758042"/>
            <a:ext cx="8514443" cy="7910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Project Proposal is the basis of the project selection!</a:t>
            </a:r>
          </a:p>
          <a:p>
            <a:pPr marL="0" indent="0" algn="ctr">
              <a:buNone/>
            </a:pP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457200" y="5185006"/>
            <a:ext cx="8229600" cy="1339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C0504D"/>
                </a:solidFill>
              </a:rPr>
              <a:t>Project Managers may not be responsible of project selection, but they might participate in developing the project proposal!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1" y="2231570"/>
            <a:ext cx="3973286" cy="29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1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</a:t>
            </a:r>
            <a:r>
              <a:rPr lang="en-US" i="1" dirty="0" smtClean="0"/>
              <a:t>phase (2/6)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357" y="1785255"/>
            <a:ext cx="8514443" cy="19340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An </a:t>
            </a:r>
            <a:r>
              <a:rPr lang="en-US" sz="2000" dirty="0" smtClean="0">
                <a:solidFill>
                  <a:srgbClr val="C0504D"/>
                </a:solidFill>
              </a:rPr>
              <a:t>approved </a:t>
            </a:r>
            <a:r>
              <a:rPr lang="en-US" sz="2000" dirty="0" smtClean="0">
                <a:solidFill>
                  <a:srgbClr val="000000"/>
                </a:solidFill>
              </a:rPr>
              <a:t>Project Proposal announces that a new project has begun. </a:t>
            </a:r>
            <a:endParaRPr lang="en-US" sz="20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The purpose of it is to demonstrate management support for the project and the Project Manager.</a:t>
            </a:r>
          </a:p>
          <a:p>
            <a:pPr marL="0" indent="0" algn="ctr">
              <a:buNone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928" y="3719286"/>
            <a:ext cx="2803072" cy="252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4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</a:t>
            </a:r>
            <a:r>
              <a:rPr lang="en-US" i="1" dirty="0" smtClean="0"/>
              <a:t>phase (3/6)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1524000"/>
            <a:ext cx="8514443" cy="47897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An approved Project Proposal is </a:t>
            </a:r>
          </a:p>
          <a:p>
            <a:pPr marL="0" indent="0" algn="ctr">
              <a:buNone/>
            </a:pPr>
            <a:r>
              <a:rPr lang="en-US" sz="2500" dirty="0" smtClean="0">
                <a:solidFill>
                  <a:schemeClr val="accent2"/>
                </a:solidFill>
              </a:rPr>
              <a:t>powerful</a:t>
            </a:r>
            <a:r>
              <a:rPr lang="en-US" sz="2500" dirty="0" smtClean="0">
                <a:solidFill>
                  <a:srgbClr val="000000"/>
                </a:solidFill>
              </a:rPr>
              <a:t> </a:t>
            </a: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but </a:t>
            </a:r>
            <a:r>
              <a:rPr lang="en-US" sz="2500" dirty="0" smtClean="0">
                <a:solidFill>
                  <a:srgbClr val="0000FF"/>
                </a:solidFill>
              </a:rPr>
              <a:t>not necessary complex.</a:t>
            </a: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642" y="2558142"/>
            <a:ext cx="2649207" cy="17417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10643" y="5382569"/>
            <a:ext cx="21745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5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1+1=2</a:t>
            </a:r>
            <a:endParaRPr lang="en-US" sz="5400" b="1" dirty="0">
              <a:ln w="11430"/>
              <a:solidFill>
                <a:schemeClr val="accent5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2531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1524000"/>
            <a:ext cx="8514443" cy="4789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rgbClr val="000000"/>
                </a:solidFill>
              </a:rPr>
              <a:t>1. The process begins with defying a </a:t>
            </a:r>
            <a:r>
              <a:rPr lang="en-US" sz="2500" dirty="0" smtClean="0">
                <a:solidFill>
                  <a:schemeClr val="accent2"/>
                </a:solidFill>
              </a:rPr>
              <a:t>need.</a:t>
            </a:r>
          </a:p>
          <a:p>
            <a:pPr marL="0" indent="0">
              <a:buNone/>
            </a:pPr>
            <a:endParaRPr lang="en-US" sz="25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500" dirty="0" smtClean="0"/>
              <a:t>2. Sorting </a:t>
            </a:r>
            <a:r>
              <a:rPr lang="en-US" sz="2500" dirty="0" smtClean="0">
                <a:solidFill>
                  <a:schemeClr val="accent2"/>
                </a:solidFill>
              </a:rPr>
              <a:t>wants</a:t>
            </a:r>
            <a:r>
              <a:rPr lang="en-US" sz="2500" dirty="0" smtClean="0"/>
              <a:t> versus need.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 smtClean="0"/>
              <a:t>3. Converting </a:t>
            </a:r>
            <a:r>
              <a:rPr lang="en-US" sz="2500" dirty="0" smtClean="0"/>
              <a:t>needs </a:t>
            </a:r>
            <a:r>
              <a:rPr lang="en-US" sz="2500" dirty="0" smtClean="0"/>
              <a:t>into </a:t>
            </a:r>
            <a:r>
              <a:rPr lang="en-US" sz="2500" dirty="0" smtClean="0">
                <a:solidFill>
                  <a:srgbClr val="C0504D"/>
                </a:solidFill>
              </a:rPr>
              <a:t>requirements</a:t>
            </a:r>
            <a:r>
              <a:rPr lang="en-US" sz="2500" dirty="0" smtClean="0"/>
              <a:t>.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 smtClean="0"/>
              <a:t>4. </a:t>
            </a:r>
            <a:r>
              <a:rPr lang="en-US" sz="2500" dirty="0"/>
              <a:t>Identify straightforwardly all possible </a:t>
            </a:r>
            <a:r>
              <a:rPr lang="en-US" sz="2500" dirty="0" smtClean="0">
                <a:solidFill>
                  <a:srgbClr val="C0504D"/>
                </a:solidFill>
              </a:rPr>
              <a:t>solutions</a:t>
            </a:r>
            <a:r>
              <a:rPr lang="en-US" sz="2500" dirty="0" smtClean="0"/>
              <a:t>.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 smtClean="0"/>
              <a:t>5. Propose </a:t>
            </a:r>
            <a:r>
              <a:rPr lang="en-US" sz="2500" dirty="0"/>
              <a:t>one solution and demonstrate its </a:t>
            </a:r>
            <a:r>
              <a:rPr lang="en-US" sz="2500" dirty="0" smtClean="0">
                <a:solidFill>
                  <a:srgbClr val="C0504D"/>
                </a:solidFill>
              </a:rPr>
              <a:t>feasibility</a:t>
            </a:r>
            <a:r>
              <a:rPr lang="en-US" sz="2500" dirty="0" smtClean="0"/>
              <a:t>.</a:t>
            </a: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Front-End </a:t>
            </a:r>
            <a:r>
              <a:rPr lang="en-US" i="1" dirty="0" smtClean="0"/>
              <a:t>phase (4/6)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130" y="1524000"/>
            <a:ext cx="2243339" cy="24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6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11114</TotalTime>
  <Words>1350</Words>
  <Application>Microsoft Macintosh PowerPoint</Application>
  <PresentationFormat>On-screen Show (4:3)</PresentationFormat>
  <Paragraphs>284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Clarity</vt:lpstr>
      <vt:lpstr>Fondamenti di Project Management  E PIANIFICAZIONE OPERAZIONALE  PER la Gestione DI PROGETTI DI RICERCA</vt:lpstr>
      <vt:lpstr>Lecture 3 Project Initialization and Scoping</vt:lpstr>
      <vt:lpstr>Basic project life-cycle</vt:lpstr>
      <vt:lpstr>Basic Project Documentation (1/2)</vt:lpstr>
      <vt:lpstr>Basic Project Documentation (2/2)</vt:lpstr>
      <vt:lpstr>Front-End phase (1/6)</vt:lpstr>
      <vt:lpstr>Front-End phase (2/6)</vt:lpstr>
      <vt:lpstr>Front-End phase (3/6)</vt:lpstr>
      <vt:lpstr>Front-End phase (4/6)</vt:lpstr>
      <vt:lpstr>Front-End phase (5/6)</vt:lpstr>
      <vt:lpstr>Front-End phase (6/6)</vt:lpstr>
      <vt:lpstr>Proposal doc typical contents </vt:lpstr>
      <vt:lpstr>Roadmap doc typical contents </vt:lpstr>
      <vt:lpstr>Project Scope (1/3)</vt:lpstr>
      <vt:lpstr>Project Scope (2/3)</vt:lpstr>
      <vt:lpstr>Project Scope (3/3)</vt:lpstr>
      <vt:lpstr>Scope Creep</vt:lpstr>
      <vt:lpstr>Special topics: draft WBS</vt:lpstr>
      <vt:lpstr>Special topics: Responsibility Matrix (1/2)</vt:lpstr>
      <vt:lpstr>Special topics: Responsibility Matrix (2/2)</vt:lpstr>
      <vt:lpstr>Special topics: Risks identification</vt:lpstr>
      <vt:lpstr>End – Lecture 3 Project Initialization and Scoping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314</cp:revision>
  <cp:lastPrinted>2013-06-05T01:34:14Z</cp:lastPrinted>
  <dcterms:created xsi:type="dcterms:W3CDTF">2013-03-24T19:55:28Z</dcterms:created>
  <dcterms:modified xsi:type="dcterms:W3CDTF">2013-06-05T04:06:10Z</dcterms:modified>
</cp:coreProperties>
</file>