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8" r:id="rId3"/>
    <p:sldId id="257" r:id="rId4"/>
    <p:sldId id="260" r:id="rId5"/>
    <p:sldId id="262" r:id="rId6"/>
    <p:sldId id="264" r:id="rId7"/>
    <p:sldId id="263" r:id="rId8"/>
    <p:sldId id="265" r:id="rId9"/>
    <p:sldId id="266" r:id="rId10"/>
    <p:sldId id="259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02" autoAdjust="0"/>
    <p:restoredTop sz="95324" autoAdjust="0"/>
  </p:normalViewPr>
  <p:slideViewPr>
    <p:cSldViewPr snapToGrid="0" snapToObjects="1">
      <p:cViewPr>
        <p:scale>
          <a:sx n="140" d="100"/>
          <a:sy n="140" d="100"/>
        </p:scale>
        <p:origin x="-97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553D1-AACB-2B4E-866A-E9D3562ABA89}" type="datetime1">
              <a:rPr lang="en-US" smtClean="0"/>
              <a:t>6/5/13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pippo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7998E-8B63-0D41-9EA0-3F6537F38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66471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70964-DCE9-0B46-AEC0-36DCDDFFB8F0}" type="datetime1">
              <a:rPr lang="en-US" smtClean="0"/>
              <a:t>6/5/13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pippo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908A9-4ECC-F44F-BB38-95892BF46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59590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459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ln>
                  <a:solidFill>
                    <a:srgbClr val="376092"/>
                  </a:solidFill>
                </a:ln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6524596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Corso di Formazione INFN inter-struttura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6524596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ln>
                  <a:solidFill>
                    <a:srgbClr val="376092"/>
                  </a:solidFill>
                </a:ln>
                <a:solidFill>
                  <a:srgbClr val="000000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llari@cern.ch" TargetMode="Externa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mi.org/" TargetMode="External"/><Relationship Id="rId3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953" y="1371600"/>
            <a:ext cx="9039047" cy="1927225"/>
          </a:xfrm>
        </p:spPr>
        <p:txBody>
          <a:bodyPr/>
          <a:lstStyle/>
          <a:p>
            <a:pPr algn="ctr"/>
            <a:r>
              <a:rPr lang="en-US" sz="3000" b="1" dirty="0" err="1" smtClean="0">
                <a:solidFill>
                  <a:schemeClr val="accent2"/>
                </a:solidFill>
              </a:rPr>
              <a:t>Fondamenti</a:t>
            </a:r>
            <a:r>
              <a:rPr lang="en-US" sz="3000" b="1" dirty="0" smtClean="0">
                <a:solidFill>
                  <a:schemeClr val="accent2"/>
                </a:solidFill>
              </a:rPr>
              <a:t> di Project Management  E PIANIFICAZIONE OPERAZIONALE </a:t>
            </a:r>
            <a:br>
              <a:rPr lang="en-US" sz="3000" b="1" dirty="0" smtClean="0">
                <a:solidFill>
                  <a:schemeClr val="accent2"/>
                </a:solidFill>
              </a:rPr>
            </a:br>
            <a:r>
              <a:rPr lang="en-US" sz="3000" b="1" dirty="0" smtClean="0">
                <a:solidFill>
                  <a:schemeClr val="accent2"/>
                </a:solidFill>
              </a:rPr>
              <a:t>PER la </a:t>
            </a:r>
            <a:r>
              <a:rPr lang="en-US" sz="3000" b="1" dirty="0" err="1" smtClean="0">
                <a:solidFill>
                  <a:schemeClr val="accent2"/>
                </a:solidFill>
              </a:rPr>
              <a:t>Gestione</a:t>
            </a:r>
            <a:r>
              <a:rPr lang="en-US" sz="3000" b="1" dirty="0" smtClean="0">
                <a:solidFill>
                  <a:schemeClr val="accent2"/>
                </a:solidFill>
              </a:rPr>
              <a:t> DI PROGETTI DI RICERCA</a:t>
            </a:r>
            <a:endParaRPr lang="en-US" sz="3000" b="1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1697" y="3504646"/>
            <a:ext cx="7913430" cy="280361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it-IT" i="1" dirty="0" smtClean="0"/>
              <a:t>Luisella Lari</a:t>
            </a:r>
          </a:p>
          <a:p>
            <a:pPr algn="ctr"/>
            <a:r>
              <a:rPr lang="it-IT" dirty="0" smtClean="0">
                <a:solidFill>
                  <a:srgbClr val="3366FF"/>
                </a:solidFill>
                <a:hlinkClick r:id="rId2"/>
              </a:rPr>
              <a:t>llari@cern.ch</a:t>
            </a:r>
            <a:endParaRPr lang="it-IT" dirty="0" smtClean="0">
              <a:solidFill>
                <a:srgbClr val="3366FF"/>
              </a:solidFill>
            </a:endParaRPr>
          </a:p>
          <a:p>
            <a:pPr algn="ctr"/>
            <a:endParaRPr lang="it-IT" dirty="0" smtClean="0">
              <a:solidFill>
                <a:srgbClr val="3366FF"/>
              </a:solidFill>
            </a:endParaRPr>
          </a:p>
          <a:p>
            <a:pPr algn="ctr"/>
            <a:r>
              <a:rPr lang="en-US" i="1" dirty="0" err="1" smtClean="0"/>
              <a:t>Corso</a:t>
            </a:r>
            <a:r>
              <a:rPr lang="en-US" i="1" dirty="0" smtClean="0"/>
              <a:t> di </a:t>
            </a:r>
            <a:r>
              <a:rPr lang="en-US" i="1" dirty="0" err="1" smtClean="0"/>
              <a:t>Formazione</a:t>
            </a:r>
            <a:r>
              <a:rPr lang="en-US" i="1" dirty="0" smtClean="0"/>
              <a:t> INFN inter-</a:t>
            </a:r>
            <a:r>
              <a:rPr lang="en-US" i="1" dirty="0" err="1" smtClean="0"/>
              <a:t>struttura</a:t>
            </a:r>
            <a:r>
              <a:rPr lang="en-US" i="1" dirty="0" smtClean="0"/>
              <a:t>: </a:t>
            </a:r>
          </a:p>
          <a:p>
            <a:pPr algn="ctr"/>
            <a:r>
              <a:rPr lang="en-US" i="1" dirty="0" err="1" smtClean="0"/>
              <a:t>Sezioni</a:t>
            </a:r>
            <a:r>
              <a:rPr lang="en-US" i="1" dirty="0" smtClean="0"/>
              <a:t> di Bologna, Ferrara, LNGS, Perugia e Pisa.</a:t>
            </a:r>
            <a:endParaRPr lang="it-IT" i="1" dirty="0" smtClean="0"/>
          </a:p>
          <a:p>
            <a:pPr algn="ctr"/>
            <a:endParaRPr lang="it-IT" dirty="0" smtClean="0"/>
          </a:p>
          <a:p>
            <a:pPr algn="ctr"/>
            <a:r>
              <a:rPr lang="it-IT" dirty="0" smtClean="0"/>
              <a:t>6-7 </a:t>
            </a:r>
            <a:r>
              <a:rPr lang="it-IT" dirty="0" err="1" smtClean="0"/>
              <a:t>June</a:t>
            </a:r>
            <a:r>
              <a:rPr lang="it-IT" dirty="0" smtClean="0"/>
              <a:t> 2013 - </a:t>
            </a:r>
            <a:r>
              <a:rPr lang="it-IT" i="1" dirty="0" smtClean="0"/>
              <a:t>Hotel </a:t>
            </a:r>
            <a:r>
              <a:rPr lang="it-IT" i="1" dirty="0" err="1" smtClean="0"/>
              <a:t>Giò</a:t>
            </a:r>
            <a:r>
              <a:rPr lang="it-IT" i="1" dirty="0" smtClean="0"/>
              <a:t>, Perugia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3835" y="0"/>
            <a:ext cx="1789597" cy="142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442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End – Lecture </a:t>
            </a:r>
            <a:r>
              <a:rPr lang="en-US" dirty="0"/>
              <a:t>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i="1" dirty="0" smtClean="0">
                <a:solidFill>
                  <a:srgbClr val="F79646"/>
                </a:solidFill>
              </a:rPr>
              <a:t>Closing Projects</a:t>
            </a:r>
            <a:endParaRPr lang="en-US" b="1" i="1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27486"/>
            <a:ext cx="8229600" cy="33495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u="sng" dirty="0" smtClean="0">
                <a:solidFill>
                  <a:srgbClr val="C0504D"/>
                </a:solidFill>
              </a:rPr>
              <a:t>Summary</a:t>
            </a:r>
          </a:p>
          <a:p>
            <a:pPr marL="0" indent="0">
              <a:buNone/>
            </a:pPr>
            <a:endParaRPr lang="en-US" i="1" dirty="0" smtClean="0"/>
          </a:p>
          <a:p>
            <a:r>
              <a:rPr lang="en-US" i="1" dirty="0" smtClean="0"/>
              <a:t>Close properly the Project </a:t>
            </a:r>
            <a:r>
              <a:rPr lang="en-US" i="1" dirty="0" smtClean="0">
                <a:sym typeface="Wingdings"/>
              </a:rPr>
              <a:t> major step for the future</a:t>
            </a:r>
            <a:endParaRPr lang="en-US" i="1" dirty="0" smtClean="0"/>
          </a:p>
          <a:p>
            <a:endParaRPr lang="en-US" i="1" dirty="0" smtClean="0"/>
          </a:p>
          <a:p>
            <a:pPr marL="0" indent="0">
              <a:buNone/>
            </a:pP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1600200"/>
            <a:ext cx="2481840" cy="152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956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50156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dirty="0" smtClean="0"/>
              <a:t> </a:t>
            </a:r>
            <a:r>
              <a:rPr lang="en-US" i="1" dirty="0" smtClean="0"/>
              <a:t>Additional References used in the course </a:t>
            </a:r>
            <a:endParaRPr lang="en-US" i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Luisella Lari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17499" y="1953922"/>
            <a:ext cx="8450943" cy="8494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1400" dirty="0" smtClean="0">
              <a:solidFill>
                <a:schemeClr val="accent1"/>
              </a:solidFill>
            </a:endParaRPr>
          </a:p>
          <a:p>
            <a:pPr algn="just"/>
            <a:endParaRPr lang="en-US" sz="1400" dirty="0">
              <a:solidFill>
                <a:schemeClr val="accent1"/>
              </a:solidFill>
            </a:endParaRPr>
          </a:p>
          <a:p>
            <a:pPr algn="just"/>
            <a:endParaRPr lang="en-US" sz="1400" dirty="0" smtClean="0">
              <a:solidFill>
                <a:schemeClr val="accent1"/>
              </a:solidFill>
            </a:endParaRPr>
          </a:p>
          <a:p>
            <a:pPr algn="just"/>
            <a:endParaRPr lang="en-US" sz="1400" dirty="0">
              <a:solidFill>
                <a:schemeClr val="accent1"/>
              </a:solidFill>
            </a:endParaRPr>
          </a:p>
          <a:p>
            <a:pPr algn="just"/>
            <a:endParaRPr lang="en-US" sz="1400" dirty="0" smtClean="0">
              <a:solidFill>
                <a:schemeClr val="accent1"/>
              </a:solidFill>
            </a:endParaRPr>
          </a:p>
          <a:p>
            <a:pPr algn="just"/>
            <a:endParaRPr lang="en-US" sz="1400" dirty="0">
              <a:solidFill>
                <a:schemeClr val="accent1"/>
              </a:solidFill>
            </a:endParaRPr>
          </a:p>
          <a:p>
            <a:pPr algn="just"/>
            <a:endParaRPr lang="en-US" sz="1400" dirty="0" smtClean="0">
              <a:solidFill>
                <a:schemeClr val="accent1"/>
              </a:solidFill>
            </a:endParaRPr>
          </a:p>
          <a:p>
            <a:pPr algn="just"/>
            <a:endParaRPr lang="en-US" sz="1400" dirty="0">
              <a:solidFill>
                <a:schemeClr val="accent1"/>
              </a:solidFill>
            </a:endParaRPr>
          </a:p>
          <a:p>
            <a:pPr algn="just"/>
            <a:endParaRPr lang="en-US" sz="1400" dirty="0" smtClean="0">
              <a:solidFill>
                <a:schemeClr val="accent1"/>
              </a:solidFill>
            </a:endParaRPr>
          </a:p>
          <a:p>
            <a:pPr algn="just"/>
            <a:endParaRPr lang="en-US" sz="1400" dirty="0">
              <a:solidFill>
                <a:schemeClr val="accent1"/>
              </a:solidFill>
            </a:endParaRPr>
          </a:p>
          <a:p>
            <a:pPr algn="just"/>
            <a:endParaRPr lang="en-US" sz="1400" dirty="0">
              <a:solidFill>
                <a:schemeClr val="accent1"/>
              </a:solidFill>
            </a:endParaRPr>
          </a:p>
          <a:p>
            <a:pPr algn="just"/>
            <a:r>
              <a:rPr lang="en-US" sz="1400" dirty="0" smtClean="0">
                <a:solidFill>
                  <a:schemeClr val="accent1"/>
                </a:solidFill>
              </a:rPr>
              <a:t>[</a:t>
            </a:r>
            <a:r>
              <a:rPr lang="en-US" sz="1400" dirty="0" smtClean="0">
                <a:solidFill>
                  <a:schemeClr val="accent1"/>
                </a:solidFill>
              </a:rPr>
              <a:t>See also:  </a:t>
            </a:r>
            <a:r>
              <a:rPr lang="en-US" sz="1400" dirty="0" smtClean="0">
                <a:solidFill>
                  <a:schemeClr val="accent3"/>
                </a:solidFill>
              </a:rPr>
              <a:t>E</a:t>
            </a:r>
            <a:r>
              <a:rPr lang="en-US" sz="1400" dirty="0" smtClean="0">
                <a:solidFill>
                  <a:schemeClr val="accent3"/>
                </a:solidFill>
              </a:rPr>
              <a:t>. </a:t>
            </a:r>
            <a:r>
              <a:rPr lang="en-US" sz="1400" dirty="0" err="1" smtClean="0">
                <a:solidFill>
                  <a:schemeClr val="accent3"/>
                </a:solidFill>
              </a:rPr>
              <a:t>Verzuch</a:t>
            </a:r>
            <a:r>
              <a:rPr lang="en-US" sz="1400" dirty="0" smtClean="0">
                <a:solidFill>
                  <a:schemeClr val="accent3"/>
                </a:solidFill>
              </a:rPr>
              <a:t>, </a:t>
            </a:r>
            <a:r>
              <a:rPr lang="en-US" sz="1400" i="1" dirty="0" smtClean="0">
                <a:solidFill>
                  <a:schemeClr val="accent3"/>
                </a:solidFill>
              </a:rPr>
              <a:t>The Fast Forward MBA in Project Management</a:t>
            </a:r>
            <a:r>
              <a:rPr lang="en-US" sz="1400" dirty="0" smtClean="0">
                <a:solidFill>
                  <a:schemeClr val="accent3"/>
                </a:solidFill>
              </a:rPr>
              <a:t>, Wiley (2005)</a:t>
            </a:r>
            <a:r>
              <a:rPr lang="en-US" sz="1400" dirty="0" smtClean="0">
                <a:solidFill>
                  <a:schemeClr val="accent1"/>
                </a:solidFill>
              </a:rPr>
              <a:t>;  </a:t>
            </a:r>
          </a:p>
          <a:p>
            <a:pPr algn="just"/>
            <a:r>
              <a:rPr lang="en-US" sz="1400" i="1" dirty="0" smtClean="0">
                <a:solidFill>
                  <a:schemeClr val="accent1"/>
                </a:solidFill>
              </a:rPr>
              <a:t>	</a:t>
            </a:r>
          </a:p>
          <a:p>
            <a:pPr algn="just"/>
            <a:r>
              <a:rPr lang="en-US" sz="1400" i="1" dirty="0">
                <a:solidFill>
                  <a:schemeClr val="accent1"/>
                </a:solidFill>
              </a:rPr>
              <a:t>	</a:t>
            </a:r>
            <a:r>
              <a:rPr lang="en-US" sz="1400" dirty="0">
                <a:solidFill>
                  <a:schemeClr val="accent3"/>
                </a:solidFill>
              </a:rPr>
              <a:t>E. </a:t>
            </a:r>
            <a:r>
              <a:rPr lang="en-US" sz="1400" dirty="0" smtClean="0">
                <a:solidFill>
                  <a:schemeClr val="accent3"/>
                </a:solidFill>
              </a:rPr>
              <a:t>K. </a:t>
            </a:r>
            <a:r>
              <a:rPr lang="en-US" sz="1400" dirty="0" err="1" smtClean="0">
                <a:solidFill>
                  <a:schemeClr val="accent3"/>
                </a:solidFill>
              </a:rPr>
              <a:t>Wycosky</a:t>
            </a:r>
            <a:r>
              <a:rPr lang="en-US" sz="1400" dirty="0">
                <a:solidFill>
                  <a:schemeClr val="accent3"/>
                </a:solidFill>
              </a:rPr>
              <a:t> </a:t>
            </a:r>
            <a:r>
              <a:rPr lang="en-US" sz="1400" dirty="0" smtClean="0">
                <a:solidFill>
                  <a:schemeClr val="accent3"/>
                </a:solidFill>
              </a:rPr>
              <a:t>et R. </a:t>
            </a:r>
            <a:r>
              <a:rPr lang="en-US" sz="1400" dirty="0" err="1" smtClean="0">
                <a:solidFill>
                  <a:schemeClr val="accent3"/>
                </a:solidFill>
              </a:rPr>
              <a:t>McGary</a:t>
            </a:r>
            <a:r>
              <a:rPr lang="en-US" sz="1400" dirty="0" smtClean="0">
                <a:solidFill>
                  <a:schemeClr val="accent3"/>
                </a:solidFill>
              </a:rPr>
              <a:t>, </a:t>
            </a:r>
            <a:r>
              <a:rPr lang="en-US" sz="1400" i="1" dirty="0" smtClean="0">
                <a:solidFill>
                  <a:schemeClr val="accent3"/>
                </a:solidFill>
              </a:rPr>
              <a:t>Effective Project </a:t>
            </a:r>
            <a:r>
              <a:rPr lang="en-US" sz="1400" i="1" dirty="0">
                <a:solidFill>
                  <a:schemeClr val="accent3"/>
                </a:solidFill>
              </a:rPr>
              <a:t>Management</a:t>
            </a:r>
            <a:r>
              <a:rPr lang="en-US" sz="1400" dirty="0">
                <a:solidFill>
                  <a:schemeClr val="accent3"/>
                </a:solidFill>
              </a:rPr>
              <a:t>, Wiley (</a:t>
            </a:r>
            <a:r>
              <a:rPr lang="en-US" sz="1400" dirty="0" smtClean="0">
                <a:solidFill>
                  <a:schemeClr val="accent3"/>
                </a:solidFill>
              </a:rPr>
              <a:t>2003)</a:t>
            </a:r>
            <a:r>
              <a:rPr lang="en-US" sz="1400" dirty="0">
                <a:solidFill>
                  <a:schemeClr val="accent1"/>
                </a:solidFill>
              </a:rPr>
              <a:t>; </a:t>
            </a:r>
            <a:endParaRPr lang="en-US" sz="1400" dirty="0" smtClean="0">
              <a:solidFill>
                <a:schemeClr val="accent1"/>
              </a:solidFill>
            </a:endParaRPr>
          </a:p>
          <a:p>
            <a:pPr algn="just"/>
            <a:r>
              <a:rPr lang="en-US" sz="1400" dirty="0">
                <a:solidFill>
                  <a:schemeClr val="accent1"/>
                </a:solidFill>
              </a:rPr>
              <a:t> </a:t>
            </a:r>
            <a:r>
              <a:rPr lang="en-US" sz="1400" dirty="0" smtClean="0">
                <a:solidFill>
                  <a:schemeClr val="accent1"/>
                </a:solidFill>
              </a:rPr>
              <a:t>                </a:t>
            </a:r>
            <a:r>
              <a:rPr lang="en-US" sz="1400" dirty="0" smtClean="0">
                <a:solidFill>
                  <a:schemeClr val="accent3"/>
                </a:solidFill>
              </a:rPr>
              <a:t> </a:t>
            </a:r>
          </a:p>
          <a:p>
            <a:pPr algn="just"/>
            <a:r>
              <a:rPr lang="en-US" sz="1400" dirty="0">
                <a:solidFill>
                  <a:schemeClr val="accent3"/>
                </a:solidFill>
              </a:rPr>
              <a:t>	</a:t>
            </a:r>
            <a:r>
              <a:rPr lang="en-US" sz="1400" dirty="0">
                <a:solidFill>
                  <a:schemeClr val="accent3"/>
                </a:solidFill>
              </a:rPr>
              <a:t>P</a:t>
            </a:r>
            <a:r>
              <a:rPr lang="en-US" sz="1400" dirty="0" smtClean="0">
                <a:solidFill>
                  <a:schemeClr val="accent3"/>
                </a:solidFill>
              </a:rPr>
              <a:t>. </a:t>
            </a:r>
            <a:r>
              <a:rPr lang="en-US" sz="1400" dirty="0" err="1" smtClean="0">
                <a:solidFill>
                  <a:schemeClr val="accent3"/>
                </a:solidFill>
              </a:rPr>
              <a:t>Bonnal</a:t>
            </a:r>
            <a:r>
              <a:rPr lang="en-US" sz="1400" dirty="0" smtClean="0">
                <a:solidFill>
                  <a:schemeClr val="accent3"/>
                </a:solidFill>
              </a:rPr>
              <a:t>, Lectures of: </a:t>
            </a:r>
            <a:r>
              <a:rPr lang="en-US" sz="1400" i="1" dirty="0" smtClean="0">
                <a:solidFill>
                  <a:schemeClr val="accent3"/>
                </a:solidFill>
              </a:rPr>
              <a:t>R&amp;D Management course</a:t>
            </a:r>
            <a:r>
              <a:rPr lang="en-US" sz="1400" dirty="0" smtClean="0">
                <a:solidFill>
                  <a:schemeClr val="accent3"/>
                </a:solidFill>
              </a:rPr>
              <a:t>, HEC Lausanne, Switzerland (2008)</a:t>
            </a:r>
            <a:r>
              <a:rPr lang="en-US" sz="1400" dirty="0" smtClean="0">
                <a:solidFill>
                  <a:schemeClr val="accent1"/>
                </a:solidFill>
              </a:rPr>
              <a:t>;</a:t>
            </a:r>
          </a:p>
          <a:p>
            <a:pPr algn="just"/>
            <a:endParaRPr lang="en-US" sz="1400" dirty="0">
              <a:solidFill>
                <a:schemeClr val="accent1"/>
              </a:solidFill>
            </a:endParaRPr>
          </a:p>
          <a:p>
            <a:pPr algn="just"/>
            <a:r>
              <a:rPr lang="en-US" sz="1400" dirty="0" smtClean="0">
                <a:solidFill>
                  <a:schemeClr val="accent3"/>
                </a:solidFill>
              </a:rPr>
              <a:t>	P</a:t>
            </a:r>
            <a:r>
              <a:rPr lang="en-US" sz="1400" dirty="0">
                <a:solidFill>
                  <a:schemeClr val="accent3"/>
                </a:solidFill>
              </a:rPr>
              <a:t>. </a:t>
            </a:r>
            <a:r>
              <a:rPr lang="en-US" sz="1400" dirty="0" err="1">
                <a:solidFill>
                  <a:schemeClr val="accent3"/>
                </a:solidFill>
              </a:rPr>
              <a:t>Bonnal</a:t>
            </a:r>
            <a:r>
              <a:rPr lang="en-US" sz="1400" dirty="0">
                <a:solidFill>
                  <a:schemeClr val="accent3"/>
                </a:solidFill>
              </a:rPr>
              <a:t>, </a:t>
            </a:r>
            <a:r>
              <a:rPr lang="en-US" sz="1400" dirty="0" smtClean="0">
                <a:solidFill>
                  <a:schemeClr val="accent3"/>
                </a:solidFill>
              </a:rPr>
              <a:t>Lectures </a:t>
            </a:r>
            <a:r>
              <a:rPr lang="en-US" sz="1400" dirty="0">
                <a:solidFill>
                  <a:schemeClr val="accent3"/>
                </a:solidFill>
              </a:rPr>
              <a:t>of: </a:t>
            </a:r>
            <a:r>
              <a:rPr lang="en-US" sz="1400" i="1" dirty="0" smtClean="0">
                <a:solidFill>
                  <a:schemeClr val="accent3"/>
                </a:solidFill>
              </a:rPr>
              <a:t>Project Operational Planning </a:t>
            </a:r>
            <a:r>
              <a:rPr lang="en-US" sz="1400" i="1" dirty="0">
                <a:solidFill>
                  <a:schemeClr val="accent3"/>
                </a:solidFill>
              </a:rPr>
              <a:t>course</a:t>
            </a:r>
            <a:r>
              <a:rPr lang="en-US" sz="1400" dirty="0">
                <a:solidFill>
                  <a:schemeClr val="accent3"/>
                </a:solidFill>
              </a:rPr>
              <a:t>, HEC </a:t>
            </a:r>
            <a:r>
              <a:rPr lang="en-US" sz="1400" dirty="0" smtClean="0">
                <a:solidFill>
                  <a:schemeClr val="accent3"/>
                </a:solidFill>
              </a:rPr>
              <a:t>Geneva, </a:t>
            </a:r>
            <a:r>
              <a:rPr lang="en-US" sz="1400" dirty="0">
                <a:solidFill>
                  <a:schemeClr val="accent3"/>
                </a:solidFill>
              </a:rPr>
              <a:t>Switzerland (</a:t>
            </a:r>
            <a:r>
              <a:rPr lang="en-US" sz="1400" dirty="0" smtClean="0">
                <a:solidFill>
                  <a:schemeClr val="accent3"/>
                </a:solidFill>
              </a:rPr>
              <a:t>2006)</a:t>
            </a:r>
            <a:r>
              <a:rPr lang="en-US" sz="1400" dirty="0">
                <a:solidFill>
                  <a:schemeClr val="accent1"/>
                </a:solidFill>
              </a:rPr>
              <a:t>; </a:t>
            </a:r>
          </a:p>
          <a:p>
            <a:pPr algn="just"/>
            <a:r>
              <a:rPr lang="en-US" sz="1400" dirty="0" smtClean="0">
                <a:solidFill>
                  <a:schemeClr val="accent1"/>
                </a:solidFill>
              </a:rPr>
              <a:t> </a:t>
            </a:r>
            <a:endParaRPr lang="en-US" sz="1400" dirty="0" smtClean="0">
              <a:solidFill>
                <a:schemeClr val="accent3"/>
              </a:solidFill>
            </a:endParaRPr>
          </a:p>
          <a:p>
            <a:pPr algn="just"/>
            <a:r>
              <a:rPr lang="en-US" sz="1400" dirty="0">
                <a:solidFill>
                  <a:schemeClr val="accent3"/>
                </a:solidFill>
              </a:rPr>
              <a:t>	</a:t>
            </a:r>
            <a:endParaRPr lang="en-US" sz="1400" dirty="0" smtClean="0">
              <a:solidFill>
                <a:schemeClr val="accent3"/>
              </a:solidFill>
            </a:endParaRPr>
          </a:p>
          <a:p>
            <a:pPr algn="just"/>
            <a:r>
              <a:rPr lang="en-US" sz="1400" dirty="0">
                <a:solidFill>
                  <a:schemeClr val="accent3"/>
                </a:solidFill>
              </a:rPr>
              <a:t>	</a:t>
            </a:r>
            <a:r>
              <a:rPr lang="en-US" sz="1400" dirty="0" smtClean="0">
                <a:solidFill>
                  <a:schemeClr val="accent3"/>
                </a:solidFill>
              </a:rPr>
              <a:t>Link </a:t>
            </a:r>
            <a:r>
              <a:rPr lang="en-US" sz="1400" dirty="0" smtClean="0">
                <a:solidFill>
                  <a:schemeClr val="accent3"/>
                </a:solidFill>
              </a:rPr>
              <a:t>of US </a:t>
            </a:r>
            <a:r>
              <a:rPr lang="en-US" sz="1400" dirty="0" smtClean="0">
                <a:solidFill>
                  <a:schemeClr val="accent3"/>
                </a:solidFill>
              </a:rPr>
              <a:t>Project Management Institute:</a:t>
            </a:r>
            <a:r>
              <a:rPr lang="en-US" sz="1400" dirty="0" smtClean="0">
                <a:solidFill>
                  <a:schemeClr val="accent3"/>
                </a:solidFill>
              </a:rPr>
              <a:t> </a:t>
            </a:r>
            <a:r>
              <a:rPr lang="en-US" sz="1400" dirty="0" smtClean="0">
                <a:solidFill>
                  <a:schemeClr val="accent3"/>
                </a:solidFill>
                <a:hlinkClick r:id="rId2"/>
              </a:rPr>
              <a:t>http</a:t>
            </a:r>
            <a:r>
              <a:rPr lang="en-US" sz="1400" dirty="0">
                <a:solidFill>
                  <a:schemeClr val="accent3"/>
                </a:solidFill>
                <a:hlinkClick r:id="rId2"/>
              </a:rPr>
              <a:t>://</a:t>
            </a:r>
            <a:r>
              <a:rPr lang="en-US" sz="1400" dirty="0" smtClean="0">
                <a:solidFill>
                  <a:schemeClr val="accent3"/>
                </a:solidFill>
                <a:hlinkClick r:id="rId2"/>
              </a:rPr>
              <a:t>www.pmi.org</a:t>
            </a:r>
            <a:r>
              <a:rPr lang="en-US" sz="1400" smtClean="0">
                <a:solidFill>
                  <a:schemeClr val="accent3"/>
                </a:solidFill>
                <a:hlinkClick r:id="rId2"/>
              </a:rPr>
              <a:t>/</a:t>
            </a:r>
            <a:r>
              <a:rPr lang="en-US" sz="1400" smtClean="0">
                <a:solidFill>
                  <a:schemeClr val="accent3"/>
                </a:solidFill>
              </a:rPr>
              <a:t> </a:t>
            </a:r>
            <a:r>
              <a:rPr lang="en-US" sz="1400" smtClean="0">
                <a:solidFill>
                  <a:schemeClr val="accent1"/>
                </a:solidFill>
              </a:rPr>
              <a:t>] </a:t>
            </a:r>
            <a:endParaRPr lang="en-US" sz="1400" dirty="0" smtClean="0">
              <a:solidFill>
                <a:schemeClr val="accent1"/>
              </a:solidFill>
            </a:endParaRPr>
          </a:p>
          <a:p>
            <a:r>
              <a:rPr lang="en-US" sz="1400" dirty="0">
                <a:solidFill>
                  <a:schemeClr val="accent1"/>
                </a:solidFill>
              </a:rPr>
              <a:t>	</a:t>
            </a:r>
            <a:endParaRPr lang="en-US" sz="1400" dirty="0" smtClean="0">
              <a:solidFill>
                <a:schemeClr val="accent1"/>
              </a:solidFill>
            </a:endParaRPr>
          </a:p>
          <a:p>
            <a:endParaRPr lang="en-US" sz="1400" dirty="0">
              <a:solidFill>
                <a:schemeClr val="accent1"/>
              </a:solidFill>
            </a:endParaRPr>
          </a:p>
          <a:p>
            <a:endParaRPr lang="en-US" sz="1400" dirty="0" smtClean="0">
              <a:solidFill>
                <a:schemeClr val="accent1"/>
              </a:solidFill>
            </a:endParaRPr>
          </a:p>
          <a:p>
            <a:endParaRPr lang="en-US" sz="1400" dirty="0">
              <a:solidFill>
                <a:schemeClr val="accent1"/>
              </a:solidFill>
            </a:endParaRPr>
          </a:p>
          <a:p>
            <a:endParaRPr lang="en-US" sz="1400" dirty="0" smtClean="0">
              <a:solidFill>
                <a:schemeClr val="accent1"/>
              </a:solidFill>
            </a:endParaRPr>
          </a:p>
          <a:p>
            <a:endParaRPr lang="en-US" sz="1400" dirty="0">
              <a:solidFill>
                <a:schemeClr val="accent1"/>
              </a:solidFill>
            </a:endParaRPr>
          </a:p>
          <a:p>
            <a:endParaRPr lang="en-US" sz="1400" dirty="0" smtClean="0">
              <a:solidFill>
                <a:schemeClr val="accent1"/>
              </a:solidFill>
            </a:endParaRPr>
          </a:p>
          <a:p>
            <a:endParaRPr lang="en-US" sz="1400" dirty="0">
              <a:solidFill>
                <a:schemeClr val="accent1"/>
              </a:solidFill>
            </a:endParaRPr>
          </a:p>
          <a:p>
            <a:endParaRPr lang="en-US" sz="1400" dirty="0" smtClean="0">
              <a:solidFill>
                <a:schemeClr val="accent1"/>
              </a:solidFill>
            </a:endParaRPr>
          </a:p>
          <a:p>
            <a:endParaRPr lang="en-US" sz="1400" dirty="0">
              <a:solidFill>
                <a:schemeClr val="accent1"/>
              </a:solidFill>
            </a:endParaRPr>
          </a:p>
          <a:p>
            <a:endParaRPr lang="en-US" sz="1400" dirty="0" smtClean="0">
              <a:solidFill>
                <a:schemeClr val="accent1"/>
              </a:solidFill>
            </a:endParaRPr>
          </a:p>
          <a:p>
            <a:endParaRPr lang="en-US" sz="1400" dirty="0">
              <a:solidFill>
                <a:schemeClr val="accent1"/>
              </a:solidFill>
            </a:endParaRPr>
          </a:p>
          <a:p>
            <a:endParaRPr lang="en-US" sz="1400" dirty="0" smtClean="0">
              <a:solidFill>
                <a:schemeClr val="accent1"/>
              </a:solidFill>
            </a:endParaRPr>
          </a:p>
          <a:p>
            <a:endParaRPr lang="en-US" sz="1400" dirty="0">
              <a:solidFill>
                <a:schemeClr val="accent1"/>
              </a:solidFill>
            </a:endParaRPr>
          </a:p>
          <a:p>
            <a:endParaRPr lang="en-US" sz="1400" dirty="0" smtClean="0">
              <a:solidFill>
                <a:schemeClr val="accent1"/>
              </a:solidFill>
            </a:endParaRPr>
          </a:p>
          <a:p>
            <a:endParaRPr lang="en-US" sz="1400" dirty="0">
              <a:solidFill>
                <a:schemeClr val="accent1"/>
              </a:solidFill>
            </a:endParaRPr>
          </a:p>
          <a:p>
            <a:endParaRPr lang="en-US" sz="1400" dirty="0" smtClean="0">
              <a:solidFill>
                <a:schemeClr val="accent1"/>
              </a:solidFill>
            </a:endParaRPr>
          </a:p>
          <a:p>
            <a:endParaRPr lang="en-US" sz="1400" dirty="0">
              <a:solidFill>
                <a:schemeClr val="accent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8857" y="1866900"/>
            <a:ext cx="4118429" cy="2018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035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Lecture </a:t>
            </a:r>
            <a:r>
              <a:rPr lang="en-US" dirty="0"/>
              <a:t>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i="1" dirty="0" smtClean="0">
                <a:solidFill>
                  <a:srgbClr val="F79646"/>
                </a:solidFill>
              </a:rPr>
              <a:t>Closing Projects</a:t>
            </a:r>
            <a:endParaRPr lang="en-US" b="1" i="1" dirty="0">
              <a:solidFill>
                <a:srgbClr val="F7964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u="sng" dirty="0" smtClean="0">
                <a:solidFill>
                  <a:srgbClr val="C0504D"/>
                </a:solidFill>
              </a:rPr>
              <a:t>Outlook</a:t>
            </a:r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r>
              <a:rPr lang="en-US" i="1" dirty="0" smtClean="0"/>
              <a:t>Why is it important to properly close the project?</a:t>
            </a:r>
          </a:p>
          <a:p>
            <a:r>
              <a:rPr lang="en-US" i="1" dirty="0" smtClean="0"/>
              <a:t>Closing Project or Project Phase</a:t>
            </a:r>
          </a:p>
          <a:p>
            <a:r>
              <a:rPr lang="en-US" i="1" dirty="0" smtClean="0"/>
              <a:t>Lesson learned and knowledge transfer</a:t>
            </a:r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pPr marL="0" indent="0">
              <a:buNone/>
            </a:pPr>
            <a:endParaRPr lang="en-US" i="1" dirty="0" smtClean="0"/>
          </a:p>
          <a:p>
            <a:endParaRPr lang="en-US" i="1" dirty="0" smtClean="0"/>
          </a:p>
          <a:p>
            <a:pPr marL="0" indent="0">
              <a:buNone/>
            </a:pP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85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9326" y="3296556"/>
            <a:ext cx="2877344" cy="1841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 smtClean="0"/>
              <a:t>Basic project life-cycle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0687" y="1830613"/>
            <a:ext cx="4277278" cy="92537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accent2"/>
                </a:solidFill>
              </a:rPr>
              <a:t>Research Projects </a:t>
            </a:r>
            <a:r>
              <a:rPr lang="en-US" dirty="0" smtClean="0"/>
              <a:t>like any other project can be summarize in the 5 process groups.</a:t>
            </a:r>
            <a:endParaRPr lang="en-US" dirty="0"/>
          </a:p>
          <a:p>
            <a:pPr marL="0" indent="0" algn="ctr">
              <a:buNone/>
            </a:pPr>
            <a:endParaRPr lang="en-US" sz="1500" dirty="0" smtClean="0">
              <a:solidFill>
                <a:schemeClr val="accent4"/>
              </a:solidFill>
            </a:endParaRPr>
          </a:p>
          <a:p>
            <a:pPr marL="0" indent="0" algn="ctr">
              <a:buNone/>
            </a:pPr>
            <a:endParaRPr lang="en-US" sz="1500" dirty="0">
              <a:solidFill>
                <a:schemeClr val="accent4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4365" y="1600200"/>
            <a:ext cx="1601276" cy="1583871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326641" y="5274468"/>
            <a:ext cx="8509000" cy="571500"/>
            <a:chOff x="304800" y="2603500"/>
            <a:chExt cx="8509000" cy="571500"/>
          </a:xfrm>
        </p:grpSpPr>
        <p:sp>
          <p:nvSpPr>
            <p:cNvPr id="14" name="Pentagon 13"/>
            <p:cNvSpPr/>
            <p:nvPr/>
          </p:nvSpPr>
          <p:spPr>
            <a:xfrm>
              <a:off x="304800" y="2603500"/>
              <a:ext cx="1790700" cy="571500"/>
            </a:xfrm>
            <a:prstGeom prst="homePlate">
              <a:avLst/>
            </a:prstGeom>
            <a:solidFill>
              <a:srgbClr val="4F81BD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Initialization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5" name="Chevron 14"/>
            <p:cNvSpPr/>
            <p:nvPr/>
          </p:nvSpPr>
          <p:spPr>
            <a:xfrm>
              <a:off x="1968500" y="2603500"/>
              <a:ext cx="1790700" cy="571500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Plan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6" name="Chevron 15"/>
            <p:cNvSpPr/>
            <p:nvPr/>
          </p:nvSpPr>
          <p:spPr>
            <a:xfrm>
              <a:off x="7023100" y="2603500"/>
              <a:ext cx="1790700" cy="571500"/>
            </a:xfrm>
            <a:prstGeom prst="chevron">
              <a:avLst/>
            </a:prstGeom>
            <a:solidFill>
              <a:schemeClr val="accent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Close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3644900" y="2603500"/>
              <a:ext cx="1790700" cy="571500"/>
              <a:chOff x="3035300" y="2603500"/>
              <a:chExt cx="1790700" cy="571500"/>
            </a:xfrm>
          </p:grpSpPr>
          <p:sp>
            <p:nvSpPr>
              <p:cNvPr id="18" name="Chevron 17"/>
              <p:cNvSpPr/>
              <p:nvPr/>
            </p:nvSpPr>
            <p:spPr>
              <a:xfrm>
                <a:off x="3035300" y="2603500"/>
                <a:ext cx="1790700" cy="571500"/>
              </a:xfrm>
              <a:prstGeom prst="chevro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276600" y="2685534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FFFFFF"/>
                    </a:solidFill>
                  </a:rPr>
                  <a:t>Execute</a:t>
                </a:r>
                <a:endParaRPr lang="en-US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5334000" y="2603500"/>
              <a:ext cx="1816100" cy="571500"/>
              <a:chOff x="4457700" y="2603500"/>
              <a:chExt cx="1816100" cy="571500"/>
            </a:xfrm>
          </p:grpSpPr>
          <p:sp>
            <p:nvSpPr>
              <p:cNvPr id="21" name="Chevron 20"/>
              <p:cNvSpPr/>
              <p:nvPr/>
            </p:nvSpPr>
            <p:spPr>
              <a:xfrm>
                <a:off x="4457700" y="2603500"/>
                <a:ext cx="1790700" cy="571500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610100" y="2685534"/>
                <a:ext cx="1663700" cy="3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dirty="0" smtClean="0">
                    <a:solidFill>
                      <a:srgbClr val="FFFFFF"/>
                    </a:solidFill>
                  </a:rPr>
                  <a:t>Control </a:t>
                </a:r>
                <a:endParaRPr lang="en-US" sz="1700" dirty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24" name="Curved Down Arrow 23"/>
          <p:cNvSpPr/>
          <p:nvPr/>
        </p:nvSpPr>
        <p:spPr>
          <a:xfrm>
            <a:off x="2616269" y="4555841"/>
            <a:ext cx="3809931" cy="635000"/>
          </a:xfrm>
          <a:prstGeom prst="curvedDownArrow">
            <a:avLst>
              <a:gd name="adj1" fmla="val 47500"/>
              <a:gd name="adj2" fmla="val 8024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00" y="3456213"/>
            <a:ext cx="1964196" cy="1681843"/>
          </a:xfrm>
          <a:prstGeom prst="rect">
            <a:avLst/>
          </a:prstGeom>
        </p:spPr>
      </p:pic>
      <p:sp>
        <p:nvSpPr>
          <p:cNvPr id="27" name="Curved Down Arrow 26"/>
          <p:cNvSpPr/>
          <p:nvPr/>
        </p:nvSpPr>
        <p:spPr>
          <a:xfrm rot="10800000">
            <a:off x="2616269" y="5889511"/>
            <a:ext cx="3809931" cy="635000"/>
          </a:xfrm>
          <a:prstGeom prst="curvedDownArrow">
            <a:avLst>
              <a:gd name="adj1" fmla="val 47500"/>
              <a:gd name="adj2" fmla="val 8024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Folded Corner 28"/>
          <p:cNvSpPr/>
          <p:nvPr/>
        </p:nvSpPr>
        <p:spPr>
          <a:xfrm>
            <a:off x="342154" y="2561771"/>
            <a:ext cx="1685542" cy="734785"/>
          </a:xfrm>
          <a:prstGeom prst="foldedCorner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Creative </a:t>
            </a:r>
          </a:p>
          <a:p>
            <a:pPr algn="ctr"/>
            <a:r>
              <a:rPr lang="en-US" dirty="0" smtClean="0"/>
              <a:t>phase</a:t>
            </a:r>
            <a:endParaRPr lang="en-US" dirty="0"/>
          </a:p>
        </p:txBody>
      </p:sp>
      <p:sp>
        <p:nvSpPr>
          <p:cNvPr id="30" name="Folded Corner 29"/>
          <p:cNvSpPr/>
          <p:nvPr/>
        </p:nvSpPr>
        <p:spPr>
          <a:xfrm>
            <a:off x="2718672" y="3441698"/>
            <a:ext cx="1685542" cy="734785"/>
          </a:xfrm>
          <a:prstGeom prst="foldedCorner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Rigorous 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phase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019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 smtClean="0"/>
              <a:t>Basic Project Documentation (1/2)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352041" y="2696279"/>
            <a:ext cx="8509000" cy="571500"/>
            <a:chOff x="304800" y="2603500"/>
            <a:chExt cx="8509000" cy="571500"/>
          </a:xfrm>
        </p:grpSpPr>
        <p:sp>
          <p:nvSpPr>
            <p:cNvPr id="14" name="Pentagon 13"/>
            <p:cNvSpPr/>
            <p:nvPr/>
          </p:nvSpPr>
          <p:spPr>
            <a:xfrm>
              <a:off x="304800" y="2603500"/>
              <a:ext cx="1790700" cy="571500"/>
            </a:xfrm>
            <a:prstGeom prst="homePlate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Initialization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5" name="Chevron 14"/>
            <p:cNvSpPr/>
            <p:nvPr/>
          </p:nvSpPr>
          <p:spPr>
            <a:xfrm>
              <a:off x="1968500" y="2603500"/>
              <a:ext cx="1790700" cy="571500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Plan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6" name="Chevron 15"/>
            <p:cNvSpPr/>
            <p:nvPr/>
          </p:nvSpPr>
          <p:spPr>
            <a:xfrm>
              <a:off x="7023100" y="2603500"/>
              <a:ext cx="1790700" cy="571500"/>
            </a:xfrm>
            <a:prstGeom prst="chevron">
              <a:avLst/>
            </a:prstGeom>
            <a:solidFill>
              <a:schemeClr val="accent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Close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3644900" y="2603500"/>
              <a:ext cx="1790700" cy="571500"/>
              <a:chOff x="3035300" y="2603500"/>
              <a:chExt cx="1790700" cy="571500"/>
            </a:xfrm>
          </p:grpSpPr>
          <p:sp>
            <p:nvSpPr>
              <p:cNvPr id="18" name="Chevron 17"/>
              <p:cNvSpPr/>
              <p:nvPr/>
            </p:nvSpPr>
            <p:spPr>
              <a:xfrm>
                <a:off x="3035300" y="2603500"/>
                <a:ext cx="1790700" cy="571500"/>
              </a:xfrm>
              <a:prstGeom prst="chevro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276600" y="2685534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FFFFFF"/>
                    </a:solidFill>
                  </a:rPr>
                  <a:t>Execute</a:t>
                </a:r>
                <a:endParaRPr lang="en-US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5334000" y="2603500"/>
              <a:ext cx="1816100" cy="571500"/>
              <a:chOff x="4457700" y="2603500"/>
              <a:chExt cx="1816100" cy="571500"/>
            </a:xfrm>
          </p:grpSpPr>
          <p:sp>
            <p:nvSpPr>
              <p:cNvPr id="21" name="Chevron 20"/>
              <p:cNvSpPr/>
              <p:nvPr/>
            </p:nvSpPr>
            <p:spPr>
              <a:xfrm>
                <a:off x="4457700" y="2603500"/>
                <a:ext cx="1790700" cy="571500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610100" y="2685534"/>
                <a:ext cx="1663700" cy="3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dirty="0" smtClean="0">
                    <a:solidFill>
                      <a:schemeClr val="bg1"/>
                    </a:solidFill>
                  </a:rPr>
                  <a:t>Control </a:t>
                </a:r>
                <a:endParaRPr lang="en-US" sz="1700" dirty="0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25" name="Straight Arrow Connector 24"/>
          <p:cNvCxnSpPr/>
          <p:nvPr/>
        </p:nvCxnSpPr>
        <p:spPr>
          <a:xfrm>
            <a:off x="352041" y="2160810"/>
            <a:ext cx="1663700" cy="0"/>
          </a:xfrm>
          <a:prstGeom prst="straightConnector1">
            <a:avLst/>
          </a:prstGeom>
          <a:ln w="57150" cmpd="sng">
            <a:solidFill>
              <a:schemeClr val="accent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028441" y="2160810"/>
            <a:ext cx="5143500" cy="0"/>
          </a:xfrm>
          <a:prstGeom prst="straightConnector1">
            <a:avLst/>
          </a:prstGeom>
          <a:ln w="57150" cmpd="sng">
            <a:solidFill>
              <a:schemeClr val="accent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Content Placeholder 2"/>
          <p:cNvSpPr txBox="1">
            <a:spLocks/>
          </p:cNvSpPr>
          <p:nvPr/>
        </p:nvSpPr>
        <p:spPr>
          <a:xfrm>
            <a:off x="482600" y="1540324"/>
            <a:ext cx="1533141" cy="482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Front-End</a:t>
            </a:r>
          </a:p>
          <a:p>
            <a:pPr marL="0" indent="0" algn="ctr">
              <a:buFont typeface="Arial" pitchFamily="34" charset="0"/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2168141" y="1540324"/>
            <a:ext cx="5003800" cy="482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Project</a:t>
            </a:r>
          </a:p>
          <a:p>
            <a:pPr marL="0" indent="0" algn="ctr">
              <a:buFont typeface="Arial" pitchFamily="34" charset="0"/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7197341" y="2160810"/>
            <a:ext cx="1663700" cy="0"/>
          </a:xfrm>
          <a:prstGeom prst="straightConnector1">
            <a:avLst/>
          </a:prstGeom>
          <a:ln w="57150" cmpd="sng"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Content Placeholder 2"/>
          <p:cNvSpPr txBox="1">
            <a:spLocks/>
          </p:cNvSpPr>
          <p:nvPr/>
        </p:nvSpPr>
        <p:spPr>
          <a:xfrm>
            <a:off x="7171941" y="1558465"/>
            <a:ext cx="1689100" cy="482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Close-out</a:t>
            </a:r>
          </a:p>
          <a:p>
            <a:pPr marL="0" indent="0" algn="ctr">
              <a:buFont typeface="Arial" pitchFamily="34" charset="0"/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1414898" y="3373092"/>
            <a:ext cx="1108843" cy="1016000"/>
            <a:chOff x="1389498" y="4078853"/>
            <a:chExt cx="1108843" cy="10160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82341" y="4078853"/>
              <a:ext cx="1016000" cy="1016000"/>
            </a:xfrm>
            <a:prstGeom prst="rect">
              <a:avLst/>
            </a:prstGeom>
          </p:spPr>
        </p:pic>
        <p:sp>
          <p:nvSpPr>
            <p:cNvPr id="43" name="Content Placeholder 2"/>
            <p:cNvSpPr txBox="1">
              <a:spLocks/>
            </p:cNvSpPr>
            <p:nvPr/>
          </p:nvSpPr>
          <p:spPr>
            <a:xfrm rot="20205887">
              <a:off x="1389498" y="4292729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CDR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2000" dirty="0" smtClean="0">
                <a:solidFill>
                  <a:srgbClr val="000000"/>
                </a:solidFill>
              </a:endParaRPr>
            </a:p>
            <a:p>
              <a:pPr marL="0" indent="0" algn="ctr">
                <a:buFont typeface="Arial" pitchFamily="34" charset="0"/>
                <a:buNone/>
              </a:pPr>
              <a:endParaRPr lang="en-US" sz="2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240" y="4415751"/>
            <a:ext cx="1134217" cy="1083128"/>
            <a:chOff x="66840" y="5346699"/>
            <a:chExt cx="1134217" cy="108312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7929" y="5346699"/>
              <a:ext cx="1083128" cy="1083128"/>
            </a:xfrm>
            <a:prstGeom prst="rect">
              <a:avLst/>
            </a:prstGeom>
          </p:spPr>
        </p:pic>
        <p:sp>
          <p:nvSpPr>
            <p:cNvPr id="44" name="Content Placeholder 2"/>
            <p:cNvSpPr txBox="1">
              <a:spLocks/>
            </p:cNvSpPr>
            <p:nvPr/>
          </p:nvSpPr>
          <p:spPr>
            <a:xfrm rot="20205887">
              <a:off x="66840" y="5586096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10000"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Proposal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2000" dirty="0" smtClean="0">
                <a:solidFill>
                  <a:srgbClr val="000000"/>
                </a:solidFill>
              </a:endParaRPr>
            </a:p>
            <a:p>
              <a:pPr marL="0" indent="0" algn="ctr">
                <a:buFont typeface="Arial" pitchFamily="34" charset="0"/>
                <a:buNone/>
              </a:pPr>
              <a:endParaRPr lang="en-US" sz="2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029819" y="4415751"/>
            <a:ext cx="1184163" cy="1083128"/>
            <a:chOff x="1004419" y="5346699"/>
            <a:chExt cx="1184163" cy="1083128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6983" y="5346699"/>
              <a:ext cx="1083128" cy="1083128"/>
            </a:xfrm>
            <a:prstGeom prst="rect">
              <a:avLst/>
            </a:prstGeom>
          </p:spPr>
        </p:pic>
        <p:sp>
          <p:nvSpPr>
            <p:cNvPr id="45" name="Content Placeholder 2"/>
            <p:cNvSpPr txBox="1">
              <a:spLocks/>
            </p:cNvSpPr>
            <p:nvPr/>
          </p:nvSpPr>
          <p:spPr>
            <a:xfrm rot="20205887">
              <a:off x="1004419" y="5593343"/>
              <a:ext cx="1184163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10000"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Roadmap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2830835" y="3355203"/>
            <a:ext cx="1177986" cy="1016000"/>
            <a:chOff x="1320355" y="4078853"/>
            <a:chExt cx="1177986" cy="1016000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82341" y="4078853"/>
              <a:ext cx="1016000" cy="1016000"/>
            </a:xfrm>
            <a:prstGeom prst="rect">
              <a:avLst/>
            </a:prstGeom>
          </p:spPr>
        </p:pic>
        <p:sp>
          <p:nvSpPr>
            <p:cNvPr id="49" name="Content Placeholder 2"/>
            <p:cNvSpPr txBox="1">
              <a:spLocks/>
            </p:cNvSpPr>
            <p:nvPr/>
          </p:nvSpPr>
          <p:spPr>
            <a:xfrm rot="20205887">
              <a:off x="1320355" y="4306944"/>
              <a:ext cx="1174958" cy="57965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20000"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TDR</a:t>
              </a:r>
            </a:p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+ Plan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2000" dirty="0" smtClean="0">
                <a:solidFill>
                  <a:srgbClr val="000000"/>
                </a:solidFill>
              </a:endParaRPr>
            </a:p>
            <a:p>
              <a:pPr marL="0" indent="0" algn="ctr">
                <a:buFont typeface="Arial" pitchFamily="34" charset="0"/>
                <a:buNone/>
              </a:pPr>
              <a:endParaRPr lang="en-US" sz="2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141868" y="4415751"/>
            <a:ext cx="1127506" cy="1046842"/>
            <a:chOff x="1909677" y="5346699"/>
            <a:chExt cx="1127506" cy="104684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90341" y="5346699"/>
              <a:ext cx="1046842" cy="1046842"/>
            </a:xfrm>
            <a:prstGeom prst="rect">
              <a:avLst/>
            </a:prstGeom>
          </p:spPr>
        </p:pic>
        <p:sp>
          <p:nvSpPr>
            <p:cNvPr id="50" name="Content Placeholder 2"/>
            <p:cNvSpPr txBox="1">
              <a:spLocks/>
            </p:cNvSpPr>
            <p:nvPr/>
          </p:nvSpPr>
          <p:spPr>
            <a:xfrm rot="20205887">
              <a:off x="1909677" y="5542546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1700" dirty="0" smtClean="0">
                  <a:solidFill>
                    <a:srgbClr val="000000"/>
                  </a:solidFill>
                </a:rPr>
                <a:t>Report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17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3249399" y="4461105"/>
            <a:ext cx="1127506" cy="1046842"/>
            <a:chOff x="1909677" y="5346699"/>
            <a:chExt cx="1127506" cy="1046842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90341" y="5346699"/>
              <a:ext cx="1046842" cy="1046842"/>
            </a:xfrm>
            <a:prstGeom prst="rect">
              <a:avLst/>
            </a:prstGeom>
          </p:spPr>
        </p:pic>
        <p:sp>
          <p:nvSpPr>
            <p:cNvPr id="54" name="Content Placeholder 2"/>
            <p:cNvSpPr txBox="1">
              <a:spLocks/>
            </p:cNvSpPr>
            <p:nvPr/>
          </p:nvSpPr>
          <p:spPr>
            <a:xfrm rot="20205887">
              <a:off x="1909677" y="5542546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1700" dirty="0" smtClean="0">
                  <a:solidFill>
                    <a:srgbClr val="000000"/>
                  </a:solidFill>
                </a:rPr>
                <a:t>Report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17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381241" y="4412108"/>
            <a:ext cx="1127506" cy="1046842"/>
            <a:chOff x="1909677" y="5346699"/>
            <a:chExt cx="1127506" cy="1046842"/>
          </a:xfrm>
        </p:grpSpPr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90341" y="5346699"/>
              <a:ext cx="1046842" cy="1046842"/>
            </a:xfrm>
            <a:prstGeom prst="rect">
              <a:avLst/>
            </a:prstGeom>
          </p:spPr>
        </p:pic>
        <p:sp>
          <p:nvSpPr>
            <p:cNvPr id="60" name="Content Placeholder 2"/>
            <p:cNvSpPr txBox="1">
              <a:spLocks/>
            </p:cNvSpPr>
            <p:nvPr/>
          </p:nvSpPr>
          <p:spPr>
            <a:xfrm rot="20205887">
              <a:off x="1909677" y="5542546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1700" dirty="0" smtClean="0">
                  <a:solidFill>
                    <a:srgbClr val="000000"/>
                  </a:solidFill>
                </a:rPr>
                <a:t>Report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17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6202567" y="4410269"/>
            <a:ext cx="1127506" cy="1046842"/>
            <a:chOff x="1909677" y="5346699"/>
            <a:chExt cx="1127506" cy="1046842"/>
          </a:xfrm>
        </p:grpSpPr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90341" y="5346699"/>
              <a:ext cx="1046842" cy="1046842"/>
            </a:xfrm>
            <a:prstGeom prst="rect">
              <a:avLst/>
            </a:prstGeom>
          </p:spPr>
        </p:pic>
        <p:sp>
          <p:nvSpPr>
            <p:cNvPr id="63" name="Content Placeholder 2"/>
            <p:cNvSpPr txBox="1">
              <a:spLocks/>
            </p:cNvSpPr>
            <p:nvPr/>
          </p:nvSpPr>
          <p:spPr>
            <a:xfrm rot="20205887">
              <a:off x="1909677" y="5542546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1700" dirty="0" smtClean="0">
                  <a:solidFill>
                    <a:srgbClr val="000000"/>
                  </a:solidFill>
                </a:rPr>
                <a:t>Report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1700" dirty="0">
                <a:solidFill>
                  <a:srgbClr val="000000"/>
                </a:solidFill>
              </a:endParaRPr>
            </a:p>
          </p:txBody>
        </p:sp>
      </p:grpSp>
      <p:sp>
        <p:nvSpPr>
          <p:cNvPr id="64" name="Content Placeholder 2"/>
          <p:cNvSpPr txBox="1">
            <a:spLocks/>
          </p:cNvSpPr>
          <p:nvPr/>
        </p:nvSpPr>
        <p:spPr>
          <a:xfrm>
            <a:off x="4779970" y="4620762"/>
            <a:ext cx="1082939" cy="482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700" dirty="0" smtClean="0">
                <a:solidFill>
                  <a:srgbClr val="000000"/>
                </a:solidFill>
              </a:rPr>
              <a:t>…..</a:t>
            </a:r>
          </a:p>
          <a:p>
            <a:pPr marL="0" indent="0" algn="ctr">
              <a:buFont typeface="Arial" pitchFamily="34" charset="0"/>
              <a:buNone/>
            </a:pPr>
            <a:endParaRPr lang="en-US" sz="1700" dirty="0">
              <a:solidFill>
                <a:srgbClr val="000000"/>
              </a:solidFill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7696678" y="4410269"/>
            <a:ext cx="1091723" cy="1025002"/>
            <a:chOff x="7671278" y="5379334"/>
            <a:chExt cx="1091723" cy="1025002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37999" y="5379334"/>
              <a:ext cx="1025002" cy="1025002"/>
            </a:xfrm>
            <a:prstGeom prst="rect">
              <a:avLst/>
            </a:prstGeom>
          </p:spPr>
        </p:pic>
        <p:sp>
          <p:nvSpPr>
            <p:cNvPr id="66" name="Content Placeholder 2"/>
            <p:cNvSpPr txBox="1">
              <a:spLocks/>
            </p:cNvSpPr>
            <p:nvPr/>
          </p:nvSpPr>
          <p:spPr>
            <a:xfrm rot="20205887">
              <a:off x="7671278" y="5586090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 lnSpcReduction="20000"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1700" dirty="0" smtClean="0">
                  <a:solidFill>
                    <a:schemeClr val="accent2"/>
                  </a:solidFill>
                </a:rPr>
                <a:t>Lesson Learn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17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70" name="Oval 69"/>
          <p:cNvSpPr/>
          <p:nvPr/>
        </p:nvSpPr>
        <p:spPr>
          <a:xfrm>
            <a:off x="6846347" y="1407881"/>
            <a:ext cx="2297653" cy="4744357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360" y="5671236"/>
            <a:ext cx="538480" cy="708999"/>
          </a:xfrm>
          <a:prstGeom prst="rect">
            <a:avLst/>
          </a:prstGeom>
        </p:spPr>
      </p:pic>
      <p:cxnSp>
        <p:nvCxnSpPr>
          <p:cNvPr id="75" name="Straight Arrow Connector 74"/>
          <p:cNvCxnSpPr/>
          <p:nvPr/>
        </p:nvCxnSpPr>
        <p:spPr>
          <a:xfrm>
            <a:off x="833516" y="6059710"/>
            <a:ext cx="5143500" cy="0"/>
          </a:xfrm>
          <a:prstGeom prst="straightConnector1">
            <a:avLst/>
          </a:prstGeom>
          <a:ln w="57150" cmpd="sng">
            <a:solidFill>
              <a:schemeClr val="accent3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7" name="Picture 7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1289" y="5498879"/>
            <a:ext cx="945539" cy="1011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798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/>
              <a:t>Basic Project Documentation </a:t>
            </a:r>
            <a:r>
              <a:rPr lang="en-US" i="1" dirty="0" smtClean="0"/>
              <a:t>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3045"/>
            <a:ext cx="8229600" cy="4876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The NASA </a:t>
            </a:r>
            <a:r>
              <a:rPr lang="en-US" b="1" dirty="0" smtClean="0">
                <a:solidFill>
                  <a:schemeClr val="accent2"/>
                </a:solidFill>
              </a:rPr>
              <a:t>Program</a:t>
            </a:r>
            <a:r>
              <a:rPr lang="en-US" dirty="0" smtClean="0"/>
              <a:t>/Project Life-Cycle</a:t>
            </a:r>
            <a:endParaRPr lang="en-US" b="1" dirty="0" smtClean="0">
              <a:solidFill>
                <a:schemeClr val="accent4"/>
              </a:solidFill>
            </a:endParaRPr>
          </a:p>
          <a:p>
            <a:pPr marL="0" indent="0" algn="just">
              <a:buNone/>
            </a:pPr>
            <a:r>
              <a:rPr lang="en-US" dirty="0" smtClean="0"/>
              <a:t> </a:t>
            </a:r>
          </a:p>
          <a:p>
            <a:pPr marL="0" indent="0" algn="just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64" name="Group 63"/>
          <p:cNvGrpSpPr/>
          <p:nvPr/>
        </p:nvGrpSpPr>
        <p:grpSpPr>
          <a:xfrm>
            <a:off x="132348" y="2512607"/>
            <a:ext cx="9439296" cy="3702859"/>
            <a:chOff x="132348" y="2004775"/>
            <a:chExt cx="9439296" cy="3702859"/>
          </a:xfrm>
        </p:grpSpPr>
        <p:sp>
          <p:nvSpPr>
            <p:cNvPr id="7" name="Rectangle 6"/>
            <p:cNvSpPr/>
            <p:nvPr/>
          </p:nvSpPr>
          <p:spPr>
            <a:xfrm>
              <a:off x="132348" y="3361302"/>
              <a:ext cx="1308197" cy="420795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Mission Req. definition</a:t>
              </a:r>
              <a:endParaRPr lang="en-US" sz="12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505240" y="3360687"/>
              <a:ext cx="1308197" cy="4207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Design Development</a:t>
              </a:r>
              <a:endParaRPr lang="en-US" sz="1200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1482290" y="2697273"/>
              <a:ext cx="0" cy="19085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74638" y="2235608"/>
              <a:ext cx="14153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Preliminary Design Review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74638" y="4605791"/>
              <a:ext cx="14153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Design Requirements</a:t>
              </a:r>
            </a:p>
            <a:p>
              <a:pPr algn="ctr"/>
              <a:r>
                <a:rPr lang="en-US" sz="1200" dirty="0" smtClean="0"/>
                <a:t>Baseline </a:t>
              </a:r>
            </a:p>
            <a:p>
              <a:pPr algn="ctr"/>
              <a:r>
                <a:rPr lang="en-US" sz="1200" dirty="0" smtClean="0"/>
                <a:t>Established</a:t>
              </a:r>
              <a:endParaRPr lang="en-US" sz="1200" dirty="0"/>
            </a:p>
          </p:txBody>
        </p:sp>
        <p:cxnSp>
          <p:nvCxnSpPr>
            <p:cNvPr id="21" name="Straight Connector 20"/>
            <p:cNvCxnSpPr>
              <a:stCxn id="22" idx="2"/>
            </p:cNvCxnSpPr>
            <p:nvPr/>
          </p:nvCxnSpPr>
          <p:spPr>
            <a:xfrm>
              <a:off x="2850017" y="2997750"/>
              <a:ext cx="0" cy="12216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2142365" y="2536085"/>
              <a:ext cx="14153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Critical</a:t>
              </a:r>
            </a:p>
            <a:p>
              <a:pPr algn="ctr"/>
              <a:r>
                <a:rPr lang="en-US" sz="1200" dirty="0" smtClean="0"/>
                <a:t>Design Review </a:t>
              </a:r>
              <a:endParaRPr lang="en-US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105785" y="4219358"/>
              <a:ext cx="1415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Drawing</a:t>
              </a:r>
            </a:p>
            <a:p>
              <a:pPr algn="ctr"/>
              <a:r>
                <a:rPr lang="en-US" sz="1200" dirty="0" smtClean="0"/>
                <a:t>Baseline </a:t>
              </a:r>
            </a:p>
            <a:p>
              <a:pPr algn="ctr"/>
              <a:r>
                <a:rPr lang="en-US" sz="1200" dirty="0" smtClean="0"/>
                <a:t>Established</a:t>
              </a:r>
              <a:endParaRPr lang="en-US" sz="1200" dirty="0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3746263" y="2697273"/>
              <a:ext cx="0" cy="19085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3038611" y="2050942"/>
              <a:ext cx="1415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First Article Configuration Inspections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872967" y="3360687"/>
              <a:ext cx="1644810" cy="4207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Manufacturing</a:t>
              </a:r>
              <a:endParaRPr lang="en-US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038611" y="4605791"/>
              <a:ext cx="1415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Product</a:t>
              </a:r>
            </a:p>
            <a:p>
              <a:pPr algn="ctr"/>
              <a:r>
                <a:rPr lang="en-US" sz="1200" dirty="0" smtClean="0"/>
                <a:t>Baseline </a:t>
              </a:r>
            </a:p>
            <a:p>
              <a:pPr algn="ctr"/>
              <a:r>
                <a:rPr lang="en-US" sz="1200" dirty="0" smtClean="0"/>
                <a:t>Established</a:t>
              </a:r>
              <a:endParaRPr lang="en-US" sz="1200" dirty="0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4554309" y="2997750"/>
              <a:ext cx="0" cy="7849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577919" y="2997750"/>
              <a:ext cx="0" cy="12216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601527" y="2997750"/>
              <a:ext cx="0" cy="7837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4554310" y="4219358"/>
              <a:ext cx="204721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Verification of </a:t>
              </a:r>
            </a:p>
            <a:p>
              <a:pPr algn="ctr"/>
              <a:r>
                <a:rPr lang="en-US" sz="1200" dirty="0" smtClean="0"/>
                <a:t>manufacturing vs. design specification and assessment of the test results</a:t>
              </a:r>
              <a:endParaRPr lang="en-US" sz="12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578979" y="3361917"/>
              <a:ext cx="2413983" cy="420795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Test and checkout</a:t>
              </a:r>
              <a:endParaRPr lang="en-US" sz="12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653728" y="2004775"/>
              <a:ext cx="18483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Costumer Acceptance Review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237313" y="2697273"/>
              <a:ext cx="26812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                      2         …..         n</a:t>
              </a:r>
            </a:p>
          </p:txBody>
        </p:sp>
        <p:cxnSp>
          <p:nvCxnSpPr>
            <p:cNvPr id="37" name="Straight Connector 36"/>
            <p:cNvCxnSpPr>
              <a:stCxn id="35" idx="2"/>
            </p:cNvCxnSpPr>
            <p:nvPr/>
          </p:nvCxnSpPr>
          <p:spPr>
            <a:xfrm>
              <a:off x="5577919" y="2466440"/>
              <a:ext cx="1023608" cy="2308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stCxn id="35" idx="2"/>
            </p:cNvCxnSpPr>
            <p:nvPr/>
          </p:nvCxnSpPr>
          <p:spPr>
            <a:xfrm flipH="1">
              <a:off x="4517777" y="2466440"/>
              <a:ext cx="1060142" cy="2308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endCxn id="36" idx="0"/>
            </p:cNvCxnSpPr>
            <p:nvPr/>
          </p:nvCxnSpPr>
          <p:spPr>
            <a:xfrm>
              <a:off x="5577919" y="2466440"/>
              <a:ext cx="0" cy="2308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6346099" y="4219358"/>
              <a:ext cx="14153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Delivery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733756" y="2004775"/>
              <a:ext cx="1415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Design Certification Review </a:t>
              </a:r>
              <a:endParaRPr lang="en-US" sz="12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156341" y="4225422"/>
              <a:ext cx="14153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Launch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53" name="Straight Connector 52"/>
            <p:cNvCxnSpPr>
              <a:endCxn id="58" idx="0"/>
            </p:cNvCxnSpPr>
            <p:nvPr/>
          </p:nvCxnSpPr>
          <p:spPr>
            <a:xfrm flipH="1">
              <a:off x="7427257" y="2651106"/>
              <a:ext cx="14151" cy="241019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7025228" y="3360687"/>
              <a:ext cx="0" cy="858671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6719605" y="5061303"/>
              <a:ext cx="1415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Certify flight and ground systems for manned flight</a:t>
              </a:r>
              <a:endParaRPr lang="en-US" sz="1200" dirty="0"/>
            </a:p>
          </p:txBody>
        </p:sp>
        <p:cxnSp>
          <p:nvCxnSpPr>
            <p:cNvPr id="59" name="Straight Connector 58"/>
            <p:cNvCxnSpPr/>
            <p:nvPr/>
          </p:nvCxnSpPr>
          <p:spPr>
            <a:xfrm>
              <a:off x="8988987" y="3352146"/>
              <a:ext cx="0" cy="858671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8168694" y="2974272"/>
              <a:ext cx="0" cy="12216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7053751" y="3361917"/>
              <a:ext cx="1894596" cy="4207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Operations</a:t>
              </a:r>
              <a:endParaRPr lang="en-US" sz="12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461042" y="2375514"/>
              <a:ext cx="1415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Flight</a:t>
              </a:r>
            </a:p>
            <a:p>
              <a:pPr algn="ctr"/>
              <a:r>
                <a:rPr lang="en-US" sz="1200" dirty="0" smtClean="0"/>
                <a:t>Readiness</a:t>
              </a:r>
            </a:p>
            <a:p>
              <a:pPr algn="ctr"/>
              <a:r>
                <a:rPr lang="en-US" sz="1200" dirty="0" smtClean="0"/>
                <a:t> Review </a:t>
              </a:r>
              <a:endParaRPr lang="en-US" sz="12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461042" y="4144125"/>
              <a:ext cx="14153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Det. Flight readiness</a:t>
              </a:r>
            </a:p>
            <a:p>
              <a:pPr algn="ctr"/>
              <a:r>
                <a:rPr lang="en-US" sz="1200" dirty="0" smtClean="0"/>
                <a:t>of spacecraft and release for launch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13239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072" y="533400"/>
            <a:ext cx="2813957" cy="211046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642" y="2068286"/>
            <a:ext cx="8514443" cy="42454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500" dirty="0" smtClean="0">
                <a:solidFill>
                  <a:schemeClr val="accent2"/>
                </a:solidFill>
              </a:rPr>
              <a:t>2 Main reasons:</a:t>
            </a:r>
          </a:p>
          <a:p>
            <a:pPr marL="0" indent="0">
              <a:buNone/>
            </a:pPr>
            <a:endParaRPr lang="en-US" sz="2500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500" dirty="0" smtClean="0">
                <a:solidFill>
                  <a:srgbClr val="000000"/>
                </a:solidFill>
              </a:rPr>
              <a:t>To avoid that the project drifts or that it becomes a new project;</a:t>
            </a:r>
          </a:p>
          <a:p>
            <a:pPr marL="457200" indent="-457200">
              <a:buFont typeface="+mj-lt"/>
              <a:buAutoNum type="arabicPeriod"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500" dirty="0" smtClean="0">
                <a:solidFill>
                  <a:srgbClr val="000000"/>
                </a:solidFill>
              </a:rPr>
              <a:t>To assure that the lessons to be learned from the project are formally investigated and recorded for </a:t>
            </a:r>
            <a:r>
              <a:rPr lang="en-US" sz="2500" dirty="0" smtClean="0">
                <a:solidFill>
                  <a:srgbClr val="C0504D"/>
                </a:solidFill>
              </a:rPr>
              <a:t>use </a:t>
            </a:r>
            <a:r>
              <a:rPr lang="en-US" sz="2500" dirty="0" smtClean="0">
                <a:solidFill>
                  <a:srgbClr val="000000"/>
                </a:solidFill>
              </a:rPr>
              <a:t>them on the next project;</a:t>
            </a:r>
          </a:p>
          <a:p>
            <a:pPr marL="457200" indent="-457200">
              <a:buFont typeface="+mj-lt"/>
              <a:buAutoNum type="arabicPeriod"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500" dirty="0" smtClean="0"/>
          </a:p>
          <a:p>
            <a:pPr marL="0" indent="0" algn="ctr">
              <a:buNone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i="1" dirty="0"/>
              <a:t>Why is it important to properly close the project?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268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4" y="5660570"/>
            <a:ext cx="8735786" cy="65314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500" dirty="0" smtClean="0">
                <a:solidFill>
                  <a:srgbClr val="C0504D"/>
                </a:solidFill>
              </a:rPr>
              <a:t>The Closing process is applied to each phase of the project!</a:t>
            </a:r>
          </a:p>
          <a:p>
            <a:pPr marL="457200" indent="-457200">
              <a:buAutoNum type="arabicPeriod"/>
            </a:pPr>
            <a:endParaRPr lang="en-US" sz="2100" dirty="0" smtClean="0"/>
          </a:p>
          <a:p>
            <a:pPr marL="0" indent="0" algn="just">
              <a:buNone/>
            </a:pPr>
            <a:endParaRPr lang="en-US" sz="2500" dirty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 smtClean="0"/>
              <a:t>Closing Project or Project Phase (1/2)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674" y="3588658"/>
            <a:ext cx="6299270" cy="1760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638300"/>
            <a:ext cx="2077357" cy="1556805"/>
          </a:xfrm>
          <a:prstGeom prst="rect">
            <a:avLst/>
          </a:prstGeom>
        </p:spPr>
      </p:pic>
      <p:sp>
        <p:nvSpPr>
          <p:cNvPr id="16" name="Left Arrow 15"/>
          <p:cNvSpPr/>
          <p:nvPr/>
        </p:nvSpPr>
        <p:spPr>
          <a:xfrm>
            <a:off x="2159000" y="2195286"/>
            <a:ext cx="1342571" cy="47171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 Arrow 16"/>
          <p:cNvSpPr/>
          <p:nvPr/>
        </p:nvSpPr>
        <p:spPr>
          <a:xfrm rot="16200000">
            <a:off x="6712858" y="2630714"/>
            <a:ext cx="1342571" cy="47171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701142" y="1972126"/>
            <a:ext cx="3356429" cy="6531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500" dirty="0" smtClean="0">
                <a:solidFill>
                  <a:schemeClr val="accent1"/>
                </a:solidFill>
              </a:rPr>
              <a:t>From Lecture 1</a:t>
            </a:r>
            <a:r>
              <a:rPr lang="en-US" sz="2500" dirty="0" smtClean="0">
                <a:solidFill>
                  <a:schemeClr val="accent1"/>
                </a:solidFill>
                <a:sym typeface="Wingdings"/>
              </a:rPr>
              <a:t> slide 22</a:t>
            </a:r>
            <a:endParaRPr lang="en-US" sz="2100" dirty="0" smtClean="0">
              <a:solidFill>
                <a:schemeClr val="accent1"/>
              </a:solidFill>
            </a:endParaRPr>
          </a:p>
          <a:p>
            <a:pPr marL="0" indent="0" algn="just">
              <a:buFont typeface="Arial" pitchFamily="34" charset="0"/>
              <a:buNone/>
            </a:pPr>
            <a:endParaRPr lang="en-US" sz="2500" dirty="0" smtClean="0">
              <a:solidFill>
                <a:schemeClr val="accent1"/>
              </a:solidFill>
            </a:endParaRPr>
          </a:p>
          <a:p>
            <a:pPr marL="0" indent="0" algn="just">
              <a:buFont typeface="Arial" pitchFamily="34" charset="0"/>
              <a:buNone/>
            </a:pPr>
            <a:endParaRPr lang="en-US" sz="2500" dirty="0" smtClean="0">
              <a:solidFill>
                <a:schemeClr val="accent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en-US" sz="2500" dirty="0">
              <a:solidFill>
                <a:schemeClr val="accent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3067050" y="4435929"/>
            <a:ext cx="571500" cy="508000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305879" y="4435929"/>
            <a:ext cx="571500" cy="508000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302394" y="4435929"/>
            <a:ext cx="571500" cy="508000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83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4" y="1895929"/>
            <a:ext cx="8735786" cy="4417785"/>
          </a:xfrm>
        </p:spPr>
        <p:txBody>
          <a:bodyPr>
            <a:no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US" sz="2500" dirty="0" smtClean="0">
                <a:solidFill>
                  <a:srgbClr val="000000"/>
                </a:solidFill>
              </a:rPr>
              <a:t>Transferring of the product/service/result that the project/phase was authorized to produce;</a:t>
            </a:r>
          </a:p>
          <a:p>
            <a:pPr marL="457200" indent="-457200" algn="just">
              <a:buFont typeface="+mj-lt"/>
              <a:buAutoNum type="arabicPeriod"/>
            </a:pPr>
            <a:endParaRPr lang="en-US" sz="2500" dirty="0">
              <a:solidFill>
                <a:srgbClr val="000000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500" dirty="0" smtClean="0">
                <a:solidFill>
                  <a:srgbClr val="000000"/>
                </a:solidFill>
              </a:rPr>
              <a:t>Producing formal documentation that indicates completion of the project/phase;</a:t>
            </a:r>
          </a:p>
          <a:p>
            <a:pPr marL="457200" indent="-457200" algn="just">
              <a:buFont typeface="+mj-lt"/>
              <a:buAutoNum type="arabicPeriod"/>
            </a:pPr>
            <a:endParaRPr lang="en-US" sz="2500" dirty="0">
              <a:solidFill>
                <a:srgbClr val="000000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500" dirty="0" smtClean="0">
                <a:solidFill>
                  <a:srgbClr val="000000"/>
                </a:solidFill>
              </a:rPr>
              <a:t>Storing the Project File properly;</a:t>
            </a:r>
          </a:p>
          <a:p>
            <a:pPr marL="457200" indent="-457200" algn="just">
              <a:buFont typeface="+mj-lt"/>
              <a:buAutoNum type="arabicPeriod"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500" dirty="0" smtClean="0">
                <a:solidFill>
                  <a:srgbClr val="000000"/>
                </a:solidFill>
              </a:rPr>
              <a:t>Producing Lesson Learned documentation;</a:t>
            </a:r>
          </a:p>
          <a:p>
            <a:pPr marL="0" indent="0" algn="just">
              <a:buNone/>
            </a:pPr>
            <a:endParaRPr lang="en-US" sz="2500" dirty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 smtClean="0"/>
              <a:t>Closing Project or Project Phase (2/2)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3286" y="6124008"/>
            <a:ext cx="8980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[ </a:t>
            </a:r>
            <a:r>
              <a:rPr lang="en-US" sz="1400" dirty="0" smtClean="0">
                <a:solidFill>
                  <a:schemeClr val="accent1"/>
                </a:solidFill>
              </a:rPr>
              <a:t>See also</a:t>
            </a:r>
            <a:r>
              <a:rPr lang="en-US" sz="1400" dirty="0" smtClean="0">
                <a:solidFill>
                  <a:schemeClr val="accent1"/>
                </a:solidFill>
              </a:rPr>
              <a:t>: </a:t>
            </a:r>
            <a:r>
              <a:rPr lang="en-US" sz="1400" dirty="0">
                <a:solidFill>
                  <a:schemeClr val="accent1"/>
                </a:solidFill>
              </a:rPr>
              <a:t>O</a:t>
            </a:r>
            <a:r>
              <a:rPr lang="en-US" sz="1400" dirty="0" smtClean="0">
                <a:solidFill>
                  <a:schemeClr val="accent1"/>
                </a:solidFill>
              </a:rPr>
              <a:t>. </a:t>
            </a:r>
            <a:r>
              <a:rPr lang="en-US" sz="1400" dirty="0" smtClean="0">
                <a:solidFill>
                  <a:schemeClr val="accent1"/>
                </a:solidFill>
              </a:rPr>
              <a:t>Lazar</a:t>
            </a:r>
            <a:r>
              <a:rPr lang="en-US" sz="1400" dirty="0" smtClean="0">
                <a:solidFill>
                  <a:schemeClr val="accent1"/>
                </a:solidFill>
              </a:rPr>
              <a:t>, </a:t>
            </a:r>
            <a:r>
              <a:rPr lang="en-US" sz="1400" i="1" dirty="0">
                <a:solidFill>
                  <a:schemeClr val="accent1"/>
                </a:solidFill>
              </a:rPr>
              <a:t>P</a:t>
            </a:r>
            <a:r>
              <a:rPr lang="en-US" sz="1400" i="1" dirty="0" smtClean="0">
                <a:solidFill>
                  <a:schemeClr val="accent1"/>
                </a:solidFill>
              </a:rPr>
              <a:t>roject Closing Process: Modular Risk Based Closure</a:t>
            </a:r>
            <a:r>
              <a:rPr lang="en-US" sz="1400" dirty="0" smtClean="0">
                <a:solidFill>
                  <a:schemeClr val="accent1"/>
                </a:solidFill>
              </a:rPr>
              <a:t>, </a:t>
            </a:r>
            <a:r>
              <a:rPr lang="en-US" sz="1400" dirty="0" smtClean="0">
                <a:solidFill>
                  <a:schemeClr val="accent1"/>
                </a:solidFill>
              </a:rPr>
              <a:t>Proc. PMI Global Congress (2010)]</a:t>
            </a:r>
            <a:endParaRPr lang="en-US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384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1730" y="4290786"/>
            <a:ext cx="6531428" cy="180521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500" dirty="0" smtClean="0">
                <a:solidFill>
                  <a:srgbClr val="C0504D"/>
                </a:solidFill>
              </a:rPr>
              <a:t>Note that most of the estimations on activity cost/duration/resource allocation are stored in that files !!!!!!!</a:t>
            </a:r>
            <a:endParaRPr lang="en-US" sz="2500" dirty="0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i="1" dirty="0" smtClean="0"/>
              <a:t>Lesson learned and knowledge transfer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145380" y="1950357"/>
            <a:ext cx="2544965" cy="2131786"/>
            <a:chOff x="7671278" y="5379334"/>
            <a:chExt cx="1091723" cy="102500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37999" y="5379334"/>
              <a:ext cx="1025002" cy="1025002"/>
            </a:xfrm>
            <a:prstGeom prst="rect">
              <a:avLst/>
            </a:prstGeom>
          </p:spPr>
        </p:pic>
        <p:sp>
          <p:nvSpPr>
            <p:cNvPr id="10" name="Content Placeholder 2"/>
            <p:cNvSpPr txBox="1">
              <a:spLocks/>
            </p:cNvSpPr>
            <p:nvPr/>
          </p:nvSpPr>
          <p:spPr>
            <a:xfrm rot="20205887">
              <a:off x="7671278" y="5529387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4200" dirty="0" smtClean="0">
                  <a:solidFill>
                    <a:schemeClr val="accent2"/>
                  </a:solidFill>
                </a:rPr>
                <a:t>Lesson Learn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4200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9384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10381</TotalTime>
  <Words>559</Words>
  <Application>Microsoft Macintosh PowerPoint</Application>
  <PresentationFormat>On-screen Show (4:3)</PresentationFormat>
  <Paragraphs>187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Clarity</vt:lpstr>
      <vt:lpstr>Fondamenti di Project Management  E PIANIFICAZIONE OPERAZIONALE  PER la Gestione DI PROGETTI DI RICERCA</vt:lpstr>
      <vt:lpstr>Lecture 7 Closing Projects</vt:lpstr>
      <vt:lpstr>Basic project life-cycle</vt:lpstr>
      <vt:lpstr>Basic Project Documentation (1/2)</vt:lpstr>
      <vt:lpstr>Basic Project Documentation (2/2)</vt:lpstr>
      <vt:lpstr>Why is it important to properly close the project?</vt:lpstr>
      <vt:lpstr>Closing Project or Project Phase (1/2)</vt:lpstr>
      <vt:lpstr>Closing Project or Project Phase (2/2)</vt:lpstr>
      <vt:lpstr>Lesson learned and knowledge transfer</vt:lpstr>
      <vt:lpstr>End – Lecture 7 Closing Projects</vt:lpstr>
      <vt:lpstr> Additional References used in the course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Fondamenti di Project Management  E PIANIFICAZIONE OPERAZIONALE  PER la Gestione DI PROGETTI DI RICERCA</dc:title>
  <dc:creator>Luisella Lari</dc:creator>
  <cp:lastModifiedBy>Luisella Lari</cp:lastModifiedBy>
  <cp:revision>308</cp:revision>
  <dcterms:created xsi:type="dcterms:W3CDTF">2013-03-24T19:55:28Z</dcterms:created>
  <dcterms:modified xsi:type="dcterms:W3CDTF">2013-06-04T23:27:24Z</dcterms:modified>
</cp:coreProperties>
</file>