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1604" r:id="rId2"/>
    <p:sldId id="1594" r:id="rId3"/>
    <p:sldId id="1597" r:id="rId4"/>
    <p:sldId id="1583" r:id="rId5"/>
    <p:sldId id="1619" r:id="rId6"/>
    <p:sldId id="1588" r:id="rId7"/>
    <p:sldId id="1601" r:id="rId8"/>
    <p:sldId id="1598" r:id="rId9"/>
    <p:sldId id="1479" r:id="rId10"/>
    <p:sldId id="1452" r:id="rId11"/>
    <p:sldId id="1471" r:id="rId12"/>
    <p:sldId id="1478" r:id="rId13"/>
    <p:sldId id="1595" r:id="rId14"/>
    <p:sldId id="1507" r:id="rId15"/>
    <p:sldId id="1483" r:id="rId16"/>
    <p:sldId id="1494" r:id="rId17"/>
    <p:sldId id="1495" r:id="rId18"/>
    <p:sldId id="1492" r:id="rId19"/>
    <p:sldId id="1498" r:id="rId20"/>
    <p:sldId id="1484" r:id="rId21"/>
    <p:sldId id="1496" r:id="rId22"/>
    <p:sldId id="1615" r:id="rId23"/>
    <p:sldId id="1485" r:id="rId24"/>
    <p:sldId id="1486" r:id="rId25"/>
    <p:sldId id="1487" r:id="rId26"/>
    <p:sldId id="1499" r:id="rId27"/>
    <p:sldId id="1488" r:id="rId28"/>
    <p:sldId id="1544" r:id="rId29"/>
    <p:sldId id="1537" r:id="rId30"/>
    <p:sldId id="1591" r:id="rId31"/>
    <p:sldId id="1590" r:id="rId32"/>
    <p:sldId id="1500" r:id="rId33"/>
    <p:sldId id="1616" r:id="rId34"/>
    <p:sldId id="1576" r:id="rId35"/>
    <p:sldId id="1611" r:id="rId36"/>
    <p:sldId id="1608" r:id="rId37"/>
    <p:sldId id="1609" r:id="rId38"/>
    <p:sldId id="1568" r:id="rId39"/>
    <p:sldId id="1574" r:id="rId40"/>
    <p:sldId id="1572" r:id="rId41"/>
    <p:sldId id="1547" r:id="rId42"/>
    <p:sldId id="1548" r:id="rId43"/>
    <p:sldId id="1525" r:id="rId44"/>
    <p:sldId id="1602" r:id="rId45"/>
    <p:sldId id="1558" r:id="rId46"/>
    <p:sldId id="1555" r:id="rId47"/>
    <p:sldId id="1559" r:id="rId48"/>
    <p:sldId id="1560" r:id="rId49"/>
    <p:sldId id="1563" r:id="rId50"/>
    <p:sldId id="1566" r:id="rId51"/>
    <p:sldId id="1575" r:id="rId52"/>
    <p:sldId id="1613" r:id="rId53"/>
    <p:sldId id="1614" r:id="rId54"/>
    <p:sldId id="1567" r:id="rId55"/>
    <p:sldId id="1618" r:id="rId56"/>
    <p:sldId id="1570" r:id="rId57"/>
    <p:sldId id="1522" r:id="rId58"/>
    <p:sldId id="1593" r:id="rId59"/>
    <p:sldId id="1565" r:id="rId60"/>
    <p:sldId id="1564" r:id="rId6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996633"/>
    <a:srgbClr val="0000FF"/>
    <a:srgbClr val="FF5050"/>
    <a:srgbClr val="FFFFFF"/>
    <a:srgbClr val="00FFFF"/>
    <a:srgbClr val="00FF00"/>
    <a:srgbClr val="33CCFF"/>
    <a:srgbClr val="EBE6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859" autoAdjust="0"/>
    <p:restoredTop sz="79771" autoAdjust="0"/>
  </p:normalViewPr>
  <p:slideViewPr>
    <p:cSldViewPr>
      <p:cViewPr varScale="1">
        <p:scale>
          <a:sx n="77" d="100"/>
          <a:sy n="77" d="100"/>
        </p:scale>
        <p:origin x="-180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814" y="-108"/>
      </p:cViewPr>
      <p:guideLst>
        <p:guide orient="horz" pos="3023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28575"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0070C0"/>
              </a:solidFill>
              <a:ln w="28575"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9900"/>
              </a:solidFill>
              <a:ln w="28575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28575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FF33CC"/>
              </a:solidFill>
              <a:ln w="28575"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28575">
                <a:solidFill>
                  <a:schemeClr val="bg1"/>
                </a:solidFill>
              </a:ln>
            </c:spPr>
          </c:dPt>
          <c:cat>
            <c:strRef>
              <c:f>Sheet1!$A$2:$A$8</c:f>
              <c:strCache>
                <c:ptCount val="7"/>
                <c:pt idx="0">
                  <c:v>Radiation</c:v>
                </c:pt>
                <c:pt idx="1">
                  <c:v>Chemistry</c:v>
                </c:pt>
                <c:pt idx="2">
                  <c:v>Neutrinos</c:v>
                </c:pt>
                <c:pt idx="3">
                  <c:v>Stars</c:v>
                </c:pt>
                <c:pt idx="4">
                  <c:v>H&amp;He</c:v>
                </c:pt>
                <c:pt idx="5">
                  <c:v>DM</c:v>
                </c:pt>
                <c:pt idx="6">
                  <c:v>DE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5.0000000000000001E-3</c:v>
                </c:pt>
                <c:pt idx="1">
                  <c:v>2.5000000000000001E-2</c:v>
                </c:pt>
                <c:pt idx="2">
                  <c:v>0.17</c:v>
                </c:pt>
                <c:pt idx="3">
                  <c:v>0.8</c:v>
                </c:pt>
                <c:pt idx="4">
                  <c:v>4</c:v>
                </c:pt>
                <c:pt idx="5">
                  <c:v>25</c:v>
                </c:pt>
                <c:pt idx="6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</c:pieChart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>
          <a:solidFill>
            <a:srgbClr val="FF0000"/>
          </a:solidFill>
        </a:defRPr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69" tIns="48886" rIns="97769" bIns="48886" numCol="1" anchor="t" anchorCtr="0" compatLnSpc="1">
            <a:prstTxWarp prst="textNoShape">
              <a:avLst/>
            </a:prstTxWarp>
          </a:bodyPr>
          <a:lstStyle>
            <a:lvl1pPr defTabSz="977810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4" y="1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69" tIns="48886" rIns="97769" bIns="48886" numCol="1" anchor="t" anchorCtr="0" compatLnSpc="1">
            <a:prstTxWarp prst="textNoShape">
              <a:avLst/>
            </a:prstTxWarp>
          </a:bodyPr>
          <a:lstStyle>
            <a:lvl1pPr algn="r" defTabSz="977810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69" tIns="48886" rIns="97769" bIns="48886" numCol="1" anchor="b" anchorCtr="0" compatLnSpc="1">
            <a:prstTxWarp prst="textNoShape">
              <a:avLst/>
            </a:prstTxWarp>
          </a:bodyPr>
          <a:lstStyle>
            <a:lvl1pPr defTabSz="977810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4" y="9121776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69" tIns="48886" rIns="97769" bIns="48886" numCol="1" anchor="b" anchorCtr="0" compatLnSpc="1">
            <a:prstTxWarp prst="textNoShape">
              <a:avLst/>
            </a:prstTxWarp>
          </a:bodyPr>
          <a:lstStyle>
            <a:lvl1pPr algn="r" defTabSz="977810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0084E365-36CA-4DE2-98B8-DB7DBB235BA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95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69" tIns="48886" rIns="97769" bIns="48886" numCol="1" anchor="t" anchorCtr="0" compatLnSpc="1">
            <a:prstTxWarp prst="textNoShape">
              <a:avLst/>
            </a:prstTxWarp>
          </a:bodyPr>
          <a:lstStyle>
            <a:lvl1pPr defTabSz="97781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69" tIns="48886" rIns="97769" bIns="48886" numCol="1" anchor="t" anchorCtr="0" compatLnSpc="1">
            <a:prstTxWarp prst="textNoShape">
              <a:avLst/>
            </a:prstTxWarp>
          </a:bodyPr>
          <a:lstStyle>
            <a:lvl1pPr algn="r" defTabSz="97781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6" y="4560890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69" tIns="48886" rIns="97769" bIns="48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6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69" tIns="48886" rIns="97769" bIns="48886" numCol="1" anchor="b" anchorCtr="0" compatLnSpc="1">
            <a:prstTxWarp prst="textNoShape">
              <a:avLst/>
            </a:prstTxWarp>
          </a:bodyPr>
          <a:lstStyle>
            <a:lvl1pPr defTabSz="97781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1776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69" tIns="48886" rIns="97769" bIns="48886" numCol="1" anchor="b" anchorCtr="0" compatLnSpc="1">
            <a:prstTxWarp prst="textNoShape">
              <a:avLst/>
            </a:prstTxWarp>
          </a:bodyPr>
          <a:lstStyle>
            <a:lvl1pPr algn="r" defTabSz="97781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066B05B0-2AB4-4511-82EB-21FF7CA70DC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741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5C98D6-3EA3-4917-B538-3C27C3E270D8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420" tIns="48211" rIns="96420" bIns="48211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5C98D6-3EA3-4917-B538-3C27C3E270D8}" type="slidenum">
              <a:rPr lang="en-US" smtClean="0"/>
              <a:pPr/>
              <a:t>37</a:t>
            </a:fld>
            <a:endParaRPr lang="en-US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411" tIns="48206" rIns="96411" bIns="48206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B05B0-2AB4-4511-82EB-21FF7CA70DC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60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5C98D6-3EA3-4917-B538-3C27C3E270D8}" type="slidenum">
              <a:rPr lang="en-US" smtClean="0"/>
              <a:pPr/>
              <a:t>55</a:t>
            </a:fld>
            <a:endParaRPr lang="en-US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420" tIns="48211" rIns="96420" bIns="48211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05D8A-ADB4-44EB-A059-999F91CF9D5B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00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5363" cy="3603625"/>
          </a:xfrm>
          <a:ln/>
        </p:spPr>
      </p:sp>
      <p:sp>
        <p:nvSpPr>
          <p:cNvPr id="100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9" y="4559302"/>
            <a:ext cx="5368924" cy="432276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F2CB41-5543-42C6-A9F8-3835D8D5A655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4" y="4560890"/>
            <a:ext cx="5362575" cy="4319587"/>
          </a:xfrm>
          <a:noFill/>
          <a:ln/>
        </p:spPr>
        <p:txBody>
          <a:bodyPr lIns="98205" tIns="49105" rIns="98205" bIns="49105"/>
          <a:lstStyle/>
          <a:p>
            <a:endParaRPr lang="en-US" sz="3600" b="1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89A20-7B06-42F8-971A-3A0AB6A57E44}" type="slidenum">
              <a:rPr lang="en-US"/>
              <a:pPr/>
              <a:t>7</a:t>
            </a:fld>
            <a:endParaRPr lang="en-US"/>
          </a:p>
        </p:txBody>
      </p:sp>
      <p:sp>
        <p:nvSpPr>
          <p:cNvPr id="95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B05B0-2AB4-4511-82EB-21FF7CA70DC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98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B05B0-2AB4-4511-82EB-21FF7CA70DC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98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Fermi collaboration not streamlined, agile, fast-responding, and un-bureaucratic like CMS or ATLAS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B05B0-2AB4-4511-82EB-21FF7CA70DC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51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B05B0-2AB4-4511-82EB-21FF7CA70DC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98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31">
              <a:defRPr/>
            </a:pPr>
            <a:r>
              <a:rPr lang="en-US" sz="3600" b="1" dirty="0">
                <a:solidFill>
                  <a:schemeClr val="bg1"/>
                </a:solidFill>
              </a:rPr>
              <a:t>Lee &amp; Weinberg 35 years ago</a:t>
            </a:r>
          </a:p>
          <a:p>
            <a:pPr defTabSz="914231">
              <a:defRPr/>
            </a:pPr>
            <a:r>
              <a:rPr lang="en-US" sz="3600" b="1" dirty="0">
                <a:solidFill>
                  <a:schemeClr val="bg1"/>
                </a:solidFill>
              </a:rPr>
              <a:t>SNOOZY 29 Years ago</a:t>
            </a:r>
            <a:endParaRPr lang="en-US" sz="36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788CD-14EC-4422-BC27-1384FBF3739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1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6E026-A9CB-48BD-9016-C499A68EC6F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C3866-C3E5-4AE0-ABFC-E0AC766F7E0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63E89-5096-468A-ACE1-8A0872629DC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EFDB4-CF71-4E89-9F20-115A7FEA576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1249C-239C-4290-931B-6D4994CF438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1A312-605D-4FFE-9052-E3F4AD1D6E4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26292-73CD-4D94-94E1-B929360EEB1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3FCC1-75AA-4737-AFBE-DDFCA1778D1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EC90E-5122-4ADA-B93A-4DD9A79A15D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F3DB1-24A9-4212-B899-AE22FE45AF5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1998D-F4A5-4DC2-B9E3-8716D54D37F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EFE74-F682-4F34-94B4-A49F20E8422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41BA950-9BE0-4122-912B-D9162DF9C5D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jpg"/><Relationship Id="rId9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eg"/><Relationship Id="rId7" Type="http://schemas.openxmlformats.org/officeDocument/2006/relationships/image" Target="../media/image68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72.jp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4.pn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4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1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2.png"/><Relationship Id="rId9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189674" y="3870960"/>
            <a:ext cx="2843784" cy="214884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The Decade of the WIMP</a:t>
            </a:r>
          </a:p>
          <a:p>
            <a:pPr algn="ctr"/>
            <a:r>
              <a:rPr lang="en-US" sz="3200" b="1" dirty="0" smtClean="0"/>
              <a:t>(Weakly Interacting Massive Particle)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027003"/>
            <a:ext cx="3095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Rocky Kolb</a:t>
            </a:r>
          </a:p>
          <a:p>
            <a:pPr algn="ctr"/>
            <a:r>
              <a:rPr lang="en-US" dirty="0" smtClean="0"/>
              <a:t>University of Chicago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72737" y="6008806"/>
            <a:ext cx="1571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Feb. 2013</a:t>
            </a:r>
          </a:p>
          <a:p>
            <a:pPr algn="ctr"/>
            <a:r>
              <a:rPr lang="en-US" dirty="0" smtClean="0"/>
              <a:t>Bologna</a:t>
            </a:r>
            <a:endParaRPr lang="en-US" dirty="0"/>
          </a:p>
        </p:txBody>
      </p:sp>
      <p:pic>
        <p:nvPicPr>
          <p:cNvPr id="29" name="Picture 17" descr="virgo_low_res"/>
          <p:cNvPicPr>
            <a:picLocks noChangeArrowheads="1"/>
          </p:cNvPicPr>
          <p:nvPr/>
        </p:nvPicPr>
        <p:blipFill rotWithShape="1">
          <a:blip r:embed="rId3" cstate="print"/>
          <a:srcRect l="1313" t="6389" r="51384" b="59540"/>
          <a:stretch/>
        </p:blipFill>
        <p:spPr bwMode="auto">
          <a:xfrm>
            <a:off x="153813" y="3873253"/>
            <a:ext cx="2847836" cy="21442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" name="Picture 8" descr="coma"/>
          <p:cNvPicPr>
            <a:picLocks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6240956" y="1340942"/>
            <a:ext cx="2843784" cy="21488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" name="Picture 2" descr="http://www.physik.uzh.ch/groups/groupbaudis/xenon/p/xenon100_group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5"/>
          <a:stretch/>
        </p:blipFill>
        <p:spPr bwMode="auto">
          <a:xfrm>
            <a:off x="6221484" y="3870960"/>
            <a:ext cx="2846316" cy="214884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rrowheads="1"/>
          </p:cNvPicPr>
          <p:nvPr/>
        </p:nvPicPr>
        <p:blipFill rotWithShape="1">
          <a:blip r:embed="rId6" cstate="print"/>
          <a:srcRect t="6835" b="19247"/>
          <a:stretch/>
        </p:blipFill>
        <p:spPr bwMode="auto">
          <a:xfrm>
            <a:off x="3197384" y="1340942"/>
            <a:ext cx="2843784" cy="21488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1" y="4083887"/>
            <a:ext cx="2794668" cy="1727454"/>
          </a:xfrm>
          <a:prstGeom prst="rect">
            <a:avLst/>
          </a:prstGeom>
        </p:spPr>
      </p:pic>
      <p:pic>
        <p:nvPicPr>
          <p:cNvPr id="33" name="Picture 5"/>
          <p:cNvPicPr>
            <a:picLocks noChangeArrowheads="1"/>
          </p:cNvPicPr>
          <p:nvPr/>
        </p:nvPicPr>
        <p:blipFill>
          <a:blip r:embed="rId8" cstate="print"/>
          <a:srcRect l="2170" r="11005"/>
          <a:stretch>
            <a:fillRect/>
          </a:stretch>
        </p:blipFill>
        <p:spPr bwMode="auto">
          <a:xfrm>
            <a:off x="153813" y="1340942"/>
            <a:ext cx="2843784" cy="21488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72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 bwMode="auto">
          <a:xfrm>
            <a:off x="1524000" y="914400"/>
            <a:ext cx="6812280" cy="4507992"/>
          </a:xfrm>
          <a:prstGeom prst="rect">
            <a:avLst/>
          </a:prstGeom>
          <a:solidFill>
            <a:schemeClr val="tx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89" name="Text Box 16"/>
          <p:cNvSpPr txBox="1">
            <a:spLocks noChangeArrowheads="1"/>
          </p:cNvSpPr>
          <p:nvPr/>
        </p:nvSpPr>
        <p:spPr bwMode="auto">
          <a:xfrm rot="16200000">
            <a:off x="-1304546" y="2871322"/>
            <a:ext cx="33666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Relative abundance</a:t>
            </a:r>
          </a:p>
        </p:txBody>
      </p:sp>
      <p:sp>
        <p:nvSpPr>
          <p:cNvPr id="7191" name="Text Box 28"/>
          <p:cNvSpPr txBox="1">
            <a:spLocks noChangeArrowheads="1"/>
          </p:cNvSpPr>
          <p:nvPr/>
        </p:nvSpPr>
        <p:spPr bwMode="auto">
          <a:xfrm>
            <a:off x="4343400" y="5791200"/>
            <a:ext cx="1056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latin typeface="Times New Roman" pitchFamily="18" charset="0"/>
              </a:rPr>
              <a:t>M</a:t>
            </a:r>
            <a:r>
              <a:rPr lang="en-US" sz="3200" i="1" baseline="-25000" dirty="0" smtClean="0">
                <a:solidFill>
                  <a:schemeClr val="bg1"/>
                </a:solidFill>
              </a:rPr>
              <a:t> </a:t>
            </a:r>
            <a:r>
              <a:rPr lang="en-US" sz="3200" i="1" dirty="0" smtClean="0">
                <a:solidFill>
                  <a:schemeClr val="bg1"/>
                </a:solidFill>
              </a:rPr>
              <a:t>/ </a:t>
            </a:r>
            <a:r>
              <a:rPr lang="en-US" sz="3200" i="1" dirty="0" smtClean="0">
                <a:solidFill>
                  <a:schemeClr val="bg1"/>
                </a:solidFill>
                <a:latin typeface="Times New Roman" pitchFamily="18" charset="0"/>
              </a:rPr>
              <a:t>T</a:t>
            </a:r>
            <a:endParaRPr lang="en-US" sz="3200" i="1" baseline="-250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569720" y="955548"/>
            <a:ext cx="6720840" cy="4425696"/>
            <a:chOff x="1211580" y="1216152"/>
            <a:chExt cx="6720840" cy="4425696"/>
          </a:xfrm>
        </p:grpSpPr>
        <p:pic>
          <p:nvPicPr>
            <p:cNvPr id="71" name="Picture 70" descr="talk_yeq.jpg"/>
            <p:cNvPicPr>
              <a:picLocks/>
            </p:cNvPicPr>
            <p:nvPr/>
          </p:nvPicPr>
          <p:blipFill>
            <a:blip r:embed="rId2" cstate="print"/>
            <a:srcRect l="10658" t="5016" r="5016" b="10031"/>
            <a:stretch>
              <a:fillRect/>
            </a:stretch>
          </p:blipFill>
          <p:spPr>
            <a:xfrm>
              <a:off x="1211580" y="1216152"/>
              <a:ext cx="6720840" cy="4425696"/>
            </a:xfrm>
            <a:prstGeom prst="rect">
              <a:avLst/>
            </a:prstGeom>
          </p:spPr>
        </p:pic>
        <p:sp>
          <p:nvSpPr>
            <p:cNvPr id="72" name="Text Box 10"/>
            <p:cNvSpPr txBox="1">
              <a:spLocks noChangeArrowheads="1"/>
            </p:cNvSpPr>
            <p:nvPr/>
          </p:nvSpPr>
          <p:spPr bwMode="auto">
            <a:xfrm>
              <a:off x="1450728" y="4913367"/>
              <a:ext cx="16770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equilibrium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987659" y="4905617"/>
              <a:ext cx="8787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aseline="30000" dirty="0" smtClean="0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-</a:t>
              </a:r>
              <a:r>
                <a:rPr lang="en-US" i="1" baseline="30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 / T</a:t>
              </a:r>
              <a:endParaRPr lang="en-US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Line 11"/>
            <p:cNvSpPr>
              <a:spLocks noChangeShapeType="1"/>
            </p:cNvSpPr>
            <p:nvPr/>
          </p:nvSpPr>
          <p:spPr bwMode="auto">
            <a:xfrm rot="5400000" flipV="1">
              <a:off x="4314092" y="4732697"/>
              <a:ext cx="0" cy="838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569720" y="955548"/>
            <a:ext cx="6720840" cy="4425696"/>
            <a:chOff x="1211580" y="1216152"/>
            <a:chExt cx="6720840" cy="4425696"/>
          </a:xfrm>
        </p:grpSpPr>
        <p:pic>
          <p:nvPicPr>
            <p:cNvPr id="76" name="Picture 75" descr="talk_one.jpg"/>
            <p:cNvPicPr>
              <a:picLocks/>
            </p:cNvPicPr>
            <p:nvPr/>
          </p:nvPicPr>
          <p:blipFill>
            <a:blip r:embed="rId3" cstate="print"/>
            <a:srcRect l="10658" t="5016" r="5016" b="10031"/>
            <a:stretch>
              <a:fillRect/>
            </a:stretch>
          </p:blipFill>
          <p:spPr>
            <a:xfrm>
              <a:off x="1211580" y="1216152"/>
              <a:ext cx="6720840" cy="4425696"/>
            </a:xfrm>
            <a:prstGeom prst="rect">
              <a:avLst/>
            </a:prstGeom>
          </p:spPr>
        </p:pic>
        <p:sp>
          <p:nvSpPr>
            <p:cNvPr id="77" name="Text Box 10"/>
            <p:cNvSpPr txBox="1">
              <a:spLocks noChangeArrowheads="1"/>
            </p:cNvSpPr>
            <p:nvPr/>
          </p:nvSpPr>
          <p:spPr bwMode="auto">
            <a:xfrm>
              <a:off x="1450728" y="4913367"/>
              <a:ext cx="16770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equilibrium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87659" y="4905617"/>
              <a:ext cx="8787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aseline="30000" dirty="0" smtClean="0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-</a:t>
              </a:r>
              <a:r>
                <a:rPr lang="en-US" i="1" baseline="30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 / T</a:t>
              </a:r>
              <a:endParaRPr lang="en-US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Line 11"/>
            <p:cNvSpPr>
              <a:spLocks noChangeShapeType="1"/>
            </p:cNvSpPr>
            <p:nvPr/>
          </p:nvSpPr>
          <p:spPr bwMode="auto">
            <a:xfrm rot="5400000" flipV="1">
              <a:off x="4314092" y="4732697"/>
              <a:ext cx="0" cy="838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569720" y="955548"/>
            <a:ext cx="6720840" cy="4425696"/>
            <a:chOff x="1211580" y="1216152"/>
            <a:chExt cx="6720840" cy="4425696"/>
          </a:xfrm>
        </p:grpSpPr>
        <p:pic>
          <p:nvPicPr>
            <p:cNvPr id="81" name="Picture 80" descr="talk_two.jpg"/>
            <p:cNvPicPr>
              <a:picLocks/>
            </p:cNvPicPr>
            <p:nvPr/>
          </p:nvPicPr>
          <p:blipFill>
            <a:blip r:embed="rId4" cstate="print"/>
            <a:srcRect l="10658" t="5016" r="5016" b="10031"/>
            <a:stretch>
              <a:fillRect/>
            </a:stretch>
          </p:blipFill>
          <p:spPr>
            <a:xfrm>
              <a:off x="1211580" y="1216152"/>
              <a:ext cx="6720840" cy="4425696"/>
            </a:xfrm>
            <a:prstGeom prst="rect">
              <a:avLst/>
            </a:prstGeom>
          </p:spPr>
        </p:pic>
        <p:sp>
          <p:nvSpPr>
            <p:cNvPr id="82" name="Text Box 10"/>
            <p:cNvSpPr txBox="1">
              <a:spLocks noChangeArrowheads="1"/>
            </p:cNvSpPr>
            <p:nvPr/>
          </p:nvSpPr>
          <p:spPr bwMode="auto">
            <a:xfrm>
              <a:off x="1450728" y="4913367"/>
              <a:ext cx="16770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equilibrium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987659" y="4905617"/>
              <a:ext cx="8787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aseline="30000" dirty="0" smtClean="0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-</a:t>
              </a:r>
              <a:r>
                <a:rPr lang="en-US" i="1" baseline="30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 / T</a:t>
              </a:r>
              <a:endParaRPr lang="en-US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Line 11"/>
            <p:cNvSpPr>
              <a:spLocks noChangeShapeType="1"/>
            </p:cNvSpPr>
            <p:nvPr/>
          </p:nvSpPr>
          <p:spPr bwMode="auto">
            <a:xfrm rot="5400000" flipV="1">
              <a:off x="4314092" y="4732697"/>
              <a:ext cx="0" cy="838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569720" y="955548"/>
            <a:ext cx="6720840" cy="4425696"/>
            <a:chOff x="1278988" y="1170432"/>
            <a:chExt cx="6720840" cy="4425696"/>
          </a:xfrm>
        </p:grpSpPr>
        <p:pic>
          <p:nvPicPr>
            <p:cNvPr id="89" name="Picture 88" descr="talk_three.jpg"/>
            <p:cNvPicPr>
              <a:picLocks/>
            </p:cNvPicPr>
            <p:nvPr/>
          </p:nvPicPr>
          <p:blipFill>
            <a:blip r:embed="rId5" cstate="print"/>
            <a:srcRect l="10658" t="5016" r="5016" b="10031"/>
            <a:stretch>
              <a:fillRect/>
            </a:stretch>
          </p:blipFill>
          <p:spPr>
            <a:xfrm>
              <a:off x="1278988" y="1170432"/>
              <a:ext cx="6720840" cy="4425696"/>
            </a:xfrm>
            <a:prstGeom prst="rect">
              <a:avLst/>
            </a:prstGeom>
          </p:spPr>
        </p:pic>
        <p:sp>
          <p:nvSpPr>
            <p:cNvPr id="90" name="Text Box 10"/>
            <p:cNvSpPr txBox="1">
              <a:spLocks noChangeArrowheads="1"/>
            </p:cNvSpPr>
            <p:nvPr/>
          </p:nvSpPr>
          <p:spPr bwMode="auto">
            <a:xfrm>
              <a:off x="1450728" y="4913367"/>
              <a:ext cx="16770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equilibrium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987659" y="4905617"/>
              <a:ext cx="8787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aseline="30000" dirty="0" smtClean="0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-</a:t>
              </a:r>
              <a:r>
                <a:rPr lang="en-US" i="1" baseline="30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 / T</a:t>
              </a:r>
              <a:endParaRPr lang="en-US" i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Line 11"/>
            <p:cNvSpPr>
              <a:spLocks noChangeShapeType="1"/>
            </p:cNvSpPr>
            <p:nvPr/>
          </p:nvSpPr>
          <p:spPr bwMode="auto">
            <a:xfrm rot="5400000" flipV="1">
              <a:off x="4314092" y="4732697"/>
              <a:ext cx="0" cy="838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>
                <a:solidFill>
                  <a:srgbClr val="00FF0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452448" y="5486400"/>
            <a:ext cx="697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Symbol" pitchFamily="18" charset="2"/>
              </a:rPr>
              <a:t>10</a:t>
            </a:r>
            <a:r>
              <a:rPr lang="en-US" sz="3000" baseline="30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endParaRPr lang="en-US" sz="3000" baseline="300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14509" y="5486400"/>
            <a:ext cx="697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Symbol" pitchFamily="18" charset="2"/>
              </a:rPr>
              <a:t>10</a:t>
            </a:r>
            <a:r>
              <a:rPr lang="en-US" sz="3000" baseline="30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endParaRPr lang="en-US" sz="3000" baseline="300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00509" y="5486400"/>
            <a:ext cx="697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Symbol" pitchFamily="18" charset="2"/>
              </a:rPr>
              <a:t>10</a:t>
            </a:r>
            <a:r>
              <a:rPr lang="en-US" sz="3000" baseline="30000" dirty="0" smtClean="0">
                <a:solidFill>
                  <a:schemeClr val="bg1"/>
                </a:solidFill>
                <a:latin typeface="Symbol" pitchFamily="18" charset="2"/>
              </a:rPr>
              <a:t>3</a:t>
            </a:r>
            <a:endParaRPr lang="en-US" sz="3000" baseline="300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71600" y="5486400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endParaRPr lang="en-US" sz="3000" baseline="300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7245" y="5155224"/>
            <a:ext cx="966931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Symbol" pitchFamily="18" charset="2"/>
              </a:rPr>
              <a:t>10</a:t>
            </a:r>
            <a:r>
              <a:rPr lang="en-US" sz="3000" baseline="30000" dirty="0" smtClean="0">
                <a:solidFill>
                  <a:schemeClr val="bg1"/>
                </a:solidFill>
                <a:latin typeface="Symbol" pitchFamily="18" charset="2"/>
              </a:rPr>
              <a:t>-20</a:t>
            </a:r>
            <a:endParaRPr lang="en-US" sz="3000" baseline="300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7245" y="4038600"/>
            <a:ext cx="9669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Symbol" pitchFamily="18" charset="2"/>
              </a:rPr>
              <a:t>10</a:t>
            </a:r>
            <a:r>
              <a:rPr lang="en-US" sz="3000" baseline="30000" dirty="0" smtClean="0">
                <a:solidFill>
                  <a:schemeClr val="bg1"/>
                </a:solidFill>
                <a:latin typeface="Symbol" pitchFamily="18" charset="2"/>
              </a:rPr>
              <a:t>-15</a:t>
            </a:r>
            <a:endParaRPr lang="en-US" sz="3000" baseline="300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7245" y="2971800"/>
            <a:ext cx="9669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Symbol" pitchFamily="18" charset="2"/>
              </a:rPr>
              <a:t>10</a:t>
            </a:r>
            <a:r>
              <a:rPr lang="en-US" sz="3000" baseline="30000" dirty="0" smtClean="0">
                <a:solidFill>
                  <a:schemeClr val="bg1"/>
                </a:solidFill>
                <a:latin typeface="Symbol" pitchFamily="18" charset="2"/>
              </a:rPr>
              <a:t>-10</a:t>
            </a:r>
            <a:endParaRPr lang="en-US" sz="3000" baseline="300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5485" y="1828800"/>
            <a:ext cx="8386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Symbol" pitchFamily="18" charset="2"/>
              </a:rPr>
              <a:t>10</a:t>
            </a:r>
            <a:r>
              <a:rPr lang="en-US" sz="3000" baseline="30000" dirty="0" smtClean="0">
                <a:solidFill>
                  <a:schemeClr val="bg1"/>
                </a:solidFill>
                <a:latin typeface="Symbol" pitchFamily="18" charset="2"/>
              </a:rPr>
              <a:t>-5</a:t>
            </a:r>
            <a:endParaRPr lang="en-US" sz="3000" baseline="300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97150" y="762000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endParaRPr lang="en-US" sz="3000" baseline="30000" dirty="0">
              <a:solidFill>
                <a:schemeClr val="bg1"/>
              </a:solidFill>
              <a:latin typeface="Symbol" pitchFamily="18" charset="2"/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1541584" y="4267200"/>
            <a:ext cx="2286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1541584" y="3150576"/>
            <a:ext cx="2286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1541584" y="2057400"/>
            <a:ext cx="2286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rot="16200000">
            <a:off x="3601916" y="1028701"/>
            <a:ext cx="2286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rot="16200000">
            <a:off x="5914292" y="1028700"/>
            <a:ext cx="2286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rot="16200000">
            <a:off x="5914292" y="5304692"/>
            <a:ext cx="2286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rot="16200000">
            <a:off x="3601916" y="5295901"/>
            <a:ext cx="2286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8135816" y="2057400"/>
            <a:ext cx="2286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8135816" y="3168160"/>
            <a:ext cx="2286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8135816" y="4267200"/>
            <a:ext cx="2286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7" name="Group 96"/>
          <p:cNvGrpSpPr/>
          <p:nvPr/>
        </p:nvGrpSpPr>
        <p:grpSpPr>
          <a:xfrm>
            <a:off x="5943600" y="1824335"/>
            <a:ext cx="2064989" cy="2823865"/>
            <a:chOff x="5943600" y="1824335"/>
            <a:chExt cx="2064989" cy="2823865"/>
          </a:xfrm>
        </p:grpSpPr>
        <p:sp>
          <p:nvSpPr>
            <p:cNvPr id="93" name="TextBox 92"/>
            <p:cNvSpPr txBox="1"/>
            <p:nvPr/>
          </p:nvSpPr>
          <p:spPr>
            <a:xfrm>
              <a:off x="5982874" y="1824335"/>
              <a:ext cx="1986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increasing </a:t>
              </a:r>
              <a:r>
                <a:rPr lang="en-US" i="1" dirty="0" smtClean="0">
                  <a:solidFill>
                    <a:schemeClr val="bg1"/>
                  </a:solidFill>
                  <a:latin typeface="Symbol" pitchFamily="18" charset="2"/>
                </a:rPr>
                <a:t>s</a:t>
              </a:r>
              <a:r>
                <a:rPr lang="en-US" i="1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 bwMode="auto">
            <a:xfrm rot="5400000">
              <a:off x="6099794" y="3162300"/>
              <a:ext cx="17526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6" name="TextBox 95"/>
            <p:cNvSpPr txBox="1"/>
            <p:nvPr/>
          </p:nvSpPr>
          <p:spPr>
            <a:xfrm>
              <a:off x="5943600" y="4186535"/>
              <a:ext cx="20649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decreasing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</a:rPr>
                <a:t>W</a:t>
              </a:r>
              <a:endParaRPr lang="en-US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Cold </a:t>
            </a:r>
            <a:r>
              <a:rPr lang="en-US" sz="3600" b="1" dirty="0">
                <a:solidFill>
                  <a:schemeClr val="bg1"/>
                </a:solidFill>
              </a:rPr>
              <a:t>Thermal Relics*</a:t>
            </a:r>
          </a:p>
        </p:txBody>
      </p:sp>
      <p:sp>
        <p:nvSpPr>
          <p:cNvPr id="67" name="Text Box 8"/>
          <p:cNvSpPr txBox="1">
            <a:spLocks noChangeArrowheads="1"/>
          </p:cNvSpPr>
          <p:nvPr/>
        </p:nvSpPr>
        <p:spPr bwMode="auto">
          <a:xfrm>
            <a:off x="0" y="6496050"/>
            <a:ext cx="376263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* An object of particular veneration.</a:t>
            </a:r>
          </a:p>
        </p:txBody>
      </p:sp>
      <p:sp>
        <p:nvSpPr>
          <p:cNvPr id="68" name="Line 9"/>
          <p:cNvSpPr>
            <a:spLocks noChangeShapeType="1"/>
          </p:cNvSpPr>
          <p:nvPr/>
        </p:nvSpPr>
        <p:spPr bwMode="auto">
          <a:xfrm>
            <a:off x="0" y="6477000"/>
            <a:ext cx="3276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8399584" y="2246367"/>
            <a:ext cx="744416" cy="461665"/>
            <a:chOff x="8399584" y="2246367"/>
            <a:chExt cx="744416" cy="461665"/>
          </a:xfrm>
        </p:grpSpPr>
        <p:sp>
          <p:nvSpPr>
            <p:cNvPr id="85" name="TextBox 84"/>
            <p:cNvSpPr txBox="1"/>
            <p:nvPr/>
          </p:nvSpPr>
          <p:spPr>
            <a:xfrm>
              <a:off x="8646748" y="2246367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</a:rPr>
                <a:t> W</a:t>
              </a:r>
              <a:endParaRPr lang="en-US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 bwMode="auto">
            <a:xfrm>
              <a:off x="8399584" y="2497016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9" name="Group 98"/>
          <p:cNvGrpSpPr/>
          <p:nvPr/>
        </p:nvGrpSpPr>
        <p:grpSpPr>
          <a:xfrm>
            <a:off x="8399584" y="3084567"/>
            <a:ext cx="744416" cy="461665"/>
            <a:chOff x="8399584" y="3084567"/>
            <a:chExt cx="744416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8646748" y="3084567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</a:rPr>
                <a:t> W</a:t>
              </a:r>
              <a:endParaRPr lang="en-US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6" name="Straight Arrow Connector 85"/>
            <p:cNvCxnSpPr/>
            <p:nvPr/>
          </p:nvCxnSpPr>
          <p:spPr bwMode="auto">
            <a:xfrm>
              <a:off x="8399584" y="3333628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0" name="Group 99"/>
          <p:cNvGrpSpPr/>
          <p:nvPr/>
        </p:nvGrpSpPr>
        <p:grpSpPr>
          <a:xfrm>
            <a:off x="8399584" y="3868616"/>
            <a:ext cx="744416" cy="461665"/>
            <a:chOff x="8399584" y="3922767"/>
            <a:chExt cx="744416" cy="461665"/>
          </a:xfrm>
        </p:grpSpPr>
        <p:sp>
          <p:nvSpPr>
            <p:cNvPr id="87" name="TextBox 86"/>
            <p:cNvSpPr txBox="1"/>
            <p:nvPr/>
          </p:nvSpPr>
          <p:spPr>
            <a:xfrm>
              <a:off x="8646748" y="3922767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</a:rPr>
                <a:t> W</a:t>
              </a:r>
              <a:endParaRPr lang="en-US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5" name="Straight Arrow Connector 94"/>
            <p:cNvCxnSpPr/>
            <p:nvPr/>
          </p:nvCxnSpPr>
          <p:spPr bwMode="auto">
            <a:xfrm>
              <a:off x="8399584" y="4180620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5628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698968" y="2567275"/>
            <a:ext cx="4197841" cy="3300984"/>
            <a:chOff x="4698968" y="2567275"/>
            <a:chExt cx="4197841" cy="3300984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06" t="14132" r="64849" b="65159"/>
            <a:stretch/>
          </p:blipFill>
          <p:spPr bwMode="auto">
            <a:xfrm>
              <a:off x="4770579" y="3452407"/>
              <a:ext cx="1818469" cy="217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7" t="14132" r="64793" b="65159"/>
            <a:stretch/>
          </p:blipFill>
          <p:spPr bwMode="auto">
            <a:xfrm>
              <a:off x="6455573" y="3439349"/>
              <a:ext cx="2441236" cy="217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6458409" y="4070059"/>
              <a:ext cx="24384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… often </a:t>
              </a:r>
              <a:r>
                <a:rPr lang="en-US" sz="1600" dirty="0"/>
                <a:t>used to give an impression </a:t>
              </a:r>
              <a:r>
                <a:rPr lang="en-US" sz="1600" dirty="0" smtClean="0"/>
                <a:t>of great </a:t>
              </a:r>
              <a:r>
                <a:rPr lang="en-US" sz="1600" dirty="0"/>
                <a:t>and </a:t>
              </a:r>
              <a:endParaRPr lang="en-US" sz="1600" dirty="0" smtClean="0"/>
            </a:p>
            <a:p>
              <a:r>
                <a:rPr lang="en-US" sz="1600" dirty="0" smtClean="0"/>
                <a:t>unusual </a:t>
              </a:r>
              <a:r>
                <a:rPr lang="en-US" sz="1600" dirty="0"/>
                <a:t>value in a trivial </a:t>
              </a:r>
              <a:endParaRPr lang="en-US" sz="1600" dirty="0" smtClean="0"/>
            </a:p>
            <a:p>
              <a:r>
                <a:rPr lang="en-US" sz="1600" dirty="0" smtClean="0"/>
                <a:t>context …</a:t>
              </a:r>
              <a:endParaRPr lang="en-US" sz="1600" dirty="0"/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25" t="26368" r="45630" b="66240"/>
            <a:stretch/>
          </p:blipFill>
          <p:spPr bwMode="auto">
            <a:xfrm>
              <a:off x="4770579" y="2772768"/>
              <a:ext cx="3020060" cy="775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Rectangle 31"/>
            <p:cNvSpPr/>
            <p:nvPr/>
          </p:nvSpPr>
          <p:spPr bwMode="auto">
            <a:xfrm>
              <a:off x="4698968" y="2567275"/>
              <a:ext cx="4197841" cy="3300984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The </a:t>
            </a:r>
            <a:r>
              <a:rPr lang="en-US" sz="3600" b="1" dirty="0"/>
              <a:t>WIMP “</a:t>
            </a:r>
            <a:r>
              <a:rPr lang="en-US" sz="3600" b="1" dirty="0" smtClean="0"/>
              <a:t>Miracle”</a:t>
            </a:r>
            <a:endParaRPr lang="en-US" sz="3600" b="1" i="1" dirty="0"/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0" y="84540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Cold thermal relic: </a:t>
            </a:r>
            <a:r>
              <a:rPr lang="en-US" dirty="0"/>
              <a:t>weak scale </a:t>
            </a:r>
            <a:r>
              <a:rPr lang="en-US" dirty="0" smtClean="0">
                <a:latin typeface="+mn-lt"/>
              </a:rPr>
              <a:t>cross section </a:t>
            </a:r>
            <a:r>
              <a:rPr lang="en-US" dirty="0" smtClean="0"/>
              <a:t>(and mass?)</a:t>
            </a:r>
          </a:p>
          <a:p>
            <a:pPr algn="ctr"/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1</a:t>
            </a:r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dirty="0" smtClean="0"/>
              <a:t> − </a:t>
            </a:r>
            <a:r>
              <a:rPr lang="en-US" dirty="0" smtClean="0">
                <a:latin typeface="Symbol" pitchFamily="18" charset="2"/>
              </a:rPr>
              <a:t>1000</a:t>
            </a:r>
            <a:r>
              <a:rPr lang="en-US" dirty="0" smtClean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dirty="0"/>
              <a:t> ) </a:t>
            </a:r>
            <a:r>
              <a:rPr lang="en-US" dirty="0" smtClean="0"/>
              <a:t>  WIMP </a:t>
            </a:r>
            <a:r>
              <a:rPr lang="en-US" dirty="0"/>
              <a:t>(</a:t>
            </a:r>
            <a:r>
              <a:rPr lang="en-US" u="sng" dirty="0"/>
              <a:t>W</a:t>
            </a:r>
            <a:r>
              <a:rPr lang="en-US" dirty="0"/>
              <a:t>eakly </a:t>
            </a:r>
            <a:r>
              <a:rPr lang="en-US" u="sng" dirty="0"/>
              <a:t>I</a:t>
            </a:r>
            <a:r>
              <a:rPr lang="en-US" dirty="0"/>
              <a:t>nteracting </a:t>
            </a:r>
            <a:r>
              <a:rPr lang="en-US" u="sng" dirty="0"/>
              <a:t>M</a:t>
            </a:r>
            <a:r>
              <a:rPr lang="en-US" dirty="0"/>
              <a:t>assive </a:t>
            </a:r>
            <a:r>
              <a:rPr lang="en-US" u="sng" dirty="0"/>
              <a:t>P</a:t>
            </a:r>
            <a:r>
              <a:rPr lang="en-US" dirty="0"/>
              <a:t>article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85633" y="1752600"/>
            <a:ext cx="5772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WIMPs are BSM, but not far BSM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7192" y="2567275"/>
            <a:ext cx="4204584" cy="3300984"/>
            <a:chOff x="247192" y="2567275"/>
            <a:chExt cx="4204584" cy="3300984"/>
          </a:xfrm>
        </p:grpSpPr>
        <p:sp>
          <p:nvSpPr>
            <p:cNvPr id="34817" name="Rectangle 1"/>
            <p:cNvSpPr>
              <a:spLocks noChangeArrowheads="1"/>
            </p:cNvSpPr>
            <p:nvPr/>
          </p:nvSpPr>
          <p:spPr bwMode="auto">
            <a:xfrm>
              <a:off x="330349" y="3445680"/>
              <a:ext cx="4121427" cy="2385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		</a:t>
              </a:r>
              <a:r>
                <a:rPr kumimoji="0" lang="en-US" sz="18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       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mir·a·cle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		</a:t>
              </a:r>
              <a:r>
                <a:rPr kumimoji="0" lang="en-US" sz="18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      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\ˈmir-i-kəl \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		</a:t>
              </a:r>
              <a:r>
                <a:rPr kumimoji="0" lang="en-US" sz="18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           </a:t>
              </a:r>
              <a:r>
                <a:rPr kumimoji="0" lang="en-US" sz="1800" b="0" i="1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noun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effectLst/>
                  <a:cs typeface="Arial" charset="0"/>
                </a:rPr>
                <a:t>		</a:t>
              </a:r>
              <a:endParaRPr lang="en-US" sz="1800" dirty="0" smtClean="0">
                <a:cs typeface="Aria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1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 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: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 an extraordinary event manifesting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cs typeface="Arial" charset="0"/>
                </a:rPr>
                <a:t>      divine 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cs typeface="Arial" charset="0"/>
                </a:rPr>
                <a:t>intervention in human affairs</a:t>
              </a:r>
            </a:p>
          </p:txBody>
        </p:sp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6656" y="2870539"/>
              <a:ext cx="1736801" cy="21462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247192" y="2567275"/>
              <a:ext cx="4197841" cy="3300984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73452" y="2588703"/>
            <a:ext cx="4197096" cy="3249669"/>
            <a:chOff x="4721002" y="2106685"/>
            <a:chExt cx="4197096" cy="3249669"/>
          </a:xfrm>
        </p:grpSpPr>
        <p:grpSp>
          <p:nvGrpSpPr>
            <p:cNvPr id="16" name="Group 15"/>
            <p:cNvGrpSpPr/>
            <p:nvPr/>
          </p:nvGrpSpPr>
          <p:grpSpPr>
            <a:xfrm>
              <a:off x="4721002" y="2106685"/>
              <a:ext cx="4197096" cy="3249669"/>
              <a:chOff x="4721002" y="2106685"/>
              <a:chExt cx="4197096" cy="3249669"/>
            </a:xfrm>
          </p:grpSpPr>
          <p:pic>
            <p:nvPicPr>
              <p:cNvPr id="18" name="Picture 2" descr="http://cnx.org/content/m19363/latest/3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1002" y="2106685"/>
                <a:ext cx="4197096" cy="324966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497524" y="4747216"/>
                <a:ext cx="26500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/>
                  <a:t>I think you should be more </a:t>
                </a:r>
              </a:p>
              <a:p>
                <a:pPr algn="ctr"/>
                <a:r>
                  <a:rPr lang="en-US" sz="1600" dirty="0" smtClean="0"/>
                  <a:t>explicit here in step two</a:t>
                </a:r>
                <a:endParaRPr lang="en-US" sz="1600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 rot="3382347">
              <a:off x="8108411" y="3709543"/>
              <a:ext cx="102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S. Harris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90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1.bp.blogspot.com/-cdqWqWRUlLg/TaOCFoSRsmI/AAAAAAAAACw/lOFyivYvkoU/s1600/american-fla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1571" r="89310"/>
          <a:stretch/>
        </p:blipFill>
        <p:spPr bwMode="auto">
          <a:xfrm>
            <a:off x="76200" y="257682"/>
            <a:ext cx="548027" cy="477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 bwMode="auto">
          <a:xfrm rot="21540000">
            <a:off x="350347" y="725779"/>
            <a:ext cx="3888649" cy="2322489"/>
          </a:xfrm>
          <a:custGeom>
            <a:avLst/>
            <a:gdLst>
              <a:gd name="connsiteX0" fmla="*/ 0 w 3888649"/>
              <a:gd name="connsiteY0" fmla="*/ 80010 h 2322489"/>
              <a:gd name="connsiteX1" fmla="*/ 57150 w 3888649"/>
              <a:gd name="connsiteY1" fmla="*/ 91440 h 2322489"/>
              <a:gd name="connsiteX2" fmla="*/ 91440 w 3888649"/>
              <a:gd name="connsiteY2" fmla="*/ 102870 h 2322489"/>
              <a:gd name="connsiteX3" fmla="*/ 160020 w 3888649"/>
              <a:gd name="connsiteY3" fmla="*/ 80010 h 2322489"/>
              <a:gd name="connsiteX4" fmla="*/ 217170 w 3888649"/>
              <a:gd name="connsiteY4" fmla="*/ 68580 h 2322489"/>
              <a:gd name="connsiteX5" fmla="*/ 354330 w 3888649"/>
              <a:gd name="connsiteY5" fmla="*/ 45720 h 2322489"/>
              <a:gd name="connsiteX6" fmla="*/ 388620 w 3888649"/>
              <a:gd name="connsiteY6" fmla="*/ 34290 h 2322489"/>
              <a:gd name="connsiteX7" fmla="*/ 640080 w 3888649"/>
              <a:gd name="connsiteY7" fmla="*/ 11430 h 2322489"/>
              <a:gd name="connsiteX8" fmla="*/ 1085850 w 3888649"/>
              <a:gd name="connsiteY8" fmla="*/ 11430 h 2322489"/>
              <a:gd name="connsiteX9" fmla="*/ 1120140 w 3888649"/>
              <a:gd name="connsiteY9" fmla="*/ 0 h 2322489"/>
              <a:gd name="connsiteX10" fmla="*/ 1428750 w 3888649"/>
              <a:gd name="connsiteY10" fmla="*/ 22860 h 2322489"/>
              <a:gd name="connsiteX11" fmla="*/ 1520190 w 3888649"/>
              <a:gd name="connsiteY11" fmla="*/ 45720 h 2322489"/>
              <a:gd name="connsiteX12" fmla="*/ 1565910 w 3888649"/>
              <a:gd name="connsiteY12" fmla="*/ 68580 h 2322489"/>
              <a:gd name="connsiteX13" fmla="*/ 1634490 w 3888649"/>
              <a:gd name="connsiteY13" fmla="*/ 91440 h 2322489"/>
              <a:gd name="connsiteX14" fmla="*/ 1668780 w 3888649"/>
              <a:gd name="connsiteY14" fmla="*/ 102870 h 2322489"/>
              <a:gd name="connsiteX15" fmla="*/ 1714500 w 3888649"/>
              <a:gd name="connsiteY15" fmla="*/ 125730 h 2322489"/>
              <a:gd name="connsiteX16" fmla="*/ 1828800 w 3888649"/>
              <a:gd name="connsiteY16" fmla="*/ 160020 h 2322489"/>
              <a:gd name="connsiteX17" fmla="*/ 1908810 w 3888649"/>
              <a:gd name="connsiteY17" fmla="*/ 182880 h 2322489"/>
              <a:gd name="connsiteX18" fmla="*/ 2457450 w 3888649"/>
              <a:gd name="connsiteY18" fmla="*/ 205740 h 2322489"/>
              <a:gd name="connsiteX19" fmla="*/ 2708910 w 3888649"/>
              <a:gd name="connsiteY19" fmla="*/ 217170 h 2322489"/>
              <a:gd name="connsiteX20" fmla="*/ 3017520 w 3888649"/>
              <a:gd name="connsiteY20" fmla="*/ 228600 h 2322489"/>
              <a:gd name="connsiteX21" fmla="*/ 3097530 w 3888649"/>
              <a:gd name="connsiteY21" fmla="*/ 217170 h 2322489"/>
              <a:gd name="connsiteX22" fmla="*/ 3131820 w 3888649"/>
              <a:gd name="connsiteY22" fmla="*/ 205740 h 2322489"/>
              <a:gd name="connsiteX23" fmla="*/ 3291840 w 3888649"/>
              <a:gd name="connsiteY23" fmla="*/ 194310 h 2322489"/>
              <a:gd name="connsiteX24" fmla="*/ 3360420 w 3888649"/>
              <a:gd name="connsiteY24" fmla="*/ 182880 h 2322489"/>
              <a:gd name="connsiteX25" fmla="*/ 3417570 w 3888649"/>
              <a:gd name="connsiteY25" fmla="*/ 171450 h 2322489"/>
              <a:gd name="connsiteX26" fmla="*/ 3486150 w 3888649"/>
              <a:gd name="connsiteY26" fmla="*/ 182880 h 2322489"/>
              <a:gd name="connsiteX27" fmla="*/ 3474720 w 3888649"/>
              <a:gd name="connsiteY27" fmla="*/ 502920 h 2322489"/>
              <a:gd name="connsiteX28" fmla="*/ 3451860 w 3888649"/>
              <a:gd name="connsiteY28" fmla="*/ 651510 h 2322489"/>
              <a:gd name="connsiteX29" fmla="*/ 3440430 w 3888649"/>
              <a:gd name="connsiteY29" fmla="*/ 685800 h 2322489"/>
              <a:gd name="connsiteX30" fmla="*/ 3429000 w 3888649"/>
              <a:gd name="connsiteY30" fmla="*/ 731520 h 2322489"/>
              <a:gd name="connsiteX31" fmla="*/ 3440430 w 3888649"/>
              <a:gd name="connsiteY31" fmla="*/ 971550 h 2322489"/>
              <a:gd name="connsiteX32" fmla="*/ 3486150 w 3888649"/>
              <a:gd name="connsiteY32" fmla="*/ 1074420 h 2322489"/>
              <a:gd name="connsiteX33" fmla="*/ 3509010 w 3888649"/>
              <a:gd name="connsiteY33" fmla="*/ 1154430 h 2322489"/>
              <a:gd name="connsiteX34" fmla="*/ 3577590 w 3888649"/>
              <a:gd name="connsiteY34" fmla="*/ 1291590 h 2322489"/>
              <a:gd name="connsiteX35" fmla="*/ 3646170 w 3888649"/>
              <a:gd name="connsiteY35" fmla="*/ 1360170 h 2322489"/>
              <a:gd name="connsiteX36" fmla="*/ 3680460 w 3888649"/>
              <a:gd name="connsiteY36" fmla="*/ 1428750 h 2322489"/>
              <a:gd name="connsiteX37" fmla="*/ 3703320 w 3888649"/>
              <a:gd name="connsiteY37" fmla="*/ 1497330 h 2322489"/>
              <a:gd name="connsiteX38" fmla="*/ 3749040 w 3888649"/>
              <a:gd name="connsiteY38" fmla="*/ 1565910 h 2322489"/>
              <a:gd name="connsiteX39" fmla="*/ 3771900 w 3888649"/>
              <a:gd name="connsiteY39" fmla="*/ 1600200 h 2322489"/>
              <a:gd name="connsiteX40" fmla="*/ 3783330 w 3888649"/>
              <a:gd name="connsiteY40" fmla="*/ 1645920 h 2322489"/>
              <a:gd name="connsiteX41" fmla="*/ 3806190 w 3888649"/>
              <a:gd name="connsiteY41" fmla="*/ 1680210 h 2322489"/>
              <a:gd name="connsiteX42" fmla="*/ 3783330 w 3888649"/>
              <a:gd name="connsiteY42" fmla="*/ 1840230 h 2322489"/>
              <a:gd name="connsiteX43" fmla="*/ 3771900 w 3888649"/>
              <a:gd name="connsiteY43" fmla="*/ 1874520 h 2322489"/>
              <a:gd name="connsiteX44" fmla="*/ 3760470 w 3888649"/>
              <a:gd name="connsiteY44" fmla="*/ 1931670 h 2322489"/>
              <a:gd name="connsiteX45" fmla="*/ 3783330 w 3888649"/>
              <a:gd name="connsiteY45" fmla="*/ 2103120 h 2322489"/>
              <a:gd name="connsiteX46" fmla="*/ 3794760 w 3888649"/>
              <a:gd name="connsiteY46" fmla="*/ 2137410 h 2322489"/>
              <a:gd name="connsiteX47" fmla="*/ 3806190 w 3888649"/>
              <a:gd name="connsiteY47" fmla="*/ 2183130 h 2322489"/>
              <a:gd name="connsiteX48" fmla="*/ 3829050 w 3888649"/>
              <a:gd name="connsiteY48" fmla="*/ 2228850 h 2322489"/>
              <a:gd name="connsiteX49" fmla="*/ 3840480 w 3888649"/>
              <a:gd name="connsiteY49" fmla="*/ 2263140 h 2322489"/>
              <a:gd name="connsiteX50" fmla="*/ 3874770 w 3888649"/>
              <a:gd name="connsiteY50" fmla="*/ 2286000 h 2322489"/>
              <a:gd name="connsiteX51" fmla="*/ 3886200 w 3888649"/>
              <a:gd name="connsiteY51" fmla="*/ 2320290 h 2322489"/>
              <a:gd name="connsiteX52" fmla="*/ 3851910 w 3888649"/>
              <a:gd name="connsiteY52" fmla="*/ 2308860 h 2322489"/>
              <a:gd name="connsiteX53" fmla="*/ 3623310 w 3888649"/>
              <a:gd name="connsiteY53" fmla="*/ 2297430 h 2322489"/>
              <a:gd name="connsiteX54" fmla="*/ 3589020 w 3888649"/>
              <a:gd name="connsiteY54" fmla="*/ 2286000 h 2322489"/>
              <a:gd name="connsiteX55" fmla="*/ 3463290 w 3888649"/>
              <a:gd name="connsiteY55" fmla="*/ 2263140 h 2322489"/>
              <a:gd name="connsiteX56" fmla="*/ 3326130 w 3888649"/>
              <a:gd name="connsiteY56" fmla="*/ 2217420 h 2322489"/>
              <a:gd name="connsiteX57" fmla="*/ 3280410 w 3888649"/>
              <a:gd name="connsiteY57" fmla="*/ 2205990 h 2322489"/>
              <a:gd name="connsiteX58" fmla="*/ 3246120 w 3888649"/>
              <a:gd name="connsiteY58" fmla="*/ 2194560 h 2322489"/>
              <a:gd name="connsiteX59" fmla="*/ 3211830 w 3888649"/>
              <a:gd name="connsiteY59" fmla="*/ 2171700 h 2322489"/>
              <a:gd name="connsiteX60" fmla="*/ 3143250 w 3888649"/>
              <a:gd name="connsiteY60" fmla="*/ 2148840 h 2322489"/>
              <a:gd name="connsiteX61" fmla="*/ 3028950 w 3888649"/>
              <a:gd name="connsiteY61" fmla="*/ 2160270 h 2322489"/>
              <a:gd name="connsiteX62" fmla="*/ 2994660 w 3888649"/>
              <a:gd name="connsiteY62" fmla="*/ 2194560 h 2322489"/>
              <a:gd name="connsiteX63" fmla="*/ 2926080 w 3888649"/>
              <a:gd name="connsiteY63" fmla="*/ 2217420 h 2322489"/>
              <a:gd name="connsiteX64" fmla="*/ 2823210 w 3888649"/>
              <a:gd name="connsiteY64" fmla="*/ 2251710 h 2322489"/>
              <a:gd name="connsiteX65" fmla="*/ 2743200 w 3888649"/>
              <a:gd name="connsiteY65" fmla="*/ 2263140 h 2322489"/>
              <a:gd name="connsiteX66" fmla="*/ 2377440 w 3888649"/>
              <a:gd name="connsiteY66" fmla="*/ 2274570 h 2322489"/>
              <a:gd name="connsiteX67" fmla="*/ 2240280 w 3888649"/>
              <a:gd name="connsiteY67" fmla="*/ 2286000 h 2322489"/>
              <a:gd name="connsiteX68" fmla="*/ 2183130 w 3888649"/>
              <a:gd name="connsiteY68" fmla="*/ 2297430 h 2322489"/>
              <a:gd name="connsiteX69" fmla="*/ 2057400 w 3888649"/>
              <a:gd name="connsiteY69" fmla="*/ 2286000 h 2322489"/>
              <a:gd name="connsiteX70" fmla="*/ 1954530 w 3888649"/>
              <a:gd name="connsiteY70" fmla="*/ 2263140 h 2322489"/>
              <a:gd name="connsiteX71" fmla="*/ 1885950 w 3888649"/>
              <a:gd name="connsiteY71" fmla="*/ 2240280 h 2322489"/>
              <a:gd name="connsiteX72" fmla="*/ 1817370 w 3888649"/>
              <a:gd name="connsiteY72" fmla="*/ 2217420 h 2322489"/>
              <a:gd name="connsiteX73" fmla="*/ 1737360 w 3888649"/>
              <a:gd name="connsiteY73" fmla="*/ 2194560 h 2322489"/>
              <a:gd name="connsiteX74" fmla="*/ 1668780 w 3888649"/>
              <a:gd name="connsiteY74" fmla="*/ 2171700 h 2322489"/>
              <a:gd name="connsiteX75" fmla="*/ 1588770 w 3888649"/>
              <a:gd name="connsiteY75" fmla="*/ 2160270 h 2322489"/>
              <a:gd name="connsiteX76" fmla="*/ 1451610 w 3888649"/>
              <a:gd name="connsiteY76" fmla="*/ 2137410 h 2322489"/>
              <a:gd name="connsiteX77" fmla="*/ 1314450 w 3888649"/>
              <a:gd name="connsiteY77" fmla="*/ 2148840 h 2322489"/>
              <a:gd name="connsiteX78" fmla="*/ 788670 w 3888649"/>
              <a:gd name="connsiteY78" fmla="*/ 2160270 h 2322489"/>
              <a:gd name="connsiteX79" fmla="*/ 628650 w 3888649"/>
              <a:gd name="connsiteY79" fmla="*/ 2183130 h 2322489"/>
              <a:gd name="connsiteX80" fmla="*/ 560070 w 3888649"/>
              <a:gd name="connsiteY80" fmla="*/ 2205990 h 2322489"/>
              <a:gd name="connsiteX81" fmla="*/ 514350 w 3888649"/>
              <a:gd name="connsiteY81" fmla="*/ 2217420 h 2322489"/>
              <a:gd name="connsiteX82" fmla="*/ 422910 w 3888649"/>
              <a:gd name="connsiteY82" fmla="*/ 2240280 h 2322489"/>
              <a:gd name="connsiteX83" fmla="*/ 182880 w 3888649"/>
              <a:gd name="connsiteY83" fmla="*/ 2263140 h 2322489"/>
              <a:gd name="connsiteX84" fmla="*/ 125730 w 3888649"/>
              <a:gd name="connsiteY84" fmla="*/ 2274570 h 2322489"/>
              <a:gd name="connsiteX85" fmla="*/ 160020 w 3888649"/>
              <a:gd name="connsiteY85" fmla="*/ 2297430 h 2322489"/>
              <a:gd name="connsiteX86" fmla="*/ 137160 w 3888649"/>
              <a:gd name="connsiteY86" fmla="*/ 2183130 h 2322489"/>
              <a:gd name="connsiteX87" fmla="*/ 125730 w 3888649"/>
              <a:gd name="connsiteY87" fmla="*/ 2080260 h 2322489"/>
              <a:gd name="connsiteX88" fmla="*/ 102870 w 3888649"/>
              <a:gd name="connsiteY88" fmla="*/ 1851660 h 2322489"/>
              <a:gd name="connsiteX89" fmla="*/ 114300 w 3888649"/>
              <a:gd name="connsiteY89" fmla="*/ 1291590 h 2322489"/>
              <a:gd name="connsiteX90" fmla="*/ 137160 w 3888649"/>
              <a:gd name="connsiteY90" fmla="*/ 982980 h 2322489"/>
              <a:gd name="connsiteX91" fmla="*/ 114300 w 3888649"/>
              <a:gd name="connsiteY91" fmla="*/ 605790 h 2322489"/>
              <a:gd name="connsiteX92" fmla="*/ 102870 w 3888649"/>
              <a:gd name="connsiteY92" fmla="*/ 571500 h 2322489"/>
              <a:gd name="connsiteX93" fmla="*/ 80010 w 3888649"/>
              <a:gd name="connsiteY93" fmla="*/ 274320 h 2322489"/>
              <a:gd name="connsiteX94" fmla="*/ 68580 w 3888649"/>
              <a:gd name="connsiteY94" fmla="*/ 160020 h 23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888649" h="2322489">
                <a:moveTo>
                  <a:pt x="0" y="80010"/>
                </a:moveTo>
                <a:cubicBezTo>
                  <a:pt x="19050" y="83820"/>
                  <a:pt x="38303" y="86728"/>
                  <a:pt x="57150" y="91440"/>
                </a:cubicBezTo>
                <a:cubicBezTo>
                  <a:pt x="68839" y="94362"/>
                  <a:pt x="79465" y="104201"/>
                  <a:pt x="91440" y="102870"/>
                </a:cubicBezTo>
                <a:cubicBezTo>
                  <a:pt x="115389" y="100209"/>
                  <a:pt x="136391" y="84736"/>
                  <a:pt x="160020" y="80010"/>
                </a:cubicBezTo>
                <a:cubicBezTo>
                  <a:pt x="179070" y="76200"/>
                  <a:pt x="198038" y="71956"/>
                  <a:pt x="217170" y="68580"/>
                </a:cubicBezTo>
                <a:lnTo>
                  <a:pt x="354330" y="45720"/>
                </a:lnTo>
                <a:cubicBezTo>
                  <a:pt x="365760" y="41910"/>
                  <a:pt x="376931" y="37212"/>
                  <a:pt x="388620" y="34290"/>
                </a:cubicBezTo>
                <a:cubicBezTo>
                  <a:pt x="477805" y="11994"/>
                  <a:pt x="531867" y="17795"/>
                  <a:pt x="640080" y="11430"/>
                </a:cubicBezTo>
                <a:cubicBezTo>
                  <a:pt x="828199" y="16963"/>
                  <a:pt x="934588" y="49245"/>
                  <a:pt x="1085850" y="11430"/>
                </a:cubicBezTo>
                <a:cubicBezTo>
                  <a:pt x="1097539" y="8508"/>
                  <a:pt x="1108710" y="3810"/>
                  <a:pt x="1120140" y="0"/>
                </a:cubicBezTo>
                <a:cubicBezTo>
                  <a:pt x="1291021" y="7767"/>
                  <a:pt x="1312473" y="-3973"/>
                  <a:pt x="1428750" y="22860"/>
                </a:cubicBezTo>
                <a:cubicBezTo>
                  <a:pt x="1459363" y="29925"/>
                  <a:pt x="1492089" y="31669"/>
                  <a:pt x="1520190" y="45720"/>
                </a:cubicBezTo>
                <a:cubicBezTo>
                  <a:pt x="1535430" y="53340"/>
                  <a:pt x="1550090" y="62252"/>
                  <a:pt x="1565910" y="68580"/>
                </a:cubicBezTo>
                <a:cubicBezTo>
                  <a:pt x="1588283" y="77529"/>
                  <a:pt x="1611630" y="83820"/>
                  <a:pt x="1634490" y="91440"/>
                </a:cubicBezTo>
                <a:cubicBezTo>
                  <a:pt x="1645920" y="95250"/>
                  <a:pt x="1658004" y="97482"/>
                  <a:pt x="1668780" y="102870"/>
                </a:cubicBezTo>
                <a:cubicBezTo>
                  <a:pt x="1684020" y="110490"/>
                  <a:pt x="1698680" y="119402"/>
                  <a:pt x="1714500" y="125730"/>
                </a:cubicBezTo>
                <a:cubicBezTo>
                  <a:pt x="1782406" y="152893"/>
                  <a:pt x="1769858" y="143179"/>
                  <a:pt x="1828800" y="160020"/>
                </a:cubicBezTo>
                <a:cubicBezTo>
                  <a:pt x="1855658" y="167694"/>
                  <a:pt x="1880522" y="179902"/>
                  <a:pt x="1908810" y="182880"/>
                </a:cubicBezTo>
                <a:cubicBezTo>
                  <a:pt x="2056818" y="198460"/>
                  <a:pt x="2350126" y="201837"/>
                  <a:pt x="2457450" y="205740"/>
                </a:cubicBezTo>
                <a:lnTo>
                  <a:pt x="2708910" y="217170"/>
                </a:lnTo>
                <a:lnTo>
                  <a:pt x="3017520" y="228600"/>
                </a:lnTo>
                <a:cubicBezTo>
                  <a:pt x="3044190" y="224790"/>
                  <a:pt x="3071112" y="222454"/>
                  <a:pt x="3097530" y="217170"/>
                </a:cubicBezTo>
                <a:cubicBezTo>
                  <a:pt x="3109344" y="214807"/>
                  <a:pt x="3119854" y="207148"/>
                  <a:pt x="3131820" y="205740"/>
                </a:cubicBezTo>
                <a:cubicBezTo>
                  <a:pt x="3184930" y="199492"/>
                  <a:pt x="3238500" y="198120"/>
                  <a:pt x="3291840" y="194310"/>
                </a:cubicBezTo>
                <a:lnTo>
                  <a:pt x="3360420" y="182880"/>
                </a:lnTo>
                <a:cubicBezTo>
                  <a:pt x="3379534" y="179405"/>
                  <a:pt x="3398143" y="171450"/>
                  <a:pt x="3417570" y="171450"/>
                </a:cubicBezTo>
                <a:cubicBezTo>
                  <a:pt x="3440745" y="171450"/>
                  <a:pt x="3463290" y="179070"/>
                  <a:pt x="3486150" y="182880"/>
                </a:cubicBezTo>
                <a:cubicBezTo>
                  <a:pt x="3482340" y="289560"/>
                  <a:pt x="3480810" y="396346"/>
                  <a:pt x="3474720" y="502920"/>
                </a:cubicBezTo>
                <a:cubicBezTo>
                  <a:pt x="3474019" y="515190"/>
                  <a:pt x="3455670" y="634363"/>
                  <a:pt x="3451860" y="651510"/>
                </a:cubicBezTo>
                <a:cubicBezTo>
                  <a:pt x="3449246" y="663271"/>
                  <a:pt x="3443740" y="674215"/>
                  <a:pt x="3440430" y="685800"/>
                </a:cubicBezTo>
                <a:cubicBezTo>
                  <a:pt x="3436114" y="700905"/>
                  <a:pt x="3432810" y="716280"/>
                  <a:pt x="3429000" y="731520"/>
                </a:cubicBezTo>
                <a:cubicBezTo>
                  <a:pt x="3432810" y="811530"/>
                  <a:pt x="3431584" y="891939"/>
                  <a:pt x="3440430" y="971550"/>
                </a:cubicBezTo>
                <a:cubicBezTo>
                  <a:pt x="3448855" y="1047377"/>
                  <a:pt x="3460629" y="1023378"/>
                  <a:pt x="3486150" y="1074420"/>
                </a:cubicBezTo>
                <a:cubicBezTo>
                  <a:pt x="3495753" y="1093626"/>
                  <a:pt x="3503517" y="1136119"/>
                  <a:pt x="3509010" y="1154430"/>
                </a:cubicBezTo>
                <a:cubicBezTo>
                  <a:pt x="3534822" y="1240470"/>
                  <a:pt x="3525044" y="1212771"/>
                  <a:pt x="3577590" y="1291590"/>
                </a:cubicBezTo>
                <a:cubicBezTo>
                  <a:pt x="3595523" y="1318489"/>
                  <a:pt x="3646170" y="1360170"/>
                  <a:pt x="3646170" y="1360170"/>
                </a:cubicBezTo>
                <a:cubicBezTo>
                  <a:pt x="3687855" y="1485225"/>
                  <a:pt x="3621374" y="1295806"/>
                  <a:pt x="3680460" y="1428750"/>
                </a:cubicBezTo>
                <a:cubicBezTo>
                  <a:pt x="3690247" y="1450770"/>
                  <a:pt x="3695700" y="1474470"/>
                  <a:pt x="3703320" y="1497330"/>
                </a:cubicBezTo>
                <a:cubicBezTo>
                  <a:pt x="3712008" y="1523394"/>
                  <a:pt x="3733800" y="1543050"/>
                  <a:pt x="3749040" y="1565910"/>
                </a:cubicBezTo>
                <a:lnTo>
                  <a:pt x="3771900" y="1600200"/>
                </a:lnTo>
                <a:cubicBezTo>
                  <a:pt x="3775710" y="1615440"/>
                  <a:pt x="3777142" y="1631481"/>
                  <a:pt x="3783330" y="1645920"/>
                </a:cubicBezTo>
                <a:cubicBezTo>
                  <a:pt x="3788741" y="1658546"/>
                  <a:pt x="3805136" y="1666513"/>
                  <a:pt x="3806190" y="1680210"/>
                </a:cubicBezTo>
                <a:cubicBezTo>
                  <a:pt x="3809778" y="1726858"/>
                  <a:pt x="3797244" y="1791531"/>
                  <a:pt x="3783330" y="1840230"/>
                </a:cubicBezTo>
                <a:cubicBezTo>
                  <a:pt x="3780020" y="1851815"/>
                  <a:pt x="3774822" y="1862831"/>
                  <a:pt x="3771900" y="1874520"/>
                </a:cubicBezTo>
                <a:cubicBezTo>
                  <a:pt x="3767188" y="1893367"/>
                  <a:pt x="3764280" y="1912620"/>
                  <a:pt x="3760470" y="1931670"/>
                </a:cubicBezTo>
                <a:cubicBezTo>
                  <a:pt x="3767612" y="2003087"/>
                  <a:pt x="3767547" y="2039989"/>
                  <a:pt x="3783330" y="2103120"/>
                </a:cubicBezTo>
                <a:cubicBezTo>
                  <a:pt x="3786252" y="2114809"/>
                  <a:pt x="3791450" y="2125825"/>
                  <a:pt x="3794760" y="2137410"/>
                </a:cubicBezTo>
                <a:cubicBezTo>
                  <a:pt x="3799076" y="2152515"/>
                  <a:pt x="3800674" y="2168421"/>
                  <a:pt x="3806190" y="2183130"/>
                </a:cubicBezTo>
                <a:cubicBezTo>
                  <a:pt x="3812173" y="2199084"/>
                  <a:pt x="3822338" y="2213189"/>
                  <a:pt x="3829050" y="2228850"/>
                </a:cubicBezTo>
                <a:cubicBezTo>
                  <a:pt x="3833796" y="2239924"/>
                  <a:pt x="3832954" y="2253732"/>
                  <a:pt x="3840480" y="2263140"/>
                </a:cubicBezTo>
                <a:cubicBezTo>
                  <a:pt x="3849062" y="2273867"/>
                  <a:pt x="3863340" y="2278380"/>
                  <a:pt x="3874770" y="2286000"/>
                </a:cubicBezTo>
                <a:cubicBezTo>
                  <a:pt x="3878580" y="2297430"/>
                  <a:pt x="3894719" y="2311771"/>
                  <a:pt x="3886200" y="2320290"/>
                </a:cubicBezTo>
                <a:cubicBezTo>
                  <a:pt x="3877681" y="2328809"/>
                  <a:pt x="3863913" y="2309904"/>
                  <a:pt x="3851910" y="2308860"/>
                </a:cubicBezTo>
                <a:cubicBezTo>
                  <a:pt x="3775902" y="2302251"/>
                  <a:pt x="3699510" y="2301240"/>
                  <a:pt x="3623310" y="2297430"/>
                </a:cubicBezTo>
                <a:cubicBezTo>
                  <a:pt x="3611880" y="2293620"/>
                  <a:pt x="3600709" y="2288922"/>
                  <a:pt x="3589020" y="2286000"/>
                </a:cubicBezTo>
                <a:cubicBezTo>
                  <a:pt x="3557070" y="2278012"/>
                  <a:pt x="3493862" y="2268235"/>
                  <a:pt x="3463290" y="2263140"/>
                </a:cubicBezTo>
                <a:lnTo>
                  <a:pt x="3326130" y="2217420"/>
                </a:lnTo>
                <a:cubicBezTo>
                  <a:pt x="3311227" y="2212452"/>
                  <a:pt x="3295515" y="2210306"/>
                  <a:pt x="3280410" y="2205990"/>
                </a:cubicBezTo>
                <a:cubicBezTo>
                  <a:pt x="3268825" y="2202680"/>
                  <a:pt x="3257550" y="2198370"/>
                  <a:pt x="3246120" y="2194560"/>
                </a:cubicBezTo>
                <a:cubicBezTo>
                  <a:pt x="3234690" y="2186940"/>
                  <a:pt x="3224383" y="2177279"/>
                  <a:pt x="3211830" y="2171700"/>
                </a:cubicBezTo>
                <a:cubicBezTo>
                  <a:pt x="3189810" y="2161913"/>
                  <a:pt x="3143250" y="2148840"/>
                  <a:pt x="3143250" y="2148840"/>
                </a:cubicBezTo>
                <a:cubicBezTo>
                  <a:pt x="3105150" y="2152650"/>
                  <a:pt x="3065547" y="2149009"/>
                  <a:pt x="3028950" y="2160270"/>
                </a:cubicBezTo>
                <a:cubicBezTo>
                  <a:pt x="3013500" y="2165024"/>
                  <a:pt x="3008790" y="2186710"/>
                  <a:pt x="2994660" y="2194560"/>
                </a:cubicBezTo>
                <a:cubicBezTo>
                  <a:pt x="2973596" y="2206262"/>
                  <a:pt x="2948940" y="2209800"/>
                  <a:pt x="2926080" y="2217420"/>
                </a:cubicBezTo>
                <a:lnTo>
                  <a:pt x="2823210" y="2251710"/>
                </a:lnTo>
                <a:cubicBezTo>
                  <a:pt x="2797652" y="2260229"/>
                  <a:pt x="2770105" y="2261760"/>
                  <a:pt x="2743200" y="2263140"/>
                </a:cubicBezTo>
                <a:cubicBezTo>
                  <a:pt x="2621381" y="2269387"/>
                  <a:pt x="2499360" y="2270760"/>
                  <a:pt x="2377440" y="2274570"/>
                </a:cubicBezTo>
                <a:cubicBezTo>
                  <a:pt x="2331720" y="2278380"/>
                  <a:pt x="2285844" y="2280640"/>
                  <a:pt x="2240280" y="2286000"/>
                </a:cubicBezTo>
                <a:cubicBezTo>
                  <a:pt x="2220986" y="2288270"/>
                  <a:pt x="2202557" y="2297430"/>
                  <a:pt x="2183130" y="2297430"/>
                </a:cubicBezTo>
                <a:cubicBezTo>
                  <a:pt x="2141047" y="2297430"/>
                  <a:pt x="2099310" y="2289810"/>
                  <a:pt x="2057400" y="2286000"/>
                </a:cubicBezTo>
                <a:cubicBezTo>
                  <a:pt x="1959293" y="2253298"/>
                  <a:pt x="2115459" y="2303372"/>
                  <a:pt x="1954530" y="2263140"/>
                </a:cubicBezTo>
                <a:cubicBezTo>
                  <a:pt x="1931153" y="2257296"/>
                  <a:pt x="1908810" y="2247900"/>
                  <a:pt x="1885950" y="2240280"/>
                </a:cubicBezTo>
                <a:lnTo>
                  <a:pt x="1817370" y="2217420"/>
                </a:lnTo>
                <a:cubicBezTo>
                  <a:pt x="1702132" y="2179007"/>
                  <a:pt x="1880881" y="2237616"/>
                  <a:pt x="1737360" y="2194560"/>
                </a:cubicBezTo>
                <a:cubicBezTo>
                  <a:pt x="1714280" y="2187636"/>
                  <a:pt x="1691640" y="2179320"/>
                  <a:pt x="1668780" y="2171700"/>
                </a:cubicBezTo>
                <a:cubicBezTo>
                  <a:pt x="1643222" y="2163181"/>
                  <a:pt x="1615440" y="2164080"/>
                  <a:pt x="1588770" y="2160270"/>
                </a:cubicBezTo>
                <a:cubicBezTo>
                  <a:pt x="1535118" y="2142386"/>
                  <a:pt x="1528173" y="2137410"/>
                  <a:pt x="1451610" y="2137410"/>
                </a:cubicBezTo>
                <a:cubicBezTo>
                  <a:pt x="1405732" y="2137410"/>
                  <a:pt x="1360301" y="2147259"/>
                  <a:pt x="1314450" y="2148840"/>
                </a:cubicBezTo>
                <a:cubicBezTo>
                  <a:pt x="1139253" y="2154881"/>
                  <a:pt x="963930" y="2156460"/>
                  <a:pt x="788670" y="2160270"/>
                </a:cubicBezTo>
                <a:cubicBezTo>
                  <a:pt x="761605" y="2163653"/>
                  <a:pt x="661610" y="2174890"/>
                  <a:pt x="628650" y="2183130"/>
                </a:cubicBezTo>
                <a:cubicBezTo>
                  <a:pt x="605273" y="2188974"/>
                  <a:pt x="582930" y="2198370"/>
                  <a:pt x="560070" y="2205990"/>
                </a:cubicBezTo>
                <a:cubicBezTo>
                  <a:pt x="545167" y="2210958"/>
                  <a:pt x="529455" y="2213104"/>
                  <a:pt x="514350" y="2217420"/>
                </a:cubicBezTo>
                <a:cubicBezTo>
                  <a:pt x="467649" y="2230763"/>
                  <a:pt x="482168" y="2233309"/>
                  <a:pt x="422910" y="2240280"/>
                </a:cubicBezTo>
                <a:cubicBezTo>
                  <a:pt x="266494" y="2258682"/>
                  <a:pt x="319973" y="2243555"/>
                  <a:pt x="182880" y="2263140"/>
                </a:cubicBezTo>
                <a:cubicBezTo>
                  <a:pt x="163648" y="2265887"/>
                  <a:pt x="144780" y="2270760"/>
                  <a:pt x="125730" y="2274570"/>
                </a:cubicBezTo>
                <a:cubicBezTo>
                  <a:pt x="137160" y="2282190"/>
                  <a:pt x="154918" y="2310185"/>
                  <a:pt x="160020" y="2297430"/>
                </a:cubicBezTo>
                <a:cubicBezTo>
                  <a:pt x="169572" y="2273550"/>
                  <a:pt x="146964" y="2212542"/>
                  <a:pt x="137160" y="2183130"/>
                </a:cubicBezTo>
                <a:cubicBezTo>
                  <a:pt x="133350" y="2148840"/>
                  <a:pt x="129163" y="2114590"/>
                  <a:pt x="125730" y="2080260"/>
                </a:cubicBezTo>
                <a:cubicBezTo>
                  <a:pt x="96623" y="1789188"/>
                  <a:pt x="130879" y="2103739"/>
                  <a:pt x="102870" y="1851660"/>
                </a:cubicBezTo>
                <a:cubicBezTo>
                  <a:pt x="106680" y="1664970"/>
                  <a:pt x="108557" y="1478231"/>
                  <a:pt x="114300" y="1291590"/>
                </a:cubicBezTo>
                <a:cubicBezTo>
                  <a:pt x="117569" y="1185360"/>
                  <a:pt x="127632" y="1087789"/>
                  <a:pt x="137160" y="982980"/>
                </a:cubicBezTo>
                <a:cubicBezTo>
                  <a:pt x="133613" y="890765"/>
                  <a:pt x="137326" y="720919"/>
                  <a:pt x="114300" y="605790"/>
                </a:cubicBezTo>
                <a:cubicBezTo>
                  <a:pt x="111937" y="593976"/>
                  <a:pt x="106680" y="582930"/>
                  <a:pt x="102870" y="571500"/>
                </a:cubicBezTo>
                <a:cubicBezTo>
                  <a:pt x="94808" y="450575"/>
                  <a:pt x="92094" y="389119"/>
                  <a:pt x="80010" y="274320"/>
                </a:cubicBezTo>
                <a:cubicBezTo>
                  <a:pt x="67635" y="156756"/>
                  <a:pt x="68580" y="218202"/>
                  <a:pt x="68580" y="160020"/>
                </a:cubicBezTo>
              </a:path>
            </a:pathLst>
          </a:custGeom>
          <a:solidFill>
            <a:schemeClr val="bg1"/>
          </a:solidFill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24227" y="1019682"/>
            <a:ext cx="2971800" cy="1676400"/>
            <a:chOff x="1371600" y="2895600"/>
            <a:chExt cx="2971800" cy="1676400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1371600" y="2895600"/>
              <a:ext cx="1905000" cy="10668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H="1">
              <a:off x="1371600" y="3733800"/>
              <a:ext cx="1485900" cy="8382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590800" y="3581400"/>
              <a:ext cx="1748790" cy="9906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2743200" y="2907030"/>
              <a:ext cx="1600200" cy="876553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" name="Oval 1"/>
            <p:cNvSpPr/>
            <p:nvPr/>
          </p:nvSpPr>
          <p:spPr bwMode="auto">
            <a:xfrm rot="16200000">
              <a:off x="2409694" y="3091031"/>
              <a:ext cx="895611" cy="1289888"/>
            </a:xfrm>
            <a:prstGeom prst="ellipse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4800000" scaled="0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WIMPs Connect to Standard Model</a:t>
            </a:r>
            <a:endParaRPr lang="en-US" sz="3600" b="1" dirty="0"/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714565" y="3402281"/>
            <a:ext cx="1216152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1981200" y="322948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WIMP</a:t>
            </a:r>
            <a:endParaRPr lang="en-US" sz="1800" dirty="0"/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714565" y="4086047"/>
            <a:ext cx="1219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981200" y="391812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SM particles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667244" y="4888468"/>
            <a:ext cx="2581156" cy="1973997"/>
            <a:chOff x="3667244" y="4888468"/>
            <a:chExt cx="2581156" cy="1973997"/>
          </a:xfrm>
        </p:grpSpPr>
        <p:grpSp>
          <p:nvGrpSpPr>
            <p:cNvPr id="80" name="Group 79"/>
            <p:cNvGrpSpPr/>
            <p:nvPr/>
          </p:nvGrpSpPr>
          <p:grpSpPr>
            <a:xfrm>
              <a:off x="4147331" y="5396345"/>
              <a:ext cx="1620983" cy="914400"/>
              <a:chOff x="99060" y="5833110"/>
              <a:chExt cx="1620983" cy="914400"/>
            </a:xfrm>
          </p:grpSpPr>
          <p:grpSp>
            <p:nvGrpSpPr>
              <p:cNvPr id="38" name="Group 37"/>
              <p:cNvGrpSpPr>
                <a:grpSpLocks noChangeAspect="1"/>
              </p:cNvGrpSpPr>
              <p:nvPr/>
            </p:nvGrpSpPr>
            <p:grpSpPr>
              <a:xfrm>
                <a:off x="99060" y="5833110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" name="Straight Connector 40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" name="Straight Connector 41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3" name="Oval 42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0" name="Right Arrow 69"/>
              <p:cNvSpPr/>
              <p:nvPr/>
            </p:nvSpPr>
            <p:spPr bwMode="auto">
              <a:xfrm>
                <a:off x="604752" y="6174112"/>
                <a:ext cx="609600" cy="251460"/>
              </a:xfrm>
              <a:prstGeom prst="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878039" y="4888468"/>
              <a:ext cx="2159566" cy="369332"/>
              <a:chOff x="3111877" y="4613351"/>
              <a:chExt cx="2159566" cy="369332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111877" y="4613351"/>
                <a:ext cx="2159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WIMPs           SMs </a:t>
                </a:r>
              </a:p>
            </p:txBody>
          </p:sp>
          <p:sp>
            <p:nvSpPr>
              <p:cNvPr id="50" name="Right Arrow 49"/>
              <p:cNvSpPr/>
              <p:nvPr/>
            </p:nvSpPr>
            <p:spPr bwMode="auto">
              <a:xfrm>
                <a:off x="4026277" y="4694678"/>
                <a:ext cx="491490" cy="206678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3667244" y="6400800"/>
              <a:ext cx="25811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Indirect Detection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4888468"/>
            <a:ext cx="3356688" cy="1973997"/>
            <a:chOff x="0" y="4888468"/>
            <a:chExt cx="3356688" cy="1973997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4888468"/>
              <a:ext cx="3356688" cy="369332"/>
              <a:chOff x="0" y="4732837"/>
              <a:chExt cx="3356688" cy="369332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0" y="4732837"/>
                <a:ext cx="33566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WIMP + SM           WIMP + SM</a:t>
                </a:r>
              </a:p>
            </p:txBody>
          </p:sp>
          <p:sp>
            <p:nvSpPr>
              <p:cNvPr id="66" name="Right Arrow 65"/>
              <p:cNvSpPr/>
              <p:nvPr/>
            </p:nvSpPr>
            <p:spPr bwMode="auto">
              <a:xfrm>
                <a:off x="1432599" y="4803830"/>
                <a:ext cx="491490" cy="227346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867853" y="5396345"/>
              <a:ext cx="1620983" cy="914400"/>
              <a:chOff x="3124200" y="5257800"/>
              <a:chExt cx="1620983" cy="914400"/>
            </a:xfrm>
          </p:grpSpPr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>
                <a:off x="3124200" y="5257800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33" name="Straight Connector 32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" name="Straight Connector 33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Straight Connector 35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7" name="Oval 36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2" name="Left-Right Arrow 71"/>
              <p:cNvSpPr/>
              <p:nvPr/>
            </p:nvSpPr>
            <p:spPr bwMode="auto">
              <a:xfrm rot="16200000">
                <a:off x="3627295" y="5590932"/>
                <a:ext cx="609600" cy="235870"/>
              </a:xfrm>
              <a:prstGeom prst="left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490359" y="6400800"/>
              <a:ext cx="23759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Direct Detection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54454" y="4888468"/>
            <a:ext cx="2789546" cy="1973997"/>
            <a:chOff x="6354454" y="4888468"/>
            <a:chExt cx="2789546" cy="1973997"/>
          </a:xfrm>
        </p:grpSpPr>
        <p:grpSp>
          <p:nvGrpSpPr>
            <p:cNvPr id="91" name="Group 90"/>
            <p:cNvGrpSpPr/>
            <p:nvPr/>
          </p:nvGrpSpPr>
          <p:grpSpPr>
            <a:xfrm>
              <a:off x="6938736" y="5410200"/>
              <a:ext cx="1620983" cy="914400"/>
              <a:chOff x="4724400" y="5742155"/>
              <a:chExt cx="1620983" cy="914400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4724400" y="5742155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45" name="Straight Connector 44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" name="Straight Connector 45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" name="Straight Connector 47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9" name="Oval 48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7" name="Right Arrow 76"/>
              <p:cNvSpPr/>
              <p:nvPr/>
            </p:nvSpPr>
            <p:spPr bwMode="auto">
              <a:xfrm flipH="1">
                <a:off x="5231360" y="6084570"/>
                <a:ext cx="609600" cy="251460"/>
              </a:xfrm>
              <a:prstGeom prst="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33565" y="4888468"/>
              <a:ext cx="2031325" cy="369332"/>
              <a:chOff x="6669989" y="4572000"/>
              <a:chExt cx="2031325" cy="36933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6669989" y="4572000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SMs          WIMPs</a:t>
                </a:r>
              </a:p>
            </p:txBody>
          </p:sp>
          <p:sp>
            <p:nvSpPr>
              <p:cNvPr id="63" name="Right Arrow 62"/>
              <p:cNvSpPr/>
              <p:nvPr/>
            </p:nvSpPr>
            <p:spPr bwMode="auto">
              <a:xfrm>
                <a:off x="7298725" y="4653327"/>
                <a:ext cx="491490" cy="206678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6354454" y="6400800"/>
              <a:ext cx="2789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Collider Production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91835" y="1216969"/>
            <a:ext cx="2932331" cy="1833265"/>
            <a:chOff x="5336485" y="838200"/>
            <a:chExt cx="2932331" cy="1833265"/>
          </a:xfrm>
        </p:grpSpPr>
        <p:grpSp>
          <p:nvGrpSpPr>
            <p:cNvPr id="111" name="Group 110"/>
            <p:cNvGrpSpPr/>
            <p:nvPr/>
          </p:nvGrpSpPr>
          <p:grpSpPr>
            <a:xfrm>
              <a:off x="5992159" y="1295400"/>
              <a:ext cx="1620983" cy="914400"/>
              <a:chOff x="4724400" y="5742155"/>
              <a:chExt cx="1620983" cy="914400"/>
            </a:xfrm>
          </p:grpSpPr>
          <p:grpSp>
            <p:nvGrpSpPr>
              <p:cNvPr id="118" name="Group 117"/>
              <p:cNvGrpSpPr>
                <a:grpSpLocks noChangeAspect="1"/>
              </p:cNvGrpSpPr>
              <p:nvPr/>
            </p:nvGrpSpPr>
            <p:grpSpPr>
              <a:xfrm>
                <a:off x="4724400" y="5742155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120" name="Straight Connector 119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1" name="Straight Connector 120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2" name="Straight Connector 121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3" name="Straight Connector 122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4" name="Oval 123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9" name="Right Arrow 118"/>
              <p:cNvSpPr/>
              <p:nvPr/>
            </p:nvSpPr>
            <p:spPr bwMode="auto">
              <a:xfrm>
                <a:off x="5231360" y="6084570"/>
                <a:ext cx="609600" cy="251460"/>
              </a:xfrm>
              <a:prstGeom prst="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5336485" y="838200"/>
              <a:ext cx="2932331" cy="369332"/>
              <a:chOff x="4876800" y="2743200"/>
              <a:chExt cx="2932331" cy="369332"/>
            </a:xfrm>
          </p:grpSpPr>
          <p:sp>
            <p:nvSpPr>
              <p:cNvPr id="116" name="Right Arrow 115"/>
              <p:cNvSpPr/>
              <p:nvPr/>
            </p:nvSpPr>
            <p:spPr bwMode="auto">
              <a:xfrm>
                <a:off x="6629400" y="2829654"/>
                <a:ext cx="491490" cy="206678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162800" y="2743200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SMs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876800" y="2743200"/>
                <a:ext cx="1760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WIMP + WIMP </a:t>
                </a:r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5553430" y="2209800"/>
              <a:ext cx="2498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Relic Abundance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05400" y="3321485"/>
            <a:ext cx="3505200" cy="488515"/>
            <a:chOff x="3980177" y="2942716"/>
            <a:chExt cx="3505200" cy="488515"/>
          </a:xfrm>
        </p:grpSpPr>
        <p:sp>
          <p:nvSpPr>
            <p:cNvPr id="17" name="TextBox 16"/>
            <p:cNvSpPr txBox="1"/>
            <p:nvPr/>
          </p:nvSpPr>
          <p:spPr>
            <a:xfrm>
              <a:off x="3980177" y="2956142"/>
              <a:ext cx="2061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W</a:t>
              </a:r>
              <a:r>
                <a:rPr lang="en-US" baseline="-25000" dirty="0" smtClean="0">
                  <a:latin typeface="Times New Roman" pitchFamily="18" charset="0"/>
                  <a:cs typeface="Times New Roman" pitchFamily="18" charset="0"/>
                </a:rPr>
                <a:t>DM 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baseline="30000" dirty="0" smtClean="0">
                  <a:latin typeface="Symbol" pitchFamily="18" charset="2"/>
                  <a:cs typeface="Times New Roman" pitchFamily="18" charset="0"/>
                </a:rPr>
                <a:t>2</a:t>
              </a:r>
              <a:r>
                <a:rPr lang="en-US" dirty="0" smtClean="0">
                  <a:latin typeface="Symbol" pitchFamily="18" charset="2"/>
                  <a:cs typeface="Times New Roman" pitchFamily="18" charset="0"/>
                </a:rPr>
                <a:t> =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0.112</a:t>
              </a:r>
              <a:endParaRPr 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Right Arrow 107"/>
            <p:cNvSpPr/>
            <p:nvPr/>
          </p:nvSpPr>
          <p:spPr bwMode="auto">
            <a:xfrm>
              <a:off x="6113630" y="3083635"/>
              <a:ext cx="491490" cy="206678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 rot="16200000">
              <a:off x="6889331" y="2835186"/>
              <a:ext cx="488515" cy="703576"/>
            </a:xfrm>
            <a:prstGeom prst="ellipse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4800000" scaled="0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4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0" y="468868"/>
            <a:ext cx="2438400" cy="3493532"/>
            <a:chOff x="152400" y="468868"/>
            <a:chExt cx="2438400" cy="3493532"/>
          </a:xfrm>
        </p:grpSpPr>
        <p:pic>
          <p:nvPicPr>
            <p:cNvPr id="768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6044"/>
            <a:stretch>
              <a:fillRect/>
            </a:stretch>
          </p:blipFill>
          <p:spPr bwMode="auto">
            <a:xfrm>
              <a:off x="152400" y="838200"/>
              <a:ext cx="2438400" cy="3124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6815" name="TextBox 7"/>
            <p:cNvSpPr txBox="1">
              <a:spLocks noChangeArrowheads="1"/>
            </p:cNvSpPr>
            <p:nvPr/>
          </p:nvSpPr>
          <p:spPr bwMode="auto">
            <a:xfrm>
              <a:off x="868898" y="468868"/>
              <a:ext cx="10054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dirty="0"/>
                <a:t>COUPP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865438" y="609600"/>
            <a:ext cx="2762250" cy="3657600"/>
            <a:chOff x="2865474" y="76200"/>
            <a:chExt cx="2761573" cy="3886200"/>
          </a:xfrm>
        </p:grpSpPr>
        <p:pic>
          <p:nvPicPr>
            <p:cNvPr id="76812" name="Picture 2" descr="CDMS-detectors.jpg"/>
            <p:cNvPicPr>
              <a:picLocks noChangeAspect="1"/>
            </p:cNvPicPr>
            <p:nvPr/>
          </p:nvPicPr>
          <p:blipFill>
            <a:blip r:embed="rId3" cstate="print"/>
            <a:srcRect b="4346"/>
            <a:stretch>
              <a:fillRect/>
            </a:stretch>
          </p:blipFill>
          <p:spPr bwMode="auto">
            <a:xfrm>
              <a:off x="2865474" y="445532"/>
              <a:ext cx="2761573" cy="351686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6813" name="TextBox 8"/>
            <p:cNvSpPr txBox="1">
              <a:spLocks noChangeArrowheads="1"/>
            </p:cNvSpPr>
            <p:nvPr/>
          </p:nvSpPr>
          <p:spPr bwMode="auto">
            <a:xfrm>
              <a:off x="3814197" y="76200"/>
              <a:ext cx="864127" cy="39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dirty="0"/>
                <a:t>CDMS</a:t>
              </a:r>
            </a:p>
          </p:txBody>
        </p:sp>
      </p:grpSp>
      <p:sp>
        <p:nvSpPr>
          <p:cNvPr id="76809" name="TextBox 10"/>
          <p:cNvSpPr txBox="1">
            <a:spLocks noChangeArrowheads="1"/>
          </p:cNvSpPr>
          <p:nvPr/>
        </p:nvSpPr>
        <p:spPr bwMode="auto">
          <a:xfrm>
            <a:off x="7021206" y="3459167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 smtClean="0"/>
              <a:t>Xenon</a:t>
            </a:r>
            <a:endParaRPr lang="en-US" sz="1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7000" y="4038600"/>
            <a:ext cx="3149600" cy="2743200"/>
            <a:chOff x="1143000" y="4038600"/>
            <a:chExt cx="3149600" cy="2743200"/>
          </a:xfrm>
        </p:grpSpPr>
        <p:sp>
          <p:nvSpPr>
            <p:cNvPr id="76806" name="TextBox 17"/>
            <p:cNvSpPr txBox="1">
              <a:spLocks noChangeArrowheads="1"/>
            </p:cNvSpPr>
            <p:nvPr/>
          </p:nvSpPr>
          <p:spPr bwMode="auto">
            <a:xfrm>
              <a:off x="2170113" y="4038600"/>
              <a:ext cx="1095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dirty="0"/>
                <a:t>CoGeNT</a:t>
              </a:r>
            </a:p>
          </p:txBody>
        </p:sp>
        <p:pic>
          <p:nvPicPr>
            <p:cNvPr id="76807" name="Picture 16" descr="IMG_1625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4419600"/>
              <a:ext cx="3149600" cy="2362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3352800" y="4495800"/>
            <a:ext cx="579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 </a:t>
            </a:r>
            <a:r>
              <a:rPr lang="en-US" sz="1800" dirty="0" smtClean="0">
                <a:latin typeface="Symbol" pitchFamily="18" charset="2"/>
              </a:rPr>
              <a:t>+</a:t>
            </a:r>
            <a:r>
              <a:rPr lang="en-US" sz="1800" dirty="0" smtClean="0"/>
              <a:t>  EDELWEISS, </a:t>
            </a:r>
          </a:p>
          <a:p>
            <a:r>
              <a:rPr lang="en-US" sz="1800" dirty="0" smtClean="0"/>
              <a:t>DAMA, EURECA, </a:t>
            </a:r>
          </a:p>
          <a:p>
            <a:r>
              <a:rPr lang="en-US" sz="1800" dirty="0" smtClean="0"/>
              <a:t>ZEPLIN, DEAP, ArDM, </a:t>
            </a:r>
          </a:p>
          <a:p>
            <a:r>
              <a:rPr lang="en-US" sz="1800" dirty="0" smtClean="0"/>
              <a:t>WARP, LUX, SIMPLE, </a:t>
            </a:r>
          </a:p>
          <a:p>
            <a:r>
              <a:rPr lang="en-US" sz="1800" dirty="0" smtClean="0"/>
              <a:t>PICASSO, DMTPC, </a:t>
            </a:r>
          </a:p>
          <a:p>
            <a:r>
              <a:rPr lang="en-US" sz="1800" dirty="0" smtClean="0"/>
              <a:t>DRIFT, KIMS, …)</a:t>
            </a:r>
            <a:endParaRPr lang="en-US" sz="1800" dirty="0"/>
          </a:p>
        </p:txBody>
      </p:sp>
      <p:sp>
        <p:nvSpPr>
          <p:cNvPr id="19" name="Rectangle 5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Direct Detection</a:t>
            </a:r>
            <a:endParaRPr lang="en-US" sz="3600" b="1" dirty="0"/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6888140" y="806770"/>
            <a:ext cx="1120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 smtClean="0"/>
              <a:t>CRESST</a:t>
            </a:r>
            <a:endParaRPr lang="en-US" sz="1800" dirty="0"/>
          </a:p>
        </p:txBody>
      </p:sp>
      <p:pic>
        <p:nvPicPr>
          <p:cNvPr id="575492" name="Picture 4" descr="http://www.nature.com/news/2011/110913/images/news531-i1.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171575"/>
            <a:ext cx="3086100" cy="205344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physik.uzh.ch/groups/groupbaudis/xenon/p/xenon100_grou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55" y="3863552"/>
            <a:ext cx="3096350" cy="252211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lcdmsat1"/>
          <p:cNvPicPr>
            <a:picLocks noChangeAspect="1" noChangeArrowheads="1"/>
          </p:cNvPicPr>
          <p:nvPr/>
        </p:nvPicPr>
        <p:blipFill rotWithShape="1">
          <a:blip r:embed="rId3" cstate="print"/>
          <a:srcRect l="6572" r="2810"/>
          <a:stretch/>
        </p:blipFill>
        <p:spPr bwMode="auto">
          <a:xfrm>
            <a:off x="1461069" y="0"/>
            <a:ext cx="6221863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Compare different expts. w/ caution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Direct Detection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86" y="3584459"/>
            <a:ext cx="3537813" cy="3217269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008075"/>
              </p:ext>
            </p:extLst>
          </p:nvPr>
        </p:nvGraphicFramePr>
        <p:xfrm>
          <a:off x="552450" y="3595688"/>
          <a:ext cx="44005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640" name="Equation" r:id="rId5" imgW="2425680" imgH="545760" progId="Equation.DSMT4">
                  <p:embed/>
                </p:oleObj>
              </mc:Choice>
              <mc:Fallback>
                <p:oleObj name="Equation" r:id="rId5" imgW="24256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450" y="3595688"/>
                        <a:ext cx="440055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071560"/>
              </p:ext>
            </p:extLst>
          </p:nvPr>
        </p:nvGraphicFramePr>
        <p:xfrm>
          <a:off x="552450" y="5042897"/>
          <a:ext cx="446881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641" name="Equation" r:id="rId7" imgW="2463480" imgH="545760" progId="Equation.DSMT4">
                  <p:embed/>
                </p:oleObj>
              </mc:Choice>
              <mc:Fallback>
                <p:oleObj name="Equation" r:id="rId7" imgW="2463480" imgH="545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5042897"/>
                        <a:ext cx="4468813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529986" y="533400"/>
            <a:ext cx="3537813" cy="3087469"/>
            <a:chOff x="5529986" y="533400"/>
            <a:chExt cx="3537813" cy="30874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17" t="41905" r="11930" b="33485"/>
            <a:stretch/>
          </p:blipFill>
          <p:spPr>
            <a:xfrm>
              <a:off x="5529986" y="533400"/>
              <a:ext cx="3537813" cy="30874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666746" y="697468"/>
              <a:ext cx="21724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Vogelsberger et al.</a:t>
              </a:r>
              <a:endParaRPr lang="en-US" sz="18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928420" y="379635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Kopp et al.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837138"/>
            <a:ext cx="6096000" cy="221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u="sng" dirty="0" smtClean="0">
                <a:solidFill>
                  <a:schemeClr val="bg1"/>
                </a:solidFill>
              </a:rPr>
              <a:t>Local</a:t>
            </a:r>
            <a:r>
              <a:rPr lang="en-US" dirty="0" smtClean="0">
                <a:solidFill>
                  <a:schemeClr val="bg1"/>
                </a:solidFill>
              </a:rPr>
              <a:t> WIMP phase-space density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900" dirty="0" smtClean="0">
              <a:solidFill>
                <a:schemeClr val="bg1"/>
              </a:solidFill>
            </a:endParaRPr>
          </a:p>
          <a:p>
            <a:pPr marL="685800" lvl="1" indent="-228600">
              <a:buFontTx/>
              <a:buChar char="−"/>
            </a:pPr>
            <a:r>
              <a:rPr lang="en-US" dirty="0" smtClean="0">
                <a:solidFill>
                  <a:schemeClr val="bg1"/>
                </a:solidFill>
              </a:rPr>
              <a:t>Assume: </a:t>
            </a:r>
            <a:r>
              <a:rPr lang="en-US" i="1" dirty="0" smtClean="0">
                <a:solidFill>
                  <a:schemeClr val="bg1"/>
                </a:solidFill>
                <a:latin typeface="Symbol" pitchFamily="18" charset="2"/>
              </a:rPr>
              <a:t>r</a:t>
            </a:r>
            <a:r>
              <a:rPr lang="en-US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= 0.3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GeV cm</a:t>
            </a:r>
            <a:r>
              <a:rPr lang="en-US" baseline="300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-3</a:t>
            </a:r>
            <a:r>
              <a:rPr lang="en-US" baseline="30000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</a:p>
          <a:p>
            <a:pPr marL="685800" lvl="1" indent="-228600">
              <a:buFontTx/>
              <a:buChar char="−"/>
            </a:pPr>
            <a:endParaRPr lang="en-US" sz="200" dirty="0" smtClean="0">
              <a:solidFill>
                <a:schemeClr val="bg1"/>
              </a:solidFill>
              <a:latin typeface="Symbol" pitchFamily="18" charset="2"/>
            </a:endParaRPr>
          </a:p>
          <a:p>
            <a:pPr marL="682625" lvl="2"/>
            <a:r>
              <a:rPr lang="en-US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subclumps, streams, cusps,…?)</a:t>
            </a:r>
          </a:p>
          <a:p>
            <a:pPr marL="685800" lvl="1" indent="-228600">
              <a:buFontTx/>
              <a:buChar char="−"/>
            </a:pPr>
            <a:endParaRPr lang="en-US" sz="1000" baseline="30000" dirty="0">
              <a:solidFill>
                <a:schemeClr val="bg1"/>
              </a:solidFill>
              <a:latin typeface="Symbol" pitchFamily="18" charset="2"/>
            </a:endParaRPr>
          </a:p>
          <a:p>
            <a:pPr marL="685800" lvl="1" indent="-228600">
              <a:buFontTx/>
              <a:buChar char="−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Assume: Maxwellian velocity distribution </a:t>
            </a:r>
            <a:r>
              <a:rPr lang="en-US" dirty="0" smtClean="0">
                <a:solidFill>
                  <a:schemeClr val="bg1"/>
                </a:solidFill>
                <a:latin typeface="+mn-lt"/>
                <a:sym typeface="Euclid Symbol"/>
              </a:rPr>
              <a:t>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Euclid Symbol"/>
              </a:rPr>
              <a:t>v</a:t>
            </a:r>
            <a:r>
              <a:rPr lang="en-US" baseline="30000" dirty="0">
                <a:solidFill>
                  <a:schemeClr val="bg1"/>
                </a:solidFill>
                <a:latin typeface="Symbol" pitchFamily="18" charset="2"/>
                <a:sym typeface="Euclid Symbol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+mn-lt"/>
                <a:sym typeface="Euclid Symbol"/>
              </a:rPr>
              <a:t></a:t>
            </a:r>
            <a:r>
              <a:rPr lang="en-US" baseline="30000" dirty="0" smtClean="0">
                <a:solidFill>
                  <a:schemeClr val="bg1"/>
                </a:solidFill>
                <a:latin typeface="Symbol" pitchFamily="18" charset="2"/>
                <a:sym typeface="Euclid Symbol"/>
              </a:rPr>
              <a:t>1/2</a:t>
            </a:r>
            <a:r>
              <a:rPr lang="en-US" dirty="0" smtClean="0">
                <a:solidFill>
                  <a:schemeClr val="bg1"/>
                </a:solidFill>
                <a:latin typeface="+mn-lt"/>
                <a:sym typeface="Euclid Symbo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Euclid Symbol"/>
              </a:rPr>
              <a:t>= 220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Euclid Symbol"/>
              </a:rPr>
              <a:t>km s</a:t>
            </a:r>
            <a:r>
              <a:rPr lang="en-US" baseline="30000" dirty="0" smtClean="0">
                <a:solidFill>
                  <a:schemeClr val="bg1"/>
                </a:solidFill>
                <a:latin typeface="Symbol" pitchFamily="18" charset="2"/>
                <a:sym typeface="Euclid Symbol"/>
              </a:rPr>
              <a:t>-1</a:t>
            </a:r>
            <a:endParaRPr lang="en-US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10770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Spin dependence (A, T)?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454386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Same coupling to 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(scalar)?</a:t>
            </a:r>
            <a:endParaRPr lang="en-US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9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2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/>
              <a:t>DAMA/LIBRA </a:t>
            </a:r>
            <a:r>
              <a:rPr lang="en-US" sz="3600" b="1" dirty="0" smtClean="0"/>
              <a:t>(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3600" b="1" dirty="0" smtClean="0"/>
              <a:t>) </a:t>
            </a:r>
            <a:endParaRPr lang="en-US" sz="36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685" t="1147" r="1404" b="2222"/>
          <a:stretch>
            <a:fillRect/>
          </a:stretch>
        </p:blipFill>
        <p:spPr bwMode="auto">
          <a:xfrm>
            <a:off x="9975" y="2133600"/>
            <a:ext cx="3380299" cy="25277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857" y="838200"/>
            <a:ext cx="2686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cos </a:t>
            </a:r>
            <a:r>
              <a:rPr lang="en-US" i="1" dirty="0" smtClean="0">
                <a:latin typeface="Symbol" pitchFamily="18" charset="2"/>
              </a:rPr>
              <a:t>w </a:t>
            </a:r>
            <a:r>
              <a:rPr lang="en-US" dirty="0" smtClean="0"/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-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aseline="-25000" dirty="0" smtClean="0">
                <a:latin typeface="Symbol" pitchFamily="18" charset="2"/>
              </a:rPr>
              <a:t>0</a:t>
            </a:r>
            <a:r>
              <a:rPr lang="en-US" dirty="0" smtClean="0"/>
              <a:t>)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= 2</a:t>
            </a:r>
            <a:r>
              <a:rPr lang="en-US" i="1" dirty="0" smtClean="0">
                <a:latin typeface="Symbol" pitchFamily="18" charset="2"/>
              </a:rPr>
              <a:t>p </a:t>
            </a:r>
            <a:r>
              <a:rPr lang="en-US" dirty="0" smtClean="0">
                <a:latin typeface="Symbol" pitchFamily="18" charset="2"/>
              </a:rPr>
              <a:t>/</a:t>
            </a:r>
            <a:r>
              <a:rPr lang="en-US" i="1" dirty="0" smtClean="0">
                <a:latin typeface="Symbol" pitchFamily="18" charset="2"/>
              </a:rPr>
              <a:t>w</a:t>
            </a:r>
            <a:r>
              <a:rPr lang="en-US" dirty="0" smtClean="0">
                <a:latin typeface="Symbol" pitchFamily="18" charset="2"/>
              </a:rPr>
              <a:t> = 1</a:t>
            </a:r>
            <a:r>
              <a:rPr lang="en-US" dirty="0" smtClean="0"/>
              <a:t> year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aseline="-25000" dirty="0" smtClean="0">
                <a:latin typeface="Symbol" pitchFamily="18" charset="2"/>
              </a:rPr>
              <a:t>0</a:t>
            </a:r>
            <a:r>
              <a:rPr lang="en-US" dirty="0" smtClean="0">
                <a:latin typeface="Symbol" pitchFamily="18" charset="2"/>
              </a:rPr>
              <a:t> = 152.5</a:t>
            </a:r>
            <a:r>
              <a:rPr lang="en-US" i="1" baseline="30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 smtClean="0"/>
              <a:t> (</a:t>
            </a:r>
            <a:r>
              <a:rPr lang="en-US" dirty="0" smtClean="0">
                <a:latin typeface="Symbol" pitchFamily="18" charset="2"/>
              </a:rPr>
              <a:t>2</a:t>
            </a:r>
            <a:r>
              <a:rPr lang="en-US" dirty="0" smtClean="0"/>
              <a:t> June)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48" y="838200"/>
            <a:ext cx="5693773" cy="5984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89937"/>
            <a:ext cx="3401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KIMS 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CsI</a:t>
            </a:r>
            <a:r>
              <a:rPr lang="en-US" sz="2000" dirty="0" smtClean="0"/>
              <a:t>) </a:t>
            </a:r>
            <a:r>
              <a:rPr lang="en-US" sz="2000" dirty="0" smtClean="0">
                <a:sym typeface="Symbol"/>
              </a:rPr>
              <a:t></a:t>
            </a:r>
            <a:r>
              <a:rPr lang="en-US" sz="2000" dirty="0" smtClean="0"/>
              <a:t> modulation </a:t>
            </a:r>
            <a:r>
              <a:rPr lang="en-US" sz="2000" dirty="0" smtClean="0">
                <a:sym typeface="Symbol"/>
              </a:rPr>
              <a:t>not </a:t>
            </a:r>
            <a:r>
              <a:rPr lang="en-US" sz="2000" dirty="0">
                <a:sym typeface="Symbol"/>
              </a:rPr>
              <a:t>d</a:t>
            </a:r>
            <a:r>
              <a:rPr lang="en-US" sz="2000" dirty="0" smtClean="0">
                <a:sym typeface="Symbol"/>
              </a:rPr>
              <a:t>ue to WIMP scattering on Iodine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854714"/>
            <a:ext cx="340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Amplitude of modulation surprisingly high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47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CoGeNT  (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3600" b="1" dirty="0" smtClean="0"/>
              <a:t>) 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7764" r="7722"/>
          <a:stretch/>
        </p:blipFill>
        <p:spPr>
          <a:xfrm>
            <a:off x="529237" y="838200"/>
            <a:ext cx="8085526" cy="55625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747464" y="457200"/>
            <a:ext cx="1396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1208.5737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12231" y="6457890"/>
            <a:ext cx="936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30% surface events, low-mass (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10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2000" dirty="0" smtClean="0">
                <a:solidFill>
                  <a:srgbClr val="FF0000"/>
                </a:solidFill>
              </a:rPr>
              <a:t>) WIMP with large cross </a:t>
            </a:r>
            <a:r>
              <a:rPr lang="en-US" sz="2000" dirty="0">
                <a:solidFill>
                  <a:srgbClr val="FF0000"/>
                </a:solidFill>
              </a:rPr>
              <a:t>section 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  <a:latin typeface="Symbol" pitchFamily="18" charset="2"/>
              </a:rPr>
              <a:t>-4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3504"/>
            <a:ext cx="5105400" cy="6047504"/>
            <a:chOff x="0" y="603504"/>
            <a:chExt cx="5105400" cy="60475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3504"/>
              <a:ext cx="5102352" cy="579729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6193808"/>
              <a:ext cx="4572000" cy="45720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105400" y="950892"/>
            <a:ext cx="4038600" cy="5068908"/>
            <a:chOff x="5105400" y="628471"/>
            <a:chExt cx="4038600" cy="5068908"/>
          </a:xfrm>
        </p:grpSpPr>
        <p:sp>
          <p:nvSpPr>
            <p:cNvPr id="6" name="TextBox 5"/>
            <p:cNvSpPr txBox="1"/>
            <p:nvPr/>
          </p:nvSpPr>
          <p:spPr>
            <a:xfrm>
              <a:off x="5105400" y="628471"/>
              <a:ext cx="3962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In 2011 data: </a:t>
              </a:r>
              <a:r>
                <a:rPr lang="en-US" sz="2000" dirty="0" smtClean="0">
                  <a:latin typeface="Symbol" pitchFamily="18" charset="2"/>
                </a:rPr>
                <a:t>2.8</a:t>
              </a:r>
              <a:r>
                <a:rPr lang="en-US" sz="2000" i="1" dirty="0" smtClean="0">
                  <a:latin typeface="Symbol" pitchFamily="18" charset="2"/>
                </a:rPr>
                <a:t>s </a:t>
              </a:r>
              <a:r>
                <a:rPr lang="en-US" sz="2000" dirty="0" smtClean="0"/>
                <a:t> annual modulation signal Aalseth et al. 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05400" y="1371600"/>
              <a:ext cx="4038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Including 2012 data results in smaller significance 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5400" y="2633009"/>
              <a:ext cx="4038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/>
                <a:t>Skeptic</a:t>
              </a:r>
              <a:r>
                <a:rPr lang="en-US" sz="2000" dirty="0" smtClean="0"/>
                <a:t>: </a:t>
              </a:r>
            </a:p>
            <a:p>
              <a:r>
                <a:rPr lang="en-US" sz="2000" dirty="0" smtClean="0"/>
                <a:t>Signal was never there in the first place (it was a fluctuation).   Evidence for light WIMP weaker.</a:t>
              </a:r>
              <a:endParaRPr lang="en-US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5400" y="4373940"/>
              <a:ext cx="4038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/>
                <a:t>True Believer</a:t>
              </a:r>
              <a:r>
                <a:rPr lang="en-US" sz="2000" dirty="0" smtClean="0"/>
                <a:t>: </a:t>
              </a:r>
            </a:p>
            <a:p>
              <a:r>
                <a:rPr lang="en-US" sz="2000" dirty="0" smtClean="0"/>
                <a:t>Amplitude of modulation was too high anyway.  Evidence for light WIMP even stronger!</a:t>
              </a:r>
              <a:endParaRPr lang="en-US" sz="2000" dirty="0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CoGeNT  (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3600" b="1" dirty="0" smtClean="0"/>
              <a:t>)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492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9" t="21051" r="22767" b="26137"/>
          <a:stretch/>
        </p:blipFill>
        <p:spPr>
          <a:xfrm>
            <a:off x="0" y="607850"/>
            <a:ext cx="9067800" cy="6238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9144000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CRESST  (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CaWO</a:t>
            </a:r>
            <a:r>
              <a:rPr lang="en-US" sz="3600" b="1" baseline="-25000" dirty="0" smtClean="0">
                <a:latin typeface="Symbol" pitchFamily="18" charset="2"/>
              </a:rPr>
              <a:t>4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993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9" t="21051" r="22767" b="26137"/>
          <a:stretch/>
        </p:blipFill>
        <p:spPr>
          <a:xfrm>
            <a:off x="228600" y="3886200"/>
            <a:ext cx="4302898" cy="296048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57800" y="3886200"/>
            <a:ext cx="3581400" cy="2764808"/>
            <a:chOff x="0" y="603504"/>
            <a:chExt cx="5105400" cy="60475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3504"/>
              <a:ext cx="5102352" cy="579729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6193808"/>
              <a:ext cx="4572000" cy="4572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2439" r="1982" b="2555"/>
          <a:stretch/>
        </p:blipFill>
        <p:spPr>
          <a:xfrm>
            <a:off x="409433" y="533400"/>
            <a:ext cx="4010168" cy="3217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1651" r="933" b="915"/>
          <a:stretch/>
        </p:blipFill>
        <p:spPr>
          <a:xfrm>
            <a:off x="5257800" y="609600"/>
            <a:ext cx="3557970" cy="3276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Light WIMPs From Direct Detection?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165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09550" y="0"/>
            <a:ext cx="8863938" cy="6736094"/>
            <a:chOff x="209550" y="0"/>
            <a:chExt cx="8863938" cy="6736094"/>
          </a:xfrm>
        </p:grpSpPr>
        <p:cxnSp>
          <p:nvCxnSpPr>
            <p:cNvPr id="61" name="Straight Connector 60"/>
            <p:cNvCxnSpPr/>
            <p:nvPr/>
          </p:nvCxnSpPr>
          <p:spPr bwMode="auto">
            <a:xfrm>
              <a:off x="3104577" y="1747346"/>
              <a:ext cx="2009357" cy="1590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flipV="1">
              <a:off x="4112257" y="5211664"/>
              <a:ext cx="927792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3195569" y="4390512"/>
              <a:ext cx="927792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 rot="16200000" flipH="1">
              <a:off x="2845163" y="5036666"/>
              <a:ext cx="11240" cy="217475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 flipV="1">
              <a:off x="1751051" y="3942554"/>
              <a:ext cx="11240" cy="217475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Line 20"/>
            <p:cNvSpPr>
              <a:spLocks noChangeShapeType="1"/>
            </p:cNvSpPr>
            <p:nvPr/>
          </p:nvSpPr>
          <p:spPr bwMode="auto">
            <a:xfrm>
              <a:off x="3138420" y="878572"/>
              <a:ext cx="0" cy="914400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1006599" name="Text Box 7"/>
            <p:cNvSpPr txBox="1">
              <a:spLocks noChangeArrowheads="1"/>
            </p:cNvSpPr>
            <p:nvPr/>
          </p:nvSpPr>
          <p:spPr bwMode="auto">
            <a:xfrm>
              <a:off x="5687687" y="5070158"/>
              <a:ext cx="29900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</a:rPr>
                <a:t>Dark </a:t>
              </a:r>
              <a:r>
                <a:rPr lang="en-US" sz="2400" b="1" dirty="0" smtClean="0">
                  <a:solidFill>
                    <a:schemeClr val="bg1">
                      <a:lumMod val="50000"/>
                    </a:schemeClr>
                  </a:solidFill>
                </a:rPr>
                <a:t>Matter: 25</a:t>
              </a:r>
              <a:r>
                <a:rPr lang="en-US" sz="2400" b="1" dirty="0">
                  <a:solidFill>
                    <a:schemeClr val="bg1">
                      <a:lumMod val="50000"/>
                    </a:schemeClr>
                  </a:solidFill>
                </a:rPr>
                <a:t>%</a:t>
              </a:r>
            </a:p>
          </p:txBody>
        </p:sp>
        <p:sp>
          <p:nvSpPr>
            <p:cNvPr id="1006600" name="Text Box 8"/>
            <p:cNvSpPr txBox="1">
              <a:spLocks noChangeArrowheads="1"/>
            </p:cNvSpPr>
            <p:nvPr/>
          </p:nvSpPr>
          <p:spPr bwMode="auto">
            <a:xfrm>
              <a:off x="4093793" y="5984558"/>
              <a:ext cx="30462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Dark Energy</a:t>
              </a: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70</a:t>
              </a:r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%</a:t>
              </a:r>
            </a:p>
          </p:txBody>
        </p:sp>
        <p:sp>
          <p:nvSpPr>
            <p:cNvPr id="1006602" name="Text Box 10"/>
            <p:cNvSpPr txBox="1">
              <a:spLocks noChangeArrowheads="1"/>
            </p:cNvSpPr>
            <p:nvPr/>
          </p:nvSpPr>
          <p:spPr bwMode="auto">
            <a:xfrm>
              <a:off x="8006688" y="2354240"/>
              <a:ext cx="1066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b="1" dirty="0">
                  <a:solidFill>
                    <a:srgbClr val="FFFF00"/>
                  </a:solidFill>
                </a:rPr>
                <a:t>Stars:</a:t>
              </a:r>
            </a:p>
            <a:p>
              <a:pPr eaLnBrk="1" hangingPunct="1"/>
              <a:r>
                <a:rPr lang="en-US" sz="2400" b="1" dirty="0">
                  <a:solidFill>
                    <a:srgbClr val="FFFF00"/>
                  </a:solidFill>
                </a:rPr>
                <a:t>0.8%</a:t>
              </a:r>
            </a:p>
          </p:txBody>
        </p:sp>
        <p:sp>
          <p:nvSpPr>
            <p:cNvPr id="1006604" name="Text Box 12"/>
            <p:cNvSpPr txBox="1">
              <a:spLocks noChangeArrowheads="1"/>
            </p:cNvSpPr>
            <p:nvPr/>
          </p:nvSpPr>
          <p:spPr bwMode="auto">
            <a:xfrm>
              <a:off x="7321461" y="3798534"/>
              <a:ext cx="1371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b="1" dirty="0">
                  <a:solidFill>
                    <a:srgbClr val="FF3399"/>
                  </a:solidFill>
                </a:rPr>
                <a:t>H &amp; He:</a:t>
              </a:r>
            </a:p>
            <a:p>
              <a:pPr eaLnBrk="1" hangingPunct="1"/>
              <a:r>
                <a:rPr lang="en-US" sz="2400" b="1" dirty="0">
                  <a:solidFill>
                    <a:srgbClr val="FF3399"/>
                  </a:solidFill>
                </a:rPr>
                <a:t>gas 4%</a:t>
              </a:r>
            </a:p>
          </p:txBody>
        </p:sp>
        <p:sp>
          <p:nvSpPr>
            <p:cNvPr id="1006606" name="Text Box 14"/>
            <p:cNvSpPr txBox="1">
              <a:spLocks noChangeArrowheads="1"/>
            </p:cNvSpPr>
            <p:nvPr/>
          </p:nvSpPr>
          <p:spPr bwMode="auto">
            <a:xfrm>
              <a:off x="4843816" y="185384"/>
              <a:ext cx="41910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b="1" dirty="0">
                  <a:solidFill>
                    <a:srgbClr val="0099FF"/>
                  </a:solidFill>
                </a:rPr>
                <a:t>Chemical Elements: </a:t>
              </a:r>
            </a:p>
            <a:p>
              <a:pPr eaLnBrk="1" hangingPunct="1"/>
              <a:r>
                <a:rPr lang="en-US" sz="2400" b="1" dirty="0">
                  <a:solidFill>
                    <a:srgbClr val="0099FF"/>
                  </a:solidFill>
                </a:rPr>
                <a:t>(other than H &amp; He)</a:t>
              </a:r>
              <a:r>
                <a:rPr lang="en-US" sz="2400" b="1" dirty="0">
                  <a:solidFill>
                    <a:srgbClr val="0099FF"/>
                  </a:solidFill>
                  <a:latin typeface="Symbol" pitchFamily="18" charset="2"/>
                </a:rPr>
                <a:t> </a:t>
              </a:r>
              <a:r>
                <a:rPr lang="en-US" sz="2400" b="1" dirty="0">
                  <a:solidFill>
                    <a:srgbClr val="0099FF"/>
                  </a:solidFill>
                </a:rPr>
                <a:t>0.025%</a:t>
              </a:r>
            </a:p>
          </p:txBody>
        </p:sp>
        <p:sp>
          <p:nvSpPr>
            <p:cNvPr id="1006608" name="Text Box 16"/>
            <p:cNvSpPr txBox="1">
              <a:spLocks noChangeArrowheads="1"/>
            </p:cNvSpPr>
            <p:nvPr/>
          </p:nvSpPr>
          <p:spPr bwMode="auto">
            <a:xfrm>
              <a:off x="6543541" y="1156031"/>
              <a:ext cx="244806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2400" b="1" dirty="0" smtClean="0">
                  <a:solidFill>
                    <a:srgbClr val="00CC00"/>
                  </a:solidFill>
                </a:rPr>
                <a:t>Neutrinos:</a:t>
              </a:r>
            </a:p>
            <a:p>
              <a:pPr eaLnBrk="1" hangingPunct="1"/>
              <a:r>
                <a:rPr lang="en-US" sz="2400" b="1" dirty="0" smtClean="0">
                  <a:solidFill>
                    <a:srgbClr val="00CC00"/>
                  </a:solidFill>
                </a:rPr>
                <a:t>0.17</a:t>
              </a:r>
              <a:r>
                <a:rPr lang="en-US" sz="2400" b="1" dirty="0">
                  <a:solidFill>
                    <a:srgbClr val="00CC00"/>
                  </a:solidFill>
                </a:rPr>
                <a:t>%</a:t>
              </a:r>
            </a:p>
          </p:txBody>
        </p:sp>
        <p:sp>
          <p:nvSpPr>
            <p:cNvPr id="1006609" name="Text Box 17"/>
            <p:cNvSpPr txBox="1">
              <a:spLocks noChangeArrowheads="1"/>
            </p:cNvSpPr>
            <p:nvPr/>
          </p:nvSpPr>
          <p:spPr bwMode="auto">
            <a:xfrm>
              <a:off x="1524000" y="0"/>
              <a:ext cx="17526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b="1" dirty="0">
                  <a:solidFill>
                    <a:srgbClr val="FF0000"/>
                  </a:solidFill>
                </a:rPr>
                <a:t>Radiation: </a:t>
              </a:r>
            </a:p>
            <a:p>
              <a:pPr eaLnBrk="1" hangingPunct="1"/>
              <a:r>
                <a:rPr lang="en-US" sz="2400" b="1" dirty="0">
                  <a:solidFill>
                    <a:srgbClr val="FF0000"/>
                  </a:solidFill>
                </a:rPr>
                <a:t>0.005%</a:t>
              </a:r>
            </a:p>
          </p:txBody>
        </p:sp>
        <p:sp>
          <p:nvSpPr>
            <p:cNvPr id="1006611" name="Line 19"/>
            <p:cNvSpPr>
              <a:spLocks noChangeShapeType="1"/>
            </p:cNvSpPr>
            <p:nvPr/>
          </p:nvSpPr>
          <p:spPr bwMode="auto">
            <a:xfrm>
              <a:off x="1409700" y="876300"/>
              <a:ext cx="1676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1006612" name="Line 20"/>
            <p:cNvSpPr>
              <a:spLocks noChangeShapeType="1"/>
            </p:cNvSpPr>
            <p:nvPr/>
          </p:nvSpPr>
          <p:spPr bwMode="auto">
            <a:xfrm>
              <a:off x="3086100" y="876300"/>
              <a:ext cx="0" cy="9144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209550" y="152400"/>
              <a:ext cx="1238250" cy="1295400"/>
              <a:chOff x="132" y="96"/>
              <a:chExt cx="780" cy="816"/>
            </a:xfrm>
            <a:effectLst>
              <a:outerShdw blurRad="127000" dist="63500" dir="2700000" algn="ctr" rotWithShape="0">
                <a:schemeClr val="tx1">
                  <a:lumMod val="50000"/>
                  <a:lumOff val="50000"/>
                </a:schemeClr>
              </a:outerShdw>
            </a:effectLst>
          </p:grpSpPr>
          <p:sp>
            <p:nvSpPr>
              <p:cNvPr id="1006614" name="Rectangle 22"/>
              <p:cNvSpPr>
                <a:spLocks noChangeArrowheads="1"/>
              </p:cNvSpPr>
              <p:nvPr/>
            </p:nvSpPr>
            <p:spPr bwMode="auto">
              <a:xfrm>
                <a:off x="132" y="96"/>
                <a:ext cx="780" cy="816"/>
              </a:xfrm>
              <a:prstGeom prst="rect">
                <a:avLst/>
              </a:prstGeom>
              <a:solidFill>
                <a:schemeClr val="tx1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24001"/>
                  </a:srgbClr>
                </a:outerShdw>
              </a:effectLst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006615" name="Picture 23" descr="cobe_ma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549" r="3549"/>
              <a:stretch>
                <a:fillRect/>
              </a:stretch>
            </p:blipFill>
            <p:spPr bwMode="auto">
              <a:xfrm>
                <a:off x="162" y="254"/>
                <a:ext cx="720" cy="50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" name="Rectangle 3"/>
            <p:cNvSpPr/>
            <p:nvPr/>
          </p:nvSpPr>
          <p:spPr bwMode="auto">
            <a:xfrm>
              <a:off x="2729537" y="5500047"/>
              <a:ext cx="1282368" cy="123604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63500" dir="2700000" algn="tl" rotWithShape="0">
                <a:schemeClr val="bg1">
                  <a:lumMod val="65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342273" y="4601551"/>
              <a:ext cx="1282368" cy="123604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76200" dir="2700000" algn="tl" rotWithShape="0">
                <a:schemeClr val="bg1">
                  <a:lumMod val="50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891248" y="3570224"/>
              <a:ext cx="1282368" cy="1236047"/>
            </a:xfrm>
            <a:prstGeom prst="rect">
              <a:avLst/>
            </a:prstGeom>
            <a:noFill/>
            <a:ln w="28575" cap="flat" cmpd="sng" algn="ctr">
              <a:solidFill>
                <a:srgbClr val="FF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63500" dir="2700000" algn="tl" rotWithShape="0">
                <a:schemeClr val="bg1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617486" y="2154652"/>
              <a:ext cx="1282368" cy="1236047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63500" dir="2700000" algn="tl" rotWithShape="0">
                <a:schemeClr val="bg1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 flipV="1">
              <a:off x="3370721" y="2013488"/>
              <a:ext cx="927792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 flipV="1">
              <a:off x="4287273" y="2013489"/>
              <a:ext cx="11240" cy="217475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>
              <a:endCxn id="27" idx="1"/>
            </p:cNvCxnSpPr>
            <p:nvPr/>
          </p:nvCxnSpPr>
          <p:spPr bwMode="auto">
            <a:xfrm>
              <a:off x="4301057" y="4185794"/>
              <a:ext cx="1590191" cy="245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3209217" y="1797394"/>
              <a:ext cx="1267249" cy="400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flipV="1">
              <a:off x="4466969" y="1811041"/>
              <a:ext cx="0" cy="108737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4467105" y="2905154"/>
              <a:ext cx="2150381" cy="69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Line 20"/>
            <p:cNvSpPr>
              <a:spLocks noChangeShapeType="1"/>
            </p:cNvSpPr>
            <p:nvPr/>
          </p:nvSpPr>
          <p:spPr bwMode="auto">
            <a:xfrm rot="16200000">
              <a:off x="3322810" y="703269"/>
              <a:ext cx="1" cy="36878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507201" y="277612"/>
              <a:ext cx="1282368" cy="1236047"/>
            </a:xfrm>
            <a:prstGeom prst="rect">
              <a:avLst/>
            </a:prstGeom>
            <a:noFill/>
            <a:ln w="28575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200" dir="2700000" algn="tl" rotWithShape="0">
                <a:schemeClr val="bg1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7177" name="Picture 9" descr="http://upload.wikimedia.org/wikipedia/commons/thumb/9/97/The_Earth_seen_from_Apollo_17.jpg/270px-The_Earth_seen_from_Apollo_1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081" y="288317"/>
              <a:ext cx="1232607" cy="1232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5168526" y="1210623"/>
              <a:ext cx="1177684" cy="115775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pic>
          <p:nvPicPr>
            <p:cNvPr id="7181" name="Picture 13" descr="http://upload.wikimedia.org/wikipedia/commons/thumb/4/4e/Pleiades_large.jpg/300px-Pleiades_large.jp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383" y="2199271"/>
              <a:ext cx="1234440" cy="116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3" name="Picture 15" descr="http://www.nasa.gov/images/content/628407main_a520_66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32357" y="3630304"/>
              <a:ext cx="1209389" cy="112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8" name="Straight Connector 57"/>
            <p:cNvCxnSpPr/>
            <p:nvPr/>
          </p:nvCxnSpPr>
          <p:spPr bwMode="auto">
            <a:xfrm flipV="1">
              <a:off x="4112257" y="4395193"/>
              <a:ext cx="2136" cy="81647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" name="Rectangle 65"/>
            <p:cNvSpPr/>
            <p:nvPr/>
          </p:nvSpPr>
          <p:spPr bwMode="auto">
            <a:xfrm>
              <a:off x="5120487" y="1335772"/>
              <a:ext cx="1282368" cy="1236047"/>
            </a:xfrm>
            <a:prstGeom prst="rect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63500" dir="2700000" algn="tl" rotWithShape="0">
                <a:schemeClr val="bg1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167418" y="1394635"/>
              <a:ext cx="1178792" cy="112401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083462" y="1460385"/>
              <a:ext cx="1285929" cy="99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800" i="1" dirty="0" smtClean="0">
                  <a:solidFill>
                    <a:srgbClr val="00CC00"/>
                  </a:solidFill>
                  <a:latin typeface="Symbol" pitchFamily="18" charset="2"/>
                </a:rPr>
                <a:t>n</a:t>
              </a:r>
              <a:r>
                <a:rPr lang="en-US" sz="2800" i="1" baseline="-25000" dirty="0" smtClean="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  <a:p>
              <a:pPr>
                <a:lnSpc>
                  <a:spcPct val="70000"/>
                </a:lnSpc>
              </a:pPr>
              <a:r>
                <a:rPr lang="en-US" sz="2800" i="1" dirty="0">
                  <a:solidFill>
                    <a:srgbClr val="00CC00"/>
                  </a:solidFill>
                </a:rPr>
                <a:t> </a:t>
              </a:r>
              <a:r>
                <a:rPr lang="en-US" sz="2800" i="1" dirty="0" smtClean="0">
                  <a:solidFill>
                    <a:srgbClr val="00CC00"/>
                  </a:solidFill>
                </a:rPr>
                <a:t>   </a:t>
              </a:r>
              <a:r>
                <a:rPr lang="en-US" sz="2800" i="1" dirty="0" smtClean="0">
                  <a:solidFill>
                    <a:srgbClr val="00CC00"/>
                  </a:solidFill>
                  <a:latin typeface="Symbol" pitchFamily="18" charset="2"/>
                </a:rPr>
                <a:t>n</a:t>
              </a:r>
              <a:r>
                <a:rPr lang="en-US" sz="2800" i="1" baseline="-25000" dirty="0" smtClean="0">
                  <a:solidFill>
                    <a:srgbClr val="00CC00"/>
                  </a:solidFill>
                  <a:latin typeface="Symbol" pitchFamily="18" charset="2"/>
                </a:rPr>
                <a:t>m</a:t>
              </a:r>
            </a:p>
            <a:p>
              <a:pPr>
                <a:lnSpc>
                  <a:spcPct val="70000"/>
                </a:lnSpc>
              </a:pPr>
              <a:r>
                <a:rPr lang="en-US" sz="2800" i="1" dirty="0">
                  <a:solidFill>
                    <a:srgbClr val="00CC00"/>
                  </a:solidFill>
                  <a:latin typeface="Symbol" pitchFamily="18" charset="2"/>
                </a:rPr>
                <a:t> </a:t>
              </a:r>
              <a:r>
                <a:rPr lang="en-US" sz="2800" i="1" dirty="0" smtClean="0">
                  <a:solidFill>
                    <a:srgbClr val="00CC00"/>
                  </a:solidFill>
                  <a:latin typeface="Symbol" pitchFamily="18" charset="2"/>
                </a:rPr>
                <a:t>        </a:t>
              </a:r>
              <a:r>
                <a:rPr lang="en-US" sz="2800" i="1" dirty="0" err="1" smtClean="0">
                  <a:solidFill>
                    <a:srgbClr val="00CC00"/>
                  </a:solidFill>
                  <a:latin typeface="Symbol" pitchFamily="18" charset="2"/>
                </a:rPr>
                <a:t>n</a:t>
              </a:r>
              <a:r>
                <a:rPr lang="en-US" sz="2800" i="1" baseline="-25000" dirty="0" err="1" smtClean="0">
                  <a:solidFill>
                    <a:srgbClr val="00CC00"/>
                  </a:solidFill>
                  <a:latin typeface="Symbol" pitchFamily="18" charset="2"/>
                </a:rPr>
                <a:t>t</a:t>
              </a:r>
              <a:endParaRPr lang="en-US" sz="2800" i="1" baseline="-25000" dirty="0" smtClean="0">
                <a:solidFill>
                  <a:srgbClr val="00CC00"/>
                </a:solidFill>
                <a:latin typeface="Symbol" pitchFamily="18" charset="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18470" y="5039380"/>
              <a:ext cx="136127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WIMP?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088248" y="5953780"/>
              <a:ext cx="6319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ymbol" pitchFamily="18" charset="2"/>
                </a:rPr>
                <a:t>L</a:t>
              </a:r>
              <a:r>
                <a:rPr 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val="3240455537"/>
              </p:ext>
            </p:extLst>
          </p:nvPr>
        </p:nvGraphicFramePr>
        <p:xfrm>
          <a:off x="-840475" y="1333500"/>
          <a:ext cx="5889009" cy="4307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4946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5000" r="2348" b="8166"/>
          <a:stretch/>
        </p:blipFill>
        <p:spPr>
          <a:xfrm>
            <a:off x="15797" y="1112241"/>
            <a:ext cx="6461203" cy="5094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689312"/>
            <a:ext cx="28956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</a:t>
            </a:r>
            <a:r>
              <a:rPr lang="en-US" sz="2000" u="sng" dirty="0" smtClean="0"/>
              <a:t>Low-mass region</a:t>
            </a:r>
            <a:r>
              <a:rPr lang="en-US" sz="2000" dirty="0" smtClean="0"/>
              <a:t>:</a:t>
            </a:r>
          </a:p>
          <a:p>
            <a:pPr marL="231775"/>
            <a:r>
              <a:rPr lang="en-US" sz="2000" dirty="0"/>
              <a:t>e</a:t>
            </a:r>
            <a:r>
              <a:rPr lang="en-US" sz="2000" dirty="0" smtClean="0"/>
              <a:t>ither unexplained   </a:t>
            </a:r>
          </a:p>
          <a:p>
            <a:pPr marL="231775"/>
            <a:r>
              <a:rPr lang="en-US" sz="2000" dirty="0" smtClean="0"/>
              <a:t>backgrounds in </a:t>
            </a:r>
          </a:p>
          <a:p>
            <a:pPr marL="231775"/>
            <a:r>
              <a:rPr lang="en-US" sz="2000" dirty="0" smtClean="0"/>
              <a:t>DAMA, CoGeNT, </a:t>
            </a:r>
          </a:p>
          <a:p>
            <a:pPr marL="231775"/>
            <a:r>
              <a:rPr lang="en-US" sz="2000" dirty="0"/>
              <a:t>a</a:t>
            </a:r>
            <a:r>
              <a:rPr lang="en-US" sz="2000" dirty="0" smtClean="0"/>
              <a:t>nd CRESST-II, …   </a:t>
            </a:r>
          </a:p>
          <a:p>
            <a:pPr marL="231775"/>
            <a:r>
              <a:rPr lang="en-US" sz="2000" dirty="0" smtClean="0"/>
              <a:t>            or</a:t>
            </a:r>
          </a:p>
          <a:p>
            <a:pPr marL="231775"/>
            <a:r>
              <a:rPr lang="en-US" sz="2000" dirty="0" smtClean="0"/>
              <a:t>… other experiments </a:t>
            </a:r>
          </a:p>
          <a:p>
            <a:pPr marL="231775"/>
            <a:r>
              <a:rPr lang="en-US" sz="2000" dirty="0" smtClean="0"/>
              <a:t>do not understand low recoil energy calibration, …</a:t>
            </a:r>
          </a:p>
          <a:p>
            <a:pPr marL="231775"/>
            <a:r>
              <a:rPr lang="en-US" sz="2000" dirty="0" smtClean="0"/>
              <a:t>            or</a:t>
            </a:r>
          </a:p>
          <a:p>
            <a:pPr marL="231775"/>
            <a:r>
              <a:rPr lang="en-US" sz="2000" dirty="0" smtClean="0"/>
              <a:t>… can’t compare different experiments</a:t>
            </a:r>
          </a:p>
          <a:p>
            <a:pPr marL="231775"/>
            <a:endParaRPr lang="en-US" sz="2000" dirty="0"/>
          </a:p>
          <a:p>
            <a:r>
              <a:rPr lang="en-US" sz="2000" dirty="0" smtClean="0"/>
              <a:t> </a:t>
            </a:r>
            <a:r>
              <a:rPr lang="en-US" sz="2000" u="sng" dirty="0" smtClean="0"/>
              <a:t>High-mass region</a:t>
            </a:r>
            <a:r>
              <a:rPr lang="en-US" sz="2000" dirty="0" smtClean="0"/>
              <a:t>:</a:t>
            </a:r>
          </a:p>
          <a:p>
            <a:pPr marL="231775"/>
            <a:r>
              <a:rPr lang="en-US" sz="2000" dirty="0" smtClean="0"/>
              <a:t>Reaching shades of grey of the CMSSM iceberg,  just as heat from LHC melts it!</a:t>
            </a:r>
            <a:endParaRPr lang="en-US" sz="2000" dirty="0"/>
          </a:p>
        </p:txBody>
      </p:sp>
      <p:sp>
        <p:nvSpPr>
          <p:cNvPr id="4" name="Rectangle 5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Direct Detection</a:t>
            </a:r>
            <a:endParaRPr lang="en-US" sz="3600" b="1" dirty="0"/>
          </a:p>
        </p:txBody>
      </p:sp>
      <p:sp>
        <p:nvSpPr>
          <p:cNvPr id="5" name="Oval 4"/>
          <p:cNvSpPr/>
          <p:nvPr/>
        </p:nvSpPr>
        <p:spPr bwMode="auto">
          <a:xfrm rot="20060069">
            <a:off x="2751029" y="1891940"/>
            <a:ext cx="1187263" cy="84269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4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4" t="16803" r="11378" b="11042"/>
          <a:stretch/>
        </p:blipFill>
        <p:spPr>
          <a:xfrm rot="5400000">
            <a:off x="1460309" y="-850708"/>
            <a:ext cx="6223381" cy="914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Past </a:t>
            </a:r>
            <a:r>
              <a:rPr lang="en-US" sz="3600" b="1" dirty="0"/>
              <a:t>I</a:t>
            </a:r>
            <a:r>
              <a:rPr lang="en-US" sz="3600" b="1" dirty="0" smtClean="0"/>
              <a:t>s Prelude to the Future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76400" y="5543490"/>
            <a:ext cx="34821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Vuk Mandic via Blas </a:t>
            </a:r>
            <a:r>
              <a:rPr lang="en-US" sz="2000" dirty="0"/>
              <a:t>C</a:t>
            </a:r>
            <a:r>
              <a:rPr lang="en-US" sz="2000" dirty="0" smtClean="0"/>
              <a:t>abrera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329281" y="2895600"/>
            <a:ext cx="2855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</a:t>
            </a:r>
            <a:r>
              <a:rPr lang="en-US" dirty="0" smtClean="0"/>
              <a:t>rder of magnitude </a:t>
            </a:r>
          </a:p>
          <a:p>
            <a:pPr algn="ctr"/>
            <a:r>
              <a:rPr lang="en-US" dirty="0"/>
              <a:t>e</a:t>
            </a:r>
            <a:r>
              <a:rPr lang="en-US" dirty="0" smtClean="0"/>
              <a:t>very 5 years!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1.bp.blogspot.com/-cdqWqWRUlLg/TaOCFoSRsmI/AAAAAAAAACw/lOFyivYvkoU/s1600/american-fla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1571" r="89310"/>
          <a:stretch/>
        </p:blipFill>
        <p:spPr bwMode="auto">
          <a:xfrm>
            <a:off x="76200" y="257682"/>
            <a:ext cx="548027" cy="477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 bwMode="auto">
          <a:xfrm rot="21540000">
            <a:off x="350347" y="725779"/>
            <a:ext cx="3888649" cy="2322489"/>
          </a:xfrm>
          <a:custGeom>
            <a:avLst/>
            <a:gdLst>
              <a:gd name="connsiteX0" fmla="*/ 0 w 3888649"/>
              <a:gd name="connsiteY0" fmla="*/ 80010 h 2322489"/>
              <a:gd name="connsiteX1" fmla="*/ 57150 w 3888649"/>
              <a:gd name="connsiteY1" fmla="*/ 91440 h 2322489"/>
              <a:gd name="connsiteX2" fmla="*/ 91440 w 3888649"/>
              <a:gd name="connsiteY2" fmla="*/ 102870 h 2322489"/>
              <a:gd name="connsiteX3" fmla="*/ 160020 w 3888649"/>
              <a:gd name="connsiteY3" fmla="*/ 80010 h 2322489"/>
              <a:gd name="connsiteX4" fmla="*/ 217170 w 3888649"/>
              <a:gd name="connsiteY4" fmla="*/ 68580 h 2322489"/>
              <a:gd name="connsiteX5" fmla="*/ 354330 w 3888649"/>
              <a:gd name="connsiteY5" fmla="*/ 45720 h 2322489"/>
              <a:gd name="connsiteX6" fmla="*/ 388620 w 3888649"/>
              <a:gd name="connsiteY6" fmla="*/ 34290 h 2322489"/>
              <a:gd name="connsiteX7" fmla="*/ 640080 w 3888649"/>
              <a:gd name="connsiteY7" fmla="*/ 11430 h 2322489"/>
              <a:gd name="connsiteX8" fmla="*/ 1085850 w 3888649"/>
              <a:gd name="connsiteY8" fmla="*/ 11430 h 2322489"/>
              <a:gd name="connsiteX9" fmla="*/ 1120140 w 3888649"/>
              <a:gd name="connsiteY9" fmla="*/ 0 h 2322489"/>
              <a:gd name="connsiteX10" fmla="*/ 1428750 w 3888649"/>
              <a:gd name="connsiteY10" fmla="*/ 22860 h 2322489"/>
              <a:gd name="connsiteX11" fmla="*/ 1520190 w 3888649"/>
              <a:gd name="connsiteY11" fmla="*/ 45720 h 2322489"/>
              <a:gd name="connsiteX12" fmla="*/ 1565910 w 3888649"/>
              <a:gd name="connsiteY12" fmla="*/ 68580 h 2322489"/>
              <a:gd name="connsiteX13" fmla="*/ 1634490 w 3888649"/>
              <a:gd name="connsiteY13" fmla="*/ 91440 h 2322489"/>
              <a:gd name="connsiteX14" fmla="*/ 1668780 w 3888649"/>
              <a:gd name="connsiteY14" fmla="*/ 102870 h 2322489"/>
              <a:gd name="connsiteX15" fmla="*/ 1714500 w 3888649"/>
              <a:gd name="connsiteY15" fmla="*/ 125730 h 2322489"/>
              <a:gd name="connsiteX16" fmla="*/ 1828800 w 3888649"/>
              <a:gd name="connsiteY16" fmla="*/ 160020 h 2322489"/>
              <a:gd name="connsiteX17" fmla="*/ 1908810 w 3888649"/>
              <a:gd name="connsiteY17" fmla="*/ 182880 h 2322489"/>
              <a:gd name="connsiteX18" fmla="*/ 2457450 w 3888649"/>
              <a:gd name="connsiteY18" fmla="*/ 205740 h 2322489"/>
              <a:gd name="connsiteX19" fmla="*/ 2708910 w 3888649"/>
              <a:gd name="connsiteY19" fmla="*/ 217170 h 2322489"/>
              <a:gd name="connsiteX20" fmla="*/ 3017520 w 3888649"/>
              <a:gd name="connsiteY20" fmla="*/ 228600 h 2322489"/>
              <a:gd name="connsiteX21" fmla="*/ 3097530 w 3888649"/>
              <a:gd name="connsiteY21" fmla="*/ 217170 h 2322489"/>
              <a:gd name="connsiteX22" fmla="*/ 3131820 w 3888649"/>
              <a:gd name="connsiteY22" fmla="*/ 205740 h 2322489"/>
              <a:gd name="connsiteX23" fmla="*/ 3291840 w 3888649"/>
              <a:gd name="connsiteY23" fmla="*/ 194310 h 2322489"/>
              <a:gd name="connsiteX24" fmla="*/ 3360420 w 3888649"/>
              <a:gd name="connsiteY24" fmla="*/ 182880 h 2322489"/>
              <a:gd name="connsiteX25" fmla="*/ 3417570 w 3888649"/>
              <a:gd name="connsiteY25" fmla="*/ 171450 h 2322489"/>
              <a:gd name="connsiteX26" fmla="*/ 3486150 w 3888649"/>
              <a:gd name="connsiteY26" fmla="*/ 182880 h 2322489"/>
              <a:gd name="connsiteX27" fmla="*/ 3474720 w 3888649"/>
              <a:gd name="connsiteY27" fmla="*/ 502920 h 2322489"/>
              <a:gd name="connsiteX28" fmla="*/ 3451860 w 3888649"/>
              <a:gd name="connsiteY28" fmla="*/ 651510 h 2322489"/>
              <a:gd name="connsiteX29" fmla="*/ 3440430 w 3888649"/>
              <a:gd name="connsiteY29" fmla="*/ 685800 h 2322489"/>
              <a:gd name="connsiteX30" fmla="*/ 3429000 w 3888649"/>
              <a:gd name="connsiteY30" fmla="*/ 731520 h 2322489"/>
              <a:gd name="connsiteX31" fmla="*/ 3440430 w 3888649"/>
              <a:gd name="connsiteY31" fmla="*/ 971550 h 2322489"/>
              <a:gd name="connsiteX32" fmla="*/ 3486150 w 3888649"/>
              <a:gd name="connsiteY32" fmla="*/ 1074420 h 2322489"/>
              <a:gd name="connsiteX33" fmla="*/ 3509010 w 3888649"/>
              <a:gd name="connsiteY33" fmla="*/ 1154430 h 2322489"/>
              <a:gd name="connsiteX34" fmla="*/ 3577590 w 3888649"/>
              <a:gd name="connsiteY34" fmla="*/ 1291590 h 2322489"/>
              <a:gd name="connsiteX35" fmla="*/ 3646170 w 3888649"/>
              <a:gd name="connsiteY35" fmla="*/ 1360170 h 2322489"/>
              <a:gd name="connsiteX36" fmla="*/ 3680460 w 3888649"/>
              <a:gd name="connsiteY36" fmla="*/ 1428750 h 2322489"/>
              <a:gd name="connsiteX37" fmla="*/ 3703320 w 3888649"/>
              <a:gd name="connsiteY37" fmla="*/ 1497330 h 2322489"/>
              <a:gd name="connsiteX38" fmla="*/ 3749040 w 3888649"/>
              <a:gd name="connsiteY38" fmla="*/ 1565910 h 2322489"/>
              <a:gd name="connsiteX39" fmla="*/ 3771900 w 3888649"/>
              <a:gd name="connsiteY39" fmla="*/ 1600200 h 2322489"/>
              <a:gd name="connsiteX40" fmla="*/ 3783330 w 3888649"/>
              <a:gd name="connsiteY40" fmla="*/ 1645920 h 2322489"/>
              <a:gd name="connsiteX41" fmla="*/ 3806190 w 3888649"/>
              <a:gd name="connsiteY41" fmla="*/ 1680210 h 2322489"/>
              <a:gd name="connsiteX42" fmla="*/ 3783330 w 3888649"/>
              <a:gd name="connsiteY42" fmla="*/ 1840230 h 2322489"/>
              <a:gd name="connsiteX43" fmla="*/ 3771900 w 3888649"/>
              <a:gd name="connsiteY43" fmla="*/ 1874520 h 2322489"/>
              <a:gd name="connsiteX44" fmla="*/ 3760470 w 3888649"/>
              <a:gd name="connsiteY44" fmla="*/ 1931670 h 2322489"/>
              <a:gd name="connsiteX45" fmla="*/ 3783330 w 3888649"/>
              <a:gd name="connsiteY45" fmla="*/ 2103120 h 2322489"/>
              <a:gd name="connsiteX46" fmla="*/ 3794760 w 3888649"/>
              <a:gd name="connsiteY46" fmla="*/ 2137410 h 2322489"/>
              <a:gd name="connsiteX47" fmla="*/ 3806190 w 3888649"/>
              <a:gd name="connsiteY47" fmla="*/ 2183130 h 2322489"/>
              <a:gd name="connsiteX48" fmla="*/ 3829050 w 3888649"/>
              <a:gd name="connsiteY48" fmla="*/ 2228850 h 2322489"/>
              <a:gd name="connsiteX49" fmla="*/ 3840480 w 3888649"/>
              <a:gd name="connsiteY49" fmla="*/ 2263140 h 2322489"/>
              <a:gd name="connsiteX50" fmla="*/ 3874770 w 3888649"/>
              <a:gd name="connsiteY50" fmla="*/ 2286000 h 2322489"/>
              <a:gd name="connsiteX51" fmla="*/ 3886200 w 3888649"/>
              <a:gd name="connsiteY51" fmla="*/ 2320290 h 2322489"/>
              <a:gd name="connsiteX52" fmla="*/ 3851910 w 3888649"/>
              <a:gd name="connsiteY52" fmla="*/ 2308860 h 2322489"/>
              <a:gd name="connsiteX53" fmla="*/ 3623310 w 3888649"/>
              <a:gd name="connsiteY53" fmla="*/ 2297430 h 2322489"/>
              <a:gd name="connsiteX54" fmla="*/ 3589020 w 3888649"/>
              <a:gd name="connsiteY54" fmla="*/ 2286000 h 2322489"/>
              <a:gd name="connsiteX55" fmla="*/ 3463290 w 3888649"/>
              <a:gd name="connsiteY55" fmla="*/ 2263140 h 2322489"/>
              <a:gd name="connsiteX56" fmla="*/ 3326130 w 3888649"/>
              <a:gd name="connsiteY56" fmla="*/ 2217420 h 2322489"/>
              <a:gd name="connsiteX57" fmla="*/ 3280410 w 3888649"/>
              <a:gd name="connsiteY57" fmla="*/ 2205990 h 2322489"/>
              <a:gd name="connsiteX58" fmla="*/ 3246120 w 3888649"/>
              <a:gd name="connsiteY58" fmla="*/ 2194560 h 2322489"/>
              <a:gd name="connsiteX59" fmla="*/ 3211830 w 3888649"/>
              <a:gd name="connsiteY59" fmla="*/ 2171700 h 2322489"/>
              <a:gd name="connsiteX60" fmla="*/ 3143250 w 3888649"/>
              <a:gd name="connsiteY60" fmla="*/ 2148840 h 2322489"/>
              <a:gd name="connsiteX61" fmla="*/ 3028950 w 3888649"/>
              <a:gd name="connsiteY61" fmla="*/ 2160270 h 2322489"/>
              <a:gd name="connsiteX62" fmla="*/ 2994660 w 3888649"/>
              <a:gd name="connsiteY62" fmla="*/ 2194560 h 2322489"/>
              <a:gd name="connsiteX63" fmla="*/ 2926080 w 3888649"/>
              <a:gd name="connsiteY63" fmla="*/ 2217420 h 2322489"/>
              <a:gd name="connsiteX64" fmla="*/ 2823210 w 3888649"/>
              <a:gd name="connsiteY64" fmla="*/ 2251710 h 2322489"/>
              <a:gd name="connsiteX65" fmla="*/ 2743200 w 3888649"/>
              <a:gd name="connsiteY65" fmla="*/ 2263140 h 2322489"/>
              <a:gd name="connsiteX66" fmla="*/ 2377440 w 3888649"/>
              <a:gd name="connsiteY66" fmla="*/ 2274570 h 2322489"/>
              <a:gd name="connsiteX67" fmla="*/ 2240280 w 3888649"/>
              <a:gd name="connsiteY67" fmla="*/ 2286000 h 2322489"/>
              <a:gd name="connsiteX68" fmla="*/ 2183130 w 3888649"/>
              <a:gd name="connsiteY68" fmla="*/ 2297430 h 2322489"/>
              <a:gd name="connsiteX69" fmla="*/ 2057400 w 3888649"/>
              <a:gd name="connsiteY69" fmla="*/ 2286000 h 2322489"/>
              <a:gd name="connsiteX70" fmla="*/ 1954530 w 3888649"/>
              <a:gd name="connsiteY70" fmla="*/ 2263140 h 2322489"/>
              <a:gd name="connsiteX71" fmla="*/ 1885950 w 3888649"/>
              <a:gd name="connsiteY71" fmla="*/ 2240280 h 2322489"/>
              <a:gd name="connsiteX72" fmla="*/ 1817370 w 3888649"/>
              <a:gd name="connsiteY72" fmla="*/ 2217420 h 2322489"/>
              <a:gd name="connsiteX73" fmla="*/ 1737360 w 3888649"/>
              <a:gd name="connsiteY73" fmla="*/ 2194560 h 2322489"/>
              <a:gd name="connsiteX74" fmla="*/ 1668780 w 3888649"/>
              <a:gd name="connsiteY74" fmla="*/ 2171700 h 2322489"/>
              <a:gd name="connsiteX75" fmla="*/ 1588770 w 3888649"/>
              <a:gd name="connsiteY75" fmla="*/ 2160270 h 2322489"/>
              <a:gd name="connsiteX76" fmla="*/ 1451610 w 3888649"/>
              <a:gd name="connsiteY76" fmla="*/ 2137410 h 2322489"/>
              <a:gd name="connsiteX77" fmla="*/ 1314450 w 3888649"/>
              <a:gd name="connsiteY77" fmla="*/ 2148840 h 2322489"/>
              <a:gd name="connsiteX78" fmla="*/ 788670 w 3888649"/>
              <a:gd name="connsiteY78" fmla="*/ 2160270 h 2322489"/>
              <a:gd name="connsiteX79" fmla="*/ 628650 w 3888649"/>
              <a:gd name="connsiteY79" fmla="*/ 2183130 h 2322489"/>
              <a:gd name="connsiteX80" fmla="*/ 560070 w 3888649"/>
              <a:gd name="connsiteY80" fmla="*/ 2205990 h 2322489"/>
              <a:gd name="connsiteX81" fmla="*/ 514350 w 3888649"/>
              <a:gd name="connsiteY81" fmla="*/ 2217420 h 2322489"/>
              <a:gd name="connsiteX82" fmla="*/ 422910 w 3888649"/>
              <a:gd name="connsiteY82" fmla="*/ 2240280 h 2322489"/>
              <a:gd name="connsiteX83" fmla="*/ 182880 w 3888649"/>
              <a:gd name="connsiteY83" fmla="*/ 2263140 h 2322489"/>
              <a:gd name="connsiteX84" fmla="*/ 125730 w 3888649"/>
              <a:gd name="connsiteY84" fmla="*/ 2274570 h 2322489"/>
              <a:gd name="connsiteX85" fmla="*/ 160020 w 3888649"/>
              <a:gd name="connsiteY85" fmla="*/ 2297430 h 2322489"/>
              <a:gd name="connsiteX86" fmla="*/ 137160 w 3888649"/>
              <a:gd name="connsiteY86" fmla="*/ 2183130 h 2322489"/>
              <a:gd name="connsiteX87" fmla="*/ 125730 w 3888649"/>
              <a:gd name="connsiteY87" fmla="*/ 2080260 h 2322489"/>
              <a:gd name="connsiteX88" fmla="*/ 102870 w 3888649"/>
              <a:gd name="connsiteY88" fmla="*/ 1851660 h 2322489"/>
              <a:gd name="connsiteX89" fmla="*/ 114300 w 3888649"/>
              <a:gd name="connsiteY89" fmla="*/ 1291590 h 2322489"/>
              <a:gd name="connsiteX90" fmla="*/ 137160 w 3888649"/>
              <a:gd name="connsiteY90" fmla="*/ 982980 h 2322489"/>
              <a:gd name="connsiteX91" fmla="*/ 114300 w 3888649"/>
              <a:gd name="connsiteY91" fmla="*/ 605790 h 2322489"/>
              <a:gd name="connsiteX92" fmla="*/ 102870 w 3888649"/>
              <a:gd name="connsiteY92" fmla="*/ 571500 h 2322489"/>
              <a:gd name="connsiteX93" fmla="*/ 80010 w 3888649"/>
              <a:gd name="connsiteY93" fmla="*/ 274320 h 2322489"/>
              <a:gd name="connsiteX94" fmla="*/ 68580 w 3888649"/>
              <a:gd name="connsiteY94" fmla="*/ 160020 h 23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888649" h="2322489">
                <a:moveTo>
                  <a:pt x="0" y="80010"/>
                </a:moveTo>
                <a:cubicBezTo>
                  <a:pt x="19050" y="83820"/>
                  <a:pt x="38303" y="86728"/>
                  <a:pt x="57150" y="91440"/>
                </a:cubicBezTo>
                <a:cubicBezTo>
                  <a:pt x="68839" y="94362"/>
                  <a:pt x="79465" y="104201"/>
                  <a:pt x="91440" y="102870"/>
                </a:cubicBezTo>
                <a:cubicBezTo>
                  <a:pt x="115389" y="100209"/>
                  <a:pt x="136391" y="84736"/>
                  <a:pt x="160020" y="80010"/>
                </a:cubicBezTo>
                <a:cubicBezTo>
                  <a:pt x="179070" y="76200"/>
                  <a:pt x="198038" y="71956"/>
                  <a:pt x="217170" y="68580"/>
                </a:cubicBezTo>
                <a:lnTo>
                  <a:pt x="354330" y="45720"/>
                </a:lnTo>
                <a:cubicBezTo>
                  <a:pt x="365760" y="41910"/>
                  <a:pt x="376931" y="37212"/>
                  <a:pt x="388620" y="34290"/>
                </a:cubicBezTo>
                <a:cubicBezTo>
                  <a:pt x="477805" y="11994"/>
                  <a:pt x="531867" y="17795"/>
                  <a:pt x="640080" y="11430"/>
                </a:cubicBezTo>
                <a:cubicBezTo>
                  <a:pt x="828199" y="16963"/>
                  <a:pt x="934588" y="49245"/>
                  <a:pt x="1085850" y="11430"/>
                </a:cubicBezTo>
                <a:cubicBezTo>
                  <a:pt x="1097539" y="8508"/>
                  <a:pt x="1108710" y="3810"/>
                  <a:pt x="1120140" y="0"/>
                </a:cubicBezTo>
                <a:cubicBezTo>
                  <a:pt x="1291021" y="7767"/>
                  <a:pt x="1312473" y="-3973"/>
                  <a:pt x="1428750" y="22860"/>
                </a:cubicBezTo>
                <a:cubicBezTo>
                  <a:pt x="1459363" y="29925"/>
                  <a:pt x="1492089" y="31669"/>
                  <a:pt x="1520190" y="45720"/>
                </a:cubicBezTo>
                <a:cubicBezTo>
                  <a:pt x="1535430" y="53340"/>
                  <a:pt x="1550090" y="62252"/>
                  <a:pt x="1565910" y="68580"/>
                </a:cubicBezTo>
                <a:cubicBezTo>
                  <a:pt x="1588283" y="77529"/>
                  <a:pt x="1611630" y="83820"/>
                  <a:pt x="1634490" y="91440"/>
                </a:cubicBezTo>
                <a:cubicBezTo>
                  <a:pt x="1645920" y="95250"/>
                  <a:pt x="1658004" y="97482"/>
                  <a:pt x="1668780" y="102870"/>
                </a:cubicBezTo>
                <a:cubicBezTo>
                  <a:pt x="1684020" y="110490"/>
                  <a:pt x="1698680" y="119402"/>
                  <a:pt x="1714500" y="125730"/>
                </a:cubicBezTo>
                <a:cubicBezTo>
                  <a:pt x="1782406" y="152893"/>
                  <a:pt x="1769858" y="143179"/>
                  <a:pt x="1828800" y="160020"/>
                </a:cubicBezTo>
                <a:cubicBezTo>
                  <a:pt x="1855658" y="167694"/>
                  <a:pt x="1880522" y="179902"/>
                  <a:pt x="1908810" y="182880"/>
                </a:cubicBezTo>
                <a:cubicBezTo>
                  <a:pt x="2056818" y="198460"/>
                  <a:pt x="2350126" y="201837"/>
                  <a:pt x="2457450" y="205740"/>
                </a:cubicBezTo>
                <a:lnTo>
                  <a:pt x="2708910" y="217170"/>
                </a:lnTo>
                <a:lnTo>
                  <a:pt x="3017520" y="228600"/>
                </a:lnTo>
                <a:cubicBezTo>
                  <a:pt x="3044190" y="224790"/>
                  <a:pt x="3071112" y="222454"/>
                  <a:pt x="3097530" y="217170"/>
                </a:cubicBezTo>
                <a:cubicBezTo>
                  <a:pt x="3109344" y="214807"/>
                  <a:pt x="3119854" y="207148"/>
                  <a:pt x="3131820" y="205740"/>
                </a:cubicBezTo>
                <a:cubicBezTo>
                  <a:pt x="3184930" y="199492"/>
                  <a:pt x="3238500" y="198120"/>
                  <a:pt x="3291840" y="194310"/>
                </a:cubicBezTo>
                <a:lnTo>
                  <a:pt x="3360420" y="182880"/>
                </a:lnTo>
                <a:cubicBezTo>
                  <a:pt x="3379534" y="179405"/>
                  <a:pt x="3398143" y="171450"/>
                  <a:pt x="3417570" y="171450"/>
                </a:cubicBezTo>
                <a:cubicBezTo>
                  <a:pt x="3440745" y="171450"/>
                  <a:pt x="3463290" y="179070"/>
                  <a:pt x="3486150" y="182880"/>
                </a:cubicBezTo>
                <a:cubicBezTo>
                  <a:pt x="3482340" y="289560"/>
                  <a:pt x="3480810" y="396346"/>
                  <a:pt x="3474720" y="502920"/>
                </a:cubicBezTo>
                <a:cubicBezTo>
                  <a:pt x="3474019" y="515190"/>
                  <a:pt x="3455670" y="634363"/>
                  <a:pt x="3451860" y="651510"/>
                </a:cubicBezTo>
                <a:cubicBezTo>
                  <a:pt x="3449246" y="663271"/>
                  <a:pt x="3443740" y="674215"/>
                  <a:pt x="3440430" y="685800"/>
                </a:cubicBezTo>
                <a:cubicBezTo>
                  <a:pt x="3436114" y="700905"/>
                  <a:pt x="3432810" y="716280"/>
                  <a:pt x="3429000" y="731520"/>
                </a:cubicBezTo>
                <a:cubicBezTo>
                  <a:pt x="3432810" y="811530"/>
                  <a:pt x="3431584" y="891939"/>
                  <a:pt x="3440430" y="971550"/>
                </a:cubicBezTo>
                <a:cubicBezTo>
                  <a:pt x="3448855" y="1047377"/>
                  <a:pt x="3460629" y="1023378"/>
                  <a:pt x="3486150" y="1074420"/>
                </a:cubicBezTo>
                <a:cubicBezTo>
                  <a:pt x="3495753" y="1093626"/>
                  <a:pt x="3503517" y="1136119"/>
                  <a:pt x="3509010" y="1154430"/>
                </a:cubicBezTo>
                <a:cubicBezTo>
                  <a:pt x="3534822" y="1240470"/>
                  <a:pt x="3525044" y="1212771"/>
                  <a:pt x="3577590" y="1291590"/>
                </a:cubicBezTo>
                <a:cubicBezTo>
                  <a:pt x="3595523" y="1318489"/>
                  <a:pt x="3646170" y="1360170"/>
                  <a:pt x="3646170" y="1360170"/>
                </a:cubicBezTo>
                <a:cubicBezTo>
                  <a:pt x="3687855" y="1485225"/>
                  <a:pt x="3621374" y="1295806"/>
                  <a:pt x="3680460" y="1428750"/>
                </a:cubicBezTo>
                <a:cubicBezTo>
                  <a:pt x="3690247" y="1450770"/>
                  <a:pt x="3695700" y="1474470"/>
                  <a:pt x="3703320" y="1497330"/>
                </a:cubicBezTo>
                <a:cubicBezTo>
                  <a:pt x="3712008" y="1523394"/>
                  <a:pt x="3733800" y="1543050"/>
                  <a:pt x="3749040" y="1565910"/>
                </a:cubicBezTo>
                <a:lnTo>
                  <a:pt x="3771900" y="1600200"/>
                </a:lnTo>
                <a:cubicBezTo>
                  <a:pt x="3775710" y="1615440"/>
                  <a:pt x="3777142" y="1631481"/>
                  <a:pt x="3783330" y="1645920"/>
                </a:cubicBezTo>
                <a:cubicBezTo>
                  <a:pt x="3788741" y="1658546"/>
                  <a:pt x="3805136" y="1666513"/>
                  <a:pt x="3806190" y="1680210"/>
                </a:cubicBezTo>
                <a:cubicBezTo>
                  <a:pt x="3809778" y="1726858"/>
                  <a:pt x="3797244" y="1791531"/>
                  <a:pt x="3783330" y="1840230"/>
                </a:cubicBezTo>
                <a:cubicBezTo>
                  <a:pt x="3780020" y="1851815"/>
                  <a:pt x="3774822" y="1862831"/>
                  <a:pt x="3771900" y="1874520"/>
                </a:cubicBezTo>
                <a:cubicBezTo>
                  <a:pt x="3767188" y="1893367"/>
                  <a:pt x="3764280" y="1912620"/>
                  <a:pt x="3760470" y="1931670"/>
                </a:cubicBezTo>
                <a:cubicBezTo>
                  <a:pt x="3767612" y="2003087"/>
                  <a:pt x="3767547" y="2039989"/>
                  <a:pt x="3783330" y="2103120"/>
                </a:cubicBezTo>
                <a:cubicBezTo>
                  <a:pt x="3786252" y="2114809"/>
                  <a:pt x="3791450" y="2125825"/>
                  <a:pt x="3794760" y="2137410"/>
                </a:cubicBezTo>
                <a:cubicBezTo>
                  <a:pt x="3799076" y="2152515"/>
                  <a:pt x="3800674" y="2168421"/>
                  <a:pt x="3806190" y="2183130"/>
                </a:cubicBezTo>
                <a:cubicBezTo>
                  <a:pt x="3812173" y="2199084"/>
                  <a:pt x="3822338" y="2213189"/>
                  <a:pt x="3829050" y="2228850"/>
                </a:cubicBezTo>
                <a:cubicBezTo>
                  <a:pt x="3833796" y="2239924"/>
                  <a:pt x="3832954" y="2253732"/>
                  <a:pt x="3840480" y="2263140"/>
                </a:cubicBezTo>
                <a:cubicBezTo>
                  <a:pt x="3849062" y="2273867"/>
                  <a:pt x="3863340" y="2278380"/>
                  <a:pt x="3874770" y="2286000"/>
                </a:cubicBezTo>
                <a:cubicBezTo>
                  <a:pt x="3878580" y="2297430"/>
                  <a:pt x="3894719" y="2311771"/>
                  <a:pt x="3886200" y="2320290"/>
                </a:cubicBezTo>
                <a:cubicBezTo>
                  <a:pt x="3877681" y="2328809"/>
                  <a:pt x="3863913" y="2309904"/>
                  <a:pt x="3851910" y="2308860"/>
                </a:cubicBezTo>
                <a:cubicBezTo>
                  <a:pt x="3775902" y="2302251"/>
                  <a:pt x="3699510" y="2301240"/>
                  <a:pt x="3623310" y="2297430"/>
                </a:cubicBezTo>
                <a:cubicBezTo>
                  <a:pt x="3611880" y="2293620"/>
                  <a:pt x="3600709" y="2288922"/>
                  <a:pt x="3589020" y="2286000"/>
                </a:cubicBezTo>
                <a:cubicBezTo>
                  <a:pt x="3557070" y="2278012"/>
                  <a:pt x="3493862" y="2268235"/>
                  <a:pt x="3463290" y="2263140"/>
                </a:cubicBezTo>
                <a:lnTo>
                  <a:pt x="3326130" y="2217420"/>
                </a:lnTo>
                <a:cubicBezTo>
                  <a:pt x="3311227" y="2212452"/>
                  <a:pt x="3295515" y="2210306"/>
                  <a:pt x="3280410" y="2205990"/>
                </a:cubicBezTo>
                <a:cubicBezTo>
                  <a:pt x="3268825" y="2202680"/>
                  <a:pt x="3257550" y="2198370"/>
                  <a:pt x="3246120" y="2194560"/>
                </a:cubicBezTo>
                <a:cubicBezTo>
                  <a:pt x="3234690" y="2186940"/>
                  <a:pt x="3224383" y="2177279"/>
                  <a:pt x="3211830" y="2171700"/>
                </a:cubicBezTo>
                <a:cubicBezTo>
                  <a:pt x="3189810" y="2161913"/>
                  <a:pt x="3143250" y="2148840"/>
                  <a:pt x="3143250" y="2148840"/>
                </a:cubicBezTo>
                <a:cubicBezTo>
                  <a:pt x="3105150" y="2152650"/>
                  <a:pt x="3065547" y="2149009"/>
                  <a:pt x="3028950" y="2160270"/>
                </a:cubicBezTo>
                <a:cubicBezTo>
                  <a:pt x="3013500" y="2165024"/>
                  <a:pt x="3008790" y="2186710"/>
                  <a:pt x="2994660" y="2194560"/>
                </a:cubicBezTo>
                <a:cubicBezTo>
                  <a:pt x="2973596" y="2206262"/>
                  <a:pt x="2948940" y="2209800"/>
                  <a:pt x="2926080" y="2217420"/>
                </a:cubicBezTo>
                <a:lnTo>
                  <a:pt x="2823210" y="2251710"/>
                </a:lnTo>
                <a:cubicBezTo>
                  <a:pt x="2797652" y="2260229"/>
                  <a:pt x="2770105" y="2261760"/>
                  <a:pt x="2743200" y="2263140"/>
                </a:cubicBezTo>
                <a:cubicBezTo>
                  <a:pt x="2621381" y="2269387"/>
                  <a:pt x="2499360" y="2270760"/>
                  <a:pt x="2377440" y="2274570"/>
                </a:cubicBezTo>
                <a:cubicBezTo>
                  <a:pt x="2331720" y="2278380"/>
                  <a:pt x="2285844" y="2280640"/>
                  <a:pt x="2240280" y="2286000"/>
                </a:cubicBezTo>
                <a:cubicBezTo>
                  <a:pt x="2220986" y="2288270"/>
                  <a:pt x="2202557" y="2297430"/>
                  <a:pt x="2183130" y="2297430"/>
                </a:cubicBezTo>
                <a:cubicBezTo>
                  <a:pt x="2141047" y="2297430"/>
                  <a:pt x="2099310" y="2289810"/>
                  <a:pt x="2057400" y="2286000"/>
                </a:cubicBezTo>
                <a:cubicBezTo>
                  <a:pt x="1959293" y="2253298"/>
                  <a:pt x="2115459" y="2303372"/>
                  <a:pt x="1954530" y="2263140"/>
                </a:cubicBezTo>
                <a:cubicBezTo>
                  <a:pt x="1931153" y="2257296"/>
                  <a:pt x="1908810" y="2247900"/>
                  <a:pt x="1885950" y="2240280"/>
                </a:cubicBezTo>
                <a:lnTo>
                  <a:pt x="1817370" y="2217420"/>
                </a:lnTo>
                <a:cubicBezTo>
                  <a:pt x="1702132" y="2179007"/>
                  <a:pt x="1880881" y="2237616"/>
                  <a:pt x="1737360" y="2194560"/>
                </a:cubicBezTo>
                <a:cubicBezTo>
                  <a:pt x="1714280" y="2187636"/>
                  <a:pt x="1691640" y="2179320"/>
                  <a:pt x="1668780" y="2171700"/>
                </a:cubicBezTo>
                <a:cubicBezTo>
                  <a:pt x="1643222" y="2163181"/>
                  <a:pt x="1615440" y="2164080"/>
                  <a:pt x="1588770" y="2160270"/>
                </a:cubicBezTo>
                <a:cubicBezTo>
                  <a:pt x="1535118" y="2142386"/>
                  <a:pt x="1528173" y="2137410"/>
                  <a:pt x="1451610" y="2137410"/>
                </a:cubicBezTo>
                <a:cubicBezTo>
                  <a:pt x="1405732" y="2137410"/>
                  <a:pt x="1360301" y="2147259"/>
                  <a:pt x="1314450" y="2148840"/>
                </a:cubicBezTo>
                <a:cubicBezTo>
                  <a:pt x="1139253" y="2154881"/>
                  <a:pt x="963930" y="2156460"/>
                  <a:pt x="788670" y="2160270"/>
                </a:cubicBezTo>
                <a:cubicBezTo>
                  <a:pt x="761605" y="2163653"/>
                  <a:pt x="661610" y="2174890"/>
                  <a:pt x="628650" y="2183130"/>
                </a:cubicBezTo>
                <a:cubicBezTo>
                  <a:pt x="605273" y="2188974"/>
                  <a:pt x="582930" y="2198370"/>
                  <a:pt x="560070" y="2205990"/>
                </a:cubicBezTo>
                <a:cubicBezTo>
                  <a:pt x="545167" y="2210958"/>
                  <a:pt x="529455" y="2213104"/>
                  <a:pt x="514350" y="2217420"/>
                </a:cubicBezTo>
                <a:cubicBezTo>
                  <a:pt x="467649" y="2230763"/>
                  <a:pt x="482168" y="2233309"/>
                  <a:pt x="422910" y="2240280"/>
                </a:cubicBezTo>
                <a:cubicBezTo>
                  <a:pt x="266494" y="2258682"/>
                  <a:pt x="319973" y="2243555"/>
                  <a:pt x="182880" y="2263140"/>
                </a:cubicBezTo>
                <a:cubicBezTo>
                  <a:pt x="163648" y="2265887"/>
                  <a:pt x="144780" y="2270760"/>
                  <a:pt x="125730" y="2274570"/>
                </a:cubicBezTo>
                <a:cubicBezTo>
                  <a:pt x="137160" y="2282190"/>
                  <a:pt x="154918" y="2310185"/>
                  <a:pt x="160020" y="2297430"/>
                </a:cubicBezTo>
                <a:cubicBezTo>
                  <a:pt x="169572" y="2273550"/>
                  <a:pt x="146964" y="2212542"/>
                  <a:pt x="137160" y="2183130"/>
                </a:cubicBezTo>
                <a:cubicBezTo>
                  <a:pt x="133350" y="2148840"/>
                  <a:pt x="129163" y="2114590"/>
                  <a:pt x="125730" y="2080260"/>
                </a:cubicBezTo>
                <a:cubicBezTo>
                  <a:pt x="96623" y="1789188"/>
                  <a:pt x="130879" y="2103739"/>
                  <a:pt x="102870" y="1851660"/>
                </a:cubicBezTo>
                <a:cubicBezTo>
                  <a:pt x="106680" y="1664970"/>
                  <a:pt x="108557" y="1478231"/>
                  <a:pt x="114300" y="1291590"/>
                </a:cubicBezTo>
                <a:cubicBezTo>
                  <a:pt x="117569" y="1185360"/>
                  <a:pt x="127632" y="1087789"/>
                  <a:pt x="137160" y="982980"/>
                </a:cubicBezTo>
                <a:cubicBezTo>
                  <a:pt x="133613" y="890765"/>
                  <a:pt x="137326" y="720919"/>
                  <a:pt x="114300" y="605790"/>
                </a:cubicBezTo>
                <a:cubicBezTo>
                  <a:pt x="111937" y="593976"/>
                  <a:pt x="106680" y="582930"/>
                  <a:pt x="102870" y="571500"/>
                </a:cubicBezTo>
                <a:cubicBezTo>
                  <a:pt x="94808" y="450575"/>
                  <a:pt x="92094" y="389119"/>
                  <a:pt x="80010" y="274320"/>
                </a:cubicBezTo>
                <a:cubicBezTo>
                  <a:pt x="67635" y="156756"/>
                  <a:pt x="68580" y="218202"/>
                  <a:pt x="68580" y="160020"/>
                </a:cubicBezTo>
              </a:path>
            </a:pathLst>
          </a:custGeom>
          <a:solidFill>
            <a:schemeClr val="bg1"/>
          </a:solidFill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24227" y="1019682"/>
            <a:ext cx="2971800" cy="1676400"/>
            <a:chOff x="1371600" y="2895600"/>
            <a:chExt cx="2971800" cy="1676400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1371600" y="2895600"/>
              <a:ext cx="1905000" cy="10668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H="1">
              <a:off x="1371600" y="3733800"/>
              <a:ext cx="1485900" cy="8382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590800" y="3581400"/>
              <a:ext cx="1748790" cy="9906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2743200" y="2907030"/>
              <a:ext cx="1600200" cy="876553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" name="Oval 1"/>
            <p:cNvSpPr/>
            <p:nvPr/>
          </p:nvSpPr>
          <p:spPr bwMode="auto">
            <a:xfrm rot="16200000">
              <a:off x="2409694" y="3091031"/>
              <a:ext cx="895611" cy="1289888"/>
            </a:xfrm>
            <a:prstGeom prst="ellipse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4800000" scaled="0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WIMPs Connect to Standard Model</a:t>
            </a:r>
            <a:endParaRPr lang="en-US" sz="3600" b="1" dirty="0"/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714565" y="3402281"/>
            <a:ext cx="1216152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1981200" y="322948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WIMP</a:t>
            </a:r>
            <a:endParaRPr lang="en-US" sz="1800" dirty="0"/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714565" y="4086047"/>
            <a:ext cx="1219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981200" y="391812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SM particles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667244" y="4888468"/>
            <a:ext cx="2581156" cy="1973997"/>
            <a:chOff x="3667244" y="4888468"/>
            <a:chExt cx="2581156" cy="1973997"/>
          </a:xfrm>
        </p:grpSpPr>
        <p:grpSp>
          <p:nvGrpSpPr>
            <p:cNvPr id="80" name="Group 79"/>
            <p:cNvGrpSpPr/>
            <p:nvPr/>
          </p:nvGrpSpPr>
          <p:grpSpPr>
            <a:xfrm>
              <a:off x="4147331" y="5396345"/>
              <a:ext cx="1620983" cy="914400"/>
              <a:chOff x="99060" y="5833110"/>
              <a:chExt cx="1620983" cy="914400"/>
            </a:xfrm>
          </p:grpSpPr>
          <p:grpSp>
            <p:nvGrpSpPr>
              <p:cNvPr id="38" name="Group 37"/>
              <p:cNvGrpSpPr>
                <a:grpSpLocks noChangeAspect="1"/>
              </p:cNvGrpSpPr>
              <p:nvPr/>
            </p:nvGrpSpPr>
            <p:grpSpPr>
              <a:xfrm>
                <a:off x="99060" y="5833110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" name="Straight Connector 40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" name="Straight Connector 41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3" name="Oval 42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0" name="Right Arrow 69"/>
              <p:cNvSpPr/>
              <p:nvPr/>
            </p:nvSpPr>
            <p:spPr bwMode="auto">
              <a:xfrm>
                <a:off x="604752" y="6174112"/>
                <a:ext cx="609600" cy="251460"/>
              </a:xfrm>
              <a:prstGeom prst="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878039" y="4888468"/>
              <a:ext cx="2159566" cy="369332"/>
              <a:chOff x="3111877" y="4613351"/>
              <a:chExt cx="2159566" cy="369332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111877" y="4613351"/>
                <a:ext cx="2159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WIMPs           SMs </a:t>
                </a:r>
              </a:p>
            </p:txBody>
          </p:sp>
          <p:sp>
            <p:nvSpPr>
              <p:cNvPr id="50" name="Right Arrow 49"/>
              <p:cNvSpPr/>
              <p:nvPr/>
            </p:nvSpPr>
            <p:spPr bwMode="auto">
              <a:xfrm>
                <a:off x="4026277" y="4694678"/>
                <a:ext cx="491490" cy="206678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3667244" y="6400800"/>
              <a:ext cx="25811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Indirect Detection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4888468"/>
            <a:ext cx="3356688" cy="1973997"/>
            <a:chOff x="0" y="4888468"/>
            <a:chExt cx="3356688" cy="1973997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4888468"/>
              <a:ext cx="3356688" cy="369332"/>
              <a:chOff x="0" y="4732837"/>
              <a:chExt cx="3356688" cy="369332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0" y="4732837"/>
                <a:ext cx="33566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WIMP + SM           WIMP + SM</a:t>
                </a:r>
              </a:p>
            </p:txBody>
          </p:sp>
          <p:sp>
            <p:nvSpPr>
              <p:cNvPr id="66" name="Right Arrow 65"/>
              <p:cNvSpPr/>
              <p:nvPr/>
            </p:nvSpPr>
            <p:spPr bwMode="auto">
              <a:xfrm>
                <a:off x="1432599" y="4803830"/>
                <a:ext cx="491490" cy="227346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867853" y="5396345"/>
              <a:ext cx="1620983" cy="914400"/>
              <a:chOff x="3124200" y="5257800"/>
              <a:chExt cx="1620983" cy="914400"/>
            </a:xfrm>
          </p:grpSpPr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>
                <a:off x="3124200" y="5257800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33" name="Straight Connector 32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" name="Straight Connector 33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Straight Connector 35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7" name="Oval 36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2" name="Left-Right Arrow 71"/>
              <p:cNvSpPr/>
              <p:nvPr/>
            </p:nvSpPr>
            <p:spPr bwMode="auto">
              <a:xfrm rot="16200000">
                <a:off x="3627295" y="5590932"/>
                <a:ext cx="609600" cy="235870"/>
              </a:xfrm>
              <a:prstGeom prst="left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490359" y="6400800"/>
              <a:ext cx="23759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Direct Detection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54454" y="4888468"/>
            <a:ext cx="2789546" cy="1973997"/>
            <a:chOff x="6354454" y="4888468"/>
            <a:chExt cx="2789546" cy="1973997"/>
          </a:xfrm>
        </p:grpSpPr>
        <p:grpSp>
          <p:nvGrpSpPr>
            <p:cNvPr id="91" name="Group 90"/>
            <p:cNvGrpSpPr/>
            <p:nvPr/>
          </p:nvGrpSpPr>
          <p:grpSpPr>
            <a:xfrm>
              <a:off x="6938736" y="5410200"/>
              <a:ext cx="1620983" cy="914400"/>
              <a:chOff x="4724400" y="5742155"/>
              <a:chExt cx="1620983" cy="914400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4724400" y="5742155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45" name="Straight Connector 44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" name="Straight Connector 45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" name="Straight Connector 47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9" name="Oval 48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7" name="Right Arrow 76"/>
              <p:cNvSpPr/>
              <p:nvPr/>
            </p:nvSpPr>
            <p:spPr bwMode="auto">
              <a:xfrm flipH="1">
                <a:off x="5231360" y="6084570"/>
                <a:ext cx="609600" cy="251460"/>
              </a:xfrm>
              <a:prstGeom prst="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33565" y="4888468"/>
              <a:ext cx="2031325" cy="369332"/>
              <a:chOff x="6669989" y="4572000"/>
              <a:chExt cx="2031325" cy="36933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6669989" y="4572000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SMs          WIMPs</a:t>
                </a:r>
              </a:p>
            </p:txBody>
          </p:sp>
          <p:sp>
            <p:nvSpPr>
              <p:cNvPr id="63" name="Right Arrow 62"/>
              <p:cNvSpPr/>
              <p:nvPr/>
            </p:nvSpPr>
            <p:spPr bwMode="auto">
              <a:xfrm>
                <a:off x="7298725" y="4653327"/>
                <a:ext cx="491490" cy="206678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6354454" y="6400800"/>
              <a:ext cx="2789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Collider Production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91835" y="1216969"/>
            <a:ext cx="2932331" cy="1833265"/>
            <a:chOff x="5336485" y="838200"/>
            <a:chExt cx="2932331" cy="1833265"/>
          </a:xfrm>
        </p:grpSpPr>
        <p:grpSp>
          <p:nvGrpSpPr>
            <p:cNvPr id="111" name="Group 110"/>
            <p:cNvGrpSpPr/>
            <p:nvPr/>
          </p:nvGrpSpPr>
          <p:grpSpPr>
            <a:xfrm>
              <a:off x="5992159" y="1295400"/>
              <a:ext cx="1620983" cy="914400"/>
              <a:chOff x="4724400" y="5742155"/>
              <a:chExt cx="1620983" cy="914400"/>
            </a:xfrm>
          </p:grpSpPr>
          <p:grpSp>
            <p:nvGrpSpPr>
              <p:cNvPr id="118" name="Group 117"/>
              <p:cNvGrpSpPr>
                <a:grpSpLocks noChangeAspect="1"/>
              </p:cNvGrpSpPr>
              <p:nvPr/>
            </p:nvGrpSpPr>
            <p:grpSpPr>
              <a:xfrm>
                <a:off x="4724400" y="5742155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120" name="Straight Connector 119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1" name="Straight Connector 120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2" name="Straight Connector 121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3" name="Straight Connector 122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4" name="Oval 123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9" name="Right Arrow 118"/>
              <p:cNvSpPr/>
              <p:nvPr/>
            </p:nvSpPr>
            <p:spPr bwMode="auto">
              <a:xfrm>
                <a:off x="5231360" y="6084570"/>
                <a:ext cx="609600" cy="251460"/>
              </a:xfrm>
              <a:prstGeom prst="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5336485" y="838200"/>
              <a:ext cx="2932331" cy="369332"/>
              <a:chOff x="4876800" y="2743200"/>
              <a:chExt cx="2932331" cy="369332"/>
            </a:xfrm>
          </p:grpSpPr>
          <p:sp>
            <p:nvSpPr>
              <p:cNvPr id="116" name="Right Arrow 115"/>
              <p:cNvSpPr/>
              <p:nvPr/>
            </p:nvSpPr>
            <p:spPr bwMode="auto">
              <a:xfrm>
                <a:off x="6629400" y="2829654"/>
                <a:ext cx="491490" cy="206678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162800" y="2743200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SMs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876800" y="2743200"/>
                <a:ext cx="1760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WIMP + WIMP </a:t>
                </a:r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5553430" y="2209800"/>
              <a:ext cx="2498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Relic Abundance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05400" y="3321485"/>
            <a:ext cx="3505200" cy="488515"/>
            <a:chOff x="3980177" y="2942716"/>
            <a:chExt cx="3505200" cy="488515"/>
          </a:xfrm>
        </p:grpSpPr>
        <p:sp>
          <p:nvSpPr>
            <p:cNvPr id="17" name="TextBox 16"/>
            <p:cNvSpPr txBox="1"/>
            <p:nvPr/>
          </p:nvSpPr>
          <p:spPr>
            <a:xfrm>
              <a:off x="3980177" y="2956142"/>
              <a:ext cx="2061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W</a:t>
              </a:r>
              <a:r>
                <a:rPr lang="en-US" baseline="-25000" dirty="0" smtClean="0">
                  <a:latin typeface="Times New Roman" pitchFamily="18" charset="0"/>
                  <a:cs typeface="Times New Roman" pitchFamily="18" charset="0"/>
                </a:rPr>
                <a:t>DM 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baseline="30000" dirty="0" smtClean="0">
                  <a:latin typeface="Symbol" pitchFamily="18" charset="2"/>
                  <a:cs typeface="Times New Roman" pitchFamily="18" charset="0"/>
                </a:rPr>
                <a:t>2</a:t>
              </a:r>
              <a:r>
                <a:rPr lang="en-US" dirty="0" smtClean="0">
                  <a:latin typeface="Symbol" pitchFamily="18" charset="2"/>
                  <a:cs typeface="Times New Roman" pitchFamily="18" charset="0"/>
                </a:rPr>
                <a:t> =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0.112</a:t>
              </a:r>
              <a:endParaRPr 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Right Arrow 107"/>
            <p:cNvSpPr/>
            <p:nvPr/>
          </p:nvSpPr>
          <p:spPr bwMode="auto">
            <a:xfrm>
              <a:off x="6113630" y="3083635"/>
              <a:ext cx="491490" cy="206678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 rot="16200000">
              <a:off x="6889331" y="2835186"/>
              <a:ext cx="488515" cy="703576"/>
            </a:xfrm>
            <a:prstGeom prst="ellipse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4800000" scaled="0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2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188434main_DkMatter_lg.jpg"/>
          <p:cNvPicPr>
            <a:picLocks noChangeAspect="1"/>
          </p:cNvPicPr>
          <p:nvPr/>
        </p:nvPicPr>
        <p:blipFill>
          <a:blip r:embed="rId2" cstate="print"/>
          <a:srcRect l="1869" t="10892" b="6931"/>
          <a:stretch>
            <a:fillRect/>
          </a:stretch>
        </p:blipFill>
        <p:spPr bwMode="auto">
          <a:xfrm>
            <a:off x="0" y="533400"/>
            <a:ext cx="91614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188434main_DkMatter_lg.jpg"/>
          <p:cNvPicPr>
            <a:picLocks noChangeAspect="1"/>
          </p:cNvPicPr>
          <p:nvPr/>
        </p:nvPicPr>
        <p:blipFill>
          <a:blip r:embed="rId2" cstate="print"/>
          <a:srcRect l="1869" t="87129" r="68748"/>
          <a:stretch>
            <a:fillRect/>
          </a:stretch>
        </p:blipFill>
        <p:spPr bwMode="auto">
          <a:xfrm>
            <a:off x="0" y="5562600"/>
            <a:ext cx="2743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3500735"/>
            <a:ext cx="114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Wimps</a:t>
            </a:r>
            <a:endParaRPr lang="en-US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6" name="Picture 1" descr="188434main_DkMatter_lg.jpg"/>
          <p:cNvPicPr>
            <a:picLocks noChangeAspect="1"/>
          </p:cNvPicPr>
          <p:nvPr/>
        </p:nvPicPr>
        <p:blipFill>
          <a:blip r:embed="rId2" cstate="print"/>
          <a:srcRect l="1869" t="97030"/>
          <a:stretch>
            <a:fillRect/>
          </a:stretch>
        </p:blipFill>
        <p:spPr bwMode="auto">
          <a:xfrm>
            <a:off x="0" y="0"/>
            <a:ext cx="91614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" y="0"/>
            <a:ext cx="91440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Indirect Detection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2375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Galactic Center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Dwarf spheroidals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DM clumps, Sun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818296"/>
            <a:ext cx="1905000" cy="2355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152400" y="838200"/>
            <a:ext cx="1905000" cy="2368550"/>
            <a:chOff x="152400" y="838200"/>
            <a:chExt cx="1905000" cy="2368550"/>
          </a:xfrm>
        </p:grpSpPr>
        <p:pic>
          <p:nvPicPr>
            <p:cNvPr id="79874" name="Picture 3" descr="482px-ATIC_launch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838200"/>
              <a:ext cx="1905000" cy="23685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9878" name="TextBox 9"/>
            <p:cNvSpPr txBox="1">
              <a:spLocks noChangeArrowheads="1"/>
            </p:cNvSpPr>
            <p:nvPr/>
          </p:nvSpPr>
          <p:spPr bwMode="auto">
            <a:xfrm>
              <a:off x="758031" y="2830512"/>
              <a:ext cx="6937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dirty="0"/>
                <a:t>ATIC</a:t>
              </a:r>
            </a:p>
          </p:txBody>
        </p:sp>
      </p:grpSp>
      <p:sp>
        <p:nvSpPr>
          <p:cNvPr id="79879" name="TextBox 10"/>
          <p:cNvSpPr txBox="1">
            <a:spLocks noChangeArrowheads="1"/>
          </p:cNvSpPr>
          <p:nvPr/>
        </p:nvSpPr>
        <p:spPr bwMode="auto">
          <a:xfrm>
            <a:off x="4876800" y="2830512"/>
            <a:ext cx="1595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>
                <a:solidFill>
                  <a:schemeClr val="bg1"/>
                </a:solidFill>
              </a:rPr>
              <a:t>Fermi/GLAST</a:t>
            </a:r>
          </a:p>
        </p:txBody>
      </p:sp>
      <p:sp>
        <p:nvSpPr>
          <p:cNvPr id="79880" name="TextBox 11"/>
          <p:cNvSpPr txBox="1">
            <a:spLocks noChangeArrowheads="1"/>
          </p:cNvSpPr>
          <p:nvPr/>
        </p:nvSpPr>
        <p:spPr bwMode="auto">
          <a:xfrm>
            <a:off x="7277100" y="468312"/>
            <a:ext cx="1104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/>
              <a:t>PAMELA</a:t>
            </a:r>
          </a:p>
        </p:txBody>
      </p:sp>
      <p:pic>
        <p:nvPicPr>
          <p:cNvPr id="79881" name="Picture 6"/>
          <p:cNvPicPr>
            <a:picLocks noChangeAspect="1" noChangeArrowheads="1"/>
          </p:cNvPicPr>
          <p:nvPr/>
        </p:nvPicPr>
        <p:blipFill>
          <a:blip r:embed="rId4" cstate="print"/>
          <a:srcRect t="17065" b="9220"/>
          <a:stretch>
            <a:fillRect/>
          </a:stretch>
        </p:blipFill>
        <p:spPr bwMode="auto">
          <a:xfrm>
            <a:off x="5638800" y="3285392"/>
            <a:ext cx="3352800" cy="1650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9882" name="TextBox 15"/>
          <p:cNvSpPr txBox="1">
            <a:spLocks noChangeArrowheads="1"/>
          </p:cNvSpPr>
          <p:nvPr/>
        </p:nvSpPr>
        <p:spPr bwMode="auto">
          <a:xfrm>
            <a:off x="5638800" y="3314089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/>
              <a:t>IceCube</a:t>
            </a:r>
          </a:p>
        </p:txBody>
      </p:sp>
      <p:pic>
        <p:nvPicPr>
          <p:cNvPr id="79883" name="Picture 11" descr="pam.jpg"/>
          <p:cNvPicPr>
            <a:picLocks noChangeAspect="1"/>
          </p:cNvPicPr>
          <p:nvPr/>
        </p:nvPicPr>
        <p:blipFill>
          <a:blip r:embed="rId5" cstate="print"/>
          <a:srcRect l="25555" t="12222" r="31306" b="47778"/>
          <a:stretch>
            <a:fillRect/>
          </a:stretch>
        </p:blipFill>
        <p:spPr bwMode="auto">
          <a:xfrm>
            <a:off x="6781800" y="829408"/>
            <a:ext cx="2265363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86" name="Picture 13"/>
          <p:cNvPicPr>
            <a:picLocks noChangeAspect="1" noChangeArrowheads="1"/>
          </p:cNvPicPr>
          <p:nvPr/>
        </p:nvPicPr>
        <p:blipFill>
          <a:blip r:embed="rId6" cstate="print"/>
          <a:srcRect t="4259" b="10559"/>
          <a:stretch>
            <a:fillRect/>
          </a:stretch>
        </p:blipFill>
        <p:spPr bwMode="auto">
          <a:xfrm>
            <a:off x="152400" y="3429000"/>
            <a:ext cx="5029200" cy="1524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7" cstate="print"/>
          <a:srcRect t="8364" b="7331"/>
          <a:stretch>
            <a:fillRect/>
          </a:stretch>
        </p:blipFill>
        <p:spPr bwMode="auto">
          <a:xfrm>
            <a:off x="5791200" y="5029200"/>
            <a:ext cx="3124200" cy="1752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7957842" y="5978768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chemeClr val="bg1"/>
                </a:solidFill>
              </a:rPr>
              <a:t>AMS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0"/>
            <a:ext cx="9144000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Indirect Detection</a:t>
            </a:r>
            <a:endParaRPr lang="en-US" sz="36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2286000" y="838200"/>
            <a:ext cx="2209800" cy="2362200"/>
            <a:chOff x="2286000" y="990600"/>
            <a:chExt cx="2209800" cy="2362200"/>
          </a:xfrm>
        </p:grpSpPr>
        <p:pic>
          <p:nvPicPr>
            <p:cNvPr id="544769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 l="47707" b="16216"/>
            <a:stretch>
              <a:fillRect/>
            </a:stretch>
          </p:blipFill>
          <p:spPr bwMode="auto">
            <a:xfrm>
              <a:off x="2286000" y="990600"/>
              <a:ext cx="2209800" cy="2362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9885" name="TextBox 9"/>
            <p:cNvSpPr txBox="1">
              <a:spLocks noChangeArrowheads="1"/>
            </p:cNvSpPr>
            <p:nvPr/>
          </p:nvSpPr>
          <p:spPr bwMode="auto">
            <a:xfrm>
              <a:off x="2939257" y="990600"/>
              <a:ext cx="903287" cy="369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dirty="0">
                  <a:solidFill>
                    <a:schemeClr val="bg1"/>
                  </a:solidFill>
                </a:rPr>
                <a:t>WMAP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189914" y="3429000"/>
            <a:ext cx="954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sym typeface="Symbol" pitchFamily="18" charset="2"/>
              </a:rPr>
              <a:t>Veritas 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52400" y="5257800"/>
            <a:ext cx="5029200" cy="1356944"/>
            <a:chOff x="152400" y="5257800"/>
            <a:chExt cx="5029200" cy="1356944"/>
          </a:xfrm>
        </p:grpSpPr>
        <p:pic>
          <p:nvPicPr>
            <p:cNvPr id="79876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 l="4762" t="1944" b="15946"/>
            <a:stretch>
              <a:fillRect/>
            </a:stretch>
          </p:blipFill>
          <p:spPr bwMode="auto">
            <a:xfrm>
              <a:off x="152400" y="5257800"/>
              <a:ext cx="5029200" cy="135694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2100178" y="5410200"/>
              <a:ext cx="1133644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H.E.S.S. 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138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810" name="Picture 2" descr="lcdmsat1"/>
          <p:cNvPicPr>
            <a:picLocks noChangeAspect="1" noChangeArrowheads="1"/>
          </p:cNvPicPr>
          <p:nvPr/>
        </p:nvPicPr>
        <p:blipFill rotWithShape="1">
          <a:blip r:embed="rId3" cstate="print"/>
          <a:srcRect l="6572" r="2810"/>
          <a:stretch/>
        </p:blipFill>
        <p:spPr bwMode="auto">
          <a:xfrm>
            <a:off x="1461069" y="0"/>
            <a:ext cx="6221863" cy="6858000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pitchFamily="18" charset="2"/>
              <a:buNone/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Indirect Detection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031284"/>
              </p:ext>
            </p:extLst>
          </p:nvPr>
        </p:nvGraphicFramePr>
        <p:xfrm>
          <a:off x="2043113" y="585788"/>
          <a:ext cx="5057775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348" name="Equation" r:id="rId4" imgW="2247840" imgH="596880" progId="Equation.DSMT4">
                  <p:embed/>
                </p:oleObj>
              </mc:Choice>
              <mc:Fallback>
                <p:oleObj name="Equation" r:id="rId4" imgW="224784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43113" y="585788"/>
                        <a:ext cx="5057775" cy="134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953000" y="1981200"/>
            <a:ext cx="4200189" cy="4800600"/>
            <a:chOff x="5676384" y="1981200"/>
            <a:chExt cx="4200189" cy="4800600"/>
          </a:xfrm>
        </p:grpSpPr>
        <p:grpSp>
          <p:nvGrpSpPr>
            <p:cNvPr id="3" name="Group 2"/>
            <p:cNvGrpSpPr/>
            <p:nvPr/>
          </p:nvGrpSpPr>
          <p:grpSpPr>
            <a:xfrm>
              <a:off x="5676384" y="2562761"/>
              <a:ext cx="4200189" cy="4219039"/>
              <a:chOff x="5105400" y="1976735"/>
              <a:chExt cx="4200189" cy="421903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5105400" y="1976735"/>
                <a:ext cx="295465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28600" indent="-228600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Galactic Center</a:t>
                </a:r>
              </a:p>
              <a:p>
                <a:pPr lvl="1"/>
                <a:r>
                  <a:rPr lang="en-US" sz="2000" dirty="0">
                    <a:solidFill>
                      <a:schemeClr val="bg1"/>
                    </a:solidFill>
                  </a:rPr>
                  <a:t>l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argest signal</a:t>
                </a:r>
              </a:p>
              <a:p>
                <a:pPr lvl="1"/>
                <a:r>
                  <a:rPr lang="en-US" sz="2000" dirty="0">
                    <a:solidFill>
                      <a:schemeClr val="bg1"/>
                    </a:solidFill>
                  </a:rPr>
                  <a:t>l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argest backgrounds</a:t>
                </a:r>
              </a:p>
              <a:p>
                <a:pPr lvl="1"/>
                <a:r>
                  <a:rPr lang="en-US" sz="2000" dirty="0">
                    <a:solidFill>
                      <a:schemeClr val="bg1"/>
                    </a:solidFill>
                  </a:rPr>
                  <a:t>k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now where to look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05400" y="3424535"/>
                <a:ext cx="3097323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28600" indent="-228600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Nearby subclump</a:t>
                </a:r>
              </a:p>
              <a:p>
                <a:pPr marL="457200"/>
                <a:r>
                  <a:rPr lang="en-US" sz="2000" dirty="0">
                    <a:solidFill>
                      <a:schemeClr val="bg1"/>
                    </a:solidFill>
                  </a:rPr>
                  <a:t>s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ignal down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Symbol" pitchFamily="18" charset="2"/>
                  </a:rPr>
                  <a:t>10</a:t>
                </a:r>
                <a:r>
                  <a:rPr lang="en-US" sz="2000" baseline="30000" dirty="0" smtClean="0">
                    <a:solidFill>
                      <a:schemeClr val="bg1"/>
                    </a:solidFill>
                    <a:latin typeface="Symbol" pitchFamily="18" charset="2"/>
                  </a:rPr>
                  <a:t>-3</a:t>
                </a:r>
              </a:p>
              <a:p>
                <a:pPr marL="457200"/>
                <a:r>
                  <a:rPr lang="en-US" sz="2000" dirty="0" smtClean="0">
                    <a:solidFill>
                      <a:schemeClr val="bg1"/>
                    </a:solidFill>
                  </a:rPr>
                  <a:t>clean: no baryons</a:t>
                </a:r>
              </a:p>
              <a:p>
                <a:pPr marL="457200"/>
                <a:r>
                  <a:rPr lang="en-US" sz="2000" dirty="0" smtClean="0">
                    <a:solidFill>
                      <a:schemeClr val="bg1"/>
                    </a:solidFill>
                  </a:rPr>
                  <a:t>don’t know where it is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105400" y="4872335"/>
                <a:ext cx="420018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28600" indent="-228600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Dwarf spheroidals </a:t>
                </a:r>
                <a:r>
                  <a:rPr lang="en-US" sz="2000" dirty="0">
                    <a:solidFill>
                      <a:schemeClr val="bg1"/>
                    </a:solidFill>
                  </a:rPr>
                  <a:t>(</a:t>
                </a:r>
                <a:r>
                  <a:rPr lang="en-US" sz="2000" dirty="0">
                    <a:solidFill>
                      <a:schemeClr val="bg1"/>
                    </a:solidFill>
                    <a:latin typeface="Euclid Math One" pitchFamily="18" charset="2"/>
                  </a:rPr>
                  <a:t>M</a:t>
                </a:r>
                <a:r>
                  <a:rPr lang="en-US" sz="2000" dirty="0">
                    <a:solidFill>
                      <a:schemeClr val="bg1"/>
                    </a:solidFill>
                  </a:rPr>
                  <a:t>/</a:t>
                </a:r>
                <a:r>
                  <a:rPr lang="en-US" sz="2000" dirty="0">
                    <a:solidFill>
                      <a:schemeClr val="bg1"/>
                    </a:solidFill>
                    <a:latin typeface="Euclid Math One" pitchFamily="18" charset="2"/>
                  </a:rPr>
                  <a:t>L</a:t>
                </a:r>
                <a:r>
                  <a:rPr lang="en-US" sz="2000" dirty="0">
                    <a:solidFill>
                      <a:schemeClr val="bg1"/>
                    </a:solidFill>
                  </a:rPr>
                  <a:t>)</a:t>
                </a:r>
                <a:r>
                  <a:rPr lang="en-US" sz="2000" baseline="-25000" dirty="0">
                    <a:solidFill>
                      <a:schemeClr val="bg1"/>
                    </a:solidFill>
                    <a:sym typeface="Euclid Extra"/>
                  </a:rPr>
                  <a:t></a:t>
                </a:r>
                <a:r>
                  <a:rPr lang="en-US" sz="2000" dirty="0">
                    <a:solidFill>
                      <a:schemeClr val="bg1"/>
                    </a:solidFill>
                    <a:sym typeface="Euclid Extra"/>
                  </a:rPr>
                  <a:t> </a:t>
                </a:r>
                <a:r>
                  <a:rPr lang="en-US" sz="2000" dirty="0" smtClean="0">
                    <a:solidFill>
                      <a:schemeClr val="bg1"/>
                    </a:solidFill>
                    <a:sym typeface="Euclid Extra"/>
                  </a:rPr>
                  <a:t>&gt;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Symbol" pitchFamily="18" charset="2"/>
                    <a:sym typeface="Euclid Extra"/>
                  </a:rPr>
                  <a:t>3000</a:t>
                </a:r>
                <a:endParaRPr lang="en-US" sz="2000" dirty="0" smtClean="0">
                  <a:solidFill>
                    <a:schemeClr val="bg1"/>
                  </a:solidFill>
                </a:endParaRPr>
              </a:p>
              <a:p>
                <a:pPr marL="457200"/>
                <a:r>
                  <a:rPr lang="en-US" sz="2000" dirty="0">
                    <a:solidFill>
                      <a:schemeClr val="bg1"/>
                    </a:solidFill>
                  </a:rPr>
                  <a:t>s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ignal down another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Symbol" pitchFamily="18" charset="2"/>
                  </a:rPr>
                  <a:t>10</a:t>
                </a:r>
                <a:r>
                  <a:rPr lang="en-US" sz="2000" baseline="30000" dirty="0" smtClean="0">
                    <a:solidFill>
                      <a:schemeClr val="bg1"/>
                    </a:solidFill>
                    <a:latin typeface="Symbol" pitchFamily="18" charset="2"/>
                  </a:rPr>
                  <a:t>-3</a:t>
                </a:r>
                <a:endParaRPr lang="en-US" sz="2000" dirty="0" smtClean="0">
                  <a:solidFill>
                    <a:schemeClr val="bg1"/>
                  </a:solidFill>
                  <a:latin typeface="Symbol" pitchFamily="18" charset="2"/>
                </a:endParaRPr>
              </a:p>
              <a:p>
                <a:pPr marL="457200"/>
                <a:r>
                  <a:rPr lang="en-US" sz="2000" dirty="0">
                    <a:solidFill>
                      <a:schemeClr val="bg1"/>
                    </a:solidFill>
                    <a:latin typeface="+mn-lt"/>
                    <a:cs typeface="Times New Roman" pitchFamily="18" charset="0"/>
                  </a:rPr>
                  <a:t>c</a:t>
                </a:r>
                <a:r>
                  <a:rPr lang="en-US" sz="2000" dirty="0" smtClean="0">
                    <a:solidFill>
                      <a:schemeClr val="bg1"/>
                    </a:solidFill>
                    <a:latin typeface="+mn-lt"/>
                    <a:cs typeface="Times New Roman" pitchFamily="18" charset="0"/>
                  </a:rPr>
                  <a:t>lean: few baryons</a:t>
                </a:r>
              </a:p>
              <a:p>
                <a:pPr marL="457200"/>
                <a:r>
                  <a:rPr lang="en-US" sz="2000" dirty="0" smtClean="0">
                    <a:solidFill>
                      <a:schemeClr val="bg1"/>
                    </a:solidFill>
                    <a:latin typeface="+mn-lt"/>
                    <a:cs typeface="Times New Roman" pitchFamily="18" charset="0"/>
                  </a:rPr>
                  <a:t>know where to look (about 20)</a:t>
                </a:r>
                <a:endParaRPr lang="en-US" sz="2000" dirty="0">
                  <a:solidFill>
                    <a:schemeClr val="bg1"/>
                  </a:solidFill>
                  <a:latin typeface="+mn-lt"/>
                  <a:cs typeface="Times New Roman" pitchFamily="18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5919696" y="1981200"/>
              <a:ext cx="27671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>
                  <a:solidFill>
                    <a:schemeClr val="bg1"/>
                  </a:solidFill>
                </a:rPr>
                <a:t>Where to look for it</a:t>
              </a:r>
              <a:endParaRPr lang="en-US" u="sng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2856" y="1981200"/>
            <a:ext cx="4246675" cy="4794349"/>
            <a:chOff x="25613" y="1981200"/>
            <a:chExt cx="4246675" cy="4794349"/>
          </a:xfrm>
        </p:grpSpPr>
        <p:grpSp>
          <p:nvGrpSpPr>
            <p:cNvPr id="5" name="Group 4"/>
            <p:cNvGrpSpPr/>
            <p:nvPr/>
          </p:nvGrpSpPr>
          <p:grpSpPr>
            <a:xfrm>
              <a:off x="25613" y="1981200"/>
              <a:ext cx="4246675" cy="4794349"/>
              <a:chOff x="25613" y="1981200"/>
              <a:chExt cx="4246675" cy="479434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5613" y="2556510"/>
                <a:ext cx="4246675" cy="4219039"/>
                <a:chOff x="5105400" y="1976735"/>
                <a:chExt cx="5138476" cy="4219039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5105400" y="1976735"/>
                  <a:ext cx="4795162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28600" indent="-228600">
                    <a:buFont typeface="Arial" pitchFamily="34" charset="0"/>
                    <a:buChar char="•"/>
                  </a:pPr>
                  <a:r>
                    <a:rPr lang="en-US" sz="2000" dirty="0" smtClean="0">
                      <a:solidFill>
                        <a:schemeClr val="bg1"/>
                      </a:solidFill>
                    </a:rPr>
                    <a:t>Charged particles easier to see</a:t>
                  </a:r>
                </a:p>
                <a:p>
                  <a:pPr lvl="1"/>
                  <a:r>
                    <a:rPr lang="en-US" sz="2000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p</a:t>
                  </a:r>
                  <a:r>
                    <a:rPr lang="en-US" sz="2000" dirty="0" smtClean="0">
                      <a:solidFill>
                        <a:schemeClr val="bg1"/>
                      </a:solidFill>
                    </a:rPr>
                    <a:t>, high-energy </a:t>
                  </a:r>
                  <a:r>
                    <a:rPr lang="en-US" sz="2000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  <a:r>
                    <a:rPr lang="en-US" sz="2000" baseline="30000" dirty="0">
                      <a:solidFill>
                        <a:schemeClr val="bg1"/>
                      </a:solidFill>
                      <a:latin typeface="Symbol" pitchFamily="18" charset="2"/>
                      <a:cs typeface="Times New Roman" pitchFamily="18" charset="0"/>
                    </a:rPr>
                    <a:t>+</a:t>
                  </a:r>
                  <a:r>
                    <a:rPr lang="en-US" sz="2000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  <a:r>
                    <a:rPr lang="en-US" sz="2000" baseline="30000" dirty="0" smtClean="0">
                      <a:solidFill>
                        <a:schemeClr val="bg1"/>
                      </a:solidFill>
                      <a:latin typeface="Symbol" pitchFamily="18" charset="2"/>
                      <a:cs typeface="Times New Roman" pitchFamily="18" charset="0"/>
                    </a:rPr>
                    <a:t>-</a:t>
                  </a:r>
                  <a:r>
                    <a:rPr lang="en-US" sz="2000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2000" dirty="0" smtClean="0">
                    <a:solidFill>
                      <a:schemeClr val="bg1"/>
                    </a:solidFill>
                  </a:endParaRPr>
                </a:p>
                <a:p>
                  <a:pPr lvl="1"/>
                  <a:r>
                    <a:rPr lang="en-US" sz="2000" dirty="0" smtClean="0">
                      <a:solidFill>
                        <a:schemeClr val="bg1"/>
                      </a:solidFill>
                    </a:rPr>
                    <a:t>bent by magnetic field</a:t>
                  </a:r>
                </a:p>
                <a:p>
                  <a:pPr lvl="1"/>
                  <a:r>
                    <a:rPr lang="en-US" sz="2000" dirty="0">
                      <a:solidFill>
                        <a:schemeClr val="bg1"/>
                      </a:solidFill>
                    </a:rPr>
                    <a:t>a</a:t>
                  </a:r>
                  <a:r>
                    <a:rPr lang="en-US" sz="2000" dirty="0" smtClean="0">
                      <a:solidFill>
                        <a:schemeClr val="bg1"/>
                      </a:solidFill>
                    </a:rPr>
                    <a:t>stronomical backgrounds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105400" y="3424535"/>
                  <a:ext cx="5138476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28600" indent="-228600">
                    <a:buFont typeface="Arial" pitchFamily="34" charset="0"/>
                    <a:buChar char="•"/>
                  </a:pPr>
                  <a:r>
                    <a:rPr lang="en-US" sz="2000" dirty="0" smtClean="0">
                      <a:solidFill>
                        <a:schemeClr val="bg1"/>
                      </a:solidFill>
                    </a:rPr>
                    <a:t>Continuum photons, neutrinos</a:t>
                  </a:r>
                </a:p>
                <a:p>
                  <a:pPr marL="457200"/>
                  <a:r>
                    <a:rPr lang="en-US" sz="2000" i="1" dirty="0" smtClean="0">
                      <a:solidFill>
                        <a:schemeClr val="bg1"/>
                      </a:solidFill>
                      <a:latin typeface="Symbol" pitchFamily="18" charset="2"/>
                    </a:rPr>
                    <a:t>n</a:t>
                  </a:r>
                  <a:r>
                    <a:rPr lang="en-US" sz="2000" dirty="0">
                      <a:solidFill>
                        <a:schemeClr val="bg1"/>
                      </a:solidFill>
                    </a:rPr>
                    <a:t>  usually not dominant </a:t>
                  </a:r>
                  <a:r>
                    <a:rPr lang="en-US" sz="2000" dirty="0" smtClean="0">
                      <a:solidFill>
                        <a:schemeClr val="bg1"/>
                      </a:solidFill>
                    </a:rPr>
                    <a:t>channel</a:t>
                  </a:r>
                  <a:endParaRPr lang="en-US" sz="2000" baseline="30000" dirty="0" smtClean="0">
                    <a:solidFill>
                      <a:schemeClr val="bg1"/>
                    </a:solidFill>
                    <a:latin typeface="Symbol" pitchFamily="18" charset="2"/>
                  </a:endParaRPr>
                </a:p>
                <a:p>
                  <a:pPr marL="457200"/>
                  <a:r>
                    <a:rPr lang="en-US" sz="2000" dirty="0">
                      <a:solidFill>
                        <a:schemeClr val="bg1"/>
                      </a:solidFill>
                    </a:rPr>
                    <a:t>neutrinos hard to see</a:t>
                  </a:r>
                </a:p>
                <a:p>
                  <a:pPr marL="457200"/>
                  <a:r>
                    <a:rPr lang="en-US" sz="2000" dirty="0" smtClean="0">
                      <a:solidFill>
                        <a:schemeClr val="bg1"/>
                      </a:solidFill>
                    </a:rPr>
                    <a:t>background from astro. sources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105400" y="4872335"/>
                  <a:ext cx="3667992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28600" indent="-228600">
                    <a:buFont typeface="Arial" pitchFamily="34" charset="0"/>
                    <a:buChar char="•"/>
                  </a:pPr>
                  <a:r>
                    <a:rPr lang="en-US" sz="2000" dirty="0" smtClean="0">
                      <a:solidFill>
                        <a:schemeClr val="bg1"/>
                      </a:solidFill>
                    </a:rPr>
                    <a:t>Photon line</a:t>
                  </a:r>
                </a:p>
                <a:p>
                  <a:pPr marL="457200"/>
                  <a:r>
                    <a:rPr lang="en-US" sz="2000" dirty="0">
                      <a:solidFill>
                        <a:schemeClr val="bg1"/>
                      </a:solidFill>
                    </a:rPr>
                    <a:t>l</a:t>
                  </a:r>
                  <a:r>
                    <a:rPr lang="en-US" sz="2000" dirty="0" smtClean="0">
                      <a:solidFill>
                        <a:schemeClr val="bg1"/>
                      </a:solidFill>
                    </a:rPr>
                    <a:t>ow background</a:t>
                  </a:r>
                  <a:endParaRPr lang="en-US" sz="2000" dirty="0" smtClean="0">
                    <a:solidFill>
                      <a:schemeClr val="bg1"/>
                    </a:solidFill>
                    <a:latin typeface="Symbol" pitchFamily="18" charset="2"/>
                  </a:endParaRPr>
                </a:p>
                <a:p>
                  <a:pPr marL="457200"/>
                  <a:r>
                    <a:rPr lang="en-US" sz="2000" dirty="0" smtClean="0">
                      <a:solidFill>
                        <a:schemeClr val="bg1"/>
                      </a:solidFill>
                      <a:latin typeface="+mn-lt"/>
                      <a:cs typeface="Times New Roman" pitchFamily="18" charset="0"/>
                    </a:rPr>
                    <a:t>(probably) low signal</a:t>
                  </a:r>
                </a:p>
                <a:p>
                  <a:pPr marL="457200"/>
                  <a:r>
                    <a:rPr lang="en-US" sz="2000" dirty="0" smtClean="0">
                      <a:solidFill>
                        <a:schemeClr val="bg1"/>
                      </a:solidFill>
                      <a:latin typeface="+mn-lt"/>
                      <a:cs typeface="Times New Roman" pitchFamily="18" charset="0"/>
                    </a:rPr>
                    <a:t>“golden” detection channel</a:t>
                  </a:r>
                  <a:endParaRPr lang="en-US" sz="2000" dirty="0">
                    <a:solidFill>
                      <a:schemeClr val="bg1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743652" y="1981200"/>
                <a:ext cx="2073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>
                    <a:solidFill>
                      <a:schemeClr val="bg1"/>
                    </a:solidFill>
                  </a:rPr>
                  <a:t>What  to look for </a:t>
                </a:r>
                <a:endParaRPr lang="en-US" u="sng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 bwMode="auto">
            <a:xfrm>
              <a:off x="582304" y="2971800"/>
              <a:ext cx="13405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556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-17463"/>
            <a:ext cx="9144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600" b="1" kern="0" dirty="0" smtClean="0">
                <a:latin typeface="+mj-lt"/>
                <a:ea typeface="+mj-ea"/>
                <a:cs typeface="+mj-cs"/>
              </a:rPr>
              <a:t>Indirect Signals Have Come (and Gone?)</a:t>
            </a:r>
            <a:endParaRPr lang="de-DE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04" y="685800"/>
            <a:ext cx="448056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3810000"/>
            <a:ext cx="4480560" cy="2974771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97" y="3855720"/>
            <a:ext cx="4465319" cy="28918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30480" y="685800"/>
            <a:ext cx="4480560" cy="3055131"/>
            <a:chOff x="30480" y="685800"/>
            <a:chExt cx="4480560" cy="30551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" y="685800"/>
              <a:ext cx="4480560" cy="30551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98888" y="762000"/>
              <a:ext cx="15969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Chang et al, 2008</a:t>
              </a:r>
              <a:endParaRPr lang="en-US" sz="14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876800" y="6378269"/>
            <a:ext cx="39366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Han et al. (2011)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74023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Hooper &amp; Goodenough 2010</a:t>
            </a:r>
            <a:endParaRPr lang="en-US" sz="1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8100" y="655320"/>
            <a:ext cx="4457700" cy="3048000"/>
            <a:chOff x="0" y="685800"/>
            <a:chExt cx="4457700" cy="304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" t="4207" r="5556"/>
            <a:stretch/>
          </p:blipFill>
          <p:spPr>
            <a:xfrm>
              <a:off x="0" y="685800"/>
              <a:ext cx="4457700" cy="3048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828800" y="2831068"/>
              <a:ext cx="2155334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Fermi LAT: PRD 10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156" y="640080"/>
            <a:ext cx="4445644" cy="3055131"/>
            <a:chOff x="9474765" y="1672833"/>
            <a:chExt cx="4445644" cy="3055131"/>
          </a:xfrm>
        </p:grpSpPr>
        <p:sp>
          <p:nvSpPr>
            <p:cNvPr id="14" name="Rectangle 13"/>
            <p:cNvSpPr/>
            <p:nvPr/>
          </p:nvSpPr>
          <p:spPr bwMode="auto">
            <a:xfrm>
              <a:off x="9474765" y="1672833"/>
              <a:ext cx="4445644" cy="305513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400" y="1749066"/>
              <a:ext cx="4040375" cy="2902665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4876800" y="4839995"/>
            <a:ext cx="371800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Withdrawn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611692" y="678669"/>
            <a:ext cx="4445644" cy="3055131"/>
            <a:chOff x="4611692" y="678669"/>
            <a:chExt cx="4445644" cy="3055131"/>
          </a:xfrm>
        </p:grpSpPr>
        <p:grpSp>
          <p:nvGrpSpPr>
            <p:cNvPr id="26" name="Group 25"/>
            <p:cNvGrpSpPr/>
            <p:nvPr/>
          </p:nvGrpSpPr>
          <p:grpSpPr>
            <a:xfrm>
              <a:off x="4611692" y="678669"/>
              <a:ext cx="4445644" cy="3055131"/>
              <a:chOff x="50156" y="693876"/>
              <a:chExt cx="4445644" cy="3055131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50156" y="693876"/>
                <a:ext cx="4445644" cy="3055131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07"/>
              <a:stretch/>
            </p:blipFill>
            <p:spPr>
              <a:xfrm>
                <a:off x="106680" y="966053"/>
                <a:ext cx="4332766" cy="2632763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5968931" y="685800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Fermi LAT: PRL 12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98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685799"/>
            <a:ext cx="6934200" cy="6067425"/>
          </a:xfrm>
          <a:prstGeom prst="rect">
            <a:avLst/>
          </a:prstGeom>
        </p:spPr>
      </p:pic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0" y="-17463"/>
            <a:ext cx="9144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600" b="1" kern="0" dirty="0" smtClean="0">
                <a:latin typeface="+mj-lt"/>
                <a:ea typeface="+mj-ea"/>
                <a:cs typeface="+mj-cs"/>
              </a:rPr>
              <a:t>Fermi/GLAST Line</a:t>
            </a:r>
            <a:endParaRPr lang="de-DE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85800" y="28474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6159" y="6457890"/>
            <a:ext cx="2417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Weniger 1204.2797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105400" y="1402316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(3.3</a:t>
            </a:r>
            <a:r>
              <a:rPr lang="en-US" sz="1800" i="1" dirty="0" smtClean="0">
                <a:latin typeface="Symbol" pitchFamily="18" charset="2"/>
              </a:rPr>
              <a:t>s</a:t>
            </a:r>
            <a:r>
              <a:rPr lang="en-US" sz="1800" dirty="0" smtClean="0"/>
              <a:t> w/ look elsewhere)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7507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9" t="3757" b="50088"/>
          <a:stretch/>
        </p:blipFill>
        <p:spPr>
          <a:xfrm>
            <a:off x="204716" y="3852445"/>
            <a:ext cx="4519684" cy="27007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6" t="22090" r="56185" b="12490"/>
          <a:stretch/>
        </p:blipFill>
        <p:spPr>
          <a:xfrm>
            <a:off x="0" y="0"/>
            <a:ext cx="1109142" cy="419100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105400" y="2862848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00" y="645789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About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i="1" dirty="0" smtClean="0">
                <a:latin typeface="Symbol" pitchFamily="18" charset="2"/>
              </a:rPr>
              <a:t>s:</a:t>
            </a:r>
            <a:r>
              <a:rPr lang="en-US" sz="1800" dirty="0" smtClean="0">
                <a:latin typeface="Symbol" pitchFamily="18" charset="2"/>
              </a:rPr>
              <a:t> </a:t>
            </a:r>
            <a:r>
              <a:rPr lang="en-US" sz="1800" i="1" dirty="0" smtClean="0">
                <a:latin typeface="Symbol" pitchFamily="18" charset="2"/>
              </a:rPr>
              <a:t> </a:t>
            </a:r>
            <a:r>
              <a:rPr lang="en-US" sz="1800" dirty="0" smtClean="0"/>
              <a:t>Finkbeiner &amp; Su 1207.7060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t="3864" r="5810" b="21195"/>
          <a:stretch/>
        </p:blipFill>
        <p:spPr>
          <a:xfrm>
            <a:off x="4495800" y="990600"/>
            <a:ext cx="4648200" cy="4906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3435" y="1981200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ymbol" pitchFamily="18" charset="2"/>
              </a:rPr>
              <a:t>129</a:t>
            </a:r>
            <a:r>
              <a:rPr lang="en-US" sz="2000" dirty="0"/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GeV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smtClean="0">
                <a:latin typeface="Symbol" pitchFamily="18" charset="2"/>
              </a:rPr>
              <a:t>c</a:t>
            </a:r>
            <a:r>
              <a:rPr lang="en-US" sz="2000" dirty="0" smtClean="0">
                <a:latin typeface="Symbol" pitchFamily="18" charset="2"/>
              </a:rPr>
              <a:t> + </a:t>
            </a:r>
            <a:r>
              <a:rPr lang="en-US" sz="2000" i="1" dirty="0">
                <a:latin typeface="Symbol" pitchFamily="18" charset="2"/>
              </a:rPr>
              <a:t>c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smtClean="0">
                <a:latin typeface="Symbol" pitchFamily="18" charset="2"/>
                <a:sym typeface="Symbol"/>
              </a:rPr>
              <a:t> </a:t>
            </a:r>
            <a:r>
              <a:rPr lang="en-US" sz="2000" i="1" dirty="0" smtClean="0">
                <a:latin typeface="Symbol" pitchFamily="18" charset="2"/>
                <a:sym typeface="Symbol"/>
              </a:rPr>
              <a:t>g</a:t>
            </a:r>
            <a:r>
              <a:rPr lang="en-US" sz="2000" dirty="0" smtClean="0">
                <a:latin typeface="Symbol" pitchFamily="18" charset="2"/>
                <a:sym typeface="Symbol"/>
              </a:rPr>
              <a:t> + </a:t>
            </a:r>
            <a:r>
              <a:rPr lang="en-US" sz="2000" i="1" dirty="0" smtClean="0">
                <a:latin typeface="Symbol" pitchFamily="18" charset="2"/>
                <a:sym typeface="Symbol"/>
              </a:rPr>
              <a:t>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0" y="2716143"/>
            <a:ext cx="1635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Symbol" pitchFamily="18" charset="2"/>
              </a:rPr>
              <a:t>111</a:t>
            </a:r>
            <a:r>
              <a:rPr lang="en-US" sz="2000" dirty="0" smtClean="0"/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GeV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smtClean="0">
                <a:latin typeface="Symbol" pitchFamily="18" charset="2"/>
              </a:rPr>
              <a:t>c</a:t>
            </a:r>
            <a:r>
              <a:rPr lang="en-US" sz="2000" dirty="0" smtClean="0">
                <a:latin typeface="Symbol" pitchFamily="18" charset="2"/>
              </a:rPr>
              <a:t> + </a:t>
            </a:r>
            <a:r>
              <a:rPr lang="en-US" sz="2000" i="1" dirty="0">
                <a:latin typeface="Symbol" pitchFamily="18" charset="2"/>
              </a:rPr>
              <a:t>c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smtClean="0">
                <a:latin typeface="Symbol" pitchFamily="18" charset="2"/>
                <a:sym typeface="Symbol"/>
              </a:rPr>
              <a:t> </a:t>
            </a:r>
            <a:r>
              <a:rPr lang="en-US" sz="2000" i="1" dirty="0" smtClean="0">
                <a:latin typeface="Symbol" pitchFamily="18" charset="2"/>
                <a:sym typeface="Symbol"/>
              </a:rPr>
              <a:t>g </a:t>
            </a:r>
            <a:r>
              <a:rPr lang="en-US" sz="2000" dirty="0" smtClean="0">
                <a:latin typeface="Symbol" pitchFamily="18" charset="2"/>
                <a:sym typeface="Symbol"/>
              </a:rPr>
              <a:t>+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831" y="6211669"/>
            <a:ext cx="4235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Six stacked galaxy clusters: </a:t>
            </a:r>
            <a:r>
              <a:rPr lang="en-US" sz="1800" dirty="0" smtClean="0">
                <a:latin typeface="Symbol" pitchFamily="18" charset="2"/>
              </a:rPr>
              <a:t>3.2</a:t>
            </a:r>
            <a:r>
              <a:rPr lang="en-US" sz="1800" i="1" dirty="0" smtClean="0">
                <a:latin typeface="Symbol" pitchFamily="18" charset="2"/>
              </a:rPr>
              <a:t>s </a:t>
            </a:r>
            <a:r>
              <a:rPr lang="en-US" sz="1800" dirty="0"/>
              <a:t>signal </a:t>
            </a:r>
            <a:endParaRPr lang="en-US" sz="1800" i="1" dirty="0" smtClean="0">
              <a:latin typeface="Symbol" pitchFamily="18" charset="2"/>
            </a:endParaRPr>
          </a:p>
          <a:p>
            <a:pPr algn="ctr"/>
            <a:r>
              <a:rPr lang="en-US" sz="1800" dirty="0" err="1" smtClean="0"/>
              <a:t>Hektor</a:t>
            </a:r>
            <a:r>
              <a:rPr lang="en-US" sz="1800" dirty="0" smtClean="0"/>
              <a:t>, </a:t>
            </a:r>
            <a:r>
              <a:rPr lang="en-US" sz="1800" dirty="0" err="1" smtClean="0"/>
              <a:t>Raidal</a:t>
            </a:r>
            <a:r>
              <a:rPr lang="en-US" sz="1800" dirty="0" smtClean="0"/>
              <a:t>, </a:t>
            </a:r>
            <a:r>
              <a:rPr lang="en-US" sz="1800" dirty="0" err="1" smtClean="0"/>
              <a:t>Tempel</a:t>
            </a:r>
            <a:r>
              <a:rPr lang="en-US" sz="1800" dirty="0" smtClean="0"/>
              <a:t> 1207.4466 </a:t>
            </a:r>
            <a:endParaRPr lang="en-US" sz="1800" dirty="0"/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0" y="-17463"/>
            <a:ext cx="9144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600" b="1" kern="0" dirty="0" smtClean="0">
                <a:latin typeface="+mj-lt"/>
                <a:ea typeface="+mj-ea"/>
                <a:cs typeface="+mj-cs"/>
              </a:rPr>
              <a:t>Fermi/GLAST Line(s)</a:t>
            </a:r>
            <a:endParaRPr lang="de-DE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6400" y="65348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97170" y="609600"/>
            <a:ext cx="3017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</a:t>
            </a:r>
            <a:r>
              <a:rPr lang="en-US" sz="1800" dirty="0" smtClean="0"/>
              <a:t>warf stacking inconclusive Geringger-Saneth, &amp; Koushiappas 1206.0796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1" t="26667" r="29583" b="20995"/>
          <a:stretch/>
        </p:blipFill>
        <p:spPr>
          <a:xfrm>
            <a:off x="1122683" y="1530127"/>
            <a:ext cx="2683750" cy="2659314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072703"/>
              </p:ext>
            </p:extLst>
          </p:nvPr>
        </p:nvGraphicFramePr>
        <p:xfrm>
          <a:off x="4996656" y="5936125"/>
          <a:ext cx="3646489" cy="46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656" name="Equation" r:id="rId7" imgW="2197080" imgH="279360" progId="Equation.DSMT4">
                  <p:embed/>
                </p:oleObj>
              </mc:Choice>
              <mc:Fallback>
                <p:oleObj name="Equation" r:id="rId7" imgW="2197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96656" y="5936125"/>
                        <a:ext cx="3646489" cy="46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7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-17463"/>
            <a:ext cx="9144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600" b="1" kern="0" dirty="0" smtClean="0">
                <a:latin typeface="+mj-lt"/>
                <a:ea typeface="+mj-ea"/>
                <a:cs typeface="+mj-cs"/>
              </a:rPr>
              <a:t>Fermi/GLAST Line(s)</a:t>
            </a:r>
            <a:endParaRPr lang="de-DE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5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17084" r="24217" b="45815"/>
          <a:stretch/>
        </p:blipFill>
        <p:spPr bwMode="auto">
          <a:xfrm>
            <a:off x="399196" y="1188720"/>
            <a:ext cx="5257800" cy="227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0" t="57816" r="31049" b="23801"/>
          <a:stretch/>
        </p:blipFill>
        <p:spPr bwMode="auto">
          <a:xfrm>
            <a:off x="5347626" y="1295400"/>
            <a:ext cx="3567774" cy="104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8579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WIMP−charged particle coupling </a:t>
            </a:r>
            <a:r>
              <a:rPr lang="en-US" sz="2000" dirty="0" smtClean="0">
                <a:sym typeface="Symbol"/>
              </a:rPr>
              <a:t> decays to </a:t>
            </a:r>
            <a:r>
              <a:rPr lang="en-US" sz="2000" i="1" dirty="0" smtClean="0">
                <a:latin typeface="Symbol" pitchFamily="18" charset="2"/>
                <a:sym typeface="Symbol"/>
              </a:rPr>
              <a:t>g g  </a:t>
            </a:r>
            <a:r>
              <a:rPr lang="en-US" sz="2000" dirty="0" smtClean="0">
                <a:latin typeface="Symbol" pitchFamily="18" charset="2"/>
                <a:sym typeface="Symbol"/>
              </a:rPr>
              <a:t>+ </a:t>
            </a:r>
            <a:r>
              <a:rPr lang="en-US" sz="2000" i="1" dirty="0" smtClean="0">
                <a:latin typeface="Symbol" pitchFamily="18" charset="2"/>
                <a:sym typeface="Symbol"/>
              </a:rPr>
              <a:t>g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Z </a:t>
            </a:r>
            <a:r>
              <a:rPr lang="en-US" sz="2000" dirty="0" smtClean="0">
                <a:latin typeface="Symbol" pitchFamily="18" charset="2"/>
                <a:sym typeface="Symbol"/>
              </a:rPr>
              <a:t>+</a:t>
            </a:r>
            <a:r>
              <a:rPr lang="en-US" sz="2000" i="1" dirty="0" smtClean="0">
                <a:latin typeface="Symbol" pitchFamily="18" charset="2"/>
                <a:sym typeface="Symbol"/>
              </a:rPr>
              <a:t>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ZZ</a:t>
            </a:r>
            <a:r>
              <a:rPr lang="en-US" sz="2000" i="1" dirty="0" smtClean="0">
                <a:latin typeface="Symbol" pitchFamily="18" charset="2"/>
                <a:sym typeface="Symbol"/>
              </a:rPr>
              <a:t> </a:t>
            </a:r>
            <a:r>
              <a:rPr lang="en-US" sz="2000" dirty="0" smtClean="0">
                <a:latin typeface="Symbol" pitchFamily="18" charset="2"/>
                <a:sym typeface="Symbol"/>
              </a:rPr>
              <a:t>+ ..</a:t>
            </a:r>
            <a:r>
              <a:rPr lang="en-US" sz="2000" dirty="0" smtClean="0">
                <a:latin typeface="+mn-lt"/>
                <a:sym typeface="Symbol"/>
              </a:rPr>
              <a:t>.).</a:t>
            </a:r>
            <a:endParaRPr lang="en-US" sz="2000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5" t="76199" r="31049" b="5417"/>
          <a:stretch/>
        </p:blipFill>
        <p:spPr bwMode="auto">
          <a:xfrm>
            <a:off x="5347626" y="2396587"/>
            <a:ext cx="3038944" cy="104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03530" y="2565674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Bergstrom</a:t>
            </a:r>
          </a:p>
          <a:p>
            <a:r>
              <a:rPr lang="en-US" sz="1800" dirty="0" smtClean="0"/>
              <a:t> &amp; Ullio 97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483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But also decays at tree-level to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aseline="30000" dirty="0" smtClean="0">
                <a:latin typeface="Symbol" pitchFamily="18" charset="2"/>
              </a:rPr>
              <a:t>+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aseline="30000" dirty="0" smtClean="0">
                <a:latin typeface="Symbol" pitchFamily="18" charset="2"/>
              </a:rPr>
              <a:t>-</a:t>
            </a:r>
            <a:r>
              <a:rPr lang="en-US" sz="2000" dirty="0" smtClean="0"/>
              <a:t>, quarks, …, producing “continuum” </a:t>
            </a:r>
            <a:r>
              <a:rPr lang="en-US" sz="2000" i="1" dirty="0" smtClean="0">
                <a:latin typeface="Symbol" pitchFamily="18" charset="2"/>
              </a:rPr>
              <a:t>g </a:t>
            </a:r>
            <a:r>
              <a:rPr lang="en-US" sz="2000" dirty="0" smtClean="0"/>
              <a:t>-ray background.  Loop smaller than tree by </a:t>
            </a:r>
            <a:r>
              <a:rPr lang="en-US" sz="2000" dirty="0" smtClean="0">
                <a:sym typeface="Euclid Math One"/>
              </a:rPr>
              <a:t>(</a:t>
            </a:r>
            <a:r>
              <a:rPr lang="en-US" sz="2000" i="1" dirty="0" smtClean="0">
                <a:latin typeface="Symbol" pitchFamily="18" charset="2"/>
                <a:sym typeface="Euclid Math One"/>
              </a:rPr>
              <a:t>a </a:t>
            </a:r>
            <a:r>
              <a:rPr lang="en-US" sz="2000" baseline="30000" dirty="0" smtClean="0">
                <a:latin typeface="Symbol" pitchFamily="18" charset="2"/>
                <a:sym typeface="Euclid Math One"/>
              </a:rPr>
              <a:t>2</a:t>
            </a:r>
            <a:r>
              <a:rPr lang="en-US" sz="2000" dirty="0" smtClean="0">
                <a:latin typeface="Symbol" pitchFamily="18" charset="2"/>
                <a:sym typeface="Euclid Math One"/>
              </a:rPr>
              <a:t>/4</a:t>
            </a:r>
            <a:r>
              <a:rPr lang="en-US" sz="2000" i="1" dirty="0" smtClean="0">
                <a:latin typeface="Symbol" pitchFamily="18" charset="2"/>
                <a:sym typeface="Euclid Math One"/>
              </a:rPr>
              <a:t>p</a:t>
            </a:r>
            <a:r>
              <a:rPr lang="en-US" sz="2000" dirty="0" smtClean="0">
                <a:sym typeface="Euclid Math One"/>
              </a:rPr>
              <a:t>).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0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810" name="Picture 2" descr="lcdmsat1"/>
          <p:cNvPicPr>
            <a:picLocks noChangeAspect="1" noChangeArrowheads="1"/>
          </p:cNvPicPr>
          <p:nvPr/>
        </p:nvPicPr>
        <p:blipFill>
          <a:blip r:embed="rId2" cstate="print"/>
          <a:srcRect r="2809"/>
          <a:stretch>
            <a:fillRect/>
          </a:stretch>
        </p:blipFill>
        <p:spPr bwMode="auto">
          <a:xfrm>
            <a:off x="1181100" y="76200"/>
            <a:ext cx="6591300" cy="677386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524646" y="6581001"/>
            <a:ext cx="161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dirty="0" smtClean="0">
                <a:solidFill>
                  <a:schemeClr val="bg1"/>
                </a:solidFill>
              </a:rPr>
              <a:t>Image: Navarro et al.</a:t>
            </a:r>
            <a:endParaRPr lang="en-US" sz="1200" b="0" i="1" dirty="0">
              <a:solidFill>
                <a:schemeClr val="bg1"/>
              </a:solidFill>
            </a:endParaRPr>
          </a:p>
        </p:txBody>
      </p:sp>
      <p:pic>
        <p:nvPicPr>
          <p:cNvPr id="16" name="Picture 2" descr="http://images.astronet.ru/pubd/2007/05/29/0001222201/m81_hst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9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3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5" t="23691" r="8095" b="8604"/>
          <a:stretch/>
        </p:blipFill>
        <p:spPr>
          <a:xfrm>
            <a:off x="0" y="76029"/>
            <a:ext cx="9183993" cy="6705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4448" y="7602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r>
              <a:rPr lang="en-US" sz="2000" dirty="0" smtClean="0"/>
              <a:t>rom </a:t>
            </a:r>
            <a:r>
              <a:rPr lang="en-US" sz="2000" dirty="0" err="1" smtClean="0"/>
              <a:t>Seigel</a:t>
            </a:r>
            <a:r>
              <a:rPr lang="en-US" sz="2000" dirty="0" smtClean="0"/>
              <a:t>-Gaskins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851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-17463"/>
            <a:ext cx="9144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600" b="1" kern="0" dirty="0" smtClean="0">
                <a:latin typeface="+mj-lt"/>
                <a:ea typeface="+mj-ea"/>
                <a:cs typeface="+mj-cs"/>
              </a:rPr>
              <a:t>Fermi/GLAST Line(s)</a:t>
            </a:r>
            <a:endParaRPr lang="de-DE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5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17084" r="24217" b="45815"/>
          <a:stretch/>
        </p:blipFill>
        <p:spPr bwMode="auto">
          <a:xfrm>
            <a:off x="399196" y="1188720"/>
            <a:ext cx="5257800" cy="227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0" t="57816" r="31049" b="23801"/>
          <a:stretch/>
        </p:blipFill>
        <p:spPr bwMode="auto">
          <a:xfrm>
            <a:off x="5347626" y="1295400"/>
            <a:ext cx="3567774" cy="104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8579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WIMP−charged particle coupling </a:t>
            </a:r>
            <a:r>
              <a:rPr lang="en-US" sz="2000" dirty="0" smtClean="0">
                <a:sym typeface="Symbol"/>
              </a:rPr>
              <a:t> decays to </a:t>
            </a:r>
            <a:r>
              <a:rPr lang="en-US" sz="2000" i="1" dirty="0" smtClean="0">
                <a:latin typeface="Symbol" pitchFamily="18" charset="2"/>
                <a:sym typeface="Symbol"/>
              </a:rPr>
              <a:t>g g  </a:t>
            </a:r>
            <a:r>
              <a:rPr lang="en-US" sz="2000" dirty="0" smtClean="0">
                <a:latin typeface="Symbol" pitchFamily="18" charset="2"/>
                <a:sym typeface="Symbol"/>
              </a:rPr>
              <a:t>+ </a:t>
            </a:r>
            <a:r>
              <a:rPr lang="en-US" sz="2000" i="1" dirty="0" smtClean="0">
                <a:latin typeface="Symbol" pitchFamily="18" charset="2"/>
                <a:sym typeface="Symbol"/>
              </a:rPr>
              <a:t>g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Z </a:t>
            </a:r>
            <a:r>
              <a:rPr lang="en-US" sz="2000" dirty="0" smtClean="0">
                <a:latin typeface="Symbol" pitchFamily="18" charset="2"/>
                <a:sym typeface="Symbol"/>
              </a:rPr>
              <a:t>+</a:t>
            </a:r>
            <a:r>
              <a:rPr lang="en-US" sz="2000" i="1" dirty="0" smtClean="0">
                <a:latin typeface="Symbol" pitchFamily="18" charset="2"/>
                <a:sym typeface="Symbol"/>
              </a:rPr>
              <a:t>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ZZ</a:t>
            </a:r>
            <a:r>
              <a:rPr lang="en-US" sz="2000" i="1" dirty="0" smtClean="0">
                <a:latin typeface="Symbol" pitchFamily="18" charset="2"/>
                <a:sym typeface="Symbol"/>
              </a:rPr>
              <a:t> </a:t>
            </a:r>
            <a:r>
              <a:rPr lang="en-US" sz="2000" dirty="0" smtClean="0">
                <a:latin typeface="Symbol" pitchFamily="18" charset="2"/>
                <a:sym typeface="Symbol"/>
              </a:rPr>
              <a:t>+ ..</a:t>
            </a:r>
            <a:r>
              <a:rPr lang="en-US" sz="2000" dirty="0" smtClean="0">
                <a:latin typeface="+mn-lt"/>
                <a:sym typeface="Symbol"/>
              </a:rPr>
              <a:t>.).</a:t>
            </a:r>
            <a:endParaRPr lang="en-US" sz="2000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5" t="76199" r="31049" b="5417"/>
          <a:stretch/>
        </p:blipFill>
        <p:spPr bwMode="auto">
          <a:xfrm>
            <a:off x="5347626" y="2396587"/>
            <a:ext cx="3038944" cy="104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03530" y="2565674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Bergstrom</a:t>
            </a:r>
          </a:p>
          <a:p>
            <a:r>
              <a:rPr lang="en-US" sz="1800" dirty="0" smtClean="0"/>
              <a:t> &amp; Ullio 97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483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But also decays at tree-level to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aseline="30000" dirty="0" smtClean="0">
                <a:latin typeface="Symbol" pitchFamily="18" charset="2"/>
              </a:rPr>
              <a:t>+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aseline="30000" dirty="0" smtClean="0">
                <a:latin typeface="Symbol" pitchFamily="18" charset="2"/>
              </a:rPr>
              <a:t>-</a:t>
            </a:r>
            <a:r>
              <a:rPr lang="en-US" sz="2000" dirty="0" smtClean="0"/>
              <a:t>, quarks, …, producing “continuum” </a:t>
            </a:r>
            <a:r>
              <a:rPr lang="en-US" sz="2000" i="1" dirty="0" smtClean="0">
                <a:latin typeface="Symbol" pitchFamily="18" charset="2"/>
              </a:rPr>
              <a:t>g </a:t>
            </a:r>
            <a:r>
              <a:rPr lang="en-US" sz="2000" dirty="0" smtClean="0"/>
              <a:t>-ray background.  Loop smaller than tree by </a:t>
            </a:r>
            <a:r>
              <a:rPr lang="en-US" sz="2000" dirty="0" smtClean="0">
                <a:sym typeface="Euclid Math One"/>
              </a:rPr>
              <a:t>(</a:t>
            </a:r>
            <a:r>
              <a:rPr lang="en-US" sz="2000" i="1" dirty="0" smtClean="0">
                <a:latin typeface="Symbol" pitchFamily="18" charset="2"/>
                <a:sym typeface="Euclid Math One"/>
              </a:rPr>
              <a:t>a </a:t>
            </a:r>
            <a:r>
              <a:rPr lang="en-US" sz="2000" baseline="30000" dirty="0" smtClean="0">
                <a:latin typeface="Symbol" pitchFamily="18" charset="2"/>
                <a:sym typeface="Euclid Math One"/>
              </a:rPr>
              <a:t>2</a:t>
            </a:r>
            <a:r>
              <a:rPr lang="en-US" sz="2000" dirty="0" smtClean="0">
                <a:latin typeface="Symbol" pitchFamily="18" charset="2"/>
                <a:sym typeface="Euclid Math One"/>
              </a:rPr>
              <a:t>/4</a:t>
            </a:r>
            <a:r>
              <a:rPr lang="en-US" sz="2000" i="1" dirty="0" smtClean="0">
                <a:latin typeface="Symbol" pitchFamily="18" charset="2"/>
                <a:sym typeface="Euclid Math One"/>
              </a:rPr>
              <a:t>p</a:t>
            </a:r>
            <a:r>
              <a:rPr lang="en-US" sz="2000" dirty="0" smtClean="0">
                <a:sym typeface="Euclid Math One"/>
              </a:rPr>
              <a:t>).</a:t>
            </a:r>
            <a:endParaRPr lang="en-US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63864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Inner bremsstrahlung also produces </a:t>
            </a:r>
            <a:r>
              <a:rPr lang="en-US" sz="2000" i="1" dirty="0">
                <a:latin typeface="Symbol" pitchFamily="18" charset="2"/>
              </a:rPr>
              <a:t>g </a:t>
            </a:r>
            <a:r>
              <a:rPr lang="en-US" sz="2000" dirty="0" smtClean="0"/>
              <a:t>’s, only suppressed </a:t>
            </a:r>
            <a:r>
              <a:rPr lang="en-US" sz="2000" dirty="0">
                <a:sym typeface="Euclid Math One"/>
              </a:rPr>
              <a:t>(</a:t>
            </a:r>
            <a:r>
              <a:rPr lang="en-US" sz="2000" i="1" dirty="0" smtClean="0">
                <a:latin typeface="Symbol" pitchFamily="18" charset="2"/>
                <a:sym typeface="Euclid Math One"/>
              </a:rPr>
              <a:t>a</a:t>
            </a:r>
            <a:r>
              <a:rPr lang="en-US" sz="2000" dirty="0" smtClean="0">
                <a:sym typeface="Euclid Math One"/>
              </a:rPr>
              <a:t>).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21476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Continuum constrained by observations, BR(</a:t>
            </a:r>
            <a:r>
              <a:rPr lang="en-US" sz="2000" i="1" dirty="0" smtClean="0">
                <a:latin typeface="Symbol" pitchFamily="18" charset="2"/>
                <a:sym typeface="Symbol"/>
              </a:rPr>
              <a:t>g g</a:t>
            </a:r>
            <a:r>
              <a:rPr lang="en-US" sz="2000" dirty="0" smtClean="0">
                <a:latin typeface="+mn-lt"/>
                <a:sym typeface="Symbol"/>
              </a:rPr>
              <a:t>)</a:t>
            </a:r>
            <a:r>
              <a:rPr lang="en-US" sz="2000" dirty="0" smtClean="0"/>
              <a:t>  must be </a:t>
            </a:r>
            <a:r>
              <a:rPr lang="en-US" sz="2000" dirty="0" smtClean="0">
                <a:sym typeface="Euclid Math One"/>
              </a:rPr>
              <a:t>(</a:t>
            </a:r>
            <a:r>
              <a:rPr lang="en-US" sz="2000" dirty="0" smtClean="0">
                <a:latin typeface="Symbol" pitchFamily="18" charset="2"/>
                <a:sym typeface="Euclid Math One"/>
              </a:rPr>
              <a:t>1</a:t>
            </a:r>
            <a:r>
              <a:rPr lang="en-US" sz="2000" dirty="0" smtClean="0">
                <a:sym typeface="Euclid Math One"/>
              </a:rPr>
              <a:t>)</a:t>
            </a:r>
            <a:r>
              <a:rPr lang="en-US" sz="2000" dirty="0" smtClean="0"/>
              <a:t>.</a:t>
            </a:r>
            <a:endParaRPr lang="en-US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06252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Models with no tree-level annihilation:  </a:t>
            </a:r>
            <a:r>
              <a:rPr lang="en-US" sz="2000" i="1" dirty="0" smtClean="0"/>
              <a:t>e.g</a:t>
            </a:r>
            <a:r>
              <a:rPr lang="en-US" sz="2000" i="1" dirty="0"/>
              <a:t>., </a:t>
            </a:r>
            <a:r>
              <a:rPr lang="en-US" sz="2000" dirty="0"/>
              <a:t>Jackson </a:t>
            </a:r>
            <a:r>
              <a:rPr lang="en-US" sz="2000" i="1" dirty="0"/>
              <a:t>et al</a:t>
            </a:r>
            <a:r>
              <a:rPr lang="en-US" sz="2000" dirty="0" smtClean="0"/>
              <a:t>. 0912.0004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486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Could take effective field theory approach (in progress w/ Liantao Wang and Jingyuan Chen; also Tait </a:t>
            </a:r>
            <a:r>
              <a:rPr lang="en-US" sz="2000" i="1" dirty="0" smtClean="0"/>
              <a:t>et al</a:t>
            </a:r>
            <a:r>
              <a:rPr lang="en-US" sz="2000" dirty="0" smtClean="0"/>
              <a:t>.), </a:t>
            </a:r>
          </a:p>
          <a:p>
            <a:pPr marL="231775"/>
            <a:r>
              <a:rPr lang="en-US" sz="2000" dirty="0"/>
              <a:t>e.g., 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pitchFamily="18" charset="2"/>
              </a:rPr>
              <a:t>L</a:t>
            </a:r>
            <a:r>
              <a:rPr lang="en-US" sz="2000" baseline="30000" dirty="0" smtClean="0">
                <a:latin typeface="Symbol" pitchFamily="18" charset="2"/>
              </a:rPr>
              <a:t>-4 </a:t>
            </a:r>
            <a:r>
              <a:rPr lang="en-US" sz="2000" i="1" dirty="0" smtClean="0">
                <a:latin typeface="Symbol" pitchFamily="18" charset="2"/>
              </a:rPr>
              <a:t>c </a:t>
            </a:r>
            <a:r>
              <a:rPr lang="en-US" sz="2000" i="1" dirty="0">
                <a:latin typeface="Symbol" pitchFamily="18" charset="2"/>
              </a:rPr>
              <a:t>g</a:t>
            </a:r>
            <a:r>
              <a:rPr lang="en-US" sz="2000" i="1" baseline="-25000" dirty="0">
                <a:latin typeface="Symbol" pitchFamily="18" charset="2"/>
              </a:rPr>
              <a:t>m </a:t>
            </a:r>
            <a:r>
              <a:rPr lang="en-US" sz="2000" i="1" dirty="0" smtClean="0">
                <a:latin typeface="Symbol" pitchFamily="18" charset="2"/>
              </a:rPr>
              <a:t>g </a:t>
            </a:r>
            <a:r>
              <a:rPr lang="en-US" sz="2000" baseline="30000" dirty="0" smtClean="0">
                <a:latin typeface="Symbol" pitchFamily="18" charset="2"/>
              </a:rPr>
              <a:t>5</a:t>
            </a:r>
            <a:r>
              <a:rPr lang="en-US" sz="2000" i="1" dirty="0" smtClean="0">
                <a:latin typeface="Symbol" pitchFamily="18" charset="2"/>
              </a:rPr>
              <a:t>c 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30000" dirty="0">
                <a:latin typeface="Symbol" pitchFamily="18" charset="2"/>
              </a:rPr>
              <a:t>ma  </a:t>
            </a:r>
            <a:r>
              <a:rPr lang="en-US" sz="2000" dirty="0">
                <a:latin typeface="Symbol" pitchFamily="18" charset="2"/>
              </a:rPr>
              <a:t>F</a:t>
            </a:r>
            <a:r>
              <a:rPr lang="en-US" sz="2000" baseline="30000" dirty="0">
                <a:latin typeface="Times New Roman"/>
                <a:cs typeface="Times New Roman"/>
              </a:rPr>
              <a:t>†</a:t>
            </a:r>
            <a:r>
              <a:rPr lang="en-US" sz="2000" i="1" dirty="0">
                <a:latin typeface="Times New Roman"/>
                <a:cs typeface="Times New Roman"/>
              </a:rPr>
              <a:t> D</a:t>
            </a:r>
            <a:r>
              <a:rPr lang="en-US" sz="2000" i="1" baseline="-25000" dirty="0">
                <a:latin typeface="Symbol" pitchFamily="18" charset="2"/>
                <a:cs typeface="Times New Roman"/>
              </a:rPr>
              <a:t>a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Symbol" pitchFamily="18" charset="2"/>
                <a:cs typeface="Times New Roman"/>
              </a:rPr>
              <a:t>F</a:t>
            </a:r>
            <a:endParaRPr lang="en-US" sz="2000" dirty="0">
              <a:latin typeface="Symbol" pitchFamily="18" charset="2"/>
            </a:endParaRPr>
          </a:p>
          <a:p>
            <a:pPr marL="231775" indent="-231775">
              <a:buFont typeface="Arial" pitchFamily="34" charset="0"/>
              <a:buChar char="•"/>
            </a:pPr>
            <a:endParaRPr lang="en-US" sz="2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114800" y="5840343"/>
            <a:ext cx="2743200" cy="1017657"/>
            <a:chOff x="4114800" y="5840343"/>
            <a:chExt cx="2743200" cy="1017657"/>
          </a:xfrm>
        </p:grpSpPr>
        <p:grpSp>
          <p:nvGrpSpPr>
            <p:cNvPr id="28" name="Group 27"/>
            <p:cNvGrpSpPr/>
            <p:nvPr/>
          </p:nvGrpSpPr>
          <p:grpSpPr>
            <a:xfrm>
              <a:off x="4419497" y="6019800"/>
              <a:ext cx="1371703" cy="710253"/>
              <a:chOff x="3306521" y="5922028"/>
              <a:chExt cx="1371703" cy="71025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63" t="69837" r="20815" b="12923"/>
              <a:stretch/>
            </p:blipFill>
            <p:spPr>
              <a:xfrm rot="20479048">
                <a:off x="4100806" y="6025074"/>
                <a:ext cx="577418" cy="198687"/>
              </a:xfrm>
              <a:prstGeom prst="rect">
                <a:avLst/>
              </a:prstGeom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3306521" y="5922028"/>
                <a:ext cx="1265479" cy="710253"/>
                <a:chOff x="5733196" y="6214849"/>
                <a:chExt cx="1265479" cy="710253"/>
              </a:xfrm>
            </p:grpSpPr>
            <p:sp>
              <p:nvSpPr>
                <p:cNvPr id="17" name="Oval 16"/>
                <p:cNvSpPr/>
                <p:nvPr/>
              </p:nvSpPr>
              <p:spPr bwMode="auto">
                <a:xfrm>
                  <a:off x="6236675" y="6362700"/>
                  <a:ext cx="381000" cy="381000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 bwMode="auto">
                <a:xfrm>
                  <a:off x="5783021" y="6214849"/>
                  <a:ext cx="1215654" cy="71025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" name="Straight Connector 22"/>
                <p:cNvCxnSpPr/>
                <p:nvPr/>
              </p:nvCxnSpPr>
              <p:spPr bwMode="auto">
                <a:xfrm rot="-1800000">
                  <a:off x="5733196" y="6739151"/>
                  <a:ext cx="743804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29" name="TextBox 28"/>
            <p:cNvSpPr txBox="1"/>
            <p:nvPr/>
          </p:nvSpPr>
          <p:spPr>
            <a:xfrm>
              <a:off x="4116340" y="5840343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pitchFamily="18" charset="2"/>
                </a:rPr>
                <a:t>c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14800" y="6324600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pitchFamily="18" charset="2"/>
                </a:rPr>
                <a:t>c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84696" y="5867400"/>
              <a:ext cx="31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Symbol" pitchFamily="18" charset="2"/>
                </a:rPr>
                <a:t>g</a:t>
              </a:r>
              <a:endParaRPr lang="en-US" i="1" dirty="0">
                <a:latin typeface="Symbol" pitchFamily="18" charset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67637" y="6396335"/>
              <a:ext cx="1090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Symbol" pitchFamily="18" charset="2"/>
                </a:rPr>
                <a:t>g</a:t>
              </a:r>
              <a:r>
                <a:rPr lang="en-US" dirty="0" smtClean="0">
                  <a:latin typeface="Symbol" pitchFamily="18" charset="2"/>
                </a:rPr>
                <a:t> , 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1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-17463"/>
            <a:ext cx="9144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600" b="1" kern="0" dirty="0" smtClean="0">
                <a:latin typeface="+mj-lt"/>
                <a:ea typeface="+mj-ea"/>
                <a:cs typeface="+mj-cs"/>
              </a:rPr>
              <a:t>Fermi/GLAST Line(s)</a:t>
            </a:r>
            <a:endParaRPr lang="de-DE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6568" r="4482" b="6467"/>
          <a:stretch/>
        </p:blipFill>
        <p:spPr>
          <a:xfrm>
            <a:off x="4953000" y="715371"/>
            <a:ext cx="3736975" cy="27589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46146" name="Picture 2" descr="http://hep.ph.liv.ac.uk/~green/cta/CTApic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95275"/>
            <a:ext cx="3736975" cy="280273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63373" y="6517157"/>
            <a:ext cx="3316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Cherenkov Telescope Array</a:t>
            </a:r>
            <a:endParaRPr lang="en-US" sz="2000" baseline="300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715371"/>
            <a:ext cx="2774761" cy="34314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77979" y="4112962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Fermi/GLAST</a:t>
            </a:r>
            <a:endParaRPr lang="en-US" sz="2000" baseline="30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481246" y="6517157"/>
            <a:ext cx="191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HESS-II </a:t>
            </a:r>
            <a:r>
              <a:rPr lang="en-US" sz="2000" dirty="0" smtClean="0">
                <a:latin typeface="Symbol" pitchFamily="18" charset="2"/>
                <a:cs typeface="Times New Roman" pitchFamily="18" charset="0"/>
              </a:rPr>
              <a:t>600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aseline="30000" dirty="0" smtClean="0">
                <a:latin typeface="Symbol" pitchFamily="18" charset="2"/>
              </a:rPr>
              <a:t>2</a:t>
            </a:r>
            <a:endParaRPr lang="en-US" sz="2000" baseline="30000" dirty="0" smtClean="0"/>
          </a:p>
        </p:txBody>
      </p:sp>
      <p:pic>
        <p:nvPicPr>
          <p:cNvPr id="64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8" t="38806" r="29722" b="28763"/>
          <a:stretch/>
        </p:blipFill>
        <p:spPr bwMode="auto">
          <a:xfrm>
            <a:off x="76200" y="4728053"/>
            <a:ext cx="4724399" cy="17699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0371" y="3119440"/>
            <a:ext cx="12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TANSUO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1.bp.blogspot.com/-cdqWqWRUlLg/TaOCFoSRsmI/AAAAAAAAACw/lOFyivYvkoU/s1600/american-fla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1571" r="89310"/>
          <a:stretch/>
        </p:blipFill>
        <p:spPr bwMode="auto">
          <a:xfrm>
            <a:off x="76200" y="257682"/>
            <a:ext cx="548027" cy="477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 bwMode="auto">
          <a:xfrm rot="21540000">
            <a:off x="350347" y="725779"/>
            <a:ext cx="3888649" cy="2322489"/>
          </a:xfrm>
          <a:custGeom>
            <a:avLst/>
            <a:gdLst>
              <a:gd name="connsiteX0" fmla="*/ 0 w 3888649"/>
              <a:gd name="connsiteY0" fmla="*/ 80010 h 2322489"/>
              <a:gd name="connsiteX1" fmla="*/ 57150 w 3888649"/>
              <a:gd name="connsiteY1" fmla="*/ 91440 h 2322489"/>
              <a:gd name="connsiteX2" fmla="*/ 91440 w 3888649"/>
              <a:gd name="connsiteY2" fmla="*/ 102870 h 2322489"/>
              <a:gd name="connsiteX3" fmla="*/ 160020 w 3888649"/>
              <a:gd name="connsiteY3" fmla="*/ 80010 h 2322489"/>
              <a:gd name="connsiteX4" fmla="*/ 217170 w 3888649"/>
              <a:gd name="connsiteY4" fmla="*/ 68580 h 2322489"/>
              <a:gd name="connsiteX5" fmla="*/ 354330 w 3888649"/>
              <a:gd name="connsiteY5" fmla="*/ 45720 h 2322489"/>
              <a:gd name="connsiteX6" fmla="*/ 388620 w 3888649"/>
              <a:gd name="connsiteY6" fmla="*/ 34290 h 2322489"/>
              <a:gd name="connsiteX7" fmla="*/ 640080 w 3888649"/>
              <a:gd name="connsiteY7" fmla="*/ 11430 h 2322489"/>
              <a:gd name="connsiteX8" fmla="*/ 1085850 w 3888649"/>
              <a:gd name="connsiteY8" fmla="*/ 11430 h 2322489"/>
              <a:gd name="connsiteX9" fmla="*/ 1120140 w 3888649"/>
              <a:gd name="connsiteY9" fmla="*/ 0 h 2322489"/>
              <a:gd name="connsiteX10" fmla="*/ 1428750 w 3888649"/>
              <a:gd name="connsiteY10" fmla="*/ 22860 h 2322489"/>
              <a:gd name="connsiteX11" fmla="*/ 1520190 w 3888649"/>
              <a:gd name="connsiteY11" fmla="*/ 45720 h 2322489"/>
              <a:gd name="connsiteX12" fmla="*/ 1565910 w 3888649"/>
              <a:gd name="connsiteY12" fmla="*/ 68580 h 2322489"/>
              <a:gd name="connsiteX13" fmla="*/ 1634490 w 3888649"/>
              <a:gd name="connsiteY13" fmla="*/ 91440 h 2322489"/>
              <a:gd name="connsiteX14" fmla="*/ 1668780 w 3888649"/>
              <a:gd name="connsiteY14" fmla="*/ 102870 h 2322489"/>
              <a:gd name="connsiteX15" fmla="*/ 1714500 w 3888649"/>
              <a:gd name="connsiteY15" fmla="*/ 125730 h 2322489"/>
              <a:gd name="connsiteX16" fmla="*/ 1828800 w 3888649"/>
              <a:gd name="connsiteY16" fmla="*/ 160020 h 2322489"/>
              <a:gd name="connsiteX17" fmla="*/ 1908810 w 3888649"/>
              <a:gd name="connsiteY17" fmla="*/ 182880 h 2322489"/>
              <a:gd name="connsiteX18" fmla="*/ 2457450 w 3888649"/>
              <a:gd name="connsiteY18" fmla="*/ 205740 h 2322489"/>
              <a:gd name="connsiteX19" fmla="*/ 2708910 w 3888649"/>
              <a:gd name="connsiteY19" fmla="*/ 217170 h 2322489"/>
              <a:gd name="connsiteX20" fmla="*/ 3017520 w 3888649"/>
              <a:gd name="connsiteY20" fmla="*/ 228600 h 2322489"/>
              <a:gd name="connsiteX21" fmla="*/ 3097530 w 3888649"/>
              <a:gd name="connsiteY21" fmla="*/ 217170 h 2322489"/>
              <a:gd name="connsiteX22" fmla="*/ 3131820 w 3888649"/>
              <a:gd name="connsiteY22" fmla="*/ 205740 h 2322489"/>
              <a:gd name="connsiteX23" fmla="*/ 3291840 w 3888649"/>
              <a:gd name="connsiteY23" fmla="*/ 194310 h 2322489"/>
              <a:gd name="connsiteX24" fmla="*/ 3360420 w 3888649"/>
              <a:gd name="connsiteY24" fmla="*/ 182880 h 2322489"/>
              <a:gd name="connsiteX25" fmla="*/ 3417570 w 3888649"/>
              <a:gd name="connsiteY25" fmla="*/ 171450 h 2322489"/>
              <a:gd name="connsiteX26" fmla="*/ 3486150 w 3888649"/>
              <a:gd name="connsiteY26" fmla="*/ 182880 h 2322489"/>
              <a:gd name="connsiteX27" fmla="*/ 3474720 w 3888649"/>
              <a:gd name="connsiteY27" fmla="*/ 502920 h 2322489"/>
              <a:gd name="connsiteX28" fmla="*/ 3451860 w 3888649"/>
              <a:gd name="connsiteY28" fmla="*/ 651510 h 2322489"/>
              <a:gd name="connsiteX29" fmla="*/ 3440430 w 3888649"/>
              <a:gd name="connsiteY29" fmla="*/ 685800 h 2322489"/>
              <a:gd name="connsiteX30" fmla="*/ 3429000 w 3888649"/>
              <a:gd name="connsiteY30" fmla="*/ 731520 h 2322489"/>
              <a:gd name="connsiteX31" fmla="*/ 3440430 w 3888649"/>
              <a:gd name="connsiteY31" fmla="*/ 971550 h 2322489"/>
              <a:gd name="connsiteX32" fmla="*/ 3486150 w 3888649"/>
              <a:gd name="connsiteY32" fmla="*/ 1074420 h 2322489"/>
              <a:gd name="connsiteX33" fmla="*/ 3509010 w 3888649"/>
              <a:gd name="connsiteY33" fmla="*/ 1154430 h 2322489"/>
              <a:gd name="connsiteX34" fmla="*/ 3577590 w 3888649"/>
              <a:gd name="connsiteY34" fmla="*/ 1291590 h 2322489"/>
              <a:gd name="connsiteX35" fmla="*/ 3646170 w 3888649"/>
              <a:gd name="connsiteY35" fmla="*/ 1360170 h 2322489"/>
              <a:gd name="connsiteX36" fmla="*/ 3680460 w 3888649"/>
              <a:gd name="connsiteY36" fmla="*/ 1428750 h 2322489"/>
              <a:gd name="connsiteX37" fmla="*/ 3703320 w 3888649"/>
              <a:gd name="connsiteY37" fmla="*/ 1497330 h 2322489"/>
              <a:gd name="connsiteX38" fmla="*/ 3749040 w 3888649"/>
              <a:gd name="connsiteY38" fmla="*/ 1565910 h 2322489"/>
              <a:gd name="connsiteX39" fmla="*/ 3771900 w 3888649"/>
              <a:gd name="connsiteY39" fmla="*/ 1600200 h 2322489"/>
              <a:gd name="connsiteX40" fmla="*/ 3783330 w 3888649"/>
              <a:gd name="connsiteY40" fmla="*/ 1645920 h 2322489"/>
              <a:gd name="connsiteX41" fmla="*/ 3806190 w 3888649"/>
              <a:gd name="connsiteY41" fmla="*/ 1680210 h 2322489"/>
              <a:gd name="connsiteX42" fmla="*/ 3783330 w 3888649"/>
              <a:gd name="connsiteY42" fmla="*/ 1840230 h 2322489"/>
              <a:gd name="connsiteX43" fmla="*/ 3771900 w 3888649"/>
              <a:gd name="connsiteY43" fmla="*/ 1874520 h 2322489"/>
              <a:gd name="connsiteX44" fmla="*/ 3760470 w 3888649"/>
              <a:gd name="connsiteY44" fmla="*/ 1931670 h 2322489"/>
              <a:gd name="connsiteX45" fmla="*/ 3783330 w 3888649"/>
              <a:gd name="connsiteY45" fmla="*/ 2103120 h 2322489"/>
              <a:gd name="connsiteX46" fmla="*/ 3794760 w 3888649"/>
              <a:gd name="connsiteY46" fmla="*/ 2137410 h 2322489"/>
              <a:gd name="connsiteX47" fmla="*/ 3806190 w 3888649"/>
              <a:gd name="connsiteY47" fmla="*/ 2183130 h 2322489"/>
              <a:gd name="connsiteX48" fmla="*/ 3829050 w 3888649"/>
              <a:gd name="connsiteY48" fmla="*/ 2228850 h 2322489"/>
              <a:gd name="connsiteX49" fmla="*/ 3840480 w 3888649"/>
              <a:gd name="connsiteY49" fmla="*/ 2263140 h 2322489"/>
              <a:gd name="connsiteX50" fmla="*/ 3874770 w 3888649"/>
              <a:gd name="connsiteY50" fmla="*/ 2286000 h 2322489"/>
              <a:gd name="connsiteX51" fmla="*/ 3886200 w 3888649"/>
              <a:gd name="connsiteY51" fmla="*/ 2320290 h 2322489"/>
              <a:gd name="connsiteX52" fmla="*/ 3851910 w 3888649"/>
              <a:gd name="connsiteY52" fmla="*/ 2308860 h 2322489"/>
              <a:gd name="connsiteX53" fmla="*/ 3623310 w 3888649"/>
              <a:gd name="connsiteY53" fmla="*/ 2297430 h 2322489"/>
              <a:gd name="connsiteX54" fmla="*/ 3589020 w 3888649"/>
              <a:gd name="connsiteY54" fmla="*/ 2286000 h 2322489"/>
              <a:gd name="connsiteX55" fmla="*/ 3463290 w 3888649"/>
              <a:gd name="connsiteY55" fmla="*/ 2263140 h 2322489"/>
              <a:gd name="connsiteX56" fmla="*/ 3326130 w 3888649"/>
              <a:gd name="connsiteY56" fmla="*/ 2217420 h 2322489"/>
              <a:gd name="connsiteX57" fmla="*/ 3280410 w 3888649"/>
              <a:gd name="connsiteY57" fmla="*/ 2205990 h 2322489"/>
              <a:gd name="connsiteX58" fmla="*/ 3246120 w 3888649"/>
              <a:gd name="connsiteY58" fmla="*/ 2194560 h 2322489"/>
              <a:gd name="connsiteX59" fmla="*/ 3211830 w 3888649"/>
              <a:gd name="connsiteY59" fmla="*/ 2171700 h 2322489"/>
              <a:gd name="connsiteX60" fmla="*/ 3143250 w 3888649"/>
              <a:gd name="connsiteY60" fmla="*/ 2148840 h 2322489"/>
              <a:gd name="connsiteX61" fmla="*/ 3028950 w 3888649"/>
              <a:gd name="connsiteY61" fmla="*/ 2160270 h 2322489"/>
              <a:gd name="connsiteX62" fmla="*/ 2994660 w 3888649"/>
              <a:gd name="connsiteY62" fmla="*/ 2194560 h 2322489"/>
              <a:gd name="connsiteX63" fmla="*/ 2926080 w 3888649"/>
              <a:gd name="connsiteY63" fmla="*/ 2217420 h 2322489"/>
              <a:gd name="connsiteX64" fmla="*/ 2823210 w 3888649"/>
              <a:gd name="connsiteY64" fmla="*/ 2251710 h 2322489"/>
              <a:gd name="connsiteX65" fmla="*/ 2743200 w 3888649"/>
              <a:gd name="connsiteY65" fmla="*/ 2263140 h 2322489"/>
              <a:gd name="connsiteX66" fmla="*/ 2377440 w 3888649"/>
              <a:gd name="connsiteY66" fmla="*/ 2274570 h 2322489"/>
              <a:gd name="connsiteX67" fmla="*/ 2240280 w 3888649"/>
              <a:gd name="connsiteY67" fmla="*/ 2286000 h 2322489"/>
              <a:gd name="connsiteX68" fmla="*/ 2183130 w 3888649"/>
              <a:gd name="connsiteY68" fmla="*/ 2297430 h 2322489"/>
              <a:gd name="connsiteX69" fmla="*/ 2057400 w 3888649"/>
              <a:gd name="connsiteY69" fmla="*/ 2286000 h 2322489"/>
              <a:gd name="connsiteX70" fmla="*/ 1954530 w 3888649"/>
              <a:gd name="connsiteY70" fmla="*/ 2263140 h 2322489"/>
              <a:gd name="connsiteX71" fmla="*/ 1885950 w 3888649"/>
              <a:gd name="connsiteY71" fmla="*/ 2240280 h 2322489"/>
              <a:gd name="connsiteX72" fmla="*/ 1817370 w 3888649"/>
              <a:gd name="connsiteY72" fmla="*/ 2217420 h 2322489"/>
              <a:gd name="connsiteX73" fmla="*/ 1737360 w 3888649"/>
              <a:gd name="connsiteY73" fmla="*/ 2194560 h 2322489"/>
              <a:gd name="connsiteX74" fmla="*/ 1668780 w 3888649"/>
              <a:gd name="connsiteY74" fmla="*/ 2171700 h 2322489"/>
              <a:gd name="connsiteX75" fmla="*/ 1588770 w 3888649"/>
              <a:gd name="connsiteY75" fmla="*/ 2160270 h 2322489"/>
              <a:gd name="connsiteX76" fmla="*/ 1451610 w 3888649"/>
              <a:gd name="connsiteY76" fmla="*/ 2137410 h 2322489"/>
              <a:gd name="connsiteX77" fmla="*/ 1314450 w 3888649"/>
              <a:gd name="connsiteY77" fmla="*/ 2148840 h 2322489"/>
              <a:gd name="connsiteX78" fmla="*/ 788670 w 3888649"/>
              <a:gd name="connsiteY78" fmla="*/ 2160270 h 2322489"/>
              <a:gd name="connsiteX79" fmla="*/ 628650 w 3888649"/>
              <a:gd name="connsiteY79" fmla="*/ 2183130 h 2322489"/>
              <a:gd name="connsiteX80" fmla="*/ 560070 w 3888649"/>
              <a:gd name="connsiteY80" fmla="*/ 2205990 h 2322489"/>
              <a:gd name="connsiteX81" fmla="*/ 514350 w 3888649"/>
              <a:gd name="connsiteY81" fmla="*/ 2217420 h 2322489"/>
              <a:gd name="connsiteX82" fmla="*/ 422910 w 3888649"/>
              <a:gd name="connsiteY82" fmla="*/ 2240280 h 2322489"/>
              <a:gd name="connsiteX83" fmla="*/ 182880 w 3888649"/>
              <a:gd name="connsiteY83" fmla="*/ 2263140 h 2322489"/>
              <a:gd name="connsiteX84" fmla="*/ 125730 w 3888649"/>
              <a:gd name="connsiteY84" fmla="*/ 2274570 h 2322489"/>
              <a:gd name="connsiteX85" fmla="*/ 160020 w 3888649"/>
              <a:gd name="connsiteY85" fmla="*/ 2297430 h 2322489"/>
              <a:gd name="connsiteX86" fmla="*/ 137160 w 3888649"/>
              <a:gd name="connsiteY86" fmla="*/ 2183130 h 2322489"/>
              <a:gd name="connsiteX87" fmla="*/ 125730 w 3888649"/>
              <a:gd name="connsiteY87" fmla="*/ 2080260 h 2322489"/>
              <a:gd name="connsiteX88" fmla="*/ 102870 w 3888649"/>
              <a:gd name="connsiteY88" fmla="*/ 1851660 h 2322489"/>
              <a:gd name="connsiteX89" fmla="*/ 114300 w 3888649"/>
              <a:gd name="connsiteY89" fmla="*/ 1291590 h 2322489"/>
              <a:gd name="connsiteX90" fmla="*/ 137160 w 3888649"/>
              <a:gd name="connsiteY90" fmla="*/ 982980 h 2322489"/>
              <a:gd name="connsiteX91" fmla="*/ 114300 w 3888649"/>
              <a:gd name="connsiteY91" fmla="*/ 605790 h 2322489"/>
              <a:gd name="connsiteX92" fmla="*/ 102870 w 3888649"/>
              <a:gd name="connsiteY92" fmla="*/ 571500 h 2322489"/>
              <a:gd name="connsiteX93" fmla="*/ 80010 w 3888649"/>
              <a:gd name="connsiteY93" fmla="*/ 274320 h 2322489"/>
              <a:gd name="connsiteX94" fmla="*/ 68580 w 3888649"/>
              <a:gd name="connsiteY94" fmla="*/ 160020 h 23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888649" h="2322489">
                <a:moveTo>
                  <a:pt x="0" y="80010"/>
                </a:moveTo>
                <a:cubicBezTo>
                  <a:pt x="19050" y="83820"/>
                  <a:pt x="38303" y="86728"/>
                  <a:pt x="57150" y="91440"/>
                </a:cubicBezTo>
                <a:cubicBezTo>
                  <a:pt x="68839" y="94362"/>
                  <a:pt x="79465" y="104201"/>
                  <a:pt x="91440" y="102870"/>
                </a:cubicBezTo>
                <a:cubicBezTo>
                  <a:pt x="115389" y="100209"/>
                  <a:pt x="136391" y="84736"/>
                  <a:pt x="160020" y="80010"/>
                </a:cubicBezTo>
                <a:cubicBezTo>
                  <a:pt x="179070" y="76200"/>
                  <a:pt x="198038" y="71956"/>
                  <a:pt x="217170" y="68580"/>
                </a:cubicBezTo>
                <a:lnTo>
                  <a:pt x="354330" y="45720"/>
                </a:lnTo>
                <a:cubicBezTo>
                  <a:pt x="365760" y="41910"/>
                  <a:pt x="376931" y="37212"/>
                  <a:pt x="388620" y="34290"/>
                </a:cubicBezTo>
                <a:cubicBezTo>
                  <a:pt x="477805" y="11994"/>
                  <a:pt x="531867" y="17795"/>
                  <a:pt x="640080" y="11430"/>
                </a:cubicBezTo>
                <a:cubicBezTo>
                  <a:pt x="828199" y="16963"/>
                  <a:pt x="934588" y="49245"/>
                  <a:pt x="1085850" y="11430"/>
                </a:cubicBezTo>
                <a:cubicBezTo>
                  <a:pt x="1097539" y="8508"/>
                  <a:pt x="1108710" y="3810"/>
                  <a:pt x="1120140" y="0"/>
                </a:cubicBezTo>
                <a:cubicBezTo>
                  <a:pt x="1291021" y="7767"/>
                  <a:pt x="1312473" y="-3973"/>
                  <a:pt x="1428750" y="22860"/>
                </a:cubicBezTo>
                <a:cubicBezTo>
                  <a:pt x="1459363" y="29925"/>
                  <a:pt x="1492089" y="31669"/>
                  <a:pt x="1520190" y="45720"/>
                </a:cubicBezTo>
                <a:cubicBezTo>
                  <a:pt x="1535430" y="53340"/>
                  <a:pt x="1550090" y="62252"/>
                  <a:pt x="1565910" y="68580"/>
                </a:cubicBezTo>
                <a:cubicBezTo>
                  <a:pt x="1588283" y="77529"/>
                  <a:pt x="1611630" y="83820"/>
                  <a:pt x="1634490" y="91440"/>
                </a:cubicBezTo>
                <a:cubicBezTo>
                  <a:pt x="1645920" y="95250"/>
                  <a:pt x="1658004" y="97482"/>
                  <a:pt x="1668780" y="102870"/>
                </a:cubicBezTo>
                <a:cubicBezTo>
                  <a:pt x="1684020" y="110490"/>
                  <a:pt x="1698680" y="119402"/>
                  <a:pt x="1714500" y="125730"/>
                </a:cubicBezTo>
                <a:cubicBezTo>
                  <a:pt x="1782406" y="152893"/>
                  <a:pt x="1769858" y="143179"/>
                  <a:pt x="1828800" y="160020"/>
                </a:cubicBezTo>
                <a:cubicBezTo>
                  <a:pt x="1855658" y="167694"/>
                  <a:pt x="1880522" y="179902"/>
                  <a:pt x="1908810" y="182880"/>
                </a:cubicBezTo>
                <a:cubicBezTo>
                  <a:pt x="2056818" y="198460"/>
                  <a:pt x="2350126" y="201837"/>
                  <a:pt x="2457450" y="205740"/>
                </a:cubicBezTo>
                <a:lnTo>
                  <a:pt x="2708910" y="217170"/>
                </a:lnTo>
                <a:lnTo>
                  <a:pt x="3017520" y="228600"/>
                </a:lnTo>
                <a:cubicBezTo>
                  <a:pt x="3044190" y="224790"/>
                  <a:pt x="3071112" y="222454"/>
                  <a:pt x="3097530" y="217170"/>
                </a:cubicBezTo>
                <a:cubicBezTo>
                  <a:pt x="3109344" y="214807"/>
                  <a:pt x="3119854" y="207148"/>
                  <a:pt x="3131820" y="205740"/>
                </a:cubicBezTo>
                <a:cubicBezTo>
                  <a:pt x="3184930" y="199492"/>
                  <a:pt x="3238500" y="198120"/>
                  <a:pt x="3291840" y="194310"/>
                </a:cubicBezTo>
                <a:lnTo>
                  <a:pt x="3360420" y="182880"/>
                </a:lnTo>
                <a:cubicBezTo>
                  <a:pt x="3379534" y="179405"/>
                  <a:pt x="3398143" y="171450"/>
                  <a:pt x="3417570" y="171450"/>
                </a:cubicBezTo>
                <a:cubicBezTo>
                  <a:pt x="3440745" y="171450"/>
                  <a:pt x="3463290" y="179070"/>
                  <a:pt x="3486150" y="182880"/>
                </a:cubicBezTo>
                <a:cubicBezTo>
                  <a:pt x="3482340" y="289560"/>
                  <a:pt x="3480810" y="396346"/>
                  <a:pt x="3474720" y="502920"/>
                </a:cubicBezTo>
                <a:cubicBezTo>
                  <a:pt x="3474019" y="515190"/>
                  <a:pt x="3455670" y="634363"/>
                  <a:pt x="3451860" y="651510"/>
                </a:cubicBezTo>
                <a:cubicBezTo>
                  <a:pt x="3449246" y="663271"/>
                  <a:pt x="3443740" y="674215"/>
                  <a:pt x="3440430" y="685800"/>
                </a:cubicBezTo>
                <a:cubicBezTo>
                  <a:pt x="3436114" y="700905"/>
                  <a:pt x="3432810" y="716280"/>
                  <a:pt x="3429000" y="731520"/>
                </a:cubicBezTo>
                <a:cubicBezTo>
                  <a:pt x="3432810" y="811530"/>
                  <a:pt x="3431584" y="891939"/>
                  <a:pt x="3440430" y="971550"/>
                </a:cubicBezTo>
                <a:cubicBezTo>
                  <a:pt x="3448855" y="1047377"/>
                  <a:pt x="3460629" y="1023378"/>
                  <a:pt x="3486150" y="1074420"/>
                </a:cubicBezTo>
                <a:cubicBezTo>
                  <a:pt x="3495753" y="1093626"/>
                  <a:pt x="3503517" y="1136119"/>
                  <a:pt x="3509010" y="1154430"/>
                </a:cubicBezTo>
                <a:cubicBezTo>
                  <a:pt x="3534822" y="1240470"/>
                  <a:pt x="3525044" y="1212771"/>
                  <a:pt x="3577590" y="1291590"/>
                </a:cubicBezTo>
                <a:cubicBezTo>
                  <a:pt x="3595523" y="1318489"/>
                  <a:pt x="3646170" y="1360170"/>
                  <a:pt x="3646170" y="1360170"/>
                </a:cubicBezTo>
                <a:cubicBezTo>
                  <a:pt x="3687855" y="1485225"/>
                  <a:pt x="3621374" y="1295806"/>
                  <a:pt x="3680460" y="1428750"/>
                </a:cubicBezTo>
                <a:cubicBezTo>
                  <a:pt x="3690247" y="1450770"/>
                  <a:pt x="3695700" y="1474470"/>
                  <a:pt x="3703320" y="1497330"/>
                </a:cubicBezTo>
                <a:cubicBezTo>
                  <a:pt x="3712008" y="1523394"/>
                  <a:pt x="3733800" y="1543050"/>
                  <a:pt x="3749040" y="1565910"/>
                </a:cubicBezTo>
                <a:lnTo>
                  <a:pt x="3771900" y="1600200"/>
                </a:lnTo>
                <a:cubicBezTo>
                  <a:pt x="3775710" y="1615440"/>
                  <a:pt x="3777142" y="1631481"/>
                  <a:pt x="3783330" y="1645920"/>
                </a:cubicBezTo>
                <a:cubicBezTo>
                  <a:pt x="3788741" y="1658546"/>
                  <a:pt x="3805136" y="1666513"/>
                  <a:pt x="3806190" y="1680210"/>
                </a:cubicBezTo>
                <a:cubicBezTo>
                  <a:pt x="3809778" y="1726858"/>
                  <a:pt x="3797244" y="1791531"/>
                  <a:pt x="3783330" y="1840230"/>
                </a:cubicBezTo>
                <a:cubicBezTo>
                  <a:pt x="3780020" y="1851815"/>
                  <a:pt x="3774822" y="1862831"/>
                  <a:pt x="3771900" y="1874520"/>
                </a:cubicBezTo>
                <a:cubicBezTo>
                  <a:pt x="3767188" y="1893367"/>
                  <a:pt x="3764280" y="1912620"/>
                  <a:pt x="3760470" y="1931670"/>
                </a:cubicBezTo>
                <a:cubicBezTo>
                  <a:pt x="3767612" y="2003087"/>
                  <a:pt x="3767547" y="2039989"/>
                  <a:pt x="3783330" y="2103120"/>
                </a:cubicBezTo>
                <a:cubicBezTo>
                  <a:pt x="3786252" y="2114809"/>
                  <a:pt x="3791450" y="2125825"/>
                  <a:pt x="3794760" y="2137410"/>
                </a:cubicBezTo>
                <a:cubicBezTo>
                  <a:pt x="3799076" y="2152515"/>
                  <a:pt x="3800674" y="2168421"/>
                  <a:pt x="3806190" y="2183130"/>
                </a:cubicBezTo>
                <a:cubicBezTo>
                  <a:pt x="3812173" y="2199084"/>
                  <a:pt x="3822338" y="2213189"/>
                  <a:pt x="3829050" y="2228850"/>
                </a:cubicBezTo>
                <a:cubicBezTo>
                  <a:pt x="3833796" y="2239924"/>
                  <a:pt x="3832954" y="2253732"/>
                  <a:pt x="3840480" y="2263140"/>
                </a:cubicBezTo>
                <a:cubicBezTo>
                  <a:pt x="3849062" y="2273867"/>
                  <a:pt x="3863340" y="2278380"/>
                  <a:pt x="3874770" y="2286000"/>
                </a:cubicBezTo>
                <a:cubicBezTo>
                  <a:pt x="3878580" y="2297430"/>
                  <a:pt x="3894719" y="2311771"/>
                  <a:pt x="3886200" y="2320290"/>
                </a:cubicBezTo>
                <a:cubicBezTo>
                  <a:pt x="3877681" y="2328809"/>
                  <a:pt x="3863913" y="2309904"/>
                  <a:pt x="3851910" y="2308860"/>
                </a:cubicBezTo>
                <a:cubicBezTo>
                  <a:pt x="3775902" y="2302251"/>
                  <a:pt x="3699510" y="2301240"/>
                  <a:pt x="3623310" y="2297430"/>
                </a:cubicBezTo>
                <a:cubicBezTo>
                  <a:pt x="3611880" y="2293620"/>
                  <a:pt x="3600709" y="2288922"/>
                  <a:pt x="3589020" y="2286000"/>
                </a:cubicBezTo>
                <a:cubicBezTo>
                  <a:pt x="3557070" y="2278012"/>
                  <a:pt x="3493862" y="2268235"/>
                  <a:pt x="3463290" y="2263140"/>
                </a:cubicBezTo>
                <a:lnTo>
                  <a:pt x="3326130" y="2217420"/>
                </a:lnTo>
                <a:cubicBezTo>
                  <a:pt x="3311227" y="2212452"/>
                  <a:pt x="3295515" y="2210306"/>
                  <a:pt x="3280410" y="2205990"/>
                </a:cubicBezTo>
                <a:cubicBezTo>
                  <a:pt x="3268825" y="2202680"/>
                  <a:pt x="3257550" y="2198370"/>
                  <a:pt x="3246120" y="2194560"/>
                </a:cubicBezTo>
                <a:cubicBezTo>
                  <a:pt x="3234690" y="2186940"/>
                  <a:pt x="3224383" y="2177279"/>
                  <a:pt x="3211830" y="2171700"/>
                </a:cubicBezTo>
                <a:cubicBezTo>
                  <a:pt x="3189810" y="2161913"/>
                  <a:pt x="3143250" y="2148840"/>
                  <a:pt x="3143250" y="2148840"/>
                </a:cubicBezTo>
                <a:cubicBezTo>
                  <a:pt x="3105150" y="2152650"/>
                  <a:pt x="3065547" y="2149009"/>
                  <a:pt x="3028950" y="2160270"/>
                </a:cubicBezTo>
                <a:cubicBezTo>
                  <a:pt x="3013500" y="2165024"/>
                  <a:pt x="3008790" y="2186710"/>
                  <a:pt x="2994660" y="2194560"/>
                </a:cubicBezTo>
                <a:cubicBezTo>
                  <a:pt x="2973596" y="2206262"/>
                  <a:pt x="2948940" y="2209800"/>
                  <a:pt x="2926080" y="2217420"/>
                </a:cubicBezTo>
                <a:lnTo>
                  <a:pt x="2823210" y="2251710"/>
                </a:lnTo>
                <a:cubicBezTo>
                  <a:pt x="2797652" y="2260229"/>
                  <a:pt x="2770105" y="2261760"/>
                  <a:pt x="2743200" y="2263140"/>
                </a:cubicBezTo>
                <a:cubicBezTo>
                  <a:pt x="2621381" y="2269387"/>
                  <a:pt x="2499360" y="2270760"/>
                  <a:pt x="2377440" y="2274570"/>
                </a:cubicBezTo>
                <a:cubicBezTo>
                  <a:pt x="2331720" y="2278380"/>
                  <a:pt x="2285844" y="2280640"/>
                  <a:pt x="2240280" y="2286000"/>
                </a:cubicBezTo>
                <a:cubicBezTo>
                  <a:pt x="2220986" y="2288270"/>
                  <a:pt x="2202557" y="2297430"/>
                  <a:pt x="2183130" y="2297430"/>
                </a:cubicBezTo>
                <a:cubicBezTo>
                  <a:pt x="2141047" y="2297430"/>
                  <a:pt x="2099310" y="2289810"/>
                  <a:pt x="2057400" y="2286000"/>
                </a:cubicBezTo>
                <a:cubicBezTo>
                  <a:pt x="1959293" y="2253298"/>
                  <a:pt x="2115459" y="2303372"/>
                  <a:pt x="1954530" y="2263140"/>
                </a:cubicBezTo>
                <a:cubicBezTo>
                  <a:pt x="1931153" y="2257296"/>
                  <a:pt x="1908810" y="2247900"/>
                  <a:pt x="1885950" y="2240280"/>
                </a:cubicBezTo>
                <a:lnTo>
                  <a:pt x="1817370" y="2217420"/>
                </a:lnTo>
                <a:cubicBezTo>
                  <a:pt x="1702132" y="2179007"/>
                  <a:pt x="1880881" y="2237616"/>
                  <a:pt x="1737360" y="2194560"/>
                </a:cubicBezTo>
                <a:cubicBezTo>
                  <a:pt x="1714280" y="2187636"/>
                  <a:pt x="1691640" y="2179320"/>
                  <a:pt x="1668780" y="2171700"/>
                </a:cubicBezTo>
                <a:cubicBezTo>
                  <a:pt x="1643222" y="2163181"/>
                  <a:pt x="1615440" y="2164080"/>
                  <a:pt x="1588770" y="2160270"/>
                </a:cubicBezTo>
                <a:cubicBezTo>
                  <a:pt x="1535118" y="2142386"/>
                  <a:pt x="1528173" y="2137410"/>
                  <a:pt x="1451610" y="2137410"/>
                </a:cubicBezTo>
                <a:cubicBezTo>
                  <a:pt x="1405732" y="2137410"/>
                  <a:pt x="1360301" y="2147259"/>
                  <a:pt x="1314450" y="2148840"/>
                </a:cubicBezTo>
                <a:cubicBezTo>
                  <a:pt x="1139253" y="2154881"/>
                  <a:pt x="963930" y="2156460"/>
                  <a:pt x="788670" y="2160270"/>
                </a:cubicBezTo>
                <a:cubicBezTo>
                  <a:pt x="761605" y="2163653"/>
                  <a:pt x="661610" y="2174890"/>
                  <a:pt x="628650" y="2183130"/>
                </a:cubicBezTo>
                <a:cubicBezTo>
                  <a:pt x="605273" y="2188974"/>
                  <a:pt x="582930" y="2198370"/>
                  <a:pt x="560070" y="2205990"/>
                </a:cubicBezTo>
                <a:cubicBezTo>
                  <a:pt x="545167" y="2210958"/>
                  <a:pt x="529455" y="2213104"/>
                  <a:pt x="514350" y="2217420"/>
                </a:cubicBezTo>
                <a:cubicBezTo>
                  <a:pt x="467649" y="2230763"/>
                  <a:pt x="482168" y="2233309"/>
                  <a:pt x="422910" y="2240280"/>
                </a:cubicBezTo>
                <a:cubicBezTo>
                  <a:pt x="266494" y="2258682"/>
                  <a:pt x="319973" y="2243555"/>
                  <a:pt x="182880" y="2263140"/>
                </a:cubicBezTo>
                <a:cubicBezTo>
                  <a:pt x="163648" y="2265887"/>
                  <a:pt x="144780" y="2270760"/>
                  <a:pt x="125730" y="2274570"/>
                </a:cubicBezTo>
                <a:cubicBezTo>
                  <a:pt x="137160" y="2282190"/>
                  <a:pt x="154918" y="2310185"/>
                  <a:pt x="160020" y="2297430"/>
                </a:cubicBezTo>
                <a:cubicBezTo>
                  <a:pt x="169572" y="2273550"/>
                  <a:pt x="146964" y="2212542"/>
                  <a:pt x="137160" y="2183130"/>
                </a:cubicBezTo>
                <a:cubicBezTo>
                  <a:pt x="133350" y="2148840"/>
                  <a:pt x="129163" y="2114590"/>
                  <a:pt x="125730" y="2080260"/>
                </a:cubicBezTo>
                <a:cubicBezTo>
                  <a:pt x="96623" y="1789188"/>
                  <a:pt x="130879" y="2103739"/>
                  <a:pt x="102870" y="1851660"/>
                </a:cubicBezTo>
                <a:cubicBezTo>
                  <a:pt x="106680" y="1664970"/>
                  <a:pt x="108557" y="1478231"/>
                  <a:pt x="114300" y="1291590"/>
                </a:cubicBezTo>
                <a:cubicBezTo>
                  <a:pt x="117569" y="1185360"/>
                  <a:pt x="127632" y="1087789"/>
                  <a:pt x="137160" y="982980"/>
                </a:cubicBezTo>
                <a:cubicBezTo>
                  <a:pt x="133613" y="890765"/>
                  <a:pt x="137326" y="720919"/>
                  <a:pt x="114300" y="605790"/>
                </a:cubicBezTo>
                <a:cubicBezTo>
                  <a:pt x="111937" y="593976"/>
                  <a:pt x="106680" y="582930"/>
                  <a:pt x="102870" y="571500"/>
                </a:cubicBezTo>
                <a:cubicBezTo>
                  <a:pt x="94808" y="450575"/>
                  <a:pt x="92094" y="389119"/>
                  <a:pt x="80010" y="274320"/>
                </a:cubicBezTo>
                <a:cubicBezTo>
                  <a:pt x="67635" y="156756"/>
                  <a:pt x="68580" y="218202"/>
                  <a:pt x="68580" y="160020"/>
                </a:cubicBezTo>
              </a:path>
            </a:pathLst>
          </a:custGeom>
          <a:solidFill>
            <a:schemeClr val="bg1"/>
          </a:solidFill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24227" y="1019682"/>
            <a:ext cx="2971800" cy="1676400"/>
            <a:chOff x="1371600" y="2895600"/>
            <a:chExt cx="2971800" cy="1676400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1371600" y="2895600"/>
              <a:ext cx="1905000" cy="10668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H="1">
              <a:off x="1371600" y="3733800"/>
              <a:ext cx="1485900" cy="8382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590800" y="3581400"/>
              <a:ext cx="1748790" cy="9906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2743200" y="2907030"/>
              <a:ext cx="1600200" cy="876553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" name="Oval 1"/>
            <p:cNvSpPr/>
            <p:nvPr/>
          </p:nvSpPr>
          <p:spPr bwMode="auto">
            <a:xfrm rot="16200000">
              <a:off x="2409694" y="3091031"/>
              <a:ext cx="895611" cy="1289888"/>
            </a:xfrm>
            <a:prstGeom prst="ellipse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4800000" scaled="0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WIMPs Connect to Standard Model</a:t>
            </a:r>
            <a:endParaRPr lang="en-US" sz="3600" b="1" dirty="0"/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714565" y="3402281"/>
            <a:ext cx="1216152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1981200" y="322948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WIMP</a:t>
            </a:r>
            <a:endParaRPr lang="en-US" sz="1800" dirty="0"/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714565" y="4086047"/>
            <a:ext cx="1219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981200" y="391812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SM particles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667244" y="4888468"/>
            <a:ext cx="2581156" cy="1973997"/>
            <a:chOff x="3667244" y="4888468"/>
            <a:chExt cx="2581156" cy="1973997"/>
          </a:xfrm>
        </p:grpSpPr>
        <p:grpSp>
          <p:nvGrpSpPr>
            <p:cNvPr id="80" name="Group 79"/>
            <p:cNvGrpSpPr/>
            <p:nvPr/>
          </p:nvGrpSpPr>
          <p:grpSpPr>
            <a:xfrm>
              <a:off x="4147331" y="5396345"/>
              <a:ext cx="1620983" cy="914400"/>
              <a:chOff x="99060" y="5833110"/>
              <a:chExt cx="1620983" cy="914400"/>
            </a:xfrm>
          </p:grpSpPr>
          <p:grpSp>
            <p:nvGrpSpPr>
              <p:cNvPr id="38" name="Group 37"/>
              <p:cNvGrpSpPr>
                <a:grpSpLocks noChangeAspect="1"/>
              </p:cNvGrpSpPr>
              <p:nvPr/>
            </p:nvGrpSpPr>
            <p:grpSpPr>
              <a:xfrm>
                <a:off x="99060" y="5833110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" name="Straight Connector 40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" name="Straight Connector 41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3" name="Oval 42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0" name="Right Arrow 69"/>
              <p:cNvSpPr/>
              <p:nvPr/>
            </p:nvSpPr>
            <p:spPr bwMode="auto">
              <a:xfrm>
                <a:off x="604752" y="6174112"/>
                <a:ext cx="609600" cy="251460"/>
              </a:xfrm>
              <a:prstGeom prst="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878039" y="4888468"/>
              <a:ext cx="2159566" cy="369332"/>
              <a:chOff x="3111877" y="4613351"/>
              <a:chExt cx="2159566" cy="369332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111877" y="4613351"/>
                <a:ext cx="2159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WIMPs           SMs </a:t>
                </a:r>
              </a:p>
            </p:txBody>
          </p:sp>
          <p:sp>
            <p:nvSpPr>
              <p:cNvPr id="50" name="Right Arrow 49"/>
              <p:cNvSpPr/>
              <p:nvPr/>
            </p:nvSpPr>
            <p:spPr bwMode="auto">
              <a:xfrm>
                <a:off x="4026277" y="4694678"/>
                <a:ext cx="491490" cy="206678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3667244" y="6400800"/>
              <a:ext cx="25811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Indirect Detection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4888468"/>
            <a:ext cx="3356688" cy="1973997"/>
            <a:chOff x="0" y="4888468"/>
            <a:chExt cx="3356688" cy="1973997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4888468"/>
              <a:ext cx="3356688" cy="369332"/>
              <a:chOff x="0" y="4732837"/>
              <a:chExt cx="3356688" cy="369332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0" y="4732837"/>
                <a:ext cx="33566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WIMP + SM           WIMP + SM</a:t>
                </a:r>
              </a:p>
            </p:txBody>
          </p:sp>
          <p:sp>
            <p:nvSpPr>
              <p:cNvPr id="66" name="Right Arrow 65"/>
              <p:cNvSpPr/>
              <p:nvPr/>
            </p:nvSpPr>
            <p:spPr bwMode="auto">
              <a:xfrm>
                <a:off x="1432599" y="4803830"/>
                <a:ext cx="491490" cy="227346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867853" y="5396345"/>
              <a:ext cx="1620983" cy="914400"/>
              <a:chOff x="3124200" y="5257800"/>
              <a:chExt cx="1620983" cy="914400"/>
            </a:xfrm>
          </p:grpSpPr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>
                <a:off x="3124200" y="5257800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33" name="Straight Connector 32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" name="Straight Connector 33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Straight Connector 35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7" name="Oval 36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2" name="Left-Right Arrow 71"/>
              <p:cNvSpPr/>
              <p:nvPr/>
            </p:nvSpPr>
            <p:spPr bwMode="auto">
              <a:xfrm rot="16200000">
                <a:off x="3627295" y="5590932"/>
                <a:ext cx="609600" cy="235870"/>
              </a:xfrm>
              <a:prstGeom prst="left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490359" y="6400800"/>
              <a:ext cx="23759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Direct Detection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54454" y="4888468"/>
            <a:ext cx="2789546" cy="1973997"/>
            <a:chOff x="6354454" y="4888468"/>
            <a:chExt cx="2789546" cy="1973997"/>
          </a:xfrm>
        </p:grpSpPr>
        <p:grpSp>
          <p:nvGrpSpPr>
            <p:cNvPr id="91" name="Group 90"/>
            <p:cNvGrpSpPr/>
            <p:nvPr/>
          </p:nvGrpSpPr>
          <p:grpSpPr>
            <a:xfrm>
              <a:off x="6938736" y="5410200"/>
              <a:ext cx="1620983" cy="914400"/>
              <a:chOff x="4724400" y="5742155"/>
              <a:chExt cx="1620983" cy="914400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4724400" y="5742155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45" name="Straight Connector 44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" name="Straight Connector 45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" name="Straight Connector 47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9" name="Oval 48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7" name="Right Arrow 76"/>
              <p:cNvSpPr/>
              <p:nvPr/>
            </p:nvSpPr>
            <p:spPr bwMode="auto">
              <a:xfrm flipH="1">
                <a:off x="5231360" y="6084570"/>
                <a:ext cx="609600" cy="251460"/>
              </a:xfrm>
              <a:prstGeom prst="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33565" y="4888468"/>
              <a:ext cx="2031325" cy="369332"/>
              <a:chOff x="6669989" y="4572000"/>
              <a:chExt cx="2031325" cy="36933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6669989" y="4572000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SMs          WIMPs</a:t>
                </a:r>
              </a:p>
            </p:txBody>
          </p:sp>
          <p:sp>
            <p:nvSpPr>
              <p:cNvPr id="63" name="Right Arrow 62"/>
              <p:cNvSpPr/>
              <p:nvPr/>
            </p:nvSpPr>
            <p:spPr bwMode="auto">
              <a:xfrm>
                <a:off x="7298725" y="4653327"/>
                <a:ext cx="491490" cy="206678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6354454" y="6400800"/>
              <a:ext cx="2789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Collider Production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91835" y="1216969"/>
            <a:ext cx="2932331" cy="1833265"/>
            <a:chOff x="5336485" y="838200"/>
            <a:chExt cx="2932331" cy="1833265"/>
          </a:xfrm>
        </p:grpSpPr>
        <p:grpSp>
          <p:nvGrpSpPr>
            <p:cNvPr id="111" name="Group 110"/>
            <p:cNvGrpSpPr/>
            <p:nvPr/>
          </p:nvGrpSpPr>
          <p:grpSpPr>
            <a:xfrm>
              <a:off x="5992159" y="1295400"/>
              <a:ext cx="1620983" cy="914400"/>
              <a:chOff x="4724400" y="5742155"/>
              <a:chExt cx="1620983" cy="914400"/>
            </a:xfrm>
          </p:grpSpPr>
          <p:grpSp>
            <p:nvGrpSpPr>
              <p:cNvPr id="118" name="Group 117"/>
              <p:cNvGrpSpPr>
                <a:grpSpLocks noChangeAspect="1"/>
              </p:cNvGrpSpPr>
              <p:nvPr/>
            </p:nvGrpSpPr>
            <p:grpSpPr>
              <a:xfrm>
                <a:off x="4724400" y="5742155"/>
                <a:ext cx="1620983" cy="914400"/>
                <a:chOff x="1371600" y="2895600"/>
                <a:chExt cx="2971800" cy="1676400"/>
              </a:xfrm>
            </p:grpSpPr>
            <p:cxnSp>
              <p:nvCxnSpPr>
                <p:cNvPr id="120" name="Straight Connector 119"/>
                <p:cNvCxnSpPr/>
                <p:nvPr/>
              </p:nvCxnSpPr>
              <p:spPr bwMode="auto">
                <a:xfrm>
                  <a:off x="1371600" y="2895600"/>
                  <a:ext cx="1905000" cy="1066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1" name="Straight Connector 120"/>
                <p:cNvCxnSpPr/>
                <p:nvPr/>
              </p:nvCxnSpPr>
              <p:spPr bwMode="auto">
                <a:xfrm flipH="1">
                  <a:off x="1371600" y="3733800"/>
                  <a:ext cx="1485900" cy="8382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2" name="Straight Connector 121"/>
                <p:cNvCxnSpPr/>
                <p:nvPr/>
              </p:nvCxnSpPr>
              <p:spPr bwMode="auto">
                <a:xfrm>
                  <a:off x="2590800" y="3581400"/>
                  <a:ext cx="1748790" cy="9906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3" name="Straight Connector 122"/>
                <p:cNvCxnSpPr/>
                <p:nvPr/>
              </p:nvCxnSpPr>
              <p:spPr bwMode="auto">
                <a:xfrm flipH="1">
                  <a:off x="2743200" y="2907030"/>
                  <a:ext cx="1600200" cy="87655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4" name="Oval 123"/>
                <p:cNvSpPr/>
                <p:nvPr/>
              </p:nvSpPr>
              <p:spPr bwMode="auto">
                <a:xfrm rot="16200000">
                  <a:off x="2409694" y="3091031"/>
                  <a:ext cx="895611" cy="1289888"/>
                </a:xfrm>
                <a:prstGeom prst="ellipse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4800000" scaled="0"/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9" name="Right Arrow 118"/>
              <p:cNvSpPr/>
              <p:nvPr/>
            </p:nvSpPr>
            <p:spPr bwMode="auto">
              <a:xfrm>
                <a:off x="5231360" y="6084570"/>
                <a:ext cx="609600" cy="251460"/>
              </a:xfrm>
              <a:prstGeom prst="rightArrow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5336485" y="838200"/>
              <a:ext cx="2932331" cy="369332"/>
              <a:chOff x="4876800" y="2743200"/>
              <a:chExt cx="2932331" cy="369332"/>
            </a:xfrm>
          </p:grpSpPr>
          <p:sp>
            <p:nvSpPr>
              <p:cNvPr id="116" name="Right Arrow 115"/>
              <p:cNvSpPr/>
              <p:nvPr/>
            </p:nvSpPr>
            <p:spPr bwMode="auto">
              <a:xfrm>
                <a:off x="6629400" y="2829654"/>
                <a:ext cx="491490" cy="206678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162800" y="2743200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SMs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876800" y="2743200"/>
                <a:ext cx="1760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WIMP + WIMP </a:t>
                </a:r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5553430" y="2209800"/>
              <a:ext cx="2498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Relic Abundance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05400" y="3321485"/>
            <a:ext cx="3505200" cy="488515"/>
            <a:chOff x="3980177" y="2942716"/>
            <a:chExt cx="3505200" cy="488515"/>
          </a:xfrm>
        </p:grpSpPr>
        <p:sp>
          <p:nvSpPr>
            <p:cNvPr id="17" name="TextBox 16"/>
            <p:cNvSpPr txBox="1"/>
            <p:nvPr/>
          </p:nvSpPr>
          <p:spPr>
            <a:xfrm>
              <a:off x="3980177" y="2956142"/>
              <a:ext cx="2061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W</a:t>
              </a:r>
              <a:r>
                <a:rPr lang="en-US" baseline="-25000" dirty="0" smtClean="0">
                  <a:latin typeface="Times New Roman" pitchFamily="18" charset="0"/>
                  <a:cs typeface="Times New Roman" pitchFamily="18" charset="0"/>
                </a:rPr>
                <a:t>DM 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baseline="30000" dirty="0" smtClean="0">
                  <a:latin typeface="Symbol" pitchFamily="18" charset="2"/>
                  <a:cs typeface="Times New Roman" pitchFamily="18" charset="0"/>
                </a:rPr>
                <a:t>2</a:t>
              </a:r>
              <a:r>
                <a:rPr lang="en-US" dirty="0" smtClean="0">
                  <a:latin typeface="Symbol" pitchFamily="18" charset="2"/>
                  <a:cs typeface="Times New Roman" pitchFamily="18" charset="0"/>
                </a:rPr>
                <a:t> =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0.112</a:t>
              </a:r>
              <a:endParaRPr 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Right Arrow 107"/>
            <p:cNvSpPr/>
            <p:nvPr/>
          </p:nvSpPr>
          <p:spPr bwMode="auto">
            <a:xfrm>
              <a:off x="6113630" y="3083635"/>
              <a:ext cx="491490" cy="206678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 rot="16200000">
              <a:off x="6889331" y="2835186"/>
              <a:ext cx="488515" cy="703576"/>
            </a:xfrm>
            <a:prstGeom prst="ellipse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4800000" scaled="0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2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554" name="Picture 2" descr="A proton-proton collision event in the CMS experiment producing two high-energy photons (red towers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4" y="4693611"/>
            <a:ext cx="4838700" cy="213709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456" t="9134" r="1516" b="13126"/>
          <a:stretch/>
        </p:blipFill>
        <p:spPr bwMode="auto">
          <a:xfrm>
            <a:off x="79044" y="54592"/>
            <a:ext cx="8996719" cy="4646166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chemeClr val="bg1"/>
                </a:solidFill>
                <a:cs typeface="+mn-cs"/>
              </a:rPr>
              <a:t>WIMP Production at the LHC</a:t>
            </a:r>
            <a:endParaRPr lang="en-US" sz="36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17743" y="5092005"/>
            <a:ext cx="4226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Looking for an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invisible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n</a:t>
            </a:r>
            <a:r>
              <a:rPr lang="en-US" sz="2800" dirty="0" smtClean="0">
                <a:solidFill>
                  <a:schemeClr val="bg1"/>
                </a:solidFill>
              </a:rPr>
              <a:t>eedle in a haystack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WIMPs: Socialists or Mavericks?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43521" y="635879"/>
            <a:ext cx="4403770" cy="5993521"/>
            <a:chOff x="4743521" y="635879"/>
            <a:chExt cx="4403770" cy="5993521"/>
          </a:xfrm>
        </p:grpSpPr>
        <p:sp>
          <p:nvSpPr>
            <p:cNvPr id="14" name="TextBox 13"/>
            <p:cNvSpPr txBox="1"/>
            <p:nvPr/>
          </p:nvSpPr>
          <p:spPr>
            <a:xfrm>
              <a:off x="4743521" y="4744269"/>
              <a:ext cx="4403770" cy="1885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u="sng" dirty="0" smtClean="0">
                  <a:solidFill>
                    <a:schemeClr val="bg1"/>
                  </a:solidFill>
                </a:rPr>
                <a:t>Maverick WIMPs:</a:t>
              </a:r>
            </a:p>
            <a:p>
              <a:endParaRPr lang="en-US" sz="1050" b="0" u="sng" dirty="0" smtClean="0">
                <a:solidFill>
                  <a:schemeClr val="bg1"/>
                </a:solidFill>
              </a:endParaRPr>
            </a:p>
            <a:p>
              <a:r>
                <a:rPr lang="en-US" sz="1800" b="0" dirty="0" smtClean="0">
                  <a:solidFill>
                    <a:schemeClr val="bg1"/>
                  </a:solidFill>
                </a:rPr>
                <a:t>Maverick WIMPs don’t relate to others.</a:t>
              </a:r>
            </a:p>
            <a:p>
              <a:r>
                <a:rPr lang="en-US" sz="1800" b="0" dirty="0" smtClean="0">
                  <a:solidFill>
                    <a:schemeClr val="bg1"/>
                  </a:solidFill>
                </a:rPr>
                <a:t>Not friended by any new particles.</a:t>
              </a:r>
            </a:p>
            <a:p>
              <a:r>
                <a:rPr lang="en-US" sz="1800" b="0" dirty="0" smtClean="0">
                  <a:solidFill>
                    <a:schemeClr val="bg1"/>
                  </a:solidFill>
                </a:rPr>
                <a:t>Have no discernible reason for existing.</a:t>
              </a:r>
            </a:p>
            <a:p>
              <a:r>
                <a:rPr lang="en-US" sz="1800" b="0" dirty="0" smtClean="0">
                  <a:solidFill>
                    <a:schemeClr val="bg1"/>
                  </a:solidFill>
                </a:rPr>
                <a:t>Find the WIMP through what is not seen.</a:t>
              </a:r>
            </a:p>
            <a:p>
              <a:r>
                <a:rPr lang="en-US" sz="1800" b="0" dirty="0" smtClean="0">
                  <a:solidFill>
                    <a:schemeClr val="bg1"/>
                  </a:solidFill>
                </a:rPr>
                <a:t>Example: Neutrinos before late 1960s.</a:t>
              </a:r>
            </a:p>
          </p:txBody>
        </p:sp>
        <p:pic>
          <p:nvPicPr>
            <p:cNvPr id="671746" name="Picture 2"/>
            <p:cNvPicPr>
              <a:picLocks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7" t="37225" r="44775" b="11381"/>
            <a:stretch/>
          </p:blipFill>
          <p:spPr bwMode="auto">
            <a:xfrm>
              <a:off x="4767072" y="635879"/>
              <a:ext cx="4224528" cy="3977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0873" y="623249"/>
            <a:ext cx="4572000" cy="5974495"/>
            <a:chOff x="10873" y="623249"/>
            <a:chExt cx="4572000" cy="5974495"/>
          </a:xfrm>
        </p:grpSpPr>
        <p:sp>
          <p:nvSpPr>
            <p:cNvPr id="2" name="TextBox 1"/>
            <p:cNvSpPr txBox="1"/>
            <p:nvPr/>
          </p:nvSpPr>
          <p:spPr>
            <a:xfrm>
              <a:off x="10873" y="4744269"/>
              <a:ext cx="4572000" cy="1853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u="sng" dirty="0" smtClean="0">
                  <a:solidFill>
                    <a:schemeClr val="bg1"/>
                  </a:solidFill>
                </a:rPr>
                <a:t>Socialist WIMPs:</a:t>
              </a:r>
            </a:p>
            <a:p>
              <a:endParaRPr lang="en-US" sz="1050" b="0" u="sng" dirty="0" smtClean="0">
                <a:solidFill>
                  <a:schemeClr val="bg1"/>
                </a:solidFill>
              </a:endParaRPr>
            </a:p>
            <a:p>
              <a:r>
                <a:rPr lang="en-US" sz="1800" b="0" dirty="0" smtClean="0">
                  <a:solidFill>
                    <a:schemeClr val="bg1"/>
                  </a:solidFill>
                </a:rPr>
                <a:t>Socialist WIMPs are part of a social network.</a:t>
              </a:r>
            </a:p>
            <a:p>
              <a:r>
                <a:rPr lang="en-US" sz="1800" b="0" dirty="0" smtClean="0">
                  <a:solidFill>
                    <a:schemeClr val="bg1"/>
                  </a:solidFill>
                </a:rPr>
                <a:t>Pal around with new un-</a:t>
              </a:r>
              <a:r>
                <a:rPr lang="en-US" sz="1800" b="0" dirty="0" err="1" smtClean="0">
                  <a:solidFill>
                    <a:schemeClr val="bg1"/>
                  </a:solidFill>
                </a:rPr>
                <a:t>WIMPy</a:t>
              </a:r>
              <a:r>
                <a:rPr lang="en-US" sz="1800" b="0" dirty="0" smtClean="0">
                  <a:solidFill>
                    <a:schemeClr val="bg1"/>
                  </a:solidFill>
                </a:rPr>
                <a:t> particles.</a:t>
              </a:r>
            </a:p>
            <a:p>
              <a:r>
                <a:rPr lang="en-US" sz="1800" b="0" dirty="0">
                  <a:solidFill>
                    <a:schemeClr val="bg1"/>
                  </a:solidFill>
                </a:rPr>
                <a:t>P</a:t>
              </a:r>
              <a:r>
                <a:rPr lang="en-US" sz="1800" b="0" dirty="0" smtClean="0">
                  <a:solidFill>
                    <a:schemeClr val="bg1"/>
                  </a:solidFill>
                </a:rPr>
                <a:t>art of a larger framework.</a:t>
              </a:r>
            </a:p>
            <a:p>
              <a:r>
                <a:rPr lang="en-US" sz="1800" b="0" dirty="0" smtClean="0">
                  <a:solidFill>
                    <a:schemeClr val="bg1"/>
                  </a:solidFill>
                </a:rPr>
                <a:t>Find the WIMP through its friends.</a:t>
              </a:r>
            </a:p>
            <a:p>
              <a:r>
                <a:rPr lang="en-US" sz="1800" b="0" dirty="0" smtClean="0">
                  <a:solidFill>
                    <a:schemeClr val="bg1"/>
                  </a:solidFill>
                </a:rPr>
                <a:t>Example: SUSY</a:t>
              </a:r>
              <a:endParaRPr lang="en-US" sz="1800" b="0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30792" y="623249"/>
              <a:ext cx="4279392" cy="3948751"/>
              <a:chOff x="130792" y="623249"/>
              <a:chExt cx="4279392" cy="3948751"/>
            </a:xfrm>
          </p:grpSpPr>
          <p:pic>
            <p:nvPicPr>
              <p:cNvPr id="5122" name="Picture 2" descr="http://iranpoliticsclub.net/cartoons/obama2/images/barack%20obama%2041.jpg"/>
              <p:cNvPicPr>
                <a:picLocks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322"/>
              <a:stretch/>
            </p:blipFill>
            <p:spPr bwMode="auto">
              <a:xfrm>
                <a:off x="162258" y="1314361"/>
                <a:ext cx="4224627" cy="3257639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747" name="Picture 3"/>
              <p:cNvPicPr>
                <a:picLocks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17" t="59468" r="42448" b="22248"/>
              <a:stretch/>
            </p:blipFill>
            <p:spPr bwMode="auto">
              <a:xfrm>
                <a:off x="130792" y="623249"/>
                <a:ext cx="4279392" cy="995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20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5250426" y="990600"/>
            <a:ext cx="389357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Developed in the early 70’s—still of great interest.</a:t>
            </a:r>
          </a:p>
          <a:p>
            <a:endParaRPr lang="en-US" sz="2000" b="0" dirty="0">
              <a:solidFill>
                <a:schemeClr val="bg1"/>
              </a:solidFill>
            </a:endParaRPr>
          </a:p>
          <a:p>
            <a:r>
              <a:rPr lang="en-US" sz="2000" b="0" dirty="0" smtClean="0">
                <a:solidFill>
                  <a:schemeClr val="bg1"/>
                </a:solidFill>
              </a:rPr>
              <a:t>Every known particle has an undiscovered  superpartner.</a:t>
            </a:r>
          </a:p>
          <a:p>
            <a:endParaRPr lang="en-US" sz="2000" b="0" dirty="0">
              <a:solidFill>
                <a:schemeClr val="bg1"/>
              </a:solidFill>
            </a:endParaRPr>
          </a:p>
          <a:p>
            <a:r>
              <a:rPr lang="en-US" sz="2000" b="0" dirty="0" err="1" smtClean="0">
                <a:solidFill>
                  <a:schemeClr val="bg1"/>
                </a:solidFill>
              </a:rPr>
              <a:t>Superpartners</a:t>
            </a:r>
            <a:r>
              <a:rPr lang="en-US" sz="2000" b="0" dirty="0" smtClean="0">
                <a:solidFill>
                  <a:schemeClr val="bg1"/>
                </a:solidFill>
              </a:rPr>
              <a:t> are massive.</a:t>
            </a:r>
          </a:p>
          <a:p>
            <a:endParaRPr lang="en-US" sz="2000" b="0" dirty="0">
              <a:solidFill>
                <a:schemeClr val="bg1"/>
              </a:solidFill>
            </a:endParaRPr>
          </a:p>
          <a:p>
            <a:r>
              <a:rPr lang="en-US" sz="2000" b="0" dirty="0" smtClean="0">
                <a:solidFill>
                  <a:schemeClr val="bg1"/>
                </a:solidFill>
              </a:rPr>
              <a:t>Lightest superpartner should be stable!</a:t>
            </a:r>
          </a:p>
          <a:p>
            <a:endParaRPr lang="en-US" sz="2000" b="0" dirty="0">
              <a:solidFill>
                <a:schemeClr val="bg1"/>
              </a:solidFill>
            </a:endParaRPr>
          </a:p>
          <a:p>
            <a:r>
              <a:rPr lang="en-US" sz="2000" b="0" dirty="0" smtClean="0">
                <a:solidFill>
                  <a:schemeClr val="bg1"/>
                </a:solidFill>
              </a:rPr>
              <a:t>In many realizations, lightest superpartner is weakly interacting.</a:t>
            </a:r>
          </a:p>
          <a:p>
            <a:endParaRPr lang="en-US" sz="2000" b="0" dirty="0">
              <a:solidFill>
                <a:schemeClr val="bg1"/>
              </a:solidFill>
            </a:endParaRPr>
          </a:p>
          <a:p>
            <a:r>
              <a:rPr lang="en-US" sz="2000" b="0" dirty="0" smtClean="0">
                <a:solidFill>
                  <a:schemeClr val="bg1"/>
                </a:solidFill>
              </a:rPr>
              <a:t>Lightest Supersymmetric Particle </a:t>
            </a:r>
            <a:r>
              <a:rPr lang="en-US" sz="2000" b="0" dirty="0">
                <a:solidFill>
                  <a:schemeClr val="bg1"/>
                </a:solidFill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</a:rPr>
              <a:t>is a candidate WIMP</a:t>
            </a:r>
            <a:r>
              <a:rPr lang="en-US" sz="2000" b="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912" y="1425372"/>
            <a:ext cx="5234514" cy="4499119"/>
            <a:chOff x="15912" y="2242641"/>
            <a:chExt cx="5234514" cy="4499119"/>
          </a:xfrm>
        </p:grpSpPr>
        <p:grpSp>
          <p:nvGrpSpPr>
            <p:cNvPr id="21" name="Group 20"/>
            <p:cNvGrpSpPr/>
            <p:nvPr/>
          </p:nvGrpSpPr>
          <p:grpSpPr>
            <a:xfrm>
              <a:off x="60507" y="2291565"/>
              <a:ext cx="5189919" cy="4450195"/>
              <a:chOff x="1470469" y="1392072"/>
              <a:chExt cx="6203063" cy="5370392"/>
            </a:xfrm>
          </p:grpSpPr>
          <p:pic>
            <p:nvPicPr>
              <p:cNvPr id="34" name="Picture 2" descr="http://www.hephy.at/project/theory/susy/SUSYspectrum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60"/>
              <a:stretch/>
            </p:blipFill>
            <p:spPr bwMode="auto">
              <a:xfrm>
                <a:off x="1470469" y="1392072"/>
                <a:ext cx="6203063" cy="5370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http://www.hephy.at/project/theory/susy/SUSYspectrum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62" t="41821" r="52458" b="20039"/>
              <a:stretch/>
            </p:blipFill>
            <p:spPr bwMode="auto">
              <a:xfrm rot="5400000">
                <a:off x="2523601" y="599356"/>
                <a:ext cx="300252" cy="2171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http://www.hephy.at/project/theory/susy/SUSYspectrum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62" t="41821" r="52458" b="20039"/>
              <a:stretch/>
            </p:blipFill>
            <p:spPr bwMode="auto">
              <a:xfrm rot="5400000">
                <a:off x="2498577" y="2676124"/>
                <a:ext cx="300252" cy="2171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http://www.hephy.at/project/theory/susy/SUSYspectrum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62" t="41821" r="52458" b="20039"/>
              <a:stretch/>
            </p:blipFill>
            <p:spPr bwMode="auto">
              <a:xfrm rot="5400000">
                <a:off x="212584" y="3145239"/>
                <a:ext cx="3705944" cy="1085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ttp://www.hephy.at/project/theory/susy/SUSYspectrum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62" t="41821" r="52458" b="20039"/>
              <a:stretch/>
            </p:blipFill>
            <p:spPr bwMode="auto">
              <a:xfrm rot="5400000">
                <a:off x="1921983" y="3965264"/>
                <a:ext cx="755721" cy="1085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http://www.hephy.at/project/theory/susy/SUSYspectrum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30" t="40204" r="2" b="48528"/>
              <a:stretch/>
            </p:blipFill>
            <p:spPr bwMode="auto">
              <a:xfrm>
                <a:off x="4687139" y="1534795"/>
                <a:ext cx="1171258" cy="39106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http://www.hephy.at/project/theory/susy/SUSYspectrum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30" t="40204" r="2" b="48528"/>
              <a:stretch/>
            </p:blipFill>
            <p:spPr bwMode="auto">
              <a:xfrm>
                <a:off x="5180734" y="3611563"/>
                <a:ext cx="1113160" cy="1328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http://www.hephy.at/project/theory/susy/SUSYspectrum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30" t="40204" r="2" b="48528"/>
              <a:stretch/>
            </p:blipFill>
            <p:spPr bwMode="auto">
              <a:xfrm>
                <a:off x="4799266" y="1450211"/>
                <a:ext cx="1494628" cy="384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http://www.hephy.at/project/theory/susy/SUSYspectrum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30" t="40204" r="2" b="48528"/>
              <a:stretch/>
            </p:blipFill>
            <p:spPr bwMode="auto">
              <a:xfrm flipV="1">
                <a:off x="1511413" y="5802617"/>
                <a:ext cx="4975825" cy="3533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637250" y="2267821"/>
              <a:ext cx="1341720" cy="411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Particles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24516" y="2242641"/>
              <a:ext cx="22894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</a:rPr>
                <a:t>Superpartners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912" y="2752978"/>
              <a:ext cx="922890" cy="356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chemeClr val="bg1"/>
                  </a:solidFill>
                </a:rPr>
                <a:t>Quarks</a:t>
              </a:r>
              <a:endParaRPr lang="en-US" sz="1600" b="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56" y="3435918"/>
              <a:ext cx="1001970" cy="356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chemeClr val="bg1"/>
                  </a:solidFill>
                </a:rPr>
                <a:t>Leptons</a:t>
              </a:r>
              <a:endParaRPr lang="en-US" sz="1600" b="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86198" y="2767162"/>
              <a:ext cx="1028330" cy="356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err="1" smtClean="0">
                  <a:solidFill>
                    <a:schemeClr val="bg1"/>
                  </a:solidFill>
                </a:rPr>
                <a:t>Squarks</a:t>
              </a:r>
              <a:endParaRPr lang="en-US" sz="1600" b="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86198" y="3425783"/>
              <a:ext cx="1081050" cy="356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err="1" smtClean="0">
                  <a:solidFill>
                    <a:schemeClr val="bg1"/>
                  </a:solidFill>
                </a:rPr>
                <a:t>Sleptons</a:t>
              </a:r>
              <a:endParaRPr lang="en-US" sz="1600" b="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531" y="4398520"/>
              <a:ext cx="1001970" cy="136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000" b="0" dirty="0">
                  <a:solidFill>
                    <a:schemeClr val="bg1"/>
                  </a:solidFill>
                </a:rPr>
                <a:t>p</a:t>
              </a:r>
              <a:r>
                <a:rPr lang="en-US" sz="2000" b="0" dirty="0" smtClean="0">
                  <a:solidFill>
                    <a:schemeClr val="bg1"/>
                  </a:solidFill>
                </a:rPr>
                <a:t>hoton</a:t>
              </a:r>
            </a:p>
            <a:p>
              <a:pPr>
                <a:lnSpc>
                  <a:spcPct val="114000"/>
                </a:lnSpc>
              </a:pPr>
              <a:r>
                <a:rPr lang="en-US" sz="2000" b="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W, Z</a:t>
              </a:r>
            </a:p>
            <a:p>
              <a:pPr>
                <a:lnSpc>
                  <a:spcPct val="114000"/>
                </a:lnSpc>
              </a:pPr>
              <a:r>
                <a:rPr lang="en-US" sz="2000" b="0" dirty="0">
                  <a:solidFill>
                    <a:schemeClr val="bg1"/>
                  </a:solidFill>
                </a:rPr>
                <a:t>g</a:t>
              </a:r>
              <a:r>
                <a:rPr lang="en-US" sz="2000" b="0" dirty="0" smtClean="0">
                  <a:solidFill>
                    <a:schemeClr val="bg1"/>
                  </a:solidFill>
                </a:rPr>
                <a:t>luon</a:t>
              </a:r>
            </a:p>
            <a:p>
              <a:pPr>
                <a:lnSpc>
                  <a:spcPct val="114000"/>
                </a:lnSpc>
              </a:pPr>
              <a:r>
                <a:rPr lang="en-US" sz="2000" b="0" dirty="0" smtClean="0">
                  <a:solidFill>
                    <a:schemeClr val="bg1"/>
                  </a:solidFill>
                </a:rPr>
                <a:t>graviton</a:t>
              </a:r>
              <a:endParaRPr lang="en-US" sz="1600" b="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27754" y="4412703"/>
              <a:ext cx="1211385" cy="130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000" b="0" dirty="0" err="1" smtClean="0">
                  <a:solidFill>
                    <a:schemeClr val="bg1"/>
                  </a:solidFill>
                </a:rPr>
                <a:t>photino</a:t>
              </a:r>
              <a:endParaRPr lang="en-US" sz="2000" b="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sz="2000" b="0" dirty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w</a:t>
              </a:r>
              <a:r>
                <a:rPr lang="en-US" sz="20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ino, </a:t>
              </a:r>
              <a:r>
                <a:rPr lang="en-US" sz="2000" b="0" dirty="0" err="1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zino</a:t>
              </a:r>
              <a:endParaRPr lang="en-US" sz="200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endParaRPr>
            </a:p>
            <a:p>
              <a:pPr>
                <a:lnSpc>
                  <a:spcPct val="114000"/>
                </a:lnSpc>
              </a:pPr>
              <a:r>
                <a:rPr lang="en-US" sz="2000" b="0" dirty="0" err="1" smtClean="0">
                  <a:solidFill>
                    <a:schemeClr val="bg1"/>
                  </a:solidFill>
                </a:rPr>
                <a:t>gluino</a:t>
              </a:r>
              <a:endParaRPr lang="en-US" sz="2000" b="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sz="2000" b="0" dirty="0" err="1" smtClean="0">
                  <a:solidFill>
                    <a:schemeClr val="bg1"/>
                  </a:solidFill>
                </a:rPr>
                <a:t>gravitino</a:t>
              </a:r>
              <a:endParaRPr lang="en-US" sz="1600" b="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17779" y="5979217"/>
              <a:ext cx="769124" cy="356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chemeClr val="bg1"/>
                  </a:solidFill>
                </a:rPr>
                <a:t>Higgs</a:t>
              </a:r>
              <a:endParaRPr lang="en-US" sz="1600" b="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01294" y="5993400"/>
              <a:ext cx="1199669" cy="356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err="1" smtClean="0">
                  <a:solidFill>
                    <a:schemeClr val="bg1"/>
                  </a:solidFill>
                </a:rPr>
                <a:t>Higgsinos</a:t>
              </a:r>
              <a:endParaRPr lang="en-US" sz="1600" b="0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0507" y="2291565"/>
              <a:ext cx="5189919" cy="4450195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90401" y="-8467"/>
            <a:ext cx="7563199" cy="956773"/>
            <a:chOff x="1500091" y="-8467"/>
            <a:chExt cx="7563199" cy="956773"/>
          </a:xfrm>
        </p:grpSpPr>
        <p:grpSp>
          <p:nvGrpSpPr>
            <p:cNvPr id="46" name="Group 45"/>
            <p:cNvGrpSpPr/>
            <p:nvPr/>
          </p:nvGrpSpPr>
          <p:grpSpPr>
            <a:xfrm>
              <a:off x="1500091" y="-8467"/>
              <a:ext cx="1395509" cy="956773"/>
              <a:chOff x="160871" y="-66399"/>
              <a:chExt cx="2274832" cy="1348065"/>
            </a:xfrm>
          </p:grpSpPr>
          <p:pic>
            <p:nvPicPr>
              <p:cNvPr id="48" name="Picture 4" descr="http://www.valdosta.edu/~jeburford/Superman3D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3" t="7061" r="2908" b="6968"/>
              <a:stretch/>
            </p:blipFill>
            <p:spPr bwMode="auto">
              <a:xfrm>
                <a:off x="532263" y="0"/>
                <a:ext cx="1502161" cy="11388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Isosceles Triangle 48"/>
              <p:cNvSpPr/>
              <p:nvPr/>
            </p:nvSpPr>
            <p:spPr bwMode="auto">
              <a:xfrm rot="895395">
                <a:off x="1405636" y="240560"/>
                <a:ext cx="1030067" cy="1041106"/>
              </a:xfrm>
              <a:prstGeom prst="triangl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50" name="Isosceles Triangle 49"/>
              <p:cNvSpPr/>
              <p:nvPr/>
            </p:nvSpPr>
            <p:spPr bwMode="auto">
              <a:xfrm rot="20704605" flipH="1">
                <a:off x="160871" y="232030"/>
                <a:ext cx="1030067" cy="1041106"/>
              </a:xfrm>
              <a:prstGeom prst="triangl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51" name="Isosceles Triangle 50"/>
              <p:cNvSpPr/>
              <p:nvPr/>
            </p:nvSpPr>
            <p:spPr bwMode="auto">
              <a:xfrm rot="2647186">
                <a:off x="1824106" y="-56887"/>
                <a:ext cx="406625" cy="228995"/>
              </a:xfrm>
              <a:prstGeom prst="triangl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  <p:sp>
            <p:nvSpPr>
              <p:cNvPr id="52" name="Isosceles Triangle 51"/>
              <p:cNvSpPr/>
              <p:nvPr/>
            </p:nvSpPr>
            <p:spPr bwMode="auto">
              <a:xfrm rot="18952814" flipH="1">
                <a:off x="387187" y="-66399"/>
                <a:ext cx="406625" cy="228995"/>
              </a:xfrm>
              <a:prstGeom prst="triangl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28" charset="-128"/>
                </a:endParaRPr>
              </a:p>
            </p:txBody>
          </p:sp>
        </p:grpSp>
        <p:sp>
          <p:nvSpPr>
            <p:cNvPr id="44" name="Text Box 2"/>
            <p:cNvSpPr txBox="1">
              <a:spLocks noChangeArrowheads="1"/>
            </p:cNvSpPr>
            <p:nvPr/>
          </p:nvSpPr>
          <p:spPr bwMode="auto">
            <a:xfrm>
              <a:off x="2514600" y="0"/>
              <a:ext cx="65486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upersymmetry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&amp; Dark Matter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98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SciAmOrigins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l="398" t="1006" r="998" b="19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34000" y="2236738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</a:rPr>
              <a:t>   </a:t>
            </a:r>
            <a:r>
              <a:rPr lang="en-US" sz="2400" b="0" u="sng" dirty="0" smtClean="0">
                <a:solidFill>
                  <a:schemeClr val="bg1"/>
                </a:solidFill>
              </a:rPr>
              <a:t>I’m weakly Interacting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400" b="0" dirty="0" smtClean="0">
                <a:solidFill>
                  <a:schemeClr val="bg1"/>
                </a:solidFill>
              </a:rPr>
              <a:t>Weak, lonely 35-year-old </a:t>
            </a:r>
            <a:r>
              <a:rPr lang="en-US" sz="2400" b="0" dirty="0" err="1" smtClean="0">
                <a:solidFill>
                  <a:schemeClr val="bg1"/>
                </a:solidFill>
              </a:rPr>
              <a:t>WIMPy</a:t>
            </a:r>
            <a:r>
              <a:rPr lang="en-US" sz="2400" b="0" dirty="0" smtClean="0">
                <a:solidFill>
                  <a:schemeClr val="bg1"/>
                </a:solidFill>
              </a:rPr>
              <a:t> particle species seeking a theory in which to be embedded.  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36738"/>
            <a:ext cx="4294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 </a:t>
            </a:r>
            <a:r>
              <a:rPr lang="en-US" sz="2400" b="0" u="sng" dirty="0" smtClean="0">
                <a:solidFill>
                  <a:schemeClr val="bg1"/>
                </a:solidFill>
              </a:rPr>
              <a:t>I’m looking for a </a:t>
            </a:r>
            <a:r>
              <a:rPr lang="en-US" sz="2400" b="0" u="sng" dirty="0">
                <a:solidFill>
                  <a:schemeClr val="bg1"/>
                </a:solidFill>
              </a:rPr>
              <a:t>s</a:t>
            </a:r>
            <a:r>
              <a:rPr lang="en-US" sz="2400" b="0" u="sng" dirty="0" smtClean="0">
                <a:solidFill>
                  <a:schemeClr val="bg1"/>
                </a:solidFill>
              </a:rPr>
              <a:t>uperpartner</a:t>
            </a:r>
          </a:p>
          <a:p>
            <a:endParaRPr lang="en-US" sz="2400" b="0" dirty="0" smtClean="0">
              <a:solidFill>
                <a:schemeClr val="bg1"/>
              </a:solidFill>
            </a:endParaRPr>
          </a:p>
          <a:p>
            <a:r>
              <a:rPr lang="en-US" sz="2400" b="0" dirty="0" smtClean="0">
                <a:solidFill>
                  <a:schemeClr val="bg1"/>
                </a:solidFill>
              </a:rPr>
              <a:t>Super, mature, 41-year-old theory (SUSY) desperately seeking a species to develop a physical aspect. </a:t>
            </a:r>
            <a:endParaRPr lang="en-US" sz="2400" b="0" dirty="0">
              <a:solidFill>
                <a:schemeClr val="bg1"/>
              </a:solidFill>
            </a:endParaRPr>
          </a:p>
        </p:txBody>
      </p:sp>
      <p:pic>
        <p:nvPicPr>
          <p:cNvPr id="10" name="Picture 9" descr="Picture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685800"/>
            <a:ext cx="4162057" cy="781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9017" y="5254383"/>
            <a:ext cx="6105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</a:rPr>
              <a:t>Very high degree of compatibility</a:t>
            </a:r>
            <a:endParaRPr lang="en-US" sz="3200" b="0" dirty="0">
              <a:solidFill>
                <a:schemeClr val="bg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4921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Supersymmetry</a:t>
            </a:r>
            <a:r>
              <a:rPr lang="en-US" sz="3600" b="1" dirty="0" smtClean="0">
                <a:solidFill>
                  <a:schemeClr val="bg1"/>
                </a:solidFill>
              </a:rPr>
              <a:t> &amp; Dark Matter: A Match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1" t="28857" r="1253" b="13631"/>
          <a:stretch/>
        </p:blipFill>
        <p:spPr>
          <a:xfrm>
            <a:off x="3810000" y="917912"/>
            <a:ext cx="5287488" cy="5940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17912"/>
            <a:ext cx="4482317" cy="5940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n</a:t>
            </a:r>
            <a:r>
              <a:rPr lang="en-US" dirty="0" smtClean="0"/>
              <a:t>eutralino</a:t>
            </a:r>
            <a:r>
              <a:rPr lang="en-US" dirty="0"/>
              <a:t>:</a:t>
            </a:r>
          </a:p>
          <a:p>
            <a:pPr>
              <a:defRPr/>
            </a:pPr>
            <a:endParaRPr lang="en-US" sz="800" dirty="0"/>
          </a:p>
          <a:p>
            <a:pPr>
              <a:buFont typeface="Symbol" pitchFamily="18" charset="2"/>
              <a:buChar char=" "/>
              <a:defRPr/>
            </a:pPr>
            <a:r>
              <a:rPr lang="en-US" i="1" dirty="0">
                <a:latin typeface="Symbol" pitchFamily="18" charset="2"/>
                <a:cs typeface="Times New Roman" pitchFamily="18" charset="0"/>
              </a:rPr>
              <a:t> </a:t>
            </a:r>
            <a:endParaRPr lang="en-US" dirty="0" smtClean="0">
              <a:latin typeface="Symbol" pitchFamily="18" charset="2"/>
              <a:cs typeface="Times New Roman" pitchFamily="18" charset="0"/>
            </a:endParaRPr>
          </a:p>
          <a:p>
            <a:pPr>
              <a:buFont typeface="Symbol" pitchFamily="18" charset="2"/>
              <a:buChar char=" "/>
              <a:defRPr/>
            </a:pPr>
            <a:endParaRPr lang="en-US" sz="1200" baseline="30000" dirty="0" smtClean="0">
              <a:latin typeface="Symbol" pitchFamily="18" charset="2"/>
              <a:cs typeface="Times New Roman" pitchFamily="18" charset="0"/>
            </a:endParaRPr>
          </a:p>
          <a:p>
            <a:pPr>
              <a:defRPr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aseline="-25000" dirty="0" smtClean="0">
                <a:latin typeface="Symbol" pitchFamily="18" charset="2"/>
                <a:cs typeface="Times New Roman" pitchFamily="18" charset="0"/>
              </a:rPr>
              <a:t>c0 </a:t>
            </a:r>
            <a:r>
              <a:rPr lang="en-US" dirty="0" smtClean="0">
                <a:latin typeface="+mn-lt"/>
                <a:cs typeface="Times New Roman" pitchFamily="18" charset="0"/>
              </a:rPr>
              <a:t>and </a:t>
            </a:r>
            <a:r>
              <a:rPr lang="en-US" dirty="0">
                <a:latin typeface="+mn-lt"/>
                <a:cs typeface="Times New Roman" pitchFamily="18" charset="0"/>
              </a:rPr>
              <a:t>interactions:</a:t>
            </a:r>
          </a:p>
          <a:p>
            <a:pPr>
              <a:defRPr/>
            </a:pPr>
            <a:endParaRPr lang="en-US" sz="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dirty="0" smtClean="0">
                <a:latin typeface="Symbol" pitchFamily="18" charset="2"/>
                <a:cs typeface="Times New Roman" pitchFamily="18" charset="0"/>
              </a:rPr>
              <a:t>100+  </a:t>
            </a:r>
            <a:r>
              <a:rPr lang="en-US" dirty="0" smtClean="0">
                <a:latin typeface="+mn-lt"/>
                <a:cs typeface="Times New Roman" pitchFamily="18" charset="0"/>
              </a:rPr>
              <a:t>SUSY parameters</a:t>
            </a:r>
            <a:endParaRPr lang="en-US" dirty="0">
              <a:latin typeface="+mn-lt"/>
              <a:cs typeface="Times New Roman" pitchFamily="18" charset="0"/>
            </a:endParaRPr>
          </a:p>
          <a:p>
            <a:pPr>
              <a:buFont typeface="Symbol" pitchFamily="18" charset="2"/>
              <a:buChar char=" "/>
              <a:defRPr/>
            </a:pPr>
            <a:endParaRPr lang="en-US" sz="1200" dirty="0" smtClean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dirty="0" err="1">
                <a:latin typeface="+mn-lt"/>
                <a:cs typeface="Times New Roman" pitchFamily="18" charset="0"/>
              </a:rPr>
              <a:t>g</a:t>
            </a:r>
            <a:r>
              <a:rPr lang="en-US" dirty="0" err="1" smtClean="0">
                <a:latin typeface="+mn-lt"/>
                <a:cs typeface="Times New Roman" pitchFamily="18" charset="0"/>
              </a:rPr>
              <a:t>luinos</a:t>
            </a:r>
            <a:r>
              <a:rPr lang="en-US" dirty="0" smtClean="0">
                <a:latin typeface="+mn-lt"/>
                <a:cs typeface="Times New Roman" pitchFamily="18" charset="0"/>
              </a:rPr>
              <a:t>, </a:t>
            </a:r>
            <a:r>
              <a:rPr lang="en-US" dirty="0" err="1" smtClean="0">
                <a:latin typeface="+mn-lt"/>
                <a:cs typeface="Times New Roman" pitchFamily="18" charset="0"/>
              </a:rPr>
              <a:t>squarks</a:t>
            </a:r>
            <a:r>
              <a:rPr lang="en-US" dirty="0" smtClean="0">
                <a:latin typeface="+mn-lt"/>
                <a:cs typeface="Times New Roman" pitchFamily="18" charset="0"/>
              </a:rPr>
              <a:t>, </a:t>
            </a:r>
            <a:r>
              <a:rPr lang="en-US" dirty="0" err="1" smtClean="0">
                <a:latin typeface="+mn-lt"/>
                <a:cs typeface="Times New Roman" pitchFamily="18" charset="0"/>
              </a:rPr>
              <a:t>charginos</a:t>
            </a:r>
            <a:endParaRPr lang="en-US" dirty="0" smtClean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dirty="0" smtClean="0">
                <a:latin typeface="+mn-lt"/>
                <a:cs typeface="Times New Roman" pitchFamily="18" charset="0"/>
              </a:rPr>
              <a:t>will be discovered first</a:t>
            </a:r>
          </a:p>
          <a:p>
            <a:pPr>
              <a:defRPr/>
            </a:pPr>
            <a:endParaRPr lang="en-US" sz="1200" dirty="0" smtClean="0">
              <a:latin typeface="+mn-lt"/>
              <a:cs typeface="Times New Roman" pitchFamily="18" charset="0"/>
            </a:endParaRPr>
          </a:p>
          <a:p>
            <a:r>
              <a:rPr lang="en-US" dirty="0"/>
              <a:t>analysis model </a:t>
            </a:r>
            <a:r>
              <a:rPr lang="en-US" dirty="0" smtClean="0"/>
              <a:t>dependent</a:t>
            </a:r>
          </a:p>
          <a:p>
            <a:endParaRPr lang="en-US" sz="1200" dirty="0"/>
          </a:p>
          <a:p>
            <a:r>
              <a:rPr lang="en-US" dirty="0"/>
              <a:t>LHC chewing </a:t>
            </a:r>
            <a:r>
              <a:rPr lang="en-US" dirty="0" smtClean="0"/>
              <a:t>away</a:t>
            </a:r>
          </a:p>
          <a:p>
            <a:r>
              <a:rPr lang="en-US" dirty="0" smtClean="0"/>
              <a:t>allowed region</a:t>
            </a:r>
            <a:endParaRPr lang="en-US" dirty="0"/>
          </a:p>
          <a:p>
            <a:endParaRPr lang="en-US" sz="1200" dirty="0"/>
          </a:p>
          <a:p>
            <a:r>
              <a:rPr lang="en-US" dirty="0"/>
              <a:t>can swiggle </a:t>
            </a:r>
            <a:r>
              <a:rPr lang="en-US" dirty="0" smtClean="0"/>
              <a:t>out …  </a:t>
            </a:r>
            <a:endParaRPr lang="en-US" dirty="0"/>
          </a:p>
          <a:p>
            <a:endParaRPr lang="en-US" sz="1200" dirty="0"/>
          </a:p>
          <a:p>
            <a:r>
              <a:rPr lang="en-US" dirty="0" smtClean="0"/>
              <a:t>… but </a:t>
            </a:r>
            <a:r>
              <a:rPr lang="en-US" dirty="0"/>
              <a:t>it is getting harder</a:t>
            </a:r>
          </a:p>
          <a:p>
            <a:endParaRPr lang="en-US" sz="1200" dirty="0"/>
          </a:p>
          <a:p>
            <a:r>
              <a:rPr lang="en-US" dirty="0"/>
              <a:t>don’t throw in </a:t>
            </a:r>
            <a:r>
              <a:rPr lang="en-US" dirty="0" smtClean="0"/>
              <a:t>towelino quite yet</a:t>
            </a:r>
            <a:endParaRPr lang="en-US" dirty="0"/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774460"/>
              </p:ext>
            </p:extLst>
          </p:nvPr>
        </p:nvGraphicFramePr>
        <p:xfrm>
          <a:off x="76200" y="1392237"/>
          <a:ext cx="33083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652" name="Equation" r:id="rId5" imgW="1828800" imgH="241200" progId="Equation.DSMT4">
                  <p:embed/>
                </p:oleObj>
              </mc:Choice>
              <mc:Fallback>
                <p:oleObj name="Equation" r:id="rId5" imgW="18288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392237"/>
                        <a:ext cx="3308350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533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Favorite cold thermal relic: the neutralino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0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SUSY WIMPs at the LHC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084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Collider Searches for WIMPs</a:t>
            </a:r>
            <a:endParaRPr lang="en-US" sz="3600" b="1" dirty="0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836910" y="803196"/>
            <a:ext cx="34701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SUSY Trickle Down</a:t>
            </a:r>
            <a:endParaRPr lang="en-US" sz="3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6046113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 Complicated decay chain—very model dependent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143000" y="744131"/>
            <a:ext cx="6858000" cy="519279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409554" y="1377521"/>
            <a:ext cx="6327590" cy="4413679"/>
            <a:chOff x="1319432" y="914400"/>
            <a:chExt cx="6327590" cy="44136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1236276"/>
              <a:ext cx="5925312" cy="386097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319432" y="144333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19432" y="434340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17898" y="1900535"/>
              <a:ext cx="4026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Symbol" pitchFamily="18" charset="2"/>
                  <a:cs typeface="Times New Roman" pitchFamily="18" charset="0"/>
                </a:rPr>
                <a:t>n</a:t>
              </a:r>
              <a:r>
                <a:rPr lang="en-US" i="1" baseline="-25000" dirty="0" err="1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17898" y="3957935"/>
              <a:ext cx="4026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Symbol" pitchFamily="18" charset="2"/>
                  <a:cs typeface="Times New Roman" pitchFamily="18" charset="0"/>
                </a:rPr>
                <a:t>n</a:t>
              </a:r>
              <a:r>
                <a:rPr lang="en-US" i="1" baseline="-25000" dirty="0" err="1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21926" y="3991931"/>
              <a:ext cx="4026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Symbol" pitchFamily="18" charset="2"/>
                  <a:cs typeface="Times New Roman" pitchFamily="18" charset="0"/>
                </a:rPr>
                <a:t>n</a:t>
              </a:r>
              <a:r>
                <a:rPr lang="en-US" i="1" baseline="-25000" dirty="0" err="1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21926" y="1905000"/>
              <a:ext cx="402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Symbol" pitchFamily="18" charset="2"/>
                  <a:cs typeface="Times New Roman" pitchFamily="18" charset="0"/>
                </a:rPr>
                <a:t>n</a:t>
              </a:r>
              <a:r>
                <a:rPr lang="en-US" i="1" baseline="-25000" dirty="0" err="1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69223" y="175260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69223" y="403413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191448" y="4866414"/>
              <a:ext cx="455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Symbol" pitchFamily="18" charset="2"/>
                </a:rPr>
                <a:t>c</a:t>
              </a:r>
              <a:r>
                <a:rPr lang="en-US" baseline="30000" dirty="0" smtClean="0">
                  <a:latin typeface="Symbol" pitchFamily="18" charset="2"/>
                </a:rPr>
                <a:t>0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91448" y="2777196"/>
              <a:ext cx="455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Symbol" pitchFamily="18" charset="2"/>
                </a:rPr>
                <a:t>c</a:t>
              </a:r>
              <a:r>
                <a:rPr lang="en-US" baseline="30000" dirty="0" smtClean="0">
                  <a:latin typeface="Symbol" pitchFamily="18" charset="2"/>
                </a:rPr>
                <a:t>0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98585" y="1524000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W</a:t>
              </a:r>
              <a:r>
                <a:rPr lang="en-US" baseline="30000" dirty="0" smtClean="0">
                  <a:latin typeface="Symbol" pitchFamily="18" charset="2"/>
                </a:rPr>
                <a:t>+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98585" y="3624999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W</a:t>
              </a:r>
              <a:r>
                <a:rPr lang="en-US" baseline="30000" dirty="0" smtClean="0">
                  <a:latin typeface="Symbol" pitchFamily="18" charset="2"/>
                </a:rPr>
                <a:t>+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90821" y="3500735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baseline="30000" dirty="0" smtClean="0">
                  <a:latin typeface="Symbol" pitchFamily="18" charset="2"/>
                </a:rPr>
                <a:t>+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90821" y="1433732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baseline="30000" dirty="0" smtClean="0">
                  <a:latin typeface="Symbol" pitchFamily="18" charset="2"/>
                </a:rPr>
                <a:t>+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52004" y="286299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36347" y="151814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36347" y="2425727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13492" y="9144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36347" y="4483127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13492" y="3001331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91495" y="1608292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~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91495" y="3901663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~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60212" y="2738735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~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86964" y="1312980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~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36347" y="3542939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baseline="30000" dirty="0">
                <a:latin typeface="Symbol" pitchFamily="18" charset="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77078" y="3324664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~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92260" y="416286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_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92260" y="209960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_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80458" y="1353067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~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85936" y="3420792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~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60398" y="3867667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~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958050" y="1786596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~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21802" y="4730260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~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224932" y="2652932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~</a:t>
              </a:r>
              <a:endParaRPr lang="en-US" dirty="0">
                <a:latin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2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810" name="Picture 2" descr="lcdmsat1"/>
          <p:cNvPicPr>
            <a:picLocks noChangeAspect="1" noChangeArrowheads="1"/>
          </p:cNvPicPr>
          <p:nvPr/>
        </p:nvPicPr>
        <p:blipFill>
          <a:blip r:embed="rId2" cstate="print"/>
          <a:srcRect r="2809"/>
          <a:stretch>
            <a:fillRect/>
          </a:stretch>
        </p:blipFill>
        <p:spPr bwMode="auto">
          <a:xfrm>
            <a:off x="1181100" y="76200"/>
            <a:ext cx="6591300" cy="6773863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36329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pitchFamily="18" charset="2"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… you are surrounded by invisible things!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66657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5425" indent="-225425">
              <a:buClr>
                <a:schemeClr val="bg1"/>
              </a:buClr>
              <a:buFont typeface="Arial" pitchFamily="34" charset="0"/>
              <a:buChar char="•"/>
              <a:tabLst>
                <a:tab pos="112713" algn="l"/>
                <a:tab pos="225425" algn="l"/>
                <a:tab pos="282575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about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million-million</a:t>
            </a:r>
            <a:r>
              <a:rPr lang="en-US" sz="2400" dirty="0" smtClean="0">
                <a:solidFill>
                  <a:schemeClr val="bg1"/>
                </a:solidFill>
              </a:rPr>
              <a:t> will pass through you during this talk,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415670"/>
            <a:ext cx="874630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5425" indent="-225425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a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nd a few hundred million are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in this room at any instant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4292025"/>
            <a:ext cx="9144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5425" indent="-225425">
              <a:lnSpc>
                <a:spcPct val="120000"/>
              </a:lnSpc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</a:t>
            </a:r>
            <a:r>
              <a:rPr lang="en-US" sz="2400" dirty="0" smtClean="0">
                <a:solidFill>
                  <a:schemeClr val="bg1"/>
                </a:solidFill>
              </a:rPr>
              <a:t>ut you can’t see them, feel them, or smell them, and yet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2967255"/>
            <a:ext cx="7980711" cy="4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5425" indent="-225425">
              <a:lnSpc>
                <a:spcPct val="120000"/>
              </a:lnSpc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flying around at about a million kilometers per hour, and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647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A mysterious, invisible particle species is all around us,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pitchFamily="18" charset="2"/>
              <a:buNone/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A Fantastical Story!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4950563"/>
            <a:ext cx="9144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5425" indent="-225425">
              <a:lnSpc>
                <a:spcPct val="120000"/>
              </a:lnSpc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hey shape the large-scale structure of the Universe…and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5649878"/>
            <a:ext cx="9144000" cy="4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5425" indent="-225425">
              <a:lnSpc>
                <a:spcPct val="120000"/>
              </a:lnSpc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we may </a:t>
            </a:r>
            <a:r>
              <a:rPr lang="en-US" sz="2400" i="1" dirty="0" smtClean="0">
                <a:solidFill>
                  <a:schemeClr val="bg1"/>
                </a:solidFill>
              </a:rPr>
              <a:t>finally</a:t>
            </a:r>
            <a:r>
              <a:rPr lang="en-US" sz="2400" dirty="0" smtClean="0">
                <a:solidFill>
                  <a:schemeClr val="bg1"/>
                </a:solidFill>
              </a:rPr>
              <a:t> be at the threshold of “discovering” them!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82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Don’t look now, but …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4646" y="6581001"/>
            <a:ext cx="161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dirty="0" smtClean="0">
                <a:solidFill>
                  <a:schemeClr val="bg1"/>
                </a:solidFill>
              </a:rPr>
              <a:t>Image: Navarro et al.</a:t>
            </a:r>
            <a:endParaRPr lang="en-US" sz="1200" b="0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" y="179021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a relic of the first fraction of a second of the Universe,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810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Maybe, just maybe, SUSY won’t be seen at the LHC, and dark matter is not a neutralino (or sneutrino, or gravitino, or any ino).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81200"/>
            <a:ext cx="5943600" cy="4457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879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Maverick WIMPs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12208"/>
            <a:ext cx="4583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Dirac fermion Maverick WIMP, </a:t>
            </a:r>
            <a:r>
              <a:rPr lang="en-US" sz="2800" dirty="0" smtClean="0">
                <a:latin typeface="Symbol" pitchFamily="18" charset="2"/>
              </a:rPr>
              <a:t>c</a:t>
            </a:r>
            <a:endParaRPr lang="en-US" sz="2800" dirty="0">
              <a:latin typeface="Symbol" pitchFamily="18" charset="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2982" y="1600200"/>
            <a:ext cx="3895618" cy="1454919"/>
            <a:chOff x="1828800" y="1781327"/>
            <a:chExt cx="4800600" cy="2028673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5552791"/>
                </p:ext>
              </p:extLst>
            </p:nvPr>
          </p:nvGraphicFramePr>
          <p:xfrm>
            <a:off x="1828800" y="1781327"/>
            <a:ext cx="4800600" cy="20286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9728" name="Equation" r:id="rId3" imgW="1803240" imgH="761760" progId="Equation.DSMT4">
                    <p:embed/>
                  </p:oleObj>
                </mc:Choice>
                <mc:Fallback>
                  <p:oleObj name="Equation" r:id="rId3" imgW="1803240" imgH="761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28800" y="1781327"/>
                          <a:ext cx="4800600" cy="20286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1828800" y="1981199"/>
              <a:ext cx="594988" cy="987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i="1" dirty="0" smtClean="0">
                  <a:latin typeface="Monotype Corsiva" pitchFamily="66" charset="0"/>
                </a:rPr>
                <a:t>L</a:t>
              </a:r>
              <a:endParaRPr lang="en-US" sz="4000" i="1" dirty="0">
                <a:latin typeface="Monotype Corsiva" pitchFamily="66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2400" y="4495800"/>
            <a:ext cx="4038600" cy="1295400"/>
            <a:chOff x="1918648" y="4419600"/>
            <a:chExt cx="4921890" cy="2151063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952272"/>
                </p:ext>
              </p:extLst>
            </p:nvPr>
          </p:nvGraphicFramePr>
          <p:xfrm>
            <a:off x="1930400" y="4419600"/>
            <a:ext cx="4910138" cy="2151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9729" name="Equation" r:id="rId5" imgW="1739880" imgH="761760" progId="Equation.DSMT4">
                    <p:embed/>
                  </p:oleObj>
                </mc:Choice>
                <mc:Fallback>
                  <p:oleObj name="Equation" r:id="rId5" imgW="1739880" imgH="7617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0400" y="4419600"/>
                          <a:ext cx="4910138" cy="21510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1918648" y="4648200"/>
              <a:ext cx="588423" cy="1175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i="1" dirty="0" smtClean="0">
                  <a:latin typeface="Monotype Corsiva" pitchFamily="66" charset="0"/>
                </a:rPr>
                <a:t>L</a:t>
              </a:r>
              <a:endParaRPr lang="en-US" sz="4000" i="1" dirty="0">
                <a:latin typeface="Monotype Corsiva" pitchFamily="66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3917988"/>
            <a:ext cx="486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Complex scalar Maverick WIMP, </a:t>
            </a:r>
            <a:r>
              <a:rPr lang="en-US" sz="2800" i="1" dirty="0" smtClean="0">
                <a:latin typeface="Symbol" pitchFamily="18" charset="2"/>
              </a:rPr>
              <a:t>f</a:t>
            </a:r>
            <a:endParaRPr lang="en-US" sz="2800" i="1" dirty="0">
              <a:latin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651173"/>
            <a:ext cx="3810000" cy="620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Expect</a:t>
            </a:r>
            <a:r>
              <a:rPr lang="en-US" dirty="0" smtClean="0"/>
              <a:t> terms that break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2</a:t>
            </a:r>
            <a:r>
              <a:rPr lang="en-US" dirty="0" smtClean="0"/>
              <a:t>)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dirty="0" smtClean="0"/>
              <a:t> via SM Yukawa couplings </a:t>
            </a:r>
            <a:r>
              <a:rPr lang="en-US" dirty="0" smtClean="0">
                <a:sym typeface="Symbol"/>
              </a:rPr>
              <a:t> </a:t>
            </a:r>
            <a:r>
              <a:rPr lang="en-US" dirty="0" smtClean="0"/>
              <a:t>operators that flip quark chirality should be </a:t>
            </a:r>
            <a:r>
              <a:rPr lang="en-US" dirty="0" smtClean="0">
                <a:sym typeface="Symbol"/>
              </a:rPr>
              <a:t>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q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(S,P)</a:t>
            </a:r>
          </a:p>
          <a:p>
            <a:endParaRPr lang="en-US" sz="3200" dirty="0">
              <a:sym typeface="Symbol"/>
            </a:endParaRPr>
          </a:p>
          <a:p>
            <a:r>
              <a:rPr lang="en-US" dirty="0" smtClean="0">
                <a:sym typeface="Symbol"/>
              </a:rPr>
              <a:t>Some terms vanish for Majorana</a:t>
            </a:r>
            <a:r>
              <a:rPr lang="en-US" dirty="0">
                <a:sym typeface="Symbol"/>
              </a:rPr>
              <a:t> </a:t>
            </a:r>
            <a:r>
              <a:rPr lang="en-US" i="1" dirty="0" smtClean="0">
                <a:latin typeface="Symbol" pitchFamily="18" charset="2"/>
                <a:sym typeface="Symbol"/>
              </a:rPr>
              <a:t>c</a:t>
            </a:r>
            <a:endParaRPr lang="en-US" dirty="0" smtClean="0">
              <a:sym typeface="Symbol"/>
            </a:endParaRPr>
          </a:p>
          <a:p>
            <a:endParaRPr lang="en-US" sz="3200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Can write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G</a:t>
            </a:r>
            <a:r>
              <a:rPr lang="en-US" dirty="0" smtClean="0">
                <a:sym typeface="Symbol"/>
              </a:rPr>
              <a:t> </a:t>
            </a:r>
            <a:r>
              <a:rPr lang="en-US" dirty="0">
                <a:sym typeface="Symbol"/>
              </a:rPr>
              <a:t></a:t>
            </a:r>
            <a:r>
              <a:rPr lang="en-US" dirty="0" smtClean="0">
                <a:sym typeface="Symbol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baseline="-25000" dirty="0" smtClean="0">
                <a:sym typeface="Symbol"/>
              </a:rPr>
              <a:t>*</a:t>
            </a:r>
            <a:r>
              <a:rPr lang="en-US" baseline="30000" dirty="0" smtClean="0">
                <a:latin typeface="Symbol" pitchFamily="18" charset="2"/>
                <a:sym typeface="Symbol"/>
              </a:rPr>
              <a:t>-2</a:t>
            </a:r>
            <a:endParaRPr lang="en-US" dirty="0">
              <a:latin typeface="+mn-lt"/>
              <a:sym typeface="Symbol"/>
            </a:endParaRPr>
          </a:p>
          <a:p>
            <a:r>
              <a:rPr lang="en-US" dirty="0">
                <a:latin typeface="+mn-lt"/>
                <a:sym typeface="Symbol"/>
              </a:rPr>
              <a:t>      </a:t>
            </a:r>
            <a:r>
              <a:rPr lang="en-US" dirty="0" smtClean="0">
                <a:latin typeface="+mn-lt"/>
                <a:sym typeface="Symbol"/>
              </a:rPr>
              <a:t>(</a:t>
            </a:r>
            <a:r>
              <a:rPr lang="en-US" dirty="0">
                <a:latin typeface="+mn-lt"/>
                <a:sym typeface="Symbol"/>
              </a:rPr>
              <a:t>S,P</a:t>
            </a:r>
            <a:r>
              <a:rPr lang="en-US" dirty="0" smtClean="0">
                <a:latin typeface="+mn-lt"/>
                <a:sym typeface="Symbol"/>
              </a:rPr>
              <a:t>)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G</a:t>
            </a:r>
            <a:r>
              <a:rPr lang="en-US" dirty="0" smtClean="0">
                <a:sym typeface="Symbol"/>
              </a:rPr>
              <a:t> </a:t>
            </a:r>
            <a:r>
              <a:rPr lang="en-US" dirty="0">
                <a:sym typeface="Symbol"/>
              </a:rPr>
              <a:t>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q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baseline="-25000" dirty="0" smtClean="0">
                <a:sym typeface="Symbol"/>
              </a:rPr>
              <a:t>*</a:t>
            </a:r>
            <a:r>
              <a:rPr lang="en-US" baseline="30000" dirty="0" smtClean="0">
                <a:latin typeface="Symbol" pitchFamily="18" charset="2"/>
                <a:sym typeface="Symbol"/>
              </a:rPr>
              <a:t>-3</a:t>
            </a:r>
            <a:r>
              <a:rPr lang="en-US" dirty="0" smtClean="0">
                <a:latin typeface="+mn-lt"/>
                <a:sym typeface="Symbol"/>
              </a:rPr>
              <a:t> 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            F </a:t>
            </a:r>
            <a:r>
              <a:rPr lang="en-US" dirty="0">
                <a:sym typeface="Symbol"/>
              </a:rPr>
              <a:t> 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baseline="-25000" dirty="0" smtClean="0">
                <a:sym typeface="Symbol"/>
              </a:rPr>
              <a:t>*</a:t>
            </a:r>
            <a:r>
              <a:rPr lang="en-US" baseline="30000" dirty="0" smtClean="0">
                <a:latin typeface="Symbol" pitchFamily="18" charset="2"/>
                <a:sym typeface="Symbol"/>
              </a:rPr>
              <a:t>-1</a:t>
            </a:r>
          </a:p>
          <a:p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  (</a:t>
            </a:r>
            <a:r>
              <a:rPr lang="en-US" dirty="0">
                <a:sym typeface="Symbol"/>
              </a:rPr>
              <a:t>S,P)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F</a:t>
            </a:r>
            <a:r>
              <a:rPr lang="en-US" dirty="0" smtClean="0">
                <a:sym typeface="Symbol"/>
              </a:rPr>
              <a:t> </a:t>
            </a:r>
            <a:r>
              <a:rPr lang="en-US" dirty="0">
                <a:sym typeface="Symbol"/>
              </a:rPr>
              <a:t> 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  <a:sym typeface="Symbol"/>
              </a:rPr>
              <a:t>q 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baseline="-25000" dirty="0" smtClean="0">
                <a:sym typeface="Symbol"/>
              </a:rPr>
              <a:t>*</a:t>
            </a:r>
            <a:r>
              <a:rPr lang="en-US" baseline="30000" dirty="0" smtClean="0">
                <a:latin typeface="Symbol" pitchFamily="18" charset="2"/>
                <a:sym typeface="Symbol"/>
              </a:rPr>
              <a:t>-2</a:t>
            </a:r>
            <a:r>
              <a:rPr lang="en-US" dirty="0" smtClean="0">
                <a:sym typeface="Symbol"/>
              </a:rPr>
              <a:t> </a:t>
            </a:r>
            <a:endParaRPr lang="en-US" baseline="30000" dirty="0" smtClean="0">
              <a:latin typeface="Symbol" pitchFamily="18" charset="2"/>
              <a:sym typeface="Symbol"/>
            </a:endParaRPr>
          </a:p>
          <a:p>
            <a:pPr marL="342900" indent="-342900">
              <a:buFont typeface="Symbol"/>
              <a:buChar char=" "/>
            </a:pPr>
            <a:endParaRPr lang="en-US" sz="3200" baseline="30000" dirty="0" smtClean="0">
              <a:latin typeface="Symbol" pitchFamily="18" charset="2"/>
              <a:sym typeface="Symbol"/>
            </a:endParaRPr>
          </a:p>
          <a:p>
            <a:r>
              <a:rPr lang="en-US" dirty="0" smtClean="0">
                <a:latin typeface="+mn-lt"/>
                <a:sym typeface="Symbol"/>
              </a:rPr>
              <a:t>Fierz identities relate various combinations</a:t>
            </a:r>
            <a:endParaRPr lang="en-US" baseline="30000" dirty="0" smtClean="0">
              <a:latin typeface="Symbol" pitchFamily="18" charset="2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9111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381000" y="990600"/>
            <a:ext cx="4617290" cy="5793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1200"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 smtClean="0">
                <a:latin typeface="Symbol" pitchFamily="18" charset="2"/>
              </a:rPr>
              <a:t>                 </a:t>
            </a:r>
            <a:r>
              <a:rPr lang="en-US" i="1" dirty="0" err="1" smtClean="0">
                <a:latin typeface="Symbol" pitchFamily="18" charset="2"/>
              </a:rPr>
              <a:t>f</a:t>
            </a:r>
            <a:r>
              <a:rPr lang="en-US" baseline="30000" dirty="0" err="1" smtClean="0">
                <a:latin typeface="Times New Roman"/>
                <a:cs typeface="Times New Roman"/>
              </a:rPr>
              <a:t>†</a:t>
            </a:r>
            <a:r>
              <a:rPr lang="en-US" i="1" dirty="0" err="1" smtClean="0">
                <a:latin typeface="Symbol" pitchFamily="18" charset="2"/>
              </a:rPr>
              <a:t>f</a:t>
            </a:r>
            <a:r>
              <a:rPr lang="en-US" i="1" dirty="0" smtClean="0">
                <a:latin typeface="Symbol" pitchFamily="18" charset="2"/>
              </a:rPr>
              <a:t>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SI</a:t>
            </a:r>
            <a:endParaRPr lang="en-US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defTabSz="711200"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 smtClean="0">
                <a:latin typeface="Symbol" pitchFamily="18" charset="2"/>
              </a:rPr>
              <a:t>                 </a:t>
            </a:r>
            <a:r>
              <a:rPr lang="en-US" i="1" dirty="0" err="1" smtClean="0">
                <a:latin typeface="Symbol" pitchFamily="18" charset="2"/>
              </a:rPr>
              <a:t>f</a:t>
            </a:r>
            <a:r>
              <a:rPr lang="en-US" baseline="30000" dirty="0" err="1" smtClean="0">
                <a:latin typeface="Times New Roman"/>
                <a:cs typeface="Times New Roman"/>
              </a:rPr>
              <a:t>†</a:t>
            </a:r>
            <a:r>
              <a:rPr lang="en-US" i="1" dirty="0" err="1" smtClean="0">
                <a:latin typeface="Symbol" pitchFamily="18" charset="2"/>
              </a:rPr>
              <a:t>f</a:t>
            </a:r>
            <a:r>
              <a:rPr lang="en-US" i="1" dirty="0" smtClean="0">
                <a:latin typeface="Symbol" pitchFamily="18" charset="2"/>
              </a:rPr>
              <a:t> 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err="1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sz="800" i="1" dirty="0" smtClean="0">
                <a:latin typeface="Symbol" pitchFamily="18" charset="2"/>
                <a:cs typeface="Times New Roman" pitchFamily="18" charset="0"/>
              </a:rPr>
              <a:t>  </a:t>
            </a:r>
            <a:r>
              <a:rPr lang="en-US" baseline="30000" dirty="0" smtClean="0">
                <a:latin typeface="Symbol" pitchFamily="18" charset="2"/>
                <a:cs typeface="Times New Roman" pitchFamily="18" charset="0"/>
              </a:rPr>
              <a:t>5</a:t>
            </a:r>
            <a:r>
              <a:rPr lang="en-US" sz="300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	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defTabSz="711200">
              <a:tabLst>
                <a:tab pos="1828800" algn="l"/>
                <a:tab pos="2743200" algn="l"/>
                <a:tab pos="3998913" algn="l"/>
              </a:tabLst>
            </a:pPr>
            <a:r>
              <a:rPr lang="en-US" dirty="0" smtClean="0">
                <a:latin typeface="+mn-lt"/>
              </a:rPr>
              <a:t> (</a:t>
            </a:r>
            <a:r>
              <a:rPr lang="en-US" i="1" dirty="0" smtClean="0">
                <a:latin typeface="Symbol" pitchFamily="18" charset="2"/>
              </a:rPr>
              <a:t>f</a:t>
            </a:r>
            <a:r>
              <a:rPr lang="en-US" baseline="30000" dirty="0" smtClean="0">
                <a:latin typeface="Times New Roman"/>
                <a:cs typeface="Times New Roman"/>
              </a:rPr>
              <a:t>†</a:t>
            </a:r>
            <a:r>
              <a:rPr lang="en-US" dirty="0" smtClean="0">
                <a:latin typeface="Times New Roman"/>
                <a:cs typeface="Times New Roman"/>
                <a:sym typeface="Euclid Symbol"/>
              </a:rPr>
              <a:t></a:t>
            </a:r>
            <a:r>
              <a:rPr lang="en-US" i="1" baseline="30000" dirty="0" smtClean="0">
                <a:latin typeface="Symbol" pitchFamily="18" charset="2"/>
                <a:cs typeface="Times New Roman"/>
                <a:sym typeface="Euclid Symbol"/>
              </a:rPr>
              <a:t>m</a:t>
            </a:r>
            <a:r>
              <a:rPr lang="en-US" i="1" dirty="0" smtClean="0">
                <a:latin typeface="Symbol" pitchFamily="18" charset="2"/>
                <a:cs typeface="Times New Roman"/>
                <a:sym typeface="Euclid Symbol"/>
              </a:rPr>
              <a:t>f </a:t>
            </a:r>
            <a:r>
              <a:rPr lang="en-US" dirty="0" smtClean="0">
                <a:latin typeface="Symbol" pitchFamily="18" charset="2"/>
                <a:cs typeface="Times New Roman"/>
                <a:sym typeface="Euclid Symbol"/>
              </a:rPr>
              <a:t>+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  <a:sym typeface="Euclid Symbol"/>
              </a:rPr>
              <a:t>h.c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Euclid Symbol"/>
              </a:rPr>
              <a:t>.</a:t>
            </a:r>
            <a:r>
              <a:rPr lang="en-US" dirty="0" smtClean="0">
                <a:latin typeface="+mn-lt"/>
                <a:cs typeface="Times New Roman" pitchFamily="18" charset="0"/>
                <a:sym typeface="Euclid Symbol"/>
              </a:rPr>
              <a:t>)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err="1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i="1" baseline="-25000" dirty="0" err="1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i="1" baseline="-25000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defTabSz="719138">
              <a:tabLst>
                <a:tab pos="1828800" algn="l"/>
                <a:tab pos="2743200" algn="l"/>
                <a:tab pos="3998913" algn="l"/>
              </a:tabLst>
            </a:pPr>
            <a:r>
              <a:rPr lang="en-US" dirty="0" smtClean="0"/>
              <a:t> (</a:t>
            </a:r>
            <a:r>
              <a:rPr lang="en-US" i="1" dirty="0">
                <a:latin typeface="Symbol" pitchFamily="18" charset="2"/>
              </a:rPr>
              <a:t>f</a:t>
            </a:r>
            <a:r>
              <a:rPr lang="en-US" baseline="30000" dirty="0">
                <a:latin typeface="Times New Roman"/>
                <a:cs typeface="Times New Roman"/>
              </a:rPr>
              <a:t>†</a:t>
            </a:r>
            <a:r>
              <a:rPr lang="en-US" dirty="0">
                <a:latin typeface="Times New Roman"/>
                <a:cs typeface="Times New Roman"/>
                <a:sym typeface="Euclid Symbol"/>
              </a:rPr>
              <a:t></a:t>
            </a:r>
            <a:r>
              <a:rPr lang="en-US" i="1" baseline="30000" dirty="0">
                <a:latin typeface="Symbol" pitchFamily="18" charset="2"/>
                <a:cs typeface="Times New Roman"/>
                <a:sym typeface="Euclid Symbol"/>
              </a:rPr>
              <a:t>m</a:t>
            </a:r>
            <a:r>
              <a:rPr lang="en-US" i="1" dirty="0">
                <a:latin typeface="Symbol" pitchFamily="18" charset="2"/>
                <a:cs typeface="Times New Roman"/>
                <a:sym typeface="Euclid Symbol"/>
              </a:rPr>
              <a:t>f </a:t>
            </a:r>
            <a:r>
              <a:rPr lang="en-US" dirty="0">
                <a:latin typeface="Symbol" pitchFamily="18" charset="2"/>
                <a:cs typeface="Times New Roman"/>
                <a:sym typeface="Euclid Symbol"/>
              </a:rPr>
              <a:t>+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  <a:sym typeface="Euclid Symbol"/>
              </a:rPr>
              <a:t>h.c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Euclid Symbol"/>
              </a:rPr>
              <a:t>.</a:t>
            </a:r>
            <a:r>
              <a:rPr lang="en-US" dirty="0" smtClean="0">
                <a:cs typeface="Times New Roman" pitchFamily="18" charset="0"/>
                <a:sym typeface="Euclid Symbol"/>
              </a:rPr>
              <a:t>)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i="1" baseline="-250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baseline="-25000" dirty="0" smtClean="0">
                <a:latin typeface="Symbol" pitchFamily="18" charset="2"/>
                <a:cs typeface="Times New Roman" pitchFamily="18" charset="0"/>
              </a:rPr>
              <a:t>5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       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SD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defTabSz="711200"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/>
              <a:t>(</a:t>
            </a:r>
            <a:r>
              <a:rPr lang="en-US" i="1" dirty="0" smtClean="0">
                <a:latin typeface="Symbol" pitchFamily="18" charset="2"/>
              </a:rPr>
              <a:t>f</a:t>
            </a:r>
            <a:r>
              <a:rPr lang="en-US" baseline="30000" dirty="0">
                <a:latin typeface="Times New Roman"/>
                <a:cs typeface="Times New Roman"/>
              </a:rPr>
              <a:t>†</a:t>
            </a:r>
            <a:r>
              <a:rPr lang="en-US" dirty="0">
                <a:latin typeface="Times New Roman"/>
                <a:cs typeface="Times New Roman"/>
                <a:sym typeface="Euclid Symbol"/>
              </a:rPr>
              <a:t></a:t>
            </a:r>
            <a:r>
              <a:rPr lang="en-US" i="1" baseline="30000" dirty="0">
                <a:latin typeface="Symbol" pitchFamily="18" charset="2"/>
                <a:cs typeface="Times New Roman"/>
                <a:sym typeface="Euclid Symbol"/>
              </a:rPr>
              <a:t>m</a:t>
            </a:r>
            <a:r>
              <a:rPr lang="en-US" i="1" dirty="0">
                <a:latin typeface="Symbol" pitchFamily="18" charset="2"/>
                <a:cs typeface="Times New Roman"/>
                <a:sym typeface="Euclid Symbol"/>
              </a:rPr>
              <a:t>f </a:t>
            </a:r>
            <a:r>
              <a:rPr lang="en-US" dirty="0" smtClean="0">
                <a:latin typeface="Symbol" pitchFamily="18" charset="2"/>
                <a:cs typeface="Times New Roman"/>
                <a:sym typeface="Euclid Symbol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  <a:sym typeface="Euclid Symbol"/>
              </a:rPr>
              <a:t>h.c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Euclid Symbol"/>
              </a:rPr>
              <a:t>.</a:t>
            </a:r>
            <a:r>
              <a:rPr lang="en-US" dirty="0" smtClean="0">
                <a:cs typeface="Times New Roman" pitchFamily="18" charset="0"/>
                <a:sym typeface="Euclid Symbol"/>
              </a:rPr>
              <a:t>)</a:t>
            </a:r>
            <a:r>
              <a:rPr lang="en-US" dirty="0">
                <a:cs typeface="Times New Roman" pitchFamily="18" charset="0"/>
                <a:sym typeface="Euclid Symbol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err="1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i="1" baseline="-25000" dirty="0" err="1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i="1" baseline="-25000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       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defTabSz="711200"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/>
              <a:t>(</a:t>
            </a:r>
            <a:r>
              <a:rPr lang="en-US" i="1" dirty="0" smtClean="0">
                <a:latin typeface="Symbol" pitchFamily="18" charset="2"/>
              </a:rPr>
              <a:t>f</a:t>
            </a:r>
            <a:r>
              <a:rPr lang="en-US" baseline="30000" dirty="0">
                <a:latin typeface="Times New Roman"/>
                <a:cs typeface="Times New Roman"/>
              </a:rPr>
              <a:t>†</a:t>
            </a:r>
            <a:r>
              <a:rPr lang="en-US" dirty="0">
                <a:latin typeface="Times New Roman"/>
                <a:cs typeface="Times New Roman"/>
                <a:sym typeface="Euclid Symbol"/>
              </a:rPr>
              <a:t></a:t>
            </a:r>
            <a:r>
              <a:rPr lang="en-US" i="1" baseline="30000" dirty="0">
                <a:latin typeface="Symbol" pitchFamily="18" charset="2"/>
                <a:cs typeface="Times New Roman"/>
                <a:sym typeface="Euclid Symbol"/>
              </a:rPr>
              <a:t>m</a:t>
            </a:r>
            <a:r>
              <a:rPr lang="en-US" i="1" dirty="0">
                <a:latin typeface="Symbol" pitchFamily="18" charset="2"/>
                <a:cs typeface="Times New Roman"/>
                <a:sym typeface="Euclid Symbol"/>
              </a:rPr>
              <a:t>f </a:t>
            </a:r>
            <a:r>
              <a:rPr lang="en-US" dirty="0" smtClean="0">
                <a:latin typeface="Symbol" pitchFamily="18" charset="2"/>
                <a:cs typeface="Times New Roman"/>
                <a:sym typeface="Euclid Symbol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  <a:sym typeface="Euclid Symbol"/>
              </a:rPr>
              <a:t>h.c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Euclid Symbol"/>
              </a:rPr>
              <a:t>.</a:t>
            </a:r>
            <a:r>
              <a:rPr lang="en-US" dirty="0">
                <a:cs typeface="Times New Roman" pitchFamily="18" charset="0"/>
                <a:sym typeface="Euclid Symbol"/>
              </a:rPr>
              <a:t>)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i="1" baseline="-25000" dirty="0" smtClean="0">
                <a:latin typeface="Symbol" pitchFamily="18" charset="2"/>
                <a:cs typeface="Times New Roman" pitchFamily="18" charset="0"/>
              </a:rPr>
              <a:t>m5 </a:t>
            </a:r>
            <a:r>
              <a:rPr lang="en-US" sz="300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SD</a:t>
            </a:r>
          </a:p>
          <a:p>
            <a:pPr defTabSz="711200">
              <a:tabLst>
                <a:tab pos="1828800" algn="l"/>
                <a:tab pos="2743200" algn="l"/>
                <a:tab pos="3998913" algn="l"/>
              </a:tabLst>
            </a:pPr>
            <a:endParaRPr lang="en-US" sz="1050" i="1" dirty="0">
              <a:latin typeface="Times New Roman" pitchFamily="18" charset="0"/>
              <a:cs typeface="Times New Roman" pitchFamily="18" charset="0"/>
            </a:endParaRPr>
          </a:p>
          <a:p>
            <a:pPr defTabSz="711200">
              <a:tabLst>
                <a:tab pos="1828800" algn="l"/>
                <a:tab pos="2743200" algn="l"/>
                <a:tab pos="3998913" algn="l"/>
              </a:tabLst>
            </a:pPr>
            <a:r>
              <a:rPr lang="en-US" sz="10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i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cc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defTabSz="711200"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i="1" dirty="0" smtClean="0">
                <a:latin typeface="Symbol" pitchFamily="18" charset="2"/>
              </a:rPr>
              <a:t>cc	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err="1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sz="800" i="1" dirty="0" smtClean="0">
                <a:latin typeface="Symbol" pitchFamily="18" charset="2"/>
                <a:cs typeface="Times New Roman" pitchFamily="18" charset="0"/>
              </a:rPr>
              <a:t>  </a:t>
            </a:r>
            <a:r>
              <a:rPr lang="en-US" baseline="30000" dirty="0">
                <a:latin typeface="Symbol" pitchFamily="18" charset="2"/>
                <a:cs typeface="Times New Roman" pitchFamily="18" charset="0"/>
              </a:rPr>
              <a:t>5</a:t>
            </a:r>
            <a:r>
              <a:rPr lang="en-US" sz="300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i="1" dirty="0" smtClean="0">
              <a:latin typeface="Symbol" pitchFamily="18" charset="2"/>
              <a:cs typeface="Times New Roman" pitchFamily="18" charset="0"/>
            </a:endParaRPr>
          </a:p>
          <a:p>
            <a:pPr defTabSz="711200"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              cg</a:t>
            </a:r>
            <a:r>
              <a:rPr lang="en-US" sz="800" i="1" dirty="0" smtClean="0">
                <a:latin typeface="Symbol" pitchFamily="18" charset="2"/>
                <a:cs typeface="Times New Roman" pitchFamily="18" charset="0"/>
              </a:rPr>
              <a:t>  </a:t>
            </a:r>
            <a:r>
              <a:rPr lang="en-US" baseline="30000" dirty="0" smtClean="0">
                <a:latin typeface="Symbol" pitchFamily="18" charset="2"/>
                <a:cs typeface="Times New Roman" pitchFamily="18" charset="0"/>
              </a:rPr>
              <a:t>5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c</a:t>
            </a:r>
            <a:r>
              <a:rPr lang="en-US" i="1" dirty="0">
                <a:latin typeface="Symbol" pitchFamily="18" charset="2"/>
                <a:cs typeface="Times New Roman" pitchFamily="18" charset="0"/>
              </a:rPr>
              <a:t> 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	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711200">
              <a:buFont typeface="Symbol"/>
              <a:buChar char=" "/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 smtClean="0">
                <a:latin typeface="Symbol" pitchFamily="18" charset="2"/>
              </a:rPr>
              <a:t>         c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sz="800" i="1" dirty="0" smtClean="0">
                <a:latin typeface="Symbol" pitchFamily="18" charset="2"/>
                <a:cs typeface="Times New Roman" pitchFamily="18" charset="0"/>
              </a:rPr>
              <a:t>  </a:t>
            </a:r>
            <a:r>
              <a:rPr lang="en-US" baseline="30000" dirty="0" smtClean="0">
                <a:latin typeface="Symbol" pitchFamily="18" charset="2"/>
                <a:cs typeface="Times New Roman" pitchFamily="18" charset="0"/>
              </a:rPr>
              <a:t>5</a:t>
            </a:r>
            <a:r>
              <a:rPr lang="en-US" i="1" dirty="0" smtClean="0">
                <a:latin typeface="Symbol" pitchFamily="18" charset="2"/>
              </a:rPr>
              <a:t>c  	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err="1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sz="800" i="1" dirty="0" smtClean="0">
                <a:latin typeface="Symbol" pitchFamily="18" charset="2"/>
                <a:cs typeface="Times New Roman" pitchFamily="18" charset="0"/>
              </a:rPr>
              <a:t>  </a:t>
            </a:r>
            <a:r>
              <a:rPr lang="en-US" baseline="30000" dirty="0">
                <a:latin typeface="Symbol" pitchFamily="18" charset="2"/>
                <a:cs typeface="Times New Roman" pitchFamily="18" charset="0"/>
              </a:rPr>
              <a:t>5</a:t>
            </a:r>
            <a:r>
              <a:rPr lang="en-US" sz="300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  	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1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711200">
              <a:buFont typeface="Symbol"/>
              <a:buChar char=" "/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cg</a:t>
            </a:r>
            <a:r>
              <a:rPr lang="en-US" sz="800" i="1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baseline="300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c  	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err="1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i="1" baseline="-25000" dirty="0" err="1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i="1" baseline="-25000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  	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711200">
              <a:buFont typeface="Symbol"/>
              <a:buChar char=" "/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cg</a:t>
            </a:r>
            <a:r>
              <a:rPr lang="en-US" sz="800" i="1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baseline="30000" dirty="0" smtClean="0">
                <a:latin typeface="Symbol" pitchFamily="18" charset="2"/>
                <a:cs typeface="Times New Roman" pitchFamily="18" charset="0"/>
              </a:rPr>
              <a:t>m5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c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 	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err="1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i="1" baseline="-25000" dirty="0" err="1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i="1" baseline="-25000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	SI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711200">
              <a:buFont typeface="Symbol"/>
              <a:buChar char=" "/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cg</a:t>
            </a:r>
            <a:r>
              <a:rPr lang="en-US" sz="800" i="1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baseline="30000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i="1" dirty="0">
                <a:latin typeface="Symbol" pitchFamily="18" charset="2"/>
                <a:cs typeface="Times New Roman" pitchFamily="18" charset="0"/>
              </a:rPr>
              <a:t>c 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i="1" baseline="-250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baseline="-25000" dirty="0" smtClean="0">
                <a:latin typeface="Symbol" pitchFamily="18" charset="2"/>
                <a:cs typeface="Times New Roman" pitchFamily="18" charset="0"/>
              </a:rPr>
              <a:t>5</a:t>
            </a:r>
            <a:r>
              <a:rPr lang="en-US" i="1" baseline="-25000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SD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711200">
              <a:buFont typeface="Symbol"/>
              <a:buChar char=" "/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        cg</a:t>
            </a:r>
            <a:r>
              <a:rPr lang="en-US" sz="800" i="1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baseline="30000" dirty="0" smtClean="0">
                <a:latin typeface="Symbol" pitchFamily="18" charset="2"/>
                <a:cs typeface="Times New Roman" pitchFamily="18" charset="0"/>
              </a:rPr>
              <a:t>m5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c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  	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i="1" baseline="-250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baseline="-25000" dirty="0" smtClean="0">
                <a:latin typeface="Symbol" pitchFamily="18" charset="2"/>
                <a:cs typeface="Times New Roman" pitchFamily="18" charset="0"/>
              </a:rPr>
              <a:t>5</a:t>
            </a:r>
            <a:r>
              <a:rPr lang="en-US" i="1" baseline="-25000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 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	SD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711200">
              <a:buFont typeface="Symbol"/>
              <a:buChar char=" "/>
              <a:tabLst>
                <a:tab pos="1828800" algn="l"/>
                <a:tab pos="2743200" algn="l"/>
                <a:tab pos="3998913" algn="l"/>
              </a:tabLst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i="1" dirty="0" err="1" smtClean="0">
                <a:latin typeface="Symbol" pitchFamily="18" charset="2"/>
                <a:cs typeface="Times New Roman" pitchFamily="18" charset="0"/>
              </a:rPr>
              <a:t>cs</a:t>
            </a:r>
            <a:r>
              <a:rPr lang="en-US" i="1" baseline="30000" dirty="0" err="1" smtClean="0">
                <a:latin typeface="Symbol" pitchFamily="18" charset="2"/>
                <a:cs typeface="Times New Roman" pitchFamily="18" charset="0"/>
              </a:rPr>
              <a:t>mn</a:t>
            </a:r>
            <a:r>
              <a:rPr lang="en-US" i="1" dirty="0" err="1" smtClean="0">
                <a:latin typeface="Symbol" pitchFamily="18" charset="2"/>
                <a:cs typeface="Times New Roman" pitchFamily="18" charset="0"/>
              </a:rPr>
              <a:t>c</a:t>
            </a:r>
            <a:r>
              <a:rPr lang="en-US" i="1" dirty="0" smtClean="0">
                <a:latin typeface="Symbol" pitchFamily="18" charset="2"/>
                <a:cs typeface="Times New Roman" pitchFamily="18" charset="0"/>
              </a:rPr>
              <a:t> 	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dirty="0" err="1" smtClean="0">
                <a:latin typeface="Symbol" pitchFamily="18" charset="2"/>
                <a:cs typeface="Times New Roman" pitchFamily="18" charset="0"/>
              </a:rPr>
              <a:t>s</a:t>
            </a:r>
            <a:r>
              <a:rPr lang="en-US" i="1" baseline="-25000" dirty="0" err="1" smtClean="0">
                <a:latin typeface="Symbol" pitchFamily="18" charset="2"/>
                <a:cs typeface="Times New Roman" pitchFamily="18" charset="0"/>
              </a:rPr>
              <a:t>mn</a:t>
            </a:r>
            <a:r>
              <a:rPr lang="en-US" i="1" baseline="-25000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 	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	SD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 bwMode="auto">
          <a:xfrm>
            <a:off x="1809464" y="3497275"/>
            <a:ext cx="1828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1809464" y="3865870"/>
            <a:ext cx="1828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1543336" y="4234465"/>
            <a:ext cx="1828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1543336" y="4603060"/>
            <a:ext cx="1828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1529688" y="4958007"/>
            <a:ext cx="1828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1461448" y="5326602"/>
            <a:ext cx="1828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8" name="Group 87"/>
          <p:cNvGrpSpPr/>
          <p:nvPr/>
        </p:nvGrpSpPr>
        <p:grpSpPr>
          <a:xfrm>
            <a:off x="2299784" y="1136511"/>
            <a:ext cx="201168" cy="5295872"/>
            <a:chOff x="2299784" y="1136511"/>
            <a:chExt cx="201168" cy="5295872"/>
          </a:xfrm>
        </p:grpSpPr>
        <p:cxnSp>
          <p:nvCxnSpPr>
            <p:cNvPr id="54" name="Straight Connector 53"/>
            <p:cNvCxnSpPr/>
            <p:nvPr/>
          </p:nvCxnSpPr>
          <p:spPr bwMode="auto">
            <a:xfrm>
              <a:off x="2308928" y="1136511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2308928" y="1503863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2308928" y="1843919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308928" y="2203311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2308928" y="2584311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2308928" y="2965311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2308928" y="3507215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2308928" y="3872861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2308928" y="4238507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2308928" y="4604153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2299784" y="4969799"/>
              <a:ext cx="20116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2308928" y="5335445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2308928" y="5701091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2299784" y="6066737"/>
              <a:ext cx="20116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2308928" y="6432383"/>
              <a:ext cx="1828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81" name="Straight Connector 80"/>
          <p:cNvCxnSpPr/>
          <p:nvPr/>
        </p:nvCxnSpPr>
        <p:spPr bwMode="auto">
          <a:xfrm>
            <a:off x="1526504" y="5695197"/>
            <a:ext cx="1828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1444616" y="6063792"/>
            <a:ext cx="1828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1362728" y="6432383"/>
            <a:ext cx="1828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3" name="Group 42"/>
          <p:cNvGrpSpPr/>
          <p:nvPr/>
        </p:nvGrpSpPr>
        <p:grpSpPr>
          <a:xfrm>
            <a:off x="1295400" y="5048571"/>
            <a:ext cx="3505200" cy="1478280"/>
            <a:chOff x="2667000" y="5311200"/>
            <a:chExt cx="3505200" cy="1478280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2667000" y="5311200"/>
              <a:ext cx="35052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2667000" y="6045904"/>
              <a:ext cx="35052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2667000" y="6789480"/>
              <a:ext cx="35052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Maverick WIMPs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257800" y="1185715"/>
            <a:ext cx="3638610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Possible WIMP—gluon couplings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900" dirty="0"/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Some term vanish for Majorana fermions</a:t>
            </a:r>
            <a:endParaRPr lang="en-US" sz="900" dirty="0"/>
          </a:p>
          <a:p>
            <a:pPr marL="231775" indent="-231775">
              <a:buFont typeface="Arial" pitchFamily="34" charset="0"/>
              <a:buChar char="•"/>
            </a:pPr>
            <a:endParaRPr lang="en-US" sz="900" dirty="0"/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Possible “light” mediators (not a true Maverick)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900" dirty="0"/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Range where effective field theory valid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</a:p>
          <a:p>
            <a:endParaRPr lang="en-US" sz="2000" dirty="0"/>
          </a:p>
          <a:p>
            <a:endParaRPr lang="en-US" sz="1200" dirty="0" smtClean="0"/>
          </a:p>
          <a:p>
            <a:pPr marL="231775" indent="-231775">
              <a:buFont typeface="Arial" pitchFamily="34" charset="0"/>
              <a:buChar char="•"/>
            </a:pPr>
            <a:endParaRPr lang="en-US" sz="1100" dirty="0" smtClean="0"/>
          </a:p>
          <a:p>
            <a:endParaRPr lang="en-US" sz="1050" dirty="0"/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Could also include couplings to leptons</a:t>
            </a:r>
            <a:endParaRPr lang="en-US" sz="2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5225689" y="4114800"/>
            <a:ext cx="3950969" cy="1687649"/>
            <a:chOff x="5225689" y="4114800"/>
            <a:chExt cx="3950969" cy="168764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1584295"/>
                </p:ext>
              </p:extLst>
            </p:nvPr>
          </p:nvGraphicFramePr>
          <p:xfrm>
            <a:off x="6296025" y="4953000"/>
            <a:ext cx="1933575" cy="8494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0622" name="Equation" r:id="rId3" imgW="1041120" imgH="457200" progId="Equation.DSMT4">
                    <p:embed/>
                  </p:oleObj>
                </mc:Choice>
                <mc:Fallback>
                  <p:oleObj name="Equation" r:id="rId3" imgW="104112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296025" y="4953000"/>
                          <a:ext cx="1933575" cy="8494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7"/>
            <p:cNvGrpSpPr/>
            <p:nvPr/>
          </p:nvGrpSpPr>
          <p:grpSpPr>
            <a:xfrm>
              <a:off x="5225689" y="4114800"/>
              <a:ext cx="1913106" cy="869469"/>
              <a:chOff x="1676400" y="1964871"/>
              <a:chExt cx="1913106" cy="86946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029765" y="2171005"/>
                <a:ext cx="1219200" cy="457200"/>
                <a:chOff x="2057400" y="2209800"/>
                <a:chExt cx="1219200" cy="457200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2057400" y="2209800"/>
                  <a:ext cx="381000" cy="457200"/>
                  <a:chOff x="2057400" y="2209800"/>
                  <a:chExt cx="381000" cy="457200"/>
                </a:xfrm>
              </p:grpSpPr>
              <p:cxnSp>
                <p:nvCxnSpPr>
                  <p:cNvPr id="19" name="Straight Connector 18"/>
                  <p:cNvCxnSpPr/>
                  <p:nvPr/>
                </p:nvCxnSpPr>
                <p:spPr bwMode="auto">
                  <a:xfrm>
                    <a:off x="2057400" y="2209800"/>
                    <a:ext cx="381000" cy="2286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" name="Straight Connector 19"/>
                  <p:cNvCxnSpPr/>
                  <p:nvPr/>
                </p:nvCxnSpPr>
                <p:spPr bwMode="auto">
                  <a:xfrm flipH="1">
                    <a:off x="2057400" y="2438400"/>
                    <a:ext cx="381000" cy="2286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2895600" y="2209800"/>
                  <a:ext cx="381000" cy="457200"/>
                  <a:chOff x="2895600" y="2362200"/>
                  <a:chExt cx="381000" cy="45720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 bwMode="auto">
                  <a:xfrm flipH="1">
                    <a:off x="2895600" y="2362200"/>
                    <a:ext cx="381000" cy="2286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" name="Straight Connector 17"/>
                  <p:cNvCxnSpPr/>
                  <p:nvPr/>
                </p:nvCxnSpPr>
                <p:spPr bwMode="auto">
                  <a:xfrm>
                    <a:off x="2895600" y="2590800"/>
                    <a:ext cx="381000" cy="2286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16" name="Straight Connector 15"/>
                <p:cNvCxnSpPr/>
                <p:nvPr/>
              </p:nvCxnSpPr>
              <p:spPr bwMode="auto">
                <a:xfrm>
                  <a:off x="2438400" y="2438400"/>
                  <a:ext cx="45720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3276600" y="1964871"/>
                <a:ext cx="312906" cy="869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en-US" sz="2000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050" i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en-US" sz="2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676400" y="1964871"/>
                <a:ext cx="325730" cy="869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 smtClean="0">
                    <a:latin typeface="Symbol" pitchFamily="18" charset="2"/>
                    <a:cs typeface="Times New Roman" pitchFamily="18" charset="0"/>
                  </a:rPr>
                  <a:t>c</a:t>
                </a:r>
              </a:p>
              <a:p>
                <a:endParaRPr lang="en-US" sz="1050" i="1" dirty="0">
                  <a:latin typeface="Symbol" pitchFamily="18" charset="2"/>
                  <a:cs typeface="Times New Roman" pitchFamily="18" charset="0"/>
                </a:endParaRPr>
              </a:p>
              <a:p>
                <a:r>
                  <a:rPr lang="en-US" sz="2000" i="1" dirty="0" smtClean="0">
                    <a:latin typeface="Symbol" pitchFamily="18" charset="2"/>
                    <a:cs typeface="Times New Roman" pitchFamily="18" charset="0"/>
                  </a:rPr>
                  <a:t>c</a:t>
                </a:r>
                <a:endParaRPr lang="en-US" sz="2000" i="1" dirty="0">
                  <a:latin typeface="Symbol" pitchFamily="18" charset="2"/>
                  <a:cs typeface="Times New Roman" pitchFamily="18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>
                <a:off x="1781628" y="2100942"/>
                <a:ext cx="18288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3354978" y="2100942"/>
                <a:ext cx="18288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" name="Group 20"/>
            <p:cNvGrpSpPr/>
            <p:nvPr/>
          </p:nvGrpSpPr>
          <p:grpSpPr>
            <a:xfrm>
              <a:off x="7732183" y="4114800"/>
              <a:ext cx="1444475" cy="869469"/>
              <a:chOff x="1676400" y="1964871"/>
              <a:chExt cx="1444475" cy="86946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029765" y="2171005"/>
                <a:ext cx="765083" cy="457200"/>
                <a:chOff x="2057400" y="2209800"/>
                <a:chExt cx="765083" cy="457200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2057400" y="2209800"/>
                  <a:ext cx="381000" cy="457200"/>
                  <a:chOff x="2057400" y="2209800"/>
                  <a:chExt cx="381000" cy="457200"/>
                </a:xfrm>
              </p:grpSpPr>
              <p:cxnSp>
                <p:nvCxnSpPr>
                  <p:cNvPr id="31" name="Straight Connector 30"/>
                  <p:cNvCxnSpPr/>
                  <p:nvPr/>
                </p:nvCxnSpPr>
                <p:spPr bwMode="auto">
                  <a:xfrm>
                    <a:off x="2057400" y="2209800"/>
                    <a:ext cx="381000" cy="2286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2" name="Straight Connector 31"/>
                  <p:cNvCxnSpPr/>
                  <p:nvPr/>
                </p:nvCxnSpPr>
                <p:spPr bwMode="auto">
                  <a:xfrm flipH="1">
                    <a:off x="2057400" y="2438400"/>
                    <a:ext cx="381000" cy="2286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2441483" y="2209800"/>
                  <a:ext cx="381000" cy="457200"/>
                  <a:chOff x="2441483" y="2362200"/>
                  <a:chExt cx="381000" cy="457200"/>
                </a:xfrm>
              </p:grpSpPr>
              <p:cxnSp>
                <p:nvCxnSpPr>
                  <p:cNvPr id="29" name="Straight Connector 28"/>
                  <p:cNvCxnSpPr/>
                  <p:nvPr/>
                </p:nvCxnSpPr>
                <p:spPr bwMode="auto">
                  <a:xfrm flipH="1">
                    <a:off x="2441483" y="2362200"/>
                    <a:ext cx="381000" cy="2286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0" name="Straight Connector 29"/>
                  <p:cNvCxnSpPr/>
                  <p:nvPr/>
                </p:nvCxnSpPr>
                <p:spPr bwMode="auto">
                  <a:xfrm>
                    <a:off x="2441483" y="2590800"/>
                    <a:ext cx="381000" cy="2286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23" name="TextBox 22"/>
              <p:cNvSpPr txBox="1"/>
              <p:nvPr/>
            </p:nvSpPr>
            <p:spPr>
              <a:xfrm>
                <a:off x="2807969" y="1964871"/>
                <a:ext cx="312906" cy="869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en-US" sz="2000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050" i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en-US" sz="2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676400" y="1964871"/>
                <a:ext cx="325730" cy="869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 smtClean="0">
                    <a:latin typeface="Symbol" pitchFamily="18" charset="2"/>
                    <a:cs typeface="Times New Roman" pitchFamily="18" charset="0"/>
                  </a:rPr>
                  <a:t>c</a:t>
                </a:r>
              </a:p>
              <a:p>
                <a:endParaRPr lang="en-US" sz="1050" i="1" dirty="0">
                  <a:latin typeface="Symbol" pitchFamily="18" charset="2"/>
                  <a:cs typeface="Times New Roman" pitchFamily="18" charset="0"/>
                </a:endParaRPr>
              </a:p>
              <a:p>
                <a:r>
                  <a:rPr lang="en-US" sz="2000" i="1" dirty="0" smtClean="0">
                    <a:latin typeface="Symbol" pitchFamily="18" charset="2"/>
                    <a:cs typeface="Times New Roman" pitchFamily="18" charset="0"/>
                  </a:rPr>
                  <a:t>c</a:t>
                </a:r>
                <a:endParaRPr lang="en-US" sz="2000" i="1" dirty="0">
                  <a:latin typeface="Symbol" pitchFamily="18" charset="2"/>
                  <a:cs typeface="Times New Roman" pitchFamily="18" charset="0"/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 bwMode="auto">
              <a:xfrm>
                <a:off x="1781628" y="2100942"/>
                <a:ext cx="18288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2886347" y="2100942"/>
                <a:ext cx="18288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3" name="TextBox 32"/>
            <p:cNvSpPr txBox="1"/>
            <p:nvPr/>
          </p:nvSpPr>
          <p:spPr>
            <a:xfrm>
              <a:off x="5987142" y="4200070"/>
              <a:ext cx="388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pitchFamily="18" charset="2"/>
                  <a:cs typeface="Times New Roman" pitchFamily="18" charset="0"/>
                </a:rPr>
                <a:t>Y</a:t>
              </a:r>
              <a:endParaRPr lang="en-US" sz="2000" dirty="0">
                <a:latin typeface="Symbol" pitchFamily="18" charset="2"/>
                <a:cs typeface="Times New Roman" pitchFamily="18" charset="0"/>
              </a:endParaRPr>
            </a:p>
          </p:txBody>
        </p:sp>
        <p:sp>
          <p:nvSpPr>
            <p:cNvPr id="34" name="Right Arrow 33"/>
            <p:cNvSpPr/>
            <p:nvPr/>
          </p:nvSpPr>
          <p:spPr bwMode="auto">
            <a:xfrm>
              <a:off x="7200901" y="4465320"/>
              <a:ext cx="419099" cy="182880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141197" y="666690"/>
            <a:ext cx="4289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operator           annih.   direct </a:t>
            </a:r>
            <a:r>
              <a:rPr lang="en-US" sz="2000" dirty="0" err="1" smtClean="0"/>
              <a:t>detec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87" name="TextBox 86"/>
          <p:cNvSpPr txBox="1"/>
          <p:nvPr/>
        </p:nvSpPr>
        <p:spPr>
          <a:xfrm rot="16200000">
            <a:off x="-2116443" y="3411846"/>
            <a:ext cx="4633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Fermion WIMPs              Scalar WIMPs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Direct Detection &amp; Collider Production</a:t>
            </a:r>
            <a:endParaRPr lang="en-US" sz="36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-8267" y="838200"/>
            <a:ext cx="3318537" cy="5388590"/>
            <a:chOff x="-8267" y="533400"/>
            <a:chExt cx="3318537" cy="5388590"/>
          </a:xfrm>
        </p:grpSpPr>
        <p:grpSp>
          <p:nvGrpSpPr>
            <p:cNvPr id="6" name="Group 5"/>
            <p:cNvGrpSpPr/>
            <p:nvPr/>
          </p:nvGrpSpPr>
          <p:grpSpPr>
            <a:xfrm>
              <a:off x="76200" y="533400"/>
              <a:ext cx="3149600" cy="2743200"/>
              <a:chOff x="127000" y="4038600"/>
              <a:chExt cx="3149600" cy="2743200"/>
            </a:xfrm>
          </p:grpSpPr>
          <p:sp>
            <p:nvSpPr>
              <p:cNvPr id="4" name="TextBox 17"/>
              <p:cNvSpPr txBox="1">
                <a:spLocks noChangeArrowheads="1"/>
              </p:cNvSpPr>
              <p:nvPr/>
            </p:nvSpPr>
            <p:spPr bwMode="auto">
              <a:xfrm>
                <a:off x="1154113" y="4038600"/>
                <a:ext cx="109537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 dirty="0"/>
                  <a:t>CoGeNT</a:t>
                </a:r>
              </a:p>
            </p:txBody>
          </p:sp>
          <p:pic>
            <p:nvPicPr>
              <p:cNvPr id="5" name="Picture 16" descr="IMG_1625.jp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7000" y="4419600"/>
                <a:ext cx="3149600" cy="23622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-8267" y="3429000"/>
              <a:ext cx="3318537" cy="249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latin typeface="+mn-lt"/>
                </a:rPr>
                <a:t>nonrelativistic</a:t>
              </a:r>
            </a:p>
            <a:p>
              <a:pPr algn="ctr"/>
              <a:r>
                <a:rPr lang="en-US" sz="2800" i="1" dirty="0">
                  <a:latin typeface="Symbol" pitchFamily="18" charset="2"/>
                </a:rPr>
                <a:t>c </a:t>
              </a:r>
              <a:r>
                <a:rPr lang="en-US" sz="2800" dirty="0">
                  <a:latin typeface="Symbol" pitchFamily="18" charset="2"/>
                </a:rPr>
                <a:t>+ 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800" dirty="0"/>
                <a:t> </a:t>
              </a:r>
              <a:r>
                <a:rPr lang="en-US" sz="2800" dirty="0">
                  <a:sym typeface="Symbol"/>
                </a:rPr>
                <a:t> </a:t>
              </a:r>
              <a:r>
                <a:rPr lang="en-US" sz="2800" i="1" dirty="0">
                  <a:latin typeface="Symbol" pitchFamily="18" charset="2"/>
                </a:rPr>
                <a:t>c</a:t>
              </a:r>
              <a:r>
                <a:rPr lang="en-US" sz="2800" dirty="0">
                  <a:latin typeface="Symbol" pitchFamily="18" charset="2"/>
                </a:rPr>
                <a:t> +</a:t>
              </a:r>
              <a:r>
                <a:rPr lang="en-US" sz="2800" dirty="0">
                  <a:sym typeface="Symbol"/>
                </a:rPr>
                <a:t> 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  <a:sym typeface="Symbol"/>
                </a:rPr>
                <a:t>N</a:t>
              </a:r>
            </a:p>
            <a:p>
              <a:pPr algn="ctr"/>
              <a:r>
                <a:rPr lang="en-US" sz="2800" dirty="0" smtClean="0">
                  <a:latin typeface="Symbol" pitchFamily="18" charset="2"/>
                </a:rPr>
                <a:t>10</a:t>
              </a:r>
              <a:r>
                <a:rPr lang="en-US" sz="2800" baseline="30000" dirty="0" smtClean="0">
                  <a:latin typeface="Symbol" pitchFamily="18" charset="2"/>
                </a:rPr>
                <a:t>-4</a:t>
              </a:r>
              <a:r>
                <a:rPr lang="en-US" sz="2800" baseline="30000" dirty="0" smtClean="0"/>
                <a:t> </a:t>
              </a:r>
              <a:r>
                <a:rPr lang="en-US" sz="2800" dirty="0" smtClean="0"/>
                <a:t>pb – </a:t>
              </a:r>
              <a:r>
                <a:rPr lang="en-US" sz="2800" dirty="0">
                  <a:latin typeface="Symbol" pitchFamily="18" charset="2"/>
                </a:rPr>
                <a:t>10</a:t>
              </a:r>
              <a:r>
                <a:rPr lang="en-US" sz="2800" baseline="30000" dirty="0">
                  <a:latin typeface="Symbol" pitchFamily="18" charset="2"/>
                </a:rPr>
                <a:t>-6</a:t>
              </a:r>
              <a:r>
                <a:rPr lang="en-US" sz="2800" baseline="30000" dirty="0"/>
                <a:t> </a:t>
              </a:r>
              <a:r>
                <a:rPr lang="en-US" sz="2800" dirty="0" smtClean="0"/>
                <a:t>pb</a:t>
              </a:r>
            </a:p>
            <a:p>
              <a:pPr algn="ctr"/>
              <a:r>
                <a:rPr lang="en-US" u="sng" dirty="0" smtClean="0"/>
                <a:t>Probably</a:t>
              </a:r>
              <a:r>
                <a:rPr lang="en-US" dirty="0" smtClean="0"/>
                <a:t> described by </a:t>
              </a:r>
            </a:p>
            <a:p>
              <a:pPr algn="ctr"/>
              <a:r>
                <a:rPr lang="en-US" dirty="0"/>
                <a:t>e</a:t>
              </a:r>
              <a:r>
                <a:rPr lang="en-US" dirty="0" smtClean="0"/>
                <a:t>ffective field theory</a:t>
              </a:r>
            </a:p>
            <a:p>
              <a:pPr algn="ctr"/>
              <a:r>
                <a:rPr lang="en-US" dirty="0" smtClean="0"/>
                <a:t>(several operators?)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45091" y="838200"/>
            <a:ext cx="2295821" cy="4280595"/>
            <a:chOff x="503091" y="533400"/>
            <a:chExt cx="2295821" cy="4280595"/>
          </a:xfrm>
        </p:grpSpPr>
        <p:sp>
          <p:nvSpPr>
            <p:cNvPr id="14" name="TextBox 17"/>
            <p:cNvSpPr txBox="1">
              <a:spLocks noChangeArrowheads="1"/>
            </p:cNvSpPr>
            <p:nvPr/>
          </p:nvSpPr>
          <p:spPr bwMode="auto">
            <a:xfrm>
              <a:off x="1327835" y="533400"/>
              <a:ext cx="6463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dirty="0" smtClean="0"/>
                <a:t>LHC</a:t>
              </a:r>
              <a:endParaRPr lang="en-US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3091" y="3429000"/>
              <a:ext cx="229582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latin typeface="+mn-lt"/>
                </a:rPr>
                <a:t>relativistic</a:t>
              </a:r>
            </a:p>
            <a:p>
              <a:pPr algn="ctr"/>
              <a:r>
                <a:rPr lang="en-US" sz="2800" i="1" dirty="0">
                  <a:latin typeface="Times New Roman" pitchFamily="18" charset="0"/>
                  <a:cs typeface="Times New Roman" pitchFamily="18" charset="0"/>
                  <a:sym typeface="Symbol"/>
                </a:rPr>
                <a:t>q</a:t>
              </a:r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</a:t>
              </a:r>
              <a:r>
                <a:rPr lang="en-US" sz="2800" i="1" dirty="0" smtClean="0">
                  <a:latin typeface="Symbol" pitchFamily="18" charset="2"/>
                </a:rPr>
                <a:t>+</a:t>
              </a:r>
              <a:r>
                <a:rPr lang="en-US" sz="2800" i="1" dirty="0" smtClean="0"/>
                <a:t> </a:t>
              </a:r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800" i="1" dirty="0" smtClean="0"/>
                <a:t> </a:t>
              </a:r>
              <a:r>
                <a:rPr lang="en-US" sz="2800" i="1" dirty="0" smtClean="0">
                  <a:sym typeface="Symbol"/>
                </a:rPr>
                <a:t> </a:t>
              </a:r>
              <a:r>
                <a:rPr lang="en-US" sz="2800" i="1" dirty="0">
                  <a:latin typeface="Symbol" pitchFamily="18" charset="2"/>
                </a:rPr>
                <a:t>c </a:t>
              </a:r>
              <a:r>
                <a:rPr lang="en-US" sz="2800" i="1" dirty="0" smtClean="0">
                  <a:latin typeface="Symbol" pitchFamily="18" charset="2"/>
                </a:rPr>
                <a:t>+ c</a:t>
              </a:r>
              <a:endParaRPr lang="en-US" sz="2800" i="1" dirty="0" smtClean="0">
                <a:latin typeface="Times New Roman" pitchFamily="18" charset="0"/>
                <a:cs typeface="Times New Roman" pitchFamily="18" charset="0"/>
                <a:sym typeface="Symbol"/>
              </a:endParaRPr>
            </a:p>
            <a:p>
              <a:pPr algn="ctr"/>
              <a:r>
                <a:rPr lang="en-US" sz="2800" dirty="0" smtClean="0">
                  <a:latin typeface="Symbol" pitchFamily="18" charset="2"/>
                </a:rPr>
                <a:t>???</a:t>
              </a:r>
            </a:p>
          </p:txBody>
        </p:sp>
      </p:grpSp>
      <p:pic>
        <p:nvPicPr>
          <p:cNvPr id="621570" name="Picture 2" descr="http://express.howstuffworks.com/gif/express-lhc-cm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r="1"/>
          <a:stretch/>
        </p:blipFill>
        <p:spPr bwMode="auto">
          <a:xfrm>
            <a:off x="5945934" y="1232595"/>
            <a:ext cx="3121866" cy="234880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 bwMode="auto">
          <a:xfrm>
            <a:off x="7042612" y="4291645"/>
            <a:ext cx="18288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014617" y="4966395"/>
            <a:ext cx="3129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Assume</a:t>
            </a:r>
            <a:r>
              <a:rPr lang="en-US" dirty="0"/>
              <a:t> </a:t>
            </a:r>
            <a:r>
              <a:rPr lang="en-US" dirty="0" smtClean="0"/>
              <a:t>described by</a:t>
            </a:r>
          </a:p>
          <a:p>
            <a:pPr algn="ctr"/>
            <a:r>
              <a:rPr lang="en-US" dirty="0"/>
              <a:t>e</a:t>
            </a:r>
            <a:r>
              <a:rPr lang="en-US" dirty="0" smtClean="0"/>
              <a:t>ffective field theory</a:t>
            </a:r>
          </a:p>
          <a:p>
            <a:pPr algn="ctr"/>
            <a:r>
              <a:rPr lang="en-US" dirty="0" smtClean="0"/>
              <a:t>“Maverick” WIMPs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245351" y="1883139"/>
            <a:ext cx="2747868" cy="1296447"/>
            <a:chOff x="3198066" y="1143000"/>
            <a:chExt cx="2747868" cy="1296447"/>
          </a:xfrm>
        </p:grpSpPr>
        <p:sp>
          <p:nvSpPr>
            <p:cNvPr id="17" name="TextBox 16"/>
            <p:cNvSpPr txBox="1"/>
            <p:nvPr/>
          </p:nvSpPr>
          <p:spPr>
            <a:xfrm>
              <a:off x="3198066" y="1977782"/>
              <a:ext cx="27478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Model Dependent</a:t>
              </a:r>
              <a:endParaRPr lang="en-US" b="1" dirty="0"/>
            </a:p>
          </p:txBody>
        </p:sp>
        <p:sp>
          <p:nvSpPr>
            <p:cNvPr id="24" name="Left-Right Arrow 23"/>
            <p:cNvSpPr/>
            <p:nvPr/>
          </p:nvSpPr>
          <p:spPr bwMode="auto">
            <a:xfrm>
              <a:off x="3622092" y="1143000"/>
              <a:ext cx="1899817" cy="838200"/>
            </a:xfrm>
            <a:prstGeom prst="left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85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 bwMode="auto">
          <a:xfrm>
            <a:off x="3853442" y="868312"/>
            <a:ext cx="5121357" cy="497675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4067065" y="1029468"/>
            <a:ext cx="4694830" cy="468118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48929" y="3028890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WIMP</a:t>
            </a:r>
            <a:endParaRPr lang="en-US" dirty="0"/>
          </a:p>
        </p:txBody>
      </p:sp>
      <p:cxnSp>
        <p:nvCxnSpPr>
          <p:cNvPr id="66" name="Straight Arrow Connector 65"/>
          <p:cNvCxnSpPr/>
          <p:nvPr/>
        </p:nvCxnSpPr>
        <p:spPr bwMode="auto">
          <a:xfrm flipH="1">
            <a:off x="4968932" y="3368668"/>
            <a:ext cx="2891097" cy="278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67" name="TextBox 66"/>
          <p:cNvSpPr txBox="1"/>
          <p:nvPr/>
        </p:nvSpPr>
        <p:spPr>
          <a:xfrm>
            <a:off x="6706714" y="3015242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WIMP</a:t>
            </a:r>
            <a:endParaRPr lang="en-US" sz="2000" dirty="0"/>
          </a:p>
        </p:txBody>
      </p:sp>
      <p:grpSp>
        <p:nvGrpSpPr>
          <p:cNvPr id="113" name="Group 112"/>
          <p:cNvGrpSpPr/>
          <p:nvPr/>
        </p:nvGrpSpPr>
        <p:grpSpPr>
          <a:xfrm rot="1374345">
            <a:off x="6424811" y="2703297"/>
            <a:ext cx="1574224" cy="1304998"/>
            <a:chOff x="4553793" y="2415654"/>
            <a:chExt cx="1574224" cy="1304998"/>
          </a:xfrm>
        </p:grpSpPr>
        <p:cxnSp>
          <p:nvCxnSpPr>
            <p:cNvPr id="114" name="Straight Arrow Connector 113"/>
            <p:cNvCxnSpPr/>
            <p:nvPr/>
          </p:nvCxnSpPr>
          <p:spPr bwMode="auto">
            <a:xfrm flipV="1">
              <a:off x="4553793" y="2415654"/>
              <a:ext cx="1407239" cy="101886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15" name="Straight Arrow Connector 114"/>
            <p:cNvCxnSpPr/>
            <p:nvPr/>
          </p:nvCxnSpPr>
          <p:spPr bwMode="auto">
            <a:xfrm rot="1320000" flipV="1">
              <a:off x="4719841" y="2705668"/>
              <a:ext cx="1408176" cy="101498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16" name="TextBox 115"/>
            <p:cNvSpPr txBox="1"/>
            <p:nvPr/>
          </p:nvSpPr>
          <p:spPr>
            <a:xfrm rot="20682272">
              <a:off x="5219907" y="3128830"/>
              <a:ext cx="8819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WIMP</a:t>
              </a:r>
              <a:endParaRPr lang="en-US" sz="2000" dirty="0"/>
            </a:p>
          </p:txBody>
        </p:sp>
        <p:sp>
          <p:nvSpPr>
            <p:cNvPr id="117" name="TextBox 116"/>
            <p:cNvSpPr txBox="1"/>
            <p:nvPr/>
          </p:nvSpPr>
          <p:spPr>
            <a:xfrm rot="19417138">
              <a:off x="4857370" y="2519262"/>
              <a:ext cx="8819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WIMP</a:t>
              </a:r>
              <a:endParaRPr lang="en-US" sz="2000" dirty="0"/>
            </a:p>
          </p:txBody>
        </p:sp>
      </p:grpSp>
      <p:grpSp>
        <p:nvGrpSpPr>
          <p:cNvPr id="118" name="Group 117"/>
          <p:cNvGrpSpPr/>
          <p:nvPr/>
        </p:nvGrpSpPr>
        <p:grpSpPr>
          <a:xfrm rot="949517">
            <a:off x="3450720" y="1276898"/>
            <a:ext cx="4354648" cy="5407422"/>
            <a:chOff x="3673406" y="1740501"/>
            <a:chExt cx="4354648" cy="5407422"/>
          </a:xfrm>
        </p:grpSpPr>
        <p:sp>
          <p:nvSpPr>
            <p:cNvPr id="119" name="TextBox 118"/>
            <p:cNvSpPr txBox="1"/>
            <p:nvPr/>
          </p:nvSpPr>
          <p:spPr>
            <a:xfrm>
              <a:off x="6477000" y="3217156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0" name="TextBox 119"/>
            <p:cNvSpPr txBox="1"/>
            <p:nvPr/>
          </p:nvSpPr>
          <p:spPr>
            <a:xfrm rot="21555674">
              <a:off x="4212731" y="4029213"/>
              <a:ext cx="641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JET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121" name="Arc 120"/>
            <p:cNvSpPr/>
            <p:nvPr/>
          </p:nvSpPr>
          <p:spPr bwMode="auto">
            <a:xfrm rot="12639416">
              <a:off x="3673406" y="1740501"/>
              <a:ext cx="4354648" cy="1659447"/>
            </a:xfrm>
            <a:prstGeom prst="arc">
              <a:avLst>
                <a:gd name="adj1" fmla="val 12801699"/>
                <a:gd name="adj2" fmla="val 19826242"/>
              </a:avLst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122" name="Arc 121"/>
            <p:cNvSpPr/>
            <p:nvPr/>
          </p:nvSpPr>
          <p:spPr bwMode="auto">
            <a:xfrm rot="17333135">
              <a:off x="4634623" y="4227045"/>
              <a:ext cx="3875789" cy="1659447"/>
            </a:xfrm>
            <a:prstGeom prst="arc">
              <a:avLst>
                <a:gd name="adj1" fmla="val 12801699"/>
                <a:gd name="adj2" fmla="val 20068645"/>
              </a:avLst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 bwMode="auto">
            <a:xfrm flipH="1">
              <a:off x="4451558" y="3716396"/>
              <a:ext cx="1915822" cy="108376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H="1">
              <a:off x="4370439" y="3722384"/>
              <a:ext cx="1915822" cy="90459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H="1">
              <a:off x="4689760" y="3716391"/>
              <a:ext cx="1649905" cy="14236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6" name="Arc 125"/>
            <p:cNvSpPr/>
            <p:nvPr/>
          </p:nvSpPr>
          <p:spPr bwMode="auto">
            <a:xfrm rot="17333135">
              <a:off x="4420147" y="4500888"/>
              <a:ext cx="3634623" cy="1659447"/>
            </a:xfrm>
            <a:prstGeom prst="arc">
              <a:avLst>
                <a:gd name="adj1" fmla="val 13881915"/>
                <a:gd name="adj2" fmla="val 20871224"/>
              </a:avLst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cxnSp>
          <p:nvCxnSpPr>
            <p:cNvPr id="127" name="Straight Connector 126"/>
            <p:cNvCxnSpPr>
              <a:stCxn id="126" idx="2"/>
            </p:cNvCxnSpPr>
            <p:nvPr/>
          </p:nvCxnSpPr>
          <p:spPr bwMode="auto">
            <a:xfrm flipH="1">
              <a:off x="4123834" y="3660766"/>
              <a:ext cx="2310948" cy="35163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>
              <a:stCxn id="126" idx="2"/>
            </p:cNvCxnSpPr>
            <p:nvPr/>
          </p:nvCxnSpPr>
          <p:spPr bwMode="auto">
            <a:xfrm flipH="1">
              <a:off x="4103532" y="3660766"/>
              <a:ext cx="2331250" cy="19806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H="1">
              <a:off x="4089672" y="3660766"/>
              <a:ext cx="2289690" cy="3179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>
              <a:stCxn id="126" idx="2"/>
            </p:cNvCxnSpPr>
            <p:nvPr/>
          </p:nvCxnSpPr>
          <p:spPr bwMode="auto">
            <a:xfrm flipH="1" flipV="1">
              <a:off x="4089672" y="3570989"/>
              <a:ext cx="2345110" cy="8977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4" name="Oval 63"/>
          <p:cNvSpPr/>
          <p:nvPr/>
        </p:nvSpPr>
        <p:spPr bwMode="auto">
          <a:xfrm>
            <a:off x="6286325" y="3255761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31" name="Oval 130"/>
          <p:cNvSpPr/>
          <p:nvPr/>
        </p:nvSpPr>
        <p:spPr bwMode="auto">
          <a:xfrm>
            <a:off x="4039350" y="1057173"/>
            <a:ext cx="4694830" cy="468118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83" name="Rectangle 182"/>
          <p:cNvSpPr/>
          <p:nvPr/>
        </p:nvSpPr>
        <p:spPr bwMode="auto">
          <a:xfrm>
            <a:off x="97971" y="859808"/>
            <a:ext cx="3505200" cy="497675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92754" y="1782800"/>
            <a:ext cx="910827" cy="1508760"/>
            <a:chOff x="1392754" y="2073755"/>
            <a:chExt cx="910827" cy="1508760"/>
          </a:xfrm>
        </p:grpSpPr>
        <p:cxnSp>
          <p:nvCxnSpPr>
            <p:cNvPr id="184" name="Straight Connector 183"/>
            <p:cNvCxnSpPr/>
            <p:nvPr/>
          </p:nvCxnSpPr>
          <p:spPr bwMode="auto">
            <a:xfrm flipV="1">
              <a:off x="1837184" y="2073755"/>
              <a:ext cx="3549" cy="1508760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</p:cxnSp>
        <p:sp>
          <p:nvSpPr>
            <p:cNvPr id="186" name="TextBox 185"/>
            <p:cNvSpPr txBox="1"/>
            <p:nvPr/>
          </p:nvSpPr>
          <p:spPr>
            <a:xfrm>
              <a:off x="1392754" y="2657324"/>
              <a:ext cx="910827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proton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509939" y="971490"/>
            <a:ext cx="2258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rotons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 </a:t>
            </a:r>
            <a:r>
              <a:rPr lang="en-US" sz="2000" dirty="0" smtClean="0">
                <a:sym typeface="Symbol"/>
              </a:rPr>
              <a:t>WIMPs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92754" y="3523322"/>
            <a:ext cx="910827" cy="1509818"/>
            <a:chOff x="1392754" y="3814277"/>
            <a:chExt cx="910827" cy="1509818"/>
          </a:xfrm>
        </p:grpSpPr>
        <p:cxnSp>
          <p:nvCxnSpPr>
            <p:cNvPr id="185" name="Straight Connector 184"/>
            <p:cNvCxnSpPr/>
            <p:nvPr/>
          </p:nvCxnSpPr>
          <p:spPr bwMode="auto">
            <a:xfrm flipH="1">
              <a:off x="1838958" y="3814277"/>
              <a:ext cx="1" cy="1509818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</p:cxnSp>
        <p:sp>
          <p:nvSpPr>
            <p:cNvPr id="188" name="TextBox 187"/>
            <p:cNvSpPr txBox="1"/>
            <p:nvPr/>
          </p:nvSpPr>
          <p:spPr>
            <a:xfrm>
              <a:off x="1392754" y="4384520"/>
              <a:ext cx="910827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proton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405023" y="3207907"/>
            <a:ext cx="2891097" cy="400322"/>
            <a:chOff x="405023" y="4163902"/>
            <a:chExt cx="2891097" cy="400322"/>
          </a:xfrm>
        </p:grpSpPr>
        <p:cxnSp>
          <p:nvCxnSpPr>
            <p:cNvPr id="190" name="Straight Arrow Connector 189"/>
            <p:cNvCxnSpPr/>
            <p:nvPr/>
          </p:nvCxnSpPr>
          <p:spPr bwMode="auto">
            <a:xfrm flipH="1">
              <a:off x="405023" y="4347253"/>
              <a:ext cx="2891097" cy="278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91" name="TextBox 190"/>
            <p:cNvSpPr txBox="1"/>
            <p:nvPr/>
          </p:nvSpPr>
          <p:spPr>
            <a:xfrm>
              <a:off x="2099254" y="4164114"/>
              <a:ext cx="881973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WIMP</a:t>
              </a:r>
              <a:endParaRPr lang="en-US" dirty="0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769169" y="4163902"/>
              <a:ext cx="881973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WIMP</a:t>
              </a:r>
              <a:endParaRPr lang="en-US" sz="2000" dirty="0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185878" y="2334305"/>
            <a:ext cx="1499120" cy="1022502"/>
            <a:chOff x="185878" y="3678240"/>
            <a:chExt cx="1499120" cy="1022502"/>
          </a:xfrm>
        </p:grpSpPr>
        <p:sp>
          <p:nvSpPr>
            <p:cNvPr id="194" name="TextBox 193"/>
            <p:cNvSpPr txBox="1"/>
            <p:nvPr/>
          </p:nvSpPr>
          <p:spPr>
            <a:xfrm rot="594381">
              <a:off x="871955" y="4220381"/>
              <a:ext cx="813043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gluon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 rot="748178">
              <a:off x="309521" y="3678240"/>
              <a:ext cx="641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JET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grpSp>
          <p:nvGrpSpPr>
            <p:cNvPr id="196" name="Group 195"/>
            <p:cNvGrpSpPr/>
            <p:nvPr/>
          </p:nvGrpSpPr>
          <p:grpSpPr>
            <a:xfrm rot="20185317">
              <a:off x="185878" y="3738205"/>
              <a:ext cx="1493281" cy="962537"/>
              <a:chOff x="228766" y="3150653"/>
              <a:chExt cx="1610193" cy="1201381"/>
            </a:xfrm>
          </p:grpSpPr>
          <p:grpSp>
            <p:nvGrpSpPr>
              <p:cNvPr id="197" name="Group 196"/>
              <p:cNvGrpSpPr/>
              <p:nvPr/>
            </p:nvGrpSpPr>
            <p:grpSpPr>
              <a:xfrm rot="15467784">
                <a:off x="250447" y="3128972"/>
                <a:ext cx="608345" cy="651707"/>
                <a:chOff x="1557912" y="646331"/>
                <a:chExt cx="608345" cy="651707"/>
              </a:xfrm>
            </p:grpSpPr>
            <p:sp>
              <p:nvSpPr>
                <p:cNvPr id="199" name="Oval 198"/>
                <p:cNvSpPr/>
                <p:nvPr/>
              </p:nvSpPr>
              <p:spPr bwMode="auto">
                <a:xfrm>
                  <a:off x="1557912" y="1160878"/>
                  <a:ext cx="140619" cy="137160"/>
                </a:xfrm>
                <a:prstGeom prst="ellipse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28" charset="-128"/>
                  </a:endParaRPr>
                </a:p>
              </p:txBody>
            </p:sp>
            <p:cxnSp>
              <p:nvCxnSpPr>
                <p:cNvPr id="200" name="Straight Arrow Connector 199"/>
                <p:cNvCxnSpPr/>
                <p:nvPr/>
              </p:nvCxnSpPr>
              <p:spPr bwMode="auto">
                <a:xfrm flipV="1">
                  <a:off x="1632853" y="761992"/>
                  <a:ext cx="533404" cy="471307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01" name="Straight Arrow Connector 200"/>
                <p:cNvCxnSpPr/>
                <p:nvPr/>
              </p:nvCxnSpPr>
              <p:spPr bwMode="auto">
                <a:xfrm flipV="1">
                  <a:off x="1635494" y="758150"/>
                  <a:ext cx="266702" cy="471308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02" name="Straight Arrow Connector 201"/>
                <p:cNvCxnSpPr/>
                <p:nvPr/>
              </p:nvCxnSpPr>
              <p:spPr bwMode="auto">
                <a:xfrm flipH="1" flipV="1">
                  <a:off x="1591950" y="646331"/>
                  <a:ext cx="41630" cy="55752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cxnSp>
            <p:nvCxnSpPr>
              <p:cNvPr id="198" name="Straight Connector 197"/>
              <p:cNvCxnSpPr>
                <a:endCxn id="199" idx="3"/>
              </p:cNvCxnSpPr>
              <p:nvPr/>
            </p:nvCxnSpPr>
            <p:spPr bwMode="auto">
              <a:xfrm flipH="1" flipV="1">
                <a:off x="913421" y="3667362"/>
                <a:ext cx="925538" cy="68467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FF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03" name="Group 202"/>
          <p:cNvGrpSpPr/>
          <p:nvPr/>
        </p:nvGrpSpPr>
        <p:grpSpPr>
          <a:xfrm rot="816370">
            <a:off x="1765172" y="3169280"/>
            <a:ext cx="1526764" cy="857279"/>
            <a:chOff x="5599958" y="5004330"/>
            <a:chExt cx="1526764" cy="857279"/>
          </a:xfrm>
        </p:grpSpPr>
        <p:grpSp>
          <p:nvGrpSpPr>
            <p:cNvPr id="204" name="Group 203"/>
            <p:cNvGrpSpPr/>
            <p:nvPr/>
          </p:nvGrpSpPr>
          <p:grpSpPr>
            <a:xfrm rot="20770575">
              <a:off x="5631576" y="5004330"/>
              <a:ext cx="1495146" cy="400110"/>
              <a:chOff x="1814626" y="4148878"/>
              <a:chExt cx="1495146" cy="400110"/>
            </a:xfrm>
          </p:grpSpPr>
          <p:cxnSp>
            <p:nvCxnSpPr>
              <p:cNvPr id="208" name="Straight Arrow Connector 207"/>
              <p:cNvCxnSpPr/>
              <p:nvPr/>
            </p:nvCxnSpPr>
            <p:spPr bwMode="auto">
              <a:xfrm flipH="1">
                <a:off x="1814626" y="4347305"/>
                <a:ext cx="1495146" cy="2787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sp>
            <p:nvSpPr>
              <p:cNvPr id="209" name="TextBox 208"/>
              <p:cNvSpPr txBox="1"/>
              <p:nvPr/>
            </p:nvSpPr>
            <p:spPr>
              <a:xfrm>
                <a:off x="2068091" y="4148878"/>
                <a:ext cx="881973" cy="40011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WIMP</a:t>
                </a:r>
                <a:endParaRPr lang="en-US" sz="1800" dirty="0"/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 rot="971723">
              <a:off x="5599958" y="5461499"/>
              <a:ext cx="1495146" cy="400110"/>
              <a:chOff x="1800976" y="4202288"/>
              <a:chExt cx="1495146" cy="400110"/>
            </a:xfrm>
          </p:grpSpPr>
          <p:cxnSp>
            <p:nvCxnSpPr>
              <p:cNvPr id="206" name="Straight Arrow Connector 205"/>
              <p:cNvCxnSpPr/>
              <p:nvPr/>
            </p:nvCxnSpPr>
            <p:spPr bwMode="auto">
              <a:xfrm flipH="1">
                <a:off x="1800976" y="4347253"/>
                <a:ext cx="1495146" cy="2787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sp>
            <p:nvSpPr>
              <p:cNvPr id="207" name="TextBox 206"/>
              <p:cNvSpPr txBox="1"/>
              <p:nvPr/>
            </p:nvSpPr>
            <p:spPr>
              <a:xfrm>
                <a:off x="2076382" y="4202288"/>
                <a:ext cx="881973" cy="40011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WIMP</a:t>
                </a:r>
                <a:endParaRPr lang="en-US" dirty="0"/>
              </a:p>
            </p:txBody>
          </p:sp>
        </p:grpSp>
      </p:grpSp>
      <p:sp>
        <p:nvSpPr>
          <p:cNvPr id="210" name="Oval 209"/>
          <p:cNvSpPr/>
          <p:nvPr/>
        </p:nvSpPr>
        <p:spPr bwMode="auto">
          <a:xfrm>
            <a:off x="1724658" y="3278278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11" name="Rectangle 210"/>
          <p:cNvSpPr/>
          <p:nvPr/>
        </p:nvSpPr>
        <p:spPr bwMode="auto">
          <a:xfrm>
            <a:off x="1823275" y="1016229"/>
            <a:ext cx="1036248" cy="38793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511880" y="990600"/>
            <a:ext cx="2993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rotons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 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JET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ymbol" pitchFamily="18" charset="2"/>
                <a:sym typeface="Symbol"/>
              </a:rPr>
              <a:t>+</a:t>
            </a:r>
            <a:r>
              <a:rPr lang="en-US" sz="2000" dirty="0">
                <a:solidFill>
                  <a:schemeClr val="bg1"/>
                </a:solidFill>
                <a:sym typeface="Symbol"/>
              </a:rPr>
              <a:t> </a:t>
            </a:r>
            <a:r>
              <a:rPr lang="en-US" sz="2000" dirty="0" smtClean="0">
                <a:sym typeface="Symbol"/>
              </a:rPr>
              <a:t>WIMPs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3" name="Rectangle 212"/>
          <p:cNvSpPr/>
          <p:nvPr/>
        </p:nvSpPr>
        <p:spPr bwMode="auto">
          <a:xfrm>
            <a:off x="2351534" y="990600"/>
            <a:ext cx="1153666" cy="38793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6554" y="6396335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Discover WIMPs by searching for </a:t>
            </a:r>
            <a:r>
              <a:rPr lang="en-US" dirty="0" err="1" smtClean="0"/>
              <a:t>mono</a:t>
            </a:r>
            <a:r>
              <a:rPr lang="en-US" sz="2400" dirty="0" err="1" smtClean="0"/>
              <a:t>jets</a:t>
            </a:r>
            <a:endParaRPr lang="en-US" sz="2400" dirty="0"/>
          </a:p>
        </p:txBody>
      </p:sp>
      <p:sp>
        <p:nvSpPr>
          <p:cNvPr id="63" name="Rectangle 5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Collider Searches for Maverick WIMPs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709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2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25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1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8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7" grpId="0"/>
      <p:bldP spid="67" grpId="1"/>
      <p:bldP spid="187" grpId="0"/>
      <p:bldP spid="187" grpId="1"/>
      <p:bldP spid="210" grpId="0" animBg="1"/>
      <p:bldP spid="210" grpId="1" animBg="1"/>
      <p:bldP spid="210" grpId="2" animBg="1"/>
      <p:bldP spid="211" grpId="0" animBg="1"/>
      <p:bldP spid="212" grpId="0"/>
      <p:bldP spid="213" grpId="0" animBg="1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0"/>
            <a:ext cx="91440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Neutrino Background for Mavericks</a:t>
            </a:r>
            <a:endParaRPr lang="en-US" sz="36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461665"/>
            <a:chOff x="0" y="815116"/>
            <a:chExt cx="9144000" cy="461665"/>
          </a:xfrm>
        </p:grpSpPr>
        <p:sp>
          <p:nvSpPr>
            <p:cNvPr id="2" name="TextBox 1"/>
            <p:cNvSpPr txBox="1"/>
            <p:nvPr/>
          </p:nvSpPr>
          <p:spPr>
            <a:xfrm>
              <a:off x="0" y="815116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400800" algn="l"/>
                </a:tabLst>
              </a:pPr>
              <a:r>
                <a:rPr lang="en-US" dirty="0" smtClean="0"/>
                <a:t>Once thought that </a:t>
              </a:r>
              <a:r>
                <a:rPr lang="en-US" i="1" dirty="0" smtClean="0">
                  <a:latin typeface="Symbol" pitchFamily="18" charset="2"/>
                </a:rPr>
                <a:t>n n</a:t>
              </a:r>
              <a:r>
                <a:rPr lang="en-US" dirty="0" smtClean="0"/>
                <a:t>  background	Renormalizible                  </a:t>
              </a: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>
              <a:off x="2865120" y="914400"/>
              <a:ext cx="182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7" name="Group 56"/>
          <p:cNvGrpSpPr/>
          <p:nvPr/>
        </p:nvGrpSpPr>
        <p:grpSpPr>
          <a:xfrm>
            <a:off x="1310407" y="4141514"/>
            <a:ext cx="1949212" cy="461665"/>
            <a:chOff x="1098789" y="4728030"/>
            <a:chExt cx="1949212" cy="461665"/>
          </a:xfrm>
        </p:grpSpPr>
        <p:cxnSp>
          <p:nvCxnSpPr>
            <p:cNvPr id="40" name="Straight Connector 39"/>
            <p:cNvCxnSpPr/>
            <p:nvPr/>
          </p:nvCxnSpPr>
          <p:spPr bwMode="auto">
            <a:xfrm>
              <a:off x="2788920" y="4847772"/>
              <a:ext cx="182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1647893" y="4847772"/>
              <a:ext cx="182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1098789" y="4728030"/>
              <a:ext cx="19492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q </a:t>
              </a:r>
              <a:r>
                <a:rPr lang="en-US" dirty="0" smtClean="0">
                  <a:latin typeface="Symbol" pitchFamily="18" charset="2"/>
                  <a:sym typeface="Symbol"/>
                </a:rPr>
                <a:t>+</a:t>
              </a:r>
              <a:r>
                <a:rPr lang="en-US" dirty="0" smtClean="0"/>
                <a:t> 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q </a:t>
              </a:r>
              <a:r>
                <a:rPr lang="en-US" dirty="0" smtClean="0">
                  <a:sym typeface="Symbol"/>
                </a:rPr>
                <a:t> </a:t>
              </a:r>
              <a:r>
                <a:rPr lang="en-US" i="1" dirty="0" smtClean="0">
                  <a:latin typeface="Symbol" pitchFamily="18" charset="2"/>
                  <a:sym typeface="Symbol"/>
                </a:rPr>
                <a:t>c</a:t>
              </a:r>
              <a:r>
                <a:rPr lang="en-US" dirty="0" smtClean="0">
                  <a:latin typeface="Symbol" pitchFamily="18" charset="2"/>
                  <a:sym typeface="Symbol"/>
                </a:rPr>
                <a:t> + </a:t>
              </a:r>
              <a:r>
                <a:rPr lang="en-US" i="1" dirty="0" smtClean="0">
                  <a:latin typeface="Symbol" pitchFamily="18" charset="2"/>
                  <a:sym typeface="Symbol"/>
                </a:rPr>
                <a:t>c</a:t>
              </a:r>
              <a:r>
                <a:rPr lang="en-US" dirty="0" smtClean="0">
                  <a:latin typeface="Symbol" pitchFamily="18" charset="2"/>
                  <a:sym typeface="Symbol"/>
                </a:rPr>
                <a:t> </a:t>
              </a:r>
              <a:endParaRPr lang="en-US" dirty="0">
                <a:latin typeface="Symbol" pitchFamily="18" charset="2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295400" y="4671284"/>
            <a:ext cx="1979226" cy="1066800"/>
            <a:chOff x="1524987" y="5257800"/>
            <a:chExt cx="1979226" cy="1066800"/>
          </a:xfrm>
        </p:grpSpPr>
        <p:grpSp>
          <p:nvGrpSpPr>
            <p:cNvPr id="31" name="Group 30"/>
            <p:cNvGrpSpPr/>
            <p:nvPr/>
          </p:nvGrpSpPr>
          <p:grpSpPr>
            <a:xfrm>
              <a:off x="1913067" y="5491389"/>
              <a:ext cx="1287333" cy="672185"/>
              <a:chOff x="3416708" y="2343150"/>
              <a:chExt cx="1287333" cy="672185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063099" y="2344049"/>
                <a:ext cx="640942" cy="671286"/>
                <a:chOff x="4102105" y="2368088"/>
                <a:chExt cx="640942" cy="671286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auto">
                <a:xfrm flipV="1">
                  <a:off x="4102105" y="2368088"/>
                  <a:ext cx="640942" cy="32657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" name="Straight Connector 38"/>
                <p:cNvCxnSpPr/>
                <p:nvPr/>
              </p:nvCxnSpPr>
              <p:spPr bwMode="auto">
                <a:xfrm>
                  <a:off x="4102105" y="2712802"/>
                  <a:ext cx="640942" cy="32657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5" name="Group 34"/>
              <p:cNvGrpSpPr/>
              <p:nvPr/>
            </p:nvGrpSpPr>
            <p:grpSpPr>
              <a:xfrm flipH="1">
                <a:off x="3416708" y="2343150"/>
                <a:ext cx="640942" cy="671286"/>
                <a:chOff x="5103086" y="2376714"/>
                <a:chExt cx="640942" cy="671286"/>
              </a:xfrm>
            </p:grpSpPr>
            <p:cxnSp>
              <p:nvCxnSpPr>
                <p:cNvPr id="36" name="Straight Connector 35"/>
                <p:cNvCxnSpPr/>
                <p:nvPr/>
              </p:nvCxnSpPr>
              <p:spPr bwMode="auto">
                <a:xfrm flipV="1">
                  <a:off x="5103086" y="2376714"/>
                  <a:ext cx="640942" cy="32657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" name="Straight Connector 36"/>
                <p:cNvCxnSpPr/>
                <p:nvPr/>
              </p:nvCxnSpPr>
              <p:spPr bwMode="auto">
                <a:xfrm>
                  <a:off x="5103086" y="2721428"/>
                  <a:ext cx="640942" cy="32657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44" name="TextBox 43"/>
            <p:cNvSpPr txBox="1"/>
            <p:nvPr/>
          </p:nvSpPr>
          <p:spPr>
            <a:xfrm>
              <a:off x="1524987" y="5257800"/>
              <a:ext cx="303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q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24987" y="5862935"/>
              <a:ext cx="303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q</a:t>
              </a:r>
              <a:endParaRPr lang="en-US" dirty="0">
                <a:latin typeface="Symbol" pitchFamily="18" charset="2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>
              <a:off x="1603365" y="5990772"/>
              <a:ext cx="182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3200400" y="5257800"/>
              <a:ext cx="303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Symbol" pitchFamily="18" charset="2"/>
                  <a:cs typeface="Times New Roman" pitchFamily="18" charset="0"/>
                  <a:sym typeface="Symbol"/>
                </a:rPr>
                <a:t>c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00400" y="5862935"/>
              <a:ext cx="303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Symbol" pitchFamily="18" charset="2"/>
                  <a:cs typeface="Times New Roman" pitchFamily="18" charset="0"/>
                  <a:sym typeface="Symbol"/>
                </a:rPr>
                <a:t>c</a:t>
              </a:r>
              <a:endParaRPr lang="en-US" dirty="0">
                <a:latin typeface="Symbol" pitchFamily="18" charset="2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3307806" y="5990772"/>
              <a:ext cx="182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TextBox 49"/>
          <p:cNvSpPr txBox="1"/>
          <p:nvPr/>
        </p:nvSpPr>
        <p:spPr>
          <a:xfrm>
            <a:off x="0" y="3528284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459538" algn="l"/>
              </a:tabLst>
            </a:pPr>
            <a:r>
              <a:rPr lang="en-US" dirty="0" smtClean="0"/>
              <a:t>Swamps WIMP signal                                       Nonrenormalizible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952994" y="1519535"/>
            <a:ext cx="2818413" cy="507832"/>
            <a:chOff x="3206336" y="2001298"/>
            <a:chExt cx="2818413" cy="461665"/>
          </a:xfrm>
        </p:grpSpPr>
        <p:grpSp>
          <p:nvGrpSpPr>
            <p:cNvPr id="51" name="Group 50"/>
            <p:cNvGrpSpPr/>
            <p:nvPr/>
          </p:nvGrpSpPr>
          <p:grpSpPr>
            <a:xfrm>
              <a:off x="3763554" y="2104572"/>
              <a:ext cx="2027646" cy="0"/>
              <a:chOff x="1645920" y="2104572"/>
              <a:chExt cx="2027646" cy="0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>
                <a:off x="3490686" y="2104572"/>
                <a:ext cx="18288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1645920" y="2104572"/>
                <a:ext cx="18288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2" name="TextBox 51"/>
            <p:cNvSpPr txBox="1"/>
            <p:nvPr/>
          </p:nvSpPr>
          <p:spPr>
            <a:xfrm>
              <a:off x="3206336" y="2001298"/>
              <a:ext cx="28184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q </a:t>
              </a:r>
              <a:r>
                <a:rPr lang="en-US" dirty="0" smtClean="0">
                  <a:latin typeface="Symbol" pitchFamily="18" charset="2"/>
                  <a:sym typeface="Symbol"/>
                </a:rPr>
                <a:t>+</a:t>
              </a:r>
              <a:r>
                <a:rPr lang="en-US" dirty="0" smtClean="0"/>
                <a:t> 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q </a:t>
              </a:r>
              <a:r>
                <a:rPr lang="en-US" dirty="0" smtClean="0">
                  <a:sym typeface="Symbol"/>
                </a:rPr>
                <a:t> 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Z</a:t>
              </a:r>
              <a:r>
                <a:rPr lang="en-US" dirty="0" smtClean="0">
                  <a:sym typeface="Symbol"/>
                </a:rPr>
                <a:t>   </a:t>
              </a:r>
              <a:r>
                <a:rPr lang="en-US" i="1" dirty="0" smtClean="0">
                  <a:latin typeface="Symbol" pitchFamily="18" charset="2"/>
                  <a:sym typeface="Symbol"/>
                </a:rPr>
                <a:t>n</a:t>
              </a:r>
              <a:r>
                <a:rPr lang="en-US" dirty="0" smtClean="0">
                  <a:latin typeface="Symbol" pitchFamily="18" charset="2"/>
                  <a:sym typeface="Symbol"/>
                </a:rPr>
                <a:t> + </a:t>
              </a:r>
              <a:r>
                <a:rPr lang="en-US" i="1" dirty="0" smtClean="0">
                  <a:latin typeface="Symbol" pitchFamily="18" charset="2"/>
                  <a:sym typeface="Symbol"/>
                </a:rPr>
                <a:t>n</a:t>
              </a:r>
              <a:r>
                <a:rPr lang="en-US" dirty="0" smtClean="0">
                  <a:latin typeface="Symbol" pitchFamily="18" charset="2"/>
                  <a:sym typeface="Symbol"/>
                </a:rPr>
                <a:t> </a:t>
              </a:r>
              <a:endParaRPr lang="en-US" dirty="0">
                <a:latin typeface="Symbol" pitchFamily="18" charset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76794" y="2103344"/>
            <a:ext cx="2970813" cy="1173480"/>
            <a:chOff x="876794" y="2209800"/>
            <a:chExt cx="2970813" cy="1066800"/>
          </a:xfrm>
        </p:grpSpPr>
        <p:grpSp>
          <p:nvGrpSpPr>
            <p:cNvPr id="54" name="Group 53"/>
            <p:cNvGrpSpPr/>
            <p:nvPr/>
          </p:nvGrpSpPr>
          <p:grpSpPr>
            <a:xfrm>
              <a:off x="876794" y="2209800"/>
              <a:ext cx="2970813" cy="1066800"/>
              <a:chOff x="990600" y="2514600"/>
              <a:chExt cx="2970813" cy="106680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332836" y="2748189"/>
                <a:ext cx="2288314" cy="680811"/>
                <a:chOff x="3416708" y="2343150"/>
                <a:chExt cx="2288314" cy="680811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3416708" y="2343150"/>
                  <a:ext cx="2288314" cy="680811"/>
                  <a:chOff x="3416708" y="2343150"/>
                  <a:chExt cx="2288314" cy="680811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792" t="43118" r="32415" b="44797"/>
                  <a:stretch/>
                </p:blipFill>
                <p:spPr>
                  <a:xfrm>
                    <a:off x="4069943" y="2558143"/>
                    <a:ext cx="1004115" cy="261257"/>
                  </a:xfrm>
                  <a:prstGeom prst="rect">
                    <a:avLst/>
                  </a:prstGeom>
                </p:spPr>
              </p:pic>
              <p:grpSp>
                <p:nvGrpSpPr>
                  <p:cNvPr id="9" name="Group 8"/>
                  <p:cNvGrpSpPr/>
                  <p:nvPr/>
                </p:nvGrpSpPr>
                <p:grpSpPr>
                  <a:xfrm>
                    <a:off x="5064080" y="2352675"/>
                    <a:ext cx="640942" cy="671286"/>
                    <a:chOff x="5103086" y="2376714"/>
                    <a:chExt cx="640942" cy="671286"/>
                  </a:xfrm>
                </p:grpSpPr>
                <p:cxnSp>
                  <p:nvCxnSpPr>
                    <p:cNvPr id="7" name="Straight Connector 6"/>
                    <p:cNvCxnSpPr/>
                    <p:nvPr/>
                  </p:nvCxnSpPr>
                  <p:spPr bwMode="auto">
                    <a:xfrm flipV="1">
                      <a:off x="5103086" y="2376714"/>
                      <a:ext cx="640942" cy="32657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" name="Straight Connector 7"/>
                    <p:cNvCxnSpPr/>
                    <p:nvPr/>
                  </p:nvCxnSpPr>
                  <p:spPr bwMode="auto">
                    <a:xfrm>
                      <a:off x="5103086" y="2721428"/>
                      <a:ext cx="640942" cy="32657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0" name="Group 9"/>
                  <p:cNvGrpSpPr/>
                  <p:nvPr/>
                </p:nvGrpSpPr>
                <p:grpSpPr>
                  <a:xfrm flipH="1">
                    <a:off x="3416708" y="2343150"/>
                    <a:ext cx="640942" cy="671286"/>
                    <a:chOff x="5103086" y="2376714"/>
                    <a:chExt cx="640942" cy="671286"/>
                  </a:xfrm>
                </p:grpSpPr>
                <p:cxnSp>
                  <p:nvCxnSpPr>
                    <p:cNvPr id="11" name="Straight Connector 10"/>
                    <p:cNvCxnSpPr/>
                    <p:nvPr/>
                  </p:nvCxnSpPr>
                  <p:spPr bwMode="auto">
                    <a:xfrm flipV="1">
                      <a:off x="5103086" y="2376714"/>
                      <a:ext cx="640942" cy="32657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2" name="Straight Connector 11"/>
                    <p:cNvCxnSpPr/>
                    <p:nvPr/>
                  </p:nvCxnSpPr>
                  <p:spPr bwMode="auto">
                    <a:xfrm>
                      <a:off x="5103086" y="2721428"/>
                      <a:ext cx="640942" cy="32657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sp>
              <p:nvSpPr>
                <p:cNvPr id="14" name="Rectangle 13"/>
                <p:cNvSpPr/>
                <p:nvPr/>
              </p:nvSpPr>
              <p:spPr bwMode="auto">
                <a:xfrm>
                  <a:off x="4352925" y="2457450"/>
                  <a:ext cx="228600" cy="119743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990600" y="2514600"/>
                <a:ext cx="3038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q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90600" y="3119735"/>
                <a:ext cx="3038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q</a:t>
                </a:r>
                <a:endParaRPr lang="en-US" dirty="0">
                  <a:latin typeface="Symbol" pitchFamily="18" charset="2"/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 bwMode="auto">
              <a:xfrm>
                <a:off x="1068978" y="3247572"/>
                <a:ext cx="18288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" name="TextBox 25"/>
              <p:cNvSpPr txBox="1"/>
              <p:nvPr/>
            </p:nvSpPr>
            <p:spPr>
              <a:xfrm>
                <a:off x="3657600" y="2514600"/>
                <a:ext cx="3038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latin typeface="Symbol" pitchFamily="18" charset="2"/>
                    <a:cs typeface="Times New Roman" pitchFamily="18" charset="0"/>
                    <a:sym typeface="Symbol"/>
                  </a:rPr>
                  <a:t>n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57600" y="3119735"/>
                <a:ext cx="3038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latin typeface="Symbol" pitchFamily="18" charset="2"/>
                    <a:cs typeface="Times New Roman" pitchFamily="18" charset="0"/>
                    <a:sym typeface="Symbol"/>
                  </a:rPr>
                  <a:t>n</a:t>
                </a:r>
                <a:endParaRPr lang="en-US" dirty="0">
                  <a:latin typeface="Symbol" pitchFamily="18" charset="2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 bwMode="auto">
              <a:xfrm>
                <a:off x="3765006" y="3247572"/>
                <a:ext cx="18288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5" name="Rectangle 54"/>
            <p:cNvSpPr/>
            <p:nvPr/>
          </p:nvSpPr>
          <p:spPr>
            <a:xfrm>
              <a:off x="2184106" y="2286000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pitchFamily="18" charset="0"/>
                  <a:cs typeface="Times New Roman" pitchFamily="18" charset="0"/>
                  <a:sym typeface="Symbol"/>
                </a:rPr>
                <a:t>Z</a:t>
              </a:r>
              <a:endParaRPr lang="en-US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6172200" y="2362200"/>
            <a:ext cx="2971800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Symbol" pitchFamily="18" charset="2"/>
              </a:rPr>
              <a:t>s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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s</a:t>
            </a:r>
            <a:r>
              <a:rPr lang="en-US" baseline="30000" dirty="0" smtClean="0">
                <a:latin typeface="Symbol" pitchFamily="18" charset="2"/>
                <a:sym typeface="Symbol"/>
              </a:rPr>
              <a:t>-1</a:t>
            </a:r>
            <a:r>
              <a:rPr lang="en-US" dirty="0" smtClean="0">
                <a:latin typeface="+mn-lt"/>
                <a:sym typeface="Symbol"/>
              </a:rPr>
              <a:t> </a:t>
            </a:r>
            <a:r>
              <a:rPr lang="en-US" dirty="0">
                <a:latin typeface="+mn-lt"/>
                <a:sym typeface="Symbol"/>
              </a:rPr>
              <a:t>(</a:t>
            </a:r>
            <a:r>
              <a:rPr lang="en-US" dirty="0" smtClean="0">
                <a:latin typeface="+mn-lt"/>
                <a:sym typeface="Symbol"/>
              </a:rPr>
              <a:t>parton level)</a:t>
            </a:r>
            <a:r>
              <a:rPr lang="en-US" baseline="30000" dirty="0" smtClean="0">
                <a:latin typeface="Symbol" pitchFamily="18" charset="2"/>
                <a:sym typeface="Symbol"/>
              </a:rPr>
              <a:t> </a:t>
            </a:r>
            <a:endParaRPr lang="en-US" baseline="30000" dirty="0">
              <a:latin typeface="Symbol" pitchFamily="18" charset="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72200" y="4895419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 pitchFamily="18" charset="2"/>
              </a:rPr>
              <a:t>s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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s</a:t>
            </a:r>
            <a:r>
              <a:rPr lang="en-US" i="1" dirty="0" smtClean="0">
                <a:latin typeface="+mn-lt"/>
                <a:cs typeface="Times New Roman" pitchFamily="18" charset="0"/>
                <a:sym typeface="Symbol"/>
              </a:rPr>
              <a:t> </a:t>
            </a:r>
            <a:r>
              <a:rPr lang="en-US" dirty="0" smtClean="0">
                <a:latin typeface="+mn-lt"/>
                <a:cs typeface="Times New Roman" pitchFamily="18" charset="0"/>
                <a:sym typeface="Symbol"/>
              </a:rPr>
              <a:t>(parton level)</a:t>
            </a:r>
            <a:r>
              <a:rPr lang="en-US" baseline="30000" dirty="0" smtClean="0">
                <a:latin typeface="Symbol" pitchFamily="18" charset="2"/>
                <a:sym typeface="Symbol"/>
              </a:rPr>
              <a:t> </a:t>
            </a:r>
            <a:endParaRPr lang="en-US" baseline="30000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486" y="6324600"/>
            <a:ext cx="5913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Judicious cuts on MET can pull out signal 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2223448" y="5154304"/>
            <a:ext cx="182880" cy="1828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554" name="Picture 2" descr="C:\Users\Rocky Kolb\Documents\My Dropbox\Monob\monojet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8" y="1320801"/>
            <a:ext cx="4492877" cy="27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4944" y="940713"/>
            <a:ext cx="4342856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MadGraph/MadEvent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Feynman </a:t>
            </a:r>
            <a:r>
              <a:rPr lang="en-US" dirty="0"/>
              <a:t>diagrams, </a:t>
            </a:r>
            <a:endParaRPr lang="en-US" dirty="0" smtClean="0"/>
          </a:p>
          <a:p>
            <a:pPr lvl="1"/>
            <a:r>
              <a:rPr lang="en-US" dirty="0" smtClean="0"/>
              <a:t>cross </a:t>
            </a:r>
            <a:r>
              <a:rPr lang="en-US" dirty="0"/>
              <a:t>sections, </a:t>
            </a:r>
            <a:endParaRPr lang="en-US" dirty="0" smtClean="0"/>
          </a:p>
          <a:p>
            <a:pPr lvl="1"/>
            <a:r>
              <a:rPr lang="en-US" dirty="0" smtClean="0"/>
              <a:t>parton-level events</a:t>
            </a:r>
          </a:p>
          <a:p>
            <a:pPr lvl="1"/>
            <a:endParaRPr lang="en-US" sz="1800" dirty="0"/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Pythia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      Hadron-level </a:t>
            </a:r>
            <a:r>
              <a:rPr lang="en-US" dirty="0"/>
              <a:t>events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via </a:t>
            </a:r>
            <a:r>
              <a:rPr lang="en-US" dirty="0"/>
              <a:t>Monte Carlo </a:t>
            </a:r>
            <a:r>
              <a:rPr lang="en-US" dirty="0" smtClean="0"/>
              <a:t>showering</a:t>
            </a:r>
          </a:p>
          <a:p>
            <a:endParaRPr lang="en-US" sz="1800" dirty="0"/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PGS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Reconstructed </a:t>
            </a:r>
            <a:r>
              <a:rPr lang="en-US" dirty="0"/>
              <a:t>events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at collider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6200" y="762000"/>
            <a:ext cx="4604241" cy="4765596"/>
            <a:chOff x="1815" y="961572"/>
            <a:chExt cx="4604241" cy="4765596"/>
          </a:xfrm>
        </p:grpSpPr>
        <p:sp>
          <p:nvSpPr>
            <p:cNvPr id="12" name="TextBox 11"/>
            <p:cNvSpPr txBox="1"/>
            <p:nvPr/>
          </p:nvSpPr>
          <p:spPr>
            <a:xfrm>
              <a:off x="1815" y="4619172"/>
              <a:ext cx="460424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Backgrounds (neutrinos, QCD, …)</a:t>
              </a:r>
            </a:p>
            <a:p>
              <a:pPr algn="ctr"/>
              <a:r>
                <a:rPr lang="en-US" sz="2200" dirty="0" smtClean="0"/>
                <a:t>Only </a:t>
              </a:r>
              <a:r>
                <a:rPr lang="en-US" sz="2200" dirty="0"/>
                <a:t>signal </a:t>
              </a:r>
              <a:r>
                <a:rPr lang="en-US" sz="2200" dirty="0" smtClean="0"/>
                <a:t>(other than mono-</a:t>
              </a:r>
              <a:r>
                <a:rPr lang="en-US" sz="2200" i="1" dirty="0" smtClean="0">
                  <a:latin typeface="Symbol" pitchFamily="18" charset="2"/>
                </a:rPr>
                <a:t>g </a:t>
              </a:r>
              <a:r>
                <a:rPr lang="en-US" sz="2200" dirty="0" smtClean="0"/>
                <a:t>)</a:t>
              </a:r>
            </a:p>
            <a:p>
              <a:pPr algn="ctr"/>
              <a:r>
                <a:rPr lang="en-US" sz="2200" dirty="0" smtClean="0"/>
                <a:t>Largely model independent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1754415" y="3263612"/>
              <a:ext cx="67498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120350" y="2968173"/>
              <a:ext cx="16914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coupling from </a:t>
              </a:r>
              <a:r>
                <a:rPr lang="en-US" sz="1600" dirty="0" smtClean="0">
                  <a:solidFill>
                    <a:srgbClr val="FF0000"/>
                  </a:solidFill>
                  <a:latin typeface="Symbol" pitchFamily="18" charset="2"/>
                </a:rPr>
                <a:t>W</a:t>
              </a:r>
            </a:p>
            <a:p>
              <a:r>
                <a:rPr lang="en-US" sz="1600" dirty="0">
                  <a:solidFill>
                    <a:srgbClr val="FF0000"/>
                  </a:solidFill>
                  <a:latin typeface="+mn-lt"/>
                </a:rPr>
                <a:t>o</a:t>
              </a:r>
              <a:r>
                <a:rPr lang="en-US" sz="1600" dirty="0" smtClean="0">
                  <a:solidFill>
                    <a:srgbClr val="FF0000"/>
                  </a:solidFill>
                  <a:latin typeface="+mn-lt"/>
                </a:rPr>
                <a:t>r direct/indirect</a:t>
              </a:r>
              <a:endParaRPr lang="en-US" sz="16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4268" y="1010391"/>
              <a:ext cx="4480560" cy="3594267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582800" y="961572"/>
              <a:ext cx="340349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Maverick Monojets</a:t>
              </a:r>
              <a:endParaRPr lang="en-US" sz="3200" b="1" dirty="0"/>
            </a:p>
          </p:txBody>
        </p:sp>
      </p:grpSp>
      <p:sp>
        <p:nvSpPr>
          <p:cNvPr id="20" name="Rectangle 5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Collider Searches for Maverick WIMPs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96017" y="5534561"/>
            <a:ext cx="474798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Beltran</a:t>
            </a:r>
            <a:r>
              <a:rPr lang="en-US" sz="1600" dirty="0"/>
              <a:t>, Hooper, Kolb, Krusberg, </a:t>
            </a:r>
            <a:r>
              <a:rPr lang="en-US" sz="1600" dirty="0" smtClean="0"/>
              <a:t>Tait 2009</a:t>
            </a:r>
          </a:p>
          <a:p>
            <a:r>
              <a:rPr lang="en-US" sz="1600" dirty="0" smtClean="0"/>
              <a:t>Goodman, Ibe, Rajaraman, Shepard, Tait, Yu 2010</a:t>
            </a:r>
            <a:endParaRPr lang="en-US" sz="1600" dirty="0"/>
          </a:p>
          <a:p>
            <a:r>
              <a:rPr lang="en-US" sz="1600" dirty="0" smtClean="0"/>
              <a:t>Rajaraman</a:t>
            </a:r>
            <a:r>
              <a:rPr lang="en-US" sz="1600" dirty="0"/>
              <a:t>, Shepherd, Tait, Wijangco </a:t>
            </a:r>
            <a:endParaRPr lang="en-US" sz="1600" dirty="0" smtClean="0"/>
          </a:p>
          <a:p>
            <a:r>
              <a:rPr lang="en-US" sz="1600" dirty="0" smtClean="0"/>
              <a:t>Bai, Fox, Harnik; Fox</a:t>
            </a:r>
            <a:r>
              <a:rPr lang="en-US" sz="1600" dirty="0"/>
              <a:t>, Harnik, Kopp, Tsai  </a:t>
            </a:r>
            <a:endParaRPr lang="en-US" sz="1600" dirty="0" smtClean="0"/>
          </a:p>
          <a:p>
            <a:r>
              <a:rPr lang="en-US" sz="1600" dirty="0" smtClean="0"/>
              <a:t>CDF, CMS, ATLAS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18154" r="18430" b="13889"/>
          <a:stretch/>
        </p:blipFill>
        <p:spPr bwMode="auto">
          <a:xfrm>
            <a:off x="0" y="764573"/>
            <a:ext cx="9144000" cy="586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1452" y="609600"/>
            <a:ext cx="3301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Rajaraman et al. PRD 2011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Predicted LHC Sensitivity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066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20635" r="18344" b="12004"/>
          <a:stretch/>
        </p:blipFill>
        <p:spPr bwMode="auto">
          <a:xfrm>
            <a:off x="0" y="804333"/>
            <a:ext cx="9144000" cy="574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Predicted LHC Sensitivity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21452" y="609600"/>
            <a:ext cx="3301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Rajaraman et al. PRD 2011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6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979"/>
            <a:ext cx="9147038" cy="65510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CMS Results JHEP 2012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4236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Eighty Years of Dark Matter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AutoShape 2" descr="data:image/jpeg;base64,/9j/4AAQSkZJRgABAQAAAQABAAD/2wCEAAkGBg8QDxAQEBQQFRAQERAPEBAQDxAQDw8RFBAVFxUQEhIYGyYeFxkjGRUSIC8gIycpLSwsFR4yNTAqNiYrLCkBCQoKDgwOGg8PGjEkHyQxLCkrLC0sKSwsKSw0KiwsLCwpKSwtKSwsLCwsLCwpKSwuKSwsKiwpKSksKSwsLiksLP/AABEIAOEA4QMBIgACEQEDEQH/xAAbAAEAAgMBAQAAAAAAAAAAAAAAAwQCBQYBB//EAEIQAAEDAgMFAwgHBgYDAAAAAAEAAhEDEgQhMQUTIkFxUWGRBhQyUnKBsbJCgqHBwtHwI1NikpTUM3Ois9LhFUNj/8QAGQEBAQEBAQEAAAAAAAAAAAAAAAECAwUE/8QAJBEBAAICAQQBBQEAAAAAAAAAAAECAxExEhMhQWFRgaHB8LH/2gAMAwEAAhEDEQA/APhqIiAiIgIiICIiAiIgIiICKfBOaKjbhIkAjqtpisNh33VAXNY2pu3tYGlzRE7wtJGR0HQ9061HTvf2Z351ppEW9peTbS537ana1z6ZLXAkuay65vIsOQmdeS02JpBr3tBkNc5oPaAYlZaRoiICIiAiIgIiICIiAiIgIiICIiAiIgItts6jh3UnmoYc2B43RGXcOYiNDOUB2LVJhgu4KdTI6Co25oMxnEmO49i3avTETvlmLbmYUEWzxOwKtNhe8tAABeOK5klwaHZRmWOAg8lrFhoRF6BOQQeIr+H2Fin+jSqR2lto8TCu0/I3FnVrG9ajfulBp6Hpt9ofFMR6b/ad8V0FHyIxIc0zS1H03dvsrHFeReKucRuzxO0qd/eAqjnUWzreTWLZrScfZh/ykrX1aLmmHBzT2OBB8CorBERAREQEREBERAREQEREBERAREQEREFin/hVPap/B69G0q4AAqVYAAAFR8ANIIAE6AhvgF5T/wAKp7VP4PWGHwz6jgxgLnHQBEKmKqOyc55yAzc45AkgZ95PiVa2dsSvX/w28Pru4WD38/dK6XZHkjTZDq8Pf6n/AK29fW+HVdEIAgZAZADQdyK5/AeRVFudZxefVbwM/M/Yt7hcFSpCKbGN9loB951KzuS5BJclyjuS5BMx2Y6j4o92Z6n4qNjsx1HxSo7iPU/FBk2hc4OL3NDSJaItdJnPwI55Hkc1afsjeXNO7cA8scHZhsOe24gjSWR1c3tVRp4XdW/iWDnuJm586zc6fFbm0zER9GYrqZlrNqeRWHIaYNJz7osMjINMlukQ9uhXLbR8lMRSktG8YObPSA72a+EruySSC5zjExc4uievQeC9uWGnylF9C2r5P0cRJItqfvGjM+0PpfHvXF7T2RVw7oeOE+i8Ztd7+R7kFFERAREQEREBERAREQEREBEVnZ+BfWqBjNTmTyaObigs7J2c+u17GetTLnHRo48yu02Xsunh22sGZ9J59Jx+4dyz2bgWUKJYwZSwk83GHZlS3KokuS5WMPRpOpy59rwTkYNwjIATkesconQTNwVAz+3bl3Ak9mU5JFZmNxBuI8KNyXLLFU2tdDXB4gG4ZZ55frtUNyipLkuUdyXIJmOzHUfFKjuI9T8VGx2Y6j4pUdxHqfigmaeF3Vv4lHcjXcLurPxKO5BJclyjuS5BJcsK9FtRpY8BzTqDovLkuQcVt3yfdQN7JdSJ15s7nfmtMvprwCCCAQRBBzBHYVxO39ibh1zM6Tjl/AfVP3KjUIiKAiIgIiICIiAiIg9Y0kgDMkwANSTyXc7F2YKFOMr3QXnv9UdwWl8l9ny41naNyZ7XN3u+/uXTXILDXcDurPxKO5Gu4XdWfiUdyCVrldxGMBDSbi7d2guthrbiIEATpzWtuUlV2TPZ/G5dqZr0rNaz4nlyvhpe0WtHmOC5LlHcly4uqS5LkNF9ofBtOQdGR9L/AIu/lPYsbTrBg6ZHPT8x4hBIx2Y6j4pUdxO6n4rKnhKkzaYbaT3AsvB/lz6KGo7id1PxQTMdwu6s/Eo7kY7hd1Z+JT0MA57WuaRxF4AIyBbZqfr/AGIILkuVsbHq3Ma6G7wua1xMtJDbtRyOWeizdsKtyAOTSc4guptfbnqQDn05oKNyXLLFYZ1N1r4mAYBByPRQ3IJLlHiKLajHMeJa4QQlyXIOD2lgHUKhYdNWn1mnQqquz2/s/fUiR6bJc3tI5t/XYuMQEREBERAREQFnSplzg0auIA6krBbbybw91W86UxP1jkPv8EHT4WgKbGsGjRHU8z7zKluUdyXILDHcDurPxKO5Z0abix0drOn0lmzCdp8PzVRDcpakkMifR5e25WG0mDkPfmp6j8m+z+NyCg3DvPI+/JSDBP7vFWN4m8UVLTGJaxrWvaG6tFoJMPcbgDnk4uzHZHKFk6vimi4vgNl87qIzDicuU8u/pGDcY8RB9EEAw0kAkmJI0kk9Ss37SqkEF2RmeFk5mTnE6qop4XHmo60PzqBjINAtBG6c0Acgd24/ZzhZv2dmeLmfo9/VXxi4ggMkFjQ61sgFsmD1zWJxlUUy14YOMubDi51oeSM+QzqfznsC75K0mN4/XO9fhypa0Tq/2Um4E2u4hqzl7Si8zeNCPEhXN9Iee1wd4lxUW8XB1YYXDOvAeA4Z5F7mjTWW5qPGUrCAC7QSSHAExyVujU4h7/gVabj6jhIY0w6BwkkS1onMRHADrOXdC71m2SnbiOPPrbjaK0v1zPPj4ayhiWFlhpl7rXgQ3O6Za6Wm4xERpBPYErVqGdrKglptuOjoyPpHKYMRyOs8NtlQGqHRaZA4CWEZciIIVbFta+I4YEAahY1j6OZ6vw3u/XrXhRuS5evoOHf0UVy5OiS5cbtvB7qs6PRdxt6HUe4yuuuWo8pMPdSD+bD/AKXZH7YQcwiIgIiICIiAum8naVtIu9dx8BkPtlcyuv2XTilTH8IJ9+f3qi6xpOisU6YHeVEHwvd4oLranC7qz8Sw3ihZU4HdWfiUe8QWt4s6tTJns/jcqW8WdSsCG9zYPW5x+8IJ94rrNo0DYH0zwta0uEwQAc7QdSbc+eeQ1OsY0nXL4qdto/7zQWm7RpcJbRdIIkzIIzmASY5az9iiZhHtYLnXOMEcIbAz1/XvKx36kq1/R9kfErcW1ExpmY3MSlfRd2fSpcx6iwxOFrOc2yyAHF1x/wDoY5iBnrmdMlm6v81L/bSpX9L2D/vK0tFZ3MbZtEzGolkdn1Jc1oB47JuAgtNTXu4XZ9O0Ks6g8MvIgZZHJ2dsZfXb4rL/AMg+Sb3ScybjnnOfbnn1zWNXGOeIc5xB5E9P+LfALDbChU4h7/gUGIIZkT6TflcsKTOIR35H2Sq7n8H12/K5CfK5QqcbeqiFRRYepxt6qIVFFW94sHgHXx5qDeJvEGNSmR3hV8TTvY9vrNI98ZfarW8UNQcwqjhUU+NZbVqDse7wlQKKIiICIiAuzomGtHYAPsXGLrBUV9ItbxN4qu8TeKKvh8Nf1p/Byi3igq1cyOnb2LDeILW8WTKip7xDWhB0GHwRqNDg4DIi0jOQxpbGeYPHnysM6ifMRgHMaHXCCwvz4TwkSOeeYPfn2LQuqy4DtDR/pCwGJiY0MTGUiZg9uYCDov8Ax5LGua9plhqEHK0NaHOugmIkjqOiw8zq3FpgRLZLpBjk3tWgGIznnqugweOL7nNJ4g2SBc5pbmWuGsHPPvKsJK87ZrwAXRF1PQ26U+0juKqYqmZdadAQWkQ62+6RnBz7OxdJsrygZTo1GtbRl7oL7GudaW+jrEZHxK0mKxlGnDnOHC5zg2ZcZZFkdk5rcxDMS0vnCecLXOxOZXnnC5ttrSxUEE9/wKwqVJp/Xb8rlrfOFIK/B9dvyuVhJXcNU429QohUUFKva4HsMrDeKKtbxN4qu8TeILW8TeKrvE3iDn9rj9u/qD4tCpq5tY/tnfV+UKmrJAiIoCIiAujY6WNd/C2fBc4t7s6pNJvdI8D+UKom3i83ixqU+Y8PyUBqKKuVanEfd8Asd4osUHNeWuBBESCIIloOnQqLeILW8Xheq28TeILDiQ9vMQz5RqoKdf5XfKVPQDnVGNaCXGwANEkm0aBVmtaZ9l2Yy+iVUPOFJh8WQ6QSDDswSD6J7FUdQ7D4heU6Lp5aO5/wntQbaltaq82Oe2CDnUiBDTHFBIPL3qh5ws9h1BTxNF9UTTa8XgOE2nIx4rd7ZZgt/VMRTqWllpudT4jPcZEdh0OebT07e8fXv3rX7c+5rJ0a9b20PnC984Uu0sHQbZuHucHBxdcZc3PhBECDH65ms2m0d/VcnVKyoTorjTFM+235XqnvFJvP2Z/zG/K9VE28TeKrvE3iirW8TeKrvE3iC1vFkwz0UFNhOuQ+KnBA6KjR7QdNV/WPDJVllUfJJ7ST4lYqAiIgIiIC2WyauTm/WHwP3LWqbCVbXg8tD0KDeXKzs4t3rS5t8coJ+wZqlcpsNiywugAh7HU3Azm10TmMxoPBapaaWi0embVi1ZrPtsPKKpRqSaTWhwObW3AMAyIlxnXtXNuJGuS6JnlFUAaAylwtt0fJ04iS7M5a95VXaG0TWIJbTbAIhjSAZcTnJPMlby5Zy2m9uWcWOMdemGuwuIphtUPnjYGscGtcWu3rHSJIjha4SPWWzxG2cK5rrKNjy5zw7d03AE7rhDSYDTZUy+jeYmStc7DsPLwyULsF2E+8SuTo63ySo7NeB52yq91o9CqxhBgRFwiI96g8otmYVlz6EsEOtYXh7iLTrbkuZq4WoCII9FvMj6I7V0PkdsCjiDUOJr7qGva0GlvpuZE6GDmYPIhehjyd2vaikb+vvx+3n5Mfat3ZvOvp/ev8c1vFnSqZ+53ylWdubGdhnwLnNObTaQY7xyWupXTofRfyd6hXxXpNLTWeYfbW8XrFo9pd4vTVVW49h8CvZPYfArDaxvE3igDXeq7+UrIUanqn35IJd4pd5+yP+Yz5HqFuEf3DqfyU7cMbbSdXB0juDhH2qoh3i9D1O3CsHaepUzQBpA6ZKKgZQcdcuuvgrFOiB3ntKXJcgkuUOMrW03d4ge/JZXLX7TraN7Mz93670FFERAREQEREBERBtMJXub3jI/cVNctVh61rp5aFbG5BJclyjuS5BJclyjuS5BPUOnst+ULa7Pdh20w41HMqlr5IJMODpYYGoI4SMtZk5humqO09lvwCwuRNbbjbtWkXndOL2yYc55LhxvFpEaRZnz98N11J2fud8pUFyzpuz9zuz1ShrT25LlHclyKkuS5R3JcgkuS5R3JcgkuS5RylyCS5LlHclyDN1QAEnQLUVHlxJPNWcZX+iPf+SqICIiAiIgIiICIiArOGr/RPu/JVkQbK5LlWo15yOvxUtyCS5LlHKXIJ6rtPZb29gWFy8qnT2W/BYSgkuW12DsWpiXOsmGtqSQLjO7MCJGUxJ5TzWv2c2m6q0VSRTM3OBAI4TBzjnGUhbvZFKix8NxDDebQIkFzm8BEwTDjBBAOR0ldcU0i0dzj4c8sXms9vn5abF4V9J1rtfsKguW72jToVDc7EgkMcbd2AbhMUwLozgCZIkHtbOguWL9PVPTw1Xeo6uUlyXKOUlZaSXJco5SUElyXKOUlBJco61e0d50/NYvqx9wVRziTJVHiIigIiICIiAiIgIiICIiApmVuR8fzUKILVyXKu15CubOxLGVqb3gOa1wLmmMx8CtViJnTNpmImXuJpuaW3CJYxw0za5sg5doUVy7Lyz2pg8RTFSmylTeGtDWU7uQzJuzzK0VXBYIudbWLWtkAWlxeQwHIk8ySJ/g0EhbzY4x21E7c8OScldzGmquS5bLE7OwrWOLMQHOAcWtsguIthpM5Tx9vogc8tTcuTskuS5R3JcgkuS5R3JcgkuS5R3IXdqCS5Yvqx1UTqnZ/2sEHpMrxF0uLwexhh8I5mIxvnDqZOLYMNSqMp1cuFhc9mWvN0iNNEHNItx5ts39/jf6Kh/cp5ts39/jf6Kh/coNOi3Hm2zf3+N/oqH9ynm2zf3+N/oqH9yg06LcebbN/f43+iof3Ky8q8Ps5ldo2bUr1aG6plzsQwMeKpm9oAAy9HlqTrqg0qIiAiIgIiICIiAiIgyDilyxRBl70g/ohYogyg/opB/RCxRBl70nr8FiiDK9YoiAiIgLbbJq4UNG+ALr3atceGwRMaiZy7StSiDpDW2bfcGkUw1rQwh9+dRpM9rt22o27S57DyJEW0cRgDScKLSKnFaSHfvmmn/LSva7tcQc9VoEQdS6ls4mpWBaW3VmtpyW5Ovshll2hZBOnabSDQqUMCX1Ic/csZTtcHDeOdcGu4HAEki52WQjvy0qIN+cPswD06hN0Q1z4t3jBcCaQnh3hiBqAtJXDQ9wYSWBzrSRBLZyJHLKFG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85800"/>
            <a:ext cx="9144000" cy="183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454275" algn="l"/>
                <a:tab pos="3319463" algn="l"/>
                <a:tab pos="4913313" algn="l"/>
                <a:tab pos="7315200" algn="l"/>
              </a:tabLst>
            </a:pPr>
            <a:r>
              <a:rPr lang="en-US" sz="2000" b="0" dirty="0" smtClean="0">
                <a:solidFill>
                  <a:schemeClr val="bg1"/>
                </a:solidFill>
              </a:rPr>
              <a:t>Oort </a:t>
            </a:r>
            <a:r>
              <a:rPr lang="en-US" sz="2000" b="0" dirty="0">
                <a:solidFill>
                  <a:schemeClr val="bg1"/>
                </a:solidFill>
              </a:rPr>
              <a:t>	1932	Local Neighborhood a Little </a:t>
            </a:r>
            <a:r>
              <a:rPr lang="en-US" sz="2000" b="0" dirty="0" smtClean="0">
                <a:solidFill>
                  <a:schemeClr val="bg1"/>
                </a:solidFill>
              </a:rPr>
              <a:t>Dim</a:t>
            </a:r>
            <a:r>
              <a:rPr lang="en-US" sz="2000" b="0" dirty="0">
                <a:solidFill>
                  <a:schemeClr val="bg1"/>
                </a:solidFill>
              </a:rPr>
              <a:t>	(</a:t>
            </a:r>
            <a:r>
              <a:rPr lang="en-US" sz="2000" b="0" dirty="0">
                <a:solidFill>
                  <a:schemeClr val="bg1"/>
                </a:solidFill>
                <a:latin typeface="Euclid Math One" pitchFamily="18" charset="2"/>
              </a:rPr>
              <a:t>M</a:t>
            </a:r>
            <a:r>
              <a:rPr lang="en-US" sz="2000" b="0" dirty="0">
                <a:solidFill>
                  <a:schemeClr val="bg1"/>
                </a:solidFill>
              </a:rPr>
              <a:t>/</a:t>
            </a:r>
            <a:r>
              <a:rPr lang="en-US" sz="2000" b="0" dirty="0">
                <a:solidFill>
                  <a:schemeClr val="bg1"/>
                </a:solidFill>
                <a:latin typeface="Euclid Math One" pitchFamily="18" charset="2"/>
              </a:rPr>
              <a:t>L</a:t>
            </a:r>
            <a:r>
              <a:rPr lang="en-US" sz="2000" b="0" dirty="0">
                <a:solidFill>
                  <a:schemeClr val="bg1"/>
                </a:solidFill>
              </a:rPr>
              <a:t>)</a:t>
            </a:r>
            <a:r>
              <a:rPr lang="en-US" sz="2000" b="0" baseline="-25000" dirty="0">
                <a:solidFill>
                  <a:schemeClr val="bg1"/>
                </a:solidFill>
                <a:sym typeface="Euclid Extra"/>
              </a:rPr>
              <a:t></a:t>
            </a:r>
            <a:r>
              <a:rPr lang="en-US" sz="2000" b="0" dirty="0">
                <a:solidFill>
                  <a:schemeClr val="bg1"/>
                </a:solidFill>
                <a:sym typeface="Euclid Extra"/>
              </a:rPr>
              <a:t> ~</a:t>
            </a:r>
            <a:r>
              <a:rPr lang="en-US" sz="1100" b="0" dirty="0">
                <a:solidFill>
                  <a:schemeClr val="bg1"/>
                </a:solidFill>
                <a:sym typeface="Euclid Extra"/>
              </a:rPr>
              <a:t>    </a:t>
            </a:r>
            <a:r>
              <a:rPr lang="en-US" sz="2000" b="0" dirty="0">
                <a:solidFill>
                  <a:schemeClr val="bg1"/>
                </a:solidFill>
                <a:latin typeface="Symbol" pitchFamily="18" charset="2"/>
                <a:sym typeface="Euclid Extra"/>
              </a:rPr>
              <a:t>2-3</a:t>
            </a:r>
            <a:endParaRPr lang="en-US" sz="2000" b="0" dirty="0">
              <a:solidFill>
                <a:schemeClr val="bg1"/>
              </a:solidFill>
            </a:endParaRPr>
          </a:p>
          <a:p>
            <a:pPr>
              <a:tabLst>
                <a:tab pos="2454275" algn="l"/>
                <a:tab pos="3319463" algn="l"/>
                <a:tab pos="4913313" algn="l"/>
                <a:tab pos="7315200" algn="l"/>
              </a:tabLst>
            </a:pPr>
            <a:endParaRPr lang="en-US" sz="1100" b="0" dirty="0">
              <a:solidFill>
                <a:schemeClr val="bg1"/>
              </a:solidFill>
            </a:endParaRPr>
          </a:p>
          <a:p>
            <a:pPr>
              <a:tabLst>
                <a:tab pos="2454275" algn="l"/>
                <a:tab pos="3319463" algn="l"/>
                <a:tab pos="4913313" algn="l"/>
                <a:tab pos="7315200" algn="l"/>
              </a:tabLst>
            </a:pPr>
            <a:r>
              <a:rPr lang="en-US" sz="2000" b="0" dirty="0">
                <a:solidFill>
                  <a:schemeClr val="bg1"/>
                </a:solidFill>
              </a:rPr>
              <a:t>Zwicky	1937	Galaxy Clusters Really Dark           	(</a:t>
            </a:r>
            <a:r>
              <a:rPr lang="en-US" sz="2000" b="0" dirty="0">
                <a:solidFill>
                  <a:schemeClr val="bg1"/>
                </a:solidFill>
                <a:latin typeface="Euclid Math One" pitchFamily="18" charset="2"/>
              </a:rPr>
              <a:t>M</a:t>
            </a:r>
            <a:r>
              <a:rPr lang="en-US" sz="2000" b="0" dirty="0">
                <a:solidFill>
                  <a:schemeClr val="bg1"/>
                </a:solidFill>
              </a:rPr>
              <a:t>/</a:t>
            </a:r>
            <a:r>
              <a:rPr lang="en-US" sz="2000" b="0" dirty="0">
                <a:solidFill>
                  <a:schemeClr val="bg1"/>
                </a:solidFill>
                <a:latin typeface="Euclid Math One" pitchFamily="18" charset="2"/>
              </a:rPr>
              <a:t>L</a:t>
            </a:r>
            <a:r>
              <a:rPr lang="en-US" sz="2000" b="0" dirty="0">
                <a:solidFill>
                  <a:schemeClr val="bg1"/>
                </a:solidFill>
              </a:rPr>
              <a:t>)</a:t>
            </a:r>
            <a:r>
              <a:rPr lang="en-US" sz="2000" b="0" baseline="-25000" dirty="0">
                <a:solidFill>
                  <a:schemeClr val="bg1"/>
                </a:solidFill>
                <a:sym typeface="Euclid Extra"/>
              </a:rPr>
              <a:t></a:t>
            </a:r>
            <a:r>
              <a:rPr lang="en-US" sz="2000" b="0" dirty="0">
                <a:solidFill>
                  <a:schemeClr val="bg1"/>
                </a:solidFill>
                <a:sym typeface="Euclid Extra"/>
              </a:rPr>
              <a:t> ~ </a:t>
            </a:r>
            <a:r>
              <a:rPr lang="en-US" sz="1050" b="0" dirty="0">
                <a:solidFill>
                  <a:schemeClr val="bg1"/>
                </a:solidFill>
                <a:sym typeface="Euclid Extra"/>
              </a:rPr>
              <a:t> </a:t>
            </a:r>
            <a:r>
              <a:rPr lang="en-US" sz="1200" b="0" dirty="0">
                <a:solidFill>
                  <a:schemeClr val="bg1"/>
                </a:solidFill>
                <a:sym typeface="Euclid Extra"/>
              </a:rPr>
              <a:t>  </a:t>
            </a:r>
            <a:r>
              <a:rPr lang="en-US" sz="2000" b="0" dirty="0">
                <a:solidFill>
                  <a:schemeClr val="bg1"/>
                </a:solidFill>
                <a:latin typeface="Symbol" pitchFamily="18" charset="2"/>
                <a:sym typeface="Euclid Extra"/>
              </a:rPr>
              <a:t>500</a:t>
            </a:r>
          </a:p>
          <a:p>
            <a:pPr>
              <a:tabLst>
                <a:tab pos="2454275" algn="l"/>
                <a:tab pos="3319463" algn="l"/>
                <a:tab pos="4913313" algn="l"/>
                <a:tab pos="7315200" algn="l"/>
              </a:tabLst>
            </a:pPr>
            <a:endParaRPr lang="en-US" sz="1200" b="0" dirty="0">
              <a:solidFill>
                <a:schemeClr val="bg1"/>
              </a:solidFill>
            </a:endParaRPr>
          </a:p>
          <a:p>
            <a:pPr>
              <a:tabLst>
                <a:tab pos="2454275" algn="l"/>
                <a:tab pos="3319463" algn="l"/>
                <a:tab pos="4913313" algn="l"/>
                <a:tab pos="7315200" algn="l"/>
              </a:tabLst>
            </a:pPr>
            <a:r>
              <a:rPr lang="en-US" sz="2000" b="0" dirty="0">
                <a:solidFill>
                  <a:schemeClr val="bg1"/>
                </a:solidFill>
              </a:rPr>
              <a:t>Rubin &amp; Ford	</a:t>
            </a:r>
            <a:r>
              <a:rPr lang="en-US" sz="2000" b="0" dirty="0" smtClean="0">
                <a:solidFill>
                  <a:schemeClr val="bg1"/>
                </a:solidFill>
              </a:rPr>
              <a:t>1970</a:t>
            </a:r>
            <a:r>
              <a:rPr lang="en-US" sz="1600" b="0" dirty="0" smtClean="0">
                <a:solidFill>
                  <a:schemeClr val="bg1"/>
                </a:solidFill>
              </a:rPr>
              <a:t>s</a:t>
            </a:r>
            <a:r>
              <a:rPr lang="en-US" sz="2000" b="0" dirty="0">
                <a:solidFill>
                  <a:schemeClr val="bg1"/>
                </a:solidFill>
              </a:rPr>
              <a:t>	Individual Galaxy Halos Also Dark	(</a:t>
            </a:r>
            <a:r>
              <a:rPr lang="en-US" sz="2000" b="0" dirty="0">
                <a:solidFill>
                  <a:schemeClr val="bg1"/>
                </a:solidFill>
                <a:latin typeface="Euclid Math One" pitchFamily="18" charset="2"/>
              </a:rPr>
              <a:t>M</a:t>
            </a:r>
            <a:r>
              <a:rPr lang="en-US" sz="2000" b="0" dirty="0">
                <a:solidFill>
                  <a:schemeClr val="bg1"/>
                </a:solidFill>
              </a:rPr>
              <a:t>/</a:t>
            </a:r>
            <a:r>
              <a:rPr lang="en-US" sz="2000" b="0" dirty="0">
                <a:solidFill>
                  <a:schemeClr val="bg1"/>
                </a:solidFill>
                <a:latin typeface="Euclid Math One" pitchFamily="18" charset="2"/>
              </a:rPr>
              <a:t>L</a:t>
            </a:r>
            <a:r>
              <a:rPr lang="en-US" sz="2000" b="0" dirty="0">
                <a:solidFill>
                  <a:schemeClr val="bg1"/>
                </a:solidFill>
              </a:rPr>
              <a:t>)</a:t>
            </a:r>
            <a:r>
              <a:rPr lang="en-US" sz="2000" b="0" baseline="-25000" dirty="0">
                <a:solidFill>
                  <a:schemeClr val="bg1"/>
                </a:solidFill>
                <a:sym typeface="Euclid Extra"/>
              </a:rPr>
              <a:t></a:t>
            </a:r>
            <a:r>
              <a:rPr lang="en-US" sz="2000" b="0" dirty="0">
                <a:solidFill>
                  <a:schemeClr val="bg1"/>
                </a:solidFill>
                <a:sym typeface="Euclid Extra"/>
              </a:rPr>
              <a:t> ~  </a:t>
            </a:r>
            <a:r>
              <a:rPr lang="en-US" sz="1100" b="0" dirty="0">
                <a:solidFill>
                  <a:schemeClr val="bg1"/>
                </a:solidFill>
                <a:sym typeface="Euclid Extra"/>
              </a:rPr>
              <a:t> </a:t>
            </a:r>
            <a:r>
              <a:rPr lang="en-US" sz="2000" b="0" dirty="0">
                <a:solidFill>
                  <a:schemeClr val="bg1"/>
                </a:solidFill>
                <a:sym typeface="Euclid Extra"/>
              </a:rPr>
              <a:t>  </a:t>
            </a:r>
            <a:r>
              <a:rPr lang="en-US" sz="2000" b="0" dirty="0">
                <a:solidFill>
                  <a:schemeClr val="bg1"/>
                </a:solidFill>
                <a:latin typeface="Symbol" pitchFamily="18" charset="2"/>
                <a:sym typeface="Euclid Extra"/>
              </a:rPr>
              <a:t>60</a:t>
            </a:r>
          </a:p>
          <a:p>
            <a:pPr>
              <a:tabLst>
                <a:tab pos="2454275" algn="l"/>
                <a:tab pos="3319463" algn="l"/>
                <a:tab pos="4913313" algn="l"/>
                <a:tab pos="7315200" algn="l"/>
              </a:tabLst>
            </a:pPr>
            <a:endParaRPr lang="en-US" sz="1050" b="0" dirty="0">
              <a:solidFill>
                <a:schemeClr val="bg1"/>
              </a:solidFill>
              <a:latin typeface="Symbol" pitchFamily="18" charset="2"/>
              <a:sym typeface="Euclid Extra"/>
            </a:endParaRPr>
          </a:p>
          <a:p>
            <a:pPr>
              <a:tabLst>
                <a:tab pos="2454275" algn="l"/>
                <a:tab pos="3319463" algn="l"/>
                <a:tab pos="4913313" algn="l"/>
                <a:tab pos="7315200" algn="l"/>
              </a:tabLst>
            </a:pPr>
            <a:r>
              <a:rPr lang="en-US" sz="2000" b="0" dirty="0" smtClean="0">
                <a:solidFill>
                  <a:schemeClr val="bg1"/>
                </a:solidFill>
                <a:latin typeface="+mn-lt"/>
                <a:sym typeface="Euclid Extra"/>
              </a:rPr>
              <a:t>Dwarf Observers        1990</a:t>
            </a:r>
            <a:r>
              <a:rPr lang="en-US" sz="1600" dirty="0">
                <a:solidFill>
                  <a:schemeClr val="bg1"/>
                </a:solidFill>
                <a:latin typeface="+mn-lt"/>
                <a:sym typeface="Euclid Extra"/>
              </a:rPr>
              <a:t>s</a:t>
            </a:r>
            <a:r>
              <a:rPr lang="en-US" sz="2000" b="0" dirty="0" smtClean="0">
                <a:solidFill>
                  <a:schemeClr val="bg1"/>
                </a:solidFill>
                <a:latin typeface="+mn-lt"/>
                <a:sym typeface="Euclid Extra"/>
              </a:rPr>
              <a:t> 	Dwarf Galaxies Really, Really Dark	</a:t>
            </a:r>
            <a:r>
              <a:rPr lang="en-US" sz="2000" b="0" dirty="0" smtClean="0">
                <a:solidFill>
                  <a:schemeClr val="bg1"/>
                </a:solidFill>
              </a:rPr>
              <a:t>(</a:t>
            </a:r>
            <a:r>
              <a:rPr lang="en-US" sz="2000" b="0" dirty="0">
                <a:solidFill>
                  <a:schemeClr val="bg1"/>
                </a:solidFill>
                <a:latin typeface="Euclid Math One" pitchFamily="18" charset="2"/>
              </a:rPr>
              <a:t>M</a:t>
            </a:r>
            <a:r>
              <a:rPr lang="en-US" sz="2000" b="0" dirty="0">
                <a:solidFill>
                  <a:schemeClr val="bg1"/>
                </a:solidFill>
              </a:rPr>
              <a:t>/</a:t>
            </a:r>
            <a:r>
              <a:rPr lang="en-US" sz="2000" b="0" dirty="0">
                <a:solidFill>
                  <a:schemeClr val="bg1"/>
                </a:solidFill>
                <a:latin typeface="Euclid Math One" pitchFamily="18" charset="2"/>
              </a:rPr>
              <a:t>L</a:t>
            </a:r>
            <a:r>
              <a:rPr lang="en-US" sz="2000" b="0" dirty="0">
                <a:solidFill>
                  <a:schemeClr val="bg1"/>
                </a:solidFill>
              </a:rPr>
              <a:t>)</a:t>
            </a:r>
            <a:r>
              <a:rPr lang="en-US" sz="2000" b="0" baseline="-25000" dirty="0" smtClean="0">
                <a:solidFill>
                  <a:schemeClr val="bg1"/>
                </a:solidFill>
                <a:sym typeface="Euclid Extra"/>
              </a:rPr>
              <a:t> </a:t>
            </a:r>
            <a:r>
              <a:rPr lang="en-US" sz="2000" b="0" dirty="0" smtClean="0">
                <a:solidFill>
                  <a:schemeClr val="bg1"/>
                </a:solidFill>
                <a:sym typeface="Euclid Extra"/>
              </a:rPr>
              <a:t>~ </a:t>
            </a:r>
            <a:r>
              <a:rPr lang="en-US" sz="2000" b="0" dirty="0" smtClean="0">
                <a:solidFill>
                  <a:schemeClr val="bg1"/>
                </a:solidFill>
                <a:latin typeface="Symbol" pitchFamily="18" charset="2"/>
                <a:sym typeface="Euclid Extra"/>
              </a:rPr>
              <a:t>3000</a:t>
            </a:r>
            <a:endParaRPr lang="en-US" sz="2000" b="0" dirty="0">
              <a:solidFill>
                <a:schemeClr val="bg1"/>
              </a:solidFill>
              <a:latin typeface="Symbol" pitchFamily="18" charset="2"/>
              <a:sym typeface="Euclid Extr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57800" y="2590800"/>
            <a:ext cx="3474720" cy="2011680"/>
            <a:chOff x="21011" y="2678065"/>
            <a:chExt cx="2708365" cy="212253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4299"/>
            <a:stretch/>
          </p:blipFill>
          <p:spPr bwMode="auto">
            <a:xfrm>
              <a:off x="21011" y="2678065"/>
              <a:ext cx="2708365" cy="2122535"/>
            </a:xfrm>
            <a:prstGeom prst="rect">
              <a:avLst/>
            </a:prstGeom>
            <a:noFill/>
            <a:ln w="38100">
              <a:solidFill>
                <a:srgbClr val="F8F8F8"/>
              </a:solidFill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868538" y="2680119"/>
              <a:ext cx="1350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Coma Cluster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95789" y="4523601"/>
              <a:ext cx="129554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0" i="1" dirty="0">
                  <a:solidFill>
                    <a:schemeClr val="bg1"/>
                  </a:solidFill>
                </a:rPr>
                <a:t>Image: </a:t>
              </a:r>
              <a:r>
                <a:rPr lang="en-US" sz="1200" b="0" i="1" dirty="0" smtClean="0">
                  <a:solidFill>
                    <a:schemeClr val="bg1"/>
                  </a:solidFill>
                </a:rPr>
                <a:t>Jim Misti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4885" y="2590800"/>
            <a:ext cx="3474720" cy="2011680"/>
            <a:chOff x="1029979" y="2198462"/>
            <a:chExt cx="7056746" cy="4331382"/>
          </a:xfrm>
        </p:grpSpPr>
        <p:pic>
          <p:nvPicPr>
            <p:cNvPr id="10" name="Picture 2" descr="http://3.bp.blogspot.com/-4QS9CO_grP0/TkGXbPxjnHI/AAAAAAAAAFw/5FM86qJqyG0/s1600/thick_disc2-580x35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979" y="2198462"/>
              <a:ext cx="7056746" cy="433138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 bwMode="auto">
            <a:xfrm flipV="1">
              <a:off x="6868901" y="3679374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2" name="Rectangle 11"/>
            <p:cNvSpPr/>
            <p:nvPr/>
          </p:nvSpPr>
          <p:spPr>
            <a:xfrm>
              <a:off x="3015471" y="5901386"/>
              <a:ext cx="1923783" cy="318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0" i="1" dirty="0" smtClean="0">
                  <a:solidFill>
                    <a:schemeClr val="bg1"/>
                  </a:solidFill>
                </a:rPr>
                <a:t>Image: Amanda Smith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4885" y="4796937"/>
            <a:ext cx="3474720" cy="2011680"/>
            <a:chOff x="361682" y="3438963"/>
            <a:chExt cx="5247133" cy="3321714"/>
          </a:xfrm>
        </p:grpSpPr>
        <p:pic>
          <p:nvPicPr>
            <p:cNvPr id="14" name="Picture 2" descr="m33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8108" t="2067" r="1054" b="20530"/>
            <a:stretch/>
          </p:blipFill>
          <p:spPr bwMode="auto">
            <a:xfrm>
              <a:off x="397926" y="3487262"/>
              <a:ext cx="5074479" cy="32734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5" name="Line 20"/>
            <p:cNvSpPr>
              <a:spLocks noChangeShapeType="1"/>
            </p:cNvSpPr>
            <p:nvPr/>
          </p:nvSpPr>
          <p:spPr bwMode="auto">
            <a:xfrm rot="5400000" flipV="1">
              <a:off x="1667319" y="5259315"/>
              <a:ext cx="0" cy="18288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208314" y="5154813"/>
              <a:ext cx="232481" cy="34215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4012472" y="4778506"/>
              <a:ext cx="1421863" cy="685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3293992" y="5650453"/>
              <a:ext cx="2243863" cy="43369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FFFF"/>
                  </a:solidFill>
                </a:rPr>
                <a:t>e</a:t>
              </a:r>
              <a:r>
                <a:rPr lang="en-US" sz="1050" b="1" dirty="0" smtClean="0">
                  <a:solidFill>
                    <a:srgbClr val="00FFFF"/>
                  </a:solidFill>
                </a:rPr>
                <a:t>xpected from </a:t>
              </a:r>
              <a:r>
                <a:rPr lang="en-US" sz="1050" b="1" dirty="0">
                  <a:solidFill>
                    <a:srgbClr val="00FFFF"/>
                  </a:solidFill>
                </a:rPr>
                <a:t>stars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rot="5400000" flipH="1" flipV="1">
              <a:off x="4223321" y="4460006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rot="16200000" flipH="1">
              <a:off x="4221733" y="5306526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4628882" y="4741155"/>
              <a:ext cx="685800" cy="609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729343" y="3576389"/>
              <a:ext cx="731793" cy="457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3734026" y="4697617"/>
              <a:ext cx="1356277" cy="44683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d</a:t>
              </a:r>
              <a:r>
                <a:rPr lang="en-US" sz="1100" dirty="0" smtClean="0">
                  <a:solidFill>
                    <a:schemeClr val="bg1"/>
                  </a:solidFill>
                </a:rPr>
                <a:t>ark matter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4598904" y="6309897"/>
              <a:ext cx="1009911" cy="42055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distance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491496" y="3533271"/>
              <a:ext cx="1054990" cy="4731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velocity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rot="5400000" flipV="1">
              <a:off x="1667319" y="4479882"/>
              <a:ext cx="0" cy="18288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 flipV="1">
              <a:off x="2254046" y="5987602"/>
              <a:ext cx="0" cy="18288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rot="5400000">
              <a:off x="3110327" y="4626855"/>
              <a:ext cx="228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397926" y="4406369"/>
              <a:ext cx="1192105" cy="7359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050" dirty="0" smtClean="0">
                  <a:solidFill>
                    <a:schemeClr val="bg1"/>
                  </a:solidFill>
                  <a:latin typeface="Symbol" pitchFamily="18" charset="2"/>
                </a:rPr>
                <a:t>100</a:t>
              </a:r>
              <a:r>
                <a:rPr lang="en-US" sz="1050" dirty="0" smtClean="0">
                  <a:solidFill>
                    <a:schemeClr val="bg1"/>
                  </a:solidFill>
                  <a:latin typeface="+mn-lt"/>
                </a:rPr>
                <a:t> km/sec</a:t>
              </a:r>
              <a:endParaRPr lang="en-US" sz="105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2" name="Text Box 5"/>
            <p:cNvSpPr txBox="1">
              <a:spLocks noChangeArrowheads="1"/>
            </p:cNvSpPr>
            <p:nvPr/>
          </p:nvSpPr>
          <p:spPr bwMode="auto">
            <a:xfrm>
              <a:off x="2501827" y="6221651"/>
              <a:ext cx="1777894" cy="42055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Symbol" pitchFamily="18" charset="2"/>
                </a:rPr>
                <a:t>20,000  </a:t>
              </a:r>
              <a:r>
                <a:rPr lang="en-US" sz="1000" dirty="0" smtClean="0">
                  <a:solidFill>
                    <a:schemeClr val="bg1"/>
                  </a:solidFill>
                  <a:latin typeface="+mn-lt"/>
                </a:rPr>
                <a:t>light years</a:t>
              </a:r>
              <a:endParaRPr lang="en-US" sz="10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5400000">
              <a:off x="3898171" y="6052921"/>
              <a:ext cx="228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3600363" y="3673263"/>
              <a:ext cx="1631121" cy="44683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observed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61682" y="3438963"/>
              <a:ext cx="5247132" cy="3303608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 flipV="1">
              <a:off x="3255555" y="5987602"/>
              <a:ext cx="0" cy="18288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V="1">
              <a:off x="5258574" y="5987602"/>
              <a:ext cx="0" cy="18288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" name="Line 21"/>
            <p:cNvSpPr>
              <a:spLocks noChangeShapeType="1"/>
            </p:cNvSpPr>
            <p:nvPr/>
          </p:nvSpPr>
          <p:spPr bwMode="auto">
            <a:xfrm rot="5400000" flipV="1">
              <a:off x="1678205" y="3700448"/>
              <a:ext cx="0" cy="18288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 flipV="1">
              <a:off x="4257064" y="5987602"/>
              <a:ext cx="0" cy="182880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Line 3"/>
            <p:cNvSpPr>
              <a:spLocks noChangeShapeType="1"/>
            </p:cNvSpPr>
            <p:nvPr/>
          </p:nvSpPr>
          <p:spPr bwMode="auto">
            <a:xfrm flipV="1">
              <a:off x="1562169" y="3576388"/>
              <a:ext cx="27862" cy="2598953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5400000">
              <a:off x="2613619" y="6063803"/>
              <a:ext cx="228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Line 15"/>
            <p:cNvSpPr>
              <a:spLocks noChangeShapeType="1"/>
            </p:cNvSpPr>
            <p:nvPr/>
          </p:nvSpPr>
          <p:spPr bwMode="auto">
            <a:xfrm rot="5400000" flipV="1">
              <a:off x="3513023" y="4189304"/>
              <a:ext cx="35186" cy="3936894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57800" y="4796937"/>
            <a:ext cx="3474720" cy="2011680"/>
            <a:chOff x="5257800" y="4847867"/>
            <a:chExt cx="3474720" cy="2011680"/>
          </a:xfrm>
        </p:grpSpPr>
        <p:sp>
          <p:nvSpPr>
            <p:cNvPr id="3" name="Rectangle 2"/>
            <p:cNvSpPr/>
            <p:nvPr/>
          </p:nvSpPr>
          <p:spPr bwMode="auto">
            <a:xfrm>
              <a:off x="5257800" y="4847867"/>
              <a:ext cx="3474720" cy="201168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45" name="Picture 8" descr="http://keckobservatory.org/images/press_images/147_30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68"/>
            <a:stretch/>
          </p:blipFill>
          <p:spPr bwMode="auto">
            <a:xfrm>
              <a:off x="6023058" y="4888811"/>
              <a:ext cx="1944205" cy="1934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/>
            <p:cNvSpPr/>
            <p:nvPr/>
          </p:nvSpPr>
          <p:spPr>
            <a:xfrm>
              <a:off x="5410200" y="6591912"/>
              <a:ext cx="101181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0" i="1" dirty="0"/>
                <a:t>Image: </a:t>
              </a:r>
              <a:r>
                <a:rPr lang="en-US" sz="900" b="0" i="1" dirty="0" smtClean="0"/>
                <a:t>M. </a:t>
              </a:r>
              <a:r>
                <a:rPr lang="en-US" sz="900" b="0" i="1" dirty="0" err="1" smtClean="0"/>
                <a:t>Geha</a:t>
              </a:r>
              <a:endParaRPr lang="en-US" sz="9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8810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513927"/>
            <a:ext cx="7867650" cy="63440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9800" y="4635268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(</a:t>
            </a:r>
            <a:r>
              <a:rPr lang="en-US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baseline="-25000" dirty="0" smtClean="0">
                <a:solidFill>
                  <a:schemeClr val="accent2"/>
                </a:solidFill>
                <a:latin typeface="Symbol" pitchFamily="18" charset="2"/>
              </a:rPr>
              <a:t>mn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  <a:r>
              <a:rPr lang="en-US" baseline="30000" dirty="0" smtClean="0">
                <a:solidFill>
                  <a:schemeClr val="accent2"/>
                </a:solidFill>
                <a:latin typeface="Symbol" pitchFamily="18" charset="2"/>
              </a:rPr>
              <a:t>2</a:t>
            </a:r>
            <a:endParaRPr lang="en-US" baseline="30000" dirty="0">
              <a:solidFill>
                <a:schemeClr val="accent2"/>
              </a:solidFill>
              <a:latin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ATLAS Results 1210.4491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10195" y="2667000"/>
            <a:ext cx="154241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5050"/>
                </a:solidFill>
                <a:latin typeface="Symbol" pitchFamily="18" charset="2"/>
              </a:rPr>
              <a:t>1 =</a:t>
            </a:r>
            <a:r>
              <a:rPr lang="en-US" dirty="0" smtClean="0">
                <a:solidFill>
                  <a:srgbClr val="FF5050"/>
                </a:solidFill>
              </a:rPr>
              <a:t> Scalar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5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 =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Vector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0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7353" r="15272" b="33761"/>
          <a:stretch/>
        </p:blipFill>
        <p:spPr>
          <a:xfrm>
            <a:off x="0" y="0"/>
            <a:ext cx="66620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5909" y="1874729"/>
            <a:ext cx="211949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BHKKT</a:t>
            </a:r>
          </a:p>
          <a:p>
            <a:pPr algn="ctr"/>
            <a:endParaRPr lang="en-US" sz="2800" dirty="0"/>
          </a:p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1" baseline="-25000" dirty="0" smtClean="0">
                <a:latin typeface="Symbol" pitchFamily="18" charset="2"/>
              </a:rPr>
              <a:t>c</a:t>
            </a:r>
            <a:r>
              <a:rPr lang="en-US" sz="2800" dirty="0" smtClean="0">
                <a:latin typeface="Symbol" pitchFamily="18" charset="2"/>
              </a:rPr>
              <a:t> = 50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GeV</a:t>
            </a:r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LHC </a:t>
            </a:r>
            <a:r>
              <a:rPr lang="en-US" sz="2800" dirty="0" smtClean="0">
                <a:latin typeface="Symbol" pitchFamily="18" charset="2"/>
              </a:rPr>
              <a:t>14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TeV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>
                <a:latin typeface="Symbol" pitchFamily="18" charset="2"/>
              </a:rPr>
              <a:t>100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fb</a:t>
            </a:r>
            <a:r>
              <a:rPr lang="en-US" sz="2800" baseline="30000" dirty="0" smtClean="0">
                <a:latin typeface="Symbol" pitchFamily="18" charset="2"/>
              </a:rPr>
              <a:t>-1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375094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Work in Progress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01943" y="646331"/>
            <a:ext cx="3940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/>
              <a:t> &amp;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/>
              <a:t> couplings </a:t>
            </a:r>
            <a:r>
              <a:rPr lang="en-US" sz="2000" dirty="0" smtClean="0">
                <a:sym typeface="Symbol"/>
              </a:rPr>
              <a:t>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q</a:t>
            </a:r>
            <a:endParaRPr lang="en-US" sz="2000" i="1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: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b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t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::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000" dirty="0" smtClean="0">
                <a:latin typeface="Symbol" pitchFamily="18" charset="2"/>
                <a:cs typeface="Times New Roman" pitchFamily="18" charset="0"/>
                <a:sym typeface="Symbol"/>
              </a:rPr>
              <a:t>1 : 3.3 : 135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latin typeface="+mn-lt"/>
                <a:cs typeface="Times New Roman" pitchFamily="18" charset="0"/>
                <a:sym typeface="Symbol"/>
              </a:rPr>
              <a:t>No direct detection limit on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P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latin typeface="+mn-lt"/>
                <a:cs typeface="Times New Roman" pitchFamily="18" charset="0"/>
                <a:sym typeface="Symbol"/>
              </a:rPr>
              <a:t>So far analysis includes only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c</a:t>
            </a:r>
            <a:endParaRPr lang="en-US" sz="2000" i="1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7400" y="533400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(w/ </a:t>
            </a:r>
            <a:r>
              <a:rPr lang="en-US" sz="1600" dirty="0" err="1" smtClean="0"/>
              <a:t>Lian</a:t>
            </a:r>
            <a:r>
              <a:rPr lang="en-US" sz="1600" dirty="0" smtClean="0"/>
              <a:t> Tao </a:t>
            </a:r>
            <a:r>
              <a:rPr lang="en-US" sz="1600" dirty="0"/>
              <a:t>Wang &amp; </a:t>
            </a:r>
            <a:r>
              <a:rPr lang="en-US" sz="1600" dirty="0" err="1"/>
              <a:t>Tongyan</a:t>
            </a:r>
            <a:r>
              <a:rPr lang="en-US" sz="1600" dirty="0"/>
              <a:t> Lin)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74368" y="2057400"/>
            <a:ext cx="7395265" cy="4724400"/>
            <a:chOff x="874368" y="2057400"/>
            <a:chExt cx="7395265" cy="4724400"/>
          </a:xfrm>
        </p:grpSpPr>
        <p:grpSp>
          <p:nvGrpSpPr>
            <p:cNvPr id="12" name="Group 11"/>
            <p:cNvGrpSpPr/>
            <p:nvPr/>
          </p:nvGrpSpPr>
          <p:grpSpPr>
            <a:xfrm>
              <a:off x="874368" y="2057400"/>
              <a:ext cx="7395265" cy="4724400"/>
              <a:chOff x="228600" y="2057400"/>
              <a:chExt cx="7395265" cy="47244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" y="3539651"/>
                <a:ext cx="2743200" cy="1399204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" y="2057400"/>
                <a:ext cx="2743200" cy="1399204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" y="5334000"/>
                <a:ext cx="2743200" cy="1399204"/>
              </a:xfrm>
              <a:prstGeom prst="rect">
                <a:avLst/>
              </a:prstGeom>
            </p:spPr>
          </p:pic>
          <p:sp>
            <p:nvSpPr>
              <p:cNvPr id="8" name="Right Brace 7"/>
              <p:cNvSpPr/>
              <p:nvPr/>
            </p:nvSpPr>
            <p:spPr bwMode="auto">
              <a:xfrm>
                <a:off x="3276600" y="2057400"/>
                <a:ext cx="533400" cy="2819400"/>
              </a:xfrm>
              <a:prstGeom prst="rightBrace">
                <a:avLst>
                  <a:gd name="adj1" fmla="val 8333"/>
                  <a:gd name="adj2" fmla="val 5030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Right Brace 8"/>
              <p:cNvSpPr/>
              <p:nvPr/>
            </p:nvSpPr>
            <p:spPr bwMode="auto">
              <a:xfrm>
                <a:off x="3276600" y="5334000"/>
                <a:ext cx="533400" cy="1447800"/>
              </a:xfrm>
              <a:prstGeom prst="rightBrace">
                <a:avLst>
                  <a:gd name="adj1" fmla="val 8333"/>
                  <a:gd name="adj2" fmla="val 5030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810000" y="2971800"/>
                <a:ext cx="352853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</a:rPr>
                  <a:t>g b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</a:t>
                </a:r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X </a:t>
                </a:r>
                <a:r>
                  <a:rPr lang="en-US" sz="2000" i="1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X</a:t>
                </a:r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+ b</a:t>
                </a:r>
              </a:p>
              <a:p>
                <a:r>
                  <a:rPr lang="en-US" sz="2000" i="1" dirty="0">
                    <a:latin typeface="Times New Roman" pitchFamily="18" charset="0"/>
                    <a:cs typeface="Times New Roman" pitchFamily="18" charset="0"/>
                    <a:sym typeface="Symbol"/>
                  </a:rPr>
                  <a:t>g</a:t>
                </a:r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:r>
                  <a:rPr lang="en-US" sz="2000" i="1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g</a:t>
                </a:r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</a:t>
                </a:r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X </a:t>
                </a:r>
                <a:r>
                  <a:rPr lang="en-US" sz="2000" i="1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X</a:t>
                </a:r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+ b</a:t>
                </a:r>
              </a:p>
              <a:p>
                <a:r>
                  <a:rPr lang="en-US" sz="2000" dirty="0" smtClean="0">
                    <a:latin typeface="+mn-lt"/>
                    <a:cs typeface="Times New Roman" pitchFamily="18" charset="0"/>
                    <a:sym typeface="Symbol"/>
                  </a:rPr>
                  <a:t>Limit improves by factor of </a:t>
                </a:r>
                <a:r>
                  <a:rPr lang="en-US" sz="2000" dirty="0" smtClean="0">
                    <a:latin typeface="Symbol" pitchFamily="18" charset="2"/>
                    <a:cs typeface="Times New Roman" pitchFamily="18" charset="0"/>
                    <a:sym typeface="Symbol"/>
                  </a:rPr>
                  <a:t>30</a:t>
                </a:r>
                <a:endParaRPr lang="en-US" sz="2000" dirty="0">
                  <a:latin typeface="Symbol" pitchFamily="18" charset="2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10000" y="5410200"/>
                <a:ext cx="381386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+mn-lt"/>
                    <a:cs typeface="Times New Roman" pitchFamily="18" charset="0"/>
                  </a:rPr>
                  <a:t>Top PDF very uncertain </a:t>
                </a:r>
                <a:endParaRPr lang="en-US" sz="2000" dirty="0" smtClean="0">
                  <a:latin typeface="+mn-lt"/>
                  <a:cs typeface="Times New Roman" pitchFamily="18" charset="0"/>
                  <a:sym typeface="Symbol"/>
                </a:endParaRPr>
              </a:p>
              <a:p>
                <a:r>
                  <a:rPr lang="en-US" sz="2000" i="1" dirty="0">
                    <a:latin typeface="Times New Roman" pitchFamily="18" charset="0"/>
                    <a:cs typeface="Times New Roman" pitchFamily="18" charset="0"/>
                    <a:sym typeface="Symbol"/>
                  </a:rPr>
                  <a:t>g</a:t>
                </a:r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:r>
                  <a:rPr lang="en-US" sz="2000" i="1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g</a:t>
                </a:r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</a:t>
                </a:r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X </a:t>
                </a:r>
                <a:r>
                  <a:rPr lang="en-US" sz="2000" i="1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X</a:t>
                </a:r>
                <a:r>
                  <a:rPr lang="en-US" sz="2000" i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+ t </a:t>
                </a:r>
                <a:r>
                  <a:rPr lang="en-US" sz="2000" i="1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t</a:t>
                </a:r>
                <a:endParaRPr lang="en-US" sz="2000" i="1" dirty="0" smtClean="0">
                  <a:latin typeface="Times New Roman" pitchFamily="18" charset="0"/>
                  <a:cs typeface="Times New Roman" pitchFamily="18" charset="0"/>
                  <a:sym typeface="Symbol"/>
                </a:endParaRPr>
              </a:p>
              <a:p>
                <a:r>
                  <a:rPr lang="en-US" sz="2000" dirty="0" smtClean="0">
                    <a:latin typeface="+mn-lt"/>
                    <a:cs typeface="Times New Roman" pitchFamily="18" charset="0"/>
                    <a:sym typeface="Symbol"/>
                  </a:rPr>
                  <a:t>Looks like stop signal</a:t>
                </a:r>
              </a:p>
              <a:p>
                <a:r>
                  <a:rPr lang="en-US" sz="2000" dirty="0" smtClean="0">
                    <a:latin typeface="+mn-lt"/>
                    <a:cs typeface="Times New Roman" pitchFamily="18" charset="0"/>
                    <a:sym typeface="Symbol"/>
                  </a:rPr>
                  <a:t>Limit improves by factor of </a:t>
                </a:r>
                <a:r>
                  <a:rPr lang="en-US" sz="2000" dirty="0" smtClean="0">
                    <a:latin typeface="Symbol" pitchFamily="18" charset="2"/>
                    <a:cs typeface="Times New Roman" pitchFamily="18" charset="0"/>
                    <a:sym typeface="Symbol"/>
                  </a:rPr>
                  <a:t>1000</a:t>
                </a:r>
                <a:endParaRPr lang="en-US" sz="2000" dirty="0">
                  <a:latin typeface="Symbol" pitchFamily="18" charset="2"/>
                  <a:cs typeface="Times New Roman" pitchFamily="18" charset="0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 bwMode="auto">
            <a:xfrm>
              <a:off x="5230368" y="5791200"/>
              <a:ext cx="182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5257800" y="3352800"/>
              <a:ext cx="182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240863" y="3048000"/>
              <a:ext cx="182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6037153" y="5806440"/>
              <a:ext cx="1371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143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Work in Progress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5486400" y="533400"/>
            <a:ext cx="365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(w/ </a:t>
            </a:r>
            <a:r>
              <a:rPr lang="en-US" sz="1600" dirty="0" err="1" smtClean="0"/>
              <a:t>Lian</a:t>
            </a:r>
            <a:r>
              <a:rPr lang="en-US" sz="1600" dirty="0" smtClean="0"/>
              <a:t> Tao </a:t>
            </a:r>
            <a:r>
              <a:rPr lang="en-US" sz="1600" dirty="0"/>
              <a:t>Wang &amp; </a:t>
            </a:r>
            <a:r>
              <a:rPr lang="en-US" sz="1600" dirty="0" smtClean="0"/>
              <a:t>Jingyuan Chen)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14351" y="886361"/>
            <a:ext cx="8115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latin typeface="+mn-lt"/>
                <a:cs typeface="Times New Roman" pitchFamily="18" charset="0"/>
              </a:rPr>
              <a:t>Most analyses assume WIMP couples to fermions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If photon lines observed (e.g., </a:t>
            </a:r>
            <a:r>
              <a:rPr lang="en-US" sz="2000" dirty="0" smtClean="0">
                <a:latin typeface="Symbol" pitchFamily="18" charset="2"/>
              </a:rPr>
              <a:t>130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2000" dirty="0" smtClean="0"/>
              <a:t> line) this appears untenable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sym typeface="Symbol"/>
              </a:rPr>
              <a:t>Some models constructed where WIMP annihilates to bosons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sym typeface="Symbol"/>
              </a:rPr>
              <a:t>Effective Field Theory analysis of gauge/Higgs di-boson couplings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latin typeface="Symbol" pitchFamily="18" charset="2"/>
                <a:sym typeface="Symbol"/>
              </a:rPr>
              <a:t>47</a:t>
            </a:r>
            <a:r>
              <a:rPr lang="en-US" sz="2000" dirty="0" smtClean="0">
                <a:sym typeface="Symbol"/>
              </a:rPr>
              <a:t> possible dimension-</a:t>
            </a:r>
            <a:r>
              <a:rPr lang="en-US" sz="2000" dirty="0" smtClean="0">
                <a:latin typeface="Symbol" pitchFamily="18" charset="2"/>
                <a:sym typeface="Symbol"/>
              </a:rPr>
              <a:t>6</a:t>
            </a:r>
            <a:r>
              <a:rPr lang="en-US" sz="2000" dirty="0" smtClean="0">
                <a:sym typeface="Symbol"/>
              </a:rPr>
              <a:t>, </a:t>
            </a:r>
            <a:r>
              <a:rPr lang="en-US" sz="2000" dirty="0" smtClean="0">
                <a:latin typeface="Symbol" pitchFamily="18" charset="2"/>
                <a:sym typeface="Symbol"/>
              </a:rPr>
              <a:t>7</a:t>
            </a:r>
            <a:r>
              <a:rPr lang="en-US" sz="2000" dirty="0" smtClean="0">
                <a:sym typeface="Symbol"/>
              </a:rPr>
              <a:t>, &amp; </a:t>
            </a:r>
            <a:r>
              <a:rPr lang="en-US" sz="2000" dirty="0" smtClean="0">
                <a:latin typeface="Symbol" pitchFamily="18" charset="2"/>
                <a:sym typeface="Symbol"/>
              </a:rPr>
              <a:t>8</a:t>
            </a:r>
            <a:r>
              <a:rPr lang="en-US" sz="2000" dirty="0" smtClean="0">
                <a:sym typeface="Symbol"/>
              </a:rPr>
              <a:t> operators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sym typeface="Symbol"/>
              </a:rPr>
              <a:t>Different final states (energy spectrum of </a:t>
            </a:r>
            <a:r>
              <a:rPr lang="en-US" sz="2000" i="1" dirty="0" smtClean="0">
                <a:latin typeface="Symbol" pitchFamily="18" charset="2"/>
                <a:sym typeface="Symbol"/>
              </a:rPr>
              <a:t>g </a:t>
            </a:r>
            <a:r>
              <a:rPr lang="en-US" sz="2000" dirty="0" smtClean="0">
                <a:sym typeface="Symbol"/>
              </a:rPr>
              <a:t>-ray lines) and continuum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57037" r="25236" b="34938"/>
          <a:stretch/>
        </p:blipFill>
        <p:spPr>
          <a:xfrm>
            <a:off x="0" y="3276600"/>
            <a:ext cx="4831082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4" t="36049" r="28431" b="56420"/>
          <a:stretch/>
        </p:blipFill>
        <p:spPr>
          <a:xfrm>
            <a:off x="4886796" y="3314700"/>
            <a:ext cx="4257204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1" t="8314" r="18246" b="72839"/>
          <a:stretch/>
        </p:blipFill>
        <p:spPr>
          <a:xfrm>
            <a:off x="1667586" y="4370618"/>
            <a:ext cx="5808829" cy="210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6"/>
          <p:cNvSpPr txBox="1">
            <a:spLocks noChangeArrowheads="1"/>
          </p:cNvSpPr>
          <p:nvPr/>
        </p:nvSpPr>
        <p:spPr bwMode="auto">
          <a:xfrm>
            <a:off x="0" y="2740025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FF"/>
              </a:buClr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Direct, indirect, </a:t>
            </a:r>
            <a:r>
              <a:rPr lang="en-US" dirty="0"/>
              <a:t>&amp; colliders </a:t>
            </a:r>
            <a:r>
              <a:rPr lang="en-US" dirty="0" smtClean="0"/>
              <a:t>potential for discovery</a:t>
            </a:r>
          </a:p>
          <a:p>
            <a:pPr>
              <a:buClr>
                <a:srgbClr val="FFFFFF"/>
              </a:buClr>
              <a:buFontTx/>
              <a:buChar char="•"/>
            </a:pPr>
            <a:endParaRPr lang="en-US" sz="1000" dirty="0"/>
          </a:p>
          <a:p>
            <a:pPr>
              <a:buClr>
                <a:srgbClr val="FFFFFF"/>
              </a:buClr>
              <a:buFontTx/>
              <a:buChar char="•"/>
            </a:pPr>
            <a:r>
              <a:rPr lang="en-US" dirty="0"/>
              <a:t> Suppose by </a:t>
            </a:r>
            <a:r>
              <a:rPr lang="en-US" dirty="0" smtClean="0"/>
              <a:t>2020 </a:t>
            </a:r>
            <a:r>
              <a:rPr lang="en-US" dirty="0"/>
              <a:t>have credible signals from all </a:t>
            </a:r>
            <a:r>
              <a:rPr lang="en-US" dirty="0" smtClean="0"/>
              <a:t>three???</a:t>
            </a:r>
          </a:p>
          <a:p>
            <a:pPr>
              <a:buClr>
                <a:srgbClr val="FFFFFF"/>
              </a:buClr>
              <a:buFontTx/>
              <a:buChar char="•"/>
            </a:pPr>
            <a:endParaRPr lang="en-US" sz="1000" dirty="0"/>
          </a:p>
          <a:p>
            <a:pPr>
              <a:buClr>
                <a:srgbClr val="FFFFFF"/>
              </a:buClr>
              <a:buFontTx/>
              <a:buChar char="•"/>
            </a:pPr>
            <a:r>
              <a:rPr lang="en-US" dirty="0" smtClean="0"/>
              <a:t> Do we need three WIMP </a:t>
            </a:r>
            <a:r>
              <a:rPr lang="en-US" i="1" dirty="0" smtClean="0"/>
              <a:t>miracles</a:t>
            </a:r>
            <a:r>
              <a:rPr lang="en-US" dirty="0" smtClean="0"/>
              <a:t> for WIMP sainthood ?  </a:t>
            </a:r>
            <a:endParaRPr lang="en-US" dirty="0">
              <a:sym typeface="Euclid Symbol" pitchFamily="18" charset="2"/>
            </a:endParaRP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The Decade of the WIMP</a:t>
            </a:r>
            <a:endParaRPr lang="en-US" sz="3600" b="1" dirty="0"/>
          </a:p>
        </p:txBody>
      </p:sp>
      <p:sp>
        <p:nvSpPr>
          <p:cNvPr id="54279" name="TextBox 8"/>
          <p:cNvSpPr txBox="1">
            <a:spLocks noChangeArrowheads="1"/>
          </p:cNvSpPr>
          <p:nvPr/>
        </p:nvSpPr>
        <p:spPr bwMode="auto">
          <a:xfrm>
            <a:off x="0" y="838200"/>
            <a:ext cx="8468216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Is WIMP “miracle” coincidence or causation?</a:t>
            </a:r>
            <a:endParaRPr lang="en-US" dirty="0"/>
          </a:p>
          <a:p>
            <a:pPr>
              <a:buFont typeface="Arial" charset="0"/>
              <a:buChar char="•"/>
            </a:pPr>
            <a:endParaRPr lang="en-US" sz="1000" dirty="0"/>
          </a:p>
          <a:p>
            <a:pPr>
              <a:buFont typeface="Arial" charset="0"/>
              <a:buChar char="•"/>
            </a:pPr>
            <a:r>
              <a:rPr lang="en-US" dirty="0"/>
              <a:t> Situation now is muddled</a:t>
            </a:r>
          </a:p>
          <a:p>
            <a:pPr>
              <a:buFont typeface="Arial" charset="0"/>
              <a:buChar char="•"/>
            </a:pPr>
            <a:endParaRPr lang="en-US" sz="1000" dirty="0"/>
          </a:p>
          <a:p>
            <a:pPr>
              <a:buFont typeface="Arial" charset="0"/>
              <a:buChar char="•"/>
            </a:pPr>
            <a:r>
              <a:rPr lang="en-US" dirty="0"/>
              <a:t> Ten years from now the WIMP hypothesis will have either: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onvincing evidence or near-death </a:t>
            </a:r>
            <a:r>
              <a:rPr lang="en-US" dirty="0"/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17829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189674" y="3870960"/>
            <a:ext cx="2843784" cy="214884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The Decade of the WIMP</a:t>
            </a:r>
          </a:p>
          <a:p>
            <a:pPr algn="ctr"/>
            <a:r>
              <a:rPr lang="en-US" sz="3200" b="1" dirty="0" smtClean="0"/>
              <a:t>(Weakly Interacting Massive Particle)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027003"/>
            <a:ext cx="3095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Rocky Kolb</a:t>
            </a:r>
          </a:p>
          <a:p>
            <a:pPr algn="ctr"/>
            <a:r>
              <a:rPr lang="en-US" dirty="0" smtClean="0"/>
              <a:t>University of Chicago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72737" y="6008806"/>
            <a:ext cx="1571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Feb. 2013</a:t>
            </a:r>
          </a:p>
          <a:p>
            <a:pPr algn="ctr"/>
            <a:r>
              <a:rPr lang="en-US" dirty="0" smtClean="0"/>
              <a:t>Bologna</a:t>
            </a:r>
            <a:endParaRPr lang="en-US" dirty="0"/>
          </a:p>
        </p:txBody>
      </p:sp>
      <p:pic>
        <p:nvPicPr>
          <p:cNvPr id="29" name="Picture 17" descr="virgo_low_res"/>
          <p:cNvPicPr>
            <a:picLocks noChangeArrowheads="1"/>
          </p:cNvPicPr>
          <p:nvPr/>
        </p:nvPicPr>
        <p:blipFill rotWithShape="1">
          <a:blip r:embed="rId3" cstate="print"/>
          <a:srcRect l="1313" t="6389" r="51384" b="59540"/>
          <a:stretch/>
        </p:blipFill>
        <p:spPr bwMode="auto">
          <a:xfrm>
            <a:off x="153813" y="3873253"/>
            <a:ext cx="2847836" cy="21442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" name="Picture 8" descr="coma"/>
          <p:cNvPicPr>
            <a:picLocks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6240956" y="1340942"/>
            <a:ext cx="2843784" cy="21488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" name="Picture 2" descr="http://www.physik.uzh.ch/groups/groupbaudis/xenon/p/xenon100_group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5"/>
          <a:stretch/>
        </p:blipFill>
        <p:spPr bwMode="auto">
          <a:xfrm>
            <a:off x="6221484" y="3870960"/>
            <a:ext cx="2846316" cy="214884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rrowheads="1"/>
          </p:cNvPicPr>
          <p:nvPr/>
        </p:nvPicPr>
        <p:blipFill rotWithShape="1">
          <a:blip r:embed="rId6" cstate="print"/>
          <a:srcRect t="6835" b="19247"/>
          <a:stretch/>
        </p:blipFill>
        <p:spPr bwMode="auto">
          <a:xfrm>
            <a:off x="3197384" y="1340942"/>
            <a:ext cx="2843784" cy="21488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1" y="4083887"/>
            <a:ext cx="2794668" cy="1727454"/>
          </a:xfrm>
          <a:prstGeom prst="rect">
            <a:avLst/>
          </a:prstGeom>
        </p:spPr>
      </p:pic>
      <p:pic>
        <p:nvPicPr>
          <p:cNvPr id="33" name="Picture 5"/>
          <p:cNvPicPr>
            <a:picLocks noChangeArrowheads="1"/>
          </p:cNvPicPr>
          <p:nvPr/>
        </p:nvPicPr>
        <p:blipFill>
          <a:blip r:embed="rId8" cstate="print"/>
          <a:srcRect l="2170" r="11005"/>
          <a:stretch>
            <a:fillRect/>
          </a:stretch>
        </p:blipFill>
        <p:spPr bwMode="auto">
          <a:xfrm>
            <a:off x="153813" y="1340942"/>
            <a:ext cx="2843784" cy="21488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517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-1" y="938510"/>
            <a:ext cx="9144001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" indent="-114300">
              <a:buFontTx/>
              <a:buChar char="•"/>
            </a:pPr>
            <a:r>
              <a:rPr lang="en-US" sz="2000" dirty="0" smtClean="0"/>
              <a:t> Typical </a:t>
            </a:r>
            <a:r>
              <a:rPr lang="en-US" sz="2000" dirty="0"/>
              <a:t>SUSY models consistent w/ collider </a:t>
            </a:r>
            <a:r>
              <a:rPr lang="en-US" sz="2000" dirty="0" smtClean="0"/>
              <a:t>and other HEP data </a:t>
            </a:r>
            <a:r>
              <a:rPr lang="en-US" sz="2000" dirty="0"/>
              <a:t>have </a:t>
            </a:r>
            <a:r>
              <a:rPr lang="en-US" sz="2000" dirty="0" smtClean="0"/>
              <a:t> too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small annihilation </a:t>
            </a:r>
            <a:r>
              <a:rPr lang="en-US" sz="2000" dirty="0"/>
              <a:t>cross section </a:t>
            </a:r>
            <a:r>
              <a:rPr lang="en-US" sz="2000" dirty="0" smtClean="0">
                <a:sym typeface="Symbol"/>
              </a:rPr>
              <a:t> </a:t>
            </a:r>
            <a:r>
              <a:rPr lang="en-US" sz="2000" dirty="0" smtClean="0">
                <a:sym typeface="Euclid Symbol" pitchFamily="18" charset="2"/>
              </a:rPr>
              <a:t> too large </a:t>
            </a:r>
            <a:r>
              <a:rPr lang="en-US" sz="2000" dirty="0" smtClean="0">
                <a:latin typeface="Symbol" pitchFamily="18" charset="2"/>
                <a:sym typeface="Euclid Symbol" pitchFamily="18" charset="2"/>
              </a:rPr>
              <a:t>W </a:t>
            </a:r>
          </a:p>
          <a:p>
            <a:pPr marL="114300"/>
            <a:endParaRPr lang="en-US" sz="2000" dirty="0">
              <a:sym typeface="Euclid Symbol" pitchFamily="18" charset="2"/>
            </a:endParaRPr>
          </a:p>
          <a:p>
            <a:pPr marL="114300" indent="-114300">
              <a:buFontTx/>
              <a:buChar char="•"/>
            </a:pPr>
            <a:r>
              <a:rPr lang="en-US" sz="2000" dirty="0" smtClean="0">
                <a:sym typeface="Euclid Symbol" pitchFamily="18" charset="2"/>
              </a:rPr>
              <a:t> Need </a:t>
            </a:r>
            <a:r>
              <a:rPr lang="en-US" sz="2000" dirty="0">
                <a:sym typeface="Euclid Symbol" pitchFamily="18" charset="2"/>
              </a:rPr>
              <a:t>chicanery to </a:t>
            </a:r>
            <a:r>
              <a:rPr lang="en-US" sz="2000" dirty="0" smtClean="0">
                <a:sym typeface="Euclid Symbol" pitchFamily="18" charset="2"/>
              </a:rPr>
              <a:t>increase annihilation </a:t>
            </a:r>
            <a:r>
              <a:rPr lang="en-US" sz="2000" dirty="0">
                <a:sym typeface="Euclid Symbol" pitchFamily="18" charset="2"/>
              </a:rPr>
              <a:t>cross section</a:t>
            </a:r>
          </a:p>
          <a:p>
            <a:pPr marL="115888" lvl="1">
              <a:lnSpc>
                <a:spcPct val="110000"/>
              </a:lnSpc>
              <a:buFont typeface="Times New Roman" pitchFamily="18" charset="0"/>
              <a:buChar char="–"/>
            </a:pPr>
            <a:r>
              <a:rPr lang="en-US" sz="2000" dirty="0">
                <a:sym typeface="Euclid Symbol" pitchFamily="18" charset="2"/>
              </a:rPr>
              <a:t> </a:t>
            </a:r>
            <a:r>
              <a:rPr lang="en-US" sz="2000" i="1" dirty="0">
                <a:latin typeface="Times New Roman" pitchFamily="18" charset="0"/>
                <a:sym typeface="Euclid Symbol" pitchFamily="18" charset="2"/>
              </a:rPr>
              <a:t>s</a:t>
            </a:r>
            <a:r>
              <a:rPr lang="en-US" sz="2000" dirty="0">
                <a:sym typeface="Euclid Symbol" pitchFamily="18" charset="2"/>
              </a:rPr>
              <a:t>-channel resonance </a:t>
            </a:r>
            <a:r>
              <a:rPr lang="en-US" sz="2000" dirty="0" smtClean="0">
                <a:sym typeface="Euclid Symbol" pitchFamily="18" charset="2"/>
              </a:rPr>
              <a:t>through light</a:t>
            </a:r>
            <a:r>
              <a:rPr lang="en-US" sz="2000" i="1" dirty="0" smtClean="0">
                <a:latin typeface="Times New Roman" pitchFamily="18" charset="0"/>
                <a:sym typeface="Euclid Symbol" pitchFamily="18" charset="2"/>
              </a:rPr>
              <a:t> H</a:t>
            </a:r>
            <a:r>
              <a:rPr lang="en-US" sz="2000" dirty="0" smtClean="0">
                <a:sym typeface="Euclid Symbol" pitchFamily="18" charset="2"/>
              </a:rPr>
              <a:t> </a:t>
            </a:r>
            <a:r>
              <a:rPr lang="en-US" sz="2000" dirty="0">
                <a:sym typeface="Euclid Symbol" pitchFamily="18" charset="2"/>
              </a:rPr>
              <a:t>and </a:t>
            </a:r>
            <a:r>
              <a:rPr lang="en-US" sz="2000" i="1" dirty="0">
                <a:latin typeface="Times New Roman" pitchFamily="18" charset="0"/>
                <a:sym typeface="Euclid Symbol" pitchFamily="18" charset="2"/>
              </a:rPr>
              <a:t>Z</a:t>
            </a:r>
            <a:r>
              <a:rPr lang="en-US" sz="2000" dirty="0">
                <a:sym typeface="Euclid Symbol" pitchFamily="18" charset="2"/>
              </a:rPr>
              <a:t> poles</a:t>
            </a:r>
          </a:p>
          <a:p>
            <a:pPr marL="115888" lvl="1">
              <a:lnSpc>
                <a:spcPct val="110000"/>
              </a:lnSpc>
              <a:buFont typeface="Times New Roman" pitchFamily="18" charset="0"/>
              <a:buChar char="–"/>
            </a:pPr>
            <a:r>
              <a:rPr lang="en-US" sz="2000" dirty="0">
                <a:sym typeface="Euclid Symbol" pitchFamily="18" charset="2"/>
              </a:rPr>
              <a:t> co-annihilation with    </a:t>
            </a:r>
            <a:r>
              <a:rPr lang="en-US" sz="2000" dirty="0" smtClean="0">
                <a:sym typeface="Euclid Symbol" pitchFamily="18" charset="2"/>
              </a:rPr>
              <a:t> or</a:t>
            </a:r>
            <a:endParaRPr lang="en-US" sz="2000" i="1" dirty="0">
              <a:latin typeface="Symbol" pitchFamily="18" charset="2"/>
              <a:sym typeface="Euclid Symbol" pitchFamily="18" charset="2"/>
            </a:endParaRPr>
          </a:p>
          <a:p>
            <a:pPr marL="115888" lvl="1">
              <a:lnSpc>
                <a:spcPct val="110000"/>
              </a:lnSpc>
              <a:buFont typeface="Times New Roman" pitchFamily="18" charset="0"/>
              <a:buChar char="–"/>
            </a:pPr>
            <a:r>
              <a:rPr lang="en-US" sz="2000" dirty="0">
                <a:sym typeface="Euclid Symbol" pitchFamily="18" charset="2"/>
              </a:rPr>
              <a:t> large tan</a:t>
            </a:r>
            <a:r>
              <a:rPr lang="en-US" sz="2000" i="1" dirty="0">
                <a:latin typeface="Symbol" pitchFamily="18" charset="2"/>
                <a:sym typeface="Euclid Symbol" pitchFamily="18" charset="2"/>
              </a:rPr>
              <a:t>b</a:t>
            </a:r>
            <a:r>
              <a:rPr lang="en-US" sz="2000" dirty="0">
                <a:sym typeface="Euclid Symbol" pitchFamily="18" charset="2"/>
              </a:rPr>
              <a:t> </a:t>
            </a:r>
            <a:r>
              <a:rPr lang="en-US" sz="2000" dirty="0" smtClean="0">
                <a:sym typeface="Euclid Symbol" pitchFamily="18" charset="2"/>
              </a:rPr>
              <a:t> (</a:t>
            </a:r>
            <a:r>
              <a:rPr lang="en-US" sz="2000" i="1" dirty="0">
                <a:latin typeface="Times New Roman" pitchFamily="18" charset="0"/>
                <a:sym typeface="Euclid Symbol" pitchFamily="18" charset="2"/>
              </a:rPr>
              <a:t>s</a:t>
            </a:r>
            <a:r>
              <a:rPr lang="en-US" sz="2000" dirty="0">
                <a:sym typeface="Euclid Symbol" pitchFamily="18" charset="2"/>
              </a:rPr>
              <a:t>-channel </a:t>
            </a:r>
            <a:r>
              <a:rPr lang="en-US" sz="2000" dirty="0" smtClean="0">
                <a:sym typeface="Euclid Symbol" pitchFamily="18" charset="2"/>
              </a:rPr>
              <a:t>annihilation via </a:t>
            </a:r>
            <a:r>
              <a:rPr lang="en-US" sz="2000" dirty="0">
                <a:sym typeface="Euclid Symbol" pitchFamily="18" charset="2"/>
              </a:rPr>
              <a:t>broad </a:t>
            </a:r>
            <a:r>
              <a:rPr lang="en-US" sz="2000" i="1" dirty="0">
                <a:latin typeface="Times New Roman" pitchFamily="18" charset="0"/>
                <a:sym typeface="Euclid Symbol" pitchFamily="18" charset="2"/>
              </a:rPr>
              <a:t>A</a:t>
            </a:r>
            <a:r>
              <a:rPr lang="en-US" sz="2000" dirty="0">
                <a:sym typeface="Euclid Symbol" pitchFamily="18" charset="2"/>
              </a:rPr>
              <a:t> </a:t>
            </a:r>
            <a:r>
              <a:rPr lang="en-US" sz="2000" dirty="0" smtClean="0">
                <a:sym typeface="Euclid Symbol" pitchFamily="18" charset="2"/>
              </a:rPr>
              <a:t>resonance</a:t>
            </a:r>
            <a:r>
              <a:rPr lang="en-US" sz="2000" dirty="0">
                <a:sym typeface="Euclid Symbol" pitchFamily="18" charset="2"/>
              </a:rPr>
              <a:t>)</a:t>
            </a:r>
          </a:p>
          <a:p>
            <a:pPr marL="115888" lvl="1">
              <a:lnSpc>
                <a:spcPct val="110000"/>
              </a:lnSpc>
              <a:buFont typeface="Times New Roman" pitchFamily="18" charset="0"/>
              <a:buChar char="–"/>
            </a:pPr>
            <a:r>
              <a:rPr lang="en-US" sz="2000" dirty="0">
                <a:sym typeface="Euclid Symbol" pitchFamily="18" charset="2"/>
              </a:rPr>
              <a:t> high values of </a:t>
            </a:r>
            <a:r>
              <a:rPr lang="en-US" sz="2000" i="1" dirty="0" smtClean="0">
                <a:latin typeface="Times New Roman" pitchFamily="18" charset="0"/>
                <a:sym typeface="Euclid Symbol" pitchFamily="18" charset="2"/>
              </a:rPr>
              <a:t>m</a:t>
            </a:r>
            <a:r>
              <a:rPr lang="en-US" sz="2000" baseline="-25000" dirty="0" smtClean="0">
                <a:latin typeface="Symbol" pitchFamily="18" charset="2"/>
                <a:sym typeface="Euclid Symbol" pitchFamily="18" charset="2"/>
              </a:rPr>
              <a:t>0</a:t>
            </a:r>
            <a:r>
              <a:rPr lang="en-US" sz="2000" dirty="0" smtClean="0">
                <a:cs typeface="Arial" charset="0"/>
                <a:sym typeface="Euclid Symbol" pitchFamily="18" charset="2"/>
              </a:rPr>
              <a:t>: Higgsino- like</a:t>
            </a:r>
            <a:r>
              <a:rPr lang="en-US" sz="2000" dirty="0" smtClean="0">
                <a:sym typeface="Euclid Symbol" pitchFamily="18" charset="2"/>
              </a:rPr>
              <a:t> neutralino annihilates into </a:t>
            </a:r>
            <a:r>
              <a:rPr lang="en-US" sz="2000" i="1" dirty="0">
                <a:latin typeface="Times New Roman" pitchFamily="18" charset="0"/>
                <a:sym typeface="Euclid Symbol" pitchFamily="18" charset="2"/>
              </a:rPr>
              <a:t>W</a:t>
            </a:r>
            <a:r>
              <a:rPr lang="en-US" sz="2000" dirty="0">
                <a:sym typeface="Euclid Symbol" pitchFamily="18" charset="2"/>
              </a:rPr>
              <a:t> &amp; </a:t>
            </a:r>
            <a:r>
              <a:rPr lang="en-US" sz="2000" i="1" dirty="0">
                <a:latin typeface="Times New Roman" pitchFamily="18" charset="0"/>
                <a:sym typeface="Euclid Symbol" pitchFamily="18" charset="2"/>
              </a:rPr>
              <a:t>Z</a:t>
            </a:r>
            <a:r>
              <a:rPr lang="en-US" sz="2000" dirty="0">
                <a:sym typeface="Euclid Symbol" pitchFamily="18" charset="2"/>
              </a:rPr>
              <a:t> pairs </a:t>
            </a:r>
            <a:endParaRPr lang="en-US" sz="2000" dirty="0" smtClean="0">
              <a:sym typeface="Euclid Symbol" pitchFamily="18" charset="2"/>
            </a:endParaRPr>
          </a:p>
          <a:p>
            <a:pPr marL="115888" lvl="1">
              <a:lnSpc>
                <a:spcPct val="110000"/>
              </a:lnSpc>
            </a:pPr>
            <a:r>
              <a:rPr lang="en-US" sz="2000" dirty="0">
                <a:sym typeface="Euclid Symbol" pitchFamily="18" charset="2"/>
              </a:rPr>
              <a:t> </a:t>
            </a:r>
            <a:r>
              <a:rPr lang="en-US" sz="2000" dirty="0" smtClean="0">
                <a:sym typeface="Euclid Symbol" pitchFamily="18" charset="2"/>
              </a:rPr>
              <a:t>  (</a:t>
            </a:r>
            <a:r>
              <a:rPr lang="en-US" sz="2000" dirty="0">
                <a:sym typeface="Euclid Symbol" pitchFamily="18" charset="2"/>
              </a:rPr>
              <a:t>focus </a:t>
            </a:r>
            <a:r>
              <a:rPr lang="en-US" sz="2000" dirty="0" smtClean="0">
                <a:sym typeface="Euclid Symbol" pitchFamily="18" charset="2"/>
              </a:rPr>
              <a:t>point region)</a:t>
            </a:r>
            <a:endParaRPr lang="en-US" sz="2000" dirty="0">
              <a:sym typeface="Euclid Symbol" pitchFamily="18" charset="2"/>
            </a:endParaRPr>
          </a:p>
          <a:p>
            <a:pPr marL="115888" lvl="1">
              <a:lnSpc>
                <a:spcPct val="110000"/>
              </a:lnSpc>
              <a:buFont typeface="Times New Roman" pitchFamily="18" charset="0"/>
              <a:buChar char="–"/>
            </a:pPr>
            <a:r>
              <a:rPr lang="en-US" sz="2000" dirty="0">
                <a:sym typeface="Euclid Symbol" pitchFamily="18" charset="2"/>
              </a:rPr>
              <a:t> </a:t>
            </a:r>
            <a:r>
              <a:rPr lang="en-US" sz="2000" dirty="0" smtClean="0">
                <a:sym typeface="Euclid Symbol" pitchFamily="18" charset="2"/>
              </a:rPr>
              <a:t>…</a:t>
            </a:r>
          </a:p>
          <a:p>
            <a:pPr marL="115888" lvl="1">
              <a:lnSpc>
                <a:spcPct val="110000"/>
              </a:lnSpc>
            </a:pPr>
            <a:endParaRPr lang="en-US" sz="2000" dirty="0">
              <a:sym typeface="Euclid Symbol" pitchFamily="18" charset="2"/>
            </a:endParaRPr>
          </a:p>
          <a:p>
            <a:pPr marL="1588" indent="-1588">
              <a:lnSpc>
                <a:spcPct val="110000"/>
              </a:lnSpc>
              <a:buFont typeface="Arial" pitchFamily="34" charset="0"/>
              <a:buChar char="•"/>
              <a:tabLst>
                <a:tab pos="171450" algn="l"/>
              </a:tabLst>
            </a:pPr>
            <a:r>
              <a:rPr lang="en-US" sz="2000" dirty="0" smtClean="0">
                <a:sym typeface="Euclid Symbol" pitchFamily="18" charset="2"/>
              </a:rPr>
              <a:t> Higgs mass limit constrains SUSY models</a:t>
            </a:r>
          </a:p>
          <a:p>
            <a:pPr>
              <a:lnSpc>
                <a:spcPct val="110000"/>
              </a:lnSpc>
              <a:tabLst>
                <a:tab pos="171450" algn="l"/>
              </a:tabLst>
            </a:pPr>
            <a:endParaRPr lang="en-US" sz="2000" dirty="0" smtClean="0">
              <a:sym typeface="Euclid Symbol" pitchFamily="18" charset="2"/>
            </a:endParaRPr>
          </a:p>
          <a:p>
            <a:pPr marL="1588" indent="-1588">
              <a:lnSpc>
                <a:spcPct val="110000"/>
              </a:lnSpc>
              <a:buFont typeface="Arial" pitchFamily="34" charset="0"/>
              <a:buChar char="•"/>
              <a:tabLst>
                <a:tab pos="171450" algn="l"/>
              </a:tabLst>
            </a:pPr>
            <a:r>
              <a:rPr lang="en-US" sz="2000" dirty="0" smtClean="0">
                <a:sym typeface="Euclid Symbol" pitchFamily="18" charset="2"/>
              </a:rPr>
              <a:t> Squark/gluino ssearchs constrain SUSY models </a:t>
            </a:r>
            <a:endParaRPr lang="en-US" sz="2000" dirty="0">
              <a:sym typeface="Euclid Symbol" pitchFamily="18" charset="2"/>
            </a:endParaRPr>
          </a:p>
          <a:p>
            <a:pPr>
              <a:lnSpc>
                <a:spcPct val="110000"/>
              </a:lnSpc>
              <a:tabLst>
                <a:tab pos="171450" algn="l"/>
              </a:tabLst>
            </a:pPr>
            <a:endParaRPr lang="en-US" sz="2000" dirty="0" smtClean="0">
              <a:sym typeface="Euclid Symbol" pitchFamily="18" charset="2"/>
            </a:endParaRPr>
          </a:p>
          <a:p>
            <a:pPr marL="1588" indent="-1588">
              <a:lnSpc>
                <a:spcPct val="110000"/>
              </a:lnSpc>
              <a:buFont typeface="Arial" pitchFamily="34" charset="0"/>
              <a:buChar char="•"/>
              <a:tabLst>
                <a:tab pos="171450" algn="l"/>
              </a:tabLst>
            </a:pPr>
            <a:r>
              <a:rPr lang="en-US" sz="2000" dirty="0">
                <a:sym typeface="Euclid Symbol" pitchFamily="18" charset="2"/>
              </a:rPr>
              <a:t> </a:t>
            </a:r>
            <a:r>
              <a:rPr lang="en-US" sz="2000" dirty="0" smtClean="0">
                <a:sym typeface="Euclid Symbol" pitchFamily="18" charset="2"/>
              </a:rPr>
              <a:t>Or</a:t>
            </a:r>
            <a:r>
              <a:rPr lang="en-US" sz="2000" dirty="0">
                <a:sym typeface="Euclid Symbol" pitchFamily="18" charset="2"/>
              </a:rPr>
              <a:t>, </a:t>
            </a:r>
            <a:r>
              <a:rPr lang="en-US" sz="2000" dirty="0" smtClean="0">
                <a:sym typeface="Euclid Symbol" pitchFamily="18" charset="2"/>
              </a:rPr>
              <a:t>unconstrained, nonminimal</a:t>
            </a:r>
            <a:endParaRPr lang="en-US" sz="2000" dirty="0">
              <a:sym typeface="Euclid Symbol" pitchFamily="18" charset="2"/>
            </a:endParaRPr>
          </a:p>
        </p:txBody>
      </p:sp>
      <p:graphicFrame>
        <p:nvGraphicFramePr>
          <p:cNvPr id="1229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880476"/>
              </p:ext>
            </p:extLst>
          </p:nvPr>
        </p:nvGraphicFramePr>
        <p:xfrm>
          <a:off x="2610303" y="2478312"/>
          <a:ext cx="84772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569" name="Equation" r:id="rId3" imgW="431640" imgH="190440" progId="Equation.DSMT4">
                  <p:embed/>
                </p:oleObj>
              </mc:Choice>
              <mc:Fallback>
                <p:oleObj name="Equation" r:id="rId3" imgW="4316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0303" y="2478312"/>
                        <a:ext cx="847725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SUSY WIMPs at the LHC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819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60960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Why only </a:t>
            </a:r>
            <a:r>
              <a:rPr lang="en-US" sz="2000" u="sng" dirty="0" smtClean="0"/>
              <a:t>one</a:t>
            </a:r>
            <a:r>
              <a:rPr lang="en-US" sz="2000" dirty="0" smtClean="0"/>
              <a:t> WIMP?</a:t>
            </a:r>
          </a:p>
          <a:p>
            <a:pPr lvl="1"/>
            <a:r>
              <a:rPr lang="en-US" sz="2000" dirty="0" smtClean="0"/>
              <a:t>The 4% of matter we see is pretty complex and varied.</a:t>
            </a:r>
            <a:endParaRPr lang="en-US" sz="2000" dirty="0"/>
          </a:p>
          <a:p>
            <a:pPr lvl="1"/>
            <a:r>
              <a:rPr lang="en-US" sz="2000" dirty="0" smtClean="0"/>
              <a:t>If social network of several WIMPs, stronger interacting ones:</a:t>
            </a:r>
          </a:p>
          <a:p>
            <a:pPr marL="1257300" lvl="2" indent="-342900">
              <a:buFont typeface="Arial" pitchFamily="34" charset="0"/>
              <a:buChar char="−"/>
            </a:pPr>
            <a:r>
              <a:rPr lang="en-US" sz="2000" dirty="0" smtClean="0"/>
              <a:t>Easier to detect</a:t>
            </a:r>
          </a:p>
          <a:p>
            <a:pPr marL="1257300" lvl="2" indent="-342900">
              <a:buFont typeface="Arial" pitchFamily="34" charset="0"/>
              <a:buChar char="−"/>
            </a:pPr>
            <a:r>
              <a:rPr lang="en-US" sz="2000" dirty="0" smtClean="0"/>
              <a:t>Smaller </a:t>
            </a:r>
            <a:r>
              <a:rPr lang="en-US" sz="2000" dirty="0" smtClean="0">
                <a:latin typeface="Symbol" pitchFamily="18" charset="2"/>
              </a:rPr>
              <a:t>W</a:t>
            </a:r>
          </a:p>
          <a:p>
            <a:pPr marL="1257300" lvl="2" indent="-342900">
              <a:buFont typeface="Arial" pitchFamily="34" charset="0"/>
              <a:buChar char="−"/>
            </a:pPr>
            <a:endParaRPr lang="en-US" sz="900" dirty="0" smtClean="0"/>
          </a:p>
          <a:p>
            <a:pPr marL="1257300" lvl="2" indent="-342900">
              <a:buFont typeface="Arial" pitchFamily="34" charset="0"/>
              <a:buChar char="−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Thermal Production of WIMPS?</a:t>
            </a:r>
          </a:p>
          <a:p>
            <a:pPr marL="1257300" lvl="2" indent="-342900">
              <a:buFont typeface="Arial" pitchFamily="34" charset="0"/>
              <a:buChar char="−"/>
            </a:pPr>
            <a:r>
              <a:rPr lang="en-US" sz="2000" dirty="0" smtClean="0"/>
              <a:t>Super-WIMPs</a:t>
            </a:r>
          </a:p>
          <a:p>
            <a:pPr marL="1257300" lvl="2" indent="-342900">
              <a:buFont typeface="Arial" pitchFamily="34" charset="0"/>
              <a:buChar char="−"/>
            </a:pPr>
            <a:r>
              <a:rPr lang="en-US" sz="2000" dirty="0" smtClean="0"/>
              <a:t>Asymmetric freeze out</a:t>
            </a:r>
          </a:p>
          <a:p>
            <a:pPr marL="1257300" lvl="2" indent="-342900">
              <a:buFont typeface="Arial" pitchFamily="34" charset="0"/>
              <a:buChar char="−"/>
            </a:pPr>
            <a:r>
              <a:rPr lang="en-US" sz="2000" dirty="0" smtClean="0"/>
              <a:t>Dilution after freeze out via entropy production</a:t>
            </a:r>
          </a:p>
          <a:p>
            <a:pPr marL="1257300" lvl="2" indent="-342900">
              <a:buFont typeface="Arial" pitchFamily="34" charset="0"/>
              <a:buChar char="−"/>
            </a:pPr>
            <a:endParaRPr lang="en-US" sz="900" dirty="0" smtClean="0"/>
          </a:p>
          <a:p>
            <a:pPr marL="1257300" lvl="2" indent="-342900">
              <a:buFont typeface="Arial" pitchFamily="34" charset="0"/>
              <a:buChar char="−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Maverick WIMPs?</a:t>
            </a:r>
          </a:p>
          <a:p>
            <a:pPr marL="1257300" lvl="2" indent="-342900">
              <a:buFont typeface="Arial" pitchFamily="34" charset="0"/>
              <a:buChar char="−"/>
            </a:pPr>
            <a:r>
              <a:rPr lang="en-US" sz="2000" dirty="0" smtClean="0"/>
              <a:t>Suppose LHC only sees SM Higgs?</a:t>
            </a:r>
          </a:p>
          <a:p>
            <a:pPr marL="1257300" lvl="2" indent="-342900">
              <a:buFont typeface="Arial" pitchFamily="34" charset="0"/>
              <a:buChar char="−"/>
            </a:pPr>
            <a:r>
              <a:rPr lang="en-US" sz="2000" dirty="0" smtClean="0"/>
              <a:t>Wither SNOOZY?</a:t>
            </a:r>
          </a:p>
          <a:p>
            <a:pPr marL="800100" lvl="1" indent="-342900">
              <a:buFont typeface="Arial" pitchFamily="34" charset="0"/>
              <a:buChar char="−"/>
            </a:pPr>
            <a:endParaRPr lang="en-US" sz="900" dirty="0" smtClean="0"/>
          </a:p>
          <a:p>
            <a:pPr marL="800100" lvl="1" indent="-342900">
              <a:buFont typeface="Arial" pitchFamily="34" charset="0"/>
              <a:buChar char="−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Leptophilic, Leptophobic, Flavorful, Self-Interacting, Dynamical, Inelastic, …</a:t>
            </a:r>
          </a:p>
          <a:p>
            <a:pPr>
              <a:buFont typeface="Arial" pitchFamily="34" charset="0"/>
              <a:buChar char="•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Annual modulation: do we really understand DM phase space?</a:t>
            </a:r>
          </a:p>
          <a:p>
            <a:pPr>
              <a:buFont typeface="Arial" pitchFamily="34" charset="0"/>
              <a:buChar char="•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I</a:t>
            </a:r>
            <a:r>
              <a:rPr lang="en-US" sz="2000" dirty="0" smtClean="0"/>
              <a:t>ndirect detection gives indirect information </a:t>
            </a:r>
            <a:endParaRPr lang="en-US" sz="200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61329" y="0"/>
            <a:ext cx="42213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/>
              <a:t>WIMP Questions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152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CMS Results JHEP 2012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19" y="646330"/>
            <a:ext cx="6449162" cy="62116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553200" y="1600200"/>
            <a:ext cx="609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525779"/>
            <a:ext cx="7867650" cy="63440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ATLAS Results 1210.4491</a:t>
            </a:r>
            <a:endParaRPr lang="en-US" sz="3600" b="1" dirty="0"/>
          </a:p>
          <a:p>
            <a:pPr algn="ctr"/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35025" y="4872335"/>
            <a:ext cx="158524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6633"/>
                </a:solidFill>
                <a:latin typeface="Symbol" pitchFamily="18" charset="2"/>
              </a:rPr>
              <a:t>9 = </a:t>
            </a:r>
            <a:r>
              <a:rPr lang="en-US" dirty="0" smtClean="0">
                <a:solidFill>
                  <a:srgbClr val="996633"/>
                </a:solidFill>
              </a:rPr>
              <a:t>Tensor</a:t>
            </a:r>
            <a:endParaRPr lang="en-US" dirty="0">
              <a:solidFill>
                <a:srgbClr val="9966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3962400"/>
            <a:ext cx="132023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pitchFamily="18" charset="2"/>
              </a:rPr>
              <a:t>8 =</a:t>
            </a:r>
            <a:r>
              <a:rPr lang="en-US" dirty="0" smtClean="0">
                <a:solidFill>
                  <a:srgbClr val="0000FF"/>
                </a:solidFill>
              </a:rPr>
              <a:t> Axial</a:t>
            </a:r>
          </a:p>
        </p:txBody>
      </p:sp>
    </p:spTree>
    <p:extLst>
      <p:ext uri="{BB962C8B-B14F-4D97-AF65-F5344CB8AC3E}">
        <p14:creationId xmlns:p14="http://schemas.microsoft.com/office/powerpoint/2010/main" val="11242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7" descr="virgo_low_res"/>
          <p:cNvPicPr>
            <a:picLocks noChangeArrowheads="1"/>
          </p:cNvPicPr>
          <p:nvPr/>
        </p:nvPicPr>
        <p:blipFill rotWithShape="1">
          <a:blip r:embed="rId3" cstate="print"/>
          <a:srcRect l="1313" t="6389" r="51384" b="59540"/>
          <a:stretch/>
        </p:blipFill>
        <p:spPr bwMode="auto">
          <a:xfrm>
            <a:off x="3106397" y="4632287"/>
            <a:ext cx="2931206" cy="21399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094" name="Picture 8" descr="coma"/>
          <p:cNvPicPr>
            <a:picLocks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86580" y="86854"/>
            <a:ext cx="2874333" cy="21396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095" name="Text Box 9"/>
          <p:cNvSpPr txBox="1">
            <a:spLocks noChangeArrowheads="1"/>
          </p:cNvSpPr>
          <p:nvPr/>
        </p:nvSpPr>
        <p:spPr bwMode="auto">
          <a:xfrm>
            <a:off x="149283" y="1885393"/>
            <a:ext cx="266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800" b="1" dirty="0" smtClean="0">
                <a:solidFill>
                  <a:schemeClr val="bg1"/>
                </a:solidFill>
              </a:rPr>
              <a:t>cluster dynamics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92701" y="2361167"/>
            <a:ext cx="2770958" cy="2165993"/>
            <a:chOff x="6292701" y="2361167"/>
            <a:chExt cx="2770958" cy="2165993"/>
          </a:xfrm>
        </p:grpSpPr>
        <p:pic>
          <p:nvPicPr>
            <p:cNvPr id="3092" name="Picture 11" descr="coma_xrays"/>
            <p:cNvPicPr>
              <a:picLocks noChangeArrowheads="1"/>
            </p:cNvPicPr>
            <p:nvPr/>
          </p:nvPicPr>
          <p:blipFill>
            <a:blip r:embed="rId5" cstate="print"/>
            <a:srcRect b="22357"/>
            <a:stretch>
              <a:fillRect/>
            </a:stretch>
          </p:blipFill>
          <p:spPr bwMode="auto">
            <a:xfrm>
              <a:off x="6292701" y="2361167"/>
              <a:ext cx="2770958" cy="21399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3093" name="Rectangle 12"/>
            <p:cNvSpPr>
              <a:spLocks noChangeArrowheads="1"/>
            </p:cNvSpPr>
            <p:nvPr/>
          </p:nvSpPr>
          <p:spPr bwMode="auto">
            <a:xfrm>
              <a:off x="6306581" y="4157828"/>
              <a:ext cx="27431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800" b="1" dirty="0" smtClean="0">
                  <a:solidFill>
                    <a:schemeClr val="bg1"/>
                  </a:solidFill>
                </a:rPr>
                <a:t>cluster gas in x-rays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90" name="Picture 14" descr="a2218lens_hst"/>
          <p:cNvPicPr>
            <a:picLocks noChangeArrowheads="1"/>
          </p:cNvPicPr>
          <p:nvPr/>
        </p:nvPicPr>
        <p:blipFill>
          <a:blip r:embed="rId6" cstate="print"/>
          <a:srcRect l="5714" r="8571"/>
          <a:stretch>
            <a:fillRect/>
          </a:stretch>
        </p:blipFill>
        <p:spPr bwMode="auto">
          <a:xfrm>
            <a:off x="3021205" y="2361294"/>
            <a:ext cx="3101590" cy="21396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091" name="Rectangle 15"/>
          <p:cNvSpPr>
            <a:spLocks noChangeArrowheads="1"/>
          </p:cNvSpPr>
          <p:nvPr/>
        </p:nvSpPr>
        <p:spPr bwMode="auto">
          <a:xfrm>
            <a:off x="3359153" y="4146499"/>
            <a:ext cx="2428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dirty="0" smtClean="0">
                <a:solidFill>
                  <a:schemeClr val="bg1"/>
                </a:solidFill>
              </a:rPr>
              <a:t>gravitational lensing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3089" name="Rectangle 18"/>
          <p:cNvSpPr>
            <a:spLocks noChangeArrowheads="1"/>
          </p:cNvSpPr>
          <p:nvPr/>
        </p:nvSpPr>
        <p:spPr bwMode="auto">
          <a:xfrm>
            <a:off x="3415273" y="6420951"/>
            <a:ext cx="23134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structure formation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92864" y="4621518"/>
            <a:ext cx="2770632" cy="2172882"/>
            <a:chOff x="6292864" y="4621518"/>
            <a:chExt cx="2770632" cy="2172882"/>
          </a:xfrm>
        </p:grpSpPr>
        <p:pic>
          <p:nvPicPr>
            <p:cNvPr id="25" name="Picture 6" descr="1e0657odx"/>
            <p:cNvPicPr>
              <a:picLocks noChangeArrowheads="1"/>
            </p:cNvPicPr>
            <p:nvPr/>
          </p:nvPicPr>
          <p:blipFill>
            <a:blip r:embed="rId7" cstate="print"/>
            <a:srcRect l="833" t="1250"/>
            <a:stretch>
              <a:fillRect/>
            </a:stretch>
          </p:blipFill>
          <p:spPr bwMode="auto">
            <a:xfrm>
              <a:off x="6292864" y="4621518"/>
              <a:ext cx="2770632" cy="213969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26" name="Rectangle 18"/>
            <p:cNvSpPr>
              <a:spLocks noChangeArrowheads="1"/>
            </p:cNvSpPr>
            <p:nvPr/>
          </p:nvSpPr>
          <p:spPr bwMode="auto">
            <a:xfrm>
              <a:off x="6643282" y="6425068"/>
              <a:ext cx="206979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/>
                  </a:solidFill>
                </a:rPr>
                <a:t>cluster collisions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96" name="Rectangle 4"/>
          <p:cNvSpPr>
            <a:spLocks noChangeArrowheads="1"/>
          </p:cNvSpPr>
          <p:nvPr/>
        </p:nvSpPr>
        <p:spPr bwMode="auto">
          <a:xfrm>
            <a:off x="97467" y="4621518"/>
            <a:ext cx="2770632" cy="2139696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189" y="4772729"/>
            <a:ext cx="1881188" cy="182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Rectangle 6"/>
          <p:cNvSpPr>
            <a:spLocks noChangeArrowheads="1"/>
          </p:cNvSpPr>
          <p:nvPr/>
        </p:nvSpPr>
        <p:spPr bwMode="auto">
          <a:xfrm>
            <a:off x="210640" y="6396620"/>
            <a:ext cx="2531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b</a:t>
            </a:r>
            <a:r>
              <a:rPr lang="en-US" sz="1800" b="1" dirty="0" smtClean="0">
                <a:solidFill>
                  <a:schemeClr val="bg1"/>
                </a:solidFill>
              </a:rPr>
              <a:t>ackground radiation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371600" y="2492826"/>
            <a:ext cx="708848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observed</a:t>
            </a:r>
            <a:endParaRPr lang="en-US" sz="1050" dirty="0"/>
          </a:p>
        </p:txBody>
      </p:sp>
      <p:sp>
        <p:nvSpPr>
          <p:cNvPr id="72" name="TextBox 71"/>
          <p:cNvSpPr txBox="1"/>
          <p:nvPr/>
        </p:nvSpPr>
        <p:spPr>
          <a:xfrm>
            <a:off x="1830314" y="2938633"/>
            <a:ext cx="73129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luminous </a:t>
            </a:r>
          </a:p>
          <a:p>
            <a:pPr algn="ctr"/>
            <a:r>
              <a:rPr lang="en-US" sz="1000" dirty="0" smtClean="0"/>
              <a:t>disk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447800" y="3974537"/>
            <a:ext cx="1232427" cy="198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17410" name="Picture 2" descr="https://news.slac.stanford.edu/sites/default/files/images/image/nasa-dwarf-s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t="23259" r="16311" b="23630"/>
          <a:stretch/>
        </p:blipFill>
        <p:spPr bwMode="auto">
          <a:xfrm>
            <a:off x="2971800" y="75968"/>
            <a:ext cx="3200400" cy="2151079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15"/>
          <p:cNvSpPr>
            <a:spLocks noChangeArrowheads="1"/>
          </p:cNvSpPr>
          <p:nvPr/>
        </p:nvSpPr>
        <p:spPr bwMode="auto">
          <a:xfrm>
            <a:off x="3692576" y="1869722"/>
            <a:ext cx="17620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dirty="0">
                <a:solidFill>
                  <a:schemeClr val="bg1"/>
                </a:solidFill>
              </a:rPr>
              <a:t>d</a:t>
            </a:r>
            <a:r>
              <a:rPr lang="en-US" sz="1800" b="1" dirty="0" smtClean="0">
                <a:solidFill>
                  <a:schemeClr val="bg1"/>
                </a:solidFill>
              </a:rPr>
              <a:t>warf galaxies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8132" y="2361097"/>
            <a:ext cx="2767806" cy="2154836"/>
            <a:chOff x="6294277" y="65082"/>
            <a:chExt cx="2767806" cy="2154836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277" y="65082"/>
              <a:ext cx="2767806" cy="2136605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68" name="Rectangle 18"/>
            <p:cNvSpPr>
              <a:spLocks noChangeArrowheads="1"/>
            </p:cNvSpPr>
            <p:nvPr/>
          </p:nvSpPr>
          <p:spPr bwMode="auto">
            <a:xfrm>
              <a:off x="6688167" y="1850586"/>
              <a:ext cx="19800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n</a:t>
              </a:r>
              <a:r>
                <a:rPr lang="en-US" sz="1800" b="1" dirty="0" smtClean="0">
                  <a:solidFill>
                    <a:schemeClr val="bg1"/>
                  </a:solidFill>
                </a:rPr>
                <a:t>ucleosynthesis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6" name="Picture 2" descr="m33"/>
          <p:cNvPicPr>
            <a:picLocks noChangeAspect="1" noChangeArrowheads="1"/>
          </p:cNvPicPr>
          <p:nvPr/>
        </p:nvPicPr>
        <p:blipFill>
          <a:blip r:embed="rId11" cstate="print"/>
          <a:srcRect l="13755" t="2068" r="1054" b="4941"/>
          <a:stretch>
            <a:fillRect/>
          </a:stretch>
        </p:blipFill>
        <p:spPr bwMode="auto">
          <a:xfrm>
            <a:off x="6258257" y="201241"/>
            <a:ext cx="2660085" cy="17688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7" name="Line 21"/>
          <p:cNvSpPr>
            <a:spLocks noChangeShapeType="1"/>
          </p:cNvSpPr>
          <p:nvPr/>
        </p:nvSpPr>
        <p:spPr bwMode="auto">
          <a:xfrm rot="5400000" flipV="1">
            <a:off x="6805021" y="673480"/>
            <a:ext cx="0" cy="94942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/>
          <a:lstStyle/>
          <a:p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1" name="Line 18"/>
          <p:cNvSpPr>
            <a:spLocks noChangeShapeType="1"/>
          </p:cNvSpPr>
          <p:nvPr/>
        </p:nvSpPr>
        <p:spPr bwMode="auto">
          <a:xfrm flipV="1">
            <a:off x="7387775" y="1338205"/>
            <a:ext cx="0" cy="76399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/>
          <a:lstStyle/>
          <a:p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2" name="Line 18"/>
          <p:cNvSpPr>
            <a:spLocks noChangeShapeType="1"/>
          </p:cNvSpPr>
          <p:nvPr/>
        </p:nvSpPr>
        <p:spPr bwMode="auto">
          <a:xfrm flipV="1">
            <a:off x="8116641" y="1338205"/>
            <a:ext cx="0" cy="76399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/>
          <a:lstStyle/>
          <a:p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5" name="Line 21"/>
          <p:cNvSpPr>
            <a:spLocks noChangeShapeType="1"/>
          </p:cNvSpPr>
          <p:nvPr/>
        </p:nvSpPr>
        <p:spPr bwMode="auto">
          <a:xfrm rot="5400000" flipV="1">
            <a:off x="6805021" y="299367"/>
            <a:ext cx="0" cy="94942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/>
          <a:lstStyle/>
          <a:p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6" name="Line 21"/>
          <p:cNvSpPr>
            <a:spLocks noChangeShapeType="1"/>
          </p:cNvSpPr>
          <p:nvPr/>
        </p:nvSpPr>
        <p:spPr bwMode="auto">
          <a:xfrm rot="5400000" flipV="1">
            <a:off x="6806904" y="1009391"/>
            <a:ext cx="0" cy="94942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/>
          <a:lstStyle/>
          <a:p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557759" y="207702"/>
            <a:ext cx="708848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observed</a:t>
            </a:r>
            <a:endParaRPr lang="en-US" sz="1050" dirty="0"/>
          </a:p>
        </p:txBody>
      </p:sp>
      <p:sp>
        <p:nvSpPr>
          <p:cNvPr id="64" name="TextBox 63"/>
          <p:cNvSpPr txBox="1"/>
          <p:nvPr/>
        </p:nvSpPr>
        <p:spPr>
          <a:xfrm>
            <a:off x="8016473" y="653509"/>
            <a:ext cx="73129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luminous </a:t>
            </a:r>
          </a:p>
          <a:p>
            <a:pPr algn="ctr"/>
            <a:r>
              <a:rPr lang="en-US" sz="1000" dirty="0" smtClean="0"/>
              <a:t>disk</a:t>
            </a:r>
            <a:endParaRPr lang="en-US" sz="1000" dirty="0"/>
          </a:p>
        </p:txBody>
      </p:sp>
      <p:sp>
        <p:nvSpPr>
          <p:cNvPr id="69" name="Rectangle 68"/>
          <p:cNvSpPr/>
          <p:nvPr/>
        </p:nvSpPr>
        <p:spPr bwMode="auto">
          <a:xfrm>
            <a:off x="7633959" y="1689413"/>
            <a:ext cx="1232427" cy="198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7228353" y="1434184"/>
            <a:ext cx="1682101" cy="25522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74" name="Line 15"/>
          <p:cNvSpPr>
            <a:spLocks noChangeShapeType="1"/>
          </p:cNvSpPr>
          <p:nvPr/>
        </p:nvSpPr>
        <p:spPr bwMode="auto">
          <a:xfrm rot="5400000" flipV="1">
            <a:off x="7817741" y="338003"/>
            <a:ext cx="0" cy="2120382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6283626" y="76170"/>
            <a:ext cx="2770632" cy="2139696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Rectangle 15"/>
          <p:cNvSpPr>
            <a:spLocks noChangeArrowheads="1"/>
          </p:cNvSpPr>
          <p:nvPr/>
        </p:nvSpPr>
        <p:spPr bwMode="auto">
          <a:xfrm>
            <a:off x="6281383" y="1843986"/>
            <a:ext cx="2775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dirty="0" smtClean="0">
                <a:solidFill>
                  <a:schemeClr val="bg1"/>
                </a:solidFill>
              </a:rPr>
              <a:t>galactic rotation curves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306581" y="86854"/>
            <a:ext cx="450968" cy="115411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73" name="Line 3"/>
          <p:cNvSpPr>
            <a:spLocks noChangeShapeType="1"/>
          </p:cNvSpPr>
          <p:nvPr/>
        </p:nvSpPr>
        <p:spPr bwMode="auto">
          <a:xfrm flipV="1">
            <a:off x="6757549" y="141289"/>
            <a:ext cx="0" cy="1273315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142888" y="43309"/>
            <a:ext cx="2971800" cy="219456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29308" y="43309"/>
            <a:ext cx="2971800" cy="219456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3086100" y="43309"/>
            <a:ext cx="2971800" cy="219456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6142888" y="2326159"/>
            <a:ext cx="2971800" cy="219456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6142888" y="4609010"/>
            <a:ext cx="2971800" cy="219456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3086100" y="4609006"/>
            <a:ext cx="2971800" cy="219456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21772" y="4619888"/>
            <a:ext cx="2971800" cy="219456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3086100" y="2326155"/>
            <a:ext cx="2971800" cy="219456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32658" y="2326151"/>
            <a:ext cx="2971800" cy="219456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38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56"/>
            <a:ext cx="9144000" cy="65488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CMS Results JHEP 2012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386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274" name="Picture 2" descr="pieces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 l="7249" t="2481" r="3192" b="2975"/>
          <a:stretch>
            <a:fillRect/>
          </a:stretch>
        </p:blipFill>
        <p:spPr bwMode="auto">
          <a:xfrm>
            <a:off x="-11017" y="13648"/>
            <a:ext cx="9144000" cy="6858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950276" name="Rectangle 4"/>
          <p:cNvSpPr>
            <a:spLocks noChangeArrowheads="1"/>
          </p:cNvSpPr>
          <p:nvPr/>
        </p:nvSpPr>
        <p:spPr bwMode="auto">
          <a:xfrm>
            <a:off x="1318" y="3083744"/>
            <a:ext cx="3580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19063" indent="-119063">
              <a:buClr>
                <a:schemeClr val="bg1"/>
              </a:buClr>
              <a:buFont typeface="Arial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dirty="0" smtClean="0">
                <a:solidFill>
                  <a:schemeClr val="bg1"/>
                </a:solidFill>
              </a:rPr>
              <a:t>Mass Challenged Stars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950278" name="Rectangle 6"/>
          <p:cNvSpPr>
            <a:spLocks noChangeArrowheads="1"/>
          </p:cNvSpPr>
          <p:nvPr/>
        </p:nvSpPr>
        <p:spPr bwMode="auto">
          <a:xfrm>
            <a:off x="1318" y="959424"/>
            <a:ext cx="6313267" cy="8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19063" indent="-119063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dirty="0" smtClean="0">
                <a:solidFill>
                  <a:schemeClr val="bg1"/>
                </a:solidFill>
              </a:rPr>
              <a:t>Newton &amp; Einstein didn’t have the last word</a:t>
            </a:r>
          </a:p>
          <a:p>
            <a:pPr marL="119063" indent="-119063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</a:pPr>
            <a:endParaRPr lang="en-US" sz="1000" b="0" dirty="0" smtClean="0">
              <a:solidFill>
                <a:schemeClr val="bg1"/>
              </a:solidFill>
            </a:endParaRPr>
          </a:p>
          <a:p>
            <a:pPr marL="119063">
              <a:lnSpc>
                <a:spcPct val="80000"/>
              </a:lnSpc>
              <a:buClr>
                <a:schemeClr val="bg1"/>
              </a:buClr>
            </a:pPr>
            <a:r>
              <a:rPr lang="en-US" b="0" dirty="0" smtClean="0">
                <a:solidFill>
                  <a:schemeClr val="bg1"/>
                </a:solidFill>
              </a:rPr>
              <a:t> Modified Newtonian Dynamics, </a:t>
            </a:r>
            <a:r>
              <a:rPr lang="en-US" b="0" i="1" dirty="0" smtClean="0">
                <a:solidFill>
                  <a:schemeClr val="bg1"/>
                </a:solidFill>
              </a:rPr>
              <a:t>i.e., </a:t>
            </a:r>
            <a:r>
              <a:rPr lang="en-US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0" dirty="0" smtClean="0">
                <a:solidFill>
                  <a:schemeClr val="bg1"/>
                </a:solidFill>
              </a:rPr>
              <a:t>≠ </a:t>
            </a:r>
            <a:r>
              <a:rPr lang="en-US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 a</a:t>
            </a:r>
            <a:endParaRPr lang="en-US" b="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0280" name="Rectangle 8"/>
          <p:cNvSpPr>
            <a:spLocks noChangeArrowheads="1"/>
          </p:cNvSpPr>
          <p:nvPr/>
        </p:nvSpPr>
        <p:spPr bwMode="auto">
          <a:xfrm>
            <a:off x="1318" y="3957006"/>
            <a:ext cx="2017219" cy="4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19063" indent="-119063">
              <a:lnSpc>
                <a:spcPct val="120000"/>
              </a:lnSpc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 Black Holes</a:t>
            </a:r>
          </a:p>
        </p:txBody>
      </p:sp>
      <p:sp>
        <p:nvSpPr>
          <p:cNvPr id="950281" name="Rectangle 9"/>
          <p:cNvSpPr>
            <a:spLocks noChangeArrowheads="1"/>
          </p:cNvSpPr>
          <p:nvPr/>
        </p:nvSpPr>
        <p:spPr bwMode="auto">
          <a:xfrm>
            <a:off x="1318" y="2177396"/>
            <a:ext cx="3352521" cy="4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19063" indent="-119063">
              <a:lnSpc>
                <a:spcPct val="120000"/>
              </a:lnSpc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 Rocky Rogue Planets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05200" y="2286000"/>
            <a:ext cx="5562599" cy="2070781"/>
            <a:chOff x="2918644" y="2772867"/>
            <a:chExt cx="5646478" cy="2070781"/>
          </a:xfrm>
        </p:grpSpPr>
        <p:sp>
          <p:nvSpPr>
            <p:cNvPr id="950283" name="Text Box 11"/>
            <p:cNvSpPr txBox="1">
              <a:spLocks noChangeArrowheads="1"/>
            </p:cNvSpPr>
            <p:nvPr/>
          </p:nvSpPr>
          <p:spPr bwMode="auto">
            <a:xfrm>
              <a:off x="3375846" y="3389670"/>
              <a:ext cx="518927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buClr>
                  <a:schemeClr val="bg1"/>
                </a:buClr>
              </a:pPr>
              <a:r>
                <a:rPr lang="en-US" b="0" u="sng" dirty="0" smtClean="0">
                  <a:solidFill>
                    <a:schemeClr val="bg1"/>
                  </a:solidFill>
                </a:rPr>
                <a:t>Ma</a:t>
              </a:r>
              <a:r>
                <a:rPr lang="en-US" b="0" dirty="0" smtClean="0">
                  <a:solidFill>
                    <a:schemeClr val="bg1"/>
                  </a:solidFill>
                </a:rPr>
                <a:t>ssive </a:t>
              </a:r>
              <a:r>
                <a:rPr lang="en-US" b="0" u="sng" dirty="0" smtClean="0">
                  <a:solidFill>
                    <a:schemeClr val="bg1"/>
                  </a:solidFill>
                </a:rPr>
                <a:t>C</a:t>
              </a:r>
              <a:r>
                <a:rPr lang="en-US" b="0" dirty="0" smtClean="0">
                  <a:solidFill>
                    <a:schemeClr val="bg1"/>
                  </a:solidFill>
                </a:rPr>
                <a:t>ompact </a:t>
              </a:r>
              <a:r>
                <a:rPr lang="en-US" b="0" u="sng" dirty="0" smtClean="0">
                  <a:solidFill>
                    <a:schemeClr val="bg1"/>
                  </a:solidFill>
                </a:rPr>
                <a:t>H</a:t>
              </a:r>
              <a:r>
                <a:rPr lang="en-US" b="0" dirty="0" smtClean="0">
                  <a:solidFill>
                    <a:schemeClr val="bg1"/>
                  </a:solidFill>
                </a:rPr>
                <a:t>alo </a:t>
              </a:r>
              <a:r>
                <a:rPr lang="en-US" b="0" u="sng" dirty="0" smtClean="0">
                  <a:solidFill>
                    <a:schemeClr val="bg1"/>
                  </a:solidFill>
                </a:rPr>
                <a:t>O</a:t>
              </a:r>
              <a:r>
                <a:rPr lang="en-US" b="0" dirty="0" smtClean="0">
                  <a:solidFill>
                    <a:schemeClr val="bg1"/>
                  </a:solidFill>
                </a:rPr>
                <a:t>bject</a:t>
              </a:r>
              <a:r>
                <a:rPr lang="en-US" b="0" u="sng" dirty="0" smtClean="0">
                  <a:solidFill>
                    <a:schemeClr val="bg1"/>
                  </a:solidFill>
                </a:rPr>
                <a:t>s</a:t>
              </a:r>
              <a:r>
                <a:rPr lang="en-US" b="0" dirty="0" smtClean="0">
                  <a:solidFill>
                    <a:schemeClr val="bg1"/>
                  </a:solidFill>
                </a:rPr>
                <a:t> </a:t>
              </a:r>
            </a:p>
            <a:p>
              <a:pPr algn="ctr" eaLnBrk="0" hangingPunct="0">
                <a:buClr>
                  <a:schemeClr val="bg1"/>
                </a:buClr>
              </a:pPr>
              <a:r>
                <a:rPr lang="en-US" b="0" dirty="0" smtClean="0">
                  <a:solidFill>
                    <a:schemeClr val="bg1"/>
                  </a:solidFill>
                </a:rPr>
                <a:t>(MACHOs)</a:t>
              </a:r>
              <a:endParaRPr lang="en-US" b="0" dirty="0">
                <a:solidFill>
                  <a:schemeClr val="bg1"/>
                </a:solidFill>
              </a:endParaRPr>
            </a:p>
          </p:txBody>
        </p:sp>
        <p:sp>
          <p:nvSpPr>
            <p:cNvPr id="950284" name="AutoShape 12"/>
            <p:cNvSpPr>
              <a:spLocks/>
            </p:cNvSpPr>
            <p:nvPr/>
          </p:nvSpPr>
          <p:spPr bwMode="auto">
            <a:xfrm>
              <a:off x="2918644" y="2772867"/>
              <a:ext cx="457203" cy="2070781"/>
            </a:xfrm>
            <a:prstGeom prst="rightBrace">
              <a:avLst>
                <a:gd name="adj1" fmla="val 51389"/>
                <a:gd name="adj2" fmla="val 50000"/>
              </a:avLst>
            </a:prstGeom>
            <a:noFill/>
            <a:ln w="38100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457200" indent="-457200">
                <a:buClr>
                  <a:schemeClr val="bg1"/>
                </a:buClr>
                <a:buFont typeface="Arial" pitchFamily="34" charset="0"/>
                <a:buChar char="•"/>
              </a:pPr>
              <a:endParaRPr lang="en-US" sz="28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Dark Matter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7" name="Picture 6" descr="nonewton"/>
          <p:cNvPicPr>
            <a:picLocks noChangeAspect="1" noChangeArrowheads="1"/>
          </p:cNvPicPr>
          <p:nvPr/>
        </p:nvPicPr>
        <p:blipFill>
          <a:blip r:embed="rId4" cstate="print"/>
          <a:srcRect l="1056" t="5826"/>
          <a:stretch>
            <a:fillRect/>
          </a:stretch>
        </p:blipFill>
        <p:spPr bwMode="auto">
          <a:xfrm>
            <a:off x="2961118" y="1926070"/>
            <a:ext cx="3221765" cy="4556622"/>
          </a:xfrm>
          <a:prstGeom prst="rect">
            <a:avLst/>
          </a:prstGeom>
          <a:noFill/>
          <a:ln w="28575" cmpd="sng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-520" y="4863354"/>
            <a:ext cx="4109282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19063" indent="-119063">
              <a:lnSpc>
                <a:spcPct val="80000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u="sng" dirty="0">
                <a:solidFill>
                  <a:schemeClr val="bg1"/>
                </a:solidFill>
              </a:rPr>
              <a:t>New</a:t>
            </a:r>
            <a:r>
              <a:rPr lang="en-US" b="0" dirty="0">
                <a:solidFill>
                  <a:schemeClr val="bg1"/>
                </a:solidFill>
              </a:rPr>
              <a:t> Particle </a:t>
            </a:r>
            <a:r>
              <a:rPr lang="en-US" b="0" dirty="0" smtClean="0">
                <a:solidFill>
                  <a:schemeClr val="bg1"/>
                </a:solidFill>
              </a:rPr>
              <a:t>Species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825683" y="4655403"/>
            <a:ext cx="52421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buClr>
                <a:schemeClr val="bg1"/>
              </a:buClr>
            </a:pPr>
            <a:r>
              <a:rPr lang="en-US" b="0" u="sng" dirty="0" smtClean="0">
                <a:solidFill>
                  <a:schemeClr val="bg1"/>
                </a:solidFill>
              </a:rPr>
              <a:t>W</a:t>
            </a:r>
            <a:r>
              <a:rPr lang="en-US" b="0" dirty="0" smtClean="0">
                <a:solidFill>
                  <a:schemeClr val="bg1"/>
                </a:solidFill>
              </a:rPr>
              <a:t>eakly </a:t>
            </a:r>
            <a:r>
              <a:rPr lang="en-US" b="0" u="sng" dirty="0" smtClean="0">
                <a:solidFill>
                  <a:schemeClr val="bg1"/>
                </a:solidFill>
              </a:rPr>
              <a:t>I</a:t>
            </a:r>
            <a:r>
              <a:rPr lang="en-US" b="0" dirty="0" smtClean="0">
                <a:solidFill>
                  <a:schemeClr val="bg1"/>
                </a:solidFill>
              </a:rPr>
              <a:t>nteracting </a:t>
            </a:r>
            <a:r>
              <a:rPr lang="en-US" b="0" u="sng" dirty="0" smtClean="0">
                <a:solidFill>
                  <a:schemeClr val="bg1"/>
                </a:solidFill>
              </a:rPr>
              <a:t>M</a:t>
            </a:r>
            <a:r>
              <a:rPr lang="en-US" b="0" dirty="0" smtClean="0">
                <a:solidFill>
                  <a:schemeClr val="bg1"/>
                </a:solidFill>
              </a:rPr>
              <a:t>assive </a:t>
            </a:r>
            <a:r>
              <a:rPr lang="en-US" b="0" u="sng" dirty="0" smtClean="0">
                <a:solidFill>
                  <a:schemeClr val="bg1"/>
                </a:solidFill>
              </a:rPr>
              <a:t>P</a:t>
            </a:r>
            <a:r>
              <a:rPr lang="en-US" b="0" dirty="0" smtClean="0">
                <a:solidFill>
                  <a:schemeClr val="bg1"/>
                </a:solidFill>
              </a:rPr>
              <a:t>articles</a:t>
            </a:r>
          </a:p>
          <a:p>
            <a:pPr algn="ctr" eaLnBrk="0" hangingPunct="0">
              <a:buClr>
                <a:schemeClr val="bg1"/>
              </a:buClr>
            </a:pPr>
            <a:r>
              <a:rPr lang="en-US" b="0" dirty="0" smtClean="0">
                <a:solidFill>
                  <a:schemeClr val="bg1"/>
                </a:solidFill>
              </a:rPr>
              <a:t>(WIMPs)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0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0278" grpId="0"/>
      <p:bldP spid="950280" grpId="0"/>
      <p:bldP spid="950281" grpId="0"/>
      <p:bldP spid="1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lhc-closer.es/img/subidas/6_2_1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/>
          <a:stretch/>
        </p:blipFill>
        <p:spPr bwMode="auto">
          <a:xfrm>
            <a:off x="304800" y="369359"/>
            <a:ext cx="4677679" cy="475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 bwMode="auto">
          <a:xfrm>
            <a:off x="348341" y="1959418"/>
            <a:ext cx="1611084" cy="28302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Known Particle Species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68085" y="620463"/>
            <a:ext cx="4397829" cy="28302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5605" y="561460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Antiquarks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084" y="561460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Quarks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8081" y="3015379"/>
            <a:ext cx="4397829" cy="28302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751" y="2956838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Antileptons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803" y="2956838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Leptons</a:t>
            </a:r>
            <a:endParaRPr lang="en-US" sz="2000" b="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666204" y="1781991"/>
            <a:ext cx="3264796" cy="3195389"/>
            <a:chOff x="4865914" y="1629417"/>
            <a:chExt cx="4180115" cy="3648842"/>
          </a:xfrm>
        </p:grpSpPr>
        <p:sp>
          <p:nvSpPr>
            <p:cNvPr id="2" name="TextBox 1"/>
            <p:cNvSpPr txBox="1"/>
            <p:nvPr/>
          </p:nvSpPr>
          <p:spPr>
            <a:xfrm>
              <a:off x="7588750" y="4970483"/>
              <a:ext cx="138050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1" dirty="0" smtClean="0">
                  <a:solidFill>
                    <a:schemeClr val="bg1"/>
                  </a:solidFill>
                </a:rPr>
                <a:t>Images: CERN</a:t>
              </a:r>
              <a:endParaRPr lang="en-US" sz="1400" b="0" i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5119" y="1629417"/>
              <a:ext cx="3261707" cy="456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0" dirty="0">
                  <a:solidFill>
                    <a:schemeClr val="bg1"/>
                  </a:solidFill>
                </a:rPr>
                <a:t>a</a:t>
              </a:r>
              <a:r>
                <a:rPr lang="en-US" sz="2000" b="0" dirty="0" smtClean="0">
                  <a:solidFill>
                    <a:schemeClr val="bg1"/>
                  </a:solidFill>
                </a:rPr>
                <a:t>nd now the HIGGS!</a:t>
              </a:r>
              <a:endParaRPr lang="en-US" sz="2000" b="0" dirty="0">
                <a:solidFill>
                  <a:schemeClr val="bg1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" r="3374"/>
            <a:stretch/>
          </p:blipFill>
          <p:spPr>
            <a:xfrm>
              <a:off x="4865914" y="2068722"/>
              <a:ext cx="4180115" cy="2883758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sp>
        <p:nvSpPr>
          <p:cNvPr id="13" name="Rectangle 12"/>
          <p:cNvSpPr/>
          <p:nvPr/>
        </p:nvSpPr>
        <p:spPr bwMode="auto">
          <a:xfrm>
            <a:off x="304801" y="1317148"/>
            <a:ext cx="1611084" cy="28302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5172" y="4800576"/>
            <a:ext cx="2227798" cy="28302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85047" y="2656118"/>
            <a:ext cx="1600210" cy="28302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0773" y="1912898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t</a:t>
            </a:r>
            <a:r>
              <a:rPr lang="en-US" sz="1400" b="0" dirty="0" smtClean="0">
                <a:solidFill>
                  <a:schemeClr val="bg1"/>
                </a:solidFill>
              </a:rPr>
              <a:t>op         bottom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365" y="2566054"/>
            <a:ext cx="1526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s</a:t>
            </a:r>
            <a:r>
              <a:rPr lang="en-US" sz="1400" b="0" dirty="0" smtClean="0">
                <a:solidFill>
                  <a:schemeClr val="bg1"/>
                </a:solidFill>
              </a:rPr>
              <a:t>trange     charm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02664" y="3744679"/>
            <a:ext cx="2814707" cy="14151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803" y="3618003"/>
            <a:ext cx="2302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</a:rPr>
              <a:t>electron   </a:t>
            </a:r>
            <a:r>
              <a:rPr lang="en-US" sz="1400" b="0" dirty="0" err="1" smtClean="0">
                <a:solidFill>
                  <a:schemeClr val="bg1"/>
                </a:solidFill>
              </a:rPr>
              <a:t>electron</a:t>
            </a:r>
            <a:r>
              <a:rPr lang="en-US" sz="1400" b="0" dirty="0" smtClean="0">
                <a:solidFill>
                  <a:schemeClr val="bg1"/>
                </a:solidFill>
              </a:rPr>
              <a:t> neutrino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88471" y="4288963"/>
            <a:ext cx="2378528" cy="14151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887" y="4162299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chemeClr val="bg1"/>
                </a:solidFill>
              </a:rPr>
              <a:t>m</a:t>
            </a:r>
            <a:r>
              <a:rPr lang="en-US" sz="1400" b="0" dirty="0" err="1" smtClean="0">
                <a:solidFill>
                  <a:schemeClr val="bg1"/>
                </a:solidFill>
              </a:rPr>
              <a:t>uon</a:t>
            </a:r>
            <a:r>
              <a:rPr lang="en-US" sz="1400" b="0" dirty="0" smtClean="0">
                <a:solidFill>
                  <a:schemeClr val="bg1"/>
                </a:solidFill>
              </a:rPr>
              <a:t>     </a:t>
            </a:r>
            <a:r>
              <a:rPr lang="en-US" sz="1400" b="0" dirty="0" err="1" smtClean="0">
                <a:solidFill>
                  <a:schemeClr val="bg1"/>
                </a:solidFill>
              </a:rPr>
              <a:t>muon</a:t>
            </a:r>
            <a:r>
              <a:rPr lang="en-US" sz="1400" b="0" dirty="0" smtClean="0">
                <a:solidFill>
                  <a:schemeClr val="bg1"/>
                </a:solidFill>
              </a:rPr>
              <a:t> neutrino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321" y="1216198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u</a:t>
            </a:r>
            <a:r>
              <a:rPr lang="en-US" sz="1400" b="0" dirty="0" smtClean="0">
                <a:solidFill>
                  <a:schemeClr val="bg1"/>
                </a:solidFill>
              </a:rPr>
              <a:t>p         down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971" y="4706595"/>
            <a:ext cx="1824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t</a:t>
            </a:r>
            <a:r>
              <a:rPr lang="en-US" sz="1400" b="0" dirty="0" smtClean="0">
                <a:solidFill>
                  <a:schemeClr val="bg1"/>
                </a:solidFill>
              </a:rPr>
              <a:t>au        </a:t>
            </a:r>
            <a:r>
              <a:rPr lang="en-US" sz="1400" b="0" dirty="0" err="1" smtClean="0">
                <a:solidFill>
                  <a:schemeClr val="bg1"/>
                </a:solidFill>
              </a:rPr>
              <a:t>tau</a:t>
            </a:r>
            <a:r>
              <a:rPr lang="en-US" sz="1400" b="0" dirty="0" smtClean="0">
                <a:solidFill>
                  <a:schemeClr val="bg1"/>
                </a:solidFill>
              </a:rPr>
              <a:t> neutrino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8407" y="3887070"/>
            <a:ext cx="914783" cy="127365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12243" y="1543144"/>
            <a:ext cx="1796200" cy="141369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24119" y="561460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Force Carriers</a:t>
            </a:r>
            <a:endParaRPr lang="en-US" sz="2000" b="0" dirty="0">
              <a:solidFill>
                <a:schemeClr val="bg1"/>
              </a:solidFill>
            </a:endParaRPr>
          </a:p>
        </p:txBody>
      </p:sp>
      <p:pic>
        <p:nvPicPr>
          <p:cNvPr id="15360" name="Picture 2" descr="http://pdg.web.cern.ch/pdg/cpep/images/vglue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3" t="87527" r="39860" b="2588"/>
          <a:stretch/>
        </p:blipFill>
        <p:spPr bwMode="auto">
          <a:xfrm>
            <a:off x="8317744" y="909250"/>
            <a:ext cx="550960" cy="6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pdg.web.cern.ch/pdg/cpep/images/vglue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02" b="83972"/>
          <a:stretch/>
        </p:blipFill>
        <p:spPr bwMode="auto">
          <a:xfrm>
            <a:off x="5538586" y="975352"/>
            <a:ext cx="528199" cy="3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pdg.web.cern.ch/pdg/cpep/images/vglue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7" r="76263" b="39116"/>
          <a:stretch/>
        </p:blipFill>
        <p:spPr bwMode="auto">
          <a:xfrm>
            <a:off x="6875661" y="928912"/>
            <a:ext cx="531804" cy="43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pdg.web.cern.ch/pdg/cpep/images/vglue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7" r="76263" b="39116"/>
          <a:stretch/>
        </p:blipFill>
        <p:spPr bwMode="auto">
          <a:xfrm>
            <a:off x="7545860" y="938091"/>
            <a:ext cx="531804" cy="43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pdg.web.cern.ch/pdg/cpep/images/vglue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02" b="83972"/>
          <a:stretch/>
        </p:blipFill>
        <p:spPr bwMode="auto">
          <a:xfrm>
            <a:off x="6230819" y="984531"/>
            <a:ext cx="528199" cy="3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63" name="Straight Connector 15362"/>
          <p:cNvCxnSpPr/>
          <p:nvPr/>
        </p:nvCxnSpPr>
        <p:spPr bwMode="auto">
          <a:xfrm>
            <a:off x="6955971" y="1380754"/>
            <a:ext cx="1438892" cy="10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5414569" y="1292722"/>
            <a:ext cx="3696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</a:rPr>
              <a:t>photon     gluon        </a:t>
            </a:r>
            <a:r>
              <a:rPr lang="en-US" sz="14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          Z         </a:t>
            </a:r>
            <a:r>
              <a:rPr lang="en-US" sz="1400" b="0" dirty="0" smtClean="0">
                <a:solidFill>
                  <a:schemeClr val="bg1"/>
                </a:solidFill>
              </a:rPr>
              <a:t>graviton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2965057" y="3863198"/>
            <a:ext cx="914783" cy="127365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858171" y="944707"/>
            <a:ext cx="1219493" cy="74273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965057" y="1398707"/>
            <a:ext cx="1796200" cy="141369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5414569" y="573165"/>
            <a:ext cx="3453358" cy="108513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865914" y="1804818"/>
            <a:ext cx="4278086" cy="329396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5365" name="Rectangle 15364"/>
          <p:cNvSpPr/>
          <p:nvPr/>
        </p:nvSpPr>
        <p:spPr bwMode="auto">
          <a:xfrm>
            <a:off x="985152" y="3356948"/>
            <a:ext cx="1480884" cy="183559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4125468" y="3291552"/>
            <a:ext cx="740442" cy="183559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5366" name="Rectangle 15365"/>
          <p:cNvSpPr/>
          <p:nvPr/>
        </p:nvSpPr>
        <p:spPr bwMode="auto">
          <a:xfrm>
            <a:off x="102664" y="620463"/>
            <a:ext cx="4879815" cy="326660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93712" y="6395380"/>
            <a:ext cx="5556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</a:rPr>
              <a:t>Dark particle must be “A New Particle Species”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04357" y="6036142"/>
            <a:ext cx="7135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</a:rPr>
              <a:t>Dark particle must be stable and massive and interact weakly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654936" y="2876633"/>
            <a:ext cx="532263" cy="54311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9544" y="1037088"/>
            <a:ext cx="2024913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 smtClean="0">
                <a:solidFill>
                  <a:schemeClr val="bg1"/>
                </a:solidFill>
                <a:latin typeface="Bell Gothic Std Light" pitchFamily="34" charset="0"/>
              </a:rPr>
              <a:t>?</a:t>
            </a:r>
            <a:endParaRPr lang="en-US" sz="28700" dirty="0">
              <a:solidFill>
                <a:schemeClr val="bg1"/>
              </a:solidFill>
              <a:latin typeface="Bell Gothic Std Light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3616575" y="6385053"/>
            <a:ext cx="67164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4841063" y="6379793"/>
            <a:ext cx="9144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7248001" y="6385053"/>
            <a:ext cx="731520" cy="52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95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15365" grpId="0" animBg="1"/>
      <p:bldP spid="50" grpId="0" animBg="1"/>
      <p:bldP spid="15366" grpId="0" animBg="1"/>
      <p:bldP spid="51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Rectangle 18"/>
          <p:cNvSpPr>
            <a:spLocks noChangeArrowheads="1"/>
          </p:cNvSpPr>
          <p:nvPr/>
        </p:nvSpPr>
        <p:spPr bwMode="auto">
          <a:xfrm>
            <a:off x="152400" y="5105400"/>
            <a:ext cx="4343400" cy="152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4662488" y="5097463"/>
            <a:ext cx="4343402" cy="1531938"/>
            <a:chOff x="2937" y="3259"/>
            <a:chExt cx="2736" cy="965"/>
          </a:xfrm>
        </p:grpSpPr>
        <p:sp>
          <p:nvSpPr>
            <p:cNvPr id="5139" name="Text Box 20"/>
            <p:cNvSpPr txBox="1">
              <a:spLocks noChangeArrowheads="1"/>
            </p:cNvSpPr>
            <p:nvPr/>
          </p:nvSpPr>
          <p:spPr bwMode="auto">
            <a:xfrm>
              <a:off x="3021" y="3259"/>
              <a:ext cx="2566" cy="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u="sng" dirty="0" smtClean="0"/>
                <a:t>Interaction Strength</a:t>
              </a:r>
            </a:p>
            <a:p>
              <a:pPr>
                <a:lnSpc>
                  <a:spcPct val="130000"/>
                </a:lnSpc>
              </a:pPr>
              <a:r>
                <a:rPr lang="en-US" dirty="0"/>
                <a:t>o</a:t>
              </a:r>
              <a:r>
                <a:rPr lang="en-US" dirty="0" smtClean="0"/>
                <a:t>nly gravitational: </a:t>
              </a:r>
              <a:r>
                <a:rPr lang="en-US" dirty="0"/>
                <a:t>wimpzillas</a:t>
              </a:r>
            </a:p>
            <a:p>
              <a:pPr>
                <a:lnSpc>
                  <a:spcPct val="130000"/>
                </a:lnSpc>
              </a:pPr>
              <a:r>
                <a:rPr lang="en-US" dirty="0"/>
                <a:t>s</a:t>
              </a:r>
              <a:r>
                <a:rPr lang="en-US" dirty="0" smtClean="0"/>
                <a:t>trongly interacting: </a:t>
              </a:r>
              <a:r>
                <a:rPr lang="en-US" dirty="0"/>
                <a:t>B balls</a:t>
              </a:r>
            </a:p>
          </p:txBody>
        </p:sp>
        <p:sp>
          <p:nvSpPr>
            <p:cNvPr id="5141" name="Rectangle 22"/>
            <p:cNvSpPr>
              <a:spLocks noChangeArrowheads="1"/>
            </p:cNvSpPr>
            <p:nvPr/>
          </p:nvSpPr>
          <p:spPr bwMode="auto">
            <a:xfrm>
              <a:off x="2937" y="3264"/>
              <a:ext cx="2736" cy="96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4" name="Right Brace 23"/>
          <p:cNvSpPr/>
          <p:nvPr/>
        </p:nvSpPr>
        <p:spPr bwMode="auto">
          <a:xfrm>
            <a:off x="6477000" y="770792"/>
            <a:ext cx="457200" cy="1981200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5" name="Right Brace 24"/>
          <p:cNvSpPr/>
          <p:nvPr/>
        </p:nvSpPr>
        <p:spPr bwMode="auto">
          <a:xfrm>
            <a:off x="6477000" y="2948352"/>
            <a:ext cx="457200" cy="1928448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135" name="TextBox 25"/>
          <p:cNvSpPr txBox="1">
            <a:spLocks noChangeArrowheads="1"/>
          </p:cNvSpPr>
          <p:nvPr/>
        </p:nvSpPr>
        <p:spPr bwMode="auto">
          <a:xfrm>
            <a:off x="6986589" y="988482"/>
            <a:ext cx="230981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thermal relics  </a:t>
            </a:r>
          </a:p>
          <a:p>
            <a:r>
              <a:rPr lang="en-US" dirty="0"/>
              <a:t>o</a:t>
            </a:r>
            <a:r>
              <a:rPr lang="en-US" dirty="0" smtClean="0"/>
              <a:t>r decay of or</a:t>
            </a:r>
          </a:p>
          <a:p>
            <a:r>
              <a:rPr lang="en-US" dirty="0" smtClean="0"/>
              <a:t>oscillation from thermal relics    </a:t>
            </a:r>
            <a:endParaRPr lang="en-US" dirty="0"/>
          </a:p>
        </p:txBody>
      </p:sp>
      <p:sp>
        <p:nvSpPr>
          <p:cNvPr id="5136" name="TextBox 26"/>
          <p:cNvSpPr txBox="1">
            <a:spLocks noChangeArrowheads="1"/>
          </p:cNvSpPr>
          <p:nvPr/>
        </p:nvSpPr>
        <p:spPr bwMode="auto">
          <a:xfrm>
            <a:off x="7010400" y="3505200"/>
            <a:ext cx="17738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/>
              <a:t>nonthermal</a:t>
            </a:r>
            <a:endParaRPr lang="en-US" dirty="0" smtClean="0"/>
          </a:p>
          <a:p>
            <a:r>
              <a:rPr lang="en-US" dirty="0" smtClean="0"/>
              <a:t>relics</a:t>
            </a:r>
            <a:endParaRPr lang="en-US" dirty="0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/>
              <a:t>Particle Dark Matter Taxonomy</a:t>
            </a:r>
            <a:endParaRPr lang="en-US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33400"/>
            <a:ext cx="754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neutrinos (WIMPs exist!!!)               </a:t>
            </a:r>
            <a:r>
              <a:rPr lang="en-US" dirty="0" smtClean="0">
                <a:solidFill>
                  <a:srgbClr val="0000FF"/>
                </a:solidFill>
              </a:rPr>
              <a:t>(hot)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sterile neutrinos, </a:t>
            </a:r>
            <a:r>
              <a:rPr lang="en-US" dirty="0" err="1" smtClean="0"/>
              <a:t>gravitini</a:t>
            </a:r>
            <a:r>
              <a:rPr lang="en-US" dirty="0" smtClean="0"/>
              <a:t>                </a:t>
            </a:r>
            <a:r>
              <a:rPr lang="en-US" dirty="0" smtClean="0">
                <a:solidFill>
                  <a:srgbClr val="00B050"/>
                </a:solidFill>
              </a:rPr>
              <a:t>(warm)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Lightest supersymmetric particle    </a:t>
            </a:r>
            <a:r>
              <a:rPr lang="en-US" dirty="0" smtClean="0">
                <a:solidFill>
                  <a:srgbClr val="FF0000"/>
                </a:solidFill>
              </a:rPr>
              <a:t>(cold)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Lightest Kaluza-Klein particle         </a:t>
            </a:r>
            <a:r>
              <a:rPr lang="en-US" dirty="0" smtClean="0">
                <a:solidFill>
                  <a:srgbClr val="FF0000"/>
                </a:solidFill>
              </a:rPr>
              <a:t>(cold)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Bose-Einstein condensates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axions</a:t>
            </a:r>
            <a:r>
              <a:rPr lang="en-US" dirty="0" smtClean="0"/>
              <a:t>, axion clusters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solitons (Q-balls, B-balls, …)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supermassive </a:t>
            </a:r>
            <a:r>
              <a:rPr lang="en-US" dirty="0" err="1" smtClean="0"/>
              <a:t>wimpzillas</a:t>
            </a:r>
            <a:r>
              <a:rPr lang="en-US" dirty="0" smtClean="0"/>
              <a:t>             from inflation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23372" y="5152572"/>
            <a:ext cx="4496744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u="sng" dirty="0" smtClean="0">
                <a:latin typeface="+mn-lt"/>
              </a:rPr>
              <a:t>Mass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Symbol" pitchFamily="18" charset="2"/>
              </a:rPr>
              <a:t>10</a:t>
            </a:r>
            <a:r>
              <a:rPr lang="en-US" baseline="30000" dirty="0" smtClean="0">
                <a:latin typeface="Symbol" pitchFamily="18" charset="2"/>
              </a:rPr>
              <a:t>-22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dirty="0" smtClean="0"/>
              <a:t>  (</a:t>
            </a:r>
            <a:r>
              <a:rPr lang="en-US" dirty="0" smtClean="0">
                <a:latin typeface="Symbol" pitchFamily="18" charset="2"/>
              </a:rPr>
              <a:t>10</a:t>
            </a:r>
            <a:r>
              <a:rPr lang="en-US" baseline="30000" dirty="0" smtClean="0">
                <a:latin typeface="Symbol" pitchFamily="18" charset="2"/>
              </a:rPr>
              <a:t>-56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) Bose-Einstein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Symbol" pitchFamily="18" charset="2"/>
              </a:rPr>
              <a:t>10</a:t>
            </a:r>
            <a:r>
              <a:rPr lang="en-US" baseline="30000" dirty="0" smtClean="0">
                <a:latin typeface="Symbol" pitchFamily="18" charset="2"/>
              </a:rPr>
              <a:t>-8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aseline="-25000" dirty="0" smtClean="0"/>
              <a:t>ʘ</a:t>
            </a:r>
            <a:r>
              <a:rPr lang="en-US" dirty="0" smtClean="0"/>
              <a:t>  (</a:t>
            </a:r>
            <a:r>
              <a:rPr lang="en-US" dirty="0" smtClean="0">
                <a:latin typeface="Symbol" pitchFamily="18" charset="2"/>
              </a:rPr>
              <a:t>10</a:t>
            </a:r>
            <a:r>
              <a:rPr lang="en-US" baseline="30000" dirty="0" smtClean="0">
                <a:latin typeface="Symbol" pitchFamily="18" charset="2"/>
              </a:rPr>
              <a:t>+25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)  </a:t>
            </a:r>
            <a:r>
              <a:rPr lang="en-US" dirty="0" err="1" smtClean="0"/>
              <a:t>axion</a:t>
            </a:r>
            <a:r>
              <a:rPr lang="en-US" dirty="0" smtClean="0"/>
              <a:t> clusters</a:t>
            </a:r>
            <a:endParaRPr lang="en-US" dirty="0"/>
          </a:p>
        </p:txBody>
      </p:sp>
      <p:sp>
        <p:nvSpPr>
          <p:cNvPr id="18" name="Right Brace 17"/>
          <p:cNvSpPr/>
          <p:nvPr/>
        </p:nvSpPr>
        <p:spPr bwMode="auto">
          <a:xfrm>
            <a:off x="4114800" y="3034696"/>
            <a:ext cx="457200" cy="1306284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4582890" y="3062514"/>
            <a:ext cx="17738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oherent</a:t>
            </a:r>
          </a:p>
          <a:p>
            <a:r>
              <a:rPr lang="en-US" dirty="0"/>
              <a:t>s</a:t>
            </a:r>
            <a:r>
              <a:rPr lang="en-US" dirty="0" smtClean="0"/>
              <a:t>tate of a</a:t>
            </a:r>
          </a:p>
          <a:p>
            <a:r>
              <a:rPr lang="en-US" dirty="0" smtClean="0"/>
              <a:t>scalar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44198</TotalTime>
  <Words>2727</Words>
  <Application>Microsoft Office PowerPoint</Application>
  <PresentationFormat>Presentazione su schermo (4:3)</PresentationFormat>
  <Paragraphs>722</Paragraphs>
  <Slides>60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2" baseType="lpstr">
      <vt:lpstr>Blank Presentation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Fermilab-Astrophysics Theory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Rocky Kolb</dc:creator>
  <dc:description>Lecture #1, CERN Summer School Lectures, 2005</dc:description>
  <cp:lastModifiedBy>Barbara Simoni</cp:lastModifiedBy>
  <cp:revision>1241</cp:revision>
  <cp:lastPrinted>2013-02-05T14:49:12Z</cp:lastPrinted>
  <dcterms:created xsi:type="dcterms:W3CDTF">2000-08-04T20:47:02Z</dcterms:created>
  <dcterms:modified xsi:type="dcterms:W3CDTF">2013-02-14T09:25:27Z</dcterms:modified>
</cp:coreProperties>
</file>