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327" r:id="rId3"/>
    <p:sldId id="319" r:id="rId4"/>
    <p:sldId id="329" r:id="rId5"/>
    <p:sldId id="323" r:id="rId6"/>
    <p:sldId id="287" r:id="rId7"/>
    <p:sldId id="289" r:id="rId8"/>
    <p:sldId id="330" r:id="rId9"/>
    <p:sldId id="295" r:id="rId10"/>
    <p:sldId id="331" r:id="rId11"/>
    <p:sldId id="300" r:id="rId12"/>
    <p:sldId id="318" r:id="rId13"/>
    <p:sldId id="324" r:id="rId14"/>
    <p:sldId id="299" r:id="rId15"/>
    <p:sldId id="298" r:id="rId16"/>
    <p:sldId id="303" r:id="rId17"/>
    <p:sldId id="326" r:id="rId18"/>
    <p:sldId id="332" r:id="rId19"/>
    <p:sldId id="333" r:id="rId20"/>
    <p:sldId id="334" r:id="rId21"/>
    <p:sldId id="304" r:id="rId22"/>
  </p:sldIdLst>
  <p:sldSz cx="9144000" cy="6858000" type="screen4x3"/>
  <p:notesSz cx="6731000" cy="98679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99"/>
    <a:srgbClr val="96B5D8"/>
    <a:srgbClr val="DFEFFF"/>
    <a:srgbClr val="9999FF"/>
    <a:srgbClr val="FFFFCC"/>
    <a:srgbClr val="FF00FF"/>
    <a:srgbClr val="8DC3FF"/>
    <a:srgbClr val="6060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8" y="-96"/>
      </p:cViewPr>
      <p:guideLst>
        <p:guide orient="horz" pos="3839"/>
        <p:guide pos="368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14" y="-62"/>
      </p:cViewPr>
      <p:guideLst>
        <p:guide orient="horz" pos="3108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/>
            </a:lvl1pPr>
          </a:lstStyle>
          <a:p>
            <a:fld id="{BBED2260-BB92-4ABB-B9BB-36201E5BDD2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0113" y="741363"/>
            <a:ext cx="49339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39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/>
            </a:lvl1pPr>
          </a:lstStyle>
          <a:p>
            <a:fld id="{94F48D59-8B80-4239-9B09-10488EAB937A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12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B82FFE-8163-4F17-B9BD-F62427827E57}" type="slidenum">
              <a:rPr lang="de-DE">
                <a:ea typeface="MS PGothic" pitchFamily="34" charset="-128"/>
              </a:rPr>
              <a:pPr/>
              <a:t>1</a:t>
            </a:fld>
            <a:endParaRPr lang="de-DE">
              <a:ea typeface="MS PGothic" pitchFamily="34" charset="-128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0775" cy="3698875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>
            <a:solidFill>
              <a:srgbClr val="B3D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Bild 15" descr="Titelbi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" charset="0"/>
              <a:ea typeface="+mn-ea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" name="Bild 24" descr="PSI-Logo_narrow_40k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de-DE" dirty="0"/>
              <a:t>Master-</a:t>
            </a:r>
            <a:r>
              <a:rPr lang="de-DE" dirty="0" smtClean="0"/>
              <a:t>Untertitelformat </a:t>
            </a:r>
            <a:r>
              <a:rPr lang="de-DE" dirty="0"/>
              <a:t>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800" b="0" i="0">
                <a:latin typeface="Book Antiqua" pitchFamily="18" charset="0"/>
                <a:cs typeface="Book Antiqua" pitchFamily="18" charset="0"/>
              </a:defRPr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800" b="0" i="0">
                <a:latin typeface="Book Antiqua" pitchFamily="18" charset="0"/>
                <a:cs typeface="Book Antiqua" pitchFamily="18" charset="0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400" b="0" i="0">
                <a:latin typeface="Book Antiqua" pitchFamily="18" charset="0"/>
                <a:cs typeface="Book Antiqua" pitchFamily="18" charset="0"/>
              </a:defRPr>
            </a:lvl3pPr>
            <a:lvl4pPr marL="627063" indent="-179388">
              <a:spcBef>
                <a:spcPts val="0"/>
              </a:spcBef>
              <a:tabLst/>
              <a:defRPr sz="1200" b="0" i="0">
                <a:latin typeface="Book Antiqua" pitchFamily="18" charset="0"/>
                <a:cs typeface="Book Antiqua" pitchFamily="18" charset="0"/>
              </a:defRPr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000"/>
            <a:ext cx="85344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 dirty="0" smtClean="0"/>
              <a:t> </a:t>
            </a:r>
            <a:fld id="{EC493CC7-2DDD-47F5-9538-DA0D4EDA4B77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15672" cy="476250"/>
          </a:xfrm>
        </p:spPr>
        <p:txBody>
          <a:bodyPr/>
          <a:lstStyle>
            <a:lvl1pPr>
              <a:defRPr>
                <a:solidFill>
                  <a:srgbClr val="606060"/>
                </a:solidFill>
                <a:latin typeface="Book Antiqua" pitchFamily="18" charset="0"/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000" y="900000"/>
            <a:ext cx="3961200" cy="5653200"/>
          </a:xfrm>
        </p:spPr>
        <p:txBody>
          <a:bodyPr/>
          <a:lstStyle>
            <a:lvl1pPr marL="0" indent="0">
              <a:tabLst/>
              <a:defRPr sz="1800" b="0" i="0">
                <a:latin typeface="Book Antiqua" pitchFamily="18" charset="0"/>
                <a:cs typeface="Book Antiqua" pitchFamily="18" charset="0"/>
              </a:defRPr>
            </a:lvl1pPr>
            <a:lvl2pPr marL="182563" indent="-182563">
              <a:spcBef>
                <a:spcPts val="0"/>
              </a:spcBef>
              <a:spcAft>
                <a:spcPts val="0"/>
              </a:spcAft>
              <a:buFont typeface="Lucida Grande"/>
              <a:buChar char="•"/>
              <a:defRPr sz="1800" b="0" i="0">
                <a:latin typeface="Book Antiqua" pitchFamily="18" charset="0"/>
                <a:cs typeface="Book Antiqua" pitchFamily="18" charset="0"/>
              </a:defRPr>
            </a:lvl2pPr>
            <a:lvl3pPr marL="358775" indent="-179388">
              <a:buFont typeface="Lucida Grande"/>
              <a:buChar char="–"/>
              <a:tabLst/>
              <a:defRPr sz="1400" b="0" i="0">
                <a:latin typeface="Book Antiqua" pitchFamily="18" charset="0"/>
                <a:cs typeface="Book Antiqua" pitchFamily="18" charset="0"/>
              </a:defRPr>
            </a:lvl3pPr>
            <a:lvl4pPr marL="627063" indent="-179388">
              <a:defRPr sz="1200" b="0" i="0">
                <a:latin typeface="Book Antiqua" pitchFamily="18" charset="0"/>
                <a:cs typeface="Book Antiqua" pitchFamily="18" charset="0"/>
              </a:defRPr>
            </a:lvl4pPr>
            <a:lvl5pPr marL="182563" indent="-182563"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900001"/>
            <a:ext cx="4267200" cy="5653200"/>
          </a:xfrm>
        </p:spPr>
        <p:txBody>
          <a:bodyPr/>
          <a:lstStyle>
            <a:lvl1pPr marL="0" indent="0">
              <a:spcBef>
                <a:spcPts val="0"/>
              </a:spcBef>
              <a:tabLst/>
              <a:defRPr sz="1800" b="0" i="0">
                <a:latin typeface="Book Antiqua" pitchFamily="18" charset="0"/>
                <a:cs typeface="Book Antiqua" pitchFamily="18" charset="0"/>
              </a:defRPr>
            </a:lvl1pPr>
            <a:lvl2pPr marL="182563" indent="-182563">
              <a:spcBef>
                <a:spcPts val="0"/>
              </a:spcBef>
              <a:buFont typeface="Lucida Grande"/>
              <a:buChar char="•"/>
              <a:defRPr sz="1800" b="0" i="0">
                <a:latin typeface="Book Antiqua" pitchFamily="18" charset="0"/>
                <a:cs typeface="Book Antiqua" pitchFamily="18" charset="0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defRPr sz="1400" b="0" i="0">
                <a:latin typeface="Book Antiqua" pitchFamily="18" charset="0"/>
                <a:cs typeface="Book Antiqua" pitchFamily="18" charset="0"/>
              </a:defRPr>
            </a:lvl3pPr>
            <a:lvl4pPr marL="627063" indent="-179388">
              <a:spcBef>
                <a:spcPts val="0"/>
              </a:spcBef>
              <a:defRPr sz="1200" b="0" i="0">
                <a:latin typeface="Book Antiqua" pitchFamily="18" charset="0"/>
                <a:cs typeface="Book Antiqua" pitchFamily="18" charset="0"/>
              </a:defRPr>
            </a:lvl4pPr>
            <a:lvl5pPr marL="1435100" indent="-182563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25B22B76-D846-411A-9814-BAF91D91189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9849600" cy="533400"/>
          </a:xfrm>
        </p:spPr>
        <p:txBody>
          <a:bodyPr/>
          <a:lstStyle>
            <a:lvl1pPr>
              <a:defRPr>
                <a:solidFill>
                  <a:srgbClr val="606060"/>
                </a:solidFill>
                <a:latin typeface="Book Antiqua" pitchFamily="18" charset="0"/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950A2CB6-0A0E-436E-9DE8-784A07F1683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Bild 13" descr="Schlussbi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D6478A6B-A25E-4404-9C82-FD45CEC8B91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B3D9FF">
                    <a:alpha val="50000"/>
                  </a:srgbClr>
                </a:solidFill>
              </a14:hiddenFill>
            </a:ext>
          </a:extLst>
        </p:spPr>
        <p:txBody>
          <a:bodyPr/>
          <a:lstStyle>
            <a:lvl1pPr algn="ctr">
              <a:defRPr>
                <a:latin typeface="Book Antiqua" pitchFamily="18" charset="0"/>
              </a:defRPr>
            </a:lvl1pPr>
          </a:lstStyle>
          <a:p>
            <a:pPr lvl="0"/>
            <a:r>
              <a:rPr lang="de-DE" noProof="0" dirty="0" smtClean="0"/>
              <a:t>Master-Untertitelformat 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95600"/>
            <a:ext cx="8534400" cy="685800"/>
          </a:xfrm>
        </p:spPr>
        <p:txBody>
          <a:bodyPr/>
          <a:lstStyle>
            <a:lvl1pPr algn="ctr">
              <a:defRPr sz="4000">
                <a:latin typeface="Book Antiqua" pitchFamily="18" charset="0"/>
              </a:defRPr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8077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Osaka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A303F-09ED-42DC-AEC3-EC6AACEA5CCE}" type="slidenum">
              <a:rPr lang="en-GB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391400" y="6324600"/>
            <a:ext cx="1219200" cy="304800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 smtClean="0"/>
              <a:t>06/09/2012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Elettronica per MEG2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DBE807-29B2-44BA-ACFC-72BDF34C2FBF}" type="slidenum">
              <a:rPr lang="en-G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63"/>
            <a:ext cx="8515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r>
              <a:rPr lang="de-DE"/>
              <a:t>Page </a:t>
            </a:r>
            <a:fld id="{69F749E7-9EF3-4F0F-9F3D-CF382CBA91A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</p:sldLayoutIdLst>
  <p:transition spd="med"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Book Antiqua" pitchFamily="18" charset="0"/>
          <a:ea typeface="ヒラギノ角ゴ Pro W3" pitchFamily="-108" charset="-128"/>
          <a:cs typeface="Book Antiqu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Book Antiqua" pitchFamily="18" charset="0"/>
          <a:ea typeface="ヒラギノ角ゴ Pro W3" pitchFamily="-108" charset="-128"/>
          <a:cs typeface="Book Antiqua" pitchFamily="18" charset="0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pitchFamily="-84" charset="0"/>
        <a:buChar char="•"/>
        <a:defRPr>
          <a:solidFill>
            <a:schemeClr val="tx1"/>
          </a:solidFill>
          <a:latin typeface="Book Antiqua" pitchFamily="18" charset="0"/>
          <a:ea typeface="ヒラギノ角ゴ Pro W3" charset="-128"/>
          <a:cs typeface="Book Antiqua" pitchFamily="18" charset="0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-84" charset="0"/>
        <a:buChar char="–"/>
        <a:defRPr sz="17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84" charset="0"/>
        <a:buChar char="–"/>
        <a:defRPr sz="1200">
          <a:solidFill>
            <a:schemeClr val="tx1"/>
          </a:solidFill>
          <a:latin typeface="Book Antiqua" pitchFamily="18" charset="0"/>
          <a:ea typeface="ヒラギノ角ゴ Pro W3" charset="0"/>
          <a:cs typeface="Book Antiqua" pitchFamily="18" charset="0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84" charset="0"/>
        <a:buChar char="–"/>
        <a:defRPr sz="1400">
          <a:solidFill>
            <a:schemeClr val="tx1"/>
          </a:solidFill>
          <a:latin typeface="Book Antiqua" pitchFamily="18" charset="0"/>
          <a:ea typeface="ヒラギノ角ゴ Pro W3" pitchFamily="-112" charset="-128"/>
          <a:cs typeface="Book Antiqua" pitchFamily="18" charset="0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495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>
                <a:ea typeface="+mj-ea"/>
                <a:cs typeface="+mj-cs"/>
              </a:rPr>
              <a:t>E</a:t>
            </a:r>
            <a:r>
              <a:rPr lang="de-DE" sz="3600" dirty="0" smtClean="0">
                <a:ea typeface="+mj-ea"/>
                <a:cs typeface="+mj-cs"/>
              </a:rPr>
              <a:t>lettronica per l‘upgrade di MEG </a:t>
            </a:r>
            <a:r>
              <a:rPr lang="de-DE" sz="3600" dirty="0" smtClean="0">
                <a:ea typeface="+mj-ea"/>
                <a:cs typeface="+mj-cs"/>
              </a:rPr>
              <a:t/>
            </a:r>
            <a:br>
              <a:rPr lang="de-DE" sz="3600" dirty="0" smtClean="0">
                <a:ea typeface="+mj-ea"/>
                <a:cs typeface="+mj-cs"/>
              </a:rPr>
            </a:br>
            <a:r>
              <a:rPr lang="de-DE" sz="2000" dirty="0" smtClean="0">
                <a:ea typeface="+mj-ea"/>
                <a:cs typeface="+mj-cs"/>
              </a:rPr>
              <a:t>31 Gennaio 2013</a:t>
            </a:r>
            <a:r>
              <a:rPr lang="de-DE" sz="3600" dirty="0" smtClean="0">
                <a:ea typeface="+mj-ea"/>
                <a:cs typeface="+mj-cs"/>
              </a:rPr>
              <a:t> </a:t>
            </a:r>
            <a:endParaRPr lang="de-DE" sz="4200" dirty="0" smtClean="0">
              <a:latin typeface="Symbol" charset="0"/>
              <a:ea typeface="+mj-ea"/>
              <a:cs typeface="+mj-cs"/>
              <a:sym typeface="Symbol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332288"/>
            <a:ext cx="8534400" cy="609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B3D9FF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ea typeface="+mn-ea"/>
                <a:cs typeface="+mn-cs"/>
              </a:rPr>
              <a:t>Donato</a:t>
            </a:r>
            <a:r>
              <a:rPr lang="en-US" sz="2400" dirty="0" smtClean="0">
                <a:ea typeface="+mn-ea"/>
                <a:cs typeface="+mn-cs"/>
              </a:rPr>
              <a:t> NICOLO’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it-IT" sz="2400" dirty="0" smtClean="0">
                <a:ea typeface="+mn-ea"/>
                <a:cs typeface="+mn-cs"/>
              </a:rPr>
              <a:t>(per conto di MEG-Pisa)</a:t>
            </a:r>
            <a:endParaRPr lang="en-US" sz="24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caratteristiche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4953000"/>
          </a:xfrm>
        </p:spPr>
        <p:txBody>
          <a:bodyPr/>
          <a:lstStyle/>
          <a:p>
            <a:r>
              <a:rPr lang="it-IT" sz="2400" smtClean="0">
                <a:solidFill>
                  <a:srgbClr val="FF0000"/>
                </a:solidFill>
              </a:rPr>
              <a:t>Risoluzioni</a:t>
            </a:r>
          </a:p>
          <a:p>
            <a:pPr lvl="1"/>
            <a:r>
              <a:rPr lang="it-IT" sz="2000" smtClean="0">
                <a:solidFill>
                  <a:srgbClr val="0000FF"/>
                </a:solidFill>
              </a:rPr>
              <a:t>t</a:t>
            </a:r>
            <a:r>
              <a:rPr lang="it-IT" sz="2000" baseline="-25000" smtClean="0">
                <a:solidFill>
                  <a:srgbClr val="0000FF"/>
                </a:solidFill>
              </a:rPr>
              <a:t>e</a:t>
            </a:r>
            <a:r>
              <a:rPr lang="el-GR" sz="2000" baseline="-25000" smtClean="0">
                <a:solidFill>
                  <a:srgbClr val="0000FF"/>
                </a:solidFill>
                <a:cs typeface="Times New Roman"/>
                <a:sym typeface="Wingdings" pitchFamily="2" charset="2"/>
              </a:rPr>
              <a:t>γ</a:t>
            </a:r>
            <a:endParaRPr lang="it-IT" sz="2000" baseline="-25000" smtClean="0">
              <a:solidFill>
                <a:srgbClr val="0000FF"/>
              </a:solidFill>
            </a:endParaRPr>
          </a:p>
          <a:p>
            <a:pPr lvl="2"/>
            <a:r>
              <a:rPr lang="it-IT" sz="1800" smtClean="0">
                <a:latin typeface="Book Antiqua" pitchFamily="18" charset="0"/>
              </a:rPr>
              <a:t>comparatori DAQ su singoli ingressi</a:t>
            </a:r>
          </a:p>
          <a:p>
            <a:pPr lvl="2"/>
            <a:r>
              <a:rPr lang="it-IT" sz="1800" smtClean="0">
                <a:latin typeface="Book Antiqua" pitchFamily="18" charset="0"/>
              </a:rPr>
              <a:t>latch time corretto per time-walk mediante look-up tables </a:t>
            </a:r>
            <a:r>
              <a:rPr lang="it-IT" sz="1800" smtClean="0">
                <a:latin typeface="Book Antiqua" pitchFamily="18" charset="0"/>
                <a:sym typeface="Wingdings" pitchFamily="2" charset="2"/>
              </a:rPr>
              <a:t> </a:t>
            </a:r>
            <a:r>
              <a:rPr lang="el-GR" sz="1800" smtClean="0">
                <a:latin typeface="Book Antiqua" pitchFamily="18" charset="0"/>
                <a:sym typeface="Wingdings" pitchFamily="2" charset="2"/>
              </a:rPr>
              <a:t>σ</a:t>
            </a:r>
            <a:r>
              <a:rPr lang="it-IT" sz="1800" smtClean="0">
                <a:latin typeface="Book Antiqua" pitchFamily="18" charset="0"/>
                <a:sym typeface="Wingdings" pitchFamily="2" charset="2"/>
              </a:rPr>
              <a:t> &lt; 1 ns</a:t>
            </a:r>
          </a:p>
          <a:p>
            <a:pPr lvl="1"/>
            <a:r>
              <a:rPr lang="it-IT" sz="2000" smtClean="0">
                <a:solidFill>
                  <a:srgbClr val="0000FF"/>
                </a:solidFill>
                <a:cs typeface="Times New Roman"/>
                <a:sym typeface="Wingdings" pitchFamily="2" charset="2"/>
              </a:rPr>
              <a:t>E</a:t>
            </a:r>
            <a:r>
              <a:rPr lang="el-GR" sz="2000" baseline="-25000" smtClean="0">
                <a:solidFill>
                  <a:srgbClr val="0000FF"/>
                </a:solidFill>
                <a:cs typeface="Times New Roman"/>
                <a:sym typeface="Wingdings" pitchFamily="2" charset="2"/>
              </a:rPr>
              <a:t>γ</a:t>
            </a:r>
            <a:endParaRPr lang="it-IT" sz="2000" baseline="-25000" smtClean="0">
              <a:solidFill>
                <a:srgbClr val="0000FF"/>
              </a:solidFill>
              <a:cs typeface="Times New Roman"/>
              <a:sym typeface="Wingdings" pitchFamily="2" charset="2"/>
            </a:endParaRPr>
          </a:p>
          <a:p>
            <a:pPr lvl="2"/>
            <a:r>
              <a:rPr lang="it-IT" sz="1800" smtClean="0">
                <a:latin typeface="Book Antiqua" pitchFamily="18" charset="0"/>
                <a:cs typeface="Times New Roman"/>
                <a:sym typeface="Wingdings" pitchFamily="2" charset="2"/>
              </a:rPr>
              <a:t>campionamento piu`lento (80 vs 100 MHz) compensato da migliore risoluzione (12 vs 10 bit) ADC</a:t>
            </a:r>
          </a:p>
          <a:p>
            <a:pPr lvl="2"/>
            <a:r>
              <a:rPr lang="it-IT" sz="1800" smtClean="0">
                <a:latin typeface="Book Antiqua" pitchFamily="18" charset="0"/>
                <a:cs typeface="Times New Roman"/>
                <a:sym typeface="Wingdings" pitchFamily="2" charset="2"/>
              </a:rPr>
              <a:t>range dinamico piu`ampio  OK per risoluzione sul singolo phe dei nuovi fotosensori</a:t>
            </a:r>
          </a:p>
          <a:p>
            <a:pPr lvl="1"/>
            <a:r>
              <a:rPr lang="el-GR" sz="2000" smtClean="0">
                <a:solidFill>
                  <a:srgbClr val="0000FF"/>
                </a:solidFill>
                <a:cs typeface="Times New Roman"/>
              </a:rPr>
              <a:t>θ</a:t>
            </a:r>
            <a:r>
              <a:rPr lang="it-IT" sz="2000" baseline="-25000" smtClean="0">
                <a:solidFill>
                  <a:srgbClr val="0000FF"/>
                </a:solidFill>
              </a:rPr>
              <a:t>e</a:t>
            </a:r>
            <a:r>
              <a:rPr lang="el-GR" sz="2000" baseline="-25000" smtClean="0">
                <a:solidFill>
                  <a:srgbClr val="0000FF"/>
                </a:solidFill>
                <a:cs typeface="Times New Roman"/>
                <a:sym typeface="Wingdings" pitchFamily="2" charset="2"/>
              </a:rPr>
              <a:t>γ</a:t>
            </a:r>
            <a:endParaRPr lang="it-IT" sz="2000" baseline="-25000" smtClean="0">
              <a:solidFill>
                <a:srgbClr val="0000FF"/>
              </a:solidFill>
              <a:cs typeface="Times New Roman"/>
              <a:sym typeface="Wingdings" pitchFamily="2" charset="2"/>
            </a:endParaRPr>
          </a:p>
          <a:p>
            <a:pPr lvl="2"/>
            <a:r>
              <a:rPr lang="it-IT" sz="1800" smtClean="0">
                <a:latin typeface="Book Antiqua" pitchFamily="18" charset="0"/>
                <a:cs typeface="Times New Roman"/>
                <a:sym typeface="Wingdings" pitchFamily="2" charset="2"/>
              </a:rPr>
              <a:t>raccolta della luce piu`fine (sia su XEC che TC)  migliore risoluzione in posizione e direzione relativa</a:t>
            </a:r>
          </a:p>
          <a:p>
            <a:r>
              <a:rPr lang="it-IT" sz="2400" smtClean="0">
                <a:solidFill>
                  <a:srgbClr val="FF0000"/>
                </a:solidFill>
                <a:cs typeface="Times New Roman"/>
                <a:sym typeface="Wingdings" pitchFamily="2" charset="2"/>
              </a:rPr>
              <a:t>Riduzione dati</a:t>
            </a:r>
          </a:p>
          <a:p>
            <a:pPr lvl="1"/>
            <a:r>
              <a:rPr lang="it-IT" sz="2000" smtClean="0">
                <a:solidFill>
                  <a:srgbClr val="0000FF"/>
                </a:solidFill>
                <a:cs typeface="Times New Roman"/>
                <a:sym typeface="Wingdings" pitchFamily="2" charset="2"/>
              </a:rPr>
              <a:t>event size </a:t>
            </a:r>
          </a:p>
          <a:p>
            <a:pPr lvl="2"/>
            <a:r>
              <a:rPr lang="it-IT" sz="1800" smtClean="0">
                <a:latin typeface="Book Antiqua" pitchFamily="18" charset="0"/>
                <a:cs typeface="Times New Roman"/>
                <a:sym typeface="Wingdings" pitchFamily="2" charset="2"/>
              </a:rPr>
              <a:t>on-line zero suppression, grouping 4:1, 9:1 per segnali a bassa ampiezza</a:t>
            </a:r>
          </a:p>
          <a:p>
            <a:pPr lvl="1"/>
            <a:r>
              <a:rPr lang="it-IT" sz="2000" smtClean="0">
                <a:solidFill>
                  <a:srgbClr val="0000FF"/>
                </a:solidFill>
                <a:cs typeface="Times New Roman"/>
                <a:sym typeface="Wingdings" pitchFamily="2" charset="2"/>
              </a:rPr>
              <a:t>event rate (trigger di secondo livello) </a:t>
            </a:r>
          </a:p>
          <a:p>
            <a:pPr lvl="2"/>
            <a:r>
              <a:rPr lang="it-IT" sz="1800" smtClean="0">
                <a:latin typeface="Book Antiqua" pitchFamily="18" charset="0"/>
                <a:cs typeface="Times New Roman"/>
                <a:sym typeface="Wingdings" pitchFamily="2" charset="2"/>
              </a:rPr>
              <a:t>uso del chip di memoria associativa in combinazione con FPGA                    implementazione algoritmi di pattern recognition e track filter</a:t>
            </a:r>
            <a:endParaRPr lang="it-IT" sz="1800" smtClean="0">
              <a:latin typeface="Book Antiqua" pitchFamily="18" charset="0"/>
            </a:endParaRPr>
          </a:p>
          <a:p>
            <a:pPr lvl="1"/>
            <a:endParaRPr lang="it-IT" sz="2000" dirty="0" smtClean="0"/>
          </a:p>
          <a:p>
            <a:pPr lvl="2"/>
            <a:endParaRPr lang="it-IT" sz="1600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50" y="836613"/>
            <a:ext cx="61309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Backplane connectivity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C5E91514-62FA-48EE-B4A0-365EF38EDE2C}" type="slidenum">
              <a:rPr lang="de-DE"/>
              <a:pPr/>
              <a:t>11</a:t>
            </a:fld>
            <a:endParaRPr lang="de-DE"/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179388" y="908050"/>
            <a:ext cx="32400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Star connectivity for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GTP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SERDES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Slave Select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Bus connectivity for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SPI (except SS)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MISC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Clock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Trigger</a:t>
            </a:r>
          </a:p>
        </p:txBody>
      </p:sp>
      <p:pic>
        <p:nvPicPr>
          <p:cNvPr id="19463" name="Picture 5" descr="Screen Shot 2012-03-21 at 10.01.42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21605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Screen Shot 2012-03-21 at 10.02.20 .png"/>
          <p:cNvPicPr>
            <a:picLocks noChangeAspect="1"/>
          </p:cNvPicPr>
          <p:nvPr/>
        </p:nvPicPr>
        <p:blipFill>
          <a:blip r:embed="rId4"/>
          <a:srcRect b="33286"/>
          <a:stretch>
            <a:fillRect/>
          </a:stretch>
        </p:blipFill>
        <p:spPr bwMode="auto">
          <a:xfrm>
            <a:off x="395288" y="5084763"/>
            <a:ext cx="37449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7"/>
          <p:cNvSpPr txBox="1">
            <a:spLocks noChangeArrowheads="1"/>
          </p:cNvSpPr>
          <p:nvPr/>
        </p:nvSpPr>
        <p:spPr bwMode="auto">
          <a:xfrm>
            <a:off x="2454275" y="4813300"/>
            <a:ext cx="20462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Serial Peripheral Interface Bus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306388" y="900113"/>
            <a:ext cx="8532812" cy="5653087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dirty="0" smtClean="0">
                <a:ea typeface="ヒラギノ角ゴ Pro W3" pitchFamily="-84" charset="-128"/>
              </a:rPr>
              <a:t>Can accommodate longer trigger decision times than the current 380 ns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dirty="0" smtClean="0">
                <a:ea typeface="ヒラギノ角ゴ Pro W3" pitchFamily="-84" charset="-128"/>
              </a:rPr>
              <a:t>Local trigger for TC causes DRS readout (now possible with </a:t>
            </a:r>
            <a:r>
              <a:rPr lang="en-US" dirty="0" err="1" smtClean="0">
                <a:ea typeface="ヒラギノ角ゴ Pro W3" pitchFamily="-84" charset="-128"/>
              </a:rPr>
              <a:t>WaveDREAM</a:t>
            </a:r>
            <a:r>
              <a:rPr lang="en-US" dirty="0" smtClean="0">
                <a:ea typeface="ヒラギノ角ゴ Pro W3" pitchFamily="-84" charset="-128"/>
              </a:rPr>
              <a:t> boards)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dirty="0" smtClean="0">
                <a:ea typeface="ヒラギノ角ゴ Pro W3" pitchFamily="-84" charset="-128"/>
              </a:rPr>
              <a:t>Missing global trigger causes abort and restart of DRS boards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dirty="0" smtClean="0">
                <a:ea typeface="ヒラギノ角ゴ Pro W3" pitchFamily="-84" charset="-128"/>
              </a:rPr>
              <a:t>Good global trigger confirms DRS readout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dirty="0" smtClean="0">
                <a:ea typeface="ヒラギノ角ゴ Pro W3" pitchFamily="-84" charset="-128"/>
              </a:rPr>
              <a:t>Run at higher sampling speed → better timing resolution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2</a:t>
            </a:r>
            <a:r>
              <a:rPr lang="en-US" baseline="30000" dirty="0" smtClean="0">
                <a:ea typeface="ヒラギノ角ゴ Pro W3" pitchFamily="-84" charset="-128"/>
              </a:rPr>
              <a:t>nd</a:t>
            </a:r>
            <a:r>
              <a:rPr lang="en-US" dirty="0" smtClean="0">
                <a:ea typeface="ヒラギノ角ゴ Pro W3" pitchFamily="-84" charset="-128"/>
              </a:rPr>
              <a:t> level trigger</a:t>
            </a:r>
            <a:endParaRPr lang="en-US" dirty="0" smtClean="0">
              <a:ea typeface="ヒラギノ角ゴ Pro W3" pitchFamily="-84" charset="-128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3EB92CDE-6304-4161-88AE-0790033609B1}" type="slidenum">
              <a:rPr lang="de-DE"/>
              <a:pPr/>
              <a:t>12</a:t>
            </a:fld>
            <a:endParaRPr lang="de-DE"/>
          </a:p>
        </p:txBody>
      </p:sp>
      <p:pic>
        <p:nvPicPr>
          <p:cNvPr id="20486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6925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306388" y="900113"/>
            <a:ext cx="8532812" cy="5653087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Currently: 10 Hz @ 3x10</a:t>
            </a:r>
            <a:r>
              <a:rPr lang="en-US" baseline="30000" smtClean="0">
                <a:latin typeface="Tahoma" pitchFamily="34" charset="0"/>
                <a:ea typeface="ヒラギノ角ゴ Pro W3" pitchFamily="-84" charset="-128"/>
              </a:rPr>
              <a:t>7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 </a:t>
            </a:r>
            <a:r>
              <a:rPr lang="en-US" smtClean="0">
                <a:latin typeface="Symbol" pitchFamily="18" charset="2"/>
                <a:ea typeface="ヒラギノ角ゴ Pro W3" pitchFamily="-84" charset="-128"/>
              </a:rPr>
              <a:t>m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/s, 99% lifetime, 68 MB/s per 640 channel</a:t>
            </a:r>
            <a:br>
              <a:rPr lang="en-US" smtClean="0">
                <a:latin typeface="Tahoma" pitchFamily="34" charset="0"/>
                <a:ea typeface="ヒラギノ角ゴ Pro W3" pitchFamily="-84" charset="-128"/>
              </a:rPr>
            </a:br>
            <a:endParaRPr lang="en-US" smtClean="0">
              <a:latin typeface="Tahoma" pitchFamily="34" charset="0"/>
              <a:ea typeface="ヒラギノ角ゴ Pro W3" pitchFamily="-84" charset="-128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Planned: 54 Hz @ 7x10</a:t>
            </a:r>
            <a:r>
              <a:rPr lang="en-US" baseline="30000" smtClean="0">
                <a:latin typeface="Tahoma" pitchFamily="34" charset="0"/>
                <a:ea typeface="ヒラギノ角ゴ Pro W3" pitchFamily="-84" charset="-128"/>
              </a:rPr>
              <a:t>7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 </a:t>
            </a:r>
            <a:r>
              <a:rPr lang="en-US" smtClean="0">
                <a:latin typeface="Symbol" pitchFamily="18" charset="2"/>
                <a:ea typeface="ヒラギノ角ゴ Pro W3" pitchFamily="-84" charset="-128"/>
              </a:rPr>
              <a:t>m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/s, 99% lifetime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ヒラギノ角ゴ Pro W3" pitchFamily="-84" charset="-128"/>
              </a:rPr>
              <a:t>6x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 higher data rate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Crate readout: 100 MB/s per 256 channels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3.7x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Improved trigger (finer XEC/TC granularity, improved timing)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1.6x</a:t>
            </a:r>
            <a:r>
              <a:rPr lang="en-US" smtClean="0">
                <a:latin typeface="Tahoma" pitchFamily="34" charset="0"/>
                <a:ea typeface="MS PGothic" pitchFamily="34" charset="-128"/>
              </a:rPr>
              <a:t/>
            </a:r>
            <a:br>
              <a:rPr lang="en-US" smtClean="0">
                <a:latin typeface="Tahoma" pitchFamily="34" charset="0"/>
                <a:ea typeface="MS PGothic" pitchFamily="34" charset="-128"/>
              </a:rPr>
            </a:br>
            <a:r>
              <a:rPr lang="en-US" smtClean="0">
                <a:latin typeface="Tahoma" pitchFamily="34" charset="0"/>
                <a:ea typeface="MS PGothic" pitchFamily="34" charset="-128"/>
              </a:rPr>
              <a:t>3.7 x 1.6 =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6x</a:t>
            </a:r>
            <a:r>
              <a:rPr lang="en-US" smtClean="0">
                <a:latin typeface="Tahoma" pitchFamily="34" charset="0"/>
                <a:ea typeface="MS PGothic" pitchFamily="34" charset="-128"/>
              </a:rPr>
              <a:t/>
            </a:r>
            <a:br>
              <a:rPr lang="en-US" smtClean="0">
                <a:latin typeface="Tahoma" pitchFamily="34" charset="0"/>
                <a:ea typeface="MS PGothic" pitchFamily="34" charset="-128"/>
              </a:rPr>
            </a:br>
            <a:endParaRPr lang="en-US" smtClean="0">
              <a:latin typeface="Tahoma" pitchFamily="34" charset="0"/>
              <a:ea typeface="MS PGothic" pitchFamily="34" charset="-128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Optional: 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10 Gbit Ethernet 500 MB/sec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7x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2</a:t>
            </a:r>
            <a:r>
              <a:rPr lang="en-US" baseline="30000" smtClean="0">
                <a:latin typeface="Tahoma" pitchFamily="34" charset="0"/>
                <a:ea typeface="MS PGothic" pitchFamily="34" charset="-128"/>
              </a:rPr>
              <a:t>nd</a:t>
            </a:r>
            <a:r>
              <a:rPr lang="en-US" smtClean="0">
                <a:latin typeface="Tahoma" pitchFamily="34" charset="0"/>
                <a:ea typeface="MS PGothic" pitchFamily="34" charset="-128"/>
              </a:rPr>
              <a:t> level trigger ⇒ </a:t>
            </a:r>
            <a:r>
              <a:rPr lang="en-US" smtClean="0">
                <a:solidFill>
                  <a:srgbClr val="008000"/>
                </a:solidFill>
                <a:latin typeface="Tahoma" pitchFamily="34" charset="0"/>
                <a:ea typeface="MS PGothic" pitchFamily="34" charset="-128"/>
              </a:rPr>
              <a:t>2</a:t>
            </a:r>
            <a:r>
              <a:rPr lang="en-US" smtClean="0">
                <a:latin typeface="Tahoma" pitchFamily="34" charset="0"/>
                <a:ea typeface="MS PGothic" pitchFamily="34" charset="-128"/>
              </a:rPr>
              <a:t> x 3.7 =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7x</a:t>
            </a:r>
          </a:p>
          <a:p>
            <a:pPr marL="285750" indent="-285750">
              <a:spcBef>
                <a:spcPct val="0"/>
              </a:spcBef>
              <a:buFontTx/>
              <a:buChar char="•"/>
            </a:pPr>
            <a:endParaRPr lang="en-US" smtClean="0">
              <a:latin typeface="Tahoma" pitchFamily="34" charset="0"/>
              <a:ea typeface="ヒラギノ角ゴ Pro W3" pitchFamily="-84" charset="-128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PC</a:t>
            </a:r>
            <a:r>
              <a:rPr lang="en-US" altLang="en-US" smtClean="0">
                <a:latin typeface="Tahoma" pitchFamily="34" charset="0"/>
                <a:ea typeface="ヒラギノ角ゴ Pro W3" pitchFamily="-84" charset="-128"/>
              </a:rPr>
              <a:t>’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s: dual core vs. 2x8 cores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ヒラギノ角ゴ Pro W3" pitchFamily="-84" charset="-128"/>
              </a:rPr>
              <a:t>16x</a:t>
            </a: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Local disks: 500 MB vs. 4 GB 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ヒラギノ角ゴ Pro W3" pitchFamily="-84" charset="-128"/>
              </a:rPr>
              <a:t>8x</a:t>
            </a: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PSI network: 1 Gbit vs 10 Gbit (?) ⇒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ヒラギノ角ゴ Pro W3" pitchFamily="-84" charset="-128"/>
              </a:rPr>
              <a:t>10x</a:t>
            </a:r>
            <a:r>
              <a:rPr lang="en-US" smtClean="0">
                <a:latin typeface="Tahoma" pitchFamily="34" charset="0"/>
                <a:ea typeface="ヒラギノ角ゴ Pro W3" pitchFamily="-84" charset="-128"/>
              </a:rPr>
              <a:t> </a:t>
            </a: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Offline storage: 300 TB/year vs. 600 TB/year</a:t>
            </a:r>
            <a:br>
              <a:rPr lang="en-US" smtClean="0">
                <a:latin typeface="Tahoma" pitchFamily="34" charset="0"/>
                <a:ea typeface="ヒラギノ角ゴ Pro W3" pitchFamily="-84" charset="-128"/>
              </a:rPr>
            </a:br>
            <a:r>
              <a:rPr lang="en-US" smtClean="0">
                <a:latin typeface="Tahoma" pitchFamily="34" charset="0"/>
                <a:ea typeface="ヒラギノ角ゴ Pro W3" pitchFamily="-84" charset="-128"/>
              </a:rPr>
              <a:t>⇒ requires online filtering (pre-selection)</a:t>
            </a:r>
            <a:endParaRPr lang="en-US" smtClean="0">
              <a:solidFill>
                <a:srgbClr val="FF0000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ヒラギノ角ゴ Pro W3" pitchFamily="-84" charset="-128"/>
              </a:rPr>
              <a:t>DAQ readout data rate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8C42E9E1-193E-4295-BC35-99F6131FD3BB}" type="slidenum">
              <a:rPr lang="de-DE"/>
              <a:pPr/>
              <a:t>13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306388" y="900113"/>
            <a:ext cx="8532812" cy="5653087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Whole circuit works on virtual +68 V ground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Connectors can stay on ground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Regulation +68 V … +73 V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Current sense ~1 nA resolution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Cheap 5V DAC &amp; ADC, estimated costs: &lt;8 CHF / channel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Option for staggered SiPMs:</a:t>
            </a:r>
            <a:br>
              <a:rPr lang="en-US" smtClean="0">
                <a:latin typeface="Tahoma" pitchFamily="34" charset="0"/>
                <a:ea typeface="ヒラギノ角ゴ Pro W3" pitchFamily="-84" charset="-128"/>
              </a:rPr>
            </a:br>
            <a:r>
              <a:rPr lang="en-US" smtClean="0">
                <a:latin typeface="Tahoma" pitchFamily="34" charset="0"/>
                <a:ea typeface="ヒラギノ角ゴ Pro W3" pitchFamily="-84" charset="-128"/>
              </a:rPr>
              <a:t>+138 V … +143 V (Two)</a:t>
            </a:r>
            <a:br>
              <a:rPr lang="en-US" smtClean="0">
                <a:latin typeface="Tahoma" pitchFamily="34" charset="0"/>
                <a:ea typeface="ヒラギノ角ゴ Pro W3" pitchFamily="-84" charset="-128"/>
              </a:rPr>
            </a:br>
            <a:r>
              <a:rPr lang="en-US" smtClean="0">
                <a:latin typeface="Tahoma" pitchFamily="34" charset="0"/>
                <a:ea typeface="ヒラギノ角ゴ Pro W3" pitchFamily="-84" charset="-128"/>
              </a:rPr>
              <a:t>+208 V … +213 V (Three)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Keep old HV for PMTs</a:t>
            </a:r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ヒラギノ角ゴ Pro W3" pitchFamily="-84" charset="-128"/>
              </a:rPr>
              <a:t>Planned High Voltage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112550F0-C109-41C4-8228-EFF607DB2E7E}" type="slidenum">
              <a:rPr lang="de-DE"/>
              <a:pPr/>
              <a:t>14</a:t>
            </a:fld>
            <a:endParaRPr lang="de-DE"/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644900"/>
            <a:ext cx="46767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ヒラギノ角ゴ Pro W3" pitchFamily="-84" charset="-128"/>
              </a:rPr>
              <a:t>HV piggy back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CF2DBB68-BA0B-4F4E-93C9-EE870F0B3BA3}" type="slidenum">
              <a:rPr lang="de-DE"/>
              <a:pPr/>
              <a:t>15</a:t>
            </a:fld>
            <a:endParaRPr lang="de-DE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763713" y="908050"/>
            <a:ext cx="5688012" cy="374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692275" y="1052513"/>
            <a:ext cx="287338" cy="144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1692275" y="1268413"/>
            <a:ext cx="287338" cy="144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692275" y="1484313"/>
            <a:ext cx="287338" cy="144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1692275" y="1700213"/>
            <a:ext cx="287338" cy="144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1692275" y="1916113"/>
            <a:ext cx="287338" cy="144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692275" y="2133600"/>
            <a:ext cx="287338" cy="142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1692275" y="2349500"/>
            <a:ext cx="287338" cy="142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1692275" y="2565400"/>
            <a:ext cx="287338" cy="142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692275" y="2781300"/>
            <a:ext cx="287338" cy="142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1692275" y="29972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Rectangle 18"/>
          <p:cNvSpPr>
            <a:spLocks noChangeArrowheads="1"/>
          </p:cNvSpPr>
          <p:nvPr/>
        </p:nvSpPr>
        <p:spPr bwMode="auto">
          <a:xfrm>
            <a:off x="1692275" y="32131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Rectangle 19"/>
          <p:cNvSpPr>
            <a:spLocks noChangeArrowheads="1"/>
          </p:cNvSpPr>
          <p:nvPr/>
        </p:nvSpPr>
        <p:spPr bwMode="auto">
          <a:xfrm>
            <a:off x="1692275" y="34290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1692275" y="36449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1692275" y="38608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Rectangle 22"/>
          <p:cNvSpPr>
            <a:spLocks noChangeArrowheads="1"/>
          </p:cNvSpPr>
          <p:nvPr/>
        </p:nvSpPr>
        <p:spPr bwMode="auto">
          <a:xfrm>
            <a:off x="1692275" y="40767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23"/>
          <p:cNvSpPr>
            <a:spLocks noChangeArrowheads="1"/>
          </p:cNvSpPr>
          <p:nvPr/>
        </p:nvSpPr>
        <p:spPr bwMode="auto">
          <a:xfrm>
            <a:off x="1692275" y="4292600"/>
            <a:ext cx="287338" cy="144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Rectangle 24"/>
          <p:cNvSpPr>
            <a:spLocks noChangeArrowheads="1"/>
          </p:cNvSpPr>
          <p:nvPr/>
        </p:nvSpPr>
        <p:spPr bwMode="auto">
          <a:xfrm>
            <a:off x="2484438" y="1052513"/>
            <a:ext cx="1511300" cy="33845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Oval 25"/>
          <p:cNvSpPr>
            <a:spLocks noChangeArrowheads="1"/>
          </p:cNvSpPr>
          <p:nvPr/>
        </p:nvSpPr>
        <p:spPr bwMode="auto">
          <a:xfrm>
            <a:off x="2555875" y="11255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Oval 26"/>
          <p:cNvSpPr>
            <a:spLocks noChangeArrowheads="1"/>
          </p:cNvSpPr>
          <p:nvPr/>
        </p:nvSpPr>
        <p:spPr bwMode="auto">
          <a:xfrm>
            <a:off x="2555875" y="13414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Oval 27"/>
          <p:cNvSpPr>
            <a:spLocks noChangeArrowheads="1"/>
          </p:cNvSpPr>
          <p:nvPr/>
        </p:nvSpPr>
        <p:spPr bwMode="auto">
          <a:xfrm>
            <a:off x="2555875" y="15573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Oval 28"/>
          <p:cNvSpPr>
            <a:spLocks noChangeArrowheads="1"/>
          </p:cNvSpPr>
          <p:nvPr/>
        </p:nvSpPr>
        <p:spPr bwMode="auto">
          <a:xfrm>
            <a:off x="2555875" y="17732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Oval 29"/>
          <p:cNvSpPr>
            <a:spLocks noChangeArrowheads="1"/>
          </p:cNvSpPr>
          <p:nvPr/>
        </p:nvSpPr>
        <p:spPr bwMode="auto">
          <a:xfrm>
            <a:off x="2555875" y="19891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Oval 30"/>
          <p:cNvSpPr>
            <a:spLocks noChangeArrowheads="1"/>
          </p:cNvSpPr>
          <p:nvPr/>
        </p:nvSpPr>
        <p:spPr bwMode="auto">
          <a:xfrm>
            <a:off x="2555875" y="22050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Oval 31"/>
          <p:cNvSpPr>
            <a:spLocks noChangeArrowheads="1"/>
          </p:cNvSpPr>
          <p:nvPr/>
        </p:nvSpPr>
        <p:spPr bwMode="auto">
          <a:xfrm>
            <a:off x="2555875" y="24209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Oval 32"/>
          <p:cNvSpPr>
            <a:spLocks noChangeArrowheads="1"/>
          </p:cNvSpPr>
          <p:nvPr/>
        </p:nvSpPr>
        <p:spPr bwMode="auto">
          <a:xfrm>
            <a:off x="2555875" y="26368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Oval 33"/>
          <p:cNvSpPr>
            <a:spLocks noChangeArrowheads="1"/>
          </p:cNvSpPr>
          <p:nvPr/>
        </p:nvSpPr>
        <p:spPr bwMode="auto">
          <a:xfrm>
            <a:off x="2555875" y="2852738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Oval 34"/>
          <p:cNvSpPr>
            <a:spLocks noChangeArrowheads="1"/>
          </p:cNvSpPr>
          <p:nvPr/>
        </p:nvSpPr>
        <p:spPr bwMode="auto">
          <a:xfrm>
            <a:off x="2555875" y="3068638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Oval 35"/>
          <p:cNvSpPr>
            <a:spLocks noChangeArrowheads="1"/>
          </p:cNvSpPr>
          <p:nvPr/>
        </p:nvSpPr>
        <p:spPr bwMode="auto">
          <a:xfrm>
            <a:off x="2555875" y="3284538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Oval 36"/>
          <p:cNvSpPr>
            <a:spLocks noChangeArrowheads="1"/>
          </p:cNvSpPr>
          <p:nvPr/>
        </p:nvSpPr>
        <p:spPr bwMode="auto">
          <a:xfrm>
            <a:off x="2555875" y="3500438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Oval 37"/>
          <p:cNvSpPr>
            <a:spLocks noChangeArrowheads="1"/>
          </p:cNvSpPr>
          <p:nvPr/>
        </p:nvSpPr>
        <p:spPr bwMode="auto">
          <a:xfrm>
            <a:off x="2555875" y="3716338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Oval 38"/>
          <p:cNvSpPr>
            <a:spLocks noChangeArrowheads="1"/>
          </p:cNvSpPr>
          <p:nvPr/>
        </p:nvSpPr>
        <p:spPr bwMode="auto">
          <a:xfrm>
            <a:off x="2555875" y="39338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Oval 39"/>
          <p:cNvSpPr>
            <a:spLocks noChangeArrowheads="1"/>
          </p:cNvSpPr>
          <p:nvPr/>
        </p:nvSpPr>
        <p:spPr bwMode="auto">
          <a:xfrm>
            <a:off x="2555875" y="41497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Oval 40"/>
          <p:cNvSpPr>
            <a:spLocks noChangeArrowheads="1"/>
          </p:cNvSpPr>
          <p:nvPr/>
        </p:nvSpPr>
        <p:spPr bwMode="auto">
          <a:xfrm>
            <a:off x="2555875" y="4365625"/>
            <a:ext cx="71438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Rectangle 41"/>
          <p:cNvSpPr>
            <a:spLocks noChangeArrowheads="1"/>
          </p:cNvSpPr>
          <p:nvPr/>
        </p:nvSpPr>
        <p:spPr bwMode="auto">
          <a:xfrm>
            <a:off x="2987675" y="1196975"/>
            <a:ext cx="863600" cy="503238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DC – DC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68 V</a:t>
            </a:r>
          </a:p>
        </p:txBody>
      </p:sp>
      <p:sp>
        <p:nvSpPr>
          <p:cNvPr id="23592" name="Rectangle 42"/>
          <p:cNvSpPr>
            <a:spLocks noChangeArrowheads="1"/>
          </p:cNvSpPr>
          <p:nvPr/>
        </p:nvSpPr>
        <p:spPr bwMode="auto">
          <a:xfrm>
            <a:off x="2987675" y="1989138"/>
            <a:ext cx="8636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  <a:cs typeface="Tahoma" pitchFamily="34" charset="0"/>
              </a:rPr>
              <a:t>DAC</a:t>
            </a:r>
          </a:p>
        </p:txBody>
      </p:sp>
      <p:sp>
        <p:nvSpPr>
          <p:cNvPr id="44" name="Rectangle 43"/>
          <p:cNvSpPr/>
          <p:nvPr/>
        </p:nvSpPr>
        <p:spPr bwMode="auto">
          <a:xfrm rot="5400000">
            <a:off x="2664619" y="2817019"/>
            <a:ext cx="863600" cy="360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Tahoma"/>
                <a:ea typeface="ヒラギノ角ゴ Pro W3" charset="0"/>
                <a:cs typeface="Tahoma"/>
              </a:rPr>
              <a:t>Op-Amp</a:t>
            </a:r>
          </a:p>
        </p:txBody>
      </p:sp>
      <p:sp>
        <p:nvSpPr>
          <p:cNvPr id="45" name="Rectangle 44"/>
          <p:cNvSpPr/>
          <p:nvPr/>
        </p:nvSpPr>
        <p:spPr bwMode="auto">
          <a:xfrm rot="5400000">
            <a:off x="2663825" y="3752851"/>
            <a:ext cx="865187" cy="360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Tahoma"/>
                <a:ea typeface="ヒラギノ角ゴ Pro W3" charset="0"/>
                <a:cs typeface="Tahoma"/>
              </a:rPr>
              <a:t>Op-Amp</a:t>
            </a:r>
          </a:p>
        </p:txBody>
      </p:sp>
      <p:sp>
        <p:nvSpPr>
          <p:cNvPr id="29739" name="TextBox 47"/>
          <p:cNvSpPr txBox="1">
            <a:spLocks noChangeArrowheads="1"/>
          </p:cNvSpPr>
          <p:nvPr/>
        </p:nvSpPr>
        <p:spPr bwMode="auto">
          <a:xfrm>
            <a:off x="1331913" y="5013325"/>
            <a:ext cx="6048375" cy="12144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449263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Same DAQ board can be used with/without HV</a:t>
            </a:r>
          </a:p>
          <a:p>
            <a:pPr marL="449263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Broken HV can be easily replaced</a:t>
            </a:r>
          </a:p>
          <a:p>
            <a:pPr marL="449263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68 V / 200 V generation either on-board or through backplane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19700" y="2276475"/>
            <a:ext cx="1081088" cy="10810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211638" y="1341438"/>
            <a:ext cx="576262" cy="574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211638" y="3573463"/>
            <a:ext cx="576262" cy="5762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443663" y="1341438"/>
            <a:ext cx="576262" cy="574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600" name="Rectangle 52"/>
          <p:cNvSpPr>
            <a:spLocks noChangeArrowheads="1"/>
          </p:cNvSpPr>
          <p:nvPr/>
        </p:nvSpPr>
        <p:spPr bwMode="auto">
          <a:xfrm>
            <a:off x="6948488" y="2997200"/>
            <a:ext cx="576262" cy="158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Rectangle 53"/>
          <p:cNvSpPr>
            <a:spLocks noChangeArrowheads="1"/>
          </p:cNvSpPr>
          <p:nvPr/>
        </p:nvSpPr>
        <p:spPr bwMode="auto">
          <a:xfrm>
            <a:off x="7667625" y="5229225"/>
            <a:ext cx="1296988" cy="1008063"/>
          </a:xfrm>
          <a:prstGeom prst="rect">
            <a:avLst/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DC – DC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68 V</a:t>
            </a:r>
          </a:p>
        </p:txBody>
      </p:sp>
      <p:cxnSp>
        <p:nvCxnSpPr>
          <p:cNvPr id="23602" name="Elbow Connector 55"/>
          <p:cNvCxnSpPr>
            <a:cxnSpLocks noChangeShapeType="1"/>
            <a:stCxn id="23601" idx="0"/>
            <a:endCxn id="23600" idx="3"/>
          </p:cNvCxnSpPr>
          <p:nvPr/>
        </p:nvCxnSpPr>
        <p:spPr bwMode="auto">
          <a:xfrm rot="16200000" flipV="1">
            <a:off x="7200901" y="4113212"/>
            <a:ext cx="1439862" cy="792163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3" name="Elbow Connector 2"/>
          <p:cNvCxnSpPr>
            <a:cxnSpLocks noChangeShapeType="1"/>
            <a:stCxn id="23600" idx="1"/>
            <a:endCxn id="23591" idx="3"/>
          </p:cNvCxnSpPr>
          <p:nvPr/>
        </p:nvCxnSpPr>
        <p:spPr bwMode="auto">
          <a:xfrm rot="10800000">
            <a:off x="3851275" y="1449388"/>
            <a:ext cx="3097213" cy="2339975"/>
          </a:xfrm>
          <a:prstGeom prst="bentConnector3">
            <a:avLst>
              <a:gd name="adj1" fmla="val 636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604" name="Oval 4"/>
          <p:cNvSpPr>
            <a:spLocks noChangeArrowheads="1"/>
          </p:cNvSpPr>
          <p:nvPr/>
        </p:nvSpPr>
        <p:spPr bwMode="auto">
          <a:xfrm>
            <a:off x="5991225" y="37544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Oval 55"/>
          <p:cNvSpPr>
            <a:spLocks noChangeArrowheads="1"/>
          </p:cNvSpPr>
          <p:nvPr/>
        </p:nvSpPr>
        <p:spPr bwMode="auto">
          <a:xfrm>
            <a:off x="6223000" y="37544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606" name="Straight Connector 6"/>
          <p:cNvCxnSpPr>
            <a:cxnSpLocks noChangeShapeType="1"/>
            <a:stCxn id="23605" idx="3"/>
          </p:cNvCxnSpPr>
          <p:nvPr/>
        </p:nvCxnSpPr>
        <p:spPr bwMode="auto">
          <a:xfrm flipH="1">
            <a:off x="6051550" y="3816350"/>
            <a:ext cx="182563" cy="120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ヒラギノ角ゴ Pro W3" pitchFamily="-84" charset="-128"/>
              </a:rPr>
              <a:t>Putting it all together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77033A0D-061E-4851-8EF4-8C7F951E1DD3}" type="slidenum">
              <a:rPr lang="de-DE"/>
              <a:pPr/>
              <a:t>16</a:t>
            </a:fld>
            <a:endParaRPr lang="de-DE"/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2"/>
          <a:srcRect t="29301" b="26770"/>
          <a:stretch>
            <a:fillRect/>
          </a:stretch>
        </p:blipFill>
        <p:spPr bwMode="auto">
          <a:xfrm>
            <a:off x="6442075" y="3500438"/>
            <a:ext cx="25939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268413"/>
            <a:ext cx="2397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6870700" y="858838"/>
            <a:ext cx="1662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latin typeface="Tahoma" pitchFamily="34" charset="0"/>
                <a:cs typeface="Tahoma" pitchFamily="34" charset="0"/>
              </a:rPr>
              <a:t>14 Blades on 7 HE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7089775" y="3284538"/>
            <a:ext cx="1196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latin typeface="Tahoma" pitchFamily="34" charset="0"/>
                <a:cs typeface="Tahoma" pitchFamily="34" charset="0"/>
              </a:rPr>
              <a:t>1 PC on 2 HE</a:t>
            </a:r>
          </a:p>
        </p:txBody>
      </p:sp>
      <p:pic>
        <p:nvPicPr>
          <p:cNvPr id="2458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908050"/>
            <a:ext cx="57658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6388" y="900113"/>
          <a:ext cx="8532812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572"/>
                <a:gridCol w="1512168"/>
                <a:gridCol w="1656184"/>
                <a:gridCol w="1458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DRS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Crates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XEC MPPC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XEC PMT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8672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542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Costs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WaveDREAM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boards @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1084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kCHF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Costs crates @ 2k</a:t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DAQ Interfaces @ 2k</a:t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TRG Interfaces @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2k</a:t>
                      </a:r>
                      <a:br>
                        <a:rPr lang="en-US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PCs @ 2k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280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kCHF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648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ヒラギノ角ゴ Pro W3" pitchFamily="-84" charset="-128"/>
              </a:rPr>
              <a:t>DAQ Cost Estimate</a:t>
            </a:r>
          </a:p>
        </p:txBody>
      </p:sp>
      <p:sp>
        <p:nvSpPr>
          <p:cNvPr id="2564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5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D441B35D-9C9A-45F7-B0E9-D8927C9100C9}" type="slidenum">
              <a:rPr lang="de-DE"/>
              <a:pPr/>
              <a:t>17</a:t>
            </a:fld>
            <a:endParaRPr lang="de-DE"/>
          </a:p>
        </p:txBody>
      </p:sp>
      <p:sp>
        <p:nvSpPr>
          <p:cNvPr id="25652" name="TextBox 7"/>
          <p:cNvSpPr txBox="1">
            <a:spLocks noChangeArrowheads="1"/>
          </p:cNvSpPr>
          <p:nvPr/>
        </p:nvSpPr>
        <p:spPr bwMode="auto">
          <a:xfrm>
            <a:off x="5364163" y="4868863"/>
            <a:ext cx="2371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>
                <a:latin typeface="Symbol" pitchFamily="18" charset="2"/>
              </a:rPr>
              <a:t>S</a:t>
            </a:r>
            <a:r>
              <a:rPr lang="en-US" sz="3200">
                <a:latin typeface="Tahoma" pitchFamily="34" charset="0"/>
                <a:cs typeface="Tahoma" pitchFamily="34" charset="0"/>
              </a:rPr>
              <a:t> 1364 kCHF</a:t>
            </a:r>
          </a:p>
        </p:txBody>
      </p:sp>
      <p:sp>
        <p:nvSpPr>
          <p:cNvPr id="25653" name="TextBox 1"/>
          <p:cNvSpPr txBox="1">
            <a:spLocks noChangeArrowheads="1"/>
          </p:cNvSpPr>
          <p:nvPr/>
        </p:nvSpPr>
        <p:spPr bwMode="auto">
          <a:xfrm>
            <a:off x="395288" y="4941888"/>
            <a:ext cx="47529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>
                <a:latin typeface="Tahoma" pitchFamily="34" charset="0"/>
                <a:cs typeface="Tahoma" pitchFamily="34" charset="0"/>
              </a:rPr>
              <a:t>Cables &amp; connectors excluded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>
                <a:latin typeface="Tahoma" pitchFamily="34" charset="0"/>
                <a:cs typeface="Tahoma" pitchFamily="34" charset="0"/>
              </a:rPr>
              <a:t>WaveDREAM costs based on certain estimations (PCB, assembly, chip costs)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>
                <a:latin typeface="Tahoma" pitchFamily="34" charset="0"/>
                <a:cs typeface="Tahoma" pitchFamily="34" charset="0"/>
              </a:rPr>
              <a:t>DC boards get cheaper w/o preamp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>
                <a:latin typeface="Tahoma" pitchFamily="34" charset="0"/>
                <a:cs typeface="Tahoma" pitchFamily="34" charset="0"/>
              </a:rPr>
              <a:t>Overall cost ~10-20% accuracy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Milestones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2532"/>
          <a:stretch>
            <a:fillRect/>
          </a:stretch>
        </p:blipFill>
        <p:spPr bwMode="auto">
          <a:xfrm>
            <a:off x="2209800" y="1524000"/>
            <a:ext cx="4648200" cy="47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 bwMode="auto">
          <a:xfrm>
            <a:off x="1676400" y="1524000"/>
            <a:ext cx="228600" cy="22098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676400" y="3733800"/>
            <a:ext cx="228600" cy="22098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PSI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Pisa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724400" y="1143000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1143000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1143000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148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2013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2014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2015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Stima dei costi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4953000"/>
          </a:xfrm>
        </p:spPr>
        <p:txBody>
          <a:bodyPr/>
          <a:lstStyle/>
          <a:p>
            <a:r>
              <a:rPr lang="it-IT" sz="2000" dirty="0" smtClean="0">
                <a:solidFill>
                  <a:srgbClr val="FF0000"/>
                </a:solidFill>
              </a:rPr>
              <a:t>Scheda trigger, costo unitario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Circuito stampato + montaggio componenti        200 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FPGA                                                               1000 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Memoria associativa                                          200 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PLL                                                                    150 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DC/DC                                                               100 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EEPROM                                                             50 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Passivi                                                               100 E</a:t>
            </a:r>
          </a:p>
          <a:p>
            <a:pPr lvl="1">
              <a:buNone/>
            </a:pPr>
            <a:r>
              <a:rPr lang="it-IT" sz="1800" dirty="0" smtClean="0"/>
              <a:t>                                                                           1800 E x 50  = 90 kE</a:t>
            </a:r>
          </a:p>
          <a:p>
            <a:r>
              <a:rPr lang="it-IT" sz="2200" dirty="0" smtClean="0">
                <a:solidFill>
                  <a:srgbClr val="FF0000"/>
                </a:solidFill>
              </a:rPr>
              <a:t>Distribuzione CLK</a:t>
            </a:r>
            <a:endParaRPr lang="it-IT" sz="2200" dirty="0" smtClean="0"/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Schede ancillary (cristallo + fan-out LVDS)        5 kE</a:t>
            </a:r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Cavi schermati a basso skew                               5 kE</a:t>
            </a:r>
          </a:p>
          <a:p>
            <a:pPr lvl="1"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                                                                              10 kE</a:t>
            </a:r>
          </a:p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 </a:t>
            </a:r>
            <a:r>
              <a:rPr lang="it-IT" sz="2000" dirty="0" smtClean="0">
                <a:solidFill>
                  <a:srgbClr val="FF0000"/>
                </a:solidFill>
              </a:rPr>
              <a:t>Tot. 100 kE</a:t>
            </a:r>
          </a:p>
          <a:p>
            <a:pPr lvl="1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     </a:t>
            </a:r>
            <a:r>
              <a:rPr lang="it-IT" sz="1800" dirty="0" smtClean="0">
                <a:solidFill>
                  <a:srgbClr val="0000FF"/>
                </a:solidFill>
              </a:rPr>
              <a:t>30 kE (2013)</a:t>
            </a:r>
          </a:p>
          <a:p>
            <a:pPr lvl="1"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     70 kE (2014)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Elettronica per MEG2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867400" y="3505200"/>
            <a:ext cx="1219200" cy="0"/>
          </a:xfrm>
          <a:prstGeom prst="line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867400" y="4953000"/>
            <a:ext cx="1219200" cy="0"/>
          </a:xfrm>
          <a:prstGeom prst="line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 err="1" smtClean="0"/>
              <a:t>attuale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1816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GB" sz="2400" kern="1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</a:rPr>
              <a:t>funzioni</a:t>
            </a:r>
            <a:r>
              <a:rPr lang="en-US" sz="2400" kern="1200" dirty="0" smtClean="0">
                <a:solidFill>
                  <a:srgbClr val="FF0000"/>
                </a:solidFill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</a:rPr>
              <a:t>di</a:t>
            </a:r>
            <a:r>
              <a:rPr lang="en-US" sz="2400" kern="1200" dirty="0" smtClean="0">
                <a:solidFill>
                  <a:srgbClr val="FF0000"/>
                </a:solidFill>
              </a:rPr>
              <a:t> DAQ e trigger separate</a:t>
            </a:r>
            <a:endParaRPr lang="en-US" sz="1800" kern="1200" dirty="0" smtClean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GB" sz="2000" kern="1200" dirty="0" smtClean="0">
                <a:solidFill>
                  <a:srgbClr val="FF0000"/>
                </a:solidFill>
              </a:rPr>
              <a:t> DAQ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schede</a:t>
            </a:r>
            <a:r>
              <a:rPr lang="en-GB" sz="1800" kern="1200" dirty="0" smtClean="0">
                <a:solidFill>
                  <a:srgbClr val="0000FF"/>
                </a:solidFill>
              </a:rPr>
              <a:t> DRS </a:t>
            </a:r>
            <a:r>
              <a:rPr lang="en-GB" sz="1800" kern="1200" dirty="0" smtClean="0">
                <a:solidFill>
                  <a:srgbClr val="00B050"/>
                </a:solidFill>
              </a:rPr>
              <a:t>(WFD @ 1.6 (0.8) GS/s, BW = 200 MHz) 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tot.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canali</a:t>
            </a:r>
            <a:r>
              <a:rPr lang="en-GB" sz="1800" kern="1200" dirty="0" smtClean="0">
                <a:solidFill>
                  <a:srgbClr val="0000FF"/>
                </a:solidFill>
              </a:rPr>
              <a:t> : </a:t>
            </a:r>
            <a:r>
              <a:rPr lang="en-GB" sz="1800" kern="1200" dirty="0" smtClean="0">
                <a:solidFill>
                  <a:srgbClr val="00B050"/>
                </a:solidFill>
              </a:rPr>
              <a:t>900 (XEC) + 128 (TC) + 1700 (DC) + 30 (aux) 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occupazione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5 crate standard VME64x 6U</a:t>
            </a:r>
          </a:p>
          <a:p>
            <a:pPr marL="0" indent="0">
              <a:spcBef>
                <a:spcPct val="0"/>
              </a:spcBef>
            </a:pPr>
            <a:r>
              <a:rPr lang="en-GB" sz="2200" kern="1200" dirty="0" smtClean="0">
                <a:solidFill>
                  <a:srgbClr val="FF0000"/>
                </a:solidFill>
              </a:rPr>
              <a:t> trigger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schede</a:t>
            </a:r>
            <a:r>
              <a:rPr lang="en-GB" sz="1800" kern="1200" dirty="0" smtClean="0">
                <a:solidFill>
                  <a:srgbClr val="0000FF"/>
                </a:solidFill>
              </a:rPr>
              <a:t> Type1 </a:t>
            </a:r>
            <a:r>
              <a:rPr lang="en-GB" sz="1800" kern="1200" dirty="0" smtClean="0">
                <a:solidFill>
                  <a:srgbClr val="00B050"/>
                </a:solidFill>
              </a:rPr>
              <a:t>(WFD 100 MHz + FPGA)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     “      Type2 </a:t>
            </a:r>
            <a:r>
              <a:rPr lang="en-GB" sz="1800" kern="1200" dirty="0" smtClean="0">
                <a:solidFill>
                  <a:srgbClr val="00B050"/>
                </a:solidFill>
              </a:rPr>
              <a:t>(</a:t>
            </a:r>
            <a:r>
              <a:rPr lang="en-GB" sz="1800" kern="1200" dirty="0" err="1" smtClean="0">
                <a:solidFill>
                  <a:srgbClr val="00B050"/>
                </a:solidFill>
              </a:rPr>
              <a:t>deserializzatori+FPGA</a:t>
            </a:r>
            <a:r>
              <a:rPr lang="en-GB" sz="1800" kern="1200" dirty="0" smtClean="0">
                <a:solidFill>
                  <a:srgbClr val="00B050"/>
                </a:solidFill>
              </a:rPr>
              <a:t>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     “      Type3 </a:t>
            </a:r>
            <a:r>
              <a:rPr lang="en-GB" sz="1800" kern="1200" dirty="0" smtClean="0">
                <a:solidFill>
                  <a:srgbClr val="00B050"/>
                </a:solidFill>
              </a:rPr>
              <a:t>(WFD 100 MHz)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     “      ancillary </a:t>
            </a:r>
            <a:r>
              <a:rPr lang="en-GB" sz="1800" kern="1200" dirty="0" smtClean="0">
                <a:solidFill>
                  <a:srgbClr val="00B050"/>
                </a:solidFill>
              </a:rPr>
              <a:t>(</a:t>
            </a:r>
            <a:r>
              <a:rPr lang="en-GB" sz="1800" kern="1200" dirty="0" err="1" smtClean="0">
                <a:solidFill>
                  <a:srgbClr val="00B050"/>
                </a:solidFill>
              </a:rPr>
              <a:t>distribuzione</a:t>
            </a:r>
            <a:r>
              <a:rPr lang="en-GB" sz="1800" kern="1200" dirty="0" smtClean="0">
                <a:solidFill>
                  <a:srgbClr val="00B050"/>
                </a:solidFill>
              </a:rPr>
              <a:t> CLK e </a:t>
            </a:r>
            <a:r>
              <a:rPr lang="en-GB" sz="1800" kern="1200" dirty="0" err="1" smtClean="0">
                <a:solidFill>
                  <a:srgbClr val="00B050"/>
                </a:solidFill>
              </a:rPr>
              <a:t>segnali</a:t>
            </a:r>
            <a:r>
              <a:rPr lang="en-GB" sz="1800" kern="1200" dirty="0" smtClean="0">
                <a:solidFill>
                  <a:srgbClr val="00B050"/>
                </a:solidFill>
              </a:rPr>
              <a:t> </a:t>
            </a:r>
            <a:r>
              <a:rPr lang="en-GB" sz="1800" kern="1200" dirty="0" err="1" smtClean="0">
                <a:solidFill>
                  <a:srgbClr val="00B050"/>
                </a:solidFill>
              </a:rPr>
              <a:t>di</a:t>
            </a:r>
            <a:r>
              <a:rPr lang="en-GB" sz="1800" kern="1200" dirty="0" smtClean="0">
                <a:solidFill>
                  <a:srgbClr val="00B050"/>
                </a:solidFill>
              </a:rPr>
              <a:t> </a:t>
            </a:r>
            <a:r>
              <a:rPr lang="en-GB" sz="1800" kern="1200" dirty="0" err="1" smtClean="0">
                <a:solidFill>
                  <a:srgbClr val="00B050"/>
                </a:solidFill>
              </a:rPr>
              <a:t>controllo</a:t>
            </a:r>
            <a:r>
              <a:rPr lang="en-GB" sz="1800" kern="1200" dirty="0" smtClean="0">
                <a:solidFill>
                  <a:srgbClr val="00B050"/>
                </a:solidFill>
              </a:rPr>
              <a:t>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occupazione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3 crate VME64x 6U + 1 crate 9U</a:t>
            </a:r>
          </a:p>
          <a:p>
            <a:pPr marL="0" indent="0">
              <a:spcBef>
                <a:spcPct val="0"/>
              </a:spcBef>
            </a:pPr>
            <a:r>
              <a:rPr lang="en-GB" sz="2200" kern="1200" dirty="0" smtClean="0">
                <a:solidFill>
                  <a:srgbClr val="FF0000"/>
                </a:solidFill>
              </a:rPr>
              <a:t> splitter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uscite</a:t>
            </a: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smtClean="0">
                <a:solidFill>
                  <a:srgbClr val="00B050"/>
                </a:solidFill>
              </a:rPr>
              <a:t>1:1 high BW per DRS, 1:1 e 4:1 low BW per trigger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occupazione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4 crate 6U </a:t>
            </a:r>
          </a:p>
          <a:p>
            <a:pPr marL="0" indent="0">
              <a:spcBef>
                <a:spcPct val="0"/>
              </a:spcBef>
            </a:pPr>
            <a:r>
              <a:rPr lang="en-GB" sz="2200" kern="1200" dirty="0" smtClean="0">
                <a:solidFill>
                  <a:srgbClr val="FF0000"/>
                </a:solidFill>
              </a:rPr>
              <a:t> </a:t>
            </a:r>
            <a:r>
              <a:rPr lang="en-GB" sz="2200" kern="1200" dirty="0" err="1" smtClean="0">
                <a:solidFill>
                  <a:srgbClr val="FF0000"/>
                </a:solidFill>
              </a:rPr>
              <a:t>Previsione</a:t>
            </a:r>
            <a:r>
              <a:rPr lang="en-GB" sz="2200" kern="1200" dirty="0" smtClean="0">
                <a:solidFill>
                  <a:srgbClr val="FF0000"/>
                </a:solidFill>
              </a:rPr>
              <a:t> per </a:t>
            </a:r>
            <a:r>
              <a:rPr lang="en-GB" sz="2200" kern="1200" dirty="0" err="1" smtClean="0">
                <a:solidFill>
                  <a:srgbClr val="FF0000"/>
                </a:solidFill>
              </a:rPr>
              <a:t>l’upgrade</a:t>
            </a:r>
            <a:endParaRPr lang="en-GB" sz="2200" kern="1200" dirty="0" smtClean="0">
              <a:solidFill>
                <a:srgbClr val="FF0000"/>
              </a:solidFill>
            </a:endParaRP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canali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3000(DC) + </a:t>
            </a:r>
            <a:r>
              <a:rPr lang="en-GB" sz="1800" kern="1200" dirty="0" smtClean="0">
                <a:solidFill>
                  <a:srgbClr val="00B050"/>
                </a:solidFill>
              </a:rPr>
              <a:t>2600(XEC</a:t>
            </a:r>
            <a:r>
              <a:rPr lang="en-GB" sz="1800" kern="1200" dirty="0" smtClean="0">
                <a:solidFill>
                  <a:srgbClr val="00B050"/>
                </a:solidFill>
              </a:rPr>
              <a:t>) + </a:t>
            </a:r>
            <a:r>
              <a:rPr lang="en-GB" sz="1800" kern="1200" dirty="0" smtClean="0">
                <a:solidFill>
                  <a:srgbClr val="00B050"/>
                </a:solidFill>
              </a:rPr>
              <a:t>1200(TC</a:t>
            </a:r>
            <a:r>
              <a:rPr lang="en-GB" sz="1800" kern="1200" dirty="0" smtClean="0">
                <a:solidFill>
                  <a:srgbClr val="00B050"/>
                </a:solidFill>
              </a:rPr>
              <a:t>) </a:t>
            </a:r>
            <a:r>
              <a:rPr lang="en-GB" sz="1800" kern="12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GB" sz="1800" kern="1200" dirty="0" err="1" smtClean="0">
                <a:solidFill>
                  <a:srgbClr val="FF0000"/>
                </a:solidFill>
                <a:sym typeface="Wingdings" pitchFamily="2" charset="2"/>
              </a:rPr>
              <a:t>spazio</a:t>
            </a:r>
            <a:r>
              <a:rPr lang="en-GB" sz="1800" kern="1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kern="1200" dirty="0" err="1" smtClean="0">
                <a:solidFill>
                  <a:srgbClr val="FF0000"/>
                </a:solidFill>
                <a:sym typeface="Wingdings" pitchFamily="2" charset="2"/>
              </a:rPr>
              <a:t>insufficiente</a:t>
            </a:r>
            <a:endParaRPr lang="en-GB" sz="1800" kern="1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  <a:sym typeface="Wingdings" pitchFamily="2" charset="2"/>
              </a:rPr>
              <a:t>necessaria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BW </a:t>
            </a:r>
            <a:r>
              <a:rPr lang="en-GB" sz="1800" kern="1200" dirty="0" err="1" smtClean="0">
                <a:solidFill>
                  <a:srgbClr val="0000FF"/>
                </a:solidFill>
                <a:sym typeface="Wingdings" pitchFamily="2" charset="2"/>
              </a:rPr>
              <a:t>piu`larga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 (</a:t>
            </a:r>
            <a:r>
              <a:rPr lang="en-GB" sz="1800" kern="1200" dirty="0" err="1" smtClean="0">
                <a:solidFill>
                  <a:srgbClr val="0000FF"/>
                </a:solidFill>
                <a:sym typeface="Wingdings" pitchFamily="2" charset="2"/>
              </a:rPr>
              <a:t>risetime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MPPC 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+ DC cluster timing)</a:t>
            </a:r>
            <a:r>
              <a:rPr lang="en-GB" sz="1800" kern="1200" dirty="0" smtClean="0">
                <a:solidFill>
                  <a:srgbClr val="0000FF"/>
                </a:solidFill>
              </a:rPr>
              <a:t>            </a:t>
            </a:r>
            <a:r>
              <a:rPr lang="en-GB" sz="1800" kern="12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trigger concentrator hardware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Disegno schede                                 0.5 FTE  2013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Costruzione prototipi e test            1     FTE 2013/2014        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Costruzione finale                            0.5  FTE 2014/2015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Sviluppo firmware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Algoritmi                                          </a:t>
            </a:r>
            <a:r>
              <a:rPr lang="it-IT" smtClean="0"/>
              <a:t>0.5    FTE  </a:t>
            </a:r>
            <a:r>
              <a:rPr lang="it-IT" dirty="0" smtClean="0"/>
              <a:t>2013/2014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Protocollo master-slave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Backplane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?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manpower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fld id="{EC493CC7-2DDD-47F5-9538-DA0D4EDA4B77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>
          <a:xfrm>
            <a:off x="306388" y="836613"/>
            <a:ext cx="8532812" cy="5653087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New DAQ &amp; Trigger system is capable to fulfill our requirements for a MEG upgrade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endParaRPr lang="en-US" smtClean="0">
              <a:latin typeface="Tahoma" pitchFamily="34" charset="0"/>
              <a:ea typeface="ヒラギノ角ゴ Pro W3" pitchFamily="-84" charset="-128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This is a NEW system build from ground up, but relying on proven technologies and ten years of experience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endParaRPr lang="en-US" smtClean="0">
              <a:latin typeface="Tahoma" pitchFamily="34" charset="0"/>
              <a:ea typeface="MS PGothic" pitchFamily="34" charset="-128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New DRS4 timing calibration indicates improvement 35 ps → 9 ps</a:t>
            </a:r>
            <a:br>
              <a:rPr lang="en-US" smtClean="0">
                <a:latin typeface="Tahoma" pitchFamily="34" charset="0"/>
                <a:ea typeface="ヒラギノ角ゴ Pro W3" pitchFamily="-84" charset="-128"/>
              </a:rPr>
            </a:br>
            <a:r>
              <a:rPr lang="en-US" smtClean="0">
                <a:latin typeface="Tahoma" pitchFamily="34" charset="0"/>
                <a:ea typeface="ヒラギノ角ゴ Pro W3" pitchFamily="-84" charset="-128"/>
              </a:rPr>
              <a:t>(to be confirmed in next weeks)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endParaRPr lang="en-US" smtClean="0">
              <a:latin typeface="Tahoma" pitchFamily="34" charset="0"/>
              <a:ea typeface="ヒラギノ角ゴ Pro W3" pitchFamily="-84" charset="-128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Total cost ~1.3 MCHF (PSI laboratory budget + REQUIP grant + ???)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endParaRPr lang="en-US" smtClean="0">
              <a:latin typeface="Tahoma" pitchFamily="34" charset="0"/>
              <a:ea typeface="ヒラギノ角ゴ Pro W3" pitchFamily="-84" charset="-128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latin typeface="Tahoma" pitchFamily="34" charset="0"/>
                <a:ea typeface="ヒラギノ角ゴ Pro W3" pitchFamily="-84" charset="-128"/>
              </a:rPr>
              <a:t>Schedule:</a:t>
            </a:r>
          </a:p>
          <a:p>
            <a:pPr marL="465138" lvl="1" indent="-28575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WaveDREAM HW ready spring 2013 (delay because of pre-amplifier redesign)</a:t>
            </a:r>
          </a:p>
          <a:p>
            <a:pPr marL="465138" lvl="1" indent="-28575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First firmware framework summer of 2013 → board available for tests</a:t>
            </a:r>
          </a:p>
          <a:p>
            <a:pPr marL="465138" lvl="1" indent="-28575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Concentrator boards &amp; crates design in 2013/14</a:t>
            </a:r>
          </a:p>
          <a:p>
            <a:pPr marL="465138" lvl="1" indent="-28575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mtClean="0">
                <a:latin typeface="Tahoma" pitchFamily="34" charset="0"/>
                <a:ea typeface="MS PGothic" pitchFamily="34" charset="-128"/>
              </a:rPr>
              <a:t>Production 2014, commissioning in 2015</a:t>
            </a:r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smtClean="0">
                <a:latin typeface="Tahoma" pitchFamily="34" charset="0"/>
                <a:ea typeface="ヒラギノ角ゴ Pro W3" pitchFamily="-84" charset="-128"/>
              </a:rPr>
              <a:t>Conclusions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8C3FCF4F-20DD-4E5C-BC97-4B91C89CEFD1}" type="slidenum">
              <a:rPr lang="de-DE"/>
              <a:pPr/>
              <a:t>21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306388" y="900113"/>
            <a:ext cx="8532812" cy="56530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a typeface="ヒラギノ角ゴ Pro W3" pitchFamily="-84" charset="-128"/>
              </a:rPr>
              <a:t>Will it fit?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Extending current electronics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8F984B43-B4F2-42F7-8EB7-580BB7FF8116}" type="slidenum">
              <a:rPr lang="de-DE"/>
              <a:pPr/>
              <a:t>3</a:t>
            </a:fld>
            <a:endParaRPr lang="de-DE"/>
          </a:p>
        </p:txBody>
      </p:sp>
      <p:pic>
        <p:nvPicPr>
          <p:cNvPr id="14342" name="Picture 6" descr="Screen Shot 2012-03-19 at 12.04.40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76700"/>
            <a:ext cx="25923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21"/>
          <p:cNvGrpSpPr>
            <a:grpSpLocks/>
          </p:cNvGrpSpPr>
          <p:nvPr/>
        </p:nvGrpSpPr>
        <p:grpSpPr bwMode="auto">
          <a:xfrm>
            <a:off x="304800" y="1341438"/>
            <a:ext cx="8077200" cy="2663825"/>
            <a:chOff x="304801" y="1340768"/>
            <a:chExt cx="8077512" cy="2664296"/>
          </a:xfrm>
        </p:grpSpPr>
        <p:pic>
          <p:nvPicPr>
            <p:cNvPr id="14345" name="Picture 7" descr="Screen Shot 2012-03-19 at 12.04.40 .png"/>
            <p:cNvPicPr>
              <a:picLocks noChangeAspect="1"/>
            </p:cNvPicPr>
            <p:nvPr/>
          </p:nvPicPr>
          <p:blipFill>
            <a:blip r:embed="rId2"/>
            <a:srcRect r="20535"/>
            <a:stretch>
              <a:fillRect/>
            </a:stretch>
          </p:blipFill>
          <p:spPr bwMode="auto">
            <a:xfrm>
              <a:off x="304801" y="1340768"/>
              <a:ext cx="134467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8" descr="Screen Shot 2012-03-19 at 12.04.40 .png"/>
            <p:cNvPicPr>
              <a:picLocks noChangeAspect="1"/>
            </p:cNvPicPr>
            <p:nvPr/>
          </p:nvPicPr>
          <p:blipFill>
            <a:blip r:embed="rId2"/>
            <a:srcRect r="20535"/>
            <a:stretch>
              <a:fillRect/>
            </a:stretch>
          </p:blipFill>
          <p:spPr bwMode="auto">
            <a:xfrm>
              <a:off x="1691680" y="1340768"/>
              <a:ext cx="134467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9" descr="Screen Shot 2012-03-19 at 12.04.40 .png"/>
            <p:cNvPicPr>
              <a:picLocks noChangeAspect="1"/>
            </p:cNvPicPr>
            <p:nvPr/>
          </p:nvPicPr>
          <p:blipFill>
            <a:blip r:embed="rId2"/>
            <a:srcRect r="20535"/>
            <a:stretch>
              <a:fillRect/>
            </a:stretch>
          </p:blipFill>
          <p:spPr bwMode="auto">
            <a:xfrm>
              <a:off x="3078559" y="1340768"/>
              <a:ext cx="134467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0" descr="Screen Shot 2012-03-19 at 12.04.40 .png"/>
            <p:cNvPicPr>
              <a:picLocks noChangeAspect="1"/>
            </p:cNvPicPr>
            <p:nvPr/>
          </p:nvPicPr>
          <p:blipFill>
            <a:blip r:embed="rId2"/>
            <a:srcRect r="20535"/>
            <a:stretch>
              <a:fillRect/>
            </a:stretch>
          </p:blipFill>
          <p:spPr bwMode="auto">
            <a:xfrm>
              <a:off x="4465438" y="1340768"/>
              <a:ext cx="134467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1" descr="Screen Shot 2012-03-19 at 12.04.40 .png"/>
            <p:cNvPicPr>
              <a:picLocks noChangeAspect="1"/>
            </p:cNvPicPr>
            <p:nvPr/>
          </p:nvPicPr>
          <p:blipFill>
            <a:blip r:embed="rId2"/>
            <a:srcRect r="20535"/>
            <a:stretch>
              <a:fillRect/>
            </a:stretch>
          </p:blipFill>
          <p:spPr bwMode="auto">
            <a:xfrm>
              <a:off x="5852317" y="1340768"/>
              <a:ext cx="134467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creen Shot 2012-03-19 at 12.04.40 .png"/>
            <p:cNvPicPr>
              <a:picLocks noChangeAspect="1"/>
            </p:cNvPicPr>
            <p:nvPr/>
          </p:nvPicPr>
          <p:blipFill>
            <a:blip r:embed="rId3"/>
            <a:srcRect r="-3493"/>
            <a:stretch>
              <a:fillRect/>
            </a:stretch>
          </p:blipFill>
          <p:spPr bwMode="auto">
            <a:xfrm>
              <a:off x="7668344" y="1340768"/>
              <a:ext cx="353929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creen Shot 2012-03-19 at 12.04.40 .png"/>
            <p:cNvPicPr>
              <a:picLocks noChangeAspect="1"/>
            </p:cNvPicPr>
            <p:nvPr/>
          </p:nvPicPr>
          <p:blipFill>
            <a:blip r:embed="rId3"/>
            <a:srcRect r="-3493"/>
            <a:stretch>
              <a:fillRect/>
            </a:stretch>
          </p:blipFill>
          <p:spPr bwMode="auto">
            <a:xfrm>
              <a:off x="8028384" y="1340768"/>
              <a:ext cx="353929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Right Brace 15"/>
            <p:cNvSpPr>
              <a:spLocks/>
            </p:cNvSpPr>
            <p:nvPr/>
          </p:nvSpPr>
          <p:spPr bwMode="auto">
            <a:xfrm rot="-5400000">
              <a:off x="1367644" y="2888940"/>
              <a:ext cx="216024" cy="2016224"/>
            </a:xfrm>
            <a:prstGeom prst="rightBrace">
              <a:avLst>
                <a:gd name="adj1" fmla="val 5971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Right Brace 16"/>
            <p:cNvSpPr>
              <a:spLocks/>
            </p:cNvSpPr>
            <p:nvPr/>
          </p:nvSpPr>
          <p:spPr bwMode="auto">
            <a:xfrm rot="-5400000">
              <a:off x="2627784" y="3717032"/>
              <a:ext cx="216024" cy="360040"/>
            </a:xfrm>
            <a:prstGeom prst="rightBrace">
              <a:avLst>
                <a:gd name="adj1" fmla="val 5973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354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1475656" y="3068960"/>
              <a:ext cx="2232248" cy="64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355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2771800" y="2996952"/>
              <a:ext cx="4896544" cy="7200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860800"/>
            <a:ext cx="4824413" cy="2162175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marL="449263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Book Antiqua" pitchFamily="18" charset="0"/>
                <a:ea typeface="+mn-ea"/>
                <a:cs typeface="Tahoma"/>
              </a:rPr>
              <a:t>XEC part would require 4-5 times rack space (excluding HV for MPPCs)</a:t>
            </a:r>
          </a:p>
          <a:p>
            <a:pPr marL="449263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Book Antiqua" pitchFamily="18" charset="0"/>
                <a:ea typeface="+mn-ea"/>
                <a:cs typeface="Tahoma"/>
              </a:rPr>
              <a:t>Trigger latency would increase due to longer cables</a:t>
            </a:r>
          </a:p>
          <a:p>
            <a:pPr marL="449263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Book Antiqua" pitchFamily="18" charset="0"/>
                <a:ea typeface="+mn-ea"/>
                <a:cs typeface="Tahoma"/>
              </a:rPr>
              <a:t>DC part needs upgrade from 200 MHz to 1 GHz</a:t>
            </a:r>
          </a:p>
          <a:p>
            <a:pPr marL="449263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Book Antiqua" pitchFamily="18" charset="0"/>
                <a:ea typeface="+mn-ea"/>
                <a:cs typeface="Tahoma"/>
              </a:rPr>
              <a:t>PSI VME board is at end of life (some parts are not produced any more)</a:t>
            </a:r>
          </a:p>
          <a:p>
            <a:pPr marL="449263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Book Antiqua" pitchFamily="18" charset="0"/>
                <a:ea typeface="+mn-ea"/>
                <a:cs typeface="Tahoma"/>
              </a:rPr>
              <a:t>Estimated cost: 3 MCHF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proposto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4953000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>Ogni crate ospita: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</a:rPr>
              <a:t>16 schede “integrate” DAQ+trigger (WaveDREAM)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formato Euro-Card 3U (custom backplane per handshaking segnali controllo)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front-end con amplificazione a 2 stadi, BW &gt; 700 MHz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Chip </a:t>
            </a:r>
            <a:r>
              <a:rPr lang="it-IT" sz="1800" dirty="0" smtClean="0">
                <a:latin typeface="Book Antiqua" pitchFamily="18" charset="0"/>
              </a:rPr>
              <a:t>DRS4/5 </a:t>
            </a:r>
            <a:r>
              <a:rPr lang="it-IT" sz="1800" dirty="0" smtClean="0">
                <a:latin typeface="Book Antiqua" pitchFamily="18" charset="0"/>
              </a:rPr>
              <a:t>per campionamento @1.6 GS/s + PLL per sincronizzazione CLK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ADC 12-bit seriale @ 80 MS/s  </a:t>
            </a:r>
            <a:r>
              <a:rPr lang="it-IT" sz="1800" dirty="0" smtClean="0">
                <a:latin typeface="Book Antiqua" pitchFamily="18" charset="0"/>
                <a:sym typeface="Wingdings" pitchFamily="2" charset="2"/>
              </a:rPr>
              <a:t> campionamento segnali (limitati in banda) per </a:t>
            </a:r>
            <a:r>
              <a:rPr lang="it-IT" sz="1800" dirty="0" smtClean="0">
                <a:latin typeface="Book Antiqua" pitchFamily="18" charset="0"/>
              </a:rPr>
              <a:t>trigger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comparatori veloci                     </a:t>
            </a:r>
            <a:r>
              <a:rPr lang="it-IT" sz="1800" dirty="0" smtClean="0">
                <a:latin typeface="Book Antiqua" pitchFamily="18" charset="0"/>
                <a:sym typeface="Wingdings" pitchFamily="2" charset="2"/>
              </a:rPr>
              <a:t> </a:t>
            </a:r>
            <a:r>
              <a:rPr lang="it-IT" sz="1800" dirty="0" smtClean="0">
                <a:latin typeface="Book Antiqua" pitchFamily="18" charset="0"/>
              </a:rPr>
              <a:t>timing per trigger 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FPGA Spartan6 (con Gbit link per trasmissione dati via GTP)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implementazione stessi algoritmi di ricostruzione su schede “Type1” 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</a:rPr>
              <a:t>1 DAQ “concentrator” board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ricezione bus dati da 16 schede sullo stesso crate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invio a PC mediante socket ethernet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</a:rPr>
              <a:t>1 trigger  board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1 FPGA Virtex6 e implementazione algoritmi “Type2”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1 chip di memoria associativa per pattern recognition di tracce </a:t>
            </a:r>
          </a:p>
          <a:p>
            <a:pPr lvl="2"/>
            <a:r>
              <a:rPr lang="it-IT" sz="1800" dirty="0" smtClean="0">
                <a:latin typeface="Book Antiqua" pitchFamily="18" charset="0"/>
              </a:rPr>
              <a:t>trasmissione a scheda “concentrator” master via transceiver GTX</a:t>
            </a:r>
          </a:p>
          <a:p>
            <a:pPr lvl="2"/>
            <a:endParaRPr lang="it-IT" sz="1800" dirty="0" smtClean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7" r="11"/>
          <a:stretch>
            <a:fillRect/>
          </a:stretch>
        </p:blipFill>
        <p:spPr>
          <a:xfrm>
            <a:off x="1589088" y="900113"/>
            <a:ext cx="3270250" cy="5653087"/>
          </a:xfrm>
        </p:spPr>
      </p:pic>
      <p:pic>
        <p:nvPicPr>
          <p:cNvPr id="1536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692150"/>
            <a:ext cx="19129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Old vs. New DAQ layout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FCF1B9D8-F85A-4841-BB0F-0ACA4700564A}" type="slidenum">
              <a:rPr lang="de-DE"/>
              <a:pPr/>
              <a:t>5</a:t>
            </a:fld>
            <a:endParaRPr lang="de-DE"/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 rot="-5400000">
            <a:off x="2855913" y="5648325"/>
            <a:ext cx="895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640 channels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 rot="-5400000">
            <a:off x="6528594" y="5647532"/>
            <a:ext cx="8953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256 channels</a:t>
            </a:r>
          </a:p>
        </p:txBody>
      </p:sp>
      <p:sp>
        <p:nvSpPr>
          <p:cNvPr id="15369" name="Right Arrow 8"/>
          <p:cNvSpPr>
            <a:spLocks noChangeArrowheads="1"/>
          </p:cNvSpPr>
          <p:nvPr/>
        </p:nvSpPr>
        <p:spPr bwMode="auto">
          <a:xfrm>
            <a:off x="4284663" y="3500438"/>
            <a:ext cx="936625" cy="431800"/>
          </a:xfrm>
          <a:prstGeom prst="rightArrow">
            <a:avLst>
              <a:gd name="adj1" fmla="val 50000"/>
              <a:gd name="adj2" fmla="val 500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306388" y="900113"/>
            <a:ext cx="8532812" cy="5653087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sz="2000" b="1" dirty="0" smtClean="0">
                <a:ea typeface="ヒラギノ角ゴ Pro W3" pitchFamily="-84" charset="-128"/>
              </a:rPr>
              <a:t>Integrate HV, DRS and trigger on same board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Digitize all inputs continuously</a:t>
            </a:r>
            <a:br>
              <a:rPr lang="en-US" sz="2000" dirty="0" smtClean="0">
                <a:ea typeface="MS PGothic" pitchFamily="34" charset="-128"/>
              </a:rPr>
            </a:br>
            <a:r>
              <a:rPr lang="en-US" sz="2000" dirty="0" smtClean="0">
                <a:ea typeface="MS PGothic" pitchFamily="34" charset="-128"/>
              </a:rPr>
              <a:t>with 85 MHz/12 bit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Upon trigger, read DRS through</a:t>
            </a:r>
            <a:br>
              <a:rPr lang="en-US" sz="2000" dirty="0" smtClean="0">
                <a:ea typeface="MS PGothic" pitchFamily="34" charset="-128"/>
              </a:rPr>
            </a:br>
            <a:r>
              <a:rPr lang="en-US" sz="2000" dirty="0" smtClean="0">
                <a:ea typeface="MS PGothic" pitchFamily="34" charset="-128"/>
              </a:rPr>
              <a:t>same ADC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Put </a:t>
            </a:r>
            <a:r>
              <a:rPr lang="en-US" sz="2000" dirty="0" smtClean="0">
                <a:ea typeface="MS PGothic" pitchFamily="34" charset="-128"/>
              </a:rPr>
              <a:t>MPPC </a:t>
            </a:r>
            <a:r>
              <a:rPr lang="en-US" sz="2000" dirty="0" smtClean="0">
                <a:ea typeface="MS PGothic" pitchFamily="34" charset="-128"/>
              </a:rPr>
              <a:t>HV (70-210V) on boards</a:t>
            </a: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sz="2000" dirty="0" smtClean="0">
              <a:ea typeface="ヒラギノ角ゴ Pro W3" pitchFamily="-84" charset="-128"/>
            </a:endParaRP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ea typeface="ヒラギノ角ゴ Pro W3" pitchFamily="-84" charset="-128"/>
              </a:rPr>
              <a:t>Go away from VME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Higher density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Cheaper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Faster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>
              <a:ea typeface="MS PGothic" pitchFamily="34" charset="-128"/>
            </a:endParaRP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 dirty="0" smtClean="0">
                <a:ea typeface="ヒラギノ角ゴ Pro W3" pitchFamily="-84" charset="-128"/>
              </a:rPr>
              <a:t>“</a:t>
            </a:r>
            <a:r>
              <a:rPr lang="en-US" sz="2000" dirty="0" smtClean="0">
                <a:ea typeface="ヒラギノ角ゴ Pro W3" pitchFamily="-84" charset="-128"/>
              </a:rPr>
              <a:t>Added value</a:t>
            </a:r>
            <a:r>
              <a:rPr lang="en-US" altLang="en-US" sz="2000" dirty="0" smtClean="0">
                <a:ea typeface="ヒラギノ角ゴ Pro W3" pitchFamily="-84" charset="-128"/>
              </a:rPr>
              <a:t>”</a:t>
            </a:r>
            <a:r>
              <a:rPr lang="en-US" sz="2000" dirty="0" smtClean="0">
                <a:ea typeface="ヒラギノ角ゴ Pro W3" pitchFamily="-84" charset="-128"/>
              </a:rPr>
              <a:t> to DAQ boards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Switchable gain amplifiers</a:t>
            </a:r>
          </a:p>
          <a:p>
            <a:pPr marL="465138" lvl="1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ea typeface="MS PGothic" pitchFamily="34" charset="-128"/>
              </a:rPr>
              <a:t>Second level trigger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New electronics scheme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89BB16E6-4563-4370-AB84-80D89578228C}" type="slidenum">
              <a:rPr lang="de-DE"/>
              <a:pPr/>
              <a:t>6</a:t>
            </a:fld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5400000">
            <a:off x="4156075" y="2390775"/>
            <a:ext cx="1189038" cy="357188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>
                <a:latin typeface="Times" charset="0"/>
                <a:ea typeface="ヒラギノ角ゴ Pro W3" charset="0"/>
                <a:cs typeface="ヒラギノ角ゴ Pro W3" charset="0"/>
              </a:rPr>
              <a:t>analog front end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65763" y="2271713"/>
            <a:ext cx="593725" cy="5953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>
                <a:latin typeface="Times" charset="0"/>
                <a:ea typeface="ヒラギノ角ゴ Pro W3" charset="0"/>
                <a:cs typeface="ヒラギノ角ゴ Pro W3" charset="0"/>
              </a:rPr>
              <a:t>DRS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929188" y="262731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929188" y="2390775"/>
            <a:ext cx="5349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929188" y="2447925"/>
            <a:ext cx="5349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929188" y="250666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929188" y="2566988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929188" y="2687638"/>
            <a:ext cx="5349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929188" y="274796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594475" y="2271713"/>
            <a:ext cx="593725" cy="5953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 dirty="0">
                <a:latin typeface="Times" charset="0"/>
                <a:ea typeface="ヒラギノ角ゴ Pro W3" charset="0"/>
                <a:cs typeface="ヒラギノ角ゴ Pro W3" charset="0"/>
              </a:rPr>
              <a:t>AD9222</a:t>
            </a:r>
            <a:br>
              <a:rPr lang="en-US" sz="10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000" dirty="0">
                <a:latin typeface="Times" charset="0"/>
                <a:ea typeface="ヒラギノ角ゴ Pro W3" charset="0"/>
                <a:cs typeface="ヒラギノ角ゴ Pro W3" charset="0"/>
              </a:rPr>
              <a:t>12 bit</a:t>
            </a:r>
          </a:p>
          <a:p>
            <a:pPr algn="ctr">
              <a:defRPr/>
            </a:pPr>
            <a:r>
              <a:rPr lang="en-US" sz="1000" dirty="0">
                <a:latin typeface="Times" charset="0"/>
                <a:ea typeface="ヒラギノ角ゴ Pro W3" charset="0"/>
                <a:cs typeface="ヒラギノ角ゴ Pro W3" charset="0"/>
              </a:rPr>
              <a:t>65 MHz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059488" y="262731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059488" y="2390775"/>
            <a:ext cx="5349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059488" y="2447925"/>
            <a:ext cx="5349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059488" y="250666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059488" y="2566988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059488" y="2687638"/>
            <a:ext cx="5349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059488" y="274796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6407" name="Group 43"/>
          <p:cNvGrpSpPr>
            <a:grpSpLocks/>
          </p:cNvGrpSpPr>
          <p:nvPr/>
        </p:nvGrpSpPr>
        <p:grpSpPr bwMode="auto">
          <a:xfrm>
            <a:off x="5226050" y="2271713"/>
            <a:ext cx="1190625" cy="833437"/>
            <a:chOff x="3065" y="1628"/>
            <a:chExt cx="750" cy="525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 rot="5400000">
              <a:off x="3571" y="1759"/>
              <a:ext cx="375" cy="1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imes" charset="0"/>
                  <a:ea typeface="ヒラギノ角ゴ Pro W3" charset="0"/>
                  <a:cs typeface="ヒラギノ角ゴ Pro W3" charset="0"/>
                </a:rPr>
                <a:t>MUX</a:t>
              </a: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065" y="1703"/>
              <a:ext cx="712" cy="450"/>
            </a:xfrm>
            <a:custGeom>
              <a:avLst/>
              <a:gdLst>
                <a:gd name="T0" fmla="*/ 0 w 862"/>
                <a:gd name="T1" fmla="*/ 0 h 545"/>
                <a:gd name="T2" fmla="*/ 0 w 862"/>
                <a:gd name="T3" fmla="*/ 450 h 545"/>
                <a:gd name="T4" fmla="*/ 712 w 862"/>
                <a:gd name="T5" fmla="*/ 450 h 545"/>
                <a:gd name="T6" fmla="*/ 712 w 862"/>
                <a:gd name="T7" fmla="*/ 300 h 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2" h="545">
                  <a:moveTo>
                    <a:pt x="0" y="0"/>
                  </a:moveTo>
                  <a:lnTo>
                    <a:pt x="0" y="545"/>
                  </a:lnTo>
                  <a:lnTo>
                    <a:pt x="862" y="545"/>
                  </a:lnTo>
                  <a:lnTo>
                    <a:pt x="862" y="363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724775" y="2093913"/>
            <a:ext cx="952500" cy="9509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>
                <a:latin typeface="Times" charset="0"/>
                <a:ea typeface="ヒラギノ角ゴ Pro W3" charset="0"/>
                <a:cs typeface="ヒラギノ角ゴ Pro W3" charset="0"/>
              </a:rPr>
              <a:t>FPGA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7189788" y="262731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7189788" y="2390775"/>
            <a:ext cx="5349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7189788" y="2447925"/>
            <a:ext cx="5349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7189788" y="250666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7189788" y="2566988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189788" y="2687638"/>
            <a:ext cx="5349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189788" y="2747963"/>
            <a:ext cx="5349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5761038" y="2152650"/>
            <a:ext cx="1963737" cy="119063"/>
          </a:xfrm>
          <a:custGeom>
            <a:avLst/>
            <a:gdLst>
              <a:gd name="T0" fmla="*/ 0 w 1497"/>
              <a:gd name="T1" fmla="*/ 119063 h 91"/>
              <a:gd name="T2" fmla="*/ 0 w 1497"/>
              <a:gd name="T3" fmla="*/ 0 h 91"/>
              <a:gd name="T4" fmla="*/ 1963737 w 1497"/>
              <a:gd name="T5" fmla="*/ 0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91">
                <a:moveTo>
                  <a:pt x="0" y="91"/>
                </a:moveTo>
                <a:lnTo>
                  <a:pt x="0" y="0"/>
                </a:lnTo>
                <a:lnTo>
                  <a:pt x="14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5776913" y="196532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" charset="0"/>
                <a:ea typeface="ヒラギノ角ゴ Pro W3" charset="0"/>
                <a:cs typeface="ヒラギノ角ゴ Pro W3" charset="0"/>
              </a:rPr>
              <a:t>trigger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7189788" y="2740025"/>
            <a:ext cx="481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" charset="0"/>
                <a:ea typeface="ヒラギノ角ゴ Pro W3" charset="0"/>
                <a:cs typeface="ヒラギノ角ゴ Pro W3" charset="0"/>
              </a:rPr>
              <a:t>LVDS</a:t>
            </a:r>
          </a:p>
        </p:txBody>
      </p:sp>
      <p:grpSp>
        <p:nvGrpSpPr>
          <p:cNvPr id="16419" name="Group 38"/>
          <p:cNvGrpSpPr>
            <a:grpSpLocks/>
          </p:cNvGrpSpPr>
          <p:nvPr/>
        </p:nvGrpSpPr>
        <p:grpSpPr bwMode="auto">
          <a:xfrm>
            <a:off x="5076825" y="1892300"/>
            <a:ext cx="1439863" cy="1368425"/>
            <a:chOff x="3107" y="1298"/>
            <a:chExt cx="907" cy="862"/>
          </a:xfrm>
        </p:grpSpPr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107" y="1298"/>
              <a:ext cx="907" cy="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3107" y="1298"/>
              <a:ext cx="3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latin typeface="Times" charset="0"/>
                  <a:ea typeface="ヒラギノ角ゴ Pro W3" charset="0"/>
                  <a:cs typeface="ヒラギノ角ゴ Pro W3" charset="0"/>
                </a:rPr>
                <a:t>DRS4</a:t>
              </a:r>
            </a:p>
          </p:txBody>
        </p:sp>
      </p:grp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8677275" y="2540000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8820150" y="1819275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 rot="16200000">
            <a:off x="8177212" y="2327276"/>
            <a:ext cx="155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Times" charset="0"/>
                <a:ea typeface="ヒラギノ角ゴ Pro W3" charset="0"/>
                <a:cs typeface="ヒラギノ角ゴ Pro W3" charset="0"/>
              </a:rPr>
              <a:t>global trigger bus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19700" y="3644900"/>
            <a:ext cx="230505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424" name="Right Brace 46"/>
          <p:cNvSpPr>
            <a:spLocks/>
          </p:cNvSpPr>
          <p:nvPr/>
        </p:nvSpPr>
        <p:spPr bwMode="auto">
          <a:xfrm>
            <a:off x="7667625" y="4581525"/>
            <a:ext cx="144463" cy="503238"/>
          </a:xfrm>
          <a:prstGeom prst="rightBrace">
            <a:avLst>
              <a:gd name="adj1" fmla="val 82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Right Brace 47"/>
          <p:cNvSpPr>
            <a:spLocks/>
          </p:cNvSpPr>
          <p:nvPr/>
        </p:nvSpPr>
        <p:spPr bwMode="auto">
          <a:xfrm>
            <a:off x="7667625" y="5157788"/>
            <a:ext cx="144463" cy="863600"/>
          </a:xfrm>
          <a:prstGeom prst="rightBrace">
            <a:avLst>
              <a:gd name="adj1" fmla="val 830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TextBox 48"/>
          <p:cNvSpPr txBox="1">
            <a:spLocks noChangeArrowheads="1"/>
          </p:cNvSpPr>
          <p:nvPr/>
        </p:nvSpPr>
        <p:spPr bwMode="auto">
          <a:xfrm>
            <a:off x="7974013" y="4652963"/>
            <a:ext cx="4857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>
                <a:latin typeface="Arial Narrow" pitchFamily="34" charset="0"/>
              </a:rPr>
              <a:t>Inputs</a:t>
            </a:r>
          </a:p>
        </p:txBody>
      </p:sp>
      <p:sp>
        <p:nvSpPr>
          <p:cNvPr id="16427" name="TextBox 49"/>
          <p:cNvSpPr txBox="1">
            <a:spLocks noChangeArrowheads="1"/>
          </p:cNvSpPr>
          <p:nvPr/>
        </p:nvSpPr>
        <p:spPr bwMode="auto">
          <a:xfrm>
            <a:off x="7885113" y="5373688"/>
            <a:ext cx="10763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1700">
                <a:latin typeface="Arial Narrow" pitchFamily="34" charset="0"/>
              </a:rPr>
              <a:t>“</a:t>
            </a:r>
            <a:r>
              <a:rPr lang="en-US" sz="1700">
                <a:latin typeface="Arial Narrow" pitchFamily="34" charset="0"/>
              </a:rPr>
              <a:t>Dead</a:t>
            </a:r>
            <a:r>
              <a:rPr lang="en-US" altLang="en-US" sz="1700">
                <a:latin typeface="Arial Narrow" pitchFamily="34" charset="0"/>
              </a:rPr>
              <a:t>”</a:t>
            </a:r>
            <a:r>
              <a:rPr lang="en-US" sz="1700">
                <a:latin typeface="Arial Narrow" pitchFamily="34" charset="0"/>
              </a:rPr>
              <a:t> space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New crate standard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2850176D-F5A9-4DC8-A104-2A76787F220B}" type="slidenum">
              <a:rPr lang="de-DE"/>
              <a:pPr/>
              <a:t>7</a:t>
            </a:fld>
            <a:endParaRPr lang="de-DE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79388" y="908050"/>
            <a:ext cx="4176712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3 HE 19</a:t>
            </a:r>
            <a:r>
              <a:rPr lang="en-US" altLang="en-US" sz="1800" dirty="0">
                <a:latin typeface="Book Antiqua" pitchFamily="18" charset="0"/>
                <a:cs typeface="Tahoma" pitchFamily="34" charset="0"/>
              </a:rPr>
              <a:t>”</a:t>
            </a:r>
            <a:r>
              <a:rPr lang="en-US" sz="1800" dirty="0">
                <a:latin typeface="Book Antiqua" pitchFamily="18" charset="0"/>
                <a:cs typeface="Tahoma" pitchFamily="34" charset="0"/>
              </a:rPr>
              <a:t> crates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Custom backplane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Venting from front to back</a:t>
            </a:r>
            <a:br>
              <a:rPr lang="en-US" sz="1800" dirty="0">
                <a:latin typeface="Book Antiqua" pitchFamily="18" charset="0"/>
                <a:cs typeface="Tahoma" pitchFamily="34" charset="0"/>
              </a:rPr>
            </a:br>
            <a:r>
              <a:rPr lang="en-US" sz="1800" dirty="0">
                <a:latin typeface="Book Antiqua" pitchFamily="18" charset="0"/>
                <a:cs typeface="Tahoma" pitchFamily="34" charset="0"/>
              </a:rPr>
              <a:t>half height backplane</a:t>
            </a:r>
            <a:br>
              <a:rPr lang="en-US" sz="1800" dirty="0">
                <a:latin typeface="Book Antiqua" pitchFamily="18" charset="0"/>
                <a:cs typeface="Tahoma" pitchFamily="34" charset="0"/>
              </a:rPr>
            </a:br>
            <a:r>
              <a:rPr lang="en-US" sz="1800" dirty="0">
                <a:latin typeface="Book Antiqua" pitchFamily="18" charset="0"/>
                <a:cs typeface="Tahoma" pitchFamily="34" charset="0"/>
              </a:rPr>
              <a:t>→ no dead space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16 DAQ boards (256 channels)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One power supply (24V)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One </a:t>
            </a:r>
            <a:r>
              <a:rPr lang="en-US" altLang="en-US" sz="1800" dirty="0">
                <a:latin typeface="Book Antiqua" pitchFamily="18" charset="0"/>
                <a:cs typeface="Tahoma" pitchFamily="34" charset="0"/>
              </a:rPr>
              <a:t>“</a:t>
            </a:r>
            <a:r>
              <a:rPr lang="en-US" altLang="ja-JP" sz="1800" dirty="0">
                <a:solidFill>
                  <a:srgbClr val="008000"/>
                </a:solidFill>
                <a:latin typeface="Book Antiqua" pitchFamily="18" charset="0"/>
                <a:cs typeface="Tahoma" pitchFamily="34" charset="0"/>
              </a:rPr>
              <a:t>DAQ data concentrator</a:t>
            </a:r>
            <a:r>
              <a:rPr lang="en-US" altLang="en-US" sz="1800" dirty="0">
                <a:latin typeface="Book Antiqua" pitchFamily="18" charset="0"/>
                <a:cs typeface="Tahoma" pitchFamily="34" charset="0"/>
              </a:rPr>
              <a:t>”</a:t>
            </a:r>
            <a:r>
              <a:rPr lang="en-US" altLang="ja-JP" sz="1800" dirty="0">
                <a:latin typeface="Book Antiqua" pitchFamily="18" charset="0"/>
                <a:cs typeface="Tahoma" pitchFamily="34" charset="0"/>
              </a:rPr>
              <a:t> board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>
                <a:latin typeface="Book Antiqua" pitchFamily="18" charset="0"/>
                <a:cs typeface="Tahoma" pitchFamily="34" charset="0"/>
              </a:rPr>
              <a:t>GBit</a:t>
            </a:r>
            <a:r>
              <a:rPr lang="en-US" sz="1800" dirty="0">
                <a:latin typeface="Book Antiqua" pitchFamily="18" charset="0"/>
                <a:cs typeface="Tahoma" pitchFamily="34" charset="0"/>
              </a:rPr>
              <a:t> Ethernet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Global Clock Input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One </a:t>
            </a:r>
            <a:r>
              <a:rPr lang="en-US" altLang="en-US" sz="1800" dirty="0">
                <a:latin typeface="Book Antiqua" pitchFamily="18" charset="0"/>
                <a:cs typeface="Tahoma" pitchFamily="34" charset="0"/>
              </a:rPr>
              <a:t>“</a:t>
            </a:r>
            <a:r>
              <a:rPr lang="en-US" altLang="ja-JP" sz="1800" dirty="0">
                <a:solidFill>
                  <a:srgbClr val="008000"/>
                </a:solidFill>
                <a:latin typeface="Book Antiqua" pitchFamily="18" charset="0"/>
                <a:cs typeface="Tahoma" pitchFamily="34" charset="0"/>
              </a:rPr>
              <a:t>Trigger concentrator</a:t>
            </a:r>
            <a:r>
              <a:rPr lang="en-US" altLang="en-US" sz="1800" dirty="0">
                <a:latin typeface="Book Antiqua" pitchFamily="18" charset="0"/>
                <a:cs typeface="Tahoma" pitchFamily="34" charset="0"/>
              </a:rPr>
              <a:t>”</a:t>
            </a:r>
            <a:r>
              <a:rPr lang="en-US" altLang="ja-JP" sz="1800" dirty="0">
                <a:latin typeface="Book Antiqua" pitchFamily="18" charset="0"/>
                <a:cs typeface="Tahoma" pitchFamily="34" charset="0"/>
              </a:rPr>
              <a:t> board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Trigger bus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Interface to global trigger boards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Allows compact design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Up to 14 crates (3584 channels) in standard rack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>
                <a:latin typeface="Book Antiqua" pitchFamily="18" charset="0"/>
                <a:cs typeface="Tahoma" pitchFamily="34" charset="0"/>
              </a:rPr>
              <a:t>Less crates if we allow space for bending cables</a:t>
            </a:r>
          </a:p>
        </p:txBody>
      </p:sp>
      <p:pic>
        <p:nvPicPr>
          <p:cNvPr id="17414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1083" r="-836"/>
          <a:stretch>
            <a:fillRect/>
          </a:stretch>
        </p:blipFill>
        <p:spPr>
          <a:xfrm>
            <a:off x="4500563" y="900113"/>
            <a:ext cx="4543425" cy="56530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ad albero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24325"/>
            <a:ext cx="3438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733800" y="4156125"/>
            <a:ext cx="152400" cy="1159200"/>
          </a:xfrm>
          <a:prstGeom prst="rect">
            <a:avLst/>
          </a:prstGeom>
          <a:solidFill>
            <a:srgbClr val="00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4156125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392394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DAQ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283928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2400300" y="4381500"/>
            <a:ext cx="152400" cy="2514600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408" y="5775647"/>
            <a:ext cx="21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WaveDREAM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484000" y="5715000"/>
            <a:ext cx="0" cy="3048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48408" y="6063679"/>
            <a:ext cx="21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from detectors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411539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. . .</a:t>
            </a:r>
            <a:endParaRPr lang="en-US" sz="5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810000" y="3667125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667000" y="38070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to the PC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 flipH="1">
            <a:off x="3810000" y="3581399"/>
            <a:ext cx="177800" cy="454025"/>
          </a:xfrm>
          <a:custGeom>
            <a:avLst/>
            <a:gdLst>
              <a:gd name="connsiteX0" fmla="*/ 0 w 355600"/>
              <a:gd name="connsiteY0" fmla="*/ 965200 h 965200"/>
              <a:gd name="connsiteX1" fmla="*/ 38100 w 355600"/>
              <a:gd name="connsiteY1" fmla="*/ 698500 h 965200"/>
              <a:gd name="connsiteX2" fmla="*/ 152400 w 355600"/>
              <a:gd name="connsiteY2" fmla="*/ 406400 h 965200"/>
              <a:gd name="connsiteX3" fmla="*/ 152400 w 355600"/>
              <a:gd name="connsiteY3" fmla="*/ 406400 h 965200"/>
              <a:gd name="connsiteX4" fmla="*/ 241300 w 355600"/>
              <a:gd name="connsiteY4" fmla="*/ 254000 h 965200"/>
              <a:gd name="connsiteX5" fmla="*/ 241300 w 355600"/>
              <a:gd name="connsiteY5" fmla="*/ 254000 h 965200"/>
              <a:gd name="connsiteX6" fmla="*/ 355600 w 355600"/>
              <a:gd name="connsiteY6" fmla="*/ 0 h 965200"/>
              <a:gd name="connsiteX7" fmla="*/ 355600 w 355600"/>
              <a:gd name="connsiteY7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00" h="965200">
                <a:moveTo>
                  <a:pt x="0" y="965200"/>
                </a:moveTo>
                <a:cubicBezTo>
                  <a:pt x="6350" y="878416"/>
                  <a:pt x="12700" y="791633"/>
                  <a:pt x="38100" y="698500"/>
                </a:cubicBezTo>
                <a:cubicBezTo>
                  <a:pt x="63500" y="605367"/>
                  <a:pt x="152400" y="406400"/>
                  <a:pt x="152400" y="406400"/>
                </a:cubicBezTo>
                <a:lnTo>
                  <a:pt x="152400" y="406400"/>
                </a:lnTo>
                <a:lnTo>
                  <a:pt x="241300" y="254000"/>
                </a:lnTo>
                <a:lnTo>
                  <a:pt x="241300" y="254000"/>
                </a:lnTo>
                <a:lnTo>
                  <a:pt x="355600" y="0"/>
                </a:lnTo>
                <a:lnTo>
                  <a:pt x="355600" y="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H="1">
            <a:off x="4038600" y="3657600"/>
            <a:ext cx="469900" cy="441324"/>
          </a:xfrm>
          <a:custGeom>
            <a:avLst/>
            <a:gdLst>
              <a:gd name="connsiteX0" fmla="*/ 0 w 101600"/>
              <a:gd name="connsiteY0" fmla="*/ 1155700 h 1155700"/>
              <a:gd name="connsiteX1" fmla="*/ 25400 w 101600"/>
              <a:gd name="connsiteY1" fmla="*/ 800100 h 1155700"/>
              <a:gd name="connsiteX2" fmla="*/ 76200 w 101600"/>
              <a:gd name="connsiteY2" fmla="*/ 558800 h 1155700"/>
              <a:gd name="connsiteX3" fmla="*/ 101600 w 101600"/>
              <a:gd name="connsiteY3" fmla="*/ 0 h 1155700"/>
              <a:gd name="connsiteX4" fmla="*/ 101600 w 101600"/>
              <a:gd name="connsiteY4" fmla="*/ 0 h 1155700"/>
              <a:gd name="connsiteX5" fmla="*/ 101600 w 101600"/>
              <a:gd name="connsiteY5" fmla="*/ 0 h 1155700"/>
              <a:gd name="connsiteX6" fmla="*/ 101600 w 101600"/>
              <a:gd name="connsiteY6" fmla="*/ 12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0" h="1155700">
                <a:moveTo>
                  <a:pt x="0" y="1155700"/>
                </a:moveTo>
                <a:cubicBezTo>
                  <a:pt x="6350" y="1027641"/>
                  <a:pt x="12700" y="899583"/>
                  <a:pt x="25400" y="800100"/>
                </a:cubicBezTo>
                <a:cubicBezTo>
                  <a:pt x="38100" y="700617"/>
                  <a:pt x="63500" y="692150"/>
                  <a:pt x="76200" y="558800"/>
                </a:cubicBezTo>
                <a:cubicBezTo>
                  <a:pt x="88900" y="425450"/>
                  <a:pt x="101600" y="0"/>
                  <a:pt x="101600" y="0"/>
                </a:cubicBezTo>
                <a:lnTo>
                  <a:pt x="101600" y="0"/>
                </a:lnTo>
                <a:lnTo>
                  <a:pt x="101600" y="0"/>
                </a:lnTo>
                <a:lnTo>
                  <a:pt x="101600" y="1270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33453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6600"/>
                </a:solidFill>
              </a:rPr>
              <a:t>. . .</a:t>
            </a:r>
            <a:endParaRPr lang="en-US" sz="4400" dirty="0">
              <a:solidFill>
                <a:srgbClr val="FF66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2344200"/>
            <a:ext cx="3438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3724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4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766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66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290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90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814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14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3338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38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486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6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6386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386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7910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910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9434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434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0958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58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248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8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4006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06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530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530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054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054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578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010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0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3804557" y="3536616"/>
            <a:ext cx="81643" cy="197184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3956957" y="3536616"/>
            <a:ext cx="81643" cy="197184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914400"/>
            <a:ext cx="3438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 bwMode="auto">
          <a:xfrm>
            <a:off x="4953000" y="933271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30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Master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2578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78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4102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102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626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7150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50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8674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674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0198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98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3733800" y="2209800"/>
            <a:ext cx="1155700" cy="88900"/>
          </a:xfrm>
          <a:custGeom>
            <a:avLst/>
            <a:gdLst>
              <a:gd name="connsiteX0" fmla="*/ 0 w 850900"/>
              <a:gd name="connsiteY0" fmla="*/ 139700 h 139700"/>
              <a:gd name="connsiteX1" fmla="*/ 101600 w 850900"/>
              <a:gd name="connsiteY1" fmla="*/ 88900 h 139700"/>
              <a:gd name="connsiteX2" fmla="*/ 203200 w 850900"/>
              <a:gd name="connsiteY2" fmla="*/ 76200 h 139700"/>
              <a:gd name="connsiteX3" fmla="*/ 457200 w 850900"/>
              <a:gd name="connsiteY3" fmla="*/ 50800 h 139700"/>
              <a:gd name="connsiteX4" fmla="*/ 546100 w 850900"/>
              <a:gd name="connsiteY4" fmla="*/ 38100 h 139700"/>
              <a:gd name="connsiteX5" fmla="*/ 698500 w 850900"/>
              <a:gd name="connsiteY5" fmla="*/ 25400 h 139700"/>
              <a:gd name="connsiteX6" fmla="*/ 812800 w 850900"/>
              <a:gd name="connsiteY6" fmla="*/ 12700 h 139700"/>
              <a:gd name="connsiteX7" fmla="*/ 850900 w 850900"/>
              <a:gd name="connsiteY7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900" h="139700">
                <a:moveTo>
                  <a:pt x="0" y="139700"/>
                </a:moveTo>
                <a:cubicBezTo>
                  <a:pt x="33867" y="122767"/>
                  <a:pt x="65459" y="100194"/>
                  <a:pt x="101600" y="88900"/>
                </a:cubicBezTo>
                <a:cubicBezTo>
                  <a:pt x="134177" y="78720"/>
                  <a:pt x="169264" y="79836"/>
                  <a:pt x="203200" y="76200"/>
                </a:cubicBezTo>
                <a:lnTo>
                  <a:pt x="457200" y="50800"/>
                </a:lnTo>
                <a:cubicBezTo>
                  <a:pt x="486951" y="47494"/>
                  <a:pt x="516330" y="41234"/>
                  <a:pt x="546100" y="38100"/>
                </a:cubicBezTo>
                <a:cubicBezTo>
                  <a:pt x="596796" y="32764"/>
                  <a:pt x="647754" y="30233"/>
                  <a:pt x="698500" y="25400"/>
                </a:cubicBezTo>
                <a:cubicBezTo>
                  <a:pt x="736662" y="21766"/>
                  <a:pt x="774700" y="16933"/>
                  <a:pt x="812800" y="12700"/>
                </a:cubicBezTo>
                <a:lnTo>
                  <a:pt x="850900" y="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5245100" y="2209800"/>
            <a:ext cx="850900" cy="152400"/>
          </a:xfrm>
          <a:custGeom>
            <a:avLst/>
            <a:gdLst>
              <a:gd name="connsiteX0" fmla="*/ 0 w 850900"/>
              <a:gd name="connsiteY0" fmla="*/ 139700 h 139700"/>
              <a:gd name="connsiteX1" fmla="*/ 101600 w 850900"/>
              <a:gd name="connsiteY1" fmla="*/ 88900 h 139700"/>
              <a:gd name="connsiteX2" fmla="*/ 203200 w 850900"/>
              <a:gd name="connsiteY2" fmla="*/ 76200 h 139700"/>
              <a:gd name="connsiteX3" fmla="*/ 457200 w 850900"/>
              <a:gd name="connsiteY3" fmla="*/ 50800 h 139700"/>
              <a:gd name="connsiteX4" fmla="*/ 546100 w 850900"/>
              <a:gd name="connsiteY4" fmla="*/ 38100 h 139700"/>
              <a:gd name="connsiteX5" fmla="*/ 698500 w 850900"/>
              <a:gd name="connsiteY5" fmla="*/ 25400 h 139700"/>
              <a:gd name="connsiteX6" fmla="*/ 812800 w 850900"/>
              <a:gd name="connsiteY6" fmla="*/ 12700 h 139700"/>
              <a:gd name="connsiteX7" fmla="*/ 850900 w 850900"/>
              <a:gd name="connsiteY7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900" h="139700">
                <a:moveTo>
                  <a:pt x="0" y="139700"/>
                </a:moveTo>
                <a:cubicBezTo>
                  <a:pt x="33867" y="122767"/>
                  <a:pt x="65459" y="100194"/>
                  <a:pt x="101600" y="88900"/>
                </a:cubicBezTo>
                <a:cubicBezTo>
                  <a:pt x="134177" y="78720"/>
                  <a:pt x="169264" y="79836"/>
                  <a:pt x="203200" y="76200"/>
                </a:cubicBezTo>
                <a:lnTo>
                  <a:pt x="457200" y="50800"/>
                </a:lnTo>
                <a:cubicBezTo>
                  <a:pt x="486951" y="47494"/>
                  <a:pt x="516330" y="41234"/>
                  <a:pt x="546100" y="38100"/>
                </a:cubicBezTo>
                <a:cubicBezTo>
                  <a:pt x="596796" y="32764"/>
                  <a:pt x="647754" y="30233"/>
                  <a:pt x="698500" y="25400"/>
                </a:cubicBezTo>
                <a:cubicBezTo>
                  <a:pt x="736662" y="21766"/>
                  <a:pt x="774700" y="16933"/>
                  <a:pt x="812800" y="12700"/>
                </a:cubicBezTo>
                <a:lnTo>
                  <a:pt x="850900" y="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4876800" y="2133600"/>
            <a:ext cx="194292" cy="762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4911108" y="2133600"/>
            <a:ext cx="194292" cy="762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sp>
        <p:nvSpPr>
          <p:cNvPr id="82" name="Rectangle 81"/>
          <p:cNvSpPr/>
          <p:nvPr/>
        </p:nvSpPr>
        <p:spPr bwMode="auto">
          <a:xfrm>
            <a:off x="3733800" y="954000"/>
            <a:ext cx="1219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105400" y="954000"/>
            <a:ext cx="152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err="1" smtClean="0">
                <a:ea typeface="ヒラギノ角ゴ Pro W3" pitchFamily="-84" charset="-128"/>
              </a:rPr>
              <a:t>WaveDREAM</a:t>
            </a:r>
            <a:r>
              <a:rPr lang="en-US" dirty="0" smtClean="0">
                <a:ea typeface="ヒラギノ角ゴ Pro W3" pitchFamily="-84" charset="-128"/>
              </a:rPr>
              <a:t> block schematics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E926EE31-A332-4448-B7D7-9BFD7E9E772C}" type="slidenum">
              <a:rPr lang="de-DE"/>
              <a:pPr/>
              <a:t>9</a:t>
            </a:fld>
            <a:endParaRPr lang="de-DE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57300"/>
            <a:ext cx="89916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323850" y="5665788"/>
            <a:ext cx="8633774" cy="112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700" dirty="0">
                <a:latin typeface="Book Antiqua" pitchFamily="18" charset="0"/>
                <a:cs typeface="Tahoma" pitchFamily="34" charset="0"/>
              </a:rPr>
              <a:t>MPPCs need high gain range for calibration and low gain range for DAQ</a:t>
            </a:r>
            <a:br>
              <a:rPr lang="en-US" sz="1700" dirty="0">
                <a:latin typeface="Book Antiqua" pitchFamily="18" charset="0"/>
                <a:cs typeface="Tahoma" pitchFamily="34" charset="0"/>
              </a:rPr>
            </a:br>
            <a:r>
              <a:rPr lang="en-US" sz="1700" dirty="0">
                <a:latin typeface="Book Antiqua" pitchFamily="18" charset="0"/>
                <a:cs typeface="Tahoma" pitchFamily="34" charset="0"/>
              </a:rPr>
              <a:t>→ switchable gain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700" dirty="0">
                <a:latin typeface="Book Antiqua" pitchFamily="18" charset="0"/>
                <a:cs typeface="Tahoma" pitchFamily="34" charset="0"/>
              </a:rPr>
              <a:t>First version showed 3x expected noise, re-designed prototype currently in production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US" sz="17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_q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700" dirty="0" err="1">
            <a:latin typeface="Arial Narrow"/>
            <a:cs typeface="Arial Narrow"/>
          </a:defRPr>
        </a:defPPr>
      </a:lstStyle>
    </a:tx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ppt_vorlage_quer</Template>
  <TotalTime>2409</TotalTime>
  <Words>1141</Words>
  <Application>Microsoft Office PowerPoint</Application>
  <PresentationFormat>On-screen Show (4:3)</PresentationFormat>
  <Paragraphs>307</Paragraphs>
  <Slides>21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Times</vt:lpstr>
      <vt:lpstr>ヒラギノ角ゴ Pro W3</vt:lpstr>
      <vt:lpstr>Arial</vt:lpstr>
      <vt:lpstr>Tahoma</vt:lpstr>
      <vt:lpstr>Lucida Grande</vt:lpstr>
      <vt:lpstr>Calibri</vt:lpstr>
      <vt:lpstr>MS PGothic</vt:lpstr>
      <vt:lpstr>Arial Narrow</vt:lpstr>
      <vt:lpstr>Symbol</vt:lpstr>
      <vt:lpstr>MS PGothic</vt:lpstr>
      <vt:lpstr>ppt_vorlage_quer</vt:lpstr>
      <vt:lpstr>Elettronica per l‘upgrade di MEG  31 Gennaio 2013 </vt:lpstr>
      <vt:lpstr>Schema attuale</vt:lpstr>
      <vt:lpstr>Extending current electronics</vt:lpstr>
      <vt:lpstr>Schema proposto</vt:lpstr>
      <vt:lpstr>Old vs. New DAQ layout</vt:lpstr>
      <vt:lpstr>New electronics scheme</vt:lpstr>
      <vt:lpstr>New crate standard</vt:lpstr>
      <vt:lpstr>Struttura ad albero</vt:lpstr>
      <vt:lpstr>WaveDREAM block schematics</vt:lpstr>
      <vt:lpstr>Altre caratteristiche</vt:lpstr>
      <vt:lpstr>Backplane connectivity</vt:lpstr>
      <vt:lpstr>2nd level trigger</vt:lpstr>
      <vt:lpstr>DAQ readout data rate</vt:lpstr>
      <vt:lpstr>Planned High Voltage</vt:lpstr>
      <vt:lpstr>HV piggy back</vt:lpstr>
      <vt:lpstr>Putting it all together</vt:lpstr>
      <vt:lpstr>DAQ Cost Estimate</vt:lpstr>
      <vt:lpstr>Milestones</vt:lpstr>
      <vt:lpstr>Stima dei costi</vt:lpstr>
      <vt:lpstr>Richieste manpower</vt:lpstr>
      <vt:lpstr>Conclusions</vt:lpstr>
    </vt:vector>
  </TitlesOfParts>
  <Company>Paul Scherrer Institut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Scherrer Institut</dc:title>
  <dc:creator>PSIUser</dc:creator>
  <cp:lastModifiedBy>donato nicolo</cp:lastModifiedBy>
  <cp:revision>134</cp:revision>
  <cp:lastPrinted>2012-03-28T23:54:56Z</cp:lastPrinted>
  <dcterms:created xsi:type="dcterms:W3CDTF">2010-03-26T12:27:56Z</dcterms:created>
  <dcterms:modified xsi:type="dcterms:W3CDTF">2013-01-31T09:20:53Z</dcterms:modified>
</cp:coreProperties>
</file>