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2" r:id="rId2"/>
    <p:sldId id="323" r:id="rId3"/>
    <p:sldId id="327" r:id="rId4"/>
    <p:sldId id="295" r:id="rId5"/>
    <p:sldId id="330" r:id="rId6"/>
    <p:sldId id="332" r:id="rId7"/>
    <p:sldId id="334" r:id="rId8"/>
  </p:sldIdLst>
  <p:sldSz cx="9144000" cy="6858000" type="screen4x3"/>
  <p:notesSz cx="6731000" cy="98679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ヒラギノ角ゴ Pro W3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CC99"/>
    <a:srgbClr val="96B5D8"/>
    <a:srgbClr val="DFEFFF"/>
    <a:srgbClr val="9999FF"/>
    <a:srgbClr val="FFFFCC"/>
    <a:srgbClr val="FF00FF"/>
    <a:srgbClr val="8DC3FF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552" y="-112"/>
      </p:cViewPr>
      <p:guideLst>
        <p:guide orient="horz" pos="3839"/>
        <p:guide pos="368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14" y="-62"/>
      </p:cViewPr>
      <p:guideLst>
        <p:guide orient="horz" pos="3108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aseline="3000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74188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aseline="30000"/>
            </a:lvl1pPr>
          </a:lstStyle>
          <a:p>
            <a:fld id="{BBED2260-BB92-4ABB-B9BB-36201E5BDD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9767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7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aseline="3000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41363"/>
            <a:ext cx="4933950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7888"/>
            <a:ext cx="49339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defTabSz="947738">
              <a:defRPr sz="1200" baseline="3000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74188"/>
            <a:ext cx="291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aseline="30000"/>
            </a:lvl1pPr>
          </a:lstStyle>
          <a:p>
            <a:fld id="{94F48D59-8B80-4239-9B09-10488EAB937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476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pitchFamily="-108" charset="-128"/>
        <a:cs typeface="ヒラギノ角ゴ Pro W3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pitchFamily="-112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B82FFE-8163-4F17-B9BD-F62427827E57}" type="slidenum">
              <a:rPr lang="de-DE">
                <a:ea typeface="MS PGothic" pitchFamily="34" charset="-128"/>
              </a:rPr>
              <a:pPr/>
              <a:t>1</a:t>
            </a:fld>
            <a:endParaRPr lang="de-DE">
              <a:ea typeface="MS PGothic" pitchFamily="34" charset="-128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1363"/>
            <a:ext cx="4930775" cy="3698875"/>
          </a:xfrm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B3D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DC3FF"/>
          </a:solidFill>
          <a:ln w="0">
            <a:solidFill>
              <a:srgbClr val="B3D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Bild 15" descr="Titelbi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3124200"/>
            <a:ext cx="9144000" cy="533400"/>
          </a:xfrm>
          <a:prstGeom prst="rect">
            <a:avLst/>
          </a:prstGeom>
          <a:solidFill>
            <a:schemeClr val="bg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676400" y="3733800"/>
            <a:ext cx="7467600" cy="0"/>
          </a:xfrm>
          <a:prstGeom prst="line">
            <a:avLst/>
          </a:prstGeom>
          <a:noFill/>
          <a:ln w="146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Times" charset="0"/>
              <a:ea typeface="+mn-ea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Gerade Verbindung 25"/>
          <p:cNvCxnSpPr>
            <a:cxnSpLocks noChangeShapeType="1"/>
          </p:cNvCxnSpPr>
          <p:nvPr/>
        </p:nvCxnSpPr>
        <p:spPr bwMode="auto">
          <a:xfrm rot="5400000">
            <a:off x="-1753393" y="3429794"/>
            <a:ext cx="68580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4" name="Bild 24" descr="PSI-Logo_narrow_40k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52463" y="-1676400"/>
            <a:ext cx="30146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638800"/>
            <a:ext cx="7010400" cy="609600"/>
          </a:xfrm>
          <a:noFill/>
        </p:spPr>
        <p:txBody>
          <a:bodyPr/>
          <a:lstStyle>
            <a:lvl1pPr marL="0" indent="0" algn="l">
              <a:defRPr sz="1500"/>
            </a:lvl1pPr>
          </a:lstStyle>
          <a:p>
            <a:r>
              <a:rPr lang="de-DE" dirty="0"/>
              <a:t>Master-</a:t>
            </a:r>
            <a:r>
              <a:rPr lang="de-DE" dirty="0" smtClean="0"/>
              <a:t>Untertitelformat </a:t>
            </a:r>
            <a:r>
              <a:rPr lang="de-DE" dirty="0"/>
              <a:t>bearbeiten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5000" y="5029200"/>
            <a:ext cx="7010400" cy="685800"/>
          </a:xfrm>
        </p:spPr>
        <p:txBody>
          <a:bodyPr/>
          <a:lstStyle>
            <a:lvl1pPr algn="l">
              <a:defRPr sz="3500" b="1" i="0" spc="0">
                <a:solidFill>
                  <a:schemeClr val="tx1"/>
                </a:solidFill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March 2012</a:t>
            </a:r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Osaka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6000" y="900000"/>
            <a:ext cx="8533200" cy="5653200"/>
          </a:xfrm>
          <a:noFill/>
        </p:spPr>
        <p:txBody>
          <a:bodyPr/>
          <a:lstStyle>
            <a:lvl1pPr marL="0" indent="0">
              <a:spcBef>
                <a:spcPts val="0"/>
              </a:spcBef>
              <a:tabLst/>
              <a:defRPr sz="1800" b="0" i="0">
                <a:latin typeface="Book Antiqua" pitchFamily="18" charset="0"/>
                <a:cs typeface="Book Antiqua" pitchFamily="18" charset="0"/>
              </a:defRPr>
            </a:lvl1pPr>
            <a:lvl2pPr marL="179388" indent="-179388">
              <a:spcBef>
                <a:spcPts val="0"/>
              </a:spcBef>
              <a:buFont typeface="Lucida Grande"/>
              <a:buChar char="•"/>
              <a:tabLst/>
              <a:defRPr sz="1800" b="0" i="0">
                <a:latin typeface="Book Antiqua" pitchFamily="18" charset="0"/>
                <a:cs typeface="Book Antiqua" pitchFamily="18" charset="0"/>
              </a:defRPr>
            </a:lvl2pPr>
            <a:lvl3pPr marL="358775" indent="-179388">
              <a:spcBef>
                <a:spcPts val="0"/>
              </a:spcBef>
              <a:buFont typeface="Lucida Grande"/>
              <a:buChar char="–"/>
              <a:tabLst/>
              <a:defRPr sz="1400" b="0" i="0">
                <a:latin typeface="Book Antiqua" pitchFamily="18" charset="0"/>
                <a:cs typeface="Book Antiqua" pitchFamily="18" charset="0"/>
              </a:defRPr>
            </a:lvl3pPr>
            <a:lvl4pPr marL="627063" indent="-179388">
              <a:spcBef>
                <a:spcPts val="0"/>
              </a:spcBef>
              <a:tabLst/>
              <a:defRPr sz="1200" b="0" i="0">
                <a:latin typeface="Book Antiqua" pitchFamily="18" charset="0"/>
                <a:cs typeface="Book Antiqua" pitchFamily="18" charset="0"/>
              </a:defRPr>
            </a:lvl4pPr>
            <a:lvl5pPr marL="1435100" indent="-182563">
              <a:buNone/>
              <a:tabLst/>
              <a:defRPr sz="1500"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9" name="Tit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44000"/>
            <a:ext cx="85344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 lvl="0"/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de-DE" dirty="0" smtClean="0"/>
              <a:t> </a:t>
            </a:r>
            <a:fld id="{EC493CC7-2DDD-47F5-9538-DA0D4EDA4B77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15672" cy="476250"/>
          </a:xfrm>
        </p:spPr>
        <p:txBody>
          <a:bodyPr/>
          <a:lstStyle>
            <a:lvl1pPr>
              <a:defRPr>
                <a:solidFill>
                  <a:srgbClr val="606060"/>
                </a:solidFill>
                <a:latin typeface="Book Antiqua" pitchFamily="18" charset="0"/>
              </a:defRPr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6000" y="900000"/>
            <a:ext cx="3961200" cy="5653200"/>
          </a:xfrm>
        </p:spPr>
        <p:txBody>
          <a:bodyPr/>
          <a:lstStyle>
            <a:lvl1pPr marL="0" indent="0">
              <a:tabLst/>
              <a:defRPr sz="1800" b="0" i="0">
                <a:latin typeface="Book Antiqua" pitchFamily="18" charset="0"/>
                <a:cs typeface="Book Antiqua" pitchFamily="18" charset="0"/>
              </a:defRPr>
            </a:lvl1pPr>
            <a:lvl2pPr marL="182563" indent="-182563">
              <a:spcBef>
                <a:spcPts val="0"/>
              </a:spcBef>
              <a:spcAft>
                <a:spcPts val="0"/>
              </a:spcAft>
              <a:buFont typeface="Lucida Grande"/>
              <a:buChar char="•"/>
              <a:defRPr sz="1800" b="0" i="0">
                <a:latin typeface="Book Antiqua" pitchFamily="18" charset="0"/>
                <a:cs typeface="Book Antiqua" pitchFamily="18" charset="0"/>
              </a:defRPr>
            </a:lvl2pPr>
            <a:lvl3pPr marL="358775" indent="-179388">
              <a:buFont typeface="Lucida Grande"/>
              <a:buChar char="–"/>
              <a:tabLst/>
              <a:defRPr sz="1400" b="0" i="0">
                <a:latin typeface="Book Antiqua" pitchFamily="18" charset="0"/>
                <a:cs typeface="Book Antiqua" pitchFamily="18" charset="0"/>
              </a:defRPr>
            </a:lvl3pPr>
            <a:lvl4pPr marL="627063" indent="-179388">
              <a:defRPr sz="1200" b="0" i="0">
                <a:latin typeface="Book Antiqua" pitchFamily="18" charset="0"/>
                <a:cs typeface="Book Antiqua" pitchFamily="18" charset="0"/>
              </a:defRPr>
            </a:lvl4pPr>
            <a:lvl5pPr marL="182563" indent="-182563"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900001"/>
            <a:ext cx="4267200" cy="5653200"/>
          </a:xfrm>
        </p:spPr>
        <p:txBody>
          <a:bodyPr/>
          <a:lstStyle>
            <a:lvl1pPr marL="0" indent="0">
              <a:spcBef>
                <a:spcPts val="0"/>
              </a:spcBef>
              <a:tabLst/>
              <a:defRPr sz="1800" b="0" i="0">
                <a:latin typeface="Book Antiqua" pitchFamily="18" charset="0"/>
                <a:cs typeface="Book Antiqua" pitchFamily="18" charset="0"/>
              </a:defRPr>
            </a:lvl1pPr>
            <a:lvl2pPr marL="182563" indent="-182563">
              <a:spcBef>
                <a:spcPts val="0"/>
              </a:spcBef>
              <a:buFont typeface="Lucida Grande"/>
              <a:buChar char="•"/>
              <a:defRPr sz="1800" b="0" i="0">
                <a:latin typeface="Book Antiqua" pitchFamily="18" charset="0"/>
                <a:cs typeface="Book Antiqua" pitchFamily="18" charset="0"/>
              </a:defRPr>
            </a:lvl2pPr>
            <a:lvl3pPr marL="358775" indent="-179388">
              <a:spcBef>
                <a:spcPts val="0"/>
              </a:spcBef>
              <a:buFont typeface="Lucida Grande"/>
              <a:buChar char="–"/>
              <a:defRPr sz="1400" b="0" i="0">
                <a:latin typeface="Book Antiqua" pitchFamily="18" charset="0"/>
                <a:cs typeface="Book Antiqua" pitchFamily="18" charset="0"/>
              </a:defRPr>
            </a:lvl3pPr>
            <a:lvl4pPr marL="627063" indent="-179388">
              <a:spcBef>
                <a:spcPts val="0"/>
              </a:spcBef>
              <a:defRPr sz="1200" b="0" i="0">
                <a:latin typeface="Book Antiqua" pitchFamily="18" charset="0"/>
                <a:cs typeface="Book Antiqua" pitchFamily="18" charset="0"/>
              </a:defRPr>
            </a:lvl4pPr>
            <a:lvl5pPr marL="1435100" indent="-182563"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March 2012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Osaka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25B22B76-D846-411A-9814-BAF91D91189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04800" y="144000"/>
            <a:ext cx="9849600" cy="533400"/>
          </a:xfrm>
        </p:spPr>
        <p:txBody>
          <a:bodyPr/>
          <a:lstStyle>
            <a:lvl1pPr>
              <a:defRPr>
                <a:solidFill>
                  <a:srgbClr val="606060"/>
                </a:solidFill>
                <a:latin typeface="Book Antiqua" pitchFamily="18" charset="0"/>
              </a:defRPr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March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Osaka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950A2CB6-0A0E-436E-9DE8-784A07F1683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Bild 13" descr="Schlussbi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 March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Osaka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D6478A6B-A25E-4404-9C82-FD45CEC8B91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85344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B3D9FF">
                    <a:alpha val="50000"/>
                  </a:srgbClr>
                </a:solidFill>
              </a14:hiddenFill>
            </a:ext>
          </a:extLst>
        </p:spPr>
        <p:txBody>
          <a:bodyPr/>
          <a:lstStyle>
            <a:lvl1pPr algn="ctr">
              <a:defRPr>
                <a:latin typeface="Book Antiqua" pitchFamily="18" charset="0"/>
              </a:defRPr>
            </a:lvl1pPr>
          </a:lstStyle>
          <a:p>
            <a:pPr lvl="0"/>
            <a:r>
              <a:rPr lang="de-DE" noProof="0" dirty="0" smtClean="0"/>
              <a:t>Master-Untertitelformat bearbeiten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895600"/>
            <a:ext cx="8534400" cy="685800"/>
          </a:xfrm>
        </p:spPr>
        <p:txBody>
          <a:bodyPr/>
          <a:lstStyle>
            <a:lvl1pPr algn="ctr">
              <a:defRPr sz="4000">
                <a:latin typeface="Book Antiqua" pitchFamily="18" charset="0"/>
              </a:defRPr>
            </a:lvl1pPr>
          </a:lstStyle>
          <a:p>
            <a:pPr lvl="0"/>
            <a:r>
              <a:rPr lang="de-DE" noProof="0" dirty="0" smtClean="0"/>
              <a:t>Mastertitelformat bearbeiten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324600"/>
            <a:ext cx="8077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Osaka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8A303F-09ED-42DC-AEC3-EC6AACEA5CCE}" type="slidenum">
              <a:rPr lang="en-GB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391400" y="6324600"/>
            <a:ext cx="1219200" cy="304800"/>
          </a:xfrm>
        </p:spPr>
        <p:txBody>
          <a:bodyPr/>
          <a:lstStyle>
            <a:lvl1pPr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 smtClean="0"/>
              <a:t>06/09/2012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Elettronica per MEG2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DBE807-29B2-44BA-ACFC-72BDF34C2FBF}" type="slidenum">
              <a:rPr lang="en-GB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Mastertextformat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44463"/>
            <a:ext cx="8515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Mastertitelformat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84188" y="6661150"/>
            <a:ext cx="9144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 Narrow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n-US" smtClean="0"/>
              <a:t>29 March 2012</a:t>
            </a:r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6200" y="6661150"/>
            <a:ext cx="3810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 Narrow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Osaka</a:t>
            </a:r>
            <a:endParaRPr lang="de-DE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01000" y="6661150"/>
            <a:ext cx="838200" cy="228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 Narrow" pitchFamily="34" charset="0"/>
              </a:defRPr>
            </a:lvl1pPr>
          </a:lstStyle>
          <a:p>
            <a:r>
              <a:rPr lang="de-DE"/>
              <a:t>Page </a:t>
            </a:r>
            <a:fld id="{69F749E7-9EF3-4F0F-9F3D-CF382CBA91A0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</p:sldLayoutIdLst>
  <p:transition xmlns:p14="http://schemas.microsoft.com/office/powerpoint/2010/main" spd="med"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Book Antiqua" pitchFamily="18" charset="0"/>
          <a:ea typeface="ヒラギノ角ゴ Pro W3" pitchFamily="-108" charset="-128"/>
          <a:cs typeface="Book Antiqua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Tahoma" charset="0"/>
          <a:ea typeface="ヒラギノ角ゴ Pro W3" pitchFamily="-108" charset="-128"/>
          <a:cs typeface="ヒラギノ角ゴ Pro W3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Tahoma" charset="0"/>
          <a:ea typeface="ヒラギノ角ゴ Pro W3" pitchFamily="-108" charset="-128"/>
          <a:cs typeface="ヒラギノ角ゴ Pro W3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Tahoma" charset="0"/>
          <a:ea typeface="ヒラギノ角ゴ Pro W3" pitchFamily="-108" charset="-128"/>
          <a:cs typeface="ヒラギノ角ゴ Pro W3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Tahom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defRPr>
          <a:solidFill>
            <a:schemeClr val="tx1"/>
          </a:solidFill>
          <a:latin typeface="Book Antiqua" pitchFamily="18" charset="0"/>
          <a:ea typeface="ヒラギノ角ゴ Pro W3" pitchFamily="-108" charset="-128"/>
          <a:cs typeface="Book Antiqua" pitchFamily="18" charset="0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Lucida Grande" pitchFamily="-84" charset="0"/>
        <a:buChar char="•"/>
        <a:defRPr>
          <a:solidFill>
            <a:schemeClr val="tx1"/>
          </a:solidFill>
          <a:latin typeface="Book Antiqua" pitchFamily="18" charset="0"/>
          <a:ea typeface="ヒラギノ角ゴ Pro W3" charset="-128"/>
          <a:cs typeface="Book Antiqua" pitchFamily="18" charset="0"/>
        </a:defRPr>
      </a:lvl2pPr>
      <a:lvl3pPr marL="179388" indent="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Times" pitchFamily="-84" charset="0"/>
        <a:buChar char="–"/>
        <a:defRPr sz="17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627063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pitchFamily="-84" charset="0"/>
        <a:buChar char="–"/>
        <a:defRPr sz="1200">
          <a:solidFill>
            <a:schemeClr val="tx1"/>
          </a:solidFill>
          <a:latin typeface="Book Antiqua" pitchFamily="18" charset="0"/>
          <a:ea typeface="ヒラギノ角ゴ Pro W3" charset="0"/>
          <a:cs typeface="Book Antiqua" pitchFamily="18" charset="0"/>
        </a:defRPr>
      </a:lvl4pPr>
      <a:lvl5pPr marL="3587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pitchFamily="-84" charset="0"/>
        <a:buChar char="–"/>
        <a:defRPr sz="1400">
          <a:solidFill>
            <a:schemeClr val="tx1"/>
          </a:solidFill>
          <a:latin typeface="Book Antiqua" pitchFamily="18" charset="0"/>
          <a:ea typeface="ヒラギノ角ゴ Pro W3" pitchFamily="-112" charset="-128"/>
          <a:cs typeface="Book Antiqua" pitchFamily="18" charset="0"/>
        </a:defRPr>
      </a:lvl5pPr>
      <a:lvl6pPr marL="19812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6pPr>
      <a:lvl7pPr marL="24384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7pPr>
      <a:lvl8pPr marL="28956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8pPr>
      <a:lvl9pPr marL="33528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49500"/>
            <a:ext cx="8534400" cy="685800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 smtClean="0">
                <a:ea typeface="+mj-ea"/>
                <a:cs typeface="+mj-cs"/>
              </a:rPr>
              <a:t>Elettronica per l‘upgrade di MEG </a:t>
            </a:r>
            <a:br>
              <a:rPr lang="de-DE" sz="3600" dirty="0" smtClean="0">
                <a:ea typeface="+mj-ea"/>
                <a:cs typeface="+mj-cs"/>
              </a:rPr>
            </a:br>
            <a:r>
              <a:rPr lang="de-DE" sz="2000" dirty="0">
                <a:ea typeface="+mj-ea"/>
                <a:cs typeface="+mj-cs"/>
              </a:rPr>
              <a:t>1</a:t>
            </a:r>
            <a:r>
              <a:rPr lang="de-DE" sz="2000" dirty="0" smtClean="0">
                <a:ea typeface="+mj-ea"/>
                <a:cs typeface="+mj-cs"/>
              </a:rPr>
              <a:t> </a:t>
            </a:r>
            <a:r>
              <a:rPr lang="de-DE" sz="2000" dirty="0" err="1" smtClean="0">
                <a:ea typeface="+mj-ea"/>
                <a:cs typeface="+mj-cs"/>
              </a:rPr>
              <a:t>Febbraio</a:t>
            </a:r>
            <a:r>
              <a:rPr lang="de-DE" sz="2000" smtClean="0">
                <a:ea typeface="+mj-ea"/>
                <a:cs typeface="+mj-cs"/>
              </a:rPr>
              <a:t> 2013</a:t>
            </a:r>
            <a:r>
              <a:rPr lang="de-DE" sz="3600" smtClean="0">
                <a:ea typeface="+mj-ea"/>
                <a:cs typeface="+mj-cs"/>
              </a:rPr>
              <a:t> </a:t>
            </a:r>
            <a:endParaRPr lang="de-DE" sz="4200" dirty="0" smtClean="0">
              <a:latin typeface="Symbol" charset="0"/>
              <a:ea typeface="+mj-ea"/>
              <a:cs typeface="+mj-cs"/>
              <a:sym typeface="Symbol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332288"/>
            <a:ext cx="8534400" cy="609600"/>
          </a:xfrm>
          <a:extLst>
            <a:ext uri="{909E8E84-426E-40dd-AFC4-6F175D3DCCD1}">
              <a14:hiddenFill xmlns:a14="http://schemas.microsoft.com/office/drawing/2010/main">
                <a:solidFill>
                  <a:srgbClr val="B3D9FF">
                    <a:alpha val="50000"/>
                  </a:srgbClr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ea typeface="+mn-ea"/>
                <a:cs typeface="+mn-cs"/>
              </a:rPr>
              <a:t>Donato</a:t>
            </a:r>
            <a:r>
              <a:rPr lang="en-US" sz="2400" dirty="0" smtClean="0">
                <a:ea typeface="+mn-ea"/>
                <a:cs typeface="+mn-cs"/>
              </a:rPr>
              <a:t> NICOLO’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it-IT" sz="2400" dirty="0" smtClean="0">
                <a:ea typeface="+mn-ea"/>
                <a:cs typeface="+mn-cs"/>
              </a:rPr>
              <a:t>(per conto di MEG-Pisa)</a:t>
            </a:r>
            <a:endParaRPr lang="en-US" sz="24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7" r="11"/>
          <a:stretch>
            <a:fillRect/>
          </a:stretch>
        </p:blipFill>
        <p:spPr>
          <a:xfrm>
            <a:off x="1589088" y="900113"/>
            <a:ext cx="3270250" cy="5653087"/>
          </a:xfrm>
        </p:spPr>
      </p:pic>
      <p:pic>
        <p:nvPicPr>
          <p:cNvPr id="1536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0" y="692150"/>
            <a:ext cx="1912938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549275"/>
          </a:xfrm>
        </p:spPr>
        <p:txBody>
          <a:bodyPr/>
          <a:lstStyle/>
          <a:p>
            <a:r>
              <a:rPr lang="en-US" dirty="0" smtClean="0">
                <a:ea typeface="ヒラギノ角ゴ Pro W3" pitchFamily="-84" charset="-128"/>
              </a:rPr>
              <a:t>Old vs. New DAQ layout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FCF1B9D8-F85A-4841-BB0F-0ACA4700564A}" type="slidenum">
              <a:rPr lang="de-DE"/>
              <a:pPr/>
              <a:t>2</a:t>
            </a:fld>
            <a:endParaRPr lang="de-DE"/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 rot="-5400000">
            <a:off x="2855913" y="5648325"/>
            <a:ext cx="8953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latin typeface="Tahoma" pitchFamily="34" charset="0"/>
                <a:cs typeface="Tahoma" pitchFamily="34" charset="0"/>
              </a:rPr>
              <a:t>640 channels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 rot="-5400000">
            <a:off x="6528594" y="5647532"/>
            <a:ext cx="89535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latin typeface="Tahoma" pitchFamily="34" charset="0"/>
                <a:cs typeface="Tahoma" pitchFamily="34" charset="0"/>
              </a:rPr>
              <a:t>256 channels</a:t>
            </a:r>
          </a:p>
        </p:txBody>
      </p:sp>
      <p:sp>
        <p:nvSpPr>
          <p:cNvPr id="15369" name="Right Arrow 8"/>
          <p:cNvSpPr>
            <a:spLocks noChangeArrowheads="1"/>
          </p:cNvSpPr>
          <p:nvPr/>
        </p:nvSpPr>
        <p:spPr bwMode="auto">
          <a:xfrm>
            <a:off x="4284663" y="3500438"/>
            <a:ext cx="936625" cy="431800"/>
          </a:xfrm>
          <a:prstGeom prst="rightArrow">
            <a:avLst>
              <a:gd name="adj1" fmla="val 50000"/>
              <a:gd name="adj2" fmla="val 5004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</a:t>
            </a:r>
            <a:r>
              <a:rPr lang="en-US" dirty="0" err="1" smtClean="0"/>
              <a:t>attuale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181600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GB" sz="2400" kern="1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</a:rPr>
              <a:t>funzioni</a:t>
            </a:r>
            <a:r>
              <a:rPr lang="en-US" sz="2400" kern="1200" dirty="0" smtClean="0">
                <a:solidFill>
                  <a:srgbClr val="FF0000"/>
                </a:solidFill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</a:rPr>
              <a:t>di</a:t>
            </a:r>
            <a:r>
              <a:rPr lang="en-US" sz="2400" kern="1200" dirty="0" smtClean="0">
                <a:solidFill>
                  <a:srgbClr val="FF0000"/>
                </a:solidFill>
              </a:rPr>
              <a:t> DAQ e trigger separate</a:t>
            </a:r>
            <a:endParaRPr lang="en-US" sz="1800" kern="1200" dirty="0" smtClean="0">
              <a:solidFill>
                <a:schemeClr val="accent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en-GB" sz="2000" kern="1200" dirty="0" smtClean="0">
                <a:solidFill>
                  <a:srgbClr val="FF0000"/>
                </a:solidFill>
              </a:rPr>
              <a:t> DAQ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schede</a:t>
            </a:r>
            <a:r>
              <a:rPr lang="en-GB" sz="1800" kern="1200" dirty="0" smtClean="0">
                <a:solidFill>
                  <a:srgbClr val="0000FF"/>
                </a:solidFill>
              </a:rPr>
              <a:t> DRS </a:t>
            </a:r>
            <a:r>
              <a:rPr lang="en-GB" sz="1800" kern="1200" dirty="0" smtClean="0">
                <a:solidFill>
                  <a:srgbClr val="00B050"/>
                </a:solidFill>
              </a:rPr>
              <a:t>(WFD @ 1.6 (0.8) GS/s, BW = 200 MHz) 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tot.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canali</a:t>
            </a:r>
            <a:r>
              <a:rPr lang="en-GB" sz="1800" kern="1200" dirty="0" smtClean="0">
                <a:solidFill>
                  <a:srgbClr val="0000FF"/>
                </a:solidFill>
              </a:rPr>
              <a:t> : </a:t>
            </a:r>
            <a:r>
              <a:rPr lang="en-GB" sz="1800" kern="1200" dirty="0" smtClean="0">
                <a:solidFill>
                  <a:srgbClr val="00B050"/>
                </a:solidFill>
              </a:rPr>
              <a:t>900 (XEC) + 128 (TC) + 1700 (DC) + 30 (aux) 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occupazione</a:t>
            </a:r>
            <a:r>
              <a:rPr lang="en-GB" sz="1800" kern="1200" dirty="0" smtClean="0">
                <a:solidFill>
                  <a:srgbClr val="0000FF"/>
                </a:solidFill>
              </a:rPr>
              <a:t>: </a:t>
            </a:r>
            <a:r>
              <a:rPr lang="en-GB" sz="1800" kern="1200" dirty="0" smtClean="0">
                <a:solidFill>
                  <a:srgbClr val="00B050"/>
                </a:solidFill>
              </a:rPr>
              <a:t>5 crate standard VME64x 6U</a:t>
            </a:r>
          </a:p>
          <a:p>
            <a:pPr marL="0" indent="0">
              <a:spcBef>
                <a:spcPct val="0"/>
              </a:spcBef>
            </a:pPr>
            <a:r>
              <a:rPr lang="en-GB" sz="2200" kern="1200" dirty="0" smtClean="0">
                <a:solidFill>
                  <a:srgbClr val="FF0000"/>
                </a:solidFill>
              </a:rPr>
              <a:t> trigger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schede</a:t>
            </a:r>
            <a:r>
              <a:rPr lang="en-GB" sz="1800" kern="1200" dirty="0" smtClean="0">
                <a:solidFill>
                  <a:srgbClr val="0000FF"/>
                </a:solidFill>
              </a:rPr>
              <a:t> Type1 </a:t>
            </a:r>
            <a:r>
              <a:rPr lang="en-GB" sz="1800" kern="1200" dirty="0" smtClean="0">
                <a:solidFill>
                  <a:srgbClr val="00B050"/>
                </a:solidFill>
              </a:rPr>
              <a:t>(WFD 100 MHz + FPGA)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     “      Type2 </a:t>
            </a:r>
            <a:r>
              <a:rPr lang="en-GB" sz="1800" kern="1200" dirty="0" smtClean="0">
                <a:solidFill>
                  <a:srgbClr val="00B050"/>
                </a:solidFill>
              </a:rPr>
              <a:t>(</a:t>
            </a:r>
            <a:r>
              <a:rPr lang="en-GB" sz="1800" kern="1200" dirty="0" err="1" smtClean="0">
                <a:solidFill>
                  <a:srgbClr val="00B050"/>
                </a:solidFill>
              </a:rPr>
              <a:t>deserializzatori+FPGA</a:t>
            </a:r>
            <a:r>
              <a:rPr lang="en-GB" sz="1800" kern="1200" dirty="0" smtClean="0">
                <a:solidFill>
                  <a:srgbClr val="00B050"/>
                </a:solidFill>
              </a:rPr>
              <a:t>)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     “      Type3 </a:t>
            </a:r>
            <a:r>
              <a:rPr lang="en-GB" sz="1800" kern="1200" dirty="0" smtClean="0">
                <a:solidFill>
                  <a:srgbClr val="00B050"/>
                </a:solidFill>
              </a:rPr>
              <a:t>(WFD 100 MHz)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     “      ancillary </a:t>
            </a:r>
            <a:r>
              <a:rPr lang="en-GB" sz="1800" kern="1200" dirty="0" smtClean="0">
                <a:solidFill>
                  <a:srgbClr val="00B050"/>
                </a:solidFill>
              </a:rPr>
              <a:t>(</a:t>
            </a:r>
            <a:r>
              <a:rPr lang="en-GB" sz="1800" kern="1200" dirty="0" err="1" smtClean="0">
                <a:solidFill>
                  <a:srgbClr val="00B050"/>
                </a:solidFill>
              </a:rPr>
              <a:t>distribuzione</a:t>
            </a:r>
            <a:r>
              <a:rPr lang="en-GB" sz="1800" kern="1200" dirty="0" smtClean="0">
                <a:solidFill>
                  <a:srgbClr val="00B050"/>
                </a:solidFill>
              </a:rPr>
              <a:t> CLK e </a:t>
            </a:r>
            <a:r>
              <a:rPr lang="en-GB" sz="1800" kern="1200" dirty="0" err="1" smtClean="0">
                <a:solidFill>
                  <a:srgbClr val="00B050"/>
                </a:solidFill>
              </a:rPr>
              <a:t>segnali</a:t>
            </a:r>
            <a:r>
              <a:rPr lang="en-GB" sz="1800" kern="1200" dirty="0" smtClean="0">
                <a:solidFill>
                  <a:srgbClr val="00B050"/>
                </a:solidFill>
              </a:rPr>
              <a:t> </a:t>
            </a:r>
            <a:r>
              <a:rPr lang="en-GB" sz="1800" kern="1200" dirty="0" err="1" smtClean="0">
                <a:solidFill>
                  <a:srgbClr val="00B050"/>
                </a:solidFill>
              </a:rPr>
              <a:t>di</a:t>
            </a:r>
            <a:r>
              <a:rPr lang="en-GB" sz="1800" kern="1200" dirty="0" smtClean="0">
                <a:solidFill>
                  <a:srgbClr val="00B050"/>
                </a:solidFill>
              </a:rPr>
              <a:t> </a:t>
            </a:r>
            <a:r>
              <a:rPr lang="en-GB" sz="1800" kern="1200" dirty="0" err="1" smtClean="0">
                <a:solidFill>
                  <a:srgbClr val="00B050"/>
                </a:solidFill>
              </a:rPr>
              <a:t>controllo</a:t>
            </a:r>
            <a:r>
              <a:rPr lang="en-GB" sz="1800" kern="1200" dirty="0" smtClean="0">
                <a:solidFill>
                  <a:srgbClr val="00B050"/>
                </a:solidFill>
              </a:rPr>
              <a:t>)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occupazione</a:t>
            </a:r>
            <a:r>
              <a:rPr lang="en-GB" sz="1800" kern="1200" dirty="0" smtClean="0">
                <a:solidFill>
                  <a:srgbClr val="0000FF"/>
                </a:solidFill>
              </a:rPr>
              <a:t>: </a:t>
            </a:r>
            <a:r>
              <a:rPr lang="en-GB" sz="1800" kern="1200" dirty="0" smtClean="0">
                <a:solidFill>
                  <a:srgbClr val="00B050"/>
                </a:solidFill>
              </a:rPr>
              <a:t>3 crate VME64x 6U + 1 crate </a:t>
            </a:r>
            <a:r>
              <a:rPr lang="en-GB" sz="1800" kern="1200" dirty="0" smtClean="0">
                <a:solidFill>
                  <a:srgbClr val="00B050"/>
                </a:solidFill>
              </a:rPr>
              <a:t>9U</a:t>
            </a:r>
          </a:p>
          <a:p>
            <a:pPr marL="400050" lvl="1" indent="0">
              <a:spcBef>
                <a:spcPct val="0"/>
              </a:spcBef>
            </a:pPr>
            <a:r>
              <a:rPr lang="en-GB" kern="1200" dirty="0">
                <a:solidFill>
                  <a:srgbClr val="00B050"/>
                </a:solidFill>
              </a:rPr>
              <a:t> </a:t>
            </a:r>
            <a:r>
              <a:rPr lang="en-GB" kern="1200" dirty="0" smtClean="0">
                <a:solidFill>
                  <a:srgbClr val="0000FF"/>
                </a:solidFill>
              </a:rPr>
              <a:t>input data rate</a:t>
            </a:r>
            <a:r>
              <a:rPr lang="en-GB" kern="1200" dirty="0" smtClean="0">
                <a:solidFill>
                  <a:srgbClr val="00B050"/>
                </a:solidFill>
              </a:rPr>
              <a:t>: </a:t>
            </a:r>
            <a:r>
              <a:rPr lang="en-GB" kern="1200" dirty="0" smtClean="0">
                <a:solidFill>
                  <a:srgbClr val="FF0000"/>
                </a:solidFill>
              </a:rPr>
              <a:t>0.5 </a:t>
            </a:r>
            <a:r>
              <a:rPr lang="en-GB" kern="1200" dirty="0" err="1" smtClean="0">
                <a:solidFill>
                  <a:srgbClr val="FF0000"/>
                </a:solidFill>
              </a:rPr>
              <a:t>Tbit</a:t>
            </a:r>
            <a:r>
              <a:rPr lang="en-GB" kern="1200" dirty="0" smtClean="0">
                <a:solidFill>
                  <a:srgbClr val="FF0000"/>
                </a:solidFill>
              </a:rPr>
              <a:t>/s</a:t>
            </a:r>
            <a:endParaRPr lang="en-GB" sz="1800" kern="12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en-GB" sz="2200" kern="1200" dirty="0" smtClean="0">
                <a:solidFill>
                  <a:srgbClr val="FF0000"/>
                </a:solidFill>
              </a:rPr>
              <a:t> splitter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uscite</a:t>
            </a: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smtClean="0">
                <a:solidFill>
                  <a:srgbClr val="00B050"/>
                </a:solidFill>
              </a:rPr>
              <a:t>1:1 high BW per DRS, 1:1 e 4:1 low BW per trigger</a:t>
            </a: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occupazione</a:t>
            </a:r>
            <a:r>
              <a:rPr lang="en-GB" sz="1800" kern="1200" dirty="0" smtClean="0">
                <a:solidFill>
                  <a:srgbClr val="0000FF"/>
                </a:solidFill>
              </a:rPr>
              <a:t>: </a:t>
            </a:r>
            <a:r>
              <a:rPr lang="en-GB" sz="1800" kern="1200" dirty="0" smtClean="0">
                <a:solidFill>
                  <a:srgbClr val="00B050"/>
                </a:solidFill>
              </a:rPr>
              <a:t>4 crate 6U </a:t>
            </a:r>
          </a:p>
          <a:p>
            <a:pPr marL="0" indent="0">
              <a:spcBef>
                <a:spcPct val="0"/>
              </a:spcBef>
            </a:pPr>
            <a:r>
              <a:rPr lang="en-GB" sz="2200" kern="1200" dirty="0" smtClean="0">
                <a:solidFill>
                  <a:srgbClr val="FF0000"/>
                </a:solidFill>
              </a:rPr>
              <a:t> </a:t>
            </a:r>
            <a:r>
              <a:rPr lang="en-GB" sz="2200" kern="1200" dirty="0" err="1" smtClean="0">
                <a:solidFill>
                  <a:srgbClr val="FF0000"/>
                </a:solidFill>
              </a:rPr>
              <a:t>Previsione</a:t>
            </a:r>
            <a:r>
              <a:rPr lang="en-GB" sz="2200" kern="1200" dirty="0" smtClean="0">
                <a:solidFill>
                  <a:srgbClr val="FF0000"/>
                </a:solidFill>
              </a:rPr>
              <a:t> per </a:t>
            </a:r>
            <a:r>
              <a:rPr lang="en-GB" sz="2200" kern="1200" dirty="0" err="1" smtClean="0">
                <a:solidFill>
                  <a:srgbClr val="FF0000"/>
                </a:solidFill>
              </a:rPr>
              <a:t>l’upgrade</a:t>
            </a:r>
            <a:endParaRPr lang="en-GB" sz="2200" kern="1200" dirty="0" smtClean="0">
              <a:solidFill>
                <a:srgbClr val="FF0000"/>
              </a:solidFill>
            </a:endParaRP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</a:rPr>
              <a:t>canali</a:t>
            </a:r>
            <a:r>
              <a:rPr lang="en-GB" sz="1800" kern="1200" dirty="0" smtClean="0">
                <a:solidFill>
                  <a:srgbClr val="0000FF"/>
                </a:solidFill>
              </a:rPr>
              <a:t>: </a:t>
            </a:r>
            <a:r>
              <a:rPr lang="en-GB" sz="1800" kern="1200" dirty="0" smtClean="0">
                <a:solidFill>
                  <a:srgbClr val="00B050"/>
                </a:solidFill>
              </a:rPr>
              <a:t>3000(DC) + 2600(XEC) + 1200(TC) </a:t>
            </a:r>
            <a:r>
              <a:rPr lang="en-GB" sz="1800" kern="1200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GB" sz="1800" kern="1200" dirty="0" err="1" smtClean="0">
                <a:solidFill>
                  <a:srgbClr val="FF0000"/>
                </a:solidFill>
                <a:sym typeface="Wingdings" pitchFamily="2" charset="2"/>
              </a:rPr>
              <a:t>spazio</a:t>
            </a:r>
            <a:r>
              <a:rPr lang="en-GB" sz="1800" kern="12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sz="1800" kern="1200" dirty="0" err="1" smtClean="0">
                <a:solidFill>
                  <a:srgbClr val="FF0000"/>
                </a:solidFill>
                <a:sym typeface="Wingdings" pitchFamily="2" charset="2"/>
              </a:rPr>
              <a:t>insufficiente</a:t>
            </a:r>
            <a:endParaRPr lang="en-GB" sz="1800" kern="12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00050" lvl="1" indent="0">
              <a:spcBef>
                <a:spcPct val="0"/>
              </a:spcBef>
            </a:pPr>
            <a:r>
              <a:rPr lang="en-GB" sz="1800" kern="12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GB" sz="1800" kern="1200" dirty="0" err="1" smtClean="0">
                <a:solidFill>
                  <a:srgbClr val="0000FF"/>
                </a:solidFill>
                <a:sym typeface="Wingdings" pitchFamily="2" charset="2"/>
              </a:rPr>
              <a:t>necessaria</a:t>
            </a:r>
            <a:r>
              <a:rPr lang="en-GB" sz="1800" kern="1200" dirty="0" smtClean="0">
                <a:solidFill>
                  <a:srgbClr val="0000FF"/>
                </a:solidFill>
                <a:sym typeface="Wingdings" pitchFamily="2" charset="2"/>
              </a:rPr>
              <a:t> BW </a:t>
            </a:r>
            <a:r>
              <a:rPr lang="en-GB" sz="1800" kern="1200" dirty="0" err="1" smtClean="0">
                <a:solidFill>
                  <a:srgbClr val="0000FF"/>
                </a:solidFill>
                <a:sym typeface="Wingdings" pitchFamily="2" charset="2"/>
              </a:rPr>
              <a:t>piu`larga</a:t>
            </a:r>
            <a:r>
              <a:rPr lang="en-GB" sz="1800" kern="1200" dirty="0" smtClean="0">
                <a:solidFill>
                  <a:srgbClr val="0000FF"/>
                </a:solidFill>
                <a:sym typeface="Wingdings" pitchFamily="2" charset="2"/>
              </a:rPr>
              <a:t>  (</a:t>
            </a:r>
            <a:r>
              <a:rPr lang="en-GB" sz="1800" kern="1200" dirty="0" err="1" smtClean="0">
                <a:solidFill>
                  <a:srgbClr val="0000FF"/>
                </a:solidFill>
                <a:sym typeface="Wingdings" pitchFamily="2" charset="2"/>
              </a:rPr>
              <a:t>risetime</a:t>
            </a:r>
            <a:r>
              <a:rPr lang="en-GB" sz="1800" kern="1200" dirty="0" smtClean="0">
                <a:solidFill>
                  <a:srgbClr val="0000FF"/>
                </a:solidFill>
                <a:sym typeface="Wingdings" pitchFamily="2" charset="2"/>
              </a:rPr>
              <a:t> MPPC + DC cluster timing)</a:t>
            </a:r>
            <a:r>
              <a:rPr lang="en-GB" sz="1800" kern="1200" dirty="0" smtClean="0">
                <a:solidFill>
                  <a:srgbClr val="0000FF"/>
                </a:solidFill>
              </a:rPr>
              <a:t>            </a:t>
            </a:r>
            <a:r>
              <a:rPr lang="en-GB" sz="1800" kern="12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A303F-09ED-42DC-AEC3-EC6AACEA5CCE}" type="slidenum">
              <a:rPr lang="en-GB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304800" y="144463"/>
            <a:ext cx="8534400" cy="549275"/>
          </a:xfrm>
        </p:spPr>
        <p:txBody>
          <a:bodyPr/>
          <a:lstStyle/>
          <a:p>
            <a:r>
              <a:rPr lang="en-US" dirty="0" err="1" smtClean="0">
                <a:ea typeface="ヒラギノ角ゴ Pro W3" pitchFamily="-84" charset="-128"/>
              </a:rPr>
              <a:t>WaveDREAM</a:t>
            </a:r>
            <a:r>
              <a:rPr lang="en-US" dirty="0" smtClean="0">
                <a:ea typeface="ヒラギノ角ゴ Pro W3" pitchFamily="-84" charset="-128"/>
              </a:rPr>
              <a:t> block schematics</a:t>
            </a:r>
          </a:p>
        </p:txBody>
      </p:sp>
      <p:sp>
        <p:nvSpPr>
          <p:cNvPr id="1843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84188" y="6661150"/>
            <a:ext cx="914400" cy="1968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 Narrow" pitchFamily="34" charset="0"/>
                <a:ea typeface="ヒラギノ角ゴ Pro W3" pitchFamily="-84" charset="-128"/>
              </a:rPr>
              <a:t>29 March 2012</a:t>
            </a:r>
            <a:endParaRPr lang="de-DE" smtClean="0">
              <a:latin typeface="Arial Narrow" pitchFamily="34" charset="0"/>
              <a:ea typeface="ヒラギノ角ゴ Pro W3" pitchFamily="-84" charset="-128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/>
              <a:t>Page </a:t>
            </a:r>
            <a:fld id="{E926EE31-A332-4448-B7D7-9BFD7E9E772C}" type="slidenum">
              <a:rPr lang="de-DE"/>
              <a:pPr/>
              <a:t>4</a:t>
            </a:fld>
            <a:endParaRPr lang="de-DE"/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57300"/>
            <a:ext cx="89916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323850" y="5665788"/>
            <a:ext cx="8633774" cy="112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700" dirty="0">
                <a:latin typeface="Book Antiqua" pitchFamily="18" charset="0"/>
                <a:cs typeface="Tahoma" pitchFamily="34" charset="0"/>
              </a:rPr>
              <a:t>MPPCs need high gain range for calibration and low gain range for DAQ</a:t>
            </a:r>
            <a:br>
              <a:rPr lang="en-US" sz="1700" dirty="0">
                <a:latin typeface="Book Antiqua" pitchFamily="18" charset="0"/>
                <a:cs typeface="Tahoma" pitchFamily="34" charset="0"/>
              </a:rPr>
            </a:br>
            <a:r>
              <a:rPr lang="en-US" sz="1700" dirty="0">
                <a:latin typeface="Book Antiqua" pitchFamily="18" charset="0"/>
                <a:cs typeface="Tahoma" pitchFamily="34" charset="0"/>
              </a:rPr>
              <a:t>→ switchable gain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700" dirty="0">
                <a:latin typeface="Book Antiqua" pitchFamily="18" charset="0"/>
                <a:cs typeface="Tahoma" pitchFamily="34" charset="0"/>
              </a:rPr>
              <a:t>First version showed 3x expected noise, re-designed prototype currently in production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endParaRPr lang="en-US" sz="17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Struttura ad albero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BE807-29B2-44BA-ACFC-72BDF34C2FBF}" type="slidenum">
              <a:rPr lang="en-GB" smtClean="0"/>
              <a:pPr/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24325"/>
            <a:ext cx="34385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733800" y="4156125"/>
            <a:ext cx="152400" cy="1159200"/>
          </a:xfrm>
          <a:prstGeom prst="rect">
            <a:avLst/>
          </a:prstGeom>
          <a:solidFill>
            <a:srgbClr val="00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86200" y="4156125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4392394"/>
            <a:ext cx="15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DAQ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4283928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2400300" y="4381500"/>
            <a:ext cx="152400" cy="2514600"/>
          </a:xfrm>
          <a:prstGeom prst="lef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8408" y="5775647"/>
            <a:ext cx="217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WaveDREAM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484000" y="5715000"/>
            <a:ext cx="0" cy="3048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748408" y="6063679"/>
            <a:ext cx="217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from detectors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4115395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/>
              <a:t>. . .</a:t>
            </a:r>
            <a:endParaRPr lang="en-US" sz="54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810000" y="3667125"/>
            <a:ext cx="0" cy="3810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667000" y="38070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FF99"/>
                </a:solidFill>
              </a:rPr>
              <a:t>to the PC</a:t>
            </a:r>
            <a:endParaRPr lang="en-US" dirty="0">
              <a:solidFill>
                <a:srgbClr val="00FF99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 flipH="1">
            <a:off x="3810000" y="3581399"/>
            <a:ext cx="177800" cy="454025"/>
          </a:xfrm>
          <a:custGeom>
            <a:avLst/>
            <a:gdLst>
              <a:gd name="connsiteX0" fmla="*/ 0 w 355600"/>
              <a:gd name="connsiteY0" fmla="*/ 965200 h 965200"/>
              <a:gd name="connsiteX1" fmla="*/ 38100 w 355600"/>
              <a:gd name="connsiteY1" fmla="*/ 698500 h 965200"/>
              <a:gd name="connsiteX2" fmla="*/ 152400 w 355600"/>
              <a:gd name="connsiteY2" fmla="*/ 406400 h 965200"/>
              <a:gd name="connsiteX3" fmla="*/ 152400 w 355600"/>
              <a:gd name="connsiteY3" fmla="*/ 406400 h 965200"/>
              <a:gd name="connsiteX4" fmla="*/ 241300 w 355600"/>
              <a:gd name="connsiteY4" fmla="*/ 254000 h 965200"/>
              <a:gd name="connsiteX5" fmla="*/ 241300 w 355600"/>
              <a:gd name="connsiteY5" fmla="*/ 254000 h 965200"/>
              <a:gd name="connsiteX6" fmla="*/ 355600 w 355600"/>
              <a:gd name="connsiteY6" fmla="*/ 0 h 965200"/>
              <a:gd name="connsiteX7" fmla="*/ 355600 w 355600"/>
              <a:gd name="connsiteY7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600" h="965200">
                <a:moveTo>
                  <a:pt x="0" y="965200"/>
                </a:moveTo>
                <a:cubicBezTo>
                  <a:pt x="6350" y="878416"/>
                  <a:pt x="12700" y="791633"/>
                  <a:pt x="38100" y="698500"/>
                </a:cubicBezTo>
                <a:cubicBezTo>
                  <a:pt x="63500" y="605367"/>
                  <a:pt x="152400" y="406400"/>
                  <a:pt x="152400" y="406400"/>
                </a:cubicBezTo>
                <a:lnTo>
                  <a:pt x="152400" y="406400"/>
                </a:lnTo>
                <a:lnTo>
                  <a:pt x="241300" y="254000"/>
                </a:lnTo>
                <a:lnTo>
                  <a:pt x="241300" y="254000"/>
                </a:lnTo>
                <a:lnTo>
                  <a:pt x="355600" y="0"/>
                </a:lnTo>
                <a:lnTo>
                  <a:pt x="355600" y="0"/>
                </a:lnTo>
              </a:path>
            </a:pathLst>
          </a:cu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flipH="1">
            <a:off x="4038600" y="3657600"/>
            <a:ext cx="469900" cy="441324"/>
          </a:xfrm>
          <a:custGeom>
            <a:avLst/>
            <a:gdLst>
              <a:gd name="connsiteX0" fmla="*/ 0 w 101600"/>
              <a:gd name="connsiteY0" fmla="*/ 1155700 h 1155700"/>
              <a:gd name="connsiteX1" fmla="*/ 25400 w 101600"/>
              <a:gd name="connsiteY1" fmla="*/ 800100 h 1155700"/>
              <a:gd name="connsiteX2" fmla="*/ 76200 w 101600"/>
              <a:gd name="connsiteY2" fmla="*/ 558800 h 1155700"/>
              <a:gd name="connsiteX3" fmla="*/ 101600 w 101600"/>
              <a:gd name="connsiteY3" fmla="*/ 0 h 1155700"/>
              <a:gd name="connsiteX4" fmla="*/ 101600 w 101600"/>
              <a:gd name="connsiteY4" fmla="*/ 0 h 1155700"/>
              <a:gd name="connsiteX5" fmla="*/ 101600 w 101600"/>
              <a:gd name="connsiteY5" fmla="*/ 0 h 1155700"/>
              <a:gd name="connsiteX6" fmla="*/ 101600 w 101600"/>
              <a:gd name="connsiteY6" fmla="*/ 1270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00" h="1155700">
                <a:moveTo>
                  <a:pt x="0" y="1155700"/>
                </a:moveTo>
                <a:cubicBezTo>
                  <a:pt x="6350" y="1027641"/>
                  <a:pt x="12700" y="899583"/>
                  <a:pt x="25400" y="800100"/>
                </a:cubicBezTo>
                <a:cubicBezTo>
                  <a:pt x="38100" y="700617"/>
                  <a:pt x="63500" y="692150"/>
                  <a:pt x="76200" y="558800"/>
                </a:cubicBezTo>
                <a:cubicBezTo>
                  <a:pt x="88900" y="425450"/>
                  <a:pt x="101600" y="0"/>
                  <a:pt x="101600" y="0"/>
                </a:cubicBezTo>
                <a:lnTo>
                  <a:pt x="101600" y="0"/>
                </a:lnTo>
                <a:lnTo>
                  <a:pt x="101600" y="0"/>
                </a:lnTo>
                <a:lnTo>
                  <a:pt x="101600" y="12700"/>
                </a:lnTo>
              </a:path>
            </a:pathLst>
          </a:cu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33453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6600"/>
                </a:solidFill>
              </a:rPr>
              <a:t>. . .</a:t>
            </a:r>
            <a:endParaRPr lang="en-US" sz="4400" dirty="0">
              <a:solidFill>
                <a:srgbClr val="FF66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275" y="2344200"/>
            <a:ext cx="34385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 bwMode="auto">
          <a:xfrm>
            <a:off x="37242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42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8766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66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0290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290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1814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814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3338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338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4862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862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6386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386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7910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910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9434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434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0958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958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2482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482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4006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006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5530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530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054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054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8578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578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010275" y="2362200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10275" y="2490003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TRIG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3804557" y="3536616"/>
            <a:ext cx="81643" cy="197184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3956957" y="3536616"/>
            <a:ext cx="81643" cy="197184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275" y="914400"/>
            <a:ext cx="34385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 bwMode="auto">
          <a:xfrm>
            <a:off x="4953000" y="933271"/>
            <a:ext cx="152400" cy="11592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53000" y="933271"/>
            <a:ext cx="15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Master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257800" y="933271"/>
            <a:ext cx="152400" cy="1159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57800" y="933271"/>
            <a:ext cx="15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CLKGen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410200" y="933271"/>
            <a:ext cx="152400" cy="1159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10200" y="933271"/>
            <a:ext cx="15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CLKGen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933271"/>
            <a:ext cx="152400" cy="1159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62600" y="933271"/>
            <a:ext cx="15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CLKGen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715000" y="933271"/>
            <a:ext cx="152400" cy="1159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15000" y="933271"/>
            <a:ext cx="15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CLKGen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867400" y="933271"/>
            <a:ext cx="152400" cy="1159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67400" y="933271"/>
            <a:ext cx="15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CLKGen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019800" y="933271"/>
            <a:ext cx="152400" cy="1159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19800" y="933271"/>
            <a:ext cx="15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mbria Math" pitchFamily="18" charset="0"/>
                <a:ea typeface="Cambria Math" pitchFamily="18" charset="0"/>
              </a:rPr>
              <a:t>CLKGen</a:t>
            </a:r>
            <a:endParaRPr lang="en-US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3733800" y="2209800"/>
            <a:ext cx="1155700" cy="88900"/>
          </a:xfrm>
          <a:custGeom>
            <a:avLst/>
            <a:gdLst>
              <a:gd name="connsiteX0" fmla="*/ 0 w 850900"/>
              <a:gd name="connsiteY0" fmla="*/ 139700 h 139700"/>
              <a:gd name="connsiteX1" fmla="*/ 101600 w 850900"/>
              <a:gd name="connsiteY1" fmla="*/ 88900 h 139700"/>
              <a:gd name="connsiteX2" fmla="*/ 203200 w 850900"/>
              <a:gd name="connsiteY2" fmla="*/ 76200 h 139700"/>
              <a:gd name="connsiteX3" fmla="*/ 457200 w 850900"/>
              <a:gd name="connsiteY3" fmla="*/ 50800 h 139700"/>
              <a:gd name="connsiteX4" fmla="*/ 546100 w 850900"/>
              <a:gd name="connsiteY4" fmla="*/ 38100 h 139700"/>
              <a:gd name="connsiteX5" fmla="*/ 698500 w 850900"/>
              <a:gd name="connsiteY5" fmla="*/ 25400 h 139700"/>
              <a:gd name="connsiteX6" fmla="*/ 812800 w 850900"/>
              <a:gd name="connsiteY6" fmla="*/ 12700 h 139700"/>
              <a:gd name="connsiteX7" fmla="*/ 850900 w 850900"/>
              <a:gd name="connsiteY7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900" h="139700">
                <a:moveTo>
                  <a:pt x="0" y="139700"/>
                </a:moveTo>
                <a:cubicBezTo>
                  <a:pt x="33867" y="122767"/>
                  <a:pt x="65459" y="100194"/>
                  <a:pt x="101600" y="88900"/>
                </a:cubicBezTo>
                <a:cubicBezTo>
                  <a:pt x="134177" y="78720"/>
                  <a:pt x="169264" y="79836"/>
                  <a:pt x="203200" y="76200"/>
                </a:cubicBezTo>
                <a:lnTo>
                  <a:pt x="457200" y="50800"/>
                </a:lnTo>
                <a:cubicBezTo>
                  <a:pt x="486951" y="47494"/>
                  <a:pt x="516330" y="41234"/>
                  <a:pt x="546100" y="38100"/>
                </a:cubicBezTo>
                <a:cubicBezTo>
                  <a:pt x="596796" y="32764"/>
                  <a:pt x="647754" y="30233"/>
                  <a:pt x="698500" y="25400"/>
                </a:cubicBezTo>
                <a:cubicBezTo>
                  <a:pt x="736662" y="21766"/>
                  <a:pt x="774700" y="16933"/>
                  <a:pt x="812800" y="12700"/>
                </a:cubicBezTo>
                <a:lnTo>
                  <a:pt x="850900" y="0"/>
                </a:lnTo>
              </a:path>
            </a:pathLst>
          </a:cu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5245100" y="2209800"/>
            <a:ext cx="850900" cy="152400"/>
          </a:xfrm>
          <a:custGeom>
            <a:avLst/>
            <a:gdLst>
              <a:gd name="connsiteX0" fmla="*/ 0 w 850900"/>
              <a:gd name="connsiteY0" fmla="*/ 139700 h 139700"/>
              <a:gd name="connsiteX1" fmla="*/ 101600 w 850900"/>
              <a:gd name="connsiteY1" fmla="*/ 88900 h 139700"/>
              <a:gd name="connsiteX2" fmla="*/ 203200 w 850900"/>
              <a:gd name="connsiteY2" fmla="*/ 76200 h 139700"/>
              <a:gd name="connsiteX3" fmla="*/ 457200 w 850900"/>
              <a:gd name="connsiteY3" fmla="*/ 50800 h 139700"/>
              <a:gd name="connsiteX4" fmla="*/ 546100 w 850900"/>
              <a:gd name="connsiteY4" fmla="*/ 38100 h 139700"/>
              <a:gd name="connsiteX5" fmla="*/ 698500 w 850900"/>
              <a:gd name="connsiteY5" fmla="*/ 25400 h 139700"/>
              <a:gd name="connsiteX6" fmla="*/ 812800 w 850900"/>
              <a:gd name="connsiteY6" fmla="*/ 12700 h 139700"/>
              <a:gd name="connsiteX7" fmla="*/ 850900 w 850900"/>
              <a:gd name="connsiteY7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900" h="139700">
                <a:moveTo>
                  <a:pt x="0" y="139700"/>
                </a:moveTo>
                <a:cubicBezTo>
                  <a:pt x="33867" y="122767"/>
                  <a:pt x="65459" y="100194"/>
                  <a:pt x="101600" y="88900"/>
                </a:cubicBezTo>
                <a:cubicBezTo>
                  <a:pt x="134177" y="78720"/>
                  <a:pt x="169264" y="79836"/>
                  <a:pt x="203200" y="76200"/>
                </a:cubicBezTo>
                <a:lnTo>
                  <a:pt x="457200" y="50800"/>
                </a:lnTo>
                <a:cubicBezTo>
                  <a:pt x="486951" y="47494"/>
                  <a:pt x="516330" y="41234"/>
                  <a:pt x="546100" y="38100"/>
                </a:cubicBezTo>
                <a:cubicBezTo>
                  <a:pt x="596796" y="32764"/>
                  <a:pt x="647754" y="30233"/>
                  <a:pt x="698500" y="25400"/>
                </a:cubicBezTo>
                <a:cubicBezTo>
                  <a:pt x="736662" y="21766"/>
                  <a:pt x="774700" y="16933"/>
                  <a:pt x="812800" y="12700"/>
                </a:cubicBezTo>
                <a:lnTo>
                  <a:pt x="850900" y="0"/>
                </a:lnTo>
              </a:path>
            </a:pathLst>
          </a:cu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 flipV="1">
            <a:off x="4876800" y="2133600"/>
            <a:ext cx="194292" cy="762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4911108" y="2133600"/>
            <a:ext cx="194292" cy="762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sp>
        <p:nvSpPr>
          <p:cNvPr id="82" name="Rectangle 81"/>
          <p:cNvSpPr/>
          <p:nvPr/>
        </p:nvSpPr>
        <p:spPr bwMode="auto">
          <a:xfrm>
            <a:off x="3733800" y="954000"/>
            <a:ext cx="12192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105400" y="954000"/>
            <a:ext cx="152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Milestones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A303F-09ED-42DC-AEC3-EC6AACEA5CCE}" type="slidenum">
              <a:rPr lang="en-GB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2532"/>
          <a:stretch>
            <a:fillRect/>
          </a:stretch>
        </p:blipFill>
        <p:spPr bwMode="auto">
          <a:xfrm>
            <a:off x="2209800" y="1524000"/>
            <a:ext cx="4648200" cy="475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Brace 7"/>
          <p:cNvSpPr/>
          <p:nvPr/>
        </p:nvSpPr>
        <p:spPr bwMode="auto">
          <a:xfrm>
            <a:off x="1676400" y="1524000"/>
            <a:ext cx="228600" cy="2209800"/>
          </a:xfrm>
          <a:prstGeom prst="leftBrac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1676400" y="3733800"/>
            <a:ext cx="228600" cy="2209800"/>
          </a:xfrm>
          <a:prstGeom prst="leftBrac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450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0000FF"/>
                </a:solidFill>
              </a:rPr>
              <a:t>PSI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648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0000FF"/>
                </a:solidFill>
              </a:rPr>
              <a:t>Pisa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724400" y="1143000"/>
            <a:ext cx="0" cy="3810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562600" y="1143000"/>
            <a:ext cx="0" cy="3810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400800" y="1143000"/>
            <a:ext cx="0" cy="381000"/>
          </a:xfrm>
          <a:prstGeom prst="straightConnector1">
            <a:avLst/>
          </a:prstGeom>
          <a:solidFill>
            <a:srgbClr val="00FF99">
              <a:alpha val="50000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114800" y="838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0000FF"/>
                </a:solidFill>
              </a:rPr>
              <a:t>2013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838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0000FF"/>
                </a:solidFill>
              </a:rPr>
              <a:t>2014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838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0000FF"/>
                </a:solidFill>
              </a:rPr>
              <a:t>2015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Persone di MEG: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Donato Nicol</a:t>
            </a:r>
            <a:r>
              <a:rPr lang="it-IT" dirty="0" smtClean="0"/>
              <a:t>ò 	100%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Luca Galli	100%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Marco Grassi	50%</a:t>
            </a:r>
            <a:endParaRPr lang="it-IT" dirty="0"/>
          </a:p>
          <a:p>
            <a:pPr lvl="1">
              <a:buFont typeface="Arial" pitchFamily="34" charset="0"/>
              <a:buChar char="•"/>
            </a:pPr>
            <a:endParaRPr lang="it-IT" dirty="0"/>
          </a:p>
          <a:p>
            <a:endParaRPr lang="it-IT" sz="20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 Trigger </a:t>
            </a:r>
            <a:r>
              <a:rPr lang="it-IT" sz="2000" dirty="0" smtClean="0">
                <a:solidFill>
                  <a:srgbClr val="FF0000"/>
                </a:solidFill>
              </a:rPr>
              <a:t>concentrator hardware 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Disegno schede                                 0.5 FTE  2013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Costruzione prototipi e test            1     FTE 2013/2014         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Costruzione finale                            0.5  FTE 2014/2015</a:t>
            </a:r>
          </a:p>
          <a:p>
            <a:pPr lvl="1"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 Sviluppo firmware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Algoritmi                                          0.5    FTE  2013/2014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Protocollo master-slave</a:t>
            </a:r>
          </a:p>
          <a:p>
            <a:pPr lvl="1">
              <a:buFont typeface="Arial" pitchFamily="34" charset="0"/>
              <a:buChar char="•"/>
            </a:pPr>
            <a:endParaRPr lang="it-IT" dirty="0" smtClean="0"/>
          </a:p>
          <a:p>
            <a:pPr lvl="1">
              <a:buFont typeface="Arial" pitchFamily="34" charset="0"/>
              <a:buChar char="•"/>
            </a:pPr>
            <a:endParaRPr lang="it-IT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manpower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 </a:t>
            </a:r>
            <a:fld id="{EC493CC7-2DDD-47F5-9538-DA0D4EDA4B77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theme/theme1.xml><?xml version="1.0" encoding="utf-8"?>
<a:theme xmlns:a="http://schemas.openxmlformats.org/drawingml/2006/main" name="ppt_vorlage_qu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700" dirty="0" err="1">
            <a:latin typeface="Arial Narrow"/>
            <a:cs typeface="Arial Narrow"/>
          </a:defRPr>
        </a:defPPr>
      </a:lstStyle>
    </a:tx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ppt_vorlage_quer</Template>
  <TotalTime>2425</TotalTime>
  <Words>297</Words>
  <Application>Microsoft Macintosh PowerPoint</Application>
  <PresentationFormat>On-screen Show (4:3)</PresentationFormat>
  <Paragraphs>89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ppt_vorlage_quer</vt:lpstr>
      <vt:lpstr>Elettronica per l‘upgrade di MEG  1 Febbraio 2013 </vt:lpstr>
      <vt:lpstr>Old vs. New DAQ layout</vt:lpstr>
      <vt:lpstr>Schema attuale</vt:lpstr>
      <vt:lpstr>WaveDREAM block schematics</vt:lpstr>
      <vt:lpstr>Struttura ad albero</vt:lpstr>
      <vt:lpstr>Milestones</vt:lpstr>
      <vt:lpstr>manpower</vt:lpstr>
    </vt:vector>
  </TitlesOfParts>
  <Company>Paul Scherrer Institut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Scherrer Institut</dc:title>
  <dc:creator>PSIUser</dc:creator>
  <cp:lastModifiedBy>Marco Grassi</cp:lastModifiedBy>
  <cp:revision>136</cp:revision>
  <cp:lastPrinted>2012-03-28T23:54:56Z</cp:lastPrinted>
  <dcterms:created xsi:type="dcterms:W3CDTF">2010-03-26T12:27:56Z</dcterms:created>
  <dcterms:modified xsi:type="dcterms:W3CDTF">2013-02-01T07:14:54Z</dcterms:modified>
</cp:coreProperties>
</file>