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4"/>
  </p:notesMasterIdLst>
  <p:sldIdLst>
    <p:sldId id="256" r:id="rId2"/>
    <p:sldId id="257" r:id="rId3"/>
    <p:sldId id="258" r:id="rId4"/>
    <p:sldId id="261" r:id="rId5"/>
    <p:sldId id="344" r:id="rId6"/>
    <p:sldId id="345" r:id="rId7"/>
    <p:sldId id="348" r:id="rId8"/>
    <p:sldId id="322" r:id="rId9"/>
    <p:sldId id="265" r:id="rId10"/>
    <p:sldId id="273" r:id="rId11"/>
    <p:sldId id="306" r:id="rId12"/>
    <p:sldId id="266" r:id="rId13"/>
    <p:sldId id="323" r:id="rId14"/>
    <p:sldId id="268" r:id="rId15"/>
    <p:sldId id="269" r:id="rId16"/>
    <p:sldId id="327" r:id="rId17"/>
    <p:sldId id="331" r:id="rId18"/>
    <p:sldId id="278" r:id="rId19"/>
    <p:sldId id="338" r:id="rId20"/>
    <p:sldId id="283" r:id="rId21"/>
    <p:sldId id="332" r:id="rId22"/>
    <p:sldId id="333" r:id="rId23"/>
    <p:sldId id="299" r:id="rId24"/>
    <p:sldId id="289" r:id="rId25"/>
    <p:sldId id="346" r:id="rId26"/>
    <p:sldId id="294" r:id="rId27"/>
    <p:sldId id="295" r:id="rId28"/>
    <p:sldId id="318" r:id="rId29"/>
    <p:sldId id="351" r:id="rId30"/>
    <p:sldId id="352" r:id="rId31"/>
    <p:sldId id="305" r:id="rId32"/>
    <p:sldId id="296" r:id="rId33"/>
    <p:sldId id="316" r:id="rId34"/>
    <p:sldId id="337" r:id="rId35"/>
    <p:sldId id="325" r:id="rId36"/>
    <p:sldId id="328" r:id="rId37"/>
    <p:sldId id="329" r:id="rId38"/>
    <p:sldId id="317" r:id="rId39"/>
    <p:sldId id="297" r:id="rId40"/>
    <p:sldId id="298" r:id="rId41"/>
    <p:sldId id="330" r:id="rId42"/>
    <p:sldId id="311" r:id="rId43"/>
    <p:sldId id="315" r:id="rId44"/>
    <p:sldId id="312" r:id="rId45"/>
    <p:sldId id="313" r:id="rId46"/>
    <p:sldId id="307" r:id="rId47"/>
    <p:sldId id="308" r:id="rId48"/>
    <p:sldId id="309" r:id="rId49"/>
    <p:sldId id="320" r:id="rId50"/>
    <p:sldId id="334" r:id="rId51"/>
    <p:sldId id="300" r:id="rId52"/>
    <p:sldId id="301" r:id="rId53"/>
    <p:sldId id="335" r:id="rId54"/>
    <p:sldId id="302" r:id="rId55"/>
    <p:sldId id="303" r:id="rId56"/>
    <p:sldId id="324" r:id="rId57"/>
    <p:sldId id="339" r:id="rId58"/>
    <p:sldId id="340" r:id="rId59"/>
    <p:sldId id="341" r:id="rId60"/>
    <p:sldId id="336" r:id="rId61"/>
    <p:sldId id="342" r:id="rId62"/>
    <p:sldId id="349" r:id="rId63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o Romano" initials="MR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4" autoAdjust="0"/>
  </p:normalViewPr>
  <p:slideViewPr>
    <p:cSldViewPr>
      <p:cViewPr varScale="1">
        <p:scale>
          <a:sx n="66" d="100"/>
          <a:sy n="66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0:32:58.342" idx="1">
    <p:pos x="10" y="10"/>
    <p:text>Mettere sezione d'urto e numero di top prodotti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0:46:22.646" idx="4">
    <p:pos x="10" y="10"/>
    <p:text>Magari dividere in due slide, data only and mc only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0:49:55.166" idx="6">
    <p:pos x="64" y="1719"/>
    <p:text>Fare blocchi in cui faccio il sommario dei tagli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1:01:07.247" idx="9">
    <p:pos x="64" y="1006"/>
    <p:text>Aggiungere una slide sul concetto di unfolding</p:text>
  </p:cm>
  <p:cm authorId="0" dt="2013-03-13T11:02:15.813" idx="10">
    <p:pos x="10" y="10"/>
    <p:text>Mettere l'inversione di M_ij nell'altra pagina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0:51:09.550" idx="11">
    <p:pos x="10" y="10"/>
    <p:text>Forse meglio S/B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0:57:27.272" idx="12">
    <p:pos x="10" y="10"/>
    <p:text>Scrivere lo spettro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1:01:07.247" idx="15">
    <p:pos x="64" y="1006"/>
    <p:text>Aggiungere una slide sul concetto di unfolding</p:text>
  </p:cm>
  <p:cm authorId="0" dt="2013-03-13T11:02:15.813" idx="16">
    <p:pos x="10" y="10"/>
    <p:text>Mettere l'inversione di M_ij nell'altra pagina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653D02C-DFFA-4430-AB90-C94B114E7813}" type="datetimeFigureOut">
              <a:rPr lang="it-IT" smtClean="0"/>
              <a:t>18/03/2013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79DAEBB-1B6B-423E-8E8C-B2893DB267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98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EBB-1B6B-423E-8E8C-B2893DB267D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22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Z&gt;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EBB-1B6B-423E-8E8C-B2893DB267D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92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DAEBB-1B6B-423E-8E8C-B2893DB267D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94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F535-A7D9-4C05-BA09-1A68144911FF}" type="datetime1">
              <a:rPr lang="it-IT" smtClean="0"/>
              <a:t>18/03/2013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9E8-7583-4D4A-813C-33D54CE1927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23F6-08A0-4E61-9A01-5F3592828291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DD06-7CF0-4B51-9DF7-0654F8A52F59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20C-45B4-4FC0-9CAC-C8885BD8D474}" type="datetime1">
              <a:rPr lang="it-IT" smtClean="0"/>
              <a:t>18/03/2013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D711-D8A2-4BD8-ACD1-4E6A1439B04E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2A5C-7939-4D00-AB0C-F68966CFDBBA}" type="datetime1">
              <a:rPr lang="it-IT" smtClean="0"/>
              <a:t>18/03/2013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C191-975E-47EA-BD99-F435C0B9BCDD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AF75-BED5-441D-885A-3F644C2B6C7D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49B6C3-767A-4D88-9FD6-DFEB1B41A421}" type="datetime1">
              <a:rPr lang="it-IT" smtClean="0"/>
              <a:t>18/03/2013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1BDBB5-2E7C-4449-B706-4060854E2DB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7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0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gif"/><Relationship Id="rId7" Type="http://schemas.openxmlformats.org/officeDocument/2006/relationships/image" Target="../media/image67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gif"/><Relationship Id="rId7" Type="http://schemas.openxmlformats.org/officeDocument/2006/relationships/image" Target="../media/image74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7" Type="http://schemas.openxmlformats.org/officeDocument/2006/relationships/image" Target="../media/image85.pn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7" Type="http://schemas.openxmlformats.org/officeDocument/2006/relationships/image" Target="../media/image85.pn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1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112.gif"/><Relationship Id="rId7" Type="http://schemas.openxmlformats.org/officeDocument/2006/relationships/image" Target="../media/image116.gif"/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gif"/><Relationship Id="rId5" Type="http://schemas.openxmlformats.org/officeDocument/2006/relationships/image" Target="../media/image114.gif"/><Relationship Id="rId4" Type="http://schemas.openxmlformats.org/officeDocument/2006/relationships/image" Target="../media/image11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gif"/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6.xml"/><Relationship Id="rId5" Type="http://schemas.openxmlformats.org/officeDocument/2006/relationships/image" Target="../media/image400.png"/><Relationship Id="rId4" Type="http://schemas.openxmlformats.org/officeDocument/2006/relationships/image" Target="../media/image1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1.png"/><Relationship Id="rId4" Type="http://schemas.openxmlformats.org/officeDocument/2006/relationships/image" Target="../media/image4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1.png"/><Relationship Id="rId4" Type="http://schemas.openxmlformats.org/officeDocument/2006/relationships/image" Target="../media/image4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3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0.png"/><Relationship Id="rId5" Type="http://schemas.openxmlformats.org/officeDocument/2006/relationships/image" Target="../media/image950.png"/><Relationship Id="rId4" Type="http://schemas.openxmlformats.org/officeDocument/2006/relationships/image" Target="../media/image8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6005264"/>
            <a:ext cx="6400800" cy="1600200"/>
          </a:xfrm>
        </p:spPr>
        <p:txBody>
          <a:bodyPr/>
          <a:lstStyle/>
          <a:p>
            <a:r>
              <a:rPr lang="it-IT" dirty="0" smtClean="0"/>
              <a:t>Dottorato </a:t>
            </a:r>
            <a:r>
              <a:rPr lang="it-IT" dirty="0" smtClean="0"/>
              <a:t>XXV Ciclo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it-IT" sz="3200" dirty="0" err="1" smtClean="0"/>
                  <a:t>Measurement</a:t>
                </a:r>
                <a:r>
                  <a:rPr lang="it-IT" sz="3200" dirty="0" smtClean="0"/>
                  <a:t> of the </a:t>
                </a:r>
                <a:r>
                  <a:rPr lang="it-IT" sz="3200" dirty="0" err="1" smtClean="0"/>
                  <a:t>differential</a:t>
                </a:r>
                <a:r>
                  <a:rPr lang="it-IT" sz="3200" dirty="0" smtClean="0"/>
                  <a:t> cross </a:t>
                </a:r>
                <a:r>
                  <a:rPr lang="it-IT" sz="3200" dirty="0" err="1" smtClean="0"/>
                  <a:t>section</a:t>
                </a:r>
                <a:r>
                  <a:rPr lang="it-IT" sz="3200" dirty="0" smtClean="0"/>
                  <a:t> of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3200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it-IT" sz="3200" dirty="0" smtClean="0"/>
                  <a:t> </a:t>
                </a:r>
                <a:r>
                  <a:rPr lang="it-IT" sz="3200" dirty="0" err="1" smtClean="0"/>
                  <a:t>pairs</a:t>
                </a:r>
                <a:r>
                  <a:rPr lang="it-IT" sz="3200" dirty="0" smtClean="0"/>
                  <a:t> in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/>
                      </a:rPr>
                      <m:t>𝑝𝑝</m:t>
                    </m:r>
                  </m:oMath>
                </a14:m>
                <a:r>
                  <a:rPr lang="it-IT" sz="3200" dirty="0" smtClean="0"/>
                  <a:t> </a:t>
                </a:r>
                <a:r>
                  <a:rPr lang="it-IT" sz="3200" dirty="0" err="1" smtClean="0"/>
                  <a:t>collisions</a:t>
                </a:r>
                <a:r>
                  <a:rPr lang="it-IT" sz="3200" dirty="0" smtClean="0"/>
                  <a:t> </a:t>
                </a:r>
                <a:r>
                  <a:rPr lang="it-IT" sz="3200" dirty="0" err="1" smtClean="0"/>
                  <a:t>at</a:t>
                </a:r>
                <a:r>
                  <a:rPr lang="it-IT" sz="32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it-IT" sz="3200" b="0" i="1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it-IT" sz="3200" b="0" i="1" smtClean="0">
                        <a:latin typeface="Cambria Math"/>
                      </a:rPr>
                      <m:t>=7</m:t>
                    </m:r>
                  </m:oMath>
                </a14:m>
                <a:r>
                  <a:rPr lang="it-IT" sz="3200" dirty="0" smtClean="0"/>
                  <a:t> </a:t>
                </a:r>
                <a:r>
                  <a:rPr lang="it-IT" sz="3200" dirty="0" err="1" smtClean="0"/>
                  <a:t>TeV</a:t>
                </a:r>
                <a:r>
                  <a:rPr lang="it-IT" sz="3200" dirty="0" smtClean="0"/>
                  <a:t> with the ATLAS detector </a:t>
                </a:r>
                <a:r>
                  <a:rPr lang="it-IT" sz="3200" dirty="0" err="1" smtClean="0"/>
                  <a:t>at</a:t>
                </a:r>
                <a:r>
                  <a:rPr lang="it-IT" sz="3200" dirty="0" smtClean="0"/>
                  <a:t> the LHC</a:t>
                </a:r>
                <a:endParaRPr lang="it-IT" sz="3200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l="-370" t="-9544" r="-741" b="-157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7649"/>
            <a:ext cx="2997599" cy="11542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2850"/>
            <a:ext cx="1810060" cy="11521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152128" cy="1152128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0" y="3340968"/>
            <a:ext cx="4024536" cy="5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Candidato: Marino Romano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4211960" y="3340968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/>
              <a:t>Relatore: Prof. Antonio Zoccoli</a:t>
            </a:r>
          </a:p>
          <a:p>
            <a:pPr algn="l"/>
            <a:r>
              <a:rPr lang="it-IT" dirty="0" smtClean="0"/>
              <a:t>Correlatori: Dott. Lorenzo Bellagamba</a:t>
            </a:r>
          </a:p>
          <a:p>
            <a:pPr marL="1519238" algn="l"/>
            <a:r>
              <a:rPr lang="it-IT" dirty="0" smtClean="0"/>
              <a:t>Dott. Graziano Bruni</a:t>
            </a:r>
          </a:p>
          <a:p>
            <a:pPr algn="l"/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627584" y="5069160"/>
            <a:ext cx="6400800" cy="5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Coordinatore Dottorato: Prof. Fabio Ortolani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1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Data </a:t>
            </a:r>
            <a:r>
              <a:rPr lang="it-IT" dirty="0" err="1" smtClean="0"/>
              <a:t>samples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10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8050088" cy="4572000"/>
              </a:xfrm>
            </p:spPr>
            <p:txBody>
              <a:bodyPr>
                <a:normAutofit/>
              </a:bodyPr>
              <a:lstStyle/>
              <a:p>
                <a:r>
                  <a:rPr lang="it-IT" sz="2400" dirty="0" smtClean="0"/>
                  <a:t>Data: </a:t>
                </a:r>
                <a:r>
                  <a:rPr lang="en-US" sz="2400" dirty="0" smtClean="0"/>
                  <a:t>The total luminosity analyzed is 4,7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2400">
                            <a:latin typeface="Cambria Math"/>
                          </a:rPr>
                          <m:t>fb</m:t>
                        </m:r>
                      </m:e>
                      <m:sup>
                        <m:r>
                          <a:rPr lang="it-IT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it-IT" sz="2400" b="0" i="1" smtClean="0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400" dirty="0" smtClean="0"/>
                  <a:t>= 7 </a:t>
                </a:r>
                <a:r>
                  <a:rPr lang="en-US" sz="2400" dirty="0" err="1" smtClean="0"/>
                  <a:t>TeV</a:t>
                </a:r>
                <a:r>
                  <a:rPr lang="en-US" sz="2400" dirty="0" smtClean="0"/>
                  <a:t>, collected by ATLAS during 2011</a:t>
                </a:r>
              </a:p>
              <a:p>
                <a:pPr lvl="1"/>
                <a:r>
                  <a:rPr lang="en-US" dirty="0"/>
                  <a:t>Only data for which all </a:t>
                </a:r>
                <a:r>
                  <a:rPr lang="en-US" dirty="0" smtClean="0"/>
                  <a:t>the ATLAS subsystems are operational </a:t>
                </a:r>
                <a:r>
                  <a:rPr lang="en-US" dirty="0"/>
                  <a:t>are used in the </a:t>
                </a:r>
                <a:r>
                  <a:rPr lang="en-US" dirty="0" smtClean="0"/>
                  <a:t>analysis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95%</m:t>
                    </m:r>
                  </m:oMath>
                </a14:m>
                <a:r>
                  <a:rPr lang="en-US" dirty="0" smtClean="0"/>
                  <a:t> of the total recorded luminosity</a:t>
                </a:r>
                <a:r>
                  <a:rPr lang="en-US" dirty="0" smtClean="0"/>
                  <a:t>).</a:t>
                </a:r>
                <a:endParaRPr lang="it-IT" dirty="0"/>
              </a:p>
              <a:p>
                <a:pPr lvl="1"/>
                <a:r>
                  <a:rPr lang="it-IT" dirty="0" err="1" smtClean="0"/>
                  <a:t>Events</a:t>
                </a:r>
                <a:r>
                  <a:rPr lang="it-IT" dirty="0" smtClean="0"/>
                  <a:t> are </a:t>
                </a:r>
                <a:r>
                  <a:rPr lang="it-IT" dirty="0" err="1" smtClean="0"/>
                  <a:t>recorded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using</a:t>
                </a:r>
                <a:r>
                  <a:rPr lang="it-IT" dirty="0" smtClean="0"/>
                  <a:t> the appropriate </a:t>
                </a:r>
                <a:r>
                  <a:rPr lang="it-IT" dirty="0" err="1" smtClean="0"/>
                  <a:t>lepton</a:t>
                </a:r>
                <a:r>
                  <a:rPr lang="it-IT" dirty="0" smtClean="0"/>
                  <a:t> trigger</a:t>
                </a:r>
                <a:endParaRPr lang="it-IT" dirty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8050088" cy="4572000"/>
              </a:xfrm>
              <a:blipFill rotWithShape="1">
                <a:blip r:embed="rId3"/>
                <a:stretch>
                  <a:fillRect l="-530" t="-800" r="-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58" y="3573016"/>
            <a:ext cx="4376077" cy="31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11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61938" lvl="1" indent="-261938">
              <a:buClr>
                <a:schemeClr val="accent1"/>
              </a:buClr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/>
              <a:t>McAtNlo</a:t>
            </a:r>
            <a:r>
              <a:rPr lang="en-US" dirty="0"/>
              <a:t> generator is used for the signal </a:t>
            </a:r>
            <a:r>
              <a:rPr lang="en-US" dirty="0" err="1"/>
              <a:t>modelling</a:t>
            </a:r>
            <a:r>
              <a:rPr lang="en-US" dirty="0"/>
              <a:t>. Other LO generators, in particular </a:t>
            </a:r>
            <a:r>
              <a:rPr lang="en-US" dirty="0" err="1"/>
              <a:t>Alpgen</a:t>
            </a:r>
            <a:r>
              <a:rPr lang="en-US" dirty="0"/>
              <a:t> and </a:t>
            </a:r>
            <a:r>
              <a:rPr lang="en-US" dirty="0" err="1"/>
              <a:t>AcerMC</a:t>
            </a:r>
            <a:r>
              <a:rPr lang="en-US" dirty="0"/>
              <a:t>, are used to evaluate the uncertainty on the theory</a:t>
            </a:r>
          </a:p>
          <a:p>
            <a:pPr marL="261938" lvl="1" indent="-261938">
              <a:buClr>
                <a:schemeClr val="accent1"/>
              </a:buClr>
            </a:pPr>
            <a:r>
              <a:rPr lang="en-US" dirty="0" smtClean="0"/>
              <a:t> The </a:t>
            </a:r>
            <a:r>
              <a:rPr lang="en-US" dirty="0"/>
              <a:t>main backgrounds </a:t>
            </a:r>
            <a:r>
              <a:rPr lang="en-US" dirty="0" smtClean="0"/>
              <a:t>are:</a:t>
            </a:r>
          </a:p>
          <a:p>
            <a:pPr marL="536258" lvl="2" indent="-261938">
              <a:buClr>
                <a:schemeClr val="accent1"/>
              </a:buClr>
            </a:pPr>
            <a:r>
              <a:rPr lang="en-US" dirty="0" err="1">
                <a:solidFill>
                  <a:srgbClr val="FF0000"/>
                </a:solidFill>
              </a:rPr>
              <a:t>W+jets</a:t>
            </a:r>
            <a:endParaRPr lang="en-US" dirty="0">
              <a:solidFill>
                <a:srgbClr val="FF0000"/>
              </a:solidFill>
            </a:endParaRPr>
          </a:p>
          <a:p>
            <a:pPr marL="536258" lvl="2" indent="-261938">
              <a:buClr>
                <a:schemeClr val="accent1"/>
              </a:buClr>
            </a:pPr>
            <a:r>
              <a:rPr lang="en-US" dirty="0">
                <a:solidFill>
                  <a:srgbClr val="FF0000"/>
                </a:solidFill>
              </a:rPr>
              <a:t>QCD </a:t>
            </a:r>
            <a:r>
              <a:rPr lang="en-US" dirty="0" err="1">
                <a:solidFill>
                  <a:srgbClr val="FF0000"/>
                </a:solidFill>
              </a:rPr>
              <a:t>multijet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processes</a:t>
            </a:r>
          </a:p>
          <a:p>
            <a:pPr marL="536258" lvl="2" indent="-261938">
              <a:buClr>
                <a:schemeClr val="accent1"/>
              </a:buClr>
            </a:pPr>
            <a:r>
              <a:rPr lang="en-US" dirty="0" smtClean="0"/>
              <a:t>single top</a:t>
            </a:r>
          </a:p>
          <a:p>
            <a:pPr marL="536258" lvl="2" indent="-261938">
              <a:buClr>
                <a:schemeClr val="accent1"/>
              </a:buClr>
            </a:pPr>
            <a:r>
              <a:rPr lang="en-US" dirty="0" err="1" smtClean="0"/>
              <a:t>Z+jets</a:t>
            </a:r>
            <a:endParaRPr lang="en-US" dirty="0" smtClean="0"/>
          </a:p>
          <a:p>
            <a:pPr marL="536258" lvl="2" indent="-261938">
              <a:buClr>
                <a:schemeClr val="accent1"/>
              </a:buClr>
            </a:pPr>
            <a:r>
              <a:rPr lang="en-US" dirty="0" err="1" smtClean="0"/>
              <a:t>Diboson</a:t>
            </a:r>
            <a:endParaRPr lang="en-US" dirty="0" smtClean="0"/>
          </a:p>
          <a:p>
            <a:r>
              <a:rPr lang="en-US" sz="2400" dirty="0"/>
              <a:t>Data driven method are used for the estimation of the QCD background and the normalization of the </a:t>
            </a:r>
            <a:r>
              <a:rPr lang="en-US" sz="2400" dirty="0" err="1"/>
              <a:t>W+jets</a:t>
            </a:r>
            <a:r>
              <a:rPr lang="en-US" sz="2400" dirty="0"/>
              <a:t> </a:t>
            </a:r>
            <a:r>
              <a:rPr lang="en-US" sz="2400" dirty="0" smtClean="0"/>
              <a:t>sample</a:t>
            </a:r>
          </a:p>
          <a:p>
            <a:r>
              <a:rPr lang="en-US" sz="2400" dirty="0" smtClean="0"/>
              <a:t>Standard ATLAS Monte </a:t>
            </a:r>
            <a:r>
              <a:rPr lang="en-US" sz="2400" dirty="0"/>
              <a:t>Carlo samples are used for the description of </a:t>
            </a:r>
            <a:r>
              <a:rPr lang="en-US" sz="2400" dirty="0" smtClean="0"/>
              <a:t>the remaining backgrounds</a:t>
            </a:r>
          </a:p>
          <a:p>
            <a:endParaRPr lang="it-IT" sz="2400" dirty="0"/>
          </a:p>
          <a:p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Standad</a:t>
            </a:r>
            <a:r>
              <a:rPr lang="it-IT" dirty="0" smtClean="0"/>
              <a:t> Model </a:t>
            </a:r>
            <a:r>
              <a:rPr lang="it-IT" dirty="0" err="1" smtClean="0"/>
              <a:t>predictions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5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483768" cy="165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12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1737320"/>
                <a:ext cx="7772400" cy="4572000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The channel under </a:t>
                </a:r>
                <a:r>
                  <a:rPr lang="it-IT" dirty="0" err="1" smtClean="0"/>
                  <a:t>investigation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the ‘</a:t>
                </a:r>
                <a:r>
                  <a:rPr lang="it-IT" dirty="0" err="1" smtClean="0"/>
                  <a:t>lepton+jets</a:t>
                </a:r>
                <a:r>
                  <a:rPr lang="it-IT" dirty="0" smtClean="0"/>
                  <a:t>’ channel</a:t>
                </a:r>
              </a:p>
              <a:p>
                <a:pPr lvl="1"/>
                <a:r>
                  <a:rPr lang="it-IT" dirty="0" smtClean="0"/>
                  <a:t>The </a:t>
                </a:r>
                <a:r>
                  <a:rPr lang="it-IT" dirty="0" err="1" smtClean="0"/>
                  <a:t>lepton</a:t>
                </a:r>
                <a:r>
                  <a:rPr lang="it-IT" dirty="0" smtClean="0"/>
                  <a:t> can be </a:t>
                </a:r>
                <a:r>
                  <a:rPr lang="it-IT" dirty="0" err="1" smtClean="0"/>
                  <a:t>either</a:t>
                </a:r>
                <a:r>
                  <a:rPr lang="it-IT" dirty="0" smtClean="0"/>
                  <a:t> an electron or a muon candidate</a:t>
                </a:r>
              </a:p>
              <a:p>
                <a:r>
                  <a:rPr lang="it-IT" dirty="0" err="1" smtClean="0"/>
                  <a:t>Events</a:t>
                </a:r>
                <a:r>
                  <a:rPr lang="it-IT" dirty="0" smtClean="0"/>
                  <a:t> are </a:t>
                </a:r>
                <a:r>
                  <a:rPr lang="it-IT" dirty="0" err="1" smtClean="0"/>
                  <a:t>required</a:t>
                </a:r>
                <a:r>
                  <a:rPr lang="it-IT" dirty="0" smtClean="0"/>
                  <a:t>:</a:t>
                </a:r>
              </a:p>
              <a:p>
                <a:pPr lvl="1"/>
                <a:r>
                  <a:rPr lang="it-IT" dirty="0" smtClean="0"/>
                  <a:t>To </a:t>
                </a:r>
                <a:r>
                  <a:rPr lang="it-IT" dirty="0" err="1" smtClean="0"/>
                  <a:t>have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only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one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isolated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lepton</a:t>
                </a:r>
                <a:r>
                  <a:rPr lang="it-IT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&gt;25</m:t>
                    </m:r>
                  </m:oMath>
                </a14:m>
                <a:r>
                  <a:rPr lang="it-IT" dirty="0" smtClean="0"/>
                  <a:t> GeV)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jets</a:t>
                </a:r>
                <a:r>
                  <a:rPr lang="it-IT" dirty="0" smtClean="0"/>
                  <a:t> </a:t>
                </a:r>
                <a:r>
                  <a:rPr lang="it-IT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&gt;25</m:t>
                    </m:r>
                  </m:oMath>
                </a14:m>
                <a:r>
                  <a:rPr lang="it-IT" dirty="0"/>
                  <a:t> GeV)</a:t>
                </a:r>
              </a:p>
              <a:p>
                <a:pPr lvl="1"/>
                <a:r>
                  <a:rPr lang="it-IT" dirty="0" smtClean="0"/>
                  <a:t>High </a:t>
                </a:r>
                <a:r>
                  <a:rPr lang="it-IT" dirty="0" err="1" smtClean="0"/>
                  <a:t>missing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transverse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energy</a:t>
                </a:r>
                <a:r>
                  <a:rPr lang="it-IT" dirty="0" smtClean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it-IT" b="0" i="1" smtClean="0">
                            <a:latin typeface="Cambria Math"/>
                          </a:rPr>
                          <m:t>𝑚𝑖𝑠𝑠</m:t>
                        </m:r>
                      </m:sup>
                    </m:sSubSup>
                    <m:r>
                      <a:rPr lang="it-IT" b="0" i="1" smtClean="0">
                        <a:latin typeface="Cambria Math"/>
                      </a:rPr>
                      <m:t>&gt;30</m:t>
                    </m:r>
                  </m:oMath>
                </a14:m>
                <a:r>
                  <a:rPr lang="it-IT" dirty="0" smtClean="0"/>
                  <a:t> GeV</a:t>
                </a:r>
                <a:r>
                  <a:rPr lang="it-IT" dirty="0" smtClean="0"/>
                  <a:t>)</a:t>
                </a:r>
              </a:p>
              <a:p>
                <a:pPr lvl="1"/>
                <a:r>
                  <a:rPr lang="en-US" dirty="0"/>
                  <a:t> W boson transverse mass greater than 35 </a:t>
                </a:r>
                <a:r>
                  <a:rPr lang="en-US" dirty="0" err="1"/>
                  <a:t>GeV</a:t>
                </a:r>
                <a:endParaRPr lang="it-IT" dirty="0" smtClean="0"/>
              </a:p>
              <a:p>
                <a:pPr lvl="1"/>
                <a:r>
                  <a:rPr lang="it-IT" dirty="0" smtClean="0"/>
                  <a:t>At </a:t>
                </a:r>
                <a:r>
                  <a:rPr lang="it-IT" dirty="0" err="1" smtClean="0"/>
                  <a:t>least</a:t>
                </a:r>
                <a:r>
                  <a:rPr lang="it-IT" dirty="0" smtClean="0"/>
                  <a:t> a jet </a:t>
                </a:r>
                <a:r>
                  <a:rPr lang="it-IT" dirty="0" err="1" smtClean="0"/>
                  <a:t>tagged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as</a:t>
                </a:r>
                <a:r>
                  <a:rPr lang="it-IT" dirty="0" smtClean="0"/>
                  <a:t> ‘b’</a:t>
                </a:r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1737320"/>
                <a:ext cx="7772400" cy="4572000"/>
              </a:xfrm>
              <a:blipFill rotWithShape="1">
                <a:blip r:embed="rId3"/>
                <a:stretch>
                  <a:fillRect l="-784" t="-10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2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uncertainties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13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-8101408" y="1447800"/>
            <a:ext cx="7772400" cy="4572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it-IT" dirty="0" smtClean="0"/>
              <a:t>Three </a:t>
            </a:r>
            <a:r>
              <a:rPr lang="it-IT" dirty="0" err="1" smtClean="0"/>
              <a:t>main</a:t>
            </a:r>
            <a:r>
              <a:rPr lang="it-IT" dirty="0" smtClean="0"/>
              <a:t> ‘</a:t>
            </a:r>
            <a:r>
              <a:rPr lang="it-IT" dirty="0" err="1" smtClean="0"/>
              <a:t>categories</a:t>
            </a:r>
            <a:r>
              <a:rPr lang="it-IT" dirty="0" smtClean="0"/>
              <a:t>’ for the </a:t>
            </a: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uncertainties</a:t>
            </a:r>
            <a:r>
              <a:rPr lang="it-IT" dirty="0" smtClean="0"/>
              <a:t>: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signal </a:t>
            </a:r>
            <a:r>
              <a:rPr lang="en-US" dirty="0" smtClean="0"/>
              <a:t>modeling: the </a:t>
            </a:r>
            <a:r>
              <a:rPr lang="en-US" dirty="0"/>
              <a:t>systematics </a:t>
            </a:r>
            <a:r>
              <a:rPr lang="en-US" dirty="0" smtClean="0"/>
              <a:t>affecting </a:t>
            </a:r>
            <a:r>
              <a:rPr lang="en-US" dirty="0"/>
              <a:t>the simulation </a:t>
            </a:r>
            <a:r>
              <a:rPr lang="en-US" dirty="0" smtClean="0"/>
              <a:t>of the </a:t>
            </a:r>
            <a:r>
              <a:rPr lang="en-US" dirty="0"/>
              <a:t>hard-process, the </a:t>
            </a:r>
            <a:r>
              <a:rPr lang="en-US" dirty="0" err="1"/>
              <a:t>parton</a:t>
            </a:r>
            <a:r>
              <a:rPr lang="en-US" dirty="0"/>
              <a:t> shower and the PDF;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 background </a:t>
            </a:r>
            <a:r>
              <a:rPr lang="en-US" dirty="0" smtClean="0"/>
              <a:t>modeling: the </a:t>
            </a:r>
            <a:r>
              <a:rPr lang="en-US" dirty="0"/>
              <a:t>systematics </a:t>
            </a:r>
            <a:r>
              <a:rPr lang="en-US" dirty="0" smtClean="0"/>
              <a:t>affecting </a:t>
            </a:r>
            <a:r>
              <a:rPr lang="en-US" dirty="0"/>
              <a:t>the </a:t>
            </a:r>
            <a:r>
              <a:rPr lang="en-US" dirty="0" smtClean="0"/>
              <a:t>estimates made </a:t>
            </a:r>
            <a:r>
              <a:rPr lang="en-US" dirty="0"/>
              <a:t>by the data-driven methods</a:t>
            </a:r>
            <a:r>
              <a:rPr lang="en-US" dirty="0" smtClean="0"/>
              <a:t>;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detector modeling: </a:t>
            </a: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the uncertainties due to the </a:t>
            </a:r>
            <a:r>
              <a:rPr lang="en-US" dirty="0" err="1" smtClean="0"/>
              <a:t>non perfect</a:t>
            </a:r>
            <a:r>
              <a:rPr lang="en-US" dirty="0" smtClean="0"/>
              <a:t> understanding of </a:t>
            </a:r>
            <a:r>
              <a:rPr lang="en-US" dirty="0"/>
              <a:t>the </a:t>
            </a:r>
            <a:r>
              <a:rPr lang="en-US" dirty="0" smtClean="0"/>
              <a:t>detector</a:t>
            </a:r>
          </a:p>
          <a:p>
            <a:pPr>
              <a:buFontTx/>
              <a:buChar char="-"/>
            </a:pPr>
            <a:r>
              <a:rPr lang="it-IT" dirty="0" smtClean="0"/>
              <a:t>Separate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by </a:t>
            </a:r>
            <a:r>
              <a:rPr lang="it-IT" dirty="0" err="1" smtClean="0"/>
              <a:t>varying</a:t>
            </a:r>
            <a:r>
              <a:rPr lang="it-IT" dirty="0" smtClean="0"/>
              <a:t> the </a:t>
            </a:r>
            <a:r>
              <a:rPr lang="it-IT" dirty="0" err="1" smtClean="0"/>
              <a:t>prediction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uncertainties</a:t>
            </a:r>
            <a:endParaRPr lang="it-IT" dirty="0"/>
          </a:p>
          <a:p>
            <a:pPr>
              <a:buFontTx/>
              <a:buChar char="-"/>
            </a:pPr>
            <a:r>
              <a:rPr lang="it-IT" dirty="0" smtClean="0"/>
              <a:t>The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uncertainty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assessed</a:t>
            </a:r>
            <a:r>
              <a:rPr lang="it-IT" dirty="0" smtClean="0"/>
              <a:t> by </a:t>
            </a:r>
            <a:r>
              <a:rPr lang="it-IT" dirty="0" err="1" smtClean="0"/>
              <a:t>adding</a:t>
            </a:r>
            <a:r>
              <a:rPr lang="it-IT" dirty="0" smtClean="0"/>
              <a:t> in quadrature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deviations</a:t>
            </a:r>
            <a:r>
              <a:rPr lang="it-IT" dirty="0" smtClean="0"/>
              <a:t>, </a:t>
            </a:r>
            <a:r>
              <a:rPr lang="it-IT" dirty="0" err="1" smtClean="0"/>
              <a:t>assuming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independence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395536" y="1700808"/>
            <a:ext cx="2592288" cy="144016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Signal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modelling</a:t>
            </a:r>
            <a:endParaRPr lang="it-IT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203848" y="1700808"/>
            <a:ext cx="2592288" cy="144016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Background </a:t>
            </a:r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modelling</a:t>
            </a:r>
            <a:endParaRPr lang="it-IT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6012160" y="1700808"/>
            <a:ext cx="2592288" cy="144016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Detector </a:t>
            </a:r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modelling</a:t>
            </a:r>
            <a:endParaRPr lang="it-IT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3202688"/>
            <a:ext cx="2304256" cy="173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Hard </a:t>
            </a:r>
            <a:r>
              <a:rPr lang="it-IT" sz="2000" dirty="0" err="1" smtClean="0"/>
              <a:t>scattering</a:t>
            </a:r>
            <a:r>
              <a:rPr lang="it-IT" sz="2000" dirty="0" smtClean="0"/>
              <a:t> </a:t>
            </a:r>
            <a:r>
              <a:rPr lang="it-IT" sz="2000" dirty="0" err="1" smtClean="0"/>
              <a:t>Parton</a:t>
            </a:r>
            <a:r>
              <a:rPr lang="it-IT" sz="2000" dirty="0" smtClean="0"/>
              <a:t> </a:t>
            </a:r>
            <a:r>
              <a:rPr lang="it-IT" sz="2000" dirty="0" err="1" smtClean="0"/>
              <a:t>shower</a:t>
            </a:r>
            <a:endParaRPr lang="it-IT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PDF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err="1" smtClean="0"/>
              <a:t>Initial</a:t>
            </a:r>
            <a:r>
              <a:rPr lang="it-IT" sz="2000" dirty="0" smtClean="0"/>
              <a:t> and </a:t>
            </a:r>
            <a:r>
              <a:rPr lang="it-IT" sz="2000" dirty="0" err="1" smtClean="0"/>
              <a:t>final</a:t>
            </a:r>
            <a:r>
              <a:rPr lang="it-IT" sz="2000" dirty="0" smtClean="0"/>
              <a:t> state </a:t>
            </a:r>
            <a:r>
              <a:rPr lang="it-IT" sz="2000" dirty="0" err="1" smtClean="0"/>
              <a:t>radiation</a:t>
            </a:r>
            <a:endParaRPr lang="it-IT" sz="2000" dirty="0"/>
          </a:p>
        </p:txBody>
      </p:sp>
      <p:sp>
        <p:nvSpPr>
          <p:cNvPr id="12" name="Rettangolo 11"/>
          <p:cNvSpPr/>
          <p:nvPr/>
        </p:nvSpPr>
        <p:spPr>
          <a:xfrm>
            <a:off x="3347864" y="3284984"/>
            <a:ext cx="230425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Data driven BG </a:t>
            </a:r>
            <a:r>
              <a:rPr lang="it-IT" sz="2000" dirty="0" err="1" smtClean="0"/>
              <a:t>uncertainties</a:t>
            </a:r>
            <a:endParaRPr lang="it-IT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Generator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(for the </a:t>
            </a:r>
            <a:r>
              <a:rPr lang="it-IT" sz="2000" dirty="0" err="1" smtClean="0"/>
              <a:t>W+jets</a:t>
            </a:r>
            <a:r>
              <a:rPr lang="it-IT" sz="2000" dirty="0" smtClean="0"/>
              <a:t> sample)</a:t>
            </a:r>
            <a:endParaRPr lang="it-IT" sz="2000" dirty="0" smtClean="0"/>
          </a:p>
        </p:txBody>
      </p:sp>
      <p:sp>
        <p:nvSpPr>
          <p:cNvPr id="13" name="Rettangolo 12"/>
          <p:cNvSpPr/>
          <p:nvPr/>
        </p:nvSpPr>
        <p:spPr>
          <a:xfrm>
            <a:off x="6012160" y="3284984"/>
            <a:ext cx="25922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Trigger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err="1" smtClean="0"/>
              <a:t>bTag</a:t>
            </a:r>
            <a:endParaRPr lang="it-IT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Pile-up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Object </a:t>
            </a:r>
            <a:r>
              <a:rPr lang="it-IT" sz="2000" dirty="0" err="1" smtClean="0"/>
              <a:t>identification</a:t>
            </a:r>
            <a:r>
              <a:rPr lang="it-IT" sz="2000" dirty="0" smtClean="0"/>
              <a:t> &amp; </a:t>
            </a:r>
            <a:r>
              <a:rPr lang="it-IT" sz="2000" dirty="0" err="1" smtClean="0"/>
              <a:t>reconstruction</a:t>
            </a:r>
            <a:endParaRPr lang="it-IT" sz="20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1691680" y="573325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Systematics</a:t>
            </a:r>
            <a:r>
              <a:rPr lang="it-IT" sz="2000" dirty="0" smtClean="0"/>
              <a:t> are </a:t>
            </a:r>
            <a:r>
              <a:rPr lang="it-IT" sz="2000" dirty="0" err="1" smtClean="0"/>
              <a:t>dominating</a:t>
            </a:r>
            <a:r>
              <a:rPr lang="it-IT" sz="2000" dirty="0" smtClean="0"/>
              <a:t> with </a:t>
            </a:r>
            <a:r>
              <a:rPr lang="it-IT" sz="2000" dirty="0" err="1" smtClean="0"/>
              <a:t>respect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statistical</a:t>
            </a:r>
            <a:r>
              <a:rPr lang="it-IT" sz="2000" dirty="0" smtClean="0"/>
              <a:t> </a:t>
            </a:r>
            <a:r>
              <a:rPr lang="it-IT" sz="2000" dirty="0" err="1" smtClean="0"/>
              <a:t>uncertainties</a:t>
            </a:r>
            <a:endParaRPr lang="it-IT" sz="200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539552" y="4941168"/>
            <a:ext cx="2304256" cy="65836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Dominating</a:t>
            </a:r>
            <a:r>
              <a:rPr lang="it-IT" dirty="0" smtClean="0"/>
              <a:t>: </a:t>
            </a:r>
          </a:p>
          <a:p>
            <a:pPr algn="ctr"/>
            <a:r>
              <a:rPr lang="it-IT" dirty="0" err="1" smtClean="0"/>
              <a:t>Isr&amp;Fsr</a:t>
            </a:r>
            <a:r>
              <a:rPr lang="it-IT" dirty="0" smtClean="0"/>
              <a:t>, hard </a:t>
            </a:r>
            <a:r>
              <a:rPr lang="it-IT" dirty="0" err="1" smtClean="0"/>
              <a:t>scattering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3347864" y="4941168"/>
            <a:ext cx="2304256" cy="65836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Dominating</a:t>
            </a:r>
            <a:r>
              <a:rPr lang="it-IT" dirty="0" smtClean="0"/>
              <a:t>: </a:t>
            </a:r>
          </a:p>
          <a:p>
            <a:pPr algn="ctr"/>
            <a:r>
              <a:rPr lang="it-IT" dirty="0" smtClean="0"/>
              <a:t>QCD </a:t>
            </a:r>
            <a:r>
              <a:rPr lang="it-IT" dirty="0" err="1" smtClean="0"/>
              <a:t>normalization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012160" y="5013176"/>
            <a:ext cx="2592288" cy="65836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Dominating</a:t>
            </a:r>
            <a:r>
              <a:rPr lang="it-IT" dirty="0" smtClean="0"/>
              <a:t>: </a:t>
            </a:r>
          </a:p>
          <a:p>
            <a:pPr algn="ctr"/>
            <a:r>
              <a:rPr lang="it-IT" dirty="0" smtClean="0"/>
              <a:t>Jet </a:t>
            </a:r>
            <a:r>
              <a:rPr lang="it-IT" dirty="0" err="1" smtClean="0"/>
              <a:t>energy</a:t>
            </a:r>
            <a:r>
              <a:rPr lang="it-IT" dirty="0" smtClean="0"/>
              <a:t> scale, </a:t>
            </a:r>
            <a:r>
              <a:rPr lang="it-IT" dirty="0" err="1" smtClean="0"/>
              <a:t>bTag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0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Data/</a:t>
            </a:r>
            <a:r>
              <a:rPr lang="it-IT" dirty="0" err="1" smtClean="0"/>
              <a:t>Prediction</a:t>
            </a:r>
            <a:r>
              <a:rPr lang="it-IT" dirty="0" smtClean="0"/>
              <a:t> </a:t>
            </a:r>
            <a:r>
              <a:rPr lang="it-IT" dirty="0" err="1" smtClean="0"/>
              <a:t>Yields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14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802502"/>
                  </p:ext>
                </p:extLst>
              </p:nvPr>
            </p:nvGraphicFramePr>
            <p:xfrm>
              <a:off x="1259632" y="1654382"/>
              <a:ext cx="6905191" cy="41122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95399"/>
                    <a:gridCol w="1277448"/>
                    <a:gridCol w="1277448"/>
                    <a:gridCol w="1277448"/>
                    <a:gridCol w="1277448"/>
                  </a:tblGrid>
                  <a:tr h="365300"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dirty="0" smtClean="0"/>
                            <a:t>Electron</a:t>
                          </a:r>
                          <a:r>
                            <a:rPr lang="it-IT" baseline="0" dirty="0" smtClean="0"/>
                            <a:t> + jet channel</a:t>
                          </a:r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dirty="0" smtClean="0"/>
                            <a:t>Muon + jet channel</a:t>
                          </a:r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653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Sample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smtClean="0">
                              <a:solidFill>
                                <a:schemeClr val="bg1"/>
                              </a:solidFill>
                            </a:rPr>
                            <a:t>No b-tag</a:t>
                          </a:r>
                          <a:endParaRPr lang="it-I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oMath>
                          </a14:m>
                          <a:r>
                            <a:rPr lang="it-IT" b="1" dirty="0" smtClean="0">
                              <a:solidFill>
                                <a:schemeClr val="bg1"/>
                              </a:solidFill>
                            </a:rPr>
                            <a:t> b-jet</a:t>
                          </a:r>
                          <a:endParaRPr lang="it-I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smtClean="0">
                              <a:solidFill>
                                <a:schemeClr val="bg1"/>
                              </a:solidFill>
                            </a:rPr>
                            <a:t>No b-tag</a:t>
                          </a:r>
                          <a:endParaRPr lang="it-I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oMath>
                          </a14:m>
                          <a:r>
                            <a:rPr lang="it-IT" b="1" dirty="0" smtClean="0">
                              <a:solidFill>
                                <a:schemeClr val="bg1"/>
                              </a:solidFill>
                            </a:rPr>
                            <a:t> b-jet</a:t>
                          </a:r>
                          <a:endParaRPr lang="it-I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40431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̅"/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oMath>
                          </a14:m>
                          <a:r>
                            <a:rPr lang="it-IT" b="0" dirty="0" smtClean="0"/>
                            <a:t> signal</a:t>
                          </a:r>
                          <a:endParaRPr lang="it-IT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16208</a:t>
                          </a:r>
                          <a:endParaRPr lang="it-IT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13964</a:t>
                          </a:r>
                          <a:endParaRPr lang="it-IT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19330</a:t>
                          </a:r>
                          <a:endParaRPr lang="it-IT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16628</a:t>
                          </a:r>
                          <a:endParaRPr lang="it-IT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6530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̅"/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oMath>
                          </a14:m>
                          <a:r>
                            <a:rPr lang="it-IT" b="0" dirty="0" smtClean="0"/>
                            <a:t> dilepton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2019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1765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2332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2039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300">
                    <a:tc>
                      <a:txBody>
                        <a:bodyPr/>
                        <a:lstStyle/>
                        <a:p>
                          <a:r>
                            <a:rPr lang="it-IT" b="0" dirty="0" smtClean="0"/>
                            <a:t>Single top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1434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1147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1699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1355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300">
                    <a:tc>
                      <a:txBody>
                        <a:bodyPr/>
                        <a:lstStyle/>
                        <a:p>
                          <a:r>
                            <a:rPr lang="it-IT" b="0" dirty="0" err="1" smtClean="0"/>
                            <a:t>W+jets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12943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2246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17985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3053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300">
                    <a:tc>
                      <a:txBody>
                        <a:bodyPr/>
                        <a:lstStyle/>
                        <a:p>
                          <a:r>
                            <a:rPr lang="it-IT" b="0" dirty="0" smtClean="0"/>
                            <a:t>Z+jets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2574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397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1247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206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300">
                    <a:tc>
                      <a:txBody>
                        <a:bodyPr/>
                        <a:lstStyle/>
                        <a:p>
                          <a:r>
                            <a:rPr lang="it-IT" b="0" dirty="0" err="1" smtClean="0"/>
                            <a:t>Diboson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225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45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256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50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300">
                    <a:tc>
                      <a:txBody>
                        <a:bodyPr/>
                        <a:lstStyle/>
                        <a:p>
                          <a:r>
                            <a:rPr lang="it-IT" b="0" dirty="0" smtClean="0"/>
                            <a:t>QCD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4996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3872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975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340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416073"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r>
                            <a:rPr lang="it-IT" b="1" u="sng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it-IT" b="1" u="sng" baseline="0" dirty="0" err="1" smtClean="0">
                              <a:solidFill>
                                <a:schemeClr val="bg1"/>
                              </a:solidFill>
                            </a:rPr>
                            <a:t>Prediction</a:t>
                          </a:r>
                          <a:endParaRPr lang="it-IT" b="1" u="sng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40339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21012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43827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23673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65300"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chemeClr val="bg1"/>
                              </a:solidFill>
                            </a:rPr>
                            <a:t>Data</a:t>
                          </a:r>
                          <a:endParaRPr lang="it-IT" b="1" u="sng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38987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20910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45909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25063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802502"/>
                  </p:ext>
                </p:extLst>
              </p:nvPr>
            </p:nvGraphicFramePr>
            <p:xfrm>
              <a:off x="1259632" y="1654382"/>
              <a:ext cx="6905191" cy="41122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95399"/>
                    <a:gridCol w="1277448"/>
                    <a:gridCol w="1277448"/>
                    <a:gridCol w="1277448"/>
                    <a:gridCol w="127744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dirty="0" smtClean="0"/>
                            <a:t>Electron</a:t>
                          </a:r>
                          <a:r>
                            <a:rPr lang="it-IT" baseline="0" dirty="0" smtClean="0"/>
                            <a:t> + jet channel</a:t>
                          </a:r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dirty="0" smtClean="0"/>
                            <a:t>Muon + jet channel</a:t>
                          </a:r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Sample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smtClean="0">
                              <a:solidFill>
                                <a:schemeClr val="bg1"/>
                              </a:solidFill>
                            </a:rPr>
                            <a:t>No b-tag</a:t>
                          </a:r>
                          <a:endParaRPr lang="it-I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41627" t="-108333" r="-200957" b="-9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smtClean="0">
                              <a:solidFill>
                                <a:schemeClr val="bg1"/>
                              </a:solidFill>
                            </a:rPr>
                            <a:t>No b-tag</a:t>
                          </a:r>
                          <a:endParaRPr lang="it-I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42105" t="-108333" r="-478" b="-951667"/>
                          </a:stretch>
                        </a:blipFill>
                      </a:tcPr>
                    </a:tc>
                  </a:tr>
                  <a:tr h="40431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340" t="-189394" r="-285374" b="-76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16208</a:t>
                          </a:r>
                          <a:endParaRPr lang="it-IT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13964</a:t>
                          </a:r>
                          <a:endParaRPr lang="it-IT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19330</a:t>
                          </a:r>
                          <a:endParaRPr lang="it-IT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16628</a:t>
                          </a:r>
                          <a:endParaRPr lang="it-IT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40" t="-318333" r="-285374" b="-7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2019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1765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2332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2039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it-IT" b="0" dirty="0" smtClean="0"/>
                            <a:t>Single top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1434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1147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1699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1355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it-IT" b="0" dirty="0" err="1" smtClean="0"/>
                            <a:t>W+jets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12943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2246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17985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3053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it-IT" b="0" dirty="0" smtClean="0"/>
                            <a:t>Z+jets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2574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397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1247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206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it-IT" b="0" dirty="0" err="1" smtClean="0"/>
                            <a:t>Diboson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225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45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256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50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it-IT" b="0" dirty="0" smtClean="0"/>
                            <a:t>QCD</a:t>
                          </a:r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4996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3872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975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340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416073"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r>
                            <a:rPr lang="it-IT" b="1" u="sng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it-IT" b="1" u="sng" baseline="0" dirty="0" err="1" smtClean="0">
                              <a:solidFill>
                                <a:schemeClr val="bg1"/>
                              </a:solidFill>
                            </a:rPr>
                            <a:t>Prediction</a:t>
                          </a:r>
                          <a:endParaRPr lang="it-IT" b="1" u="sng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40339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21012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43827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23673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chemeClr val="bg1"/>
                              </a:solidFill>
                            </a:rPr>
                            <a:t>Data</a:t>
                          </a:r>
                          <a:endParaRPr lang="it-IT" b="1" u="sng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38987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20910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45909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u="sng" dirty="0" smtClean="0">
                              <a:solidFill>
                                <a:srgbClr val="FF0000"/>
                              </a:solidFill>
                            </a:rPr>
                            <a:t>25063</a:t>
                          </a:r>
                          <a:endParaRPr lang="it-IT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/>
              <p:cNvSpPr txBox="1"/>
              <p:nvPr/>
            </p:nvSpPr>
            <p:spPr>
              <a:xfrm>
                <a:off x="1259632" y="5805264"/>
                <a:ext cx="74168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/>
                  <a:t>Predicted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yields</a:t>
                </a:r>
                <a:r>
                  <a:rPr lang="it-IT" sz="2400" dirty="0" smtClean="0"/>
                  <a:t> are in </a:t>
                </a:r>
                <a:r>
                  <a:rPr lang="it-IT" sz="2400" dirty="0" err="1" smtClean="0"/>
                  <a:t>good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agreement</a:t>
                </a:r>
                <a:r>
                  <a:rPr lang="it-IT" sz="2400" dirty="0" smtClean="0"/>
                  <a:t> with the </a:t>
                </a:r>
                <a:r>
                  <a:rPr lang="it-IT" sz="2400" dirty="0" smtClean="0"/>
                  <a:t>data </a:t>
                </a:r>
                <a:r>
                  <a:rPr lang="it-IT" sz="2400" dirty="0" err="1" smtClean="0"/>
                  <a:t>within</a:t>
                </a:r>
                <a:r>
                  <a:rPr lang="it-IT" sz="2400" dirty="0" smtClean="0"/>
                  <a:t> the </a:t>
                </a:r>
                <a:r>
                  <a:rPr lang="it-IT" sz="2400" dirty="0" err="1" smtClean="0"/>
                  <a:t>uncertainties</a:t>
                </a:r>
                <a:r>
                  <a:rPr lang="it-IT" sz="2400" dirty="0" smtClean="0"/>
                  <a:t>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∼10%</m:t>
                    </m:r>
                    <m:r>
                      <a:rPr lang="it-IT" sz="2400" b="0" i="0" smtClean="0">
                        <a:latin typeface="Cambria Math"/>
                      </a:rPr>
                      <m:t>)</m:t>
                    </m:r>
                  </m:oMath>
                </a14:m>
                <a:endParaRPr lang="it-IT" sz="2400" dirty="0"/>
              </a:p>
            </p:txBody>
          </p:sp>
        </mc:Choice>
        <mc:Fallback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805264"/>
                <a:ext cx="7416824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39" r="-329" b="-160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1259632" y="4941168"/>
            <a:ext cx="6912768" cy="792088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6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/>
          <a:lstStyle/>
          <a:p>
            <a:r>
              <a:rPr lang="it-IT" dirty="0" smtClean="0"/>
              <a:t>Data/</a:t>
            </a:r>
            <a:r>
              <a:rPr lang="it-IT" dirty="0" err="1" smtClean="0"/>
              <a:t>Prediction</a:t>
            </a:r>
            <a:r>
              <a:rPr lang="it-IT" dirty="0" smtClean="0"/>
              <a:t> Control Plots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15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40" y="1772816"/>
            <a:ext cx="3499389" cy="33938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39" y="1772816"/>
            <a:ext cx="3499389" cy="3393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1782845" y="1228690"/>
                <a:ext cx="3456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Electron + </a:t>
                </a:r>
                <a:r>
                  <a:rPr lang="it-IT" sz="2000" dirty="0" err="1" smtClean="0"/>
                  <a:t>jets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channel,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it-IT" sz="2000" dirty="0" smtClean="0"/>
                  <a:t>b-jet</a:t>
                </a:r>
                <a:endParaRPr lang="it-IT" sz="20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45" y="1228690"/>
                <a:ext cx="3456384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4615" b="-3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5652120" y="1228690"/>
                <a:ext cx="3456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Muon + </a:t>
                </a:r>
                <a:r>
                  <a:rPr lang="it-IT" sz="2000" dirty="0" err="1" smtClean="0"/>
                  <a:t>jets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channel,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it-IT" sz="2000" dirty="0" smtClean="0"/>
                  <a:t>b-jet</a:t>
                </a:r>
                <a:endParaRPr lang="it-IT" sz="20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228690"/>
                <a:ext cx="3456384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4615" b="-3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72008" y="5661248"/>
            <a:ext cx="886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Reconstruced</a:t>
            </a:r>
            <a:r>
              <a:rPr lang="it-IT" sz="2400" dirty="0" smtClean="0"/>
              <a:t> </a:t>
            </a:r>
            <a:r>
              <a:rPr lang="it-IT" sz="2400" dirty="0" err="1" smtClean="0"/>
              <a:t>objects</a:t>
            </a:r>
            <a:r>
              <a:rPr lang="it-IT" sz="2400" dirty="0" smtClean="0"/>
              <a:t> are </a:t>
            </a:r>
            <a:r>
              <a:rPr lang="it-IT" sz="2400" dirty="0" err="1" smtClean="0"/>
              <a:t>correctly</a:t>
            </a:r>
            <a:r>
              <a:rPr lang="it-IT" sz="2400" dirty="0" smtClean="0"/>
              <a:t> </a:t>
            </a:r>
            <a:r>
              <a:rPr lang="it-IT" sz="2400" dirty="0" err="1" smtClean="0"/>
              <a:t>described</a:t>
            </a:r>
            <a:r>
              <a:rPr lang="it-IT" sz="2400" dirty="0" smtClean="0"/>
              <a:t> by the </a:t>
            </a:r>
            <a:r>
              <a:rPr lang="it-IT" sz="2400" dirty="0" err="1" smtClean="0"/>
              <a:t>prediction</a:t>
            </a:r>
            <a:r>
              <a:rPr lang="it-IT" sz="2400" dirty="0" smtClean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1" y="4294837"/>
            <a:ext cx="160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Data/</a:t>
            </a:r>
            <a:r>
              <a:rPr lang="it-IT" dirty="0" err="1" smtClean="0"/>
              <a:t>Prediction</a:t>
            </a:r>
            <a:r>
              <a:rPr lang="it-IT" dirty="0" smtClean="0"/>
              <a:t> </a:t>
            </a:r>
            <a:r>
              <a:rPr lang="it-IT" dirty="0" err="1" smtClean="0"/>
              <a:t>agreement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3995936" y="5219908"/>
                <a:ext cx="32403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sz="2000" dirty="0" smtClean="0"/>
                  <a:t> (</a:t>
                </a:r>
                <a:r>
                  <a:rPr lang="it-IT" sz="2000" dirty="0" err="1" smtClean="0"/>
                  <a:t>Jets</a:t>
                </a:r>
                <a:r>
                  <a:rPr lang="it-IT" sz="2000" dirty="0" smtClean="0"/>
                  <a:t>)</a:t>
                </a:r>
                <a:endParaRPr lang="it-IT" sz="2000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219908"/>
                <a:ext cx="324036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4545" b="-287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4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 lIns="82945" tIns="41473" rIns="82945" bIns="41473"/>
          <a:lstStyle/>
          <a:p>
            <a:fld id="{939CF38D-1D75-4507-A5BF-A184D1A8D311}" type="datetime1">
              <a:rPr lang="it-IT" smtClean="0"/>
              <a:t>19/03/2013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 lIns="82945" tIns="41473" rIns="82945" bIns="41473"/>
          <a:lstStyle/>
          <a:p>
            <a:r>
              <a:rPr lang="it-IT" dirty="0" smtClean="0"/>
              <a:t>Marino Romano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AF7D25A-73DD-4306-A7EC-F5248BEB4D1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908458" y="1340768"/>
            <a:ext cx="2923393" cy="453088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Kinematic Likelihood </a:t>
            </a:r>
            <a:r>
              <a:rPr lang="en-US" sz="2400" dirty="0" smtClean="0"/>
              <a:t>Fit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tangolo 6"/>
              <p:cNvSpPr/>
              <p:nvPr/>
            </p:nvSpPr>
            <p:spPr bwMode="auto">
              <a:xfrm>
                <a:off x="2987824" y="1772816"/>
                <a:ext cx="3096344" cy="104085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2945" tIns="41473" rIns="82945" bIns="4147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err="1" smtClean="0">
                    <a:solidFill>
                      <a:schemeClr val="bg1"/>
                    </a:solidFill>
                  </a:rPr>
                  <a:t>Reco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final </a:t>
                </a:r>
                <a:r>
                  <a:rPr lang="en-US" sz="2000" dirty="0">
                    <a:solidFill>
                      <a:schemeClr val="bg1"/>
                    </a:solidFill>
                  </a:rPr>
                  <a:t>state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objects 4-vectors </a:t>
                </a:r>
                <a:r>
                  <a:rPr lang="en-US" sz="2000" dirty="0">
                    <a:solidFill>
                      <a:schemeClr val="bg1"/>
                    </a:solidFill>
                  </a:rPr>
                  <a:t>(5 hardest jets, lepton, missing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)</a:t>
                </a:r>
                <a:endParaRPr lang="it-IT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1772816"/>
                <a:ext cx="3096344" cy="1040852"/>
              </a:xfrm>
              <a:prstGeom prst="rect">
                <a:avLst/>
              </a:prstGeom>
              <a:blipFill rotWithShape="1">
                <a:blip r:embed="rId3"/>
                <a:stretch>
                  <a:fillRect t="-2312" r="-1569" b="-6936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tangolo 8"/>
              <p:cNvSpPr/>
              <p:nvPr/>
            </p:nvSpPr>
            <p:spPr bwMode="auto">
              <a:xfrm>
                <a:off x="179512" y="1772816"/>
                <a:ext cx="2555851" cy="104085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2945" tIns="41473" rIns="82945" bIns="4147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it-IT" sz="200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and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Breit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-Wigner amplitudes from PDG</a:t>
                </a:r>
                <a:endParaRPr lang="it-IT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772816"/>
                <a:ext cx="2555851" cy="1040852"/>
              </a:xfrm>
              <a:prstGeom prst="rect">
                <a:avLst/>
              </a:prstGeom>
              <a:blipFill rotWithShape="1">
                <a:blip r:embed="rId4"/>
                <a:stretch>
                  <a:fillRect t="-1734" r="-2370" b="-635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tangolo arrotondato 10"/>
              <p:cNvSpPr/>
              <p:nvPr/>
            </p:nvSpPr>
            <p:spPr bwMode="auto">
              <a:xfrm>
                <a:off x="1280437" y="3241356"/>
                <a:ext cx="3417471" cy="1555796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82945" tIns="41473" rIns="82945" bIns="41473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100000"/>
                  </a:lnSpc>
                </a:pPr>
                <a:r>
                  <a:rPr lang="en-US" sz="2000" dirty="0"/>
                  <a:t>Likelihood:</a:t>
                </a:r>
              </a:p>
              <a:p>
                <a:pPr lvl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Brei</m:t>
                      </m:r>
                      <m:r>
                        <m:rPr>
                          <m:nor/>
                        </m:rPr>
                        <a:rPr lang="it-IT" sz="2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t</m:t>
                      </m:r>
                      <m:r>
                        <m:rPr>
                          <m:nor/>
                        </m:rPr>
                        <a:rPr lang="it-IT" sz="2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Wigner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it-IT" sz="2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it-IT" sz="20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lvl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Transfer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functions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it-IT" sz="2000" i="1" dirty="0">
                  <a:solidFill>
                    <a:srgbClr val="FFFF00"/>
                  </a:solidFill>
                  <a:latin typeface="Cambria Math"/>
                </a:endParaRPr>
              </a:p>
              <a:p>
                <a:pPr lvl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FFFF"/>
                          </a:solidFill>
                          <a:latin typeface="Cambria Math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FFFF"/>
                          </a:solidFill>
                          <a:latin typeface="Cambria Math"/>
                        </a:rPr>
                        <m:t>btagging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FF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FFFF"/>
                          </a:solidFill>
                          <a:latin typeface="Cambria Math"/>
                        </a:rPr>
                        <m:t>probability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FF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11" name="Rettangolo arrotondat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0437" y="3241356"/>
                <a:ext cx="3417471" cy="1555796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e 12"/>
          <p:cNvSpPr/>
          <p:nvPr/>
        </p:nvSpPr>
        <p:spPr bwMode="auto">
          <a:xfrm>
            <a:off x="1187624" y="5085184"/>
            <a:ext cx="3611264" cy="12961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2400" dirty="0" smtClean="0">
                <a:solidFill>
                  <a:schemeClr val="bg1"/>
                </a:solidFill>
              </a:rPr>
              <a:t>4jet+lepton+MET</a:t>
            </a:r>
            <a:r>
              <a:rPr lang="it-IT" sz="2400" dirty="0" smtClean="0">
                <a:solidFill>
                  <a:schemeClr val="bg1"/>
                </a:solidFill>
              </a:rPr>
              <a:t>	</a:t>
            </a:r>
            <a:r>
              <a:rPr lang="it-IT" sz="2400" dirty="0" err="1" smtClean="0">
                <a:solidFill>
                  <a:schemeClr val="bg1"/>
                </a:solidFill>
              </a:rPr>
              <a:t>combination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with </a:t>
            </a:r>
            <a:r>
              <a:rPr lang="it-IT" sz="2400" dirty="0" err="1">
                <a:solidFill>
                  <a:schemeClr val="bg1"/>
                </a:solidFill>
              </a:rPr>
              <a:t>highest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likelihood</a:t>
            </a:r>
            <a:endParaRPr lang="it-IT" sz="2400" dirty="0">
              <a:solidFill>
                <a:schemeClr val="bg1"/>
              </a:solidFill>
            </a:endParaRPr>
          </a:p>
        </p:txBody>
      </p:sp>
      <p:cxnSp>
        <p:nvCxnSpPr>
          <p:cNvPr id="15" name="Connettore 2 14"/>
          <p:cNvCxnSpPr>
            <a:stCxn id="9" idx="2"/>
            <a:endCxn id="11" idx="0"/>
          </p:cNvCxnSpPr>
          <p:nvPr/>
        </p:nvCxnSpPr>
        <p:spPr bwMode="auto">
          <a:xfrm>
            <a:off x="1457438" y="2813668"/>
            <a:ext cx="1531735" cy="4276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ttore 2 17"/>
          <p:cNvCxnSpPr>
            <a:stCxn id="7" idx="2"/>
            <a:endCxn id="11" idx="0"/>
          </p:cNvCxnSpPr>
          <p:nvPr/>
        </p:nvCxnSpPr>
        <p:spPr bwMode="auto">
          <a:xfrm flipH="1">
            <a:off x="2989173" y="2813668"/>
            <a:ext cx="1546823" cy="4276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ttore 2 20"/>
          <p:cNvCxnSpPr>
            <a:stCxn id="11" idx="2"/>
            <a:endCxn id="13" idx="0"/>
          </p:cNvCxnSpPr>
          <p:nvPr/>
        </p:nvCxnSpPr>
        <p:spPr bwMode="auto">
          <a:xfrm>
            <a:off x="2989173" y="4797152"/>
            <a:ext cx="4083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</p:spPr>
            <p:txBody>
              <a:bodyPr/>
              <a:lstStyle/>
              <a:p>
                <a:r>
                  <a:rPr lang="it-IT" dirty="0" smtClean="0"/>
                  <a:t>Reconstruction of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𝑡𝑡</m:t>
                    </m:r>
                  </m:oMath>
                </a14:m>
                <a:r>
                  <a:rPr lang="it-IT" dirty="0" smtClean="0"/>
                  <a:t> system</a:t>
                </a:r>
                <a:endParaRPr lang="it-IT" dirty="0"/>
              </a:p>
            </p:txBody>
          </p:sp>
        </mc:Choice>
        <mc:Fallback xmlns="">
          <p:sp>
            <p:nvSpPr>
              <p:cNvPr id="17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  <a:blipFill rotWithShape="1">
                <a:blip r:embed="rId6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Uguale 81"/>
          <p:cNvSpPr/>
          <p:nvPr/>
        </p:nvSpPr>
        <p:spPr>
          <a:xfrm>
            <a:off x="5076056" y="5445224"/>
            <a:ext cx="608171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sellaDiTesto 39"/>
              <p:cNvSpPr txBox="1"/>
              <p:nvPr/>
            </p:nvSpPr>
            <p:spPr>
              <a:xfrm>
                <a:off x="4798888" y="3212976"/>
                <a:ext cx="4237608" cy="163243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/>
                      </a:rPr>
                      <m:t>𝐿</m:t>
                    </m:r>
                    <m:r>
                      <a:rPr lang="it-IT" sz="1600" b="0" i="1" smtClean="0">
                        <a:latin typeface="Cambria Math"/>
                      </a:rPr>
                      <m:t>=</m:t>
                    </m:r>
                    <m:r>
                      <a:rPr lang="it-IT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it-IT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it-IT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  <m:sSub>
                          <m:sSubPr>
                            <m:ctrlP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it-IT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</m:oMath>
                </a14:m>
                <a:endParaRPr lang="it-IT" sz="16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i="1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it-IT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,2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,3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r>
                        <a:rPr lang="it-IT" sz="1600" i="1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it-IT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,4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latin typeface="Cambria Math"/>
                        </a:rPr>
                        <m:t>⋅</m:t>
                      </m:r>
                    </m:oMath>
                  </m:oMathPara>
                </a14:m>
                <a:endParaRPr lang="it-IT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𝑚𝑖𝑠𝑠</m:t>
                              </m:r>
                            </m:sup>
                          </m:sSubSup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it-IT" sz="1600" i="1">
                          <a:solidFill>
                            <a:srgbClr val="FFFF00"/>
                          </a:solidFill>
                          <a:latin typeface="Cambria Math"/>
                        </a:rPr>
                        <m:t>⋅</m:t>
                      </m:r>
                      <m:r>
                        <a:rPr lang="it-IT" sz="1600" i="1">
                          <a:solidFill>
                            <a:srgbClr val="FFFF00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it-IT" sz="1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16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1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it-IT" sz="16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𝑚𝑖𝑠𝑠</m:t>
                              </m:r>
                            </m:sup>
                          </m:sSubSup>
                          <m:r>
                            <a:rPr lang="it-IT" sz="1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it-IT" sz="16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sz="16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⋅</m:t>
                      </m:r>
                      <m:r>
                        <a:rPr lang="it-IT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⋅</m:t>
                      </m:r>
                    </m:oMath>
                  </m:oMathPara>
                </a14:m>
                <a:endParaRPr lang="it-IT" sz="1600" dirty="0" smtClean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t-IT" sz="16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it-IT" sz="1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16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𝑗𝑒𝑡</m:t>
                                  </m:r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sz="16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𝑏𝑡𝑎𝑔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𝑞𝑢𝑎𝑟𝑘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sz="1600" dirty="0"/>
              </a:p>
            </p:txBody>
          </p:sp>
        </mc:Choice>
        <mc:Fallback>
          <p:sp>
            <p:nvSpPr>
              <p:cNvPr id="4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88" y="3212976"/>
                <a:ext cx="4237608" cy="16324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73577"/>
            <a:ext cx="2483768" cy="165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Fit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D711-D8A2-4BD8-ACD1-4E6A1439B04E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17</a:t>
            </a:fld>
            <a:endParaRPr lang="it-IT"/>
          </a:p>
        </p:txBody>
      </p:sp>
      <p:pic>
        <p:nvPicPr>
          <p:cNvPr id="1026" name="Picture 2" descr="C:\Users\Marino\Documents\My Dropbox\Ricerca\Dottorato\PhdThesis\figures\mcatnlo_Likelihood_tagged_ej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236430" cy="410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5004048" y="1988840"/>
                <a:ext cx="367240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/>
                  <a:t>The </a:t>
                </a:r>
                <a:r>
                  <a:rPr lang="it-IT" sz="2400" dirty="0" err="1" smtClean="0"/>
                  <a:t>likelihood</a:t>
                </a:r>
                <a:r>
                  <a:rPr lang="it-IT" sz="2400" dirty="0" smtClean="0"/>
                  <a:t> of the fit in the data </a:t>
                </a:r>
                <a:r>
                  <a:rPr lang="it-IT" sz="2400" dirty="0" err="1" smtClean="0"/>
                  <a:t>is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well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described</a:t>
                </a:r>
                <a:r>
                  <a:rPr lang="it-IT" sz="2400" dirty="0" smtClean="0"/>
                  <a:t> by the </a:t>
                </a:r>
                <a:r>
                  <a:rPr lang="it-IT" sz="2400" dirty="0" err="1" smtClean="0"/>
                  <a:t>simulation</a:t>
                </a:r>
                <a:endParaRPr lang="it-IT" sz="2400" dirty="0" smtClean="0"/>
              </a:p>
              <a:p>
                <a:endParaRPr lang="it-IT" sz="2400" dirty="0"/>
              </a:p>
              <a:p>
                <a:r>
                  <a:rPr lang="it-IT" sz="2400" dirty="0" smtClean="0"/>
                  <a:t>A </a:t>
                </a:r>
                <a:r>
                  <a:rPr lang="it-IT" sz="2400" dirty="0" err="1" smtClean="0"/>
                  <a:t>cut</a:t>
                </a:r>
                <a:r>
                  <a:rPr lang="it-IT" sz="2400" dirty="0" smtClean="0"/>
                  <a:t> on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𝑙𝑜𝑔𝐿</m:t>
                    </m:r>
                    <m:r>
                      <a:rPr lang="it-IT" sz="2400" b="0" i="1" smtClean="0">
                        <a:latin typeface="Cambria Math"/>
                      </a:rPr>
                      <m:t>=−52</m:t>
                    </m:r>
                  </m:oMath>
                </a14:m>
                <a:r>
                  <a:rPr lang="it-IT" sz="2400" dirty="0" smtClean="0"/>
                  <a:t> </a:t>
                </a:r>
                <a:r>
                  <a:rPr lang="it-IT" sz="2400" dirty="0" err="1" smtClean="0"/>
                  <a:t>is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applied</a:t>
                </a:r>
                <a:r>
                  <a:rPr lang="it-IT" sz="2400" dirty="0" smtClean="0"/>
                  <a:t> </a:t>
                </a:r>
                <a:endParaRPr lang="it-IT" sz="24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it-IT" sz="2400" dirty="0" err="1" smtClean="0"/>
                  <a:t>helps</a:t>
                </a:r>
                <a:r>
                  <a:rPr lang="it-IT" sz="2400" dirty="0" smtClean="0"/>
                  <a:t> </a:t>
                </a:r>
                <a:r>
                  <a:rPr lang="it-IT" sz="2400" dirty="0" smtClean="0"/>
                  <a:t>to </a:t>
                </a:r>
                <a:r>
                  <a:rPr lang="it-IT" sz="2400" dirty="0" err="1" smtClean="0"/>
                  <a:t>discard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poorly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reconstructed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events</a:t>
                </a:r>
                <a:endParaRPr lang="it-IT" sz="24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it-IT" sz="2400" dirty="0" err="1"/>
                  <a:t>e</a:t>
                </a:r>
                <a:r>
                  <a:rPr lang="it-IT" sz="2400" dirty="0" err="1" smtClean="0"/>
                  <a:t>nhances</a:t>
                </a:r>
                <a:r>
                  <a:rPr lang="it-IT" sz="2400" dirty="0" smtClean="0"/>
                  <a:t> S/B </a:t>
                </a:r>
              </a:p>
              <a:p>
                <a:endParaRPr lang="it-IT" sz="2400" dirty="0"/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88840"/>
                <a:ext cx="3672408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2658" t="-12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1 7"/>
          <p:cNvCxnSpPr/>
          <p:nvPr/>
        </p:nvCxnSpPr>
        <p:spPr>
          <a:xfrm>
            <a:off x="2821940" y="177281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347864" y="342900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‘</a:t>
            </a:r>
            <a:r>
              <a:rPr lang="it-IT" dirty="0" err="1" smtClean="0"/>
              <a:t>Good</a:t>
            </a:r>
            <a:r>
              <a:rPr lang="it-IT" dirty="0" smtClean="0"/>
              <a:t>’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03648" y="344177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‘</a:t>
            </a:r>
            <a:r>
              <a:rPr lang="it-IT" dirty="0" err="1" smtClean="0"/>
              <a:t>Bad</a:t>
            </a:r>
            <a:r>
              <a:rPr lang="it-IT" dirty="0" smtClean="0"/>
              <a:t>’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21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2720" y="3078088"/>
            <a:ext cx="7620000" cy="1143000"/>
          </a:xfrm>
        </p:spPr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18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1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Reconstructed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19</a:t>
            </a:fld>
            <a:endParaRPr lang="it-IT"/>
          </a:p>
        </p:txBody>
      </p:sp>
      <p:pic>
        <p:nvPicPr>
          <p:cNvPr id="8" name="Segnaposto contenuto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" y="1848217"/>
            <a:ext cx="3040612" cy="294893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96" y="1853813"/>
            <a:ext cx="2960596" cy="287133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84" y="1853813"/>
            <a:ext cx="2960596" cy="28713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/>
              <p:cNvSpPr txBox="1"/>
              <p:nvPr/>
            </p:nvSpPr>
            <p:spPr>
              <a:xfrm>
                <a:off x="922907" y="1372706"/>
                <a:ext cx="1566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𝑀</m:t>
                    </m:r>
                    <m:r>
                      <a:rPr lang="it-IT" sz="2000" b="0" i="1" smtClean="0">
                        <a:latin typeface="Cambria Math"/>
                      </a:rPr>
                      <m:t>(</m:t>
                    </m:r>
                    <m:r>
                      <a:rPr lang="it-IT" sz="2000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it-IT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t-IT" sz="2000" dirty="0" smtClean="0"/>
                  <a:t> [GeV]</a:t>
                </a:r>
                <a:endParaRPr lang="it-IT" sz="2000" dirty="0"/>
              </a:p>
            </p:txBody>
          </p:sp>
        </mc:Choice>
        <mc:Fallback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07" y="1372706"/>
                <a:ext cx="1566909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4545" b="-287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/>
              <p:cNvSpPr txBox="1"/>
              <p:nvPr/>
            </p:nvSpPr>
            <p:spPr>
              <a:xfrm>
                <a:off x="4025670" y="1372706"/>
                <a:ext cx="1622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(</m:t>
                    </m:r>
                    <m:r>
                      <a:rPr lang="it-IT" sz="2000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it-IT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t-IT" sz="2000" dirty="0" smtClean="0"/>
                  <a:t> [GeV]</a:t>
                </a:r>
                <a:endParaRPr lang="it-IT" sz="2000" dirty="0"/>
              </a:p>
            </p:txBody>
          </p:sp>
        </mc:Choice>
        <mc:Fallback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70" y="1372706"/>
                <a:ext cx="1622046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4545" b="-287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/>
              <p:cNvSpPr txBox="1"/>
              <p:nvPr/>
            </p:nvSpPr>
            <p:spPr>
              <a:xfrm>
                <a:off x="7090775" y="1444714"/>
                <a:ext cx="894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/>
                        </a:rPr>
                        <m:t>𝑌</m:t>
                      </m:r>
                      <m:r>
                        <a:rPr lang="it-IT" sz="2000" b="0" i="1" smtClean="0">
                          <a:latin typeface="Cambria Math"/>
                        </a:rPr>
                        <m:t>(</m:t>
                      </m:r>
                      <m:r>
                        <a:rPr lang="it-IT" sz="2000" b="0" i="1" smtClean="0">
                          <a:latin typeface="Cambria Math"/>
                        </a:rPr>
                        <m:t>𝑡</m:t>
                      </m:r>
                      <m:acc>
                        <m:accPr>
                          <m:chr m:val="̅"/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𝑡</m:t>
                          </m:r>
                        </m:e>
                      </m:acc>
                      <m:r>
                        <a:rPr lang="it-IT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75" y="1444714"/>
                <a:ext cx="894111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4286" b="-106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1475656" y="5157192"/>
            <a:ext cx="692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Choice</a:t>
            </a:r>
            <a:r>
              <a:rPr lang="it-IT" sz="2000" dirty="0" smtClean="0"/>
              <a:t> of the bin </a:t>
            </a:r>
            <a:r>
              <a:rPr lang="it-IT" sz="2000" dirty="0" err="1" smtClean="0"/>
              <a:t>based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resolution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variable</a:t>
            </a:r>
            <a:r>
              <a:rPr lang="it-IT" sz="2000" dirty="0" smtClean="0"/>
              <a:t> and on the </a:t>
            </a:r>
            <a:r>
              <a:rPr lang="it-IT" sz="2000" dirty="0" err="1" smtClean="0"/>
              <a:t>optimization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migrations</a:t>
            </a:r>
            <a:r>
              <a:rPr lang="it-IT" sz="2000" dirty="0" smtClean="0"/>
              <a:t> due to the </a:t>
            </a:r>
            <a:r>
              <a:rPr lang="it-IT" sz="2000" dirty="0" err="1" smtClean="0"/>
              <a:t>systematic</a:t>
            </a:r>
            <a:r>
              <a:rPr lang="it-IT" sz="2000" dirty="0" smtClean="0"/>
              <a:t> </a:t>
            </a:r>
            <a:r>
              <a:rPr lang="it-IT" sz="2000" dirty="0" err="1" smtClean="0"/>
              <a:t>uncertainties</a:t>
            </a:r>
            <a:r>
              <a:rPr lang="it-IT" sz="2000" dirty="0" smtClean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077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 smtClean="0"/>
              <a:t>Outline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5F94-DE25-41DD-A47D-E4D9EB24A5FD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The top </a:t>
                </a:r>
                <a:r>
                  <a:rPr lang="it-IT" dirty="0" smtClean="0"/>
                  <a:t>quark: </a:t>
                </a:r>
                <a:r>
                  <a:rPr lang="it-IT" dirty="0" err="1" smtClean="0"/>
                  <a:t>characteristics</a:t>
                </a:r>
                <a:r>
                  <a:rPr lang="it-IT" dirty="0" smtClean="0"/>
                  <a:t> and production</a:t>
                </a:r>
                <a:endParaRPr lang="it-IT" dirty="0" smtClean="0"/>
              </a:p>
              <a:p>
                <a:r>
                  <a:rPr lang="it-IT" dirty="0" smtClean="0"/>
                  <a:t>The ATLAS detector</a:t>
                </a:r>
              </a:p>
              <a:p>
                <a:r>
                  <a:rPr lang="it-IT" dirty="0" smtClean="0"/>
                  <a:t>Data and Monte Carlo </a:t>
                </a:r>
                <a:r>
                  <a:rPr lang="it-IT" dirty="0" err="1" smtClean="0"/>
                  <a:t>samples</a:t>
                </a:r>
                <a:endParaRPr lang="it-IT" dirty="0" smtClean="0"/>
              </a:p>
              <a:p>
                <a:r>
                  <a:rPr lang="it-IT" dirty="0" err="1" smtClean="0"/>
                  <a:t>Event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selection</a:t>
                </a:r>
                <a:endParaRPr lang="it-IT" dirty="0" smtClean="0"/>
              </a:p>
              <a:p>
                <a:r>
                  <a:rPr lang="it-IT" dirty="0" err="1" smtClean="0"/>
                  <a:t>Reconstruction</a:t>
                </a:r>
                <a:r>
                  <a:rPr lang="it-IT" dirty="0" smtClean="0"/>
                  <a:t> of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system</a:t>
                </a:r>
                <a:endParaRPr lang="it-IT" dirty="0" smtClean="0"/>
              </a:p>
              <a:p>
                <a:r>
                  <a:rPr lang="it-IT" dirty="0" err="1" smtClean="0"/>
                  <a:t>Results</a:t>
                </a:r>
                <a:r>
                  <a:rPr lang="it-IT" dirty="0" smtClean="0"/>
                  <a:t> </a:t>
                </a:r>
              </a:p>
              <a:p>
                <a:r>
                  <a:rPr lang="it-IT" dirty="0" err="1" smtClean="0"/>
                  <a:t>Conclusions</a:t>
                </a:r>
                <a:endParaRPr lang="it-IT" dirty="0" smtClean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From the detector-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r>
              <a:rPr lang="it-IT" dirty="0" smtClean="0"/>
              <a:t> to the cross </a:t>
            </a:r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20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egnaposto contenuto 8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1600200"/>
                <a:ext cx="9036496" cy="470912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it-IT" sz="2400" dirty="0" smtClean="0"/>
                  <a:t>The ‘detector-</a:t>
                </a:r>
                <a:r>
                  <a:rPr lang="it-IT" sz="2400" dirty="0" err="1" smtClean="0"/>
                  <a:t>level</a:t>
                </a:r>
                <a:r>
                  <a:rPr lang="it-IT" sz="2400" dirty="0" smtClean="0"/>
                  <a:t>’ </a:t>
                </a:r>
                <a:r>
                  <a:rPr lang="it-IT" sz="2400" dirty="0" err="1" smtClean="0"/>
                  <a:t>spectra</a:t>
                </a:r>
                <a:r>
                  <a:rPr lang="it-IT" sz="2400" dirty="0" smtClean="0"/>
                  <a:t> are </a:t>
                </a:r>
                <a:r>
                  <a:rPr lang="it-IT" sz="2400" dirty="0" err="1" smtClean="0"/>
                  <a:t>linked</a:t>
                </a:r>
                <a:r>
                  <a:rPr lang="it-IT" sz="2400" dirty="0" smtClean="0"/>
                  <a:t> to the ‘</a:t>
                </a:r>
                <a:r>
                  <a:rPr lang="it-IT" sz="2400" dirty="0" err="1" smtClean="0"/>
                  <a:t>parton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level’cross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section</a:t>
                </a:r>
                <a:r>
                  <a:rPr lang="it-IT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2400" dirty="0" smtClean="0"/>
                  <a:t> via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𝛽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sz="2400" b="0" dirty="0" smtClean="0"/>
              </a:p>
            </p:txBody>
          </p:sp>
        </mc:Choice>
        <mc:Fallback>
          <p:sp>
            <p:nvSpPr>
              <p:cNvPr id="9" name="Segnaposto contenuto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1600200"/>
                <a:ext cx="9036496" cy="4709120"/>
              </a:xfrm>
              <a:blipFill rotWithShape="1">
                <a:blip r:embed="rId2"/>
                <a:stretch>
                  <a:fillRect t="-3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e 2"/>
              <p:cNvSpPr/>
              <p:nvPr/>
            </p:nvSpPr>
            <p:spPr>
              <a:xfrm>
                <a:off x="467544" y="3573016"/>
                <a:ext cx="2664296" cy="129614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1708150" algn="l"/>
                  </a:tabLst>
                </a:pPr>
                <a:r>
                  <a:rPr lang="it-IT" sz="2000" dirty="0" smtClean="0"/>
                  <a:t>‘</a:t>
                </a:r>
                <a:r>
                  <a:rPr lang="it-IT" sz="2400" dirty="0" smtClean="0"/>
                  <a:t>Real </a:t>
                </a:r>
                <a:r>
                  <a:rPr lang="it-IT" sz="2400" dirty="0" err="1" smtClean="0"/>
                  <a:t>process</a:t>
                </a:r>
                <a:r>
                  <a:rPr lang="it-IT" sz="2400" dirty="0" smtClean="0"/>
                  <a:t>’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2400" dirty="0" smtClean="0"/>
                  <a:t>)</a:t>
                </a:r>
                <a:endParaRPr lang="it-IT" sz="2400" dirty="0"/>
              </a:p>
            </p:txBody>
          </p:sp>
        </mc:Choice>
        <mc:Fallback>
          <p:sp>
            <p:nvSpPr>
              <p:cNvPr id="3" name="Ova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73016"/>
                <a:ext cx="2664296" cy="1296144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3851920" y="3645024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Real detector, </a:t>
            </a:r>
            <a:r>
              <a:rPr lang="it-IT" dirty="0" err="1" smtClean="0"/>
              <a:t>selection</a:t>
            </a:r>
            <a:r>
              <a:rPr lang="it-IT" dirty="0" smtClean="0"/>
              <a:t> and </a:t>
            </a:r>
            <a:r>
              <a:rPr lang="it-IT" dirty="0" err="1" smtClean="0"/>
              <a:t>reconstruction</a:t>
            </a:r>
            <a:r>
              <a:rPr lang="it-IT" dirty="0" smtClean="0"/>
              <a:t> </a:t>
            </a:r>
            <a:r>
              <a:rPr lang="it-IT" dirty="0" err="1" smtClean="0"/>
              <a:t>response</a:t>
            </a:r>
            <a:endParaRPr lang="it-IT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Esplosione 2 11"/>
              <p:cNvSpPr/>
              <p:nvPr/>
            </p:nvSpPr>
            <p:spPr>
              <a:xfrm>
                <a:off x="4134887" y="2738576"/>
                <a:ext cx="3029401" cy="936104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err="1" smtClean="0"/>
                  <a:t>Background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/>
                  <a:t> </a:t>
                </a:r>
                <a:endParaRPr lang="it-IT" dirty="0"/>
              </a:p>
            </p:txBody>
          </p:sp>
        </mc:Choice>
        <mc:Fallback>
          <p:sp>
            <p:nvSpPr>
              <p:cNvPr id="12" name="Esplosione 2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887" y="2738576"/>
                <a:ext cx="3029401" cy="936104"/>
              </a:xfrm>
              <a:prstGeom prst="irregularSeal2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2 14"/>
          <p:cNvCxnSpPr>
            <a:stCxn id="3" idx="6"/>
            <a:endCxn id="10" idx="1"/>
          </p:cNvCxnSpPr>
          <p:nvPr/>
        </p:nvCxnSpPr>
        <p:spPr>
          <a:xfrm>
            <a:off x="3131840" y="4221088"/>
            <a:ext cx="72008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031831" y="3555153"/>
            <a:ext cx="268361" cy="6674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09042"/>
            <a:ext cx="2296340" cy="2227103"/>
          </a:xfrm>
          <a:prstGeom prst="rect">
            <a:avLst/>
          </a:prstGeom>
        </p:spPr>
      </p:pic>
      <p:cxnSp>
        <p:nvCxnSpPr>
          <p:cNvPr id="24" name="Connettore 2 23"/>
          <p:cNvCxnSpPr>
            <a:stCxn id="10" idx="3"/>
            <a:endCxn id="23" idx="1"/>
          </p:cNvCxnSpPr>
          <p:nvPr/>
        </p:nvCxnSpPr>
        <p:spPr>
          <a:xfrm>
            <a:off x="5940152" y="4221088"/>
            <a:ext cx="720080" cy="15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ttangolo 27"/>
              <p:cNvSpPr/>
              <p:nvPr/>
            </p:nvSpPr>
            <p:spPr>
              <a:xfrm>
                <a:off x="6876256" y="2852936"/>
                <a:ext cx="22506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 err="1" smtClean="0"/>
                  <a:t>Measured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spectrum</a:t>
                </a:r>
                <a:r>
                  <a:rPr lang="it-IT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/>
                  <a:t>)</a:t>
                </a:r>
                <a:endParaRPr lang="it-IT" dirty="0"/>
              </a:p>
            </p:txBody>
          </p:sp>
        </mc:Choice>
        <mc:Fallback>
          <p:sp>
            <p:nvSpPr>
              <p:cNvPr id="28" name="Rettango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852936"/>
                <a:ext cx="225061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439" t="-6557" r="-1355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ccia circolare a sinistra 28"/>
          <p:cNvSpPr/>
          <p:nvPr/>
        </p:nvSpPr>
        <p:spPr>
          <a:xfrm rot="5645895">
            <a:off x="3779281" y="2634090"/>
            <a:ext cx="1360151" cy="6275287"/>
          </a:xfrm>
          <a:prstGeom prst="curvedLeftArrow">
            <a:avLst>
              <a:gd name="adj1" fmla="val 41917"/>
              <a:gd name="adj2" fmla="val 50000"/>
              <a:gd name="adj3" fmla="val 27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tangolo arrotondato 29"/>
              <p:cNvSpPr/>
              <p:nvPr/>
            </p:nvSpPr>
            <p:spPr>
              <a:xfrm>
                <a:off x="4139952" y="5169549"/>
                <a:ext cx="1656184" cy="985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err="1" smtClean="0"/>
                  <a:t>Evaluated</a:t>
                </a:r>
                <a:r>
                  <a:rPr lang="it-IT" dirty="0" smtClean="0"/>
                  <a:t> via </a:t>
                </a:r>
                <a:r>
                  <a:rPr lang="it-IT" dirty="0" err="1" smtClean="0"/>
                  <a:t>simulations</a:t>
                </a:r>
                <a:r>
                  <a:rPr lang="it-IT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)</a:t>
                </a:r>
                <a:endParaRPr lang="it-IT" dirty="0"/>
              </a:p>
            </p:txBody>
          </p:sp>
        </mc:Choice>
        <mc:Fallback>
          <p:sp>
            <p:nvSpPr>
              <p:cNvPr id="30" name="Rettangolo arrotondat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169549"/>
                <a:ext cx="1656184" cy="985800"/>
              </a:xfrm>
              <a:prstGeom prst="roundRect">
                <a:avLst/>
              </a:prstGeom>
              <a:blipFill rotWithShape="1">
                <a:blip r:embed="rId7"/>
                <a:stretch>
                  <a:fillRect b="-67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ccia in su 31"/>
          <p:cNvSpPr/>
          <p:nvPr/>
        </p:nvSpPr>
        <p:spPr>
          <a:xfrm>
            <a:off x="4653720" y="4797152"/>
            <a:ext cx="4846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 rot="19825265">
            <a:off x="6182595" y="537133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Unfolding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585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 smtClean="0"/>
                  <a:t>The </a:t>
                </a:r>
                <a:r>
                  <a:rPr lang="it-IT" dirty="0" err="1" smtClean="0"/>
                  <a:t>migration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matrix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dirty="0" smtClean="0"/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4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21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539552" y="1772816"/>
            <a:ext cx="3733800" cy="38862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err="1"/>
              <a:t>Reconstructed</a:t>
            </a:r>
            <a:r>
              <a:rPr lang="it-IT" sz="2800" dirty="0"/>
              <a:t> </a:t>
            </a:r>
            <a:r>
              <a:rPr lang="it-IT" sz="2800" dirty="0" err="1"/>
              <a:t>objects</a:t>
            </a:r>
            <a:r>
              <a:rPr lang="it-IT" sz="2800" dirty="0"/>
              <a:t> are ‘</a:t>
            </a:r>
            <a:r>
              <a:rPr lang="it-IT" sz="2800" dirty="0" err="1"/>
              <a:t>smeared</a:t>
            </a:r>
            <a:r>
              <a:rPr lang="it-IT" sz="2800" dirty="0"/>
              <a:t>’ </a:t>
            </a:r>
            <a:r>
              <a:rPr lang="it-IT" sz="2800" dirty="0" err="1" smtClean="0"/>
              <a:t>because</a:t>
            </a:r>
            <a:r>
              <a:rPr lang="it-IT" sz="2800" dirty="0" smtClean="0"/>
              <a:t> of </a:t>
            </a:r>
            <a:r>
              <a:rPr lang="it-IT" sz="2800" dirty="0"/>
              <a:t>the </a:t>
            </a:r>
            <a:r>
              <a:rPr lang="it-IT" sz="2800" dirty="0" err="1"/>
              <a:t>limited</a:t>
            </a:r>
            <a:r>
              <a:rPr lang="it-IT" sz="2800" dirty="0"/>
              <a:t> </a:t>
            </a:r>
            <a:r>
              <a:rPr lang="it-IT" sz="2800" dirty="0" err="1"/>
              <a:t>resolution</a:t>
            </a:r>
            <a:r>
              <a:rPr lang="it-IT" sz="2800" dirty="0"/>
              <a:t> of the detector and the </a:t>
            </a:r>
            <a:r>
              <a:rPr lang="it-IT" sz="2800" dirty="0" err="1"/>
              <a:t>reconstruction</a:t>
            </a:r>
            <a:r>
              <a:rPr lang="it-IT" sz="2800" dirty="0"/>
              <a:t> </a:t>
            </a:r>
            <a:r>
              <a:rPr lang="it-IT" sz="2800" dirty="0" err="1" smtClean="0"/>
              <a:t>algorithms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916832"/>
            <a:ext cx="4774436" cy="3700668"/>
          </a:xfrm>
        </p:spPr>
      </p:pic>
    </p:spTree>
    <p:extLst>
      <p:ext uri="{BB962C8B-B14F-4D97-AF65-F5344CB8AC3E}">
        <p14:creationId xmlns:p14="http://schemas.microsoft.com/office/powerpoint/2010/main" val="27749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85184"/>
            <a:ext cx="1512168" cy="132314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0193" y="5157192"/>
            <a:ext cx="1728191" cy="1277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 smtClean="0"/>
                  <a:t>The </a:t>
                </a:r>
                <a:r>
                  <a:rPr lang="it-IT" dirty="0" err="1" smtClean="0"/>
                  <a:t>efficiency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745" b="-14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803592" y="6205954"/>
            <a:ext cx="2476500" cy="476250"/>
          </a:xfrm>
        </p:spPr>
        <p:txBody>
          <a:bodyPr/>
          <a:lstStyle/>
          <a:p>
            <a:fld id="{6A6D720C-45B4-4FC0-9CAC-C8885BD8D474}" type="datetime1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22</a:t>
            </a:fld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3733800" cy="38862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/>
              <a:t>‘</a:t>
            </a:r>
            <a:r>
              <a:rPr lang="it-IT" sz="2800" dirty="0" err="1"/>
              <a:t>Signal</a:t>
            </a:r>
            <a:r>
              <a:rPr lang="it-IT" sz="2800" dirty="0"/>
              <a:t>’ </a:t>
            </a:r>
            <a:r>
              <a:rPr lang="it-IT" sz="2800" dirty="0" err="1"/>
              <a:t>events</a:t>
            </a:r>
            <a:r>
              <a:rPr lang="it-IT" sz="2800" dirty="0"/>
              <a:t> can be </a:t>
            </a:r>
            <a:r>
              <a:rPr lang="it-IT" sz="2800" dirty="0" err="1"/>
              <a:t>discarded</a:t>
            </a:r>
            <a:r>
              <a:rPr lang="it-IT" sz="2800" dirty="0"/>
              <a:t> </a:t>
            </a:r>
            <a:r>
              <a:rPr lang="it-IT" sz="2800" dirty="0" err="1"/>
              <a:t>because</a:t>
            </a:r>
            <a:r>
              <a:rPr lang="it-IT" sz="2800" dirty="0"/>
              <a:t> of the </a:t>
            </a:r>
            <a:r>
              <a:rPr lang="it-IT" sz="2800" dirty="0" err="1"/>
              <a:t>limited</a:t>
            </a:r>
            <a:r>
              <a:rPr lang="it-IT" sz="2800" dirty="0"/>
              <a:t> </a:t>
            </a:r>
            <a:r>
              <a:rPr lang="it-IT" sz="2800" dirty="0" err="1"/>
              <a:t>acceptance</a:t>
            </a:r>
            <a:r>
              <a:rPr lang="it-IT" sz="2800" dirty="0"/>
              <a:t> of the detector and </a:t>
            </a:r>
            <a:r>
              <a:rPr lang="it-IT" sz="2800" dirty="0" err="1"/>
              <a:t>efficiency</a:t>
            </a:r>
            <a:r>
              <a:rPr lang="it-IT" sz="2800" dirty="0"/>
              <a:t> of the </a:t>
            </a:r>
            <a:r>
              <a:rPr lang="it-IT" sz="2800" dirty="0" err="1"/>
              <a:t>selection</a:t>
            </a:r>
            <a:r>
              <a:rPr lang="it-IT" sz="2800" dirty="0"/>
              <a:t> </a:t>
            </a:r>
            <a:r>
              <a:rPr lang="it-IT" sz="2800" dirty="0" err="1" smtClean="0"/>
              <a:t>cuts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4778158" cy="3240360"/>
          </a:xfrm>
        </p:spPr>
      </p:pic>
      <p:sp>
        <p:nvSpPr>
          <p:cNvPr id="13" name="Parentesi graffa aperta 12"/>
          <p:cNvSpPr/>
          <p:nvPr/>
        </p:nvSpPr>
        <p:spPr>
          <a:xfrm rot="16200000">
            <a:off x="7004594" y="3048635"/>
            <a:ext cx="463406" cy="28803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156176" y="468507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‘</a:t>
            </a:r>
            <a:r>
              <a:rPr lang="it-IT" sz="2000" dirty="0" err="1" smtClean="0"/>
              <a:t>Boosted</a:t>
            </a:r>
            <a:r>
              <a:rPr lang="it-IT" sz="2000" dirty="0" smtClean="0"/>
              <a:t>’ </a:t>
            </a:r>
            <a:r>
              <a:rPr lang="it-IT" sz="2000" dirty="0" err="1" smtClean="0"/>
              <a:t>topology</a:t>
            </a:r>
            <a:endParaRPr lang="it-IT" sz="2000" dirty="0"/>
          </a:p>
        </p:txBody>
      </p:sp>
      <p:sp>
        <p:nvSpPr>
          <p:cNvPr id="15" name="Parentesi graffa aperta 14"/>
          <p:cNvSpPr/>
          <p:nvPr/>
        </p:nvSpPr>
        <p:spPr>
          <a:xfrm rot="16200000">
            <a:off x="5182249" y="4039247"/>
            <a:ext cx="363680" cy="8640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716016" y="458112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‘</a:t>
            </a:r>
            <a:r>
              <a:rPr lang="it-IT" sz="2000" dirty="0" err="1" smtClean="0"/>
              <a:t>Resolved</a:t>
            </a:r>
            <a:r>
              <a:rPr lang="it-IT" sz="2000" dirty="0" smtClean="0"/>
              <a:t>’ </a:t>
            </a:r>
            <a:r>
              <a:rPr lang="it-IT" sz="2000" dirty="0" err="1" smtClean="0"/>
              <a:t>topology</a:t>
            </a:r>
            <a:endParaRPr lang="it-IT" sz="2000" dirty="0"/>
          </a:p>
        </p:txBody>
      </p:sp>
      <p:sp>
        <p:nvSpPr>
          <p:cNvPr id="32" name="Rettangolo 31"/>
          <p:cNvSpPr/>
          <p:nvPr/>
        </p:nvSpPr>
        <p:spPr>
          <a:xfrm>
            <a:off x="755576" y="4077072"/>
            <a:ext cx="2664296" cy="1286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The </a:t>
            </a:r>
            <a:r>
              <a:rPr lang="it-IT" sz="2000" dirty="0" err="1"/>
              <a:t>Alpgen-McAtNlo</a:t>
            </a:r>
            <a:r>
              <a:rPr lang="it-IT" sz="2000" dirty="0"/>
              <a:t> </a:t>
            </a:r>
            <a:r>
              <a:rPr lang="it-IT" sz="2000" dirty="0" err="1"/>
              <a:t>discrepancy</a:t>
            </a:r>
            <a:r>
              <a:rPr lang="it-IT" sz="2000" dirty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used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systematic</a:t>
            </a:r>
            <a:r>
              <a:rPr lang="it-IT" sz="2000" dirty="0" smtClean="0"/>
              <a:t> </a:t>
            </a:r>
            <a:r>
              <a:rPr lang="it-IT" sz="2000" dirty="0" err="1" smtClean="0"/>
              <a:t>uncertainty</a:t>
            </a:r>
            <a:endParaRPr lang="it-IT" sz="2000" dirty="0"/>
          </a:p>
        </p:txBody>
      </p:sp>
      <p:cxnSp>
        <p:nvCxnSpPr>
          <p:cNvPr id="34" name="Connettore 2 33"/>
          <p:cNvCxnSpPr>
            <a:stCxn id="32" idx="3"/>
          </p:cNvCxnSpPr>
          <p:nvPr/>
        </p:nvCxnSpPr>
        <p:spPr>
          <a:xfrm flipV="1">
            <a:off x="3419872" y="2276872"/>
            <a:ext cx="3168352" cy="2443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485503" y="559975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264224" y="544522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48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Unfolding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23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ea typeface="HG Mincho Light J" pitchFamily="2"/>
                    <a:cs typeface="Tahoma" pitchFamily="2"/>
                  </a:rPr>
                  <a:t>Procedure </a:t>
                </a:r>
                <a:r>
                  <a:rPr lang="en-US" sz="2000" dirty="0">
                    <a:solidFill>
                      <a:schemeClr val="tx1"/>
                    </a:solidFill>
                    <a:ea typeface="HG Mincho Light J" pitchFamily="2"/>
                    <a:cs typeface="Tahoma" pitchFamily="2"/>
                  </a:rPr>
                  <a:t>to estimate, from a “measured” distribution, the “true” </a:t>
                </a:r>
                <a:r>
                  <a:rPr lang="en-US" sz="2000" dirty="0" smtClean="0">
                    <a:solidFill>
                      <a:schemeClr val="tx1"/>
                    </a:solidFill>
                    <a:ea typeface="HG Mincho Light J" pitchFamily="2"/>
                    <a:cs typeface="Tahoma" pitchFamily="2"/>
                  </a:rPr>
                  <a:t>distribution</a:t>
                </a:r>
                <a:endParaRPr lang="en-US" sz="2000" dirty="0">
                  <a:ea typeface="HG Mincho Light J" pitchFamily="2"/>
                  <a:cs typeface="Tahoma" pitchFamily="2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sz="2000" dirty="0" smtClean="0">
                    <a:cs typeface="Tahoma" pitchFamily="2"/>
                  </a:rPr>
                  <a:t>Basic methods</a:t>
                </a:r>
                <a:endParaRPr lang="en-US" sz="2000" dirty="0" smtClean="0">
                  <a:cs typeface="Tahoma" pitchFamily="2"/>
                </a:endParaRPr>
              </a:p>
              <a:p>
                <a:pPr marL="788670" lvl="1" indent="-514350"/>
                <a:r>
                  <a:rPr lang="en-US" sz="1800" dirty="0" smtClean="0">
                    <a:cs typeface="Tahoma" pitchFamily="2"/>
                  </a:rPr>
                  <a:t>Bin-by-bin method: only valid when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/>
                            <a:cs typeface="Tahoma" pitchFamily="2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/>
                            <a:cs typeface="Tahoma" pitchFamily="2"/>
                          </a:rPr>
                          <m:t>𝑀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  <a:cs typeface="Tahoma" pitchFamily="2"/>
                          </a:rPr>
                          <m:t>𝑖𝑗</m:t>
                        </m:r>
                      </m:sub>
                    </m:sSub>
                    <m:r>
                      <a:rPr lang="it-IT" sz="1800" b="0" i="1" smtClean="0">
                        <a:latin typeface="Cambria Math"/>
                        <a:cs typeface="Tahoma" pitchFamily="2"/>
                      </a:rPr>
                      <m:t>→</m:t>
                    </m:r>
                    <m:r>
                      <a:rPr lang="it-IT" sz="1800" b="0" i="1" smtClean="0">
                        <a:latin typeface="Cambria Math"/>
                        <a:cs typeface="Tahoma" pitchFamily="2"/>
                      </a:rPr>
                      <m:t>𝐼</m:t>
                    </m:r>
                  </m:oMath>
                </a14:m>
                <a:endParaRPr lang="en-US" sz="1800" dirty="0" smtClean="0">
                  <a:cs typeface="Tahoma" pitchFamily="2"/>
                </a:endParaRPr>
              </a:p>
              <a:p>
                <a:pPr marL="788670" lvl="1" indent="-514350"/>
                <a:r>
                  <a:rPr lang="en-US" sz="1800" dirty="0" smtClean="0">
                    <a:cs typeface="Tahoma" pitchFamily="2"/>
                  </a:rPr>
                  <a:t>Simple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/>
                            <a:cs typeface="Tahoma" pitchFamily="2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/>
                            <a:cs typeface="Tahoma" pitchFamily="2"/>
                          </a:rPr>
                          <m:t>𝑀</m:t>
                        </m:r>
                      </m:e>
                      <m:sub>
                        <m:r>
                          <a:rPr lang="it-IT" sz="1800" i="1">
                            <a:latin typeface="Cambria Math"/>
                            <a:cs typeface="Tahoma" pitchFamily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 smtClean="0">
                    <a:cs typeface="Tahoma" pitchFamily="2"/>
                  </a:rPr>
                  <a:t> matrix inversion</a:t>
                </a:r>
              </a:p>
              <a:p>
                <a:pPr marL="617220" lvl="1" indent="-342900">
                  <a:buClr>
                    <a:srgbClr val="00B050"/>
                  </a:buClr>
                  <a:buFont typeface="Wingdings" pitchFamily="2" charset="2"/>
                  <a:buChar char="ü"/>
                </a:pPr>
                <a:r>
                  <a:rPr lang="en-US" sz="1800" dirty="0" smtClean="0">
                    <a:solidFill>
                      <a:srgbClr val="00B050"/>
                    </a:solidFill>
                    <a:cs typeface="Tahoma" pitchFamily="2"/>
                  </a:rPr>
                  <a:t>Unbiased (</a:t>
                </a:r>
                <a:r>
                  <a:rPr lang="en-US" sz="1800" dirty="0" err="1" smtClean="0">
                    <a:solidFill>
                      <a:srgbClr val="00B050"/>
                    </a:solidFill>
                    <a:cs typeface="Tahoma" pitchFamily="2"/>
                  </a:rPr>
                  <a:t>indipendent</a:t>
                </a:r>
                <a:r>
                  <a:rPr lang="en-US" sz="1800" dirty="0" smtClean="0">
                    <a:solidFill>
                      <a:srgbClr val="00B050"/>
                    </a:solidFill>
                    <a:cs typeface="Tahoma" pitchFamily="2"/>
                  </a:rPr>
                  <a:t> on the ‘training’ samples)</a:t>
                </a:r>
              </a:p>
              <a:p>
                <a:pPr marL="617220" lvl="1" indent="-342900">
                  <a:buClr>
                    <a:srgbClr val="FF0000"/>
                  </a:buClr>
                  <a:buFont typeface="Rage Italic" pitchFamily="66" charset="0"/>
                  <a:buChar char="X"/>
                </a:pPr>
                <a:r>
                  <a:rPr lang="en-US" sz="1800" dirty="0" smtClean="0">
                    <a:solidFill>
                      <a:srgbClr val="FF0000"/>
                    </a:solidFill>
                    <a:cs typeface="Tahoma" pitchFamily="2"/>
                  </a:rPr>
                  <a:t>Statistical </a:t>
                </a:r>
                <a:r>
                  <a:rPr lang="en-US" sz="1800" dirty="0" err="1" smtClean="0">
                    <a:solidFill>
                      <a:srgbClr val="FF0000"/>
                    </a:solidFill>
                    <a:cs typeface="Tahoma" pitchFamily="2"/>
                  </a:rPr>
                  <a:t>fluctiations</a:t>
                </a:r>
                <a:r>
                  <a:rPr lang="en-US" sz="1800" dirty="0" smtClean="0">
                    <a:solidFill>
                      <a:srgbClr val="FF0000"/>
                    </a:solidFill>
                    <a:cs typeface="Tahoma" pitchFamily="2"/>
                  </a:rPr>
                  <a:t> can lead to highly oscillating results</a:t>
                </a:r>
              </a:p>
              <a:p>
                <a:pPr marL="514350" lvl="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2000" dirty="0" err="1" smtClean="0"/>
                  <a:t>Regularized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methods</a:t>
                </a:r>
                <a:r>
                  <a:rPr lang="it-IT" sz="2000" dirty="0" smtClean="0"/>
                  <a:t>:</a:t>
                </a:r>
              </a:p>
              <a:p>
                <a:pPr marL="788670" lvl="1" indent="-514350"/>
                <a:r>
                  <a:rPr lang="it-IT" sz="1800" dirty="0" smtClean="0"/>
                  <a:t>Single Value </a:t>
                </a:r>
                <a:r>
                  <a:rPr lang="it-IT" sz="1800" dirty="0" err="1" smtClean="0"/>
                  <a:t>Decomposition</a:t>
                </a:r>
                <a:endParaRPr lang="it-IT" sz="1800" dirty="0" smtClean="0"/>
              </a:p>
              <a:p>
                <a:pPr marL="788670" lvl="1" indent="-514350"/>
                <a:r>
                  <a:rPr lang="it-IT" sz="1800" dirty="0" smtClean="0"/>
                  <a:t>Iterative </a:t>
                </a:r>
                <a:r>
                  <a:rPr lang="it-IT" sz="1800" dirty="0" err="1" smtClean="0"/>
                  <a:t>Bayesian</a:t>
                </a:r>
                <a:endParaRPr lang="it-IT" sz="1800" dirty="0" smtClean="0"/>
              </a:p>
              <a:p>
                <a:pPr marL="617220" lvl="1" indent="-342900">
                  <a:buClr>
                    <a:srgbClr val="00B050"/>
                  </a:buClr>
                  <a:buFont typeface="Wingdings" pitchFamily="2" charset="2"/>
                  <a:buChar char="ü"/>
                </a:pPr>
                <a:r>
                  <a:rPr lang="it-IT" sz="1800" dirty="0" smtClean="0">
                    <a:solidFill>
                      <a:srgbClr val="00B050"/>
                    </a:solidFill>
                  </a:rPr>
                  <a:t>Statistical </a:t>
                </a:r>
                <a:r>
                  <a:rPr lang="it-IT" sz="1800" dirty="0" err="1" smtClean="0">
                    <a:solidFill>
                      <a:srgbClr val="00B050"/>
                    </a:solidFill>
                  </a:rPr>
                  <a:t>fluctuations</a:t>
                </a:r>
                <a:r>
                  <a:rPr lang="it-IT" sz="1800" dirty="0" smtClean="0">
                    <a:solidFill>
                      <a:srgbClr val="00B050"/>
                    </a:solidFill>
                  </a:rPr>
                  <a:t> are ‘</a:t>
                </a:r>
                <a:r>
                  <a:rPr lang="it-IT" sz="1800" dirty="0" err="1" smtClean="0">
                    <a:solidFill>
                      <a:srgbClr val="00B050"/>
                    </a:solidFill>
                  </a:rPr>
                  <a:t>dumped</a:t>
                </a:r>
                <a:r>
                  <a:rPr lang="it-IT" sz="1800" dirty="0" smtClean="0">
                    <a:solidFill>
                      <a:srgbClr val="00B050"/>
                    </a:solidFill>
                  </a:rPr>
                  <a:t>’ by the </a:t>
                </a:r>
                <a:r>
                  <a:rPr lang="it-IT" sz="1800" dirty="0" err="1" smtClean="0">
                    <a:solidFill>
                      <a:srgbClr val="00B050"/>
                    </a:solidFill>
                  </a:rPr>
                  <a:t>regularization</a:t>
                </a:r>
                <a:r>
                  <a:rPr lang="it-IT" sz="1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it-IT" sz="1800" dirty="0" err="1" smtClean="0">
                    <a:solidFill>
                      <a:srgbClr val="00B050"/>
                    </a:solidFill>
                  </a:rPr>
                  <a:t>process</a:t>
                </a:r>
                <a:endParaRPr lang="it-IT" sz="1800" dirty="0" smtClean="0">
                  <a:solidFill>
                    <a:srgbClr val="00B050"/>
                  </a:solidFill>
                </a:endParaRPr>
              </a:p>
              <a:p>
                <a:pPr marL="617220" lvl="1" indent="-342900">
                  <a:buClr>
                    <a:srgbClr val="FF0000"/>
                  </a:buClr>
                  <a:buFont typeface="Rage Italic" pitchFamily="66" charset="0"/>
                  <a:buChar char="X"/>
                </a:pPr>
                <a:r>
                  <a:rPr lang="it-IT" sz="1800" dirty="0" smtClean="0">
                    <a:solidFill>
                      <a:srgbClr val="FF0000"/>
                    </a:solidFill>
                  </a:rPr>
                  <a:t>Can be </a:t>
                </a:r>
                <a:r>
                  <a:rPr lang="it-IT" sz="1800" dirty="0" err="1" smtClean="0">
                    <a:solidFill>
                      <a:srgbClr val="FF0000"/>
                    </a:solidFill>
                  </a:rPr>
                  <a:t>biased</a:t>
                </a:r>
                <a:r>
                  <a:rPr lang="it-IT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1800" dirty="0" err="1" smtClean="0">
                    <a:solidFill>
                      <a:srgbClr val="FF0000"/>
                    </a:solidFill>
                  </a:rPr>
                  <a:t>towards</a:t>
                </a:r>
                <a:r>
                  <a:rPr lang="it-IT" sz="1800" dirty="0" smtClean="0">
                    <a:solidFill>
                      <a:srgbClr val="FF0000"/>
                    </a:solidFill>
                  </a:rPr>
                  <a:t> the training </a:t>
                </a:r>
                <a:r>
                  <a:rPr lang="it-IT" sz="1800" dirty="0" err="1" smtClean="0">
                    <a:solidFill>
                      <a:srgbClr val="FF0000"/>
                    </a:solidFill>
                  </a:rPr>
                  <a:t>samples</a:t>
                </a:r>
                <a:endParaRPr lang="it-IT" sz="1800" dirty="0" smtClean="0">
                  <a:solidFill>
                    <a:srgbClr val="FF0000"/>
                  </a:solidFill>
                </a:endParaRPr>
              </a:p>
              <a:p>
                <a:r>
                  <a:rPr lang="it-IT" sz="2000" dirty="0" smtClean="0"/>
                  <a:t>SVD </a:t>
                </a:r>
                <a:r>
                  <a:rPr lang="it-IT" sz="2000" dirty="0" err="1" smtClean="0"/>
                  <a:t>method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has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been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used</a:t>
                </a:r>
                <a:endParaRPr lang="it-IT" sz="2000" dirty="0" smtClean="0"/>
              </a:p>
              <a:p>
                <a:pPr lvl="1"/>
                <a:r>
                  <a:rPr lang="it-IT" sz="1800" dirty="0" smtClean="0"/>
                  <a:t>The </a:t>
                </a:r>
                <a:r>
                  <a:rPr lang="it-IT" sz="1800" dirty="0" err="1" smtClean="0"/>
                  <a:t>bias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introduced</a:t>
                </a:r>
                <a:r>
                  <a:rPr lang="it-IT" sz="1800" dirty="0" smtClean="0"/>
                  <a:t> by the </a:t>
                </a:r>
                <a:r>
                  <a:rPr lang="it-IT" sz="1800" dirty="0" err="1" smtClean="0"/>
                  <a:t>regularization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is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not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significant</a:t>
                </a:r>
                <a:endParaRPr lang="it-IT" sz="1800" dirty="0" smtClean="0"/>
              </a:p>
              <a:p>
                <a:pPr>
                  <a:lnSpc>
                    <a:spcPct val="150000"/>
                  </a:lnSpc>
                </a:pPr>
                <a:endParaRPr lang="it-IT" sz="2000" dirty="0" smtClean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92" b="-7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3203848" y="332656"/>
                <a:ext cx="2596032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i="1">
                              <a:latin typeface="Cambria Math"/>
                            </a:rPr>
                            <m:t>𝛽</m:t>
                          </m:r>
                          <m:r>
                            <a:rPr lang="it-IT" i="1">
                              <a:latin typeface="Cambria Math"/>
                            </a:rPr>
                            <m:t>𝐿</m:t>
                          </m:r>
                          <m:r>
                            <a:rPr lang="it-IT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32656"/>
                <a:ext cx="2596032" cy="7958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6051117" y="300607"/>
                <a:ext cx="2337307" cy="752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𝛽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117" y="300607"/>
                <a:ext cx="2337307" cy="7521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/>
          <p:cNvSpPr/>
          <p:nvPr/>
        </p:nvSpPr>
        <p:spPr>
          <a:xfrm>
            <a:off x="5799880" y="548680"/>
            <a:ext cx="25123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732240" y="1052736"/>
            <a:ext cx="153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Inverse </a:t>
            </a:r>
            <a:r>
              <a:rPr lang="it-IT" dirty="0" err="1" smtClean="0"/>
              <a:t>problem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7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Unfolded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24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 rot="1153076">
            <a:off x="6517097" y="934562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Electron channel</a:t>
            </a:r>
            <a:endParaRPr lang="it-IT" sz="2400" b="1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73564"/>
            <a:ext cx="2736304" cy="2911619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73564"/>
            <a:ext cx="2664295" cy="283499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18" y="2173564"/>
            <a:ext cx="2664295" cy="28349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/>
              <p:cNvSpPr txBox="1"/>
              <p:nvPr/>
            </p:nvSpPr>
            <p:spPr>
              <a:xfrm>
                <a:off x="1187624" y="1508726"/>
                <a:ext cx="1800200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508726"/>
                <a:ext cx="1800200" cy="665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/>
              <p:cNvSpPr txBox="1"/>
              <p:nvPr/>
            </p:nvSpPr>
            <p:spPr>
              <a:xfrm>
                <a:off x="3923928" y="1563752"/>
                <a:ext cx="1800200" cy="686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563752"/>
                <a:ext cx="1800200" cy="686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/>
              <p:cNvSpPr txBox="1"/>
              <p:nvPr/>
            </p:nvSpPr>
            <p:spPr>
              <a:xfrm>
                <a:off x="6948264" y="1563752"/>
                <a:ext cx="1800200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563752"/>
                <a:ext cx="1800200" cy="665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/>
              <p:cNvSpPr txBox="1"/>
              <p:nvPr/>
            </p:nvSpPr>
            <p:spPr>
              <a:xfrm>
                <a:off x="714861" y="5164218"/>
                <a:ext cx="82098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dirty="0" smtClean="0"/>
                  <a:t>Alpgen and </a:t>
                </a:r>
                <a:r>
                  <a:rPr lang="it-IT" dirty="0" err="1" smtClean="0"/>
                  <a:t>McAtNlo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prediction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evaluated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using</a:t>
                </a:r>
                <a:r>
                  <a:rPr lang="it-IT" dirty="0" smtClean="0"/>
                  <a:t> standard Atlas </a:t>
                </a:r>
                <a:r>
                  <a:rPr lang="it-IT" dirty="0" err="1" smtClean="0"/>
                  <a:t>paramaters</a:t>
                </a:r>
                <a:endParaRPr lang="it-IT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dirty="0" smtClean="0"/>
                  <a:t>MCFM </a:t>
                </a:r>
                <a:r>
                  <a:rPr lang="it-IT" dirty="0" err="1" smtClean="0"/>
                  <a:t>uncertainty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evaluated</a:t>
                </a:r>
                <a:r>
                  <a:rPr lang="it-IT" dirty="0" smtClean="0"/>
                  <a:t> by </a:t>
                </a:r>
                <a:r>
                  <a:rPr lang="it-IT" dirty="0" err="1" smtClean="0"/>
                  <a:t>varying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renormalization</a:t>
                </a:r>
                <a:r>
                  <a:rPr lang="it-IT" dirty="0" smtClean="0"/>
                  <a:t> scale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𝜇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dirty="0" err="1" smtClean="0"/>
                  <a:t>between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it-IT" dirty="0" smtClean="0"/>
                  <a:t> and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dirty="0" smtClean="0"/>
                  <a:t> (the central value being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/>
                      </a:rPr>
                      <m:t>𝜇</m:t>
                    </m:r>
                    <m:r>
                      <a:rPr lang="it-IT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dirty="0" smtClean="0"/>
                  <a:t>), </a:t>
                </a:r>
                <a:r>
                  <a:rPr lang="it-IT" dirty="0" err="1"/>
                  <a:t>using</a:t>
                </a:r>
                <a:r>
                  <a:rPr lang="it-IT" dirty="0"/>
                  <a:t> </a:t>
                </a:r>
                <a:r>
                  <a:rPr lang="it-IT" dirty="0" smtClean="0"/>
                  <a:t>MSTW2008NLO </a:t>
                </a:r>
                <a:r>
                  <a:rPr lang="it-IT" dirty="0" err="1" smtClean="0"/>
                  <a:t>as</a:t>
                </a:r>
                <a:r>
                  <a:rPr lang="it-IT" dirty="0" smtClean="0"/>
                  <a:t> PDF</a:t>
                </a:r>
                <a:endParaRPr lang="it-IT" dirty="0"/>
              </a:p>
            </p:txBody>
          </p:sp>
        </mc:Choice>
        <mc:Fallback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61" y="5164218"/>
                <a:ext cx="8209803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445" t="-3289" b="-98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/>
          <p:cNvSpPr txBox="1"/>
          <p:nvPr/>
        </p:nvSpPr>
        <p:spPr>
          <a:xfrm>
            <a:off x="107504" y="385175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Alpgen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017" y="4170566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McAtNlo</a:t>
            </a:r>
            <a:endParaRPr lang="it-IT" sz="16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04309" y="4530606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MCFM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352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Unfolded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25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 rot="1153076">
            <a:off x="6674191" y="934562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Muon channel</a:t>
            </a:r>
            <a:endParaRPr lang="it-IT" sz="2400" b="1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1" y="2173564"/>
            <a:ext cx="2736304" cy="2911619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79" y="2173564"/>
            <a:ext cx="2664295" cy="283499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173564"/>
            <a:ext cx="2664295" cy="28349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/>
              <p:cNvSpPr txBox="1"/>
              <p:nvPr/>
            </p:nvSpPr>
            <p:spPr>
              <a:xfrm>
                <a:off x="1105407" y="1508726"/>
                <a:ext cx="1800200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07" y="1508726"/>
                <a:ext cx="1800200" cy="665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/>
              <p:cNvSpPr txBox="1"/>
              <p:nvPr/>
            </p:nvSpPr>
            <p:spPr>
              <a:xfrm>
                <a:off x="3841711" y="1563752"/>
                <a:ext cx="1800200" cy="686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11" y="1563752"/>
                <a:ext cx="1800200" cy="686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/>
              <p:cNvSpPr txBox="1"/>
              <p:nvPr/>
            </p:nvSpPr>
            <p:spPr>
              <a:xfrm>
                <a:off x="6866047" y="1563752"/>
                <a:ext cx="1800200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047" y="1563752"/>
                <a:ext cx="1800200" cy="665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/>
              <p:cNvSpPr txBox="1"/>
              <p:nvPr/>
            </p:nvSpPr>
            <p:spPr>
              <a:xfrm>
                <a:off x="351827" y="5164218"/>
                <a:ext cx="8792174" cy="109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dirty="0" err="1" smtClean="0"/>
                  <a:t>Only</a:t>
                </a:r>
                <a:r>
                  <a:rPr lang="it-IT" dirty="0" smtClean="0"/>
                  <a:t> the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spectrum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prediction</a:t>
                </a:r>
                <a:r>
                  <a:rPr lang="it-IT" dirty="0" smtClean="0"/>
                  <a:t> from MCFM shows </a:t>
                </a:r>
                <a:r>
                  <a:rPr lang="it-IT" dirty="0" err="1" smtClean="0"/>
                  <a:t>significant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shape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uncertainties</a:t>
                </a:r>
                <a:r>
                  <a:rPr lang="it-IT" dirty="0" smtClean="0"/>
                  <a:t> </a:t>
                </a:r>
                <a:endParaRPr lang="it-IT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dirty="0" err="1" smtClean="0"/>
                  <a:t>Overall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good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agreement</a:t>
                </a:r>
                <a:r>
                  <a:rPr lang="it-IT" dirty="0" smtClean="0"/>
                  <a:t> with the SM </a:t>
                </a:r>
                <a:r>
                  <a:rPr lang="it-IT" dirty="0" err="1" smtClean="0"/>
                  <a:t>predictions</a:t>
                </a:r>
                <a:endParaRPr lang="it-IT" dirty="0"/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𝜎</m:t>
                        </m:r>
                      </m:den>
                    </m:f>
                    <m:f>
                      <m:fPr>
                        <m:ctrlPr>
                          <a:rPr lang="it-IT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𝑑</m:t>
                        </m:r>
                        <m:r>
                          <a:rPr lang="it-IT" i="1"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𝑇</m:t>
                            </m:r>
                            <m:r>
                              <a:rPr lang="it-IT" i="1">
                                <a:latin typeface="Cambria Math"/>
                              </a:rPr>
                              <m:t>,</m:t>
                            </m:r>
                            <m:r>
                              <a:rPr lang="it-IT" i="1">
                                <a:latin typeface="Cambria Math"/>
                              </a:rPr>
                              <m:t>𝑡𝑡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not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well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described</a:t>
                </a:r>
                <a:r>
                  <a:rPr lang="it-IT" dirty="0" smtClean="0"/>
                  <a:t> by MCFM due to the </a:t>
                </a:r>
                <a:r>
                  <a:rPr lang="it-IT" dirty="0" err="1" smtClean="0"/>
                  <a:t>lack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Parton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Shower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simulation</a:t>
                </a:r>
                <a:endParaRPr lang="it-IT" dirty="0"/>
              </a:p>
            </p:txBody>
          </p:sp>
        </mc:Choice>
        <mc:Fallback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7" y="5164218"/>
                <a:ext cx="8792174" cy="1096775"/>
              </a:xfrm>
              <a:prstGeom prst="rect">
                <a:avLst/>
              </a:prstGeom>
              <a:blipFill rotWithShape="1">
                <a:blip r:embed="rId8"/>
                <a:stretch>
                  <a:fillRect l="-485" t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107504" y="385175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Alpgen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6017" y="4170566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McAtNlo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4309" y="4530606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MCFM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141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r>
              <a:rPr lang="it-IT" dirty="0" smtClean="0"/>
              <a:t> &amp; </a:t>
            </a:r>
            <a:r>
              <a:rPr lang="it-IT" dirty="0" err="1" smtClean="0"/>
              <a:t>outlook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26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47800"/>
                <a:ext cx="8496944" cy="45720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We have measured the relative (and absolute) differential cross section for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2800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800" dirty="0" smtClean="0"/>
                  <a:t> production in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𝑝𝑝</m:t>
                    </m:r>
                  </m:oMath>
                </a14:m>
                <a:r>
                  <a:rPr lang="en-US" sz="2800" dirty="0" smtClean="0"/>
                  <a:t>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it-IT" sz="2800" b="0" i="1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it-IT" sz="2800" b="0" i="1" smtClean="0">
                        <a:latin typeface="Cambria Math"/>
                      </a:rPr>
                      <m:t>=7</m:t>
                    </m:r>
                  </m:oMath>
                </a14:m>
                <a:r>
                  <a:rPr lang="en-US" sz="2800" dirty="0" smtClean="0"/>
                  <a:t> TeV</a:t>
                </a:r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All results are </a:t>
                </a:r>
                <a:r>
                  <a:rPr lang="en-US" sz="2800" dirty="0"/>
                  <a:t>compatible with the </a:t>
                </a:r>
                <a:r>
                  <a:rPr lang="en-US" sz="2800" dirty="0" smtClean="0"/>
                  <a:t>SM predictions </a:t>
                </a:r>
                <a:r>
                  <a:rPr lang="en-US" sz="2800" dirty="0"/>
                  <a:t>within the systematic </a:t>
                </a:r>
                <a:r>
                  <a:rPr lang="en-US" sz="2800" dirty="0" smtClean="0"/>
                  <a:t>uncertainties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 analysis is in the final </a:t>
                </a:r>
                <a:r>
                  <a:rPr lang="en-US" sz="2800" dirty="0" smtClean="0"/>
                  <a:t>approval </a:t>
                </a:r>
                <a:r>
                  <a:rPr lang="en-US" sz="2800" dirty="0"/>
                  <a:t>stage and is documented in </a:t>
                </a:r>
                <a:r>
                  <a:rPr lang="it-IT" sz="2800" dirty="0" smtClean="0"/>
                  <a:t>ATL-COM-PHYS-2012-1137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800" dirty="0" smtClean="0"/>
                  <a:t>The results are expected </a:t>
                </a:r>
                <a:r>
                  <a:rPr lang="en-US" sz="2800" dirty="0"/>
                  <a:t>to be </a:t>
                </a:r>
                <a:r>
                  <a:rPr lang="en-US" sz="2800" dirty="0" smtClean="0"/>
                  <a:t>made public soon</a:t>
                </a:r>
                <a:endParaRPr lang="it-IT" sz="2800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47800"/>
                <a:ext cx="8496944" cy="4572000"/>
              </a:xfrm>
              <a:blipFill rotWithShape="1">
                <a:blip r:embed="rId2"/>
                <a:stretch>
                  <a:fillRect l="-861" r="-1722" b="-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Backup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27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1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measured</a:t>
            </a:r>
            <a:r>
              <a:rPr lang="it-IT" dirty="0" smtClean="0"/>
              <a:t> cross </a:t>
            </a:r>
            <a:r>
              <a:rPr lang="it-IT" dirty="0" err="1" smtClean="0"/>
              <a:t>sections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28</a:t>
            </a:fld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2034"/>
            <a:ext cx="6647546" cy="18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77" y="3105290"/>
            <a:ext cx="5284560" cy="15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21" y="4696192"/>
            <a:ext cx="6233071" cy="19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Unfolded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29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 rot="1153076">
            <a:off x="6517097" y="934562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Electron channel</a:t>
            </a:r>
            <a:endParaRPr lang="it-IT" sz="2400" b="1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73564"/>
            <a:ext cx="2736303" cy="2911619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73564"/>
            <a:ext cx="2664295" cy="283499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18" y="2173564"/>
            <a:ext cx="2664295" cy="28349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/>
              <p:cNvSpPr txBox="1"/>
              <p:nvPr/>
            </p:nvSpPr>
            <p:spPr>
              <a:xfrm>
                <a:off x="1187624" y="1508726"/>
                <a:ext cx="1800200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508726"/>
                <a:ext cx="1800200" cy="665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/>
              <p:cNvSpPr txBox="1"/>
              <p:nvPr/>
            </p:nvSpPr>
            <p:spPr>
              <a:xfrm>
                <a:off x="3923928" y="1563752"/>
                <a:ext cx="1800200" cy="686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563752"/>
                <a:ext cx="1800200" cy="686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/>
              <p:cNvSpPr txBox="1"/>
              <p:nvPr/>
            </p:nvSpPr>
            <p:spPr>
              <a:xfrm>
                <a:off x="6948264" y="1563752"/>
                <a:ext cx="1800200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563752"/>
                <a:ext cx="1800200" cy="665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/>
          <p:cNvSpPr txBox="1"/>
          <p:nvPr/>
        </p:nvSpPr>
        <p:spPr>
          <a:xfrm>
            <a:off x="107504" y="385175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Alpgen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017" y="4170566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McAtNlo</a:t>
            </a:r>
            <a:endParaRPr lang="it-IT" sz="16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04309" y="4530606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MCFM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385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Top Quark – Basics</a:t>
            </a:r>
            <a:endParaRPr lang="it-IT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8436-D200-4E18-9843-DCFCC3F1402F}" type="datetime1">
              <a:rPr lang="it-IT" smtClean="0"/>
              <a:t>18/03/2013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539552" y="2839576"/>
                <a:ext cx="860444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800" dirty="0" smtClean="0"/>
                  <a:t>Name: top quark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800" dirty="0" err="1" smtClean="0"/>
                  <a:t>Theorized</a:t>
                </a:r>
                <a:r>
                  <a:rPr lang="it-IT" sz="2800" dirty="0" smtClean="0"/>
                  <a:t>: </a:t>
                </a:r>
                <a:r>
                  <a:rPr lang="it-IT" sz="2800" dirty="0" err="1" smtClean="0"/>
                  <a:t>Kobayashi</a:t>
                </a:r>
                <a:r>
                  <a:rPr lang="it-IT" sz="2800" dirty="0" smtClean="0"/>
                  <a:t> and  </a:t>
                </a:r>
                <a:r>
                  <a:rPr lang="it-IT" sz="2800" dirty="0" err="1" smtClean="0"/>
                  <a:t>Maskawa</a:t>
                </a:r>
                <a:r>
                  <a:rPr lang="it-IT" sz="2800" dirty="0" smtClean="0"/>
                  <a:t> (1973)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800" dirty="0" err="1" smtClean="0"/>
                  <a:t>Discovered</a:t>
                </a:r>
                <a:r>
                  <a:rPr lang="it-IT" sz="2800" dirty="0" smtClean="0"/>
                  <a:t>: CDF and D0 </a:t>
                </a:r>
                <a:r>
                  <a:rPr lang="it-IT" sz="2800" dirty="0" err="1" smtClean="0"/>
                  <a:t>Collaborations</a:t>
                </a:r>
                <a:r>
                  <a:rPr lang="it-IT" sz="2800" dirty="0" smtClean="0"/>
                  <a:t> (1995)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800" dirty="0" smtClean="0"/>
                  <a:t>Mass: 173.5 ± 0.6 ± 0.8 GeV (PDG, PR D86, 010001 (2012))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800" dirty="0" err="1" smtClean="0"/>
                  <a:t>Decays</a:t>
                </a:r>
                <a:r>
                  <a:rPr lang="it-IT" sz="2800" dirty="0" smtClean="0"/>
                  <a:t>: </a:t>
                </a:r>
                <a:r>
                  <a:rPr lang="it-IT" sz="2800" dirty="0" err="1" smtClean="0"/>
                  <a:t>charged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current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weak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decays</a:t>
                </a:r>
                <a:r>
                  <a:rPr lang="it-IT" sz="2800" dirty="0" smtClean="0"/>
                  <a:t> in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𝑡</m:t>
                    </m:r>
                    <m:r>
                      <a:rPr lang="it-IT" sz="2800" b="0" i="1" smtClean="0">
                        <a:latin typeface="Cambria Math"/>
                      </a:rPr>
                      <m:t>→</m:t>
                    </m:r>
                    <m:r>
                      <a:rPr lang="it-IT" sz="2800" b="0" i="1" smtClean="0">
                        <a:latin typeface="Cambria Math"/>
                      </a:rPr>
                      <m:t>𝑊𝑏</m:t>
                    </m:r>
                  </m:oMath>
                </a14:m>
                <a:r>
                  <a:rPr lang="it-IT" sz="2800" dirty="0" smtClean="0"/>
                  <a:t> </a:t>
                </a:r>
                <a:r>
                  <a:rPr lang="it-IT" sz="2800" dirty="0" smtClean="0"/>
                  <a:t>(</a:t>
                </a:r>
                <a14:m>
                  <m:oMath xmlns:m="http://schemas.openxmlformats.org/officeDocument/2006/math">
                    <m:r>
                      <a:rPr lang="it-IT" sz="2800" i="1" dirty="0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800" b="0" i="1" dirty="0" smtClean="0">
                        <a:latin typeface="Cambria Math"/>
                        <a:ea typeface="Cambria Math"/>
                      </a:rPr>
                      <m:t>100%</m:t>
                    </m:r>
                  </m:oMath>
                </a14:m>
                <a:r>
                  <a:rPr lang="it-IT" sz="2800" dirty="0" smtClean="0"/>
                  <a:t>)</a:t>
                </a:r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39576"/>
                <a:ext cx="8604448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276" t="-2733" r="-1134" b="-5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82" y="116632"/>
            <a:ext cx="3004118" cy="3253459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7641941" y="620688"/>
            <a:ext cx="818491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2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Unfolded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30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 rot="1153076">
            <a:off x="6674191" y="934562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Muon channel</a:t>
            </a:r>
            <a:endParaRPr lang="it-IT" sz="2400" b="1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1" y="2173564"/>
            <a:ext cx="2736303" cy="2911619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79" y="2173564"/>
            <a:ext cx="2664295" cy="283499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173564"/>
            <a:ext cx="2664295" cy="283499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385175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Alpgen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6017" y="4170566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McAtNlo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4309" y="4530606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MCFM</a:t>
            </a:r>
            <a:endParaRPr lang="it-IT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/>
              <p:cNvSpPr txBox="1"/>
              <p:nvPr/>
            </p:nvSpPr>
            <p:spPr>
              <a:xfrm>
                <a:off x="1187624" y="1508726"/>
                <a:ext cx="1800200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508726"/>
                <a:ext cx="1800200" cy="665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/>
              <p:cNvSpPr txBox="1"/>
              <p:nvPr/>
            </p:nvSpPr>
            <p:spPr>
              <a:xfrm>
                <a:off x="3923928" y="1563752"/>
                <a:ext cx="1800200" cy="686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563752"/>
                <a:ext cx="1800200" cy="686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sellaDiTesto 22"/>
              <p:cNvSpPr txBox="1"/>
              <p:nvPr/>
            </p:nvSpPr>
            <p:spPr>
              <a:xfrm>
                <a:off x="6948264" y="1563752"/>
                <a:ext cx="1800200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563752"/>
                <a:ext cx="1800200" cy="665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2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Full </a:t>
            </a:r>
            <a:r>
              <a:rPr lang="it-IT" dirty="0" err="1" smtClean="0"/>
              <a:t>cutflow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31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it-IT" dirty="0"/>
                  <a:t>Cuts are the </a:t>
                </a:r>
                <a:r>
                  <a:rPr lang="it-IT" dirty="0" err="1"/>
                  <a:t>same</a:t>
                </a:r>
                <a:r>
                  <a:rPr lang="it-IT" dirty="0"/>
                  <a:t> for </a:t>
                </a:r>
                <a:r>
                  <a:rPr lang="it-IT" dirty="0" err="1"/>
                  <a:t>both</a:t>
                </a:r>
                <a:r>
                  <a:rPr lang="it-IT" dirty="0"/>
                  <a:t> the ‘electron’ and ‘muon’ </a:t>
                </a:r>
                <a:r>
                  <a:rPr lang="it-IT" dirty="0" err="1"/>
                  <a:t>channels</a:t>
                </a:r>
                <a:endParaRPr lang="it-IT" dirty="0"/>
              </a:p>
              <a:p>
                <a:pPr lvl="1"/>
                <a:r>
                  <a:rPr lang="en-US" dirty="0"/>
                  <a:t>one primary vertex with more than four tracks coming from it;</a:t>
                </a:r>
              </a:p>
              <a:p>
                <a:pPr lvl="1"/>
                <a:r>
                  <a:rPr lang="en-US" dirty="0"/>
                  <a:t> one, and only one, good electron/</a:t>
                </a:r>
                <a:r>
                  <a:rPr lang="en-US" dirty="0" err="1"/>
                  <a:t>muon</a:t>
                </a:r>
                <a:r>
                  <a:rPr lang="en-US" dirty="0"/>
                  <a:t> with </a:t>
                </a:r>
                <a:r>
                  <a:rPr lang="en-US" dirty="0" err="1"/>
                  <a:t>pT</a:t>
                </a:r>
                <a:r>
                  <a:rPr lang="en-US" dirty="0"/>
                  <a:t> &gt; 25 </a:t>
                </a:r>
                <a:r>
                  <a:rPr lang="en-US" dirty="0" err="1"/>
                  <a:t>GeV</a:t>
                </a:r>
                <a:r>
                  <a:rPr lang="en-US" dirty="0"/>
                  <a:t>;</a:t>
                </a:r>
              </a:p>
              <a:p>
                <a:pPr lvl="1"/>
                <a:r>
                  <a:rPr lang="en-US" dirty="0"/>
                  <a:t> no good lepton of the other flavor with </a:t>
                </a:r>
                <a:r>
                  <a:rPr lang="en-US" dirty="0" err="1"/>
                  <a:t>pT</a:t>
                </a:r>
                <a:r>
                  <a:rPr lang="en-US" dirty="0"/>
                  <a:t> &gt; 15 </a:t>
                </a:r>
                <a:r>
                  <a:rPr lang="en-US" dirty="0" err="1"/>
                  <a:t>GeV</a:t>
                </a:r>
                <a:r>
                  <a:rPr lang="en-US" dirty="0"/>
                  <a:t>;</a:t>
                </a:r>
              </a:p>
              <a:p>
                <a:pPr lvl="1"/>
                <a:r>
                  <a:rPr lang="en-US" dirty="0"/>
                  <a:t> lepton must match the corresponding </a:t>
                </a:r>
                <a:r>
                  <a:rPr lang="en-US" dirty="0" err="1"/>
                  <a:t>leptonic</a:t>
                </a:r>
                <a:r>
                  <a:rPr lang="en-US" dirty="0"/>
                  <a:t> trigger object;</a:t>
                </a:r>
              </a:p>
              <a:p>
                <a:pPr lvl="1"/>
                <a:r>
                  <a:rPr lang="en-US" dirty="0"/>
                  <a:t> there must be no bad jet in the events;</a:t>
                </a:r>
              </a:p>
              <a:p>
                <a:pPr lvl="1"/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:r>
                  <a:rPr lang="it-IT" dirty="0" err="1"/>
                  <a:t>least</a:t>
                </a:r>
                <a:r>
                  <a:rPr lang="it-IT" dirty="0"/>
                  <a:t> </a:t>
                </a:r>
                <a:r>
                  <a:rPr lang="it-IT" dirty="0" err="1"/>
                  <a:t>four</a:t>
                </a:r>
                <a:r>
                  <a:rPr lang="it-IT" dirty="0"/>
                  <a:t> </a:t>
                </a:r>
                <a:r>
                  <a:rPr lang="it-IT" dirty="0" err="1"/>
                  <a:t>jets</a:t>
                </a:r>
                <a:r>
                  <a:rPr lang="it-IT" dirty="0"/>
                  <a:t>;</a:t>
                </a:r>
              </a:p>
              <a:p>
                <a:pPr lvl="1"/>
                <a:r>
                  <a:rPr lang="en-US" dirty="0"/>
                  <a:t> missing transverse energy greater than 30 </a:t>
                </a:r>
                <a:r>
                  <a:rPr lang="en-US" dirty="0" err="1"/>
                  <a:t>GeV</a:t>
                </a:r>
                <a:r>
                  <a:rPr lang="en-US" dirty="0"/>
                  <a:t>;</a:t>
                </a:r>
              </a:p>
              <a:p>
                <a:pPr lvl="1"/>
                <a:r>
                  <a:rPr lang="en-US" dirty="0"/>
                  <a:t> W boson transverse mass greater than 35 </a:t>
                </a:r>
                <a:r>
                  <a:rPr lang="en-US" dirty="0" err="1"/>
                  <a:t>GeV</a:t>
                </a:r>
                <a:r>
                  <a:rPr lang="en-US" dirty="0"/>
                  <a:t>;</a:t>
                </a:r>
              </a:p>
              <a:p>
                <a:pPr lvl="1"/>
                <a:r>
                  <a:rPr lang="en-US" dirty="0"/>
                  <a:t>Quality cut on the reconstruction of the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/>
                  <a:t> system 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𝑙𝑜𝑔𝐿</m:t>
                    </m:r>
                    <m:r>
                      <a:rPr lang="it-IT" i="1">
                        <a:latin typeface="Cambria Math"/>
                      </a:rPr>
                      <m:t>&gt;−52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 at least one jet tagged as b-jet.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49" t="-10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4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Efficiency</a:t>
            </a:r>
            <a:r>
              <a:rPr lang="it-IT" dirty="0" smtClean="0"/>
              <a:t>: </a:t>
            </a:r>
            <a:r>
              <a:rPr lang="it-IT" dirty="0" err="1" smtClean="0"/>
              <a:t>alpgen</a:t>
            </a:r>
            <a:r>
              <a:rPr lang="it-IT" dirty="0" smtClean="0"/>
              <a:t> vs </a:t>
            </a:r>
            <a:r>
              <a:rPr lang="it-IT" dirty="0" err="1" smtClean="0"/>
              <a:t>mcatnlo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32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5490"/>
            <a:ext cx="3749675" cy="3636619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915490"/>
            <a:ext cx="3749675" cy="3636619"/>
          </a:xfrm>
        </p:spPr>
      </p:pic>
    </p:spTree>
    <p:extLst>
      <p:ext uri="{BB962C8B-B14F-4D97-AF65-F5344CB8AC3E}">
        <p14:creationId xmlns:p14="http://schemas.microsoft.com/office/powerpoint/2010/main" val="29077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Efficiency</a:t>
            </a:r>
            <a:r>
              <a:rPr lang="it-IT" dirty="0" smtClean="0"/>
              <a:t>: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samples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33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485900"/>
            <a:ext cx="6629400" cy="4495800"/>
          </a:xfrm>
        </p:spPr>
      </p:pic>
    </p:spTree>
    <p:extLst>
      <p:ext uri="{BB962C8B-B14F-4D97-AF65-F5344CB8AC3E}">
        <p14:creationId xmlns:p14="http://schemas.microsoft.com/office/powerpoint/2010/main" val="24715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34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965160" cy="38456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965160" cy="3845607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914400" y="-2738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Data/</a:t>
            </a:r>
            <a:r>
              <a:rPr lang="it-IT" dirty="0" err="1" smtClean="0"/>
              <a:t>Prediction</a:t>
            </a:r>
            <a:r>
              <a:rPr lang="it-IT" dirty="0" smtClean="0"/>
              <a:t> Control Plots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937956" y="1252694"/>
                <a:ext cx="3456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Electron + </a:t>
                </a:r>
                <a:r>
                  <a:rPr lang="it-IT" sz="2000" dirty="0" err="1" smtClean="0"/>
                  <a:t>jets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channel,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it-IT" sz="2000" dirty="0" smtClean="0"/>
                  <a:t>b-jet</a:t>
                </a:r>
                <a:endParaRPr lang="it-IT" sz="20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56" y="1252694"/>
                <a:ext cx="3456384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4545" b="-287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5114420" y="1228690"/>
                <a:ext cx="3456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Muon + </a:t>
                </a:r>
                <a:r>
                  <a:rPr lang="it-IT" sz="2000" dirty="0" err="1" smtClean="0"/>
                  <a:t>jets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channel,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it-IT" sz="2000" dirty="0" smtClean="0"/>
                  <a:t>b-jet</a:t>
                </a:r>
                <a:endParaRPr lang="it-IT" sz="2000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420" y="1228690"/>
                <a:ext cx="3456384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4615" b="-3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3239852" y="6021288"/>
                <a:ext cx="32403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sz="2000" dirty="0" smtClean="0"/>
                  <a:t> (</a:t>
                </a:r>
                <a:r>
                  <a:rPr lang="it-IT" sz="2000" dirty="0" err="1" smtClean="0"/>
                  <a:t>Lepton</a:t>
                </a:r>
                <a:r>
                  <a:rPr lang="it-IT" sz="2000" dirty="0" smtClean="0"/>
                  <a:t>)</a:t>
                </a:r>
                <a:endParaRPr lang="it-IT" sz="2000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52" y="6021288"/>
                <a:ext cx="324036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4615" b="-3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6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r>
              <a:rPr lang="it-IT" dirty="0" smtClean="0"/>
              <a:t> – Control Plots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9068"/>
            <a:ext cx="2863623" cy="27772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67" y="3939067"/>
            <a:ext cx="2863623" cy="277728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209852"/>
            <a:ext cx="2863623" cy="277728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67" y="1208844"/>
            <a:ext cx="2863623" cy="277728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232212" y="1686476"/>
            <a:ext cx="1411253" cy="940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Missing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transverse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momentum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64288" y="4587487"/>
            <a:ext cx="135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W </a:t>
            </a:r>
            <a:r>
              <a:rPr lang="it-IT" b="1" dirty="0" err="1" smtClean="0">
                <a:solidFill>
                  <a:srgbClr val="FF0000"/>
                </a:solidFill>
              </a:rPr>
              <a:t>transverse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momentum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 smtClean="0"/>
                  <a:t>Reconstruction of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𝑡𝑡</m:t>
                    </m:r>
                  </m:oMath>
                </a14:m>
                <a:r>
                  <a:rPr lang="it-IT" dirty="0" smtClean="0"/>
                  <a:t> system</a:t>
                </a: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r="-3360" b="-111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7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err="1"/>
                  <a:t>tt</a:t>
                </a:r>
                <a:r>
                  <a:rPr lang="en-US" dirty="0"/>
                  <a:t> system reconstruction is performed trough a kinematic </a:t>
                </a:r>
                <a:r>
                  <a:rPr lang="en-US" dirty="0" smtClean="0"/>
                  <a:t>fit using </a:t>
                </a:r>
                <a:r>
                  <a:rPr lang="en-US" dirty="0"/>
                  <a:t>a </a:t>
                </a:r>
                <a:r>
                  <a:rPr lang="en-US" dirty="0" smtClean="0"/>
                  <a:t>maximum likelihood approach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likelihood assesses the compatibility of the event with a typical </a:t>
                </a:r>
                <a:r>
                  <a:rPr lang="en-US" dirty="0" err="1" smtClean="0"/>
                  <a:t>ttbar</a:t>
                </a:r>
                <a:r>
                  <a:rPr lang="en-US" dirty="0" smtClean="0"/>
                  <a:t> pair</a:t>
                </a:r>
              </a:p>
              <a:p>
                <a:r>
                  <a:rPr lang="en-US" dirty="0" smtClean="0"/>
                  <a:t>The algorithm is fed with the 5 reconstructed highest-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 jets (and their b-tag info), the lepton and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it-IT" b="0" i="1" smtClean="0">
                            <a:latin typeface="Cambria Math"/>
                          </a:rPr>
                          <m:t>𝑚𝑖𝑠𝑠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The output is the permutation of the </a:t>
                </a:r>
                <a:r>
                  <a:rPr lang="en-US" b="1" dirty="0" smtClean="0"/>
                  <a:t>four</a:t>
                </a:r>
                <a:r>
                  <a:rPr lang="en-US" dirty="0" smtClean="0"/>
                  <a:t> jets, lepton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it-IT" i="1">
                            <a:latin typeface="Cambria Math"/>
                          </a:rPr>
                          <m:t>𝑚𝑖𝑠𝑠</m:t>
                        </m:r>
                      </m:sup>
                    </m:sSubSup>
                  </m:oMath>
                </a14:m>
                <a:r>
                  <a:rPr lang="en-US" dirty="0" smtClean="0"/>
                  <a:t> that maximizes the likelihood</a:t>
                </a:r>
              </a:p>
              <a:p>
                <a:endParaRPr lang="en-US" dirty="0" smtClean="0"/>
              </a:p>
              <a:p>
                <a:pPr marL="11430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8" name="Segnaposto contenuto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39433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62656"/>
            <a:ext cx="2464040" cy="16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37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5" y="1383306"/>
            <a:ext cx="3230083" cy="4800600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3641601" cy="2517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539552" y="548680"/>
                <a:ext cx="77048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A cut on the best likelihood value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𝑙𝑜𝑔𝐿</m:t>
                    </m:r>
                    <m:r>
                      <a:rPr lang="it-IT" sz="2400" b="0" i="1" smtClean="0">
                        <a:latin typeface="Cambria Math"/>
                      </a:rPr>
                      <m:t>&gt;−52)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has been implemented in order to reject poorly reconstructed events</a:t>
                </a: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8680"/>
                <a:ext cx="770485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67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3923927" y="4293095"/>
                <a:ext cx="4680521" cy="1656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SB(good)/SB(bad) </a:t>
                </a:r>
                <a:r>
                  <a:rPr lang="en-US" sz="2000" dirty="0"/>
                  <a:t>for each bin. </a:t>
                </a:r>
                <a:r>
                  <a:rPr lang="en-US" sz="2000" dirty="0" err="1"/>
                  <a:t>Pretag</a:t>
                </a:r>
                <a:r>
                  <a:rPr lang="en-US" sz="2000" dirty="0"/>
                  <a:t> (blue), tagged (green), two tags (yellow</a:t>
                </a:r>
                <a:r>
                  <a:rPr lang="en-US" sz="2000" dirty="0" smtClean="0"/>
                  <a:t>) where: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/>
                        </a:rPr>
                        <m:t>𝑆𝐵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𝑔𝑜𝑜𝑑</m:t>
                          </m:r>
                        </m:e>
                      </m:d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𝑔𝑜𝑜𝑑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𝑙h𝑜𝑜𝑑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𝑔𝑜𝑜𝑑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𝑙h𝑜𝑜𝑑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7" y="4293095"/>
                <a:ext cx="4680521" cy="1656479"/>
              </a:xfrm>
              <a:prstGeom prst="rect">
                <a:avLst/>
              </a:prstGeom>
              <a:blipFill rotWithShape="1">
                <a:blip r:embed="rId5"/>
                <a:stretch>
                  <a:fillRect l="-1434" t="-14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7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KLFitter</a:t>
            </a:r>
            <a:r>
              <a:rPr lang="it-IT" dirty="0" smtClean="0"/>
              <a:t>: transfer </a:t>
            </a:r>
            <a:r>
              <a:rPr lang="it-IT" dirty="0" err="1" smtClean="0"/>
              <a:t>functions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38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70563"/>
            <a:ext cx="3749675" cy="3126474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162707"/>
            <a:ext cx="3749675" cy="3142185"/>
          </a:xfrm>
        </p:spPr>
      </p:pic>
    </p:spTree>
    <p:extLst>
      <p:ext uri="{BB962C8B-B14F-4D97-AF65-F5344CB8AC3E}">
        <p14:creationId xmlns:p14="http://schemas.microsoft.com/office/powerpoint/2010/main" val="30563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cut</a:t>
            </a:r>
            <a:r>
              <a:rPr lang="it-IT" dirty="0" smtClean="0"/>
              <a:t>: </a:t>
            </a:r>
            <a:r>
              <a:rPr lang="it-IT" dirty="0" err="1" smtClean="0"/>
              <a:t>efficiency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39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5490"/>
            <a:ext cx="3749675" cy="3636619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915490"/>
            <a:ext cx="3749675" cy="3636619"/>
          </a:xfrm>
        </p:spPr>
      </p:pic>
    </p:spTree>
    <p:extLst>
      <p:ext uri="{BB962C8B-B14F-4D97-AF65-F5344CB8AC3E}">
        <p14:creationId xmlns:p14="http://schemas.microsoft.com/office/powerpoint/2010/main" val="26917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Top Quark – Production </a:t>
            </a:r>
            <a:r>
              <a:rPr lang="it-IT" dirty="0" err="1" smtClean="0"/>
              <a:t>mechanisms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egnaposto testo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520" y="1031056"/>
                <a:ext cx="4104456" cy="1029792"/>
              </a:xfrm>
            </p:spPr>
            <p:txBody>
              <a:bodyPr>
                <a:noAutofit/>
              </a:bodyPr>
              <a:lstStyle/>
              <a:p>
                <a:pPr marL="365125" indent="-342900" algn="l"/>
                <a:r>
                  <a:rPr lang="it-IT" b="0" dirty="0" smtClean="0"/>
                  <a:t>Top </a:t>
                </a:r>
                <a:r>
                  <a:rPr lang="it-IT" b="0" dirty="0" err="1"/>
                  <a:t>pair</a:t>
                </a:r>
                <a:r>
                  <a:rPr lang="it-IT" b="0" dirty="0"/>
                  <a:t> production:</a:t>
                </a:r>
              </a:p>
              <a:p>
                <a:pPr marL="180975" lvl="1" indent="-180975">
                  <a:buFont typeface="Arial" pitchFamily="34" charset="0"/>
                  <a:buChar char="•"/>
                </a:pPr>
                <a:r>
                  <a:rPr lang="it-IT" b="0" dirty="0" err="1">
                    <a:solidFill>
                      <a:srgbClr val="FF0000"/>
                    </a:solidFill>
                  </a:rPr>
                  <a:t>Gluon</a:t>
                </a:r>
                <a:r>
                  <a:rPr lang="it-IT" b="0" dirty="0">
                    <a:solidFill>
                      <a:srgbClr val="FF0000"/>
                    </a:solidFill>
                  </a:rPr>
                  <a:t> </a:t>
                </a:r>
                <a:r>
                  <a:rPr lang="it-IT" b="0" dirty="0" smtClean="0">
                    <a:solidFill>
                      <a:srgbClr val="FF0000"/>
                    </a:solidFill>
                  </a:rPr>
                  <a:t>fusion (</a:t>
                </a:r>
                <a:r>
                  <a:rPr lang="it-IT" b="0" dirty="0" err="1" smtClean="0">
                    <a:solidFill>
                      <a:srgbClr val="FF0000"/>
                    </a:solidFill>
                  </a:rPr>
                  <a:t>dominating</a:t>
                </a:r>
                <a:r>
                  <a:rPr lang="it-IT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b="0" dirty="0" err="1" smtClean="0">
                    <a:solidFill>
                      <a:srgbClr val="FF0000"/>
                    </a:solidFill>
                  </a:rPr>
                  <a:t>at</a:t>
                </a:r>
                <a:r>
                  <a:rPr lang="it-IT" b="0" dirty="0" smtClean="0">
                    <a:solidFill>
                      <a:srgbClr val="FF0000"/>
                    </a:solidFill>
                  </a:rPr>
                  <a:t> LHC, 85%)</a:t>
                </a:r>
                <a:endParaRPr lang="it-IT" b="0" dirty="0">
                  <a:solidFill>
                    <a:srgbClr val="FF0000"/>
                  </a:solidFill>
                </a:endParaRPr>
              </a:p>
              <a:p>
                <a:pPr marL="180975" lvl="1" indent="-180975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b="0" dirty="0" err="1" smtClean="0">
                    <a:solidFill>
                      <a:srgbClr val="0070C0"/>
                    </a:solidFill>
                  </a:rPr>
                  <a:t>annihilation</a:t>
                </a:r>
                <a:r>
                  <a:rPr lang="it-IT" b="0" dirty="0" smtClean="0">
                    <a:solidFill>
                      <a:srgbClr val="0070C0"/>
                    </a:solidFill>
                  </a:rPr>
                  <a:t> (</a:t>
                </a:r>
                <a:r>
                  <a:rPr lang="it-IT" b="0" dirty="0" err="1" smtClean="0">
                    <a:solidFill>
                      <a:srgbClr val="0070C0"/>
                    </a:solidFill>
                  </a:rPr>
                  <a:t>dominating</a:t>
                </a:r>
                <a:r>
                  <a:rPr lang="it-IT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b="0" dirty="0" err="1" smtClean="0">
                    <a:solidFill>
                      <a:srgbClr val="0070C0"/>
                    </a:solidFill>
                  </a:rPr>
                  <a:t>at</a:t>
                </a:r>
                <a:r>
                  <a:rPr lang="it-IT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b="0" dirty="0" err="1" smtClean="0">
                    <a:solidFill>
                      <a:srgbClr val="0070C0"/>
                    </a:solidFill>
                  </a:rPr>
                  <a:t>Tevatron</a:t>
                </a:r>
                <a:r>
                  <a:rPr lang="it-IT" b="0" dirty="0" smtClean="0">
                    <a:solidFill>
                      <a:srgbClr val="0070C0"/>
                    </a:solidFill>
                  </a:rPr>
                  <a:t>)</a:t>
                </a:r>
                <a:endParaRPr lang="it-IT" b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Segnaposto tes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031056"/>
                <a:ext cx="4104456" cy="1029792"/>
              </a:xfrm>
              <a:blipFill rotWithShape="1">
                <a:blip r:embed="rId2"/>
                <a:stretch>
                  <a:fillRect l="-1632" t="-17751" r="-742" b="-112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testo 7"/>
          <p:cNvSpPr>
            <a:spLocks noGrp="1"/>
          </p:cNvSpPr>
          <p:nvPr>
            <p:ph type="body" sz="half" idx="3"/>
          </p:nvPr>
        </p:nvSpPr>
        <p:spPr>
          <a:xfrm>
            <a:off x="4355976" y="701006"/>
            <a:ext cx="4248472" cy="1359842"/>
          </a:xfrm>
        </p:spPr>
        <p:txBody>
          <a:bodyPr>
            <a:noAutofit/>
          </a:bodyPr>
          <a:lstStyle/>
          <a:p>
            <a:pPr marL="365125" indent="-342900" algn="l"/>
            <a:r>
              <a:rPr lang="it-IT" b="0" dirty="0" smtClean="0"/>
              <a:t>Single top production</a:t>
            </a:r>
            <a:r>
              <a:rPr lang="it-IT" b="0" dirty="0"/>
              <a:t>:</a:t>
            </a:r>
          </a:p>
          <a:p>
            <a:pPr marL="180975" lvl="1" indent="-158750">
              <a:buFont typeface="Arial" pitchFamily="34" charset="0"/>
              <a:buChar char="•"/>
            </a:pPr>
            <a:r>
              <a:rPr lang="it-IT" b="0" dirty="0" smtClean="0"/>
              <a:t>Intermediate W </a:t>
            </a:r>
            <a:r>
              <a:rPr lang="it-IT" b="0" dirty="0" err="1" smtClean="0"/>
              <a:t>boson</a:t>
            </a:r>
            <a:r>
              <a:rPr lang="it-IT" b="0" dirty="0" smtClean="0"/>
              <a:t> (</a:t>
            </a:r>
            <a:r>
              <a:rPr lang="it-IT" b="0" dirty="0" smtClean="0">
                <a:solidFill>
                  <a:srgbClr val="0070C0"/>
                </a:solidFill>
              </a:rPr>
              <a:t>s</a:t>
            </a:r>
            <a:r>
              <a:rPr lang="it-IT" b="0" dirty="0" smtClean="0"/>
              <a:t> and </a:t>
            </a:r>
            <a:r>
              <a:rPr lang="it-IT" b="0" dirty="0" smtClean="0">
                <a:solidFill>
                  <a:srgbClr val="FF0000"/>
                </a:solidFill>
              </a:rPr>
              <a:t>t</a:t>
            </a:r>
            <a:r>
              <a:rPr lang="it-IT" b="0" dirty="0" smtClean="0"/>
              <a:t> channel)</a:t>
            </a:r>
          </a:p>
          <a:p>
            <a:pPr marL="180975" lvl="1" indent="-158750">
              <a:buFont typeface="Arial" pitchFamily="34" charset="0"/>
              <a:buChar char="•"/>
            </a:pPr>
            <a:r>
              <a:rPr lang="it-IT" b="0" dirty="0" err="1" smtClean="0">
                <a:solidFill>
                  <a:srgbClr val="FF0000"/>
                </a:solidFill>
              </a:rPr>
              <a:t>Wt</a:t>
            </a:r>
            <a:r>
              <a:rPr lang="it-IT" b="0" dirty="0" smtClean="0">
                <a:solidFill>
                  <a:srgbClr val="FF0000"/>
                </a:solidFill>
              </a:rPr>
              <a:t> </a:t>
            </a:r>
            <a:r>
              <a:rPr lang="it-IT" b="0" dirty="0" err="1" smtClean="0">
                <a:solidFill>
                  <a:srgbClr val="FF0000"/>
                </a:solidFill>
              </a:rPr>
              <a:t>final</a:t>
            </a:r>
            <a:r>
              <a:rPr lang="it-IT" b="0" dirty="0" smtClean="0">
                <a:solidFill>
                  <a:srgbClr val="FF0000"/>
                </a:solidFill>
              </a:rPr>
              <a:t> </a:t>
            </a:r>
            <a:r>
              <a:rPr lang="it-IT" b="0" dirty="0" err="1" smtClean="0">
                <a:solidFill>
                  <a:srgbClr val="FF0000"/>
                </a:solidFill>
              </a:rPr>
              <a:t>states</a:t>
            </a:r>
            <a:endParaRPr lang="it-IT" b="0" dirty="0">
              <a:solidFill>
                <a:srgbClr val="FF0000"/>
              </a:solidFill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A03D-9F70-450F-999F-0138F3598402}" type="datetime1">
              <a:rPr lang="it-IT" smtClean="0"/>
              <a:t>19/03/2013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4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791272" cy="2082205"/>
          </a:xfrm>
        </p:spPr>
      </p:pic>
      <p:pic>
        <p:nvPicPr>
          <p:cNvPr id="11" name="Segnaposto contenuto 10"/>
          <p:cNvPicPr>
            <a:picLocks noGrp="1" noChangeAspect="1"/>
          </p:cNvPicPr>
          <p:nvPr>
            <p:ph sz="half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733800" cy="115579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251520" y="4134559"/>
                <a:ext cx="410445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𝑡𝑡</m:t>
                        </m:r>
                      </m:sub>
                    </m:sSub>
                  </m:oMath>
                </a14:m>
                <a:r>
                  <a:rPr lang="it-IT" sz="2000" dirty="0" smtClean="0"/>
                  <a:t> @ 7 </a:t>
                </a:r>
                <a:r>
                  <a:rPr lang="it-IT" sz="2000" dirty="0" err="1" smtClean="0"/>
                  <a:t>TeV</a:t>
                </a:r>
                <a:r>
                  <a:rPr lang="it-IT" sz="2000" dirty="0" smtClean="0"/>
                  <a:t> (LHC)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166</m:t>
                    </m:r>
                  </m:oMath>
                </a14:m>
                <a:r>
                  <a:rPr lang="it-IT" sz="2000" dirty="0" smtClean="0"/>
                  <a:t>pb</a:t>
                </a:r>
              </a:p>
              <a:p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820000</m:t>
                    </m:r>
                  </m:oMath>
                </a14:m>
                <a:r>
                  <a:rPr lang="it-IT" sz="2000" dirty="0" smtClean="0"/>
                  <a:t> top </a:t>
                </a:r>
                <a:r>
                  <a:rPr lang="it-IT" sz="2000" dirty="0" err="1" smtClean="0"/>
                  <a:t>pairs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produced</a:t>
                </a:r>
                <a:r>
                  <a:rPr lang="it-IT" sz="2000" dirty="0" smtClean="0"/>
                  <a:t>  </a:t>
                </a:r>
                <a:r>
                  <a:rPr lang="it-IT" sz="2000" dirty="0" err="1" smtClean="0"/>
                  <a:t>at</a:t>
                </a:r>
                <a:r>
                  <a:rPr lang="it-IT" sz="2000" dirty="0" smtClean="0"/>
                  <a:t> ATLAS in 2011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𝑡𝑡</m:t>
                        </m:r>
                      </m:sub>
                    </m:sSub>
                  </m:oMath>
                </a14:m>
                <a:r>
                  <a:rPr lang="it-IT" sz="2000" dirty="0"/>
                  <a:t> @ </a:t>
                </a:r>
                <a:r>
                  <a:rPr lang="it-IT" sz="2000" dirty="0" smtClean="0"/>
                  <a:t>1,96 </a:t>
                </a:r>
                <a:r>
                  <a:rPr lang="it-IT" sz="2000" dirty="0" err="1"/>
                  <a:t>TeV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(</a:t>
                </a:r>
                <a:r>
                  <a:rPr lang="it-IT" sz="2000" dirty="0" err="1" smtClean="0"/>
                  <a:t>Tevatron</a:t>
                </a:r>
                <a:r>
                  <a:rPr lang="it-IT" sz="2000" dirty="0" smtClean="0"/>
                  <a:t>)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7,65</m:t>
                    </m:r>
                  </m:oMath>
                </a14:m>
                <a:r>
                  <a:rPr lang="it-IT" sz="2000" dirty="0"/>
                  <a:t>pb</a:t>
                </a:r>
              </a:p>
              <a:p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765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00</m:t>
                    </m:r>
                  </m:oMath>
                </a14:m>
                <a:r>
                  <a:rPr lang="it-IT" sz="2000" dirty="0"/>
                  <a:t> top </a:t>
                </a:r>
                <a:r>
                  <a:rPr lang="it-IT" sz="2000" dirty="0" err="1"/>
                  <a:t>pairs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produced</a:t>
                </a:r>
                <a:r>
                  <a:rPr lang="it-IT" sz="2000" dirty="0"/>
                  <a:t>  </a:t>
                </a:r>
                <a:r>
                  <a:rPr lang="it-IT" sz="2000" dirty="0" err="1" smtClean="0"/>
                  <a:t>at</a:t>
                </a:r>
                <a:r>
                  <a:rPr lang="it-IT" sz="2000" dirty="0" smtClean="0"/>
                  <a:t> CDF </a:t>
                </a:r>
                <a:r>
                  <a:rPr lang="it-IT" sz="2000" dirty="0" smtClean="0"/>
                  <a:t>(full run,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  <a:ea typeface="Cambria Math"/>
                      </a:rPr>
                      <m:t>~ </m:t>
                    </m:r>
                  </m:oMath>
                </a14:m>
                <a:r>
                  <a:rPr lang="it-IT" sz="2000" dirty="0" smtClean="0"/>
                  <a:t>10fb-1 </a:t>
                </a:r>
                <a:r>
                  <a:rPr lang="it-IT" sz="2000" dirty="0" smtClean="0"/>
                  <a:t>)</a:t>
                </a:r>
                <a:endParaRPr lang="it-IT" sz="2000" dirty="0"/>
              </a:p>
              <a:p>
                <a:endParaRPr lang="it-IT" sz="2000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34559"/>
                <a:ext cx="4104456" cy="2246769"/>
              </a:xfrm>
              <a:prstGeom prst="rect">
                <a:avLst/>
              </a:prstGeom>
              <a:blipFill rotWithShape="1">
                <a:blip r:embed="rId5"/>
                <a:stretch>
                  <a:fillRect l="-1484" t="-813" r="-2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/>
              <p:cNvSpPr txBox="1"/>
              <p:nvPr/>
            </p:nvSpPr>
            <p:spPr>
              <a:xfrm>
                <a:off x="4716016" y="3322727"/>
                <a:ext cx="424847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it-IT" sz="2000" dirty="0" smtClean="0"/>
                  <a:t> @ 7 </a:t>
                </a:r>
                <a:r>
                  <a:rPr lang="it-IT" sz="2000" dirty="0" err="1" smtClean="0"/>
                  <a:t>TeV</a:t>
                </a:r>
                <a:r>
                  <a:rPr lang="it-IT" sz="2000" dirty="0" smtClean="0"/>
                  <a:t> (LHC)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85</m:t>
                    </m:r>
                  </m:oMath>
                </a14:m>
                <a:r>
                  <a:rPr lang="it-IT" sz="2000" dirty="0" smtClean="0"/>
                  <a:t>pb</a:t>
                </a:r>
              </a:p>
              <a:p>
                <a14:m>
                  <m:oMath xmlns:m="http://schemas.openxmlformats.org/officeDocument/2006/math">
                    <m:r>
                      <a:rPr lang="it-IT" sz="20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400000</m:t>
                    </m:r>
                  </m:oMath>
                </a14:m>
                <a:r>
                  <a:rPr lang="it-IT" sz="2000" dirty="0" smtClean="0"/>
                  <a:t> single top </a:t>
                </a:r>
                <a:r>
                  <a:rPr lang="it-IT" sz="2000" dirty="0" err="1" smtClean="0"/>
                  <a:t>events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produced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at</a:t>
                </a:r>
                <a:r>
                  <a:rPr lang="it-IT" sz="2000" dirty="0" smtClean="0"/>
                  <a:t> ATLAS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2000" dirty="0" smtClean="0"/>
                  <a:t>in 2011</a:t>
                </a:r>
              </a:p>
              <a:p>
                <a:endParaRPr lang="it-IT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it-IT" sz="2000" dirty="0"/>
                  <a:t> @ </a:t>
                </a:r>
                <a:r>
                  <a:rPr lang="it-IT" sz="2000" dirty="0" smtClean="0"/>
                  <a:t>1,96 </a:t>
                </a:r>
                <a:r>
                  <a:rPr lang="it-IT" sz="2000" dirty="0" err="1"/>
                  <a:t>TeV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(</a:t>
                </a:r>
                <a:r>
                  <a:rPr lang="it-IT" sz="2000" dirty="0" err="1" smtClean="0"/>
                  <a:t>Tevatron</a:t>
                </a:r>
                <a:r>
                  <a:rPr lang="it-IT" sz="2000" dirty="0" smtClean="0"/>
                  <a:t>)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3,06</m:t>
                    </m:r>
                  </m:oMath>
                </a14:m>
                <a:r>
                  <a:rPr lang="it-IT" sz="2000" dirty="0"/>
                  <a:t>pb</a:t>
                </a:r>
                <a:endParaRPr lang="it-IT" sz="2000" dirty="0" smtClean="0"/>
              </a:p>
              <a:p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30600</m:t>
                    </m:r>
                  </m:oMath>
                </a14:m>
                <a:r>
                  <a:rPr lang="it-IT" sz="2000" dirty="0"/>
                  <a:t> single top </a:t>
                </a:r>
                <a:r>
                  <a:rPr lang="it-IT" sz="2000" dirty="0" err="1"/>
                  <a:t>events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produced</a:t>
                </a:r>
                <a:r>
                  <a:rPr lang="it-IT" sz="2000" dirty="0"/>
                  <a:t> </a:t>
                </a:r>
                <a:r>
                  <a:rPr lang="it-IT" sz="2000" dirty="0" err="1"/>
                  <a:t>at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CDF </a:t>
                </a:r>
                <a:r>
                  <a:rPr lang="it-IT" sz="2000" dirty="0" smtClean="0"/>
                  <a:t>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  <a:ea typeface="Cambria Math"/>
                      </a:rPr>
                      <m:t>~ </m:t>
                    </m:r>
                  </m:oMath>
                </a14:m>
                <a:r>
                  <a:rPr lang="it-IT" sz="2000" dirty="0" smtClean="0"/>
                  <a:t>10fb-1</a:t>
                </a:r>
                <a:r>
                  <a:rPr lang="it-IT" sz="2000" dirty="0" smtClean="0"/>
                  <a:t>)</a:t>
                </a:r>
                <a:endParaRPr lang="it-IT" sz="2000" dirty="0"/>
              </a:p>
              <a:p>
                <a:endParaRPr lang="it-IT" sz="2000" dirty="0"/>
              </a:p>
            </p:txBody>
          </p:sp>
        </mc:Choice>
        <mc:Fallback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22727"/>
                <a:ext cx="4248472" cy="2554545"/>
              </a:xfrm>
              <a:prstGeom prst="rect">
                <a:avLst/>
              </a:prstGeom>
              <a:blipFill rotWithShape="1">
                <a:blip r:embed="rId6"/>
                <a:stretch>
                  <a:fillRect l="-1578" t="-7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251520" y="908720"/>
            <a:ext cx="4104456" cy="518457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4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cut</a:t>
            </a:r>
            <a:r>
              <a:rPr lang="it-IT" dirty="0" smtClean="0"/>
              <a:t>: </a:t>
            </a:r>
            <a:r>
              <a:rPr lang="it-IT" dirty="0" err="1" smtClean="0"/>
              <a:t>resolutions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40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657600" cy="2480441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44" y="1340768"/>
            <a:ext cx="3657600" cy="2480441"/>
          </a:xfrm>
        </p:spPr>
      </p:pic>
      <p:pic>
        <p:nvPicPr>
          <p:cNvPr id="10" name="Segnaposto contenuto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50883"/>
            <a:ext cx="3657599" cy="2480441"/>
          </a:xfrm>
          <a:prstGeom prst="rect">
            <a:avLst/>
          </a:prstGeom>
        </p:spPr>
      </p:pic>
      <p:pic>
        <p:nvPicPr>
          <p:cNvPr id="11" name="Segnaposto contenuto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44" y="4050883"/>
            <a:ext cx="3657599" cy="24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checks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857E-E3E3-45A7-B59D-E85CB33EAEA8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18F6-400C-4097-B3E4-8394CBEA89EA}" type="slidenum">
              <a:rPr lang="it-IT" smtClean="0"/>
              <a:t>41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11560" y="1728192"/>
            <a:ext cx="6986514" cy="3429000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1043608" y="3415308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043608" y="3415308"/>
            <a:ext cx="864096" cy="733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572000" y="3861048"/>
            <a:ext cx="1008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499992" y="4653136"/>
            <a:ext cx="1008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83568" y="5013175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branches</a:t>
            </a:r>
            <a:r>
              <a:rPr lang="it-IT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one</a:t>
            </a:r>
            <a:r>
              <a:rPr lang="it-IT" dirty="0" smtClean="0"/>
              <a:t>, </a:t>
            </a:r>
            <a:r>
              <a:rPr lang="it-IT" dirty="0" err="1" smtClean="0"/>
              <a:t>horizontal</a:t>
            </a:r>
            <a:r>
              <a:rPr lang="it-IT" dirty="0" smtClean="0"/>
              <a:t>, for the «</a:t>
            </a:r>
            <a:r>
              <a:rPr lang="it-IT" dirty="0" err="1" smtClean="0"/>
              <a:t>good</a:t>
            </a:r>
            <a:r>
              <a:rPr lang="it-IT" dirty="0" smtClean="0"/>
              <a:t>» </a:t>
            </a:r>
            <a:r>
              <a:rPr lang="it-IT" dirty="0" err="1" smtClean="0"/>
              <a:t>reconstructed</a:t>
            </a:r>
            <a:r>
              <a:rPr lang="it-IT" dirty="0" smtClean="0"/>
              <a:t> </a:t>
            </a:r>
            <a:r>
              <a:rPr lang="it-IT" dirty="0" err="1" smtClean="0"/>
              <a:t>pt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One</a:t>
            </a:r>
            <a:r>
              <a:rPr lang="it-IT" dirty="0" smtClean="0"/>
              <a:t>, with </a:t>
            </a:r>
            <a:r>
              <a:rPr lang="it-IT" dirty="0" err="1" smtClean="0"/>
              <a:t>angular</a:t>
            </a:r>
            <a:r>
              <a:rPr lang="it-IT" dirty="0" smtClean="0"/>
              <a:t> </a:t>
            </a:r>
            <a:r>
              <a:rPr lang="it-IT" dirty="0" err="1" smtClean="0"/>
              <a:t>coefficient</a:t>
            </a:r>
            <a:r>
              <a:rPr lang="it-IT" dirty="0" smtClean="0"/>
              <a:t> = -1 for the </a:t>
            </a:r>
            <a:r>
              <a:rPr lang="it-IT" dirty="0" err="1" smtClean="0"/>
              <a:t>poorly</a:t>
            </a:r>
            <a:r>
              <a:rPr lang="it-IT" dirty="0" smtClean="0"/>
              <a:t> </a:t>
            </a:r>
            <a:r>
              <a:rPr lang="it-IT" dirty="0" err="1" smtClean="0"/>
              <a:t>reconstructed</a:t>
            </a:r>
            <a:r>
              <a:rPr lang="it-IT" dirty="0" smtClean="0"/>
              <a:t> </a:t>
            </a:r>
            <a:r>
              <a:rPr lang="it-IT" dirty="0" err="1" smtClean="0"/>
              <a:t>pt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cut</a:t>
            </a:r>
            <a:r>
              <a:rPr lang="it-IT" dirty="0" smtClean="0"/>
              <a:t> can </a:t>
            </a:r>
            <a:r>
              <a:rPr lang="it-IT" dirty="0" err="1" smtClean="0"/>
              <a:t>suppress</a:t>
            </a:r>
            <a:r>
              <a:rPr lang="it-IT" dirty="0" smtClean="0"/>
              <a:t> the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branch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3568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Pt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: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1691680" y="4149080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Pt</a:t>
            </a:r>
            <a:r>
              <a:rPr lang="it-IT" dirty="0" smtClean="0"/>
              <a:t> </a:t>
            </a:r>
            <a:r>
              <a:rPr lang="it-IT" dirty="0" err="1" smtClean="0"/>
              <a:t>binning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412776"/>
                <a:ext cx="7772400" cy="4572000"/>
              </a:xfrm>
            </p:spPr>
            <p:txBody>
              <a:bodyPr>
                <a:normAutofit/>
              </a:bodyPr>
              <a:lstStyle/>
              <a:p>
                <a:r>
                  <a:rPr lang="it-IT" sz="2800" dirty="0" smtClean="0"/>
                  <a:t>The </a:t>
                </a:r>
                <a:r>
                  <a:rPr lang="it-IT" sz="2800" dirty="0" err="1" smtClean="0"/>
                  <a:t>choice</a:t>
                </a:r>
                <a:r>
                  <a:rPr lang="it-IT" sz="2800" dirty="0" smtClean="0"/>
                  <a:t> for the </a:t>
                </a:r>
                <a:r>
                  <a:rPr lang="it-IT" sz="2800" dirty="0" err="1" smtClean="0"/>
                  <a:t>binning</a:t>
                </a:r>
                <a:r>
                  <a:rPr lang="it-IT" sz="2800" dirty="0" smtClean="0"/>
                  <a:t> must </a:t>
                </a:r>
                <a:r>
                  <a:rPr lang="it-IT" sz="2800" dirty="0" err="1" smtClean="0"/>
                  <a:t>meet</a:t>
                </a:r>
                <a:r>
                  <a:rPr lang="it-IT" sz="2800" dirty="0" smtClean="0"/>
                  <a:t> (</a:t>
                </a:r>
                <a:r>
                  <a:rPr lang="it-IT" sz="2800" dirty="0" err="1" smtClean="0"/>
                  <a:t>at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least</a:t>
                </a:r>
                <a:r>
                  <a:rPr lang="it-IT" sz="2800" dirty="0" smtClean="0"/>
                  <a:t>) 3 </a:t>
                </a:r>
                <a:r>
                  <a:rPr lang="it-IT" sz="2800" dirty="0" err="1" smtClean="0"/>
                  <a:t>requirements</a:t>
                </a:r>
                <a:r>
                  <a:rPr lang="it-IT" sz="2800" dirty="0" smtClean="0"/>
                  <a:t>:</a:t>
                </a:r>
              </a:p>
              <a:p>
                <a:pPr marL="786384" lvl="1" indent="-457200">
                  <a:buFont typeface="+mj-lt"/>
                  <a:buAutoNum type="arabicPeriod"/>
                </a:pPr>
                <a:r>
                  <a:rPr lang="en-US" sz="2800" dirty="0"/>
                  <a:t>Must reduce as much as possible the migrations </a:t>
                </a:r>
                <a:r>
                  <a:rPr lang="it-IT" sz="2800" dirty="0" smtClean="0">
                    <a:sym typeface="Wingdings" pitchFamily="2" charset="2"/>
                  </a:rPr>
                  <a:t> bin </a:t>
                </a:r>
                <a:r>
                  <a:rPr lang="it-IT" sz="2800" dirty="0" err="1" smtClean="0">
                    <a:sym typeface="Wingdings" pitchFamily="2" charset="2"/>
                  </a:rPr>
                  <a:t>width</a:t>
                </a:r>
                <a:r>
                  <a:rPr lang="it-IT" sz="2800" dirty="0" smtClean="0">
                    <a:sym typeface="Wingdings" pitchFamily="2" charset="2"/>
                  </a:rPr>
                  <a:t> &gt;= </a:t>
                </a:r>
                <a:r>
                  <a:rPr lang="it-IT" sz="2800" dirty="0" err="1" smtClean="0">
                    <a:sym typeface="Wingdings" pitchFamily="2" charset="2"/>
                  </a:rPr>
                  <a:t>resolution</a:t>
                </a:r>
                <a:r>
                  <a:rPr lang="it-IT" sz="2800" dirty="0" smtClean="0">
                    <a:sym typeface="Wingdings" pitchFamily="2" charset="2"/>
                  </a:rPr>
                  <a:t> *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  <a:sym typeface="Wingdings" pitchFamily="2" charset="2"/>
                      </a:rPr>
                      <m:t>𝛿</m:t>
                    </m:r>
                  </m:oMath>
                </a14:m>
                <a:endParaRPr lang="it-IT" sz="2800" dirty="0" smtClean="0">
                  <a:sym typeface="Wingdings" pitchFamily="2" charset="2"/>
                </a:endParaRPr>
              </a:p>
              <a:p>
                <a:pPr marL="1060704" lvl="2" indent="-457200"/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  <a:sym typeface="Wingdings" pitchFamily="2" charset="2"/>
                      </a:rPr>
                      <m:t>𝛿</m:t>
                    </m:r>
                    <m:r>
                      <a:rPr lang="it-IT" b="0" i="1" smtClean="0">
                        <a:latin typeface="Cambria Math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it-IT" dirty="0" smtClean="0">
                    <a:sym typeface="Wingdings" pitchFamily="2" charset="2"/>
                  </a:rPr>
                  <a:t> in the </a:t>
                </a:r>
                <a:r>
                  <a:rPr lang="it-IT" dirty="0" err="1" smtClean="0">
                    <a:sym typeface="Wingdings" pitchFamily="2" charset="2"/>
                  </a:rPr>
                  <a:t>ideal</a:t>
                </a:r>
                <a:r>
                  <a:rPr lang="it-IT" dirty="0" smtClean="0">
                    <a:sym typeface="Wingdings" pitchFamily="2" charset="2"/>
                  </a:rPr>
                  <a:t>, </a:t>
                </a:r>
                <a:r>
                  <a:rPr lang="it-IT" dirty="0" err="1" smtClean="0">
                    <a:sym typeface="Wingdings" pitchFamily="2" charset="2"/>
                  </a:rPr>
                  <a:t>gaussian</a:t>
                </a:r>
                <a:r>
                  <a:rPr lang="it-IT" dirty="0" smtClean="0">
                    <a:sym typeface="Wingdings" pitchFamily="2" charset="2"/>
                  </a:rPr>
                  <a:t> </a:t>
                </a:r>
                <a:r>
                  <a:rPr lang="it-IT" dirty="0" err="1" smtClean="0">
                    <a:sym typeface="Wingdings" pitchFamily="2" charset="2"/>
                  </a:rPr>
                  <a:t>response</a:t>
                </a:r>
                <a:endParaRPr lang="it-IT" dirty="0" smtClean="0">
                  <a:sym typeface="Wingdings" pitchFamily="2" charset="2"/>
                </a:endParaRPr>
              </a:p>
              <a:p>
                <a:pPr marL="786384" lvl="1" indent="-457200">
                  <a:buFont typeface="+mj-lt"/>
                  <a:buAutoNum type="arabicPeriod"/>
                </a:pPr>
                <a:r>
                  <a:rPr lang="it-IT" sz="2800" dirty="0" smtClean="0">
                    <a:sym typeface="Wingdings" pitchFamily="2" charset="2"/>
                  </a:rPr>
                  <a:t>Must </a:t>
                </a:r>
                <a:r>
                  <a:rPr lang="it-IT" sz="2800" dirty="0" err="1" smtClean="0">
                    <a:sym typeface="Wingdings" pitchFamily="2" charset="2"/>
                  </a:rPr>
                  <a:t>give</a:t>
                </a:r>
                <a:r>
                  <a:rPr lang="it-IT" sz="2800" dirty="0" smtClean="0">
                    <a:sym typeface="Wingdings" pitchFamily="2" charset="2"/>
                  </a:rPr>
                  <a:t> </a:t>
                </a:r>
                <a:r>
                  <a:rPr lang="it-IT" sz="2800" dirty="0" err="1" smtClean="0">
                    <a:sym typeface="Wingdings" pitchFamily="2" charset="2"/>
                  </a:rPr>
                  <a:t>statistically</a:t>
                </a:r>
                <a:r>
                  <a:rPr lang="it-IT" sz="2800" dirty="0" smtClean="0">
                    <a:sym typeface="Wingdings" pitchFamily="2" charset="2"/>
                  </a:rPr>
                  <a:t> </a:t>
                </a:r>
                <a:r>
                  <a:rPr lang="it-IT" sz="2800" dirty="0" err="1" smtClean="0">
                    <a:sym typeface="Wingdings" pitchFamily="2" charset="2"/>
                  </a:rPr>
                  <a:t>significant</a:t>
                </a:r>
                <a:r>
                  <a:rPr lang="it-IT" sz="2800" dirty="0" smtClean="0">
                    <a:sym typeface="Wingdings" pitchFamily="2" charset="2"/>
                  </a:rPr>
                  <a:t> </a:t>
                </a:r>
                <a:r>
                  <a:rPr lang="it-IT" sz="2800" dirty="0" err="1" smtClean="0">
                    <a:sym typeface="Wingdings" pitchFamily="2" charset="2"/>
                  </a:rPr>
                  <a:t>result</a:t>
                </a:r>
                <a:endParaRPr lang="it-IT" sz="2800" dirty="0" smtClean="0">
                  <a:sym typeface="Wingdings" pitchFamily="2" charset="2"/>
                </a:endParaRPr>
              </a:p>
              <a:p>
                <a:pPr marL="786384" lvl="1" indent="-457200">
                  <a:buFont typeface="+mj-lt"/>
                  <a:buAutoNum type="arabicPeriod"/>
                </a:pPr>
                <a:r>
                  <a:rPr lang="it-IT" sz="2800" dirty="0" smtClean="0">
                    <a:sym typeface="Wingdings" pitchFamily="2" charset="2"/>
                  </a:rPr>
                  <a:t>Must be </a:t>
                </a:r>
                <a:r>
                  <a:rPr lang="it-IT" sz="2800" dirty="0" err="1" smtClean="0">
                    <a:sym typeface="Wingdings" pitchFamily="2" charset="2"/>
                  </a:rPr>
                  <a:t>stable</a:t>
                </a:r>
                <a:r>
                  <a:rPr lang="it-IT" sz="2800" dirty="0" smtClean="0">
                    <a:sym typeface="Wingdings" pitchFamily="2" charset="2"/>
                  </a:rPr>
                  <a:t> </a:t>
                </a:r>
                <a:r>
                  <a:rPr lang="it-IT" sz="2800" dirty="0" err="1" smtClean="0">
                    <a:sym typeface="Wingdings" pitchFamily="2" charset="2"/>
                  </a:rPr>
                  <a:t>against</a:t>
                </a:r>
                <a:r>
                  <a:rPr lang="it-IT" sz="2800" dirty="0" smtClean="0">
                    <a:sym typeface="Wingdings" pitchFamily="2" charset="2"/>
                  </a:rPr>
                  <a:t> </a:t>
                </a:r>
                <a:r>
                  <a:rPr lang="it-IT" sz="2800" dirty="0" err="1" smtClean="0">
                    <a:sym typeface="Wingdings" pitchFamily="2" charset="2"/>
                  </a:rPr>
                  <a:t>systematic</a:t>
                </a:r>
                <a:r>
                  <a:rPr lang="it-IT" sz="2800" dirty="0" smtClean="0">
                    <a:sym typeface="Wingdings" pitchFamily="2" charset="2"/>
                  </a:rPr>
                  <a:t> </a:t>
                </a:r>
                <a:r>
                  <a:rPr lang="it-IT" sz="2800" dirty="0" err="1" smtClean="0">
                    <a:sym typeface="Wingdings" pitchFamily="2" charset="2"/>
                  </a:rPr>
                  <a:t>shifts</a:t>
                </a:r>
                <a:endParaRPr lang="it-IT" sz="2800" dirty="0">
                  <a:sym typeface="Wingdings" pitchFamily="2" charset="2"/>
                </a:endParaRPr>
              </a:p>
              <a:p>
                <a:pPr lvl="1">
                  <a:buFont typeface="Wingdings" pitchFamily="2" charset="2"/>
                  <a:buChar char="ü"/>
                </a:pPr>
                <a:r>
                  <a:rPr lang="it-IT" sz="2800" dirty="0" smtClean="0">
                    <a:sym typeface="Wingdings" pitchFamily="2" charset="2"/>
                  </a:rPr>
                  <a:t>(Bonus </a:t>
                </a:r>
                <a:r>
                  <a:rPr lang="it-IT" sz="2800" dirty="0" err="1" smtClean="0">
                    <a:sym typeface="Wingdings" pitchFamily="2" charset="2"/>
                  </a:rPr>
                  <a:t>request</a:t>
                </a:r>
                <a:r>
                  <a:rPr lang="it-IT" sz="2800" dirty="0" smtClean="0">
                    <a:sym typeface="Wingdings" pitchFamily="2" charset="2"/>
                  </a:rPr>
                  <a:t>) Must be </a:t>
                </a:r>
                <a:r>
                  <a:rPr lang="it-IT" sz="2800" dirty="0" err="1" smtClean="0">
                    <a:sym typeface="Wingdings" pitchFamily="2" charset="2"/>
                  </a:rPr>
                  <a:t>as</a:t>
                </a:r>
                <a:r>
                  <a:rPr lang="it-IT" sz="2800" dirty="0" smtClean="0">
                    <a:sym typeface="Wingdings" pitchFamily="2" charset="2"/>
                  </a:rPr>
                  <a:t> fine </a:t>
                </a:r>
                <a:r>
                  <a:rPr lang="it-IT" sz="2800" dirty="0" err="1" smtClean="0">
                    <a:sym typeface="Wingdings" pitchFamily="2" charset="2"/>
                  </a:rPr>
                  <a:t>as</a:t>
                </a:r>
                <a:r>
                  <a:rPr lang="it-IT" sz="2800" dirty="0" smtClean="0">
                    <a:sym typeface="Wingdings" pitchFamily="2" charset="2"/>
                  </a:rPr>
                  <a:t> </a:t>
                </a:r>
                <a:r>
                  <a:rPr lang="it-IT" sz="2800" dirty="0" err="1" smtClean="0">
                    <a:sym typeface="Wingdings" pitchFamily="2" charset="2"/>
                  </a:rPr>
                  <a:t>possible</a:t>
                </a:r>
                <a:r>
                  <a:rPr lang="it-IT" sz="2800" dirty="0" smtClean="0">
                    <a:sym typeface="Wingdings" pitchFamily="2" charset="2"/>
                  </a:rPr>
                  <a:t> (</a:t>
                </a:r>
                <a:r>
                  <a:rPr lang="it-IT" sz="2800" dirty="0" err="1" smtClean="0">
                    <a:sym typeface="Wingdings" pitchFamily="2" charset="2"/>
                  </a:rPr>
                  <a:t>we</a:t>
                </a:r>
                <a:r>
                  <a:rPr lang="it-IT" sz="2800" dirty="0" smtClean="0">
                    <a:sym typeface="Wingdings" pitchFamily="2" charset="2"/>
                  </a:rPr>
                  <a:t> are </a:t>
                </a:r>
                <a:r>
                  <a:rPr lang="it-IT" sz="2800" dirty="0" err="1" smtClean="0">
                    <a:sym typeface="Wingdings" pitchFamily="2" charset="2"/>
                  </a:rPr>
                  <a:t>talking</a:t>
                </a:r>
                <a:r>
                  <a:rPr lang="it-IT" sz="2800" dirty="0" smtClean="0">
                    <a:sym typeface="Wingdings" pitchFamily="2" charset="2"/>
                  </a:rPr>
                  <a:t> </a:t>
                </a:r>
                <a:r>
                  <a:rPr lang="it-IT" sz="2800" dirty="0" err="1" smtClean="0">
                    <a:sym typeface="Wingdings" pitchFamily="2" charset="2"/>
                  </a:rPr>
                  <a:t>about</a:t>
                </a:r>
                <a:r>
                  <a:rPr lang="it-IT" sz="2800" dirty="0" smtClean="0">
                    <a:sym typeface="Wingdings" pitchFamily="2" charset="2"/>
                  </a:rPr>
                  <a:t> *</a:t>
                </a:r>
                <a:r>
                  <a:rPr lang="it-IT" sz="2800" dirty="0" err="1" smtClean="0">
                    <a:sym typeface="Wingdings" pitchFamily="2" charset="2"/>
                  </a:rPr>
                  <a:t>differential</a:t>
                </a:r>
                <a:r>
                  <a:rPr lang="it-IT" sz="2800" dirty="0" smtClean="0">
                    <a:sym typeface="Wingdings" pitchFamily="2" charset="2"/>
                  </a:rPr>
                  <a:t>* cross </a:t>
                </a:r>
                <a:r>
                  <a:rPr lang="it-IT" sz="2800" dirty="0" err="1" smtClean="0">
                    <a:sym typeface="Wingdings" pitchFamily="2" charset="2"/>
                  </a:rPr>
                  <a:t>sections</a:t>
                </a:r>
                <a:r>
                  <a:rPr lang="it-IT" sz="2800" dirty="0" smtClean="0">
                    <a:sym typeface="Wingdings" pitchFamily="2" charset="2"/>
                  </a:rPr>
                  <a:t>….)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412776"/>
                <a:ext cx="7772400" cy="4572000"/>
              </a:xfrm>
              <a:blipFill rotWithShape="1">
                <a:blip r:embed="rId3"/>
                <a:stretch>
                  <a:fillRect l="-863" t="-1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857E-E3E3-45A7-B59D-E85CB33EAEA8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18F6-400C-4097-B3E4-8394CBEA89EA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5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checks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857E-E3E3-45A7-B59D-E85CB33EAEA8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18F6-400C-4097-B3E4-8394CBEA89EA}" type="slidenum">
              <a:rPr lang="it-IT" smtClean="0"/>
              <a:t>43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6008"/>
            <a:ext cx="2054659" cy="13992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57698"/>
            <a:ext cx="2054659" cy="13992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0884"/>
            <a:ext cx="2054659" cy="13992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80884"/>
            <a:ext cx="2054659" cy="139929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2414700" cy="164449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50" y="3501008"/>
            <a:ext cx="2414700" cy="164449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2414700" cy="1644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611560" y="5301208"/>
                <a:ext cx="8280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/>
                  <a:t>The </a:t>
                </a:r>
                <a:r>
                  <a:rPr lang="it-IT" sz="2800" dirty="0" err="1" smtClean="0"/>
                  <a:t>response</a:t>
                </a:r>
                <a:r>
                  <a:rPr lang="it-IT" sz="2800" dirty="0" smtClean="0"/>
                  <a:t> of the </a:t>
                </a:r>
                <a:r>
                  <a:rPr lang="it-IT" sz="2800" dirty="0" err="1" smtClean="0"/>
                  <a:t>the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kinematic</a:t>
                </a:r>
                <a:r>
                  <a:rPr lang="it-IT" sz="2800" dirty="0" smtClean="0"/>
                  <a:t> fit </a:t>
                </a:r>
                <a:r>
                  <a:rPr lang="it-IT" sz="2800" dirty="0" err="1" smtClean="0"/>
                  <a:t>is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strongly</a:t>
                </a:r>
                <a:r>
                  <a:rPr lang="it-IT" sz="2800" dirty="0" smtClean="0"/>
                  <a:t> non-</a:t>
                </a:r>
                <a:r>
                  <a:rPr lang="it-IT" sz="2800" dirty="0" err="1" smtClean="0"/>
                  <a:t>gaussian</a:t>
                </a:r>
                <a:endParaRPr lang="it-IT" sz="2800" dirty="0" smtClean="0"/>
              </a:p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/>
                      </a:rPr>
                      <m:t>𝛿</m:t>
                    </m:r>
                    <m:r>
                      <a:rPr lang="it-IT" sz="2800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it-IT" sz="2800" dirty="0" smtClean="0"/>
                  <a:t> </a:t>
                </a:r>
                <a:r>
                  <a:rPr lang="it-IT" sz="2800" dirty="0" err="1" smtClean="0"/>
                  <a:t>is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then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advisable</a:t>
                </a:r>
                <a:endParaRPr lang="it-IT" sz="28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01208"/>
                <a:ext cx="8280920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1472" t="-6410" b="-179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611559" y="1412776"/>
            <a:ext cx="770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Ttbar</a:t>
            </a:r>
            <a:r>
              <a:rPr lang="it-IT" sz="2400" dirty="0" smtClean="0"/>
              <a:t> </a:t>
            </a:r>
            <a:r>
              <a:rPr lang="it-IT" sz="2400" dirty="0" err="1" smtClean="0"/>
              <a:t>pt</a:t>
            </a:r>
            <a:r>
              <a:rPr lang="it-IT" sz="2400" dirty="0" smtClean="0"/>
              <a:t> reco </a:t>
            </a:r>
            <a:r>
              <a:rPr lang="it-IT" sz="2400" dirty="0" err="1" smtClean="0"/>
              <a:t>distributions</a:t>
            </a:r>
            <a:r>
              <a:rPr lang="it-IT" sz="2400" dirty="0" smtClean="0"/>
              <a:t> in a set of </a:t>
            </a:r>
            <a:r>
              <a:rPr lang="it-IT" sz="2400" dirty="0" err="1" smtClean="0"/>
              <a:t>truth</a:t>
            </a:r>
            <a:r>
              <a:rPr lang="it-IT" sz="2400" dirty="0" smtClean="0"/>
              <a:t> </a:t>
            </a:r>
            <a:r>
              <a:rPr lang="it-IT" sz="2400" dirty="0" err="1" smtClean="0"/>
              <a:t>bins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300192" y="5486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</a:t>
            </a:r>
            <a:r>
              <a:rPr lang="it-IT" dirty="0" err="1" smtClean="0"/>
              <a:t>Good</a:t>
            </a:r>
            <a:r>
              <a:rPr lang="it-IT" dirty="0" smtClean="0"/>
              <a:t>»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2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lvl="1" indent="-457200">
                  <a:buFont typeface="+mj-lt"/>
                  <a:buAutoNum type="arabicPeriod"/>
                </a:pPr>
                <a:r>
                  <a:rPr lang="en-US" sz="2800" dirty="0"/>
                  <a:t>Must reduce as much as possible the migrations</a:t>
                </a:r>
                <a:r>
                  <a:rPr lang="it-IT" sz="2800" dirty="0" smtClean="0"/>
                  <a:t> </a:t>
                </a:r>
                <a:r>
                  <a:rPr lang="it-IT" sz="2800" dirty="0">
                    <a:sym typeface="Wingdings" pitchFamily="2" charset="2"/>
                  </a:rPr>
                  <a:t> bin </a:t>
                </a:r>
                <a:r>
                  <a:rPr lang="it-IT" sz="2800" dirty="0" err="1">
                    <a:sym typeface="Wingdings" pitchFamily="2" charset="2"/>
                  </a:rPr>
                  <a:t>width</a:t>
                </a:r>
                <a:r>
                  <a:rPr lang="it-IT" sz="2800" dirty="0">
                    <a:sym typeface="Wingdings" pitchFamily="2" charset="2"/>
                  </a:rPr>
                  <a:t> &gt;= </a:t>
                </a:r>
                <a:r>
                  <a:rPr lang="it-IT" sz="2800" dirty="0" err="1">
                    <a:sym typeface="Wingdings" pitchFamily="2" charset="2"/>
                  </a:rPr>
                  <a:t>resolution</a:t>
                </a:r>
                <a:endParaRPr lang="it-IT" sz="2800" dirty="0">
                  <a:sym typeface="Wingdings" pitchFamily="2" charset="2"/>
                </a:endParaRPr>
              </a:p>
              <a:p>
                <a:pPr lvl="1"/>
                <a:r>
                  <a:rPr lang="it-IT" sz="2800" dirty="0" err="1" smtClean="0"/>
                  <a:t>We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calculated</a:t>
                </a:r>
                <a:r>
                  <a:rPr lang="it-IT" sz="2800" dirty="0" smtClean="0"/>
                  <a:t> the </a:t>
                </a:r>
                <a:r>
                  <a:rPr lang="it-IT" sz="2800" dirty="0" err="1" smtClean="0"/>
                  <a:t>pt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resolution</a:t>
                </a:r>
                <a:r>
                  <a:rPr lang="it-IT" sz="2800" dirty="0"/>
                  <a:t> </a:t>
                </a:r>
                <a:r>
                  <a:rPr lang="it-IT" sz="2800" dirty="0" err="1" smtClean="0"/>
                  <a:t>function</a:t>
                </a:r>
                <a:r>
                  <a:rPr lang="it-IT" sz="2800" dirty="0" smtClean="0"/>
                  <a:t> </a:t>
                </a:r>
                <a:r>
                  <a:rPr lang="it-IT" sz="2800" i="1" dirty="0" smtClean="0"/>
                  <a:t>f(x)</a:t>
                </a:r>
                <a:r>
                  <a:rPr lang="it-IT" sz="2800" dirty="0" smtClean="0"/>
                  <a:t> by </a:t>
                </a:r>
                <a:r>
                  <a:rPr lang="it-IT" sz="2800" dirty="0" err="1" smtClean="0"/>
                  <a:t>fitting</a:t>
                </a:r>
                <a:r>
                  <a:rPr lang="it-IT" sz="2800" dirty="0" smtClean="0"/>
                  <a:t> the RMS of the </a:t>
                </a:r>
                <a:r>
                  <a:rPr lang="it-IT" sz="2800" dirty="0" err="1" smtClean="0"/>
                  <a:t>reconstructed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pt</a:t>
                </a:r>
                <a:r>
                  <a:rPr lang="it-IT" sz="2800" dirty="0"/>
                  <a:t> </a:t>
                </a:r>
                <a:r>
                  <a:rPr lang="it-IT" sz="2800" dirty="0" smtClean="0"/>
                  <a:t>vs the </a:t>
                </a:r>
                <a:r>
                  <a:rPr lang="it-IT" sz="2800" dirty="0" err="1" smtClean="0"/>
                  <a:t>true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pt</a:t>
                </a:r>
                <a:endParaRPr lang="it-IT" sz="2800" dirty="0" smtClean="0"/>
              </a:p>
              <a:p>
                <a:pPr lvl="1"/>
                <a:r>
                  <a:rPr lang="it-IT" sz="2800" dirty="0" smtClean="0"/>
                  <a:t>The </a:t>
                </a:r>
                <a:r>
                  <a:rPr lang="it-IT" sz="2800" dirty="0" err="1" smtClean="0"/>
                  <a:t>binning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is</a:t>
                </a:r>
                <a:r>
                  <a:rPr lang="it-IT" sz="2800" dirty="0" smtClean="0"/>
                  <a:t> </a:t>
                </a:r>
                <a:r>
                  <a:rPr lang="it-IT" sz="2800" dirty="0" err="1" smtClean="0"/>
                  <a:t>extracted</a:t>
                </a:r>
                <a:r>
                  <a:rPr lang="it-IT" sz="2800" dirty="0" smtClean="0"/>
                  <a:t> by </a:t>
                </a:r>
                <a:r>
                  <a:rPr lang="it-IT" sz="2800" dirty="0" err="1" smtClean="0"/>
                  <a:t>solving</a:t>
                </a:r>
                <a:r>
                  <a:rPr lang="it-IT" sz="2800" dirty="0" smtClean="0"/>
                  <a:t> the recursive </a:t>
                </a:r>
                <a:r>
                  <a:rPr lang="it-IT" sz="2800" dirty="0" err="1" smtClean="0"/>
                  <a:t>equation</a:t>
                </a:r>
                <a:r>
                  <a:rPr lang="it-IT" sz="2800" dirty="0" smtClean="0"/>
                  <a:t>:</a:t>
                </a:r>
              </a:p>
              <a:p>
                <a:pPr marL="329184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sz="2800" dirty="0" smtClean="0"/>
              </a:p>
              <a:p>
                <a:pPr marL="329184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it-IT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28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it-IT" sz="2800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it-IT" sz="2800" b="0" i="1" smtClean="0">
                          <a:latin typeface="Cambria Math"/>
                        </a:rPr>
                        <m:t>&lt;</m:t>
                      </m:r>
                      <m:r>
                        <a:rPr lang="it-IT" sz="28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it-IT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d>
                        <m:dPr>
                          <m:ctrlPr>
                            <a:rPr lang="it-IT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800" dirty="0" smtClean="0"/>
              </a:p>
              <a:p>
                <a:pPr marL="329184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2800" b="0" i="1" smtClean="0">
                          <a:latin typeface="Cambria Math"/>
                        </a:rPr>
                        <m:t>&lt;</m:t>
                      </m:r>
                      <m:r>
                        <a:rPr lang="it-IT" sz="2800" b="0" i="1" smtClean="0">
                          <a:latin typeface="Cambria Math"/>
                        </a:rPr>
                        <m:t>𝑀𝐴𝑋</m:t>
                      </m:r>
                      <m:r>
                        <a:rPr lang="it-IT" sz="2800" b="0" i="1" smtClean="0">
                          <a:latin typeface="Cambria Math"/>
                        </a:rPr>
                        <m:t>_</m:t>
                      </m:r>
                      <m:r>
                        <a:rPr lang="it-IT" sz="2800" b="0" i="1" smtClean="0">
                          <a:latin typeface="Cambria Math"/>
                        </a:rPr>
                        <m:t>𝐵𝐼𝑁</m:t>
                      </m:r>
                    </m:oMath>
                  </m:oMathPara>
                </a14:m>
                <a:endParaRPr lang="it-IT" sz="2800" dirty="0" smtClean="0"/>
              </a:p>
              <a:p>
                <a:pPr lvl="1"/>
                <a:r>
                  <a:rPr lang="it-IT" sz="2800" dirty="0" smtClean="0"/>
                  <a:t>In </a:t>
                </a:r>
                <a:r>
                  <a:rPr lang="it-IT" sz="2800" dirty="0" err="1" smtClean="0"/>
                  <a:t>our</a:t>
                </a:r>
                <a:r>
                  <a:rPr lang="it-IT" sz="2800" dirty="0" smtClean="0"/>
                  <a:t> case,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it-IT" sz="2800" dirty="0" smtClean="0"/>
                  <a:t>=1.4 and MAX_BIN = 1200 GeV/c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20" t="-2000" r="-471" b="-102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857E-E3E3-45A7-B59D-E85CB33EAEA8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18F6-400C-4097-B3E4-8394CBEA89EA}" type="slidenum">
              <a:rPr lang="it-IT" smtClean="0"/>
              <a:t>44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51280" y="-27384"/>
            <a:ext cx="8041440" cy="1442674"/>
          </a:xfrm>
        </p:spPr>
        <p:txBody>
          <a:bodyPr/>
          <a:lstStyle/>
          <a:p>
            <a:r>
              <a:rPr lang="it-IT" dirty="0" err="1" smtClean="0"/>
              <a:t>Pt</a:t>
            </a:r>
            <a:r>
              <a:rPr lang="it-IT" dirty="0" smtClean="0"/>
              <a:t> </a:t>
            </a:r>
            <a:r>
              <a:rPr lang="it-IT" dirty="0" err="1" smtClean="0"/>
              <a:t>binning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4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Pt</a:t>
            </a:r>
            <a:r>
              <a:rPr lang="it-IT" dirty="0" smtClean="0"/>
              <a:t> </a:t>
            </a:r>
            <a:r>
              <a:rPr lang="it-IT" dirty="0" err="1" smtClean="0"/>
              <a:t>binning</a:t>
            </a:r>
            <a:r>
              <a:rPr lang="it-IT" dirty="0" smtClean="0"/>
              <a:t>, </a:t>
            </a:r>
            <a:r>
              <a:rPr lang="it-IT" dirty="0" err="1" smtClean="0"/>
              <a:t>response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45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47800"/>
            <a:ext cx="5906125" cy="4572000"/>
          </a:xfrm>
        </p:spPr>
      </p:pic>
      <p:sp>
        <p:nvSpPr>
          <p:cNvPr id="8" name="Parentesi graffa aperta 7"/>
          <p:cNvSpPr/>
          <p:nvPr/>
        </p:nvSpPr>
        <p:spPr>
          <a:xfrm rot="16200000">
            <a:off x="5239072" y="5104179"/>
            <a:ext cx="576063" cy="1258155"/>
          </a:xfrm>
          <a:prstGeom prst="leftBrace">
            <a:avLst>
              <a:gd name="adj1" fmla="val 285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707904" y="61653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Merged</a:t>
            </a:r>
            <a:r>
              <a:rPr lang="it-IT" dirty="0" smtClean="0"/>
              <a:t>  to </a:t>
            </a:r>
            <a:r>
              <a:rPr lang="it-IT" dirty="0" err="1" smtClean="0"/>
              <a:t>increase</a:t>
            </a:r>
            <a:r>
              <a:rPr lang="it-IT" dirty="0" smtClean="0"/>
              <a:t> the </a:t>
            </a:r>
            <a:r>
              <a:rPr lang="it-IT" dirty="0" err="1" smtClean="0"/>
              <a:t>diagonal</a:t>
            </a:r>
            <a:r>
              <a:rPr lang="it-IT" dirty="0" smtClean="0"/>
              <a:t> </a:t>
            </a:r>
            <a:r>
              <a:rPr lang="it-IT" dirty="0" err="1" smtClean="0"/>
              <a:t>element</a:t>
            </a:r>
            <a:r>
              <a:rPr lang="it-IT" dirty="0" smtClean="0"/>
              <a:t> and </a:t>
            </a:r>
            <a:r>
              <a:rPr lang="it-IT" dirty="0" err="1" smtClean="0"/>
              <a:t>reduced</a:t>
            </a:r>
            <a:r>
              <a:rPr lang="it-IT" dirty="0" smtClean="0"/>
              <a:t> to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 in the last bin</a:t>
            </a:r>
            <a:endParaRPr lang="it-IT" dirty="0"/>
          </a:p>
        </p:txBody>
      </p:sp>
      <p:sp>
        <p:nvSpPr>
          <p:cNvPr id="10" name="Parentesi graffa aperta 9"/>
          <p:cNvSpPr/>
          <p:nvPr/>
        </p:nvSpPr>
        <p:spPr>
          <a:xfrm>
            <a:off x="1799692" y="3645024"/>
            <a:ext cx="756084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251520" y="3573016"/>
                <a:ext cx="12961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Merged in </a:t>
                </a:r>
                <a:r>
                  <a:rPr lang="it-IT" dirty="0" err="1" smtClean="0"/>
                  <a:t>order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have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68%</m:t>
                    </m:r>
                  </m:oMath>
                </a14:m>
                <a:r>
                  <a:rPr lang="it-IT" dirty="0" smtClean="0"/>
                  <a:t> in the </a:t>
                </a:r>
                <a:r>
                  <a:rPr lang="it-IT" dirty="0" err="1" smtClean="0"/>
                  <a:t>diagonal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element</a:t>
                </a:r>
                <a:r>
                  <a:rPr lang="it-IT" dirty="0" smtClean="0"/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73016"/>
                <a:ext cx="1296144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3756" t="-2066" r="-2817" b="-5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5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Stress </a:t>
            </a:r>
            <a:r>
              <a:rPr lang="it-IT" dirty="0" err="1" smtClean="0"/>
              <a:t>tests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dirty="0" smtClean="0"/>
                  <a:t>Procedure:</a:t>
                </a:r>
              </a:p>
              <a:p>
                <a:pPr lvl="1"/>
                <a:r>
                  <a:rPr lang="it-IT" dirty="0" err="1" smtClean="0"/>
                  <a:t>Reprocess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signal</a:t>
                </a:r>
                <a:r>
                  <a:rPr lang="it-IT" dirty="0" smtClean="0"/>
                  <a:t> and </a:t>
                </a:r>
                <a:r>
                  <a:rPr lang="it-IT" dirty="0" err="1" smtClean="0"/>
                  <a:t>reweight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events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at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truth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level</a:t>
                </a:r>
                <a:r>
                  <a:rPr lang="it-IT" dirty="0" smtClean="0"/>
                  <a:t> by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400</m:t>
                        </m:r>
                      </m:den>
                    </m:f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In </a:t>
                </a:r>
                <a:r>
                  <a:rPr lang="it-IT" dirty="0" err="1" smtClean="0"/>
                  <a:t>order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constrain</a:t>
                </a:r>
                <a:r>
                  <a:rPr lang="it-IT" dirty="0" smtClean="0"/>
                  <a:t> the cross </a:t>
                </a:r>
                <a:r>
                  <a:rPr lang="it-IT" dirty="0" err="1" smtClean="0"/>
                  <a:t>section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rescale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reweighted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distributions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before</a:t>
                </a:r>
                <a:r>
                  <a:rPr lang="it-IT" dirty="0" smtClean="0"/>
                  <a:t> and </a:t>
                </a:r>
                <a:r>
                  <a:rPr lang="it-IT" dirty="0" err="1" smtClean="0"/>
                  <a:t>after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cuts</a:t>
                </a:r>
                <a:r>
                  <a:rPr lang="it-IT" dirty="0" smtClean="0"/>
                  <a:t>) by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𝑟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𝑔𝑒𝑛𝑒𝑟𝑎𝑡𝑒𝑑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𝑛𝑜𝑚𝑖𝑛𝑎𝑙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𝑔𝑒𝑛𝑒𝑟𝑎𝑡𝑒𝑑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𝑟𝑒𝑤𝑒𝑖𝑔h𝑡𝑒𝑑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dirty="0"/>
              </a:p>
              <a:p>
                <a:pPr lvl="1"/>
                <a:r>
                  <a:rPr lang="it-IT" dirty="0" smtClean="0"/>
                  <a:t>The </a:t>
                </a:r>
                <a:r>
                  <a:rPr lang="it-IT" dirty="0" err="1" smtClean="0"/>
                  <a:t>final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effective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reweight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will</a:t>
                </a:r>
                <a:r>
                  <a:rPr lang="it-IT" dirty="0" smtClean="0"/>
                  <a:t> be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𝑟</m:t>
                    </m:r>
                    <m:r>
                      <a:rPr lang="it-IT" b="0" i="1" smtClean="0">
                        <a:latin typeface="Cambria Math"/>
                      </a:rPr>
                      <m:t>+</m:t>
                    </m:r>
                    <m:r>
                      <a:rPr lang="it-IT" b="0" i="1" smtClean="0">
                        <a:latin typeface="Cambria Math"/>
                      </a:rPr>
                      <m:t>𝑟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400</m:t>
                        </m:r>
                      </m:den>
                    </m:f>
                  </m:oMath>
                </a14:m>
                <a:endParaRPr lang="it-IT" dirty="0" smtClean="0"/>
              </a:p>
              <a:p>
                <a:r>
                  <a:rPr lang="it-IT" dirty="0" smtClean="0"/>
                  <a:t>Use the </a:t>
                </a:r>
                <a:r>
                  <a:rPr lang="it-IT" dirty="0" err="1" smtClean="0"/>
                  <a:t>reweighted</a:t>
                </a:r>
                <a:r>
                  <a:rPr lang="it-IT" dirty="0" smtClean="0"/>
                  <a:t> reco </a:t>
                </a:r>
                <a:r>
                  <a:rPr lang="it-IT" dirty="0" err="1" smtClean="0"/>
                  <a:t>distribution</a:t>
                </a:r>
                <a:r>
                  <a:rPr lang="it-IT" dirty="0" smtClean="0"/>
                  <a:t>  </a:t>
                </a:r>
                <a:r>
                  <a:rPr lang="it-IT" dirty="0" err="1" smtClean="0"/>
                  <a:t>as</a:t>
                </a:r>
                <a:r>
                  <a:rPr lang="it-IT" dirty="0" smtClean="0"/>
                  <a:t> pseudo data, and the </a:t>
                </a:r>
                <a:r>
                  <a:rPr lang="it-IT" dirty="0" err="1" smtClean="0"/>
                  <a:t>nominal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migration</a:t>
                </a:r>
                <a:r>
                  <a:rPr lang="it-IT" dirty="0" smtClean="0"/>
                  <a:t> and </a:t>
                </a:r>
                <a:r>
                  <a:rPr lang="it-IT" dirty="0" err="1" smtClean="0"/>
                  <a:t>efficiency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C82-0387-47F3-AC3B-EF023C6707CF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8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Distributions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cuts</a:t>
            </a:r>
            <a:r>
              <a:rPr lang="it-IT" dirty="0"/>
              <a:t> </a:t>
            </a:r>
            <a:r>
              <a:rPr lang="it-IT" dirty="0" smtClean="0"/>
              <a:t>(1)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52600"/>
            <a:ext cx="6629400" cy="4495800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C82-0387-47F3-AC3B-EF023C6707CF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8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Unfolded</a:t>
            </a:r>
            <a:r>
              <a:rPr lang="it-IT" dirty="0"/>
              <a:t> </a:t>
            </a:r>
            <a:r>
              <a:rPr lang="it-IT" dirty="0" smtClean="0"/>
              <a:t>&amp; </a:t>
            </a:r>
            <a:r>
              <a:rPr lang="it-IT" dirty="0" err="1" smtClean="0"/>
              <a:t>generated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1211"/>
            <a:ext cx="3657600" cy="2480441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91211"/>
            <a:ext cx="3657600" cy="2480441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C82-0387-47F3-AC3B-EF023C6707CF}" type="slidenum">
              <a:rPr lang="it-IT" smtClean="0"/>
              <a:t>48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483768" y="176352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SVD Unfolding, k = 3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770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Unfolded</a:t>
            </a:r>
            <a:r>
              <a:rPr lang="it-IT" dirty="0"/>
              <a:t> </a:t>
            </a:r>
            <a:r>
              <a:rPr lang="it-IT" dirty="0" smtClean="0"/>
              <a:t>&amp; </a:t>
            </a:r>
            <a:r>
              <a:rPr lang="it-IT" dirty="0" err="1" smtClean="0"/>
              <a:t>generated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1211"/>
            <a:ext cx="3657600" cy="2480441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91211"/>
            <a:ext cx="3657600" cy="2480441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C82-0387-47F3-AC3B-EF023C6707CF}" type="slidenum">
              <a:rPr lang="it-IT" smtClean="0"/>
              <a:t>49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907704" y="176352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Simple </a:t>
            </a:r>
            <a:r>
              <a:rPr lang="it-IT" sz="2800" dirty="0" err="1" smtClean="0"/>
              <a:t>matrix</a:t>
            </a:r>
            <a:r>
              <a:rPr lang="it-IT" sz="2800" dirty="0" smtClean="0"/>
              <a:t> </a:t>
            </a:r>
            <a:r>
              <a:rPr lang="it-IT" sz="2800" dirty="0" err="1" smtClean="0"/>
              <a:t>inversion</a:t>
            </a:r>
            <a:r>
              <a:rPr lang="it-IT" sz="2800" dirty="0" smtClean="0"/>
              <a:t> Unfolding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007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960" y="197768"/>
            <a:ext cx="76200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The Top Quark –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endParaRPr lang="it-IT" dirty="0"/>
          </a:p>
        </p:txBody>
      </p: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>
          <a:xfrm>
            <a:off x="6028184" y="6191250"/>
            <a:ext cx="2476500" cy="476250"/>
          </a:xfrm>
        </p:spPr>
        <p:txBody>
          <a:bodyPr/>
          <a:lstStyle/>
          <a:p>
            <a:fld id="{0A2D4CDF-F712-416E-B07D-0968B91670BC}" type="datetime1">
              <a:rPr lang="it-IT" smtClean="0"/>
              <a:t>18/03/2013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78"/>
          <a:stretch/>
        </p:blipFill>
        <p:spPr>
          <a:xfrm>
            <a:off x="132349" y="2029490"/>
            <a:ext cx="2760753" cy="190356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755333" y="2051556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33%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33" y="2051556"/>
                <a:ext cx="86433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683325" y="4427820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66%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25" y="4427820"/>
                <a:ext cx="86433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323528" y="16915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‘Leptonic’ channel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40677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‘Hadronic’ channel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3491880" y="1484784"/>
                <a:ext cx="5184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Three </a:t>
                </a:r>
                <a:r>
                  <a:rPr lang="it-IT" sz="2000" dirty="0" err="1" smtClean="0"/>
                  <a:t>different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topologies</a:t>
                </a:r>
                <a:r>
                  <a:rPr lang="it-IT" sz="2000" dirty="0" smtClean="0"/>
                  <a:t> for the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it-IT" sz="2000" dirty="0" smtClean="0"/>
                  <a:t> </a:t>
                </a:r>
                <a:r>
                  <a:rPr lang="it-IT" sz="2000" dirty="0" err="1" smtClean="0"/>
                  <a:t>final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states</a:t>
                </a:r>
                <a:endParaRPr lang="it-IT" sz="2000" dirty="0"/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484784"/>
                <a:ext cx="518457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294" t="-4615" b="-3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in giù 15"/>
          <p:cNvSpPr/>
          <p:nvPr/>
        </p:nvSpPr>
        <p:spPr>
          <a:xfrm rot="16200000">
            <a:off x="2627906" y="3428999"/>
            <a:ext cx="64782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4" y="2068110"/>
            <a:ext cx="5714999" cy="4467225"/>
          </a:xfrm>
          <a:prstGeom prst="rect">
            <a:avLst/>
          </a:prstGeom>
        </p:spPr>
      </p:pic>
      <p:pic>
        <p:nvPicPr>
          <p:cNvPr id="21" name="Segnaposto contenuto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/>
          <a:stretch/>
        </p:blipFill>
        <p:spPr>
          <a:xfrm>
            <a:off x="179512" y="4333746"/>
            <a:ext cx="3184170" cy="190356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/>
              <p:cNvSpPr txBox="1"/>
              <p:nvPr/>
            </p:nvSpPr>
            <p:spPr>
              <a:xfrm>
                <a:off x="755576" y="4437112"/>
                <a:ext cx="862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66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37112"/>
                <a:ext cx="86273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1 22"/>
          <p:cNvCxnSpPr/>
          <p:nvPr/>
        </p:nvCxnSpPr>
        <p:spPr>
          <a:xfrm flipH="1">
            <a:off x="5004048" y="4149080"/>
            <a:ext cx="1008112" cy="15841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6012160" y="4149080"/>
            <a:ext cx="1800200" cy="576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284984" y="24033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jets</a:t>
            </a:r>
            <a:r>
              <a:rPr lang="it-IT" dirty="0" smtClean="0"/>
              <a:t> (46%)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059832" y="49318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Dilepton</a:t>
            </a:r>
            <a:r>
              <a:rPr lang="it-IT" dirty="0" smtClean="0"/>
              <a:t> (10%)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sellaDiTesto 25"/>
              <p:cNvSpPr txBox="1"/>
              <p:nvPr/>
            </p:nvSpPr>
            <p:spPr>
              <a:xfrm>
                <a:off x="4932040" y="6084004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it-IT" i="1" dirty="0" smtClean="0"/>
                  <a:t>+</a:t>
                </a:r>
                <a:r>
                  <a:rPr lang="it-IT" dirty="0" err="1" smtClean="0"/>
                  <a:t>jets</a:t>
                </a:r>
                <a:r>
                  <a:rPr lang="it-IT" dirty="0" smtClean="0"/>
                  <a:t> (13.5%)</a:t>
                </a:r>
                <a:endParaRPr lang="it-IT" dirty="0"/>
              </a:p>
            </p:txBody>
          </p:sp>
        </mc:Choice>
        <mc:Fallback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6084004"/>
                <a:ext cx="158417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sellaDiTesto 26"/>
              <p:cNvSpPr txBox="1"/>
              <p:nvPr/>
            </p:nvSpPr>
            <p:spPr>
              <a:xfrm>
                <a:off x="6912260" y="5733256"/>
                <a:ext cx="1620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it-IT" i="1" dirty="0" smtClean="0"/>
                  <a:t>+</a:t>
                </a:r>
                <a:r>
                  <a:rPr lang="it-IT" dirty="0" err="1" smtClean="0"/>
                  <a:t>jets</a:t>
                </a:r>
                <a:r>
                  <a:rPr lang="it-IT" dirty="0" smtClean="0"/>
                  <a:t> (13,5%)</a:t>
                </a:r>
                <a:endParaRPr lang="it-IT" dirty="0"/>
              </a:p>
            </p:txBody>
          </p:sp>
        </mc:Choice>
        <mc:Fallback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60" y="5733256"/>
                <a:ext cx="162018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sellaDiTesto 27"/>
              <p:cNvSpPr txBox="1"/>
              <p:nvPr/>
            </p:nvSpPr>
            <p:spPr>
              <a:xfrm>
                <a:off x="7596336" y="3140968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it-IT" i="1" dirty="0" smtClean="0"/>
                  <a:t>+</a:t>
                </a:r>
                <a:r>
                  <a:rPr lang="it-IT" dirty="0" err="1" smtClean="0"/>
                  <a:t>jets</a:t>
                </a:r>
                <a:r>
                  <a:rPr lang="it-IT" dirty="0" smtClean="0"/>
                  <a:t> (13,5%)</a:t>
                </a:r>
                <a:endParaRPr lang="it-IT" dirty="0"/>
              </a:p>
            </p:txBody>
          </p:sp>
        </mc:Choice>
        <mc:Fallback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140968"/>
                <a:ext cx="1584176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Unfolding: Migration </a:t>
            </a:r>
            <a:r>
              <a:rPr lang="it-IT" dirty="0" err="1" smtClean="0"/>
              <a:t>Matrices</a:t>
            </a:r>
            <a:r>
              <a:rPr lang="it-IT" dirty="0" smtClean="0"/>
              <a:t> (Mass)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50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0613"/>
            <a:ext cx="3749675" cy="2906374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280613"/>
            <a:ext cx="3749675" cy="2906374"/>
          </a:xfrm>
        </p:spPr>
      </p:pic>
    </p:spTree>
    <p:extLst>
      <p:ext uri="{BB962C8B-B14F-4D97-AF65-F5344CB8AC3E}">
        <p14:creationId xmlns:p14="http://schemas.microsoft.com/office/powerpoint/2010/main" val="18262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Unfolding: Migration </a:t>
            </a:r>
            <a:r>
              <a:rPr lang="it-IT" dirty="0" err="1" smtClean="0"/>
              <a:t>Matrices</a:t>
            </a:r>
            <a:r>
              <a:rPr lang="it-IT" dirty="0" smtClean="0"/>
              <a:t> (</a:t>
            </a:r>
            <a:r>
              <a:rPr lang="it-IT" dirty="0" err="1" smtClean="0"/>
              <a:t>Pt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51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280613"/>
            <a:ext cx="3749675" cy="2906374"/>
          </a:xfrm>
        </p:spPr>
      </p:pic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0613"/>
            <a:ext cx="3749675" cy="2906374"/>
          </a:xfrm>
        </p:spPr>
      </p:pic>
    </p:spTree>
    <p:extLst>
      <p:ext uri="{BB962C8B-B14F-4D97-AF65-F5344CB8AC3E}">
        <p14:creationId xmlns:p14="http://schemas.microsoft.com/office/powerpoint/2010/main" val="28376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Unfolding: Migration </a:t>
            </a:r>
            <a:r>
              <a:rPr lang="it-IT" dirty="0" err="1" smtClean="0"/>
              <a:t>Matrices</a:t>
            </a:r>
            <a:r>
              <a:rPr lang="it-IT" dirty="0" smtClean="0"/>
              <a:t> (</a:t>
            </a:r>
            <a:r>
              <a:rPr lang="it-IT" dirty="0" err="1" smtClean="0"/>
              <a:t>Rapidity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52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0613"/>
            <a:ext cx="3749675" cy="2906374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280613"/>
            <a:ext cx="3749675" cy="2906374"/>
          </a:xfrm>
        </p:spPr>
      </p:pic>
    </p:spTree>
    <p:extLst>
      <p:ext uri="{BB962C8B-B14F-4D97-AF65-F5344CB8AC3E}">
        <p14:creationId xmlns:p14="http://schemas.microsoft.com/office/powerpoint/2010/main" val="5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Unfolding: </a:t>
            </a:r>
            <a:r>
              <a:rPr lang="it-IT" dirty="0" err="1" smtClean="0"/>
              <a:t>Efficiencies</a:t>
            </a:r>
            <a:r>
              <a:rPr lang="it-IT" dirty="0" smtClean="0"/>
              <a:t> (Mass)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53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62358"/>
            <a:ext cx="3749675" cy="2542883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462358"/>
            <a:ext cx="3749675" cy="2542883"/>
          </a:xfrm>
        </p:spPr>
      </p:pic>
    </p:spTree>
    <p:extLst>
      <p:ext uri="{BB962C8B-B14F-4D97-AF65-F5344CB8AC3E}">
        <p14:creationId xmlns:p14="http://schemas.microsoft.com/office/powerpoint/2010/main" val="31535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Unfolding: </a:t>
            </a:r>
            <a:r>
              <a:rPr lang="it-IT" dirty="0" err="1" smtClean="0"/>
              <a:t>Efficiencies</a:t>
            </a:r>
            <a:r>
              <a:rPr lang="it-IT" dirty="0" smtClean="0"/>
              <a:t> (</a:t>
            </a:r>
            <a:r>
              <a:rPr lang="it-IT" dirty="0" err="1" smtClean="0"/>
              <a:t>Pt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54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62358"/>
            <a:ext cx="3749675" cy="2542883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462358"/>
            <a:ext cx="3749675" cy="2542883"/>
          </a:xfrm>
        </p:spPr>
      </p:pic>
    </p:spTree>
    <p:extLst>
      <p:ext uri="{BB962C8B-B14F-4D97-AF65-F5344CB8AC3E}">
        <p14:creationId xmlns:p14="http://schemas.microsoft.com/office/powerpoint/2010/main" val="28420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Unfolding: </a:t>
            </a:r>
            <a:r>
              <a:rPr lang="it-IT" dirty="0" err="1" smtClean="0"/>
              <a:t>Efficiencies</a:t>
            </a:r>
            <a:r>
              <a:rPr lang="it-IT" dirty="0" smtClean="0"/>
              <a:t> (</a:t>
            </a:r>
            <a:r>
              <a:rPr lang="it-IT" dirty="0" err="1" smtClean="0"/>
              <a:t>Rapidity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55</a:t>
            </a:fld>
            <a:endParaRPr lang="it-IT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62358"/>
            <a:ext cx="3749675" cy="2542883"/>
          </a:xfrm>
        </p:spPr>
      </p:pic>
      <p:pic>
        <p:nvPicPr>
          <p:cNvPr id="12" name="Segnaposto contenuto 11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462358"/>
            <a:ext cx="3749675" cy="2542883"/>
          </a:xfrm>
        </p:spPr>
      </p:pic>
    </p:spTree>
    <p:extLst>
      <p:ext uri="{BB962C8B-B14F-4D97-AF65-F5344CB8AC3E}">
        <p14:creationId xmlns:p14="http://schemas.microsoft.com/office/powerpoint/2010/main" val="6474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r>
              <a:rPr lang="it-IT" dirty="0" smtClean="0"/>
              <a:t> – </a:t>
            </a:r>
            <a:r>
              <a:rPr lang="it-IT" dirty="0" err="1" smtClean="0"/>
              <a:t>Discrimination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56</a:t>
            </a:fld>
            <a:endParaRPr lang="it-IT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9561"/>
            <a:ext cx="4007295" cy="2717591"/>
          </a:xfrm>
        </p:spPr>
      </p:pic>
      <p:pic>
        <p:nvPicPr>
          <p:cNvPr id="14" name="Segnaposto contenuto 1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51569"/>
            <a:ext cx="4007295" cy="2717591"/>
          </a:xfrm>
        </p:spPr>
      </p:pic>
    </p:spTree>
    <p:extLst>
      <p:ext uri="{BB962C8B-B14F-4D97-AF65-F5344CB8AC3E}">
        <p14:creationId xmlns:p14="http://schemas.microsoft.com/office/powerpoint/2010/main" val="17347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dirty="0" smtClean="0"/>
                  <a:t>Reconstructed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it-IT" dirty="0" smtClean="0"/>
                  <a:t> spectra</a:t>
                </a: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57</a:t>
            </a:fld>
            <a:endParaRPr lang="it-IT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5490"/>
            <a:ext cx="3749675" cy="3636619"/>
          </a:xfrm>
        </p:spPr>
      </p:pic>
      <p:pic>
        <p:nvPicPr>
          <p:cNvPr id="14" name="Segnaposto contenuto 13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915490"/>
            <a:ext cx="3749675" cy="3636619"/>
          </a:xfrm>
        </p:spPr>
      </p:pic>
      <p:sp>
        <p:nvSpPr>
          <p:cNvPr id="8" name="CasellaDiTesto 7"/>
          <p:cNvSpPr txBox="1"/>
          <p:nvPr/>
        </p:nvSpPr>
        <p:spPr>
          <a:xfrm>
            <a:off x="7289743" y="93456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Mass</a:t>
            </a:r>
            <a:endParaRPr lang="it-I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5536" y="5661248"/>
                <a:ext cx="842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err="1" smtClean="0"/>
                  <a:t>Bins</a:t>
                </a:r>
                <a:r>
                  <a:rPr lang="it-IT" sz="2400" dirty="0" smtClean="0"/>
                  <a:t> [GeV]: 250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450</a:t>
                </a:r>
                <a:r>
                  <a:rPr lang="it-IT" sz="2400" dirty="0"/>
                  <a:t>, </a:t>
                </a:r>
                <a:r>
                  <a:rPr lang="it-IT" sz="2400" dirty="0" smtClean="0"/>
                  <a:t>450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550</a:t>
                </a:r>
                <a:r>
                  <a:rPr lang="it-IT" sz="2400" dirty="0"/>
                  <a:t>, </a:t>
                </a:r>
                <a:r>
                  <a:rPr lang="it-IT" sz="2400" dirty="0" smtClean="0"/>
                  <a:t>550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700, 700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960</a:t>
                </a:r>
                <a:r>
                  <a:rPr lang="it-IT" sz="2400" dirty="0"/>
                  <a:t>, </a:t>
                </a:r>
                <a:r>
                  <a:rPr lang="it-IT" sz="2400" dirty="0" smtClean="0"/>
                  <a:t>960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2700</a:t>
                </a:r>
                <a:endParaRPr lang="it-IT" sz="24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61248"/>
                <a:ext cx="842493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58" t="-9333" b="-3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58</a:t>
            </a:fld>
            <a:endParaRPr lang="it-IT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5490"/>
            <a:ext cx="3749675" cy="3636619"/>
          </a:xfrm>
        </p:spPr>
      </p:pic>
      <p:pic>
        <p:nvPicPr>
          <p:cNvPr id="14" name="Segnaposto contenuto 1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915490"/>
            <a:ext cx="3749675" cy="3636619"/>
          </a:xfrm>
        </p:spPr>
      </p:pic>
      <p:sp>
        <p:nvSpPr>
          <p:cNvPr id="8" name="CasellaDiTesto 7"/>
          <p:cNvSpPr txBox="1"/>
          <p:nvPr/>
        </p:nvSpPr>
        <p:spPr>
          <a:xfrm>
            <a:off x="7487393" y="934562"/>
            <a:ext cx="45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Pt</a:t>
            </a:r>
            <a:endParaRPr lang="it-I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403648" y="5661248"/>
                <a:ext cx="71287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err="1" smtClean="0"/>
                  <a:t>Bins</a:t>
                </a:r>
                <a:r>
                  <a:rPr lang="it-IT" sz="2400" dirty="0" smtClean="0"/>
                  <a:t> [GeV]: 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40, 40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170, 170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340, 340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1200</a:t>
                </a:r>
                <a:endParaRPr lang="it-IT" sz="2400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661248"/>
                <a:ext cx="712879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282" t="-9333" b="-3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Reconstructed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it-IT" dirty="0" smtClean="0"/>
                  <a:t> spectra</a:t>
                </a:r>
                <a:endParaRPr lang="it-IT" dirty="0"/>
              </a:p>
            </p:txBody>
          </p:sp>
        </mc:Choice>
        <mc:Fallback xmlns="">
          <p:sp>
            <p:nvSpPr>
              <p:cNvPr id="1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  <a:blipFill rotWithShape="1">
                <a:blip r:embed="rId5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9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59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5490"/>
            <a:ext cx="3749675" cy="3636619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915490"/>
            <a:ext cx="3749675" cy="3636619"/>
          </a:xfrm>
        </p:spPr>
      </p:pic>
      <p:sp>
        <p:nvSpPr>
          <p:cNvPr id="10" name="CasellaDiTesto 9"/>
          <p:cNvSpPr txBox="1"/>
          <p:nvPr/>
        </p:nvSpPr>
        <p:spPr>
          <a:xfrm>
            <a:off x="7277609" y="111923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Rapidity</a:t>
            </a:r>
            <a:endParaRPr lang="it-I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1403648" y="5661248"/>
                <a:ext cx="71287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smtClean="0"/>
                  <a:t>Bins: </a:t>
                </a:r>
                <a:r>
                  <a:rPr lang="it-IT" sz="2400" dirty="0"/>
                  <a:t>-</a:t>
                </a:r>
                <a:r>
                  <a:rPr lang="it-IT" sz="2400" dirty="0" smtClean="0"/>
                  <a:t>2.5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it-IT" sz="2400" dirty="0" smtClean="0"/>
                  <a:t>-1</a:t>
                </a:r>
                <a:r>
                  <a:rPr lang="it-IT" sz="2400" dirty="0"/>
                  <a:t>, -</a:t>
                </a:r>
                <a:r>
                  <a:rPr lang="it-IT" sz="2400" dirty="0" smtClean="0"/>
                  <a:t>1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it-IT" sz="2400" dirty="0" smtClean="0"/>
                  <a:t>-0.5</a:t>
                </a:r>
                <a:r>
                  <a:rPr lang="it-IT" sz="2400" dirty="0"/>
                  <a:t>, -</a:t>
                </a:r>
                <a:r>
                  <a:rPr lang="it-IT" sz="2400" dirty="0" smtClean="0"/>
                  <a:t>0.5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it-IT" sz="2400" dirty="0" smtClean="0"/>
                  <a:t>0</a:t>
                </a:r>
                <a:r>
                  <a:rPr lang="it-IT" sz="2400" dirty="0"/>
                  <a:t>, </a:t>
                </a:r>
                <a:r>
                  <a:rPr lang="it-IT" sz="2400" dirty="0" smtClean="0"/>
                  <a:t>0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0.5</a:t>
                </a:r>
                <a:r>
                  <a:rPr lang="it-IT" sz="2400" dirty="0"/>
                  <a:t>, </a:t>
                </a:r>
                <a:r>
                  <a:rPr lang="it-IT" sz="2400" dirty="0" smtClean="0"/>
                  <a:t>0.5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1</a:t>
                </a:r>
                <a:r>
                  <a:rPr lang="it-IT" sz="2400" dirty="0"/>
                  <a:t>, </a:t>
                </a:r>
                <a:r>
                  <a:rPr lang="it-IT" sz="2400" dirty="0" smtClean="0"/>
                  <a:t>1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</a:rPr>
                      <m:t>− </m:t>
                    </m:r>
                  </m:oMath>
                </a14:m>
                <a:r>
                  <a:rPr lang="it-IT" sz="2400" dirty="0" smtClean="0"/>
                  <a:t>2.5</a:t>
                </a:r>
                <a:endParaRPr lang="it-IT" sz="24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661248"/>
                <a:ext cx="712879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282" t="-9333" b="-3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Reconstructed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it-IT" dirty="0" smtClean="0"/>
                  <a:t> spectra</a:t>
                </a:r>
                <a:endParaRPr lang="it-IT" dirty="0"/>
              </a:p>
            </p:txBody>
          </p:sp>
        </mc:Choice>
        <mc:Fallback xmlns="">
          <p:sp>
            <p:nvSpPr>
              <p:cNvPr id="1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  <a:blipFill rotWithShape="1">
                <a:blip r:embed="rId5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1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Top Quark - </a:t>
            </a:r>
            <a:r>
              <a:rPr lang="it-IT" u="sng" dirty="0" err="1"/>
              <a:t>Why</a:t>
            </a:r>
            <a:r>
              <a:rPr lang="it-IT" u="sng" dirty="0"/>
              <a:t> do </a:t>
            </a:r>
            <a:r>
              <a:rPr lang="it-IT" u="sng" dirty="0" err="1"/>
              <a:t>we</a:t>
            </a:r>
            <a:r>
              <a:rPr lang="it-IT" u="sng" dirty="0"/>
              <a:t> care?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80C-6AA9-4425-B1CB-6F6A9B57A946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-8533456" y="1700808"/>
                <a:ext cx="7787208" cy="480060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it-IT" sz="2400" dirty="0" err="1" smtClean="0"/>
                  <a:t>Its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very</a:t>
                </a:r>
                <a:r>
                  <a:rPr lang="it-IT" sz="2400" dirty="0" smtClean="0"/>
                  <a:t> large mass (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it-IT" sz="2400" dirty="0" smtClean="0"/>
                  <a:t> the mass of an </a:t>
                </a:r>
                <a:r>
                  <a:rPr lang="it-IT" sz="2400" dirty="0" err="1" smtClean="0"/>
                  <a:t>atom</a:t>
                </a:r>
                <a:r>
                  <a:rPr lang="it-IT" sz="2400" dirty="0" smtClean="0"/>
                  <a:t> of </a:t>
                </a:r>
                <a:r>
                  <a:rPr lang="it-IT" sz="2400" dirty="0" err="1" smtClean="0"/>
                  <a:t>tungsten</a:t>
                </a:r>
                <a:r>
                  <a:rPr lang="it-IT" sz="2400" dirty="0" smtClean="0"/>
                  <a:t>,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40</m:t>
                    </m:r>
                  </m:oMath>
                </a14:m>
                <a:r>
                  <a:rPr lang="it-IT" sz="2400" dirty="0" smtClean="0"/>
                  <a:t> </a:t>
                </a:r>
                <a:r>
                  <a:rPr lang="it-IT" sz="2400" dirty="0" err="1" smtClean="0"/>
                  <a:t>times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greater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than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its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electroweak</a:t>
                </a:r>
                <a:r>
                  <a:rPr lang="it-IT" sz="2400" dirty="0" smtClean="0"/>
                  <a:t> partner, the b quark) </a:t>
                </a:r>
                <a:r>
                  <a:rPr lang="it-IT" sz="2400" dirty="0" err="1" smtClean="0"/>
                  <a:t>leads</a:t>
                </a:r>
                <a:r>
                  <a:rPr lang="it-IT" sz="2400" dirty="0" smtClean="0"/>
                  <a:t> to:</a:t>
                </a:r>
              </a:p>
              <a:p>
                <a:r>
                  <a:rPr lang="it-IT" sz="2400" dirty="0" err="1" smtClean="0"/>
                  <a:t>Extremely</a:t>
                </a:r>
                <a:r>
                  <a:rPr lang="it-IT" sz="2400" dirty="0" smtClean="0"/>
                  <a:t> short </a:t>
                </a:r>
                <a:r>
                  <a:rPr lang="it-IT" sz="2400" dirty="0" err="1" smtClean="0"/>
                  <a:t>lifetime</a:t>
                </a:r>
                <a:endParaRPr lang="it-IT" sz="2400" dirty="0" smtClean="0"/>
              </a:p>
              <a:p>
                <a:pPr lvl="1"/>
                <a:r>
                  <a:rPr lang="it-IT" sz="2400" dirty="0" err="1" smtClean="0"/>
                  <a:t>Doesn’t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form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bound</a:t>
                </a:r>
                <a:r>
                  <a:rPr lang="it-IT" sz="2400" dirty="0" smtClean="0"/>
                  <a:t> (</a:t>
                </a:r>
                <a:r>
                  <a:rPr lang="it-IT" sz="2400" dirty="0" err="1" smtClean="0"/>
                  <a:t>colorless</a:t>
                </a:r>
                <a:r>
                  <a:rPr lang="it-IT" sz="2400" dirty="0" smtClean="0"/>
                  <a:t>) </a:t>
                </a:r>
                <a:r>
                  <a:rPr lang="it-IT" sz="2400" dirty="0" err="1" smtClean="0"/>
                  <a:t>states</a:t>
                </a:r>
                <a:endParaRPr lang="it-IT" sz="2400" dirty="0" smtClean="0"/>
              </a:p>
              <a:p>
                <a:pPr lvl="1"/>
                <a:r>
                  <a:rPr lang="it-IT" sz="2400" dirty="0" err="1" smtClean="0"/>
                  <a:t>Unique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opportunity</a:t>
                </a:r>
                <a:r>
                  <a:rPr lang="it-IT" sz="2400" dirty="0" smtClean="0"/>
                  <a:t> to </a:t>
                </a:r>
                <a:r>
                  <a:rPr lang="it-IT" sz="2400" dirty="0" err="1" smtClean="0"/>
                  <a:t>study</a:t>
                </a:r>
                <a:r>
                  <a:rPr lang="it-IT" sz="2400" dirty="0" smtClean="0"/>
                  <a:t> a ‘</a:t>
                </a:r>
                <a:r>
                  <a:rPr lang="it-IT" sz="2400" dirty="0" err="1" smtClean="0"/>
                  <a:t>colored</a:t>
                </a:r>
                <a:r>
                  <a:rPr lang="it-IT" sz="2400" dirty="0" smtClean="0"/>
                  <a:t>’ </a:t>
                </a:r>
                <a:r>
                  <a:rPr lang="it-IT" sz="2400" dirty="0" err="1" smtClean="0"/>
                  <a:t>object</a:t>
                </a:r>
                <a:endParaRPr lang="it-IT" sz="2400" dirty="0" smtClean="0"/>
              </a:p>
              <a:p>
                <a:r>
                  <a:rPr lang="it-IT" sz="2400" dirty="0"/>
                  <a:t>Large </a:t>
                </a:r>
                <a:r>
                  <a:rPr lang="it-IT" sz="2400" dirty="0" err="1"/>
                  <a:t>Yukawa</a:t>
                </a:r>
                <a:r>
                  <a:rPr lang="it-IT" sz="2400" dirty="0"/>
                  <a:t> </a:t>
                </a:r>
                <a:r>
                  <a:rPr lang="it-IT" sz="2400" dirty="0" err="1"/>
                  <a:t>coupling</a:t>
                </a:r>
                <a:r>
                  <a:rPr lang="it-IT" sz="2400" dirty="0"/>
                  <a:t> with the </a:t>
                </a:r>
                <a:r>
                  <a:rPr lang="it-IT" sz="2400" dirty="0" err="1"/>
                  <a:t>Higgs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field</a:t>
                </a:r>
                <a:endParaRPr lang="it-IT" sz="2400" dirty="0"/>
              </a:p>
              <a:p>
                <a:pPr lvl="1"/>
                <a:r>
                  <a:rPr lang="it-IT" sz="2400" dirty="0" err="1"/>
                  <a:t>Important</a:t>
                </a:r>
                <a:r>
                  <a:rPr lang="it-IT" sz="2400" dirty="0"/>
                  <a:t> </a:t>
                </a:r>
                <a:r>
                  <a:rPr lang="it-IT" sz="2400" dirty="0" err="1"/>
                  <a:t>role</a:t>
                </a:r>
                <a:r>
                  <a:rPr lang="it-IT" sz="2400" dirty="0"/>
                  <a:t> in the </a:t>
                </a:r>
                <a:r>
                  <a:rPr lang="it-IT" sz="2400" dirty="0" err="1"/>
                  <a:t>Electroweak</a:t>
                </a:r>
                <a:r>
                  <a:rPr lang="it-IT" sz="2400" dirty="0"/>
                  <a:t> </a:t>
                </a:r>
                <a:r>
                  <a:rPr lang="it-IT" sz="2400" dirty="0" err="1"/>
                  <a:t>Spontaneous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Symmetry</a:t>
                </a:r>
                <a:r>
                  <a:rPr lang="it-IT" sz="2400" dirty="0"/>
                  <a:t> Breaking</a:t>
                </a:r>
              </a:p>
              <a:p>
                <a:r>
                  <a:rPr lang="en-US" sz="2400" dirty="0"/>
                  <a:t>Top events are important probes for new physics particles such as Z’, KK gluons and certain flavors of SUSY</a:t>
                </a:r>
              </a:p>
              <a:p>
                <a:endParaRPr lang="it-IT" sz="2400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-8533456" y="1700808"/>
                <a:ext cx="7787208" cy="4800600"/>
              </a:xfrm>
              <a:blipFill rotWithShape="1">
                <a:blip r:embed="rId3"/>
                <a:stretch>
                  <a:fillRect l="-548" t="-8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tangolo 6"/>
              <p:cNvSpPr/>
              <p:nvPr/>
            </p:nvSpPr>
            <p:spPr>
              <a:xfrm>
                <a:off x="1403648" y="1556792"/>
                <a:ext cx="2520280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 err="1" smtClean="0"/>
                  <a:t>Very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large </a:t>
                </a:r>
                <a:r>
                  <a:rPr lang="it-IT" sz="2000" dirty="0"/>
                  <a:t>mass 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it-IT" sz="2000" dirty="0"/>
                  <a:t> the mass of an </a:t>
                </a:r>
                <a:r>
                  <a:rPr lang="it-IT" sz="2000" dirty="0" err="1"/>
                  <a:t>atom</a:t>
                </a:r>
                <a:r>
                  <a:rPr lang="it-IT" sz="2000" dirty="0"/>
                  <a:t> of </a:t>
                </a:r>
                <a:r>
                  <a:rPr lang="it-IT" sz="2000" dirty="0" err="1"/>
                  <a:t>tungsten</a:t>
                </a:r>
                <a:r>
                  <a:rPr lang="it-IT" sz="2000" dirty="0"/>
                  <a:t>,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  <a:ea typeface="Cambria Math"/>
                      </a:rPr>
                      <m:t>~40</m:t>
                    </m:r>
                  </m:oMath>
                </a14:m>
                <a:r>
                  <a:rPr lang="it-IT" sz="2000" dirty="0"/>
                  <a:t> </a:t>
                </a:r>
                <a:r>
                  <a:rPr lang="it-IT" sz="2000" dirty="0" smtClean="0"/>
                  <a:t>time the </a:t>
                </a:r>
                <a:r>
                  <a:rPr lang="it-IT" sz="2000" dirty="0"/>
                  <a:t>b quark)</a:t>
                </a:r>
              </a:p>
            </p:txBody>
          </p:sp>
        </mc:Choice>
        <mc:Fallback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556792"/>
                <a:ext cx="2520280" cy="1296144"/>
              </a:xfrm>
              <a:prstGeom prst="rect">
                <a:avLst/>
              </a:prstGeom>
              <a:blipFill rotWithShape="1">
                <a:blip r:embed="rId4"/>
                <a:stretch>
                  <a:fillRect t="-1395" r="-1683" b="-88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arrotondato 7"/>
          <p:cNvSpPr/>
          <p:nvPr/>
        </p:nvSpPr>
        <p:spPr>
          <a:xfrm>
            <a:off x="291333" y="3212976"/>
            <a:ext cx="144016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/>
              <a:t>Extremely</a:t>
            </a:r>
            <a:r>
              <a:rPr lang="it-IT" sz="2000" dirty="0" smtClean="0"/>
              <a:t> short </a:t>
            </a:r>
            <a:r>
              <a:rPr lang="it-IT" sz="2000" dirty="0" err="1" smtClean="0"/>
              <a:t>lifetime</a:t>
            </a:r>
            <a:endParaRPr lang="it-IT" sz="2000" dirty="0"/>
          </a:p>
        </p:txBody>
      </p:sp>
      <p:sp>
        <p:nvSpPr>
          <p:cNvPr id="9" name="Rettangolo arrotondato 8"/>
          <p:cNvSpPr/>
          <p:nvPr/>
        </p:nvSpPr>
        <p:spPr>
          <a:xfrm>
            <a:off x="1939792" y="3212976"/>
            <a:ext cx="144016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Large </a:t>
            </a:r>
            <a:r>
              <a:rPr lang="it-IT" dirty="0" err="1"/>
              <a:t>Yukawa</a:t>
            </a:r>
            <a:r>
              <a:rPr lang="it-IT" dirty="0"/>
              <a:t> </a:t>
            </a:r>
            <a:r>
              <a:rPr lang="it-IT" dirty="0" err="1"/>
              <a:t>coupling</a:t>
            </a:r>
            <a:r>
              <a:rPr lang="it-IT" dirty="0"/>
              <a:t> with the </a:t>
            </a:r>
            <a:r>
              <a:rPr lang="it-IT" dirty="0" err="1"/>
              <a:t>Higgs</a:t>
            </a:r>
            <a:r>
              <a:rPr lang="it-IT" dirty="0"/>
              <a:t> </a:t>
            </a:r>
            <a:r>
              <a:rPr lang="it-IT" dirty="0" err="1"/>
              <a:t>field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179512" y="494116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it-IT" dirty="0" err="1">
                <a:solidFill>
                  <a:srgbClr val="FF0000"/>
                </a:solidFill>
              </a:rPr>
              <a:t>Doesn’t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form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bound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err="1">
                <a:solidFill>
                  <a:srgbClr val="FF0000"/>
                </a:solidFill>
              </a:rPr>
              <a:t>colorless</a:t>
            </a:r>
            <a:r>
              <a:rPr lang="it-IT" dirty="0">
                <a:solidFill>
                  <a:srgbClr val="FF0000"/>
                </a:solidFill>
              </a:rPr>
              <a:t>) </a:t>
            </a:r>
            <a:r>
              <a:rPr lang="it-IT" dirty="0" err="1" smtClean="0">
                <a:solidFill>
                  <a:srgbClr val="FF0000"/>
                </a:solidFill>
              </a:rPr>
              <a:t>states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964722" y="4941168"/>
            <a:ext cx="1400240" cy="1080120"/>
          </a:xfrm>
          <a:prstGeom prst="roundRect">
            <a:avLst>
              <a:gd name="adj" fmla="val 17032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lvl="1" algn="ctr"/>
            <a:r>
              <a:rPr lang="it-IT" dirty="0" err="1" smtClean="0">
                <a:solidFill>
                  <a:srgbClr val="FF0000"/>
                </a:solidFill>
              </a:rPr>
              <a:t>Important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role</a:t>
            </a:r>
            <a:r>
              <a:rPr lang="it-IT" dirty="0" smtClean="0">
                <a:solidFill>
                  <a:srgbClr val="FF0000"/>
                </a:solidFill>
              </a:rPr>
              <a:t> in the </a:t>
            </a:r>
            <a:r>
              <a:rPr lang="it-IT" dirty="0" err="1" smtClean="0">
                <a:solidFill>
                  <a:srgbClr val="FF0000"/>
                </a:solidFill>
              </a:rPr>
              <a:t>physics</a:t>
            </a:r>
            <a:r>
              <a:rPr lang="it-IT" dirty="0" smtClean="0">
                <a:solidFill>
                  <a:srgbClr val="FF0000"/>
                </a:solidFill>
              </a:rPr>
              <a:t> of the </a:t>
            </a:r>
            <a:r>
              <a:rPr lang="it-IT" dirty="0" err="1" smtClean="0">
                <a:solidFill>
                  <a:srgbClr val="FF0000"/>
                </a:solidFill>
              </a:rPr>
              <a:t>Higgs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5" name="Connettore 2 14"/>
          <p:cNvCxnSpPr>
            <a:stCxn id="7" idx="2"/>
            <a:endCxn id="8" idx="0"/>
          </p:cNvCxnSpPr>
          <p:nvPr/>
        </p:nvCxnSpPr>
        <p:spPr>
          <a:xfrm flipH="1">
            <a:off x="1011413" y="2852936"/>
            <a:ext cx="165237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7" idx="2"/>
            <a:endCxn id="9" idx="0"/>
          </p:cNvCxnSpPr>
          <p:nvPr/>
        </p:nvCxnSpPr>
        <p:spPr>
          <a:xfrm flipH="1">
            <a:off x="2659872" y="2852936"/>
            <a:ext cx="39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8" idx="2"/>
            <a:endCxn id="11" idx="0"/>
          </p:cNvCxnSpPr>
          <p:nvPr/>
        </p:nvCxnSpPr>
        <p:spPr>
          <a:xfrm flipH="1">
            <a:off x="1007604" y="4365104"/>
            <a:ext cx="3809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9" idx="2"/>
            <a:endCxn id="12" idx="0"/>
          </p:cNvCxnSpPr>
          <p:nvPr/>
        </p:nvCxnSpPr>
        <p:spPr>
          <a:xfrm>
            <a:off x="2659872" y="4365104"/>
            <a:ext cx="497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5364088" y="1556792"/>
            <a:ext cx="36004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Top events are important probes for new physics particles such as Z’, KK gluons and </a:t>
            </a:r>
            <a:r>
              <a:rPr lang="en-US" sz="2000" dirty="0" smtClean="0"/>
              <a:t>SUSY</a:t>
            </a:r>
            <a:endParaRPr lang="it-I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ttangolo arrotondato 22"/>
              <p:cNvSpPr/>
              <p:nvPr/>
            </p:nvSpPr>
            <p:spPr>
              <a:xfrm>
                <a:off x="5796136" y="3221977"/>
                <a:ext cx="2736304" cy="115212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ea typeface="Cambria Math"/>
                  </a:rPr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measurements show very </a:t>
                </a:r>
                <a:r>
                  <a:rPr lang="en-US" dirty="0"/>
                  <a:t>good agreement with the SM</a:t>
                </a:r>
              </a:p>
            </p:txBody>
          </p:sp>
        </mc:Choice>
        <mc:Fallback>
          <p:sp>
            <p:nvSpPr>
              <p:cNvPr id="23" name="Rettangolo arrotondat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21977"/>
                <a:ext cx="2736304" cy="1152128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ttangolo arrotondato 26"/>
              <p:cNvSpPr/>
              <p:nvPr/>
            </p:nvSpPr>
            <p:spPr>
              <a:xfrm>
                <a:off x="3923928" y="4941168"/>
                <a:ext cx="4320480" cy="129614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acc>
                      <m:accPr>
                        <m:chr m:val="̅"/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t-IT" b="1" dirty="0" err="1" smtClean="0">
                    <a:solidFill>
                      <a:srgbClr val="FF0000"/>
                    </a:solidFill>
                  </a:rPr>
                  <a:t>differential</a:t>
                </a:r>
                <a:r>
                  <a:rPr lang="it-IT" b="1" dirty="0" smtClean="0">
                    <a:solidFill>
                      <a:srgbClr val="FF0000"/>
                    </a:solidFill>
                  </a:rPr>
                  <a:t> cross </a:t>
                </a:r>
                <a:r>
                  <a:rPr lang="it-IT" b="1" dirty="0" err="1" smtClean="0">
                    <a:solidFill>
                      <a:srgbClr val="FF0000"/>
                    </a:solidFill>
                  </a:rPr>
                  <a:t>section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pPr marL="0" lvl="1" algn="ctr"/>
                <a:r>
                  <a:rPr lang="it-IT" dirty="0" smtClean="0">
                    <a:solidFill>
                      <a:srgbClr val="FF0000"/>
                    </a:solidFill>
                  </a:rPr>
                  <a:t>tool for </a:t>
                </a:r>
                <a:r>
                  <a:rPr lang="it-IT" dirty="0" err="1" smtClean="0">
                    <a:solidFill>
                      <a:srgbClr val="FF0000"/>
                    </a:solidFill>
                  </a:rPr>
                  <a:t>precision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SM </a:t>
                </a:r>
                <a:r>
                  <a:rPr lang="it-IT" dirty="0" err="1" smtClean="0">
                    <a:solidFill>
                      <a:srgbClr val="FF0000"/>
                    </a:solidFill>
                  </a:rPr>
                  <a:t>measurements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and BSM </a:t>
                </a:r>
                <a:r>
                  <a:rPr lang="it-IT" dirty="0" err="1" smtClean="0">
                    <a:solidFill>
                      <a:srgbClr val="FF0000"/>
                    </a:solidFill>
                  </a:rPr>
                  <a:t>discoveries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Rettangolo arrotondat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941168"/>
                <a:ext cx="4320480" cy="1296144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/>
          <p:cNvCxnSpPr>
            <a:stCxn id="22" idx="2"/>
            <a:endCxn id="23" idx="0"/>
          </p:cNvCxnSpPr>
          <p:nvPr/>
        </p:nvCxnSpPr>
        <p:spPr>
          <a:xfrm>
            <a:off x="7164288" y="2852936"/>
            <a:ext cx="0" cy="369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37" idx="2"/>
            <a:endCxn id="27" idx="0"/>
          </p:cNvCxnSpPr>
          <p:nvPr/>
        </p:nvCxnSpPr>
        <p:spPr>
          <a:xfrm>
            <a:off x="4828001" y="4365104"/>
            <a:ext cx="1256167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endCxn id="37" idx="0"/>
          </p:cNvCxnSpPr>
          <p:nvPr/>
        </p:nvCxnSpPr>
        <p:spPr>
          <a:xfrm>
            <a:off x="2975721" y="2843935"/>
            <a:ext cx="1852280" cy="369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arrotondato 36"/>
          <p:cNvSpPr/>
          <p:nvPr/>
        </p:nvSpPr>
        <p:spPr>
          <a:xfrm>
            <a:off x="4003882" y="3212976"/>
            <a:ext cx="1648238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Top </a:t>
            </a:r>
            <a:r>
              <a:rPr lang="it-IT" dirty="0" err="1" smtClean="0"/>
              <a:t>quarks</a:t>
            </a:r>
            <a:r>
              <a:rPr lang="it-IT" dirty="0" smtClean="0"/>
              <a:t> are a </a:t>
            </a:r>
            <a:r>
              <a:rPr lang="it-IT" dirty="0" err="1" smtClean="0"/>
              <a:t>privileged</a:t>
            </a:r>
            <a:r>
              <a:rPr lang="it-IT" dirty="0" smtClean="0"/>
              <a:t> </a:t>
            </a:r>
            <a:r>
              <a:rPr lang="it-IT" dirty="0" err="1" smtClean="0"/>
              <a:t>window</a:t>
            </a:r>
            <a:r>
              <a:rPr lang="it-IT" dirty="0" smtClean="0"/>
              <a:t> to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 err="1" smtClean="0"/>
              <a:t>pQCD</a:t>
            </a:r>
            <a:endParaRPr lang="it-IT" dirty="0"/>
          </a:p>
        </p:txBody>
      </p:sp>
      <p:cxnSp>
        <p:nvCxnSpPr>
          <p:cNvPr id="45" name="Connettore 2 44"/>
          <p:cNvCxnSpPr>
            <a:stCxn id="23" idx="2"/>
            <a:endCxn id="27" idx="0"/>
          </p:cNvCxnSpPr>
          <p:nvPr/>
        </p:nvCxnSpPr>
        <p:spPr>
          <a:xfrm flipH="1">
            <a:off x="6084168" y="4374105"/>
            <a:ext cx="1080120" cy="567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9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𝜎</m:t>
                        </m:r>
                      </m:den>
                    </m:f>
                    <m:f>
                      <m:fPr>
                        <m:ctrlPr>
                          <a:rPr lang="it-IT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𝑑</m:t>
                        </m:r>
                        <m:r>
                          <a:rPr lang="it-IT" i="1"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𝑇</m:t>
                            </m:r>
                            <m:r>
                              <a:rPr lang="it-IT" i="1">
                                <a:latin typeface="Cambria Math"/>
                              </a:rPr>
                              <m:t>,</m:t>
                            </m:r>
                            <m:r>
                              <a:rPr lang="it-IT" i="1">
                                <a:latin typeface="Cambria Math"/>
                              </a:rPr>
                              <m:t>𝑡𝑡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 smtClean="0"/>
                  <a:t>, PS </a:t>
                </a:r>
                <a:r>
                  <a:rPr lang="it-IT" dirty="0" err="1" smtClean="0"/>
                  <a:t>dependence</a:t>
                </a: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60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25" y="1447800"/>
            <a:ext cx="6179949" cy="4572000"/>
          </a:xfrm>
        </p:spPr>
      </p:pic>
    </p:spTree>
    <p:extLst>
      <p:ext uri="{BB962C8B-B14F-4D97-AF65-F5344CB8AC3E}">
        <p14:creationId xmlns:p14="http://schemas.microsoft.com/office/powerpoint/2010/main" val="291188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960" y="197768"/>
            <a:ext cx="76200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The Top Quark –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endParaRPr lang="it-IT" dirty="0"/>
          </a:p>
        </p:txBody>
      </p: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CDF-F712-416E-B07D-0968B91670BC}" type="datetime1">
              <a:rPr lang="it-IT" smtClean="0"/>
              <a:t>18/03/2013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61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5474"/>
            <a:ext cx="5998738" cy="190356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2699549" y="1700808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33%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549" y="1700808"/>
                <a:ext cx="86433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579869" y="1700808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66%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869" y="1700808"/>
                <a:ext cx="86433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2267744" y="13407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‘Leptonic’ channel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20072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‘Hadronic’ channel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979712" y="3933056"/>
                <a:ext cx="5184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Three </a:t>
                </a:r>
                <a:r>
                  <a:rPr lang="it-IT" sz="2000" dirty="0" err="1" smtClean="0"/>
                  <a:t>different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topologies</a:t>
                </a:r>
                <a:r>
                  <a:rPr lang="it-IT" sz="2000" dirty="0" smtClean="0"/>
                  <a:t> for the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it-IT" sz="2000" dirty="0" smtClean="0"/>
                  <a:t> </a:t>
                </a:r>
                <a:r>
                  <a:rPr lang="it-IT" sz="2000" dirty="0" err="1" smtClean="0"/>
                  <a:t>final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states</a:t>
                </a:r>
                <a:endParaRPr lang="it-IT" sz="20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933056"/>
                <a:ext cx="518457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294" t="-4545" b="-287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085637"/>
                  </p:ext>
                </p:extLst>
              </p:nvPr>
            </p:nvGraphicFramePr>
            <p:xfrm>
              <a:off x="251520" y="4519702"/>
              <a:ext cx="3529267" cy="15015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1704"/>
                    <a:gridCol w="1214120"/>
                    <a:gridCol w="87344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Name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Final</a:t>
                          </a:r>
                          <a:r>
                            <a:rPr lang="it-IT" dirty="0" smtClean="0"/>
                            <a:t> state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BR(%)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All</a:t>
                          </a:r>
                          <a:r>
                            <a:rPr lang="it-IT" dirty="0" smtClean="0"/>
                            <a:t> hadronic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latin typeface="Cambria Math"/>
                                  </a:rPr>
                                  <m:t>𝑞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′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46,2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>
                              <a:solidFill>
                                <a:srgbClr val="FF0000"/>
                              </a:solidFill>
                            </a:rPr>
                            <a:t>Single </a:t>
                          </a:r>
                          <a:r>
                            <a:rPr lang="it-IT" dirty="0" err="1" smtClean="0">
                              <a:solidFill>
                                <a:srgbClr val="FF0000"/>
                              </a:solidFill>
                            </a:rPr>
                            <a:t>lepton</a:t>
                          </a:r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>
                              <a:solidFill>
                                <a:srgbClr val="FF0000"/>
                              </a:solidFill>
                            </a:rPr>
                            <a:t>43,5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err="1" smtClean="0">
                              <a:solidFill>
                                <a:schemeClr val="tx1"/>
                              </a:solidFill>
                            </a:rPr>
                            <a:t>Dilepton</a:t>
                          </a:r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>
                              <a:solidFill>
                                <a:schemeClr val="tx1"/>
                              </a:solidFill>
                            </a:rPr>
                            <a:t>10,3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828613"/>
                  </p:ext>
                </p:extLst>
              </p:nvPr>
            </p:nvGraphicFramePr>
            <p:xfrm>
              <a:off x="251520" y="4519702"/>
              <a:ext cx="3529267" cy="15015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1704"/>
                    <a:gridCol w="1214120"/>
                    <a:gridCol w="87344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Name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Final</a:t>
                          </a:r>
                          <a:r>
                            <a:rPr lang="it-IT" dirty="0" smtClean="0"/>
                            <a:t> state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BR(%)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87160">
                    <a:tc>
                      <a:txBody>
                        <a:bodyPr/>
                        <a:lstStyle/>
                        <a:p>
                          <a:r>
                            <a:rPr lang="it-IT" dirty="0" err="1" smtClean="0"/>
                            <a:t>All</a:t>
                          </a:r>
                          <a:r>
                            <a:rPr lang="it-IT" dirty="0" smtClean="0"/>
                            <a:t> hadronic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19095" t="-103125" r="-72362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46,2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1793">
                    <a:tc>
                      <a:txBody>
                        <a:bodyPr/>
                        <a:lstStyle/>
                        <a:p>
                          <a:r>
                            <a:rPr lang="it-IT" dirty="0" smtClean="0">
                              <a:solidFill>
                                <a:srgbClr val="FF0000"/>
                              </a:solidFill>
                            </a:rPr>
                            <a:t>Single </a:t>
                          </a:r>
                          <a:r>
                            <a:rPr lang="it-IT" dirty="0" err="1" smtClean="0">
                              <a:solidFill>
                                <a:srgbClr val="FF0000"/>
                              </a:solidFill>
                            </a:rPr>
                            <a:t>lepton</a:t>
                          </a:r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19095" t="-213115" r="-7236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>
                              <a:solidFill>
                                <a:srgbClr val="FF0000"/>
                              </a:solidFill>
                            </a:rPr>
                            <a:t>43,5</a:t>
                          </a:r>
                        </a:p>
                      </a:txBody>
                      <a:tcPr/>
                    </a:tc>
                  </a:tr>
                  <a:tr h="371793">
                    <a:tc>
                      <a:txBody>
                        <a:bodyPr/>
                        <a:lstStyle/>
                        <a:p>
                          <a:r>
                            <a:rPr lang="it-IT" dirty="0" err="1" smtClean="0">
                              <a:solidFill>
                                <a:schemeClr val="tx1"/>
                              </a:solidFill>
                            </a:rPr>
                            <a:t>Dilepton</a:t>
                          </a:r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19095" t="-313115" r="-7236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>
                              <a:solidFill>
                                <a:schemeClr val="tx1"/>
                              </a:solidFill>
                            </a:rPr>
                            <a:t>10,3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CasellaDiTesto 13"/>
          <p:cNvSpPr txBox="1"/>
          <p:nvPr/>
        </p:nvSpPr>
        <p:spPr>
          <a:xfrm>
            <a:off x="3851920" y="4859868"/>
            <a:ext cx="487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Highest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, High QCD background </a:t>
            </a:r>
            <a:r>
              <a:rPr lang="it-IT" dirty="0" err="1" smtClean="0"/>
              <a:t>contamination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851920" y="53012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Good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statistics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much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lower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contamination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51920" y="56519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, </a:t>
            </a:r>
            <a:r>
              <a:rPr lang="it-IT" dirty="0" err="1" smtClean="0"/>
              <a:t>extremely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background</a:t>
            </a:r>
            <a:endParaRPr lang="it-IT" dirty="0"/>
          </a:p>
        </p:txBody>
      </p:sp>
      <p:sp>
        <p:nvSpPr>
          <p:cNvPr id="16" name="Freccia in giù 15"/>
          <p:cNvSpPr/>
          <p:nvPr/>
        </p:nvSpPr>
        <p:spPr>
          <a:xfrm>
            <a:off x="4211960" y="3429000"/>
            <a:ext cx="64782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1248" y="1090128"/>
            <a:ext cx="5715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From the detector-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r>
              <a:rPr lang="it-IT" dirty="0" smtClean="0"/>
              <a:t> to the cross </a:t>
            </a:r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A1A-28F5-4488-A745-4558DE1B86EF}" type="datetime1">
              <a:rPr lang="it-IT" smtClean="0"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62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egnaposto contenuto 8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1600200"/>
                <a:ext cx="9036496" cy="4709120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it-IT" dirty="0" smtClean="0"/>
                  <a:t>The ‘detector-</a:t>
                </a:r>
                <a:r>
                  <a:rPr lang="it-IT" dirty="0" err="1" smtClean="0"/>
                  <a:t>level</a:t>
                </a:r>
                <a:r>
                  <a:rPr lang="it-IT" dirty="0" smtClean="0"/>
                  <a:t>’ </a:t>
                </a:r>
                <a:r>
                  <a:rPr lang="it-IT" dirty="0" err="1" smtClean="0"/>
                  <a:t>spectra</a:t>
                </a:r>
                <a:r>
                  <a:rPr lang="it-IT" dirty="0" smtClean="0"/>
                  <a:t> are </a:t>
                </a:r>
                <a:r>
                  <a:rPr lang="it-IT" dirty="0" err="1" smtClean="0"/>
                  <a:t>linked</a:t>
                </a:r>
                <a:r>
                  <a:rPr lang="it-IT" dirty="0" smtClean="0"/>
                  <a:t> to the ‘</a:t>
                </a:r>
                <a:r>
                  <a:rPr lang="it-IT" dirty="0" err="1" smtClean="0"/>
                  <a:t>parton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level’cross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section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 smtClean="0"/>
                  <a:t> via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𝛽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b="0" dirty="0" smtClean="0"/>
              </a:p>
              <a:p>
                <a:pPr marL="114300" indent="0">
                  <a:buNone/>
                </a:pPr>
                <a:r>
                  <a:rPr lang="it-IT" sz="3000" dirty="0" smtClean="0"/>
                  <a:t>Where</a:t>
                </a:r>
                <a:endParaRPr lang="it-IT" sz="3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3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sz="3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3000" dirty="0" smtClean="0"/>
                  <a:t> </a:t>
                </a:r>
                <a:r>
                  <a:rPr lang="it-IT" sz="3000" dirty="0" err="1" smtClean="0"/>
                  <a:t>is</a:t>
                </a:r>
                <a:r>
                  <a:rPr lang="it-IT" sz="3000" dirty="0" smtClean="0"/>
                  <a:t> the </a:t>
                </a:r>
                <a:r>
                  <a:rPr lang="it-IT" sz="3000" dirty="0" err="1" smtClean="0"/>
                  <a:t>number</a:t>
                </a:r>
                <a:r>
                  <a:rPr lang="it-IT" sz="3000" dirty="0" smtClean="0"/>
                  <a:t> of </a:t>
                </a:r>
                <a:r>
                  <a:rPr lang="it-IT" sz="3000" dirty="0" err="1" smtClean="0"/>
                  <a:t>observed</a:t>
                </a:r>
                <a:r>
                  <a:rPr lang="it-IT" sz="3000" dirty="0" smtClean="0"/>
                  <a:t> data </a:t>
                </a:r>
                <a:r>
                  <a:rPr lang="it-IT" sz="3000" dirty="0" err="1" smtClean="0"/>
                  <a:t>events</a:t>
                </a:r>
                <a:r>
                  <a:rPr lang="it-IT" sz="3000" dirty="0" smtClean="0"/>
                  <a:t> in the bin j.</a:t>
                </a:r>
              </a:p>
              <a:p>
                <a:r>
                  <a:rPr lang="it-IT" sz="3000" dirty="0" smtClean="0"/>
                  <a:t>L </a:t>
                </a:r>
                <a:r>
                  <a:rPr lang="it-IT" sz="3000" dirty="0" err="1"/>
                  <a:t>is</a:t>
                </a:r>
                <a:r>
                  <a:rPr lang="it-IT" sz="3000" dirty="0"/>
                  <a:t> the </a:t>
                </a:r>
                <a:r>
                  <a:rPr lang="it-IT" sz="3000" dirty="0" err="1"/>
                  <a:t>luminosity</a:t>
                </a:r>
                <a:endParaRPr lang="it-IT" sz="3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3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t-IT" sz="3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3000" dirty="0"/>
                  <a:t> </a:t>
                </a:r>
                <a:r>
                  <a:rPr lang="it-IT" sz="3000" dirty="0" err="1"/>
                  <a:t>is</a:t>
                </a:r>
                <a:r>
                  <a:rPr lang="it-IT" sz="3000" dirty="0"/>
                  <a:t> the </a:t>
                </a:r>
                <a:r>
                  <a:rPr lang="it-IT" sz="3000" dirty="0" err="1"/>
                  <a:t>number</a:t>
                </a:r>
                <a:r>
                  <a:rPr lang="it-IT" sz="3000" dirty="0"/>
                  <a:t> of background </a:t>
                </a:r>
                <a:r>
                  <a:rPr lang="it-IT" sz="3000" dirty="0" err="1"/>
                  <a:t>events</a:t>
                </a:r>
                <a:r>
                  <a:rPr lang="it-IT" sz="3000" dirty="0"/>
                  <a:t> in the bin i</a:t>
                </a:r>
                <a:r>
                  <a:rPr lang="it-IT" sz="30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it-IT" sz="3000" i="1">
                        <a:latin typeface="Cambria Math"/>
                      </a:rPr>
                      <m:t>𝛽</m:t>
                    </m:r>
                  </m:oMath>
                </a14:m>
                <a:r>
                  <a:rPr lang="it-IT" sz="3000" dirty="0"/>
                  <a:t> </a:t>
                </a:r>
                <a:r>
                  <a:rPr lang="it-IT" sz="3000" dirty="0" err="1"/>
                  <a:t>is</a:t>
                </a:r>
                <a:r>
                  <a:rPr lang="it-IT" sz="3000" dirty="0"/>
                  <a:t> the branching </a:t>
                </a:r>
                <a:r>
                  <a:rPr lang="it-IT" sz="3000" dirty="0" smtClean="0"/>
                  <a:t>ratio </a:t>
                </a:r>
                <a:endParaRPr lang="it-IT" sz="30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it-IT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sz="3000" dirty="0" smtClean="0"/>
                  <a:t> </a:t>
                </a:r>
                <a:r>
                  <a:rPr lang="it-IT" sz="3000" dirty="0" err="1" smtClean="0"/>
                  <a:t>is</a:t>
                </a:r>
                <a:r>
                  <a:rPr lang="it-IT" sz="3000" dirty="0" smtClean="0"/>
                  <a:t> the ‘</a:t>
                </a:r>
                <a:r>
                  <a:rPr lang="it-IT" sz="3000" dirty="0" err="1" smtClean="0"/>
                  <a:t>migration</a:t>
                </a:r>
                <a:r>
                  <a:rPr lang="it-IT" sz="3000" dirty="0" smtClean="0"/>
                  <a:t> </a:t>
                </a:r>
                <a:r>
                  <a:rPr lang="it-IT" sz="3000" dirty="0" err="1" smtClean="0"/>
                  <a:t>matrix</a:t>
                </a:r>
                <a:r>
                  <a:rPr lang="it-IT" sz="3000" dirty="0" smtClean="0"/>
                  <a:t>’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3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it-IT" sz="3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3000" dirty="0" smtClean="0"/>
                  <a:t> is the </a:t>
                </a:r>
                <a:r>
                  <a:rPr lang="it-IT" sz="3000" dirty="0" err="1" smtClean="0"/>
                  <a:t>efficiency</a:t>
                </a:r>
                <a:r>
                  <a:rPr lang="it-IT" sz="3000" dirty="0" smtClean="0"/>
                  <a:t> of the </a:t>
                </a:r>
                <a:r>
                  <a:rPr lang="it-IT" sz="3000" dirty="0" err="1" smtClean="0"/>
                  <a:t>selection</a:t>
                </a:r>
                <a:endParaRPr lang="it-IT" sz="3000" dirty="0" smtClean="0"/>
              </a:p>
            </p:txBody>
          </p:sp>
        </mc:Choice>
        <mc:Fallback>
          <p:sp>
            <p:nvSpPr>
              <p:cNvPr id="9" name="Segnaposto contenuto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1600200"/>
                <a:ext cx="9036496" cy="4709120"/>
              </a:xfrm>
              <a:blipFill rotWithShape="1">
                <a:blip r:embed="rId2"/>
                <a:stretch>
                  <a:fillRect l="-810" t="-1036" b="-27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19/03/2013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7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egnaposto contenuto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978080" cy="4572000"/>
              </a:xfrm>
            </p:spPr>
            <p:txBody>
              <a:bodyPr>
                <a:normAutofit/>
              </a:bodyPr>
              <a:lstStyle/>
              <a:p>
                <a:r>
                  <a:rPr lang="it-IT" sz="2400" dirty="0" smtClean="0"/>
                  <a:t>Top-antitop </a:t>
                </a:r>
                <a:r>
                  <a:rPr lang="it-IT" sz="2400" dirty="0" err="1" smtClean="0"/>
                  <a:t>differential</a:t>
                </a:r>
                <a:r>
                  <a:rPr lang="it-IT" sz="2400" dirty="0" smtClean="0"/>
                  <a:t> cross </a:t>
                </a:r>
                <a:r>
                  <a:rPr lang="it-IT" sz="2400" dirty="0" err="1" smtClean="0"/>
                  <a:t>section</a:t>
                </a:r>
                <a:r>
                  <a:rPr lang="it-IT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/>
                              </a:rPr>
                              <m:t>𝑑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it-IT" sz="2400" i="1">
                                <a:latin typeface="Cambria Math"/>
                              </a:rPr>
                              <m:t>𝑑𝑋</m:t>
                            </m:r>
                          </m:den>
                        </m:f>
                      </m:e>
                    </m:d>
                  </m:oMath>
                </a14:m>
                <a:r>
                  <a:rPr lang="it-IT" sz="2400" dirty="0" smtClean="0"/>
                  <a:t> with </a:t>
                </a:r>
                <a:r>
                  <a:rPr lang="it-IT" sz="2400" dirty="0" err="1" smtClean="0"/>
                  <a:t>respect</a:t>
                </a:r>
                <a:r>
                  <a:rPr lang="it-IT" sz="2400" dirty="0" smtClean="0"/>
                  <a:t> to: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𝑋</m:t>
                    </m:r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r>
                      <a:rPr lang="it-IT" sz="20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it-IT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2000" dirty="0" smtClean="0"/>
                  <a:t> </a:t>
                </a:r>
                <a:endParaRPr lang="it-IT" sz="2000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𝑋</m:t>
                    </m:r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it-IT" sz="2000" i="1">
                        <a:latin typeface="Cambria Math"/>
                      </a:rPr>
                      <m:t>(</m:t>
                    </m:r>
                    <m:r>
                      <a:rPr lang="it-IT" sz="2000" i="1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it-IT" sz="2000" i="1">
                        <a:latin typeface="Cambria Math"/>
                      </a:rPr>
                      <m:t>)</m:t>
                    </m:r>
                  </m:oMath>
                </a14:m>
                <a:r>
                  <a:rPr lang="it-IT" sz="200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𝑋</m:t>
                    </m:r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r>
                      <a:rPr lang="it-IT" sz="2000" b="0" i="1" smtClean="0">
                        <a:latin typeface="Cambria Math"/>
                      </a:rPr>
                      <m:t>𝑌</m:t>
                    </m:r>
                    <m:r>
                      <a:rPr lang="it-IT" sz="2000" i="1">
                        <a:latin typeface="Cambria Math"/>
                      </a:rPr>
                      <m:t>(</m:t>
                    </m:r>
                    <m:r>
                      <a:rPr lang="it-IT" sz="2000" i="1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it-IT" sz="2000" i="1">
                        <a:latin typeface="Cambria Math"/>
                      </a:rPr>
                      <m:t>)</m:t>
                    </m:r>
                  </m:oMath>
                </a14:m>
                <a:endParaRPr lang="it-IT" sz="2000" dirty="0" smtClean="0"/>
              </a:p>
              <a:p>
                <a:r>
                  <a:rPr lang="it-IT" sz="2400" i="1" dirty="0"/>
                  <a:t>Absolute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/>
                          </a:rPr>
                          <m:t>𝑑</m:t>
                        </m:r>
                        <m:r>
                          <a:rPr lang="it-IT" sz="2400" i="1"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it-IT" sz="2400" i="1">
                            <a:latin typeface="Cambria Math"/>
                          </a:rPr>
                          <m:t>𝑑𝑋</m:t>
                        </m:r>
                      </m:den>
                    </m:f>
                    <m:r>
                      <a:rPr lang="it-IT" sz="2400" i="1">
                        <a:latin typeface="Cambria Math"/>
                      </a:rPr>
                      <m:t> </m:t>
                    </m:r>
                  </m:oMath>
                </a14:m>
                <a:r>
                  <a:rPr lang="it-IT" sz="2400" i="1" dirty="0"/>
                  <a:t> </a:t>
                </a:r>
                <a:r>
                  <a:rPr lang="it-IT" sz="2400" dirty="0"/>
                  <a:t>and </a:t>
                </a:r>
                <a:r>
                  <a:rPr lang="it-IT" sz="2400" i="1" dirty="0"/>
                  <a:t>relative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400" i="1">
                            <a:latin typeface="Cambria Math"/>
                          </a:rPr>
                          <m:t>𝜎</m:t>
                        </m:r>
                      </m:den>
                    </m:f>
                    <m:f>
                      <m:fPr>
                        <m:ctrlPr>
                          <a:rPr lang="it-IT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/>
                          </a:rPr>
                          <m:t>𝑑</m:t>
                        </m:r>
                        <m:r>
                          <a:rPr lang="it-IT" sz="2400" i="1"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it-IT" sz="2400" i="1">
                            <a:latin typeface="Cambria Math"/>
                          </a:rPr>
                          <m:t>𝑑𝑋</m:t>
                        </m:r>
                      </m:den>
                    </m:f>
                    <m:r>
                      <a:rPr lang="it-IT" sz="2400" i="1">
                        <a:latin typeface="Cambria Math"/>
                      </a:rPr>
                      <m:t> </m:t>
                    </m:r>
                  </m:oMath>
                </a14:m>
                <a:r>
                  <a:rPr lang="it-IT" sz="2400" dirty="0" err="1"/>
                  <a:t>differential</a:t>
                </a:r>
                <a:r>
                  <a:rPr lang="it-IT" sz="2400" dirty="0"/>
                  <a:t> cross </a:t>
                </a:r>
                <a:r>
                  <a:rPr lang="it-IT" sz="2400" dirty="0" err="1"/>
                  <a:t>sections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have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been</a:t>
                </a:r>
                <a:r>
                  <a:rPr lang="it-IT" sz="2400" dirty="0"/>
                  <a:t> </a:t>
                </a:r>
                <a:r>
                  <a:rPr lang="it-IT" sz="2400" dirty="0" err="1"/>
                  <a:t>measured</a:t>
                </a:r>
                <a:r>
                  <a:rPr lang="it-IT" sz="2400" dirty="0"/>
                  <a:t> </a:t>
                </a:r>
                <a:r>
                  <a:rPr lang="it-IT" sz="2400" dirty="0">
                    <a:sym typeface="Wingdings" pitchFamily="2" charset="2"/>
                  </a:rPr>
                  <a:t></a:t>
                </a:r>
                <a:r>
                  <a:rPr lang="it-IT" sz="2400" dirty="0" err="1">
                    <a:sym typeface="Wingdings" pitchFamily="2" charset="2"/>
                  </a:rPr>
                  <a:t>lower</a:t>
                </a:r>
                <a:r>
                  <a:rPr lang="it-IT" sz="2400" dirty="0">
                    <a:sym typeface="Wingdings" pitchFamily="2" charset="2"/>
                  </a:rPr>
                  <a:t> </a:t>
                </a:r>
                <a:r>
                  <a:rPr lang="it-IT" sz="2400" dirty="0" err="1">
                    <a:sym typeface="Wingdings" pitchFamily="2" charset="2"/>
                  </a:rPr>
                  <a:t>systematic</a:t>
                </a:r>
                <a:r>
                  <a:rPr lang="it-IT" sz="2400" dirty="0">
                    <a:sym typeface="Wingdings" pitchFamily="2" charset="2"/>
                  </a:rPr>
                  <a:t> </a:t>
                </a:r>
                <a:r>
                  <a:rPr lang="it-IT" sz="2400" dirty="0" err="1">
                    <a:sym typeface="Wingdings" pitchFamily="2" charset="2"/>
                  </a:rPr>
                  <a:t>uncertainties</a:t>
                </a:r>
                <a:r>
                  <a:rPr lang="it-IT" sz="2400" dirty="0">
                    <a:sym typeface="Wingdings" pitchFamily="2" charset="2"/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400" i="1">
                            <a:latin typeface="Cambria Math"/>
                          </a:rPr>
                          <m:t>𝜎</m:t>
                        </m:r>
                      </m:den>
                    </m:f>
                    <m:f>
                      <m:fPr>
                        <m:ctrlPr>
                          <a:rPr lang="it-IT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/>
                          </a:rPr>
                          <m:t>𝑑</m:t>
                        </m:r>
                        <m:r>
                          <a:rPr lang="it-IT" sz="2400" i="1"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it-IT" sz="2400" i="1">
                            <a:latin typeface="Cambria Math"/>
                          </a:rPr>
                          <m:t>𝑑𝑋</m:t>
                        </m:r>
                      </m:den>
                    </m:f>
                  </m:oMath>
                </a14:m>
                <a:endParaRPr lang="it-IT" sz="2400" dirty="0" smtClean="0"/>
              </a:p>
              <a:p>
                <a:r>
                  <a:rPr lang="it-IT" sz="2400" dirty="0"/>
                  <a:t>Channel under </a:t>
                </a:r>
                <a:r>
                  <a:rPr lang="it-IT" sz="2400" dirty="0" err="1"/>
                  <a:t>study</a:t>
                </a:r>
                <a:r>
                  <a:rPr lang="it-IT" sz="2400" dirty="0"/>
                  <a:t>: ‘</a:t>
                </a:r>
                <a:r>
                  <a:rPr lang="it-IT" sz="2400" dirty="0" err="1"/>
                  <a:t>lepton</a:t>
                </a:r>
                <a:r>
                  <a:rPr lang="it-IT" sz="2400" dirty="0"/>
                  <a:t> plus </a:t>
                </a:r>
                <a:r>
                  <a:rPr lang="it-IT" sz="2400" dirty="0" err="1"/>
                  <a:t>jets</a:t>
                </a:r>
                <a:r>
                  <a:rPr lang="it-IT" sz="2400" dirty="0"/>
                  <a:t>’</a:t>
                </a:r>
              </a:p>
              <a:p>
                <a:pPr lvl="1"/>
                <a:r>
                  <a:rPr lang="it-IT" sz="2000" dirty="0" err="1"/>
                  <a:t>Lepton</a:t>
                </a:r>
                <a:r>
                  <a:rPr lang="it-IT" sz="2000" dirty="0"/>
                  <a:t> can be </a:t>
                </a:r>
                <a:r>
                  <a:rPr lang="it-IT" sz="2000" dirty="0" err="1"/>
                  <a:t>either</a:t>
                </a:r>
                <a:r>
                  <a:rPr lang="it-IT" sz="2000" dirty="0"/>
                  <a:t> an electron or a muon</a:t>
                </a:r>
                <a:endParaRPr lang="it-IT" dirty="0"/>
              </a:p>
              <a:p>
                <a:r>
                  <a:rPr lang="it-IT" sz="2400" dirty="0" smtClean="0"/>
                  <a:t>Analysis </a:t>
                </a:r>
                <a:r>
                  <a:rPr lang="it-IT" sz="2400" dirty="0" err="1"/>
                  <a:t>performed</a:t>
                </a:r>
                <a:r>
                  <a:rPr lang="it-IT" sz="2400" dirty="0"/>
                  <a:t> on data from 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/>
                      </a:rPr>
                      <m:t>𝑝𝑝</m:t>
                    </m:r>
                  </m:oMath>
                </a14:m>
                <a:r>
                  <a:rPr lang="it-IT" sz="2400" dirty="0"/>
                  <a:t> collisions collected by the ATLAS detector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𝑐𝑚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=7</m:t>
                    </m:r>
                  </m:oMath>
                </a14:m>
                <a:r>
                  <a:rPr lang="it-IT" sz="2400" dirty="0"/>
                  <a:t> </a:t>
                </a:r>
                <a:r>
                  <a:rPr lang="it-IT" sz="2400" dirty="0" err="1"/>
                  <a:t>TeV</a:t>
                </a:r>
                <a:r>
                  <a:rPr lang="it-IT" sz="2400" dirty="0"/>
                  <a:t>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it-IT" sz="2400" i="1">
                            <a:latin typeface="Cambria Math"/>
                          </a:rPr>
                          <m:t>𝐿𝑑𝑡</m:t>
                        </m:r>
                      </m:e>
                    </m:nary>
                    <m:r>
                      <a:rPr lang="it-IT" sz="2400" i="1">
                        <a:latin typeface="Cambria Math"/>
                      </a:rPr>
                      <m:t>=4,7</m:t>
                    </m:r>
                    <m:sSup>
                      <m:sSupPr>
                        <m:ctrlPr>
                          <a:rPr lang="it-IT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2400">
                            <a:latin typeface="Cambria Math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it-IT" sz="2400"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it-IT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it-IT" sz="2400" dirty="0" smtClean="0"/>
              </a:p>
              <a:p>
                <a:endParaRPr lang="it-IT" sz="2400" dirty="0"/>
              </a:p>
            </p:txBody>
          </p:sp>
        </mc:Choice>
        <mc:Fallback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978080" cy="4572000"/>
              </a:xfrm>
              <a:blipFill rotWithShape="1">
                <a:blip r:embed="rId2"/>
                <a:stretch>
                  <a:fillRect l="-535" b="-21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7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3" y="1052736"/>
            <a:ext cx="7111999" cy="4572000"/>
          </a:xfrm>
        </p:spPr>
      </p:pic>
      <p:sp>
        <p:nvSpPr>
          <p:cNvPr id="8" name="CasellaDiTesto 7"/>
          <p:cNvSpPr txBox="1"/>
          <p:nvPr/>
        </p:nvSpPr>
        <p:spPr>
          <a:xfrm>
            <a:off x="6439614" y="4512387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Inner detector</a:t>
            </a:r>
            <a:endParaRPr lang="it-IT" sz="2000" dirty="0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5038836" y="3231922"/>
            <a:ext cx="2091031" cy="128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038835" y="485674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Solenoid</a:t>
            </a:r>
            <a:r>
              <a:rPr lang="it-IT" sz="2000" dirty="0" smtClean="0"/>
              <a:t> </a:t>
            </a:r>
            <a:r>
              <a:rPr lang="it-IT" sz="2000" dirty="0" err="1" smtClean="0"/>
              <a:t>magnet</a:t>
            </a:r>
            <a:endParaRPr lang="it-IT" sz="2000" dirty="0"/>
          </a:p>
        </p:txBody>
      </p:sp>
      <p:cxnSp>
        <p:nvCxnSpPr>
          <p:cNvPr id="14" name="Connettore 2 13"/>
          <p:cNvCxnSpPr>
            <a:stCxn id="12" idx="0"/>
          </p:cNvCxnSpPr>
          <p:nvPr/>
        </p:nvCxnSpPr>
        <p:spPr>
          <a:xfrm flipH="1" flipV="1">
            <a:off x="4822811" y="3231922"/>
            <a:ext cx="1077799" cy="1624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163936" y="124180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Calorimeters</a:t>
            </a:r>
            <a:endParaRPr lang="it-IT" sz="2000" dirty="0"/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5470883" y="1513022"/>
            <a:ext cx="1368152" cy="1430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5686907" y="1513022"/>
            <a:ext cx="1152128" cy="1862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166627" y="506205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Toroid</a:t>
            </a:r>
            <a:r>
              <a:rPr lang="it-IT" sz="2000" dirty="0" smtClean="0"/>
              <a:t> </a:t>
            </a:r>
            <a:r>
              <a:rPr lang="it-IT" sz="2000" dirty="0" err="1" smtClean="0"/>
              <a:t>magnet</a:t>
            </a:r>
            <a:endParaRPr lang="it-IT" sz="2000" dirty="0"/>
          </a:p>
        </p:txBody>
      </p:sp>
      <p:cxnSp>
        <p:nvCxnSpPr>
          <p:cNvPr id="23" name="Connettore 2 22"/>
          <p:cNvCxnSpPr>
            <a:stCxn id="21" idx="0"/>
          </p:cNvCxnSpPr>
          <p:nvPr/>
        </p:nvCxnSpPr>
        <p:spPr>
          <a:xfrm flipV="1">
            <a:off x="3994719" y="4168026"/>
            <a:ext cx="612068" cy="894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21" idx="0"/>
          </p:cNvCxnSpPr>
          <p:nvPr/>
        </p:nvCxnSpPr>
        <p:spPr>
          <a:xfrm flipV="1">
            <a:off x="3994719" y="2635853"/>
            <a:ext cx="0" cy="2426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634679" y="11967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Muon detectors</a:t>
            </a:r>
            <a:endParaRPr lang="it-IT" sz="2000" dirty="0"/>
          </a:p>
        </p:txBody>
      </p:sp>
      <p:cxnSp>
        <p:nvCxnSpPr>
          <p:cNvPr id="28" name="Connettore 2 27"/>
          <p:cNvCxnSpPr>
            <a:stCxn id="26" idx="2"/>
          </p:cNvCxnSpPr>
          <p:nvPr/>
        </p:nvCxnSpPr>
        <p:spPr>
          <a:xfrm flipH="1">
            <a:off x="4282751" y="1596862"/>
            <a:ext cx="324036" cy="453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26" idx="2"/>
          </p:cNvCxnSpPr>
          <p:nvPr/>
        </p:nvCxnSpPr>
        <p:spPr>
          <a:xfrm flipH="1">
            <a:off x="2590563" y="1596862"/>
            <a:ext cx="2016224" cy="991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ATLAS detector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8</a:t>
            </a:fld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/>
              <p:cNvSpPr txBox="1"/>
              <p:nvPr/>
            </p:nvSpPr>
            <p:spPr>
              <a:xfrm>
                <a:off x="611560" y="5550331"/>
                <a:ext cx="8481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0" dirty="0" smtClean="0"/>
                  <a:t>The </a:t>
                </a:r>
                <a:r>
                  <a:rPr lang="it-IT" sz="2400" b="0" dirty="0" err="1" smtClean="0"/>
                  <a:t>reconstruction</a:t>
                </a:r>
                <a:r>
                  <a:rPr lang="it-IT" sz="2400" b="0" dirty="0" smtClean="0"/>
                  <a:t> of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it-IT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sz="2400" dirty="0" smtClean="0"/>
                  <a:t> pairs in the </a:t>
                </a:r>
                <a:r>
                  <a:rPr lang="it-IT" sz="2400" dirty="0" err="1" smtClean="0"/>
                  <a:t>semileptonic</a:t>
                </a:r>
                <a:r>
                  <a:rPr lang="it-IT" sz="2400" dirty="0" smtClean="0"/>
                  <a:t> channel </a:t>
                </a:r>
                <a:r>
                  <a:rPr lang="it-IT" sz="2400" dirty="0" err="1" smtClean="0"/>
                  <a:t>relies</a:t>
                </a:r>
                <a:r>
                  <a:rPr lang="it-IT" sz="2400" dirty="0" smtClean="0"/>
                  <a:t> on the information from </a:t>
                </a:r>
                <a:r>
                  <a:rPr lang="it-IT" sz="2400" dirty="0" err="1" smtClean="0"/>
                  <a:t>all</a:t>
                </a:r>
                <a:r>
                  <a:rPr lang="it-IT" sz="2400" dirty="0" smtClean="0"/>
                  <a:t> ATLAS </a:t>
                </a:r>
                <a:r>
                  <a:rPr lang="it-IT" sz="2400" dirty="0" err="1" smtClean="0"/>
                  <a:t>subsystems</a:t>
                </a:r>
                <a:endParaRPr lang="it-IT" sz="2400" dirty="0"/>
              </a:p>
            </p:txBody>
          </p:sp>
        </mc:Choice>
        <mc:Fallback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50331"/>
                <a:ext cx="848179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78" t="-5109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7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624408" y="188640"/>
                <a:ext cx="7620000" cy="1143000"/>
              </a:xfrm>
            </p:spPr>
            <p:txBody>
              <a:bodyPr/>
              <a:lstStyle/>
              <a:p>
                <a:r>
                  <a:rPr lang="it-IT" dirty="0" smtClean="0"/>
                  <a:t>Typical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→</m:t>
                    </m:r>
                    <m:r>
                      <a:rPr lang="it-IT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it-IT" dirty="0" smtClean="0"/>
                  <a:t>+</a:t>
                </a:r>
                <a:r>
                  <a:rPr lang="it-IT" dirty="0" err="1" smtClean="0"/>
                  <a:t>jets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event</a:t>
                </a:r>
                <a:endParaRPr lang="it-IT" dirty="0"/>
              </a:p>
            </p:txBody>
          </p:sp>
        </mc:Choice>
        <mc:Fallback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4408" y="188640"/>
                <a:ext cx="7620000" cy="1143000"/>
              </a:xfrm>
              <a:blipFill rotWithShape="1">
                <a:blip r:embed="rId2"/>
                <a:stretch>
                  <a:fillRect l="-2800" b="-192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537-0350-4DDA-92BD-937D6D9BEAE7}" type="datetime1">
              <a:rPr lang="it-IT" smtClean="0"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Marino Romano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DBB5-2E7C-4449-B706-4060854E2DBF}" type="slidenum">
              <a:rPr lang="it-IT" smtClean="0"/>
              <a:t>9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58"/>
          <a:stretch/>
        </p:blipFill>
        <p:spPr>
          <a:xfrm>
            <a:off x="167207" y="1403902"/>
            <a:ext cx="4764833" cy="4776306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36439"/>
            <a:ext cx="3672408" cy="24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0" t="33023" b="34884"/>
          <a:stretch/>
        </p:blipFill>
        <p:spPr>
          <a:xfrm>
            <a:off x="4954622" y="1412776"/>
            <a:ext cx="2497698" cy="249168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452320" y="164157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vertex</a:t>
            </a:r>
            <a:r>
              <a:rPr lang="it-IT" dirty="0" smtClean="0"/>
              <a:t> from b-jet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97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3481</TotalTime>
  <Words>3548</Words>
  <Application>Microsoft Office PowerPoint</Application>
  <PresentationFormat>Presentazione su schermo (4:3)</PresentationFormat>
  <Paragraphs>603</Paragraphs>
  <Slides>62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3" baseType="lpstr">
      <vt:lpstr>Universo</vt:lpstr>
      <vt:lpstr>Measurement of the differential cross section of tt ̅ pairs in pp collisions at √s=7 TeV with the ATLAS detector at the LHC</vt:lpstr>
      <vt:lpstr>Outline</vt:lpstr>
      <vt:lpstr>The Top Quark – Basics</vt:lpstr>
      <vt:lpstr>The Top Quark – Production mechanisms</vt:lpstr>
      <vt:lpstr>The Top Quark – Decay channels</vt:lpstr>
      <vt:lpstr>The Top Quark - Why do we care?</vt:lpstr>
      <vt:lpstr>What we measure</vt:lpstr>
      <vt:lpstr>The ATLAS detector</vt:lpstr>
      <vt:lpstr>Typical tt ̅→e+jets event</vt:lpstr>
      <vt:lpstr>Data samples</vt:lpstr>
      <vt:lpstr>Standad Model predictions</vt:lpstr>
      <vt:lpstr>Event selection</vt:lpstr>
      <vt:lpstr>Systematic uncertainties</vt:lpstr>
      <vt:lpstr>Data/Prediction Yields</vt:lpstr>
      <vt:lpstr>Data/Prediction Control Plots</vt:lpstr>
      <vt:lpstr>Reconstruction of the tt system</vt:lpstr>
      <vt:lpstr>Fit likelihood distribution</vt:lpstr>
      <vt:lpstr>Results</vt:lpstr>
      <vt:lpstr>Reconstructed spectra</vt:lpstr>
      <vt:lpstr>From the detector-level spectra to the cross section measurement</vt:lpstr>
      <vt:lpstr>The migration matrix M_ij </vt:lpstr>
      <vt:lpstr>The efficiency ϵ_j</vt:lpstr>
      <vt:lpstr>Unfolding</vt:lpstr>
      <vt:lpstr>Results: Unfolded spectra</vt:lpstr>
      <vt:lpstr>Results: Unfolded spectra</vt:lpstr>
      <vt:lpstr>Conclusions &amp; outlook</vt:lpstr>
      <vt:lpstr>Backup</vt:lpstr>
      <vt:lpstr>Results: measured cross sections</vt:lpstr>
      <vt:lpstr>Results: Unfolded spectra</vt:lpstr>
      <vt:lpstr>Results: Unfolded spectra</vt:lpstr>
      <vt:lpstr>Full cutflow</vt:lpstr>
      <vt:lpstr>Efficiency: alpgen vs mcatnlo</vt:lpstr>
      <vt:lpstr>Efficiency: all samples</vt:lpstr>
      <vt:lpstr>Presentazione standard di PowerPoint</vt:lpstr>
      <vt:lpstr>Event selection – Control Plots</vt:lpstr>
      <vt:lpstr>Reconstruction of the tt system</vt:lpstr>
      <vt:lpstr>Presentazione standard di PowerPoint</vt:lpstr>
      <vt:lpstr>KLFitter: transfer functions</vt:lpstr>
      <vt:lpstr>Likelihood cut: efficiency</vt:lpstr>
      <vt:lpstr>Likelihood cut: resolutions</vt:lpstr>
      <vt:lpstr>Some checks</vt:lpstr>
      <vt:lpstr>Pt binning</vt:lpstr>
      <vt:lpstr>Some checks</vt:lpstr>
      <vt:lpstr>Pt binning</vt:lpstr>
      <vt:lpstr>Pt binning, response matrix</vt:lpstr>
      <vt:lpstr>Stress tests</vt:lpstr>
      <vt:lpstr>Distributions after cuts (1)</vt:lpstr>
      <vt:lpstr>Unfolded &amp; generated spectra</vt:lpstr>
      <vt:lpstr>Unfolded &amp; generated spectra</vt:lpstr>
      <vt:lpstr>Unfolding: Migration Matrices (Mass)</vt:lpstr>
      <vt:lpstr>Unfolding: Migration Matrices (Pt)</vt:lpstr>
      <vt:lpstr>Unfolding: Migration Matrices (Rapidity)</vt:lpstr>
      <vt:lpstr>Unfolding: Efficiencies (Mass)</vt:lpstr>
      <vt:lpstr>Unfolding: Efficiencies (Pt)</vt:lpstr>
      <vt:lpstr>Unfolding: Efficiencies (Rapidity)</vt:lpstr>
      <vt:lpstr>Event selection – Discrimination power</vt:lpstr>
      <vt:lpstr>Reconstructed tt ̅ spectra</vt:lpstr>
      <vt:lpstr>Reconstructed tt ̅ spectra</vt:lpstr>
      <vt:lpstr>Reconstructed tt ̅ spectra</vt:lpstr>
      <vt:lpstr>1/σ  dσ/(dp_(T,tt) ), PS dependence</vt:lpstr>
      <vt:lpstr>The Top Quark – Decay channels</vt:lpstr>
      <vt:lpstr>From the detector-level spectra to the cross section measurement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differential cross section of tt ̅ pairs in pp collisions at √s=7 TeV with the ATLAS detector at the LHC</dc:title>
  <dc:creator>Marino Romano</dc:creator>
  <cp:lastModifiedBy>Marino Romano</cp:lastModifiedBy>
  <cp:revision>131</cp:revision>
  <cp:lastPrinted>2013-03-18T13:05:30Z</cp:lastPrinted>
  <dcterms:created xsi:type="dcterms:W3CDTF">2013-03-12T10:33:19Z</dcterms:created>
  <dcterms:modified xsi:type="dcterms:W3CDTF">2013-03-19T22:38:54Z</dcterms:modified>
</cp:coreProperties>
</file>