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70" r:id="rId3"/>
    <p:sldId id="268" r:id="rId4"/>
    <p:sldId id="269" r:id="rId5"/>
    <p:sldId id="271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788" autoAdjust="0"/>
  </p:normalViewPr>
  <p:slideViewPr>
    <p:cSldViewPr snapToGrid="0" snapToObjects="1">
      <p:cViewPr varScale="1">
        <p:scale>
          <a:sx n="75" d="100"/>
          <a:sy n="75" d="100"/>
        </p:scale>
        <p:origin x="-8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9005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2353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8517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6779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2709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7260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0886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33655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868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9570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98974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F82BC-2544-2041-BE1C-FD96C729129C}" type="datetimeFigureOut">
              <a:rPr lang="it-IT" smtClean="0"/>
              <a:t>1/17/13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2D1FA3-ADA7-7E45-A601-B058226C3518}" type="slidenum">
              <a:rPr lang="it-IT" smtClean="0"/>
              <a:t>‹n.›</a:t>
            </a:fld>
            <a:endParaRPr lang="it-IT"/>
          </a:p>
        </p:txBody>
      </p:sp>
      <p:sp>
        <p:nvSpPr>
          <p:cNvPr id="7" name="CasellaDiTesto 6"/>
          <p:cNvSpPr txBox="1"/>
          <p:nvPr userDrawn="1"/>
        </p:nvSpPr>
        <p:spPr>
          <a:xfrm>
            <a:off x="0" y="6488668"/>
            <a:ext cx="9144000" cy="369332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it-IT" b="1" baseline="0" dirty="0" err="1" smtClean="0">
                <a:solidFill>
                  <a:schemeClr val="bg1"/>
                </a:solidFill>
              </a:rPr>
              <a:t>Calibration</a:t>
            </a:r>
            <a:r>
              <a:rPr lang="it-IT" b="1" baseline="0" dirty="0" smtClean="0">
                <a:solidFill>
                  <a:schemeClr val="bg1"/>
                </a:solidFill>
              </a:rPr>
              <a:t> </a:t>
            </a:r>
            <a:r>
              <a:rPr lang="it-IT" b="1" baseline="0" dirty="0" err="1" smtClean="0">
                <a:solidFill>
                  <a:schemeClr val="bg1"/>
                </a:solidFill>
              </a:rPr>
              <a:t>Instrumentation</a:t>
            </a:r>
            <a:r>
              <a:rPr lang="it-IT" b="1" baseline="0" dirty="0" smtClean="0">
                <a:solidFill>
                  <a:schemeClr val="bg1"/>
                </a:solidFill>
              </a:rPr>
              <a:t> </a:t>
            </a:r>
            <a:r>
              <a:rPr lang="it-IT" b="1" baseline="0" dirty="0" smtClean="0">
                <a:solidFill>
                  <a:schemeClr val="bg1"/>
                </a:solidFill>
              </a:rPr>
              <a:t>in </a:t>
            </a:r>
            <a:r>
              <a:rPr lang="it-IT" b="1" baseline="0" dirty="0" err="1" smtClean="0">
                <a:solidFill>
                  <a:schemeClr val="bg1"/>
                </a:solidFill>
              </a:rPr>
              <a:t>Phase</a:t>
            </a:r>
            <a:r>
              <a:rPr lang="it-IT" b="1" baseline="0" dirty="0" smtClean="0">
                <a:solidFill>
                  <a:schemeClr val="bg1"/>
                </a:solidFill>
              </a:rPr>
              <a:t> </a:t>
            </a:r>
            <a:r>
              <a:rPr lang="it-IT" b="1" baseline="0" dirty="0" smtClean="0">
                <a:solidFill>
                  <a:schemeClr val="bg1"/>
                </a:solidFill>
              </a:rPr>
              <a:t>3</a:t>
            </a:r>
            <a:r>
              <a:rPr lang="it-IT" b="1" dirty="0" smtClean="0">
                <a:solidFill>
                  <a:schemeClr val="bg1"/>
                </a:solidFill>
              </a:rPr>
              <a:t>					</a:t>
            </a:r>
            <a:r>
              <a:rPr lang="it-IT" b="1" dirty="0" smtClean="0">
                <a:solidFill>
                  <a:schemeClr val="bg1"/>
                </a:solidFill>
              </a:rPr>
              <a:t>G</a:t>
            </a:r>
            <a:r>
              <a:rPr lang="it-IT" b="1" dirty="0" smtClean="0">
                <a:solidFill>
                  <a:schemeClr val="bg1"/>
                </a:solidFill>
              </a:rPr>
              <a:t>.</a:t>
            </a:r>
            <a:r>
              <a:rPr lang="it-IT" b="1" baseline="0" dirty="0" smtClean="0">
                <a:solidFill>
                  <a:schemeClr val="bg1"/>
                </a:solidFill>
              </a:rPr>
              <a:t> Riccobene </a:t>
            </a:r>
            <a:r>
              <a:rPr lang="it-IT" b="1" baseline="0" dirty="0" err="1" smtClean="0">
                <a:solidFill>
                  <a:schemeClr val="bg1"/>
                </a:solidFill>
              </a:rPr>
              <a:t>Jan</a:t>
            </a:r>
            <a:r>
              <a:rPr lang="it-IT" b="1" dirty="0" smtClean="0">
                <a:solidFill>
                  <a:schemeClr val="bg1"/>
                </a:solidFill>
              </a:rPr>
              <a:t>    </a:t>
            </a:r>
            <a:r>
              <a:rPr lang="it-IT" b="1" dirty="0" smtClean="0">
                <a:solidFill>
                  <a:schemeClr val="bg1"/>
                </a:solidFill>
              </a:rPr>
              <a:t>1</a:t>
            </a:r>
            <a:r>
              <a:rPr lang="it-IT" b="1" baseline="0" dirty="0" smtClean="0">
                <a:solidFill>
                  <a:schemeClr val="bg1"/>
                </a:solidFill>
              </a:rPr>
              <a:t>7, </a:t>
            </a:r>
            <a:r>
              <a:rPr lang="it-IT" b="1" baseline="0" dirty="0" smtClean="0">
                <a:solidFill>
                  <a:schemeClr val="bg1"/>
                </a:solidFill>
              </a:rPr>
              <a:t>2013</a:t>
            </a:r>
            <a:r>
              <a:rPr lang="it-IT" b="1" dirty="0" smtClean="0">
                <a:solidFill>
                  <a:schemeClr val="bg1"/>
                </a:solidFill>
              </a:rPr>
              <a:t> </a:t>
            </a:r>
            <a:endParaRPr lang="it-IT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32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5" y="23403"/>
            <a:ext cx="9001125" cy="5909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Positioning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system</a:t>
            </a:r>
            <a:r>
              <a:rPr lang="it-IT" b="1" dirty="0" smtClean="0">
                <a:solidFill>
                  <a:srgbClr val="FF0000"/>
                </a:solidFill>
              </a:rPr>
              <a:t> Hardware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6600"/>
              </a:solidFill>
            </a:endParaRPr>
          </a:p>
          <a:p>
            <a:r>
              <a:rPr lang="it-IT" b="1" dirty="0" smtClean="0">
                <a:solidFill>
                  <a:schemeClr val="tx2"/>
                </a:solidFill>
              </a:rPr>
              <a:t>2 </a:t>
            </a:r>
            <a:r>
              <a:rPr lang="it-IT" b="1" dirty="0" err="1">
                <a:solidFill>
                  <a:schemeClr val="tx2"/>
                </a:solidFill>
              </a:rPr>
              <a:t>h</a:t>
            </a:r>
            <a:r>
              <a:rPr lang="it-IT" b="1" dirty="0" err="1" smtClean="0">
                <a:solidFill>
                  <a:schemeClr val="tx2"/>
                </a:solidFill>
              </a:rPr>
              <a:t>ydrophones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>
                <a:solidFill>
                  <a:schemeClr val="tx2"/>
                </a:solidFill>
              </a:rPr>
              <a:t>x</a:t>
            </a:r>
            <a:r>
              <a:rPr lang="it-IT" b="1" dirty="0" smtClean="0">
                <a:solidFill>
                  <a:schemeClr val="tx2"/>
                </a:solidFill>
              </a:rPr>
              <a:t> (14 + 1 </a:t>
            </a:r>
            <a:r>
              <a:rPr lang="it-IT" b="1" dirty="0" err="1" smtClean="0">
                <a:solidFill>
                  <a:schemeClr val="tx2"/>
                </a:solidFill>
              </a:rPr>
              <a:t>floors</a:t>
            </a:r>
            <a:r>
              <a:rPr lang="it-IT" b="1" dirty="0" smtClean="0">
                <a:solidFill>
                  <a:schemeClr val="tx2"/>
                </a:solidFill>
              </a:rPr>
              <a:t>) = </a:t>
            </a:r>
            <a:r>
              <a:rPr lang="it-IT" b="1" dirty="0" smtClean="0">
                <a:solidFill>
                  <a:schemeClr val="tx2"/>
                </a:solidFill>
              </a:rPr>
              <a:t> 30 x 9 </a:t>
            </a:r>
            <a:r>
              <a:rPr lang="it-IT" b="1" dirty="0" err="1" smtClean="0">
                <a:solidFill>
                  <a:schemeClr val="tx2"/>
                </a:solidFill>
              </a:rPr>
              <a:t>towers</a:t>
            </a:r>
            <a:r>
              <a:rPr lang="it-IT" b="1" dirty="0" smtClean="0">
                <a:solidFill>
                  <a:schemeClr val="tx2"/>
                </a:solidFill>
              </a:rPr>
              <a:t> = 270 </a:t>
            </a:r>
            <a:r>
              <a:rPr lang="it-IT" b="1" dirty="0" err="1">
                <a:solidFill>
                  <a:schemeClr val="tx2"/>
                </a:solidFill>
              </a:rPr>
              <a:t>h</a:t>
            </a:r>
            <a:r>
              <a:rPr lang="it-IT" b="1" dirty="0" err="1" smtClean="0">
                <a:solidFill>
                  <a:schemeClr val="tx2"/>
                </a:solidFill>
              </a:rPr>
              <a:t>ydrophones</a:t>
            </a:r>
            <a:endParaRPr lang="it-IT" b="1" dirty="0" smtClean="0">
              <a:solidFill>
                <a:schemeClr val="tx2"/>
              </a:solidFill>
            </a:endParaRPr>
          </a:p>
          <a:p>
            <a:endParaRPr lang="it-IT" b="1" dirty="0" smtClean="0">
              <a:solidFill>
                <a:schemeClr val="tx2"/>
              </a:solidFill>
            </a:endParaRPr>
          </a:p>
          <a:p>
            <a:pPr marL="342900" indent="-342900">
              <a:buAutoNum type="arabicPlain"/>
            </a:pPr>
            <a:r>
              <a:rPr lang="it-IT" b="1" dirty="0" smtClean="0">
                <a:solidFill>
                  <a:schemeClr val="tx2"/>
                </a:solidFill>
              </a:rPr>
              <a:t>LBL </a:t>
            </a:r>
            <a:r>
              <a:rPr lang="it-IT" b="1" dirty="0" err="1" smtClean="0">
                <a:solidFill>
                  <a:schemeClr val="tx2"/>
                </a:solidFill>
              </a:rPr>
              <a:t>transmitter</a:t>
            </a:r>
            <a:r>
              <a:rPr lang="it-IT" b="1" dirty="0" smtClean="0">
                <a:solidFill>
                  <a:schemeClr val="tx2"/>
                </a:solidFill>
              </a:rPr>
              <a:t> x 1 </a:t>
            </a:r>
            <a:r>
              <a:rPr lang="it-IT" b="1" dirty="0" err="1" smtClean="0">
                <a:solidFill>
                  <a:schemeClr val="tx2"/>
                </a:solidFill>
              </a:rPr>
              <a:t>floor</a:t>
            </a:r>
            <a:r>
              <a:rPr lang="it-IT" b="1" dirty="0" smtClean="0">
                <a:solidFill>
                  <a:schemeClr val="tx2"/>
                </a:solidFill>
              </a:rPr>
              <a:t> x 9 </a:t>
            </a:r>
            <a:r>
              <a:rPr lang="it-IT" b="1" dirty="0" err="1" smtClean="0">
                <a:solidFill>
                  <a:schemeClr val="tx2"/>
                </a:solidFill>
              </a:rPr>
              <a:t>towers</a:t>
            </a:r>
            <a:r>
              <a:rPr lang="it-IT" b="1" dirty="0" smtClean="0">
                <a:solidFill>
                  <a:schemeClr val="tx2"/>
                </a:solidFill>
              </a:rPr>
              <a:t> = 9 </a:t>
            </a:r>
            <a:r>
              <a:rPr lang="it-IT" b="1" dirty="0" err="1" smtClean="0">
                <a:solidFill>
                  <a:schemeClr val="tx2"/>
                </a:solidFill>
              </a:rPr>
              <a:t>transmitters</a:t>
            </a:r>
            <a:endParaRPr lang="it-IT" b="1" dirty="0" smtClean="0">
              <a:solidFill>
                <a:schemeClr val="tx2"/>
              </a:solidFill>
            </a:endParaRPr>
          </a:p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err="1" smtClean="0">
                <a:solidFill>
                  <a:schemeClr val="tx2"/>
                </a:solidFill>
              </a:rPr>
              <a:t>Proposed</a:t>
            </a:r>
            <a:r>
              <a:rPr lang="it-IT" b="1" dirty="0" smtClean="0">
                <a:solidFill>
                  <a:schemeClr val="tx2"/>
                </a:solidFill>
              </a:rPr>
              <a:t> Lay-out  --- (Digital </a:t>
            </a:r>
            <a:r>
              <a:rPr lang="it-IT" b="1" dirty="0" err="1" smtClean="0">
                <a:solidFill>
                  <a:schemeClr val="tx2"/>
                </a:solidFill>
              </a:rPr>
              <a:t>hydrophones</a:t>
            </a:r>
            <a:r>
              <a:rPr lang="it-IT" b="1" dirty="0" smtClean="0">
                <a:solidFill>
                  <a:schemeClr val="tx2"/>
                </a:solidFill>
              </a:rPr>
              <a:t>)</a:t>
            </a:r>
          </a:p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	</a:t>
            </a:r>
            <a:r>
              <a:rPr lang="it-IT" b="1" dirty="0" smtClean="0">
                <a:solidFill>
                  <a:schemeClr val="tx2"/>
                </a:solidFill>
              </a:rPr>
              <a:t>“</a:t>
            </a:r>
            <a:r>
              <a:rPr lang="it-IT" b="1" dirty="0" err="1" smtClean="0">
                <a:solidFill>
                  <a:schemeClr val="tx2"/>
                </a:solidFill>
              </a:rPr>
              <a:t>Positioning</a:t>
            </a:r>
            <a:r>
              <a:rPr lang="it-IT" b="1" dirty="0" smtClean="0">
                <a:solidFill>
                  <a:schemeClr val="tx2"/>
                </a:solidFill>
              </a:rPr>
              <a:t>” (</a:t>
            </a:r>
            <a:r>
              <a:rPr lang="it-IT" b="1" dirty="0" err="1" smtClean="0">
                <a:solidFill>
                  <a:schemeClr val="tx2"/>
                </a:solidFill>
              </a:rPr>
              <a:t>low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cost</a:t>
            </a:r>
            <a:r>
              <a:rPr lang="it-IT" b="1" dirty="0" smtClean="0">
                <a:solidFill>
                  <a:schemeClr val="tx2"/>
                </a:solidFill>
              </a:rPr>
              <a:t> – 800 €) </a:t>
            </a:r>
            <a:r>
              <a:rPr lang="it-IT" b="1" dirty="0" err="1" smtClean="0">
                <a:solidFill>
                  <a:schemeClr val="tx2"/>
                </a:solidFill>
              </a:rPr>
              <a:t>hydrophones</a:t>
            </a:r>
            <a:r>
              <a:rPr lang="it-IT" b="1" dirty="0" smtClean="0">
                <a:solidFill>
                  <a:schemeClr val="tx2"/>
                </a:solidFill>
              </a:rPr>
              <a:t> on 13 </a:t>
            </a:r>
            <a:r>
              <a:rPr lang="it-IT" b="1" dirty="0" err="1" smtClean="0">
                <a:solidFill>
                  <a:schemeClr val="tx2"/>
                </a:solidFill>
              </a:rPr>
              <a:t>floors</a:t>
            </a:r>
            <a:r>
              <a:rPr lang="it-IT" b="1" dirty="0" smtClean="0">
                <a:solidFill>
                  <a:schemeClr val="tx2"/>
                </a:solidFill>
              </a:rPr>
              <a:t> =  </a:t>
            </a:r>
            <a:r>
              <a:rPr lang="it-IT" b="1" dirty="0" smtClean="0">
                <a:solidFill>
                  <a:srgbClr val="FF0000"/>
                </a:solidFill>
              </a:rPr>
              <a:t>187 k€</a:t>
            </a:r>
          </a:p>
          <a:p>
            <a:r>
              <a:rPr lang="it-IT" b="1" dirty="0">
                <a:solidFill>
                  <a:schemeClr val="tx2"/>
                </a:solidFill>
              </a:rPr>
              <a:t>	</a:t>
            </a:r>
            <a:r>
              <a:rPr lang="it-IT" b="1" dirty="0" smtClean="0">
                <a:solidFill>
                  <a:schemeClr val="tx2"/>
                </a:solidFill>
              </a:rPr>
              <a:t>“</a:t>
            </a:r>
            <a:r>
              <a:rPr lang="it-IT" b="1" dirty="0" err="1" smtClean="0">
                <a:solidFill>
                  <a:schemeClr val="tx2"/>
                </a:solidFill>
              </a:rPr>
              <a:t>Scientific</a:t>
            </a:r>
            <a:r>
              <a:rPr lang="it-IT" b="1" dirty="0" smtClean="0">
                <a:solidFill>
                  <a:schemeClr val="tx2"/>
                </a:solidFill>
              </a:rPr>
              <a:t>” (2000 €) </a:t>
            </a:r>
            <a:r>
              <a:rPr lang="it-IT" b="1" dirty="0" err="1">
                <a:solidFill>
                  <a:schemeClr val="tx2"/>
                </a:solidFill>
              </a:rPr>
              <a:t>hydrophones</a:t>
            </a:r>
            <a:r>
              <a:rPr lang="it-IT" b="1" dirty="0">
                <a:solidFill>
                  <a:schemeClr val="tx2"/>
                </a:solidFill>
              </a:rPr>
              <a:t> on 2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floors</a:t>
            </a:r>
            <a:r>
              <a:rPr lang="it-IT" b="1" dirty="0" smtClean="0">
                <a:solidFill>
                  <a:schemeClr val="tx2"/>
                </a:solidFill>
              </a:rPr>
              <a:t> = </a:t>
            </a:r>
            <a:r>
              <a:rPr lang="it-IT" b="1" dirty="0" smtClean="0">
                <a:solidFill>
                  <a:srgbClr val="FF0000"/>
                </a:solidFill>
              </a:rPr>
              <a:t>36 k€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chemeClr val="tx2"/>
                </a:solidFill>
              </a:rPr>
              <a:t>		(</a:t>
            </a:r>
            <a:r>
              <a:rPr lang="it-IT" b="1" dirty="0" err="1" smtClean="0">
                <a:solidFill>
                  <a:schemeClr val="tx2"/>
                </a:solidFill>
              </a:rPr>
              <a:t>including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cables</a:t>
            </a:r>
            <a:r>
              <a:rPr lang="it-IT" b="1" dirty="0" smtClean="0">
                <a:solidFill>
                  <a:schemeClr val="tx2"/>
                </a:solidFill>
              </a:rPr>
              <a:t> and </a:t>
            </a:r>
            <a:r>
              <a:rPr lang="it-IT" b="1" dirty="0" err="1" smtClean="0">
                <a:solidFill>
                  <a:schemeClr val="tx2"/>
                </a:solidFill>
              </a:rPr>
              <a:t>connectors</a:t>
            </a:r>
            <a:r>
              <a:rPr lang="it-IT" b="1" dirty="0" smtClean="0">
                <a:solidFill>
                  <a:schemeClr val="tx2"/>
                </a:solidFill>
              </a:rPr>
              <a:t>)</a:t>
            </a:r>
          </a:p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smtClean="0">
                <a:solidFill>
                  <a:schemeClr val="tx2"/>
                </a:solidFill>
              </a:rPr>
              <a:t>	“</a:t>
            </a:r>
            <a:r>
              <a:rPr lang="it-IT" b="1" dirty="0" err="1" smtClean="0">
                <a:solidFill>
                  <a:schemeClr val="tx2"/>
                </a:solidFill>
              </a:rPr>
              <a:t>Positioning</a:t>
            </a:r>
            <a:r>
              <a:rPr lang="it-IT" b="1" dirty="0" smtClean="0">
                <a:solidFill>
                  <a:schemeClr val="tx2"/>
                </a:solidFill>
              </a:rPr>
              <a:t>” </a:t>
            </a:r>
            <a:r>
              <a:rPr lang="it-IT" b="1" dirty="0" err="1">
                <a:solidFill>
                  <a:schemeClr val="tx2"/>
                </a:solidFill>
              </a:rPr>
              <a:t>p</a:t>
            </a:r>
            <a:r>
              <a:rPr lang="it-IT" b="1" dirty="0" err="1" smtClean="0">
                <a:solidFill>
                  <a:schemeClr val="tx2"/>
                </a:solidFill>
              </a:rPr>
              <a:t>reamplified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hydrophones</a:t>
            </a:r>
            <a:r>
              <a:rPr lang="it-IT" b="1" dirty="0" smtClean="0">
                <a:solidFill>
                  <a:schemeClr val="tx2"/>
                </a:solidFill>
              </a:rPr>
              <a:t> (-180 dB re 1V/</a:t>
            </a:r>
            <a:r>
              <a:rPr lang="it-IT" b="1" dirty="0" err="1" smtClean="0">
                <a:solidFill>
                  <a:schemeClr val="tx2"/>
                </a:solidFill>
              </a:rPr>
              <a:t>uPa</a:t>
            </a:r>
            <a:r>
              <a:rPr lang="it-IT" b="1" dirty="0" smtClean="0">
                <a:solidFill>
                  <a:schemeClr val="tx2"/>
                </a:solidFill>
              </a:rPr>
              <a:t>)</a:t>
            </a:r>
          </a:p>
          <a:p>
            <a:r>
              <a:rPr lang="it-IT" b="1" dirty="0">
                <a:solidFill>
                  <a:schemeClr val="tx2"/>
                </a:solidFill>
              </a:rPr>
              <a:t>	</a:t>
            </a:r>
            <a:r>
              <a:rPr lang="it-IT" b="1" dirty="0" smtClean="0">
                <a:solidFill>
                  <a:schemeClr val="tx2"/>
                </a:solidFill>
              </a:rPr>
              <a:t>“</a:t>
            </a:r>
            <a:r>
              <a:rPr lang="it-IT" b="1" dirty="0" err="1" smtClean="0">
                <a:solidFill>
                  <a:schemeClr val="tx2"/>
                </a:solidFill>
              </a:rPr>
              <a:t>Scientific</a:t>
            </a:r>
            <a:r>
              <a:rPr lang="it-IT" b="1" dirty="0" smtClean="0">
                <a:solidFill>
                  <a:schemeClr val="tx2"/>
                </a:solidFill>
              </a:rPr>
              <a:t>” </a:t>
            </a:r>
            <a:r>
              <a:rPr lang="it-IT" b="1" dirty="0" err="1">
                <a:solidFill>
                  <a:schemeClr val="tx2"/>
                </a:solidFill>
              </a:rPr>
              <a:t>preamplified</a:t>
            </a:r>
            <a:r>
              <a:rPr lang="it-IT" b="1" dirty="0">
                <a:solidFill>
                  <a:schemeClr val="tx2"/>
                </a:solidFill>
              </a:rPr>
              <a:t> </a:t>
            </a:r>
            <a:r>
              <a:rPr lang="it-IT" b="1" dirty="0" err="1">
                <a:solidFill>
                  <a:schemeClr val="tx2"/>
                </a:solidFill>
              </a:rPr>
              <a:t>hydrophones</a:t>
            </a:r>
            <a:r>
              <a:rPr lang="it-IT" b="1" dirty="0">
                <a:solidFill>
                  <a:schemeClr val="tx2"/>
                </a:solidFill>
              </a:rPr>
              <a:t> (-</a:t>
            </a:r>
            <a:r>
              <a:rPr lang="it-IT" b="1" dirty="0" smtClean="0">
                <a:solidFill>
                  <a:schemeClr val="tx2"/>
                </a:solidFill>
              </a:rPr>
              <a:t>170 </a:t>
            </a:r>
            <a:r>
              <a:rPr lang="it-IT" b="1" dirty="0">
                <a:solidFill>
                  <a:schemeClr val="tx2"/>
                </a:solidFill>
              </a:rPr>
              <a:t>dB re 1V/</a:t>
            </a:r>
            <a:r>
              <a:rPr lang="it-IT" b="1" dirty="0" err="1">
                <a:solidFill>
                  <a:schemeClr val="tx2"/>
                </a:solidFill>
              </a:rPr>
              <a:t>uPa</a:t>
            </a:r>
            <a:r>
              <a:rPr lang="it-IT" b="1" dirty="0" smtClean="0">
                <a:solidFill>
                  <a:schemeClr val="tx2"/>
                </a:solidFill>
              </a:rPr>
              <a:t>)</a:t>
            </a:r>
          </a:p>
          <a:p>
            <a:endParaRPr lang="it-IT" b="1" dirty="0" smtClean="0">
              <a:solidFill>
                <a:schemeClr val="tx2"/>
              </a:solidFill>
            </a:endParaRPr>
          </a:p>
          <a:p>
            <a:endParaRPr lang="it-IT" b="1" dirty="0">
              <a:solidFill>
                <a:schemeClr val="tx2"/>
              </a:solidFill>
            </a:endParaRPr>
          </a:p>
          <a:p>
            <a:r>
              <a:rPr lang="it-IT" b="1" dirty="0">
                <a:solidFill>
                  <a:schemeClr val="tx2"/>
                </a:solidFill>
              </a:rPr>
              <a:t>	</a:t>
            </a:r>
            <a:r>
              <a:rPr lang="it-IT" b="1" dirty="0" smtClean="0">
                <a:solidFill>
                  <a:schemeClr val="tx2"/>
                </a:solidFill>
              </a:rPr>
              <a:t>LBL </a:t>
            </a:r>
            <a:r>
              <a:rPr lang="it-IT" b="1" dirty="0" err="1" smtClean="0">
                <a:solidFill>
                  <a:schemeClr val="tx2"/>
                </a:solidFill>
              </a:rPr>
              <a:t>Transducers</a:t>
            </a:r>
            <a:r>
              <a:rPr lang="it-IT" b="1" dirty="0" smtClean="0">
                <a:solidFill>
                  <a:schemeClr val="tx2"/>
                </a:solidFill>
              </a:rPr>
              <a:t> (</a:t>
            </a:r>
            <a:r>
              <a:rPr lang="it-IT" b="1" dirty="0" err="1" smtClean="0">
                <a:solidFill>
                  <a:schemeClr val="tx2"/>
                </a:solidFill>
              </a:rPr>
              <a:t>low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cost</a:t>
            </a:r>
            <a:r>
              <a:rPr lang="it-IT" b="1" dirty="0" smtClean="0">
                <a:solidFill>
                  <a:schemeClr val="tx2"/>
                </a:solidFill>
              </a:rPr>
              <a:t> e.g. </a:t>
            </a:r>
            <a:r>
              <a:rPr lang="it-IT" b="1" dirty="0">
                <a:solidFill>
                  <a:schemeClr val="tx2"/>
                </a:solidFill>
              </a:rPr>
              <a:t>S</a:t>
            </a:r>
            <a:r>
              <a:rPr lang="it-IT" b="1" dirty="0" smtClean="0">
                <a:solidFill>
                  <a:schemeClr val="tx2"/>
                </a:solidFill>
              </a:rPr>
              <a:t>ensor X30 -  500 €)  x 9 </a:t>
            </a:r>
            <a:r>
              <a:rPr lang="it-IT" b="1" dirty="0" err="1" smtClean="0">
                <a:solidFill>
                  <a:schemeClr val="tx2"/>
                </a:solidFill>
              </a:rPr>
              <a:t>towers</a:t>
            </a:r>
            <a:r>
              <a:rPr lang="it-IT" b="1" dirty="0" smtClean="0">
                <a:solidFill>
                  <a:schemeClr val="tx2"/>
                </a:solidFill>
              </a:rPr>
              <a:t> = </a:t>
            </a:r>
            <a:r>
              <a:rPr lang="it-IT" b="1" dirty="0" smtClean="0">
                <a:solidFill>
                  <a:srgbClr val="FF0000"/>
                </a:solidFill>
              </a:rPr>
              <a:t>3.5 k€</a:t>
            </a:r>
          </a:p>
          <a:p>
            <a:r>
              <a:rPr lang="it-IT" b="1" dirty="0">
                <a:solidFill>
                  <a:schemeClr val="tx2"/>
                </a:solidFill>
              </a:rPr>
              <a:t>	</a:t>
            </a:r>
            <a:r>
              <a:rPr lang="it-IT" b="1" dirty="0" err="1" smtClean="0">
                <a:solidFill>
                  <a:schemeClr val="tx2"/>
                </a:solidFill>
              </a:rPr>
              <a:t>Acoustic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emitter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board</a:t>
            </a:r>
            <a:r>
              <a:rPr lang="it-IT" b="1" dirty="0" smtClean="0">
                <a:solidFill>
                  <a:schemeClr val="tx2"/>
                </a:solidFill>
              </a:rPr>
              <a:t> (</a:t>
            </a:r>
            <a:r>
              <a:rPr lang="it-IT" b="1" dirty="0" err="1" smtClean="0">
                <a:solidFill>
                  <a:schemeClr val="tx2"/>
                </a:solidFill>
              </a:rPr>
              <a:t>autocalibrating</a:t>
            </a:r>
            <a:r>
              <a:rPr lang="it-IT" b="1" dirty="0" smtClean="0">
                <a:solidFill>
                  <a:schemeClr val="tx2"/>
                </a:solidFill>
              </a:rPr>
              <a:t> LBL-USBL R&amp;D </a:t>
            </a:r>
            <a:r>
              <a:rPr lang="it-IT" b="1" dirty="0" err="1" smtClean="0">
                <a:solidFill>
                  <a:schemeClr val="tx2"/>
                </a:solidFill>
              </a:rPr>
              <a:t>included</a:t>
            </a:r>
            <a:r>
              <a:rPr lang="it-IT" b="1" dirty="0" smtClean="0">
                <a:solidFill>
                  <a:schemeClr val="tx2"/>
                </a:solidFill>
              </a:rPr>
              <a:t>) = </a:t>
            </a:r>
            <a:r>
              <a:rPr lang="it-IT" b="1" dirty="0" smtClean="0">
                <a:solidFill>
                  <a:srgbClr val="FF0000"/>
                </a:solidFill>
              </a:rPr>
              <a:t>40 k€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</a:p>
          <a:p>
            <a:endParaRPr lang="it-IT" b="1" dirty="0">
              <a:solidFill>
                <a:schemeClr val="tx2"/>
              </a:solidFill>
            </a:endParaRPr>
          </a:p>
          <a:p>
            <a:pPr marL="285750" indent="-285750">
              <a:buFont typeface="Wingdings" charset="0"/>
              <a:buChar char="à"/>
            </a:pP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Tests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of LBL-USBL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compatibility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will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start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soon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using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PEGASO USBL </a:t>
            </a:r>
          </a:p>
          <a:p>
            <a:pPr lvl="1"/>
            <a:r>
              <a:rPr lang="it-IT" b="1" dirty="0" smtClean="0">
                <a:solidFill>
                  <a:schemeClr val="tx2"/>
                </a:solidFill>
                <a:sym typeface="Wingdings"/>
              </a:rPr>
              <a:t>(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already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discussed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 with M. Musumeci and K. </a:t>
            </a:r>
            <a:r>
              <a:rPr lang="it-IT" b="1" dirty="0" err="1" smtClean="0">
                <a:solidFill>
                  <a:schemeClr val="tx2"/>
                </a:solidFill>
                <a:sym typeface="Wingdings"/>
              </a:rPr>
              <a:t>Leismuller</a:t>
            </a:r>
            <a:r>
              <a:rPr lang="it-IT" b="1" dirty="0" smtClean="0">
                <a:solidFill>
                  <a:schemeClr val="tx2"/>
                </a:solidFill>
                <a:sym typeface="Wingdings"/>
              </a:rPr>
              <a:t>)</a:t>
            </a:r>
            <a:endParaRPr lang="it-IT" b="1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0157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5" y="23403"/>
            <a:ext cx="9001125" cy="5355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Positioning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system</a:t>
            </a:r>
            <a:r>
              <a:rPr lang="it-IT" b="1" dirty="0" smtClean="0">
                <a:solidFill>
                  <a:srgbClr val="FF0000"/>
                </a:solidFill>
              </a:rPr>
              <a:t> Software /DAQ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FF6600"/>
              </a:solidFill>
            </a:endParaRPr>
          </a:p>
          <a:p>
            <a:endParaRPr lang="it-IT" b="1" dirty="0" smtClean="0">
              <a:solidFill>
                <a:srgbClr val="FF6600"/>
              </a:solidFill>
            </a:endParaRPr>
          </a:p>
          <a:p>
            <a:endParaRPr lang="it-IT" b="1" dirty="0">
              <a:solidFill>
                <a:srgbClr val="FF6600"/>
              </a:solidFill>
            </a:endParaRPr>
          </a:p>
          <a:p>
            <a:r>
              <a:rPr lang="it-IT" b="1" dirty="0" err="1" smtClean="0">
                <a:solidFill>
                  <a:schemeClr val="tx2"/>
                </a:solidFill>
              </a:rPr>
              <a:t>Signal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recognition</a:t>
            </a:r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smtClean="0">
                <a:solidFill>
                  <a:schemeClr val="tx2"/>
                </a:solidFill>
              </a:rPr>
              <a:t>LBL </a:t>
            </a:r>
            <a:r>
              <a:rPr lang="it-IT" b="1" dirty="0" err="1" smtClean="0">
                <a:solidFill>
                  <a:schemeClr val="tx2"/>
                </a:solidFill>
              </a:rPr>
              <a:t>autocalibration</a:t>
            </a:r>
            <a:endParaRPr lang="it-IT" b="1" dirty="0" smtClean="0">
              <a:solidFill>
                <a:schemeClr val="tx2"/>
              </a:solidFill>
            </a:endParaRPr>
          </a:p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err="1" smtClean="0">
                <a:solidFill>
                  <a:schemeClr val="tx2"/>
                </a:solidFill>
              </a:rPr>
              <a:t>Hydrophone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  <a:r>
              <a:rPr lang="it-IT" b="1" dirty="0" err="1" smtClean="0">
                <a:solidFill>
                  <a:schemeClr val="tx2"/>
                </a:solidFill>
              </a:rPr>
              <a:t>Triangulation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</a:p>
          <a:p>
            <a:r>
              <a:rPr lang="it-IT" b="1" dirty="0" err="1" smtClean="0">
                <a:solidFill>
                  <a:schemeClr val="tx2"/>
                </a:solidFill>
              </a:rPr>
              <a:t>Visualization</a:t>
            </a:r>
            <a:endParaRPr lang="it-IT" b="1" dirty="0" smtClean="0">
              <a:solidFill>
                <a:schemeClr val="tx2"/>
              </a:solidFill>
            </a:endParaRPr>
          </a:p>
          <a:p>
            <a:endParaRPr lang="it-IT" b="1" dirty="0">
              <a:solidFill>
                <a:srgbClr val="FF6600"/>
              </a:solidFill>
            </a:endParaRPr>
          </a:p>
          <a:p>
            <a:r>
              <a:rPr lang="it-IT" b="1" dirty="0" err="1" smtClean="0">
                <a:solidFill>
                  <a:srgbClr val="FF0000"/>
                </a:solidFill>
              </a:rPr>
              <a:t>Estmated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cost</a:t>
            </a:r>
            <a:r>
              <a:rPr lang="it-IT" b="1" dirty="0" smtClean="0">
                <a:solidFill>
                  <a:srgbClr val="FF0000"/>
                </a:solidFill>
              </a:rPr>
              <a:t> : 50 k€</a:t>
            </a:r>
          </a:p>
          <a:p>
            <a:endParaRPr lang="it-IT" b="1" dirty="0" smtClean="0">
              <a:solidFill>
                <a:schemeClr val="tx2"/>
              </a:solidFill>
            </a:endParaRPr>
          </a:p>
          <a:p>
            <a:endParaRPr lang="it-IT" b="1" dirty="0">
              <a:solidFill>
                <a:schemeClr val="tx2"/>
              </a:solidFill>
            </a:endParaRPr>
          </a:p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err="1" smtClean="0">
                <a:solidFill>
                  <a:schemeClr val="tx2"/>
                </a:solidFill>
              </a:rPr>
              <a:t>Shore</a:t>
            </a:r>
            <a:r>
              <a:rPr lang="it-IT" b="1" dirty="0" smtClean="0">
                <a:solidFill>
                  <a:schemeClr val="tx2"/>
                </a:solidFill>
              </a:rPr>
              <a:t> DAQ, Computing &amp; </a:t>
            </a:r>
            <a:r>
              <a:rPr lang="it-IT" b="1" dirty="0" err="1" smtClean="0">
                <a:solidFill>
                  <a:schemeClr val="tx2"/>
                </a:solidFill>
              </a:rPr>
              <a:t>storage</a:t>
            </a:r>
            <a:r>
              <a:rPr lang="it-IT" b="1" dirty="0" smtClean="0">
                <a:solidFill>
                  <a:schemeClr val="tx2"/>
                </a:solidFill>
              </a:rPr>
              <a:t> </a:t>
            </a:r>
          </a:p>
          <a:p>
            <a:endParaRPr lang="it-IT" b="1" dirty="0" smtClean="0">
              <a:solidFill>
                <a:schemeClr val="tx2"/>
              </a:solidFill>
            </a:endParaRPr>
          </a:p>
          <a:p>
            <a:r>
              <a:rPr lang="it-IT" b="1" dirty="0" err="1" smtClean="0">
                <a:solidFill>
                  <a:srgbClr val="FF0000"/>
                </a:solidFill>
              </a:rPr>
              <a:t>Estmated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>
                <a:solidFill>
                  <a:srgbClr val="FF0000"/>
                </a:solidFill>
              </a:rPr>
              <a:t>cost</a:t>
            </a:r>
            <a:r>
              <a:rPr lang="it-IT" b="1" dirty="0">
                <a:solidFill>
                  <a:srgbClr val="FF0000"/>
                </a:solidFill>
              </a:rPr>
              <a:t> : 50 k€</a:t>
            </a:r>
          </a:p>
          <a:p>
            <a:endParaRPr lang="it-IT" b="1" dirty="0">
              <a:solidFill>
                <a:srgbClr val="FF6600"/>
              </a:solidFill>
            </a:endParaRPr>
          </a:p>
          <a:p>
            <a:endParaRPr lang="it-IT" b="1" dirty="0" smtClean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571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5" y="156108"/>
            <a:ext cx="9001125" cy="618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Oceanographic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instrumentaion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Standard : CTD, </a:t>
            </a:r>
            <a:r>
              <a:rPr lang="it-IT" b="1" dirty="0" err="1" smtClean="0">
                <a:solidFill>
                  <a:srgbClr val="FF0000"/>
                </a:solidFill>
              </a:rPr>
              <a:t>transmissometers</a:t>
            </a:r>
            <a:r>
              <a:rPr lang="it-IT" b="1" dirty="0" smtClean="0">
                <a:solidFill>
                  <a:srgbClr val="FF0000"/>
                </a:solidFill>
              </a:rPr>
              <a:t>, </a:t>
            </a:r>
            <a:r>
              <a:rPr lang="it-IT" b="1" dirty="0" err="1" smtClean="0">
                <a:solidFill>
                  <a:srgbClr val="FF0000"/>
                </a:solidFill>
              </a:rPr>
              <a:t>Current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meters</a:t>
            </a:r>
            <a:r>
              <a:rPr lang="it-IT" b="1" dirty="0" smtClean="0">
                <a:solidFill>
                  <a:srgbClr val="FF0000"/>
                </a:solidFill>
              </a:rPr>
              <a:t>, pressure </a:t>
            </a:r>
            <a:r>
              <a:rPr lang="it-IT" b="1" dirty="0" err="1" smtClean="0">
                <a:solidFill>
                  <a:srgbClr val="FF0000"/>
                </a:solidFill>
              </a:rPr>
              <a:t>gauge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000090"/>
              </a:solidFill>
            </a:endParaRPr>
          </a:p>
          <a:p>
            <a:r>
              <a:rPr lang="it-IT" b="1" dirty="0" err="1" smtClean="0">
                <a:solidFill>
                  <a:srgbClr val="000090"/>
                </a:solidFill>
              </a:rPr>
              <a:t>Proposal</a:t>
            </a:r>
            <a:r>
              <a:rPr lang="it-IT" b="1" dirty="0" smtClean="0">
                <a:solidFill>
                  <a:srgbClr val="000090"/>
                </a:solidFill>
              </a:rPr>
              <a:t> 1: </a:t>
            </a:r>
            <a:r>
              <a:rPr lang="it-IT" b="1" dirty="0" err="1" smtClean="0">
                <a:solidFill>
                  <a:srgbClr val="000090"/>
                </a:solidFill>
              </a:rPr>
              <a:t>Instrumentation</a:t>
            </a:r>
            <a:r>
              <a:rPr lang="it-IT" b="1" dirty="0" smtClean="0">
                <a:solidFill>
                  <a:srgbClr val="000090"/>
                </a:solidFill>
              </a:rPr>
              <a:t> line with 10 </a:t>
            </a:r>
            <a:r>
              <a:rPr lang="it-IT" b="1" dirty="0" err="1" smtClean="0">
                <a:solidFill>
                  <a:srgbClr val="000090"/>
                </a:solidFill>
              </a:rPr>
              <a:t>instruments</a:t>
            </a:r>
            <a:endParaRPr lang="it-IT" b="1" dirty="0" smtClean="0">
              <a:solidFill>
                <a:srgbClr val="000090"/>
              </a:solidFill>
            </a:endParaRPr>
          </a:p>
          <a:p>
            <a:endParaRPr lang="it-IT" b="1" dirty="0" smtClean="0">
              <a:solidFill>
                <a:srgbClr val="FF6600"/>
              </a:solidFill>
            </a:endParaRPr>
          </a:p>
          <a:p>
            <a:r>
              <a:rPr lang="it-IT" b="1" dirty="0" smtClean="0">
                <a:solidFill>
                  <a:srgbClr val="FF6600"/>
                </a:solidFill>
              </a:rPr>
              <a:t>3 </a:t>
            </a:r>
            <a:r>
              <a:rPr lang="it-IT" b="1" dirty="0" err="1" smtClean="0">
                <a:solidFill>
                  <a:srgbClr val="FF6600"/>
                </a:solidFill>
              </a:rPr>
              <a:t>CTDs</a:t>
            </a:r>
            <a:r>
              <a:rPr lang="it-IT" b="1" dirty="0" smtClean="0">
                <a:solidFill>
                  <a:srgbClr val="FF6600"/>
                </a:solidFill>
              </a:rPr>
              <a:t> (1, 7,14),  3 </a:t>
            </a:r>
            <a:r>
              <a:rPr lang="it-IT" b="1" dirty="0" err="1" smtClean="0">
                <a:solidFill>
                  <a:srgbClr val="FF6600"/>
                </a:solidFill>
              </a:rPr>
              <a:t>Cstar</a:t>
            </a:r>
            <a:r>
              <a:rPr lang="it-IT" b="1" dirty="0" smtClean="0">
                <a:solidFill>
                  <a:srgbClr val="FF6600"/>
                </a:solidFill>
              </a:rPr>
              <a:t> (2, 8, 13),  3 DCS (3, 6,12) , 1 </a:t>
            </a:r>
            <a:r>
              <a:rPr lang="it-IT" b="1" dirty="0" err="1" smtClean="0">
                <a:solidFill>
                  <a:srgbClr val="FF6600"/>
                </a:solidFill>
              </a:rPr>
              <a:t>Pressurge</a:t>
            </a:r>
            <a:r>
              <a:rPr lang="it-IT" b="1" dirty="0" smtClean="0">
                <a:solidFill>
                  <a:srgbClr val="FF6600"/>
                </a:solidFill>
              </a:rPr>
              <a:t> </a:t>
            </a:r>
            <a:r>
              <a:rPr lang="it-IT" b="1" dirty="0" err="1" smtClean="0">
                <a:solidFill>
                  <a:srgbClr val="FF6600"/>
                </a:solidFill>
              </a:rPr>
              <a:t>gauge</a:t>
            </a:r>
            <a:r>
              <a:rPr lang="it-IT" b="1" dirty="0" smtClean="0">
                <a:solidFill>
                  <a:srgbClr val="FF6600"/>
                </a:solidFill>
              </a:rPr>
              <a:t> (</a:t>
            </a:r>
            <a:r>
              <a:rPr lang="it-IT" b="1" dirty="0" err="1" smtClean="0">
                <a:solidFill>
                  <a:srgbClr val="FF6600"/>
                </a:solidFill>
              </a:rPr>
              <a:t>tower</a:t>
            </a:r>
            <a:r>
              <a:rPr lang="it-IT" b="1" dirty="0" smtClean="0">
                <a:solidFill>
                  <a:srgbClr val="FF6600"/>
                </a:solidFill>
              </a:rPr>
              <a:t> base)</a:t>
            </a:r>
          </a:p>
          <a:p>
            <a:endParaRPr lang="it-IT" b="1" dirty="0">
              <a:solidFill>
                <a:srgbClr val="FF6600"/>
              </a:solidFill>
            </a:endParaRPr>
          </a:p>
          <a:p>
            <a:r>
              <a:rPr lang="it-IT" b="1" dirty="0" err="1">
                <a:solidFill>
                  <a:srgbClr val="000090"/>
                </a:solidFill>
              </a:rPr>
              <a:t>Proposal</a:t>
            </a:r>
            <a:r>
              <a:rPr lang="it-IT" b="1" dirty="0">
                <a:solidFill>
                  <a:srgbClr val="000090"/>
                </a:solidFill>
              </a:rPr>
              <a:t> </a:t>
            </a:r>
            <a:r>
              <a:rPr lang="it-IT" b="1" dirty="0" smtClean="0">
                <a:solidFill>
                  <a:srgbClr val="000090"/>
                </a:solidFill>
              </a:rPr>
              <a:t>2: Instruments on 3 </a:t>
            </a:r>
            <a:r>
              <a:rPr lang="it-IT" b="1" dirty="0" err="1" smtClean="0">
                <a:solidFill>
                  <a:srgbClr val="000090"/>
                </a:solidFill>
              </a:rPr>
              <a:t>towers</a:t>
            </a:r>
            <a:r>
              <a:rPr lang="it-IT" b="1" dirty="0" smtClean="0">
                <a:solidFill>
                  <a:srgbClr val="FF0000"/>
                </a:solidFill>
              </a:rPr>
              <a:t>:  PREFERRED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6600"/>
              </a:solidFill>
            </a:endParaRPr>
          </a:p>
          <a:p>
            <a:r>
              <a:rPr lang="it-IT" b="1" dirty="0" err="1" smtClean="0">
                <a:solidFill>
                  <a:srgbClr val="FF6600"/>
                </a:solidFill>
              </a:rPr>
              <a:t>Tower</a:t>
            </a:r>
            <a:r>
              <a:rPr lang="it-IT" b="1" dirty="0" smtClean="0">
                <a:solidFill>
                  <a:srgbClr val="FF6600"/>
                </a:solidFill>
              </a:rPr>
              <a:t> 1: 3 </a:t>
            </a:r>
            <a:r>
              <a:rPr lang="it-IT" b="1" dirty="0" err="1">
                <a:solidFill>
                  <a:srgbClr val="FF6600"/>
                </a:solidFill>
              </a:rPr>
              <a:t>CTDs</a:t>
            </a:r>
            <a:r>
              <a:rPr lang="it-IT" b="1" dirty="0">
                <a:solidFill>
                  <a:srgbClr val="FF6600"/>
                </a:solidFill>
              </a:rPr>
              <a:t> (1, 7,14</a:t>
            </a:r>
            <a:r>
              <a:rPr lang="it-IT" b="1" dirty="0" smtClean="0">
                <a:solidFill>
                  <a:srgbClr val="FF6600"/>
                </a:solidFill>
              </a:rPr>
              <a:t>) and 1 </a:t>
            </a:r>
            <a:r>
              <a:rPr lang="it-IT" b="1" dirty="0" err="1">
                <a:solidFill>
                  <a:srgbClr val="FF6600"/>
                </a:solidFill>
              </a:rPr>
              <a:t>Pressurge</a:t>
            </a:r>
            <a:r>
              <a:rPr lang="it-IT" b="1" dirty="0">
                <a:solidFill>
                  <a:srgbClr val="FF6600"/>
                </a:solidFill>
              </a:rPr>
              <a:t> </a:t>
            </a:r>
            <a:r>
              <a:rPr lang="it-IT" b="1" dirty="0" err="1">
                <a:solidFill>
                  <a:srgbClr val="FF6600"/>
                </a:solidFill>
              </a:rPr>
              <a:t>gauge</a:t>
            </a:r>
            <a:r>
              <a:rPr lang="it-IT" b="1" dirty="0">
                <a:solidFill>
                  <a:srgbClr val="FF6600"/>
                </a:solidFill>
              </a:rPr>
              <a:t> (</a:t>
            </a:r>
            <a:r>
              <a:rPr lang="it-IT" b="1" dirty="0" err="1">
                <a:solidFill>
                  <a:srgbClr val="FF6600"/>
                </a:solidFill>
              </a:rPr>
              <a:t>tower</a:t>
            </a:r>
            <a:r>
              <a:rPr lang="it-IT" b="1" dirty="0">
                <a:solidFill>
                  <a:srgbClr val="FF6600"/>
                </a:solidFill>
              </a:rPr>
              <a:t> base</a:t>
            </a:r>
            <a:r>
              <a:rPr lang="it-IT" b="1" dirty="0" smtClean="0">
                <a:solidFill>
                  <a:srgbClr val="FF6600"/>
                </a:solidFill>
              </a:rPr>
              <a:t>) </a:t>
            </a:r>
            <a:r>
              <a:rPr lang="it-IT" b="1" dirty="0" smtClean="0">
                <a:solidFill>
                  <a:srgbClr val="FF0000"/>
                </a:solidFill>
              </a:rPr>
              <a:t>+ </a:t>
            </a:r>
            <a:r>
              <a:rPr lang="it-IT" b="1" dirty="0" err="1" smtClean="0">
                <a:solidFill>
                  <a:srgbClr val="FF0000"/>
                </a:solidFill>
              </a:rPr>
              <a:t>Oxygen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sensor</a:t>
            </a:r>
            <a:r>
              <a:rPr lang="it-IT" b="1" dirty="0" smtClean="0">
                <a:solidFill>
                  <a:srgbClr val="FF0000"/>
                </a:solidFill>
              </a:rPr>
              <a:t> (</a:t>
            </a:r>
            <a:r>
              <a:rPr lang="it-IT" b="1" dirty="0" err="1" smtClean="0">
                <a:solidFill>
                  <a:srgbClr val="FF0000"/>
                </a:solidFill>
              </a:rPr>
              <a:t>verify</a:t>
            </a:r>
            <a:r>
              <a:rPr lang="it-IT" b="1" dirty="0" smtClean="0">
                <a:solidFill>
                  <a:srgbClr val="FF0000"/>
                </a:solidFill>
              </a:rPr>
              <a:t>)</a:t>
            </a:r>
            <a:endParaRPr lang="it-IT" b="1" dirty="0">
              <a:solidFill>
                <a:srgbClr val="FF0000"/>
              </a:solidFill>
            </a:endParaRPr>
          </a:p>
          <a:p>
            <a:r>
              <a:rPr lang="it-IT" b="1" dirty="0" err="1" smtClean="0">
                <a:solidFill>
                  <a:srgbClr val="FF6600"/>
                </a:solidFill>
              </a:rPr>
              <a:t>Tower</a:t>
            </a:r>
            <a:r>
              <a:rPr lang="it-IT" b="1" dirty="0" smtClean="0">
                <a:solidFill>
                  <a:srgbClr val="FF6600"/>
                </a:solidFill>
              </a:rPr>
              <a:t> 2:</a:t>
            </a:r>
            <a:r>
              <a:rPr lang="it-IT" b="1" dirty="0">
                <a:solidFill>
                  <a:srgbClr val="FF6600"/>
                </a:solidFill>
              </a:rPr>
              <a:t> </a:t>
            </a:r>
            <a:r>
              <a:rPr lang="it-IT" b="1" dirty="0" smtClean="0">
                <a:solidFill>
                  <a:srgbClr val="FF6600"/>
                </a:solidFill>
              </a:rPr>
              <a:t>3 </a:t>
            </a:r>
            <a:r>
              <a:rPr lang="it-IT" b="1" dirty="0" err="1">
                <a:solidFill>
                  <a:srgbClr val="FF6600"/>
                </a:solidFill>
              </a:rPr>
              <a:t>Cstar</a:t>
            </a:r>
            <a:r>
              <a:rPr lang="it-IT" b="1" dirty="0">
                <a:solidFill>
                  <a:srgbClr val="FF6600"/>
                </a:solidFill>
              </a:rPr>
              <a:t> </a:t>
            </a:r>
            <a:r>
              <a:rPr lang="it-IT" b="1" dirty="0" smtClean="0">
                <a:solidFill>
                  <a:srgbClr val="FF6600"/>
                </a:solidFill>
              </a:rPr>
              <a:t>(1, 7, 14) </a:t>
            </a:r>
            <a:r>
              <a:rPr lang="it-IT" b="1" dirty="0" smtClean="0">
                <a:solidFill>
                  <a:srgbClr val="FF0000"/>
                </a:solidFill>
              </a:rPr>
              <a:t>--- no: </a:t>
            </a:r>
            <a:r>
              <a:rPr lang="it-IT" b="1" dirty="0" err="1" smtClean="0">
                <a:solidFill>
                  <a:srgbClr val="FF0000"/>
                </a:solidFill>
              </a:rPr>
              <a:t>Check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better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instruments</a:t>
            </a:r>
            <a:r>
              <a:rPr lang="it-IT" b="1" dirty="0" smtClean="0">
                <a:solidFill>
                  <a:srgbClr val="FF0000"/>
                </a:solidFill>
              </a:rPr>
              <a:t> !!!</a:t>
            </a:r>
          </a:p>
          <a:p>
            <a:r>
              <a:rPr lang="it-IT" b="1" dirty="0" err="1" smtClean="0">
                <a:solidFill>
                  <a:srgbClr val="FF6600"/>
                </a:solidFill>
              </a:rPr>
              <a:t>Tower</a:t>
            </a:r>
            <a:r>
              <a:rPr lang="it-IT" b="1" dirty="0" smtClean="0">
                <a:solidFill>
                  <a:srgbClr val="FF6600"/>
                </a:solidFill>
              </a:rPr>
              <a:t> 3: 3 </a:t>
            </a:r>
            <a:r>
              <a:rPr lang="it-IT" b="1" dirty="0">
                <a:solidFill>
                  <a:srgbClr val="FF6600"/>
                </a:solidFill>
              </a:rPr>
              <a:t>DCS </a:t>
            </a:r>
            <a:r>
              <a:rPr lang="it-IT" b="1" dirty="0" smtClean="0">
                <a:solidFill>
                  <a:srgbClr val="FF6600"/>
                </a:solidFill>
              </a:rPr>
              <a:t>(1, 7,14) </a:t>
            </a:r>
          </a:p>
          <a:p>
            <a:endParaRPr lang="it-IT" b="1" dirty="0" smtClean="0">
              <a:solidFill>
                <a:srgbClr val="FF66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ADCP Profiler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 smtClean="0">
                <a:solidFill>
                  <a:srgbClr val="FF0000"/>
                </a:solidFill>
              </a:rPr>
              <a:t>- </a:t>
            </a:r>
            <a:r>
              <a:rPr lang="it-IT" b="1" dirty="0" err="1" smtClean="0">
                <a:solidFill>
                  <a:srgbClr val="FF0000"/>
                </a:solidFill>
              </a:rPr>
              <a:t>check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smtClean="0">
                <a:solidFill>
                  <a:srgbClr val="FF0000"/>
                </a:solidFill>
              </a:rPr>
              <a:t>Sound </a:t>
            </a:r>
            <a:r>
              <a:rPr lang="it-IT" b="1" dirty="0" err="1" smtClean="0">
                <a:solidFill>
                  <a:srgbClr val="FF0000"/>
                </a:solidFill>
              </a:rPr>
              <a:t>velocimeters</a:t>
            </a:r>
            <a:r>
              <a:rPr lang="it-IT" b="1" dirty="0" smtClean="0">
                <a:solidFill>
                  <a:srgbClr val="FF0000"/>
                </a:solidFill>
              </a:rPr>
              <a:t> – </a:t>
            </a:r>
            <a:r>
              <a:rPr lang="it-IT" b="1" dirty="0" err="1" smtClean="0">
                <a:solidFill>
                  <a:srgbClr val="FF0000"/>
                </a:solidFill>
              </a:rPr>
              <a:t>check</a:t>
            </a:r>
            <a:endParaRPr lang="it-IT" b="1" dirty="0" smtClean="0">
              <a:solidFill>
                <a:srgbClr val="FF0000"/>
              </a:solidFill>
            </a:endParaRPr>
          </a:p>
          <a:p>
            <a:r>
              <a:rPr lang="it-IT" b="1" dirty="0" err="1" smtClean="0">
                <a:solidFill>
                  <a:srgbClr val="FF0000"/>
                </a:solidFill>
              </a:rPr>
              <a:t>Optode</a:t>
            </a:r>
            <a:r>
              <a:rPr lang="it-IT" b="1" dirty="0" smtClean="0">
                <a:solidFill>
                  <a:srgbClr val="FF0000"/>
                </a:solidFill>
              </a:rPr>
              <a:t> (on-</a:t>
            </a:r>
            <a:r>
              <a:rPr lang="it-IT" b="1" dirty="0" err="1" smtClean="0">
                <a:solidFill>
                  <a:srgbClr val="FF0000"/>
                </a:solidFill>
              </a:rPr>
              <a:t>board</a:t>
            </a:r>
            <a:r>
              <a:rPr lang="it-IT" b="1" dirty="0" smtClean="0">
                <a:solidFill>
                  <a:srgbClr val="FF0000"/>
                </a:solidFill>
              </a:rPr>
              <a:t> DCS) - </a:t>
            </a:r>
            <a:r>
              <a:rPr lang="it-IT" b="1" dirty="0" err="1" smtClean="0">
                <a:solidFill>
                  <a:srgbClr val="FF0000"/>
                </a:solidFill>
              </a:rPr>
              <a:t>check</a:t>
            </a:r>
            <a:endParaRPr lang="it-IT" b="1" dirty="0" smtClean="0">
              <a:solidFill>
                <a:srgbClr val="FF0000"/>
              </a:solidFill>
            </a:endParaRPr>
          </a:p>
          <a:p>
            <a:endParaRPr lang="it-IT" b="1" dirty="0">
              <a:solidFill>
                <a:srgbClr val="FF6600"/>
              </a:solidFill>
            </a:endParaRPr>
          </a:p>
          <a:p>
            <a:r>
              <a:rPr lang="it-IT" b="1" dirty="0" smtClean="0">
                <a:solidFill>
                  <a:srgbClr val="FF6600"/>
                </a:solidFill>
              </a:rPr>
              <a:t>CTD SBE </a:t>
            </a:r>
            <a:r>
              <a:rPr lang="it-IT" b="1" dirty="0" err="1" smtClean="0">
                <a:solidFill>
                  <a:srgbClr val="FF6600"/>
                </a:solidFill>
              </a:rPr>
              <a:t>Microcat</a:t>
            </a:r>
            <a:r>
              <a:rPr lang="it-IT" b="1" dirty="0" smtClean="0">
                <a:solidFill>
                  <a:srgbClr val="FF6600"/>
                </a:solidFill>
              </a:rPr>
              <a:t> 37</a:t>
            </a:r>
          </a:p>
          <a:p>
            <a:r>
              <a:rPr lang="it-IT" b="1" dirty="0" smtClean="0">
                <a:solidFill>
                  <a:srgbClr val="FF6600"/>
                </a:solidFill>
              </a:rPr>
              <a:t>DCS </a:t>
            </a:r>
            <a:r>
              <a:rPr lang="it-IT" b="1" dirty="0" err="1" smtClean="0">
                <a:solidFill>
                  <a:srgbClr val="FF6600"/>
                </a:solidFill>
              </a:rPr>
              <a:t>Aanderaa</a:t>
            </a:r>
            <a:endParaRPr lang="it-IT" b="1" dirty="0" smtClean="0">
              <a:solidFill>
                <a:srgbClr val="FF6600"/>
              </a:solidFill>
            </a:endParaRPr>
          </a:p>
          <a:p>
            <a:r>
              <a:rPr lang="it-IT" b="1" dirty="0" err="1" smtClean="0">
                <a:solidFill>
                  <a:srgbClr val="FF6600"/>
                </a:solidFill>
              </a:rPr>
              <a:t>Cstar</a:t>
            </a:r>
            <a:endParaRPr lang="it-IT" b="1" dirty="0" smtClean="0">
              <a:solidFill>
                <a:srgbClr val="FF6600"/>
              </a:solidFill>
            </a:endParaRPr>
          </a:p>
          <a:p>
            <a:r>
              <a:rPr lang="it-IT" b="1" dirty="0" smtClean="0">
                <a:solidFill>
                  <a:srgbClr val="FF6600"/>
                </a:solidFill>
              </a:rPr>
              <a:t>Absolute Pressure </a:t>
            </a:r>
            <a:r>
              <a:rPr lang="it-IT" b="1" dirty="0" err="1" smtClean="0">
                <a:solidFill>
                  <a:srgbClr val="FF6600"/>
                </a:solidFill>
              </a:rPr>
              <a:t>Gauge</a:t>
            </a:r>
            <a:r>
              <a:rPr lang="it-IT" b="1" dirty="0" smtClean="0">
                <a:solidFill>
                  <a:srgbClr val="FF6600"/>
                </a:solidFill>
              </a:rPr>
              <a:t> : </a:t>
            </a:r>
            <a:r>
              <a:rPr lang="it-IT" b="1" dirty="0" err="1" smtClean="0">
                <a:solidFill>
                  <a:srgbClr val="FF6600"/>
                </a:solidFill>
              </a:rPr>
              <a:t>Paroscientific</a:t>
            </a:r>
            <a:endParaRPr lang="it-IT" b="1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278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75" y="156108"/>
            <a:ext cx="90011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err="1" smtClean="0">
                <a:solidFill>
                  <a:srgbClr val="FF0000"/>
                </a:solidFill>
              </a:rPr>
              <a:t>Oceanographic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instrumentaion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High </a:t>
            </a:r>
            <a:r>
              <a:rPr lang="it-IT" b="1" dirty="0" err="1" smtClean="0">
                <a:solidFill>
                  <a:srgbClr val="FF0000"/>
                </a:solidFill>
              </a:rPr>
              <a:t>space</a:t>
            </a:r>
            <a:r>
              <a:rPr lang="it-IT" b="1" dirty="0" err="1">
                <a:solidFill>
                  <a:srgbClr val="FF0000"/>
                </a:solidFill>
              </a:rPr>
              <a:t>&amp;</a:t>
            </a:r>
            <a:r>
              <a:rPr lang="it-IT" b="1" dirty="0" err="1" smtClean="0">
                <a:solidFill>
                  <a:srgbClr val="FF0000"/>
                </a:solidFill>
              </a:rPr>
              <a:t>time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sampling</a:t>
            </a:r>
            <a:r>
              <a:rPr lang="it-IT" b="1" dirty="0" smtClean="0">
                <a:solidFill>
                  <a:srgbClr val="FF0000"/>
                </a:solidFill>
              </a:rPr>
              <a:t> : Porfido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000090"/>
              </a:solidFill>
            </a:endParaRPr>
          </a:p>
          <a:p>
            <a:r>
              <a:rPr lang="it-IT" b="1" dirty="0" err="1" smtClean="0">
                <a:solidFill>
                  <a:srgbClr val="000090"/>
                </a:solidFill>
              </a:rPr>
              <a:t>Proposal</a:t>
            </a:r>
            <a:r>
              <a:rPr lang="it-IT" b="1" dirty="0" smtClean="0">
                <a:solidFill>
                  <a:srgbClr val="000090"/>
                </a:solidFill>
              </a:rPr>
              <a:t> : 2 </a:t>
            </a:r>
            <a:r>
              <a:rPr lang="it-IT" b="1" dirty="0" err="1" smtClean="0">
                <a:solidFill>
                  <a:srgbClr val="000090"/>
                </a:solidFill>
              </a:rPr>
              <a:t>towers</a:t>
            </a:r>
            <a:r>
              <a:rPr lang="it-IT" b="1" dirty="0" smtClean="0">
                <a:solidFill>
                  <a:srgbClr val="000090"/>
                </a:solidFill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</a:rPr>
              <a:t>equipped</a:t>
            </a:r>
            <a:r>
              <a:rPr lang="it-IT" b="1" dirty="0" smtClean="0">
                <a:solidFill>
                  <a:srgbClr val="000090"/>
                </a:solidFill>
              </a:rPr>
              <a:t> with 1 “Porfido”  </a:t>
            </a:r>
            <a:r>
              <a:rPr lang="it-IT" b="1" dirty="0" err="1" smtClean="0">
                <a:solidFill>
                  <a:srgbClr val="000090"/>
                </a:solidFill>
              </a:rPr>
              <a:t>system</a:t>
            </a:r>
            <a:r>
              <a:rPr lang="it-IT" b="1" dirty="0" smtClean="0">
                <a:solidFill>
                  <a:srgbClr val="000090"/>
                </a:solidFill>
              </a:rPr>
              <a:t> per </a:t>
            </a:r>
            <a:r>
              <a:rPr lang="it-IT" b="1" dirty="0" err="1" smtClean="0">
                <a:solidFill>
                  <a:srgbClr val="000090"/>
                </a:solidFill>
              </a:rPr>
              <a:t>floor</a:t>
            </a:r>
            <a:r>
              <a:rPr lang="it-IT" b="1" dirty="0" smtClean="0">
                <a:solidFill>
                  <a:srgbClr val="000090"/>
                </a:solidFill>
              </a:rPr>
              <a:t> (1 OM)</a:t>
            </a:r>
            <a:endParaRPr lang="it-IT" b="1" dirty="0">
              <a:solidFill>
                <a:srgbClr val="000090"/>
              </a:solidFill>
            </a:endParaRPr>
          </a:p>
          <a:p>
            <a:endParaRPr lang="it-IT" b="1" dirty="0">
              <a:solidFill>
                <a:srgbClr val="FF6600"/>
              </a:solidFill>
            </a:endParaRPr>
          </a:p>
          <a:p>
            <a:endParaRPr lang="it-IT" b="1" dirty="0" smtClean="0">
              <a:solidFill>
                <a:srgbClr val="000090"/>
              </a:solidFill>
            </a:endParaRPr>
          </a:p>
          <a:p>
            <a:r>
              <a:rPr lang="it-IT" b="1" dirty="0" err="1" smtClean="0">
                <a:solidFill>
                  <a:srgbClr val="000090"/>
                </a:solidFill>
              </a:rPr>
              <a:t>Sensors</a:t>
            </a:r>
            <a:r>
              <a:rPr lang="it-IT" b="1" dirty="0" smtClean="0">
                <a:solidFill>
                  <a:srgbClr val="000090"/>
                </a:solidFill>
              </a:rPr>
              <a:t>: </a:t>
            </a:r>
          </a:p>
          <a:p>
            <a:r>
              <a:rPr lang="it-IT" b="1" dirty="0" smtClean="0">
                <a:solidFill>
                  <a:srgbClr val="000090"/>
                </a:solidFill>
              </a:rPr>
              <a:t>1 (or 2) </a:t>
            </a:r>
            <a:r>
              <a:rPr lang="it-IT" b="1" dirty="0" err="1" smtClean="0">
                <a:solidFill>
                  <a:srgbClr val="000090"/>
                </a:solidFill>
              </a:rPr>
              <a:t>tower</a:t>
            </a:r>
            <a:r>
              <a:rPr lang="it-IT" b="1" dirty="0" smtClean="0">
                <a:solidFill>
                  <a:srgbClr val="000090"/>
                </a:solidFill>
              </a:rPr>
              <a:t> with high </a:t>
            </a:r>
            <a:r>
              <a:rPr lang="it-IT" b="1" dirty="0" err="1" smtClean="0">
                <a:solidFill>
                  <a:srgbClr val="000090"/>
                </a:solidFill>
              </a:rPr>
              <a:t>precision</a:t>
            </a:r>
            <a:r>
              <a:rPr lang="it-IT" b="1" dirty="0" smtClean="0">
                <a:solidFill>
                  <a:srgbClr val="000090"/>
                </a:solidFill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</a:rPr>
              <a:t>Thermometers</a:t>
            </a:r>
            <a:endParaRPr lang="it-IT" b="1" dirty="0" smtClean="0">
              <a:solidFill>
                <a:srgbClr val="000090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1 (or 0) </a:t>
            </a:r>
            <a:r>
              <a:rPr lang="it-IT" b="1" dirty="0" err="1" smtClean="0">
                <a:solidFill>
                  <a:srgbClr val="000090"/>
                </a:solidFill>
              </a:rPr>
              <a:t>tower</a:t>
            </a:r>
            <a:r>
              <a:rPr lang="it-IT" b="1" dirty="0" smtClean="0">
                <a:solidFill>
                  <a:srgbClr val="000090"/>
                </a:solidFill>
              </a:rPr>
              <a:t> </a:t>
            </a:r>
            <a:r>
              <a:rPr lang="it-IT" b="1" dirty="0">
                <a:solidFill>
                  <a:srgbClr val="000090"/>
                </a:solidFill>
              </a:rPr>
              <a:t>with high </a:t>
            </a:r>
            <a:r>
              <a:rPr lang="it-IT" b="1" dirty="0" err="1">
                <a:solidFill>
                  <a:srgbClr val="000090"/>
                </a:solidFill>
              </a:rPr>
              <a:t>precision</a:t>
            </a:r>
            <a:r>
              <a:rPr lang="it-IT" b="1" dirty="0">
                <a:solidFill>
                  <a:srgbClr val="000090"/>
                </a:solidFill>
              </a:rPr>
              <a:t> </a:t>
            </a:r>
            <a:r>
              <a:rPr lang="it-IT" b="1" dirty="0" smtClean="0">
                <a:solidFill>
                  <a:srgbClr val="000090"/>
                </a:solidFill>
              </a:rPr>
              <a:t>pressure </a:t>
            </a:r>
            <a:r>
              <a:rPr lang="it-IT" b="1" dirty="0" err="1" smtClean="0">
                <a:solidFill>
                  <a:srgbClr val="000090"/>
                </a:solidFill>
              </a:rPr>
              <a:t>sensors</a:t>
            </a:r>
            <a:endParaRPr lang="it-IT" b="1" dirty="0" smtClean="0">
              <a:solidFill>
                <a:srgbClr val="000090"/>
              </a:solidFill>
            </a:endParaRPr>
          </a:p>
          <a:p>
            <a:endParaRPr lang="it-IT" b="1" dirty="0">
              <a:solidFill>
                <a:srgbClr val="000090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LNF </a:t>
            </a:r>
            <a:r>
              <a:rPr lang="it-IT" b="1" dirty="0" err="1" smtClean="0">
                <a:solidFill>
                  <a:srgbClr val="000090"/>
                </a:solidFill>
              </a:rPr>
              <a:t>working</a:t>
            </a:r>
            <a:r>
              <a:rPr lang="it-IT" b="1" dirty="0" smtClean="0">
                <a:solidFill>
                  <a:srgbClr val="000090"/>
                </a:solidFill>
              </a:rPr>
              <a:t> on </a:t>
            </a:r>
            <a:r>
              <a:rPr lang="it-IT" b="1" dirty="0" err="1" smtClean="0">
                <a:solidFill>
                  <a:srgbClr val="000090"/>
                </a:solidFill>
              </a:rPr>
              <a:t>conductivity</a:t>
            </a:r>
            <a:r>
              <a:rPr lang="it-IT" b="1" dirty="0" smtClean="0">
                <a:solidFill>
                  <a:srgbClr val="000090"/>
                </a:solidFill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</a:rPr>
              <a:t>sensors</a:t>
            </a:r>
            <a:r>
              <a:rPr lang="it-IT" b="1" dirty="0" smtClean="0">
                <a:solidFill>
                  <a:srgbClr val="000090"/>
                </a:solidFill>
              </a:rPr>
              <a:t> (</a:t>
            </a:r>
            <a:r>
              <a:rPr lang="it-IT" b="1" dirty="0" err="1" smtClean="0">
                <a:solidFill>
                  <a:srgbClr val="000090"/>
                </a:solidFill>
              </a:rPr>
              <a:t>need</a:t>
            </a:r>
            <a:r>
              <a:rPr lang="it-IT" b="1" dirty="0" smtClean="0">
                <a:solidFill>
                  <a:srgbClr val="000090"/>
                </a:solidFill>
              </a:rPr>
              <a:t> strong R&amp;D in </a:t>
            </a:r>
            <a:r>
              <a:rPr lang="it-IT" b="1" dirty="0" err="1" smtClean="0">
                <a:solidFill>
                  <a:srgbClr val="000090"/>
                </a:solidFill>
              </a:rPr>
              <a:t>my</a:t>
            </a:r>
            <a:r>
              <a:rPr lang="it-IT" b="1" dirty="0" smtClean="0">
                <a:solidFill>
                  <a:srgbClr val="000090"/>
                </a:solidFill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</a:rPr>
              <a:t>view</a:t>
            </a:r>
            <a:r>
              <a:rPr lang="it-IT" b="1" dirty="0" smtClean="0">
                <a:solidFill>
                  <a:srgbClr val="000090"/>
                </a:solidFill>
              </a:rPr>
              <a:t>)</a:t>
            </a:r>
          </a:p>
          <a:p>
            <a:r>
              <a:rPr lang="it-IT" b="1" dirty="0" err="1" smtClean="0">
                <a:solidFill>
                  <a:srgbClr val="FF0000"/>
                </a:solidFill>
              </a:rPr>
              <a:t>Other</a:t>
            </a:r>
            <a:r>
              <a:rPr lang="it-IT" b="1" dirty="0" smtClean="0">
                <a:solidFill>
                  <a:srgbClr val="FF0000"/>
                </a:solidFill>
              </a:rPr>
              <a:t> ?</a:t>
            </a:r>
          </a:p>
          <a:p>
            <a:endParaRPr lang="it-IT" b="1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94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42875" y="156108"/>
            <a:ext cx="9001125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Optical </a:t>
            </a:r>
            <a:r>
              <a:rPr lang="it-IT" b="1" dirty="0" err="1" smtClean="0">
                <a:solidFill>
                  <a:srgbClr val="FF0000"/>
                </a:solidFill>
              </a:rPr>
              <a:t>calibration</a:t>
            </a:r>
            <a:r>
              <a:rPr lang="it-IT" b="1" dirty="0" smtClean="0">
                <a:solidFill>
                  <a:srgbClr val="FF0000"/>
                </a:solidFill>
              </a:rPr>
              <a:t> </a:t>
            </a:r>
            <a:r>
              <a:rPr lang="it-IT" b="1" dirty="0" err="1" smtClean="0">
                <a:solidFill>
                  <a:srgbClr val="FF0000"/>
                </a:solidFill>
              </a:rPr>
              <a:t>instrumentaion</a:t>
            </a:r>
            <a:endParaRPr lang="it-IT" b="1" dirty="0" smtClean="0">
              <a:solidFill>
                <a:srgbClr val="FF0000"/>
              </a:solidFill>
            </a:endParaRPr>
          </a:p>
          <a:p>
            <a:pPr algn="ctr"/>
            <a:endParaRPr lang="it-IT" b="1" dirty="0" smtClean="0">
              <a:solidFill>
                <a:srgbClr val="FF0000"/>
              </a:solidFill>
            </a:endParaRPr>
          </a:p>
          <a:p>
            <a:pPr algn="ctr"/>
            <a:r>
              <a:rPr lang="it-IT" b="1" dirty="0" smtClean="0">
                <a:solidFill>
                  <a:srgbClr val="FF0000"/>
                </a:solidFill>
              </a:rPr>
              <a:t>Laser beacon and nano beacon</a:t>
            </a:r>
            <a:endParaRPr lang="it-IT" b="1" dirty="0">
              <a:solidFill>
                <a:srgbClr val="FF0000"/>
              </a:solidFill>
            </a:endParaRPr>
          </a:p>
          <a:p>
            <a:endParaRPr lang="it-IT" b="1" dirty="0" smtClean="0">
              <a:solidFill>
                <a:srgbClr val="000090"/>
              </a:solidFill>
            </a:endParaRPr>
          </a:p>
          <a:p>
            <a:endParaRPr lang="it-IT" b="1" dirty="0" smtClean="0">
              <a:solidFill>
                <a:srgbClr val="000090"/>
              </a:solidFill>
            </a:endParaRPr>
          </a:p>
          <a:p>
            <a:r>
              <a:rPr lang="it-IT" b="1" dirty="0" err="1" smtClean="0">
                <a:solidFill>
                  <a:srgbClr val="000090"/>
                </a:solidFill>
              </a:rPr>
              <a:t>Nanobeacon</a:t>
            </a:r>
            <a:r>
              <a:rPr lang="it-IT" b="1" dirty="0" smtClean="0">
                <a:solidFill>
                  <a:srgbClr val="000090"/>
                </a:solidFill>
              </a:rPr>
              <a:t> : Valencia </a:t>
            </a:r>
            <a:r>
              <a:rPr lang="it-IT" b="1" dirty="0" err="1" smtClean="0">
                <a:solidFill>
                  <a:srgbClr val="000090"/>
                </a:solidFill>
              </a:rPr>
              <a:t>available</a:t>
            </a:r>
            <a:r>
              <a:rPr lang="it-IT" b="1" dirty="0" smtClean="0">
                <a:solidFill>
                  <a:srgbClr val="000090"/>
                </a:solidFill>
              </a:rPr>
              <a:t> to start production </a:t>
            </a:r>
          </a:p>
          <a:p>
            <a:endParaRPr lang="it-IT" b="1" dirty="0">
              <a:solidFill>
                <a:srgbClr val="000090"/>
              </a:solidFill>
            </a:endParaRPr>
          </a:p>
          <a:p>
            <a:r>
              <a:rPr lang="it-IT" b="1" dirty="0" smtClean="0">
                <a:solidFill>
                  <a:srgbClr val="000090"/>
                </a:solidFill>
              </a:rPr>
              <a:t>Laser Beacon: New </a:t>
            </a:r>
            <a:r>
              <a:rPr lang="it-IT" b="1" dirty="0" err="1" smtClean="0">
                <a:solidFill>
                  <a:srgbClr val="000090"/>
                </a:solidFill>
              </a:rPr>
              <a:t>project</a:t>
            </a:r>
            <a:r>
              <a:rPr lang="it-IT" b="1" dirty="0" smtClean="0">
                <a:solidFill>
                  <a:srgbClr val="000090"/>
                </a:solidFill>
              </a:rPr>
              <a:t> from Valencia </a:t>
            </a:r>
            <a:r>
              <a:rPr lang="it-IT" b="1" dirty="0" err="1" smtClean="0">
                <a:solidFill>
                  <a:srgbClr val="000090"/>
                </a:solidFill>
              </a:rPr>
              <a:t>group</a:t>
            </a:r>
            <a:r>
              <a:rPr lang="it-IT" b="1" dirty="0" smtClean="0">
                <a:solidFill>
                  <a:srgbClr val="000090"/>
                </a:solidFill>
              </a:rPr>
              <a:t> (R&amp;D). Valencia </a:t>
            </a:r>
            <a:r>
              <a:rPr lang="it-IT" b="1" dirty="0" err="1" smtClean="0">
                <a:solidFill>
                  <a:srgbClr val="000090"/>
                </a:solidFill>
              </a:rPr>
              <a:t>proposes</a:t>
            </a:r>
            <a:r>
              <a:rPr lang="it-IT" b="1" dirty="0" smtClean="0">
                <a:solidFill>
                  <a:srgbClr val="000090"/>
                </a:solidFill>
              </a:rPr>
              <a:t> 1 or 2 LB to be </a:t>
            </a:r>
            <a:r>
              <a:rPr lang="it-IT" b="1" dirty="0" err="1" smtClean="0">
                <a:solidFill>
                  <a:srgbClr val="000090"/>
                </a:solidFill>
              </a:rPr>
              <a:t>installed</a:t>
            </a:r>
            <a:r>
              <a:rPr lang="it-IT" b="1" dirty="0" smtClean="0">
                <a:solidFill>
                  <a:srgbClr val="000090"/>
                </a:solidFill>
              </a:rPr>
              <a:t> on </a:t>
            </a:r>
            <a:r>
              <a:rPr lang="it-IT" b="1" dirty="0" err="1" smtClean="0">
                <a:solidFill>
                  <a:srgbClr val="000090"/>
                </a:solidFill>
              </a:rPr>
              <a:t>tower</a:t>
            </a:r>
            <a:r>
              <a:rPr lang="it-IT" b="1" dirty="0" smtClean="0">
                <a:solidFill>
                  <a:srgbClr val="000090"/>
                </a:solidFill>
              </a:rPr>
              <a:t> </a:t>
            </a:r>
            <a:r>
              <a:rPr lang="it-IT" b="1" dirty="0" err="1" smtClean="0">
                <a:solidFill>
                  <a:srgbClr val="000090"/>
                </a:solidFill>
              </a:rPr>
              <a:t>bases</a:t>
            </a:r>
            <a:r>
              <a:rPr lang="it-IT" b="1" dirty="0" smtClean="0">
                <a:solidFill>
                  <a:srgbClr val="000090"/>
                </a:solidFill>
              </a:rPr>
              <a:t>.</a:t>
            </a:r>
          </a:p>
          <a:p>
            <a:endParaRPr lang="it-IT" b="1" dirty="0" smtClean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6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454</TotalTime>
  <Words>329</Words>
  <Application>Microsoft Macintosh PowerPoint</Application>
  <PresentationFormat>Presentazione su schermo (4:3)</PresentationFormat>
  <Paragraphs>81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6" baseType="lpstr">
      <vt:lpstr>Tema di Office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Giorgio Riccobene</dc:creator>
  <cp:lastModifiedBy>Giorgio Riccobene</cp:lastModifiedBy>
  <cp:revision>58</cp:revision>
  <dcterms:created xsi:type="dcterms:W3CDTF">2012-09-05T07:48:21Z</dcterms:created>
  <dcterms:modified xsi:type="dcterms:W3CDTF">2013-01-17T12:11:45Z</dcterms:modified>
</cp:coreProperties>
</file>