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3"/>
  </p:notesMasterIdLst>
  <p:handoutMasterIdLst>
    <p:handoutMasterId r:id="rId14"/>
  </p:handoutMasterIdLst>
  <p:sldIdLst>
    <p:sldId id="265" r:id="rId3"/>
    <p:sldId id="321" r:id="rId4"/>
    <p:sldId id="333" r:id="rId5"/>
    <p:sldId id="334" r:id="rId6"/>
    <p:sldId id="335" r:id="rId7"/>
    <p:sldId id="336" r:id="rId8"/>
    <p:sldId id="337" r:id="rId9"/>
    <p:sldId id="338" r:id="rId10"/>
    <p:sldId id="340" r:id="rId11"/>
    <p:sldId id="341" r:id="rId12"/>
  </p:sldIdLst>
  <p:sldSz cx="12188825" cy="6858000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9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1736" autoAdjust="0"/>
    <p:restoredTop sz="94629" autoAdjust="0"/>
  </p:normalViewPr>
  <p:slideViewPr>
    <p:cSldViewPr showGuides="1">
      <p:cViewPr>
        <p:scale>
          <a:sx n="100" d="100"/>
          <a:sy n="100" d="100"/>
        </p:scale>
        <p:origin x="-1086" y="-366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CC69C6-EE0B-4D8B-9C71-C36EFED094F2}" type="datetimeFigureOut">
              <a:rPr lang="en-US"/>
              <a:pPr/>
              <a:t>1/25/2013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0DD202-58A1-4ABD-B068-DFFCA0C44EAC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421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pPr/>
              <a:t>1/25/2013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gradFill>
          <a:gsLst>
            <a:gs pos="10000">
              <a:srgbClr val="06171C"/>
            </a:gs>
            <a:gs pos="100000">
              <a:srgbClr val="134251"/>
            </a:gs>
            <a:gs pos="65000">
              <a:srgbClr val="134251"/>
            </a:gs>
          </a:gsLst>
          <a:lin ang="135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arge ocean wav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6551612" cy="685794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94411" y="0"/>
            <a:ext cx="457201" cy="6858000"/>
          </a:xfrm>
          <a:prstGeom prst="rect">
            <a:avLst/>
          </a:prstGeom>
          <a:solidFill>
            <a:srgbClr val="13425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8813" y="1600200"/>
            <a:ext cx="4572001" cy="37338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54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08813" y="5562599"/>
            <a:ext cx="4571999" cy="83502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cap="none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499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1/25/2013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009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2412" y="609600"/>
            <a:ext cx="1981201" cy="56388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2" y="609600"/>
            <a:ext cx="7391399" cy="56388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1/25/2013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9035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1/25/2013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825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gradFill>
          <a:gsLst>
            <a:gs pos="10000">
              <a:srgbClr val="06171C"/>
            </a:gs>
            <a:gs pos="100000">
              <a:srgbClr val="134251"/>
            </a:gs>
            <a:gs pos="65000">
              <a:srgbClr val="134251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6812" y="1616074"/>
            <a:ext cx="7315198" cy="2727325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48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6814" y="4495800"/>
            <a:ext cx="7315198" cy="167322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1/25/2013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6181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828800"/>
            <a:ext cx="4419599" cy="4419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057400">
              <a:defRPr sz="1600"/>
            </a:lvl6pPr>
            <a:lvl7pPr marL="2057400">
              <a:defRPr sz="1600"/>
            </a:lvl7pPr>
            <a:lvl8pPr marL="2057400">
              <a:defRPr sz="1600"/>
            </a:lvl8pPr>
            <a:lvl9pPr marL="2057400"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04015" y="1828800"/>
            <a:ext cx="4419600" cy="4419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057400">
              <a:defRPr sz="1600"/>
            </a:lvl6pPr>
            <a:lvl7pPr marL="2057400">
              <a:defRPr sz="1600"/>
            </a:lvl7pPr>
            <a:lvl8pPr marL="2057400">
              <a:defRPr sz="1600"/>
            </a:lvl8pPr>
            <a:lvl9pPr marL="2057400"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1/25/2013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534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8022" y="1828800"/>
            <a:ext cx="4416552" cy="8382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4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78022" y="2743200"/>
            <a:ext cx="4416552" cy="3505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 marL="2057400">
              <a:defRPr sz="1400"/>
            </a:lvl5pPr>
            <a:lvl6pPr marL="2057400">
              <a:defRPr sz="1400"/>
            </a:lvl6pPr>
            <a:lvl7pPr marL="2057400">
              <a:defRPr sz="1400"/>
            </a:lvl7pPr>
            <a:lvl8pPr marL="2057400">
              <a:defRPr sz="1400"/>
            </a:lvl8pPr>
            <a:lvl9pPr marL="2057400"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05472" y="1828800"/>
            <a:ext cx="4416552" cy="8382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4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05472" y="2743200"/>
            <a:ext cx="4416552" cy="3505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 marL="2057400">
              <a:defRPr sz="1400"/>
            </a:lvl5pPr>
            <a:lvl6pPr marL="2057400">
              <a:defRPr sz="1400"/>
            </a:lvl6pPr>
            <a:lvl7pPr marL="2057400">
              <a:defRPr sz="1400"/>
            </a:lvl7pPr>
            <a:lvl8pPr marL="2057400">
              <a:defRPr sz="1400"/>
            </a:lvl8pPr>
            <a:lvl9pPr marL="2057400"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1/25/2013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8419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1/25/2013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663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arge ocean wave (semitransparent)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"/>
            <a:ext cx="12188824" cy="6857887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1/25/2013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540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88963"/>
            <a:ext cx="3657600" cy="2840037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4" y="588963"/>
            <a:ext cx="5486400" cy="558006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9613" y="3581399"/>
            <a:ext cx="3657600" cy="2587625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1/25/2013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498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094461" y="588963"/>
            <a:ext cx="5486352" cy="5580062"/>
          </a:xfrm>
          <a:prstGeom prst="rect">
            <a:avLst/>
          </a:prstGeom>
          <a:solidFill>
            <a:srgbClr val="1B5D72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07494" y="805658"/>
            <a:ext cx="5060286" cy="5146672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88963"/>
            <a:ext cx="3657600" cy="2840038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3600" b="0" i="0" baseline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9613" y="3581399"/>
            <a:ext cx="3657600" cy="2587625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1/25/2013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917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rgbClr val="06171C"/>
            </a:gs>
            <a:gs pos="100000">
              <a:srgbClr val="134251"/>
            </a:gs>
            <a:gs pos="65000">
              <a:srgbClr val="134251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arge ocean wave (semitransparent)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"/>
            <a:ext cx="12188824" cy="6857887"/>
          </a:xfrm>
          <a:prstGeom prst="rect">
            <a:avLst/>
          </a:prstGeom>
        </p:spPr>
      </p:pic>
      <p:pic>
        <p:nvPicPr>
          <p:cNvPr id="10" name="Picture 9" descr="Large ocean wave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1234758" cy="685794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006156" y="0"/>
            <a:ext cx="228601" cy="6858000"/>
          </a:xfrm>
          <a:prstGeom prst="rect">
            <a:avLst/>
          </a:prstGeom>
          <a:solidFill>
            <a:srgbClr val="13425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9612" y="381000"/>
            <a:ext cx="9144001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9612" y="1828800"/>
            <a:ext cx="9144001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8011" y="6400800"/>
            <a:ext cx="154865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41C87-7AD9-4845-A077-840E4A0F3F06}" type="datetimeFigureOut">
              <a:rPr lang="en-US"/>
              <a:pPr/>
              <a:t>1/25/2013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611" y="6400800"/>
            <a:ext cx="5954834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56811" y="6400800"/>
            <a:ext cx="1066802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13F82-EE5E-44EE-A61D-E31C6657F26F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30599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err="1" smtClean="0"/>
              <a:t>Meccanica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Seafloor Network</a:t>
            </a:r>
            <a:br>
              <a:rPr lang="en-US" sz="4000" dirty="0" smtClean="0"/>
            </a:br>
            <a:r>
              <a:rPr lang="en-US" sz="4000" dirty="0" err="1" smtClean="0"/>
              <a:t>Programmazione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Km3Net - Italia</a:t>
            </a:r>
            <a:endParaRPr lang="en-US" sz="40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R. Papaleo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892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Assemblaggio Rete di fondo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E’ ipotizzabile ad oggi che l’assemblaggio della JB da posare possa avvenire intorno a maggio 2014 </a:t>
            </a:r>
          </a:p>
          <a:p>
            <a:pPr lvl="1"/>
            <a:r>
              <a:rPr lang="it-IT" dirty="0" smtClean="0"/>
              <a:t>Durata </a:t>
            </a:r>
            <a:r>
              <a:rPr lang="it-IT" dirty="0" smtClean="0">
                <a:sym typeface="Wingdings" pitchFamily="2" charset="2"/>
              </a:rPr>
              <a:t> 1 mese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Luogo  LNS o Porto di Catania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Personale  LNS (team rete di fondo) + 2 tecnici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Meccanica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Piano</a:t>
            </a:r>
          </a:p>
          <a:p>
            <a:pPr lvl="1"/>
            <a:r>
              <a:rPr lang="it-IT" dirty="0" smtClean="0"/>
              <a:t>Disegno esecutivo completato</a:t>
            </a:r>
          </a:p>
          <a:p>
            <a:pPr lvl="1"/>
            <a:r>
              <a:rPr lang="it-IT" dirty="0" smtClean="0"/>
              <a:t>Ditta Galli &amp; Morelli produrrà prototipo (ordine INFN – Pisa)</a:t>
            </a:r>
          </a:p>
          <a:p>
            <a:pPr lvl="1"/>
            <a:r>
              <a:rPr lang="it-IT" dirty="0" smtClean="0"/>
              <a:t>Circa 4-5 settimane produzione</a:t>
            </a:r>
          </a:p>
          <a:p>
            <a:r>
              <a:rPr lang="it-IT" dirty="0" smtClean="0"/>
              <a:t>Modulo di Piano</a:t>
            </a:r>
          </a:p>
          <a:p>
            <a:pPr lvl="1"/>
            <a:r>
              <a:rPr lang="it-IT" dirty="0" smtClean="0"/>
              <a:t>Struttura telaio definita e presentata durante ultimo meeting collaborazione</a:t>
            </a:r>
          </a:p>
          <a:p>
            <a:pPr lvl="1"/>
            <a:r>
              <a:rPr lang="it-IT" dirty="0" smtClean="0"/>
              <a:t>Dimensioni finali = f (dimensioni schede elettroniche)</a:t>
            </a:r>
          </a:p>
          <a:p>
            <a:pPr lvl="8"/>
            <a:r>
              <a:rPr lang="it-IT" dirty="0" smtClean="0"/>
              <a:t>½ </a:t>
            </a:r>
            <a:r>
              <a:rPr lang="it-IT" dirty="0" err="1" smtClean="0"/>
              <a:t>feb</a:t>
            </a:r>
            <a:r>
              <a:rPr lang="it-IT" dirty="0" smtClean="0"/>
              <a:t> 2013</a:t>
            </a:r>
          </a:p>
          <a:p>
            <a:pPr lvl="1"/>
            <a:r>
              <a:rPr lang="it-IT" dirty="0" smtClean="0"/>
              <a:t>Progetto esecutivo telaio 3-4 settimane</a:t>
            </a:r>
          </a:p>
          <a:p>
            <a:pPr lvl="1"/>
            <a:r>
              <a:rPr lang="it-IT" dirty="0" smtClean="0"/>
              <a:t>Produzione </a:t>
            </a:r>
            <a:r>
              <a:rPr lang="it-IT" dirty="0" err="1" smtClean="0"/>
              <a:t>mock-up</a:t>
            </a:r>
            <a:endParaRPr lang="it-IT" dirty="0" smtClean="0"/>
          </a:p>
          <a:p>
            <a:pPr lvl="1"/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Meccanica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Realizzazione di un </a:t>
            </a:r>
            <a:r>
              <a:rPr lang="it-IT" dirty="0" err="1" smtClean="0"/>
              <a:t>mock-up</a:t>
            </a:r>
            <a:r>
              <a:rPr lang="it-IT" dirty="0" smtClean="0"/>
              <a:t> del piano completo </a:t>
            </a:r>
          </a:p>
          <a:p>
            <a:pPr lvl="1"/>
            <a:r>
              <a:rPr lang="it-IT" dirty="0" smtClean="0"/>
              <a:t>Moduli ottici</a:t>
            </a:r>
          </a:p>
          <a:p>
            <a:pPr lvl="1"/>
            <a:r>
              <a:rPr lang="it-IT" dirty="0" smtClean="0"/>
              <a:t>Modulo di piano</a:t>
            </a:r>
          </a:p>
          <a:p>
            <a:pPr lvl="1"/>
            <a:r>
              <a:rPr lang="it-IT" dirty="0" smtClean="0"/>
              <a:t>Cime </a:t>
            </a:r>
            <a:r>
              <a:rPr lang="it-IT" dirty="0" err="1" smtClean="0"/>
              <a:t>tensionamento</a:t>
            </a:r>
            <a:endParaRPr lang="it-IT" dirty="0" smtClean="0"/>
          </a:p>
          <a:p>
            <a:pPr lvl="1"/>
            <a:r>
              <a:rPr lang="it-IT" dirty="0" smtClean="0"/>
              <a:t>Dorsale </a:t>
            </a:r>
            <a:r>
              <a:rPr lang="it-IT" dirty="0" err="1" smtClean="0"/>
              <a:t>dummy</a:t>
            </a:r>
            <a:endParaRPr lang="it-IT" dirty="0" smtClean="0"/>
          </a:p>
          <a:p>
            <a:pPr lvl="1"/>
            <a:endParaRPr lang="it-IT" dirty="0" smtClean="0"/>
          </a:p>
          <a:p>
            <a:r>
              <a:rPr lang="it-IT" dirty="0" smtClean="0"/>
              <a:t>Obiettivo</a:t>
            </a:r>
          </a:p>
          <a:p>
            <a:pPr lvl="1"/>
            <a:r>
              <a:rPr lang="it-IT" dirty="0" smtClean="0"/>
              <a:t>Verifica coerenza progetto</a:t>
            </a:r>
          </a:p>
          <a:p>
            <a:pPr lvl="1"/>
            <a:r>
              <a:rPr lang="it-IT" dirty="0" smtClean="0"/>
              <a:t>Definizione procedure di assemblaggio</a:t>
            </a:r>
          </a:p>
          <a:p>
            <a:pPr lvl="1"/>
            <a:r>
              <a:rPr lang="it-IT" dirty="0" smtClean="0"/>
              <a:t>Test e qualifica</a:t>
            </a:r>
          </a:p>
          <a:p>
            <a:pPr lvl="1"/>
            <a:endParaRPr lang="it-IT" dirty="0" smtClean="0"/>
          </a:p>
          <a:p>
            <a:pPr marL="452438" indent="-457200"/>
            <a:r>
              <a:rPr lang="it-IT" dirty="0" smtClean="0"/>
              <a:t>Tempistica: Marzo 2013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Meccanica </a:t>
            </a:r>
            <a:br>
              <a:rPr lang="it-IT" dirty="0" smtClean="0"/>
            </a:br>
            <a:r>
              <a:rPr lang="it-IT" dirty="0" smtClean="0"/>
              <a:t>Capitolati Gara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Capitolato meccanica</a:t>
            </a:r>
          </a:p>
          <a:p>
            <a:pPr lvl="1"/>
            <a:r>
              <a:rPr lang="it-IT" dirty="0" smtClean="0"/>
              <a:t>Direttivo Aprile 2013</a:t>
            </a:r>
          </a:p>
          <a:p>
            <a:pPr lvl="1"/>
            <a:r>
              <a:rPr lang="it-IT" dirty="0" smtClean="0"/>
              <a:t>Oggetto: </a:t>
            </a:r>
          </a:p>
          <a:p>
            <a:pPr lvl="2"/>
            <a:r>
              <a:rPr lang="it-IT" dirty="0" smtClean="0"/>
              <a:t>costruzione piani 	= #14 </a:t>
            </a:r>
            <a:r>
              <a:rPr lang="it-IT" dirty="0" err="1" smtClean="0"/>
              <a:t>instrumentati</a:t>
            </a:r>
            <a:r>
              <a:rPr lang="it-IT" dirty="0" smtClean="0"/>
              <a:t> + 2 piani boa x 8 torri + 10%</a:t>
            </a:r>
          </a:p>
          <a:p>
            <a:pPr lvl="2"/>
            <a:r>
              <a:rPr lang="it-IT" dirty="0" smtClean="0"/>
              <a:t>Costruzioni 		= #9 basi torre</a:t>
            </a:r>
          </a:p>
          <a:p>
            <a:pPr lvl="1"/>
            <a:r>
              <a:rPr lang="it-IT" dirty="0" smtClean="0"/>
              <a:t>Lettere invito Maggio 2013</a:t>
            </a:r>
          </a:p>
          <a:p>
            <a:pPr lvl="1"/>
            <a:r>
              <a:rPr lang="it-IT" dirty="0" smtClean="0"/>
              <a:t>Risposte	45-60 </a:t>
            </a:r>
            <a:r>
              <a:rPr lang="it-IT" dirty="0" err="1" smtClean="0"/>
              <a:t>gg</a:t>
            </a:r>
            <a:endParaRPr lang="it-IT" dirty="0" smtClean="0"/>
          </a:p>
          <a:p>
            <a:pPr lvl="1"/>
            <a:r>
              <a:rPr lang="it-IT" dirty="0" smtClean="0"/>
              <a:t>Aggiudicazione Direttivo Luglio (Settembre) 2013</a:t>
            </a:r>
          </a:p>
          <a:p>
            <a:pPr lvl="1"/>
            <a:r>
              <a:rPr lang="it-IT" dirty="0" smtClean="0"/>
              <a:t>Produzione Settembre – Dicembre (gennaio ‘14)</a:t>
            </a:r>
          </a:p>
          <a:p>
            <a:pPr lvl="2"/>
            <a:endParaRPr lang="it-IT" dirty="0" smtClean="0"/>
          </a:p>
          <a:p>
            <a:pPr lvl="1">
              <a:buNone/>
            </a:pP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Meccanica</a:t>
            </a:r>
            <a:br>
              <a:rPr lang="it-IT" dirty="0" smtClean="0"/>
            </a:br>
            <a:r>
              <a:rPr lang="it-IT" dirty="0" smtClean="0"/>
              <a:t>Capitolati di gara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 Modulo di piano</a:t>
            </a:r>
          </a:p>
          <a:p>
            <a:pPr lvl="1"/>
            <a:r>
              <a:rPr lang="it-IT" dirty="0" smtClean="0"/>
              <a:t>Direttivo Maggio 2013</a:t>
            </a:r>
          </a:p>
          <a:p>
            <a:pPr lvl="1"/>
            <a:r>
              <a:rPr lang="it-IT" dirty="0" smtClean="0"/>
              <a:t>Oggetto: </a:t>
            </a:r>
          </a:p>
          <a:p>
            <a:pPr lvl="2"/>
            <a:r>
              <a:rPr lang="it-IT" dirty="0" smtClean="0"/>
              <a:t>costruzione di schede elettroniche, telaio e contenitore per modulo di piano inclusi di fornitura di cavi e connettori sottomarini per la connessione del </a:t>
            </a:r>
            <a:r>
              <a:rPr lang="it-IT" dirty="0" err="1" smtClean="0"/>
              <a:t>MdP</a:t>
            </a:r>
            <a:r>
              <a:rPr lang="it-IT" dirty="0" smtClean="0"/>
              <a:t> con MO e strumenti oceanografici</a:t>
            </a:r>
          </a:p>
          <a:p>
            <a:pPr lvl="2"/>
            <a:r>
              <a:rPr lang="it-IT" dirty="0" smtClean="0"/>
              <a:t>Quantità: 15 (14 +1) x 8 + 10% (per 14) + 1 </a:t>
            </a:r>
            <a:r>
              <a:rPr lang="it-IT" dirty="0" err="1" smtClean="0"/>
              <a:t>spare</a:t>
            </a:r>
            <a:r>
              <a:rPr lang="it-IT" dirty="0" smtClean="0"/>
              <a:t> per base torre</a:t>
            </a:r>
          </a:p>
          <a:p>
            <a:pPr lvl="1"/>
            <a:r>
              <a:rPr lang="it-IT" dirty="0" smtClean="0"/>
              <a:t>Lettere invito Giugno 2013</a:t>
            </a:r>
          </a:p>
          <a:p>
            <a:pPr lvl="1"/>
            <a:r>
              <a:rPr lang="it-IT" dirty="0" smtClean="0"/>
              <a:t>Risposte 45-60 </a:t>
            </a:r>
            <a:r>
              <a:rPr lang="it-IT" dirty="0" err="1" smtClean="0"/>
              <a:t>gg</a:t>
            </a:r>
            <a:endParaRPr lang="it-IT" dirty="0" smtClean="0"/>
          </a:p>
          <a:p>
            <a:pPr lvl="1"/>
            <a:r>
              <a:rPr lang="it-IT" dirty="0" smtClean="0"/>
              <a:t>Approvazione Direttivo Settembre 2013 (Ottobre)</a:t>
            </a:r>
          </a:p>
          <a:p>
            <a:pPr lvl="1"/>
            <a:r>
              <a:rPr lang="it-IT" dirty="0" smtClean="0"/>
              <a:t>Produzione Ottobre 2013 – Febbraio 2014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Nota: produzione a </a:t>
            </a:r>
            <a:r>
              <a:rPr lang="it-IT" dirty="0" err="1" smtClean="0"/>
              <a:t>batch</a:t>
            </a:r>
            <a:r>
              <a:rPr lang="it-IT" dirty="0" smtClean="0"/>
              <a:t> che permetterà di iniziare immediatamente la fase di integrazione delle torri</a:t>
            </a:r>
          </a:p>
          <a:p>
            <a:pPr lvl="1"/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Cavi e connettori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Connettori MO </a:t>
            </a:r>
            <a:r>
              <a:rPr lang="it-IT" dirty="0" smtClean="0">
                <a:sym typeface="Wingdings" pitchFamily="2" charset="2"/>
              </a:rPr>
              <a:t> richiesta fornitore unico sulla base delle esperienze </a:t>
            </a:r>
            <a:r>
              <a:rPr lang="it-IT" dirty="0" err="1" smtClean="0">
                <a:sym typeface="Wingdings" pitchFamily="2" charset="2"/>
              </a:rPr>
              <a:t>Nemo</a:t>
            </a:r>
            <a:r>
              <a:rPr lang="it-IT" dirty="0" smtClean="0">
                <a:sym typeface="Wingdings" pitchFamily="2" charset="2"/>
              </a:rPr>
              <a:t> (fase 1 e 2) verificare se </a:t>
            </a:r>
            <a:r>
              <a:rPr lang="it-IT" dirty="0" err="1" smtClean="0">
                <a:sym typeface="Wingdings" pitchFamily="2" charset="2"/>
              </a:rPr>
              <a:t>fattibile…</a:t>
            </a:r>
            <a:r>
              <a:rPr lang="it-IT" dirty="0" smtClean="0">
                <a:sym typeface="Wingdings" pitchFamily="2" charset="2"/>
              </a:rPr>
              <a:t>!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Attesa quotazione ufficiale SEACON per fine mese (risposta K. Hall del 15.jan.13)</a:t>
            </a:r>
          </a:p>
          <a:p>
            <a:r>
              <a:rPr lang="it-IT" dirty="0" smtClean="0">
                <a:sym typeface="Wingdings" pitchFamily="2" charset="2"/>
              </a:rPr>
              <a:t>Connettori </a:t>
            </a:r>
            <a:r>
              <a:rPr lang="it-IT" dirty="0" err="1" smtClean="0">
                <a:sym typeface="Wingdings" pitchFamily="2" charset="2"/>
              </a:rPr>
              <a:t>MdP</a:t>
            </a:r>
            <a:r>
              <a:rPr lang="it-IT" dirty="0" smtClean="0">
                <a:sym typeface="Wingdings" pitchFamily="2" charset="2"/>
              </a:rPr>
              <a:t>  inseriti nella gara della fornitura dei </a:t>
            </a:r>
            <a:r>
              <a:rPr lang="it-IT" dirty="0" err="1" smtClean="0">
                <a:sym typeface="Wingdings" pitchFamily="2" charset="2"/>
              </a:rPr>
              <a:t>MdP</a:t>
            </a:r>
            <a:endParaRPr lang="it-IT" dirty="0" smtClean="0">
              <a:sym typeface="Wingdings" pitchFamily="2" charset="2"/>
            </a:endParaRPr>
          </a:p>
          <a:p>
            <a:r>
              <a:rPr lang="it-IT" dirty="0" smtClean="0">
                <a:sym typeface="Wingdings" pitchFamily="2" charset="2"/>
              </a:rPr>
              <a:t>Dorsale / Base torre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Acquisiti prototipi</a:t>
            </a:r>
          </a:p>
          <a:p>
            <a:pPr lvl="2"/>
            <a:r>
              <a:rPr lang="it-IT" dirty="0" smtClean="0">
                <a:sym typeface="Wingdings" pitchFamily="2" charset="2"/>
              </a:rPr>
              <a:t>Consegna prevista fine </a:t>
            </a:r>
            <a:r>
              <a:rPr lang="it-IT" dirty="0" err="1" smtClean="0">
                <a:sym typeface="Wingdings" pitchFamily="2" charset="2"/>
              </a:rPr>
              <a:t>feb</a:t>
            </a:r>
            <a:r>
              <a:rPr lang="it-IT" dirty="0" smtClean="0">
                <a:sym typeface="Wingdings" pitchFamily="2" charset="2"/>
              </a:rPr>
              <a:t> 2013</a:t>
            </a:r>
          </a:p>
          <a:p>
            <a:pPr lvl="2"/>
            <a:r>
              <a:rPr lang="it-IT" dirty="0" smtClean="0">
                <a:sym typeface="Wingdings" pitchFamily="2" charset="2"/>
              </a:rPr>
              <a:t>Test/ qualifica : Marzo 2013 (insieme a </a:t>
            </a:r>
            <a:r>
              <a:rPr lang="it-IT" dirty="0" err="1" smtClean="0">
                <a:sym typeface="Wingdings" pitchFamily="2" charset="2"/>
              </a:rPr>
              <a:t>mock-up</a:t>
            </a:r>
            <a:r>
              <a:rPr lang="it-IT" dirty="0" smtClean="0">
                <a:sym typeface="Wingdings" pitchFamily="2" charset="2"/>
              </a:rPr>
              <a:t> piano torre)</a:t>
            </a:r>
          </a:p>
          <a:p>
            <a:pPr lvl="2">
              <a:buNone/>
            </a:pP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Cavi e connettori </a:t>
            </a:r>
            <a:br>
              <a:rPr lang="it-IT" dirty="0" smtClean="0"/>
            </a:br>
            <a:r>
              <a:rPr lang="it-IT" dirty="0" smtClean="0"/>
              <a:t>Capitolati di Gara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Connettori OM</a:t>
            </a:r>
          </a:p>
          <a:p>
            <a:pPr lvl="1"/>
            <a:r>
              <a:rPr lang="it-IT" dirty="0" smtClean="0"/>
              <a:t>Richiesta fornitore unico al presidente Mar/</a:t>
            </a:r>
            <a:r>
              <a:rPr lang="it-IT" dirty="0" err="1" smtClean="0"/>
              <a:t>Apr</a:t>
            </a:r>
            <a:r>
              <a:rPr lang="it-IT" dirty="0" smtClean="0"/>
              <a:t> 2013</a:t>
            </a:r>
          </a:p>
          <a:p>
            <a:pPr lvl="1"/>
            <a:r>
              <a:rPr lang="it-IT" dirty="0" smtClean="0"/>
              <a:t>Oggetto: fornitura # 6 x 14 x 8 torri + 10% connettori OM 8 PIN</a:t>
            </a:r>
          </a:p>
          <a:p>
            <a:pPr lvl="1">
              <a:buNone/>
            </a:pPr>
            <a:endParaRPr lang="it-IT" dirty="0" smtClean="0"/>
          </a:p>
          <a:p>
            <a:pPr lvl="1">
              <a:buNone/>
            </a:pPr>
            <a:r>
              <a:rPr lang="it-IT" dirty="0" smtClean="0">
                <a:solidFill>
                  <a:srgbClr val="FF0000"/>
                </a:solidFill>
              </a:rPr>
              <a:t>Nota: su dorsali lunghe valutare eventualmente la fornitura di #2 </a:t>
            </a:r>
            <a:r>
              <a:rPr lang="it-IT" dirty="0" err="1" smtClean="0">
                <a:solidFill>
                  <a:srgbClr val="FF0000"/>
                </a:solidFill>
              </a:rPr>
              <a:t>spare</a:t>
            </a:r>
            <a:endParaRPr lang="it-IT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it-IT" dirty="0" smtClean="0">
                <a:solidFill>
                  <a:srgbClr val="FF0000"/>
                </a:solidFill>
              </a:rPr>
              <a:t>Invece di uno </a:t>
            </a:r>
          </a:p>
          <a:p>
            <a:pPr lvl="1">
              <a:buNone/>
            </a:pPr>
            <a:r>
              <a:rPr lang="it-IT" dirty="0" smtClean="0">
                <a:solidFill>
                  <a:srgbClr val="FF0000"/>
                </a:solidFill>
              </a:rPr>
              <a:t>Verificare con la ditta se possibile costruire </a:t>
            </a:r>
            <a:r>
              <a:rPr lang="it-IT" dirty="0" err="1" smtClean="0">
                <a:solidFill>
                  <a:srgbClr val="FF0000"/>
                </a:solidFill>
              </a:rPr>
              <a:t>spare</a:t>
            </a:r>
            <a:r>
              <a:rPr lang="it-IT" dirty="0" smtClean="0">
                <a:solidFill>
                  <a:srgbClr val="FF0000"/>
                </a:solidFill>
              </a:rPr>
              <a:t> in “corsa”</a:t>
            </a:r>
            <a:endParaRPr lang="it-IT" dirty="0" smtClean="0"/>
          </a:p>
          <a:p>
            <a:r>
              <a:rPr lang="it-IT" dirty="0" smtClean="0"/>
              <a:t>Dorsale e base torre</a:t>
            </a:r>
          </a:p>
          <a:p>
            <a:pPr lvl="1"/>
            <a:r>
              <a:rPr lang="it-IT" dirty="0" smtClean="0"/>
              <a:t>Direttivo Giugno 2013</a:t>
            </a:r>
          </a:p>
          <a:p>
            <a:pPr lvl="1"/>
            <a:r>
              <a:rPr lang="it-IT" dirty="0" smtClean="0"/>
              <a:t>Oggetto: fornitura #9 dorsali per torri da 14 piani</a:t>
            </a:r>
          </a:p>
          <a:p>
            <a:pPr lvl="1"/>
            <a:r>
              <a:rPr lang="it-IT" dirty="0" smtClean="0"/>
              <a:t>Lettere invito Luglio 2013</a:t>
            </a:r>
          </a:p>
          <a:p>
            <a:pPr lvl="1"/>
            <a:r>
              <a:rPr lang="it-IT" dirty="0" smtClean="0"/>
              <a:t>Risposte 45-60 </a:t>
            </a:r>
            <a:r>
              <a:rPr lang="it-IT" dirty="0" err="1" smtClean="0"/>
              <a:t>gg</a:t>
            </a:r>
            <a:endParaRPr lang="it-IT" dirty="0" smtClean="0"/>
          </a:p>
          <a:p>
            <a:pPr lvl="1"/>
            <a:r>
              <a:rPr lang="it-IT" dirty="0" smtClean="0"/>
              <a:t>Approvazione Direttivo Ottobre 2013</a:t>
            </a:r>
          </a:p>
          <a:p>
            <a:pPr lvl="1"/>
            <a:r>
              <a:rPr lang="it-IT" dirty="0" smtClean="0"/>
              <a:t>Produzione Novembre – Marzo 2014</a:t>
            </a:r>
          </a:p>
          <a:p>
            <a:pPr lvl="1"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 rot="17899990">
            <a:off x="9220126" y="3782211"/>
            <a:ext cx="2973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DISTANZA PIANI!!!!!!!!!!!!!!!!</a:t>
            </a:r>
          </a:p>
          <a:p>
            <a:r>
              <a:rPr lang="it-IT" dirty="0" smtClean="0"/>
              <a:t>Ok per 20 metri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Rete di fondo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Elettronica</a:t>
            </a:r>
          </a:p>
          <a:p>
            <a:pPr lvl="1"/>
            <a:r>
              <a:rPr lang="it-IT" dirty="0" smtClean="0"/>
              <a:t>PCS 	fine febbraio </a:t>
            </a:r>
          </a:p>
          <a:p>
            <a:pPr lvl="1"/>
            <a:r>
              <a:rPr lang="it-IT" dirty="0" smtClean="0"/>
              <a:t>PSS	fine febbraio</a:t>
            </a:r>
          </a:p>
          <a:p>
            <a:pPr lvl="1"/>
            <a:r>
              <a:rPr lang="it-IT" dirty="0" smtClean="0"/>
              <a:t>FCM	fine gennaio</a:t>
            </a:r>
          </a:p>
          <a:p>
            <a:r>
              <a:rPr lang="it-IT" dirty="0" smtClean="0"/>
              <a:t>Ottica</a:t>
            </a:r>
          </a:p>
          <a:p>
            <a:pPr lvl="1"/>
            <a:r>
              <a:rPr lang="it-IT" dirty="0" smtClean="0"/>
              <a:t>Componenti definiti </a:t>
            </a:r>
            <a:r>
              <a:rPr lang="it-IT" dirty="0" smtClean="0">
                <a:sym typeface="Wingdings" pitchFamily="2" charset="2"/>
              </a:rPr>
              <a:t> attesa quotazione per acquisizione</a:t>
            </a:r>
          </a:p>
          <a:p>
            <a:r>
              <a:rPr lang="it-IT" dirty="0" smtClean="0">
                <a:sym typeface="Wingdings" pitchFamily="2" charset="2"/>
              </a:rPr>
              <a:t>Contenitori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Marzo progetto esecutivo e realizzazione prototipo (</a:t>
            </a:r>
            <a:r>
              <a:rPr lang="it-IT" dirty="0" err="1" smtClean="0">
                <a:sym typeface="Wingdings" pitchFamily="2" charset="2"/>
              </a:rPr>
              <a:t>vd</a:t>
            </a:r>
            <a:r>
              <a:rPr lang="it-IT" dirty="0" smtClean="0">
                <a:sym typeface="Wingdings" pitchFamily="2" charset="2"/>
              </a:rPr>
              <a:t> torre)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Ordine a firma direttore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Costruzione entro </a:t>
            </a:r>
            <a:r>
              <a:rPr lang="it-IT" dirty="0" err="1" smtClean="0">
                <a:sym typeface="Wingdings" pitchFamily="2" charset="2"/>
              </a:rPr>
              <a:t>sett</a:t>
            </a:r>
            <a:r>
              <a:rPr lang="it-IT" dirty="0" smtClean="0">
                <a:sym typeface="Wingdings" pitchFamily="2" charset="2"/>
              </a:rPr>
              <a:t> 2013</a:t>
            </a:r>
          </a:p>
          <a:p>
            <a:r>
              <a:rPr lang="it-IT" dirty="0" smtClean="0">
                <a:sym typeface="Wingdings" pitchFamily="2" charset="2"/>
              </a:rPr>
              <a:t>Telaio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Progetto possibile definiti i cavi e connettori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Tempistica 2-3 mesi</a:t>
            </a:r>
            <a:endParaRPr lang="it-IT" dirty="0" smtClean="0"/>
          </a:p>
        </p:txBody>
      </p:sp>
      <p:sp>
        <p:nvSpPr>
          <p:cNvPr id="4" name="CasellaDiTesto 3"/>
          <p:cNvSpPr txBox="1"/>
          <p:nvPr/>
        </p:nvSpPr>
        <p:spPr>
          <a:xfrm>
            <a:off x="6526460" y="2483604"/>
            <a:ext cx="5253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COSTRUZIONE SCHEDE FINALI ENTRO GIU 2013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Rete di fondo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Cavi e Connettori</a:t>
            </a:r>
          </a:p>
          <a:p>
            <a:pPr lvl="1"/>
            <a:r>
              <a:rPr lang="it-IT" dirty="0" smtClean="0"/>
              <a:t>Contatti con ditte</a:t>
            </a:r>
          </a:p>
          <a:p>
            <a:pPr lvl="2"/>
            <a:r>
              <a:rPr lang="it-IT" dirty="0" smtClean="0"/>
              <a:t>Dicembre incontro con SEACON</a:t>
            </a:r>
          </a:p>
          <a:p>
            <a:pPr lvl="2"/>
            <a:r>
              <a:rPr lang="it-IT" dirty="0" smtClean="0"/>
              <a:t>Fine gennaio quotazione informale con SEACON</a:t>
            </a:r>
          </a:p>
          <a:p>
            <a:pPr lvl="2"/>
            <a:r>
              <a:rPr lang="it-IT" dirty="0" smtClean="0"/>
              <a:t>Dicembre programmato incontro con ODI </a:t>
            </a:r>
            <a:r>
              <a:rPr lang="it-IT" dirty="0" smtClean="0">
                <a:sym typeface="Wingdings" pitchFamily="2" charset="2"/>
              </a:rPr>
              <a:t> rimandato a febbraio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Capitolato gara</a:t>
            </a:r>
          </a:p>
          <a:p>
            <a:pPr lvl="2"/>
            <a:r>
              <a:rPr lang="it-IT" dirty="0" err="1" smtClean="0">
                <a:sym typeface="Wingdings" pitchFamily="2" charset="2"/>
              </a:rPr>
              <a:t>Pigtail</a:t>
            </a:r>
            <a:r>
              <a:rPr lang="it-IT" dirty="0" smtClean="0">
                <a:sym typeface="Wingdings" pitchFamily="2" charset="2"/>
              </a:rPr>
              <a:t> ODI  marzo 2013</a:t>
            </a:r>
          </a:p>
          <a:p>
            <a:pPr lvl="2"/>
            <a:r>
              <a:rPr lang="it-IT" dirty="0" smtClean="0">
                <a:sym typeface="Wingdings" pitchFamily="2" charset="2"/>
              </a:rPr>
              <a:t>Cavi e connettori per rete fondo (</a:t>
            </a:r>
            <a:r>
              <a:rPr lang="it-IT" dirty="0" err="1" smtClean="0">
                <a:sym typeface="Wingdings" pitchFamily="2" charset="2"/>
              </a:rPr>
              <a:t>manifold</a:t>
            </a:r>
            <a:r>
              <a:rPr lang="it-IT" dirty="0" smtClean="0">
                <a:sym typeface="Wingdings" pitchFamily="2" charset="2"/>
              </a:rPr>
              <a:t>, cavi interlink, …)  Maggio 2013</a:t>
            </a:r>
          </a:p>
          <a:p>
            <a:pPr lvl="2"/>
            <a:r>
              <a:rPr lang="it-IT" dirty="0" smtClean="0">
                <a:sym typeface="Wingdings" pitchFamily="2" charset="2"/>
              </a:rPr>
              <a:t>Direttivo Maggio 2013</a:t>
            </a:r>
          </a:p>
          <a:p>
            <a:pPr lvl="2"/>
            <a:r>
              <a:rPr lang="it-IT" dirty="0" smtClean="0">
                <a:sym typeface="Wingdings" pitchFamily="2" charset="2"/>
              </a:rPr>
              <a:t>Lettere ditte Giugno 2013</a:t>
            </a:r>
          </a:p>
          <a:p>
            <a:pPr lvl="2"/>
            <a:r>
              <a:rPr lang="it-IT" dirty="0" smtClean="0">
                <a:sym typeface="Wingdings" pitchFamily="2" charset="2"/>
              </a:rPr>
              <a:t>Risposte 45-60 </a:t>
            </a:r>
            <a:r>
              <a:rPr lang="it-IT" dirty="0" err="1" smtClean="0">
                <a:sym typeface="Wingdings" pitchFamily="2" charset="2"/>
              </a:rPr>
              <a:t>gg</a:t>
            </a:r>
            <a:endParaRPr lang="it-IT" dirty="0" smtClean="0">
              <a:sym typeface="Wingdings" pitchFamily="2" charset="2"/>
            </a:endParaRPr>
          </a:p>
          <a:p>
            <a:pPr lvl="2"/>
            <a:r>
              <a:rPr lang="it-IT" dirty="0" smtClean="0">
                <a:sym typeface="Wingdings" pitchFamily="2" charset="2"/>
              </a:rPr>
              <a:t>Approvazione Ottobre (novembre) 2013</a:t>
            </a:r>
          </a:p>
          <a:p>
            <a:pPr lvl="2"/>
            <a:r>
              <a:rPr lang="it-IT" dirty="0" smtClean="0">
                <a:sym typeface="Wingdings" pitchFamily="2" charset="2"/>
              </a:rPr>
              <a:t>Produzione Dicembre – Marzo 2014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TS102901025">
  <a:themeElements>
    <a:clrScheme name="Ocean Waves">
      <a:dk1>
        <a:sysClr val="windowText" lastClr="000000"/>
      </a:dk1>
      <a:lt1>
        <a:sysClr val="window" lastClr="FFFFFF"/>
      </a:lt1>
      <a:dk2>
        <a:srgbClr val="134251"/>
      </a:dk2>
      <a:lt2>
        <a:srgbClr val="83BEC0"/>
      </a:lt2>
      <a:accent1>
        <a:srgbClr val="339C9F"/>
      </a:accent1>
      <a:accent2>
        <a:srgbClr val="E68010"/>
      </a:accent2>
      <a:accent3>
        <a:srgbClr val="8EB414"/>
      </a:accent3>
      <a:accent4>
        <a:srgbClr val="0CB89B"/>
      </a:accent4>
      <a:accent5>
        <a:srgbClr val="ECB720"/>
      </a:accent5>
      <a:accent6>
        <a:srgbClr val="319762"/>
      </a:accent6>
      <a:hlink>
        <a:srgbClr val="E68010"/>
      </a:hlink>
      <a:folHlink>
        <a:srgbClr val="339C9F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cean Waves">
      <a:dk1>
        <a:sysClr val="windowText" lastClr="000000"/>
      </a:dk1>
      <a:lt1>
        <a:sysClr val="window" lastClr="FFFFFF"/>
      </a:lt1>
      <a:dk2>
        <a:srgbClr val="134251"/>
      </a:dk2>
      <a:lt2>
        <a:srgbClr val="83BEC0"/>
      </a:lt2>
      <a:accent1>
        <a:srgbClr val="339C9F"/>
      </a:accent1>
      <a:accent2>
        <a:srgbClr val="E68010"/>
      </a:accent2>
      <a:accent3>
        <a:srgbClr val="8EB414"/>
      </a:accent3>
      <a:accent4>
        <a:srgbClr val="0CB89B"/>
      </a:accent4>
      <a:accent5>
        <a:srgbClr val="ECB720"/>
      </a:accent5>
      <a:accent6>
        <a:srgbClr val="319762"/>
      </a:accent6>
      <a:hlink>
        <a:srgbClr val="E68010"/>
      </a:hlink>
      <a:folHlink>
        <a:srgbClr val="339C9F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cean Waves">
      <a:dk1>
        <a:sysClr val="windowText" lastClr="000000"/>
      </a:dk1>
      <a:lt1>
        <a:sysClr val="window" lastClr="FFFFFF"/>
      </a:lt1>
      <a:dk2>
        <a:srgbClr val="134251"/>
      </a:dk2>
      <a:lt2>
        <a:srgbClr val="83BEC0"/>
      </a:lt2>
      <a:accent1>
        <a:srgbClr val="339C9F"/>
      </a:accent1>
      <a:accent2>
        <a:srgbClr val="E68010"/>
      </a:accent2>
      <a:accent3>
        <a:srgbClr val="8EB414"/>
      </a:accent3>
      <a:accent4>
        <a:srgbClr val="0CB89B"/>
      </a:accent4>
      <a:accent5>
        <a:srgbClr val="ECB720"/>
      </a:accent5>
      <a:accent6>
        <a:srgbClr val="319762"/>
      </a:accent6>
      <a:hlink>
        <a:srgbClr val="E68010"/>
      </a:hlink>
      <a:folHlink>
        <a:srgbClr val="339C9F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C664D9D-6EFF-43CB-87EB-95CB91A04A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TS102901025</Template>
  <TotalTime>0</TotalTime>
  <Words>495</Words>
  <Application>Microsoft Office PowerPoint</Application>
  <PresentationFormat>Personalizzato</PresentationFormat>
  <Paragraphs>107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TS102901025</vt:lpstr>
      <vt:lpstr>  Meccanica Seafloor Network Programmazione  Km3Net - Italia</vt:lpstr>
      <vt:lpstr>Meccanica</vt:lpstr>
      <vt:lpstr>Meccanica</vt:lpstr>
      <vt:lpstr>Meccanica  Capitolati Gara</vt:lpstr>
      <vt:lpstr>Meccanica Capitolati di gara</vt:lpstr>
      <vt:lpstr>Cavi e connettori</vt:lpstr>
      <vt:lpstr>Cavi e connettori  Capitolati di Gara</vt:lpstr>
      <vt:lpstr>Rete di fondo</vt:lpstr>
      <vt:lpstr>Rete di fondo</vt:lpstr>
      <vt:lpstr>Assemblaggio Rete di fondo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2012-12-05T09:59:57Z</dcterms:created>
  <dcterms:modified xsi:type="dcterms:W3CDTF">2013-01-25T08:30:04Z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TC029010259991</vt:lpwstr>
  </property>
</Properties>
</file>