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58" r:id="rId2"/>
    <p:sldMasterId id="2147485609" r:id="rId3"/>
    <p:sldMasterId id="2147485648" r:id="rId4"/>
    <p:sldMasterId id="2147490171" r:id="rId5"/>
    <p:sldMasterId id="2147490258" r:id="rId6"/>
    <p:sldMasterId id="2147494493" r:id="rId7"/>
    <p:sldMasterId id="2147494508" r:id="rId8"/>
  </p:sldMasterIdLst>
  <p:notesMasterIdLst>
    <p:notesMasterId r:id="rId50"/>
  </p:notesMasterIdLst>
  <p:handoutMasterIdLst>
    <p:handoutMasterId r:id="rId51"/>
  </p:handoutMasterIdLst>
  <p:sldIdLst>
    <p:sldId id="474" r:id="rId9"/>
    <p:sldId id="570" r:id="rId10"/>
    <p:sldId id="505" r:id="rId11"/>
    <p:sldId id="506" r:id="rId12"/>
    <p:sldId id="508" r:id="rId13"/>
    <p:sldId id="512" r:id="rId14"/>
    <p:sldId id="513" r:id="rId15"/>
    <p:sldId id="483" r:id="rId16"/>
    <p:sldId id="568" r:id="rId17"/>
    <p:sldId id="551" r:id="rId18"/>
    <p:sldId id="552" r:id="rId19"/>
    <p:sldId id="522" r:id="rId20"/>
    <p:sldId id="523" r:id="rId21"/>
    <p:sldId id="399" r:id="rId22"/>
    <p:sldId id="487" r:id="rId23"/>
    <p:sldId id="425" r:id="rId24"/>
    <p:sldId id="569" r:id="rId25"/>
    <p:sldId id="540" r:id="rId26"/>
    <p:sldId id="541" r:id="rId27"/>
    <p:sldId id="524" r:id="rId28"/>
    <p:sldId id="561" r:id="rId29"/>
    <p:sldId id="461" r:id="rId30"/>
    <p:sldId id="469" r:id="rId31"/>
    <p:sldId id="547" r:id="rId32"/>
    <p:sldId id="525" r:id="rId33"/>
    <p:sldId id="517" r:id="rId34"/>
    <p:sldId id="555" r:id="rId35"/>
    <p:sldId id="556" r:id="rId36"/>
    <p:sldId id="557" r:id="rId37"/>
    <p:sldId id="558" r:id="rId38"/>
    <p:sldId id="560" r:id="rId39"/>
    <p:sldId id="509" r:id="rId40"/>
    <p:sldId id="511" r:id="rId41"/>
    <p:sldId id="510" r:id="rId42"/>
    <p:sldId id="564" r:id="rId43"/>
    <p:sldId id="563" r:id="rId44"/>
    <p:sldId id="516" r:id="rId45"/>
    <p:sldId id="530" r:id="rId46"/>
    <p:sldId id="531" r:id="rId47"/>
    <p:sldId id="542" r:id="rId48"/>
    <p:sldId id="550" r:id="rId49"/>
  </p:sldIdLst>
  <p:sldSz cx="9906000" cy="6858000" type="A4"/>
  <p:notesSz cx="6718300" cy="98679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49C93F"/>
    <a:srgbClr val="FFFAE9"/>
    <a:srgbClr val="30EB4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>
        <p:scale>
          <a:sx n="60" d="100"/>
          <a:sy n="60" d="100"/>
        </p:scale>
        <p:origin x="-1500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notesViewPr>
    <p:cSldViewPr>
      <p:cViewPr varScale="1">
        <p:scale>
          <a:sx n="65" d="100"/>
          <a:sy n="65" d="100"/>
        </p:scale>
        <p:origin x="-3096" y="-96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defTabSz="91287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r" defTabSz="91287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defTabSz="91287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r" defTabSz="91287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870B63C-4580-408F-9D34-7F15628EF2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395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defTabSz="91287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>
            <a:lvl1pPr algn="r" defTabSz="91287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1363"/>
            <a:ext cx="53403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6300"/>
            <a:ext cx="49276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defTabSz="91287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757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7" tIns="45609" rIns="91217" bIns="45609" numCol="1" anchor="b" anchorCtr="0" compatLnSpc="1">
            <a:prstTxWarp prst="textNoShape">
              <a:avLst/>
            </a:prstTxWarp>
          </a:bodyPr>
          <a:lstStyle>
            <a:lvl1pPr algn="r" defTabSz="91287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4B46925-13CE-4B8B-801E-E0DACB5DF2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7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618109DC-0D08-4D07-B264-524ABF4BE956}" type="slidenum">
              <a:rPr lang="en-GB" sz="1200">
                <a:latin typeface="Times New Roman" pitchFamily="18" charset="0"/>
              </a:rPr>
              <a:pPr eaLnBrk="1" hangingPunct="1"/>
              <a:t>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63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0707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4F0CF756-87E2-4715-9D92-9ADDEEC39A61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18B1B11F-B531-425F-904A-E30CC51A3F8C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05496179-B01B-4161-B94B-249D673CF9F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E2E2AAEE-6C67-47D9-A28C-14DEF952C1C4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CE12BC85-151F-4859-92EA-C2D48ED55E5E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F606D456-525A-4E4E-8FF3-4E8EDF23637D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3301EA3D-8BA4-4E9A-85C9-C4B74511F30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339FDB3F-9972-4655-9CB0-026864D3337A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it-IT" smtClean="0"/>
              <a:t>Neutrini</a:t>
            </a:r>
            <a:r>
              <a:rPr lang="it-IT" baseline="0" smtClean="0"/>
              <a:t> attivi si </a:t>
            </a:r>
            <a:r>
              <a:rPr lang="it-IT" baseline="0" dirty="0" smtClean="0"/>
              <a:t>possono accoppiare con campi fermionici di neutrini predetti da modelli BSM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CD792CD7-0FD1-42EA-9976-D72E05B910B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rate di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disappearance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ha una dipendenza con la distanza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7B291AAE-9674-401C-8204-B7F28B2BBF3E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9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it-IT" dirty="0" err="1" smtClean="0"/>
              <a:t>Disappearance</a:t>
            </a:r>
            <a:r>
              <a:rPr lang="it-IT" dirty="0" smtClean="0"/>
              <a:t>: alcuni neutrini</a:t>
            </a:r>
            <a:r>
              <a:rPr lang="it-IT" baseline="0" dirty="0" smtClean="0"/>
              <a:t> possono oscillare in </a:t>
            </a:r>
            <a:r>
              <a:rPr lang="it-IT" baseline="0" dirty="0" err="1" smtClean="0"/>
              <a:t>esterili</a:t>
            </a:r>
            <a:r>
              <a:rPr lang="it-IT" baseline="0" dirty="0" smtClean="0"/>
              <a:t> ed avremo una dipendenza con la distanza del rate di oscillazione</a:t>
            </a:r>
          </a:p>
          <a:p>
            <a:r>
              <a:rPr lang="it-IT" baseline="0" dirty="0" err="1" smtClean="0"/>
              <a:t>Appearance</a:t>
            </a:r>
            <a:r>
              <a:rPr lang="it-IT" baseline="0" dirty="0" smtClean="0"/>
              <a:t>:      anche qua ma </a:t>
            </a:r>
            <a:r>
              <a:rPr lang="it-IT" baseline="0" dirty="0" err="1" smtClean="0"/>
              <a:t>especialmente</a:t>
            </a:r>
            <a:r>
              <a:rPr lang="it-IT" baseline="0" dirty="0" smtClean="0"/>
              <a:t> nel canale anti neutrino </a:t>
            </a:r>
            <a:r>
              <a:rPr lang="it-IT" baseline="0" dirty="0" err="1" smtClean="0"/>
              <a:t>e.g</a:t>
            </a:r>
            <a:r>
              <a:rPr lang="it-IT" baseline="0" dirty="0" smtClean="0"/>
              <a:t> anti nu mu </a:t>
            </a:r>
            <a:r>
              <a:rPr lang="it-IT" baseline="0" dirty="0" err="1" smtClean="0"/>
              <a:t>beam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excess</a:t>
            </a:r>
            <a:r>
              <a:rPr lang="it-IT" baseline="0" dirty="0" smtClean="0"/>
              <a:t> anti </a:t>
            </a:r>
            <a:r>
              <a:rPr lang="it-IT" baseline="0" dirty="0" err="1" smtClean="0"/>
              <a:t>nue</a:t>
            </a:r>
            <a:r>
              <a:rPr lang="it-IT" baseline="0" dirty="0" smtClean="0"/>
              <a:t> LNSD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0467" name="Espace réservé des commentaires 2"/>
          <p:cNvSpPr>
            <a:spLocks noGrp="1"/>
          </p:cNvSpPr>
          <p:nvPr>
            <p:ph type="body" sz="quarter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E6900904-4A85-4F2B-923F-7F314104DCB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50888"/>
            <a:ext cx="5341937" cy="3698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1513" y="4686300"/>
            <a:ext cx="5375275" cy="435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>
                <a:latin typeface="Arial" pitchFamily="34" charset="0"/>
                <a:cs typeface="Arial" pitchFamily="34" charset="0"/>
              </a:rPr>
              <a:t> rate di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disappearance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ha una dipendenza con la distanza</a:t>
            </a:r>
          </a:p>
          <a:p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Modeli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sterili predicono un effetto di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dissappearance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molto</a:t>
            </a:r>
            <a:r>
              <a:rPr lang="it-IT" sz="1200" baseline="0" dirty="0" smtClean="0">
                <a:latin typeface="Arial" pitchFamily="34" charset="0"/>
                <a:cs typeface="Arial" pitchFamily="34" charset="0"/>
              </a:rPr>
              <a:t> alto di nu mu insieme a </a:t>
            </a:r>
            <a:r>
              <a:rPr lang="it-IT" sz="1200" baseline="0" dirty="0" err="1" smtClean="0">
                <a:latin typeface="Arial" pitchFamily="34" charset="0"/>
                <a:cs typeface="Arial" pitchFamily="34" charset="0"/>
              </a:rPr>
              <a:t>nue</a:t>
            </a:r>
            <a:r>
              <a:rPr lang="it-IT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baseline="0" dirty="0" err="1" smtClean="0">
                <a:latin typeface="Arial" pitchFamily="34" charset="0"/>
                <a:cs typeface="Arial" pitchFamily="34" charset="0"/>
              </a:rPr>
              <a:t>appearance</a:t>
            </a:r>
            <a:r>
              <a:rPr lang="it-IT" sz="1200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200" baseline="0" dirty="0" err="1" smtClean="0">
                <a:latin typeface="Arial" pitchFamily="34" charset="0"/>
                <a:cs typeface="Arial" pitchFamily="34" charset="0"/>
              </a:rPr>
              <a:t>disappearance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46925-13CE-4B8B-801E-E0DACB5DF29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57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682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1132-FBF7-4610-9F36-22751207E7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0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8E8C-61A7-4D9D-842E-889B65EC78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0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A0C0D-6C6A-453F-9BBC-9C1C31BDE0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73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7"/>
            <a:ext cx="8915400" cy="4987925"/>
          </a:xfrm>
        </p:spPr>
        <p:txBody>
          <a:bodyPr/>
          <a:lstStyle>
            <a:lvl1pPr>
              <a:defRPr sz="2200">
                <a:solidFill>
                  <a:srgbClr val="0000FF"/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277870"/>
            <a:ext cx="8915400" cy="7127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11400" y="6362700"/>
            <a:ext cx="5283200" cy="309563"/>
          </a:xfrm>
        </p:spPr>
        <p:txBody>
          <a:bodyPr/>
          <a:lstStyle>
            <a:lvl1pPr eaLnBrk="1" hangingPunct="1">
              <a:defRPr sz="1800" i="0">
                <a:solidFill>
                  <a:srgbClr val="000000"/>
                </a:solidFill>
                <a:ea typeface="ＭＳ Ｐゴシック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Luca Stanco, INFN -Padova, NeuTel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02650" y="6357938"/>
            <a:ext cx="908050" cy="309562"/>
          </a:xfrm>
        </p:spPr>
        <p:txBody>
          <a:bodyPr/>
          <a:lstStyle>
            <a:lvl1pPr eaLnBrk="1" hangingPunct="1">
              <a:defRPr sz="1800" 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7503CE-66D3-42F6-9033-DB7797BA0C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charset="0"/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aseline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 eaLnBrk="1" hangingPunct="1">
              <a:defRPr sz="1400" i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 eaLnBrk="1" hangingPunct="1">
              <a:defRPr sz="1400" i="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FE8B65F1-E550-4AC6-ACB7-D3C984C8808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7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1DEFA24F-76DB-4D39-8324-E1DC0AEB3FE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0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6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4577D11D-9DF9-4CB9-95B6-DBB641560CF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3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609600"/>
            <a:ext cx="4572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B123AF64-EC6B-4C58-9BED-03A4E4BABC3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2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11FE5C78-6946-46C2-809A-88D8393B38F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B3312403-AB6E-449C-8B51-7BB5D80D5AE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9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AF887176-0F67-4695-874C-B30F9D60822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3143-E120-4F5A-9FD3-07316E63C1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19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21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A70E4BFF-36A0-413F-91A1-8587C386883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35DF1352-9670-4842-A92E-BC7B200872B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4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17F3C463-A95C-4AF9-ADE4-6E5FE2F8E5C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1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" y="0"/>
            <a:ext cx="7277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r>
              <a:rPr lang="en-GB"/>
              <a:t>Slide </a:t>
            </a:r>
            <a:fld id="{E74B6BAF-0C46-493C-85CC-099AD131C2C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10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3403" y="1697226"/>
            <a:ext cx="6366805" cy="97889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96313" y="98425"/>
            <a:ext cx="123666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A92B-7705-4A64-81B6-667F427E71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2476500" y="6596063"/>
            <a:ext cx="7250113" cy="188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3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 eaLnBrk="1" hangingPunct="1">
              <a:defRPr sz="1400" i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 eaLnBrk="1" hangingPunct="1">
              <a:defRPr sz="1400" i="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CB2DDBAE-3C0D-4FE5-97E7-1856002BAF9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1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3C669512-215D-45C3-820B-178748449E67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4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4A280240-F865-48EB-B087-500CCA31781D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61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9F0B8BDF-3988-4B47-830C-60F8EB1F477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725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3BAC15A6-3F57-43BF-B70A-FE2B4F2F4C98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2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715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4811-E21E-4312-9031-737EEBE4A3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777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67A02ADB-7FEC-43DD-8AA8-E42488E1FA8B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64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25FA1D0E-2E3C-4E07-B62E-C9950C8BC9AD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18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9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6631D8FC-0A3E-4366-BC00-EDD031BF0C69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2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965BFBEE-EA4F-4C89-B7C8-FB5092A72A62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779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2E0E2751-8571-41D4-902B-5C502202167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547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" y="0"/>
            <a:ext cx="7277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AD9BEB95-4D37-4657-A884-2911BAB75492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553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A67F5967-C011-445B-8BF7-84ED42457B6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93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 eaLnBrk="1" hangingPunct="1">
              <a:defRPr sz="1400" i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 eaLnBrk="1" hangingPunct="1">
              <a:defRPr sz="1400" i="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5C45ADD6-FDBB-4A65-BF2B-616F01CD784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377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527F7BB7-6199-46D2-BF14-E0E5B6F62BC0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492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704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421D007A-3472-4C01-BB74-221B74455AA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50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D17-F961-4B64-AD26-AF5A9A00E8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838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016D84CD-E761-4B8E-9832-D0E6624D8321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854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4746F46A-2939-4C31-B7B9-21DCA33A4362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932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9A8FF3F0-25DD-48AC-9D11-6A6933DDFC3F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929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A753FAE7-ACD7-40C7-93E3-39BB1CAA4D70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80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9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D1F3BBB5-6190-4992-81C2-1A27E493AE78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578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7F9ABC5F-2859-489E-BB09-2E0C6A3D3614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42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359001B5-183A-4241-9EF0-64F9602DBFFD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264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" y="0"/>
            <a:ext cx="7277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60EBD845-7385-484B-8B78-AFFBCB5AF77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90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ACA918E4-AE48-4BBD-B2F9-554E5AB57488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472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3403" y="1697226"/>
            <a:ext cx="6366805" cy="97889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96313" y="98425"/>
            <a:ext cx="123666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49EA-2A68-4577-A0D6-21C3E74FD1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2476500" y="6596063"/>
            <a:ext cx="7250113" cy="188912"/>
          </a:xfr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32BA-7E11-422D-A8C2-E84507068E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065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i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6AC4A8-B94B-461E-A038-75BEE6FA308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4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i="0">
                <a:solidFill>
                  <a:srgbClr val="3333CC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020C0-1B43-4D74-B178-3BB9B18A903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19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3403" y="1697226"/>
            <a:ext cx="6366805" cy="97889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96313" y="98425"/>
            <a:ext cx="123666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7355A-1DBB-4914-B12F-EE35F6CCA4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2476500" y="6596063"/>
            <a:ext cx="7250113" cy="188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6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0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221ED-CD5D-4FA3-941C-44C3AB1217C8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23B88-6596-4E24-BC96-7DDD8EEE4A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6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86964-AF1A-4CE3-9F64-F72FDC3FD07C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38C99-AA0F-42C7-9EF3-EF05507250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52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7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EEAEB-8103-4B1A-9A66-E43DF2702CA3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A048C-B086-43AB-8694-89F96ACB09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E38F95-9C4F-4BC4-B3F7-24F46E35AAAA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EDC25-A60E-4938-BD75-E6DEEC0492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0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B8D96-473A-4E37-BFA4-A962239255A3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52FBE-837D-49AE-9A40-D309C24695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D72EC-0C76-4421-AB8D-314B1869A732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CA05ED-4ABB-4FB1-983E-4337A7BAF5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DA10D0-7FAC-4184-8F4D-D3EC51499994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36273-D97C-44FF-A656-5D660DF668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3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3119-D899-4845-871A-30C7E1E68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0129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12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29705-571E-488F-AF7D-F83FBB9603EA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E3F70-9AEE-4A2A-945B-B60536EE41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7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B9F2AE-70F0-49EC-BF5D-16994AC323FE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257938-C232-4F3E-986F-7F8A259428A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7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346DB-7AF8-484E-A3B2-E6F916DE2175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7BC91-23B1-44AA-B693-B6D1F1BBC8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6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17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717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30052-0132-4448-BE34-C671F6879004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4A374-BA71-45A1-8BA7-794FFB4EDE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31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 eaLnBrk="1" hangingPunct="1">
              <a:defRPr sz="1400" i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 eaLnBrk="1" hangingPunct="1">
              <a:defRPr sz="1400" i="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1B6B5D91-6CF1-4289-92F6-5080C0260DA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595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fld id="{5DE2305B-7B53-48C8-9651-306C52CD224B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553200"/>
            <a:ext cx="4572000" cy="30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228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5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8F083FF1-E570-42DD-923B-4F7A71AA9283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97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22932985-3C89-46A8-BC77-E1F30A24C074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649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FBFAC065-4559-4FFD-A8B5-640B8D8CC685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550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F0018B26-A816-49FB-BC7A-5CCA0B0C7E85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38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19FCE-7C0F-4B00-B2DA-E886C8ACF8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703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F3652BE1-4657-42F9-8BE6-5D17B11B987E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24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0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56991820-D491-41D5-916B-83FBE6F18C14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403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677CDAE0-37BC-4251-B5E5-E42886A61753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00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E306BB76-90C7-4F80-BCF3-CE325ED61A2B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475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" y="0"/>
            <a:ext cx="7277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5F5738FE-24DE-4497-BC9C-3657EAF94D38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976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631ADCBB-4B54-4F98-AA9C-361AAB790015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1963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77" y="228601"/>
            <a:ext cx="8915401" cy="1143000"/>
          </a:xfrm>
          <a:prstGeom prst="rect">
            <a:avLst/>
          </a:prstGeom>
        </p:spPr>
        <p:txBody>
          <a:bodyPr lIns="91337" tIns="45664" rIns="91337" bIns="45664"/>
          <a:lstStyle>
            <a:lvl1pPr>
              <a:defRPr sz="3600">
                <a:latin typeface="Candara"/>
                <a:cs typeface="Candara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5080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7"/>
            <a:ext cx="8915400" cy="4987925"/>
          </a:xfrm>
        </p:spPr>
        <p:txBody>
          <a:bodyPr/>
          <a:lstStyle>
            <a:lvl1pPr>
              <a:defRPr sz="2200">
                <a:solidFill>
                  <a:srgbClr val="0000FF"/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277870"/>
            <a:ext cx="8915400" cy="7127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11400" y="6362700"/>
            <a:ext cx="5283200" cy="309563"/>
          </a:xfrm>
        </p:spPr>
        <p:txBody>
          <a:bodyPr/>
          <a:lstStyle>
            <a:lvl1pPr eaLnBrk="1" hangingPunct="1">
              <a:defRPr sz="1800" i="0">
                <a:solidFill>
                  <a:srgbClr val="000000"/>
                </a:solidFill>
                <a:ea typeface="ＭＳ Ｐゴシック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Luca Stanco, INFN -Padova, NeuTel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02650" y="6357938"/>
            <a:ext cx="908050" cy="309562"/>
          </a:xfrm>
        </p:spPr>
        <p:txBody>
          <a:bodyPr/>
          <a:lstStyle>
            <a:lvl1pPr eaLnBrk="1" hangingPunct="1">
              <a:defRPr sz="1800" i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5E14D7-3FF0-43AF-B532-38D71C51E1D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18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3403" y="1697226"/>
            <a:ext cx="6366805" cy="97889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96313" y="98425"/>
            <a:ext cx="123666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5C87-5B66-4B38-B706-06C062D483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2476500" y="6596063"/>
            <a:ext cx="7250113" cy="188912"/>
          </a:xfr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5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 eaLnBrk="1" hangingPunct="1">
              <a:defRPr sz="1400" i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 eaLnBrk="1" hangingPunct="1">
              <a:defRPr sz="1400" i="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F2041D1F-A9FD-4DB8-BCE9-B2C578DD1FF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30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2E63-26D4-44D3-B1F5-E53A0DD22C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383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fld id="{839E3145-52A1-4012-8F8D-DD91A9DE539A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553200"/>
            <a:ext cx="4572000" cy="30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1710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5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CA56876C-B41C-45DF-996D-0F28DF48B8AB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51B95A4B-B5AC-4EF1-9C27-F661B87FFFB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595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D93B3B57-CE77-4D59-8CBC-794F3385ACC3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4857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6E054866-C4F2-4C19-A57D-C82DF4B6FCBC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2758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E2B0201C-2BE0-4F4B-A655-4A6535B24D92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519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10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5FF882EB-A33F-4140-AC70-DC4B5076E2A9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122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31F9EDF7-0ACB-4A9C-8986-2D5FCCEED7EA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774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DF704231-351D-471E-8D35-399DE8366CB0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221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" y="0"/>
            <a:ext cx="72771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EECF4444-7F1E-4A09-8ACA-0B8530E8E343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2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4005-ECB2-4CE3-80DE-084235888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325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4648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1" y="685800"/>
            <a:ext cx="4648200" cy="5562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i="0" smtClean="0"/>
            </a:lvl1pPr>
          </a:lstStyle>
          <a:p>
            <a:pPr>
              <a:defRPr/>
            </a:pPr>
            <a:r>
              <a:rPr lang="en-GB"/>
              <a:t>Slide#  : </a:t>
            </a:r>
            <a:fld id="{7C07B9C0-8684-4222-AEDF-B2D216E9927A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629400"/>
            <a:ext cx="4038600" cy="228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964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83403" y="1697226"/>
            <a:ext cx="6366805" cy="97889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8596313" y="98425"/>
            <a:ext cx="123666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5C87-5B66-4B38-B706-06C062D483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2476500" y="6596063"/>
            <a:ext cx="7250113" cy="188912"/>
          </a:xfr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550" y="65532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53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3663" y="65722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3B4C0CB-4E7B-4DDA-AB46-30208E8219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56" r:id="rId1"/>
    <p:sldLayoutId id="2147496557" r:id="rId2"/>
    <p:sldLayoutId id="2147496558" r:id="rId3"/>
    <p:sldLayoutId id="2147496559" r:id="rId4"/>
    <p:sldLayoutId id="2147496560" r:id="rId5"/>
    <p:sldLayoutId id="2147496561" r:id="rId6"/>
    <p:sldLayoutId id="2147496562" r:id="rId7"/>
    <p:sldLayoutId id="2147496563" r:id="rId8"/>
    <p:sldLayoutId id="2147496564" r:id="rId9"/>
    <p:sldLayoutId id="2147496565" r:id="rId10"/>
    <p:sldLayoutId id="2147496566" r:id="rId11"/>
    <p:sldLayoutId id="21474966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09600"/>
            <a:ext cx="9296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31369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 baseline="0">
                <a:solidFill>
                  <a:srgbClr val="00CC99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2063750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solidFill>
                  <a:srgbClr val="00CC99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F5954C7C-0FEE-40F5-9308-8CC05DD5BB0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67" r:id="rId1"/>
    <p:sldLayoutId id="2147496568" r:id="rId2"/>
    <p:sldLayoutId id="2147496569" r:id="rId3"/>
    <p:sldLayoutId id="2147496570" r:id="rId4"/>
    <p:sldLayoutId id="2147496571" r:id="rId5"/>
    <p:sldLayoutId id="2147496572" r:id="rId6"/>
    <p:sldLayoutId id="2147496573" r:id="rId7"/>
    <p:sldLayoutId id="2147496574" r:id="rId8"/>
    <p:sldLayoutId id="2147496575" r:id="rId9"/>
    <p:sldLayoutId id="2147496576" r:id="rId10"/>
    <p:sldLayoutId id="2147496577" r:id="rId11"/>
    <p:sldLayoutId id="21474965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Wingdings" pitchFamily="2" charset="2"/>
        <a:buChar char="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6375" y="66167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solidFill>
                  <a:srgbClr val="3333CC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GB"/>
              <a:t>Slide#  : </a:t>
            </a:r>
            <a:fld id="{B1770F63-8DA0-418F-93F6-1B9F8845B23D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3077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79" r:id="rId1"/>
    <p:sldLayoutId id="2147496580" r:id="rId2"/>
    <p:sldLayoutId id="2147496581" r:id="rId3"/>
    <p:sldLayoutId id="2147496582" r:id="rId4"/>
    <p:sldLayoutId id="2147496583" r:id="rId5"/>
    <p:sldLayoutId id="2147496584" r:id="rId6"/>
    <p:sldLayoutId id="2147496585" r:id="rId7"/>
    <p:sldLayoutId id="2147496586" r:id="rId8"/>
    <p:sldLayoutId id="2147496587" r:id="rId9"/>
    <p:sldLayoutId id="2147496588" r:id="rId10"/>
    <p:sldLayoutId id="2147496589" r:id="rId11"/>
    <p:sldLayoutId id="214749659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solidFill>
                  <a:srgbClr val="3333CC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European Strategy for Neutrino Oscillations  May 2012 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6375" y="66167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solidFill>
                  <a:srgbClr val="3333CC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GB"/>
              <a:t>Slide#  : </a:t>
            </a:r>
            <a:fld id="{E772031E-9269-4D01-A7EC-AA02C1656268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4101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1" r:id="rId1"/>
    <p:sldLayoutId id="2147496592" r:id="rId2"/>
    <p:sldLayoutId id="2147496593" r:id="rId3"/>
    <p:sldLayoutId id="2147496594" r:id="rId4"/>
    <p:sldLayoutId id="2147496595" r:id="rId5"/>
    <p:sldLayoutId id="2147496596" r:id="rId6"/>
    <p:sldLayoutId id="2147496597" r:id="rId7"/>
    <p:sldLayoutId id="2147496598" r:id="rId8"/>
    <p:sldLayoutId id="2147496599" r:id="rId9"/>
    <p:sldLayoutId id="2147496600" r:id="rId10"/>
    <p:sldLayoutId id="2147496601" r:id="rId11"/>
    <p:sldLayoutId id="2147496602" r:id="rId12"/>
    <p:sldLayoutId id="214749660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313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solidFill>
                  <a:srgbClr val="3333CC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80500" y="6477000"/>
            <a:ext cx="6794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70106AE7-F3B1-4699-A653-1A0318F9490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04" r:id="rId1"/>
    <p:sldLayoutId id="2147496605" r:id="rId2"/>
    <p:sldLayoutId id="214749660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6631EF-A049-487C-80A4-213105B35F22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DF71F7-AB8B-4BFB-8E59-CACE3A4053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22" r:id="rId1"/>
    <p:sldLayoutId id="2147496623" r:id="rId2"/>
    <p:sldLayoutId id="2147496624" r:id="rId3"/>
    <p:sldLayoutId id="2147496625" r:id="rId4"/>
    <p:sldLayoutId id="2147496626" r:id="rId5"/>
    <p:sldLayoutId id="2147496627" r:id="rId6"/>
    <p:sldLayoutId id="2147496628" r:id="rId7"/>
    <p:sldLayoutId id="2147496629" r:id="rId8"/>
    <p:sldLayoutId id="2147496630" r:id="rId9"/>
    <p:sldLayoutId id="2147496631" r:id="rId10"/>
    <p:sldLayoutId id="21474966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6375" y="66167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solidFill>
                  <a:srgbClr val="3333CC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GB"/>
              <a:t>   </a:t>
            </a:r>
            <a:fld id="{F3E5E37D-BE52-433A-95BC-E09F01D1580E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9220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63246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1200" i="1">
                <a:solidFill>
                  <a:srgbClr val="0000FF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46" r:id="rId1"/>
    <p:sldLayoutId id="2147496647" r:id="rId2"/>
    <p:sldLayoutId id="2147496648" r:id="rId3"/>
    <p:sldLayoutId id="2147496649" r:id="rId4"/>
    <p:sldLayoutId id="2147496650" r:id="rId5"/>
    <p:sldLayoutId id="2147496651" r:id="rId6"/>
    <p:sldLayoutId id="2147496652" r:id="rId7"/>
    <p:sldLayoutId id="2147496653" r:id="rId8"/>
    <p:sldLayoutId id="2147496654" r:id="rId9"/>
    <p:sldLayoutId id="2147496655" r:id="rId10"/>
    <p:sldLayoutId id="2147496656" r:id="rId11"/>
    <p:sldLayoutId id="2147496657" r:id="rId12"/>
    <p:sldLayoutId id="2147496658" r:id="rId13"/>
    <p:sldLayoutId id="2147496659" r:id="rId14"/>
    <p:sldLayoutId id="2147496660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944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6375" y="66167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solidFill>
                  <a:srgbClr val="3333CC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GB"/>
              <a:t>   </a:t>
            </a:r>
            <a:fld id="{CFD5A7E8-5C34-40DB-9074-A6FF1DC91EAE}" type="slidenum">
              <a:rPr lang="en-GB"/>
              <a:pPr>
                <a:defRPr/>
              </a:pPr>
              <a:t>‹N›</a:t>
            </a:fld>
            <a:endParaRPr lang="en-GB">
              <a:solidFill>
                <a:srgbClr val="00CC99"/>
              </a:solidFill>
            </a:endParaRPr>
          </a:p>
        </p:txBody>
      </p:sp>
      <p:sp>
        <p:nvSpPr>
          <p:cNvPr id="10244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63246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1200" i="1">
                <a:solidFill>
                  <a:srgbClr val="0000FF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Luca Stanco, INFN -Padova, NeuTel 2013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1" r:id="rId1"/>
    <p:sldLayoutId id="2147496662" r:id="rId2"/>
    <p:sldLayoutId id="2147496663" r:id="rId3"/>
    <p:sldLayoutId id="2147496664" r:id="rId4"/>
    <p:sldLayoutId id="2147496665" r:id="rId5"/>
    <p:sldLayoutId id="2147496666" r:id="rId6"/>
    <p:sldLayoutId id="2147496667" r:id="rId7"/>
    <p:sldLayoutId id="2147496668" r:id="rId8"/>
    <p:sldLayoutId id="2147496669" r:id="rId9"/>
    <p:sldLayoutId id="2147496670" r:id="rId10"/>
    <p:sldLayoutId id="2147496671" r:id="rId11"/>
    <p:sldLayoutId id="2147496672" r:id="rId12"/>
    <p:sldLayoutId id="2147496687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MS PGothic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3"/>
          <p:cNvSpPr txBox="1">
            <a:spLocks noChangeArrowheads="1"/>
          </p:cNvSpPr>
          <p:nvPr/>
        </p:nvSpPr>
        <p:spPr bwMode="auto">
          <a:xfrm>
            <a:off x="1857375" y="2325688"/>
            <a:ext cx="6629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2800" b="1">
                <a:latin typeface="Calibri" pitchFamily="34" charset="0"/>
              </a:rPr>
              <a:t>The Sterile Neutrino Issue </a:t>
            </a:r>
            <a:br>
              <a:rPr lang="en-GB" sz="2800" b="1">
                <a:latin typeface="Calibri" pitchFamily="34" charset="0"/>
              </a:rPr>
            </a:br>
            <a:r>
              <a:rPr lang="en-GB" sz="2800" b="1">
                <a:latin typeface="Calibri" pitchFamily="34" charset="0"/>
              </a:rPr>
              <a:t>with SPS beam at CERN</a:t>
            </a:r>
          </a:p>
        </p:txBody>
      </p:sp>
      <p:grpSp>
        <p:nvGrpSpPr>
          <p:cNvPr id="135171" name="Group 2"/>
          <p:cNvGrpSpPr>
            <a:grpSpLocks/>
          </p:cNvGrpSpPr>
          <p:nvPr/>
        </p:nvGrpSpPr>
        <p:grpSpPr bwMode="auto">
          <a:xfrm>
            <a:off x="2092325" y="3859212"/>
            <a:ext cx="6389313" cy="1369988"/>
            <a:chOff x="1424475" y="4311238"/>
            <a:chExt cx="6388655" cy="1369341"/>
          </a:xfrm>
        </p:grpSpPr>
        <p:sp>
          <p:nvSpPr>
            <p:cNvPr id="135175" name="TextBox 1"/>
            <p:cNvSpPr txBox="1">
              <a:spLocks noChangeArrowheads="1"/>
            </p:cNvSpPr>
            <p:nvPr/>
          </p:nvSpPr>
          <p:spPr bwMode="auto">
            <a:xfrm>
              <a:off x="3205197" y="5280721"/>
              <a:ext cx="2718894" cy="39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it-IT" dirty="0">
                  <a:latin typeface="Calibri" pitchFamily="34" charset="0"/>
                </a:rPr>
                <a:t>IFAE 2013 - April 5, 2013</a:t>
              </a:r>
            </a:p>
          </p:txBody>
        </p:sp>
        <p:sp>
          <p:nvSpPr>
            <p:cNvPr id="135176" name="TextBox 7"/>
            <p:cNvSpPr txBox="1">
              <a:spLocks noChangeArrowheads="1"/>
            </p:cNvSpPr>
            <p:nvPr/>
          </p:nvSpPr>
          <p:spPr bwMode="auto">
            <a:xfrm>
              <a:off x="1424475" y="4311238"/>
              <a:ext cx="6388655" cy="83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Calibri" pitchFamily="34" charset="0"/>
                </a:rPr>
                <a:t>Eduardo </a:t>
              </a:r>
              <a:r>
                <a:rPr lang="en-US" sz="2400" dirty="0" err="1">
                  <a:latin typeface="Calibri" pitchFamily="34" charset="0"/>
                </a:rPr>
                <a:t>Medinaceli</a:t>
              </a:r>
              <a:r>
                <a:rPr lang="en-US" sz="2400" dirty="0">
                  <a:latin typeface="Calibri" pitchFamily="34" charset="0"/>
                </a:rPr>
                <a:t> (INFN and </a:t>
              </a:r>
              <a:r>
                <a:rPr lang="en-US" sz="2400" dirty="0" err="1">
                  <a:latin typeface="Calibri" pitchFamily="34" charset="0"/>
                </a:rPr>
                <a:t>Padova</a:t>
              </a:r>
              <a:r>
                <a:rPr lang="en-US" sz="2400" dirty="0">
                  <a:latin typeface="Calibri" pitchFamily="34" charset="0"/>
                </a:rPr>
                <a:t> University</a:t>
              </a:r>
              <a:r>
                <a:rPr lang="en-US" sz="2400" dirty="0" smtClean="0">
                  <a:latin typeface="Calibri" pitchFamily="34" charset="0"/>
                </a:rPr>
                <a:t>)</a:t>
              </a:r>
            </a:p>
            <a:p>
              <a:pPr algn="ctr" eaLnBrk="1" hangingPunct="1"/>
              <a:r>
                <a:rPr lang="en-US" sz="2400" dirty="0" smtClean="0">
                  <a:latin typeface="Calibri" pitchFamily="34" charset="0"/>
                </a:rPr>
                <a:t>for the </a:t>
              </a:r>
              <a:r>
                <a:rPr lang="en-US" sz="2400" dirty="0" err="1" smtClean="0">
                  <a:latin typeface="Calibri" pitchFamily="34" charset="0"/>
                </a:rPr>
                <a:t>NESSiE</a:t>
              </a:r>
              <a:r>
                <a:rPr lang="en-US" sz="2400" dirty="0" smtClean="0">
                  <a:latin typeface="Calibri" pitchFamily="34" charset="0"/>
                </a:rPr>
                <a:t> collaboration</a:t>
              </a:r>
              <a:endParaRPr lang="en-US" sz="2400" dirty="0">
                <a:latin typeface="Calibri" pitchFamily="34" charset="0"/>
              </a:endParaRPr>
            </a:p>
          </p:txBody>
        </p:sp>
      </p:grpSp>
      <p:pic>
        <p:nvPicPr>
          <p:cNvPr id="135172" name="Picture 12" descr="logoinf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62600"/>
            <a:ext cx="14398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Box 13"/>
          <p:cNvSpPr txBox="1">
            <a:spLocks noChangeArrowheads="1"/>
          </p:cNvSpPr>
          <p:nvPr/>
        </p:nvSpPr>
        <p:spPr bwMode="auto">
          <a:xfrm>
            <a:off x="0" y="1484313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3600" b="1" u="sng">
                <a:solidFill>
                  <a:srgbClr val="000090"/>
                </a:solidFill>
                <a:latin typeface="Calibri" pitchFamily="34" charset="0"/>
              </a:rPr>
              <a:t>The NESSiE concept for Sterile Neutrinos</a:t>
            </a:r>
          </a:p>
        </p:txBody>
      </p:sp>
      <p:pic>
        <p:nvPicPr>
          <p:cNvPr id="135174" name="Picture 1" descr="logo-unipd-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5446713"/>
            <a:ext cx="3263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332"/>
            <a:ext cx="9904413" cy="32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341" name="Rettangolo 1"/>
          <p:cNvSpPr>
            <a:spLocks noChangeArrowheads="1"/>
          </p:cNvSpPr>
          <p:nvPr/>
        </p:nvSpPr>
        <p:spPr bwMode="auto">
          <a:xfrm>
            <a:off x="1497013" y="170408"/>
            <a:ext cx="9639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Preliminary SBL layout at the CERN’s North Area</a:t>
            </a:r>
            <a:endParaRPr lang="it-IT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304928" y="4155698"/>
                <a:ext cx="5018425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Calibri" pitchFamily="34" charset="0"/>
                  </a:rPr>
                  <a:t>Near</a:t>
                </a:r>
                <a:r>
                  <a:rPr lang="en-US" sz="2200" dirty="0" smtClean="0">
                    <a:latin typeface="Calibri" pitchFamily="34" charset="0"/>
                  </a:rPr>
                  <a:t> </a:t>
                </a:r>
                <a:r>
                  <a:rPr lang="en-US" sz="2200" dirty="0" smtClean="0">
                    <a:solidFill>
                      <a:schemeClr val="accent2"/>
                    </a:solidFill>
                    <a:latin typeface="Calibri" pitchFamily="34" charset="0"/>
                  </a:rPr>
                  <a:t>site</a:t>
                </a:r>
                <a:r>
                  <a:rPr lang="en-US" sz="2200" dirty="0" smtClean="0">
                    <a:latin typeface="Calibri" pitchFamily="34" charset="0"/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alibri" pitchFamily="34" charset="0"/>
                  </a:rPr>
                  <a:t>L = 300m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solidFill>
                      <a:schemeClr val="accent2"/>
                    </a:solidFill>
                    <a:latin typeface="Calibri" pitchFamily="34" charset="0"/>
                  </a:rPr>
                  <a:t>Far</a:t>
                </a:r>
                <a:r>
                  <a:rPr lang="en-US" sz="2200" dirty="0" smtClean="0">
                    <a:latin typeface="Calibri" pitchFamily="34" charset="0"/>
                  </a:rPr>
                  <a:t>    </a:t>
                </a:r>
                <a:r>
                  <a:rPr lang="en-US" sz="2200" dirty="0" smtClean="0">
                    <a:solidFill>
                      <a:schemeClr val="accent2"/>
                    </a:solidFill>
                    <a:latin typeface="Calibri" pitchFamily="34" charset="0"/>
                  </a:rPr>
                  <a:t>site</a:t>
                </a:r>
                <a:r>
                  <a:rPr lang="en-US" sz="2200" dirty="0" smtClean="0">
                    <a:latin typeface="Calibri" pitchFamily="34" charset="0"/>
                  </a:rPr>
                  <a:t>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alibri" pitchFamily="34" charset="0"/>
                  </a:rPr>
                  <a:t>L = 1600m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latin typeface="Calibri" pitchFamily="34" charset="0"/>
                  </a:rPr>
                  <a:t>SPS p beam:  100 </a:t>
                </a:r>
                <a:r>
                  <a:rPr lang="en-US" sz="2200" dirty="0" err="1" smtClean="0">
                    <a:latin typeface="Calibri" pitchFamily="34" charset="0"/>
                  </a:rPr>
                  <a:t>GeV</a:t>
                </a:r>
                <a:r>
                  <a:rPr lang="en-US" sz="22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2 </a:t>
                </a:r>
                <a:r>
                  <a:rPr lang="it-IT" sz="2200" dirty="0" err="1" smtClean="0">
                    <a:latin typeface="Calibri" pitchFamily="34" charset="0"/>
                  </a:rPr>
                  <a:t>GeV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2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beam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latin typeface="Calibri" pitchFamily="34" charset="0"/>
                  </a:rPr>
                  <a:t>Luminosity: 4.5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pot</a:t>
                </a:r>
                <a:r>
                  <a:rPr lang="it-IT" sz="2200" dirty="0" smtClean="0">
                    <a:latin typeface="Calibri" pitchFamily="34" charset="0"/>
                  </a:rPr>
                  <a:t>/</a:t>
                </a:r>
                <a:r>
                  <a:rPr lang="it-IT" sz="2200" dirty="0" err="1" smtClean="0">
                    <a:latin typeface="Calibri" pitchFamily="34" charset="0"/>
                  </a:rPr>
                  <a:t>year</a:t>
                </a:r>
                <a:r>
                  <a:rPr lang="it-IT" sz="2200" dirty="0" smtClean="0">
                    <a:latin typeface="Calibri" pitchFamily="34" charset="0"/>
                  </a:rPr>
                  <a:t> (CNGS)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>
                    <a:latin typeface="Calibri" pitchFamily="34" charset="0"/>
                  </a:rPr>
                  <a:t>Interactions/spill = 5 / 0.65 at near / far</a:t>
                </a:r>
                <a:endParaRPr lang="it-IT" sz="2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28" y="4155698"/>
                <a:ext cx="5018425" cy="1785104"/>
              </a:xfrm>
              <a:prstGeom prst="rect">
                <a:avLst/>
              </a:prstGeom>
              <a:blipFill rotWithShape="1">
                <a:blip r:embed="rId4"/>
                <a:stretch>
                  <a:fillRect l="-1337" t="-2048" r="-729" b="-58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" y="4005063"/>
            <a:ext cx="3710410" cy="25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9</a:t>
            </a:r>
            <a:endParaRPr lang="it-IT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02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8" name="Rettangolo 8"/>
          <p:cNvSpPr>
            <a:spLocks noChangeArrowheads="1"/>
          </p:cNvSpPr>
          <p:nvPr/>
        </p:nvSpPr>
        <p:spPr bwMode="auto">
          <a:xfrm>
            <a:off x="2865438" y="25400"/>
            <a:ext cx="425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Latest beam studies at SPS</a:t>
            </a:r>
            <a:endParaRPr lang="it-IT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692696"/>
            <a:ext cx="7671029" cy="37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70" name="Rettangolo 1"/>
          <p:cNvSpPr>
            <a:spLocks noChangeArrowheads="1"/>
          </p:cNvSpPr>
          <p:nvPr/>
        </p:nvSpPr>
        <p:spPr bwMode="auto">
          <a:xfrm>
            <a:off x="1368152" y="4581128"/>
            <a:ext cx="495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45000"/>
              <a:buFont typeface="StarSymbol" charset="0"/>
              <a:buNone/>
            </a:pPr>
            <a:r>
              <a:rPr lang="en-US" sz="1900" dirty="0">
                <a:solidFill>
                  <a:schemeClr val="accent2"/>
                </a:solidFill>
                <a:latin typeface="Calibri" pitchFamily="34" charset="0"/>
                <a:cs typeface="DejaVu Sans" pitchFamily="34" charset="0"/>
              </a:rPr>
              <a:t>Un-oscillated </a:t>
            </a:r>
            <a:r>
              <a:rPr lang="en-US" sz="1900" dirty="0" err="1">
                <a:solidFill>
                  <a:schemeClr val="accent2"/>
                </a:solidFill>
                <a:latin typeface="Calibri" pitchFamily="34" charset="0"/>
                <a:cs typeface="DejaVu Sans" pitchFamily="34" charset="0"/>
              </a:rPr>
              <a:t>ν</a:t>
            </a:r>
            <a:r>
              <a:rPr lang="en-US" sz="1900" baseline="-25000" dirty="0" err="1">
                <a:solidFill>
                  <a:schemeClr val="accent2"/>
                </a:solidFill>
                <a:latin typeface="Calibri" pitchFamily="34" charset="0"/>
                <a:cs typeface="DejaVu Sans" pitchFamily="34" charset="0"/>
              </a:rPr>
              <a:t>e</a:t>
            </a:r>
            <a:r>
              <a:rPr lang="en-US" sz="1900" dirty="0">
                <a:solidFill>
                  <a:schemeClr val="accent2"/>
                </a:solidFill>
                <a:latin typeface="Calibri" pitchFamily="34" charset="0"/>
                <a:cs typeface="DejaVu Sans" pitchFamily="34" charset="0"/>
              </a:rPr>
              <a:t> fluxes are ~ identical </a:t>
            </a:r>
          </a:p>
          <a:p>
            <a:pPr>
              <a:buSzPct val="45000"/>
              <a:buFont typeface="StarSymbol" charset="0"/>
              <a:buNone/>
            </a:pPr>
            <a:r>
              <a:rPr lang="en-US" sz="1900" dirty="0">
                <a:solidFill>
                  <a:schemeClr val="accent2"/>
                </a:solidFill>
                <a:latin typeface="Calibri" pitchFamily="34" charset="0"/>
                <a:cs typeface="DejaVu Sans" pitchFamily="34" charset="0"/>
              </a:rPr>
              <a:t>→ N/F deviations = oscillations</a:t>
            </a:r>
          </a:p>
          <a:p>
            <a:pPr>
              <a:buSzPct val="45000"/>
              <a:buFont typeface="StarSymbol" charset="0"/>
              <a:buNone/>
            </a:pPr>
            <a:r>
              <a:rPr lang="en-US" sz="1900" dirty="0">
                <a:latin typeface="Calibri" pitchFamily="34" charset="0"/>
              </a:rPr>
              <a:t>The oscillated signals are clustered </a:t>
            </a:r>
            <a:br>
              <a:rPr lang="en-US" sz="1900" dirty="0">
                <a:latin typeface="Calibri" pitchFamily="34" charset="0"/>
              </a:rPr>
            </a:br>
            <a:r>
              <a:rPr lang="en-US" sz="1900" dirty="0">
                <a:latin typeface="Calibri" pitchFamily="34" charset="0"/>
              </a:rPr>
              <a:t>below 6 </a:t>
            </a:r>
            <a:r>
              <a:rPr lang="en-US" sz="1900" dirty="0" err="1">
                <a:latin typeface="Calibri" pitchFamily="34" charset="0"/>
              </a:rPr>
              <a:t>GeV</a:t>
            </a:r>
            <a:r>
              <a:rPr lang="en-US" sz="1900" dirty="0">
                <a:latin typeface="Calibri" pitchFamily="34" charset="0"/>
              </a:rPr>
              <a:t> of visible energy</a:t>
            </a:r>
            <a:endParaRPr lang="en-US" sz="1900" b="1" dirty="0"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3" name="Rettangolo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3120" y="5013176"/>
            <a:ext cx="4953000" cy="677108"/>
          </a:xfrm>
          <a:prstGeom prst="rect">
            <a:avLst/>
          </a:prstGeom>
          <a:blipFill rotWithShape="1">
            <a:blip r:embed="rId3"/>
            <a:stretch>
              <a:fillRect l="-1232" t="-4505" b="-15315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64250" y="5013325"/>
            <a:ext cx="3784600" cy="676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10</a:t>
            </a:r>
            <a:endParaRPr lang="it-IT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Content Placeholder 2"/>
          <p:cNvSpPr>
            <a:spLocks noGrp="1"/>
          </p:cNvSpPr>
          <p:nvPr>
            <p:ph idx="1"/>
          </p:nvPr>
        </p:nvSpPr>
        <p:spPr>
          <a:xfrm>
            <a:off x="56456" y="1019770"/>
            <a:ext cx="4964807" cy="52895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Zapf Dingbats" charset="2"/>
              <a:buNone/>
              <a:defRPr/>
            </a:pPr>
            <a:r>
              <a:rPr lang="it-IT" dirty="0" smtClean="0">
                <a:solidFill>
                  <a:srgbClr val="FF0000"/>
                </a:solidFill>
                <a:latin typeface="Calibri" pitchFamily="34" charset="0"/>
              </a:rPr>
              <a:t>IRON CORE MAGNETS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Two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Iron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spectrometers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ICM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),        </a:t>
            </a:r>
            <a:br>
              <a:rPr lang="it-IT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FAR 1500 t (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LAr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476 t) + NEAR 800 t (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LAr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119 t), 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instrumented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with: 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1800 + 700  m</a:t>
            </a:r>
            <a:r>
              <a:rPr lang="it-IT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of RPC</a:t>
            </a: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«sandwich style»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assembly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to be made </a:t>
            </a:r>
            <a:br>
              <a:rPr lang="it-IT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in situ,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one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piece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per time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20 000 + 12 000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digital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channels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Zapf Dingbats" charset="2"/>
              <a:buNone/>
              <a:defRPr/>
            </a:pPr>
            <a:endParaRPr lang="it-IT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Zapf Dingbats" charset="2"/>
              <a:buNone/>
              <a:defRPr/>
            </a:pPr>
            <a:r>
              <a:rPr lang="it-IT" dirty="0" smtClean="0">
                <a:solidFill>
                  <a:srgbClr val="FF0000"/>
                </a:solidFill>
                <a:latin typeface="Calibri" pitchFamily="34" charset="0"/>
              </a:rPr>
              <a:t>AIR CORE MAGNETS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Two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Air Core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Magnets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it-IT" b="1" dirty="0" smtClean="0">
                <a:solidFill>
                  <a:srgbClr val="000000"/>
                </a:solidFill>
                <a:latin typeface="Calibri" pitchFamily="34" charset="0"/>
              </a:rPr>
              <a:t>ACM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br>
              <a:rPr lang="it-IT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pre-assembled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 and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installed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one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shot</a:t>
            </a:r>
            <a:endParaRPr lang="it-IT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B = 0.17 T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Precision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Trackers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preassembled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 and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installed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in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one</a:t>
            </a:r>
            <a:r>
              <a:rPr lang="it-IT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 pitchFamily="34" charset="0"/>
              </a:rPr>
              <a:t>shot</a:t>
            </a:r>
            <a:endParaRPr lang="it-IT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it-IT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8483" name="Gruppo 1"/>
          <p:cNvGrpSpPr>
            <a:grpSpLocks/>
          </p:cNvGrpSpPr>
          <p:nvPr/>
        </p:nvGrpSpPr>
        <p:grpSpPr bwMode="auto">
          <a:xfrm>
            <a:off x="5097463" y="436563"/>
            <a:ext cx="4679950" cy="4279900"/>
            <a:chOff x="4748336" y="1300698"/>
            <a:chExt cx="5029200" cy="4865152"/>
          </a:xfrm>
        </p:grpSpPr>
        <p:grpSp>
          <p:nvGrpSpPr>
            <p:cNvPr id="148489" name="Group 71"/>
            <p:cNvGrpSpPr>
              <a:grpSpLocks/>
            </p:cNvGrpSpPr>
            <p:nvPr/>
          </p:nvGrpSpPr>
          <p:grpSpPr bwMode="auto">
            <a:xfrm>
              <a:off x="4748336" y="1646238"/>
              <a:ext cx="5029200" cy="4519612"/>
              <a:chOff x="4572000" y="2235452"/>
              <a:chExt cx="5029200" cy="4519613"/>
            </a:xfrm>
          </p:grpSpPr>
          <p:pic>
            <p:nvPicPr>
              <p:cNvPr id="14849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2235452"/>
                <a:ext cx="5029200" cy="451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Right Arrow 73"/>
              <p:cNvSpPr/>
              <p:nvPr/>
            </p:nvSpPr>
            <p:spPr>
              <a:xfrm rot="12496201">
                <a:off x="7956645" y="5403433"/>
                <a:ext cx="1143000" cy="395204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494" name="TextBox 7"/>
              <p:cNvSpPr txBox="1">
                <a:spLocks noChangeArrowheads="1"/>
              </p:cNvSpPr>
              <p:nvPr/>
            </p:nvSpPr>
            <p:spPr bwMode="auto">
              <a:xfrm>
                <a:off x="9124917" y="5877272"/>
                <a:ext cx="398466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3200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</a:p>
            </p:txBody>
          </p:sp>
        </p:grpSp>
        <p:sp>
          <p:nvSpPr>
            <p:cNvPr id="148490" name="TextBox 1"/>
            <p:cNvSpPr txBox="1">
              <a:spLocks noChangeArrowheads="1"/>
            </p:cNvSpPr>
            <p:nvPr/>
          </p:nvSpPr>
          <p:spPr bwMode="auto">
            <a:xfrm>
              <a:off x="7250982" y="1300698"/>
              <a:ext cx="6543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  <a:cs typeface="Arial" pitchFamily="34" charset="0"/>
                </a:rPr>
                <a:t>ICM</a:t>
              </a:r>
            </a:p>
          </p:txBody>
        </p:sp>
        <p:sp>
          <p:nvSpPr>
            <p:cNvPr id="148491" name="TextBox 75"/>
            <p:cNvSpPr txBox="1">
              <a:spLocks noChangeArrowheads="1"/>
            </p:cNvSpPr>
            <p:nvPr/>
          </p:nvSpPr>
          <p:spPr bwMode="auto">
            <a:xfrm>
              <a:off x="8737029" y="2236788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  <a:cs typeface="Arial" pitchFamily="34" charset="0"/>
                </a:rPr>
                <a:t>ACM</a:t>
              </a:r>
            </a:p>
          </p:txBody>
        </p:sp>
      </p:grpSp>
      <p:sp>
        <p:nvSpPr>
          <p:cNvPr id="148484" name="Rettangolo 11"/>
          <p:cNvSpPr>
            <a:spLocks noChangeArrowheads="1"/>
          </p:cNvSpPr>
          <p:nvPr/>
        </p:nvSpPr>
        <p:spPr bwMode="auto">
          <a:xfrm>
            <a:off x="3714750" y="115888"/>
            <a:ext cx="3398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NESSiE (initial design)</a:t>
            </a:r>
          </a:p>
        </p:txBody>
      </p:sp>
      <p:pic>
        <p:nvPicPr>
          <p:cNvPr id="1484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77" y="5085184"/>
            <a:ext cx="212407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86" name="Text Box 7"/>
          <p:cNvSpPr txBox="1">
            <a:spLocks noChangeArrowheads="1"/>
          </p:cNvSpPr>
          <p:nvPr/>
        </p:nvSpPr>
        <p:spPr bwMode="auto">
          <a:xfrm>
            <a:off x="7977336" y="5907236"/>
            <a:ext cx="44243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Cross section of the Al coils</a:t>
            </a:r>
          </a:p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 with circular water cooling</a:t>
            </a:r>
          </a:p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 channel ( ~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LHCb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)</a:t>
            </a:r>
          </a:p>
        </p:txBody>
      </p:sp>
      <p:sp>
        <p:nvSpPr>
          <p:cNvPr id="148487" name="TextBox 75"/>
          <p:cNvSpPr txBox="1">
            <a:spLocks noChangeArrowheads="1"/>
          </p:cNvSpPr>
          <p:nvPr/>
        </p:nvSpPr>
        <p:spPr bwMode="auto">
          <a:xfrm>
            <a:off x="6272311" y="4716884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Arial" pitchFamily="34" charset="0"/>
                <a:cs typeface="Arial" pitchFamily="34" charset="0"/>
              </a:rPr>
              <a:t>ACM</a:t>
            </a:r>
          </a:p>
        </p:txBody>
      </p:sp>
      <p:sp>
        <p:nvSpPr>
          <p:cNvPr id="15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11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  <p:bldP spid="148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Box 6"/>
          <p:cNvSpPr txBox="1">
            <a:spLocks noChangeArrowheads="1"/>
          </p:cNvSpPr>
          <p:nvPr/>
        </p:nvSpPr>
        <p:spPr bwMode="auto">
          <a:xfrm>
            <a:off x="1195417" y="1980129"/>
            <a:ext cx="2749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600" dirty="0" err="1" smtClean="0">
                <a:latin typeface="Calibri" pitchFamily="34" charset="0"/>
              </a:rPr>
              <a:t>Transverse</a:t>
            </a:r>
            <a:r>
              <a:rPr lang="it-IT" sz="1600" dirty="0" smtClean="0">
                <a:latin typeface="Calibri" pitchFamily="34" charset="0"/>
              </a:rPr>
              <a:t> </a:t>
            </a:r>
            <a:r>
              <a:rPr lang="it-IT" sz="1600" dirty="0" err="1" smtClean="0">
                <a:latin typeface="Calibri" pitchFamily="34" charset="0"/>
              </a:rPr>
              <a:t>profile</a:t>
            </a:r>
            <a:r>
              <a:rPr lang="it-IT" sz="1600" dirty="0" smtClean="0">
                <a:latin typeface="Calibri" pitchFamily="34" charset="0"/>
              </a:rPr>
              <a:t> of the global</a:t>
            </a:r>
          </a:p>
          <a:p>
            <a:pPr algn="ctr" eaLnBrk="1" hangingPunct="1"/>
            <a:r>
              <a:rPr lang="en-US" sz="1600" dirty="0" smtClean="0">
                <a:latin typeface="Calibri" pitchFamily="34" charset="0"/>
              </a:rPr>
              <a:t>magnetic field (iron + air)</a:t>
            </a:r>
            <a:endParaRPr lang="it-IT" sz="1600" dirty="0">
              <a:latin typeface="Calibri" pitchFamily="34" charset="0"/>
            </a:endParaRPr>
          </a:p>
        </p:txBody>
      </p:sp>
      <p:sp>
        <p:nvSpPr>
          <p:cNvPr id="149509" name="Rettangolo 7"/>
          <p:cNvSpPr>
            <a:spLocks noChangeArrowheads="1"/>
          </p:cNvSpPr>
          <p:nvPr/>
        </p:nvSpPr>
        <p:spPr bwMode="auto">
          <a:xfrm>
            <a:off x="3368824" y="97468"/>
            <a:ext cx="3344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NESSiE</a:t>
            </a:r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 performances</a:t>
            </a:r>
            <a:endParaRPr lang="it-IT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997499" y="2563589"/>
            <a:ext cx="5572125" cy="3241675"/>
            <a:chOff x="2620963" y="3582988"/>
            <a:chExt cx="5572125" cy="3241675"/>
          </a:xfrm>
        </p:grpSpPr>
        <p:pic>
          <p:nvPicPr>
            <p:cNvPr id="1495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3582988"/>
              <a:ext cx="4700587" cy="324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9511" name="Text Box 3"/>
            <p:cNvSpPr txBox="1">
              <a:spLocks noChangeArrowheads="1"/>
            </p:cNvSpPr>
            <p:nvPr/>
          </p:nvSpPr>
          <p:spPr bwMode="auto">
            <a:xfrm>
              <a:off x="5745163" y="4292600"/>
              <a:ext cx="21240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5527" tIns="57850" rIns="85527" bIns="42764"/>
            <a:lstStyle>
              <a:lvl1pPr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Air Core Magnet</a:t>
              </a:r>
            </a:p>
          </p:txBody>
        </p:sp>
        <p:sp>
          <p:nvSpPr>
            <p:cNvPr id="149512" name="Text Box 4"/>
            <p:cNvSpPr txBox="1">
              <a:spLocks noChangeArrowheads="1"/>
            </p:cNvSpPr>
            <p:nvPr/>
          </p:nvSpPr>
          <p:spPr bwMode="auto">
            <a:xfrm>
              <a:off x="3081338" y="4149725"/>
              <a:ext cx="2124075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5527" tIns="57850" rIns="85527" bIns="42764"/>
            <a:lstStyle>
              <a:lvl1pPr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400" baseline="33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arm ICM</a:t>
              </a:r>
            </a:p>
          </p:txBody>
        </p:sp>
        <p:sp>
          <p:nvSpPr>
            <p:cNvPr id="149513" name="Text Box 5"/>
            <p:cNvSpPr txBox="1">
              <a:spLocks noChangeArrowheads="1"/>
            </p:cNvSpPr>
            <p:nvPr/>
          </p:nvSpPr>
          <p:spPr bwMode="auto">
            <a:xfrm>
              <a:off x="6069013" y="5805488"/>
              <a:ext cx="2124075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5527" tIns="57850" rIns="85527" bIns="42764"/>
            <a:lstStyle>
              <a:lvl1pPr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400" baseline="33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arm ICM</a:t>
              </a:r>
            </a:p>
          </p:txBody>
        </p:sp>
      </p:grpSp>
      <p:sp>
        <p:nvSpPr>
          <p:cNvPr id="149518" name="CasellaDiTesto 5"/>
          <p:cNvSpPr txBox="1">
            <a:spLocks noChangeArrowheads="1"/>
          </p:cNvSpPr>
          <p:nvPr/>
        </p:nvSpPr>
        <p:spPr bwMode="auto">
          <a:xfrm>
            <a:off x="1423988" y="1052513"/>
            <a:ext cx="479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ACM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28589" y="2640036"/>
            <a:ext cx="4824411" cy="2949204"/>
            <a:chOff x="4376936" y="946150"/>
            <a:chExt cx="5403850" cy="2554288"/>
          </a:xfrm>
        </p:grpSpPr>
        <p:pic>
          <p:nvPicPr>
            <p:cNvPr id="14950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936" y="946150"/>
              <a:ext cx="5403850" cy="255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20" name="CasellaDiTesto 19"/>
            <p:cNvSpPr txBox="1">
              <a:spLocks noChangeArrowheads="1"/>
            </p:cNvSpPr>
            <p:nvPr/>
          </p:nvSpPr>
          <p:spPr bwMode="auto">
            <a:xfrm>
              <a:off x="5313363" y="2751138"/>
              <a:ext cx="4778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it-IT"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ACM</a:t>
              </a:r>
            </a:p>
          </p:txBody>
        </p:sp>
        <p:sp>
          <p:nvSpPr>
            <p:cNvPr id="149521" name="CasellaDiTesto 20"/>
            <p:cNvSpPr txBox="1">
              <a:spLocks noChangeArrowheads="1"/>
            </p:cNvSpPr>
            <p:nvPr/>
          </p:nvSpPr>
          <p:spPr bwMode="auto">
            <a:xfrm>
              <a:off x="8769350" y="1052513"/>
              <a:ext cx="4206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it-IT" sz="1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ICM</a:t>
              </a:r>
            </a:p>
          </p:txBody>
        </p: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227136" y="1939479"/>
            <a:ext cx="32623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latin typeface="Calibri" pitchFamily="34" charset="0"/>
              </a:rPr>
              <a:t>Charge </a:t>
            </a:r>
            <a:r>
              <a:rPr lang="en-US" sz="1600" dirty="0" err="1" smtClean="0">
                <a:latin typeface="Calibri" pitchFamily="34" charset="0"/>
              </a:rPr>
              <a:t>missidentification</a:t>
            </a:r>
            <a:r>
              <a:rPr lang="en-US" sz="1600" dirty="0" smtClean="0">
                <a:latin typeface="Calibri" pitchFamily="34" charset="0"/>
              </a:rPr>
              <a:t> percentage</a:t>
            </a: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including selection, efficiency and </a:t>
            </a:r>
          </a:p>
          <a:p>
            <a:pPr algn="ctr" eaLnBrk="1" hangingPunct="1"/>
            <a:r>
              <a:rPr lang="en-US" sz="1400" dirty="0" smtClean="0">
                <a:latin typeface="Calibri" pitchFamily="34" charset="0"/>
              </a:rPr>
              <a:t>reconstruction </a:t>
            </a:r>
            <a:r>
              <a:rPr lang="en-US" sz="1400" dirty="0" err="1" smtClean="0">
                <a:latin typeface="Calibri" pitchFamily="34" charset="0"/>
              </a:rPr>
              <a:t>proceadures</a:t>
            </a:r>
            <a:endParaRPr lang="it-IT" sz="1400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92812" y="764704"/>
            <a:ext cx="5723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</a:rPr>
              <a:t>Complementary of </a:t>
            </a:r>
            <a:r>
              <a:rPr lang="en-US" sz="2200" dirty="0" err="1" smtClean="0">
                <a:solidFill>
                  <a:schemeClr val="accent2"/>
                </a:solidFill>
                <a:latin typeface="Calibri" pitchFamily="34" charset="0"/>
              </a:rPr>
              <a:t>NESSiE</a:t>
            </a: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</a:rPr>
              <a:t> spectrometers in the</a:t>
            </a:r>
            <a:br>
              <a:rPr lang="en-US" sz="22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</a:rPr>
              <a:t> low (&lt;1 </a:t>
            </a:r>
            <a:r>
              <a:rPr lang="en-US" sz="2200" dirty="0" err="1" smtClean="0">
                <a:solidFill>
                  <a:schemeClr val="accent2"/>
                </a:solidFill>
                <a:latin typeface="Calibri" pitchFamily="34" charset="0"/>
              </a:rPr>
              <a:t>GeV</a:t>
            </a: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</a:rPr>
              <a:t>) and high energies </a:t>
            </a:r>
            <a:r>
              <a:rPr lang="en-US" sz="2200" dirty="0" err="1" smtClean="0">
                <a:solidFill>
                  <a:schemeClr val="accent2"/>
                </a:solidFill>
                <a:latin typeface="Calibri" pitchFamily="34" charset="0"/>
              </a:rPr>
              <a:t>domanis</a:t>
            </a:r>
            <a:endParaRPr lang="it-IT" sz="2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12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 descr="SensPlotConSciMiniPerLuca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21568"/>
            <a:ext cx="5867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79" name="Group 9"/>
          <p:cNvGrpSpPr>
            <a:grpSpLocks/>
          </p:cNvGrpSpPr>
          <p:nvPr/>
        </p:nvGrpSpPr>
        <p:grpSpPr bwMode="auto">
          <a:xfrm>
            <a:off x="4932363" y="1497657"/>
            <a:ext cx="2252662" cy="1355279"/>
            <a:chOff x="4865316" y="2137570"/>
            <a:chExt cx="2249729" cy="1356583"/>
          </a:xfrm>
        </p:grpSpPr>
        <p:sp>
          <p:nvSpPr>
            <p:cNvPr id="152587" name="TextBox 6"/>
            <p:cNvSpPr txBox="1">
              <a:spLocks noChangeArrowheads="1"/>
            </p:cNvSpPr>
            <p:nvPr/>
          </p:nvSpPr>
          <p:spPr bwMode="auto">
            <a:xfrm>
              <a:off x="4865316" y="2137570"/>
              <a:ext cx="22497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Present  proposal</a:t>
              </a:r>
            </a:p>
            <a:p>
              <a:pPr algn="ctr" eaLnBrk="1" hangingPunct="1"/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(2+1   years)</a:t>
              </a:r>
            </a:p>
          </p:txBody>
        </p:sp>
        <p:cxnSp>
          <p:nvCxnSpPr>
            <p:cNvPr id="152588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5892437" y="2880361"/>
              <a:ext cx="287673" cy="61379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8744" y="214908"/>
            <a:ext cx="4836837" cy="558166"/>
          </a:xfrm>
          <a:prstGeom prst="rect">
            <a:avLst/>
          </a:prstGeom>
          <a:blipFill rotWithShape="1">
            <a:blip r:embed="rId4"/>
            <a:stretch>
              <a:fillRect l="-2648" t="-9783" r="-1387" b="-23913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72480" y="2061129"/>
                <a:ext cx="3033651" cy="1655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90% C.L. sensitivity for </a:t>
                </a:r>
                <a:br>
                  <a:rPr lang="en-US" dirty="0" smtClean="0">
                    <a:latin typeface="Calibri" pitchFamily="34" charset="0"/>
                  </a:rPr>
                </a:br>
                <a:r>
                  <a:rPr lang="en-US" dirty="0" smtClean="0">
                    <a:latin typeface="Calibri" pitchFamily="34" charset="0"/>
                  </a:rPr>
                  <a:t>2 years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𝑎𝑛𝑡𝑖</m:t>
                    </m:r>
                  </m:oMath>
                </a14:m>
                <a:r>
                  <a:rPr lang="it-IT" dirty="0" smtClean="0">
                    <a:latin typeface="Calibri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itchFamily="34" charset="0"/>
                  </a:rPr>
                  <a:t> +  1 </a:t>
                </a:r>
                <a:r>
                  <a:rPr lang="it-IT" dirty="0" err="1" smtClean="0">
                    <a:latin typeface="Calibri" pitchFamily="34" charset="0"/>
                  </a:rPr>
                  <a:t>year</a:t>
                </a:r>
                <a:r>
                  <a:rPr lang="it-IT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i="1" dirty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it-IT" dirty="0" smtClean="0">
                  <a:latin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</a:rPr>
                  <a:t>Exclusion limits:</a:t>
                </a:r>
              </a:p>
              <a:p>
                <a:r>
                  <a:rPr lang="en-US" dirty="0" smtClean="0">
                    <a:latin typeface="Calibri" pitchFamily="34" charset="0"/>
                  </a:rPr>
                  <a:t>CCFR, CDHS,</a:t>
                </a:r>
              </a:p>
              <a:p>
                <a:r>
                  <a:rPr lang="en-US" dirty="0" err="1" smtClean="0">
                    <a:latin typeface="Calibri" pitchFamily="34" charset="0"/>
                  </a:rPr>
                  <a:t>SciBooNE</a:t>
                </a:r>
                <a:r>
                  <a:rPr lang="en-US" dirty="0" smtClean="0">
                    <a:latin typeface="Calibri" pitchFamily="34" charset="0"/>
                  </a:rPr>
                  <a:t> + </a:t>
                </a:r>
                <a:r>
                  <a:rPr lang="en-US" dirty="0" err="1" smtClean="0">
                    <a:latin typeface="Calibri" pitchFamily="34" charset="0"/>
                  </a:rPr>
                  <a:t>MiniBooNE</a:t>
                </a:r>
                <a:endParaRPr lang="it-IT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0" y="2061129"/>
                <a:ext cx="3033651" cy="1655903"/>
              </a:xfrm>
              <a:prstGeom prst="rect">
                <a:avLst/>
              </a:prstGeom>
              <a:blipFill rotWithShape="1">
                <a:blip r:embed="rId5"/>
                <a:stretch>
                  <a:fillRect l="-2213" t="-1838" b="-5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/>
              <p:cNvSpPr txBox="1"/>
              <p:nvPr/>
            </p:nvSpPr>
            <p:spPr>
              <a:xfrm>
                <a:off x="1438193" y="764704"/>
                <a:ext cx="776327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NESSiE can disentangle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i="1" dirty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𝑎𝑛𝑡𝑖</m:t>
                    </m:r>
                  </m:oMath>
                </a14:m>
                <a:r>
                  <a:rPr lang="it-IT" dirty="0" smtClean="0">
                    <a:latin typeface="Calibri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i="1" dirty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dirty="0" smtClean="0">
                    <a:latin typeface="Calibri" pitchFamily="34" charset="0"/>
                  </a:rPr>
                  <a:t> (</a:t>
                </a:r>
                <a:r>
                  <a:rPr lang="it-IT" dirty="0" smtClean="0">
                    <a:latin typeface="Calibri" pitchFamily="34" charset="0"/>
                  </a:rPr>
                  <a:t>interplay of </a:t>
                </a:r>
                <a:r>
                  <a:rPr lang="it-IT" dirty="0" err="1" smtClean="0">
                    <a:latin typeface="Calibri" pitchFamily="34" charset="0"/>
                  </a:rPr>
                  <a:t>diff</a:t>
                </a:r>
                <a:r>
                  <a:rPr lang="it-IT" dirty="0" smtClean="0">
                    <a:latin typeface="Calibri" pitchFamily="34" charset="0"/>
                  </a:rPr>
                  <a:t>. </a:t>
                </a:r>
                <a:r>
                  <a:rPr lang="it-IT" dirty="0" err="1">
                    <a:latin typeface="Calibri" pitchFamily="34" charset="0"/>
                  </a:rPr>
                  <a:t>o</a:t>
                </a:r>
                <a:r>
                  <a:rPr lang="it-IT" dirty="0" err="1" smtClean="0">
                    <a:latin typeface="Calibri" pitchFamily="34" charset="0"/>
                  </a:rPr>
                  <a:t>scillation</a:t>
                </a:r>
                <a:r>
                  <a:rPr lang="it-IT" dirty="0" smtClean="0">
                    <a:latin typeface="Calibri" pitchFamily="34" charset="0"/>
                  </a:rPr>
                  <a:t> </a:t>
                </a:r>
                <a:r>
                  <a:rPr lang="it-IT" dirty="0" err="1" smtClean="0">
                    <a:latin typeface="Calibri" pitchFamily="34" charset="0"/>
                  </a:rPr>
                  <a:t>scenarios</a:t>
                </a:r>
                <a:r>
                  <a:rPr lang="it-IT" dirty="0" smtClean="0">
                    <a:latin typeface="Calibri" pitchFamily="34" charset="0"/>
                  </a:rPr>
                  <a:t>)</a:t>
                </a:r>
                <a:endParaRPr lang="it-IT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93" y="764704"/>
                <a:ext cx="7763279" cy="424796"/>
              </a:xfrm>
              <a:prstGeom prst="rect">
                <a:avLst/>
              </a:prstGeom>
              <a:blipFill rotWithShape="1">
                <a:blip r:embed="rId6"/>
                <a:stretch>
                  <a:fillRect l="-864" t="-5714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13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re 1"/>
          <p:cNvSpPr>
            <a:spLocks noGrp="1"/>
          </p:cNvSpPr>
          <p:nvPr>
            <p:ph type="title" idx="4294967295"/>
          </p:nvPr>
        </p:nvSpPr>
        <p:spPr>
          <a:xfrm>
            <a:off x="1733550" y="76200"/>
            <a:ext cx="6369050" cy="898525"/>
          </a:xfrm>
        </p:spPr>
        <p:txBody>
          <a:bodyPr lIns="82945" tIns="41473" rIns="82945" bIns="41473"/>
          <a:lstStyle/>
          <a:p>
            <a:pPr>
              <a:buSzPct val="45000"/>
              <a:buFont typeface="StarSymbol" charset="0"/>
              <a:buNone/>
            </a:pPr>
            <a:r>
              <a:rPr lang="en-US" sz="4000" b="1" smtClean="0">
                <a:solidFill>
                  <a:srgbClr val="FF0000"/>
                </a:solidFill>
                <a:latin typeface="Calibri" pitchFamily="34" charset="0"/>
              </a:rPr>
              <a:t>Conclusions</a:t>
            </a:r>
          </a:p>
        </p:txBody>
      </p:sp>
      <p:sp>
        <p:nvSpPr>
          <p:cNvPr id="153603" name="Rectangle 4"/>
          <p:cNvSpPr>
            <a:spLocks noChangeArrowheads="1"/>
          </p:cNvSpPr>
          <p:nvPr/>
        </p:nvSpPr>
        <p:spPr bwMode="auto">
          <a:xfrm>
            <a:off x="2649538" y="5410200"/>
            <a:ext cx="54483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4150" hangingPunct="0">
              <a:spcBef>
                <a:spcPts val="325"/>
              </a:spcBef>
              <a:buClr>
                <a:srgbClr val="FF0000"/>
              </a:buClr>
              <a:buSzPct val="45000"/>
            </a:pP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Large room and availability </a:t>
            </a:r>
          </a:p>
          <a:p>
            <a:pPr marL="184150" hangingPunct="0">
              <a:spcBef>
                <a:spcPts val="325"/>
              </a:spcBef>
              <a:buClr>
                <a:srgbClr val="FF0000"/>
              </a:buClr>
              <a:buSzPct val="45000"/>
            </a:pP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for contributions in NESSiE </a:t>
            </a:r>
            <a:endParaRPr lang="en-US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0643" name="Sous-titr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4294967295"/>
          </p:nvPr>
        </p:nvSpPr>
        <p:spPr>
          <a:xfrm>
            <a:off x="609600" y="1219200"/>
            <a:ext cx="8266113" cy="4038600"/>
          </a:xfrm>
          <a:blipFill rotWithShape="1">
            <a:blip r:embed="rId3"/>
            <a:stretch>
              <a:fillRect l="-1327" t="-1207"/>
            </a:stretch>
          </a:blipFill>
          <a:extLst/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pic>
        <p:nvPicPr>
          <p:cNvPr id="153605" name="Immagine 6" descr="dinosau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800600"/>
            <a:ext cx="1609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14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Box 2"/>
          <p:cNvSpPr txBox="1">
            <a:spLocks noChangeArrowheads="1"/>
          </p:cNvSpPr>
          <p:nvPr/>
        </p:nvSpPr>
        <p:spPr bwMode="auto">
          <a:xfrm>
            <a:off x="4089400" y="2420938"/>
            <a:ext cx="158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Content Placeholder 4"/>
          <p:cNvSpPr>
            <a:spLocks noGrp="1"/>
          </p:cNvSpPr>
          <p:nvPr>
            <p:ph idx="1"/>
          </p:nvPr>
        </p:nvSpPr>
        <p:spPr>
          <a:xfrm>
            <a:off x="495300" y="1143000"/>
            <a:ext cx="8915400" cy="4987925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Candara" pitchFamily="34" charset="0"/>
            </a:endParaRPr>
          </a:p>
        </p:txBody>
      </p:sp>
      <p:sp>
        <p:nvSpPr>
          <p:cNvPr id="180227" name="Titre 1"/>
          <p:cNvSpPr>
            <a:spLocks noGrp="1"/>
          </p:cNvSpPr>
          <p:nvPr>
            <p:ph type="title"/>
          </p:nvPr>
        </p:nvSpPr>
        <p:spPr>
          <a:xfrm>
            <a:off x="937716" y="228600"/>
            <a:ext cx="77597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2F47"/>
                    </a:gs>
                    <a:gs pos="100000">
                      <a:srgbClr val="0066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t"/>
          <a:lstStyle/>
          <a:p>
            <a:pPr>
              <a:buSzPct val="45000"/>
              <a:buFont typeface="StarSymbol" charset="0"/>
              <a:buNone/>
            </a:pPr>
            <a:r>
              <a:rPr lang="en-US" dirty="0" smtClean="0">
                <a:solidFill>
                  <a:srgbClr val="000090"/>
                </a:solidFill>
                <a:latin typeface="Candar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Status of approval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and further steps</a:t>
            </a:r>
          </a:p>
        </p:txBody>
      </p:sp>
      <p:sp>
        <p:nvSpPr>
          <p:cNvPr id="180228" name="Content Placeholder 2"/>
          <p:cNvSpPr txBox="1">
            <a:spLocks noChangeArrowheads="1"/>
          </p:cNvSpPr>
          <p:nvPr/>
        </p:nvSpPr>
        <p:spPr bwMode="auto">
          <a:xfrm>
            <a:off x="252660" y="764704"/>
            <a:ext cx="9956924" cy="502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marL="1841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>
              <a:spcBef>
                <a:spcPts val="325"/>
              </a:spcBef>
              <a:buClr>
                <a:srgbClr val="FF0000"/>
              </a:buClr>
              <a:buSzPct val="45000"/>
              <a:buFont typeface="StarSymbol" charset="0"/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</a:rPr>
              <a:t>CERN</a:t>
            </a:r>
            <a:endParaRPr lang="en-US" sz="26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Group established by </a:t>
            </a:r>
            <a:r>
              <a:rPr lang="en-US" sz="2400" dirty="0">
                <a:latin typeface="Calibri" pitchFamily="34" charset="0"/>
              </a:rPr>
              <a:t>CERN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in order to realize </a:t>
            </a:r>
            <a:r>
              <a:rPr lang="en-US" sz="2400" dirty="0">
                <a:solidFill>
                  <a:srgbClr val="3C3C3C"/>
                </a:solidFill>
                <a:latin typeface="Calibri" pitchFamily="34" charset="0"/>
              </a:rPr>
              <a:t>SPS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based </a:t>
            </a:r>
            <a:r>
              <a:rPr lang="en-US" sz="2400" dirty="0">
                <a:latin typeface="Calibri" pitchFamily="34" charset="0"/>
              </a:rPr>
              <a:t>new short-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   baseline ν beam in the North Area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161613"/>
                </a:solidFill>
                <a:latin typeface="Calibri" pitchFamily="34" charset="0"/>
              </a:rPr>
              <a:t>(project leader M. </a:t>
            </a:r>
            <a:r>
              <a:rPr lang="en-US" sz="2400" dirty="0" err="1">
                <a:solidFill>
                  <a:srgbClr val="161613"/>
                </a:solidFill>
                <a:latin typeface="Calibri" pitchFamily="34" charset="0"/>
              </a:rPr>
              <a:t>Nessi</a:t>
            </a:r>
            <a:r>
              <a:rPr lang="en-US" sz="2400" dirty="0">
                <a:solidFill>
                  <a:srgbClr val="161613"/>
                </a:solidFill>
                <a:latin typeface="Calibri" pitchFamily="34" charset="0"/>
              </a:rPr>
              <a:t>)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Scientific Approval (SPSC) middle of January 2013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Feasibility document submitted to CERN Directorate on February 7</a:t>
            </a:r>
            <a:r>
              <a:rPr lang="en-US" sz="2400" baseline="30000" dirty="0">
                <a:latin typeface="Calibri" pitchFamily="34" charset="0"/>
              </a:rPr>
              <a:t>th</a:t>
            </a:r>
            <a:r>
              <a:rPr lang="en-US" sz="2400" dirty="0">
                <a:latin typeface="Calibri" pitchFamily="34" charset="0"/>
              </a:rPr>
              <a:t>  2013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3366FF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Research Board evaluation on March 4</a:t>
            </a:r>
            <a:r>
              <a:rPr lang="en-US" sz="2400" baseline="30000" dirty="0">
                <a:latin typeface="Calibri" pitchFamily="34" charset="0"/>
              </a:rPr>
              <a:t>th</a:t>
            </a:r>
            <a:r>
              <a:rPr lang="en-US" sz="2400" dirty="0">
                <a:latin typeface="Calibri" pitchFamily="34" charset="0"/>
              </a:rPr>
              <a:t> 2013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SPC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CERN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Council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110000"/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eaLnBrk="1">
              <a:spcBef>
                <a:spcPts val="325"/>
              </a:spcBef>
              <a:buSzPct val="45000"/>
              <a:buFont typeface="StarSymbol" charset="0"/>
              <a:buNone/>
            </a:pPr>
            <a:r>
              <a:rPr lang="en-US" sz="2600" b="1" dirty="0">
                <a:solidFill>
                  <a:srgbClr val="910091"/>
                </a:solidFill>
                <a:latin typeface="Calibri" pitchFamily="34" charset="0"/>
              </a:rPr>
              <a:t>INFN</a:t>
            </a:r>
            <a:r>
              <a:rPr lang="en-US" sz="2600" dirty="0">
                <a:solidFill>
                  <a:srgbClr val="910091"/>
                </a:solidFill>
                <a:latin typeface="Calibri" pitchFamily="34" charset="0"/>
              </a:rPr>
              <a:t>: Currently Major contributor to the experiments (not beam)</a:t>
            </a:r>
          </a:p>
          <a:p>
            <a:pPr eaLnBrk="1">
              <a:spcBef>
                <a:spcPts val="325"/>
              </a:spcBef>
              <a:buSzPct val="110000"/>
              <a:buFont typeface="Arial" pitchFamily="34" charset="0"/>
              <a:buChar char="•"/>
            </a:pPr>
            <a:r>
              <a:rPr lang="en-US" dirty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9F4FDE"/>
                </a:solidFill>
                <a:latin typeface="Calibri" pitchFamily="34" charset="0"/>
              </a:rPr>
              <a:t>Scientific approval</a:t>
            </a:r>
          </a:p>
          <a:p>
            <a:pPr eaLnBrk="1">
              <a:spcBef>
                <a:spcPts val="325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9F4FDE"/>
                </a:solidFill>
                <a:latin typeface="Calibri" pitchFamily="34" charset="0"/>
              </a:rPr>
              <a:t>Under evaluation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by the Technical Scientific Committee (CTS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eaLnBrk="1">
              <a:spcBef>
                <a:spcPts val="325"/>
              </a:spcBef>
              <a:buSzPct val="110000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as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for costs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 manpower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spcBef>
                <a:spcPts val="325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solidFill>
                  <a:srgbClr val="9F4FDE"/>
                </a:solidFill>
                <a:latin typeface="Calibri" pitchFamily="34" charset="0"/>
              </a:rPr>
              <a:t> In-Kind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contribution of Opera Spectrometers</a:t>
            </a:r>
          </a:p>
          <a:p>
            <a:pPr eaLnBrk="1">
              <a:spcBef>
                <a:spcPts val="325"/>
              </a:spcBef>
              <a:buClr>
                <a:srgbClr val="FF0000"/>
              </a:buClr>
              <a:buSzPct val="45000"/>
              <a:buFont typeface="StarSymbol" charset="0"/>
              <a:buNone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spcBef>
                <a:spcPts val="325"/>
              </a:spcBef>
              <a:buClr>
                <a:srgbClr val="FF0000"/>
              </a:buClr>
              <a:buSzPct val="45000"/>
              <a:buFont typeface="Zapf Dingbats" charset="2"/>
              <a:buChar char="l"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CasellaDiTesto 13"/>
          <p:cNvSpPr txBox="1">
            <a:spLocks noChangeArrowheads="1"/>
          </p:cNvSpPr>
          <p:nvPr/>
        </p:nvSpPr>
        <p:spPr bwMode="auto">
          <a:xfrm>
            <a:off x="3513138" y="6577013"/>
            <a:ext cx="653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E. </a:t>
            </a:r>
            <a:r>
              <a:rPr lang="it-IT" sz="1400" dirty="0" err="1">
                <a:latin typeface="Calibri Light" pitchFamily="34" charset="0"/>
              </a:rPr>
              <a:t>Medinaceli</a:t>
            </a:r>
            <a:r>
              <a:rPr lang="it-IT" sz="1400" dirty="0">
                <a:latin typeface="Calibri Light" pitchFamily="34" charset="0"/>
              </a:rPr>
              <a:t> IFAE 2013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3172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17550"/>
            <a:ext cx="94043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5" name="Rectangle 2"/>
          <p:cNvSpPr>
            <a:spLocks noChangeArrowheads="1"/>
          </p:cNvSpPr>
          <p:nvPr/>
        </p:nvSpPr>
        <p:spPr bwMode="auto">
          <a:xfrm>
            <a:off x="1824038" y="5508625"/>
            <a:ext cx="79533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it-IT"/>
          </a:p>
        </p:txBody>
      </p:sp>
      <p:sp>
        <p:nvSpPr>
          <p:cNvPr id="156676" name="Rectangle 3"/>
          <p:cNvSpPr>
            <a:spLocks noChangeArrowheads="1"/>
          </p:cNvSpPr>
          <p:nvPr/>
        </p:nvSpPr>
        <p:spPr bwMode="auto">
          <a:xfrm>
            <a:off x="1874838" y="6301631"/>
            <a:ext cx="7254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42764" rIns="85527" bIns="42764">
            <a:spAutoFit/>
          </a:bodyPr>
          <a:lstStyle/>
          <a:p>
            <a:pPr>
              <a:tabLst>
                <a:tab pos="687388" algn="l"/>
                <a:tab pos="1374775" algn="l"/>
                <a:tab pos="2063750" algn="l"/>
                <a:tab pos="2751138" algn="l"/>
                <a:tab pos="3438525" algn="l"/>
                <a:tab pos="4127500" algn="l"/>
                <a:tab pos="4814888" algn="l"/>
                <a:tab pos="5502275" algn="l"/>
                <a:tab pos="6191250" algn="l"/>
                <a:tab pos="6878638" algn="l"/>
              </a:tabLst>
            </a:pPr>
            <a:r>
              <a:rPr lang="en-US" sz="2300" dirty="0">
                <a:solidFill>
                  <a:srgbClr val="000000"/>
                </a:solidFill>
                <a:latin typeface="Calibri" pitchFamily="34" charset="0"/>
              </a:rPr>
              <a:t>LSND allowed region is fully explored in both cases</a:t>
            </a:r>
          </a:p>
        </p:txBody>
      </p:sp>
      <p:sp>
        <p:nvSpPr>
          <p:cNvPr id="36869" name="Text 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388629" y="5060007"/>
            <a:ext cx="3996419" cy="757202"/>
          </a:xfrm>
          <a:prstGeom prst="rect">
            <a:avLst/>
          </a:prstGeom>
          <a:blipFill rotWithShape="1">
            <a:blip r:embed="rId4"/>
            <a:stretch>
              <a:fillRect t="-161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36870" name="Text 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716946" y="5025458"/>
            <a:ext cx="4996694" cy="523995"/>
          </a:xfrm>
          <a:prstGeom prst="rect">
            <a:avLst/>
          </a:prstGeom>
          <a:blipFill rotWithShape="1">
            <a:blip r:embed="rId5"/>
            <a:stretch>
              <a:fillRect l="-366" t="-3488" b="-1511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4728" y="188640"/>
            <a:ext cx="5565370" cy="523220"/>
          </a:xfrm>
          <a:prstGeom prst="rect">
            <a:avLst/>
          </a:prstGeom>
          <a:blipFill rotWithShape="1">
            <a:blip r:embed="rId6"/>
            <a:stretch>
              <a:fillRect t="-10465" b="-32558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58145" y="5661248"/>
            <a:ext cx="270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 </a:t>
            </a:r>
            <a:r>
              <a:rPr lang="en-US" dirty="0" err="1" smtClean="0">
                <a:latin typeface="Calibri" pitchFamily="34" charset="0"/>
              </a:rPr>
              <a:t>LAr</a:t>
            </a:r>
            <a:r>
              <a:rPr lang="en-US" dirty="0" smtClean="0">
                <a:latin typeface="Calibri" pitchFamily="34" charset="0"/>
              </a:rPr>
              <a:t>-TPCs at CERN-SPS</a:t>
            </a:r>
            <a:r>
              <a:rPr lang="en-US" dirty="0" smtClean="0"/>
              <a:t> 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928813" y="5837238"/>
            <a:ext cx="86693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62879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30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The reactor/Gallium anomalies can be fully addressed</a:t>
            </a:r>
          </a:p>
        </p:txBody>
      </p:sp>
      <p:sp>
        <p:nvSpPr>
          <p:cNvPr id="7" name="CasellaDiTesto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8864" y="188640"/>
            <a:ext cx="2796535" cy="523220"/>
          </a:xfrm>
          <a:prstGeom prst="rect">
            <a:avLst/>
          </a:prstGeom>
          <a:blipFill rotWithShape="1">
            <a:blip r:embed="rId3"/>
            <a:stretch>
              <a:fillRect t="-10465" r="-3057" b="-32558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23" y="898526"/>
            <a:ext cx="7500781" cy="46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28464" y="2852936"/>
                <a:ext cx="1849674" cy="732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chemeClr val="accent2"/>
                    </a:solidFill>
                    <a:latin typeface="Calibri" pitchFamily="34" charset="0"/>
                  </a:rPr>
                  <a:t> 4.5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it-IT" i="1" dirty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accent2"/>
                    </a:solidFill>
                    <a:latin typeface="Calibri" pitchFamily="34" charset="0"/>
                  </a:rPr>
                  <a:t> pot</a:t>
                </a:r>
              </a:p>
              <a:p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(1 year)</a:t>
                </a:r>
                <a:endParaRPr lang="it-IT" dirty="0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2852936"/>
                <a:ext cx="1849674" cy="732573"/>
              </a:xfrm>
              <a:prstGeom prst="rect">
                <a:avLst/>
              </a:prstGeom>
              <a:blipFill rotWithShape="1">
                <a:blip r:embed="rId5"/>
                <a:stretch>
                  <a:fillRect l="-3300" t="-3333" r="-2640" b="-1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-15552" y="3789040"/>
            <a:ext cx="24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LAr</a:t>
            </a:r>
            <a:r>
              <a:rPr lang="en-US" sz="1800" dirty="0" smtClean="0">
                <a:latin typeface="Calibri" pitchFamily="34" charset="0"/>
              </a:rPr>
              <a:t>-TPCs at CERN-SPS</a:t>
            </a:r>
            <a:r>
              <a:rPr lang="en-US" dirty="0" smtClean="0"/>
              <a:t> 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1"/>
          <p:cNvSpPr>
            <a:spLocks noChangeArrowheads="1"/>
          </p:cNvSpPr>
          <p:nvPr/>
        </p:nvSpPr>
        <p:spPr bwMode="auto">
          <a:xfrm>
            <a:off x="2520974" y="764704"/>
            <a:ext cx="524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dirty="0" err="1">
                <a:solidFill>
                  <a:srgbClr val="000000"/>
                </a:solidFill>
                <a:latin typeface="Calibri" pitchFamily="34" charset="0"/>
              </a:rPr>
              <a:t>Proposal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 SPSC-P347 (March 2012</a:t>
            </a: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it-IT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56146" y="2204864"/>
            <a:ext cx="523342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OUTLINE</a:t>
            </a:r>
          </a:p>
          <a:p>
            <a:pPr marL="0" indent="0" algn="ctr" eaLnBrk="1" hangingPunct="1">
              <a:lnSpc>
                <a:spcPct val="120000"/>
              </a:lnSpc>
              <a:defRPr/>
            </a:pP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buFont typeface="Helvetica" charset="0"/>
              <a:buAutoNum type="arabicPeriod"/>
              <a:defRPr/>
            </a:pPr>
            <a:r>
              <a:rPr lang="en-US" sz="2400" dirty="0" smtClean="0">
                <a:latin typeface="Calibri" pitchFamily="34" charset="0"/>
              </a:rPr>
              <a:t>Physics ground &amp; different scenarios</a:t>
            </a:r>
          </a:p>
          <a:p>
            <a:pPr eaLnBrk="1" hangingPunct="1">
              <a:lnSpc>
                <a:spcPct val="120000"/>
              </a:lnSpc>
              <a:buFont typeface="Helvetica" charset="0"/>
              <a:buAutoNum type="arabicPeriod"/>
              <a:defRPr/>
            </a:pPr>
            <a:r>
              <a:rPr lang="en-US" sz="2400" dirty="0" smtClean="0">
                <a:latin typeface="Calibri" pitchFamily="34" charset="0"/>
              </a:rPr>
              <a:t>SPSC-P347 proposal</a:t>
            </a:r>
          </a:p>
          <a:p>
            <a:pPr eaLnBrk="1" hangingPunct="1">
              <a:lnSpc>
                <a:spcPct val="120000"/>
              </a:lnSpc>
              <a:buFont typeface="Helvetica" charset="0"/>
              <a:buAutoNum type="arabicPeriod"/>
              <a:defRPr/>
            </a:pPr>
            <a:r>
              <a:rPr lang="en-US" sz="2400" dirty="0" smtClean="0">
                <a:latin typeface="Calibri" pitchFamily="34" charset="0"/>
              </a:rPr>
              <a:t>Latest beam &amp; new simulation</a:t>
            </a:r>
          </a:p>
          <a:p>
            <a:pPr eaLnBrk="1" hangingPunct="1">
              <a:lnSpc>
                <a:spcPct val="120000"/>
              </a:lnSpc>
              <a:buFont typeface="Helvetica" charset="0"/>
              <a:buAutoNum type="arabicPeriod"/>
              <a:defRPr/>
            </a:pPr>
            <a:r>
              <a:rPr lang="en-US" sz="2400" dirty="0" smtClean="0">
                <a:latin typeface="Calibri" pitchFamily="34" charset="0"/>
              </a:rPr>
              <a:t>Spectrometers</a:t>
            </a:r>
          </a:p>
          <a:p>
            <a:pPr eaLnBrk="1" hangingPunct="1">
              <a:lnSpc>
                <a:spcPct val="120000"/>
              </a:lnSpc>
              <a:buFont typeface="Helvetica" charset="0"/>
              <a:buAutoNum type="arabicPeriod"/>
              <a:defRPr/>
            </a:pPr>
            <a:r>
              <a:rPr lang="en-US" sz="2400" dirty="0" smtClean="0">
                <a:latin typeface="Calibri" pitchFamily="34" charset="0"/>
              </a:rPr>
              <a:t>Performances</a:t>
            </a:r>
          </a:p>
        </p:txBody>
      </p:sp>
      <p:sp>
        <p:nvSpPr>
          <p:cNvPr id="136198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1</a:t>
            </a:r>
            <a:endParaRPr lang="it-IT" sz="1400" dirty="0">
              <a:latin typeface="Calibri Light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5291" t="3969" r="4762" b="12698"/>
          <a:stretch>
            <a:fillRect/>
          </a:stretch>
        </p:blipFill>
        <p:spPr bwMode="auto">
          <a:xfrm>
            <a:off x="247654" y="188640"/>
            <a:ext cx="2050205" cy="1548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95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6"/>
          <p:cNvSpPr txBox="1">
            <a:spLocks noChangeArrowheads="1"/>
          </p:cNvSpPr>
          <p:nvPr/>
        </p:nvSpPr>
        <p:spPr bwMode="auto">
          <a:xfrm>
            <a:off x="3997871" y="6202363"/>
            <a:ext cx="28273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6174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@ spectrometer  entrance</a:t>
            </a:r>
          </a:p>
        </p:txBody>
      </p:sp>
      <p:sp>
        <p:nvSpPr>
          <p:cNvPr id="158723" name="Text Box 7"/>
          <p:cNvSpPr txBox="1">
            <a:spLocks noChangeArrowheads="1"/>
          </p:cNvSpPr>
          <p:nvPr/>
        </p:nvSpPr>
        <p:spPr bwMode="auto">
          <a:xfrm>
            <a:off x="3584848" y="2721546"/>
            <a:ext cx="294836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momentum at vertex ~ 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7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3575050"/>
            <a:ext cx="29210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76213" y="764704"/>
            <a:ext cx="9728200" cy="12430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Precision Trackers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 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 to be placed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inside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 the Air Core Magnet 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 several open options for detector technology. Under study: </a:t>
            </a:r>
            <a:r>
              <a:rPr lang="en-US" dirty="0">
                <a:solidFill>
                  <a:schemeClr val="accent2"/>
                </a:solidFill>
                <a:latin typeface="Liberation Sans;Nimbus Sans L;A"/>
                <a:cs typeface="DejaVu Sans" pitchFamily="34" charset="0"/>
              </a:rPr>
              <a:t>triangular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scintillator bars with </a:t>
            </a:r>
            <a:r>
              <a:rPr lang="en-US" dirty="0" err="1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SiPM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 analog R/O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drift tubes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TPC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wire chambers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analog RPC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 … 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room for new ideas and collaborators</a:t>
            </a:r>
          </a:p>
        </p:txBody>
      </p:sp>
      <p:sp>
        <p:nvSpPr>
          <p:cNvPr id="158726" name="Text Box 11"/>
          <p:cNvSpPr txBox="1">
            <a:spLocks noChangeArrowheads="1"/>
          </p:cNvSpPr>
          <p:nvPr/>
        </p:nvSpPr>
        <p:spPr bwMode="auto">
          <a:xfrm>
            <a:off x="4016896" y="5332413"/>
            <a:ext cx="283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e.g. 3 </a:t>
            </a:r>
            <a:r>
              <a:rPr lang="en-US" dirty="0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drift tube layers inside (example), RPCs outside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85019" y="116632"/>
            <a:ext cx="4801112" cy="523214"/>
          </a:xfrm>
          <a:prstGeom prst="rect">
            <a:avLst/>
          </a:prstGeom>
          <a:noFill/>
        </p:spPr>
        <p:txBody>
          <a:bodyPr wrap="none" lIns="91435" tIns="45717" rIns="91435" bIns="45717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Possible Instrumentation, ACM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Candara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dinaceli\workdir\NESSiE\PisaMeeting\r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28" y="620688"/>
            <a:ext cx="6761564" cy="29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4"/>
          <p:cNvSpPr/>
          <p:nvPr/>
        </p:nvSpPr>
        <p:spPr>
          <a:xfrm>
            <a:off x="344488" y="3933056"/>
            <a:ext cx="7848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00" b="1" u="sng" dirty="0" smtClean="0">
                <a:latin typeface="Calibri" pitchFamily="34" charset="0"/>
                <a:ea typeface="Candara" charset="0"/>
                <a:cs typeface="Arial" pitchFamily="34" charset="0"/>
              </a:rPr>
              <a:t>Fe magnets: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operation V = 5.8 kV (I &lt; 100 </a:t>
            </a:r>
            <a:r>
              <a:rPr lang="en-US" sz="1800" b="1" dirty="0" err="1" smtClean="0">
                <a:latin typeface="Calibri" pitchFamily="34" charset="0"/>
                <a:ea typeface="Candara" charset="0"/>
                <a:cs typeface="Arial" pitchFamily="34" charset="0"/>
              </a:rPr>
              <a:t>nA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/m</a:t>
            </a:r>
            <a:r>
              <a:rPr lang="en-US" sz="1800" b="1" baseline="30000" dirty="0" smtClean="0">
                <a:latin typeface="Calibri" pitchFamily="34" charset="0"/>
                <a:ea typeface="Candara" charset="0"/>
                <a:cs typeface="Arial" pitchFamily="34" charset="0"/>
              </a:rPr>
              <a:t>2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)</a:t>
            </a:r>
          </a:p>
          <a:p>
            <a:pPr defTabSz="914400"/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resolution position ~ 1 cm, time ~ ns</a:t>
            </a:r>
          </a:p>
          <a:p>
            <a:pPr defTabSz="914400"/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gas mixture </a:t>
            </a:r>
            <a:r>
              <a:rPr lang="en-US" sz="1800" b="1" dirty="0" err="1" smtClean="0">
                <a:latin typeface="Calibri" pitchFamily="34" charset="0"/>
                <a:ea typeface="Candara" charset="0"/>
                <a:cs typeface="Arial" pitchFamily="34" charset="0"/>
              </a:rPr>
              <a:t>Ar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/ C</a:t>
            </a:r>
            <a:r>
              <a:rPr lang="en-US" sz="1800" b="1" baseline="-25000" dirty="0" smtClean="0">
                <a:latin typeface="Calibri" pitchFamily="34" charset="0"/>
                <a:ea typeface="Candara" charset="0"/>
                <a:cs typeface="Arial" pitchFamily="34" charset="0"/>
              </a:rPr>
              <a:t>2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H</a:t>
            </a:r>
            <a:r>
              <a:rPr lang="en-US" sz="1800" b="1" baseline="-25000" dirty="0" smtClean="0">
                <a:latin typeface="Calibri" pitchFamily="34" charset="0"/>
                <a:ea typeface="Candara" charset="0"/>
                <a:cs typeface="Arial" pitchFamily="34" charset="0"/>
              </a:rPr>
              <a:t>2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F</a:t>
            </a:r>
            <a:r>
              <a:rPr lang="en-US" sz="1800" b="1" baseline="-25000" dirty="0" smtClean="0">
                <a:latin typeface="Calibri" pitchFamily="34" charset="0"/>
                <a:ea typeface="Candara" charset="0"/>
                <a:cs typeface="Arial" pitchFamily="34" charset="0"/>
              </a:rPr>
              <a:t>4 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/ I-C</a:t>
            </a:r>
            <a:r>
              <a:rPr lang="en-US" sz="1800" b="1" baseline="-25000" dirty="0" smtClean="0">
                <a:latin typeface="Calibri" pitchFamily="34" charset="0"/>
                <a:ea typeface="Candara" charset="0"/>
                <a:cs typeface="Arial" pitchFamily="34" charset="0"/>
              </a:rPr>
              <a:t>4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H</a:t>
            </a:r>
            <a:r>
              <a:rPr lang="en-US" sz="1800" b="1" baseline="-25000" dirty="0" smtClean="0">
                <a:latin typeface="Calibri" pitchFamily="34" charset="0"/>
                <a:ea typeface="Candara" charset="0"/>
                <a:cs typeface="Arial" pitchFamily="34" charset="0"/>
              </a:rPr>
              <a:t>10 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/ SF</a:t>
            </a:r>
            <a:r>
              <a:rPr lang="en-US" sz="1800" b="1" baseline="-25000" dirty="0" smtClean="0">
                <a:latin typeface="Calibri" pitchFamily="34" charset="0"/>
                <a:ea typeface="Candara" charset="0"/>
                <a:cs typeface="Arial" pitchFamily="34" charset="0"/>
              </a:rPr>
              <a:t>6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</a:p>
          <a:p>
            <a:pPr defTabSz="914400"/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digital read-out</a:t>
            </a:r>
            <a:endParaRPr lang="it-IT" sz="1800" b="1" dirty="0" smtClean="0">
              <a:latin typeface="Calibri" pitchFamily="34" charset="0"/>
              <a:ea typeface="Candara" charset="0"/>
              <a:cs typeface="Arial" pitchFamily="34" charset="0"/>
            </a:endParaRPr>
          </a:p>
          <a:p>
            <a:pPr defTabSz="914400"/>
            <a:r>
              <a:rPr lang="it-IT" sz="1800" b="1" dirty="0" smtClean="0">
                <a:solidFill>
                  <a:srgbClr val="FF0000"/>
                </a:solidFill>
                <a:latin typeface="Calibri" pitchFamily="34" charset="0"/>
                <a:ea typeface="Candara" charset="0"/>
                <a:cs typeface="Arial" pitchFamily="34" charset="0"/>
              </a:rPr>
              <a:t>NEAR:</a:t>
            </a:r>
            <a:r>
              <a:rPr lang="it-IT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  <a:r>
              <a:rPr lang="it-IT" sz="1800" b="1" dirty="0" err="1" smtClean="0">
                <a:latin typeface="Calibri" pitchFamily="34" charset="0"/>
                <a:ea typeface="Candara" charset="0"/>
                <a:cs typeface="Arial" pitchFamily="34" charset="0"/>
              </a:rPr>
              <a:t>exposed</a:t>
            </a:r>
            <a:r>
              <a:rPr lang="it-IT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  <a:r>
              <a:rPr lang="it-IT" sz="1800" b="1" dirty="0" err="1" smtClean="0">
                <a:latin typeface="Calibri" pitchFamily="34" charset="0"/>
                <a:ea typeface="Candara" charset="0"/>
                <a:cs typeface="Arial" pitchFamily="34" charset="0"/>
              </a:rPr>
              <a:t>surface</a:t>
            </a:r>
            <a:r>
              <a:rPr lang="it-IT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~ 20 m</a:t>
            </a:r>
            <a:r>
              <a:rPr lang="it-IT" sz="1800" b="1" baseline="30000" dirty="0" smtClean="0">
                <a:latin typeface="Calibri" pitchFamily="34" charset="0"/>
                <a:ea typeface="Candara" charset="0"/>
                <a:cs typeface="Arial" pitchFamily="34" charset="0"/>
              </a:rPr>
              <a:t>2</a:t>
            </a:r>
            <a:r>
              <a:rPr lang="it-IT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</a:p>
          <a:p>
            <a:pPr defTabSz="914400"/>
            <a:r>
              <a:rPr lang="en-US" sz="1800" b="1" dirty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           240 internal chambers</a:t>
            </a:r>
          </a:p>
          <a:p>
            <a:pPr defTabSz="914400"/>
            <a:r>
              <a:rPr lang="en-US" sz="1800" b="1" dirty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           40 layers (2 columns x 3 rows)</a:t>
            </a:r>
          </a:p>
          <a:p>
            <a:pPr defTabSz="914400"/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ea typeface="Candara" charset="0"/>
                <a:cs typeface="Arial" pitchFamily="34" charset="0"/>
              </a:rPr>
              <a:t>FAR: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    exposed surface ~ 50 m</a:t>
            </a:r>
            <a:r>
              <a:rPr lang="en-US" sz="1800" b="1" baseline="30000" dirty="0" smtClean="0">
                <a:latin typeface="Calibri" pitchFamily="34" charset="0"/>
                <a:ea typeface="Candara" charset="0"/>
                <a:cs typeface="Arial" pitchFamily="34" charset="0"/>
              </a:rPr>
              <a:t>2</a:t>
            </a:r>
          </a:p>
          <a:p>
            <a:pPr defTabSz="914400"/>
            <a:r>
              <a:rPr lang="en-US" sz="1800" b="1" dirty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           600 internal chambers</a:t>
            </a:r>
          </a:p>
          <a:p>
            <a:pPr defTabSz="914400"/>
            <a:r>
              <a:rPr lang="en-US" sz="1800" b="1" dirty="0">
                <a:latin typeface="Calibri" pitchFamily="34" charset="0"/>
                <a:ea typeface="Candara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ea typeface="Candara" charset="0"/>
                <a:cs typeface="Arial" pitchFamily="34" charset="0"/>
              </a:rPr>
              <a:t>            40 layers (3 columns x 5 rows)</a:t>
            </a:r>
            <a:endParaRPr lang="it-IT" sz="1800" b="1" dirty="0">
              <a:latin typeface="Calibri" pitchFamily="34" charset="0"/>
              <a:ea typeface="Candara" charset="0"/>
              <a:cs typeface="Arial" pitchFamily="34" charset="0"/>
            </a:endParaRPr>
          </a:p>
        </p:txBody>
      </p:sp>
      <p:pic>
        <p:nvPicPr>
          <p:cNvPr id="6" name="Picture 4" descr="C:\Users\medinaceli\workdir\NESSiE\PisaMeeting\RPCres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9" y="4005064"/>
            <a:ext cx="4334197" cy="27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033120" y="3573016"/>
            <a:ext cx="3529802" cy="400103"/>
          </a:xfrm>
          <a:prstGeom prst="rect">
            <a:avLst/>
          </a:prstGeom>
          <a:noFill/>
        </p:spPr>
        <p:txBody>
          <a:bodyPr wrap="none" lIns="91435" tIns="45717" rIns="91435" bIns="45717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RPC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resolution (digital read-out)</a:t>
            </a:r>
            <a:endParaRPr lang="en-US" dirty="0">
              <a:solidFill>
                <a:srgbClr val="FF0000"/>
              </a:solidFill>
              <a:latin typeface="Calibri" pitchFamily="34" charset="0"/>
              <a:ea typeface="Candara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401272" y="6495147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[cm]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494832" y="6525344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[cm]</a:t>
            </a:r>
            <a:endParaRPr lang="it-I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48744" y="116632"/>
            <a:ext cx="5221356" cy="523214"/>
          </a:xfrm>
          <a:prstGeom prst="rect">
            <a:avLst/>
          </a:prstGeom>
          <a:noFill/>
        </p:spPr>
        <p:txBody>
          <a:bodyPr wrap="none" lIns="91435" tIns="45717" rIns="91435" bIns="45717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Resistive Plate Chambers RPC, ICM</a:t>
            </a:r>
            <a:endParaRPr lang="en-US" sz="2800" dirty="0">
              <a:solidFill>
                <a:srgbClr val="FF0000"/>
              </a:solidFill>
              <a:latin typeface="Calibri" pitchFamily="34" charset="0"/>
              <a:ea typeface="Candar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1" descr="dp_ptruth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79563"/>
            <a:ext cx="68675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37158304-1D07-4474-AF34-FC5A4124DBE7}" type="slidenum">
              <a:rPr lang="it-IT" sz="1400">
                <a:latin typeface="Times New Roman" pitchFamily="18" charset="0"/>
              </a:rPr>
              <a:pPr eaLnBrk="1" hangingPunct="1"/>
              <a:t>22</a:t>
            </a:fld>
            <a:endParaRPr lang="it-IT" sz="1400">
              <a:latin typeface="Times New Roman" pitchFamily="18" charset="0"/>
            </a:endParaRPr>
          </a:p>
        </p:txBody>
      </p:sp>
      <p:sp>
        <p:nvSpPr>
          <p:cNvPr id="159748" name="TextBox 3"/>
          <p:cNvSpPr txBox="1">
            <a:spLocks noChangeArrowheads="1"/>
          </p:cNvSpPr>
          <p:nvPr/>
        </p:nvSpPr>
        <p:spPr bwMode="auto">
          <a:xfrm>
            <a:off x="1281113" y="6269038"/>
            <a:ext cx="7370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Latest configuration (OPERA-2), algorithms not optimized 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73950" y="3573463"/>
            <a:ext cx="215900" cy="142875"/>
          </a:xfrm>
          <a:prstGeom prst="rect">
            <a:avLst/>
          </a:prstGeom>
          <a:solidFill>
            <a:srgbClr val="30EB43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9750" name="TextBox 7"/>
          <p:cNvSpPr txBox="1">
            <a:spLocks noChangeArrowheads="1"/>
          </p:cNvSpPr>
          <p:nvPr/>
        </p:nvSpPr>
        <p:spPr bwMode="auto">
          <a:xfrm>
            <a:off x="7832725" y="3429000"/>
            <a:ext cx="1670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dE/dx range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ACM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ICM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73950" y="4221163"/>
            <a:ext cx="215900" cy="144462"/>
          </a:xfrm>
          <a:prstGeom prst="rect">
            <a:avLst/>
          </a:prstGeom>
          <a:solidFill>
            <a:srgbClr val="0000FF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73950" y="4797425"/>
            <a:ext cx="215900" cy="144463"/>
          </a:xfrm>
          <a:prstGeom prst="rect">
            <a:avLst/>
          </a:prstGeom>
          <a:solidFill>
            <a:srgbClr val="FF0000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9753" name="TextBox 10"/>
          <p:cNvSpPr txBox="1">
            <a:spLocks noChangeArrowheads="1"/>
          </p:cNvSpPr>
          <p:nvPr/>
        </p:nvSpPr>
        <p:spPr bwMode="auto">
          <a:xfrm>
            <a:off x="2432050" y="333375"/>
            <a:ext cx="61356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Garamond" pitchFamily="18" charset="0"/>
              </a:rPr>
              <a:t>Momentum measurement at 4% with dE/dx up to 3.5 GeV</a:t>
            </a:r>
          </a:p>
          <a:p>
            <a:pPr eaLnBrk="1" hangingPunct="1"/>
            <a:r>
              <a:rPr lang="en-US">
                <a:latin typeface="Garamond" pitchFamily="18" charset="0"/>
              </a:rPr>
              <a:t>At 30% with Prec.Tracker above 3 GeV</a:t>
            </a:r>
          </a:p>
          <a:p>
            <a:pPr eaLnBrk="1" hangingPunct="1"/>
            <a:r>
              <a:rPr lang="en-US">
                <a:latin typeface="Garamond" pitchFamily="18" charset="0"/>
              </a:rPr>
              <a:t>At 30% with ACM below 1.5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8301038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TextBox 9"/>
          <p:cNvSpPr txBox="1">
            <a:spLocks noChangeArrowheads="1"/>
          </p:cNvSpPr>
          <p:nvPr/>
        </p:nvSpPr>
        <p:spPr bwMode="auto">
          <a:xfrm>
            <a:off x="273050" y="6457950"/>
            <a:ext cx="1541463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  <a:latin typeface="Candara" pitchFamily="34" charset="0"/>
              </a:rPr>
              <a:t>Fringe Fields</a:t>
            </a:r>
          </a:p>
        </p:txBody>
      </p:sp>
      <p:sp>
        <p:nvSpPr>
          <p:cNvPr id="160772" name="TextBox 10"/>
          <p:cNvSpPr txBox="1">
            <a:spLocks noChangeArrowheads="1"/>
          </p:cNvSpPr>
          <p:nvPr/>
        </p:nvSpPr>
        <p:spPr bwMode="auto">
          <a:xfrm>
            <a:off x="2638425" y="4186238"/>
            <a:ext cx="966788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>
                <a:solidFill>
                  <a:srgbClr val="FF0000"/>
                </a:solidFill>
              </a:rPr>
              <a:t>1 Gauss</a:t>
            </a:r>
          </a:p>
        </p:txBody>
      </p:sp>
      <p:sp>
        <p:nvSpPr>
          <p:cNvPr id="160773" name="TextBox 11"/>
          <p:cNvSpPr txBox="1">
            <a:spLocks noChangeArrowheads="1"/>
          </p:cNvSpPr>
          <p:nvPr/>
        </p:nvSpPr>
        <p:spPr bwMode="auto">
          <a:xfrm>
            <a:off x="334963" y="1123950"/>
            <a:ext cx="30480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b="1">
                <a:solidFill>
                  <a:srgbClr val="FF0000"/>
                </a:solidFill>
                <a:latin typeface="Candara" pitchFamily="34" charset="0"/>
              </a:rPr>
              <a:t>G</a:t>
            </a:r>
          </a:p>
        </p:txBody>
      </p:sp>
      <p:sp>
        <p:nvSpPr>
          <p:cNvPr id="160774" name="TextBox 12"/>
          <p:cNvSpPr txBox="1">
            <a:spLocks noChangeArrowheads="1"/>
          </p:cNvSpPr>
          <p:nvPr/>
        </p:nvSpPr>
        <p:spPr bwMode="auto">
          <a:xfrm>
            <a:off x="639763" y="5875338"/>
            <a:ext cx="4540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60775" name="TextBox 13"/>
          <p:cNvSpPr txBox="1">
            <a:spLocks noChangeArrowheads="1"/>
          </p:cNvSpPr>
          <p:nvPr/>
        </p:nvSpPr>
        <p:spPr bwMode="auto">
          <a:xfrm>
            <a:off x="5884863" y="6413500"/>
            <a:ext cx="636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</a:rPr>
              <a:t>LAr</a:t>
            </a:r>
          </a:p>
        </p:txBody>
      </p:sp>
      <p:cxnSp>
        <p:nvCxnSpPr>
          <p:cNvPr id="160776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6014244" y="6274594"/>
            <a:ext cx="339725" cy="158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77" name="TextBox 15"/>
          <p:cNvSpPr txBox="1">
            <a:spLocks noChangeArrowheads="1"/>
          </p:cNvSpPr>
          <p:nvPr/>
        </p:nvSpPr>
        <p:spPr bwMode="auto">
          <a:xfrm>
            <a:off x="6743700" y="6381750"/>
            <a:ext cx="157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  <a:latin typeface="Candara" pitchFamily="34" charset="0"/>
              </a:rPr>
              <a:t>ACM (x=-3.5)</a:t>
            </a:r>
          </a:p>
        </p:txBody>
      </p:sp>
      <p:cxnSp>
        <p:nvCxnSpPr>
          <p:cNvPr id="160778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7007225" y="6211888"/>
            <a:ext cx="338137" cy="1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5330031" y="5283994"/>
            <a:ext cx="1673225" cy="1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0800000">
            <a:off x="1090613" y="4510088"/>
            <a:ext cx="5075237" cy="1587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81" name="TextBox 21"/>
          <p:cNvSpPr txBox="1">
            <a:spLocks noChangeArrowheads="1"/>
          </p:cNvSpPr>
          <p:nvPr/>
        </p:nvSpPr>
        <p:spPr bwMode="auto">
          <a:xfrm>
            <a:off x="7175500" y="2552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0782" name="TextBox 22"/>
          <p:cNvSpPr txBox="1">
            <a:spLocks noChangeArrowheads="1"/>
          </p:cNvSpPr>
          <p:nvPr/>
        </p:nvSpPr>
        <p:spPr bwMode="auto">
          <a:xfrm>
            <a:off x="1568450" y="2205038"/>
            <a:ext cx="2532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solidFill>
                  <a:srgbClr val="0000FF"/>
                </a:solidFill>
                <a:latin typeface="Candara" pitchFamily="34" charset="0"/>
              </a:rPr>
              <a:t>2 iron slabs 5 cm thick</a:t>
            </a:r>
          </a:p>
          <a:p>
            <a:pPr eaLnBrk="1" hangingPunct="1"/>
            <a:r>
              <a:rPr lang="it-IT">
                <a:solidFill>
                  <a:srgbClr val="0000FF"/>
                </a:solidFill>
                <a:latin typeface="Candara" pitchFamily="34" charset="0"/>
              </a:rPr>
              <a:t>+ 1 cm of Vacoflux-50</a:t>
            </a:r>
          </a:p>
        </p:txBody>
      </p:sp>
      <p:sp>
        <p:nvSpPr>
          <p:cNvPr id="160783" name="TextBox 4"/>
          <p:cNvSpPr txBox="1">
            <a:spLocks noChangeArrowheads="1"/>
          </p:cNvSpPr>
          <p:nvPr/>
        </p:nvSpPr>
        <p:spPr bwMode="auto">
          <a:xfrm>
            <a:off x="704850" y="115888"/>
            <a:ext cx="887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600" b="1"/>
              <a:t>… and the fringe field is under control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02425" y="4437063"/>
            <a:ext cx="3190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/>
              <a:t>… and the Power Supplies</a:t>
            </a:r>
          </a:p>
          <a:p>
            <a:pPr algn="ctr" eaLnBrk="1" hangingPunct="1"/>
            <a:r>
              <a:rPr lang="en-US"/>
              <a:t> (almost) as well: </a:t>
            </a:r>
          </a:p>
          <a:p>
            <a:pPr algn="ctr" eaLnBrk="1" hangingPunct="1"/>
            <a:r>
              <a:rPr lang="en-US"/>
              <a:t>230 kW (Near)</a:t>
            </a:r>
          </a:p>
          <a:p>
            <a:pPr algn="ctr" eaLnBrk="1" hangingPunct="1"/>
            <a:r>
              <a:rPr lang="en-US"/>
              <a:t>450 kW (Far)</a:t>
            </a:r>
          </a:p>
        </p:txBody>
      </p:sp>
      <p:sp>
        <p:nvSpPr>
          <p:cNvPr id="160785" name="Slide Number Placeholder 1"/>
          <p:cNvSpPr txBox="1">
            <a:spLocks/>
          </p:cNvSpPr>
          <p:nvPr/>
        </p:nvSpPr>
        <p:spPr bwMode="auto">
          <a:xfrm>
            <a:off x="9550400" y="6524625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1B75F95E-7D5F-4AC0-BCC1-58494767CEA3}" type="slidenum">
              <a:rPr lang="it-IT" sz="1400">
                <a:latin typeface="Times New Roman" pitchFamily="18" charset="0"/>
              </a:rPr>
              <a:pPr eaLnBrk="1" hangingPunct="1"/>
              <a:t>23</a:t>
            </a:fld>
            <a:endParaRPr lang="it-IT" sz="1400">
              <a:latin typeface="Times New Roman" pitchFamily="18" charset="0"/>
            </a:endParaRPr>
          </a:p>
        </p:txBody>
      </p:sp>
      <p:sp>
        <p:nvSpPr>
          <p:cNvPr id="160786" name="TextBox 2"/>
          <p:cNvSpPr txBox="1">
            <a:spLocks noChangeArrowheads="1"/>
          </p:cNvSpPr>
          <p:nvPr/>
        </p:nvSpPr>
        <p:spPr bwMode="auto">
          <a:xfrm>
            <a:off x="7113588" y="2060575"/>
            <a:ext cx="262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(latest optimization)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560388" y="6237288"/>
            <a:ext cx="9145587" cy="587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smtClean="0">
                <a:latin typeface="Calibri" pitchFamily="34" charset="0"/>
              </a:rPr>
              <a:t>Values for Δm</a:t>
            </a:r>
            <a:r>
              <a:rPr lang="en-GB" sz="2000" baseline="30000" smtClean="0">
                <a:latin typeface="Calibri" pitchFamily="34" charset="0"/>
              </a:rPr>
              <a:t>2</a:t>
            </a:r>
            <a:r>
              <a:rPr lang="en-GB" sz="2000" smtClean="0">
                <a:latin typeface="Calibri" pitchFamily="34" charset="0"/>
              </a:rPr>
              <a:t> (sterile model) around 2 eV</a:t>
            </a:r>
            <a:r>
              <a:rPr lang="en-GB" sz="2000" baseline="30000" smtClean="0">
                <a:latin typeface="Calibri" pitchFamily="34" charset="0"/>
              </a:rPr>
              <a:t>2</a:t>
            </a:r>
            <a:r>
              <a:rPr lang="en-GB" sz="2000" smtClean="0">
                <a:latin typeface="Calibri" pitchFamily="34" charset="0"/>
              </a:rPr>
              <a:t> are reported as example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7575" y="2060575"/>
          <a:ext cx="8455025" cy="3768090"/>
        </p:xfrm>
        <a:graphic>
          <a:graphicData uri="http://schemas.openxmlformats.org/drawingml/2006/table">
            <a:tbl>
              <a:tblPr/>
              <a:tblGrid>
                <a:gridCol w="2522538"/>
                <a:gridCol w="1703387"/>
                <a:gridCol w="1187450"/>
                <a:gridCol w="1557338"/>
                <a:gridCol w="1484312"/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151613" t="-8333" r="-248746" b="-95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360000" t="-8333" r="-255897" b="-95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350391" t="-8333" r="-94922" b="-95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474486" t="-8333" b="-95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174" t="-108333" r="-235024" b="-85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35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54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4.2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6.4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8785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174" t="-195313" r="-235024" b="-70312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2000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5250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270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670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Appear. test point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590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1900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360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910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8785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174" t="-490476" r="-235024" b="-4238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230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1200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21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8785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174" t="-581250" r="-235024" b="-3171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1150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3600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94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280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8785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174" t="-692063" r="-235024" b="-2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370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56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33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6.9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8785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174" t="-779688" r="-235024" b="-1187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1100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300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89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22 K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Disappear. test point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1800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4700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1700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5000</a:t>
                      </a:r>
                    </a:p>
                  </a:txBody>
                  <a:tcPr marL="91423" marR="914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pSp>
        <p:nvGrpSpPr>
          <p:cNvPr id="151556" name="Group 11"/>
          <p:cNvGrpSpPr>
            <a:grpSpLocks/>
          </p:cNvGrpSpPr>
          <p:nvPr/>
        </p:nvGrpSpPr>
        <p:grpSpPr bwMode="auto">
          <a:xfrm>
            <a:off x="88900" y="2341563"/>
            <a:ext cx="555625" cy="1179512"/>
            <a:chOff x="88851" y="2401690"/>
            <a:chExt cx="555674" cy="1181510"/>
          </a:xfrm>
        </p:grpSpPr>
        <p:sp>
          <p:nvSpPr>
            <p:cNvPr id="4" name="Left Brace 3"/>
            <p:cNvSpPr/>
            <p:nvPr/>
          </p:nvSpPr>
          <p:spPr bwMode="auto">
            <a:xfrm>
              <a:off x="488936" y="2565479"/>
              <a:ext cx="155589" cy="914359"/>
            </a:xfrm>
            <a:prstGeom prst="leftBr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400" i="1">
                <a:solidFill>
                  <a:srgbClr val="171760"/>
                </a:solidFill>
                <a:latin typeface="Helvetica" charset="0"/>
                <a:ea typeface="ＭＳ Ｐゴシック" charset="0"/>
                <a:cs typeface="ＭＳ Ｐゴシック" charset="-128"/>
              </a:endParaRPr>
            </a:p>
          </p:txBody>
        </p:sp>
        <p:sp>
          <p:nvSpPr>
            <p:cNvPr id="151566" name="TextBox 4"/>
            <p:cNvSpPr txBox="1">
              <a:spLocks noChangeArrowheads="1"/>
            </p:cNvSpPr>
            <p:nvPr/>
          </p:nvSpPr>
          <p:spPr bwMode="auto">
            <a:xfrm rot="-5400000">
              <a:off x="-301831" y="2792372"/>
              <a:ext cx="1181510" cy="40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produced</a:t>
              </a:r>
            </a:p>
          </p:txBody>
        </p:sp>
      </p:grpSp>
      <p:grpSp>
        <p:nvGrpSpPr>
          <p:cNvPr id="151557" name="Group 12"/>
          <p:cNvGrpSpPr>
            <a:grpSpLocks/>
          </p:cNvGrpSpPr>
          <p:nvPr/>
        </p:nvGrpSpPr>
        <p:grpSpPr bwMode="auto">
          <a:xfrm>
            <a:off x="149225" y="4014788"/>
            <a:ext cx="495300" cy="1779587"/>
            <a:chOff x="149263" y="4076700"/>
            <a:chExt cx="495262" cy="1779588"/>
          </a:xfrm>
        </p:grpSpPr>
        <p:sp>
          <p:nvSpPr>
            <p:cNvPr id="8" name="Left Brace 7"/>
            <p:cNvSpPr/>
            <p:nvPr/>
          </p:nvSpPr>
          <p:spPr bwMode="auto">
            <a:xfrm>
              <a:off x="488962" y="4076700"/>
              <a:ext cx="155563" cy="1779588"/>
            </a:xfrm>
            <a:prstGeom prst="leftBrac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400" i="1">
                <a:solidFill>
                  <a:srgbClr val="171760"/>
                </a:solidFill>
                <a:latin typeface="Helvetica" charset="0"/>
                <a:ea typeface="ＭＳ Ｐゴシック" charset="0"/>
                <a:cs typeface="ＭＳ Ｐゴシック" charset="-128"/>
              </a:endParaRPr>
            </a:p>
          </p:txBody>
        </p:sp>
        <p:sp>
          <p:nvSpPr>
            <p:cNvPr id="151564" name="TextBox 9"/>
            <p:cNvSpPr txBox="1">
              <a:spLocks noChangeArrowheads="1"/>
            </p:cNvSpPr>
            <p:nvPr/>
          </p:nvSpPr>
          <p:spPr bwMode="auto">
            <a:xfrm rot="-5400000">
              <a:off x="-207646" y="4745789"/>
              <a:ext cx="1113960" cy="40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detected</a:t>
              </a:r>
            </a:p>
          </p:txBody>
        </p:sp>
      </p:grpSp>
      <p:sp>
        <p:nvSpPr>
          <p:cNvPr id="218185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19200" y="5775325"/>
            <a:ext cx="6271973" cy="400110"/>
          </a:xfrm>
          <a:prstGeom prst="rect">
            <a:avLst/>
          </a:prstGeom>
          <a:blipFill rotWithShape="1">
            <a:blip r:embed="rId4"/>
            <a:stretch>
              <a:fillRect l="-972" t="-7576" b="-2575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51559" name="TextBox 1"/>
          <p:cNvSpPr txBox="1">
            <a:spLocks noChangeArrowheads="1"/>
          </p:cNvSpPr>
          <p:nvPr/>
        </p:nvSpPr>
        <p:spPr bwMode="auto">
          <a:xfrm>
            <a:off x="1531938" y="828675"/>
            <a:ext cx="7453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To reconstruct:   5.3 M muons in LAr (Near), 0.67 M muons in Lar (Far)</a:t>
            </a:r>
          </a:p>
          <a:p>
            <a:pPr eaLnBrk="1" hangingPunct="1"/>
            <a:r>
              <a:rPr lang="en-US">
                <a:latin typeface="Calibri" pitchFamily="34" charset="0"/>
              </a:rPr>
              <a:t>      pos. foc.         5.2 M muons in Nessie (Near), 0.42 M in Nessie (Far)</a:t>
            </a:r>
          </a:p>
          <a:p>
            <a:pPr eaLnBrk="1" hangingPunct="1"/>
            <a:r>
              <a:rPr lang="en-US" i="1">
                <a:latin typeface="Calibri" pitchFamily="34" charset="0"/>
              </a:rPr>
              <a:t>               </a:t>
            </a:r>
            <a:r>
              <a:rPr lang="en-US">
                <a:latin typeface="Calibri" pitchFamily="34" charset="0"/>
              </a:rPr>
              <a:t>(with factor 2 in overhead of triggers, positive focussing)</a:t>
            </a:r>
          </a:p>
        </p:txBody>
      </p:sp>
      <p:sp>
        <p:nvSpPr>
          <p:cNvPr id="5" name="CasellaDiTesto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56656" y="161352"/>
            <a:ext cx="7035131" cy="558166"/>
          </a:xfrm>
          <a:prstGeom prst="rect">
            <a:avLst/>
          </a:prstGeom>
          <a:blipFill rotWithShape="1">
            <a:blip r:embed="rId5"/>
            <a:stretch>
              <a:fillRect l="-1820" t="-9783" b="-23913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51561" name="Text Box 16"/>
          <p:cNvSpPr txBox="1">
            <a:spLocks noChangeArrowheads="1"/>
          </p:cNvSpPr>
          <p:nvPr/>
        </p:nvSpPr>
        <p:spPr bwMode="auto">
          <a:xfrm>
            <a:off x="1857375" y="3519488"/>
            <a:ext cx="71278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“NESSiE” = fiducial volume of 241 t (N) and 661 t (F)</a:t>
            </a:r>
          </a:p>
        </p:txBody>
      </p:sp>
      <p:sp>
        <p:nvSpPr>
          <p:cNvPr id="151562" name="CasellaDiTesto 16"/>
          <p:cNvSpPr txBox="1">
            <a:spLocks noChangeArrowheads="1"/>
          </p:cNvSpPr>
          <p:nvPr/>
        </p:nvSpPr>
        <p:spPr bwMode="auto">
          <a:xfrm>
            <a:off x="3513138" y="6577013"/>
            <a:ext cx="653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>
                <a:latin typeface="Calibri Light" pitchFamily="34" charset="0"/>
              </a:rPr>
              <a:t>E. Medinaceli IFAE 2013                                                                                                               15</a:t>
            </a:r>
          </a:p>
        </p:txBody>
      </p:sp>
    </p:spTree>
    <p:extLst>
      <p:ext uri="{BB962C8B-B14F-4D97-AF65-F5344CB8AC3E}">
        <p14:creationId xmlns:p14="http://schemas.microsoft.com/office/powerpoint/2010/main" val="616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13663" y="6572250"/>
            <a:ext cx="20637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D1B801C9-553A-48B4-A951-FE238A0E59FD}" type="slidenum">
              <a:rPr lang="it-IT" sz="1400" i="1">
                <a:latin typeface="Times New Roman" pitchFamily="18" charset="0"/>
              </a:rPr>
              <a:pPr eaLnBrk="1" hangingPunct="1"/>
              <a:t>25</a:t>
            </a:fld>
            <a:endParaRPr lang="it-IT" sz="1400" i="1">
              <a:latin typeface="Times New Roman" pitchFamily="18" charset="0"/>
            </a:endParaRPr>
          </a:p>
        </p:txBody>
      </p:sp>
      <p:pic>
        <p:nvPicPr>
          <p:cNvPr id="162819" name="Picture 3" descr="MuAng_numu_spsNew_100_far1600_200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0"/>
            <a:ext cx="58166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2" descr="pmu_numu_spsNew_100_near500_200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636838"/>
            <a:ext cx="58531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TextBox 4"/>
          <p:cNvSpPr txBox="1">
            <a:spLocks noChangeArrowheads="1"/>
          </p:cNvSpPr>
          <p:nvPr/>
        </p:nvSpPr>
        <p:spPr bwMode="auto">
          <a:xfrm>
            <a:off x="849313" y="2060575"/>
            <a:ext cx="215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Muon momentum</a:t>
            </a:r>
          </a:p>
        </p:txBody>
      </p:sp>
      <p:sp>
        <p:nvSpPr>
          <p:cNvPr id="162822" name="TextBox 5"/>
          <p:cNvSpPr txBox="1">
            <a:spLocks noChangeArrowheads="1"/>
          </p:cNvSpPr>
          <p:nvPr/>
        </p:nvSpPr>
        <p:spPr bwMode="auto">
          <a:xfrm>
            <a:off x="6824663" y="4076700"/>
            <a:ext cx="150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Muon angle</a:t>
            </a:r>
          </a:p>
        </p:txBody>
      </p:sp>
      <p:sp>
        <p:nvSpPr>
          <p:cNvPr id="162823" name="CasellaDiTesto 1"/>
          <p:cNvSpPr txBox="1">
            <a:spLocks noChangeArrowheads="1"/>
          </p:cNvSpPr>
          <p:nvPr/>
        </p:nvSpPr>
        <p:spPr bwMode="auto">
          <a:xfrm>
            <a:off x="631825" y="765175"/>
            <a:ext cx="3208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800">
                <a:solidFill>
                  <a:srgbClr val="FF0000"/>
                </a:solidFill>
                <a:latin typeface="Calibri" pitchFamily="34" charset="0"/>
              </a:rPr>
              <a:t>Muons’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Latest Beam Studies at SPS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>
          <a:xfrm>
            <a:off x="-82550" y="685800"/>
            <a:ext cx="9871075" cy="5562600"/>
          </a:xfrm>
        </p:spPr>
        <p:txBody>
          <a:bodyPr/>
          <a:lstStyle/>
          <a:p>
            <a:r>
              <a:rPr lang="en-US" smtClean="0"/>
              <a:t>100 GeV proton, Fast Extraction (10.5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s), Luminosity as at CNGS</a:t>
            </a:r>
          </a:p>
        </p:txBody>
      </p:sp>
      <p:sp>
        <p:nvSpPr>
          <p:cNvPr id="166916" name="TextBox 9"/>
          <p:cNvSpPr txBox="1">
            <a:spLocks noChangeArrowheads="1"/>
          </p:cNvSpPr>
          <p:nvPr/>
        </p:nvSpPr>
        <p:spPr bwMode="auto">
          <a:xfrm>
            <a:off x="447675" y="6381750"/>
            <a:ext cx="898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Scenario </a:t>
            </a:r>
            <a:r>
              <a:rPr lang="en-US" b="1" u="sng">
                <a:solidFill>
                  <a:srgbClr val="FF0000"/>
                </a:solidFill>
              </a:rPr>
              <a:t>defined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for DATA Taking: 2 years of anti-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srgbClr val="000000"/>
                </a:solidFill>
              </a:rPr>
              <a:t> followed by 1 year 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66917" name="TextBox 6"/>
          <p:cNvSpPr txBox="1">
            <a:spLocks noChangeArrowheads="1"/>
          </p:cNvSpPr>
          <p:nvPr/>
        </p:nvSpPr>
        <p:spPr bwMode="auto">
          <a:xfrm>
            <a:off x="2590800" y="112395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660066"/>
              </a:buClr>
            </a:pPr>
            <a:r>
              <a:rPr lang="en-US">
                <a:solidFill>
                  <a:srgbClr val="660066"/>
                </a:solidFill>
                <a:latin typeface="Candara" pitchFamily="34" charset="0"/>
              </a:rPr>
              <a:t>Event rates 4.5 10</a:t>
            </a:r>
            <a:r>
              <a:rPr lang="en-US" baseline="30000">
                <a:solidFill>
                  <a:srgbClr val="660066"/>
                </a:solidFill>
                <a:latin typeface="Candara" pitchFamily="34" charset="0"/>
              </a:rPr>
              <a:t>19</a:t>
            </a:r>
            <a:r>
              <a:rPr lang="en-US">
                <a:solidFill>
                  <a:srgbClr val="660066"/>
                </a:solidFill>
                <a:latin typeface="Candara" pitchFamily="34" charset="0"/>
              </a:rPr>
              <a:t> pot (≈1 year)</a:t>
            </a:r>
          </a:p>
        </p:txBody>
      </p:sp>
      <p:sp>
        <p:nvSpPr>
          <p:cNvPr id="166918" name="ZoneTexte 5"/>
          <p:cNvSpPr txBox="1">
            <a:spLocks noChangeArrowheads="1"/>
          </p:cNvSpPr>
          <p:nvPr/>
        </p:nvSpPr>
        <p:spPr bwMode="auto">
          <a:xfrm>
            <a:off x="381000" y="11430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US" sz="1800">
                <a:solidFill>
                  <a:srgbClr val="660066"/>
                </a:solidFill>
                <a:latin typeface="Candara" pitchFamily="34" charset="0"/>
                <a:cs typeface="DejaVu Sans" pitchFamily="34" charset="0"/>
              </a:rPr>
              <a:t>On-axis configuration</a:t>
            </a:r>
          </a:p>
        </p:txBody>
      </p:sp>
      <p:sp>
        <p:nvSpPr>
          <p:cNvPr id="166919" name="ZoneTexte 4"/>
          <p:cNvSpPr txBox="1">
            <a:spLocks noChangeArrowheads="1"/>
          </p:cNvSpPr>
          <p:nvPr/>
        </p:nvSpPr>
        <p:spPr bwMode="auto">
          <a:xfrm>
            <a:off x="476250" y="5702300"/>
            <a:ext cx="88201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 defTabSz="4572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>
              <a:buSzPct val="45000"/>
              <a:buFont typeface="StarSymbol" charset="0"/>
              <a:buNone/>
            </a:pPr>
            <a:r>
              <a:rPr lang="en-US" b="1">
                <a:solidFill>
                  <a:srgbClr val="660066"/>
                </a:solidFill>
                <a:latin typeface="Candara" pitchFamily="34" charset="0"/>
                <a:cs typeface="DejaVu Sans" pitchFamily="34" charset="0"/>
              </a:rPr>
              <a:t>Unoscillated ν</a:t>
            </a:r>
            <a:r>
              <a:rPr lang="en-US" b="1" baseline="-25000">
                <a:solidFill>
                  <a:srgbClr val="660066"/>
                </a:solidFill>
                <a:latin typeface="Candara" pitchFamily="34" charset="0"/>
                <a:cs typeface="DejaVu Sans" pitchFamily="34" charset="0"/>
              </a:rPr>
              <a:t>e</a:t>
            </a:r>
            <a:r>
              <a:rPr lang="en-US" b="1">
                <a:solidFill>
                  <a:srgbClr val="660066"/>
                </a:solidFill>
                <a:latin typeface="Candara" pitchFamily="34" charset="0"/>
                <a:cs typeface="DejaVu Sans" pitchFamily="34" charset="0"/>
              </a:rPr>
              <a:t> fluxes are ~ identical → N/F deviations = oscillations</a:t>
            </a:r>
          </a:p>
          <a:p>
            <a:pPr eaLnBrk="1">
              <a:buSzPct val="45000"/>
              <a:buFont typeface="StarSymbol" charset="0"/>
              <a:buNone/>
            </a:pPr>
            <a:r>
              <a:rPr lang="en-US">
                <a:solidFill>
                  <a:srgbClr val="000090"/>
                </a:solidFill>
                <a:latin typeface="Candara" pitchFamily="34" charset="0"/>
              </a:rPr>
              <a:t>The oscillated signals are clustered below 6 GeV of visible energy</a:t>
            </a:r>
            <a:endParaRPr lang="en-US" b="1">
              <a:solidFill>
                <a:srgbClr val="660066"/>
              </a:solidFill>
              <a:latin typeface="Candara" pitchFamily="34" charset="0"/>
              <a:cs typeface="DejaVu Sans" pitchFamily="34" charset="0"/>
            </a:endParaRPr>
          </a:p>
        </p:txBody>
      </p:sp>
      <p:sp>
        <p:nvSpPr>
          <p:cNvPr id="166920" name="Slide Number Placeholder 1"/>
          <p:cNvSpPr txBox="1">
            <a:spLocks/>
          </p:cNvSpPr>
          <p:nvPr/>
        </p:nvSpPr>
        <p:spPr bwMode="auto">
          <a:xfrm>
            <a:off x="9550400" y="6524625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5C1A5499-1C19-4692-826C-FE7EB5AB138A}" type="slidenum">
              <a:rPr lang="it-IT" sz="1400">
                <a:latin typeface="Times New Roman" pitchFamily="18" charset="0"/>
              </a:rPr>
              <a:pPr eaLnBrk="1" hangingPunct="1"/>
              <a:t>26</a:t>
            </a:fld>
            <a:endParaRPr lang="it-IT" sz="1400">
              <a:latin typeface="Times New Roman" pitchFamily="18" charset="0"/>
            </a:endParaRPr>
          </a:p>
        </p:txBody>
      </p:sp>
      <p:pic>
        <p:nvPicPr>
          <p:cNvPr id="166921" name="Picture 12" descr="NuFlux_near-f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28775"/>
            <a:ext cx="55229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2" name="TextBox 7"/>
          <p:cNvSpPr txBox="1">
            <a:spLocks noChangeArrowheads="1"/>
          </p:cNvSpPr>
          <p:nvPr/>
        </p:nvSpPr>
        <p:spPr bwMode="auto">
          <a:xfrm>
            <a:off x="4737100" y="3213100"/>
            <a:ext cx="1296988" cy="400050"/>
          </a:xfrm>
          <a:prstGeom prst="rect">
            <a:avLst/>
          </a:prstGeom>
          <a:solidFill>
            <a:srgbClr val="47F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CC muons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Box 2"/>
          <p:cNvSpPr txBox="1">
            <a:spLocks noChangeArrowheads="1"/>
          </p:cNvSpPr>
          <p:nvPr/>
        </p:nvSpPr>
        <p:spPr bwMode="auto">
          <a:xfrm>
            <a:off x="3008313" y="188913"/>
            <a:ext cx="3209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Opera re-use</a:t>
            </a:r>
          </a:p>
        </p:txBody>
      </p:sp>
      <p:sp>
        <p:nvSpPr>
          <p:cNvPr id="174084" name="TextBox 3"/>
          <p:cNvSpPr txBox="1">
            <a:spLocks noChangeArrowheads="1"/>
          </p:cNvSpPr>
          <p:nvPr/>
        </p:nvSpPr>
        <p:spPr bwMode="auto">
          <a:xfrm>
            <a:off x="849313" y="1125538"/>
            <a:ext cx="65039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2 Spectrometers </a:t>
            </a:r>
            <a:r>
              <a:rPr lang="en-US" altLang="en-US" dirty="0">
                <a:latin typeface="Calibri" pitchFamily="34" charset="0"/>
              </a:rPr>
              <a:t>“</a:t>
            </a:r>
            <a:r>
              <a:rPr lang="en-US" dirty="0">
                <a:latin typeface="Calibri" pitchFamily="34" charset="0"/>
              </a:rPr>
              <a:t>available</a:t>
            </a:r>
            <a:r>
              <a:rPr lang="en-US" altLang="en-US" dirty="0">
                <a:latin typeface="Calibri" pitchFamily="34" charset="0"/>
              </a:rPr>
              <a:t>”</a:t>
            </a:r>
            <a:r>
              <a:rPr lang="en-US" dirty="0">
                <a:latin typeface="Calibri" pitchFamily="34" charset="0"/>
              </a:rPr>
              <a:t>, with Detectors and Servicing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Possibility to full re-use for Far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Near ICM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Need    two new sets of Yokes (Top &amp; Bottom)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          new Electronics for RPC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            Mechanical Tools</a:t>
            </a:r>
            <a:r>
              <a:rPr lang="en-US" dirty="0">
                <a:solidFill>
                  <a:srgbClr val="009973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009973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9973"/>
                </a:solidFill>
                <a:latin typeface="Calibri" pitchFamily="34" charset="0"/>
              </a:rPr>
              <a:t>            </a:t>
            </a:r>
            <a:r>
              <a:rPr lang="en-US" dirty="0">
                <a:latin typeface="Calibri" pitchFamily="34" charset="0"/>
              </a:rPr>
              <a:t> PT detectors</a:t>
            </a:r>
          </a:p>
          <a:p>
            <a:pPr eaLnBrk="1" hangingPunct="1"/>
            <a:r>
              <a:rPr lang="en-US" dirty="0">
                <a:latin typeface="Calibri" pitchFamily="34" charset="0"/>
              </a:rPr>
              <a:t>                 </a:t>
            </a:r>
            <a:r>
              <a:rPr lang="en-US" dirty="0" smtClean="0">
                <a:latin typeface="Calibri" pitchFamily="34" charset="0"/>
              </a:rPr>
              <a:t> Scintillators</a:t>
            </a:r>
            <a:endParaRPr lang="en-US" dirty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9973"/>
                </a:solidFill>
                <a:latin typeface="Calibri" pitchFamily="34" charset="0"/>
              </a:rPr>
              <a:t>Other: ACMs</a:t>
            </a:r>
          </a:p>
        </p:txBody>
      </p:sp>
      <p:sp>
        <p:nvSpPr>
          <p:cNvPr id="174085" name="TextBox 6"/>
          <p:cNvSpPr txBox="1">
            <a:spLocks noChangeArrowheads="1"/>
          </p:cNvSpPr>
          <p:nvPr/>
        </p:nvSpPr>
        <p:spPr bwMode="auto">
          <a:xfrm>
            <a:off x="804863" y="4005263"/>
            <a:ext cx="6118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T0 availability for dismantling 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and transportation at CERN: Autumn 2014</a:t>
            </a:r>
          </a:p>
          <a:p>
            <a:pPr eaLnBrk="1" hangingPunct="1"/>
            <a:endParaRPr lang="en-US" sz="2400" b="1">
              <a:latin typeface="Calibri" pitchFamily="34" charset="0"/>
            </a:endParaRPr>
          </a:p>
          <a:p>
            <a:pPr eaLnBrk="1" hangingPunct="1"/>
            <a:r>
              <a:rPr lang="en-US" sz="2400" b="1">
                <a:latin typeface="Calibri" pitchFamily="34" charset="0"/>
              </a:rPr>
              <a:t>OPERA discussion: 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possible start dismantling July-December 2014</a:t>
            </a:r>
          </a:p>
        </p:txBody>
      </p:sp>
    </p:spTree>
    <p:extLst>
      <p:ext uri="{BB962C8B-B14F-4D97-AF65-F5344CB8AC3E}">
        <p14:creationId xmlns:p14="http://schemas.microsoft.com/office/powerpoint/2010/main" val="17628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7713663" y="6572250"/>
            <a:ext cx="2063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BD22961F-C9E4-4C12-9FC5-123627BA5276}" type="slidenum">
              <a:rPr lang="it-IT" sz="1400">
                <a:latin typeface="Times New Roman" pitchFamily="18" charset="0"/>
              </a:rPr>
              <a:pPr eaLnBrk="1" hangingPunct="1"/>
              <a:t>28</a:t>
            </a:fld>
            <a:endParaRPr lang="it-IT" sz="1400">
              <a:latin typeface="Times New Roman" pitchFamily="18" charset="0"/>
            </a:endParaRPr>
          </a:p>
        </p:txBody>
      </p:sp>
      <p:sp>
        <p:nvSpPr>
          <p:cNvPr id="175107" name="TextBox 2"/>
          <p:cNvSpPr txBox="1">
            <a:spLocks noChangeArrowheads="1"/>
          </p:cNvSpPr>
          <p:nvPr/>
        </p:nvSpPr>
        <p:spPr bwMode="auto">
          <a:xfrm>
            <a:off x="1136650" y="188913"/>
            <a:ext cx="7288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000">
                <a:latin typeface="Calibri" pitchFamily="34" charset="0"/>
              </a:rPr>
              <a:t>Arrangement with OPERA Spectrs.</a:t>
            </a:r>
          </a:p>
        </p:txBody>
      </p:sp>
      <p:pic>
        <p:nvPicPr>
          <p:cNvPr id="175108" name="Picture 4" descr="nessiFar_v51_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52513"/>
            <a:ext cx="824706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415925" y="4221163"/>
            <a:ext cx="2649538" cy="936625"/>
          </a:xfrm>
          <a:prstGeom prst="straightConnector1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0" name="TextBox 7"/>
          <p:cNvSpPr txBox="1">
            <a:spLocks noChangeArrowheads="1"/>
          </p:cNvSpPr>
          <p:nvPr/>
        </p:nvSpPr>
        <p:spPr bwMode="auto">
          <a:xfrm>
            <a:off x="920750" y="3716338"/>
            <a:ext cx="696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 b="1">
                <a:latin typeface="Symbol" pitchFamily="18" charset="2"/>
              </a:rPr>
              <a:t>n</a:t>
            </a:r>
            <a:r>
              <a:rPr lang="en-US" sz="4400" b="1" baseline="-25000">
                <a:latin typeface="Symbol" pitchFamily="18" charset="2"/>
              </a:rPr>
              <a:t>m</a:t>
            </a:r>
          </a:p>
        </p:txBody>
      </p:sp>
      <p:sp>
        <p:nvSpPr>
          <p:cNvPr id="175111" name="TextBox 9"/>
          <p:cNvSpPr txBox="1">
            <a:spLocks noChangeArrowheads="1"/>
          </p:cNvSpPr>
          <p:nvPr/>
        </p:nvSpPr>
        <p:spPr bwMode="auto">
          <a:xfrm>
            <a:off x="7616825" y="6021388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Far site</a:t>
            </a:r>
          </a:p>
        </p:txBody>
      </p:sp>
    </p:spTree>
    <p:extLst>
      <p:ext uri="{BB962C8B-B14F-4D97-AF65-F5344CB8AC3E}">
        <p14:creationId xmlns:p14="http://schemas.microsoft.com/office/powerpoint/2010/main" val="24622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CERN Schedule</a:t>
            </a:r>
            <a:endParaRPr lang="en-US" sz="2000" smtClean="0"/>
          </a:p>
        </p:txBody>
      </p:sp>
      <p:sp>
        <p:nvSpPr>
          <p:cNvPr id="178179" name="Slide Number Placeholder 1"/>
          <p:cNvSpPr txBox="1">
            <a:spLocks/>
          </p:cNvSpPr>
          <p:nvPr/>
        </p:nvSpPr>
        <p:spPr bwMode="auto">
          <a:xfrm>
            <a:off x="9550400" y="6524625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228F170B-62BA-4287-877E-5A673A6C2205}" type="slidenum">
              <a:rPr lang="it-IT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78180" name="Picture 6" descr="Nord-Schedu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04813"/>
            <a:ext cx="89281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2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1288" y="1586979"/>
            <a:ext cx="9728200" cy="2778125"/>
          </a:xfrm>
          <a:solidFill>
            <a:srgbClr val="FFFFFF"/>
          </a:solidFill>
        </p:spPr>
        <p:txBody>
          <a:bodyPr tIns="0"/>
          <a:lstStyle/>
          <a:p>
            <a:pPr>
              <a:lnSpc>
                <a:spcPct val="109000"/>
              </a:lnSpc>
              <a:buFont typeface="Courier New" pitchFamily="49" charset="0"/>
              <a:buChar char="o"/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  <a:tab pos="8255066" algn="l"/>
                <a:tab pos="8942988" algn="l"/>
              </a:tabLst>
              <a:defRPr/>
            </a:pP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>
                <a:latin typeface="Calibri" pitchFamily="34" charset="0"/>
              </a:rPr>
              <a:t>-oscillations</a:t>
            </a:r>
            <a:r>
              <a:rPr lang="en-US" sz="2200" dirty="0">
                <a:latin typeface="Calibri" pitchFamily="34" charset="0"/>
              </a:rPr>
              <a:t>: </a:t>
            </a:r>
            <a:r>
              <a:rPr lang="en-US" sz="2200" dirty="0" smtClean="0">
                <a:latin typeface="Calibri" pitchFamily="34" charset="0"/>
              </a:rPr>
              <a:t> the </a:t>
            </a:r>
            <a:r>
              <a:rPr lang="en-US" sz="2200" dirty="0">
                <a:latin typeface="Calibri" pitchFamily="34" charset="0"/>
              </a:rPr>
              <a:t>first physics </a:t>
            </a:r>
            <a:r>
              <a:rPr lang="en-US" sz="2200" dirty="0" smtClean="0">
                <a:latin typeface="Calibri" pitchFamily="34" charset="0"/>
              </a:rPr>
              <a:t>BSM   → 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are massive!</a:t>
            </a:r>
          </a:p>
          <a:p>
            <a:pPr>
              <a:buFont typeface="Courier New" pitchFamily="49" charset="0"/>
              <a:buChar char="o"/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  <a:tab pos="8255066" algn="l"/>
                <a:tab pos="8942988" algn="l"/>
              </a:tabLst>
              <a:defRPr/>
            </a:pPr>
            <a:r>
              <a:rPr lang="en-US" sz="2200" dirty="0" smtClean="0">
                <a:latin typeface="Calibri" pitchFamily="34" charset="0"/>
              </a:rPr>
              <a:t>decades </a:t>
            </a:r>
            <a:r>
              <a:rPr lang="en-US" sz="2200" dirty="0">
                <a:latin typeface="Calibri" pitchFamily="34" charset="0"/>
              </a:rPr>
              <a:t>of experiments → mixing of 3 active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>
                <a:latin typeface="Calibri" pitchFamily="34" charset="0"/>
              </a:rPr>
              <a:t>PMNS unitary matrix </a:t>
            </a:r>
            <a:r>
              <a:rPr lang="en-US" sz="2200" dirty="0" smtClean="0">
                <a:latin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</a:rPr>
            </a:br>
            <a:endParaRPr lang="en-US" sz="2200" dirty="0">
              <a:latin typeface="Calibri" pitchFamily="34" charset="0"/>
            </a:endParaRPr>
          </a:p>
          <a:p>
            <a:pPr marL="0" indent="0">
              <a:buFont typeface="Zapf Dingbats" charset="2"/>
              <a:buNone/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  <a:tab pos="8255066" algn="l"/>
                <a:tab pos="8942988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          BUT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en-US" sz="2200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  <a:tab pos="8255066" algn="l"/>
                <a:tab pos="8942988" algn="l"/>
              </a:tabLst>
              <a:defRPr/>
            </a:pPr>
            <a:r>
              <a:rPr lang="en-US" sz="2200" dirty="0" smtClean="0">
                <a:latin typeface="Calibri" pitchFamily="34" charset="0"/>
              </a:rPr>
              <a:t>Some observations </a:t>
            </a:r>
            <a:r>
              <a:rPr lang="en-US" sz="2200" dirty="0">
                <a:latin typeface="Calibri" pitchFamily="34" charset="0"/>
              </a:rPr>
              <a:t>are in 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tension with the </a:t>
            </a: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3</a:t>
            </a:r>
            <a:r>
              <a:rPr lang="en-US" sz="2200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scheme</a:t>
            </a:r>
            <a:r>
              <a:rPr lang="en-US" sz="2200" dirty="0">
                <a:latin typeface="Calibri" pitchFamily="34" charset="0"/>
              </a:rPr>
              <a:t>, pointing to a new </a:t>
            </a:r>
            <a:r>
              <a:rPr lang="en-US" sz="2200" dirty="0" smtClean="0">
                <a:latin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</a:rPr>
            </a:b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∆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m</a:t>
            </a:r>
            <a:r>
              <a:rPr lang="en-US" sz="2200" baseline="33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 ∼ eV</a:t>
            </a:r>
            <a:r>
              <a:rPr lang="en-US" sz="2200" baseline="33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(predominantly from single detector experiments…)</a:t>
            </a:r>
            <a:endParaRPr lang="en-US" sz="2200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  <a:tab pos="8255066" algn="l"/>
                <a:tab pos="8942988" algn="l"/>
              </a:tabLst>
              <a:defRPr/>
            </a:pPr>
            <a:r>
              <a:rPr lang="en-US" sz="2200" dirty="0">
                <a:latin typeface="Calibri" pitchFamily="34" charset="0"/>
              </a:rPr>
              <a:t>LEP Z invisible </a:t>
            </a:r>
            <a:r>
              <a:rPr lang="en-US" sz="2200" dirty="0" smtClean="0">
                <a:latin typeface="Calibri" pitchFamily="34" charset="0"/>
              </a:rPr>
              <a:t>decay width  </a:t>
            </a:r>
            <a:r>
              <a:rPr lang="en-US" sz="2200" dirty="0" err="1" smtClean="0">
                <a:latin typeface="Calibri" pitchFamily="34" charset="0"/>
              </a:rPr>
              <a:t>N</a:t>
            </a:r>
            <a:r>
              <a:rPr lang="en-US" sz="2200" baseline="-33000" dirty="0" err="1" smtClean="0">
                <a:latin typeface="Calibri" pitchFamily="34" charset="0"/>
              </a:rPr>
              <a:t>active</a:t>
            </a:r>
            <a:r>
              <a:rPr lang="en-US" sz="2200" dirty="0" smtClean="0">
                <a:latin typeface="Calibri" pitchFamily="34" charset="0"/>
              </a:rPr>
              <a:t>= </a:t>
            </a:r>
            <a:r>
              <a:rPr lang="en-US" sz="2200" dirty="0">
                <a:latin typeface="Calibri" pitchFamily="34" charset="0"/>
              </a:rPr>
              <a:t>3 (with </a:t>
            </a:r>
            <a:r>
              <a:rPr lang="en-US" sz="2200" dirty="0" err="1">
                <a:latin typeface="Calibri" pitchFamily="34" charset="0"/>
              </a:rPr>
              <a:t>m</a:t>
            </a:r>
            <a:r>
              <a:rPr lang="en-US" sz="2200" baseline="-33000" dirty="0" err="1">
                <a:latin typeface="Calibri" pitchFamily="34" charset="0"/>
              </a:rPr>
              <a:t>ν</a:t>
            </a:r>
            <a:r>
              <a:rPr lang="en-US" sz="2200" dirty="0">
                <a:latin typeface="Calibri" pitchFamily="34" charset="0"/>
              </a:rPr>
              <a:t> &lt; M</a:t>
            </a:r>
            <a:r>
              <a:rPr lang="en-US" sz="2200" baseline="-33000" dirty="0">
                <a:latin typeface="Calibri" pitchFamily="34" charset="0"/>
              </a:rPr>
              <a:t>Z</a:t>
            </a:r>
            <a:r>
              <a:rPr lang="en-US" sz="2200" dirty="0">
                <a:latin typeface="Calibri" pitchFamily="34" charset="0"/>
              </a:rPr>
              <a:t> /2), </a:t>
            </a:r>
            <a:r>
              <a:rPr lang="en-US" sz="2200" dirty="0" smtClean="0">
                <a:latin typeface="Calibri" pitchFamily="34" charset="0"/>
              </a:rPr>
              <a:t/>
            </a:r>
            <a:br>
              <a:rPr lang="en-US" sz="2200" dirty="0" smtClean="0">
                <a:latin typeface="Calibri" pitchFamily="34" charset="0"/>
              </a:rPr>
            </a:b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extra state does not couple to </a:t>
            </a: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Z/W</a:t>
            </a:r>
            <a:endParaRPr lang="en-US" sz="2200" b="1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  <a:tab pos="8255066" algn="l"/>
                <a:tab pos="8942988" algn="l"/>
              </a:tabLst>
              <a:defRPr/>
            </a:pPr>
            <a:r>
              <a:rPr lang="en-US" sz="2200" b="1" dirty="0">
                <a:latin typeface="Calibri" pitchFamily="34" charset="0"/>
              </a:rPr>
              <a:t>The extraordinary consequence of a possible sterile neutrino </a:t>
            </a:r>
            <a:r>
              <a:rPr lang="en-US" sz="2200" b="1" dirty="0" smtClean="0">
                <a:latin typeface="Calibri" pitchFamily="34" charset="0"/>
              </a:rPr>
              <a:t>discovery</a:t>
            </a:r>
            <a:br>
              <a:rPr lang="en-US" sz="2200" b="1" dirty="0" smtClean="0">
                <a:latin typeface="Calibri" pitchFamily="34" charset="0"/>
              </a:rPr>
            </a:br>
            <a:r>
              <a:rPr lang="en-US" sz="2200" b="1" dirty="0" smtClean="0">
                <a:latin typeface="Calibri" pitchFamily="34" charset="0"/>
              </a:rPr>
              <a:t>calls </a:t>
            </a:r>
            <a:r>
              <a:rPr lang="en-US" sz="2200" b="1" dirty="0">
                <a:latin typeface="Calibri" pitchFamily="34" charset="0"/>
              </a:rPr>
              <a:t>for a </a:t>
            </a:r>
            <a:r>
              <a:rPr lang="en-US" sz="2200" b="1" dirty="0">
                <a:solidFill>
                  <a:srgbClr val="0000FF"/>
                </a:solidFill>
                <a:latin typeface="Calibri" pitchFamily="34" charset="0"/>
              </a:rPr>
              <a:t>conclusive experimental search</a:t>
            </a:r>
          </a:p>
        </p:txBody>
      </p:sp>
      <p:sp>
        <p:nvSpPr>
          <p:cNvPr id="137222" name="CasellaDiTesto 1"/>
          <p:cNvSpPr txBox="1">
            <a:spLocks noChangeArrowheads="1"/>
          </p:cNvSpPr>
          <p:nvPr/>
        </p:nvSpPr>
        <p:spPr bwMode="auto">
          <a:xfrm>
            <a:off x="2864768" y="457508"/>
            <a:ext cx="4431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 The 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it-IT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oscillation</a:t>
            </a:r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paradigm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2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Nessie Schedule</a:t>
            </a:r>
            <a:endParaRPr lang="en-US" sz="2000" smtClean="0"/>
          </a:p>
        </p:txBody>
      </p:sp>
      <p:sp>
        <p:nvSpPr>
          <p:cNvPr id="179203" name="Slide Number Placeholder 1"/>
          <p:cNvSpPr txBox="1">
            <a:spLocks/>
          </p:cNvSpPr>
          <p:nvPr/>
        </p:nvSpPr>
        <p:spPr bwMode="auto">
          <a:xfrm>
            <a:off x="9550400" y="6524625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2C83E248-80F5-457A-81A9-ECCC291645EB}" type="slidenum">
              <a:rPr lang="it-IT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3275" y="5621338"/>
            <a:ext cx="355600" cy="576262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050" b="1" dirty="0" err="1">
                <a:solidFill>
                  <a:srgbClr val="595959"/>
                </a:solidFill>
                <a:latin typeface="Helvetica"/>
                <a:ea typeface="ＭＳ Ｐゴシック" charset="-128"/>
                <a:cs typeface="ＭＳ Ｐゴシック" charset="-128"/>
              </a:rPr>
              <a:t>3</a:t>
            </a:r>
            <a:endParaRPr lang="it-IT" sz="1050" b="1" dirty="0">
              <a:solidFill>
                <a:srgbClr val="595959"/>
              </a:solidFill>
              <a:latin typeface="Helvetica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it-IT" sz="1050" b="1" dirty="0">
                <a:solidFill>
                  <a:srgbClr val="595959"/>
                </a:solidFill>
                <a:latin typeface="Helvetica"/>
                <a:ea typeface="ＭＳ Ｐゴシック" charset="-128"/>
                <a:cs typeface="ＭＳ Ｐゴシック" charset="-128"/>
              </a:rPr>
              <a:t>6</a:t>
            </a:r>
          </a:p>
          <a:p>
            <a:pPr>
              <a:defRPr/>
            </a:pPr>
            <a:r>
              <a:rPr lang="it-IT" sz="1050" b="1" dirty="0" err="1">
                <a:solidFill>
                  <a:srgbClr val="595959"/>
                </a:solidFill>
                <a:latin typeface="Helvetica"/>
                <a:ea typeface="ＭＳ Ｐゴシック" charset="-128"/>
                <a:cs typeface="ＭＳ Ｐゴシック" charset="-128"/>
              </a:rPr>
              <a:t>0</a:t>
            </a:r>
            <a:endParaRPr lang="it-IT" sz="1050" b="1" dirty="0">
              <a:solidFill>
                <a:srgbClr val="595959"/>
              </a:solidFill>
              <a:latin typeface="Helvetica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9205" name="TextBox 1"/>
          <p:cNvSpPr txBox="1">
            <a:spLocks noChangeArrowheads="1"/>
          </p:cNvSpPr>
          <p:nvPr/>
        </p:nvSpPr>
        <p:spPr bwMode="auto">
          <a:xfrm>
            <a:off x="1352550" y="836613"/>
            <a:ext cx="7881938" cy="5602287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2013: 		ACM prototype construction,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	iron SM, ACM, HPT and ancillaries design 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2013 - end:	start tenders process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2014 - early: 	issue tenders for production/modification</a:t>
            </a:r>
          </a:p>
          <a:p>
            <a:pPr eaLnBrk="1" hangingPunct="1"/>
            <a:r>
              <a:rPr lang="it-IT">
                <a:solidFill>
                  <a:srgbClr val="000000"/>
                </a:solidFill>
                <a:latin typeface="Calibri" pitchFamily="34" charset="0"/>
              </a:rPr>
              <a:t>		(copper. yokes, slabs, rpc, strips, tools/frames)</a:t>
            </a:r>
          </a:p>
          <a:p>
            <a:pPr eaLnBrk="1" hangingPunct="1"/>
            <a:r>
              <a:rPr lang="it-IT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eaLnBrk="1" hangingPunct="1"/>
            <a:r>
              <a:rPr lang="it-IT">
                <a:solidFill>
                  <a:srgbClr val="000000"/>
                </a:solidFill>
                <a:latin typeface="Calibri" pitchFamily="34" charset="0"/>
              </a:rPr>
              <a:t>2014: 		parts and tools production/modification</a:t>
            </a:r>
          </a:p>
          <a:p>
            <a:pPr eaLnBrk="1" hangingPunct="1"/>
            <a:endParaRPr lang="it-IT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it-IT">
                <a:solidFill>
                  <a:srgbClr val="000000"/>
                </a:solidFill>
                <a:latin typeface="Calibri" pitchFamily="34" charset="0"/>
              </a:rPr>
              <a:t>2014 – end: 	first deliveries at Cern </a:t>
            </a:r>
          </a:p>
          <a:p>
            <a:pPr eaLnBrk="1" hangingPunct="1"/>
            <a:r>
              <a:rPr lang="it-IT">
                <a:solidFill>
                  <a:srgbClr val="000000"/>
                </a:solidFill>
                <a:latin typeface="Calibri" pitchFamily="34" charset="0"/>
              </a:rPr>
              <a:t>		(copper coils, yokes, slabs, strips, tools/frames, RPC)</a:t>
            </a:r>
          </a:p>
          <a:p>
            <a:pPr eaLnBrk="1" hangingPunct="1"/>
            <a:endParaRPr lang="it-IT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it-IT">
                <a:solidFill>
                  <a:srgbClr val="000000"/>
                </a:solidFill>
                <a:latin typeface="Calibri" pitchFamily="34" charset="0"/>
              </a:rPr>
              <a:t>2015 - early: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	start assembly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                           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2016 - mid:	finish assembly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2016 – fall:	commissioning and start of data taking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	    </a:t>
            </a:r>
          </a:p>
        </p:txBody>
      </p:sp>
    </p:spTree>
    <p:extLst>
      <p:ext uri="{BB962C8B-B14F-4D97-AF65-F5344CB8AC3E}">
        <p14:creationId xmlns:p14="http://schemas.microsoft.com/office/powerpoint/2010/main" val="12773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7713663" y="6572250"/>
            <a:ext cx="2063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2A61350B-2E04-4B87-BB8F-E1AB3851486C}" type="slidenum">
              <a:rPr lang="it-IT" sz="1400">
                <a:latin typeface="Times New Roman" pitchFamily="18" charset="0"/>
              </a:rPr>
              <a:pPr eaLnBrk="1" hangingPunct="1"/>
              <a:t>31</a:t>
            </a:fld>
            <a:endParaRPr lang="it-IT" sz="1400">
              <a:latin typeface="Times New Roman" pitchFamily="18" charset="0"/>
            </a:endParaRPr>
          </a:p>
        </p:txBody>
      </p:sp>
      <p:sp>
        <p:nvSpPr>
          <p:cNvPr id="181251" name="TextBox 3"/>
          <p:cNvSpPr txBox="1">
            <a:spLocks noChangeArrowheads="1"/>
          </p:cNvSpPr>
          <p:nvPr/>
        </p:nvSpPr>
        <p:spPr bwMode="auto">
          <a:xfrm>
            <a:off x="920750" y="333375"/>
            <a:ext cx="294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MONEY estimation</a:t>
            </a:r>
          </a:p>
        </p:txBody>
      </p:sp>
      <p:sp>
        <p:nvSpPr>
          <p:cNvPr id="181252" name="TextBox 4"/>
          <p:cNvSpPr txBox="1">
            <a:spLocks noChangeArrowheads="1"/>
          </p:cNvSpPr>
          <p:nvPr/>
        </p:nvSpPr>
        <p:spPr bwMode="auto">
          <a:xfrm>
            <a:off x="631825" y="1557338"/>
            <a:ext cx="7385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Iron magnets: in-kind value 5940 K€ (from OPERA )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Cost for transportation to CERN and refurbishing: 3000 K€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In-kind value of Precision Tracker: 1900 K€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             possible refurbishing: 700 K€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In-kind value of Scintillators: 1900 K€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             possible refurbishing: 300 K€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Cost ACM: 700 (Near) + 1800 (Far)</a:t>
            </a:r>
          </a:p>
          <a:p>
            <a:pPr eaLnBrk="1" hangingPunct="1"/>
            <a:endParaRPr lang="en-US" sz="2400">
              <a:latin typeface="Calibri" pitchFamily="34" charset="0"/>
            </a:endParaRPr>
          </a:p>
          <a:p>
            <a:pPr eaLnBrk="1" hangingPunct="1"/>
            <a:r>
              <a:rPr lang="en-US" sz="2400">
                <a:latin typeface="Calibri" pitchFamily="34" charset="0"/>
              </a:rPr>
              <a:t>TOTAL: 3+1+1+2 = 7 M€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649538" y="4868863"/>
            <a:ext cx="0" cy="360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647950" y="5229225"/>
            <a:ext cx="11525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55" name="TextBox 11"/>
          <p:cNvSpPr txBox="1">
            <a:spLocks noChangeArrowheads="1"/>
          </p:cNvSpPr>
          <p:nvPr/>
        </p:nvSpPr>
        <p:spPr bwMode="auto">
          <a:xfrm>
            <a:off x="3873500" y="4973638"/>
            <a:ext cx="4706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200">
                <a:latin typeface="Calibri" pitchFamily="34" charset="0"/>
              </a:rPr>
              <a:t>might be staged at 2</a:t>
            </a:r>
            <a:r>
              <a:rPr lang="en-US" sz="2200" baseline="30000">
                <a:latin typeface="Calibri" pitchFamily="34" charset="0"/>
              </a:rPr>
              <a:t>nd</a:t>
            </a:r>
            <a:r>
              <a:rPr lang="en-US" sz="2200">
                <a:latin typeface="Calibri" pitchFamily="34" charset="0"/>
              </a:rPr>
              <a:t> phase (after LS2)</a:t>
            </a:r>
          </a:p>
        </p:txBody>
      </p:sp>
    </p:spTree>
    <p:extLst>
      <p:ext uri="{BB962C8B-B14F-4D97-AF65-F5344CB8AC3E}">
        <p14:creationId xmlns:p14="http://schemas.microsoft.com/office/powerpoint/2010/main" val="1029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asellaDiTesto 2"/>
          <p:cNvSpPr txBox="1">
            <a:spLocks noChangeArrowheads="1"/>
          </p:cNvSpPr>
          <p:nvPr/>
        </p:nvSpPr>
        <p:spPr bwMode="auto">
          <a:xfrm>
            <a:off x="7689850" y="55895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>
                <a:latin typeface="Calibri" pitchFamily="34" charset="0"/>
              </a:rPr>
              <a:t>Spare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egnaposto numero diapositiva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BFCCC2F6-27DE-4F64-A354-BE1EAF729FB7}" type="slidenum">
              <a:rPr lang="en-US" sz="1400" smtClean="0">
                <a:solidFill>
                  <a:srgbClr val="000000"/>
                </a:solidFill>
                <a:latin typeface="Times" charset="0"/>
              </a:rPr>
              <a:pPr eaLnBrk="1" hangingPunct="1"/>
              <a:t>33</a:t>
            </a:fld>
            <a:endParaRPr lang="en-US" sz="1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361" name="Rectang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idx="4294967295"/>
          </p:nvPr>
        </p:nvSpPr>
        <p:spPr>
          <a:xfrm>
            <a:off x="3008628" y="37429"/>
            <a:ext cx="6721037" cy="987529"/>
          </a:xfrm>
          <a:blipFill rotWithShape="1">
            <a:blip r:embed="rId3"/>
            <a:stretch>
              <a:fillRect t="-9146" b="-20122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265488"/>
            <a:ext cx="5418137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2006" y="1240889"/>
            <a:ext cx="3891866" cy="1443866"/>
          </a:xfrm>
          <a:prstGeom prst="rect">
            <a:avLst/>
          </a:prstGeom>
          <a:blipFill rotWithShape="1">
            <a:blip r:embed="rId5"/>
            <a:stretch>
              <a:fillRect l="-2184" t="-1681" r="-1092"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72038" name="Text Box 4"/>
          <p:cNvSpPr txBox="1">
            <a:spLocks noChangeArrowheads="1"/>
          </p:cNvSpPr>
          <p:nvPr/>
        </p:nvSpPr>
        <p:spPr bwMode="auto">
          <a:xfrm>
            <a:off x="4954588" y="6414343"/>
            <a:ext cx="50768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5336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SAGE, PRC 73 (2006) 045805, </a:t>
            </a:r>
            <a:r>
              <a:rPr lang="en-US" sz="1400" dirty="0" err="1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nucl</a:t>
            </a:r>
            <a:r>
              <a:rPr lang="en-US" sz="14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-ex/0512041]</a:t>
            </a:r>
          </a:p>
        </p:txBody>
      </p:sp>
      <p:sp>
        <p:nvSpPr>
          <p:cNvPr id="172039" name="Text Box 5"/>
          <p:cNvSpPr txBox="1">
            <a:spLocks noChangeArrowheads="1"/>
          </p:cNvSpPr>
          <p:nvPr/>
        </p:nvSpPr>
        <p:spPr bwMode="auto">
          <a:xfrm>
            <a:off x="4105275" y="1335534"/>
            <a:ext cx="24765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61202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E ~ 0.7 MeV</a:t>
            </a:r>
          </a:p>
          <a:p>
            <a:pPr algn="ctr" eaLnBrk="1" hangingPunct="1"/>
            <a:endParaRPr lang="en-US" sz="2100" dirty="0">
              <a:solidFill>
                <a:srgbClr val="0000FF"/>
              </a:solidFill>
              <a:latin typeface="Liberation Sans;Nimbus Sans L;A"/>
              <a:cs typeface="DejaVu Sans" pitchFamily="34" charset="0"/>
            </a:endParaRPr>
          </a:p>
          <a:p>
            <a:pPr algn="ctr" eaLnBrk="1" hangingPunct="1"/>
            <a:endParaRPr lang="en-US" sz="2100" dirty="0">
              <a:solidFill>
                <a:srgbClr val="0000FF"/>
              </a:solidFill>
              <a:latin typeface="Liberation Sans;Nimbus Sans L;A"/>
              <a:cs typeface="DejaVu Sans" pitchFamily="34" charset="0"/>
            </a:endParaRPr>
          </a:p>
          <a:p>
            <a:pPr algn="ctr" eaLnBrk="1" hangingPunct="1"/>
            <a:r>
              <a:rPr lang="en-US" sz="16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&lt;L</a:t>
            </a:r>
            <a:r>
              <a:rPr lang="en-US" sz="1600" baseline="-330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SAGE</a:t>
            </a:r>
            <a:r>
              <a:rPr lang="en-US" sz="16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&gt; = 0.6 m</a:t>
            </a:r>
          </a:p>
          <a:p>
            <a:pPr algn="ctr" eaLnBrk="1" hangingPunct="1"/>
            <a:r>
              <a:rPr lang="en-US" sz="16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&lt;L</a:t>
            </a:r>
            <a:r>
              <a:rPr lang="en-US" sz="1600" baseline="-330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GALLEX</a:t>
            </a:r>
            <a:r>
              <a:rPr lang="en-US" sz="1600" dirty="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&gt; = 1.9 m</a:t>
            </a:r>
          </a:p>
        </p:txBody>
      </p:sp>
      <p:sp>
        <p:nvSpPr>
          <p:cNvPr id="172040" name="Text Box 6"/>
          <p:cNvSpPr txBox="1">
            <a:spLocks noChangeArrowheads="1"/>
          </p:cNvSpPr>
          <p:nvPr/>
        </p:nvSpPr>
        <p:spPr bwMode="auto">
          <a:xfrm>
            <a:off x="3121025" y="3819525"/>
            <a:ext cx="37798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64556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500">
                <a:solidFill>
                  <a:srgbClr val="FF0000"/>
                </a:solidFill>
                <a:latin typeface="Liberation Sans;Nimbus Sans L;A"/>
                <a:cs typeface="DejaVu Sans" pitchFamily="34" charset="0"/>
              </a:rPr>
              <a:t>R= 0.86 </a:t>
            </a:r>
            <a:r>
              <a:rPr lang="en-US" sz="2500">
                <a:solidFill>
                  <a:srgbClr val="FF0000"/>
                </a:solidFill>
                <a:latin typeface="Ubuntu"/>
                <a:cs typeface="DejaVu Sans" pitchFamily="34" charset="0"/>
              </a:rPr>
              <a:t>±</a:t>
            </a:r>
            <a:r>
              <a:rPr lang="en-US" sz="2500">
                <a:solidFill>
                  <a:srgbClr val="FF0000"/>
                </a:solidFill>
                <a:latin typeface="Liberation Sans;Nimbus Sans L;A"/>
                <a:cs typeface="DejaVu Sans" pitchFamily="34" charset="0"/>
              </a:rPr>
              <a:t> 0.05 (2.8</a:t>
            </a:r>
            <a:r>
              <a:rPr lang="el-GR" sz="250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DejaVu Sans" pitchFamily="34" charset="0"/>
              </a:rPr>
              <a:t>σ</a:t>
            </a:r>
            <a:r>
              <a:rPr lang="it-IT" sz="250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DejaVu Sans" pitchFamily="34" charset="0"/>
              </a:rPr>
              <a:t>)</a:t>
            </a:r>
            <a:endParaRPr lang="en-US" sz="2500">
              <a:solidFill>
                <a:srgbClr val="FF0000"/>
              </a:solidFill>
              <a:latin typeface="Liberation Sans;Nimbus Sans L;A"/>
              <a:cs typeface="DejaVu Sans" pitchFamily="34" charset="0"/>
            </a:endParaRPr>
          </a:p>
        </p:txBody>
      </p:sp>
      <p:pic>
        <p:nvPicPr>
          <p:cNvPr id="17204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638300"/>
            <a:ext cx="2517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8" name="Text 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582153" y="1665556"/>
            <a:ext cx="3184964" cy="548467"/>
          </a:xfrm>
          <a:prstGeom prst="rect">
            <a:avLst/>
          </a:prstGeom>
          <a:blipFill rotWithShape="1">
            <a:blip r:embed="rId7"/>
            <a:stretch>
              <a:fillRect t="-7778" b="-555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pic>
        <p:nvPicPr>
          <p:cNvPr id="17204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2787228"/>
            <a:ext cx="3370262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44" name="Text Box 10"/>
          <p:cNvSpPr txBox="1">
            <a:spLocks noChangeArrowheads="1"/>
          </p:cNvSpPr>
          <p:nvPr/>
        </p:nvSpPr>
        <p:spPr bwMode="auto">
          <a:xfrm>
            <a:off x="6831013" y="1143000"/>
            <a:ext cx="3810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Liberation Sans;Nimbus Sans L;A"/>
                <a:cs typeface="DejaVu Sans" pitchFamily="34" charset="0"/>
              </a:rPr>
              <a:t>Radiochemical detection</a:t>
            </a:r>
          </a:p>
        </p:txBody>
      </p:sp>
      <p:sp>
        <p:nvSpPr>
          <p:cNvPr id="172045" name="Text Box 11"/>
          <p:cNvSpPr txBox="1">
            <a:spLocks noChangeArrowheads="1"/>
          </p:cNvSpPr>
          <p:nvPr/>
        </p:nvSpPr>
        <p:spPr bwMode="auto">
          <a:xfrm>
            <a:off x="271463" y="608013"/>
            <a:ext cx="28305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366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Acero, Giunti, Laveder, 0711.4222</a:t>
            </a:r>
          </a:p>
          <a:p>
            <a:pPr eaLnBrk="1" hangingPunct="1"/>
            <a:r>
              <a:rPr lang="en-US" sz="1200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Giunti, Laveder, 1006.3244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058581" y="2812866"/>
                <a:ext cx="2670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5-20% deficit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it-I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81" y="2812866"/>
                <a:ext cx="2670283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511" t="-6061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3386138"/>
            <a:ext cx="6667501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87350"/>
            <a:ext cx="367665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2" name="Text Box 3"/>
          <p:cNvSpPr txBox="1">
            <a:spLocks noChangeArrowheads="1"/>
          </p:cNvSpPr>
          <p:nvPr/>
        </p:nvSpPr>
        <p:spPr bwMode="auto">
          <a:xfrm>
            <a:off x="57150" y="1228725"/>
            <a:ext cx="6610350" cy="1590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 LSND L/E with higher L, E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pitchFamily="34" charset="0"/>
                <a:cs typeface="DejaVu Sans" pitchFamily="34" charset="0"/>
              </a:rPr>
              <a:t>L ~ 541 m, 0.2 &lt; E &lt; 3  GeV </a:t>
            </a:r>
          </a:p>
          <a:p>
            <a:pPr eaLnBrk="1" hangingPunct="1">
              <a:lnSpc>
                <a:spcPct val="109000"/>
              </a:lnSpc>
              <a:buSzPct val="45000"/>
              <a:buFont typeface="Wingdings" pitchFamily="2" charset="2"/>
              <a:buChar char=""/>
            </a:pPr>
            <a:r>
              <a:rPr lang="en-US">
                <a:solidFill>
                  <a:srgbClr val="0000FF"/>
                </a:solidFill>
                <a:latin typeface="Calibri" pitchFamily="34" charset="0"/>
                <a:cs typeface="DejaVu Sans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n and anti- n data looks more similar than in the past. The (low-energy) excess (</a:t>
            </a:r>
            <a:r>
              <a:rPr lang="en-US">
                <a:solidFill>
                  <a:srgbClr val="FF0000"/>
                </a:solidFill>
                <a:latin typeface="Calibri" pitchFamily="34" charset="0"/>
                <a:cs typeface="DejaVu Sans" pitchFamily="34" charset="0"/>
              </a:rPr>
              <a:t>240±35±53 events, 3.8 </a:t>
            </a:r>
            <a:r>
              <a:rPr lang="el-GR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DejaVu Sans" pitchFamily="34" charset="0"/>
              </a:rPr>
              <a:t>σ</a:t>
            </a:r>
            <a:r>
              <a:rPr lang="en-US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!)</a:t>
            </a:r>
          </a:p>
          <a:p>
            <a:pPr eaLnBrk="1" hangingPunct="1">
              <a:lnSpc>
                <a:spcPct val="109000"/>
              </a:lnSpc>
              <a:buSzPct val="45000"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t> is hardly (especially for n) compatible with the LSND excess (which should occur at higher E).</a:t>
            </a:r>
          </a:p>
        </p:txBody>
      </p:sp>
      <p:sp>
        <p:nvSpPr>
          <p:cNvPr id="171013" name="Text Box 4"/>
          <p:cNvSpPr txBox="1">
            <a:spLocks noChangeArrowheads="1"/>
          </p:cNvSpPr>
          <p:nvPr/>
        </p:nvSpPr>
        <p:spPr bwMode="auto">
          <a:xfrm>
            <a:off x="3538538" y="955675"/>
            <a:ext cx="26892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57850" rIns="85527" bIns="42764"/>
          <a:lstStyle>
            <a:lvl1pPr eaLnBrk="0" hangingPunct="0"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Liberation Sans;Nimbus Sans L;A"/>
                <a:cs typeface="DejaVu Sans" pitchFamily="34" charset="0"/>
              </a:rPr>
              <a:t>arXiv:1207.4809v2</a:t>
            </a:r>
          </a:p>
        </p:txBody>
      </p:sp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910013"/>
            <a:ext cx="103981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314950"/>
            <a:ext cx="10588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107950"/>
            <a:ext cx="6300787" cy="809625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2F47"/>
                    </a:gs>
                    <a:gs pos="100000">
                      <a:srgbClr val="006699"/>
                    </a:gs>
                  </a:gsLst>
                  <a:lin ang="0" scaled="1"/>
                </a:gradFill>
              </a14:hiddenFill>
            </a:ext>
          </a:extLst>
        </p:spPr>
        <p:txBody>
          <a:bodyPr tIns="2293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600" smtClean="0">
                <a:solidFill>
                  <a:srgbClr val="C00000"/>
                </a:solidFill>
              </a:rPr>
              <a:t> </a:t>
            </a:r>
            <a:r>
              <a:rPr lang="en-US" sz="2600" smtClean="0">
                <a:solidFill>
                  <a:srgbClr val="FF0000"/>
                </a:solidFill>
              </a:rPr>
              <a:t>MiniBooNE: SBL 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600" baseline="-33000" smtClean="0">
                <a:solidFill>
                  <a:srgbClr val="FF0000"/>
                </a:solidFill>
              </a:rPr>
              <a:t>e</a:t>
            </a:r>
            <a:r>
              <a:rPr lang="en-US" sz="2600" smtClean="0">
                <a:solidFill>
                  <a:srgbClr val="FF0000"/>
                </a:solidFill>
              </a:rPr>
              <a:t>/anti-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600" baseline="-33000" smtClean="0">
                <a:solidFill>
                  <a:srgbClr val="FF0000"/>
                </a:solidFill>
              </a:rPr>
              <a:t>e</a:t>
            </a:r>
            <a:r>
              <a:rPr lang="en-US" sz="2600" smtClean="0">
                <a:solidFill>
                  <a:srgbClr val="FF0000"/>
                </a:solidFill>
              </a:rPr>
              <a:t> appearance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" y="1042988"/>
            <a:ext cx="9912216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32720" y="404664"/>
            <a:ext cx="4956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Galium</a:t>
            </a:r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Reactors</a:t>
            </a:r>
            <a:r>
              <a:rPr lang="it-IT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anomalies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534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33463"/>
            <a:ext cx="9015884" cy="534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472" y="188640"/>
            <a:ext cx="6797823" cy="558166"/>
          </a:xfrm>
          <a:prstGeom prst="rect">
            <a:avLst/>
          </a:prstGeom>
          <a:blipFill rotWithShape="1">
            <a:blip r:embed="rId3"/>
            <a:stretch>
              <a:fillRect l="-1883" t="-9783" b="-23913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7031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2400300" y="3683000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35D3ABFD-FC14-49EE-BAF7-992EEA3C4D08}" type="slidenum">
              <a:rPr lang="en-GB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37</a:t>
            </a:fld>
            <a:endParaRPr lang="en-GB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305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080500" y="6477000"/>
            <a:ext cx="67945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smtClean="0">
                <a:solidFill>
                  <a:srgbClr val="898989"/>
                </a:solidFill>
                <a:latin typeface="Calibri" pitchFamily="34" charset="0"/>
              </a:rPr>
              <a:t>Venice – 13 March 2013</a:t>
            </a:r>
          </a:p>
        </p:txBody>
      </p:sp>
      <p:sp>
        <p:nvSpPr>
          <p:cNvPr id="173060" name="Title 3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350963"/>
          </a:xfrm>
        </p:spPr>
        <p:txBody>
          <a:bodyPr/>
          <a:lstStyle/>
          <a:p>
            <a:pPr eaLnBrk="1" hangingPunct="1"/>
            <a:r>
              <a:rPr lang="en-GB" sz="4000" smtClean="0"/>
              <a:t>Which type of beam can CERN offer?</a:t>
            </a:r>
            <a:endParaRPr lang="en-US" sz="4000" smtClean="0"/>
          </a:p>
        </p:txBody>
      </p:sp>
      <p:grpSp>
        <p:nvGrpSpPr>
          <p:cNvPr id="173061" name="Group 16"/>
          <p:cNvGrpSpPr>
            <a:grpSpLocks/>
          </p:cNvGrpSpPr>
          <p:nvPr/>
        </p:nvGrpSpPr>
        <p:grpSpPr bwMode="auto">
          <a:xfrm>
            <a:off x="334963" y="1273175"/>
            <a:ext cx="4679950" cy="2814638"/>
            <a:chOff x="207194" y="1431259"/>
            <a:chExt cx="4320480" cy="2815641"/>
          </a:xfrm>
        </p:grpSpPr>
        <p:grpSp>
          <p:nvGrpSpPr>
            <p:cNvPr id="173069" name="Group 17"/>
            <p:cNvGrpSpPr>
              <a:grpSpLocks/>
            </p:cNvGrpSpPr>
            <p:nvPr/>
          </p:nvGrpSpPr>
          <p:grpSpPr bwMode="auto">
            <a:xfrm>
              <a:off x="207194" y="1497561"/>
              <a:ext cx="4320480" cy="2749339"/>
              <a:chOff x="4198686" y="3068960"/>
              <a:chExt cx="4837810" cy="3168352"/>
            </a:xfrm>
          </p:grpSpPr>
          <p:pic>
            <p:nvPicPr>
              <p:cNvPr id="17307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8686" y="3068960"/>
                <a:ext cx="4837810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688758" y="4436499"/>
                <a:ext cx="367595" cy="1105377"/>
              </a:xfrm>
              <a:custGeom>
                <a:avLst/>
                <a:gdLst>
                  <a:gd name="T0" fmla="*/ 367595 w 809722"/>
                  <a:gd name="T1" fmla="*/ 1083637 h 2035078"/>
                  <a:gd name="T2" fmla="*/ 275347 w 809722"/>
                  <a:gd name="T3" fmla="*/ 1083637 h 2035078"/>
                  <a:gd name="T4" fmla="*/ 283733 w 809722"/>
                  <a:gd name="T5" fmla="*/ 953200 h 2035078"/>
                  <a:gd name="T6" fmla="*/ 166326 w 809722"/>
                  <a:gd name="T7" fmla="*/ 948183 h 2035078"/>
                  <a:gd name="T8" fmla="*/ 166326 w 809722"/>
                  <a:gd name="T9" fmla="*/ 812728 h 2035078"/>
                  <a:gd name="T10" fmla="*/ 74078 w 809722"/>
                  <a:gd name="T11" fmla="*/ 782627 h 2035078"/>
                  <a:gd name="T12" fmla="*/ 107623 w 809722"/>
                  <a:gd name="T13" fmla="*/ 667240 h 2035078"/>
                  <a:gd name="T14" fmla="*/ 27954 w 809722"/>
                  <a:gd name="T15" fmla="*/ 617071 h 2035078"/>
                  <a:gd name="T16" fmla="*/ 82464 w 809722"/>
                  <a:gd name="T17" fmla="*/ 491650 h 2035078"/>
                  <a:gd name="T18" fmla="*/ 2796 w 809722"/>
                  <a:gd name="T19" fmla="*/ 436465 h 2035078"/>
                  <a:gd name="T20" fmla="*/ 65692 w 809722"/>
                  <a:gd name="T21" fmla="*/ 351179 h 2035078"/>
                  <a:gd name="T22" fmla="*/ 40533 w 809722"/>
                  <a:gd name="T23" fmla="*/ 230774 h 2035078"/>
                  <a:gd name="T24" fmla="*/ 53113 w 809722"/>
                  <a:gd name="T25" fmla="*/ 0 h 20350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09722" h="2035078">
                    <a:moveTo>
                      <a:pt x="809722" y="1995054"/>
                    </a:moveTo>
                    <a:cubicBezTo>
                      <a:pt x="723516" y="2015066"/>
                      <a:pt x="637310" y="2035078"/>
                      <a:pt x="606522" y="1995054"/>
                    </a:cubicBezTo>
                    <a:cubicBezTo>
                      <a:pt x="575734" y="1955030"/>
                      <a:pt x="665018" y="1796473"/>
                      <a:pt x="624994" y="1754909"/>
                    </a:cubicBezTo>
                    <a:cubicBezTo>
                      <a:pt x="584970" y="1713345"/>
                      <a:pt x="409479" y="1788775"/>
                      <a:pt x="366376" y="1745672"/>
                    </a:cubicBezTo>
                    <a:cubicBezTo>
                      <a:pt x="323273" y="1702569"/>
                      <a:pt x="400243" y="1547091"/>
                      <a:pt x="366376" y="1496291"/>
                    </a:cubicBezTo>
                    <a:cubicBezTo>
                      <a:pt x="332509" y="1445491"/>
                      <a:pt x="184727" y="1485514"/>
                      <a:pt x="163176" y="1440872"/>
                    </a:cubicBezTo>
                    <a:cubicBezTo>
                      <a:pt x="141625" y="1396230"/>
                      <a:pt x="254000" y="1279236"/>
                      <a:pt x="237067" y="1228436"/>
                    </a:cubicBezTo>
                    <a:cubicBezTo>
                      <a:pt x="220134" y="1177636"/>
                      <a:pt x="70812" y="1189951"/>
                      <a:pt x="61576" y="1136072"/>
                    </a:cubicBezTo>
                    <a:cubicBezTo>
                      <a:pt x="52340" y="1082193"/>
                      <a:pt x="190885" y="960581"/>
                      <a:pt x="181649" y="905163"/>
                    </a:cubicBezTo>
                    <a:cubicBezTo>
                      <a:pt x="172413" y="849745"/>
                      <a:pt x="12316" y="846666"/>
                      <a:pt x="6158" y="803563"/>
                    </a:cubicBezTo>
                    <a:cubicBezTo>
                      <a:pt x="0" y="760460"/>
                      <a:pt x="130849" y="709660"/>
                      <a:pt x="144703" y="646545"/>
                    </a:cubicBezTo>
                    <a:cubicBezTo>
                      <a:pt x="158558" y="583430"/>
                      <a:pt x="93903" y="532630"/>
                      <a:pt x="89285" y="424872"/>
                    </a:cubicBezTo>
                    <a:cubicBezTo>
                      <a:pt x="84667" y="317115"/>
                      <a:pt x="100830" y="158557"/>
                      <a:pt x="116994" y="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56040" y="4277280"/>
                <a:ext cx="1537663" cy="6021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ea typeface="+mn-ea"/>
                  </a:rPr>
                  <a:t>Magnetic septa (MST+MSE)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25172" y="5040430"/>
                <a:ext cx="1143811" cy="6021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Calibri"/>
                    <a:ea typeface="+mn-ea"/>
                  </a:rPr>
                  <a:t>Inj. kicker (MKP)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5652655" y="3074909"/>
                <a:ext cx="72206" cy="1367080"/>
              </a:xfrm>
              <a:prstGeom prst="straightConnector1">
                <a:avLst/>
              </a:prstGeom>
              <a:ln w="412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207194" y="1431259"/>
              <a:ext cx="1210555" cy="92266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Neutrino beam (fast extraction)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6211" y="1431259"/>
              <a:ext cx="1896439" cy="646343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North Area beam (slow extraction)</a:t>
              </a:r>
            </a:p>
          </p:txBody>
        </p:sp>
      </p:grpSp>
      <p:sp>
        <p:nvSpPr>
          <p:cNvPr id="33" name="Content Placeholder 5"/>
          <p:cNvSpPr>
            <a:spLocks noGrp="1"/>
          </p:cNvSpPr>
          <p:nvPr>
            <p:ph sz="quarter" idx="1"/>
          </p:nvPr>
        </p:nvSpPr>
        <p:spPr>
          <a:xfrm>
            <a:off x="5292725" y="1822450"/>
            <a:ext cx="4486275" cy="2111375"/>
          </a:xfrm>
          <a:solidFill>
            <a:schemeClr val="bg1">
              <a:alpha val="66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>
                <a:ea typeface="+mn-ea"/>
                <a:cs typeface="+mn-cs"/>
              </a:rPr>
              <a:t>Beam excitation via injection kicker in LSS1 + extraction in LSS2 via existing septa </a:t>
            </a:r>
            <a:r>
              <a:rPr lang="en-GB" sz="2000" i="1" dirty="0" smtClean="0">
                <a:solidFill>
                  <a:srgbClr val="FF0000"/>
                </a:solidFill>
                <a:ea typeface="+mn-ea"/>
                <a:cs typeface="+mn-cs"/>
              </a:rPr>
              <a:t>(incompatibility with simultaneous  north area slow extracted beam !)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sz="2000" i="1" dirty="0" smtClean="0">
                <a:ea typeface="+mn-ea"/>
                <a:cs typeface="+mn-cs"/>
              </a:rPr>
              <a:t>Solution tested for low intensities during recent beam tests</a:t>
            </a:r>
            <a:endParaRPr lang="en-GB" sz="2000" i="1" dirty="0"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6063" y="4206875"/>
            <a:ext cx="6837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+mn-ea"/>
              </a:rPr>
              <a:t>The beam time structure similar to CNGS : 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19730" y="4053706"/>
            <a:ext cx="9375999" cy="2813209"/>
            <a:chOff x="130260" y="3865290"/>
            <a:chExt cx="8654768" cy="2813209"/>
          </a:xfrm>
          <a:solidFill>
            <a:srgbClr val="FFFFFF"/>
          </a:solidFill>
        </p:grpSpPr>
        <p:pic>
          <p:nvPicPr>
            <p:cNvPr id="36" name="Picture 35" descr="AA002733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100564">
              <a:off x="5100056" y="4390493"/>
              <a:ext cx="1772482" cy="1107802"/>
            </a:xfrm>
            <a:prstGeom prst="rect">
              <a:avLst/>
            </a:prstGeom>
            <a:grpFill/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911821" y="5873263"/>
              <a:ext cx="2257048" cy="1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68869" y="4901268"/>
              <a:ext cx="1781953" cy="971997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50822" y="4901268"/>
              <a:ext cx="748318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99140" y="4901268"/>
              <a:ext cx="229432" cy="971995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 flipH="1">
              <a:off x="4949090" y="4363920"/>
              <a:ext cx="151971" cy="48849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flipH="1">
              <a:off x="5529841" y="4363920"/>
              <a:ext cx="151971" cy="48849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981655" y="4222796"/>
              <a:ext cx="645454" cy="10855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933534" y="5395196"/>
              <a:ext cx="184535" cy="358234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601643" y="4993540"/>
              <a:ext cx="373062" cy="75989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21838" y="5069424"/>
              <a:ext cx="1508845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  <a:r>
                <a:rPr lang="en-GB" sz="1800" baseline="30000" dirty="0">
                  <a:solidFill>
                    <a:prstClr val="black"/>
                  </a:solidFill>
                  <a:latin typeface="Calibri"/>
                  <a:ea typeface="+mn-ea"/>
                </a:rPr>
                <a:t>st</a:t>
              </a: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 Injection</a:t>
              </a:r>
            </a:p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from PS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82654" y="4711597"/>
              <a:ext cx="1526199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2</a:t>
              </a:r>
              <a:r>
                <a:rPr lang="en-GB" sz="1800" baseline="30000" dirty="0">
                  <a:solidFill>
                    <a:prstClr val="black"/>
                  </a:solidFill>
                  <a:latin typeface="Calibri"/>
                  <a:ea typeface="+mn-ea"/>
                </a:rPr>
                <a:t>nd</a:t>
              </a: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 Injection</a:t>
              </a:r>
            </a:p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from PS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18831" y="3865290"/>
              <a:ext cx="977750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50 </a:t>
              </a: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  <a:cs typeface="Symbol" charset="2"/>
                </a:rPr>
                <a:t>m</a:t>
              </a: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s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118069" y="6014383"/>
              <a:ext cx="1856636" cy="0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551899" y="5972101"/>
              <a:ext cx="977750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1.2 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911821" y="6341433"/>
              <a:ext cx="5536064" cy="836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928572" y="5873262"/>
              <a:ext cx="519313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945381" y="4646106"/>
              <a:ext cx="1090550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dirty="0">
                  <a:solidFill>
                    <a:srgbClr val="FF0000"/>
                  </a:solidFill>
                  <a:latin typeface="Calibri"/>
                  <a:ea typeface="+mn-ea"/>
                </a:rPr>
                <a:t>100 GeV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984828" y="4901268"/>
              <a:ext cx="1800200" cy="1293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732637" y="4766911"/>
              <a:ext cx="180675" cy="29230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09052" y="4767327"/>
              <a:ext cx="180675" cy="292306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175170" y="4114247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7240730" y="4114663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306290" y="4115079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371850" y="4115495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7437410" y="4115911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7501250" y="4114663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7566810" y="4115079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7632370" y="4115495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7697930" y="4115911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7763490" y="4116327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8044000" y="4103807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8109560" y="4104223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8175120" y="4104639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8240680" y="4105055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306240" y="4105471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8370080" y="4104223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8435640" y="4104639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8501200" y="4105055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8566760" y="4105471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8632320" y="4105887"/>
              <a:ext cx="1" cy="797877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175171" y="5168071"/>
              <a:ext cx="1457149" cy="0"/>
            </a:xfrm>
            <a:prstGeom prst="straightConnector1">
              <a:avLst/>
            </a:prstGeom>
            <a:grpFill/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060813" y="5159434"/>
              <a:ext cx="1647491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10.5 μs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7F7F7F"/>
                  </a:solidFill>
                  <a:latin typeface="Calibri"/>
                  <a:ea typeface="+mn-ea"/>
                </a:rPr>
                <a:t>2100 bunches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6046247" y="3983980"/>
              <a:ext cx="1010589" cy="466789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100522" y="4689885"/>
              <a:ext cx="884306" cy="401251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 rot="19060686">
              <a:off x="3766076" y="5306713"/>
              <a:ext cx="1508845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  <a:r>
                <a:rPr lang="en-GB" sz="1800" baseline="30000" dirty="0">
                  <a:solidFill>
                    <a:prstClr val="black"/>
                  </a:solidFill>
                  <a:latin typeface="Calibri"/>
                  <a:ea typeface="+mn-ea"/>
                </a:rPr>
                <a:t>st</a:t>
              </a: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 Extraction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rot="18883866">
              <a:off x="4383565" y="5299484"/>
              <a:ext cx="1508845" cy="3409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2</a:t>
              </a:r>
              <a:r>
                <a:rPr lang="en-GB" sz="1800" baseline="30000" dirty="0">
                  <a:solidFill>
                    <a:prstClr val="black"/>
                  </a:solidFill>
                  <a:latin typeface="Calibri"/>
                  <a:ea typeface="+mn-ea"/>
                </a:rPr>
                <a:t>nd</a:t>
              </a: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 Extraction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89443" y="6309167"/>
              <a:ext cx="4852195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/>
                  </a:solidFill>
                  <a:latin typeface="Calibri"/>
                  <a:ea typeface="+mn-ea"/>
                </a:rPr>
                <a:t>Cycle / Pulse 3.6 sec</a:t>
              </a:r>
              <a:r>
                <a:rPr lang="en-GB" sz="1600" dirty="0">
                  <a:solidFill>
                    <a:prstClr val="black"/>
                  </a:solidFill>
                  <a:latin typeface="Calibri"/>
                  <a:ea typeface="+mn-ea"/>
                </a:rPr>
                <a:t>. (every 6 seconds)</a:t>
              </a:r>
              <a:endParaRPr lang="en-GB" sz="12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0260" y="5656031"/>
              <a:ext cx="933532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  <a:ea typeface="+mn-ea"/>
                </a:rPr>
                <a:t>14 GeV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688013" y="1198563"/>
            <a:ext cx="4017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FF"/>
                </a:solidFill>
                <a:latin typeface="Calibri"/>
                <a:ea typeface="+mn-ea"/>
              </a:rPr>
              <a:t>Fast extraction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6863" y="6461125"/>
            <a:ext cx="2506662" cy="46196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+mn-ea"/>
                <a:sym typeface="Wingdings"/>
              </a:rPr>
              <a:t> </a:t>
            </a:r>
            <a:r>
              <a:rPr lang="en-GB" sz="2400" b="1" dirty="0">
                <a:solidFill>
                  <a:srgbClr val="FF0000"/>
                </a:solidFill>
                <a:latin typeface="Calibri"/>
                <a:ea typeface="+mn-ea"/>
              </a:rPr>
              <a:t>4.5x10</a:t>
            </a:r>
            <a:r>
              <a:rPr lang="en-GB" sz="2400" b="1" baseline="30000" dirty="0">
                <a:solidFill>
                  <a:srgbClr val="FF0000"/>
                </a:solidFill>
                <a:latin typeface="Calibri"/>
                <a:ea typeface="+mn-ea"/>
              </a:rPr>
              <a:t>19</a:t>
            </a:r>
            <a:r>
              <a:rPr lang="en-GB" sz="2400" b="1" dirty="0">
                <a:solidFill>
                  <a:srgbClr val="FF0000"/>
                </a:solidFill>
                <a:latin typeface="Calibri"/>
                <a:ea typeface="+mn-ea"/>
              </a:rPr>
              <a:t> pot/yr 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9850" y="6005513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59438" y="6061075"/>
            <a:ext cx="19954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FF0000"/>
                </a:solidFill>
                <a:latin typeface="Calibri"/>
                <a:ea typeface="+mn-ea"/>
              </a:rPr>
              <a:t>3.5 10</a:t>
            </a:r>
            <a:r>
              <a:rPr lang="en-US" sz="1800" b="1" i="1" baseline="30000" dirty="0">
                <a:solidFill>
                  <a:srgbClr val="FF0000"/>
                </a:solidFill>
                <a:latin typeface="Calibri"/>
                <a:ea typeface="+mn-ea"/>
              </a:rPr>
              <a:t>13</a:t>
            </a:r>
            <a:r>
              <a:rPr lang="en-US" sz="1800" b="1" i="1" dirty="0">
                <a:solidFill>
                  <a:srgbClr val="FF0000"/>
                </a:solidFill>
                <a:latin typeface="Calibri"/>
                <a:ea typeface="+mn-ea"/>
              </a:rPr>
              <a:t> p/Cycle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" descr="pie2_anumu_spsNew_100_near500_200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836613"/>
            <a:ext cx="8093075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7713663" y="6572250"/>
            <a:ext cx="2063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739D7B08-CEF9-4126-8CF9-9467D47AA8A8}" type="slidenum">
              <a:rPr lang="it-IT" sz="1400">
                <a:latin typeface="Times New Roman" pitchFamily="18" charset="0"/>
              </a:rPr>
              <a:pPr eaLnBrk="1" hangingPunct="1"/>
              <a:t>38</a:t>
            </a:fld>
            <a:endParaRPr lang="it-IT" sz="1400">
              <a:latin typeface="Times New Roman" pitchFamily="18" charset="0"/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>
            <a:off x="3873500" y="1700213"/>
            <a:ext cx="4103688" cy="3960812"/>
          </a:xfrm>
          <a:custGeom>
            <a:avLst/>
            <a:gdLst>
              <a:gd name="T0" fmla="*/ 1306262 w 4103688"/>
              <a:gd name="T1" fmla="*/ 135372 h 3960812"/>
              <a:gd name="T2" fmla="*/ 2909965 w 4103688"/>
              <a:gd name="T3" fmla="*/ 181512 h 3960812"/>
              <a:gd name="T4" fmla="*/ 4007997 w 4103688"/>
              <a:gd name="T5" fmla="*/ 1382669 h 39608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03688" h="3960812" stroke="0">
                <a:moveTo>
                  <a:pt x="1306262" y="135372"/>
                </a:moveTo>
                <a:cubicBezTo>
                  <a:pt x="1825161" y="-59969"/>
                  <a:pt x="2404042" y="-43314"/>
                  <a:pt x="2909965" y="181512"/>
                </a:cubicBezTo>
                <a:cubicBezTo>
                  <a:pt x="3434898" y="414786"/>
                  <a:pt x="3833572" y="850903"/>
                  <a:pt x="4007997" y="1382669"/>
                </a:cubicBezTo>
                <a:lnTo>
                  <a:pt x="2051844" y="1980406"/>
                </a:lnTo>
                <a:lnTo>
                  <a:pt x="1306262" y="135372"/>
                </a:lnTo>
                <a:close/>
              </a:path>
              <a:path w="4103688" h="3960812" fill="none">
                <a:moveTo>
                  <a:pt x="1306262" y="135372"/>
                </a:moveTo>
                <a:cubicBezTo>
                  <a:pt x="1825161" y="-59969"/>
                  <a:pt x="2404042" y="-43314"/>
                  <a:pt x="2909965" y="181512"/>
                </a:cubicBezTo>
                <a:cubicBezTo>
                  <a:pt x="3434898" y="414786"/>
                  <a:pt x="3833572" y="850903"/>
                  <a:pt x="4007997" y="138266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76133" name="TextBox 4"/>
          <p:cNvSpPr txBox="1">
            <a:spLocks noChangeArrowheads="1"/>
          </p:cNvSpPr>
          <p:nvPr/>
        </p:nvSpPr>
        <p:spPr bwMode="auto">
          <a:xfrm>
            <a:off x="6669088" y="1157288"/>
            <a:ext cx="1730375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Icarus-LAr only</a:t>
            </a:r>
          </a:p>
        </p:txBody>
      </p:sp>
      <p:sp>
        <p:nvSpPr>
          <p:cNvPr id="6" name="Arc 5"/>
          <p:cNvSpPr>
            <a:spLocks/>
          </p:cNvSpPr>
          <p:nvPr/>
        </p:nvSpPr>
        <p:spPr bwMode="auto">
          <a:xfrm rot="5400000">
            <a:off x="4737894" y="2275681"/>
            <a:ext cx="3384550" cy="4681538"/>
          </a:xfrm>
          <a:custGeom>
            <a:avLst/>
            <a:gdLst>
              <a:gd name="T0" fmla="*/ 1402823 w 3384550"/>
              <a:gd name="T1" fmla="*/ 34495 h 4681538"/>
              <a:gd name="T2" fmla="*/ 3337391 w 3384550"/>
              <a:gd name="T3" fmla="*/ 1792020 h 46815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84550" h="4681538" stroke="0">
                <a:moveTo>
                  <a:pt x="1402823" y="34495"/>
                </a:moveTo>
                <a:cubicBezTo>
                  <a:pt x="2281787" y="-176568"/>
                  <a:pt x="3128253" y="592433"/>
                  <a:pt x="3337391" y="1792020"/>
                </a:cubicBezTo>
                <a:lnTo>
                  <a:pt x="1692275" y="2340769"/>
                </a:lnTo>
                <a:lnTo>
                  <a:pt x="1402823" y="34495"/>
                </a:lnTo>
                <a:close/>
              </a:path>
              <a:path w="3384550" h="4681538" fill="none">
                <a:moveTo>
                  <a:pt x="1402823" y="34495"/>
                </a:moveTo>
                <a:cubicBezTo>
                  <a:pt x="2281787" y="-176568"/>
                  <a:pt x="3128253" y="592433"/>
                  <a:pt x="3337391" y="179202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176135" name="TextBox 6"/>
          <p:cNvSpPr txBox="1">
            <a:spLocks noChangeArrowheads="1"/>
          </p:cNvSpPr>
          <p:nvPr/>
        </p:nvSpPr>
        <p:spPr bwMode="auto">
          <a:xfrm>
            <a:off x="7256463" y="6237288"/>
            <a:ext cx="1395412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NESSiE only</a:t>
            </a:r>
          </a:p>
        </p:txBody>
      </p:sp>
      <p:sp>
        <p:nvSpPr>
          <p:cNvPr id="176136" name="TextBox 9"/>
          <p:cNvSpPr txBox="1">
            <a:spLocks noChangeArrowheads="1"/>
          </p:cNvSpPr>
          <p:nvPr/>
        </p:nvSpPr>
        <p:spPr bwMode="auto">
          <a:xfrm>
            <a:off x="1122363" y="115888"/>
            <a:ext cx="7004050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>
                <a:latin typeface="Calibri" pitchFamily="34" charset="0"/>
              </a:rPr>
              <a:t>Neutrino Interactions in the Liquid Argon</a:t>
            </a:r>
          </a:p>
          <a:p>
            <a:pPr algn="ctr" eaLnBrk="1" hangingPunct="1"/>
            <a:r>
              <a:rPr lang="en-US" sz="32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(accepatances)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76137" name="TextBox 1"/>
          <p:cNvSpPr txBox="1">
            <a:spLocks noChangeArrowheads="1"/>
          </p:cNvSpPr>
          <p:nvPr/>
        </p:nvSpPr>
        <p:spPr bwMode="auto">
          <a:xfrm>
            <a:off x="200025" y="981075"/>
            <a:ext cx="216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NEAR site</a:t>
            </a:r>
          </a:p>
        </p:txBody>
      </p:sp>
      <p:sp>
        <p:nvSpPr>
          <p:cNvPr id="176138" name="TextBox 4"/>
          <p:cNvSpPr txBox="1">
            <a:spLocks noChangeArrowheads="1"/>
          </p:cNvSpPr>
          <p:nvPr/>
        </p:nvSpPr>
        <p:spPr bwMode="auto">
          <a:xfrm>
            <a:off x="4016375" y="2708275"/>
            <a:ext cx="563563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lost</a:t>
            </a:r>
          </a:p>
        </p:txBody>
      </p:sp>
      <p:sp>
        <p:nvSpPr>
          <p:cNvPr id="176139" name="TextBox 4"/>
          <p:cNvSpPr txBox="1">
            <a:spLocks noChangeArrowheads="1"/>
          </p:cNvSpPr>
          <p:nvPr/>
        </p:nvSpPr>
        <p:spPr bwMode="auto">
          <a:xfrm>
            <a:off x="776288" y="4292600"/>
            <a:ext cx="1368425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LAr+NESSiE</a:t>
            </a:r>
          </a:p>
        </p:txBody>
      </p:sp>
      <p:sp>
        <p:nvSpPr>
          <p:cNvPr id="3" name="Arc 2"/>
          <p:cNvSpPr>
            <a:spLocks/>
          </p:cNvSpPr>
          <p:nvPr/>
        </p:nvSpPr>
        <p:spPr bwMode="auto">
          <a:xfrm flipH="1">
            <a:off x="2576513" y="2852738"/>
            <a:ext cx="2592387" cy="2736850"/>
          </a:xfrm>
          <a:custGeom>
            <a:avLst/>
            <a:gdLst>
              <a:gd name="T0" fmla="*/ 2582304 w 2592387"/>
              <a:gd name="T1" fmla="*/ 1198074 h 2736850"/>
              <a:gd name="T2" fmla="*/ 2009809 w 2592387"/>
              <a:gd name="T3" fmla="*/ 2510792 h 2736850"/>
              <a:gd name="T4" fmla="*/ 552607 w 2592387"/>
              <a:gd name="T5" fmla="*/ 2489285 h 2736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92387" h="2736850" stroke="0">
                <a:moveTo>
                  <a:pt x="2582304" y="1198074"/>
                </a:moveTo>
                <a:cubicBezTo>
                  <a:pt x="2643739" y="1715024"/>
                  <a:pt x="2421787" y="2223955"/>
                  <a:pt x="2009809" y="2510792"/>
                </a:cubicBezTo>
                <a:cubicBezTo>
                  <a:pt x="1565883" y="2819873"/>
                  <a:pt x="988175" y="2811346"/>
                  <a:pt x="552607" y="2489285"/>
                </a:cubicBezTo>
                <a:lnTo>
                  <a:pt x="1296194" y="1368425"/>
                </a:lnTo>
                <a:lnTo>
                  <a:pt x="2582304" y="1198074"/>
                </a:lnTo>
                <a:close/>
              </a:path>
              <a:path w="2592387" h="2736850" fill="none">
                <a:moveTo>
                  <a:pt x="2582304" y="1198074"/>
                </a:moveTo>
                <a:cubicBezTo>
                  <a:pt x="2643739" y="1715024"/>
                  <a:pt x="2421787" y="2223955"/>
                  <a:pt x="2009809" y="2510792"/>
                </a:cubicBezTo>
                <a:cubicBezTo>
                  <a:pt x="1565883" y="2819873"/>
                  <a:pt x="988175" y="2811346"/>
                  <a:pt x="552607" y="248928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1" descr="pie__numu_spsNew_100_far1600_200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79500"/>
            <a:ext cx="84550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7713663" y="6572250"/>
            <a:ext cx="206375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4F63AA8A-5A57-4C17-829F-CBDA2C93EABE}" type="slidenum">
              <a:rPr lang="it-IT" sz="1400">
                <a:latin typeface="Times New Roman" pitchFamily="18" charset="0"/>
              </a:rPr>
              <a:pPr eaLnBrk="1" hangingPunct="1"/>
              <a:t>39</a:t>
            </a:fld>
            <a:endParaRPr lang="it-IT" sz="1400">
              <a:latin typeface="Times New Roman" pitchFamily="18" charset="0"/>
            </a:endParaRPr>
          </a:p>
        </p:txBody>
      </p:sp>
      <p:sp>
        <p:nvSpPr>
          <p:cNvPr id="177156" name="TextBox 1"/>
          <p:cNvSpPr txBox="1">
            <a:spLocks noChangeArrowheads="1"/>
          </p:cNvSpPr>
          <p:nvPr/>
        </p:nvSpPr>
        <p:spPr bwMode="auto">
          <a:xfrm>
            <a:off x="1639888" y="404813"/>
            <a:ext cx="8034337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>
                <a:latin typeface="Calibri" pitchFamily="34" charset="0"/>
              </a:rPr>
              <a:t>muon stopping in the iron spectrometer</a:t>
            </a:r>
          </a:p>
        </p:txBody>
      </p:sp>
      <p:sp>
        <p:nvSpPr>
          <p:cNvPr id="177157" name="TextBox 1"/>
          <p:cNvSpPr txBox="1">
            <a:spLocks noChangeArrowheads="1"/>
          </p:cNvSpPr>
          <p:nvPr/>
        </p:nvSpPr>
        <p:spPr bwMode="auto">
          <a:xfrm>
            <a:off x="273050" y="1628775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FAR site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388" y="1052513"/>
            <a:ext cx="460851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Text Box 2"/>
              <p:cNvSpPr txBox="1">
                <a:spLocks noChangeArrowheads="1"/>
              </p:cNvSpPr>
              <p:nvPr/>
            </p:nvSpPr>
            <p:spPr bwMode="auto">
              <a:xfrm>
                <a:off x="415925" y="549275"/>
                <a:ext cx="9332913" cy="4354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5527" tIns="59527" rIns="85527" bIns="42764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1pPr>
                <a:lvl2pPr marL="431800" indent="-21590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  <a:tab pos="9410700" algn="l"/>
                  </a:tabLst>
                  <a:defRPr>
                    <a:solidFill>
                      <a:srgbClr val="000000"/>
                    </a:solidFill>
                    <a:latin typeface="Liberation Sans;Nimbus Sans L;A" pitchFamily="32" charset="0"/>
                    <a:cs typeface="DejaVu Sans" pitchFamily="34" charset="0"/>
                  </a:defRPr>
                </a:lvl9pPr>
              </a:lstStyle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 smtClean="0">
                    <a:latin typeface="Calibri" pitchFamily="34" charset="0"/>
                  </a:rPr>
                  <a:t>      Neutrino are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special</a:t>
                </a:r>
                <a:r>
                  <a:rPr lang="en-US" dirty="0">
                    <a:latin typeface="Calibri" pitchFamily="34" charset="0"/>
                  </a:rPr>
                  <a:t>: the only neutral fermions in the </a:t>
                </a:r>
                <a:r>
                  <a:rPr lang="en-US" dirty="0" smtClean="0">
                    <a:latin typeface="Calibri" pitchFamily="34" charset="0"/>
                  </a:rPr>
                  <a:t>SM </a:t>
                </a:r>
              </a:p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 smtClean="0">
                    <a:latin typeface="Calibri" pitchFamily="34" charset="0"/>
                  </a:rPr>
                  <a:t>      SM </a:t>
                </a:r>
                <a:r>
                  <a:rPr lang="en-US" dirty="0">
                    <a:latin typeface="Calibri" pitchFamily="34" charset="0"/>
                  </a:rPr>
                  <a:t>extensions: </a:t>
                </a:r>
                <a:r>
                  <a:rPr lang="en-US" dirty="0" smtClean="0">
                    <a:latin typeface="Calibri" pitchFamily="34" charset="0"/>
                  </a:rPr>
                  <a:t> SM </a:t>
                </a:r>
                <a:r>
                  <a:rPr lang="en-US" dirty="0">
                    <a:latin typeface="Calibri" pitchFamily="34" charset="0"/>
                  </a:rPr>
                  <a:t>singlet </a:t>
                </a:r>
                <a:r>
                  <a:rPr lang="en-US" dirty="0" err="1">
                    <a:latin typeface="Calibri" pitchFamily="34" charset="0"/>
                  </a:rPr>
                  <a:t>L</a:t>
                </a:r>
                <a:r>
                  <a:rPr lang="en-US" baseline="-33000" dirty="0" err="1">
                    <a:latin typeface="Calibri" pitchFamily="34" charset="0"/>
                  </a:rPr>
                  <a:t>L</a:t>
                </a:r>
                <a:r>
                  <a:rPr lang="en-US" dirty="0" err="1">
                    <a:latin typeface="Calibri" pitchFamily="34" charset="0"/>
                  </a:rPr>
                  <a:t>φ</a:t>
                </a:r>
                <a:r>
                  <a:rPr lang="en-US" dirty="0">
                    <a:latin typeface="Calibri" pitchFamily="34" charset="0"/>
                  </a:rPr>
                  <a:t> can couple to a new BSM singlet </a:t>
                </a:r>
                <a:r>
                  <a:rPr lang="en-US" dirty="0" smtClean="0">
                    <a:latin typeface="Calibri" pitchFamily="34" charset="0"/>
                  </a:rPr>
                  <a:t/>
                </a:r>
                <a:br>
                  <a:rPr lang="en-US" dirty="0" smtClean="0">
                    <a:latin typeface="Calibri" pitchFamily="34" charset="0"/>
                  </a:rPr>
                </a:br>
                <a:r>
                  <a:rPr lang="en-US" dirty="0" smtClean="0">
                    <a:latin typeface="Calibri" pitchFamily="34" charset="0"/>
                  </a:rPr>
                  <a:t>        chiral fermion ﬁeld </a:t>
                </a:r>
                <a:r>
                  <a:rPr lang="en-US" dirty="0" err="1" smtClean="0">
                    <a:latin typeface="Symbol" pitchFamily="18" charset="2"/>
                  </a:rPr>
                  <a:t>n</a:t>
                </a:r>
                <a:r>
                  <a:rPr lang="en-US" baseline="-33000" dirty="0" err="1" smtClean="0">
                    <a:latin typeface="Calibri" pitchFamily="34" charset="0"/>
                  </a:rPr>
                  <a:t>R</a:t>
                </a:r>
                <a:r>
                  <a:rPr lang="en-US" dirty="0" smtClean="0">
                    <a:latin typeface="Calibri" pitchFamily="34" charset="0"/>
                  </a:rPr>
                  <a:t> (i.e. think to light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𝑎𝑛𝑡𝑖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b="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itchFamily="34" charset="0"/>
                  </a:rPr>
                  <a:t> which can oscillate with “active”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)</a:t>
                </a:r>
                <a:endParaRPr lang="en-US" dirty="0">
                  <a:latin typeface="Calibri" pitchFamily="34" charset="0"/>
                </a:endParaRPr>
              </a:p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>
                    <a:solidFill>
                      <a:srgbClr val="0070C0"/>
                    </a:solidFill>
                    <a:latin typeface="Calibri" pitchFamily="34" charset="0"/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  <a:latin typeface="Calibri" pitchFamily="34" charset="0"/>
                  </a:rPr>
                  <a:t>     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Light anti-</a:t>
                </a:r>
                <a:r>
                  <a:rPr lang="en-US" dirty="0" err="1">
                    <a:solidFill>
                      <a:schemeClr val="accent2"/>
                    </a:solidFill>
                    <a:latin typeface="Symbol" pitchFamily="18" charset="2"/>
                  </a:rPr>
                  <a:t>n</a:t>
                </a:r>
                <a:r>
                  <a:rPr lang="en-US" baseline="-33000" dirty="0" err="1" smtClean="0">
                    <a:solidFill>
                      <a:schemeClr val="accent2"/>
                    </a:solidFill>
                    <a:latin typeface="Calibri" pitchFamily="34" charset="0"/>
                  </a:rPr>
                  <a:t>R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Calibri" pitchFamily="34" charset="0"/>
                  </a:rPr>
                  <a:t>are called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libri" pitchFamily="34" charset="0"/>
                  </a:rPr>
                  <a:t>sterile neutrinos</a:t>
                </a:r>
              </a:p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</a:rPr>
                  <a:t>     Examples </a:t>
                </a:r>
                <a:r>
                  <a:rPr lang="en-US" dirty="0">
                    <a:latin typeface="Calibri" pitchFamily="34" charset="0"/>
                  </a:rPr>
                  <a:t>of light </a:t>
                </a:r>
                <a:r>
                  <a:rPr lang="en-US" dirty="0" err="1" smtClean="0">
                    <a:latin typeface="Symbol" pitchFamily="18" charset="2"/>
                  </a:rPr>
                  <a:t>n</a:t>
                </a:r>
                <a:r>
                  <a:rPr lang="en-US" baseline="-33000" dirty="0" err="1" smtClean="0">
                    <a:latin typeface="Calibri" pitchFamily="34" charset="0"/>
                  </a:rPr>
                  <a:t>R</a:t>
                </a:r>
                <a:r>
                  <a:rPr lang="en-US" dirty="0">
                    <a:latin typeface="Calibri" pitchFamily="34" charset="0"/>
                  </a:rPr>
                  <a:t>: see-saw, SUSY, extra dim. (KK), mirror world</a:t>
                </a:r>
                <a:r>
                  <a:rPr lang="en-US" dirty="0" smtClean="0">
                    <a:latin typeface="Calibri" pitchFamily="34" charset="0"/>
                  </a:rPr>
                  <a:t>.</a:t>
                </a:r>
                <a:endParaRPr lang="en-US" dirty="0">
                  <a:latin typeface="Calibri" pitchFamily="34" charset="0"/>
                </a:endParaRPr>
              </a:p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</a:rPr>
                  <a:t>    “</a:t>
                </a:r>
                <a:r>
                  <a:rPr lang="en-US" dirty="0">
                    <a:latin typeface="Calibri" pitchFamily="34" charset="0"/>
                  </a:rPr>
                  <a:t>Sterile” = no SM </a:t>
                </a:r>
                <a:r>
                  <a:rPr lang="en-US" dirty="0" smtClean="0">
                    <a:latin typeface="Calibri" pitchFamily="34" charset="0"/>
                  </a:rPr>
                  <a:t>interactions</a:t>
                </a:r>
              </a:p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</a:rPr>
                  <a:t>     But </a:t>
                </a:r>
                <a:r>
                  <a:rPr lang="en-US" dirty="0">
                    <a:latin typeface="Calibri" pitchFamily="34" charset="0"/>
                  </a:rPr>
                  <a:t>(</a:t>
                </a:r>
                <a:r>
                  <a:rPr lang="en-US" dirty="0">
                    <a:latin typeface="Symbol" pitchFamily="18" charset="2"/>
                  </a:rPr>
                  <a:t>n</a:t>
                </a:r>
                <a:r>
                  <a:rPr lang="en-US" baseline="-33000" dirty="0">
                    <a:latin typeface="Calibri" pitchFamily="34" charset="0"/>
                  </a:rPr>
                  <a:t>e</a:t>
                </a:r>
                <a:r>
                  <a:rPr lang="en-US" dirty="0">
                    <a:latin typeface="Calibri" pitchFamily="34" charset="0"/>
                  </a:rPr>
                  <a:t>, </a:t>
                </a:r>
                <a:r>
                  <a:rPr lang="en-US" dirty="0">
                    <a:latin typeface="Symbol" pitchFamily="18" charset="2"/>
                  </a:rPr>
                  <a:t>n</a:t>
                </a:r>
                <a:r>
                  <a:rPr lang="en-US" baseline="-33000" dirty="0">
                    <a:latin typeface="Calibri" pitchFamily="34" charset="0"/>
                  </a:rPr>
                  <a:t>µ </a:t>
                </a:r>
                <a:r>
                  <a:rPr lang="en-US" dirty="0">
                    <a:latin typeface="Calibri" pitchFamily="34" charset="0"/>
                  </a:rPr>
                  <a:t>, </a:t>
                </a:r>
                <a:r>
                  <a:rPr lang="en-US" dirty="0" err="1">
                    <a:latin typeface="Symbol" pitchFamily="18" charset="2"/>
                  </a:rPr>
                  <a:t>n</a:t>
                </a:r>
                <a:r>
                  <a:rPr lang="en-US" baseline="-33000" dirty="0" err="1">
                    <a:latin typeface="Calibri" pitchFamily="34" charset="0"/>
                  </a:rPr>
                  <a:t>τ</a:t>
                </a:r>
                <a:r>
                  <a:rPr lang="en-US" dirty="0">
                    <a:latin typeface="Calibri" pitchFamily="34" charset="0"/>
                  </a:rPr>
                  <a:t> ) can mix with sterile neutrinos (</a:t>
                </a:r>
                <a:r>
                  <a:rPr lang="en-US" dirty="0">
                    <a:latin typeface="Symbol" pitchFamily="18" charset="2"/>
                  </a:rPr>
                  <a:t>n</a:t>
                </a:r>
                <a:r>
                  <a:rPr lang="en-US" baseline="-33000" dirty="0">
                    <a:latin typeface="Calibri" pitchFamily="34" charset="0"/>
                  </a:rPr>
                  <a:t>s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)</a:t>
                </a:r>
                <a:b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</a:br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itchFamily="34" charset="0"/>
                  <a:buChar char="•"/>
                  <a:defRPr/>
                </a:pP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Two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distinct classes of anomalies have been </a:t>
                </a:r>
                <a:r>
                  <a:rPr lang="en-GB" dirty="0" err="1">
                    <a:solidFill>
                      <a:srgbClr val="00B050"/>
                    </a:solidFill>
                    <a:latin typeface="Calibri" pitchFamily="34" charset="0"/>
                  </a:rPr>
                  <a:t>analyzed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, namely:</a:t>
                </a:r>
                <a:r>
                  <a:rPr lang="en-GB" dirty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Char char="Ø"/>
                  <a:defRPr/>
                </a:pPr>
                <a:r>
                  <a:rPr lang="en-GB" dirty="0">
                    <a:solidFill>
                      <a:schemeClr val="tx1"/>
                    </a:solidFill>
                    <a:latin typeface="Calibri" pitchFamily="34" charset="0"/>
                  </a:rPr>
                  <a:t> 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the apparent </a:t>
                </a:r>
                <a:r>
                  <a:rPr lang="en-GB" u="sng" dirty="0">
                    <a:solidFill>
                      <a:schemeClr val="accent2"/>
                    </a:solidFill>
                    <a:latin typeface="Calibri" pitchFamily="34" charset="0"/>
                  </a:rPr>
                  <a:t>disappearance </a:t>
                </a:r>
                <a:r>
                  <a:rPr lang="en-GB" u="sng" dirty="0" smtClean="0">
                    <a:solidFill>
                      <a:schemeClr val="accent2"/>
                    </a:solidFill>
                    <a:latin typeface="Calibri" pitchFamily="34" charset="0"/>
                  </a:rPr>
                  <a:t>signal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 in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the anti-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alibri" pitchFamily="34" charset="0"/>
                  </a:rPr>
                  <a:t>e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/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alibri" pitchFamily="34" charset="0"/>
                  </a:rPr>
                  <a:t>e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 events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detected from </a:t>
                </a:r>
              </a:p>
              <a:p>
                <a:pPr marL="457200" lvl="1" indent="0">
                  <a:lnSpc>
                    <a:spcPct val="90000"/>
                  </a:lnSpc>
                  <a:defRPr/>
                </a:pP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       (1) near-by nuclear reactors </a:t>
                </a:r>
                <a:b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</a:b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       (2) 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from </a:t>
                </a:r>
                <a:r>
                  <a:rPr lang="en-GB" dirty="0" err="1" smtClean="0">
                    <a:solidFill>
                      <a:srgbClr val="00B050"/>
                    </a:solidFill>
                    <a:latin typeface="Calibri" pitchFamily="34" charset="0"/>
                  </a:rPr>
                  <a:t>MCi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 calibration 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sources in the Gallium 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experiments to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detect solar </a:t>
                </a:r>
                <a:r>
                  <a:rPr lang="en-US" dirty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>
                    <a:solidFill>
                      <a:srgbClr val="00B050"/>
                    </a:solidFill>
                    <a:latin typeface="Calibri" pitchFamily="34" charset="0"/>
                  </a:rPr>
                  <a:t>e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 </a:t>
                </a:r>
                <a:endParaRPr lang="en-GB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lvl="1">
                  <a:lnSpc>
                    <a:spcPct val="90000"/>
                  </a:lnSpc>
                  <a:buFont typeface="Wingdings" pitchFamily="2" charset="2"/>
                  <a:buChar char="Ø"/>
                  <a:defRPr/>
                </a:pPr>
                <a:r>
                  <a:rPr lang="en-GB" dirty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 observation for </a:t>
                </a:r>
                <a:r>
                  <a:rPr lang="en-GB" u="sng" dirty="0" smtClean="0">
                    <a:solidFill>
                      <a:schemeClr val="accent2"/>
                    </a:solidFill>
                    <a:latin typeface="Calibri" pitchFamily="34" charset="0"/>
                  </a:rPr>
                  <a:t>appearance signals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of anti-</a:t>
                </a:r>
                <a:r>
                  <a:rPr lang="en-US" dirty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>
                    <a:solidFill>
                      <a:srgbClr val="00B050"/>
                    </a:solidFill>
                    <a:latin typeface="Calibri" pitchFamily="34" charset="0"/>
                  </a:rPr>
                  <a:t>e 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alibri" pitchFamily="34" charset="0"/>
                  </a:rPr>
                  <a:t> 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from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anti-</a:t>
                </a:r>
                <a:r>
                  <a:rPr lang="en-US" dirty="0" err="1" smtClean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 err="1" smtClean="0">
                    <a:solidFill>
                      <a:srgbClr val="00B050"/>
                    </a:solidFill>
                    <a:latin typeface="Calibri" pitchFamily="34" charset="0"/>
                    <a:ea typeface="Cambria Math"/>
                  </a:rPr>
                  <a:t>μ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alibri" pitchFamily="34" charset="0"/>
                  </a:rPr>
                  <a:t> 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 </a:t>
                </a: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from particle   </a:t>
                </a:r>
                <a:b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</a:br>
                <a:r>
                  <a:rPr lang="en-GB" dirty="0">
                    <a:solidFill>
                      <a:srgbClr val="00B050"/>
                    </a:solidFill>
                    <a:latin typeface="Calibri" pitchFamily="34" charset="0"/>
                  </a:rPr>
                  <a:t>  accelerators (LNSD/</a:t>
                </a:r>
                <a:r>
                  <a:rPr lang="en-GB" dirty="0" err="1">
                    <a:solidFill>
                      <a:srgbClr val="00B050"/>
                    </a:solidFill>
                    <a:latin typeface="Calibri" pitchFamily="34" charset="0"/>
                  </a:rPr>
                  <a:t>MiniBooNE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) ( but no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alibri" pitchFamily="34" charset="0"/>
                    <a:ea typeface="Cambria Math"/>
                  </a:rPr>
                  <a:t>e</a:t>
                </a:r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  <a:ea typeface="Cambria Math"/>
                  </a:rPr>
                  <a:t> </a:t>
                </a:r>
                <a:r>
                  <a:rPr lang="en-GB" dirty="0" smtClean="0">
                    <a:solidFill>
                      <a:srgbClr val="00B050"/>
                    </a:solidFill>
                    <a:latin typeface="Calibri" pitchFamily="34" charset="0"/>
                  </a:rPr>
                  <a:t>excess signal from </a:t>
                </a:r>
                <a:r>
                  <a:rPr lang="en-US" dirty="0" err="1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 err="1">
                    <a:solidFill>
                      <a:srgbClr val="00B050"/>
                    </a:solidFill>
                    <a:latin typeface="Calibri" pitchFamily="34" charset="0"/>
                    <a:ea typeface="Cambria Math"/>
                  </a:rPr>
                  <a:t>μ</a:t>
                </a:r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</a:rPr>
                  <a:t> -&gt;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</a:rPr>
                  <a:t>n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Calibri" pitchFamily="34" charset="0"/>
                    <a:ea typeface="Cambria Math"/>
                  </a:rPr>
                  <a:t>e</a:t>
                </a:r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</a:rPr>
                  <a:t>)</a:t>
                </a:r>
              </a:p>
              <a:p>
                <a:pPr marL="215900" lvl="1" indent="0">
                  <a:lnSpc>
                    <a:spcPct val="90000"/>
                  </a:lnSpc>
                  <a:defRPr/>
                </a:pPr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SzPct val="45000"/>
                  <a:buFont typeface="Wingdings" pitchFamily="2" charset="2"/>
                  <a:buChar char=""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 </a:t>
                </a:r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Observables: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"/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Calibri" pitchFamily="34" charset="0"/>
                  </a:rPr>
                  <a:t> 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Smoking Gun: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 Neutral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Current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Deficit (also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disappearance of active neutrinos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)</a:t>
                </a:r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"/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   Counterchecked Smoking Gun: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 NC/CC ratios</a:t>
                </a:r>
              </a:p>
              <a:p>
                <a:pPr marL="342900" indent="-342900">
                  <a:lnSpc>
                    <a:spcPct val="90000"/>
                  </a:lnSpc>
                  <a:buFont typeface="Arial" pitchFamily="34" charset="0"/>
                  <a:buChar char="•"/>
                  <a:defRPr/>
                </a:pPr>
                <a:r>
                  <a:rPr lang="en-GB" dirty="0">
                    <a:solidFill>
                      <a:schemeClr val="tx1"/>
                    </a:solidFill>
                    <a:latin typeface="Calibri" pitchFamily="34" charset="0"/>
                  </a:rPr>
                  <a:t>At least a fourth non-standard neutrino state can oscillate at small distances, </a:t>
                </a:r>
                <a:br>
                  <a:rPr lang="en-GB" dirty="0">
                    <a:solidFill>
                      <a:schemeClr val="tx1"/>
                    </a:solidFill>
                    <a:latin typeface="Calibri" pitchFamily="34" charset="0"/>
                  </a:rPr>
                </a:br>
                <a:r>
                  <a:rPr lang="en-GB" dirty="0">
                    <a:solidFill>
                      <a:schemeClr val="tx1"/>
                    </a:solidFill>
                    <a:latin typeface="Calibri" pitchFamily="34" charset="0"/>
                  </a:rPr>
                  <a:t>      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Δm</a:t>
                </a:r>
                <a:r>
                  <a:rPr lang="en-US" baseline="30000" dirty="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itchFamily="34" charset="0"/>
                  </a:rPr>
                  <a:t>new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 ≈ 1 eV</a:t>
                </a:r>
                <a:r>
                  <a:rPr lang="en-US" baseline="30000" dirty="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  <a:r>
                  <a:rPr lang="en-US" baseline="30000" dirty="0">
                    <a:latin typeface="Calibri" pitchFamily="34" charset="0"/>
                  </a:rPr>
                  <a:t> </a:t>
                </a:r>
                <a:r>
                  <a:rPr lang="en-US" dirty="0">
                    <a:latin typeface="Calibri" pitchFamily="34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Calibri" pitchFamily="34" charset="0"/>
                    <a:sym typeface="Wingdings" pitchFamily="2" charset="2"/>
                  </a:rPr>
                  <a:t> SHORT BASELINE projects)</a:t>
                </a:r>
                <a:endParaRPr lang="en-GB" dirty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  <a:defRPr/>
                </a:pPr>
                <a:endParaRPr lang="en-US" dirty="0">
                  <a:latin typeface="Calibri" pitchFamily="34" charset="0"/>
                </a:endParaRPr>
              </a:p>
              <a:p>
                <a:pPr>
                  <a:lnSpc>
                    <a:spcPct val="90000"/>
                  </a:lnSpc>
                  <a:defRPr/>
                </a:pPr>
                <a:endParaRPr lang="en-US" dirty="0">
                  <a:latin typeface="Calibri" pitchFamily="34" charset="0"/>
                </a:endParaRPr>
              </a:p>
              <a:p>
                <a:pPr>
                  <a:buSzPct val="45000"/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26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549275"/>
                <a:ext cx="9332913" cy="4354513"/>
              </a:xfrm>
              <a:prstGeom prst="rect">
                <a:avLst/>
              </a:prstGeom>
              <a:blipFill rotWithShape="1">
                <a:blip r:embed="rId3"/>
                <a:stretch>
                  <a:fillRect l="-588" t="-420" b="-3725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3" name="Line 4"/>
          <p:cNvSpPr>
            <a:spLocks noChangeShapeType="1"/>
          </p:cNvSpPr>
          <p:nvPr/>
        </p:nvSpPr>
        <p:spPr bwMode="auto">
          <a:xfrm>
            <a:off x="3800872" y="908050"/>
            <a:ext cx="1762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it-IT"/>
          </a:p>
        </p:txBody>
      </p:sp>
      <p:sp>
        <p:nvSpPr>
          <p:cNvPr id="138244" name="AutoShape 1026"/>
          <p:cNvSpPr>
            <a:spLocks noGrp="1" noChangeArrowheads="1"/>
          </p:cNvSpPr>
          <p:nvPr/>
        </p:nvSpPr>
        <p:spPr bwMode="auto">
          <a:xfrm>
            <a:off x="2971800" y="44450"/>
            <a:ext cx="3352800" cy="498475"/>
          </a:xfrm>
          <a:prstGeom prst="bevel">
            <a:avLst>
              <a:gd name="adj" fmla="val 3787"/>
            </a:avLst>
          </a:prstGeom>
          <a:noFill/>
          <a:ln w="9525">
            <a:solidFill>
              <a:srgbClr val="FFFAE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Sterile neutrinos</a:t>
            </a:r>
            <a:endParaRPr lang="it-IT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3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784225"/>
            <a:ext cx="8421688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817096" y="5534561"/>
            <a:ext cx="4176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Near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 Nessie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movable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aside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 on air-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pad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1 + 0.5 MW , 10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kA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power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it-IT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</a:rPr>
              <a:t>summed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 up for ACM and ICM)</a:t>
            </a:r>
          </a:p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13663" y="6572250"/>
            <a:ext cx="206375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fld id="{79A70428-EA83-4D41-9E62-9DD484C3C542}" type="slidenum">
              <a:rPr lang="it-IT" sz="1400">
                <a:latin typeface="Times New Roman" pitchFamily="18" charset="0"/>
              </a:rPr>
              <a:pPr eaLnBrk="1" hangingPunct="1"/>
              <a:t>41</a:t>
            </a:fld>
            <a:endParaRPr lang="it-IT" sz="1400">
              <a:latin typeface="Times New Roman" pitchFamily="18" charset="0"/>
            </a:endParaRPr>
          </a:p>
        </p:txBody>
      </p:sp>
      <p:pic>
        <p:nvPicPr>
          <p:cNvPr id="205826" name="Picture 2" descr="Enu_Pmu_anumu_spsNew_100_near500_200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213100"/>
            <a:ext cx="516413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Enu_Pmu_numu_spsNew_100_near500_200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93675"/>
            <a:ext cx="583247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Box 4"/>
          <p:cNvSpPr txBox="1">
            <a:spLocks noChangeArrowheads="1"/>
          </p:cNvSpPr>
          <p:nvPr/>
        </p:nvSpPr>
        <p:spPr bwMode="auto">
          <a:xfrm>
            <a:off x="1281113" y="836613"/>
            <a:ext cx="2298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m</a:t>
            </a:r>
            <a:r>
              <a:rPr lang="en-US"/>
              <a:t>- from neutrinos</a:t>
            </a:r>
          </a:p>
        </p:txBody>
      </p:sp>
      <p:sp>
        <p:nvSpPr>
          <p:cNvPr id="205829" name="TextBox 5"/>
          <p:cNvSpPr txBox="1">
            <a:spLocks noChangeArrowheads="1"/>
          </p:cNvSpPr>
          <p:nvPr/>
        </p:nvSpPr>
        <p:spPr bwMode="auto">
          <a:xfrm>
            <a:off x="5673725" y="3644900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m</a:t>
            </a:r>
            <a:r>
              <a:rPr lang="en-US"/>
              <a:t>+ from anti-neutrinos</a:t>
            </a:r>
          </a:p>
        </p:txBody>
      </p:sp>
      <p:sp>
        <p:nvSpPr>
          <p:cNvPr id="205830" name="TextBox 4"/>
          <p:cNvSpPr txBox="1">
            <a:spLocks noChangeArrowheads="1"/>
          </p:cNvSpPr>
          <p:nvPr/>
        </p:nvSpPr>
        <p:spPr bwMode="auto">
          <a:xfrm>
            <a:off x="6321425" y="333375"/>
            <a:ext cx="296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POSITIVE FOCUSSING</a:t>
            </a:r>
          </a:p>
        </p:txBody>
      </p:sp>
      <p:sp>
        <p:nvSpPr>
          <p:cNvPr id="205831" name="TextBox 4"/>
          <p:cNvSpPr txBox="1">
            <a:spLocks noChangeArrowheads="1"/>
          </p:cNvSpPr>
          <p:nvPr/>
        </p:nvSpPr>
        <p:spPr bwMode="auto">
          <a:xfrm>
            <a:off x="128588" y="5788025"/>
            <a:ext cx="4727575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up to 30% </a:t>
            </a:r>
            <a:r>
              <a:rPr lang="en-US" sz="2800" dirty="0">
                <a:latin typeface="Symbol" pitchFamily="18" charset="2"/>
              </a:rPr>
              <a:t>n</a:t>
            </a:r>
            <a:r>
              <a:rPr lang="en-US" sz="2800" baseline="-25000" dirty="0">
                <a:latin typeface="Symbol" pitchFamily="18" charset="2"/>
              </a:rPr>
              <a:t>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 anti-</a:t>
            </a:r>
            <a:r>
              <a:rPr lang="en-US" sz="2800" dirty="0">
                <a:latin typeface="Symbol" pitchFamily="18" charset="2"/>
              </a:rPr>
              <a:t>n</a:t>
            </a:r>
            <a:r>
              <a:rPr lang="en-US" sz="2800" baseline="-25000" dirty="0">
                <a:latin typeface="Symbol" pitchFamily="18" charset="2"/>
              </a:rPr>
              <a:t>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beam</a:t>
            </a: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(negative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focussing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5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uppo 16"/>
          <p:cNvGrpSpPr>
            <a:grpSpLocks/>
          </p:cNvGrpSpPr>
          <p:nvPr/>
        </p:nvGrpSpPr>
        <p:grpSpPr bwMode="auto">
          <a:xfrm>
            <a:off x="-1008064" y="1700808"/>
            <a:ext cx="11145639" cy="4247877"/>
            <a:chOff x="-1008112" y="2986247"/>
            <a:chExt cx="10929664" cy="3899137"/>
          </a:xfrm>
        </p:grpSpPr>
        <p:pic>
          <p:nvPicPr>
            <p:cNvPr id="13927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676" y="2986247"/>
              <a:ext cx="4536504" cy="389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9275" name="Text Box 3"/>
            <p:cNvSpPr txBox="1">
              <a:spLocks noChangeArrowheads="1"/>
            </p:cNvSpPr>
            <p:nvPr/>
          </p:nvSpPr>
          <p:spPr bwMode="auto">
            <a:xfrm>
              <a:off x="6406180" y="6250695"/>
              <a:ext cx="2651276" cy="313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5527" tIns="50307" rIns="85527" bIns="42764"/>
            <a:lstStyle>
              <a:lvl1pPr eaLnBrk="0" hangingPunct="0"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900">
                  <a:solidFill>
                    <a:srgbClr val="0000FF"/>
                  </a:solidFill>
                  <a:latin typeface="Liberation Sans;Nimbus Sans L;A"/>
                  <a:cs typeface="DejaVu Sans" pitchFamily="34" charset="0"/>
                </a:rPr>
                <a:t>PRL 75 (1995) 2650; PRC 54 (1996) 2685; </a:t>
              </a:r>
            </a:p>
            <a:p>
              <a:pPr eaLnBrk="1" hangingPunct="1"/>
              <a:r>
                <a:rPr lang="en-US" sz="900">
                  <a:solidFill>
                    <a:srgbClr val="0000FF"/>
                  </a:solidFill>
                  <a:latin typeface="Liberation Sans;Nimbus Sans L;A"/>
                  <a:cs typeface="DejaVu Sans" pitchFamily="34" charset="0"/>
                </a:rPr>
                <a:t>PRL 77 (1996) 3082; PRD 64 (2001) 112007</a:t>
              </a:r>
            </a:p>
          </p:txBody>
        </p:sp>
        <p:sp>
          <p:nvSpPr>
            <p:cNvPr id="139276" name="Text Box 19"/>
            <p:cNvSpPr txBox="1">
              <a:spLocks noChangeArrowheads="1"/>
            </p:cNvSpPr>
            <p:nvPr/>
          </p:nvSpPr>
          <p:spPr bwMode="auto">
            <a:xfrm>
              <a:off x="26221" y="4221088"/>
              <a:ext cx="1974451" cy="46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58838" eaLnBrk="0" hangingPunct="0"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defTabSz="858838" eaLnBrk="0" hangingPunct="0"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defTabSz="858838" eaLnBrk="0" hangingPunct="0"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defTabSz="858838" eaLnBrk="0" hangingPunct="0"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defTabSz="858838" eaLnBrk="0" hangingPunct="0"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defTabSz="8588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defTabSz="8588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defTabSz="8588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defTabSz="8588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81038" algn="l"/>
                  <a:tab pos="1360488" algn="l"/>
                  <a:tab pos="2041525" algn="l"/>
                  <a:tab pos="2722563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Calibri" pitchFamily="34" charset="0"/>
                </a:rPr>
                <a:t>data points before</a:t>
              </a:r>
            </a:p>
            <a:p>
              <a:pPr algn="ctr" eaLnBrk="1" hangingPunct="1"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600">
                  <a:solidFill>
                    <a:srgbClr val="000000"/>
                  </a:solidFill>
                  <a:latin typeface="Calibri" pitchFamily="34" charset="0"/>
                </a:rPr>
                <a:t>background subtraction</a:t>
              </a:r>
              <a:endParaRPr lang="en-GB" sz="16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9277" name="Rettangolo 2"/>
            <p:cNvSpPr>
              <a:spLocks noChangeArrowheads="1"/>
            </p:cNvSpPr>
            <p:nvPr/>
          </p:nvSpPr>
          <p:spPr bwMode="auto">
            <a:xfrm>
              <a:off x="-1008112" y="5019916"/>
              <a:ext cx="4953000" cy="497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858838"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1038" algn="l"/>
                  <a:tab pos="1360488" algn="l"/>
                  <a:tab pos="2041525" algn="l"/>
                </a:tabLst>
              </a:pPr>
              <a:r>
                <a:rPr lang="en-GB" sz="1400">
                  <a:solidFill>
                    <a:srgbClr val="2300DC"/>
                  </a:solidFill>
                  <a:latin typeface="Calibri" pitchFamily="34" charset="0"/>
                </a:rPr>
                <a:t>expectation for</a:t>
              </a:r>
            </a:p>
            <a:p>
              <a:pPr algn="ctr" defTabSz="858838"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1038" algn="l"/>
                  <a:tab pos="1360488" algn="l"/>
                  <a:tab pos="2041525" algn="l"/>
                </a:tabLst>
              </a:pPr>
              <a:r>
                <a:rPr lang="en-GB" sz="1400">
                  <a:solidFill>
                    <a:srgbClr val="2300DC"/>
                  </a:solidFill>
                  <a:latin typeface="Calibri" pitchFamily="34" charset="0"/>
                </a:rPr>
                <a:t>oscillations</a:t>
              </a:r>
              <a:endParaRPr lang="en-GB" sz="1400" b="1">
                <a:solidFill>
                  <a:srgbClr val="2300DC"/>
                </a:solidFill>
                <a:latin typeface="Calibri" pitchFamily="34" charset="0"/>
              </a:endParaRPr>
            </a:p>
          </p:txBody>
        </p:sp>
        <p:sp>
          <p:nvSpPr>
            <p:cNvPr id="139278" name="Rettangolo 3"/>
            <p:cNvSpPr>
              <a:spLocks noChangeArrowheads="1"/>
            </p:cNvSpPr>
            <p:nvPr/>
          </p:nvSpPr>
          <p:spPr bwMode="auto">
            <a:xfrm>
              <a:off x="4968552" y="4437112"/>
              <a:ext cx="4953000" cy="55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600">
                  <a:solidFill>
                    <a:srgbClr val="00B050"/>
                  </a:solidFill>
                  <a:latin typeface="Calibri" pitchFamily="34" charset="0"/>
                </a:rPr>
                <a:t>beam related</a:t>
              </a:r>
            </a:p>
            <a:p>
              <a:pPr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600">
                  <a:solidFill>
                    <a:srgbClr val="00B050"/>
                  </a:solidFill>
                  <a:latin typeface="Calibri" pitchFamily="34" charset="0"/>
                </a:rPr>
                <a:t>backgrounds</a:t>
              </a:r>
            </a:p>
          </p:txBody>
        </p:sp>
        <p:cxnSp>
          <p:nvCxnSpPr>
            <p:cNvPr id="139279" name="Connettore 2 5"/>
            <p:cNvCxnSpPr>
              <a:cxnSpLocks noChangeShapeType="1"/>
            </p:cNvCxnSpPr>
            <p:nvPr/>
          </p:nvCxnSpPr>
          <p:spPr bwMode="auto">
            <a:xfrm>
              <a:off x="1869676" y="4392240"/>
              <a:ext cx="1355132" cy="1734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9280" name="Connettore 2 8"/>
            <p:cNvCxnSpPr>
              <a:cxnSpLocks noChangeShapeType="1"/>
            </p:cNvCxnSpPr>
            <p:nvPr/>
          </p:nvCxnSpPr>
          <p:spPr bwMode="auto">
            <a:xfrm>
              <a:off x="2216696" y="5157192"/>
              <a:ext cx="864096" cy="0"/>
            </a:xfrm>
            <a:prstGeom prst="straightConnector1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139281" name="Connettore 2 13"/>
            <p:cNvCxnSpPr>
              <a:cxnSpLocks noChangeShapeType="1"/>
            </p:cNvCxnSpPr>
            <p:nvPr/>
          </p:nvCxnSpPr>
          <p:spPr bwMode="auto">
            <a:xfrm flipH="1">
              <a:off x="4137928" y="4946520"/>
              <a:ext cx="798336" cy="642720"/>
            </a:xfrm>
            <a:prstGeom prst="straightConnector1">
              <a:avLst/>
            </a:prstGeom>
            <a:noFill/>
            <a:ln w="9525" algn="ctr">
              <a:solidFill>
                <a:srgbClr val="49C93F"/>
              </a:solidFill>
              <a:round/>
              <a:headEnd/>
              <a:tailEnd type="triangle" w="med" len="med"/>
            </a:ln>
          </p:spPr>
        </p:cxnSp>
        <p:cxnSp>
          <p:nvCxnSpPr>
            <p:cNvPr id="139282" name="Connettore 2 23"/>
            <p:cNvCxnSpPr>
              <a:cxnSpLocks noChangeShapeType="1"/>
            </p:cNvCxnSpPr>
            <p:nvPr/>
          </p:nvCxnSpPr>
          <p:spPr bwMode="auto">
            <a:xfrm flipH="1">
              <a:off x="4520952" y="4941168"/>
              <a:ext cx="415312" cy="90203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39267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A28DF6E-9A1B-494C-AE3B-AC36B0205AD5}" type="slidenum">
              <a:rPr lang="en-US" sz="1200" smtClean="0">
                <a:solidFill>
                  <a:srgbClr val="3333CC"/>
                </a:solidFill>
                <a:latin typeface="Helvetica" charset="0"/>
              </a:rPr>
              <a:pPr/>
              <a:t>5</a:t>
            </a:fld>
            <a:endParaRPr lang="en-US" sz="1200" smtClean="0">
              <a:solidFill>
                <a:srgbClr val="3333CC"/>
              </a:solidFill>
              <a:latin typeface="Helvetica" charset="0"/>
            </a:endParaRPr>
          </a:p>
        </p:txBody>
      </p:sp>
      <p:sp>
        <p:nvSpPr>
          <p:cNvPr id="13317" name="Text 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290061" y="3861048"/>
            <a:ext cx="2991531" cy="1062385"/>
          </a:xfrm>
          <a:prstGeom prst="rect">
            <a:avLst/>
          </a:prstGeom>
          <a:blipFill rotWithShape="1">
            <a:blip r:embed="rId4"/>
            <a:stretch>
              <a:fillRect l="-2444" t="-1143" b="-628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pic>
        <p:nvPicPr>
          <p:cNvPr id="1392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0"/>
            <a:ext cx="267652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472" y="188640"/>
            <a:ext cx="6797823" cy="558166"/>
          </a:xfrm>
          <a:prstGeom prst="rect">
            <a:avLst/>
          </a:prstGeom>
          <a:blipFill rotWithShape="1">
            <a:blip r:embed="rId6"/>
            <a:stretch>
              <a:fillRect l="-1883" t="-9783" b="-23913"/>
            </a:stretch>
          </a:blipFill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39272" name="Rettangolo 17"/>
          <p:cNvSpPr>
            <a:spLocks noChangeArrowheads="1"/>
          </p:cNvSpPr>
          <p:nvPr/>
        </p:nvSpPr>
        <p:spPr bwMode="auto">
          <a:xfrm>
            <a:off x="648518" y="6021288"/>
            <a:ext cx="941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the experimental result so far has not been challenged experimentally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448725" y="908720"/>
                <a:ext cx="4497193" cy="85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L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~ 30m, 20 &lt; E &lt; 200 MeV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ource: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𝑎𝑛𝑡𝑖</m:t>
                    </m:r>
                  </m:oMath>
                </a14:m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i="1" dirty="0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sz="160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600" dirty="0" err="1" smtClean="0">
                    <a:latin typeface="Arial" pitchFamily="34" charset="0"/>
                    <a:cs typeface="Arial" pitchFamily="34" charset="0"/>
                  </a:rPr>
                  <a:t>beam</a:t>
                </a:r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it-IT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detection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Arial" pitchFamily="34" charset="0"/>
                      </a:rPr>
                      <m:t>𝑎𝑛𝑡𝑖</m:t>
                    </m:r>
                  </m:oMath>
                </a14:m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t-IT" sz="160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  <a:cs typeface="Arial" pitchFamily="34" charset="0"/>
                          </a:rPr>
                          <m:t>𝑒</m:t>
                        </m:r>
                      </m:sub>
                    </m:sSub>
                    <m:r>
                      <a:rPr lang="en-US" sz="1600" b="0" i="1" dirty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1600" b="0" i="1" dirty="0" smtClean="0">
                        <a:latin typeface="Cambria Math"/>
                        <a:cs typeface="Arial" pitchFamily="34" charset="0"/>
                      </a:rPr>
                      <m:t>𝑝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</m:sup>
                    </m:sSup>
                    <m:r>
                      <a:rPr lang="en-US" sz="16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r>
                      <a:rPr lang="en-US" sz="16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 (2.2 </a:t>
                </a:r>
                <a:r>
                  <a:rPr lang="it-IT" sz="1600" dirty="0" err="1" smtClean="0">
                    <a:latin typeface="Arial" pitchFamily="34" charset="0"/>
                    <a:cs typeface="Arial" pitchFamily="34" charset="0"/>
                  </a:rPr>
                  <a:t>MeV</a:t>
                </a:r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𝛾</m:t>
                    </m:r>
                  </m:oMath>
                </a14:m>
                <a:r>
                  <a:rPr lang="it-IT" sz="16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it-IT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5" y="908720"/>
                <a:ext cx="4497193" cy="850810"/>
              </a:xfrm>
              <a:prstGeom prst="rect">
                <a:avLst/>
              </a:prstGeom>
              <a:blipFill rotWithShape="1">
                <a:blip r:embed="rId7"/>
                <a:stretch>
                  <a:fillRect l="-543" t="-2143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4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2" name="Gruppo 2"/>
          <p:cNvGrpSpPr>
            <a:grpSpLocks/>
          </p:cNvGrpSpPr>
          <p:nvPr/>
        </p:nvGrpSpPr>
        <p:grpSpPr bwMode="auto">
          <a:xfrm>
            <a:off x="1136576" y="1772816"/>
            <a:ext cx="7510635" cy="2995489"/>
            <a:chOff x="1832364" y="4753416"/>
            <a:chExt cx="6721036" cy="2131968"/>
          </a:xfrm>
        </p:grpSpPr>
        <p:pic>
          <p:nvPicPr>
            <p:cNvPr id="1402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364" y="4753416"/>
              <a:ext cx="6721036" cy="213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0296" name="Text Box 5"/>
            <p:cNvSpPr txBox="1">
              <a:spLocks noChangeArrowheads="1"/>
            </p:cNvSpPr>
            <p:nvPr/>
          </p:nvSpPr>
          <p:spPr bwMode="auto">
            <a:xfrm>
              <a:off x="1913770" y="6574411"/>
              <a:ext cx="1239030" cy="23896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5527" tIns="52821" rIns="85527" bIns="42764"/>
            <a:lstStyle>
              <a:lvl1pPr eaLnBrk="0" hangingPunct="0"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100">
                  <a:solidFill>
                    <a:srgbClr val="000000"/>
                  </a:solidFill>
                  <a:latin typeface="Liberation Sans;Nimbus Sans L;A"/>
                  <a:cs typeface="DejaVu Sans" pitchFamily="34" charset="0"/>
                </a:rPr>
                <a:t>L. Stanco </a:t>
              </a:r>
              <a:r>
                <a:rPr lang="en-US" sz="1100">
                  <a:solidFill>
                    <a:srgbClr val="000000"/>
                  </a:solidFill>
                  <a:latin typeface="Ubuntu"/>
                  <a:cs typeface="DejaVu Sans" pitchFamily="34" charset="0"/>
                </a:rPr>
                <a:t>©</a:t>
              </a:r>
            </a:p>
          </p:txBody>
        </p:sp>
      </p:grpSp>
      <p:sp>
        <p:nvSpPr>
          <p:cNvPr id="140293" name="Rettangolo 1"/>
          <p:cNvSpPr>
            <a:spLocks noChangeArrowheads="1"/>
          </p:cNvSpPr>
          <p:nvPr/>
        </p:nvSpPr>
        <p:spPr bwMode="auto">
          <a:xfrm>
            <a:off x="3027363" y="115888"/>
            <a:ext cx="4086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Approach at the CERN SPS</a:t>
            </a:r>
            <a:endParaRPr lang="it-IT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88504" y="692696"/>
                <a:ext cx="9091848" cy="563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A 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direct unambiguous </a:t>
                </a:r>
                <a:r>
                  <a:rPr lang="en-US" dirty="0" smtClean="0">
                    <a:latin typeface="Calibri" pitchFamily="34" charset="0"/>
                  </a:rPr>
                  <a:t>measurement of an oscillatory pattern requires</a:t>
                </a:r>
              </a:p>
              <a:p>
                <a:r>
                  <a:rPr lang="en-US" dirty="0">
                    <a:latin typeface="Calibri" pitchFamily="34" charset="0"/>
                  </a:rPr>
                  <a:t>n</a:t>
                </a:r>
                <a:r>
                  <a:rPr lang="en-US" dirty="0" smtClean="0">
                    <a:latin typeface="Calibri" pitchFamily="34" charset="0"/>
                  </a:rPr>
                  <a:t>ecessarily the (simultaneous) observation at 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several different distances</a:t>
                </a:r>
                <a:r>
                  <a:rPr lang="en-US" dirty="0" smtClean="0">
                    <a:latin typeface="Calibri" pitchFamily="34" charset="0"/>
                  </a:rPr>
                  <a:t>:</a:t>
                </a:r>
              </a:p>
              <a:p>
                <a:r>
                  <a:rPr lang="en-US" dirty="0">
                    <a:latin typeface="Calibri" pitchFamily="34" charset="0"/>
                  </a:rPr>
                  <a:t>t</a:t>
                </a:r>
                <a:r>
                  <a:rPr lang="en-US" dirty="0" smtClean="0">
                    <a:latin typeface="Calibri" pitchFamily="34" charset="0"/>
                  </a:rPr>
                  <a:t>he only way to identify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it-IT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We need a Superior Class Experiment: 3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Calibri" pitchFamily="34" charset="0"/>
                  </a:rPr>
                  <a:t>kton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Fe + 1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Calibri" pitchFamily="34" charset="0"/>
                  </a:rPr>
                  <a:t>kton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Calibri" pitchFamily="34" charset="0"/>
                  </a:rPr>
                  <a:t>LAr</a:t>
                </a:r>
                <a:endParaRPr lang="en-US" dirty="0" smtClean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Calibri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  <a:latin typeface="Calibri" pitchFamily="34" charset="0"/>
                  </a:rPr>
                  <a:t>ICARUS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imaging detector </a:t>
                </a:r>
                <a:r>
                  <a:rPr lang="en-US" dirty="0" smtClean="0">
                    <a:latin typeface="Calibri" pitchFamily="34" charset="0"/>
                  </a:rPr>
                  <a:t>unambiguous identification of 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ALL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Calibri" pitchFamily="34" charset="0"/>
                  </a:rPr>
                  <a:t>channest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</a:rPr>
                  <a:t>w. a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Calibri" pitchFamily="34" charset="0"/>
                  </a:rPr>
                  <a:t>LAr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-TPC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dirty="0" err="1" smtClean="0">
                    <a:solidFill>
                      <a:srgbClr val="FF0000"/>
                    </a:solidFill>
                    <a:latin typeface="Calibri" pitchFamily="34" charset="0"/>
                  </a:rPr>
                  <a:t>NESSiE</a:t>
                </a:r>
                <a:r>
                  <a:rPr lang="en-US" dirty="0" smtClean="0">
                    <a:solidFill>
                      <a:schemeClr val="accent2"/>
                    </a:solidFill>
                    <a:latin typeface="Calibri" pitchFamily="34" charset="0"/>
                  </a:rPr>
                  <a:t>  magnetic spectrometers </a:t>
                </a:r>
                <a:r>
                  <a:rPr lang="en-US" dirty="0" smtClean="0">
                    <a:latin typeface="Calibri" pitchFamily="34" charset="0"/>
                  </a:rPr>
                  <a:t>to determinate </a:t>
                </a:r>
                <a:r>
                  <a:rPr lang="el-GR" dirty="0" smtClean="0">
                    <a:solidFill>
                      <a:schemeClr val="accent2"/>
                    </a:solidFill>
                    <a:latin typeface="Cambria Math"/>
                    <a:ea typeface="Cambria Math"/>
                  </a:rPr>
                  <a:t>μ</a:t>
                </a:r>
                <a:r>
                  <a:rPr lang="en-US" dirty="0" smtClean="0">
                    <a:solidFill>
                      <a:schemeClr val="accent2"/>
                    </a:solidFill>
                    <a:latin typeface="Cambria Math"/>
                    <a:ea typeface="Cambria Math"/>
                  </a:rPr>
                  <a:t> charge and momentum</a:t>
                </a:r>
                <a:endParaRPr lang="it-IT" dirty="0">
                  <a:solidFill>
                    <a:schemeClr val="accent2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4" y="692696"/>
                <a:ext cx="9091848" cy="5632311"/>
              </a:xfrm>
              <a:prstGeom prst="rect">
                <a:avLst/>
              </a:prstGeom>
              <a:blipFill rotWithShape="1">
                <a:blip r:embed="rId4"/>
                <a:stretch>
                  <a:fillRect l="-670" t="-541" b="-9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5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468438"/>
            <a:ext cx="76104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906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050213" y="722313"/>
            <a:ext cx="1943100" cy="83502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DejaVu Sans" pitchFamily="2"/>
                <a:cs typeface="Lohit Hindi" pitchFamily="2"/>
              </a:rPr>
              <a:t>   2      collaborations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DejaVu Sans" pitchFamily="2"/>
                <a:cs typeface="Lohit Hindi" pitchFamily="2"/>
              </a:rPr>
              <a:t>   30    institutions</a:t>
            </a:r>
          </a:p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DejaVu Sans" pitchFamily="2"/>
                <a:cs typeface="Lohit Hindi" pitchFamily="2"/>
              </a:rPr>
              <a:t>~ 140 people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644900" y="1468438"/>
            <a:ext cx="2478088" cy="327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600" dirty="0">
              <a:solidFill>
                <a:srgbClr val="777777"/>
              </a:solidFill>
              <a:latin typeface="Liberation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644900" y="4014788"/>
            <a:ext cx="2478088" cy="3270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457200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1600" dirty="0">
              <a:solidFill>
                <a:srgbClr val="777777"/>
              </a:solidFill>
              <a:latin typeface="Liberation Sans" pitchFamily="34"/>
              <a:ea typeface="DejaVu Sans" pitchFamily="2"/>
              <a:cs typeface="Lohit Hindi" pitchFamily="2"/>
            </a:endParaRPr>
          </a:p>
        </p:txBody>
      </p:sp>
      <p:sp>
        <p:nvSpPr>
          <p:cNvPr id="141319" name="Rectangle 8"/>
          <p:cNvSpPr>
            <a:spLocks noChangeArrowheads="1"/>
          </p:cNvSpPr>
          <p:nvPr/>
        </p:nvSpPr>
        <p:spPr bwMode="auto">
          <a:xfrm rot="5400000">
            <a:off x="8255000" y="2965450"/>
            <a:ext cx="2052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arXiv:1203.3432</a:t>
            </a:r>
            <a:endParaRPr lang="it-IT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1320" name="Straight Connector 2"/>
          <p:cNvCxnSpPr>
            <a:cxnSpLocks noChangeShapeType="1"/>
          </p:cNvCxnSpPr>
          <p:nvPr/>
        </p:nvCxnSpPr>
        <p:spPr bwMode="auto">
          <a:xfrm>
            <a:off x="4114800" y="33528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321" name="Straight Connector 11"/>
          <p:cNvCxnSpPr>
            <a:cxnSpLocks noChangeShapeType="1"/>
          </p:cNvCxnSpPr>
          <p:nvPr/>
        </p:nvCxnSpPr>
        <p:spPr bwMode="auto">
          <a:xfrm>
            <a:off x="4419600" y="5943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6</a:t>
            </a:r>
            <a:endParaRPr lang="it-IT" sz="1400" dirty="0">
              <a:latin typeface="Calibri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9216" y="1556792"/>
            <a:ext cx="10058400" cy="4735512"/>
          </a:xfrm>
          <a:prstGeom prst="rect">
            <a:avLst/>
          </a:prstGeom>
          <a:blipFill rotWithShape="1">
            <a:blip r:embed="rId3"/>
            <a:stretch>
              <a:fillRect t="-424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noFill/>
              </a:rPr>
              <a:t> </a:t>
            </a:r>
          </a:p>
        </p:txBody>
      </p:sp>
      <p:sp>
        <p:nvSpPr>
          <p:cNvPr id="144387" name="Rectangle 5"/>
          <p:cNvSpPr>
            <a:spLocks noChangeArrowheads="1"/>
          </p:cNvSpPr>
          <p:nvPr/>
        </p:nvSpPr>
        <p:spPr bwMode="auto">
          <a:xfrm>
            <a:off x="0" y="0"/>
            <a:ext cx="19812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u="sng"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5291" t="3969" r="4762" b="12698"/>
          <a:stretch>
            <a:fillRect/>
          </a:stretch>
        </p:blipFill>
        <p:spPr bwMode="auto">
          <a:xfrm>
            <a:off x="247655" y="152400"/>
            <a:ext cx="1210732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4389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8337550" cy="1066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2F47"/>
                    </a:gs>
                    <a:gs pos="100000">
                      <a:srgbClr val="0066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b="1" smtClean="0">
                <a:solidFill>
                  <a:srgbClr val="FF0000"/>
                </a:solidFill>
                <a:latin typeface="Calibri" pitchFamily="34" charset="0"/>
              </a:rPr>
              <a:t>The ICARUS-NESSiE P-347 proposal</a:t>
            </a:r>
            <a:br>
              <a:rPr lang="en-GB" b="1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GB" b="1" smtClean="0">
                <a:solidFill>
                  <a:srgbClr val="FF0000"/>
                </a:solidFill>
                <a:latin typeface="Calibri" pitchFamily="34" charset="0"/>
              </a:rPr>
              <a:t> at the CERN-SPS</a:t>
            </a:r>
            <a:r>
              <a:rPr lang="en-US" b="1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b="1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it-IT" b="1" smtClean="0">
                <a:solidFill>
                  <a:srgbClr val="FF0000"/>
                </a:solidFill>
                <a:latin typeface="Calibri" pitchFamily="34" charset="0"/>
              </a:rPr>
            </a:br>
            <a:endParaRPr lang="en-US" b="1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6538913" y="8270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SPSC-P-347 (arXiv:1203.3432)</a:t>
            </a:r>
            <a:endParaRPr lang="it-IT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7</a:t>
            </a:r>
            <a:endParaRPr lang="it-IT" sz="1400" dirty="0">
              <a:latin typeface="Calibri Ligh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57744" y="5840349"/>
            <a:ext cx="6379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Scientific Approval </a:t>
            </a:r>
            <a:r>
              <a:rPr lang="en-US" dirty="0" smtClean="0">
                <a:latin typeface="Calibri" pitchFamily="34" charset="0"/>
              </a:rPr>
              <a:t>(CERNS’ SPSC) </a:t>
            </a:r>
            <a:r>
              <a:rPr lang="en-US" dirty="0">
                <a:latin typeface="Calibri" pitchFamily="34" charset="0"/>
              </a:rPr>
              <a:t>middle of January </a:t>
            </a:r>
            <a:r>
              <a:rPr lang="en-US" dirty="0" smtClean="0">
                <a:latin typeface="Calibri" pitchFamily="34" charset="0"/>
              </a:rPr>
              <a:t>2013!!!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5020C0-1B43-4D74-B178-3BB9B18A903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" name="Picture 1" descr="ittio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55540" y="44624"/>
            <a:ext cx="9766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600" b="1" dirty="0" err="1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NESSiE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(N</a:t>
            </a:r>
            <a:r>
              <a:rPr lang="en-GB" sz="2600" b="1" dirty="0" smtClean="0">
                <a:solidFill>
                  <a:schemeClr val="accent2"/>
                </a:solidFill>
                <a:latin typeface="Calibri" pitchFamily="34" charset="0"/>
                <a:ea typeface="+mn-ea"/>
              </a:rPr>
              <a:t>eutrino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E</a:t>
            </a:r>
            <a:r>
              <a:rPr lang="en-GB" sz="2600" b="1" dirty="0" smtClean="0">
                <a:solidFill>
                  <a:schemeClr val="accent2"/>
                </a:solidFill>
                <a:latin typeface="Calibri" pitchFamily="34" charset="0"/>
                <a:ea typeface="+mn-ea"/>
              </a:rPr>
              <a:t>xperiment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</a:t>
            </a:r>
            <a:r>
              <a:rPr lang="en-GB" sz="2600" b="1" dirty="0" smtClean="0">
                <a:solidFill>
                  <a:schemeClr val="accent2"/>
                </a:solidFill>
                <a:latin typeface="Calibri" pitchFamily="34" charset="0"/>
                <a:ea typeface="+mn-ea"/>
              </a:rPr>
              <a:t>with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S</a:t>
            </a:r>
            <a:r>
              <a:rPr lang="en-GB" sz="2600" b="1" dirty="0" smtClean="0">
                <a:solidFill>
                  <a:schemeClr val="accent2"/>
                </a:solidFill>
                <a:latin typeface="Calibri" pitchFamily="34" charset="0"/>
                <a:ea typeface="+mn-ea"/>
              </a:rPr>
              <a:t>pectrometers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i</a:t>
            </a:r>
            <a:r>
              <a:rPr lang="en-GB" sz="2600" b="1" dirty="0" smtClean="0">
                <a:solidFill>
                  <a:schemeClr val="accent2"/>
                </a:solidFill>
                <a:latin typeface="Calibri" pitchFamily="34" charset="0"/>
                <a:ea typeface="+mn-ea"/>
              </a:rPr>
              <a:t>n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E</a:t>
            </a:r>
            <a:r>
              <a:rPr lang="en-GB" sz="2600" b="1" dirty="0" smtClean="0">
                <a:solidFill>
                  <a:schemeClr val="accent2"/>
                </a:solidFill>
                <a:latin typeface="Calibri" pitchFamily="34" charset="0"/>
                <a:ea typeface="+mn-ea"/>
              </a:rPr>
              <a:t>urope</a:t>
            </a:r>
            <a:r>
              <a:rPr lang="en-GB" sz="26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)</a:t>
            </a:r>
          </a:p>
          <a:p>
            <a:pPr algn="ctr">
              <a:defRPr/>
            </a:pPr>
            <a:r>
              <a:rPr lang="en-GB" sz="2300" dirty="0">
                <a:solidFill>
                  <a:srgbClr val="FF0000"/>
                </a:solidFill>
                <a:latin typeface="Calibri" pitchFamily="34" charset="0"/>
                <a:ea typeface="+mn-ea"/>
              </a:rPr>
              <a:t>c</a:t>
            </a:r>
            <a:r>
              <a:rPr lang="en-GB" sz="2300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harge</a:t>
            </a:r>
            <a:r>
              <a:rPr lang="en-GB" sz="2300" b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</a:t>
            </a:r>
            <a:r>
              <a:rPr lang="en-GB" sz="2300" dirty="0">
                <a:solidFill>
                  <a:srgbClr val="FF0000"/>
                </a:solidFill>
                <a:latin typeface="Calibri" pitchFamily="34" charset="0"/>
                <a:ea typeface="+mn-ea"/>
              </a:rPr>
              <a:t>and momentum</a:t>
            </a:r>
            <a:r>
              <a:rPr lang="en-GB" sz="2300" b="1" dirty="0">
                <a:solidFill>
                  <a:srgbClr val="FF0000"/>
                </a:solidFill>
                <a:latin typeface="Calibri" pitchFamily="34" charset="0"/>
                <a:ea typeface="+mn-ea"/>
              </a:rPr>
              <a:t> </a:t>
            </a:r>
            <a:r>
              <a:rPr lang="en-GB" sz="2300" dirty="0">
                <a:solidFill>
                  <a:srgbClr val="FF0000"/>
                </a:solidFill>
                <a:latin typeface="Calibri" pitchFamily="34" charset="0"/>
                <a:ea typeface="+mn-ea"/>
              </a:rPr>
              <a:t>measurements in </a:t>
            </a:r>
            <a:r>
              <a:rPr lang="en-GB" sz="2300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 </a:t>
            </a:r>
          </a:p>
          <a:p>
            <a:pPr algn="ctr">
              <a:defRPr/>
            </a:pPr>
            <a:r>
              <a:rPr lang="en-GB" sz="2300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the CC neutrino  </a:t>
            </a:r>
            <a:r>
              <a:rPr lang="en-GB" sz="2300" dirty="0">
                <a:solidFill>
                  <a:srgbClr val="FF0000"/>
                </a:solidFill>
                <a:latin typeface="Calibri" pitchFamily="34" charset="0"/>
                <a:ea typeface="+mn-ea"/>
              </a:rPr>
              <a:t>i</a:t>
            </a:r>
            <a:r>
              <a:rPr lang="en-GB" sz="2300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nteractions</a:t>
            </a:r>
            <a:endParaRPr lang="en-GB" sz="2300" b="1" u="sng" dirty="0">
              <a:solidFill>
                <a:srgbClr val="FF0000"/>
              </a:solidFill>
              <a:latin typeface="Calibri" pitchFamily="34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45151" y="1840967"/>
                <a:ext cx="5724452" cy="353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b="1" dirty="0" smtClean="0">
                    <a:solidFill>
                      <a:schemeClr val="accent2"/>
                    </a:solidFill>
                    <a:latin typeface="Calibri" pitchFamily="34" charset="0"/>
                  </a:rPr>
                  <a:t>Fundamental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because</a:t>
                </a:r>
                <a:r>
                  <a:rPr lang="it-IT" sz="2200" dirty="0" smtClean="0">
                    <a:latin typeface="Calibri" pitchFamily="34" charset="0"/>
                  </a:rPr>
                  <a:t>:</a:t>
                </a:r>
              </a:p>
              <a:p>
                <a:endParaRPr lang="it-IT" sz="2200" dirty="0" smtClean="0">
                  <a:latin typeface="Calibri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200" dirty="0" err="1" smtClean="0">
                    <a:latin typeface="Calibri" pitchFamily="34" charset="0"/>
                  </a:rPr>
                  <a:t>Increase</a:t>
                </a:r>
                <a:r>
                  <a:rPr lang="it-IT" sz="2200" dirty="0" smtClean="0">
                    <a:latin typeface="Calibri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/>
                        <a:ea typeface="Cambria Math"/>
                      </a:rPr>
                      <m:t>Δ</m:t>
                    </m:r>
                    <m:sSup>
                      <m:sSupPr>
                        <m:ctrlPr>
                          <a:rPr lang="el-GR" sz="2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it-IT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range</a:t>
                </a:r>
                <a:r>
                  <a:rPr lang="it-IT" sz="2200" dirty="0" smtClean="0">
                    <a:latin typeface="Calibri" pitchFamily="34" charset="0"/>
                  </a:rPr>
                  <a:t>  (</a:t>
                </a:r>
                <a:r>
                  <a:rPr lang="it-IT" sz="2200" dirty="0" err="1" smtClean="0">
                    <a:latin typeface="Calibri" pitchFamily="34" charset="0"/>
                  </a:rPr>
                  <a:t>low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>
                    <a:latin typeface="Calibri" pitchFamily="34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sz="2200" dirty="0">
                    <a:latin typeface="Calibri" pitchFamily="34" charset="0"/>
                  </a:rPr>
                  <a:t> low</a:t>
                </a:r>
                <a14:m>
                  <m:oMath xmlns:m="http://schemas.openxmlformats.org/officeDocument/2006/math">
                    <m:r>
                      <a:rPr lang="it-IT" sz="2200" i="1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200" i="1">
                        <a:latin typeface="Cambria Math"/>
                        <a:ea typeface="Cambria Math"/>
                      </a:rPr>
                      <m:t>Δ</m:t>
                    </m:r>
                    <m:sSup>
                      <m:sSupPr>
                        <m:ctrlPr>
                          <a:rPr lang="el-GR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200" dirty="0" smtClean="0">
                    <a:latin typeface="Calibri" pitchFamily="34" charset="0"/>
                  </a:rPr>
                  <a:t>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200" dirty="0" err="1" smtClean="0">
                    <a:latin typeface="Calibri" pitchFamily="34" charset="0"/>
                  </a:rPr>
                  <a:t>Measure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precisely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sz="22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dissapearance</a:t>
                </a:r>
                <a:r>
                  <a:rPr lang="it-IT" sz="2200" dirty="0" smtClean="0">
                    <a:latin typeface="Calibri" pitchFamily="34" charset="0"/>
                  </a:rPr>
                  <a:t> in a</a:t>
                </a:r>
              </a:p>
              <a:p>
                <a:r>
                  <a:rPr lang="it-IT" sz="2200" dirty="0">
                    <a:latin typeface="Calibri" pitchFamily="34" charset="0"/>
                  </a:rPr>
                  <a:t> </a:t>
                </a:r>
                <a:r>
                  <a:rPr lang="it-IT" sz="2200" dirty="0" smtClean="0">
                    <a:latin typeface="Calibri" pitchFamily="34" charset="0"/>
                  </a:rPr>
                  <a:t>     wide </a:t>
                </a:r>
                <a:r>
                  <a:rPr lang="it-IT" sz="2200" dirty="0" err="1" smtClean="0">
                    <a:latin typeface="Calibri" pitchFamily="34" charset="0"/>
                  </a:rPr>
                  <a:t>energy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range</a:t>
                </a:r>
                <a:endParaRPr lang="it-IT" sz="2200" dirty="0" smtClean="0">
                  <a:latin typeface="Calibri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200" dirty="0" smtClean="0">
                    <a:latin typeface="Calibri" pitchFamily="34" charset="0"/>
                  </a:rPr>
                  <a:t>Large </a:t>
                </a:r>
                <a:r>
                  <a:rPr lang="it-IT" sz="2200" dirty="0" err="1" smtClean="0">
                    <a:latin typeface="Calibri" pitchFamily="34" charset="0"/>
                  </a:rPr>
                  <a:t>statistics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low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it-IT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 sz="2200" b="0" i="1" smtClean="0">
                        <a:latin typeface="Cambria Math"/>
                      </a:rPr>
                      <m:t>2</m:t>
                    </m:r>
                    <m:r>
                      <a:rPr lang="it-IT" sz="2200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it-IT" sz="2200" dirty="0" smtClean="0">
                  <a:latin typeface="Calibri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200" dirty="0" smtClean="0">
                    <a:latin typeface="Calibri" pitchFamily="34" charset="0"/>
                  </a:rPr>
                  <a:t>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/>
                      </a:rPr>
                      <m:t>𝑎𝑛𝑡𝑖</m:t>
                    </m:r>
                  </m:oMath>
                </a14:m>
                <a:r>
                  <a:rPr lang="it-IT" sz="2200" dirty="0" smtClean="0">
                    <a:latin typeface="Calibri" pitchFamily="34" charset="0"/>
                  </a:rPr>
                  <a:t>-</a:t>
                </a:r>
                <a:r>
                  <a:rPr lang="it-IT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it-IT" sz="2200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it-IT" sz="2200" dirty="0" smtClean="0">
                  <a:latin typeface="Calibri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200" dirty="0" err="1" smtClean="0">
                    <a:latin typeface="Calibri" pitchFamily="34" charset="0"/>
                  </a:rPr>
                  <a:t>Measure</a:t>
                </a:r>
                <a:r>
                  <a:rPr lang="it-IT" sz="2200" dirty="0" smtClean="0">
                    <a:latin typeface="Calibri" pitchFamily="34" charset="0"/>
                  </a:rPr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2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it-IT" sz="22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it-IT" sz="2200" dirty="0" smtClean="0">
                    <a:latin typeface="Calibri" pitchFamily="34" charset="0"/>
                  </a:rPr>
                  <a:t> the </a:t>
                </a:r>
                <a:r>
                  <a:rPr lang="it-IT" sz="2200" dirty="0" err="1" smtClean="0">
                    <a:latin typeface="Calibri" pitchFamily="34" charset="0"/>
                  </a:rPr>
                  <a:t>near</a:t>
                </a:r>
                <a:r>
                  <a:rPr lang="it-IT" sz="2200" dirty="0" smtClean="0">
                    <a:latin typeface="Calibri" pitchFamily="34" charset="0"/>
                  </a:rPr>
                  <a:t> detector,</a:t>
                </a:r>
              </a:p>
              <a:p>
                <a:r>
                  <a:rPr lang="it-IT" sz="2200" dirty="0">
                    <a:latin typeface="Calibri" pitchFamily="34" charset="0"/>
                  </a:rPr>
                  <a:t> </a:t>
                </a:r>
                <a:r>
                  <a:rPr lang="it-IT" sz="2200" dirty="0" smtClean="0">
                    <a:latin typeface="Calibri" pitchFamily="34" charset="0"/>
                  </a:rPr>
                  <a:t>    to </a:t>
                </a:r>
                <a:r>
                  <a:rPr lang="it-IT" sz="2200" dirty="0" err="1" smtClean="0">
                    <a:latin typeface="Calibri" pitchFamily="34" charset="0"/>
                  </a:rPr>
                  <a:t>keep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systematics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as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low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as</a:t>
                </a:r>
                <a:r>
                  <a:rPr lang="it-IT" sz="2200" dirty="0" smtClean="0">
                    <a:latin typeface="Calibri" pitchFamily="34" charset="0"/>
                  </a:rPr>
                  <a:t> </a:t>
                </a:r>
                <a:r>
                  <a:rPr lang="it-IT" sz="2200" dirty="0" err="1" smtClean="0">
                    <a:latin typeface="Calibri" pitchFamily="34" charset="0"/>
                  </a:rPr>
                  <a:t>possible</a:t>
                </a:r>
                <a:endParaRPr lang="it-IT" sz="2200" dirty="0" smtClean="0">
                  <a:latin typeface="Calibri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it-IT" sz="2200" dirty="0" err="1" smtClean="0">
                    <a:latin typeface="Calibri" pitchFamily="34" charset="0"/>
                  </a:rPr>
                  <a:t>Normalize</a:t>
                </a:r>
                <a:r>
                  <a:rPr lang="it-IT" sz="2200" dirty="0" smtClean="0">
                    <a:latin typeface="Calibri" pitchFamily="34" charset="0"/>
                  </a:rPr>
                  <a:t> NC/CC</a:t>
                </a: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51" y="1840967"/>
                <a:ext cx="5724452" cy="3532249"/>
              </a:xfrm>
              <a:prstGeom prst="rect">
                <a:avLst/>
              </a:prstGeom>
              <a:blipFill rotWithShape="1">
                <a:blip r:embed="rId3"/>
                <a:stretch>
                  <a:fillRect l="-1278" t="-1036" b="-2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1"/>
          <p:cNvGrpSpPr>
            <a:grpSpLocks/>
          </p:cNvGrpSpPr>
          <p:nvPr/>
        </p:nvGrpSpPr>
        <p:grpSpPr bwMode="auto">
          <a:xfrm>
            <a:off x="6420743" y="2348880"/>
            <a:ext cx="2852737" cy="2409824"/>
            <a:chOff x="6373813" y="1828800"/>
            <a:chExt cx="3035300" cy="2620963"/>
          </a:xfrm>
        </p:grpSpPr>
        <p:cxnSp>
          <p:nvCxnSpPr>
            <p:cNvPr id="8" name="Straight Arrow Connector 8"/>
            <p:cNvCxnSpPr/>
            <p:nvPr/>
          </p:nvCxnSpPr>
          <p:spPr>
            <a:xfrm flipV="1">
              <a:off x="6997700" y="1905000"/>
              <a:ext cx="0" cy="2160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>
              <a:off x="6997700" y="4065588"/>
              <a:ext cx="23383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6373813" y="1839913"/>
              <a:ext cx="6207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m</a:t>
              </a:r>
              <a:r>
                <a:rPr lang="en-US" baseline="30000">
                  <a:solidFill>
                    <a:srgbClr val="000000"/>
                  </a:solidFill>
                  <a:latin typeface="Garamond" pitchFamily="18" charset="0"/>
                </a:rPr>
                <a:t>2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8607425" y="4049713"/>
              <a:ext cx="8016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sin</a:t>
              </a:r>
              <a:r>
                <a:rPr lang="en-US" baseline="30000">
                  <a:solidFill>
                    <a:srgbClr val="000000"/>
                  </a:solidFill>
                  <a:latin typeface="Garamond" pitchFamily="18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2</a:t>
              </a:r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baseline="3000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12" name="Right Arrow 13"/>
            <p:cNvSpPr/>
            <p:nvPr/>
          </p:nvSpPr>
          <p:spPr>
            <a:xfrm flipH="1">
              <a:off x="7016750" y="1828800"/>
              <a:ext cx="1603375" cy="685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Statistics</a:t>
              </a:r>
            </a:p>
          </p:txBody>
        </p:sp>
        <p:sp>
          <p:nvSpPr>
            <p:cNvPr id="13" name="Right Arrow 14"/>
            <p:cNvSpPr/>
            <p:nvPr/>
          </p:nvSpPr>
          <p:spPr>
            <a:xfrm rot="16200000" flipH="1">
              <a:off x="8118475" y="2930526"/>
              <a:ext cx="1473201" cy="74295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Spectrun</a:t>
              </a:r>
              <a:endPara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CasellaDiTesto 1"/>
          <p:cNvSpPr txBox="1">
            <a:spLocks noChangeArrowheads="1"/>
          </p:cNvSpPr>
          <p:nvPr/>
        </p:nvSpPr>
        <p:spPr bwMode="auto">
          <a:xfrm>
            <a:off x="-15552" y="6577013"/>
            <a:ext cx="1011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400" dirty="0">
                <a:latin typeface="Calibri Light" pitchFamily="34" charset="0"/>
              </a:rPr>
              <a:t>IFAE 2013 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E</a:t>
            </a:r>
            <a:r>
              <a:rPr lang="it-IT" sz="1400" dirty="0">
                <a:latin typeface="Calibri Light" pitchFamily="34" charset="0"/>
              </a:rPr>
              <a:t>. </a:t>
            </a:r>
            <a:r>
              <a:rPr lang="it-IT" sz="1400" dirty="0" err="1" smtClean="0">
                <a:latin typeface="Calibri Light" pitchFamily="34" charset="0"/>
              </a:rPr>
              <a:t>Medinaceli</a:t>
            </a:r>
            <a:r>
              <a:rPr lang="it-IT" sz="1400" dirty="0" smtClean="0">
                <a:latin typeface="Calibri Light" pitchFamily="34" charset="0"/>
              </a:rPr>
              <a:t>- </a:t>
            </a:r>
            <a:r>
              <a:rPr lang="it-IT" sz="1400" dirty="0" err="1" smtClean="0">
                <a:latin typeface="Calibri Light" pitchFamily="34" charset="0"/>
              </a:rPr>
              <a:t>NESSiE</a:t>
            </a:r>
            <a:r>
              <a:rPr lang="it-IT" sz="1400" dirty="0" smtClean="0">
                <a:latin typeface="Calibri Light" pitchFamily="34" charset="0"/>
              </a:rPr>
              <a:t>                                                                                                  8</a:t>
            </a:r>
            <a:endParaRPr lang="it-IT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>
            <a:ln>
              <a:noFill/>
            </a:ln>
            <a:solidFill>
              <a:srgbClr val="17176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>
            <a:ln>
              <a:noFill/>
            </a:ln>
            <a:solidFill>
              <a:srgbClr val="17176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20911</TotalTime>
  <Words>1867</Words>
  <Application>Microsoft Office PowerPoint</Application>
  <PresentationFormat>A4 (21x29,7 cm)</PresentationFormat>
  <Paragraphs>436</Paragraphs>
  <Slides>41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Struttura predefinita</vt:lpstr>
      <vt:lpstr>6_OECD_TALK</vt:lpstr>
      <vt:lpstr>7_OECD_TALK</vt:lpstr>
      <vt:lpstr>10_OECD_TALK</vt:lpstr>
      <vt:lpstr>2_OECD_TALK</vt:lpstr>
      <vt:lpstr>Office Theme</vt:lpstr>
      <vt:lpstr>4_OECD_TALK</vt:lpstr>
      <vt:lpstr>5_OECD_TALK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ICARUS-NESSiE P-347 proposal  at the CERN-SPS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Presentazione standard di PowerPoint</vt:lpstr>
      <vt:lpstr> Status of approval and further steps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Latest Beam Studies at SPS</vt:lpstr>
      <vt:lpstr>Presentazione standard di PowerPoint</vt:lpstr>
      <vt:lpstr>Presentazione standard di PowerPoint</vt:lpstr>
      <vt:lpstr>CERN Schedule</vt:lpstr>
      <vt:lpstr>Nessie Schedule</vt:lpstr>
      <vt:lpstr>Presentazione standard di PowerPoint</vt:lpstr>
      <vt:lpstr>Presentazione standard di PowerPoint</vt:lpstr>
      <vt:lpstr> </vt:lpstr>
      <vt:lpstr> MiniBooNE: SBL ne/anti-ne appearance</vt:lpstr>
      <vt:lpstr>Presentazione standard di PowerPoint</vt:lpstr>
      <vt:lpstr>Presentazione standard di PowerPoint</vt:lpstr>
      <vt:lpstr>Which type of beam can CERN offer?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Stanco</dc:creator>
  <cp:lastModifiedBy>Sezione di Padova</cp:lastModifiedBy>
  <cp:revision>623</cp:revision>
  <cp:lastPrinted>2013-03-29T09:47:44Z</cp:lastPrinted>
  <dcterms:created xsi:type="dcterms:W3CDTF">2011-12-09T21:48:26Z</dcterms:created>
  <dcterms:modified xsi:type="dcterms:W3CDTF">2013-04-04T10:31:37Z</dcterms:modified>
</cp:coreProperties>
</file>