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925" r:id="rId3"/>
  </p:sldMasterIdLst>
  <p:notesMasterIdLst>
    <p:notesMasterId r:id="rId54"/>
  </p:notesMasterIdLst>
  <p:handoutMasterIdLst>
    <p:handoutMasterId r:id="rId55"/>
  </p:handoutMasterIdLst>
  <p:sldIdLst>
    <p:sldId id="366" r:id="rId4"/>
    <p:sldId id="529" r:id="rId5"/>
    <p:sldId id="516" r:id="rId6"/>
    <p:sldId id="522" r:id="rId7"/>
    <p:sldId id="523" r:id="rId8"/>
    <p:sldId id="461" r:id="rId9"/>
    <p:sldId id="484" r:id="rId10"/>
    <p:sldId id="474" r:id="rId11"/>
    <p:sldId id="458" r:id="rId12"/>
    <p:sldId id="464" r:id="rId13"/>
    <p:sldId id="465" r:id="rId14"/>
    <p:sldId id="459" r:id="rId15"/>
    <p:sldId id="463" r:id="rId16"/>
    <p:sldId id="520" r:id="rId17"/>
    <p:sldId id="490" r:id="rId18"/>
    <p:sldId id="493" r:id="rId19"/>
    <p:sldId id="485" r:id="rId20"/>
    <p:sldId id="467" r:id="rId21"/>
    <p:sldId id="509" r:id="rId22"/>
    <p:sldId id="489" r:id="rId23"/>
    <p:sldId id="454" r:id="rId24"/>
    <p:sldId id="477" r:id="rId25"/>
    <p:sldId id="417" r:id="rId26"/>
    <p:sldId id="456" r:id="rId27"/>
    <p:sldId id="511" r:id="rId28"/>
    <p:sldId id="512" r:id="rId29"/>
    <p:sldId id="460" r:id="rId30"/>
    <p:sldId id="507" r:id="rId31"/>
    <p:sldId id="517" r:id="rId32"/>
    <p:sldId id="494" r:id="rId33"/>
    <p:sldId id="495" r:id="rId34"/>
    <p:sldId id="519" r:id="rId35"/>
    <p:sldId id="510" r:id="rId36"/>
    <p:sldId id="491" r:id="rId37"/>
    <p:sldId id="518" r:id="rId38"/>
    <p:sldId id="521" r:id="rId39"/>
    <p:sldId id="468" r:id="rId40"/>
    <p:sldId id="469" r:id="rId41"/>
    <p:sldId id="437" r:id="rId42"/>
    <p:sldId id="441" r:id="rId43"/>
    <p:sldId id="440" r:id="rId44"/>
    <p:sldId id="527" r:id="rId45"/>
    <p:sldId id="499" r:id="rId46"/>
    <p:sldId id="513" r:id="rId47"/>
    <p:sldId id="514" r:id="rId48"/>
    <p:sldId id="500" r:id="rId49"/>
    <p:sldId id="525" r:id="rId50"/>
    <p:sldId id="526" r:id="rId51"/>
    <p:sldId id="528" r:id="rId52"/>
    <p:sldId id="530" r:id="rId53"/>
  </p:sldIdLst>
  <p:sldSz cx="9144000" cy="6858000" type="screen4x3"/>
  <p:notesSz cx="6781800" cy="99187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57C7FF"/>
    <a:srgbClr val="FF7C80"/>
    <a:srgbClr val="EE70EE"/>
    <a:srgbClr val="FF9933"/>
    <a:srgbClr val="CC0066"/>
    <a:srgbClr val="0081C2"/>
    <a:srgbClr val="CC6600"/>
    <a:srgbClr val="E7837B"/>
    <a:srgbClr val="ED7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3" autoAdjust="0"/>
    <p:restoredTop sz="86426" autoAdjust="0"/>
  </p:normalViewPr>
  <p:slideViewPr>
    <p:cSldViewPr>
      <p:cViewPr varScale="1">
        <p:scale>
          <a:sx n="63" d="100"/>
          <a:sy n="63" d="100"/>
        </p:scale>
        <p:origin x="-66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MP\CERN%20council%20&amp;%20SPC\European%20Strategy\Preparatory%20Group\Accelerator\Higgs-Xsec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MP\CERN%20council%20&amp;%20SPC\European%20Strategy\LEP3-TLEP\NP-TLEP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pp-&gt;H Xsections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ggF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Feuil1!$B$5:$B$11</c:f>
              <c:numCache>
                <c:formatCode>#,##0.00</c:formatCode>
                <c:ptCount val="7"/>
                <c:pt idx="0">
                  <c:v>19520</c:v>
                </c:pt>
                <c:pt idx="1">
                  <c:v>50350</c:v>
                </c:pt>
                <c:pt idx="2">
                  <c:v>178320</c:v>
                </c:pt>
                <c:pt idx="3">
                  <c:v>231609.99999999997</c:v>
                </c:pt>
                <c:pt idx="4">
                  <c:v>468255.00000000006</c:v>
                </c:pt>
                <c:pt idx="5">
                  <c:v>563920</c:v>
                </c:pt>
                <c:pt idx="6">
                  <c:v>740145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Feuil1!$D$2</c:f>
              <c:strCache>
                <c:ptCount val="1"/>
                <c:pt idx="0">
                  <c:v>VBF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Feuil1!$D$5:$D$11</c:f>
              <c:numCache>
                <c:formatCode>#,##0</c:formatCode>
                <c:ptCount val="7"/>
                <c:pt idx="0">
                  <c:v>1559</c:v>
                </c:pt>
                <c:pt idx="1">
                  <c:v>4400</c:v>
                </c:pt>
                <c:pt idx="2">
                  <c:v>16720</c:v>
                </c:pt>
                <c:pt idx="3">
                  <c:v>22880</c:v>
                </c:pt>
                <c:pt idx="4">
                  <c:v>40920</c:v>
                </c:pt>
                <c:pt idx="5">
                  <c:v>59840</c:v>
                </c:pt>
                <c:pt idx="6">
                  <c:v>81840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Feuil1!$E$2</c:f>
              <c:strCache>
                <c:ptCount val="1"/>
                <c:pt idx="0">
                  <c:v>WH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Feuil1!$E$5:$E$11</c:f>
              <c:numCache>
                <c:formatCode>#,##0</c:formatCode>
                <c:ptCount val="7"/>
                <c:pt idx="0">
                  <c:v>696</c:v>
                </c:pt>
                <c:pt idx="1">
                  <c:v>1630</c:v>
                </c:pt>
                <c:pt idx="2">
                  <c:v>4727</c:v>
                </c:pt>
                <c:pt idx="3">
                  <c:v>5868</c:v>
                </c:pt>
                <c:pt idx="4">
                  <c:v>9291</c:v>
                </c:pt>
                <c:pt idx="5">
                  <c:v>12551</c:v>
                </c:pt>
                <c:pt idx="6">
                  <c:v>15810.999999999998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Feuil1!$F$2</c:f>
              <c:strCache>
                <c:ptCount val="1"/>
                <c:pt idx="0">
                  <c:v>ZH</c:v>
                </c:pt>
              </c:strCache>
            </c:strRef>
          </c:tx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Feuil1!$F$5:$F$11</c:f>
              <c:numCache>
                <c:formatCode>#,##0</c:formatCode>
                <c:ptCount val="7"/>
                <c:pt idx="0">
                  <c:v>394</c:v>
                </c:pt>
                <c:pt idx="1">
                  <c:v>900</c:v>
                </c:pt>
                <c:pt idx="2">
                  <c:v>2970</c:v>
                </c:pt>
                <c:pt idx="3">
                  <c:v>3780</c:v>
                </c:pt>
                <c:pt idx="4">
                  <c:v>6120</c:v>
                </c:pt>
                <c:pt idx="5">
                  <c:v>8640</c:v>
                </c:pt>
                <c:pt idx="6">
                  <c:v>11250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Feuil1!$G$2</c:f>
              <c:strCache>
                <c:ptCount val="1"/>
                <c:pt idx="0">
                  <c:v>ttH</c:v>
                </c:pt>
              </c:strCache>
            </c:strRef>
          </c:tx>
          <c:spPr>
            <a:ln>
              <a:solidFill>
                <a:srgbClr val="EE70EE"/>
              </a:solidFill>
            </a:ln>
          </c:spPr>
          <c:marker>
            <c:spPr>
              <a:solidFill>
                <a:srgbClr val="EE70EE"/>
              </a:solidFill>
              <a:ln>
                <a:solidFill>
                  <a:srgbClr val="EE70EE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Feuil1!$G$5:$G$11</c:f>
              <c:numCache>
                <c:formatCode>#,##0</c:formatCode>
                <c:ptCount val="7"/>
                <c:pt idx="0">
                  <c:v>130</c:v>
                </c:pt>
                <c:pt idx="1">
                  <c:v>620</c:v>
                </c:pt>
                <c:pt idx="2">
                  <c:v>4526</c:v>
                </c:pt>
                <c:pt idx="3">
                  <c:v>6820</c:v>
                </c:pt>
                <c:pt idx="4">
                  <c:v>14880</c:v>
                </c:pt>
                <c:pt idx="5">
                  <c:v>25420</c:v>
                </c:pt>
                <c:pt idx="6">
                  <c:v>37820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Feuil1!$H$2</c:f>
              <c:strCache>
                <c:ptCount val="1"/>
                <c:pt idx="0">
                  <c:v>HH</c:v>
                </c:pt>
              </c:strCache>
            </c:strRef>
          </c:tx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Feuil1!$H$5:$H$11</c:f>
              <c:numCache>
                <c:formatCode>#,##0</c:formatCode>
                <c:ptCount val="7"/>
                <c:pt idx="1">
                  <c:v>33.799999999999997</c:v>
                </c:pt>
                <c:pt idx="2">
                  <c:v>206.17999999999998</c:v>
                </c:pt>
                <c:pt idx="3">
                  <c:v>297.44</c:v>
                </c:pt>
                <c:pt idx="4">
                  <c:v>608.4</c:v>
                </c:pt>
                <c:pt idx="5">
                  <c:v>980.19999999999993</c:v>
                </c:pt>
                <c:pt idx="6">
                  <c:v>1419.6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687168"/>
        <c:axId val="195689088"/>
      </c:scatterChart>
      <c:valAx>
        <c:axId val="195687168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CM energy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5689088"/>
        <c:crosses val="autoZero"/>
        <c:crossBetween val="midCat"/>
      </c:valAx>
      <c:valAx>
        <c:axId val="195689088"/>
        <c:scaling>
          <c:logBase val="10"/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Xsection (fb)</a:t>
                </a:r>
              </a:p>
            </c:rich>
          </c:tx>
          <c:overlay val="0"/>
        </c:title>
        <c:numFmt formatCode="#,##0.00" sourceLinked="1"/>
        <c:majorTickMark val="out"/>
        <c:minorTickMark val="none"/>
        <c:tickLblPos val="nextTo"/>
        <c:crossAx val="19568716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200" b="1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2000" dirty="0" smtClean="0"/>
              <a:t>Power</a:t>
            </a:r>
            <a:r>
              <a:rPr lang="fr-FR" sz="2000" baseline="0" dirty="0" smtClean="0"/>
              <a:t>/</a:t>
            </a:r>
            <a:r>
              <a:rPr lang="fr-FR" sz="2000" baseline="0" dirty="0" err="1" smtClean="0"/>
              <a:t>Lumi</a:t>
            </a:r>
            <a:r>
              <a:rPr lang="fr-FR" sz="2000" baseline="0" dirty="0" smtClean="0"/>
              <a:t>* </a:t>
            </a:r>
            <a:r>
              <a:rPr lang="fr-FR" sz="2000" baseline="0" dirty="0"/>
              <a:t>vs </a:t>
            </a:r>
            <a:r>
              <a:rPr lang="fr-FR" sz="2000" baseline="0" dirty="0" err="1"/>
              <a:t>Energy</a:t>
            </a:r>
            <a:endParaRPr lang="fr-FR" sz="2000" dirty="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'wall power'!$B$17</c:f>
              <c:strCache>
                <c:ptCount val="1"/>
                <c:pt idx="0">
                  <c:v>ILC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EE70EE"/>
              </a:solidFill>
            </c:spPr>
          </c:marker>
          <c:xVal>
            <c:numRef>
              <c:f>'wall power'!$A$18:$A$24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power'!$B$18:$B$24</c:f>
              <c:numCache>
                <c:formatCode>0.00</c:formatCode>
                <c:ptCount val="7"/>
                <c:pt idx="1">
                  <c:v>19.642857142857142</c:v>
                </c:pt>
                <c:pt idx="3">
                  <c:v>17.066666666666666</c:v>
                </c:pt>
                <c:pt idx="4">
                  <c:v>14</c:v>
                </c:pt>
                <c:pt idx="5">
                  <c:v>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'wall power'!$C$17</c:f>
              <c:strCache>
                <c:ptCount val="1"/>
                <c:pt idx="0">
                  <c:v>CLIC</c:v>
                </c:pt>
              </c:strCache>
            </c:strRef>
          </c:tx>
          <c:spPr>
            <a:ln w="28575">
              <a:noFill/>
            </a:ln>
          </c:spPr>
          <c:dPt>
            <c:idx val="5"/>
            <c:marker>
              <c:symbol val="square"/>
              <c:size val="10"/>
              <c:spPr>
                <a:solidFill>
                  <a:srgbClr val="FF0000"/>
                </a:solidFill>
              </c:spPr>
            </c:marker>
            <c:bubble3D val="0"/>
          </c:dPt>
          <c:xVal>
            <c:numRef>
              <c:f>'wall power'!$A$18:$A$24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power'!$C$18:$C$24</c:f>
              <c:numCache>
                <c:formatCode>General</c:formatCode>
                <c:ptCount val="7"/>
                <c:pt idx="5" formatCode="0.00">
                  <c:v>11.17391304347826</c:v>
                </c:pt>
                <c:pt idx="6" formatCode="0.00">
                  <c:v>10.90625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'wall power'!$D$17</c:f>
              <c:strCache>
                <c:ptCount val="1"/>
                <c:pt idx="0">
                  <c:v>LEP3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FF9933"/>
              </a:solidFill>
            </c:spPr>
          </c:marker>
          <c:xVal>
            <c:numRef>
              <c:f>'wall power'!$A$18:$A$24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power'!$D$18:$D$24</c:f>
              <c:numCache>
                <c:formatCode>General</c:formatCode>
                <c:ptCount val="7"/>
                <c:pt idx="0" formatCode="0.00">
                  <c:v>5</c:v>
                </c:pt>
                <c:pt idx="2" formatCode="0.00">
                  <c:v>25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'wall power'!$E$17</c:f>
              <c:strCache>
                <c:ptCount val="1"/>
                <c:pt idx="0">
                  <c:v>TLEP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chemeClr val="bg2"/>
              </a:solidFill>
            </c:spPr>
          </c:marker>
          <c:xVal>
            <c:numRef>
              <c:f>'wall power'!$A$18:$A$24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power'!$E$18:$E$24</c:f>
              <c:numCache>
                <c:formatCode>General</c:formatCode>
                <c:ptCount val="7"/>
                <c:pt idx="0" formatCode="0.00">
                  <c:v>1</c:v>
                </c:pt>
                <c:pt idx="2" formatCode="0.00">
                  <c:v>5</c:v>
                </c:pt>
                <c:pt idx="4" formatCode="0.00">
                  <c:v>38.46153846153846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804160"/>
        <c:axId val="195819008"/>
      </c:scatterChart>
      <c:valAx>
        <c:axId val="195804160"/>
        <c:scaling>
          <c:orientation val="minMax"/>
          <c:max val="70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C.M. Energy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195819008"/>
        <c:crosses val="autoZero"/>
        <c:crossBetween val="midCat"/>
      </c:valAx>
      <c:valAx>
        <c:axId val="1958190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P/L ( (MW.nb)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195804160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1400" b="1"/>
          </a:pPr>
          <a:endParaRPr lang="fr-FR"/>
        </a:p>
      </c:txPr>
    </c:legend>
    <c:plotVisOnly val="1"/>
    <c:dispBlanksAs val="gap"/>
    <c:showDLblsOverMax val="0"/>
  </c:chart>
  <c:spPr>
    <a:solidFill>
      <a:schemeClr val="accent1">
        <a:lumMod val="60000"/>
        <a:lumOff val="40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Luminosity vs Energy</a:t>
            </a:r>
          </a:p>
        </c:rich>
      </c:tx>
      <c:layout>
        <c:manualLayout>
          <c:xMode val="edge"/>
          <c:yMode val="edge"/>
          <c:x val="0.40697244402425797"/>
          <c:y val="3.240733392938703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45061233948444"/>
          <c:y val="0.15313684747739867"/>
          <c:w val="0.79676011707749583"/>
          <c:h val="0.65639253426654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Feuil3!$C$3</c:f>
              <c:strCache>
                <c:ptCount val="1"/>
                <c:pt idx="0">
                  <c:v>TLEP</c:v>
                </c:pt>
              </c:strCache>
            </c:strRef>
          </c:tx>
          <c:marker>
            <c:symbol val="diamond"/>
            <c:size val="9"/>
            <c:spPr>
              <a:ln>
                <a:solidFill>
                  <a:srgbClr val="0066FF"/>
                </a:solidFill>
              </a:ln>
            </c:spPr>
          </c:marker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Feuil3!$C$4:$C$11</c:f>
              <c:numCache>
                <c:formatCode>General</c:formatCode>
                <c:ptCount val="8"/>
                <c:pt idx="0">
                  <c:v>1000</c:v>
                </c:pt>
                <c:pt idx="1">
                  <c:v>250</c:v>
                </c:pt>
                <c:pt idx="2">
                  <c:v>50</c:v>
                </c:pt>
                <c:pt idx="3">
                  <c:v>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Feuil3!$D$3</c:f>
              <c:strCache>
                <c:ptCount val="1"/>
                <c:pt idx="0">
                  <c:v>ILC</c:v>
                </c:pt>
              </c:strCache>
            </c:strRef>
          </c:tx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Feuil3!$D$4:$D$11</c:f>
              <c:numCache>
                <c:formatCode>General</c:formatCode>
                <c:ptCount val="8"/>
                <c:pt idx="0">
                  <c:v>3</c:v>
                </c:pt>
                <c:pt idx="1">
                  <c:v>5</c:v>
                </c:pt>
                <c:pt idx="2">
                  <c:v>7.5</c:v>
                </c:pt>
                <c:pt idx="3">
                  <c:v>12</c:v>
                </c:pt>
                <c:pt idx="4">
                  <c:v>18</c:v>
                </c:pt>
                <c:pt idx="5">
                  <c:v>49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Feuil3!$E$3</c:f>
              <c:strCache>
                <c:ptCount val="1"/>
                <c:pt idx="0">
                  <c:v>CLIC</c:v>
                </c:pt>
              </c:strCache>
            </c:strRef>
          </c:tx>
          <c:marker>
            <c:symbol val="triangle"/>
            <c:size val="9"/>
          </c:marker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Feuil3!$E$4:$E$11</c:f>
              <c:numCache>
                <c:formatCode>General</c:formatCode>
                <c:ptCount val="8"/>
                <c:pt idx="4">
                  <c:v>23</c:v>
                </c:pt>
                <c:pt idx="5">
                  <c:v>30</c:v>
                </c:pt>
                <c:pt idx="6">
                  <c:v>37</c:v>
                </c:pt>
                <c:pt idx="7">
                  <c:v>59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448128"/>
        <c:axId val="226450048"/>
      </c:scatterChart>
      <c:valAx>
        <c:axId val="226448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800" dirty="0" smtClean="0"/>
                  <a:t>Center of Mass </a:t>
                </a:r>
                <a:r>
                  <a:rPr lang="fr-FR" sz="1800" dirty="0" err="1" smtClean="0"/>
                  <a:t>Energy</a:t>
                </a:r>
                <a:r>
                  <a:rPr lang="fr-FR" sz="1800" dirty="0" smtClean="0"/>
                  <a:t> (</a:t>
                </a:r>
                <a:r>
                  <a:rPr lang="fr-FR" sz="1800" dirty="0" err="1" smtClean="0"/>
                  <a:t>GeV</a:t>
                </a:r>
                <a:r>
                  <a:rPr lang="fr-FR" sz="1800" dirty="0" smtClean="0"/>
                  <a:t>)</a:t>
                </a:r>
                <a:endParaRPr lang="fr-FR" sz="1800" dirty="0"/>
              </a:p>
            </c:rich>
          </c:tx>
          <c:layout>
            <c:manualLayout>
              <c:xMode val="edge"/>
              <c:yMode val="edge"/>
              <c:x val="0.36287455438314808"/>
              <c:y val="0.910977043115138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226450048"/>
        <c:crosses val="autoZero"/>
        <c:crossBetween val="midCat"/>
      </c:valAx>
      <c:valAx>
        <c:axId val="226450048"/>
        <c:scaling>
          <c:logBase val="10"/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Luminosity (x10</a:t>
                </a:r>
                <a:r>
                  <a:rPr lang="en-US" sz="1800" baseline="30000"/>
                  <a:t>33</a:t>
                </a:r>
                <a:r>
                  <a:rPr lang="en-US" sz="1800" baseline="0"/>
                  <a:t>)</a:t>
                </a:r>
              </a:p>
            </c:rich>
          </c:tx>
          <c:layout>
            <c:manualLayout>
              <c:xMode val="edge"/>
              <c:yMode val="edge"/>
              <c:x val="5.6340589445684069E-3"/>
              <c:y val="0.2825746433817759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400" b="1"/>
            </a:pPr>
            <a:endParaRPr lang="fr-FR"/>
          </a:p>
        </c:txPr>
        <c:crossAx val="2264481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073153283862555"/>
          <c:y val="4.334791484397784E-2"/>
          <c:w val="0.12573296859965441"/>
          <c:h val="0.2511515748031495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b="1"/>
          </a:pPr>
          <a:endParaRPr lang="fr-FR"/>
        </a:p>
      </c:txPr>
    </c:legend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6E6B6-FF77-41A7-B4AE-38D4BB0A4B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2103FD-6DE4-46DC-B524-D462EF1B8C3D}">
      <dgm:prSet phldrT="[Testo]" custT="1"/>
      <dgm:spPr>
        <a:solidFill>
          <a:srgbClr val="0E0670"/>
        </a:solidFill>
        <a:ln>
          <a:noFill/>
        </a:ln>
      </dgm:spPr>
      <dgm:t>
        <a:bodyPr/>
        <a:lstStyle/>
        <a:p>
          <a:r>
            <a:rPr lang="it-IT" sz="2800" b="1" dirty="0" smtClean="0">
              <a:solidFill>
                <a:schemeClr val="bg1"/>
              </a:solidFill>
            </a:rPr>
            <a:t>e</a:t>
          </a:r>
          <a:r>
            <a:rPr lang="it-IT" sz="2800" b="1" baseline="30000" dirty="0" smtClean="0">
              <a:solidFill>
                <a:schemeClr val="bg1"/>
              </a:solidFill>
            </a:rPr>
            <a:t>+</a:t>
          </a:r>
          <a:r>
            <a:rPr lang="it-IT" sz="2800" b="1" dirty="0" smtClean="0">
              <a:solidFill>
                <a:schemeClr val="bg1"/>
              </a:solidFill>
            </a:rPr>
            <a:t> e</a:t>
          </a:r>
          <a:r>
            <a:rPr lang="it-IT" sz="2800" b="1" baseline="30000" dirty="0" smtClean="0">
              <a:solidFill>
                <a:schemeClr val="bg1"/>
              </a:solidFill>
            </a:rPr>
            <a:t>-</a:t>
          </a:r>
        </a:p>
      </dgm:t>
    </dgm:pt>
    <dgm:pt modelId="{833B0116-A107-45B8-9872-656F92A1557C}" type="parTrans" cxnId="{33049294-59FF-4EBA-8700-2A231C456E21}">
      <dgm:prSet/>
      <dgm:spPr/>
      <dgm:t>
        <a:bodyPr/>
        <a:lstStyle/>
        <a:p>
          <a:endParaRPr lang="en-US"/>
        </a:p>
      </dgm:t>
    </dgm:pt>
    <dgm:pt modelId="{6DB5CB7F-8D63-49FE-8D70-81DB477650E8}" type="sibTrans" cxnId="{33049294-59FF-4EBA-8700-2A231C456E21}">
      <dgm:prSet/>
      <dgm:spPr/>
      <dgm:t>
        <a:bodyPr/>
        <a:lstStyle/>
        <a:p>
          <a:endParaRPr lang="en-US"/>
        </a:p>
      </dgm:t>
    </dgm:pt>
    <dgm:pt modelId="{E13F966F-228A-4D83-98BE-BBFB9E42165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noProof="0" dirty="0" smtClean="0">
              <a:solidFill>
                <a:schemeClr val="tx1"/>
              </a:solidFill>
            </a:rPr>
            <a:t>Linear</a:t>
          </a:r>
        </a:p>
        <a:p>
          <a:r>
            <a:rPr lang="en-US" sz="1800" b="1" noProof="0" dirty="0" smtClean="0">
              <a:solidFill>
                <a:schemeClr val="tx1"/>
              </a:solidFill>
            </a:rPr>
            <a:t> Colliders</a:t>
          </a:r>
          <a:endParaRPr lang="en-US" sz="1800" b="1" noProof="0" dirty="0">
            <a:solidFill>
              <a:schemeClr val="tx1"/>
            </a:solidFill>
          </a:endParaRPr>
        </a:p>
      </dgm:t>
    </dgm:pt>
    <dgm:pt modelId="{E891752C-2003-47BF-93A4-BEABD2F60B24}" type="parTrans" cxnId="{078BC8A9-3149-446C-8361-93D91867800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80ED297-BAD3-4340-897A-73F2D8FF7A2B}" type="sibTrans" cxnId="{078BC8A9-3149-446C-8361-93D918678009}">
      <dgm:prSet/>
      <dgm:spPr/>
      <dgm:t>
        <a:bodyPr/>
        <a:lstStyle/>
        <a:p>
          <a:endParaRPr lang="en-US"/>
        </a:p>
      </dgm:t>
    </dgm:pt>
    <dgm:pt modelId="{0A0641F3-59FC-4F5B-9D3F-FEC5CE31BB6B}">
      <dgm:prSet phldrT="[Testo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CLIC</a:t>
          </a:r>
          <a:endParaRPr lang="en-US" sz="1800" b="1" dirty="0">
            <a:solidFill>
              <a:schemeClr val="tx1"/>
            </a:solidFill>
          </a:endParaRPr>
        </a:p>
      </dgm:t>
    </dgm:pt>
    <dgm:pt modelId="{5969E5CD-933E-47E7-BFE1-4423238EE96D}" type="parTrans" cxnId="{F191DC5C-023B-43ED-8E34-E8B39FC1751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AD948A-85BA-40AB-B8BA-32FF99841DBF}" type="sibTrans" cxnId="{F191DC5C-023B-43ED-8E34-E8B39FC17510}">
      <dgm:prSet/>
      <dgm:spPr/>
      <dgm:t>
        <a:bodyPr/>
        <a:lstStyle/>
        <a:p>
          <a:endParaRPr lang="en-US"/>
        </a:p>
      </dgm:t>
    </dgm:pt>
    <dgm:pt modelId="{132711F7-8848-4453-8CCA-6ECFAA4220C5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Circular Colliders</a:t>
          </a:r>
        </a:p>
      </dgm:t>
    </dgm:pt>
    <dgm:pt modelId="{B1151CEA-1A0B-4362-9368-B516491D1A21}" type="parTrans" cxnId="{55FF79EF-A1C4-4BFD-B34E-C8E7E544AE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DD2FDF2-844F-4897-879C-D8CEFF2341D3}" type="sibTrans" cxnId="{55FF79EF-A1C4-4BFD-B34E-C8E7E544AE80}">
      <dgm:prSet/>
      <dgm:spPr/>
      <dgm:t>
        <a:bodyPr/>
        <a:lstStyle/>
        <a:p>
          <a:endParaRPr lang="en-US"/>
        </a:p>
      </dgm:t>
    </dgm:pt>
    <dgm:pt modelId="{CD40AC17-DCB9-4F6F-B021-940DF98BE3DE}">
      <dgm:prSet phldrT="[Tes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CERN</a:t>
          </a:r>
          <a:endParaRPr lang="en-US" sz="1100" b="1" dirty="0">
            <a:solidFill>
              <a:schemeClr val="tx1"/>
            </a:solidFill>
          </a:endParaRPr>
        </a:p>
      </dgm:t>
    </dgm:pt>
    <dgm:pt modelId="{7DD92EAB-0B6A-497B-8F71-99C6486A400D}" type="parTrans" cxnId="{4A8431C3-3465-41D4-983A-8FCF39E060C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4775C4C-782D-4A33-A6E3-F26B2058DBE8}" type="sibTrans" cxnId="{4A8431C3-3465-41D4-983A-8FCF39E060CB}">
      <dgm:prSet/>
      <dgm:spPr/>
      <dgm:t>
        <a:bodyPr/>
        <a:lstStyle/>
        <a:p>
          <a:endParaRPr lang="en-US"/>
        </a:p>
      </dgm:t>
    </dgm:pt>
    <dgm:pt modelId="{66E37F70-BD19-452C-82A9-33DE1125F259}">
      <dgm:prSet custT="1"/>
      <dgm:spPr>
        <a:solidFill>
          <a:srgbClr val="FFA7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Super</a:t>
          </a:r>
        </a:p>
        <a:p>
          <a:r>
            <a:rPr lang="it-IT" sz="1800" b="1" dirty="0" smtClean="0">
              <a:solidFill>
                <a:schemeClr val="tx1"/>
              </a:solidFill>
            </a:rPr>
            <a:t>TRISTAN</a:t>
          </a:r>
          <a:endParaRPr lang="en-US" sz="1800" b="1" dirty="0">
            <a:solidFill>
              <a:schemeClr val="tx1"/>
            </a:solidFill>
          </a:endParaRPr>
        </a:p>
      </dgm:t>
    </dgm:pt>
    <dgm:pt modelId="{354B3AC1-2BEF-41B6-988B-2D431FFB3AB4}" type="parTrans" cxnId="{2E50EE2A-B1D5-48A0-AD36-B42DE91F95F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A6B5D57-0F69-4171-B6B5-43A785D6F327}" type="sibTrans" cxnId="{2E50EE2A-B1D5-48A0-AD36-B42DE91F95FC}">
      <dgm:prSet/>
      <dgm:spPr/>
      <dgm:t>
        <a:bodyPr/>
        <a:lstStyle/>
        <a:p>
          <a:endParaRPr lang="en-US"/>
        </a:p>
      </dgm:t>
    </dgm:pt>
    <dgm:pt modelId="{0EF25B0E-FA04-4D76-A2BA-D9D23B90FF12}">
      <dgm:prSet phldrT="[Testo]" custT="1"/>
      <dgm:spPr>
        <a:solidFill>
          <a:srgbClr val="BCFF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ILC</a:t>
          </a:r>
          <a:endParaRPr lang="en-US" sz="1800" b="1" dirty="0">
            <a:solidFill>
              <a:schemeClr val="tx1"/>
            </a:solidFill>
          </a:endParaRPr>
        </a:p>
      </dgm:t>
    </dgm:pt>
    <dgm:pt modelId="{30C6BDD5-E247-44AF-BE25-D1508CA36971}" type="sibTrans" cxnId="{EE4FCEBC-A095-427B-BE04-9CDC0E4A22CD}">
      <dgm:prSet/>
      <dgm:spPr/>
      <dgm:t>
        <a:bodyPr/>
        <a:lstStyle/>
        <a:p>
          <a:endParaRPr lang="en-US"/>
        </a:p>
      </dgm:t>
    </dgm:pt>
    <dgm:pt modelId="{38F468C2-E9E6-4D9F-A2FC-8FF4064760E5}" type="parTrans" cxnId="{EE4FCEBC-A095-427B-BE04-9CDC0E4A22C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4CF1500-9D79-473A-9C2D-ACDE92F4E960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800" b="1" dirty="0" smtClean="0">
              <a:solidFill>
                <a:schemeClr val="tx1"/>
              </a:solidFill>
            </a:rPr>
            <a:t>250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r>
            <a:rPr lang="it-IT" sz="1800" b="1" dirty="0" smtClean="0">
              <a:solidFill>
                <a:schemeClr val="tx1"/>
              </a:solidFill>
            </a:rPr>
            <a:t>  + Klystron </a:t>
          </a:r>
          <a:r>
            <a:rPr lang="it-IT" sz="1800" b="1" dirty="0" err="1" smtClean="0">
              <a:solidFill>
                <a:schemeClr val="tx1"/>
              </a:solidFill>
            </a:rPr>
            <a:t>based</a:t>
          </a:r>
          <a:endParaRPr lang="en-US" sz="1800" b="1" dirty="0">
            <a:solidFill>
              <a:schemeClr val="tx1"/>
            </a:solidFill>
          </a:endParaRPr>
        </a:p>
      </dgm:t>
    </dgm:pt>
    <dgm:pt modelId="{7FB6EBC9-F420-4FFE-A7CB-FA16D5CDF304}" type="parTrans" cxnId="{01FFEAFB-FB53-4649-B4F2-D247EFFAE6C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A3A12C6-540B-4C74-9718-DCD1D5610E6C}" type="sibTrans" cxnId="{01FFEAFB-FB53-4649-B4F2-D247EFFAE6C1}">
      <dgm:prSet/>
      <dgm:spPr/>
      <dgm:t>
        <a:bodyPr/>
        <a:lstStyle/>
        <a:p>
          <a:endParaRPr lang="en-US"/>
        </a:p>
      </dgm:t>
    </dgm:pt>
    <dgm:pt modelId="{660298AC-E488-449E-91EB-3FD27A35D197}">
      <dgm:prSet custT="1"/>
      <dgm:spPr>
        <a:solidFill>
          <a:srgbClr val="FFFF66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500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endParaRPr lang="en-US" sz="1800" b="1" dirty="0">
            <a:solidFill>
              <a:schemeClr val="tx1"/>
            </a:solidFill>
          </a:endParaRPr>
        </a:p>
      </dgm:t>
    </dgm:pt>
    <dgm:pt modelId="{938C1189-2A19-4190-AF0A-3D033C262937}" type="parTrans" cxnId="{8D66B432-3A89-40A1-9F28-5E66797B852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0A3DCDA-18A2-4344-A550-391476B3F94B}" type="sibTrans" cxnId="{8D66B432-3A89-40A1-9F28-5E66797B852C}">
      <dgm:prSet/>
      <dgm:spPr/>
      <dgm:t>
        <a:bodyPr/>
        <a:lstStyle/>
        <a:p>
          <a:endParaRPr lang="en-US"/>
        </a:p>
      </dgm:t>
    </dgm:pt>
    <dgm:pt modelId="{D62E185A-FC9E-45DE-9FEC-8DD0B7528531}">
      <dgm:prSet custT="1"/>
      <dgm:spPr>
        <a:solidFill>
          <a:srgbClr val="FC6C8B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r>
            <a:rPr lang="it-IT" sz="2000" b="1" dirty="0" smtClean="0">
              <a:solidFill>
                <a:schemeClr val="tx1"/>
              </a:solidFill>
            </a:rPr>
            <a:t>– 40, 60  km tunnel</a:t>
          </a:r>
          <a:endParaRPr lang="en-US" sz="2000" b="1" dirty="0">
            <a:solidFill>
              <a:schemeClr val="tx1"/>
            </a:solidFill>
          </a:endParaRPr>
        </a:p>
      </dgm:t>
    </dgm:pt>
    <dgm:pt modelId="{FE4485FA-F1DE-4573-B8D1-0B9891E857B5}" type="parTrans" cxnId="{6126F76E-6958-42CD-ACE2-5127F01CDB0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57D376E-DB42-4E79-B825-10E6015D2668}" type="sibTrans" cxnId="{6126F76E-6958-42CD-ACE2-5127F01CDB0E}">
      <dgm:prSet/>
      <dgm:spPr/>
      <dgm:t>
        <a:bodyPr/>
        <a:lstStyle/>
        <a:p>
          <a:endParaRPr lang="en-US"/>
        </a:p>
      </dgm:t>
    </dgm:pt>
    <dgm:pt modelId="{105B20A3-A63D-4B9C-B79A-03BC9C3F1584}">
      <dgm:prSet custT="1"/>
      <dgm:spPr>
        <a:solidFill>
          <a:srgbClr val="FB4F74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400</a:t>
          </a:r>
        </a:p>
      </dgm:t>
    </dgm:pt>
    <dgm:pt modelId="{2D7142CF-42EE-4298-92E7-4A16F274298F}" type="parTrans" cxnId="{FD2B1AE4-A441-411B-8BD6-80860358AEE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FCB66CC-A114-4189-BFC7-33539920B124}" type="sibTrans" cxnId="{FD2B1AE4-A441-411B-8BD6-80860358AEE5}">
      <dgm:prSet/>
      <dgm:spPr/>
      <dgm:t>
        <a:bodyPr/>
        <a:lstStyle/>
        <a:p>
          <a:endParaRPr lang="en-US"/>
        </a:p>
      </dgm:t>
    </dgm:pt>
    <dgm:pt modelId="{1528A6B9-95BE-4C58-8CEB-8F636FD6860C}">
      <dgm:prSet custT="1"/>
      <dgm:spPr>
        <a:solidFill>
          <a:srgbClr val="FB3B64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</a:t>
          </a:r>
          <a:endParaRPr lang="en-US" sz="2000" b="1" dirty="0">
            <a:solidFill>
              <a:schemeClr val="tx1"/>
            </a:solidFill>
          </a:endParaRPr>
        </a:p>
      </dgm:t>
    </dgm:pt>
    <dgm:pt modelId="{D0D31464-CBB6-4298-9557-E9517F54A62B}" type="parTrans" cxnId="{3BD0D699-13BB-4729-ACD1-F3510047930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00B8B5D-54C6-4D28-AF59-6C9940CDFEDB}" type="sibTrans" cxnId="{3BD0D699-13BB-4729-ACD1-F3510047930C}">
      <dgm:prSet/>
      <dgm:spPr/>
      <dgm:t>
        <a:bodyPr/>
        <a:lstStyle/>
        <a:p>
          <a:endParaRPr lang="en-US"/>
        </a:p>
      </dgm:t>
    </dgm:pt>
    <dgm:pt modelId="{8434EF00-D845-42AA-8664-265398E8E1F0}">
      <dgm:prSet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4431DB33-AE92-4876-B41C-84AF52BD7DD2}" type="parTrans" cxnId="{41A83B07-8625-4ECD-8393-8712FB82BB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BD9DB4-4142-4424-BEA3-EACBB9B718A3}" type="sibTrans" cxnId="{41A83B07-8625-4ECD-8393-8712FB82BB04}">
      <dgm:prSet/>
      <dgm:spPr/>
      <dgm:t>
        <a:bodyPr/>
        <a:lstStyle/>
        <a:p>
          <a:endParaRPr lang="en-US"/>
        </a:p>
      </dgm:t>
    </dgm:pt>
    <dgm:pt modelId="{60F93C7E-DF0B-49AC-842C-AFB07A5D5EDA}">
      <dgm:prSet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BD24A223-1EE3-4CEB-AFEE-8282A372F92B}" type="parTrans" cxnId="{868D50D3-BB12-4401-BFEB-FEC1F977D29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DCEAC9-A71A-4DC3-89E2-0AB752A97654}" type="sibTrans" cxnId="{868D50D3-BB12-4401-BFEB-FEC1F977D291}">
      <dgm:prSet/>
      <dgm:spPr/>
      <dgm:t>
        <a:bodyPr/>
        <a:lstStyle/>
        <a:p>
          <a:endParaRPr lang="en-US"/>
        </a:p>
      </dgm:t>
    </dgm:pt>
    <dgm:pt modelId="{DFE3F5B7-8F4E-4552-827F-25B9BB348AB7}">
      <dgm:prSet custT="1"/>
      <dgm:spPr>
        <a:solidFill>
          <a:srgbClr val="99CC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LEP3 </a:t>
          </a:r>
          <a:r>
            <a:rPr lang="it-IT" sz="2000" b="1" dirty="0" err="1" smtClean="0">
              <a:solidFill>
                <a:schemeClr val="tx1"/>
              </a:solidFill>
            </a:rPr>
            <a:t>at</a:t>
          </a:r>
          <a:r>
            <a:rPr lang="it-IT" sz="2000" b="1" dirty="0" smtClean="0">
              <a:solidFill>
                <a:schemeClr val="tx1"/>
              </a:solidFill>
            </a:rPr>
            <a:t> LHC tunnel</a:t>
          </a:r>
          <a:endParaRPr lang="en-US" sz="2000" b="1" dirty="0">
            <a:solidFill>
              <a:schemeClr val="tx1"/>
            </a:solidFill>
          </a:endParaRPr>
        </a:p>
      </dgm:t>
    </dgm:pt>
    <dgm:pt modelId="{87D91A33-A4A3-43D6-B003-F376BFF0C7F2}" type="parTrans" cxnId="{4C54097D-CBAB-4EEE-B01B-4FD50C6E6C9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26C2401-C8A4-4827-9C79-389D1C1D911C}" type="sibTrans" cxnId="{4C54097D-CBAB-4EEE-B01B-4FD50C6E6C9B}">
      <dgm:prSet/>
      <dgm:spPr/>
      <dgm:t>
        <a:bodyPr/>
        <a:lstStyle/>
        <a:p>
          <a:endParaRPr lang="en-US"/>
        </a:p>
      </dgm:t>
    </dgm:pt>
    <dgm:pt modelId="{19632C44-B927-4FA2-B6EB-908A8483E21B}">
      <dgm:prSet custT="1"/>
      <dgm:spPr>
        <a:solidFill>
          <a:srgbClr val="FFFF00">
            <a:alpha val="89804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libri"/>
              <a:cs typeface="Calibri"/>
            </a:rPr>
            <a:t>&gt; 500 </a:t>
          </a:r>
          <a:r>
            <a:rPr lang="en-US" sz="1800" b="1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endParaRPr lang="en-US" sz="1800" b="1" dirty="0">
            <a:solidFill>
              <a:schemeClr val="tx1"/>
            </a:solidFill>
          </a:endParaRPr>
        </a:p>
      </dgm:t>
    </dgm:pt>
    <dgm:pt modelId="{AC99EA71-D360-42E9-B629-23C7455CCA04}" type="parTrans" cxnId="{B030F4A6-8E49-41F6-A027-2C41C8CE3F2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114EC4-3534-4DE7-BA87-CBF28FA4538A}" type="sibTrans" cxnId="{B030F4A6-8E49-41F6-A027-2C41C8CE3F2B}">
      <dgm:prSet/>
      <dgm:spPr/>
      <dgm:t>
        <a:bodyPr/>
        <a:lstStyle/>
        <a:p>
          <a:endParaRPr lang="en-US"/>
        </a:p>
      </dgm:t>
    </dgm:pt>
    <dgm:pt modelId="{DCF6A71C-D2BB-4827-A2D0-ECB8695EEC6B}">
      <dgm:prSet custT="1"/>
      <dgm:spPr>
        <a:solidFill>
          <a:srgbClr val="61B0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DLEP – New tunnel, 53 km</a:t>
          </a:r>
          <a:endParaRPr lang="en-US" sz="2000" b="1" dirty="0">
            <a:solidFill>
              <a:schemeClr val="tx1"/>
            </a:solidFill>
          </a:endParaRPr>
        </a:p>
      </dgm:t>
    </dgm:pt>
    <dgm:pt modelId="{4A463FC7-CBC2-48F1-9CC7-49C51C871340}" type="parTrans" cxnId="{EFE8D718-3726-46B8-B6F6-6167E8FCDC8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B94908B-494E-443A-B344-B5C353437B55}" type="sibTrans" cxnId="{EFE8D718-3726-46B8-B6F6-6167E8FCDC87}">
      <dgm:prSet/>
      <dgm:spPr/>
      <dgm:t>
        <a:bodyPr/>
        <a:lstStyle/>
        <a:p>
          <a:endParaRPr lang="en-US"/>
        </a:p>
      </dgm:t>
    </dgm:pt>
    <dgm:pt modelId="{38B78BAC-B5B8-4888-9A2F-63442CB8A030}">
      <dgm:prSet custT="1"/>
      <dgm:spPr/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TLEP – New  tunnel, 80 km</a:t>
          </a:r>
          <a:endParaRPr lang="en-US" sz="2000" b="1" dirty="0">
            <a:solidFill>
              <a:schemeClr val="tx1"/>
            </a:solidFill>
          </a:endParaRPr>
        </a:p>
      </dgm:t>
    </dgm:pt>
    <dgm:pt modelId="{13CB0C7C-ABD5-4306-8E2C-415763E92C13}" type="parTrans" cxnId="{6464BCAE-84A9-4BDC-932E-8CF4765E478A}">
      <dgm:prSet/>
      <dgm:spPr/>
      <dgm:t>
        <a:bodyPr/>
        <a:lstStyle/>
        <a:p>
          <a:endParaRPr lang="en-US"/>
        </a:p>
      </dgm:t>
    </dgm:pt>
    <dgm:pt modelId="{63AC6A95-F5A2-4932-A792-96A0A92E9825}" type="sibTrans" cxnId="{6464BCAE-84A9-4BDC-932E-8CF4765E478A}">
      <dgm:prSet/>
      <dgm:spPr/>
      <dgm:t>
        <a:bodyPr/>
        <a:lstStyle/>
        <a:p>
          <a:endParaRPr lang="en-US"/>
        </a:p>
      </dgm:t>
    </dgm:pt>
    <dgm:pt modelId="{97733F46-B34A-49D0-8DD6-873684723619}" type="pres">
      <dgm:prSet presAssocID="{FB66E6B6-FF77-41A7-B4AE-38D4BB0A4B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97CBE-D0F0-4603-85BF-8BFCC1A8D8BF}" type="pres">
      <dgm:prSet presAssocID="{122103FD-6DE4-46DC-B524-D462EF1B8C3D}" presName="root1" presStyleCnt="0"/>
      <dgm:spPr/>
    </dgm:pt>
    <dgm:pt modelId="{746EB797-1877-4037-B345-1F6EB5E386E6}" type="pres">
      <dgm:prSet presAssocID="{122103FD-6DE4-46DC-B524-D462EF1B8C3D}" presName="LevelOneTextNode" presStyleLbl="node0" presStyleIdx="0" presStyleCnt="1" custAng="5400000" custScaleX="83372" custScaleY="44906" custLinFactX="-71256" custLinFactNeighborX="-100000" custLinFactNeighborY="-15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C2112B-963D-45DB-81EC-CAFB329001A5}" type="pres">
      <dgm:prSet presAssocID="{122103FD-6DE4-46DC-B524-D462EF1B8C3D}" presName="level2hierChild" presStyleCnt="0"/>
      <dgm:spPr/>
    </dgm:pt>
    <dgm:pt modelId="{03AA5A3A-00C6-4A61-98EB-3862EB8AAF53}" type="pres">
      <dgm:prSet presAssocID="{E891752C-2003-47BF-93A4-BEABD2F60B2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1BA079E-5B60-4665-B394-401FD5F0B2D6}" type="pres">
      <dgm:prSet presAssocID="{E891752C-2003-47BF-93A4-BEABD2F60B2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82D5986-CFB8-44CE-9911-184EC87549B4}" type="pres">
      <dgm:prSet presAssocID="{E13F966F-228A-4D83-98BE-BBFB9E421655}" presName="root2" presStyleCnt="0"/>
      <dgm:spPr/>
    </dgm:pt>
    <dgm:pt modelId="{D9BDECD3-0AA0-4E73-B31B-742F27629CF8}" type="pres">
      <dgm:prSet presAssocID="{E13F966F-228A-4D83-98BE-BBFB9E421655}" presName="LevelTwoTextNode" presStyleLbl="node2" presStyleIdx="0" presStyleCnt="2" custScaleY="174196" custLinFactNeighborX="-28779" custLinFactNeighborY="747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C09BFA-F042-480D-8C70-1A9C15A2C555}" type="pres">
      <dgm:prSet presAssocID="{E13F966F-228A-4D83-98BE-BBFB9E421655}" presName="level3hierChild" presStyleCnt="0"/>
      <dgm:spPr/>
    </dgm:pt>
    <dgm:pt modelId="{66CF13D5-DE6A-435B-8ECA-C4112E5E0264}" type="pres">
      <dgm:prSet presAssocID="{38F468C2-E9E6-4D9F-A2FC-8FF4064760E5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D4643B89-8028-468D-9F7C-E9D5CE5BFDC8}" type="pres">
      <dgm:prSet presAssocID="{38F468C2-E9E6-4D9F-A2FC-8FF4064760E5}" presName="connTx" presStyleLbl="parChTrans1D3" presStyleIdx="0" presStyleCnt="4"/>
      <dgm:spPr/>
      <dgm:t>
        <a:bodyPr/>
        <a:lstStyle/>
        <a:p>
          <a:endParaRPr lang="en-US"/>
        </a:p>
      </dgm:t>
    </dgm:pt>
    <dgm:pt modelId="{BA4A8BA5-0E76-4778-85FE-B3E6877C8FE5}" type="pres">
      <dgm:prSet presAssocID="{0EF25B0E-FA04-4D76-A2BA-D9D23B90FF12}" presName="root2" presStyleCnt="0"/>
      <dgm:spPr/>
    </dgm:pt>
    <dgm:pt modelId="{73764224-F89C-43A7-8BB5-D19FBE1F3DA8}" type="pres">
      <dgm:prSet presAssocID="{0EF25B0E-FA04-4D76-A2BA-D9D23B90FF12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48561E-5132-4006-AFBC-43E798F3319B}" type="pres">
      <dgm:prSet presAssocID="{0EF25B0E-FA04-4D76-A2BA-D9D23B90FF12}" presName="level3hierChild" presStyleCnt="0"/>
      <dgm:spPr/>
    </dgm:pt>
    <dgm:pt modelId="{5A73E7C6-541E-4001-94A1-FBFEDDE11202}" type="pres">
      <dgm:prSet presAssocID="{4431DB33-AE92-4876-B41C-84AF52BD7DD2}" presName="conn2-1" presStyleLbl="parChTrans1D4" presStyleIdx="0" presStyleCnt="11"/>
      <dgm:spPr/>
      <dgm:t>
        <a:bodyPr/>
        <a:lstStyle/>
        <a:p>
          <a:endParaRPr lang="en-US"/>
        </a:p>
      </dgm:t>
    </dgm:pt>
    <dgm:pt modelId="{7C6AE272-8809-448E-B0F8-BE7054BDD71E}" type="pres">
      <dgm:prSet presAssocID="{4431DB33-AE92-4876-B41C-84AF52BD7DD2}" presName="connTx" presStyleLbl="parChTrans1D4" presStyleIdx="0" presStyleCnt="11"/>
      <dgm:spPr/>
      <dgm:t>
        <a:bodyPr/>
        <a:lstStyle/>
        <a:p>
          <a:endParaRPr lang="en-US"/>
        </a:p>
      </dgm:t>
    </dgm:pt>
    <dgm:pt modelId="{EA0077AD-34D7-4834-BA78-4EC11C595342}" type="pres">
      <dgm:prSet presAssocID="{8434EF00-D845-42AA-8664-265398E8E1F0}" presName="root2" presStyleCnt="0"/>
      <dgm:spPr/>
    </dgm:pt>
    <dgm:pt modelId="{9244172E-B2C7-468C-83A8-66027479D80A}" type="pres">
      <dgm:prSet presAssocID="{8434EF00-D845-42AA-8664-265398E8E1F0}" presName="LevelTwoTextNode" presStyleLbl="node4" presStyleIdx="0" presStyleCnt="11" custScaleX="1284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A10070-FD1B-439F-A288-7DFFA9BB4430}" type="pres">
      <dgm:prSet presAssocID="{8434EF00-D845-42AA-8664-265398E8E1F0}" presName="level3hierChild" presStyleCnt="0"/>
      <dgm:spPr/>
    </dgm:pt>
    <dgm:pt modelId="{8B5B0E59-ADDB-4413-B618-2565B73D927C}" type="pres">
      <dgm:prSet presAssocID="{BD24A223-1EE3-4CEB-AFEE-8282A372F92B}" presName="conn2-1" presStyleLbl="parChTrans1D4" presStyleIdx="1" presStyleCnt="11"/>
      <dgm:spPr/>
      <dgm:t>
        <a:bodyPr/>
        <a:lstStyle/>
        <a:p>
          <a:endParaRPr lang="en-US"/>
        </a:p>
      </dgm:t>
    </dgm:pt>
    <dgm:pt modelId="{698FC10F-4B46-47A0-8382-8EFF6ED26555}" type="pres">
      <dgm:prSet presAssocID="{BD24A223-1EE3-4CEB-AFEE-8282A372F92B}" presName="connTx" presStyleLbl="parChTrans1D4" presStyleIdx="1" presStyleCnt="11"/>
      <dgm:spPr/>
      <dgm:t>
        <a:bodyPr/>
        <a:lstStyle/>
        <a:p>
          <a:endParaRPr lang="en-US"/>
        </a:p>
      </dgm:t>
    </dgm:pt>
    <dgm:pt modelId="{665C8AEF-8321-43F3-A0BD-2ADC8C119148}" type="pres">
      <dgm:prSet presAssocID="{60F93C7E-DF0B-49AC-842C-AFB07A5D5EDA}" presName="root2" presStyleCnt="0"/>
      <dgm:spPr/>
    </dgm:pt>
    <dgm:pt modelId="{BA5D024E-AF28-4E7D-8D71-6AA886DC073D}" type="pres">
      <dgm:prSet presAssocID="{60F93C7E-DF0B-49AC-842C-AFB07A5D5EDA}" presName="LevelTwoTextNode" presStyleLbl="node4" presStyleIdx="1" presStyleCnt="11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A72F7D-5629-4101-9BBB-18D4271AA012}" type="pres">
      <dgm:prSet presAssocID="{60F93C7E-DF0B-49AC-842C-AFB07A5D5EDA}" presName="level3hierChild" presStyleCnt="0"/>
      <dgm:spPr/>
    </dgm:pt>
    <dgm:pt modelId="{EDA71DEA-DF84-4FF1-8741-E86F13D9BFC3}" type="pres">
      <dgm:prSet presAssocID="{5969E5CD-933E-47E7-BFE1-4423238EE96D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6ED93E2B-B66C-4352-9777-E3D730E271C7}" type="pres">
      <dgm:prSet presAssocID="{5969E5CD-933E-47E7-BFE1-4423238EE96D}" presName="connTx" presStyleLbl="parChTrans1D3" presStyleIdx="1" presStyleCnt="4"/>
      <dgm:spPr/>
      <dgm:t>
        <a:bodyPr/>
        <a:lstStyle/>
        <a:p>
          <a:endParaRPr lang="en-US"/>
        </a:p>
      </dgm:t>
    </dgm:pt>
    <dgm:pt modelId="{E432959B-59DD-4B90-99BC-35F29BEAE816}" type="pres">
      <dgm:prSet presAssocID="{0A0641F3-59FC-4F5B-9D3F-FEC5CE31BB6B}" presName="root2" presStyleCnt="0"/>
      <dgm:spPr/>
    </dgm:pt>
    <dgm:pt modelId="{AB3E9D07-49FE-40B9-AAC6-3054CB65689D}" type="pres">
      <dgm:prSet presAssocID="{0A0641F3-59FC-4F5B-9D3F-FEC5CE31BB6B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877405-8D3F-4E50-9CDF-01CD95926B22}" type="pres">
      <dgm:prSet presAssocID="{0A0641F3-59FC-4F5B-9D3F-FEC5CE31BB6B}" presName="level3hierChild" presStyleCnt="0"/>
      <dgm:spPr/>
    </dgm:pt>
    <dgm:pt modelId="{70F0DCE2-3D54-4133-90A6-C7BE1E00CABB}" type="pres">
      <dgm:prSet presAssocID="{7FB6EBC9-F420-4FFE-A7CB-FA16D5CDF304}" presName="conn2-1" presStyleLbl="parChTrans1D4" presStyleIdx="2" presStyleCnt="11"/>
      <dgm:spPr/>
      <dgm:t>
        <a:bodyPr/>
        <a:lstStyle/>
        <a:p>
          <a:endParaRPr lang="en-US"/>
        </a:p>
      </dgm:t>
    </dgm:pt>
    <dgm:pt modelId="{395B0FBE-9418-4BE5-AC6A-65CF5D71820E}" type="pres">
      <dgm:prSet presAssocID="{7FB6EBC9-F420-4FFE-A7CB-FA16D5CDF304}" presName="connTx" presStyleLbl="parChTrans1D4" presStyleIdx="2" presStyleCnt="11"/>
      <dgm:spPr/>
      <dgm:t>
        <a:bodyPr/>
        <a:lstStyle/>
        <a:p>
          <a:endParaRPr lang="en-US"/>
        </a:p>
      </dgm:t>
    </dgm:pt>
    <dgm:pt modelId="{AFDC4042-03CA-4A29-835B-7D70CEE1B5E5}" type="pres">
      <dgm:prSet presAssocID="{84CF1500-9D79-473A-9C2D-ACDE92F4E960}" presName="root2" presStyleCnt="0"/>
      <dgm:spPr/>
    </dgm:pt>
    <dgm:pt modelId="{11BF21CD-3BDD-4539-8AC2-35E498B86843}" type="pres">
      <dgm:prSet presAssocID="{84CF1500-9D79-473A-9C2D-ACDE92F4E960}" presName="LevelTwoTextNode" presStyleLbl="node4" presStyleIdx="2" presStyleCnt="11" custScaleX="261715" custScaleY="812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A09C11-D0BC-4468-807F-38DE7636651E}" type="pres">
      <dgm:prSet presAssocID="{84CF1500-9D79-473A-9C2D-ACDE92F4E960}" presName="level3hierChild" presStyleCnt="0"/>
      <dgm:spPr/>
    </dgm:pt>
    <dgm:pt modelId="{59CD1B34-9CEC-41ED-8EBA-D0318BDE1FFA}" type="pres">
      <dgm:prSet presAssocID="{938C1189-2A19-4190-AF0A-3D033C262937}" presName="conn2-1" presStyleLbl="parChTrans1D4" presStyleIdx="3" presStyleCnt="11"/>
      <dgm:spPr/>
      <dgm:t>
        <a:bodyPr/>
        <a:lstStyle/>
        <a:p>
          <a:endParaRPr lang="en-US"/>
        </a:p>
      </dgm:t>
    </dgm:pt>
    <dgm:pt modelId="{BADCFECF-E875-4B95-B449-58EF8982B439}" type="pres">
      <dgm:prSet presAssocID="{938C1189-2A19-4190-AF0A-3D033C262937}" presName="connTx" presStyleLbl="parChTrans1D4" presStyleIdx="3" presStyleCnt="11"/>
      <dgm:spPr/>
      <dgm:t>
        <a:bodyPr/>
        <a:lstStyle/>
        <a:p>
          <a:endParaRPr lang="en-US"/>
        </a:p>
      </dgm:t>
    </dgm:pt>
    <dgm:pt modelId="{8A7DEFC7-3BA0-41EE-B19F-B5564DA312CB}" type="pres">
      <dgm:prSet presAssocID="{660298AC-E488-449E-91EB-3FD27A35D197}" presName="root2" presStyleCnt="0"/>
      <dgm:spPr/>
    </dgm:pt>
    <dgm:pt modelId="{A8B90685-F7AB-436E-BE86-2228E70EDD61}" type="pres">
      <dgm:prSet presAssocID="{660298AC-E488-449E-91EB-3FD27A35D197}" presName="LevelTwoTextNode" presStyleLbl="node4" presStyleIdx="3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CCA054-BCAE-45F3-96CB-A4E4F38C0997}" type="pres">
      <dgm:prSet presAssocID="{660298AC-E488-449E-91EB-3FD27A35D197}" presName="level3hierChild" presStyleCnt="0"/>
      <dgm:spPr/>
    </dgm:pt>
    <dgm:pt modelId="{86ED0E06-39FA-4325-9BBF-20430B7C38B2}" type="pres">
      <dgm:prSet presAssocID="{AC99EA71-D360-42E9-B629-23C7455CCA04}" presName="conn2-1" presStyleLbl="parChTrans1D4" presStyleIdx="4" presStyleCnt="11"/>
      <dgm:spPr/>
      <dgm:t>
        <a:bodyPr/>
        <a:lstStyle/>
        <a:p>
          <a:endParaRPr lang="en-US"/>
        </a:p>
      </dgm:t>
    </dgm:pt>
    <dgm:pt modelId="{1064B8D8-5E91-4446-92B9-A6E0B509E568}" type="pres">
      <dgm:prSet presAssocID="{AC99EA71-D360-42E9-B629-23C7455CCA04}" presName="connTx" presStyleLbl="parChTrans1D4" presStyleIdx="4" presStyleCnt="11"/>
      <dgm:spPr/>
      <dgm:t>
        <a:bodyPr/>
        <a:lstStyle/>
        <a:p>
          <a:endParaRPr lang="en-US"/>
        </a:p>
      </dgm:t>
    </dgm:pt>
    <dgm:pt modelId="{A914879D-48F6-4EF9-AA56-86CFFCDFE01D}" type="pres">
      <dgm:prSet presAssocID="{19632C44-B927-4FA2-B6EB-908A8483E21B}" presName="root2" presStyleCnt="0"/>
      <dgm:spPr/>
    </dgm:pt>
    <dgm:pt modelId="{5F738D1E-5A60-42FB-8212-0F480261B18F}" type="pres">
      <dgm:prSet presAssocID="{19632C44-B927-4FA2-B6EB-908A8483E21B}" presName="LevelTwoTextNode" presStyleLbl="node4" presStyleIdx="4" presStyleCnt="11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34C43-39BD-4187-95F9-BA15EF465ACF}" type="pres">
      <dgm:prSet presAssocID="{19632C44-B927-4FA2-B6EB-908A8483E21B}" presName="level3hierChild" presStyleCnt="0"/>
      <dgm:spPr/>
    </dgm:pt>
    <dgm:pt modelId="{26D99419-168C-41C2-9E99-7EDB815B8C21}" type="pres">
      <dgm:prSet presAssocID="{B1151CEA-1A0B-4362-9368-B516491D1A2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4FB6221-C7CE-4AA6-901F-B02FF3892E3D}" type="pres">
      <dgm:prSet presAssocID="{B1151CEA-1A0B-4362-9368-B516491D1A2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CBBEFC6-2BD2-420B-9028-CF4FD96B3BF2}" type="pres">
      <dgm:prSet presAssocID="{132711F7-8848-4453-8CCA-6ECFAA4220C5}" presName="root2" presStyleCnt="0"/>
      <dgm:spPr/>
    </dgm:pt>
    <dgm:pt modelId="{5F90FA9B-C0EF-4144-ABBE-7B9F23F97D50}" type="pres">
      <dgm:prSet presAssocID="{132711F7-8848-4453-8CCA-6ECFAA4220C5}" presName="LevelTwoTextNode" presStyleLbl="node2" presStyleIdx="1" presStyleCnt="2" custScaleY="163799" custLinFactY="-77811" custLinFactNeighborX="-2168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C62AC9-4EA0-48B6-AE24-0F30C835F1A6}" type="pres">
      <dgm:prSet presAssocID="{132711F7-8848-4453-8CCA-6ECFAA4220C5}" presName="level3hierChild" presStyleCnt="0"/>
      <dgm:spPr/>
    </dgm:pt>
    <dgm:pt modelId="{0FCECF3C-9646-418E-9602-1EC96B3EFAA1}" type="pres">
      <dgm:prSet presAssocID="{7DD92EAB-0B6A-497B-8F71-99C6486A400D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F6EE1B99-8D4F-48B3-957E-53B2FDA02387}" type="pres">
      <dgm:prSet presAssocID="{7DD92EAB-0B6A-497B-8F71-99C6486A400D}" presName="connTx" presStyleLbl="parChTrans1D3" presStyleIdx="2" presStyleCnt="4"/>
      <dgm:spPr/>
      <dgm:t>
        <a:bodyPr/>
        <a:lstStyle/>
        <a:p>
          <a:endParaRPr lang="en-US"/>
        </a:p>
      </dgm:t>
    </dgm:pt>
    <dgm:pt modelId="{CDACF92A-EE14-427D-9D26-0F24B25083F2}" type="pres">
      <dgm:prSet presAssocID="{CD40AC17-DCB9-4F6F-B021-940DF98BE3DE}" presName="root2" presStyleCnt="0"/>
      <dgm:spPr/>
    </dgm:pt>
    <dgm:pt modelId="{5C64BAE1-8DE5-49A1-8B18-5B424A12428D}" type="pres">
      <dgm:prSet presAssocID="{CD40AC17-DCB9-4F6F-B021-940DF98BE3DE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CE444B-62A2-44D4-B580-E8EEF370273D}" type="pres">
      <dgm:prSet presAssocID="{CD40AC17-DCB9-4F6F-B021-940DF98BE3DE}" presName="level3hierChild" presStyleCnt="0"/>
      <dgm:spPr/>
    </dgm:pt>
    <dgm:pt modelId="{3D60B26E-E99C-4B8F-825C-CC20E092638B}" type="pres">
      <dgm:prSet presAssocID="{87D91A33-A4A3-43D6-B003-F376BFF0C7F2}" presName="conn2-1" presStyleLbl="parChTrans1D4" presStyleIdx="5" presStyleCnt="11"/>
      <dgm:spPr/>
      <dgm:t>
        <a:bodyPr/>
        <a:lstStyle/>
        <a:p>
          <a:endParaRPr lang="en-US"/>
        </a:p>
      </dgm:t>
    </dgm:pt>
    <dgm:pt modelId="{44BD2BC5-65F9-4CB0-83F2-3B97132D5C63}" type="pres">
      <dgm:prSet presAssocID="{87D91A33-A4A3-43D6-B003-F376BFF0C7F2}" presName="connTx" presStyleLbl="parChTrans1D4" presStyleIdx="5" presStyleCnt="11"/>
      <dgm:spPr/>
      <dgm:t>
        <a:bodyPr/>
        <a:lstStyle/>
        <a:p>
          <a:endParaRPr lang="en-US"/>
        </a:p>
      </dgm:t>
    </dgm:pt>
    <dgm:pt modelId="{AB3CCC79-2E05-4DC5-AF0F-27F2764D7BED}" type="pres">
      <dgm:prSet presAssocID="{DFE3F5B7-8F4E-4552-827F-25B9BB348AB7}" presName="root2" presStyleCnt="0"/>
      <dgm:spPr/>
    </dgm:pt>
    <dgm:pt modelId="{CFD12D89-649A-4172-B85F-3C9EDA4ECA97}" type="pres">
      <dgm:prSet presAssocID="{DFE3F5B7-8F4E-4552-827F-25B9BB348AB7}" presName="LevelTwoTextNode" presStyleLbl="node4" presStyleIdx="5" presStyleCnt="11" custScaleX="1855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8D82E-D64D-4FE0-AB08-CF7090F7FBAD}" type="pres">
      <dgm:prSet presAssocID="{DFE3F5B7-8F4E-4552-827F-25B9BB348AB7}" presName="level3hierChild" presStyleCnt="0"/>
      <dgm:spPr/>
    </dgm:pt>
    <dgm:pt modelId="{DB795CEA-D81E-45DC-8528-F2EE394C9D72}" type="pres">
      <dgm:prSet presAssocID="{4A463FC7-CBC2-48F1-9CC7-49C51C871340}" presName="conn2-1" presStyleLbl="parChTrans1D4" presStyleIdx="6" presStyleCnt="11"/>
      <dgm:spPr/>
      <dgm:t>
        <a:bodyPr/>
        <a:lstStyle/>
        <a:p>
          <a:endParaRPr lang="en-US"/>
        </a:p>
      </dgm:t>
    </dgm:pt>
    <dgm:pt modelId="{38D7BC43-AFD6-4CC1-9BE7-8B299433D25F}" type="pres">
      <dgm:prSet presAssocID="{4A463FC7-CBC2-48F1-9CC7-49C51C871340}" presName="connTx" presStyleLbl="parChTrans1D4" presStyleIdx="6" presStyleCnt="11"/>
      <dgm:spPr/>
      <dgm:t>
        <a:bodyPr/>
        <a:lstStyle/>
        <a:p>
          <a:endParaRPr lang="en-US"/>
        </a:p>
      </dgm:t>
    </dgm:pt>
    <dgm:pt modelId="{84D9312A-8B33-4CF6-ACC2-0AD70F836EF4}" type="pres">
      <dgm:prSet presAssocID="{DCF6A71C-D2BB-4827-A2D0-ECB8695EEC6B}" presName="root2" presStyleCnt="0"/>
      <dgm:spPr/>
    </dgm:pt>
    <dgm:pt modelId="{26F62613-4C22-4676-BB28-2E8C3F90769B}" type="pres">
      <dgm:prSet presAssocID="{DCF6A71C-D2BB-4827-A2D0-ECB8695EEC6B}" presName="LevelTwoTextNode" presStyleLbl="node4" presStyleIdx="6" presStyleCnt="11" custScaleX="242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E0929E-5DE3-47DB-875C-6DA9216D289A}" type="pres">
      <dgm:prSet presAssocID="{DCF6A71C-D2BB-4827-A2D0-ECB8695EEC6B}" presName="level3hierChild" presStyleCnt="0"/>
      <dgm:spPr/>
    </dgm:pt>
    <dgm:pt modelId="{49F32DE5-989D-4D3F-BE3B-7FEACF04E721}" type="pres">
      <dgm:prSet presAssocID="{13CB0C7C-ABD5-4306-8E2C-415763E92C13}" presName="conn2-1" presStyleLbl="parChTrans1D4" presStyleIdx="7" presStyleCnt="11"/>
      <dgm:spPr/>
      <dgm:t>
        <a:bodyPr/>
        <a:lstStyle/>
        <a:p>
          <a:endParaRPr lang="en-US"/>
        </a:p>
      </dgm:t>
    </dgm:pt>
    <dgm:pt modelId="{2FD2B232-3A0D-4141-AA24-2E67D0745733}" type="pres">
      <dgm:prSet presAssocID="{13CB0C7C-ABD5-4306-8E2C-415763E92C13}" presName="connTx" presStyleLbl="parChTrans1D4" presStyleIdx="7" presStyleCnt="11"/>
      <dgm:spPr/>
      <dgm:t>
        <a:bodyPr/>
        <a:lstStyle/>
        <a:p>
          <a:endParaRPr lang="en-US"/>
        </a:p>
      </dgm:t>
    </dgm:pt>
    <dgm:pt modelId="{D3FDA386-E53D-46FA-AC1E-2FF840C1CA0A}" type="pres">
      <dgm:prSet presAssocID="{38B78BAC-B5B8-4888-9A2F-63442CB8A030}" presName="root2" presStyleCnt="0"/>
      <dgm:spPr/>
    </dgm:pt>
    <dgm:pt modelId="{D28F096F-020E-46E8-B191-18CA678C1757}" type="pres">
      <dgm:prSet presAssocID="{38B78BAC-B5B8-4888-9A2F-63442CB8A030}" presName="LevelTwoTextNode" presStyleLbl="node4" presStyleIdx="7" presStyleCnt="11" custScaleX="249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6E0CB8-42FF-400C-9CAF-F4627CB74CE1}" type="pres">
      <dgm:prSet presAssocID="{38B78BAC-B5B8-4888-9A2F-63442CB8A030}" presName="level3hierChild" presStyleCnt="0"/>
      <dgm:spPr/>
    </dgm:pt>
    <dgm:pt modelId="{6CC1E0AF-9B37-4948-B471-A56CECAE57AD}" type="pres">
      <dgm:prSet presAssocID="{354B3AC1-2BEF-41B6-988B-2D431FFB3AB4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5681C1B1-FE46-4EA7-844F-4DDCFC1BB9DB}" type="pres">
      <dgm:prSet presAssocID="{354B3AC1-2BEF-41B6-988B-2D431FFB3AB4}" presName="connTx" presStyleLbl="parChTrans1D3" presStyleIdx="3" presStyleCnt="4"/>
      <dgm:spPr/>
      <dgm:t>
        <a:bodyPr/>
        <a:lstStyle/>
        <a:p>
          <a:endParaRPr lang="en-US"/>
        </a:p>
      </dgm:t>
    </dgm:pt>
    <dgm:pt modelId="{403698EC-EC89-4CAB-8370-D7531395F2E3}" type="pres">
      <dgm:prSet presAssocID="{66E37F70-BD19-452C-82A9-33DE1125F259}" presName="root2" presStyleCnt="0"/>
      <dgm:spPr/>
    </dgm:pt>
    <dgm:pt modelId="{CFB1BE60-7211-44C0-B94A-FFD7D56619B8}" type="pres">
      <dgm:prSet presAssocID="{66E37F70-BD19-452C-82A9-33DE1125F259}" presName="LevelTwoTextNode" presStyleLbl="node3" presStyleIdx="3" presStyleCnt="4" custScaleY="1817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6E7A80-2915-45CB-A903-56CCD557E818}" type="pres">
      <dgm:prSet presAssocID="{66E37F70-BD19-452C-82A9-33DE1125F259}" presName="level3hierChild" presStyleCnt="0"/>
      <dgm:spPr/>
    </dgm:pt>
    <dgm:pt modelId="{DBDD9EC4-B8D7-435D-A58B-F95C174A39F5}" type="pres">
      <dgm:prSet presAssocID="{FE4485FA-F1DE-4573-B8D1-0B9891E857B5}" presName="conn2-1" presStyleLbl="parChTrans1D4" presStyleIdx="8" presStyleCnt="11"/>
      <dgm:spPr/>
      <dgm:t>
        <a:bodyPr/>
        <a:lstStyle/>
        <a:p>
          <a:endParaRPr lang="en-US"/>
        </a:p>
      </dgm:t>
    </dgm:pt>
    <dgm:pt modelId="{EB43E287-9E58-450D-8BA1-82FBC3780692}" type="pres">
      <dgm:prSet presAssocID="{FE4485FA-F1DE-4573-B8D1-0B9891E857B5}" presName="connTx" presStyleLbl="parChTrans1D4" presStyleIdx="8" presStyleCnt="11"/>
      <dgm:spPr/>
      <dgm:t>
        <a:bodyPr/>
        <a:lstStyle/>
        <a:p>
          <a:endParaRPr lang="en-US"/>
        </a:p>
      </dgm:t>
    </dgm:pt>
    <dgm:pt modelId="{B02AC4B8-3BD6-46F8-AD5F-087BEE4B54A2}" type="pres">
      <dgm:prSet presAssocID="{D62E185A-FC9E-45DE-9FEC-8DD0B7528531}" presName="root2" presStyleCnt="0"/>
      <dgm:spPr/>
    </dgm:pt>
    <dgm:pt modelId="{DBED7070-4716-47BD-ABAB-70E9D4E2668B}" type="pres">
      <dgm:prSet presAssocID="{D62E185A-FC9E-45DE-9FEC-8DD0B7528531}" presName="LevelTwoTextNode" presStyleLbl="node4" presStyleIdx="8" presStyleCnt="11" custScaleX="2379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90FBC-14BD-4F93-A1B2-D39D0A9A046B}" type="pres">
      <dgm:prSet presAssocID="{D62E185A-FC9E-45DE-9FEC-8DD0B7528531}" presName="level3hierChild" presStyleCnt="0"/>
      <dgm:spPr/>
    </dgm:pt>
    <dgm:pt modelId="{3F058080-65C8-4BF2-9722-090A5CB424D3}" type="pres">
      <dgm:prSet presAssocID="{2D7142CF-42EE-4298-92E7-4A16F274298F}" presName="conn2-1" presStyleLbl="parChTrans1D4" presStyleIdx="9" presStyleCnt="11"/>
      <dgm:spPr/>
      <dgm:t>
        <a:bodyPr/>
        <a:lstStyle/>
        <a:p>
          <a:endParaRPr lang="en-US"/>
        </a:p>
      </dgm:t>
    </dgm:pt>
    <dgm:pt modelId="{B36E172A-1AB6-4BD6-8ACD-CB7CD6C00FC7}" type="pres">
      <dgm:prSet presAssocID="{2D7142CF-42EE-4298-92E7-4A16F274298F}" presName="connTx" presStyleLbl="parChTrans1D4" presStyleIdx="9" presStyleCnt="11"/>
      <dgm:spPr/>
      <dgm:t>
        <a:bodyPr/>
        <a:lstStyle/>
        <a:p>
          <a:endParaRPr lang="en-US"/>
        </a:p>
      </dgm:t>
    </dgm:pt>
    <dgm:pt modelId="{0BE1CBB3-2485-4B11-A2C8-A78AE3FEEEF6}" type="pres">
      <dgm:prSet presAssocID="{105B20A3-A63D-4B9C-B79A-03BC9C3F1584}" presName="root2" presStyleCnt="0"/>
      <dgm:spPr/>
    </dgm:pt>
    <dgm:pt modelId="{FD1EAD7B-E5EF-43A3-B25F-3629D68FE692}" type="pres">
      <dgm:prSet presAssocID="{105B20A3-A63D-4B9C-B79A-03BC9C3F1584}" presName="LevelTwoTextNode" presStyleLbl="node4" presStyleIdx="9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D7625E-77DB-4B01-8D1B-D25FC0D01214}" type="pres">
      <dgm:prSet presAssocID="{105B20A3-A63D-4B9C-B79A-03BC9C3F1584}" presName="level3hierChild" presStyleCnt="0"/>
      <dgm:spPr/>
    </dgm:pt>
    <dgm:pt modelId="{757B6A5C-0964-47D1-9F35-164797209850}" type="pres">
      <dgm:prSet presAssocID="{D0D31464-CBB6-4298-9557-E9517F54A62B}" presName="conn2-1" presStyleLbl="parChTrans1D4" presStyleIdx="10" presStyleCnt="11"/>
      <dgm:spPr/>
      <dgm:t>
        <a:bodyPr/>
        <a:lstStyle/>
        <a:p>
          <a:endParaRPr lang="en-US"/>
        </a:p>
      </dgm:t>
    </dgm:pt>
    <dgm:pt modelId="{3A1DA905-1A1A-4F6D-BC19-3777DACC42A1}" type="pres">
      <dgm:prSet presAssocID="{D0D31464-CBB6-4298-9557-E9517F54A62B}" presName="connTx" presStyleLbl="parChTrans1D4" presStyleIdx="10" presStyleCnt="11"/>
      <dgm:spPr/>
      <dgm:t>
        <a:bodyPr/>
        <a:lstStyle/>
        <a:p>
          <a:endParaRPr lang="en-US"/>
        </a:p>
      </dgm:t>
    </dgm:pt>
    <dgm:pt modelId="{061582B6-F2FA-4B90-AC7E-0EDEE116A97D}" type="pres">
      <dgm:prSet presAssocID="{1528A6B9-95BE-4C58-8CEB-8F636FD6860C}" presName="root2" presStyleCnt="0"/>
      <dgm:spPr/>
    </dgm:pt>
    <dgm:pt modelId="{19DA980B-2C25-48EB-9A95-E66030145A30}" type="pres">
      <dgm:prSet presAssocID="{1528A6B9-95BE-4C58-8CEB-8F636FD6860C}" presName="LevelTwoTextNode" presStyleLbl="node4" presStyleIdx="10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B08205-F01D-4104-847B-E083D2E6BA6E}" type="pres">
      <dgm:prSet presAssocID="{1528A6B9-95BE-4C58-8CEB-8F636FD6860C}" presName="level3hierChild" presStyleCnt="0"/>
      <dgm:spPr/>
    </dgm:pt>
  </dgm:ptLst>
  <dgm:cxnLst>
    <dgm:cxn modelId="{F10DFD4C-ABD6-4CC6-A467-2844A902F80E}" type="presOf" srcId="{7DD92EAB-0B6A-497B-8F71-99C6486A400D}" destId="{0FCECF3C-9646-418E-9602-1EC96B3EFAA1}" srcOrd="0" destOrd="0" presId="urn:microsoft.com/office/officeart/2008/layout/HorizontalMultiLevelHierarchy"/>
    <dgm:cxn modelId="{D9823ECA-1429-44FD-9400-9AB33ABF00E4}" type="presOf" srcId="{7FB6EBC9-F420-4FFE-A7CB-FA16D5CDF304}" destId="{395B0FBE-9418-4BE5-AC6A-65CF5D71820E}" srcOrd="1" destOrd="0" presId="urn:microsoft.com/office/officeart/2008/layout/HorizontalMultiLevelHierarchy"/>
    <dgm:cxn modelId="{136ED71C-7CC9-4E7B-94AA-0360D8558F26}" type="presOf" srcId="{4A463FC7-CBC2-48F1-9CC7-49C51C871340}" destId="{DB795CEA-D81E-45DC-8528-F2EE394C9D72}" srcOrd="0" destOrd="0" presId="urn:microsoft.com/office/officeart/2008/layout/HorizontalMultiLevelHierarchy"/>
    <dgm:cxn modelId="{4A8431C3-3465-41D4-983A-8FCF39E060CB}" srcId="{132711F7-8848-4453-8CCA-6ECFAA4220C5}" destId="{CD40AC17-DCB9-4F6F-B021-940DF98BE3DE}" srcOrd="0" destOrd="0" parTransId="{7DD92EAB-0B6A-497B-8F71-99C6486A400D}" sibTransId="{C4775C4C-782D-4A33-A6E3-F26B2058DBE8}"/>
    <dgm:cxn modelId="{D8BD4DA3-1A55-4D3E-89A0-1361D68DAC48}" type="presOf" srcId="{B1151CEA-1A0B-4362-9368-B516491D1A21}" destId="{94FB6221-C7CE-4AA6-901F-B02FF3892E3D}" srcOrd="1" destOrd="0" presId="urn:microsoft.com/office/officeart/2008/layout/HorizontalMultiLevelHierarchy"/>
    <dgm:cxn modelId="{022429C5-056F-48DF-8CE2-EBD8A6FED961}" type="presOf" srcId="{BD24A223-1EE3-4CEB-AFEE-8282A372F92B}" destId="{698FC10F-4B46-47A0-8382-8EFF6ED26555}" srcOrd="1" destOrd="0" presId="urn:microsoft.com/office/officeart/2008/layout/HorizontalMultiLevelHierarchy"/>
    <dgm:cxn modelId="{0480D166-9569-42EC-9C2C-2140CA8BDC7B}" type="presOf" srcId="{DFE3F5B7-8F4E-4552-827F-25B9BB348AB7}" destId="{CFD12D89-649A-4172-B85F-3C9EDA4ECA97}" srcOrd="0" destOrd="0" presId="urn:microsoft.com/office/officeart/2008/layout/HorizontalMultiLevelHierarchy"/>
    <dgm:cxn modelId="{41A83B07-8625-4ECD-8393-8712FB82BB04}" srcId="{0EF25B0E-FA04-4D76-A2BA-D9D23B90FF12}" destId="{8434EF00-D845-42AA-8664-265398E8E1F0}" srcOrd="0" destOrd="0" parTransId="{4431DB33-AE92-4876-B41C-84AF52BD7DD2}" sibTransId="{ADBD9DB4-4142-4424-BEA3-EACBB9B718A3}"/>
    <dgm:cxn modelId="{B030F4A6-8E49-41F6-A027-2C41C8CE3F2B}" srcId="{0A0641F3-59FC-4F5B-9D3F-FEC5CE31BB6B}" destId="{19632C44-B927-4FA2-B6EB-908A8483E21B}" srcOrd="2" destOrd="0" parTransId="{AC99EA71-D360-42E9-B629-23C7455CCA04}" sibTransId="{78114EC4-3534-4DE7-BA87-CBF28FA4538A}"/>
    <dgm:cxn modelId="{2E50EE2A-B1D5-48A0-AD36-B42DE91F95FC}" srcId="{132711F7-8848-4453-8CCA-6ECFAA4220C5}" destId="{66E37F70-BD19-452C-82A9-33DE1125F259}" srcOrd="1" destOrd="0" parTransId="{354B3AC1-2BEF-41B6-988B-2D431FFB3AB4}" sibTransId="{6A6B5D57-0F69-4171-B6B5-43A785D6F327}"/>
    <dgm:cxn modelId="{3BD0D699-13BB-4729-ACD1-F3510047930C}" srcId="{66E37F70-BD19-452C-82A9-33DE1125F259}" destId="{1528A6B9-95BE-4C58-8CEB-8F636FD6860C}" srcOrd="2" destOrd="0" parTransId="{D0D31464-CBB6-4298-9557-E9517F54A62B}" sibTransId="{A00B8B5D-54C6-4D28-AF59-6C9940CDFEDB}"/>
    <dgm:cxn modelId="{539781D7-B86C-4166-8F99-6827817C5AD4}" type="presOf" srcId="{938C1189-2A19-4190-AF0A-3D033C262937}" destId="{59CD1B34-9CEC-41ED-8EBA-D0318BDE1FFA}" srcOrd="0" destOrd="0" presId="urn:microsoft.com/office/officeart/2008/layout/HorizontalMultiLevelHierarchy"/>
    <dgm:cxn modelId="{D0112171-E273-4349-9EAD-85DF9ECE8F9F}" type="presOf" srcId="{38F468C2-E9E6-4D9F-A2FC-8FF4064760E5}" destId="{66CF13D5-DE6A-435B-8ECA-C4112E5E0264}" srcOrd="0" destOrd="0" presId="urn:microsoft.com/office/officeart/2008/layout/HorizontalMultiLevelHierarchy"/>
    <dgm:cxn modelId="{708E2C20-2E31-46D2-BDF9-D0D68CD28EAD}" type="presOf" srcId="{FE4485FA-F1DE-4573-B8D1-0B9891E857B5}" destId="{EB43E287-9E58-450D-8BA1-82FBC3780692}" srcOrd="1" destOrd="0" presId="urn:microsoft.com/office/officeart/2008/layout/HorizontalMultiLevelHierarchy"/>
    <dgm:cxn modelId="{01FFEAFB-FB53-4649-B4F2-D247EFFAE6C1}" srcId="{0A0641F3-59FC-4F5B-9D3F-FEC5CE31BB6B}" destId="{84CF1500-9D79-473A-9C2D-ACDE92F4E960}" srcOrd="0" destOrd="0" parTransId="{7FB6EBC9-F420-4FFE-A7CB-FA16D5CDF304}" sibTransId="{DA3A12C6-540B-4C74-9718-DCD1D5610E6C}"/>
    <dgm:cxn modelId="{D20231FF-2A8E-47F2-B456-732ED624960B}" type="presOf" srcId="{354B3AC1-2BEF-41B6-988B-2D431FFB3AB4}" destId="{6CC1E0AF-9B37-4948-B471-A56CECAE57AD}" srcOrd="0" destOrd="0" presId="urn:microsoft.com/office/officeart/2008/layout/HorizontalMultiLevelHierarchy"/>
    <dgm:cxn modelId="{B1A0E25C-1175-4A53-9E76-84F3B8D3E215}" type="presOf" srcId="{2D7142CF-42EE-4298-92E7-4A16F274298F}" destId="{3F058080-65C8-4BF2-9722-090A5CB424D3}" srcOrd="0" destOrd="0" presId="urn:microsoft.com/office/officeart/2008/layout/HorizontalMultiLevelHierarchy"/>
    <dgm:cxn modelId="{6464BCAE-84A9-4BDC-932E-8CF4765E478A}" srcId="{CD40AC17-DCB9-4F6F-B021-940DF98BE3DE}" destId="{38B78BAC-B5B8-4888-9A2F-63442CB8A030}" srcOrd="2" destOrd="0" parTransId="{13CB0C7C-ABD5-4306-8E2C-415763E92C13}" sibTransId="{63AC6A95-F5A2-4932-A792-96A0A92E9825}"/>
    <dgm:cxn modelId="{E2D9AFFE-D735-4499-9AD1-BAB42322977B}" type="presOf" srcId="{E891752C-2003-47BF-93A4-BEABD2F60B24}" destId="{03AA5A3A-00C6-4A61-98EB-3862EB8AAF53}" srcOrd="0" destOrd="0" presId="urn:microsoft.com/office/officeart/2008/layout/HorizontalMultiLevelHierarchy"/>
    <dgm:cxn modelId="{2A1A2D26-9D60-48F8-9908-D69A3CF40985}" type="presOf" srcId="{7DD92EAB-0B6A-497B-8F71-99C6486A400D}" destId="{F6EE1B99-8D4F-48B3-957E-53B2FDA02387}" srcOrd="1" destOrd="0" presId="urn:microsoft.com/office/officeart/2008/layout/HorizontalMultiLevelHierarchy"/>
    <dgm:cxn modelId="{55FF79EF-A1C4-4BFD-B34E-C8E7E544AE80}" srcId="{122103FD-6DE4-46DC-B524-D462EF1B8C3D}" destId="{132711F7-8848-4453-8CCA-6ECFAA4220C5}" srcOrd="1" destOrd="0" parTransId="{B1151CEA-1A0B-4362-9368-B516491D1A21}" sibTransId="{FDD2FDF2-844F-4897-879C-D8CEFF2341D3}"/>
    <dgm:cxn modelId="{078BC8A9-3149-446C-8361-93D918678009}" srcId="{122103FD-6DE4-46DC-B524-D462EF1B8C3D}" destId="{E13F966F-228A-4D83-98BE-BBFB9E421655}" srcOrd="0" destOrd="0" parTransId="{E891752C-2003-47BF-93A4-BEABD2F60B24}" sibTransId="{680ED297-BAD3-4340-897A-73F2D8FF7A2B}"/>
    <dgm:cxn modelId="{570C2867-309D-4575-8758-E47563BA382E}" type="presOf" srcId="{4A463FC7-CBC2-48F1-9CC7-49C51C871340}" destId="{38D7BC43-AFD6-4CC1-9BE7-8B299433D25F}" srcOrd="1" destOrd="0" presId="urn:microsoft.com/office/officeart/2008/layout/HorizontalMultiLevelHierarchy"/>
    <dgm:cxn modelId="{BFD4F2E7-0D1A-4752-BC00-223451F02D82}" type="presOf" srcId="{19632C44-B927-4FA2-B6EB-908A8483E21B}" destId="{5F738D1E-5A60-42FB-8212-0F480261B18F}" srcOrd="0" destOrd="0" presId="urn:microsoft.com/office/officeart/2008/layout/HorizontalMultiLevelHierarchy"/>
    <dgm:cxn modelId="{893570DA-B1A5-4049-87E9-B094F17189CC}" type="presOf" srcId="{87D91A33-A4A3-43D6-B003-F376BFF0C7F2}" destId="{44BD2BC5-65F9-4CB0-83F2-3B97132D5C63}" srcOrd="1" destOrd="0" presId="urn:microsoft.com/office/officeart/2008/layout/HorizontalMultiLevelHierarchy"/>
    <dgm:cxn modelId="{5B6DE8B5-5B4E-4256-A72C-D132C699E94E}" type="presOf" srcId="{8434EF00-D845-42AA-8664-265398E8E1F0}" destId="{9244172E-B2C7-468C-83A8-66027479D80A}" srcOrd="0" destOrd="0" presId="urn:microsoft.com/office/officeart/2008/layout/HorizontalMultiLevelHierarchy"/>
    <dgm:cxn modelId="{EFE8D718-3726-46B8-B6F6-6167E8FCDC87}" srcId="{CD40AC17-DCB9-4F6F-B021-940DF98BE3DE}" destId="{DCF6A71C-D2BB-4827-A2D0-ECB8695EEC6B}" srcOrd="1" destOrd="0" parTransId="{4A463FC7-CBC2-48F1-9CC7-49C51C871340}" sibTransId="{6B94908B-494E-443A-B344-B5C353437B55}"/>
    <dgm:cxn modelId="{75F543FC-F9C3-46D4-8B31-DF75DDBB2ED4}" type="presOf" srcId="{122103FD-6DE4-46DC-B524-D462EF1B8C3D}" destId="{746EB797-1877-4037-B345-1F6EB5E386E6}" srcOrd="0" destOrd="0" presId="urn:microsoft.com/office/officeart/2008/layout/HorizontalMultiLevelHierarchy"/>
    <dgm:cxn modelId="{3D85B687-A79B-42E5-B6F2-F10984A3F189}" type="presOf" srcId="{5969E5CD-933E-47E7-BFE1-4423238EE96D}" destId="{6ED93E2B-B66C-4352-9777-E3D730E271C7}" srcOrd="1" destOrd="0" presId="urn:microsoft.com/office/officeart/2008/layout/HorizontalMultiLevelHierarchy"/>
    <dgm:cxn modelId="{1B563E17-D775-4C55-A164-F6297F96E447}" type="presOf" srcId="{105B20A3-A63D-4B9C-B79A-03BC9C3F1584}" destId="{FD1EAD7B-E5EF-43A3-B25F-3629D68FE692}" srcOrd="0" destOrd="0" presId="urn:microsoft.com/office/officeart/2008/layout/HorizontalMultiLevelHierarchy"/>
    <dgm:cxn modelId="{232B08C5-E6BF-46A9-88E3-8FF3F1D90C8A}" type="presOf" srcId="{E13F966F-228A-4D83-98BE-BBFB9E421655}" destId="{D9BDECD3-0AA0-4E73-B31B-742F27629CF8}" srcOrd="0" destOrd="0" presId="urn:microsoft.com/office/officeart/2008/layout/HorizontalMultiLevelHierarchy"/>
    <dgm:cxn modelId="{EE4FCEBC-A095-427B-BE04-9CDC0E4A22CD}" srcId="{E13F966F-228A-4D83-98BE-BBFB9E421655}" destId="{0EF25B0E-FA04-4D76-A2BA-D9D23B90FF12}" srcOrd="0" destOrd="0" parTransId="{38F468C2-E9E6-4D9F-A2FC-8FF4064760E5}" sibTransId="{30C6BDD5-E247-44AF-BE25-D1508CA36971}"/>
    <dgm:cxn modelId="{6126F76E-6958-42CD-ACE2-5127F01CDB0E}" srcId="{66E37F70-BD19-452C-82A9-33DE1125F259}" destId="{D62E185A-FC9E-45DE-9FEC-8DD0B7528531}" srcOrd="0" destOrd="0" parTransId="{FE4485FA-F1DE-4573-B8D1-0B9891E857B5}" sibTransId="{B57D376E-DB42-4E79-B825-10E6015D2668}"/>
    <dgm:cxn modelId="{67A0D161-FEA7-49C4-8A37-1E9DD377F9A7}" type="presOf" srcId="{38B78BAC-B5B8-4888-9A2F-63442CB8A030}" destId="{D28F096F-020E-46E8-B191-18CA678C1757}" srcOrd="0" destOrd="0" presId="urn:microsoft.com/office/officeart/2008/layout/HorizontalMultiLevelHierarchy"/>
    <dgm:cxn modelId="{68BEEE6E-B32F-4021-A7F8-3E82C01D1A98}" type="presOf" srcId="{0A0641F3-59FC-4F5B-9D3F-FEC5CE31BB6B}" destId="{AB3E9D07-49FE-40B9-AAC6-3054CB65689D}" srcOrd="0" destOrd="0" presId="urn:microsoft.com/office/officeart/2008/layout/HorizontalMultiLevelHierarchy"/>
    <dgm:cxn modelId="{FD2B1AE4-A441-411B-8BD6-80860358AEE5}" srcId="{66E37F70-BD19-452C-82A9-33DE1125F259}" destId="{105B20A3-A63D-4B9C-B79A-03BC9C3F1584}" srcOrd="1" destOrd="0" parTransId="{2D7142CF-42EE-4298-92E7-4A16F274298F}" sibTransId="{BFCB66CC-A114-4189-BFC7-33539920B124}"/>
    <dgm:cxn modelId="{87C7AE43-4118-45B0-A86B-A8F669DBA35A}" type="presOf" srcId="{E891752C-2003-47BF-93A4-BEABD2F60B24}" destId="{C1BA079E-5B60-4665-B394-401FD5F0B2D6}" srcOrd="1" destOrd="0" presId="urn:microsoft.com/office/officeart/2008/layout/HorizontalMultiLevelHierarchy"/>
    <dgm:cxn modelId="{535EF9C7-A822-42DA-A83B-15234A5E95D3}" type="presOf" srcId="{938C1189-2A19-4190-AF0A-3D033C262937}" destId="{BADCFECF-E875-4B95-B449-58EF8982B439}" srcOrd="1" destOrd="0" presId="urn:microsoft.com/office/officeart/2008/layout/HorizontalMultiLevelHierarchy"/>
    <dgm:cxn modelId="{4E34AFA2-9CDF-4810-B6D1-5592A8E7E2E4}" type="presOf" srcId="{4431DB33-AE92-4876-B41C-84AF52BD7DD2}" destId="{7C6AE272-8809-448E-B0F8-BE7054BDD71E}" srcOrd="1" destOrd="0" presId="urn:microsoft.com/office/officeart/2008/layout/HorizontalMultiLevelHierarchy"/>
    <dgm:cxn modelId="{8D66B432-3A89-40A1-9F28-5E66797B852C}" srcId="{0A0641F3-59FC-4F5B-9D3F-FEC5CE31BB6B}" destId="{660298AC-E488-449E-91EB-3FD27A35D197}" srcOrd="1" destOrd="0" parTransId="{938C1189-2A19-4190-AF0A-3D033C262937}" sibTransId="{D0A3DCDA-18A2-4344-A550-391476B3F94B}"/>
    <dgm:cxn modelId="{E71BD328-481A-477C-910E-FFD81E72EF91}" type="presOf" srcId="{7FB6EBC9-F420-4FFE-A7CB-FA16D5CDF304}" destId="{70F0DCE2-3D54-4133-90A6-C7BE1E00CABB}" srcOrd="0" destOrd="0" presId="urn:microsoft.com/office/officeart/2008/layout/HorizontalMultiLevelHierarchy"/>
    <dgm:cxn modelId="{4A17F9E6-CF32-42B2-A454-E02576D509A0}" type="presOf" srcId="{FB66E6B6-FF77-41A7-B4AE-38D4BB0A4BBC}" destId="{97733F46-B34A-49D0-8DD6-873684723619}" srcOrd="0" destOrd="0" presId="urn:microsoft.com/office/officeart/2008/layout/HorizontalMultiLevelHierarchy"/>
    <dgm:cxn modelId="{20EF26C7-CF24-4D2A-81B6-70123FE0CF20}" type="presOf" srcId="{AC99EA71-D360-42E9-B629-23C7455CCA04}" destId="{1064B8D8-5E91-4446-92B9-A6E0B509E568}" srcOrd="1" destOrd="0" presId="urn:microsoft.com/office/officeart/2008/layout/HorizontalMultiLevelHierarchy"/>
    <dgm:cxn modelId="{8A5D3112-8758-4AD2-AAF9-F46EBAE68360}" type="presOf" srcId="{D0D31464-CBB6-4298-9557-E9517F54A62B}" destId="{3A1DA905-1A1A-4F6D-BC19-3777DACC42A1}" srcOrd="1" destOrd="0" presId="urn:microsoft.com/office/officeart/2008/layout/HorizontalMultiLevelHierarchy"/>
    <dgm:cxn modelId="{A864DEA3-07FF-4AB4-9209-6261FBCA4096}" type="presOf" srcId="{354B3AC1-2BEF-41B6-988B-2D431FFB3AB4}" destId="{5681C1B1-FE46-4EA7-844F-4DDCFC1BB9DB}" srcOrd="1" destOrd="0" presId="urn:microsoft.com/office/officeart/2008/layout/HorizontalMultiLevelHierarchy"/>
    <dgm:cxn modelId="{5CC86864-1BDB-4DE6-A574-9B31548860F9}" type="presOf" srcId="{FE4485FA-F1DE-4573-B8D1-0B9891E857B5}" destId="{DBDD9EC4-B8D7-435D-A58B-F95C174A39F5}" srcOrd="0" destOrd="0" presId="urn:microsoft.com/office/officeart/2008/layout/HorizontalMultiLevelHierarchy"/>
    <dgm:cxn modelId="{33049294-59FF-4EBA-8700-2A231C456E21}" srcId="{FB66E6B6-FF77-41A7-B4AE-38D4BB0A4BBC}" destId="{122103FD-6DE4-46DC-B524-D462EF1B8C3D}" srcOrd="0" destOrd="0" parTransId="{833B0116-A107-45B8-9872-656F92A1557C}" sibTransId="{6DB5CB7F-8D63-49FE-8D70-81DB477650E8}"/>
    <dgm:cxn modelId="{E6FF5673-0D03-423B-A234-58EF88E03E44}" type="presOf" srcId="{D0D31464-CBB6-4298-9557-E9517F54A62B}" destId="{757B6A5C-0964-47D1-9F35-164797209850}" srcOrd="0" destOrd="0" presId="urn:microsoft.com/office/officeart/2008/layout/HorizontalMultiLevelHierarchy"/>
    <dgm:cxn modelId="{69639271-A06E-456D-A53A-727B0E52277A}" type="presOf" srcId="{1528A6B9-95BE-4C58-8CEB-8F636FD6860C}" destId="{19DA980B-2C25-48EB-9A95-E66030145A30}" srcOrd="0" destOrd="0" presId="urn:microsoft.com/office/officeart/2008/layout/HorizontalMultiLevelHierarchy"/>
    <dgm:cxn modelId="{4F8D2810-0DD0-4DD0-A1C5-DE65F87ABBDD}" type="presOf" srcId="{B1151CEA-1A0B-4362-9368-B516491D1A21}" destId="{26D99419-168C-41C2-9E99-7EDB815B8C21}" srcOrd="0" destOrd="0" presId="urn:microsoft.com/office/officeart/2008/layout/HorizontalMultiLevelHierarchy"/>
    <dgm:cxn modelId="{AE25BBA2-7EE3-4A1A-A8D4-40D53B7A0C25}" type="presOf" srcId="{BD24A223-1EE3-4CEB-AFEE-8282A372F92B}" destId="{8B5B0E59-ADDB-4413-B618-2565B73D927C}" srcOrd="0" destOrd="0" presId="urn:microsoft.com/office/officeart/2008/layout/HorizontalMultiLevelHierarchy"/>
    <dgm:cxn modelId="{7B39C559-C857-4B9A-A11D-4676E7C92338}" type="presOf" srcId="{84CF1500-9D79-473A-9C2D-ACDE92F4E960}" destId="{11BF21CD-3BDD-4539-8AC2-35E498B86843}" srcOrd="0" destOrd="0" presId="urn:microsoft.com/office/officeart/2008/layout/HorizontalMultiLevelHierarchy"/>
    <dgm:cxn modelId="{4C54097D-CBAB-4EEE-B01B-4FD50C6E6C9B}" srcId="{CD40AC17-DCB9-4F6F-B021-940DF98BE3DE}" destId="{DFE3F5B7-8F4E-4552-827F-25B9BB348AB7}" srcOrd="0" destOrd="0" parTransId="{87D91A33-A4A3-43D6-B003-F376BFF0C7F2}" sibTransId="{226C2401-C8A4-4827-9C79-389D1C1D911C}"/>
    <dgm:cxn modelId="{F385919E-6560-4668-8573-C66763204173}" type="presOf" srcId="{2D7142CF-42EE-4298-92E7-4A16F274298F}" destId="{B36E172A-1AB6-4BD6-8ACD-CB7CD6C00FC7}" srcOrd="1" destOrd="0" presId="urn:microsoft.com/office/officeart/2008/layout/HorizontalMultiLevelHierarchy"/>
    <dgm:cxn modelId="{868D50D3-BB12-4401-BFEB-FEC1F977D291}" srcId="{0EF25B0E-FA04-4D76-A2BA-D9D23B90FF12}" destId="{60F93C7E-DF0B-49AC-842C-AFB07A5D5EDA}" srcOrd="1" destOrd="0" parTransId="{BD24A223-1EE3-4CEB-AFEE-8282A372F92B}" sibTransId="{08DCEAC9-A71A-4DC3-89E2-0AB752A97654}"/>
    <dgm:cxn modelId="{57574B7E-8135-4DFD-BCD0-355FFC3F0DC2}" type="presOf" srcId="{60F93C7E-DF0B-49AC-842C-AFB07A5D5EDA}" destId="{BA5D024E-AF28-4E7D-8D71-6AA886DC073D}" srcOrd="0" destOrd="0" presId="urn:microsoft.com/office/officeart/2008/layout/HorizontalMultiLevelHierarchy"/>
    <dgm:cxn modelId="{34279017-B6BF-4F5F-B0FB-CA54C6E08774}" type="presOf" srcId="{0EF25B0E-FA04-4D76-A2BA-D9D23B90FF12}" destId="{73764224-F89C-43A7-8BB5-D19FBE1F3DA8}" srcOrd="0" destOrd="0" presId="urn:microsoft.com/office/officeart/2008/layout/HorizontalMultiLevelHierarchy"/>
    <dgm:cxn modelId="{65914B2D-7F38-4449-A899-D6AF14C4F15A}" type="presOf" srcId="{4431DB33-AE92-4876-B41C-84AF52BD7DD2}" destId="{5A73E7C6-541E-4001-94A1-FBFEDDE11202}" srcOrd="0" destOrd="0" presId="urn:microsoft.com/office/officeart/2008/layout/HorizontalMultiLevelHierarchy"/>
    <dgm:cxn modelId="{E6C3508E-B2F7-4341-9935-0A0FDEB63DFA}" type="presOf" srcId="{CD40AC17-DCB9-4F6F-B021-940DF98BE3DE}" destId="{5C64BAE1-8DE5-49A1-8B18-5B424A12428D}" srcOrd="0" destOrd="0" presId="urn:microsoft.com/office/officeart/2008/layout/HorizontalMultiLevelHierarchy"/>
    <dgm:cxn modelId="{F191DC5C-023B-43ED-8E34-E8B39FC17510}" srcId="{E13F966F-228A-4D83-98BE-BBFB9E421655}" destId="{0A0641F3-59FC-4F5B-9D3F-FEC5CE31BB6B}" srcOrd="1" destOrd="0" parTransId="{5969E5CD-933E-47E7-BFE1-4423238EE96D}" sibTransId="{ADAD948A-85BA-40AB-B8BA-32FF99841DBF}"/>
    <dgm:cxn modelId="{D599D3D7-D8D1-413E-A283-58E813A020EC}" type="presOf" srcId="{DCF6A71C-D2BB-4827-A2D0-ECB8695EEC6B}" destId="{26F62613-4C22-4676-BB28-2E8C3F90769B}" srcOrd="0" destOrd="0" presId="urn:microsoft.com/office/officeart/2008/layout/HorizontalMultiLevelHierarchy"/>
    <dgm:cxn modelId="{C20369F7-D487-4736-A80F-59F41C7BC55F}" type="presOf" srcId="{13CB0C7C-ABD5-4306-8E2C-415763E92C13}" destId="{2FD2B232-3A0D-4141-AA24-2E67D0745733}" srcOrd="1" destOrd="0" presId="urn:microsoft.com/office/officeart/2008/layout/HorizontalMultiLevelHierarchy"/>
    <dgm:cxn modelId="{DA0AD2A2-0909-465B-BEB1-D6B9ECB793B4}" type="presOf" srcId="{87D91A33-A4A3-43D6-B003-F376BFF0C7F2}" destId="{3D60B26E-E99C-4B8F-825C-CC20E092638B}" srcOrd="0" destOrd="0" presId="urn:microsoft.com/office/officeart/2008/layout/HorizontalMultiLevelHierarchy"/>
    <dgm:cxn modelId="{ACF244B4-06D9-488E-82C5-AC89EBC7DC0A}" type="presOf" srcId="{38F468C2-E9E6-4D9F-A2FC-8FF4064760E5}" destId="{D4643B89-8028-468D-9F7C-E9D5CE5BFDC8}" srcOrd="1" destOrd="0" presId="urn:microsoft.com/office/officeart/2008/layout/HorizontalMultiLevelHierarchy"/>
    <dgm:cxn modelId="{EEF5142E-3067-4762-84C2-DEC3F5975C04}" type="presOf" srcId="{66E37F70-BD19-452C-82A9-33DE1125F259}" destId="{CFB1BE60-7211-44C0-B94A-FFD7D56619B8}" srcOrd="0" destOrd="0" presId="urn:microsoft.com/office/officeart/2008/layout/HorizontalMultiLevelHierarchy"/>
    <dgm:cxn modelId="{B766C147-ED20-4433-BB18-2F6D017641D9}" type="presOf" srcId="{AC99EA71-D360-42E9-B629-23C7455CCA04}" destId="{86ED0E06-39FA-4325-9BBF-20430B7C38B2}" srcOrd="0" destOrd="0" presId="urn:microsoft.com/office/officeart/2008/layout/HorizontalMultiLevelHierarchy"/>
    <dgm:cxn modelId="{C61C0D0B-2EBD-4850-8264-FE28E946DF5C}" type="presOf" srcId="{5969E5CD-933E-47E7-BFE1-4423238EE96D}" destId="{EDA71DEA-DF84-4FF1-8741-E86F13D9BFC3}" srcOrd="0" destOrd="0" presId="urn:microsoft.com/office/officeart/2008/layout/HorizontalMultiLevelHierarchy"/>
    <dgm:cxn modelId="{2409B3D8-50DF-4C26-987D-6BC964F287D2}" type="presOf" srcId="{13CB0C7C-ABD5-4306-8E2C-415763E92C13}" destId="{49F32DE5-989D-4D3F-BE3B-7FEACF04E721}" srcOrd="0" destOrd="0" presId="urn:microsoft.com/office/officeart/2008/layout/HorizontalMultiLevelHierarchy"/>
    <dgm:cxn modelId="{891D03D4-0C36-402F-906E-8923A2F30FB0}" type="presOf" srcId="{660298AC-E488-449E-91EB-3FD27A35D197}" destId="{A8B90685-F7AB-436E-BE86-2228E70EDD61}" srcOrd="0" destOrd="0" presId="urn:microsoft.com/office/officeart/2008/layout/HorizontalMultiLevelHierarchy"/>
    <dgm:cxn modelId="{43BC35AF-BE4F-43CB-BEE0-750229D4630B}" type="presOf" srcId="{D62E185A-FC9E-45DE-9FEC-8DD0B7528531}" destId="{DBED7070-4716-47BD-ABAB-70E9D4E2668B}" srcOrd="0" destOrd="0" presId="urn:microsoft.com/office/officeart/2008/layout/HorizontalMultiLevelHierarchy"/>
    <dgm:cxn modelId="{11681017-FCC4-43B8-BD9C-42C26B158B9C}" type="presOf" srcId="{132711F7-8848-4453-8CCA-6ECFAA4220C5}" destId="{5F90FA9B-C0EF-4144-ABBE-7B9F23F97D50}" srcOrd="0" destOrd="0" presId="urn:microsoft.com/office/officeart/2008/layout/HorizontalMultiLevelHierarchy"/>
    <dgm:cxn modelId="{EC52A2AE-6FD7-4B85-83B0-22453BE806A8}" type="presParOf" srcId="{97733F46-B34A-49D0-8DD6-873684723619}" destId="{39E97CBE-D0F0-4603-85BF-8BFCC1A8D8BF}" srcOrd="0" destOrd="0" presId="urn:microsoft.com/office/officeart/2008/layout/HorizontalMultiLevelHierarchy"/>
    <dgm:cxn modelId="{451C90F3-8552-495A-A6B8-D22A592BD879}" type="presParOf" srcId="{39E97CBE-D0F0-4603-85BF-8BFCC1A8D8BF}" destId="{746EB797-1877-4037-B345-1F6EB5E386E6}" srcOrd="0" destOrd="0" presId="urn:microsoft.com/office/officeart/2008/layout/HorizontalMultiLevelHierarchy"/>
    <dgm:cxn modelId="{861C2D8D-5D27-4C80-9B4E-6A53FA9C671D}" type="presParOf" srcId="{39E97CBE-D0F0-4603-85BF-8BFCC1A8D8BF}" destId="{70C2112B-963D-45DB-81EC-CAFB329001A5}" srcOrd="1" destOrd="0" presId="urn:microsoft.com/office/officeart/2008/layout/HorizontalMultiLevelHierarchy"/>
    <dgm:cxn modelId="{6D61FB14-77C8-4B3A-9915-6E3815330A10}" type="presParOf" srcId="{70C2112B-963D-45DB-81EC-CAFB329001A5}" destId="{03AA5A3A-00C6-4A61-98EB-3862EB8AAF53}" srcOrd="0" destOrd="0" presId="urn:microsoft.com/office/officeart/2008/layout/HorizontalMultiLevelHierarchy"/>
    <dgm:cxn modelId="{5EAF057F-EC1D-46EA-A04B-2036E3B27AC7}" type="presParOf" srcId="{03AA5A3A-00C6-4A61-98EB-3862EB8AAF53}" destId="{C1BA079E-5B60-4665-B394-401FD5F0B2D6}" srcOrd="0" destOrd="0" presId="urn:microsoft.com/office/officeart/2008/layout/HorizontalMultiLevelHierarchy"/>
    <dgm:cxn modelId="{448938A0-41CE-4617-BE22-D5D641DB66C6}" type="presParOf" srcId="{70C2112B-963D-45DB-81EC-CAFB329001A5}" destId="{682D5986-CFB8-44CE-9911-184EC87549B4}" srcOrd="1" destOrd="0" presId="urn:microsoft.com/office/officeart/2008/layout/HorizontalMultiLevelHierarchy"/>
    <dgm:cxn modelId="{A97C5DB7-3CC1-41DC-B5C2-AF7B3AB9C3C8}" type="presParOf" srcId="{682D5986-CFB8-44CE-9911-184EC87549B4}" destId="{D9BDECD3-0AA0-4E73-B31B-742F27629CF8}" srcOrd="0" destOrd="0" presId="urn:microsoft.com/office/officeart/2008/layout/HorizontalMultiLevelHierarchy"/>
    <dgm:cxn modelId="{CFD9872D-0166-4347-94D2-F3A0E8C47539}" type="presParOf" srcId="{682D5986-CFB8-44CE-9911-184EC87549B4}" destId="{C8C09BFA-F042-480D-8C70-1A9C15A2C555}" srcOrd="1" destOrd="0" presId="urn:microsoft.com/office/officeart/2008/layout/HorizontalMultiLevelHierarchy"/>
    <dgm:cxn modelId="{77CAA913-E078-4290-AE38-1CF4265D44CC}" type="presParOf" srcId="{C8C09BFA-F042-480D-8C70-1A9C15A2C555}" destId="{66CF13D5-DE6A-435B-8ECA-C4112E5E0264}" srcOrd="0" destOrd="0" presId="urn:microsoft.com/office/officeart/2008/layout/HorizontalMultiLevelHierarchy"/>
    <dgm:cxn modelId="{E1D11677-73DB-4C0F-BE97-61225728920A}" type="presParOf" srcId="{66CF13D5-DE6A-435B-8ECA-C4112E5E0264}" destId="{D4643B89-8028-468D-9F7C-E9D5CE5BFDC8}" srcOrd="0" destOrd="0" presId="urn:microsoft.com/office/officeart/2008/layout/HorizontalMultiLevelHierarchy"/>
    <dgm:cxn modelId="{5B42A5AA-C131-4D77-B27D-18E414CFF3AE}" type="presParOf" srcId="{C8C09BFA-F042-480D-8C70-1A9C15A2C555}" destId="{BA4A8BA5-0E76-4778-85FE-B3E6877C8FE5}" srcOrd="1" destOrd="0" presId="urn:microsoft.com/office/officeart/2008/layout/HorizontalMultiLevelHierarchy"/>
    <dgm:cxn modelId="{78B68842-79EE-4244-ACA5-829513E5B12F}" type="presParOf" srcId="{BA4A8BA5-0E76-4778-85FE-B3E6877C8FE5}" destId="{73764224-F89C-43A7-8BB5-D19FBE1F3DA8}" srcOrd="0" destOrd="0" presId="urn:microsoft.com/office/officeart/2008/layout/HorizontalMultiLevelHierarchy"/>
    <dgm:cxn modelId="{718B3708-5797-4C40-AEDA-5FF379E6E597}" type="presParOf" srcId="{BA4A8BA5-0E76-4778-85FE-B3E6877C8FE5}" destId="{4148561E-5132-4006-AFBC-43E798F3319B}" srcOrd="1" destOrd="0" presId="urn:microsoft.com/office/officeart/2008/layout/HorizontalMultiLevelHierarchy"/>
    <dgm:cxn modelId="{86F732E1-E385-4AE8-A563-26124727971E}" type="presParOf" srcId="{4148561E-5132-4006-AFBC-43E798F3319B}" destId="{5A73E7C6-541E-4001-94A1-FBFEDDE11202}" srcOrd="0" destOrd="0" presId="urn:microsoft.com/office/officeart/2008/layout/HorizontalMultiLevelHierarchy"/>
    <dgm:cxn modelId="{17180B48-A787-4F4C-9A31-67593FB71719}" type="presParOf" srcId="{5A73E7C6-541E-4001-94A1-FBFEDDE11202}" destId="{7C6AE272-8809-448E-B0F8-BE7054BDD71E}" srcOrd="0" destOrd="0" presId="urn:microsoft.com/office/officeart/2008/layout/HorizontalMultiLevelHierarchy"/>
    <dgm:cxn modelId="{6917A0A3-9D95-48E6-8ACE-A433A2D25E1C}" type="presParOf" srcId="{4148561E-5132-4006-AFBC-43E798F3319B}" destId="{EA0077AD-34D7-4834-BA78-4EC11C595342}" srcOrd="1" destOrd="0" presId="urn:microsoft.com/office/officeart/2008/layout/HorizontalMultiLevelHierarchy"/>
    <dgm:cxn modelId="{ED20125A-E33F-42AE-91A8-92FC56D601BF}" type="presParOf" srcId="{EA0077AD-34D7-4834-BA78-4EC11C595342}" destId="{9244172E-B2C7-468C-83A8-66027479D80A}" srcOrd="0" destOrd="0" presId="urn:microsoft.com/office/officeart/2008/layout/HorizontalMultiLevelHierarchy"/>
    <dgm:cxn modelId="{42860C02-6BCA-452E-9687-7198154D8DEA}" type="presParOf" srcId="{EA0077AD-34D7-4834-BA78-4EC11C595342}" destId="{92A10070-FD1B-439F-A288-7DFFA9BB4430}" srcOrd="1" destOrd="0" presId="urn:microsoft.com/office/officeart/2008/layout/HorizontalMultiLevelHierarchy"/>
    <dgm:cxn modelId="{B50C79EA-25CF-4CF8-86C6-D2F9BCA50A5F}" type="presParOf" srcId="{4148561E-5132-4006-AFBC-43E798F3319B}" destId="{8B5B0E59-ADDB-4413-B618-2565B73D927C}" srcOrd="2" destOrd="0" presId="urn:microsoft.com/office/officeart/2008/layout/HorizontalMultiLevelHierarchy"/>
    <dgm:cxn modelId="{00BA4B6E-CFE8-4B3D-8552-3C4F3CEE5017}" type="presParOf" srcId="{8B5B0E59-ADDB-4413-B618-2565B73D927C}" destId="{698FC10F-4B46-47A0-8382-8EFF6ED26555}" srcOrd="0" destOrd="0" presId="urn:microsoft.com/office/officeart/2008/layout/HorizontalMultiLevelHierarchy"/>
    <dgm:cxn modelId="{0EB1F704-97C6-4C24-82FF-8868677B304F}" type="presParOf" srcId="{4148561E-5132-4006-AFBC-43E798F3319B}" destId="{665C8AEF-8321-43F3-A0BD-2ADC8C119148}" srcOrd="3" destOrd="0" presId="urn:microsoft.com/office/officeart/2008/layout/HorizontalMultiLevelHierarchy"/>
    <dgm:cxn modelId="{19A6E772-79A9-4CAF-85E1-C236C36C5E61}" type="presParOf" srcId="{665C8AEF-8321-43F3-A0BD-2ADC8C119148}" destId="{BA5D024E-AF28-4E7D-8D71-6AA886DC073D}" srcOrd="0" destOrd="0" presId="urn:microsoft.com/office/officeart/2008/layout/HorizontalMultiLevelHierarchy"/>
    <dgm:cxn modelId="{EB32A098-890C-437F-984F-57E58A6497F5}" type="presParOf" srcId="{665C8AEF-8321-43F3-A0BD-2ADC8C119148}" destId="{76A72F7D-5629-4101-9BBB-18D4271AA012}" srcOrd="1" destOrd="0" presId="urn:microsoft.com/office/officeart/2008/layout/HorizontalMultiLevelHierarchy"/>
    <dgm:cxn modelId="{E58FA77B-BE76-4A30-A4AE-3D501FF98D6C}" type="presParOf" srcId="{C8C09BFA-F042-480D-8C70-1A9C15A2C555}" destId="{EDA71DEA-DF84-4FF1-8741-E86F13D9BFC3}" srcOrd="2" destOrd="0" presId="urn:microsoft.com/office/officeart/2008/layout/HorizontalMultiLevelHierarchy"/>
    <dgm:cxn modelId="{73376A95-6876-4963-A429-3A23871F44EF}" type="presParOf" srcId="{EDA71DEA-DF84-4FF1-8741-E86F13D9BFC3}" destId="{6ED93E2B-B66C-4352-9777-E3D730E271C7}" srcOrd="0" destOrd="0" presId="urn:microsoft.com/office/officeart/2008/layout/HorizontalMultiLevelHierarchy"/>
    <dgm:cxn modelId="{18B37340-252F-4283-8A02-8290F97E79AF}" type="presParOf" srcId="{C8C09BFA-F042-480D-8C70-1A9C15A2C555}" destId="{E432959B-59DD-4B90-99BC-35F29BEAE816}" srcOrd="3" destOrd="0" presId="urn:microsoft.com/office/officeart/2008/layout/HorizontalMultiLevelHierarchy"/>
    <dgm:cxn modelId="{A4F19657-936D-4E7F-B118-BC793F249570}" type="presParOf" srcId="{E432959B-59DD-4B90-99BC-35F29BEAE816}" destId="{AB3E9D07-49FE-40B9-AAC6-3054CB65689D}" srcOrd="0" destOrd="0" presId="urn:microsoft.com/office/officeart/2008/layout/HorizontalMultiLevelHierarchy"/>
    <dgm:cxn modelId="{8CA64FBD-E381-4B5D-AA3C-23108C8296D7}" type="presParOf" srcId="{E432959B-59DD-4B90-99BC-35F29BEAE816}" destId="{60877405-8D3F-4E50-9CDF-01CD95926B22}" srcOrd="1" destOrd="0" presId="urn:microsoft.com/office/officeart/2008/layout/HorizontalMultiLevelHierarchy"/>
    <dgm:cxn modelId="{40BAF7A3-8AA5-42BA-8C4F-646A97F5FEE0}" type="presParOf" srcId="{60877405-8D3F-4E50-9CDF-01CD95926B22}" destId="{70F0DCE2-3D54-4133-90A6-C7BE1E00CABB}" srcOrd="0" destOrd="0" presId="urn:microsoft.com/office/officeart/2008/layout/HorizontalMultiLevelHierarchy"/>
    <dgm:cxn modelId="{2154D19C-3780-442F-AD71-A7C8246D2A7E}" type="presParOf" srcId="{70F0DCE2-3D54-4133-90A6-C7BE1E00CABB}" destId="{395B0FBE-9418-4BE5-AC6A-65CF5D71820E}" srcOrd="0" destOrd="0" presId="urn:microsoft.com/office/officeart/2008/layout/HorizontalMultiLevelHierarchy"/>
    <dgm:cxn modelId="{2C674526-7DAA-4EC1-9DA9-ACB541BDD12E}" type="presParOf" srcId="{60877405-8D3F-4E50-9CDF-01CD95926B22}" destId="{AFDC4042-03CA-4A29-835B-7D70CEE1B5E5}" srcOrd="1" destOrd="0" presId="urn:microsoft.com/office/officeart/2008/layout/HorizontalMultiLevelHierarchy"/>
    <dgm:cxn modelId="{6C0202BA-6193-404A-BBB9-B2CFB6C4E51A}" type="presParOf" srcId="{AFDC4042-03CA-4A29-835B-7D70CEE1B5E5}" destId="{11BF21CD-3BDD-4539-8AC2-35E498B86843}" srcOrd="0" destOrd="0" presId="urn:microsoft.com/office/officeart/2008/layout/HorizontalMultiLevelHierarchy"/>
    <dgm:cxn modelId="{430D45C5-1A07-487E-BE22-BAA1DA9A5833}" type="presParOf" srcId="{AFDC4042-03CA-4A29-835B-7D70CEE1B5E5}" destId="{71A09C11-D0BC-4468-807F-38DE7636651E}" srcOrd="1" destOrd="0" presId="urn:microsoft.com/office/officeart/2008/layout/HorizontalMultiLevelHierarchy"/>
    <dgm:cxn modelId="{E34A7D3C-9546-44DF-9013-CAB25DAE1E12}" type="presParOf" srcId="{60877405-8D3F-4E50-9CDF-01CD95926B22}" destId="{59CD1B34-9CEC-41ED-8EBA-D0318BDE1FFA}" srcOrd="2" destOrd="0" presId="urn:microsoft.com/office/officeart/2008/layout/HorizontalMultiLevelHierarchy"/>
    <dgm:cxn modelId="{93E4B29D-8938-4B23-ABCC-6DE2920FA51A}" type="presParOf" srcId="{59CD1B34-9CEC-41ED-8EBA-D0318BDE1FFA}" destId="{BADCFECF-E875-4B95-B449-58EF8982B439}" srcOrd="0" destOrd="0" presId="urn:microsoft.com/office/officeart/2008/layout/HorizontalMultiLevelHierarchy"/>
    <dgm:cxn modelId="{F15B8196-5354-4A1C-868A-D1334CC90A0E}" type="presParOf" srcId="{60877405-8D3F-4E50-9CDF-01CD95926B22}" destId="{8A7DEFC7-3BA0-41EE-B19F-B5564DA312CB}" srcOrd="3" destOrd="0" presId="urn:microsoft.com/office/officeart/2008/layout/HorizontalMultiLevelHierarchy"/>
    <dgm:cxn modelId="{32381A89-2546-4418-99CE-AEEC10CA743B}" type="presParOf" srcId="{8A7DEFC7-3BA0-41EE-B19F-B5564DA312CB}" destId="{A8B90685-F7AB-436E-BE86-2228E70EDD61}" srcOrd="0" destOrd="0" presId="urn:microsoft.com/office/officeart/2008/layout/HorizontalMultiLevelHierarchy"/>
    <dgm:cxn modelId="{FF3C35FA-4D99-423B-AA48-BB75F2EFFC3B}" type="presParOf" srcId="{8A7DEFC7-3BA0-41EE-B19F-B5564DA312CB}" destId="{E7CCA054-BCAE-45F3-96CB-A4E4F38C0997}" srcOrd="1" destOrd="0" presId="urn:microsoft.com/office/officeart/2008/layout/HorizontalMultiLevelHierarchy"/>
    <dgm:cxn modelId="{B7FAB762-0993-48DE-BE9D-3F2A0DEACB32}" type="presParOf" srcId="{60877405-8D3F-4E50-9CDF-01CD95926B22}" destId="{86ED0E06-39FA-4325-9BBF-20430B7C38B2}" srcOrd="4" destOrd="0" presId="urn:microsoft.com/office/officeart/2008/layout/HorizontalMultiLevelHierarchy"/>
    <dgm:cxn modelId="{23FAE8B3-4969-4A90-8317-1670A050B101}" type="presParOf" srcId="{86ED0E06-39FA-4325-9BBF-20430B7C38B2}" destId="{1064B8D8-5E91-4446-92B9-A6E0B509E568}" srcOrd="0" destOrd="0" presId="urn:microsoft.com/office/officeart/2008/layout/HorizontalMultiLevelHierarchy"/>
    <dgm:cxn modelId="{3E19AF53-33B2-4E43-97C1-BA37A46291F8}" type="presParOf" srcId="{60877405-8D3F-4E50-9CDF-01CD95926B22}" destId="{A914879D-48F6-4EF9-AA56-86CFFCDFE01D}" srcOrd="5" destOrd="0" presId="urn:microsoft.com/office/officeart/2008/layout/HorizontalMultiLevelHierarchy"/>
    <dgm:cxn modelId="{D5F2C57A-7D96-4806-AAB5-C467A532EF16}" type="presParOf" srcId="{A914879D-48F6-4EF9-AA56-86CFFCDFE01D}" destId="{5F738D1E-5A60-42FB-8212-0F480261B18F}" srcOrd="0" destOrd="0" presId="urn:microsoft.com/office/officeart/2008/layout/HorizontalMultiLevelHierarchy"/>
    <dgm:cxn modelId="{2AFE120D-8AB6-4151-B475-91D841A165F4}" type="presParOf" srcId="{A914879D-48F6-4EF9-AA56-86CFFCDFE01D}" destId="{62D34C43-39BD-4187-95F9-BA15EF465ACF}" srcOrd="1" destOrd="0" presId="urn:microsoft.com/office/officeart/2008/layout/HorizontalMultiLevelHierarchy"/>
    <dgm:cxn modelId="{A563AE72-F6E4-44A2-A365-0F5EE41D08F6}" type="presParOf" srcId="{70C2112B-963D-45DB-81EC-CAFB329001A5}" destId="{26D99419-168C-41C2-9E99-7EDB815B8C21}" srcOrd="2" destOrd="0" presId="urn:microsoft.com/office/officeart/2008/layout/HorizontalMultiLevelHierarchy"/>
    <dgm:cxn modelId="{257EEBFF-FFD2-43F7-BABB-72D47943AF5D}" type="presParOf" srcId="{26D99419-168C-41C2-9E99-7EDB815B8C21}" destId="{94FB6221-C7CE-4AA6-901F-B02FF3892E3D}" srcOrd="0" destOrd="0" presId="urn:microsoft.com/office/officeart/2008/layout/HorizontalMultiLevelHierarchy"/>
    <dgm:cxn modelId="{2C3BEB86-902A-4CC0-A8EC-162479505F97}" type="presParOf" srcId="{70C2112B-963D-45DB-81EC-CAFB329001A5}" destId="{1CBBEFC6-2BD2-420B-9028-CF4FD96B3BF2}" srcOrd="3" destOrd="0" presId="urn:microsoft.com/office/officeart/2008/layout/HorizontalMultiLevelHierarchy"/>
    <dgm:cxn modelId="{9ECFBC0E-A702-44F7-BD3A-1F1B92CF356B}" type="presParOf" srcId="{1CBBEFC6-2BD2-420B-9028-CF4FD96B3BF2}" destId="{5F90FA9B-C0EF-4144-ABBE-7B9F23F97D50}" srcOrd="0" destOrd="0" presId="urn:microsoft.com/office/officeart/2008/layout/HorizontalMultiLevelHierarchy"/>
    <dgm:cxn modelId="{A6240E78-A2ED-4581-862F-DF718FD9B004}" type="presParOf" srcId="{1CBBEFC6-2BD2-420B-9028-CF4FD96B3BF2}" destId="{ACC62AC9-4EA0-48B6-AE24-0F30C835F1A6}" srcOrd="1" destOrd="0" presId="urn:microsoft.com/office/officeart/2008/layout/HorizontalMultiLevelHierarchy"/>
    <dgm:cxn modelId="{8CE2358C-85B7-4A1B-88B4-E226497D91A6}" type="presParOf" srcId="{ACC62AC9-4EA0-48B6-AE24-0F30C835F1A6}" destId="{0FCECF3C-9646-418E-9602-1EC96B3EFAA1}" srcOrd="0" destOrd="0" presId="urn:microsoft.com/office/officeart/2008/layout/HorizontalMultiLevelHierarchy"/>
    <dgm:cxn modelId="{82DA1E19-B6BF-4A7F-9F6F-FF012324D3F1}" type="presParOf" srcId="{0FCECF3C-9646-418E-9602-1EC96B3EFAA1}" destId="{F6EE1B99-8D4F-48B3-957E-53B2FDA02387}" srcOrd="0" destOrd="0" presId="urn:microsoft.com/office/officeart/2008/layout/HorizontalMultiLevelHierarchy"/>
    <dgm:cxn modelId="{C1CF0B56-DE05-4A77-8E03-87E5D050AD4F}" type="presParOf" srcId="{ACC62AC9-4EA0-48B6-AE24-0F30C835F1A6}" destId="{CDACF92A-EE14-427D-9D26-0F24B25083F2}" srcOrd="1" destOrd="0" presId="urn:microsoft.com/office/officeart/2008/layout/HorizontalMultiLevelHierarchy"/>
    <dgm:cxn modelId="{F8B77B63-F118-4FD1-B62E-36C6BA491531}" type="presParOf" srcId="{CDACF92A-EE14-427D-9D26-0F24B25083F2}" destId="{5C64BAE1-8DE5-49A1-8B18-5B424A12428D}" srcOrd="0" destOrd="0" presId="urn:microsoft.com/office/officeart/2008/layout/HorizontalMultiLevelHierarchy"/>
    <dgm:cxn modelId="{303C61BA-3CD1-47FE-93CC-624D38A78DCF}" type="presParOf" srcId="{CDACF92A-EE14-427D-9D26-0F24B25083F2}" destId="{5BCE444B-62A2-44D4-B580-E8EEF370273D}" srcOrd="1" destOrd="0" presId="urn:microsoft.com/office/officeart/2008/layout/HorizontalMultiLevelHierarchy"/>
    <dgm:cxn modelId="{6084096B-8EC4-4D0C-A490-A4716B12DF4D}" type="presParOf" srcId="{5BCE444B-62A2-44D4-B580-E8EEF370273D}" destId="{3D60B26E-E99C-4B8F-825C-CC20E092638B}" srcOrd="0" destOrd="0" presId="urn:microsoft.com/office/officeart/2008/layout/HorizontalMultiLevelHierarchy"/>
    <dgm:cxn modelId="{5653BCD1-7452-432E-BA2D-C4971ADDC14B}" type="presParOf" srcId="{3D60B26E-E99C-4B8F-825C-CC20E092638B}" destId="{44BD2BC5-65F9-4CB0-83F2-3B97132D5C63}" srcOrd="0" destOrd="0" presId="urn:microsoft.com/office/officeart/2008/layout/HorizontalMultiLevelHierarchy"/>
    <dgm:cxn modelId="{E52C3AD7-C54F-47D8-9A64-2F500A6E996A}" type="presParOf" srcId="{5BCE444B-62A2-44D4-B580-E8EEF370273D}" destId="{AB3CCC79-2E05-4DC5-AF0F-27F2764D7BED}" srcOrd="1" destOrd="0" presId="urn:microsoft.com/office/officeart/2008/layout/HorizontalMultiLevelHierarchy"/>
    <dgm:cxn modelId="{2032CE41-4CB0-4995-8054-351C3861D916}" type="presParOf" srcId="{AB3CCC79-2E05-4DC5-AF0F-27F2764D7BED}" destId="{CFD12D89-649A-4172-B85F-3C9EDA4ECA97}" srcOrd="0" destOrd="0" presId="urn:microsoft.com/office/officeart/2008/layout/HorizontalMultiLevelHierarchy"/>
    <dgm:cxn modelId="{E8A96C93-D7FD-4325-B2C4-349AD68BF8CF}" type="presParOf" srcId="{AB3CCC79-2E05-4DC5-AF0F-27F2764D7BED}" destId="{7EF8D82E-D64D-4FE0-AB08-CF7090F7FBAD}" srcOrd="1" destOrd="0" presId="urn:microsoft.com/office/officeart/2008/layout/HorizontalMultiLevelHierarchy"/>
    <dgm:cxn modelId="{6C01D12F-39DB-4B28-A596-C36F05915EE1}" type="presParOf" srcId="{5BCE444B-62A2-44D4-B580-E8EEF370273D}" destId="{DB795CEA-D81E-45DC-8528-F2EE394C9D72}" srcOrd="2" destOrd="0" presId="urn:microsoft.com/office/officeart/2008/layout/HorizontalMultiLevelHierarchy"/>
    <dgm:cxn modelId="{BF1F9DF3-41D9-4BB7-8A3F-F715447E0F18}" type="presParOf" srcId="{DB795CEA-D81E-45DC-8528-F2EE394C9D72}" destId="{38D7BC43-AFD6-4CC1-9BE7-8B299433D25F}" srcOrd="0" destOrd="0" presId="urn:microsoft.com/office/officeart/2008/layout/HorizontalMultiLevelHierarchy"/>
    <dgm:cxn modelId="{AF66F747-16C1-4D36-BD85-A6242753EEB7}" type="presParOf" srcId="{5BCE444B-62A2-44D4-B580-E8EEF370273D}" destId="{84D9312A-8B33-4CF6-ACC2-0AD70F836EF4}" srcOrd="3" destOrd="0" presId="urn:microsoft.com/office/officeart/2008/layout/HorizontalMultiLevelHierarchy"/>
    <dgm:cxn modelId="{1AED9A56-219D-4CD6-AA44-A468509F8FC0}" type="presParOf" srcId="{84D9312A-8B33-4CF6-ACC2-0AD70F836EF4}" destId="{26F62613-4C22-4676-BB28-2E8C3F90769B}" srcOrd="0" destOrd="0" presId="urn:microsoft.com/office/officeart/2008/layout/HorizontalMultiLevelHierarchy"/>
    <dgm:cxn modelId="{0329A529-F4EB-439E-9C25-8E9C021944AD}" type="presParOf" srcId="{84D9312A-8B33-4CF6-ACC2-0AD70F836EF4}" destId="{EEE0929E-5DE3-47DB-875C-6DA9216D289A}" srcOrd="1" destOrd="0" presId="urn:microsoft.com/office/officeart/2008/layout/HorizontalMultiLevelHierarchy"/>
    <dgm:cxn modelId="{11B02A7D-6824-4C5A-BAFC-2C0168AC4FE3}" type="presParOf" srcId="{5BCE444B-62A2-44D4-B580-E8EEF370273D}" destId="{49F32DE5-989D-4D3F-BE3B-7FEACF04E721}" srcOrd="4" destOrd="0" presId="urn:microsoft.com/office/officeart/2008/layout/HorizontalMultiLevelHierarchy"/>
    <dgm:cxn modelId="{8AE471C0-A36B-49D7-982D-B805895FEA04}" type="presParOf" srcId="{49F32DE5-989D-4D3F-BE3B-7FEACF04E721}" destId="{2FD2B232-3A0D-4141-AA24-2E67D0745733}" srcOrd="0" destOrd="0" presId="urn:microsoft.com/office/officeart/2008/layout/HorizontalMultiLevelHierarchy"/>
    <dgm:cxn modelId="{3F155417-A22A-40F5-9A10-E68E45B85338}" type="presParOf" srcId="{5BCE444B-62A2-44D4-B580-E8EEF370273D}" destId="{D3FDA386-E53D-46FA-AC1E-2FF840C1CA0A}" srcOrd="5" destOrd="0" presId="urn:microsoft.com/office/officeart/2008/layout/HorizontalMultiLevelHierarchy"/>
    <dgm:cxn modelId="{172999DB-B34F-4D6A-B4CC-9972E8330553}" type="presParOf" srcId="{D3FDA386-E53D-46FA-AC1E-2FF840C1CA0A}" destId="{D28F096F-020E-46E8-B191-18CA678C1757}" srcOrd="0" destOrd="0" presId="urn:microsoft.com/office/officeart/2008/layout/HorizontalMultiLevelHierarchy"/>
    <dgm:cxn modelId="{2FCEB1CF-E92C-49ED-B866-CDD34100B2D0}" type="presParOf" srcId="{D3FDA386-E53D-46FA-AC1E-2FF840C1CA0A}" destId="{E06E0CB8-42FF-400C-9CAF-F4627CB74CE1}" srcOrd="1" destOrd="0" presId="urn:microsoft.com/office/officeart/2008/layout/HorizontalMultiLevelHierarchy"/>
    <dgm:cxn modelId="{3DC81565-0239-4724-8D3F-447A1D8EE7F1}" type="presParOf" srcId="{ACC62AC9-4EA0-48B6-AE24-0F30C835F1A6}" destId="{6CC1E0AF-9B37-4948-B471-A56CECAE57AD}" srcOrd="2" destOrd="0" presId="urn:microsoft.com/office/officeart/2008/layout/HorizontalMultiLevelHierarchy"/>
    <dgm:cxn modelId="{D57CC436-FDC8-4A10-A54E-767671508645}" type="presParOf" srcId="{6CC1E0AF-9B37-4948-B471-A56CECAE57AD}" destId="{5681C1B1-FE46-4EA7-844F-4DDCFC1BB9DB}" srcOrd="0" destOrd="0" presId="urn:microsoft.com/office/officeart/2008/layout/HorizontalMultiLevelHierarchy"/>
    <dgm:cxn modelId="{BDF441AA-C5F2-47EC-A05C-F0EE4D86D198}" type="presParOf" srcId="{ACC62AC9-4EA0-48B6-AE24-0F30C835F1A6}" destId="{403698EC-EC89-4CAB-8370-D7531395F2E3}" srcOrd="3" destOrd="0" presId="urn:microsoft.com/office/officeart/2008/layout/HorizontalMultiLevelHierarchy"/>
    <dgm:cxn modelId="{6A861818-3014-4B68-B902-AF66F36C5455}" type="presParOf" srcId="{403698EC-EC89-4CAB-8370-D7531395F2E3}" destId="{CFB1BE60-7211-44C0-B94A-FFD7D56619B8}" srcOrd="0" destOrd="0" presId="urn:microsoft.com/office/officeart/2008/layout/HorizontalMultiLevelHierarchy"/>
    <dgm:cxn modelId="{CA154F6D-3468-4600-9995-AC6C96E8A2F8}" type="presParOf" srcId="{403698EC-EC89-4CAB-8370-D7531395F2E3}" destId="{7D6E7A80-2915-45CB-A903-56CCD557E818}" srcOrd="1" destOrd="0" presId="urn:microsoft.com/office/officeart/2008/layout/HorizontalMultiLevelHierarchy"/>
    <dgm:cxn modelId="{1D52369D-35AD-4959-AF9F-75255DF77554}" type="presParOf" srcId="{7D6E7A80-2915-45CB-A903-56CCD557E818}" destId="{DBDD9EC4-B8D7-435D-A58B-F95C174A39F5}" srcOrd="0" destOrd="0" presId="urn:microsoft.com/office/officeart/2008/layout/HorizontalMultiLevelHierarchy"/>
    <dgm:cxn modelId="{E6AB4156-8EEB-451F-BB25-05A5B4844BA7}" type="presParOf" srcId="{DBDD9EC4-B8D7-435D-A58B-F95C174A39F5}" destId="{EB43E287-9E58-450D-8BA1-82FBC3780692}" srcOrd="0" destOrd="0" presId="urn:microsoft.com/office/officeart/2008/layout/HorizontalMultiLevelHierarchy"/>
    <dgm:cxn modelId="{3C60096B-F524-447B-BB18-1793A0D99A02}" type="presParOf" srcId="{7D6E7A80-2915-45CB-A903-56CCD557E818}" destId="{B02AC4B8-3BD6-46F8-AD5F-087BEE4B54A2}" srcOrd="1" destOrd="0" presId="urn:microsoft.com/office/officeart/2008/layout/HorizontalMultiLevelHierarchy"/>
    <dgm:cxn modelId="{69255B0D-0922-44F7-91BA-33518ACA8B91}" type="presParOf" srcId="{B02AC4B8-3BD6-46F8-AD5F-087BEE4B54A2}" destId="{DBED7070-4716-47BD-ABAB-70E9D4E2668B}" srcOrd="0" destOrd="0" presId="urn:microsoft.com/office/officeart/2008/layout/HorizontalMultiLevelHierarchy"/>
    <dgm:cxn modelId="{CFDDFDB1-0C5E-4F58-8B86-E75B44AEC62E}" type="presParOf" srcId="{B02AC4B8-3BD6-46F8-AD5F-087BEE4B54A2}" destId="{CE990FBC-14BD-4F93-A1B2-D39D0A9A046B}" srcOrd="1" destOrd="0" presId="urn:microsoft.com/office/officeart/2008/layout/HorizontalMultiLevelHierarchy"/>
    <dgm:cxn modelId="{6CE21611-FF16-486E-9A9E-A1F1E04B1011}" type="presParOf" srcId="{7D6E7A80-2915-45CB-A903-56CCD557E818}" destId="{3F058080-65C8-4BF2-9722-090A5CB424D3}" srcOrd="2" destOrd="0" presId="urn:microsoft.com/office/officeart/2008/layout/HorizontalMultiLevelHierarchy"/>
    <dgm:cxn modelId="{87B45BB7-BE46-4159-87ED-BD09592636E8}" type="presParOf" srcId="{3F058080-65C8-4BF2-9722-090A5CB424D3}" destId="{B36E172A-1AB6-4BD6-8ACD-CB7CD6C00FC7}" srcOrd="0" destOrd="0" presId="urn:microsoft.com/office/officeart/2008/layout/HorizontalMultiLevelHierarchy"/>
    <dgm:cxn modelId="{47BB9972-54E4-4970-9424-18D51D978E40}" type="presParOf" srcId="{7D6E7A80-2915-45CB-A903-56CCD557E818}" destId="{0BE1CBB3-2485-4B11-A2C8-A78AE3FEEEF6}" srcOrd="3" destOrd="0" presId="urn:microsoft.com/office/officeart/2008/layout/HorizontalMultiLevelHierarchy"/>
    <dgm:cxn modelId="{BEC41DA4-A75B-48A2-8EC8-CCBAF9E9C593}" type="presParOf" srcId="{0BE1CBB3-2485-4B11-A2C8-A78AE3FEEEF6}" destId="{FD1EAD7B-E5EF-43A3-B25F-3629D68FE692}" srcOrd="0" destOrd="0" presId="urn:microsoft.com/office/officeart/2008/layout/HorizontalMultiLevelHierarchy"/>
    <dgm:cxn modelId="{1EB0A901-55F4-4331-9A01-A4A6B319504B}" type="presParOf" srcId="{0BE1CBB3-2485-4B11-A2C8-A78AE3FEEEF6}" destId="{15D7625E-77DB-4B01-8D1B-D25FC0D01214}" srcOrd="1" destOrd="0" presId="urn:microsoft.com/office/officeart/2008/layout/HorizontalMultiLevelHierarchy"/>
    <dgm:cxn modelId="{E21F740A-12A3-4A77-892A-7F6F6D771872}" type="presParOf" srcId="{7D6E7A80-2915-45CB-A903-56CCD557E818}" destId="{757B6A5C-0964-47D1-9F35-164797209850}" srcOrd="4" destOrd="0" presId="urn:microsoft.com/office/officeart/2008/layout/HorizontalMultiLevelHierarchy"/>
    <dgm:cxn modelId="{C43536B2-C1D1-4B22-B8BD-DA292DEF0335}" type="presParOf" srcId="{757B6A5C-0964-47D1-9F35-164797209850}" destId="{3A1DA905-1A1A-4F6D-BC19-3777DACC42A1}" srcOrd="0" destOrd="0" presId="urn:microsoft.com/office/officeart/2008/layout/HorizontalMultiLevelHierarchy"/>
    <dgm:cxn modelId="{94D0E68D-6DAD-412F-8C07-08B8AA70BF38}" type="presParOf" srcId="{7D6E7A80-2915-45CB-A903-56CCD557E818}" destId="{061582B6-F2FA-4B90-AC7E-0EDEE116A97D}" srcOrd="5" destOrd="0" presId="urn:microsoft.com/office/officeart/2008/layout/HorizontalMultiLevelHierarchy"/>
    <dgm:cxn modelId="{CBDB62C3-4DE1-439B-8D13-B6B961278DBC}" type="presParOf" srcId="{061582B6-F2FA-4B90-AC7E-0EDEE116A97D}" destId="{19DA980B-2C25-48EB-9A95-E66030145A30}" srcOrd="0" destOrd="0" presId="urn:microsoft.com/office/officeart/2008/layout/HorizontalMultiLevelHierarchy"/>
    <dgm:cxn modelId="{4994DA0F-533C-40BC-9B83-A23F3CA797D4}" type="presParOf" srcId="{061582B6-F2FA-4B90-AC7E-0EDEE116A97D}" destId="{2EB08205-F01D-4104-847B-E083D2E6BA6E}" srcOrd="1" destOrd="0" presId="urn:microsoft.com/office/officeart/2008/layout/HorizontalMultiLevelHierarchy"/>
  </dgm:cxnLst>
  <dgm:bg/>
  <dgm:whole>
    <a:ln>
      <a:solidFill>
        <a:schemeClr val="accen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1813"/>
            <a:ext cx="293846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5399EE35-0A88-4189-A283-2AE97D1E50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371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2C1F3B-3DA0-4D10-A46E-E540C7294D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587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22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23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24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808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7D727-FDB8-47E4-A747-8D807FD28C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70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836F-95B4-43D0-9B40-B44CE39060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6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14C8-D375-43D4-B49A-E9C687DCB1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83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09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2109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AAD50-25F7-46D2-883C-D5794F6A53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9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CDB6-D54E-448A-BDD0-B42868A541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0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57907-3300-4B5D-A8A6-283B1637A6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96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CE3F-7597-422D-947E-65726681F0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42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BF697-43FC-4A5C-AE3E-4B644894D6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04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99B6-C1A2-449B-9DC1-488B3197D4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51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8E61-437A-4ADD-A12B-062C7EF261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3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4289-0912-45AB-8BDE-233679358B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18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BC94-24B6-482A-8FA7-2A7CD4B8BC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49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2E68A-80F0-4B23-AA14-36D107B9F2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60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9737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9737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5142-1182-49AD-8D14-D59DEE0C2F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29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5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0F0F9-7E3C-4403-8679-D7E837A932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7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3AE1D-578C-438C-B400-5184D95F1C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4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47E4B-4C1B-4419-802F-A5346CF23B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5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72821-F159-4EA1-AE22-E6B2768302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6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6386-381C-4585-BB16-0489A7A05F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18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A581-63D6-413B-8BCA-AFA3D7EAA2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4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12/09/12 Krakow – ESG                                                                    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C.Biscari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- "High Energy Accelerators"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87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.emf"/><Relationship Id="rId4" Type="http://schemas.openxmlformats.org/officeDocument/2006/relationships/slide" Target="slide3.xml"/><Relationship Id="rId9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getFile.py/access?resId=0&amp;materialId=0&amp;confId=21765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slide" Target="slide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30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7" Type="http://schemas.openxmlformats.org/officeDocument/2006/relationships/image" Target="../media/image100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990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141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440258" y="50858"/>
            <a:ext cx="5192082" cy="95410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of the European Strategy for Particle Physics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>
            <a:hlinkClick r:id="rId4" action="ppaction://hlinksldjump"/>
          </p:cNvPr>
          <p:cNvSpPr txBox="1"/>
          <p:nvPr/>
        </p:nvSpPr>
        <p:spPr>
          <a:xfrm>
            <a:off x="2470980" y="980728"/>
            <a:ext cx="569874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smtClean="0">
                <a:solidFill>
                  <a:schemeClr val="bg1"/>
                </a:solidFill>
              </a:rPr>
              <a:t>The </a:t>
            </a:r>
            <a:r>
              <a:rPr lang="fr-FR" b="1" dirty="0" err="1" smtClean="0">
                <a:solidFill>
                  <a:schemeClr val="bg1"/>
                </a:solidFill>
              </a:rPr>
              <a:t>Frontiers</a:t>
            </a:r>
            <a:r>
              <a:rPr lang="fr-FR" b="1" dirty="0" smtClean="0">
                <a:solidFill>
                  <a:schemeClr val="bg1"/>
                </a:solidFill>
              </a:rPr>
              <a:t> of PP; </a:t>
            </a:r>
            <a:r>
              <a:rPr lang="fr-FR" b="1" dirty="0" err="1" smtClean="0">
                <a:solidFill>
                  <a:schemeClr val="bg1"/>
                </a:solidFill>
              </a:rPr>
              <a:t>what</a:t>
            </a:r>
            <a:r>
              <a:rPr lang="fr-FR" b="1" dirty="0" smtClean="0">
                <a:solidFill>
                  <a:schemeClr val="bg1"/>
                </a:solidFill>
              </a:rPr>
              <a:t> to do </a:t>
            </a:r>
            <a:r>
              <a:rPr lang="fr-FR" b="1" dirty="0" err="1" smtClean="0">
                <a:solidFill>
                  <a:schemeClr val="bg1"/>
                </a:solidFill>
              </a:rPr>
              <a:t>next</a:t>
            </a:r>
            <a:r>
              <a:rPr lang="fr-FR" b="1" dirty="0" smtClean="0">
                <a:solidFill>
                  <a:schemeClr val="bg1"/>
                </a:solidFill>
              </a:rPr>
              <a:t>?</a:t>
            </a:r>
            <a:endParaRPr lang="fr-FR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err="1" smtClean="0">
                <a:solidFill>
                  <a:schemeClr val="bg1"/>
                </a:solidFill>
              </a:rPr>
              <a:t>Next</a:t>
            </a:r>
            <a:r>
              <a:rPr lang="fr-FR" b="1" dirty="0" smtClean="0">
                <a:solidFill>
                  <a:schemeClr val="bg1"/>
                </a:solidFill>
              </a:rPr>
              <a:t> Accelerator </a:t>
            </a:r>
            <a:r>
              <a:rPr lang="fr-FR" b="1" dirty="0" err="1" smtClean="0">
                <a:solidFill>
                  <a:schemeClr val="bg1"/>
                </a:solidFill>
              </a:rPr>
              <a:t>Technology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hallenges </a:t>
            </a:r>
            <a:r>
              <a:rPr lang="fr-FR" b="1" dirty="0">
                <a:solidFill>
                  <a:schemeClr val="bg1"/>
                </a:solidFill>
              </a:rPr>
              <a:t>for </a:t>
            </a:r>
            <a:r>
              <a:rPr lang="fr-FR" b="1" dirty="0" smtClean="0">
                <a:solidFill>
                  <a:schemeClr val="bg1"/>
                </a:solidFill>
              </a:rPr>
              <a:t>PP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err="1" smtClean="0">
                <a:solidFill>
                  <a:schemeClr val="bg1"/>
                </a:solidFill>
              </a:rPr>
              <a:t>Strategy</a:t>
            </a:r>
            <a:endParaRPr lang="fr-FR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smtClean="0">
                <a:solidFill>
                  <a:schemeClr val="bg1"/>
                </a:solidFill>
              </a:rPr>
              <a:t>Conclusion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2278" y="48340"/>
            <a:ext cx="1691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800" b="1" dirty="0" smtClean="0">
                <a:solidFill>
                  <a:schemeClr val="bg1"/>
                </a:solidFill>
              </a:rPr>
              <a:t>Roy Aleksan</a:t>
            </a:r>
          </a:p>
          <a:p>
            <a:pPr algn="ctr"/>
            <a:r>
              <a:rPr lang="fr-CH" sz="1800" b="1" dirty="0" smtClean="0">
                <a:solidFill>
                  <a:schemeClr val="bg1"/>
                </a:solidFill>
              </a:rPr>
              <a:t>HF-Frascati</a:t>
            </a:r>
          </a:p>
          <a:p>
            <a:pPr algn="ctr"/>
            <a:r>
              <a:rPr lang="fr-CH" sz="1800" b="1" dirty="0" err="1" smtClean="0">
                <a:solidFill>
                  <a:schemeClr val="bg1"/>
                </a:solidFill>
              </a:rPr>
              <a:t>Feb</a:t>
            </a:r>
            <a:r>
              <a:rPr lang="fr-CH" sz="1800" b="1" dirty="0" smtClean="0">
                <a:solidFill>
                  <a:schemeClr val="bg1"/>
                </a:solidFill>
              </a:rPr>
              <a:t>. 14, 2013</a:t>
            </a:r>
            <a:endParaRPr lang="fr-CH" sz="18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254663"/>
            <a:ext cx="2304177" cy="425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793568"/>
              </p:ext>
            </p:extLst>
          </p:nvPr>
        </p:nvGraphicFramePr>
        <p:xfrm>
          <a:off x="6008890" y="4788077"/>
          <a:ext cx="3118883" cy="2002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" name="Acrobat Document" r:id="rId6" imgW="5400675" imgH="3466933" progId="AcroExch.Document.7">
                  <p:embed/>
                </p:oleObj>
              </mc:Choice>
              <mc:Fallback>
                <p:oleObj name="Acrobat Document" r:id="rId6" imgW="5400675" imgH="346693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08890" y="4788077"/>
                        <a:ext cx="3118883" cy="2002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10" y="4788077"/>
            <a:ext cx="2768154" cy="204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562519"/>
              </p:ext>
            </p:extLst>
          </p:nvPr>
        </p:nvGraphicFramePr>
        <p:xfrm>
          <a:off x="5868144" y="2253594"/>
          <a:ext cx="3287216" cy="246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" name="Acrobat Document" r:id="rId9" imgW="6857857" imgH="5143143" progId="AcroExch.Document.7">
                  <p:embed/>
                </p:oleObj>
              </mc:Choice>
              <mc:Fallback>
                <p:oleObj name="Acrobat Document" r:id="rId9" imgW="6857857" imgH="514314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8144" y="2253594"/>
                        <a:ext cx="3287216" cy="246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 rot="18497794">
            <a:off x="-73533" y="2120281"/>
            <a:ext cx="26003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2800" b="1" baseline="-25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</a:t>
            </a:r>
            <a:r>
              <a:rPr lang="en-US" sz="2800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~ </a:t>
            </a:r>
            <a:r>
              <a:rPr lang="en-US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125.5</a:t>
            </a:r>
            <a:r>
              <a:rPr lang="en-US" sz="2800" b="1" dirty="0" smtClean="0"/>
              <a:t> </a:t>
            </a:r>
            <a:r>
              <a:rPr lang="en-US" sz="2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GeV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18497794">
            <a:off x="3574036" y="5551336"/>
            <a:ext cx="1350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pitchFamily="18" charset="2"/>
              </a:rPr>
              <a:t>Q</a:t>
            </a:r>
            <a:r>
              <a:rPr lang="en-US" sz="2800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13 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~ 9°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8497794">
            <a:off x="5063875" y="3721086"/>
            <a:ext cx="462673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 direct sign of New Physics in range  ~200 – 3000 </a:t>
            </a:r>
            <a:r>
              <a:rPr lang="en-US" sz="2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GeV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depending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on type of NP 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622198" y="2381891"/>
            <a:ext cx="3010345" cy="2127229"/>
            <a:chOff x="2622198" y="2381891"/>
            <a:chExt cx="3010345" cy="2127229"/>
          </a:xfrm>
        </p:grpSpPr>
        <p:sp>
          <p:nvSpPr>
            <p:cNvPr id="3" name="ZoneTexte 2">
              <a:hlinkClick r:id="rId4" action="ppaction://hlinksldjump"/>
            </p:cNvPr>
            <p:cNvSpPr txBox="1"/>
            <p:nvPr/>
          </p:nvSpPr>
          <p:spPr>
            <a:xfrm>
              <a:off x="2622198" y="2381891"/>
              <a:ext cx="2828403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recision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measurements</a:t>
              </a:r>
              <a:endParaRPr lang="fr-F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</a:p>
            <a:p>
              <a:pPr algn="ctr"/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reaching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higher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</a:t>
              </a:r>
              <a:endParaRPr lang="fr-F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lèche à angle droit 6"/>
            <p:cNvSpPr/>
            <p:nvPr/>
          </p:nvSpPr>
          <p:spPr>
            <a:xfrm>
              <a:off x="2663788" y="3573016"/>
              <a:ext cx="792088" cy="61206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lèche à angle droit 13"/>
            <p:cNvSpPr/>
            <p:nvPr/>
          </p:nvSpPr>
          <p:spPr>
            <a:xfrm flipH="1">
              <a:off x="4840455" y="3605648"/>
              <a:ext cx="792088" cy="61206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vers le haut 7"/>
            <p:cNvSpPr/>
            <p:nvPr/>
          </p:nvSpPr>
          <p:spPr>
            <a:xfrm>
              <a:off x="4017711" y="3605648"/>
              <a:ext cx="280787" cy="90347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" y="4579188"/>
            <a:ext cx="2640936" cy="18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 rot="18497794">
            <a:off x="47694" y="5197447"/>
            <a:ext cx="35301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</a:t>
            </a:r>
            <a:r>
              <a:rPr lang="en-US" sz="2800" b="1" baseline="-25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Wingdings 3" pitchFamily="18" charset="2"/>
              </a:rPr>
              <a:t>’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pitchFamily="18" charset="2"/>
              </a:rPr>
              <a:t>mm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=(3</a:t>
            </a:r>
            <a:r>
              <a:rPr lang="en-US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.2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±1.5)10</a:t>
            </a:r>
            <a:r>
              <a:rPr lang="en-US" sz="28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-9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351237"/>
            <a:ext cx="7421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of Electrical Distribution Feedbox’s (DFBX)</a:t>
            </a:r>
          </a:p>
        </p:txBody>
      </p:sp>
      <p:grpSp>
        <p:nvGrpSpPr>
          <p:cNvPr id="56" name="Groupe 55"/>
          <p:cNvGrpSpPr/>
          <p:nvPr/>
        </p:nvGrpSpPr>
        <p:grpSpPr>
          <a:xfrm>
            <a:off x="5663240" y="1448780"/>
            <a:ext cx="3139371" cy="1761176"/>
            <a:chOff x="6096000" y="2755957"/>
            <a:chExt cx="3139371" cy="1761176"/>
          </a:xfrm>
        </p:grpSpPr>
        <p:cxnSp>
          <p:nvCxnSpPr>
            <p:cNvPr id="4" name="Straight Arrow Connector 4"/>
            <p:cNvCxnSpPr/>
            <p:nvPr/>
          </p:nvCxnSpPr>
          <p:spPr>
            <a:xfrm flipH="1">
              <a:off x="6628606" y="3033991"/>
              <a:ext cx="794" cy="449877"/>
            </a:xfrm>
            <a:prstGeom prst="straightConnector1">
              <a:avLst/>
            </a:prstGeom>
            <a:noFill/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5"/>
            <p:cNvCxnSpPr/>
            <p:nvPr/>
          </p:nvCxnSpPr>
          <p:spPr>
            <a:xfrm>
              <a:off x="7009606" y="3033991"/>
              <a:ext cx="0" cy="449877"/>
            </a:xfrm>
            <a:prstGeom prst="straightConnector1">
              <a:avLst/>
            </a:prstGeom>
            <a:noFill/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58"/>
            <p:cNvGrpSpPr/>
            <p:nvPr/>
          </p:nvGrpSpPr>
          <p:grpSpPr>
            <a:xfrm>
              <a:off x="6096000" y="3033991"/>
              <a:ext cx="3139371" cy="1176754"/>
              <a:chOff x="5867400" y="1569423"/>
              <a:chExt cx="3139371" cy="1176754"/>
            </a:xfrm>
            <a:noFill/>
          </p:grpSpPr>
          <p:sp>
            <p:nvSpPr>
              <p:cNvPr id="24" name="TextBox 24"/>
              <p:cNvSpPr txBox="1"/>
              <p:nvPr/>
            </p:nvSpPr>
            <p:spPr>
              <a:xfrm>
                <a:off x="8437384" y="2136577"/>
                <a:ext cx="569387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/>
                  <a:t>IP5</a:t>
                </a:r>
                <a:endParaRPr lang="en-US" b="1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858000" y="2060377"/>
                <a:ext cx="990600" cy="6858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5"/>
              <p:cNvSpPr/>
              <p:nvPr/>
            </p:nvSpPr>
            <p:spPr>
              <a:xfrm>
                <a:off x="6400800" y="2060377"/>
                <a:ext cx="381000" cy="685800"/>
              </a:xfrm>
              <a:prstGeom prst="rect">
                <a:avLst/>
              </a:prstGeom>
              <a:solidFill>
                <a:srgbClr val="FF99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943600" y="2060377"/>
                <a:ext cx="381000" cy="6858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6858000" y="1569423"/>
                <a:ext cx="96212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Q3,Q2,Q1</a:t>
                </a:r>
                <a:endParaRPr lang="en-US" sz="1400" b="1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6281752" y="1603177"/>
                <a:ext cx="673582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DFBX</a:t>
                </a:r>
                <a:endParaRPr lang="en-US" sz="1400" b="1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5867400" y="1603177"/>
                <a:ext cx="404278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D1</a:t>
                </a:r>
                <a:endParaRPr lang="en-US" sz="1400" b="1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324600" y="2755957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/>
                <a:t>4.5 K</a:t>
              </a:r>
              <a:endParaRPr lang="en-US" sz="12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858000" y="2755957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/>
                <a:t>1.9 K</a:t>
              </a:r>
              <a:endParaRPr lang="en-US" sz="12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574829" y="4210745"/>
              <a:ext cx="506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ym typeface="Symbol"/>
                </a:rPr>
                <a:t>3</a:t>
              </a:r>
              <a:r>
                <a:rPr lang="en-US" sz="1200" smtClean="0"/>
                <a:t> m</a:t>
              </a:r>
              <a:endParaRPr lang="en-US" sz="1200"/>
            </a:p>
          </p:txBody>
        </p:sp>
        <p:cxnSp>
          <p:nvCxnSpPr>
            <p:cNvPr id="13" name="Straight Arrow Connector 13"/>
            <p:cNvCxnSpPr/>
            <p:nvPr/>
          </p:nvCxnSpPr>
          <p:spPr>
            <a:xfrm>
              <a:off x="6574829" y="4515545"/>
              <a:ext cx="457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2" descr="D:\Amalia\Photoes_LHC\0608018_10.jpg"/>
          <p:cNvPicPr>
            <a:picLocks noChangeAspect="1" noChangeArrowheads="1"/>
          </p:cNvPicPr>
          <p:nvPr/>
        </p:nvPicPr>
        <p:blipFill>
          <a:blip r:embed="rId2" cstate="print"/>
          <a:srcRect r="20029"/>
          <a:stretch>
            <a:fillRect/>
          </a:stretch>
        </p:blipFill>
        <p:spPr bwMode="auto">
          <a:xfrm>
            <a:off x="3282461" y="1630913"/>
            <a:ext cx="1828800" cy="1530373"/>
          </a:xfrm>
          <a:prstGeom prst="rect">
            <a:avLst/>
          </a:prstGeom>
          <a:noFill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4" y="1855236"/>
            <a:ext cx="20542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ZoneTexte 61"/>
          <p:cNvSpPr txBox="1"/>
          <p:nvPr/>
        </p:nvSpPr>
        <p:spPr>
          <a:xfrm>
            <a:off x="156321" y="812902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 the tunnel, feed power from room temperature power converters to </a:t>
            </a:r>
          </a:p>
          <a:p>
            <a:r>
              <a:rPr lang="en-US" smtClean="0"/>
              <a:t>the « cold world » of LHC.  Actual LHC use short Nb-Ti links.</a:t>
            </a:r>
            <a:endParaRPr lang="en-US"/>
          </a:p>
        </p:txBody>
      </p:sp>
      <p:grpSp>
        <p:nvGrpSpPr>
          <p:cNvPr id="79" name="Groupe 78"/>
          <p:cNvGrpSpPr/>
          <p:nvPr/>
        </p:nvGrpSpPr>
        <p:grpSpPr>
          <a:xfrm>
            <a:off x="5820692" y="3642275"/>
            <a:ext cx="3403496" cy="3194911"/>
            <a:chOff x="5820692" y="3642275"/>
            <a:chExt cx="3403496" cy="3194911"/>
          </a:xfrm>
        </p:grpSpPr>
        <p:pic>
          <p:nvPicPr>
            <p:cNvPr id="7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20692" y="3965206"/>
              <a:ext cx="3204538" cy="21071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Accolade ouvrante 70"/>
            <p:cNvSpPr/>
            <p:nvPr/>
          </p:nvSpPr>
          <p:spPr>
            <a:xfrm rot="5400000">
              <a:off x="8069267" y="3521128"/>
              <a:ext cx="137916" cy="1118874"/>
            </a:xfrm>
            <a:prstGeom prst="leftBrac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370386" y="3642275"/>
              <a:ext cx="153567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smtClean="0">
                  <a:solidFill>
                    <a:schemeClr val="bg2"/>
                  </a:solidFill>
                </a:rPr>
                <a:t>To be decided</a:t>
              </a:r>
              <a:endParaRPr lang="en-US" sz="1800" b="1">
                <a:solidFill>
                  <a:schemeClr val="bg2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5820692" y="6129300"/>
              <a:ext cx="34034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Note: LHC uses 1400 Bi-2223</a:t>
              </a:r>
            </a:p>
            <a:p>
              <a:r>
                <a:rPr lang="en-US" b="1" smtClean="0"/>
                <a:t>current leads</a:t>
              </a:r>
              <a:endParaRPr lang="en-US" b="1"/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215516" y="3180567"/>
            <a:ext cx="6732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Need to be protected against radiation and provide easier access</a:t>
            </a: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488196" y="0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 links</a:t>
            </a:r>
          </a:p>
        </p:txBody>
      </p:sp>
      <p:grpSp>
        <p:nvGrpSpPr>
          <p:cNvPr id="80" name="Groupe 79"/>
          <p:cNvGrpSpPr/>
          <p:nvPr/>
        </p:nvGrpSpPr>
        <p:grpSpPr>
          <a:xfrm>
            <a:off x="215516" y="3501008"/>
            <a:ext cx="5508667" cy="3247585"/>
            <a:chOff x="215516" y="3534553"/>
            <a:chExt cx="5508667" cy="3247585"/>
          </a:xfrm>
        </p:grpSpPr>
        <p:pic>
          <p:nvPicPr>
            <p:cNvPr id="63" name="Picture 1" descr="POINT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516" y="3965206"/>
              <a:ext cx="5508667" cy="2816932"/>
            </a:xfrm>
            <a:prstGeom prst="rect">
              <a:avLst/>
            </a:prstGeom>
          </p:spPr>
        </p:pic>
        <p:sp>
          <p:nvSpPr>
            <p:cNvPr id="69" name="TextBox 20"/>
            <p:cNvSpPr txBox="1"/>
            <p:nvPr/>
          </p:nvSpPr>
          <p:spPr>
            <a:xfrm>
              <a:off x="287524" y="4069245"/>
              <a:ext cx="2465740" cy="8309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2"/>
                  </a:solidFill>
                </a:rPr>
                <a:t>2</a:t>
              </a:r>
              <a:r>
                <a:rPr lang="en-US" sz="2400" b="1" smtClean="0">
                  <a:solidFill>
                    <a:schemeClr val="bg2"/>
                  </a:solidFill>
                  <a:sym typeface="Symbol"/>
                </a:rPr>
                <a:t>100 kA</a:t>
              </a:r>
            </a:p>
            <a:p>
              <a:pPr algn="ctr"/>
              <a:r>
                <a:rPr lang="en-US" sz="2400" b="1" smtClean="0">
                  <a:solidFill>
                    <a:schemeClr val="bg2"/>
                  </a:solidFill>
                  <a:sym typeface="Symbol"/>
                </a:rPr>
                <a:t>~500m </a:t>
              </a:r>
              <a:r>
                <a:rPr lang="en-US" sz="2400" b="1" i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HTS links</a:t>
              </a:r>
              <a:endParaRPr lang="en-US" sz="24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Flèche droite 76"/>
            <p:cNvSpPr/>
            <p:nvPr/>
          </p:nvSpPr>
          <p:spPr>
            <a:xfrm>
              <a:off x="359532" y="3642275"/>
              <a:ext cx="504056" cy="18466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194704" y="3534553"/>
              <a:ext cx="2821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Move DFBX  on surface</a:t>
              </a:r>
              <a:endParaRPr lang="en-US" b="1"/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2643188" y="3209957"/>
            <a:ext cx="1614487" cy="2429170"/>
            <a:chOff x="2643188" y="3209957"/>
            <a:chExt cx="1614487" cy="2429170"/>
          </a:xfrm>
        </p:grpSpPr>
        <p:sp>
          <p:nvSpPr>
            <p:cNvPr id="81" name="Forme libre 80"/>
            <p:cNvSpPr/>
            <p:nvPr/>
          </p:nvSpPr>
          <p:spPr>
            <a:xfrm>
              <a:off x="2971800" y="3209957"/>
              <a:ext cx="1285875" cy="2429170"/>
            </a:xfrm>
            <a:custGeom>
              <a:avLst/>
              <a:gdLst>
                <a:gd name="connsiteX0" fmla="*/ 1285875 w 1285875"/>
                <a:gd name="connsiteY0" fmla="*/ 0 h 2100263"/>
                <a:gd name="connsiteX1" fmla="*/ 0 w 1285875"/>
                <a:gd name="connsiteY1" fmla="*/ 371475 h 2100263"/>
                <a:gd name="connsiteX2" fmla="*/ 14288 w 1285875"/>
                <a:gd name="connsiteY2" fmla="*/ 1914525 h 2100263"/>
                <a:gd name="connsiteX3" fmla="*/ 942975 w 1285875"/>
                <a:gd name="connsiteY3" fmla="*/ 2100263 h 2100263"/>
                <a:gd name="connsiteX4" fmla="*/ 957263 w 1285875"/>
                <a:gd name="connsiteY4" fmla="*/ 2085975 h 210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75" h="2100263">
                  <a:moveTo>
                    <a:pt x="1285875" y="0"/>
                  </a:moveTo>
                  <a:lnTo>
                    <a:pt x="0" y="371475"/>
                  </a:lnTo>
                  <a:lnTo>
                    <a:pt x="14288" y="1914525"/>
                  </a:lnTo>
                  <a:lnTo>
                    <a:pt x="942975" y="2100263"/>
                  </a:lnTo>
                  <a:lnTo>
                    <a:pt x="957263" y="2085975"/>
                  </a:lnTo>
                </a:path>
              </a:pathLst>
            </a:custGeom>
            <a:noFill/>
            <a:ln w="57150">
              <a:solidFill>
                <a:srgbClr val="57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orme libre 81"/>
            <p:cNvSpPr/>
            <p:nvPr/>
          </p:nvSpPr>
          <p:spPr>
            <a:xfrm>
              <a:off x="2643188" y="3209958"/>
              <a:ext cx="1343025" cy="2229144"/>
            </a:xfrm>
            <a:custGeom>
              <a:avLst/>
              <a:gdLst>
                <a:gd name="connsiteX0" fmla="*/ 1343025 w 1343025"/>
                <a:gd name="connsiteY0" fmla="*/ 0 h 1914525"/>
                <a:gd name="connsiteX1" fmla="*/ 257175 w 1343025"/>
                <a:gd name="connsiteY1" fmla="*/ 342900 h 1914525"/>
                <a:gd name="connsiteX2" fmla="*/ 257175 w 1343025"/>
                <a:gd name="connsiteY2" fmla="*/ 1914525 h 1914525"/>
                <a:gd name="connsiteX3" fmla="*/ 0 w 1343025"/>
                <a:gd name="connsiteY3" fmla="*/ 1857375 h 1914525"/>
                <a:gd name="connsiteX4" fmla="*/ 0 w 1343025"/>
                <a:gd name="connsiteY4" fmla="*/ 1857375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025" h="1914525">
                  <a:moveTo>
                    <a:pt x="1343025" y="0"/>
                  </a:moveTo>
                  <a:lnTo>
                    <a:pt x="257175" y="342900"/>
                  </a:lnTo>
                  <a:lnTo>
                    <a:pt x="257175" y="1914525"/>
                  </a:lnTo>
                  <a:lnTo>
                    <a:pt x="0" y="1857375"/>
                  </a:lnTo>
                  <a:lnTo>
                    <a:pt x="0" y="1857375"/>
                  </a:lnTo>
                </a:path>
              </a:pathLst>
            </a:custGeom>
            <a:noFill/>
            <a:ln w="57150">
              <a:solidFill>
                <a:srgbClr val="57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69.jpg"/>
          <p:cNvPicPr>
            <a:picLocks noChangeAspect="1"/>
          </p:cNvPicPr>
          <p:nvPr/>
        </p:nvPicPr>
        <p:blipFill>
          <a:blip r:embed="rId2" cstate="print"/>
          <a:srcRect t="18000" b="12000"/>
          <a:stretch>
            <a:fillRect/>
          </a:stretch>
        </p:blipFill>
        <p:spPr>
          <a:xfrm>
            <a:off x="418815" y="906881"/>
            <a:ext cx="3555353" cy="1867579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617610" y="2774460"/>
            <a:ext cx="2787418" cy="1559478"/>
            <a:chOff x="1443832" y="1524001"/>
            <a:chExt cx="2787418" cy="1559478"/>
          </a:xfrm>
        </p:grpSpPr>
        <p:pic>
          <p:nvPicPr>
            <p:cNvPr id="4" name="Picture 1" descr="\\cern.ch\dfs\Users\b\ballarin\Desktop\Link_NIT\Foto\IMG_0006.JPG"/>
            <p:cNvPicPr>
              <a:picLocks noChangeAspect="1"/>
            </p:cNvPicPr>
            <p:nvPr/>
          </p:nvPicPr>
          <p:blipFill>
            <a:blip r:embed="rId3" cstate="print"/>
            <a:srcRect l="16036" r="21889" b="25043"/>
            <a:stretch>
              <a:fillRect/>
            </a:stretch>
          </p:blipFill>
          <p:spPr bwMode="auto">
            <a:xfrm>
              <a:off x="2911043" y="1535364"/>
              <a:ext cx="1320207" cy="1198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1" y="1524001"/>
              <a:ext cx="1220924" cy="1220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3"/>
            <p:cNvGrpSpPr/>
            <p:nvPr/>
          </p:nvGrpSpPr>
          <p:grpSpPr>
            <a:xfrm>
              <a:off x="1443832" y="2744925"/>
              <a:ext cx="1621692" cy="338554"/>
              <a:chOff x="2000311" y="5198893"/>
              <a:chExt cx="1860176" cy="338554"/>
            </a:xfrm>
          </p:grpSpPr>
          <p:cxnSp>
            <p:nvCxnSpPr>
              <p:cNvPr id="7" name="AutoShape 4"/>
              <p:cNvCxnSpPr>
                <a:cxnSpLocks noChangeShapeType="1"/>
              </p:cNvCxnSpPr>
              <p:nvPr/>
            </p:nvCxnSpPr>
            <p:spPr bwMode="auto">
              <a:xfrm>
                <a:off x="2004864" y="5537447"/>
                <a:ext cx="132155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2000311" y="5198893"/>
                <a:ext cx="186017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Φ = 62 mm</a:t>
                </a:r>
              </a:p>
            </p:txBody>
          </p:sp>
        </p:grp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4333938"/>
            <a:ext cx="4536504" cy="229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1"/>
          <p:cNvSpPr txBox="1"/>
          <p:nvPr/>
        </p:nvSpPr>
        <p:spPr>
          <a:xfrm>
            <a:off x="4756316" y="4354068"/>
            <a:ext cx="40347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Nexan Cryoflex® line (20 m long semi-flexible cryostat of link) procured and installed in the CERN SM-18 laboratory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endParaRPr lang="en-US" smtClean="0">
              <a:latin typeface="Arial" pitchFamily="34" charset="0"/>
              <a:cs typeface="Arial" pitchFamily="34" charset="0"/>
            </a:endParaRPr>
          </a:p>
          <a:p>
            <a:r>
              <a:rPr lang="en-US" sz="2000" smtClean="0">
                <a:latin typeface="Arial" pitchFamily="34" charset="0"/>
                <a:cs typeface="Arial" pitchFamily="34" charset="0"/>
              </a:rPr>
              <a:t>20 kA – 4 to 80 K test 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147485" y="6471964"/>
            <a:ext cx="1829769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A. Ballarino, CERN</a:t>
            </a:r>
            <a:endParaRPr lang="en-US" sz="1400" b="1"/>
          </a:p>
        </p:txBody>
      </p:sp>
      <p:sp>
        <p:nvSpPr>
          <p:cNvPr id="15" name="Rectangle 14"/>
          <p:cNvSpPr/>
          <p:nvPr/>
        </p:nvSpPr>
        <p:spPr>
          <a:xfrm>
            <a:off x="2196492" y="0"/>
            <a:ext cx="5214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going HTS link test at CERN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59615" y="5955512"/>
            <a:ext cx="298652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MgB</a:t>
            </a:r>
            <a:r>
              <a:rPr lang="en-US" sz="2400" b="1" baseline="-250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YBCO… tests</a:t>
            </a:r>
          </a:p>
          <a:p>
            <a:r>
              <a:rPr lang="en-US" sz="24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end 2012</a:t>
            </a:r>
            <a:endParaRPr lang="en-US" sz="24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36" y="2934666"/>
            <a:ext cx="50529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smtClean="0"/>
              <a:t>Possible cable configuration for high current : </a:t>
            </a:r>
          </a:p>
          <a:p>
            <a:pPr algn="r"/>
            <a:r>
              <a:rPr lang="en-US" sz="2000" smtClean="0"/>
              <a:t>7 × 14 kA, 7 × 3 kA and 8 × 0.6 kA cables </a:t>
            </a:r>
          </a:p>
          <a:p>
            <a:pPr algn="r"/>
            <a:r>
              <a:rPr lang="en-US" sz="2000" smtClean="0"/>
              <a:t>Itot</a:t>
            </a:r>
            <a:r>
              <a:rPr lang="en-US" sz="2000" smtClean="0">
                <a:sym typeface="Symbol"/>
              </a:rPr>
              <a:t></a:t>
            </a:r>
            <a:r>
              <a:rPr lang="en-US" sz="2000" b="1" smtClean="0">
                <a:sym typeface="Symbol"/>
              </a:rPr>
              <a:t>120 kA @ 30 K</a:t>
            </a:r>
            <a:r>
              <a:rPr lang="en-US" sz="2000" b="1" smtClean="0"/>
              <a:t> </a:t>
            </a:r>
            <a:endParaRPr lang="en-US" sz="2000" b="1"/>
          </a:p>
        </p:txBody>
      </p:sp>
      <p:sp>
        <p:nvSpPr>
          <p:cNvPr id="18" name="ZoneTexte 17"/>
          <p:cNvSpPr txBox="1"/>
          <p:nvPr/>
        </p:nvSpPr>
        <p:spPr>
          <a:xfrm>
            <a:off x="418815" y="2406326"/>
            <a:ext cx="155844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HTS cabling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84068" y="1196752"/>
            <a:ext cx="323037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2m long MgB</a:t>
            </a:r>
            <a:r>
              <a:rPr lang="en-US" b="1" baseline="-25000" smtClean="0">
                <a:solidFill>
                  <a:schemeClr val="bg2"/>
                </a:solidFill>
              </a:rPr>
              <a:t>2</a:t>
            </a:r>
            <a:r>
              <a:rPr lang="en-US" b="1" smtClean="0">
                <a:solidFill>
                  <a:schemeClr val="bg2"/>
                </a:solidFill>
              </a:rPr>
              <a:t> cables tested</a:t>
            </a:r>
          </a:p>
          <a:p>
            <a:r>
              <a:rPr lang="en-US" b="1" smtClean="0">
                <a:solidFill>
                  <a:schemeClr val="bg2"/>
                </a:solidFill>
              </a:rPr>
              <a:t>at 2x4500A</a:t>
            </a:r>
            <a:endParaRPr lang="en-US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 rot="18901273">
            <a:off x="339383" y="4611484"/>
            <a:ext cx="1152128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 rot="2760025" flipV="1">
            <a:off x="2503588" y="4606758"/>
            <a:ext cx="1152128" cy="288032"/>
          </a:xfrm>
          <a:prstGeom prst="ellipse">
            <a:avLst/>
          </a:prstGeom>
          <a:gradFill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 rot="18901273">
            <a:off x="328759" y="2338383"/>
            <a:ext cx="1152128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 rot="2760025" flipV="1">
            <a:off x="2503587" y="2343752"/>
            <a:ext cx="1152128" cy="288032"/>
          </a:xfrm>
          <a:prstGeom prst="ellipse">
            <a:avLst/>
          </a:prstGeom>
          <a:gradFill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383868" y="36724"/>
            <a:ext cx="2961003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Crab » Crossing</a:t>
            </a:r>
            <a:endParaRPr lang="en-US" sz="2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583413" y="4729394"/>
            <a:ext cx="5500929" cy="1868590"/>
            <a:chOff x="3583413" y="4729394"/>
            <a:chExt cx="5500929" cy="1868590"/>
          </a:xfrm>
        </p:grpSpPr>
        <p:pic>
          <p:nvPicPr>
            <p:cNvPr id="7" name="Picture 2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413" y="4750774"/>
              <a:ext cx="5482734" cy="18472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5545824" y="4729394"/>
              <a:ext cx="3538518" cy="5232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smtClean="0">
                  <a:solidFill>
                    <a:schemeClr val="bg2"/>
                  </a:solidFill>
                  <a:effectLst/>
                  <a:sym typeface="Wingdings"/>
                </a:rPr>
                <a:t>Z </a:t>
              </a:r>
              <a:r>
                <a:rPr lang="en-US" sz="1400" smtClean="0">
                  <a:solidFill>
                    <a:schemeClr val="bg2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sz="1400" smtClean="0">
                  <a:solidFill>
                    <a:schemeClr val="bg2"/>
                  </a:solidFill>
                  <a:effectLst/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73834" y="619572"/>
            <a:ext cx="8853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Improving further the luminosity by better overlap of the 2 beams</a:t>
            </a:r>
            <a:endParaRPr lang="en-US" sz="2400" b="1"/>
          </a:p>
        </p:txBody>
      </p:sp>
      <p:sp>
        <p:nvSpPr>
          <p:cNvPr id="14" name="ZoneTexte 13"/>
          <p:cNvSpPr txBox="1"/>
          <p:nvPr/>
        </p:nvSpPr>
        <p:spPr>
          <a:xfrm>
            <a:off x="3743908" y="4021508"/>
            <a:ext cx="4708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Also help to adjust the luminosity to ease </a:t>
            </a:r>
          </a:p>
          <a:p>
            <a:r>
              <a:rPr lang="en-US" b="1" smtClean="0"/>
              <a:t>experiments’  life (Luminosity levelling)</a:t>
            </a:r>
            <a:endParaRPr lang="en-US" b="1"/>
          </a:p>
        </p:txBody>
      </p:sp>
      <p:grpSp>
        <p:nvGrpSpPr>
          <p:cNvPr id="20" name="Groupe 19"/>
          <p:cNvGrpSpPr/>
          <p:nvPr/>
        </p:nvGrpSpPr>
        <p:grpSpPr>
          <a:xfrm>
            <a:off x="4017206" y="1172756"/>
            <a:ext cx="5207777" cy="2851155"/>
            <a:chOff x="4017206" y="1172756"/>
            <a:chExt cx="5207777" cy="2851155"/>
          </a:xfrm>
        </p:grpSpPr>
        <p:sp>
          <p:nvSpPr>
            <p:cNvPr id="13" name="Flèche droite 12"/>
            <p:cNvSpPr/>
            <p:nvPr/>
          </p:nvSpPr>
          <p:spPr>
            <a:xfrm rot="18612701">
              <a:off x="3585497" y="2107619"/>
              <a:ext cx="1240321" cy="3769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4211960" y="1172756"/>
              <a:ext cx="5013023" cy="2851155"/>
              <a:chOff x="4211960" y="1172756"/>
              <a:chExt cx="5013023" cy="2851155"/>
            </a:xfrm>
          </p:grpSpPr>
          <p:sp>
            <p:nvSpPr>
              <p:cNvPr id="11" name="Rectangle 10">
                <a:hlinkClick r:id="rId3" action="ppaction://hlinksldjump"/>
              </p:cNvPr>
              <p:cNvSpPr/>
              <p:nvPr/>
            </p:nvSpPr>
            <p:spPr>
              <a:xfrm>
                <a:off x="4211960" y="3008248"/>
                <a:ext cx="486443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b="1" smtClean="0"/>
                  <a:t>Effort at SLAC-ODO and in BNL, USA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b="1" smtClean="0"/>
                  <a:t>Effort in Daresbury (Cockcroft Institute and STCF) with CERN.</a:t>
                </a:r>
                <a:endParaRPr lang="en-US" b="1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222799" y="1172756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="1" smtClean="0"/>
                  <a:t>SC RF «Crab» Cavity, for p-beam rotation  </a:t>
                </a:r>
                <a:r>
                  <a:rPr lang="en-US" sz="2400" b="1" smtClean="0">
                    <a:solidFill>
                      <a:srgbClr val="C00000"/>
                    </a:solidFill>
                  </a:rPr>
                  <a:t>at fs level!</a:t>
                </a:r>
                <a:endParaRPr lang="en-US" sz="2400" b="1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4526453" y="2106101"/>
                <a:ext cx="4698530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bg2"/>
                    </a:solidFill>
                  </a:rPr>
                  <a:t>Technology pioneered successfully</a:t>
                </a:r>
              </a:p>
              <a:p>
                <a:r>
                  <a:rPr lang="en-US" sz="2400" b="1" smtClean="0">
                    <a:solidFill>
                      <a:schemeClr val="bg2"/>
                    </a:solidFill>
                  </a:rPr>
                  <a:t>on KEKB, Japan</a:t>
                </a:r>
                <a:endParaRPr lang="en-US" sz="2400" b="1">
                  <a:solidFill>
                    <a:schemeClr val="bg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88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944E-6 L 0.11771 -0.14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73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0259E-6 L -0.11632 -0.14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74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56059E-6 L -0.22934 -0.29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-149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58557E-7 L 0.23177 -0.2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147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700000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700000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1" animBg="1"/>
      <p:bldP spid="5" grpId="1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" y="1244238"/>
            <a:ext cx="3365754" cy="15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1004518"/>
            <a:ext cx="2838907" cy="21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14"/>
          <p:cNvSpPr txBox="1"/>
          <p:nvPr/>
        </p:nvSpPr>
        <p:spPr>
          <a:xfrm>
            <a:off x="539552" y="838186"/>
            <a:ext cx="187093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smtClean="0"/>
              <a:t>UK - Cockcroft </a:t>
            </a:r>
            <a:endParaRPr lang="en-US" b="1"/>
          </a:p>
        </p:txBody>
      </p:sp>
      <p:sp>
        <p:nvSpPr>
          <p:cNvPr id="5" name="TextBox 15"/>
          <p:cNvSpPr txBox="1"/>
          <p:nvPr/>
        </p:nvSpPr>
        <p:spPr>
          <a:xfrm>
            <a:off x="6788147" y="770740"/>
            <a:ext cx="16469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smtClean="0"/>
              <a:t>USA (ODU)</a:t>
            </a:r>
            <a:endParaRPr lang="en-US" b="1"/>
          </a:p>
        </p:txBody>
      </p:sp>
      <p:sp>
        <p:nvSpPr>
          <p:cNvPr id="6" name="ZoneTexte 5"/>
          <p:cNvSpPr txBox="1"/>
          <p:nvPr/>
        </p:nvSpPr>
        <p:spPr>
          <a:xfrm>
            <a:off x="2230465" y="36724"/>
            <a:ext cx="5197128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 in SC « Crab » Cavities</a:t>
            </a:r>
            <a:endParaRPr lang="en-US" sz="2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4674606" y="3865280"/>
            <a:ext cx="4320480" cy="2882282"/>
            <a:chOff x="457200" y="3968750"/>
            <a:chExt cx="4667250" cy="348297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3968750"/>
              <a:ext cx="4572000" cy="348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57200" y="6888163"/>
              <a:ext cx="1871663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rgbClr val="0000FF"/>
                  </a:solidFill>
                  <a:latin typeface="LMSans10" pitchFamily="32" charset="0"/>
                </a:rPr>
                <a:t>Y. Yakovlev et al.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597380" y="1265539"/>
            <a:ext cx="2125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/>
              <a:t>Several types</a:t>
            </a:r>
          </a:p>
          <a:p>
            <a:pPr algn="ctr"/>
            <a:r>
              <a:rPr lang="en-US" sz="2400" b="1" smtClean="0"/>
              <a:t>of prototypes </a:t>
            </a:r>
          </a:p>
          <a:p>
            <a:pPr algn="ctr"/>
            <a:r>
              <a:rPr lang="en-US" sz="2400" b="1" smtClean="0"/>
              <a:t>being designed</a:t>
            </a:r>
          </a:p>
          <a:p>
            <a:pPr algn="ctr"/>
            <a:r>
              <a:rPr lang="en-US" sz="2400" b="1" smtClean="0"/>
              <a:t>and made…</a:t>
            </a:r>
            <a:endParaRPr lang="en-US" sz="2400" b="1"/>
          </a:p>
        </p:txBody>
      </p:sp>
      <p:grpSp>
        <p:nvGrpSpPr>
          <p:cNvPr id="11" name="Group 5"/>
          <p:cNvGrpSpPr/>
          <p:nvPr/>
        </p:nvGrpSpPr>
        <p:grpSpPr>
          <a:xfrm>
            <a:off x="14883" y="3978259"/>
            <a:ext cx="3680498" cy="2599948"/>
            <a:chOff x="5664200" y="598144"/>
            <a:chExt cx="4114800" cy="3364256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0" y="1093788"/>
              <a:ext cx="41148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7105732" y="3535363"/>
              <a:ext cx="2303462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chemeClr val="tx1"/>
                  </a:solidFill>
                  <a:latin typeface="LMSans10" pitchFamily="32" charset="0"/>
                </a:rPr>
                <a:t>~250 mm outer radius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7820025" y="598144"/>
              <a:ext cx="144145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chemeClr val="tx1"/>
                  </a:solidFill>
                  <a:latin typeface="LMSans10" pitchFamily="32" charset="0"/>
                </a:rPr>
                <a:t>L. Xiao et al.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829029" y="3408965"/>
            <a:ext cx="355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… as well as cryomodule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1576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494470" y="3138824"/>
            <a:ext cx="7857492" cy="2124236"/>
            <a:chOff x="1128835" y="3024188"/>
            <a:chExt cx="6872165" cy="135540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024188"/>
              <a:ext cx="6858000" cy="80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835" y="3789040"/>
              <a:ext cx="6872165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ZoneTexte 2"/>
          <p:cNvSpPr txBox="1"/>
          <p:nvPr/>
        </p:nvSpPr>
        <p:spPr>
          <a:xfrm>
            <a:off x="935596" y="101823"/>
            <a:ext cx="795692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(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cont’d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470" y="2403134"/>
            <a:ext cx="287771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Recommendation</a:t>
            </a:r>
            <a:r>
              <a:rPr lang="fr-FR" sz="2400" b="1" dirty="0" smtClean="0"/>
              <a:t> #2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19744" y="1250947"/>
            <a:ext cx="6869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High-</a:t>
            </a:r>
            <a:r>
              <a:rPr lang="fr-FR" sz="2800" b="1" dirty="0" err="1" smtClean="0">
                <a:solidFill>
                  <a:schemeClr val="bg1"/>
                </a:solidFill>
              </a:rPr>
              <a:t>priority</a:t>
            </a:r>
            <a:r>
              <a:rPr lang="fr-FR" sz="2800" b="1" dirty="0" smtClean="0">
                <a:solidFill>
                  <a:schemeClr val="bg1"/>
                </a:solidFill>
              </a:rPr>
              <a:t> large-</a:t>
            </a:r>
            <a:r>
              <a:rPr lang="fr-FR" sz="2800" b="1" dirty="0" err="1" smtClean="0">
                <a:solidFill>
                  <a:schemeClr val="bg1"/>
                </a:solidFill>
              </a:rPr>
              <a:t>scale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scientific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activities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1127" y="0"/>
            <a:ext cx="89193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Grand unification of Interactions (Strong, Weak, Electromagnetic)</a:t>
            </a:r>
            <a:endParaRPr lang="en-US" sz="2400" b="1"/>
          </a:p>
        </p:txBody>
      </p:sp>
      <p:sp>
        <p:nvSpPr>
          <p:cNvPr id="7" name="ZoneTexte 6"/>
          <p:cNvSpPr txBox="1"/>
          <p:nvPr/>
        </p:nvSpPr>
        <p:spPr>
          <a:xfrm>
            <a:off x="395536" y="728700"/>
            <a:ext cx="86049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Additionnal particles (such as supersymmetric partners) with energy scales of TeVs affect the running of the coupling constants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D:\TEMP\TIARA\TIARA talks\conference\ASC-2012\photo\running_coupl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34" y="1857375"/>
            <a:ext cx="7067551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-508" y="6306928"/>
            <a:ext cx="9253028" cy="543040"/>
            <a:chOff x="-508" y="6306928"/>
            <a:chExt cx="9253028" cy="543040"/>
          </a:xfrm>
        </p:grpSpPr>
        <p:sp>
          <p:nvSpPr>
            <p:cNvPr id="10" name="ZoneTexte 9"/>
            <p:cNvSpPr txBox="1"/>
            <p:nvPr/>
          </p:nvSpPr>
          <p:spPr>
            <a:xfrm>
              <a:off x="998246" y="6306928"/>
              <a:ext cx="825427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i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Need to explore higher energy regions (up to ~10 TeV)</a:t>
              </a:r>
              <a:endParaRPr lang="en-US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lèche droite rayée 10"/>
            <p:cNvSpPr/>
            <p:nvPr/>
          </p:nvSpPr>
          <p:spPr>
            <a:xfrm>
              <a:off x="-508" y="6326748"/>
              <a:ext cx="950329" cy="523220"/>
            </a:xfrm>
            <a:prstGeom prst="stripedRightArrow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 flipH="1">
                <a:off x="3239852" y="2276872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39852" y="2276872"/>
                <a:ext cx="576064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 flipH="1">
                <a:off x="2519772" y="3050997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9772" y="3050997"/>
                <a:ext cx="576064" cy="6580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 flipH="1">
                <a:off x="2663788" y="4653136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663788" y="4653136"/>
                <a:ext cx="576064" cy="6580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3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813444"/>
              </p:ext>
            </p:extLst>
          </p:nvPr>
        </p:nvGraphicFramePr>
        <p:xfrm>
          <a:off x="1142821" y="3645024"/>
          <a:ext cx="7020780" cy="3053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62423" y="0"/>
            <a:ext cx="898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bg1"/>
                </a:solidFill>
              </a:rPr>
              <a:t>Whatever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is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found</a:t>
            </a:r>
            <a:r>
              <a:rPr lang="fr-FR" sz="2400" b="1" dirty="0" smtClean="0">
                <a:solidFill>
                  <a:schemeClr val="bg1"/>
                </a:solidFill>
              </a:rPr>
              <a:t> or not, </a:t>
            </a:r>
            <a:r>
              <a:rPr lang="fr-FR" sz="2400" b="1" dirty="0" err="1" smtClean="0">
                <a:solidFill>
                  <a:schemeClr val="bg1"/>
                </a:solidFill>
              </a:rPr>
              <a:t>reaching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higher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energies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is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unavoidable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8729" y="3061176"/>
            <a:ext cx="658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It </a:t>
            </a:r>
            <a:r>
              <a:rPr lang="fr-FR" sz="2400" b="1" dirty="0" err="1" smtClean="0">
                <a:solidFill>
                  <a:schemeClr val="bg1"/>
                </a:solidFill>
              </a:rPr>
              <a:t>will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also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allow</a:t>
            </a:r>
            <a:r>
              <a:rPr lang="fr-FR" sz="2400" b="1" dirty="0" smtClean="0">
                <a:solidFill>
                  <a:schemeClr val="bg1"/>
                </a:solidFill>
              </a:rPr>
              <a:t> more </a:t>
            </a:r>
            <a:r>
              <a:rPr lang="fr-FR" sz="2400" b="1" dirty="0" err="1" smtClean="0">
                <a:solidFill>
                  <a:schemeClr val="bg1"/>
                </a:solidFill>
              </a:rPr>
              <a:t>precise</a:t>
            </a:r>
            <a:r>
              <a:rPr lang="fr-FR" sz="2400" b="1" dirty="0" smtClean="0">
                <a:solidFill>
                  <a:schemeClr val="bg1"/>
                </a:solidFill>
              </a:rPr>
              <a:t> SM </a:t>
            </a:r>
            <a:r>
              <a:rPr lang="fr-FR" sz="2400" b="1" dirty="0" err="1" smtClean="0">
                <a:solidFill>
                  <a:schemeClr val="bg1"/>
                </a:solidFill>
              </a:rPr>
              <a:t>measurements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11" y="620688"/>
            <a:ext cx="329623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2423" y="1052736"/>
            <a:ext cx="4229557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To explore the up to 10 </a:t>
            </a:r>
            <a:r>
              <a:rPr lang="fr-FR" b="1" dirty="0" err="1" smtClean="0"/>
              <a:t>TeV</a:t>
            </a:r>
            <a:r>
              <a:rPr lang="fr-FR" b="1" dirty="0" smtClean="0"/>
              <a:t> </a:t>
            </a:r>
            <a:r>
              <a:rPr lang="fr-FR" b="1" dirty="0" err="1" smtClean="0"/>
              <a:t>region</a:t>
            </a:r>
            <a:r>
              <a:rPr lang="fr-FR" b="1" dirty="0" smtClean="0"/>
              <a:t> </a:t>
            </a:r>
            <a:r>
              <a:rPr lang="fr-FR" b="1" dirty="0" err="1" smtClean="0"/>
              <a:t>very</a:t>
            </a:r>
            <a:r>
              <a:rPr lang="fr-FR" b="1" dirty="0" smtClean="0"/>
              <a:t> high </a:t>
            </a:r>
            <a:r>
              <a:rPr lang="fr-FR" b="1" dirty="0" err="1" smtClean="0"/>
              <a:t>energy</a:t>
            </a:r>
            <a:r>
              <a:rPr lang="fr-FR" b="1" dirty="0" smtClean="0"/>
              <a:t> (&gt;50)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necessary</a:t>
            </a:r>
            <a:endParaRPr lang="fr-FR" b="1" dirty="0" smtClean="0"/>
          </a:p>
        </p:txBody>
      </p:sp>
    </p:spTree>
    <p:extLst>
      <p:ext uri="{BB962C8B-B14F-4D97-AF65-F5344CB8AC3E}">
        <p14:creationId xmlns:p14="http://schemas.microsoft.com/office/powerpoint/2010/main" val="22127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1"/>
            <a:ext cx="8604448" cy="40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0" y="3465004"/>
            <a:ext cx="9000492" cy="3354187"/>
            <a:chOff x="0" y="3465004"/>
            <a:chExt cx="9000492" cy="335418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475" y="4136316"/>
              <a:ext cx="2811463" cy="268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3311860" y="3465004"/>
              <a:ext cx="1259346" cy="67131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0" y="4136316"/>
              <a:ext cx="3023828" cy="1015663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Either using existing</a:t>
              </a:r>
            </a:p>
            <a:p>
              <a:pPr algn="l"/>
              <a:r>
                <a:rPr 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LEP/LHC tunnel to reach 26-32 TeV collisions</a:t>
              </a:r>
              <a:endPara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" name="Connecteur droit avec flèche 6"/>
            <p:cNvCxnSpPr>
              <a:endCxn id="6" idx="3"/>
            </p:cNvCxnSpPr>
            <p:nvPr/>
          </p:nvCxnSpPr>
          <p:spPr>
            <a:xfrm flipH="1">
              <a:off x="3023828" y="4644147"/>
              <a:ext cx="1008112" cy="1"/>
            </a:xfrm>
            <a:prstGeom prst="straightConnector1">
              <a:avLst/>
            </a:prstGeom>
            <a:ln w="57150">
              <a:solidFill>
                <a:srgbClr val="FFFF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>
              <a:off x="5220072" y="5049180"/>
              <a:ext cx="1008112" cy="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6228185" y="4136315"/>
              <a:ext cx="2772307" cy="163121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 build (or reuse) a 80km tunnel to reach 80-100 </a:t>
              </a:r>
              <a:r>
                <a:rPr lang="en-US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TeV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collisions</a:t>
              </a:r>
            </a:p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more detailed study of such a tunnel needed</a:t>
              </a:r>
            </a:p>
          </p:txBody>
        </p:sp>
      </p:grpSp>
      <p:sp>
        <p:nvSpPr>
          <p:cNvPr id="10" name="ZoneTexte 9">
            <a:hlinkClick r:id="rId4" action="ppaction://hlinksldjump"/>
          </p:cNvPr>
          <p:cNvSpPr txBox="1"/>
          <p:nvPr/>
        </p:nvSpPr>
        <p:spPr>
          <a:xfrm>
            <a:off x="683567" y="5898429"/>
            <a:ext cx="798308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both cases, SC challenge to develop 16-20 Tesla magnets!</a:t>
            </a:r>
          </a:p>
          <a:p>
            <a:pPr algn="l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Magnets for HL_LHC is an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indispensible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first step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 rot="19510065">
            <a:off x="256247" y="2680174"/>
            <a:ext cx="8404154" cy="1569660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machine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injection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collaborative R&amp;D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25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657"/>
            <a:ext cx="6912768" cy="505019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consistent conceptual design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9016" y="1052736"/>
            <a:ext cx="8364990" cy="4234805"/>
            <a:chOff x="566489" y="692696"/>
            <a:chExt cx="7821936" cy="3959882"/>
          </a:xfrm>
        </p:grpSpPr>
        <p:pic>
          <p:nvPicPr>
            <p:cNvPr id="7" name="Picture 6" descr="20T_coil_v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3969" y="916649"/>
              <a:ext cx="4104456" cy="1471010"/>
            </a:xfrm>
            <a:prstGeom prst="rect">
              <a:avLst/>
            </a:prstGeom>
          </p:spPr>
        </p:pic>
        <p:pic>
          <p:nvPicPr>
            <p:cNvPr id="8" name="Picture 7" descr="20T_iron_v3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692696"/>
              <a:ext cx="3168352" cy="2365108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2420888"/>
              <a:ext cx="27297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6489" y="3278411"/>
              <a:ext cx="4844720" cy="13741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219016" y="5381925"/>
            <a:ext cx="892498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Magnet design: 40 mm bore (depends on injection energy: &gt; 1 </a:t>
            </a:r>
            <a:r>
              <a:rPr lang="en-US" b="1" dirty="0" err="1" smtClean="0"/>
              <a:t>Tev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b="1" dirty="0" smtClean="0"/>
              <a:t>Approximately 2.5 times more SC than LHC: 3000 </a:t>
            </a:r>
            <a:r>
              <a:rPr lang="en-US" b="1" dirty="0" err="1" smtClean="0"/>
              <a:t>tonnes</a:t>
            </a:r>
            <a:r>
              <a:rPr lang="en-US" b="1" dirty="0" smtClean="0"/>
              <a:t>! (~4000 long magnets)</a:t>
            </a:r>
          </a:p>
          <a:p>
            <a:r>
              <a:rPr lang="en-US" b="1" dirty="0" smtClean="0"/>
              <a:t>Multiple powering in the same magnet for FQ (and more sectioning for energy)</a:t>
            </a:r>
          </a:p>
          <a:p>
            <a:r>
              <a:rPr lang="en-US" b="1" dirty="0" smtClean="0"/>
              <a:t>Only a first attempt: </a:t>
            </a:r>
            <a:r>
              <a:rPr lang="en-US" b="1" dirty="0" err="1" smtClean="0"/>
              <a:t>cos</a:t>
            </a:r>
            <a:r>
              <a:rPr lang="en-US" b="1" dirty="0" smtClean="0">
                <a:sym typeface="Symbol"/>
              </a:rPr>
              <a:t> and other shapes needs to be also investigated</a:t>
            </a:r>
            <a:endParaRPr lang="en-US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0" y="3428157"/>
            <a:ext cx="80626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L. Rossi </a:t>
            </a:r>
            <a:endParaRPr lang="en-US" sz="1400" b="1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500427" y="2102557"/>
            <a:ext cx="0" cy="37101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67172" y="2146587"/>
            <a:ext cx="0" cy="39872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092822" y="2090680"/>
            <a:ext cx="784167" cy="26714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355976" y="1292237"/>
            <a:ext cx="3888432" cy="12530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814452" y="1292237"/>
            <a:ext cx="1651610" cy="799218"/>
          </a:xfrm>
          <a:custGeom>
            <a:avLst/>
            <a:gdLst>
              <a:gd name="connsiteX0" fmla="*/ 0 w 1651610"/>
              <a:gd name="connsiteY0" fmla="*/ 661000 h 661000"/>
              <a:gd name="connsiteX1" fmla="*/ 748145 w 1651610"/>
              <a:gd name="connsiteY1" fmla="*/ 542247 h 661000"/>
              <a:gd name="connsiteX2" fmla="*/ 1235034 w 1651610"/>
              <a:gd name="connsiteY2" fmla="*/ 316616 h 661000"/>
              <a:gd name="connsiteX3" fmla="*/ 1615044 w 1651610"/>
              <a:gd name="connsiteY3" fmla="*/ 31608 h 661000"/>
              <a:gd name="connsiteX4" fmla="*/ 1615044 w 1651610"/>
              <a:gd name="connsiteY4" fmla="*/ 19733 h 6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610" h="661000">
                <a:moveTo>
                  <a:pt x="0" y="661000"/>
                </a:moveTo>
                <a:cubicBezTo>
                  <a:pt x="271153" y="630322"/>
                  <a:pt x="542306" y="599644"/>
                  <a:pt x="748145" y="542247"/>
                </a:cubicBezTo>
                <a:cubicBezTo>
                  <a:pt x="953984" y="484850"/>
                  <a:pt x="1090551" y="401722"/>
                  <a:pt x="1235034" y="316616"/>
                </a:cubicBezTo>
                <a:cubicBezTo>
                  <a:pt x="1379517" y="231510"/>
                  <a:pt x="1551709" y="81088"/>
                  <a:pt x="1615044" y="31608"/>
                </a:cubicBezTo>
                <a:cubicBezTo>
                  <a:pt x="1678379" y="-17873"/>
                  <a:pt x="1646711" y="930"/>
                  <a:pt x="1615044" y="19733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826328" y="2352712"/>
            <a:ext cx="1721266" cy="192595"/>
          </a:xfrm>
          <a:custGeom>
            <a:avLst/>
            <a:gdLst>
              <a:gd name="connsiteX0" fmla="*/ 0 w 1890121"/>
              <a:gd name="connsiteY0" fmla="*/ 0 h 234868"/>
              <a:gd name="connsiteX1" fmla="*/ 890650 w 1890121"/>
              <a:gd name="connsiteY1" fmla="*/ 95003 h 234868"/>
              <a:gd name="connsiteX2" fmla="*/ 1828800 w 1890121"/>
              <a:gd name="connsiteY2" fmla="*/ 225632 h 234868"/>
              <a:gd name="connsiteX3" fmla="*/ 1721922 w 1890121"/>
              <a:gd name="connsiteY3" fmla="*/ 213756 h 23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0121" h="234868">
                <a:moveTo>
                  <a:pt x="0" y="0"/>
                </a:moveTo>
                <a:lnTo>
                  <a:pt x="890650" y="95003"/>
                </a:lnTo>
                <a:cubicBezTo>
                  <a:pt x="1195450" y="132608"/>
                  <a:pt x="1690255" y="205840"/>
                  <a:pt x="1828800" y="225632"/>
                </a:cubicBezTo>
                <a:cubicBezTo>
                  <a:pt x="1967345" y="245424"/>
                  <a:pt x="1844633" y="229590"/>
                  <a:pt x="1721922" y="213756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389298" y="1406080"/>
            <a:ext cx="1639086" cy="1494831"/>
            <a:chOff x="6389298" y="1737191"/>
            <a:chExt cx="1639086" cy="1494831"/>
          </a:xfrm>
        </p:grpSpPr>
        <p:sp>
          <p:nvSpPr>
            <p:cNvPr id="27" name="Rounded Rectangle 26"/>
            <p:cNvSpPr/>
            <p:nvPr/>
          </p:nvSpPr>
          <p:spPr>
            <a:xfrm>
              <a:off x="6389298" y="1737191"/>
              <a:ext cx="1639086" cy="110360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27" idx="2"/>
            </p:cNvCxnSpPr>
            <p:nvPr/>
          </p:nvCxnSpPr>
          <p:spPr>
            <a:xfrm>
              <a:off x="7208841" y="2840793"/>
              <a:ext cx="0" cy="3912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411760" y="3817969"/>
            <a:ext cx="682939" cy="1077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9017" y="3817969"/>
            <a:ext cx="824592" cy="1077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5252883" y="816174"/>
            <a:ext cx="316464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multiple SC material</a:t>
            </a:r>
            <a:endParaRPr lang="en-US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594357" y="4756499"/>
            <a:ext cx="152323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T field!</a:t>
            </a:r>
            <a:endParaRPr 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èche à angle droit 19"/>
          <p:cNvSpPr/>
          <p:nvPr/>
        </p:nvSpPr>
        <p:spPr>
          <a:xfrm rot="5400000">
            <a:off x="3047392" y="4671200"/>
            <a:ext cx="252799" cy="841128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52400"/>
            <a:ext cx="64103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2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440258" y="50858"/>
            <a:ext cx="5192082" cy="95410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of the European Strategy for Particle Physics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2278" y="48340"/>
            <a:ext cx="1691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800" b="1" dirty="0" smtClean="0">
                <a:solidFill>
                  <a:schemeClr val="bg1"/>
                </a:solidFill>
              </a:rPr>
              <a:t>Roy Aleksan</a:t>
            </a:r>
          </a:p>
          <a:p>
            <a:pPr algn="ctr"/>
            <a:r>
              <a:rPr lang="fr-CH" sz="1800" b="1" dirty="0" smtClean="0">
                <a:solidFill>
                  <a:schemeClr val="bg1"/>
                </a:solidFill>
              </a:rPr>
              <a:t>HF-Frascati</a:t>
            </a:r>
          </a:p>
          <a:p>
            <a:pPr algn="ctr"/>
            <a:r>
              <a:rPr lang="fr-CH" sz="1800" b="1" dirty="0" err="1" smtClean="0">
                <a:solidFill>
                  <a:schemeClr val="bg1"/>
                </a:solidFill>
              </a:rPr>
              <a:t>Feb</a:t>
            </a:r>
            <a:r>
              <a:rPr lang="fr-CH" sz="1800" b="1" dirty="0" smtClean="0">
                <a:solidFill>
                  <a:schemeClr val="bg1"/>
                </a:solidFill>
              </a:rPr>
              <a:t>. 14, 2013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95109" y="1988840"/>
            <a:ext cx="745282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Habemus</a:t>
            </a:r>
            <a:endParaRPr lang="en-US" sz="96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9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Strategiam</a:t>
            </a:r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! </a:t>
            </a:r>
            <a:endParaRPr lang="en-US" sz="9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9512" y="5633945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17 </a:t>
            </a:r>
            <a:r>
              <a:rPr lang="fr-FR" sz="2400" b="1" dirty="0" err="1" smtClean="0">
                <a:solidFill>
                  <a:schemeClr val="bg1"/>
                </a:solidFill>
              </a:rPr>
              <a:t>recommendations</a:t>
            </a:r>
            <a:r>
              <a:rPr lang="fr-FR" sz="2400" b="1" dirty="0" smtClean="0">
                <a:solidFill>
                  <a:schemeClr val="bg1"/>
                </a:solidFill>
              </a:rPr>
              <a:t> have been </a:t>
            </a:r>
            <a:r>
              <a:rPr lang="fr-FR" sz="2400" b="1" dirty="0" err="1" smtClean="0">
                <a:solidFill>
                  <a:schemeClr val="bg1"/>
                </a:solidFill>
              </a:rPr>
              <a:t>issued</a:t>
            </a:r>
            <a:r>
              <a:rPr lang="fr-FR" sz="2400" b="1" dirty="0">
                <a:solidFill>
                  <a:schemeClr val="bg1"/>
                </a:solidFill>
              </a:rPr>
              <a:t>: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fr-FR" b="1" dirty="0">
                <a:solidFill>
                  <a:schemeClr val="bg1"/>
                </a:solidFill>
                <a:hlinkClick r:id="rId3"/>
              </a:rPr>
              <a:t>://</a:t>
            </a:r>
            <a:r>
              <a:rPr lang="fr-FR" b="1" dirty="0" smtClean="0">
                <a:solidFill>
                  <a:schemeClr val="bg1"/>
                </a:solidFill>
                <a:hlinkClick r:id="rId3"/>
              </a:rPr>
              <a:t>indico.cern.ch/getFile.py/access?resId=0&amp;materialId=0&amp;confId=217656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err="1" smtClean="0">
                <a:solidFill>
                  <a:schemeClr val="bg1"/>
                </a:solidFill>
              </a:rPr>
              <a:t>They</a:t>
            </a:r>
            <a:r>
              <a:rPr lang="fr-FR" b="1" dirty="0" smtClean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be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endorsed</a:t>
            </a:r>
            <a:r>
              <a:rPr lang="fr-FR" b="1" dirty="0">
                <a:solidFill>
                  <a:schemeClr val="bg1"/>
                </a:solidFill>
              </a:rPr>
              <a:t>  by the CERN Council (March 20</a:t>
            </a:r>
            <a:r>
              <a:rPr lang="fr-FR" b="1" dirty="0" smtClean="0">
                <a:solidFill>
                  <a:schemeClr val="bg1"/>
                </a:solidFill>
              </a:rPr>
              <a:t>).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2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589856" y="15007"/>
            <a:ext cx="792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ElectroWeak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Symmetry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Breaking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precision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measurements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19572" y="476672"/>
            <a:ext cx="4342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Is </a:t>
            </a:r>
            <a:r>
              <a:rPr lang="fr-FR" b="1" dirty="0" err="1" smtClean="0">
                <a:solidFill>
                  <a:schemeClr val="bg1"/>
                </a:solidFill>
              </a:rPr>
              <a:t>Higgs</a:t>
            </a:r>
            <a:r>
              <a:rPr lang="fr-FR" b="1" dirty="0" smtClean="0">
                <a:solidFill>
                  <a:schemeClr val="bg1"/>
                </a:solidFill>
              </a:rPr>
              <a:t> self-</a:t>
            </a:r>
            <a:r>
              <a:rPr lang="fr-FR" b="1" dirty="0" err="1" smtClean="0">
                <a:solidFill>
                  <a:schemeClr val="bg1"/>
                </a:solidFill>
              </a:rPr>
              <a:t>coupling</a:t>
            </a:r>
            <a:r>
              <a:rPr lang="fr-FR" b="1" dirty="0" smtClean="0">
                <a:solidFill>
                  <a:schemeClr val="bg1"/>
                </a:solidFill>
              </a:rPr>
              <a:t> (</a:t>
            </a:r>
            <a:r>
              <a:rPr lang="fr-FR" b="1" dirty="0" smtClean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fr-FR" b="1" dirty="0" smtClean="0">
                <a:solidFill>
                  <a:schemeClr val="bg1"/>
                </a:solidFill>
              </a:rPr>
              <a:t>) as </a:t>
            </a:r>
            <a:r>
              <a:rPr lang="fr-FR" b="1" dirty="0" err="1" smtClean="0">
                <a:solidFill>
                  <a:schemeClr val="bg1"/>
                </a:solidFill>
              </a:rPr>
              <a:t>expected</a:t>
            </a:r>
            <a:r>
              <a:rPr lang="fr-FR" b="1" dirty="0" smtClean="0">
                <a:solidFill>
                  <a:schemeClr val="bg1"/>
                </a:solidFill>
              </a:rPr>
              <a:t>?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Étoile à 4 branches 17"/>
          <p:cNvSpPr/>
          <p:nvPr/>
        </p:nvSpPr>
        <p:spPr>
          <a:xfrm>
            <a:off x="323528" y="476672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2806108" y="929724"/>
            <a:ext cx="1778127" cy="1245303"/>
            <a:chOff x="2767890" y="2947956"/>
            <a:chExt cx="2104167" cy="1475118"/>
          </a:xfrm>
        </p:grpSpPr>
        <p:grpSp>
          <p:nvGrpSpPr>
            <p:cNvPr id="45" name="Groupe 44"/>
            <p:cNvGrpSpPr/>
            <p:nvPr/>
          </p:nvGrpSpPr>
          <p:grpSpPr>
            <a:xfrm>
              <a:off x="2767890" y="2947956"/>
              <a:ext cx="2104167" cy="1475118"/>
              <a:chOff x="2367697" y="2367254"/>
              <a:chExt cx="2104167" cy="147511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2367697" y="2367254"/>
                <a:ext cx="2104167" cy="147511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e 47"/>
              <p:cNvGrpSpPr/>
              <p:nvPr/>
            </p:nvGrpSpPr>
            <p:grpSpPr>
              <a:xfrm>
                <a:off x="2940129" y="2379855"/>
                <a:ext cx="1492116" cy="1446642"/>
                <a:chOff x="3518170" y="3228563"/>
                <a:chExt cx="1492116" cy="1446642"/>
              </a:xfrm>
            </p:grpSpPr>
            <p:cxnSp>
              <p:nvCxnSpPr>
                <p:cNvPr id="50" name="Connecteur droit 49"/>
                <p:cNvCxnSpPr/>
                <p:nvPr/>
              </p:nvCxnSpPr>
              <p:spPr>
                <a:xfrm>
                  <a:off x="3518170" y="3784547"/>
                  <a:ext cx="1310938" cy="2565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/>
                <p:cNvCxnSpPr/>
                <p:nvPr/>
              </p:nvCxnSpPr>
              <p:spPr>
                <a:xfrm>
                  <a:off x="4150603" y="3384437"/>
                  <a:ext cx="30433" cy="11606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ZoneTexte 51"/>
                <p:cNvSpPr txBox="1"/>
                <p:nvPr/>
              </p:nvSpPr>
              <p:spPr>
                <a:xfrm>
                  <a:off x="3756391" y="3228563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H</a:t>
                  </a:r>
                  <a:endParaRPr lang="en-US" b="1"/>
                </a:p>
              </p:txBody>
            </p:sp>
            <p:sp>
              <p:nvSpPr>
                <p:cNvPr id="53" name="ZoneTexte 52"/>
                <p:cNvSpPr txBox="1"/>
                <p:nvPr/>
              </p:nvSpPr>
              <p:spPr>
                <a:xfrm>
                  <a:off x="3955703" y="4275095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H</a:t>
                  </a:r>
                  <a:endParaRPr lang="en-US" b="1"/>
                </a:p>
              </p:txBody>
            </p:sp>
            <p:sp>
              <p:nvSpPr>
                <p:cNvPr id="54" name="ZoneTexte 53"/>
                <p:cNvSpPr txBox="1"/>
                <p:nvPr/>
              </p:nvSpPr>
              <p:spPr>
                <a:xfrm>
                  <a:off x="4626848" y="3784395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H</a:t>
                  </a:r>
                  <a:endParaRPr lang="en-US" b="1"/>
                </a:p>
              </p:txBody>
            </p:sp>
          </p:grpSp>
          <p:sp>
            <p:nvSpPr>
              <p:cNvPr id="49" name="ZoneTexte 48"/>
              <p:cNvSpPr txBox="1"/>
              <p:nvPr/>
            </p:nvSpPr>
            <p:spPr>
              <a:xfrm>
                <a:off x="2855971" y="3064100"/>
                <a:ext cx="572593" cy="4001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latin typeface="Symbol" pitchFamily="18" charset="2"/>
                  </a:rPr>
                  <a:t>µ</a:t>
                </a:r>
                <a:r>
                  <a:rPr lang="en-US" b="1" smtClean="0"/>
                  <a:t> </a:t>
                </a:r>
                <a:r>
                  <a:rPr lang="en-US" b="1" smtClean="0">
                    <a:latin typeface="Symbol" pitchFamily="18" charset="2"/>
                  </a:rPr>
                  <a:t>l</a:t>
                </a:r>
                <a:endParaRPr lang="en-US" b="1">
                  <a:latin typeface="+mj-lt"/>
                </a:endParaRPr>
              </a:p>
            </p:txBody>
          </p:sp>
        </p:grpSp>
        <p:sp>
          <p:nvSpPr>
            <p:cNvPr id="46" name="ZoneTexte 45"/>
            <p:cNvSpPr txBox="1"/>
            <p:nvPr/>
          </p:nvSpPr>
          <p:spPr>
            <a:xfrm>
              <a:off x="3148603" y="3176381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H</a:t>
              </a:r>
              <a:endParaRPr lang="en-US" b="1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835398" y="898794"/>
            <a:ext cx="1821259" cy="1290117"/>
            <a:chOff x="2767890" y="5252312"/>
            <a:chExt cx="2104167" cy="1475118"/>
          </a:xfrm>
        </p:grpSpPr>
        <p:grpSp>
          <p:nvGrpSpPr>
            <p:cNvPr id="35" name="Groupe 34"/>
            <p:cNvGrpSpPr/>
            <p:nvPr/>
          </p:nvGrpSpPr>
          <p:grpSpPr>
            <a:xfrm>
              <a:off x="2767890" y="5252312"/>
              <a:ext cx="2104167" cy="1475118"/>
              <a:chOff x="2367697" y="2367254"/>
              <a:chExt cx="2104167" cy="147511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367697" y="2367254"/>
                <a:ext cx="2104167" cy="147511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e 37"/>
              <p:cNvGrpSpPr/>
              <p:nvPr/>
            </p:nvGrpSpPr>
            <p:grpSpPr>
              <a:xfrm>
                <a:off x="3286753" y="2460327"/>
                <a:ext cx="1145492" cy="1366170"/>
                <a:chOff x="3864794" y="3309035"/>
                <a:chExt cx="1145492" cy="1366170"/>
              </a:xfrm>
            </p:grpSpPr>
            <p:cxnSp>
              <p:nvCxnSpPr>
                <p:cNvPr id="40" name="Connecteur droit 39"/>
                <p:cNvCxnSpPr/>
                <p:nvPr/>
              </p:nvCxnSpPr>
              <p:spPr>
                <a:xfrm>
                  <a:off x="4181036" y="3969061"/>
                  <a:ext cx="648072" cy="720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>
                  <a:off x="4181036" y="4005065"/>
                  <a:ext cx="0" cy="5400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ZoneTexte 41"/>
                <p:cNvSpPr txBox="1"/>
                <p:nvPr/>
              </p:nvSpPr>
              <p:spPr>
                <a:xfrm>
                  <a:off x="3864794" y="3309035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H</a:t>
                  </a:r>
                  <a:endParaRPr lang="en-US" b="1"/>
                </a:p>
              </p:txBody>
            </p:sp>
            <p:sp>
              <p:nvSpPr>
                <p:cNvPr id="43" name="ZoneTexte 42"/>
                <p:cNvSpPr txBox="1"/>
                <p:nvPr/>
              </p:nvSpPr>
              <p:spPr>
                <a:xfrm>
                  <a:off x="3955703" y="4275095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H</a:t>
                  </a:r>
                  <a:endParaRPr lang="en-US" b="1"/>
                </a:p>
              </p:txBody>
            </p:sp>
            <p:sp>
              <p:nvSpPr>
                <p:cNvPr id="44" name="ZoneTexte 43"/>
                <p:cNvSpPr txBox="1"/>
                <p:nvPr/>
              </p:nvSpPr>
              <p:spPr>
                <a:xfrm>
                  <a:off x="4626848" y="3784395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H</a:t>
                  </a:r>
                  <a:endParaRPr lang="en-US" b="1"/>
                </a:p>
              </p:txBody>
            </p:sp>
          </p:grpSp>
          <p:sp>
            <p:nvSpPr>
              <p:cNvPr id="39" name="ZoneTexte 38"/>
              <p:cNvSpPr txBox="1"/>
              <p:nvPr/>
            </p:nvSpPr>
            <p:spPr>
              <a:xfrm>
                <a:off x="2367697" y="3060403"/>
                <a:ext cx="1165704" cy="4001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latin typeface="Symbol" pitchFamily="18" charset="2"/>
                  </a:rPr>
                  <a:t>µ</a:t>
                </a:r>
                <a:r>
                  <a:rPr lang="en-US" b="1" smtClean="0"/>
                  <a:t> </a:t>
                </a:r>
                <a:r>
                  <a:rPr lang="en-US" b="1" smtClean="0">
                    <a:latin typeface="Symbol" pitchFamily="18" charset="2"/>
                  </a:rPr>
                  <a:t>l</a:t>
                </a:r>
                <a:r>
                  <a:rPr lang="en-US" b="1" baseline="30000" smtClean="0">
                    <a:latin typeface="Symbol" pitchFamily="18" charset="2"/>
                  </a:rPr>
                  <a:t>1/2</a:t>
                </a:r>
                <a:r>
                  <a:rPr lang="en-US" b="1" smtClean="0">
                    <a:latin typeface="+mj-lt"/>
                  </a:rPr>
                  <a:t>M</a:t>
                </a:r>
                <a:r>
                  <a:rPr lang="en-US" b="1" baseline="-25000" smtClean="0">
                    <a:latin typeface="+mj-lt"/>
                  </a:rPr>
                  <a:t>H</a:t>
                </a:r>
                <a:endParaRPr lang="en-US" b="1">
                  <a:latin typeface="+mj-lt"/>
                </a:endParaRPr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>
              <a:off x="3612235" y="5518190"/>
              <a:ext cx="390953" cy="5232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82" y="1730012"/>
            <a:ext cx="1947938" cy="86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6228184" y="700542"/>
            <a:ext cx="2369713" cy="939306"/>
            <a:chOff x="3930479" y="4361902"/>
            <a:chExt cx="2369713" cy="939306"/>
          </a:xfrm>
        </p:grpSpPr>
        <p:grpSp>
          <p:nvGrpSpPr>
            <p:cNvPr id="55" name="Groupe 54"/>
            <p:cNvGrpSpPr/>
            <p:nvPr/>
          </p:nvGrpSpPr>
          <p:grpSpPr>
            <a:xfrm>
              <a:off x="3930479" y="4437112"/>
              <a:ext cx="1607370" cy="795434"/>
              <a:chOff x="3477356" y="2742976"/>
              <a:chExt cx="1607370" cy="795434"/>
            </a:xfrm>
          </p:grpSpPr>
          <p:pic>
            <p:nvPicPr>
              <p:cNvPr id="56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356" y="2747763"/>
                <a:ext cx="1044362" cy="790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4521718" y="2747763"/>
                <a:ext cx="563008" cy="790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58" name="Connecteur droit 57"/>
              <p:cNvCxnSpPr>
                <a:stCxn id="57" idx="1"/>
                <a:endCxn id="57" idx="3"/>
              </p:cNvCxnSpPr>
              <p:nvPr/>
            </p:nvCxnSpPr>
            <p:spPr>
              <a:xfrm>
                <a:off x="4521718" y="3143087"/>
                <a:ext cx="563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ZoneTexte 58"/>
              <p:cNvSpPr txBox="1"/>
              <p:nvPr/>
            </p:nvSpPr>
            <p:spPr>
              <a:xfrm>
                <a:off x="4571041" y="2742976"/>
                <a:ext cx="370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H</a:t>
                </a:r>
                <a:endParaRPr lang="fr-FR" dirty="0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537849" y="4441899"/>
              <a:ext cx="762343" cy="790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" name="Connecteur droit 9"/>
            <p:cNvCxnSpPr>
              <a:stCxn id="4" idx="1"/>
            </p:cNvCxnSpPr>
            <p:nvPr/>
          </p:nvCxnSpPr>
          <p:spPr>
            <a:xfrm>
              <a:off x="5537849" y="4837223"/>
              <a:ext cx="762343" cy="39532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>
              <a:stCxn id="4" idx="1"/>
            </p:cNvCxnSpPr>
            <p:nvPr/>
          </p:nvCxnSpPr>
          <p:spPr>
            <a:xfrm flipV="1">
              <a:off x="5537849" y="4441899"/>
              <a:ext cx="762343" cy="39532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5548406" y="4361902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5548406" y="490109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</p:grpSp>
      <p:sp>
        <p:nvSpPr>
          <p:cNvPr id="62" name="ZoneTexte 61"/>
          <p:cNvSpPr txBox="1"/>
          <p:nvPr/>
        </p:nvSpPr>
        <p:spPr>
          <a:xfrm>
            <a:off x="5328084" y="967115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LHC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5328084" y="1639848"/>
            <a:ext cx="1062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Lepton </a:t>
            </a:r>
            <a:r>
              <a:rPr lang="fr-FR" b="1" dirty="0" err="1" smtClean="0">
                <a:solidFill>
                  <a:schemeClr val="bg1"/>
                </a:solidFill>
              </a:rPr>
              <a:t>collider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(&lt;</a:t>
            </a:r>
            <a:r>
              <a:rPr lang="fr-FR" b="1" dirty="0" err="1" smtClean="0">
                <a:solidFill>
                  <a:schemeClr val="bg1"/>
                </a:solidFill>
              </a:rPr>
              <a:t>TeV</a:t>
            </a:r>
            <a:r>
              <a:rPr lang="fr-FR" b="1" dirty="0" smtClean="0">
                <a:solidFill>
                  <a:schemeClr val="bg1"/>
                </a:solidFill>
              </a:rPr>
              <a:t>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264" name="ZoneTexte 11263"/>
          <p:cNvSpPr txBox="1"/>
          <p:nvPr/>
        </p:nvSpPr>
        <p:spPr>
          <a:xfrm>
            <a:off x="419787" y="2774648"/>
            <a:ext cx="708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>
                <a:solidFill>
                  <a:schemeClr val="bg1"/>
                </a:solidFill>
              </a:rPr>
              <a:t>One of the </a:t>
            </a:r>
            <a:r>
              <a:rPr lang="fr-FR" b="1" dirty="0" err="1" smtClean="0">
                <a:solidFill>
                  <a:schemeClr val="bg1"/>
                </a:solidFill>
              </a:rPr>
              <a:t>most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difficult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measurement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both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at</a:t>
            </a:r>
            <a:r>
              <a:rPr lang="fr-FR" b="1" dirty="0" smtClean="0">
                <a:solidFill>
                  <a:schemeClr val="bg1"/>
                </a:solidFill>
              </a:rPr>
              <a:t> LHC and LC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fr-FR" b="1" dirty="0" err="1" smtClean="0">
                <a:solidFill>
                  <a:schemeClr val="bg1"/>
                </a:solidFill>
              </a:rPr>
              <a:t>Xsections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very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low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endParaRPr lang="fr-FR" b="1" dirty="0">
              <a:solidFill>
                <a:schemeClr val="bg1"/>
              </a:solidFill>
            </a:endParaRPr>
          </a:p>
        </p:txBody>
      </p:sp>
      <p:graphicFrame>
        <p:nvGraphicFramePr>
          <p:cNvPr id="68" name="Tableau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391102"/>
              </p:ext>
            </p:extLst>
          </p:nvPr>
        </p:nvGraphicFramePr>
        <p:xfrm>
          <a:off x="100953" y="3573016"/>
          <a:ext cx="904304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735"/>
                <a:gridCol w="828092"/>
                <a:gridCol w="1224136"/>
                <a:gridCol w="828092"/>
                <a:gridCol w="972108"/>
                <a:gridCol w="936104"/>
                <a:gridCol w="720080"/>
                <a:gridCol w="1080120"/>
                <a:gridCol w="791580"/>
              </a:tblGrid>
              <a:tr h="331804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Lumi</a:t>
                      </a:r>
                      <a:endParaRPr lang="fr-F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3000 fb-1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2000 fb-1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1804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Energy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LHC 14 </a:t>
                      </a:r>
                      <a:r>
                        <a:rPr lang="fr-FR" dirty="0" err="1" smtClean="0"/>
                        <a:t>TeV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LHC 33 </a:t>
                      </a:r>
                      <a:r>
                        <a:rPr lang="fr-FR" dirty="0" err="1" smtClean="0"/>
                        <a:t>TeV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LC 600 </a:t>
                      </a:r>
                      <a:r>
                        <a:rPr lang="fr-FR" dirty="0" err="1" smtClean="0"/>
                        <a:t>GeV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LC 1000 </a:t>
                      </a:r>
                      <a:r>
                        <a:rPr lang="fr-FR" dirty="0" err="1" smtClean="0"/>
                        <a:t>GeV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31804">
                <a:tc>
                  <a:txBody>
                    <a:bodyPr/>
                    <a:lstStyle/>
                    <a:p>
                      <a:r>
                        <a:rPr lang="fr-FR" dirty="0" smtClean="0"/>
                        <a:t>Mode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Symbol" pitchFamily="18" charset="2"/>
                        </a:rPr>
                        <a:t>s</a:t>
                      </a:r>
                      <a:r>
                        <a:rPr lang="fr-FR" dirty="0" smtClean="0"/>
                        <a:t> (</a:t>
                      </a:r>
                      <a:r>
                        <a:rPr lang="fr-FR" dirty="0" err="1" smtClean="0"/>
                        <a:t>fb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# </a:t>
                      </a:r>
                      <a:r>
                        <a:rPr lang="fr-FR" dirty="0" err="1" smtClean="0"/>
                        <a:t>ev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Symbol" pitchFamily="18" charset="2"/>
                        </a:rPr>
                        <a:t>s</a:t>
                      </a:r>
                      <a:r>
                        <a:rPr lang="fr-FR" dirty="0" smtClean="0"/>
                        <a:t> (</a:t>
                      </a:r>
                      <a:r>
                        <a:rPr lang="fr-FR" dirty="0" err="1" smtClean="0"/>
                        <a:t>fb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# </a:t>
                      </a:r>
                      <a:r>
                        <a:rPr lang="fr-FR" dirty="0" err="1" smtClean="0"/>
                        <a:t>ev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Symbol" pitchFamily="18" charset="2"/>
                        </a:rPr>
                        <a:t>s</a:t>
                      </a:r>
                      <a:r>
                        <a:rPr lang="fr-FR" dirty="0" smtClean="0"/>
                        <a:t> (</a:t>
                      </a:r>
                      <a:r>
                        <a:rPr lang="fr-FR" dirty="0" err="1" smtClean="0"/>
                        <a:t>fb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# </a:t>
                      </a:r>
                      <a:r>
                        <a:rPr lang="fr-FR" dirty="0" err="1" smtClean="0"/>
                        <a:t>ev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Symbol" pitchFamily="18" charset="2"/>
                        </a:rPr>
                        <a:t>s</a:t>
                      </a:r>
                      <a:r>
                        <a:rPr lang="fr-FR" dirty="0" smtClean="0"/>
                        <a:t> (</a:t>
                      </a:r>
                      <a:r>
                        <a:rPr lang="fr-FR" dirty="0" err="1" smtClean="0"/>
                        <a:t>fb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# </a:t>
                      </a:r>
                      <a:r>
                        <a:rPr lang="fr-FR" dirty="0" err="1" smtClean="0"/>
                        <a:t>ev</a:t>
                      </a:r>
                      <a:endParaRPr lang="fr-FR" dirty="0"/>
                    </a:p>
                  </a:txBody>
                  <a:tcPr/>
                </a:tc>
              </a:tr>
              <a:tr h="331804">
                <a:tc>
                  <a:txBody>
                    <a:bodyPr/>
                    <a:lstStyle/>
                    <a:p>
                      <a:r>
                        <a:rPr lang="fr-FR" b="1" dirty="0" smtClean="0"/>
                        <a:t>HHZ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34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102 000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206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618 000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0.16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320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0.12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240</a:t>
                      </a:r>
                      <a:endParaRPr lang="fr-FR" dirty="0"/>
                    </a:p>
                  </a:txBody>
                  <a:tcPr/>
                </a:tc>
              </a:tr>
              <a:tr h="331804">
                <a:tc>
                  <a:txBody>
                    <a:bodyPr/>
                    <a:lstStyle/>
                    <a:p>
                      <a:r>
                        <a:rPr lang="fr-FR" b="1" dirty="0" err="1" smtClean="0"/>
                        <a:t>HH</a:t>
                      </a:r>
                      <a:r>
                        <a:rPr lang="fr-FR" b="1" dirty="0" err="1" smtClean="0">
                          <a:latin typeface="Symbol" pitchFamily="18" charset="2"/>
                        </a:rPr>
                        <a:t>nn</a:t>
                      </a:r>
                      <a:endParaRPr lang="fr-FR" b="1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0.02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40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0.10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200</a:t>
                      </a:r>
                      <a:endParaRPr lang="fr-FR" dirty="0"/>
                    </a:p>
                  </a:txBody>
                  <a:tcPr/>
                </a:tc>
              </a:tr>
              <a:tr h="331804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Total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34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102 000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206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618 000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0.18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360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0.23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/>
                        <a:t>440</a:t>
                      </a:r>
                      <a:endParaRPr lang="fr-FR" dirty="0"/>
                    </a:p>
                  </a:txBody>
                  <a:tcPr/>
                </a:tc>
              </a:tr>
              <a:tr h="331804">
                <a:tc>
                  <a:txBody>
                    <a:bodyPr/>
                    <a:lstStyle/>
                    <a:p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HHH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HHH</a:t>
                      </a:r>
                      <a:endParaRPr lang="fr-FR" b="1" baseline="-250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~30%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~10%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fr-FR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15-20%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15-20%</a:t>
                      </a:r>
                      <a:endParaRPr lang="fr-F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265" name="ZoneTexte 11264"/>
          <p:cNvSpPr txBox="1"/>
          <p:nvPr/>
        </p:nvSpPr>
        <p:spPr>
          <a:xfrm>
            <a:off x="1794413" y="6289285"/>
            <a:ext cx="629088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Much </a:t>
            </a:r>
            <a:r>
              <a:rPr lang="fr-FR" b="1" dirty="0" err="1" smtClean="0"/>
              <a:t>higher</a:t>
            </a:r>
            <a:r>
              <a:rPr lang="fr-FR" b="1" dirty="0" smtClean="0"/>
              <a:t> </a:t>
            </a:r>
            <a:r>
              <a:rPr lang="fr-FR" b="1" dirty="0" err="1" smtClean="0"/>
              <a:t>luminosity</a:t>
            </a:r>
            <a:r>
              <a:rPr lang="fr-FR" b="1" dirty="0" smtClean="0"/>
              <a:t> and/or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would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needed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616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80628"/>
            <a:ext cx="718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3200" b="1" baseline="30000" smtClean="0">
                <a:solidFill>
                  <a:prstClr val="white"/>
                </a:solidFill>
                <a:latin typeface="Calibri"/>
              </a:rPr>
              <a:t>+</a:t>
            </a:r>
            <a:r>
              <a:rPr lang="en-US" sz="3200" b="1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3200" b="1" baseline="30000" smtClean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3200" b="1" smtClean="0">
                <a:solidFill>
                  <a:prstClr val="white"/>
                </a:solidFill>
                <a:latin typeface="Calibri"/>
              </a:rPr>
              <a:t> colliders «clean HIGGS FACTORIES»  </a:t>
            </a:r>
            <a:endParaRPr lang="en-US" sz="3200" b="1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863498043"/>
              </p:ext>
            </p:extLst>
          </p:nvPr>
        </p:nvGraphicFramePr>
        <p:xfrm>
          <a:off x="251520" y="838537"/>
          <a:ext cx="8784976" cy="580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llipse 4"/>
          <p:cNvSpPr/>
          <p:nvPr/>
        </p:nvSpPr>
        <p:spPr>
          <a:xfrm>
            <a:off x="2843808" y="665403"/>
            <a:ext cx="4608512" cy="1323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4211960" y="4401108"/>
            <a:ext cx="4608512" cy="747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/>
          <p:cNvSpPr/>
          <p:nvPr/>
        </p:nvSpPr>
        <p:spPr>
          <a:xfrm>
            <a:off x="2620643" y="2141240"/>
            <a:ext cx="4608512" cy="1323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21852" y="55263"/>
            <a:ext cx="3176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Gradient Range Yield Gain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8" y="55263"/>
            <a:ext cx="2894206" cy="53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022827"/>
              </p:ext>
            </p:extLst>
          </p:nvPr>
        </p:nvGraphicFramePr>
        <p:xfrm>
          <a:off x="4067944" y="4619171"/>
          <a:ext cx="443278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331"/>
                <a:gridCol w="864096"/>
                <a:gridCol w="8623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Energy  CM (GeV)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250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500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baseline="30000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1.8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size (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chemeClr val="bg2"/>
                          </a:solidFill>
                        </a:rPr>
                        <a:t>x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/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nm)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730/</a:t>
                      </a:r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470/</a:t>
                      </a:r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Pulse duration (ms)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5.2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10,5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128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162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527884" y="-37070"/>
            <a:ext cx="869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ILC</a:t>
            </a:r>
            <a:endParaRPr lang="en-US" sz="3200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46673"/>
              </p:ext>
            </p:extLst>
          </p:nvPr>
        </p:nvGraphicFramePr>
        <p:xfrm>
          <a:off x="0" y="5340176"/>
          <a:ext cx="3568689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331"/>
                <a:gridCol w="862358"/>
              </a:tblGrid>
              <a:tr h="11881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Cavity Gradient (MV/m)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31.5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11881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#9-Cell cavities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~16000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#Cryomodules (2K)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~1800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#RF units (10MW Kly)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~560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57959" y="4219061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500GeV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28365" y="1180760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~30km</a:t>
            </a:r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5373"/>
            <a:ext cx="35528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2195451"/>
            <a:ext cx="35623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4466" y="4977172"/>
            <a:ext cx="4533978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1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42289" y="53159"/>
            <a:ext cx="5121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Some further ILC challenges</a:t>
            </a:r>
            <a:endParaRPr lang="en-US" sz="3200" dirty="0"/>
          </a:p>
        </p:txBody>
      </p:sp>
      <p:sp>
        <p:nvSpPr>
          <p:cNvPr id="21" name="TextBox 1"/>
          <p:cNvSpPr txBox="1"/>
          <p:nvPr/>
        </p:nvSpPr>
        <p:spPr>
          <a:xfrm>
            <a:off x="1042159" y="2158001"/>
            <a:ext cx="3781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February 2012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=166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±7</a:t>
            </a:r>
            <a:r>
              <a:rPr lang="en-US" sz="2400" b="1" dirty="0" smtClean="0">
                <a:solidFill>
                  <a:srgbClr val="FF0000"/>
                </a:solidFill>
              </a:rPr>
              <a:t> nm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5777" y="980728"/>
            <a:ext cx="803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Achieving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maintaining</a:t>
            </a:r>
            <a:r>
              <a:rPr lang="fr-FR" sz="2400" b="1" dirty="0" smtClean="0"/>
              <a:t> nano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size (</a:t>
            </a:r>
            <a:r>
              <a:rPr lang="fr-FR" sz="2400" b="1" dirty="0" err="1" smtClean="0">
                <a:latin typeface="Symbol" pitchFamily="18" charset="2"/>
              </a:rPr>
              <a:t>s</a:t>
            </a:r>
            <a:r>
              <a:rPr lang="fr-FR" sz="2400" b="1" baseline="-25000" dirty="0" err="1" smtClean="0"/>
              <a:t>y</a:t>
            </a:r>
            <a:r>
              <a:rPr lang="fr-FR" sz="2400" b="1" dirty="0" smtClean="0"/>
              <a:t> =6-8nm)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2x10</a:t>
            </a:r>
            <a:r>
              <a:rPr lang="fr-FR" sz="2400" b="1" baseline="30000" dirty="0" smtClean="0"/>
              <a:t>10 </a:t>
            </a:r>
            <a:r>
              <a:rPr lang="fr-FR" sz="2400" b="1" dirty="0" smtClean="0"/>
              <a:t>e/</a:t>
            </a:r>
            <a:r>
              <a:rPr lang="fr-FR" sz="2400" b="1" dirty="0" err="1" smtClean="0"/>
              <a:t>bunch</a:t>
            </a:r>
            <a:endParaRPr lang="fr-FR" sz="2400" b="1" dirty="0" smtClean="0"/>
          </a:p>
        </p:txBody>
      </p:sp>
      <p:sp>
        <p:nvSpPr>
          <p:cNvPr id="13" name="TextBox 1"/>
          <p:cNvSpPr txBox="1"/>
          <p:nvPr/>
        </p:nvSpPr>
        <p:spPr>
          <a:xfrm>
            <a:off x="1045078" y="2511654"/>
            <a:ext cx="8063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Dec. 2012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=72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±5</a:t>
            </a:r>
            <a:r>
              <a:rPr lang="en-US" sz="2400" b="1" dirty="0" smtClean="0">
                <a:solidFill>
                  <a:srgbClr val="FF0000"/>
                </a:solidFill>
              </a:rPr>
              <a:t> nm with low b-intensity (2x10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9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e/bunch)</a:t>
            </a:r>
            <a:endParaRPr lang="en-GB" sz="2400" b="1" baseline="300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04153" y="1782659"/>
            <a:ext cx="7198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ATF2 operating  </a:t>
            </a:r>
            <a:r>
              <a:rPr lang="fr-FR" b="1" dirty="0" err="1" smtClean="0"/>
              <a:t>since</a:t>
            </a:r>
            <a:r>
              <a:rPr lang="fr-FR" b="1" dirty="0" smtClean="0"/>
              <a:t> 2009 </a:t>
            </a:r>
            <a:r>
              <a:rPr lang="fr-FR" b="1" dirty="0" err="1" smtClean="0"/>
              <a:t>at</a:t>
            </a:r>
            <a:r>
              <a:rPr lang="fr-FR" b="1" dirty="0" smtClean="0"/>
              <a:t> KEK objective: 37nm @1.28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5" name="Flèche droite rayée 4"/>
          <p:cNvSpPr/>
          <p:nvPr/>
        </p:nvSpPr>
        <p:spPr>
          <a:xfrm>
            <a:off x="325777" y="1811725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25777" y="2973319"/>
            <a:ext cx="803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Realization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low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emittance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damping</a:t>
            </a:r>
            <a:r>
              <a:rPr lang="fr-FR" sz="2400" b="1" dirty="0" smtClean="0"/>
              <a:t> rings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ultra </a:t>
            </a:r>
            <a:r>
              <a:rPr lang="fr-FR" sz="2400" b="1" dirty="0" err="1" smtClean="0"/>
              <a:t>fast</a:t>
            </a:r>
            <a:r>
              <a:rPr lang="fr-FR" sz="2400" b="1" dirty="0" smtClean="0"/>
              <a:t> kickers for extraction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5776" y="4491697"/>
            <a:ext cx="73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Achieving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required</a:t>
            </a:r>
            <a:r>
              <a:rPr lang="fr-FR" sz="2400" b="1" dirty="0" smtClean="0"/>
              <a:t> positron rate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45708" y="4953362"/>
            <a:ext cx="850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 photons </a:t>
            </a:r>
            <a:r>
              <a:rPr lang="fr-FR" b="1" dirty="0" err="1" smtClean="0"/>
              <a:t>from</a:t>
            </a:r>
            <a:r>
              <a:rPr lang="fr-FR" b="1" dirty="0" smtClean="0"/>
              <a:t> 150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150m of </a:t>
            </a:r>
            <a:r>
              <a:rPr lang="fr-FR" b="1" dirty="0" err="1" smtClean="0"/>
              <a:t>small</a:t>
            </a:r>
            <a:r>
              <a:rPr lang="fr-FR" b="1" dirty="0"/>
              <a:t>-</a:t>
            </a:r>
            <a:r>
              <a:rPr lang="fr-FR" b="1" dirty="0" smtClean="0"/>
              <a:t>aperture SC </a:t>
            </a:r>
            <a:r>
              <a:rPr lang="fr-FR" b="1" dirty="0" err="1" smtClean="0"/>
              <a:t>undulator</a:t>
            </a:r>
            <a:endParaRPr lang="fr-FR" b="1" dirty="0" smtClean="0"/>
          </a:p>
          <a:p>
            <a:r>
              <a:rPr lang="fr-FR" b="1" dirty="0"/>
              <a:t>o</a:t>
            </a:r>
            <a:r>
              <a:rPr lang="fr-FR" b="1" dirty="0" smtClean="0"/>
              <a:t>r 125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250 m of SC </a:t>
            </a:r>
            <a:r>
              <a:rPr lang="fr-FR" b="1" dirty="0" err="1" smtClean="0"/>
              <a:t>undulators</a:t>
            </a:r>
            <a:endParaRPr lang="fr-FR" b="1" dirty="0"/>
          </a:p>
        </p:txBody>
      </p:sp>
      <p:sp>
        <p:nvSpPr>
          <p:cNvPr id="24" name="Flèche droite rayée 23"/>
          <p:cNvSpPr/>
          <p:nvPr/>
        </p:nvSpPr>
        <p:spPr>
          <a:xfrm>
            <a:off x="138989" y="5121783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13984" y="5913276"/>
            <a:ext cx="73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Industrialization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technology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high </a:t>
            </a:r>
            <a:r>
              <a:rPr lang="fr-FR" sz="2400" b="1" dirty="0" err="1" smtClean="0"/>
              <a:t>scale</a:t>
            </a:r>
            <a:endParaRPr lang="fr-FR" sz="2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138275" y="6381497"/>
            <a:ext cx="2249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XFEL =5% of ILC</a:t>
            </a:r>
            <a:endParaRPr lang="fr-FR" sz="2400" b="1" dirty="0"/>
          </a:p>
        </p:txBody>
      </p:sp>
      <p:sp>
        <p:nvSpPr>
          <p:cNvPr id="26" name="Flèche droite rayée 25"/>
          <p:cNvSpPr/>
          <p:nvPr/>
        </p:nvSpPr>
        <p:spPr>
          <a:xfrm>
            <a:off x="325776" y="6373006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045078" y="3805537"/>
            <a:ext cx="6463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TIARA collaboration </a:t>
            </a:r>
            <a:r>
              <a:rPr lang="fr-FR" b="1" dirty="0" err="1" smtClean="0"/>
              <a:t>with</a:t>
            </a:r>
            <a:r>
              <a:rPr lang="fr-FR" b="1" dirty="0" smtClean="0"/>
              <a:t> SLS @PSI (&lt;1pm @2.86 </a:t>
            </a:r>
            <a:r>
              <a:rPr lang="fr-FR" b="1" dirty="0" err="1" smtClean="0"/>
              <a:t>GeV</a:t>
            </a:r>
            <a:r>
              <a:rPr lang="fr-FR" b="1" dirty="0" smtClean="0"/>
              <a:t>)</a:t>
            </a:r>
            <a:endParaRPr lang="fr-FR" sz="2400" b="1" dirty="0"/>
          </a:p>
        </p:txBody>
      </p:sp>
      <p:sp>
        <p:nvSpPr>
          <p:cNvPr id="28" name="Flèche droite rayée 27"/>
          <p:cNvSpPr/>
          <p:nvPr/>
        </p:nvSpPr>
        <p:spPr>
          <a:xfrm>
            <a:off x="232579" y="3797046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 rot="18794838">
            <a:off x="1178505" y="2997881"/>
            <a:ext cx="6572633" cy="1200329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</a:t>
            </a:r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 by international collaborative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/>
        </p:nvSpPr>
        <p:spPr>
          <a:xfrm>
            <a:off x="207732" y="0"/>
            <a:ext cx="63859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200" b="1" dirty="0" smtClean="0"/>
              <a:t>Two Candidate Sites in </a:t>
            </a:r>
            <a:br>
              <a:rPr kumimoji="1" lang="en-US" altLang="ja-JP" sz="3200" b="1" dirty="0" smtClean="0"/>
            </a:br>
            <a:r>
              <a:rPr lang="en-US" altLang="ja-JP" sz="3200" b="1" dirty="0" smtClean="0"/>
              <a:t>Japanese mountainous locations</a:t>
            </a:r>
            <a:endParaRPr kumimoji="1" lang="ja-JP" altLang="en-US" sz="3200" b="1" dirty="0"/>
          </a:p>
        </p:txBody>
      </p:sp>
      <p:pic>
        <p:nvPicPr>
          <p:cNvPr id="3" name="コンテンツ プレースホルダー 3"/>
          <p:cNvPicPr>
            <a:picLocks noGrp="1" noChangeAspect="1"/>
          </p:cNvPicPr>
          <p:nvPr/>
        </p:nvPicPr>
        <p:blipFill>
          <a:blip r:embed="rId3"/>
          <a:srcRect t="-1325" b="-1325"/>
          <a:stretch>
            <a:fillRect/>
          </a:stretch>
        </p:blipFill>
        <p:spPr>
          <a:xfrm>
            <a:off x="207875" y="1160334"/>
            <a:ext cx="8229600" cy="452596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4" name="テキスト ボックス 4"/>
          <p:cNvSpPr txBox="1"/>
          <p:nvPr/>
        </p:nvSpPr>
        <p:spPr>
          <a:xfrm>
            <a:off x="258676" y="3083263"/>
            <a:ext cx="10777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SEFURI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コンテンツ プレースホルダー 6"/>
          <p:cNvPicPr>
            <a:picLocks noChangeAspect="1"/>
          </p:cNvPicPr>
          <p:nvPr/>
        </p:nvPicPr>
        <p:blipFill rotWithShape="1">
          <a:blip r:embed="rId4" cstate="print"/>
          <a:srcRect t="279" b="-654"/>
          <a:stretch/>
        </p:blipFill>
        <p:spPr>
          <a:xfrm>
            <a:off x="1468912" y="2105836"/>
            <a:ext cx="2277035" cy="159626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6" name="コンテンツ プレースホルダー 5"/>
          <p:cNvPicPr>
            <a:picLocks noChangeAspect="1"/>
          </p:cNvPicPr>
          <p:nvPr/>
        </p:nvPicPr>
        <p:blipFill rotWithShape="1">
          <a:blip r:embed="rId5"/>
          <a:srcRect l="47240" t="4302" r="5556" b="4302"/>
          <a:stretch/>
        </p:blipFill>
        <p:spPr>
          <a:xfrm>
            <a:off x="7019096" y="4531833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8" name="図 8" descr="IMG_11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81" y="5210743"/>
            <a:ext cx="1538940" cy="115420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9" name="図 9" descr="DSC0265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2" y="1976104"/>
            <a:ext cx="1316842" cy="987631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2" name="図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831" y="350277"/>
            <a:ext cx="1860379" cy="1349083"/>
          </a:xfrm>
          <a:prstGeom prst="rect">
            <a:avLst/>
          </a:prstGeom>
        </p:spPr>
      </p:pic>
      <p:sp>
        <p:nvSpPr>
          <p:cNvPr id="13" name="テキスト ボックス 13"/>
          <p:cNvSpPr txBox="1"/>
          <p:nvPr/>
        </p:nvSpPr>
        <p:spPr>
          <a:xfrm>
            <a:off x="8543642" y="859746"/>
            <a:ext cx="416391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dirty="0" smtClean="0"/>
              <a:t>5 m</a:t>
            </a:r>
            <a:endParaRPr kumimoji="1" lang="ja-JP" altLang="en-US" sz="1200" dirty="0"/>
          </a:p>
        </p:txBody>
      </p:sp>
      <p:cxnSp>
        <p:nvCxnSpPr>
          <p:cNvPr id="14" name="直線矢印コネクタ 14"/>
          <p:cNvCxnSpPr/>
          <p:nvPr/>
        </p:nvCxnSpPr>
        <p:spPr>
          <a:xfrm>
            <a:off x="8588468" y="609775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264754" y="5688509"/>
            <a:ext cx="5459374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chemeClr val="bg2"/>
                </a:solidFill>
              </a:rPr>
              <a:t>Japanese HEP community proposes to host ILC based on the “staging scenario” </a:t>
            </a:r>
            <a:r>
              <a:rPr lang="en-US" altLang="ja-JP" sz="2400" b="1" dirty="0">
                <a:solidFill>
                  <a:schemeClr val="bg2"/>
                </a:solidFill>
              </a:rPr>
              <a:t>to the Japanese Government</a:t>
            </a:r>
            <a:r>
              <a:rPr kumimoji="1" lang="en-US" altLang="ja-JP" sz="2400" b="1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363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27984" y="94301"/>
            <a:ext cx="1143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CLIC</a:t>
            </a:r>
            <a:endParaRPr lang="en-US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4982876" y="4535840"/>
            <a:ext cx="41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International collaboration </a:t>
            </a:r>
            <a:r>
              <a:rPr lang="fr-FR" b="1" dirty="0" err="1" smtClean="0"/>
              <a:t>around</a:t>
            </a:r>
            <a:r>
              <a:rPr lang="fr-FR" b="1" dirty="0" smtClean="0"/>
              <a:t> CFT3 @CERN</a:t>
            </a:r>
            <a:endParaRPr lang="fr-FR" b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1"/>
            <a:ext cx="6552220" cy="35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9357"/>
            <a:ext cx="2959224" cy="209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59" y="2636912"/>
            <a:ext cx="4007942" cy="18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>
            <a:off x="5571246" y="1232756"/>
            <a:ext cx="2208558" cy="14041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60432" y="2636912"/>
            <a:ext cx="683568" cy="1890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08957" y="5243726"/>
            <a:ext cx="803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Achieving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high </a:t>
            </a:r>
            <a:r>
              <a:rPr lang="fr-FR" sz="2400" b="1" dirty="0" err="1" smtClean="0"/>
              <a:t>gradiant</a:t>
            </a:r>
            <a:r>
              <a:rPr lang="fr-FR" sz="2400" b="1" dirty="0" smtClean="0"/>
              <a:t> (100Mv/m)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low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enough</a:t>
            </a:r>
            <a:r>
              <a:rPr lang="fr-FR" sz="2400" b="1" dirty="0" smtClean="0"/>
              <a:t> breakdown rate (</a:t>
            </a:r>
            <a:r>
              <a:rPr lang="fr-FR" sz="2400" b="1" dirty="0" smtClean="0">
                <a:latin typeface="Symbol" pitchFamily="18" charset="2"/>
              </a:rPr>
              <a:t>&lt;10 </a:t>
            </a:r>
            <a:r>
              <a:rPr lang="fr-FR" sz="2400" b="1" baseline="30000" dirty="0" smtClean="0">
                <a:latin typeface="Symbol" pitchFamily="18" charset="2"/>
              </a:rPr>
              <a:t>-6</a:t>
            </a:r>
            <a:r>
              <a:rPr lang="fr-FR" sz="2400" b="1" dirty="0" smtClean="0">
                <a:latin typeface="Symbol" pitchFamily="18" charset="2"/>
              </a:rPr>
              <a:t> </a:t>
            </a:r>
            <a:r>
              <a:rPr lang="fr-FR" sz="2400" b="1" dirty="0" smtClean="0"/>
              <a:t>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87333" y="6045657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Demonstrated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a few </a:t>
            </a:r>
            <a:r>
              <a:rPr lang="fr-FR" b="1" dirty="0" err="1" smtClean="0"/>
              <a:t>cavities</a:t>
            </a:r>
            <a:endParaRPr lang="fr-FR" b="1" dirty="0"/>
          </a:p>
        </p:txBody>
      </p:sp>
      <p:sp>
        <p:nvSpPr>
          <p:cNvPr id="18" name="Flèche droite rayée 17"/>
          <p:cNvSpPr/>
          <p:nvPr/>
        </p:nvSpPr>
        <p:spPr>
          <a:xfrm>
            <a:off x="408957" y="6074723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42289" y="53159"/>
            <a:ext cx="5396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Some further CLIC challenges</a:t>
            </a:r>
            <a:endParaRPr lang="en-US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325777" y="980728"/>
            <a:ext cx="8314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Same</a:t>
            </a:r>
            <a:r>
              <a:rPr lang="fr-FR" sz="2400" b="1" dirty="0" smtClean="0"/>
              <a:t> type of </a:t>
            </a:r>
            <a:r>
              <a:rPr lang="fr-FR" sz="2400" b="1" dirty="0" err="1" smtClean="0"/>
              <a:t>difficulties</a:t>
            </a:r>
            <a:r>
              <a:rPr lang="fr-FR" sz="2400" b="1" dirty="0" smtClean="0"/>
              <a:t> as for ILC </a:t>
            </a:r>
            <a:r>
              <a:rPr lang="fr-FR" sz="2400" b="1" dirty="0" err="1" smtClean="0"/>
              <a:t>though</a:t>
            </a:r>
            <a:r>
              <a:rPr lang="fr-FR" sz="2400" b="1" dirty="0" smtClean="0"/>
              <a:t> more </a:t>
            </a:r>
            <a:r>
              <a:rPr lang="fr-FR" sz="2400" b="1" dirty="0" err="1" smtClean="0"/>
              <a:t>severe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e.g</a:t>
            </a:r>
            <a:r>
              <a:rPr lang="fr-FR" sz="2400" b="1" dirty="0" smtClean="0"/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smaller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size (~1nm)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Shorter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bunch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length</a:t>
            </a:r>
            <a:r>
              <a:rPr lang="fr-FR" sz="2400" b="1" dirty="0" smtClean="0"/>
              <a:t> (150ns)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Normalized</a:t>
            </a:r>
            <a:r>
              <a:rPr lang="fr-FR" sz="2400" b="1" dirty="0" smtClean="0"/>
              <a:t> y </a:t>
            </a:r>
            <a:r>
              <a:rPr lang="fr-FR" sz="2400" b="1" dirty="0" err="1" smtClean="0"/>
              <a:t>emittance</a:t>
            </a:r>
            <a:r>
              <a:rPr lang="fr-FR" sz="2400" b="1" dirty="0" smtClean="0"/>
              <a:t> ~20nm and </a:t>
            </a:r>
            <a:r>
              <a:rPr lang="fr-FR" sz="2400" b="1" dirty="0" err="1" smtClean="0"/>
              <a:t>its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preservation</a:t>
            </a:r>
            <a:endParaRPr lang="fr-FR" sz="2400" b="1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fr-FR" sz="2400" b="1" dirty="0" smtClean="0"/>
              <a:t>Ultra </a:t>
            </a:r>
            <a:r>
              <a:rPr lang="fr-FR" sz="2400" b="1" dirty="0" err="1" smtClean="0"/>
              <a:t>precise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alignment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magnet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stabilization</a:t>
            </a:r>
            <a:endParaRPr lang="fr-FR" sz="2400" b="1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14662" y="3356992"/>
            <a:ext cx="831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Some</a:t>
            </a:r>
            <a:r>
              <a:rPr lang="fr-FR" sz="2400" b="1" dirty="0"/>
              <a:t> </a:t>
            </a:r>
            <a:r>
              <a:rPr lang="fr-FR" sz="2400" b="1" dirty="0" err="1" smtClean="0"/>
              <a:t>difficulties</a:t>
            </a:r>
            <a:r>
              <a:rPr lang="fr-FR" sz="2400" b="1" dirty="0" smtClean="0"/>
              <a:t> are </a:t>
            </a:r>
            <a:r>
              <a:rPr lang="fr-FR" sz="2400" b="1" dirty="0" err="1" smtClean="0"/>
              <a:t>specific</a:t>
            </a:r>
            <a:r>
              <a:rPr lang="fr-FR" sz="2400" b="1" dirty="0" smtClean="0"/>
              <a:t> to CLIC, </a:t>
            </a:r>
            <a:r>
              <a:rPr lang="fr-FR" sz="2400" b="1" dirty="0" err="1" smtClean="0"/>
              <a:t>e.g</a:t>
            </a:r>
            <a:r>
              <a:rPr lang="fr-FR" sz="2400" b="1" dirty="0" smtClean="0"/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Production of RF power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Stable </a:t>
            </a:r>
            <a:r>
              <a:rPr lang="fr-FR" sz="2400" b="1" dirty="0" err="1" smtClean="0"/>
              <a:t>deceleration</a:t>
            </a:r>
            <a:r>
              <a:rPr lang="fr-FR" sz="2400" b="1" dirty="0" smtClean="0"/>
              <a:t> of drive </a:t>
            </a:r>
            <a:r>
              <a:rPr lang="fr-FR" sz="2400" b="1" dirty="0" err="1" smtClean="0"/>
              <a:t>beam</a:t>
            </a:r>
            <a:endParaRPr lang="fr-FR" sz="24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And main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acceleration</a:t>
            </a:r>
            <a:endParaRPr lang="fr-FR" sz="2400" b="1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414662" y="5183907"/>
            <a:ext cx="8513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Although a lot of progress have been achieved,  still a lot of  R&amp;D needed to deliver a TDR</a:t>
            </a:r>
            <a:endParaRPr lang="en-US" sz="3200" b="1" dirty="0"/>
          </a:p>
        </p:txBody>
      </p:sp>
      <p:sp>
        <p:nvSpPr>
          <p:cNvPr id="6" name="ZoneTexte 5"/>
          <p:cNvSpPr txBox="1"/>
          <p:nvPr/>
        </p:nvSpPr>
        <p:spPr>
          <a:xfrm rot="18794838">
            <a:off x="1586545" y="3055379"/>
            <a:ext cx="5747086" cy="830997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</a:t>
            </a:r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international collaborative </a:t>
            </a:r>
          </a:p>
        </p:txBody>
      </p:sp>
    </p:spTree>
    <p:extLst>
      <p:ext uri="{BB962C8B-B14F-4D97-AF65-F5344CB8AC3E}">
        <p14:creationId xmlns:p14="http://schemas.microsoft.com/office/powerpoint/2010/main" val="7279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486173"/>
              </p:ext>
            </p:extLst>
          </p:nvPr>
        </p:nvGraphicFramePr>
        <p:xfrm>
          <a:off x="3640998" y="4005592"/>
          <a:ext cx="550300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645"/>
                <a:gridCol w="897721"/>
                <a:gridCol w="897721"/>
                <a:gridCol w="8959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Energy  CM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GeV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90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240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350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baseline="30000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~5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~0.7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Cavity Gradient (MV/m)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#5-cell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 SC cavities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300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Beam lifetime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mn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37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16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27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250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250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250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14" y="528992"/>
            <a:ext cx="5089601" cy="34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7"/>
          <p:cNvSpPr txBox="1"/>
          <p:nvPr/>
        </p:nvSpPr>
        <p:spPr>
          <a:xfrm>
            <a:off x="199506" y="182883"/>
            <a:ext cx="8656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FFF00"/>
                </a:solidFill>
              </a:rPr>
              <a:t>TLEP Ring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FFFF00"/>
                </a:solidFill>
              </a:rPr>
              <a:t>+</a:t>
            </a:r>
            <a:r>
              <a:rPr lang="en-US" sz="3200" b="1" i="1" dirty="0" err="1" smtClean="0">
                <a:solidFill>
                  <a:srgbClr val="FFFF00"/>
                </a:solidFill>
              </a:rPr>
              <a:t>e</a:t>
            </a:r>
            <a:r>
              <a:rPr lang="en-US" sz="3200" b="1" i="1" baseline="30000" dirty="0" smtClean="0">
                <a:solidFill>
                  <a:srgbClr val="FFFF00"/>
                </a:solidFill>
              </a:rPr>
              <a:t>-</a:t>
            </a:r>
            <a:r>
              <a:rPr lang="en-US" sz="3200" b="1" i="1" dirty="0" smtClean="0">
                <a:solidFill>
                  <a:srgbClr val="FFFF00"/>
                </a:solidFill>
              </a:rPr>
              <a:t> collider: </a:t>
            </a:r>
            <a:r>
              <a:rPr lang="en-US" sz="3200" b="1" dirty="0" smtClean="0">
                <a:solidFill>
                  <a:srgbClr val="FFFFFF"/>
                </a:solidFill>
              </a:rPr>
              <a:t>Primary Cost Driver Tunnel: ~60% cost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325309" y="2600908"/>
            <a:ext cx="162256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80 km tunnel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92080" y="1448780"/>
            <a:ext cx="1311578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LEP/LHC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1549" y="1482462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Building on existing technologies and experience (LEP, KEKB, PEPII…)</a:t>
            </a:r>
            <a:endParaRPr lang="en-US" sz="2400" b="1"/>
          </a:p>
        </p:txBody>
      </p:sp>
      <p:sp>
        <p:nvSpPr>
          <p:cNvPr id="8" name="ZoneTexte 7"/>
          <p:cNvSpPr txBox="1"/>
          <p:nvPr/>
        </p:nvSpPr>
        <p:spPr>
          <a:xfrm>
            <a:off x="257129" y="5085184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Could cover a wide range of energy up to 350 Gev collision energy.</a:t>
            </a:r>
            <a:endParaRPr lang="en-US" sz="2400" b="1"/>
          </a:p>
        </p:txBody>
      </p:sp>
      <p:sp>
        <p:nvSpPr>
          <p:cNvPr id="9" name="ZoneTexte 8"/>
          <p:cNvSpPr txBox="1"/>
          <p:nvPr/>
        </p:nvSpPr>
        <p:spPr>
          <a:xfrm>
            <a:off x="257129" y="312662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Using SC cavities</a:t>
            </a:r>
            <a:endParaRPr lang="en-US" sz="24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9" y="3717032"/>
            <a:ext cx="2531771" cy="12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>
            <a:hlinkClick r:id="rId5" action="ppaction://hlinksldjump"/>
          </p:cNvPr>
          <p:cNvSpPr txBox="1"/>
          <p:nvPr/>
        </p:nvSpPr>
        <p:spPr>
          <a:xfrm>
            <a:off x="2951820" y="6178981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Most </a:t>
            </a:r>
            <a:r>
              <a:rPr lang="fr-FR" b="1" dirty="0" err="1" smtClean="0"/>
              <a:t>parameters</a:t>
            </a:r>
            <a:r>
              <a:rPr lang="fr-FR" b="1" dirty="0" smtClean="0"/>
              <a:t> have been </a:t>
            </a:r>
            <a:r>
              <a:rPr lang="fr-FR" b="1" dirty="0" err="1" smtClean="0"/>
              <a:t>achieved</a:t>
            </a:r>
            <a:r>
              <a:rPr lang="fr-FR" b="1" dirty="0" smtClean="0"/>
              <a:t> or are </a:t>
            </a:r>
            <a:r>
              <a:rPr lang="fr-FR" b="1" dirty="0" err="1" smtClean="0"/>
              <a:t>planned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</a:t>
            </a:r>
            <a:r>
              <a:rPr lang="fr-FR" b="1" dirty="0" err="1" smtClean="0"/>
              <a:t>SuperKEKB</a:t>
            </a:r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3645266" y="4326586"/>
            <a:ext cx="5498734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9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913938"/>
              </p:ext>
            </p:extLst>
          </p:nvPr>
        </p:nvGraphicFramePr>
        <p:xfrm>
          <a:off x="0" y="548680"/>
          <a:ext cx="5868651" cy="34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Imag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83" y="3607137"/>
            <a:ext cx="4503385" cy="32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11560" y="14709"/>
            <a:ext cx="8024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An important </a:t>
            </a:r>
            <a:r>
              <a:rPr lang="fr-FR" sz="2400" b="1" dirty="0" err="1" smtClean="0"/>
              <a:t>parameter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the power per unit of </a:t>
            </a:r>
            <a:r>
              <a:rPr lang="fr-FR" sz="2400" b="1" dirty="0" err="1" smtClean="0"/>
              <a:t>luminosity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7279" y="4005064"/>
            <a:ext cx="3742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*</a:t>
            </a:r>
            <a:r>
              <a:rPr lang="fr-FR" sz="2400" b="1" dirty="0" err="1" smtClean="0"/>
              <a:t>Luminosity</a:t>
            </a:r>
            <a:r>
              <a:rPr lang="fr-FR" sz="2400" b="1" dirty="0" smtClean="0"/>
              <a:t> not </a:t>
            </a:r>
            <a:r>
              <a:rPr lang="fr-FR" sz="2400" b="1" dirty="0" err="1" smtClean="0"/>
              <a:t>corrected</a:t>
            </a:r>
            <a:r>
              <a:rPr lang="fr-FR" sz="2400" b="1" dirty="0" smtClean="0"/>
              <a:t> </a:t>
            </a:r>
          </a:p>
          <a:p>
            <a:r>
              <a:rPr lang="fr-FR" sz="2400" b="1" dirty="0" smtClean="0"/>
              <a:t>for peak1% factor</a:t>
            </a:r>
            <a:endParaRPr lang="fr-FR" sz="2400" b="1" dirty="0"/>
          </a:p>
        </p:txBody>
      </p:sp>
      <p:sp>
        <p:nvSpPr>
          <p:cNvPr id="16" name="Flèche à angle droit 15"/>
          <p:cNvSpPr/>
          <p:nvPr/>
        </p:nvSpPr>
        <p:spPr>
          <a:xfrm rot="5400000">
            <a:off x="2366184" y="3972428"/>
            <a:ext cx="595208" cy="252028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4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5517" y="36866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Although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based</a:t>
            </a:r>
            <a:r>
              <a:rPr lang="fr-FR" sz="2400" b="1" dirty="0" smtClean="0"/>
              <a:t> on </a:t>
            </a:r>
            <a:r>
              <a:rPr lang="fr-FR" sz="2400" b="1" dirty="0" err="1" smtClean="0"/>
              <a:t>strong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experience</a:t>
            </a:r>
            <a:r>
              <a:rPr lang="fr-FR" sz="2400" b="1" dirty="0" smtClean="0"/>
              <a:t> in building </a:t>
            </a:r>
            <a:r>
              <a:rPr lang="fr-FR" sz="2400" b="1" dirty="0" err="1" smtClean="0"/>
              <a:t>circular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collider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several</a:t>
            </a:r>
            <a:r>
              <a:rPr lang="fr-FR" sz="2400" b="1" dirty="0" smtClean="0"/>
              <a:t> challenges have to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overcome</a:t>
            </a:r>
            <a:r>
              <a:rPr lang="fr-FR" sz="2400" b="1" dirty="0" smtClean="0"/>
              <a:t>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9485" y="1772816"/>
            <a:ext cx="870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Beamstrahlung</a:t>
            </a:r>
            <a:r>
              <a:rPr lang="fr-FR" sz="2400" b="1" dirty="0" smtClean="0"/>
              <a:t>: </a:t>
            </a:r>
          </a:p>
          <a:p>
            <a:r>
              <a:rPr lang="fr-FR" sz="2400" b="1" dirty="0" smtClean="0">
                <a:latin typeface="Wingdings 3" pitchFamily="18" charset="2"/>
              </a:rPr>
              <a:t> 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lifetime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reduction</a:t>
            </a:r>
            <a:r>
              <a:rPr lang="fr-FR" sz="2400" b="1" dirty="0" smtClean="0"/>
              <a:t>  (</a:t>
            </a:r>
            <a:r>
              <a:rPr lang="fr-FR" sz="2400" b="1" dirty="0" err="1" smtClean="0"/>
              <a:t>should</a:t>
            </a:r>
            <a:r>
              <a:rPr lang="fr-FR" sz="2400" b="1" dirty="0" smtClean="0"/>
              <a:t> not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much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smaller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than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bhabha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limits</a:t>
            </a:r>
            <a:endParaRPr lang="fr-FR" sz="2400" b="1" dirty="0" smtClean="0"/>
          </a:p>
          <a:p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 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Need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energy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acceptance</a:t>
            </a:r>
            <a:r>
              <a:rPr lang="fr-FR" sz="2400" b="1" dirty="0" smtClean="0"/>
              <a:t> of the </a:t>
            </a:r>
            <a:r>
              <a:rPr lang="fr-FR" sz="2400" b="1" dirty="0" err="1" smtClean="0"/>
              <a:t>collider</a:t>
            </a:r>
            <a:r>
              <a:rPr lang="fr-FR" sz="2400" b="1" dirty="0"/>
              <a:t> </a:t>
            </a:r>
            <a:r>
              <a:rPr lang="fr-FR" sz="2400" b="1" dirty="0" smtClean="0"/>
              <a:t>(2%)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69485" y="3609020"/>
            <a:ext cx="8703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Bremstrahlung</a:t>
            </a:r>
            <a:r>
              <a:rPr lang="fr-FR" sz="2400" b="1" dirty="0" smtClean="0"/>
              <a:t>: </a:t>
            </a:r>
          </a:p>
          <a:p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 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Need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heat</a:t>
            </a:r>
            <a:r>
              <a:rPr lang="fr-FR" sz="2400" b="1" dirty="0" smtClean="0"/>
              <a:t> extraction and radiation damage and </a:t>
            </a:r>
            <a:r>
              <a:rPr lang="fr-FR" sz="2400" b="1" dirty="0" err="1" smtClean="0"/>
              <a:t>shielding</a:t>
            </a:r>
            <a:r>
              <a:rPr lang="fr-FR" sz="2400" b="1" dirty="0" smtClean="0"/>
              <a:t> issues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5958" y="5085184"/>
            <a:ext cx="870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Top up ring: </a:t>
            </a:r>
          </a:p>
          <a:p>
            <a:r>
              <a:rPr lang="fr-FR" sz="2400" b="1" dirty="0" smtClean="0">
                <a:latin typeface="Wingdings 3" pitchFamily="18" charset="2"/>
              </a:rPr>
              <a:t> </a:t>
            </a:r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Need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the injection system and </a:t>
            </a:r>
          </a:p>
        </p:txBody>
      </p:sp>
      <p:sp>
        <p:nvSpPr>
          <p:cNvPr id="6" name="ZoneTexte 5"/>
          <p:cNvSpPr txBox="1"/>
          <p:nvPr/>
        </p:nvSpPr>
        <p:spPr>
          <a:xfrm rot="18794838">
            <a:off x="105078" y="2888884"/>
            <a:ext cx="8281263" cy="1200329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 but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long and mature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colliders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but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set up a international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05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719572" y="0"/>
            <a:ext cx="785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ElectroWeak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Symmetry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Breaking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precision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measurements</a:t>
            </a:r>
            <a:endParaRPr lang="fr-FR" sz="2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96287"/>
              </p:ext>
            </p:extLst>
          </p:nvPr>
        </p:nvGraphicFramePr>
        <p:xfrm>
          <a:off x="9935" y="609259"/>
          <a:ext cx="3876452" cy="6188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248"/>
                <a:gridCol w="1148050"/>
                <a:gridCol w="1113154"/>
              </a:tblGrid>
              <a:tr h="828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Accelerator </a:t>
                      </a:r>
                      <a:r>
                        <a:rPr lang="en-US" sz="1600" dirty="0">
                          <a:effectLst/>
                          <a:sym typeface="Wingdings"/>
                        </a:rPr>
                        <a:t></a:t>
                      </a:r>
                      <a:r>
                        <a:rPr lang="en-US" sz="1600" dirty="0">
                          <a:effectLst/>
                        </a:rPr>
                        <a:t>Physical quantity  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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HL-LHC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Approx. date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2021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2030-35?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501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92760" algn="ctr"/>
                        </a:tabLs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H	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1.7 x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1.7 x 10</a:t>
                      </a:r>
                      <a:r>
                        <a:rPr lang="en-US" sz="1600" baseline="30000" dirty="0">
                          <a:effectLst/>
                        </a:rPr>
                        <a:t>8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H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(MeV)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/>
                        </a:rPr>
                        <a:t></a:t>
                      </a:r>
                      <a:r>
                        <a:rPr lang="en-US" sz="1600" baseline="-25000">
                          <a:effectLst/>
                        </a:rPr>
                        <a:t>H/</a:t>
                      </a:r>
                      <a:r>
                        <a:rPr lang="en-US" sz="160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337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</a:t>
                      </a:r>
                      <a:r>
                        <a:rPr lang="en-US" sz="1600" dirty="0" err="1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 err="1">
                          <a:effectLst/>
                        </a:rPr>
                        <a:t>inv</a:t>
                      </a:r>
                      <a:r>
                        <a:rPr lang="en-US" sz="1600" baseline="-25000" dirty="0">
                          <a:effectLst/>
                        </a:rPr>
                        <a:t>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Indirect </a:t>
                      </a:r>
                      <a:r>
                        <a:rPr lang="en-US" sz="1600" dirty="0" smtClean="0">
                          <a:effectLst/>
                        </a:rPr>
                        <a:t>(? 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Indirect </a:t>
                      </a:r>
                      <a:r>
                        <a:rPr lang="en-US" sz="1600" dirty="0" smtClean="0">
                          <a:effectLst/>
                        </a:rPr>
                        <a:t>(?)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6.5 –  5.1%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5.4 –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1.5%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Hgg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Hgg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 –  5.7%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7.5 – 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2.7%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Hww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Hww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5.7 – 2.7%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4.5 –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1.0%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HZZ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HZZ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5.7 – 2.7%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4.5 –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1.0%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582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HHH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HHH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&lt; 30% 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(2 exp.)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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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en-US" sz="1600" dirty="0" smtClean="0">
                          <a:effectLst/>
                        </a:rPr>
                        <a:t>30%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en-US" sz="1600" dirty="0" smtClean="0">
                          <a:effectLst/>
                        </a:rPr>
                        <a:t>10%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8.5 – 5.1%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5.4 –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2.0%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Hcc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Hcc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Hbb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Hbb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 – 6.9%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 </a:t>
                      </a:r>
                      <a:r>
                        <a:rPr lang="en-US" sz="1600" dirty="0" smtClean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2.7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Htt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Htt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 – 8.7%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8.0 –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3.9%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t</a:t>
                      </a:r>
                      <a:r>
                        <a:rPr lang="en-US" sz="1600" dirty="0" smtClean="0">
                          <a:effectLst/>
                        </a:rPr>
                        <a:t> (MeV)</a:t>
                      </a: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800-1000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500-800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W</a:t>
                      </a:r>
                      <a:r>
                        <a:rPr lang="en-US" sz="1600" dirty="0" smtClean="0">
                          <a:effectLst/>
                        </a:rPr>
                        <a:t> (MeV)</a:t>
                      </a: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~10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</a:tbl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666156"/>
              </p:ext>
            </p:extLst>
          </p:nvPr>
        </p:nvGraphicFramePr>
        <p:xfrm>
          <a:off x="5496726" y="1136337"/>
          <a:ext cx="3514725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Acrobat Document" r:id="rId5" imgW="5457960" imgH="3922200" progId="AcroExch.Document.7">
                  <p:embed/>
                </p:oleObj>
              </mc:Choice>
              <mc:Fallback>
                <p:oleObj name="Acrobat Document" r:id="rId5" imgW="5457960" imgH="3922200" progId="AcroExch.Document.7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6726" y="1136337"/>
                        <a:ext cx="3514725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3142222" y="4780900"/>
            <a:ext cx="5967955" cy="2000540"/>
            <a:chOff x="-18440" y="4600380"/>
            <a:chExt cx="5967955" cy="2000540"/>
          </a:xfrm>
        </p:grpSpPr>
        <p:grpSp>
          <p:nvGrpSpPr>
            <p:cNvPr id="9" name="Groupe 8"/>
            <p:cNvGrpSpPr/>
            <p:nvPr/>
          </p:nvGrpSpPr>
          <p:grpSpPr>
            <a:xfrm>
              <a:off x="-18440" y="4600380"/>
              <a:ext cx="5967955" cy="2000540"/>
              <a:chOff x="3167844" y="5018276"/>
              <a:chExt cx="5967955" cy="2000540"/>
            </a:xfrm>
          </p:grpSpPr>
          <p:pic>
            <p:nvPicPr>
              <p:cNvPr id="11" name="Picture 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5248" y="5018276"/>
                <a:ext cx="2960551" cy="2000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Ellipse 11"/>
              <p:cNvSpPr/>
              <p:nvPr/>
            </p:nvSpPr>
            <p:spPr>
              <a:xfrm>
                <a:off x="3167844" y="6184920"/>
                <a:ext cx="643604" cy="34042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3" name="Connecteur droit avec flèche 12"/>
              <p:cNvCxnSpPr>
                <a:stCxn id="12" idx="4"/>
                <a:endCxn id="10" idx="1"/>
              </p:cNvCxnSpPr>
              <p:nvPr/>
            </p:nvCxnSpPr>
            <p:spPr>
              <a:xfrm flipV="1">
                <a:off x="3489646" y="6018547"/>
                <a:ext cx="3172637" cy="506797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ZoneTexte 9"/>
            <p:cNvSpPr txBox="1"/>
            <p:nvPr/>
          </p:nvSpPr>
          <p:spPr>
            <a:xfrm>
              <a:off x="3475999" y="5308263"/>
              <a:ext cx="18286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 smtClean="0"/>
                <a:t>Includes</a:t>
              </a:r>
              <a:r>
                <a:rPr lang="fr-FR" sz="1600" b="1" dirty="0" smtClean="0"/>
                <a:t> direct </a:t>
              </a:r>
              <a:r>
                <a:rPr lang="fr-FR" sz="1600" b="1" dirty="0" err="1" smtClean="0"/>
                <a:t>ttH</a:t>
              </a:r>
              <a:r>
                <a:rPr lang="fr-FR" sz="1600" b="1" dirty="0" smtClean="0"/>
                <a:t> observation</a:t>
              </a:r>
              <a:endParaRPr lang="fr-FR" sz="1600" b="1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261870" y="3765237"/>
            <a:ext cx="4749581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C</a:t>
            </a:r>
            <a:r>
              <a:rPr lang="fr-FR" b="1" dirty="0" err="1" smtClean="0"/>
              <a:t>oupling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precisions</a:t>
            </a:r>
            <a:r>
              <a:rPr lang="fr-FR" b="1" dirty="0" smtClean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/>
              <a:t>in the range 6-15% </a:t>
            </a:r>
            <a:r>
              <a:rPr lang="fr-FR" b="1" dirty="0" err="1" smtClean="0"/>
              <a:t>with</a:t>
            </a:r>
            <a:r>
              <a:rPr lang="fr-FR" b="1" dirty="0" smtClean="0"/>
              <a:t> 300 fb</a:t>
            </a:r>
            <a:r>
              <a:rPr lang="fr-FR" b="1" baseline="30000" dirty="0" smtClean="0"/>
              <a:t>-1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/>
              <a:t>in the range 1-4% </a:t>
            </a:r>
            <a:r>
              <a:rPr lang="fr-FR" b="1" dirty="0" err="1" smtClean="0"/>
              <a:t>with</a:t>
            </a:r>
            <a:r>
              <a:rPr lang="fr-FR" b="1" dirty="0" smtClean="0"/>
              <a:t> 3000 fb</a:t>
            </a:r>
            <a:r>
              <a:rPr lang="fr-FR" b="1" baseline="30000" dirty="0" smtClean="0"/>
              <a:t>-1b</a:t>
            </a:r>
            <a:endParaRPr lang="fr-FR" b="1" baseline="30000" dirty="0"/>
          </a:p>
        </p:txBody>
      </p:sp>
      <p:sp>
        <p:nvSpPr>
          <p:cNvPr id="3" name="ZoneTexte 2"/>
          <p:cNvSpPr txBox="1"/>
          <p:nvPr/>
        </p:nvSpPr>
        <p:spPr>
          <a:xfrm>
            <a:off x="3976112" y="468674"/>
            <a:ext cx="513313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benchmark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Factory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29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788893"/>
              </p:ext>
            </p:extLst>
          </p:nvPr>
        </p:nvGraphicFramePr>
        <p:xfrm>
          <a:off x="-15479" y="800708"/>
          <a:ext cx="9144001" cy="5516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3303"/>
                <a:gridCol w="815926"/>
                <a:gridCol w="840258"/>
                <a:gridCol w="972108"/>
                <a:gridCol w="1116124"/>
                <a:gridCol w="1324743"/>
                <a:gridCol w="1071539"/>
              </a:tblGrid>
              <a:tr h="2967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LHeC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LEP3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11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beam </a:t>
                      </a:r>
                      <a:r>
                        <a:rPr lang="en-GB" sz="2000" dirty="0">
                          <a:effectLst/>
                        </a:rPr>
                        <a:t>energy </a:t>
                      </a: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1400" dirty="0" err="1">
                          <a:effectLst/>
                        </a:rPr>
                        <a:t>b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[GeV]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circumference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[km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beam current [mA]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#bunches/beam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#e</a:t>
                      </a:r>
                      <a:r>
                        <a:rPr lang="de-DE" sz="1400" dirty="0">
                          <a:effectLst/>
                        </a:rPr>
                        <a:t>−</a:t>
                      </a:r>
                      <a:r>
                        <a:rPr lang="de-DE" sz="2000" dirty="0">
                          <a:effectLst/>
                        </a:rPr>
                        <a:t>/beam [10</a:t>
                      </a:r>
                      <a:r>
                        <a:rPr lang="de-DE" sz="2000" baseline="30000" dirty="0">
                          <a:effectLst/>
                        </a:rPr>
                        <a:t>12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horizontal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vertical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bending </a:t>
                      </a:r>
                      <a:r>
                        <a:rPr lang="de-DE" sz="2000" dirty="0" smtClean="0">
                          <a:effectLst/>
                        </a:rPr>
                        <a:t>radius </a:t>
                      </a:r>
                      <a:r>
                        <a:rPr lang="en-GB" sz="2000" dirty="0">
                          <a:effectLst/>
                        </a:rPr>
                        <a:t>[km]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partition </a:t>
                      </a:r>
                      <a:r>
                        <a:rPr lang="en-GB" sz="2000" dirty="0">
                          <a:effectLst/>
                        </a:rPr>
                        <a:t>number </a:t>
                      </a:r>
                      <a:r>
                        <a:rPr lang="en-GB" sz="2000" dirty="0" err="1">
                          <a:effectLst/>
                        </a:rPr>
                        <a:t>J</a:t>
                      </a:r>
                      <a:r>
                        <a:rPr lang="en-GB" sz="1400" baseline="-25000" dirty="0" err="1">
                          <a:effectLst/>
                        </a:rPr>
                        <a:t>ε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Momentum comp. α</a:t>
                      </a:r>
                      <a:r>
                        <a:rPr lang="en-GB" sz="1400" baseline="-25000" dirty="0" smtClean="0">
                          <a:effectLst/>
                        </a:rPr>
                        <a:t>c</a:t>
                      </a:r>
                      <a:r>
                        <a:rPr lang="en-GB" sz="2000" dirty="0" smtClean="0">
                          <a:effectLst/>
                        </a:rPr>
                        <a:t>[10</a:t>
                      </a:r>
                      <a:r>
                        <a:rPr lang="en-GB" sz="2000" baseline="30000" dirty="0">
                          <a:effectLst/>
                        </a:rPr>
                        <a:t>−5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SR </a:t>
                      </a:r>
                      <a:r>
                        <a:rPr lang="de-DE" sz="2000" dirty="0" smtClean="0">
                          <a:effectLst/>
                        </a:rPr>
                        <a:t>power/beam </a:t>
                      </a:r>
                      <a:r>
                        <a:rPr lang="de-DE" sz="2000" dirty="0">
                          <a:effectLst/>
                        </a:rPr>
                        <a:t>[MW]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 </a:t>
                      </a:r>
                      <a:r>
                        <a:rPr lang="de-DE" sz="2000" dirty="0" smtClean="0">
                          <a:effectLst/>
                        </a:rPr>
                        <a:t>[m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[cm]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hourglass </a:t>
                      </a: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hg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ΔE</a:t>
                      </a:r>
                      <a:r>
                        <a:rPr lang="en-GB" sz="2000" baseline="30000" dirty="0" err="1" smtClean="0">
                          <a:effectLst/>
                        </a:rPr>
                        <a:t>SR</a:t>
                      </a:r>
                      <a:r>
                        <a:rPr lang="en-GB" sz="2000" baseline="-25000" dirty="0" err="1" smtClean="0">
                          <a:effectLst/>
                        </a:rPr>
                        <a:t>loss</a:t>
                      </a:r>
                      <a:r>
                        <a:rPr lang="en-GB" sz="2000" dirty="0" smtClean="0">
                          <a:effectLst/>
                        </a:rPr>
                        <a:t>/turn [GeV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104.5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3.41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6.99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1180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2625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30.8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r>
                        <a:rPr lang="en-GB" sz="2000" dirty="0" smtClean="0">
                          <a:effectLst/>
                        </a:rPr>
                        <a:t>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24.3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20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9.3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-15479" y="46333"/>
            <a:ext cx="509197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LEP3/TLEP parameters -1</a:t>
            </a:r>
          </a:p>
        </p:txBody>
      </p:sp>
      <p:sp>
        <p:nvSpPr>
          <p:cNvPr id="22" name="TextBox 10"/>
          <p:cNvSpPr txBox="1"/>
          <p:nvPr/>
        </p:nvSpPr>
        <p:spPr>
          <a:xfrm>
            <a:off x="5338899" y="-46001"/>
            <a:ext cx="3799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oon at </a:t>
            </a:r>
            <a:r>
              <a:rPr lang="en-US" sz="2400" b="1" dirty="0" err="1" smtClean="0">
                <a:solidFill>
                  <a:srgbClr val="FF0000"/>
                </a:solidFill>
              </a:rPr>
              <a:t>SuperKEKB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*=0.03 m,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*=0.03 cm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45738" y="2600908"/>
            <a:ext cx="5946742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19071" y="1700808"/>
            <a:ext cx="5946742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12115" y="4437112"/>
            <a:ext cx="5946742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6" name="Straight Arrow Connector 7"/>
          <p:cNvCxnSpPr/>
          <p:nvPr/>
        </p:nvCxnSpPr>
        <p:spPr>
          <a:xfrm>
            <a:off x="6732240" y="815774"/>
            <a:ext cx="0" cy="3693346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4"/>
          <p:cNvSpPr txBox="1"/>
          <p:nvPr/>
        </p:nvSpPr>
        <p:spPr>
          <a:xfrm>
            <a:off x="-24490" y="6454222"/>
            <a:ext cx="3799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SuperKEKB: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b="1" baseline="-25000" dirty="0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=0.25% 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15"/>
          <p:cNvCxnSpPr/>
          <p:nvPr/>
        </p:nvCxnSpPr>
        <p:spPr>
          <a:xfrm flipV="1">
            <a:off x="3131840" y="3248980"/>
            <a:ext cx="1656184" cy="3436074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8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54675"/>
              </p:ext>
            </p:extLst>
          </p:nvPr>
        </p:nvGraphicFramePr>
        <p:xfrm>
          <a:off x="-35446" y="714641"/>
          <a:ext cx="9144001" cy="5641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1302"/>
                <a:gridCol w="828092"/>
                <a:gridCol w="864096"/>
                <a:gridCol w="900100"/>
                <a:gridCol w="1080120"/>
                <a:gridCol w="1116124"/>
                <a:gridCol w="1044167"/>
              </a:tblGrid>
              <a:tr h="293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LHeC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371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V</a:t>
                      </a:r>
                      <a:r>
                        <a:rPr lang="en-GB" sz="2000" baseline="-25000" dirty="0" err="1" smtClean="0">
                          <a:effectLst/>
                        </a:rPr>
                        <a:t>RF,tot</a:t>
                      </a:r>
                      <a:r>
                        <a:rPr lang="en-GB" sz="2000" baseline="-25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-25000" dirty="0" err="1">
                          <a:effectLst/>
                        </a:rPr>
                        <a:t>max,RF</a:t>
                      </a:r>
                      <a:r>
                        <a:rPr lang="en-GB" sz="2000" dirty="0">
                          <a:effectLst/>
                        </a:rPr>
                        <a:t> [%]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x</a:t>
                      </a:r>
                      <a:r>
                        <a:rPr lang="en-GB" sz="2000" dirty="0">
                          <a:effectLst/>
                        </a:rPr>
                        <a:t>/IP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y</a:t>
                      </a:r>
                      <a:r>
                        <a:rPr lang="en-GB" sz="2000" dirty="0">
                          <a:effectLst/>
                        </a:rPr>
                        <a:t>/IP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s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[kHz]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acc</a:t>
                      </a:r>
                      <a:r>
                        <a:rPr lang="en-GB" sz="2000" dirty="0">
                          <a:effectLst/>
                        </a:rPr>
                        <a:t> [MV/m]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eff. RF length [m]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RF</a:t>
                      </a:r>
                      <a:r>
                        <a:rPr lang="en-GB" sz="2000" dirty="0">
                          <a:effectLst/>
                        </a:rPr>
                        <a:t> [MHz]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δ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rms</a:t>
                      </a:r>
                      <a:r>
                        <a:rPr lang="en-GB" sz="2000" dirty="0">
                          <a:effectLst/>
                        </a:rPr>
                        <a:t> [%]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σ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z,rms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[cm]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i="1" dirty="0">
                          <a:effectLst/>
                        </a:rPr>
                        <a:t>L</a:t>
                      </a:r>
                      <a:r>
                        <a:rPr lang="en-GB" sz="2000" dirty="0">
                          <a:effectLst/>
                        </a:rPr>
                        <a:t>/IP[10</a:t>
                      </a:r>
                      <a:r>
                        <a:rPr lang="en-GB" sz="2000" baseline="30000" dirty="0">
                          <a:effectLst/>
                        </a:rPr>
                        <a:t>32</a:t>
                      </a:r>
                      <a:r>
                        <a:rPr lang="en-GB" sz="2000" dirty="0">
                          <a:effectLst/>
                        </a:rPr>
                        <a:t>cm</a:t>
                      </a:r>
                      <a:r>
                        <a:rPr lang="en-GB" sz="2000" baseline="30000" dirty="0">
                          <a:effectLst/>
                        </a:rPr>
                        <a:t>−2</a:t>
                      </a:r>
                      <a:r>
                        <a:rPr lang="en-GB" sz="2000" dirty="0">
                          <a:effectLst/>
                        </a:rPr>
                        <a:t>s</a:t>
                      </a:r>
                      <a:r>
                        <a:rPr lang="en-GB" sz="2000" baseline="30000" dirty="0">
                          <a:effectLst/>
                        </a:rPr>
                        <a:t>−1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number of IPs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Rad.Bhabha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baseline="0" dirty="0" err="1" smtClean="0">
                          <a:effectLst/>
                        </a:rPr>
                        <a:t>b.</a:t>
                      </a:r>
                      <a:r>
                        <a:rPr lang="en-GB" sz="2000" dirty="0" err="1" smtClean="0">
                          <a:effectLst/>
                        </a:rPr>
                        <a:t>lifetime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[min]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ϒ</a:t>
                      </a:r>
                      <a:r>
                        <a:rPr lang="en-GB" sz="2000" baseline="-25000" dirty="0">
                          <a:effectLst/>
                        </a:rPr>
                        <a:t>BS</a:t>
                      </a:r>
                      <a:r>
                        <a:rPr lang="en-GB" sz="2000" dirty="0">
                          <a:effectLst/>
                        </a:rPr>
                        <a:t> [10</a:t>
                      </a:r>
                      <a:r>
                        <a:rPr lang="en-GB" sz="2000" baseline="30000" dirty="0">
                          <a:effectLst/>
                        </a:rPr>
                        <a:t>−4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n</a:t>
                      </a:r>
                      <a:r>
                        <a:rPr lang="en-GB" sz="2000" baseline="-25000" dirty="0" err="1">
                          <a:effectLst/>
                        </a:rPr>
                        <a:t>γ</a:t>
                      </a:r>
                      <a:r>
                        <a:rPr lang="en-GB" sz="2000" dirty="0">
                          <a:effectLst/>
                        </a:rPr>
                        <a:t>/collision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baseline="-25000" dirty="0" err="1" smtClean="0">
                          <a:effectLst/>
                        </a:rPr>
                        <a:t>rms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0.77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0.065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5.7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44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1.29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10335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3.6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-35446" y="5899"/>
            <a:ext cx="509197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LEP3/TLEP parameters -2</a:t>
            </a:r>
          </a:p>
        </p:txBody>
      </p:sp>
      <p:sp>
        <p:nvSpPr>
          <p:cNvPr id="7" name="Rectangle 6"/>
          <p:cNvSpPr/>
          <p:nvPr/>
        </p:nvSpPr>
        <p:spPr>
          <a:xfrm>
            <a:off x="3347864" y="1628800"/>
            <a:ext cx="648072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8" name="Straight Arrow Connector 5"/>
          <p:cNvCxnSpPr/>
          <p:nvPr/>
        </p:nvCxnSpPr>
        <p:spPr>
          <a:xfrm flipH="1">
            <a:off x="3671900" y="421397"/>
            <a:ext cx="2376264" cy="1224136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/>
          <p:cNvSpPr txBox="1"/>
          <p:nvPr/>
        </p:nvSpPr>
        <p:spPr>
          <a:xfrm>
            <a:off x="5832219" y="5899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LEP2 was not beam-beam limited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34834"/>
            <a:ext cx="9252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LEP data for 94.5 - 101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consistently suggest a beam-beam limit of ~0.115</a:t>
            </a:r>
            <a:endParaRPr lang="en-GB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9852" y="4041068"/>
            <a:ext cx="5760640" cy="3240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3770" y="4661520"/>
            <a:ext cx="5766722" cy="3156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hlinkClick r:id="rId3" action="ppaction://hlinksldjump"/>
          </p:cNvPr>
          <p:cNvSpPr txBox="1"/>
          <p:nvPr/>
        </p:nvSpPr>
        <p:spPr>
          <a:xfrm>
            <a:off x="719573" y="11663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bg1"/>
                </a:solidFill>
              </a:rPr>
              <a:t>ElectroWeak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Symmetry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Breaking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precision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measurements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require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very</a:t>
            </a:r>
            <a:r>
              <a:rPr lang="fr-FR" sz="2400" b="1" dirty="0" smtClean="0">
                <a:solidFill>
                  <a:schemeClr val="bg1"/>
                </a:solidFill>
              </a:rPr>
              <a:t> high </a:t>
            </a:r>
            <a:r>
              <a:rPr lang="fr-FR" sz="2400" b="1" dirty="0" err="1" smtClean="0">
                <a:solidFill>
                  <a:schemeClr val="bg1"/>
                </a:solidFill>
              </a:rPr>
              <a:t>luminosity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2" name="Graphique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824795"/>
              </p:ext>
            </p:extLst>
          </p:nvPr>
        </p:nvGraphicFramePr>
        <p:xfrm>
          <a:off x="719573" y="1160748"/>
          <a:ext cx="785259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1398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706900"/>
            <a:ext cx="6613907" cy="392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3" y="4761148"/>
            <a:ext cx="5978718" cy="205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944" y="60569"/>
            <a:ext cx="9007787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ILC – CLIC – LEP3/TLEP main parameters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40252" y="5681647"/>
            <a:ext cx="2030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Wall plug power = 250</a:t>
            </a:r>
            <a:r>
              <a:rPr lang="en-US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smtClean="0"/>
              <a:t>±</a:t>
            </a:r>
            <a:r>
              <a:rPr lang="fr-FR" b="1" dirty="0" smtClean="0"/>
              <a:t> 50</a:t>
            </a:r>
            <a:endParaRPr lang="fr-FR" b="1" dirty="0"/>
          </a:p>
        </p:txBody>
      </p:sp>
      <p:sp>
        <p:nvSpPr>
          <p:cNvPr id="3" name="Flèche à angle droit 2"/>
          <p:cNvSpPr/>
          <p:nvPr/>
        </p:nvSpPr>
        <p:spPr>
          <a:xfrm>
            <a:off x="6840252" y="6381328"/>
            <a:ext cx="1224136" cy="33536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19573" y="1088740"/>
            <a:ext cx="6613906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19572" y="5357525"/>
            <a:ext cx="5978719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19572" y="4365104"/>
            <a:ext cx="6613907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18044" y="6577864"/>
            <a:ext cx="5978719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1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589856" y="15007"/>
            <a:ext cx="792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ElectroWeak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Symmetry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Breaking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precision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measurements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378322"/>
              </p:ext>
            </p:extLst>
          </p:nvPr>
        </p:nvGraphicFramePr>
        <p:xfrm>
          <a:off x="179513" y="584684"/>
          <a:ext cx="7550909" cy="6247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248"/>
                <a:gridCol w="1113154"/>
                <a:gridCol w="1236160"/>
                <a:gridCol w="1478682"/>
                <a:gridCol w="1113154"/>
                <a:gridCol w="994511"/>
              </a:tblGrid>
              <a:tr h="828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Accelerator </a:t>
                      </a:r>
                      <a:r>
                        <a:rPr lang="en-US" sz="1600" dirty="0">
                          <a:effectLst/>
                          <a:sym typeface="Wingdings"/>
                        </a:rPr>
                        <a:t></a:t>
                      </a:r>
                      <a:r>
                        <a:rPr lang="en-US" sz="1600" dirty="0">
                          <a:effectLst/>
                        </a:rPr>
                        <a:t>Physical quantity  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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HL-LHC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ILC (250)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250 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ILC (250+350+1000</a:t>
                      </a:r>
                      <a:r>
                        <a:rPr lang="en-US" sz="1600" dirty="0" smtClean="0">
                          <a:effectLst/>
                        </a:rPr>
                        <a:t>)</a:t>
                      </a:r>
                      <a:endParaRPr lang="fr-FR" sz="1600" dirty="0">
                        <a:effectLst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LEP3</a:t>
                      </a:r>
                      <a:endParaRPr lang="fr-FR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240 </a:t>
                      </a:r>
                      <a:endParaRPr lang="fr-FR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IP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TLEP</a:t>
                      </a:r>
                      <a:endParaRPr lang="fr-FR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240 +350</a:t>
                      </a:r>
                      <a:endParaRPr lang="fr-FR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IP 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Approx. date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2030-35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2030-35?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&gt;2045?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2035?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2035?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501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92760" algn="ctr"/>
                        </a:tabLs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H	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1.7 x 10</a:t>
                      </a:r>
                      <a:r>
                        <a:rPr lang="en-US" sz="1600" baseline="30000" dirty="0">
                          <a:effectLst/>
                        </a:rPr>
                        <a:t>8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5 10</a:t>
                      </a:r>
                      <a:r>
                        <a:rPr lang="en-US" sz="1600" baseline="30000">
                          <a:effectLst/>
                        </a:rPr>
                        <a:t>4</a:t>
                      </a:r>
                      <a:r>
                        <a:rPr lang="en-US" sz="1600" baseline="-2500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ZH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(10</a:t>
                      </a:r>
                      <a:r>
                        <a:rPr lang="en-US" sz="1600" baseline="30000">
                          <a:effectLst/>
                        </a:rPr>
                        <a:t>5</a:t>
                      </a:r>
                      <a:r>
                        <a:rPr lang="en-US" sz="1600">
                          <a:effectLst/>
                        </a:rPr>
                        <a:t> ZH) </a:t>
                      </a:r>
                      <a:endParaRPr lang="fr-FR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(1.4 10</a:t>
                      </a:r>
                      <a:r>
                        <a:rPr lang="en-US" sz="1600" baseline="30000">
                          <a:effectLst/>
                        </a:rPr>
                        <a:t>5</a:t>
                      </a:r>
                      <a:r>
                        <a:rPr lang="en-US" sz="1600">
                          <a:effectLst/>
                        </a:rPr>
                        <a:t> Hvv) 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4 10</a:t>
                      </a:r>
                      <a:r>
                        <a:rPr lang="en-US" sz="1600" baseline="30000">
                          <a:effectLst/>
                        </a:rPr>
                        <a:t>5</a:t>
                      </a:r>
                      <a:r>
                        <a:rPr lang="en-US" sz="1600">
                          <a:effectLst/>
                        </a:rPr>
                        <a:t>ZH</a:t>
                      </a:r>
                      <a:endParaRPr lang="fr-FR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2 10</a:t>
                      </a:r>
                      <a:r>
                        <a:rPr lang="en-US" sz="1600" baseline="30000">
                          <a:effectLst/>
                        </a:rPr>
                        <a:t>6 </a:t>
                      </a:r>
                      <a:r>
                        <a:rPr lang="en-US" sz="1600">
                          <a:effectLst/>
                        </a:rPr>
                        <a:t>ZH</a:t>
                      </a:r>
                      <a:endParaRPr lang="fr-FR" sz="1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H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(MeV)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/>
                        </a:rPr>
                        <a:t></a:t>
                      </a:r>
                      <a:r>
                        <a:rPr lang="en-US" sz="1600" baseline="-25000">
                          <a:effectLst/>
                        </a:rPr>
                        <a:t>H/</a:t>
                      </a:r>
                      <a:r>
                        <a:rPr lang="en-US" sz="160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1.3%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337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</a:t>
                      </a:r>
                      <a:r>
                        <a:rPr lang="en-US" sz="1600" dirty="0" err="1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 err="1">
                          <a:effectLst/>
                        </a:rPr>
                        <a:t>inv</a:t>
                      </a:r>
                      <a:r>
                        <a:rPr lang="en-US" sz="1600" baseline="-25000" dirty="0">
                          <a:effectLst/>
                        </a:rPr>
                        <a:t>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Indirect </a:t>
                      </a:r>
                      <a:r>
                        <a:rPr lang="en-US" sz="1600" dirty="0" smtClean="0">
                          <a:effectLst/>
                        </a:rPr>
                        <a:t>(?)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1.5</a:t>
                      </a:r>
                      <a:r>
                        <a:rPr lang="en-US" sz="1600" dirty="0">
                          <a:effectLst/>
                        </a:rPr>
                        <a:t>%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 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3.4%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1.4%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Hgg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Hgg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2.7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Hww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Hww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4,3%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HZZ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HZZ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1.3%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582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HHH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HHH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 30%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(2 exp.)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~30%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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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en-US" sz="1600" dirty="0" smtClean="0">
                          <a:effectLst/>
                        </a:rPr>
                        <a:t>10%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3,5%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Hcc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Hcc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3,7%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Hbb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Hbb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2.7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1.4%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r>
                        <a:rPr lang="en-US" sz="1600" dirty="0" smtClean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0.7%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0.22%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Htt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Htt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3.9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15%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t</a:t>
                      </a:r>
                      <a:r>
                        <a:rPr lang="en-US" sz="1600" dirty="0" smtClean="0">
                          <a:effectLst/>
                        </a:rPr>
                        <a:t> (MeV)</a:t>
                      </a: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500-800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20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20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W</a:t>
                      </a:r>
                      <a:r>
                        <a:rPr lang="en-US" sz="1600" dirty="0" smtClean="0">
                          <a:effectLst/>
                        </a:rPr>
                        <a:t> (MeV)</a:t>
                      </a: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~10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~6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 1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768244" y="584684"/>
            <a:ext cx="972108" cy="6273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3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" y="1356661"/>
            <a:ext cx="3532213" cy="308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19572" y="116632"/>
            <a:ext cx="785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ElectroWeak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Symmetry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Breaking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precision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measurements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63635" y="3483669"/>
            <a:ext cx="3636573" cy="2033563"/>
            <a:chOff x="467544" y="4203749"/>
            <a:chExt cx="3636573" cy="2033563"/>
          </a:xfrm>
        </p:grpSpPr>
        <p:sp>
          <p:nvSpPr>
            <p:cNvPr id="20" name="ZoneTexte 19"/>
            <p:cNvSpPr txBox="1"/>
            <p:nvPr/>
          </p:nvSpPr>
          <p:spPr>
            <a:xfrm>
              <a:off x="467544" y="5313982"/>
              <a:ext cx="363657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 smtClean="0">
                  <a:solidFill>
                    <a:schemeClr val="bg1"/>
                  </a:solidFill>
                </a:rPr>
                <a:t>Ultra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precise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Z pole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measurements</a:t>
              </a:r>
              <a:endParaRPr lang="fr-FR" sz="1800" b="1" dirty="0" smtClean="0">
                <a:solidFill>
                  <a:schemeClr val="bg1"/>
                </a:solidFill>
              </a:endParaRPr>
            </a:p>
            <a:p>
              <a:r>
                <a:rPr lang="fr-FR" sz="1800" b="1" dirty="0" err="1" smtClean="0">
                  <a:solidFill>
                    <a:schemeClr val="bg1"/>
                  </a:solidFill>
                </a:rPr>
                <a:t>allow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one to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reduce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drastically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the</a:t>
              </a:r>
            </a:p>
            <a:p>
              <a:r>
                <a:rPr lang="fr-FR" sz="1800" b="1" dirty="0" err="1" smtClean="0">
                  <a:solidFill>
                    <a:schemeClr val="bg1"/>
                  </a:solidFill>
                </a:rPr>
                <a:t>errors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on « LEP1+SLC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elipse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 »</a:t>
              </a:r>
              <a:endParaRPr lang="fr-FR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 flipV="1">
              <a:off x="1043608" y="4203749"/>
              <a:ext cx="288032" cy="11102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>
            <a:off x="804727" y="924689"/>
            <a:ext cx="6651180" cy="1640215"/>
            <a:chOff x="449542" y="1644769"/>
            <a:chExt cx="6651180" cy="1640215"/>
          </a:xfrm>
        </p:grpSpPr>
        <p:sp>
          <p:nvSpPr>
            <p:cNvPr id="26" name="ZoneTexte 25"/>
            <p:cNvSpPr txBox="1"/>
            <p:nvPr/>
          </p:nvSpPr>
          <p:spPr>
            <a:xfrm>
              <a:off x="449542" y="1644769"/>
              <a:ext cx="6651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 err="1" smtClean="0">
                  <a:solidFill>
                    <a:schemeClr val="bg1"/>
                  </a:solidFill>
                </a:rPr>
                <a:t>Significant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reduction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of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error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on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M</a:t>
              </a:r>
              <a:r>
                <a:rPr lang="fr-FR" sz="1800" b="1" baseline="-25000" dirty="0" err="1" smtClean="0">
                  <a:solidFill>
                    <a:schemeClr val="bg1"/>
                  </a:solidFill>
                </a:rPr>
                <a:t>w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is</a:t>
              </a:r>
              <a:r>
                <a:rPr lang="fr-FR" sz="1800" b="1" dirty="0" smtClean="0">
                  <a:solidFill>
                    <a:schemeClr val="bg1"/>
                  </a:solidFill>
                </a:rPr>
                <a:t> possible  @WW  </a:t>
              </a:r>
              <a:r>
                <a:rPr lang="fr-FR" sz="1800" b="1" dirty="0" err="1" smtClean="0">
                  <a:solidFill>
                    <a:schemeClr val="bg1"/>
                  </a:solidFill>
                </a:rPr>
                <a:t>threshold</a:t>
              </a:r>
              <a:endParaRPr lang="fr-FR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Connecteur droit avec flèche 27"/>
            <p:cNvCxnSpPr>
              <a:stCxn id="26" idx="2"/>
            </p:cNvCxnSpPr>
            <p:nvPr/>
          </p:nvCxnSpPr>
          <p:spPr>
            <a:xfrm flipH="1">
              <a:off x="2008734" y="2014101"/>
              <a:ext cx="1766398" cy="127088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Tableau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209415"/>
              </p:ext>
            </p:extLst>
          </p:nvPr>
        </p:nvGraphicFramePr>
        <p:xfrm>
          <a:off x="323528" y="5609368"/>
          <a:ext cx="550479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380"/>
                <a:gridCol w="972108"/>
                <a:gridCol w="972108"/>
                <a:gridCol w="900100"/>
                <a:gridCol w="864096"/>
              </a:tblGrid>
              <a:tr h="370840">
                <a:tc>
                  <a:txBody>
                    <a:bodyPr/>
                    <a:lstStyle/>
                    <a:p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err="1" smtClean="0"/>
                        <a:t>Now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LHC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ILC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LCLC</a:t>
                      </a:r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# Z @ 90GeV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err="1" smtClean="0"/>
                        <a:t>Mega</a:t>
                      </a:r>
                      <a:r>
                        <a:rPr lang="fr-FR" sz="1600" b="1" dirty="0" smtClean="0"/>
                        <a:t> Z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-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Giga</a:t>
                      </a:r>
                      <a:r>
                        <a:rPr lang="fr-FR" sz="1600" b="1" baseline="0" dirty="0" smtClean="0"/>
                        <a:t> Z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err="1" smtClean="0"/>
                        <a:t>Tera</a:t>
                      </a:r>
                      <a:r>
                        <a:rPr lang="fr-FR" sz="1600" b="1" dirty="0" smtClean="0"/>
                        <a:t> Z</a:t>
                      </a:r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latin typeface="Symbol" pitchFamily="18" charset="2"/>
                        </a:rPr>
                        <a:t>s</a:t>
                      </a:r>
                      <a:r>
                        <a:rPr lang="fr-FR" sz="1600" b="1" dirty="0" smtClean="0"/>
                        <a:t>(</a:t>
                      </a:r>
                      <a:r>
                        <a:rPr lang="fr-FR" sz="1600" b="1" dirty="0" err="1" smtClean="0"/>
                        <a:t>M</a:t>
                      </a:r>
                      <a:r>
                        <a:rPr lang="fr-FR" sz="1600" b="1" baseline="-25000" dirty="0" err="1" smtClean="0"/>
                        <a:t>w</a:t>
                      </a:r>
                      <a:r>
                        <a:rPr lang="fr-FR" sz="1600" b="1" dirty="0" smtClean="0"/>
                        <a:t>) @ 160 </a:t>
                      </a:r>
                      <a:r>
                        <a:rPr lang="fr-FR" sz="1600" b="1" dirty="0" err="1" smtClean="0"/>
                        <a:t>GeV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~15 MeV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~10 MeV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~6 MeV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/>
                        <a:t>&lt;1MeV</a:t>
                      </a:r>
                      <a:endParaRPr lang="fr-FR" sz="16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e 5"/>
          <p:cNvGrpSpPr/>
          <p:nvPr/>
        </p:nvGrpSpPr>
        <p:grpSpPr>
          <a:xfrm>
            <a:off x="2641018" y="1422407"/>
            <a:ext cx="5423370" cy="2800132"/>
            <a:chOff x="2555776" y="2116936"/>
            <a:chExt cx="5423370" cy="2800132"/>
          </a:xfrm>
        </p:grpSpPr>
        <p:grpSp>
          <p:nvGrpSpPr>
            <p:cNvPr id="4" name="Groupe 3"/>
            <p:cNvGrpSpPr/>
            <p:nvPr/>
          </p:nvGrpSpPr>
          <p:grpSpPr>
            <a:xfrm>
              <a:off x="4103948" y="2116936"/>
              <a:ext cx="3875198" cy="2800132"/>
              <a:chOff x="4103948" y="2116936"/>
              <a:chExt cx="3875198" cy="2800132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3948" y="2144760"/>
                <a:ext cx="3829130" cy="2772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5688124" y="3880584"/>
                <a:ext cx="86433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 smtClean="0"/>
                  <a:t>Z pole</a:t>
                </a:r>
              </a:p>
              <a:p>
                <a:r>
                  <a:rPr lang="fr-FR" sz="1800" b="1" dirty="0" err="1" smtClean="0"/>
                  <a:t>studies</a:t>
                </a:r>
                <a:endParaRPr lang="fr-FR" sz="1800" b="1" dirty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5827948" y="2643818"/>
                <a:ext cx="5132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 err="1" smtClean="0"/>
                  <a:t>M</a:t>
                </a:r>
                <a:r>
                  <a:rPr lang="fr-FR" sz="1800" b="1" baseline="-25000" dirty="0" err="1" smtClean="0"/>
                  <a:t>w</a:t>
                </a:r>
                <a:endParaRPr lang="fr-FR" sz="1800" b="1" baseline="-25000" dirty="0"/>
              </a:p>
            </p:txBody>
          </p:sp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1230" y="2116936"/>
                <a:ext cx="1224719" cy="7038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Ellipse 24"/>
              <p:cNvSpPr/>
              <p:nvPr/>
            </p:nvSpPr>
            <p:spPr>
              <a:xfrm>
                <a:off x="6822605" y="2250515"/>
                <a:ext cx="362261" cy="4595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?</a:t>
                </a:r>
                <a:endParaRPr lang="fr-FR" dirty="0"/>
              </a:p>
            </p:txBody>
          </p:sp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9469" y="3682919"/>
                <a:ext cx="1269677" cy="884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" name="Ellipse 35"/>
              <p:cNvSpPr/>
              <p:nvPr/>
            </p:nvSpPr>
            <p:spPr>
              <a:xfrm>
                <a:off x="7090059" y="3899475"/>
                <a:ext cx="362261" cy="4595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?</a:t>
                </a:r>
                <a:endParaRPr lang="fr-FR" dirty="0"/>
              </a:p>
            </p:txBody>
          </p:sp>
        </p:grpSp>
        <p:cxnSp>
          <p:nvCxnSpPr>
            <p:cNvPr id="27" name="Connecteur droit 26"/>
            <p:cNvCxnSpPr/>
            <p:nvPr/>
          </p:nvCxnSpPr>
          <p:spPr>
            <a:xfrm flipV="1">
              <a:off x="2562129" y="2432792"/>
              <a:ext cx="1937863" cy="74977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2555776" y="4124980"/>
              <a:ext cx="1944216" cy="468052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>
            <a:off x="719572" y="600653"/>
            <a:ext cx="594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Are </a:t>
            </a:r>
            <a:r>
              <a:rPr lang="fr-FR" b="1" dirty="0" err="1" smtClean="0">
                <a:solidFill>
                  <a:schemeClr val="bg1"/>
                </a:solidFill>
              </a:rPr>
              <a:t>electroweak</a:t>
            </a:r>
            <a:r>
              <a:rPr lang="fr-FR" b="1" dirty="0" smtClean="0">
                <a:solidFill>
                  <a:schemeClr val="bg1"/>
                </a:solidFill>
              </a:rPr>
              <a:t> data compatible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this</a:t>
            </a:r>
            <a:r>
              <a:rPr lang="fr-FR" b="1" dirty="0" smtClean="0">
                <a:solidFill>
                  <a:schemeClr val="bg1"/>
                </a:solidFill>
              </a:rPr>
              <a:t> « </a:t>
            </a:r>
            <a:r>
              <a:rPr lang="fr-FR" b="1" dirty="0" err="1" smtClean="0">
                <a:solidFill>
                  <a:schemeClr val="bg1"/>
                </a:solidFill>
              </a:rPr>
              <a:t>Higgs</a:t>
            </a:r>
            <a:r>
              <a:rPr lang="fr-FR" b="1" dirty="0" smtClean="0">
                <a:solidFill>
                  <a:schemeClr val="bg1"/>
                </a:solidFill>
              </a:rPr>
              <a:t> »?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Étoile à 4 branches 7"/>
          <p:cNvSpPr/>
          <p:nvPr/>
        </p:nvSpPr>
        <p:spPr>
          <a:xfrm>
            <a:off x="323528" y="600653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1" name="Groupe 40"/>
          <p:cNvGrpSpPr/>
          <p:nvPr/>
        </p:nvGrpSpPr>
        <p:grpSpPr>
          <a:xfrm>
            <a:off x="5022443" y="2046392"/>
            <a:ext cx="1509791" cy="1671012"/>
            <a:chOff x="5450156" y="3482501"/>
            <a:chExt cx="1698927" cy="1807522"/>
          </a:xfrm>
        </p:grpSpPr>
        <p:sp>
          <p:nvSpPr>
            <p:cNvPr id="42" name="ZoneTexte 41"/>
            <p:cNvSpPr txBox="1"/>
            <p:nvPr/>
          </p:nvSpPr>
          <p:spPr>
            <a:xfrm>
              <a:off x="6330499" y="4718636"/>
              <a:ext cx="818584" cy="5713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800" b="1" dirty="0" smtClean="0"/>
                <a:t>Z pole</a:t>
              </a:r>
            </a:p>
            <a:p>
              <a:r>
                <a:rPr lang="fr-FR" sz="1800" b="1" dirty="0" err="1" smtClean="0"/>
                <a:t>studies</a:t>
              </a:r>
              <a:endParaRPr lang="fr-FR" sz="18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560976" y="3482501"/>
              <a:ext cx="486110" cy="3265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800" b="1" dirty="0" err="1" smtClean="0"/>
                <a:t>M</a:t>
              </a:r>
              <a:r>
                <a:rPr lang="fr-FR" sz="1800" b="1" baseline="-25000" dirty="0" err="1" smtClean="0"/>
                <a:t>w</a:t>
              </a:r>
              <a:endParaRPr lang="fr-FR" sz="1800" b="1" baseline="-25000" dirty="0"/>
            </a:p>
          </p:txBody>
        </p:sp>
        <p:sp>
          <p:nvSpPr>
            <p:cNvPr id="44" name="Ellipse 43"/>
            <p:cNvSpPr/>
            <p:nvPr/>
          </p:nvSpPr>
          <p:spPr>
            <a:xfrm flipH="1">
              <a:off x="6711784" y="3935688"/>
              <a:ext cx="56015" cy="85723"/>
            </a:xfrm>
            <a:prstGeom prst="ellipse">
              <a:avLst/>
            </a:prstGeom>
            <a:solidFill>
              <a:srgbClr val="EE70EE"/>
            </a:solidFill>
            <a:ln>
              <a:solidFill>
                <a:srgbClr val="EE70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450156" y="4022962"/>
              <a:ext cx="429938" cy="3265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800" b="1" dirty="0" smtClean="0"/>
                <a:t>M</a:t>
              </a:r>
              <a:r>
                <a:rPr lang="fr-FR" sz="1800" b="1" baseline="-25000" dirty="0"/>
                <a:t>t</a:t>
              </a:r>
            </a:p>
          </p:txBody>
        </p:sp>
        <p:cxnSp>
          <p:nvCxnSpPr>
            <p:cNvPr id="47" name="Connecteur droit avec flèche 46"/>
            <p:cNvCxnSpPr>
              <a:stCxn id="46" idx="3"/>
              <a:endCxn id="44" idx="5"/>
            </p:cNvCxnSpPr>
            <p:nvPr/>
          </p:nvCxnSpPr>
          <p:spPr>
            <a:xfrm flipV="1">
              <a:off x="5880094" y="4008857"/>
              <a:ext cx="839894" cy="177358"/>
            </a:xfrm>
            <a:prstGeom prst="straightConnector1">
              <a:avLst/>
            </a:prstGeom>
            <a:ln w="28575">
              <a:solidFill>
                <a:srgbClr val="EE70E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6150908" y="4222539"/>
            <a:ext cx="2861810" cy="2642747"/>
            <a:chOff x="1295636" y="3190413"/>
            <a:chExt cx="2861810" cy="2642747"/>
          </a:xfrm>
        </p:grpSpPr>
        <p:grpSp>
          <p:nvGrpSpPr>
            <p:cNvPr id="33" name="Groupe 32"/>
            <p:cNvGrpSpPr/>
            <p:nvPr/>
          </p:nvGrpSpPr>
          <p:grpSpPr>
            <a:xfrm>
              <a:off x="1295636" y="3190413"/>
              <a:ext cx="2861810" cy="2642747"/>
              <a:chOff x="4668968" y="1839384"/>
              <a:chExt cx="4001461" cy="3492388"/>
            </a:xfrm>
          </p:grpSpPr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8968" y="1839384"/>
                <a:ext cx="4001461" cy="3492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5465650" y="4514474"/>
                    <a:ext cx="2408096" cy="42377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𝑡𝑜𝑝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=±100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𝑀𝑒𝑉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5650" y="4514474"/>
                    <a:ext cx="2408096" cy="423770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r="-34276" b="-4423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Connecteur droit avec flèche 37"/>
              <p:cNvCxnSpPr/>
              <p:nvPr/>
            </p:nvCxnSpPr>
            <p:spPr>
              <a:xfrm flipH="1" flipV="1">
                <a:off x="6575592" y="3465006"/>
                <a:ext cx="817131" cy="104946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 flipH="1" flipV="1">
                <a:off x="6840253" y="3176972"/>
                <a:ext cx="552470" cy="133750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ZoneTexte 33"/>
            <p:cNvSpPr txBox="1"/>
            <p:nvPr/>
          </p:nvSpPr>
          <p:spPr>
            <a:xfrm>
              <a:off x="1619672" y="3282446"/>
              <a:ext cx="1856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Lepton </a:t>
              </a:r>
              <a:r>
                <a:rPr lang="fr-FR" b="1" dirty="0" err="1" smtClean="0"/>
                <a:t>collider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12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4" y="3140968"/>
            <a:ext cx="8742637" cy="176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35596" y="101823"/>
            <a:ext cx="795692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(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cont’d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4470" y="2403134"/>
            <a:ext cx="287771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Recommendation</a:t>
            </a:r>
            <a:r>
              <a:rPr lang="fr-FR" sz="2400" b="1" dirty="0" smtClean="0"/>
              <a:t> #3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19744" y="1250947"/>
            <a:ext cx="6869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High-</a:t>
            </a:r>
            <a:r>
              <a:rPr lang="fr-FR" sz="2800" b="1" dirty="0" err="1" smtClean="0">
                <a:solidFill>
                  <a:schemeClr val="bg1"/>
                </a:solidFill>
              </a:rPr>
              <a:t>priority</a:t>
            </a:r>
            <a:r>
              <a:rPr lang="fr-FR" sz="2800" b="1" dirty="0" smtClean="0">
                <a:solidFill>
                  <a:schemeClr val="bg1"/>
                </a:solidFill>
              </a:rPr>
              <a:t> large-</a:t>
            </a:r>
            <a:r>
              <a:rPr lang="fr-FR" sz="2800" b="1" dirty="0" err="1" smtClean="0">
                <a:solidFill>
                  <a:schemeClr val="bg1"/>
                </a:solidFill>
              </a:rPr>
              <a:t>scale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scientific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activities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43708" y="50020"/>
            <a:ext cx="4753865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– antiparticle Asymmetry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7634" y="637897"/>
            <a:ext cx="7419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Any interaction able to differentiate a particle and its antiparticle?</a:t>
            </a:r>
            <a:endParaRPr 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17634" y="1099558"/>
            <a:ext cx="8063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Essential to generate a Universe dominated by matter (over antimatter)!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506187" y="3458010"/>
                <a:ext cx="8233921" cy="541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𝒆</m:t>
                    </m:r>
                    <m:r>
                      <a:rPr lang="en-US" sz="2400" b="1" i="1" smtClean="0">
                        <a:latin typeface="Cambria Math"/>
                      </a:rPr>
                      <m:t>.</m:t>
                    </m:r>
                    <m:r>
                      <a:rPr lang="en-US" sz="2400" b="1" i="1" smtClean="0">
                        <a:latin typeface="Cambria Math"/>
                      </a:rPr>
                      <m:t>𝒈</m:t>
                    </m:r>
                    <m:r>
                      <a:rPr lang="en-US" sz="2400" b="1" i="1" smtClean="0">
                        <a:latin typeface="Cambria Math"/>
                      </a:rPr>
                      <m:t>.  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𝑩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n-US" sz="2400" b="1" i="1" smtClean="0">
                        <a:latin typeface="Cambria Math"/>
                      </a:rPr>
                      <m:t>(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/>
                          </a:rPr>
                          <m:t>𝒃</m:t>
                        </m:r>
                      </m:e>
                    </m:bar>
                    <m:r>
                      <a:rPr lang="en-US" sz="2400" b="1" i="1" smtClean="0">
                        <a:latin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</a:rPr>
                      <m:t>)→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𝑲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US" sz="2400" b="1" i="1" smtClean="0">
                        <a:latin typeface="Cambria Math"/>
                        <a:ea typeface="Cambria Math"/>
                      </a:rPr>
                      <m:t>(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𝒔</m:t>
                        </m:r>
                      </m:e>
                    </m:bar>
                    <m:r>
                      <a:rPr lang="en-US" sz="2400" b="1" i="1">
                        <a:latin typeface="Cambria Math"/>
                        <a:ea typeface="Cambria Math"/>
                      </a:rPr>
                      <m:t>𝒖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)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US" sz="2400" b="1" i="1" smtClean="0">
                        <a:latin typeface="Cambria Math"/>
                        <a:ea typeface="Cambria Math"/>
                      </a:rPr>
                      <m:t>(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𝒖</m:t>
                        </m:r>
                      </m:e>
                    </m:ba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)&gt;</m:t>
                    </m:r>
                  </m:oMath>
                </a14:m>
                <a:r>
                  <a:rPr lang="en-US" sz="2400" b="1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barPr>
                      <m:e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𝟎</m:t>
                            </m:r>
                          </m:sup>
                        </m:sSup>
                      </m:e>
                    </m:bar>
                    <m:r>
                      <a:rPr lang="en-US" sz="2400" b="1" i="1" smtClean="0">
                        <a:latin typeface="Cambria Math"/>
                      </a:rPr>
                      <m:t> </m:t>
                    </m:r>
                    <m:r>
                      <a:rPr lang="en-US" sz="2400" b="1" i="1">
                        <a:latin typeface="Cambria Math"/>
                      </a:rPr>
                      <m:t>(</m:t>
                    </m:r>
                    <m:r>
                      <a:rPr lang="en-US" sz="2400" b="1" i="1" smtClean="0">
                        <a:latin typeface="Cambria Math"/>
                      </a:rPr>
                      <m:t>𝒃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/>
                          </a:rPr>
                          <m:t>𝒅</m:t>
                        </m:r>
                      </m:e>
                    </m:bar>
                    <m:r>
                      <a:rPr lang="en-US" sz="2400" b="1" i="1">
                        <a:latin typeface="Cambria Math"/>
                      </a:rPr>
                      <m:t>)→</m:t>
                    </m:r>
                    <m:sSup>
                      <m:sSupPr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𝑲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US" sz="2400" b="1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𝒔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𝒖</m:t>
                        </m:r>
                      </m:e>
                    </m:bar>
                    <m:r>
                      <a:rPr lang="en-US" sz="2400" b="1" i="1">
                        <a:latin typeface="Cambria Math"/>
                        <a:ea typeface="Cambria Math"/>
                      </a:rPr>
                      <m:t>)</m:t>
                    </m:r>
                    <m:sSup>
                      <m:sSupPr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US" sz="2400" b="1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𝒖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𝒅</m:t>
                        </m:r>
                      </m:e>
                    </m:bar>
                  </m:oMath>
                </a14:m>
                <a:r>
                  <a:rPr lang="en-US" sz="2400" b="1" smtClean="0"/>
                  <a:t>)</a:t>
                </a:r>
                <a:endParaRPr lang="en-US" sz="2400" b="1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87" y="3458010"/>
                <a:ext cx="8233921" cy="541559"/>
              </a:xfrm>
              <a:prstGeom prst="rect">
                <a:avLst/>
              </a:prstGeom>
              <a:blipFill rotWithShape="1">
                <a:blip r:embed="rId2"/>
                <a:stretch>
                  <a:fillRect r="-1036" b="-247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711941" y="1628800"/>
            <a:ext cx="710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Phenomenon initially observed in </a:t>
            </a:r>
            <a:r>
              <a:rPr lang="en-US" sz="2400" b="1" i="1" dirty="0" smtClean="0"/>
              <a:t>s</a:t>
            </a:r>
            <a:r>
              <a:rPr lang="en-US" b="1" dirty="0" smtClean="0"/>
              <a:t> quark decays in 1964 but underlying process was not experimentally understood </a:t>
            </a:r>
            <a:endParaRPr lang="en-US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770430" y="2624497"/>
            <a:ext cx="7546829" cy="830997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Observation of dissymmetric behavior  in 2001 in </a:t>
            </a:r>
            <a:r>
              <a:rPr lang="en-US" sz="2400" b="1" i="1" smtClean="0">
                <a:solidFill>
                  <a:schemeClr val="bg2"/>
                </a:solidFill>
              </a:rPr>
              <a:t>b</a:t>
            </a:r>
            <a:r>
              <a:rPr lang="en-US" b="1" smtClean="0">
                <a:solidFill>
                  <a:schemeClr val="bg2"/>
                </a:solidFill>
              </a:rPr>
              <a:t> quark decays (BaBar, Belle) </a:t>
            </a:r>
            <a:r>
              <a:rPr lang="en-US" b="1" smtClean="0">
                <a:solidFill>
                  <a:schemeClr val="bg2"/>
                </a:solidFill>
                <a:latin typeface="Wingdings 3" pitchFamily="18" charset="2"/>
              </a:rPr>
              <a:t>a</a:t>
            </a:r>
            <a:r>
              <a:rPr lang="en-US" b="1" smtClean="0">
                <a:solidFill>
                  <a:schemeClr val="bg2"/>
                </a:solidFill>
                <a:cs typeface="Times New Roman" pitchFamily="18" charset="0"/>
              </a:rPr>
              <a:t> </a:t>
            </a:r>
            <a:r>
              <a:rPr lang="en-US" sz="2400" b="1" i="1" u="sng" smtClean="0">
                <a:solidFill>
                  <a:srgbClr val="FF0000"/>
                </a:solidFill>
                <a:cs typeface="Times New Roman" pitchFamily="18" charset="0"/>
              </a:rPr>
              <a:t>Electroweak interactions</a:t>
            </a:r>
            <a:r>
              <a:rPr lang="en-US" sz="2400" b="1" i="1" smtClean="0">
                <a:solidFill>
                  <a:schemeClr val="bg2"/>
                </a:solidFill>
                <a:cs typeface="Times New Roman" pitchFamily="18" charset="0"/>
              </a:rPr>
              <a:t> </a:t>
            </a:r>
            <a:r>
              <a:rPr lang="en-US" b="1" smtClean="0">
                <a:solidFill>
                  <a:schemeClr val="bg2"/>
                </a:solidFill>
                <a:cs typeface="Times New Roman" pitchFamily="18" charset="0"/>
              </a:rPr>
              <a:t>are responsible</a:t>
            </a:r>
            <a:endParaRPr lang="en-US" b="1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410457" y="4014714"/>
                <a:ext cx="3818096" cy="46166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𝒑𝒂𝒓𝒕𝒊𝒄𝒍𝒆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𝒂𝒏𝒕𝒊𝒑𝒂𝒓𝒕𝒊𝒄𝒍𝒆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457" y="4014714"/>
                <a:ext cx="3818096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-95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534223" y="4663884"/>
            <a:ext cx="7180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Explained through interference mechanisms because: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Physical quarks are superpositions of flavor states </a:t>
            </a:r>
            <a:endParaRPr lang="en-US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2225771" y="5465965"/>
                <a:ext cx="3950890" cy="466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e.g.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"</m:t>
                        </m:r>
                        <m:r>
                          <a:rPr lang="en-US" i="1">
                            <a:latin typeface="Cambria Math"/>
                          </a:rPr>
                          <m:t>𝑏</m:t>
                        </m:r>
                        <m:r>
                          <a:rPr lang="en-US" b="0" i="1" smtClean="0">
                            <a:latin typeface="Cambria Math"/>
                          </a:rPr>
                          <m:t>"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𝑝h𝑦𝑠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771" y="5465965"/>
                <a:ext cx="3950890" cy="466474"/>
              </a:xfrm>
              <a:prstGeom prst="rect">
                <a:avLst/>
              </a:prstGeom>
              <a:blipFill rotWithShape="1">
                <a:blip r:embed="rId4"/>
                <a:stretch>
                  <a:fillRect l="-1543" b="-197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537075" y="5842574"/>
                <a:ext cx="483658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/>
                  <a:t>All quark masses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endParaRPr lang="en-US" sz="2400" b="1" smtClean="0"/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>
                    <a:latin typeface="Symbol" pitchFamily="18" charset="2"/>
                  </a:rPr>
                  <a:t>$ </a:t>
                </a:r>
                <a:r>
                  <a:rPr lang="en-US" sz="2400" b="1"/>
                  <a:t>a</a:t>
                </a:r>
                <a:r>
                  <a:rPr lang="en-US" sz="2400" b="1" smtClean="0"/>
                  <a:t>t least 3 families of quarks !!! </a:t>
                </a:r>
                <a:endParaRPr lang="en-US" sz="2400" b="1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75" y="5842574"/>
                <a:ext cx="4836580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1637" t="-5839" r="-882" b="-15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ZoneTexte 34"/>
          <p:cNvSpPr txBox="1"/>
          <p:nvPr/>
        </p:nvSpPr>
        <p:spPr>
          <a:xfrm rot="18606332">
            <a:off x="7464860" y="5379238"/>
            <a:ext cx="1827744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to 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6" name="Accolade fermante 35"/>
          <p:cNvSpPr/>
          <p:nvPr/>
        </p:nvSpPr>
        <p:spPr>
          <a:xfrm>
            <a:off x="7613463" y="5229200"/>
            <a:ext cx="198897" cy="102887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/>
          <p:cNvSpPr txBox="1"/>
          <p:nvPr/>
        </p:nvSpPr>
        <p:spPr>
          <a:xfrm>
            <a:off x="217810" y="188640"/>
            <a:ext cx="795458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Unfortunately the particle/antiparticle asymmetry generated at the electroweak scale by the SM in quark sector is too small to explain matter/antimatter asymmetry in Universe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5150" name="Picture 30" descr="D:\TEMP\TIARA\TIARA talks\conference\ASC-2012\photo\Furious-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211" y="80441"/>
            <a:ext cx="1087111" cy="123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308912" y="1844824"/>
            <a:ext cx="463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May be different in lepton sector?</a:t>
            </a:r>
            <a:endParaRPr lang="en-US" sz="2400" b="1"/>
          </a:p>
        </p:txBody>
      </p:sp>
      <p:sp>
        <p:nvSpPr>
          <p:cNvPr id="44" name="ZoneTexte 43"/>
          <p:cNvSpPr txBox="1"/>
          <p:nvPr/>
        </p:nvSpPr>
        <p:spPr>
          <a:xfrm>
            <a:off x="1151620" y="1376772"/>
            <a:ext cx="61818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Good news is however that mechanisms exist in Nature</a:t>
            </a:r>
            <a:endParaRPr lang="en-US" b="1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/>
              <p:cNvSpPr txBox="1"/>
              <p:nvPr/>
            </p:nvSpPr>
            <p:spPr>
              <a:xfrm>
                <a:off x="431540" y="2310979"/>
                <a:ext cx="856895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/>
                  <a:t>Physical neutrinos </a:t>
                </a:r>
                <a:r>
                  <a:rPr lang="en-US" sz="2400" b="1"/>
                  <a:t>are superpositions of flavor </a:t>
                </a:r>
                <a:r>
                  <a:rPr lang="en-US" sz="2400" b="1" smtClean="0"/>
                  <a:t>states (neutrino mixing observed with cosmics, reactors and accel.)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>
                    <a:latin typeface="Symbol" pitchFamily="18" charset="2"/>
                  </a:rPr>
                  <a:t>$ </a:t>
                </a:r>
                <a:r>
                  <a:rPr lang="en-US" sz="2400" b="1"/>
                  <a:t>a</a:t>
                </a:r>
                <a:r>
                  <a:rPr lang="en-US" sz="2400" b="1" smtClean="0"/>
                  <a:t>t least 3 families of leptons !!!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/>
                  <a:t>All </a:t>
                </a:r>
                <a:r>
                  <a:rPr lang="en-US" sz="2400" b="1"/>
                  <a:t>lepton masses possibly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endParaRPr lang="en-US" sz="2400" b="1"/>
              </a:p>
            </p:txBody>
          </p:sp>
        </mc:Choice>
        <mc:Fallback xmlns=""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2310979"/>
                <a:ext cx="8568951" cy="1569660"/>
              </a:xfrm>
              <a:prstGeom prst="rect">
                <a:avLst/>
              </a:prstGeom>
              <a:blipFill rotWithShape="1">
                <a:blip r:embed="rId3"/>
                <a:stretch>
                  <a:fillRect l="-996" t="-3101" b="-77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51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11" y="1808820"/>
            <a:ext cx="1302189" cy="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e 44"/>
          <p:cNvGrpSpPr/>
          <p:nvPr/>
        </p:nvGrpSpPr>
        <p:grpSpPr>
          <a:xfrm>
            <a:off x="603968" y="4212327"/>
            <a:ext cx="2104167" cy="1475118"/>
            <a:chOff x="619793" y="4759002"/>
            <a:chExt cx="2104167" cy="1475118"/>
          </a:xfrm>
        </p:grpSpPr>
        <p:grpSp>
          <p:nvGrpSpPr>
            <p:cNvPr id="51" name="Groupe 50"/>
            <p:cNvGrpSpPr/>
            <p:nvPr/>
          </p:nvGrpSpPr>
          <p:grpSpPr>
            <a:xfrm>
              <a:off x="619793" y="4759002"/>
              <a:ext cx="2104167" cy="1475118"/>
              <a:chOff x="2767890" y="5252312"/>
              <a:chExt cx="2104167" cy="1475118"/>
            </a:xfrm>
          </p:grpSpPr>
          <p:grpSp>
            <p:nvGrpSpPr>
              <p:cNvPr id="52" name="Groupe 51"/>
              <p:cNvGrpSpPr/>
              <p:nvPr/>
            </p:nvGrpSpPr>
            <p:grpSpPr>
              <a:xfrm>
                <a:off x="2767890" y="5252312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55" name="Groupe 54"/>
                <p:cNvGrpSpPr/>
                <p:nvPr/>
              </p:nvGrpSpPr>
              <p:grpSpPr>
                <a:xfrm>
                  <a:off x="3286753" y="2460327"/>
                  <a:ext cx="1169286" cy="1366170"/>
                  <a:chOff x="3864794" y="3309035"/>
                  <a:chExt cx="1169286" cy="1366170"/>
                </a:xfrm>
              </p:grpSpPr>
              <p:cxnSp>
                <p:nvCxnSpPr>
                  <p:cNvPr id="57" name="Connecteur droit 56"/>
                  <p:cNvCxnSpPr/>
                  <p:nvPr/>
                </p:nvCxnSpPr>
                <p:spPr>
                  <a:xfrm>
                    <a:off x="4181036" y="4000636"/>
                    <a:ext cx="648072" cy="72008"/>
                  </a:xfrm>
                  <a:prstGeom prst="line">
                    <a:avLst/>
                  </a:prstGeom>
                  <a:ln w="19050">
                    <a:solidFill>
                      <a:schemeClr val="bg2"/>
                    </a:solidFill>
                    <a:prstDash val="solid"/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ZoneTexte 58"/>
                  <p:cNvSpPr txBox="1"/>
                  <p:nvPr/>
                </p:nvSpPr>
                <p:spPr>
                  <a:xfrm>
                    <a:off x="3864794" y="3309035"/>
                    <a:ext cx="383438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</a:rPr>
                      <a:t>H</a:t>
                    </a:r>
                    <a:endParaRPr lang="en-US" b="1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60" name="ZoneTexte 59"/>
                  <p:cNvSpPr txBox="1"/>
                  <p:nvPr/>
                </p:nvSpPr>
                <p:spPr>
                  <a:xfrm>
                    <a:off x="3955703" y="4275095"/>
                    <a:ext cx="32733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  <a:latin typeface="Symbol" pitchFamily="18" charset="2"/>
                      </a:rPr>
                      <a:t>n</a:t>
                    </a:r>
                    <a:endParaRPr lang="en-US" b="1">
                      <a:solidFill>
                        <a:schemeClr val="bg2"/>
                      </a:solidFill>
                      <a:latin typeface="Symbol" pitchFamily="18" charset="2"/>
                    </a:endParaRPr>
                  </a:p>
                </p:txBody>
              </p:sp>
              <p:sp>
                <p:nvSpPr>
                  <p:cNvPr id="61" name="ZoneTexte 60"/>
                  <p:cNvSpPr txBox="1"/>
                  <p:nvPr/>
                </p:nvSpPr>
                <p:spPr>
                  <a:xfrm>
                    <a:off x="4706746" y="3723590"/>
                    <a:ext cx="32733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  <a:latin typeface="Symbol" pitchFamily="18" charset="2"/>
                      </a:rPr>
                      <a:t>n</a:t>
                    </a:r>
                    <a:endParaRPr lang="en-US" b="1">
                      <a:solidFill>
                        <a:schemeClr val="bg2"/>
                      </a:solidFill>
                      <a:latin typeface="Symbol" pitchFamily="18" charset="2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ZoneTexte 55"/>
                    <p:cNvSpPr txBox="1"/>
                    <p:nvPr/>
                  </p:nvSpPr>
                  <p:spPr>
                    <a:xfrm>
                      <a:off x="2407012" y="2992306"/>
                      <a:ext cx="1297984" cy="400110"/>
                    </a:xfrm>
                    <a:prstGeom prst="rect">
                      <a:avLst/>
                    </a:prstGeom>
                    <a:solidFill>
                      <a:srgbClr val="FFFFCC"/>
                    </a:solidFill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𝝂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∝</m:t>
                            </m:r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𝒀𝒗</m:t>
                            </m:r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oMath>
                        </m:oMathPara>
                      </a14:m>
                      <a:endParaRPr lang="en-US" b="1">
                        <a:solidFill>
                          <a:schemeClr val="bg2"/>
                        </a:solidFill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ZoneTexte 5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07012" y="2992306"/>
                      <a:ext cx="1297984" cy="400110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3" name="Connecteur droit 52"/>
              <p:cNvCxnSpPr/>
              <p:nvPr/>
            </p:nvCxnSpPr>
            <p:spPr>
              <a:xfrm>
                <a:off x="3655275" y="5540655"/>
                <a:ext cx="390953" cy="523225"/>
              </a:xfrm>
              <a:prstGeom prst="line">
                <a:avLst/>
              </a:prstGeom>
              <a:ln w="19050">
                <a:solidFill>
                  <a:schemeClr val="bg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Connecteur droit 61"/>
            <p:cNvCxnSpPr/>
            <p:nvPr/>
          </p:nvCxnSpPr>
          <p:spPr>
            <a:xfrm>
              <a:off x="1886032" y="5570570"/>
              <a:ext cx="0" cy="540060"/>
            </a:xfrm>
            <a:prstGeom prst="line">
              <a:avLst/>
            </a:prstGeom>
            <a:ln w="19050">
              <a:solidFill>
                <a:schemeClr val="bg2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58" name="ZoneTexte 5157"/>
          <p:cNvSpPr txBox="1"/>
          <p:nvPr/>
        </p:nvSpPr>
        <p:spPr>
          <a:xfrm>
            <a:off x="291895" y="3885357"/>
            <a:ext cx="1394934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Scenario 1 </a:t>
            </a:r>
            <a:endParaRPr lang="en-US" b="1">
              <a:solidFill>
                <a:schemeClr val="bg2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17810" y="6129300"/>
            <a:ext cx="8665694" cy="830997"/>
            <a:chOff x="217810" y="6309320"/>
            <a:chExt cx="8665694" cy="830997"/>
          </a:xfrm>
        </p:grpSpPr>
        <p:sp>
          <p:nvSpPr>
            <p:cNvPr id="5156" name="ZoneTexte 5155"/>
            <p:cNvSpPr txBox="1"/>
            <p:nvPr/>
          </p:nvSpPr>
          <p:spPr>
            <a:xfrm>
              <a:off x="878492" y="6309320"/>
              <a:ext cx="80050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/>
                <a:t>Search for asymmetric behavior of neutrino vs antineutrino</a:t>
              </a:r>
            </a:p>
            <a:p>
              <a:r>
                <a:rPr lang="en-US" sz="2400" b="1" smtClean="0"/>
                <a:t>Search for heavy neutrinos (at high energy accelerators)</a:t>
              </a:r>
              <a:endParaRPr lang="en-US" sz="2400" b="1"/>
            </a:p>
          </p:txBody>
        </p:sp>
        <p:sp>
          <p:nvSpPr>
            <p:cNvPr id="5160" name="Flèche droite rayée 5159"/>
            <p:cNvSpPr/>
            <p:nvPr/>
          </p:nvSpPr>
          <p:spPr>
            <a:xfrm>
              <a:off x="217810" y="6453336"/>
              <a:ext cx="537766" cy="353249"/>
            </a:xfrm>
            <a:prstGeom prst="stripedRightArrow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653800" y="3281499"/>
            <a:ext cx="2245375" cy="2851745"/>
            <a:chOff x="6689616" y="3493175"/>
            <a:chExt cx="2245375" cy="2851745"/>
          </a:xfrm>
        </p:grpSpPr>
        <p:pic>
          <p:nvPicPr>
            <p:cNvPr id="5155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616" y="4424003"/>
              <a:ext cx="2173745" cy="1429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7" name="ZoneTexte 5156"/>
            <p:cNvSpPr txBox="1"/>
            <p:nvPr/>
          </p:nvSpPr>
          <p:spPr>
            <a:xfrm>
              <a:off x="6705295" y="5637034"/>
              <a:ext cx="2229696" cy="707886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solidFill>
                    <a:schemeClr val="bg2"/>
                  </a:solidFill>
                </a:rPr>
                <a:t>New particles @ high energy scale</a:t>
              </a:r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6730205" y="3493175"/>
              <a:ext cx="2092565" cy="1015663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  <a:latin typeface="Symbol" pitchFamily="18" charset="2"/>
                </a:rPr>
                <a:t>n</a:t>
              </a:r>
              <a:r>
                <a:rPr lang="en-US" b="1" dirty="0" smtClean="0">
                  <a:solidFill>
                    <a:schemeClr val="bg2"/>
                  </a:solidFill>
                </a:rPr>
                <a:t> are their own antiparticle </a:t>
              </a:r>
              <a:r>
                <a:rPr lang="en-US" sz="1800" b="1" i="1" dirty="0" smtClean="0">
                  <a:solidFill>
                    <a:schemeClr val="bg2"/>
                  </a:solidFill>
                </a:rPr>
                <a:t>(</a:t>
              </a:r>
              <a:r>
                <a:rPr lang="en-US" sz="1800" b="1" i="1" dirty="0" err="1" smtClean="0">
                  <a:solidFill>
                    <a:schemeClr val="bg2"/>
                  </a:solidFill>
                </a:rPr>
                <a:t>Majorana</a:t>
              </a:r>
              <a:r>
                <a:rPr lang="en-US" sz="1800" b="1" i="1" dirty="0" smtClean="0">
                  <a:solidFill>
                    <a:schemeClr val="bg2"/>
                  </a:solidFill>
                </a:rPr>
                <a:t> type)</a:t>
              </a:r>
              <a:endParaRPr lang="en-US" sz="1800" b="1" i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768463" y="3897052"/>
            <a:ext cx="2342151" cy="2376264"/>
            <a:chOff x="3768463" y="3897052"/>
            <a:chExt cx="2342151" cy="2376264"/>
          </a:xfrm>
        </p:grpSpPr>
        <p:grpSp>
          <p:nvGrpSpPr>
            <p:cNvPr id="4" name="Groupe 3"/>
            <p:cNvGrpSpPr/>
            <p:nvPr/>
          </p:nvGrpSpPr>
          <p:grpSpPr>
            <a:xfrm>
              <a:off x="3768463" y="3897052"/>
              <a:ext cx="2342151" cy="2376264"/>
              <a:chOff x="3768463" y="4077072"/>
              <a:chExt cx="2342151" cy="2376264"/>
            </a:xfrm>
          </p:grpSpPr>
          <p:grpSp>
            <p:nvGrpSpPr>
              <p:cNvPr id="5154" name="Groupe 5153"/>
              <p:cNvGrpSpPr/>
              <p:nvPr/>
            </p:nvGrpSpPr>
            <p:grpSpPr>
              <a:xfrm>
                <a:off x="3768463" y="4424002"/>
                <a:ext cx="2342151" cy="1494653"/>
                <a:chOff x="3973671" y="4988600"/>
                <a:chExt cx="2342151" cy="1494653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4195104" y="4988600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70" name="Groupe 69"/>
                <p:cNvGrpSpPr/>
                <p:nvPr/>
              </p:nvGrpSpPr>
              <p:grpSpPr>
                <a:xfrm>
                  <a:off x="5237445" y="5079888"/>
                  <a:ext cx="1078377" cy="1403365"/>
                  <a:chOff x="3955703" y="3271840"/>
                  <a:chExt cx="1078377" cy="1403365"/>
                </a:xfrm>
              </p:grpSpPr>
              <p:sp>
                <p:nvSpPr>
                  <p:cNvPr id="73" name="ZoneTexte 72"/>
                  <p:cNvSpPr txBox="1"/>
                  <p:nvPr/>
                </p:nvSpPr>
                <p:spPr>
                  <a:xfrm>
                    <a:off x="4091318" y="3271840"/>
                    <a:ext cx="383438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</a:rPr>
                      <a:t>H</a:t>
                    </a:r>
                    <a:endParaRPr lang="en-US" b="1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74" name="ZoneTexte 73"/>
                  <p:cNvSpPr txBox="1"/>
                  <p:nvPr/>
                </p:nvSpPr>
                <p:spPr>
                  <a:xfrm>
                    <a:off x="3955703" y="4275095"/>
                    <a:ext cx="32733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  <a:latin typeface="Symbol" pitchFamily="18" charset="2"/>
                      </a:rPr>
                      <a:t>n</a:t>
                    </a:r>
                    <a:endParaRPr lang="en-US" b="1">
                      <a:solidFill>
                        <a:schemeClr val="bg2"/>
                      </a:solidFill>
                      <a:latin typeface="Symbol" pitchFamily="18" charset="2"/>
                    </a:endParaRPr>
                  </a:p>
                </p:txBody>
              </p:sp>
              <p:sp>
                <p:nvSpPr>
                  <p:cNvPr id="75" name="ZoneTexte 74"/>
                  <p:cNvSpPr txBox="1"/>
                  <p:nvPr/>
                </p:nvSpPr>
                <p:spPr>
                  <a:xfrm>
                    <a:off x="4706746" y="3723590"/>
                    <a:ext cx="32733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  <a:latin typeface="Symbol" pitchFamily="18" charset="2"/>
                      </a:rPr>
                      <a:t>n</a:t>
                    </a:r>
                    <a:endParaRPr lang="en-US" b="1">
                      <a:solidFill>
                        <a:schemeClr val="bg2"/>
                      </a:solidFill>
                      <a:latin typeface="Symbol" pitchFamily="18" charset="2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ZoneTexte 70"/>
                    <p:cNvSpPr txBox="1"/>
                    <p:nvPr/>
                  </p:nvSpPr>
                  <p:spPr>
                    <a:xfrm>
                      <a:off x="3973671" y="5557543"/>
                      <a:ext cx="1586460" cy="715773"/>
                    </a:xfrm>
                    <a:prstGeom prst="rect">
                      <a:avLst/>
                    </a:prstGeom>
                    <a:solidFill>
                      <a:srgbClr val="FFFFCC"/>
                    </a:solidFill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𝝂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∝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𝒀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</m:sup>
                            </m:sSup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𝚲</m:t>
                                </m:r>
                              </m:den>
                            </m:f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oMath>
                        </m:oMathPara>
                      </a14:m>
                      <a:endParaRPr lang="en-US" b="1">
                        <a:solidFill>
                          <a:schemeClr val="bg2"/>
                        </a:solidFill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71" name="ZoneTexte 7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73671" y="5557543"/>
                      <a:ext cx="1586460" cy="715773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8" name="Connecteur droit 67"/>
                <p:cNvCxnSpPr/>
                <p:nvPr/>
              </p:nvCxnSpPr>
              <p:spPr>
                <a:xfrm>
                  <a:off x="5401112" y="5159829"/>
                  <a:ext cx="72330" cy="640339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/>
                <p:cNvCxnSpPr/>
                <p:nvPr/>
              </p:nvCxnSpPr>
              <p:spPr>
                <a:xfrm>
                  <a:off x="5461343" y="5800168"/>
                  <a:ext cx="0" cy="54006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/>
                <p:cNvCxnSpPr/>
                <p:nvPr/>
              </p:nvCxnSpPr>
              <p:spPr>
                <a:xfrm>
                  <a:off x="4939539" y="5368919"/>
                  <a:ext cx="489591" cy="449216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ZoneTexte 81"/>
                <p:cNvSpPr txBox="1"/>
                <p:nvPr/>
              </p:nvSpPr>
              <p:spPr>
                <a:xfrm>
                  <a:off x="4819658" y="5131528"/>
                  <a:ext cx="383438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solidFill>
                        <a:schemeClr val="bg2"/>
                      </a:solidFill>
                    </a:rPr>
                    <a:t>H</a:t>
                  </a:r>
                  <a:endParaRPr lang="en-US" b="1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88" name="ZoneTexte 87"/>
              <p:cNvSpPr txBox="1"/>
              <p:nvPr/>
            </p:nvSpPr>
            <p:spPr>
              <a:xfrm>
                <a:off x="3772918" y="4077072"/>
                <a:ext cx="1394934" cy="4001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solidFill>
                      <a:schemeClr val="bg2"/>
                    </a:solidFill>
                  </a:rPr>
                  <a:t>Scenario 2 </a:t>
                </a:r>
                <a:endParaRPr lang="en-US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159" name="ZoneTexte 5158"/>
              <p:cNvSpPr txBox="1"/>
              <p:nvPr/>
            </p:nvSpPr>
            <p:spPr>
              <a:xfrm>
                <a:off x="4002811" y="5807005"/>
                <a:ext cx="2078336" cy="64633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b="1" smtClean="0">
                    <a:solidFill>
                      <a:schemeClr val="bg2"/>
                    </a:solidFill>
                  </a:rPr>
                  <a:t>Not possible with charged fermions</a:t>
                </a:r>
                <a:endParaRPr lang="en-US" sz="1800" b="1">
                  <a:solidFill>
                    <a:schemeClr val="bg2"/>
                  </a:solidFill>
                </a:endParaRPr>
              </a:p>
            </p:txBody>
          </p:sp>
        </p:grpSp>
        <p:cxnSp>
          <p:nvCxnSpPr>
            <p:cNvPr id="48" name="Connecteur droit 47"/>
            <p:cNvCxnSpPr/>
            <p:nvPr/>
          </p:nvCxnSpPr>
          <p:spPr>
            <a:xfrm>
              <a:off x="5256135" y="5090934"/>
              <a:ext cx="648072" cy="72008"/>
            </a:xfrm>
            <a:prstGeom prst="line">
              <a:avLst/>
            </a:prstGeom>
            <a:ln w="19050">
              <a:solidFill>
                <a:schemeClr val="bg2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>
            <a:off x="608024" y="5632140"/>
            <a:ext cx="2198038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1800" b="1" i="1" dirty="0" smtClean="0">
                <a:solidFill>
                  <a:schemeClr val="bg2"/>
                </a:solidFill>
              </a:rPr>
              <a:t>Distinct </a:t>
            </a:r>
            <a:r>
              <a:rPr lang="fr-FR" sz="1800" b="1" i="1" dirty="0" smtClean="0">
                <a:solidFill>
                  <a:schemeClr val="bg2"/>
                </a:solidFill>
                <a:latin typeface="Symbol" pitchFamily="18" charset="2"/>
              </a:rPr>
              <a:t>n</a:t>
            </a:r>
            <a:r>
              <a:rPr lang="fr-FR" sz="1800" b="1" i="1" dirty="0" smtClean="0">
                <a:solidFill>
                  <a:schemeClr val="bg2"/>
                </a:solidFill>
              </a:rPr>
              <a:t> and </a:t>
            </a:r>
            <a:r>
              <a:rPr lang="fr-FR" sz="1800" b="1" i="1" dirty="0" err="1" smtClean="0">
                <a:solidFill>
                  <a:schemeClr val="bg2"/>
                </a:solidFill>
              </a:rPr>
              <a:t>anti-</a:t>
            </a:r>
            <a:r>
              <a:rPr lang="fr-FR" sz="1800" b="1" i="1" dirty="0" err="1" smtClean="0">
                <a:solidFill>
                  <a:schemeClr val="bg2"/>
                </a:solidFill>
                <a:latin typeface="Symbol" pitchFamily="18" charset="2"/>
              </a:rPr>
              <a:t>n</a:t>
            </a:r>
            <a:endParaRPr lang="fr-FR" sz="1800" b="1" i="1" dirty="0" smtClean="0">
              <a:solidFill>
                <a:schemeClr val="bg2"/>
              </a:solidFill>
              <a:latin typeface="Symbol" pitchFamily="18" charset="2"/>
            </a:endParaRPr>
          </a:p>
          <a:p>
            <a:r>
              <a:rPr lang="fr-FR" sz="1800" b="1" i="1" dirty="0" smtClean="0">
                <a:solidFill>
                  <a:schemeClr val="bg2"/>
                </a:solidFill>
              </a:rPr>
              <a:t>(Dirac type neutrino)</a:t>
            </a:r>
            <a:endParaRPr lang="fr-FR" sz="18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95636" y="-1"/>
            <a:ext cx="6365076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neutrino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superBeams toward 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factories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3" y="461664"/>
            <a:ext cx="83915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11623" y="1616502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+mj-lt"/>
              </a:rPr>
              <a:t>Multi</a:t>
            </a:r>
            <a:r>
              <a:rPr lang="en-US" sz="3200" b="1" smtClean="0">
                <a:solidFill>
                  <a:srgbClr val="C00000"/>
                </a:solidFill>
                <a:latin typeface="+mj-lt"/>
              </a:rPr>
              <a:t>-</a:t>
            </a:r>
            <a:r>
              <a:rPr lang="en-US" sz="3200" b="1" smtClean="0">
                <a:solidFill>
                  <a:srgbClr val="C00000"/>
                </a:solidFill>
                <a:latin typeface="Algerian" pitchFamily="82" charset="0"/>
              </a:rPr>
              <a:t>MW</a:t>
            </a:r>
            <a:endParaRPr lang="en-US" sz="3200" b="1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2084554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SC cavities</a:t>
            </a:r>
            <a:endParaRPr lang="en-US" sz="2800" b="1"/>
          </a:p>
        </p:txBody>
      </p:sp>
      <p:sp>
        <p:nvSpPr>
          <p:cNvPr id="3" name="ZoneTexte 2"/>
          <p:cNvSpPr txBox="1"/>
          <p:nvPr/>
        </p:nvSpPr>
        <p:spPr>
          <a:xfrm>
            <a:off x="332623" y="722789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5-10 GeV</a:t>
            </a:r>
            <a:endParaRPr lang="en-US" sz="2400" b="1"/>
          </a:p>
        </p:txBody>
      </p:sp>
      <p:sp>
        <p:nvSpPr>
          <p:cNvPr id="6" name="Ellipse 5"/>
          <p:cNvSpPr/>
          <p:nvPr/>
        </p:nvSpPr>
        <p:spPr>
          <a:xfrm>
            <a:off x="4537891" y="1544058"/>
            <a:ext cx="403656" cy="729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4" descr="PastedGraphic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" y="3465004"/>
            <a:ext cx="8947547" cy="1821656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10" name="Double flèche horizontale 9"/>
          <p:cNvSpPr/>
          <p:nvPr/>
        </p:nvSpPr>
        <p:spPr>
          <a:xfrm>
            <a:off x="4047477" y="5188145"/>
            <a:ext cx="2952328" cy="396044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smtClean="0"/>
              <a:t>~2 K</a:t>
            </a:r>
            <a:endParaRPr lang="en-US" b="1" i="1"/>
          </a:p>
        </p:txBody>
      </p:sp>
      <p:sp>
        <p:nvSpPr>
          <p:cNvPr id="11" name="Double flèche horizontale 10"/>
          <p:cNvSpPr/>
          <p:nvPr/>
        </p:nvSpPr>
        <p:spPr>
          <a:xfrm>
            <a:off x="987137" y="5188145"/>
            <a:ext cx="2952328" cy="396044"/>
          </a:xfrm>
          <a:prstGeom prst="leftRightArrow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smtClean="0"/>
              <a:t>~300K</a:t>
            </a:r>
            <a:endParaRPr lang="en-US" b="1" i="1"/>
          </a:p>
        </p:txBody>
      </p:sp>
      <p:sp>
        <p:nvSpPr>
          <p:cNvPr id="12" name="ZoneTexte 11"/>
          <p:cNvSpPr txBox="1"/>
          <p:nvPr/>
        </p:nvSpPr>
        <p:spPr>
          <a:xfrm>
            <a:off x="6819785" y="3726949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Algerian" pitchFamily="82" charset="0"/>
              </a:rPr>
              <a:t>5MW</a:t>
            </a:r>
            <a:endParaRPr lang="en-US" sz="3200" b="1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27397" y="3465004"/>
            <a:ext cx="1908212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2"/>
                </a:solidFill>
                <a:latin typeface="Algerian" pitchFamily="82" charset="0"/>
              </a:rPr>
              <a:t>ESS</a:t>
            </a:r>
            <a:endParaRPr lang="en-US" sz="3200" b="1">
              <a:solidFill>
                <a:schemeClr val="accent2"/>
              </a:solidFill>
              <a:latin typeface="Algerian" pitchFamily="82" charset="0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41667"/>
              </p:ext>
            </p:extLst>
          </p:nvPr>
        </p:nvGraphicFramePr>
        <p:xfrm>
          <a:off x="4078998" y="5520613"/>
          <a:ext cx="5076056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775"/>
                <a:gridCol w="1272513"/>
                <a:gridCol w="1188132"/>
                <a:gridCol w="1295636"/>
              </a:tblGrid>
              <a:tr h="194149"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Cavity type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Gradient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#cav.(cell)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#cryomod.</a:t>
                      </a:r>
                      <a:endParaRPr lang="en-US" sz="1600" noProof="0"/>
                    </a:p>
                  </a:txBody>
                  <a:tcPr/>
                </a:tc>
              </a:tr>
              <a:tr h="146901"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Spoke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8 MV/m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48(2)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16</a:t>
                      </a:r>
                      <a:endParaRPr lang="en-US" sz="1600" b="1" noProof="0"/>
                    </a:p>
                  </a:txBody>
                  <a:tcPr/>
                </a:tc>
              </a:tr>
              <a:tr h="207665"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Ellip. 1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~14 MV/m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36(5)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9</a:t>
                      </a:r>
                      <a:endParaRPr lang="en-US" sz="1600" b="1" noProof="0"/>
                    </a:p>
                  </a:txBody>
                  <a:tcPr/>
                </a:tc>
              </a:tr>
              <a:tr h="155785"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Ellip. 2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~21 MV/m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112(5)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dirty="0" smtClean="0"/>
                        <a:t>14</a:t>
                      </a:r>
                      <a:endParaRPr lang="en-US" sz="1600" b="1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427901" y="3120933"/>
            <a:ext cx="635699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="1" smtClean="0"/>
              <a:t>Do we have technology for multiMW proton driver ? </a:t>
            </a:r>
            <a:endParaRPr lang="en-US" b="1"/>
          </a:p>
        </p:txBody>
      </p:sp>
      <p:sp>
        <p:nvSpPr>
          <p:cNvPr id="8" name="ZoneTexte 7"/>
          <p:cNvSpPr txBox="1"/>
          <p:nvPr/>
        </p:nvSpPr>
        <p:spPr>
          <a:xfrm>
            <a:off x="60633" y="3521043"/>
            <a:ext cx="2756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Indeed, see for example</a:t>
            </a:r>
            <a:endParaRPr lang="en-US" b="1"/>
          </a:p>
        </p:txBody>
      </p:sp>
      <p:sp>
        <p:nvSpPr>
          <p:cNvPr id="15" name="ZoneTexte 14"/>
          <p:cNvSpPr txBox="1"/>
          <p:nvPr/>
        </p:nvSpPr>
        <p:spPr>
          <a:xfrm>
            <a:off x="3747555" y="986627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Symbol" pitchFamily="18" charset="2"/>
              </a:rPr>
              <a:t>n,m</a:t>
            </a:r>
            <a:endParaRPr lang="en-US" sz="2400" b="1">
              <a:latin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4465847" y="953621"/>
                <a:ext cx="1402884" cy="391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𝝉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𝝁</m:t>
                          </m:r>
                        </m:sub>
                      </m:sSub>
                      <m:r>
                        <a:rPr lang="en-US" sz="1800" b="1" i="1" smtClean="0">
                          <a:latin typeface="Cambria Math"/>
                        </a:rPr>
                        <m:t>=</m:t>
                      </m:r>
                      <m:r>
                        <a:rPr lang="en-US" sz="1800" b="1" i="1" smtClean="0">
                          <a:latin typeface="Cambria Math"/>
                        </a:rPr>
                        <m:t>𝟐</m:t>
                      </m:r>
                      <m:r>
                        <a:rPr lang="en-US" sz="1800" b="1" i="1" smtClean="0">
                          <a:latin typeface="Cambria Math"/>
                        </a:rPr>
                        <m:t>.</m:t>
                      </m:r>
                      <m:r>
                        <a:rPr lang="en-US" sz="1800" b="1" i="1" smtClean="0">
                          <a:latin typeface="Cambria Math"/>
                        </a:rPr>
                        <m:t>𝟐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𝒔</m:t>
                      </m:r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847" y="953621"/>
                <a:ext cx="1402884" cy="391839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98" y="439029"/>
            <a:ext cx="730002" cy="51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48" y="831197"/>
            <a:ext cx="669600" cy="51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944359" y="2395697"/>
            <a:ext cx="2199641" cy="70788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/>
              <a:t>Goal: &gt;10</a:t>
            </a:r>
            <a:r>
              <a:rPr lang="en-US" b="1" baseline="30000" smtClean="0"/>
              <a:t>21 </a:t>
            </a:r>
            <a:r>
              <a:rPr lang="en-US" b="1" smtClean="0">
                <a:latin typeface="Symbol" pitchFamily="18" charset="2"/>
              </a:rPr>
              <a:t>m</a:t>
            </a:r>
            <a:r>
              <a:rPr lang="en-US" b="1" smtClean="0"/>
              <a:t>/year</a:t>
            </a:r>
          </a:p>
          <a:p>
            <a:r>
              <a:rPr lang="en-US" b="1" smtClean="0"/>
              <a:t>stored</a:t>
            </a:r>
            <a:endParaRPr lang="en-US" b="1"/>
          </a:p>
        </p:txBody>
      </p:sp>
      <p:sp>
        <p:nvSpPr>
          <p:cNvPr id="19" name="ZoneTexte 18"/>
          <p:cNvSpPr txBox="1"/>
          <p:nvPr/>
        </p:nvSpPr>
        <p:spPr>
          <a:xfrm>
            <a:off x="4824028" y="46738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smtClean="0"/>
              <a:t>Fast</a:t>
            </a:r>
            <a:endParaRPr lang="en-US" sz="1800" b="1" u="sng"/>
          </a:p>
        </p:txBody>
      </p:sp>
    </p:spTree>
    <p:extLst>
      <p:ext uri="{BB962C8B-B14F-4D97-AF65-F5344CB8AC3E}">
        <p14:creationId xmlns:p14="http://schemas.microsoft.com/office/powerpoint/2010/main" val="39068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3304961" y="-10283"/>
            <a:ext cx="3229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err="1" smtClean="0">
                <a:solidFill>
                  <a:schemeClr val="bg1"/>
                </a:solidFill>
              </a:rPr>
              <a:t>Search</a:t>
            </a:r>
            <a:r>
              <a:rPr lang="fr-FR" sz="2400" b="1" dirty="0" smtClean="0">
                <a:solidFill>
                  <a:schemeClr val="bg1"/>
                </a:solidFill>
              </a:rPr>
              <a:t> of new </a:t>
            </a:r>
            <a:r>
              <a:rPr lang="fr-FR" sz="2400" b="1" dirty="0" err="1" smtClean="0">
                <a:solidFill>
                  <a:schemeClr val="bg1"/>
                </a:solidFill>
              </a:rPr>
              <a:t>particles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813416"/>
              </p:ext>
            </p:extLst>
          </p:nvPr>
        </p:nvGraphicFramePr>
        <p:xfrm>
          <a:off x="3923928" y="584684"/>
          <a:ext cx="5220072" cy="292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Acrobat Document" r:id="rId4" imgW="3888000" imgH="2345040" progId="AcroExch.Document.7">
                  <p:embed/>
                </p:oleObj>
              </mc:Choice>
              <mc:Fallback>
                <p:oleObj name="Acrobat Document" r:id="rId4" imgW="3888000" imgH="23450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584684"/>
                        <a:ext cx="5220072" cy="292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592845"/>
              </p:ext>
            </p:extLst>
          </p:nvPr>
        </p:nvGraphicFramePr>
        <p:xfrm>
          <a:off x="5509563" y="4265762"/>
          <a:ext cx="3620566" cy="25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Acrobat Document" r:id="rId6" imgW="3888000" imgH="2790720" progId="AcroExch.Document.7">
                  <p:embed/>
                </p:oleObj>
              </mc:Choice>
              <mc:Fallback>
                <p:oleObj name="Acrobat Document" r:id="rId6" imgW="3888000" imgH="279072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9563" y="4265762"/>
                        <a:ext cx="3620566" cy="259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07505" y="4392281"/>
            <a:ext cx="520243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A </a:t>
            </a:r>
            <a:r>
              <a:rPr lang="fr-FR" b="1" dirty="0" err="1" smtClean="0"/>
              <a:t>statistical</a:t>
            </a:r>
            <a:r>
              <a:rPr lang="fr-FR" b="1" dirty="0" smtClean="0"/>
              <a:t> </a:t>
            </a:r>
            <a:r>
              <a:rPr lang="fr-FR" b="1" dirty="0" err="1" smtClean="0"/>
              <a:t>presicion</a:t>
            </a:r>
            <a:r>
              <a:rPr lang="fr-FR" b="1" dirty="0" smtClean="0"/>
              <a:t> of 15% on the SM VBS contribution (i.e. VV+ 2 </a:t>
            </a:r>
            <a:r>
              <a:rPr lang="fr-FR" b="1" dirty="0" err="1" smtClean="0"/>
              <a:t>forward</a:t>
            </a:r>
            <a:r>
              <a:rPr lang="fr-FR" b="1" dirty="0" smtClean="0"/>
              <a:t> jets)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obtained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HL-LHC</a:t>
            </a:r>
            <a:endParaRPr lang="fr-FR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09220"/>
            <a:ext cx="5256584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89856" y="3573016"/>
            <a:ext cx="8019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High </a:t>
            </a:r>
            <a:r>
              <a:rPr lang="fr-FR" b="1" dirty="0" err="1" smtClean="0">
                <a:solidFill>
                  <a:schemeClr val="bg1"/>
                </a:solidFill>
              </a:rPr>
              <a:t>energy</a:t>
            </a:r>
            <a:r>
              <a:rPr lang="fr-FR" b="1" dirty="0" smtClean="0">
                <a:solidFill>
                  <a:schemeClr val="bg1"/>
                </a:solidFill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</a:rPr>
              <a:t>luminosity</a:t>
            </a:r>
            <a:r>
              <a:rPr lang="fr-FR" b="1" dirty="0" smtClean="0">
                <a:solidFill>
                  <a:schemeClr val="bg1"/>
                </a:solidFill>
              </a:rPr>
              <a:t> are </a:t>
            </a:r>
            <a:r>
              <a:rPr lang="fr-FR" b="1" dirty="0" err="1" smtClean="0">
                <a:solidFill>
                  <a:schemeClr val="bg1"/>
                </a:solidFill>
              </a:rPr>
              <a:t>necessary</a:t>
            </a:r>
            <a:r>
              <a:rPr lang="fr-FR" b="1" dirty="0" smtClean="0">
                <a:solidFill>
                  <a:schemeClr val="bg1"/>
                </a:solidFill>
              </a:rPr>
              <a:t> to probe the V</a:t>
            </a:r>
            <a:r>
              <a:rPr lang="fr-FR" b="1" baseline="-25000" dirty="0" smtClean="0">
                <a:solidFill>
                  <a:schemeClr val="bg1"/>
                </a:solidFill>
              </a:rPr>
              <a:t>L</a:t>
            </a:r>
            <a:r>
              <a:rPr lang="fr-FR" b="1" dirty="0" smtClean="0">
                <a:solidFill>
                  <a:schemeClr val="bg1"/>
                </a:solidFill>
              </a:rPr>
              <a:t>V</a:t>
            </a:r>
            <a:r>
              <a:rPr lang="fr-FR" b="1" baseline="-25000" dirty="0" smtClean="0">
                <a:solidFill>
                  <a:schemeClr val="bg1"/>
                </a:solidFill>
              </a:rPr>
              <a:t>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scattering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and </a:t>
            </a:r>
            <a:r>
              <a:rPr lang="fr-FR" b="1" dirty="0" err="1" smtClean="0">
                <a:solidFill>
                  <a:schemeClr val="bg1"/>
                </a:solidFill>
              </a:rPr>
              <a:t>verify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that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unitarity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preserved</a:t>
            </a:r>
            <a:r>
              <a:rPr lang="fr-FR" b="1" dirty="0" smtClean="0">
                <a:solidFill>
                  <a:schemeClr val="bg1"/>
                </a:solidFill>
              </a:rPr>
              <a:t>, </a:t>
            </a:r>
            <a:r>
              <a:rPr lang="fr-FR" b="1" dirty="0" err="1" smtClean="0">
                <a:solidFill>
                  <a:schemeClr val="bg1"/>
                </a:solidFill>
              </a:rPr>
              <a:t>thanks</a:t>
            </a:r>
            <a:r>
              <a:rPr lang="fr-FR" b="1" dirty="0" smtClean="0">
                <a:solidFill>
                  <a:schemeClr val="bg1"/>
                </a:solidFill>
              </a:rPr>
              <a:t> to the « </a:t>
            </a:r>
            <a:r>
              <a:rPr lang="fr-FR" b="1" dirty="0" err="1" smtClean="0">
                <a:solidFill>
                  <a:schemeClr val="bg1"/>
                </a:solidFill>
              </a:rPr>
              <a:t>Higgs</a:t>
            </a:r>
            <a:r>
              <a:rPr lang="fr-FR" b="1" dirty="0" smtClean="0">
                <a:solidFill>
                  <a:schemeClr val="bg1"/>
                </a:solidFill>
              </a:rPr>
              <a:t> » </a:t>
            </a:r>
            <a:r>
              <a:rPr lang="fr-FR" b="1" dirty="0" err="1" smtClean="0">
                <a:solidFill>
                  <a:schemeClr val="bg1"/>
                </a:solidFill>
              </a:rPr>
              <a:t>discovered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Étoile à 4 branches 8"/>
          <p:cNvSpPr/>
          <p:nvPr/>
        </p:nvSpPr>
        <p:spPr>
          <a:xfrm>
            <a:off x="203464" y="3573016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85920" y="620688"/>
            <a:ext cx="3121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Sensitivity</a:t>
            </a:r>
            <a:r>
              <a:rPr lang="fr-FR" b="1" dirty="0" smtClean="0">
                <a:solidFill>
                  <a:schemeClr val="bg1"/>
                </a:solidFill>
              </a:rPr>
              <a:t> on SUSY </a:t>
            </a:r>
            <a:r>
              <a:rPr lang="fr-FR" b="1" dirty="0" err="1" smtClean="0">
                <a:solidFill>
                  <a:schemeClr val="bg1"/>
                </a:solidFill>
              </a:rPr>
              <a:t>can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signicantly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improved</a:t>
            </a:r>
            <a:r>
              <a:rPr lang="fr-FR" b="1" dirty="0" smtClean="0">
                <a:solidFill>
                  <a:schemeClr val="bg1"/>
                </a:solidFill>
              </a:rPr>
              <a:t> … in </a:t>
            </a:r>
            <a:r>
              <a:rPr lang="fr-FR" b="1" dirty="0" err="1" smtClean="0">
                <a:solidFill>
                  <a:schemeClr val="bg1"/>
                </a:solidFill>
              </a:rPr>
              <a:t>particular</a:t>
            </a:r>
            <a:r>
              <a:rPr lang="fr-FR" b="1" dirty="0" smtClean="0">
                <a:solidFill>
                  <a:schemeClr val="bg1"/>
                </a:solidFill>
              </a:rPr>
              <a:t> for stop</a:t>
            </a:r>
          </a:p>
        </p:txBody>
      </p:sp>
      <p:sp>
        <p:nvSpPr>
          <p:cNvPr id="11" name="Étoile à 4 branches 10"/>
          <p:cNvSpPr/>
          <p:nvPr/>
        </p:nvSpPr>
        <p:spPr>
          <a:xfrm>
            <a:off x="199528" y="620688"/>
            <a:ext cx="235645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843808" y="1448780"/>
            <a:ext cx="1944216" cy="3960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1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1540" y="31268"/>
            <a:ext cx="831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generally, we are going toward very high power proton accelerators  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useful to many applications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I-frontier-p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0" y="1412776"/>
            <a:ext cx="6995063" cy="4896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970806"/>
            <a:ext cx="2947185" cy="338514"/>
          </a:xfrm>
          <a:prstGeom prst="rect">
            <a:avLst/>
          </a:prstGeom>
          <a:noFill/>
        </p:spPr>
        <p:txBody>
          <a:bodyPr wrap="square" lIns="91401" tIns="45700" rIns="91401" bIns="457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6634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3274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69913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6554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3194" algn="l" defTabSz="456634" rtl="0" eaLnBrk="1" latinLnBrk="0" hangingPunct="1"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39831" algn="l" defTabSz="456634" rtl="0" eaLnBrk="1" latinLnBrk="0" hangingPunct="1"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196474" algn="l" defTabSz="456634" rtl="0" eaLnBrk="1" latinLnBrk="0" hangingPunct="1"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3111" algn="l" defTabSz="456634" rtl="0" eaLnBrk="1" latinLnBrk="0" hangingPunct="1"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1600" b="1" smtClean="0"/>
              <a:t>Courtesy of Mike Seidel, PSI</a:t>
            </a:r>
            <a:endParaRPr lang="en-US" sz="1600" b="1"/>
          </a:p>
        </p:txBody>
      </p:sp>
      <p:sp>
        <p:nvSpPr>
          <p:cNvPr id="2" name="ZoneTexte 1"/>
          <p:cNvSpPr txBox="1"/>
          <p:nvPr/>
        </p:nvSpPr>
        <p:spPr>
          <a:xfrm>
            <a:off x="2555776" y="951111"/>
            <a:ext cx="2860911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cavities are vital 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4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63" y="1425776"/>
            <a:ext cx="5508103" cy="23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40" y="621620"/>
            <a:ext cx="3295623" cy="159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899852" y="12516"/>
            <a:ext cx="565270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="1" smtClean="0"/>
              <a:t>Do we have technology for cooling the muons? </a:t>
            </a:r>
            <a:endParaRPr lang="en-US" b="1"/>
          </a:p>
        </p:txBody>
      </p:sp>
      <p:sp>
        <p:nvSpPr>
          <p:cNvPr id="12" name="ZoneTexte 11"/>
          <p:cNvSpPr txBox="1"/>
          <p:nvPr/>
        </p:nvSpPr>
        <p:spPr>
          <a:xfrm>
            <a:off x="3707904" y="621620"/>
            <a:ext cx="13321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Ionization cooling</a:t>
            </a:r>
            <a:endParaRPr lang="en-US" b="1"/>
          </a:p>
        </p:txBody>
      </p:sp>
      <p:sp>
        <p:nvSpPr>
          <p:cNvPr id="13" name="ZoneTexte 12"/>
          <p:cNvSpPr txBox="1"/>
          <p:nvPr/>
        </p:nvSpPr>
        <p:spPr>
          <a:xfrm>
            <a:off x="3547663" y="1341081"/>
            <a:ext cx="2392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Demonstrator being constructed</a:t>
            </a:r>
            <a:endParaRPr lang="en-US" b="1"/>
          </a:p>
        </p:txBody>
      </p:sp>
      <p:sp>
        <p:nvSpPr>
          <p:cNvPr id="14" name="ZoneTexte 13"/>
          <p:cNvSpPr txBox="1"/>
          <p:nvPr/>
        </p:nvSpPr>
        <p:spPr>
          <a:xfrm>
            <a:off x="7325805" y="3400627"/>
            <a:ext cx="17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MICE @RAL</a:t>
            </a:r>
            <a:endParaRPr lang="en-US" b="1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7397" y="2228840"/>
            <a:ext cx="3520266" cy="137184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smtClean="0">
                <a:latin typeface="+mn-lt"/>
              </a:rPr>
              <a:t>Cooling section consists of 100 cells 0.75m in length (total length 75m)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smtClean="0">
                <a:latin typeface="+mn-lt"/>
              </a:rPr>
              <a:t>100 RF cavities (15MV/m) operating in high magnetic field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smtClean="0">
                <a:latin typeface="+mn-lt"/>
              </a:rPr>
              <a:t>100 superconducting </a:t>
            </a:r>
            <a:r>
              <a:rPr lang="en-US" sz="1400" b="1" smtClean="0"/>
              <a:t>0.15m </a:t>
            </a:r>
            <a:r>
              <a:rPr lang="en-US" sz="1400" b="1" smtClean="0">
                <a:latin typeface="+mn-lt"/>
              </a:rPr>
              <a:t>coils (2.8T)</a:t>
            </a:r>
            <a:endParaRPr lang="en-US" sz="1400" b="1">
              <a:latin typeface="+mn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777" y="4221088"/>
            <a:ext cx="9017989" cy="1569660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international collaborative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important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nuStorm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test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2655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" y="578548"/>
            <a:ext cx="6983778" cy="179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68" y="152636"/>
            <a:ext cx="6281543" cy="40011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-factories toward the “dream” of muon collider</a:t>
            </a:r>
            <a:endParaRPr lang="en-US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40389" y="2423986"/>
            <a:ext cx="6081088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Require much smaller beam size (i.e. lower </a:t>
            </a:r>
            <a:r>
              <a:rPr lang="en-US" b="1" dirty="0" err="1" smtClean="0"/>
              <a:t>emittance</a:t>
            </a:r>
            <a:r>
              <a:rPr lang="en-US" b="1" dirty="0" smtClean="0"/>
              <a:t>)</a:t>
            </a:r>
          </a:p>
          <a:p>
            <a:pPr algn="r"/>
            <a:r>
              <a:rPr lang="en-US" b="1" dirty="0" smtClean="0"/>
              <a:t>Very efficient cooling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084168" y="1857442"/>
                <a:ext cx="10969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𝝓</m:t>
                      </m:r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𝟓</m:t>
                      </m:r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𝒌𝒎</m:t>
                      </m:r>
                    </m:oMath>
                  </m:oMathPara>
                </a14:m>
                <a:endParaRPr lang="en-US" sz="1600" b="1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1857442"/>
                <a:ext cx="1096967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èche droite 12"/>
          <p:cNvSpPr/>
          <p:nvPr/>
        </p:nvSpPr>
        <p:spPr>
          <a:xfrm>
            <a:off x="2628368" y="2859719"/>
            <a:ext cx="1080120" cy="1903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7031977" y="184314"/>
            <a:ext cx="2124236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Some ultra-challenging components: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 smtClean="0"/>
              <a:t>Very high field solenoids (&gt;30T)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 smtClean="0"/>
              <a:t>High gradient cavities in multi-Tesla field 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8718315" cy="151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40389" y="3515816"/>
            <a:ext cx="795692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(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cont’d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3508" y="4617132"/>
            <a:ext cx="287771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Recommendation</a:t>
            </a:r>
            <a:r>
              <a:rPr lang="fr-FR" sz="2400" b="1" dirty="0" smtClean="0"/>
              <a:t> #4</a:t>
            </a:r>
            <a:endParaRPr lang="fr-FR" sz="2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0934" y="4008259"/>
            <a:ext cx="6869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High-</a:t>
            </a:r>
            <a:r>
              <a:rPr lang="fr-FR" sz="2800" b="1" dirty="0" err="1" smtClean="0">
                <a:solidFill>
                  <a:schemeClr val="bg1"/>
                </a:solidFill>
              </a:rPr>
              <a:t>priority</a:t>
            </a:r>
            <a:r>
              <a:rPr lang="fr-FR" sz="2800" b="1" dirty="0" smtClean="0">
                <a:solidFill>
                  <a:schemeClr val="bg1"/>
                </a:solidFill>
              </a:rPr>
              <a:t> large-</a:t>
            </a:r>
            <a:r>
              <a:rPr lang="fr-FR" sz="2800" b="1" dirty="0" err="1" smtClean="0">
                <a:solidFill>
                  <a:schemeClr val="bg1"/>
                </a:solidFill>
              </a:rPr>
              <a:t>scale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scientific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activities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0146" y="800708"/>
            <a:ext cx="8722206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Many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other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accelerator</a:t>
            </a:r>
            <a:r>
              <a:rPr lang="fr-FR" sz="2400" b="1" dirty="0" smtClean="0"/>
              <a:t> R&amp;D </a:t>
            </a:r>
            <a:r>
              <a:rPr lang="fr-FR" sz="2400" b="1" dirty="0" err="1" smtClean="0"/>
              <a:t>topics</a:t>
            </a:r>
            <a:r>
              <a:rPr lang="fr-FR" sz="2400" b="1" dirty="0" smtClean="0"/>
              <a:t> have not been </a:t>
            </a:r>
            <a:r>
              <a:rPr lang="fr-FR" sz="2400" b="1" dirty="0" err="1" smtClean="0"/>
              <a:t>discussed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here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e.g</a:t>
            </a:r>
            <a:r>
              <a:rPr lang="fr-FR" sz="2400" b="1" dirty="0" smtClean="0"/>
              <a:t>. e-p </a:t>
            </a:r>
            <a:r>
              <a:rPr lang="fr-FR" sz="2400" b="1" dirty="0" err="1" smtClean="0"/>
              <a:t>collider</a:t>
            </a:r>
            <a:r>
              <a:rPr lang="fr-FR" sz="2400" b="1" dirty="0" smtClean="0"/>
              <a:t>, </a:t>
            </a:r>
            <a:r>
              <a:rPr lang="fr-FR" sz="2400" b="1" dirty="0" err="1" smtClean="0">
                <a:latin typeface="Symbol" pitchFamily="18" charset="2"/>
              </a:rPr>
              <a:t>gg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collider</a:t>
            </a:r>
            <a:r>
              <a:rPr lang="fr-FR" sz="2400" b="1" dirty="0" smtClean="0"/>
              <a:t>,  </a:t>
            </a:r>
            <a:r>
              <a:rPr lang="fr-FR" sz="2400" b="1" dirty="0"/>
              <a:t>p</a:t>
            </a:r>
            <a:r>
              <a:rPr lang="fr-FR" sz="2400" b="1" dirty="0" smtClean="0"/>
              <a:t>lasma </a:t>
            </a:r>
            <a:r>
              <a:rPr lang="fr-FR" sz="2400" b="1" dirty="0" err="1" smtClean="0"/>
              <a:t>acceleration</a:t>
            </a:r>
            <a:r>
              <a:rPr lang="fr-FR" sz="2400" b="1" dirty="0" smtClean="0"/>
              <a:t>…</a:t>
            </a:r>
          </a:p>
          <a:p>
            <a:r>
              <a:rPr lang="fr-FR" sz="2400" b="1" dirty="0" err="1" smtClean="0"/>
              <a:t>They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should</a:t>
            </a:r>
            <a:r>
              <a:rPr lang="fr-FR" sz="2400" b="1" dirty="0" smtClean="0"/>
              <a:t> not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forgotten</a:t>
            </a:r>
            <a:r>
              <a:rPr lang="fr-FR" sz="2400" b="1" dirty="0" smtClean="0"/>
              <a:t>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50275" y="2708920"/>
            <a:ext cx="723680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…but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present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either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physics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reach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limited</a:t>
            </a:r>
            <a:r>
              <a:rPr lang="fr-FR" sz="2400" b="1" dirty="0" smtClean="0"/>
              <a:t>  and/or lead time </a:t>
            </a:r>
            <a:r>
              <a:rPr lang="fr-FR" sz="2400" b="1" dirty="0" err="1" smtClean="0"/>
              <a:t>seems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too</a:t>
            </a:r>
            <a:r>
              <a:rPr lang="fr-FR" sz="2400" b="1" dirty="0" smtClean="0"/>
              <a:t> long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665548" y="4617132"/>
            <a:ext cx="723680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Proton-proton and </a:t>
            </a:r>
            <a:r>
              <a:rPr lang="fr-FR" sz="2400" b="1" dirty="0" err="1" smtClean="0"/>
              <a:t>electron</a:t>
            </a:r>
            <a:r>
              <a:rPr lang="fr-FR" sz="2400" b="1" dirty="0" smtClean="0"/>
              <a:t>-positron </a:t>
            </a:r>
            <a:r>
              <a:rPr lang="fr-FR" sz="2400" b="1" dirty="0" err="1" smtClean="0"/>
              <a:t>colliders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appear</a:t>
            </a:r>
            <a:r>
              <a:rPr lang="fr-FR" sz="2400" b="1" dirty="0" smtClean="0"/>
              <a:t> as </a:t>
            </a:r>
            <a:r>
              <a:rPr lang="fr-FR" sz="2400" b="1" dirty="0" err="1" smtClean="0"/>
              <a:t>most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promissing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practical</a:t>
            </a:r>
            <a:r>
              <a:rPr lang="fr-FR" sz="2400" b="1" dirty="0" smtClean="0"/>
              <a:t> options </a:t>
            </a:r>
            <a:endParaRPr lang="fr-FR" sz="2400" b="1" dirty="0"/>
          </a:p>
        </p:txBody>
      </p:sp>
      <p:sp>
        <p:nvSpPr>
          <p:cNvPr id="4" name="Flèche droite rayée 3"/>
          <p:cNvSpPr/>
          <p:nvPr/>
        </p:nvSpPr>
        <p:spPr>
          <a:xfrm>
            <a:off x="440389" y="4617132"/>
            <a:ext cx="999263" cy="681964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75556" y="14257"/>
            <a:ext cx="772602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Many R&amp;D topics are useful to several fields/applications</a:t>
            </a:r>
            <a:endParaRPr lang="en-US" sz="2400" b="1" dirty="0"/>
          </a:p>
        </p:txBody>
      </p:sp>
      <p:pic>
        <p:nvPicPr>
          <p:cNvPr id="11" name="Picture 2" descr="D:\TEMP\TIARA\TIARA contract\WP4\KARA-tabl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63136" cy="57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5436096" y="1016732"/>
            <a:ext cx="1764196" cy="5598250"/>
          </a:xfrm>
          <a:prstGeom prst="rect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07604" y="1412776"/>
            <a:ext cx="2769227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From</a:t>
            </a:r>
            <a:r>
              <a:rPr lang="fr-FR" b="1" dirty="0" smtClean="0"/>
              <a:t> TIARA Key Accelerator </a:t>
            </a:r>
            <a:r>
              <a:rPr lang="fr-FR" b="1" dirty="0" err="1" smtClean="0"/>
              <a:t>Research</a:t>
            </a:r>
            <a:r>
              <a:rPr lang="fr-FR" b="1" dirty="0" smtClean="0"/>
              <a:t> Area Report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20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75556" y="14257"/>
            <a:ext cx="772602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Many R&amp;D topics are useful to several fields/applications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899592" y="656692"/>
            <a:ext cx="70567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</a:rPr>
              <a:t>ollaboration </a:t>
            </a:r>
            <a:r>
              <a:rPr lang="en-US" sz="2400" b="1" dirty="0">
                <a:solidFill>
                  <a:schemeClr val="bg1"/>
                </a:solidFill>
              </a:rPr>
              <a:t>with other fields </a:t>
            </a:r>
            <a:r>
              <a:rPr lang="en-US" sz="2400" b="1" dirty="0" smtClean="0">
                <a:solidFill>
                  <a:schemeClr val="bg1"/>
                </a:solidFill>
              </a:rPr>
              <a:t>could </a:t>
            </a:r>
            <a:r>
              <a:rPr lang="en-US" sz="2400" b="1" dirty="0">
                <a:solidFill>
                  <a:schemeClr val="bg1"/>
                </a:solidFill>
              </a:rPr>
              <a:t>be promoted </a:t>
            </a:r>
            <a:r>
              <a:rPr lang="en-US" sz="2400" b="1" dirty="0" smtClean="0">
                <a:solidFill>
                  <a:schemeClr val="bg1"/>
                </a:solidFill>
              </a:rPr>
              <a:t>further by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Establishing joint workshop (including industry)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</a:rPr>
              <a:t>eveloping joint R&amp;D projects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Opening access and/or developing joint R&amp;D infrastructures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Flèche droite rayée 4"/>
          <p:cNvSpPr/>
          <p:nvPr/>
        </p:nvSpPr>
        <p:spPr>
          <a:xfrm>
            <a:off x="1907704" y="4161607"/>
            <a:ext cx="1188132" cy="523220"/>
          </a:xfrm>
          <a:prstGeom prst="strip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90" name="Picture 2" descr="D:\TEMP\TIARA\Communication\TIARA-logo\LOGO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3422449"/>
            <a:ext cx="3398764" cy="20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5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419872" y="7657"/>
            <a:ext cx="255628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05533" y="755122"/>
            <a:ext cx="501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last few years were very exciting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57933" y="1340768"/>
            <a:ext cx="769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Many teams have contributed  to this success, they have to be warmly congratulated 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1" name="Étoile à 4 branches 20"/>
          <p:cNvSpPr/>
          <p:nvPr/>
        </p:nvSpPr>
        <p:spPr>
          <a:xfrm>
            <a:off x="359532" y="728700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4 branches 21"/>
          <p:cNvSpPr/>
          <p:nvPr/>
        </p:nvSpPr>
        <p:spPr>
          <a:xfrm>
            <a:off x="385918" y="1464749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27222" y="2276872"/>
            <a:ext cx="769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Thanks to this work, Prospects for the Future  looks very promising, with many new ideas emerging  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4" name="Étoile à 4 branches 23"/>
          <p:cNvSpPr/>
          <p:nvPr/>
        </p:nvSpPr>
        <p:spPr>
          <a:xfrm>
            <a:off x="355207" y="2400853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041522" y="3260269"/>
            <a:ext cx="7690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Strategy is an opportunity to bring these ideas on the table and provide further momentum toward our quest for understanding the fundamental laws of the Universe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6" name="Étoile à 4 branches 25"/>
          <p:cNvSpPr/>
          <p:nvPr/>
        </p:nvSpPr>
        <p:spPr>
          <a:xfrm>
            <a:off x="369507" y="3384250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147157" y="4612998"/>
            <a:ext cx="769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Strategy is an important opportunity to open  up a long term ambitious vision for Particle Physics in Europe</a:t>
            </a:r>
          </a:p>
        </p:txBody>
      </p:sp>
      <p:sp>
        <p:nvSpPr>
          <p:cNvPr id="12" name="Étoile à 4 branches 11"/>
          <p:cNvSpPr/>
          <p:nvPr/>
        </p:nvSpPr>
        <p:spPr>
          <a:xfrm>
            <a:off x="475142" y="4736979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126405" y="5464407"/>
            <a:ext cx="7591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Accelerator </a:t>
            </a:r>
            <a:r>
              <a:rPr lang="en-US" sz="2400" b="1" dirty="0">
                <a:solidFill>
                  <a:srgbClr val="FFFFCC"/>
                </a:solidFill>
              </a:rPr>
              <a:t>R&amp;D is </a:t>
            </a:r>
            <a:r>
              <a:rPr lang="en-US" sz="2400" b="1" dirty="0" smtClean="0">
                <a:solidFill>
                  <a:srgbClr val="FFFFCC"/>
                </a:solidFill>
              </a:rPr>
              <a:t>vital to enable the realization of our vision and should be at the highest priority </a:t>
            </a:r>
            <a:r>
              <a:rPr lang="en-US" sz="2400" b="1" dirty="0">
                <a:solidFill>
                  <a:srgbClr val="FFFFCC"/>
                </a:solidFill>
              </a:rPr>
              <a:t>topic of </a:t>
            </a:r>
            <a:r>
              <a:rPr lang="en-US" sz="2400" b="1" dirty="0" smtClean="0">
                <a:solidFill>
                  <a:srgbClr val="FFFFCC"/>
                </a:solidFill>
              </a:rPr>
              <a:t>our strategy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14" name="Étoile à 4 branches 13"/>
          <p:cNvSpPr/>
          <p:nvPr/>
        </p:nvSpPr>
        <p:spPr>
          <a:xfrm>
            <a:off x="494180" y="5635861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5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807804" y="7657"/>
            <a:ext cx="363640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05534" y="1068940"/>
            <a:ext cx="8087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 Very Large Collider </a:t>
            </a:r>
            <a:r>
              <a:rPr lang="en-US" sz="2400" b="1" dirty="0">
                <a:solidFill>
                  <a:srgbClr val="FFFFCC"/>
                </a:solidFill>
              </a:rPr>
              <a:t>C</a:t>
            </a:r>
            <a:r>
              <a:rPr lang="en-US" sz="2400" b="1" dirty="0" smtClean="0">
                <a:solidFill>
                  <a:srgbClr val="FFFFCC"/>
                </a:solidFill>
              </a:rPr>
              <a:t>omplex (VLCC), such as VHE-LHC/TLEP or HE-LHC/LEP3, possibly with an e-p option, is a very promising and exciting possible roadmap for frontier leading science in Europe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17" name="Étoile à 4 branches 16"/>
          <p:cNvSpPr/>
          <p:nvPr/>
        </p:nvSpPr>
        <p:spPr>
          <a:xfrm>
            <a:off x="359532" y="1042518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27222" y="2672916"/>
            <a:ext cx="7690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Europe needs to study these options vigorously  by setting up a coordinated international study consortium for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Physics studies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Accelerator  studies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Detector studies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400" b="1" dirty="0" smtClean="0">
                <a:solidFill>
                  <a:srgbClr val="FFFFCC"/>
                </a:solidFill>
              </a:rPr>
              <a:t>Including Computing needs</a:t>
            </a:r>
          </a:p>
        </p:txBody>
      </p:sp>
      <p:sp>
        <p:nvSpPr>
          <p:cNvPr id="27" name="Étoile à 4 branches 26"/>
          <p:cNvSpPr/>
          <p:nvPr/>
        </p:nvSpPr>
        <p:spPr>
          <a:xfrm>
            <a:off x="355207" y="2796897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970392" y="4981240"/>
            <a:ext cx="8022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Europe should </a:t>
            </a:r>
            <a:r>
              <a:rPr lang="en-US" sz="2400" b="1" dirty="0">
                <a:solidFill>
                  <a:srgbClr val="FFFFCC"/>
                </a:solidFill>
              </a:rPr>
              <a:t>c</a:t>
            </a:r>
            <a:r>
              <a:rPr lang="en-US" sz="2400" b="1" dirty="0" smtClean="0">
                <a:solidFill>
                  <a:srgbClr val="FFFFCC"/>
                </a:solidFill>
              </a:rPr>
              <a:t>reate a collaborative framework to carry out the required technology R&amp;D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31" name="Étoile à 4 branches 30"/>
          <p:cNvSpPr/>
          <p:nvPr/>
        </p:nvSpPr>
        <p:spPr>
          <a:xfrm>
            <a:off x="424391" y="4954818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0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7804" y="7657"/>
            <a:ext cx="363640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05534" y="755122"/>
            <a:ext cx="8087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Ambitious milestones should be set up</a:t>
            </a:r>
            <a:endParaRPr lang="en-US" sz="2400" b="1" dirty="0">
              <a:solidFill>
                <a:srgbClr val="FFFFCC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CDR in 2 years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TDR in 5 years, in a timely fashion with an update of the European Strategy in 2017-18, after the  first round of operation  of the LHC@13-14 </a:t>
            </a:r>
            <a:r>
              <a:rPr lang="en-US" sz="2400" b="1" dirty="0" err="1" smtClean="0">
                <a:solidFill>
                  <a:srgbClr val="FFFFCC"/>
                </a:solidFill>
              </a:rPr>
              <a:t>TeV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</a:p>
        </p:txBody>
      </p:sp>
      <p:sp>
        <p:nvSpPr>
          <p:cNvPr id="4" name="Étoile à 4 branches 3"/>
          <p:cNvSpPr/>
          <p:nvPr/>
        </p:nvSpPr>
        <p:spPr>
          <a:xfrm>
            <a:off x="359532" y="728700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13350"/>
              </p:ext>
            </p:extLst>
          </p:nvPr>
        </p:nvGraphicFramePr>
        <p:xfrm>
          <a:off x="836547" y="3297019"/>
          <a:ext cx="8012189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669"/>
                <a:gridCol w="208280"/>
                <a:gridCol w="11684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37084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2040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LHC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1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HL-LHC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R&amp;D + </a:t>
                      </a:r>
                      <a:r>
                        <a:rPr lang="fr-FR" dirty="0" err="1" smtClean="0"/>
                        <a:t>constr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66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27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TLEP*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  + R&amp;D + 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83000">
                          <a:srgbClr val="FF7C80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VHE-LHC*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</a:t>
                      </a:r>
                      <a:r>
                        <a:rPr lang="fr-FR" baseline="0" dirty="0" smtClean="0"/>
                        <a:t> + R&amp;D +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21000">
                          <a:srgbClr val="EE70EE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50000">
                          <a:srgbClr val="FF7C8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16346" y="5925470"/>
            <a:ext cx="7904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*tentative </a:t>
            </a:r>
            <a:r>
              <a:rPr lang="fr-FR" b="1" dirty="0" err="1" smtClean="0">
                <a:solidFill>
                  <a:schemeClr val="bg1"/>
                </a:solidFill>
              </a:rPr>
              <a:t>timeline</a:t>
            </a:r>
            <a:r>
              <a:rPr lang="fr-FR" b="1" dirty="0">
                <a:solidFill>
                  <a:schemeClr val="bg1"/>
                </a:solidFill>
              </a:rPr>
              <a:t>;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similar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timeline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applies</a:t>
            </a:r>
            <a:r>
              <a:rPr lang="fr-FR" b="1" dirty="0" smtClean="0">
                <a:solidFill>
                  <a:schemeClr val="bg1"/>
                </a:solidFill>
              </a:rPr>
              <a:t> for LEP3/HE-LHC but installation </a:t>
            </a:r>
            <a:r>
              <a:rPr lang="fr-FR" b="1" dirty="0" err="1" smtClean="0">
                <a:solidFill>
                  <a:schemeClr val="bg1"/>
                </a:solidFill>
              </a:rPr>
              <a:t>requires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stopping</a:t>
            </a:r>
            <a:r>
              <a:rPr lang="fr-FR" b="1" dirty="0" smtClean="0">
                <a:solidFill>
                  <a:schemeClr val="bg1"/>
                </a:solidFill>
              </a:rPr>
              <a:t> LHC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56933" y="2749393"/>
            <a:ext cx="802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 possible timeline should be discussed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8" name="Étoile à 4 branches 7"/>
          <p:cNvSpPr/>
          <p:nvPr/>
        </p:nvSpPr>
        <p:spPr>
          <a:xfrm>
            <a:off x="310932" y="2722971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7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7168" y="7657"/>
            <a:ext cx="363640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1500" y="805180"/>
            <a:ext cx="5565787" cy="6008196"/>
            <a:chOff x="734405" y="656692"/>
            <a:chExt cx="5565787" cy="6008196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05" y="656692"/>
              <a:ext cx="5565787" cy="6008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Ellipse 9"/>
            <p:cNvSpPr/>
            <p:nvPr/>
          </p:nvSpPr>
          <p:spPr>
            <a:xfrm>
              <a:off x="3815916" y="4185084"/>
              <a:ext cx="72008" cy="72008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231740" y="3320988"/>
              <a:ext cx="928333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TLEP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Connecteur droit avec flèche 12"/>
            <p:cNvCxnSpPr>
              <a:stCxn id="11" idx="2"/>
            </p:cNvCxnSpPr>
            <p:nvPr/>
          </p:nvCxnSpPr>
          <p:spPr>
            <a:xfrm>
              <a:off x="2695907" y="3721098"/>
              <a:ext cx="1120009" cy="46398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5459092" y="-900657"/>
            <a:ext cx="3731241" cy="6486446"/>
            <a:chOff x="5472100" y="326930"/>
            <a:chExt cx="3731241" cy="648644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00" y="2707036"/>
              <a:ext cx="3731241" cy="4106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Arc 11"/>
            <p:cNvSpPr/>
            <p:nvPr/>
          </p:nvSpPr>
          <p:spPr>
            <a:xfrm rot="5400000">
              <a:off x="4817602" y="3089896"/>
              <a:ext cx="5613707" cy="87775"/>
            </a:xfrm>
            <a:prstGeom prst="arc">
              <a:avLst>
                <a:gd name="adj1" fmla="val 16200000"/>
                <a:gd name="adj2" fmla="val 56405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7956376" y="3133783"/>
              <a:ext cx="0" cy="28068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/>
          <p:cNvSpPr txBox="1"/>
          <p:nvPr/>
        </p:nvSpPr>
        <p:spPr>
          <a:xfrm>
            <a:off x="6310034" y="784768"/>
            <a:ext cx="205537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M</a:t>
            </a:r>
            <a:r>
              <a:rPr lang="fr-FR" sz="2400" b="1" baseline="-25000" dirty="0" smtClean="0"/>
              <a:t>H</a:t>
            </a:r>
            <a:r>
              <a:rPr lang="fr-FR" sz="2400" b="1" dirty="0" smtClean="0"/>
              <a:t>=94.0 </a:t>
            </a:r>
            <a:r>
              <a:rPr lang="en-US" sz="2400" b="1" dirty="0"/>
              <a:t>± </a:t>
            </a:r>
            <a:r>
              <a:rPr lang="fr-FR" sz="2400" b="1" dirty="0" smtClean="0"/>
              <a:t>1.5</a:t>
            </a:r>
            <a:endParaRPr lang="fr-FR" sz="2400" b="1" dirty="0"/>
          </a:p>
        </p:txBody>
      </p:sp>
      <p:cxnSp>
        <p:nvCxnSpPr>
          <p:cNvPr id="15" name="Connecteur droit avec flèche 14"/>
          <p:cNvCxnSpPr>
            <a:stCxn id="11" idx="3"/>
            <a:endCxn id="9" idx="1"/>
          </p:cNvCxnSpPr>
          <p:nvPr/>
        </p:nvCxnSpPr>
        <p:spPr>
          <a:xfrm flipV="1">
            <a:off x="2497168" y="1015601"/>
            <a:ext cx="3812866" cy="265393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2497168" y="3032956"/>
            <a:ext cx="5070392" cy="63657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156176" y="5615193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Note: This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indicative, a </a:t>
            </a:r>
            <a:r>
              <a:rPr lang="fr-FR" b="1" dirty="0" err="1" smtClean="0">
                <a:solidFill>
                  <a:schemeClr val="bg1"/>
                </a:solidFill>
              </a:rPr>
              <a:t>careful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analysis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still</a:t>
            </a:r>
            <a:r>
              <a:rPr lang="fr-FR" b="1" dirty="0" smtClean="0">
                <a:solidFill>
                  <a:schemeClr val="bg1"/>
                </a:solidFill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</a:rPr>
              <a:t>be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carried</a:t>
            </a:r>
            <a:r>
              <a:rPr lang="fr-FR" b="1" dirty="0" smtClean="0">
                <a:solidFill>
                  <a:schemeClr val="bg1"/>
                </a:solidFill>
              </a:rPr>
              <a:t> out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150284" y="3309623"/>
            <a:ext cx="99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Actual</a:t>
            </a:r>
            <a:r>
              <a:rPr lang="fr-FR" b="1" dirty="0" smtClean="0"/>
              <a:t> M</a:t>
            </a:r>
            <a:r>
              <a:rPr lang="fr-FR" b="1" baseline="-25000" dirty="0" smtClean="0"/>
              <a:t>H</a:t>
            </a:r>
            <a:endParaRPr lang="fr-FR" b="1" baseline="-25000" dirty="0"/>
          </a:p>
        </p:txBody>
      </p:sp>
      <p:cxnSp>
        <p:nvCxnSpPr>
          <p:cNvPr id="25" name="Connecteur droit avec flèche 24"/>
          <p:cNvCxnSpPr>
            <a:stCxn id="23" idx="1"/>
          </p:cNvCxnSpPr>
          <p:nvPr/>
        </p:nvCxnSpPr>
        <p:spPr>
          <a:xfrm flipH="1" flipV="1">
            <a:off x="7943368" y="3532619"/>
            <a:ext cx="206916" cy="1309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4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3492777"/>
            <a:ext cx="8604956" cy="216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9744" y="1250947"/>
            <a:ext cx="6869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High-</a:t>
            </a:r>
            <a:r>
              <a:rPr lang="fr-FR" sz="2800" b="1" dirty="0" err="1" smtClean="0">
                <a:solidFill>
                  <a:schemeClr val="bg1"/>
                </a:solidFill>
              </a:rPr>
              <a:t>priority</a:t>
            </a:r>
            <a:r>
              <a:rPr lang="fr-FR" sz="2800" b="1" dirty="0" smtClean="0">
                <a:solidFill>
                  <a:schemeClr val="bg1"/>
                </a:solidFill>
              </a:rPr>
              <a:t> large-</a:t>
            </a:r>
            <a:r>
              <a:rPr lang="fr-FR" sz="2800" b="1" dirty="0" err="1" smtClean="0">
                <a:solidFill>
                  <a:schemeClr val="bg1"/>
                </a:solidFill>
              </a:rPr>
              <a:t>scale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scientific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activities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87624" y="101823"/>
            <a:ext cx="683642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3548" y="2865900"/>
            <a:ext cx="287771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Recommendation</a:t>
            </a:r>
            <a:r>
              <a:rPr lang="fr-FR" sz="2400" b="1" dirty="0" smtClean="0"/>
              <a:t> #1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409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7168" y="7657"/>
            <a:ext cx="363640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5108" y="2348880"/>
            <a:ext cx="774534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Habemus</a:t>
            </a:r>
            <a:endParaRPr lang="en-US" sz="96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9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Cogitationem</a:t>
            </a:r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! </a:t>
            </a:r>
            <a:endParaRPr lang="en-US" sz="9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16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1"/>
            <a:ext cx="8604448" cy="40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508" y="3392996"/>
            <a:ext cx="9144000" cy="3465004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/>
          <p:cNvGrpSpPr/>
          <p:nvPr/>
        </p:nvGrpSpPr>
        <p:grpSpPr>
          <a:xfrm>
            <a:off x="179334" y="2924944"/>
            <a:ext cx="8882688" cy="4019674"/>
            <a:chOff x="179334" y="2924944"/>
            <a:chExt cx="8882688" cy="4019674"/>
          </a:xfrm>
        </p:grpSpPr>
        <p:sp>
          <p:nvSpPr>
            <p:cNvPr id="39" name="ZoneTexte 38"/>
            <p:cNvSpPr txBox="1"/>
            <p:nvPr/>
          </p:nvSpPr>
          <p:spPr>
            <a:xfrm>
              <a:off x="179334" y="3392996"/>
              <a:ext cx="8882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Increase beam current </a:t>
              </a:r>
              <a:r>
                <a:rPr lang="en-US" sz="2400" b="1" dirty="0" smtClean="0">
                  <a:solidFill>
                    <a:schemeClr val="bg1"/>
                  </a:solidFill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cs typeface="Times New Roman" pitchFamily="18" charset="0"/>
                </a:rPr>
                <a:t> protect SC dipole (diffracted protons)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9334" y="4308218"/>
              <a:ext cx="8033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Reduce beam size at IP </a:t>
              </a:r>
              <a:r>
                <a:rPr lang="en-US" sz="2400" b="1" dirty="0" smtClean="0">
                  <a:solidFill>
                    <a:schemeClr val="bg1"/>
                  </a:solidFill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cs typeface="Times New Roman" pitchFamily="18" charset="0"/>
                </a:rPr>
                <a:t> Larger aperture quads near IP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79334" y="5280250"/>
              <a:ext cx="7023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Protect Electrical </a:t>
              </a:r>
              <a:r>
                <a:rPr lang="en-US" sz="2400" b="1" dirty="0">
                  <a:solidFill>
                    <a:schemeClr val="bg1"/>
                  </a:solidFill>
                </a:rPr>
                <a:t>Distribution Feedbox’s (DFBX)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79334" y="6021288"/>
              <a:ext cx="8608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Improve and adjust the luminosity with beam overlap control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624282" y="3854661"/>
              <a:ext cx="38964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8T-15m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11T-11m dipoles 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91580" y="4790802"/>
              <a:ext cx="80648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dirty="0" smtClean="0">
                  <a:solidFill>
                    <a:schemeClr val="bg1"/>
                  </a:solidFill>
                </a:rPr>
                <a:t>Change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Quadrupole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Triplets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140T/m, 150mm (13T, 8m) 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38028" y="5652922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/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100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kA ~500m </a:t>
              </a:r>
              <a:r>
                <a:rPr lang="en-US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HTS links</a:t>
              </a:r>
              <a:endPara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75556" y="6482953"/>
              <a:ext cx="80288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RF «Crab» Cavity, for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p-beam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rotation  at </a:t>
              </a:r>
              <a:r>
                <a:rPr lang="en-US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fs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level!</a:t>
              </a:r>
            </a:p>
          </p:txBody>
        </p:sp>
        <p:sp>
          <p:nvSpPr>
            <p:cNvPr id="47" name="Ellipse 46"/>
            <p:cNvSpPr/>
            <p:nvPr/>
          </p:nvSpPr>
          <p:spPr>
            <a:xfrm>
              <a:off x="1979712" y="2924944"/>
              <a:ext cx="1368152" cy="4680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 rot="18794838">
            <a:off x="495046" y="2997881"/>
            <a:ext cx="7939546" cy="1200329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substantial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programme 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collaborative R&amp;D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first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0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113078" y="1725347"/>
            <a:ext cx="4896544" cy="50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9"/>
          <p:cNvSpPr/>
          <p:nvPr/>
        </p:nvSpPr>
        <p:spPr>
          <a:xfrm>
            <a:off x="2201310" y="5613779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0"/>
          <p:cNvSpPr/>
          <p:nvPr/>
        </p:nvSpPr>
        <p:spPr>
          <a:xfrm>
            <a:off x="2178660" y="2517435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1"/>
          <p:cNvSpPr/>
          <p:nvPr/>
        </p:nvSpPr>
        <p:spPr>
          <a:xfrm rot="20491458">
            <a:off x="2946090" y="5612100"/>
            <a:ext cx="357065" cy="286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2"/>
          <p:cNvSpPr/>
          <p:nvPr/>
        </p:nvSpPr>
        <p:spPr>
          <a:xfrm rot="2219363">
            <a:off x="1458686" y="539389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3"/>
          <p:cNvSpPr/>
          <p:nvPr/>
        </p:nvSpPr>
        <p:spPr>
          <a:xfrm rot="3019893">
            <a:off x="1083881" y="502605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4"/>
          <p:cNvSpPr/>
          <p:nvPr/>
        </p:nvSpPr>
        <p:spPr>
          <a:xfrm rot="1567102">
            <a:off x="1870463" y="5618340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5"/>
          <p:cNvSpPr/>
          <p:nvPr/>
        </p:nvSpPr>
        <p:spPr>
          <a:xfrm rot="16855689">
            <a:off x="3918967" y="442789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6"/>
          <p:cNvSpPr/>
          <p:nvPr/>
        </p:nvSpPr>
        <p:spPr>
          <a:xfrm rot="4617877">
            <a:off x="3938897" y="384924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7"/>
          <p:cNvSpPr/>
          <p:nvPr/>
        </p:nvSpPr>
        <p:spPr>
          <a:xfrm rot="16875212">
            <a:off x="845626" y="381419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8"/>
          <p:cNvSpPr/>
          <p:nvPr/>
        </p:nvSpPr>
        <p:spPr>
          <a:xfrm rot="4722320">
            <a:off x="880214" y="445138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9"/>
          <p:cNvSpPr/>
          <p:nvPr/>
        </p:nvSpPr>
        <p:spPr>
          <a:xfrm rot="1449380">
            <a:off x="2944111" y="2677145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0"/>
          <p:cNvSpPr/>
          <p:nvPr/>
        </p:nvSpPr>
        <p:spPr>
          <a:xfrm rot="20491458">
            <a:off x="1798344" y="267714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4"/>
          <p:cNvCxnSpPr/>
          <p:nvPr/>
        </p:nvCxnSpPr>
        <p:spPr>
          <a:xfrm>
            <a:off x="168922" y="2929921"/>
            <a:ext cx="1017947" cy="23558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117430" y="2302160"/>
            <a:ext cx="1534690" cy="1608937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5187777" y="1410329"/>
            <a:ext cx="4011890" cy="3926883"/>
            <a:chOff x="5187777" y="1071779"/>
            <a:chExt cx="4011890" cy="3926883"/>
          </a:xfrm>
        </p:grpSpPr>
        <p:grpSp>
          <p:nvGrpSpPr>
            <p:cNvPr id="15" name="Groupe 14"/>
            <p:cNvGrpSpPr/>
            <p:nvPr/>
          </p:nvGrpSpPr>
          <p:grpSpPr>
            <a:xfrm>
              <a:off x="5187778" y="1533444"/>
              <a:ext cx="3470304" cy="601033"/>
              <a:chOff x="5252407" y="2215014"/>
              <a:chExt cx="3221985" cy="601033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5252407" y="2215014"/>
                <a:ext cx="3221985" cy="60103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/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5316490" y="2340721"/>
                <a:ext cx="1117767" cy="331288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5.5 m Nb</a:t>
                </a:r>
                <a:r>
                  <a:rPr lang="en-US" b="1" baseline="-2500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6526703" y="2336792"/>
                <a:ext cx="683897" cy="2972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>
                    <a:solidFill>
                      <a:schemeClr val="lt1"/>
                    </a:solidFill>
                    <a:latin typeface="+mn-lt"/>
                    <a:ea typeface="+mn-ea"/>
                  </a:rPr>
                  <a:t>3.5 m Collim</a:t>
                </a: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7279936" y="2340716"/>
                <a:ext cx="1117767" cy="331288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5.5 </a:t>
                </a:r>
                <a:r>
                  <a:rPr lang="en-US" b="1" smtClean="0">
                    <a:solidFill>
                      <a:schemeClr val="lt1"/>
                    </a:solidFill>
                    <a:latin typeface="+mn-lt"/>
                    <a:ea typeface="+mn-ea"/>
                  </a:rPr>
                  <a:t>m 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Nb</a:t>
                </a:r>
                <a:r>
                  <a:rPr lang="en-US" b="1" baseline="-2500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116" y="3204693"/>
              <a:ext cx="3132348" cy="17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8"/>
            <p:cNvSpPr txBox="1"/>
            <p:nvPr/>
          </p:nvSpPr>
          <p:spPr>
            <a:xfrm>
              <a:off x="5187777" y="2132005"/>
              <a:ext cx="3808928" cy="132343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smtClean="0"/>
                <a:t>Fermilab/CERN Collaboration</a:t>
              </a:r>
            </a:p>
            <a:p>
              <a:r>
                <a:rPr lang="en-US" b="1" smtClean="0"/>
                <a:t>Demo single bore 11T , 2m</a:t>
              </a:r>
            </a:p>
            <a:p>
              <a:r>
                <a:rPr lang="en-US" b="1" smtClean="0"/>
                <a:t>Test: very good to 10.4 T</a:t>
              </a:r>
            </a:p>
            <a:p>
              <a:r>
                <a:rPr lang="en-US" b="1" smtClean="0"/>
                <a:t>Next model by beginning of 2013</a:t>
              </a:r>
              <a:endParaRPr lang="en-US" b="1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03216" y="1071779"/>
              <a:ext cx="38964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/>
                <a:t>8T-15m </a:t>
              </a:r>
              <a:r>
                <a:rPr lang="en-US" sz="2400" b="1" smtClean="0">
                  <a:latin typeface="Wingdings 3" pitchFamily="18" charset="2"/>
                </a:rPr>
                <a:t>a</a:t>
              </a:r>
              <a:r>
                <a:rPr lang="en-US" sz="2400" b="1" smtClean="0"/>
                <a:t> </a:t>
              </a:r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11T-11m dipoles </a:t>
              </a: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76736" y="0"/>
            <a:ext cx="6336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Upgrading LHC luminosity early 2020’s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3504" y="548680"/>
            <a:ext cx="888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Increase beam current </a:t>
            </a:r>
            <a:r>
              <a:rPr lang="en-US" sz="2400" b="1" smtClean="0">
                <a:latin typeface="Wingdings 3" pitchFamily="18" charset="2"/>
              </a:rPr>
              <a:t>a</a:t>
            </a:r>
            <a:r>
              <a:rPr lang="en-US" sz="2400" b="1" smtClean="0">
                <a:cs typeface="Times New Roman" pitchFamily="18" charset="0"/>
              </a:rPr>
              <a:t> protect SC dipole (diffracted protons)</a:t>
            </a:r>
            <a:endParaRPr lang="en-US" sz="2400" b="1"/>
          </a:p>
        </p:txBody>
      </p:sp>
      <p:sp>
        <p:nvSpPr>
          <p:cNvPr id="31" name="ZoneTexte 30"/>
          <p:cNvSpPr txBox="1"/>
          <p:nvPr/>
        </p:nvSpPr>
        <p:spPr>
          <a:xfrm>
            <a:off x="268120" y="943692"/>
            <a:ext cx="8421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Reduce beam size at IP </a:t>
            </a:r>
            <a:r>
              <a:rPr lang="en-US" sz="2400" b="1" smtClean="0">
                <a:latin typeface="Wingdings 3" pitchFamily="18" charset="2"/>
              </a:rPr>
              <a:t>a</a:t>
            </a:r>
            <a:r>
              <a:rPr lang="en-US" sz="2400" b="1" smtClean="0">
                <a:cs typeface="Times New Roman" pitchFamily="18" charset="0"/>
              </a:rPr>
              <a:t> Stronger focussing quads near IP </a:t>
            </a:r>
            <a:endParaRPr lang="en-US" sz="2400" b="1"/>
          </a:p>
        </p:txBody>
      </p:sp>
      <p:sp>
        <p:nvSpPr>
          <p:cNvPr id="35" name="Rectangle 34"/>
          <p:cNvSpPr/>
          <p:nvPr/>
        </p:nvSpPr>
        <p:spPr>
          <a:xfrm>
            <a:off x="5011866" y="5657671"/>
            <a:ext cx="41004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/>
              <a:t>Change Quadrupole Triplets</a:t>
            </a:r>
          </a:p>
          <a:p>
            <a:r>
              <a:rPr lang="en-US" sz="2400" b="1" smtClean="0"/>
              <a:t>200T/m, 70mm (~8T, &lt;6m&gt;)</a:t>
            </a:r>
          </a:p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140T/m, 150mm (13T, 8m)</a:t>
            </a:r>
            <a:r>
              <a:rPr lang="en-US" sz="2400" b="1" smtClean="0"/>
              <a:t> </a:t>
            </a:r>
            <a:endParaRPr lang="en-US" sz="2400" b="1"/>
          </a:p>
        </p:txBody>
      </p:sp>
      <p:cxnSp>
        <p:nvCxnSpPr>
          <p:cNvPr id="11" name="Connecteur droit avec flèche 10"/>
          <p:cNvCxnSpPr>
            <a:stCxn id="35" idx="1"/>
          </p:cNvCxnSpPr>
          <p:nvPr/>
        </p:nvCxnSpPr>
        <p:spPr>
          <a:xfrm flipH="1" flipV="1">
            <a:off x="2898741" y="5944373"/>
            <a:ext cx="2113125" cy="313463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4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/>
      <p:bldP spid="31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2696"/>
            <a:ext cx="66764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Target parameters for </a:t>
            </a:r>
            <a:br>
              <a:rPr lang="en-US" dirty="0" smtClean="0"/>
            </a:br>
            <a:r>
              <a:rPr lang="en-US" dirty="0" smtClean="0"/>
              <a:t>HL-LHC run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88416"/>
            <a:ext cx="6285811" cy="492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58" y="1792897"/>
            <a:ext cx="2703242" cy="4708981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Efficiency is defined as the ratio between the annual luminosity target of 250 fb</a:t>
            </a:r>
            <a:r>
              <a:rPr kumimoji="0" lang="en-US" b="1" i="0" u="none" strike="noStrike" kern="0" cap="none" spc="0" normalizeH="0" baseline="30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the potential luminosity that can be reached with an ideal cycle run time with no stop for 150 days: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 turnaround time after a beam dump is taken as 5 hours,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3 h while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depends on the total beam current</a:t>
            </a:r>
            <a:endParaRPr kumimoji="0" lang="en-US" b="1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0272" y="1335696"/>
            <a:ext cx="1944216" cy="4877553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60032" y="1288095"/>
            <a:ext cx="1872207" cy="480520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4836826" y="6110744"/>
            <a:ext cx="89319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smtClean="0"/>
              <a:t>baseline</a:t>
            </a:r>
            <a:endParaRPr lang="en-US" sz="1600" b="1"/>
          </a:p>
        </p:txBody>
      </p:sp>
      <p:sp>
        <p:nvSpPr>
          <p:cNvPr id="11" name="Oval 10"/>
          <p:cNvSpPr/>
          <p:nvPr/>
        </p:nvSpPr>
        <p:spPr>
          <a:xfrm>
            <a:off x="4828605" y="2276872"/>
            <a:ext cx="63331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28605" y="2780928"/>
            <a:ext cx="716923" cy="57606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28604" y="5085184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28604" y="1792897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ll_cross-section_cronological_label_v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990600"/>
            <a:ext cx="6921500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/>
          <p:cNvSpPr txBox="1"/>
          <p:nvPr/>
        </p:nvSpPr>
        <p:spPr>
          <a:xfrm>
            <a:off x="359532" y="4695439"/>
            <a:ext cx="172819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G.L. Sabbi , LBNL</a:t>
            </a:r>
            <a:endParaRPr lang="en-GB" sz="1400" b="1" dirty="0"/>
          </a:p>
        </p:txBody>
      </p:sp>
      <p:pic>
        <p:nvPicPr>
          <p:cNvPr id="4" name="Picture 21" descr="assembly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6118192" y="4813689"/>
            <a:ext cx="3014908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118192" y="4842201"/>
            <a:ext cx="317526" cy="2444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HQ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7281031" y="0"/>
            <a:ext cx="1773305" cy="4813689"/>
            <a:chOff x="6930089" y="0"/>
            <a:chExt cx="2124248" cy="51847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3511" r="21873"/>
            <a:stretch>
              <a:fillRect/>
            </a:stretch>
          </p:blipFill>
          <p:spPr bwMode="auto">
            <a:xfrm>
              <a:off x="6930089" y="0"/>
              <a:ext cx="2124248" cy="51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6930089" y="0"/>
              <a:ext cx="938386" cy="265202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LQS-4m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360" y="129589"/>
            <a:ext cx="487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7723" y="264967"/>
            <a:ext cx="6464205" cy="5059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>
                <a:solidFill>
                  <a:srgbClr val="FF0000"/>
                </a:solidFill>
                <a:latin typeface="Bitstream Vera Serif"/>
              </a:rPr>
              <a:t>LARP </a:t>
            </a:r>
            <a:r>
              <a:rPr lang="en-GB" sz="3200" dirty="0" smtClean="0">
                <a:solidFill>
                  <a:srgbClr val="FF0000"/>
                </a:solidFill>
                <a:latin typeface="Bitstream Vera Serif"/>
              </a:rPr>
              <a:t>(US LHC program) Magnets</a:t>
            </a:r>
            <a:endParaRPr lang="en-GB" sz="3200" dirty="0">
              <a:solidFill>
                <a:srgbClr val="FF0000"/>
              </a:solidFill>
              <a:latin typeface="Bitstream Vera Serif"/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4860032" y="4113076"/>
            <a:ext cx="2201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4860032" y="5589240"/>
            <a:ext cx="1100948" cy="22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507457" y="5192504"/>
            <a:ext cx="17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Test:~200T/m</a:t>
            </a:r>
          </a:p>
          <a:p>
            <a:endParaRPr lang="fr-FR" b="1" dirty="0" smtClean="0">
              <a:solidFill>
                <a:schemeClr val="bg2"/>
              </a:solidFill>
            </a:endParaRPr>
          </a:p>
          <a:p>
            <a:pPr algn="ctr"/>
            <a:r>
              <a:rPr lang="fr-FR" b="1" dirty="0" smtClean="0">
                <a:solidFill>
                  <a:schemeClr val="bg2"/>
                </a:solidFill>
              </a:rPr>
              <a:t>13T 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411760" y="5589240"/>
            <a:ext cx="100811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564160" y="4113076"/>
            <a:ext cx="100811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871454" y="3711068"/>
            <a:ext cx="1688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Test:~220T/m</a:t>
            </a:r>
          </a:p>
          <a:p>
            <a:endParaRPr lang="fr-FR" b="1" dirty="0" smtClean="0">
              <a:solidFill>
                <a:schemeClr val="bg2"/>
              </a:solidFill>
            </a:endParaRPr>
          </a:p>
          <a:p>
            <a:pPr algn="ctr"/>
            <a:r>
              <a:rPr lang="fr-FR" b="1" dirty="0" smtClean="0">
                <a:solidFill>
                  <a:schemeClr val="bg2"/>
                </a:solidFill>
              </a:rPr>
              <a:t>~11T 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969889" y="3575538"/>
            <a:ext cx="1465829" cy="1119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651000" y="5081407"/>
            <a:ext cx="1465829" cy="1119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1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25937</TotalTime>
  <Words>3764</Words>
  <Application>Microsoft Office PowerPoint</Application>
  <PresentationFormat>Affichage à l'écran (4:3)</PresentationFormat>
  <Paragraphs>992</Paragraphs>
  <Slides>50</Slides>
  <Notes>14</Notes>
  <HiddenSlides>17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4" baseType="lpstr">
      <vt:lpstr>Modèle par défaut</vt:lpstr>
      <vt:lpstr>Ruisseau</vt:lpstr>
      <vt:lpstr>8_Tema di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Target parameters for  HL-LHC run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First consistent conceptual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CEA/DSM/DAPNIA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aleksan</dc:creator>
  <cp:lastModifiedBy>Aleksan</cp:lastModifiedBy>
  <cp:revision>1053</cp:revision>
  <dcterms:created xsi:type="dcterms:W3CDTF">2002-09-23T10:15:47Z</dcterms:created>
  <dcterms:modified xsi:type="dcterms:W3CDTF">2013-02-14T11:21:42Z</dcterms:modified>
</cp:coreProperties>
</file>